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handoutMasterIdLst>
    <p:handoutMasterId r:id="rId24"/>
  </p:handoutMasterIdLst>
  <p:sldIdLst>
    <p:sldId id="256" r:id="rId5"/>
    <p:sldId id="257" r:id="rId6"/>
    <p:sldId id="281" r:id="rId7"/>
    <p:sldId id="259" r:id="rId8"/>
    <p:sldId id="267" r:id="rId9"/>
    <p:sldId id="266" r:id="rId10"/>
    <p:sldId id="280" r:id="rId11"/>
    <p:sldId id="268" r:id="rId12"/>
    <p:sldId id="270" r:id="rId13"/>
    <p:sldId id="271" r:id="rId14"/>
    <p:sldId id="272" r:id="rId15"/>
    <p:sldId id="273" r:id="rId16"/>
    <p:sldId id="274" r:id="rId17"/>
    <p:sldId id="275" r:id="rId18"/>
    <p:sldId id="276" r:id="rId19"/>
    <p:sldId id="277" r:id="rId20"/>
    <p:sldId id="278" r:id="rId21"/>
    <p:sldId id="27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E47"/>
    <a:srgbClr val="E12228"/>
    <a:srgbClr val="102D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CAE0FC-04E6-9311-20E9-7B031A258D80}" v="3" dt="2024-08-20T21:31:50.783"/>
    <p1510:client id="{7EDF6B0C-5751-56EC-DA9A-18DCC8285B59}" v="35" dt="2024-08-21T12:23:13.841"/>
    <p1510:client id="{A03E718D-E0DB-57CF-0BE9-E2686238DA34}" v="320" dt="2024-08-20T15:06:52.451"/>
    <p1510:client id="{E9448513-6F60-483D-ABD5-FED455BD122E}" v="1" dt="2024-08-20T22:38:16.3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notesViewPr>
    <p:cSldViewPr snapToGrid="0">
      <p:cViewPr varScale="1">
        <p:scale>
          <a:sx n="84" d="100"/>
          <a:sy n="84" d="100"/>
        </p:scale>
        <p:origin x="305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872F3D5-C7E3-2EE4-7C3A-EC23D9524D6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4D8C91F-008B-A633-E1F7-B4E048218ED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65ED336-E0A7-45E8-92E5-4BBD021008A1}" type="datetimeFigureOut">
              <a:rPr lang="en-US" smtClean="0"/>
              <a:t>3/11/2026</a:t>
            </a:fld>
            <a:endParaRPr lang="en-US"/>
          </a:p>
        </p:txBody>
      </p:sp>
      <p:sp>
        <p:nvSpPr>
          <p:cNvPr id="4" name="Footer Placeholder 3">
            <a:extLst>
              <a:ext uri="{FF2B5EF4-FFF2-40B4-BE49-F238E27FC236}">
                <a16:creationId xmlns:a16="http://schemas.microsoft.com/office/drawing/2014/main" id="{DBF70E8F-D951-6683-6DCF-D55D4F5E847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848C10A-5920-D12B-3C2E-255EBB72515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3E7859-D1B9-4D83-8474-6DD9F4142181}" type="slidenum">
              <a:rPr lang="en-US" smtClean="0"/>
              <a:t>‹#›</a:t>
            </a:fld>
            <a:endParaRPr lang="en-US"/>
          </a:p>
        </p:txBody>
      </p:sp>
    </p:spTree>
    <p:extLst>
      <p:ext uri="{BB962C8B-B14F-4D97-AF65-F5344CB8AC3E}">
        <p14:creationId xmlns:p14="http://schemas.microsoft.com/office/powerpoint/2010/main" val="14286684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0F6E38-6BB1-FA44-92B8-299FAFD6214F}" type="datetimeFigureOut">
              <a:rPr lang="en-US" smtClean="0"/>
              <a:t>3/11/2026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AB8114-D97B-8B4F-AD62-D451180A92B0}" type="slidenum">
              <a:rPr lang="en-US" smtClean="0"/>
              <a:t>‹#›</a:t>
            </a:fld>
            <a:endParaRPr lang="en-US"/>
          </a:p>
        </p:txBody>
      </p:sp>
    </p:spTree>
    <p:extLst>
      <p:ext uri="{BB962C8B-B14F-4D97-AF65-F5344CB8AC3E}">
        <p14:creationId xmlns:p14="http://schemas.microsoft.com/office/powerpoint/2010/main" val="2448234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Tip for the Presenter:  if you are giving this power point in one specific geographical county, it could be helpful to familiarize yourself with the county's voting practices. You should find out if there are drop boxes available and/or if satellite offices are available.  </a:t>
            </a:r>
          </a:p>
          <a:p>
            <a:endParaRPr lang="en-US" dirty="0">
              <a:cs typeface="Calibri"/>
            </a:endParaRPr>
          </a:p>
          <a:p>
            <a:endParaRPr lang="en-US" dirty="0">
              <a:cs typeface="Calibri"/>
            </a:endParaRPr>
          </a:p>
          <a:p>
            <a:r>
              <a:rPr lang="en-US" dirty="0">
                <a:cs typeface="Calibri"/>
              </a:rPr>
              <a:t>Thank you for joining us. </a:t>
            </a:r>
            <a:endParaRPr lang="en-US" dirty="0"/>
          </a:p>
          <a:p>
            <a:r>
              <a:rPr lang="en-US" dirty="0">
                <a:cs typeface="Calibri"/>
              </a:rPr>
              <a:t>-Voting is a fundamental right of our democracy. </a:t>
            </a:r>
          </a:p>
          <a:p>
            <a:endParaRPr lang="en-US" dirty="0">
              <a:cs typeface="Calibri"/>
            </a:endParaRPr>
          </a:p>
          <a:p>
            <a:r>
              <a:rPr lang="en-US" dirty="0">
                <a:cs typeface="Calibri"/>
              </a:rPr>
              <a:t>Your Vote is your Voice!  Please exercise it. </a:t>
            </a:r>
          </a:p>
          <a:p>
            <a:endParaRPr lang="en-US" dirty="0">
              <a:cs typeface="Calibri"/>
            </a:endParaRPr>
          </a:p>
          <a:p>
            <a:r>
              <a:rPr lang="en-US" dirty="0">
                <a:cs typeface="Calibri"/>
              </a:rPr>
              <a:t>In Pennsylvania, you are eligible to vote if you are:</a:t>
            </a:r>
          </a:p>
          <a:p>
            <a:pPr marL="171450" indent="-171450">
              <a:buFont typeface="Calibri"/>
              <a:buChar char="-"/>
            </a:pPr>
            <a:r>
              <a:rPr lang="en-US" dirty="0">
                <a:cs typeface="Calibri"/>
              </a:rPr>
              <a:t>A citizen of the United States (for at least one month before the next election)</a:t>
            </a:r>
          </a:p>
          <a:p>
            <a:pPr marL="171450" indent="-171450">
              <a:buFont typeface="Calibri"/>
              <a:buChar char="-"/>
            </a:pPr>
            <a:r>
              <a:rPr lang="en-US" dirty="0">
                <a:cs typeface="Calibri"/>
              </a:rPr>
              <a:t>A resident of Pennsylvania (for at least 30 days before the next election)</a:t>
            </a:r>
          </a:p>
          <a:p>
            <a:pPr marL="171450" indent="-171450">
              <a:buFont typeface="Calibri"/>
              <a:buChar char="-"/>
            </a:pPr>
            <a:r>
              <a:rPr lang="en-US" dirty="0">
                <a:cs typeface="Calibri"/>
              </a:rPr>
              <a:t>At least 18 years of age on or before the day of the next election</a:t>
            </a:r>
          </a:p>
          <a:p>
            <a:pPr marL="171450" indent="-171450">
              <a:buFont typeface="Calibri"/>
              <a:buChar char="-"/>
            </a:pP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2FAB8114-D97B-8B4F-AD62-D451180A92B0}" type="slidenum">
              <a:rPr lang="en-US" smtClean="0"/>
              <a:t>1</a:t>
            </a:fld>
            <a:endParaRPr lang="en-US"/>
          </a:p>
        </p:txBody>
      </p:sp>
    </p:spTree>
    <p:extLst>
      <p:ext uri="{BB962C8B-B14F-4D97-AF65-F5344CB8AC3E}">
        <p14:creationId xmlns:p14="http://schemas.microsoft.com/office/powerpoint/2010/main" val="3567425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r>
              <a:rPr lang="en-US">
                <a:cs typeface="Calibri"/>
              </a:rPr>
              <a:t>You MUST Fill out the voter's declaration which requires you to sign and date your envelope.  </a:t>
            </a:r>
          </a:p>
          <a:p>
            <a:r>
              <a:rPr lang="en-US">
                <a:cs typeface="Calibri"/>
              </a:rPr>
              <a:t>-USE THE DATE OF THE DAY YOU ARE SIGNING THE ENVELOPE. </a:t>
            </a:r>
          </a:p>
          <a:p>
            <a:r>
              <a:rPr lang="en-US">
                <a:cs typeface="Calibri"/>
              </a:rPr>
              <a:t>-DO NOT use your birthday, the day of the election ,etc. </a:t>
            </a:r>
          </a:p>
          <a:p>
            <a:r>
              <a:rPr lang="en-US">
                <a:cs typeface="Calibri"/>
              </a:rPr>
              <a:t>JUST THE DATE YOU ARE SIGNING AND SEALING THE ENVELOPE. </a:t>
            </a:r>
          </a:p>
          <a:p>
            <a:endParaRPr lang="en-US">
              <a:cs typeface="Calibri"/>
            </a:endParaRPr>
          </a:p>
          <a:p>
            <a:r>
              <a:rPr lang="en-US"/>
              <a:t>Want to flag that some counties may not use purple and white envelopes.  They might green and white or blue and white.  Doesn't matter the color. Make sure the yellow envelope goes into the LARGER return envelope </a:t>
            </a:r>
            <a:endParaRPr lang="en-US">
              <a:cs typeface="Calibri"/>
            </a:endParaRPr>
          </a:p>
          <a:p>
            <a:r>
              <a:rPr lang="en-US"/>
              <a:t>-which will be white and another color. </a:t>
            </a:r>
            <a:endParaRPr lang="en-US">
              <a:cs typeface="Calibri"/>
            </a:endParaRPr>
          </a:p>
          <a:p>
            <a:endParaRPr lang="en-US"/>
          </a:p>
        </p:txBody>
      </p:sp>
      <p:sp>
        <p:nvSpPr>
          <p:cNvPr id="4" name="Slide Number Placeholder 3"/>
          <p:cNvSpPr>
            <a:spLocks noGrp="1"/>
          </p:cNvSpPr>
          <p:nvPr>
            <p:ph type="sldNum" sz="quarter" idx="5"/>
          </p:nvPr>
        </p:nvSpPr>
        <p:spPr/>
        <p:txBody>
          <a:bodyPr/>
          <a:lstStyle/>
          <a:p>
            <a:fld id="{2FAB8114-D97B-8B4F-AD62-D451180A92B0}" type="slidenum">
              <a:rPr lang="en-US" smtClean="0"/>
              <a:t>12</a:t>
            </a:fld>
            <a:endParaRPr lang="en-US"/>
          </a:p>
        </p:txBody>
      </p:sp>
    </p:spTree>
    <p:extLst>
      <p:ext uri="{BB962C8B-B14F-4D97-AF65-F5344CB8AC3E}">
        <p14:creationId xmlns:p14="http://schemas.microsoft.com/office/powerpoint/2010/main" val="868967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Again each county is different here!</a:t>
            </a:r>
          </a:p>
          <a:p>
            <a:r>
              <a:rPr lang="en-US">
                <a:cs typeface="Calibri"/>
              </a:rPr>
              <a:t>-check to see if your county has drop boxes,. Satellite offices. Can also mail it back if there is enough time!</a:t>
            </a:r>
          </a:p>
          <a:p>
            <a:endParaRPr lang="en-US"/>
          </a:p>
        </p:txBody>
      </p:sp>
      <p:sp>
        <p:nvSpPr>
          <p:cNvPr id="4" name="Slide Number Placeholder 3"/>
          <p:cNvSpPr>
            <a:spLocks noGrp="1"/>
          </p:cNvSpPr>
          <p:nvPr>
            <p:ph type="sldNum" sz="quarter" idx="5"/>
          </p:nvPr>
        </p:nvSpPr>
        <p:spPr/>
        <p:txBody>
          <a:bodyPr/>
          <a:lstStyle/>
          <a:p>
            <a:fld id="{2FAB8114-D97B-8B4F-AD62-D451180A92B0}" type="slidenum">
              <a:rPr lang="en-US" smtClean="0"/>
              <a:t>13</a:t>
            </a:fld>
            <a:endParaRPr lang="en-US"/>
          </a:p>
        </p:txBody>
      </p:sp>
    </p:spTree>
    <p:extLst>
      <p:ext uri="{BB962C8B-B14F-4D97-AF65-F5344CB8AC3E}">
        <p14:creationId xmlns:p14="http://schemas.microsoft.com/office/powerpoint/2010/main" val="2646984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If you provide Department of State with your email, we will communicate with you about the status of your ballots and other notifications. </a:t>
            </a:r>
          </a:p>
          <a:p>
            <a:endParaRPr lang="en-US"/>
          </a:p>
        </p:txBody>
      </p:sp>
      <p:sp>
        <p:nvSpPr>
          <p:cNvPr id="4" name="Slide Number Placeholder 3"/>
          <p:cNvSpPr>
            <a:spLocks noGrp="1"/>
          </p:cNvSpPr>
          <p:nvPr>
            <p:ph type="sldNum" sz="quarter" idx="5"/>
          </p:nvPr>
        </p:nvSpPr>
        <p:spPr/>
        <p:txBody>
          <a:bodyPr/>
          <a:lstStyle/>
          <a:p>
            <a:fld id="{2FAB8114-D97B-8B4F-AD62-D451180A92B0}" type="slidenum">
              <a:rPr lang="en-US" smtClean="0"/>
              <a:t>15</a:t>
            </a:fld>
            <a:endParaRPr lang="en-US"/>
          </a:p>
        </p:txBody>
      </p:sp>
    </p:spTree>
    <p:extLst>
      <p:ext uri="{BB962C8B-B14F-4D97-AF65-F5344CB8AC3E}">
        <p14:creationId xmlns:p14="http://schemas.microsoft.com/office/powerpoint/2010/main" val="27405183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We would also like to put in a plug for those who would like to be poll workers.  We need help!  </a:t>
            </a:r>
          </a:p>
          <a:p>
            <a:r>
              <a:rPr lang="en-US">
                <a:cs typeface="Calibri"/>
              </a:rPr>
              <a:t>Please sign up online for more information. </a:t>
            </a:r>
          </a:p>
          <a:p>
            <a:endParaRPr lang="en-US"/>
          </a:p>
        </p:txBody>
      </p:sp>
      <p:sp>
        <p:nvSpPr>
          <p:cNvPr id="4" name="Slide Number Placeholder 3"/>
          <p:cNvSpPr>
            <a:spLocks noGrp="1"/>
          </p:cNvSpPr>
          <p:nvPr>
            <p:ph type="sldNum" sz="quarter" idx="5"/>
          </p:nvPr>
        </p:nvSpPr>
        <p:spPr/>
        <p:txBody>
          <a:bodyPr/>
          <a:lstStyle/>
          <a:p>
            <a:fld id="{2FAB8114-D97B-8B4F-AD62-D451180A92B0}" type="slidenum">
              <a:rPr lang="en-US" smtClean="0"/>
              <a:t>16</a:t>
            </a:fld>
            <a:endParaRPr lang="en-US"/>
          </a:p>
        </p:txBody>
      </p:sp>
    </p:spTree>
    <p:extLst>
      <p:ext uri="{BB962C8B-B14F-4D97-AF65-F5344CB8AC3E}">
        <p14:creationId xmlns:p14="http://schemas.microsoft.com/office/powerpoint/2010/main" val="14868982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Other ways to get involved including sharing this information and other elements of our toolkits with your communities and families. </a:t>
            </a:r>
          </a:p>
          <a:p>
            <a:r>
              <a:rPr lang="en-US">
                <a:cs typeface="Calibri"/>
              </a:rPr>
              <a:t>Your Vote is your Voice. </a:t>
            </a:r>
          </a:p>
          <a:p>
            <a:r>
              <a:rPr lang="en-US">
                <a:cs typeface="Calibri"/>
              </a:rPr>
              <a:t>THANK YOU!</a:t>
            </a:r>
          </a:p>
          <a:p>
            <a:endParaRPr lang="en-US"/>
          </a:p>
        </p:txBody>
      </p:sp>
      <p:sp>
        <p:nvSpPr>
          <p:cNvPr id="4" name="Slide Number Placeholder 3"/>
          <p:cNvSpPr>
            <a:spLocks noGrp="1"/>
          </p:cNvSpPr>
          <p:nvPr>
            <p:ph type="sldNum" sz="quarter" idx="5"/>
          </p:nvPr>
        </p:nvSpPr>
        <p:spPr/>
        <p:txBody>
          <a:bodyPr/>
          <a:lstStyle/>
          <a:p>
            <a:fld id="{2FAB8114-D97B-8B4F-AD62-D451180A92B0}" type="slidenum">
              <a:rPr lang="en-US" smtClean="0"/>
              <a:t>17</a:t>
            </a:fld>
            <a:endParaRPr lang="en-US"/>
          </a:p>
        </p:txBody>
      </p:sp>
    </p:spTree>
    <p:extLst>
      <p:ext uri="{BB962C8B-B14F-4D97-AF65-F5344CB8AC3E}">
        <p14:creationId xmlns:p14="http://schemas.microsoft.com/office/powerpoint/2010/main" val="3153758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We are coming up on a very important election for a whole host of offices including:</a:t>
            </a:r>
          </a:p>
          <a:p>
            <a:r>
              <a:rPr lang="en-US">
                <a:cs typeface="Calibri"/>
              </a:rPr>
              <a:t>-President of the United States</a:t>
            </a:r>
          </a:p>
          <a:p>
            <a:r>
              <a:rPr lang="en-US">
                <a:cs typeface="Calibri"/>
              </a:rPr>
              <a:t>-United States Senator</a:t>
            </a:r>
          </a:p>
          <a:p>
            <a:r>
              <a:rPr lang="en-US">
                <a:cs typeface="Calibri"/>
              </a:rPr>
              <a:t>-Pennsylvania Attorney General</a:t>
            </a:r>
          </a:p>
          <a:p>
            <a:r>
              <a:rPr lang="en-US">
                <a:cs typeface="Calibri"/>
              </a:rPr>
              <a:t>-Pennsylvania Auditor General</a:t>
            </a:r>
          </a:p>
          <a:p>
            <a:r>
              <a:rPr lang="en-US">
                <a:cs typeface="Calibri"/>
              </a:rPr>
              <a:t>And several other offices. </a:t>
            </a:r>
          </a:p>
          <a:p>
            <a:endParaRPr lang="en-US">
              <a:cs typeface="Calibri"/>
            </a:endParaRPr>
          </a:p>
          <a:p>
            <a:r>
              <a:rPr lang="en-US">
                <a:cs typeface="Calibri"/>
              </a:rPr>
              <a:t>Here are the important dates!</a:t>
            </a:r>
          </a:p>
          <a:p>
            <a:endParaRPr lang="en-US"/>
          </a:p>
        </p:txBody>
      </p:sp>
      <p:sp>
        <p:nvSpPr>
          <p:cNvPr id="4" name="Slide Number Placeholder 3"/>
          <p:cNvSpPr>
            <a:spLocks noGrp="1"/>
          </p:cNvSpPr>
          <p:nvPr>
            <p:ph type="sldNum" sz="quarter" idx="5"/>
          </p:nvPr>
        </p:nvSpPr>
        <p:spPr/>
        <p:txBody>
          <a:bodyPr/>
          <a:lstStyle/>
          <a:p>
            <a:fld id="{2FAB8114-D97B-8B4F-AD62-D451180A92B0}" type="slidenum">
              <a:rPr lang="en-US" smtClean="0"/>
              <a:t>2</a:t>
            </a:fld>
            <a:endParaRPr lang="en-US"/>
          </a:p>
        </p:txBody>
      </p:sp>
    </p:spTree>
    <p:extLst>
      <p:ext uri="{BB962C8B-B14F-4D97-AF65-F5344CB8AC3E}">
        <p14:creationId xmlns:p14="http://schemas.microsoft.com/office/powerpoint/2010/main" val="2587422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Let's talk about WAYS to vote: </a:t>
            </a:r>
          </a:p>
          <a:p>
            <a:pPr marL="171450" indent="-171450">
              <a:buFont typeface="Arial"/>
              <a:buChar char="•"/>
            </a:pPr>
            <a:r>
              <a:rPr lang="en-US">
                <a:cs typeface="Calibri"/>
              </a:rPr>
              <a:t>Since, 2020, you can vote by no-excuse mail ballot (deadline is October 29th to request your mail ballot!)</a:t>
            </a:r>
          </a:p>
          <a:p>
            <a:pPr marL="171450" indent="-171450">
              <a:buFont typeface="Arial"/>
              <a:buChar char="•"/>
            </a:pPr>
            <a:r>
              <a:rPr lang="en-US">
                <a:cs typeface="Calibri"/>
              </a:rPr>
              <a:t>Can vote at your polling place</a:t>
            </a:r>
          </a:p>
          <a:p>
            <a:pPr marL="171450" indent="-171450">
              <a:buFont typeface="Arial"/>
              <a:buChar char="•"/>
            </a:pPr>
            <a:r>
              <a:rPr lang="en-US">
                <a:cs typeface="Calibri"/>
              </a:rPr>
              <a:t>Or you can vote a mail ballot at a county election office or satellite office</a:t>
            </a:r>
          </a:p>
          <a:p>
            <a:endParaRPr lang="en-US"/>
          </a:p>
        </p:txBody>
      </p:sp>
      <p:sp>
        <p:nvSpPr>
          <p:cNvPr id="4" name="Slide Number Placeholder 3"/>
          <p:cNvSpPr>
            <a:spLocks noGrp="1"/>
          </p:cNvSpPr>
          <p:nvPr>
            <p:ph type="sldNum" sz="quarter" idx="5"/>
          </p:nvPr>
        </p:nvSpPr>
        <p:spPr/>
        <p:txBody>
          <a:bodyPr/>
          <a:lstStyle/>
          <a:p>
            <a:fld id="{2FAB8114-D97B-8B4F-AD62-D451180A92B0}" type="slidenum">
              <a:rPr lang="en-US" smtClean="0"/>
              <a:t>4</a:t>
            </a:fld>
            <a:endParaRPr lang="en-US"/>
          </a:p>
        </p:txBody>
      </p:sp>
    </p:spTree>
    <p:extLst>
      <p:ext uri="{BB962C8B-B14F-4D97-AF65-F5344CB8AC3E}">
        <p14:creationId xmlns:p14="http://schemas.microsoft.com/office/powerpoint/2010/main" val="2484356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Each county handles return of the mail ballot differently. </a:t>
            </a:r>
          </a:p>
          <a:p>
            <a:r>
              <a:rPr lang="en-US">
                <a:cs typeface="Calibri"/>
              </a:rPr>
              <a:t>Some counties may utilize drop boxes</a:t>
            </a:r>
          </a:p>
          <a:p>
            <a:r>
              <a:rPr lang="en-US">
                <a:cs typeface="Calibri"/>
              </a:rPr>
              <a:t>Others may have satellite offices. </a:t>
            </a:r>
          </a:p>
          <a:p>
            <a:r>
              <a:rPr lang="en-US">
                <a:cs typeface="Calibri"/>
              </a:rPr>
              <a:t>Check your county's website for more details [PRESENTOR MAY PROVIDE THIS COUNTY SPECIFIC INFORMATION AS WELL). </a:t>
            </a:r>
          </a:p>
          <a:p>
            <a:endParaRPr lang="en-US">
              <a:cs typeface="Calibri"/>
            </a:endParaRPr>
          </a:p>
          <a:p>
            <a:r>
              <a:rPr lang="en-US">
                <a:cs typeface="Calibri"/>
              </a:rPr>
              <a:t>-Simply having a postmarked ballot by 8 pm on 11/5 is NOT SUFFICIENT TO have it counted. It must be returned to the county election officials by that time and date. </a:t>
            </a:r>
          </a:p>
          <a:p>
            <a:endParaRPr lang="en-US"/>
          </a:p>
        </p:txBody>
      </p:sp>
      <p:sp>
        <p:nvSpPr>
          <p:cNvPr id="4" name="Slide Number Placeholder 3"/>
          <p:cNvSpPr>
            <a:spLocks noGrp="1"/>
          </p:cNvSpPr>
          <p:nvPr>
            <p:ph type="sldNum" sz="quarter" idx="5"/>
          </p:nvPr>
        </p:nvSpPr>
        <p:spPr/>
        <p:txBody>
          <a:bodyPr/>
          <a:lstStyle/>
          <a:p>
            <a:fld id="{2FAB8114-D97B-8B4F-AD62-D451180A92B0}" type="slidenum">
              <a:rPr lang="en-US" smtClean="0"/>
              <a:t>5</a:t>
            </a:fld>
            <a:endParaRPr lang="en-US"/>
          </a:p>
        </p:txBody>
      </p:sp>
    </p:spTree>
    <p:extLst>
      <p:ext uri="{BB962C8B-B14F-4D97-AF65-F5344CB8AC3E}">
        <p14:creationId xmlns:p14="http://schemas.microsoft.com/office/powerpoint/2010/main" val="4005516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Notes of warning: </a:t>
            </a:r>
            <a:endParaRPr lang="en-US" dirty="0"/>
          </a:p>
          <a:p>
            <a:endParaRPr lang="en-US">
              <a:cs typeface="Calibri"/>
            </a:endParaRPr>
          </a:p>
          <a:p>
            <a:r>
              <a:rPr lang="en-US" dirty="0">
                <a:cs typeface="Calibri"/>
              </a:rPr>
              <a:t>If you requested a mail ballot, but decided to vote in person, please take your ENTIRE envelope including your ballot to your polling location and follow the instructions of the poll workers there on how to vote in person after spoiling your mail ballot. </a:t>
            </a:r>
            <a:endParaRPr lang="en-US" dirty="0"/>
          </a:p>
          <a:p>
            <a:endParaRPr lang="en-US">
              <a:cs typeface="Calibri"/>
            </a:endParaRPr>
          </a:p>
          <a:p>
            <a:r>
              <a:rPr lang="en-US" dirty="0"/>
              <a:t>If it is your first time voting at a NEW polling place, you need to bring an accepted form of identification: student IDs work, drivers licenses, etc.  There are  MANY acceptable forms of IDs listed on the Department of State Website. </a:t>
            </a:r>
          </a:p>
          <a:p>
            <a:endParaRPr lang="en-US"/>
          </a:p>
        </p:txBody>
      </p:sp>
      <p:sp>
        <p:nvSpPr>
          <p:cNvPr id="4" name="Slide Number Placeholder 3"/>
          <p:cNvSpPr>
            <a:spLocks noGrp="1"/>
          </p:cNvSpPr>
          <p:nvPr>
            <p:ph type="sldNum" sz="quarter" idx="5"/>
          </p:nvPr>
        </p:nvSpPr>
        <p:spPr/>
        <p:txBody>
          <a:bodyPr/>
          <a:lstStyle/>
          <a:p>
            <a:fld id="{2FAB8114-D97B-8B4F-AD62-D451180A92B0}" type="slidenum">
              <a:rPr lang="en-US" smtClean="0"/>
              <a:t>6</a:t>
            </a:fld>
            <a:endParaRPr lang="en-US"/>
          </a:p>
        </p:txBody>
      </p:sp>
    </p:spTree>
    <p:extLst>
      <p:ext uri="{BB962C8B-B14F-4D97-AF65-F5344CB8AC3E}">
        <p14:creationId xmlns:p14="http://schemas.microsoft.com/office/powerpoint/2010/main" val="2454887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a poll worker tells you that you cannot vote, and you believe you are registered and eligible, you have the right to DEMAND a provisional ballot. If a local official will not provide you one, contact the Department of State Voter Hotline. </a:t>
            </a:r>
          </a:p>
          <a:p>
            <a:endParaRPr lang="en-US"/>
          </a:p>
          <a:p>
            <a:endParaRPr lang="en-US"/>
          </a:p>
        </p:txBody>
      </p:sp>
      <p:sp>
        <p:nvSpPr>
          <p:cNvPr id="4" name="Slide Number Placeholder 3"/>
          <p:cNvSpPr>
            <a:spLocks noGrp="1"/>
          </p:cNvSpPr>
          <p:nvPr>
            <p:ph type="sldNum" sz="quarter" idx="5"/>
          </p:nvPr>
        </p:nvSpPr>
        <p:spPr/>
        <p:txBody>
          <a:bodyPr/>
          <a:lstStyle/>
          <a:p>
            <a:fld id="{2FAB8114-D97B-8B4F-AD62-D451180A92B0}" type="slidenum">
              <a:rPr lang="en-US" smtClean="0"/>
              <a:t>7</a:t>
            </a:fld>
            <a:endParaRPr lang="en-US"/>
          </a:p>
        </p:txBody>
      </p:sp>
    </p:spTree>
    <p:extLst>
      <p:ext uri="{BB962C8B-B14F-4D97-AF65-F5344CB8AC3E}">
        <p14:creationId xmlns:p14="http://schemas.microsoft.com/office/powerpoint/2010/main" val="1086650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Please be aware that no matter what county you are in, if you go to a county election office or satellite office, you can request a mail ballot, fill it out on the spot, and then cast it all at one time.  </a:t>
            </a:r>
          </a:p>
          <a:p>
            <a:endParaRPr lang="en-US"/>
          </a:p>
        </p:txBody>
      </p:sp>
      <p:sp>
        <p:nvSpPr>
          <p:cNvPr id="4" name="Slide Number Placeholder 3"/>
          <p:cNvSpPr>
            <a:spLocks noGrp="1"/>
          </p:cNvSpPr>
          <p:nvPr>
            <p:ph type="sldNum" sz="quarter" idx="5"/>
          </p:nvPr>
        </p:nvSpPr>
        <p:spPr/>
        <p:txBody>
          <a:bodyPr/>
          <a:lstStyle/>
          <a:p>
            <a:fld id="{2FAB8114-D97B-8B4F-AD62-D451180A92B0}" type="slidenum">
              <a:rPr lang="en-US" smtClean="0"/>
              <a:t>8</a:t>
            </a:fld>
            <a:endParaRPr lang="en-US"/>
          </a:p>
        </p:txBody>
      </p:sp>
    </p:spTree>
    <p:extLst>
      <p:ext uri="{BB962C8B-B14F-4D97-AF65-F5344CB8AC3E}">
        <p14:creationId xmlns:p14="http://schemas.microsoft.com/office/powerpoint/2010/main" val="2179642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Want to walk through this with you as people have had problems!</a:t>
            </a:r>
          </a:p>
          <a:p>
            <a:endParaRPr lang="en-US"/>
          </a:p>
        </p:txBody>
      </p:sp>
      <p:sp>
        <p:nvSpPr>
          <p:cNvPr id="4" name="Slide Number Placeholder 3"/>
          <p:cNvSpPr>
            <a:spLocks noGrp="1"/>
          </p:cNvSpPr>
          <p:nvPr>
            <p:ph type="sldNum" sz="quarter" idx="5"/>
          </p:nvPr>
        </p:nvSpPr>
        <p:spPr/>
        <p:txBody>
          <a:bodyPr/>
          <a:lstStyle/>
          <a:p>
            <a:fld id="{2FAB8114-D97B-8B4F-AD62-D451180A92B0}" type="slidenum">
              <a:rPr lang="en-US" smtClean="0"/>
              <a:t>9</a:t>
            </a:fld>
            <a:endParaRPr lang="en-US"/>
          </a:p>
        </p:txBody>
      </p:sp>
    </p:spTree>
    <p:extLst>
      <p:ext uri="{BB962C8B-B14F-4D97-AF65-F5344CB8AC3E}">
        <p14:creationId xmlns:p14="http://schemas.microsoft.com/office/powerpoint/2010/main" val="3445895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read the instructions carefully on the ballot to find out what kind of pen/pencil/ink color you should use to fill out the ballot. It can vary by county. </a:t>
            </a:r>
          </a:p>
        </p:txBody>
      </p:sp>
      <p:sp>
        <p:nvSpPr>
          <p:cNvPr id="4" name="Slide Number Placeholder 3"/>
          <p:cNvSpPr>
            <a:spLocks noGrp="1"/>
          </p:cNvSpPr>
          <p:nvPr>
            <p:ph type="sldNum" sz="quarter" idx="5"/>
          </p:nvPr>
        </p:nvSpPr>
        <p:spPr/>
        <p:txBody>
          <a:bodyPr/>
          <a:lstStyle/>
          <a:p>
            <a:fld id="{2FAB8114-D97B-8B4F-AD62-D451180A92B0}" type="slidenum">
              <a:rPr lang="en-US" smtClean="0"/>
              <a:t>10</a:t>
            </a:fld>
            <a:endParaRPr lang="en-US"/>
          </a:p>
        </p:txBody>
      </p:sp>
    </p:spTree>
    <p:extLst>
      <p:ext uri="{BB962C8B-B14F-4D97-AF65-F5344CB8AC3E}">
        <p14:creationId xmlns:p14="http://schemas.microsoft.com/office/powerpoint/2010/main" val="40773040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02738EC-08BA-CFFD-F9F0-EBF1EB49386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D7793C-2DC8-8240-6675-9A0152A662CB}"/>
              </a:ext>
            </a:extLst>
          </p:cNvPr>
          <p:cNvSpPr>
            <a:spLocks noGrp="1"/>
          </p:cNvSpPr>
          <p:nvPr>
            <p:ph type="title"/>
          </p:nvPr>
        </p:nvSpPr>
        <p:spPr>
          <a:xfrm>
            <a:off x="831850" y="1709738"/>
            <a:ext cx="10515600" cy="2852737"/>
          </a:xfrm>
        </p:spPr>
        <p:txBody>
          <a:bodyPr anchor="ctr"/>
          <a:lstStyle>
            <a:lvl1pPr algn="ctr">
              <a:defRPr sz="7200">
                <a:solidFill>
                  <a:srgbClr val="102E47"/>
                </a:solidFill>
                <a:latin typeface="Georgia" panose="02040502050405020303" pitchFamily="18"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6B928366-C690-2FFF-4274-A5EC71BF7479}"/>
              </a:ext>
            </a:extLst>
          </p:cNvPr>
          <p:cNvSpPr>
            <a:spLocks noGrp="1"/>
          </p:cNvSpPr>
          <p:nvPr>
            <p:ph type="body" idx="1"/>
          </p:nvPr>
        </p:nvSpPr>
        <p:spPr>
          <a:xfrm>
            <a:off x="831850" y="4589463"/>
            <a:ext cx="10515600" cy="1500187"/>
          </a:xfrm>
        </p:spPr>
        <p:txBody>
          <a:bodyPr>
            <a:normAutofit/>
          </a:bodyPr>
          <a:lstStyle>
            <a:lvl1pPr marL="0" indent="0" algn="ctr">
              <a:buNone/>
              <a:defRPr sz="2800" b="1">
                <a:solidFill>
                  <a:srgbClr val="102E47"/>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Tree>
    <p:extLst>
      <p:ext uri="{BB962C8B-B14F-4D97-AF65-F5344CB8AC3E}">
        <p14:creationId xmlns:p14="http://schemas.microsoft.com/office/powerpoint/2010/main" val="2546371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7793C-2DC8-8240-6675-9A0152A662CB}"/>
              </a:ext>
            </a:extLst>
          </p:cNvPr>
          <p:cNvSpPr>
            <a:spLocks noGrp="1"/>
          </p:cNvSpPr>
          <p:nvPr>
            <p:ph type="title"/>
          </p:nvPr>
        </p:nvSpPr>
        <p:spPr>
          <a:xfrm>
            <a:off x="831850" y="1709738"/>
            <a:ext cx="10515600" cy="2852737"/>
          </a:xfrm>
        </p:spPr>
        <p:txBody>
          <a:bodyPr anchor="ctr"/>
          <a:lstStyle>
            <a:lvl1pPr algn="ctr">
              <a:defRPr sz="6000"/>
            </a:lvl1pPr>
          </a:lstStyle>
          <a:p>
            <a:r>
              <a:rPr lang="en-US"/>
              <a:t>Click to edit Master title style</a:t>
            </a:r>
          </a:p>
        </p:txBody>
      </p:sp>
      <p:sp>
        <p:nvSpPr>
          <p:cNvPr id="3" name="Text Placeholder 2">
            <a:extLst>
              <a:ext uri="{FF2B5EF4-FFF2-40B4-BE49-F238E27FC236}">
                <a16:creationId xmlns:a16="http://schemas.microsoft.com/office/drawing/2014/main" id="{6B928366-C690-2FFF-4274-A5EC71BF7479}"/>
              </a:ext>
            </a:extLst>
          </p:cNvPr>
          <p:cNvSpPr>
            <a:spLocks noGrp="1"/>
          </p:cNvSpPr>
          <p:nvPr>
            <p:ph type="body" idx="1"/>
          </p:nvPr>
        </p:nvSpPr>
        <p:spPr>
          <a:xfrm>
            <a:off x="831850" y="4589463"/>
            <a:ext cx="10515600" cy="1500187"/>
          </a:xfrm>
        </p:spPr>
        <p:txBody>
          <a:bodyPr/>
          <a:lstStyle>
            <a:lvl1pPr marL="0" indent="0" algn="ctr">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9" name="Date Placeholder 3">
            <a:extLst>
              <a:ext uri="{FF2B5EF4-FFF2-40B4-BE49-F238E27FC236}">
                <a16:creationId xmlns:a16="http://schemas.microsoft.com/office/drawing/2014/main" id="{EE915E76-0345-467A-65F9-264F352BFBFC}"/>
              </a:ext>
            </a:extLst>
          </p:cNvPr>
          <p:cNvSpPr>
            <a:spLocks noGrp="1"/>
          </p:cNvSpPr>
          <p:nvPr>
            <p:ph type="dt" sz="half" idx="10"/>
          </p:nvPr>
        </p:nvSpPr>
        <p:spPr>
          <a:xfrm>
            <a:off x="838200" y="6356350"/>
            <a:ext cx="2743200" cy="365125"/>
          </a:xfrm>
          <a:prstGeom prst="rect">
            <a:avLst/>
          </a:prstGeom>
        </p:spPr>
        <p:txBody>
          <a:bodyPr/>
          <a:lstStyle>
            <a:lvl1pPr>
              <a:defRPr>
                <a:latin typeface="Garamond" panose="02020404030301010803" pitchFamily="18" charset="0"/>
              </a:defRPr>
            </a:lvl1pPr>
          </a:lstStyle>
          <a:p>
            <a:fld id="{48D96E9B-B80E-8B42-B1D7-91FC83E3B77C}" type="datetimeFigureOut">
              <a:rPr lang="en-US" smtClean="0"/>
              <a:pPr/>
              <a:t>3/11/2026</a:t>
            </a:fld>
            <a:endParaRPr lang="en-US"/>
          </a:p>
        </p:txBody>
      </p:sp>
      <p:sp>
        <p:nvSpPr>
          <p:cNvPr id="10" name="Footer Placeholder 4">
            <a:extLst>
              <a:ext uri="{FF2B5EF4-FFF2-40B4-BE49-F238E27FC236}">
                <a16:creationId xmlns:a16="http://schemas.microsoft.com/office/drawing/2014/main" id="{4F0DF15B-99BE-3170-D7C7-49653F65CD91}"/>
              </a:ext>
            </a:extLst>
          </p:cNvPr>
          <p:cNvSpPr>
            <a:spLocks noGrp="1"/>
          </p:cNvSpPr>
          <p:nvPr>
            <p:ph type="ftr" sz="quarter" idx="11"/>
          </p:nvPr>
        </p:nvSpPr>
        <p:spPr>
          <a:xfrm>
            <a:off x="3589019" y="6356350"/>
            <a:ext cx="4114800" cy="365125"/>
          </a:xfrm>
          <a:prstGeom prst="rect">
            <a:avLst/>
          </a:prstGeom>
        </p:spPr>
        <p:txBody>
          <a:bodyPr/>
          <a:lstStyle>
            <a:lvl1pPr>
              <a:defRPr>
                <a:latin typeface="Garamond" panose="02020404030301010803" pitchFamily="18" charset="0"/>
              </a:defRPr>
            </a:lvl1pPr>
          </a:lstStyle>
          <a:p>
            <a:endParaRPr lang="en-US"/>
          </a:p>
        </p:txBody>
      </p:sp>
      <p:sp>
        <p:nvSpPr>
          <p:cNvPr id="11" name="Slide Number Placeholder 5">
            <a:extLst>
              <a:ext uri="{FF2B5EF4-FFF2-40B4-BE49-F238E27FC236}">
                <a16:creationId xmlns:a16="http://schemas.microsoft.com/office/drawing/2014/main" id="{9AA9479A-5B21-C88F-7285-E19D3A844EE1}"/>
              </a:ext>
            </a:extLst>
          </p:cNvPr>
          <p:cNvSpPr>
            <a:spLocks noGrp="1"/>
          </p:cNvSpPr>
          <p:nvPr>
            <p:ph type="sldNum" sz="quarter" idx="12"/>
          </p:nvPr>
        </p:nvSpPr>
        <p:spPr>
          <a:xfrm>
            <a:off x="7696200" y="6356350"/>
            <a:ext cx="1500052" cy="365125"/>
          </a:xfrm>
          <a:prstGeom prst="rect">
            <a:avLst/>
          </a:prstGeom>
        </p:spPr>
        <p:txBody>
          <a:bodyPr/>
          <a:lstStyle/>
          <a:p>
            <a:fld id="{8FA5A5CC-968E-4742-B122-BAE32E434C22}" type="slidenum">
              <a:rPr lang="en-US" smtClean="0"/>
              <a:t>‹#›</a:t>
            </a:fld>
            <a:endParaRPr lang="en-US"/>
          </a:p>
        </p:txBody>
      </p:sp>
    </p:spTree>
    <p:extLst>
      <p:ext uri="{BB962C8B-B14F-4D97-AF65-F5344CB8AC3E}">
        <p14:creationId xmlns:p14="http://schemas.microsoft.com/office/powerpoint/2010/main" val="530160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74D5F-8D41-B728-E0A6-2A5DFC9C1F25}"/>
              </a:ext>
            </a:extLst>
          </p:cNvPr>
          <p:cNvSpPr>
            <a:spLocks noGrp="1"/>
          </p:cNvSpPr>
          <p:nvPr>
            <p:ph type="ctrTitle"/>
          </p:nvPr>
        </p:nvSpPr>
        <p:spPr>
          <a:xfrm>
            <a:off x="1524000" y="1122363"/>
            <a:ext cx="9144000" cy="2387600"/>
          </a:xfrm>
        </p:spPr>
        <p:txBody>
          <a:bodyPr anchor="b"/>
          <a:lstStyle>
            <a:lvl1pPr algn="ctr">
              <a:defRPr sz="6000" b="1">
                <a:solidFill>
                  <a:srgbClr val="102E47"/>
                </a:solidFill>
                <a:latin typeface="Garamond" panose="02020404030301010803" pitchFamily="18" charset="0"/>
              </a:defRPr>
            </a:lvl1pPr>
          </a:lstStyle>
          <a:p>
            <a:r>
              <a:rPr lang="en-US"/>
              <a:t>Click to edit Master title style</a:t>
            </a:r>
          </a:p>
        </p:txBody>
      </p:sp>
      <p:sp>
        <p:nvSpPr>
          <p:cNvPr id="3" name="Subtitle 2">
            <a:extLst>
              <a:ext uri="{FF2B5EF4-FFF2-40B4-BE49-F238E27FC236}">
                <a16:creationId xmlns:a16="http://schemas.microsoft.com/office/drawing/2014/main" id="{B0335850-6F96-187D-7EFF-9C3D755CF479}"/>
              </a:ext>
            </a:extLst>
          </p:cNvPr>
          <p:cNvSpPr>
            <a:spLocks noGrp="1"/>
          </p:cNvSpPr>
          <p:nvPr>
            <p:ph type="subTitle" idx="1"/>
          </p:nvPr>
        </p:nvSpPr>
        <p:spPr>
          <a:xfrm>
            <a:off x="1524000" y="3602038"/>
            <a:ext cx="9144000" cy="1655762"/>
          </a:xfrm>
        </p:spPr>
        <p:txBody>
          <a:bodyPr/>
          <a:lstStyle>
            <a:lvl1pPr marL="0" indent="0" algn="ctr">
              <a:buNone/>
              <a:defRPr sz="2400">
                <a:latin typeface="Garamond" panose="020204040303010108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8EE2B89-D515-93FE-1216-089536F3E67A}"/>
              </a:ext>
            </a:extLst>
          </p:cNvPr>
          <p:cNvSpPr>
            <a:spLocks noGrp="1"/>
          </p:cNvSpPr>
          <p:nvPr>
            <p:ph type="dt" sz="half" idx="10"/>
          </p:nvPr>
        </p:nvSpPr>
        <p:spPr>
          <a:xfrm>
            <a:off x="838200" y="6356350"/>
            <a:ext cx="2743200" cy="365125"/>
          </a:xfrm>
          <a:prstGeom prst="rect">
            <a:avLst/>
          </a:prstGeom>
        </p:spPr>
        <p:txBody>
          <a:bodyPr/>
          <a:lstStyle>
            <a:lvl1pPr>
              <a:defRPr>
                <a:latin typeface="Garamond" panose="02020404030301010803" pitchFamily="18" charset="0"/>
              </a:defRPr>
            </a:lvl1pPr>
          </a:lstStyle>
          <a:p>
            <a:fld id="{48D96E9B-B80E-8B42-B1D7-91FC83E3B77C}" type="datetimeFigureOut">
              <a:rPr lang="en-US" smtClean="0"/>
              <a:pPr/>
              <a:t>3/11/2026</a:t>
            </a:fld>
            <a:endParaRPr lang="en-US"/>
          </a:p>
        </p:txBody>
      </p:sp>
      <p:sp>
        <p:nvSpPr>
          <p:cNvPr id="5" name="Footer Placeholder 4">
            <a:extLst>
              <a:ext uri="{FF2B5EF4-FFF2-40B4-BE49-F238E27FC236}">
                <a16:creationId xmlns:a16="http://schemas.microsoft.com/office/drawing/2014/main" id="{89139FD3-10BE-DF74-86A2-3CA6641B6C86}"/>
              </a:ext>
            </a:extLst>
          </p:cNvPr>
          <p:cNvSpPr>
            <a:spLocks noGrp="1"/>
          </p:cNvSpPr>
          <p:nvPr>
            <p:ph type="ftr" sz="quarter" idx="11"/>
          </p:nvPr>
        </p:nvSpPr>
        <p:spPr>
          <a:xfrm>
            <a:off x="3581400" y="6356350"/>
            <a:ext cx="4114800" cy="365125"/>
          </a:xfrm>
          <a:prstGeom prst="rect">
            <a:avLst/>
          </a:prstGeom>
        </p:spPr>
        <p:txBody>
          <a:bodyPr/>
          <a:lstStyle>
            <a:lvl1pPr>
              <a:defRPr>
                <a:latin typeface="Garamond" panose="02020404030301010803" pitchFamily="18" charset="0"/>
              </a:defRPr>
            </a:lvl1pPr>
          </a:lstStyle>
          <a:p>
            <a:endParaRPr lang="en-US"/>
          </a:p>
        </p:txBody>
      </p:sp>
      <p:sp>
        <p:nvSpPr>
          <p:cNvPr id="6" name="Slide Number Placeholder 5">
            <a:extLst>
              <a:ext uri="{FF2B5EF4-FFF2-40B4-BE49-F238E27FC236}">
                <a16:creationId xmlns:a16="http://schemas.microsoft.com/office/drawing/2014/main" id="{BC28725D-7194-B67C-4E38-89C5B5A47135}"/>
              </a:ext>
            </a:extLst>
          </p:cNvPr>
          <p:cNvSpPr>
            <a:spLocks noGrp="1"/>
          </p:cNvSpPr>
          <p:nvPr>
            <p:ph type="sldNum" sz="quarter" idx="12"/>
          </p:nvPr>
        </p:nvSpPr>
        <p:spPr>
          <a:xfrm>
            <a:off x="7696200" y="6356350"/>
            <a:ext cx="1500052" cy="365125"/>
          </a:xfrm>
          <a:prstGeom prst="rect">
            <a:avLst/>
          </a:prstGeom>
        </p:spPr>
        <p:txBody>
          <a:bodyPr/>
          <a:lstStyle/>
          <a:p>
            <a:fld id="{8FA5A5CC-968E-4742-B122-BAE32E434C22}" type="slidenum">
              <a:rPr lang="en-US" smtClean="0"/>
              <a:t>‹#›</a:t>
            </a:fld>
            <a:endParaRPr lang="en-US"/>
          </a:p>
        </p:txBody>
      </p:sp>
    </p:spTree>
    <p:extLst>
      <p:ext uri="{BB962C8B-B14F-4D97-AF65-F5344CB8AC3E}">
        <p14:creationId xmlns:p14="http://schemas.microsoft.com/office/powerpoint/2010/main" val="2540115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DC46B-5DEB-8A72-E67D-A344C4A4CBC9}"/>
              </a:ext>
            </a:extLst>
          </p:cNvPr>
          <p:cNvSpPr>
            <a:spLocks noGrp="1"/>
          </p:cNvSpPr>
          <p:nvPr>
            <p:ph type="title"/>
          </p:nvPr>
        </p:nvSpPr>
        <p:spPr>
          <a:xfrm>
            <a:off x="1828801" y="365125"/>
            <a:ext cx="9484722" cy="1325563"/>
          </a:xfrm>
        </p:spPr>
        <p:txBody>
          <a:bodyPr/>
          <a:lstStyle>
            <a:lvl1pPr algn="ctr">
              <a:defRPr b="1">
                <a:solidFill>
                  <a:srgbClr val="102E47"/>
                </a:solidFill>
                <a:latin typeface="Garamond" panose="02020404030301010803"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D057C0C9-5C81-B58A-667A-9A4A41E921C2}"/>
              </a:ext>
            </a:extLst>
          </p:cNvPr>
          <p:cNvSpPr>
            <a:spLocks noGrp="1"/>
          </p:cNvSpPr>
          <p:nvPr>
            <p:ph idx="1"/>
          </p:nvPr>
        </p:nvSpPr>
        <p:spPr>
          <a:xfrm>
            <a:off x="1828800" y="1825625"/>
            <a:ext cx="9524999" cy="4351338"/>
          </a:xfrm>
        </p:spPr>
        <p:txBody>
          <a:bodyPr/>
          <a:lstStyle>
            <a:lvl1pPr>
              <a:defRPr>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52E89E-0B55-3FE8-607A-6E4E9D56AB3B}"/>
              </a:ext>
            </a:extLst>
          </p:cNvPr>
          <p:cNvSpPr>
            <a:spLocks noGrp="1"/>
          </p:cNvSpPr>
          <p:nvPr>
            <p:ph type="dt" sz="half" idx="10"/>
          </p:nvPr>
        </p:nvSpPr>
        <p:spPr>
          <a:xfrm>
            <a:off x="838200" y="6356350"/>
            <a:ext cx="2743200" cy="365125"/>
          </a:xfrm>
          <a:prstGeom prst="rect">
            <a:avLst/>
          </a:prstGeom>
        </p:spPr>
        <p:txBody>
          <a:bodyPr/>
          <a:lstStyle>
            <a:lvl1pPr>
              <a:defRPr>
                <a:latin typeface="Garamond" panose="02020404030301010803" pitchFamily="18" charset="0"/>
              </a:defRPr>
            </a:lvl1pPr>
          </a:lstStyle>
          <a:p>
            <a:fld id="{48D96E9B-B80E-8B42-B1D7-91FC83E3B77C}" type="datetimeFigureOut">
              <a:rPr lang="en-US" smtClean="0"/>
              <a:pPr/>
              <a:t>3/11/2026</a:t>
            </a:fld>
            <a:endParaRPr lang="en-US"/>
          </a:p>
        </p:txBody>
      </p:sp>
      <p:sp>
        <p:nvSpPr>
          <p:cNvPr id="5" name="Footer Placeholder 4">
            <a:extLst>
              <a:ext uri="{FF2B5EF4-FFF2-40B4-BE49-F238E27FC236}">
                <a16:creationId xmlns:a16="http://schemas.microsoft.com/office/drawing/2014/main" id="{8AFB0AF6-EB2A-30CA-F509-4E41AA3B9006}"/>
              </a:ext>
            </a:extLst>
          </p:cNvPr>
          <p:cNvSpPr>
            <a:spLocks noGrp="1"/>
          </p:cNvSpPr>
          <p:nvPr>
            <p:ph type="ftr" sz="quarter" idx="11"/>
          </p:nvPr>
        </p:nvSpPr>
        <p:spPr>
          <a:xfrm>
            <a:off x="3589019" y="6356350"/>
            <a:ext cx="4114800" cy="365125"/>
          </a:xfrm>
          <a:prstGeom prst="rect">
            <a:avLst/>
          </a:prstGeom>
        </p:spPr>
        <p:txBody>
          <a:bodyPr/>
          <a:lstStyle>
            <a:lvl1pPr>
              <a:defRPr>
                <a:latin typeface="Garamond" panose="02020404030301010803" pitchFamily="18" charset="0"/>
              </a:defRPr>
            </a:lvl1pPr>
          </a:lstStyle>
          <a:p>
            <a:endParaRPr lang="en-US"/>
          </a:p>
        </p:txBody>
      </p:sp>
      <p:sp>
        <p:nvSpPr>
          <p:cNvPr id="9" name="Slide Number Placeholder 5">
            <a:extLst>
              <a:ext uri="{FF2B5EF4-FFF2-40B4-BE49-F238E27FC236}">
                <a16:creationId xmlns:a16="http://schemas.microsoft.com/office/drawing/2014/main" id="{5C4ECA1C-0011-04BD-05FB-072004592197}"/>
              </a:ext>
            </a:extLst>
          </p:cNvPr>
          <p:cNvSpPr>
            <a:spLocks noGrp="1"/>
          </p:cNvSpPr>
          <p:nvPr>
            <p:ph type="sldNum" sz="quarter" idx="12"/>
          </p:nvPr>
        </p:nvSpPr>
        <p:spPr>
          <a:xfrm>
            <a:off x="7696200" y="6356350"/>
            <a:ext cx="1500052" cy="365125"/>
          </a:xfrm>
          <a:prstGeom prst="rect">
            <a:avLst/>
          </a:prstGeom>
        </p:spPr>
        <p:txBody>
          <a:bodyPr/>
          <a:lstStyle/>
          <a:p>
            <a:fld id="{8FA5A5CC-968E-4742-B122-BAE32E434C22}" type="slidenum">
              <a:rPr lang="en-US" smtClean="0"/>
              <a:t>‹#›</a:t>
            </a:fld>
            <a:endParaRPr lang="en-US"/>
          </a:p>
        </p:txBody>
      </p:sp>
    </p:spTree>
    <p:extLst>
      <p:ext uri="{BB962C8B-B14F-4D97-AF65-F5344CB8AC3E}">
        <p14:creationId xmlns:p14="http://schemas.microsoft.com/office/powerpoint/2010/main" val="3956264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B5269-3570-7903-338E-4FF9A2EAAE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481539-A06D-6F58-4FC1-D0D49A3E72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AF12A0-0BD6-12C1-88D7-A965BA8A55C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A7B17CAD-01B4-21F0-2F29-986314828C22}"/>
              </a:ext>
            </a:extLst>
          </p:cNvPr>
          <p:cNvSpPr>
            <a:spLocks noGrp="1"/>
          </p:cNvSpPr>
          <p:nvPr>
            <p:ph type="dt" sz="half" idx="10"/>
          </p:nvPr>
        </p:nvSpPr>
        <p:spPr>
          <a:xfrm>
            <a:off x="838200" y="6356350"/>
            <a:ext cx="2743200" cy="365125"/>
          </a:xfrm>
          <a:prstGeom prst="rect">
            <a:avLst/>
          </a:prstGeom>
        </p:spPr>
        <p:txBody>
          <a:bodyPr/>
          <a:lstStyle>
            <a:lvl1pPr>
              <a:defRPr>
                <a:latin typeface="Garamond" panose="02020404030301010803" pitchFamily="18" charset="0"/>
              </a:defRPr>
            </a:lvl1pPr>
          </a:lstStyle>
          <a:p>
            <a:fld id="{48D96E9B-B80E-8B42-B1D7-91FC83E3B77C}" type="datetimeFigureOut">
              <a:rPr lang="en-US" smtClean="0"/>
              <a:pPr/>
              <a:t>3/11/2026</a:t>
            </a:fld>
            <a:endParaRPr lang="en-US"/>
          </a:p>
        </p:txBody>
      </p:sp>
      <p:sp>
        <p:nvSpPr>
          <p:cNvPr id="11" name="Footer Placeholder 4">
            <a:extLst>
              <a:ext uri="{FF2B5EF4-FFF2-40B4-BE49-F238E27FC236}">
                <a16:creationId xmlns:a16="http://schemas.microsoft.com/office/drawing/2014/main" id="{FCD85514-13AC-9D12-923D-EAC9E81B0CE4}"/>
              </a:ext>
            </a:extLst>
          </p:cNvPr>
          <p:cNvSpPr>
            <a:spLocks noGrp="1"/>
          </p:cNvSpPr>
          <p:nvPr>
            <p:ph type="ftr" sz="quarter" idx="11"/>
          </p:nvPr>
        </p:nvSpPr>
        <p:spPr>
          <a:xfrm>
            <a:off x="3589019" y="6356350"/>
            <a:ext cx="4114800" cy="365125"/>
          </a:xfrm>
          <a:prstGeom prst="rect">
            <a:avLst/>
          </a:prstGeom>
        </p:spPr>
        <p:txBody>
          <a:bodyPr/>
          <a:lstStyle>
            <a:lvl1pPr>
              <a:defRPr>
                <a:latin typeface="Garamond" panose="02020404030301010803" pitchFamily="18" charset="0"/>
              </a:defRPr>
            </a:lvl1pPr>
          </a:lstStyle>
          <a:p>
            <a:endParaRPr lang="en-US"/>
          </a:p>
        </p:txBody>
      </p:sp>
      <p:sp>
        <p:nvSpPr>
          <p:cNvPr id="12" name="Slide Number Placeholder 5">
            <a:extLst>
              <a:ext uri="{FF2B5EF4-FFF2-40B4-BE49-F238E27FC236}">
                <a16:creationId xmlns:a16="http://schemas.microsoft.com/office/drawing/2014/main" id="{D59746D4-26FD-14BA-D278-34FB5DB301E6}"/>
              </a:ext>
            </a:extLst>
          </p:cNvPr>
          <p:cNvSpPr>
            <a:spLocks noGrp="1"/>
          </p:cNvSpPr>
          <p:nvPr>
            <p:ph type="sldNum" sz="quarter" idx="12"/>
          </p:nvPr>
        </p:nvSpPr>
        <p:spPr>
          <a:xfrm>
            <a:off x="7696200" y="6356350"/>
            <a:ext cx="1500052" cy="365125"/>
          </a:xfrm>
          <a:prstGeom prst="rect">
            <a:avLst/>
          </a:prstGeom>
        </p:spPr>
        <p:txBody>
          <a:bodyPr/>
          <a:lstStyle/>
          <a:p>
            <a:fld id="{8FA5A5CC-968E-4742-B122-BAE32E434C22}" type="slidenum">
              <a:rPr lang="en-US" smtClean="0"/>
              <a:t>‹#›</a:t>
            </a:fld>
            <a:endParaRPr lang="en-US"/>
          </a:p>
        </p:txBody>
      </p:sp>
    </p:spTree>
    <p:extLst>
      <p:ext uri="{BB962C8B-B14F-4D97-AF65-F5344CB8AC3E}">
        <p14:creationId xmlns:p14="http://schemas.microsoft.com/office/powerpoint/2010/main" val="3359125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39D03-BA75-066B-AA58-AE4BD651CEC8}"/>
              </a:ext>
            </a:extLst>
          </p:cNvPr>
          <p:cNvSpPr>
            <a:spLocks noGrp="1"/>
          </p:cNvSpPr>
          <p:nvPr>
            <p:ph type="title"/>
          </p:nvPr>
        </p:nvSpPr>
        <p:spPr>
          <a:xfrm>
            <a:off x="2455817" y="365125"/>
            <a:ext cx="8897983" cy="1325563"/>
          </a:xfrm>
        </p:spPr>
        <p:txBody>
          <a:bodyPr/>
          <a:lstStyle>
            <a:lvl1pPr algn="ctr">
              <a:defRPr b="1">
                <a:solidFill>
                  <a:srgbClr val="102E47"/>
                </a:solidFill>
                <a:latin typeface="Garamond" panose="02020404030301010803" pitchFamily="18" charset="0"/>
              </a:defRPr>
            </a:lvl1pPr>
          </a:lstStyle>
          <a:p>
            <a:r>
              <a:rPr lang="en-US"/>
              <a:t>Click to edit Master title style</a:t>
            </a:r>
          </a:p>
        </p:txBody>
      </p:sp>
      <p:sp>
        <p:nvSpPr>
          <p:cNvPr id="3" name="Date Placeholder 2">
            <a:extLst>
              <a:ext uri="{FF2B5EF4-FFF2-40B4-BE49-F238E27FC236}">
                <a16:creationId xmlns:a16="http://schemas.microsoft.com/office/drawing/2014/main" id="{1F748753-4517-8BB9-3D5E-7057E0D75781}"/>
              </a:ext>
            </a:extLst>
          </p:cNvPr>
          <p:cNvSpPr>
            <a:spLocks noGrp="1"/>
          </p:cNvSpPr>
          <p:nvPr>
            <p:ph type="dt" sz="half" idx="10"/>
          </p:nvPr>
        </p:nvSpPr>
        <p:spPr>
          <a:xfrm>
            <a:off x="838200" y="6356350"/>
            <a:ext cx="2743200" cy="365125"/>
          </a:xfrm>
          <a:prstGeom prst="rect">
            <a:avLst/>
          </a:prstGeom>
        </p:spPr>
        <p:txBody>
          <a:bodyPr/>
          <a:lstStyle>
            <a:lvl1pPr>
              <a:defRPr>
                <a:latin typeface="Garamond" panose="02020404030301010803" pitchFamily="18" charset="0"/>
              </a:defRPr>
            </a:lvl1pPr>
          </a:lstStyle>
          <a:p>
            <a:fld id="{48D96E9B-B80E-8B42-B1D7-91FC83E3B77C}" type="datetimeFigureOut">
              <a:rPr lang="en-US" smtClean="0"/>
              <a:pPr/>
              <a:t>3/11/2026</a:t>
            </a:fld>
            <a:endParaRPr lang="en-US"/>
          </a:p>
        </p:txBody>
      </p:sp>
      <p:sp>
        <p:nvSpPr>
          <p:cNvPr id="4" name="Footer Placeholder 3">
            <a:extLst>
              <a:ext uri="{FF2B5EF4-FFF2-40B4-BE49-F238E27FC236}">
                <a16:creationId xmlns:a16="http://schemas.microsoft.com/office/drawing/2014/main" id="{E6C98125-803E-7139-8EF2-9884A355CD6B}"/>
              </a:ext>
            </a:extLst>
          </p:cNvPr>
          <p:cNvSpPr>
            <a:spLocks noGrp="1"/>
          </p:cNvSpPr>
          <p:nvPr>
            <p:ph type="ftr" sz="quarter" idx="11"/>
          </p:nvPr>
        </p:nvSpPr>
        <p:spPr>
          <a:xfrm>
            <a:off x="3581400" y="6356350"/>
            <a:ext cx="4114800" cy="365125"/>
          </a:xfrm>
          <a:prstGeom prst="rect">
            <a:avLst/>
          </a:prstGeom>
        </p:spPr>
        <p:txBody>
          <a:bodyPr/>
          <a:lstStyle>
            <a:lvl1pPr>
              <a:defRPr>
                <a:latin typeface="Garamond" panose="02020404030301010803" pitchFamily="18" charset="0"/>
              </a:defRPr>
            </a:lvl1pPr>
          </a:lstStyle>
          <a:p>
            <a:endParaRPr lang="en-US"/>
          </a:p>
        </p:txBody>
      </p:sp>
      <p:sp>
        <p:nvSpPr>
          <p:cNvPr id="8" name="Slide Number Placeholder 5">
            <a:extLst>
              <a:ext uri="{FF2B5EF4-FFF2-40B4-BE49-F238E27FC236}">
                <a16:creationId xmlns:a16="http://schemas.microsoft.com/office/drawing/2014/main" id="{75B6ED40-9096-110B-8AD2-443C6F4E98BE}"/>
              </a:ext>
            </a:extLst>
          </p:cNvPr>
          <p:cNvSpPr>
            <a:spLocks noGrp="1"/>
          </p:cNvSpPr>
          <p:nvPr>
            <p:ph type="sldNum" sz="quarter" idx="12"/>
          </p:nvPr>
        </p:nvSpPr>
        <p:spPr>
          <a:xfrm>
            <a:off x="7696200" y="6356350"/>
            <a:ext cx="1500052" cy="365125"/>
          </a:xfrm>
          <a:prstGeom prst="rect">
            <a:avLst/>
          </a:prstGeom>
        </p:spPr>
        <p:txBody>
          <a:bodyPr/>
          <a:lstStyle/>
          <a:p>
            <a:fld id="{8FA5A5CC-968E-4742-B122-BAE32E434C22}" type="slidenum">
              <a:rPr lang="en-US" smtClean="0"/>
              <a:t>‹#›</a:t>
            </a:fld>
            <a:endParaRPr lang="en-US"/>
          </a:p>
        </p:txBody>
      </p:sp>
    </p:spTree>
    <p:extLst>
      <p:ext uri="{BB962C8B-B14F-4D97-AF65-F5344CB8AC3E}">
        <p14:creationId xmlns:p14="http://schemas.microsoft.com/office/powerpoint/2010/main" val="822712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0E07E0D-4E4F-F4B3-957F-1536EC159FC4}"/>
              </a:ext>
              <a:ext uri="{C183D7F6-B498-43B3-948B-1728B52AA6E4}">
                <adec:decorative xmlns:adec="http://schemas.microsoft.com/office/drawing/2017/decorative" val="1"/>
              </a:ext>
            </a:extLst>
          </p:cNvPr>
          <p:cNvPicPr>
            <a:picLocks noChangeAspect="1"/>
          </p:cNvPicPr>
          <p:nvPr userDrawn="1"/>
        </p:nvPicPr>
        <p:blipFill>
          <a:blip r:embed="rId8"/>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09DE929B-D954-B453-FDFF-6B8A2D7B4E44}"/>
              </a:ext>
            </a:extLst>
          </p:cNvPr>
          <p:cNvSpPr>
            <a:spLocks noGrp="1"/>
          </p:cNvSpPr>
          <p:nvPr>
            <p:ph type="title"/>
          </p:nvPr>
        </p:nvSpPr>
        <p:spPr>
          <a:xfrm>
            <a:off x="2024742" y="365125"/>
            <a:ext cx="9329057"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29AA58B-DC94-C4ED-E0F7-E5B2831BB009}"/>
              </a:ext>
            </a:extLst>
          </p:cNvPr>
          <p:cNvSpPr>
            <a:spLocks noGrp="1"/>
          </p:cNvSpPr>
          <p:nvPr>
            <p:ph type="body" idx="1"/>
          </p:nvPr>
        </p:nvSpPr>
        <p:spPr>
          <a:xfrm>
            <a:off x="2024742" y="1825625"/>
            <a:ext cx="932905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a:extLst>
              <a:ext uri="{FF2B5EF4-FFF2-40B4-BE49-F238E27FC236}">
                <a16:creationId xmlns:a16="http://schemas.microsoft.com/office/drawing/2014/main" id="{05F55D6C-0092-92BB-DE9E-7039DC66069D}"/>
              </a:ext>
            </a:extLst>
          </p:cNvPr>
          <p:cNvSpPr>
            <a:spLocks noGrp="1"/>
          </p:cNvSpPr>
          <p:nvPr>
            <p:ph type="dt" sz="half" idx="2"/>
          </p:nvPr>
        </p:nvSpPr>
        <p:spPr>
          <a:xfrm>
            <a:off x="838200" y="6356350"/>
            <a:ext cx="2743200" cy="365125"/>
          </a:xfrm>
          <a:prstGeom prst="rect">
            <a:avLst/>
          </a:prstGeom>
        </p:spPr>
        <p:txBody>
          <a:bodyPr/>
          <a:lstStyle>
            <a:lvl1pPr>
              <a:defRPr>
                <a:latin typeface="Garamond" panose="02020404030301010803" pitchFamily="18" charset="0"/>
              </a:defRPr>
            </a:lvl1pPr>
          </a:lstStyle>
          <a:p>
            <a:fld id="{48D96E9B-B80E-8B42-B1D7-91FC83E3B77C}" type="datetimeFigureOut">
              <a:rPr lang="en-US" smtClean="0"/>
              <a:pPr/>
              <a:t>3/11/2026</a:t>
            </a:fld>
            <a:endParaRPr lang="en-US"/>
          </a:p>
        </p:txBody>
      </p:sp>
      <p:sp>
        <p:nvSpPr>
          <p:cNvPr id="10" name="Footer Placeholder 4">
            <a:extLst>
              <a:ext uri="{FF2B5EF4-FFF2-40B4-BE49-F238E27FC236}">
                <a16:creationId xmlns:a16="http://schemas.microsoft.com/office/drawing/2014/main" id="{2F7EFC6F-8850-27D8-38DC-EE7896AC6400}"/>
              </a:ext>
            </a:extLst>
          </p:cNvPr>
          <p:cNvSpPr>
            <a:spLocks noGrp="1"/>
          </p:cNvSpPr>
          <p:nvPr>
            <p:ph type="ftr" sz="quarter" idx="3"/>
          </p:nvPr>
        </p:nvSpPr>
        <p:spPr>
          <a:xfrm>
            <a:off x="3589019" y="6356350"/>
            <a:ext cx="4114800" cy="365125"/>
          </a:xfrm>
          <a:prstGeom prst="rect">
            <a:avLst/>
          </a:prstGeom>
        </p:spPr>
        <p:txBody>
          <a:bodyPr/>
          <a:lstStyle>
            <a:lvl1pPr>
              <a:defRPr>
                <a:latin typeface="Garamond" panose="02020404030301010803" pitchFamily="18" charset="0"/>
              </a:defRPr>
            </a:lvl1pPr>
          </a:lstStyle>
          <a:p>
            <a:endParaRPr lang="en-US"/>
          </a:p>
        </p:txBody>
      </p:sp>
      <p:sp>
        <p:nvSpPr>
          <p:cNvPr id="11" name="Slide Number Placeholder 5">
            <a:extLst>
              <a:ext uri="{FF2B5EF4-FFF2-40B4-BE49-F238E27FC236}">
                <a16:creationId xmlns:a16="http://schemas.microsoft.com/office/drawing/2014/main" id="{94D795FE-AC68-2062-8D7B-3BD0CDCA897E}"/>
              </a:ext>
            </a:extLst>
          </p:cNvPr>
          <p:cNvSpPr>
            <a:spLocks noGrp="1"/>
          </p:cNvSpPr>
          <p:nvPr>
            <p:ph type="sldNum" sz="quarter" idx="4"/>
          </p:nvPr>
        </p:nvSpPr>
        <p:spPr>
          <a:xfrm>
            <a:off x="7696200" y="6356350"/>
            <a:ext cx="1500052" cy="365125"/>
          </a:xfrm>
          <a:prstGeom prst="rect">
            <a:avLst/>
          </a:prstGeom>
        </p:spPr>
        <p:txBody>
          <a:bodyPr/>
          <a:lstStyle/>
          <a:p>
            <a:fld id="{8FA5A5CC-968E-4742-B122-BAE32E434C22}" type="slidenum">
              <a:rPr lang="en-US" smtClean="0"/>
              <a:t>‹#›</a:t>
            </a:fld>
            <a:endParaRPr lang="en-US"/>
          </a:p>
        </p:txBody>
      </p:sp>
    </p:spTree>
    <p:extLst>
      <p:ext uri="{BB962C8B-B14F-4D97-AF65-F5344CB8AC3E}">
        <p14:creationId xmlns:p14="http://schemas.microsoft.com/office/powerpoint/2010/main" val="4231162545"/>
      </p:ext>
    </p:extLst>
  </p:cSld>
  <p:clrMap bg1="lt1" tx1="dk1" bg2="lt2" tx2="dk2" accent1="accent1" accent2="accent2" accent3="accent3" accent4="accent4" accent5="accent5" accent6="accent6" hlink="hlink" folHlink="folHlink"/>
  <p:sldLayoutIdLst>
    <p:sldLayoutId id="2147483651" r:id="rId1"/>
    <p:sldLayoutId id="2147483655" r:id="rId2"/>
    <p:sldLayoutId id="2147483649" r:id="rId3"/>
    <p:sldLayoutId id="2147483650" r:id="rId4"/>
    <p:sldLayoutId id="2147483652" r:id="rId5"/>
    <p:sldLayoutId id="2147483654" r:id="rId6"/>
  </p:sldLayoutIdLst>
  <p:txStyles>
    <p:titleStyle>
      <a:lvl1pPr algn="l" defTabSz="914400" rtl="0" eaLnBrk="1" latinLnBrk="0" hangingPunct="1">
        <a:lnSpc>
          <a:spcPct val="90000"/>
        </a:lnSpc>
        <a:spcBef>
          <a:spcPct val="0"/>
        </a:spcBef>
        <a:buNone/>
        <a:defRPr sz="4400" b="1" kern="1200">
          <a:solidFill>
            <a:srgbClr val="102E47"/>
          </a:solidFill>
          <a:latin typeface="Garamond" panose="020204040303010108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aramond" panose="020204040303010108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ramond" panose="020204040303010108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C9CB86-9310-AC11-BC7B-6F75B15ECD50}"/>
              </a:ext>
            </a:extLst>
          </p:cNvPr>
          <p:cNvSpPr txBox="1"/>
          <p:nvPr/>
        </p:nvSpPr>
        <p:spPr>
          <a:xfrm>
            <a:off x="1837669" y="2028616"/>
            <a:ext cx="9065302" cy="2800767"/>
          </a:xfrm>
          <a:prstGeom prst="rect">
            <a:avLst/>
          </a:prstGeom>
          <a:noFill/>
        </p:spPr>
        <p:txBody>
          <a:bodyPr wrap="none" rtlCol="0">
            <a:spAutoFit/>
          </a:bodyPr>
          <a:lstStyle/>
          <a:p>
            <a:pPr algn="ctr"/>
            <a:r>
              <a:rPr lang="en-US" sz="8800" dirty="0">
                <a:solidFill>
                  <a:srgbClr val="102E47"/>
                </a:solidFill>
                <a:latin typeface="Georgia Pro Black" panose="02040A02050405020203" pitchFamily="18" charset="0"/>
              </a:rPr>
              <a:t>Ready to Vote </a:t>
            </a:r>
          </a:p>
          <a:p>
            <a:pPr algn="ctr"/>
            <a:r>
              <a:rPr lang="en-US" sz="8800" dirty="0">
                <a:solidFill>
                  <a:srgbClr val="102E47"/>
                </a:solidFill>
                <a:latin typeface="Georgia Pro Black" panose="02040A02050405020203" pitchFamily="18" charset="0"/>
              </a:rPr>
              <a:t>in 2026</a:t>
            </a:r>
          </a:p>
        </p:txBody>
      </p:sp>
    </p:spTree>
    <p:extLst>
      <p:ext uri="{BB962C8B-B14F-4D97-AF65-F5344CB8AC3E}">
        <p14:creationId xmlns:p14="http://schemas.microsoft.com/office/powerpoint/2010/main" val="2864370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8">
            <a:extLst>
              <a:ext uri="{FF2B5EF4-FFF2-40B4-BE49-F238E27FC236}">
                <a16:creationId xmlns:a16="http://schemas.microsoft.com/office/drawing/2014/main" id="{AC2E9C90-284B-1EB3-E61F-D2D994F5878E}"/>
              </a:ext>
            </a:extLst>
          </p:cNvPr>
          <p:cNvSpPr txBox="1">
            <a:spLocks/>
          </p:cNvSpPr>
          <p:nvPr/>
        </p:nvSpPr>
        <p:spPr>
          <a:xfrm>
            <a:off x="928513" y="2463393"/>
            <a:ext cx="4346005" cy="90824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tint val="82000"/>
                  </a:schemeClr>
                </a:solidFill>
                <a:latin typeface="Garamond" panose="02020404030301010803" pitchFamily="18"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82000"/>
                  </a:schemeClr>
                </a:solidFill>
                <a:latin typeface="Garamond" panose="02020404030301010803"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Garamond" panose="02020404030301010803"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Garamond" panose="02020404030301010803"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Garamond" panose="02020404030301010803" pitchFamily="18"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pPr algn="l"/>
            <a:r>
              <a:rPr lang="en-US" sz="4800" b="1" dirty="0">
                <a:solidFill>
                  <a:srgbClr val="E12228"/>
                </a:solidFill>
                <a:latin typeface="Georgia Pro Black" panose="02040A02050405020203" pitchFamily="18" charset="0"/>
                <a:ea typeface="Open Sans SemiBold" panose="020B0706030804020204" pitchFamily="34" charset="0"/>
                <a:cs typeface="Open Sans SemiBold" panose="020B0706030804020204" pitchFamily="34" charset="0"/>
              </a:rPr>
              <a:t>Step One</a:t>
            </a:r>
            <a:endParaRPr lang="en-US" sz="4800" dirty="0">
              <a:solidFill>
                <a:srgbClr val="E12228"/>
              </a:solidFill>
              <a:latin typeface="Georgia Pro Black" panose="02040A02050405020203" pitchFamily="18" charset="0"/>
              <a:ea typeface="Open Sans SemiBold" panose="020B0706030804020204" pitchFamily="34" charset="0"/>
              <a:cs typeface="Open Sans SemiBold" panose="020B0706030804020204" pitchFamily="34" charset="0"/>
            </a:endParaRPr>
          </a:p>
        </p:txBody>
      </p:sp>
      <p:sp>
        <p:nvSpPr>
          <p:cNvPr id="6" name="TextBox 5">
            <a:extLst>
              <a:ext uri="{FF2B5EF4-FFF2-40B4-BE49-F238E27FC236}">
                <a16:creationId xmlns:a16="http://schemas.microsoft.com/office/drawing/2014/main" id="{AC1EFC93-1E46-8DF1-AE71-433B34D57AEC}"/>
              </a:ext>
            </a:extLst>
          </p:cNvPr>
          <p:cNvSpPr txBox="1"/>
          <p:nvPr/>
        </p:nvSpPr>
        <p:spPr>
          <a:xfrm>
            <a:off x="787902" y="3371637"/>
            <a:ext cx="6091184" cy="2246769"/>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2800" dirty="0">
                <a:solidFill>
                  <a:srgbClr val="233E7D"/>
                </a:solidFill>
                <a:latin typeface="Tahoma"/>
                <a:ea typeface="Tahoma"/>
                <a:cs typeface="Tahoma"/>
              </a:rPr>
              <a:t>Read the instructions and mark your ballot.</a:t>
            </a:r>
          </a:p>
          <a:p>
            <a:pPr marL="342900" indent="-342900">
              <a:buFont typeface="Arial" panose="020B0604020202020204" pitchFamily="34" charset="0"/>
              <a:buChar char="•"/>
            </a:pPr>
            <a:endParaRPr lang="en-US" sz="2800" dirty="0">
              <a:solidFill>
                <a:srgbClr val="233E7D"/>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US" sz="2800" dirty="0">
                <a:solidFill>
                  <a:srgbClr val="233E7D"/>
                </a:solidFill>
                <a:latin typeface="Tahoma" panose="020B0604030504040204" pitchFamily="34" charset="0"/>
                <a:ea typeface="Tahoma" panose="020B0604030504040204" pitchFamily="34" charset="0"/>
                <a:cs typeface="Tahoma" panose="020B0604030504040204" pitchFamily="34" charset="0"/>
              </a:rPr>
              <a:t>Be sure to complete the front and back of the ballot</a:t>
            </a:r>
          </a:p>
        </p:txBody>
      </p:sp>
      <p:pic>
        <p:nvPicPr>
          <p:cNvPr id="7" name="Picture 6" descr="illustration of a ballot">
            <a:extLst>
              <a:ext uri="{FF2B5EF4-FFF2-40B4-BE49-F238E27FC236}">
                <a16:creationId xmlns:a16="http://schemas.microsoft.com/office/drawing/2014/main" id="{9BDEC00A-7CCB-E5C7-0695-728089BF0F57}"/>
              </a:ext>
            </a:extLst>
          </p:cNvPr>
          <p:cNvPicPr>
            <a:picLocks noChangeAspect="1"/>
          </p:cNvPicPr>
          <p:nvPr/>
        </p:nvPicPr>
        <p:blipFill>
          <a:blip r:embed="rId3"/>
          <a:stretch>
            <a:fillRect/>
          </a:stretch>
        </p:blipFill>
        <p:spPr>
          <a:xfrm>
            <a:off x="7114206" y="1622635"/>
            <a:ext cx="3507333" cy="3498005"/>
          </a:xfrm>
          <a:prstGeom prst="rect">
            <a:avLst/>
          </a:prstGeom>
        </p:spPr>
      </p:pic>
    </p:spTree>
    <p:extLst>
      <p:ext uri="{BB962C8B-B14F-4D97-AF65-F5344CB8AC3E}">
        <p14:creationId xmlns:p14="http://schemas.microsoft.com/office/powerpoint/2010/main" val="957294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8">
            <a:extLst>
              <a:ext uri="{FF2B5EF4-FFF2-40B4-BE49-F238E27FC236}">
                <a16:creationId xmlns:a16="http://schemas.microsoft.com/office/drawing/2014/main" id="{8286F556-ADBB-8950-8EB1-44AE66E36956}"/>
              </a:ext>
            </a:extLst>
          </p:cNvPr>
          <p:cNvSpPr txBox="1">
            <a:spLocks/>
          </p:cNvSpPr>
          <p:nvPr/>
        </p:nvSpPr>
        <p:spPr>
          <a:xfrm>
            <a:off x="928297" y="2050187"/>
            <a:ext cx="3863572" cy="90824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tint val="82000"/>
                  </a:schemeClr>
                </a:solidFill>
                <a:latin typeface="Garamond" panose="02020404030301010803" pitchFamily="18"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82000"/>
                  </a:schemeClr>
                </a:solidFill>
                <a:latin typeface="Garamond" panose="02020404030301010803"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Garamond" panose="02020404030301010803"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Garamond" panose="02020404030301010803"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Garamond" panose="02020404030301010803" pitchFamily="18"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pPr algn="l"/>
            <a:r>
              <a:rPr lang="en-US" sz="4800" b="1">
                <a:solidFill>
                  <a:srgbClr val="E12228"/>
                </a:solidFill>
                <a:latin typeface="Georgia Pro Black" panose="02040A02050405020203" pitchFamily="18" charset="0"/>
                <a:ea typeface="Open Sans SemiBold" panose="020B0706030804020204" pitchFamily="34" charset="0"/>
                <a:cs typeface="Open Sans SemiBold" panose="020B0706030804020204" pitchFamily="34" charset="0"/>
              </a:rPr>
              <a:t>Step Two</a:t>
            </a:r>
            <a:endParaRPr lang="en-US" sz="4800">
              <a:solidFill>
                <a:srgbClr val="E12228"/>
              </a:solidFill>
              <a:latin typeface="Georgia Pro Black" panose="02040A02050405020203" pitchFamily="18" charset="0"/>
              <a:ea typeface="Open Sans SemiBold" panose="020B0706030804020204" pitchFamily="34" charset="0"/>
              <a:cs typeface="Open Sans SemiBold" panose="020B0706030804020204" pitchFamily="34" charset="0"/>
            </a:endParaRPr>
          </a:p>
        </p:txBody>
      </p:sp>
      <p:sp>
        <p:nvSpPr>
          <p:cNvPr id="10" name="TextBox 9">
            <a:extLst>
              <a:ext uri="{FF2B5EF4-FFF2-40B4-BE49-F238E27FC236}">
                <a16:creationId xmlns:a16="http://schemas.microsoft.com/office/drawing/2014/main" id="{90E04C26-9E00-FF4C-AF9D-5FDE76B9B8A8}"/>
              </a:ext>
            </a:extLst>
          </p:cNvPr>
          <p:cNvSpPr txBox="1"/>
          <p:nvPr/>
        </p:nvSpPr>
        <p:spPr>
          <a:xfrm>
            <a:off x="928297" y="2821559"/>
            <a:ext cx="7235315" cy="3416320"/>
          </a:xfrm>
          <a:prstGeom prst="rect">
            <a:avLst/>
          </a:prstGeom>
          <a:noFill/>
        </p:spPr>
        <p:txBody>
          <a:bodyPr wrap="square" rtlCol="0">
            <a:spAutoFit/>
          </a:bodyPr>
          <a:lstStyle/>
          <a:p>
            <a:pPr marL="342900" indent="-342900">
              <a:buFont typeface="Arial" panose="020B0604020202020204" pitchFamily="34" charset="0"/>
              <a:buChar char="•"/>
            </a:pPr>
            <a:r>
              <a:rPr lang="en-US" sz="2400">
                <a:solidFill>
                  <a:srgbClr val="233E7D"/>
                </a:solidFill>
                <a:latin typeface="Tahoma" panose="020B0604030504040204" pitchFamily="34" charset="0"/>
                <a:ea typeface="Tahoma" panose="020B0604030504040204" pitchFamily="34" charset="0"/>
                <a:cs typeface="Tahoma" panose="020B0604030504040204" pitchFamily="34" charset="0"/>
              </a:rPr>
              <a:t>Seal your ballot in the </a:t>
            </a:r>
            <a:r>
              <a:rPr lang="en-US" sz="2400" b="1">
                <a:solidFill>
                  <a:srgbClr val="233E7D"/>
                </a:solidFill>
                <a:latin typeface="Tahoma" panose="020B0604030504040204" pitchFamily="34" charset="0"/>
                <a:ea typeface="Tahoma" panose="020B0604030504040204" pitchFamily="34" charset="0"/>
                <a:cs typeface="Tahoma" panose="020B0604030504040204" pitchFamily="34" charset="0"/>
              </a:rPr>
              <a:t>yellow envelope</a:t>
            </a:r>
            <a:r>
              <a:rPr lang="en-US" sz="2400">
                <a:solidFill>
                  <a:srgbClr val="233E7D"/>
                </a:solidFill>
                <a:latin typeface="Tahoma" panose="020B0604030504040204" pitchFamily="34" charset="0"/>
                <a:ea typeface="Tahoma" panose="020B0604030504040204" pitchFamily="34" charset="0"/>
                <a:cs typeface="Tahoma" panose="020B0604030504040204" pitchFamily="34" charset="0"/>
              </a:rPr>
              <a:t> </a:t>
            </a:r>
          </a:p>
          <a:p>
            <a:r>
              <a:rPr lang="en-US" sz="2400">
                <a:solidFill>
                  <a:srgbClr val="233E7D"/>
                </a:solidFill>
                <a:latin typeface="Tahoma" panose="020B0604030504040204" pitchFamily="34" charset="0"/>
                <a:ea typeface="Tahoma" panose="020B0604030504040204" pitchFamily="34" charset="0"/>
                <a:cs typeface="Tahoma" panose="020B0604030504040204" pitchFamily="34" charset="0"/>
              </a:rPr>
              <a:t>    marked "official election ballot." </a:t>
            </a:r>
          </a:p>
          <a:p>
            <a:pPr marL="342900" indent="-342900">
              <a:buFont typeface="Arial" panose="020B0604020202020204" pitchFamily="34" charset="0"/>
              <a:buChar char="•"/>
            </a:pPr>
            <a:endParaRPr lang="en-US" sz="2400">
              <a:solidFill>
                <a:srgbClr val="233E7D"/>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US" sz="2400">
                <a:solidFill>
                  <a:srgbClr val="233E7D"/>
                </a:solidFill>
                <a:latin typeface="Tahoma" panose="020B0604030504040204" pitchFamily="34" charset="0"/>
                <a:ea typeface="Tahoma" panose="020B0604030504040204" pitchFamily="34" charset="0"/>
                <a:cs typeface="Tahoma" panose="020B0604030504040204" pitchFamily="34" charset="0"/>
              </a:rPr>
              <a:t>Do not make any stray marks on </a:t>
            </a:r>
          </a:p>
          <a:p>
            <a:r>
              <a:rPr lang="en-US" sz="2400">
                <a:solidFill>
                  <a:srgbClr val="233E7D"/>
                </a:solidFill>
                <a:latin typeface="Tahoma" panose="020B0604030504040204" pitchFamily="34" charset="0"/>
                <a:ea typeface="Tahoma" panose="020B0604030504040204" pitchFamily="34" charset="0"/>
                <a:cs typeface="Tahoma" panose="020B0604030504040204" pitchFamily="34" charset="0"/>
              </a:rPr>
              <a:t>    the yellow envelope. </a:t>
            </a:r>
          </a:p>
          <a:p>
            <a:pPr marL="342900" indent="-342900">
              <a:buFont typeface="Arial" panose="020B0604020202020204" pitchFamily="34" charset="0"/>
              <a:buChar char="•"/>
            </a:pPr>
            <a:endParaRPr lang="en-US" sz="2400">
              <a:solidFill>
                <a:srgbClr val="233E7D"/>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US" sz="2400">
                <a:solidFill>
                  <a:srgbClr val="233E7D"/>
                </a:solidFill>
                <a:latin typeface="Tahoma" panose="020B0604030504040204" pitchFamily="34" charset="0"/>
                <a:ea typeface="Tahoma" panose="020B0604030504040204" pitchFamily="34" charset="0"/>
                <a:cs typeface="Tahoma" panose="020B0604030504040204" pitchFamily="34" charset="0"/>
              </a:rPr>
              <a:t>Your ballot </a:t>
            </a:r>
            <a:r>
              <a:rPr lang="en-US" sz="2400" b="1">
                <a:solidFill>
                  <a:srgbClr val="233E7D"/>
                </a:solidFill>
                <a:latin typeface="Tahoma" panose="020B0604030504040204" pitchFamily="34" charset="0"/>
                <a:ea typeface="Tahoma" panose="020B0604030504040204" pitchFamily="34" charset="0"/>
                <a:cs typeface="Tahoma" panose="020B0604030504040204" pitchFamily="34" charset="0"/>
              </a:rPr>
              <a:t>must</a:t>
            </a:r>
            <a:r>
              <a:rPr lang="en-US" sz="2400">
                <a:solidFill>
                  <a:srgbClr val="233E7D"/>
                </a:solidFill>
                <a:latin typeface="Tahoma" panose="020B0604030504040204" pitchFamily="34" charset="0"/>
                <a:ea typeface="Tahoma" panose="020B0604030504040204" pitchFamily="34" charset="0"/>
                <a:cs typeface="Tahoma" panose="020B0604030504040204" pitchFamily="34" charset="0"/>
              </a:rPr>
              <a:t> be enclosed and </a:t>
            </a:r>
          </a:p>
          <a:p>
            <a:r>
              <a:rPr lang="en-US" sz="2400">
                <a:solidFill>
                  <a:srgbClr val="233E7D"/>
                </a:solidFill>
                <a:latin typeface="Tahoma" panose="020B0604030504040204" pitchFamily="34" charset="0"/>
                <a:ea typeface="Tahoma" panose="020B0604030504040204" pitchFamily="34" charset="0"/>
                <a:cs typeface="Tahoma" panose="020B0604030504040204" pitchFamily="34" charset="0"/>
              </a:rPr>
              <a:t>    sealed in the yellow envelope marked </a:t>
            </a:r>
          </a:p>
          <a:p>
            <a:r>
              <a:rPr lang="en-US" sz="2400">
                <a:solidFill>
                  <a:srgbClr val="233E7D"/>
                </a:solidFill>
                <a:latin typeface="Tahoma" panose="020B0604030504040204" pitchFamily="34" charset="0"/>
                <a:ea typeface="Tahoma" panose="020B0604030504040204" pitchFamily="34" charset="0"/>
                <a:cs typeface="Tahoma" panose="020B0604030504040204" pitchFamily="34" charset="0"/>
              </a:rPr>
              <a:t>    "official election ballot" or it will not be counted. </a:t>
            </a:r>
          </a:p>
        </p:txBody>
      </p:sp>
      <p:pic>
        <p:nvPicPr>
          <p:cNvPr id="11" name="Picture 10">
            <a:extLst>
              <a:ext uri="{FF2B5EF4-FFF2-40B4-BE49-F238E27FC236}">
                <a16:creationId xmlns:a16="http://schemas.microsoft.com/office/drawing/2014/main" id="{54D19BF3-C304-4F11-180F-C1C2E9539FF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736528" y="1185340"/>
            <a:ext cx="3282076" cy="3272438"/>
          </a:xfrm>
          <a:prstGeom prst="rect">
            <a:avLst/>
          </a:prstGeom>
        </p:spPr>
      </p:pic>
      <p:pic>
        <p:nvPicPr>
          <p:cNvPr id="12" name="Picture 11" descr="Illustration of the secrecy envelope">
            <a:extLst>
              <a:ext uri="{FF2B5EF4-FFF2-40B4-BE49-F238E27FC236}">
                <a16:creationId xmlns:a16="http://schemas.microsoft.com/office/drawing/2014/main" id="{BE8C714D-62A6-21E4-BBCF-7A7573D556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47980">
            <a:off x="7473595" y="3218966"/>
            <a:ext cx="3807942" cy="2175967"/>
          </a:xfrm>
          <a:prstGeom prst="rect">
            <a:avLst/>
          </a:prstGeom>
          <a:ln>
            <a:solidFill>
              <a:schemeClr val="tx1"/>
            </a:solidFill>
          </a:ln>
        </p:spPr>
      </p:pic>
    </p:spTree>
    <p:extLst>
      <p:ext uri="{BB962C8B-B14F-4D97-AF65-F5344CB8AC3E}">
        <p14:creationId xmlns:p14="http://schemas.microsoft.com/office/powerpoint/2010/main" val="3045434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8">
            <a:extLst>
              <a:ext uri="{FF2B5EF4-FFF2-40B4-BE49-F238E27FC236}">
                <a16:creationId xmlns:a16="http://schemas.microsoft.com/office/drawing/2014/main" id="{6E4D17CE-6E9C-5406-C4AC-BE9AC4C32F47}"/>
              </a:ext>
            </a:extLst>
          </p:cNvPr>
          <p:cNvSpPr txBox="1">
            <a:spLocks/>
          </p:cNvSpPr>
          <p:nvPr/>
        </p:nvSpPr>
        <p:spPr>
          <a:xfrm>
            <a:off x="1074282" y="1760057"/>
            <a:ext cx="4346005" cy="90824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tint val="82000"/>
                  </a:schemeClr>
                </a:solidFill>
                <a:latin typeface="Garamond" panose="02020404030301010803" pitchFamily="18"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82000"/>
                  </a:schemeClr>
                </a:solidFill>
                <a:latin typeface="Garamond" panose="02020404030301010803"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Garamond" panose="02020404030301010803"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Garamond" panose="02020404030301010803"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Garamond" panose="02020404030301010803" pitchFamily="18"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pPr algn="l"/>
            <a:r>
              <a:rPr lang="en-US" sz="4800" b="1">
                <a:solidFill>
                  <a:srgbClr val="E12228"/>
                </a:solidFill>
                <a:latin typeface="Georgia Pro Black" panose="02040A02050405020203" pitchFamily="18" charset="0"/>
                <a:ea typeface="Open Sans SemiBold" panose="020B0706030804020204" pitchFamily="34" charset="0"/>
                <a:cs typeface="Open Sans SemiBold" panose="020B0706030804020204" pitchFamily="34" charset="0"/>
              </a:rPr>
              <a:t>Step Three</a:t>
            </a:r>
            <a:endParaRPr lang="en-US" sz="4800">
              <a:solidFill>
                <a:srgbClr val="E12228"/>
              </a:solidFill>
              <a:latin typeface="Georgia Pro Black" panose="02040A02050405020203" pitchFamily="18" charset="0"/>
              <a:ea typeface="Open Sans SemiBold" panose="020B0706030804020204" pitchFamily="34" charset="0"/>
              <a:cs typeface="Open Sans SemiBold" panose="020B0706030804020204" pitchFamily="34" charset="0"/>
            </a:endParaRPr>
          </a:p>
        </p:txBody>
      </p:sp>
      <p:sp>
        <p:nvSpPr>
          <p:cNvPr id="6" name="TextBox 5">
            <a:extLst>
              <a:ext uri="{FF2B5EF4-FFF2-40B4-BE49-F238E27FC236}">
                <a16:creationId xmlns:a16="http://schemas.microsoft.com/office/drawing/2014/main" id="{7C5D334D-21DB-C2AB-5794-EAA47F3FC6A9}"/>
              </a:ext>
            </a:extLst>
          </p:cNvPr>
          <p:cNvSpPr txBox="1"/>
          <p:nvPr/>
        </p:nvSpPr>
        <p:spPr>
          <a:xfrm>
            <a:off x="995146" y="2540782"/>
            <a:ext cx="6909021" cy="3785652"/>
          </a:xfrm>
          <a:prstGeom prst="rect">
            <a:avLst/>
          </a:prstGeom>
          <a:noFill/>
        </p:spPr>
        <p:txBody>
          <a:bodyPr wrap="square" rtlCol="0">
            <a:spAutoFit/>
          </a:bodyPr>
          <a:lstStyle/>
          <a:p>
            <a:pPr marL="342900" indent="-342900">
              <a:buFont typeface="Arial" panose="020B0604020202020204" pitchFamily="34" charset="0"/>
              <a:buChar char="•"/>
            </a:pPr>
            <a:r>
              <a:rPr lang="en-US" sz="2400">
                <a:solidFill>
                  <a:srgbClr val="233E7D"/>
                </a:solidFill>
                <a:latin typeface="Tahoma" panose="020B0604030504040204" pitchFamily="34" charset="0"/>
                <a:ea typeface="Tahoma" panose="020B0604030504040204" pitchFamily="34" charset="0"/>
                <a:cs typeface="Tahoma" panose="020B0604030504040204" pitchFamily="34" charset="0"/>
              </a:rPr>
              <a:t>Seal the yellow envelope in the pre-addressed outer return envelope.</a:t>
            </a:r>
          </a:p>
          <a:p>
            <a:endParaRPr lang="en-US" sz="2400">
              <a:solidFill>
                <a:srgbClr val="233E7D"/>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US" sz="2400">
                <a:solidFill>
                  <a:srgbClr val="233E7D"/>
                </a:solidFill>
                <a:latin typeface="Tahoma" panose="020B0604030504040204" pitchFamily="34" charset="0"/>
                <a:ea typeface="Tahoma" panose="020B0604030504040204" pitchFamily="34" charset="0"/>
                <a:cs typeface="Tahoma" panose="020B0604030504040204" pitchFamily="34" charset="0"/>
              </a:rPr>
              <a:t>Sign and write the current date on the voter's declaration on the outside of the outer return envelope.</a:t>
            </a:r>
          </a:p>
          <a:p>
            <a:endParaRPr lang="en-US" sz="2400">
              <a:solidFill>
                <a:srgbClr val="233E7D"/>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US" sz="2400">
                <a:solidFill>
                  <a:srgbClr val="233E7D"/>
                </a:solidFill>
                <a:latin typeface="Tahoma" panose="020B0604030504040204" pitchFamily="34" charset="0"/>
                <a:ea typeface="Tahoma" panose="020B0604030504040204" pitchFamily="34" charset="0"/>
                <a:cs typeface="Tahoma" panose="020B0604030504040204" pitchFamily="34" charset="0"/>
              </a:rPr>
              <a:t>If you do not complete the declaration on the return envelope,</a:t>
            </a:r>
            <a:r>
              <a:rPr lang="en-US" sz="2400" b="1">
                <a:solidFill>
                  <a:srgbClr val="233E7D"/>
                </a:solidFill>
                <a:latin typeface="Tahoma" panose="020B0604030504040204" pitchFamily="34" charset="0"/>
                <a:ea typeface="Tahoma" panose="020B0604030504040204" pitchFamily="34" charset="0"/>
                <a:cs typeface="Tahoma" panose="020B0604030504040204" pitchFamily="34" charset="0"/>
              </a:rPr>
              <a:t> your ballot will not be counted.</a:t>
            </a:r>
          </a:p>
        </p:txBody>
      </p:sp>
      <p:pic>
        <p:nvPicPr>
          <p:cNvPr id="7" name="Picture 6">
            <a:extLst>
              <a:ext uri="{FF2B5EF4-FFF2-40B4-BE49-F238E27FC236}">
                <a16:creationId xmlns:a16="http://schemas.microsoft.com/office/drawing/2014/main" id="{61EC1179-4FDD-CC3C-DBF0-1AC959563BE2}"/>
              </a:ext>
            </a:extLst>
          </p:cNvPr>
          <p:cNvPicPr>
            <a:picLocks noChangeAspect="1"/>
          </p:cNvPicPr>
          <p:nvPr/>
        </p:nvPicPr>
        <p:blipFill>
          <a:blip r:embed="rId3"/>
          <a:srcRect l="4790" r="4790"/>
          <a:stretch/>
        </p:blipFill>
        <p:spPr>
          <a:xfrm>
            <a:off x="7904167" y="1153116"/>
            <a:ext cx="3800049" cy="4202656"/>
          </a:xfrm>
          <a:prstGeom prst="rect">
            <a:avLst/>
          </a:prstGeom>
        </p:spPr>
      </p:pic>
    </p:spTree>
    <p:extLst>
      <p:ext uri="{BB962C8B-B14F-4D97-AF65-F5344CB8AC3E}">
        <p14:creationId xmlns:p14="http://schemas.microsoft.com/office/powerpoint/2010/main" val="1400552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8">
            <a:extLst>
              <a:ext uri="{FF2B5EF4-FFF2-40B4-BE49-F238E27FC236}">
                <a16:creationId xmlns:a16="http://schemas.microsoft.com/office/drawing/2014/main" id="{CE501997-7568-F271-40C8-DE22DD1B6BDC}"/>
              </a:ext>
            </a:extLst>
          </p:cNvPr>
          <p:cNvSpPr txBox="1">
            <a:spLocks/>
          </p:cNvSpPr>
          <p:nvPr/>
        </p:nvSpPr>
        <p:spPr>
          <a:xfrm>
            <a:off x="1172308" y="1932832"/>
            <a:ext cx="4346005" cy="90824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Garamond" panose="02020404030301010803" pitchFamily="18"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Garamond" panose="02020404030301010803" pitchFamily="18"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Garamond" panose="02020404030301010803" pitchFamily="18"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Garamond" panose="02020404030301010803" pitchFamily="18"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Garamond" panose="02020404030301010803" pitchFamily="18"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800" b="1">
                <a:solidFill>
                  <a:srgbClr val="E12228"/>
                </a:solidFill>
                <a:latin typeface="Georgia Pro Black" panose="02040A02050405020203" pitchFamily="18" charset="0"/>
                <a:ea typeface="Open Sans SemiBold" panose="020B0706030804020204" pitchFamily="34" charset="0"/>
                <a:cs typeface="Open Sans SemiBold" panose="020B0706030804020204" pitchFamily="34" charset="0"/>
              </a:rPr>
              <a:t>Step Four</a:t>
            </a:r>
            <a:endParaRPr lang="en-US" sz="4800">
              <a:solidFill>
                <a:srgbClr val="E12228"/>
              </a:solidFill>
              <a:latin typeface="Georgia Pro Black" panose="02040A02050405020203" pitchFamily="18" charset="0"/>
              <a:ea typeface="Open Sans SemiBold" panose="020B0706030804020204" pitchFamily="34" charset="0"/>
              <a:cs typeface="Open Sans SemiBold" panose="020B0706030804020204" pitchFamily="34" charset="0"/>
            </a:endParaRPr>
          </a:p>
        </p:txBody>
      </p:sp>
      <p:sp>
        <p:nvSpPr>
          <p:cNvPr id="6" name="TextBox 5">
            <a:extLst>
              <a:ext uri="{FF2B5EF4-FFF2-40B4-BE49-F238E27FC236}">
                <a16:creationId xmlns:a16="http://schemas.microsoft.com/office/drawing/2014/main" id="{EDBB5644-C0B7-7B5D-B510-57DC870CCF06}"/>
              </a:ext>
            </a:extLst>
          </p:cNvPr>
          <p:cNvSpPr txBox="1"/>
          <p:nvPr/>
        </p:nvSpPr>
        <p:spPr>
          <a:xfrm>
            <a:off x="1033799" y="2756234"/>
            <a:ext cx="6860894" cy="3046988"/>
          </a:xfrm>
          <a:prstGeom prst="rect">
            <a:avLst/>
          </a:prstGeom>
          <a:noFill/>
        </p:spPr>
        <p:txBody>
          <a:bodyPr wrap="square" rtlCol="0">
            <a:spAutoFit/>
          </a:bodyPr>
          <a:lstStyle/>
          <a:p>
            <a:pPr marL="342900" indent="-342900">
              <a:buFont typeface="Arial" panose="020B0604020202020204" pitchFamily="34" charset="0"/>
              <a:buChar char="•"/>
            </a:pPr>
            <a:r>
              <a:rPr lang="en-US" sz="2400" b="1" dirty="0">
                <a:solidFill>
                  <a:srgbClr val="233E7D"/>
                </a:solidFill>
                <a:latin typeface="Tahoma" panose="020B0604030504040204" pitchFamily="34" charset="0"/>
                <a:ea typeface="Tahoma" panose="020B0604030504040204" pitchFamily="34" charset="0"/>
                <a:cs typeface="Tahoma" panose="020B0604030504040204" pitchFamily="34" charset="0"/>
              </a:rPr>
              <a:t>Return your complete ballot to the county election board.</a:t>
            </a:r>
          </a:p>
          <a:p>
            <a:pPr marL="342900" indent="-342900">
              <a:buFont typeface="Arial" panose="020B0604020202020204" pitchFamily="34" charset="0"/>
              <a:buChar char="•"/>
            </a:pPr>
            <a:endParaRPr lang="en-US" sz="2400" b="1" dirty="0">
              <a:solidFill>
                <a:srgbClr val="233E7D"/>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US" sz="2400" dirty="0">
                <a:solidFill>
                  <a:srgbClr val="233E7D"/>
                </a:solidFill>
                <a:latin typeface="Tahoma" panose="020B0604030504040204" pitchFamily="34" charset="0"/>
                <a:ea typeface="Tahoma" panose="020B0604030504040204" pitchFamily="34" charset="0"/>
                <a:cs typeface="Tahoma" panose="020B0604030504040204" pitchFamily="34" charset="0"/>
              </a:rPr>
              <a:t>Absentee and Mail-in Ballots must be received by </a:t>
            </a:r>
            <a:r>
              <a:rPr lang="en-US" sz="2400" b="1" dirty="0">
                <a:solidFill>
                  <a:srgbClr val="233E7D"/>
                </a:solidFill>
                <a:latin typeface="Tahoma" panose="020B0604030504040204" pitchFamily="34" charset="0"/>
                <a:ea typeface="Tahoma" panose="020B0604030504040204" pitchFamily="34" charset="0"/>
                <a:cs typeface="Tahoma" panose="020B0604030504040204" pitchFamily="34" charset="0"/>
              </a:rPr>
              <a:t>8pm on Election Day.</a:t>
            </a:r>
            <a:r>
              <a:rPr lang="en-US" sz="2400" dirty="0">
                <a:solidFill>
                  <a:srgbClr val="233E7D"/>
                </a:solidFill>
                <a:latin typeface="Tahoma" panose="020B0604030504040204" pitchFamily="34" charset="0"/>
                <a:ea typeface="Tahoma" panose="020B0604030504040204" pitchFamily="34" charset="0"/>
                <a:cs typeface="Tahoma" panose="020B0604030504040204" pitchFamily="34" charset="0"/>
              </a:rPr>
              <a:t> </a:t>
            </a:r>
          </a:p>
          <a:p>
            <a:pPr marL="342900" indent="-342900">
              <a:buFont typeface="Arial" panose="020B0604020202020204" pitchFamily="34" charset="0"/>
              <a:buChar char="•"/>
            </a:pPr>
            <a:endParaRPr lang="en-US" sz="2400" dirty="0">
              <a:solidFill>
                <a:srgbClr val="233E7D"/>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US" sz="2400" dirty="0">
                <a:solidFill>
                  <a:srgbClr val="233E7D"/>
                </a:solidFill>
                <a:latin typeface="Tahoma" panose="020B0604030504040204" pitchFamily="34" charset="0"/>
                <a:ea typeface="Tahoma" panose="020B0604030504040204" pitchFamily="34" charset="0"/>
                <a:cs typeface="Tahoma" panose="020B0604030504040204" pitchFamily="34" charset="0"/>
              </a:rPr>
              <a:t>To ensure your ballot is counted, return the ballot </a:t>
            </a:r>
            <a:r>
              <a:rPr lang="en-US" sz="2400" b="1" dirty="0">
                <a:solidFill>
                  <a:srgbClr val="233E7D"/>
                </a:solidFill>
                <a:latin typeface="Tahoma" panose="020B0604030504040204" pitchFamily="34" charset="0"/>
                <a:ea typeface="Tahoma" panose="020B0604030504040204" pitchFamily="34" charset="0"/>
                <a:cs typeface="Tahoma" panose="020B0604030504040204" pitchFamily="34" charset="0"/>
              </a:rPr>
              <a:t>as soon as possible.</a:t>
            </a:r>
            <a:endParaRPr lang="en-US" sz="2400" dirty="0">
              <a:solidFill>
                <a:srgbClr val="233E7D"/>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descr="QR code to go to where to return your mail ballot">
            <a:extLst>
              <a:ext uri="{FF2B5EF4-FFF2-40B4-BE49-F238E27FC236}">
                <a16:creationId xmlns:a16="http://schemas.microsoft.com/office/drawing/2014/main" id="{92BD34A8-DC5F-DE09-5AC1-1CF6024AD7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6163" y="2756234"/>
            <a:ext cx="2863529" cy="2863529"/>
          </a:xfrm>
          <a:prstGeom prst="rect">
            <a:avLst/>
          </a:prstGeom>
        </p:spPr>
      </p:pic>
      <p:sp>
        <p:nvSpPr>
          <p:cNvPr id="8" name="TextBox 7">
            <a:extLst>
              <a:ext uri="{FF2B5EF4-FFF2-40B4-BE49-F238E27FC236}">
                <a16:creationId xmlns:a16="http://schemas.microsoft.com/office/drawing/2014/main" id="{A7086AFA-08A8-0793-3E5E-13897C9E91DA}"/>
              </a:ext>
            </a:extLst>
          </p:cNvPr>
          <p:cNvSpPr txBox="1"/>
          <p:nvPr/>
        </p:nvSpPr>
        <p:spPr>
          <a:xfrm>
            <a:off x="7621314" y="1990590"/>
            <a:ext cx="3973314" cy="707886"/>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0"/>
              </a:spcAft>
              <a:buClrTx/>
              <a:buSzTx/>
              <a:tabLst/>
              <a:defRPr/>
            </a:pPr>
            <a:r>
              <a:rPr lang="en-US" sz="2000" b="0" i="0">
                <a:solidFill>
                  <a:srgbClr val="45464F"/>
                </a:solidFill>
                <a:effectLst/>
                <a:latin typeface="Georgia Pro Semibold" panose="02040702050405020303" pitchFamily="18" charset="0"/>
                <a:ea typeface="Open Sans Extrabold" panose="020B0906030804020204" pitchFamily="34" charset="0"/>
                <a:cs typeface="Open Sans Extrabold" panose="020B0906030804020204" pitchFamily="34" charset="0"/>
              </a:rPr>
              <a:t>Find where to return your completed mail ballot.</a:t>
            </a:r>
            <a:endParaRPr kumimoji="0" lang="en-US" sz="2000" b="0" i="0" u="none" strike="noStrike" kern="1200" cap="none" spc="0" normalizeH="0" baseline="0" noProof="0">
              <a:ln>
                <a:noFill/>
              </a:ln>
              <a:solidFill>
                <a:srgbClr val="233E7D"/>
              </a:solidFill>
              <a:effectLst/>
              <a:uLnTx/>
              <a:uFillTx/>
              <a:latin typeface="Georgia Pro Semibold" panose="02040702050405020303" pitchFamily="18" charset="0"/>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4264593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8">
            <a:extLst>
              <a:ext uri="{FF2B5EF4-FFF2-40B4-BE49-F238E27FC236}">
                <a16:creationId xmlns:a16="http://schemas.microsoft.com/office/drawing/2014/main" id="{1FE7E95F-78C5-61DC-AC7A-DF3B16C25966}"/>
              </a:ext>
            </a:extLst>
          </p:cNvPr>
          <p:cNvSpPr txBox="1">
            <a:spLocks/>
          </p:cNvSpPr>
          <p:nvPr/>
        </p:nvSpPr>
        <p:spPr>
          <a:xfrm>
            <a:off x="2724797" y="1172454"/>
            <a:ext cx="6742403" cy="106875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Garamond" panose="02020404030301010803" pitchFamily="18"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Garamond" panose="02020404030301010803" pitchFamily="18"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Garamond" panose="02020404030301010803" pitchFamily="18"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Garamond" panose="02020404030301010803" pitchFamily="18"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Garamond" panose="02020404030301010803" pitchFamily="18"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400" b="1">
                <a:solidFill>
                  <a:srgbClr val="102E47"/>
                </a:solidFill>
                <a:latin typeface="Georgia Pro Black" panose="02040A02050405020203" pitchFamily="18" charset="0"/>
                <a:ea typeface="Open Sans SemiBold" panose="020B0706030804020204" pitchFamily="34" charset="0"/>
                <a:cs typeface="Open Sans SemiBold" panose="020B0706030804020204" pitchFamily="34" charset="0"/>
              </a:rPr>
              <a:t>Find these steps online at vote.pa.gov</a:t>
            </a:r>
            <a:endParaRPr lang="en-US" sz="4400">
              <a:solidFill>
                <a:srgbClr val="102E47"/>
              </a:solidFill>
              <a:latin typeface="Georgia Pro Black" panose="02040A02050405020203" pitchFamily="18" charset="0"/>
              <a:ea typeface="Open Sans SemiBold" panose="020B0706030804020204" pitchFamily="34" charset="0"/>
              <a:cs typeface="Open Sans SemiBold" panose="020B0706030804020204" pitchFamily="34" charset="0"/>
            </a:endParaRPr>
          </a:p>
        </p:txBody>
      </p:sp>
      <p:pic>
        <p:nvPicPr>
          <p:cNvPr id="3" name="Picture 2" descr="QR Code to vote.pa.gov">
            <a:extLst>
              <a:ext uri="{FF2B5EF4-FFF2-40B4-BE49-F238E27FC236}">
                <a16:creationId xmlns:a16="http://schemas.microsoft.com/office/drawing/2014/main" id="{62FC0C04-5C09-980F-0BE6-81ABB2EB8A58}"/>
              </a:ext>
            </a:extLst>
          </p:cNvPr>
          <p:cNvPicPr>
            <a:picLocks noChangeAspect="1"/>
          </p:cNvPicPr>
          <p:nvPr/>
        </p:nvPicPr>
        <p:blipFill>
          <a:blip r:embed="rId2"/>
          <a:stretch>
            <a:fillRect/>
          </a:stretch>
        </p:blipFill>
        <p:spPr>
          <a:xfrm>
            <a:off x="4680581" y="2854709"/>
            <a:ext cx="2830837" cy="2830837"/>
          </a:xfrm>
          <a:prstGeom prst="rect">
            <a:avLst/>
          </a:prstGeom>
        </p:spPr>
      </p:pic>
    </p:spTree>
    <p:extLst>
      <p:ext uri="{BB962C8B-B14F-4D97-AF65-F5344CB8AC3E}">
        <p14:creationId xmlns:p14="http://schemas.microsoft.com/office/powerpoint/2010/main" val="4119955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il ballot with a checkmark icon">
            <a:extLst>
              <a:ext uri="{FF2B5EF4-FFF2-40B4-BE49-F238E27FC236}">
                <a16:creationId xmlns:a16="http://schemas.microsoft.com/office/drawing/2014/main" id="{1F1DCB30-3841-11A1-085F-AB272D778A01}"/>
              </a:ext>
            </a:extLst>
          </p:cNvPr>
          <p:cNvPicPr>
            <a:picLocks noChangeAspect="1"/>
          </p:cNvPicPr>
          <p:nvPr/>
        </p:nvPicPr>
        <p:blipFill>
          <a:blip r:embed="rId3"/>
          <a:stretch>
            <a:fillRect/>
          </a:stretch>
        </p:blipFill>
        <p:spPr>
          <a:xfrm>
            <a:off x="8221870" y="2547747"/>
            <a:ext cx="2547277" cy="2208121"/>
          </a:xfrm>
          <a:prstGeom prst="rect">
            <a:avLst/>
          </a:prstGeom>
        </p:spPr>
      </p:pic>
      <p:sp>
        <p:nvSpPr>
          <p:cNvPr id="3" name="Content Placeholder 18">
            <a:extLst>
              <a:ext uri="{FF2B5EF4-FFF2-40B4-BE49-F238E27FC236}">
                <a16:creationId xmlns:a16="http://schemas.microsoft.com/office/drawing/2014/main" id="{32204596-23A8-4353-5216-58D975F74C15}"/>
              </a:ext>
            </a:extLst>
          </p:cNvPr>
          <p:cNvSpPr txBox="1">
            <a:spLocks/>
          </p:cNvSpPr>
          <p:nvPr/>
        </p:nvSpPr>
        <p:spPr>
          <a:xfrm>
            <a:off x="3562329" y="769688"/>
            <a:ext cx="5664260" cy="203726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tint val="82000"/>
                  </a:schemeClr>
                </a:solidFill>
                <a:latin typeface="Garamond" panose="02020404030301010803" pitchFamily="18"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82000"/>
                  </a:schemeClr>
                </a:solidFill>
                <a:latin typeface="Garamond" panose="02020404030301010803"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Garamond" panose="02020404030301010803"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Garamond" panose="02020404030301010803"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Garamond" panose="02020404030301010803" pitchFamily="18"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r>
              <a:rPr lang="en-US" sz="5400" b="1" dirty="0">
                <a:solidFill>
                  <a:srgbClr val="102E47"/>
                </a:solidFill>
                <a:latin typeface="Georgia Pro Black" panose="02040A02050405020203" pitchFamily="18" charset="0"/>
                <a:ea typeface="Open Sans SemiBold" panose="020B0706030804020204" pitchFamily="34" charset="0"/>
                <a:cs typeface="Open Sans SemiBold" panose="020B0706030804020204" pitchFamily="34" charset="0"/>
              </a:rPr>
              <a:t>Track Your Ballot</a:t>
            </a:r>
          </a:p>
        </p:txBody>
      </p:sp>
      <p:sp>
        <p:nvSpPr>
          <p:cNvPr id="4" name="TextBox 3">
            <a:extLst>
              <a:ext uri="{FF2B5EF4-FFF2-40B4-BE49-F238E27FC236}">
                <a16:creationId xmlns:a16="http://schemas.microsoft.com/office/drawing/2014/main" id="{E0921CA5-8758-6284-6DA4-9D5AE58D9C74}"/>
              </a:ext>
            </a:extLst>
          </p:cNvPr>
          <p:cNvSpPr txBox="1"/>
          <p:nvPr/>
        </p:nvSpPr>
        <p:spPr>
          <a:xfrm>
            <a:off x="708216" y="2504469"/>
            <a:ext cx="8170313" cy="1938992"/>
          </a:xfrm>
          <a:prstGeom prst="rect">
            <a:avLst/>
          </a:prstGeom>
          <a:noFill/>
        </p:spPr>
        <p:txBody>
          <a:bodyPr wrap="square" rtlCol="0">
            <a:spAutoFit/>
          </a:bodyPr>
          <a:lstStyle/>
          <a:p>
            <a:pPr marL="171450" indent="-171450">
              <a:buFont typeface="Arial" panose="020B0604020202020204" pitchFamily="34" charset="0"/>
              <a:buChar char="•"/>
            </a:pPr>
            <a:r>
              <a:rPr lang="en-US" sz="2400" dirty="0">
                <a:solidFill>
                  <a:srgbClr val="102E47"/>
                </a:solidFill>
                <a:latin typeface="Tahoma" panose="020B0604030504040204" pitchFamily="34" charset="0"/>
                <a:ea typeface="Tahoma" panose="020B0604030504040204" pitchFamily="34" charset="0"/>
                <a:cs typeface="Tahoma" panose="020B0604030504040204" pitchFamily="34" charset="0"/>
              </a:rPr>
              <a:t>You can check the status of your ballot at </a:t>
            </a:r>
            <a:r>
              <a:rPr lang="en-US" sz="2400" b="1" dirty="0">
                <a:solidFill>
                  <a:srgbClr val="102E47"/>
                </a:solidFill>
                <a:latin typeface="Tahoma" panose="020B0604030504040204" pitchFamily="34" charset="0"/>
                <a:ea typeface="Tahoma" panose="020B0604030504040204" pitchFamily="34" charset="0"/>
                <a:cs typeface="Tahoma" panose="020B0604030504040204" pitchFamily="34" charset="0"/>
              </a:rPr>
              <a:t>vote.pa.gov/</a:t>
            </a:r>
            <a:r>
              <a:rPr lang="en-US" sz="2400" b="1" dirty="0" err="1">
                <a:solidFill>
                  <a:srgbClr val="102E47"/>
                </a:solidFill>
                <a:latin typeface="Tahoma" panose="020B0604030504040204" pitchFamily="34" charset="0"/>
                <a:ea typeface="Tahoma" panose="020B0604030504040204" pitchFamily="34" charset="0"/>
                <a:cs typeface="Tahoma" panose="020B0604030504040204" pitchFamily="34" charset="0"/>
              </a:rPr>
              <a:t>MailBallotStatus</a:t>
            </a:r>
            <a:endParaRPr lang="en-US" sz="2400" b="1" dirty="0">
              <a:solidFill>
                <a:srgbClr val="102E47"/>
              </a:solidFill>
              <a:latin typeface="Tahoma" panose="020B0604030504040204" pitchFamily="34" charset="0"/>
              <a:ea typeface="Tahoma" panose="020B0604030504040204" pitchFamily="34" charset="0"/>
              <a:cs typeface="Tahoma" panose="020B0604030504040204" pitchFamily="34" charset="0"/>
            </a:endParaRPr>
          </a:p>
          <a:p>
            <a:pPr marL="171450" lvl="0" indent="-171450">
              <a:buFont typeface="Arial" panose="020B0604020202020204" pitchFamily="34" charset="0"/>
              <a:buChar char="•"/>
            </a:pPr>
            <a:endParaRPr lang="en-US" sz="2400" dirty="0">
              <a:solidFill>
                <a:srgbClr val="102E47"/>
              </a:solidFill>
              <a:latin typeface="Tahoma" panose="020B0604030504040204" pitchFamily="34" charset="0"/>
              <a:ea typeface="Tahoma" panose="020B0604030504040204" pitchFamily="34" charset="0"/>
              <a:cs typeface="Tahoma" panose="020B0604030504040204" pitchFamily="34" charset="0"/>
            </a:endParaRPr>
          </a:p>
          <a:p>
            <a:pPr marL="171450" lvl="0" indent="-171450">
              <a:buFont typeface="Arial" panose="020B0604020202020204" pitchFamily="34" charset="0"/>
              <a:buChar char="•"/>
            </a:pPr>
            <a:r>
              <a:rPr lang="en-US" sz="2400" dirty="0">
                <a:solidFill>
                  <a:srgbClr val="102E47"/>
                </a:solidFill>
                <a:latin typeface="Tahoma" panose="020B0604030504040204" pitchFamily="34" charset="0"/>
                <a:ea typeface="Tahoma" panose="020B0604030504040204" pitchFamily="34" charset="0"/>
                <a:cs typeface="Tahoma" panose="020B0604030504040204" pitchFamily="34" charset="0"/>
              </a:rPr>
              <a:t>Provide an email address when you apply to get notifications.</a:t>
            </a:r>
          </a:p>
        </p:txBody>
      </p:sp>
    </p:spTree>
    <p:extLst>
      <p:ext uri="{BB962C8B-B14F-4D97-AF65-F5344CB8AC3E}">
        <p14:creationId xmlns:p14="http://schemas.microsoft.com/office/powerpoint/2010/main" val="2844922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8">
            <a:extLst>
              <a:ext uri="{FF2B5EF4-FFF2-40B4-BE49-F238E27FC236}">
                <a16:creationId xmlns:a16="http://schemas.microsoft.com/office/drawing/2014/main" id="{F9FA89B1-4841-E18C-5700-8C3914FC9DF5}"/>
              </a:ext>
            </a:extLst>
          </p:cNvPr>
          <p:cNvSpPr txBox="1">
            <a:spLocks/>
          </p:cNvSpPr>
          <p:nvPr/>
        </p:nvSpPr>
        <p:spPr>
          <a:xfrm>
            <a:off x="2233914" y="1158903"/>
            <a:ext cx="8324107" cy="88030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tint val="82000"/>
                  </a:schemeClr>
                </a:solidFill>
                <a:latin typeface="Garamond" panose="02020404030301010803" pitchFamily="18"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82000"/>
                  </a:schemeClr>
                </a:solidFill>
                <a:latin typeface="Garamond" panose="02020404030301010803"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Garamond" panose="02020404030301010803"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Garamond" panose="02020404030301010803"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Garamond" panose="02020404030301010803" pitchFamily="18"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r>
              <a:rPr lang="en-US" sz="4800" b="1">
                <a:solidFill>
                  <a:srgbClr val="102E47"/>
                </a:solidFill>
                <a:latin typeface="Georgia Pro Black" panose="02040A02050405020203" pitchFamily="18" charset="0"/>
                <a:ea typeface="Open Sans SemiBold" panose="020B0706030804020204" pitchFamily="34" charset="0"/>
                <a:cs typeface="Open Sans SemiBold" panose="020B0706030804020204" pitchFamily="34" charset="0"/>
              </a:rPr>
              <a:t>Poll Workers Needed</a:t>
            </a:r>
            <a:endParaRPr lang="en-US" sz="4800">
              <a:solidFill>
                <a:srgbClr val="102E47"/>
              </a:solidFill>
              <a:latin typeface="Georgia Pro Black" panose="02040A02050405020203" pitchFamily="18" charset="0"/>
              <a:ea typeface="Open Sans SemiBold" panose="020B0706030804020204" pitchFamily="34" charset="0"/>
              <a:cs typeface="Open Sans SemiBold" panose="020B0706030804020204" pitchFamily="34" charset="0"/>
            </a:endParaRPr>
          </a:p>
        </p:txBody>
      </p:sp>
      <p:sp>
        <p:nvSpPr>
          <p:cNvPr id="6" name="TextBox 5">
            <a:extLst>
              <a:ext uri="{FF2B5EF4-FFF2-40B4-BE49-F238E27FC236}">
                <a16:creationId xmlns:a16="http://schemas.microsoft.com/office/drawing/2014/main" id="{C7583501-6547-F410-4D97-DCE3BA6F07A8}"/>
              </a:ext>
            </a:extLst>
          </p:cNvPr>
          <p:cNvSpPr txBox="1"/>
          <p:nvPr/>
        </p:nvSpPr>
        <p:spPr>
          <a:xfrm>
            <a:off x="878904" y="3245879"/>
            <a:ext cx="5784039" cy="2677656"/>
          </a:xfrm>
          <a:prstGeom prst="rect">
            <a:avLst/>
          </a:prstGeom>
          <a:noFill/>
        </p:spPr>
        <p:txBody>
          <a:bodyPr wrap="square" rtlCol="0">
            <a:spAutoFit/>
          </a:bodyPr>
          <a:lstStyle/>
          <a:p>
            <a:pPr marL="457200" indent="-457200">
              <a:buFont typeface="Arial" panose="020B0604020202020204" pitchFamily="34" charset="0"/>
              <a:buChar char="•"/>
            </a:pPr>
            <a:r>
              <a:rPr lang="en-US" sz="2400" b="0" dirty="0">
                <a:solidFill>
                  <a:srgbClr val="102E47"/>
                </a:solidFill>
                <a:effectLst/>
                <a:latin typeface="Tahoma" panose="020B0604030504040204" pitchFamily="34" charset="0"/>
                <a:ea typeface="Tahoma" panose="020B0604030504040204" pitchFamily="34" charset="0"/>
                <a:cs typeface="Tahoma" panose="020B0604030504040204" pitchFamily="34" charset="0"/>
              </a:rPr>
              <a:t>Learn about elections in PA</a:t>
            </a:r>
            <a:endParaRPr lang="en-US" sz="2400" dirty="0">
              <a:solidFill>
                <a:srgbClr val="102E47"/>
              </a:solidFill>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en-US" sz="2400" b="0" dirty="0">
                <a:solidFill>
                  <a:srgbClr val="102E47"/>
                </a:solidFill>
                <a:effectLst/>
                <a:latin typeface="Tahoma" panose="020B0604030504040204" pitchFamily="34" charset="0"/>
                <a:ea typeface="Tahoma" panose="020B0604030504040204" pitchFamily="34" charset="0"/>
                <a:cs typeface="Tahoma" panose="020B0604030504040204" pitchFamily="34" charset="0"/>
              </a:rPr>
              <a:t>Gain valuable experience</a:t>
            </a:r>
            <a:endParaRPr lang="en-US" sz="2400" dirty="0">
              <a:solidFill>
                <a:srgbClr val="102E47"/>
              </a:solidFill>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en-US" sz="2400" b="0" dirty="0">
                <a:solidFill>
                  <a:srgbClr val="102E47"/>
                </a:solidFill>
                <a:effectLst/>
                <a:latin typeface="Tahoma" panose="020B0604030504040204" pitchFamily="34" charset="0"/>
                <a:ea typeface="Tahoma" panose="020B0604030504040204" pitchFamily="34" charset="0"/>
                <a:cs typeface="Tahoma" panose="020B0604030504040204" pitchFamily="34" charset="0"/>
              </a:rPr>
              <a:t>Get paid for trainings and for working Election Day</a:t>
            </a:r>
            <a:endParaRPr lang="en-US" sz="2400" dirty="0">
              <a:solidFill>
                <a:srgbClr val="102E47"/>
              </a:solidFill>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en-US" sz="2400" b="0" dirty="0">
                <a:solidFill>
                  <a:srgbClr val="102E47"/>
                </a:solidFill>
                <a:effectLst/>
                <a:latin typeface="Tahoma" panose="020B0604030504040204" pitchFamily="34" charset="0"/>
                <a:ea typeface="Tahoma" panose="020B0604030504040204" pitchFamily="34" charset="0"/>
                <a:cs typeface="Tahoma" panose="020B0604030504040204" pitchFamily="34" charset="0"/>
              </a:rPr>
              <a:t>Help your local community</a:t>
            </a:r>
          </a:p>
          <a:p>
            <a:pPr marL="457200" indent="-457200">
              <a:buFont typeface="Arial" panose="020B0604020202020204" pitchFamily="34" charset="0"/>
              <a:buChar char="•"/>
            </a:pPr>
            <a:endParaRPr lang="en-US" sz="2400" dirty="0">
              <a:solidFill>
                <a:srgbClr val="102E47"/>
              </a:solidFill>
              <a:latin typeface="Tahoma" panose="020B0604030504040204" pitchFamily="34" charset="0"/>
              <a:ea typeface="Tahoma" panose="020B0604030504040204" pitchFamily="34" charset="0"/>
              <a:cs typeface="Tahoma" panose="020B0604030504040204" pitchFamily="34" charset="0"/>
            </a:endParaRPr>
          </a:p>
          <a:p>
            <a:r>
              <a:rPr lang="en-US" sz="2400" dirty="0">
                <a:solidFill>
                  <a:srgbClr val="102E47"/>
                </a:solidFill>
                <a:latin typeface="Tahoma" panose="020B0604030504040204" pitchFamily="34" charset="0"/>
                <a:ea typeface="Tahoma" panose="020B0604030504040204" pitchFamily="34" charset="0"/>
                <a:cs typeface="Tahoma" panose="020B0604030504040204" pitchFamily="34" charset="0"/>
              </a:rPr>
              <a:t>Sign up at vote.pa.gov/</a:t>
            </a:r>
            <a:r>
              <a:rPr lang="en-US" sz="2400" dirty="0" err="1">
                <a:solidFill>
                  <a:srgbClr val="102E47"/>
                </a:solidFill>
                <a:latin typeface="Tahoma" panose="020B0604030504040204" pitchFamily="34" charset="0"/>
                <a:ea typeface="Tahoma" panose="020B0604030504040204" pitchFamily="34" charset="0"/>
                <a:cs typeface="Tahoma" panose="020B0604030504040204" pitchFamily="34" charset="0"/>
              </a:rPr>
              <a:t>GetInvolved</a:t>
            </a:r>
            <a:r>
              <a:rPr lang="en-US" sz="2400" dirty="0">
                <a:solidFill>
                  <a:srgbClr val="102E47"/>
                </a:solidFill>
                <a:latin typeface="Tahoma" panose="020B0604030504040204" pitchFamily="34" charset="0"/>
                <a:ea typeface="Tahoma" panose="020B0604030504040204" pitchFamily="34" charset="0"/>
                <a:cs typeface="Tahoma" panose="020B0604030504040204" pitchFamily="34" charset="0"/>
              </a:rPr>
              <a:t>.</a:t>
            </a:r>
          </a:p>
        </p:txBody>
      </p:sp>
      <p:sp>
        <p:nvSpPr>
          <p:cNvPr id="8" name="TextBox 7">
            <a:extLst>
              <a:ext uri="{FF2B5EF4-FFF2-40B4-BE49-F238E27FC236}">
                <a16:creationId xmlns:a16="http://schemas.microsoft.com/office/drawing/2014/main" id="{E0538826-D19E-F80E-8311-FE0354569733}"/>
              </a:ext>
            </a:extLst>
          </p:cNvPr>
          <p:cNvSpPr txBox="1"/>
          <p:nvPr/>
        </p:nvSpPr>
        <p:spPr>
          <a:xfrm>
            <a:off x="878904" y="2227043"/>
            <a:ext cx="7152733" cy="830997"/>
          </a:xfrm>
          <a:prstGeom prst="rect">
            <a:avLst/>
          </a:prstGeom>
          <a:noFill/>
        </p:spPr>
        <p:txBody>
          <a:bodyPr wrap="square">
            <a:spAutoFit/>
          </a:bodyPr>
          <a:lstStyle/>
          <a:p>
            <a:r>
              <a:rPr lang="en-US" sz="2400" dirty="0">
                <a:solidFill>
                  <a:srgbClr val="E12228"/>
                </a:solidFill>
                <a:latin typeface="Georgia Pro Semibold" panose="02040702050405020303" pitchFamily="18" charset="0"/>
                <a:ea typeface="Open Sans SemiBold" panose="020B0706030804020204" pitchFamily="34" charset="0"/>
                <a:cs typeface="Open Sans SemiBold" panose="020B0706030804020204" pitchFamily="34" charset="0"/>
              </a:rPr>
              <a:t>Pennsylvania relies on thousands of regular citizens like you to help elections run smoothly.</a:t>
            </a:r>
          </a:p>
        </p:txBody>
      </p:sp>
      <p:pic>
        <p:nvPicPr>
          <p:cNvPr id="3" name="Picture 2" descr="A badge that says &quot;Become a Poll Worker&quot;">
            <a:extLst>
              <a:ext uri="{FF2B5EF4-FFF2-40B4-BE49-F238E27FC236}">
                <a16:creationId xmlns:a16="http://schemas.microsoft.com/office/drawing/2014/main" id="{DD5DB068-4203-3AF2-AE1D-99F26215E9AE}"/>
              </a:ext>
            </a:extLst>
          </p:cNvPr>
          <p:cNvPicPr>
            <a:picLocks noChangeAspect="1"/>
          </p:cNvPicPr>
          <p:nvPr/>
        </p:nvPicPr>
        <p:blipFill>
          <a:blip r:embed="rId3"/>
          <a:stretch>
            <a:fillRect/>
          </a:stretch>
        </p:blipFill>
        <p:spPr>
          <a:xfrm>
            <a:off x="7893416" y="2427354"/>
            <a:ext cx="3692127" cy="3120892"/>
          </a:xfrm>
          <a:prstGeom prst="rect">
            <a:avLst/>
          </a:prstGeom>
        </p:spPr>
      </p:pic>
    </p:spTree>
    <p:extLst>
      <p:ext uri="{BB962C8B-B14F-4D97-AF65-F5344CB8AC3E}">
        <p14:creationId xmlns:p14="http://schemas.microsoft.com/office/powerpoint/2010/main" val="1365645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8">
            <a:extLst>
              <a:ext uri="{FF2B5EF4-FFF2-40B4-BE49-F238E27FC236}">
                <a16:creationId xmlns:a16="http://schemas.microsoft.com/office/drawing/2014/main" id="{E419A143-7227-5E86-F34D-DEC6CDD1FD7F}"/>
              </a:ext>
            </a:extLst>
          </p:cNvPr>
          <p:cNvSpPr txBox="1">
            <a:spLocks/>
          </p:cNvSpPr>
          <p:nvPr/>
        </p:nvSpPr>
        <p:spPr>
          <a:xfrm>
            <a:off x="3589587" y="984609"/>
            <a:ext cx="5297311" cy="68077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tint val="82000"/>
                  </a:schemeClr>
                </a:solidFill>
                <a:latin typeface="Garamond" panose="02020404030301010803" pitchFamily="18"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82000"/>
                  </a:schemeClr>
                </a:solidFill>
                <a:latin typeface="Garamond" panose="02020404030301010803"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Garamond" panose="02020404030301010803"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Garamond" panose="02020404030301010803"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Garamond" panose="02020404030301010803" pitchFamily="18"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r>
              <a:rPr lang="en-US" sz="5400">
                <a:solidFill>
                  <a:srgbClr val="102E47"/>
                </a:solidFill>
                <a:latin typeface="Georgia Pro Black" panose="02040A02050405020203" pitchFamily="18" charset="0"/>
                <a:ea typeface="Open Sans SemiBold" panose="020B0706030804020204" pitchFamily="34" charset="0"/>
                <a:cs typeface="Open Sans SemiBold" panose="020B0706030804020204" pitchFamily="34" charset="0"/>
              </a:rPr>
              <a:t>Get Involved</a:t>
            </a:r>
          </a:p>
        </p:txBody>
      </p:sp>
      <p:sp>
        <p:nvSpPr>
          <p:cNvPr id="6" name="TextBox 5">
            <a:extLst>
              <a:ext uri="{FF2B5EF4-FFF2-40B4-BE49-F238E27FC236}">
                <a16:creationId xmlns:a16="http://schemas.microsoft.com/office/drawing/2014/main" id="{64BE65B4-8610-2BE3-97D3-ADDEBB907042}"/>
              </a:ext>
            </a:extLst>
          </p:cNvPr>
          <p:cNvSpPr txBox="1"/>
          <p:nvPr/>
        </p:nvSpPr>
        <p:spPr>
          <a:xfrm>
            <a:off x="1042249" y="2275221"/>
            <a:ext cx="4474195" cy="523220"/>
          </a:xfrm>
          <a:prstGeom prst="rect">
            <a:avLst/>
          </a:prstGeom>
          <a:noFill/>
        </p:spPr>
        <p:txBody>
          <a:bodyPr wrap="square" rtlCol="0">
            <a:spAutoFit/>
          </a:bodyPr>
          <a:lstStyle/>
          <a:p>
            <a:r>
              <a:rPr lang="en-US" sz="2800" b="1" dirty="0">
                <a:solidFill>
                  <a:srgbClr val="102E47"/>
                </a:solidFill>
                <a:latin typeface="Georgia Pro" panose="02040502050405020303" pitchFamily="18" charset="0"/>
                <a:ea typeface="Tahoma" panose="020B0604030504040204" pitchFamily="34" charset="0"/>
                <a:cs typeface="Tahoma" panose="020B0604030504040204" pitchFamily="34" charset="0"/>
              </a:rPr>
              <a:t>Share this presentation</a:t>
            </a:r>
          </a:p>
        </p:txBody>
      </p:sp>
      <p:sp>
        <p:nvSpPr>
          <p:cNvPr id="7" name="TextBox 6">
            <a:extLst>
              <a:ext uri="{FF2B5EF4-FFF2-40B4-BE49-F238E27FC236}">
                <a16:creationId xmlns:a16="http://schemas.microsoft.com/office/drawing/2014/main" id="{03807266-30A9-2577-4FF7-9786414CA425}"/>
              </a:ext>
            </a:extLst>
          </p:cNvPr>
          <p:cNvSpPr txBox="1"/>
          <p:nvPr/>
        </p:nvSpPr>
        <p:spPr>
          <a:xfrm>
            <a:off x="6791113" y="1921611"/>
            <a:ext cx="4570701" cy="954107"/>
          </a:xfrm>
          <a:prstGeom prst="rect">
            <a:avLst/>
          </a:prstGeom>
          <a:noFill/>
        </p:spPr>
        <p:txBody>
          <a:bodyPr wrap="square">
            <a:spAutoFit/>
          </a:bodyPr>
          <a:lstStyle/>
          <a:p>
            <a:r>
              <a:rPr lang="en-US" sz="2800" b="1" dirty="0">
                <a:solidFill>
                  <a:srgbClr val="102E47"/>
                </a:solidFill>
                <a:latin typeface="Georgia Pro Semibold" panose="02040702050405020303" pitchFamily="18" charset="0"/>
                <a:ea typeface="Tahoma" panose="020B0604030504040204" pitchFamily="34" charset="0"/>
                <a:cs typeface="Tahoma" panose="020B0604030504040204" pitchFamily="34" charset="0"/>
              </a:rPr>
              <a:t>Share our #ReadytoVotePA Toolkit.</a:t>
            </a:r>
          </a:p>
        </p:txBody>
      </p:sp>
      <p:cxnSp>
        <p:nvCxnSpPr>
          <p:cNvPr id="8" name="Straight Connector 7">
            <a:extLst>
              <a:ext uri="{FF2B5EF4-FFF2-40B4-BE49-F238E27FC236}">
                <a16:creationId xmlns:a16="http://schemas.microsoft.com/office/drawing/2014/main" id="{F06120C2-E1A3-AC4D-5E5F-C7083A148E57}"/>
              </a:ext>
            </a:extLst>
          </p:cNvPr>
          <p:cNvCxnSpPr/>
          <p:nvPr/>
        </p:nvCxnSpPr>
        <p:spPr>
          <a:xfrm>
            <a:off x="6096000" y="3000269"/>
            <a:ext cx="0" cy="1826570"/>
          </a:xfrm>
          <a:prstGeom prst="line">
            <a:avLst/>
          </a:prstGeom>
          <a:ln w="38100">
            <a:solidFill>
              <a:srgbClr val="BF3728"/>
            </a:solidFill>
          </a:ln>
        </p:spPr>
        <p:style>
          <a:lnRef idx="1">
            <a:schemeClr val="accent1"/>
          </a:lnRef>
          <a:fillRef idx="0">
            <a:schemeClr val="accent1"/>
          </a:fillRef>
          <a:effectRef idx="0">
            <a:schemeClr val="accent1"/>
          </a:effectRef>
          <a:fontRef idx="minor">
            <a:schemeClr val="tx1"/>
          </a:fontRef>
        </p:style>
      </p:cxnSp>
      <p:pic>
        <p:nvPicPr>
          <p:cNvPr id="9" name="Picture 8" descr="QR Code to the Ready to Vote Toolkit">
            <a:extLst>
              <a:ext uri="{FF2B5EF4-FFF2-40B4-BE49-F238E27FC236}">
                <a16:creationId xmlns:a16="http://schemas.microsoft.com/office/drawing/2014/main" id="{BDE76B7C-509B-27D4-CD3B-DB945F7E8E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2735" y="2875718"/>
            <a:ext cx="3147459" cy="3147459"/>
          </a:xfrm>
          <a:prstGeom prst="rect">
            <a:avLst/>
          </a:prstGeom>
        </p:spPr>
      </p:pic>
      <p:pic>
        <p:nvPicPr>
          <p:cNvPr id="2" name="Picture 1" descr="QR Code to share this presentation">
            <a:extLst>
              <a:ext uri="{FF2B5EF4-FFF2-40B4-BE49-F238E27FC236}">
                <a16:creationId xmlns:a16="http://schemas.microsoft.com/office/drawing/2014/main" id="{611E7DEC-2141-B957-BE66-7CE12FFBA3B1}"/>
              </a:ext>
            </a:extLst>
          </p:cNvPr>
          <p:cNvPicPr>
            <a:picLocks noChangeAspect="1"/>
          </p:cNvPicPr>
          <p:nvPr/>
        </p:nvPicPr>
        <p:blipFill>
          <a:blip r:embed="rId4"/>
          <a:stretch>
            <a:fillRect/>
          </a:stretch>
        </p:blipFill>
        <p:spPr>
          <a:xfrm>
            <a:off x="1705618" y="2875718"/>
            <a:ext cx="3147458" cy="3147458"/>
          </a:xfrm>
          <a:prstGeom prst="rect">
            <a:avLst/>
          </a:prstGeom>
        </p:spPr>
      </p:pic>
    </p:spTree>
    <p:extLst>
      <p:ext uri="{BB962C8B-B14F-4D97-AF65-F5344CB8AC3E}">
        <p14:creationId xmlns:p14="http://schemas.microsoft.com/office/powerpoint/2010/main" val="2246083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8">
            <a:extLst>
              <a:ext uri="{FF2B5EF4-FFF2-40B4-BE49-F238E27FC236}">
                <a16:creationId xmlns:a16="http://schemas.microsoft.com/office/drawing/2014/main" id="{9E11E34B-BB83-1657-66E4-0126192D20E4}"/>
              </a:ext>
            </a:extLst>
          </p:cNvPr>
          <p:cNvSpPr txBox="1">
            <a:spLocks/>
          </p:cNvSpPr>
          <p:nvPr/>
        </p:nvSpPr>
        <p:spPr>
          <a:xfrm>
            <a:off x="3372771" y="1005269"/>
            <a:ext cx="6149186" cy="68077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tint val="82000"/>
                  </a:schemeClr>
                </a:solidFill>
                <a:latin typeface="Garamond" panose="02020404030301010803" pitchFamily="18"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82000"/>
                  </a:schemeClr>
                </a:solidFill>
                <a:latin typeface="Garamond" panose="02020404030301010803"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Garamond" panose="02020404030301010803"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Garamond" panose="02020404030301010803"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Garamond" panose="02020404030301010803" pitchFamily="18"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r>
              <a:rPr lang="en-US" sz="5400" b="1">
                <a:solidFill>
                  <a:srgbClr val="102E47"/>
                </a:solidFill>
                <a:latin typeface="Georgia Pro Black" panose="02040A02050405020203" pitchFamily="18" charset="0"/>
                <a:ea typeface="Open Sans SemiBold" panose="020B0706030804020204" pitchFamily="34" charset="0"/>
                <a:cs typeface="Open Sans SemiBold" panose="020B0706030804020204" pitchFamily="34" charset="0"/>
              </a:rPr>
              <a:t>Stay connected</a:t>
            </a:r>
            <a:endParaRPr lang="en-US" sz="5400">
              <a:solidFill>
                <a:srgbClr val="102E47"/>
              </a:solidFill>
              <a:latin typeface="Georgia Pro Black" panose="02040A02050405020203" pitchFamily="18" charset="0"/>
              <a:ea typeface="Open Sans SemiBold" panose="020B0706030804020204" pitchFamily="34" charset="0"/>
              <a:cs typeface="Open Sans SemiBold" panose="020B0706030804020204" pitchFamily="34" charset="0"/>
            </a:endParaRPr>
          </a:p>
        </p:txBody>
      </p:sp>
      <p:sp>
        <p:nvSpPr>
          <p:cNvPr id="6" name="TextBox 5">
            <a:extLst>
              <a:ext uri="{FF2B5EF4-FFF2-40B4-BE49-F238E27FC236}">
                <a16:creationId xmlns:a16="http://schemas.microsoft.com/office/drawing/2014/main" id="{CF75E56D-6ACD-8148-4B91-383A1B6450EE}"/>
              </a:ext>
            </a:extLst>
          </p:cNvPr>
          <p:cNvSpPr txBox="1"/>
          <p:nvPr/>
        </p:nvSpPr>
        <p:spPr>
          <a:xfrm>
            <a:off x="1685160" y="2079324"/>
            <a:ext cx="5071696" cy="461665"/>
          </a:xfrm>
          <a:prstGeom prst="rect">
            <a:avLst/>
          </a:prstGeom>
          <a:noFill/>
        </p:spPr>
        <p:txBody>
          <a:bodyPr wrap="square" rtlCol="0">
            <a:spAutoFit/>
          </a:bodyPr>
          <a:lstStyle/>
          <a:p>
            <a:r>
              <a:rPr lang="en-US" sz="2400" dirty="0">
                <a:solidFill>
                  <a:srgbClr val="E12228"/>
                </a:solidFill>
                <a:latin typeface="Georgia Pro Semibold" panose="02040702050405020303" pitchFamily="18" charset="0"/>
                <a:ea typeface="Open Sans ExtraBold" panose="020B0906030804020204" pitchFamily="34" charset="0"/>
                <a:cs typeface="Open Sans ExtraBold" panose="020B0906030804020204" pitchFamily="34" charset="0"/>
              </a:rPr>
              <a:t>Follow us on social media</a:t>
            </a:r>
            <a:endParaRPr lang="en-US" sz="2400" b="1" dirty="0">
              <a:solidFill>
                <a:srgbClr val="E12228"/>
              </a:solidFill>
              <a:latin typeface="Georgia Pro Semibold" panose="02040702050405020303" pitchFamily="18" charset="0"/>
              <a:ea typeface="Open Sans ExtraBold" panose="020B0906030804020204" pitchFamily="34" charset="0"/>
              <a:cs typeface="Open Sans ExtraBold" panose="020B0906030804020204" pitchFamily="34" charset="0"/>
            </a:endParaRPr>
          </a:p>
        </p:txBody>
      </p:sp>
      <p:grpSp>
        <p:nvGrpSpPr>
          <p:cNvPr id="13" name="Group 12" descr="Facebook, Instagram, and X icons">
            <a:extLst>
              <a:ext uri="{FF2B5EF4-FFF2-40B4-BE49-F238E27FC236}">
                <a16:creationId xmlns:a16="http://schemas.microsoft.com/office/drawing/2014/main" id="{097D7557-6F7D-ED71-AEC2-61A8AE20B106}"/>
              </a:ext>
            </a:extLst>
          </p:cNvPr>
          <p:cNvGrpSpPr/>
          <p:nvPr/>
        </p:nvGrpSpPr>
        <p:grpSpPr>
          <a:xfrm>
            <a:off x="1503085" y="2737244"/>
            <a:ext cx="1493607" cy="3286895"/>
            <a:chOff x="419002" y="2577025"/>
            <a:chExt cx="1493607" cy="3286895"/>
          </a:xfrm>
        </p:grpSpPr>
        <p:pic>
          <p:nvPicPr>
            <p:cNvPr id="7" name="Picture 6" descr="Logo&#10;&#10;Description automatically generated">
              <a:extLst>
                <a:ext uri="{FF2B5EF4-FFF2-40B4-BE49-F238E27FC236}">
                  <a16:creationId xmlns:a16="http://schemas.microsoft.com/office/drawing/2014/main" id="{175B3ACE-3B86-955E-6B78-50BEE8FE79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002" y="2577025"/>
              <a:ext cx="1493607" cy="840154"/>
            </a:xfrm>
            <a:prstGeom prst="rect">
              <a:avLst/>
            </a:prstGeom>
          </p:spPr>
        </p:pic>
        <p:pic>
          <p:nvPicPr>
            <p:cNvPr id="8" name="Picture 7" descr="Icon&#10;&#10;Description automatically generated">
              <a:extLst>
                <a:ext uri="{FF2B5EF4-FFF2-40B4-BE49-F238E27FC236}">
                  <a16:creationId xmlns:a16="http://schemas.microsoft.com/office/drawing/2014/main" id="{B9AC07BA-03D7-74C6-8D42-C7FD94131B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077" y="4665407"/>
              <a:ext cx="1198513" cy="1198513"/>
            </a:xfrm>
            <a:prstGeom prst="rect">
              <a:avLst/>
            </a:prstGeom>
          </p:spPr>
        </p:pic>
        <p:pic>
          <p:nvPicPr>
            <p:cNvPr id="9" name="Picture 8" descr="Logo, icon&#10;&#10;Description automatically generated">
              <a:extLst>
                <a:ext uri="{FF2B5EF4-FFF2-40B4-BE49-F238E27FC236}">
                  <a16:creationId xmlns:a16="http://schemas.microsoft.com/office/drawing/2014/main" id="{35AA2158-6B05-5A99-8532-A314600A6C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619" y="3499806"/>
              <a:ext cx="1292971" cy="1292971"/>
            </a:xfrm>
            <a:prstGeom prst="rect">
              <a:avLst/>
            </a:prstGeom>
          </p:spPr>
        </p:pic>
      </p:grpSp>
      <p:sp>
        <p:nvSpPr>
          <p:cNvPr id="10" name="TextBox 9">
            <a:extLst>
              <a:ext uri="{FF2B5EF4-FFF2-40B4-BE49-F238E27FC236}">
                <a16:creationId xmlns:a16="http://schemas.microsoft.com/office/drawing/2014/main" id="{8EEB2965-D567-B235-7211-EBEF8ED6517D}"/>
              </a:ext>
            </a:extLst>
          </p:cNvPr>
          <p:cNvSpPr txBox="1"/>
          <p:nvPr/>
        </p:nvSpPr>
        <p:spPr>
          <a:xfrm>
            <a:off x="2883673" y="2967682"/>
            <a:ext cx="5071696" cy="2677656"/>
          </a:xfrm>
          <a:prstGeom prst="rect">
            <a:avLst/>
          </a:prstGeom>
          <a:noFill/>
        </p:spPr>
        <p:txBody>
          <a:bodyPr wrap="square" rtlCol="0">
            <a:spAutoFit/>
          </a:bodyPr>
          <a:lstStyle/>
          <a:p>
            <a:r>
              <a:rPr lang="en-US" sz="2400">
                <a:solidFill>
                  <a:srgbClr val="102E47"/>
                </a:solidFill>
                <a:latin typeface="Tahoma" panose="020B0604030504040204" pitchFamily="34" charset="0"/>
                <a:ea typeface="Tahoma" panose="020B0604030504040204" pitchFamily="34" charset="0"/>
                <a:cs typeface="Tahoma" panose="020B0604030504040204" pitchFamily="34" charset="0"/>
              </a:rPr>
              <a:t>@PADepartmentofState</a:t>
            </a:r>
          </a:p>
          <a:p>
            <a:endParaRPr lang="en-US" sz="2400">
              <a:solidFill>
                <a:srgbClr val="102E47"/>
              </a:solidFill>
              <a:latin typeface="Tahoma" panose="020B0604030504040204" pitchFamily="34" charset="0"/>
              <a:ea typeface="Tahoma" panose="020B0604030504040204" pitchFamily="34" charset="0"/>
              <a:cs typeface="Tahoma" panose="020B0604030504040204" pitchFamily="34" charset="0"/>
            </a:endParaRPr>
          </a:p>
          <a:p>
            <a:endParaRPr lang="en-US" sz="2400">
              <a:solidFill>
                <a:srgbClr val="102E47"/>
              </a:solidFill>
              <a:latin typeface="Tahoma" panose="020B0604030504040204" pitchFamily="34" charset="0"/>
              <a:ea typeface="Tahoma" panose="020B0604030504040204" pitchFamily="34" charset="0"/>
              <a:cs typeface="Tahoma" panose="020B0604030504040204" pitchFamily="34" charset="0"/>
            </a:endParaRPr>
          </a:p>
          <a:p>
            <a:r>
              <a:rPr lang="en-US" sz="2400">
                <a:solidFill>
                  <a:srgbClr val="102E47"/>
                </a:solidFill>
                <a:latin typeface="Tahoma" panose="020B0604030504040204" pitchFamily="34" charset="0"/>
                <a:ea typeface="Tahoma" panose="020B0604030504040204" pitchFamily="34" charset="0"/>
                <a:cs typeface="Tahoma" panose="020B0604030504040204" pitchFamily="34" charset="0"/>
              </a:rPr>
              <a:t>@PAStateDept</a:t>
            </a:r>
          </a:p>
          <a:p>
            <a:endParaRPr lang="en-US" sz="2400">
              <a:solidFill>
                <a:srgbClr val="102E47"/>
              </a:solidFill>
              <a:latin typeface="Tahoma" panose="020B0604030504040204" pitchFamily="34" charset="0"/>
              <a:ea typeface="Tahoma" panose="020B0604030504040204" pitchFamily="34" charset="0"/>
              <a:cs typeface="Tahoma" panose="020B0604030504040204" pitchFamily="34" charset="0"/>
            </a:endParaRPr>
          </a:p>
          <a:p>
            <a:endParaRPr lang="en-US" sz="2400">
              <a:solidFill>
                <a:srgbClr val="102E47"/>
              </a:solidFill>
              <a:latin typeface="Tahoma" panose="020B0604030504040204" pitchFamily="34" charset="0"/>
              <a:ea typeface="Tahoma" panose="020B0604030504040204" pitchFamily="34" charset="0"/>
              <a:cs typeface="Tahoma" panose="020B0604030504040204" pitchFamily="34" charset="0"/>
            </a:endParaRPr>
          </a:p>
          <a:p>
            <a:r>
              <a:rPr lang="en-US" sz="2400">
                <a:solidFill>
                  <a:srgbClr val="102E47"/>
                </a:solidFill>
                <a:latin typeface="Tahoma" panose="020B0604030504040204" pitchFamily="34" charset="0"/>
                <a:ea typeface="Tahoma" panose="020B0604030504040204" pitchFamily="34" charset="0"/>
                <a:cs typeface="Tahoma" panose="020B0604030504040204" pitchFamily="34" charset="0"/>
              </a:rPr>
              <a:t>@PAStateDept</a:t>
            </a:r>
          </a:p>
        </p:txBody>
      </p:sp>
    </p:spTree>
    <p:extLst>
      <p:ext uri="{BB962C8B-B14F-4D97-AF65-F5344CB8AC3E}">
        <p14:creationId xmlns:p14="http://schemas.microsoft.com/office/powerpoint/2010/main" val="485755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8">
            <a:extLst>
              <a:ext uri="{FF2B5EF4-FFF2-40B4-BE49-F238E27FC236}">
                <a16:creationId xmlns:a16="http://schemas.microsoft.com/office/drawing/2014/main" id="{748AAFD3-7DB1-2934-9897-6E0C896D6C5B}"/>
              </a:ext>
            </a:extLst>
          </p:cNvPr>
          <p:cNvSpPr>
            <a:spLocks noGrp="1"/>
          </p:cNvSpPr>
          <p:nvPr>
            <p:ph idx="1"/>
          </p:nvPr>
        </p:nvSpPr>
        <p:spPr>
          <a:xfrm>
            <a:off x="873745" y="2761787"/>
            <a:ext cx="5229706" cy="1334423"/>
          </a:xfrm>
        </p:spPr>
        <p:txBody>
          <a:bodyPr>
            <a:noAutofit/>
          </a:bodyPr>
          <a:lstStyle/>
          <a:p>
            <a:pPr marL="0" indent="0" algn="ctr">
              <a:buNone/>
            </a:pPr>
            <a:r>
              <a:rPr lang="en-US" sz="4800" b="1" dirty="0">
                <a:solidFill>
                  <a:srgbClr val="102D47"/>
                </a:solidFill>
                <a:latin typeface="Georgia Pro" panose="02040502050405020303" pitchFamily="18" charset="0"/>
                <a:ea typeface="Zilla Slab" pitchFamily="2" charset="0"/>
                <a:cs typeface="Open Sans ExtraBold" panose="020B0906030804020204" pitchFamily="34" charset="0"/>
              </a:rPr>
              <a:t>Election Day</a:t>
            </a:r>
          </a:p>
          <a:p>
            <a:pPr marL="0" indent="0" algn="ctr">
              <a:buNone/>
            </a:pPr>
            <a:r>
              <a:rPr lang="en-US" sz="3600" dirty="0">
                <a:solidFill>
                  <a:srgbClr val="102D47"/>
                </a:solidFill>
                <a:latin typeface="Georgia Pro" panose="02040502050405020303" pitchFamily="18" charset="0"/>
                <a:ea typeface="Zilla Slab" pitchFamily="2" charset="0"/>
                <a:cs typeface="Open Sans SemiBold" panose="020B0706030804020204" pitchFamily="34" charset="0"/>
              </a:rPr>
              <a:t>Tuesday, May 19</a:t>
            </a:r>
          </a:p>
        </p:txBody>
      </p:sp>
      <p:pic>
        <p:nvPicPr>
          <p:cNvPr id="4" name="Picture 3">
            <a:extLst>
              <a:ext uri="{FF2B5EF4-FFF2-40B4-BE49-F238E27FC236}">
                <a16:creationId xmlns:a16="http://schemas.microsoft.com/office/drawing/2014/main" id="{C475C2A0-FAB4-A81C-4B5A-464B0E051B79}"/>
              </a:ext>
            </a:extLst>
          </p:cNvPr>
          <p:cNvPicPr>
            <a:picLocks noChangeAspect="1"/>
          </p:cNvPicPr>
          <p:nvPr/>
        </p:nvPicPr>
        <p:blipFill>
          <a:blip r:embed="rId3"/>
          <a:srcRect/>
          <a:stretch/>
        </p:blipFill>
        <p:spPr>
          <a:xfrm>
            <a:off x="7207504" y="1275735"/>
            <a:ext cx="3445223" cy="4306529"/>
          </a:xfrm>
          <a:prstGeom prst="rect">
            <a:avLst/>
          </a:prstGeom>
        </p:spPr>
      </p:pic>
    </p:spTree>
    <p:extLst>
      <p:ext uri="{BB962C8B-B14F-4D97-AF65-F5344CB8AC3E}">
        <p14:creationId xmlns:p14="http://schemas.microsoft.com/office/powerpoint/2010/main" val="129758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BA638-1AB9-8A90-8BD4-095AAA4C0CCE}"/>
              </a:ext>
            </a:extLst>
          </p:cNvPr>
          <p:cNvSpPr>
            <a:spLocks noGrp="1"/>
          </p:cNvSpPr>
          <p:nvPr>
            <p:ph type="title"/>
          </p:nvPr>
        </p:nvSpPr>
        <p:spPr>
          <a:xfrm>
            <a:off x="2024742" y="1224847"/>
            <a:ext cx="9329057" cy="1325563"/>
          </a:xfrm>
        </p:spPr>
        <p:txBody>
          <a:bodyPr>
            <a:normAutofit fontScale="90000"/>
          </a:bodyPr>
          <a:lstStyle/>
          <a:p>
            <a:r>
              <a:rPr lang="en-US" dirty="0">
                <a:solidFill>
                  <a:srgbClr val="E12228"/>
                </a:solidFill>
                <a:latin typeface="Georgia Pro Black" panose="02040A02050405020203" pitchFamily="18" charset="0"/>
                <a:ea typeface="Zilla Slab" pitchFamily="2" charset="0"/>
                <a:cs typeface="Open Sans SemiBold" panose="020B0706030804020204" pitchFamily="34" charset="0"/>
              </a:rPr>
              <a:t>College Students </a:t>
            </a:r>
            <a:r>
              <a:rPr lang="en-US" dirty="0">
                <a:latin typeface="Georgia Pro Black" panose="02040A02050405020203" pitchFamily="18" charset="0"/>
                <a:ea typeface="Zilla Slab" pitchFamily="2" charset="0"/>
                <a:cs typeface="Open Sans SemiBold" panose="020B0706030804020204" pitchFamily="34" charset="0"/>
              </a:rPr>
              <a:t>can register at their home address, which can be either their:</a:t>
            </a:r>
            <a:br>
              <a:rPr lang="en-US" dirty="0">
                <a:latin typeface="Georgia Pro Black" panose="02040A02050405020203" pitchFamily="18" charset="0"/>
                <a:ea typeface="Zilla Slab" pitchFamily="2" charset="0"/>
                <a:cs typeface="Open Sans SemiBold" panose="020B0706030804020204" pitchFamily="34" charset="0"/>
              </a:rPr>
            </a:br>
            <a:endParaRPr lang="en-US" dirty="0"/>
          </a:p>
        </p:txBody>
      </p:sp>
      <p:grpSp>
        <p:nvGrpSpPr>
          <p:cNvPr id="5" name="Group 4">
            <a:extLst>
              <a:ext uri="{FF2B5EF4-FFF2-40B4-BE49-F238E27FC236}">
                <a16:creationId xmlns:a16="http://schemas.microsoft.com/office/drawing/2014/main" id="{A3E88331-C3BF-E75D-5AE2-64F90A834370}"/>
              </a:ext>
            </a:extLst>
          </p:cNvPr>
          <p:cNvGrpSpPr/>
          <p:nvPr/>
        </p:nvGrpSpPr>
        <p:grpSpPr>
          <a:xfrm>
            <a:off x="1400940" y="2550410"/>
            <a:ext cx="9390120" cy="2681732"/>
            <a:chOff x="904340" y="3368930"/>
            <a:chExt cx="10393635" cy="2637932"/>
          </a:xfrm>
        </p:grpSpPr>
        <p:grpSp>
          <p:nvGrpSpPr>
            <p:cNvPr id="6" name="Group 5">
              <a:extLst>
                <a:ext uri="{FF2B5EF4-FFF2-40B4-BE49-F238E27FC236}">
                  <a16:creationId xmlns:a16="http://schemas.microsoft.com/office/drawing/2014/main" id="{423B1F50-CA3F-52F7-DCB3-469AB01ED88B}"/>
                </a:ext>
              </a:extLst>
            </p:cNvPr>
            <p:cNvGrpSpPr/>
            <p:nvPr/>
          </p:nvGrpSpPr>
          <p:grpSpPr>
            <a:xfrm>
              <a:off x="904340" y="3368930"/>
              <a:ext cx="7019183" cy="2637932"/>
              <a:chOff x="904340" y="3368930"/>
              <a:chExt cx="7019183" cy="2637932"/>
            </a:xfrm>
          </p:grpSpPr>
          <p:sp>
            <p:nvSpPr>
              <p:cNvPr id="10" name="TextBox 9">
                <a:extLst>
                  <a:ext uri="{FF2B5EF4-FFF2-40B4-BE49-F238E27FC236}">
                    <a16:creationId xmlns:a16="http://schemas.microsoft.com/office/drawing/2014/main" id="{90955AD3-1C92-76D9-7745-18E988F27138}"/>
                  </a:ext>
                </a:extLst>
              </p:cNvPr>
              <p:cNvSpPr txBox="1"/>
              <p:nvPr/>
            </p:nvSpPr>
            <p:spPr>
              <a:xfrm>
                <a:off x="904340" y="3403187"/>
                <a:ext cx="3561660" cy="461665"/>
              </a:xfrm>
              <a:prstGeom prst="rect">
                <a:avLst/>
              </a:prstGeom>
              <a:noFill/>
            </p:spPr>
            <p:txBody>
              <a:bodyPr wrap="square" rtlCol="0">
                <a:spAutoFit/>
              </a:bodyPr>
              <a:lstStyle/>
              <a:p>
                <a:pPr algn="ctr"/>
                <a:r>
                  <a:rPr lang="en-US" sz="2400" dirty="0">
                    <a:solidFill>
                      <a:srgbClr val="102D47"/>
                    </a:solidFill>
                    <a:latin typeface="Georgia Pro Semibold" panose="020F0502020204030204" pitchFamily="18" charset="0"/>
                    <a:ea typeface="Open Sans ExtraBold" panose="020B0906030804020204" pitchFamily="34" charset="0"/>
                    <a:cs typeface="Open Sans ExtraBold" panose="020B0906030804020204" pitchFamily="34" charset="0"/>
                  </a:rPr>
                  <a:t>Pre-College Address</a:t>
                </a:r>
                <a:endParaRPr lang="en-US" sz="2400" dirty="0">
                  <a:solidFill>
                    <a:srgbClr val="102D47"/>
                  </a:solidFill>
                  <a:latin typeface="Georgia Pro Semibold" panose="020F0502020204030204" pitchFamily="18" charset="0"/>
                  <a:ea typeface="Open Sans SemiBold" panose="020B0706030804020204" pitchFamily="34" charset="0"/>
                  <a:cs typeface="Open Sans SemiBold" panose="020B0706030804020204" pitchFamily="34" charset="0"/>
                </a:endParaRPr>
              </a:p>
            </p:txBody>
          </p:sp>
          <p:sp>
            <p:nvSpPr>
              <p:cNvPr id="11" name="TextBox 10">
                <a:extLst>
                  <a:ext uri="{FF2B5EF4-FFF2-40B4-BE49-F238E27FC236}">
                    <a16:creationId xmlns:a16="http://schemas.microsoft.com/office/drawing/2014/main" id="{2575D23F-D922-BFBE-FF7D-4A9E8B2082F6}"/>
                  </a:ext>
                </a:extLst>
              </p:cNvPr>
              <p:cNvSpPr txBox="1"/>
              <p:nvPr/>
            </p:nvSpPr>
            <p:spPr>
              <a:xfrm>
                <a:off x="4760927" y="3368930"/>
                <a:ext cx="3162596" cy="523220"/>
              </a:xfrm>
              <a:prstGeom prst="rect">
                <a:avLst/>
              </a:prstGeom>
              <a:noFill/>
            </p:spPr>
            <p:txBody>
              <a:bodyPr wrap="square">
                <a:spAutoFit/>
              </a:bodyPr>
              <a:lstStyle/>
              <a:p>
                <a:pPr algn="ctr"/>
                <a:r>
                  <a:rPr lang="en-US" sz="2400" dirty="0">
                    <a:solidFill>
                      <a:srgbClr val="102E47"/>
                    </a:solidFill>
                    <a:latin typeface="Georgia Pro Semibold" panose="02040702050405020303" pitchFamily="18" charset="0"/>
                    <a:ea typeface="Open Sans ExtraBold" panose="020B0906030804020204" pitchFamily="34" charset="0"/>
                    <a:cs typeface="Open Sans ExtraBold" panose="020B0906030804020204" pitchFamily="34" charset="0"/>
                  </a:rPr>
                  <a:t>College</a:t>
                </a:r>
                <a:r>
                  <a:rPr lang="en-US" sz="2800" dirty="0">
                    <a:solidFill>
                      <a:srgbClr val="102E47"/>
                    </a:solidFill>
                    <a:latin typeface="Georgia Pro Semibold" panose="02040702050405020303" pitchFamily="18" charset="0"/>
                    <a:ea typeface="Open Sans ExtraBold" panose="020B0906030804020204" pitchFamily="34" charset="0"/>
                    <a:cs typeface="Open Sans ExtraBold" panose="020B0906030804020204" pitchFamily="34" charset="0"/>
                  </a:rPr>
                  <a:t> </a:t>
                </a:r>
                <a:r>
                  <a:rPr lang="en-US" sz="2400" dirty="0">
                    <a:solidFill>
                      <a:srgbClr val="102E47"/>
                    </a:solidFill>
                    <a:latin typeface="Georgia Pro Semibold" panose="02040702050405020303" pitchFamily="18" charset="0"/>
                    <a:ea typeface="Open Sans ExtraBold" panose="020B0906030804020204" pitchFamily="34" charset="0"/>
                    <a:cs typeface="Open Sans ExtraBold" panose="020B0906030804020204" pitchFamily="34" charset="0"/>
                  </a:rPr>
                  <a:t>Address</a:t>
                </a:r>
                <a:endParaRPr lang="en-US" sz="2400" dirty="0">
                  <a:solidFill>
                    <a:srgbClr val="102E47"/>
                  </a:solidFill>
                  <a:latin typeface="Georgia Pro Semibold" panose="02040702050405020303" pitchFamily="18" charset="0"/>
                  <a:ea typeface="Open Sans SemiBold" panose="020B0706030804020204" pitchFamily="34" charset="0"/>
                  <a:cs typeface="Open Sans SemiBold" panose="020B0706030804020204" pitchFamily="34" charset="0"/>
                </a:endParaRPr>
              </a:p>
            </p:txBody>
          </p:sp>
          <p:pic>
            <p:nvPicPr>
              <p:cNvPr id="12" name="Picture 11" descr="Icon&#10;&#10;Description automatically generated">
                <a:extLst>
                  <a:ext uri="{FF2B5EF4-FFF2-40B4-BE49-F238E27FC236}">
                    <a16:creationId xmlns:a16="http://schemas.microsoft.com/office/drawing/2014/main" id="{9A68CBB5-BC3A-6AE5-A041-EEB83B31B7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8021" y="3864901"/>
                <a:ext cx="2322122" cy="2102180"/>
              </a:xfrm>
              <a:prstGeom prst="rect">
                <a:avLst/>
              </a:prstGeom>
            </p:spPr>
          </p:pic>
          <p:sp>
            <p:nvSpPr>
              <p:cNvPr id="13" name="TextBox 12">
                <a:extLst>
                  <a:ext uri="{FF2B5EF4-FFF2-40B4-BE49-F238E27FC236}">
                    <a16:creationId xmlns:a16="http://schemas.microsoft.com/office/drawing/2014/main" id="{C3F54E16-6BE5-8156-80F0-CB9EA16519EE}"/>
                  </a:ext>
                </a:extLst>
              </p:cNvPr>
              <p:cNvSpPr txBox="1"/>
              <p:nvPr/>
            </p:nvSpPr>
            <p:spPr>
              <a:xfrm>
                <a:off x="3990271" y="4780147"/>
                <a:ext cx="951458" cy="646331"/>
              </a:xfrm>
              <a:prstGeom prst="rect">
                <a:avLst/>
              </a:prstGeom>
              <a:noFill/>
            </p:spPr>
            <p:txBody>
              <a:bodyPr wrap="square" rtlCol="0">
                <a:spAutoFit/>
              </a:bodyPr>
              <a:lstStyle/>
              <a:p>
                <a:pPr algn="ctr"/>
                <a:r>
                  <a:rPr lang="en-US" sz="3600">
                    <a:solidFill>
                      <a:srgbClr val="E12228"/>
                    </a:solidFill>
                    <a:latin typeface="Georgia Pro Semibold" panose="02040702050405020303" pitchFamily="18" charset="0"/>
                    <a:ea typeface="Open Sans ExtraBold" panose="020B0906030804020204" pitchFamily="34" charset="0"/>
                    <a:cs typeface="Open Sans ExtraBold" panose="020B0906030804020204" pitchFamily="34" charset="0"/>
                  </a:rPr>
                  <a:t>or</a:t>
                </a:r>
                <a:endParaRPr lang="en-US" sz="4400">
                  <a:solidFill>
                    <a:srgbClr val="E12228"/>
                  </a:solidFill>
                  <a:latin typeface="Georgia Pro Semibold" panose="02040702050405020303" pitchFamily="18" charset="0"/>
                  <a:ea typeface="Open Sans ExtraBold" panose="020B0906030804020204" pitchFamily="34" charset="0"/>
                  <a:cs typeface="Open Sans ExtraBold" panose="020B0906030804020204" pitchFamily="34" charset="0"/>
                </a:endParaRPr>
              </a:p>
            </p:txBody>
          </p:sp>
          <p:pic>
            <p:nvPicPr>
              <p:cNvPr id="14" name="Picture 13" descr="Icon&#10;&#10;Description automatically generated">
                <a:extLst>
                  <a:ext uri="{FF2B5EF4-FFF2-40B4-BE49-F238E27FC236}">
                    <a16:creationId xmlns:a16="http://schemas.microsoft.com/office/drawing/2014/main" id="{2EE15632-5B2E-9EAE-078D-B9F70034F95A}"/>
                  </a:ext>
                </a:extLst>
              </p:cNvPr>
              <p:cNvPicPr>
                <a:picLocks noChangeAspect="1"/>
              </p:cNvPicPr>
              <p:nvPr/>
            </p:nvPicPr>
            <p:blipFill>
              <a:blip r:embed="rId3"/>
              <a:stretch>
                <a:fillRect/>
              </a:stretch>
            </p:blipFill>
            <p:spPr>
              <a:xfrm>
                <a:off x="5091857" y="3904682"/>
                <a:ext cx="2291526" cy="2102180"/>
              </a:xfrm>
              <a:prstGeom prst="rect">
                <a:avLst/>
              </a:prstGeom>
            </p:spPr>
          </p:pic>
        </p:grpSp>
        <p:pic>
          <p:nvPicPr>
            <p:cNvPr id="7" name="Picture 6" descr="Qr code&#10;&#10;Description automatically generated">
              <a:extLst>
                <a:ext uri="{FF2B5EF4-FFF2-40B4-BE49-F238E27FC236}">
                  <a16:creationId xmlns:a16="http://schemas.microsoft.com/office/drawing/2014/main" id="{9C1AC123-DEB4-1CE2-467F-D36A7AE4EB6F}"/>
                </a:ext>
              </a:extLst>
            </p:cNvPr>
            <p:cNvPicPr>
              <a:picLocks noChangeAspect="1"/>
            </p:cNvPicPr>
            <p:nvPr/>
          </p:nvPicPr>
          <p:blipFill>
            <a:blip r:embed="rId4"/>
            <a:stretch>
              <a:fillRect/>
            </a:stretch>
          </p:blipFill>
          <p:spPr>
            <a:xfrm>
              <a:off x="9172280" y="3944463"/>
              <a:ext cx="2022618" cy="2022618"/>
            </a:xfrm>
            <a:prstGeom prst="rect">
              <a:avLst/>
            </a:prstGeom>
          </p:spPr>
        </p:pic>
        <p:cxnSp>
          <p:nvCxnSpPr>
            <p:cNvPr id="8" name="Straight Connector 7">
              <a:extLst>
                <a:ext uri="{FF2B5EF4-FFF2-40B4-BE49-F238E27FC236}">
                  <a16:creationId xmlns:a16="http://schemas.microsoft.com/office/drawing/2014/main" id="{B9579FB0-1622-A482-0B98-1F365DB70BCE}"/>
                </a:ext>
              </a:extLst>
            </p:cNvPr>
            <p:cNvCxnSpPr/>
            <p:nvPr/>
          </p:nvCxnSpPr>
          <p:spPr>
            <a:xfrm>
              <a:off x="8210298" y="4002706"/>
              <a:ext cx="0" cy="1826570"/>
            </a:xfrm>
            <a:prstGeom prst="line">
              <a:avLst/>
            </a:prstGeom>
            <a:ln w="38100">
              <a:solidFill>
                <a:srgbClr val="BF3728"/>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EFE53AD-467A-8725-AD42-3C77AE6954C8}"/>
                </a:ext>
              </a:extLst>
            </p:cNvPr>
            <p:cNvSpPr txBox="1"/>
            <p:nvPr/>
          </p:nvSpPr>
          <p:spPr>
            <a:xfrm>
              <a:off x="9069203" y="3422518"/>
              <a:ext cx="2228772" cy="454125"/>
            </a:xfrm>
            <a:prstGeom prst="rect">
              <a:avLst/>
            </a:prstGeom>
            <a:noFill/>
          </p:spPr>
          <p:txBody>
            <a:bodyPr wrap="square">
              <a:spAutoFit/>
            </a:bodyPr>
            <a:lstStyle/>
            <a:p>
              <a:pPr algn="ctr"/>
              <a:r>
                <a:rPr lang="en-US" sz="2400" dirty="0">
                  <a:solidFill>
                    <a:srgbClr val="102E47"/>
                  </a:solidFill>
                  <a:latin typeface="Georgia Pro Semibold" panose="02040702050405020303" pitchFamily="18" charset="0"/>
                  <a:ea typeface="Open Sans ExtraBold" panose="020B0906030804020204" pitchFamily="34" charset="0"/>
                  <a:cs typeface="Open Sans ExtraBold" panose="020B0906030804020204" pitchFamily="34" charset="0"/>
                </a:rPr>
                <a:t>Learn more</a:t>
              </a:r>
              <a:endParaRPr lang="en-US" sz="2400" dirty="0">
                <a:solidFill>
                  <a:srgbClr val="102E47"/>
                </a:solidFill>
                <a:latin typeface="Georgia Pro Semibold" panose="02040702050405020303" pitchFamily="18" charset="0"/>
                <a:ea typeface="Open Sans SemiBold" panose="020B0706030804020204" pitchFamily="34" charset="0"/>
                <a:cs typeface="Open Sans SemiBold" panose="020B0706030804020204" pitchFamily="34" charset="0"/>
              </a:endParaRPr>
            </a:p>
          </p:txBody>
        </p:sp>
      </p:grpSp>
      <p:sp>
        <p:nvSpPr>
          <p:cNvPr id="15" name="TextBox 14">
            <a:extLst>
              <a:ext uri="{FF2B5EF4-FFF2-40B4-BE49-F238E27FC236}">
                <a16:creationId xmlns:a16="http://schemas.microsoft.com/office/drawing/2014/main" id="{2E87C6D6-BB43-88F3-E606-E8757287DFCC}"/>
              </a:ext>
            </a:extLst>
          </p:cNvPr>
          <p:cNvSpPr txBox="1"/>
          <p:nvPr/>
        </p:nvSpPr>
        <p:spPr>
          <a:xfrm>
            <a:off x="1380747" y="5433459"/>
            <a:ext cx="8584159" cy="830997"/>
          </a:xfrm>
          <a:prstGeom prst="rect">
            <a:avLst/>
          </a:prstGeom>
          <a:noFill/>
        </p:spPr>
        <p:txBody>
          <a:bodyPr wrap="square" rtlCol="0">
            <a:spAutoFit/>
          </a:bodyPr>
          <a:lstStyle/>
          <a:p>
            <a:r>
              <a:rPr lang="en-US" sz="2400" dirty="0">
                <a:solidFill>
                  <a:srgbClr val="102E47"/>
                </a:solidFill>
              </a:rPr>
              <a:t>You can register in PA if you go to school in PA, even if your precollege address is out of state. </a:t>
            </a:r>
          </a:p>
        </p:txBody>
      </p:sp>
    </p:spTree>
    <p:extLst>
      <p:ext uri="{BB962C8B-B14F-4D97-AF65-F5344CB8AC3E}">
        <p14:creationId xmlns:p14="http://schemas.microsoft.com/office/powerpoint/2010/main" val="1160214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a:extLst>
              <a:ext uri="{FF2B5EF4-FFF2-40B4-BE49-F238E27FC236}">
                <a16:creationId xmlns:a16="http://schemas.microsoft.com/office/drawing/2014/main" id="{09F7FC22-6B58-3BEE-B866-E88A32033B94}"/>
              </a:ext>
            </a:extLst>
          </p:cNvPr>
          <p:cNvSpPr txBox="1"/>
          <p:nvPr/>
        </p:nvSpPr>
        <p:spPr>
          <a:xfrm>
            <a:off x="4606724" y="1965950"/>
            <a:ext cx="3337525" cy="1200329"/>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0"/>
              </a:spcAft>
              <a:buClrTx/>
              <a:buSzTx/>
              <a:tabLst/>
              <a:defRPr/>
            </a:pPr>
            <a:r>
              <a:rPr kumimoji="0" lang="en-US" sz="3600" b="0" i="0" u="none" strike="noStrike" kern="1200" cap="none" spc="0" normalizeH="0" baseline="0" noProof="0" dirty="0">
                <a:ln>
                  <a:noFill/>
                </a:ln>
                <a:solidFill>
                  <a:srgbClr val="102E47"/>
                </a:solidFill>
                <a:effectLst/>
                <a:uLnTx/>
                <a:uFillTx/>
                <a:latin typeface="Georgia Pro Semibold" panose="02040702050405020303" pitchFamily="18" charset="0"/>
                <a:ea typeface="Open Sans SemiBold" panose="020B0706030804020204" pitchFamily="34" charset="0"/>
                <a:cs typeface="Open Sans SemiBold" panose="020B0706030804020204" pitchFamily="34" charset="0"/>
              </a:rPr>
              <a:t>At your polling place</a:t>
            </a:r>
          </a:p>
        </p:txBody>
      </p:sp>
      <p:sp>
        <p:nvSpPr>
          <p:cNvPr id="39" name="TextBox 38">
            <a:extLst>
              <a:ext uri="{FF2B5EF4-FFF2-40B4-BE49-F238E27FC236}">
                <a16:creationId xmlns:a16="http://schemas.microsoft.com/office/drawing/2014/main" id="{9BCE2591-C8DA-EC40-7C93-38FDD8963DE8}"/>
              </a:ext>
            </a:extLst>
          </p:cNvPr>
          <p:cNvSpPr txBox="1"/>
          <p:nvPr/>
        </p:nvSpPr>
        <p:spPr>
          <a:xfrm>
            <a:off x="8551650" y="1949146"/>
            <a:ext cx="2992846" cy="1200329"/>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0"/>
              </a:spcAft>
              <a:buClrTx/>
              <a:buSzTx/>
              <a:tabLst/>
              <a:defRPr/>
            </a:pPr>
            <a:r>
              <a:rPr kumimoji="0" lang="en-US" sz="3600" b="0" i="0" u="none" strike="noStrike" kern="1200" cap="none" spc="0" normalizeH="0" baseline="0" noProof="0" dirty="0">
                <a:ln>
                  <a:noFill/>
                </a:ln>
                <a:solidFill>
                  <a:srgbClr val="102E47"/>
                </a:solidFill>
                <a:effectLst/>
                <a:uLnTx/>
                <a:uFillTx/>
                <a:latin typeface="Georgia Pro Semibold" panose="02040702050405020303" pitchFamily="18" charset="0"/>
                <a:ea typeface="Open Sans SemiBold" panose="020B0706030804020204" pitchFamily="34" charset="0"/>
                <a:cs typeface="Open Sans SemiBold" panose="020B0706030804020204" pitchFamily="34" charset="0"/>
              </a:rPr>
              <a:t>In person by mail ballot</a:t>
            </a:r>
          </a:p>
        </p:txBody>
      </p:sp>
      <p:cxnSp>
        <p:nvCxnSpPr>
          <p:cNvPr id="42" name="Straight Connector 41">
            <a:extLst>
              <a:ext uri="{FF2B5EF4-FFF2-40B4-BE49-F238E27FC236}">
                <a16:creationId xmlns:a16="http://schemas.microsoft.com/office/drawing/2014/main" id="{4CC404B4-D741-4C8F-B583-8574EBBCD632}"/>
              </a:ext>
            </a:extLst>
          </p:cNvPr>
          <p:cNvCxnSpPr/>
          <p:nvPr/>
        </p:nvCxnSpPr>
        <p:spPr>
          <a:xfrm>
            <a:off x="3943096" y="3374036"/>
            <a:ext cx="0" cy="1826570"/>
          </a:xfrm>
          <a:prstGeom prst="line">
            <a:avLst/>
          </a:prstGeom>
          <a:ln w="38100">
            <a:solidFill>
              <a:srgbClr val="BF3728"/>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75C858D-75BC-FEAE-E81B-600F3DA85896}"/>
              </a:ext>
            </a:extLst>
          </p:cNvPr>
          <p:cNvCxnSpPr/>
          <p:nvPr/>
        </p:nvCxnSpPr>
        <p:spPr>
          <a:xfrm>
            <a:off x="8224662" y="3406537"/>
            <a:ext cx="0" cy="1826570"/>
          </a:xfrm>
          <a:prstGeom prst="line">
            <a:avLst/>
          </a:prstGeom>
          <a:ln w="38100">
            <a:solidFill>
              <a:srgbClr val="BF3728"/>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6AC9B24A-C179-F525-9ED5-C7CA4766E606}"/>
              </a:ext>
            </a:extLst>
          </p:cNvPr>
          <p:cNvSpPr txBox="1"/>
          <p:nvPr/>
        </p:nvSpPr>
        <p:spPr>
          <a:xfrm>
            <a:off x="950252" y="2242948"/>
            <a:ext cx="299284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102E47"/>
                </a:solidFill>
                <a:effectLst/>
                <a:uLnTx/>
                <a:uFillTx/>
                <a:latin typeface="Georgia Pro Semibold" panose="02040702050405020303" pitchFamily="18" charset="0"/>
                <a:ea typeface="Open Sans SemiBold" panose="020B0706030804020204" pitchFamily="34" charset="0"/>
                <a:cs typeface="Open Sans SemiBold" panose="020B0706030804020204" pitchFamily="34" charset="0"/>
              </a:rPr>
              <a:t>Vote by mail</a:t>
            </a:r>
          </a:p>
        </p:txBody>
      </p:sp>
      <p:sp>
        <p:nvSpPr>
          <p:cNvPr id="53" name="Content Placeholder 18">
            <a:extLst>
              <a:ext uri="{FF2B5EF4-FFF2-40B4-BE49-F238E27FC236}">
                <a16:creationId xmlns:a16="http://schemas.microsoft.com/office/drawing/2014/main" id="{368838B8-1C36-3FF5-C137-805D8F86959C}"/>
              </a:ext>
            </a:extLst>
          </p:cNvPr>
          <p:cNvSpPr txBox="1">
            <a:spLocks/>
          </p:cNvSpPr>
          <p:nvPr/>
        </p:nvSpPr>
        <p:spPr>
          <a:xfrm>
            <a:off x="3401485" y="1152688"/>
            <a:ext cx="5667368" cy="6807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5400" b="1" dirty="0">
                <a:solidFill>
                  <a:srgbClr val="102E47"/>
                </a:solidFill>
                <a:latin typeface="Georgia Pro Black" panose="02040A02050405020203" pitchFamily="18" charset="0"/>
                <a:ea typeface="Open Sans SemiBold" panose="020B0706030804020204" pitchFamily="34" charset="0"/>
                <a:cs typeface="Open Sans SemiBold" panose="020B0706030804020204" pitchFamily="34" charset="0"/>
              </a:rPr>
              <a:t>Ways to Vote</a:t>
            </a:r>
            <a:endParaRPr lang="en-US" sz="5400" dirty="0">
              <a:solidFill>
                <a:srgbClr val="102E47"/>
              </a:solidFill>
              <a:latin typeface="Georgia Pro Black" panose="02040A02050405020203" pitchFamily="18" charset="0"/>
              <a:ea typeface="Open Sans SemiBold" panose="020B0706030804020204" pitchFamily="34" charset="0"/>
              <a:cs typeface="Open Sans SemiBold" panose="020B0706030804020204" pitchFamily="34" charset="0"/>
            </a:endParaRPr>
          </a:p>
        </p:txBody>
      </p:sp>
      <p:pic>
        <p:nvPicPr>
          <p:cNvPr id="4" name="Picture 3" descr="Mail ballot with a checkmark icon">
            <a:extLst>
              <a:ext uri="{FF2B5EF4-FFF2-40B4-BE49-F238E27FC236}">
                <a16:creationId xmlns:a16="http://schemas.microsoft.com/office/drawing/2014/main" id="{2D95CA71-C5A1-8A2A-C76C-3D1D9BA5D47B}"/>
              </a:ext>
            </a:extLst>
          </p:cNvPr>
          <p:cNvPicPr>
            <a:picLocks noChangeAspect="1"/>
          </p:cNvPicPr>
          <p:nvPr/>
        </p:nvPicPr>
        <p:blipFill>
          <a:blip r:embed="rId3"/>
          <a:stretch>
            <a:fillRect/>
          </a:stretch>
        </p:blipFill>
        <p:spPr>
          <a:xfrm>
            <a:off x="1479311" y="3429000"/>
            <a:ext cx="1934725" cy="1677127"/>
          </a:xfrm>
          <a:prstGeom prst="rect">
            <a:avLst/>
          </a:prstGeom>
        </p:spPr>
      </p:pic>
      <p:pic>
        <p:nvPicPr>
          <p:cNvPr id="7" name="Picture 6" descr="A polling location with a location pin">
            <a:extLst>
              <a:ext uri="{FF2B5EF4-FFF2-40B4-BE49-F238E27FC236}">
                <a16:creationId xmlns:a16="http://schemas.microsoft.com/office/drawing/2014/main" id="{0F9405A2-5E11-48DE-D22F-4917C39BB92A}"/>
              </a:ext>
            </a:extLst>
          </p:cNvPr>
          <p:cNvPicPr>
            <a:picLocks noChangeAspect="1"/>
          </p:cNvPicPr>
          <p:nvPr/>
        </p:nvPicPr>
        <p:blipFill>
          <a:blip r:embed="rId4"/>
          <a:stretch>
            <a:fillRect/>
          </a:stretch>
        </p:blipFill>
        <p:spPr>
          <a:xfrm>
            <a:off x="5387389" y="3406537"/>
            <a:ext cx="1695560" cy="1603908"/>
          </a:xfrm>
          <a:prstGeom prst="rect">
            <a:avLst/>
          </a:prstGeom>
        </p:spPr>
      </p:pic>
      <p:pic>
        <p:nvPicPr>
          <p:cNvPr id="9" name="Picture 8" descr="A ballot box with a ballot going into it">
            <a:extLst>
              <a:ext uri="{FF2B5EF4-FFF2-40B4-BE49-F238E27FC236}">
                <a16:creationId xmlns:a16="http://schemas.microsoft.com/office/drawing/2014/main" id="{33051E2D-E504-1E15-A7AB-80CB3F3ECF0D}"/>
              </a:ext>
            </a:extLst>
          </p:cNvPr>
          <p:cNvPicPr>
            <a:picLocks noChangeAspect="1"/>
          </p:cNvPicPr>
          <p:nvPr/>
        </p:nvPicPr>
        <p:blipFill>
          <a:blip r:embed="rId5"/>
          <a:stretch>
            <a:fillRect/>
          </a:stretch>
        </p:blipFill>
        <p:spPr>
          <a:xfrm>
            <a:off x="9323064" y="3406537"/>
            <a:ext cx="1450017" cy="1708734"/>
          </a:xfrm>
          <a:prstGeom prst="rect">
            <a:avLst/>
          </a:prstGeom>
        </p:spPr>
      </p:pic>
    </p:spTree>
    <p:extLst>
      <p:ext uri="{BB962C8B-B14F-4D97-AF65-F5344CB8AC3E}">
        <p14:creationId xmlns:p14="http://schemas.microsoft.com/office/powerpoint/2010/main" val="2821830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18">
            <a:extLst>
              <a:ext uri="{FF2B5EF4-FFF2-40B4-BE49-F238E27FC236}">
                <a16:creationId xmlns:a16="http://schemas.microsoft.com/office/drawing/2014/main" id="{0B7A4A7C-A772-A077-062D-7CA2259AF999}"/>
              </a:ext>
            </a:extLst>
          </p:cNvPr>
          <p:cNvSpPr>
            <a:spLocks noGrp="1"/>
          </p:cNvSpPr>
          <p:nvPr>
            <p:ph type="body" idx="1"/>
          </p:nvPr>
        </p:nvSpPr>
        <p:spPr>
          <a:xfrm>
            <a:off x="3597216" y="769082"/>
            <a:ext cx="5480796" cy="1818024"/>
          </a:xfrm>
        </p:spPr>
        <p:txBody>
          <a:bodyPr>
            <a:noAutofit/>
          </a:bodyPr>
          <a:lstStyle/>
          <a:p>
            <a:pPr marL="0" indent="0">
              <a:buNone/>
            </a:pPr>
            <a:r>
              <a:rPr lang="en-US" sz="5400" b="1" dirty="0">
                <a:solidFill>
                  <a:srgbClr val="102E47"/>
                </a:solidFill>
                <a:latin typeface="Georgia Pro Black" panose="02040A02050405020203" pitchFamily="18" charset="0"/>
                <a:ea typeface="Open Sans SemiBold" panose="020B0706030804020204" pitchFamily="34" charset="0"/>
                <a:cs typeface="Open Sans SemiBold" panose="020B0706030804020204" pitchFamily="34" charset="0"/>
              </a:rPr>
              <a:t>Voting by Mail Ballot</a:t>
            </a:r>
            <a:endParaRPr lang="en-US" sz="5400" dirty="0">
              <a:solidFill>
                <a:srgbClr val="102E47"/>
              </a:solidFill>
              <a:latin typeface="Georgia Pro Black" panose="02040A02050405020203" pitchFamily="18" charset="0"/>
              <a:ea typeface="Open Sans SemiBold" panose="020B0706030804020204" pitchFamily="34" charset="0"/>
              <a:cs typeface="Open Sans SemiBold" panose="020B0706030804020204" pitchFamily="34" charset="0"/>
            </a:endParaRPr>
          </a:p>
        </p:txBody>
      </p:sp>
      <p:sp>
        <p:nvSpPr>
          <p:cNvPr id="24" name="TextBox 23">
            <a:extLst>
              <a:ext uri="{FF2B5EF4-FFF2-40B4-BE49-F238E27FC236}">
                <a16:creationId xmlns:a16="http://schemas.microsoft.com/office/drawing/2014/main" id="{00FA87A6-1D80-8762-7091-B917D5FD629A}"/>
              </a:ext>
            </a:extLst>
          </p:cNvPr>
          <p:cNvSpPr txBox="1"/>
          <p:nvPr/>
        </p:nvSpPr>
        <p:spPr>
          <a:xfrm>
            <a:off x="708216" y="2504469"/>
            <a:ext cx="8170313" cy="4080348"/>
          </a:xfrm>
          <a:prstGeom prst="rect">
            <a:avLst/>
          </a:prstGeom>
          <a:noFill/>
        </p:spPr>
        <p:txBody>
          <a:bodyPr wrap="square" rtlCol="0">
            <a:spAutoFit/>
          </a:bodyPr>
          <a:lstStyle/>
          <a:p>
            <a:pPr marL="342900" indent="-342900">
              <a:lnSpc>
                <a:spcPct val="108858"/>
              </a:lnSpc>
              <a:buFont typeface="Arial" panose="020B0604020202020204" pitchFamily="34" charset="0"/>
              <a:buChar char="•"/>
            </a:pPr>
            <a:r>
              <a:rPr lang="en-US" sz="2400" dirty="0">
                <a:solidFill>
                  <a:srgbClr val="102E47"/>
                </a:solidFill>
                <a:latin typeface="Tahoma" panose="020B0604030504040204" pitchFamily="34" charset="0"/>
                <a:ea typeface="Tahoma" panose="020B0604030504040204" pitchFamily="34" charset="0"/>
                <a:cs typeface="Tahoma" panose="020B0604030504040204" pitchFamily="34" charset="0"/>
              </a:rPr>
              <a:t>The deadline to apply for a mail in ballot is </a:t>
            </a:r>
            <a:r>
              <a:rPr lang="en-US" sz="2400" b="1" dirty="0">
                <a:solidFill>
                  <a:srgbClr val="102E47"/>
                </a:solidFill>
                <a:latin typeface="Tahoma" panose="020B0604030504040204" pitchFamily="34" charset="0"/>
                <a:ea typeface="Tahoma" panose="020B0604030504040204" pitchFamily="34" charset="0"/>
                <a:cs typeface="Tahoma" panose="020B0604030504040204" pitchFamily="34" charset="0"/>
              </a:rPr>
              <a:t>May 12</a:t>
            </a:r>
            <a:r>
              <a:rPr lang="en-US" sz="2400" dirty="0">
                <a:solidFill>
                  <a:srgbClr val="102E47"/>
                </a:solidFill>
                <a:latin typeface="Tahoma" panose="020B0604030504040204" pitchFamily="34" charset="0"/>
                <a:ea typeface="Tahoma" panose="020B0604030504040204" pitchFamily="34" charset="0"/>
                <a:cs typeface="Tahoma" panose="020B0604030504040204" pitchFamily="34" charset="0"/>
              </a:rPr>
              <a:t>.​</a:t>
            </a:r>
          </a:p>
          <a:p>
            <a:pPr marL="342900" indent="-342900">
              <a:lnSpc>
                <a:spcPct val="108858"/>
              </a:lnSpc>
              <a:buFont typeface="Arial" panose="020B0604020202020204" pitchFamily="34" charset="0"/>
              <a:buChar char="•"/>
            </a:pPr>
            <a:r>
              <a:rPr lang="en-US" sz="2400" dirty="0">
                <a:solidFill>
                  <a:srgbClr val="102E47"/>
                </a:solidFill>
                <a:latin typeface="Tahoma" panose="020B0604030504040204" pitchFamily="34" charset="0"/>
                <a:ea typeface="Tahoma" panose="020B0604030504040204" pitchFamily="34" charset="0"/>
                <a:cs typeface="Tahoma" panose="020B0604030504040204" pitchFamily="34" charset="0"/>
              </a:rPr>
              <a:t>Ballots must be returned to your county elections office by </a:t>
            </a:r>
            <a:r>
              <a:rPr lang="en-US" sz="2400" b="1" dirty="0">
                <a:solidFill>
                  <a:srgbClr val="102E47"/>
                </a:solidFill>
                <a:latin typeface="Tahoma" panose="020B0604030504040204" pitchFamily="34" charset="0"/>
                <a:ea typeface="Tahoma" panose="020B0604030504040204" pitchFamily="34" charset="0"/>
                <a:cs typeface="Tahoma" panose="020B0604030504040204" pitchFamily="34" charset="0"/>
              </a:rPr>
              <a:t>8:00 pm on election day, May 19</a:t>
            </a:r>
            <a:r>
              <a:rPr lang="en-US" sz="2400" dirty="0">
                <a:solidFill>
                  <a:srgbClr val="102E47"/>
                </a:solidFill>
                <a:latin typeface="Tahoma" panose="020B0604030504040204" pitchFamily="34" charset="0"/>
                <a:ea typeface="Tahoma" panose="020B0604030504040204" pitchFamily="34" charset="0"/>
                <a:cs typeface="Tahoma" panose="020B0604030504040204" pitchFamily="34" charset="0"/>
              </a:rPr>
              <a:t>.</a:t>
            </a:r>
          </a:p>
          <a:p>
            <a:pPr marL="342900" indent="-342900">
              <a:lnSpc>
                <a:spcPct val="108858"/>
              </a:lnSpc>
              <a:buFont typeface="Arial" panose="020B0604020202020204" pitchFamily="34" charset="0"/>
              <a:buChar char="•"/>
            </a:pPr>
            <a:r>
              <a:rPr lang="en-US" sz="2400" dirty="0">
                <a:solidFill>
                  <a:srgbClr val="102E47"/>
                </a:solidFill>
                <a:latin typeface="Tahoma" panose="020B0604030504040204" pitchFamily="34" charset="0"/>
                <a:ea typeface="Tahoma" panose="020B0604030504040204" pitchFamily="34" charset="0"/>
                <a:cs typeface="Tahoma" panose="020B0604030504040204" pitchFamily="34" charset="0"/>
              </a:rPr>
              <a:t>Apply online at vote.pa.gov/</a:t>
            </a:r>
            <a:r>
              <a:rPr lang="en-US" sz="2400" dirty="0" err="1">
                <a:solidFill>
                  <a:srgbClr val="102E47"/>
                </a:solidFill>
                <a:latin typeface="Tahoma" panose="020B0604030504040204" pitchFamily="34" charset="0"/>
                <a:ea typeface="Tahoma" panose="020B0604030504040204" pitchFamily="34" charset="0"/>
                <a:cs typeface="Tahoma" panose="020B0604030504040204" pitchFamily="34" charset="0"/>
              </a:rPr>
              <a:t>MailBallot</a:t>
            </a:r>
            <a:r>
              <a:rPr lang="en-US" sz="2400" dirty="0">
                <a:solidFill>
                  <a:srgbClr val="102E47"/>
                </a:solidFill>
                <a:latin typeface="Tahoma" panose="020B0604030504040204" pitchFamily="34" charset="0"/>
                <a:ea typeface="Tahoma" panose="020B0604030504040204" pitchFamily="34" charset="0"/>
                <a:cs typeface="Tahoma" panose="020B0604030504040204" pitchFamily="34" charset="0"/>
              </a:rPr>
              <a:t> </a:t>
            </a:r>
          </a:p>
          <a:p>
            <a:pPr marL="800100" lvl="1" indent="-342900">
              <a:lnSpc>
                <a:spcPct val="108858"/>
              </a:lnSpc>
              <a:buFont typeface="Arial" panose="020B0604020202020204" pitchFamily="34" charset="0"/>
              <a:buChar char="•"/>
            </a:pPr>
            <a:r>
              <a:rPr lang="en-US" sz="2400" dirty="0">
                <a:solidFill>
                  <a:srgbClr val="102E47"/>
                </a:solidFill>
                <a:latin typeface="Tahoma" panose="020B0604030504040204" pitchFamily="34" charset="0"/>
                <a:ea typeface="Tahoma" panose="020B0604030504040204" pitchFamily="34" charset="0"/>
                <a:cs typeface="Tahoma" panose="020B0604030504040204" pitchFamily="34" charset="0"/>
              </a:rPr>
              <a:t>Include your email address if you want to receive updates about your ballot status!</a:t>
            </a:r>
          </a:p>
          <a:p>
            <a:pPr marL="342900" indent="-342900">
              <a:lnSpc>
                <a:spcPct val="108858"/>
              </a:lnSpc>
              <a:buFont typeface="Arial" panose="020B0604020202020204" pitchFamily="34" charset="0"/>
              <a:buChar char="•"/>
            </a:pPr>
            <a:r>
              <a:rPr lang="en-US" sz="2400" dirty="0">
                <a:solidFill>
                  <a:srgbClr val="102E47"/>
                </a:solidFill>
                <a:effectLst/>
                <a:latin typeface="Tahoma" panose="020B0604030504040204" pitchFamily="34" charset="0"/>
                <a:ea typeface="Tahoma" panose="020B0604030504040204" pitchFamily="34" charset="0"/>
                <a:cs typeface="Tahoma" panose="020B0604030504040204" pitchFamily="34" charset="0"/>
              </a:rPr>
              <a:t>Live abroad or serving overseas? Go to vote.pa.gov to find more information about special procedures and deadlines!</a:t>
            </a:r>
            <a:endParaRPr lang="en-US" sz="2400" dirty="0">
              <a:solidFill>
                <a:srgbClr val="102E47"/>
              </a:solidFill>
              <a:latin typeface="Tahoma" panose="020B0604030504040204" pitchFamily="34" charset="0"/>
              <a:ea typeface="Tahoma" panose="020B0604030504040204" pitchFamily="34" charset="0"/>
              <a:cs typeface="Tahoma" panose="020B0604030504040204" pitchFamily="34" charset="0"/>
            </a:endParaRPr>
          </a:p>
          <a:p>
            <a:pPr>
              <a:lnSpc>
                <a:spcPct val="108858"/>
              </a:lnSpc>
            </a:pPr>
            <a:endParaRPr lang="en-US" sz="2400" dirty="0">
              <a:solidFill>
                <a:srgbClr val="102E47"/>
              </a:solidFill>
              <a:latin typeface="Tahoma" panose="020B0604030504040204" pitchFamily="34" charset="0"/>
              <a:ea typeface="Tahoma" panose="020B0604030504040204" pitchFamily="34" charset="0"/>
              <a:cs typeface="Tahoma" panose="020B0604030504040204" pitchFamily="34" charset="0"/>
            </a:endParaRPr>
          </a:p>
        </p:txBody>
      </p:sp>
      <p:pic>
        <p:nvPicPr>
          <p:cNvPr id="3" name="Picture 2" descr="Mail ballot with a checkmark icon">
            <a:extLst>
              <a:ext uri="{FF2B5EF4-FFF2-40B4-BE49-F238E27FC236}">
                <a16:creationId xmlns:a16="http://schemas.microsoft.com/office/drawing/2014/main" id="{AE0E3EF0-E01C-A46D-541F-D4082B4DEDB2}"/>
              </a:ext>
            </a:extLst>
          </p:cNvPr>
          <p:cNvPicPr>
            <a:picLocks noChangeAspect="1"/>
          </p:cNvPicPr>
          <p:nvPr/>
        </p:nvPicPr>
        <p:blipFill>
          <a:blip r:embed="rId3"/>
          <a:stretch>
            <a:fillRect/>
          </a:stretch>
        </p:blipFill>
        <p:spPr>
          <a:xfrm>
            <a:off x="8878529" y="2886075"/>
            <a:ext cx="2547277" cy="2208121"/>
          </a:xfrm>
          <a:prstGeom prst="rect">
            <a:avLst/>
          </a:prstGeom>
        </p:spPr>
      </p:pic>
    </p:spTree>
    <p:extLst>
      <p:ext uri="{BB962C8B-B14F-4D97-AF65-F5344CB8AC3E}">
        <p14:creationId xmlns:p14="http://schemas.microsoft.com/office/powerpoint/2010/main" val="1632682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FA154F9-3757-1451-5561-BC36B54BF6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18">
            <a:extLst>
              <a:ext uri="{FF2B5EF4-FFF2-40B4-BE49-F238E27FC236}">
                <a16:creationId xmlns:a16="http://schemas.microsoft.com/office/drawing/2014/main" id="{CD7A8136-7ED7-FE13-B333-53A70C07E20D}"/>
              </a:ext>
            </a:extLst>
          </p:cNvPr>
          <p:cNvSpPr>
            <a:spLocks noGrp="1"/>
          </p:cNvSpPr>
          <p:nvPr>
            <p:ph idx="1"/>
          </p:nvPr>
        </p:nvSpPr>
        <p:spPr>
          <a:xfrm>
            <a:off x="2570218" y="893529"/>
            <a:ext cx="7048514" cy="1833919"/>
          </a:xfrm>
          <a:noFill/>
        </p:spPr>
        <p:txBody>
          <a:bodyPr>
            <a:noAutofit/>
          </a:bodyPr>
          <a:lstStyle/>
          <a:p>
            <a:pPr marL="0" indent="0" algn="ctr">
              <a:buNone/>
            </a:pPr>
            <a:r>
              <a:rPr lang="en-US" sz="5400" b="1" dirty="0">
                <a:solidFill>
                  <a:srgbClr val="102E47"/>
                </a:solidFill>
                <a:latin typeface="Georgia Pro Black" panose="02040A02050405020203" pitchFamily="18" charset="0"/>
                <a:ea typeface="Open Sans SemiBold" panose="020B0706030804020204" pitchFamily="34" charset="0"/>
                <a:cs typeface="Open Sans SemiBold" panose="020B0706030804020204" pitchFamily="34" charset="0"/>
              </a:rPr>
              <a:t>Voting at Your Polling Place</a:t>
            </a:r>
            <a:endParaRPr lang="en-US" sz="5400" dirty="0">
              <a:solidFill>
                <a:srgbClr val="102E47"/>
              </a:solidFill>
              <a:latin typeface="Georgia Pro Black" panose="02040A02050405020203" pitchFamily="18" charset="0"/>
              <a:ea typeface="Open Sans SemiBold" panose="020B0706030804020204" pitchFamily="34" charset="0"/>
              <a:cs typeface="Open Sans SemiBold" panose="020B0706030804020204" pitchFamily="34" charset="0"/>
            </a:endParaRPr>
          </a:p>
        </p:txBody>
      </p:sp>
      <p:sp>
        <p:nvSpPr>
          <p:cNvPr id="14" name="TextBox 13">
            <a:extLst>
              <a:ext uri="{FF2B5EF4-FFF2-40B4-BE49-F238E27FC236}">
                <a16:creationId xmlns:a16="http://schemas.microsoft.com/office/drawing/2014/main" id="{3377E7F5-C4FA-C9DA-B2CE-8E6F02E6BF96}"/>
              </a:ext>
            </a:extLst>
          </p:cNvPr>
          <p:cNvSpPr txBox="1"/>
          <p:nvPr/>
        </p:nvSpPr>
        <p:spPr>
          <a:xfrm>
            <a:off x="649769" y="2723085"/>
            <a:ext cx="7048514" cy="4031873"/>
          </a:xfrm>
          <a:prstGeom prst="rect">
            <a:avLst/>
          </a:prstGeom>
          <a:noFill/>
        </p:spPr>
        <p:txBody>
          <a:bodyPr wrap="square" lIns="91440" tIns="45720" rIns="91440" bIns="45720" rtlCol="0" anchor="t">
            <a:spAutoFit/>
          </a:bodyPr>
          <a:lstStyle/>
          <a:p>
            <a:pPr marL="571500" indent="-571500">
              <a:buFont typeface="Arial" panose="020B0604020202020204" pitchFamily="34" charset="0"/>
              <a:buChar char="•"/>
            </a:pPr>
            <a:r>
              <a:rPr lang="en-US" sz="3200" dirty="0">
                <a:solidFill>
                  <a:srgbClr val="102E47"/>
                </a:solidFill>
                <a:latin typeface="Tahoma"/>
                <a:ea typeface="Tahoma"/>
                <a:cs typeface="Tahoma"/>
              </a:rPr>
              <a:t>Election Day is Tuesday, May 19.</a:t>
            </a:r>
          </a:p>
          <a:p>
            <a:pPr marL="571500" indent="-571500">
              <a:buFont typeface="Arial" panose="020B0604020202020204" pitchFamily="34" charset="0"/>
              <a:buChar char="•"/>
            </a:pPr>
            <a:r>
              <a:rPr lang="en-US" sz="3200" dirty="0">
                <a:solidFill>
                  <a:srgbClr val="102E47"/>
                </a:solidFill>
                <a:latin typeface="Tahoma"/>
                <a:ea typeface="Tahoma"/>
                <a:cs typeface="Tahoma"/>
              </a:rPr>
              <a:t>Polls are open 7 a.m. – 8 p.m.</a:t>
            </a:r>
          </a:p>
          <a:p>
            <a:pPr marL="571500" indent="-571500">
              <a:buFont typeface="Arial" panose="020B0604020202020204" pitchFamily="34" charset="0"/>
              <a:buChar char="•"/>
            </a:pPr>
            <a:r>
              <a:rPr lang="en-US" sz="3200" dirty="0">
                <a:solidFill>
                  <a:srgbClr val="102E47"/>
                </a:solidFill>
                <a:latin typeface="Tahoma"/>
                <a:ea typeface="Tahoma"/>
                <a:cs typeface="Tahoma"/>
              </a:rPr>
              <a:t>Find your polling place: vote.pa.gov/Polls</a:t>
            </a:r>
          </a:p>
          <a:p>
            <a:pPr marL="571500" indent="-571500">
              <a:buFont typeface="Arial" panose="020B0604020202020204" pitchFamily="34" charset="0"/>
              <a:buChar char="•"/>
            </a:pPr>
            <a:endParaRPr lang="en-US" sz="2400" dirty="0">
              <a:solidFill>
                <a:srgbClr val="102E47"/>
              </a:solidFill>
              <a:latin typeface="Tahoma" panose="020B0604030504040204" pitchFamily="34" charset="0"/>
              <a:ea typeface="Tahoma" panose="020B0604030504040204" pitchFamily="34" charset="0"/>
              <a:cs typeface="Tahoma" panose="020B0604030504040204" pitchFamily="34" charset="0"/>
            </a:endParaRPr>
          </a:p>
          <a:p>
            <a:endParaRPr lang="en-US" sz="2400" dirty="0">
              <a:solidFill>
                <a:srgbClr val="FF0000"/>
              </a:solidFill>
              <a:latin typeface="Tahoma"/>
              <a:ea typeface="Tahoma"/>
              <a:cs typeface="Tahoma"/>
            </a:endParaRPr>
          </a:p>
          <a:p>
            <a:r>
              <a:rPr lang="en-US" sz="2400" dirty="0">
                <a:solidFill>
                  <a:srgbClr val="FF0000"/>
                </a:solidFill>
                <a:latin typeface="Tahoma"/>
                <a:ea typeface="Tahoma"/>
                <a:cs typeface="Tahoma"/>
              </a:rPr>
              <a:t>If it’s your first time voting in your election district, you will be asked for ID. </a:t>
            </a:r>
            <a:endParaRPr lang="en-US" sz="2400" dirty="0">
              <a:solidFill>
                <a:srgbClr val="102E47"/>
              </a:solidFill>
              <a:latin typeface="Tahoma"/>
              <a:ea typeface="Tahoma"/>
              <a:cs typeface="Tahoma"/>
            </a:endParaRPr>
          </a:p>
          <a:p>
            <a:pPr marL="571500" indent="-571500">
              <a:buFont typeface="Arial" panose="020B0604020202020204" pitchFamily="34" charset="0"/>
              <a:buChar char="•"/>
            </a:pPr>
            <a:endParaRPr lang="en-US" sz="3200" dirty="0">
              <a:solidFill>
                <a:srgbClr val="102E47"/>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descr="A polling location with a location pin">
            <a:extLst>
              <a:ext uri="{FF2B5EF4-FFF2-40B4-BE49-F238E27FC236}">
                <a16:creationId xmlns:a16="http://schemas.microsoft.com/office/drawing/2014/main" id="{EDEFFE70-AA5E-CD8D-F566-D789407B6C75}"/>
              </a:ext>
            </a:extLst>
          </p:cNvPr>
          <p:cNvPicPr>
            <a:picLocks noChangeAspect="1"/>
          </p:cNvPicPr>
          <p:nvPr/>
        </p:nvPicPr>
        <p:blipFill>
          <a:blip r:embed="rId3"/>
          <a:stretch>
            <a:fillRect/>
          </a:stretch>
        </p:blipFill>
        <p:spPr>
          <a:xfrm>
            <a:off x="8348053" y="2723085"/>
            <a:ext cx="2466975" cy="2333625"/>
          </a:xfrm>
          <a:prstGeom prst="rect">
            <a:avLst/>
          </a:prstGeom>
        </p:spPr>
      </p:pic>
    </p:spTree>
    <p:extLst>
      <p:ext uri="{BB962C8B-B14F-4D97-AF65-F5344CB8AC3E}">
        <p14:creationId xmlns:p14="http://schemas.microsoft.com/office/powerpoint/2010/main" val="1281450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42234E0-FF32-D003-19C8-5AAC1EAD9CAB}"/>
              </a:ext>
            </a:extLst>
          </p:cNvPr>
          <p:cNvSpPr txBox="1">
            <a:spLocks/>
          </p:cNvSpPr>
          <p:nvPr/>
        </p:nvSpPr>
        <p:spPr>
          <a:xfrm>
            <a:off x="1758042" y="568325"/>
            <a:ext cx="932905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102E47"/>
                </a:solidFill>
                <a:latin typeface="Garamond" panose="02020404030301010803" pitchFamily="18" charset="0"/>
                <a:ea typeface="+mj-ea"/>
                <a:cs typeface="+mj-cs"/>
              </a:defRPr>
            </a:lvl1pPr>
          </a:lstStyle>
          <a:p>
            <a:pPr algn="ctr"/>
            <a:r>
              <a:rPr lang="en-US" sz="5400" dirty="0">
                <a:latin typeface="Georgia Pro Black"/>
              </a:rPr>
              <a:t>Provisional Ballots </a:t>
            </a:r>
          </a:p>
        </p:txBody>
      </p:sp>
      <p:sp>
        <p:nvSpPr>
          <p:cNvPr id="10" name="Content Placeholder 2">
            <a:extLst>
              <a:ext uri="{FF2B5EF4-FFF2-40B4-BE49-F238E27FC236}">
                <a16:creationId xmlns:a16="http://schemas.microsoft.com/office/drawing/2014/main" id="{FC058C1E-4C08-DBFE-E42A-567F33AFFAB1}"/>
              </a:ext>
            </a:extLst>
          </p:cNvPr>
          <p:cNvSpPr txBox="1">
            <a:spLocks/>
          </p:cNvSpPr>
          <p:nvPr/>
        </p:nvSpPr>
        <p:spPr>
          <a:xfrm>
            <a:off x="2177141" y="1463782"/>
            <a:ext cx="8490858" cy="435133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aramond" panose="020204040303010108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ramond" panose="020204040303010108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200" dirty="0"/>
          </a:p>
          <a:p>
            <a:pPr marL="0" indent="0">
              <a:buFont typeface="Arial" panose="020B0604020202020204" pitchFamily="34" charset="0"/>
              <a:buNone/>
            </a:pPr>
            <a:r>
              <a:rPr lang="en-US" sz="3200" dirty="0">
                <a:solidFill>
                  <a:srgbClr val="002060"/>
                </a:solidFill>
                <a:latin typeface="Tahoma"/>
                <a:ea typeface="Tahoma"/>
                <a:cs typeface="Tahoma"/>
              </a:rPr>
              <a:t>If a poll worker tells you that you cannot vote, but you believe you are registered and eligible, you have the right to </a:t>
            </a:r>
            <a:r>
              <a:rPr lang="en-US" sz="3200" b="1" dirty="0">
                <a:solidFill>
                  <a:srgbClr val="E12228"/>
                </a:solidFill>
                <a:latin typeface="Tahoma"/>
                <a:ea typeface="Tahoma"/>
                <a:cs typeface="Tahoma"/>
              </a:rPr>
              <a:t>demand</a:t>
            </a:r>
            <a:r>
              <a:rPr lang="en-US" sz="3200" dirty="0">
                <a:solidFill>
                  <a:srgbClr val="002060"/>
                </a:solidFill>
                <a:latin typeface="Tahoma"/>
                <a:ea typeface="Tahoma"/>
                <a:cs typeface="Tahoma"/>
              </a:rPr>
              <a:t> a provisional ballot.</a:t>
            </a:r>
          </a:p>
          <a:p>
            <a:pPr marL="0" indent="0">
              <a:buFont typeface="Arial" panose="020B0604020202020204" pitchFamily="34" charset="0"/>
              <a:buNone/>
            </a:pPr>
            <a:endParaRPr lang="en-US" sz="3200" dirty="0">
              <a:solidFill>
                <a:srgbClr val="002060"/>
              </a:solidFill>
              <a:latin typeface="Tahoma"/>
              <a:ea typeface="Tahoma"/>
              <a:cs typeface="Tahoma"/>
            </a:endParaRPr>
          </a:p>
          <a:p>
            <a:pPr marL="0" indent="0">
              <a:buNone/>
            </a:pPr>
            <a:r>
              <a:rPr lang="en-US" sz="3200" dirty="0">
                <a:solidFill>
                  <a:srgbClr val="002060"/>
                </a:solidFill>
                <a:latin typeface="Tahoma"/>
                <a:ea typeface="Tahoma"/>
                <a:cs typeface="Tahoma"/>
              </a:rPr>
              <a:t>If a poll worker will not provide you one, contact the Department of State at </a:t>
            </a:r>
          </a:p>
          <a:p>
            <a:pPr marL="0" indent="0">
              <a:buFont typeface="Arial" panose="020B0604020202020204" pitchFamily="34" charset="0"/>
              <a:buNone/>
            </a:pPr>
            <a:r>
              <a:rPr lang="en-US" sz="3200" b="1" dirty="0">
                <a:solidFill>
                  <a:srgbClr val="E12228"/>
                </a:solidFill>
                <a:latin typeface="Tahoma"/>
                <a:ea typeface="Roboto"/>
                <a:cs typeface="Roboto"/>
              </a:rPr>
              <a:t>1</a:t>
            </a:r>
            <a:r>
              <a:rPr lang="en-US" sz="3200" dirty="0">
                <a:solidFill>
                  <a:srgbClr val="E12228"/>
                </a:solidFill>
                <a:latin typeface="Tahoma"/>
                <a:ea typeface="Roboto"/>
                <a:cs typeface="Roboto"/>
              </a:rPr>
              <a:t>-</a:t>
            </a:r>
            <a:r>
              <a:rPr lang="en-US" sz="3200" b="1" dirty="0">
                <a:solidFill>
                  <a:srgbClr val="E12228"/>
                </a:solidFill>
                <a:latin typeface="Tahoma"/>
                <a:ea typeface="Roboto"/>
                <a:cs typeface="Roboto"/>
              </a:rPr>
              <a:t>877</a:t>
            </a:r>
            <a:r>
              <a:rPr lang="en-US" sz="3200" dirty="0">
                <a:solidFill>
                  <a:srgbClr val="E12228"/>
                </a:solidFill>
                <a:latin typeface="Tahoma"/>
                <a:ea typeface="Roboto"/>
                <a:cs typeface="Roboto"/>
              </a:rPr>
              <a:t>-</a:t>
            </a:r>
            <a:r>
              <a:rPr lang="en-US" sz="3200" b="1" dirty="0">
                <a:solidFill>
                  <a:srgbClr val="E12228"/>
                </a:solidFill>
                <a:latin typeface="Tahoma"/>
                <a:ea typeface="Roboto"/>
                <a:cs typeface="Roboto"/>
              </a:rPr>
              <a:t>868</a:t>
            </a:r>
            <a:r>
              <a:rPr lang="en-US" sz="3200" dirty="0">
                <a:solidFill>
                  <a:srgbClr val="E12228"/>
                </a:solidFill>
                <a:latin typeface="Tahoma"/>
                <a:ea typeface="Roboto"/>
                <a:cs typeface="Roboto"/>
              </a:rPr>
              <a:t>-</a:t>
            </a:r>
            <a:r>
              <a:rPr lang="en-US" sz="3200" b="1" dirty="0">
                <a:solidFill>
                  <a:srgbClr val="E12228"/>
                </a:solidFill>
                <a:latin typeface="Tahoma"/>
                <a:ea typeface="Roboto"/>
                <a:cs typeface="Roboto"/>
              </a:rPr>
              <a:t>3772</a:t>
            </a:r>
            <a:endParaRPr lang="en-US" sz="3200" dirty="0">
              <a:solidFill>
                <a:srgbClr val="E12228"/>
              </a:solidFill>
            </a:endParaRPr>
          </a:p>
        </p:txBody>
      </p:sp>
    </p:spTree>
    <p:extLst>
      <p:ext uri="{BB962C8B-B14F-4D97-AF65-F5344CB8AC3E}">
        <p14:creationId xmlns:p14="http://schemas.microsoft.com/office/powerpoint/2010/main" val="972044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8">
            <a:extLst>
              <a:ext uri="{FF2B5EF4-FFF2-40B4-BE49-F238E27FC236}">
                <a16:creationId xmlns:a16="http://schemas.microsoft.com/office/drawing/2014/main" id="{DF0854D9-4A7C-5640-C13B-6C33F1ED057C}"/>
              </a:ext>
            </a:extLst>
          </p:cNvPr>
          <p:cNvSpPr>
            <a:spLocks noGrp="1"/>
          </p:cNvSpPr>
          <p:nvPr>
            <p:ph idx="1"/>
          </p:nvPr>
        </p:nvSpPr>
        <p:spPr>
          <a:xfrm>
            <a:off x="3562329" y="769688"/>
            <a:ext cx="5664260" cy="2037269"/>
          </a:xfrm>
        </p:spPr>
        <p:txBody>
          <a:bodyPr>
            <a:noAutofit/>
          </a:bodyPr>
          <a:lstStyle/>
          <a:p>
            <a:pPr marL="0" indent="0" algn="ctr">
              <a:buNone/>
            </a:pPr>
            <a:r>
              <a:rPr lang="en-US" sz="5400" b="1" dirty="0">
                <a:solidFill>
                  <a:srgbClr val="102E47"/>
                </a:solidFill>
                <a:latin typeface="Georgia Pro Black" panose="02040A02050405020203" pitchFamily="18" charset="0"/>
                <a:ea typeface="Open Sans SemiBold" panose="020B0706030804020204" pitchFamily="34" charset="0"/>
                <a:cs typeface="Open Sans SemiBold" panose="020B0706030804020204" pitchFamily="34" charset="0"/>
              </a:rPr>
              <a:t>In Person </a:t>
            </a:r>
          </a:p>
          <a:p>
            <a:pPr marL="0" indent="0" algn="ctr">
              <a:buNone/>
            </a:pPr>
            <a:r>
              <a:rPr lang="en-US" sz="5400" b="1" dirty="0">
                <a:solidFill>
                  <a:srgbClr val="102E47"/>
                </a:solidFill>
                <a:latin typeface="Georgia Pro Black" panose="02040A02050405020203" pitchFamily="18" charset="0"/>
                <a:ea typeface="Open Sans SemiBold" panose="020B0706030804020204" pitchFamily="34" charset="0"/>
                <a:cs typeface="Open Sans SemiBold" panose="020B0706030804020204" pitchFamily="34" charset="0"/>
              </a:rPr>
              <a:t>by Mail Ballot </a:t>
            </a:r>
            <a:endParaRPr lang="en-US" sz="5400" dirty="0">
              <a:solidFill>
                <a:srgbClr val="102E47"/>
              </a:solidFill>
              <a:latin typeface="Georgia Pro Black" panose="02040A02050405020203" pitchFamily="18" charset="0"/>
              <a:ea typeface="Open Sans SemiBold" panose="020B0706030804020204" pitchFamily="34" charset="0"/>
              <a:cs typeface="Open Sans SemiBold" panose="020B0706030804020204" pitchFamily="34" charset="0"/>
            </a:endParaRPr>
          </a:p>
        </p:txBody>
      </p:sp>
      <p:sp>
        <p:nvSpPr>
          <p:cNvPr id="14" name="TextBox 13">
            <a:extLst>
              <a:ext uri="{FF2B5EF4-FFF2-40B4-BE49-F238E27FC236}">
                <a16:creationId xmlns:a16="http://schemas.microsoft.com/office/drawing/2014/main" id="{4B3C8058-EC9B-3C29-361C-4E00893DDD68}"/>
              </a:ext>
            </a:extLst>
          </p:cNvPr>
          <p:cNvSpPr txBox="1"/>
          <p:nvPr/>
        </p:nvSpPr>
        <p:spPr>
          <a:xfrm>
            <a:off x="794890" y="2643843"/>
            <a:ext cx="7330844" cy="3342390"/>
          </a:xfrm>
          <a:prstGeom prst="rect">
            <a:avLst/>
          </a:prstGeom>
          <a:noFill/>
        </p:spPr>
        <p:txBody>
          <a:bodyPr wrap="square" lIns="91440" tIns="45720" rIns="91440" bIns="45720" rtlCol="0" anchor="t">
            <a:spAutoFit/>
          </a:bodyPr>
          <a:lstStyle/>
          <a:p>
            <a:pPr>
              <a:lnSpc>
                <a:spcPct val="108858"/>
              </a:lnSpc>
            </a:pPr>
            <a:r>
              <a:rPr lang="en-US" sz="2400" dirty="0">
                <a:solidFill>
                  <a:srgbClr val="E12228"/>
                </a:solidFill>
                <a:latin typeface="Open Sans SemiBold" panose="020B0706030804020204" pitchFamily="34" charset="0"/>
                <a:ea typeface="Open Sans SemiBold" panose="020B0706030804020204" pitchFamily="34" charset="0"/>
                <a:cs typeface="Open Sans SemiBold" panose="020B0706030804020204" pitchFamily="34" charset="0"/>
              </a:rPr>
              <a:t>Before Election Day </a:t>
            </a:r>
            <a:r>
              <a:rPr lang="en-US" sz="2400" dirty="0">
                <a:solidFill>
                  <a:srgbClr val="E12228"/>
                </a:solidFill>
                <a:latin typeface="Tahoma" panose="020B0604030504040204" pitchFamily="34" charset="0"/>
                <a:ea typeface="Tahoma" panose="020B0604030504040204" pitchFamily="34" charset="0"/>
                <a:cs typeface="Tahoma" panose="020B0604030504040204" pitchFamily="34" charset="0"/>
              </a:rPr>
              <a:t>through May 12</a:t>
            </a:r>
            <a:r>
              <a:rPr lang="en-US" sz="2400" dirty="0">
                <a:solidFill>
                  <a:srgbClr val="102E47"/>
                </a:solidFill>
                <a:latin typeface="Tahoma" panose="020B0604030504040204" pitchFamily="34" charset="0"/>
                <a:ea typeface="Tahoma" panose="020B0604030504040204" pitchFamily="34" charset="0"/>
                <a:cs typeface="Tahoma" panose="020B0604030504040204" pitchFamily="34" charset="0"/>
              </a:rPr>
              <a:t>, you can request, receive, mark and cast a mail ballot all in one visit to your county election board office or other designated location.</a:t>
            </a:r>
          </a:p>
          <a:p>
            <a:pPr>
              <a:lnSpc>
                <a:spcPct val="108858"/>
              </a:lnSpc>
            </a:pPr>
            <a:endParaRPr lang="en-US" sz="2400" dirty="0">
              <a:solidFill>
                <a:srgbClr val="102E47"/>
              </a:solidFill>
              <a:latin typeface="Tahoma" panose="020B0604030504040204" pitchFamily="34" charset="0"/>
              <a:ea typeface="Tahoma" panose="020B0604030504040204" pitchFamily="34" charset="0"/>
              <a:cs typeface="Tahoma" panose="020B0604030504040204" pitchFamily="34" charset="0"/>
            </a:endParaRPr>
          </a:p>
          <a:p>
            <a:pPr>
              <a:lnSpc>
                <a:spcPct val="108858"/>
              </a:lnSpc>
            </a:pPr>
            <a:r>
              <a:rPr lang="en-US" sz="2400" dirty="0">
                <a:solidFill>
                  <a:srgbClr val="102E47"/>
                </a:solidFill>
                <a:latin typeface="Tahoma" panose="020B0604030504040204" pitchFamily="34" charset="0"/>
                <a:ea typeface="Tahoma" panose="020B0604030504040204" pitchFamily="34" charset="0"/>
                <a:cs typeface="Tahoma" panose="020B0604030504040204" pitchFamily="34" charset="0"/>
              </a:rPr>
              <a:t>Find your local county office and list of other designated locations by going to vote.pa.gov/county and finding your county's website!</a:t>
            </a:r>
          </a:p>
        </p:txBody>
      </p:sp>
      <p:pic>
        <p:nvPicPr>
          <p:cNvPr id="2" name="Picture 1" descr="A ballot box with a ballot going into it">
            <a:extLst>
              <a:ext uri="{FF2B5EF4-FFF2-40B4-BE49-F238E27FC236}">
                <a16:creationId xmlns:a16="http://schemas.microsoft.com/office/drawing/2014/main" id="{25AD558D-AC9A-F211-7CB2-EE72714C4D07}"/>
              </a:ext>
            </a:extLst>
          </p:cNvPr>
          <p:cNvPicPr>
            <a:picLocks noChangeAspect="1"/>
          </p:cNvPicPr>
          <p:nvPr/>
        </p:nvPicPr>
        <p:blipFill>
          <a:blip r:embed="rId3"/>
          <a:stretch>
            <a:fillRect/>
          </a:stretch>
        </p:blipFill>
        <p:spPr>
          <a:xfrm>
            <a:off x="9226589" y="2819747"/>
            <a:ext cx="2043957" cy="2408647"/>
          </a:xfrm>
          <a:prstGeom prst="rect">
            <a:avLst/>
          </a:prstGeom>
        </p:spPr>
      </p:pic>
    </p:spTree>
    <p:extLst>
      <p:ext uri="{BB962C8B-B14F-4D97-AF65-F5344CB8AC3E}">
        <p14:creationId xmlns:p14="http://schemas.microsoft.com/office/powerpoint/2010/main" val="92907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8">
            <a:extLst>
              <a:ext uri="{FF2B5EF4-FFF2-40B4-BE49-F238E27FC236}">
                <a16:creationId xmlns:a16="http://schemas.microsoft.com/office/drawing/2014/main" id="{EB81A174-201B-A593-421D-6F614A6F30F4}"/>
              </a:ext>
            </a:extLst>
          </p:cNvPr>
          <p:cNvSpPr>
            <a:spLocks noGrp="1"/>
          </p:cNvSpPr>
          <p:nvPr>
            <p:ph type="body" idx="1"/>
          </p:nvPr>
        </p:nvSpPr>
        <p:spPr>
          <a:xfrm>
            <a:off x="539619" y="3118881"/>
            <a:ext cx="7331763" cy="1500187"/>
          </a:xfrm>
        </p:spPr>
        <p:txBody>
          <a:bodyPr>
            <a:noAutofit/>
          </a:bodyPr>
          <a:lstStyle/>
          <a:p>
            <a:pPr marL="0" indent="0">
              <a:buNone/>
            </a:pPr>
            <a:r>
              <a:rPr lang="en-US" sz="5200" b="1" dirty="0">
                <a:solidFill>
                  <a:srgbClr val="102E47"/>
                </a:solidFill>
                <a:latin typeface="Georgia Pro Black" panose="02040A02050405020203" pitchFamily="18" charset="0"/>
                <a:ea typeface="Open Sans SemiBold" panose="020B0706030804020204" pitchFamily="34" charset="0"/>
                <a:cs typeface="Open Sans SemiBold" panose="020B0706030804020204" pitchFamily="34" charset="0"/>
              </a:rPr>
              <a:t>How to Complete Your Mail Ballot</a:t>
            </a:r>
            <a:endParaRPr lang="en-US" sz="5200" dirty="0">
              <a:solidFill>
                <a:srgbClr val="102E47"/>
              </a:solidFill>
              <a:latin typeface="Georgia Pro Black" panose="02040A02050405020203" pitchFamily="18" charset="0"/>
              <a:ea typeface="Open Sans SemiBold" panose="020B0706030804020204" pitchFamily="34" charset="0"/>
              <a:cs typeface="Open Sans SemiBold" panose="020B0706030804020204" pitchFamily="34" charset="0"/>
            </a:endParaRPr>
          </a:p>
        </p:txBody>
      </p:sp>
      <p:pic>
        <p:nvPicPr>
          <p:cNvPr id="4" name="Picture 3">
            <a:extLst>
              <a:ext uri="{FF2B5EF4-FFF2-40B4-BE49-F238E27FC236}">
                <a16:creationId xmlns:a16="http://schemas.microsoft.com/office/drawing/2014/main" id="{1A42822E-9685-8663-83E1-CF0FC115261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851210">
            <a:off x="8058862" y="1230226"/>
            <a:ext cx="2388712" cy="2382359"/>
          </a:xfrm>
          <a:prstGeom prst="rect">
            <a:avLst/>
          </a:prstGeom>
        </p:spPr>
      </p:pic>
      <p:pic>
        <p:nvPicPr>
          <p:cNvPr id="3" name="Picture 2" descr="A completed mail ballot package with ballot, secrecy envelope and signed return envelope.">
            <a:extLst>
              <a:ext uri="{FF2B5EF4-FFF2-40B4-BE49-F238E27FC236}">
                <a16:creationId xmlns:a16="http://schemas.microsoft.com/office/drawing/2014/main" id="{BA0B874C-02EF-3A55-465F-BCEBC1F65E92}"/>
              </a:ext>
            </a:extLst>
          </p:cNvPr>
          <p:cNvPicPr>
            <a:picLocks noChangeAspect="1"/>
          </p:cNvPicPr>
          <p:nvPr/>
        </p:nvPicPr>
        <p:blipFill rotWithShape="1">
          <a:blip r:embed="rId4">
            <a:extLst>
              <a:ext uri="{28A0092B-C50C-407E-A947-70E740481C1C}">
                <a14:useLocalDpi xmlns:a14="http://schemas.microsoft.com/office/drawing/2010/main" val="0"/>
              </a:ext>
            </a:extLst>
          </a:blip>
          <a:srcRect l="12621" t="17475" r="19478" b="7819"/>
          <a:stretch/>
        </p:blipFill>
        <p:spPr>
          <a:xfrm>
            <a:off x="7354191" y="1775575"/>
            <a:ext cx="3618609" cy="4001993"/>
          </a:xfrm>
          <a:prstGeom prst="rect">
            <a:avLst/>
          </a:prstGeom>
        </p:spPr>
      </p:pic>
    </p:spTree>
    <p:extLst>
      <p:ext uri="{BB962C8B-B14F-4D97-AF65-F5344CB8AC3E}">
        <p14:creationId xmlns:p14="http://schemas.microsoft.com/office/powerpoint/2010/main" val="27475399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41ae5ea2-c781-4da7-8fd6-a9e5b220503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BCFC5754935294F95A843F85D88A21A" ma:contentTypeVersion="15" ma:contentTypeDescription="Create a new document." ma:contentTypeScope="" ma:versionID="0690667c615288930de08291de711274">
  <xsd:schema xmlns:xsd="http://www.w3.org/2001/XMLSchema" xmlns:xs="http://www.w3.org/2001/XMLSchema" xmlns:p="http://schemas.microsoft.com/office/2006/metadata/properties" xmlns:ns3="41ae5ea2-c781-4da7-8fd6-a9e5b2205034" xmlns:ns4="3d682236-9ead-421f-92c3-39c1fbc6f38f" targetNamespace="http://schemas.microsoft.com/office/2006/metadata/properties" ma:root="true" ma:fieldsID="f796addbc08a7daf745b52f71191b0c0" ns3:_="" ns4:_="">
    <xsd:import namespace="41ae5ea2-c781-4da7-8fd6-a9e5b2205034"/>
    <xsd:import namespace="3d682236-9ead-421f-92c3-39c1fbc6f38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DateTaken" minOccurs="0"/>
                <xsd:element ref="ns3:MediaLengthInSeconds" minOccurs="0"/>
                <xsd:element ref="ns3:_activity" minOccurs="0"/>
                <xsd:element ref="ns3:MediaServiceObjectDetectorVersions" minOccurs="0"/>
                <xsd:element ref="ns3:MediaServiceSearchPropertie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ae5ea2-c781-4da7-8fd6-a9e5b22050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SystemTags" ma:index="2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d682236-9ead-421f-92c3-39c1fbc6f38f"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046BA7A-A4BA-4D40-8289-F16AF1847F39}">
  <ds:schemaRefs>
    <ds:schemaRef ds:uri="http://schemas.openxmlformats.org/package/2006/metadata/core-properties"/>
    <ds:schemaRef ds:uri="http://www.w3.org/XML/1998/namespace"/>
    <ds:schemaRef ds:uri="3d682236-9ead-421f-92c3-39c1fbc6f38f"/>
    <ds:schemaRef ds:uri="41ae5ea2-c781-4da7-8fd6-a9e5b2205034"/>
    <ds:schemaRef ds:uri="http://schemas.microsoft.com/office/2006/documentManagement/types"/>
    <ds:schemaRef ds:uri="http://schemas.microsoft.com/office/2006/metadata/properties"/>
    <ds:schemaRef ds:uri="http://purl.org/dc/elements/1.1/"/>
    <ds:schemaRef ds:uri="http://schemas.microsoft.com/office/infopath/2007/PartnerControls"/>
    <ds:schemaRef ds:uri="http://purl.org/dc/dcmitype/"/>
    <ds:schemaRef ds:uri="http://purl.org/dc/terms/"/>
  </ds:schemaRefs>
</ds:datastoreItem>
</file>

<file path=customXml/itemProps2.xml><?xml version="1.0" encoding="utf-8"?>
<ds:datastoreItem xmlns:ds="http://schemas.openxmlformats.org/officeDocument/2006/customXml" ds:itemID="{8371B97C-5E6F-475E-AE68-BFC5A6503196}">
  <ds:schemaRefs>
    <ds:schemaRef ds:uri="http://schemas.microsoft.com/sharepoint/v3/contenttype/forms"/>
  </ds:schemaRefs>
</ds:datastoreItem>
</file>

<file path=customXml/itemProps3.xml><?xml version="1.0" encoding="utf-8"?>
<ds:datastoreItem xmlns:ds="http://schemas.openxmlformats.org/officeDocument/2006/customXml" ds:itemID="{8CA1B8D4-E225-41B7-BAAF-DA9CEABED1DE}">
  <ds:schemaRefs>
    <ds:schemaRef ds:uri="3d682236-9ead-421f-92c3-39c1fbc6f38f"/>
    <ds:schemaRef ds:uri="41ae5ea2-c781-4da7-8fd6-a9e5b220503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72</TotalTime>
  <Words>1407</Words>
  <Application>Microsoft Office PowerPoint</Application>
  <PresentationFormat>Widescreen</PresentationFormat>
  <Paragraphs>160</Paragraphs>
  <Slides>18</Slides>
  <Notes>14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Aptos</vt:lpstr>
      <vt:lpstr>Arial</vt:lpstr>
      <vt:lpstr>Calibri</vt:lpstr>
      <vt:lpstr>Garamond</vt:lpstr>
      <vt:lpstr>Georgia</vt:lpstr>
      <vt:lpstr>Georgia Pro</vt:lpstr>
      <vt:lpstr>Georgia Pro Black</vt:lpstr>
      <vt:lpstr>Georgia Pro Semibold</vt:lpstr>
      <vt:lpstr>Open Sans SemiBold</vt:lpstr>
      <vt:lpstr>Tahoma</vt:lpstr>
      <vt:lpstr>Office Theme</vt:lpstr>
      <vt:lpstr>PowerPoint Presentation</vt:lpstr>
      <vt:lpstr>PowerPoint Presentation</vt:lpstr>
      <vt:lpstr>College Students can register at their home address, which can be either their: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Nixon, Jonathan</dc:creator>
  <cp:lastModifiedBy>Parker, Scott</cp:lastModifiedBy>
  <cp:revision>26</cp:revision>
  <dcterms:created xsi:type="dcterms:W3CDTF">2024-08-16T16:32:48Z</dcterms:created>
  <dcterms:modified xsi:type="dcterms:W3CDTF">2026-03-11T18:10:38Z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0x0101000BCFC5754935294F95A843F85D88A21A</vt:lpwstr>
  </property>
</Properties>
</file>