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autoCompressPictures="0">
  <p:sldMasterIdLst>
    <p:sldMasterId id="2147483648" r:id="rId1"/>
  </p:sldMasterIdLst>
  <p:sldIdLst>
    <p:sldId id="256" r:id="rId2"/>
    <p:sldId id="257" r:id="rId3"/>
    <p:sldId id="259" r:id="rId4"/>
    <p:sldId id="258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  <p:ext uri="{1BD7E111-0CB8-44D6-8891-C1BB2F81B7CC}">
      <p1710:readonlyRecommended xmlns:p1710="http://schemas.microsoft.com/office/powerpoint/2017/10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6" autoAdjust="0"/>
    <p:restoredTop sz="94660"/>
  </p:normalViewPr>
  <p:slideViewPr>
    <p:cSldViewPr snapToGrid="0">
      <p:cViewPr varScale="1">
        <p:scale>
          <a:sx n="67" d="100"/>
          <a:sy n="67" d="100"/>
        </p:scale>
        <p:origin x="452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customXml" Target="../customXml/item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20" Type="http://schemas.openxmlformats.org/officeDocument/2006/relationships/customXml" Target="../customXml/item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09561" y="4314328"/>
            <a:ext cx="2910840" cy="374642"/>
          </a:xfrm>
        </p:spPr>
        <p:txBody>
          <a:bodyPr/>
          <a:lstStyle/>
          <a:p>
            <a:fld id="{48A87A34-81AB-432B-8DAE-1953F412C126}" type="datetimeFigureOut">
              <a:rPr lang="en-US" dirty="0"/>
              <a:t>12/9/2021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4323845"/>
            <a:ext cx="64008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1430866"/>
            <a:ext cx="2743200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77" y="4697360"/>
            <a:ext cx="10822034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1727" y="941439"/>
            <a:ext cx="10821840" cy="347816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516715"/>
            <a:ext cx="10820400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12/9/2021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2"/>
            <a:ext cx="1082040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9133"/>
            <a:ext cx="10130516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12/9/2021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67" y="753533"/>
            <a:ext cx="10151533" cy="2604495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03865" y="3365556"/>
            <a:ext cx="9592736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959862"/>
            <a:ext cx="10151533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12/9/2021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76250" y="93345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84230" y="270129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95" y="1124701"/>
            <a:ext cx="10146186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8315"/>
            <a:ext cx="10144654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78883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12/9/2021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8883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895600" y="761999"/>
            <a:ext cx="8610599" cy="130386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2080"/>
            <a:ext cx="3456432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799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8800" y="2201333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366858" y="2904067"/>
            <a:ext cx="3456432" cy="331461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51800" y="2192866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051801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12/9/2021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599" cy="12954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8618" y="4191000"/>
            <a:ext cx="3451582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8618" y="2362200"/>
            <a:ext cx="345158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8618" y="4873764"/>
            <a:ext cx="3451582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4263" y="4191000"/>
            <a:ext cx="3448935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374264" y="4873763"/>
            <a:ext cx="344893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9731" y="4191000"/>
            <a:ext cx="3456469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49855" y="2362200"/>
            <a:ext cx="3447878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049731" y="4873761"/>
            <a:ext cx="345244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12/9/2021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194559"/>
            <a:ext cx="10820400" cy="40241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48800" y="745066"/>
            <a:ext cx="205740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4466" y="745067"/>
            <a:ext cx="8204201" cy="390313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79941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12/9/2021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0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3"/>
            <a:ext cx="10820399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467" y="3641725"/>
            <a:ext cx="10490200" cy="955675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12/9/2021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1"/>
            <a:ext cx="6991492" cy="36406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59"/>
            <a:ext cx="5334000" cy="40241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94559"/>
            <a:ext cx="5334000" cy="40241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12/9/2021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9" y="2183802"/>
            <a:ext cx="50799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132666"/>
            <a:ext cx="5311775" cy="308601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2183802"/>
            <a:ext cx="51054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132666"/>
            <a:ext cx="5334000" cy="308601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12/9/2021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12/9/2021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12/9/2021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5582" y="746759"/>
            <a:ext cx="6510618" cy="5471925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411480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12/9/2021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61238" y="751241"/>
            <a:ext cx="3644962" cy="546744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687324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12/9/2021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12/9/2021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maken.wikiwijs.nl/168813/Present_Simple_vs__Present_Continuous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openclipart.org/detail/5223/biswajyotim_pen" TargetMode="Externa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raffaelechiatto.com/errore-0x0000007e-quando-si-connette-una-stampante-agganciata-a-un-print-server-windows-2003-con-windows-7/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here4share.blogspot.com/2010/12/e-mail.html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FF976A-89CF-4C22-A315-F72C1014B72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71600" y="1128265"/>
            <a:ext cx="9448800" cy="2846836"/>
          </a:xfrm>
        </p:spPr>
        <p:txBody>
          <a:bodyPr>
            <a:normAutofit fontScale="90000"/>
          </a:bodyPr>
          <a:lstStyle/>
          <a:p>
            <a:r>
              <a:rPr lang="en-US" sz="7300" dirty="0"/>
              <a:t>New Employer ESS Access Registration </a:t>
            </a:r>
            <a:r>
              <a:rPr lang="en-US" dirty="0"/>
              <a:t>		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1D4A76D-8DD4-417B-9809-CDF679424DC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 ESC – created 9/22/2021</a:t>
            </a:r>
          </a:p>
        </p:txBody>
      </p:sp>
    </p:spTree>
    <p:extLst>
      <p:ext uri="{BB962C8B-B14F-4D97-AF65-F5344CB8AC3E}">
        <p14:creationId xmlns:p14="http://schemas.microsoft.com/office/powerpoint/2010/main" val="45468316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BDFADFB3-3D44-49A8-AE3B-A87C61607F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BB912AE0-CAD9-4F8F-A2A2-BDF07D4EDD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674220BB-5395-4F54-8045-343633A1BC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946782" y="-1"/>
            <a:ext cx="4245218" cy="685800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41CA363-C6FC-4FCE-BF29-B3DD17D65CEB}"/>
              </a:ext>
            </a:extLst>
          </p:cNvPr>
          <p:cNvSpPr txBox="1"/>
          <p:nvPr/>
        </p:nvSpPr>
        <p:spPr>
          <a:xfrm>
            <a:off x="8266820" y="673240"/>
            <a:ext cx="3300981" cy="3446373"/>
          </a:xfrm>
          <a:prstGeom prst="rect">
            <a:avLst/>
          </a:prstGeom>
          <a:noFill/>
          <a:ln w="19050">
            <a:noFill/>
            <a:prstDash val="dash"/>
          </a:ln>
        </p:spPr>
        <p:txBody>
          <a:bodyPr vert="horz" lIns="91440" tIns="45720" rIns="91440" bIns="45720" rtlCol="0" anchor="b">
            <a:normAutofit/>
          </a:bodyPr>
          <a:lstStyle/>
          <a:p>
            <a:pPr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2600" cap="all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Select method to receive verification code</a:t>
            </a:r>
          </a:p>
          <a:p>
            <a:pPr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2600" cap="all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  <a:p>
            <a:pPr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2600" cap="all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  <a:p>
            <a:pPr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2600" cap="all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  <a:p>
            <a:pPr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2600" cap="all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Click “Next”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9D892AF3-0287-4CB0-AD2F-775B64C6FD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D477AA7E-6F59-438B-AE81-F002D62589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7946781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 useBgFill="1">
        <p:nvSpPr>
          <p:cNvPr id="18" name="Rounded Rectangle 11">
            <a:extLst>
              <a:ext uri="{FF2B5EF4-FFF2-40B4-BE49-F238E27FC236}">
                <a16:creationId xmlns:a16="http://schemas.microsoft.com/office/drawing/2014/main" id="{C84439A1-773C-4E21-A179-0417A18640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338" y="643464"/>
            <a:ext cx="6638814" cy="5571072"/>
          </a:xfrm>
          <a:prstGeom prst="roundRect">
            <a:avLst>
              <a:gd name="adj" fmla="val 2403"/>
            </a:avLst>
          </a:prstGeom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5697ED1E-0C86-4797-8B7E-03BB6E28B21B}"/>
              </a:ext>
            </a:extLst>
          </p:cNvPr>
          <p:cNvPicPr/>
          <p:nvPr/>
        </p:nvPicPr>
        <p:blipFill>
          <a:blip r:embed="rId4"/>
          <a:stretch>
            <a:fillRect/>
          </a:stretch>
        </p:blipFill>
        <p:spPr>
          <a:xfrm>
            <a:off x="1293000" y="1747061"/>
            <a:ext cx="5339490" cy="3363878"/>
          </a:xfrm>
          <a:prstGeom prst="rect">
            <a:avLst/>
          </a:prstGeom>
        </p:spPr>
      </p:pic>
      <p:sp>
        <p:nvSpPr>
          <p:cNvPr id="11" name="Arrow: Right 10">
            <a:extLst>
              <a:ext uri="{FF2B5EF4-FFF2-40B4-BE49-F238E27FC236}">
                <a16:creationId xmlns:a16="http://schemas.microsoft.com/office/drawing/2014/main" id="{2BCEDA4C-DDB5-4BA0-B29E-D27353B94229}"/>
              </a:ext>
            </a:extLst>
          </p:cNvPr>
          <p:cNvSpPr/>
          <p:nvPr/>
        </p:nvSpPr>
        <p:spPr>
          <a:xfrm rot="8041314">
            <a:off x="6357788" y="4015109"/>
            <a:ext cx="1273628" cy="5715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179129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1FD73DA-4B92-4614-AC54-3C5F2865C93C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924968" y="839924"/>
            <a:ext cx="5850586" cy="1733867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C1C9E933-EA7C-412E-9CB0-075C3D8447DE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5381469" y="3702571"/>
            <a:ext cx="6144451" cy="158098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3579FC2-6160-41AA-96A3-9C7707C5CED9}"/>
              </a:ext>
            </a:extLst>
          </p:cNvPr>
          <p:cNvSpPr txBox="1"/>
          <p:nvPr/>
        </p:nvSpPr>
        <p:spPr>
          <a:xfrm>
            <a:off x="6775554" y="1394085"/>
            <a:ext cx="495363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Staff requesting MFA code will receive email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FE135B4-934E-4FB5-8054-C712E6CCAB44}"/>
              </a:ext>
            </a:extLst>
          </p:cNvPr>
          <p:cNvSpPr txBox="1"/>
          <p:nvPr/>
        </p:nvSpPr>
        <p:spPr>
          <a:xfrm>
            <a:off x="300454" y="3899976"/>
            <a:ext cx="496174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Code will be embedded in email text</a:t>
            </a:r>
          </a:p>
          <a:p>
            <a:endParaRPr lang="en-US" sz="2800" dirty="0"/>
          </a:p>
        </p:txBody>
      </p:sp>
      <p:sp>
        <p:nvSpPr>
          <p:cNvPr id="6" name="Arrow: Right 5">
            <a:extLst>
              <a:ext uri="{FF2B5EF4-FFF2-40B4-BE49-F238E27FC236}">
                <a16:creationId xmlns:a16="http://schemas.microsoft.com/office/drawing/2014/main" id="{2A6EAAEA-23D3-41DA-A1DD-CE42565BC8BC}"/>
              </a:ext>
            </a:extLst>
          </p:cNvPr>
          <p:cNvSpPr/>
          <p:nvPr/>
        </p:nvSpPr>
        <p:spPr>
          <a:xfrm rot="8041314">
            <a:off x="7816879" y="3695200"/>
            <a:ext cx="1273628" cy="5715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E0B9067-4719-4D4A-94AA-7080567D56E8}"/>
              </a:ext>
            </a:extLst>
          </p:cNvPr>
          <p:cNvSpPr txBox="1"/>
          <p:nvPr/>
        </p:nvSpPr>
        <p:spPr>
          <a:xfrm>
            <a:off x="2250186" y="5627512"/>
            <a:ext cx="969002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>
                <a:solidFill>
                  <a:srgbClr val="FF0000"/>
                </a:solidFill>
              </a:rPr>
              <a:t>Note: if you copy and paste Outlook may add a blank space in the beginning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985682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C7DC01B-AE6E-426B-B6DB-FAD258854346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3124200" y="1744980"/>
            <a:ext cx="5943600" cy="336804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2641E997-17B1-4DFF-A4F0-774650C5F238}"/>
              </a:ext>
            </a:extLst>
          </p:cNvPr>
          <p:cNvSpPr txBox="1"/>
          <p:nvPr/>
        </p:nvSpPr>
        <p:spPr>
          <a:xfrm>
            <a:off x="4721086" y="5393635"/>
            <a:ext cx="434671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click “CONFIRM”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397842F-1B51-49D7-9A99-8A010DCEB140}"/>
              </a:ext>
            </a:extLst>
          </p:cNvPr>
          <p:cNvSpPr txBox="1"/>
          <p:nvPr/>
        </p:nvSpPr>
        <p:spPr>
          <a:xfrm>
            <a:off x="583096" y="2570922"/>
            <a:ext cx="2292626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Enter 6 - digit code</a:t>
            </a:r>
          </a:p>
          <a:p>
            <a:endParaRPr lang="en-US" sz="3200" dirty="0"/>
          </a:p>
          <a:p>
            <a:r>
              <a:rPr lang="en-US" sz="2400" dirty="0">
                <a:solidFill>
                  <a:srgbClr val="FF0000"/>
                </a:solidFill>
              </a:rPr>
              <a:t>Must enter within 15 minutes or request to resend code</a:t>
            </a:r>
          </a:p>
        </p:txBody>
      </p:sp>
      <p:sp>
        <p:nvSpPr>
          <p:cNvPr id="5" name="Arrow: Right 4">
            <a:extLst>
              <a:ext uri="{FF2B5EF4-FFF2-40B4-BE49-F238E27FC236}">
                <a16:creationId xmlns:a16="http://schemas.microsoft.com/office/drawing/2014/main" id="{800E8984-CE3B-4AC3-9A4E-E0D483EF7206}"/>
              </a:ext>
            </a:extLst>
          </p:cNvPr>
          <p:cNvSpPr/>
          <p:nvPr/>
        </p:nvSpPr>
        <p:spPr>
          <a:xfrm rot="8041314">
            <a:off x="4291801" y="3143250"/>
            <a:ext cx="1273628" cy="5715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1497B537-5432-4688-B6D1-00E8C5070EC0}"/>
              </a:ext>
            </a:extLst>
          </p:cNvPr>
          <p:cNvSpPr/>
          <p:nvPr/>
        </p:nvSpPr>
        <p:spPr>
          <a:xfrm>
            <a:off x="7964557" y="4333461"/>
            <a:ext cx="914399" cy="695557"/>
          </a:xfrm>
          <a:prstGeom prst="roundRect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455462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BDFADFB3-3D44-49A8-AE3B-A87C61607F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BB912AE0-CAD9-4F8F-A2A2-BDF07D4EDD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674220BB-5395-4F54-8045-343633A1BC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946782" y="-1"/>
            <a:ext cx="4245218" cy="685800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9D085FE-9B3C-4ECC-9E6B-81DBD47BF8F6}"/>
              </a:ext>
            </a:extLst>
          </p:cNvPr>
          <p:cNvSpPr txBox="1"/>
          <p:nvPr/>
        </p:nvSpPr>
        <p:spPr>
          <a:xfrm>
            <a:off x="8271615" y="658981"/>
            <a:ext cx="3570616" cy="3853058"/>
          </a:xfrm>
          <a:prstGeom prst="rect">
            <a:avLst/>
          </a:prstGeom>
          <a:noFill/>
          <a:ln w="19050">
            <a:noFill/>
            <a:prstDash val="dash"/>
          </a:ln>
        </p:spPr>
        <p:txBody>
          <a:bodyPr vert="horz" lIns="91440" tIns="45720" rIns="91440" bIns="45720" rtlCol="0" anchor="b">
            <a:normAutofit/>
          </a:bodyPr>
          <a:lstStyle/>
          <a:p>
            <a:pPr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200" cap="all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You’re Access is</a:t>
            </a:r>
          </a:p>
          <a:p>
            <a:pPr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200" cap="all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Set Up!</a:t>
            </a:r>
          </a:p>
          <a:p>
            <a:pPr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3200" cap="all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  <a:p>
            <a:pPr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200" cap="all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Click “COMPLETE”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9D892AF3-0287-4CB0-AD2F-775B64C6FD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D477AA7E-6F59-438B-AE81-F002D62589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7946781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9" name="Rounded Rectangle 11">
            <a:extLst>
              <a:ext uri="{FF2B5EF4-FFF2-40B4-BE49-F238E27FC236}">
                <a16:creationId xmlns:a16="http://schemas.microsoft.com/office/drawing/2014/main" id="{C84439A1-773C-4E21-A179-0417A18640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338" y="643464"/>
            <a:ext cx="6638814" cy="5571072"/>
          </a:xfrm>
          <a:prstGeom prst="roundRect">
            <a:avLst>
              <a:gd name="adj" fmla="val 2403"/>
            </a:avLst>
          </a:prstGeom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A06D7BE-9DD9-4AAB-ACED-0E4F4E0DB95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93000" y="2014036"/>
            <a:ext cx="5339490" cy="2829929"/>
          </a:xfrm>
          <a:prstGeom prst="rect">
            <a:avLst/>
          </a:prstGeom>
        </p:spPr>
      </p:pic>
      <p:sp>
        <p:nvSpPr>
          <p:cNvPr id="12" name="Arrow: Right 11">
            <a:extLst>
              <a:ext uri="{FF2B5EF4-FFF2-40B4-BE49-F238E27FC236}">
                <a16:creationId xmlns:a16="http://schemas.microsoft.com/office/drawing/2014/main" id="{3E445C4D-A0D9-4F59-A5E7-77220E0D2FF8}"/>
              </a:ext>
            </a:extLst>
          </p:cNvPr>
          <p:cNvSpPr/>
          <p:nvPr/>
        </p:nvSpPr>
        <p:spPr>
          <a:xfrm rot="8041314">
            <a:off x="6499533" y="3799743"/>
            <a:ext cx="1273628" cy="5715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317471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00E75C4-ABA8-48F5-8028-3203E594BD2D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4518992" y="1227897"/>
            <a:ext cx="6523165" cy="4031873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91E59655-C52F-423F-8ABE-80B18E9FFC70}"/>
              </a:ext>
            </a:extLst>
          </p:cNvPr>
          <p:cNvSpPr txBox="1"/>
          <p:nvPr/>
        </p:nvSpPr>
        <p:spPr>
          <a:xfrm>
            <a:off x="589179" y="1227897"/>
            <a:ext cx="3507698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Enter the USERS name provided in email and the New Password you just created</a:t>
            </a:r>
          </a:p>
          <a:p>
            <a:endParaRPr lang="en-US" sz="3200" dirty="0"/>
          </a:p>
          <a:p>
            <a:endParaRPr lang="en-US" sz="3200" dirty="0"/>
          </a:p>
          <a:p>
            <a:r>
              <a:rPr lang="en-US" sz="3200" dirty="0"/>
              <a:t>Click “Sign In”</a:t>
            </a:r>
          </a:p>
        </p:txBody>
      </p:sp>
      <p:sp>
        <p:nvSpPr>
          <p:cNvPr id="7" name="Arrow: Right 6">
            <a:extLst>
              <a:ext uri="{FF2B5EF4-FFF2-40B4-BE49-F238E27FC236}">
                <a16:creationId xmlns:a16="http://schemas.microsoft.com/office/drawing/2014/main" id="{53003743-8905-4555-8849-062CF811144B}"/>
              </a:ext>
            </a:extLst>
          </p:cNvPr>
          <p:cNvSpPr/>
          <p:nvPr/>
        </p:nvSpPr>
        <p:spPr>
          <a:xfrm rot="8041314">
            <a:off x="6664424" y="3934654"/>
            <a:ext cx="1273628" cy="5715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B874BFB-52FD-4CAD-B3E4-8E8D2BD049A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4350774" y="4876898"/>
            <a:ext cx="6341806" cy="1803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98343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BDFADFB3-3D44-49A8-AE3B-A87C61607F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BB912AE0-CAD9-4F8F-A2A2-BDF07D4EDD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42676E96-44C0-498B-A5E5-D14338B562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279345" y="0"/>
            <a:ext cx="6912656" cy="685800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72F9811-FE46-4D53-9B13-04BECCC10EDF}"/>
              </a:ext>
            </a:extLst>
          </p:cNvPr>
          <p:cNvSpPr txBox="1"/>
          <p:nvPr/>
        </p:nvSpPr>
        <p:spPr>
          <a:xfrm>
            <a:off x="5615888" y="673240"/>
            <a:ext cx="5951914" cy="3446373"/>
          </a:xfrm>
          <a:prstGeom prst="rect">
            <a:avLst/>
          </a:prstGeom>
          <a:noFill/>
          <a:ln w="19050">
            <a:noFill/>
            <a:prstDash val="dash"/>
          </a:ln>
        </p:spPr>
        <p:txBody>
          <a:bodyPr vert="horz" lIns="91440" tIns="45720" rIns="91440" bIns="45720" rtlCol="0" anchor="b">
            <a:normAutofit fontScale="92500"/>
          </a:bodyPr>
          <a:lstStyle/>
          <a:p>
            <a:pPr algn="r"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6000" cap="all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Step One is the completion of</a:t>
            </a:r>
          </a:p>
          <a:p>
            <a:pPr algn="r"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6000" cap="all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a </a:t>
            </a:r>
          </a:p>
          <a:p>
            <a:pPr algn="r"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6000" cap="all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1270 form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FE073E8C-78FA-4DF0-9828-04FD9D96C6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6A956075-C476-4F2B-9351-7C97ED1845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5279472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 useBgFill="1">
        <p:nvSpPr>
          <p:cNvPr id="19" name="Rounded Rectangle 11">
            <a:extLst>
              <a:ext uri="{FF2B5EF4-FFF2-40B4-BE49-F238E27FC236}">
                <a16:creationId xmlns:a16="http://schemas.microsoft.com/office/drawing/2014/main" id="{E056BCBC-F9ED-491D-823B-C6927AAE1B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338" y="643464"/>
            <a:ext cx="3992668" cy="5571072"/>
          </a:xfrm>
          <a:prstGeom prst="roundRect">
            <a:avLst>
              <a:gd name="adj" fmla="val 2403"/>
            </a:avLst>
          </a:prstGeom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89F2DAF-1BB2-4B23-A97E-B047476F04E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4198" y="925760"/>
            <a:ext cx="3992667" cy="500647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69F3842-C934-4026-A4BF-5D1E144DA4D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837473B0-CC2E-450A-ABE3-18F120FF3D39}">
                <a1611:picAttrSrcUrl xmlns:a1611="http://schemas.microsoft.com/office/drawing/2016/11/main" r:id="rId6"/>
              </a:ext>
            </a:extLst>
          </a:blip>
          <a:stretch>
            <a:fillRect/>
          </a:stretch>
        </p:blipFill>
        <p:spPr>
          <a:xfrm>
            <a:off x="5784094" y="2623525"/>
            <a:ext cx="1967761" cy="2169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097451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>
            <a:extLst>
              <a:ext uri="{FF2B5EF4-FFF2-40B4-BE49-F238E27FC236}">
                <a16:creationId xmlns:a16="http://schemas.microsoft.com/office/drawing/2014/main" id="{BDFADFB3-3D44-49A8-AE3B-A87C61607F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BB912AE0-CAD9-4F8F-A2A2-BDF07D4EDD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 useBgFill="1">
        <p:nvSpPr>
          <p:cNvPr id="24" name="Rectangle 23">
            <a:extLst>
              <a:ext uri="{FF2B5EF4-FFF2-40B4-BE49-F238E27FC236}">
                <a16:creationId xmlns:a16="http://schemas.microsoft.com/office/drawing/2014/main" id="{BD7C2DEF-63C5-495B-BBE5-720E5D12B4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FE21E403-0B61-4473-BE57-AB0F163796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FAD507F-592A-43A4-9A16-7FBBABF92569}"/>
              </a:ext>
            </a:extLst>
          </p:cNvPr>
          <p:cNvSpPr txBox="1"/>
          <p:nvPr/>
        </p:nvSpPr>
        <p:spPr>
          <a:xfrm>
            <a:off x="571137" y="1869581"/>
            <a:ext cx="3761964" cy="3036207"/>
          </a:xfrm>
          <a:prstGeom prst="rect">
            <a:avLst/>
          </a:prstGeom>
          <a:noFill/>
          <a:ln w="19050">
            <a:noFill/>
            <a:prstDash val="dash"/>
          </a:ln>
        </p:spPr>
        <p:txBody>
          <a:bodyPr vert="horz" lIns="91440" tIns="45720" rIns="91440" bIns="45720" rtlCol="0" anchor="b">
            <a:normAutofit fontScale="92500" lnSpcReduction="20000"/>
          </a:bodyPr>
          <a:lstStyle/>
          <a:p>
            <a:pPr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600" cap="all" dirty="0">
                <a:latin typeface="+mj-lt"/>
                <a:ea typeface="+mj-ea"/>
                <a:cs typeface="+mj-cs"/>
              </a:rPr>
              <a:t>Remember to check box for EACH system being requested </a:t>
            </a:r>
          </a:p>
          <a:p>
            <a:pPr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3600" cap="all" dirty="0">
              <a:latin typeface="+mj-lt"/>
              <a:ea typeface="+mj-ea"/>
              <a:cs typeface="+mj-cs"/>
            </a:endParaRPr>
          </a:p>
          <a:p>
            <a:pPr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600" cap="all" dirty="0">
                <a:latin typeface="+mj-lt"/>
                <a:ea typeface="+mj-ea"/>
                <a:cs typeface="+mj-cs"/>
              </a:rPr>
              <a:t>or deleted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4E7D7E1-999E-4D2F-A24C-B8DAB23F5AE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46653" y="2224447"/>
            <a:ext cx="6177937" cy="2548398"/>
          </a:xfrm>
          <a:prstGeom prst="rect">
            <a:avLst/>
          </a:prstGeom>
        </p:spPr>
      </p:pic>
      <p:sp>
        <p:nvSpPr>
          <p:cNvPr id="14" name="Arrow: Right 13">
            <a:extLst>
              <a:ext uri="{FF2B5EF4-FFF2-40B4-BE49-F238E27FC236}">
                <a16:creationId xmlns:a16="http://schemas.microsoft.com/office/drawing/2014/main" id="{0F019396-4F53-4745-944E-74A552B3F28C}"/>
              </a:ext>
            </a:extLst>
          </p:cNvPr>
          <p:cNvSpPr/>
          <p:nvPr/>
        </p:nvSpPr>
        <p:spPr>
          <a:xfrm rot="19087515">
            <a:off x="4107344" y="3041367"/>
            <a:ext cx="1273628" cy="5715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D9295FD-2C8D-4CA1-B901-1016EE7CB238}"/>
              </a:ext>
            </a:extLst>
          </p:cNvPr>
          <p:cNvSpPr txBox="1"/>
          <p:nvPr/>
        </p:nvSpPr>
        <p:spPr>
          <a:xfrm>
            <a:off x="2685249" y="1074443"/>
            <a:ext cx="8935614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cap="all" dirty="0">
                <a:latin typeface="+mj-lt"/>
                <a:ea typeface="+mj-ea"/>
                <a:cs typeface="+mj-cs"/>
              </a:rPr>
              <a:t>Please complete all boxes on the form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51816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BDFADFB3-3D44-49A8-AE3B-A87C61607F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03FFF8D3-2EF3-4286-935A-D01BE3C853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CD8CCB43-545E-4064-8BB8-5C492D0F5F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DE027C92-2801-4D77-858C-1D27466D316E}"/>
              </a:ext>
            </a:extLst>
          </p:cNvPr>
          <p:cNvSpPr txBox="1"/>
          <p:nvPr/>
        </p:nvSpPr>
        <p:spPr>
          <a:xfrm>
            <a:off x="685801" y="1066164"/>
            <a:ext cx="3306742" cy="5152521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/>
          <a:p>
            <a:pPr indent="-22860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600" dirty="0">
              <a:solidFill>
                <a:schemeClr val="bg1"/>
              </a:solidFill>
            </a:endParaRPr>
          </a:p>
          <a:p>
            <a:pPr defTabSz="914400">
              <a:lnSpc>
                <a:spcPct val="90000"/>
              </a:lnSpc>
              <a:spcAft>
                <a:spcPts val="600"/>
              </a:spcAft>
            </a:pPr>
            <a:r>
              <a:rPr lang="en-US" sz="3100" dirty="0">
                <a:solidFill>
                  <a:schemeClr val="bg1"/>
                </a:solidFill>
              </a:rPr>
              <a:t>Signatures must be handwritten</a:t>
            </a:r>
          </a:p>
          <a:p>
            <a:pPr defTabSz="914400">
              <a:lnSpc>
                <a:spcPct val="90000"/>
              </a:lnSpc>
              <a:spcAft>
                <a:spcPts val="600"/>
              </a:spcAft>
            </a:pPr>
            <a:endParaRPr lang="en-US" sz="3100" dirty="0">
              <a:solidFill>
                <a:schemeClr val="bg1"/>
              </a:solidFill>
            </a:endParaRPr>
          </a:p>
          <a:p>
            <a:pPr defTabSz="914400">
              <a:lnSpc>
                <a:spcPct val="90000"/>
              </a:lnSpc>
              <a:spcAft>
                <a:spcPts val="600"/>
              </a:spcAft>
            </a:pPr>
            <a:endParaRPr lang="en-US" sz="3100" dirty="0">
              <a:solidFill>
                <a:schemeClr val="bg1"/>
              </a:solidFill>
            </a:endParaRPr>
          </a:p>
          <a:p>
            <a:pPr defTabSz="914400">
              <a:lnSpc>
                <a:spcPct val="90000"/>
              </a:lnSpc>
              <a:spcAft>
                <a:spcPts val="600"/>
              </a:spcAft>
            </a:pPr>
            <a:r>
              <a:rPr lang="en-US" sz="3100" dirty="0">
                <a:solidFill>
                  <a:schemeClr val="bg1"/>
                </a:solidFill>
              </a:rPr>
              <a:t>First signature line is for staff requesting access</a:t>
            </a:r>
          </a:p>
          <a:p>
            <a:pPr indent="-22860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3100" dirty="0">
              <a:solidFill>
                <a:schemeClr val="bg1"/>
              </a:solidFill>
            </a:endParaRPr>
          </a:p>
          <a:p>
            <a:pPr defTabSz="914400">
              <a:lnSpc>
                <a:spcPct val="90000"/>
              </a:lnSpc>
              <a:spcAft>
                <a:spcPts val="600"/>
              </a:spcAft>
            </a:pPr>
            <a:r>
              <a:rPr lang="en-US" sz="3100" dirty="0">
                <a:solidFill>
                  <a:schemeClr val="bg1"/>
                </a:solidFill>
              </a:rPr>
              <a:t>Second signature line is for staff requesting access’s supervisor</a:t>
            </a:r>
          </a:p>
        </p:txBody>
      </p:sp>
      <p:sp useBgFill="1">
        <p:nvSpPr>
          <p:cNvPr id="15" name="Rounded Rectangle 14">
            <a:extLst>
              <a:ext uri="{FF2B5EF4-FFF2-40B4-BE49-F238E27FC236}">
                <a16:creationId xmlns:a16="http://schemas.microsoft.com/office/drawing/2014/main" id="{E6C57836-126B-4938-8C7A-3C3BCB59D3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36008" y="1066164"/>
            <a:ext cx="6765949" cy="5148371"/>
          </a:xfrm>
          <a:prstGeom prst="roundRect">
            <a:avLst>
              <a:gd name="adj" fmla="val 2403"/>
            </a:avLst>
          </a:prstGeom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60778AE-EA46-40F9-992B-D926017D578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55339" y="2345960"/>
            <a:ext cx="6127287" cy="2588779"/>
          </a:xfrm>
          <a:prstGeom prst="rect">
            <a:avLst/>
          </a:prstGeom>
        </p:spPr>
      </p:pic>
      <p:sp>
        <p:nvSpPr>
          <p:cNvPr id="5" name="Arrow: Right 4">
            <a:extLst>
              <a:ext uri="{FF2B5EF4-FFF2-40B4-BE49-F238E27FC236}">
                <a16:creationId xmlns:a16="http://schemas.microsoft.com/office/drawing/2014/main" id="{14912B66-87BF-40E2-BB16-8399E19E422A}"/>
              </a:ext>
            </a:extLst>
          </p:cNvPr>
          <p:cNvSpPr/>
          <p:nvPr/>
        </p:nvSpPr>
        <p:spPr>
          <a:xfrm rot="19371538">
            <a:off x="3889318" y="3115668"/>
            <a:ext cx="1273628" cy="5715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Arrow: Right 9">
            <a:extLst>
              <a:ext uri="{FF2B5EF4-FFF2-40B4-BE49-F238E27FC236}">
                <a16:creationId xmlns:a16="http://schemas.microsoft.com/office/drawing/2014/main" id="{58CBBE20-9809-4FC3-A5F2-57DAF02897E8}"/>
              </a:ext>
            </a:extLst>
          </p:cNvPr>
          <p:cNvSpPr/>
          <p:nvPr/>
        </p:nvSpPr>
        <p:spPr>
          <a:xfrm rot="19228132">
            <a:off x="3982261" y="4485172"/>
            <a:ext cx="1273628" cy="5715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623617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A7D0411-B99E-4091-A13D-9F8E3EF91A2A}"/>
              </a:ext>
            </a:extLst>
          </p:cNvPr>
          <p:cNvSpPr txBox="1"/>
          <p:nvPr/>
        </p:nvSpPr>
        <p:spPr>
          <a:xfrm>
            <a:off x="-215490" y="1679268"/>
            <a:ext cx="69977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Fax all completed </a:t>
            </a:r>
          </a:p>
          <a:p>
            <a:pPr algn="ctr"/>
            <a:r>
              <a:rPr lang="en-US" sz="3200"/>
              <a:t>1270 forms </a:t>
            </a:r>
            <a:endParaRPr lang="en-US" sz="3200" dirty="0"/>
          </a:p>
          <a:p>
            <a:pPr algn="ctr"/>
            <a:r>
              <a:rPr lang="en-US" sz="3200" dirty="0"/>
              <a:t>to </a:t>
            </a:r>
          </a:p>
          <a:p>
            <a:pPr algn="ctr"/>
            <a:r>
              <a:rPr lang="en-US" sz="5400" dirty="0"/>
              <a:t>717-772-3820</a:t>
            </a:r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1D9C63F-B47A-4428-8C31-9C2DB6135BD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6302478" y="1542382"/>
            <a:ext cx="4876800" cy="487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84802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157384E-4AF1-4C35-BF39-8F1F8B39412C}"/>
              </a:ext>
            </a:extLst>
          </p:cNvPr>
          <p:cNvSpPr txBox="1"/>
          <p:nvPr/>
        </p:nvSpPr>
        <p:spPr>
          <a:xfrm>
            <a:off x="2667000" y="1079500"/>
            <a:ext cx="8763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Staff requesting access will receive email notification from PSERS data services once ESS log in has been created.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1E44B28-6EDB-43FB-9B04-0F23478BAD1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69775" y="3197547"/>
            <a:ext cx="7345723" cy="1373187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E6D8E96-3315-44E4-9526-3A5B66A7F80B}"/>
              </a:ext>
            </a:extLst>
          </p:cNvPr>
          <p:cNvSpPr txBox="1"/>
          <p:nvPr/>
        </p:nvSpPr>
        <p:spPr>
          <a:xfrm>
            <a:off x="3261852" y="4894895"/>
            <a:ext cx="734572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Note: Administrator Number or PSERS ID will be mailed to district address/ Staff requesting access may also contact their ESC Rep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B363C87-D692-4D28-AB35-2B1863B6C0B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543895" y="2174046"/>
            <a:ext cx="2847975" cy="2847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94739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>
            <a:extLst>
              <a:ext uri="{FF2B5EF4-FFF2-40B4-BE49-F238E27FC236}">
                <a16:creationId xmlns:a16="http://schemas.microsoft.com/office/drawing/2014/main" id="{CFD580F5-E7BF-4C1D-BEFD-4A4601EBA8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F0F06750-78FE-4472-8DA5-14CF3336F8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8" name="Rectangle 27">
            <a:extLst>
              <a:ext uri="{FF2B5EF4-FFF2-40B4-BE49-F238E27FC236}">
                <a16:creationId xmlns:a16="http://schemas.microsoft.com/office/drawing/2014/main" id="{05B7B068-8178-428D-927D-52BF95F4A2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4360126"/>
            <a:ext cx="12192000" cy="249787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409F482-99B1-4CAF-A993-0ED9BF3CEE14}"/>
              </a:ext>
            </a:extLst>
          </p:cNvPr>
          <p:cNvSpPr txBox="1"/>
          <p:nvPr/>
        </p:nvSpPr>
        <p:spPr>
          <a:xfrm>
            <a:off x="630899" y="3803616"/>
            <a:ext cx="10685588" cy="2416071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 lnSpcReduction="10000"/>
          </a:bodyPr>
          <a:lstStyle/>
          <a:p>
            <a:pPr algn="ctr"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2800" cap="all" dirty="0">
                <a:latin typeface="+mj-lt"/>
                <a:ea typeface="+mj-ea"/>
                <a:cs typeface="+mj-cs"/>
              </a:rPr>
              <a:t>Click on the link </a:t>
            </a:r>
          </a:p>
          <a:p>
            <a:pPr algn="ctr"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2800" cap="all" dirty="0">
                <a:latin typeface="+mj-lt"/>
                <a:ea typeface="+mj-ea"/>
                <a:cs typeface="+mj-cs"/>
              </a:rPr>
              <a:t>to create Password and set up log in </a:t>
            </a:r>
          </a:p>
          <a:p>
            <a:pPr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1600" cap="all" dirty="0">
              <a:latin typeface="+mj-lt"/>
              <a:ea typeface="+mj-ea"/>
              <a:cs typeface="+mj-cs"/>
            </a:endParaRPr>
          </a:p>
          <a:p>
            <a:pPr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1600" cap="all" dirty="0">
              <a:latin typeface="+mj-lt"/>
              <a:ea typeface="+mj-ea"/>
              <a:cs typeface="+mj-cs"/>
            </a:endParaRPr>
          </a:p>
          <a:p>
            <a:pPr algn="ctr"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2400" b="1" cap="all" dirty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NOTE:  Staff requesting access has 30 days to activate log in </a:t>
            </a:r>
          </a:p>
          <a:p>
            <a:pPr algn="ctr"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2400" cap="all" dirty="0">
                <a:latin typeface="+mj-lt"/>
                <a:ea typeface="+mj-ea"/>
                <a:cs typeface="+mj-cs"/>
              </a:rPr>
              <a:t>must be using Chrome or Microsoft Edge as default Browser if not must copy and paste address into Chrome</a:t>
            </a:r>
            <a:endParaRPr lang="en-US" sz="2400" b="1" cap="all" dirty="0">
              <a:solidFill>
                <a:srgbClr val="FF0000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7F86209-DB4C-4834-AFE6-536187286023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1" b="1094"/>
          <a:stretch/>
        </p:blipFill>
        <p:spPr>
          <a:xfrm>
            <a:off x="1956116" y="954169"/>
            <a:ext cx="8497321" cy="2731447"/>
          </a:xfrm>
          <a:prstGeom prst="rect">
            <a:avLst/>
          </a:prstGeom>
        </p:spPr>
      </p:pic>
      <p:sp>
        <p:nvSpPr>
          <p:cNvPr id="7" name="Arrow: Right 6">
            <a:extLst>
              <a:ext uri="{FF2B5EF4-FFF2-40B4-BE49-F238E27FC236}">
                <a16:creationId xmlns:a16="http://schemas.microsoft.com/office/drawing/2014/main" id="{30521E64-7C8D-40A7-BC99-A8CBB21DE196}"/>
              </a:ext>
            </a:extLst>
          </p:cNvPr>
          <p:cNvSpPr/>
          <p:nvPr/>
        </p:nvSpPr>
        <p:spPr>
          <a:xfrm rot="18807908">
            <a:off x="915509" y="2109868"/>
            <a:ext cx="1273628" cy="5715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386147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CFD580F5-E7BF-4C1D-BEFD-4A4601EBA8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F0F06750-78FE-4472-8DA5-14CF3336F8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1DE80DB7-0433-4AD0-AA4C-8AFA48068C30}"/>
              </a:ext>
            </a:extLst>
          </p:cNvPr>
          <p:cNvSpPr txBox="1"/>
          <p:nvPr/>
        </p:nvSpPr>
        <p:spPr>
          <a:xfrm>
            <a:off x="8247681" y="1441451"/>
            <a:ext cx="3300981" cy="3752150"/>
          </a:xfrm>
          <a:prstGeom prst="rect">
            <a:avLst/>
          </a:prstGeom>
          <a:noFill/>
          <a:ln w="19050">
            <a:noFill/>
            <a:prstDash val="dash"/>
          </a:ln>
        </p:spPr>
        <p:txBody>
          <a:bodyPr vert="horz" lIns="91440" tIns="45720" rIns="91440" bIns="45720" rtlCol="0" anchor="b">
            <a:normAutofit fontScale="92500" lnSpcReduction="20000"/>
          </a:bodyPr>
          <a:lstStyle/>
          <a:p>
            <a:pPr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400" cap="all" dirty="0">
                <a:latin typeface="+mj-lt"/>
                <a:ea typeface="+mj-ea"/>
                <a:cs typeface="+mj-cs"/>
              </a:rPr>
              <a:t>Complete each field </a:t>
            </a:r>
          </a:p>
          <a:p>
            <a:pPr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4400" cap="all" dirty="0">
              <a:latin typeface="+mj-lt"/>
              <a:ea typeface="+mj-ea"/>
              <a:cs typeface="+mj-cs"/>
            </a:endParaRPr>
          </a:p>
          <a:p>
            <a:pPr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4400" cap="all" dirty="0">
              <a:latin typeface="+mj-lt"/>
              <a:ea typeface="+mj-ea"/>
              <a:cs typeface="+mj-cs"/>
            </a:endParaRPr>
          </a:p>
          <a:p>
            <a:pPr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4400" cap="all" dirty="0">
              <a:latin typeface="+mj-lt"/>
              <a:ea typeface="+mj-ea"/>
              <a:cs typeface="+mj-cs"/>
            </a:endParaRPr>
          </a:p>
          <a:p>
            <a:pPr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400" cap="all" dirty="0">
                <a:latin typeface="+mj-lt"/>
                <a:ea typeface="+mj-ea"/>
                <a:cs typeface="+mj-cs"/>
              </a:rPr>
              <a:t>Click “NEXT”</a:t>
            </a:r>
          </a:p>
          <a:p>
            <a:pPr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4400" cap="all" dirty="0">
              <a:latin typeface="+mj-lt"/>
              <a:ea typeface="+mj-ea"/>
              <a:cs typeface="+mj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1432301-4726-4BC7-A053-C83570C664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946782" y="-1"/>
            <a:ext cx="4245218" cy="53671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FF533E5-9750-4E88-96EA-897A0D703F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7946781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ounded Rectangle 11">
            <a:extLst>
              <a:ext uri="{FF2B5EF4-FFF2-40B4-BE49-F238E27FC236}">
                <a16:creationId xmlns:a16="http://schemas.microsoft.com/office/drawing/2014/main" id="{F41BBC71-7D18-4156-8DE4-06F1CB298F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338" y="643464"/>
            <a:ext cx="6638814" cy="5571072"/>
          </a:xfrm>
          <a:prstGeom prst="roundRect">
            <a:avLst>
              <a:gd name="adj" fmla="val 2403"/>
            </a:avLst>
          </a:prstGeom>
          <a:solidFill>
            <a:srgbClr val="FFFFFF"/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A08465FF-8C18-4B39-BFBF-7DDA90B8B34A}"/>
              </a:ext>
            </a:extLst>
          </p:cNvPr>
          <p:cNvPicPr/>
          <p:nvPr/>
        </p:nvPicPr>
        <p:blipFill>
          <a:blip r:embed="rId4"/>
          <a:stretch>
            <a:fillRect/>
          </a:stretch>
        </p:blipFill>
        <p:spPr>
          <a:xfrm>
            <a:off x="1001589" y="665797"/>
            <a:ext cx="5943600" cy="5526405"/>
          </a:xfrm>
          <a:prstGeom prst="rect">
            <a:avLst/>
          </a:prstGeom>
        </p:spPr>
      </p:pic>
      <p:sp>
        <p:nvSpPr>
          <p:cNvPr id="11" name="Arrow: Right 10">
            <a:extLst>
              <a:ext uri="{FF2B5EF4-FFF2-40B4-BE49-F238E27FC236}">
                <a16:creationId xmlns:a16="http://schemas.microsoft.com/office/drawing/2014/main" id="{D9DD327F-7F2E-4F1E-89A9-03572E3FDF31}"/>
              </a:ext>
            </a:extLst>
          </p:cNvPr>
          <p:cNvSpPr/>
          <p:nvPr/>
        </p:nvSpPr>
        <p:spPr>
          <a:xfrm rot="8041314">
            <a:off x="6812399" y="4745893"/>
            <a:ext cx="1273628" cy="5715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497479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13748B8-A66D-445F-BAD1-646B060E257E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5244193" y="708169"/>
            <a:ext cx="5943600" cy="5141595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26FB584C-6EB5-4D21-9CE0-6221F31AC41B}"/>
              </a:ext>
            </a:extLst>
          </p:cNvPr>
          <p:cNvSpPr txBox="1"/>
          <p:nvPr/>
        </p:nvSpPr>
        <p:spPr>
          <a:xfrm>
            <a:off x="849086" y="1240972"/>
            <a:ext cx="310242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Create Password using directions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F5DBE7C-E6D1-44FC-B857-096CFA284E5B}"/>
              </a:ext>
            </a:extLst>
          </p:cNvPr>
          <p:cNvSpPr txBox="1"/>
          <p:nvPr/>
        </p:nvSpPr>
        <p:spPr>
          <a:xfrm>
            <a:off x="685800" y="3955127"/>
            <a:ext cx="390252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Using drop down arrow, select MFA preference</a:t>
            </a:r>
          </a:p>
          <a:p>
            <a:r>
              <a:rPr lang="en-US" dirty="0"/>
              <a:t>(suggested option – “only when needed”)</a:t>
            </a:r>
          </a:p>
        </p:txBody>
      </p:sp>
      <p:sp>
        <p:nvSpPr>
          <p:cNvPr id="6" name="Arrow: Right 5">
            <a:extLst>
              <a:ext uri="{FF2B5EF4-FFF2-40B4-BE49-F238E27FC236}">
                <a16:creationId xmlns:a16="http://schemas.microsoft.com/office/drawing/2014/main" id="{45DC967F-9BAB-43A9-819C-25546EC280CE}"/>
              </a:ext>
            </a:extLst>
          </p:cNvPr>
          <p:cNvSpPr/>
          <p:nvPr/>
        </p:nvSpPr>
        <p:spPr>
          <a:xfrm rot="683965">
            <a:off x="3926649" y="4792501"/>
            <a:ext cx="1273628" cy="5715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44FADF5-4989-4EFC-9235-83390CF960BC}"/>
              </a:ext>
            </a:extLst>
          </p:cNvPr>
          <p:cNvSpPr txBox="1"/>
          <p:nvPr/>
        </p:nvSpPr>
        <p:spPr>
          <a:xfrm>
            <a:off x="1370546" y="5510562"/>
            <a:ext cx="2868386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cap="all" dirty="0">
                <a:latin typeface="+mj-lt"/>
                <a:ea typeface="+mj-ea"/>
                <a:cs typeface="+mj-cs"/>
              </a:rPr>
              <a:t>Click “NEXT”</a:t>
            </a:r>
          </a:p>
          <a:p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1FF3FAA-BDCB-4131-B133-A7A6910B9FA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06786" y="5023470"/>
            <a:ext cx="3915321" cy="333422"/>
          </a:xfrm>
          <a:prstGeom prst="rect">
            <a:avLst/>
          </a:prstGeom>
        </p:spPr>
      </p:pic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560BAB2F-5671-4B52-A6DB-AEEFA17A5D7A}"/>
              </a:ext>
            </a:extLst>
          </p:cNvPr>
          <p:cNvSpPr/>
          <p:nvPr/>
        </p:nvSpPr>
        <p:spPr>
          <a:xfrm>
            <a:off x="10463079" y="5259920"/>
            <a:ext cx="724714" cy="448619"/>
          </a:xfrm>
          <a:prstGeom prst="roundRect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5076126"/>
      </p:ext>
    </p:extLst>
  </p:cSld>
  <p:clrMapOvr>
    <a:masterClrMapping/>
  </p:clrMapOvr>
</p:sld>
</file>

<file path=ppt/theme/theme1.xml><?xml version="1.0" encoding="utf-8"?>
<a:theme xmlns:a="http://schemas.openxmlformats.org/drawingml/2006/main" name="Vapor Trail">
  <a:themeElements>
    <a:clrScheme name="Vapor Trail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DF2E28"/>
      </a:accent1>
      <a:accent2>
        <a:srgbClr val="FE801A"/>
      </a:accent2>
      <a:accent3>
        <a:srgbClr val="E9BF35"/>
      </a:accent3>
      <a:accent4>
        <a:srgbClr val="81BB42"/>
      </a:accent4>
      <a:accent5>
        <a:srgbClr val="32C7A9"/>
      </a:accent5>
      <a:accent6>
        <a:srgbClr val="4A9BDC"/>
      </a:accent6>
      <a:hlink>
        <a:srgbClr val="F0532B"/>
      </a:hlink>
      <a:folHlink>
        <a:srgbClr val="F38B53"/>
      </a:folHlink>
    </a:clrScheme>
    <a:fontScheme name="Vapor Trail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Vapor Trail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8F31A783-2159-4870-BC29-2BA7D038EA44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70CDA57CFBA2245898E4C17C1C8599C" ma:contentTypeVersion="3" ma:contentTypeDescription="Create a new document." ma:contentTypeScope="" ma:versionID="d30a907d359ef112d135ef569b272d6e">
  <xsd:schema xmlns:xsd="http://www.w3.org/2001/XMLSchema" xmlns:xs="http://www.w3.org/2001/XMLSchema" xmlns:p="http://schemas.microsoft.com/office/2006/metadata/properties" xmlns:ns1="http://schemas.microsoft.com/sharepoint/v3" xmlns:ns2="6b4f7a34-5c81-4ee2-8656-8ecab635cf72" xmlns:ns3="a7a3969f-cba4-4dcb-aa45-84316123c8a3" targetNamespace="http://schemas.microsoft.com/office/2006/metadata/properties" ma:root="true" ma:fieldsID="e3a7c4205b1c734aeca5ce5ee2ae1280" ns1:_="" ns2:_="" ns3:_="">
    <xsd:import namespace="http://schemas.microsoft.com/sharepoint/v3"/>
    <xsd:import namespace="6b4f7a34-5c81-4ee2-8656-8ecab635cf72"/>
    <xsd:import namespace="a7a3969f-cba4-4dcb-aa45-84316123c8a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  <xsd:element ref="ns2:MigrationSourceURL" minOccurs="0"/>
                <xsd:element ref="ns3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" ma:hidden="true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" ma:hidden="true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b4f7a34-5c81-4ee2-8656-8ecab635cf72" elementFormDefault="qualified">
    <xsd:import namespace="http://schemas.microsoft.com/office/2006/documentManagement/types"/>
    <xsd:import namespace="http://schemas.microsoft.com/office/infopath/2007/PartnerControls"/>
    <xsd:element name="MigrationSourceURL" ma:index="10" nillable="true" ma:displayName="MigrationSourceURL" ma:internalName="MigrationSourceURL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7a3969f-cba4-4dcb-aa45-84316123c8a3" elementFormDefault="qualified">
    <xsd:import namespace="http://schemas.microsoft.com/office/2006/documentManagement/types"/>
    <xsd:import namespace="http://schemas.microsoft.com/office/infopath/2007/PartnerControls"/>
    <xsd:element name="SharedWithUsers" ma:index="11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igrationSourceURL xmlns="6b4f7a34-5c81-4ee2-8656-8ecab635cf72" xsi:nil="true"/>
    <PublishingExpirationDate xmlns="http://schemas.microsoft.com/sharepoint/v3" xsi:nil="true"/>
    <PublishingStartDate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4E1A855A-E0F5-4475-994B-C3579025006A}"/>
</file>

<file path=customXml/itemProps2.xml><?xml version="1.0" encoding="utf-8"?>
<ds:datastoreItem xmlns:ds="http://schemas.openxmlformats.org/officeDocument/2006/customXml" ds:itemID="{548D37A4-9A84-46C1-86ED-FA3042DD68DF}"/>
</file>

<file path=customXml/itemProps3.xml><?xml version="1.0" encoding="utf-8"?>
<ds:datastoreItem xmlns:ds="http://schemas.openxmlformats.org/officeDocument/2006/customXml" ds:itemID="{FE05EDBB-98B4-49B6-B792-55D94AA174FE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273</Words>
  <Application>Microsoft Office PowerPoint</Application>
  <PresentationFormat>Widescreen</PresentationFormat>
  <Paragraphs>57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7" baseType="lpstr">
      <vt:lpstr>Arial</vt:lpstr>
      <vt:lpstr>Century Gothic</vt:lpstr>
      <vt:lpstr>Vapor Trail</vt:lpstr>
      <vt:lpstr>New Employer ESS Access Registration 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2021-12-09T16:24:24Z</dcterms:created>
  <dcterms:modified xsi:type="dcterms:W3CDTF">2021-12-09T16:24:33Z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0x010100570CDA57CFBA2245898E4C17C1C8599C</vt:lpwstr>
  </property>
</Properties>
</file>