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8.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4.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3.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5.jpg" ContentType="image/jpg"/>
  <Override PartName="/ppt/notesSlides/notesSlide28.xml" ContentType="application/vnd.openxmlformats-officedocument.presentationml.notesSlide+xml"/>
  <Override PartName="/ppt/media/image36.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8.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2.jpg" ContentType="image/jpg"/>
  <Override PartName="/ppt/notesSlides/notesSlide35.xml" ContentType="application/vnd.openxmlformats-officedocument.presentationml.notesSlide+xml"/>
  <Override PartName="/ppt/media/image43.jpg" ContentType="image/jpg"/>
  <Override PartName="/ppt/notesSlides/notesSlide36.xml" ContentType="application/vnd.openxmlformats-officedocument.presentationml.notesSlide+xml"/>
  <Override PartName="/ppt/media/image44.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45.jpg" ContentType="image/jpg"/>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9" r:id="rId4"/>
    <p:sldId id="260" r:id="rId5"/>
    <p:sldId id="258" r:id="rId6"/>
    <p:sldId id="274" r:id="rId7"/>
    <p:sldId id="275" r:id="rId8"/>
    <p:sldId id="261" r:id="rId9"/>
    <p:sldId id="273" r:id="rId10"/>
    <p:sldId id="262" r:id="rId11"/>
    <p:sldId id="263" r:id="rId12"/>
    <p:sldId id="264" r:id="rId13"/>
    <p:sldId id="265" r:id="rId14"/>
    <p:sldId id="266" r:id="rId15"/>
    <p:sldId id="267" r:id="rId16"/>
    <p:sldId id="304" r:id="rId17"/>
    <p:sldId id="298" r:id="rId18"/>
    <p:sldId id="286" r:id="rId19"/>
    <p:sldId id="269" r:id="rId20"/>
    <p:sldId id="287" r:id="rId21"/>
    <p:sldId id="288" r:id="rId22"/>
    <p:sldId id="290" r:id="rId23"/>
    <p:sldId id="291" r:id="rId24"/>
    <p:sldId id="270" r:id="rId25"/>
    <p:sldId id="301" r:id="rId26"/>
    <p:sldId id="305" r:id="rId27"/>
    <p:sldId id="271" r:id="rId28"/>
    <p:sldId id="272" r:id="rId29"/>
    <p:sldId id="292" r:id="rId30"/>
    <p:sldId id="293" r:id="rId31"/>
    <p:sldId id="276" r:id="rId32"/>
    <p:sldId id="306" r:id="rId33"/>
    <p:sldId id="307" r:id="rId34"/>
    <p:sldId id="277" r:id="rId35"/>
    <p:sldId id="297" r:id="rId36"/>
    <p:sldId id="278" r:id="rId37"/>
    <p:sldId id="281" r:id="rId38"/>
    <p:sldId id="280" r:id="rId39"/>
    <p:sldId id="282" r:id="rId40"/>
    <p:sldId id="28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89542" autoAdjust="0"/>
  </p:normalViewPr>
  <p:slideViewPr>
    <p:cSldViewPr snapToGrid="0">
      <p:cViewPr varScale="1">
        <p:scale>
          <a:sx n="102" d="100"/>
          <a:sy n="102" d="100"/>
        </p:scale>
        <p:origin x="894"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281D6-D5AD-4AEE-ACD9-421D8C8E5C14}"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43A4D-8B9E-4A58-B6A7-292CF6CA730F}" type="slidenum">
              <a:rPr lang="en-US" smtClean="0"/>
              <a:t>‹#›</a:t>
            </a:fld>
            <a:endParaRPr lang="en-US"/>
          </a:p>
        </p:txBody>
      </p:sp>
    </p:spTree>
    <p:extLst>
      <p:ext uri="{BB962C8B-B14F-4D97-AF65-F5344CB8AC3E}">
        <p14:creationId xmlns:p14="http://schemas.microsoft.com/office/powerpoint/2010/main" val="98280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gc.pa.gov/Wildlife/WildlifeSpecies/Ring-NeckedPheasant/PheasantAllocation/Pages/default.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a:t>
            </a:fld>
            <a:endParaRPr lang="en-US"/>
          </a:p>
        </p:txBody>
      </p:sp>
    </p:spTree>
    <p:extLst>
      <p:ext uri="{BB962C8B-B14F-4D97-AF65-F5344CB8AC3E}">
        <p14:creationId xmlns:p14="http://schemas.microsoft.com/office/powerpoint/2010/main" val="295062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Blaze orange clothing- 250 square inches on the head, back and chest combined. Visible from 360 degrees. An orange hat and vest fit this requirement.  It is recommended to wear more than the minimum 250 square inches of blaze orange to ensure that you are seen</a:t>
            </a:r>
          </a:p>
          <a:p>
            <a:endParaRPr lang="en-US" dirty="0"/>
          </a:p>
          <a:p>
            <a:r>
              <a:rPr lang="en-US" dirty="0"/>
              <a:t>A vest with a gamebag on the back is great for carrying the game birds out of the field. You can buy these at most hunting stores. We also recommend brush pants, which are just a thicker material and an extra layer on the thigh and calf to help protect you from briars and brush. Sturdy boots that are comfortable to walk in are also important.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also need a shotgun. There are a few different types of shotguns to consider.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want to make sure that you know your shotgun well. You want to know how to use it safely before heading to the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10</a:t>
            </a:fld>
            <a:endParaRPr lang="en-US"/>
          </a:p>
        </p:txBody>
      </p:sp>
    </p:spTree>
    <p:extLst>
      <p:ext uri="{BB962C8B-B14F-4D97-AF65-F5344CB8AC3E}">
        <p14:creationId xmlns:p14="http://schemas.microsoft.com/office/powerpoint/2010/main" val="417053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different actions you can choose from. This the break action. It works basically the same way a door hinge does. To open the action you point the barrel at the ground and then press a release and the stock drops downward. This allows the shotshells to eject from the gun. </a:t>
            </a:r>
          </a:p>
          <a:p>
            <a:endParaRPr lang="en-US" dirty="0"/>
          </a:p>
          <a:p>
            <a:r>
              <a:rPr lang="en-US" dirty="0"/>
              <a:t>This action is often selected for a hunters first shotgun.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If you have this type of shotgun available – demonstrate how the action works.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11</a:t>
            </a:fld>
            <a:endParaRPr lang="en-US"/>
          </a:p>
        </p:txBody>
      </p:sp>
    </p:spTree>
    <p:extLst>
      <p:ext uri="{BB962C8B-B14F-4D97-AF65-F5344CB8AC3E}">
        <p14:creationId xmlns:p14="http://schemas.microsoft.com/office/powerpoint/2010/main" val="247530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pump action shotgun. These are typically pretty popular for pheasant hunters. The sliding </a:t>
            </a:r>
            <a:r>
              <a:rPr lang="en-US" dirty="0" err="1"/>
              <a:t>forestock</a:t>
            </a:r>
            <a:r>
              <a:rPr lang="en-US" dirty="0"/>
              <a:t> allows for the hunter to chamber another shell without taking their eye off the target.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If you have this type of shotgun available – demonstrate how the action works.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12</a:t>
            </a:fld>
            <a:endParaRPr lang="en-US"/>
          </a:p>
        </p:txBody>
      </p:sp>
    </p:spTree>
    <p:extLst>
      <p:ext uri="{BB962C8B-B14F-4D97-AF65-F5344CB8AC3E}">
        <p14:creationId xmlns:p14="http://schemas.microsoft.com/office/powerpoint/2010/main" val="224450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semiautomatic shotgun. As each shot is fired manually, the shotshell is ejected automatically and the chamber is reloaded automatically.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If you have this type of shotgun available – demonstrate how the action works.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13</a:t>
            </a:fld>
            <a:endParaRPr lang="en-US"/>
          </a:p>
        </p:txBody>
      </p:sp>
    </p:spTree>
    <p:extLst>
      <p:ext uri="{BB962C8B-B14F-4D97-AF65-F5344CB8AC3E}">
        <p14:creationId xmlns:p14="http://schemas.microsoft.com/office/powerpoint/2010/main" val="265667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choke is a tube at the end of the shotgun. It is either removable with threads where you can take them in and out and change them, or some shotguns have the choke built in and it cannot be changed. </a:t>
            </a:r>
          </a:p>
          <a:p>
            <a:endParaRPr lang="en-US" dirty="0"/>
          </a:p>
          <a:p>
            <a:r>
              <a:rPr lang="en-US" dirty="0"/>
              <a:t>This illustration here shows the different types of choke tubes and what the diameter of a lead shot string with be at different distances. </a:t>
            </a:r>
          </a:p>
          <a:p>
            <a:endParaRPr lang="en-US" dirty="0"/>
          </a:p>
          <a:p>
            <a:endParaRPr lang="en-US" dirty="0"/>
          </a:p>
          <a:p>
            <a:r>
              <a:rPr lang="en-US" dirty="0"/>
              <a:t>The chart goes from the most open or wide spread choke down to the full choke. If you were to use a full choke, on average you would have a 40 inch spread at approximately 40 yards. </a:t>
            </a:r>
          </a:p>
          <a:p>
            <a:endParaRPr lang="en-US" dirty="0"/>
          </a:p>
          <a:p>
            <a:r>
              <a:rPr lang="en-US" dirty="0"/>
              <a:t>Most pheasant hunters prefer either the modified or improved cylinder choke because they provide the best opportunity for shots that are really close as well as shots that are a little further out. </a:t>
            </a:r>
          </a:p>
          <a:p>
            <a:endParaRPr lang="en-US" dirty="0"/>
          </a:p>
          <a:p>
            <a:endParaRPr lang="en-US" i="1" dirty="0"/>
          </a:p>
        </p:txBody>
      </p:sp>
      <p:sp>
        <p:nvSpPr>
          <p:cNvPr id="4" name="Slide Number Placeholder 3"/>
          <p:cNvSpPr>
            <a:spLocks noGrp="1"/>
          </p:cNvSpPr>
          <p:nvPr>
            <p:ph type="sldNum" sz="quarter" idx="5"/>
          </p:nvPr>
        </p:nvSpPr>
        <p:spPr/>
        <p:txBody>
          <a:bodyPr/>
          <a:lstStyle/>
          <a:p>
            <a:fld id="{3AC43A4D-8B9E-4A58-B6A7-292CF6CA730F}" type="slidenum">
              <a:rPr lang="en-US" smtClean="0"/>
              <a:t>14</a:t>
            </a:fld>
            <a:endParaRPr lang="en-US"/>
          </a:p>
        </p:txBody>
      </p:sp>
    </p:spTree>
    <p:extLst>
      <p:ext uri="{BB962C8B-B14F-4D97-AF65-F5344CB8AC3E}">
        <p14:creationId xmlns:p14="http://schemas.microsoft.com/office/powerpoint/2010/main" val="3383604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shotgun and choke selected, you are going to need to select the shells.</a:t>
            </a:r>
          </a:p>
          <a:p>
            <a:endParaRPr lang="en-US" dirty="0"/>
          </a:p>
          <a:p>
            <a:r>
              <a:rPr lang="en-US" dirty="0"/>
              <a:t>For shotguns, it is recommended to use at least a 20 gauge, so you are going to want a larger gauge to make sure that you are not wounding them rather than 28 gauge or .410 bore. There is also the potential for some further shots when pheasant hunting.  Be sure to properly match your shotshell gauge and shell length to your shotgun.</a:t>
            </a:r>
          </a:p>
          <a:p>
            <a:endParaRPr lang="en-US" dirty="0"/>
          </a:p>
          <a:p>
            <a:r>
              <a:rPr lang="en-US" dirty="0"/>
              <a:t>You need to choose the right shot size. Size 5 and 6 is most commonly used because Pheasants have a lot of thick feathers to penetrate, size 4 is the largest legal size shot you are allowed to use for pheasant hunting. </a:t>
            </a:r>
          </a:p>
          <a:p>
            <a:endParaRPr lang="en-US" dirty="0"/>
          </a:p>
          <a:p>
            <a:r>
              <a:rPr lang="en-US" dirty="0"/>
              <a:t>You may only have 3 shells in the gun at a time when hunting. You need to have a plug in the gun so that is all it can hold.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15</a:t>
            </a:fld>
            <a:endParaRPr lang="en-US"/>
          </a:p>
        </p:txBody>
      </p:sp>
    </p:spTree>
    <p:extLst>
      <p:ext uri="{BB962C8B-B14F-4D97-AF65-F5344CB8AC3E}">
        <p14:creationId xmlns:p14="http://schemas.microsoft.com/office/powerpoint/2010/main" val="95103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Per the regulations, you may only have 3 shells in the gun at a time when hunting. You need to have a plug in the gun so that is all it can hold.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16</a:t>
            </a:fld>
            <a:endParaRPr lang="en-US"/>
          </a:p>
        </p:txBody>
      </p:sp>
    </p:spTree>
    <p:extLst>
      <p:ext uri="{BB962C8B-B14F-4D97-AF65-F5344CB8AC3E}">
        <p14:creationId xmlns:p14="http://schemas.microsoft.com/office/powerpoint/2010/main" val="3004186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making sure you have all the right equipment before going out pheasant hunting, you want to make sure you practice. You want to pattern the shells you are using and know their effective range.</a:t>
            </a:r>
          </a:p>
          <a:p>
            <a:endParaRPr lang="en-US" dirty="0"/>
          </a:p>
          <a:p>
            <a:r>
              <a:rPr lang="en-US" dirty="0"/>
              <a:t> Shooting clay targets is a great way to practice. The clays simulate a bird flying. </a:t>
            </a:r>
          </a:p>
          <a:p>
            <a:endParaRPr lang="en-US" dirty="0"/>
          </a:p>
          <a:p>
            <a:r>
              <a:rPr lang="en-US" i="1" dirty="0"/>
              <a:t>If you will be providing a trap shoot opportunity – note that this will be explained more during the shooting activity later in the day. </a:t>
            </a:r>
          </a:p>
        </p:txBody>
      </p:sp>
      <p:sp>
        <p:nvSpPr>
          <p:cNvPr id="4" name="Slide Number Placeholder 3"/>
          <p:cNvSpPr>
            <a:spLocks noGrp="1"/>
          </p:cNvSpPr>
          <p:nvPr>
            <p:ph type="sldNum" sz="quarter" idx="5"/>
          </p:nvPr>
        </p:nvSpPr>
        <p:spPr/>
        <p:txBody>
          <a:bodyPr/>
          <a:lstStyle/>
          <a:p>
            <a:fld id="{3AC43A4D-8B9E-4A58-B6A7-292CF6CA730F}" type="slidenum">
              <a:rPr lang="en-US" smtClean="0"/>
              <a:t>17</a:t>
            </a:fld>
            <a:endParaRPr lang="en-US"/>
          </a:p>
        </p:txBody>
      </p:sp>
    </p:spTree>
    <p:extLst>
      <p:ext uri="{BB962C8B-B14F-4D97-AF65-F5344CB8AC3E}">
        <p14:creationId xmlns:p14="http://schemas.microsoft.com/office/powerpoint/2010/main" val="1371911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Safety is always of utmost importance when  hunting with a group and  shooting at moving game.   Wearing blaze orange is required and important to ensure safety for all participants.  When moving  through tall cover, be sure to  keep in auditory contact as well by talking to your hunting group members.  </a:t>
            </a:r>
            <a:r>
              <a:rPr lang="en-US" dirty="0"/>
              <a:t>If other hunters may be nearby, simply announce your presence.  You can say something like “Hunters over here” just so others know where you are and not to shoot in the direction. </a:t>
            </a:r>
          </a:p>
          <a:p>
            <a:endParaRPr lang="en-US" dirty="0"/>
          </a:p>
          <a:p>
            <a:r>
              <a:rPr lang="en-US" dirty="0"/>
              <a:t>As I said before, it is recommended to wear more than that 250 square inches of orange.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handed or ready carry provides the best control, particularly in thick weeds or when you need to fire quickly. If you were to trip and fall, this carry gives you better control of the gun and helps you keep the muzzle pointed in a safe direction. It can be used as either a right- or left-handed carry. But you only want to use this carry if your gun would not be pointed at others while walking. </a:t>
            </a:r>
          </a:p>
        </p:txBody>
      </p:sp>
      <p:sp>
        <p:nvSpPr>
          <p:cNvPr id="4" name="Slide Number Placeholder 3"/>
          <p:cNvSpPr>
            <a:spLocks noGrp="1"/>
          </p:cNvSpPr>
          <p:nvPr>
            <p:ph type="sldNum" sz="quarter" idx="5"/>
          </p:nvPr>
        </p:nvSpPr>
        <p:spPr/>
        <p:txBody>
          <a:bodyPr/>
          <a:lstStyle/>
          <a:p>
            <a:fld id="{3AC43A4D-8B9E-4A58-B6A7-292CF6CA730F}" type="slidenum">
              <a:rPr lang="en-US" smtClean="0"/>
              <a:t>19</a:t>
            </a:fld>
            <a:endParaRPr lang="en-US"/>
          </a:p>
        </p:txBody>
      </p:sp>
    </p:spTree>
    <p:extLst>
      <p:ext uri="{BB962C8B-B14F-4D97-AF65-F5344CB8AC3E}">
        <p14:creationId xmlns:p14="http://schemas.microsoft.com/office/powerpoint/2010/main" val="112746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little background on ring-necked pheasants. They are members of the chicken family.  They are native to Asia and they were introduced to the United States back in the early 1900’s. During this time, the Pennsylvania Game Commission set aside funds to purchase and propagate game. Pheasant eggs were purchased and given to commission refuge keepers, sportsmen organizations and private individuals interested in raising pheasants. By 1915, the PGC had stocked pheasants for the first time. During the late 1960’s and early 1970’s the population flourished. But, by the mid 1970’s the pheasant population harvest trends started to decline. As farming practices and use of pesticides, herbicides, and chemical fertilizers increased, this took a negative toll on the pheasant populations. </a:t>
            </a:r>
          </a:p>
          <a:p>
            <a:endParaRPr lang="en-US" dirty="0"/>
          </a:p>
          <a:p>
            <a:r>
              <a:rPr lang="en-US" dirty="0"/>
              <a:t>Wild pheasants are no longer found naturally on the landscape for the most part due to a combination of habitat loss, and the farm practices I mentioned.</a:t>
            </a:r>
          </a:p>
        </p:txBody>
      </p:sp>
      <p:sp>
        <p:nvSpPr>
          <p:cNvPr id="4" name="Slide Number Placeholder 3"/>
          <p:cNvSpPr>
            <a:spLocks noGrp="1"/>
          </p:cNvSpPr>
          <p:nvPr>
            <p:ph type="sldNum" sz="quarter" idx="5"/>
          </p:nvPr>
        </p:nvSpPr>
        <p:spPr/>
        <p:txBody>
          <a:bodyPr/>
          <a:lstStyle/>
          <a:p>
            <a:fld id="{3AC43A4D-8B9E-4A58-B6A7-292CF6CA730F}" type="slidenum">
              <a:rPr lang="en-US" smtClean="0"/>
              <a:t>2</a:t>
            </a:fld>
            <a:endParaRPr lang="en-US"/>
          </a:p>
        </p:txBody>
      </p:sp>
    </p:spTree>
    <p:extLst>
      <p:ext uri="{BB962C8B-B14F-4D97-AF65-F5344CB8AC3E}">
        <p14:creationId xmlns:p14="http://schemas.microsoft.com/office/powerpoint/2010/main" val="2728059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an example of a hunter using the ready carry. You can see she has two hands on the gun and the muzzle is pointed to the sky, away from the other hunters. </a:t>
            </a:r>
          </a:p>
        </p:txBody>
      </p:sp>
      <p:sp>
        <p:nvSpPr>
          <p:cNvPr id="4" name="Slide Number Placeholder 3"/>
          <p:cNvSpPr>
            <a:spLocks noGrp="1"/>
          </p:cNvSpPr>
          <p:nvPr>
            <p:ph type="sldNum" sz="quarter" idx="5"/>
          </p:nvPr>
        </p:nvSpPr>
        <p:spPr/>
        <p:txBody>
          <a:bodyPr/>
          <a:lstStyle/>
          <a:p>
            <a:fld id="{3AC43A4D-8B9E-4A58-B6A7-292CF6CA730F}" type="slidenum">
              <a:rPr lang="en-US" smtClean="0"/>
              <a:t>20</a:t>
            </a:fld>
            <a:endParaRPr lang="en-US"/>
          </a:p>
        </p:txBody>
      </p:sp>
    </p:spTree>
    <p:extLst>
      <p:ext uri="{BB962C8B-B14F-4D97-AF65-F5344CB8AC3E}">
        <p14:creationId xmlns:p14="http://schemas.microsoft.com/office/powerpoint/2010/main" val="2601901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cradle carry is comfortable and secure, and it helps to reduce arm fatigue. Like the two handed or ready carry, the cradle carry can be used as either a right or left handed carry. Do not use this carry if your gun would be pointed at others when walking side by side. </a:t>
            </a:r>
          </a:p>
        </p:txBody>
      </p:sp>
      <p:sp>
        <p:nvSpPr>
          <p:cNvPr id="4" name="Slide Number Placeholder 3"/>
          <p:cNvSpPr>
            <a:spLocks noGrp="1"/>
          </p:cNvSpPr>
          <p:nvPr>
            <p:ph type="sldNum" sz="quarter" idx="5"/>
          </p:nvPr>
        </p:nvSpPr>
        <p:spPr/>
        <p:txBody>
          <a:bodyPr/>
          <a:lstStyle/>
          <a:p>
            <a:fld id="{3AC43A4D-8B9E-4A58-B6A7-292CF6CA730F}" type="slidenum">
              <a:rPr lang="en-US" smtClean="0"/>
              <a:t>21</a:t>
            </a:fld>
            <a:endParaRPr lang="en-US"/>
          </a:p>
        </p:txBody>
      </p:sp>
    </p:spTree>
    <p:extLst>
      <p:ext uri="{BB962C8B-B14F-4D97-AF65-F5344CB8AC3E}">
        <p14:creationId xmlns:p14="http://schemas.microsoft.com/office/powerpoint/2010/main" val="4287535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shoulder carry is a good choice when walking beside or behind others. Don’t use it if someone is behind you.  Be cautious when using this carry that you don’t spin around quickly and end up pointing the barrel at someone. </a:t>
            </a:r>
          </a:p>
        </p:txBody>
      </p:sp>
      <p:sp>
        <p:nvSpPr>
          <p:cNvPr id="4" name="Slide Number Placeholder 3"/>
          <p:cNvSpPr>
            <a:spLocks noGrp="1"/>
          </p:cNvSpPr>
          <p:nvPr>
            <p:ph type="sldNum" sz="quarter" idx="5"/>
          </p:nvPr>
        </p:nvSpPr>
        <p:spPr/>
        <p:txBody>
          <a:bodyPr/>
          <a:lstStyle/>
          <a:p>
            <a:fld id="{3AC43A4D-8B9E-4A58-B6A7-292CF6CA730F}" type="slidenum">
              <a:rPr lang="en-US" smtClean="0"/>
              <a:t>22</a:t>
            </a:fld>
            <a:endParaRPr lang="en-US"/>
          </a:p>
        </p:txBody>
      </p:sp>
    </p:spTree>
    <p:extLst>
      <p:ext uri="{BB962C8B-B14F-4D97-AF65-F5344CB8AC3E}">
        <p14:creationId xmlns:p14="http://schemas.microsoft.com/office/powerpoint/2010/main" val="156315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hunter is using the shoulder carry. Notice she is by herself and the muzzle is pointed to the sky behind her. </a:t>
            </a:r>
          </a:p>
        </p:txBody>
      </p:sp>
      <p:sp>
        <p:nvSpPr>
          <p:cNvPr id="4" name="Slide Number Placeholder 3"/>
          <p:cNvSpPr>
            <a:spLocks noGrp="1"/>
          </p:cNvSpPr>
          <p:nvPr>
            <p:ph type="sldNum" sz="quarter" idx="5"/>
          </p:nvPr>
        </p:nvSpPr>
        <p:spPr/>
        <p:txBody>
          <a:bodyPr/>
          <a:lstStyle/>
          <a:p>
            <a:fld id="{3AC43A4D-8B9E-4A58-B6A7-292CF6CA730F}" type="slidenum">
              <a:rPr lang="en-US" smtClean="0"/>
              <a:t>23</a:t>
            </a:fld>
            <a:endParaRPr lang="en-US"/>
          </a:p>
        </p:txBody>
      </p:sp>
    </p:spTree>
    <p:extLst>
      <p:ext uri="{BB962C8B-B14F-4D97-AF65-F5344CB8AC3E}">
        <p14:creationId xmlns:p14="http://schemas.microsoft.com/office/powerpoint/2010/main" val="914904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Carry selection is based primarily on muzzle control and terrain. If three hunters are walking side by side:</a:t>
            </a:r>
          </a:p>
          <a:p>
            <a:endParaRPr lang="en-US" dirty="0"/>
          </a:p>
          <a:p>
            <a:r>
              <a:rPr lang="en-US" dirty="0"/>
              <a:t>The ones at the sides may carry their guns pointing either to the side away from their party or to the front.</a:t>
            </a:r>
          </a:p>
          <a:p>
            <a:endParaRPr lang="en-US" dirty="0"/>
          </a:p>
          <a:p>
            <a:r>
              <a:rPr lang="en-US" dirty="0"/>
              <a:t>The one in the center should keep the gun pointing to the front or up.</a:t>
            </a:r>
          </a:p>
          <a:p>
            <a:endParaRPr lang="en-US" dirty="0"/>
          </a:p>
          <a:p>
            <a:r>
              <a:rPr lang="en-US" i="1" dirty="0"/>
              <a:t>Ask the participants if they can identify the types of carry in this picture. </a:t>
            </a:r>
          </a:p>
        </p:txBody>
      </p:sp>
      <p:sp>
        <p:nvSpPr>
          <p:cNvPr id="4" name="Slide Number Placeholder 3"/>
          <p:cNvSpPr>
            <a:spLocks noGrp="1"/>
          </p:cNvSpPr>
          <p:nvPr>
            <p:ph type="sldNum" sz="quarter" idx="5"/>
          </p:nvPr>
        </p:nvSpPr>
        <p:spPr/>
        <p:txBody>
          <a:bodyPr/>
          <a:lstStyle/>
          <a:p>
            <a:fld id="{3AC43A4D-8B9E-4A58-B6A7-292CF6CA730F}" type="slidenum">
              <a:rPr lang="en-US" smtClean="0"/>
              <a:t>24</a:t>
            </a:fld>
            <a:endParaRPr lang="en-US"/>
          </a:p>
        </p:txBody>
      </p:sp>
    </p:spTree>
    <p:extLst>
      <p:ext uri="{BB962C8B-B14F-4D97-AF65-F5344CB8AC3E}">
        <p14:creationId xmlns:p14="http://schemas.microsoft.com/office/powerpoint/2010/main" val="3768135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you line up when you are hunting with a group is super important. You want to make sure that you are lined up parallel and everyone in the hunting party has a designated zone of fire that allows for safe shots away from the group. Swinging the shotgun through the line and turning around to take a shot is not safe. It is best to take shots at birds that flush within close proximity to the hunters.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photo is a good example of how to safely line up. So the two hunters up front that are carrying the shot guns are parallel. The other guy in line with them who is not carrying a gun is probably the guide or dog handler. The two people trailing behind are observers. They are there watching the hunt take place. If  a bird were to fly away behind the observers, the shooters would not be able to take the shot.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Georgia" panose="02040502050405020303" pitchFamily="18" charset="0"/>
              </a:rPr>
              <a:t>When hunting in a group with one or two other hunters, the hunters must walk abreast of one another, should be spaced 25 to 40 yards apart, and should always be in sight of one another.</a:t>
            </a:r>
          </a:p>
          <a:p>
            <a:pPr algn="l">
              <a:buFont typeface="Arial" panose="020B0604020202020204" pitchFamily="34" charset="0"/>
              <a:buChar char="•"/>
            </a:pPr>
            <a:r>
              <a:rPr lang="en-US" b="0" i="0" dirty="0">
                <a:solidFill>
                  <a:srgbClr val="333333"/>
                </a:solidFill>
                <a:effectLst/>
                <a:latin typeface="Georgia" panose="02040502050405020303" pitchFamily="18" charset="0"/>
              </a:rPr>
              <a:t>Each hunter has a zone-of-fire, which spans about 45 degrees directly in front of each hunter. (Some states require an adult to be immediately beside a youth hunter. In this case, the adult should be a supervisor only—not a hunter.)</a:t>
            </a:r>
          </a:p>
          <a:p>
            <a:pPr algn="l">
              <a:buFont typeface="Arial" panose="020B0604020202020204" pitchFamily="34" charset="0"/>
              <a:buChar char="•"/>
            </a:pPr>
            <a:r>
              <a:rPr lang="en-US" b="0" i="0" dirty="0">
                <a:solidFill>
                  <a:srgbClr val="333333"/>
                </a:solidFill>
                <a:effectLst/>
                <a:latin typeface="Georgia" panose="02040502050405020303" pitchFamily="18" charset="0"/>
              </a:rPr>
              <a:t>A way to visualize 45 degrees is to:</a:t>
            </a:r>
          </a:p>
          <a:p>
            <a:pPr marL="742950" lvl="1" indent="-285750" algn="l">
              <a:buFont typeface="Arial" panose="020B0604020202020204" pitchFamily="34" charset="0"/>
              <a:buChar char="•"/>
            </a:pPr>
            <a:r>
              <a:rPr lang="en-US" b="0" i="0" dirty="0">
                <a:solidFill>
                  <a:srgbClr val="333333"/>
                </a:solidFill>
                <a:effectLst/>
                <a:latin typeface="Georgia" panose="02040502050405020303" pitchFamily="18" charset="0"/>
              </a:rPr>
              <a:t>Focus on a distant, fixed object that is straight out in front of you.</a:t>
            </a:r>
          </a:p>
          <a:p>
            <a:pPr marL="742950" lvl="1" indent="-285750" algn="l">
              <a:buFont typeface="Arial" panose="020B0604020202020204" pitchFamily="34" charset="0"/>
              <a:buChar char="•"/>
            </a:pPr>
            <a:r>
              <a:rPr lang="en-US" b="0" i="0" dirty="0">
                <a:solidFill>
                  <a:srgbClr val="333333"/>
                </a:solidFill>
                <a:effectLst/>
                <a:latin typeface="Georgia" panose="02040502050405020303" pitchFamily="18" charset="0"/>
              </a:rPr>
              <a:t>Stretch your arms straight out from your sides.</a:t>
            </a:r>
          </a:p>
          <a:p>
            <a:pPr marL="742950" lvl="1" indent="-285750" algn="l">
              <a:buFont typeface="Arial" panose="020B0604020202020204" pitchFamily="34" charset="0"/>
              <a:buChar char="•"/>
            </a:pPr>
            <a:r>
              <a:rPr lang="en-US" b="0" i="0" dirty="0">
                <a:solidFill>
                  <a:srgbClr val="333333"/>
                </a:solidFill>
                <a:effectLst/>
                <a:latin typeface="Georgia" panose="02040502050405020303" pitchFamily="18" charset="0"/>
              </a:rPr>
              <a:t>Make a fist with your thumbs held up.</a:t>
            </a:r>
          </a:p>
          <a:p>
            <a:pPr marL="742950" lvl="1" indent="-285750" algn="l">
              <a:buFont typeface="Arial" panose="020B0604020202020204" pitchFamily="34" charset="0"/>
              <a:buChar char="•"/>
            </a:pPr>
            <a:r>
              <a:rPr lang="en-US" b="0" i="0" dirty="0">
                <a:solidFill>
                  <a:srgbClr val="333333"/>
                </a:solidFill>
                <a:effectLst/>
                <a:latin typeface="Georgia" panose="02040502050405020303" pitchFamily="18" charset="0"/>
              </a:rPr>
              <a:t>Gradually draw your arms in toward the front until both thumbs are in focus without moving your eyes. This will give you your outer boundaries.</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26</a:t>
            </a:fld>
            <a:endParaRPr lang="en-US"/>
          </a:p>
        </p:txBody>
      </p:sp>
    </p:spTree>
    <p:extLst>
      <p:ext uri="{BB962C8B-B14F-4D97-AF65-F5344CB8AC3E}">
        <p14:creationId xmlns:p14="http://schemas.microsoft.com/office/powerpoint/2010/main" val="2456185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pc="-10" dirty="0">
              <a:latin typeface="Calibri"/>
              <a:cs typeface="Calibri"/>
            </a:endParaRPr>
          </a:p>
          <a:p>
            <a:r>
              <a:rPr lang="en-US" sz="1200" spc="-10" dirty="0">
                <a:latin typeface="Calibri"/>
                <a:cs typeface="Calibri"/>
              </a:rPr>
              <a:t>Although we may not have the wild pheasant population like we used to, we are still fortunate that Pennsylvania has a lot of great habitat for pheasant populations. </a:t>
            </a:r>
          </a:p>
          <a:p>
            <a:r>
              <a:rPr lang="en-US" sz="1200" spc="-10" dirty="0">
                <a:latin typeface="Calibri"/>
                <a:cs typeface="Calibri"/>
              </a:rPr>
              <a:t>Stocking takes place in areas that are well suited for pheasant survival. This might be areas with cropland and different types of grasses or even those edge habitats along fields. Pheasants are even known to frequent wetland habitats. </a:t>
            </a:r>
          </a:p>
          <a:p>
            <a:endParaRPr lang="en-US" sz="1200" spc="-1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latin typeface="Calibri"/>
                <a:cs typeface="Calibri"/>
              </a:rPr>
              <a:t>The linear </a:t>
            </a:r>
            <a:r>
              <a:rPr lang="en-US" sz="1200" spc="-10" dirty="0">
                <a:latin typeface="Calibri"/>
                <a:cs typeface="Calibri"/>
              </a:rPr>
              <a:t>nature </a:t>
            </a:r>
            <a:r>
              <a:rPr lang="en-US" sz="1200" spc="-5" dirty="0">
                <a:latin typeface="Calibri"/>
                <a:cs typeface="Calibri"/>
              </a:rPr>
              <a:t>of </a:t>
            </a:r>
            <a:r>
              <a:rPr lang="en-US" sz="1200" spc="-10" dirty="0">
                <a:latin typeface="Calibri"/>
                <a:cs typeface="Calibri"/>
              </a:rPr>
              <a:t>farm </a:t>
            </a:r>
            <a:r>
              <a:rPr lang="en-US" sz="1200" spc="-5" dirty="0">
                <a:latin typeface="Calibri"/>
                <a:cs typeface="Calibri"/>
              </a:rPr>
              <a:t>fields </a:t>
            </a:r>
            <a:r>
              <a:rPr lang="en-US" sz="1200" spc="-15" dirty="0">
                <a:latin typeface="Calibri"/>
                <a:cs typeface="Calibri"/>
              </a:rPr>
              <a:t>makes  for </a:t>
            </a:r>
            <a:r>
              <a:rPr lang="en-US" sz="1200" spc="-10" dirty="0">
                <a:latin typeface="Calibri"/>
                <a:cs typeface="Calibri"/>
              </a:rPr>
              <a:t>efficient </a:t>
            </a:r>
            <a:r>
              <a:rPr lang="en-US" sz="1200" dirty="0">
                <a:latin typeface="Calibri"/>
                <a:cs typeface="Calibri"/>
              </a:rPr>
              <a:t>hunting. You have these </a:t>
            </a:r>
            <a:r>
              <a:rPr lang="en-US" sz="1200" spc="-10" dirty="0">
                <a:latin typeface="Calibri"/>
                <a:cs typeface="Calibri"/>
              </a:rPr>
              <a:t>rectangular blocks </a:t>
            </a:r>
            <a:r>
              <a:rPr lang="en-US" sz="1200" spc="-5" dirty="0">
                <a:latin typeface="Calibri"/>
                <a:cs typeface="Calibri"/>
              </a:rPr>
              <a:t>of </a:t>
            </a:r>
            <a:r>
              <a:rPr lang="en-US" sz="1200" spc="-10" dirty="0">
                <a:latin typeface="Calibri"/>
                <a:cs typeface="Calibri"/>
              </a:rPr>
              <a:t>cover that can </a:t>
            </a:r>
            <a:r>
              <a:rPr lang="en-US" sz="1200" dirty="0">
                <a:latin typeface="Calibri"/>
                <a:cs typeface="Calibri"/>
              </a:rPr>
              <a:t>be </a:t>
            </a:r>
            <a:r>
              <a:rPr lang="en-US" sz="1200" spc="-10" dirty="0">
                <a:latin typeface="Calibri"/>
                <a:cs typeface="Calibri"/>
              </a:rPr>
              <a:t>efficiently </a:t>
            </a:r>
            <a:r>
              <a:rPr lang="en-US" sz="1200" dirty="0">
                <a:latin typeface="Calibri"/>
                <a:cs typeface="Calibri"/>
              </a:rPr>
              <a:t>and </a:t>
            </a:r>
            <a:r>
              <a:rPr lang="en-US" sz="1200" spc="-10" dirty="0">
                <a:latin typeface="Calibri"/>
                <a:cs typeface="Calibri"/>
              </a:rPr>
              <a:t>thoroughly </a:t>
            </a:r>
            <a:r>
              <a:rPr lang="en-US" sz="1200" spc="-15" dirty="0">
                <a:latin typeface="Calibri"/>
                <a:cs typeface="Calibri"/>
              </a:rPr>
              <a:t>covered </a:t>
            </a:r>
            <a:r>
              <a:rPr lang="en-US" sz="1200" spc="-5" dirty="0">
                <a:latin typeface="Calibri"/>
                <a:cs typeface="Calibri"/>
              </a:rPr>
              <a:t>by </a:t>
            </a:r>
            <a:r>
              <a:rPr lang="en-US" sz="1200" spc="-15" dirty="0">
                <a:latin typeface="Calibri"/>
                <a:cs typeface="Calibri"/>
              </a:rPr>
              <a:t>hunters </a:t>
            </a:r>
            <a:r>
              <a:rPr lang="en-US" sz="1200" spc="-5" dirty="0">
                <a:latin typeface="Calibri"/>
                <a:cs typeface="Calibri"/>
              </a:rPr>
              <a:t>who </a:t>
            </a:r>
            <a:r>
              <a:rPr lang="en-US" sz="1200" spc="-10" dirty="0">
                <a:latin typeface="Calibri"/>
                <a:cs typeface="Calibri"/>
              </a:rPr>
              <a:t>are </a:t>
            </a:r>
            <a:r>
              <a:rPr lang="en-US" sz="1200" spc="-15" dirty="0">
                <a:latin typeface="Calibri"/>
                <a:cs typeface="Calibri"/>
              </a:rPr>
              <a:t>organized </a:t>
            </a:r>
            <a:r>
              <a:rPr lang="en-US" sz="1200" dirty="0">
                <a:latin typeface="Calibri"/>
                <a:cs typeface="Calibri"/>
              </a:rPr>
              <a:t>and </a:t>
            </a:r>
            <a:r>
              <a:rPr lang="en-US" sz="1200" spc="-10" dirty="0">
                <a:latin typeface="Calibri"/>
                <a:cs typeface="Calibri"/>
              </a:rPr>
              <a:t>prepared. A good tactic when working these larger fields is to divide it into blocks and work through it that way. Working the fields like this will allow you to detect and hopefully flush as many pheasants as possible. </a:t>
            </a:r>
          </a:p>
          <a:p>
            <a:r>
              <a:rPr lang="en-US" dirty="0"/>
              <a:t>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27</a:t>
            </a:fld>
            <a:endParaRPr lang="en-US"/>
          </a:p>
        </p:txBody>
      </p:sp>
    </p:spTree>
    <p:extLst>
      <p:ext uri="{BB962C8B-B14F-4D97-AF65-F5344CB8AC3E}">
        <p14:creationId xmlns:p14="http://schemas.microsoft.com/office/powerpoint/2010/main" val="97157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early part of season, October and November, pheasants prefer to spend time in agricultural fields, weedy meadows, and along hedgerows. They will spend a lot of time in fields that have not yet been harvested.</a:t>
            </a:r>
          </a:p>
        </p:txBody>
      </p:sp>
      <p:sp>
        <p:nvSpPr>
          <p:cNvPr id="4" name="Slide Number Placeholder 3"/>
          <p:cNvSpPr>
            <a:spLocks noGrp="1"/>
          </p:cNvSpPr>
          <p:nvPr>
            <p:ph type="sldNum" sz="quarter" idx="5"/>
          </p:nvPr>
        </p:nvSpPr>
        <p:spPr/>
        <p:txBody>
          <a:bodyPr/>
          <a:lstStyle/>
          <a:p>
            <a:fld id="{3AC43A4D-8B9E-4A58-B6A7-292CF6CA730F}" type="slidenum">
              <a:rPr lang="en-US" smtClean="0"/>
              <a:t>28</a:t>
            </a:fld>
            <a:endParaRPr lang="en-US"/>
          </a:p>
        </p:txBody>
      </p:sp>
    </p:spTree>
    <p:extLst>
      <p:ext uri="{BB962C8B-B14F-4D97-AF65-F5344CB8AC3E}">
        <p14:creationId xmlns:p14="http://schemas.microsoft.com/office/powerpoint/2010/main" val="3255295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late season, December through February, there's not going to be a lot of cover left in the fields. The fields have typically been harvested at this point and a lot of the remaining cover is beat down from weather. The pheasants will begin to seek shelter in hedgerows, marshes or places that have thick vegetation.  When it gets really cold, they are going to seek out places to break the wind and cold. So during this time you will want to look in conifer stands too. </a:t>
            </a:r>
          </a:p>
        </p:txBody>
      </p:sp>
      <p:sp>
        <p:nvSpPr>
          <p:cNvPr id="4" name="Slide Number Placeholder 3"/>
          <p:cNvSpPr>
            <a:spLocks noGrp="1"/>
          </p:cNvSpPr>
          <p:nvPr>
            <p:ph type="sldNum" sz="quarter" idx="5"/>
          </p:nvPr>
        </p:nvSpPr>
        <p:spPr/>
        <p:txBody>
          <a:bodyPr/>
          <a:lstStyle/>
          <a:p>
            <a:fld id="{3AC43A4D-8B9E-4A58-B6A7-292CF6CA730F}" type="slidenum">
              <a:rPr lang="en-US" smtClean="0"/>
              <a:t>29</a:t>
            </a:fld>
            <a:endParaRPr lang="en-US"/>
          </a:p>
        </p:txBody>
      </p:sp>
    </p:spTree>
    <p:extLst>
      <p:ext uri="{BB962C8B-B14F-4D97-AF65-F5344CB8AC3E}">
        <p14:creationId xmlns:p14="http://schemas.microsoft.com/office/powerpoint/2010/main" val="10414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Roosters, or male ring-necked pheasants are colorful birds. They have bright red waddles or fleshy parts on their face and an iridescent green neck with a bold white ring around it, hence the name, ring-necked pheasant. Their bodies are a beautiful combination of reds, browns, golds and black. They have very long tail feathers that are coppery in color with thin black bars. </a:t>
            </a:r>
          </a:p>
          <a:p>
            <a:endParaRPr lang="en-US" dirty="0"/>
          </a:p>
          <a:p>
            <a:r>
              <a:rPr lang="en-US" dirty="0"/>
              <a:t>Roosters have a really distinct crowing sound. It is a loud double squawk followed by rapid muffled wingbeats that may or may not audible.  They will typically crow the most at sunrise and sunset.  They will often make a loud cackling sound when they are flushed into flight. </a:t>
            </a:r>
          </a:p>
        </p:txBody>
      </p:sp>
      <p:sp>
        <p:nvSpPr>
          <p:cNvPr id="4" name="Slide Number Placeholder 3"/>
          <p:cNvSpPr>
            <a:spLocks noGrp="1"/>
          </p:cNvSpPr>
          <p:nvPr>
            <p:ph type="sldNum" sz="quarter" idx="5"/>
          </p:nvPr>
        </p:nvSpPr>
        <p:spPr/>
        <p:txBody>
          <a:bodyPr/>
          <a:lstStyle/>
          <a:p>
            <a:fld id="{3AC43A4D-8B9E-4A58-B6A7-292CF6CA730F}" type="slidenum">
              <a:rPr lang="en-US" smtClean="0"/>
              <a:t>3</a:t>
            </a:fld>
            <a:endParaRPr lang="en-US"/>
          </a:p>
        </p:txBody>
      </p:sp>
    </p:spTree>
    <p:extLst>
      <p:ext uri="{BB962C8B-B14F-4D97-AF65-F5344CB8AC3E}">
        <p14:creationId xmlns:p14="http://schemas.microsoft.com/office/powerpoint/2010/main" val="3548443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Pheasants are primarily a ground bird. They spend most of their time walking around on the ground. However, occasionally they will take cover in trees if they sense a predator is near. </a:t>
            </a:r>
          </a:p>
        </p:txBody>
      </p:sp>
      <p:sp>
        <p:nvSpPr>
          <p:cNvPr id="4" name="Slide Number Placeholder 3"/>
          <p:cNvSpPr>
            <a:spLocks noGrp="1"/>
          </p:cNvSpPr>
          <p:nvPr>
            <p:ph type="sldNum" sz="quarter" idx="5"/>
          </p:nvPr>
        </p:nvSpPr>
        <p:spPr/>
        <p:txBody>
          <a:bodyPr/>
          <a:lstStyle/>
          <a:p>
            <a:fld id="{3AC43A4D-8B9E-4A58-B6A7-292CF6CA730F}" type="slidenum">
              <a:rPr lang="en-US" smtClean="0"/>
              <a:t>30</a:t>
            </a:fld>
            <a:endParaRPr lang="en-US"/>
          </a:p>
        </p:txBody>
      </p:sp>
    </p:spTree>
    <p:extLst>
      <p:ext uri="{BB962C8B-B14F-4D97-AF65-F5344CB8AC3E}">
        <p14:creationId xmlns:p14="http://schemas.microsoft.com/office/powerpoint/2010/main" val="673250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Pheasants are naturally going to seek the thickest vegetation they can find to hide out in. They may be found traveling in small groups. This helps them to spot predators and to find new food sources. When they are pursued by hunters, their first response is going to be run and hide. Flushing and flying away is a pheasant’s last resort. Your goal as a hunter is to encourage them to fly so they give you the opportunity to shoot as they fly away.  Always restrict shots to birds that are at least head high.  To help with this, be sure to see space between the bottom of the bird and the horizon line.</a:t>
            </a:r>
          </a:p>
        </p:txBody>
      </p:sp>
      <p:sp>
        <p:nvSpPr>
          <p:cNvPr id="4" name="Slide Number Placeholder 3"/>
          <p:cNvSpPr>
            <a:spLocks noGrp="1"/>
          </p:cNvSpPr>
          <p:nvPr>
            <p:ph type="sldNum" sz="quarter" idx="5"/>
          </p:nvPr>
        </p:nvSpPr>
        <p:spPr/>
        <p:txBody>
          <a:bodyPr/>
          <a:lstStyle/>
          <a:p>
            <a:fld id="{3AC43A4D-8B9E-4A58-B6A7-292CF6CA730F}" type="slidenum">
              <a:rPr lang="en-US" smtClean="0"/>
              <a:t>31</a:t>
            </a:fld>
            <a:endParaRPr lang="en-US"/>
          </a:p>
        </p:txBody>
      </p:sp>
    </p:spTree>
    <p:extLst>
      <p:ext uri="{BB962C8B-B14F-4D97-AF65-F5344CB8AC3E}">
        <p14:creationId xmlns:p14="http://schemas.microsoft.com/office/powerpoint/2010/main" val="823442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into some pheasant hunting tactics. You can hunt them with or without a dog. Without a dog, you are essentially the one who is in the field trying to make that pheasant nervous enough to flush. So, you want to walk slowly zig zagging that field and pausing often, just like predator would. Pausing often is going to make the birds nervous and they are more likely to flush. </a:t>
            </a:r>
          </a:p>
          <a:p>
            <a:endParaRPr lang="en-US" dirty="0"/>
          </a:p>
          <a:p>
            <a:r>
              <a:rPr lang="en-US" dirty="0"/>
              <a:t>With a group of hunters, you can all spread out at least 20-30 yards apart. And you want to pay attention to all those really thick areas where a pheasant may hide. Sometimes in these thicker areas you can use your foot to rustle the cover and see if you can flush a bird out. </a:t>
            </a:r>
          </a:p>
        </p:txBody>
      </p:sp>
      <p:sp>
        <p:nvSpPr>
          <p:cNvPr id="4" name="Slide Number Placeholder 3"/>
          <p:cNvSpPr>
            <a:spLocks noGrp="1"/>
          </p:cNvSpPr>
          <p:nvPr>
            <p:ph type="sldNum" sz="quarter" idx="5"/>
          </p:nvPr>
        </p:nvSpPr>
        <p:spPr/>
        <p:txBody>
          <a:bodyPr/>
          <a:lstStyle/>
          <a:p>
            <a:fld id="{3AC43A4D-8B9E-4A58-B6A7-292CF6CA730F}" type="slidenum">
              <a:rPr lang="en-US" smtClean="0"/>
              <a:t>32</a:t>
            </a:fld>
            <a:endParaRPr lang="en-US"/>
          </a:p>
        </p:txBody>
      </p:sp>
    </p:spTree>
    <p:extLst>
      <p:ext uri="{BB962C8B-B14F-4D97-AF65-F5344CB8AC3E}">
        <p14:creationId xmlns:p14="http://schemas.microsoft.com/office/powerpoint/2010/main" val="561887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Hunting with a dog adds a whole new element to upland bird hunting. The dog is going to be able to use it’s nose to smell the pheasants and either point or flush them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It’s best to try and hunt into the wind so that the scent drifts towards the approaching dog.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2-3 hunters per dog is typically a good amount to not overwhelm and distract the dog. You want to give the dog space and trust their senses. Allow them to use their natural instinct and training to work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you sure you take frequent breaks to allow the dog to rest and be aware of other hunting groups. Make sure your dog is close enough that it does not interfere with other hunting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Keeping your dog safe is also very important. It is not required that your dog wear any orange, but some hunters will put protective blaze orange vests on their dogs. These vests will protect them from the brush as well as make them visible to other hunters. They also make blaze orange collars.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lot of hunters will also put a bell on their dog to be able to track them by sound. </a:t>
            </a:r>
          </a:p>
        </p:txBody>
      </p:sp>
      <p:sp>
        <p:nvSpPr>
          <p:cNvPr id="4" name="Slide Number Placeholder 3"/>
          <p:cNvSpPr>
            <a:spLocks noGrp="1"/>
          </p:cNvSpPr>
          <p:nvPr>
            <p:ph type="sldNum" sz="quarter" idx="5"/>
          </p:nvPr>
        </p:nvSpPr>
        <p:spPr/>
        <p:txBody>
          <a:bodyPr/>
          <a:lstStyle/>
          <a:p>
            <a:fld id="{3AC43A4D-8B9E-4A58-B6A7-292CF6CA730F}" type="slidenum">
              <a:rPr lang="en-US" smtClean="0"/>
              <a:t>33</a:t>
            </a:fld>
            <a:endParaRPr lang="en-US"/>
          </a:p>
        </p:txBody>
      </p:sp>
    </p:spTree>
    <p:extLst>
      <p:ext uri="{BB962C8B-B14F-4D97-AF65-F5344CB8AC3E}">
        <p14:creationId xmlns:p14="http://schemas.microsoft.com/office/powerpoint/2010/main" val="237774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upland bird dogs, there are a couple different types. There are pointers and flushers. </a:t>
            </a:r>
          </a:p>
          <a:p>
            <a:endParaRPr lang="en-US" dirty="0"/>
          </a:p>
          <a:p>
            <a:r>
              <a:rPr lang="en-US" dirty="0"/>
              <a:t>When pointers find a pheasant, they will stop and point their nose and head where the pheasant may be hiding. They often will range very far and wide. Once they find the area where the pheasant smell is the strongest, they point and then the hunter is able to approach and see if they can flush the bird. </a:t>
            </a:r>
          </a:p>
          <a:p>
            <a:endParaRPr lang="en-US" dirty="0"/>
          </a:p>
          <a:p>
            <a:r>
              <a:rPr lang="en-US" dirty="0"/>
              <a:t>Popular breeds of pointers are English Pointer, German Short-haired pointer, Weimaraner, German Wirehaired Pointers, and Brittany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34</a:t>
            </a:fld>
            <a:endParaRPr lang="en-US"/>
          </a:p>
        </p:txBody>
      </p:sp>
    </p:spTree>
    <p:extLst>
      <p:ext uri="{BB962C8B-B14F-4D97-AF65-F5344CB8AC3E}">
        <p14:creationId xmlns:p14="http://schemas.microsoft.com/office/powerpoint/2010/main" val="3253301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 are flushers…</a:t>
            </a:r>
          </a:p>
          <a:p>
            <a:endParaRPr lang="en-US" dirty="0"/>
          </a:p>
          <a:p>
            <a:r>
              <a:rPr lang="en-US" dirty="0"/>
              <a:t>Flushing dogs will chase the pheasant until it flushes, or flies away. They are trained to work a little closer, and they are very fast. If you are looking for a very fast moving exciting hunt, hunting with a flushing dog is the way to go. </a:t>
            </a:r>
          </a:p>
          <a:p>
            <a:endParaRPr lang="en-US" dirty="0"/>
          </a:p>
          <a:p>
            <a:r>
              <a:rPr lang="en-US" dirty="0"/>
              <a:t>Popular breeds of flushers are springer spaniels, Labrador retrievers, cocker spaniels, and golden retrievers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have a pointer or a flusher, bird dogs are amazing dogs. It is a huge time investment to train a dog to be an excellent bird dog. I would definitely encourage you, if you get the chance starting out as a pheasant hunter, to hunt with a dog, do it. It really is an awesome experience. </a:t>
            </a:r>
          </a:p>
          <a:p>
            <a:endParaRPr lang="en-US" dirty="0"/>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35</a:t>
            </a:fld>
            <a:endParaRPr lang="en-US"/>
          </a:p>
        </p:txBody>
      </p:sp>
    </p:spTree>
    <p:extLst>
      <p:ext uri="{BB962C8B-B14F-4D97-AF65-F5344CB8AC3E}">
        <p14:creationId xmlns:p14="http://schemas.microsoft.com/office/powerpoint/2010/main" val="1598133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 method you choose to hunt, you want to make sure to zig-zag the fields.</a:t>
            </a:r>
          </a:p>
          <a:p>
            <a:endParaRPr lang="en-US" dirty="0"/>
          </a:p>
          <a:p>
            <a:r>
              <a:rPr lang="en-US" dirty="0"/>
              <a:t> You want to work your way all the way to the edges of the field. Often the pheasants will move to these areas as you push them there. You want to pause often. This is going to create uncertainty in the pheasants mind, and will a lot of time cause them to flush. </a:t>
            </a:r>
          </a:p>
          <a:p>
            <a:endParaRPr lang="en-US" dirty="0"/>
          </a:p>
          <a:p>
            <a:r>
              <a:rPr lang="en-US" dirty="0"/>
              <a:t>Don’t move too quickly. The faster you go, the more likely you are to pass pheasants and not cause them to flush.</a:t>
            </a:r>
          </a:p>
          <a:p>
            <a:endParaRPr lang="en-US" dirty="0"/>
          </a:p>
          <a:p>
            <a:r>
              <a:rPr lang="en-US" dirty="0"/>
              <a:t>You also want to be prepared for runners. So a lot of times, these birds are going to run away. That is their first instinct. </a:t>
            </a:r>
          </a:p>
          <a:p>
            <a:endParaRPr lang="en-US" dirty="0"/>
          </a:p>
          <a:p>
            <a:endParaRPr lang="en-US" dirty="0"/>
          </a:p>
          <a:p>
            <a:r>
              <a:rPr lang="en-US" dirty="0"/>
              <a:t>When they do flush, keep in mind a reasonable range is typically 30 yards or less. You need to be quick, because they will fly away quickly.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take your shot, you want to focus on pointing at the head of the bird. </a:t>
            </a:r>
          </a:p>
          <a:p>
            <a:endParaRPr lang="en-US" dirty="0"/>
          </a:p>
          <a:p>
            <a:r>
              <a:rPr lang="en-US" dirty="0"/>
              <a:t>You need to make sure the bird is well up into the air before taking shots. It is never safe to take a low shot because you never know if there is another hunter or dog ahead of you, you may accidentally shoot in the direction of someone else. </a:t>
            </a:r>
          </a:p>
        </p:txBody>
      </p:sp>
      <p:sp>
        <p:nvSpPr>
          <p:cNvPr id="4" name="Slide Number Placeholder 3"/>
          <p:cNvSpPr>
            <a:spLocks noGrp="1"/>
          </p:cNvSpPr>
          <p:nvPr>
            <p:ph type="sldNum" sz="quarter" idx="5"/>
          </p:nvPr>
        </p:nvSpPr>
        <p:spPr/>
        <p:txBody>
          <a:bodyPr/>
          <a:lstStyle/>
          <a:p>
            <a:fld id="{3AC43A4D-8B9E-4A58-B6A7-292CF6CA730F}" type="slidenum">
              <a:rPr lang="en-US" smtClean="0"/>
              <a:t>36</a:t>
            </a:fld>
            <a:endParaRPr lang="en-US"/>
          </a:p>
        </p:txBody>
      </p:sp>
    </p:spTree>
    <p:extLst>
      <p:ext uri="{BB962C8B-B14F-4D97-AF65-F5344CB8AC3E}">
        <p14:creationId xmlns:p14="http://schemas.microsoft.com/office/powerpoint/2010/main" val="3057491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another group is hunting nearby and they flush a bird. You should not shoot at it. They worked for that bird and should be the ones to get the shot. </a:t>
            </a:r>
          </a:p>
          <a:p>
            <a:endParaRPr lang="en-US" dirty="0"/>
          </a:p>
          <a:p>
            <a:r>
              <a:rPr lang="en-US" dirty="0"/>
              <a:t>When entering a field that someone else is working, make sure you give them space or wait until they are done hunting. Not only is it unsafe to have too many hunters in one field, it may also upset others.</a:t>
            </a:r>
          </a:p>
          <a:p>
            <a:endParaRPr lang="en-US" dirty="0"/>
          </a:p>
          <a:p>
            <a:r>
              <a:rPr lang="en-US" dirty="0"/>
              <a:t>You want to always be patient and cooperate with other hunters. </a:t>
            </a:r>
          </a:p>
          <a:p>
            <a:endParaRPr lang="en-US" dirty="0"/>
          </a:p>
          <a:p>
            <a:r>
              <a:rPr lang="en-US" dirty="0"/>
              <a:t>And, it is super important to be mindful of where your shot is going to travel. Never take a shot that is not safe.</a:t>
            </a:r>
          </a:p>
        </p:txBody>
      </p:sp>
      <p:sp>
        <p:nvSpPr>
          <p:cNvPr id="4" name="Slide Number Placeholder 3"/>
          <p:cNvSpPr>
            <a:spLocks noGrp="1"/>
          </p:cNvSpPr>
          <p:nvPr>
            <p:ph type="sldNum" sz="quarter" idx="5"/>
          </p:nvPr>
        </p:nvSpPr>
        <p:spPr/>
        <p:txBody>
          <a:bodyPr/>
          <a:lstStyle/>
          <a:p>
            <a:fld id="{3AC43A4D-8B9E-4A58-B6A7-292CF6CA730F}" type="slidenum">
              <a:rPr lang="en-US" smtClean="0"/>
              <a:t>37</a:t>
            </a:fld>
            <a:endParaRPr lang="en-US"/>
          </a:p>
        </p:txBody>
      </p:sp>
    </p:spTree>
    <p:extLst>
      <p:ext uri="{BB962C8B-B14F-4D97-AF65-F5344CB8AC3E}">
        <p14:creationId xmlns:p14="http://schemas.microsoft.com/office/powerpoint/2010/main" val="4136554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successful, you will find yourself needing to field dress your pheasants. So the first thing we recommend is wearing protective gloves. </a:t>
            </a:r>
          </a:p>
          <a:p>
            <a:endParaRPr lang="en-US" dirty="0"/>
          </a:p>
          <a:p>
            <a:r>
              <a:rPr lang="en-US" dirty="0"/>
              <a:t>Sharp kitchen shears work great for cutting through the wings, neck and legs to remove them. You will want to cut these as close to the body for neck and wings and right where the leg feathers end if you can.</a:t>
            </a:r>
          </a:p>
          <a:p>
            <a:endParaRPr lang="en-US" dirty="0"/>
          </a:p>
          <a:p>
            <a:r>
              <a:rPr lang="en-US" dirty="0"/>
              <a:t>Once you have these parts off you can use a sharp knife to cut through the thin skin on the breast and pull it back to expose the breast meat. You can pull this skin around the remainder of the body to remove it. </a:t>
            </a:r>
          </a:p>
          <a:p>
            <a:endParaRPr lang="en-US" dirty="0"/>
          </a:p>
          <a:p>
            <a:r>
              <a:rPr lang="en-US" dirty="0"/>
              <a:t>Then you can make a hole in the skin at the base of the breastbone and use your fingers to remove the entrails; </a:t>
            </a:r>
          </a:p>
          <a:p>
            <a:endParaRPr lang="en-US" dirty="0"/>
          </a:p>
          <a:p>
            <a:r>
              <a:rPr lang="en-US" i="1" dirty="0"/>
              <a:t>If offering a pheasant cleaning station – let folks know you will demonstrate this process in one of the stations later. </a:t>
            </a:r>
          </a:p>
        </p:txBody>
      </p:sp>
      <p:sp>
        <p:nvSpPr>
          <p:cNvPr id="4" name="Slide Number Placeholder 3"/>
          <p:cNvSpPr>
            <a:spLocks noGrp="1"/>
          </p:cNvSpPr>
          <p:nvPr>
            <p:ph type="sldNum" sz="quarter" idx="5"/>
          </p:nvPr>
        </p:nvSpPr>
        <p:spPr/>
        <p:txBody>
          <a:bodyPr/>
          <a:lstStyle/>
          <a:p>
            <a:fld id="{3AC43A4D-8B9E-4A58-B6A7-292CF6CA730F}" type="slidenum">
              <a:rPr lang="en-US" smtClean="0"/>
              <a:t>38</a:t>
            </a:fld>
            <a:endParaRPr lang="en-US"/>
          </a:p>
        </p:txBody>
      </p:sp>
    </p:spTree>
    <p:extLst>
      <p:ext uri="{BB962C8B-B14F-4D97-AF65-F5344CB8AC3E}">
        <p14:creationId xmlns:p14="http://schemas.microsoft.com/office/powerpoint/2010/main" val="3071129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other pheasant hunting resources for you. Pheasants Forever is a great organization. They have a lot of local chapters all across Pennsylvania. A lot of these chapters put on great mentored hunts. </a:t>
            </a:r>
          </a:p>
          <a:p>
            <a:endParaRPr lang="en-US" dirty="0"/>
          </a:p>
          <a:p>
            <a:r>
              <a:rPr lang="en-US" dirty="0"/>
              <a:t>There is also project upland. They have a lot of great upland bird hunting information. Everything from articles to videos and recipes. </a:t>
            </a:r>
          </a:p>
          <a:p>
            <a:endParaRPr lang="en-US" dirty="0"/>
          </a:p>
          <a:p>
            <a:r>
              <a:rPr lang="en-US" dirty="0"/>
              <a:t>Ultimate pheasant hunting.com also has a great forum where you can ask questions as well as a lot of other useful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39</a:t>
            </a:fld>
            <a:endParaRPr lang="en-US"/>
          </a:p>
        </p:txBody>
      </p:sp>
    </p:spTree>
    <p:extLst>
      <p:ext uri="{BB962C8B-B14F-4D97-AF65-F5344CB8AC3E}">
        <p14:creationId xmlns:p14="http://schemas.microsoft.com/office/powerpoint/2010/main" val="261305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Hens, or female ring-necked pheasant aren’t near as colorful as the roosters. Their plumage is a subtle camouflaging mixture of brown, black, and gray. They have a much shorter tail with thin black bars. They have this incredible camouflage so that they are able to blend in and hide from predators when nesting. </a:t>
            </a:r>
          </a:p>
          <a:p>
            <a:endParaRPr lang="en-US" dirty="0"/>
          </a:p>
          <a:p>
            <a:r>
              <a:rPr lang="en-US" dirty="0"/>
              <a:t>Hens are typically silent and don’t make any loud calls.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roosters and hens are legal to be harvested statewide during the pheasant season.</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4</a:t>
            </a:fld>
            <a:endParaRPr lang="en-US"/>
          </a:p>
        </p:txBody>
      </p:sp>
    </p:spTree>
    <p:extLst>
      <p:ext uri="{BB962C8B-B14F-4D97-AF65-F5344CB8AC3E}">
        <p14:creationId xmlns:p14="http://schemas.microsoft.com/office/powerpoint/2010/main" val="2086944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joining us tonight and good luck if you get out into the field this year! We are going to take a break, feel free to ask any questions you might have and then we will meet back here to divide up and start stations. </a:t>
            </a:r>
          </a:p>
        </p:txBody>
      </p:sp>
      <p:sp>
        <p:nvSpPr>
          <p:cNvPr id="4" name="Slide Number Placeholder 3"/>
          <p:cNvSpPr>
            <a:spLocks noGrp="1"/>
          </p:cNvSpPr>
          <p:nvPr>
            <p:ph type="sldNum" sz="quarter" idx="5"/>
          </p:nvPr>
        </p:nvSpPr>
        <p:spPr/>
        <p:txBody>
          <a:bodyPr/>
          <a:lstStyle/>
          <a:p>
            <a:fld id="{3AC43A4D-8B9E-4A58-B6A7-292CF6CA730F}" type="slidenum">
              <a:rPr lang="en-US" smtClean="0"/>
              <a:t>40</a:t>
            </a:fld>
            <a:endParaRPr lang="en-US"/>
          </a:p>
        </p:txBody>
      </p:sp>
    </p:spTree>
    <p:extLst>
      <p:ext uri="{BB962C8B-B14F-4D97-AF65-F5344CB8AC3E}">
        <p14:creationId xmlns:p14="http://schemas.microsoft.com/office/powerpoint/2010/main" val="420769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PGC currently distributes over 200,000 ring-necked pheasants annually. These birds are raised on two different game farms in the state.  All of these birds are released on lands open to public hunting. This includes state </a:t>
            </a:r>
            <a:r>
              <a:rPr lang="en-US" dirty="0" err="1"/>
              <a:t>gamelands</a:t>
            </a:r>
            <a:r>
              <a:rPr lang="en-US" dirty="0"/>
              <a:t>, other state, federal, and county properties, and properties that are enrolled in the commission’s hunter access programs.</a:t>
            </a:r>
          </a:p>
          <a:p>
            <a:endParaRPr lang="en-US" dirty="0"/>
          </a:p>
          <a:p>
            <a:endParaRPr lang="en-US" dirty="0"/>
          </a:p>
          <a:p>
            <a:r>
              <a:rPr lang="en-US" dirty="0"/>
              <a:t>They are stocked throughout the season. The pre-season stocking typically takes place a week before season starts.</a:t>
            </a:r>
          </a:p>
          <a:p>
            <a:endParaRPr lang="en-US" dirty="0"/>
          </a:p>
          <a:p>
            <a:r>
              <a:rPr lang="en-US" dirty="0"/>
              <a:t>This picture here just shows how the pheasants are stocked. They are transported in crates that have slats for the birds to breathe. Once the stock truck gets where they are going, the crates are opened up and the birds will fly out.  The birds are raised in a way that allows them to adapt well to the wild and be strong flyers. </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5</a:t>
            </a:fld>
            <a:endParaRPr lang="en-US"/>
          </a:p>
        </p:txBody>
      </p:sp>
    </p:spTree>
    <p:extLst>
      <p:ext uri="{BB962C8B-B14F-4D97-AF65-F5344CB8AC3E}">
        <p14:creationId xmlns:p14="http://schemas.microsoft.com/office/powerpoint/2010/main" val="291114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pheasant stocking allocation chart for 2022. This chart is available on the PGC website and updated every year. Birds are stocked throughout the season. The pre-season stocking typically takes place a week before season starts. This gives you an average of how many are stocked in each region. Here is the link to the page </a:t>
            </a:r>
            <a:r>
              <a:rPr lang="en-US" dirty="0">
                <a:hlinkClick r:id="rId3"/>
              </a:rPr>
              <a:t>Pheasant Allocation (pa.gov)</a:t>
            </a:r>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6</a:t>
            </a:fld>
            <a:endParaRPr lang="en-US"/>
          </a:p>
        </p:txBody>
      </p:sp>
    </p:spTree>
    <p:extLst>
      <p:ext uri="{BB962C8B-B14F-4D97-AF65-F5344CB8AC3E}">
        <p14:creationId xmlns:p14="http://schemas.microsoft.com/office/powerpoint/2010/main" val="173542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pheasant stocking map available on the Pennsylvania Game Commission website -- this is where you can go to see all the stocking locations across Pennsylvania. There are over 200 of them on state game lands, but also state parks and some county lands. Pheasants are stocked starting in October and periodically throughout December. A late season stocking usually happens in January as well.  </a:t>
            </a:r>
          </a:p>
        </p:txBody>
      </p:sp>
      <p:sp>
        <p:nvSpPr>
          <p:cNvPr id="4" name="Slide Number Placeholder 3"/>
          <p:cNvSpPr>
            <a:spLocks noGrp="1"/>
          </p:cNvSpPr>
          <p:nvPr>
            <p:ph type="sldNum" sz="quarter" idx="5"/>
          </p:nvPr>
        </p:nvSpPr>
        <p:spPr/>
        <p:txBody>
          <a:bodyPr/>
          <a:lstStyle/>
          <a:p>
            <a:fld id="{3AC43A4D-8B9E-4A58-B6A7-292CF6CA730F}" type="slidenum">
              <a:rPr lang="en-US" smtClean="0"/>
              <a:t>7</a:t>
            </a:fld>
            <a:endParaRPr lang="en-US"/>
          </a:p>
        </p:txBody>
      </p:sp>
    </p:spTree>
    <p:extLst>
      <p:ext uri="{BB962C8B-B14F-4D97-AF65-F5344CB8AC3E}">
        <p14:creationId xmlns:p14="http://schemas.microsoft.com/office/powerpoint/2010/main" val="408861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Junior season for youth 16 and under runs from </a:t>
            </a:r>
            <a:r>
              <a:rPr lang="en-US" dirty="0">
                <a:highlight>
                  <a:srgbClr val="FFFF00"/>
                </a:highlight>
              </a:rPr>
              <a:t>October 8</a:t>
            </a:r>
            <a:r>
              <a:rPr lang="en-US" baseline="30000" dirty="0">
                <a:highlight>
                  <a:srgbClr val="FFFF00"/>
                </a:highlight>
              </a:rPr>
              <a:t>th</a:t>
            </a:r>
            <a:r>
              <a:rPr lang="en-US" dirty="0">
                <a:highlight>
                  <a:srgbClr val="FFFF00"/>
                </a:highlight>
              </a:rPr>
              <a:t> to the 15</a:t>
            </a:r>
            <a:r>
              <a:rPr lang="en-US" baseline="30000" dirty="0">
                <a:highlight>
                  <a:srgbClr val="FFFF00"/>
                </a:highlight>
              </a:rPr>
              <a:t>th</a:t>
            </a:r>
            <a:r>
              <a:rPr lang="en-US" dirty="0">
                <a:highlight>
                  <a:srgbClr val="FFFF00"/>
                </a:highlight>
              </a:rPr>
              <a:t> </a:t>
            </a:r>
            <a:r>
              <a:rPr lang="en-US" dirty="0"/>
              <a:t>. And then the statewide season will begin on October 22</a:t>
            </a:r>
            <a:r>
              <a:rPr lang="en-US" baseline="30000" dirty="0"/>
              <a:t>nd</a:t>
            </a:r>
            <a:r>
              <a:rPr lang="en-US" dirty="0"/>
              <a:t> and run through November 25</a:t>
            </a:r>
            <a:r>
              <a:rPr lang="en-US" baseline="30000" dirty="0"/>
              <a:t>th</a:t>
            </a:r>
            <a:r>
              <a:rPr lang="en-US" dirty="0"/>
              <a:t>. It will go out during the statewide deer rifle season and then come back in on December 12</a:t>
            </a:r>
            <a:r>
              <a:rPr lang="en-US" baseline="30000" dirty="0"/>
              <a:t>th</a:t>
            </a:r>
            <a:r>
              <a:rPr lang="en-US" dirty="0"/>
              <a:t> and run through December 23</a:t>
            </a:r>
            <a:r>
              <a:rPr lang="en-US" baseline="30000" dirty="0"/>
              <a:t>rd</a:t>
            </a:r>
            <a:r>
              <a:rPr lang="en-US" dirty="0"/>
              <a:t>.  It will come in again of December 26</a:t>
            </a:r>
            <a:r>
              <a:rPr lang="en-US" baseline="30000" dirty="0"/>
              <a:t>th</a:t>
            </a:r>
            <a:r>
              <a:rPr lang="en-US" dirty="0"/>
              <a:t> and run through February 27</a:t>
            </a:r>
            <a:r>
              <a:rPr lang="en-US" baseline="30000" dirty="0"/>
              <a:t>th</a:t>
            </a:r>
            <a:r>
              <a:rPr lang="en-US" dirty="0"/>
              <a:t>. The bag limit is 2 daily and 6 in possession. </a:t>
            </a:r>
          </a:p>
          <a:p>
            <a:endParaRPr lang="en-US" dirty="0"/>
          </a:p>
          <a:p>
            <a:r>
              <a:rPr lang="en-US" dirty="0"/>
              <a:t>So to pheasant hunt, you will need your general hunting license or a mentored permit. It is $6.97 for hunters under the age of 16 and $20.97 for adults.</a:t>
            </a:r>
          </a:p>
          <a:p>
            <a:endParaRPr lang="en-US" dirty="0"/>
          </a:p>
          <a:p>
            <a:r>
              <a:rPr lang="en-US" dirty="0"/>
              <a:t>You will also need to purchase a pheasant permit if you are over the age of 16. This pheasant permit helps to cover the expenses of raising the pheasants and stocking them. This is a great deal. A lot of pheasant hunting preserves in Pennsylvania will charge 25-30 per pheasant that they stock for you to hunt. So with this permit, you can hunt the entire season for about 27 dollars. And just to note, for hunters under 17 the junior pheasant permit is free, but you still need to get it from an issuing agent. It is also free for mentored permit holders. </a:t>
            </a:r>
          </a:p>
          <a:p>
            <a:endParaRPr lang="en-US" dirty="0"/>
          </a:p>
          <a:p>
            <a:r>
              <a:rPr lang="en-US" dirty="0"/>
              <a:t>Senior lifetime resident hunting or senior lifetime resident combination license holders who acquired their license prior to May 13, 2017 are exempt from needing a pheasant permit.</a:t>
            </a:r>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8</a:t>
            </a:fld>
            <a:endParaRPr lang="en-US"/>
          </a:p>
        </p:txBody>
      </p:sp>
    </p:spTree>
    <p:extLst>
      <p:ext uri="{BB962C8B-B14F-4D97-AF65-F5344CB8AC3E}">
        <p14:creationId xmlns:p14="http://schemas.microsoft.com/office/powerpoint/2010/main" val="204634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regulations for pheasant hunting. As always it is very important to read the Hunting and Trapping digest thoroughly prior to going hunting. </a:t>
            </a:r>
          </a:p>
          <a:p>
            <a:endParaRPr lang="en-US" dirty="0"/>
          </a:p>
          <a:p>
            <a:r>
              <a:rPr lang="en-US" dirty="0"/>
              <a:t>Legal hunting hours are from one half hour before sunrise to one half hour after sunset.</a:t>
            </a:r>
          </a:p>
          <a:p>
            <a:endParaRPr lang="en-US" dirty="0"/>
          </a:p>
          <a:p>
            <a:r>
              <a:rPr lang="en-US" dirty="0"/>
              <a:t>Sundays are excluded except for two days: Sunday November 13</a:t>
            </a:r>
            <a:r>
              <a:rPr lang="en-US" baseline="30000" dirty="0"/>
              <a:t>th</a:t>
            </a:r>
            <a:r>
              <a:rPr lang="en-US" dirty="0"/>
              <a:t> and Sunday November 20</a:t>
            </a:r>
            <a:r>
              <a:rPr lang="en-US" baseline="30000" dirty="0"/>
              <a:t>th</a:t>
            </a:r>
            <a:r>
              <a:rPr lang="en-US" dirty="0"/>
              <a:t>. You are able to hunt these two Sundays, and all other regulations apply on these days as well.</a:t>
            </a:r>
          </a:p>
          <a:p>
            <a:endParaRPr lang="en-US" dirty="0"/>
          </a:p>
          <a:p>
            <a:r>
              <a:rPr lang="en-US" dirty="0"/>
              <a:t>If you are hunting in a group, you must have 6 or fewer hunters.</a:t>
            </a:r>
          </a:p>
          <a:p>
            <a:endParaRPr lang="en-US" dirty="0"/>
          </a:p>
          <a:p>
            <a:endParaRPr lang="en-US" dirty="0"/>
          </a:p>
          <a:p>
            <a:r>
              <a:rPr lang="en-US" dirty="0"/>
              <a:t>If you are hunting near a game commission vehicle that is stocking pheasants, please keep in mind that it is unlawful to discharge a firearm within 150 yards of a game commission vehicle that is stocking pheasants.  It is strongly recommended to avoid hunting any where near a stocking vehicle, remember that shot can travel several hundred yards, especially when shooting up at flushed birds.</a:t>
            </a:r>
          </a:p>
          <a:p>
            <a:endParaRPr lang="en-US" dirty="0"/>
          </a:p>
          <a:p>
            <a:r>
              <a:rPr lang="en-US" dirty="0"/>
              <a:t>It is also unlawful to shoot into a safety zone, which is a 150 yard buffer around occupied buildings. </a:t>
            </a:r>
          </a:p>
          <a:p>
            <a:endParaRPr lang="en-US" dirty="0"/>
          </a:p>
          <a:p>
            <a:endParaRPr lang="en-US" dirty="0"/>
          </a:p>
        </p:txBody>
      </p:sp>
      <p:sp>
        <p:nvSpPr>
          <p:cNvPr id="4" name="Slide Number Placeholder 3"/>
          <p:cNvSpPr>
            <a:spLocks noGrp="1"/>
          </p:cNvSpPr>
          <p:nvPr>
            <p:ph type="sldNum" sz="quarter" idx="5"/>
          </p:nvPr>
        </p:nvSpPr>
        <p:spPr/>
        <p:txBody>
          <a:bodyPr/>
          <a:lstStyle/>
          <a:p>
            <a:fld id="{3AC43A4D-8B9E-4A58-B6A7-292CF6CA730F}" type="slidenum">
              <a:rPr lang="en-US" smtClean="0"/>
              <a:t>9</a:t>
            </a:fld>
            <a:endParaRPr lang="en-US"/>
          </a:p>
        </p:txBody>
      </p:sp>
    </p:spTree>
    <p:extLst>
      <p:ext uri="{BB962C8B-B14F-4D97-AF65-F5344CB8AC3E}">
        <p14:creationId xmlns:p14="http://schemas.microsoft.com/office/powerpoint/2010/main" val="2282616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8D55-B388-BA54-820C-940F96B061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CFD56-A0A9-3445-21EC-C7B51FC73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3ADD1-AAB2-2DC8-A065-005F1F82540C}"/>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39878383-F1E5-F8F4-00D8-713DB50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DD953-1AA3-3772-7D90-12C566520FF1}"/>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183448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4B14-28FD-3E49-7E7B-B177E647F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CE976D-CC07-748A-1759-18F198911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04269-9ECB-0402-421A-41F30DC249E9}"/>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8AA541AC-2398-8E57-284D-C5B33DD4D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8348D-2ECC-791D-342F-AB0528C6AD52}"/>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367003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8C2EB8-931C-7156-D4FD-291A82B6E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551F8-233C-F08A-9DE7-D502221EC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0E143-6AE9-DECA-2AC7-AE6C48BD706B}"/>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2F921277-40A5-4F4E-164D-AC6CF764D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46070-EA5D-A2F4-A60E-9F0306CE8556}"/>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211092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0722-E9D5-1E5F-B983-C0935BEA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B62B9-C32E-1E79-1902-1245AACBAD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BD40F-2DAD-5BD6-2E8F-1EEA3524AC22}"/>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EBF773AF-48D9-F9AF-8549-FDB512BEB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BE47D-7C17-B133-3A94-B8C495247852}"/>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22298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E26C-B65B-A1FE-9EBA-3495C7675A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44FAC-0E74-F29F-C39B-2084294F75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C4D92-4F31-18FB-DD0C-BCC4D5AB3F5A}"/>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77A602D3-4723-5B66-8DB2-820881DDC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5E5E0-CF8C-4B73-0116-42BE5FBC924C}"/>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205388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F94C-0DBB-2693-A5A6-6663475CA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39A1F-04F4-6629-B129-04D48B56E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93521C-E262-82D8-20AB-0004ED0F8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87D67-F023-4271-2B35-4D376AD46AC7}"/>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6" name="Footer Placeholder 5">
            <a:extLst>
              <a:ext uri="{FF2B5EF4-FFF2-40B4-BE49-F238E27FC236}">
                <a16:creationId xmlns:a16="http://schemas.microsoft.com/office/drawing/2014/main" id="{8D4E4F41-144A-0161-383C-B2F9EFB2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BE89F-B3D4-1F89-83A7-B47E435D9EFC}"/>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388235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1354-7F23-5813-36C4-17D12671D9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9DBABB-8D86-43A6-B212-B126A19AB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C95232-50CB-2B17-DFD6-65A23376A3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929CCD-555B-4920-D3F5-7904AE0C7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00915-9529-BFBA-067F-BA94719D02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91BFAC-6906-7ECA-AB29-7ACC421A4807}"/>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8" name="Footer Placeholder 7">
            <a:extLst>
              <a:ext uri="{FF2B5EF4-FFF2-40B4-BE49-F238E27FC236}">
                <a16:creationId xmlns:a16="http://schemas.microsoft.com/office/drawing/2014/main" id="{A32556BD-FC9F-E895-B832-676DC0D30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CFA120-944D-9EE2-78C5-4D2492971D19}"/>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11745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A960F-81E1-82E4-C286-158BF8D4E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8F4-481B-9D52-062F-2379EC27BD4C}"/>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4" name="Footer Placeholder 3">
            <a:extLst>
              <a:ext uri="{FF2B5EF4-FFF2-40B4-BE49-F238E27FC236}">
                <a16:creationId xmlns:a16="http://schemas.microsoft.com/office/drawing/2014/main" id="{80A780FE-5579-E3DD-8523-F4D49D1350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248D9-6449-253B-B603-22D73F163187}"/>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390309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4A72E-520B-A131-14A5-8807C73FEE92}"/>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3" name="Footer Placeholder 2">
            <a:extLst>
              <a:ext uri="{FF2B5EF4-FFF2-40B4-BE49-F238E27FC236}">
                <a16:creationId xmlns:a16="http://schemas.microsoft.com/office/drawing/2014/main" id="{7E8CEFDD-68D3-685D-38F4-3E845EE45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3E8E39-E66C-00BA-6A08-5E1EFF1277FC}"/>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408441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C44C-B8B9-08ED-21CB-4740A670B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9BCF50-62C4-5943-349E-BB73417AC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7F698-31CC-3B2E-CF1B-5B66B0A7E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7909C-9ED6-7371-4C98-7BE8D94FF894}"/>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6" name="Footer Placeholder 5">
            <a:extLst>
              <a:ext uri="{FF2B5EF4-FFF2-40B4-BE49-F238E27FC236}">
                <a16:creationId xmlns:a16="http://schemas.microsoft.com/office/drawing/2014/main" id="{FCF1BD8A-783B-D109-2917-A7AB59DD3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4A0A5-0C6D-627F-7E8E-A06991DD08F9}"/>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5257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0E3C0-1388-EC4F-63CC-993CDDCCB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B96899-6A86-5869-66D7-8F87185A1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E72E20-1E62-8537-76B6-9962A1DBA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33CBE-F05E-DE86-3509-1EC0B84AF08D}"/>
              </a:ext>
            </a:extLst>
          </p:cNvPr>
          <p:cNvSpPr>
            <a:spLocks noGrp="1"/>
          </p:cNvSpPr>
          <p:nvPr>
            <p:ph type="dt" sz="half" idx="10"/>
          </p:nvPr>
        </p:nvSpPr>
        <p:spPr/>
        <p:txBody>
          <a:bodyPr/>
          <a:lstStyle/>
          <a:p>
            <a:fld id="{16FEC27C-E555-489E-BF98-B49F17110FF2}" type="datetimeFigureOut">
              <a:rPr lang="en-US" smtClean="0"/>
              <a:t>3/14/2024</a:t>
            </a:fld>
            <a:endParaRPr lang="en-US"/>
          </a:p>
        </p:txBody>
      </p:sp>
      <p:sp>
        <p:nvSpPr>
          <p:cNvPr id="6" name="Footer Placeholder 5">
            <a:extLst>
              <a:ext uri="{FF2B5EF4-FFF2-40B4-BE49-F238E27FC236}">
                <a16:creationId xmlns:a16="http://schemas.microsoft.com/office/drawing/2014/main" id="{F206F412-F333-8EE8-5B11-2A02EF354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1AC1A-C9FA-C7FD-34C0-F1B8DBAA4D07}"/>
              </a:ext>
            </a:extLst>
          </p:cNvPr>
          <p:cNvSpPr>
            <a:spLocks noGrp="1"/>
          </p:cNvSpPr>
          <p:nvPr>
            <p:ph type="sldNum" sz="quarter" idx="12"/>
          </p:nvPr>
        </p:nvSpPr>
        <p:spPr/>
        <p:txBody>
          <a:bodyPr/>
          <a:lstStyle/>
          <a:p>
            <a:fld id="{560D5EBC-C21B-4564-8757-3CDAD46E7316}" type="slidenum">
              <a:rPr lang="en-US" smtClean="0"/>
              <a:t>‹#›</a:t>
            </a:fld>
            <a:endParaRPr lang="en-US"/>
          </a:p>
        </p:txBody>
      </p:sp>
    </p:spTree>
    <p:extLst>
      <p:ext uri="{BB962C8B-B14F-4D97-AF65-F5344CB8AC3E}">
        <p14:creationId xmlns:p14="http://schemas.microsoft.com/office/powerpoint/2010/main" val="35554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4F50F-A33A-E2F2-CC20-B01A45ABA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03EFA7-85A8-82B8-DD25-F321BEBA4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1BA-F956-7C13-293E-589818D78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EC27C-E555-489E-BF98-B49F17110FF2}" type="datetimeFigureOut">
              <a:rPr lang="en-US" smtClean="0"/>
              <a:t>3/14/2024</a:t>
            </a:fld>
            <a:endParaRPr lang="en-US"/>
          </a:p>
        </p:txBody>
      </p:sp>
      <p:sp>
        <p:nvSpPr>
          <p:cNvPr id="5" name="Footer Placeholder 4">
            <a:extLst>
              <a:ext uri="{FF2B5EF4-FFF2-40B4-BE49-F238E27FC236}">
                <a16:creationId xmlns:a16="http://schemas.microsoft.com/office/drawing/2014/main" id="{4717944B-1B9B-E260-0AB4-F905C0C51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CF3647-C4B6-5C92-0E2E-FA4B8CE0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D5EBC-C21B-4564-8757-3CDAD46E7316}" type="slidenum">
              <a:rPr lang="en-US" smtClean="0"/>
              <a:t>‹#›</a:t>
            </a:fld>
            <a:endParaRPr lang="en-US"/>
          </a:p>
        </p:txBody>
      </p:sp>
    </p:spTree>
    <p:extLst>
      <p:ext uri="{BB962C8B-B14F-4D97-AF65-F5344CB8AC3E}">
        <p14:creationId xmlns:p14="http://schemas.microsoft.com/office/powerpoint/2010/main" val="760723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hyperlink" Target="http://www.pgc.pa.gov/Wildlife/WildlifeSpecies/Ring-" TargetMode="External"/><Relationship Id="rId3" Type="http://schemas.openxmlformats.org/officeDocument/2006/relationships/image" Target="../media/image2.png"/><Relationship Id="rId7" Type="http://schemas.openxmlformats.org/officeDocument/2006/relationships/hyperlink" Target="http://www.ultimatepheasanthunting.co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www.projectupland.com/" TargetMode="External"/><Relationship Id="rId5" Type="http://schemas.openxmlformats.org/officeDocument/2006/relationships/hyperlink" Target="http://www.pheasantsforever.org/"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www.pgc.pa.gov/InformationResources/GetInvolved/GetStartedHunting/Pages/Learn-to-Hunt-Curriculum.aspx" TargetMode="External"/><Relationship Id="rId5" Type="http://schemas.openxmlformats.org/officeDocument/2006/relationships/hyperlink" Target="mailto:mentoredhunting@pa.gov"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hyperlink" Target="https://www.pgc.pa.gov/Wildlife/WildlifeSpecies/Ring-NeckedPheasant/PheasantAllocation/Pages/SCRPheasantAllocaiton.aspx" TargetMode="External"/><Relationship Id="rId3" Type="http://schemas.openxmlformats.org/officeDocument/2006/relationships/image" Target="../media/image2.png"/><Relationship Id="rId7" Type="http://schemas.openxmlformats.org/officeDocument/2006/relationships/hyperlink" Target="https://www.pgc.pa.gov/Wildlife/WildlifeSpecies/Ring-NeckedPheasant/PheasantAllocation/Pages/NCRPheasantAllocation.aspx"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pgc.pa.gov/Wildlife/WildlifeSpecies/Ring-NeckedPheasant/PheasantAllocation/Pages/SWRPheasantAllocation.aspx" TargetMode="External"/><Relationship Id="rId5" Type="http://schemas.openxmlformats.org/officeDocument/2006/relationships/hyperlink" Target="https://www.pgc.pa.gov/Wildlife/WildlifeSpecies/Ring-NeckedPheasant/PheasantAllocation/Pages/NWRPheasantAllocation.aspx" TargetMode="External"/><Relationship Id="rId10" Type="http://schemas.openxmlformats.org/officeDocument/2006/relationships/hyperlink" Target="https://www.pgc.pa.gov/Wildlife/WildlifeSpecies/Ring-NeckedPheasant/PheasantAllocation/Pages/SERPheasantAllocation.aspx" TargetMode="External"/><Relationship Id="rId4" Type="http://schemas.openxmlformats.org/officeDocument/2006/relationships/image" Target="../media/image4.png"/><Relationship Id="rId9" Type="http://schemas.openxmlformats.org/officeDocument/2006/relationships/hyperlink" Target="https://www.pgc.pa.gov/Wildlife/WildlifeSpecies/Ring-NeckedPheasant/PheasantAllocation/Pages/NERPheasantAllocation.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2">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NE_Upland Bird_Three Women_MAFWA_L7A5015">
            <a:extLst>
              <a:ext uri="{FF2B5EF4-FFF2-40B4-BE49-F238E27FC236}">
                <a16:creationId xmlns:a16="http://schemas.microsoft.com/office/drawing/2014/main" id="{F3A58688-F3BE-305C-030D-DD4B80439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18" r="34781" b="-1"/>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pattern&#10;&#10;Description automatically generated">
            <a:extLst>
              <a:ext uri="{FF2B5EF4-FFF2-40B4-BE49-F238E27FC236}">
                <a16:creationId xmlns:a16="http://schemas.microsoft.com/office/drawing/2014/main" id="{41AB7A1A-813C-3C50-7EB1-DC487432FA52}"/>
              </a:ext>
            </a:extLst>
          </p:cNvPr>
          <p:cNvPicPr>
            <a:picLocks noChangeAspect="1"/>
          </p:cNvPicPr>
          <p:nvPr/>
        </p:nvPicPr>
        <p:blipFill rotWithShape="1">
          <a:blip r:embed="rId4"/>
          <a:srcRect l="12699" r="25476"/>
          <a:stretch/>
        </p:blipFill>
        <p:spPr>
          <a:xfrm>
            <a:off x="4654296" y="10"/>
            <a:ext cx="7537704" cy="6857990"/>
          </a:xfrm>
          <a:prstGeom prst="rect">
            <a:avLst/>
          </a:prstGeom>
        </p:spPr>
      </p:pic>
      <p:sp>
        <p:nvSpPr>
          <p:cNvPr id="10" name="TextBox 9">
            <a:extLst>
              <a:ext uri="{FF2B5EF4-FFF2-40B4-BE49-F238E27FC236}">
                <a16:creationId xmlns:a16="http://schemas.microsoft.com/office/drawing/2014/main" id="{E3DBE895-8168-021A-EF26-2CA46295476E}"/>
              </a:ext>
            </a:extLst>
          </p:cNvPr>
          <p:cNvSpPr txBox="1"/>
          <p:nvPr/>
        </p:nvSpPr>
        <p:spPr>
          <a:xfrm>
            <a:off x="4317873" y="385711"/>
            <a:ext cx="8210549" cy="2554545"/>
          </a:xfrm>
          <a:prstGeom prst="rect">
            <a:avLst/>
          </a:prstGeom>
          <a:noFill/>
        </p:spPr>
        <p:txBody>
          <a:bodyPr wrap="square">
            <a:spAutoFit/>
          </a:bodyPr>
          <a:lstStyle/>
          <a:p>
            <a:pPr algn="ctr"/>
            <a:r>
              <a:rPr lang="en-US" sz="8000" b="1" dirty="0">
                <a:ln w="28575">
                  <a:solidFill>
                    <a:srgbClr val="EE7422"/>
                  </a:solidFill>
                </a:ln>
                <a:solidFill>
                  <a:schemeClr val="bg1"/>
                </a:solidFill>
              </a:rPr>
              <a:t>LEARN TO HUNT:</a:t>
            </a:r>
          </a:p>
          <a:p>
            <a:pPr algn="ctr"/>
            <a:r>
              <a:rPr lang="en-US" sz="8000" b="1" dirty="0">
                <a:ln w="28575">
                  <a:solidFill>
                    <a:srgbClr val="EE7422"/>
                  </a:solidFill>
                </a:ln>
                <a:solidFill>
                  <a:schemeClr val="bg1"/>
                </a:solidFill>
              </a:rPr>
              <a:t>PHEASANTS</a:t>
            </a:r>
          </a:p>
        </p:txBody>
      </p:sp>
      <p:pic>
        <p:nvPicPr>
          <p:cNvPr id="12" name="Picture 11">
            <a:extLst>
              <a:ext uri="{FF2B5EF4-FFF2-40B4-BE49-F238E27FC236}">
                <a16:creationId xmlns:a16="http://schemas.microsoft.com/office/drawing/2014/main" id="{B89DC87B-F027-6BA5-BED8-16CF98E36FD4}"/>
              </a:ext>
            </a:extLst>
          </p:cNvPr>
          <p:cNvPicPr>
            <a:picLocks noChangeAspect="1"/>
          </p:cNvPicPr>
          <p:nvPr/>
        </p:nvPicPr>
        <p:blipFill>
          <a:blip r:embed="rId5"/>
          <a:stretch>
            <a:fillRect/>
          </a:stretch>
        </p:blipFill>
        <p:spPr>
          <a:xfrm>
            <a:off x="7540162" y="3652207"/>
            <a:ext cx="1810669" cy="1822862"/>
          </a:xfrm>
          <a:prstGeom prst="rect">
            <a:avLst/>
          </a:prstGeom>
        </p:spPr>
      </p:pic>
      <p:sp>
        <p:nvSpPr>
          <p:cNvPr id="14" name="Rectangle 13">
            <a:extLst>
              <a:ext uri="{FF2B5EF4-FFF2-40B4-BE49-F238E27FC236}">
                <a16:creationId xmlns:a16="http://schemas.microsoft.com/office/drawing/2014/main" id="{DC3E26EB-730E-DA2A-F2A0-D3C11519DB54}"/>
              </a:ext>
            </a:extLst>
          </p:cNvPr>
          <p:cNvSpPr/>
          <p:nvPr/>
        </p:nvSpPr>
        <p:spPr>
          <a:xfrm>
            <a:off x="4606571" y="-10"/>
            <a:ext cx="93946" cy="6858000"/>
          </a:xfrm>
          <a:prstGeom prst="rect">
            <a:avLst/>
          </a:prstGeom>
          <a:solidFill>
            <a:srgbClr val="EE7422"/>
          </a:solidFill>
          <a:ln>
            <a:solidFill>
              <a:srgbClr val="EE7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9F13AAB-5580-E3AE-0AC4-07EA4500B983}"/>
              </a:ext>
            </a:extLst>
          </p:cNvPr>
          <p:cNvSpPr txBox="1"/>
          <p:nvPr/>
        </p:nvSpPr>
        <p:spPr>
          <a:xfrm>
            <a:off x="4300960" y="6187021"/>
            <a:ext cx="8242852" cy="523220"/>
          </a:xfrm>
          <a:prstGeom prst="rect">
            <a:avLst/>
          </a:prstGeom>
          <a:noFill/>
        </p:spPr>
        <p:txBody>
          <a:bodyPr wrap="square" rtlCol="0">
            <a:spAutoFit/>
          </a:bodyPr>
          <a:lstStyle/>
          <a:p>
            <a:pPr algn="ctr"/>
            <a:r>
              <a:rPr lang="en-US" sz="2800" b="1" spc="300" dirty="0">
                <a:solidFill>
                  <a:schemeClr val="bg1"/>
                </a:solidFill>
                <a:latin typeface="+mj-lt"/>
              </a:rPr>
              <a:t>PENNSYLVANIA GAME COMMISSION</a:t>
            </a:r>
          </a:p>
        </p:txBody>
      </p:sp>
    </p:spTree>
    <p:extLst>
      <p:ext uri="{BB962C8B-B14F-4D97-AF65-F5344CB8AC3E}">
        <p14:creationId xmlns:p14="http://schemas.microsoft.com/office/powerpoint/2010/main" val="235186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895712" y="47896"/>
            <a:ext cx="10296288" cy="923330"/>
          </a:xfrm>
          <a:prstGeom prst="rect">
            <a:avLst/>
          </a:prstGeom>
          <a:noFill/>
        </p:spPr>
        <p:txBody>
          <a:bodyPr wrap="square">
            <a:spAutoFit/>
          </a:bodyPr>
          <a:lstStyle/>
          <a:p>
            <a:r>
              <a:rPr lang="en-US" sz="5400" b="1" dirty="0">
                <a:ln w="28575">
                  <a:solidFill>
                    <a:srgbClr val="EE7422"/>
                  </a:solidFill>
                </a:ln>
                <a:solidFill>
                  <a:schemeClr val="bg1"/>
                </a:solidFill>
              </a:rPr>
              <a:t>WHAT EQUIPMENT DO I NEED? </a:t>
            </a:r>
          </a:p>
        </p:txBody>
      </p:sp>
      <p:pic>
        <p:nvPicPr>
          <p:cNvPr id="10" name="Picture 9" descr="A picture containing outdoor, grass, sky, person&#10;&#10;Description automatically generated">
            <a:extLst>
              <a:ext uri="{FF2B5EF4-FFF2-40B4-BE49-F238E27FC236}">
                <a16:creationId xmlns:a16="http://schemas.microsoft.com/office/drawing/2014/main" id="{ABCF9FC6-875B-4534-B19A-5D9D66DBE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8502"/>
            <a:ext cx="4059428" cy="5809497"/>
          </a:xfrm>
          <a:prstGeom prst="rect">
            <a:avLst/>
          </a:prstGeom>
          <a:ln>
            <a:solidFill>
              <a:schemeClr val="accent2"/>
            </a:solidFill>
          </a:ln>
        </p:spPr>
      </p:pic>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5"/>
          <a:stretch>
            <a:fillRect/>
          </a:stretch>
        </p:blipFill>
        <p:spPr>
          <a:xfrm>
            <a:off x="170106" y="17896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323044" y="624062"/>
            <a:ext cx="7415295" cy="3416320"/>
          </a:xfrm>
          <a:prstGeom prst="rect">
            <a:avLst/>
          </a:prstGeom>
          <a:noFill/>
        </p:spPr>
        <p:txBody>
          <a:bodyPr wrap="square" rtlCol="0">
            <a:spAutoFit/>
          </a:bodyPr>
          <a:lstStyle/>
          <a:p>
            <a:endParaRPr lang="en-US" sz="3600" b="1" dirty="0">
              <a:solidFill>
                <a:schemeClr val="bg1"/>
              </a:solidFill>
            </a:endParaRPr>
          </a:p>
          <a:p>
            <a:r>
              <a:rPr lang="en-US" sz="3600" b="1" dirty="0">
                <a:solidFill>
                  <a:schemeClr val="bg1"/>
                </a:solidFill>
                <a:latin typeface="+mj-lt"/>
              </a:rPr>
              <a:t>Fluorescent Orange Hat and Vest</a:t>
            </a:r>
          </a:p>
          <a:p>
            <a:endParaRPr lang="en-US" sz="3600" b="1" dirty="0">
              <a:solidFill>
                <a:schemeClr val="bg1"/>
              </a:solidFill>
              <a:latin typeface="+mj-lt"/>
            </a:endParaRPr>
          </a:p>
          <a:p>
            <a:r>
              <a:rPr lang="en-US" sz="3600" b="1" dirty="0">
                <a:solidFill>
                  <a:schemeClr val="bg1"/>
                </a:solidFill>
                <a:latin typeface="+mj-lt"/>
              </a:rPr>
              <a:t>Sturdy Pants and Boots </a:t>
            </a:r>
          </a:p>
          <a:p>
            <a:endParaRPr lang="en-US" sz="3600" b="1" dirty="0">
              <a:solidFill>
                <a:schemeClr val="bg1"/>
              </a:solidFill>
              <a:latin typeface="+mj-lt"/>
            </a:endParaRPr>
          </a:p>
          <a:p>
            <a:r>
              <a:rPr lang="en-US" sz="3600" b="1" dirty="0">
                <a:solidFill>
                  <a:schemeClr val="bg1"/>
                </a:solidFill>
                <a:latin typeface="+mj-lt"/>
              </a:rPr>
              <a:t>Shotgun &amp; Ammunition</a:t>
            </a:r>
          </a:p>
        </p:txBody>
      </p:sp>
    </p:spTree>
    <p:extLst>
      <p:ext uri="{BB962C8B-B14F-4D97-AF65-F5344CB8AC3E}">
        <p14:creationId xmlns:p14="http://schemas.microsoft.com/office/powerpoint/2010/main" val="46562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526952" y="-39212"/>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TYPES OF SHOTGUNS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937095"/>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200535" y="1307438"/>
            <a:ext cx="8991600" cy="1569660"/>
          </a:xfrm>
          <a:prstGeom prst="rect">
            <a:avLst/>
          </a:prstGeom>
          <a:noFill/>
        </p:spPr>
        <p:txBody>
          <a:bodyPr wrap="square" rtlCol="0">
            <a:spAutoFit/>
          </a:bodyPr>
          <a:lstStyle/>
          <a:p>
            <a:pPr algn="ctr"/>
            <a:r>
              <a:rPr lang="en-US" sz="4800" b="1" dirty="0">
                <a:solidFill>
                  <a:schemeClr val="bg1"/>
                </a:solidFill>
              </a:rPr>
              <a:t>Break Action</a:t>
            </a:r>
          </a:p>
          <a:p>
            <a:endParaRPr lang="en-US" sz="4800" b="1" dirty="0">
              <a:solidFill>
                <a:schemeClr val="bg1"/>
              </a:solidFill>
            </a:endParaRPr>
          </a:p>
        </p:txBody>
      </p:sp>
      <p:pic>
        <p:nvPicPr>
          <p:cNvPr id="3" name="Picture 2">
            <a:extLst>
              <a:ext uri="{FF2B5EF4-FFF2-40B4-BE49-F238E27FC236}">
                <a16:creationId xmlns:a16="http://schemas.microsoft.com/office/drawing/2014/main" id="{148A70B3-4C14-FF62-AC16-2DB62D9A13C0}"/>
              </a:ext>
            </a:extLst>
          </p:cNvPr>
          <p:cNvPicPr>
            <a:picLocks noChangeAspect="1"/>
          </p:cNvPicPr>
          <p:nvPr/>
        </p:nvPicPr>
        <p:blipFill>
          <a:blip r:embed="rId5"/>
          <a:srcRect/>
          <a:stretch>
            <a:fillRect/>
          </a:stretch>
        </p:blipFill>
        <p:spPr>
          <a:xfrm>
            <a:off x="3168016" y="2215124"/>
            <a:ext cx="6771309" cy="4115940"/>
          </a:xfrm>
          <a:prstGeom prst="rect">
            <a:avLst/>
          </a:prstGeom>
          <a:solidFill>
            <a:schemeClr val="bg1"/>
          </a:solidFill>
          <a:ln w="38100">
            <a:solidFill>
              <a:schemeClr val="accent2"/>
            </a:solidFill>
          </a:ln>
        </p:spPr>
      </p:pic>
    </p:spTree>
    <p:extLst>
      <p:ext uri="{BB962C8B-B14F-4D97-AF65-F5344CB8AC3E}">
        <p14:creationId xmlns:p14="http://schemas.microsoft.com/office/powerpoint/2010/main" val="230038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414793" y="-35342"/>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TYPES OF SHOTGUNS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1725368" y="1873752"/>
            <a:ext cx="8991600" cy="1384995"/>
          </a:xfrm>
          <a:prstGeom prst="rect">
            <a:avLst/>
          </a:prstGeom>
          <a:noFill/>
        </p:spPr>
        <p:txBody>
          <a:bodyPr wrap="square" rtlCol="0">
            <a:spAutoFit/>
          </a:bodyPr>
          <a:lstStyle/>
          <a:p>
            <a:pPr algn="ctr"/>
            <a:r>
              <a:rPr lang="en-US" sz="4800" b="1" dirty="0">
                <a:solidFill>
                  <a:schemeClr val="bg1"/>
                </a:solidFill>
              </a:rPr>
              <a:t>Pump Action </a:t>
            </a:r>
          </a:p>
          <a:p>
            <a:endParaRPr lang="en-US" sz="3600" b="1" dirty="0">
              <a:solidFill>
                <a:schemeClr val="bg1"/>
              </a:solidFill>
            </a:endParaRPr>
          </a:p>
        </p:txBody>
      </p:sp>
      <p:pic>
        <p:nvPicPr>
          <p:cNvPr id="10" name="Picture 9" descr="A picture containing weapon">
            <a:extLst>
              <a:ext uri="{FF2B5EF4-FFF2-40B4-BE49-F238E27FC236}">
                <a16:creationId xmlns:a16="http://schemas.microsoft.com/office/drawing/2014/main" id="{5257C8DA-A504-938C-3DB0-1EF9944D6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911" y="2812268"/>
            <a:ext cx="10408533" cy="278277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358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402436" y="0"/>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TYPES OF SHOTGUNS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2675182" y="989355"/>
            <a:ext cx="8991600" cy="1384995"/>
          </a:xfrm>
          <a:prstGeom prst="rect">
            <a:avLst/>
          </a:prstGeom>
          <a:noFill/>
        </p:spPr>
        <p:txBody>
          <a:bodyPr wrap="square" rtlCol="0">
            <a:spAutoFit/>
          </a:bodyPr>
          <a:lstStyle/>
          <a:p>
            <a:endParaRPr lang="en-US" sz="3600" b="1" dirty="0">
              <a:solidFill>
                <a:schemeClr val="bg1"/>
              </a:solidFill>
            </a:endParaRPr>
          </a:p>
          <a:p>
            <a:r>
              <a:rPr lang="en-US" sz="4800" b="1" dirty="0">
                <a:solidFill>
                  <a:schemeClr val="bg1"/>
                </a:solidFill>
              </a:rPr>
              <a:t>Semiautomatic</a:t>
            </a:r>
            <a:r>
              <a:rPr lang="en-US" sz="3600" b="1" u="sng" dirty="0">
                <a:solidFill>
                  <a:schemeClr val="bg1"/>
                </a:solidFill>
              </a:rPr>
              <a:t> </a:t>
            </a:r>
          </a:p>
        </p:txBody>
      </p:sp>
      <p:pic>
        <p:nvPicPr>
          <p:cNvPr id="10" name="Picture 9" descr="A close-up of an object&#10;&#10;Description automatically generated with low confidence">
            <a:extLst>
              <a:ext uri="{FF2B5EF4-FFF2-40B4-BE49-F238E27FC236}">
                <a16:creationId xmlns:a16="http://schemas.microsoft.com/office/drawing/2014/main" id="{702DAC68-AF26-8AC2-9938-8EE767547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335" y="2387621"/>
            <a:ext cx="7214434" cy="3937943"/>
          </a:xfrm>
          <a:prstGeom prst="rect">
            <a:avLst/>
          </a:prstGeom>
          <a:ln w="38100">
            <a:solidFill>
              <a:schemeClr val="accent2"/>
            </a:solidFill>
          </a:ln>
        </p:spPr>
      </p:pic>
    </p:spTree>
    <p:extLst>
      <p:ext uri="{BB962C8B-B14F-4D97-AF65-F5344CB8AC3E}">
        <p14:creationId xmlns:p14="http://schemas.microsoft.com/office/powerpoint/2010/main" val="184212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70107" y="-36597"/>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CHOKE TUBES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857465" y="649226"/>
            <a:ext cx="8991600" cy="646331"/>
          </a:xfrm>
          <a:prstGeom prst="rect">
            <a:avLst/>
          </a:prstGeom>
          <a:noFill/>
        </p:spPr>
        <p:txBody>
          <a:bodyPr wrap="square" rtlCol="0">
            <a:spAutoFit/>
          </a:bodyPr>
          <a:lstStyle/>
          <a:p>
            <a:r>
              <a:rPr lang="en-US" sz="3600" b="1" u="sng" dirty="0">
                <a:solidFill>
                  <a:schemeClr val="bg1"/>
                </a:solidFill>
              </a:rPr>
              <a:t> </a:t>
            </a:r>
          </a:p>
        </p:txBody>
      </p:sp>
      <p:sp>
        <p:nvSpPr>
          <p:cNvPr id="7" name="object 2">
            <a:extLst>
              <a:ext uri="{FF2B5EF4-FFF2-40B4-BE49-F238E27FC236}">
                <a16:creationId xmlns:a16="http://schemas.microsoft.com/office/drawing/2014/main" id="{C9DF60CD-C5EA-2866-DFB6-E5263D083659}"/>
              </a:ext>
            </a:extLst>
          </p:cNvPr>
          <p:cNvSpPr/>
          <p:nvPr/>
        </p:nvSpPr>
        <p:spPr>
          <a:xfrm>
            <a:off x="2582078" y="1350345"/>
            <a:ext cx="8467724" cy="4921792"/>
          </a:xfrm>
          <a:prstGeom prst="rect">
            <a:avLst/>
          </a:prstGeom>
          <a:blipFill>
            <a:blip r:embed="rId5" cstate="print"/>
            <a:stretch>
              <a:fillRect/>
            </a:stretch>
          </a:blipFill>
          <a:ln w="41275">
            <a:solidFill>
              <a:schemeClr val="accent2"/>
            </a:solidFill>
          </a:ln>
        </p:spPr>
        <p:txBody>
          <a:bodyPr wrap="square" lIns="0" tIns="0" rIns="0" bIns="0" rtlCol="0"/>
          <a:lstStyle/>
          <a:p>
            <a:endParaRPr/>
          </a:p>
        </p:txBody>
      </p:sp>
    </p:spTree>
    <p:extLst>
      <p:ext uri="{BB962C8B-B14F-4D97-AF65-F5344CB8AC3E}">
        <p14:creationId xmlns:p14="http://schemas.microsoft.com/office/powerpoint/2010/main" val="58292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925545" y="-74693"/>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SHOTGUN SHELLS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514565" y="494794"/>
            <a:ext cx="8991600" cy="646331"/>
          </a:xfrm>
          <a:prstGeom prst="rect">
            <a:avLst/>
          </a:prstGeom>
          <a:noFill/>
        </p:spPr>
        <p:txBody>
          <a:bodyPr wrap="square" rtlCol="0">
            <a:spAutoFit/>
          </a:bodyPr>
          <a:lstStyle/>
          <a:p>
            <a:r>
              <a:rPr lang="en-US" sz="3600" b="1" u="sng"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pic>
        <p:nvPicPr>
          <p:cNvPr id="15" name="Picture 2">
            <a:extLst>
              <a:ext uri="{FF2B5EF4-FFF2-40B4-BE49-F238E27FC236}">
                <a16:creationId xmlns:a16="http://schemas.microsoft.com/office/drawing/2014/main" id="{24F1AD59-B8FD-EA4C-686A-9A5EFAA014C7}"/>
              </a:ext>
            </a:extLst>
          </p:cNvPr>
          <p:cNvPicPr>
            <a:picLocks noChangeAspect="1"/>
          </p:cNvPicPr>
          <p:nvPr/>
        </p:nvPicPr>
        <p:blipFill>
          <a:blip r:embed="rId5"/>
          <a:srcRect/>
          <a:stretch>
            <a:fillRect/>
          </a:stretch>
        </p:blipFill>
        <p:spPr>
          <a:xfrm>
            <a:off x="-202503" y="1648957"/>
            <a:ext cx="6298503" cy="4723877"/>
          </a:xfrm>
          <a:prstGeom prst="rect">
            <a:avLst/>
          </a:prstGeom>
        </p:spPr>
      </p:pic>
      <p:sp>
        <p:nvSpPr>
          <p:cNvPr id="16" name="TextBox 15">
            <a:extLst>
              <a:ext uri="{FF2B5EF4-FFF2-40B4-BE49-F238E27FC236}">
                <a16:creationId xmlns:a16="http://schemas.microsoft.com/office/drawing/2014/main" id="{FE8912B1-8D7F-A321-DE6C-A2BE657F827D}"/>
              </a:ext>
            </a:extLst>
          </p:cNvPr>
          <p:cNvSpPr txBox="1"/>
          <p:nvPr/>
        </p:nvSpPr>
        <p:spPr>
          <a:xfrm>
            <a:off x="5632472" y="1267350"/>
            <a:ext cx="5696724" cy="4893647"/>
          </a:xfrm>
          <a:prstGeom prst="rect">
            <a:avLst/>
          </a:prstGeom>
          <a:noFill/>
        </p:spPr>
        <p:txBody>
          <a:bodyPr wrap="square" rtlCol="0">
            <a:spAutoFit/>
          </a:bodyPr>
          <a:lstStyle/>
          <a:p>
            <a:r>
              <a:rPr lang="en-US" sz="4400" b="1" dirty="0">
                <a:solidFill>
                  <a:schemeClr val="bg1"/>
                </a:solidFill>
                <a:latin typeface="+mj-lt"/>
              </a:rPr>
              <a:t>GAUGE: </a:t>
            </a:r>
          </a:p>
          <a:p>
            <a:pPr marL="1028700" lvl="1" indent="-571500">
              <a:buFont typeface="Arial" panose="020B0604020202020204" pitchFamily="34" charset="0"/>
              <a:buChar char="•"/>
            </a:pPr>
            <a:r>
              <a:rPr lang="en-US" sz="2800" dirty="0">
                <a:solidFill>
                  <a:schemeClr val="bg1"/>
                </a:solidFill>
                <a:latin typeface="+mj-lt"/>
              </a:rPr>
              <a:t>10 gauge or less</a:t>
            </a:r>
          </a:p>
          <a:p>
            <a:pPr marL="1028700" lvl="1" indent="-571500">
              <a:buFont typeface="Arial" panose="020B0604020202020204" pitchFamily="34" charset="0"/>
              <a:buChar char="•"/>
            </a:pPr>
            <a:r>
              <a:rPr lang="en-US" sz="2800" dirty="0">
                <a:solidFill>
                  <a:schemeClr val="bg1"/>
                </a:solidFill>
                <a:latin typeface="+mj-lt"/>
              </a:rPr>
              <a:t>12 or 20 gauge are commonly used</a:t>
            </a:r>
          </a:p>
          <a:p>
            <a:pPr marL="1028700" lvl="1" indent="-571500">
              <a:buFont typeface="Arial" panose="020B0604020202020204" pitchFamily="34" charset="0"/>
              <a:buChar char="•"/>
            </a:pPr>
            <a:r>
              <a:rPr lang="en-US" sz="2800" dirty="0">
                <a:solidFill>
                  <a:schemeClr val="bg1"/>
                </a:solidFill>
                <a:latin typeface="+mj-lt"/>
              </a:rPr>
              <a:t>no more than 3 shells in chamber/magazine</a:t>
            </a:r>
            <a:endParaRPr lang="en-US" sz="4400" dirty="0">
              <a:solidFill>
                <a:schemeClr val="bg1"/>
              </a:solidFill>
              <a:latin typeface="+mj-lt"/>
            </a:endParaRPr>
          </a:p>
          <a:p>
            <a:r>
              <a:rPr lang="en-US" sz="4400" b="1" dirty="0">
                <a:solidFill>
                  <a:schemeClr val="bg1"/>
                </a:solidFill>
                <a:latin typeface="+mj-lt"/>
              </a:rPr>
              <a:t>SHOT SIZE:</a:t>
            </a:r>
          </a:p>
          <a:p>
            <a:pPr marL="1028700" lvl="1" indent="-571500">
              <a:buFont typeface="Arial" panose="020B0604020202020204" pitchFamily="34" charset="0"/>
              <a:buChar char="•"/>
            </a:pPr>
            <a:r>
              <a:rPr lang="en-US" sz="2800" dirty="0">
                <a:solidFill>
                  <a:schemeClr val="bg1"/>
                </a:solidFill>
                <a:latin typeface="+mj-lt"/>
              </a:rPr>
              <a:t>No larger than No. 4 (No. 2 for steel). </a:t>
            </a:r>
          </a:p>
          <a:p>
            <a:pPr marL="1028700" lvl="1" indent="-571500">
              <a:buFont typeface="Arial" panose="020B0604020202020204" pitchFamily="34" charset="0"/>
              <a:buChar char="•"/>
            </a:pPr>
            <a:r>
              <a:rPr lang="en-US" sz="2800" dirty="0">
                <a:solidFill>
                  <a:schemeClr val="bg1"/>
                </a:solidFill>
                <a:latin typeface="+mj-lt"/>
              </a:rPr>
              <a:t>No. 5-6 is commonly used</a:t>
            </a:r>
          </a:p>
        </p:txBody>
      </p:sp>
    </p:spTree>
    <p:extLst>
      <p:ext uri="{BB962C8B-B14F-4D97-AF65-F5344CB8AC3E}">
        <p14:creationId xmlns:p14="http://schemas.microsoft.com/office/powerpoint/2010/main" val="153781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Plugs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7" y="207543"/>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514565" y="372085"/>
            <a:ext cx="8991600" cy="646331"/>
          </a:xfrm>
          <a:prstGeom prst="rect">
            <a:avLst/>
          </a:prstGeom>
          <a:noFill/>
        </p:spPr>
        <p:txBody>
          <a:bodyPr wrap="square" rtlCol="0">
            <a:spAutoFit/>
          </a:bodyPr>
          <a:lstStyle/>
          <a:p>
            <a:r>
              <a:rPr lang="en-US" sz="3600" b="1" u="sng"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pic>
        <p:nvPicPr>
          <p:cNvPr id="3" name="Picture 2">
            <a:extLst>
              <a:ext uri="{FF2B5EF4-FFF2-40B4-BE49-F238E27FC236}">
                <a16:creationId xmlns:a16="http://schemas.microsoft.com/office/drawing/2014/main" id="{527CCD85-365D-B858-1CDE-73CEE238FF9B}"/>
              </a:ext>
            </a:extLst>
          </p:cNvPr>
          <p:cNvPicPr>
            <a:picLocks noChangeAspect="1"/>
          </p:cNvPicPr>
          <p:nvPr/>
        </p:nvPicPr>
        <p:blipFill>
          <a:blip r:embed="rId5"/>
          <a:srcRect/>
          <a:stretch>
            <a:fillRect/>
          </a:stretch>
        </p:blipFill>
        <p:spPr>
          <a:xfrm>
            <a:off x="3131049" y="1510457"/>
            <a:ext cx="6583881" cy="4329127"/>
          </a:xfrm>
          <a:prstGeom prst="rect">
            <a:avLst/>
          </a:prstGeom>
        </p:spPr>
      </p:pic>
    </p:spTree>
    <p:extLst>
      <p:ext uri="{BB962C8B-B14F-4D97-AF65-F5344CB8AC3E}">
        <p14:creationId xmlns:p14="http://schemas.microsoft.com/office/powerpoint/2010/main" val="6300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CC78A-ECDA-83D8-AC7D-DE525A4A4324}"/>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2130415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30123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35279" y="365760"/>
            <a:ext cx="1930908" cy="194005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1495167" y="-642550"/>
            <a:ext cx="13773664" cy="750055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7454138" y="339496"/>
            <a:ext cx="4269740" cy="5769610"/>
          </a:xfrm>
          <a:custGeom>
            <a:avLst/>
            <a:gdLst/>
            <a:ahLst/>
            <a:cxnLst/>
            <a:rect l="l" t="t" r="r" b="b"/>
            <a:pathLst>
              <a:path w="4269740" h="5769610">
                <a:moveTo>
                  <a:pt x="0" y="5769610"/>
                </a:moveTo>
                <a:lnTo>
                  <a:pt x="4269232" y="5769610"/>
                </a:lnTo>
                <a:lnTo>
                  <a:pt x="4269232" y="0"/>
                </a:lnTo>
                <a:lnTo>
                  <a:pt x="0" y="0"/>
                </a:lnTo>
                <a:lnTo>
                  <a:pt x="0" y="5769610"/>
                </a:lnTo>
                <a:close/>
              </a:path>
            </a:pathLst>
          </a:custGeom>
          <a:solidFill>
            <a:schemeClr val="accent2">
              <a:alpha val="90194"/>
            </a:schemeClr>
          </a:solidFill>
        </p:spPr>
        <p:txBody>
          <a:bodyPr wrap="square" lIns="0" tIns="0" rIns="0" bIns="0" rtlCol="0"/>
          <a:lstStyle/>
          <a:p>
            <a:endParaRPr/>
          </a:p>
        </p:txBody>
      </p:sp>
      <p:sp>
        <p:nvSpPr>
          <p:cNvPr id="6" name="object 6"/>
          <p:cNvSpPr/>
          <p:nvPr/>
        </p:nvSpPr>
        <p:spPr>
          <a:xfrm>
            <a:off x="7429245" y="6269990"/>
            <a:ext cx="4460240" cy="0"/>
          </a:xfrm>
          <a:custGeom>
            <a:avLst/>
            <a:gdLst/>
            <a:ahLst/>
            <a:cxnLst/>
            <a:rect l="l" t="t" r="r" b="b"/>
            <a:pathLst>
              <a:path w="4460240">
                <a:moveTo>
                  <a:pt x="0" y="0"/>
                </a:moveTo>
                <a:lnTo>
                  <a:pt x="4459732" y="0"/>
                </a:lnTo>
              </a:path>
            </a:pathLst>
          </a:custGeom>
          <a:ln w="25400">
            <a:solidFill>
              <a:srgbClr val="FFFFFF"/>
            </a:solidFill>
          </a:ln>
        </p:spPr>
        <p:txBody>
          <a:bodyPr wrap="square" lIns="0" tIns="0" rIns="0" bIns="0" rtlCol="0"/>
          <a:lstStyle/>
          <a:p>
            <a:endParaRPr/>
          </a:p>
        </p:txBody>
      </p:sp>
      <p:sp>
        <p:nvSpPr>
          <p:cNvPr id="7" name="object 7"/>
          <p:cNvSpPr/>
          <p:nvPr/>
        </p:nvSpPr>
        <p:spPr>
          <a:xfrm>
            <a:off x="7441945" y="284479"/>
            <a:ext cx="0" cy="5972810"/>
          </a:xfrm>
          <a:custGeom>
            <a:avLst/>
            <a:gdLst/>
            <a:ahLst/>
            <a:cxnLst/>
            <a:rect l="l" t="t" r="r" b="b"/>
            <a:pathLst>
              <a:path h="5972810">
                <a:moveTo>
                  <a:pt x="0" y="0"/>
                </a:moveTo>
                <a:lnTo>
                  <a:pt x="0" y="5972810"/>
                </a:lnTo>
              </a:path>
            </a:pathLst>
          </a:custGeom>
          <a:ln w="25400">
            <a:solidFill>
              <a:srgbClr val="FFFFFF"/>
            </a:solidFill>
          </a:ln>
        </p:spPr>
        <p:txBody>
          <a:bodyPr wrap="square" lIns="0" tIns="0" rIns="0" bIns="0" rtlCol="0"/>
          <a:lstStyle/>
          <a:p>
            <a:endParaRPr/>
          </a:p>
        </p:txBody>
      </p:sp>
      <p:sp>
        <p:nvSpPr>
          <p:cNvPr id="8" name="object 8"/>
          <p:cNvSpPr/>
          <p:nvPr/>
        </p:nvSpPr>
        <p:spPr>
          <a:xfrm>
            <a:off x="7429245" y="271779"/>
            <a:ext cx="63500" cy="0"/>
          </a:xfrm>
          <a:custGeom>
            <a:avLst/>
            <a:gdLst/>
            <a:ahLst/>
            <a:cxnLst/>
            <a:rect l="l" t="t" r="r" b="b"/>
            <a:pathLst>
              <a:path w="63500">
                <a:moveTo>
                  <a:pt x="0" y="0"/>
                </a:moveTo>
                <a:lnTo>
                  <a:pt x="63500" y="0"/>
                </a:lnTo>
              </a:path>
            </a:pathLst>
          </a:custGeom>
          <a:ln w="25400">
            <a:solidFill>
              <a:srgbClr val="FFFFFF"/>
            </a:solidFill>
          </a:ln>
        </p:spPr>
        <p:txBody>
          <a:bodyPr wrap="square" lIns="0" tIns="0" rIns="0" bIns="0" rtlCol="0"/>
          <a:lstStyle/>
          <a:p>
            <a:endParaRPr/>
          </a:p>
        </p:txBody>
      </p:sp>
      <p:sp>
        <p:nvSpPr>
          <p:cNvPr id="9" name="object 9"/>
          <p:cNvSpPr/>
          <p:nvPr/>
        </p:nvSpPr>
        <p:spPr>
          <a:xfrm>
            <a:off x="11876278" y="284479"/>
            <a:ext cx="0" cy="5972810"/>
          </a:xfrm>
          <a:custGeom>
            <a:avLst/>
            <a:gdLst/>
            <a:ahLst/>
            <a:cxnLst/>
            <a:rect l="l" t="t" r="r" b="b"/>
            <a:pathLst>
              <a:path h="5972810">
                <a:moveTo>
                  <a:pt x="0" y="0"/>
                </a:moveTo>
                <a:lnTo>
                  <a:pt x="0" y="5972810"/>
                </a:lnTo>
              </a:path>
            </a:pathLst>
          </a:custGeom>
          <a:ln w="25400">
            <a:solidFill>
              <a:srgbClr val="FFFFFF"/>
            </a:solidFill>
          </a:ln>
        </p:spPr>
        <p:txBody>
          <a:bodyPr wrap="square" lIns="0" tIns="0" rIns="0" bIns="0" rtlCol="0"/>
          <a:lstStyle/>
          <a:p>
            <a:endParaRPr/>
          </a:p>
        </p:txBody>
      </p:sp>
      <p:sp>
        <p:nvSpPr>
          <p:cNvPr id="10" name="object 10"/>
          <p:cNvSpPr/>
          <p:nvPr/>
        </p:nvSpPr>
        <p:spPr>
          <a:xfrm>
            <a:off x="7492745" y="271779"/>
            <a:ext cx="4396740" cy="0"/>
          </a:xfrm>
          <a:custGeom>
            <a:avLst/>
            <a:gdLst/>
            <a:ahLst/>
            <a:cxnLst/>
            <a:rect l="l" t="t" r="r" b="b"/>
            <a:pathLst>
              <a:path w="4396740">
                <a:moveTo>
                  <a:pt x="0" y="0"/>
                </a:moveTo>
                <a:lnTo>
                  <a:pt x="4396232" y="0"/>
                </a:lnTo>
              </a:path>
            </a:pathLst>
          </a:custGeom>
          <a:ln w="25400">
            <a:solidFill>
              <a:srgbClr val="FFFFFF"/>
            </a:solidFill>
          </a:ln>
        </p:spPr>
        <p:txBody>
          <a:bodyPr wrap="square" lIns="0" tIns="0" rIns="0" bIns="0" rtlCol="0"/>
          <a:lstStyle/>
          <a:p>
            <a:endParaRPr/>
          </a:p>
        </p:txBody>
      </p:sp>
      <p:sp>
        <p:nvSpPr>
          <p:cNvPr id="11" name="object 11"/>
          <p:cNvSpPr/>
          <p:nvPr/>
        </p:nvSpPr>
        <p:spPr>
          <a:xfrm>
            <a:off x="7480045" y="6155690"/>
            <a:ext cx="4358640" cy="76200"/>
          </a:xfrm>
          <a:custGeom>
            <a:avLst/>
            <a:gdLst/>
            <a:ahLst/>
            <a:cxnLst/>
            <a:rect l="l" t="t" r="r" b="b"/>
            <a:pathLst>
              <a:path w="4358640" h="76200">
                <a:moveTo>
                  <a:pt x="0" y="76200"/>
                </a:moveTo>
                <a:lnTo>
                  <a:pt x="4358132" y="76200"/>
                </a:lnTo>
                <a:lnTo>
                  <a:pt x="4358132" y="0"/>
                </a:lnTo>
                <a:lnTo>
                  <a:pt x="0" y="0"/>
                </a:lnTo>
                <a:lnTo>
                  <a:pt x="0" y="76200"/>
                </a:lnTo>
                <a:close/>
              </a:path>
            </a:pathLst>
          </a:custGeom>
          <a:solidFill>
            <a:srgbClr val="FFFFFF"/>
          </a:solidFill>
          <a:ln>
            <a:solidFill>
              <a:schemeClr val="accent2"/>
            </a:solidFill>
          </a:ln>
        </p:spPr>
        <p:txBody>
          <a:bodyPr wrap="square" lIns="0" tIns="0" rIns="0" bIns="0" rtlCol="0"/>
          <a:lstStyle/>
          <a:p>
            <a:endParaRPr/>
          </a:p>
        </p:txBody>
      </p:sp>
      <p:sp>
        <p:nvSpPr>
          <p:cNvPr id="12" name="object 12"/>
          <p:cNvSpPr/>
          <p:nvPr/>
        </p:nvSpPr>
        <p:spPr>
          <a:xfrm>
            <a:off x="7480045" y="386079"/>
            <a:ext cx="76200" cy="5769610"/>
          </a:xfrm>
          <a:custGeom>
            <a:avLst/>
            <a:gdLst/>
            <a:ahLst/>
            <a:cxnLst/>
            <a:rect l="l" t="t" r="r" b="b"/>
            <a:pathLst>
              <a:path w="76200" h="5769610">
                <a:moveTo>
                  <a:pt x="0" y="5769610"/>
                </a:moveTo>
                <a:lnTo>
                  <a:pt x="76200" y="5769610"/>
                </a:lnTo>
                <a:lnTo>
                  <a:pt x="76200" y="0"/>
                </a:lnTo>
                <a:lnTo>
                  <a:pt x="0" y="0"/>
                </a:lnTo>
                <a:lnTo>
                  <a:pt x="0" y="5769610"/>
                </a:lnTo>
                <a:close/>
              </a:path>
            </a:pathLst>
          </a:custGeom>
          <a:solidFill>
            <a:srgbClr val="FFFFFF"/>
          </a:solidFill>
        </p:spPr>
        <p:txBody>
          <a:bodyPr wrap="square" lIns="0" tIns="0" rIns="0" bIns="0" rtlCol="0"/>
          <a:lstStyle/>
          <a:p>
            <a:endParaRPr/>
          </a:p>
        </p:txBody>
      </p:sp>
      <p:sp>
        <p:nvSpPr>
          <p:cNvPr id="13" name="object 13"/>
          <p:cNvSpPr/>
          <p:nvPr/>
        </p:nvSpPr>
        <p:spPr>
          <a:xfrm>
            <a:off x="7480045" y="309879"/>
            <a:ext cx="4358640" cy="76200"/>
          </a:xfrm>
          <a:custGeom>
            <a:avLst/>
            <a:gdLst/>
            <a:ahLst/>
            <a:cxnLst/>
            <a:rect l="l" t="t" r="r" b="b"/>
            <a:pathLst>
              <a:path w="4358640" h="76200">
                <a:moveTo>
                  <a:pt x="0" y="76200"/>
                </a:moveTo>
                <a:lnTo>
                  <a:pt x="4358132" y="76200"/>
                </a:lnTo>
                <a:lnTo>
                  <a:pt x="4358132" y="0"/>
                </a:lnTo>
                <a:lnTo>
                  <a:pt x="0" y="0"/>
                </a:lnTo>
                <a:lnTo>
                  <a:pt x="0" y="76200"/>
                </a:lnTo>
                <a:close/>
              </a:path>
            </a:pathLst>
          </a:custGeom>
          <a:solidFill>
            <a:srgbClr val="FFFFFF"/>
          </a:solidFill>
        </p:spPr>
        <p:txBody>
          <a:bodyPr wrap="square" lIns="0" tIns="0" rIns="0" bIns="0" rtlCol="0"/>
          <a:lstStyle/>
          <a:p>
            <a:endParaRPr/>
          </a:p>
        </p:txBody>
      </p:sp>
      <p:sp>
        <p:nvSpPr>
          <p:cNvPr id="14" name="object 14"/>
          <p:cNvSpPr/>
          <p:nvPr/>
        </p:nvSpPr>
        <p:spPr>
          <a:xfrm>
            <a:off x="11761978" y="385825"/>
            <a:ext cx="76200" cy="5769610"/>
          </a:xfrm>
          <a:custGeom>
            <a:avLst/>
            <a:gdLst/>
            <a:ahLst/>
            <a:cxnLst/>
            <a:rect l="l" t="t" r="r" b="b"/>
            <a:pathLst>
              <a:path w="76200" h="5769610">
                <a:moveTo>
                  <a:pt x="76199" y="0"/>
                </a:moveTo>
                <a:lnTo>
                  <a:pt x="0" y="0"/>
                </a:lnTo>
                <a:lnTo>
                  <a:pt x="0" y="5769356"/>
                </a:lnTo>
                <a:lnTo>
                  <a:pt x="76199" y="5769356"/>
                </a:lnTo>
                <a:lnTo>
                  <a:pt x="76199" y="0"/>
                </a:lnTo>
                <a:close/>
              </a:path>
            </a:pathLst>
          </a:custGeom>
          <a:solidFill>
            <a:srgbClr val="FFFFFF"/>
          </a:solidFill>
        </p:spPr>
        <p:txBody>
          <a:bodyPr wrap="square" lIns="0" tIns="0" rIns="0" bIns="0" rtlCol="0"/>
          <a:lstStyle/>
          <a:p>
            <a:endParaRPr/>
          </a:p>
        </p:txBody>
      </p:sp>
      <p:sp>
        <p:nvSpPr>
          <p:cNvPr id="15" name="object 15"/>
          <p:cNvSpPr txBox="1">
            <a:spLocks noGrp="1"/>
          </p:cNvSpPr>
          <p:nvPr>
            <p:ph type="title"/>
          </p:nvPr>
        </p:nvSpPr>
        <p:spPr>
          <a:xfrm>
            <a:off x="7666628" y="417882"/>
            <a:ext cx="4057250" cy="738664"/>
          </a:xfrm>
          <a:prstGeom prst="rect">
            <a:avLst/>
          </a:prstGeom>
        </p:spPr>
        <p:txBody>
          <a:bodyPr vert="horz" wrap="square" lIns="0" tIns="0" rIns="0" bIns="0" rtlCol="0">
            <a:spAutoFit/>
          </a:bodyPr>
          <a:lstStyle/>
          <a:p>
            <a:pPr marL="12700">
              <a:lnSpc>
                <a:spcPct val="100000"/>
              </a:lnSpc>
            </a:pPr>
            <a:r>
              <a:rPr lang="en-US" sz="4800" b="1" spc="-150" dirty="0"/>
              <a:t>WEAR ORANGE</a:t>
            </a:r>
          </a:p>
        </p:txBody>
      </p:sp>
      <p:sp>
        <p:nvSpPr>
          <p:cNvPr id="16" name="object 16"/>
          <p:cNvSpPr txBox="1"/>
          <p:nvPr/>
        </p:nvSpPr>
        <p:spPr>
          <a:xfrm>
            <a:off x="7731887" y="1729827"/>
            <a:ext cx="3915792" cy="3904659"/>
          </a:xfrm>
          <a:prstGeom prst="rect">
            <a:avLst/>
          </a:prstGeom>
        </p:spPr>
        <p:txBody>
          <a:bodyPr vert="horz" wrap="square" lIns="0" tIns="0" rIns="0" bIns="0" rtlCol="0">
            <a:spAutoFit/>
          </a:bodyPr>
          <a:lstStyle/>
          <a:p>
            <a:pPr marL="12700" marR="5080">
              <a:lnSpc>
                <a:spcPct val="80000"/>
              </a:lnSpc>
            </a:pPr>
            <a:r>
              <a:rPr sz="2000" spc="-10" dirty="0">
                <a:latin typeface="Calibri"/>
                <a:cs typeface="Calibri"/>
              </a:rPr>
              <a:t>Blaze Orange allows you </a:t>
            </a:r>
            <a:r>
              <a:rPr sz="2000" spc="-15" dirty="0">
                <a:latin typeface="Calibri"/>
                <a:cs typeface="Calibri"/>
              </a:rPr>
              <a:t>to </a:t>
            </a:r>
            <a:r>
              <a:rPr sz="2000" dirty="0">
                <a:latin typeface="Calibri"/>
                <a:cs typeface="Calibri"/>
              </a:rPr>
              <a:t>be  </a:t>
            </a:r>
            <a:r>
              <a:rPr sz="2000" spc="-5" dirty="0">
                <a:latin typeface="Calibri"/>
                <a:cs typeface="Calibri"/>
              </a:rPr>
              <a:t>seen by other </a:t>
            </a:r>
            <a:r>
              <a:rPr sz="2000" spc="-15" dirty="0">
                <a:latin typeface="Calibri"/>
                <a:cs typeface="Calibri"/>
              </a:rPr>
              <a:t>hunters </a:t>
            </a:r>
            <a:r>
              <a:rPr sz="2000" spc="-10" dirty="0">
                <a:latin typeface="Calibri"/>
                <a:cs typeface="Calibri"/>
              </a:rPr>
              <a:t>from </a:t>
            </a:r>
            <a:r>
              <a:rPr sz="2000" dirty="0">
                <a:latin typeface="Calibri"/>
                <a:cs typeface="Calibri"/>
              </a:rPr>
              <a:t>a  </a:t>
            </a:r>
            <a:r>
              <a:rPr sz="2000" spc="-5" dirty="0">
                <a:latin typeface="Calibri"/>
                <a:cs typeface="Calibri"/>
              </a:rPr>
              <a:t>distance, </a:t>
            </a:r>
            <a:r>
              <a:rPr sz="2000" dirty="0">
                <a:latin typeface="Calibri"/>
                <a:cs typeface="Calibri"/>
              </a:rPr>
              <a:t>and </a:t>
            </a:r>
            <a:r>
              <a:rPr sz="2000" spc="-5" dirty="0">
                <a:latin typeface="Calibri"/>
                <a:cs typeface="Calibri"/>
              </a:rPr>
              <a:t>by </a:t>
            </a:r>
            <a:r>
              <a:rPr sz="2000" spc="-10" dirty="0">
                <a:latin typeface="Calibri"/>
                <a:cs typeface="Calibri"/>
              </a:rPr>
              <a:t>members </a:t>
            </a:r>
            <a:r>
              <a:rPr sz="2000" spc="-5" dirty="0">
                <a:latin typeface="Calibri"/>
                <a:cs typeface="Calibri"/>
              </a:rPr>
              <a:t>of your  own hunting </a:t>
            </a:r>
            <a:r>
              <a:rPr sz="2000" spc="-10" dirty="0">
                <a:latin typeface="Calibri"/>
                <a:cs typeface="Calibri"/>
              </a:rPr>
              <a:t>group </a:t>
            </a:r>
            <a:r>
              <a:rPr sz="2000" spc="-5" dirty="0">
                <a:latin typeface="Calibri"/>
                <a:cs typeface="Calibri"/>
              </a:rPr>
              <a:t>should your  </a:t>
            </a:r>
            <a:r>
              <a:rPr sz="2000" spc="-10" dirty="0">
                <a:latin typeface="Calibri"/>
                <a:cs typeface="Calibri"/>
              </a:rPr>
              <a:t>view </a:t>
            </a:r>
            <a:r>
              <a:rPr sz="2000" dirty="0">
                <a:latin typeface="Calibri"/>
                <a:cs typeface="Calibri"/>
              </a:rPr>
              <a:t>be </a:t>
            </a:r>
            <a:r>
              <a:rPr sz="2000" spc="-10" dirty="0">
                <a:latin typeface="Calibri"/>
                <a:cs typeface="Calibri"/>
              </a:rPr>
              <a:t>obstructed </a:t>
            </a:r>
            <a:r>
              <a:rPr sz="2000" spc="-5" dirty="0">
                <a:latin typeface="Calibri"/>
                <a:cs typeface="Calibri"/>
              </a:rPr>
              <a:t>by </a:t>
            </a:r>
            <a:r>
              <a:rPr sz="2000" spc="-10" dirty="0">
                <a:latin typeface="Calibri"/>
                <a:cs typeface="Calibri"/>
              </a:rPr>
              <a:t>tall </a:t>
            </a:r>
            <a:r>
              <a:rPr sz="2000" spc="-15" dirty="0">
                <a:latin typeface="Calibri"/>
                <a:cs typeface="Calibri"/>
              </a:rPr>
              <a:t>cover </a:t>
            </a:r>
            <a:r>
              <a:rPr sz="2000" spc="-5" dirty="0">
                <a:latin typeface="Calibri"/>
                <a:cs typeface="Calibri"/>
              </a:rPr>
              <a:t>or  </a:t>
            </a:r>
            <a:r>
              <a:rPr sz="2000" spc="-10" dirty="0">
                <a:latin typeface="Calibri"/>
                <a:cs typeface="Calibri"/>
              </a:rPr>
              <a:t>hedgerows.</a:t>
            </a:r>
            <a:endParaRPr sz="2000" dirty="0">
              <a:latin typeface="Times New Roman"/>
              <a:cs typeface="Times New Roman"/>
            </a:endParaRPr>
          </a:p>
          <a:p>
            <a:pPr marL="12700" marR="141605">
              <a:lnSpc>
                <a:spcPct val="80000"/>
              </a:lnSpc>
              <a:spcBef>
                <a:spcPts val="1620"/>
              </a:spcBef>
            </a:pPr>
            <a:r>
              <a:rPr sz="2000" spc="-5" dirty="0">
                <a:latin typeface="Calibri"/>
                <a:cs typeface="Calibri"/>
              </a:rPr>
              <a:t>Auditory communication is </a:t>
            </a:r>
            <a:r>
              <a:rPr sz="2000" spc="-10" dirty="0">
                <a:latin typeface="Calibri"/>
                <a:cs typeface="Calibri"/>
              </a:rPr>
              <a:t>very  important. Keep </a:t>
            </a:r>
            <a:r>
              <a:rPr sz="2000" spc="-5" dirty="0">
                <a:latin typeface="Calibri"/>
                <a:cs typeface="Calibri"/>
              </a:rPr>
              <a:t>talking </a:t>
            </a:r>
            <a:r>
              <a:rPr sz="2000" spc="-15" dirty="0">
                <a:latin typeface="Calibri"/>
                <a:cs typeface="Calibri"/>
              </a:rPr>
              <a:t>to </a:t>
            </a:r>
            <a:r>
              <a:rPr sz="2000" spc="-5" dirty="0">
                <a:latin typeface="Calibri"/>
                <a:cs typeface="Calibri"/>
              </a:rPr>
              <a:t>your  hunting companions </a:t>
            </a:r>
            <a:r>
              <a:rPr sz="2000" spc="-15" dirty="0">
                <a:latin typeface="Calibri"/>
                <a:cs typeface="Calibri"/>
              </a:rPr>
              <a:t>to </a:t>
            </a:r>
            <a:r>
              <a:rPr sz="2000" spc="-5" dirty="0">
                <a:latin typeface="Calibri"/>
                <a:cs typeface="Calibri"/>
              </a:rPr>
              <a:t>ensure  </a:t>
            </a:r>
            <a:r>
              <a:rPr sz="2000" spc="-10" dirty="0">
                <a:latin typeface="Calibri"/>
                <a:cs typeface="Calibri"/>
              </a:rPr>
              <a:t>you </a:t>
            </a:r>
            <a:r>
              <a:rPr sz="2000" spc="-15" dirty="0">
                <a:latin typeface="Calibri"/>
                <a:cs typeface="Calibri"/>
              </a:rPr>
              <a:t>always </a:t>
            </a:r>
            <a:r>
              <a:rPr sz="2000" spc="-5" dirty="0">
                <a:latin typeface="Calibri"/>
                <a:cs typeface="Calibri"/>
              </a:rPr>
              <a:t>know </a:t>
            </a:r>
            <a:r>
              <a:rPr sz="2000" spc="-10" dirty="0">
                <a:latin typeface="Calibri"/>
                <a:cs typeface="Calibri"/>
              </a:rPr>
              <a:t>where </a:t>
            </a:r>
            <a:r>
              <a:rPr sz="2000" spc="-5" dirty="0">
                <a:latin typeface="Calibri"/>
                <a:cs typeface="Calibri"/>
              </a:rPr>
              <a:t>they </a:t>
            </a:r>
            <a:r>
              <a:rPr sz="2000" spc="-10" dirty="0">
                <a:latin typeface="Calibri"/>
                <a:cs typeface="Calibri"/>
              </a:rPr>
              <a:t>are.  </a:t>
            </a:r>
            <a:r>
              <a:rPr sz="2000" spc="-5" dirty="0">
                <a:latin typeface="Calibri"/>
                <a:cs typeface="Calibri"/>
              </a:rPr>
              <a:t>If other </a:t>
            </a:r>
            <a:r>
              <a:rPr sz="2000" spc="-15" dirty="0">
                <a:latin typeface="Calibri"/>
                <a:cs typeface="Calibri"/>
              </a:rPr>
              <a:t>hunters may </a:t>
            </a:r>
            <a:r>
              <a:rPr sz="2000" dirty="0">
                <a:latin typeface="Calibri"/>
                <a:cs typeface="Calibri"/>
              </a:rPr>
              <a:t>be </a:t>
            </a:r>
            <a:r>
              <a:rPr sz="2000" spc="-5" dirty="0">
                <a:latin typeface="Calibri"/>
                <a:cs typeface="Calibri"/>
              </a:rPr>
              <a:t>nearby  </a:t>
            </a:r>
            <a:r>
              <a:rPr sz="2000" dirty="0">
                <a:latin typeface="Calibri"/>
                <a:cs typeface="Calibri"/>
              </a:rPr>
              <a:t>and hidden </a:t>
            </a:r>
            <a:r>
              <a:rPr sz="2000" spc="-5" dirty="0">
                <a:latin typeface="Calibri"/>
                <a:cs typeface="Calibri"/>
              </a:rPr>
              <a:t>by </a:t>
            </a:r>
            <a:r>
              <a:rPr sz="2000" spc="-10" dirty="0">
                <a:latin typeface="Calibri"/>
                <a:cs typeface="Calibri"/>
              </a:rPr>
              <a:t>vegetation, </a:t>
            </a:r>
            <a:r>
              <a:rPr sz="2000" dirty="0">
                <a:latin typeface="Calibri"/>
                <a:cs typeface="Calibri"/>
              </a:rPr>
              <a:t>use  </a:t>
            </a:r>
            <a:r>
              <a:rPr sz="2000" spc="-5" dirty="0">
                <a:latin typeface="Calibri"/>
                <a:cs typeface="Calibri"/>
              </a:rPr>
              <a:t>your </a:t>
            </a:r>
            <a:r>
              <a:rPr sz="2000" spc="-10" dirty="0">
                <a:latin typeface="Calibri"/>
                <a:cs typeface="Calibri"/>
              </a:rPr>
              <a:t>voice </a:t>
            </a:r>
            <a:r>
              <a:rPr sz="2000" spc="-15" dirty="0">
                <a:latin typeface="Calibri"/>
                <a:cs typeface="Calibri"/>
              </a:rPr>
              <a:t>to </a:t>
            </a:r>
            <a:r>
              <a:rPr sz="2000" dirty="0">
                <a:latin typeface="Calibri"/>
                <a:cs typeface="Calibri"/>
              </a:rPr>
              <a:t>announce </a:t>
            </a:r>
            <a:r>
              <a:rPr sz="2000" spc="-5" dirty="0">
                <a:latin typeface="Calibri"/>
                <a:cs typeface="Calibri"/>
              </a:rPr>
              <a:t>your  presence with </a:t>
            </a:r>
            <a:r>
              <a:rPr sz="2000" dirty="0">
                <a:latin typeface="Calibri"/>
                <a:cs typeface="Calibri"/>
              </a:rPr>
              <a:t>a </a:t>
            </a:r>
            <a:r>
              <a:rPr sz="2000" spc="-5" dirty="0">
                <a:latin typeface="Calibri"/>
                <a:cs typeface="Calibri"/>
              </a:rPr>
              <a:t>simple </a:t>
            </a:r>
            <a:r>
              <a:rPr sz="2000" spc="-10" dirty="0">
                <a:latin typeface="Calibri"/>
                <a:cs typeface="Calibri"/>
              </a:rPr>
              <a:t>“hunters  </a:t>
            </a:r>
            <a:r>
              <a:rPr sz="2000" spc="-15" dirty="0">
                <a:latin typeface="Calibri"/>
                <a:cs typeface="Calibri"/>
              </a:rPr>
              <a:t>over </a:t>
            </a:r>
            <a:r>
              <a:rPr sz="2000" spc="-10" dirty="0">
                <a:latin typeface="Calibri"/>
                <a:cs typeface="Calibri"/>
              </a:rPr>
              <a:t>here”</a:t>
            </a:r>
            <a:r>
              <a:rPr sz="2000" spc="10" dirty="0">
                <a:latin typeface="Calibri"/>
                <a:cs typeface="Calibri"/>
              </a:rPr>
              <a:t> </a:t>
            </a:r>
            <a:r>
              <a:rPr sz="2000" spc="-10" dirty="0">
                <a:latin typeface="Calibri"/>
                <a:cs typeface="Calibri"/>
              </a:rPr>
              <a:t>declaration.</a:t>
            </a:r>
            <a:endParaRPr sz="2000" dirty="0">
              <a:latin typeface="Calibri"/>
              <a:cs typeface="Calibri"/>
            </a:endParaRPr>
          </a:p>
        </p:txBody>
      </p:sp>
      <p:sp>
        <p:nvSpPr>
          <p:cNvPr id="18" name="object 18"/>
          <p:cNvSpPr txBox="1"/>
          <p:nvPr/>
        </p:nvSpPr>
        <p:spPr>
          <a:xfrm>
            <a:off x="10812249" y="6350248"/>
            <a:ext cx="971550" cy="235585"/>
          </a:xfrm>
          <a:prstGeom prst="rect">
            <a:avLst/>
          </a:prstGeom>
        </p:spPr>
        <p:txBody>
          <a:bodyPr vert="horz" wrap="square" lIns="0" tIns="0" rIns="0" bIns="0" rtlCol="0">
            <a:spAutoFit/>
          </a:bodyPr>
          <a:lstStyle/>
          <a:p>
            <a:pPr marL="12700">
              <a:lnSpc>
                <a:spcPct val="100000"/>
              </a:lnSpc>
            </a:pPr>
            <a:r>
              <a:rPr sz="1400" spc="-5" dirty="0">
                <a:solidFill>
                  <a:srgbClr val="FFFFFF"/>
                </a:solidFill>
                <a:latin typeface="Calibri"/>
                <a:cs typeface="Calibri"/>
              </a:rPr>
              <a:t>Derek</a:t>
            </a:r>
            <a:r>
              <a:rPr sz="1400" spc="-90" dirty="0">
                <a:solidFill>
                  <a:srgbClr val="FFFFFF"/>
                </a:solidFill>
                <a:latin typeface="Calibri"/>
                <a:cs typeface="Calibri"/>
              </a:rPr>
              <a:t> </a:t>
            </a:r>
            <a:r>
              <a:rPr sz="1400" spc="-5" dirty="0">
                <a:solidFill>
                  <a:srgbClr val="FFFFFF"/>
                </a:solidFill>
                <a:latin typeface="Calibri"/>
                <a:cs typeface="Calibri"/>
              </a:rPr>
              <a:t>Stoner</a:t>
            </a:r>
            <a:endParaRPr sz="1400" dirty="0">
              <a:latin typeface="Calibri"/>
              <a:cs typeface="Calibri"/>
            </a:endParaRPr>
          </a:p>
        </p:txBody>
      </p:sp>
      <p:sp>
        <p:nvSpPr>
          <p:cNvPr id="19" name="TextBox 18">
            <a:extLst>
              <a:ext uri="{FF2B5EF4-FFF2-40B4-BE49-F238E27FC236}">
                <a16:creationId xmlns:a16="http://schemas.microsoft.com/office/drawing/2014/main" id="{8ACAA135-F3B3-4C67-AFE0-C0488AB5C82A}"/>
              </a:ext>
            </a:extLst>
          </p:cNvPr>
          <p:cNvSpPr txBox="1"/>
          <p:nvPr/>
        </p:nvSpPr>
        <p:spPr>
          <a:xfrm>
            <a:off x="7628528" y="906342"/>
            <a:ext cx="3817730" cy="830997"/>
          </a:xfrm>
          <a:prstGeom prst="rect">
            <a:avLst/>
          </a:prstGeom>
          <a:noFill/>
        </p:spPr>
        <p:txBody>
          <a:bodyPr wrap="square" rtlCol="0">
            <a:spAutoFit/>
          </a:bodyPr>
          <a:lstStyle/>
          <a:p>
            <a:r>
              <a:rPr lang="en-US" sz="4800" b="1" spc="-150" dirty="0">
                <a:latin typeface="+mj-lt"/>
              </a:rPr>
              <a:t>AND BE HEARD</a:t>
            </a:r>
            <a:endParaRPr lang="en-US" sz="4800"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C8A0E7-794D-582A-E5A5-3D591A7A461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77983" y="-52188"/>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SAFE FIREARM CARRIES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995645"/>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27AFFD9A-DDDE-4948-AD96-D639A64D1300}"/>
              </a:ext>
            </a:extLst>
          </p:cNvPr>
          <p:cNvSpPr txBox="1"/>
          <p:nvPr/>
        </p:nvSpPr>
        <p:spPr>
          <a:xfrm>
            <a:off x="2519120" y="1581907"/>
            <a:ext cx="2351983" cy="584775"/>
          </a:xfrm>
          <a:prstGeom prst="rect">
            <a:avLst/>
          </a:prstGeom>
          <a:noFill/>
        </p:spPr>
        <p:txBody>
          <a:bodyPr wrap="square" rtlCol="0">
            <a:spAutoFit/>
          </a:bodyPr>
          <a:lstStyle/>
          <a:p>
            <a:r>
              <a:rPr lang="en-US" sz="3200" b="1" dirty="0">
                <a:solidFill>
                  <a:schemeClr val="bg1"/>
                </a:solidFill>
              </a:rPr>
              <a:t> </a:t>
            </a:r>
          </a:p>
        </p:txBody>
      </p:sp>
      <p:pic>
        <p:nvPicPr>
          <p:cNvPr id="20" name="Picture 2">
            <a:extLst>
              <a:ext uri="{FF2B5EF4-FFF2-40B4-BE49-F238E27FC236}">
                <a16:creationId xmlns:a16="http://schemas.microsoft.com/office/drawing/2014/main" id="{F43B08BE-AAF5-DE9A-B877-2EEA7E4013B9}"/>
              </a:ext>
            </a:extLst>
          </p:cNvPr>
          <p:cNvPicPr>
            <a:picLocks noChangeAspect="1"/>
          </p:cNvPicPr>
          <p:nvPr/>
        </p:nvPicPr>
        <p:blipFill>
          <a:blip r:embed="rId5"/>
          <a:srcRect/>
          <a:stretch>
            <a:fillRect/>
          </a:stretch>
        </p:blipFill>
        <p:spPr>
          <a:xfrm>
            <a:off x="7688371" y="1271294"/>
            <a:ext cx="2832080" cy="5177042"/>
          </a:xfrm>
          <a:prstGeom prst="rect">
            <a:avLst/>
          </a:prstGeom>
        </p:spPr>
      </p:pic>
      <p:sp>
        <p:nvSpPr>
          <p:cNvPr id="21" name="TextBox 20">
            <a:extLst>
              <a:ext uri="{FF2B5EF4-FFF2-40B4-BE49-F238E27FC236}">
                <a16:creationId xmlns:a16="http://schemas.microsoft.com/office/drawing/2014/main" id="{D06ACF77-4481-635B-7FCB-167B82B55C96}"/>
              </a:ext>
            </a:extLst>
          </p:cNvPr>
          <p:cNvSpPr txBox="1"/>
          <p:nvPr/>
        </p:nvSpPr>
        <p:spPr>
          <a:xfrm>
            <a:off x="447690" y="1911903"/>
            <a:ext cx="7750019" cy="769441"/>
          </a:xfrm>
          <a:prstGeom prst="rect">
            <a:avLst/>
          </a:prstGeom>
          <a:noFill/>
        </p:spPr>
        <p:txBody>
          <a:bodyPr wrap="square" rtlCol="0">
            <a:spAutoFit/>
          </a:bodyPr>
          <a:lstStyle/>
          <a:p>
            <a:r>
              <a:rPr lang="en-US" sz="4400" b="1" dirty="0">
                <a:solidFill>
                  <a:schemeClr val="bg1"/>
                </a:solidFill>
              </a:rPr>
              <a:t>Two-handed or “Ready” Carry  </a:t>
            </a:r>
          </a:p>
        </p:txBody>
      </p:sp>
      <p:sp>
        <p:nvSpPr>
          <p:cNvPr id="22" name="TextBox 21">
            <a:extLst>
              <a:ext uri="{FF2B5EF4-FFF2-40B4-BE49-F238E27FC236}">
                <a16:creationId xmlns:a16="http://schemas.microsoft.com/office/drawing/2014/main" id="{B41D1F34-EFC8-E228-CAAC-B134F84810F1}"/>
              </a:ext>
            </a:extLst>
          </p:cNvPr>
          <p:cNvSpPr txBox="1"/>
          <p:nvPr/>
        </p:nvSpPr>
        <p:spPr>
          <a:xfrm>
            <a:off x="1176255" y="2637937"/>
            <a:ext cx="6418717" cy="1384995"/>
          </a:xfrm>
          <a:prstGeom prst="rect">
            <a:avLst/>
          </a:prstGeom>
          <a:noFill/>
        </p:spPr>
        <p:txBody>
          <a:bodyPr wrap="square" rtlCol="0">
            <a:spAutoFit/>
          </a:bodyPr>
          <a:lstStyle/>
          <a:p>
            <a:r>
              <a:rPr lang="en-US" sz="2800" b="1" dirty="0">
                <a:solidFill>
                  <a:schemeClr val="bg1"/>
                </a:solidFill>
                <a:latin typeface="+mj-lt"/>
              </a:rPr>
              <a:t>- Provides best control</a:t>
            </a:r>
          </a:p>
          <a:p>
            <a:r>
              <a:rPr lang="en-US" sz="2800" b="1" dirty="0">
                <a:solidFill>
                  <a:schemeClr val="bg1"/>
                </a:solidFill>
                <a:latin typeface="+mj-lt"/>
              </a:rPr>
              <a:t>- Can be used as a right- or left-hand carry</a:t>
            </a:r>
          </a:p>
          <a:p>
            <a:r>
              <a:rPr lang="en-US" sz="2800" b="1" dirty="0">
                <a:solidFill>
                  <a:schemeClr val="bg1"/>
                </a:solidFill>
                <a:latin typeface="+mj-lt"/>
              </a:rPr>
              <a:t>- Great carry if you need to shoot quickly </a:t>
            </a:r>
          </a:p>
        </p:txBody>
      </p:sp>
    </p:spTree>
    <p:extLst>
      <p:ext uri="{BB962C8B-B14F-4D97-AF65-F5344CB8AC3E}">
        <p14:creationId xmlns:p14="http://schemas.microsoft.com/office/powerpoint/2010/main" val="188857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477124" cy="1015663"/>
          </a:xfrm>
          <a:prstGeom prst="rect">
            <a:avLst/>
          </a:prstGeom>
          <a:noFill/>
        </p:spPr>
        <p:txBody>
          <a:bodyPr wrap="square">
            <a:spAutoFit/>
          </a:bodyPr>
          <a:lstStyle/>
          <a:p>
            <a:pPr algn="ctr"/>
            <a:r>
              <a:rPr lang="en-US" sz="6000" b="1" dirty="0">
                <a:ln w="28575">
                  <a:solidFill>
                    <a:srgbClr val="EE7422"/>
                  </a:solidFill>
                </a:ln>
                <a:solidFill>
                  <a:schemeClr val="bg1"/>
                </a:solidFill>
              </a:rPr>
              <a:t>Ring-necked Pheasant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345650" y="2248983"/>
            <a:ext cx="417406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Introduced to the United States from Asia back in the early 1900’s</a:t>
            </a:r>
          </a:p>
          <a:p>
            <a:pPr marL="285750" indent="-285750">
              <a:buFont typeface="Arial" panose="020B0604020202020204" pitchFamily="34" charset="0"/>
              <a:buChar char="•"/>
            </a:pPr>
            <a:r>
              <a:rPr lang="en-US" sz="2400" dirty="0">
                <a:solidFill>
                  <a:schemeClr val="bg1"/>
                </a:solidFill>
              </a:rPr>
              <a:t>Adapt well to agricultural land, fields, meadows and thick habitat</a:t>
            </a:r>
          </a:p>
          <a:p>
            <a:pPr marL="285750" indent="-285750">
              <a:buFont typeface="Arial" panose="020B0604020202020204" pitchFamily="34" charset="0"/>
              <a:buChar char="•"/>
            </a:pPr>
            <a:r>
              <a:rPr lang="en-US" sz="2400" dirty="0">
                <a:solidFill>
                  <a:schemeClr val="bg1"/>
                </a:solidFill>
              </a:rPr>
              <a:t>Feed on a variety of seeds, grains, and insects</a:t>
            </a:r>
          </a:p>
        </p:txBody>
      </p:sp>
      <p:pic>
        <p:nvPicPr>
          <p:cNvPr id="7" name="Picture 6" descr="A picture containing grass, tree, outdoor, gallinaceous bird">
            <a:extLst>
              <a:ext uri="{FF2B5EF4-FFF2-40B4-BE49-F238E27FC236}">
                <a16:creationId xmlns:a16="http://schemas.microsoft.com/office/drawing/2014/main" id="{E81E4641-F4C7-EC73-39C8-8404202DC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365" y="1641956"/>
            <a:ext cx="6908592" cy="4765249"/>
          </a:xfrm>
          <a:prstGeom prst="rect">
            <a:avLst/>
          </a:prstGeom>
          <a:ln w="50800">
            <a:solidFill>
              <a:schemeClr val="tx1"/>
            </a:solidFill>
          </a:ln>
        </p:spPr>
      </p:pic>
    </p:spTree>
    <p:extLst>
      <p:ext uri="{BB962C8B-B14F-4D97-AF65-F5344CB8AC3E}">
        <p14:creationId xmlns:p14="http://schemas.microsoft.com/office/powerpoint/2010/main" val="3104971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in a field">
            <a:extLst>
              <a:ext uri="{FF2B5EF4-FFF2-40B4-BE49-F238E27FC236}">
                <a16:creationId xmlns:a16="http://schemas.microsoft.com/office/drawing/2014/main" id="{F8ED3C2C-BAA7-828A-BE48-7D335FD5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993845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C8A0E7-794D-582A-E5A5-3D591A7A4614}"/>
              </a:ext>
            </a:extLst>
          </p:cNvPr>
          <p:cNvPicPr>
            <a:picLocks noChangeAspect="1"/>
          </p:cNvPicPr>
          <p:nvPr/>
        </p:nvPicPr>
        <p:blipFill>
          <a:blip r:embed="rId3"/>
          <a:stretch>
            <a:fillRect/>
          </a:stretch>
        </p:blipFill>
        <p:spPr>
          <a:xfrm>
            <a:off x="0" y="-2776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800465" y="32253"/>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SAFE FIREARM CARRIES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514565" y="494794"/>
            <a:ext cx="8991600" cy="646331"/>
          </a:xfrm>
          <a:prstGeom prst="rect">
            <a:avLst/>
          </a:prstGeom>
          <a:noFill/>
        </p:spPr>
        <p:txBody>
          <a:bodyPr wrap="square" rtlCol="0">
            <a:spAutoFit/>
          </a:bodyPr>
          <a:lstStyle/>
          <a:p>
            <a:r>
              <a:rPr lang="en-US" sz="3600" b="1" u="sng"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27AFFD9A-DDDE-4948-AD96-D639A64D1300}"/>
              </a:ext>
            </a:extLst>
          </p:cNvPr>
          <p:cNvSpPr txBox="1"/>
          <p:nvPr/>
        </p:nvSpPr>
        <p:spPr>
          <a:xfrm>
            <a:off x="2519120" y="1581907"/>
            <a:ext cx="2351983" cy="584775"/>
          </a:xfrm>
          <a:prstGeom prst="rect">
            <a:avLst/>
          </a:prstGeom>
          <a:noFill/>
        </p:spPr>
        <p:txBody>
          <a:bodyPr wrap="square" rtlCol="0">
            <a:spAutoFit/>
          </a:bodyPr>
          <a:lstStyle/>
          <a:p>
            <a:r>
              <a:rPr lang="en-US" sz="3200" b="1" dirty="0">
                <a:solidFill>
                  <a:schemeClr val="bg1"/>
                </a:solidFill>
              </a:rPr>
              <a:t> </a:t>
            </a:r>
          </a:p>
        </p:txBody>
      </p:sp>
      <p:sp>
        <p:nvSpPr>
          <p:cNvPr id="21" name="TextBox 20">
            <a:extLst>
              <a:ext uri="{FF2B5EF4-FFF2-40B4-BE49-F238E27FC236}">
                <a16:creationId xmlns:a16="http://schemas.microsoft.com/office/drawing/2014/main" id="{D06ACF77-4481-635B-7FCB-167B82B55C96}"/>
              </a:ext>
            </a:extLst>
          </p:cNvPr>
          <p:cNvSpPr txBox="1"/>
          <p:nvPr/>
        </p:nvSpPr>
        <p:spPr>
          <a:xfrm>
            <a:off x="1426499" y="2130123"/>
            <a:ext cx="5908994" cy="830997"/>
          </a:xfrm>
          <a:prstGeom prst="rect">
            <a:avLst/>
          </a:prstGeom>
          <a:noFill/>
        </p:spPr>
        <p:txBody>
          <a:bodyPr wrap="square" rtlCol="0">
            <a:spAutoFit/>
          </a:bodyPr>
          <a:lstStyle/>
          <a:p>
            <a:r>
              <a:rPr lang="en-US" sz="4800" b="1" dirty="0">
                <a:solidFill>
                  <a:schemeClr val="bg1"/>
                </a:solidFill>
              </a:rPr>
              <a:t>Cradle Carry  </a:t>
            </a:r>
          </a:p>
        </p:txBody>
      </p:sp>
      <p:sp>
        <p:nvSpPr>
          <p:cNvPr id="22" name="TextBox 21">
            <a:extLst>
              <a:ext uri="{FF2B5EF4-FFF2-40B4-BE49-F238E27FC236}">
                <a16:creationId xmlns:a16="http://schemas.microsoft.com/office/drawing/2014/main" id="{B41D1F34-EFC8-E228-CAAC-B134F84810F1}"/>
              </a:ext>
            </a:extLst>
          </p:cNvPr>
          <p:cNvSpPr txBox="1"/>
          <p:nvPr/>
        </p:nvSpPr>
        <p:spPr>
          <a:xfrm>
            <a:off x="1315261" y="2934485"/>
            <a:ext cx="6537983" cy="1384995"/>
          </a:xfrm>
          <a:prstGeom prst="rect">
            <a:avLst/>
          </a:prstGeom>
          <a:noFill/>
        </p:spPr>
        <p:txBody>
          <a:bodyPr wrap="square" rtlCol="0">
            <a:spAutoFit/>
          </a:bodyPr>
          <a:lstStyle/>
          <a:p>
            <a:r>
              <a:rPr lang="en-US" sz="2800" dirty="0">
                <a:solidFill>
                  <a:schemeClr val="bg1"/>
                </a:solidFill>
                <a:latin typeface="+mj-lt"/>
              </a:rPr>
              <a:t>-Comfortable &amp; Secure</a:t>
            </a:r>
          </a:p>
          <a:p>
            <a:r>
              <a:rPr lang="en-US" sz="2800" dirty="0">
                <a:solidFill>
                  <a:schemeClr val="bg1"/>
                </a:solidFill>
                <a:latin typeface="+mj-lt"/>
              </a:rPr>
              <a:t>-Reduces arm fatigue</a:t>
            </a:r>
          </a:p>
          <a:p>
            <a:r>
              <a:rPr lang="en-US" sz="2800" dirty="0">
                <a:solidFill>
                  <a:schemeClr val="bg1"/>
                </a:solidFill>
                <a:latin typeface="+mj-lt"/>
              </a:rPr>
              <a:t>-Can be used as a right- or left-handed carry</a:t>
            </a:r>
          </a:p>
        </p:txBody>
      </p:sp>
      <p:pic>
        <p:nvPicPr>
          <p:cNvPr id="7" name="Picture 3">
            <a:extLst>
              <a:ext uri="{FF2B5EF4-FFF2-40B4-BE49-F238E27FC236}">
                <a16:creationId xmlns:a16="http://schemas.microsoft.com/office/drawing/2014/main" id="{209FDA90-1851-160D-CB39-3950155B5500}"/>
              </a:ext>
            </a:extLst>
          </p:cNvPr>
          <p:cNvPicPr>
            <a:picLocks noChangeAspect="1"/>
          </p:cNvPicPr>
          <p:nvPr/>
        </p:nvPicPr>
        <p:blipFill>
          <a:blip r:embed="rId5"/>
          <a:srcRect/>
          <a:stretch>
            <a:fillRect/>
          </a:stretch>
        </p:blipFill>
        <p:spPr>
          <a:xfrm>
            <a:off x="8761991" y="951390"/>
            <a:ext cx="3090673" cy="5649750"/>
          </a:xfrm>
          <a:prstGeom prst="rect">
            <a:avLst/>
          </a:prstGeom>
        </p:spPr>
      </p:pic>
    </p:spTree>
    <p:extLst>
      <p:ext uri="{BB962C8B-B14F-4D97-AF65-F5344CB8AC3E}">
        <p14:creationId xmlns:p14="http://schemas.microsoft.com/office/powerpoint/2010/main" val="218926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C8A0E7-794D-582A-E5A5-3D591A7A461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77983" y="12914"/>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SAFE FIREARM CARRIES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514565" y="494794"/>
            <a:ext cx="8991600" cy="646331"/>
          </a:xfrm>
          <a:prstGeom prst="rect">
            <a:avLst/>
          </a:prstGeom>
          <a:noFill/>
        </p:spPr>
        <p:txBody>
          <a:bodyPr wrap="square" rtlCol="0">
            <a:spAutoFit/>
          </a:bodyPr>
          <a:lstStyle/>
          <a:p>
            <a:r>
              <a:rPr lang="en-US" sz="3600" b="1" u="sng"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21" name="TextBox 20">
            <a:extLst>
              <a:ext uri="{FF2B5EF4-FFF2-40B4-BE49-F238E27FC236}">
                <a16:creationId xmlns:a16="http://schemas.microsoft.com/office/drawing/2014/main" id="{D06ACF77-4481-635B-7FCB-167B82B55C96}"/>
              </a:ext>
            </a:extLst>
          </p:cNvPr>
          <p:cNvSpPr txBox="1"/>
          <p:nvPr/>
        </p:nvSpPr>
        <p:spPr>
          <a:xfrm>
            <a:off x="1916606" y="2216630"/>
            <a:ext cx="5908994" cy="830997"/>
          </a:xfrm>
          <a:prstGeom prst="rect">
            <a:avLst/>
          </a:prstGeom>
          <a:noFill/>
        </p:spPr>
        <p:txBody>
          <a:bodyPr wrap="square" rtlCol="0">
            <a:spAutoFit/>
          </a:bodyPr>
          <a:lstStyle/>
          <a:p>
            <a:r>
              <a:rPr lang="en-US" sz="4800" b="1" dirty="0">
                <a:solidFill>
                  <a:schemeClr val="bg1"/>
                </a:solidFill>
              </a:rPr>
              <a:t>Shoulder Carry  </a:t>
            </a:r>
          </a:p>
        </p:txBody>
      </p:sp>
      <p:sp>
        <p:nvSpPr>
          <p:cNvPr id="22" name="TextBox 21">
            <a:extLst>
              <a:ext uri="{FF2B5EF4-FFF2-40B4-BE49-F238E27FC236}">
                <a16:creationId xmlns:a16="http://schemas.microsoft.com/office/drawing/2014/main" id="{B41D1F34-EFC8-E228-CAAC-B134F84810F1}"/>
              </a:ext>
            </a:extLst>
          </p:cNvPr>
          <p:cNvSpPr txBox="1"/>
          <p:nvPr/>
        </p:nvSpPr>
        <p:spPr>
          <a:xfrm>
            <a:off x="2519120" y="3058596"/>
            <a:ext cx="5845198" cy="1384995"/>
          </a:xfrm>
          <a:prstGeom prst="rect">
            <a:avLst/>
          </a:prstGeom>
          <a:noFill/>
        </p:spPr>
        <p:txBody>
          <a:bodyPr wrap="square" rtlCol="0">
            <a:spAutoFit/>
          </a:bodyPr>
          <a:lstStyle/>
          <a:p>
            <a:r>
              <a:rPr lang="en-US" sz="2800" b="1" dirty="0">
                <a:solidFill>
                  <a:schemeClr val="bg1"/>
                </a:solidFill>
                <a:latin typeface="+mj-lt"/>
              </a:rPr>
              <a:t>-Comfortable &amp; Secure</a:t>
            </a:r>
          </a:p>
          <a:p>
            <a:r>
              <a:rPr lang="en-US" sz="2800" b="1" dirty="0">
                <a:solidFill>
                  <a:schemeClr val="bg1"/>
                </a:solidFill>
                <a:latin typeface="+mj-lt"/>
              </a:rPr>
              <a:t>-Reduces arm fatigue</a:t>
            </a:r>
          </a:p>
          <a:p>
            <a:endParaRPr lang="en-US" sz="2800" b="1" dirty="0">
              <a:solidFill>
                <a:schemeClr val="bg1"/>
              </a:solidFill>
            </a:endParaRPr>
          </a:p>
        </p:txBody>
      </p:sp>
      <p:pic>
        <p:nvPicPr>
          <p:cNvPr id="8" name="Picture 4">
            <a:extLst>
              <a:ext uri="{FF2B5EF4-FFF2-40B4-BE49-F238E27FC236}">
                <a16:creationId xmlns:a16="http://schemas.microsoft.com/office/drawing/2014/main" id="{BC578B5B-E732-EC3A-4F2D-0AA967A53E00}"/>
              </a:ext>
            </a:extLst>
          </p:cNvPr>
          <p:cNvPicPr>
            <a:picLocks noChangeAspect="1"/>
          </p:cNvPicPr>
          <p:nvPr/>
        </p:nvPicPr>
        <p:blipFill>
          <a:blip r:embed="rId5"/>
          <a:srcRect/>
          <a:stretch>
            <a:fillRect/>
          </a:stretch>
        </p:blipFill>
        <p:spPr>
          <a:xfrm>
            <a:off x="6626983" y="1235477"/>
            <a:ext cx="2941265" cy="5376632"/>
          </a:xfrm>
          <a:prstGeom prst="rect">
            <a:avLst/>
          </a:prstGeom>
        </p:spPr>
      </p:pic>
    </p:spTree>
    <p:extLst>
      <p:ext uri="{BB962C8B-B14F-4D97-AF65-F5344CB8AC3E}">
        <p14:creationId xmlns:p14="http://schemas.microsoft.com/office/powerpoint/2010/main" val="23395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n object in a field&#10;&#10;Description automatically generated with low confidence">
            <a:extLst>
              <a:ext uri="{FF2B5EF4-FFF2-40B4-BE49-F238E27FC236}">
                <a16:creationId xmlns:a16="http://schemas.microsoft.com/office/drawing/2014/main" id="{A05C8D6F-43D5-18E4-731C-8AD959887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2192000" cy="7429500"/>
          </a:xfrm>
          <a:prstGeom prst="rect">
            <a:avLst/>
          </a:prstGeom>
        </p:spPr>
      </p:pic>
    </p:spTree>
    <p:extLst>
      <p:ext uri="{BB962C8B-B14F-4D97-AF65-F5344CB8AC3E}">
        <p14:creationId xmlns:p14="http://schemas.microsoft.com/office/powerpoint/2010/main" val="281399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46085" y="-33303"/>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PROPER FIELD CARRIES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90584"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pic>
        <p:nvPicPr>
          <p:cNvPr id="7" name="Picture 6" descr="A group of men in orange vests with a dog and a black dog in a field with&#10;&#10;Description automatically generated with low confidence">
            <a:extLst>
              <a:ext uri="{FF2B5EF4-FFF2-40B4-BE49-F238E27FC236}">
                <a16:creationId xmlns:a16="http://schemas.microsoft.com/office/drawing/2014/main" id="{78127534-F156-1DAF-E404-578972725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2495" y="1367081"/>
            <a:ext cx="9196802" cy="4772394"/>
          </a:xfrm>
          <a:prstGeom prst="rect">
            <a:avLst/>
          </a:prstGeom>
          <a:ln w="19050">
            <a:solidFill>
              <a:schemeClr val="accent2"/>
            </a:solidFill>
          </a:ln>
        </p:spPr>
      </p:pic>
    </p:spTree>
    <p:extLst>
      <p:ext uri="{BB962C8B-B14F-4D97-AF65-F5344CB8AC3E}">
        <p14:creationId xmlns:p14="http://schemas.microsoft.com/office/powerpoint/2010/main" val="3998777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6132"/>
            <a:ext cx="12192000" cy="77723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38200" y="534923"/>
            <a:ext cx="2336291" cy="2348483"/>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0" y="1524"/>
            <a:ext cx="12191999" cy="68564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068464" y="-35832"/>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SAFE ZONES OF FIRE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90584"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pic>
        <p:nvPicPr>
          <p:cNvPr id="1026" name="Picture 2" descr="Safe zone-of-fire">
            <a:extLst>
              <a:ext uri="{FF2B5EF4-FFF2-40B4-BE49-F238E27FC236}">
                <a16:creationId xmlns:a16="http://schemas.microsoft.com/office/drawing/2014/main" id="{C6DE6F2B-0FD5-C5BE-B8E9-5F7657083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2160" y="1456217"/>
            <a:ext cx="8003159" cy="4724941"/>
          </a:xfrm>
          <a:prstGeom prst="rect">
            <a:avLst/>
          </a:prstGeom>
          <a:solidFill>
            <a:schemeClr val="accent2"/>
          </a:solidFill>
          <a:ln w="38100">
            <a:solidFill>
              <a:schemeClr val="accent2"/>
            </a:solidFill>
          </a:ln>
        </p:spPr>
      </p:pic>
    </p:spTree>
    <p:extLst>
      <p:ext uri="{BB962C8B-B14F-4D97-AF65-F5344CB8AC3E}">
        <p14:creationId xmlns:p14="http://schemas.microsoft.com/office/powerpoint/2010/main" val="225013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393778" y="-38073"/>
            <a:ext cx="10391535" cy="1015663"/>
          </a:xfrm>
          <a:prstGeom prst="rect">
            <a:avLst/>
          </a:prstGeom>
          <a:noFill/>
        </p:spPr>
        <p:txBody>
          <a:bodyPr wrap="square">
            <a:spAutoFit/>
          </a:bodyPr>
          <a:lstStyle/>
          <a:p>
            <a:pPr algn="ctr"/>
            <a:r>
              <a:rPr lang="en-US" sz="6000" b="1" dirty="0">
                <a:ln w="28575">
                  <a:solidFill>
                    <a:srgbClr val="EE7422"/>
                  </a:solidFill>
                </a:ln>
                <a:solidFill>
                  <a:schemeClr val="bg1"/>
                </a:solidFill>
              </a:rPr>
              <a:t>WHERE TO HUNT PHEASANTS</a:t>
            </a:r>
          </a:p>
        </p:txBody>
      </p:sp>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object 4">
            <a:extLst>
              <a:ext uri="{FF2B5EF4-FFF2-40B4-BE49-F238E27FC236}">
                <a16:creationId xmlns:a16="http://schemas.microsoft.com/office/drawing/2014/main" id="{AD9AFAD0-6367-2126-D664-F7C527DC754D}"/>
              </a:ext>
            </a:extLst>
          </p:cNvPr>
          <p:cNvSpPr/>
          <p:nvPr/>
        </p:nvSpPr>
        <p:spPr>
          <a:xfrm>
            <a:off x="0" y="1022185"/>
            <a:ext cx="12192000" cy="5842335"/>
          </a:xfrm>
          <a:prstGeom prst="rect">
            <a:avLst/>
          </a:prstGeom>
          <a:blipFill>
            <a:blip r:embed="rId4" cstate="print"/>
            <a:stretch>
              <a:fillRect/>
            </a:stretch>
          </a:blip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5"/>
          <a:stretch>
            <a:fillRect/>
          </a:stretch>
        </p:blipFill>
        <p:spPr>
          <a:xfrm>
            <a:off x="122482" y="198019"/>
            <a:ext cx="1555501" cy="1563624"/>
          </a:xfrm>
          <a:prstGeom prst="rect">
            <a:avLst/>
          </a:prstGeom>
        </p:spPr>
      </p:pic>
      <p:sp>
        <p:nvSpPr>
          <p:cNvPr id="7" name="object 5">
            <a:extLst>
              <a:ext uri="{FF2B5EF4-FFF2-40B4-BE49-F238E27FC236}">
                <a16:creationId xmlns:a16="http://schemas.microsoft.com/office/drawing/2014/main" id="{AFE6E774-95DF-2328-B858-C7B87D5A093E}"/>
              </a:ext>
            </a:extLst>
          </p:cNvPr>
          <p:cNvSpPr/>
          <p:nvPr/>
        </p:nvSpPr>
        <p:spPr>
          <a:xfrm>
            <a:off x="402116" y="2522504"/>
            <a:ext cx="5418652" cy="3051473"/>
          </a:xfrm>
          <a:custGeom>
            <a:avLst/>
            <a:gdLst/>
            <a:ahLst/>
            <a:cxnLst/>
            <a:rect l="l" t="t" r="r" b="b"/>
            <a:pathLst>
              <a:path w="4269740" h="5769610">
                <a:moveTo>
                  <a:pt x="0" y="5769610"/>
                </a:moveTo>
                <a:lnTo>
                  <a:pt x="4269232" y="5769610"/>
                </a:lnTo>
                <a:lnTo>
                  <a:pt x="4269232" y="0"/>
                </a:lnTo>
                <a:lnTo>
                  <a:pt x="0" y="0"/>
                </a:lnTo>
                <a:lnTo>
                  <a:pt x="0" y="5769610"/>
                </a:lnTo>
                <a:close/>
              </a:path>
            </a:pathLst>
          </a:custGeom>
          <a:solidFill>
            <a:srgbClr val="ED7D31"/>
          </a:solidFill>
          <a:ln w="41275">
            <a:solidFill>
              <a:schemeClr val="accent2"/>
            </a:solidFill>
          </a:ln>
        </p:spPr>
        <p:txBody>
          <a:bodyPr wrap="square" lIns="0" tIns="0" rIns="0" bIns="0" rtlCol="0"/>
          <a:lstStyle/>
          <a:p>
            <a:endParaRPr/>
          </a:p>
        </p:txBody>
      </p:sp>
      <p:sp>
        <p:nvSpPr>
          <p:cNvPr id="8" name="object 16">
            <a:extLst>
              <a:ext uri="{FF2B5EF4-FFF2-40B4-BE49-F238E27FC236}">
                <a16:creationId xmlns:a16="http://schemas.microsoft.com/office/drawing/2014/main" id="{1131550F-7F99-084C-627F-5A2C096DC17F}"/>
              </a:ext>
            </a:extLst>
          </p:cNvPr>
          <p:cNvSpPr txBox="1"/>
          <p:nvPr/>
        </p:nvSpPr>
        <p:spPr>
          <a:xfrm>
            <a:off x="706115" y="2865076"/>
            <a:ext cx="5022499" cy="2277547"/>
          </a:xfrm>
          <a:prstGeom prst="rect">
            <a:avLst/>
          </a:prstGeom>
          <a:solidFill>
            <a:schemeClr val="bg1">
              <a:lumMod val="95000"/>
              <a:alpha val="0"/>
            </a:schemeClr>
          </a:solidFill>
        </p:spPr>
        <p:txBody>
          <a:bodyPr vert="horz" wrap="square" lIns="0" tIns="0" rIns="0" bIns="0" rtlCol="0">
            <a:spAutoFit/>
          </a:bodyPr>
          <a:lstStyle/>
          <a:p>
            <a:pPr marL="12700" marR="193040"/>
            <a:r>
              <a:rPr lang="en-US" sz="3200" b="1" spc="-5" dirty="0">
                <a:solidFill>
                  <a:schemeClr val="bg1"/>
                </a:solidFill>
                <a:latin typeface="+mj-lt"/>
                <a:cs typeface="Calibri"/>
              </a:rPr>
              <a:t>-Agricultural areas</a:t>
            </a:r>
            <a:endParaRPr sz="3200" b="1" dirty="0">
              <a:solidFill>
                <a:schemeClr val="bg1"/>
              </a:solidFill>
              <a:latin typeface="+mj-lt"/>
              <a:cs typeface="Times New Roman"/>
            </a:endParaRPr>
          </a:p>
          <a:p>
            <a:pPr marL="12700" marR="5080">
              <a:spcAft>
                <a:spcPts val="1200"/>
              </a:spcAft>
            </a:pPr>
            <a:r>
              <a:rPr lang="en-US" sz="3200" b="1" spc="-15" dirty="0">
                <a:solidFill>
                  <a:schemeClr val="bg1"/>
                </a:solidFill>
                <a:latin typeface="+mj-lt"/>
                <a:cs typeface="Calibri"/>
              </a:rPr>
              <a:t>-</a:t>
            </a:r>
            <a:r>
              <a:rPr sz="3200" b="1" spc="-15" dirty="0">
                <a:solidFill>
                  <a:schemeClr val="bg1"/>
                </a:solidFill>
                <a:latin typeface="+mj-lt"/>
                <a:cs typeface="Calibri"/>
              </a:rPr>
              <a:t>Weedy </a:t>
            </a:r>
            <a:r>
              <a:rPr sz="3200" b="1" spc="-5" dirty="0">
                <a:solidFill>
                  <a:schemeClr val="bg1"/>
                </a:solidFill>
                <a:latin typeface="+mj-lt"/>
                <a:cs typeface="Calibri"/>
              </a:rPr>
              <a:t>edges</a:t>
            </a:r>
            <a:r>
              <a:rPr lang="en-US" sz="3200" b="1" spc="-5" dirty="0">
                <a:solidFill>
                  <a:schemeClr val="bg1"/>
                </a:solidFill>
                <a:latin typeface="+mj-lt"/>
                <a:cs typeface="Calibri"/>
              </a:rPr>
              <a:t> or </a:t>
            </a:r>
            <a:r>
              <a:rPr sz="3200" b="1" spc="-5" dirty="0">
                <a:solidFill>
                  <a:schemeClr val="bg1"/>
                </a:solidFill>
                <a:latin typeface="+mj-lt"/>
                <a:cs typeface="Calibri"/>
              </a:rPr>
              <a:t> </a:t>
            </a:r>
            <a:r>
              <a:rPr sz="3200" b="1" spc="-10" dirty="0">
                <a:solidFill>
                  <a:schemeClr val="bg1"/>
                </a:solidFill>
                <a:latin typeface="+mj-lt"/>
                <a:cs typeface="Calibri" panose="020F0502020204030204" pitchFamily="34" charset="0"/>
              </a:rPr>
              <a:t>hedgerows</a:t>
            </a:r>
            <a:endParaRPr lang="en-US" sz="3200" b="1" spc="-10" dirty="0">
              <a:solidFill>
                <a:schemeClr val="bg1"/>
              </a:solidFill>
              <a:latin typeface="+mj-lt"/>
              <a:cs typeface="Calibri"/>
            </a:endParaRPr>
          </a:p>
          <a:p>
            <a:pPr marL="12700" marR="5080">
              <a:spcAft>
                <a:spcPts val="1200"/>
              </a:spcAft>
            </a:pPr>
            <a:r>
              <a:rPr lang="en-US" sz="3200" b="1" spc="-10" dirty="0">
                <a:solidFill>
                  <a:schemeClr val="bg1"/>
                </a:solidFill>
                <a:latin typeface="+mj-lt"/>
                <a:cs typeface="Calibri"/>
              </a:rPr>
              <a:t>-D</a:t>
            </a:r>
            <a:r>
              <a:rPr sz="3200" b="1" spc="-10" dirty="0">
                <a:solidFill>
                  <a:schemeClr val="bg1"/>
                </a:solidFill>
                <a:latin typeface="+mj-lt"/>
                <a:cs typeface="Calibri"/>
              </a:rPr>
              <a:t>itches </a:t>
            </a:r>
            <a:r>
              <a:rPr sz="3200" b="1" dirty="0">
                <a:solidFill>
                  <a:schemeClr val="bg1"/>
                </a:solidFill>
                <a:latin typeface="+mj-lt"/>
                <a:cs typeface="Calibri"/>
              </a:rPr>
              <a:t>and  </a:t>
            </a:r>
            <a:r>
              <a:rPr sz="3200" b="1" spc="-10" dirty="0">
                <a:solidFill>
                  <a:schemeClr val="bg1"/>
                </a:solidFill>
                <a:latin typeface="+mj-lt"/>
                <a:cs typeface="Calibri"/>
              </a:rPr>
              <a:t>stream corridors</a:t>
            </a:r>
            <a:endParaRPr lang="en-US" sz="3200" b="1" spc="-10" dirty="0">
              <a:solidFill>
                <a:schemeClr val="bg1"/>
              </a:solidFill>
              <a:latin typeface="+mj-lt"/>
              <a:cs typeface="Calibri"/>
            </a:endParaRPr>
          </a:p>
          <a:p>
            <a:pPr marL="12700" marR="5080"/>
            <a:r>
              <a:rPr lang="en-US" sz="3200" b="1" spc="-10" dirty="0">
                <a:solidFill>
                  <a:schemeClr val="bg1"/>
                </a:solidFill>
                <a:latin typeface="+mj-lt"/>
                <a:cs typeface="Calibri"/>
              </a:rPr>
              <a:t>-Thick grassy vegetation </a:t>
            </a:r>
            <a:r>
              <a:rPr lang="en-US" sz="3200" b="1" spc="-5" dirty="0">
                <a:solidFill>
                  <a:schemeClr val="bg1"/>
                </a:solidFill>
                <a:latin typeface="+mj-lt"/>
                <a:cs typeface="Calibri"/>
              </a:rPr>
              <a:t> </a:t>
            </a:r>
            <a:endParaRPr lang="en-US" sz="3200" b="1" dirty="0">
              <a:solidFill>
                <a:schemeClr val="bg1"/>
              </a:solidFill>
              <a:latin typeface="+mj-lt"/>
              <a:cs typeface="Calibri"/>
            </a:endParaRPr>
          </a:p>
        </p:txBody>
      </p:sp>
    </p:spTree>
    <p:extLst>
      <p:ext uri="{BB962C8B-B14F-4D97-AF65-F5344CB8AC3E}">
        <p14:creationId xmlns:p14="http://schemas.microsoft.com/office/powerpoint/2010/main" val="3899651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675182" y="-13037"/>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Pheasant Habitat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1" y="198019"/>
            <a:ext cx="1762190" cy="1771392"/>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5" name="TextBox 4">
            <a:extLst>
              <a:ext uri="{FF2B5EF4-FFF2-40B4-BE49-F238E27FC236}">
                <a16:creationId xmlns:a16="http://schemas.microsoft.com/office/drawing/2014/main" id="{34864DBE-7564-EF82-27AE-70538515C8B5}"/>
              </a:ext>
            </a:extLst>
          </p:cNvPr>
          <p:cNvSpPr txBox="1"/>
          <p:nvPr/>
        </p:nvSpPr>
        <p:spPr>
          <a:xfrm>
            <a:off x="4514565" y="494794"/>
            <a:ext cx="8991600" cy="646331"/>
          </a:xfrm>
          <a:prstGeom prst="rect">
            <a:avLst/>
          </a:prstGeom>
          <a:noFill/>
        </p:spPr>
        <p:txBody>
          <a:bodyPr wrap="square" rtlCol="0">
            <a:spAutoFit/>
          </a:bodyPr>
          <a:lstStyle/>
          <a:p>
            <a:r>
              <a:rPr lang="en-US" sz="3600" b="1" u="sng"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object 4">
            <a:extLst>
              <a:ext uri="{FF2B5EF4-FFF2-40B4-BE49-F238E27FC236}">
                <a16:creationId xmlns:a16="http://schemas.microsoft.com/office/drawing/2014/main" id="{C0D1FF49-7DE2-BEC4-24F1-87FC864F2AF7}"/>
              </a:ext>
            </a:extLst>
          </p:cNvPr>
          <p:cNvSpPr/>
          <p:nvPr/>
        </p:nvSpPr>
        <p:spPr>
          <a:xfrm>
            <a:off x="0" y="0"/>
            <a:ext cx="12192000" cy="684885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80870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in a nest&#10;&#10;Description automatically generated with medium confidence">
            <a:extLst>
              <a:ext uri="{FF2B5EF4-FFF2-40B4-BE49-F238E27FC236}">
                <a16:creationId xmlns:a16="http://schemas.microsoft.com/office/drawing/2014/main" id="{D214B213-B257-BECD-3B5C-42A1DAAD9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679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725607" y="-13037"/>
            <a:ext cx="10466393" cy="1015663"/>
          </a:xfrm>
          <a:prstGeom prst="rect">
            <a:avLst/>
          </a:prstGeom>
          <a:noFill/>
          <a:ln>
            <a:noFill/>
          </a:ln>
        </p:spPr>
        <p:txBody>
          <a:bodyPr wrap="square">
            <a:spAutoFit/>
          </a:bodyPr>
          <a:lstStyle/>
          <a:p>
            <a:pPr algn="ctr"/>
            <a:r>
              <a:rPr lang="en-US" sz="6000" b="1" dirty="0">
                <a:ln w="28575">
                  <a:solidFill>
                    <a:srgbClr val="EE7422"/>
                  </a:solidFill>
                </a:ln>
                <a:solidFill>
                  <a:schemeClr val="bg1"/>
                </a:solidFill>
              </a:rPr>
              <a:t>HOW TO IDENTIFY PHEASANTS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3"/>
            <a:ext cx="1555501"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947856" y="1913575"/>
            <a:ext cx="4174066" cy="1200329"/>
          </a:xfrm>
          <a:prstGeom prst="rect">
            <a:avLst/>
          </a:prstGeom>
          <a:noFill/>
        </p:spPr>
        <p:txBody>
          <a:bodyPr wrap="square" rtlCol="0">
            <a:spAutoFit/>
          </a:bodyPr>
          <a:lstStyle/>
          <a:p>
            <a:r>
              <a:rPr lang="en-US" sz="7200" b="1" dirty="0">
                <a:solidFill>
                  <a:schemeClr val="bg1"/>
                </a:solidFill>
                <a:latin typeface="+mj-lt"/>
              </a:rPr>
              <a:t>ROOSTER</a:t>
            </a:r>
          </a:p>
        </p:txBody>
      </p:sp>
      <p:pic>
        <p:nvPicPr>
          <p:cNvPr id="8" name="Picture 7">
            <a:extLst>
              <a:ext uri="{FF2B5EF4-FFF2-40B4-BE49-F238E27FC236}">
                <a16:creationId xmlns:a16="http://schemas.microsoft.com/office/drawing/2014/main" id="{15A4B990-02D4-10FB-1ABF-2D0089831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611" y="1326944"/>
            <a:ext cx="6967304" cy="4528430"/>
          </a:xfrm>
          <a:prstGeom prst="rect">
            <a:avLst/>
          </a:prstGeom>
          <a:solidFill>
            <a:schemeClr val="bg1"/>
          </a:solidFill>
          <a:ln w="50800">
            <a:solidFill>
              <a:schemeClr val="accent2"/>
            </a:solidFill>
          </a:ln>
        </p:spPr>
      </p:pic>
      <p:pic>
        <p:nvPicPr>
          <p:cNvPr id="5" name="Picture 4">
            <a:extLst>
              <a:ext uri="{FF2B5EF4-FFF2-40B4-BE49-F238E27FC236}">
                <a16:creationId xmlns:a16="http://schemas.microsoft.com/office/drawing/2014/main" id="{8C39D755-DC46-4BCB-89B7-6EC669C07AD6}"/>
              </a:ext>
            </a:extLst>
          </p:cNvPr>
          <p:cNvPicPr>
            <a:picLocks noChangeAspect="1"/>
          </p:cNvPicPr>
          <p:nvPr/>
        </p:nvPicPr>
        <p:blipFill rotWithShape="1">
          <a:blip r:embed="rId6"/>
          <a:srcRect l="17488" t="3883" r="12258"/>
          <a:stretch/>
        </p:blipFill>
        <p:spPr>
          <a:xfrm>
            <a:off x="2103165" y="3744096"/>
            <a:ext cx="3457925" cy="265921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11525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6A0BA1A-5694-8A70-05E9-18135AE8906C}"/>
              </a:ext>
            </a:extLst>
          </p:cNvPr>
          <p:cNvSpPr/>
          <p:nvPr/>
        </p:nvSpPr>
        <p:spPr>
          <a:xfrm>
            <a:off x="0" y="0"/>
            <a:ext cx="12191999" cy="685799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52375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76400" y="111425"/>
            <a:ext cx="10515600" cy="830997"/>
          </a:xfrm>
          <a:prstGeom prst="rect">
            <a:avLst/>
          </a:prstGeom>
          <a:noFill/>
        </p:spPr>
        <p:txBody>
          <a:bodyPr wrap="square">
            <a:spAutoFit/>
          </a:bodyPr>
          <a:lstStyle/>
          <a:p>
            <a:pPr algn="ctr"/>
            <a:r>
              <a:rPr lang="en-US" sz="4800" b="1" dirty="0">
                <a:ln w="28575">
                  <a:solidFill>
                    <a:srgbClr val="EE7422"/>
                  </a:solidFill>
                </a:ln>
                <a:solidFill>
                  <a:schemeClr val="bg1"/>
                </a:solidFill>
              </a:rPr>
              <a:t>UNDERSTANDING PHEASANT BEHAVIOR</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28430771-B651-CF56-8503-9146DAB8B735}"/>
              </a:ext>
            </a:extLst>
          </p:cNvPr>
          <p:cNvSpPr txBox="1"/>
          <p:nvPr/>
        </p:nvSpPr>
        <p:spPr>
          <a:xfrm>
            <a:off x="259493" y="1836617"/>
            <a:ext cx="5836508" cy="4154984"/>
          </a:xfrm>
          <a:prstGeom prst="rect">
            <a:avLst/>
          </a:prstGeom>
          <a:noFill/>
        </p:spPr>
        <p:txBody>
          <a:bodyPr wrap="square" rtlCol="0">
            <a:spAutoFit/>
          </a:bodyPr>
          <a:lstStyle/>
          <a:p>
            <a:r>
              <a:rPr lang="en-US" sz="2400" b="1" dirty="0">
                <a:solidFill>
                  <a:schemeClr val="bg1"/>
                </a:solidFill>
                <a:latin typeface="+mj-lt"/>
              </a:rPr>
              <a:t>-Naturally seek cover in thick vegetation</a:t>
            </a:r>
          </a:p>
          <a:p>
            <a:endParaRPr lang="en-US" sz="2400" b="1" dirty="0">
              <a:solidFill>
                <a:schemeClr val="bg1"/>
              </a:solidFill>
              <a:latin typeface="+mj-lt"/>
            </a:endParaRPr>
          </a:p>
          <a:p>
            <a:r>
              <a:rPr lang="en-US" sz="2400" b="1" dirty="0">
                <a:solidFill>
                  <a:schemeClr val="bg1"/>
                </a:solidFill>
                <a:latin typeface="+mj-lt"/>
              </a:rPr>
              <a:t>-May travel in small groups to help spot predators and discover new food sources</a:t>
            </a:r>
          </a:p>
          <a:p>
            <a:endParaRPr lang="en-US" sz="2400" b="1" dirty="0">
              <a:solidFill>
                <a:schemeClr val="bg1"/>
              </a:solidFill>
              <a:latin typeface="+mj-lt"/>
            </a:endParaRPr>
          </a:p>
          <a:p>
            <a:r>
              <a:rPr lang="en-US" sz="2400" b="1" dirty="0">
                <a:solidFill>
                  <a:schemeClr val="bg1"/>
                </a:solidFill>
                <a:latin typeface="+mj-lt"/>
              </a:rPr>
              <a:t>-When pursued by hunters, pheasants prefer to run and hide</a:t>
            </a:r>
          </a:p>
          <a:p>
            <a:endParaRPr lang="en-US" sz="2400" b="1" dirty="0">
              <a:solidFill>
                <a:schemeClr val="bg1"/>
              </a:solidFill>
              <a:latin typeface="+mj-lt"/>
            </a:endParaRPr>
          </a:p>
          <a:p>
            <a:r>
              <a:rPr lang="en-US" sz="2400" b="1" dirty="0">
                <a:solidFill>
                  <a:schemeClr val="bg1"/>
                </a:solidFill>
                <a:latin typeface="+mj-lt"/>
              </a:rPr>
              <a:t>-Flushing and flying is a pheasant’s last resort. This is what you are hoping to encourage as a pheasant hunter</a:t>
            </a:r>
          </a:p>
        </p:txBody>
      </p:sp>
      <p:pic>
        <p:nvPicPr>
          <p:cNvPr id="8" name="Picture 7" descr="A picture containing bird&#10;&#10;Description automatically generated">
            <a:extLst>
              <a:ext uri="{FF2B5EF4-FFF2-40B4-BE49-F238E27FC236}">
                <a16:creationId xmlns:a16="http://schemas.microsoft.com/office/drawing/2014/main" id="{ECDB621F-4AC1-4261-9E7A-824A4AEBB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467" y="1969411"/>
            <a:ext cx="5412260" cy="360817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1392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838200" y="0"/>
            <a:ext cx="10515600" cy="923330"/>
          </a:xfrm>
          <a:prstGeom prst="rect">
            <a:avLst/>
          </a:prstGeom>
          <a:noFill/>
        </p:spPr>
        <p:txBody>
          <a:bodyPr wrap="square">
            <a:spAutoFit/>
          </a:bodyPr>
          <a:lstStyle/>
          <a:p>
            <a:pPr algn="ctr"/>
            <a:r>
              <a:rPr lang="en-US" sz="5400" b="1" dirty="0">
                <a:ln w="28575">
                  <a:solidFill>
                    <a:srgbClr val="EE7422"/>
                  </a:solidFill>
                </a:ln>
                <a:solidFill>
                  <a:schemeClr val="bg1"/>
                </a:solidFill>
              </a:rPr>
              <a:t>PHEASANT HUNTING TACTICS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28430771-B651-CF56-8503-9146DAB8B735}"/>
              </a:ext>
            </a:extLst>
          </p:cNvPr>
          <p:cNvSpPr txBox="1"/>
          <p:nvPr/>
        </p:nvSpPr>
        <p:spPr>
          <a:xfrm>
            <a:off x="259493" y="1836617"/>
            <a:ext cx="5836508" cy="5252720"/>
          </a:xfrm>
          <a:prstGeom prst="rect">
            <a:avLst/>
          </a:prstGeom>
          <a:noFill/>
        </p:spPr>
        <p:txBody>
          <a:bodyPr wrap="square" rtlCol="0">
            <a:spAutoFit/>
          </a:bodyPr>
          <a:lstStyle/>
          <a:p>
            <a:r>
              <a:rPr lang="en-US" sz="3600" b="1" dirty="0">
                <a:solidFill>
                  <a:schemeClr val="bg1"/>
                </a:solidFill>
                <a:latin typeface="+mj-lt"/>
              </a:rPr>
              <a:t>WITHOUT A DOG</a:t>
            </a:r>
          </a:p>
          <a:p>
            <a:pPr marL="355600" marR="29209" lvl="0" indent="-342900" defTabSz="914400" rtl="0" eaLnBrk="1" fontAlgn="auto" latinLnBrk="0" hangingPunct="1">
              <a:lnSpc>
                <a:spcPts val="2160"/>
              </a:lnSpc>
              <a:spcBef>
                <a:spcPts val="1025"/>
              </a:spcBef>
              <a:spcAft>
                <a:spcPts val="0"/>
              </a:spcAft>
              <a:buClrTx/>
              <a:buSzTx/>
              <a:buFont typeface="Arial" panose="020B0604020202020204" pitchFamily="34" charset="0"/>
              <a:buChar char="•"/>
              <a:tabLst/>
              <a:defRPr/>
            </a:pPr>
            <a:r>
              <a:rPr kumimoji="0" lang="en-US" sz="2800" i="0" u="none" strike="noStrike" kern="1200" cap="none" spc="-20" normalizeH="0" baseline="0" noProof="0" dirty="0">
                <a:ln>
                  <a:noFill/>
                </a:ln>
                <a:solidFill>
                  <a:prstClr val="white"/>
                </a:solidFill>
                <a:effectLst/>
                <a:uLnTx/>
                <a:uFillTx/>
                <a:latin typeface="+mj-lt"/>
                <a:ea typeface="+mn-ea"/>
                <a:cs typeface="Calibri"/>
              </a:rPr>
              <a:t>Walk </a:t>
            </a:r>
            <a:r>
              <a:rPr kumimoji="0" lang="en-US" sz="2800" i="0" u="none" strike="noStrike" kern="1200" cap="none" spc="-5" normalizeH="0" baseline="0" noProof="0" dirty="0">
                <a:ln>
                  <a:noFill/>
                </a:ln>
                <a:solidFill>
                  <a:prstClr val="white"/>
                </a:solidFill>
                <a:effectLst/>
                <a:uLnTx/>
                <a:uFillTx/>
                <a:latin typeface="+mj-lt"/>
                <a:ea typeface="+mn-ea"/>
                <a:cs typeface="Calibri"/>
              </a:rPr>
              <a:t>slowly through </a:t>
            </a:r>
            <a:r>
              <a:rPr kumimoji="0" lang="en-US" sz="2800" i="0" u="none" strike="noStrike" kern="1200" cap="none" spc="0" normalizeH="0" baseline="0" noProof="0" dirty="0">
                <a:ln>
                  <a:noFill/>
                </a:ln>
                <a:solidFill>
                  <a:prstClr val="white"/>
                </a:solidFill>
                <a:effectLst/>
                <a:uLnTx/>
                <a:uFillTx/>
                <a:latin typeface="+mj-lt"/>
                <a:ea typeface="+mn-ea"/>
                <a:cs typeface="Calibri"/>
              </a:rPr>
              <a:t>the </a:t>
            </a:r>
            <a:r>
              <a:rPr kumimoji="0" lang="en-US" sz="2800" i="0" u="none" strike="noStrike" kern="1200" cap="none" spc="-5" normalizeH="0" baseline="0" noProof="0" dirty="0">
                <a:ln>
                  <a:noFill/>
                </a:ln>
                <a:solidFill>
                  <a:prstClr val="white"/>
                </a:solidFill>
                <a:effectLst/>
                <a:uLnTx/>
                <a:uFillTx/>
                <a:latin typeface="+mj-lt"/>
                <a:ea typeface="+mn-ea"/>
                <a:cs typeface="Calibri"/>
              </a:rPr>
              <a:t>field, </a:t>
            </a:r>
            <a:r>
              <a:rPr kumimoji="0" lang="en-US" sz="2800" i="0" u="none" strike="noStrike" kern="1200" cap="none" spc="0" normalizeH="0" baseline="0" noProof="0" dirty="0">
                <a:ln>
                  <a:noFill/>
                </a:ln>
                <a:solidFill>
                  <a:prstClr val="white"/>
                </a:solidFill>
                <a:effectLst/>
                <a:uLnTx/>
                <a:uFillTx/>
                <a:latin typeface="+mj-lt"/>
                <a:ea typeface="+mn-ea"/>
                <a:cs typeface="Calibri"/>
              </a:rPr>
              <a:t>zig- </a:t>
            </a:r>
            <a:r>
              <a:rPr kumimoji="0" lang="en-US" sz="2800" i="0" u="none" strike="noStrike" kern="1200" cap="none" spc="-5" normalizeH="0" baseline="0" noProof="0" dirty="0">
                <a:ln>
                  <a:noFill/>
                </a:ln>
                <a:solidFill>
                  <a:prstClr val="white"/>
                </a:solidFill>
                <a:effectLst/>
                <a:uLnTx/>
                <a:uFillTx/>
                <a:latin typeface="+mj-lt"/>
                <a:ea typeface="+mn-ea"/>
                <a:cs typeface="Calibri"/>
              </a:rPr>
              <a:t>zagging </a:t>
            </a:r>
            <a:r>
              <a:rPr kumimoji="0" lang="en-US" sz="2800" i="0" u="none" strike="noStrike" kern="1200" cap="none" spc="0" normalizeH="0" baseline="0" noProof="0" dirty="0">
                <a:ln>
                  <a:noFill/>
                </a:ln>
                <a:solidFill>
                  <a:prstClr val="white"/>
                </a:solidFill>
                <a:effectLst/>
                <a:uLnTx/>
                <a:uFillTx/>
                <a:latin typeface="+mj-lt"/>
                <a:ea typeface="+mn-ea"/>
                <a:cs typeface="Calibri"/>
              </a:rPr>
              <a:t>and pausing </a:t>
            </a:r>
            <a:r>
              <a:rPr kumimoji="0" lang="en-US" sz="2800" i="0" u="none" strike="noStrike" kern="1200" cap="none" spc="-15" normalizeH="0" baseline="0" noProof="0" dirty="0">
                <a:ln>
                  <a:noFill/>
                </a:ln>
                <a:solidFill>
                  <a:prstClr val="white"/>
                </a:solidFill>
                <a:effectLst/>
                <a:uLnTx/>
                <a:uFillTx/>
                <a:latin typeface="+mj-lt"/>
                <a:ea typeface="+mn-ea"/>
                <a:cs typeface="Calibri"/>
              </a:rPr>
              <a:t>to make </a:t>
            </a:r>
            <a:r>
              <a:rPr kumimoji="0" lang="en-US" sz="2800" i="0" u="none" strike="noStrike" kern="1200" cap="none" spc="0" normalizeH="0" baseline="0" noProof="0" dirty="0">
                <a:ln>
                  <a:noFill/>
                </a:ln>
                <a:solidFill>
                  <a:prstClr val="white"/>
                </a:solidFill>
                <a:effectLst/>
                <a:uLnTx/>
                <a:uFillTx/>
                <a:latin typeface="+mj-lt"/>
                <a:ea typeface="+mn-ea"/>
                <a:cs typeface="Calibri"/>
              </a:rPr>
              <a:t>the  </a:t>
            </a:r>
            <a:r>
              <a:rPr kumimoji="0" lang="en-US" sz="2800" i="0" u="none" strike="noStrike" kern="1200" cap="none" spc="-5" normalizeH="0" baseline="0" noProof="0" dirty="0">
                <a:ln>
                  <a:noFill/>
                </a:ln>
                <a:solidFill>
                  <a:prstClr val="white"/>
                </a:solidFill>
                <a:effectLst/>
                <a:uLnTx/>
                <a:uFillTx/>
                <a:latin typeface="+mj-lt"/>
                <a:ea typeface="+mn-ea"/>
                <a:cs typeface="Calibri"/>
              </a:rPr>
              <a:t>pheasants </a:t>
            </a:r>
            <a:r>
              <a:rPr kumimoji="0" lang="en-US" sz="2800" i="0" u="none" strike="noStrike" kern="1200" cap="none" spc="-10" normalizeH="0" baseline="0" noProof="0" dirty="0">
                <a:ln>
                  <a:noFill/>
                </a:ln>
                <a:solidFill>
                  <a:prstClr val="white"/>
                </a:solidFill>
                <a:effectLst/>
                <a:uLnTx/>
                <a:uFillTx/>
                <a:latin typeface="+mj-lt"/>
                <a:ea typeface="+mn-ea"/>
                <a:cs typeface="Calibri"/>
              </a:rPr>
              <a:t>uneasy </a:t>
            </a:r>
            <a:r>
              <a:rPr kumimoji="0" lang="en-US" sz="2800" i="0" u="none" strike="noStrike" kern="1200" cap="none" spc="0" normalizeH="0" baseline="0" noProof="0" dirty="0">
                <a:ln>
                  <a:noFill/>
                </a:ln>
                <a:solidFill>
                  <a:prstClr val="white"/>
                </a:solidFill>
                <a:effectLst/>
                <a:uLnTx/>
                <a:uFillTx/>
                <a:latin typeface="+mj-lt"/>
                <a:ea typeface="+mn-ea"/>
                <a:cs typeface="Calibri"/>
              </a:rPr>
              <a:t>and </a:t>
            </a:r>
            <a:r>
              <a:rPr kumimoji="0" lang="en-US" sz="2800" i="0" u="none" strike="noStrike" kern="1200" cap="none" spc="-10" normalizeH="0" baseline="0" noProof="0" dirty="0">
                <a:ln>
                  <a:noFill/>
                </a:ln>
                <a:solidFill>
                  <a:prstClr val="white"/>
                </a:solidFill>
                <a:effectLst/>
                <a:uLnTx/>
                <a:uFillTx/>
                <a:latin typeface="+mj-lt"/>
                <a:ea typeface="+mn-ea"/>
                <a:cs typeface="Calibri"/>
              </a:rPr>
              <a:t>encourage </a:t>
            </a:r>
            <a:r>
              <a:rPr kumimoji="0" lang="en-US" sz="2800" i="0" u="none" strike="noStrike" kern="1200" cap="none" spc="0" normalizeH="0" baseline="0" noProof="0" dirty="0">
                <a:ln>
                  <a:noFill/>
                </a:ln>
                <a:solidFill>
                  <a:prstClr val="white"/>
                </a:solidFill>
                <a:effectLst/>
                <a:uLnTx/>
                <a:uFillTx/>
                <a:latin typeface="+mj-lt"/>
                <a:ea typeface="+mn-ea"/>
                <a:cs typeface="Calibri"/>
              </a:rPr>
              <a:t>them </a:t>
            </a:r>
            <a:r>
              <a:rPr kumimoji="0" lang="en-US" sz="2800" i="0" u="none" strike="noStrike" kern="1200" cap="none" spc="-15" normalizeH="0" baseline="0" noProof="0" dirty="0">
                <a:ln>
                  <a:noFill/>
                </a:ln>
                <a:solidFill>
                  <a:prstClr val="white"/>
                </a:solidFill>
                <a:effectLst/>
                <a:uLnTx/>
                <a:uFillTx/>
                <a:latin typeface="+mj-lt"/>
                <a:ea typeface="+mn-ea"/>
                <a:cs typeface="Calibri"/>
              </a:rPr>
              <a:t>to</a:t>
            </a:r>
            <a:r>
              <a:rPr kumimoji="0" lang="en-US" sz="2800" i="0" u="none" strike="noStrike" kern="1200" cap="none" spc="-65" normalizeH="0" baseline="0" noProof="0" dirty="0">
                <a:ln>
                  <a:noFill/>
                </a:ln>
                <a:solidFill>
                  <a:prstClr val="white"/>
                </a:solidFill>
                <a:effectLst/>
                <a:uLnTx/>
                <a:uFillTx/>
                <a:latin typeface="+mj-lt"/>
                <a:ea typeface="+mn-ea"/>
                <a:cs typeface="Calibri"/>
              </a:rPr>
              <a:t> </a:t>
            </a:r>
            <a:r>
              <a:rPr kumimoji="0" lang="en-US" sz="2800" i="0" u="none" strike="noStrike" kern="1200" cap="none" spc="-5" normalizeH="0" baseline="0" noProof="0" dirty="0">
                <a:ln>
                  <a:noFill/>
                </a:ln>
                <a:solidFill>
                  <a:prstClr val="white"/>
                </a:solidFill>
                <a:effectLst/>
                <a:uLnTx/>
                <a:uFillTx/>
                <a:latin typeface="+mj-lt"/>
                <a:ea typeface="+mn-ea"/>
                <a:cs typeface="Calibri"/>
              </a:rPr>
              <a:t>flush.</a:t>
            </a:r>
            <a:endParaRPr kumimoji="0" lang="en-US" sz="2800" i="0" u="none" strike="noStrike" kern="1200" cap="none" spc="0" normalizeH="0" baseline="0" noProof="0" dirty="0">
              <a:ln>
                <a:noFill/>
              </a:ln>
              <a:solidFill>
                <a:prstClr val="white"/>
              </a:solidFill>
              <a:effectLst/>
              <a:uLnTx/>
              <a:uFillTx/>
              <a:latin typeface="+mj-lt"/>
              <a:ea typeface="+mn-ea"/>
              <a:cs typeface="Calibri"/>
            </a:endParaRPr>
          </a:p>
          <a:p>
            <a:pPr marL="355600" marR="113664" lvl="0" indent="-342900" defTabSz="914400" rtl="0" eaLnBrk="1" fontAlgn="auto" latinLnBrk="0" hangingPunct="1">
              <a:lnSpc>
                <a:spcPts val="2160"/>
              </a:lnSpc>
              <a:spcBef>
                <a:spcPts val="1005"/>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latin typeface="+mj-lt"/>
                <a:ea typeface="+mn-ea"/>
                <a:cs typeface="Calibri"/>
              </a:rPr>
              <a:t>With a </a:t>
            </a:r>
            <a:r>
              <a:rPr kumimoji="0" lang="en-US" sz="2800" i="0" u="none" strike="noStrike" kern="1200" cap="none" spc="-10" normalizeH="0" baseline="0" noProof="0" dirty="0">
                <a:ln>
                  <a:noFill/>
                </a:ln>
                <a:solidFill>
                  <a:prstClr val="white"/>
                </a:solidFill>
                <a:effectLst/>
                <a:uLnTx/>
                <a:uFillTx/>
                <a:latin typeface="+mj-lt"/>
                <a:ea typeface="+mn-ea"/>
                <a:cs typeface="Calibri"/>
              </a:rPr>
              <a:t>group </a:t>
            </a:r>
            <a:r>
              <a:rPr kumimoji="0" lang="en-US" sz="2800" i="0" u="none" strike="noStrike" kern="1200" cap="none" spc="-5" normalizeH="0" baseline="0" noProof="0" dirty="0">
                <a:ln>
                  <a:noFill/>
                </a:ln>
                <a:solidFill>
                  <a:prstClr val="white"/>
                </a:solidFill>
                <a:effectLst/>
                <a:uLnTx/>
                <a:uFillTx/>
                <a:latin typeface="+mj-lt"/>
                <a:ea typeface="+mn-ea"/>
                <a:cs typeface="Calibri"/>
              </a:rPr>
              <a:t>of </a:t>
            </a:r>
            <a:r>
              <a:rPr kumimoji="0" lang="en-US" sz="2800" i="0" u="none" strike="noStrike" kern="1200" cap="none" spc="-15" normalizeH="0" baseline="0" noProof="0" dirty="0">
                <a:ln>
                  <a:noFill/>
                </a:ln>
                <a:solidFill>
                  <a:prstClr val="white"/>
                </a:solidFill>
                <a:effectLst/>
                <a:uLnTx/>
                <a:uFillTx/>
                <a:latin typeface="+mj-lt"/>
                <a:ea typeface="+mn-ea"/>
                <a:cs typeface="Calibri"/>
              </a:rPr>
              <a:t>hunters, </a:t>
            </a:r>
            <a:r>
              <a:rPr kumimoji="0" lang="en-US" sz="2800" i="0" u="none" strike="noStrike" kern="1200" cap="none" spc="-5" normalizeH="0" baseline="0" noProof="0" dirty="0">
                <a:ln>
                  <a:noFill/>
                </a:ln>
                <a:solidFill>
                  <a:prstClr val="white"/>
                </a:solidFill>
                <a:effectLst/>
                <a:uLnTx/>
                <a:uFillTx/>
                <a:latin typeface="+mj-lt"/>
                <a:ea typeface="+mn-ea"/>
                <a:cs typeface="Calibri"/>
              </a:rPr>
              <a:t>spread </a:t>
            </a:r>
            <a:r>
              <a:rPr kumimoji="0" lang="en-US" sz="2800" i="0" u="none" strike="noStrike" kern="1200" cap="none" spc="0" normalizeH="0" baseline="0" noProof="0" dirty="0">
                <a:ln>
                  <a:noFill/>
                </a:ln>
                <a:solidFill>
                  <a:prstClr val="white"/>
                </a:solidFill>
                <a:effectLst/>
                <a:uLnTx/>
                <a:uFillTx/>
                <a:latin typeface="+mj-lt"/>
                <a:ea typeface="+mn-ea"/>
                <a:cs typeface="Calibri"/>
              </a:rPr>
              <a:t>out </a:t>
            </a:r>
            <a:r>
              <a:rPr kumimoji="0" lang="en-US" sz="2800" i="0" u="none" strike="noStrike" kern="1200" cap="none" spc="-15" normalizeH="0" baseline="0" noProof="0" dirty="0">
                <a:ln>
                  <a:noFill/>
                </a:ln>
                <a:solidFill>
                  <a:prstClr val="white"/>
                </a:solidFill>
                <a:effectLst/>
                <a:uLnTx/>
                <a:uFillTx/>
                <a:latin typeface="+mj-lt"/>
                <a:ea typeface="+mn-ea"/>
                <a:cs typeface="Calibri"/>
              </a:rPr>
              <a:t>at </a:t>
            </a:r>
            <a:r>
              <a:rPr kumimoji="0" lang="en-US" sz="2800" i="0" u="none" strike="noStrike" kern="1200" cap="none" spc="-10" normalizeH="0" baseline="0" noProof="0" dirty="0">
                <a:ln>
                  <a:noFill/>
                </a:ln>
                <a:solidFill>
                  <a:prstClr val="white"/>
                </a:solidFill>
                <a:effectLst/>
                <a:uLnTx/>
                <a:uFillTx/>
                <a:latin typeface="+mj-lt"/>
                <a:ea typeface="+mn-ea"/>
                <a:cs typeface="Calibri"/>
              </a:rPr>
              <a:t>least </a:t>
            </a:r>
            <a:r>
              <a:rPr kumimoji="0" lang="en-US" sz="2800" i="0" u="none" strike="noStrike" kern="1200" cap="none" spc="0" normalizeH="0" baseline="0" noProof="0" dirty="0">
                <a:ln>
                  <a:noFill/>
                </a:ln>
                <a:solidFill>
                  <a:prstClr val="white"/>
                </a:solidFill>
                <a:effectLst/>
                <a:uLnTx/>
                <a:uFillTx/>
                <a:latin typeface="+mj-lt"/>
                <a:ea typeface="+mn-ea"/>
                <a:cs typeface="Calibri"/>
              </a:rPr>
              <a:t>20 </a:t>
            </a:r>
            <a:r>
              <a:rPr kumimoji="0" lang="en-US" sz="2800" i="0" u="none" strike="noStrike" kern="1200" cap="none" spc="-15" normalizeH="0" baseline="0" noProof="0" dirty="0">
                <a:ln>
                  <a:noFill/>
                </a:ln>
                <a:solidFill>
                  <a:prstClr val="white"/>
                </a:solidFill>
                <a:effectLst/>
                <a:uLnTx/>
                <a:uFillTx/>
                <a:latin typeface="+mj-lt"/>
                <a:ea typeface="+mn-ea"/>
                <a:cs typeface="Calibri"/>
              </a:rPr>
              <a:t>to </a:t>
            </a:r>
            <a:r>
              <a:rPr kumimoji="0" lang="en-US" sz="2800" i="0" u="none" strike="noStrike" kern="1200" cap="none" spc="0" normalizeH="0" baseline="0" noProof="0" dirty="0">
                <a:ln>
                  <a:noFill/>
                </a:ln>
                <a:solidFill>
                  <a:prstClr val="white"/>
                </a:solidFill>
                <a:effectLst/>
                <a:uLnTx/>
                <a:uFillTx/>
                <a:latin typeface="+mj-lt"/>
                <a:ea typeface="+mn-ea"/>
                <a:cs typeface="Calibri"/>
              </a:rPr>
              <a:t>30 </a:t>
            </a:r>
            <a:r>
              <a:rPr kumimoji="0" lang="en-US" sz="2800" i="0" u="none" strike="noStrike" kern="1200" cap="none" spc="-15" normalizeH="0" baseline="0" noProof="0" dirty="0">
                <a:ln>
                  <a:noFill/>
                </a:ln>
                <a:solidFill>
                  <a:prstClr val="white"/>
                </a:solidFill>
                <a:effectLst/>
                <a:uLnTx/>
                <a:uFillTx/>
                <a:latin typeface="+mj-lt"/>
                <a:ea typeface="+mn-ea"/>
                <a:cs typeface="Calibri"/>
              </a:rPr>
              <a:t>yards </a:t>
            </a:r>
            <a:r>
              <a:rPr kumimoji="0" lang="en-US" sz="2800" i="0" u="none" strike="noStrike" kern="1200" cap="none" spc="0" normalizeH="0" baseline="0" noProof="0" dirty="0">
                <a:ln>
                  <a:noFill/>
                </a:ln>
                <a:solidFill>
                  <a:prstClr val="white"/>
                </a:solidFill>
                <a:effectLst/>
                <a:uLnTx/>
                <a:uFillTx/>
                <a:latin typeface="+mj-lt"/>
                <a:ea typeface="+mn-ea"/>
                <a:cs typeface="Calibri"/>
              </a:rPr>
              <a:t>apart and </a:t>
            </a:r>
            <a:r>
              <a:rPr kumimoji="0" lang="en-US" sz="2800" i="0" u="none" strike="noStrike" kern="1200" cap="none" spc="-10" normalizeH="0" baseline="0" noProof="0" dirty="0">
                <a:ln>
                  <a:noFill/>
                </a:ln>
                <a:solidFill>
                  <a:prstClr val="white"/>
                </a:solidFill>
                <a:effectLst/>
                <a:uLnTx/>
                <a:uFillTx/>
                <a:latin typeface="+mj-lt"/>
                <a:ea typeface="+mn-ea"/>
                <a:cs typeface="Calibri"/>
              </a:rPr>
              <a:t>walk carefully </a:t>
            </a:r>
            <a:r>
              <a:rPr kumimoji="0" lang="en-US" sz="2800" i="0" u="none" strike="noStrike" kern="1200" cap="none" spc="-5" normalizeH="0" baseline="0" noProof="0" dirty="0">
                <a:ln>
                  <a:noFill/>
                </a:ln>
                <a:solidFill>
                  <a:prstClr val="white"/>
                </a:solidFill>
                <a:effectLst/>
                <a:uLnTx/>
                <a:uFillTx/>
                <a:latin typeface="+mj-lt"/>
                <a:ea typeface="+mn-ea"/>
                <a:cs typeface="Calibri"/>
              </a:rPr>
              <a:t>through </a:t>
            </a:r>
            <a:r>
              <a:rPr kumimoji="0" lang="en-US" sz="2800" i="0" u="none" strike="noStrike" kern="1200" cap="none" spc="-40" normalizeH="0" baseline="0" noProof="0" dirty="0">
                <a:ln>
                  <a:noFill/>
                </a:ln>
                <a:solidFill>
                  <a:prstClr val="white"/>
                </a:solidFill>
                <a:effectLst/>
                <a:uLnTx/>
                <a:uFillTx/>
                <a:latin typeface="+mj-lt"/>
                <a:ea typeface="+mn-ea"/>
                <a:cs typeface="Calibri"/>
              </a:rPr>
              <a:t>cover, </a:t>
            </a:r>
            <a:r>
              <a:rPr kumimoji="0" lang="en-US" sz="2800" i="0" u="none" strike="noStrike" kern="1200" cap="none" spc="-10" normalizeH="0" baseline="0" noProof="0" dirty="0">
                <a:ln>
                  <a:noFill/>
                </a:ln>
                <a:solidFill>
                  <a:prstClr val="white"/>
                </a:solidFill>
                <a:effectLst/>
                <a:uLnTx/>
                <a:uFillTx/>
                <a:latin typeface="+mj-lt"/>
                <a:ea typeface="+mn-ea"/>
                <a:cs typeface="Calibri"/>
              </a:rPr>
              <a:t>paying </a:t>
            </a:r>
            <a:r>
              <a:rPr kumimoji="0" lang="en-US" sz="2800" i="0" u="none" strike="noStrike" kern="1200" cap="none" spc="-5" normalizeH="0" baseline="0" noProof="0" dirty="0">
                <a:ln>
                  <a:noFill/>
                </a:ln>
                <a:solidFill>
                  <a:prstClr val="white"/>
                </a:solidFill>
                <a:effectLst/>
                <a:uLnTx/>
                <a:uFillTx/>
                <a:latin typeface="+mj-lt"/>
                <a:ea typeface="+mn-ea"/>
                <a:cs typeface="Calibri"/>
              </a:rPr>
              <a:t>close </a:t>
            </a:r>
            <a:r>
              <a:rPr kumimoji="0" lang="en-US" sz="2800" i="0" u="none" strike="noStrike" kern="1200" cap="none" spc="-15" normalizeH="0" baseline="0" noProof="0" dirty="0">
                <a:ln>
                  <a:noFill/>
                </a:ln>
                <a:solidFill>
                  <a:prstClr val="white"/>
                </a:solidFill>
                <a:effectLst/>
                <a:uLnTx/>
                <a:uFillTx/>
                <a:latin typeface="+mj-lt"/>
                <a:ea typeface="+mn-ea"/>
                <a:cs typeface="Calibri"/>
              </a:rPr>
              <a:t>attention to </a:t>
            </a:r>
            <a:r>
              <a:rPr kumimoji="0" lang="en-US" sz="2800" i="0" u="none" strike="noStrike" kern="1200" cap="none" spc="-10" normalizeH="0" baseline="0" noProof="0" dirty="0">
                <a:ln>
                  <a:noFill/>
                </a:ln>
                <a:solidFill>
                  <a:prstClr val="white"/>
                </a:solidFill>
                <a:effectLst/>
                <a:uLnTx/>
                <a:uFillTx/>
                <a:latin typeface="+mj-lt"/>
                <a:ea typeface="+mn-ea"/>
                <a:cs typeface="Calibri"/>
              </a:rPr>
              <a:t>thicker areas where </a:t>
            </a:r>
            <a:r>
              <a:rPr kumimoji="0" lang="en-US" sz="2800" i="0" u="none" strike="noStrike" kern="1200" cap="none" spc="-5" normalizeH="0" baseline="0" noProof="0" dirty="0">
                <a:ln>
                  <a:noFill/>
                </a:ln>
                <a:solidFill>
                  <a:prstClr val="white"/>
                </a:solidFill>
                <a:effectLst/>
                <a:uLnTx/>
                <a:uFillTx/>
                <a:latin typeface="+mj-lt"/>
                <a:ea typeface="+mn-ea"/>
                <a:cs typeface="Calibri"/>
              </a:rPr>
              <a:t>pheasants </a:t>
            </a:r>
            <a:r>
              <a:rPr kumimoji="0" lang="en-US" sz="2800" i="0" u="none" strike="noStrike" kern="1200" cap="none" spc="-15" normalizeH="0" baseline="0" noProof="0" dirty="0">
                <a:ln>
                  <a:noFill/>
                </a:ln>
                <a:solidFill>
                  <a:prstClr val="white"/>
                </a:solidFill>
                <a:effectLst/>
                <a:uLnTx/>
                <a:uFillTx/>
                <a:latin typeface="+mj-lt"/>
                <a:ea typeface="+mn-ea"/>
                <a:cs typeface="Calibri"/>
              </a:rPr>
              <a:t>may </a:t>
            </a:r>
            <a:r>
              <a:rPr kumimoji="0" lang="en-US" sz="2800" i="0" u="none" strike="noStrike" kern="1200" cap="none" spc="0" normalizeH="0" baseline="0" noProof="0" dirty="0">
                <a:ln>
                  <a:noFill/>
                </a:ln>
                <a:solidFill>
                  <a:prstClr val="white"/>
                </a:solidFill>
                <a:effectLst/>
                <a:uLnTx/>
                <a:uFillTx/>
                <a:latin typeface="+mj-lt"/>
                <a:ea typeface="+mn-ea"/>
                <a:cs typeface="Calibri"/>
              </a:rPr>
              <a:t>be hiding.</a:t>
            </a:r>
          </a:p>
          <a:p>
            <a:pPr marL="354965" marR="5080" lvl="0" indent="-342900" defTabSz="914400" rtl="0" eaLnBrk="1" fontAlgn="auto" latinLnBrk="0" hangingPunct="1">
              <a:lnSpc>
                <a:spcPts val="2160"/>
              </a:lnSpc>
              <a:spcBef>
                <a:spcPts val="994"/>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latin typeface="+mj-lt"/>
                <a:ea typeface="+mn-ea"/>
                <a:cs typeface="Calibri"/>
              </a:rPr>
              <a:t>Check </a:t>
            </a:r>
            <a:r>
              <a:rPr kumimoji="0" lang="en-US" sz="2800" i="0" u="none" strike="noStrike" kern="1200" cap="none" spc="-5" normalizeH="0" baseline="0" noProof="0" dirty="0" err="1">
                <a:ln>
                  <a:noFill/>
                </a:ln>
                <a:solidFill>
                  <a:prstClr val="white"/>
                </a:solidFill>
                <a:effectLst/>
                <a:uLnTx/>
                <a:uFillTx/>
                <a:latin typeface="+mj-lt"/>
                <a:ea typeface="+mn-ea"/>
                <a:cs typeface="Calibri"/>
              </a:rPr>
              <a:t>brushpiles</a:t>
            </a:r>
            <a:r>
              <a:rPr kumimoji="0" lang="en-US" sz="2800" i="0" u="none" strike="noStrike" kern="1200" cap="none" spc="-5" normalizeH="0" baseline="0" noProof="0" dirty="0">
                <a:ln>
                  <a:noFill/>
                </a:ln>
                <a:solidFill>
                  <a:prstClr val="white"/>
                </a:solidFill>
                <a:effectLst/>
                <a:uLnTx/>
                <a:uFillTx/>
                <a:latin typeface="+mj-lt"/>
                <a:ea typeface="+mn-ea"/>
                <a:cs typeface="Calibri"/>
              </a:rPr>
              <a:t>, </a:t>
            </a:r>
            <a:r>
              <a:rPr kumimoji="0" lang="en-US" sz="2800" i="0" u="none" strike="noStrike" kern="1200" cap="none" spc="-10" normalizeH="0" baseline="0" noProof="0" dirty="0">
                <a:ln>
                  <a:noFill/>
                </a:ln>
                <a:solidFill>
                  <a:prstClr val="white"/>
                </a:solidFill>
                <a:effectLst/>
                <a:uLnTx/>
                <a:uFillTx/>
                <a:latin typeface="+mj-lt"/>
                <a:ea typeface="+mn-ea"/>
                <a:cs typeface="Calibri"/>
              </a:rPr>
              <a:t>hedgerows </a:t>
            </a:r>
            <a:r>
              <a:rPr kumimoji="0" lang="en-US" sz="2800" i="0" u="none" strike="noStrike" kern="1200" cap="none" spc="0" normalizeH="0" baseline="0" noProof="0" dirty="0">
                <a:ln>
                  <a:noFill/>
                </a:ln>
                <a:solidFill>
                  <a:prstClr val="white"/>
                </a:solidFill>
                <a:effectLst/>
                <a:uLnTx/>
                <a:uFillTx/>
                <a:latin typeface="+mj-lt"/>
                <a:ea typeface="+mn-ea"/>
                <a:cs typeface="Calibri"/>
              </a:rPr>
              <a:t>and </a:t>
            </a:r>
            <a:r>
              <a:rPr kumimoji="0" lang="en-US" sz="2800" i="0" u="none" strike="noStrike" kern="1200" cap="none" spc="-5" normalizeH="0" baseline="0" noProof="0" dirty="0">
                <a:ln>
                  <a:noFill/>
                </a:ln>
                <a:solidFill>
                  <a:prstClr val="white"/>
                </a:solidFill>
                <a:effectLst/>
                <a:uLnTx/>
                <a:uFillTx/>
                <a:latin typeface="+mj-lt"/>
                <a:ea typeface="+mn-ea"/>
                <a:cs typeface="Calibri"/>
              </a:rPr>
              <a:t>other </a:t>
            </a:r>
            <a:r>
              <a:rPr kumimoji="0" lang="en-US" sz="2800" i="0" u="none" strike="noStrike" kern="1200" cap="none" spc="0" normalizeH="0" baseline="0" noProof="0" dirty="0">
                <a:ln>
                  <a:noFill/>
                </a:ln>
                <a:solidFill>
                  <a:prstClr val="white"/>
                </a:solidFill>
                <a:effectLst/>
                <a:uLnTx/>
                <a:uFillTx/>
                <a:latin typeface="+mj-lt"/>
                <a:ea typeface="+mn-ea"/>
                <a:cs typeface="Calibri"/>
              </a:rPr>
              <a:t>places </a:t>
            </a:r>
            <a:r>
              <a:rPr kumimoji="0" lang="en-US" sz="2800" i="0" u="none" strike="noStrike" kern="1200" cap="none" spc="-5" normalizeH="0" baseline="0" noProof="0" dirty="0">
                <a:ln>
                  <a:noFill/>
                </a:ln>
                <a:solidFill>
                  <a:prstClr val="white"/>
                </a:solidFill>
                <a:effectLst/>
                <a:uLnTx/>
                <a:uFillTx/>
                <a:latin typeface="+mj-lt"/>
                <a:ea typeface="+mn-ea"/>
                <a:cs typeface="Calibri"/>
              </a:rPr>
              <a:t>with </a:t>
            </a:r>
            <a:r>
              <a:rPr kumimoji="0" lang="en-US" sz="2800" i="0" u="none" strike="noStrike" kern="1200" cap="none" spc="0" normalizeH="0" baseline="0" noProof="0" dirty="0">
                <a:ln>
                  <a:noFill/>
                </a:ln>
                <a:solidFill>
                  <a:prstClr val="white"/>
                </a:solidFill>
                <a:effectLst/>
                <a:uLnTx/>
                <a:uFillTx/>
                <a:latin typeface="+mj-lt"/>
                <a:ea typeface="+mn-ea"/>
                <a:cs typeface="Calibri"/>
              </a:rPr>
              <a:t>thick </a:t>
            </a:r>
            <a:r>
              <a:rPr kumimoji="0" lang="en-US" sz="2800" i="0" u="none" strike="noStrike" kern="1200" cap="none" spc="-15" normalizeH="0" baseline="0" noProof="0" dirty="0">
                <a:ln>
                  <a:noFill/>
                </a:ln>
                <a:solidFill>
                  <a:prstClr val="white"/>
                </a:solidFill>
                <a:effectLst/>
                <a:uLnTx/>
                <a:uFillTx/>
                <a:latin typeface="+mj-lt"/>
                <a:ea typeface="+mn-ea"/>
                <a:cs typeface="Calibri"/>
              </a:rPr>
              <a:t>cover </a:t>
            </a:r>
            <a:r>
              <a:rPr kumimoji="0" lang="en-US" sz="2800" i="0" u="none" strike="noStrike" kern="1200" cap="none" spc="-10" normalizeH="0" baseline="0" noProof="0" dirty="0">
                <a:ln>
                  <a:noFill/>
                </a:ln>
                <a:solidFill>
                  <a:prstClr val="white"/>
                </a:solidFill>
                <a:effectLst/>
                <a:uLnTx/>
                <a:uFillTx/>
                <a:latin typeface="+mj-lt"/>
                <a:ea typeface="+mn-ea"/>
                <a:cs typeface="Calibri"/>
              </a:rPr>
              <a:t>where </a:t>
            </a:r>
            <a:r>
              <a:rPr kumimoji="0" lang="en-US" sz="2800" i="0" u="none" strike="noStrike" kern="1200" cap="none" spc="0" normalizeH="0" baseline="0" noProof="0" dirty="0">
                <a:ln>
                  <a:noFill/>
                </a:ln>
                <a:solidFill>
                  <a:prstClr val="white"/>
                </a:solidFill>
                <a:effectLst/>
                <a:uLnTx/>
                <a:uFillTx/>
                <a:latin typeface="+mj-lt"/>
                <a:ea typeface="+mn-ea"/>
                <a:cs typeface="Calibri"/>
              </a:rPr>
              <a:t>a </a:t>
            </a:r>
            <a:r>
              <a:rPr kumimoji="0" lang="en-US" sz="2800" i="0" u="none" strike="noStrike" kern="1200" cap="none" spc="-5" normalizeH="0" baseline="0" noProof="0" dirty="0">
                <a:ln>
                  <a:noFill/>
                </a:ln>
                <a:solidFill>
                  <a:prstClr val="white"/>
                </a:solidFill>
                <a:effectLst/>
                <a:uLnTx/>
                <a:uFillTx/>
                <a:latin typeface="+mj-lt"/>
                <a:ea typeface="+mn-ea"/>
                <a:cs typeface="Calibri"/>
              </a:rPr>
              <a:t>pheasant could escape </a:t>
            </a:r>
            <a:r>
              <a:rPr kumimoji="0" lang="en-US" sz="2800" i="0" u="none" strike="noStrike" kern="1200" cap="none" spc="-15" normalizeH="0" baseline="0" noProof="0" dirty="0">
                <a:ln>
                  <a:noFill/>
                </a:ln>
                <a:solidFill>
                  <a:prstClr val="white"/>
                </a:solidFill>
                <a:effectLst/>
                <a:uLnTx/>
                <a:uFillTx/>
                <a:latin typeface="+mj-lt"/>
                <a:ea typeface="+mn-ea"/>
                <a:cs typeface="Calibri"/>
              </a:rPr>
              <a:t>to </a:t>
            </a:r>
            <a:r>
              <a:rPr kumimoji="0" lang="en-US" sz="2800" i="0" u="none" strike="noStrike" kern="1200" cap="none" spc="-5" normalizeH="0" baseline="0" noProof="0" dirty="0">
                <a:ln>
                  <a:noFill/>
                </a:ln>
                <a:solidFill>
                  <a:prstClr val="white"/>
                </a:solidFill>
                <a:effectLst/>
                <a:uLnTx/>
                <a:uFillTx/>
                <a:latin typeface="+mj-lt"/>
                <a:ea typeface="+mn-ea"/>
                <a:cs typeface="Calibri"/>
              </a:rPr>
              <a:t>while being</a:t>
            </a:r>
            <a:r>
              <a:rPr kumimoji="0" lang="en-US" sz="2800" i="0" u="none" strike="noStrike" kern="1200" cap="none" spc="-55" normalizeH="0" baseline="0" noProof="0" dirty="0">
                <a:ln>
                  <a:noFill/>
                </a:ln>
                <a:solidFill>
                  <a:prstClr val="white"/>
                </a:solidFill>
                <a:effectLst/>
                <a:uLnTx/>
                <a:uFillTx/>
                <a:latin typeface="+mj-lt"/>
                <a:ea typeface="+mn-ea"/>
                <a:cs typeface="Calibri"/>
              </a:rPr>
              <a:t> </a:t>
            </a:r>
            <a:r>
              <a:rPr kumimoji="0" lang="en-US" sz="2800" i="0" u="none" strike="noStrike" kern="1200" cap="none" spc="-5" normalizeH="0" baseline="0" noProof="0" dirty="0">
                <a:ln>
                  <a:noFill/>
                </a:ln>
                <a:solidFill>
                  <a:prstClr val="white"/>
                </a:solidFill>
                <a:effectLst/>
                <a:uLnTx/>
                <a:uFillTx/>
                <a:latin typeface="+mj-lt"/>
                <a:ea typeface="+mn-ea"/>
                <a:cs typeface="Calibri"/>
              </a:rPr>
              <a:t>pursued.</a:t>
            </a:r>
            <a:endParaRPr kumimoji="0" lang="en-US" sz="2800" i="0" u="none" strike="noStrike" kern="1200" cap="none" spc="0" normalizeH="0" baseline="0" noProof="0" dirty="0">
              <a:ln>
                <a:noFill/>
              </a:ln>
              <a:solidFill>
                <a:prstClr val="white"/>
              </a:solidFill>
              <a:effectLst/>
              <a:uLnTx/>
              <a:uFillTx/>
              <a:latin typeface="+mj-lt"/>
              <a:ea typeface="+mn-ea"/>
              <a:cs typeface="Calibri"/>
            </a:endParaRPr>
          </a:p>
          <a:p>
            <a:endParaRPr lang="en-US" sz="3600" b="1" dirty="0">
              <a:solidFill>
                <a:schemeClr val="bg1"/>
              </a:solidFill>
              <a:latin typeface="+mj-lt"/>
            </a:endParaRPr>
          </a:p>
        </p:txBody>
      </p:sp>
      <p:pic>
        <p:nvPicPr>
          <p:cNvPr id="7" name="Picture 6" descr="A picture containing grass, outdoor, orange, plant&#10;&#10;Description automatically generated">
            <a:extLst>
              <a:ext uri="{FF2B5EF4-FFF2-40B4-BE49-F238E27FC236}">
                <a16:creationId xmlns:a16="http://schemas.microsoft.com/office/drawing/2014/main" id="{E7F76165-CD52-4F93-9A50-ACC0FEB45527}"/>
              </a:ext>
            </a:extLst>
          </p:cNvPr>
          <p:cNvPicPr>
            <a:picLocks noChangeAspect="1"/>
          </p:cNvPicPr>
          <p:nvPr/>
        </p:nvPicPr>
        <p:blipFill rotWithShape="1">
          <a:blip r:embed="rId5">
            <a:extLst>
              <a:ext uri="{28A0092B-C50C-407E-A947-70E740481C1C}">
                <a14:useLocalDpi xmlns:a14="http://schemas.microsoft.com/office/drawing/2010/main" val="0"/>
              </a:ext>
            </a:extLst>
          </a:blip>
          <a:srcRect t="7027" r="9560"/>
          <a:stretch/>
        </p:blipFill>
        <p:spPr>
          <a:xfrm>
            <a:off x="6096000" y="2108734"/>
            <a:ext cx="5543866" cy="3799404"/>
          </a:xfrm>
          <a:prstGeom prst="rect">
            <a:avLst/>
          </a:prstGeom>
          <a:ln w="28575">
            <a:solidFill>
              <a:schemeClr val="accent2"/>
            </a:solidFill>
          </a:ln>
        </p:spPr>
      </p:pic>
    </p:spTree>
    <p:extLst>
      <p:ext uri="{BB962C8B-B14F-4D97-AF65-F5344CB8AC3E}">
        <p14:creationId xmlns:p14="http://schemas.microsoft.com/office/powerpoint/2010/main" val="1904597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838200" y="0"/>
            <a:ext cx="10515600" cy="923330"/>
          </a:xfrm>
          <a:prstGeom prst="rect">
            <a:avLst/>
          </a:prstGeom>
          <a:noFill/>
        </p:spPr>
        <p:txBody>
          <a:bodyPr wrap="square">
            <a:spAutoFit/>
          </a:bodyPr>
          <a:lstStyle/>
          <a:p>
            <a:pPr algn="ctr"/>
            <a:r>
              <a:rPr lang="en-US" sz="5400" b="1" dirty="0">
                <a:ln w="28575">
                  <a:solidFill>
                    <a:srgbClr val="EE7422"/>
                  </a:solidFill>
                </a:ln>
                <a:solidFill>
                  <a:schemeClr val="bg1"/>
                </a:solidFill>
              </a:rPr>
              <a:t>PHEASANT HUNTING TACTICS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28430771-B651-CF56-8503-9146DAB8B735}"/>
              </a:ext>
            </a:extLst>
          </p:cNvPr>
          <p:cNvSpPr txBox="1"/>
          <p:nvPr/>
        </p:nvSpPr>
        <p:spPr>
          <a:xfrm>
            <a:off x="259493" y="1836617"/>
            <a:ext cx="5836508" cy="5427127"/>
          </a:xfrm>
          <a:prstGeom prst="rect">
            <a:avLst/>
          </a:prstGeom>
          <a:noFill/>
        </p:spPr>
        <p:txBody>
          <a:bodyPr wrap="square" rtlCol="0">
            <a:spAutoFit/>
          </a:bodyPr>
          <a:lstStyle/>
          <a:p>
            <a:r>
              <a:rPr lang="en-US" sz="3600" b="1" dirty="0">
                <a:solidFill>
                  <a:schemeClr val="bg1"/>
                </a:solidFill>
                <a:latin typeface="+mj-lt"/>
              </a:rPr>
              <a:t>WITH A DOG</a:t>
            </a:r>
          </a:p>
          <a:p>
            <a:pPr marL="298450" marR="29209" indent="-285750">
              <a:spcBef>
                <a:spcPts val="600"/>
              </a:spcBef>
              <a:buFont typeface="Arial" panose="020B0604020202020204" pitchFamily="34" charset="0"/>
              <a:buChar char="•"/>
            </a:pPr>
            <a:r>
              <a:rPr lang="en-US" sz="1900" spc="-20" dirty="0">
                <a:solidFill>
                  <a:schemeClr val="bg1"/>
                </a:solidFill>
                <a:latin typeface="Calibri"/>
                <a:cs typeface="Calibri"/>
              </a:rPr>
              <a:t>Use the dog’s ability to smell game to help you find pheasants</a:t>
            </a:r>
          </a:p>
          <a:p>
            <a:pPr marL="297815" marR="5080" indent="-285750">
              <a:spcBef>
                <a:spcPts val="994"/>
              </a:spcBef>
              <a:buFont typeface="Arial" panose="020B0604020202020204" pitchFamily="34" charset="0"/>
              <a:buChar char="•"/>
            </a:pPr>
            <a:r>
              <a:rPr lang="en-US" sz="1900" dirty="0">
                <a:solidFill>
                  <a:schemeClr val="bg1"/>
                </a:solidFill>
                <a:latin typeface="Calibri"/>
                <a:cs typeface="Calibri"/>
              </a:rPr>
              <a:t>Hunt into the wind or quartering into the wind to allow the pheasant scent to drift towards the approaching dog</a:t>
            </a:r>
          </a:p>
          <a:p>
            <a:pPr marL="297815" marR="5080" indent="-285750">
              <a:spcBef>
                <a:spcPts val="994"/>
              </a:spcBef>
              <a:buFont typeface="Arial" panose="020B0604020202020204" pitchFamily="34" charset="0"/>
              <a:buChar char="•"/>
            </a:pPr>
            <a:r>
              <a:rPr lang="en-US" sz="1900" dirty="0">
                <a:solidFill>
                  <a:schemeClr val="bg1"/>
                </a:solidFill>
                <a:latin typeface="Calibri"/>
                <a:cs typeface="Calibri"/>
              </a:rPr>
              <a:t>Work with a group of two or three hunters for each dog</a:t>
            </a:r>
          </a:p>
          <a:p>
            <a:pPr marL="297815" marR="5080" indent="-285750">
              <a:spcBef>
                <a:spcPts val="994"/>
              </a:spcBef>
              <a:buFont typeface="Arial" panose="020B0604020202020204" pitchFamily="34" charset="0"/>
              <a:buChar char="•"/>
            </a:pPr>
            <a:r>
              <a:rPr lang="en-US" sz="1900" dirty="0">
                <a:solidFill>
                  <a:schemeClr val="bg1"/>
                </a:solidFill>
                <a:latin typeface="Calibri"/>
                <a:cs typeface="Calibri"/>
              </a:rPr>
              <a:t>Give the dog space, trust them and let them lead you</a:t>
            </a:r>
          </a:p>
          <a:p>
            <a:pPr marL="297815" marR="5080" indent="-285750">
              <a:spcBef>
                <a:spcPts val="994"/>
              </a:spcBef>
              <a:buFont typeface="Arial" panose="020B0604020202020204" pitchFamily="34" charset="0"/>
              <a:buChar char="•"/>
            </a:pPr>
            <a:r>
              <a:rPr lang="en-US" sz="1900" dirty="0">
                <a:solidFill>
                  <a:schemeClr val="bg1"/>
                </a:solidFill>
                <a:latin typeface="Calibri"/>
                <a:cs typeface="Calibri"/>
              </a:rPr>
              <a:t>Take frequent breaks to allow the dog to rest</a:t>
            </a:r>
          </a:p>
          <a:p>
            <a:pPr marL="297815" marR="5080" indent="-285750">
              <a:spcBef>
                <a:spcPts val="994"/>
              </a:spcBef>
              <a:buFont typeface="Arial" panose="020B0604020202020204" pitchFamily="34" charset="0"/>
              <a:buChar char="•"/>
            </a:pPr>
            <a:r>
              <a:rPr lang="en-US" sz="1900" dirty="0">
                <a:solidFill>
                  <a:schemeClr val="bg1"/>
                </a:solidFill>
                <a:latin typeface="Calibri"/>
                <a:cs typeface="Calibri"/>
              </a:rPr>
              <a:t>Be aware of other hunting groups and keep your dog close enough that it does not interfere with other hunting activity. </a:t>
            </a:r>
          </a:p>
          <a:p>
            <a:endParaRPr lang="en-US" sz="3600" b="1" dirty="0">
              <a:solidFill>
                <a:schemeClr val="bg1"/>
              </a:solidFill>
              <a:latin typeface="+mj-lt"/>
            </a:endParaRPr>
          </a:p>
        </p:txBody>
      </p:sp>
      <p:pic>
        <p:nvPicPr>
          <p:cNvPr id="8" name="Picture 7" descr="A picture containing grass, outdoor, dog, person&#10;&#10;Description automatically generated">
            <a:extLst>
              <a:ext uri="{FF2B5EF4-FFF2-40B4-BE49-F238E27FC236}">
                <a16:creationId xmlns:a16="http://schemas.microsoft.com/office/drawing/2014/main" id="{60DF2EED-0B36-4E9A-9239-5782EC523009}"/>
              </a:ext>
            </a:extLst>
          </p:cNvPr>
          <p:cNvPicPr>
            <a:picLocks noChangeAspect="1"/>
          </p:cNvPicPr>
          <p:nvPr/>
        </p:nvPicPr>
        <p:blipFill rotWithShape="1">
          <a:blip r:embed="rId5">
            <a:extLst>
              <a:ext uri="{28A0092B-C50C-407E-A947-70E740481C1C}">
                <a14:useLocalDpi xmlns:a14="http://schemas.microsoft.com/office/drawing/2010/main" val="0"/>
              </a:ext>
            </a:extLst>
          </a:blip>
          <a:srcRect l="10950" t="3747" b="10477"/>
          <a:stretch/>
        </p:blipFill>
        <p:spPr>
          <a:xfrm>
            <a:off x="5970198" y="2370897"/>
            <a:ext cx="5962309" cy="3828757"/>
          </a:xfrm>
          <a:prstGeom prst="rect">
            <a:avLst/>
          </a:prstGeom>
          <a:ln w="19050">
            <a:solidFill>
              <a:schemeClr val="accent2"/>
            </a:solidFill>
          </a:ln>
        </p:spPr>
      </p:pic>
    </p:spTree>
    <p:extLst>
      <p:ext uri="{BB962C8B-B14F-4D97-AF65-F5344CB8AC3E}">
        <p14:creationId xmlns:p14="http://schemas.microsoft.com/office/powerpoint/2010/main" val="534833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328296" y="-75154"/>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TYPES OF BIRD DOGS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979831"/>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7995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8" name="object 6">
            <a:extLst>
              <a:ext uri="{FF2B5EF4-FFF2-40B4-BE49-F238E27FC236}">
                <a16:creationId xmlns:a16="http://schemas.microsoft.com/office/drawing/2014/main" id="{1A311E0E-90E1-7235-4B54-326E418B3723}"/>
              </a:ext>
            </a:extLst>
          </p:cNvPr>
          <p:cNvSpPr/>
          <p:nvPr/>
        </p:nvSpPr>
        <p:spPr>
          <a:xfrm>
            <a:off x="7429574" y="1312440"/>
            <a:ext cx="4034842" cy="5050766"/>
          </a:xfrm>
          <a:prstGeom prst="rect">
            <a:avLst/>
          </a:prstGeom>
          <a:blipFill>
            <a:blip r:embed="rId5" cstate="print"/>
            <a:stretch>
              <a:fillRect/>
            </a:stretch>
          </a:blipFill>
          <a:ln w="50800">
            <a:solidFill>
              <a:schemeClr val="accent2"/>
            </a:solidFill>
          </a:ln>
        </p:spPr>
        <p:txBody>
          <a:bodyPr wrap="square" lIns="0" tIns="0" rIns="0" bIns="0" rtlCol="0"/>
          <a:lstStyle/>
          <a:p>
            <a:endParaRPr/>
          </a:p>
        </p:txBody>
      </p:sp>
      <p:sp>
        <p:nvSpPr>
          <p:cNvPr id="10" name="TextBox 9">
            <a:extLst>
              <a:ext uri="{FF2B5EF4-FFF2-40B4-BE49-F238E27FC236}">
                <a16:creationId xmlns:a16="http://schemas.microsoft.com/office/drawing/2014/main" id="{D6CC171F-CAA1-8282-DFDF-F75B92BE7810}"/>
              </a:ext>
            </a:extLst>
          </p:cNvPr>
          <p:cNvSpPr txBox="1"/>
          <p:nvPr/>
        </p:nvSpPr>
        <p:spPr>
          <a:xfrm>
            <a:off x="1456266" y="1969411"/>
            <a:ext cx="4907463" cy="3262432"/>
          </a:xfrm>
          <a:prstGeom prst="rect">
            <a:avLst/>
          </a:prstGeom>
          <a:noFill/>
        </p:spPr>
        <p:txBody>
          <a:bodyPr wrap="square" rtlCol="0">
            <a:spAutoFit/>
          </a:bodyPr>
          <a:lstStyle/>
          <a:p>
            <a:r>
              <a:rPr lang="en-US" sz="4800" b="1" dirty="0">
                <a:solidFill>
                  <a:schemeClr val="bg1"/>
                </a:solidFill>
              </a:rPr>
              <a:t>Pointers</a:t>
            </a:r>
          </a:p>
          <a:p>
            <a:endParaRPr lang="en-US" b="1" dirty="0">
              <a:solidFill>
                <a:schemeClr val="bg1"/>
              </a:solidFill>
            </a:endParaRPr>
          </a:p>
          <a:p>
            <a:r>
              <a:rPr lang="en-US" sz="2800" b="1" dirty="0">
                <a:solidFill>
                  <a:schemeClr val="bg1"/>
                </a:solidFill>
                <a:latin typeface="+mj-lt"/>
              </a:rPr>
              <a:t>Pointers will pause and indicate where a pheasant may be hiding and often range very far and wide at a quick pace sniffing for the scent of birds</a:t>
            </a:r>
          </a:p>
        </p:txBody>
      </p:sp>
    </p:spTree>
    <p:extLst>
      <p:ext uri="{BB962C8B-B14F-4D97-AF65-F5344CB8AC3E}">
        <p14:creationId xmlns:p14="http://schemas.microsoft.com/office/powerpoint/2010/main" val="3351244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8"/>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365366" y="-37475"/>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TYPES OF BIRD DOGS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7995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D6CC171F-CAA1-8282-DFDF-F75B92BE7810}"/>
              </a:ext>
            </a:extLst>
          </p:cNvPr>
          <p:cNvSpPr txBox="1"/>
          <p:nvPr/>
        </p:nvSpPr>
        <p:spPr>
          <a:xfrm>
            <a:off x="1456267" y="1969411"/>
            <a:ext cx="4274682" cy="2831544"/>
          </a:xfrm>
          <a:prstGeom prst="rect">
            <a:avLst/>
          </a:prstGeom>
          <a:noFill/>
        </p:spPr>
        <p:txBody>
          <a:bodyPr wrap="square" rtlCol="0">
            <a:spAutoFit/>
          </a:bodyPr>
          <a:lstStyle/>
          <a:p>
            <a:r>
              <a:rPr lang="en-US" sz="4800" b="1" dirty="0">
                <a:solidFill>
                  <a:schemeClr val="bg1"/>
                </a:solidFill>
              </a:rPr>
              <a:t>Flushers</a:t>
            </a:r>
          </a:p>
          <a:p>
            <a:endParaRPr lang="en-US" b="1" dirty="0">
              <a:solidFill>
                <a:schemeClr val="bg1"/>
              </a:solidFill>
            </a:endParaRPr>
          </a:p>
          <a:p>
            <a:r>
              <a:rPr lang="en-US" sz="2800" b="1" dirty="0">
                <a:solidFill>
                  <a:schemeClr val="bg1"/>
                </a:solidFill>
                <a:latin typeface="+mj-lt"/>
              </a:rPr>
              <a:t>Flushers will pursue a pheasant until it flies and often work very close and fast </a:t>
            </a:r>
          </a:p>
        </p:txBody>
      </p:sp>
      <p:sp>
        <p:nvSpPr>
          <p:cNvPr id="17" name="object 2">
            <a:extLst>
              <a:ext uri="{FF2B5EF4-FFF2-40B4-BE49-F238E27FC236}">
                <a16:creationId xmlns:a16="http://schemas.microsoft.com/office/drawing/2014/main" id="{4D316388-6895-718A-1672-2A9F0EFCC15D}"/>
              </a:ext>
            </a:extLst>
          </p:cNvPr>
          <p:cNvSpPr/>
          <p:nvPr/>
        </p:nvSpPr>
        <p:spPr>
          <a:xfrm>
            <a:off x="6772736" y="1286914"/>
            <a:ext cx="5077393" cy="5224881"/>
          </a:xfrm>
          <a:prstGeom prst="rect">
            <a:avLst/>
          </a:prstGeom>
          <a:blipFill>
            <a:blip r:embed="rId5" cstate="print"/>
            <a:stretch>
              <a:fillRect/>
            </a:stretch>
          </a:blipFill>
          <a:ln w="50800">
            <a:solidFill>
              <a:schemeClr val="accent2"/>
            </a:solidFill>
          </a:ln>
        </p:spPr>
        <p:txBody>
          <a:bodyPr wrap="square" lIns="0" tIns="0" rIns="0" bIns="0" rtlCol="0"/>
          <a:lstStyle/>
          <a:p>
            <a:endParaRPr dirty="0"/>
          </a:p>
        </p:txBody>
      </p:sp>
    </p:spTree>
    <p:extLst>
      <p:ext uri="{BB962C8B-B14F-4D97-AF65-F5344CB8AC3E}">
        <p14:creationId xmlns:p14="http://schemas.microsoft.com/office/powerpoint/2010/main" val="1438595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900232" y="-21805"/>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HUNTING TACTICS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462123" y="1951875"/>
            <a:ext cx="4052442" cy="3898952"/>
          </a:xfrm>
          <a:prstGeom prst="rect">
            <a:avLst/>
          </a:prstGeom>
          <a:noFill/>
        </p:spPr>
        <p:txBody>
          <a:bodyPr wrap="square">
            <a:spAutoFit/>
          </a:bodyPr>
          <a:lstStyle/>
          <a:p>
            <a:pPr marL="12700" marR="167005">
              <a:lnSpc>
                <a:spcPts val="2160"/>
              </a:lnSpc>
            </a:pPr>
            <a:r>
              <a:rPr lang="en-US" sz="2400" b="1" spc="-15" dirty="0">
                <a:solidFill>
                  <a:schemeClr val="bg1"/>
                </a:solidFill>
                <a:latin typeface="+mj-lt"/>
                <a:cs typeface="Calibri"/>
              </a:rPr>
              <a:t>Hunters </a:t>
            </a:r>
            <a:r>
              <a:rPr lang="en-US" sz="2400" b="1" spc="-5" dirty="0">
                <a:solidFill>
                  <a:schemeClr val="bg1"/>
                </a:solidFill>
                <a:latin typeface="+mj-lt"/>
                <a:cs typeface="Calibri"/>
              </a:rPr>
              <a:t>zig-zagging </a:t>
            </a:r>
            <a:r>
              <a:rPr lang="en-US" sz="2400" b="1" dirty="0">
                <a:solidFill>
                  <a:schemeClr val="bg1"/>
                </a:solidFill>
                <a:latin typeface="+mj-lt"/>
                <a:cs typeface="Calibri"/>
              </a:rPr>
              <a:t>and </a:t>
            </a:r>
            <a:r>
              <a:rPr lang="en-US" sz="2400" b="1" spc="-5" dirty="0">
                <a:solidFill>
                  <a:schemeClr val="bg1"/>
                </a:solidFill>
                <a:latin typeface="+mj-lt"/>
                <a:cs typeface="Calibri"/>
              </a:rPr>
              <a:t>moving  </a:t>
            </a:r>
            <a:r>
              <a:rPr lang="en-US" sz="2400" b="1" dirty="0">
                <a:solidFill>
                  <a:schemeClr val="bg1"/>
                </a:solidFill>
                <a:latin typeface="+mj-lt"/>
                <a:cs typeface="Calibri"/>
              </a:rPr>
              <a:t>back and </a:t>
            </a:r>
            <a:r>
              <a:rPr lang="en-US" sz="2400" b="1" spc="-10" dirty="0">
                <a:solidFill>
                  <a:schemeClr val="bg1"/>
                </a:solidFill>
                <a:latin typeface="+mj-lt"/>
                <a:cs typeface="Calibri"/>
              </a:rPr>
              <a:t>forth are </a:t>
            </a:r>
            <a:r>
              <a:rPr lang="en-US" sz="2400" b="1" spc="-5" dirty="0">
                <a:solidFill>
                  <a:schemeClr val="bg1"/>
                </a:solidFill>
                <a:latin typeface="+mj-lt"/>
                <a:cs typeface="Calibri"/>
              </a:rPr>
              <a:t>going </a:t>
            </a:r>
            <a:r>
              <a:rPr lang="en-US" sz="2400" b="1" spc="-15" dirty="0">
                <a:solidFill>
                  <a:schemeClr val="bg1"/>
                </a:solidFill>
                <a:latin typeface="+mj-lt"/>
                <a:cs typeface="Calibri"/>
              </a:rPr>
              <a:t>to  attempt to create </a:t>
            </a:r>
            <a:r>
              <a:rPr lang="en-US" sz="2400" b="1" spc="-5" dirty="0">
                <a:solidFill>
                  <a:schemeClr val="bg1"/>
                </a:solidFill>
                <a:latin typeface="+mj-lt"/>
                <a:cs typeface="Calibri"/>
              </a:rPr>
              <a:t>uncertainty in  </a:t>
            </a:r>
            <a:r>
              <a:rPr lang="en-US" sz="2400" b="1" dirty="0">
                <a:solidFill>
                  <a:schemeClr val="bg1"/>
                </a:solidFill>
                <a:latin typeface="+mj-lt"/>
                <a:cs typeface="Calibri"/>
              </a:rPr>
              <a:t>the </a:t>
            </a:r>
            <a:r>
              <a:rPr lang="en-US" sz="2400" b="1" spc="-10" dirty="0">
                <a:solidFill>
                  <a:schemeClr val="bg1"/>
                </a:solidFill>
                <a:latin typeface="+mj-lt"/>
                <a:cs typeface="Calibri"/>
              </a:rPr>
              <a:t>pheasant’s </a:t>
            </a:r>
            <a:r>
              <a:rPr lang="en-US" sz="2400" b="1" spc="-5" dirty="0">
                <a:solidFill>
                  <a:schemeClr val="bg1"/>
                </a:solidFill>
                <a:latin typeface="+mj-lt"/>
                <a:cs typeface="Calibri"/>
              </a:rPr>
              <a:t>mind </a:t>
            </a:r>
            <a:r>
              <a:rPr lang="en-US" sz="2400" b="1" dirty="0">
                <a:solidFill>
                  <a:schemeClr val="bg1"/>
                </a:solidFill>
                <a:latin typeface="+mj-lt"/>
                <a:cs typeface="Calibri"/>
              </a:rPr>
              <a:t>and </a:t>
            </a:r>
            <a:r>
              <a:rPr lang="en-US" sz="2400" b="1" spc="-15" dirty="0">
                <a:solidFill>
                  <a:schemeClr val="bg1"/>
                </a:solidFill>
                <a:latin typeface="+mj-lt"/>
                <a:cs typeface="Calibri"/>
              </a:rPr>
              <a:t>force  </a:t>
            </a:r>
            <a:r>
              <a:rPr lang="en-US" sz="2400" b="1" dirty="0">
                <a:solidFill>
                  <a:schemeClr val="bg1"/>
                </a:solidFill>
                <a:latin typeface="+mj-lt"/>
                <a:cs typeface="Calibri"/>
              </a:rPr>
              <a:t>them </a:t>
            </a:r>
            <a:r>
              <a:rPr lang="en-US" sz="2400" b="1" spc="-15" dirty="0">
                <a:solidFill>
                  <a:schemeClr val="bg1"/>
                </a:solidFill>
                <a:latin typeface="+mj-lt"/>
                <a:cs typeface="Calibri"/>
              </a:rPr>
              <a:t>to stop </a:t>
            </a:r>
            <a:r>
              <a:rPr lang="en-US" sz="2400" b="1" dirty="0">
                <a:solidFill>
                  <a:schemeClr val="bg1"/>
                </a:solidFill>
                <a:latin typeface="+mj-lt"/>
                <a:cs typeface="Calibri"/>
              </a:rPr>
              <a:t>running and </a:t>
            </a:r>
            <a:r>
              <a:rPr lang="en-US" sz="2400" b="1" spc="-5" dirty="0">
                <a:solidFill>
                  <a:schemeClr val="bg1"/>
                </a:solidFill>
                <a:latin typeface="+mj-lt"/>
                <a:cs typeface="Calibri"/>
              </a:rPr>
              <a:t>flush,  </a:t>
            </a:r>
            <a:r>
              <a:rPr lang="en-US" sz="2400" b="1" spc="-10" dirty="0">
                <a:solidFill>
                  <a:schemeClr val="bg1"/>
                </a:solidFill>
                <a:latin typeface="+mj-lt"/>
                <a:cs typeface="Calibri"/>
              </a:rPr>
              <a:t>providing </a:t>
            </a:r>
            <a:r>
              <a:rPr lang="en-US" sz="2400" b="1" dirty="0">
                <a:solidFill>
                  <a:schemeClr val="bg1"/>
                </a:solidFill>
                <a:latin typeface="+mj-lt"/>
                <a:cs typeface="Calibri"/>
              </a:rPr>
              <a:t>a </a:t>
            </a:r>
            <a:r>
              <a:rPr lang="en-US" sz="2400" b="1" spc="-5" dirty="0">
                <a:solidFill>
                  <a:schemeClr val="bg1"/>
                </a:solidFill>
                <a:latin typeface="+mj-lt"/>
                <a:cs typeface="Calibri"/>
              </a:rPr>
              <a:t>good </a:t>
            </a:r>
            <a:r>
              <a:rPr lang="en-US" sz="2400" b="1" spc="-15" dirty="0">
                <a:solidFill>
                  <a:schemeClr val="bg1"/>
                </a:solidFill>
                <a:latin typeface="+mj-lt"/>
                <a:cs typeface="Calibri"/>
              </a:rPr>
              <a:t>safe,</a:t>
            </a:r>
            <a:r>
              <a:rPr lang="en-US" sz="2400" b="1" spc="-45" dirty="0">
                <a:solidFill>
                  <a:schemeClr val="bg1"/>
                </a:solidFill>
                <a:latin typeface="+mj-lt"/>
                <a:cs typeface="Calibri"/>
              </a:rPr>
              <a:t> </a:t>
            </a:r>
            <a:r>
              <a:rPr lang="en-US" sz="2400" b="1" spc="-5" dirty="0">
                <a:solidFill>
                  <a:schemeClr val="bg1"/>
                </a:solidFill>
                <a:latin typeface="+mj-lt"/>
                <a:cs typeface="Calibri"/>
              </a:rPr>
              <a:t>shot.</a:t>
            </a:r>
          </a:p>
          <a:p>
            <a:pPr marL="12700" marR="167005">
              <a:lnSpc>
                <a:spcPts val="2160"/>
              </a:lnSpc>
            </a:pPr>
            <a:endParaRPr lang="en-US" sz="2400" b="1" dirty="0">
              <a:solidFill>
                <a:schemeClr val="bg1"/>
              </a:solidFill>
              <a:latin typeface="+mj-lt"/>
              <a:cs typeface="Calibri"/>
            </a:endParaRPr>
          </a:p>
          <a:p>
            <a:pPr marL="12700" marR="5080">
              <a:lnSpc>
                <a:spcPts val="2160"/>
              </a:lnSpc>
              <a:spcBef>
                <a:spcPts val="994"/>
              </a:spcBef>
            </a:pPr>
            <a:r>
              <a:rPr lang="en-US" sz="2400" b="1" dirty="0">
                <a:solidFill>
                  <a:schemeClr val="bg1"/>
                </a:solidFill>
                <a:latin typeface="+mj-lt"/>
                <a:cs typeface="Calibri"/>
              </a:rPr>
              <a:t>As </a:t>
            </a:r>
            <a:r>
              <a:rPr lang="en-US" sz="2400" b="1" spc="-5" dirty="0">
                <a:solidFill>
                  <a:schemeClr val="bg1"/>
                </a:solidFill>
                <a:latin typeface="+mj-lt"/>
                <a:cs typeface="Calibri"/>
              </a:rPr>
              <a:t>this photo </a:t>
            </a:r>
            <a:r>
              <a:rPr lang="en-US" sz="2400" b="1" spc="-15" dirty="0">
                <a:solidFill>
                  <a:schemeClr val="bg1"/>
                </a:solidFill>
                <a:latin typeface="+mj-lt"/>
                <a:cs typeface="Calibri"/>
              </a:rPr>
              <a:t>illustrates, </a:t>
            </a:r>
            <a:r>
              <a:rPr lang="en-US" sz="2400" b="1" spc="-5" dirty="0">
                <a:solidFill>
                  <a:schemeClr val="bg1"/>
                </a:solidFill>
                <a:latin typeface="+mj-lt"/>
                <a:cs typeface="Calibri"/>
              </a:rPr>
              <a:t>with </a:t>
            </a:r>
            <a:r>
              <a:rPr lang="en-US" sz="2400" b="1" dirty="0">
                <a:solidFill>
                  <a:schemeClr val="bg1"/>
                </a:solidFill>
                <a:latin typeface="+mj-lt"/>
                <a:cs typeface="Calibri"/>
              </a:rPr>
              <a:t>a  dog and </a:t>
            </a:r>
            <a:r>
              <a:rPr lang="en-US" sz="2400" b="1" spc="-15" dirty="0">
                <a:solidFill>
                  <a:schemeClr val="bg1"/>
                </a:solidFill>
                <a:latin typeface="+mj-lt"/>
                <a:cs typeface="Calibri"/>
              </a:rPr>
              <a:t>hunters </a:t>
            </a:r>
            <a:r>
              <a:rPr lang="en-US" sz="2400" b="1" spc="-5" dirty="0">
                <a:solidFill>
                  <a:schemeClr val="bg1"/>
                </a:solidFill>
                <a:latin typeface="+mj-lt"/>
                <a:cs typeface="Calibri"/>
              </a:rPr>
              <a:t>on </a:t>
            </a:r>
            <a:r>
              <a:rPr lang="en-US" sz="2400" b="1" dirty="0">
                <a:solidFill>
                  <a:schemeClr val="bg1"/>
                </a:solidFill>
                <a:latin typeface="+mj-lt"/>
                <a:cs typeface="Calibri"/>
              </a:rPr>
              <a:t>the </a:t>
            </a:r>
            <a:r>
              <a:rPr lang="en-US" sz="2400" b="1" spc="-5" dirty="0">
                <a:solidFill>
                  <a:schemeClr val="bg1"/>
                </a:solidFill>
                <a:latin typeface="+mj-lt"/>
                <a:cs typeface="Calibri"/>
              </a:rPr>
              <a:t>ground,</a:t>
            </a:r>
            <a:r>
              <a:rPr lang="en-US" sz="2400" b="1" spc="-105" dirty="0">
                <a:solidFill>
                  <a:schemeClr val="bg1"/>
                </a:solidFill>
                <a:latin typeface="+mj-lt"/>
                <a:cs typeface="Calibri"/>
              </a:rPr>
              <a:t> </a:t>
            </a:r>
            <a:r>
              <a:rPr lang="en-US" sz="2400" b="1" spc="-5" dirty="0">
                <a:solidFill>
                  <a:schemeClr val="bg1"/>
                </a:solidFill>
                <a:latin typeface="+mj-lt"/>
                <a:cs typeface="Calibri"/>
              </a:rPr>
              <a:t>it  is </a:t>
            </a:r>
            <a:r>
              <a:rPr lang="en-US" sz="2400" b="1" spc="-10" dirty="0">
                <a:solidFill>
                  <a:schemeClr val="bg1"/>
                </a:solidFill>
                <a:latin typeface="+mj-lt"/>
                <a:cs typeface="Calibri"/>
              </a:rPr>
              <a:t>never </a:t>
            </a:r>
            <a:r>
              <a:rPr lang="en-US" sz="2400" b="1" spc="-20" dirty="0">
                <a:solidFill>
                  <a:schemeClr val="bg1"/>
                </a:solidFill>
                <a:latin typeface="+mj-lt"/>
                <a:cs typeface="Calibri"/>
              </a:rPr>
              <a:t>safe </a:t>
            </a:r>
            <a:r>
              <a:rPr lang="en-US" sz="2400" b="1" spc="-15" dirty="0">
                <a:solidFill>
                  <a:schemeClr val="bg1"/>
                </a:solidFill>
                <a:latin typeface="+mj-lt"/>
                <a:cs typeface="Calibri"/>
              </a:rPr>
              <a:t>to </a:t>
            </a:r>
            <a:r>
              <a:rPr lang="en-US" sz="2400" b="1" spc="-5" dirty="0">
                <a:solidFill>
                  <a:schemeClr val="bg1"/>
                </a:solidFill>
                <a:latin typeface="+mj-lt"/>
                <a:cs typeface="Calibri"/>
              </a:rPr>
              <a:t>shoot </a:t>
            </a:r>
            <a:r>
              <a:rPr lang="en-US" sz="2400" b="1" spc="-15" dirty="0">
                <a:solidFill>
                  <a:schemeClr val="bg1"/>
                </a:solidFill>
                <a:latin typeface="+mj-lt"/>
                <a:cs typeface="Calibri"/>
              </a:rPr>
              <a:t>at </a:t>
            </a:r>
            <a:r>
              <a:rPr lang="en-US" sz="2400" b="1" dirty="0">
                <a:solidFill>
                  <a:schemeClr val="bg1"/>
                </a:solidFill>
                <a:latin typeface="+mj-lt"/>
                <a:cs typeface="Calibri"/>
              </a:rPr>
              <a:t>a  </a:t>
            </a:r>
            <a:r>
              <a:rPr lang="en-US" sz="2400" b="1" spc="-5" dirty="0">
                <a:solidFill>
                  <a:schemeClr val="bg1"/>
                </a:solidFill>
                <a:latin typeface="+mj-lt"/>
                <a:cs typeface="Calibri"/>
              </a:rPr>
              <a:t>pheasant on </a:t>
            </a:r>
            <a:r>
              <a:rPr lang="en-US" sz="2400" b="1" dirty="0">
                <a:solidFill>
                  <a:schemeClr val="bg1"/>
                </a:solidFill>
                <a:latin typeface="+mj-lt"/>
                <a:cs typeface="Calibri"/>
              </a:rPr>
              <a:t>the </a:t>
            </a:r>
            <a:r>
              <a:rPr lang="en-US" sz="2400" b="1" spc="-10" dirty="0">
                <a:solidFill>
                  <a:schemeClr val="bg1"/>
                </a:solidFill>
                <a:latin typeface="+mj-lt"/>
                <a:cs typeface="Calibri"/>
              </a:rPr>
              <a:t>ground </a:t>
            </a:r>
            <a:r>
              <a:rPr lang="en-US" sz="2400" b="1" spc="-5" dirty="0">
                <a:solidFill>
                  <a:schemeClr val="bg1"/>
                </a:solidFill>
                <a:latin typeface="+mj-lt"/>
                <a:cs typeface="Calibri"/>
              </a:rPr>
              <a:t>or </a:t>
            </a:r>
            <a:r>
              <a:rPr lang="en-US" sz="2400" b="1" dirty="0">
                <a:solidFill>
                  <a:schemeClr val="bg1"/>
                </a:solidFill>
                <a:latin typeface="+mj-lt"/>
                <a:cs typeface="Calibri"/>
              </a:rPr>
              <a:t>one  flying </a:t>
            </a:r>
            <a:r>
              <a:rPr lang="en-US" sz="2400" b="1" spc="-10" dirty="0">
                <a:solidFill>
                  <a:schemeClr val="bg1"/>
                </a:solidFill>
                <a:latin typeface="+mj-lt"/>
                <a:cs typeface="Calibri"/>
              </a:rPr>
              <a:t>very </a:t>
            </a:r>
            <a:r>
              <a:rPr lang="en-US" sz="2400" b="1" spc="-5" dirty="0">
                <a:solidFill>
                  <a:schemeClr val="bg1"/>
                </a:solidFill>
                <a:latin typeface="+mj-lt"/>
                <a:cs typeface="Calibri"/>
              </a:rPr>
              <a:t>low </a:t>
            </a:r>
            <a:r>
              <a:rPr lang="en-US" sz="2400" b="1" spc="-10" dirty="0">
                <a:solidFill>
                  <a:schemeClr val="bg1"/>
                </a:solidFill>
                <a:latin typeface="+mj-lt"/>
                <a:cs typeface="Calibri"/>
              </a:rPr>
              <a:t>across </a:t>
            </a:r>
            <a:r>
              <a:rPr lang="en-US" sz="2400" b="1" dirty="0">
                <a:solidFill>
                  <a:schemeClr val="bg1"/>
                </a:solidFill>
                <a:latin typeface="+mj-lt"/>
                <a:cs typeface="Calibri"/>
              </a:rPr>
              <a:t>the</a:t>
            </a:r>
            <a:r>
              <a:rPr lang="en-US" sz="2400" b="1" spc="-25" dirty="0">
                <a:solidFill>
                  <a:schemeClr val="bg1"/>
                </a:solidFill>
                <a:latin typeface="+mj-lt"/>
                <a:cs typeface="Calibri"/>
              </a:rPr>
              <a:t> </a:t>
            </a:r>
            <a:r>
              <a:rPr lang="en-US" sz="2400" b="1" spc="-5" dirty="0">
                <a:solidFill>
                  <a:schemeClr val="bg1"/>
                </a:solidFill>
                <a:latin typeface="+mj-lt"/>
                <a:cs typeface="Calibri"/>
              </a:rPr>
              <a:t>field.</a:t>
            </a:r>
            <a:endParaRPr lang="en-US" sz="2400" b="1" dirty="0">
              <a:solidFill>
                <a:schemeClr val="bg1"/>
              </a:solidFill>
              <a:latin typeface="+mj-lt"/>
            </a:endParaRPr>
          </a:p>
        </p:txBody>
      </p:sp>
      <p:sp>
        <p:nvSpPr>
          <p:cNvPr id="3" name="object 4">
            <a:extLst>
              <a:ext uri="{FF2B5EF4-FFF2-40B4-BE49-F238E27FC236}">
                <a16:creationId xmlns:a16="http://schemas.microsoft.com/office/drawing/2014/main" id="{8A1024BC-29CF-6D73-28D3-6F9920B6B77C}"/>
              </a:ext>
            </a:extLst>
          </p:cNvPr>
          <p:cNvSpPr/>
          <p:nvPr/>
        </p:nvSpPr>
        <p:spPr>
          <a:xfrm>
            <a:off x="5000384" y="1544093"/>
            <a:ext cx="6215487" cy="4338522"/>
          </a:xfrm>
          <a:prstGeom prst="rect">
            <a:avLst/>
          </a:prstGeom>
          <a:blipFill>
            <a:blip r:embed="rId5" cstate="print"/>
            <a:stretch>
              <a:fillRect/>
            </a:stretch>
          </a:blipFill>
          <a:ln w="50800">
            <a:solidFill>
              <a:schemeClr val="accent2"/>
            </a:solidFill>
          </a:ln>
        </p:spPr>
        <p:txBody>
          <a:bodyPr wrap="square" lIns="0" tIns="0" rIns="0" bIns="0" rtlCol="0"/>
          <a:lstStyle/>
          <a:p>
            <a:endParaRPr/>
          </a:p>
        </p:txBody>
      </p:sp>
    </p:spTree>
    <p:extLst>
      <p:ext uri="{BB962C8B-B14F-4D97-AF65-F5344CB8AC3E}">
        <p14:creationId xmlns:p14="http://schemas.microsoft.com/office/powerpoint/2010/main" val="1502377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28656" y="-58841"/>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ETIQUETTE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3" name="TextBox 2">
            <a:extLst>
              <a:ext uri="{FF2B5EF4-FFF2-40B4-BE49-F238E27FC236}">
                <a16:creationId xmlns:a16="http://schemas.microsoft.com/office/drawing/2014/main" id="{C360F051-6596-CB49-D4E1-2457AED9F651}"/>
              </a:ext>
            </a:extLst>
          </p:cNvPr>
          <p:cNvSpPr txBox="1"/>
          <p:nvPr/>
        </p:nvSpPr>
        <p:spPr>
          <a:xfrm>
            <a:off x="2433104" y="1447089"/>
            <a:ext cx="8347995" cy="4524315"/>
          </a:xfrm>
          <a:prstGeom prst="rect">
            <a:avLst/>
          </a:prstGeom>
          <a:noFill/>
        </p:spPr>
        <p:txBody>
          <a:bodyPr wrap="square" rtlCol="0">
            <a:spAutoFit/>
          </a:bodyPr>
          <a:lstStyle/>
          <a:p>
            <a:r>
              <a:rPr lang="en-US" sz="3200" b="1" dirty="0">
                <a:solidFill>
                  <a:schemeClr val="bg1"/>
                </a:solidFill>
                <a:latin typeface="+mj-lt"/>
              </a:rPr>
              <a:t>-Don’t shoot at birds someone else flushed</a:t>
            </a:r>
          </a:p>
          <a:p>
            <a:endParaRPr lang="en-US" sz="3200" b="1" dirty="0">
              <a:solidFill>
                <a:schemeClr val="bg1"/>
              </a:solidFill>
              <a:latin typeface="+mj-lt"/>
            </a:endParaRPr>
          </a:p>
          <a:p>
            <a:r>
              <a:rPr lang="en-US" sz="3200" b="1" dirty="0">
                <a:solidFill>
                  <a:schemeClr val="bg1"/>
                </a:solidFill>
                <a:latin typeface="+mj-lt"/>
              </a:rPr>
              <a:t>-When entering a field that other hunters are working, give them space and find another spot, or wait until they are finished</a:t>
            </a:r>
          </a:p>
          <a:p>
            <a:endParaRPr lang="en-US" sz="3200" b="1" dirty="0">
              <a:solidFill>
                <a:schemeClr val="bg1"/>
              </a:solidFill>
              <a:latin typeface="+mj-lt"/>
            </a:endParaRPr>
          </a:p>
          <a:p>
            <a:r>
              <a:rPr lang="en-US" sz="3200" b="1" dirty="0">
                <a:solidFill>
                  <a:schemeClr val="bg1"/>
                </a:solidFill>
                <a:latin typeface="+mj-lt"/>
              </a:rPr>
              <a:t>-Be patient and cooperate with other hunters</a:t>
            </a:r>
          </a:p>
          <a:p>
            <a:endParaRPr lang="en-US" sz="3200" b="1" dirty="0">
              <a:solidFill>
                <a:schemeClr val="bg1"/>
              </a:solidFill>
              <a:latin typeface="+mj-lt"/>
            </a:endParaRPr>
          </a:p>
          <a:p>
            <a:r>
              <a:rPr lang="en-US" sz="3200" b="1" dirty="0">
                <a:solidFill>
                  <a:schemeClr val="bg1"/>
                </a:solidFill>
                <a:latin typeface="+mj-lt"/>
              </a:rPr>
              <a:t>-Be mindful of where your shot will travel </a:t>
            </a:r>
          </a:p>
        </p:txBody>
      </p:sp>
    </p:spTree>
    <p:extLst>
      <p:ext uri="{BB962C8B-B14F-4D97-AF65-F5344CB8AC3E}">
        <p14:creationId xmlns:p14="http://schemas.microsoft.com/office/powerpoint/2010/main" val="1815324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3037"/>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939375" y="-13037"/>
            <a:ext cx="8173793" cy="1015663"/>
          </a:xfrm>
          <a:prstGeom prst="rect">
            <a:avLst/>
          </a:prstGeom>
          <a:noFill/>
        </p:spPr>
        <p:txBody>
          <a:bodyPr wrap="square">
            <a:spAutoFit/>
          </a:bodyPr>
          <a:lstStyle/>
          <a:p>
            <a:pPr algn="ctr"/>
            <a:r>
              <a:rPr lang="en-US" sz="6000" b="1" dirty="0">
                <a:ln w="28575">
                  <a:solidFill>
                    <a:srgbClr val="EE7422"/>
                  </a:solidFill>
                </a:ln>
                <a:solidFill>
                  <a:schemeClr val="bg1"/>
                </a:solidFill>
              </a:rPr>
              <a:t>PROCESSING PHEASANTS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B8A8258-B597-BBE7-2C75-710417F659A6}"/>
              </a:ext>
            </a:extLst>
          </p:cNvPr>
          <p:cNvSpPr txBox="1"/>
          <p:nvPr/>
        </p:nvSpPr>
        <p:spPr>
          <a:xfrm>
            <a:off x="157621" y="1937385"/>
            <a:ext cx="5973518" cy="3705886"/>
          </a:xfrm>
          <a:prstGeom prst="rect">
            <a:avLst/>
          </a:prstGeom>
          <a:noFill/>
        </p:spPr>
        <p:txBody>
          <a:bodyPr wrap="square">
            <a:spAutoFit/>
          </a:bodyPr>
          <a:lstStyle/>
          <a:p>
            <a:pPr marL="241300" marR="187960" indent="-228600">
              <a:lnSpc>
                <a:spcPts val="3030"/>
              </a:lnSpc>
              <a:spcBef>
                <a:spcPts val="1045"/>
              </a:spcBef>
              <a:buFont typeface="Arial"/>
              <a:buChar char="•"/>
              <a:tabLst>
                <a:tab pos="241300" algn="l"/>
              </a:tabLst>
            </a:pPr>
            <a:r>
              <a:rPr lang="en-US" sz="2000" b="1" spc="-5" dirty="0">
                <a:solidFill>
                  <a:srgbClr val="FFFFFF"/>
                </a:solidFill>
                <a:latin typeface="+mj-lt"/>
                <a:cs typeface="Calibri"/>
              </a:rPr>
              <a:t>Using sharp </a:t>
            </a:r>
            <a:r>
              <a:rPr lang="en-US" sz="2000" b="1" spc="-10" dirty="0">
                <a:solidFill>
                  <a:srgbClr val="FFFFFF"/>
                </a:solidFill>
                <a:latin typeface="+mj-lt"/>
                <a:cs typeface="Calibri"/>
              </a:rPr>
              <a:t>kitchen </a:t>
            </a:r>
            <a:r>
              <a:rPr lang="en-US" sz="2000" b="1" spc="-15" dirty="0">
                <a:solidFill>
                  <a:srgbClr val="FFFFFF"/>
                </a:solidFill>
                <a:latin typeface="+mj-lt"/>
                <a:cs typeface="Calibri"/>
              </a:rPr>
              <a:t>shears, </a:t>
            </a:r>
            <a:r>
              <a:rPr lang="en-US" sz="2000" b="1" spc="-5" dirty="0">
                <a:solidFill>
                  <a:srgbClr val="FFFFFF"/>
                </a:solidFill>
                <a:latin typeface="+mj-lt"/>
                <a:cs typeface="Calibri"/>
              </a:rPr>
              <a:t>cut </a:t>
            </a:r>
            <a:r>
              <a:rPr lang="en-US" sz="2000" b="1" spc="-15" dirty="0">
                <a:solidFill>
                  <a:srgbClr val="FFFFFF"/>
                </a:solidFill>
                <a:latin typeface="+mj-lt"/>
                <a:cs typeface="Calibri"/>
              </a:rPr>
              <a:t>through </a:t>
            </a:r>
            <a:r>
              <a:rPr lang="en-US" sz="2000" b="1" spc="-10" dirty="0">
                <a:solidFill>
                  <a:srgbClr val="FFFFFF"/>
                </a:solidFill>
                <a:latin typeface="+mj-lt"/>
                <a:cs typeface="Calibri"/>
              </a:rPr>
              <a:t>the </a:t>
            </a:r>
            <a:r>
              <a:rPr lang="en-US" sz="2000" b="1" spc="-5" dirty="0">
                <a:solidFill>
                  <a:srgbClr val="FFFFFF"/>
                </a:solidFill>
                <a:latin typeface="+mj-lt"/>
                <a:cs typeface="Calibri"/>
              </a:rPr>
              <a:t>wings and neck close </a:t>
            </a:r>
            <a:r>
              <a:rPr lang="en-US" sz="2000" b="1" spc="-15" dirty="0">
                <a:solidFill>
                  <a:srgbClr val="FFFFFF"/>
                </a:solidFill>
                <a:latin typeface="+mj-lt"/>
                <a:cs typeface="Calibri"/>
              </a:rPr>
              <a:t>to  </a:t>
            </a:r>
            <a:r>
              <a:rPr lang="en-US" sz="2000" b="1" spc="-5" dirty="0">
                <a:solidFill>
                  <a:srgbClr val="FFFFFF"/>
                </a:solidFill>
                <a:latin typeface="+mj-lt"/>
                <a:cs typeface="Calibri"/>
              </a:rPr>
              <a:t>the body and the legs below where the feathers end and </a:t>
            </a:r>
            <a:r>
              <a:rPr lang="en-US" sz="2000" b="1" spc="-20" dirty="0">
                <a:solidFill>
                  <a:srgbClr val="FFFFFF"/>
                </a:solidFill>
                <a:latin typeface="+mj-lt"/>
                <a:cs typeface="Calibri"/>
              </a:rPr>
              <a:t>remove</a:t>
            </a:r>
            <a:r>
              <a:rPr lang="en-US" sz="2000" b="1" spc="-10" dirty="0">
                <a:solidFill>
                  <a:srgbClr val="FFFFFF"/>
                </a:solidFill>
                <a:latin typeface="+mj-lt"/>
                <a:cs typeface="Calibri"/>
              </a:rPr>
              <a:t> </a:t>
            </a:r>
            <a:r>
              <a:rPr lang="en-US" sz="2000" b="1" spc="-5" dirty="0">
                <a:solidFill>
                  <a:srgbClr val="FFFFFF"/>
                </a:solidFill>
                <a:latin typeface="+mj-lt"/>
                <a:cs typeface="Calibri"/>
              </a:rPr>
              <a:t>them.</a:t>
            </a:r>
            <a:endParaRPr lang="en-US" sz="2000" b="1" dirty="0">
              <a:latin typeface="+mj-lt"/>
              <a:cs typeface="Calibri"/>
            </a:endParaRPr>
          </a:p>
          <a:p>
            <a:pPr marL="241300" marR="78740" indent="-228600">
              <a:lnSpc>
                <a:spcPts val="3030"/>
              </a:lnSpc>
              <a:spcBef>
                <a:spcPts val="985"/>
              </a:spcBef>
              <a:buFont typeface="Arial"/>
              <a:buChar char="•"/>
              <a:tabLst>
                <a:tab pos="241300" algn="l"/>
              </a:tabLst>
            </a:pPr>
            <a:r>
              <a:rPr lang="en-US" sz="2000" b="1" spc="-5" dirty="0">
                <a:solidFill>
                  <a:srgbClr val="FFFFFF"/>
                </a:solidFill>
                <a:latin typeface="+mj-lt"/>
                <a:cs typeface="Calibri"/>
              </a:rPr>
              <a:t>Using a sharp </a:t>
            </a:r>
            <a:r>
              <a:rPr lang="en-US" sz="2000" b="1" spc="-20" dirty="0">
                <a:solidFill>
                  <a:srgbClr val="FFFFFF"/>
                </a:solidFill>
                <a:latin typeface="+mj-lt"/>
                <a:cs typeface="Calibri"/>
              </a:rPr>
              <a:t>knife, </a:t>
            </a:r>
            <a:r>
              <a:rPr lang="en-US" sz="2000" b="1" spc="-5" dirty="0">
                <a:solidFill>
                  <a:srgbClr val="FFFFFF"/>
                </a:solidFill>
                <a:latin typeface="+mj-lt"/>
                <a:cs typeface="Calibri"/>
              </a:rPr>
              <a:t>cut </a:t>
            </a:r>
            <a:r>
              <a:rPr lang="en-US" sz="2000" b="1" spc="-15" dirty="0">
                <a:solidFill>
                  <a:srgbClr val="FFFFFF"/>
                </a:solidFill>
                <a:latin typeface="+mj-lt"/>
                <a:cs typeface="Calibri"/>
              </a:rPr>
              <a:t>through </a:t>
            </a:r>
            <a:r>
              <a:rPr lang="en-US" sz="2000" b="1" spc="-10" dirty="0">
                <a:solidFill>
                  <a:srgbClr val="FFFFFF"/>
                </a:solidFill>
                <a:latin typeface="+mj-lt"/>
                <a:cs typeface="Calibri"/>
              </a:rPr>
              <a:t>the thin skin </a:t>
            </a:r>
            <a:r>
              <a:rPr lang="en-US" sz="2000" b="1" spc="-5" dirty="0">
                <a:solidFill>
                  <a:srgbClr val="FFFFFF"/>
                </a:solidFill>
                <a:latin typeface="+mj-lt"/>
                <a:cs typeface="Calibri"/>
              </a:rPr>
              <a:t>on </a:t>
            </a:r>
            <a:r>
              <a:rPr lang="en-US" sz="2000" b="1" spc="-10" dirty="0">
                <a:solidFill>
                  <a:srgbClr val="FFFFFF"/>
                </a:solidFill>
                <a:latin typeface="+mj-lt"/>
                <a:cs typeface="Calibri"/>
              </a:rPr>
              <a:t>the chest </a:t>
            </a:r>
            <a:r>
              <a:rPr lang="en-US" sz="2000" b="1" spc="-5" dirty="0">
                <a:solidFill>
                  <a:srgbClr val="FFFFFF"/>
                </a:solidFill>
                <a:latin typeface="+mj-lt"/>
                <a:cs typeface="Calibri"/>
              </a:rPr>
              <a:t>and </a:t>
            </a:r>
            <a:r>
              <a:rPr lang="en-US" sz="2000" b="1" spc="-10" dirty="0">
                <a:solidFill>
                  <a:srgbClr val="FFFFFF"/>
                </a:solidFill>
                <a:latin typeface="+mj-lt"/>
                <a:cs typeface="Calibri"/>
              </a:rPr>
              <a:t>pull it </a:t>
            </a:r>
            <a:r>
              <a:rPr lang="en-US" sz="2000" b="1" spc="-5" dirty="0">
                <a:solidFill>
                  <a:srgbClr val="FFFFFF"/>
                </a:solidFill>
                <a:latin typeface="+mj-lt"/>
                <a:cs typeface="Calibri"/>
              </a:rPr>
              <a:t>back  </a:t>
            </a:r>
            <a:r>
              <a:rPr lang="en-US" sz="2000" b="1" spc="-15" dirty="0">
                <a:solidFill>
                  <a:srgbClr val="FFFFFF"/>
                </a:solidFill>
                <a:latin typeface="+mj-lt"/>
                <a:cs typeface="Calibri"/>
              </a:rPr>
              <a:t>to expose </a:t>
            </a:r>
            <a:r>
              <a:rPr lang="en-US" sz="2000" b="1" spc="-5" dirty="0">
                <a:solidFill>
                  <a:srgbClr val="FFFFFF"/>
                </a:solidFill>
                <a:latin typeface="+mj-lt"/>
                <a:cs typeface="Calibri"/>
              </a:rPr>
              <a:t>the </a:t>
            </a:r>
            <a:r>
              <a:rPr lang="en-US" sz="2000" b="1" spc="-20" dirty="0">
                <a:solidFill>
                  <a:srgbClr val="FFFFFF"/>
                </a:solidFill>
                <a:latin typeface="+mj-lt"/>
                <a:cs typeface="Calibri"/>
              </a:rPr>
              <a:t>breast</a:t>
            </a:r>
            <a:r>
              <a:rPr lang="en-US" sz="2000" b="1" spc="40" dirty="0">
                <a:solidFill>
                  <a:srgbClr val="FFFFFF"/>
                </a:solidFill>
                <a:latin typeface="+mj-lt"/>
                <a:cs typeface="Calibri"/>
              </a:rPr>
              <a:t> </a:t>
            </a:r>
            <a:r>
              <a:rPr lang="en-US" sz="2000" b="1" spc="-10" dirty="0">
                <a:solidFill>
                  <a:srgbClr val="FFFFFF"/>
                </a:solidFill>
                <a:latin typeface="+mj-lt"/>
                <a:cs typeface="Calibri"/>
              </a:rPr>
              <a:t>meat.</a:t>
            </a:r>
            <a:endParaRPr lang="en-US" sz="2000" b="1" dirty="0">
              <a:latin typeface="+mj-lt"/>
              <a:cs typeface="Calibri"/>
            </a:endParaRPr>
          </a:p>
          <a:p>
            <a:pPr marL="241300" indent="-228600">
              <a:lnSpc>
                <a:spcPct val="100000"/>
              </a:lnSpc>
              <a:spcBef>
                <a:spcPts val="610"/>
              </a:spcBef>
              <a:buFont typeface="Arial"/>
              <a:buChar char="•"/>
              <a:tabLst>
                <a:tab pos="241300" algn="l"/>
              </a:tabLst>
            </a:pPr>
            <a:r>
              <a:rPr lang="en-US" sz="2000" b="1" spc="-10" dirty="0">
                <a:solidFill>
                  <a:srgbClr val="FFFFFF"/>
                </a:solidFill>
                <a:latin typeface="+mj-lt"/>
                <a:cs typeface="Calibri"/>
              </a:rPr>
              <a:t>Continue </a:t>
            </a:r>
            <a:r>
              <a:rPr lang="en-US" sz="2000" b="1" spc="-15" dirty="0">
                <a:solidFill>
                  <a:srgbClr val="FFFFFF"/>
                </a:solidFill>
                <a:latin typeface="+mj-lt"/>
                <a:cs typeface="Calibri"/>
              </a:rPr>
              <a:t>removing </a:t>
            </a:r>
            <a:r>
              <a:rPr lang="en-US" sz="2000" b="1" spc="-10" dirty="0">
                <a:solidFill>
                  <a:srgbClr val="FFFFFF"/>
                </a:solidFill>
                <a:latin typeface="+mj-lt"/>
                <a:cs typeface="Calibri"/>
              </a:rPr>
              <a:t>the skin, pulling it </a:t>
            </a:r>
            <a:r>
              <a:rPr lang="en-US" sz="2000" b="1" spc="-15" dirty="0">
                <a:solidFill>
                  <a:srgbClr val="FFFFFF"/>
                </a:solidFill>
                <a:latin typeface="+mj-lt"/>
                <a:cs typeface="Calibri"/>
              </a:rPr>
              <a:t>around </a:t>
            </a:r>
            <a:r>
              <a:rPr lang="en-US" sz="2000" b="1" spc="-10" dirty="0">
                <a:solidFill>
                  <a:srgbClr val="FFFFFF"/>
                </a:solidFill>
                <a:latin typeface="+mj-lt"/>
                <a:cs typeface="Calibri"/>
              </a:rPr>
              <a:t>the remainder </a:t>
            </a:r>
            <a:r>
              <a:rPr lang="en-US" sz="2000" b="1" spc="-5" dirty="0">
                <a:solidFill>
                  <a:srgbClr val="FFFFFF"/>
                </a:solidFill>
                <a:latin typeface="+mj-lt"/>
                <a:cs typeface="Calibri"/>
              </a:rPr>
              <a:t>of </a:t>
            </a:r>
            <a:r>
              <a:rPr lang="en-US" sz="2000" b="1" spc="-10" dirty="0">
                <a:solidFill>
                  <a:srgbClr val="FFFFFF"/>
                </a:solidFill>
                <a:latin typeface="+mj-lt"/>
                <a:cs typeface="Calibri"/>
              </a:rPr>
              <a:t>the</a:t>
            </a:r>
            <a:r>
              <a:rPr lang="en-US" sz="2000" b="1" spc="345" dirty="0">
                <a:solidFill>
                  <a:srgbClr val="FFFFFF"/>
                </a:solidFill>
                <a:latin typeface="+mj-lt"/>
                <a:cs typeface="Calibri"/>
              </a:rPr>
              <a:t> </a:t>
            </a:r>
            <a:r>
              <a:rPr lang="en-US" sz="2000" b="1" spc="-15" dirty="0">
                <a:solidFill>
                  <a:srgbClr val="FFFFFF"/>
                </a:solidFill>
                <a:latin typeface="+mj-lt"/>
                <a:cs typeface="Calibri"/>
              </a:rPr>
              <a:t>bird.</a:t>
            </a:r>
            <a:endParaRPr lang="en-US" sz="2000" b="1" dirty="0">
              <a:latin typeface="+mj-lt"/>
              <a:cs typeface="Calibri"/>
            </a:endParaRPr>
          </a:p>
          <a:p>
            <a:pPr marL="241300" marR="5080" indent="-228600">
              <a:lnSpc>
                <a:spcPts val="3030"/>
              </a:lnSpc>
              <a:spcBef>
                <a:spcPts val="1045"/>
              </a:spcBef>
              <a:buFont typeface="Arial"/>
              <a:buChar char="•"/>
              <a:tabLst>
                <a:tab pos="241300" algn="l"/>
              </a:tabLst>
            </a:pPr>
            <a:r>
              <a:rPr lang="en-US" sz="2000" b="1" spc="-25" dirty="0">
                <a:solidFill>
                  <a:srgbClr val="FFFFFF"/>
                </a:solidFill>
                <a:latin typeface="+mj-lt"/>
                <a:cs typeface="Calibri"/>
              </a:rPr>
              <a:t>Make </a:t>
            </a:r>
            <a:r>
              <a:rPr lang="en-US" sz="2000" b="1" spc="-5" dirty="0">
                <a:solidFill>
                  <a:srgbClr val="FFFFFF"/>
                </a:solidFill>
                <a:latin typeface="+mj-lt"/>
                <a:cs typeface="Calibri"/>
              </a:rPr>
              <a:t>a </a:t>
            </a:r>
            <a:r>
              <a:rPr lang="en-US" sz="2000" b="1" spc="-10" dirty="0">
                <a:solidFill>
                  <a:srgbClr val="FFFFFF"/>
                </a:solidFill>
                <a:latin typeface="+mj-lt"/>
                <a:cs typeface="Calibri"/>
              </a:rPr>
              <a:t>hole in the skin </a:t>
            </a:r>
            <a:r>
              <a:rPr lang="en-US" sz="2000" b="1" spc="-15" dirty="0">
                <a:solidFill>
                  <a:srgbClr val="FFFFFF"/>
                </a:solidFill>
                <a:latin typeface="+mj-lt"/>
                <a:cs typeface="Calibri"/>
              </a:rPr>
              <a:t>at </a:t>
            </a:r>
            <a:r>
              <a:rPr lang="en-US" sz="2000" b="1" spc="-10" dirty="0">
                <a:solidFill>
                  <a:srgbClr val="FFFFFF"/>
                </a:solidFill>
                <a:latin typeface="+mj-lt"/>
                <a:cs typeface="Calibri"/>
              </a:rPr>
              <a:t>the </a:t>
            </a:r>
            <a:r>
              <a:rPr lang="en-US" sz="2000" b="1" spc="-5" dirty="0">
                <a:solidFill>
                  <a:srgbClr val="FFFFFF"/>
                </a:solidFill>
                <a:latin typeface="+mj-lt"/>
                <a:cs typeface="Calibri"/>
              </a:rPr>
              <a:t>base of </a:t>
            </a:r>
            <a:r>
              <a:rPr lang="en-US" sz="2000" b="1" spc="-10" dirty="0">
                <a:solidFill>
                  <a:srgbClr val="FFFFFF"/>
                </a:solidFill>
                <a:latin typeface="+mj-lt"/>
                <a:cs typeface="Calibri"/>
              </a:rPr>
              <a:t>the </a:t>
            </a:r>
            <a:r>
              <a:rPr lang="en-US" sz="2000" b="1" spc="-15" dirty="0">
                <a:solidFill>
                  <a:srgbClr val="FFFFFF"/>
                </a:solidFill>
                <a:latin typeface="+mj-lt"/>
                <a:cs typeface="Calibri"/>
              </a:rPr>
              <a:t>breastbone </a:t>
            </a:r>
            <a:r>
              <a:rPr lang="en-US" sz="2000" b="1" spc="-5" dirty="0">
                <a:solidFill>
                  <a:srgbClr val="FFFFFF"/>
                </a:solidFill>
                <a:latin typeface="+mj-lt"/>
                <a:cs typeface="Calibri"/>
              </a:rPr>
              <a:t>and </a:t>
            </a:r>
            <a:r>
              <a:rPr lang="en-US" sz="2000" b="1" spc="-10" dirty="0">
                <a:solidFill>
                  <a:srgbClr val="FFFFFF"/>
                </a:solidFill>
                <a:latin typeface="+mj-lt"/>
                <a:cs typeface="Calibri"/>
              </a:rPr>
              <a:t>use </a:t>
            </a:r>
            <a:r>
              <a:rPr lang="en-US" sz="2000" b="1" spc="-15" dirty="0">
                <a:solidFill>
                  <a:srgbClr val="FFFFFF"/>
                </a:solidFill>
                <a:latin typeface="+mj-lt"/>
                <a:cs typeface="Calibri"/>
              </a:rPr>
              <a:t>your </a:t>
            </a:r>
            <a:r>
              <a:rPr lang="en-US" sz="2000" b="1" spc="-20" dirty="0">
                <a:solidFill>
                  <a:srgbClr val="FFFFFF"/>
                </a:solidFill>
                <a:latin typeface="+mj-lt"/>
                <a:cs typeface="Calibri"/>
              </a:rPr>
              <a:t>fingers  </a:t>
            </a:r>
            <a:r>
              <a:rPr lang="en-US" sz="2000" b="1" spc="-15" dirty="0">
                <a:solidFill>
                  <a:srgbClr val="FFFFFF"/>
                </a:solidFill>
                <a:latin typeface="+mj-lt"/>
                <a:cs typeface="Calibri"/>
              </a:rPr>
              <a:t>to </a:t>
            </a:r>
            <a:r>
              <a:rPr lang="en-US" sz="2000" b="1" spc="-20" dirty="0">
                <a:solidFill>
                  <a:srgbClr val="FFFFFF"/>
                </a:solidFill>
                <a:latin typeface="+mj-lt"/>
                <a:cs typeface="Calibri"/>
              </a:rPr>
              <a:t>remove </a:t>
            </a:r>
            <a:r>
              <a:rPr lang="en-US" sz="2000" b="1" spc="-5" dirty="0">
                <a:solidFill>
                  <a:srgbClr val="FFFFFF"/>
                </a:solidFill>
                <a:latin typeface="+mj-lt"/>
                <a:cs typeface="Calibri"/>
              </a:rPr>
              <a:t>the</a:t>
            </a:r>
            <a:r>
              <a:rPr lang="en-US" sz="2000" b="1" spc="-40" dirty="0">
                <a:solidFill>
                  <a:srgbClr val="FFFFFF"/>
                </a:solidFill>
                <a:latin typeface="+mj-lt"/>
                <a:cs typeface="Calibri"/>
              </a:rPr>
              <a:t> </a:t>
            </a:r>
            <a:r>
              <a:rPr lang="en-US" sz="2000" b="1" spc="-15" dirty="0">
                <a:solidFill>
                  <a:srgbClr val="FFFFFF"/>
                </a:solidFill>
                <a:latin typeface="+mj-lt"/>
                <a:cs typeface="Calibri"/>
              </a:rPr>
              <a:t>entrails.</a:t>
            </a:r>
            <a:endParaRPr lang="en-US" sz="2000" b="1" dirty="0">
              <a:latin typeface="+mj-lt"/>
              <a:cs typeface="Calibri"/>
            </a:endParaRPr>
          </a:p>
        </p:txBody>
      </p:sp>
      <p:sp>
        <p:nvSpPr>
          <p:cNvPr id="12" name="object 5">
            <a:extLst>
              <a:ext uri="{FF2B5EF4-FFF2-40B4-BE49-F238E27FC236}">
                <a16:creationId xmlns:a16="http://schemas.microsoft.com/office/drawing/2014/main" id="{90B6AD62-B915-4A1F-BFCF-8FF60B798029}"/>
              </a:ext>
            </a:extLst>
          </p:cNvPr>
          <p:cNvSpPr/>
          <p:nvPr/>
        </p:nvSpPr>
        <p:spPr>
          <a:xfrm>
            <a:off x="5942013" y="1178369"/>
            <a:ext cx="3358111" cy="2745424"/>
          </a:xfrm>
          <a:prstGeom prst="rect">
            <a:avLst/>
          </a:prstGeom>
          <a:blipFill>
            <a:blip r:embed="rId5" cstate="print"/>
            <a:stretch>
              <a:fillRect/>
            </a:stretch>
          </a:blipFill>
          <a:ln>
            <a:solidFill>
              <a:schemeClr val="accent2"/>
            </a:solidFill>
          </a:ln>
        </p:spPr>
        <p:txBody>
          <a:bodyPr wrap="square" lIns="0" tIns="0" rIns="0" bIns="0" rtlCol="0"/>
          <a:lstStyle/>
          <a:p>
            <a:endParaRPr/>
          </a:p>
        </p:txBody>
      </p:sp>
      <p:pic>
        <p:nvPicPr>
          <p:cNvPr id="3" name="Picture 2">
            <a:extLst>
              <a:ext uri="{FF2B5EF4-FFF2-40B4-BE49-F238E27FC236}">
                <a16:creationId xmlns:a16="http://schemas.microsoft.com/office/drawing/2014/main" id="{FE4A4048-2B09-4821-81A5-D71D174ACF81}"/>
              </a:ext>
            </a:extLst>
          </p:cNvPr>
          <p:cNvPicPr>
            <a:picLocks noChangeAspect="1"/>
          </p:cNvPicPr>
          <p:nvPr/>
        </p:nvPicPr>
        <p:blipFill>
          <a:blip r:embed="rId6"/>
          <a:stretch>
            <a:fillRect/>
          </a:stretch>
        </p:blipFill>
        <p:spPr>
          <a:xfrm>
            <a:off x="8503439" y="2568935"/>
            <a:ext cx="3460032" cy="2360920"/>
          </a:xfrm>
          <a:prstGeom prst="rect">
            <a:avLst/>
          </a:prstGeom>
          <a:ln>
            <a:solidFill>
              <a:schemeClr val="accent2"/>
            </a:solidFill>
          </a:ln>
        </p:spPr>
      </p:pic>
      <p:pic>
        <p:nvPicPr>
          <p:cNvPr id="8" name="Picture 7">
            <a:extLst>
              <a:ext uri="{FF2B5EF4-FFF2-40B4-BE49-F238E27FC236}">
                <a16:creationId xmlns:a16="http://schemas.microsoft.com/office/drawing/2014/main" id="{826547FE-23DD-483A-A985-AB6A448E8442}"/>
              </a:ext>
            </a:extLst>
          </p:cNvPr>
          <p:cNvPicPr>
            <a:picLocks noChangeAspect="1"/>
          </p:cNvPicPr>
          <p:nvPr/>
        </p:nvPicPr>
        <p:blipFill>
          <a:blip r:embed="rId7"/>
          <a:stretch>
            <a:fillRect/>
          </a:stretch>
        </p:blipFill>
        <p:spPr>
          <a:xfrm>
            <a:off x="6848384" y="4030597"/>
            <a:ext cx="2506227" cy="2745425"/>
          </a:xfrm>
          <a:prstGeom prst="rect">
            <a:avLst/>
          </a:prstGeom>
          <a:ln>
            <a:solidFill>
              <a:schemeClr val="accent2"/>
            </a:solidFill>
          </a:ln>
        </p:spPr>
      </p:pic>
    </p:spTree>
    <p:extLst>
      <p:ext uri="{BB962C8B-B14F-4D97-AF65-F5344CB8AC3E}">
        <p14:creationId xmlns:p14="http://schemas.microsoft.com/office/powerpoint/2010/main" val="210777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61802"/>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0" y="-74237"/>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RESOURCES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3" name="TextBox 12">
            <a:extLst>
              <a:ext uri="{FF2B5EF4-FFF2-40B4-BE49-F238E27FC236}">
                <a16:creationId xmlns:a16="http://schemas.microsoft.com/office/drawing/2014/main" id="{43C43166-596C-04AF-D2EF-43CC254BA6DD}"/>
              </a:ext>
            </a:extLst>
          </p:cNvPr>
          <p:cNvSpPr txBox="1"/>
          <p:nvPr/>
        </p:nvSpPr>
        <p:spPr>
          <a:xfrm>
            <a:off x="2770432" y="1969411"/>
            <a:ext cx="4174066" cy="461665"/>
          </a:xfrm>
          <a:prstGeom prst="rect">
            <a:avLst/>
          </a:prstGeom>
          <a:noFill/>
        </p:spPr>
        <p:txBody>
          <a:bodyPr wrap="square" rtlCol="0">
            <a:spAutoFit/>
          </a:bodyPr>
          <a:lstStyle/>
          <a:p>
            <a:r>
              <a:rPr lang="en-US" sz="2400" dirty="0">
                <a:solidFill>
                  <a:schemeClr val="bg1"/>
                </a:solidFill>
              </a:rPr>
              <a:t> </a:t>
            </a:r>
          </a:p>
        </p:txBody>
      </p:sp>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74E4E4BE-2D3F-3AFF-E1E8-2E2B21525BCB}"/>
              </a:ext>
            </a:extLst>
          </p:cNvPr>
          <p:cNvSpPr txBox="1"/>
          <p:nvPr/>
        </p:nvSpPr>
        <p:spPr>
          <a:xfrm>
            <a:off x="-271848" y="1650280"/>
            <a:ext cx="11802139" cy="3133422"/>
          </a:xfrm>
          <a:prstGeom prst="rect">
            <a:avLst/>
          </a:prstGeom>
          <a:noFill/>
        </p:spPr>
        <p:txBody>
          <a:bodyPr wrap="square">
            <a:spAutoFit/>
          </a:bodyPr>
          <a:lstStyle/>
          <a:p>
            <a:pPr marL="2197735" marR="2206625">
              <a:lnSpc>
                <a:spcPts val="2590"/>
              </a:lnSpc>
              <a:tabLst>
                <a:tab pos="4250055" algn="l"/>
                <a:tab pos="4686300" algn="l"/>
              </a:tabLst>
            </a:pPr>
            <a:r>
              <a:rPr lang="en-US" sz="2800" b="1" u="none" spc="-5" dirty="0">
                <a:solidFill>
                  <a:schemeClr val="bg1"/>
                </a:solidFill>
              </a:rPr>
              <a:t>Pheasants</a:t>
            </a:r>
            <a:r>
              <a:rPr lang="en-US" sz="2800" b="1" u="none" spc="-10" dirty="0">
                <a:solidFill>
                  <a:schemeClr val="bg1"/>
                </a:solidFill>
              </a:rPr>
              <a:t> </a:t>
            </a:r>
            <a:r>
              <a:rPr lang="en-US" sz="2800" b="1" u="none" spc="-15" dirty="0">
                <a:solidFill>
                  <a:schemeClr val="bg1"/>
                </a:solidFill>
              </a:rPr>
              <a:t>Forever</a:t>
            </a:r>
            <a:r>
              <a:rPr lang="en-US" sz="2800" b="1" spc="-15" dirty="0">
                <a:solidFill>
                  <a:schemeClr val="bg1"/>
                </a:solidFill>
              </a:rPr>
              <a:t>: </a:t>
            </a:r>
            <a:r>
              <a:rPr lang="en-US" sz="2800" spc="-30" dirty="0">
                <a:solidFill>
                  <a:schemeClr val="bg1"/>
                </a:solidFill>
                <a:hlinkClick r:id="rId5">
                  <a:extLst>
                    <a:ext uri="{A12FA001-AC4F-418D-AE19-62706E023703}">
                      <ahyp:hlinkClr xmlns:ahyp="http://schemas.microsoft.com/office/drawing/2018/hyperlinkcolor" val="tx"/>
                    </a:ext>
                  </a:extLst>
                </a:hlinkClick>
              </a:rPr>
              <a:t>www.pheasantsforever.org </a:t>
            </a:r>
            <a:r>
              <a:rPr lang="en-US" sz="2800" spc="-30" dirty="0">
                <a:solidFill>
                  <a:schemeClr val="bg1"/>
                </a:solidFill>
              </a:rPr>
              <a:t> </a:t>
            </a:r>
          </a:p>
          <a:p>
            <a:pPr marL="2197735" marR="2206625">
              <a:lnSpc>
                <a:spcPts val="2590"/>
              </a:lnSpc>
              <a:tabLst>
                <a:tab pos="4250055" algn="l"/>
                <a:tab pos="4686300" algn="l"/>
              </a:tabLst>
            </a:pPr>
            <a:endParaRPr lang="en-US" spc="-30" dirty="0">
              <a:solidFill>
                <a:schemeClr val="bg1"/>
              </a:solidFill>
            </a:endParaRPr>
          </a:p>
          <a:p>
            <a:pPr marL="2197735" marR="2206625">
              <a:lnSpc>
                <a:spcPts val="2590"/>
              </a:lnSpc>
              <a:tabLst>
                <a:tab pos="4250055" algn="l"/>
                <a:tab pos="4686300" algn="l"/>
              </a:tabLst>
            </a:pPr>
            <a:r>
              <a:rPr lang="en-US" sz="2800" b="1" u="none" spc="-10" dirty="0">
                <a:solidFill>
                  <a:schemeClr val="bg1"/>
                </a:solidFill>
              </a:rPr>
              <a:t>Project</a:t>
            </a:r>
            <a:r>
              <a:rPr lang="en-US" sz="2800" b="1" u="none" spc="-5" dirty="0">
                <a:solidFill>
                  <a:schemeClr val="bg1"/>
                </a:solidFill>
              </a:rPr>
              <a:t> Upland: </a:t>
            </a:r>
            <a:r>
              <a:rPr lang="en-US" sz="2800" spc="-15" dirty="0">
                <a:solidFill>
                  <a:schemeClr val="bg1"/>
                </a:solidFill>
                <a:hlinkClick r:id="rId6">
                  <a:extLst>
                    <a:ext uri="{A12FA001-AC4F-418D-AE19-62706E023703}">
                      <ahyp:hlinkClr xmlns:ahyp="http://schemas.microsoft.com/office/drawing/2018/hyperlinkcolor" val="tx"/>
                    </a:ext>
                  </a:extLst>
                </a:hlinkClick>
              </a:rPr>
              <a:t>www.projectupland.com</a:t>
            </a:r>
          </a:p>
          <a:p>
            <a:pPr marL="2197735" marR="2206625">
              <a:lnSpc>
                <a:spcPts val="2590"/>
              </a:lnSpc>
              <a:tabLst>
                <a:tab pos="4250055" algn="l"/>
                <a:tab pos="4686300" algn="l"/>
              </a:tabLst>
            </a:pPr>
            <a:endParaRPr lang="en-US" spc="-15" dirty="0">
              <a:solidFill>
                <a:schemeClr val="bg1"/>
              </a:solidFill>
              <a:hlinkClick r:id="rId6">
                <a:extLst>
                  <a:ext uri="{A12FA001-AC4F-418D-AE19-62706E023703}">
                    <ahyp:hlinkClr xmlns:ahyp="http://schemas.microsoft.com/office/drawing/2018/hyperlinkcolor" val="tx"/>
                  </a:ext>
                </a:extLst>
              </a:hlinkClick>
            </a:endParaRPr>
          </a:p>
          <a:p>
            <a:pPr marL="2197735" marR="5080">
              <a:lnSpc>
                <a:spcPts val="2590"/>
              </a:lnSpc>
              <a:tabLst>
                <a:tab pos="5748020" algn="l"/>
              </a:tabLst>
            </a:pPr>
            <a:r>
              <a:rPr lang="en-US" sz="2800" b="1" u="none" spc="-10" dirty="0">
                <a:solidFill>
                  <a:schemeClr val="bg1"/>
                </a:solidFill>
              </a:rPr>
              <a:t>Ultimate</a:t>
            </a:r>
            <a:r>
              <a:rPr lang="en-US" sz="2800" b="1" u="none" spc="-20" dirty="0">
                <a:solidFill>
                  <a:schemeClr val="bg1"/>
                </a:solidFill>
              </a:rPr>
              <a:t> </a:t>
            </a:r>
            <a:r>
              <a:rPr lang="en-US" sz="2800" b="1" u="none" spc="-5" dirty="0">
                <a:solidFill>
                  <a:schemeClr val="bg1"/>
                </a:solidFill>
              </a:rPr>
              <a:t>Pheasant</a:t>
            </a:r>
            <a:r>
              <a:rPr lang="en-US" sz="2800" b="1" u="none" dirty="0">
                <a:solidFill>
                  <a:schemeClr val="bg1"/>
                </a:solidFill>
              </a:rPr>
              <a:t> </a:t>
            </a:r>
            <a:r>
              <a:rPr lang="en-US" sz="2800" b="1" u="none" spc="-5" dirty="0">
                <a:solidFill>
                  <a:schemeClr val="bg1"/>
                </a:solidFill>
              </a:rPr>
              <a:t>Hunting: </a:t>
            </a:r>
            <a:r>
              <a:rPr lang="en-US" sz="2800" spc="-15" dirty="0">
                <a:solidFill>
                  <a:schemeClr val="bg1"/>
                </a:solidFill>
                <a:hlinkClick r:id="rId7">
                  <a:extLst>
                    <a:ext uri="{A12FA001-AC4F-418D-AE19-62706E023703}">
                      <ahyp:hlinkClr xmlns:ahyp="http://schemas.microsoft.com/office/drawing/2018/hyperlinkcolor" val="tx"/>
                    </a:ext>
                  </a:extLst>
                </a:hlinkClick>
              </a:rPr>
              <a:t>www.ultimatepheasanthunting.com </a:t>
            </a:r>
            <a:endParaRPr lang="en-US" sz="2800" spc="-15" dirty="0">
              <a:solidFill>
                <a:schemeClr val="bg1"/>
              </a:solidFill>
            </a:endParaRPr>
          </a:p>
          <a:p>
            <a:pPr marL="2197735" marR="5080">
              <a:lnSpc>
                <a:spcPts val="2590"/>
              </a:lnSpc>
              <a:tabLst>
                <a:tab pos="5748020" algn="l"/>
              </a:tabLst>
            </a:pPr>
            <a:endParaRPr lang="en-US" spc="-15" dirty="0">
              <a:solidFill>
                <a:schemeClr val="bg1"/>
              </a:solidFill>
            </a:endParaRPr>
          </a:p>
          <a:p>
            <a:pPr marL="2197735" marR="5080">
              <a:lnSpc>
                <a:spcPts val="2590"/>
              </a:lnSpc>
              <a:tabLst>
                <a:tab pos="5748020" algn="l"/>
              </a:tabLst>
            </a:pPr>
            <a:r>
              <a:rPr lang="en-US" sz="2800" spc="-15" dirty="0">
                <a:solidFill>
                  <a:schemeClr val="bg1"/>
                </a:solidFill>
              </a:rPr>
              <a:t> </a:t>
            </a:r>
            <a:r>
              <a:rPr lang="en-US" sz="2800" b="1" u="none" spc="-15" dirty="0">
                <a:solidFill>
                  <a:schemeClr val="bg1"/>
                </a:solidFill>
              </a:rPr>
              <a:t>Pennsylvania </a:t>
            </a:r>
            <a:r>
              <a:rPr lang="en-US" sz="2800" b="1" u="none" spc="-5" dirty="0">
                <a:solidFill>
                  <a:schemeClr val="bg1"/>
                </a:solidFill>
              </a:rPr>
              <a:t>Pheasant Stocking</a:t>
            </a:r>
            <a:r>
              <a:rPr lang="en-US" sz="2800" b="1" u="none" spc="-65" dirty="0">
                <a:solidFill>
                  <a:schemeClr val="bg1"/>
                </a:solidFill>
              </a:rPr>
              <a:t> </a:t>
            </a:r>
            <a:r>
              <a:rPr lang="en-US" sz="2800" b="1" u="none" spc="-5" dirty="0">
                <a:solidFill>
                  <a:schemeClr val="bg1"/>
                </a:solidFill>
              </a:rPr>
              <a:t>Map:	</a:t>
            </a:r>
            <a:r>
              <a:rPr lang="en-US" sz="2800" u="none" spc="-5" dirty="0">
                <a:solidFill>
                  <a:schemeClr val="bg1"/>
                </a:solidFill>
              </a:rPr>
              <a:t>		 </a:t>
            </a:r>
          </a:p>
          <a:p>
            <a:pPr marL="2197735" marR="5080">
              <a:lnSpc>
                <a:spcPts val="2590"/>
              </a:lnSpc>
              <a:tabLst>
                <a:tab pos="5748020" algn="l"/>
              </a:tabLst>
            </a:pPr>
            <a:r>
              <a:rPr lang="en-US" sz="2800" spc="-10" dirty="0">
                <a:solidFill>
                  <a:schemeClr val="bg1"/>
                </a:solidFill>
              </a:rPr>
              <a:t>https://</a:t>
            </a:r>
            <a:r>
              <a:rPr lang="en-US" sz="2800" spc="-10" dirty="0">
                <a:solidFill>
                  <a:schemeClr val="bg1"/>
                </a:solidFill>
                <a:hlinkClick r:id="rId8">
                  <a:extLst>
                    <a:ext uri="{A12FA001-AC4F-418D-AE19-62706E023703}">
                      <ahyp:hlinkClr xmlns:ahyp="http://schemas.microsoft.com/office/drawing/2018/hyperlinkcolor" val="tx"/>
                    </a:ext>
                  </a:extLst>
                </a:hlinkClick>
              </a:rPr>
              <a:t>www.pgc.pa.gov/Wildlife/WildlifeSpecies/Ring-</a:t>
            </a:r>
            <a:endParaRPr lang="en-US" sz="2800" dirty="0">
              <a:solidFill>
                <a:schemeClr val="bg1"/>
              </a:solidFill>
            </a:endParaRPr>
          </a:p>
          <a:p>
            <a:pPr marL="2197735">
              <a:lnSpc>
                <a:spcPts val="2850"/>
              </a:lnSpc>
            </a:pPr>
            <a:r>
              <a:rPr lang="en-US" sz="2800" spc="-10" dirty="0" err="1">
                <a:solidFill>
                  <a:schemeClr val="bg1"/>
                </a:solidFill>
              </a:rPr>
              <a:t>NeckedPheasant</a:t>
            </a:r>
            <a:r>
              <a:rPr lang="en-US" sz="2800" spc="-10" dirty="0">
                <a:solidFill>
                  <a:schemeClr val="bg1"/>
                </a:solidFill>
              </a:rPr>
              <a:t>/</a:t>
            </a:r>
            <a:r>
              <a:rPr lang="en-US" sz="2800" spc="-10" dirty="0" err="1">
                <a:solidFill>
                  <a:schemeClr val="bg1"/>
                </a:solidFill>
              </a:rPr>
              <a:t>PheasantAllocation</a:t>
            </a:r>
            <a:r>
              <a:rPr lang="en-US" sz="2800" spc="-10" dirty="0">
                <a:solidFill>
                  <a:schemeClr val="bg1"/>
                </a:solidFill>
              </a:rPr>
              <a:t>/Pages/default.aspx</a:t>
            </a:r>
            <a:endParaRPr lang="en-US" sz="2800" dirty="0">
              <a:solidFill>
                <a:schemeClr val="bg1"/>
              </a:solidFill>
            </a:endParaRPr>
          </a:p>
        </p:txBody>
      </p:sp>
    </p:spTree>
    <p:extLst>
      <p:ext uri="{BB962C8B-B14F-4D97-AF65-F5344CB8AC3E}">
        <p14:creationId xmlns:p14="http://schemas.microsoft.com/office/powerpoint/2010/main" val="3323404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346886" y="-13037"/>
            <a:ext cx="1084511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EE7422"/>
                  </a:solidFill>
                </a:ln>
                <a:solidFill>
                  <a:prstClr val="white"/>
                </a:solidFill>
                <a:effectLst/>
                <a:uLnTx/>
                <a:uFillTx/>
                <a:latin typeface="Calibri" panose="020F0502020204030204"/>
                <a:ea typeface="+mn-ea"/>
                <a:cs typeface="+mn-cs"/>
              </a:rPr>
              <a:t>HOW TO IDENTIFY PHEASANTS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4"/>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1346886" y="2136362"/>
            <a:ext cx="2174981" cy="1200329"/>
          </a:xfrm>
          <a:prstGeom prst="rect">
            <a:avLst/>
          </a:prstGeom>
          <a:noFill/>
        </p:spPr>
        <p:txBody>
          <a:bodyPr wrap="square" rtlCol="0">
            <a:spAutoFit/>
          </a:bodyPr>
          <a:lstStyle/>
          <a:p>
            <a:r>
              <a:rPr lang="en-US" sz="7200" b="1" dirty="0">
                <a:solidFill>
                  <a:schemeClr val="bg1"/>
                </a:solidFill>
                <a:latin typeface="+mj-lt"/>
              </a:rPr>
              <a:t>Hen</a:t>
            </a:r>
            <a:r>
              <a:rPr lang="en-US" sz="7200" dirty="0">
                <a:solidFill>
                  <a:schemeClr val="bg1"/>
                </a:solidFill>
              </a:rPr>
              <a:t> </a:t>
            </a:r>
          </a:p>
        </p:txBody>
      </p:sp>
      <p:pic>
        <p:nvPicPr>
          <p:cNvPr id="7" name="Picture 6">
            <a:extLst>
              <a:ext uri="{FF2B5EF4-FFF2-40B4-BE49-F238E27FC236}">
                <a16:creationId xmlns:a16="http://schemas.microsoft.com/office/drawing/2014/main" id="{D9E87F25-D8BA-FABE-ED45-297F8DA27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351" y="1381123"/>
            <a:ext cx="7198498" cy="4722552"/>
          </a:xfrm>
          <a:prstGeom prst="rect">
            <a:avLst/>
          </a:prstGeom>
          <a:ln w="50800">
            <a:solidFill>
              <a:schemeClr val="accent2"/>
            </a:solidFill>
          </a:ln>
        </p:spPr>
      </p:pic>
      <p:pic>
        <p:nvPicPr>
          <p:cNvPr id="5" name="Picture 4">
            <a:extLst>
              <a:ext uri="{FF2B5EF4-FFF2-40B4-BE49-F238E27FC236}">
                <a16:creationId xmlns:a16="http://schemas.microsoft.com/office/drawing/2014/main" id="{EB07C585-1B07-41E1-80FD-F245A366115E}"/>
              </a:ext>
            </a:extLst>
          </p:cNvPr>
          <p:cNvPicPr>
            <a:picLocks noChangeAspect="1"/>
          </p:cNvPicPr>
          <p:nvPr/>
        </p:nvPicPr>
        <p:blipFill rotWithShape="1">
          <a:blip r:embed="rId6"/>
          <a:srcRect l="7639" t="20412" r="34385" b="6803"/>
          <a:stretch/>
        </p:blipFill>
        <p:spPr>
          <a:xfrm>
            <a:off x="1338379" y="3742399"/>
            <a:ext cx="3998098" cy="282264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6785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22482" y="26442"/>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QUESTIONS?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22482" y="198019"/>
            <a:ext cx="1555501" cy="1563624"/>
          </a:xfrm>
          <a:prstGeom prst="rect">
            <a:avLst/>
          </a:prstGeom>
        </p:spPr>
      </p:pic>
      <p:sp>
        <p:nvSpPr>
          <p:cNvPr id="14" name="TextBox 13">
            <a:extLst>
              <a:ext uri="{FF2B5EF4-FFF2-40B4-BE49-F238E27FC236}">
                <a16:creationId xmlns:a16="http://schemas.microsoft.com/office/drawing/2014/main" id="{FBDDC5A5-C1D6-8267-92E0-0AA7006A58DC}"/>
              </a:ext>
            </a:extLst>
          </p:cNvPr>
          <p:cNvSpPr txBox="1"/>
          <p:nvPr/>
        </p:nvSpPr>
        <p:spPr>
          <a:xfrm>
            <a:off x="2745005" y="6139475"/>
            <a:ext cx="4510759" cy="461665"/>
          </a:xfrm>
          <a:prstGeom prst="rect">
            <a:avLst/>
          </a:prstGeom>
          <a:noFill/>
        </p:spPr>
        <p:txBody>
          <a:bodyPr wrap="square" rtlCol="0">
            <a:spAutoFit/>
          </a:bodyPr>
          <a:lstStyle/>
          <a:p>
            <a:r>
              <a:rPr lang="en-US" sz="2400" dirty="0">
                <a:solidFill>
                  <a:schemeClr val="bg1"/>
                </a:solidFill>
              </a:rPr>
              <a:t> </a:t>
            </a:r>
          </a:p>
        </p:txBody>
      </p:sp>
      <p:sp>
        <p:nvSpPr>
          <p:cNvPr id="11" name="TextBox 10">
            <a:extLst>
              <a:ext uri="{FF2B5EF4-FFF2-40B4-BE49-F238E27FC236}">
                <a16:creationId xmlns:a16="http://schemas.microsoft.com/office/drawing/2014/main" id="{97AEA18C-4A45-5737-4822-9205B50AA9CC}"/>
              </a:ext>
            </a:extLst>
          </p:cNvPr>
          <p:cNvSpPr txBox="1"/>
          <p:nvPr/>
        </p:nvSpPr>
        <p:spPr>
          <a:xfrm>
            <a:off x="3326606" y="3058596"/>
            <a:ext cx="6786562"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3046500-3C7E-AEEC-9AA2-D7EA2E55A916}"/>
              </a:ext>
            </a:extLst>
          </p:cNvPr>
          <p:cNvSpPr txBox="1"/>
          <p:nvPr/>
        </p:nvSpPr>
        <p:spPr>
          <a:xfrm>
            <a:off x="1800465" y="1471167"/>
            <a:ext cx="7568510" cy="830997"/>
          </a:xfrm>
          <a:prstGeom prst="rect">
            <a:avLst/>
          </a:prstGeom>
          <a:noFill/>
        </p:spPr>
        <p:txBody>
          <a:bodyPr wrap="square">
            <a:spAutoFit/>
          </a:bodyPr>
          <a:lstStyle/>
          <a:p>
            <a:pPr marL="12700">
              <a:lnSpc>
                <a:spcPct val="100000"/>
              </a:lnSpc>
            </a:pPr>
            <a:r>
              <a:rPr lang="en-US" sz="4800" b="1" spc="-5" dirty="0">
                <a:solidFill>
                  <a:schemeClr val="bg1"/>
                </a:solidFill>
                <a:latin typeface="Calibri"/>
                <a:cs typeface="Calibri"/>
                <a:hlinkClick r:id="rId5">
                  <a:extLst>
                    <a:ext uri="{A12FA001-AC4F-418D-AE19-62706E023703}">
                      <ahyp:hlinkClr xmlns:ahyp="http://schemas.microsoft.com/office/drawing/2018/hyperlinkcolor" val="tx"/>
                    </a:ext>
                  </a:extLst>
                </a:hlinkClick>
              </a:rPr>
              <a:t>mentoredhunting@pa.gov</a:t>
            </a:r>
            <a:endParaRPr lang="en-US" sz="4800" dirty="0">
              <a:solidFill>
                <a:schemeClr val="bg1"/>
              </a:solidFill>
              <a:latin typeface="Calibri"/>
              <a:cs typeface="Calibri"/>
            </a:endParaRPr>
          </a:p>
        </p:txBody>
      </p:sp>
      <p:sp>
        <p:nvSpPr>
          <p:cNvPr id="10" name="TextBox 9">
            <a:extLst>
              <a:ext uri="{FF2B5EF4-FFF2-40B4-BE49-F238E27FC236}">
                <a16:creationId xmlns:a16="http://schemas.microsoft.com/office/drawing/2014/main" id="{486E4AE8-7005-861F-E107-4F8261973DC0}"/>
              </a:ext>
            </a:extLst>
          </p:cNvPr>
          <p:cNvSpPr txBox="1"/>
          <p:nvPr/>
        </p:nvSpPr>
        <p:spPr>
          <a:xfrm>
            <a:off x="225059" y="1585386"/>
            <a:ext cx="6788888" cy="2128788"/>
          </a:xfrm>
          <a:prstGeom prst="rect">
            <a:avLst/>
          </a:prstGeom>
          <a:noFill/>
        </p:spPr>
        <p:txBody>
          <a:bodyPr wrap="square">
            <a:spAutoFit/>
          </a:bodyPr>
          <a:lstStyle/>
          <a:p>
            <a:pPr algn="ctr">
              <a:lnSpc>
                <a:spcPct val="100000"/>
              </a:lnSpc>
              <a:spcBef>
                <a:spcPts val="2910"/>
              </a:spcBef>
            </a:pPr>
            <a:endParaRPr lang="en-US" sz="1800" u="heavy" spc="-5" dirty="0">
              <a:solidFill>
                <a:schemeClr val="bg1"/>
              </a:solidFill>
              <a:latin typeface="Calibri"/>
              <a:cs typeface="Calibri"/>
              <a:hlinkClick r:id="rId6">
                <a:extLst>
                  <a:ext uri="{A12FA001-AC4F-418D-AE19-62706E023703}">
                    <ahyp:hlinkClr xmlns:ahyp="http://schemas.microsoft.com/office/drawing/2018/hyperlinkcolor" val="tx"/>
                  </a:ext>
                </a:extLst>
              </a:hlinkClick>
            </a:endParaRPr>
          </a:p>
          <a:p>
            <a:pPr algn="ctr">
              <a:lnSpc>
                <a:spcPct val="100000"/>
              </a:lnSpc>
              <a:spcBef>
                <a:spcPts val="2910"/>
              </a:spcBef>
            </a:pPr>
            <a:endParaRPr lang="en-US" u="heavy" spc="-5" dirty="0">
              <a:solidFill>
                <a:schemeClr val="bg1"/>
              </a:solidFill>
              <a:latin typeface="Calibri"/>
              <a:cs typeface="Calibri"/>
              <a:hlinkClick r:id="rId6">
                <a:extLst>
                  <a:ext uri="{A12FA001-AC4F-418D-AE19-62706E023703}">
                    <ahyp:hlinkClr xmlns:ahyp="http://schemas.microsoft.com/office/drawing/2018/hyperlinkcolor" val="tx"/>
                  </a:ext>
                </a:extLst>
              </a:hlinkClick>
            </a:endParaRPr>
          </a:p>
          <a:p>
            <a:pPr algn="ctr">
              <a:lnSpc>
                <a:spcPct val="100000"/>
              </a:lnSpc>
              <a:spcBef>
                <a:spcPts val="2910"/>
              </a:spcBef>
            </a:pPr>
            <a:r>
              <a:rPr lang="en-US" sz="4800" u="heavy" spc="-5" dirty="0">
                <a:solidFill>
                  <a:schemeClr val="bg1"/>
                </a:solidFill>
                <a:latin typeface="Calibri"/>
                <a:cs typeface="Calibri"/>
                <a:hlinkClick r:id="rId6">
                  <a:extLst>
                    <a:ext uri="{A12FA001-AC4F-418D-AE19-62706E023703}">
                      <ahyp:hlinkClr xmlns:ahyp="http://schemas.microsoft.com/office/drawing/2018/hyperlinkcolor" val="tx"/>
                    </a:ext>
                  </a:extLst>
                </a:hlinkClick>
              </a:rPr>
              <a:t>Learn </a:t>
            </a:r>
            <a:r>
              <a:rPr lang="en-US" sz="4800" u="heavy" spc="-20" dirty="0">
                <a:solidFill>
                  <a:schemeClr val="bg1"/>
                </a:solidFill>
                <a:latin typeface="Calibri"/>
                <a:cs typeface="Calibri"/>
                <a:hlinkClick r:id="rId6">
                  <a:extLst>
                    <a:ext uri="{A12FA001-AC4F-418D-AE19-62706E023703}">
                      <ahyp:hlinkClr xmlns:ahyp="http://schemas.microsoft.com/office/drawing/2018/hyperlinkcolor" val="tx"/>
                    </a:ext>
                  </a:extLst>
                </a:hlinkClick>
              </a:rPr>
              <a:t>to</a:t>
            </a:r>
            <a:r>
              <a:rPr lang="en-US" sz="4800" u="heavy" spc="-85" dirty="0">
                <a:solidFill>
                  <a:schemeClr val="bg1"/>
                </a:solidFill>
                <a:latin typeface="Calibri"/>
                <a:cs typeface="Calibri"/>
                <a:hlinkClick r:id="rId6">
                  <a:extLst>
                    <a:ext uri="{A12FA001-AC4F-418D-AE19-62706E023703}">
                      <ahyp:hlinkClr xmlns:ahyp="http://schemas.microsoft.com/office/drawing/2018/hyperlinkcolor" val="tx"/>
                    </a:ext>
                  </a:extLst>
                </a:hlinkClick>
              </a:rPr>
              <a:t> </a:t>
            </a:r>
            <a:r>
              <a:rPr lang="en-US" sz="4800" u="heavy" spc="-20" dirty="0">
                <a:solidFill>
                  <a:schemeClr val="bg1"/>
                </a:solidFill>
                <a:latin typeface="Calibri"/>
                <a:cs typeface="Calibri"/>
                <a:hlinkClick r:id="rId6">
                  <a:extLst>
                    <a:ext uri="{A12FA001-AC4F-418D-AE19-62706E023703}">
                      <ahyp:hlinkClr xmlns:ahyp="http://schemas.microsoft.com/office/drawing/2018/hyperlinkcolor" val="tx"/>
                    </a:ext>
                  </a:extLst>
                </a:hlinkClick>
              </a:rPr>
              <a:t>Hunt</a:t>
            </a:r>
            <a:endParaRPr lang="en-US" sz="4800" dirty="0">
              <a:solidFill>
                <a:schemeClr val="bg1"/>
              </a:solidFill>
              <a:latin typeface="Calibri"/>
              <a:cs typeface="Calibri"/>
            </a:endParaRPr>
          </a:p>
        </p:txBody>
      </p:sp>
    </p:spTree>
    <p:extLst>
      <p:ext uri="{BB962C8B-B14F-4D97-AF65-F5344CB8AC3E}">
        <p14:creationId xmlns:p14="http://schemas.microsoft.com/office/powerpoint/2010/main" val="422702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030610" y="40432"/>
            <a:ext cx="10087276" cy="861774"/>
          </a:xfrm>
          <a:prstGeom prst="rect">
            <a:avLst/>
          </a:prstGeom>
          <a:noFill/>
        </p:spPr>
        <p:txBody>
          <a:bodyPr wrap="square">
            <a:spAutoFit/>
          </a:bodyPr>
          <a:lstStyle/>
          <a:p>
            <a:pPr algn="ctr"/>
            <a:r>
              <a:rPr lang="en-US" sz="5000" b="1" dirty="0">
                <a:ln w="28575">
                  <a:solidFill>
                    <a:srgbClr val="EE7422"/>
                  </a:solidFill>
                </a:ln>
                <a:solidFill>
                  <a:schemeClr val="bg1"/>
                </a:solidFill>
              </a:rPr>
              <a:t>PHEASANT PROPAGATION PROGRAM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outdoor">
            <a:extLst>
              <a:ext uri="{FF2B5EF4-FFF2-40B4-BE49-F238E27FC236}">
                <a16:creationId xmlns:a16="http://schemas.microsoft.com/office/drawing/2014/main" id="{F21F9FBA-7AAB-5B02-4D47-53755E054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610" y="1237694"/>
            <a:ext cx="9380756" cy="5184396"/>
          </a:xfrm>
          <a:prstGeom prst="rect">
            <a:avLst/>
          </a:prstGeom>
          <a:solidFill>
            <a:schemeClr val="accent2"/>
          </a:solidFill>
          <a:ln w="50800">
            <a:solidFill>
              <a:schemeClr val="accent2"/>
            </a:solidFill>
          </a:ln>
        </p:spPr>
      </p:pic>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5"/>
          <a:stretch>
            <a:fillRect/>
          </a:stretch>
        </p:blipFill>
        <p:spPr>
          <a:xfrm>
            <a:off x="74176" y="229717"/>
            <a:ext cx="1554336" cy="1562453"/>
          </a:xfrm>
          <a:prstGeom prst="rect">
            <a:avLst/>
          </a:prstGeom>
        </p:spPr>
      </p:pic>
    </p:spTree>
    <p:extLst>
      <p:ext uri="{BB962C8B-B14F-4D97-AF65-F5344CB8AC3E}">
        <p14:creationId xmlns:p14="http://schemas.microsoft.com/office/powerpoint/2010/main" val="3365915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5435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628512" y="33062"/>
            <a:ext cx="10087276" cy="861774"/>
          </a:xfrm>
          <a:prstGeom prst="rect">
            <a:avLst/>
          </a:prstGeom>
          <a:noFill/>
        </p:spPr>
        <p:txBody>
          <a:bodyPr wrap="square">
            <a:spAutoFit/>
          </a:bodyPr>
          <a:lstStyle/>
          <a:p>
            <a:pPr algn="ctr"/>
            <a:r>
              <a:rPr lang="en-US" sz="5000" b="1" dirty="0">
                <a:ln w="28575">
                  <a:solidFill>
                    <a:srgbClr val="EE7422"/>
                  </a:solidFill>
                </a:ln>
                <a:solidFill>
                  <a:schemeClr val="bg1"/>
                </a:solidFill>
              </a:rPr>
              <a:t>PHEASANT STOCKING ALLOCATIONS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74176" y="229717"/>
            <a:ext cx="1554336" cy="1562453"/>
          </a:xfrm>
          <a:prstGeom prst="rect">
            <a:avLst/>
          </a:prstGeom>
        </p:spPr>
      </p:pic>
      <p:graphicFrame>
        <p:nvGraphicFramePr>
          <p:cNvPr id="7" name="Table 6">
            <a:extLst>
              <a:ext uri="{FF2B5EF4-FFF2-40B4-BE49-F238E27FC236}">
                <a16:creationId xmlns:a16="http://schemas.microsoft.com/office/drawing/2014/main" id="{AC16AA6A-3540-EBCB-346C-99E81F06C5A9}"/>
              </a:ext>
            </a:extLst>
          </p:cNvPr>
          <p:cNvGraphicFramePr>
            <a:graphicFrameLocks noGrp="1"/>
          </p:cNvGraphicFramePr>
          <p:nvPr>
            <p:extLst>
              <p:ext uri="{D42A27DB-BD31-4B8C-83A1-F6EECF244321}">
                <p14:modId xmlns:p14="http://schemas.microsoft.com/office/powerpoint/2010/main" val="1630027803"/>
              </p:ext>
            </p:extLst>
          </p:nvPr>
        </p:nvGraphicFramePr>
        <p:xfrm>
          <a:off x="840259" y="1996639"/>
          <a:ext cx="10582300" cy="4518104"/>
        </p:xfrm>
        <a:graphic>
          <a:graphicData uri="http://schemas.openxmlformats.org/drawingml/2006/table">
            <a:tbl>
              <a:tblPr/>
              <a:tblGrid>
                <a:gridCol w="1058230">
                  <a:extLst>
                    <a:ext uri="{9D8B030D-6E8A-4147-A177-3AD203B41FA5}">
                      <a16:colId xmlns:a16="http://schemas.microsoft.com/office/drawing/2014/main" val="2993818602"/>
                    </a:ext>
                  </a:extLst>
                </a:gridCol>
                <a:gridCol w="1058230">
                  <a:extLst>
                    <a:ext uri="{9D8B030D-6E8A-4147-A177-3AD203B41FA5}">
                      <a16:colId xmlns:a16="http://schemas.microsoft.com/office/drawing/2014/main" val="496874765"/>
                    </a:ext>
                  </a:extLst>
                </a:gridCol>
                <a:gridCol w="1058230">
                  <a:extLst>
                    <a:ext uri="{9D8B030D-6E8A-4147-A177-3AD203B41FA5}">
                      <a16:colId xmlns:a16="http://schemas.microsoft.com/office/drawing/2014/main" val="3443470447"/>
                    </a:ext>
                  </a:extLst>
                </a:gridCol>
                <a:gridCol w="1058230">
                  <a:extLst>
                    <a:ext uri="{9D8B030D-6E8A-4147-A177-3AD203B41FA5}">
                      <a16:colId xmlns:a16="http://schemas.microsoft.com/office/drawing/2014/main" val="221023682"/>
                    </a:ext>
                  </a:extLst>
                </a:gridCol>
                <a:gridCol w="1058230">
                  <a:extLst>
                    <a:ext uri="{9D8B030D-6E8A-4147-A177-3AD203B41FA5}">
                      <a16:colId xmlns:a16="http://schemas.microsoft.com/office/drawing/2014/main" val="3804190112"/>
                    </a:ext>
                  </a:extLst>
                </a:gridCol>
                <a:gridCol w="1058230">
                  <a:extLst>
                    <a:ext uri="{9D8B030D-6E8A-4147-A177-3AD203B41FA5}">
                      <a16:colId xmlns:a16="http://schemas.microsoft.com/office/drawing/2014/main" val="1620075564"/>
                    </a:ext>
                  </a:extLst>
                </a:gridCol>
                <a:gridCol w="1058230">
                  <a:extLst>
                    <a:ext uri="{9D8B030D-6E8A-4147-A177-3AD203B41FA5}">
                      <a16:colId xmlns:a16="http://schemas.microsoft.com/office/drawing/2014/main" val="3189429144"/>
                    </a:ext>
                  </a:extLst>
                </a:gridCol>
                <a:gridCol w="1058230">
                  <a:extLst>
                    <a:ext uri="{9D8B030D-6E8A-4147-A177-3AD203B41FA5}">
                      <a16:colId xmlns:a16="http://schemas.microsoft.com/office/drawing/2014/main" val="2896288372"/>
                    </a:ext>
                  </a:extLst>
                </a:gridCol>
                <a:gridCol w="1058230">
                  <a:extLst>
                    <a:ext uri="{9D8B030D-6E8A-4147-A177-3AD203B41FA5}">
                      <a16:colId xmlns:a16="http://schemas.microsoft.com/office/drawing/2014/main" val="938123035"/>
                    </a:ext>
                  </a:extLst>
                </a:gridCol>
                <a:gridCol w="1058230">
                  <a:extLst>
                    <a:ext uri="{9D8B030D-6E8A-4147-A177-3AD203B41FA5}">
                      <a16:colId xmlns:a16="http://schemas.microsoft.com/office/drawing/2014/main" val="2459525397"/>
                    </a:ext>
                  </a:extLst>
                </a:gridCol>
              </a:tblGrid>
              <a:tr h="773006">
                <a:tc>
                  <a:txBody>
                    <a:bodyPr/>
                    <a:lstStyle/>
                    <a:p>
                      <a:pPr algn="ctr"/>
                      <a:r>
                        <a:rPr lang="en-US" sz="1500" b="1">
                          <a:effectLst/>
                        </a:rPr>
                        <a:t>Seasonal</a:t>
                      </a:r>
                      <a:br>
                        <a:rPr lang="en-US" sz="1500" b="1">
                          <a:effectLst/>
                        </a:rPr>
                      </a:br>
                      <a:r>
                        <a:rPr lang="en-US" sz="1500" b="1">
                          <a:effectLst/>
                        </a:rPr>
                        <a:t>Breakdown</a:t>
                      </a:r>
                      <a:endParaRPr lang="en-US" sz="1500">
                        <a:effectLst/>
                      </a:endParaRPr>
                    </a:p>
                  </a:txBody>
                  <a:tcPr marL="7831" marR="7831" marT="7831" marB="7831">
                    <a:lnL>
                      <a:noFill/>
                    </a:lnL>
                    <a:lnR>
                      <a:noFill/>
                    </a:lnR>
                    <a:lnT>
                      <a:noFill/>
                    </a:lnT>
                    <a:lnB>
                      <a:noFill/>
                    </a:lnB>
                    <a:solidFill>
                      <a:srgbClr val="344571"/>
                    </a:solidFill>
                  </a:tcPr>
                </a:tc>
                <a:tc gridSpan="2">
                  <a:txBody>
                    <a:bodyPr/>
                    <a:lstStyle/>
                    <a:p>
                      <a:pPr algn="ctr"/>
                      <a:r>
                        <a:rPr lang="en-US" sz="1500" b="1">
                          <a:effectLst/>
                        </a:rPr>
                        <a:t>Junior Hunt</a:t>
                      </a:r>
                      <a:br>
                        <a:rPr lang="en-US" sz="1500" b="1">
                          <a:effectLst/>
                        </a:rPr>
                      </a:br>
                      <a:r>
                        <a:rPr lang="en-US" sz="1500" b="1">
                          <a:effectLst/>
                        </a:rPr>
                        <a:t>Releases</a:t>
                      </a:r>
                      <a:endParaRPr lang="en-US" sz="1500">
                        <a:effectLst/>
                      </a:endParaRPr>
                    </a:p>
                  </a:txBody>
                  <a:tcPr marL="86184" marR="86184" marT="43092" marB="43092">
                    <a:lnL>
                      <a:noFill/>
                    </a:lnL>
                    <a:lnR>
                      <a:noFill/>
                    </a:lnR>
                    <a:lnT>
                      <a:noFill/>
                    </a:lnT>
                    <a:lnB>
                      <a:noFill/>
                    </a:lnB>
                    <a:solidFill>
                      <a:srgbClr val="344571"/>
                    </a:solidFill>
                  </a:tcPr>
                </a:tc>
                <a:tc hMerge="1">
                  <a:txBody>
                    <a:bodyPr/>
                    <a:lstStyle/>
                    <a:p>
                      <a:endParaRPr lang="en-US"/>
                    </a:p>
                  </a:txBody>
                  <a:tcPr/>
                </a:tc>
                <a:tc gridSpan="2">
                  <a:txBody>
                    <a:bodyPr/>
                    <a:lstStyle/>
                    <a:p>
                      <a:pPr algn="ctr"/>
                      <a:r>
                        <a:rPr lang="en-US" sz="1500" b="1" dirty="0">
                          <a:effectLst/>
                        </a:rPr>
                        <a:t>Pre-Season &amp; In-Season</a:t>
                      </a:r>
                      <a:br>
                        <a:rPr lang="en-US" sz="1500" b="1" dirty="0">
                          <a:effectLst/>
                        </a:rPr>
                      </a:br>
                      <a:r>
                        <a:rPr lang="en-US" sz="1500" b="1" dirty="0">
                          <a:effectLst/>
                        </a:rPr>
                        <a:t>Releases</a:t>
                      </a:r>
                      <a:endParaRPr lang="en-US" sz="1500" dirty="0">
                        <a:effectLst/>
                      </a:endParaRPr>
                    </a:p>
                  </a:txBody>
                  <a:tcPr marL="86184" marR="86184" marT="43092" marB="43092">
                    <a:lnL>
                      <a:noFill/>
                    </a:lnL>
                    <a:lnR>
                      <a:noFill/>
                    </a:lnR>
                    <a:lnT>
                      <a:noFill/>
                    </a:lnT>
                    <a:lnB>
                      <a:noFill/>
                    </a:lnB>
                    <a:solidFill>
                      <a:srgbClr val="344571"/>
                    </a:solidFill>
                  </a:tcPr>
                </a:tc>
                <a:tc hMerge="1">
                  <a:txBody>
                    <a:bodyPr/>
                    <a:lstStyle/>
                    <a:p>
                      <a:endParaRPr lang="en-US"/>
                    </a:p>
                  </a:txBody>
                  <a:tcPr/>
                </a:tc>
                <a:tc gridSpan="2">
                  <a:txBody>
                    <a:bodyPr/>
                    <a:lstStyle/>
                    <a:p>
                      <a:pPr algn="ctr"/>
                      <a:r>
                        <a:rPr lang="en-US" sz="1500" b="1" dirty="0">
                          <a:effectLst/>
                        </a:rPr>
                        <a:t>Winter</a:t>
                      </a:r>
                      <a:br>
                        <a:rPr lang="en-US" sz="1500" b="1" dirty="0">
                          <a:effectLst/>
                        </a:rPr>
                      </a:br>
                      <a:r>
                        <a:rPr lang="en-US" sz="1500" b="1" dirty="0">
                          <a:effectLst/>
                        </a:rPr>
                        <a:t>Season Releases</a:t>
                      </a:r>
                      <a:endParaRPr lang="en-US" sz="1500" dirty="0">
                        <a:effectLst/>
                      </a:endParaRPr>
                    </a:p>
                  </a:txBody>
                  <a:tcPr marL="86184" marR="86184" marT="43092" marB="43092">
                    <a:lnL>
                      <a:noFill/>
                    </a:lnL>
                    <a:lnR>
                      <a:noFill/>
                    </a:lnR>
                    <a:lnT>
                      <a:noFill/>
                    </a:lnT>
                    <a:lnB>
                      <a:noFill/>
                    </a:lnB>
                    <a:solidFill>
                      <a:srgbClr val="344571"/>
                    </a:solidFill>
                  </a:tcPr>
                </a:tc>
                <a:tc hMerge="1">
                  <a:txBody>
                    <a:bodyPr/>
                    <a:lstStyle/>
                    <a:p>
                      <a:endParaRPr lang="en-US"/>
                    </a:p>
                  </a:txBody>
                  <a:tcPr/>
                </a:tc>
                <a:tc>
                  <a:txBody>
                    <a:bodyPr/>
                    <a:lstStyle/>
                    <a:p>
                      <a:pPr algn="ctr"/>
                      <a:r>
                        <a:rPr lang="en-US" sz="1500" b="1">
                          <a:effectLst/>
                        </a:rPr>
                        <a:t>Regional</a:t>
                      </a:r>
                      <a:br>
                        <a:rPr lang="en-US" sz="1500" b="1">
                          <a:effectLst/>
                        </a:rPr>
                      </a:br>
                      <a:r>
                        <a:rPr lang="en-US" sz="1500" b="1">
                          <a:effectLst/>
                        </a:rPr>
                        <a:t>Total</a:t>
                      </a:r>
                      <a:endParaRPr lang="en-US" sz="1500">
                        <a:effectLst/>
                      </a:endParaRPr>
                    </a:p>
                  </a:txBody>
                  <a:tcPr marL="7831" marR="7831" marT="7831" marB="7831">
                    <a:lnL>
                      <a:noFill/>
                    </a:lnL>
                    <a:lnR>
                      <a:noFill/>
                    </a:lnR>
                    <a:lnT>
                      <a:noFill/>
                    </a:lnT>
                    <a:lnB>
                      <a:noFill/>
                    </a:lnB>
                    <a:solidFill>
                      <a:srgbClr val="344571"/>
                    </a:solidFill>
                  </a:tcPr>
                </a:tc>
                <a:tc>
                  <a:txBody>
                    <a:bodyPr/>
                    <a:lstStyle/>
                    <a:p>
                      <a:pPr algn="ctr"/>
                      <a:r>
                        <a:rPr lang="en-US" sz="1500" dirty="0">
                          <a:effectLst/>
                        </a:rPr>
                        <a:t> </a:t>
                      </a:r>
                    </a:p>
                  </a:txBody>
                  <a:tcPr marL="7831" marR="7831" marT="7831" marB="7831">
                    <a:lnL>
                      <a:noFill/>
                    </a:lnL>
                    <a:lnR>
                      <a:noFill/>
                    </a:lnR>
                    <a:lnT>
                      <a:noFill/>
                    </a:lnT>
                    <a:lnB>
                      <a:noFill/>
                    </a:lnB>
                    <a:solidFill>
                      <a:srgbClr val="344571"/>
                    </a:solidFill>
                  </a:tcPr>
                </a:tc>
                <a:tc>
                  <a:txBody>
                    <a:bodyPr/>
                    <a:lstStyle/>
                    <a:p>
                      <a:pPr algn="ctr"/>
                      <a:r>
                        <a:rPr lang="en-US" sz="1500">
                          <a:effectLst/>
                        </a:rPr>
                        <a:t> </a:t>
                      </a:r>
                    </a:p>
                  </a:txBody>
                  <a:tcPr marL="7831" marR="7831" marT="7831" marB="7831">
                    <a:lnL>
                      <a:noFill/>
                    </a:lnL>
                    <a:lnR>
                      <a:noFill/>
                    </a:lnR>
                    <a:lnT>
                      <a:noFill/>
                    </a:lnT>
                    <a:lnB>
                      <a:noFill/>
                    </a:lnB>
                    <a:solidFill>
                      <a:srgbClr val="344571"/>
                    </a:solidFill>
                  </a:tcPr>
                </a:tc>
                <a:extLst>
                  <a:ext uri="{0D108BD9-81ED-4DB2-BD59-A6C34878D82A}">
                    <a16:rowId xmlns:a16="http://schemas.microsoft.com/office/drawing/2014/main" val="1414496495"/>
                  </a:ext>
                </a:extLst>
              </a:tr>
              <a:tr h="275256">
                <a:tc>
                  <a:txBody>
                    <a:bodyPr/>
                    <a:lstStyle/>
                    <a:p>
                      <a:pPr algn="r"/>
                      <a:r>
                        <a:rPr lang="en-US" sz="1500">
                          <a:effectLst/>
                        </a:rPr>
                        <a:t> </a:t>
                      </a:r>
                    </a:p>
                  </a:txBody>
                  <a:tcPr marL="7831" marR="7831" marT="7831" marB="7831" anchor="ctr">
                    <a:lnL>
                      <a:noFill/>
                    </a:lnL>
                    <a:lnR>
                      <a:noFill/>
                    </a:lnR>
                    <a:lnT>
                      <a:noFill/>
                    </a:lnT>
                    <a:lnB>
                      <a:noFill/>
                    </a:lnB>
                    <a:solidFill>
                      <a:srgbClr val="F1F1F1"/>
                    </a:solidFill>
                  </a:tcPr>
                </a:tc>
                <a:tc>
                  <a:txBody>
                    <a:bodyPr/>
                    <a:lstStyle/>
                    <a:p>
                      <a:pPr algn="r"/>
                      <a:r>
                        <a:rPr lang="en-US" sz="1500">
                          <a:effectLst/>
                        </a:rPr>
                        <a:t>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Females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Females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Male</a:t>
                      </a:r>
                    </a:p>
                  </a:txBody>
                  <a:tcPr marL="7831" marR="7831" marT="7831" marB="7831" anchor="ctr">
                    <a:lnL>
                      <a:noFill/>
                    </a:lnL>
                    <a:lnR>
                      <a:noFill/>
                    </a:lnR>
                    <a:lnT>
                      <a:noFill/>
                    </a:lnT>
                    <a:lnB>
                      <a:noFill/>
                    </a:lnB>
                    <a:solidFill>
                      <a:srgbClr val="F1F1F1"/>
                    </a:solidFill>
                  </a:tcPr>
                </a:tc>
                <a:tc>
                  <a:txBody>
                    <a:bodyPr/>
                    <a:lstStyle/>
                    <a:p>
                      <a:pPr algn="r"/>
                      <a:r>
                        <a:rPr lang="en-US" sz="1500">
                          <a:effectLst/>
                        </a:rPr>
                        <a:t>Females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 </a:t>
                      </a:r>
                    </a:p>
                  </a:txBody>
                  <a:tcPr marL="7831" marR="7831" marT="7831" marB="7831" anchor="ctr">
                    <a:lnL>
                      <a:noFill/>
                    </a:lnL>
                    <a:lnR>
                      <a:noFill/>
                    </a:lnR>
                    <a:lnT>
                      <a:noFill/>
                    </a:lnT>
                    <a:lnB>
                      <a:noFill/>
                    </a:lnB>
                    <a:solidFill>
                      <a:srgbClr val="F1F1F1"/>
                    </a:solidFill>
                  </a:tcPr>
                </a:tc>
                <a:tc>
                  <a:txBody>
                    <a:bodyPr/>
                    <a:lstStyle/>
                    <a:p>
                      <a:pPr algn="r"/>
                      <a:r>
                        <a:rPr lang="en-US" sz="1500">
                          <a:effectLst/>
                        </a:rPr>
                        <a:t>Males</a:t>
                      </a:r>
                    </a:p>
                  </a:txBody>
                  <a:tcPr marL="7831" marR="7831" marT="7831" marB="7831" anchor="ctr">
                    <a:lnL>
                      <a:noFill/>
                    </a:lnL>
                    <a:lnR>
                      <a:noFill/>
                    </a:lnR>
                    <a:lnT>
                      <a:noFill/>
                    </a:lnT>
                    <a:lnB>
                      <a:noFill/>
                    </a:lnB>
                    <a:solidFill>
                      <a:srgbClr val="F1F1F1"/>
                    </a:solidFill>
                  </a:tcPr>
                </a:tc>
                <a:tc>
                  <a:txBody>
                    <a:bodyPr/>
                    <a:lstStyle/>
                    <a:p>
                      <a:pPr algn="r"/>
                      <a:r>
                        <a:rPr lang="en-US" sz="1500">
                          <a:effectLst/>
                        </a:rPr>
                        <a:t>Females</a:t>
                      </a:r>
                    </a:p>
                  </a:txBody>
                  <a:tcPr marL="7831" marR="7831" marT="7831" marB="7831" anchor="ctr">
                    <a:lnL>
                      <a:noFill/>
                    </a:lnL>
                    <a:lnR>
                      <a:noFill/>
                    </a:lnR>
                    <a:lnT>
                      <a:noFill/>
                    </a:lnT>
                    <a:lnB>
                      <a:noFill/>
                    </a:lnB>
                    <a:solidFill>
                      <a:srgbClr val="F1F1F1"/>
                    </a:solidFill>
                  </a:tcPr>
                </a:tc>
                <a:extLst>
                  <a:ext uri="{0D108BD9-81ED-4DB2-BD59-A6C34878D82A}">
                    <a16:rowId xmlns:a16="http://schemas.microsoft.com/office/drawing/2014/main" val="4021435182"/>
                  </a:ext>
                </a:extLst>
              </a:tr>
              <a:tr h="532431">
                <a:tc>
                  <a:txBody>
                    <a:bodyPr/>
                    <a:lstStyle/>
                    <a:p>
                      <a:r>
                        <a:rPr lang="en-US" sz="1500" u="sng">
                          <a:solidFill>
                            <a:srgbClr val="2A578D"/>
                          </a:solidFill>
                          <a:effectLst/>
                          <a:hlinkClick r:id="rId5"/>
                        </a:rPr>
                        <a:t>Northwest</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2,150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880</a:t>
                      </a:r>
                    </a:p>
                  </a:txBody>
                  <a:tcPr marL="7831" marR="7831" marT="7831" marB="7831" anchor="ctr">
                    <a:lnL>
                      <a:noFill/>
                    </a:lnL>
                    <a:lnR>
                      <a:noFill/>
                    </a:lnR>
                    <a:lnT>
                      <a:noFill/>
                    </a:lnT>
                    <a:lnB>
                      <a:noFill/>
                    </a:lnB>
                    <a:solidFill>
                      <a:srgbClr val="F0F0F0"/>
                    </a:solidFill>
                  </a:tcPr>
                </a:tc>
                <a:tc>
                  <a:txBody>
                    <a:bodyPr/>
                    <a:lstStyle/>
                    <a:p>
                      <a:pPr algn="r"/>
                      <a:r>
                        <a:rPr lang="en-US" sz="1500" dirty="0">
                          <a:effectLst/>
                        </a:rPr>
                        <a:t>23,280</a:t>
                      </a:r>
                      <a:br>
                        <a:rPr lang="en-US" sz="1500" dirty="0">
                          <a:effectLst/>
                        </a:rPr>
                      </a:br>
                      <a:endParaRPr lang="en-US" sz="1500" dirty="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8,540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6,620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2,490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43,960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32,050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11,910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extLst>
                  <a:ext uri="{0D108BD9-81ED-4DB2-BD59-A6C34878D82A}">
                    <a16:rowId xmlns:a16="http://schemas.microsoft.com/office/drawing/2014/main" val="1283421664"/>
                  </a:ext>
                </a:extLst>
              </a:tr>
              <a:tr h="532431">
                <a:tc>
                  <a:txBody>
                    <a:bodyPr/>
                    <a:lstStyle/>
                    <a:p>
                      <a:r>
                        <a:rPr lang="en-US" sz="1500" u="sng">
                          <a:solidFill>
                            <a:srgbClr val="2A578D"/>
                          </a:solidFill>
                          <a:effectLst/>
                          <a:hlinkClick r:id="rId6"/>
                        </a:rPr>
                        <a:t>Southwest</a:t>
                      </a: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1,840</a:t>
                      </a:r>
                    </a:p>
                  </a:txBody>
                  <a:tcPr marL="7831" marR="7831" marT="7831" marB="7831" anchor="ctr">
                    <a:lnL>
                      <a:noFill/>
                    </a:lnL>
                    <a:lnR>
                      <a:noFill/>
                    </a:lnR>
                    <a:lnT>
                      <a:noFill/>
                    </a:lnT>
                    <a:lnB>
                      <a:noFill/>
                    </a:lnB>
                    <a:solidFill>
                      <a:srgbClr val="F1F1F1"/>
                    </a:solidFill>
                  </a:tcPr>
                </a:tc>
                <a:tc>
                  <a:txBody>
                    <a:bodyPr/>
                    <a:lstStyle/>
                    <a:p>
                      <a:pPr algn="r"/>
                      <a:r>
                        <a:rPr lang="en-US" sz="1500">
                          <a:effectLst/>
                        </a:rPr>
                        <a:t>660</a:t>
                      </a:r>
                    </a:p>
                  </a:txBody>
                  <a:tcPr marL="7831" marR="7831" marT="7831" marB="7831" anchor="ctr">
                    <a:lnL>
                      <a:noFill/>
                    </a:lnL>
                    <a:lnR>
                      <a:noFill/>
                    </a:lnR>
                    <a:lnT>
                      <a:noFill/>
                    </a:lnT>
                    <a:lnB>
                      <a:noFill/>
                    </a:lnB>
                    <a:solidFill>
                      <a:srgbClr val="F1F1F1"/>
                    </a:solidFill>
                  </a:tcPr>
                </a:tc>
                <a:tc>
                  <a:txBody>
                    <a:bodyPr/>
                    <a:lstStyle/>
                    <a:p>
                      <a:pPr algn="r"/>
                      <a:r>
                        <a:rPr lang="en-US" sz="1500" dirty="0">
                          <a:effectLst/>
                        </a:rPr>
                        <a:t>26,370</a:t>
                      </a:r>
                      <a:br>
                        <a:rPr lang="en-US" sz="1500" dirty="0">
                          <a:effectLst/>
                        </a:rPr>
                      </a:br>
                      <a:endParaRPr lang="en-US" sz="1500" dirty="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9,700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9,250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3,530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51,350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37,460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13,890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extLst>
                  <a:ext uri="{0D108BD9-81ED-4DB2-BD59-A6C34878D82A}">
                    <a16:rowId xmlns:a16="http://schemas.microsoft.com/office/drawing/2014/main" val="3215154059"/>
                  </a:ext>
                </a:extLst>
              </a:tr>
              <a:tr h="532431">
                <a:tc>
                  <a:txBody>
                    <a:bodyPr/>
                    <a:lstStyle/>
                    <a:p>
                      <a:r>
                        <a:rPr lang="en-US" sz="1500" u="sng">
                          <a:solidFill>
                            <a:srgbClr val="2A578D"/>
                          </a:solidFill>
                          <a:effectLst/>
                          <a:hlinkClick r:id="rId7"/>
                        </a:rPr>
                        <a:t>Northcentral</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dirty="0">
                          <a:effectLst/>
                        </a:rPr>
                        <a:t>2,010</a:t>
                      </a:r>
                      <a:br>
                        <a:rPr lang="en-US" sz="1500" dirty="0">
                          <a:effectLst/>
                        </a:rPr>
                      </a:br>
                      <a:endParaRPr lang="en-US" sz="1500" dirty="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690</a:t>
                      </a:r>
                    </a:p>
                  </a:txBody>
                  <a:tcPr marL="7831" marR="7831" marT="7831" marB="7831" anchor="ctr">
                    <a:lnL>
                      <a:noFill/>
                    </a:lnL>
                    <a:lnR>
                      <a:noFill/>
                    </a:lnR>
                    <a:lnT>
                      <a:noFill/>
                    </a:lnT>
                    <a:lnB>
                      <a:noFill/>
                    </a:lnB>
                    <a:solidFill>
                      <a:srgbClr val="F0F0F0"/>
                    </a:solidFill>
                  </a:tcPr>
                </a:tc>
                <a:tc>
                  <a:txBody>
                    <a:bodyPr/>
                    <a:lstStyle/>
                    <a:p>
                      <a:pPr algn="r"/>
                      <a:r>
                        <a:rPr lang="en-US" sz="1500">
                          <a:effectLst/>
                        </a:rPr>
                        <a:t>13,030</a:t>
                      </a:r>
                    </a:p>
                  </a:txBody>
                  <a:tcPr marL="7831" marR="7831" marT="7831" marB="7831" anchor="ctr">
                    <a:lnL>
                      <a:noFill/>
                    </a:lnL>
                    <a:lnR>
                      <a:noFill/>
                    </a:lnR>
                    <a:lnT>
                      <a:noFill/>
                    </a:lnT>
                    <a:lnB>
                      <a:noFill/>
                    </a:lnB>
                    <a:solidFill>
                      <a:srgbClr val="F0F0F0"/>
                    </a:solidFill>
                  </a:tcPr>
                </a:tc>
                <a:tc>
                  <a:txBody>
                    <a:bodyPr/>
                    <a:lstStyle/>
                    <a:p>
                      <a:pPr algn="r"/>
                      <a:r>
                        <a:rPr lang="en-US" sz="1500">
                          <a:effectLst/>
                        </a:rPr>
                        <a:t>4,760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dirty="0">
                          <a:effectLst/>
                        </a:rPr>
                        <a:t>4,500</a:t>
                      </a:r>
                      <a:br>
                        <a:rPr lang="en-US" sz="1500" dirty="0">
                          <a:effectLst/>
                        </a:rPr>
                      </a:br>
                      <a:endParaRPr lang="en-US" sz="1500" dirty="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1,540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26,530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19,540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6,990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extLst>
                  <a:ext uri="{0D108BD9-81ED-4DB2-BD59-A6C34878D82A}">
                    <a16:rowId xmlns:a16="http://schemas.microsoft.com/office/drawing/2014/main" val="518868538"/>
                  </a:ext>
                </a:extLst>
              </a:tr>
              <a:tr h="532431">
                <a:tc>
                  <a:txBody>
                    <a:bodyPr/>
                    <a:lstStyle/>
                    <a:p>
                      <a:r>
                        <a:rPr lang="en-US" sz="1500" u="sng">
                          <a:solidFill>
                            <a:srgbClr val="2A578D"/>
                          </a:solidFill>
                          <a:effectLst/>
                          <a:hlinkClick r:id="rId8"/>
                        </a:rPr>
                        <a:t>Southcentral</a:t>
                      </a: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1,890</a:t>
                      </a:r>
                    </a:p>
                  </a:txBody>
                  <a:tcPr marL="7831" marR="7831" marT="7831" marB="7831" anchor="ctr">
                    <a:lnL>
                      <a:noFill/>
                    </a:lnL>
                    <a:lnR>
                      <a:noFill/>
                    </a:lnR>
                    <a:lnT>
                      <a:noFill/>
                    </a:lnT>
                    <a:lnB>
                      <a:noFill/>
                    </a:lnB>
                    <a:solidFill>
                      <a:srgbClr val="F1F1F1"/>
                    </a:solidFill>
                  </a:tcPr>
                </a:tc>
                <a:tc>
                  <a:txBody>
                    <a:bodyPr/>
                    <a:lstStyle/>
                    <a:p>
                      <a:pPr algn="r"/>
                      <a:r>
                        <a:rPr lang="en-US" sz="1500">
                          <a:effectLst/>
                        </a:rPr>
                        <a:t>700</a:t>
                      </a:r>
                    </a:p>
                  </a:txBody>
                  <a:tcPr marL="7831" marR="7831" marT="7831" marB="7831" anchor="ctr">
                    <a:lnL>
                      <a:noFill/>
                    </a:lnL>
                    <a:lnR>
                      <a:noFill/>
                    </a:lnR>
                    <a:lnT>
                      <a:noFill/>
                    </a:lnT>
                    <a:lnB>
                      <a:noFill/>
                    </a:lnB>
                    <a:solidFill>
                      <a:srgbClr val="F1F1F1"/>
                    </a:solidFill>
                  </a:tcPr>
                </a:tc>
                <a:tc>
                  <a:txBody>
                    <a:bodyPr/>
                    <a:lstStyle/>
                    <a:p>
                      <a:pPr algn="r"/>
                      <a:r>
                        <a:rPr lang="en-US" sz="1500" dirty="0">
                          <a:effectLst/>
                        </a:rPr>
                        <a:t>18,110</a:t>
                      </a:r>
                      <a:br>
                        <a:rPr lang="en-US" sz="1500" dirty="0">
                          <a:effectLst/>
                        </a:rPr>
                      </a:br>
                      <a:endParaRPr lang="en-US" sz="1500" dirty="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6,590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6,560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2,280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dirty="0">
                          <a:effectLst/>
                        </a:rPr>
                        <a:t>36,130</a:t>
                      </a:r>
                      <a:br>
                        <a:rPr lang="en-US" sz="1500" dirty="0">
                          <a:effectLst/>
                        </a:rPr>
                      </a:br>
                      <a:endParaRPr lang="en-US" sz="1500" dirty="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26,560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9,570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extLst>
                  <a:ext uri="{0D108BD9-81ED-4DB2-BD59-A6C34878D82A}">
                    <a16:rowId xmlns:a16="http://schemas.microsoft.com/office/drawing/2014/main" val="2189044330"/>
                  </a:ext>
                </a:extLst>
              </a:tr>
              <a:tr h="532431">
                <a:tc>
                  <a:txBody>
                    <a:bodyPr/>
                    <a:lstStyle/>
                    <a:p>
                      <a:r>
                        <a:rPr lang="en-US" sz="1500" u="sng">
                          <a:solidFill>
                            <a:srgbClr val="2A578D"/>
                          </a:solidFill>
                          <a:effectLst/>
                          <a:hlinkClick r:id="rId9"/>
                        </a:rPr>
                        <a:t>Northeast</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1,280</a:t>
                      </a:r>
                    </a:p>
                  </a:txBody>
                  <a:tcPr marL="7831" marR="7831" marT="7831" marB="7831" anchor="ctr">
                    <a:lnL>
                      <a:noFill/>
                    </a:lnL>
                    <a:lnR>
                      <a:noFill/>
                    </a:lnR>
                    <a:lnT>
                      <a:noFill/>
                    </a:lnT>
                    <a:lnB>
                      <a:noFill/>
                    </a:lnB>
                    <a:solidFill>
                      <a:srgbClr val="F0F0F0"/>
                    </a:solidFill>
                  </a:tcPr>
                </a:tc>
                <a:tc>
                  <a:txBody>
                    <a:bodyPr/>
                    <a:lstStyle/>
                    <a:p>
                      <a:pPr algn="r"/>
                      <a:r>
                        <a:rPr lang="en-US" sz="1500">
                          <a:effectLst/>
                        </a:rPr>
                        <a:t>440</a:t>
                      </a:r>
                    </a:p>
                  </a:txBody>
                  <a:tcPr marL="7831" marR="7831" marT="7831" marB="7831" anchor="ctr">
                    <a:lnL>
                      <a:noFill/>
                    </a:lnL>
                    <a:lnR>
                      <a:noFill/>
                    </a:lnR>
                    <a:lnT>
                      <a:noFill/>
                    </a:lnT>
                    <a:lnB>
                      <a:noFill/>
                    </a:lnB>
                    <a:solidFill>
                      <a:srgbClr val="F0F0F0"/>
                    </a:solidFill>
                  </a:tcPr>
                </a:tc>
                <a:tc>
                  <a:txBody>
                    <a:bodyPr/>
                    <a:lstStyle/>
                    <a:p>
                      <a:pPr algn="r"/>
                      <a:r>
                        <a:rPr lang="en-US" sz="1500">
                          <a:effectLst/>
                        </a:rPr>
                        <a:t>19,120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dirty="0">
                          <a:effectLst/>
                        </a:rPr>
                        <a:t>6,980</a:t>
                      </a:r>
                      <a:br>
                        <a:rPr lang="en-US" sz="1500" dirty="0">
                          <a:effectLst/>
                        </a:rPr>
                      </a:br>
                      <a:endParaRPr lang="en-US" sz="1500" dirty="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8,020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3,060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38,900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28,420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a:effectLst/>
                        </a:rPr>
                        <a:t>10,480</a:t>
                      </a:r>
                      <a:br>
                        <a:rPr lang="en-US" sz="1500">
                          <a:effectLst/>
                        </a:rPr>
                      </a:br>
                      <a:endParaRPr lang="en-US" sz="1500">
                        <a:effectLst/>
                      </a:endParaRPr>
                    </a:p>
                  </a:txBody>
                  <a:tcPr marL="7831" marR="7831" marT="7831" marB="7831" anchor="ctr">
                    <a:lnL>
                      <a:noFill/>
                    </a:lnL>
                    <a:lnR>
                      <a:noFill/>
                    </a:lnR>
                    <a:lnT>
                      <a:noFill/>
                    </a:lnT>
                    <a:lnB>
                      <a:noFill/>
                    </a:lnB>
                    <a:solidFill>
                      <a:srgbClr val="F0F0F0"/>
                    </a:solidFill>
                  </a:tcPr>
                </a:tc>
                <a:extLst>
                  <a:ext uri="{0D108BD9-81ED-4DB2-BD59-A6C34878D82A}">
                    <a16:rowId xmlns:a16="http://schemas.microsoft.com/office/drawing/2014/main" val="1708002732"/>
                  </a:ext>
                </a:extLst>
              </a:tr>
              <a:tr h="532431">
                <a:tc>
                  <a:txBody>
                    <a:bodyPr/>
                    <a:lstStyle/>
                    <a:p>
                      <a:r>
                        <a:rPr lang="en-US" sz="1500" u="sng">
                          <a:solidFill>
                            <a:srgbClr val="2A578D"/>
                          </a:solidFill>
                          <a:effectLst/>
                          <a:hlinkClick r:id="rId10"/>
                        </a:rPr>
                        <a:t>Southeast</a:t>
                      </a: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2,580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970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20,260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7,440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6,680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2,500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40,430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29,520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tc>
                  <a:txBody>
                    <a:bodyPr/>
                    <a:lstStyle/>
                    <a:p>
                      <a:pPr algn="r"/>
                      <a:r>
                        <a:rPr lang="en-US" sz="1500">
                          <a:effectLst/>
                        </a:rPr>
                        <a:t>10,910</a:t>
                      </a:r>
                      <a:br>
                        <a:rPr lang="en-US" sz="1500">
                          <a:effectLst/>
                        </a:rPr>
                      </a:br>
                      <a:endParaRPr lang="en-US" sz="1500">
                        <a:effectLst/>
                      </a:endParaRPr>
                    </a:p>
                  </a:txBody>
                  <a:tcPr marL="7831" marR="7831" marT="7831" marB="7831" anchor="ctr">
                    <a:lnL>
                      <a:noFill/>
                    </a:lnL>
                    <a:lnR>
                      <a:noFill/>
                    </a:lnR>
                    <a:lnT>
                      <a:noFill/>
                    </a:lnT>
                    <a:lnB>
                      <a:noFill/>
                    </a:lnB>
                    <a:solidFill>
                      <a:srgbClr val="F1F1F1"/>
                    </a:solidFill>
                  </a:tcPr>
                </a:tc>
                <a:extLst>
                  <a:ext uri="{0D108BD9-81ED-4DB2-BD59-A6C34878D82A}">
                    <a16:rowId xmlns:a16="http://schemas.microsoft.com/office/drawing/2014/main" val="192544831"/>
                  </a:ext>
                </a:extLst>
              </a:tr>
              <a:tr h="275256">
                <a:tc>
                  <a:txBody>
                    <a:bodyPr/>
                    <a:lstStyle/>
                    <a:p>
                      <a:r>
                        <a:rPr lang="en-US" sz="1500" b="1">
                          <a:effectLst/>
                        </a:rPr>
                        <a:t>TOTAL</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11,750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4,340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120,170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44,010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41,630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15,400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237,300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a:effectLst/>
                        </a:rPr>
                        <a:t>173,550</a:t>
                      </a:r>
                      <a:endParaRPr lang="en-US" sz="1500">
                        <a:effectLst/>
                      </a:endParaRPr>
                    </a:p>
                  </a:txBody>
                  <a:tcPr marL="7831" marR="7831" marT="7831" marB="7831" anchor="ctr">
                    <a:lnL>
                      <a:noFill/>
                    </a:lnL>
                    <a:lnR>
                      <a:noFill/>
                    </a:lnR>
                    <a:lnT>
                      <a:noFill/>
                    </a:lnT>
                    <a:lnB>
                      <a:noFill/>
                    </a:lnB>
                    <a:solidFill>
                      <a:srgbClr val="F0F0F0"/>
                    </a:solidFill>
                  </a:tcPr>
                </a:tc>
                <a:tc>
                  <a:txBody>
                    <a:bodyPr/>
                    <a:lstStyle/>
                    <a:p>
                      <a:pPr algn="r"/>
                      <a:r>
                        <a:rPr lang="en-US" sz="1500" b="1" dirty="0">
                          <a:effectLst/>
                        </a:rPr>
                        <a:t>63,750</a:t>
                      </a:r>
                      <a:endParaRPr lang="en-US" sz="1500" dirty="0">
                        <a:effectLst/>
                      </a:endParaRPr>
                    </a:p>
                  </a:txBody>
                  <a:tcPr marL="7831" marR="7831" marT="7831" marB="7831" anchor="ctr">
                    <a:lnL>
                      <a:noFill/>
                    </a:lnL>
                    <a:lnR>
                      <a:noFill/>
                    </a:lnR>
                    <a:lnT>
                      <a:noFill/>
                    </a:lnT>
                    <a:lnB>
                      <a:noFill/>
                    </a:lnB>
                    <a:solidFill>
                      <a:srgbClr val="F0F0F0"/>
                    </a:solidFill>
                  </a:tcPr>
                </a:tc>
                <a:extLst>
                  <a:ext uri="{0D108BD9-81ED-4DB2-BD59-A6C34878D82A}">
                    <a16:rowId xmlns:a16="http://schemas.microsoft.com/office/drawing/2014/main" val="2041225284"/>
                  </a:ext>
                </a:extLst>
              </a:tr>
            </a:tbl>
          </a:graphicData>
        </a:graphic>
      </p:graphicFrame>
    </p:spTree>
    <p:extLst>
      <p:ext uri="{BB962C8B-B14F-4D97-AF65-F5344CB8AC3E}">
        <p14:creationId xmlns:p14="http://schemas.microsoft.com/office/powerpoint/2010/main" val="2647770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378253" y="33208"/>
            <a:ext cx="10087276" cy="861774"/>
          </a:xfrm>
          <a:prstGeom prst="rect">
            <a:avLst/>
          </a:prstGeom>
          <a:noFill/>
        </p:spPr>
        <p:txBody>
          <a:bodyPr wrap="square">
            <a:spAutoFit/>
          </a:bodyPr>
          <a:lstStyle/>
          <a:p>
            <a:pPr algn="ctr"/>
            <a:r>
              <a:rPr lang="en-US" sz="5000" b="1" dirty="0">
                <a:ln w="28575">
                  <a:solidFill>
                    <a:srgbClr val="EE7422"/>
                  </a:solidFill>
                </a:ln>
                <a:solidFill>
                  <a:schemeClr val="bg1"/>
                </a:solidFill>
              </a:rPr>
              <a:t>PHEASANT STOCKING MAP  </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74176" y="229717"/>
            <a:ext cx="1554336" cy="1562453"/>
          </a:xfrm>
          <a:prstGeom prst="rect">
            <a:avLst/>
          </a:prstGeom>
        </p:spPr>
      </p:pic>
      <p:pic>
        <p:nvPicPr>
          <p:cNvPr id="2050" name="Picture 2" descr="Pheasant Interactive Map image">
            <a:extLst>
              <a:ext uri="{FF2B5EF4-FFF2-40B4-BE49-F238E27FC236}">
                <a16:creationId xmlns:a16="http://schemas.microsoft.com/office/drawing/2014/main" id="{5F7EAE3B-D861-F3A0-C0CC-E5CEB0B7DF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526" y="1440727"/>
            <a:ext cx="8381947" cy="4847559"/>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1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1725607" y="-13037"/>
            <a:ext cx="8813415" cy="1015663"/>
          </a:xfrm>
          <a:prstGeom prst="rect">
            <a:avLst/>
          </a:prstGeom>
          <a:noFill/>
        </p:spPr>
        <p:txBody>
          <a:bodyPr wrap="square">
            <a:spAutoFit/>
          </a:bodyPr>
          <a:lstStyle/>
          <a:p>
            <a:pPr algn="ctr"/>
            <a:r>
              <a:rPr lang="en-US" sz="6000" b="1" dirty="0">
                <a:ln w="28575">
                  <a:solidFill>
                    <a:srgbClr val="EE7422"/>
                  </a:solidFill>
                </a:ln>
                <a:solidFill>
                  <a:schemeClr val="bg1"/>
                </a:solidFill>
              </a:rPr>
              <a:t>SEASONS AND BAG LIMITS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3"/>
            <a:ext cx="1555501"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762172" y="3429000"/>
            <a:ext cx="4174066" cy="1200329"/>
          </a:xfrm>
          <a:prstGeom prst="rect">
            <a:avLst/>
          </a:prstGeom>
          <a:noFill/>
        </p:spPr>
        <p:txBody>
          <a:bodyPr wrap="square" rtlCol="0">
            <a:spAutoFit/>
          </a:bodyPr>
          <a:lstStyle/>
          <a:p>
            <a:endParaRPr lang="en-US" sz="7200" dirty="0">
              <a:solidFill>
                <a:schemeClr val="bg1"/>
              </a:solidFill>
            </a:endParaRPr>
          </a:p>
        </p:txBody>
      </p:sp>
      <p:pic>
        <p:nvPicPr>
          <p:cNvPr id="7" name="Picture 6" descr="A deer with antlers&#10;&#10;Description automatically generated with medium confidence">
            <a:extLst>
              <a:ext uri="{FF2B5EF4-FFF2-40B4-BE49-F238E27FC236}">
                <a16:creationId xmlns:a16="http://schemas.microsoft.com/office/drawing/2014/main" id="{E6FAED55-B107-4982-B34E-961B602B3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861" y="1319023"/>
            <a:ext cx="4010195" cy="51784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2A2F6010-25E1-4E42-8087-4DFE57ADE273}"/>
              </a:ext>
            </a:extLst>
          </p:cNvPr>
          <p:cNvSpPr/>
          <p:nvPr/>
        </p:nvSpPr>
        <p:spPr>
          <a:xfrm>
            <a:off x="1725607" y="1552014"/>
            <a:ext cx="5483254" cy="10076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0C0E1D-7F83-4D73-8F6F-A6FEE6A54B4D}"/>
              </a:ext>
            </a:extLst>
          </p:cNvPr>
          <p:cNvSpPr/>
          <p:nvPr/>
        </p:nvSpPr>
        <p:spPr>
          <a:xfrm>
            <a:off x="2849205" y="2900581"/>
            <a:ext cx="4359656" cy="9560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aseline="30000" dirty="0">
              <a:solidFill>
                <a:schemeClr val="bg1"/>
              </a:solidFill>
            </a:endParaRPr>
          </a:p>
        </p:txBody>
      </p:sp>
      <p:sp>
        <p:nvSpPr>
          <p:cNvPr id="11" name="TextBox 10">
            <a:extLst>
              <a:ext uri="{FF2B5EF4-FFF2-40B4-BE49-F238E27FC236}">
                <a16:creationId xmlns:a16="http://schemas.microsoft.com/office/drawing/2014/main" id="{DDC18A70-125D-4D41-8D87-36C70E02BF79}"/>
              </a:ext>
            </a:extLst>
          </p:cNvPr>
          <p:cNvSpPr txBox="1"/>
          <p:nvPr/>
        </p:nvSpPr>
        <p:spPr>
          <a:xfrm>
            <a:off x="3058258" y="2917758"/>
            <a:ext cx="4010195" cy="846386"/>
          </a:xfrm>
          <a:prstGeom prst="rect">
            <a:avLst/>
          </a:prstGeom>
          <a:noFill/>
        </p:spPr>
        <p:txBody>
          <a:bodyPr wrap="square" rtlCol="0">
            <a:spAutoFit/>
          </a:bodyPr>
          <a:lstStyle/>
          <a:p>
            <a:r>
              <a:rPr lang="en-US" sz="2900" b="1" dirty="0">
                <a:solidFill>
                  <a:schemeClr val="bg1"/>
                </a:solidFill>
                <a:latin typeface="+mj-lt"/>
              </a:rPr>
              <a:t>JUNIOR PHEASANT HUNT</a:t>
            </a:r>
          </a:p>
          <a:p>
            <a:r>
              <a:rPr lang="en-US" sz="2000" b="1" dirty="0">
                <a:solidFill>
                  <a:schemeClr val="bg1"/>
                </a:solidFill>
                <a:latin typeface="+mj-lt"/>
              </a:rPr>
              <a:t>DATES: </a:t>
            </a:r>
            <a:endParaRPr lang="en-US" b="1" dirty="0">
              <a:solidFill>
                <a:schemeClr val="bg1"/>
              </a:solidFill>
              <a:latin typeface="+mj-lt"/>
            </a:endParaRPr>
          </a:p>
        </p:txBody>
      </p:sp>
      <p:sp>
        <p:nvSpPr>
          <p:cNvPr id="12" name="TextBox 11">
            <a:extLst>
              <a:ext uri="{FF2B5EF4-FFF2-40B4-BE49-F238E27FC236}">
                <a16:creationId xmlns:a16="http://schemas.microsoft.com/office/drawing/2014/main" id="{98B85044-0CFE-4E1E-A6B4-7CF609F5AC32}"/>
              </a:ext>
            </a:extLst>
          </p:cNvPr>
          <p:cNvSpPr txBox="1"/>
          <p:nvPr/>
        </p:nvSpPr>
        <p:spPr>
          <a:xfrm>
            <a:off x="1902941" y="1543827"/>
            <a:ext cx="5142049" cy="830997"/>
          </a:xfrm>
          <a:prstGeom prst="rect">
            <a:avLst/>
          </a:prstGeom>
          <a:noFill/>
        </p:spPr>
        <p:txBody>
          <a:bodyPr wrap="square" rtlCol="0">
            <a:spAutoFit/>
          </a:bodyPr>
          <a:lstStyle/>
          <a:p>
            <a:r>
              <a:rPr lang="en-US" sz="2800" b="1" dirty="0">
                <a:solidFill>
                  <a:schemeClr val="bg1"/>
                </a:solidFill>
                <a:latin typeface="+mj-lt"/>
              </a:rPr>
              <a:t>STATEWIDE PHEASANT SEASON</a:t>
            </a:r>
          </a:p>
          <a:p>
            <a:r>
              <a:rPr lang="en-US" sz="2000" b="1" dirty="0">
                <a:solidFill>
                  <a:schemeClr val="bg1"/>
                </a:solidFill>
                <a:latin typeface="+mj-lt"/>
              </a:rPr>
              <a:t>DATES: </a:t>
            </a:r>
          </a:p>
        </p:txBody>
      </p:sp>
      <p:sp>
        <p:nvSpPr>
          <p:cNvPr id="16" name="Rectangle 15">
            <a:extLst>
              <a:ext uri="{FF2B5EF4-FFF2-40B4-BE49-F238E27FC236}">
                <a16:creationId xmlns:a16="http://schemas.microsoft.com/office/drawing/2014/main" id="{EFD35E0B-453F-4E18-A94C-7B93454F2064}"/>
              </a:ext>
            </a:extLst>
          </p:cNvPr>
          <p:cNvSpPr/>
          <p:nvPr/>
        </p:nvSpPr>
        <p:spPr>
          <a:xfrm>
            <a:off x="3880022" y="4197539"/>
            <a:ext cx="3328839" cy="528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609598-63B6-43A4-9CB9-C26D02AFE73B}"/>
              </a:ext>
            </a:extLst>
          </p:cNvPr>
          <p:cNvSpPr txBox="1"/>
          <p:nvPr/>
        </p:nvSpPr>
        <p:spPr>
          <a:xfrm>
            <a:off x="4097882" y="4230915"/>
            <a:ext cx="3029044" cy="461665"/>
          </a:xfrm>
          <a:prstGeom prst="rect">
            <a:avLst/>
          </a:prstGeom>
          <a:noFill/>
        </p:spPr>
        <p:txBody>
          <a:bodyPr wrap="square" rtlCol="0">
            <a:spAutoFit/>
          </a:bodyPr>
          <a:lstStyle/>
          <a:p>
            <a:r>
              <a:rPr lang="en-US" sz="2400" b="1" dirty="0">
                <a:solidFill>
                  <a:schemeClr val="bg1"/>
                </a:solidFill>
                <a:latin typeface="+mj-lt"/>
              </a:rPr>
              <a:t>2 Daily, 6 Possession</a:t>
            </a:r>
          </a:p>
        </p:txBody>
      </p:sp>
      <p:sp>
        <p:nvSpPr>
          <p:cNvPr id="18" name="Rectangle 17">
            <a:extLst>
              <a:ext uri="{FF2B5EF4-FFF2-40B4-BE49-F238E27FC236}">
                <a16:creationId xmlns:a16="http://schemas.microsoft.com/office/drawing/2014/main" id="{20FEB383-89DE-4FD0-AFE8-62DA7AE897EC}"/>
              </a:ext>
            </a:extLst>
          </p:cNvPr>
          <p:cNvSpPr/>
          <p:nvPr/>
        </p:nvSpPr>
        <p:spPr>
          <a:xfrm>
            <a:off x="0" y="5314173"/>
            <a:ext cx="6944497" cy="1183316"/>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D470F9-860B-42DD-9512-E2FBDF1F7C6A}"/>
              </a:ext>
            </a:extLst>
          </p:cNvPr>
          <p:cNvSpPr txBox="1"/>
          <p:nvPr/>
        </p:nvSpPr>
        <p:spPr>
          <a:xfrm>
            <a:off x="0" y="5305986"/>
            <a:ext cx="5925894" cy="1138773"/>
          </a:xfrm>
          <a:prstGeom prst="rect">
            <a:avLst/>
          </a:prstGeom>
          <a:noFill/>
        </p:spPr>
        <p:txBody>
          <a:bodyPr wrap="square" rtlCol="0">
            <a:spAutoFit/>
          </a:bodyPr>
          <a:lstStyle/>
          <a:p>
            <a:r>
              <a:rPr lang="en-US" sz="2800" b="1" dirty="0">
                <a:solidFill>
                  <a:schemeClr val="bg1"/>
                </a:solidFill>
                <a:latin typeface="+mj-lt"/>
              </a:rPr>
              <a:t>WHAT LICENSES/PERMITS DO I NEED?</a:t>
            </a:r>
          </a:p>
          <a:p>
            <a:r>
              <a:rPr lang="en-US" sz="2000" b="1" dirty="0">
                <a:solidFill>
                  <a:schemeClr val="bg1"/>
                </a:solidFill>
                <a:latin typeface="+mj-lt"/>
              </a:rPr>
              <a:t>ADULTS: </a:t>
            </a:r>
            <a:r>
              <a:rPr lang="en-US" sz="2000" dirty="0">
                <a:solidFill>
                  <a:schemeClr val="bg1"/>
                </a:solidFill>
                <a:latin typeface="+mj-lt"/>
              </a:rPr>
              <a:t>General Hunting License, Pheasant Permit </a:t>
            </a:r>
            <a:endParaRPr lang="en-US" sz="2000" b="1" dirty="0">
              <a:solidFill>
                <a:schemeClr val="bg1"/>
              </a:solidFill>
              <a:latin typeface="+mj-lt"/>
            </a:endParaRPr>
          </a:p>
          <a:p>
            <a:r>
              <a:rPr lang="en-US" sz="2000" b="1" dirty="0">
                <a:solidFill>
                  <a:schemeClr val="bg1"/>
                </a:solidFill>
                <a:latin typeface="+mj-lt"/>
              </a:rPr>
              <a:t>JUNIORS: Junior Hunting License, Pheasant Permit (Free)</a:t>
            </a:r>
            <a:endParaRPr lang="en-US" b="1" dirty="0">
              <a:solidFill>
                <a:schemeClr val="bg1"/>
              </a:solidFill>
              <a:latin typeface="+mj-lt"/>
            </a:endParaRPr>
          </a:p>
        </p:txBody>
      </p:sp>
    </p:spTree>
    <p:extLst>
      <p:ext uri="{BB962C8B-B14F-4D97-AF65-F5344CB8AC3E}">
        <p14:creationId xmlns:p14="http://schemas.microsoft.com/office/powerpoint/2010/main" val="285212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65E9B-EB76-D8CF-E2C9-F2FE11B02754}"/>
              </a:ext>
            </a:extLst>
          </p:cNvPr>
          <p:cNvPicPr>
            <a:picLocks noChangeAspect="1"/>
          </p:cNvPicPr>
          <p:nvPr/>
        </p:nvPicPr>
        <p:blipFill>
          <a:blip r:embed="rId3"/>
          <a:stretch>
            <a:fillRect/>
          </a:stretch>
        </p:blipFill>
        <p:spPr>
          <a:xfrm>
            <a:off x="-6117" y="1"/>
            <a:ext cx="12192000" cy="6857999"/>
          </a:xfrm>
          <a:prstGeom prst="rect">
            <a:avLst/>
          </a:prstGeom>
        </p:spPr>
      </p:pic>
      <p:sp>
        <p:nvSpPr>
          <p:cNvPr id="4" name="TextBox 3">
            <a:extLst>
              <a:ext uri="{FF2B5EF4-FFF2-40B4-BE49-F238E27FC236}">
                <a16:creationId xmlns:a16="http://schemas.microsoft.com/office/drawing/2014/main" id="{BD6E3403-AD14-89F7-4D3A-D32F5D88D288}"/>
              </a:ext>
            </a:extLst>
          </p:cNvPr>
          <p:cNvSpPr txBox="1"/>
          <p:nvPr/>
        </p:nvSpPr>
        <p:spPr>
          <a:xfrm>
            <a:off x="290328" y="-31855"/>
            <a:ext cx="7863840" cy="1015663"/>
          </a:xfrm>
          <a:prstGeom prst="rect">
            <a:avLst/>
          </a:prstGeom>
          <a:noFill/>
        </p:spPr>
        <p:txBody>
          <a:bodyPr wrap="square">
            <a:spAutoFit/>
          </a:bodyPr>
          <a:lstStyle/>
          <a:p>
            <a:pPr algn="ctr"/>
            <a:r>
              <a:rPr lang="en-US" sz="6000" b="1" dirty="0">
                <a:ln w="28575">
                  <a:solidFill>
                    <a:srgbClr val="EE7422"/>
                  </a:solidFill>
                </a:ln>
                <a:solidFill>
                  <a:schemeClr val="bg1"/>
                </a:solidFill>
              </a:rPr>
              <a:t>REGULATIONS</a:t>
            </a:r>
          </a:p>
        </p:txBody>
      </p:sp>
      <p:cxnSp>
        <p:nvCxnSpPr>
          <p:cNvPr id="6" name="Straight Connector 5">
            <a:extLst>
              <a:ext uri="{FF2B5EF4-FFF2-40B4-BE49-F238E27FC236}">
                <a16:creationId xmlns:a16="http://schemas.microsoft.com/office/drawing/2014/main" id="{5D041696-577D-09F0-0231-5FAE6E0CD0B6}"/>
              </a:ext>
            </a:extLst>
          </p:cNvPr>
          <p:cNvCxnSpPr>
            <a:cxnSpLocks/>
          </p:cNvCxnSpPr>
          <p:nvPr/>
        </p:nvCxnSpPr>
        <p:spPr>
          <a:xfrm>
            <a:off x="0" y="1002626"/>
            <a:ext cx="12192000" cy="0"/>
          </a:xfrm>
          <a:prstGeom prst="line">
            <a:avLst/>
          </a:prstGeom>
          <a:ln w="984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2363B26-3938-772E-7030-BE9FB10704D2}"/>
              </a:ext>
            </a:extLst>
          </p:cNvPr>
          <p:cNvPicPr>
            <a:picLocks noChangeAspect="1"/>
          </p:cNvPicPr>
          <p:nvPr/>
        </p:nvPicPr>
        <p:blipFill>
          <a:blip r:embed="rId4"/>
          <a:stretch>
            <a:fillRect/>
          </a:stretch>
        </p:blipFill>
        <p:spPr>
          <a:xfrm>
            <a:off x="170106" y="207543"/>
            <a:ext cx="1555502" cy="1563624"/>
          </a:xfrm>
          <a:prstGeom prst="rect">
            <a:avLst/>
          </a:prstGeom>
        </p:spPr>
      </p:pic>
      <p:sp>
        <p:nvSpPr>
          <p:cNvPr id="3" name="TextBox 2">
            <a:extLst>
              <a:ext uri="{FF2B5EF4-FFF2-40B4-BE49-F238E27FC236}">
                <a16:creationId xmlns:a16="http://schemas.microsoft.com/office/drawing/2014/main" id="{F60C383A-389A-04B5-38B0-CA21AADF4C67}"/>
              </a:ext>
            </a:extLst>
          </p:cNvPr>
          <p:cNvSpPr txBox="1"/>
          <p:nvPr/>
        </p:nvSpPr>
        <p:spPr>
          <a:xfrm>
            <a:off x="778950" y="3429000"/>
            <a:ext cx="4174066" cy="1200329"/>
          </a:xfrm>
          <a:prstGeom prst="rect">
            <a:avLst/>
          </a:prstGeom>
          <a:noFill/>
        </p:spPr>
        <p:txBody>
          <a:bodyPr wrap="square" rtlCol="0">
            <a:spAutoFit/>
          </a:bodyPr>
          <a:lstStyle/>
          <a:p>
            <a:endParaRPr lang="en-US" sz="7200" dirty="0">
              <a:solidFill>
                <a:schemeClr val="bg1"/>
              </a:solidFill>
            </a:endParaRPr>
          </a:p>
        </p:txBody>
      </p:sp>
      <p:sp>
        <p:nvSpPr>
          <p:cNvPr id="5" name="TextBox 4">
            <a:extLst>
              <a:ext uri="{FF2B5EF4-FFF2-40B4-BE49-F238E27FC236}">
                <a16:creationId xmlns:a16="http://schemas.microsoft.com/office/drawing/2014/main" id="{6F872790-6A1D-0E60-F594-307838576D76}"/>
              </a:ext>
            </a:extLst>
          </p:cNvPr>
          <p:cNvSpPr txBox="1"/>
          <p:nvPr/>
        </p:nvSpPr>
        <p:spPr>
          <a:xfrm>
            <a:off x="4624879" y="1464671"/>
            <a:ext cx="6783247" cy="4893647"/>
          </a:xfrm>
          <a:prstGeom prst="rect">
            <a:avLst/>
          </a:prstGeom>
          <a:noFill/>
        </p:spPr>
        <p:txBody>
          <a:bodyPr wrap="square" rtlCol="0">
            <a:spAutoFit/>
          </a:bodyPr>
          <a:lstStyle/>
          <a:p>
            <a:r>
              <a:rPr lang="en-US" sz="2400" b="1" dirty="0">
                <a:solidFill>
                  <a:schemeClr val="bg1"/>
                </a:solidFill>
                <a:latin typeface="+mj-lt"/>
              </a:rPr>
              <a:t>-Legal hunting hours are from one-half hour before sunrise to one-half hour after sunset</a:t>
            </a:r>
          </a:p>
          <a:p>
            <a:endParaRPr lang="en-US" sz="2400" b="1" dirty="0">
              <a:solidFill>
                <a:schemeClr val="bg1"/>
              </a:solidFill>
              <a:latin typeface="+mj-lt"/>
            </a:endParaRPr>
          </a:p>
          <a:p>
            <a:r>
              <a:rPr lang="en-US" sz="2400" b="1" dirty="0">
                <a:solidFill>
                  <a:schemeClr val="bg1"/>
                </a:solidFill>
                <a:latin typeface="+mj-lt"/>
              </a:rPr>
              <a:t>-Pheasants may be hunted in groups of six or fewer hunters. This applies for many forms of small game hunting. </a:t>
            </a:r>
          </a:p>
          <a:p>
            <a:endParaRPr lang="en-US" sz="2400" b="1" dirty="0">
              <a:solidFill>
                <a:schemeClr val="bg1"/>
              </a:solidFill>
              <a:latin typeface="+mj-lt"/>
            </a:endParaRPr>
          </a:p>
          <a:p>
            <a:r>
              <a:rPr lang="en-US" sz="2400" b="1" dirty="0">
                <a:solidFill>
                  <a:schemeClr val="bg1"/>
                </a:solidFill>
                <a:latin typeface="+mj-lt"/>
              </a:rPr>
              <a:t>-It is unlawful to discharge a firearm within 150 yards of a Game Commission vehicle that is stocking pheasants.</a:t>
            </a:r>
          </a:p>
          <a:p>
            <a:endParaRPr lang="en-US" sz="2400" b="1" dirty="0">
              <a:solidFill>
                <a:schemeClr val="bg1"/>
              </a:solidFill>
              <a:latin typeface="+mj-lt"/>
            </a:endParaRPr>
          </a:p>
          <a:p>
            <a:r>
              <a:rPr lang="en-US" sz="2400" b="1" dirty="0">
                <a:solidFill>
                  <a:schemeClr val="bg1"/>
                </a:solidFill>
                <a:latin typeface="+mj-lt"/>
              </a:rPr>
              <a:t>-It is unlawful to shoot into a Safety Zone, which is</a:t>
            </a:r>
          </a:p>
          <a:p>
            <a:r>
              <a:rPr lang="en-US" sz="2400" b="1" dirty="0">
                <a:solidFill>
                  <a:schemeClr val="bg1"/>
                </a:solidFill>
                <a:latin typeface="+mj-lt"/>
              </a:rPr>
              <a:t> a 150-yard buffer around occupied buildings. </a:t>
            </a:r>
          </a:p>
        </p:txBody>
      </p:sp>
      <p:pic>
        <p:nvPicPr>
          <p:cNvPr id="7" name="Picture 6">
            <a:extLst>
              <a:ext uri="{FF2B5EF4-FFF2-40B4-BE49-F238E27FC236}">
                <a16:creationId xmlns:a16="http://schemas.microsoft.com/office/drawing/2014/main" id="{B4AE015F-07AB-4E1F-A16F-6A133792D81E}"/>
              </a:ext>
            </a:extLst>
          </p:cNvPr>
          <p:cNvPicPr>
            <a:picLocks noChangeAspect="1"/>
          </p:cNvPicPr>
          <p:nvPr/>
        </p:nvPicPr>
        <p:blipFill>
          <a:blip r:embed="rId5"/>
          <a:stretch>
            <a:fillRect/>
          </a:stretch>
        </p:blipFill>
        <p:spPr>
          <a:xfrm>
            <a:off x="414519" y="1978709"/>
            <a:ext cx="3432604" cy="4396931"/>
          </a:xfrm>
          <a:prstGeom prst="rect">
            <a:avLst/>
          </a:prstGeom>
        </p:spPr>
      </p:pic>
    </p:spTree>
    <p:extLst>
      <p:ext uri="{BB962C8B-B14F-4D97-AF65-F5344CB8AC3E}">
        <p14:creationId xmlns:p14="http://schemas.microsoft.com/office/powerpoint/2010/main" val="1668181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TotalTime>
  <Words>5607</Words>
  <Application>Microsoft Office PowerPoint</Application>
  <PresentationFormat>Widescreen</PresentationFormat>
  <Paragraphs>496</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WEAR ORANGE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Braunns, Courtney</dc:creator>
  <cp:lastModifiedBy>Colley, Courtney</cp:lastModifiedBy>
  <cp:revision>72</cp:revision>
  <dcterms:created xsi:type="dcterms:W3CDTF">2022-09-07T19:12:22Z</dcterms:created>
  <dcterms:modified xsi:type="dcterms:W3CDTF">2024-03-14T20:04:32Z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912109303</vt:i4>
  </property>
  <property fmtid="{D5CDD505-2E9C-101B-9397-08002B2CF9AE}" pid="3" name="_NewReviewCycle">
    <vt:lpwstr/>
  </property>
  <property fmtid="{D5CDD505-2E9C-101B-9397-08002B2CF9AE}" pid="4" name="_EmailSubject">
    <vt:lpwstr>Pheasant Program </vt:lpwstr>
  </property>
  <property fmtid="{D5CDD505-2E9C-101B-9397-08002B2CF9AE}" pid="5" name="_AuthorEmail">
    <vt:lpwstr>cbraunns@pa.gov</vt:lpwstr>
  </property>
  <property fmtid="{D5CDD505-2E9C-101B-9397-08002B2CF9AE}" pid="6" name="_AuthorEmailDisplayName">
    <vt:lpwstr>Braunns, Courtney</vt:lpwstr>
  </property>
  <property fmtid="{D5CDD505-2E9C-101B-9397-08002B2CF9AE}" pid="7" name="_PreviousAdHocReviewCycleID">
    <vt:i4>1769789908</vt:i4>
  </property>
</Properties>
</file>