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9.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commentAuthors.xml" ContentType="application/vnd.openxmlformats-officedocument.presentationml.commentAuthors+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2"/>
  </p:notesMasterIdLst>
  <p:sldIdLst>
    <p:sldId id="256" r:id="rId2"/>
    <p:sldId id="285" r:id="rId3"/>
    <p:sldId id="286" r:id="rId4"/>
    <p:sldId id="287" r:id="rId5"/>
    <p:sldId id="288" r:id="rId6"/>
    <p:sldId id="289" r:id="rId7"/>
    <p:sldId id="290" r:id="rId8"/>
    <p:sldId id="291" r:id="rId9"/>
    <p:sldId id="292" r:id="rId10"/>
    <p:sldId id="29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dan" initials="J" lastIdx="1" clrIdx="0">
    <p:extLst>
      <p:ext uri="{19B8F6BF-5375-455C-9EA6-DF929625EA0E}">
        <p15:presenceInfo xmlns:p15="http://schemas.microsoft.com/office/powerpoint/2012/main" userId="S::jorsanford@pa.gov::6727ad62-43b3-4ed7-b801-c6e4975b27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BDD7D"/>
    <a:srgbClr val="CADB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33" autoAdjust="0"/>
    <p:restoredTop sz="77203" autoAdjust="0"/>
  </p:normalViewPr>
  <p:slideViewPr>
    <p:cSldViewPr snapToGrid="0">
      <p:cViewPr varScale="1">
        <p:scale>
          <a:sx n="52" d="100"/>
          <a:sy n="52" d="100"/>
        </p:scale>
        <p:origin x="148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AF5A6C-2A62-4274-BC09-84BFF20CA2E8}" type="datetimeFigureOut">
              <a:rPr lang="en-US" smtClean="0"/>
              <a:t>9/10/2021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DA9164-B156-47A4-AB3D-4F16F6DE02A5}" type="slidenum">
              <a:rPr lang="en-US" smtClean="0"/>
              <a:t>‹#›</a:t>
            </a:fld>
            <a:endParaRPr lang="en-US"/>
          </a:p>
        </p:txBody>
      </p:sp>
    </p:spTree>
    <p:extLst>
      <p:ext uri="{BB962C8B-B14F-4D97-AF65-F5344CB8AC3E}">
        <p14:creationId xmlns:p14="http://schemas.microsoft.com/office/powerpoint/2010/main" val="589543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hitegunpowder.com/paper-birds-nest-diy/#lightbox/3/"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________ and I am a __________ for the Pennsylvania Game Commission. Today, I’m going to talk to you about some of the threatened and endangered wading and shorebirds we have here in PA. </a:t>
            </a:r>
          </a:p>
        </p:txBody>
      </p:sp>
      <p:sp>
        <p:nvSpPr>
          <p:cNvPr id="4" name="Slide Number Placeholder 3"/>
          <p:cNvSpPr>
            <a:spLocks noGrp="1"/>
          </p:cNvSpPr>
          <p:nvPr>
            <p:ph type="sldNum" sz="quarter" idx="5"/>
          </p:nvPr>
        </p:nvSpPr>
        <p:spPr/>
        <p:txBody>
          <a:bodyPr/>
          <a:lstStyle/>
          <a:p>
            <a:fld id="{6EDA9164-B156-47A4-AB3D-4F16F6DE02A5}" type="slidenum">
              <a:rPr lang="en-US" smtClean="0"/>
              <a:t>1</a:t>
            </a:fld>
            <a:endParaRPr lang="en-US"/>
          </a:p>
        </p:txBody>
      </p:sp>
    </p:spTree>
    <p:extLst>
      <p:ext uri="{BB962C8B-B14F-4D97-AF65-F5344CB8AC3E}">
        <p14:creationId xmlns:p14="http://schemas.microsoft.com/office/powerpoint/2010/main" val="736139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Using what they have learned in the lesson, students will be able to complete the wading and shorebirds crossword puzzle, as well as build their own nest! To learn more, students can read the Herons wildlife note on our website at: www.pgc.pa.gov </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Link to activity: </a:t>
            </a:r>
            <a:r>
              <a:rPr lang="en-US" dirty="0">
                <a:hlinkClick r:id="rId3"/>
              </a:rPr>
              <a:t>http://whitegunpowder.com/paper-birds-nest-diy/#lightbox/3/</a:t>
            </a:r>
            <a:r>
              <a:rPr lang="en-US" dirty="0"/>
              <a:t>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EDA9164-B156-47A4-AB3D-4F16F6DE02A5}" type="slidenum">
              <a:rPr lang="en-US" smtClean="0"/>
              <a:t>10</a:t>
            </a:fld>
            <a:endParaRPr lang="en-US"/>
          </a:p>
        </p:txBody>
      </p:sp>
    </p:spTree>
    <p:extLst>
      <p:ext uri="{BB962C8B-B14F-4D97-AF65-F5344CB8AC3E}">
        <p14:creationId xmlns:p14="http://schemas.microsoft.com/office/powerpoint/2010/main" val="1537810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talk about what it means to be threatened or endangered. Under the Endangered Species Act, species may be listed as either </a:t>
            </a:r>
            <a:r>
              <a:rPr lang="en-US" b="1" dirty="0"/>
              <a:t>threatened</a:t>
            </a:r>
            <a:r>
              <a:rPr lang="en-US" dirty="0"/>
              <a:t> or </a:t>
            </a:r>
            <a:r>
              <a:rPr lang="en-US" b="1" dirty="0"/>
              <a:t>endangered</a:t>
            </a:r>
            <a:r>
              <a:rPr lang="en-US" dirty="0"/>
              <a:t>. </a:t>
            </a:r>
            <a:r>
              <a:rPr lang="en-US" b="1" dirty="0"/>
              <a:t>Endangered</a:t>
            </a:r>
            <a:r>
              <a:rPr lang="en-US" dirty="0"/>
              <a:t> means a species is in danger of extinction throughout all or a significant portion of its range (where it lives). </a:t>
            </a:r>
            <a:r>
              <a:rPr lang="en-US" b="1" dirty="0"/>
              <a:t>Threatened</a:t>
            </a:r>
            <a:r>
              <a:rPr lang="en-US" dirty="0"/>
              <a:t> species are those likely to become endangered within the foreseeable future. Once a species is no longer present on the planet, the species is said to be </a:t>
            </a:r>
            <a:r>
              <a:rPr lang="en-US" b="1" dirty="0"/>
              <a:t>extinct</a:t>
            </a:r>
            <a:r>
              <a:rPr lang="en-US" dirty="0"/>
              <a:t>.</a:t>
            </a:r>
          </a:p>
        </p:txBody>
      </p:sp>
      <p:sp>
        <p:nvSpPr>
          <p:cNvPr id="4" name="Slide Number Placeholder 3"/>
          <p:cNvSpPr>
            <a:spLocks noGrp="1"/>
          </p:cNvSpPr>
          <p:nvPr>
            <p:ph type="sldNum" sz="quarter" idx="5"/>
          </p:nvPr>
        </p:nvSpPr>
        <p:spPr/>
        <p:txBody>
          <a:bodyPr/>
          <a:lstStyle/>
          <a:p>
            <a:fld id="{6EDA9164-B156-47A4-AB3D-4F16F6DE02A5}" type="slidenum">
              <a:rPr lang="en-US" smtClean="0"/>
              <a:t>2</a:t>
            </a:fld>
            <a:endParaRPr lang="en-US"/>
          </a:p>
        </p:txBody>
      </p:sp>
    </p:spTree>
    <p:extLst>
      <p:ext uri="{BB962C8B-B14F-4D97-AF65-F5344CB8AC3E}">
        <p14:creationId xmlns:p14="http://schemas.microsoft.com/office/powerpoint/2010/main" val="2461331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Noto Serif" panose="020B0604020202020204" pitchFamily="18" charset="0"/>
              </a:rPr>
              <a:t>Congress passed the </a:t>
            </a:r>
            <a:r>
              <a:rPr lang="en-US" b="1" i="1" dirty="0">
                <a:solidFill>
                  <a:srgbClr val="BC6B23"/>
                </a:solidFill>
                <a:effectLst/>
                <a:latin typeface="Noto Serif" panose="020B0604020202020204" pitchFamily="18" charset="0"/>
              </a:rPr>
              <a:t>Endangered Species Act</a:t>
            </a:r>
            <a:r>
              <a:rPr lang="en-US" b="0" i="0" dirty="0">
                <a:solidFill>
                  <a:srgbClr val="FFFFFF"/>
                </a:solidFill>
                <a:effectLst/>
                <a:latin typeface="Noto Serif" panose="020B0604020202020204" pitchFamily="18" charset="0"/>
              </a:rPr>
              <a:t> in 1973. This legislation allows for the identification, protection, and recovery of species of greatest conservation need, such as threatened and endangered birds, mammals, fish, among others. It is based on three key elements: 1) listing species as threatened or endangered; 2) designating habitat essential for their survival and recovery; and 3) ultimately restoring healthy populations of the species so they can be removed from the list. The Endangered Species Act is administered by two federal agencies, the </a:t>
            </a:r>
            <a:r>
              <a:rPr lang="en-US" b="1" i="1" dirty="0">
                <a:solidFill>
                  <a:srgbClr val="BC6B23"/>
                </a:solidFill>
                <a:effectLst/>
                <a:latin typeface="Noto Serif" panose="020B0604020202020204" pitchFamily="18" charset="0"/>
              </a:rPr>
              <a:t>United States Fish and Wildlife Service (</a:t>
            </a:r>
            <a:r>
              <a:rPr lang="en-US" b="1" i="0" dirty="0">
                <a:solidFill>
                  <a:srgbClr val="BC6B23"/>
                </a:solidFill>
                <a:effectLst/>
                <a:latin typeface="Noto Serif" panose="020B0604020202020204" pitchFamily="18" charset="0"/>
              </a:rPr>
              <a:t>USFWS</a:t>
            </a:r>
            <a:r>
              <a:rPr lang="en-US" b="1" i="1" dirty="0">
                <a:solidFill>
                  <a:srgbClr val="BC6B23"/>
                </a:solidFill>
                <a:effectLst/>
                <a:latin typeface="Noto Serif" panose="020B0604020202020204" pitchFamily="18" charset="0"/>
              </a:rPr>
              <a:t>)</a:t>
            </a:r>
            <a:r>
              <a:rPr lang="en-US" b="0" i="0" dirty="0">
                <a:solidFill>
                  <a:srgbClr val="FFFFFF"/>
                </a:solidFill>
                <a:effectLst/>
                <a:latin typeface="Noto Serif" panose="020B0604020202020204" pitchFamily="18" charset="0"/>
              </a:rPr>
              <a:t> and the </a:t>
            </a:r>
            <a:r>
              <a:rPr lang="en-US" b="1" i="1" dirty="0">
                <a:solidFill>
                  <a:srgbClr val="BC6B23"/>
                </a:solidFill>
                <a:effectLst/>
                <a:latin typeface="Noto Serif" panose="020B0604020202020204" pitchFamily="18" charset="0"/>
              </a:rPr>
              <a:t>National Oceanic and Atmospheric Administration</a:t>
            </a:r>
            <a:r>
              <a:rPr lang="en-US" b="0" i="1" dirty="0">
                <a:solidFill>
                  <a:srgbClr val="BC6B23"/>
                </a:solidFill>
                <a:effectLst/>
                <a:latin typeface="Noto Serif" panose="020B0604020202020204" pitchFamily="18" charset="0"/>
              </a:rPr>
              <a:t> </a:t>
            </a:r>
            <a:r>
              <a:rPr lang="en-US" b="1" i="0" dirty="0">
                <a:solidFill>
                  <a:srgbClr val="BC6B23"/>
                </a:solidFill>
                <a:effectLst/>
                <a:latin typeface="Noto Serif" panose="020B0604020202020204" pitchFamily="18" charset="0"/>
              </a:rPr>
              <a:t>(NOAA)</a:t>
            </a:r>
            <a:r>
              <a:rPr lang="en-US" b="0" i="0" dirty="0">
                <a:solidFill>
                  <a:srgbClr val="FFFFFF"/>
                </a:solidFill>
                <a:effectLst/>
                <a:latin typeface="Noto Serif" panose="020B0604020202020204" pitchFamily="18" charset="0"/>
              </a:rPr>
              <a:t>. Migratory, rare, and breeding birds can also be protected under the </a:t>
            </a:r>
            <a:r>
              <a:rPr lang="en-US" b="1" i="0" dirty="0">
                <a:solidFill>
                  <a:srgbClr val="FFFFFF"/>
                </a:solidFill>
                <a:effectLst/>
                <a:latin typeface="Noto Serif" panose="020B0604020202020204" pitchFamily="18" charset="0"/>
              </a:rPr>
              <a:t>Lacey Act of 1900 </a:t>
            </a:r>
            <a:r>
              <a:rPr lang="en-US" b="0" i="0" dirty="0">
                <a:solidFill>
                  <a:srgbClr val="FFFFFF"/>
                </a:solidFill>
                <a:effectLst/>
                <a:latin typeface="Noto Serif" panose="020B0604020202020204" pitchFamily="18" charset="0"/>
              </a:rPr>
              <a:t>and the </a:t>
            </a:r>
            <a:r>
              <a:rPr lang="en-US" b="1" i="0" dirty="0">
                <a:solidFill>
                  <a:srgbClr val="FFFFFF"/>
                </a:solidFill>
                <a:effectLst/>
                <a:latin typeface="Noto Serif" panose="020B0604020202020204" pitchFamily="18" charset="0"/>
              </a:rPr>
              <a:t>Migratory Bird Treaty of 1918. </a:t>
            </a:r>
            <a:endParaRPr lang="en-US" dirty="0"/>
          </a:p>
        </p:txBody>
      </p:sp>
      <p:sp>
        <p:nvSpPr>
          <p:cNvPr id="4" name="Slide Number Placeholder 3"/>
          <p:cNvSpPr>
            <a:spLocks noGrp="1"/>
          </p:cNvSpPr>
          <p:nvPr>
            <p:ph type="sldNum" sz="quarter" idx="5"/>
          </p:nvPr>
        </p:nvSpPr>
        <p:spPr/>
        <p:txBody>
          <a:bodyPr/>
          <a:lstStyle/>
          <a:p>
            <a:fld id="{6EDA9164-B156-47A4-AB3D-4F16F6DE02A5}" type="slidenum">
              <a:rPr lang="en-US" smtClean="0"/>
              <a:t>3</a:t>
            </a:fld>
            <a:endParaRPr lang="en-US"/>
          </a:p>
        </p:txBody>
      </p:sp>
    </p:spTree>
    <p:extLst>
      <p:ext uri="{BB962C8B-B14F-4D97-AF65-F5344CB8AC3E}">
        <p14:creationId xmlns:p14="http://schemas.microsoft.com/office/powerpoint/2010/main" val="2210845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Noto Serif" panose="02020600060500020200" pitchFamily="18" charset="0"/>
              </a:rPr>
              <a:t>Species can also be protected under state laws, in addition to federal. In Pennsylvania, wildlife is protected under 2 main laws, </a:t>
            </a:r>
            <a:r>
              <a:rPr lang="en-US" b="1" i="1" dirty="0">
                <a:solidFill>
                  <a:srgbClr val="BC6B23"/>
                </a:solidFill>
                <a:effectLst/>
                <a:latin typeface="Noto Serif" panose="02020600060500020200" pitchFamily="18" charset="0"/>
              </a:rPr>
              <a:t>Title 34 Game and Wildlife Code</a:t>
            </a:r>
            <a:r>
              <a:rPr lang="en-US" b="0" i="0" dirty="0">
                <a:solidFill>
                  <a:srgbClr val="FFFFFF"/>
                </a:solidFill>
                <a:effectLst/>
                <a:latin typeface="Noto Serif" panose="02020600060500020200" pitchFamily="18" charset="0"/>
              </a:rPr>
              <a:t> and </a:t>
            </a:r>
            <a:r>
              <a:rPr lang="en-US" b="1" i="1" dirty="0">
                <a:solidFill>
                  <a:srgbClr val="BC6B23"/>
                </a:solidFill>
                <a:effectLst/>
                <a:latin typeface="Noto Serif" panose="02020600060500020200" pitchFamily="18" charset="0"/>
              </a:rPr>
              <a:t>Title 58 Pennsylvania Code.</a:t>
            </a:r>
            <a:endParaRPr lang="en-US" dirty="0"/>
          </a:p>
        </p:txBody>
      </p:sp>
      <p:sp>
        <p:nvSpPr>
          <p:cNvPr id="4" name="Slide Number Placeholder 3"/>
          <p:cNvSpPr>
            <a:spLocks noGrp="1"/>
          </p:cNvSpPr>
          <p:nvPr>
            <p:ph type="sldNum" sz="quarter" idx="5"/>
          </p:nvPr>
        </p:nvSpPr>
        <p:spPr/>
        <p:txBody>
          <a:bodyPr/>
          <a:lstStyle/>
          <a:p>
            <a:fld id="{6EDA9164-B156-47A4-AB3D-4F16F6DE02A5}" type="slidenum">
              <a:rPr lang="en-US" smtClean="0"/>
              <a:t>4</a:t>
            </a:fld>
            <a:endParaRPr lang="en-US"/>
          </a:p>
        </p:txBody>
      </p:sp>
    </p:spTree>
    <p:extLst>
      <p:ext uri="{BB962C8B-B14F-4D97-AF65-F5344CB8AC3E}">
        <p14:creationId xmlns:p14="http://schemas.microsoft.com/office/powerpoint/2010/main" val="3145877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what is a wading bird? A Shorebird? A wading bird is a bird that wades - or walks – in water. They are characterized by long, strong legs &amp; toes to help them navigate through the wetlands, marshes, and swamps they inhabit. Sh</a:t>
            </a:r>
            <a:r>
              <a:rPr lang="en-US" b="0" i="0" dirty="0">
                <a:solidFill>
                  <a:srgbClr val="202124"/>
                </a:solidFill>
                <a:effectLst/>
                <a:latin typeface="Roboto" panose="02000000000000000000" pitchFamily="2" charset="0"/>
              </a:rPr>
              <a:t>orebirds are adapted to survive in open habitats along coasts and shorelines. Their </a:t>
            </a:r>
            <a:r>
              <a:rPr lang="en-US" b="1" i="0" dirty="0">
                <a:solidFill>
                  <a:srgbClr val="202124"/>
                </a:solidFill>
                <a:effectLst/>
                <a:latin typeface="Roboto" panose="02000000000000000000" pitchFamily="2" charset="0"/>
              </a:rPr>
              <a:t>brown, rust, black, and white plumage</a:t>
            </a:r>
            <a:r>
              <a:rPr lang="en-US" b="0" i="0" dirty="0">
                <a:solidFill>
                  <a:srgbClr val="202124"/>
                </a:solidFill>
                <a:effectLst/>
                <a:latin typeface="Roboto" panose="02000000000000000000" pitchFamily="2" charset="0"/>
              </a:rPr>
              <a:t> helps them camouflage from predators.</a:t>
            </a:r>
            <a:endParaRPr lang="en-US" dirty="0"/>
          </a:p>
        </p:txBody>
      </p:sp>
      <p:sp>
        <p:nvSpPr>
          <p:cNvPr id="4" name="Slide Number Placeholder 3"/>
          <p:cNvSpPr>
            <a:spLocks noGrp="1"/>
          </p:cNvSpPr>
          <p:nvPr>
            <p:ph type="sldNum" sz="quarter" idx="5"/>
          </p:nvPr>
        </p:nvSpPr>
        <p:spPr/>
        <p:txBody>
          <a:bodyPr/>
          <a:lstStyle/>
          <a:p>
            <a:fld id="{6EDA9164-B156-47A4-AB3D-4F16F6DE02A5}" type="slidenum">
              <a:rPr lang="en-US" smtClean="0"/>
              <a:t>5</a:t>
            </a:fld>
            <a:endParaRPr lang="en-US"/>
          </a:p>
        </p:txBody>
      </p:sp>
    </p:spTree>
    <p:extLst>
      <p:ext uri="{BB962C8B-B14F-4D97-AF65-F5344CB8AC3E}">
        <p14:creationId xmlns:p14="http://schemas.microsoft.com/office/powerpoint/2010/main" val="2280260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Scientific name: </a:t>
            </a:r>
            <a:r>
              <a:rPr lang="en-US" i="1" dirty="0" err="1"/>
              <a:t>Nyctanassa</a:t>
            </a:r>
            <a:r>
              <a:rPr lang="en-US" i="1" dirty="0"/>
              <a:t> </a:t>
            </a:r>
            <a:r>
              <a:rPr lang="en-US" i="1" dirty="0" err="1"/>
              <a:t>violacea</a:t>
            </a:r>
            <a:endParaRPr lang="en-US" i="1" dirty="0"/>
          </a:p>
          <a:p>
            <a:pPr marL="285750" indent="-285750">
              <a:buFont typeface="Arial" panose="020B0604020202020204" pitchFamily="34" charset="0"/>
              <a:buChar char="•"/>
            </a:pPr>
            <a:r>
              <a:rPr lang="en-US" dirty="0"/>
              <a:t>Status: Endangered wading bird in Pennsylvania</a:t>
            </a:r>
          </a:p>
          <a:p>
            <a:pPr marL="285750" indent="-285750">
              <a:buFont typeface="Arial" panose="020B0604020202020204" pitchFamily="34" charset="0"/>
              <a:buChar char="•"/>
            </a:pPr>
            <a:r>
              <a:rPr lang="en-US" dirty="0"/>
              <a:t>Diet: crustaceans, frogs, fish, </a:t>
            </a:r>
            <a:r>
              <a:rPr lang="en-US" dirty="0" err="1"/>
              <a:t>slamanders</a:t>
            </a:r>
            <a:r>
              <a:rPr lang="en-US" dirty="0"/>
              <a:t>, lizards, worms, insects, crayfish</a:t>
            </a:r>
          </a:p>
          <a:p>
            <a:pPr marL="285750" indent="-285750">
              <a:buFont typeface="Arial" panose="020B0604020202020204" pitchFamily="34" charset="0"/>
              <a:buChar char="•"/>
            </a:pPr>
            <a:r>
              <a:rPr lang="en-US" dirty="0"/>
              <a:t>Breeding: its range edge is northern PA </a:t>
            </a:r>
          </a:p>
          <a:p>
            <a:pPr marL="285750" indent="-285750">
              <a:buFont typeface="Arial" panose="020B0604020202020204" pitchFamily="34" charset="0"/>
              <a:buChar char="•"/>
            </a:pPr>
            <a:r>
              <a:rPr lang="en-US" dirty="0"/>
              <a:t>Nesting: one of the rarest nesting birds in PA, nest singly and in small loose colonies</a:t>
            </a:r>
          </a:p>
          <a:p>
            <a:pPr marL="742950" lvl="1" indent="-285750">
              <a:buFont typeface="Arial" panose="020B0604020202020204" pitchFamily="34" charset="0"/>
              <a:buChar char="•"/>
            </a:pPr>
            <a:r>
              <a:rPr lang="en-US" dirty="0"/>
              <a:t>Mainly nest only with other yellow crowned night herons but on occasion will nest with other herons</a:t>
            </a:r>
          </a:p>
          <a:p>
            <a:pPr marL="285750" indent="-285750">
              <a:buFont typeface="Arial" panose="020B0604020202020204" pitchFamily="34" charset="0"/>
              <a:buChar char="•"/>
            </a:pPr>
            <a:r>
              <a:rPr lang="en-US" dirty="0"/>
              <a:t>They have stick nests that they create in shrubs or trees. They also may line the nest with leaves, fine twigs, or rootlets</a:t>
            </a:r>
          </a:p>
          <a:p>
            <a:pPr marL="285750" indent="-285750">
              <a:buFont typeface="Arial" panose="020B0604020202020204" pitchFamily="34" charset="0"/>
              <a:buChar char="•"/>
            </a:pPr>
            <a:r>
              <a:rPr lang="en-US" dirty="0"/>
              <a:t>Nest building is a bonding experience for two yellow crowned night herons with both the male and female participating. Many times they re-use the nests for a few years</a:t>
            </a:r>
          </a:p>
          <a:p>
            <a:pPr marL="285750" indent="-285750">
              <a:buFont typeface="Arial" panose="020B0604020202020204" pitchFamily="34" charset="0"/>
              <a:buChar char="•"/>
            </a:pPr>
            <a:r>
              <a:rPr lang="en-US" dirty="0"/>
              <a:t>Lay three to four eggs, both sexes incubate, pale bluish green without marks</a:t>
            </a:r>
          </a:p>
          <a:p>
            <a:endParaRPr lang="en-US" dirty="0"/>
          </a:p>
        </p:txBody>
      </p:sp>
      <p:sp>
        <p:nvSpPr>
          <p:cNvPr id="4" name="Slide Number Placeholder 3"/>
          <p:cNvSpPr>
            <a:spLocks noGrp="1"/>
          </p:cNvSpPr>
          <p:nvPr>
            <p:ph type="sldNum" sz="quarter" idx="5"/>
          </p:nvPr>
        </p:nvSpPr>
        <p:spPr/>
        <p:txBody>
          <a:bodyPr/>
          <a:lstStyle/>
          <a:p>
            <a:fld id="{6EDA9164-B156-47A4-AB3D-4F16F6DE02A5}" type="slidenum">
              <a:rPr lang="en-US" smtClean="0"/>
              <a:t>6</a:t>
            </a:fld>
            <a:endParaRPr lang="en-US"/>
          </a:p>
        </p:txBody>
      </p:sp>
    </p:spTree>
    <p:extLst>
      <p:ext uri="{BB962C8B-B14F-4D97-AF65-F5344CB8AC3E}">
        <p14:creationId xmlns:p14="http://schemas.microsoft.com/office/powerpoint/2010/main" val="891134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Scientific name: </a:t>
            </a:r>
            <a:r>
              <a:rPr lang="en-US" dirty="0" err="1"/>
              <a:t>Nycticorax</a:t>
            </a:r>
            <a:r>
              <a:rPr lang="en-US" dirty="0"/>
              <a:t> </a:t>
            </a:r>
            <a:r>
              <a:rPr lang="en-US" dirty="0" err="1"/>
              <a:t>nycticorax</a:t>
            </a:r>
            <a:endParaRPr lang="en-US" dirty="0"/>
          </a:p>
          <a:p>
            <a:r>
              <a:rPr lang="en-US" dirty="0"/>
              <a:t>Status: Endangered wading bird in PA</a:t>
            </a:r>
          </a:p>
          <a:p>
            <a:r>
              <a:rPr lang="en-US" dirty="0"/>
              <a:t>Diet: mainly fish, worms, carrion, small rodents, insects, crayfish</a:t>
            </a:r>
          </a:p>
          <a:p>
            <a:r>
              <a:rPr lang="en-US" dirty="0"/>
              <a:t>Like to search for food at dusk, dawn, or at night</a:t>
            </a:r>
          </a:p>
          <a:p>
            <a:r>
              <a:rPr lang="en-US" dirty="0"/>
              <a:t>roost communally</a:t>
            </a:r>
          </a:p>
          <a:p>
            <a:r>
              <a:rPr lang="en-US" dirty="0"/>
              <a:t>Nesting: communal nesting. Nest in shrubs, trees or in cattail stands</a:t>
            </a:r>
          </a:p>
          <a:p>
            <a:r>
              <a:rPr lang="en-US" dirty="0"/>
              <a:t>Habitat: wetlands and riparian </a:t>
            </a:r>
          </a:p>
          <a:p>
            <a:r>
              <a:rPr lang="en-US" dirty="0"/>
              <a:t>Nests: line with fine material and build with twigs or reeds and sticks</a:t>
            </a:r>
          </a:p>
          <a:p>
            <a:r>
              <a:rPr lang="en-US" dirty="0"/>
              <a:t>Males and females build nests</a:t>
            </a:r>
          </a:p>
          <a:p>
            <a:r>
              <a:rPr lang="en-US" dirty="0"/>
              <a:t>Eggs are pale blue or green, unmarked, and about 3 will hatch at a time</a:t>
            </a:r>
          </a:p>
          <a:p>
            <a:endParaRPr lang="en-US" dirty="0"/>
          </a:p>
        </p:txBody>
      </p:sp>
      <p:sp>
        <p:nvSpPr>
          <p:cNvPr id="4" name="Slide Number Placeholder 3"/>
          <p:cNvSpPr>
            <a:spLocks noGrp="1"/>
          </p:cNvSpPr>
          <p:nvPr>
            <p:ph type="sldNum" sz="quarter" idx="5"/>
          </p:nvPr>
        </p:nvSpPr>
        <p:spPr/>
        <p:txBody>
          <a:bodyPr/>
          <a:lstStyle/>
          <a:p>
            <a:fld id="{6EDA9164-B156-47A4-AB3D-4F16F6DE02A5}" type="slidenum">
              <a:rPr lang="en-US" smtClean="0"/>
              <a:t>7</a:t>
            </a:fld>
            <a:endParaRPr lang="en-US"/>
          </a:p>
        </p:txBody>
      </p:sp>
    </p:spTree>
    <p:extLst>
      <p:ext uri="{BB962C8B-B14F-4D97-AF65-F5344CB8AC3E}">
        <p14:creationId xmlns:p14="http://schemas.microsoft.com/office/powerpoint/2010/main" val="3963481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Scientific name: </a:t>
            </a:r>
            <a:r>
              <a:rPr lang="en-US" i="1" dirty="0" err="1"/>
              <a:t>Ardea</a:t>
            </a:r>
            <a:r>
              <a:rPr lang="en-US" i="1" dirty="0"/>
              <a:t> alba; </a:t>
            </a:r>
            <a:r>
              <a:rPr lang="en-US" dirty="0"/>
              <a:t>Great (Common or American) Egret</a:t>
            </a:r>
          </a:p>
          <a:p>
            <a:pPr marL="285750" indent="-285750">
              <a:buFont typeface="Arial" panose="020B0604020202020204" pitchFamily="34" charset="0"/>
              <a:buChar char="•"/>
            </a:pPr>
            <a:r>
              <a:rPr lang="en-US" dirty="0"/>
              <a:t>Status: State Endangered wading bird</a:t>
            </a:r>
          </a:p>
          <a:p>
            <a:pPr marL="742950" lvl="1" indent="-285750">
              <a:buFont typeface="Arial" panose="020B0604020202020204" pitchFamily="34" charset="0"/>
              <a:buChar char="•"/>
            </a:pPr>
            <a:r>
              <a:rPr lang="en-US" dirty="0"/>
              <a:t>Their white plumage was used to feather hats for women</a:t>
            </a:r>
          </a:p>
          <a:p>
            <a:pPr marL="742950" lvl="1" indent="-285750">
              <a:buFont typeface="Arial" panose="020B0604020202020204" pitchFamily="34" charset="0"/>
              <a:buChar char="•"/>
            </a:pPr>
            <a:r>
              <a:rPr lang="en-US" dirty="0"/>
              <a:t>This international trade drove an unsustainable level of hunting</a:t>
            </a:r>
          </a:p>
          <a:p>
            <a:pPr marL="285750" indent="-285750">
              <a:buFont typeface="Arial" panose="020B0604020202020204" pitchFamily="34" charset="0"/>
              <a:buChar char="•"/>
            </a:pPr>
            <a:r>
              <a:rPr lang="en-US" dirty="0"/>
              <a:t>Threats: </a:t>
            </a:r>
          </a:p>
          <a:p>
            <a:pPr marL="742950" lvl="1" indent="-285750">
              <a:buFont typeface="Arial" panose="020B0604020202020204" pitchFamily="34" charset="0"/>
              <a:buChar char="•"/>
            </a:pPr>
            <a:r>
              <a:rPr lang="en-US" dirty="0"/>
              <a:t>Habitat loss: flooding of shallow feeding areas caused by precipitation changes (climate change) and dams</a:t>
            </a:r>
          </a:p>
          <a:p>
            <a:pPr marL="742950" lvl="1" indent="-285750">
              <a:buFont typeface="Arial" panose="020B0604020202020204" pitchFamily="34" charset="0"/>
              <a:buChar char="•"/>
            </a:pPr>
            <a:r>
              <a:rPr lang="en-US" dirty="0"/>
              <a:t>Competition over nesting sites with double-crested cormorants whose populations are on the rise</a:t>
            </a:r>
          </a:p>
          <a:p>
            <a:pPr marL="742950" lvl="1" indent="-285750">
              <a:buFont typeface="Arial" panose="020B0604020202020204" pitchFamily="34" charset="0"/>
              <a:buChar char="•"/>
            </a:pPr>
            <a:r>
              <a:rPr lang="en-US" dirty="0"/>
              <a:t>Decline in nesting trees which occurs due to erosion and nesting cormorants’ acidic droppings</a:t>
            </a:r>
          </a:p>
          <a:p>
            <a:pPr marL="742950" lvl="1" indent="-285750">
              <a:buFont typeface="Arial" panose="020B0604020202020204" pitchFamily="34" charset="0"/>
              <a:buChar char="•"/>
            </a:pPr>
            <a:r>
              <a:rPr lang="en-US" dirty="0"/>
              <a:t>Water quality</a:t>
            </a:r>
          </a:p>
          <a:p>
            <a:pPr marL="285750" indent="-285750">
              <a:buFont typeface="Arial" panose="020B0604020202020204" pitchFamily="34" charset="0"/>
              <a:buChar char="•"/>
            </a:pPr>
            <a:r>
              <a:rPr lang="en-US" dirty="0"/>
              <a:t>Diet: crayfish, small fish, amphibians, insects, small mammals, reptiles, crustaceans</a:t>
            </a:r>
          </a:p>
          <a:p>
            <a:pPr marL="285750" indent="-285750">
              <a:buFont typeface="Arial" panose="020B0604020202020204" pitchFamily="34" charset="0"/>
              <a:buChar char="•"/>
            </a:pPr>
            <a:r>
              <a:rPr lang="en-US" dirty="0"/>
              <a:t>Largest white heron in PA </a:t>
            </a:r>
          </a:p>
          <a:p>
            <a:pPr marL="285750" indent="-285750">
              <a:buFont typeface="Arial" panose="020B0604020202020204" pitchFamily="34" charset="0"/>
              <a:buChar char="•"/>
            </a:pPr>
            <a:r>
              <a:rPr lang="en-US" dirty="0"/>
              <a:t>Breeding: Resident egrets arrive in March</a:t>
            </a:r>
          </a:p>
          <a:p>
            <a:pPr marL="285750" indent="-285750">
              <a:buFont typeface="Arial" panose="020B0604020202020204" pitchFamily="34" charset="0"/>
              <a:buChar char="•"/>
            </a:pPr>
            <a:r>
              <a:rPr lang="en-US" dirty="0"/>
              <a:t>Nesting: Both males and females incubate, lay three to four, color: blue/ greenish blue</a:t>
            </a:r>
          </a:p>
          <a:p>
            <a:endParaRPr lang="en-US" dirty="0"/>
          </a:p>
        </p:txBody>
      </p:sp>
      <p:sp>
        <p:nvSpPr>
          <p:cNvPr id="4" name="Slide Number Placeholder 3"/>
          <p:cNvSpPr>
            <a:spLocks noGrp="1"/>
          </p:cNvSpPr>
          <p:nvPr>
            <p:ph type="sldNum" sz="quarter" idx="5"/>
          </p:nvPr>
        </p:nvSpPr>
        <p:spPr/>
        <p:txBody>
          <a:bodyPr/>
          <a:lstStyle/>
          <a:p>
            <a:fld id="{6EDA9164-B156-47A4-AB3D-4F16F6DE02A5}" type="slidenum">
              <a:rPr lang="en-US" smtClean="0"/>
              <a:t>8</a:t>
            </a:fld>
            <a:endParaRPr lang="en-US"/>
          </a:p>
        </p:txBody>
      </p:sp>
    </p:spTree>
    <p:extLst>
      <p:ext uri="{BB962C8B-B14F-4D97-AF65-F5344CB8AC3E}">
        <p14:creationId xmlns:p14="http://schemas.microsoft.com/office/powerpoint/2010/main" val="3355448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Scientific name: </a:t>
            </a:r>
            <a:r>
              <a:rPr lang="en-US" i="1" dirty="0"/>
              <a:t>Charadrius </a:t>
            </a:r>
            <a:r>
              <a:rPr lang="en-US" i="1" dirty="0" err="1"/>
              <a:t>melodus</a:t>
            </a:r>
            <a:endParaRPr lang="en-US" dirty="0"/>
          </a:p>
          <a:p>
            <a:pPr marL="285750" indent="-285750">
              <a:buFont typeface="Arial" panose="020B0604020202020204" pitchFamily="34" charset="0"/>
              <a:buChar char="•"/>
            </a:pPr>
            <a:r>
              <a:rPr lang="en-US" dirty="0"/>
              <a:t>Status: Federally &amp; State Endangered shorebird</a:t>
            </a:r>
          </a:p>
          <a:p>
            <a:pPr marL="285750" indent="-285750">
              <a:buFont typeface="Arial" panose="020B0604020202020204" pitchFamily="34" charset="0"/>
              <a:buChar char="•"/>
            </a:pPr>
            <a:r>
              <a:rPr lang="en-US" dirty="0"/>
              <a:t>Diet: aquatic insects and worms</a:t>
            </a:r>
          </a:p>
          <a:p>
            <a:pPr marL="285750" indent="-285750">
              <a:buFont typeface="Arial" panose="020B0604020202020204" pitchFamily="34" charset="0"/>
              <a:buChar char="•"/>
            </a:pPr>
            <a:r>
              <a:rPr lang="en-US" dirty="0"/>
              <a:t>Breeding: Arrive to breeding locations in mid-April, likely that a male and female who bred and successfully raised their young the previous year will breed together again</a:t>
            </a:r>
          </a:p>
          <a:p>
            <a:pPr marL="285750" indent="-285750">
              <a:buFont typeface="Arial" panose="020B0604020202020204" pitchFamily="34" charset="0"/>
              <a:buChar char="•"/>
            </a:pPr>
            <a:r>
              <a:rPr lang="en-US" dirty="0"/>
              <a:t>Nesting: lay their eggs in a bowl-shaped scrape in the sand that is lined with shells or pebbles. There are typically four eggs laid one at a time and 1.5 days apart. The male and female trade off incubating the eggs until they hatch after about 28 days</a:t>
            </a:r>
          </a:p>
          <a:p>
            <a:pPr marL="285750" indent="-285750">
              <a:buFont typeface="Arial" panose="020B0604020202020204" pitchFamily="34" charset="0"/>
              <a:buChar char="•"/>
            </a:pPr>
            <a:r>
              <a:rPr lang="en-US" dirty="0"/>
              <a:t>Threats: </a:t>
            </a:r>
          </a:p>
          <a:p>
            <a:pPr marL="742950" lvl="1" indent="-285750">
              <a:buFont typeface="Arial" panose="020B0604020202020204" pitchFamily="34" charset="0"/>
              <a:buChar char="•"/>
            </a:pPr>
            <a:r>
              <a:rPr lang="en-US" dirty="0"/>
              <a:t>Human disturbance: their coastal nests get trampled by human visitors, also can cause nest abandonment</a:t>
            </a:r>
          </a:p>
          <a:p>
            <a:pPr marL="742950" lvl="1" indent="-285750">
              <a:buFont typeface="Arial" panose="020B0604020202020204" pitchFamily="34" charset="0"/>
              <a:buChar char="•"/>
            </a:pPr>
            <a:r>
              <a:rPr lang="en-US" dirty="0"/>
              <a:t>Predators: owls, feral cats, coyotes crows, foxes, gulls, and </a:t>
            </a:r>
            <a:r>
              <a:rPr lang="en-US" dirty="0" err="1"/>
              <a:t>merlins</a:t>
            </a:r>
            <a:endParaRPr lang="en-US" dirty="0"/>
          </a:p>
          <a:p>
            <a:pPr marL="742950" lvl="1" indent="-285750">
              <a:buFont typeface="Arial" panose="020B0604020202020204" pitchFamily="34" charset="0"/>
              <a:buChar char="•"/>
            </a:pPr>
            <a:r>
              <a:rPr lang="en-US" dirty="0"/>
              <a:t>Habitat degradation: vegetation encroachment</a:t>
            </a:r>
          </a:p>
          <a:p>
            <a:pPr marL="285750" indent="-285750">
              <a:buFont typeface="Arial" panose="020B0604020202020204" pitchFamily="34" charset="0"/>
              <a:buChar char="•"/>
            </a:pPr>
            <a:r>
              <a:rPr lang="en-US" dirty="0"/>
              <a:t>Management:</a:t>
            </a:r>
          </a:p>
          <a:p>
            <a:pPr marL="742950" lvl="1" indent="-285750">
              <a:buFont typeface="Arial" panose="020B0604020202020204" pitchFamily="34" charset="0"/>
              <a:buChar char="•"/>
            </a:pPr>
            <a:r>
              <a:rPr lang="en-US" dirty="0"/>
              <a:t>Predator </a:t>
            </a:r>
            <a:r>
              <a:rPr lang="en-US" dirty="0" err="1"/>
              <a:t>exclosures</a:t>
            </a:r>
            <a:r>
              <a:rPr lang="en-US" dirty="0"/>
              <a:t> around nests</a:t>
            </a:r>
          </a:p>
          <a:p>
            <a:pPr marL="742950" lvl="1" indent="-285750">
              <a:buFont typeface="Arial" panose="020B0604020202020204" pitchFamily="34" charset="0"/>
              <a:buChar char="•"/>
            </a:pPr>
            <a:r>
              <a:rPr lang="en-US" dirty="0"/>
              <a:t>Banding to understand movements, breeding ranges, survivorship, dispersal, and mate retention</a:t>
            </a:r>
          </a:p>
          <a:p>
            <a:endParaRPr lang="en-US" dirty="0"/>
          </a:p>
        </p:txBody>
      </p:sp>
      <p:sp>
        <p:nvSpPr>
          <p:cNvPr id="4" name="Slide Number Placeholder 3"/>
          <p:cNvSpPr>
            <a:spLocks noGrp="1"/>
          </p:cNvSpPr>
          <p:nvPr>
            <p:ph type="sldNum" sz="quarter" idx="5"/>
          </p:nvPr>
        </p:nvSpPr>
        <p:spPr/>
        <p:txBody>
          <a:bodyPr/>
          <a:lstStyle/>
          <a:p>
            <a:fld id="{6EDA9164-B156-47A4-AB3D-4F16F6DE02A5}" type="slidenum">
              <a:rPr lang="en-US" smtClean="0"/>
              <a:t>9</a:t>
            </a:fld>
            <a:endParaRPr lang="en-US"/>
          </a:p>
        </p:txBody>
      </p:sp>
    </p:spTree>
    <p:extLst>
      <p:ext uri="{BB962C8B-B14F-4D97-AF65-F5344CB8AC3E}">
        <p14:creationId xmlns:p14="http://schemas.microsoft.com/office/powerpoint/2010/main" val="327690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8BAAB-84FE-4D1F-8F7B-D6C3329221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425897-79CC-4C29-A2D4-8DCFE4A9F5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6337A0-E884-443E-B531-76A3C3132E4D}"/>
              </a:ext>
            </a:extLst>
          </p:cNvPr>
          <p:cNvSpPr>
            <a:spLocks noGrp="1"/>
          </p:cNvSpPr>
          <p:nvPr>
            <p:ph type="dt" sz="half" idx="10"/>
          </p:nvPr>
        </p:nvSpPr>
        <p:spPr/>
        <p:txBody>
          <a:bodyPr/>
          <a:lstStyle/>
          <a:p>
            <a:fld id="{1DDBF23E-A7D1-46EE-B68B-632C44229CA8}" type="datetimeFigureOut">
              <a:rPr lang="en-US" smtClean="0"/>
              <a:t>9/10/2021</a:t>
            </a:fld>
            <a:endParaRPr lang="en-US"/>
          </a:p>
        </p:txBody>
      </p:sp>
      <p:sp>
        <p:nvSpPr>
          <p:cNvPr id="5" name="Footer Placeholder 4">
            <a:extLst>
              <a:ext uri="{FF2B5EF4-FFF2-40B4-BE49-F238E27FC236}">
                <a16:creationId xmlns:a16="http://schemas.microsoft.com/office/drawing/2014/main" id="{377B548F-ACF3-45E3-82E2-B0B2AEE54E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E3F30-D94B-4ACF-B18A-4BC7A9C414A4}"/>
              </a:ext>
            </a:extLst>
          </p:cNvPr>
          <p:cNvSpPr>
            <a:spLocks noGrp="1"/>
          </p:cNvSpPr>
          <p:nvPr>
            <p:ph type="sldNum" sz="quarter" idx="12"/>
          </p:nvPr>
        </p:nvSpPr>
        <p:spPr/>
        <p:txBody>
          <a:bodyPr/>
          <a:lstStyle/>
          <a:p>
            <a:fld id="{6EDA7329-F187-4D31-8DBE-B9923A05F044}" type="slidenum">
              <a:rPr lang="en-US" smtClean="0"/>
              <a:t>‹#›</a:t>
            </a:fld>
            <a:endParaRPr lang="en-US"/>
          </a:p>
        </p:txBody>
      </p:sp>
    </p:spTree>
    <p:extLst>
      <p:ext uri="{BB962C8B-B14F-4D97-AF65-F5344CB8AC3E}">
        <p14:creationId xmlns:p14="http://schemas.microsoft.com/office/powerpoint/2010/main" val="423266249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DF76C-CD84-4F48-9FC0-98600F39AD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59ECF3-5901-433F-A7A9-526487B7EB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918021-C30D-473D-9E25-DD0685480B25}"/>
              </a:ext>
            </a:extLst>
          </p:cNvPr>
          <p:cNvSpPr>
            <a:spLocks noGrp="1"/>
          </p:cNvSpPr>
          <p:nvPr>
            <p:ph type="dt" sz="half" idx="10"/>
          </p:nvPr>
        </p:nvSpPr>
        <p:spPr/>
        <p:txBody>
          <a:bodyPr/>
          <a:lstStyle/>
          <a:p>
            <a:fld id="{1DDBF23E-A7D1-46EE-B68B-632C44229CA8}" type="datetimeFigureOut">
              <a:rPr lang="en-US" smtClean="0"/>
              <a:t>9/10/2021</a:t>
            </a:fld>
            <a:endParaRPr lang="en-US"/>
          </a:p>
        </p:txBody>
      </p:sp>
      <p:sp>
        <p:nvSpPr>
          <p:cNvPr id="5" name="Footer Placeholder 4">
            <a:extLst>
              <a:ext uri="{FF2B5EF4-FFF2-40B4-BE49-F238E27FC236}">
                <a16:creationId xmlns:a16="http://schemas.microsoft.com/office/drawing/2014/main" id="{86CA57E3-58B6-4540-9DC9-F25362BE5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68140-2BE7-42D5-9475-B28C0C3047F7}"/>
              </a:ext>
            </a:extLst>
          </p:cNvPr>
          <p:cNvSpPr>
            <a:spLocks noGrp="1"/>
          </p:cNvSpPr>
          <p:nvPr>
            <p:ph type="sldNum" sz="quarter" idx="12"/>
          </p:nvPr>
        </p:nvSpPr>
        <p:spPr/>
        <p:txBody>
          <a:bodyPr/>
          <a:lstStyle/>
          <a:p>
            <a:fld id="{6EDA7329-F187-4D31-8DBE-B9923A05F044}" type="slidenum">
              <a:rPr lang="en-US" smtClean="0"/>
              <a:t>‹#›</a:t>
            </a:fld>
            <a:endParaRPr lang="en-US"/>
          </a:p>
        </p:txBody>
      </p:sp>
    </p:spTree>
    <p:extLst>
      <p:ext uri="{BB962C8B-B14F-4D97-AF65-F5344CB8AC3E}">
        <p14:creationId xmlns:p14="http://schemas.microsoft.com/office/powerpoint/2010/main" val="2394040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F3A7B0-B96A-40B4-9566-4FAC7480E8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AF7270-B151-4717-9AC2-3D087B5235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5A542-6C45-48D9-9992-DB52AFEC9A17}"/>
              </a:ext>
            </a:extLst>
          </p:cNvPr>
          <p:cNvSpPr>
            <a:spLocks noGrp="1"/>
          </p:cNvSpPr>
          <p:nvPr>
            <p:ph type="dt" sz="half" idx="10"/>
          </p:nvPr>
        </p:nvSpPr>
        <p:spPr/>
        <p:txBody>
          <a:bodyPr/>
          <a:lstStyle/>
          <a:p>
            <a:fld id="{1DDBF23E-A7D1-46EE-B68B-632C44229CA8}" type="datetimeFigureOut">
              <a:rPr lang="en-US" smtClean="0"/>
              <a:t>9/10/2021</a:t>
            </a:fld>
            <a:endParaRPr lang="en-US"/>
          </a:p>
        </p:txBody>
      </p:sp>
      <p:sp>
        <p:nvSpPr>
          <p:cNvPr id="5" name="Footer Placeholder 4">
            <a:extLst>
              <a:ext uri="{FF2B5EF4-FFF2-40B4-BE49-F238E27FC236}">
                <a16:creationId xmlns:a16="http://schemas.microsoft.com/office/drawing/2014/main" id="{6B3CC5A3-F63F-4174-A7A1-463F00089C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0F4C3-F2E9-4549-9871-6079657B627A}"/>
              </a:ext>
            </a:extLst>
          </p:cNvPr>
          <p:cNvSpPr>
            <a:spLocks noGrp="1"/>
          </p:cNvSpPr>
          <p:nvPr>
            <p:ph type="sldNum" sz="quarter" idx="12"/>
          </p:nvPr>
        </p:nvSpPr>
        <p:spPr/>
        <p:txBody>
          <a:bodyPr/>
          <a:lstStyle/>
          <a:p>
            <a:fld id="{6EDA7329-F187-4D31-8DBE-B9923A05F044}" type="slidenum">
              <a:rPr lang="en-US" smtClean="0"/>
              <a:t>‹#›</a:t>
            </a:fld>
            <a:endParaRPr lang="en-US"/>
          </a:p>
        </p:txBody>
      </p:sp>
    </p:spTree>
    <p:extLst>
      <p:ext uri="{BB962C8B-B14F-4D97-AF65-F5344CB8AC3E}">
        <p14:creationId xmlns:p14="http://schemas.microsoft.com/office/powerpoint/2010/main" val="249776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E9F47-9164-4725-874E-3D4DF39824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168B9E-21DD-4EF1-943D-36F41F8BC6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B5AFD8-05BF-499E-A998-6F989C2A0005}"/>
              </a:ext>
            </a:extLst>
          </p:cNvPr>
          <p:cNvSpPr>
            <a:spLocks noGrp="1"/>
          </p:cNvSpPr>
          <p:nvPr>
            <p:ph type="dt" sz="half" idx="10"/>
          </p:nvPr>
        </p:nvSpPr>
        <p:spPr/>
        <p:txBody>
          <a:bodyPr/>
          <a:lstStyle/>
          <a:p>
            <a:fld id="{1DDBF23E-A7D1-46EE-B68B-632C44229CA8}" type="datetimeFigureOut">
              <a:rPr lang="en-US" smtClean="0"/>
              <a:t>9/10/2021</a:t>
            </a:fld>
            <a:endParaRPr lang="en-US"/>
          </a:p>
        </p:txBody>
      </p:sp>
      <p:sp>
        <p:nvSpPr>
          <p:cNvPr id="5" name="Footer Placeholder 4">
            <a:extLst>
              <a:ext uri="{FF2B5EF4-FFF2-40B4-BE49-F238E27FC236}">
                <a16:creationId xmlns:a16="http://schemas.microsoft.com/office/drawing/2014/main" id="{935D128C-EB30-441C-8DBD-6D92E7DFE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0BEFB-C86E-4ECB-9D48-2E7DC76D0EA5}"/>
              </a:ext>
            </a:extLst>
          </p:cNvPr>
          <p:cNvSpPr>
            <a:spLocks noGrp="1"/>
          </p:cNvSpPr>
          <p:nvPr>
            <p:ph type="sldNum" sz="quarter" idx="12"/>
          </p:nvPr>
        </p:nvSpPr>
        <p:spPr/>
        <p:txBody>
          <a:bodyPr/>
          <a:lstStyle/>
          <a:p>
            <a:fld id="{6EDA7329-F187-4D31-8DBE-B9923A05F044}" type="slidenum">
              <a:rPr lang="en-US" smtClean="0"/>
              <a:t>‹#›</a:t>
            </a:fld>
            <a:endParaRPr lang="en-US"/>
          </a:p>
        </p:txBody>
      </p:sp>
    </p:spTree>
    <p:extLst>
      <p:ext uri="{BB962C8B-B14F-4D97-AF65-F5344CB8AC3E}">
        <p14:creationId xmlns:p14="http://schemas.microsoft.com/office/powerpoint/2010/main" val="890500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85B11-97EE-4315-A0EE-5AA3562327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5423D3-A4A7-4B33-A6D4-3EAECBF1BF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3302CC-9FAD-4908-8A4A-A94080A1486D}"/>
              </a:ext>
            </a:extLst>
          </p:cNvPr>
          <p:cNvSpPr>
            <a:spLocks noGrp="1"/>
          </p:cNvSpPr>
          <p:nvPr>
            <p:ph type="dt" sz="half" idx="10"/>
          </p:nvPr>
        </p:nvSpPr>
        <p:spPr/>
        <p:txBody>
          <a:bodyPr/>
          <a:lstStyle/>
          <a:p>
            <a:fld id="{1DDBF23E-A7D1-46EE-B68B-632C44229CA8}" type="datetimeFigureOut">
              <a:rPr lang="en-US" smtClean="0"/>
              <a:t>9/10/2021</a:t>
            </a:fld>
            <a:endParaRPr lang="en-US"/>
          </a:p>
        </p:txBody>
      </p:sp>
      <p:sp>
        <p:nvSpPr>
          <p:cNvPr id="5" name="Footer Placeholder 4">
            <a:extLst>
              <a:ext uri="{FF2B5EF4-FFF2-40B4-BE49-F238E27FC236}">
                <a16:creationId xmlns:a16="http://schemas.microsoft.com/office/drawing/2014/main" id="{F9EF79F6-F7AF-45A0-A906-66A2530DDF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648D97-C054-4134-8AA1-8AECD563F642}"/>
              </a:ext>
            </a:extLst>
          </p:cNvPr>
          <p:cNvSpPr>
            <a:spLocks noGrp="1"/>
          </p:cNvSpPr>
          <p:nvPr>
            <p:ph type="sldNum" sz="quarter" idx="12"/>
          </p:nvPr>
        </p:nvSpPr>
        <p:spPr/>
        <p:txBody>
          <a:bodyPr/>
          <a:lstStyle/>
          <a:p>
            <a:fld id="{6EDA7329-F187-4D31-8DBE-B9923A05F044}" type="slidenum">
              <a:rPr lang="en-US" smtClean="0"/>
              <a:t>‹#›</a:t>
            </a:fld>
            <a:endParaRPr lang="en-US"/>
          </a:p>
        </p:txBody>
      </p:sp>
    </p:spTree>
    <p:extLst>
      <p:ext uri="{BB962C8B-B14F-4D97-AF65-F5344CB8AC3E}">
        <p14:creationId xmlns:p14="http://schemas.microsoft.com/office/powerpoint/2010/main" val="1048219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0D204-4086-420B-8FD2-0D6CB348DA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ACDC45-025F-434C-BA39-9214C6E61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F0FF47-5B83-47D3-A5A0-3ED4E50832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675B3E-D2F6-4CAF-B4F4-2093E449E250}"/>
              </a:ext>
            </a:extLst>
          </p:cNvPr>
          <p:cNvSpPr>
            <a:spLocks noGrp="1"/>
          </p:cNvSpPr>
          <p:nvPr>
            <p:ph type="dt" sz="half" idx="10"/>
          </p:nvPr>
        </p:nvSpPr>
        <p:spPr/>
        <p:txBody>
          <a:bodyPr/>
          <a:lstStyle/>
          <a:p>
            <a:fld id="{1DDBF23E-A7D1-46EE-B68B-632C44229CA8}" type="datetimeFigureOut">
              <a:rPr lang="en-US" smtClean="0"/>
              <a:t>9/10/2021</a:t>
            </a:fld>
            <a:endParaRPr lang="en-US"/>
          </a:p>
        </p:txBody>
      </p:sp>
      <p:sp>
        <p:nvSpPr>
          <p:cNvPr id="6" name="Footer Placeholder 5">
            <a:extLst>
              <a:ext uri="{FF2B5EF4-FFF2-40B4-BE49-F238E27FC236}">
                <a16:creationId xmlns:a16="http://schemas.microsoft.com/office/drawing/2014/main" id="{BBBB1EAF-FF55-4021-B48B-1F688ABA9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7398AF-7C6E-45C4-9296-F93555CC3CB7}"/>
              </a:ext>
            </a:extLst>
          </p:cNvPr>
          <p:cNvSpPr>
            <a:spLocks noGrp="1"/>
          </p:cNvSpPr>
          <p:nvPr>
            <p:ph type="sldNum" sz="quarter" idx="12"/>
          </p:nvPr>
        </p:nvSpPr>
        <p:spPr/>
        <p:txBody>
          <a:bodyPr/>
          <a:lstStyle/>
          <a:p>
            <a:fld id="{6EDA7329-F187-4D31-8DBE-B9923A05F044}" type="slidenum">
              <a:rPr lang="en-US" smtClean="0"/>
              <a:t>‹#›</a:t>
            </a:fld>
            <a:endParaRPr lang="en-US"/>
          </a:p>
        </p:txBody>
      </p:sp>
    </p:spTree>
    <p:extLst>
      <p:ext uri="{BB962C8B-B14F-4D97-AF65-F5344CB8AC3E}">
        <p14:creationId xmlns:p14="http://schemas.microsoft.com/office/powerpoint/2010/main" val="351726688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1D8B8-D061-4433-8659-EE4ED005FF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B6EAF0-0E5D-44EE-812F-8EF70EF8FB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F035BF-2751-42B8-8F81-25FCCE2949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A06F60-F989-42CD-8843-98C7B995BE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079623-8181-42DF-9EFC-8342FA973C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43B963-5E72-4953-B417-AC533BF80E27}"/>
              </a:ext>
            </a:extLst>
          </p:cNvPr>
          <p:cNvSpPr>
            <a:spLocks noGrp="1"/>
          </p:cNvSpPr>
          <p:nvPr>
            <p:ph type="dt" sz="half" idx="10"/>
          </p:nvPr>
        </p:nvSpPr>
        <p:spPr/>
        <p:txBody>
          <a:bodyPr/>
          <a:lstStyle/>
          <a:p>
            <a:fld id="{1DDBF23E-A7D1-46EE-B68B-632C44229CA8}" type="datetimeFigureOut">
              <a:rPr lang="en-US" smtClean="0"/>
              <a:t>9/10/2021</a:t>
            </a:fld>
            <a:endParaRPr lang="en-US"/>
          </a:p>
        </p:txBody>
      </p:sp>
      <p:sp>
        <p:nvSpPr>
          <p:cNvPr id="8" name="Footer Placeholder 7">
            <a:extLst>
              <a:ext uri="{FF2B5EF4-FFF2-40B4-BE49-F238E27FC236}">
                <a16:creationId xmlns:a16="http://schemas.microsoft.com/office/drawing/2014/main" id="{5B2A56F9-F010-4C41-9186-09C2DA2D77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8FDEB7-A7A1-4EC9-932E-4E765CCAD468}"/>
              </a:ext>
            </a:extLst>
          </p:cNvPr>
          <p:cNvSpPr>
            <a:spLocks noGrp="1"/>
          </p:cNvSpPr>
          <p:nvPr>
            <p:ph type="sldNum" sz="quarter" idx="12"/>
          </p:nvPr>
        </p:nvSpPr>
        <p:spPr/>
        <p:txBody>
          <a:bodyPr/>
          <a:lstStyle/>
          <a:p>
            <a:fld id="{6EDA7329-F187-4D31-8DBE-B9923A05F044}" type="slidenum">
              <a:rPr lang="en-US" smtClean="0"/>
              <a:t>‹#›</a:t>
            </a:fld>
            <a:endParaRPr lang="en-US"/>
          </a:p>
        </p:txBody>
      </p:sp>
    </p:spTree>
    <p:extLst>
      <p:ext uri="{BB962C8B-B14F-4D97-AF65-F5344CB8AC3E}">
        <p14:creationId xmlns:p14="http://schemas.microsoft.com/office/powerpoint/2010/main" val="230664875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BD689-99B2-4891-9AED-0D9EFBE9D1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34CD3C-DBCA-4148-BCC6-F3150F4CDE9F}"/>
              </a:ext>
            </a:extLst>
          </p:cNvPr>
          <p:cNvSpPr>
            <a:spLocks noGrp="1"/>
          </p:cNvSpPr>
          <p:nvPr>
            <p:ph type="dt" sz="half" idx="10"/>
          </p:nvPr>
        </p:nvSpPr>
        <p:spPr/>
        <p:txBody>
          <a:bodyPr/>
          <a:lstStyle/>
          <a:p>
            <a:fld id="{1DDBF23E-A7D1-46EE-B68B-632C44229CA8}" type="datetimeFigureOut">
              <a:rPr lang="en-US" smtClean="0"/>
              <a:t>9/10/2021</a:t>
            </a:fld>
            <a:endParaRPr lang="en-US"/>
          </a:p>
        </p:txBody>
      </p:sp>
      <p:sp>
        <p:nvSpPr>
          <p:cNvPr id="4" name="Footer Placeholder 3">
            <a:extLst>
              <a:ext uri="{FF2B5EF4-FFF2-40B4-BE49-F238E27FC236}">
                <a16:creationId xmlns:a16="http://schemas.microsoft.com/office/drawing/2014/main" id="{81246DD4-9F69-4733-A203-E360891001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1279C3-32C0-4DFD-BDFB-6BC2C9CE46FB}"/>
              </a:ext>
            </a:extLst>
          </p:cNvPr>
          <p:cNvSpPr>
            <a:spLocks noGrp="1"/>
          </p:cNvSpPr>
          <p:nvPr>
            <p:ph type="sldNum" sz="quarter" idx="12"/>
          </p:nvPr>
        </p:nvSpPr>
        <p:spPr/>
        <p:txBody>
          <a:bodyPr/>
          <a:lstStyle/>
          <a:p>
            <a:fld id="{6EDA7329-F187-4D31-8DBE-B9923A05F044}" type="slidenum">
              <a:rPr lang="en-US" smtClean="0"/>
              <a:t>‹#›</a:t>
            </a:fld>
            <a:endParaRPr lang="en-US"/>
          </a:p>
        </p:txBody>
      </p:sp>
    </p:spTree>
    <p:extLst>
      <p:ext uri="{BB962C8B-B14F-4D97-AF65-F5344CB8AC3E}">
        <p14:creationId xmlns:p14="http://schemas.microsoft.com/office/powerpoint/2010/main" val="3879276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B22CAD-790D-4C58-AC31-B21EE3C37FF4}"/>
              </a:ext>
            </a:extLst>
          </p:cNvPr>
          <p:cNvSpPr>
            <a:spLocks noGrp="1"/>
          </p:cNvSpPr>
          <p:nvPr>
            <p:ph type="dt" sz="half" idx="10"/>
          </p:nvPr>
        </p:nvSpPr>
        <p:spPr/>
        <p:txBody>
          <a:bodyPr/>
          <a:lstStyle/>
          <a:p>
            <a:fld id="{1DDBF23E-A7D1-46EE-B68B-632C44229CA8}" type="datetimeFigureOut">
              <a:rPr lang="en-US" smtClean="0"/>
              <a:t>9/10/2021</a:t>
            </a:fld>
            <a:endParaRPr lang="en-US"/>
          </a:p>
        </p:txBody>
      </p:sp>
      <p:sp>
        <p:nvSpPr>
          <p:cNvPr id="3" name="Footer Placeholder 2">
            <a:extLst>
              <a:ext uri="{FF2B5EF4-FFF2-40B4-BE49-F238E27FC236}">
                <a16:creationId xmlns:a16="http://schemas.microsoft.com/office/drawing/2014/main" id="{9D6A0000-03F0-49F3-AC62-0F2F7E2EDA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0338C1-4F4D-4CEA-83D4-4D33E9975912}"/>
              </a:ext>
            </a:extLst>
          </p:cNvPr>
          <p:cNvSpPr>
            <a:spLocks noGrp="1"/>
          </p:cNvSpPr>
          <p:nvPr>
            <p:ph type="sldNum" sz="quarter" idx="12"/>
          </p:nvPr>
        </p:nvSpPr>
        <p:spPr/>
        <p:txBody>
          <a:bodyPr/>
          <a:lstStyle/>
          <a:p>
            <a:fld id="{6EDA7329-F187-4D31-8DBE-B9923A05F044}" type="slidenum">
              <a:rPr lang="en-US" smtClean="0"/>
              <a:t>‹#›</a:t>
            </a:fld>
            <a:endParaRPr lang="en-US"/>
          </a:p>
        </p:txBody>
      </p:sp>
    </p:spTree>
    <p:extLst>
      <p:ext uri="{BB962C8B-B14F-4D97-AF65-F5344CB8AC3E}">
        <p14:creationId xmlns:p14="http://schemas.microsoft.com/office/powerpoint/2010/main" val="174821870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7827C-9797-470D-81AF-5A5B31EA6B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A89710-1C2C-4AA7-9DF1-906ACD8249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17EDD2-5D16-4D35-86D9-F3C4681865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7CC5BC-642B-438C-9396-04B96A10F080}"/>
              </a:ext>
            </a:extLst>
          </p:cNvPr>
          <p:cNvSpPr>
            <a:spLocks noGrp="1"/>
          </p:cNvSpPr>
          <p:nvPr>
            <p:ph type="dt" sz="half" idx="10"/>
          </p:nvPr>
        </p:nvSpPr>
        <p:spPr/>
        <p:txBody>
          <a:bodyPr/>
          <a:lstStyle/>
          <a:p>
            <a:fld id="{1DDBF23E-A7D1-46EE-B68B-632C44229CA8}" type="datetimeFigureOut">
              <a:rPr lang="en-US" smtClean="0"/>
              <a:t>9/10/2021</a:t>
            </a:fld>
            <a:endParaRPr lang="en-US"/>
          </a:p>
        </p:txBody>
      </p:sp>
      <p:sp>
        <p:nvSpPr>
          <p:cNvPr id="6" name="Footer Placeholder 5">
            <a:extLst>
              <a:ext uri="{FF2B5EF4-FFF2-40B4-BE49-F238E27FC236}">
                <a16:creationId xmlns:a16="http://schemas.microsoft.com/office/drawing/2014/main" id="{5DAE2248-3763-495C-B7AE-506044C1EE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E69413-0776-4C59-8413-AC4D338FA199}"/>
              </a:ext>
            </a:extLst>
          </p:cNvPr>
          <p:cNvSpPr>
            <a:spLocks noGrp="1"/>
          </p:cNvSpPr>
          <p:nvPr>
            <p:ph type="sldNum" sz="quarter" idx="12"/>
          </p:nvPr>
        </p:nvSpPr>
        <p:spPr/>
        <p:txBody>
          <a:bodyPr/>
          <a:lstStyle/>
          <a:p>
            <a:fld id="{6EDA7329-F187-4D31-8DBE-B9923A05F044}" type="slidenum">
              <a:rPr lang="en-US" smtClean="0"/>
              <a:t>‹#›</a:t>
            </a:fld>
            <a:endParaRPr lang="en-US"/>
          </a:p>
        </p:txBody>
      </p:sp>
    </p:spTree>
    <p:extLst>
      <p:ext uri="{BB962C8B-B14F-4D97-AF65-F5344CB8AC3E}">
        <p14:creationId xmlns:p14="http://schemas.microsoft.com/office/powerpoint/2010/main" val="108441289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9CD6C-76F0-4BED-81D8-6B680AB660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F1F7ED-D0AF-44A8-8877-8481918926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3F1196-1F73-4B5C-9537-BE16D50C08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1437F-D98C-43CA-BFE0-3F95DB23892A}"/>
              </a:ext>
            </a:extLst>
          </p:cNvPr>
          <p:cNvSpPr>
            <a:spLocks noGrp="1"/>
          </p:cNvSpPr>
          <p:nvPr>
            <p:ph type="dt" sz="half" idx="10"/>
          </p:nvPr>
        </p:nvSpPr>
        <p:spPr/>
        <p:txBody>
          <a:bodyPr/>
          <a:lstStyle/>
          <a:p>
            <a:fld id="{1DDBF23E-A7D1-46EE-B68B-632C44229CA8}" type="datetimeFigureOut">
              <a:rPr lang="en-US" smtClean="0"/>
              <a:t>9/10/2021</a:t>
            </a:fld>
            <a:endParaRPr lang="en-US"/>
          </a:p>
        </p:txBody>
      </p:sp>
      <p:sp>
        <p:nvSpPr>
          <p:cNvPr id="6" name="Footer Placeholder 5">
            <a:extLst>
              <a:ext uri="{FF2B5EF4-FFF2-40B4-BE49-F238E27FC236}">
                <a16:creationId xmlns:a16="http://schemas.microsoft.com/office/drawing/2014/main" id="{CC3F333D-F89A-432F-9272-69A179A5D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69DE99-2397-4303-9510-AC098C04E2CC}"/>
              </a:ext>
            </a:extLst>
          </p:cNvPr>
          <p:cNvSpPr>
            <a:spLocks noGrp="1"/>
          </p:cNvSpPr>
          <p:nvPr>
            <p:ph type="sldNum" sz="quarter" idx="12"/>
          </p:nvPr>
        </p:nvSpPr>
        <p:spPr/>
        <p:txBody>
          <a:bodyPr/>
          <a:lstStyle/>
          <a:p>
            <a:fld id="{6EDA7329-F187-4D31-8DBE-B9923A05F044}" type="slidenum">
              <a:rPr lang="en-US" smtClean="0"/>
              <a:t>‹#›</a:t>
            </a:fld>
            <a:endParaRPr lang="en-US"/>
          </a:p>
        </p:txBody>
      </p:sp>
    </p:spTree>
    <p:extLst>
      <p:ext uri="{BB962C8B-B14F-4D97-AF65-F5344CB8AC3E}">
        <p14:creationId xmlns:p14="http://schemas.microsoft.com/office/powerpoint/2010/main" val="3438653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DD7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BD2DD1-689D-4715-8498-FA6E03EBFA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1C6BAB-B10C-4E49-8C9B-27693889ED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02B0B-58CC-429C-8591-AFCD5D7A4B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DBF23E-A7D1-46EE-B68B-632C44229CA8}" type="datetimeFigureOut">
              <a:rPr lang="en-US" smtClean="0"/>
              <a:t>9/10/2021</a:t>
            </a:fld>
            <a:endParaRPr lang="en-US"/>
          </a:p>
        </p:txBody>
      </p:sp>
      <p:sp>
        <p:nvSpPr>
          <p:cNvPr id="5" name="Footer Placeholder 4">
            <a:extLst>
              <a:ext uri="{FF2B5EF4-FFF2-40B4-BE49-F238E27FC236}">
                <a16:creationId xmlns:a16="http://schemas.microsoft.com/office/drawing/2014/main" id="{C904605B-A49F-48D6-9383-06035CE026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50E78B-34A4-4C53-88E1-05B2EC2524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DA7329-F187-4D31-8DBE-B9923A05F044}" type="slidenum">
              <a:rPr lang="en-US" smtClean="0"/>
              <a:t>‹#›</a:t>
            </a:fld>
            <a:endParaRPr lang="en-US"/>
          </a:p>
        </p:txBody>
      </p:sp>
    </p:spTree>
    <p:extLst>
      <p:ext uri="{BB962C8B-B14F-4D97-AF65-F5344CB8AC3E}">
        <p14:creationId xmlns:p14="http://schemas.microsoft.com/office/powerpoint/2010/main" val="395919717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2.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D68D7DA-D3D8-4F67-A9FE-76AD0953502F}"/>
              </a:ext>
            </a:extLst>
          </p:cNvPr>
          <p:cNvPicPr>
            <a:picLocks noChangeAspect="1"/>
          </p:cNvPicPr>
          <p:nvPr/>
        </p:nvPicPr>
        <p:blipFill rotWithShape="1">
          <a:blip r:embed="rId3"/>
          <a:srcRect l="22457" t="10347" r="6884" b="14791"/>
          <a:stretch/>
        </p:blipFill>
        <p:spPr>
          <a:xfrm flipH="1">
            <a:off x="7136998" y="2755375"/>
            <a:ext cx="5055002" cy="4128130"/>
          </a:xfrm>
          <a:prstGeom prst="rect">
            <a:avLst/>
          </a:prstGeom>
        </p:spPr>
      </p:pic>
      <p:pic>
        <p:nvPicPr>
          <p:cNvPr id="29" name="Picture 28">
            <a:extLst>
              <a:ext uri="{FF2B5EF4-FFF2-40B4-BE49-F238E27FC236}">
                <a16:creationId xmlns:a16="http://schemas.microsoft.com/office/drawing/2014/main" id="{E055196C-9BBE-4131-BFA4-A39EC9641CD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138" b="84664" l="7766" r="75532">
                        <a14:foregroundMark x1="50851" y1="80125" x2="50532" y2="79186"/>
                        <a14:foregroundMark x1="49043" y1="69327" x2="49043" y2="69327"/>
                        <a14:foregroundMark x1="49362" y1="66041" x2="49362" y2="66041"/>
                        <a14:foregroundMark x1="51064" y1="82160" x2="51383" y2="82942"/>
                        <a14:foregroundMark x1="53936" y1="82473" x2="53936" y2="84664"/>
                        <a14:foregroundMark x1="70745" y1="31612" x2="71809" y2="28326"/>
                        <a14:foregroundMark x1="74574" y1="30360" x2="75532" y2="30829"/>
                      </a14:backgroundRemoval>
                    </a14:imgEffect>
                  </a14:imgLayer>
                </a14:imgProps>
              </a:ext>
            </a:extLst>
          </a:blip>
          <a:srcRect r="22015" b="17104"/>
          <a:stretch/>
        </p:blipFill>
        <p:spPr>
          <a:xfrm>
            <a:off x="2545821" y="2733414"/>
            <a:ext cx="5696305" cy="4128130"/>
          </a:xfrm>
          <a:prstGeom prst="rect">
            <a:avLst/>
          </a:prstGeom>
        </p:spPr>
      </p:pic>
      <p:pic>
        <p:nvPicPr>
          <p:cNvPr id="1026" name="Picture 2">
            <a:extLst>
              <a:ext uri="{FF2B5EF4-FFF2-40B4-BE49-F238E27FC236}">
                <a16:creationId xmlns:a16="http://schemas.microsoft.com/office/drawing/2014/main" id="{4CE51938-396E-43CC-BE83-1D1B704115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0" y="3693"/>
            <a:ext cx="12192000" cy="2872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1028" name="Picture 4">
            <a:extLst>
              <a:ext uri="{FF2B5EF4-FFF2-40B4-BE49-F238E27FC236}">
                <a16:creationId xmlns:a16="http://schemas.microsoft.com/office/drawing/2014/main" id="{A67867EF-AB1B-4024-81ED-A61A1A10FB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693" y="334648"/>
            <a:ext cx="2142505" cy="215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
        <p:nvSpPr>
          <p:cNvPr id="4" name="Title 3">
            <a:extLst>
              <a:ext uri="{FF2B5EF4-FFF2-40B4-BE49-F238E27FC236}">
                <a16:creationId xmlns:a16="http://schemas.microsoft.com/office/drawing/2014/main" id="{A35CD297-3B7F-4CAB-9E18-AF36DC6983C5}"/>
              </a:ext>
            </a:extLst>
          </p:cNvPr>
          <p:cNvSpPr>
            <a:spLocks noGrp="1"/>
          </p:cNvSpPr>
          <p:nvPr>
            <p:ph type="ctrTitle"/>
          </p:nvPr>
        </p:nvSpPr>
        <p:spPr>
          <a:xfrm>
            <a:off x="2494198" y="356499"/>
            <a:ext cx="9144000" cy="1083364"/>
          </a:xfrm>
        </p:spPr>
        <p:txBody>
          <a:bodyPr>
            <a:noAutofit/>
          </a:bodyPr>
          <a:lstStyle/>
          <a:p>
            <a:r>
              <a:rPr lang="en-US" sz="6600" dirty="0">
                <a:solidFill>
                  <a:schemeClr val="bg1"/>
                </a:solidFill>
                <a:latin typeface="Gloucester MT Extra Condensed" panose="02030808020601010101" pitchFamily="18" charset="0"/>
              </a:rPr>
              <a:t>Wading &amp; Shorebirds of Pennsylvania: </a:t>
            </a:r>
          </a:p>
        </p:txBody>
      </p:sp>
      <p:sp>
        <p:nvSpPr>
          <p:cNvPr id="2" name="TextBox 1">
            <a:extLst>
              <a:ext uri="{FF2B5EF4-FFF2-40B4-BE49-F238E27FC236}">
                <a16:creationId xmlns:a16="http://schemas.microsoft.com/office/drawing/2014/main" id="{9D7F7457-8950-4041-BF73-7E88F5DA739D}"/>
              </a:ext>
            </a:extLst>
          </p:cNvPr>
          <p:cNvSpPr txBox="1"/>
          <p:nvPr/>
        </p:nvSpPr>
        <p:spPr>
          <a:xfrm>
            <a:off x="7066198" y="1188451"/>
            <a:ext cx="4572000" cy="646331"/>
          </a:xfrm>
          <a:prstGeom prst="rect">
            <a:avLst/>
          </a:prstGeom>
          <a:noFill/>
        </p:spPr>
        <p:txBody>
          <a:bodyPr wrap="square" rtlCol="0">
            <a:spAutoFit/>
          </a:bodyPr>
          <a:lstStyle/>
          <a:p>
            <a:r>
              <a:rPr lang="en-US" sz="3600" dirty="0">
                <a:solidFill>
                  <a:schemeClr val="bg1"/>
                </a:solidFill>
                <a:latin typeface="Gloucester MT Extra Condensed" panose="02030808020601010101" pitchFamily="18" charset="0"/>
              </a:rPr>
              <a:t>Threatened &amp; Endangered Species</a:t>
            </a:r>
          </a:p>
        </p:txBody>
      </p:sp>
      <p:pic>
        <p:nvPicPr>
          <p:cNvPr id="5" name="Picture 4">
            <a:extLst>
              <a:ext uri="{FF2B5EF4-FFF2-40B4-BE49-F238E27FC236}">
                <a16:creationId xmlns:a16="http://schemas.microsoft.com/office/drawing/2014/main" id="{54FF3B82-666C-4080-90BF-1AC4F80A3AF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70" b="97097" l="1662" r="89275">
                        <a14:foregroundMark x1="11329" y1="76882" x2="9970" y2="68817"/>
                        <a14:foregroundMark x1="9970" y1="68817" x2="2568" y2="64194"/>
                        <a14:foregroundMark x1="2568" y1="64194" x2="1662" y2="56559"/>
                        <a14:foregroundMark x1="1662" y1="56559" x2="2719" y2="54409"/>
                        <a14:foregroundMark x1="18429" y1="91075" x2="18580" y2="92688"/>
                        <a14:foregroundMark x1="7704" y1="95376" x2="9819" y2="96452"/>
                        <a14:foregroundMark x1="43353" y1="97204" x2="42145" y2="95914"/>
                        <a14:foregroundMark x1="53776" y1="10000" x2="55891" y2="9570"/>
                        <a14:foregroundMark x1="87160" y1="17742" x2="87160" y2="17742"/>
                        <a14:foregroundMark x1="89275" y1="17634" x2="89275" y2="17634"/>
                        <a14:foregroundMark x1="40937" y1="81290" x2="40937" y2="81290"/>
                        <a14:foregroundMark x1="25378" y1="22366" x2="25378" y2="22366"/>
                        <a14:foregroundMark x1="28852" y1="20215" x2="28852" y2="20215"/>
                        <a14:foregroundMark x1="27323" y1="21411" x2="35001" y2="17262"/>
                        <a14:foregroundMark x1="37511" y1="14761" x2="43051" y2="13118"/>
                        <a14:foregroundMark x1="43051" y1="13118" x2="43202" y2="13118"/>
                        <a14:foregroundMark x1="18429" y1="26882" x2="25227" y2="22796"/>
                        <a14:foregroundMark x1="15444" y1="28653" x2="13293" y2="29892"/>
                        <a14:foregroundMark x1="26133" y1="21828" x2="26133" y2="21828"/>
                        <a14:foregroundMark x1="17825" y1="27527" x2="17825" y2="27527"/>
                        <a14:foregroundMark x1="16918" y1="27849" x2="16918" y2="27849"/>
                        <a14:foregroundMark x1="15559" y1="28495" x2="17976" y2="27634"/>
                        <a14:foregroundMark x1="17825" y1="27312" x2="16012" y2="28387"/>
                        <a14:foregroundMark x1="18278" y1="27204" x2="16767" y2="28495"/>
                        <a14:backgroundMark x1="44260" y1="95161" x2="44260" y2="95161"/>
                        <a14:backgroundMark x1="44562" y1="88925" x2="48036" y2="90968"/>
                        <a14:backgroundMark x1="28248" y1="17849" x2="34592" y2="15806"/>
                        <a14:backgroundMark x1="35347" y1="15914" x2="35347" y2="15914"/>
                        <a14:backgroundMark x1="35801" y1="15699" x2="36254" y2="15591"/>
                        <a14:backgroundMark x1="36405" y1="15161" x2="37009" y2="14839"/>
                        <a14:backgroundMark x1="37160" y1="14516" x2="33535" y2="16237"/>
                        <a14:backgroundMark x1="37160" y1="14731" x2="37311" y2="14839"/>
                        <a14:backgroundMark x1="26435" y1="21075" x2="28550" y2="19570"/>
                      </a14:backgroundRemoval>
                    </a14:imgEffect>
                  </a14:imgLayer>
                </a14:imgProps>
              </a:ext>
            </a:extLst>
          </a:blip>
          <a:srcRect l="1362" t="1200" r="4982" b="2134"/>
          <a:stretch/>
        </p:blipFill>
        <p:spPr>
          <a:xfrm>
            <a:off x="-1" y="2209879"/>
            <a:ext cx="3207895" cy="4651447"/>
          </a:xfrm>
          <a:prstGeom prst="rect">
            <a:avLst/>
          </a:prstGeom>
        </p:spPr>
      </p:pic>
      <p:pic>
        <p:nvPicPr>
          <p:cNvPr id="6" name="Picture 5">
            <a:extLst>
              <a:ext uri="{FF2B5EF4-FFF2-40B4-BE49-F238E27FC236}">
                <a16:creationId xmlns:a16="http://schemas.microsoft.com/office/drawing/2014/main" id="{AEF5BD12-E9B2-4900-9E88-A5537CB6332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2687" b="69624" l="13825" r="49476">
                        <a14:foregroundMark x1="14563" y1="67096" x2="15223" y2="66890"/>
                        <a14:foregroundMark x1="39262" y1="14647" x2="44039" y2="14647"/>
                        <a14:foregroundMark x1="44350" y1="13564" x2="44350" y2="13564"/>
                        <a14:foregroundMark x1="43029" y1="13564" x2="41243" y2="13357"/>
                        <a14:foregroundMark x1="44466" y1="14544" x2="44738" y2="14183"/>
                        <a14:foregroundMark x1="48893" y1="13718" x2="48893" y2="13718"/>
                        <a14:foregroundMark x1="46796" y1="13151" x2="46874" y2="13151"/>
                        <a14:foregroundMark x1="41903" y1="12687" x2="40155" y2="12687"/>
                        <a14:foregroundMark x1="49476" y1="13718" x2="49476" y2="13718"/>
                        <a14:foregroundMark x1="14214" y1="69675" x2="14214" y2="69366"/>
                        <a14:foregroundMark x1="14058" y1="67148" x2="13825" y2="66374"/>
                        <a14:foregroundMark x1="28194" y1="66942" x2="28466" y2="65910"/>
                      </a14:backgroundRemoval>
                    </a14:imgEffect>
                  </a14:imgLayer>
                </a14:imgProps>
              </a:ext>
            </a:extLst>
          </a:blip>
          <a:srcRect l="11424" t="8500" r="47493" b="33025"/>
          <a:stretch/>
        </p:blipFill>
        <p:spPr>
          <a:xfrm>
            <a:off x="1309923" y="1089098"/>
            <a:ext cx="5386152" cy="5772664"/>
          </a:xfrm>
          <a:prstGeom prst="rect">
            <a:avLst/>
          </a:prstGeom>
        </p:spPr>
      </p:pic>
      <p:sp>
        <p:nvSpPr>
          <p:cNvPr id="34" name="Title 3">
            <a:extLst>
              <a:ext uri="{FF2B5EF4-FFF2-40B4-BE49-F238E27FC236}">
                <a16:creationId xmlns:a16="http://schemas.microsoft.com/office/drawing/2014/main" id="{C68307CD-EAF1-4710-B6EA-4F0FCDFC9AE1}"/>
              </a:ext>
            </a:extLst>
          </p:cNvPr>
          <p:cNvSpPr txBox="1">
            <a:spLocks/>
          </p:cNvSpPr>
          <p:nvPr/>
        </p:nvSpPr>
        <p:spPr>
          <a:xfrm>
            <a:off x="1607144" y="3243941"/>
            <a:ext cx="2714541" cy="9256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latin typeface="Gloucester MT Extra Condensed" panose="02030808020601010101" pitchFamily="18" charset="0"/>
              </a:rPr>
              <a:t>Yellow-crowned  night-heron</a:t>
            </a:r>
          </a:p>
        </p:txBody>
      </p:sp>
      <p:sp>
        <p:nvSpPr>
          <p:cNvPr id="35" name="Title 3">
            <a:extLst>
              <a:ext uri="{FF2B5EF4-FFF2-40B4-BE49-F238E27FC236}">
                <a16:creationId xmlns:a16="http://schemas.microsoft.com/office/drawing/2014/main" id="{8DFF09D0-5805-4C3B-A5C3-990426F786B0}"/>
              </a:ext>
            </a:extLst>
          </p:cNvPr>
          <p:cNvSpPr txBox="1">
            <a:spLocks/>
          </p:cNvSpPr>
          <p:nvPr/>
        </p:nvSpPr>
        <p:spPr>
          <a:xfrm>
            <a:off x="4166124" y="1685028"/>
            <a:ext cx="2714541" cy="9256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latin typeface="Gloucester MT Extra Condensed" panose="02030808020601010101" pitchFamily="18" charset="0"/>
              </a:rPr>
              <a:t>Great egret</a:t>
            </a:r>
          </a:p>
        </p:txBody>
      </p:sp>
      <p:sp>
        <p:nvSpPr>
          <p:cNvPr id="36" name="Title 3">
            <a:extLst>
              <a:ext uri="{FF2B5EF4-FFF2-40B4-BE49-F238E27FC236}">
                <a16:creationId xmlns:a16="http://schemas.microsoft.com/office/drawing/2014/main" id="{84D6363A-7150-4F68-80D9-3046AD2F77E4}"/>
              </a:ext>
            </a:extLst>
          </p:cNvPr>
          <p:cNvSpPr txBox="1">
            <a:spLocks/>
          </p:cNvSpPr>
          <p:nvPr/>
        </p:nvSpPr>
        <p:spPr>
          <a:xfrm>
            <a:off x="4443792" y="3333804"/>
            <a:ext cx="2714541" cy="9256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latin typeface="Gloucester MT Extra Condensed" panose="02030808020601010101" pitchFamily="18" charset="0"/>
              </a:rPr>
              <a:t>Piping plover</a:t>
            </a:r>
          </a:p>
        </p:txBody>
      </p:sp>
      <p:sp>
        <p:nvSpPr>
          <p:cNvPr id="37" name="Title 3">
            <a:extLst>
              <a:ext uri="{FF2B5EF4-FFF2-40B4-BE49-F238E27FC236}">
                <a16:creationId xmlns:a16="http://schemas.microsoft.com/office/drawing/2014/main" id="{FFFFAF8D-E4B1-4E5A-9E30-6E6F4DE453B1}"/>
              </a:ext>
            </a:extLst>
          </p:cNvPr>
          <p:cNvSpPr txBox="1">
            <a:spLocks/>
          </p:cNvSpPr>
          <p:nvPr/>
        </p:nvSpPr>
        <p:spPr>
          <a:xfrm>
            <a:off x="9309993" y="5164893"/>
            <a:ext cx="2714541" cy="9256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latin typeface="Gloucester MT Extra Condensed" panose="02030808020601010101" pitchFamily="18" charset="0"/>
              </a:rPr>
              <a:t>Black-crowned</a:t>
            </a:r>
          </a:p>
          <a:p>
            <a:r>
              <a:rPr lang="en-US" sz="3200" dirty="0">
                <a:latin typeface="Gloucester MT Extra Condensed" panose="02030808020601010101" pitchFamily="18" charset="0"/>
              </a:rPr>
              <a:t>night-heron</a:t>
            </a:r>
          </a:p>
        </p:txBody>
      </p:sp>
    </p:spTree>
    <p:extLst>
      <p:ext uri="{BB962C8B-B14F-4D97-AF65-F5344CB8AC3E}">
        <p14:creationId xmlns:p14="http://schemas.microsoft.com/office/powerpoint/2010/main" val="3118548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DD7D"/>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CE51938-396E-43CC-BE83-1D1B70411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3693"/>
            <a:ext cx="12192000" cy="2872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1028" name="Picture 4">
            <a:extLst>
              <a:ext uri="{FF2B5EF4-FFF2-40B4-BE49-F238E27FC236}">
                <a16:creationId xmlns:a16="http://schemas.microsoft.com/office/drawing/2014/main" id="{A67867EF-AB1B-4024-81ED-A61A1A10FB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93" y="334648"/>
            <a:ext cx="2142505" cy="215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
        <p:nvSpPr>
          <p:cNvPr id="4" name="Title 3">
            <a:extLst>
              <a:ext uri="{FF2B5EF4-FFF2-40B4-BE49-F238E27FC236}">
                <a16:creationId xmlns:a16="http://schemas.microsoft.com/office/drawing/2014/main" id="{A35CD297-3B7F-4CAB-9E18-AF36DC6983C5}"/>
              </a:ext>
            </a:extLst>
          </p:cNvPr>
          <p:cNvSpPr>
            <a:spLocks noGrp="1"/>
          </p:cNvSpPr>
          <p:nvPr>
            <p:ph type="ctrTitle"/>
          </p:nvPr>
        </p:nvSpPr>
        <p:spPr>
          <a:xfrm>
            <a:off x="2494198" y="356499"/>
            <a:ext cx="9144000" cy="1083364"/>
          </a:xfrm>
        </p:spPr>
        <p:txBody>
          <a:bodyPr>
            <a:noAutofit/>
          </a:bodyPr>
          <a:lstStyle/>
          <a:p>
            <a:r>
              <a:rPr lang="en-US" sz="6600" dirty="0">
                <a:solidFill>
                  <a:schemeClr val="bg1"/>
                </a:solidFill>
                <a:latin typeface="Gloucester MT Extra Condensed" panose="02030808020601010101" pitchFamily="18" charset="0"/>
              </a:rPr>
              <a:t>Activities</a:t>
            </a:r>
          </a:p>
        </p:txBody>
      </p:sp>
      <p:pic>
        <p:nvPicPr>
          <p:cNvPr id="3" name="Picture 2">
            <a:extLst>
              <a:ext uri="{FF2B5EF4-FFF2-40B4-BE49-F238E27FC236}">
                <a16:creationId xmlns:a16="http://schemas.microsoft.com/office/drawing/2014/main" id="{6662ECD0-3E78-4478-A5FB-3878DCD507EE}"/>
              </a:ext>
            </a:extLst>
          </p:cNvPr>
          <p:cNvPicPr>
            <a:picLocks noChangeAspect="1"/>
          </p:cNvPicPr>
          <p:nvPr/>
        </p:nvPicPr>
        <p:blipFill rotWithShape="1">
          <a:blip r:embed="rId5"/>
          <a:srcRect l="2661" t="2232"/>
          <a:stretch/>
        </p:blipFill>
        <p:spPr>
          <a:xfrm rot="21118586">
            <a:off x="837659" y="2516579"/>
            <a:ext cx="3188546" cy="4021273"/>
          </a:xfrm>
          <a:prstGeom prst="rect">
            <a:avLst/>
          </a:prstGeom>
        </p:spPr>
      </p:pic>
      <p:pic>
        <p:nvPicPr>
          <p:cNvPr id="9" name="Picture 8">
            <a:extLst>
              <a:ext uri="{FF2B5EF4-FFF2-40B4-BE49-F238E27FC236}">
                <a16:creationId xmlns:a16="http://schemas.microsoft.com/office/drawing/2014/main" id="{7022A82C-16B5-4826-8848-56D748E892F8}"/>
              </a:ext>
            </a:extLst>
          </p:cNvPr>
          <p:cNvPicPr>
            <a:picLocks noChangeAspect="1"/>
          </p:cNvPicPr>
          <p:nvPr/>
        </p:nvPicPr>
        <p:blipFill>
          <a:blip r:embed="rId6"/>
          <a:stretch>
            <a:fillRect/>
          </a:stretch>
        </p:blipFill>
        <p:spPr>
          <a:xfrm>
            <a:off x="4724294" y="2489491"/>
            <a:ext cx="3440564" cy="4168032"/>
          </a:xfrm>
          <a:prstGeom prst="rect">
            <a:avLst/>
          </a:prstGeom>
        </p:spPr>
      </p:pic>
      <p:pic>
        <p:nvPicPr>
          <p:cNvPr id="11" name="Picture 10">
            <a:extLst>
              <a:ext uri="{FF2B5EF4-FFF2-40B4-BE49-F238E27FC236}">
                <a16:creationId xmlns:a16="http://schemas.microsoft.com/office/drawing/2014/main" id="{8E936854-96A1-4D8F-AF5B-48DF3356DCD1}"/>
              </a:ext>
            </a:extLst>
          </p:cNvPr>
          <p:cNvPicPr>
            <a:picLocks noChangeAspect="1"/>
          </p:cNvPicPr>
          <p:nvPr/>
        </p:nvPicPr>
        <p:blipFill>
          <a:blip r:embed="rId7"/>
          <a:stretch>
            <a:fillRect/>
          </a:stretch>
        </p:blipFill>
        <p:spPr>
          <a:xfrm>
            <a:off x="8742347" y="2798421"/>
            <a:ext cx="2895851" cy="3859102"/>
          </a:xfrm>
          <a:prstGeom prst="rect">
            <a:avLst/>
          </a:prstGeom>
        </p:spPr>
      </p:pic>
    </p:spTree>
    <p:extLst>
      <p:ext uri="{BB962C8B-B14F-4D97-AF65-F5344CB8AC3E}">
        <p14:creationId xmlns:p14="http://schemas.microsoft.com/office/powerpoint/2010/main" val="2062812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DD7D"/>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7D4366-A8C8-4C72-8843-76E40BB6ADE2}"/>
              </a:ext>
            </a:extLst>
          </p:cNvPr>
          <p:cNvPicPr>
            <a:picLocks noChangeAspect="1"/>
          </p:cNvPicPr>
          <p:nvPr/>
        </p:nvPicPr>
        <p:blipFill rotWithShape="1">
          <a:blip r:embed="rId3"/>
          <a:srcRect l="13693" t="11923" b="41806"/>
          <a:stretch/>
        </p:blipFill>
        <p:spPr>
          <a:xfrm>
            <a:off x="-1" y="1942208"/>
            <a:ext cx="12192001" cy="4912099"/>
          </a:xfrm>
          <a:prstGeom prst="rect">
            <a:avLst/>
          </a:prstGeom>
        </p:spPr>
      </p:pic>
      <p:pic>
        <p:nvPicPr>
          <p:cNvPr id="1026" name="Picture 2">
            <a:extLst>
              <a:ext uri="{FF2B5EF4-FFF2-40B4-BE49-F238E27FC236}">
                <a16:creationId xmlns:a16="http://schemas.microsoft.com/office/drawing/2014/main" id="{4CE51938-396E-43CC-BE83-1D1B704115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3693"/>
            <a:ext cx="12192000" cy="2872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1028" name="Picture 4">
            <a:extLst>
              <a:ext uri="{FF2B5EF4-FFF2-40B4-BE49-F238E27FC236}">
                <a16:creationId xmlns:a16="http://schemas.microsoft.com/office/drawing/2014/main" id="{A67867EF-AB1B-4024-81ED-A61A1A10FB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693" y="334648"/>
            <a:ext cx="2142505" cy="215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
        <p:nvSpPr>
          <p:cNvPr id="4" name="Title 3">
            <a:extLst>
              <a:ext uri="{FF2B5EF4-FFF2-40B4-BE49-F238E27FC236}">
                <a16:creationId xmlns:a16="http://schemas.microsoft.com/office/drawing/2014/main" id="{A35CD297-3B7F-4CAB-9E18-AF36DC6983C5}"/>
              </a:ext>
            </a:extLst>
          </p:cNvPr>
          <p:cNvSpPr>
            <a:spLocks noGrp="1"/>
          </p:cNvSpPr>
          <p:nvPr>
            <p:ph type="ctrTitle"/>
          </p:nvPr>
        </p:nvSpPr>
        <p:spPr>
          <a:xfrm>
            <a:off x="2494198" y="356499"/>
            <a:ext cx="9144000" cy="1083364"/>
          </a:xfrm>
        </p:spPr>
        <p:txBody>
          <a:bodyPr>
            <a:noAutofit/>
          </a:bodyPr>
          <a:lstStyle/>
          <a:p>
            <a:r>
              <a:rPr lang="en-US" sz="6600" dirty="0">
                <a:solidFill>
                  <a:schemeClr val="bg1"/>
                </a:solidFill>
                <a:latin typeface="Gloucester MT Extra Condensed" panose="02030808020601010101" pitchFamily="18" charset="0"/>
              </a:rPr>
              <a:t>Threatened vs. Endangered</a:t>
            </a:r>
          </a:p>
        </p:txBody>
      </p:sp>
      <p:sp>
        <p:nvSpPr>
          <p:cNvPr id="3" name="TextBox 2">
            <a:extLst>
              <a:ext uri="{FF2B5EF4-FFF2-40B4-BE49-F238E27FC236}">
                <a16:creationId xmlns:a16="http://schemas.microsoft.com/office/drawing/2014/main" id="{43B0DCDC-102E-4A5A-A4FB-3404A7A906E1}"/>
              </a:ext>
            </a:extLst>
          </p:cNvPr>
          <p:cNvSpPr txBox="1"/>
          <p:nvPr/>
        </p:nvSpPr>
        <p:spPr>
          <a:xfrm>
            <a:off x="358510" y="3206988"/>
            <a:ext cx="4271375" cy="2123658"/>
          </a:xfrm>
          <a:prstGeom prst="rect">
            <a:avLst/>
          </a:prstGeom>
          <a:noFill/>
        </p:spPr>
        <p:txBody>
          <a:bodyPr wrap="square" rtlCol="0">
            <a:spAutoFit/>
          </a:bodyPr>
          <a:lstStyle/>
          <a:p>
            <a:pPr algn="ctr"/>
            <a:r>
              <a:rPr lang="en-US" sz="4400" dirty="0">
                <a:solidFill>
                  <a:schemeClr val="bg1"/>
                </a:solidFill>
                <a:latin typeface="Gloucester MT Extra Condensed" panose="02030808020601010101" pitchFamily="18" charset="0"/>
              </a:rPr>
              <a:t>The great egret is just one of many state endangered birds in Pennsylvania</a:t>
            </a:r>
          </a:p>
        </p:txBody>
      </p:sp>
    </p:spTree>
    <p:extLst>
      <p:ext uri="{BB962C8B-B14F-4D97-AF65-F5344CB8AC3E}">
        <p14:creationId xmlns:p14="http://schemas.microsoft.com/office/powerpoint/2010/main" val="3564614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DD7D"/>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25BC7E-B18C-43A2-A2E1-31F38F75BFB7}"/>
              </a:ext>
            </a:extLst>
          </p:cNvPr>
          <p:cNvPicPr>
            <a:picLocks noChangeAspect="1"/>
          </p:cNvPicPr>
          <p:nvPr/>
        </p:nvPicPr>
        <p:blipFill rotWithShape="1">
          <a:blip r:embed="rId3"/>
          <a:srcRect l="15259" t="-165" r="11872" b="165"/>
          <a:stretch/>
        </p:blipFill>
        <p:spPr>
          <a:xfrm>
            <a:off x="6584511" y="2042281"/>
            <a:ext cx="5607489" cy="4824552"/>
          </a:xfrm>
          <a:prstGeom prst="rect">
            <a:avLst/>
          </a:prstGeom>
        </p:spPr>
      </p:pic>
      <p:pic>
        <p:nvPicPr>
          <p:cNvPr id="8" name="Picture 7">
            <a:extLst>
              <a:ext uri="{FF2B5EF4-FFF2-40B4-BE49-F238E27FC236}">
                <a16:creationId xmlns:a16="http://schemas.microsoft.com/office/drawing/2014/main" id="{637763CC-7AC3-4FBC-A7AF-78E35E8CB7B0}"/>
              </a:ext>
            </a:extLst>
          </p:cNvPr>
          <p:cNvPicPr>
            <a:picLocks noChangeAspect="1"/>
          </p:cNvPicPr>
          <p:nvPr/>
        </p:nvPicPr>
        <p:blipFill rotWithShape="1">
          <a:blip r:embed="rId4"/>
          <a:srcRect l="9587" t="4880" r="36695" b="4880"/>
          <a:stretch/>
        </p:blipFill>
        <p:spPr>
          <a:xfrm>
            <a:off x="0" y="1609276"/>
            <a:ext cx="3920647" cy="5252996"/>
          </a:xfrm>
          <a:prstGeom prst="rect">
            <a:avLst/>
          </a:prstGeom>
        </p:spPr>
      </p:pic>
      <p:pic>
        <p:nvPicPr>
          <p:cNvPr id="1026" name="Picture 2">
            <a:extLst>
              <a:ext uri="{FF2B5EF4-FFF2-40B4-BE49-F238E27FC236}">
                <a16:creationId xmlns:a16="http://schemas.microsoft.com/office/drawing/2014/main" id="{4CE51938-396E-43CC-BE83-1D1B704115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0" y="3693"/>
            <a:ext cx="12192000" cy="2872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1028" name="Picture 4">
            <a:extLst>
              <a:ext uri="{FF2B5EF4-FFF2-40B4-BE49-F238E27FC236}">
                <a16:creationId xmlns:a16="http://schemas.microsoft.com/office/drawing/2014/main" id="{A67867EF-AB1B-4024-81ED-A61A1A10FB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693" y="334648"/>
            <a:ext cx="2142505" cy="215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
        <p:nvSpPr>
          <p:cNvPr id="4" name="Title 3">
            <a:extLst>
              <a:ext uri="{FF2B5EF4-FFF2-40B4-BE49-F238E27FC236}">
                <a16:creationId xmlns:a16="http://schemas.microsoft.com/office/drawing/2014/main" id="{A35CD297-3B7F-4CAB-9E18-AF36DC6983C5}"/>
              </a:ext>
            </a:extLst>
          </p:cNvPr>
          <p:cNvSpPr>
            <a:spLocks noGrp="1"/>
          </p:cNvSpPr>
          <p:nvPr>
            <p:ph type="ctrTitle"/>
          </p:nvPr>
        </p:nvSpPr>
        <p:spPr>
          <a:xfrm>
            <a:off x="2494198" y="356499"/>
            <a:ext cx="9144000" cy="1083364"/>
          </a:xfrm>
        </p:spPr>
        <p:txBody>
          <a:bodyPr>
            <a:noAutofit/>
          </a:bodyPr>
          <a:lstStyle/>
          <a:p>
            <a:r>
              <a:rPr lang="en-US" sz="6600" dirty="0">
                <a:solidFill>
                  <a:schemeClr val="bg1"/>
                </a:solidFill>
                <a:latin typeface="Gloucester MT Extra Condensed" panose="02030808020601010101" pitchFamily="18" charset="0"/>
              </a:rPr>
              <a:t>Federal Protections</a:t>
            </a:r>
          </a:p>
        </p:txBody>
      </p:sp>
      <p:pic>
        <p:nvPicPr>
          <p:cNvPr id="3" name="Picture 2">
            <a:extLst>
              <a:ext uri="{FF2B5EF4-FFF2-40B4-BE49-F238E27FC236}">
                <a16:creationId xmlns:a16="http://schemas.microsoft.com/office/drawing/2014/main" id="{67CD4CD3-367C-4E4A-9070-60E08EF4A8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3601" b="90319" l="67514" r="93503">
                        <a14:foregroundMark x1="74765" y1="53837" x2="75612" y2="53719"/>
                        <a14:foregroundMark x1="93126" y1="56080" x2="93220" y2="59858"/>
                        <a14:foregroundMark x1="93503" y1="67769" x2="93503" y2="72727"/>
                        <a14:foregroundMark x1="83333" y1="86777" x2="79661" y2="86423"/>
                      </a14:backgroundRemoval>
                    </a14:imgEffect>
                  </a14:imgLayer>
                </a14:imgProps>
              </a:ext>
            </a:extLst>
          </a:blip>
          <a:srcRect l="64553" t="50000" r="3836" b="5198"/>
          <a:stretch/>
        </p:blipFill>
        <p:spPr>
          <a:xfrm>
            <a:off x="4021520" y="4235774"/>
            <a:ext cx="2462118" cy="2783094"/>
          </a:xfrm>
          <a:prstGeom prst="rect">
            <a:avLst/>
          </a:prstGeom>
        </p:spPr>
      </p:pic>
      <p:pic>
        <p:nvPicPr>
          <p:cNvPr id="6" name="Picture 5">
            <a:extLst>
              <a:ext uri="{FF2B5EF4-FFF2-40B4-BE49-F238E27FC236}">
                <a16:creationId xmlns:a16="http://schemas.microsoft.com/office/drawing/2014/main" id="{36655920-68A4-4693-B1B8-896E0ECB449B}"/>
              </a:ext>
            </a:extLst>
          </p:cNvPr>
          <p:cNvPicPr>
            <a:picLocks noChangeAspect="1"/>
          </p:cNvPicPr>
          <p:nvPr/>
        </p:nvPicPr>
        <p:blipFill rotWithShape="1">
          <a:blip r:embed="rId9"/>
          <a:srcRect l="65161" t="2487" r="2645" b="56118"/>
          <a:stretch/>
        </p:blipFill>
        <p:spPr>
          <a:xfrm>
            <a:off x="4181327" y="2069405"/>
            <a:ext cx="2142505" cy="2097035"/>
          </a:xfrm>
          <a:prstGeom prst="ellipse">
            <a:avLst/>
          </a:prstGeom>
        </p:spPr>
      </p:pic>
    </p:spTree>
    <p:extLst>
      <p:ext uri="{BB962C8B-B14F-4D97-AF65-F5344CB8AC3E}">
        <p14:creationId xmlns:p14="http://schemas.microsoft.com/office/powerpoint/2010/main" val="3735816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DD7D"/>
        </a:solidFill>
        <a:effectLst/>
      </p:bgPr>
    </p:bg>
    <p:spTree>
      <p:nvGrpSpPr>
        <p:cNvPr id="1" name=""/>
        <p:cNvGrpSpPr/>
        <p:nvPr/>
      </p:nvGrpSpPr>
      <p:grpSpPr>
        <a:xfrm>
          <a:off x="0" y="0"/>
          <a:ext cx="0" cy="0"/>
          <a:chOff x="0" y="0"/>
          <a:chExt cx="0" cy="0"/>
        </a:xfrm>
      </p:grpSpPr>
      <p:pic>
        <p:nvPicPr>
          <p:cNvPr id="9" name="Picture 8" descr="A picture containing outdoor, water, person, person&#10;&#10;Description automatically generated">
            <a:extLst>
              <a:ext uri="{FF2B5EF4-FFF2-40B4-BE49-F238E27FC236}">
                <a16:creationId xmlns:a16="http://schemas.microsoft.com/office/drawing/2014/main" id="{CAA7F5B6-D29D-4861-8AED-128FAB32BFB9}"/>
              </a:ext>
            </a:extLst>
          </p:cNvPr>
          <p:cNvPicPr>
            <a:picLocks noChangeAspect="1"/>
          </p:cNvPicPr>
          <p:nvPr/>
        </p:nvPicPr>
        <p:blipFill rotWithShape="1">
          <a:blip r:embed="rId3">
            <a:extLst>
              <a:ext uri="{28A0092B-C50C-407E-A947-70E740481C1C}">
                <a14:useLocalDpi xmlns:a14="http://schemas.microsoft.com/office/drawing/2010/main" val="0"/>
              </a:ext>
            </a:extLst>
          </a:blip>
          <a:srcRect l="12597" t="5615" r="39703" b="24972"/>
          <a:stretch/>
        </p:blipFill>
        <p:spPr>
          <a:xfrm>
            <a:off x="6008318" y="1792669"/>
            <a:ext cx="6183682" cy="5061638"/>
          </a:xfrm>
          <a:prstGeom prst="rect">
            <a:avLst/>
          </a:prstGeom>
        </p:spPr>
      </p:pic>
      <p:pic>
        <p:nvPicPr>
          <p:cNvPr id="7" name="Picture 6">
            <a:extLst>
              <a:ext uri="{FF2B5EF4-FFF2-40B4-BE49-F238E27FC236}">
                <a16:creationId xmlns:a16="http://schemas.microsoft.com/office/drawing/2014/main" id="{2EE7970A-0E77-46E5-890F-4483A0054B63}"/>
              </a:ext>
            </a:extLst>
          </p:cNvPr>
          <p:cNvPicPr>
            <a:picLocks noChangeAspect="1"/>
          </p:cNvPicPr>
          <p:nvPr/>
        </p:nvPicPr>
        <p:blipFill rotWithShape="1">
          <a:blip r:embed="rId4"/>
          <a:srcRect l="1643" r="-1" b="27349"/>
          <a:stretch/>
        </p:blipFill>
        <p:spPr>
          <a:xfrm>
            <a:off x="12526" y="981844"/>
            <a:ext cx="5995792" cy="5879849"/>
          </a:xfrm>
          <a:prstGeom prst="rect">
            <a:avLst/>
          </a:prstGeom>
        </p:spPr>
      </p:pic>
      <p:pic>
        <p:nvPicPr>
          <p:cNvPr id="1026" name="Picture 2">
            <a:extLst>
              <a:ext uri="{FF2B5EF4-FFF2-40B4-BE49-F238E27FC236}">
                <a16:creationId xmlns:a16="http://schemas.microsoft.com/office/drawing/2014/main" id="{4CE51938-396E-43CC-BE83-1D1B704115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0" y="3693"/>
            <a:ext cx="12192000" cy="2872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1028" name="Picture 4">
            <a:extLst>
              <a:ext uri="{FF2B5EF4-FFF2-40B4-BE49-F238E27FC236}">
                <a16:creationId xmlns:a16="http://schemas.microsoft.com/office/drawing/2014/main" id="{A67867EF-AB1B-4024-81ED-A61A1A10FB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693" y="334648"/>
            <a:ext cx="2142505" cy="215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
        <p:nvSpPr>
          <p:cNvPr id="4" name="Title 3">
            <a:extLst>
              <a:ext uri="{FF2B5EF4-FFF2-40B4-BE49-F238E27FC236}">
                <a16:creationId xmlns:a16="http://schemas.microsoft.com/office/drawing/2014/main" id="{A35CD297-3B7F-4CAB-9E18-AF36DC6983C5}"/>
              </a:ext>
            </a:extLst>
          </p:cNvPr>
          <p:cNvSpPr>
            <a:spLocks noGrp="1"/>
          </p:cNvSpPr>
          <p:nvPr>
            <p:ph type="ctrTitle"/>
          </p:nvPr>
        </p:nvSpPr>
        <p:spPr>
          <a:xfrm>
            <a:off x="2494198" y="356499"/>
            <a:ext cx="9144000" cy="1083364"/>
          </a:xfrm>
        </p:spPr>
        <p:txBody>
          <a:bodyPr>
            <a:noAutofit/>
          </a:bodyPr>
          <a:lstStyle/>
          <a:p>
            <a:r>
              <a:rPr lang="en-US" sz="6600" dirty="0">
                <a:solidFill>
                  <a:schemeClr val="bg1"/>
                </a:solidFill>
                <a:latin typeface="Gloucester MT Extra Condensed" panose="02030808020601010101" pitchFamily="18" charset="0"/>
              </a:rPr>
              <a:t>State Protections</a:t>
            </a:r>
          </a:p>
        </p:txBody>
      </p:sp>
    </p:spTree>
    <p:extLst>
      <p:ext uri="{BB962C8B-B14F-4D97-AF65-F5344CB8AC3E}">
        <p14:creationId xmlns:p14="http://schemas.microsoft.com/office/powerpoint/2010/main" val="1509466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DD7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21CDF0-65BF-4063-BC55-344546C64591}"/>
              </a:ext>
            </a:extLst>
          </p:cNvPr>
          <p:cNvPicPr>
            <a:picLocks noChangeAspect="1"/>
          </p:cNvPicPr>
          <p:nvPr/>
        </p:nvPicPr>
        <p:blipFill>
          <a:blip r:embed="rId3"/>
          <a:stretch>
            <a:fillRect/>
          </a:stretch>
        </p:blipFill>
        <p:spPr>
          <a:xfrm>
            <a:off x="0" y="2004165"/>
            <a:ext cx="4241160" cy="4861360"/>
          </a:xfrm>
          <a:prstGeom prst="rect">
            <a:avLst/>
          </a:prstGeom>
        </p:spPr>
      </p:pic>
      <p:pic>
        <p:nvPicPr>
          <p:cNvPr id="1026" name="Picture 2">
            <a:extLst>
              <a:ext uri="{FF2B5EF4-FFF2-40B4-BE49-F238E27FC236}">
                <a16:creationId xmlns:a16="http://schemas.microsoft.com/office/drawing/2014/main" id="{4CE51938-396E-43CC-BE83-1D1B704115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3693"/>
            <a:ext cx="12192000" cy="2872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1028" name="Picture 4">
            <a:extLst>
              <a:ext uri="{FF2B5EF4-FFF2-40B4-BE49-F238E27FC236}">
                <a16:creationId xmlns:a16="http://schemas.microsoft.com/office/drawing/2014/main" id="{A67867EF-AB1B-4024-81ED-A61A1A10FB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693" y="334648"/>
            <a:ext cx="2142505" cy="215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
        <p:nvSpPr>
          <p:cNvPr id="4" name="Title 3">
            <a:extLst>
              <a:ext uri="{FF2B5EF4-FFF2-40B4-BE49-F238E27FC236}">
                <a16:creationId xmlns:a16="http://schemas.microsoft.com/office/drawing/2014/main" id="{A35CD297-3B7F-4CAB-9E18-AF36DC6983C5}"/>
              </a:ext>
            </a:extLst>
          </p:cNvPr>
          <p:cNvSpPr>
            <a:spLocks noGrp="1"/>
          </p:cNvSpPr>
          <p:nvPr>
            <p:ph type="ctrTitle"/>
          </p:nvPr>
        </p:nvSpPr>
        <p:spPr>
          <a:xfrm>
            <a:off x="2494198" y="356499"/>
            <a:ext cx="9144000" cy="1083364"/>
          </a:xfrm>
        </p:spPr>
        <p:txBody>
          <a:bodyPr>
            <a:noAutofit/>
          </a:bodyPr>
          <a:lstStyle/>
          <a:p>
            <a:r>
              <a:rPr lang="en-US" sz="6600" dirty="0">
                <a:solidFill>
                  <a:schemeClr val="bg1"/>
                </a:solidFill>
                <a:latin typeface="Gloucester MT Extra Condensed" panose="02030808020601010101" pitchFamily="18" charset="0"/>
              </a:rPr>
              <a:t>Wading vs. Shorebird</a:t>
            </a:r>
          </a:p>
        </p:txBody>
      </p:sp>
      <p:sp>
        <p:nvSpPr>
          <p:cNvPr id="8" name="TextBox 7">
            <a:extLst>
              <a:ext uri="{FF2B5EF4-FFF2-40B4-BE49-F238E27FC236}">
                <a16:creationId xmlns:a16="http://schemas.microsoft.com/office/drawing/2014/main" id="{CF2626FF-789F-4205-8C2B-16EA3066AF9C}"/>
              </a:ext>
            </a:extLst>
          </p:cNvPr>
          <p:cNvSpPr txBox="1"/>
          <p:nvPr/>
        </p:nvSpPr>
        <p:spPr>
          <a:xfrm>
            <a:off x="4474637" y="2228671"/>
            <a:ext cx="2868461" cy="1200329"/>
          </a:xfrm>
          <a:prstGeom prst="rect">
            <a:avLst/>
          </a:prstGeom>
          <a:noFill/>
        </p:spPr>
        <p:txBody>
          <a:bodyPr wrap="square" rtlCol="0">
            <a:spAutoFit/>
          </a:bodyPr>
          <a:lstStyle/>
          <a:p>
            <a:r>
              <a:rPr lang="en-US" sz="3600" dirty="0">
                <a:latin typeface="Gloucester MT Extra Condensed" panose="02030808020601010101" pitchFamily="18" charset="0"/>
              </a:rPr>
              <a:t>Long, strong legs &amp; toes = wading bird</a:t>
            </a:r>
          </a:p>
        </p:txBody>
      </p:sp>
      <p:pic>
        <p:nvPicPr>
          <p:cNvPr id="11" name="Picture 4" descr="Download Curved Tool Curve Arrow PNG Image High Quality Clipart PNG Free |  FreePngClipart">
            <a:extLst>
              <a:ext uri="{FF2B5EF4-FFF2-40B4-BE49-F238E27FC236}">
                <a16:creationId xmlns:a16="http://schemas.microsoft.com/office/drawing/2014/main" id="{825234A3-B98E-48B8-A241-6095E65B2F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870754" flipH="1">
            <a:off x="2341081" y="3544883"/>
            <a:ext cx="3186419" cy="2389815"/>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6BE25ADA-4692-48B3-885C-B8AFCFCDF271}"/>
              </a:ext>
            </a:extLst>
          </p:cNvPr>
          <p:cNvSpPr/>
          <p:nvPr/>
        </p:nvSpPr>
        <p:spPr>
          <a:xfrm>
            <a:off x="0" y="4624395"/>
            <a:ext cx="3432132" cy="22299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C42413C-EB55-4BEF-8104-393B0BFD18DF}"/>
              </a:ext>
            </a:extLst>
          </p:cNvPr>
          <p:cNvPicPr>
            <a:picLocks noChangeAspect="1"/>
          </p:cNvPicPr>
          <p:nvPr/>
        </p:nvPicPr>
        <p:blipFill rotWithShape="1">
          <a:blip r:embed="rId7"/>
          <a:srcRect l="5784" t="16152"/>
          <a:stretch/>
        </p:blipFill>
        <p:spPr>
          <a:xfrm>
            <a:off x="5724395" y="3664841"/>
            <a:ext cx="6467605" cy="3200684"/>
          </a:xfrm>
          <a:prstGeom prst="rect">
            <a:avLst/>
          </a:prstGeom>
        </p:spPr>
      </p:pic>
      <p:sp>
        <p:nvSpPr>
          <p:cNvPr id="17" name="TextBox 16">
            <a:extLst>
              <a:ext uri="{FF2B5EF4-FFF2-40B4-BE49-F238E27FC236}">
                <a16:creationId xmlns:a16="http://schemas.microsoft.com/office/drawing/2014/main" id="{FADB9095-4F45-4ABF-8285-01AC47C71E5E}"/>
              </a:ext>
            </a:extLst>
          </p:cNvPr>
          <p:cNvSpPr txBox="1"/>
          <p:nvPr/>
        </p:nvSpPr>
        <p:spPr>
          <a:xfrm>
            <a:off x="7066198" y="2592994"/>
            <a:ext cx="5144195" cy="1200329"/>
          </a:xfrm>
          <a:prstGeom prst="rect">
            <a:avLst/>
          </a:prstGeom>
          <a:noFill/>
        </p:spPr>
        <p:txBody>
          <a:bodyPr wrap="square" rtlCol="0">
            <a:spAutoFit/>
          </a:bodyPr>
          <a:lstStyle/>
          <a:p>
            <a:pPr algn="r"/>
            <a:r>
              <a:rPr lang="en-US" sz="3600" dirty="0">
                <a:latin typeface="Gloucester MT Extra Condensed" panose="02030808020601010101" pitchFamily="18" charset="0"/>
              </a:rPr>
              <a:t>Brown backs, lighter bellies = shorebirds</a:t>
            </a:r>
          </a:p>
        </p:txBody>
      </p:sp>
    </p:spTree>
    <p:extLst>
      <p:ext uri="{BB962C8B-B14F-4D97-AF65-F5344CB8AC3E}">
        <p14:creationId xmlns:p14="http://schemas.microsoft.com/office/powerpoint/2010/main" val="777316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DD7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A6D190-02C7-43D5-A122-2C95E66B73D8}"/>
              </a:ext>
            </a:extLst>
          </p:cNvPr>
          <p:cNvPicPr>
            <a:picLocks noChangeAspect="1"/>
          </p:cNvPicPr>
          <p:nvPr/>
        </p:nvPicPr>
        <p:blipFill rotWithShape="1">
          <a:blip r:embed="rId3"/>
          <a:srcRect b="18942"/>
          <a:stretch/>
        </p:blipFill>
        <p:spPr>
          <a:xfrm>
            <a:off x="1" y="313853"/>
            <a:ext cx="12192000" cy="6550408"/>
          </a:xfrm>
          <a:prstGeom prst="rect">
            <a:avLst/>
          </a:prstGeom>
        </p:spPr>
      </p:pic>
      <p:pic>
        <p:nvPicPr>
          <p:cNvPr id="1026" name="Picture 2">
            <a:extLst>
              <a:ext uri="{FF2B5EF4-FFF2-40B4-BE49-F238E27FC236}">
                <a16:creationId xmlns:a16="http://schemas.microsoft.com/office/drawing/2014/main" id="{4CE51938-396E-43CC-BE83-1D1B704115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3693"/>
            <a:ext cx="12192000" cy="2872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1028" name="Picture 4">
            <a:extLst>
              <a:ext uri="{FF2B5EF4-FFF2-40B4-BE49-F238E27FC236}">
                <a16:creationId xmlns:a16="http://schemas.microsoft.com/office/drawing/2014/main" id="{A67867EF-AB1B-4024-81ED-A61A1A10FB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693" y="334648"/>
            <a:ext cx="2142505" cy="215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
        <p:nvSpPr>
          <p:cNvPr id="4" name="Title 3">
            <a:extLst>
              <a:ext uri="{FF2B5EF4-FFF2-40B4-BE49-F238E27FC236}">
                <a16:creationId xmlns:a16="http://schemas.microsoft.com/office/drawing/2014/main" id="{A35CD297-3B7F-4CAB-9E18-AF36DC6983C5}"/>
              </a:ext>
            </a:extLst>
          </p:cNvPr>
          <p:cNvSpPr>
            <a:spLocks noGrp="1"/>
          </p:cNvSpPr>
          <p:nvPr>
            <p:ph type="ctrTitle"/>
          </p:nvPr>
        </p:nvSpPr>
        <p:spPr>
          <a:xfrm>
            <a:off x="2494198" y="356499"/>
            <a:ext cx="9144000" cy="1083364"/>
          </a:xfrm>
        </p:spPr>
        <p:txBody>
          <a:bodyPr>
            <a:noAutofit/>
          </a:bodyPr>
          <a:lstStyle/>
          <a:p>
            <a:r>
              <a:rPr lang="en-US" sz="6600" dirty="0">
                <a:solidFill>
                  <a:schemeClr val="bg1"/>
                </a:solidFill>
                <a:latin typeface="Gloucester MT Extra Condensed" panose="02030808020601010101" pitchFamily="18" charset="0"/>
              </a:rPr>
              <a:t>Yellow-crowned Night-heron</a:t>
            </a:r>
          </a:p>
        </p:txBody>
      </p:sp>
    </p:spTree>
    <p:extLst>
      <p:ext uri="{BB962C8B-B14F-4D97-AF65-F5344CB8AC3E}">
        <p14:creationId xmlns:p14="http://schemas.microsoft.com/office/powerpoint/2010/main" val="1200809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DD7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ECB25D-1140-4D96-A3FE-F2B0D8000B2A}"/>
              </a:ext>
            </a:extLst>
          </p:cNvPr>
          <p:cNvPicPr>
            <a:picLocks noChangeAspect="1"/>
          </p:cNvPicPr>
          <p:nvPr/>
        </p:nvPicPr>
        <p:blipFill rotWithShape="1">
          <a:blip r:embed="rId3"/>
          <a:srcRect b="24295"/>
          <a:stretch/>
        </p:blipFill>
        <p:spPr>
          <a:xfrm>
            <a:off x="0" y="369025"/>
            <a:ext cx="12192000" cy="6497808"/>
          </a:xfrm>
          <a:prstGeom prst="rect">
            <a:avLst/>
          </a:prstGeom>
        </p:spPr>
      </p:pic>
      <p:pic>
        <p:nvPicPr>
          <p:cNvPr id="7" name="Picture 6">
            <a:extLst>
              <a:ext uri="{FF2B5EF4-FFF2-40B4-BE49-F238E27FC236}">
                <a16:creationId xmlns:a16="http://schemas.microsoft.com/office/drawing/2014/main" id="{4F07751A-2C3B-4EA7-951D-6F7FD9BCEC3C}"/>
              </a:ext>
            </a:extLst>
          </p:cNvPr>
          <p:cNvPicPr>
            <a:picLocks noChangeAspect="1"/>
          </p:cNvPicPr>
          <p:nvPr/>
        </p:nvPicPr>
        <p:blipFill rotWithShape="1">
          <a:blip r:embed="rId4"/>
          <a:srcRect b="2251"/>
          <a:stretch/>
        </p:blipFill>
        <p:spPr>
          <a:xfrm>
            <a:off x="9381359" y="2379945"/>
            <a:ext cx="2810641" cy="4486888"/>
          </a:xfrm>
          <a:prstGeom prst="rect">
            <a:avLst/>
          </a:prstGeom>
        </p:spPr>
      </p:pic>
      <p:pic>
        <p:nvPicPr>
          <p:cNvPr id="1026" name="Picture 2">
            <a:extLst>
              <a:ext uri="{FF2B5EF4-FFF2-40B4-BE49-F238E27FC236}">
                <a16:creationId xmlns:a16="http://schemas.microsoft.com/office/drawing/2014/main" id="{4CE51938-396E-43CC-BE83-1D1B704115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0" y="3693"/>
            <a:ext cx="12192000" cy="2872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1028" name="Picture 4">
            <a:extLst>
              <a:ext uri="{FF2B5EF4-FFF2-40B4-BE49-F238E27FC236}">
                <a16:creationId xmlns:a16="http://schemas.microsoft.com/office/drawing/2014/main" id="{A67867EF-AB1B-4024-81ED-A61A1A10FB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693" y="334648"/>
            <a:ext cx="2142505" cy="215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
        <p:nvSpPr>
          <p:cNvPr id="4" name="Title 3">
            <a:extLst>
              <a:ext uri="{FF2B5EF4-FFF2-40B4-BE49-F238E27FC236}">
                <a16:creationId xmlns:a16="http://schemas.microsoft.com/office/drawing/2014/main" id="{A35CD297-3B7F-4CAB-9E18-AF36DC6983C5}"/>
              </a:ext>
            </a:extLst>
          </p:cNvPr>
          <p:cNvSpPr>
            <a:spLocks noGrp="1"/>
          </p:cNvSpPr>
          <p:nvPr>
            <p:ph type="ctrTitle"/>
          </p:nvPr>
        </p:nvSpPr>
        <p:spPr>
          <a:xfrm>
            <a:off x="2494198" y="356499"/>
            <a:ext cx="9144000" cy="1083364"/>
          </a:xfrm>
        </p:spPr>
        <p:txBody>
          <a:bodyPr>
            <a:noAutofit/>
          </a:bodyPr>
          <a:lstStyle/>
          <a:p>
            <a:r>
              <a:rPr lang="en-US" sz="6600" dirty="0">
                <a:solidFill>
                  <a:schemeClr val="bg1"/>
                </a:solidFill>
                <a:latin typeface="Gloucester MT Extra Condensed" panose="02030808020601010101" pitchFamily="18" charset="0"/>
              </a:rPr>
              <a:t>Black-crowned Night-heron</a:t>
            </a:r>
          </a:p>
        </p:txBody>
      </p:sp>
      <p:sp>
        <p:nvSpPr>
          <p:cNvPr id="10" name="Title 3">
            <a:extLst>
              <a:ext uri="{FF2B5EF4-FFF2-40B4-BE49-F238E27FC236}">
                <a16:creationId xmlns:a16="http://schemas.microsoft.com/office/drawing/2014/main" id="{F679A226-CC04-414B-9599-69C22E0DE3E0}"/>
              </a:ext>
            </a:extLst>
          </p:cNvPr>
          <p:cNvSpPr txBox="1">
            <a:spLocks/>
          </p:cNvSpPr>
          <p:nvPr/>
        </p:nvSpPr>
        <p:spPr>
          <a:xfrm>
            <a:off x="-309544" y="2058466"/>
            <a:ext cx="9144000" cy="10833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dirty="0">
                <a:solidFill>
                  <a:schemeClr val="bg1"/>
                </a:solidFill>
                <a:latin typeface="Gloucester MT Extra Condensed" panose="02030808020601010101" pitchFamily="18" charset="0"/>
              </a:rPr>
              <a:t>Adult</a:t>
            </a:r>
          </a:p>
        </p:txBody>
      </p:sp>
      <p:sp>
        <p:nvSpPr>
          <p:cNvPr id="11" name="Title 3">
            <a:extLst>
              <a:ext uri="{FF2B5EF4-FFF2-40B4-BE49-F238E27FC236}">
                <a16:creationId xmlns:a16="http://schemas.microsoft.com/office/drawing/2014/main" id="{1B8D2BD2-DAA7-4115-BE64-E61257DF7B51}"/>
              </a:ext>
            </a:extLst>
          </p:cNvPr>
          <p:cNvSpPr txBox="1">
            <a:spLocks/>
          </p:cNvSpPr>
          <p:nvPr/>
        </p:nvSpPr>
        <p:spPr>
          <a:xfrm>
            <a:off x="7110859" y="5947293"/>
            <a:ext cx="3675820" cy="10833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dirty="0">
                <a:solidFill>
                  <a:schemeClr val="bg1"/>
                </a:solidFill>
                <a:latin typeface="Gloucester MT Extra Condensed" panose="02030808020601010101" pitchFamily="18" charset="0"/>
              </a:rPr>
              <a:t>Juvenile</a:t>
            </a:r>
          </a:p>
        </p:txBody>
      </p:sp>
    </p:spTree>
    <p:extLst>
      <p:ext uri="{BB962C8B-B14F-4D97-AF65-F5344CB8AC3E}">
        <p14:creationId xmlns:p14="http://schemas.microsoft.com/office/powerpoint/2010/main" val="3584449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DD7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639D20-AC42-44B7-BD3D-9CC32D8B48BB}"/>
              </a:ext>
            </a:extLst>
          </p:cNvPr>
          <p:cNvPicPr>
            <a:picLocks noChangeAspect="1"/>
          </p:cNvPicPr>
          <p:nvPr/>
        </p:nvPicPr>
        <p:blipFill>
          <a:blip r:embed="rId3"/>
          <a:stretch>
            <a:fillRect/>
          </a:stretch>
        </p:blipFill>
        <p:spPr>
          <a:xfrm>
            <a:off x="0" y="1220238"/>
            <a:ext cx="8617905" cy="5651627"/>
          </a:xfrm>
          <a:prstGeom prst="rect">
            <a:avLst/>
          </a:prstGeom>
        </p:spPr>
      </p:pic>
      <p:pic>
        <p:nvPicPr>
          <p:cNvPr id="5" name="Picture 4">
            <a:extLst>
              <a:ext uri="{FF2B5EF4-FFF2-40B4-BE49-F238E27FC236}">
                <a16:creationId xmlns:a16="http://schemas.microsoft.com/office/drawing/2014/main" id="{6DF7E77D-6ED5-4A41-891E-686D6DD387B8}"/>
              </a:ext>
            </a:extLst>
          </p:cNvPr>
          <p:cNvPicPr>
            <a:picLocks noChangeAspect="1"/>
          </p:cNvPicPr>
          <p:nvPr/>
        </p:nvPicPr>
        <p:blipFill rotWithShape="1">
          <a:blip r:embed="rId4"/>
          <a:srcRect l="22132" r="26986"/>
          <a:stretch/>
        </p:blipFill>
        <p:spPr>
          <a:xfrm>
            <a:off x="8617906" y="2188473"/>
            <a:ext cx="3574093" cy="4669527"/>
          </a:xfrm>
          <a:prstGeom prst="rect">
            <a:avLst/>
          </a:prstGeom>
        </p:spPr>
      </p:pic>
      <p:pic>
        <p:nvPicPr>
          <p:cNvPr id="1026" name="Picture 2">
            <a:extLst>
              <a:ext uri="{FF2B5EF4-FFF2-40B4-BE49-F238E27FC236}">
                <a16:creationId xmlns:a16="http://schemas.microsoft.com/office/drawing/2014/main" id="{4CE51938-396E-43CC-BE83-1D1B704115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0" y="3693"/>
            <a:ext cx="12192000" cy="2872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1028" name="Picture 4">
            <a:extLst>
              <a:ext uri="{FF2B5EF4-FFF2-40B4-BE49-F238E27FC236}">
                <a16:creationId xmlns:a16="http://schemas.microsoft.com/office/drawing/2014/main" id="{A67867EF-AB1B-4024-81ED-A61A1A10FB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693" y="334648"/>
            <a:ext cx="2142505" cy="215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
        <p:nvSpPr>
          <p:cNvPr id="4" name="Title 3">
            <a:extLst>
              <a:ext uri="{FF2B5EF4-FFF2-40B4-BE49-F238E27FC236}">
                <a16:creationId xmlns:a16="http://schemas.microsoft.com/office/drawing/2014/main" id="{A35CD297-3B7F-4CAB-9E18-AF36DC6983C5}"/>
              </a:ext>
            </a:extLst>
          </p:cNvPr>
          <p:cNvSpPr>
            <a:spLocks noGrp="1"/>
          </p:cNvSpPr>
          <p:nvPr>
            <p:ph type="ctrTitle"/>
          </p:nvPr>
        </p:nvSpPr>
        <p:spPr>
          <a:xfrm>
            <a:off x="2494198" y="356499"/>
            <a:ext cx="9144000" cy="1083364"/>
          </a:xfrm>
        </p:spPr>
        <p:txBody>
          <a:bodyPr>
            <a:noAutofit/>
          </a:bodyPr>
          <a:lstStyle/>
          <a:p>
            <a:r>
              <a:rPr lang="en-US" sz="6600" dirty="0">
                <a:solidFill>
                  <a:schemeClr val="bg1"/>
                </a:solidFill>
                <a:latin typeface="Gloucester MT Extra Condensed" panose="02030808020601010101" pitchFamily="18" charset="0"/>
              </a:rPr>
              <a:t>Great Egret</a:t>
            </a:r>
          </a:p>
        </p:txBody>
      </p:sp>
    </p:spTree>
    <p:extLst>
      <p:ext uri="{BB962C8B-B14F-4D97-AF65-F5344CB8AC3E}">
        <p14:creationId xmlns:p14="http://schemas.microsoft.com/office/powerpoint/2010/main" val="4293592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DD7D"/>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DA4F52-9BD4-4D20-A7A0-394D856790C4}"/>
              </a:ext>
            </a:extLst>
          </p:cNvPr>
          <p:cNvPicPr>
            <a:picLocks noChangeAspect="1"/>
          </p:cNvPicPr>
          <p:nvPr/>
        </p:nvPicPr>
        <p:blipFill>
          <a:blip r:embed="rId3"/>
          <a:stretch>
            <a:fillRect/>
          </a:stretch>
        </p:blipFill>
        <p:spPr>
          <a:xfrm>
            <a:off x="0" y="1954060"/>
            <a:ext cx="10259026" cy="4912773"/>
          </a:xfrm>
          <a:prstGeom prst="rect">
            <a:avLst/>
          </a:prstGeom>
        </p:spPr>
      </p:pic>
      <p:pic>
        <p:nvPicPr>
          <p:cNvPr id="5" name="Picture 4">
            <a:extLst>
              <a:ext uri="{FF2B5EF4-FFF2-40B4-BE49-F238E27FC236}">
                <a16:creationId xmlns:a16="http://schemas.microsoft.com/office/drawing/2014/main" id="{F5027287-F2C2-49F0-A2B2-0126F18B1473}"/>
              </a:ext>
            </a:extLst>
          </p:cNvPr>
          <p:cNvPicPr>
            <a:picLocks noChangeAspect="1"/>
          </p:cNvPicPr>
          <p:nvPr/>
        </p:nvPicPr>
        <p:blipFill rotWithShape="1">
          <a:blip r:embed="rId4"/>
          <a:srcRect l="14025" r="30790"/>
          <a:stretch/>
        </p:blipFill>
        <p:spPr>
          <a:xfrm>
            <a:off x="8121041" y="1950367"/>
            <a:ext cx="4070959" cy="4916466"/>
          </a:xfrm>
          <a:prstGeom prst="rect">
            <a:avLst/>
          </a:prstGeom>
        </p:spPr>
      </p:pic>
      <p:pic>
        <p:nvPicPr>
          <p:cNvPr id="1026" name="Picture 2">
            <a:extLst>
              <a:ext uri="{FF2B5EF4-FFF2-40B4-BE49-F238E27FC236}">
                <a16:creationId xmlns:a16="http://schemas.microsoft.com/office/drawing/2014/main" id="{4CE51938-396E-43CC-BE83-1D1B704115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0" y="3693"/>
            <a:ext cx="12192000" cy="2872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1028" name="Picture 4">
            <a:extLst>
              <a:ext uri="{FF2B5EF4-FFF2-40B4-BE49-F238E27FC236}">
                <a16:creationId xmlns:a16="http://schemas.microsoft.com/office/drawing/2014/main" id="{A67867EF-AB1B-4024-81ED-A61A1A10FB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693" y="334648"/>
            <a:ext cx="2142505" cy="215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
        <p:nvSpPr>
          <p:cNvPr id="4" name="Title 3">
            <a:extLst>
              <a:ext uri="{FF2B5EF4-FFF2-40B4-BE49-F238E27FC236}">
                <a16:creationId xmlns:a16="http://schemas.microsoft.com/office/drawing/2014/main" id="{A35CD297-3B7F-4CAB-9E18-AF36DC6983C5}"/>
              </a:ext>
            </a:extLst>
          </p:cNvPr>
          <p:cNvSpPr>
            <a:spLocks noGrp="1"/>
          </p:cNvSpPr>
          <p:nvPr>
            <p:ph type="ctrTitle"/>
          </p:nvPr>
        </p:nvSpPr>
        <p:spPr>
          <a:xfrm>
            <a:off x="2494198" y="356499"/>
            <a:ext cx="9144000" cy="1083364"/>
          </a:xfrm>
        </p:spPr>
        <p:txBody>
          <a:bodyPr>
            <a:noAutofit/>
          </a:bodyPr>
          <a:lstStyle/>
          <a:p>
            <a:r>
              <a:rPr lang="en-US" sz="6600" dirty="0">
                <a:solidFill>
                  <a:schemeClr val="bg1"/>
                </a:solidFill>
                <a:latin typeface="Gloucester MT Extra Condensed" panose="02030808020601010101" pitchFamily="18" charset="0"/>
              </a:rPr>
              <a:t>Piping Plover</a:t>
            </a:r>
          </a:p>
        </p:txBody>
      </p:sp>
    </p:spTree>
    <p:extLst>
      <p:ext uri="{BB962C8B-B14F-4D97-AF65-F5344CB8AC3E}">
        <p14:creationId xmlns:p14="http://schemas.microsoft.com/office/powerpoint/2010/main" val="25969307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CE269B6CBD224BB12CB8498133A33D" ma:contentTypeVersion="1" ma:contentTypeDescription="Create a new document." ma:contentTypeScope="" ma:versionID="44de2ea0080f7eb74c24eb4b077d3986">
  <xsd:schema xmlns:xsd="http://www.w3.org/2001/XMLSchema" xmlns:xs="http://www.w3.org/2001/XMLSchema" xmlns:p="http://schemas.microsoft.com/office/2006/metadata/properties" xmlns:ns1="http://schemas.microsoft.com/sharepoint/v3" targetNamespace="http://schemas.microsoft.com/office/2006/metadata/properties" ma:root="true" ma:fieldsID="bfa53a8320f8b1c95a8960917c09239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521FE57-7491-4640-A661-5602C9BDB328}"/>
</file>

<file path=customXml/itemProps2.xml><?xml version="1.0" encoding="utf-8"?>
<ds:datastoreItem xmlns:ds="http://schemas.openxmlformats.org/officeDocument/2006/customXml" ds:itemID="{58F5D333-2D69-4F5F-A54A-5702AB12CEC6}"/>
</file>

<file path=customXml/itemProps3.xml><?xml version="1.0" encoding="utf-8"?>
<ds:datastoreItem xmlns:ds="http://schemas.openxmlformats.org/officeDocument/2006/customXml" ds:itemID="{47F5D5EE-32B5-4412-B41A-BFBD0557B335}"/>
</file>

<file path=docProps/app.xml><?xml version="1.0" encoding="utf-8"?>
<Properties xmlns="http://schemas.openxmlformats.org/officeDocument/2006/extended-properties" xmlns:vt="http://schemas.openxmlformats.org/officeDocument/2006/docPropsVTypes">
  <Template/>
  <TotalTime>9012</TotalTime>
  <Words>1070</Words>
  <Application>Microsoft Office PowerPoint</Application>
  <PresentationFormat>Widescreen</PresentationFormat>
  <Paragraphs>84</Paragraphs>
  <Slides>10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Gloucester MT Extra Condensed</vt:lpstr>
      <vt:lpstr>Noto Serif</vt:lpstr>
      <vt:lpstr>Roboto</vt:lpstr>
      <vt:lpstr>Office Theme</vt:lpstr>
      <vt:lpstr>Wading &amp; Shorebirds of Pennsylvania: </vt:lpstr>
      <vt:lpstr>Threatened vs. Endangered</vt:lpstr>
      <vt:lpstr>Federal Protections</vt:lpstr>
      <vt:lpstr>State Protections</vt:lpstr>
      <vt:lpstr>Wading vs. Shorebird</vt:lpstr>
      <vt:lpstr>Yellow-crowned Night-heron</vt:lpstr>
      <vt:lpstr>Black-crowned Night-heron</vt:lpstr>
      <vt:lpstr>Great Egret</vt:lpstr>
      <vt:lpstr>Piping Plover</vt:lpstr>
      <vt:lpstr>Activities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Identification of PA Wildlife</dc:title>
  <dc:creator>Jordan</dc:creator>
  <cp:lastModifiedBy>Lauren</cp:lastModifiedBy>
  <cp:revision>50</cp:revision>
  <dcterms:created xsi:type="dcterms:W3CDTF">2020-08-18T12:43:19Z</dcterms:created>
  <dcterms:modified xsi:type="dcterms:W3CDTF">2021-09-11T01:40:35Z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-827686446</vt:i4>
  </property>
  <property fmtid="{D5CDD505-2E9C-101B-9397-08002B2CF9AE}" pid="3" name="_NewReviewCycle">
    <vt:lpwstr/>
  </property>
  <property fmtid="{D5CDD505-2E9C-101B-9397-08002B2CF9AE}" pid="4" name="_EmailSubject">
    <vt:lpwstr>Wading bird lesson plan</vt:lpwstr>
  </property>
  <property fmtid="{D5CDD505-2E9C-101B-9397-08002B2CF9AE}" pid="5" name="_AuthorEmail">
    <vt:lpwstr>jorsanford@pa.gov</vt:lpwstr>
  </property>
  <property fmtid="{D5CDD505-2E9C-101B-9397-08002B2CF9AE}" pid="6" name="_AuthorEmailDisplayName">
    <vt:lpwstr>Sanford, Jordan</vt:lpwstr>
  </property>
  <property fmtid="{D5CDD505-2E9C-101B-9397-08002B2CF9AE}" pid="7" name="ContentTypeId">
    <vt:lpwstr>0x01010070CE269B6CBD224BB12CB8498133A33D</vt:lpwstr>
  </property>
</Properties>
</file>