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0"/>
  </p:notesMasterIdLst>
  <p:sldIdLst>
    <p:sldId id="549" r:id="rId5"/>
    <p:sldId id="553" r:id="rId6"/>
    <p:sldId id="1114" r:id="rId7"/>
    <p:sldId id="552" r:id="rId8"/>
    <p:sldId id="364" r:id="rId9"/>
    <p:sldId id="558" r:id="rId10"/>
    <p:sldId id="555" r:id="rId11"/>
    <p:sldId id="556" r:id="rId12"/>
    <p:sldId id="557" r:id="rId13"/>
    <p:sldId id="548" r:id="rId14"/>
    <p:sldId id="559" r:id="rId15"/>
    <p:sldId id="560" r:id="rId16"/>
    <p:sldId id="1171" r:id="rId17"/>
    <p:sldId id="633" r:id="rId18"/>
    <p:sldId id="561" r:id="rId19"/>
    <p:sldId id="826" r:id="rId20"/>
    <p:sldId id="892" r:id="rId21"/>
    <p:sldId id="1172" r:id="rId22"/>
    <p:sldId id="902" r:id="rId23"/>
    <p:sldId id="903" r:id="rId24"/>
    <p:sldId id="904" r:id="rId25"/>
    <p:sldId id="1151" r:id="rId26"/>
    <p:sldId id="1173" r:id="rId27"/>
    <p:sldId id="1152" r:id="rId28"/>
    <p:sldId id="1153" r:id="rId29"/>
    <p:sldId id="1154" r:id="rId30"/>
    <p:sldId id="1155" r:id="rId31"/>
    <p:sldId id="1174" r:id="rId32"/>
    <p:sldId id="1156" r:id="rId33"/>
    <p:sldId id="1157" r:id="rId34"/>
    <p:sldId id="1158" r:id="rId35"/>
    <p:sldId id="1159" r:id="rId36"/>
    <p:sldId id="891" r:id="rId37"/>
    <p:sldId id="684" r:id="rId38"/>
    <p:sldId id="727" r:id="rId39"/>
    <p:sldId id="942" r:id="rId40"/>
    <p:sldId id="1115" r:id="rId41"/>
    <p:sldId id="729" r:id="rId42"/>
    <p:sldId id="1166" r:id="rId43"/>
    <p:sldId id="1175" r:id="rId44"/>
    <p:sldId id="731" r:id="rId45"/>
    <p:sldId id="732" r:id="rId46"/>
    <p:sldId id="733" r:id="rId47"/>
    <p:sldId id="734" r:id="rId48"/>
    <p:sldId id="1119" r:id="rId49"/>
    <p:sldId id="1123" r:id="rId50"/>
    <p:sldId id="1129" r:id="rId51"/>
    <p:sldId id="1130" r:id="rId52"/>
    <p:sldId id="1131" r:id="rId53"/>
    <p:sldId id="1120" r:id="rId54"/>
    <p:sldId id="1118" r:id="rId55"/>
    <p:sldId id="1128" r:id="rId56"/>
    <p:sldId id="1132" r:id="rId57"/>
    <p:sldId id="1122" r:id="rId58"/>
    <p:sldId id="1127" r:id="rId59"/>
    <p:sldId id="1126" r:id="rId60"/>
    <p:sldId id="1125" r:id="rId61"/>
    <p:sldId id="1079" r:id="rId62"/>
    <p:sldId id="1124" r:id="rId63"/>
    <p:sldId id="1121" r:id="rId64"/>
    <p:sldId id="1117" r:id="rId65"/>
    <p:sldId id="736" r:id="rId66"/>
    <p:sldId id="1167" r:id="rId67"/>
    <p:sldId id="1168" r:id="rId68"/>
    <p:sldId id="1176" r:id="rId69"/>
    <p:sldId id="738" r:id="rId70"/>
    <p:sldId id="739" r:id="rId71"/>
    <p:sldId id="740" r:id="rId72"/>
    <p:sldId id="1002" r:id="rId73"/>
    <p:sldId id="1143" r:id="rId74"/>
    <p:sldId id="1138" r:id="rId75"/>
    <p:sldId id="1139" r:id="rId76"/>
    <p:sldId id="1140" r:id="rId77"/>
    <p:sldId id="1135" r:id="rId78"/>
    <p:sldId id="1141" r:id="rId79"/>
    <p:sldId id="1148" r:id="rId80"/>
    <p:sldId id="1145" r:id="rId81"/>
    <p:sldId id="1147" r:id="rId82"/>
    <p:sldId id="1144" r:id="rId83"/>
    <p:sldId id="1142" r:id="rId84"/>
    <p:sldId id="1137" r:id="rId85"/>
    <p:sldId id="1054" r:id="rId86"/>
    <p:sldId id="1146" r:id="rId87"/>
    <p:sldId id="1134" r:id="rId88"/>
    <p:sldId id="1136" r:id="rId89"/>
    <p:sldId id="1017" r:id="rId90"/>
    <p:sldId id="1169" r:id="rId91"/>
    <p:sldId id="1170" r:id="rId92"/>
    <p:sldId id="1177" r:id="rId93"/>
    <p:sldId id="1014" r:id="rId94"/>
    <p:sldId id="1015" r:id="rId95"/>
    <p:sldId id="1016" r:id="rId96"/>
    <p:sldId id="1069" r:id="rId97"/>
    <p:sldId id="1067" r:id="rId98"/>
    <p:sldId id="1071" r:id="rId99"/>
    <p:sldId id="1165" r:id="rId100"/>
    <p:sldId id="1178" r:id="rId101"/>
    <p:sldId id="1073" r:id="rId102"/>
    <p:sldId id="1074" r:id="rId103"/>
    <p:sldId id="1075" r:id="rId104"/>
    <p:sldId id="748" r:id="rId105"/>
    <p:sldId id="576" r:id="rId106"/>
    <p:sldId id="577" r:id="rId107"/>
    <p:sldId id="580" r:id="rId108"/>
    <p:sldId id="1179" r:id="rId109"/>
    <p:sldId id="749" r:id="rId110"/>
    <p:sldId id="750" r:id="rId111"/>
    <p:sldId id="751" r:id="rId112"/>
    <p:sldId id="752" r:id="rId113"/>
    <p:sldId id="583" r:id="rId114"/>
    <p:sldId id="585" r:id="rId115"/>
    <p:sldId id="898" r:id="rId116"/>
    <p:sldId id="678" r:id="rId117"/>
    <p:sldId id="1163" r:id="rId118"/>
    <p:sldId id="1164" r:id="rId119"/>
    <p:sldId id="753" r:id="rId120"/>
    <p:sldId id="586" r:id="rId121"/>
    <p:sldId id="772" r:id="rId122"/>
    <p:sldId id="587" r:id="rId123"/>
    <p:sldId id="673" r:id="rId124"/>
    <p:sldId id="588" r:id="rId125"/>
    <p:sldId id="899" r:id="rId126"/>
    <p:sldId id="590" r:id="rId127"/>
    <p:sldId id="591" r:id="rId128"/>
    <p:sldId id="592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oard Meeting - January 21, 2026" id="{35C996A0-062C-4720-AEC1-431F970D6D1C}">
          <p14:sldIdLst>
            <p14:sldId id="549"/>
            <p14:sldId id="553"/>
            <p14:sldId id="1114"/>
            <p14:sldId id="552"/>
            <p14:sldId id="364"/>
            <p14:sldId id="558"/>
            <p14:sldId id="555"/>
            <p14:sldId id="556"/>
            <p14:sldId id="557"/>
            <p14:sldId id="548"/>
            <p14:sldId id="559"/>
            <p14:sldId id="560"/>
            <p14:sldId id="1171"/>
            <p14:sldId id="633"/>
            <p14:sldId id="561"/>
            <p14:sldId id="826"/>
            <p14:sldId id="892"/>
            <p14:sldId id="1172"/>
            <p14:sldId id="902"/>
            <p14:sldId id="903"/>
            <p14:sldId id="904"/>
            <p14:sldId id="1151"/>
            <p14:sldId id="1173"/>
            <p14:sldId id="1152"/>
            <p14:sldId id="1153"/>
            <p14:sldId id="1154"/>
            <p14:sldId id="1155"/>
            <p14:sldId id="1174"/>
            <p14:sldId id="1156"/>
            <p14:sldId id="1157"/>
            <p14:sldId id="1158"/>
            <p14:sldId id="1159"/>
            <p14:sldId id="891"/>
            <p14:sldId id="684"/>
            <p14:sldId id="727"/>
            <p14:sldId id="942"/>
            <p14:sldId id="1115"/>
            <p14:sldId id="729"/>
            <p14:sldId id="1166"/>
            <p14:sldId id="1175"/>
            <p14:sldId id="731"/>
            <p14:sldId id="732"/>
            <p14:sldId id="733"/>
            <p14:sldId id="734"/>
            <p14:sldId id="1119"/>
            <p14:sldId id="1123"/>
            <p14:sldId id="1129"/>
            <p14:sldId id="1130"/>
            <p14:sldId id="1131"/>
            <p14:sldId id="1120"/>
            <p14:sldId id="1118"/>
            <p14:sldId id="1128"/>
            <p14:sldId id="1132"/>
            <p14:sldId id="1122"/>
            <p14:sldId id="1127"/>
            <p14:sldId id="1126"/>
            <p14:sldId id="1125"/>
            <p14:sldId id="1079"/>
            <p14:sldId id="1124"/>
            <p14:sldId id="1121"/>
            <p14:sldId id="1117"/>
            <p14:sldId id="736"/>
            <p14:sldId id="1167"/>
            <p14:sldId id="1168"/>
            <p14:sldId id="1176"/>
            <p14:sldId id="738"/>
            <p14:sldId id="739"/>
            <p14:sldId id="740"/>
            <p14:sldId id="1002"/>
            <p14:sldId id="1143"/>
            <p14:sldId id="1138"/>
            <p14:sldId id="1139"/>
            <p14:sldId id="1140"/>
            <p14:sldId id="1135"/>
            <p14:sldId id="1141"/>
            <p14:sldId id="1148"/>
            <p14:sldId id="1145"/>
            <p14:sldId id="1147"/>
            <p14:sldId id="1144"/>
            <p14:sldId id="1142"/>
            <p14:sldId id="1137"/>
            <p14:sldId id="1054"/>
            <p14:sldId id="1146"/>
            <p14:sldId id="1134"/>
            <p14:sldId id="1136"/>
            <p14:sldId id="1017"/>
            <p14:sldId id="1169"/>
            <p14:sldId id="1170"/>
            <p14:sldId id="1177"/>
            <p14:sldId id="1014"/>
            <p14:sldId id="1015"/>
            <p14:sldId id="1016"/>
            <p14:sldId id="1069"/>
            <p14:sldId id="1067"/>
            <p14:sldId id="1071"/>
            <p14:sldId id="1165"/>
            <p14:sldId id="1178"/>
            <p14:sldId id="1073"/>
            <p14:sldId id="1074"/>
            <p14:sldId id="1075"/>
            <p14:sldId id="748"/>
            <p14:sldId id="576"/>
            <p14:sldId id="577"/>
            <p14:sldId id="580"/>
            <p14:sldId id="1179"/>
            <p14:sldId id="749"/>
            <p14:sldId id="750"/>
            <p14:sldId id="751"/>
            <p14:sldId id="752"/>
            <p14:sldId id="583"/>
            <p14:sldId id="585"/>
            <p14:sldId id="898"/>
            <p14:sldId id="678"/>
            <p14:sldId id="1163"/>
            <p14:sldId id="1164"/>
            <p14:sldId id="753"/>
            <p14:sldId id="586"/>
            <p14:sldId id="772"/>
            <p14:sldId id="587"/>
            <p14:sldId id="673"/>
            <p14:sldId id="588"/>
            <p14:sldId id="899"/>
            <p14:sldId id="590"/>
            <p14:sldId id="591"/>
            <p14:sldId id="5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ABD5FF"/>
    <a:srgbClr val="DDECFF"/>
    <a:srgbClr val="28D1E9"/>
    <a:srgbClr val="60C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76" autoAdjust="0"/>
    <p:restoredTop sz="80846" autoAdjust="0"/>
  </p:normalViewPr>
  <p:slideViewPr>
    <p:cSldViewPr snapToGrid="0">
      <p:cViewPr varScale="1">
        <p:scale>
          <a:sx n="86" d="100"/>
          <a:sy n="86" d="100"/>
        </p:scale>
        <p:origin x="120" y="1212"/>
      </p:cViewPr>
      <p:guideLst/>
    </p:cSldViewPr>
  </p:slideViewPr>
  <p:outlineViewPr>
    <p:cViewPr>
      <p:scale>
        <a:sx n="33" d="100"/>
        <a:sy n="33" d="100"/>
      </p:scale>
      <p:origin x="0" y="-1761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notesMaster" Target="notesMasters/notesMaster1.xml"/><Relationship Id="rId135" Type="http://schemas.microsoft.com/office/2016/11/relationships/changesInfo" Target="changesInfos/changesInfo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bell, Felicia" userId="4a81c6dd-5327-4ba3-89f6-c8d753f98be4" providerId="ADAL" clId="{DB725198-DC9E-45A0-8DC7-81E3E4C96002}"/>
    <pc:docChg chg="undo redo custSel addSld delSld modSld sldOrd addSection delSection modSection">
      <pc:chgData name="Campbell, Felicia" userId="4a81c6dd-5327-4ba3-89f6-c8d753f98be4" providerId="ADAL" clId="{DB725198-DC9E-45A0-8DC7-81E3E4C96002}" dt="2026-03-30T13:56:31.359" v="7566" actId="17846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C5526-59EC-43E7-8010-A8E42EAFD02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26D9-473D-4A07-8419-5EB9ED21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7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E225-9314-E113-BC9E-7581A8315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F1C0A2-0269-0C87-562B-211F89B67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241BC-58B7-8E40-13B9-AF2DEDB41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30577-0F2F-251A-0C13-25DCC78CD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1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0D00-2707-F83C-D3F1-7269B8259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08104-D816-AA4C-9EE6-1A42FF16F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6EDA6-B198-CE79-DCA7-26824C91C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77E6C-ADA0-E3A7-E8BF-5187C5E8D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58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87B09-0489-A8B2-7AF4-2F82023C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1F8D7-2840-1833-314B-AE93611B3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BA975-8B6D-E3A7-4DD8-8B6B55EAD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AD3CA-004E-DB7F-FCB9-6F838CC67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5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1BF2C-F556-8892-25B3-3374626B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16E41-CCE7-6B4B-93CD-2ACE9B1C2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6B2D5-BC03-BE52-BF91-AF7DB4FFF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05F95-7F0A-02EE-6B11-4B81274E0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9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5A50-DD21-1865-F4D9-EF832DA0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D6449-2B48-2094-3F39-BB7CD2396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33699-437C-AF6A-3D00-4346CCBF6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F755-A663-99FA-D775-10A68BF9F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10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6BDE-D967-3FE8-A051-2134D54BC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3F063-1C90-2286-EEBE-D160A32FD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568D7-9921-443E-829F-3784F1306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C3CF-4F34-202D-E53C-254157E36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65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14A9-BA3A-0F41-6299-369B03021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09C6C-B901-7BC4-2CBE-E629FD2B4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0F5D8-A417-DBE8-A1A8-9EEA6BD93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A6F59-933F-9701-5B7A-5D0A9BF45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4F31E-F32F-FAC9-F647-C9522ABC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EC2CA-C45E-31F9-923C-F4F134B5C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2C349-AAE0-6B3E-208B-9B0684DD5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22EB-2FCB-248B-BC2D-02DA097ED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2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2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0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E74-D565-3AD6-90ED-86989A8A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77D4A-6A53-C086-07F7-F4AE0A498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BE2B-F588-9BD2-D452-EFDCFF3C4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65F15-9C42-9685-2DDC-313F0C363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6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5C3FE-FF98-655E-3EE1-FF98FF7FA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DA209-C6A5-B492-1F01-10FFE8196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A89A7-395D-B8C0-5149-284DA045D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1CB8E-C592-ADFF-60A2-EAEC6ED26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07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1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84A49-C83E-67CD-0809-83ABD24CB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D1752-8BA5-58D4-5A21-A64F92772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0EA6D-9AAE-4670-299A-44BBD3631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3C8E7-608D-0C11-9A0B-3CDDD6172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1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9C75F-2DE0-5173-5E52-BE38B3FF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283DC-816A-D850-4C0F-16B99FAA1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FF0A1-0B94-A9D3-1A34-AFDC2B55D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5FE2E-6EB2-0A02-4C0D-DA7496927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60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1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96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5A97E-2141-578A-3B54-14E072B7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8C689C-A33A-F123-79FD-8B2D593E7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DD87E-09A9-9B2B-795F-7EF76DEC7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D35EF-0746-1D03-267E-43AB58E5A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73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F09C-E687-C04A-77F6-AF4B82D1F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E88F6-8BA9-0390-8E4D-3AC118B82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A476F-BA94-62ED-3B53-E577DE799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84934-97E3-EBDD-1284-21A01E8DE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62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EE17B-4D6B-9066-311C-229865BAC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AA918-B3A7-4810-21AE-C3B0C7723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3D00C-ED34-CD8D-FAD3-85D052839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8359-7559-2FCE-DA03-55F405C77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63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48DE4-6266-F8F2-D3A7-E3757FAC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BFBFC-2A7D-D57B-8D80-0FA526EAE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31F97-76A2-5E0C-1345-1DAD00407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6F648-A6A9-B1AB-B93B-C55436582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E10CF-D543-1A04-5943-AFEE53831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E0457-B2A1-593D-68FF-1F4A2D1C4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2E387-45FA-CEBB-45B1-72BF32CD0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5B28-C41C-5FC4-FB67-9000B0D5D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59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64F72-8FB3-F77F-0AD9-F8DAE9FB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111B9-21ED-8ADD-A2FB-23AACF7BE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88F12-E19F-EF47-9C13-CA2DDD3E2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60F5E-FEEB-AFD0-7C1A-EB57B1C82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08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01AE6-093E-5ED2-54A1-16212527A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776CA-618B-140C-1570-EE092F5B3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B38FE-6711-7655-56E7-CC1AAF8F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A7701-0A22-6760-53D9-801044DA1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6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2F26E-3169-82B0-CF0E-90DBDFD91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34396-26D4-B689-52D2-1A9E30269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890A09-9E90-A3B1-3A22-8885A5110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DB5A9-81FA-C980-C8E0-3E9BE431B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9381-A009-8DD8-599B-7E326462B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F19C7-54F5-7682-4A0A-7B48A8296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F6F2F-C7C0-A638-D7EA-EFF0FA754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DCE54-1805-E84A-8188-32B7ADB63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908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63B09-F3E7-B44D-AF07-AE83915D9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7D5BB-5A3C-3939-769C-C175D1D5F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41E0B-D256-3A90-6E37-C287E18CF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0913A-7002-0237-24AD-F317D8BA0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10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40CB2-E13E-67B0-798A-F5D22803C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6EB97-6830-1F70-F660-4B77A19BE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2F44E-B135-5055-8035-FEB393E20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D34A6-8A0B-0334-E0A0-380E8573B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48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D27DD-4E60-141C-BCAF-78DAC61AE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FB954-32B3-B5D7-3849-CCCAD82EF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2A5B0-F6C9-77E6-E674-6A935E2C6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CF034-3BDF-213F-99A1-B32316288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504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8773-1C0B-C44A-2BCA-6D3E7207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E777FA-4081-0F9E-D853-AFE6D3182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DFFA9-EE77-3124-06C0-9BD7DFC15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F6DDB-515A-8FE7-349E-E33E045FF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684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21418-00AC-0ACC-35FF-D4D80B6D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6BCFC-B5CD-7093-138D-FFC31CD31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544F-4BE3-0549-70FB-64575314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7E57C-B62A-C45C-8CBB-969DBEB85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36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C20B2-E211-D86E-D8BF-3F5511DBB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3A887-65A5-1EDC-9346-A2050C0E9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AEB1D-86A5-BCB5-72CD-ED9AB6D40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B8B1E-8B32-713F-E698-3E64BCB31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590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2E27B-F1B2-A0DD-F82D-D6835ED17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36FA5-E2D9-9BAB-57B6-1501F5D04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45CDBB-AD92-EEC5-5240-64B0942F0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5E33D-42F4-DF47-17A2-28D5F78FC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66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946E-1167-A8B9-FE32-F3C69B8FF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67423-663D-76B5-9D71-ABB738C30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5532B-A64B-33F8-8D46-DDA53329B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BF506-4B44-1707-5D22-F8CDC5903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5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09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9E450-DC20-1B47-FCDA-B2DE5A77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959F8-6434-1D82-8CE6-6CF9D0452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E2CBC-7792-B249-302E-9BA8B476B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D396E-E939-010D-461B-F1100ECD8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6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07E5-57D0-696D-ADA5-4D2CAF148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D0DCE-17CB-5A1E-F8D3-8D0B80122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8D91E-DABB-5201-9761-1E075F71D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A2746-B29B-B7F4-D2C3-EC6484EA7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359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CB1B-7D55-9DC0-CA18-EA4C5A7F7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861BA-212A-FFA3-B9F7-DE911ADDF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50DD3-D370-138A-6D63-1B8F4FF91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C8952-E337-297B-01DE-C73CF6D7D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44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75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AA28-E1EF-6A74-1F0F-A94CA277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81E3C-4B56-657A-3F06-A19120660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22F06-D74A-C3C2-3107-D1190F02A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45612-B118-C3B5-9285-EDE231832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F4AF-59B5-301B-605E-D715B4FC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DC3BE-A36B-FB5F-76F9-DCE1FD2FB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888CE-0776-8235-D833-28EEA4399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3FA64-2AD9-84A9-6CEC-DB6A554E1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7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5FFB6-E4A8-E464-FF92-492511870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3C3E57-11A6-CA4C-7560-980AD45DE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8F152-4AE8-9196-8DFF-D8C73EB67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F146D-1322-C794-1274-D186A9F6D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46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1BCA9-F360-13F7-C7E0-872BD693C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693DF-3A10-022A-28AB-1674FC56F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02CB4-765A-DD16-F4C5-255EA114E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B8A24-D9F6-94EE-8B4D-D1F0CEBE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903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061EA-8E58-B56F-4871-9274912A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22537-7DEE-9E37-9343-CB71C08F0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FFABB-7C9D-5D97-6B31-EB3BFE689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A2ABA-E256-35BE-D003-21A3F6625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893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F08-6B5C-561B-9F0D-B7949CDA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78270-6529-43DE-91B9-392DB366B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362D6-DFCD-E07B-E925-D1F4172AD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3FE04-BED9-3E81-133C-9DEFC5302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48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07B9-3C67-A9F1-7B31-9E5D07CB2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9D20AB-C3F0-74BB-06ED-383A4238B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93895-7A4F-C780-50B8-60B950256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AA0F2-1CC7-22F3-F380-A431A39D3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7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21889-87FC-D41B-AEC3-A2F13C77B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2644B-4A5A-5E09-9756-E5BAE7F1C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0A66F-14FB-E04B-A867-525D95C9E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8F10F-5174-4A67-F0AD-415483D3D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239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180E1-DC63-3431-B7DB-C1B3651A9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9CC8D-ED9F-BA84-D983-A59BE67E5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E08F7-6BE0-03F8-0674-4A44C1EF8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AAF5-06F9-F094-F419-4A415A905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214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1B1E-0DAE-9F92-CC43-66D2CA3D6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77EB8-B22D-C283-CD97-61723E591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41471-8F7E-68F5-0AF2-6BE30AF43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E9E06-0973-53A2-0F75-6C7247020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911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19C49-1463-B23D-3F1D-1B6EE591F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261C6-65E5-F1FE-BD81-3D05B0FB7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6947F3-D947-97AD-3F15-0558D6B18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F29CF-4F6F-2ADF-A82A-C8A85EA5A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184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C262-0F51-C39B-89E6-21191B1D1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7E7A4-C69A-E869-423F-1A35CCF3D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357F4-B574-3A8B-B137-66D6FBBC7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E68A7-D164-217F-C2A5-E722B6465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74BE-F9D9-ADF4-5181-95DFF348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2F989-B6C1-9ACB-342D-A56E4FB2D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EEC0B-9425-915E-E61F-0A195A63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F74A-010B-C979-FB53-7E0DBC90B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03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B753-860A-E623-E4DE-D19C5CA26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2CAF81-8A43-3E2A-07AF-D7009721C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52277-CF60-375C-C729-7547505E2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2D69C-AC0A-0264-84F8-FF95DDAA5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35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0F037-0E6D-739E-590E-A5DCA5F5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ACD8A-1667-6655-6CE7-BCBDDAAC4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EEE7F-2D18-3A47-56D6-F6DE0CBF4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9C178-5135-5A32-DB7B-976D47711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386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2B36-BB64-1C02-0C7A-1803775D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B66FC-D6B8-503B-EAAC-3539C85B5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82C1F-E393-51CD-1091-FD1BC1D61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0C521-EF3B-06A1-F6D1-7ED7AF5C0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10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C59C-6D20-0DF2-8254-466D0AB9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3E613-A544-F8D4-539F-904B4F8E0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354A1-CDA8-0870-7786-4B2A43F51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1EC77-F770-BAAA-CF33-FD8BE7D6F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991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E6B1B-4056-F9DF-5B62-32F973B2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A5A01C-427F-13A7-4AEB-9E3A504DD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3ED16-3DF8-CA95-86F5-D4148EE9F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0E440-F9B9-9218-83F6-C0FB67D0E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63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41095-5548-9434-DF86-4487BDE63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3564D-E09A-32F7-4883-B8247E57E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76F8A-6B83-39A0-39C8-E1515A1AD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FB168-0210-3D67-3D05-ED5E8C7F7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12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008A-FF70-C6A9-1F9E-B288E03F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9D085-4962-513C-A7A7-99726335E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C26FD-49B7-1889-3D1E-866DBA77C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AE1E1-7FFC-4BFB-4AC8-187E4A4E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21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9F816-C6B8-12C3-FE60-4C9F4068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E89F2-3A38-4CC2-745D-B723D7A53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09354-D972-97E7-6E9D-D60838F96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93549-5F5D-C5BF-AC57-F5AAE2700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647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ADC1C-23F9-4384-FEF2-8E47BCAFD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3E45A-1116-0EFC-F470-1ECAD48AF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05FAC-7E3C-7CE4-E7F1-71DF5538D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06BEE-6489-33EE-C2B2-933539C39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12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F308-F1B0-7AAD-B731-98602718E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45E43-9D1E-FE0B-FD1D-54F877469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4032F-63E3-79A1-5720-AC585A215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14F8-6116-97EA-0131-BCE8C4724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46CC-F115-096D-21CB-E63BF72D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D2167-2449-65BE-3907-2FC477DD8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A3973-C5A4-A3F9-0CAB-5AB2A4ADE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52AFD-1B68-0879-A1B8-37E969AE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513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3154-692B-5BD7-44B9-0C73DE08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51707-60E3-C492-1DA3-D5E1A56DF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791B2-208C-ED83-8783-FC932D52F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DD46-022E-2362-A334-71B743FC7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68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D0EF-F008-2E51-C070-EBD8E247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D37F4-F3C6-A2DE-B502-994A3545D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F0699-0144-ADAE-B6D1-D0BB887E2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2E2EC-7177-A9BA-5BDC-391A379DD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92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CAD7-C0DA-AFAA-B987-2C1D5998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8DF37-95B3-8167-35E4-D1C4F40F3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3A3C4-F4C0-6C22-469F-806AB018C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991EB-5FCE-896F-0CBD-054293CF6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54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279C-6F46-01BA-A7F3-1774F6E0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EBFA1-E54E-AB3E-AEFC-ADD60DDD7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19149-990E-100A-F684-79D88B713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66407-1D0E-92DE-2CEA-854712936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52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1F2B6-3D69-2F8C-AC8D-513EB99FF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FD70D1-FB64-280D-ADE9-9243477A3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24039-0218-09B2-B9BD-28D27F6B1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6E3DE-7B72-2F5B-025C-285287985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22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97304-574F-89F5-0646-D3D0924B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B2613-3647-4101-EC5D-79B1C4251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C2CF2-4972-451F-D03D-FE69C0EAF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3F6F4-C0B0-D67A-828B-DE43995E4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128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B43C-D1D0-9E53-5C77-E559E03C4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8C57B-4918-37B3-EBCA-BE497FB9A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AC5E7-6C43-0869-E34E-54C6B042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8C1A4-514B-2294-559B-2DBC30FB7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505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244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D50F-E868-9458-2BD9-AB6DE880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2C15C-30C9-3300-F2DB-C6C16725B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E617F-12B5-4E8E-7354-892629134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74B7D-9185-E6C0-A099-29472E3A8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6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03EBB-4F73-1616-7E16-B856F92F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A9E20-C2FE-3EA4-3E3A-446C9749F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2EF53-4BB3-9B37-548B-6EB75D6F2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504E9-7B6E-238E-10DB-597EA6D70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630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730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268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29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E29E-00AC-9AC2-9479-9FB801A5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BD650-C9C9-8B2F-A087-CE6C08EC3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D3DF0-C1BD-077A-76B1-AE2A8158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5145-F3B7-F64B-AE76-C19CA3AF8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84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329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281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9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FFD9C-2299-7269-4B9B-96925A9B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F2E56-9017-331F-50C6-5483E879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F3680-86B0-8A7A-FA27-CA77E1B65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E52AE-F5B2-2B4F-3CFD-CA3F1F911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8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6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4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3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1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2361-F0DD-4DB2-96B6-7E7AB9520A3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8" y="665638"/>
            <a:ext cx="12191998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of Directors Meeting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January 21, 2026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10:30 a.m.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B5348-E5DA-0D51-5610-381810B2C6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4C0D99-FB8F-9212-54F5-CD10386B2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0"/>
    </mc:Choice>
    <mc:Fallback xmlns="">
      <p:transition spd="slow" advClick="0" advTm="48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2592793"/>
            <a:ext cx="6096000" cy="14602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Today’s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Agenda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6E89F-0004-FC0E-93AF-0C6CDA1C6AD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EBF95E-5AAE-1FEA-11C1-0F86602BA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 descr="A picture containing table&#10;&#10;AI-generated content may be incorrect.">
            <a:extLst>
              <a:ext uri="{FF2B5EF4-FFF2-40B4-BE49-F238E27FC236}">
                <a16:creationId xmlns:a16="http://schemas.microsoft.com/office/drawing/2014/main" id="{9C8B5A4B-46CE-0445-95B6-862512946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489" y="285608"/>
            <a:ext cx="4886479" cy="628678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9412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BF499-4933-2B56-5D62-E803391C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CD856-5DCB-097A-DC9A-83E780413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A2657-8DD7-78E7-BAAD-99B86F5FD7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4459D5F5-0A2D-D809-1A9D-15961BFF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1CF7A9E-395C-3AFD-6168-488652A2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A1C0616-95A7-3DD7-1213-13545DD1D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1678A-D4CC-C3E2-7188-9E377ADCEFE3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34688539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INCREASES/DECREASES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E501FE-6533-5A24-2226-66792C8E9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77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3D681-67FF-954B-32E1-66DDCD2355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7F03D-48A4-10A3-7D37-A756D8E079EB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Totals of Increases/Decreases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ECBFEC-2125-03B4-19CC-5C5C72FD3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16208-1188-8305-7DD6-6A40AAC71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266" y="374214"/>
            <a:ext cx="8499467" cy="549896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7879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049D3-8CB9-543F-13F1-6E1E89AAAE9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0682F-1A30-3200-5C96-172CE1B3ED7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Dollars Disencumbered Report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C609C4B-7E17-6AB3-B022-B21B18688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3F44EBEC-535E-E4B1-90B9-B7E81D309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320" y="97532"/>
            <a:ext cx="5075360" cy="610414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5801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E163A-CAF1-8278-1CE5-57141BDC94C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89F60-AA9A-2D1C-EC00-82EF3271D18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Current Individual Increase Requests Summary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D44DC88-F2EC-547A-C41E-FAFEAE807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A981D6FD-68F5-D047-F545-100A1D5B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08" y="1248696"/>
            <a:ext cx="11168384" cy="372617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9679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84415-5E8F-E0DB-1CC9-FF4865497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F98E62-E4A0-4C40-CBEB-A418F0732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515F9C-B028-93D5-A5F0-FCAED55C4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DB086-02BD-56FD-B4F3-A96FF208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D3B9B-E5D6-6B23-2F01-E25BF94C6AB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9F374E0-806C-9BF6-59F4-BF74467AF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7478CF-5322-1C4E-0202-22D340A2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775" y="3179042"/>
            <a:ext cx="8870449" cy="499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BDFC72-1E48-D206-137B-9DE6347AB39E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</p:spTree>
    <p:extLst>
      <p:ext uri="{BB962C8B-B14F-4D97-AF65-F5344CB8AC3E}">
        <p14:creationId xmlns:p14="http://schemas.microsoft.com/office/powerpoint/2010/main" val="4362908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95FD5-1C76-5352-E226-29F30B0AC47E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D3C714C-0D03-3A33-386B-8E2615D85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59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AFA03-67DB-7E3D-2D20-48933C7C9C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C5793C0-ED6D-61E8-0F54-2A3862500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75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0069-71CF-B54A-DF9F-780AA2FCF158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50D7D50-0F70-D964-2BF4-43BBF459E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55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099"/>
            <a:ext cx="12191998" cy="6962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B. PROGRAM INITIATIVES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 INITIATIVES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3F8B50A-C7FF-5940-FF5F-F125B9497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716693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5475" marR="0" lvl="0" indent="-62547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APPROVAL OF PRIOR MEETING MINUTES</a:t>
            </a:r>
          </a:p>
          <a:p>
            <a:pPr marL="1028700" marR="0" lvl="0" indent="-10287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  <a:tab pos="177165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	A. 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OCTOBER 15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, 2025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C2C4C-A545-BF03-1E9D-FB949541439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679D3DE-34CD-3652-2060-8488C0379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 descr="Text&#10;&#10;AI-generated content may be incorrect.">
            <a:extLst>
              <a:ext uri="{FF2B5EF4-FFF2-40B4-BE49-F238E27FC236}">
                <a16:creationId xmlns:a16="http://schemas.microsoft.com/office/drawing/2014/main" id="{83429295-3FC5-654D-3E92-C1F8C6C1C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334" y="245327"/>
            <a:ext cx="4059797" cy="58543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4610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6DFD8-127C-903A-DAEE-DAB9B7B184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E3BA2-A488-D30C-2525-846F264AC77D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Small Projects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C52640C-4369-E454-05AA-EBEE73F95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B7B5B-3741-928A-450D-BA8F0746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030" y="100429"/>
            <a:ext cx="7647939" cy="603094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0219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179F5-85F5-91E7-4CF0-0AE9056A29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91AB-EC10-FC4F-47AE-D5225F6A7B0C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BBA883-2D64-2126-4C88-0A9EB0061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0E09D3A-FEF0-A0A2-A573-FAF4781DD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85" y="324465"/>
            <a:ext cx="11127830" cy="566507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2870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74400-04D7-7011-51E7-E04AFF96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262BA-4833-E110-AF5F-254C6148E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D5F38-63F5-A455-EBD6-504E0C3EC6F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2808D-C3E3-0EE9-AE27-AD82E11CE990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E3011C1-77C7-EB37-DB9E-1B1291FE6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F34F145-5189-19C5-9379-602E37632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63" y="431231"/>
            <a:ext cx="11767074" cy="540913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9471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97449-908B-03C7-4E32-4C2E0EDDB63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ADC32-4FA8-D8C7-6F5C-4C8FEAC4949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23B63EF-0885-CAFE-159C-E934D314C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2F10758B-E329-AC14-37BE-A9FF57B41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46" y="381855"/>
            <a:ext cx="11611195" cy="457622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0505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6DA98-EA89-5D92-EF3C-2D25A8BAF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B6862-C963-7BB8-7FEA-7D4AA691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7DBEA-B4B8-F55C-E1E1-8646C21FFFF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F2875-FE9C-4317-C2BB-F2AE6900EF27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1F82EC-1F32-EE48-17CC-E89DF148F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9ACE8DC6-A4EB-6AC6-3583-EF0CB2EB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534" y="68153"/>
            <a:ext cx="9034931" cy="604618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6552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0BA4-B84C-2E21-D370-029BBA3C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D6BCC-3178-143B-167C-2A25F64F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D3BD5-2D9A-BFCC-ADF9-CE240AFB44C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36CC6-0766-668A-37CE-391CA9ACDB8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28FBF63-F8CB-CBD9-F2E2-69C3AC74B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991936C6-5664-C6D7-586F-73CF04A7D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488" y="1371789"/>
            <a:ext cx="9947024" cy="332055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4288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C. ON-LOT REPORT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ON-LOT REPORT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C49E6E-9650-03F5-43AA-8D5699637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20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C31A8-FECE-640B-18EA-7F40B69A501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465A8-0B55-D5CC-B117-35C6E56CA6D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On-Lot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D1C4A42-691B-4DCD-016B-A17C54E6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49768D33-88E8-8B60-0C95-B7D4A4D71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008" y="97327"/>
            <a:ext cx="4419983" cy="604318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9408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D. PROJECT STATUS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STATUS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7CA76E4-CF68-53B0-E8ED-7B72E2CFD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81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28CA6-6CE4-5257-20A1-587E5088413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19A1A-C7EE-DCF6-7903-F72B40171B71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Application to Approval Projects for January 21, 2026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5E878D2-0E04-6ECE-87FC-1D7C81D8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CC6ADD8C-C2BF-7C53-3BF9-7D17678C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556" y="152481"/>
            <a:ext cx="9702887" cy="59957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59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320D7-B960-6182-2099-F952D6E88E4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OCTOBER 15, 2025</a:t>
            </a:r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4DF0588-4CEB-3BEE-240D-E0F9A5C29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64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195A-02C6-9DF3-C04D-EE1844B433A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12CBB00-999E-F673-2965-70D27E2B0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692DE-F891-E0AD-3D9A-979A6202748F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January 21, 2026</a:t>
            </a:r>
          </a:p>
        </p:txBody>
      </p:sp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55AD7D8E-880C-6E08-F827-8D0118012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44" y="187162"/>
            <a:ext cx="7692511" cy="588826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4450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D8B2A-C8B2-C9FE-B16A-2239C2F07AF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5C7C6D-BB30-723F-A832-7EF10B41B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79D791-2EB7-CA48-1593-320BE0959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270" y="152207"/>
            <a:ext cx="8127460" cy="599603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E4A03-1DF0-A5FF-61B5-6B0B9FC2DD4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8085947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FD18-A8A6-1897-40DB-92F690C8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11A5FD-679F-1D1A-A69E-AA9ED78B2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023E2-1172-A07F-CF4C-544506E9429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0910AC9-D401-2D80-EFEA-D70ADD99D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20DF9-257A-B47B-5797-D245113EB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920" y="131222"/>
            <a:ext cx="9336160" cy="601701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3B5DA-119D-04EC-7D8F-FE11B9BA52F3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11329642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615" y="0"/>
            <a:ext cx="786594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 Public Comment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7" name="Picture 6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AC6DBBE1-190A-449B-B8C1-6BE1391D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51" y="239380"/>
            <a:ext cx="2257425" cy="219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EAAB9-5FDB-75CB-C903-2822C480F1F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1F3794B-C05E-0EBF-F901-FDD116FBA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0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24282E-32FC-41BA-8F0B-34773829D0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331115"/>
            <a:ext cx="9195881" cy="8855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Save the date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F24EB7-F590-4BDF-ABDE-947B79DA1C02}"/>
              </a:ext>
            </a:extLst>
          </p:cNvPr>
          <p:cNvSpPr txBox="1">
            <a:spLocks/>
          </p:cNvSpPr>
          <p:nvPr/>
        </p:nvSpPr>
        <p:spPr>
          <a:xfrm>
            <a:off x="12830" y="2076279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The next scheduled board meeting: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59386D-5DB4-45C0-B26D-ECD1DBE9B88A}"/>
              </a:ext>
            </a:extLst>
          </p:cNvPr>
          <p:cNvSpPr txBox="1">
            <a:spLocks/>
          </p:cNvSpPr>
          <p:nvPr/>
        </p:nvSpPr>
        <p:spPr>
          <a:xfrm>
            <a:off x="51881" y="302836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April 15, 2026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AC2304-3143-4B43-8D50-F6B6B8244FD3}"/>
              </a:ext>
            </a:extLst>
          </p:cNvPr>
          <p:cNvSpPr txBox="1">
            <a:spLocks/>
          </p:cNvSpPr>
          <p:nvPr/>
        </p:nvSpPr>
        <p:spPr>
          <a:xfrm>
            <a:off x="11274" y="4526017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Application cut-off date: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625763-22F7-4E16-A4AC-3FF88DBAE403}"/>
              </a:ext>
            </a:extLst>
          </p:cNvPr>
          <p:cNvSpPr txBox="1">
            <a:spLocks/>
          </p:cNvSpPr>
          <p:nvPr/>
        </p:nvSpPr>
        <p:spPr>
          <a:xfrm>
            <a:off x="63155" y="537917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February 4, 2026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45509-1FDD-5629-1106-91C97F37FBD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186418C-B9A8-C310-8BC5-49721A33A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71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7FD50099-1199-43CA-A3DD-EFDBB6E0F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9" t="12427" r="13612" b="16187"/>
          <a:stretch/>
        </p:blipFill>
        <p:spPr>
          <a:xfrm>
            <a:off x="1127232" y="211321"/>
            <a:ext cx="2362581" cy="241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06E803-8C11-4E1B-A8D8-171964055B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1425" y="0"/>
            <a:ext cx="9391133" cy="2304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Vote to Adjourn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EB1470-B209-4D15-BFE1-3B66CBEED798}"/>
              </a:ext>
            </a:extLst>
          </p:cNvPr>
          <p:cNvSpPr txBox="1">
            <a:spLocks/>
          </p:cNvSpPr>
          <p:nvPr/>
        </p:nvSpPr>
        <p:spPr>
          <a:xfrm>
            <a:off x="4827373" y="1722133"/>
            <a:ext cx="7092778" cy="139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  <a:tab pos="625475" algn="l"/>
              </a:tabLst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28700" indent="-1028700" algn="l">
              <a:buAutoNum type="romanUcPeriod"/>
              <a:tabLst>
                <a:tab pos="461963" algn="l"/>
              </a:tabLst>
            </a:pP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914400" algn="l"/>
                <a:tab pos="1087438" algn="l"/>
                <a:tab pos="1771650" algn="l"/>
              </a:tabLst>
            </a:pPr>
            <a:r>
              <a:rPr lang="en-US" sz="2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2900" dirty="0">
              <a:solidFill>
                <a:srgbClr val="2F559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tabLst>
                <a:tab pos="625475" algn="l"/>
                <a:tab pos="1771650" algn="l"/>
              </a:tabLst>
            </a:pP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36C05-4DA6-5E40-637C-852A4C2BE83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7AC7-E96A-227D-014A-93605A05EB27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V. ADJOURNMENT	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F0FD1B8-2937-639E-2717-62FBC3C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2B947-6974-D544-BA0A-41A62B995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0FE6F-EBF8-19E7-7E2E-E880AD69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F78E81BF-F69B-7C32-2776-56A1E76B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E1331-185A-33EC-56D0-9C28FCA2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6FEA1-E56B-9460-DD61-F785A71EFF7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34EEF-0B0B-2E94-791A-B26AF6E9AFA8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OCTOBER 15, 2025</a:t>
            </a:r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6F328EE-42BB-A078-7B56-13125780E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695D07C-69B1-21BD-941D-0F9E42149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4333D-993B-9209-1F10-1FDD7C98A11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OCTOBER 15, 2025</a:t>
            </a:r>
          </a:p>
        </p:txBody>
      </p:sp>
    </p:spTree>
    <p:extLst>
      <p:ext uri="{BB962C8B-B14F-4D97-AF65-F5344CB8AC3E}">
        <p14:creationId xmlns:p14="http://schemas.microsoft.com/office/powerpoint/2010/main" val="32385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8034B98-22BD-5FF7-2C3A-5893E7953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F55D2-DEDF-8B06-3184-FD979DDBBF1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OCTOBER 15, 2025</a:t>
            </a:r>
          </a:p>
        </p:txBody>
      </p:sp>
    </p:spTree>
    <p:extLst>
      <p:ext uri="{BB962C8B-B14F-4D97-AF65-F5344CB8AC3E}">
        <p14:creationId xmlns:p14="http://schemas.microsoft.com/office/powerpoint/2010/main" val="253969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24F47-4982-21DB-3225-0951F1EE4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CC4B4-4906-B2CD-5BCC-58DA111A4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0013E-A667-7ECC-55D8-1D8B556A8E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A4A3E-1E7C-30A3-7BBA-54B092D4CB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8E0143-B7C5-1E2B-863F-F5BB7875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ADMINISTRATIVE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580AFC0-3FA0-206B-0ECE-91D39F873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5894-318A-C26D-6E49-DF37C5FC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4174FB-A007-8561-7D31-412480A60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82EF3-1354-B23B-7C1E-2245D17114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791904-08F3-603F-09D6-6B3B5D6306D2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A.  ELECTION OF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BOARD OFFICER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0344C53-5DE1-AFDD-D7AC-251DB703F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171E7-E078-6BF5-CE74-BB3A21C84428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ELECTION OF BOARD OFFICER</a:t>
            </a:r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F927EE45-058E-B313-DCBA-904C3886C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010" y="1219732"/>
            <a:ext cx="5554965" cy="383292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79A1-5659-7565-1AC4-FDD92CDC0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8C1D89-1D6A-F838-FFC1-4E9CA618C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228BD75-248B-F827-BEDA-EAF148955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BEC45-CAC8-5083-021A-73C956D0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C1C85-7CD0-607A-26BA-7993EC5C1D9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D61B89-BAD9-68CE-0528-86C0E5FDD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4084A-C334-E548-09B3-C7DAB48F4F17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ELECTION OF BOARD OFFICER</a:t>
            </a:r>
          </a:p>
        </p:txBody>
      </p:sp>
    </p:spTree>
    <p:extLst>
      <p:ext uri="{BB962C8B-B14F-4D97-AF65-F5344CB8AC3E}">
        <p14:creationId xmlns:p14="http://schemas.microsoft.com/office/powerpoint/2010/main" val="441248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BF25-BD6D-EE26-C111-BEC0AB18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79C70-8183-1681-04B6-060E88C0B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47BA40E-1744-706C-6F58-A76A2C2D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5965C-5E72-132A-EAE6-98B4B989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201F0-2A53-E9E3-C9F0-E1AE2FC59E1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D69E2A0-26CE-562C-FB82-F4CA573F4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BC6574-1B8A-B533-BD4C-65FAB407F349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ELECTION OF BOARD OFFICER</a:t>
            </a:r>
          </a:p>
        </p:txBody>
      </p:sp>
    </p:spTree>
    <p:extLst>
      <p:ext uri="{BB962C8B-B14F-4D97-AF65-F5344CB8AC3E}">
        <p14:creationId xmlns:p14="http://schemas.microsoft.com/office/powerpoint/2010/main" val="397308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Recording Notice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This meeting is being recorded.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By participating in this webinar,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this session.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If you ask a question,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your statements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as part of the meeting.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CA361-50B7-10BF-7480-677011F3985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A7920FD-9FEE-5044-8AE8-4D238852CF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EEB5-A0C4-D227-0996-43163307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ACB5A-88EA-561D-D18C-DAD9C1AD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18E9B-37C8-9B9E-AEA6-A0AE17C347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7134AF41-B495-3349-0BB4-AE9599616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421A2BD-9265-FC89-2F7C-60DC9AB6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F3DFE6-72EF-507A-72F4-0F90CB020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B9838-4376-4850-3C08-708FB1E661A0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ELECTION OF BOARD OFFICER</a:t>
            </a:r>
          </a:p>
        </p:txBody>
      </p:sp>
    </p:spTree>
    <p:extLst>
      <p:ext uri="{BB962C8B-B14F-4D97-AF65-F5344CB8AC3E}">
        <p14:creationId xmlns:p14="http://schemas.microsoft.com/office/powerpoint/2010/main" val="1404230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11995-FEE7-ACE6-04CD-D6C5ED37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43B77-68AA-0048-6BF3-FCA2E80F6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2ADD1-43D9-D6EE-EA31-E1E49D2FED8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C6223066-8A9B-223C-6021-98C349AD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775472-EB12-B0F7-7D84-EC7E50B3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4E6FEBA-0AF1-CC91-9A89-724C00E7B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20DFA9-43FA-52CB-5CC6-E5E01EE2302A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ELECTION OF BOARD OFFICER</a:t>
            </a:r>
          </a:p>
        </p:txBody>
      </p:sp>
    </p:spTree>
    <p:extLst>
      <p:ext uri="{BB962C8B-B14F-4D97-AF65-F5344CB8AC3E}">
        <p14:creationId xmlns:p14="http://schemas.microsoft.com/office/powerpoint/2010/main" val="3772366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45F3-6789-36C6-9FC2-E36FEA9B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1DB548-7683-F6F4-329E-DE5B43CBE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073204-2823-D80D-E2D4-D6A0303A716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036240-8BD8-729F-6358-C04A615B2598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B.  REQUEST FOR PROPOSALS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FOR THE CLEAN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      WATERSHED NEEDS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SURVEY PIIA-RFP006027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4F9834A-714E-9A79-CF1E-C58F7CDBB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D2087-4A9A-E496-AB16-1BBA785A06A4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REQUEST FOR PROPOSALS – PIIA-RFP006027</a:t>
            </a:r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811B7D9A-1796-716B-A33A-D9C6AAC44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526" y="858118"/>
            <a:ext cx="5395428" cy="401608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434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DB7D8-C0C3-F533-863C-8F7325453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E4F74-B9B1-7C14-D8ED-5D803021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87211B4-6BB4-2C56-5A41-52F73269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6D86D2-1AD6-F8A5-3D23-1AA4F9F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606D8-8EFF-AC16-2458-7B7A6BC0DB2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188CB2B-4037-6D47-06AC-27239449B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D65F4-C09E-6F35-1093-F0EE5989DEFD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REQUEST FOR PROPOSALS – PIIA-RFP006027</a:t>
            </a:r>
          </a:p>
        </p:txBody>
      </p:sp>
    </p:spTree>
    <p:extLst>
      <p:ext uri="{BB962C8B-B14F-4D97-AF65-F5344CB8AC3E}">
        <p14:creationId xmlns:p14="http://schemas.microsoft.com/office/powerpoint/2010/main" val="2653857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7C251-29A8-E7D3-60BB-39D25500B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7118E-4A4E-6188-177E-EE447ACA1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F096201F-3C04-BCA3-3685-3D9C3D98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A5D68-37C4-9F0B-7FE0-56047A58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39B7B-E89F-8D03-9AFB-FA7AFAA8826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84DB8BB-C0A4-FA74-2865-DD19E6055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C24024-9858-FBCF-766F-F5717A277957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REQUEST FOR PROPOSALS – PIIA-RFP006027</a:t>
            </a:r>
          </a:p>
        </p:txBody>
      </p:sp>
    </p:spTree>
    <p:extLst>
      <p:ext uri="{BB962C8B-B14F-4D97-AF65-F5344CB8AC3E}">
        <p14:creationId xmlns:p14="http://schemas.microsoft.com/office/powerpoint/2010/main" val="2934031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C8A8D-FB75-DFBD-366F-805A39E69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94ADD-A33D-E0D9-D288-709AD2995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8D18E-C5D0-13DB-14F6-781FB4E60FE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CE5DB82C-D4B8-E8D5-76E0-878564C2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E610ABA-FBCF-F498-0963-C2679682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F1F936-FA28-23E6-C7D1-44B4731715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DB925-FDFC-84DF-5337-7BE2AA5F92CD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REQUEST FOR PROPOSALS – PIIA-RFP006027</a:t>
            </a:r>
          </a:p>
        </p:txBody>
      </p:sp>
    </p:spTree>
    <p:extLst>
      <p:ext uri="{BB962C8B-B14F-4D97-AF65-F5344CB8AC3E}">
        <p14:creationId xmlns:p14="http://schemas.microsoft.com/office/powerpoint/2010/main" val="50476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40E1-DF31-FFCE-D834-D2F026E7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B9788B-1009-26D8-831B-DB3E492E9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44527-41DF-927D-05C8-2EE7A59160F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4F571B1C-C254-869C-9854-ACB72AB24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1914439-81D9-0425-6543-3DDD6CD1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7AC55D-383E-2F8E-EC5A-0713C80C1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C73D8-95FC-E07A-50D5-BAEF07FAFC13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REQUEST FOR PROPOSALS – PIIA-RFP006027</a:t>
            </a:r>
          </a:p>
        </p:txBody>
      </p:sp>
    </p:spTree>
    <p:extLst>
      <p:ext uri="{BB962C8B-B14F-4D97-AF65-F5344CB8AC3E}">
        <p14:creationId xmlns:p14="http://schemas.microsoft.com/office/powerpoint/2010/main" val="472939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F2464-81F9-AF40-205C-854C12C8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C01A96-197C-0A88-E268-24A2E08B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FC520-35EF-9B15-FD06-BB3C4351B83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AD5FB5-09CD-2D47-EE33-EFE92A10160F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C.  FISCAL YEAR 2025-2026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FUNDING BUDGET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INCREASE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237DAB8-4892-EE32-3ADD-39DC46FA3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739E07-52CF-83CA-8818-CCF728E92D02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FISCAL YEAR 2025-2026 FUNDING BUDGET INCREASE</a:t>
            </a:r>
          </a:p>
        </p:txBody>
      </p:sp>
      <p:pic>
        <p:nvPicPr>
          <p:cNvPr id="9" name="Picture 8" descr="Text, letter&#10;&#10;AI-generated content may be incorrect.">
            <a:extLst>
              <a:ext uri="{FF2B5EF4-FFF2-40B4-BE49-F238E27FC236}">
                <a16:creationId xmlns:a16="http://schemas.microsoft.com/office/drawing/2014/main" id="{4310073C-72BC-0968-740B-9240D27D1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046" y="531634"/>
            <a:ext cx="5182049" cy="520491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356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DEC1-5E69-230F-6545-F9317B095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76883-CF4E-1B5B-23C3-37BB3DAFB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57850612-E52A-13D5-8E50-D96D0E4CE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92DD7-D6DE-4495-6F9E-EC9B9017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FA588-05BF-A429-F432-3AC38761D3E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0D92C46-976B-0C3B-438B-BB12DB8ED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E7B8F-7A03-F814-FE3F-A37C0BC69FA9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FISCAL YEAR 2025-2026 FUNDING BUDGET INCREASE</a:t>
            </a:r>
          </a:p>
        </p:txBody>
      </p:sp>
    </p:spTree>
    <p:extLst>
      <p:ext uri="{BB962C8B-B14F-4D97-AF65-F5344CB8AC3E}">
        <p14:creationId xmlns:p14="http://schemas.microsoft.com/office/powerpoint/2010/main" val="225156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A3B46-A348-8AEF-44A2-92956CD5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4B8DA-1C9C-9206-81E6-7C0062CF4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BBA09B18-84C0-4FB0-38BB-586F2ED4E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A4D57-0FC7-6806-3650-5F5D6FB2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A1868-5764-1409-20E9-9A693B5F54C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93B02C9-C7FF-AEFA-ECEC-19003C852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C0920-1FB9-B94C-B29B-6E314147180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FISCAL YEAR 2025-2026 FUNDING BUDGET INCREASE</a:t>
            </a:r>
          </a:p>
        </p:txBody>
      </p:sp>
    </p:spTree>
    <p:extLst>
      <p:ext uri="{BB962C8B-B14F-4D97-AF65-F5344CB8AC3E}">
        <p14:creationId xmlns:p14="http://schemas.microsoft.com/office/powerpoint/2010/main" val="236308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3C23C1-4373-0765-9EC9-2D9D2B944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B1661-B871-ECC0-C6EC-8987DC8EB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C64BA1-8B3F-756F-2333-FA61AACA5C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Transcription Notice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BE0B8-0661-5A8F-ABAC-C7692D3A951F}"/>
              </a:ext>
            </a:extLst>
          </p:cNvPr>
          <p:cNvSpPr txBox="1">
            <a:spLocks/>
          </p:cNvSpPr>
          <p:nvPr/>
        </p:nvSpPr>
        <p:spPr>
          <a:xfrm>
            <a:off x="0" y="1786433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US" dirty="0">
              <a:solidFill>
                <a:srgbClr val="2F5597"/>
              </a:solidFill>
            </a:endParaRPr>
          </a:p>
          <a:p>
            <a:r>
              <a:rPr lang="en-US" sz="3200" dirty="0">
                <a:solidFill>
                  <a:srgbClr val="2F5597"/>
                </a:solidFill>
              </a:rPr>
              <a:t>Commonwealth of Pennsylvania policy prohibits the use of Artificial Intelligence transcription software during this meeting.  </a:t>
            </a:r>
          </a:p>
          <a:p>
            <a:endParaRPr lang="en-US" sz="3200" dirty="0">
              <a:solidFill>
                <a:srgbClr val="2F5597"/>
              </a:solidFill>
            </a:endParaRPr>
          </a:p>
          <a:p>
            <a:r>
              <a:rPr lang="en-US" sz="3200" dirty="0">
                <a:solidFill>
                  <a:srgbClr val="2F5597"/>
                </a:solidFill>
              </a:rPr>
              <a:t>Please note, PENNVEST staff is required to                        disable or remove transcription </a:t>
            </a:r>
            <a:r>
              <a:rPr lang="en-US" sz="3200">
                <a:solidFill>
                  <a:srgbClr val="2F5597"/>
                </a:solidFill>
              </a:rPr>
              <a:t>tools                           from </a:t>
            </a:r>
            <a:r>
              <a:rPr lang="en-US" sz="3200" dirty="0">
                <a:solidFill>
                  <a:srgbClr val="2F5597"/>
                </a:solidFill>
              </a:rPr>
              <a:t>the meeting.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41854-F9DB-6648-399F-5D51C6FFA75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CD473F-4512-C674-DF73-BF4A905E4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37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9BEA-2E94-519E-3256-BFA7BBDFC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65B78-04F2-F0B1-4F97-52D98DD6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02C45-E7A3-F6C6-B89A-97F3C1F2035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F97E94AE-398C-82E0-9E07-3E2F7226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BEDA74D-F11D-F7B0-44E5-F3C3381C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AC12D5D-517D-EFD8-9246-D12BA0C42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65D48-F0C4-3D13-EA1F-8DDE24B64118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FISCAL YEAR 2025-2026 FUNDING BUDGET INCREASE</a:t>
            </a:r>
          </a:p>
        </p:txBody>
      </p:sp>
    </p:spTree>
    <p:extLst>
      <p:ext uri="{BB962C8B-B14F-4D97-AF65-F5344CB8AC3E}">
        <p14:creationId xmlns:p14="http://schemas.microsoft.com/office/powerpoint/2010/main" val="2733704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4357-2937-5693-CB56-186B113AF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8E4BD-B4EA-229D-7D2C-AB2759B51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79CD4-7CB6-9676-8554-CF6D80A7EC9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2B2E4BD9-5B7E-663C-59C1-7DAC5BF8F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D8E9272-1BC8-9917-036F-917BB7BB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16344F3-F7D0-130D-897C-790BFABBA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BF1D4-129A-BCFF-CC24-B7F8C55CF6B7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FISCAL YEAR 2025-2026 FUNDING BUDGET INCREASE</a:t>
            </a:r>
          </a:p>
        </p:txBody>
      </p:sp>
    </p:spTree>
    <p:extLst>
      <p:ext uri="{BB962C8B-B14F-4D97-AF65-F5344CB8AC3E}">
        <p14:creationId xmlns:p14="http://schemas.microsoft.com/office/powerpoint/2010/main" val="162613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13F8E-2953-3D72-3DC9-701EFD56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D22E8B-D43C-CB4C-7431-6B4F176F7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7323A-5B69-64F1-A28B-71372E11B9B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B70714-84F9-F8DA-343D-6510829D67EF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D.  2026 PENNVEST OUTREACH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SCHEDULE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5CCB807-645B-0409-C97F-1EF9F947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AD97EA-DBD9-0FFA-A878-CC138FA83C13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D. 2026 PENNVEST OUTREACH SCHEDULE</a:t>
            </a:r>
          </a:p>
        </p:txBody>
      </p:sp>
      <p:pic>
        <p:nvPicPr>
          <p:cNvPr id="5" name="Picture 4" descr="Table&#10;&#10;AI-generated content may be incorrect.">
            <a:extLst>
              <a:ext uri="{FF2B5EF4-FFF2-40B4-BE49-F238E27FC236}">
                <a16:creationId xmlns:a16="http://schemas.microsoft.com/office/drawing/2014/main" id="{C0A64FCC-E5C3-CA5B-F05D-7E56C92B6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60" y="161249"/>
            <a:ext cx="5120926" cy="592053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671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BBFF4-477C-5DC5-78E6-F69F5A4C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8ED52-6DA8-DC72-F537-CA8CF8726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9E6F7-B008-2F65-5AFB-4D19A62AAFF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13413-BD4F-2A02-DE9E-0845055FD1BA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E89C2-F575-0A86-B5C8-44D1FC12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ASSISTANCE APPLICATIONS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381D91-9505-E274-FB58-F443EA6D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0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58632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A83D4-C697-1251-3964-21AD86EF698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279D0-C98A-4932-0F2E-32830730E917}"/>
              </a:ext>
            </a:extLst>
          </p:cNvPr>
          <p:cNvSpPr txBox="1"/>
          <p:nvPr/>
        </p:nvSpPr>
        <p:spPr>
          <a:xfrm>
            <a:off x="0" y="1380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</a:rPr>
              <a:t>MAP OF PROJECT APPLICATIONS RECOMMENDED FOR APPROVAL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DE792-84BE-CFE5-6058-CB18C00FFA4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D8BCB39-8899-91E8-C950-8A208A4AB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 descr="Map&#10;&#10;AI-generated content may be incorrect.">
            <a:extLst>
              <a:ext uri="{FF2B5EF4-FFF2-40B4-BE49-F238E27FC236}">
                <a16:creationId xmlns:a16="http://schemas.microsoft.com/office/drawing/2014/main" id="{7856A7EA-B359-649D-6530-C0BBA4E4A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667" y="714141"/>
            <a:ext cx="8850666" cy="542807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97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NON-POINT SOURCE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26CF7-4BA6-A46F-8EDB-631367A1643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1A30DEC-35CA-489F-F48F-B1C0662D8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6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9975E-A46B-366B-59C3-28BFFB6B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49FDBA-FADC-6CBC-1BCD-3A1107C07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2F064-BA52-8E7B-1016-4F9B74AA499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28F7D8-B502-CB21-5BD1-B166207C2AC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CEB5F9F-6837-F3C9-2A77-4AF58FF6A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2E5D3-6622-1E97-1556-CCFFA481EEC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Bethlehem Township Municipal Authority - Easton</a:t>
            </a:r>
          </a:p>
        </p:txBody>
      </p:sp>
      <p:pic>
        <p:nvPicPr>
          <p:cNvPr id="8" name="Picture 7" descr="A picture containing text, sky, grass, tree&#10;&#10;AI-generated content may be incorrect.">
            <a:extLst>
              <a:ext uri="{FF2B5EF4-FFF2-40B4-BE49-F238E27FC236}">
                <a16:creationId xmlns:a16="http://schemas.microsoft.com/office/drawing/2014/main" id="{B1D91058-E5FD-D14E-BAE2-B8811F3B4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1843"/>
            <a:ext cx="5455023" cy="4313274"/>
          </a:xfrm>
          <a:prstGeom prst="rect">
            <a:avLst/>
          </a:prstGeom>
        </p:spPr>
      </p:pic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5EBB2055-655C-E072-559F-EDD4DF41C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97" y="499927"/>
            <a:ext cx="5471634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769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B497-B148-44E6-98C5-DC1165DB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5F56F3-DE2E-6ED6-C533-16F18BB2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74C3E-83CB-E288-8FCA-FC17E6B49BC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D2A91-817D-B952-5465-E6114367860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CB79558-ED78-4425-8191-0A30D8F05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09783-7080-FBC8-C78C-E038B52F5E7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Bethlehem Township Municipal Authority - </a:t>
            </a:r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Sculac</a:t>
            </a:r>
            <a:endParaRPr lang="en-US" sz="2400" b="1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25EDC-D944-24E0-8D41-643D1DCB9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32" y="972201"/>
            <a:ext cx="5409024" cy="4212557"/>
          </a:xfrm>
          <a:prstGeom prst="rect">
            <a:avLst/>
          </a:prstGeom>
        </p:spPr>
      </p:pic>
      <p:pic>
        <p:nvPicPr>
          <p:cNvPr id="7" name="Picture 6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D433D10B-215C-68CE-CEAF-E6605553A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07" y="530409"/>
            <a:ext cx="5464013" cy="518967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201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01F8511-2266-A16B-4990-64265B7A1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76B3B-1CE5-8618-B1BD-21CBDCCD2F4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3863085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AF203-9F0F-4300-FC91-8EE525B21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65681-3BB3-EDF0-568A-B5ADBA86A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BB542-53BC-5A27-2BCE-044BF0CF45F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93DE6-B1A0-B77D-ACA2-885C860FCDA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369194-ECCB-20D7-BBE2-747336029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5E9900-5FF0-9AA0-DAAA-63D976FD10B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Bethlehem Township Municipal Authority - Easton</a:t>
            </a:r>
          </a:p>
        </p:txBody>
      </p:sp>
      <p:pic>
        <p:nvPicPr>
          <p:cNvPr id="8" name="Picture 7" descr="A picture containing text, sky, grass, tree&#10;&#10;AI-generated content may be incorrect.">
            <a:extLst>
              <a:ext uri="{FF2B5EF4-FFF2-40B4-BE49-F238E27FC236}">
                <a16:creationId xmlns:a16="http://schemas.microsoft.com/office/drawing/2014/main" id="{E44D9C9F-062F-DE2F-A252-038471455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1843"/>
            <a:ext cx="5455023" cy="4313274"/>
          </a:xfrm>
          <a:prstGeom prst="rect">
            <a:avLst/>
          </a:prstGeom>
        </p:spPr>
      </p:pic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E097D7AB-A277-EE12-A902-0AF7D7A4B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97" y="499927"/>
            <a:ext cx="5471634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45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7479-65B5-4595-B3EC-932B2358B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289"/>
            <a:ext cx="9144000" cy="101997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645" y="1637126"/>
            <a:ext cx="4374710" cy="2982024"/>
          </a:xfrm>
          <a:ln w="28575">
            <a:solidFill>
              <a:srgbClr val="2F5597"/>
            </a:solidFill>
          </a:ln>
        </p:spPr>
        <p:txBody>
          <a:bodyPr>
            <a:normAutofit/>
          </a:bodyPr>
          <a:lstStyle/>
          <a:p>
            <a:endParaRPr lang="en-US" sz="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Can’t Hear Us?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the audio portion of the presentation via your telephone: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1-267-332-8737 </a:t>
            </a: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Meeting ID 280 947 765 986 08#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5B8FF05-6BF3-4027-881C-2FAD19816048}"/>
              </a:ext>
            </a:extLst>
          </p:cNvPr>
          <p:cNvSpPr txBox="1">
            <a:spLocks/>
          </p:cNvSpPr>
          <p:nvPr/>
        </p:nvSpPr>
        <p:spPr>
          <a:xfrm>
            <a:off x="4704205" y="1637126"/>
            <a:ext cx="4287671" cy="2982024"/>
          </a:xfrm>
          <a:prstGeom prst="rect">
            <a:avLst/>
          </a:prstGeom>
          <a:ln w="28575">
            <a:solidFill>
              <a:srgbClr val="2F559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Difficulties?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1-717-705-4473 or</a:t>
            </a: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Send a Chat message via the Microsoft Teams meeting</a:t>
            </a:r>
            <a:endParaRPr lang="en-US" sz="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E8FB8-B345-4F9E-B1C5-748E731DEB27}"/>
              </a:ext>
            </a:extLst>
          </p:cNvPr>
          <p:cNvSpPr txBox="1"/>
          <p:nvPr/>
        </p:nvSpPr>
        <p:spPr>
          <a:xfrm>
            <a:off x="254186" y="4878509"/>
            <a:ext cx="8708193" cy="938719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Want the App?</a:t>
            </a:r>
          </a:p>
          <a:p>
            <a:pPr algn="ctr"/>
            <a:endParaRPr lang="en-US" sz="7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Search “Microsoft Teams” in the Google Play Store or the App Store.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E3815-08D4-D8C1-78AE-B34898792CC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1408C0E-AB4E-3C8F-205C-C26ABF60F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7C8F1-97F2-B697-8BAC-A20405318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AF921-A7DE-969E-D358-9C88A31D6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C6C3B4CD-CBDC-DF86-ABBA-A893221B8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62167D-65D3-64C4-0EFA-F36B8663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A8758-6697-CBB8-D639-3A0FB4523D4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C8EA21F-FA73-B1E7-29E6-B3CC6F38B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C81363-AE97-FC16-C458-5C89785DC0B8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3183931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FE66FFF-1130-FE9C-5442-CB569C808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9D0C5-B218-B562-B0A5-0F5F503E4A0D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719348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4D73E-A03C-5480-576F-6DA896DF9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8F412-8407-2BA3-35F3-DBD6844ECDE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4253638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897D0FF-A522-D728-0B45-8E07339E2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08BB1-8EEB-2B59-DB13-6517557C19D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407962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DRINKING 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07A6D-93BB-6438-6E50-63D6DEFAAEA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053EA86-AC33-CF73-4BD0-D3724E704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8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2690-FB1A-4258-ABE9-1CE3055A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CF8F31-DB36-82D0-2795-41E7AA55B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BE479F-AF4E-D357-492C-FF7A545DB9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2CA4A-F2FB-09FE-3E25-6F8D33333200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 </a:t>
            </a:r>
            <a:r>
              <a:rPr lang="en-US" sz="2400" b="1">
                <a:solidFill>
                  <a:schemeClr val="bg1"/>
                </a:solidFill>
                <a:ea typeface="Verdana" panose="020B0604030504040204" pitchFamily="34" charset="0"/>
              </a:rPr>
              <a:t>– Peddler’s 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View Well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86F55-E152-B578-2AB3-647F83500C7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047A128-EB15-FBCF-D6E8-55B6CA557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outdoor, building, house&#10;&#10;AI-generated content may be incorrect.">
            <a:extLst>
              <a:ext uri="{FF2B5EF4-FFF2-40B4-BE49-F238E27FC236}">
                <a16:creationId xmlns:a16="http://schemas.microsoft.com/office/drawing/2014/main" id="{888E41F6-A5EA-046F-86A3-86C0BA8E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77" y="944138"/>
            <a:ext cx="5258331" cy="4268683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43F7FA10-2207-7B5E-CB30-12B0B63AE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79834"/>
            <a:ext cx="5502117" cy="51972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79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9514-BC90-2E5E-2C23-BBB8D28D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412037-B7B9-B11F-FEF2-DCE68CC90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2A06B-850F-F246-B93F-74E601A8D0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463E2-2EAD-8AFC-5CDB-2459D653B95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 – Deer Run Well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69BD7-FB7D-C133-96BE-19BC4C82739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834C678-179C-F733-E088-DA545E219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grass, outdoor, tree&#10;&#10;AI-generated content may be incorrect.">
            <a:extLst>
              <a:ext uri="{FF2B5EF4-FFF2-40B4-BE49-F238E27FC236}">
                <a16:creationId xmlns:a16="http://schemas.microsoft.com/office/drawing/2014/main" id="{2133FE32-219C-E2E1-E280-30F3A6B90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86" y="922588"/>
            <a:ext cx="5258147" cy="4261590"/>
          </a:xfrm>
          <a:prstGeom prst="rect">
            <a:avLst/>
          </a:prstGeom>
        </p:spPr>
      </p:pic>
      <p:pic>
        <p:nvPicPr>
          <p:cNvPr id="9" name="Picture 8" descr="Application, table&#10;&#10;AI-generated content may be incorrect.">
            <a:extLst>
              <a:ext uri="{FF2B5EF4-FFF2-40B4-BE49-F238E27FC236}">
                <a16:creationId xmlns:a16="http://schemas.microsoft.com/office/drawing/2014/main" id="{0C145B80-667F-9627-5D9F-57147B198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07" y="479835"/>
            <a:ext cx="5464013" cy="51972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686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9782E-05E2-D1B1-2129-FD3ACF867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9711C7-0585-7C34-2031-5A01F7F9A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FC196-1B34-85BE-1840-50B8C57E6A9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39D44-4FCD-C60F-E01F-214F1209522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 – Hunt, Oreland, and Flourtown Wells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7852B-55C9-20E8-BB7A-2A5FDFA7C77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A370EF9-01FC-B774-C57A-A8CD06717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brick building with green doors&#10;&#10;AI-generated content may be incorrect.">
            <a:extLst>
              <a:ext uri="{FF2B5EF4-FFF2-40B4-BE49-F238E27FC236}">
                <a16:creationId xmlns:a16="http://schemas.microsoft.com/office/drawing/2014/main" id="{109762C8-65C1-86AB-9D17-6251F1B8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66" y="888847"/>
            <a:ext cx="5266954" cy="4379265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99985841-1AA0-FD80-04B9-31E47C8CD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484685"/>
            <a:ext cx="5456393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373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CC18B-1F75-9456-B3D3-7F1E10F4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64BDB5-86A5-9706-31CF-CB7A87BC1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CB103-3190-7135-ACF8-06E7475FA3D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4254B-8B4B-9AB8-5C58-23909DA5034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 – Ivy Ridge Wells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93576-66E4-FC93-F25E-5CFBBD9661C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A21D16A-3011-6416-A608-DC3729BF0F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24AA4-1515-9C5B-AECF-95C2B449F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03" y="898121"/>
            <a:ext cx="5364480" cy="4360717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72A73A64-4C07-0D0E-D458-168D88865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869" y="560891"/>
            <a:ext cx="5418290" cy="515918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201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B9FE6-E00D-02F7-B4ED-4411D3316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52F95E-6BC8-2CF8-9C0F-83305F127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4DDC5-E1AA-3533-F50D-44DD1543777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95F21-619C-71CF-1E21-12AF100E740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 – Meyers, Cranberry 3 &amp; 4, and </a:t>
            </a:r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Rahns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Wells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469213-2367-1496-95F4-D3FEE442732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83C9C13-40A8-4318-B5A9-7EA6D6CA6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brick building with a green door&#10;&#10;AI-generated content may be incorrect.">
            <a:extLst>
              <a:ext uri="{FF2B5EF4-FFF2-40B4-BE49-F238E27FC236}">
                <a16:creationId xmlns:a16="http://schemas.microsoft.com/office/drawing/2014/main" id="{E0754A5F-15CA-F5EB-3541-1388578EA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5" y="929924"/>
            <a:ext cx="5172975" cy="4271087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A1476DDD-9FFE-C790-1255-E79936660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515167"/>
            <a:ext cx="5456393" cy="520491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20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During the presentation, all attendees will be muted.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There are two methods you can use within this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Microsoft Teams meeting to pose a public comment or question.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  <a:latin typeface="Copperplate Gothic Bold" panose="020E0705020206020404" pitchFamily="34" charset="0"/>
            </a:endParaRP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“Raise Hand” function</a:t>
            </a: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“Chat” function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FEBA2-B6A8-8C9B-BF85-51A8525A3D8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D005F13-7E94-2D01-0451-E46682054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5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80000"/>
    </mc:Choice>
    <mc:Fallback xmlns="">
      <p:transition advClick="0" advTm="18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974D4-CDC0-8619-4EDB-70BF0514F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CD8FF-015E-5CE9-8D85-61D27171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36373-7632-0420-1B54-E2B1CFBFE66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66109-70F9-EE7F-A8A1-C3C7ECC80763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Buckingham Township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0D087D-7114-804E-1A7C-014570974ACC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DDB9572-CA9E-A764-1A49-6097BD58A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sky, grass, outdoor&#10;&#10;AI-generated content may be incorrect.">
            <a:extLst>
              <a:ext uri="{FF2B5EF4-FFF2-40B4-BE49-F238E27FC236}">
                <a16:creationId xmlns:a16="http://schemas.microsoft.com/office/drawing/2014/main" id="{E5937BA0-8666-96EC-EBCE-7537172AA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6" y="950693"/>
            <a:ext cx="5342668" cy="4255574"/>
          </a:xfrm>
          <a:prstGeom prst="rect">
            <a:avLst/>
          </a:prstGeom>
        </p:spPr>
      </p:pic>
      <p:pic>
        <p:nvPicPr>
          <p:cNvPr id="9" name="Picture 8" descr="Application, table&#10;&#10;AI-generated content may be incorrect.">
            <a:extLst>
              <a:ext uri="{FF2B5EF4-FFF2-40B4-BE49-F238E27FC236}">
                <a16:creationId xmlns:a16="http://schemas.microsoft.com/office/drawing/2014/main" id="{3F7501A1-D0DA-6CAA-115B-AD3351067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484685"/>
            <a:ext cx="5456393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36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94933-8A6F-7D3A-17C9-562871F8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8BFB88-60D3-47D4-EE2E-C517E78A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720499-2D1D-4473-2298-00B0E386EBE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383AD-D5A7-F0D1-4718-509054412D0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Municipal Authority of Buffalo Township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110BF-40E0-F933-DF88-356A5394DEA3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33FC1A-C4ED-353A-AED4-76121BDB9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indoor, floor&#10;&#10;AI-generated content may be incorrect.">
            <a:extLst>
              <a:ext uri="{FF2B5EF4-FFF2-40B4-BE49-F238E27FC236}">
                <a16:creationId xmlns:a16="http://schemas.microsoft.com/office/drawing/2014/main" id="{DEA3B857-4964-02B1-CB10-10C0852FD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26" y="985415"/>
            <a:ext cx="5449868" cy="4186130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CFF61432-4B2A-3F52-AB70-8B48738E3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248" y="553271"/>
            <a:ext cx="5433531" cy="516680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502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643DB-E7DA-8B9E-4692-6F6BF2A20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10871C-416E-439D-59BB-96386613C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3C247B-707C-0630-9A27-431343D90D2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E883E-650C-47B6-764E-F8C778E333A1}"/>
              </a:ext>
            </a:extLst>
          </p:cNvPr>
          <p:cNvSpPr txBox="1"/>
          <p:nvPr/>
        </p:nvSpPr>
        <p:spPr>
          <a:xfrm>
            <a:off x="3059295" y="636243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Catasauqua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674C9C-FF83-462C-DB70-B75C1D162E4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9BA6CA9-9DFB-1532-0082-77801BD94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&#10;&#10;AI-generated content may be incorrect.">
            <a:extLst>
              <a:ext uri="{FF2B5EF4-FFF2-40B4-BE49-F238E27FC236}">
                <a16:creationId xmlns:a16="http://schemas.microsoft.com/office/drawing/2014/main" id="{645EFCFB-C3FE-FA40-5344-7B86BF922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55" y="955365"/>
            <a:ext cx="5452376" cy="4290283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5A7D38D0-D852-F12A-4BC6-D931C1257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248" y="478999"/>
            <a:ext cx="5433531" cy="524301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589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77FF4-1D9B-087A-ADAD-B10FA7E86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40F287-2F80-E36F-0A7F-7AC56B83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FB6EB-D6B4-2C98-6063-C44B94F2450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EF1B1-E15B-6FE4-0E6D-D2DC90EA2339}"/>
              </a:ext>
            </a:extLst>
          </p:cNvPr>
          <p:cNvSpPr txBox="1"/>
          <p:nvPr/>
        </p:nvSpPr>
        <p:spPr>
          <a:xfrm>
            <a:off x="3059295" y="636243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Conemaugh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BC4857-5F9C-0269-186E-FE5B8FA1668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A0E8E9E-5DF0-ABCD-FC78-B3011C40B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FDD809B1-5C5E-6503-5419-CA17620ED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39" y="925196"/>
            <a:ext cx="5453208" cy="4306568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A2C55DF3-A28C-E166-C417-18D684621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564873"/>
            <a:ext cx="5456393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634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9DED-C63A-B1B0-1578-BB644CF62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AD2294-6BDC-6C00-A8DF-5D81F7AE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2FDBD-2686-9C4B-762B-39389E75915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EB4DB-C5EB-B806-4815-1BEC5B458E3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Highland Sewer and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38F740-4407-3959-5794-CB703200538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29D7645-7366-30F0-75F5-8F1D02692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Graphical user interface, text, website&#10;&#10;AI-generated content may be incorrect.">
            <a:extLst>
              <a:ext uri="{FF2B5EF4-FFF2-40B4-BE49-F238E27FC236}">
                <a16:creationId xmlns:a16="http://schemas.microsoft.com/office/drawing/2014/main" id="{D9B45DFE-07D3-5306-4F0D-871D00279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03558"/>
            <a:ext cx="5445760" cy="4349843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C2A88ECD-5B08-90C6-B5DD-4916DD364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248" y="553271"/>
            <a:ext cx="5433531" cy="516680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030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9EAD9-DCEF-98F8-FA31-D9DAA868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7882FE-65A1-20A8-1B1D-998268B17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90EB8-7B9D-6931-ECAC-DBA339D6431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31CCE-5FE5-C447-033B-258B60D63DAE}"/>
              </a:ext>
            </a:extLst>
          </p:cNvPr>
          <p:cNvSpPr txBox="1"/>
          <p:nvPr/>
        </p:nvSpPr>
        <p:spPr>
          <a:xfrm>
            <a:off x="3059295" y="636243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Lancaster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7B9A02-59CA-ECDC-E300-5884B1E92F9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EEEF3FF-496D-341F-6F83-C648B2124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A8D09-1BAF-11CD-A6A3-79FC96040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37" y="986681"/>
            <a:ext cx="5346411" cy="4183598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6000ACC8-853C-E843-D550-485283CFC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059" y="503907"/>
            <a:ext cx="5425910" cy="529635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054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320A7-7A20-F84B-07B5-06640173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DE6380-E9F6-8FF6-7868-8C293B325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8C486-CDD6-FB49-B393-5A02EFB5915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8A26A-B0B0-21E3-9BC4-FBB008AD7203}"/>
              </a:ext>
            </a:extLst>
          </p:cNvPr>
          <p:cNvSpPr txBox="1"/>
          <p:nvPr/>
        </p:nvSpPr>
        <p:spPr>
          <a:xfrm>
            <a:off x="3059295" y="636243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Mercersburg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D0731-1F6D-709D-5E8F-7370355C89F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59C62C6-1E64-DF62-EA8D-A4792731A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4D524-0743-4CC1-D94C-2D4EAF6E6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4" y="1054727"/>
            <a:ext cx="5469877" cy="4088146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3FE958FC-4AE3-D221-FD9B-8243AF76B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533046"/>
            <a:ext cx="5502117" cy="518204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097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EF1EE-6FC4-DDCE-F188-D088979B0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905202-7171-8743-555F-AE052FA7F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6CD14-C252-80D9-5227-ADC5CCD9564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897F0-65D0-FBA8-1E1C-71A2E769CCA6}"/>
              </a:ext>
            </a:extLst>
          </p:cNvPr>
          <p:cNvSpPr txBox="1"/>
          <p:nvPr/>
        </p:nvSpPr>
        <p:spPr>
          <a:xfrm>
            <a:off x="3059295" y="636243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43D86-EAD3-BF93-8382-493AF7F7C1A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841E0CD-68CE-9FBD-8633-205E8025E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&#10;&#10;AI-generated content may be incorrect.">
            <a:extLst>
              <a:ext uri="{FF2B5EF4-FFF2-40B4-BE49-F238E27FC236}">
                <a16:creationId xmlns:a16="http://schemas.microsoft.com/office/drawing/2014/main" id="{FD957532-92E3-42F8-C5E9-C807F0AAE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891125"/>
            <a:ext cx="5397881" cy="4374710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484F8574-1705-3334-763B-D5653ED76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525259"/>
            <a:ext cx="5502117" cy="51972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524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1A07E-C433-7008-AAA6-6A695424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BA712E-66F3-7DBF-3B25-F5118D2F6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4B31ED-8C84-8B3F-86A8-AD9BDCC624C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AE692-3A59-30F6-5AC1-6223624A82A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and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8D19F7-1275-9740-A0E3-A98DFD2C69E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4E96F89-2817-294F-8FC1-5C54F10C8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E5439-5135-C8D8-D30F-AED8183B3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55902"/>
            <a:ext cx="5428171" cy="4045156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A9FBF63B-39A4-671A-4E98-798A1A71B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07" y="496287"/>
            <a:ext cx="5464013" cy="530398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37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9CCDF-209D-B0ED-3F55-FCA6648FD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C179F1-0068-854F-219A-EE5F24145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4F4F6-F207-3AA8-09FD-875F9267665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40442-4E65-C796-F9FC-D64F71BF939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Redbank Valley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C138E-C60E-40EC-A084-FE8C76BF5E5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1377C97-4A34-5D83-1890-8018EB587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outdoor, doughnut, different&#10;&#10;AI-generated content may be incorrect.">
            <a:extLst>
              <a:ext uri="{FF2B5EF4-FFF2-40B4-BE49-F238E27FC236}">
                <a16:creationId xmlns:a16="http://schemas.microsoft.com/office/drawing/2014/main" id="{3348EDCB-237F-EA9B-A041-1DF543424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3" y="943121"/>
            <a:ext cx="5336819" cy="4270717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26A6F834-7BD0-588D-3B3A-0B139A939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059" y="610301"/>
            <a:ext cx="5425910" cy="51972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27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Raise Hand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4402" y="1601384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raise your hand by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clicking on the hand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indicate your request to speak.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Attendees with raised hands will be unmuted individually, allowing participants to speak one at a time.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Your microphone will show a diagonal line through the icon when muted.  When the diagonal line disappears, you may pose your question or comment.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19782-F981-3D34-F4EA-05039BE89D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9F0FD-C125-BF40-44DB-88685D51C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" y="1828800"/>
            <a:ext cx="4635633" cy="3426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BC4C0-B9E8-1462-819B-022F67E2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C4051-AD45-FF97-F973-15D9E3C7B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848" y="4754867"/>
            <a:ext cx="990600" cy="400050"/>
          </a:xfrm>
          <a:prstGeom prst="rect">
            <a:avLst/>
          </a:prstGeom>
        </p:spPr>
      </p:pic>
      <p:pic>
        <p:nvPicPr>
          <p:cNvPr id="12" name="Picture 1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2C4524-FDA3-75B9-6B92-4CE484888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3" name="Picture 1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AA538A-E83D-1168-8070-88C05264E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21F85-795A-C56F-0509-8AA3DCCB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B7577-7F9D-C606-8164-28E0C80F9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5955D-9874-38FA-1A3F-8113FC661FF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CCC0C8-B920-7A34-02BC-D8BE4EC54DA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Upper Southampton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F3FA22-4EE3-3D90-C361-3E0312310A2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590556B-D7EF-516D-7AC2-A84277E22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EC8E6-5637-20DB-9E81-CC89C437B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63112"/>
            <a:ext cx="5420631" cy="4230736"/>
          </a:xfrm>
          <a:prstGeom prst="rect">
            <a:avLst/>
          </a:prstGeom>
        </p:spPr>
      </p:pic>
      <p:pic>
        <p:nvPicPr>
          <p:cNvPr id="9" name="Picture 8" descr="Graphical user interface, text, application, table&#10;&#10;AI-generated content may be incorrect.">
            <a:extLst>
              <a:ext uri="{FF2B5EF4-FFF2-40B4-BE49-F238E27FC236}">
                <a16:creationId xmlns:a16="http://schemas.microsoft.com/office/drawing/2014/main" id="{C569477C-DB23-5B3F-7942-F8CBFEA4E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493" y="515167"/>
            <a:ext cx="5433531" cy="520491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0527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B10F6-A8DE-121E-E1A5-E57372F79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C31B23-11F9-3E26-988D-129CCE969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D4785-D38C-A1BB-6D66-7F57C7C74F9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7347D-4085-EF06-F7A9-D914CE276C4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Wilkinsburg-Penn Joint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D9CCE-CDD0-A72C-1799-F75D48593FD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7CE0DAD-B782-932A-ECC4-427CA9855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E0E8B790-1D5C-BF3C-486B-A7E7322B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6" y="948039"/>
            <a:ext cx="5129793" cy="4260882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00EDC74A-CF40-CDA2-F3FA-1E0744BEF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362" y="553271"/>
            <a:ext cx="5448772" cy="516680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7630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02C2088-7564-FBB9-9DD1-F9BA19B4B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4BE0E-8696-7DC6-F764-E9CA8032925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646166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1FA7-86B3-0FA2-81E5-A755D0C9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DFD2C9-6A73-CC69-250B-5FF5C814A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8CCFA-36F1-D1DD-D826-8FEDAAD8B1B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4813A-E938-F5C8-C36B-359DC2C78D6E}"/>
              </a:ext>
            </a:extLst>
          </p:cNvPr>
          <p:cNvSpPr txBox="1"/>
          <p:nvPr/>
        </p:nvSpPr>
        <p:spPr>
          <a:xfrm>
            <a:off x="3059295" y="636243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Lancaster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43FF1-04E9-C41A-7FE5-CD43EA1B4E1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EF43176-9EB2-96C3-CFFA-DCC9A3CF3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3556E-C506-A9C7-D89F-D3D4CAF78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37" y="986681"/>
            <a:ext cx="5346411" cy="4183598"/>
          </a:xfrm>
          <a:prstGeom prst="rect">
            <a:avLst/>
          </a:prstGeom>
        </p:spPr>
      </p:pic>
      <p:pic>
        <p:nvPicPr>
          <p:cNvPr id="9" name="Picture 8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380D957A-EA2F-FE1D-E891-2677494C9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059" y="503907"/>
            <a:ext cx="5425910" cy="529635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8452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6F1C4-9E76-0883-2BE6-45077878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EC0508-2873-3A22-81B6-166240DB6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0D71F-3D0E-C334-8166-990D99502ED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7AD0A-BA86-217F-4E36-46D717B04E5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Wilkinsburg-Penn Joint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ABBAB-BBBD-5034-76DC-5B843E77E36C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AC3F35F-C2F1-8913-DE6B-96DA56BDA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A306F9EB-767D-113F-97D0-C3D5DAC88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6" y="948039"/>
            <a:ext cx="5129793" cy="4260882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2CA4DD5C-6932-05EF-C9EA-82CF77426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362" y="553271"/>
            <a:ext cx="5448772" cy="516680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779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F154-1CB1-80D6-44A1-59BFD474D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E9919-EA41-0AF6-6F0F-527CDF06C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27A0220F-5B59-307E-8BEB-BF1BDBE6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547F8-959F-22DA-0915-855256EB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B35DC-7A58-CF18-BF5F-122D7175718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106C5A-E2A8-49A8-C86F-D007105CD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FDBDD-6D8E-F9C9-BF10-F41DE3E4CA7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339782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A1C0FB-D118-2E32-824A-ED104569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763BA-12A0-9E31-C23C-A1F28324C71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691430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9715B8-67DA-4AFA-A4AC-EC3910360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28CAB-69C8-3919-65F8-4DAD992E690C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26713257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639B1EA-5446-4096-3A71-055C56C83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C1BF3-3DBE-9E26-701A-EDD77773934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1732430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0E1C-B994-3388-4149-CA06226F9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BDB31-9207-D40D-795A-EE365E181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1EDBB-0155-285A-0C7C-2D99F977C6E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3B645-A1DE-66E4-B000-A3DEBE02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EC497-0C76-4C69-DB6C-DAEC61D0282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9401DA8-3E3B-87F0-3508-69CEF5E32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Chat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712" y="1630741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 on the chat bubble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open the chat dialogue box.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Type your question or comment in the Meeting Chat.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PENNVEST staff will monitor the Chat area throughout the meeting.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Replies may be delivered verbally, or returned through the same chat box, from appropriate meeting participant(s). Responses will typically be given during </a:t>
            </a:r>
            <a:r>
              <a:rPr lang="en-US" sz="2400" dirty="0">
                <a:solidFill>
                  <a:srgbClr val="2F5597"/>
                </a:solidFill>
              </a:rPr>
              <a:t>an applicable Public Comment portion of the meeting.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F52D9-92B8-05FC-C63B-D61E1D4592D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3A54A-DCED-3D33-043D-7BF92587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42" y="1796524"/>
            <a:ext cx="4660875" cy="3444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591F23-5FCD-E8FB-3D40-3FB471A5F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2FEEA0-1AA7-6528-83AD-AFC8F70A4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848" y="4729815"/>
            <a:ext cx="990600" cy="400050"/>
          </a:xfrm>
          <a:prstGeom prst="rect">
            <a:avLst/>
          </a:prstGeom>
        </p:spPr>
      </p:pic>
      <p:pic>
        <p:nvPicPr>
          <p:cNvPr id="10" name="Picture 9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BD5BCA-8110-97C1-124B-916216196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9" name="Picture 18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B3D640B-017A-85B8-CA9D-B5BE4FBF25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109BF-0AF4-11A8-2B0E-1D9175CC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FC03DE-F9DB-25D7-FD30-5BAAFADE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E03649-88DF-CD79-5613-767797676D7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56020-63B0-B303-4180-334946E62B0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Arrowhead Sewer Company, Inc.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E94F42-86FB-B415-F410-F640F1133C0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B0C1E64-6AB9-4C73-A56A-21065F662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outdoor, tree, ground&#10;&#10;AI-generated content may be incorrect.">
            <a:extLst>
              <a:ext uri="{FF2B5EF4-FFF2-40B4-BE49-F238E27FC236}">
                <a16:creationId xmlns:a16="http://schemas.microsoft.com/office/drawing/2014/main" id="{071A56C1-4D61-D4EE-E597-ED5EF7D6D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62" y="887455"/>
            <a:ext cx="5331719" cy="4382049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D280D168-7735-18DD-005D-618D58EAF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07" y="468403"/>
            <a:ext cx="5464013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5977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BC79A-E1CC-EB84-DC5C-0CA94139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36EE3-4337-F484-8EBC-F0ADDD318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DB0B8-1760-6BEB-1477-24B7244CFDD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AA137-1AC9-E9C0-44B4-5AF2256C3FA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BCI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D4CA9F-3A01-CC47-655E-3153E4430F2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639CB1-8B35-0CE8-ABCA-2C5B52602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tree, outdoor, sky&#10;&#10;AI-generated content may be incorrect.">
            <a:extLst>
              <a:ext uri="{FF2B5EF4-FFF2-40B4-BE49-F238E27FC236}">
                <a16:creationId xmlns:a16="http://schemas.microsoft.com/office/drawing/2014/main" id="{FBFB4DC2-9C5A-D3BB-75AE-7BA0F90C7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22" y="1067870"/>
            <a:ext cx="5395242" cy="4021220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2CCC1036-41D1-4B4B-61EC-F27365B00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530409"/>
            <a:ext cx="5448772" cy="518967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841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4348A-C90B-F8C6-F4FB-20867ED01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491329-BF97-B6E7-44FD-C368D81F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44257-2395-8027-A5B8-75F05320B1E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38D90-3344-1CE4-75F3-B31E042ED05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Capital Region Water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582E09-4C1E-9ECE-9392-CB10CE58EEA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15BFDD8-FA07-A285-0378-4285FE078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outdoor&#10;&#10;AI-generated content may be incorrect.">
            <a:extLst>
              <a:ext uri="{FF2B5EF4-FFF2-40B4-BE49-F238E27FC236}">
                <a16:creationId xmlns:a16="http://schemas.microsoft.com/office/drawing/2014/main" id="{7915C3DF-9D71-4BE4-EE46-89493088D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19117"/>
            <a:ext cx="5358212" cy="3970652"/>
          </a:xfrm>
          <a:prstGeom prst="rect">
            <a:avLst/>
          </a:prstGeom>
        </p:spPr>
      </p:pic>
      <p:pic>
        <p:nvPicPr>
          <p:cNvPr id="10" name="Picture 9" descr="Application, table&#10;&#10;AI-generated content may be incorrect.">
            <a:extLst>
              <a:ext uri="{FF2B5EF4-FFF2-40B4-BE49-F238E27FC236}">
                <a16:creationId xmlns:a16="http://schemas.microsoft.com/office/drawing/2014/main" id="{B48D4492-8CC5-4CB3-7A31-D2ABC5D3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248" y="557620"/>
            <a:ext cx="5433531" cy="518967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621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493A-DD39-7AFD-8B58-8BD3EF6D9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EC28E8-981B-D633-F697-97423C65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9A8618-3527-C841-D527-A9C1BD3BFA7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58FC5-29E6-B56B-4488-FB83CB0E389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Dalton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FE721-FE31-2ED7-DBBD-944734F2153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E2EC6DD-5175-DBA1-A131-435D18BA1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sky, outdoor&#10;&#10;AI-generated content may be incorrect.">
            <a:extLst>
              <a:ext uri="{FF2B5EF4-FFF2-40B4-BE49-F238E27FC236}">
                <a16:creationId xmlns:a16="http://schemas.microsoft.com/office/drawing/2014/main" id="{3053CF64-3556-EFC4-A09A-FB463D346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864001"/>
            <a:ext cx="5433675" cy="4428958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CB4A9D28-BC30-EA13-C8BA-1B417BD1E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07" y="532637"/>
            <a:ext cx="5464013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6096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051F-B365-3EB3-C387-C2C5E1DDC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F504D7-A3AE-CB16-24BC-5D9901700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C342F-31DC-2E8E-6108-0F4BF5BD82C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473D5-3D64-B04A-5833-EED46AF09810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Hastings Area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370FC-F8F0-E622-92F4-C9E87B23064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2518D01-E9A2-B0D3-007F-5A5E5BE4A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website&#10;&#10;AI-generated content may be incorrect.">
            <a:extLst>
              <a:ext uri="{FF2B5EF4-FFF2-40B4-BE49-F238E27FC236}">
                <a16:creationId xmlns:a16="http://schemas.microsoft.com/office/drawing/2014/main" id="{A74D9F61-81D4-265C-61A0-F5139C9FA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86432"/>
            <a:ext cx="5281707" cy="4036021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9BB32C72-713C-0A0F-1B5B-0DE94EA06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564873"/>
            <a:ext cx="5486875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8994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0318-8961-5309-DCF3-C948EFF76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F920F2-F29E-4D61-9D67-3F858D5A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1704BF-39B7-166E-E042-145030CCA78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B07EC-E8EA-FA82-575D-3A929D3C685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Lancaster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B8D69-31C3-C156-273F-935A323E748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7B408EA-4496-BF09-9A72-2DB37FCF0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sign, newspaper, different&#10;&#10;AI-generated content may be incorrect.">
            <a:extLst>
              <a:ext uri="{FF2B5EF4-FFF2-40B4-BE49-F238E27FC236}">
                <a16:creationId xmlns:a16="http://schemas.microsoft.com/office/drawing/2014/main" id="{5387E49D-FB90-E65B-8DDC-9212442E4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04" y="948583"/>
            <a:ext cx="5426323" cy="4259794"/>
          </a:xfrm>
          <a:prstGeom prst="rect">
            <a:avLst/>
          </a:prstGeom>
        </p:spPr>
      </p:pic>
      <p:pic>
        <p:nvPicPr>
          <p:cNvPr id="10" name="Picture 9" descr="Application, table&#10;&#10;AI-generated content may be incorrect.">
            <a:extLst>
              <a:ext uri="{FF2B5EF4-FFF2-40B4-BE49-F238E27FC236}">
                <a16:creationId xmlns:a16="http://schemas.microsoft.com/office/drawing/2014/main" id="{B06AAF8E-AE18-CBAB-5C66-5B91CD248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484685"/>
            <a:ext cx="5448772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835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88B8A-00BB-DCD7-9099-9BA654E9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3577F-63F2-420B-44CC-9189E46DB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978B0-98C8-27FD-7DFF-80E6974C7D3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2DD9E-BA91-8F33-3767-BC9DE27BAE8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Municipal Authority of the City of Lower Burrell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54824-3632-BB3C-53ED-845ACC3174C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DE2AB2D-D64C-F2B1-241D-371A882E6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F62A0ADA-3E7E-6311-41C3-ED1A5813E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74" y="852497"/>
            <a:ext cx="5400737" cy="4463251"/>
          </a:xfrm>
          <a:prstGeom prst="rect">
            <a:avLst/>
          </a:prstGeom>
        </p:spPr>
      </p:pic>
      <p:pic>
        <p:nvPicPr>
          <p:cNvPr id="10" name="Picture 9" descr="Application, table&#10;&#10;AI-generated content may be incorrect.">
            <a:extLst>
              <a:ext uri="{FF2B5EF4-FFF2-40B4-BE49-F238E27FC236}">
                <a16:creationId xmlns:a16="http://schemas.microsoft.com/office/drawing/2014/main" id="{4CE2ADEF-0B28-048F-1E32-D31C16A96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580230"/>
            <a:ext cx="5448772" cy="518204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250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001C4-BEBA-CC37-16BB-D1F895076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CB498B-9E5F-3FA0-DFC0-809CFA965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5B149-3739-A52F-7CE7-5D36CA961B3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BD345-80D3-5CFD-1DF5-A780E16D667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Loysville Village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F305D2-4042-1226-CAB0-7EA0BC3B397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C1A9164-A5BA-AF32-3C3A-E4AA9C023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grass&#10;&#10;AI-generated content may be incorrect.">
            <a:extLst>
              <a:ext uri="{FF2B5EF4-FFF2-40B4-BE49-F238E27FC236}">
                <a16:creationId xmlns:a16="http://schemas.microsoft.com/office/drawing/2014/main" id="{4A398E7A-7611-ABEC-557B-77D7F35ED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6" y="955194"/>
            <a:ext cx="5350119" cy="4226406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E4768D68-DC2C-43E0-E440-55E1A723A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97" y="580115"/>
            <a:ext cx="5471634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40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7ADE6-CD72-C35A-7CE3-C8BBE52DF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87A98F-415A-92DE-1CEC-386AFC6F4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3CC78A-BADA-172D-E9E6-E89BC1883CD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AE481-74A7-5E7A-DD7B-199D34766B7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Verdana" panose="020B0604030504040204" pitchFamily="34" charset="0"/>
              </a:rPr>
              <a:t>Borough of Mifflinburg</a:t>
            </a:r>
            <a:endParaRPr lang="en-US" sz="2400" b="1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7F295D-51AB-5B7F-B898-1DF2F0C8C7F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1F5A57D-2F3D-A16B-C6CE-6B4FAC194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6DB768B0-E4A7-8DCA-ABAC-C07F706E9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98" y="1157632"/>
            <a:ext cx="5410489" cy="3841695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986D0B26-5239-6B0A-A079-302BC4F82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522789"/>
            <a:ext cx="5456393" cy="51972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1545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1FA04-D61F-E288-EAEE-16F69D09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90966E-7FA8-E1D3-65E5-D7583A204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2DE64-5E0E-4852-A218-E329CF171E0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40EE8-3539-6B91-D683-49CDDD36284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Milton Regional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CAF210-E56D-F4BA-D5F0-C3FB94A3C3D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E87C21-C553-1060-8CE3-225120F28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sky, grass, outdoor&#10;&#10;AI-generated content may be incorrect.">
            <a:extLst>
              <a:ext uri="{FF2B5EF4-FFF2-40B4-BE49-F238E27FC236}">
                <a16:creationId xmlns:a16="http://schemas.microsoft.com/office/drawing/2014/main" id="{0ABC76A6-F0E7-8ACF-E994-99E1CC22C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02" y="1081240"/>
            <a:ext cx="5334282" cy="3994480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DC9DEDF1-FDA2-DA8F-E326-407B3491C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869" y="556608"/>
            <a:ext cx="5418290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9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Participant Best Practices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1935436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1. Log in to the Board Meeting through a computer or smart phone      	(using the Teams app).</a:t>
            </a:r>
            <a:endParaRPr lang="en-US" sz="1400" dirty="0">
              <a:solidFill>
                <a:srgbClr val="2F5597"/>
              </a:solidFill>
            </a:endParaRPr>
          </a:p>
          <a:p>
            <a:pPr algn="just">
              <a:tabLst>
                <a:tab pos="346075" algn="l"/>
              </a:tabLst>
            </a:pPr>
            <a:r>
              <a:rPr lang="en-US" sz="1400" dirty="0">
                <a:solidFill>
                  <a:srgbClr val="2F5597"/>
                </a:solidFill>
              </a:rPr>
              <a:t>	</a:t>
            </a:r>
            <a:endParaRPr lang="en-US" sz="1000" dirty="0">
              <a:solidFill>
                <a:srgbClr val="2F5597"/>
              </a:solidFill>
              <a:highlight>
                <a:srgbClr val="FFFF00"/>
              </a:highlight>
            </a:endParaRPr>
          </a:p>
          <a:p>
            <a:pPr algn="just">
              <a:tabLst>
                <a:tab pos="346075" algn="l"/>
              </a:tabLst>
            </a:pPr>
            <a:r>
              <a:rPr lang="en-US" sz="2200" dirty="0">
                <a:solidFill>
                  <a:srgbClr val="2F5597"/>
                </a:solidFill>
              </a:rPr>
              <a:t>2.  When your microphone has been unmuted, begin by stating: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name.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affiliation (i.e., company, organization, etc.).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Indicate the specific project, agency activity, or agenda item about 	which you are commenting.</a:t>
            </a:r>
          </a:p>
          <a:p>
            <a:pPr marL="971550" algn="just">
              <a:spcBef>
                <a:spcPts val="600"/>
              </a:spcBef>
              <a:tabLst>
                <a:tab pos="346075" algn="l"/>
                <a:tab pos="1203325" algn="l"/>
              </a:tabLst>
            </a:pPr>
            <a:endParaRPr lang="en-US" sz="1800" dirty="0">
              <a:solidFill>
                <a:srgbClr val="2F5597"/>
              </a:solidFill>
            </a:endParaRPr>
          </a:p>
          <a:p>
            <a:pPr marL="1771650" indent="346075" algn="l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346075" algn="l"/>
                <a:tab pos="2117725" algn="l"/>
              </a:tabLst>
            </a:pPr>
            <a:r>
              <a:rPr lang="en-US" sz="1800" i="1" dirty="0">
                <a:solidFill>
                  <a:srgbClr val="2F5597"/>
                </a:solidFill>
              </a:rPr>
              <a:t>If your comment or question is </a:t>
            </a:r>
            <a:r>
              <a:rPr lang="en-US" sz="1800" i="1" u="sng" dirty="0">
                <a:solidFill>
                  <a:srgbClr val="2F5597"/>
                </a:solidFill>
              </a:rPr>
              <a:t>on behalf of another</a:t>
            </a:r>
            <a:r>
              <a:rPr lang="en-US" sz="1800" i="1" dirty="0">
                <a:solidFill>
                  <a:srgbClr val="2F5597"/>
                </a:solidFill>
              </a:rPr>
              <a:t> individual or 	organization, </a:t>
            </a:r>
            <a:r>
              <a:rPr lang="en-US" sz="1800" b="1" i="1" dirty="0">
                <a:solidFill>
                  <a:srgbClr val="2F5597"/>
                </a:solidFill>
              </a:rPr>
              <a:t>please acknowledge this</a:t>
            </a:r>
            <a:r>
              <a:rPr lang="en-US" sz="1800" i="1" dirty="0">
                <a:solidFill>
                  <a:srgbClr val="2F5597"/>
                </a:solidFill>
              </a:rPr>
              <a:t>, immediately after your 	name and affiliation, </a:t>
            </a:r>
            <a:r>
              <a:rPr lang="en-US" sz="1800" b="1" i="1" dirty="0">
                <a:solidFill>
                  <a:srgbClr val="2F5597"/>
                </a:solidFill>
              </a:rPr>
              <a:t>and reference the name(s) of the associated 	person(s) or group(s).</a:t>
            </a:r>
            <a:endParaRPr lang="en-US" sz="1800" i="1" dirty="0">
              <a:solidFill>
                <a:srgbClr val="2F5597"/>
              </a:solidFill>
            </a:endParaRPr>
          </a:p>
        </p:txBody>
      </p:sp>
      <p:pic>
        <p:nvPicPr>
          <p:cNvPr id="13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FAC8A58F-45B8-4E0D-83E4-6A44BB9F9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1030" y="6420050"/>
            <a:ext cx="437949" cy="437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234763-7816-1D3B-9632-0265FFFA513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91640546-6860-D15C-1F20-70B73BEBC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0444" y="6287625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23871-5E72-FE2F-5005-6A563CFA2C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C50FB-B8DC-06FD-E247-7BA58CC5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EC44E-DE37-716B-247A-B66306B06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805AC-5C36-0E03-80A3-DF0A6D01DD9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14214-2C5A-48BF-3E3C-38A38A04B37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Neshannock Creek Watershed Joint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391FA-D514-E4BE-96AA-A4BBF7FA4DA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1B16054-926C-1DCF-DC63-ECE979B3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different&#10;&#10;AI-generated content may be incorrect.">
            <a:extLst>
              <a:ext uri="{FF2B5EF4-FFF2-40B4-BE49-F238E27FC236}">
                <a16:creationId xmlns:a16="http://schemas.microsoft.com/office/drawing/2014/main" id="{E7744A52-3A99-6FCE-3C42-E466B56E2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25" y="977800"/>
            <a:ext cx="5453436" cy="4253285"/>
          </a:xfrm>
          <a:prstGeom prst="rect">
            <a:avLst/>
          </a:prstGeom>
        </p:spPr>
      </p:pic>
      <p:pic>
        <p:nvPicPr>
          <p:cNvPr id="10" name="Picture 9" descr="Application, table&#10;&#10;AI-generated content may be incorrect.">
            <a:extLst>
              <a:ext uri="{FF2B5EF4-FFF2-40B4-BE49-F238E27FC236}">
                <a16:creationId xmlns:a16="http://schemas.microsoft.com/office/drawing/2014/main" id="{62F7B8B3-C96E-4C38-37B4-17FF7841D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641079"/>
            <a:ext cx="5448772" cy="515918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4978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89AD4-F17A-CEE9-072A-0872E411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DBFB3-D8B0-EF87-CD6A-E4BC5B24B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D70C4-A60F-B313-0197-08287022F10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6DDB6-7DB2-0C66-2A91-8CCC42C3E6D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ORD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20A0E2-990F-BA80-37FD-F5DC90DE927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20D757E-D90C-18AC-AADC-A99806B9C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040E23BA-A70F-CA49-71CF-60200E990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52" y="1051171"/>
            <a:ext cx="5333381" cy="4054617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4CB8B9BF-19E4-1EB8-BABD-DFE8673F7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580115"/>
            <a:ext cx="5494496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1857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A52E-DD55-CC07-437E-492172B49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67CB5-894D-ED22-627F-95693403E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F17B3-C5A1-9AF5-1A52-55475C1059B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067D7-E4D2-34E4-E3CE-0F1244952E9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FDE20-25C9-B594-1D52-933F7D886A6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3A687EB-2290-325C-ED96-2AF38184D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AFB494C6-2458-D095-D0C1-3AFB00217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52" y="977794"/>
            <a:ext cx="5461782" cy="4201371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BEA35807-03C7-AE7F-3EA6-A516DFFFB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499927"/>
            <a:ext cx="5448772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9980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72406-5921-B6EF-D75C-8A5EE10A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34D5FC-DA8C-5015-9CDB-294D3846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64BDB-058D-3A68-A75C-C93C8E8CFA7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9E739B-300D-5534-1B40-1E63A5F643B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Philadelphia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338F16-0079-6EDB-BF85-6CA12B24185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7FDE419-0D53-FF9D-0A2F-1026328ED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indoor, tiled&#10;&#10;AI-generated content may be incorrect.">
            <a:extLst>
              <a:ext uri="{FF2B5EF4-FFF2-40B4-BE49-F238E27FC236}">
                <a16:creationId xmlns:a16="http://schemas.microsoft.com/office/drawing/2014/main" id="{4AA246F5-59A2-D7AA-2F86-54BAC9C62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46" y="955094"/>
            <a:ext cx="5257594" cy="4246771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C973876B-C1F5-116D-1EAA-8F919799A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501978"/>
            <a:ext cx="5486875" cy="531160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5787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42164-4E9E-B5C6-CECC-01B2724BE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68206D-17D5-4E80-FC20-06CF3E3E6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AB41EE-6249-6B6E-6649-EC134C1E03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A9930-2F7B-9B6A-F593-ECA6CB17C1E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Upper Southampton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7C6DF5-2EF3-A235-1E7B-D6251EAD803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250FF6C-9D85-8CAF-2CF4-E5491CB88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6987E40C-0055-63EA-832A-C8B5268AA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14" y="1148552"/>
            <a:ext cx="5313258" cy="3859855"/>
          </a:xfrm>
          <a:prstGeom prst="rect">
            <a:avLst/>
          </a:prstGeom>
        </p:spPr>
      </p:pic>
      <p:pic>
        <p:nvPicPr>
          <p:cNvPr id="10" name="Picture 9" descr="Application, table&#10;&#10;AI-generated content may be incorrect.">
            <a:extLst>
              <a:ext uri="{FF2B5EF4-FFF2-40B4-BE49-F238E27FC236}">
                <a16:creationId xmlns:a16="http://schemas.microsoft.com/office/drawing/2014/main" id="{D2DA328D-4936-CCD0-617E-D42F24786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610597"/>
            <a:ext cx="5456393" cy="518967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5811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6F9F-E94A-ECDB-B2C8-763CA0B3E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59B8D9-EAA9-DC12-A6CE-DAE214F89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F88A38-2872-887D-39A8-EAA8055A4E9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84AC9-8CDA-BE5C-FC2E-AF48D25D950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Windber Area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9D41C4-D592-47D1-3C4E-ADEA9D7F530B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5951578-5DE8-4209-4226-A02B535BF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Map&#10;&#10;AI-generated content may be incorrect.">
            <a:extLst>
              <a:ext uri="{FF2B5EF4-FFF2-40B4-BE49-F238E27FC236}">
                <a16:creationId xmlns:a16="http://schemas.microsoft.com/office/drawing/2014/main" id="{676DD1BC-EA71-C276-B717-E596582A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82" y="909306"/>
            <a:ext cx="5060321" cy="4338347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19090CBE-9468-1210-D14C-EE654B945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705" y="522789"/>
            <a:ext cx="5464013" cy="519729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3919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FF39-41F3-020A-A986-E4D260CD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57C1F-5174-63C7-51A3-5F2A65076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D9A33D-7E4C-19B1-40DD-C90D7C6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E0E7D-586F-4F8E-4E5F-60F97872A3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2B16F2F-5D4D-2E0A-37AC-27DB3E6CB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7405D-5BBE-9776-8E0D-43D19C77393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8943814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B023-2874-7797-6FC7-76AE919A2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FE18D7-AEB2-3965-D4CB-533067583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22F20-20B2-80CE-0A4C-6D515884376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20F77-09B6-E218-C81F-4260388FB61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Neshannock Creek Watershed Joint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E79274-57C9-3658-8C66-22ED821E499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D12D6CC-F8AA-2683-0C36-076D9AEC5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different&#10;&#10;AI-generated content may be incorrect.">
            <a:extLst>
              <a:ext uri="{FF2B5EF4-FFF2-40B4-BE49-F238E27FC236}">
                <a16:creationId xmlns:a16="http://schemas.microsoft.com/office/drawing/2014/main" id="{E613E0C7-2EB0-8D2D-B271-E3CDE3357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25" y="977800"/>
            <a:ext cx="5453436" cy="4253285"/>
          </a:xfrm>
          <a:prstGeom prst="rect">
            <a:avLst/>
          </a:prstGeom>
        </p:spPr>
      </p:pic>
      <p:pic>
        <p:nvPicPr>
          <p:cNvPr id="10" name="Picture 9" descr="Application, table&#10;&#10;AI-generated content may be incorrect.">
            <a:extLst>
              <a:ext uri="{FF2B5EF4-FFF2-40B4-BE49-F238E27FC236}">
                <a16:creationId xmlns:a16="http://schemas.microsoft.com/office/drawing/2014/main" id="{366352BF-B43B-3502-608A-B59F58FE4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641079"/>
            <a:ext cx="5448772" cy="515918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4242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155AE-E457-549C-02CE-129A7AB93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80A85-0BD0-9B8C-83CD-5C31484F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00993-3E5E-1F0B-F028-E3CEE2C81B3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08120-81A3-013C-D1D0-A0D7A514E2E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ORD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EF70D6-C712-8FF7-A669-C23CE3C0545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EAC7A82-B462-2790-4BF7-36210B303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531F9BEE-D896-7531-50F9-A78FDA324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52" y="1051171"/>
            <a:ext cx="5333381" cy="4054617"/>
          </a:xfrm>
          <a:prstGeom prst="rect">
            <a:avLst/>
          </a:prstGeom>
        </p:spPr>
      </p:pic>
      <p:pic>
        <p:nvPicPr>
          <p:cNvPr id="10" name="Picture 9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08179D6E-6E09-89DC-B04D-6987704FD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580115"/>
            <a:ext cx="5494496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3027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B419-6F9E-3BDB-CB31-7ADCF943C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CAB75-32DA-512D-99A1-CB87B7306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ABA2BE18-26F3-FB0F-7256-33F8BFE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909B6-253F-47EF-380E-E601823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FAAED-CBB6-A5B7-C7A8-A683DD7EC9B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F7AC530-ED92-863D-E3CA-E03FC2DAF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E3E97-393C-E610-B908-CE88B196C02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192949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Notices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2116411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All verbal comments, questions and responses will be recorded and can be shared publicly. </a:t>
            </a:r>
          </a:p>
          <a:p>
            <a:pPr marL="457200" indent="-457200" algn="just">
              <a:buAutoNum type="arabicPeriod"/>
              <a:tabLst>
                <a:tab pos="346075" algn="l"/>
              </a:tabLst>
            </a:pPr>
            <a:endParaRPr lang="en-US" dirty="0">
              <a:solidFill>
                <a:srgbClr val="2F5597"/>
              </a:solidFill>
            </a:endParaRPr>
          </a:p>
          <a:p>
            <a:pPr marL="457200" indent="-457200" algn="just">
              <a:spcAft>
                <a:spcPts val="1200"/>
              </a:spcAft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PENNVEST cannot guarantee all persons requesting to speak will be able to do so, specifically in the case of technical difficulties beyond our control, such as: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Audio feedback.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Poor sound quality.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Interruptions in bandwidth services.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CA791-1D86-7516-219D-BAB420183D6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940A75-3677-A39C-15E8-D02C142D8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AE3A-1119-F98C-168F-E9F98B85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B6DFA-E450-E9BE-66A0-A2C52F9FD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9D6C2880-3811-9D2F-9DA9-3D50845F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E5C00-48B7-A50E-3776-7A7963A9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0F81D-FF8D-E715-6F74-7B178E46377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0237687-3886-A0EB-0109-9F808951E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B4F5A-48E9-5B69-6A31-368EE7CE9E9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7976023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59B7-9FB9-4F2F-E300-09F4F224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2C7A6-B544-D073-8B37-07EAFC387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35FC9-6579-3E31-4255-841DF3CCEDC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4A5B6DAB-2ABC-1077-8345-232F0B28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8FD0B4A-451C-19C4-24A4-07828C1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9F4E3CB-EA73-6885-B606-D785AA88A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579C1-B999-8A8D-4EE6-8EC0BF8239E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21746600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6977-63D7-E0E3-C408-614F1119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A056C-07CA-5820-32A8-2EDCF6ED0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65E89-697E-8B2E-3572-97B2635D103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8B9D57CD-C79D-D39A-6816-69449438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78BB74E-764B-8AD6-6449-A01D5DF4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5B40809-28A6-9C79-3B54-8531162AA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D6F86-694C-8526-2223-893C59D7CA1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34720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B48C0-2413-C276-4A7D-735A425CA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BC9910-9B10-0484-8CBC-BF3C584E9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A6D00-BAC3-91BC-E4FC-29F1A189D19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5D3A6-A92D-B9C4-903E-018335F1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STORMWATER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10745-2A84-FAFA-062A-6208337048E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9225383-6E58-971A-F401-7B25BDF29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090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90B32-2335-F15B-770F-BCE18C36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7BA711-7AAF-C8F2-73F7-DE63EA4E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E558A-115E-E456-CE7C-385AC664F42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16934-7A1A-EB19-B0B1-556DFD8617F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Arrowhead Lake Community Association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AC065-695D-7F1F-A262-643D6C284C1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E2E97B-C4DF-30B8-ED1F-25DA30A88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tree, outdoor, grass&#10;&#10;AI-generated content may be incorrect.">
            <a:extLst>
              <a:ext uri="{FF2B5EF4-FFF2-40B4-BE49-F238E27FC236}">
                <a16:creationId xmlns:a16="http://schemas.microsoft.com/office/drawing/2014/main" id="{3C14EDBF-4A80-7BEA-FCFD-501DCDE10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16" y="956316"/>
            <a:ext cx="5362987" cy="4244327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22AA6473-C569-7DB9-F923-E6EBFD24C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578795"/>
            <a:ext cx="5494496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2102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BF68-9696-531E-772B-1C4B7111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B59B1-CF96-3177-8D63-63F48F0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A428B4-B8C1-33B7-E705-4F1F1982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E4DF9-448C-6DFD-6FBD-3B4A18AE2D0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78E4CD-0C37-DAF1-B219-5D31F712C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D7A59-A45E-821F-0110-7CEAD6F9DFD7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25026943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6FBD-A81B-213E-2D74-A28CFDC8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272276-9427-3781-D324-E68C7A06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D1F19-AF34-4D36-0514-B0B6B7490F5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58172-A8C3-8C1C-E76B-A768C0EDC79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Arrowhead Lake Community Association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64CCB5-D975-E649-ADCB-4E6BD739163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15C26B-FB20-2FEA-AC9D-979F7156E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 descr="A picture containing text, tree, outdoor, grass&#10;&#10;AI-generated content may be incorrect.">
            <a:extLst>
              <a:ext uri="{FF2B5EF4-FFF2-40B4-BE49-F238E27FC236}">
                <a16:creationId xmlns:a16="http://schemas.microsoft.com/office/drawing/2014/main" id="{16987B3C-376A-118C-AEE9-41E87F310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16" y="956316"/>
            <a:ext cx="5362987" cy="4244327"/>
          </a:xfrm>
          <a:prstGeom prst="rect">
            <a:avLst/>
          </a:prstGeom>
        </p:spPr>
      </p:pic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04B8CEB7-6693-599F-F427-445E84779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578795"/>
            <a:ext cx="5494496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518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F3A7E-4AE6-C781-6B6B-B130B7214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9D6E2-1BC6-DF43-8471-B53A6B27D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BBC95473-EE46-5D2A-7890-03CD679B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AE5C3-B652-BE17-3A23-589916AC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ECA6E-2413-51BF-6E96-76E73F56DD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96CC482-5A7D-4E30-C450-BF6C4800C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79C92-33E5-98E4-CEBF-C23DE68B5AE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4249448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22CEE-4155-7320-DBA2-94F0E75B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0E1D1-4D97-9761-833F-9EC83C25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B4E9CB9-8786-9AE8-FEE3-2CAA1FC62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C4193-31A9-F1B4-40CF-9855168B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0D336-8A75-8953-90AB-49ED73B21F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628924-177D-6D0C-9C53-10BE17AF8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93CDA-74FD-72B9-D8C1-47F6D7F8C62A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16232845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5C560-7F71-AB54-4255-97F2CA6F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73838-52D6-1693-2D1B-5AF8DB552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50955-079E-329C-79A9-5117EE48EC6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565A160A-50C7-72CC-EB60-7891707A1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CA1A20D-1D77-89D4-A4BC-3270CDA0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9AB9D87-50C3-D4C1-9841-A7B68FFE3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A946F-63D3-3040-1581-7F07D49AE41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3686491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9ed65d1-f4aa-4acb-9fb6-e10cd42c23c6">
      <UserInfo>
        <DisplayName>Seltzer, Michelle</DisplayName>
        <AccountId>44</AccountId>
        <AccountType/>
      </UserInfo>
      <UserInfo>
        <DisplayName>Crowell, Patrick</DisplayName>
        <AccountId>40</AccountId>
        <AccountType/>
      </UserInfo>
    </SharedWithUsers>
    <lcf76f155ced4ddcb4097134ff3c332f xmlns="c133a272-c33b-4d0c-82b0-57d84d97020e">
      <Terms xmlns="http://schemas.microsoft.com/office/infopath/2007/PartnerControls"/>
    </lcf76f155ced4ddcb4097134ff3c332f>
    <TaxCatchAll xmlns="49ed65d1-f4aa-4acb-9fb6-e10cd42c23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2E417B26C5B4EBB2FAE623C53911A" ma:contentTypeVersion="12" ma:contentTypeDescription="Create a new document." ma:contentTypeScope="" ma:versionID="c2e31abb203e196a10a7939f6878d37a">
  <xsd:schema xmlns:xsd="http://www.w3.org/2001/XMLSchema" xmlns:xs="http://www.w3.org/2001/XMLSchema" xmlns:p="http://schemas.microsoft.com/office/2006/metadata/properties" xmlns:ns2="c133a272-c33b-4d0c-82b0-57d84d97020e" xmlns:ns3="49ed65d1-f4aa-4acb-9fb6-e10cd42c23c6" targetNamespace="http://schemas.microsoft.com/office/2006/metadata/properties" ma:root="true" ma:fieldsID="ad6b7ddc82f355a857a0aaa329eac0f4" ns2:_="" ns3:_="">
    <xsd:import namespace="c133a272-c33b-4d0c-82b0-57d84d97020e"/>
    <xsd:import namespace="49ed65d1-f4aa-4acb-9fb6-e10cd42c2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3a272-c33b-4d0c-82b0-57d84d9702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380fc7-fa52-4f73-84dd-cd41989e36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d65d1-f4aa-4acb-9fb6-e10cd42c23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8b8b5c3-adce-4eaf-8c88-767f30bfe6b4}" ma:internalName="TaxCatchAll" ma:showField="CatchAllData" ma:web="49ed65d1-f4aa-4acb-9fb6-e10cd42c2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8B3975-E2F0-43DB-9E70-478AD6960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A45A5F-0C5A-462F-8ECC-3DD36BB8468C}">
  <ds:schemaRefs>
    <ds:schemaRef ds:uri="http://purl.org/dc/dcmitype/"/>
    <ds:schemaRef ds:uri="c133a272-c33b-4d0c-82b0-57d84d97020e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9ed65d1-f4aa-4acb-9fb6-e10cd42c23c6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C703CD-F69A-47D8-A0AB-21B1D5D94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3a272-c33b-4d0c-82b0-57d84d97020e"/>
    <ds:schemaRef ds:uri="49ed65d1-f4aa-4acb-9fb6-e10cd42c23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57042</TotalTime>
  <Words>1978</Words>
  <Application>Microsoft Office PowerPoint</Application>
  <PresentationFormat>Widescreen</PresentationFormat>
  <Paragraphs>476</Paragraphs>
  <Slides>125</Slides>
  <Notes>87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3" baseType="lpstr">
      <vt:lpstr>Arial</vt:lpstr>
      <vt:lpstr>Calibri</vt:lpstr>
      <vt:lpstr>Calibri Light</vt:lpstr>
      <vt:lpstr>Constantia</vt:lpstr>
      <vt:lpstr>Copperplate Gothic Bold</vt:lpstr>
      <vt:lpstr>Verdana</vt:lpstr>
      <vt:lpstr>Wingdings</vt:lpstr>
      <vt:lpstr>Office Theme</vt:lpstr>
      <vt:lpstr>Board of Directors Meeting   January 21, 2026  10:30 a.m. </vt:lpstr>
      <vt:lpstr>Recording Notice</vt:lpstr>
      <vt:lpstr>Transcription Notice</vt:lpstr>
      <vt:lpstr>Technical Information</vt:lpstr>
      <vt:lpstr>Public Comment</vt:lpstr>
      <vt:lpstr>Raise Hand</vt:lpstr>
      <vt:lpstr>Chat</vt:lpstr>
      <vt:lpstr>Public Comment Participant Best Practices</vt:lpstr>
      <vt:lpstr>Public Comment Notices</vt:lpstr>
      <vt:lpstr>Today’s Agenda</vt:lpstr>
      <vt:lpstr>APPROVAL OF PRIOR MEETING MINUTES   A.  OCTOBER 15, 2025</vt:lpstr>
      <vt:lpstr>Motion </vt:lpstr>
      <vt:lpstr>Board Discussion  </vt:lpstr>
      <vt:lpstr>Public Comment  </vt:lpstr>
      <vt:lpstr>Vote </vt:lpstr>
      <vt:lpstr>ADMINISTRATIVE</vt:lpstr>
      <vt:lpstr>PowerPoint Presentation</vt:lpstr>
      <vt:lpstr>Motion </vt:lpstr>
      <vt:lpstr>Board Discussion  </vt:lpstr>
      <vt:lpstr>Public Comment  </vt:lpstr>
      <vt:lpstr>Vote </vt:lpstr>
      <vt:lpstr>PowerPoint Presentation</vt:lpstr>
      <vt:lpstr>Motion </vt:lpstr>
      <vt:lpstr>Board Discussion  </vt:lpstr>
      <vt:lpstr>Public Comment  </vt:lpstr>
      <vt:lpstr>Vote </vt:lpstr>
      <vt:lpstr>PowerPoint Presentation</vt:lpstr>
      <vt:lpstr>Motion </vt:lpstr>
      <vt:lpstr>Board Discussion  </vt:lpstr>
      <vt:lpstr>Public Comment  </vt:lpstr>
      <vt:lpstr>Vote </vt:lpstr>
      <vt:lpstr>PowerPoint Presentation</vt:lpstr>
      <vt:lpstr>FINANCIAL ASSISTANCE APPLICATIONS</vt:lpstr>
      <vt:lpstr>PowerPoint Presentation</vt:lpstr>
      <vt:lpstr>NON-POINT SOURCE CONSTRUCTION PROJECTS</vt:lpstr>
      <vt:lpstr>PowerPoint Presentation</vt:lpstr>
      <vt:lpstr>PowerPoint Presentation</vt:lpstr>
      <vt:lpstr>PROJECT SPECIALIST PRESENTATION</vt:lpstr>
      <vt:lpstr>PowerPoint Presentation</vt:lpstr>
      <vt:lpstr>Motion </vt:lpstr>
      <vt:lpstr>Board Discussion  </vt:lpstr>
      <vt:lpstr>Public Comment  </vt:lpstr>
      <vt:lpstr>Vote </vt:lpstr>
      <vt:lpstr>DRINKING 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Motion </vt:lpstr>
      <vt:lpstr>Board Discussion  </vt:lpstr>
      <vt:lpstr>Public Comment  </vt:lpstr>
      <vt:lpstr>Vote </vt:lpstr>
      <vt:lpstr>WASTEWATER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Motion </vt:lpstr>
      <vt:lpstr>Board Discussion  </vt:lpstr>
      <vt:lpstr>Public Comment  </vt:lpstr>
      <vt:lpstr>Vote </vt:lpstr>
      <vt:lpstr>STORMWATER CONSTRUCTION PROJECT </vt:lpstr>
      <vt:lpstr>PowerPoint Presentation</vt:lpstr>
      <vt:lpstr>PROJECT SPECIALIST PRESENTATION</vt:lpstr>
      <vt:lpstr>PowerPoint Presentation</vt:lpstr>
      <vt:lpstr>Motion </vt:lpstr>
      <vt:lpstr>Board Discussion  </vt:lpstr>
      <vt:lpstr>Public Comment  </vt:lpstr>
      <vt:lpstr>Vote </vt:lpstr>
      <vt:lpstr>PRIOR-APPROVED PROJECTS  INCREASES/DECREASES</vt:lpstr>
      <vt:lpstr>PowerPoint Presentation</vt:lpstr>
      <vt:lpstr>PowerPoint Presentation</vt:lpstr>
      <vt:lpstr>PowerPoint Presentation</vt:lpstr>
      <vt:lpstr>Motion </vt:lpstr>
      <vt:lpstr>Board Discussion  </vt:lpstr>
      <vt:lpstr>Public Comment  </vt:lpstr>
      <vt:lpstr>Vote </vt:lpstr>
      <vt:lpstr>PRIOR-APPROVED PROJECTS  PROGRAM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PRIOR-APPROVED PROJECTS  ON-LOT REPORT</vt:lpstr>
      <vt:lpstr>PowerPoint Presentation</vt:lpstr>
      <vt:lpstr>PRIOR-APPROVED PROJECTS  PROJECT STATUS</vt:lpstr>
      <vt:lpstr>PowerPoint Presentation</vt:lpstr>
      <vt:lpstr>PowerPoint Presentation</vt:lpstr>
      <vt:lpstr>PowerPoint Presentation</vt:lpstr>
      <vt:lpstr>PowerPoint Presentation</vt:lpstr>
      <vt:lpstr>Final Public Comment </vt:lpstr>
      <vt:lpstr>Save the date</vt:lpstr>
      <vt:lpstr>Vote to Adjourn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Sailhamer, Brent</dc:creator>
  <cp:lastModifiedBy>Campbell, Felicia</cp:lastModifiedBy>
  <cp:revision>368</cp:revision>
  <dcterms:created xsi:type="dcterms:W3CDTF">2020-03-23T13:54:09Z</dcterms:created>
  <dcterms:modified xsi:type="dcterms:W3CDTF">2026-03-30T13:56:40Z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0x010100F002E417B26C5B4EBB2FAE623C53911A</vt:lpwstr>
  </property>
</Properties>
</file>