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80" r:id="rId7"/>
    <p:sldId id="258" r:id="rId8"/>
    <p:sldId id="281" r:id="rId9"/>
    <p:sldId id="283" r:id="rId10"/>
    <p:sldId id="282" r:id="rId11"/>
    <p:sldId id="260" r:id="rId12"/>
    <p:sldId id="261" r:id="rId13"/>
    <p:sldId id="262" r:id="rId14"/>
    <p:sldId id="259" r:id="rId15"/>
    <p:sldId id="284" r:id="rId16"/>
    <p:sldId id="263" r:id="rId17"/>
    <p:sldId id="265" r:id="rId18"/>
    <p:sldId id="264" r:id="rId19"/>
    <p:sldId id="285" r:id="rId20"/>
    <p:sldId id="278" r:id="rId21"/>
    <p:sldId id="279" r:id="rId22"/>
    <p:sldId id="286" r:id="rId23"/>
    <p:sldId id="267" r:id="rId24"/>
    <p:sldId id="268" r:id="rId25"/>
    <p:sldId id="287" r:id="rId26"/>
    <p:sldId id="269" r:id="rId27"/>
    <p:sldId id="288" r:id="rId28"/>
    <p:sldId id="270" r:id="rId29"/>
    <p:sldId id="289" r:id="rId30"/>
    <p:sldId id="271" r:id="rId31"/>
    <p:sldId id="274" r:id="rId32"/>
    <p:sldId id="291" r:id="rId33"/>
    <p:sldId id="276" r:id="rId34"/>
    <p:sldId id="277" r:id="rId35"/>
    <p:sldId id="272" r:id="rId36"/>
    <p:sldId id="292" r:id="rId37"/>
    <p:sldId id="273" r:id="rId38"/>
    <p:sldId id="293" r:id="rId39"/>
    <p:sldId id="294" r:id="rId40"/>
    <p:sldId id="275" r:id="rId4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FFEA8D8-57CD-43AD-B2A6-0602C976C834}">
          <p14:sldIdLst>
            <p14:sldId id="256"/>
            <p14:sldId id="257"/>
            <p14:sldId id="280"/>
            <p14:sldId id="258"/>
            <p14:sldId id="281"/>
            <p14:sldId id="283"/>
            <p14:sldId id="282"/>
            <p14:sldId id="260"/>
            <p14:sldId id="261"/>
            <p14:sldId id="262"/>
            <p14:sldId id="259"/>
            <p14:sldId id="284"/>
            <p14:sldId id="263"/>
            <p14:sldId id="265"/>
            <p14:sldId id="264"/>
            <p14:sldId id="285"/>
            <p14:sldId id="278"/>
            <p14:sldId id="279"/>
            <p14:sldId id="286"/>
            <p14:sldId id="267"/>
            <p14:sldId id="268"/>
            <p14:sldId id="287"/>
            <p14:sldId id="269"/>
            <p14:sldId id="288"/>
            <p14:sldId id="270"/>
            <p14:sldId id="289"/>
            <p14:sldId id="271"/>
            <p14:sldId id="274"/>
            <p14:sldId id="291"/>
            <p14:sldId id="276"/>
            <p14:sldId id="277"/>
          </p14:sldIdLst>
        </p14:section>
        <p14:section name="Untitled Section" id="{D0AAB63F-2CFF-448D-B453-9D31044B6934}">
          <p14:sldIdLst>
            <p14:sldId id="272"/>
            <p14:sldId id="292"/>
            <p14:sldId id="273"/>
            <p14:sldId id="293"/>
            <p14:sldId id="294"/>
            <p14:sldId id="27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CEF6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357" autoAdjust="0"/>
  </p:normalViewPr>
  <p:slideViewPr>
    <p:cSldViewPr snapToGrid="0">
      <p:cViewPr varScale="1">
        <p:scale>
          <a:sx n="106" d="100"/>
          <a:sy n="106" d="100"/>
        </p:scale>
        <p:origin x="654" y="10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16E3FB-FF9D-47AF-B0F9-C20871F83B59}" type="doc">
      <dgm:prSet loTypeId="urn:microsoft.com/office/officeart/2005/8/layout/vList5" loCatId="list" qsTypeId="urn:microsoft.com/office/officeart/2005/8/quickstyle/3d2" qsCatId="3D" csTypeId="urn:microsoft.com/office/officeart/2005/8/colors/accent1_2" csCatId="accent1" phldr="1"/>
      <dgm:spPr/>
      <dgm:t>
        <a:bodyPr/>
        <a:lstStyle/>
        <a:p>
          <a:endParaRPr lang="en-US"/>
        </a:p>
      </dgm:t>
    </dgm:pt>
    <dgm:pt modelId="{2AFDF6BE-78C4-4368-9D80-6E1B6878F400}">
      <dgm:prSet phldrT="[Text]"/>
      <dgm:spPr>
        <a:xfrm>
          <a:off x="0" y="1480"/>
          <a:ext cx="3514430" cy="647417"/>
        </a:xfrm>
        <a:prstGeom prst="roundRect">
          <a:avLst/>
        </a:prstGeom>
      </dgm:spPr>
      <dgm:t>
        <a:bodyPr/>
        <a:lstStyle/>
        <a:p>
          <a:pPr>
            <a:buNone/>
          </a:pPr>
          <a:endParaRPr lang="en-US" dirty="0">
            <a:solidFill>
              <a:sysClr val="window" lastClr="FFFFFF"/>
            </a:solidFill>
            <a:latin typeface="Franklin Gothic Book" panose="020B0503020102020204"/>
            <a:ea typeface="+mn-ea"/>
            <a:cs typeface="+mn-cs"/>
          </a:endParaRPr>
        </a:p>
      </dgm:t>
    </dgm:pt>
    <dgm:pt modelId="{07425B7F-F1A0-45DB-B80E-BE828D174DB3}" type="parTrans" cxnId="{143199E0-37B6-4F10-BAD7-36CD935AE48A}">
      <dgm:prSet/>
      <dgm:spPr/>
      <dgm:t>
        <a:bodyPr/>
        <a:lstStyle/>
        <a:p>
          <a:endParaRPr lang="en-US"/>
        </a:p>
      </dgm:t>
    </dgm:pt>
    <dgm:pt modelId="{78FEAC42-FF36-47DF-87B2-868EDA2DB2C4}" type="sibTrans" cxnId="{143199E0-37B6-4F10-BAD7-36CD935AE48A}">
      <dgm:prSet/>
      <dgm:spPr/>
      <dgm:t>
        <a:bodyPr/>
        <a:lstStyle/>
        <a:p>
          <a:endParaRPr lang="en-US"/>
        </a:p>
      </dgm:t>
    </dgm:pt>
    <dgm:pt modelId="{AD57581E-59D0-4774-B4A6-D5C29FBF3D89}">
      <dgm:prSet phldrT="[Text]" custT="1"/>
      <dgm:spPr>
        <a:xfrm>
          <a:off x="0" y="681268"/>
          <a:ext cx="3514430" cy="647417"/>
        </a:xfrm>
        <a:prstGeom prst="roundRect">
          <a:avLst/>
        </a:prstGeom>
      </dgm:spPr>
      <dgm:t>
        <a:bodyPr/>
        <a:lstStyle/>
        <a:p>
          <a:pPr>
            <a:buNone/>
          </a:pPr>
          <a:r>
            <a:rPr lang="en-US" sz="2000" dirty="0">
              <a:solidFill>
                <a:schemeClr val="tx1"/>
              </a:solidFill>
              <a:latin typeface="Franklin Gothic Book" panose="020B0503020102020204"/>
              <a:ea typeface="+mn-ea"/>
              <a:cs typeface="+mn-cs"/>
            </a:rPr>
            <a:t>Moderate</a:t>
          </a:r>
        </a:p>
      </dgm:t>
    </dgm:pt>
    <dgm:pt modelId="{A89F6062-B0B9-4F50-88FD-1A877C477EDC}" type="parTrans" cxnId="{83DEBF4C-4D2A-4CA2-A5E3-B115DCD4960B}">
      <dgm:prSet/>
      <dgm:spPr/>
      <dgm:t>
        <a:bodyPr/>
        <a:lstStyle/>
        <a:p>
          <a:endParaRPr lang="en-US"/>
        </a:p>
      </dgm:t>
    </dgm:pt>
    <dgm:pt modelId="{D888082D-20F7-47C5-9F17-9397E5A29FFF}" type="sibTrans" cxnId="{83DEBF4C-4D2A-4CA2-A5E3-B115DCD4960B}">
      <dgm:prSet/>
      <dgm:spPr/>
      <dgm:t>
        <a:bodyPr/>
        <a:lstStyle/>
        <a:p>
          <a:endParaRPr lang="en-US"/>
        </a:p>
      </dgm:t>
    </dgm:pt>
    <dgm:pt modelId="{EF03295A-BF2D-42FB-8ADD-AA345B4E0F1E}">
      <dgm:prSet phldrT="[Text]" custT="1"/>
      <dgm:spPr>
        <a:xfrm rot="5400000">
          <a:off x="6379402" y="-2118961"/>
          <a:ext cx="517933" cy="6247877"/>
        </a:xfrm>
        <a:prstGeom prst="round2SameRect">
          <a:avLst/>
        </a:prstGeom>
      </dgm:spPr>
      <dgm:t>
        <a:bodyPr/>
        <a:lstStyle/>
        <a:p>
          <a:pPr marL="136525" indent="-136525">
            <a:buFont typeface="Arial" panose="020B0604020202020204" pitchFamily="34" charset="0"/>
            <a:buChar char="•"/>
          </a:pPr>
          <a:r>
            <a:rPr lang="en-US" sz="2000" dirty="0">
              <a:latin typeface="Franklin Gothic Book" panose="020B0503020102020204"/>
              <a:ea typeface="+mn-ea"/>
              <a:cs typeface="+mn-cs"/>
            </a:rPr>
            <a:t>One in which the person/situation does not appear to pose a threat of violence, or serious harm at this time; but exhibits behaviors that indicate a continuing intent and potential for future violence or serious harm.</a:t>
          </a:r>
        </a:p>
      </dgm:t>
    </dgm:pt>
    <dgm:pt modelId="{2FB51B7C-CE08-48D3-8AE5-C74CC5106B2C}" type="parTrans" cxnId="{93E964DB-20D1-4906-ACEC-763F163C1B5A}">
      <dgm:prSet/>
      <dgm:spPr/>
      <dgm:t>
        <a:bodyPr/>
        <a:lstStyle/>
        <a:p>
          <a:endParaRPr lang="en-US"/>
        </a:p>
      </dgm:t>
    </dgm:pt>
    <dgm:pt modelId="{841C833F-818D-4879-A1F6-008411551DD5}" type="sibTrans" cxnId="{93E964DB-20D1-4906-ACEC-763F163C1B5A}">
      <dgm:prSet/>
      <dgm:spPr/>
      <dgm:t>
        <a:bodyPr/>
        <a:lstStyle/>
        <a:p>
          <a:endParaRPr lang="en-US"/>
        </a:p>
      </dgm:t>
    </dgm:pt>
    <dgm:pt modelId="{53C107CA-7CE0-4F1B-BB57-D391C4CF5504}">
      <dgm:prSet phldrT="[Text]" custT="1"/>
      <dgm:spPr>
        <a:xfrm>
          <a:off x="0" y="1361056"/>
          <a:ext cx="3514430" cy="647417"/>
        </a:xfrm>
        <a:prstGeom prst="roundRect">
          <a:avLst/>
        </a:prstGeom>
      </dgm:spPr>
      <dgm:t>
        <a:bodyPr/>
        <a:lstStyle/>
        <a:p>
          <a:pPr>
            <a:buNone/>
          </a:pPr>
          <a:r>
            <a:rPr lang="en-US" sz="2000" dirty="0">
              <a:solidFill>
                <a:schemeClr val="tx1"/>
              </a:solidFill>
              <a:latin typeface="Franklin Gothic Book" panose="020B0503020102020204"/>
              <a:ea typeface="+mn-ea"/>
              <a:cs typeface="+mn-cs"/>
            </a:rPr>
            <a:t>High</a:t>
          </a:r>
          <a:r>
            <a:rPr lang="en-US" sz="1100" dirty="0">
              <a:latin typeface="Franklin Gothic Book" panose="020B0503020102020204"/>
              <a:ea typeface="+mn-ea"/>
              <a:cs typeface="+mn-cs"/>
            </a:rPr>
            <a:t> </a:t>
          </a:r>
        </a:p>
      </dgm:t>
    </dgm:pt>
    <dgm:pt modelId="{B03755C4-07F4-4649-BBB4-ED6EE78E472D}" type="parTrans" cxnId="{4750810B-E908-4C09-B72E-186291523D1D}">
      <dgm:prSet/>
      <dgm:spPr/>
      <dgm:t>
        <a:bodyPr/>
        <a:lstStyle/>
        <a:p>
          <a:endParaRPr lang="en-US"/>
        </a:p>
      </dgm:t>
    </dgm:pt>
    <dgm:pt modelId="{41952078-385F-4E02-B5BE-97A2D8AE072C}" type="sibTrans" cxnId="{4750810B-E908-4C09-B72E-186291523D1D}">
      <dgm:prSet/>
      <dgm:spPr/>
      <dgm:t>
        <a:bodyPr/>
        <a:lstStyle/>
        <a:p>
          <a:endParaRPr lang="en-US"/>
        </a:p>
      </dgm:t>
    </dgm:pt>
    <dgm:pt modelId="{848DA619-E154-4A37-A25B-0C0E534BA4A3}">
      <dgm:prSet phldrT="[Text]" custT="1"/>
      <dgm:spPr>
        <a:xfrm rot="5400000">
          <a:off x="6379402" y="-1439173"/>
          <a:ext cx="517933" cy="6247877"/>
        </a:xfrm>
        <a:prstGeom prst="round2SameRect">
          <a:avLst/>
        </a:prstGeom>
      </dgm:spPr>
      <dgm:t>
        <a:bodyPr/>
        <a:lstStyle/>
        <a:p>
          <a:pPr marL="137160" indent="-137160">
            <a:spcAft>
              <a:spcPts val="360"/>
            </a:spcAft>
            <a:buChar char="•"/>
          </a:pPr>
          <a:r>
            <a:rPr lang="en-US" sz="2000" dirty="0">
              <a:latin typeface="Franklin Gothic Book" panose="020B0503020102020204"/>
              <a:ea typeface="+mn-ea"/>
              <a:cs typeface="+mn-cs"/>
            </a:rPr>
            <a:t>One in which the person/situation appears to pose a threat of violence, exhibiting behaviors that indicate both a continuing intent to harm and efforts to acquire the capacity to carry out the plan; and may also exhibit other concerning behavior that requires intervention.</a:t>
          </a:r>
          <a:r>
            <a:rPr lang="en-US" sz="1100" dirty="0">
              <a:latin typeface="Franklin Gothic Book" panose="020B0503020102020204"/>
              <a:ea typeface="+mn-ea"/>
              <a:cs typeface="+mn-cs"/>
            </a:rPr>
            <a:t>	</a:t>
          </a:r>
        </a:p>
      </dgm:t>
    </dgm:pt>
    <dgm:pt modelId="{3B81BB82-C4B7-4ACA-ABF9-70E797B4047E}" type="parTrans" cxnId="{2FE4D51E-86BD-4FEF-B75B-BD66CCF0CA8D}">
      <dgm:prSet/>
      <dgm:spPr/>
      <dgm:t>
        <a:bodyPr/>
        <a:lstStyle/>
        <a:p>
          <a:endParaRPr lang="en-US"/>
        </a:p>
      </dgm:t>
    </dgm:pt>
    <dgm:pt modelId="{489066A8-DFCE-4612-844E-77AC7EF781D6}" type="sibTrans" cxnId="{2FE4D51E-86BD-4FEF-B75B-BD66CCF0CA8D}">
      <dgm:prSet/>
      <dgm:spPr/>
      <dgm:t>
        <a:bodyPr/>
        <a:lstStyle/>
        <a:p>
          <a:endParaRPr lang="en-US"/>
        </a:p>
      </dgm:t>
    </dgm:pt>
    <dgm:pt modelId="{D71B2753-B5C1-4FC0-9C0D-1BF34C3CDD5B}">
      <dgm:prSet phldrT="[Text]" custT="1"/>
      <dgm:spPr>
        <a:xfrm rot="5400000">
          <a:off x="6379402" y="-2798749"/>
          <a:ext cx="517933" cy="6247877"/>
        </a:xfrm>
        <a:prstGeom prst="round2SameRect">
          <a:avLst/>
        </a:prstGeom>
      </dgm:spPr>
      <dgm:t>
        <a:bodyPr/>
        <a:lstStyle/>
        <a:p>
          <a:pPr marL="137160" indent="-137160">
            <a:buFont typeface="Arial" panose="020B0604020202020204" pitchFamily="34" charset="0"/>
            <a:buChar char="•"/>
          </a:pPr>
          <a:r>
            <a:rPr lang="en-US" sz="2000" dirty="0">
              <a:latin typeface="Franklin Gothic Book" panose="020B0503020102020204"/>
              <a:ea typeface="+mn-ea"/>
              <a:cs typeface="+mn-cs"/>
            </a:rPr>
            <a:t>One in which the individual/situation does not appear to pose a threat of violence or serious harm.</a:t>
          </a:r>
        </a:p>
      </dgm:t>
    </dgm:pt>
    <dgm:pt modelId="{59104C39-EDF7-4AB1-BD40-077D8625C449}" type="parTrans" cxnId="{4C3D639C-F4BE-47A4-BADD-0E78560372AD}">
      <dgm:prSet/>
      <dgm:spPr/>
      <dgm:t>
        <a:bodyPr/>
        <a:lstStyle/>
        <a:p>
          <a:endParaRPr lang="en-US"/>
        </a:p>
      </dgm:t>
    </dgm:pt>
    <dgm:pt modelId="{ABE0D16D-33BB-49CF-8F66-65D0832116E2}" type="sibTrans" cxnId="{4C3D639C-F4BE-47A4-BADD-0E78560372AD}">
      <dgm:prSet/>
      <dgm:spPr/>
      <dgm:t>
        <a:bodyPr/>
        <a:lstStyle/>
        <a:p>
          <a:endParaRPr lang="en-US"/>
        </a:p>
      </dgm:t>
    </dgm:pt>
    <dgm:pt modelId="{E1D6992D-E2C1-439B-B1FF-A03CC0967E3C}">
      <dgm:prSet phldrT="[Text]" custT="1"/>
      <dgm:spPr>
        <a:xfrm>
          <a:off x="0" y="2040844"/>
          <a:ext cx="3514430" cy="647417"/>
        </a:xfrm>
        <a:prstGeom prst="roundRect">
          <a:avLst/>
        </a:prstGeom>
      </dgm:spPr>
      <dgm:t>
        <a:bodyPr/>
        <a:lstStyle/>
        <a:p>
          <a:pPr algn="ctr">
            <a:buNone/>
          </a:pPr>
          <a:r>
            <a:rPr lang="en-US" sz="1100" dirty="0">
              <a:latin typeface="Franklin Gothic Book" panose="020B0503020102020204"/>
              <a:ea typeface="+mn-ea"/>
              <a:cs typeface="+mn-cs"/>
            </a:rPr>
            <a:t>     </a:t>
          </a:r>
          <a:r>
            <a:rPr lang="en-US" sz="2000" dirty="0">
              <a:solidFill>
                <a:schemeClr val="tx1"/>
              </a:solidFill>
              <a:latin typeface="Franklin Gothic Book" panose="020B0503020102020204"/>
              <a:ea typeface="+mn-ea"/>
              <a:cs typeface="+mn-cs"/>
            </a:rPr>
            <a:t>Imminent</a:t>
          </a:r>
          <a:r>
            <a:rPr lang="en-US" sz="1100" dirty="0">
              <a:latin typeface="Franklin Gothic Book" panose="020B0503020102020204"/>
              <a:ea typeface="+mn-ea"/>
              <a:cs typeface="+mn-cs"/>
            </a:rPr>
            <a:t>	</a:t>
          </a:r>
        </a:p>
      </dgm:t>
    </dgm:pt>
    <dgm:pt modelId="{F596E12C-0A8B-48AB-8F95-EE5061FB5CA9}" type="parTrans" cxnId="{BA54CDB9-0B53-4437-AFC8-EB8F9BEEEFA7}">
      <dgm:prSet/>
      <dgm:spPr/>
      <dgm:t>
        <a:bodyPr/>
        <a:lstStyle/>
        <a:p>
          <a:endParaRPr lang="en-US"/>
        </a:p>
      </dgm:t>
    </dgm:pt>
    <dgm:pt modelId="{9DB38E50-373E-4126-920B-6EFBBFB47877}" type="sibTrans" cxnId="{BA54CDB9-0B53-4437-AFC8-EB8F9BEEEFA7}">
      <dgm:prSet/>
      <dgm:spPr/>
      <dgm:t>
        <a:bodyPr/>
        <a:lstStyle/>
        <a:p>
          <a:endParaRPr lang="en-US"/>
        </a:p>
      </dgm:t>
    </dgm:pt>
    <dgm:pt modelId="{76004196-78A2-4AEE-8412-7BD35E117DA8}">
      <dgm:prSet custT="1"/>
      <dgm:spPr>
        <a:xfrm rot="5400000">
          <a:off x="6379402" y="-759385"/>
          <a:ext cx="517933" cy="6247877"/>
        </a:xfrm>
      </dgm:spPr>
      <dgm:t>
        <a:bodyPr anchor="ctr" anchorCtr="0"/>
        <a:lstStyle/>
        <a:p>
          <a:pPr marL="137160" indent="-137160" algn="l">
            <a:spcAft>
              <a:spcPts val="360"/>
            </a:spcAft>
            <a:buFont typeface="Arial" panose="020B0604020202020204" pitchFamily="34" charset="0"/>
            <a:buChar char="•"/>
          </a:pPr>
          <a:r>
            <a:rPr lang="en-US" sz="2000" dirty="0">
              <a:latin typeface="Franklin Gothic Book" panose="020B0503020102020204"/>
              <a:ea typeface="+mn-ea"/>
              <a:cs typeface="+mn-cs"/>
            </a:rPr>
            <a:t>Exists when the person/situation appears to pose a clear and immediate threat of serious violence toward others and requires containment and action to protect identified or identifiable target(s); and may exhibit other concerning behavior, requiring intervention. </a:t>
          </a:r>
        </a:p>
      </dgm:t>
    </dgm:pt>
    <dgm:pt modelId="{D7406668-ED16-47FE-B2E5-CDA346B57293}" type="parTrans" cxnId="{9B2B52B0-8C31-4BF6-B35D-D3E88F51FEB0}">
      <dgm:prSet/>
      <dgm:spPr/>
      <dgm:t>
        <a:bodyPr/>
        <a:lstStyle/>
        <a:p>
          <a:endParaRPr lang="en-US"/>
        </a:p>
      </dgm:t>
    </dgm:pt>
    <dgm:pt modelId="{02E4227C-7141-414D-9171-EA7F85321F03}" type="sibTrans" cxnId="{9B2B52B0-8C31-4BF6-B35D-D3E88F51FEB0}">
      <dgm:prSet/>
      <dgm:spPr/>
      <dgm:t>
        <a:bodyPr/>
        <a:lstStyle/>
        <a:p>
          <a:endParaRPr lang="en-US"/>
        </a:p>
      </dgm:t>
    </dgm:pt>
    <dgm:pt modelId="{DCB1A157-63C1-4EB7-B3F0-D91CC7BBF68F}" type="pres">
      <dgm:prSet presAssocID="{4016E3FB-FF9D-47AF-B0F9-C20871F83B59}" presName="Name0" presStyleCnt="0">
        <dgm:presLayoutVars>
          <dgm:dir/>
          <dgm:animLvl val="lvl"/>
          <dgm:resizeHandles val="exact"/>
        </dgm:presLayoutVars>
      </dgm:prSet>
      <dgm:spPr/>
    </dgm:pt>
    <dgm:pt modelId="{C3E8CF53-0653-4B5E-B79B-C37A0E7C731D}" type="pres">
      <dgm:prSet presAssocID="{2AFDF6BE-78C4-4368-9D80-6E1B6878F400}" presName="linNode" presStyleCnt="0"/>
      <dgm:spPr/>
    </dgm:pt>
    <dgm:pt modelId="{E59227DF-63CA-4646-918B-7A590D62E6C6}" type="pres">
      <dgm:prSet presAssocID="{2AFDF6BE-78C4-4368-9D80-6E1B6878F400}" presName="parentText" presStyleLbl="node1" presStyleIdx="0" presStyleCnt="4" custScaleX="46199" custScaleY="87834">
        <dgm:presLayoutVars>
          <dgm:chMax val="1"/>
          <dgm:bulletEnabled val="1"/>
        </dgm:presLayoutVars>
      </dgm:prSet>
      <dgm:spPr/>
    </dgm:pt>
    <dgm:pt modelId="{8F417304-5B14-474D-835A-720FB1FC3DF5}" type="pres">
      <dgm:prSet presAssocID="{2AFDF6BE-78C4-4368-9D80-6E1B6878F400}" presName="descendantText" presStyleLbl="alignAccFollowNode1" presStyleIdx="0" presStyleCnt="4" custScaleX="154892" custScaleY="109614" custLinFactNeighborX="-1240">
        <dgm:presLayoutVars>
          <dgm:bulletEnabled val="1"/>
        </dgm:presLayoutVars>
      </dgm:prSet>
      <dgm:spPr/>
    </dgm:pt>
    <dgm:pt modelId="{A3AC1D17-25CC-4BBF-9D99-5EC0BDA73D87}" type="pres">
      <dgm:prSet presAssocID="{78FEAC42-FF36-47DF-87B2-868EDA2DB2C4}" presName="sp" presStyleCnt="0"/>
      <dgm:spPr/>
    </dgm:pt>
    <dgm:pt modelId="{B9C0F87B-E574-482D-9816-B8808253F91C}" type="pres">
      <dgm:prSet presAssocID="{AD57581E-59D0-4774-B4A6-D5C29FBF3D89}" presName="linNode" presStyleCnt="0"/>
      <dgm:spPr/>
    </dgm:pt>
    <dgm:pt modelId="{BCC13AA0-D5BE-46F8-A342-F6154A7DD4EA}" type="pres">
      <dgm:prSet presAssocID="{AD57581E-59D0-4774-B4A6-D5C29FBF3D89}" presName="parentText" presStyleLbl="node1" presStyleIdx="1" presStyleCnt="4" custScaleX="54308" custScaleY="113611">
        <dgm:presLayoutVars>
          <dgm:chMax val="1"/>
          <dgm:bulletEnabled val="1"/>
        </dgm:presLayoutVars>
      </dgm:prSet>
      <dgm:spPr/>
    </dgm:pt>
    <dgm:pt modelId="{54D9EAB1-86F7-4CA6-9390-FDEEC5F45B3A}" type="pres">
      <dgm:prSet presAssocID="{AD57581E-59D0-4774-B4A6-D5C29FBF3D89}" presName="descendantText" presStyleLbl="alignAccFollowNode1" presStyleIdx="1" presStyleCnt="4" custScaleX="182050" custScaleY="130407" custLinFactNeighborX="-705" custLinFactNeighborY="2344">
        <dgm:presLayoutVars>
          <dgm:bulletEnabled val="1"/>
        </dgm:presLayoutVars>
      </dgm:prSet>
      <dgm:spPr/>
    </dgm:pt>
    <dgm:pt modelId="{461CD6E5-47F4-457B-8F15-B120D4563D81}" type="pres">
      <dgm:prSet presAssocID="{D888082D-20F7-47C5-9F17-9397E5A29FFF}" presName="sp" presStyleCnt="0"/>
      <dgm:spPr/>
    </dgm:pt>
    <dgm:pt modelId="{31ED8A91-2C5E-498A-A38B-CF34FB0D7D47}" type="pres">
      <dgm:prSet presAssocID="{53C107CA-7CE0-4F1B-BB57-D391C4CF5504}" presName="linNode" presStyleCnt="0"/>
      <dgm:spPr/>
    </dgm:pt>
    <dgm:pt modelId="{E4640528-63A7-4F21-BB32-A454D3EEFB57}" type="pres">
      <dgm:prSet presAssocID="{53C107CA-7CE0-4F1B-BB57-D391C4CF5504}" presName="parentText" presStyleLbl="node1" presStyleIdx="2" presStyleCnt="4" custScaleX="40078" custScaleY="143528">
        <dgm:presLayoutVars>
          <dgm:chMax val="1"/>
          <dgm:bulletEnabled val="1"/>
        </dgm:presLayoutVars>
      </dgm:prSet>
      <dgm:spPr/>
    </dgm:pt>
    <dgm:pt modelId="{CC2F9C9E-2439-4FAA-8EDB-023D9C75A1B1}" type="pres">
      <dgm:prSet presAssocID="{53C107CA-7CE0-4F1B-BB57-D391C4CF5504}" presName="descendantText" presStyleLbl="alignAccFollowNode1" presStyleIdx="2" presStyleCnt="4" custScaleX="134438" custScaleY="185846" custLinFactNeighborX="98" custLinFactNeighborY="2378">
        <dgm:presLayoutVars>
          <dgm:bulletEnabled val="1"/>
        </dgm:presLayoutVars>
      </dgm:prSet>
      <dgm:spPr/>
    </dgm:pt>
    <dgm:pt modelId="{0164CFC5-EFA8-40E6-B786-3585CCCA0201}" type="pres">
      <dgm:prSet presAssocID="{41952078-385F-4E02-B5BE-97A2D8AE072C}" presName="sp" presStyleCnt="0"/>
      <dgm:spPr/>
    </dgm:pt>
    <dgm:pt modelId="{9BE71006-302F-4F7D-85FA-6FF3C861B286}" type="pres">
      <dgm:prSet presAssocID="{E1D6992D-E2C1-439B-B1FF-A03CC0967E3C}" presName="linNode" presStyleCnt="0"/>
      <dgm:spPr/>
    </dgm:pt>
    <dgm:pt modelId="{BDA76E89-FE41-40AE-9808-CC8A1FF27A00}" type="pres">
      <dgm:prSet presAssocID="{E1D6992D-E2C1-439B-B1FF-A03CC0967E3C}" presName="parentText" presStyleLbl="node1" presStyleIdx="3" presStyleCnt="4" custScaleX="39390" custScaleY="135069">
        <dgm:presLayoutVars>
          <dgm:chMax val="1"/>
          <dgm:bulletEnabled val="1"/>
        </dgm:presLayoutVars>
      </dgm:prSet>
      <dgm:spPr/>
    </dgm:pt>
    <dgm:pt modelId="{FB8A77A2-C2AC-4D73-9753-86E8AE67BC57}" type="pres">
      <dgm:prSet presAssocID="{E1D6992D-E2C1-439B-B1FF-A03CC0967E3C}" presName="descendantText" presStyleLbl="alignAccFollowNode1" presStyleIdx="3" presStyleCnt="4" custScaleX="135925" custScaleY="160514" custLinFactNeighborX="19968" custLinFactNeighborY="2421">
        <dgm:presLayoutVars>
          <dgm:bulletEnabled val="1"/>
        </dgm:presLayoutVars>
      </dgm:prSet>
      <dgm:spPr>
        <a:prstGeom prst="round2SameRect">
          <a:avLst/>
        </a:prstGeom>
      </dgm:spPr>
    </dgm:pt>
  </dgm:ptLst>
  <dgm:cxnLst>
    <dgm:cxn modelId="{4750810B-E908-4C09-B72E-186291523D1D}" srcId="{4016E3FB-FF9D-47AF-B0F9-C20871F83B59}" destId="{53C107CA-7CE0-4F1B-BB57-D391C4CF5504}" srcOrd="2" destOrd="0" parTransId="{B03755C4-07F4-4649-BBB4-ED6EE78E472D}" sibTransId="{41952078-385F-4E02-B5BE-97A2D8AE072C}"/>
    <dgm:cxn modelId="{1B5A161E-5DB6-4943-AB52-40B63E5E01A7}" type="presOf" srcId="{D71B2753-B5C1-4FC0-9C0D-1BF34C3CDD5B}" destId="{8F417304-5B14-474D-835A-720FB1FC3DF5}" srcOrd="0" destOrd="0" presId="urn:microsoft.com/office/officeart/2005/8/layout/vList5"/>
    <dgm:cxn modelId="{2FE4D51E-86BD-4FEF-B75B-BD66CCF0CA8D}" srcId="{53C107CA-7CE0-4F1B-BB57-D391C4CF5504}" destId="{848DA619-E154-4A37-A25B-0C0E534BA4A3}" srcOrd="0" destOrd="0" parTransId="{3B81BB82-C4B7-4ACA-ABF9-70E797B4047E}" sibTransId="{489066A8-DFCE-4612-844E-77AC7EF781D6}"/>
    <dgm:cxn modelId="{7FE79328-6F33-4D68-A8EC-BC96305DA5FC}" type="presOf" srcId="{53C107CA-7CE0-4F1B-BB57-D391C4CF5504}" destId="{E4640528-63A7-4F21-BB32-A454D3EEFB57}" srcOrd="0" destOrd="0" presId="urn:microsoft.com/office/officeart/2005/8/layout/vList5"/>
    <dgm:cxn modelId="{4D00D848-F6AE-461D-B89B-AA063A51491B}" type="presOf" srcId="{848DA619-E154-4A37-A25B-0C0E534BA4A3}" destId="{CC2F9C9E-2439-4FAA-8EDB-023D9C75A1B1}" srcOrd="0" destOrd="0" presId="urn:microsoft.com/office/officeart/2005/8/layout/vList5"/>
    <dgm:cxn modelId="{1A22E06A-0F42-43C0-AF12-30CD598E461D}" type="presOf" srcId="{E1D6992D-E2C1-439B-B1FF-A03CC0967E3C}" destId="{BDA76E89-FE41-40AE-9808-CC8A1FF27A00}" srcOrd="0" destOrd="0" presId="urn:microsoft.com/office/officeart/2005/8/layout/vList5"/>
    <dgm:cxn modelId="{12BE424B-F4B3-491D-B01B-25774DD862DA}" type="presOf" srcId="{76004196-78A2-4AEE-8412-7BD35E117DA8}" destId="{FB8A77A2-C2AC-4D73-9753-86E8AE67BC57}" srcOrd="0" destOrd="0" presId="urn:microsoft.com/office/officeart/2005/8/layout/vList5"/>
    <dgm:cxn modelId="{83DEBF4C-4D2A-4CA2-A5E3-B115DCD4960B}" srcId="{4016E3FB-FF9D-47AF-B0F9-C20871F83B59}" destId="{AD57581E-59D0-4774-B4A6-D5C29FBF3D89}" srcOrd="1" destOrd="0" parTransId="{A89F6062-B0B9-4F50-88FD-1A877C477EDC}" sibTransId="{D888082D-20F7-47C5-9F17-9397E5A29FFF}"/>
    <dgm:cxn modelId="{5AA8DA51-6B36-4BAD-9F01-A60171DD8000}" type="presOf" srcId="{EF03295A-BF2D-42FB-8ADD-AA345B4E0F1E}" destId="{54D9EAB1-86F7-4CA6-9390-FDEEC5F45B3A}" srcOrd="0" destOrd="0" presId="urn:microsoft.com/office/officeart/2005/8/layout/vList5"/>
    <dgm:cxn modelId="{7F22AE72-141B-44CD-A698-36EA501F9609}" type="presOf" srcId="{4016E3FB-FF9D-47AF-B0F9-C20871F83B59}" destId="{DCB1A157-63C1-4EB7-B3F0-D91CC7BBF68F}" srcOrd="0" destOrd="0" presId="urn:microsoft.com/office/officeart/2005/8/layout/vList5"/>
    <dgm:cxn modelId="{4C3D639C-F4BE-47A4-BADD-0E78560372AD}" srcId="{2AFDF6BE-78C4-4368-9D80-6E1B6878F400}" destId="{D71B2753-B5C1-4FC0-9C0D-1BF34C3CDD5B}" srcOrd="0" destOrd="0" parTransId="{59104C39-EDF7-4AB1-BD40-077D8625C449}" sibTransId="{ABE0D16D-33BB-49CF-8F66-65D0832116E2}"/>
    <dgm:cxn modelId="{C59A42A2-8705-4AE7-A25B-64CADC3E6B63}" type="presOf" srcId="{AD57581E-59D0-4774-B4A6-D5C29FBF3D89}" destId="{BCC13AA0-D5BE-46F8-A342-F6154A7DD4EA}" srcOrd="0" destOrd="0" presId="urn:microsoft.com/office/officeart/2005/8/layout/vList5"/>
    <dgm:cxn modelId="{610A4BA2-42D6-42D3-ABFC-C10F8CCDF6FF}" type="presOf" srcId="{2AFDF6BE-78C4-4368-9D80-6E1B6878F400}" destId="{E59227DF-63CA-4646-918B-7A590D62E6C6}" srcOrd="0" destOrd="0" presId="urn:microsoft.com/office/officeart/2005/8/layout/vList5"/>
    <dgm:cxn modelId="{9B2B52B0-8C31-4BF6-B35D-D3E88F51FEB0}" srcId="{E1D6992D-E2C1-439B-B1FF-A03CC0967E3C}" destId="{76004196-78A2-4AEE-8412-7BD35E117DA8}" srcOrd="0" destOrd="0" parTransId="{D7406668-ED16-47FE-B2E5-CDA346B57293}" sibTransId="{02E4227C-7141-414D-9171-EA7F85321F03}"/>
    <dgm:cxn modelId="{BA54CDB9-0B53-4437-AFC8-EB8F9BEEEFA7}" srcId="{4016E3FB-FF9D-47AF-B0F9-C20871F83B59}" destId="{E1D6992D-E2C1-439B-B1FF-A03CC0967E3C}" srcOrd="3" destOrd="0" parTransId="{F596E12C-0A8B-48AB-8F95-EE5061FB5CA9}" sibTransId="{9DB38E50-373E-4126-920B-6EFBBFB47877}"/>
    <dgm:cxn modelId="{93E964DB-20D1-4906-ACEC-763F163C1B5A}" srcId="{AD57581E-59D0-4774-B4A6-D5C29FBF3D89}" destId="{EF03295A-BF2D-42FB-8ADD-AA345B4E0F1E}" srcOrd="0" destOrd="0" parTransId="{2FB51B7C-CE08-48D3-8AE5-C74CC5106B2C}" sibTransId="{841C833F-818D-4879-A1F6-008411551DD5}"/>
    <dgm:cxn modelId="{143199E0-37B6-4F10-BAD7-36CD935AE48A}" srcId="{4016E3FB-FF9D-47AF-B0F9-C20871F83B59}" destId="{2AFDF6BE-78C4-4368-9D80-6E1B6878F400}" srcOrd="0" destOrd="0" parTransId="{07425B7F-F1A0-45DB-B80E-BE828D174DB3}" sibTransId="{78FEAC42-FF36-47DF-87B2-868EDA2DB2C4}"/>
    <dgm:cxn modelId="{5BFC3D95-9972-4A1D-98EB-290AB69F7F31}" type="presParOf" srcId="{DCB1A157-63C1-4EB7-B3F0-D91CC7BBF68F}" destId="{C3E8CF53-0653-4B5E-B79B-C37A0E7C731D}" srcOrd="0" destOrd="0" presId="urn:microsoft.com/office/officeart/2005/8/layout/vList5"/>
    <dgm:cxn modelId="{B8049475-0845-46B7-9934-28C5EB968A3F}" type="presParOf" srcId="{C3E8CF53-0653-4B5E-B79B-C37A0E7C731D}" destId="{E59227DF-63CA-4646-918B-7A590D62E6C6}" srcOrd="0" destOrd="0" presId="urn:microsoft.com/office/officeart/2005/8/layout/vList5"/>
    <dgm:cxn modelId="{9FDC8D12-530D-4BDB-B530-AC80ADC91E92}" type="presParOf" srcId="{C3E8CF53-0653-4B5E-B79B-C37A0E7C731D}" destId="{8F417304-5B14-474D-835A-720FB1FC3DF5}" srcOrd="1" destOrd="0" presId="urn:microsoft.com/office/officeart/2005/8/layout/vList5"/>
    <dgm:cxn modelId="{953C46F3-981D-4C4F-B25D-88AEB6B40D3C}" type="presParOf" srcId="{DCB1A157-63C1-4EB7-B3F0-D91CC7BBF68F}" destId="{A3AC1D17-25CC-4BBF-9D99-5EC0BDA73D87}" srcOrd="1" destOrd="0" presId="urn:microsoft.com/office/officeart/2005/8/layout/vList5"/>
    <dgm:cxn modelId="{1970CBA2-D5F4-4B28-A821-4EAF9C9B8082}" type="presParOf" srcId="{DCB1A157-63C1-4EB7-B3F0-D91CC7BBF68F}" destId="{B9C0F87B-E574-482D-9816-B8808253F91C}" srcOrd="2" destOrd="0" presId="urn:microsoft.com/office/officeart/2005/8/layout/vList5"/>
    <dgm:cxn modelId="{25EE2419-A5AE-48E7-A0E1-6E56C0B44E95}" type="presParOf" srcId="{B9C0F87B-E574-482D-9816-B8808253F91C}" destId="{BCC13AA0-D5BE-46F8-A342-F6154A7DD4EA}" srcOrd="0" destOrd="0" presId="urn:microsoft.com/office/officeart/2005/8/layout/vList5"/>
    <dgm:cxn modelId="{E43E4339-D86D-4A14-B05C-B0E6DBF3CAF3}" type="presParOf" srcId="{B9C0F87B-E574-482D-9816-B8808253F91C}" destId="{54D9EAB1-86F7-4CA6-9390-FDEEC5F45B3A}" srcOrd="1" destOrd="0" presId="urn:microsoft.com/office/officeart/2005/8/layout/vList5"/>
    <dgm:cxn modelId="{081C9920-C3B2-4CDC-BE0E-D420285FCCA1}" type="presParOf" srcId="{DCB1A157-63C1-4EB7-B3F0-D91CC7BBF68F}" destId="{461CD6E5-47F4-457B-8F15-B120D4563D81}" srcOrd="3" destOrd="0" presId="urn:microsoft.com/office/officeart/2005/8/layout/vList5"/>
    <dgm:cxn modelId="{F11A47D6-8B46-4EDB-A232-2DEF9255619F}" type="presParOf" srcId="{DCB1A157-63C1-4EB7-B3F0-D91CC7BBF68F}" destId="{31ED8A91-2C5E-498A-A38B-CF34FB0D7D47}" srcOrd="4" destOrd="0" presId="urn:microsoft.com/office/officeart/2005/8/layout/vList5"/>
    <dgm:cxn modelId="{665F7DBD-141D-4E75-89F3-989223ED5503}" type="presParOf" srcId="{31ED8A91-2C5E-498A-A38B-CF34FB0D7D47}" destId="{E4640528-63A7-4F21-BB32-A454D3EEFB57}" srcOrd="0" destOrd="0" presId="urn:microsoft.com/office/officeart/2005/8/layout/vList5"/>
    <dgm:cxn modelId="{1DD11361-D410-4484-8A12-5EEAA4E680E9}" type="presParOf" srcId="{31ED8A91-2C5E-498A-A38B-CF34FB0D7D47}" destId="{CC2F9C9E-2439-4FAA-8EDB-023D9C75A1B1}" srcOrd="1" destOrd="0" presId="urn:microsoft.com/office/officeart/2005/8/layout/vList5"/>
    <dgm:cxn modelId="{13D72DE0-CCC6-4585-A753-8B0CD6A5D5FC}" type="presParOf" srcId="{DCB1A157-63C1-4EB7-B3F0-D91CC7BBF68F}" destId="{0164CFC5-EFA8-40E6-B786-3585CCCA0201}" srcOrd="5" destOrd="0" presId="urn:microsoft.com/office/officeart/2005/8/layout/vList5"/>
    <dgm:cxn modelId="{1D826480-5EEE-4C0F-AB80-C777EC819BFD}" type="presParOf" srcId="{DCB1A157-63C1-4EB7-B3F0-D91CC7BBF68F}" destId="{9BE71006-302F-4F7D-85FA-6FF3C861B286}" srcOrd="6" destOrd="0" presId="urn:microsoft.com/office/officeart/2005/8/layout/vList5"/>
    <dgm:cxn modelId="{3264DCC5-7B4D-4502-817E-0893928FE91C}" type="presParOf" srcId="{9BE71006-302F-4F7D-85FA-6FF3C861B286}" destId="{BDA76E89-FE41-40AE-9808-CC8A1FF27A00}" srcOrd="0" destOrd="0" presId="urn:microsoft.com/office/officeart/2005/8/layout/vList5"/>
    <dgm:cxn modelId="{F2F3AE92-9076-436B-9A4E-F27878DD39AC}" type="presParOf" srcId="{9BE71006-302F-4F7D-85FA-6FF3C861B286}" destId="{FB8A77A2-C2AC-4D73-9753-86E8AE67BC5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417304-5B14-474D-835A-720FB1FC3DF5}">
      <dsp:nvSpPr>
        <dsp:cNvPr id="0" name=""/>
        <dsp:cNvSpPr/>
      </dsp:nvSpPr>
      <dsp:spPr>
        <a:xfrm rot="5400000">
          <a:off x="5175229" y="-3792779"/>
          <a:ext cx="850619" cy="8442828"/>
        </a:xfrm>
        <a:prstGeom prst="round2SameRect">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37160" lvl="1" indent="-137160" algn="l" defTabSz="889000">
            <a:lnSpc>
              <a:spcPct val="90000"/>
            </a:lnSpc>
            <a:spcBef>
              <a:spcPct val="0"/>
            </a:spcBef>
            <a:spcAft>
              <a:spcPct val="15000"/>
            </a:spcAft>
            <a:buFont typeface="Arial" panose="020B0604020202020204" pitchFamily="34" charset="0"/>
            <a:buChar char="•"/>
          </a:pPr>
          <a:r>
            <a:rPr lang="en-US" sz="2000" kern="1200" dirty="0">
              <a:latin typeface="Franklin Gothic Book" panose="020B0503020102020204"/>
              <a:ea typeface="+mn-ea"/>
              <a:cs typeface="+mn-cs"/>
            </a:rPr>
            <a:t>One in which the individual/situation does not appear to pose a threat of violence or serious harm.</a:t>
          </a:r>
        </a:p>
      </dsp:txBody>
      <dsp:txXfrm rot="-5400000">
        <a:off x="1379125" y="44849"/>
        <a:ext cx="8401304" cy="767571"/>
      </dsp:txXfrm>
    </dsp:sp>
    <dsp:sp modelId="{E59227DF-63CA-4646-918B-7A590D62E6C6}">
      <dsp:nvSpPr>
        <dsp:cNvPr id="0" name=""/>
        <dsp:cNvSpPr/>
      </dsp:nvSpPr>
      <dsp:spPr>
        <a:xfrm>
          <a:off x="651" y="2632"/>
          <a:ext cx="1416491" cy="852004"/>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1450" tIns="85725" rIns="171450" bIns="85725" numCol="1" spcCol="1270" anchor="ctr" anchorCtr="0">
          <a:noAutofit/>
        </a:bodyPr>
        <a:lstStyle/>
        <a:p>
          <a:pPr marL="0" lvl="0" indent="0" algn="ctr" defTabSz="2000250">
            <a:lnSpc>
              <a:spcPct val="90000"/>
            </a:lnSpc>
            <a:spcBef>
              <a:spcPct val="0"/>
            </a:spcBef>
            <a:spcAft>
              <a:spcPct val="35000"/>
            </a:spcAft>
            <a:buNone/>
          </a:pPr>
          <a:endParaRPr lang="en-US" sz="4500" kern="1200" dirty="0">
            <a:solidFill>
              <a:sysClr val="window" lastClr="FFFFFF"/>
            </a:solidFill>
            <a:latin typeface="Franklin Gothic Book" panose="020B0503020102020204"/>
            <a:ea typeface="+mn-ea"/>
            <a:cs typeface="+mn-cs"/>
          </a:endParaRPr>
        </a:p>
      </dsp:txBody>
      <dsp:txXfrm>
        <a:off x="42242" y="44223"/>
        <a:ext cx="1333309" cy="768822"/>
      </dsp:txXfrm>
    </dsp:sp>
    <dsp:sp modelId="{54D9EAB1-86F7-4CA6-9390-FDEEC5F45B3A}">
      <dsp:nvSpPr>
        <dsp:cNvPr id="0" name=""/>
        <dsp:cNvSpPr/>
      </dsp:nvSpPr>
      <dsp:spPr>
        <a:xfrm rot="5400000">
          <a:off x="5113464" y="-2748357"/>
          <a:ext cx="1011976" cy="8441415"/>
        </a:xfrm>
        <a:prstGeom prst="round2SameRect">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36525" lvl="1" indent="-136525" algn="l" defTabSz="889000">
            <a:lnSpc>
              <a:spcPct val="90000"/>
            </a:lnSpc>
            <a:spcBef>
              <a:spcPct val="0"/>
            </a:spcBef>
            <a:spcAft>
              <a:spcPct val="15000"/>
            </a:spcAft>
            <a:buFont typeface="Arial" panose="020B0604020202020204" pitchFamily="34" charset="0"/>
            <a:buChar char="•"/>
          </a:pPr>
          <a:r>
            <a:rPr lang="en-US" sz="2000" kern="1200" dirty="0">
              <a:latin typeface="Franklin Gothic Book" panose="020B0503020102020204"/>
              <a:ea typeface="+mn-ea"/>
              <a:cs typeface="+mn-cs"/>
            </a:rPr>
            <a:t>One in which the person/situation does not appear to pose a threat of violence, or serious harm at this time; but exhibits behaviors that indicate a continuing intent and potential for future violence or serious harm.</a:t>
          </a:r>
        </a:p>
      </dsp:txBody>
      <dsp:txXfrm rot="-5400000">
        <a:off x="1398745" y="1015763"/>
        <a:ext cx="8392014" cy="913174"/>
      </dsp:txXfrm>
    </dsp:sp>
    <dsp:sp modelId="{BCC13AA0-D5BE-46F8-A342-F6154A7DD4EA}">
      <dsp:nvSpPr>
        <dsp:cNvPr id="0" name=""/>
        <dsp:cNvSpPr/>
      </dsp:nvSpPr>
      <dsp:spPr>
        <a:xfrm>
          <a:off x="651" y="903137"/>
          <a:ext cx="1416481" cy="1102046"/>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latin typeface="Franklin Gothic Book" panose="020B0503020102020204"/>
              <a:ea typeface="+mn-ea"/>
              <a:cs typeface="+mn-cs"/>
            </a:rPr>
            <a:t>Moderate</a:t>
          </a:r>
        </a:p>
      </dsp:txBody>
      <dsp:txXfrm>
        <a:off x="54448" y="956934"/>
        <a:ext cx="1308887" cy="994452"/>
      </dsp:txXfrm>
    </dsp:sp>
    <dsp:sp modelId="{CC2F9C9E-2439-4FAA-8EDB-023D9C75A1B1}">
      <dsp:nvSpPr>
        <dsp:cNvPr id="0" name=""/>
        <dsp:cNvSpPr/>
      </dsp:nvSpPr>
      <dsp:spPr>
        <a:xfrm rot="5400000">
          <a:off x="4921073" y="-1430271"/>
          <a:ext cx="1442190" cy="8447009"/>
        </a:xfrm>
        <a:prstGeom prst="round2SameRect">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37160" lvl="1" indent="-137160" algn="l" defTabSz="889000">
            <a:lnSpc>
              <a:spcPct val="90000"/>
            </a:lnSpc>
            <a:spcBef>
              <a:spcPct val="0"/>
            </a:spcBef>
            <a:spcAft>
              <a:spcPts val="360"/>
            </a:spcAft>
            <a:buChar char="•"/>
          </a:pPr>
          <a:r>
            <a:rPr lang="en-US" sz="2000" kern="1200" dirty="0">
              <a:latin typeface="Franklin Gothic Book" panose="020B0503020102020204"/>
              <a:ea typeface="+mn-ea"/>
              <a:cs typeface="+mn-cs"/>
            </a:rPr>
            <a:t>One in which the person/situation appears to pose a threat of violence, exhibiting behaviors that indicate both a continuing intent to harm and efforts to acquire the capacity to carry out the plan; and may also exhibit other concerning behavior that requires intervention.</a:t>
          </a:r>
          <a:r>
            <a:rPr lang="en-US" sz="1100" kern="1200" dirty="0">
              <a:latin typeface="Franklin Gothic Book" panose="020B0503020102020204"/>
              <a:ea typeface="+mn-ea"/>
              <a:cs typeface="+mn-cs"/>
            </a:rPr>
            <a:t>	</a:t>
          </a:r>
        </a:p>
      </dsp:txBody>
      <dsp:txXfrm rot="-5400000">
        <a:off x="1418664" y="2142540"/>
        <a:ext cx="8376607" cy="1301386"/>
      </dsp:txXfrm>
    </dsp:sp>
    <dsp:sp modelId="{E4640528-63A7-4F21-BB32-A454D3EEFB57}">
      <dsp:nvSpPr>
        <dsp:cNvPr id="0" name=""/>
        <dsp:cNvSpPr/>
      </dsp:nvSpPr>
      <dsp:spPr>
        <a:xfrm>
          <a:off x="651" y="2078656"/>
          <a:ext cx="1416476" cy="1392245"/>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latin typeface="Franklin Gothic Book" panose="020B0503020102020204"/>
              <a:ea typeface="+mn-ea"/>
              <a:cs typeface="+mn-cs"/>
            </a:rPr>
            <a:t>High</a:t>
          </a:r>
          <a:r>
            <a:rPr lang="en-US" sz="1100" kern="1200" dirty="0">
              <a:latin typeface="Franklin Gothic Book" panose="020B0503020102020204"/>
              <a:ea typeface="+mn-ea"/>
              <a:cs typeface="+mn-cs"/>
            </a:rPr>
            <a:t> </a:t>
          </a:r>
        </a:p>
      </dsp:txBody>
      <dsp:txXfrm>
        <a:off x="68615" y="2146620"/>
        <a:ext cx="1280548" cy="1256317"/>
      </dsp:txXfrm>
    </dsp:sp>
    <dsp:sp modelId="{FB8A77A2-C2AC-4D73-9753-86E8AE67BC57}">
      <dsp:nvSpPr>
        <dsp:cNvPr id="0" name=""/>
        <dsp:cNvSpPr/>
      </dsp:nvSpPr>
      <dsp:spPr>
        <a:xfrm rot="5400000">
          <a:off x="5001981" y="-22626"/>
          <a:ext cx="1245610" cy="8481771"/>
        </a:xfrm>
        <a:prstGeom prst="round2SameRect">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37160" lvl="1" indent="-137160" algn="l" defTabSz="889000">
            <a:lnSpc>
              <a:spcPct val="90000"/>
            </a:lnSpc>
            <a:spcBef>
              <a:spcPct val="0"/>
            </a:spcBef>
            <a:spcAft>
              <a:spcPts val="360"/>
            </a:spcAft>
            <a:buFont typeface="Arial" panose="020B0604020202020204" pitchFamily="34" charset="0"/>
            <a:buChar char="•"/>
          </a:pPr>
          <a:r>
            <a:rPr lang="en-US" sz="2000" kern="1200" dirty="0">
              <a:latin typeface="Franklin Gothic Book" panose="020B0503020102020204"/>
              <a:ea typeface="+mn-ea"/>
              <a:cs typeface="+mn-cs"/>
            </a:rPr>
            <a:t>Exists when the person/situation appears to pose a clear and immediate threat of serious violence toward others and requires containment and action to protect identified or identifiable target(s); and may exhibit other concerning behavior, requiring intervention. </a:t>
          </a:r>
        </a:p>
      </dsp:txBody>
      <dsp:txXfrm rot="-5400000">
        <a:off x="1383901" y="3656260"/>
        <a:ext cx="8420965" cy="1123998"/>
      </dsp:txXfrm>
    </dsp:sp>
    <dsp:sp modelId="{BDA76E89-FE41-40AE-9808-CC8A1FF27A00}">
      <dsp:nvSpPr>
        <dsp:cNvPr id="0" name=""/>
        <dsp:cNvSpPr/>
      </dsp:nvSpPr>
      <dsp:spPr>
        <a:xfrm>
          <a:off x="651" y="3544375"/>
          <a:ext cx="1382597" cy="1310192"/>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en-US" sz="1100" kern="1200" dirty="0">
              <a:latin typeface="Franklin Gothic Book" panose="020B0503020102020204"/>
              <a:ea typeface="+mn-ea"/>
              <a:cs typeface="+mn-cs"/>
            </a:rPr>
            <a:t>     </a:t>
          </a:r>
          <a:r>
            <a:rPr lang="en-US" sz="2000" kern="1200" dirty="0">
              <a:solidFill>
                <a:schemeClr val="tx1"/>
              </a:solidFill>
              <a:latin typeface="Franklin Gothic Book" panose="020B0503020102020204"/>
              <a:ea typeface="+mn-ea"/>
              <a:cs typeface="+mn-cs"/>
            </a:rPr>
            <a:t>Imminent</a:t>
          </a:r>
          <a:r>
            <a:rPr lang="en-US" sz="1100" kern="1200" dirty="0">
              <a:latin typeface="Franklin Gothic Book" panose="020B0503020102020204"/>
              <a:ea typeface="+mn-ea"/>
              <a:cs typeface="+mn-cs"/>
            </a:rPr>
            <a:t>	</a:t>
          </a:r>
        </a:p>
      </dsp:txBody>
      <dsp:txXfrm>
        <a:off x="64609" y="3608333"/>
        <a:ext cx="1254681" cy="118227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12/19/2019</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12/19/2019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legis.state.pa.us/cfdocs/legis/LI/uconsCheck.cfm?txtType=HTM&amp;yr=1949&amp;sessInd=0&amp;smthLwInd=0&amp;act=014&amp;chpt=13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www.pccd.pa.gov/schoolsafety/Documents/Guidance%20Communications%20and%20Information%20on%20Confidentiality,%20Final%20-%2012-17-2019.pdf" TargetMode="External"/><Relationship Id="rId2" Type="http://schemas.openxmlformats.org/officeDocument/2006/relationships/hyperlink" Target="https://www.pccd.pa.gov/schoolsafety/Documents/Threat%20Assessment%20Model%20Procedures%20and%20Guidelines,%20Final%20-%2012-17-2019.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keepkidssafe.pa.gov/" TargetMode="External"/><Relationship Id="rId2" Type="http://schemas.openxmlformats.org/officeDocument/2006/relationships/hyperlink" Target="https://www.education.pa.gov/Schools/safeschools/laws/Pages/Act126.aspx"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dcjs.virginia.gov/sites/dcjs.virginia.gov/files/publications/law-enforcement/k12-threat-assessment-prevention-overview.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secretservice.gov/data/protection/ntac/usss-analysis-of-targeted-school-violence.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secretservice.gov/data/protection/ntac/usss-analysis-of-targeted-school-violence.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safe2saypa.org/"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s://www.legis.state.pa.us/cfdocs/legis/LI/uconsCheck.cfm?txtType=HTM&amp;yr=1949&amp;sessInd=0&amp;smthLwInd=0&amp;act=014&amp;chpt=13E"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3" Type="http://schemas.openxmlformats.org/officeDocument/2006/relationships/hyperlink" Target="https://www.nasponline.org/resources-and-publications/resources-and-podcasts/school-climate-safety-and-crisis/school-violence-resources/talking-to-children-about-violence-tips-for-parents-and-teachers" TargetMode="External"/><Relationship Id="rId2" Type="http://schemas.openxmlformats.org/officeDocument/2006/relationships/hyperlink" Target="https://apps.nasponline.org/search-results.aspx?q=threat" TargetMode="External"/><Relationship Id="rId1" Type="http://schemas.openxmlformats.org/officeDocument/2006/relationships/slideLayout" Target="../slideLayouts/slideLayout2.xml"/><Relationship Id="rId5" Type="http://schemas.openxmlformats.org/officeDocument/2006/relationships/hyperlink" Target="file:///C:/Users/carkuntz/Downloads/Talking_to_Children_About_Violence_Infographic_FINAL_ES-US%20(1).pdf" TargetMode="External"/><Relationship Id="rId4" Type="http://schemas.openxmlformats.org/officeDocument/2006/relationships/hyperlink" Target="file:///C:/Users/carkuntz/Downloads/Talking_to_Children_About_Violence_Infographic_FINAL.pdf"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preventsuicidepa.org/about-us/#featured-block" TargetMode="External"/><Relationship Id="rId2" Type="http://schemas.openxmlformats.org/officeDocument/2006/relationships/hyperlink" Target="http://www.dhs.pa.gov/parecovery/resources/suicideprevention/index.htm"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www.pccd.pa.gov/schoolsafety/Documents/Guidance%20Communications%20and%20Information%20on%20Confidentiality,%20Final%20-%2012-17-2019.pdf" TargetMode="External"/><Relationship Id="rId2" Type="http://schemas.openxmlformats.org/officeDocument/2006/relationships/hyperlink" Target="https://www.pccd.pa.gov/schoolsafety/Documents/Threat%20Assessment%20Model%20Procedures%20and%20Guidelines,%20Final%20-%2012-17-2019.pdf"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pnsas.org/" TargetMode="External"/><Relationship Id="rId2" Type="http://schemas.openxmlformats.org/officeDocument/2006/relationships/hyperlink" Target="https://www.pattan.net/Multi-Tiered-System-of-Support/Behavior/Positive-Behavior-Interventions-and-Supports/Positive-Behavior-Interventions-and-Supports-PBIS" TargetMode="External"/><Relationship Id="rId1" Type="http://schemas.openxmlformats.org/officeDocument/2006/relationships/slideLayout" Target="../slideLayouts/slideLayout2.xml"/><Relationship Id="rId4" Type="http://schemas.openxmlformats.org/officeDocument/2006/relationships/hyperlink" Target="https://www.pattan.net/Multi-Tiered-System-of-Support/MULTI-TIERED-SYSTEM-OF-SUPPORTS"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www.education.pa.gov/K-12/Special%20Education/Pages/default.asp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education.pa.gov/K-12/Homebound%20Instruction/Pages/IEPs-and-504-Service-Agreements.asp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Guidance%20Communications%20and%20Information%20on%20Confidentiality,%20Final%20-%2012-17-2019.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slide" Target="slide13.xml"/><Relationship Id="rId2" Type="http://schemas.openxmlformats.org/officeDocument/2006/relationships/slide" Target="slide6.xml"/><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slide" Target="slide10.xml"/><Relationship Id="rId4" Type="http://schemas.openxmlformats.org/officeDocument/2006/relationships/slide" Target="slide9.xml"/></Relationships>
</file>

<file path=ppt/slides/_rels/slide5.xml.rels><?xml version="1.0" encoding="UTF-8" standalone="yes"?>
<Relationships xmlns="http://schemas.openxmlformats.org/package/2006/relationships"><Relationship Id="rId8" Type="http://schemas.openxmlformats.org/officeDocument/2006/relationships/slide" Target="slide30.xml"/><Relationship Id="rId3" Type="http://schemas.openxmlformats.org/officeDocument/2006/relationships/slide" Target="slide18.xml"/><Relationship Id="rId7" Type="http://schemas.openxmlformats.org/officeDocument/2006/relationships/slide" Target="slide28.xml"/><Relationship Id="rId2" Type="http://schemas.openxmlformats.org/officeDocument/2006/relationships/slide" Target="slide15.xml"/><Relationship Id="rId1" Type="http://schemas.openxmlformats.org/officeDocument/2006/relationships/slideLayout" Target="../slideLayouts/slideLayout2.xml"/><Relationship Id="rId6" Type="http://schemas.openxmlformats.org/officeDocument/2006/relationships/slide" Target="slide25.xml"/><Relationship Id="rId5" Type="http://schemas.openxmlformats.org/officeDocument/2006/relationships/slide" Target="slide21.xml"/><Relationship Id="rId4" Type="http://schemas.openxmlformats.org/officeDocument/2006/relationships/slide" Target="slide2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hyperlink" Target="https://www.dcjs.virginia.gov/sites/dcjs.virginia.gov/files/publications/law-enforcement/k12-threat-assessment-prevention-overview.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https://www.dcjs.virginia.gov/sites/dcjs.virginia.gov/files/publications/law-enforcement/k12-threat-assessment-prevention-overview.pdf" TargetMode="Externa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8C30A-08B1-4E57-B2C8-2023A0F028F1}"/>
              </a:ext>
            </a:extLst>
          </p:cNvPr>
          <p:cNvSpPr>
            <a:spLocks noGrp="1"/>
          </p:cNvSpPr>
          <p:nvPr>
            <p:ph type="ctrTitle"/>
          </p:nvPr>
        </p:nvSpPr>
        <p:spPr>
          <a:xfrm>
            <a:off x="1402564" y="1451296"/>
            <a:ext cx="7766936" cy="3431098"/>
          </a:xfrm>
        </p:spPr>
        <p:txBody>
          <a:bodyPr/>
          <a:lstStyle/>
          <a:p>
            <a:r>
              <a:rPr lang="en-US" sz="6000" dirty="0">
                <a:solidFill>
                  <a:srgbClr val="0070C0"/>
                </a:solidFill>
              </a:rPr>
              <a:t>Information</a:t>
            </a:r>
            <a:r>
              <a:rPr lang="en-US" sz="6000" dirty="0">
                <a:solidFill>
                  <a:schemeClr val="accent2"/>
                </a:solidFill>
              </a:rPr>
              <a:t> </a:t>
            </a:r>
            <a:r>
              <a:rPr lang="en-US" sz="6000" dirty="0">
                <a:solidFill>
                  <a:srgbClr val="0070C0"/>
                </a:solidFill>
              </a:rPr>
              <a:t>for School Staff, Parents and Guardians</a:t>
            </a:r>
            <a:br>
              <a:rPr lang="en-US" dirty="0">
                <a:solidFill>
                  <a:srgbClr val="0070C0"/>
                </a:solidFill>
              </a:rPr>
            </a:br>
            <a:r>
              <a:rPr lang="en-US" sz="4000" dirty="0">
                <a:solidFill>
                  <a:srgbClr val="0070C0"/>
                </a:solidFill>
              </a:rPr>
              <a:t>Threat Assessment </a:t>
            </a:r>
          </a:p>
        </p:txBody>
      </p:sp>
    </p:spTree>
    <p:extLst>
      <p:ext uri="{BB962C8B-B14F-4D97-AF65-F5344CB8AC3E}">
        <p14:creationId xmlns:p14="http://schemas.microsoft.com/office/powerpoint/2010/main" val="2247096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27F3-F4A8-4C81-B381-EDAA1970EC69}"/>
              </a:ext>
            </a:extLst>
          </p:cNvPr>
          <p:cNvSpPr>
            <a:spLocks noGrp="1"/>
          </p:cNvSpPr>
          <p:nvPr>
            <p:ph type="title"/>
          </p:nvPr>
        </p:nvSpPr>
        <p:spPr>
          <a:xfrm>
            <a:off x="610659" y="676275"/>
            <a:ext cx="8596668" cy="828676"/>
          </a:xfrm>
        </p:spPr>
        <p:txBody>
          <a:bodyPr>
            <a:normAutofit/>
          </a:bodyPr>
          <a:lstStyle/>
          <a:p>
            <a:r>
              <a:rPr lang="en-US" sz="4000" dirty="0">
                <a:solidFill>
                  <a:srgbClr val="0070C0"/>
                </a:solidFill>
              </a:rPr>
              <a:t>Defining Threat Assessment</a:t>
            </a:r>
          </a:p>
        </p:txBody>
      </p:sp>
      <p:sp>
        <p:nvSpPr>
          <p:cNvPr id="5" name="Content Placeholder 4">
            <a:extLst>
              <a:ext uri="{FF2B5EF4-FFF2-40B4-BE49-F238E27FC236}">
                <a16:creationId xmlns:a16="http://schemas.microsoft.com/office/drawing/2014/main" id="{7445CE8C-A260-4326-956B-27C26AC03EAE}"/>
              </a:ext>
            </a:extLst>
          </p:cNvPr>
          <p:cNvSpPr>
            <a:spLocks noGrp="1"/>
          </p:cNvSpPr>
          <p:nvPr>
            <p:ph idx="1"/>
          </p:nvPr>
        </p:nvSpPr>
        <p:spPr>
          <a:xfrm>
            <a:off x="611014" y="1617663"/>
            <a:ext cx="9428335" cy="5083443"/>
          </a:xfrm>
          <a:prstGeom prst="rect">
            <a:avLst/>
          </a:prstGeom>
        </p:spPr>
        <p:txBody>
          <a:bodyPr wrap="square">
            <a:spAutoFit/>
          </a:bodyPr>
          <a:lstStyle/>
          <a:p>
            <a:pPr marL="0" indent="0">
              <a:buNone/>
            </a:pPr>
            <a:r>
              <a:rPr lang="en-US" sz="2400" dirty="0">
                <a:solidFill>
                  <a:schemeClr val="tx1"/>
                </a:solidFill>
              </a:rPr>
              <a:t>Threat assessment is a fact-based process for the assessment of and intervention with students whose behaviors may indicate a threat to the safety of the student, other students, school employees, school facilities, the community, or others. </a:t>
            </a:r>
          </a:p>
          <a:p>
            <a:pPr marL="0" indent="0">
              <a:buNone/>
            </a:pPr>
            <a:r>
              <a:rPr lang="en-US" dirty="0">
                <a:hlinkClick r:id="rId2"/>
              </a:rPr>
              <a:t>PA Public School Code, Article XIII-E. Threat Assessment.</a:t>
            </a:r>
            <a:endParaRPr lang="en-US" dirty="0"/>
          </a:p>
          <a:p>
            <a:pPr marL="0" indent="0">
              <a:buNone/>
            </a:pPr>
            <a:endParaRPr lang="en-US" sz="1400" dirty="0"/>
          </a:p>
          <a:p>
            <a:pPr marL="0" indent="0">
              <a:buNone/>
            </a:pPr>
            <a:r>
              <a:rPr lang="en-US" sz="2400" dirty="0">
                <a:solidFill>
                  <a:schemeClr val="tx1"/>
                </a:solidFill>
              </a:rPr>
              <a:t>Threat assessment is a prevention strategy.  </a:t>
            </a:r>
          </a:p>
          <a:p>
            <a:r>
              <a:rPr lang="en-US" sz="2400" dirty="0">
                <a:solidFill>
                  <a:schemeClr val="tx1"/>
                </a:solidFill>
              </a:rPr>
              <a:t>School communities work together to identify student threats before they become acts of violence</a:t>
            </a:r>
          </a:p>
          <a:p>
            <a:r>
              <a:rPr lang="en-US" sz="2400" dirty="0">
                <a:solidFill>
                  <a:schemeClr val="tx1"/>
                </a:solidFill>
              </a:rPr>
              <a:t>Schools have systems in place to process information</a:t>
            </a:r>
          </a:p>
          <a:p>
            <a:r>
              <a:rPr lang="en-US" sz="2400" dirty="0">
                <a:solidFill>
                  <a:schemeClr val="tx1"/>
                </a:solidFill>
              </a:rPr>
              <a:t>Students receive assistance through early identification</a:t>
            </a:r>
          </a:p>
          <a:p>
            <a:pPr marL="0" indent="0">
              <a:buNone/>
            </a:pPr>
            <a:endParaRPr lang="en-US" dirty="0"/>
          </a:p>
        </p:txBody>
      </p:sp>
    </p:spTree>
    <p:extLst>
      <p:ext uri="{BB962C8B-B14F-4D97-AF65-F5344CB8AC3E}">
        <p14:creationId xmlns:p14="http://schemas.microsoft.com/office/powerpoint/2010/main" val="1311813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D1559-0A2B-465C-ACB1-A75E0E0CE4A4}"/>
              </a:ext>
            </a:extLst>
          </p:cNvPr>
          <p:cNvSpPr>
            <a:spLocks noGrp="1"/>
          </p:cNvSpPr>
          <p:nvPr>
            <p:ph type="title"/>
          </p:nvPr>
        </p:nvSpPr>
        <p:spPr>
          <a:xfrm>
            <a:off x="620184" y="714376"/>
            <a:ext cx="8596668" cy="800100"/>
          </a:xfrm>
        </p:spPr>
        <p:txBody>
          <a:bodyPr>
            <a:normAutofit/>
          </a:bodyPr>
          <a:lstStyle/>
          <a:p>
            <a:r>
              <a:rPr lang="en-US" sz="4000" dirty="0">
                <a:solidFill>
                  <a:srgbClr val="0070C0"/>
                </a:solidFill>
              </a:rPr>
              <a:t>The Threat Assessment Team</a:t>
            </a:r>
          </a:p>
        </p:txBody>
      </p:sp>
      <p:sp>
        <p:nvSpPr>
          <p:cNvPr id="6" name="TextBox 5">
            <a:extLst>
              <a:ext uri="{FF2B5EF4-FFF2-40B4-BE49-F238E27FC236}">
                <a16:creationId xmlns:a16="http://schemas.microsoft.com/office/drawing/2014/main" id="{7A242BC2-637D-4F4A-9C39-50228A598710}"/>
              </a:ext>
            </a:extLst>
          </p:cNvPr>
          <p:cNvSpPr txBox="1"/>
          <p:nvPr/>
        </p:nvSpPr>
        <p:spPr>
          <a:xfrm>
            <a:off x="548604" y="1600200"/>
            <a:ext cx="9757446" cy="4524315"/>
          </a:xfrm>
          <a:prstGeom prst="rect">
            <a:avLst/>
          </a:prstGeom>
          <a:noFill/>
        </p:spPr>
        <p:txBody>
          <a:bodyPr wrap="square" rtlCol="0">
            <a:spAutoFit/>
          </a:bodyPr>
          <a:lstStyle/>
          <a:p>
            <a:pPr lvl="0"/>
            <a:r>
              <a:rPr lang="en-US" sz="2400" dirty="0">
                <a:solidFill>
                  <a:srgbClr val="1A2E40"/>
                </a:solidFill>
              </a:rPr>
              <a:t>The people on the threat assessment team are appointed by the superintendent or executive director in consultation with the school safety and security coordinator.  There are some positions that are required in statute to be on the team and there are others that may be assigned based on the needs of the school.  The chief school administrator is to appoint a threat assessment team leader.</a:t>
            </a:r>
          </a:p>
          <a:p>
            <a:pPr lvl="0"/>
            <a:endParaRPr lang="en-US" sz="2400" dirty="0">
              <a:solidFill>
                <a:srgbClr val="1A2E40"/>
              </a:solidFill>
            </a:endParaRPr>
          </a:p>
          <a:p>
            <a:pPr lvl="0"/>
            <a:r>
              <a:rPr lang="en-US" sz="2400" dirty="0">
                <a:solidFill>
                  <a:srgbClr val="1A2E40"/>
                </a:solidFill>
              </a:rPr>
              <a:t>In addition, when a student is referred to the threat assessment team, it would behoove the team to consult with or engage the participation of someone in the school building who knows the student well, whether that be a teacher, aide, custodian, secretary, food service worker, coach, or other school staff person.</a:t>
            </a:r>
          </a:p>
        </p:txBody>
      </p:sp>
    </p:spTree>
    <p:extLst>
      <p:ext uri="{BB962C8B-B14F-4D97-AF65-F5344CB8AC3E}">
        <p14:creationId xmlns:p14="http://schemas.microsoft.com/office/powerpoint/2010/main" val="2093603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7C745-4AB8-45E0-8CCA-8DA389394F52}"/>
              </a:ext>
            </a:extLst>
          </p:cNvPr>
          <p:cNvSpPr>
            <a:spLocks noGrp="1"/>
          </p:cNvSpPr>
          <p:nvPr>
            <p:ph type="title"/>
          </p:nvPr>
        </p:nvSpPr>
        <p:spPr>
          <a:xfrm>
            <a:off x="591609" y="685800"/>
            <a:ext cx="8596668" cy="790575"/>
          </a:xfrm>
        </p:spPr>
        <p:txBody>
          <a:bodyPr>
            <a:normAutofit/>
          </a:bodyPr>
          <a:lstStyle/>
          <a:p>
            <a:r>
              <a:rPr lang="en-US" sz="4000" dirty="0">
                <a:solidFill>
                  <a:srgbClr val="0070C0"/>
                </a:solidFill>
              </a:rPr>
              <a:t>The Threat Assessment Team</a:t>
            </a:r>
            <a:endParaRPr lang="en-US" sz="4000" dirty="0"/>
          </a:p>
        </p:txBody>
      </p:sp>
      <p:sp>
        <p:nvSpPr>
          <p:cNvPr id="3" name="Content Placeholder 2">
            <a:extLst>
              <a:ext uri="{FF2B5EF4-FFF2-40B4-BE49-F238E27FC236}">
                <a16:creationId xmlns:a16="http://schemas.microsoft.com/office/drawing/2014/main" id="{28C0FCFD-BC3E-4EB7-BCA7-0F75E783D67A}"/>
              </a:ext>
            </a:extLst>
          </p:cNvPr>
          <p:cNvSpPr>
            <a:spLocks noGrp="1"/>
          </p:cNvSpPr>
          <p:nvPr>
            <p:ph idx="1"/>
          </p:nvPr>
        </p:nvSpPr>
        <p:spPr>
          <a:xfrm>
            <a:off x="591609" y="1619251"/>
            <a:ext cx="8596668" cy="600074"/>
          </a:xfrm>
        </p:spPr>
        <p:txBody>
          <a:bodyPr>
            <a:normAutofit/>
          </a:bodyPr>
          <a:lstStyle/>
          <a:p>
            <a:pPr marL="0" indent="0">
              <a:buNone/>
            </a:pPr>
            <a:r>
              <a:rPr lang="en-US" sz="2400" dirty="0">
                <a:solidFill>
                  <a:srgbClr val="1A2E40"/>
                </a:solidFill>
              </a:rPr>
              <a:t>The Threat Assessment Team should include:</a:t>
            </a:r>
          </a:p>
          <a:p>
            <a:pPr marL="0" indent="0">
              <a:buNone/>
            </a:pPr>
            <a:endParaRPr lang="en-US" sz="2400" dirty="0">
              <a:solidFill>
                <a:srgbClr val="1A2E40"/>
              </a:solidFill>
            </a:endParaRPr>
          </a:p>
        </p:txBody>
      </p:sp>
      <p:graphicFrame>
        <p:nvGraphicFramePr>
          <p:cNvPr id="6" name="Table 5">
            <a:extLst>
              <a:ext uri="{FF2B5EF4-FFF2-40B4-BE49-F238E27FC236}">
                <a16:creationId xmlns:a16="http://schemas.microsoft.com/office/drawing/2014/main" id="{C807058A-241D-495E-95AC-E9B1A4ACCDDE}"/>
              </a:ext>
            </a:extLst>
          </p:cNvPr>
          <p:cNvGraphicFramePr>
            <a:graphicFrameLocks noGrp="1"/>
          </p:cNvGraphicFramePr>
          <p:nvPr>
            <p:extLst>
              <p:ext uri="{D42A27DB-BD31-4B8C-83A1-F6EECF244321}">
                <p14:modId xmlns:p14="http://schemas.microsoft.com/office/powerpoint/2010/main" val="2124399143"/>
              </p:ext>
            </p:extLst>
          </p:nvPr>
        </p:nvGraphicFramePr>
        <p:xfrm>
          <a:off x="591609" y="2295525"/>
          <a:ext cx="9569220" cy="4333400"/>
        </p:xfrm>
        <a:graphic>
          <a:graphicData uri="http://schemas.openxmlformats.org/drawingml/2006/table">
            <a:tbl>
              <a:tblPr firstRow="1" bandRow="1">
                <a:tableStyleId>{5C22544A-7EE6-4342-B048-85BDC9FD1C3A}</a:tableStyleId>
              </a:tblPr>
              <a:tblGrid>
                <a:gridCol w="4616220">
                  <a:extLst>
                    <a:ext uri="{9D8B030D-6E8A-4147-A177-3AD203B41FA5}">
                      <a16:colId xmlns:a16="http://schemas.microsoft.com/office/drawing/2014/main" val="4000050797"/>
                    </a:ext>
                  </a:extLst>
                </a:gridCol>
                <a:gridCol w="4953000">
                  <a:extLst>
                    <a:ext uri="{9D8B030D-6E8A-4147-A177-3AD203B41FA5}">
                      <a16:colId xmlns:a16="http://schemas.microsoft.com/office/drawing/2014/main" val="602998530"/>
                    </a:ext>
                  </a:extLst>
                </a:gridCol>
              </a:tblGrid>
              <a:tr h="428030">
                <a:tc>
                  <a:txBody>
                    <a:bodyPr/>
                    <a:lstStyle/>
                    <a:p>
                      <a:pPr algn="ctr"/>
                      <a:r>
                        <a:rPr lang="en-US" sz="2200" dirty="0">
                          <a:solidFill>
                            <a:schemeClr val="tx1"/>
                          </a:solidFill>
                        </a:rPr>
                        <a:t>Required Members</a:t>
                      </a:r>
                    </a:p>
                  </a:txBody>
                  <a:tcPr>
                    <a:solidFill>
                      <a:schemeClr val="accent1">
                        <a:lumMod val="60000"/>
                        <a:lumOff val="40000"/>
                      </a:schemeClr>
                    </a:solidFill>
                  </a:tcPr>
                </a:tc>
                <a:tc>
                  <a:txBody>
                    <a:bodyPr/>
                    <a:lstStyle/>
                    <a:p>
                      <a:pPr algn="ctr"/>
                      <a:r>
                        <a:rPr lang="en-US" sz="2200" dirty="0">
                          <a:solidFill>
                            <a:schemeClr val="tx1"/>
                          </a:solidFill>
                        </a:rPr>
                        <a:t>Optional Members</a:t>
                      </a:r>
                    </a:p>
                  </a:txBody>
                  <a:tcPr>
                    <a:solidFill>
                      <a:schemeClr val="accent1">
                        <a:lumMod val="60000"/>
                        <a:lumOff val="40000"/>
                      </a:schemeClr>
                    </a:solidFill>
                  </a:tcPr>
                </a:tc>
                <a:extLst>
                  <a:ext uri="{0D108BD9-81ED-4DB2-BD59-A6C34878D82A}">
                    <a16:rowId xmlns:a16="http://schemas.microsoft.com/office/drawing/2014/main" val="1412737944"/>
                  </a:ext>
                </a:extLst>
              </a:tr>
              <a:tr h="1070314">
                <a:tc>
                  <a:txBody>
                    <a:bodyPr/>
                    <a:lstStyle/>
                    <a:p>
                      <a:pPr algn="l"/>
                      <a:r>
                        <a:rPr lang="en-US" sz="2200" dirty="0">
                          <a:latin typeface="+mn-lt"/>
                        </a:rPr>
                        <a:t>Individuals with expertise in: </a:t>
                      </a:r>
                    </a:p>
                  </a:txBody>
                  <a:tcPr>
                    <a:solidFill>
                      <a:schemeClr val="accent1">
                        <a:lumMod val="60000"/>
                        <a:lumOff val="40000"/>
                      </a:schemeClr>
                    </a:solidFill>
                  </a:tcPr>
                </a:tc>
                <a:tc>
                  <a:txBody>
                    <a:bodyPr/>
                    <a:lstStyle/>
                    <a:p>
                      <a:pPr algn="l"/>
                      <a:r>
                        <a:rPr lang="en-US" sz="2200" dirty="0"/>
                        <a:t>Other school staff or community resources who can assist with threat assessment process</a:t>
                      </a:r>
                    </a:p>
                  </a:txBody>
                  <a:tcPr>
                    <a:solidFill>
                      <a:schemeClr val="accent1">
                        <a:lumMod val="60000"/>
                        <a:lumOff val="40000"/>
                      </a:schemeClr>
                    </a:solidFill>
                  </a:tcPr>
                </a:tc>
                <a:extLst>
                  <a:ext uri="{0D108BD9-81ED-4DB2-BD59-A6C34878D82A}">
                    <a16:rowId xmlns:a16="http://schemas.microsoft.com/office/drawing/2014/main" val="576477083"/>
                  </a:ext>
                </a:extLst>
              </a:tr>
              <a:tr h="428030">
                <a:tc>
                  <a:txBody>
                    <a:bodyPr/>
                    <a:lstStyle/>
                    <a:p>
                      <a:pPr algn="l"/>
                      <a:r>
                        <a:rPr lang="en-US" sz="2200" dirty="0">
                          <a:effectLst/>
                          <a:latin typeface="+mn-lt"/>
                          <a:ea typeface="Calibri" panose="020F0502020204030204" pitchFamily="34" charset="0"/>
                          <a:cs typeface="Times New Roman" panose="02020603050405020304" pitchFamily="18" charset="0"/>
                        </a:rPr>
                        <a:t>School health</a:t>
                      </a:r>
                      <a:endParaRPr lang="en-US" sz="2200" dirty="0">
                        <a:latin typeface="+mn-lt"/>
                      </a:endParaRPr>
                    </a:p>
                  </a:txBody>
                  <a:tcPr>
                    <a:solidFill>
                      <a:schemeClr val="accent1">
                        <a:lumMod val="60000"/>
                        <a:lumOff val="40000"/>
                      </a:schemeClr>
                    </a:solidFill>
                  </a:tcPr>
                </a:tc>
                <a:tc rowSpan="5">
                  <a:txBody>
                    <a:bodyPr/>
                    <a:lstStyle/>
                    <a:p>
                      <a:pPr algn="l"/>
                      <a:r>
                        <a:rPr lang="en-US" sz="2200" dirty="0"/>
                        <a:t>Examples: School security personnel; law enforcement agencies; behavioral health professionals; individuals receiving reports from Safe2Say Something Program; SAP team members; juvenile probation professionals; etc.</a:t>
                      </a:r>
                    </a:p>
                  </a:txBody>
                  <a:tcPr>
                    <a:solidFill>
                      <a:schemeClr val="accent1">
                        <a:lumMod val="60000"/>
                        <a:lumOff val="40000"/>
                      </a:schemeClr>
                    </a:solidFill>
                  </a:tcPr>
                </a:tc>
                <a:extLst>
                  <a:ext uri="{0D108BD9-81ED-4DB2-BD59-A6C34878D82A}">
                    <a16:rowId xmlns:a16="http://schemas.microsoft.com/office/drawing/2014/main" val="1709296384"/>
                  </a:ext>
                </a:extLst>
              </a:tr>
              <a:tr h="745976">
                <a:tc>
                  <a:txBody>
                    <a:bodyPr/>
                    <a:lstStyle/>
                    <a:p>
                      <a:pPr algn="l"/>
                      <a:r>
                        <a:rPr lang="en-US" sz="2200" dirty="0">
                          <a:effectLst/>
                          <a:latin typeface="+mn-lt"/>
                          <a:ea typeface="Calibri" panose="020F0502020204030204" pitchFamily="34" charset="0"/>
                          <a:cs typeface="Times New Roman" panose="02020603050405020304" pitchFamily="18" charset="0"/>
                        </a:rPr>
                        <a:t>Counseling, school psychology, or social work</a:t>
                      </a:r>
                      <a:endParaRPr lang="en-US" sz="2200" dirty="0">
                        <a:latin typeface="+mn-lt"/>
                      </a:endParaRPr>
                    </a:p>
                  </a:txBody>
                  <a:tcPr>
                    <a:solidFill>
                      <a:schemeClr val="accent1">
                        <a:lumMod val="60000"/>
                        <a:lumOff val="40000"/>
                      </a:schemeClr>
                    </a:solidFill>
                  </a:tcPr>
                </a:tc>
                <a:tc vMerge="1">
                  <a:txBody>
                    <a:bodyPr/>
                    <a:lstStyle/>
                    <a:p>
                      <a:pPr algn="l"/>
                      <a:endParaRPr lang="en-US" dirty="0"/>
                    </a:p>
                  </a:txBody>
                  <a:tcPr/>
                </a:tc>
                <a:extLst>
                  <a:ext uri="{0D108BD9-81ED-4DB2-BD59-A6C34878D82A}">
                    <a16:rowId xmlns:a16="http://schemas.microsoft.com/office/drawing/2014/main" val="1954289311"/>
                  </a:ext>
                </a:extLst>
              </a:tr>
              <a:tr h="428030">
                <a:tc>
                  <a:txBody>
                    <a:bodyPr/>
                    <a:lstStyle/>
                    <a:p>
                      <a:pPr algn="l"/>
                      <a:r>
                        <a:rPr lang="en-US" sz="2200" dirty="0">
                          <a:latin typeface="+mn-lt"/>
                        </a:rPr>
                        <a:t>Special education</a:t>
                      </a:r>
                    </a:p>
                  </a:txBody>
                  <a:tcPr>
                    <a:solidFill>
                      <a:schemeClr val="accent1">
                        <a:lumMod val="60000"/>
                        <a:lumOff val="40000"/>
                      </a:schemeClr>
                    </a:solidFill>
                  </a:tcPr>
                </a:tc>
                <a:tc vMerge="1">
                  <a:txBody>
                    <a:bodyPr/>
                    <a:lstStyle/>
                    <a:p>
                      <a:pPr algn="l"/>
                      <a:endParaRPr lang="en-US" dirty="0"/>
                    </a:p>
                  </a:txBody>
                  <a:tcPr/>
                </a:tc>
                <a:extLst>
                  <a:ext uri="{0D108BD9-81ED-4DB2-BD59-A6C34878D82A}">
                    <a16:rowId xmlns:a16="http://schemas.microsoft.com/office/drawing/2014/main" val="3929117165"/>
                  </a:ext>
                </a:extLst>
              </a:tr>
              <a:tr h="428030">
                <a:tc>
                  <a:txBody>
                    <a:bodyPr/>
                    <a:lstStyle/>
                    <a:p>
                      <a:pPr algn="l"/>
                      <a:r>
                        <a:rPr lang="en-US" sz="2200" dirty="0">
                          <a:effectLst/>
                          <a:latin typeface="+mn-lt"/>
                          <a:ea typeface="Calibri" panose="020F0502020204030204" pitchFamily="34" charset="0"/>
                          <a:cs typeface="Times New Roman" panose="02020603050405020304" pitchFamily="18" charset="0"/>
                        </a:rPr>
                        <a:t>School administration</a:t>
                      </a:r>
                      <a:endParaRPr lang="en-US" sz="2200" dirty="0">
                        <a:latin typeface="+mn-lt"/>
                      </a:endParaRPr>
                    </a:p>
                  </a:txBody>
                  <a:tcPr>
                    <a:solidFill>
                      <a:schemeClr val="accent1">
                        <a:lumMod val="60000"/>
                        <a:lumOff val="40000"/>
                      </a:schemeClr>
                    </a:solidFill>
                  </a:tcPr>
                </a:tc>
                <a:tc vMerge="1">
                  <a:txBody>
                    <a:bodyPr/>
                    <a:lstStyle/>
                    <a:p>
                      <a:pPr algn="l"/>
                      <a:endParaRPr lang="en-US" dirty="0"/>
                    </a:p>
                  </a:txBody>
                  <a:tcPr/>
                </a:tc>
                <a:extLst>
                  <a:ext uri="{0D108BD9-81ED-4DB2-BD59-A6C34878D82A}">
                    <a16:rowId xmlns:a16="http://schemas.microsoft.com/office/drawing/2014/main" val="1762893929"/>
                  </a:ext>
                </a:extLst>
              </a:tr>
              <a:tr h="738792">
                <a:tc>
                  <a:txBody>
                    <a:bodyPr/>
                    <a:lstStyle/>
                    <a:p>
                      <a:pPr algn="l"/>
                      <a:r>
                        <a:rPr lang="en-US" sz="2200" dirty="0">
                          <a:latin typeface="+mn-lt"/>
                        </a:rPr>
                        <a:t>School safety and security coordinator</a:t>
                      </a:r>
                    </a:p>
                  </a:txBody>
                  <a:tcPr>
                    <a:solidFill>
                      <a:schemeClr val="accent1">
                        <a:lumMod val="60000"/>
                        <a:lumOff val="40000"/>
                      </a:schemeClr>
                    </a:solidFill>
                  </a:tcPr>
                </a:tc>
                <a:tc vMerge="1">
                  <a:txBody>
                    <a:bodyPr/>
                    <a:lstStyle/>
                    <a:p>
                      <a:pPr algn="l"/>
                      <a:endParaRPr lang="en-US" dirty="0"/>
                    </a:p>
                  </a:txBody>
                  <a:tcPr/>
                </a:tc>
                <a:extLst>
                  <a:ext uri="{0D108BD9-81ED-4DB2-BD59-A6C34878D82A}">
                    <a16:rowId xmlns:a16="http://schemas.microsoft.com/office/drawing/2014/main" val="2193461766"/>
                  </a:ext>
                </a:extLst>
              </a:tr>
            </a:tbl>
          </a:graphicData>
        </a:graphic>
      </p:graphicFrame>
    </p:spTree>
    <p:extLst>
      <p:ext uri="{BB962C8B-B14F-4D97-AF65-F5344CB8AC3E}">
        <p14:creationId xmlns:p14="http://schemas.microsoft.com/office/powerpoint/2010/main" val="22414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3F85DBF9-DA57-4651-8BEB-33CFBA3CE26D}"/>
              </a:ext>
            </a:extLst>
          </p:cNvPr>
          <p:cNvSpPr txBox="1">
            <a:spLocks/>
          </p:cNvSpPr>
          <p:nvPr/>
        </p:nvSpPr>
        <p:spPr>
          <a:xfrm>
            <a:off x="625111" y="695325"/>
            <a:ext cx="9166589" cy="1262179"/>
          </a:xfrm>
          <a:prstGeom prst="rect">
            <a:avLst/>
          </a:prstGeom>
        </p:spPr>
        <p:txBody>
          <a:bodyP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a:solidFill>
                  <a:srgbClr val="0070C0"/>
                </a:solidFill>
              </a:rPr>
              <a:t>Threat Assessment Team: </a:t>
            </a:r>
          </a:p>
          <a:p>
            <a:r>
              <a:rPr lang="en-US" sz="4000" dirty="0">
                <a:solidFill>
                  <a:srgbClr val="0070C0"/>
                </a:solidFill>
              </a:rPr>
              <a:t>Key Responsibilities</a:t>
            </a:r>
          </a:p>
        </p:txBody>
      </p:sp>
      <p:pic>
        <p:nvPicPr>
          <p:cNvPr id="3" name="Picture 2">
            <a:extLst>
              <a:ext uri="{FF2B5EF4-FFF2-40B4-BE49-F238E27FC236}">
                <a16:creationId xmlns:a16="http://schemas.microsoft.com/office/drawing/2014/main" id="{1FCADF37-5891-402A-8752-3ECD637A8843}"/>
              </a:ext>
            </a:extLst>
          </p:cNvPr>
          <p:cNvPicPr>
            <a:picLocks noChangeAspect="1"/>
          </p:cNvPicPr>
          <p:nvPr/>
        </p:nvPicPr>
        <p:blipFill>
          <a:blip r:embed="rId2"/>
          <a:stretch>
            <a:fillRect/>
          </a:stretch>
        </p:blipFill>
        <p:spPr>
          <a:xfrm>
            <a:off x="228601" y="1819276"/>
            <a:ext cx="5384548" cy="4617934"/>
          </a:xfrm>
          <a:prstGeom prst="rect">
            <a:avLst/>
          </a:prstGeom>
        </p:spPr>
      </p:pic>
      <p:sp>
        <p:nvSpPr>
          <p:cNvPr id="4" name="TextBox 3">
            <a:extLst>
              <a:ext uri="{FF2B5EF4-FFF2-40B4-BE49-F238E27FC236}">
                <a16:creationId xmlns:a16="http://schemas.microsoft.com/office/drawing/2014/main" id="{9C77C38F-5A3F-48A8-B889-3A2E2A87DF5A}"/>
              </a:ext>
            </a:extLst>
          </p:cNvPr>
          <p:cNvSpPr txBox="1"/>
          <p:nvPr/>
        </p:nvSpPr>
        <p:spPr>
          <a:xfrm>
            <a:off x="5848351" y="2306241"/>
            <a:ext cx="4735150" cy="3816429"/>
          </a:xfrm>
          <a:prstGeom prst="rect">
            <a:avLst/>
          </a:prstGeom>
          <a:noFill/>
        </p:spPr>
        <p:txBody>
          <a:bodyPr wrap="square" rtlCol="0">
            <a:spAutoFit/>
          </a:bodyPr>
          <a:lstStyle/>
          <a:p>
            <a:r>
              <a:rPr lang="en-US" sz="2200" dirty="0"/>
              <a:t>Provide materials for students, school employees and parents/guardians.</a:t>
            </a:r>
          </a:p>
          <a:p>
            <a:endParaRPr lang="en-US" dirty="0"/>
          </a:p>
          <a:p>
            <a:r>
              <a:rPr lang="en-US" sz="2200" dirty="0"/>
              <a:t>Assess and respond to reports of threat from varying resources; make appropriate determinations, referrals, and notifications.</a:t>
            </a:r>
          </a:p>
          <a:p>
            <a:endParaRPr lang="en-US" dirty="0"/>
          </a:p>
          <a:p>
            <a:r>
              <a:rPr lang="en-US" sz="2200" dirty="0"/>
              <a:t>Provide information necessary for annual reporting.</a:t>
            </a:r>
          </a:p>
          <a:p>
            <a:endParaRPr lang="en-US" sz="800" dirty="0"/>
          </a:p>
        </p:txBody>
      </p:sp>
    </p:spTree>
    <p:extLst>
      <p:ext uri="{BB962C8B-B14F-4D97-AF65-F5344CB8AC3E}">
        <p14:creationId xmlns:p14="http://schemas.microsoft.com/office/powerpoint/2010/main" val="363644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879889C-3D1A-4F84-B383-75C004C147DD}"/>
              </a:ext>
            </a:extLst>
          </p:cNvPr>
          <p:cNvSpPr txBox="1">
            <a:spLocks/>
          </p:cNvSpPr>
          <p:nvPr/>
        </p:nvSpPr>
        <p:spPr>
          <a:xfrm>
            <a:off x="606062" y="685801"/>
            <a:ext cx="9614263" cy="657224"/>
          </a:xfrm>
          <a:prstGeom prst="rect">
            <a:avLst/>
          </a:prstGeom>
        </p:spPr>
        <p:txBody>
          <a:bodyPr>
            <a:normAutofit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a:solidFill>
                  <a:srgbClr val="0070C0"/>
                </a:solidFill>
              </a:rPr>
              <a:t>Threat Assessment Team Guidance</a:t>
            </a:r>
          </a:p>
        </p:txBody>
      </p:sp>
      <p:sp>
        <p:nvSpPr>
          <p:cNvPr id="5" name="Content Placeholder 4">
            <a:extLst>
              <a:ext uri="{FF2B5EF4-FFF2-40B4-BE49-F238E27FC236}">
                <a16:creationId xmlns:a16="http://schemas.microsoft.com/office/drawing/2014/main" id="{0D693264-D6B9-44AD-BABC-EE19E35EFA5F}"/>
              </a:ext>
            </a:extLst>
          </p:cNvPr>
          <p:cNvSpPr>
            <a:spLocks noGrp="1"/>
          </p:cNvSpPr>
          <p:nvPr>
            <p:ph idx="1"/>
          </p:nvPr>
        </p:nvSpPr>
        <p:spPr>
          <a:xfrm>
            <a:off x="606062" y="1503180"/>
            <a:ext cx="9207894" cy="4997207"/>
          </a:xfrm>
        </p:spPr>
        <p:txBody>
          <a:bodyPr>
            <a:normAutofit fontScale="85000" lnSpcReduction="20000"/>
          </a:bodyPr>
          <a:lstStyle/>
          <a:p>
            <a:pPr marL="0" indent="0">
              <a:buNone/>
            </a:pPr>
            <a:r>
              <a:rPr lang="en-US" sz="2400" dirty="0">
                <a:solidFill>
                  <a:schemeClr val="tx1"/>
                </a:solidFill>
              </a:rPr>
              <a:t>Each school entity is responsible for developing procedures and guidelines that meet the needs of their school community. The SSSC, PCCD and other key stakeholders have developed model procedures and guidelines to assist schools, which can be found on the PCCD website at </a:t>
            </a:r>
            <a:r>
              <a:rPr lang="en-US" sz="2400" dirty="0">
                <a:solidFill>
                  <a:schemeClr val="tx1"/>
                </a:solidFill>
                <a:hlinkClick r:id="rId2"/>
              </a:rPr>
              <a:t>https://www.pccd.pa.gov/schoolsafety/Documents/Threat%20Assessment%20Model%20Procedures%20and%20Guidelines,%20Final%20-%2012-17-2019.pdf</a:t>
            </a:r>
            <a:r>
              <a:rPr lang="en-US" sz="2400" dirty="0">
                <a:solidFill>
                  <a:schemeClr val="tx1"/>
                </a:solidFill>
              </a:rPr>
              <a:t> .</a:t>
            </a:r>
          </a:p>
          <a:p>
            <a:pPr marL="0" indent="0">
              <a:buNone/>
            </a:pPr>
            <a:r>
              <a:rPr lang="en-US" sz="2400" dirty="0">
                <a:solidFill>
                  <a:schemeClr val="tx1"/>
                </a:solidFill>
              </a:rPr>
              <a:t>Additionally, guidance on the following components is available on the PCCD website at </a:t>
            </a:r>
            <a:r>
              <a:rPr lang="en-US" sz="2400" dirty="0">
                <a:solidFill>
                  <a:schemeClr val="tx1"/>
                </a:solidFill>
                <a:hlinkClick r:id="rId3"/>
              </a:rPr>
              <a:t>https://www.pccd.pa.gov/schoolsafety/Documents/Guidance%20Communications%20and%20Information%20on%20Confidentiality,%20Final%20-%2012-17-2019.pdf</a:t>
            </a:r>
            <a:r>
              <a:rPr lang="en-US" sz="2400" dirty="0">
                <a:solidFill>
                  <a:schemeClr val="tx1"/>
                </a:solidFill>
              </a:rPr>
              <a:t> :</a:t>
            </a:r>
          </a:p>
          <a:p>
            <a:r>
              <a:rPr lang="en-US" sz="2200" dirty="0">
                <a:solidFill>
                  <a:schemeClr val="tx1"/>
                </a:solidFill>
              </a:rPr>
              <a:t>Coordination between the threat assessment team and other school-based teams;</a:t>
            </a:r>
          </a:p>
          <a:p>
            <a:r>
              <a:rPr lang="en-US" sz="2200" dirty="0">
                <a:solidFill>
                  <a:schemeClr val="tx1"/>
                </a:solidFill>
              </a:rPr>
              <a:t>Confidentiality, privacy and consent;</a:t>
            </a:r>
          </a:p>
          <a:p>
            <a:r>
              <a:rPr lang="en-US" sz="2200" dirty="0">
                <a:solidFill>
                  <a:schemeClr val="tx1"/>
                </a:solidFill>
              </a:rPr>
              <a:t>Considerations for students with disabilities; and</a:t>
            </a:r>
          </a:p>
          <a:p>
            <a:r>
              <a:rPr lang="en-US" sz="2200" dirty="0">
                <a:solidFill>
                  <a:schemeClr val="tx1"/>
                </a:solidFill>
              </a:rPr>
              <a:t>Considerations for SAP teams</a:t>
            </a:r>
          </a:p>
          <a:p>
            <a:endParaRPr lang="en-US" dirty="0"/>
          </a:p>
        </p:txBody>
      </p:sp>
    </p:spTree>
    <p:extLst>
      <p:ext uri="{BB962C8B-B14F-4D97-AF65-F5344CB8AC3E}">
        <p14:creationId xmlns:p14="http://schemas.microsoft.com/office/powerpoint/2010/main" val="4224094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21EBE-1213-4EBB-AB01-30CB60C6493A}"/>
              </a:ext>
            </a:extLst>
          </p:cNvPr>
          <p:cNvSpPr txBox="1">
            <a:spLocks/>
          </p:cNvSpPr>
          <p:nvPr/>
        </p:nvSpPr>
        <p:spPr>
          <a:xfrm>
            <a:off x="607665" y="609600"/>
            <a:ext cx="9119808" cy="1247775"/>
          </a:xfrm>
          <a:prstGeom prst="rect">
            <a:avLst/>
          </a:prstGeom>
        </p:spPr>
        <p:txBody>
          <a:bodyP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a:solidFill>
                  <a:srgbClr val="0070C0"/>
                </a:solidFill>
              </a:rPr>
              <a:t>What Will the Team Do, Once a Report Is Made?</a:t>
            </a:r>
          </a:p>
        </p:txBody>
      </p:sp>
      <p:sp>
        <p:nvSpPr>
          <p:cNvPr id="3" name="Rectangle 2">
            <a:extLst>
              <a:ext uri="{FF2B5EF4-FFF2-40B4-BE49-F238E27FC236}">
                <a16:creationId xmlns:a16="http://schemas.microsoft.com/office/drawing/2014/main" id="{6C4A06A0-906B-4B3F-AAEE-CBD848E82AE5}"/>
              </a:ext>
            </a:extLst>
          </p:cNvPr>
          <p:cNvSpPr/>
          <p:nvPr/>
        </p:nvSpPr>
        <p:spPr>
          <a:xfrm>
            <a:off x="702914" y="2047875"/>
            <a:ext cx="9119809" cy="369332"/>
          </a:xfrm>
          <a:prstGeom prst="rect">
            <a:avLst/>
          </a:prstGeom>
        </p:spPr>
        <p:txBody>
          <a:bodyPr wrap="square">
            <a:spAutoFit/>
          </a:bodyPr>
          <a:lstStyle/>
          <a:p>
            <a:pPr marL="342900" indent="-342900">
              <a:buFont typeface="+mj-lt"/>
              <a:buAutoNum type="arabicPeriod"/>
            </a:pPr>
            <a:endParaRPr lang="en-US" dirty="0"/>
          </a:p>
        </p:txBody>
      </p:sp>
      <p:sp>
        <p:nvSpPr>
          <p:cNvPr id="5" name="Content Placeholder 4">
            <a:extLst>
              <a:ext uri="{FF2B5EF4-FFF2-40B4-BE49-F238E27FC236}">
                <a16:creationId xmlns:a16="http://schemas.microsoft.com/office/drawing/2014/main" id="{1644E572-C37D-4F91-8502-844B4B2D1473}"/>
              </a:ext>
            </a:extLst>
          </p:cNvPr>
          <p:cNvSpPr>
            <a:spLocks noGrp="1"/>
          </p:cNvSpPr>
          <p:nvPr>
            <p:ph idx="1"/>
          </p:nvPr>
        </p:nvSpPr>
        <p:spPr>
          <a:xfrm>
            <a:off x="607665" y="2160589"/>
            <a:ext cx="9215057" cy="4516436"/>
          </a:xfrm>
        </p:spPr>
        <p:txBody>
          <a:bodyPr>
            <a:normAutofit/>
          </a:bodyPr>
          <a:lstStyle/>
          <a:p>
            <a:pPr>
              <a:buFont typeface="+mj-lt"/>
              <a:buAutoNum type="arabicPeriod"/>
            </a:pPr>
            <a:r>
              <a:rPr lang="en-US" sz="2400" dirty="0">
                <a:solidFill>
                  <a:schemeClr val="tx1"/>
                </a:solidFill>
              </a:rPr>
              <a:t>Once the team receives a report of a potential threat, it is their job to assess and intervene with the student and determine the level of threat.  </a:t>
            </a:r>
          </a:p>
          <a:p>
            <a:pPr>
              <a:buFont typeface="+mj-lt"/>
              <a:buAutoNum type="arabicPeriod"/>
            </a:pPr>
            <a:r>
              <a:rPr lang="en-US" sz="2400" dirty="0">
                <a:solidFill>
                  <a:schemeClr val="tx1"/>
                </a:solidFill>
              </a:rPr>
              <a:t>If the student’s behavior indicates a threat to the safety of the student, other students, school employees, school facilities, the community or others, the team will immediately notify:</a:t>
            </a:r>
          </a:p>
          <a:p>
            <a:pPr marL="800100" lvl="1" indent="-342900">
              <a:buFont typeface="+mj-lt"/>
              <a:buAutoNum type="alphaLcParenR"/>
            </a:pPr>
            <a:r>
              <a:rPr lang="en-US" sz="2400" dirty="0">
                <a:solidFill>
                  <a:schemeClr val="tx1"/>
                </a:solidFill>
              </a:rPr>
              <a:t>The chief school administrator or a designee</a:t>
            </a:r>
          </a:p>
          <a:p>
            <a:pPr marL="800100" lvl="1" indent="-342900">
              <a:buFont typeface="+mj-lt"/>
              <a:buAutoNum type="alphaLcParenR"/>
            </a:pPr>
            <a:r>
              <a:rPr lang="en-US" sz="2400" dirty="0">
                <a:solidFill>
                  <a:schemeClr val="tx1"/>
                </a:solidFill>
              </a:rPr>
              <a:t>The building principal</a:t>
            </a:r>
          </a:p>
          <a:p>
            <a:pPr marL="800100" lvl="1" indent="-342900">
              <a:buFont typeface="+mj-lt"/>
              <a:buAutoNum type="alphaLcParenR"/>
            </a:pPr>
            <a:r>
              <a:rPr lang="en-US" sz="2400" dirty="0">
                <a:solidFill>
                  <a:schemeClr val="tx1"/>
                </a:solidFill>
              </a:rPr>
              <a:t>The school safety and security coordinator</a:t>
            </a:r>
          </a:p>
        </p:txBody>
      </p:sp>
    </p:spTree>
    <p:extLst>
      <p:ext uri="{BB962C8B-B14F-4D97-AF65-F5344CB8AC3E}">
        <p14:creationId xmlns:p14="http://schemas.microsoft.com/office/powerpoint/2010/main" val="1282956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79F79-14E5-4D30-9C8B-E9F29C053B4D}"/>
              </a:ext>
            </a:extLst>
          </p:cNvPr>
          <p:cNvSpPr>
            <a:spLocks noGrp="1"/>
          </p:cNvSpPr>
          <p:nvPr>
            <p:ph type="title"/>
          </p:nvPr>
        </p:nvSpPr>
        <p:spPr>
          <a:xfrm>
            <a:off x="610659" y="704850"/>
            <a:ext cx="9114366" cy="1320800"/>
          </a:xfrm>
        </p:spPr>
        <p:txBody>
          <a:bodyPr>
            <a:normAutofit/>
          </a:bodyPr>
          <a:lstStyle/>
          <a:p>
            <a:r>
              <a:rPr lang="en-US" sz="4000" dirty="0">
                <a:solidFill>
                  <a:srgbClr val="0070C0"/>
                </a:solidFill>
              </a:rPr>
              <a:t>What Will the Team Do, Once a Report Is Made?</a:t>
            </a:r>
            <a:endParaRPr lang="en-US" sz="4000" dirty="0"/>
          </a:p>
        </p:txBody>
      </p:sp>
      <p:sp>
        <p:nvSpPr>
          <p:cNvPr id="3" name="Content Placeholder 2">
            <a:extLst>
              <a:ext uri="{FF2B5EF4-FFF2-40B4-BE49-F238E27FC236}">
                <a16:creationId xmlns:a16="http://schemas.microsoft.com/office/drawing/2014/main" id="{D343F057-E038-47AF-BC3C-E4C979680C15}"/>
              </a:ext>
            </a:extLst>
          </p:cNvPr>
          <p:cNvSpPr>
            <a:spLocks noGrp="1"/>
          </p:cNvSpPr>
          <p:nvPr>
            <p:ph idx="1"/>
          </p:nvPr>
        </p:nvSpPr>
        <p:spPr>
          <a:xfrm>
            <a:off x="610659" y="2109457"/>
            <a:ext cx="9114365" cy="4227969"/>
          </a:xfrm>
        </p:spPr>
        <p:txBody>
          <a:bodyPr>
            <a:normAutofit/>
          </a:bodyPr>
          <a:lstStyle/>
          <a:p>
            <a:pPr>
              <a:buFont typeface="+mj-lt"/>
              <a:buAutoNum type="arabicPeriod" startAt="3"/>
            </a:pPr>
            <a:r>
              <a:rPr lang="en-US" sz="2400" dirty="0">
                <a:solidFill>
                  <a:schemeClr val="tx1"/>
                </a:solidFill>
              </a:rPr>
              <a:t>The building principal or designee shall then immediately notify the student’s parent or guardian, respond and make appropriate determinations and referrals based on the information available to the team.</a:t>
            </a:r>
          </a:p>
          <a:p>
            <a:pPr>
              <a:buFont typeface="+mj-lt"/>
              <a:buAutoNum type="arabicPeriod" startAt="3"/>
            </a:pPr>
            <a:r>
              <a:rPr lang="en-US" sz="2400" dirty="0">
                <a:solidFill>
                  <a:schemeClr val="tx1"/>
                </a:solidFill>
              </a:rPr>
              <a:t>Following notification of the parent/guardian, the team may refer the students, as appropriate to:</a:t>
            </a:r>
          </a:p>
          <a:p>
            <a:pPr lvl="1">
              <a:buFont typeface="+mj-lt"/>
              <a:buAutoNum type="alphaLcParenR"/>
            </a:pPr>
            <a:r>
              <a:rPr lang="en-US" sz="2200" dirty="0">
                <a:solidFill>
                  <a:schemeClr val="tx1"/>
                </a:solidFill>
              </a:rPr>
              <a:t>The Student Assistance Program</a:t>
            </a:r>
          </a:p>
          <a:p>
            <a:pPr lvl="1">
              <a:buFont typeface="+mj-lt"/>
              <a:buAutoNum type="alphaLcParenR"/>
            </a:pPr>
            <a:r>
              <a:rPr lang="en-US" sz="2200" dirty="0">
                <a:solidFill>
                  <a:schemeClr val="tx1"/>
                </a:solidFill>
              </a:rPr>
              <a:t>A law enforcement agency</a:t>
            </a:r>
          </a:p>
          <a:p>
            <a:pPr lvl="1">
              <a:buFont typeface="+mj-lt"/>
              <a:buAutoNum type="alphaLcParenR"/>
            </a:pPr>
            <a:r>
              <a:rPr lang="en-US" sz="2200" dirty="0">
                <a:solidFill>
                  <a:schemeClr val="tx1"/>
                </a:solidFill>
              </a:rPr>
              <a:t>An evaluation under the Individuals with Disabilities Education Act (IDEA)</a:t>
            </a:r>
          </a:p>
          <a:p>
            <a:pPr>
              <a:buFont typeface="+mj-lt"/>
              <a:buAutoNum type="alphaLcParenR"/>
            </a:pPr>
            <a:endParaRPr lang="en-US" dirty="0"/>
          </a:p>
        </p:txBody>
      </p:sp>
    </p:spTree>
    <p:extLst>
      <p:ext uri="{BB962C8B-B14F-4D97-AF65-F5344CB8AC3E}">
        <p14:creationId xmlns:p14="http://schemas.microsoft.com/office/powerpoint/2010/main" val="2026761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A51E164-FF6B-4479-B9CE-7CE566A69D6B}"/>
              </a:ext>
            </a:extLst>
          </p:cNvPr>
          <p:cNvSpPr txBox="1">
            <a:spLocks/>
          </p:cNvSpPr>
          <p:nvPr/>
        </p:nvSpPr>
        <p:spPr>
          <a:xfrm>
            <a:off x="589621" y="552450"/>
            <a:ext cx="8596668" cy="1320800"/>
          </a:xfrm>
          <a:prstGeom prst="rect">
            <a:avLst/>
          </a:prstGeom>
        </p:spPr>
        <p:txBody>
          <a:bodyP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a:solidFill>
                  <a:srgbClr val="0070C0"/>
                </a:solidFill>
              </a:rPr>
              <a:t>What Will the Team Do, Once a Report Is Made?</a:t>
            </a:r>
          </a:p>
        </p:txBody>
      </p:sp>
      <p:sp>
        <p:nvSpPr>
          <p:cNvPr id="5" name="Content Placeholder 4">
            <a:extLst>
              <a:ext uri="{FF2B5EF4-FFF2-40B4-BE49-F238E27FC236}">
                <a16:creationId xmlns:a16="http://schemas.microsoft.com/office/drawing/2014/main" id="{E8C42066-437F-489E-BC3D-30B171FA1E51}"/>
              </a:ext>
            </a:extLst>
          </p:cNvPr>
          <p:cNvSpPr>
            <a:spLocks noGrp="1"/>
          </p:cNvSpPr>
          <p:nvPr>
            <p:ph idx="1"/>
          </p:nvPr>
        </p:nvSpPr>
        <p:spPr>
          <a:xfrm>
            <a:off x="589621" y="1873250"/>
            <a:ext cx="9344953" cy="4918075"/>
          </a:xfrm>
        </p:spPr>
        <p:txBody>
          <a:bodyPr>
            <a:normAutofit/>
          </a:bodyPr>
          <a:lstStyle/>
          <a:p>
            <a:pPr marL="800100" lvl="1" indent="-342900">
              <a:buFont typeface="+mj-lt"/>
              <a:buAutoNum type="alphaLcParenR" startAt="4"/>
            </a:pPr>
            <a:r>
              <a:rPr lang="en-US" sz="2200" dirty="0"/>
              <a:t>A student's existing individualized education program (IEP) team established under IDEA and 22 Pa. Code Ch. 14 (relating to special education services and programs)</a:t>
            </a:r>
          </a:p>
          <a:p>
            <a:pPr marL="800100" lvl="1" indent="-342900">
              <a:buFont typeface="+mj-lt"/>
              <a:buAutoNum type="alphaLcParenR" startAt="4"/>
            </a:pPr>
            <a:r>
              <a:rPr lang="en-US" sz="2200" dirty="0"/>
              <a:t>An existing team established to implement a student's section 504 service agreement established under section 504 of the Rehabilitation Act of 1973 and 22 Pa. Code Ch. 15 (relating to protected handicapped students)</a:t>
            </a:r>
          </a:p>
          <a:p>
            <a:pPr>
              <a:buFont typeface="+mj-lt"/>
              <a:buAutoNum type="arabicPeriod" startAt="4"/>
            </a:pPr>
            <a:r>
              <a:rPr lang="en-US" sz="2400" dirty="0"/>
              <a:t>A parent or guardian shall provide consent prior to a team referring a student to:</a:t>
            </a:r>
          </a:p>
          <a:p>
            <a:pPr marL="800100" lvl="1" indent="-342900">
              <a:buFont typeface="+mj-lt"/>
              <a:buAutoNum type="alphaLcParenR"/>
            </a:pPr>
            <a:r>
              <a:rPr lang="en-US" sz="2200" dirty="0"/>
              <a:t>A behavioral service provider</a:t>
            </a:r>
          </a:p>
          <a:p>
            <a:pPr marL="800100" lvl="1" indent="-342900">
              <a:buFont typeface="+mj-lt"/>
              <a:buAutoNum type="alphaLcParenR"/>
            </a:pPr>
            <a:r>
              <a:rPr lang="en-US" sz="2200" dirty="0"/>
              <a:t>A health care provider</a:t>
            </a:r>
          </a:p>
          <a:p>
            <a:pPr marL="800100" lvl="1" indent="-342900">
              <a:buFont typeface="+mj-lt"/>
              <a:buAutoNum type="alphaLcParenR"/>
            </a:pPr>
            <a:r>
              <a:rPr lang="en-US" sz="2200" dirty="0"/>
              <a:t>A county agency</a:t>
            </a:r>
          </a:p>
          <a:p>
            <a:endParaRPr lang="en-US" dirty="0"/>
          </a:p>
        </p:txBody>
      </p:sp>
    </p:spTree>
    <p:extLst>
      <p:ext uri="{BB962C8B-B14F-4D97-AF65-F5344CB8AC3E}">
        <p14:creationId xmlns:p14="http://schemas.microsoft.com/office/powerpoint/2010/main" val="1495757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152ED-20C0-4011-B625-0577B315FDA3}"/>
              </a:ext>
            </a:extLst>
          </p:cNvPr>
          <p:cNvSpPr txBox="1">
            <a:spLocks/>
          </p:cNvSpPr>
          <p:nvPr/>
        </p:nvSpPr>
        <p:spPr>
          <a:xfrm>
            <a:off x="612333" y="449938"/>
            <a:ext cx="8596668" cy="638175"/>
          </a:xfrm>
          <a:prstGeom prst="rect">
            <a:avLst/>
          </a:prstGeom>
        </p:spPr>
        <p:txBody>
          <a:bodyP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a:solidFill>
                  <a:srgbClr val="0070C0"/>
                </a:solidFill>
              </a:rPr>
              <a:t>School Staff and Mandated Reporting</a:t>
            </a:r>
          </a:p>
        </p:txBody>
      </p:sp>
      <p:sp>
        <p:nvSpPr>
          <p:cNvPr id="3" name="Rectangle 2">
            <a:extLst>
              <a:ext uri="{FF2B5EF4-FFF2-40B4-BE49-F238E27FC236}">
                <a16:creationId xmlns:a16="http://schemas.microsoft.com/office/drawing/2014/main" id="{35D96CE6-B91C-4A20-9AA5-D9CB536C0510}"/>
              </a:ext>
            </a:extLst>
          </p:cNvPr>
          <p:cNvSpPr/>
          <p:nvPr/>
        </p:nvSpPr>
        <p:spPr>
          <a:xfrm>
            <a:off x="516049" y="1303700"/>
            <a:ext cx="9353526" cy="5170646"/>
          </a:xfrm>
          <a:prstGeom prst="rect">
            <a:avLst/>
          </a:prstGeom>
        </p:spPr>
        <p:txBody>
          <a:bodyPr wrap="square">
            <a:spAutoFit/>
          </a:bodyPr>
          <a:lstStyle/>
          <a:p>
            <a:r>
              <a:rPr lang="en-US" sz="2400" dirty="0"/>
              <a:t>School employees shall act immediately to address an imminent threat. Imminent threats and emergencies shall be promptly reported to a law enforcement agency.</a:t>
            </a:r>
          </a:p>
          <a:p>
            <a:endParaRPr lang="en-US" sz="2400" dirty="0"/>
          </a:p>
          <a:p>
            <a:r>
              <a:rPr lang="en-US" sz="2400" dirty="0"/>
              <a:t>School employees and other mandated reporters shall follow the responsibilities regarding reporting suspected child abuse as required by law.</a:t>
            </a:r>
          </a:p>
          <a:p>
            <a:endParaRPr lang="en-US" sz="2400" dirty="0"/>
          </a:p>
          <a:p>
            <a:r>
              <a:rPr lang="en-US" sz="2400" dirty="0"/>
              <a:t>For more information on child abuse recognition and mandated reporting go to: </a:t>
            </a:r>
          </a:p>
          <a:p>
            <a:r>
              <a:rPr lang="en-US" sz="2400" dirty="0">
                <a:hlinkClick r:id="rId2"/>
              </a:rPr>
              <a:t>Department of Education: ACT 126 – Child Abuse Recognition and Reporting Act</a:t>
            </a:r>
            <a:r>
              <a:rPr lang="en-US" sz="2400" dirty="0"/>
              <a:t>; and</a:t>
            </a:r>
          </a:p>
          <a:p>
            <a:r>
              <a:rPr lang="en-US" sz="2400" dirty="0">
                <a:hlinkClick r:id="rId3"/>
              </a:rPr>
              <a:t>Department of Human Services: Keep Kids Safe</a:t>
            </a:r>
            <a:endParaRPr lang="en-US" sz="2400" dirty="0"/>
          </a:p>
          <a:p>
            <a:endParaRPr lang="en-US" dirty="0"/>
          </a:p>
        </p:txBody>
      </p:sp>
    </p:spTree>
    <p:extLst>
      <p:ext uri="{BB962C8B-B14F-4D97-AF65-F5344CB8AC3E}">
        <p14:creationId xmlns:p14="http://schemas.microsoft.com/office/powerpoint/2010/main" val="33658598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964C7-3EF7-4D35-A97E-7A34CA866C47}"/>
              </a:ext>
            </a:extLst>
          </p:cNvPr>
          <p:cNvSpPr>
            <a:spLocks noGrp="1"/>
          </p:cNvSpPr>
          <p:nvPr>
            <p:ph type="title"/>
          </p:nvPr>
        </p:nvSpPr>
        <p:spPr>
          <a:xfrm>
            <a:off x="591609" y="666750"/>
            <a:ext cx="8596668" cy="771525"/>
          </a:xfrm>
        </p:spPr>
        <p:txBody>
          <a:bodyPr>
            <a:normAutofit/>
          </a:bodyPr>
          <a:lstStyle/>
          <a:p>
            <a:r>
              <a:rPr lang="en-US" sz="4000" dirty="0">
                <a:solidFill>
                  <a:srgbClr val="0070C0"/>
                </a:solidFill>
              </a:rPr>
              <a:t>School Staff and Mandated Reporting</a:t>
            </a:r>
            <a:endParaRPr lang="en-US" sz="4000" dirty="0"/>
          </a:p>
        </p:txBody>
      </p:sp>
      <p:sp>
        <p:nvSpPr>
          <p:cNvPr id="3" name="Content Placeholder 2">
            <a:extLst>
              <a:ext uri="{FF2B5EF4-FFF2-40B4-BE49-F238E27FC236}">
                <a16:creationId xmlns:a16="http://schemas.microsoft.com/office/drawing/2014/main" id="{F3B81E65-6F3B-495D-9530-23DC226B2C8A}"/>
              </a:ext>
            </a:extLst>
          </p:cNvPr>
          <p:cNvSpPr>
            <a:spLocks noGrp="1"/>
          </p:cNvSpPr>
          <p:nvPr>
            <p:ph idx="1"/>
          </p:nvPr>
        </p:nvSpPr>
        <p:spPr>
          <a:xfrm>
            <a:off x="591609" y="1627189"/>
            <a:ext cx="9190566" cy="4745036"/>
          </a:xfrm>
        </p:spPr>
        <p:txBody>
          <a:bodyPr/>
          <a:lstStyle/>
          <a:p>
            <a:pPr marL="0" indent="0">
              <a:buNone/>
            </a:pPr>
            <a:r>
              <a:rPr lang="en-US" sz="2400" dirty="0"/>
              <a:t>Nothing shall limit the authority of a school entity to refer a student to the student assistance program without referral by a team, so long as the student's behavior does not indicate a threat to the safety of the student, other students, school employees, school facilities, the community or others.</a:t>
            </a:r>
          </a:p>
          <a:p>
            <a:pPr marL="0" indent="0">
              <a:buNone/>
            </a:pPr>
            <a:endParaRPr lang="en-US" sz="2400" dirty="0"/>
          </a:p>
          <a:p>
            <a:pPr marL="0" indent="0">
              <a:buNone/>
            </a:pPr>
            <a:r>
              <a:rPr lang="en-US" sz="2400" dirty="0"/>
              <a:t>The goal of this process is to ensure the safety of the school community, and also to ensure that the student presenting the threat receives assistance through a range of strategies already established in the school.</a:t>
            </a:r>
            <a:endParaRPr lang="en-US" dirty="0"/>
          </a:p>
        </p:txBody>
      </p:sp>
    </p:spTree>
    <p:extLst>
      <p:ext uri="{BB962C8B-B14F-4D97-AF65-F5344CB8AC3E}">
        <p14:creationId xmlns:p14="http://schemas.microsoft.com/office/powerpoint/2010/main" val="4140899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868A3-2602-45DC-B344-BE81552DD2EA}"/>
              </a:ext>
            </a:extLst>
          </p:cNvPr>
          <p:cNvSpPr>
            <a:spLocks noGrp="1"/>
          </p:cNvSpPr>
          <p:nvPr>
            <p:ph type="title"/>
          </p:nvPr>
        </p:nvSpPr>
        <p:spPr>
          <a:xfrm>
            <a:off x="634047" y="671119"/>
            <a:ext cx="8711704" cy="771788"/>
          </a:xfrm>
        </p:spPr>
        <p:txBody>
          <a:bodyPr>
            <a:normAutofit/>
          </a:bodyPr>
          <a:lstStyle/>
          <a:p>
            <a:r>
              <a:rPr lang="en-US" sz="4000" dirty="0">
                <a:solidFill>
                  <a:schemeClr val="accent2"/>
                </a:solidFill>
              </a:rPr>
              <a:t>Introduction</a:t>
            </a:r>
            <a:endParaRPr lang="en-US" dirty="0">
              <a:solidFill>
                <a:schemeClr val="accent2"/>
              </a:solidFill>
            </a:endParaRPr>
          </a:p>
        </p:txBody>
      </p:sp>
      <p:sp>
        <p:nvSpPr>
          <p:cNvPr id="3" name="Text Placeholder 2">
            <a:extLst>
              <a:ext uri="{FF2B5EF4-FFF2-40B4-BE49-F238E27FC236}">
                <a16:creationId xmlns:a16="http://schemas.microsoft.com/office/drawing/2014/main" id="{AF89BC60-BF0F-4910-AE2A-8A07E05EC98D}"/>
              </a:ext>
            </a:extLst>
          </p:cNvPr>
          <p:cNvSpPr>
            <a:spLocks noGrp="1"/>
          </p:cNvSpPr>
          <p:nvPr>
            <p:ph type="body" idx="1"/>
          </p:nvPr>
        </p:nvSpPr>
        <p:spPr>
          <a:xfrm>
            <a:off x="634047" y="1590953"/>
            <a:ext cx="9006341" cy="3070370"/>
          </a:xfrm>
        </p:spPr>
        <p:txBody>
          <a:bodyPr>
            <a:noAutofit/>
          </a:bodyPr>
          <a:lstStyle/>
          <a:p>
            <a:r>
              <a:rPr lang="en-US" sz="2400" dirty="0"/>
              <a:t>Pennsylvanians are concerned about the safety and security of the students, staff, and community members who enter school buildings on a daily basis. </a:t>
            </a:r>
          </a:p>
          <a:p>
            <a:r>
              <a:rPr lang="en-US" sz="2400" dirty="0"/>
              <a:t>How do we keep our schools safe?</a:t>
            </a:r>
            <a:endParaRPr lang="en-US" sz="2200" dirty="0"/>
          </a:p>
        </p:txBody>
      </p:sp>
    </p:spTree>
    <p:extLst>
      <p:ext uri="{BB962C8B-B14F-4D97-AF65-F5344CB8AC3E}">
        <p14:creationId xmlns:p14="http://schemas.microsoft.com/office/powerpoint/2010/main" val="2714163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78A1E-A890-4559-8F51-1147C7B99B28}"/>
              </a:ext>
            </a:extLst>
          </p:cNvPr>
          <p:cNvSpPr>
            <a:spLocks noGrp="1"/>
          </p:cNvSpPr>
          <p:nvPr>
            <p:ph type="title"/>
          </p:nvPr>
        </p:nvSpPr>
        <p:spPr>
          <a:xfrm>
            <a:off x="591608" y="681704"/>
            <a:ext cx="9104841" cy="809625"/>
          </a:xfrm>
        </p:spPr>
        <p:txBody>
          <a:bodyPr>
            <a:noAutofit/>
          </a:bodyPr>
          <a:lstStyle/>
          <a:p>
            <a:r>
              <a:rPr lang="en-US" sz="4000" dirty="0">
                <a:solidFill>
                  <a:srgbClr val="0070C0"/>
                </a:solidFill>
              </a:rPr>
              <a:t>Strategies That Schools Have in Place</a:t>
            </a:r>
          </a:p>
        </p:txBody>
      </p:sp>
      <p:sp>
        <p:nvSpPr>
          <p:cNvPr id="3" name="Content Placeholder 2">
            <a:extLst>
              <a:ext uri="{FF2B5EF4-FFF2-40B4-BE49-F238E27FC236}">
                <a16:creationId xmlns:a16="http://schemas.microsoft.com/office/drawing/2014/main" id="{97FEE1A9-5172-4C62-B336-9A9DE340506A}"/>
              </a:ext>
            </a:extLst>
          </p:cNvPr>
          <p:cNvSpPr>
            <a:spLocks noGrp="1"/>
          </p:cNvSpPr>
          <p:nvPr>
            <p:ph idx="1"/>
          </p:nvPr>
        </p:nvSpPr>
        <p:spPr>
          <a:xfrm>
            <a:off x="591609" y="1623863"/>
            <a:ext cx="9104840" cy="809624"/>
          </a:xfrm>
        </p:spPr>
        <p:txBody>
          <a:bodyPr>
            <a:noAutofit/>
          </a:bodyPr>
          <a:lstStyle/>
          <a:p>
            <a:pPr marL="0" lvl="0" indent="0">
              <a:spcBef>
                <a:spcPts val="0"/>
              </a:spcBef>
              <a:buClrTx/>
              <a:buSzTx/>
              <a:buNone/>
            </a:pPr>
            <a:r>
              <a:rPr lang="en-US" sz="2400" dirty="0">
                <a:solidFill>
                  <a:prstClr val="black"/>
                </a:solidFill>
              </a:rPr>
              <a:t>Some of the strategies/supports that schools have in place when a report is made are:</a:t>
            </a:r>
          </a:p>
        </p:txBody>
      </p:sp>
      <p:graphicFrame>
        <p:nvGraphicFramePr>
          <p:cNvPr id="4" name="Table 3">
            <a:extLst>
              <a:ext uri="{FF2B5EF4-FFF2-40B4-BE49-F238E27FC236}">
                <a16:creationId xmlns:a16="http://schemas.microsoft.com/office/drawing/2014/main" id="{5BFA985D-CE86-4650-92F4-49ACC270802A}"/>
              </a:ext>
            </a:extLst>
          </p:cNvPr>
          <p:cNvGraphicFramePr>
            <a:graphicFrameLocks noGrp="1"/>
          </p:cNvGraphicFramePr>
          <p:nvPr>
            <p:extLst>
              <p:ext uri="{D42A27DB-BD31-4B8C-83A1-F6EECF244321}">
                <p14:modId xmlns:p14="http://schemas.microsoft.com/office/powerpoint/2010/main" val="720007911"/>
              </p:ext>
            </p:extLst>
          </p:nvPr>
        </p:nvGraphicFramePr>
        <p:xfrm>
          <a:off x="591607" y="2566020"/>
          <a:ext cx="9247718" cy="3720480"/>
        </p:xfrm>
        <a:graphic>
          <a:graphicData uri="http://schemas.openxmlformats.org/drawingml/2006/table">
            <a:tbl>
              <a:tblPr firstRow="1" bandRow="1">
                <a:tableStyleId>{5C22544A-7EE6-4342-B048-85BDC9FD1C3A}</a:tableStyleId>
              </a:tblPr>
              <a:tblGrid>
                <a:gridCol w="4623859">
                  <a:extLst>
                    <a:ext uri="{9D8B030D-6E8A-4147-A177-3AD203B41FA5}">
                      <a16:colId xmlns:a16="http://schemas.microsoft.com/office/drawing/2014/main" val="2721531650"/>
                    </a:ext>
                  </a:extLst>
                </a:gridCol>
                <a:gridCol w="4623859">
                  <a:extLst>
                    <a:ext uri="{9D8B030D-6E8A-4147-A177-3AD203B41FA5}">
                      <a16:colId xmlns:a16="http://schemas.microsoft.com/office/drawing/2014/main" val="2657103947"/>
                    </a:ext>
                  </a:extLst>
                </a:gridCol>
              </a:tblGrid>
              <a:tr h="62008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200" b="0" dirty="0">
                          <a:solidFill>
                            <a:schemeClr val="tx1"/>
                          </a:solidFill>
                        </a:rPr>
                        <a:t>Student Assistance Team (SAP)</a:t>
                      </a:r>
                    </a:p>
                  </a:txBody>
                  <a:tcPr anchor="ctr">
                    <a:solidFill>
                      <a:schemeClr val="accent1">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200" b="0" dirty="0">
                          <a:solidFill>
                            <a:schemeClr val="tx1"/>
                          </a:solidFill>
                        </a:rPr>
                        <a:t>Mental Health Services</a:t>
                      </a:r>
                    </a:p>
                  </a:txBody>
                  <a:tcPr anchor="ctr">
                    <a:solidFill>
                      <a:schemeClr val="accent1">
                        <a:lumMod val="20000"/>
                        <a:lumOff val="80000"/>
                      </a:schemeClr>
                    </a:solidFill>
                  </a:tcPr>
                </a:tc>
                <a:extLst>
                  <a:ext uri="{0D108BD9-81ED-4DB2-BD59-A6C34878D82A}">
                    <a16:rowId xmlns:a16="http://schemas.microsoft.com/office/drawing/2014/main" val="1196602140"/>
                  </a:ext>
                </a:extLst>
              </a:tr>
              <a:tr h="620080">
                <a:tc>
                  <a:txBody>
                    <a:bodyPr/>
                    <a:lstStyle/>
                    <a:p>
                      <a:r>
                        <a:rPr lang="en-US" sz="2200" dirty="0">
                          <a:solidFill>
                            <a:schemeClr val="tx1"/>
                          </a:solidFill>
                        </a:rPr>
                        <a:t>PBIS/MTSS Teams</a:t>
                      </a:r>
                    </a:p>
                  </a:txBody>
                  <a:tcPr anchor="ctr"/>
                </a:tc>
                <a:tc>
                  <a:txBody>
                    <a:bodyPr/>
                    <a:lstStyle/>
                    <a:p>
                      <a:r>
                        <a:rPr lang="en-US" sz="2200" dirty="0">
                          <a:solidFill>
                            <a:schemeClr val="tx1"/>
                          </a:solidFill>
                        </a:rPr>
                        <a:t>IEP Team</a:t>
                      </a:r>
                    </a:p>
                  </a:txBody>
                  <a:tcPr anchor="ctr"/>
                </a:tc>
                <a:extLst>
                  <a:ext uri="{0D108BD9-81ED-4DB2-BD59-A6C34878D82A}">
                    <a16:rowId xmlns:a16="http://schemas.microsoft.com/office/drawing/2014/main" val="2476919318"/>
                  </a:ext>
                </a:extLst>
              </a:tr>
              <a:tr h="62008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200" dirty="0">
                          <a:solidFill>
                            <a:schemeClr val="tx1"/>
                          </a:solidFill>
                        </a:rPr>
                        <a:t>Support Groups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200" dirty="0">
                          <a:solidFill>
                            <a:schemeClr val="tx1"/>
                          </a:solidFill>
                        </a:rPr>
                        <a:t>Mentoring</a:t>
                      </a:r>
                    </a:p>
                  </a:txBody>
                  <a:tcPr anchor="ctr"/>
                </a:tc>
                <a:extLst>
                  <a:ext uri="{0D108BD9-81ED-4DB2-BD59-A6C34878D82A}">
                    <a16:rowId xmlns:a16="http://schemas.microsoft.com/office/drawing/2014/main" val="1295424257"/>
                  </a:ext>
                </a:extLst>
              </a:tr>
              <a:tr h="62008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200" dirty="0">
                          <a:solidFill>
                            <a:schemeClr val="tx1"/>
                          </a:solidFill>
                        </a:rPr>
                        <a:t>Addressing Inappropriate Behavior</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200" dirty="0">
                          <a:solidFill>
                            <a:schemeClr val="tx1"/>
                          </a:solidFill>
                        </a:rPr>
                        <a:t>Setting Reasonable Boundaries</a:t>
                      </a:r>
                    </a:p>
                  </a:txBody>
                  <a:tcPr anchor="ctr"/>
                </a:tc>
                <a:extLst>
                  <a:ext uri="{0D108BD9-81ED-4DB2-BD59-A6C34878D82A}">
                    <a16:rowId xmlns:a16="http://schemas.microsoft.com/office/drawing/2014/main" val="3075964721"/>
                  </a:ext>
                </a:extLst>
              </a:tr>
              <a:tr h="62008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200" dirty="0">
                          <a:solidFill>
                            <a:schemeClr val="tx1"/>
                          </a:solidFill>
                        </a:rPr>
                        <a:t>Suspension</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200" dirty="0">
                          <a:solidFill>
                            <a:schemeClr val="tx1"/>
                          </a:solidFill>
                        </a:rPr>
                        <a:t>Law Enforcement</a:t>
                      </a:r>
                    </a:p>
                  </a:txBody>
                  <a:tcPr anchor="ctr"/>
                </a:tc>
                <a:extLst>
                  <a:ext uri="{0D108BD9-81ED-4DB2-BD59-A6C34878D82A}">
                    <a16:rowId xmlns:a16="http://schemas.microsoft.com/office/drawing/2014/main" val="3918157677"/>
                  </a:ext>
                </a:extLst>
              </a:tr>
              <a:tr h="620080">
                <a:tc>
                  <a:txBody>
                    <a:bodyPr/>
                    <a:lstStyle/>
                    <a:p>
                      <a:r>
                        <a:rPr lang="en-US" sz="2200" dirty="0">
                          <a:solidFill>
                            <a:schemeClr val="tx1"/>
                          </a:solidFill>
                        </a:rPr>
                        <a:t>Other, based on school need</a:t>
                      </a:r>
                    </a:p>
                  </a:txBody>
                  <a:tcPr anchor="ctr"/>
                </a:tc>
                <a:tc>
                  <a:txBody>
                    <a:bodyPr/>
                    <a:lstStyle/>
                    <a:p>
                      <a:endParaRPr lang="en-US" sz="2200" dirty="0">
                        <a:solidFill>
                          <a:schemeClr val="tx1"/>
                        </a:solidFill>
                      </a:endParaRPr>
                    </a:p>
                  </a:txBody>
                  <a:tcPr anchor="ctr"/>
                </a:tc>
                <a:extLst>
                  <a:ext uri="{0D108BD9-81ED-4DB2-BD59-A6C34878D82A}">
                    <a16:rowId xmlns:a16="http://schemas.microsoft.com/office/drawing/2014/main" val="3840889748"/>
                  </a:ext>
                </a:extLst>
              </a:tr>
            </a:tbl>
          </a:graphicData>
        </a:graphic>
      </p:graphicFrame>
    </p:spTree>
    <p:extLst>
      <p:ext uri="{BB962C8B-B14F-4D97-AF65-F5344CB8AC3E}">
        <p14:creationId xmlns:p14="http://schemas.microsoft.com/office/powerpoint/2010/main" val="12690582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98D14-D509-4ACC-B4B6-2E6D2F91E725}"/>
              </a:ext>
            </a:extLst>
          </p:cNvPr>
          <p:cNvSpPr>
            <a:spLocks noGrp="1"/>
          </p:cNvSpPr>
          <p:nvPr>
            <p:ph type="title"/>
          </p:nvPr>
        </p:nvSpPr>
        <p:spPr>
          <a:xfrm>
            <a:off x="605501" y="682027"/>
            <a:ext cx="9370431" cy="866115"/>
          </a:xfrm>
        </p:spPr>
        <p:txBody>
          <a:bodyPr>
            <a:normAutofit/>
          </a:bodyPr>
          <a:lstStyle/>
          <a:p>
            <a:r>
              <a:rPr lang="en-US" sz="4000" dirty="0">
                <a:solidFill>
                  <a:srgbClr val="0070C0"/>
                </a:solidFill>
              </a:rPr>
              <a:t>Recognizing At-Risk Behaviors</a:t>
            </a:r>
          </a:p>
        </p:txBody>
      </p:sp>
      <p:sp>
        <p:nvSpPr>
          <p:cNvPr id="3" name="Content Placeholder 2">
            <a:extLst>
              <a:ext uri="{FF2B5EF4-FFF2-40B4-BE49-F238E27FC236}">
                <a16:creationId xmlns:a16="http://schemas.microsoft.com/office/drawing/2014/main" id="{380EEF00-D20C-4EFD-AFB6-D8221611588B}"/>
              </a:ext>
            </a:extLst>
          </p:cNvPr>
          <p:cNvSpPr>
            <a:spLocks noGrp="1"/>
          </p:cNvSpPr>
          <p:nvPr>
            <p:ph idx="1"/>
          </p:nvPr>
        </p:nvSpPr>
        <p:spPr>
          <a:xfrm>
            <a:off x="605501" y="1611517"/>
            <a:ext cx="9126974" cy="4255129"/>
          </a:xfrm>
        </p:spPr>
        <p:txBody>
          <a:bodyPr>
            <a:noAutofit/>
          </a:bodyPr>
          <a:lstStyle/>
          <a:p>
            <a:pPr marL="0" indent="0">
              <a:buNone/>
            </a:pPr>
            <a:r>
              <a:rPr lang="en-US" sz="2400" dirty="0">
                <a:solidFill>
                  <a:schemeClr val="tx1"/>
                </a:solidFill>
              </a:rPr>
              <a:t>There are observable behaviors which may not be normal and are out-of-character for most students. These behaviors may lead to acts of violence.  </a:t>
            </a:r>
          </a:p>
          <a:p>
            <a:pPr marL="0" indent="0">
              <a:buNone/>
            </a:pPr>
            <a:r>
              <a:rPr lang="en-US" sz="2400" dirty="0">
                <a:solidFill>
                  <a:schemeClr val="tx1"/>
                </a:solidFill>
              </a:rPr>
              <a:t>If the behaviors are noticed early on and dealt with through the strategies that are in place in the school, then appropriate measures can be taken to assist the student before the violence occurs. </a:t>
            </a:r>
          </a:p>
        </p:txBody>
      </p:sp>
    </p:spTree>
    <p:extLst>
      <p:ext uri="{BB962C8B-B14F-4D97-AF65-F5344CB8AC3E}">
        <p14:creationId xmlns:p14="http://schemas.microsoft.com/office/powerpoint/2010/main" val="925059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09F80-6E2E-4A1E-8896-72D961619910}"/>
              </a:ext>
            </a:extLst>
          </p:cNvPr>
          <p:cNvSpPr>
            <a:spLocks noGrp="1"/>
          </p:cNvSpPr>
          <p:nvPr>
            <p:ph type="title"/>
          </p:nvPr>
        </p:nvSpPr>
        <p:spPr>
          <a:xfrm>
            <a:off x="595853" y="700134"/>
            <a:ext cx="8596668" cy="920436"/>
          </a:xfrm>
        </p:spPr>
        <p:txBody>
          <a:bodyPr>
            <a:normAutofit/>
          </a:bodyPr>
          <a:lstStyle/>
          <a:p>
            <a:r>
              <a:rPr lang="en-US" sz="4000" dirty="0">
                <a:solidFill>
                  <a:srgbClr val="0070C0"/>
                </a:solidFill>
              </a:rPr>
              <a:t>Recognizing At-Risk Behaviors</a:t>
            </a:r>
            <a:endParaRPr lang="en-US" sz="4000" dirty="0"/>
          </a:p>
        </p:txBody>
      </p:sp>
      <p:sp>
        <p:nvSpPr>
          <p:cNvPr id="3" name="Content Placeholder 2">
            <a:extLst>
              <a:ext uri="{FF2B5EF4-FFF2-40B4-BE49-F238E27FC236}">
                <a16:creationId xmlns:a16="http://schemas.microsoft.com/office/drawing/2014/main" id="{44DCBFF1-9A17-44C7-A17D-CFE8A3164CBB}"/>
              </a:ext>
            </a:extLst>
          </p:cNvPr>
          <p:cNvSpPr>
            <a:spLocks noGrp="1"/>
          </p:cNvSpPr>
          <p:nvPr>
            <p:ph idx="1"/>
          </p:nvPr>
        </p:nvSpPr>
        <p:spPr>
          <a:xfrm>
            <a:off x="595853" y="1278047"/>
            <a:ext cx="9136623" cy="4888872"/>
          </a:xfrm>
        </p:spPr>
        <p:txBody>
          <a:bodyPr>
            <a:noAutofit/>
          </a:bodyPr>
          <a:lstStyle/>
          <a:p>
            <a:pPr marL="0" indent="0">
              <a:buNone/>
            </a:pPr>
            <a:r>
              <a:rPr lang="en-US" sz="2400" dirty="0"/>
              <a:t>Some observable, at-risk behaviors include:</a:t>
            </a:r>
          </a:p>
          <a:p>
            <a:r>
              <a:rPr lang="en-US" sz="2400" dirty="0">
                <a:solidFill>
                  <a:schemeClr val="tx1"/>
                </a:solidFill>
              </a:rPr>
              <a:t>Unusual social distancing or isolation of individuals from peers and family members</a:t>
            </a:r>
          </a:p>
          <a:p>
            <a:r>
              <a:rPr lang="en-US" sz="2400" dirty="0">
                <a:solidFill>
                  <a:schemeClr val="tx1"/>
                </a:solidFill>
              </a:rPr>
              <a:t>Sullen or depressed behavior from an otherwise friendly and positive person</a:t>
            </a:r>
          </a:p>
          <a:p>
            <a:r>
              <a:rPr lang="en-US" sz="2400" dirty="0">
                <a:solidFill>
                  <a:schemeClr val="tx1"/>
                </a:solidFill>
              </a:rPr>
              <a:t>Out of context outbursts of verbal or physical aggression</a:t>
            </a:r>
          </a:p>
          <a:p>
            <a:r>
              <a:rPr lang="en-US" sz="2400" dirty="0">
                <a:solidFill>
                  <a:schemeClr val="tx1"/>
                </a:solidFill>
              </a:rPr>
              <a:t>Increased levels of agitation, frustration and anger</a:t>
            </a:r>
          </a:p>
          <a:p>
            <a:r>
              <a:rPr lang="en-US" sz="2400" dirty="0">
                <a:solidFill>
                  <a:schemeClr val="tx1"/>
                </a:solidFill>
              </a:rPr>
              <a:t>Confrontational, accusatory or blaming behavior</a:t>
            </a:r>
          </a:p>
          <a:p>
            <a:r>
              <a:rPr lang="en-US" sz="2400" dirty="0">
                <a:solidFill>
                  <a:schemeClr val="tx1"/>
                </a:solidFill>
              </a:rPr>
              <a:t>An unusual interest in weapons</a:t>
            </a:r>
          </a:p>
          <a:p>
            <a:r>
              <a:rPr lang="en-US" sz="2400" dirty="0">
                <a:solidFill>
                  <a:schemeClr val="tx1"/>
                </a:solidFill>
              </a:rPr>
              <a:t>Fixation on violence as means of addressing a grievance</a:t>
            </a:r>
          </a:p>
          <a:p>
            <a:pPr marL="0" indent="0">
              <a:buNone/>
            </a:pPr>
            <a:r>
              <a:rPr lang="en-US" sz="1100" dirty="0">
                <a:hlinkClick r:id="rId2"/>
              </a:rPr>
              <a:t>K-12 Threat Assessment in Virginia: A Prevention Overview for School Staff, Parents, and Community Members</a:t>
            </a:r>
            <a:endParaRPr lang="en-US" sz="1100" dirty="0"/>
          </a:p>
        </p:txBody>
      </p:sp>
    </p:spTree>
    <p:extLst>
      <p:ext uri="{BB962C8B-B14F-4D97-AF65-F5344CB8AC3E}">
        <p14:creationId xmlns:p14="http://schemas.microsoft.com/office/powerpoint/2010/main" val="16408714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4AAC5-F1E1-42DC-89A6-CB39A6D4CE3B}"/>
              </a:ext>
            </a:extLst>
          </p:cNvPr>
          <p:cNvSpPr>
            <a:spLocks noGrp="1"/>
          </p:cNvSpPr>
          <p:nvPr>
            <p:ph type="title"/>
          </p:nvPr>
        </p:nvSpPr>
        <p:spPr>
          <a:xfrm>
            <a:off x="532479" y="299613"/>
            <a:ext cx="8596668" cy="660400"/>
          </a:xfrm>
        </p:spPr>
        <p:txBody>
          <a:bodyPr>
            <a:noAutofit/>
          </a:bodyPr>
          <a:lstStyle/>
          <a:p>
            <a:r>
              <a:rPr lang="en-US" sz="4000" dirty="0">
                <a:solidFill>
                  <a:srgbClr val="0070C0"/>
                </a:solidFill>
              </a:rPr>
              <a:t>Key Findings</a:t>
            </a:r>
          </a:p>
        </p:txBody>
      </p:sp>
      <p:sp>
        <p:nvSpPr>
          <p:cNvPr id="3" name="Content Placeholder 2">
            <a:extLst>
              <a:ext uri="{FF2B5EF4-FFF2-40B4-BE49-F238E27FC236}">
                <a16:creationId xmlns:a16="http://schemas.microsoft.com/office/drawing/2014/main" id="{449C1F3F-FB9B-4D1A-BF19-DA00FDB13CD4}"/>
              </a:ext>
            </a:extLst>
          </p:cNvPr>
          <p:cNvSpPr>
            <a:spLocks noGrp="1"/>
          </p:cNvSpPr>
          <p:nvPr>
            <p:ph idx="1"/>
          </p:nvPr>
        </p:nvSpPr>
        <p:spPr>
          <a:xfrm>
            <a:off x="414783" y="960013"/>
            <a:ext cx="9616197" cy="5096755"/>
          </a:xfrm>
        </p:spPr>
        <p:txBody>
          <a:bodyPr>
            <a:noAutofit/>
          </a:bodyPr>
          <a:lstStyle/>
          <a:p>
            <a:pPr marL="0" indent="0">
              <a:lnSpc>
                <a:spcPct val="110000"/>
              </a:lnSpc>
              <a:spcBef>
                <a:spcPts val="0"/>
              </a:spcBef>
              <a:buNone/>
            </a:pPr>
            <a:r>
              <a:rPr lang="en-US" sz="2400" dirty="0">
                <a:solidFill>
                  <a:schemeClr val="tx1"/>
                </a:solidFill>
              </a:rPr>
              <a:t>According to a study done by the U.S. Secret Service and the U.S. Department of Education, incidents of targeted violence at schools are rarely sudden, impulsive acts.  They are well-planned.  The following are key findings of the study that provide insight and awareness for school personnel to prevent violence.</a:t>
            </a:r>
          </a:p>
          <a:p>
            <a:pPr>
              <a:lnSpc>
                <a:spcPct val="110000"/>
              </a:lnSpc>
              <a:spcBef>
                <a:spcPts val="800"/>
              </a:spcBef>
            </a:pPr>
            <a:r>
              <a:rPr lang="en-US" sz="2400" dirty="0"/>
              <a:t>There is no profile of a student attacker, nor is there a profile for the type of school that has been targeted</a:t>
            </a:r>
            <a:r>
              <a:rPr lang="en-US" sz="2400" dirty="0">
                <a:solidFill>
                  <a:schemeClr val="tx1"/>
                </a:solidFill>
              </a:rPr>
              <a:t>.</a:t>
            </a:r>
          </a:p>
          <a:p>
            <a:pPr>
              <a:lnSpc>
                <a:spcPct val="110000"/>
              </a:lnSpc>
              <a:spcBef>
                <a:spcPts val="800"/>
              </a:spcBef>
            </a:pPr>
            <a:r>
              <a:rPr lang="en-US" sz="2400" dirty="0"/>
              <a:t>Attackers usually had multiple motives, the most common involving a grievance with classmates</a:t>
            </a:r>
            <a:r>
              <a:rPr lang="en-US" sz="2400" dirty="0">
                <a:solidFill>
                  <a:schemeClr val="tx1"/>
                </a:solidFill>
              </a:rPr>
              <a:t>.</a:t>
            </a:r>
          </a:p>
          <a:p>
            <a:pPr>
              <a:lnSpc>
                <a:spcPct val="110000"/>
              </a:lnSpc>
              <a:spcBef>
                <a:spcPts val="800"/>
              </a:spcBef>
            </a:pPr>
            <a:r>
              <a:rPr lang="en-US" sz="2400" dirty="0">
                <a:solidFill>
                  <a:schemeClr val="tx1"/>
                </a:solidFill>
              </a:rPr>
              <a:t>Most attackers used firearms, and firearms were most often acquired from the home.</a:t>
            </a:r>
          </a:p>
          <a:p>
            <a:pPr>
              <a:lnSpc>
                <a:spcPct val="110000"/>
              </a:lnSpc>
              <a:spcBef>
                <a:spcPts val="800"/>
              </a:spcBef>
            </a:pPr>
            <a:r>
              <a:rPr lang="en-US" sz="2400" dirty="0">
                <a:solidFill>
                  <a:schemeClr val="tx1"/>
                </a:solidFill>
              </a:rPr>
              <a:t>Most attackers had experienced psychological, behavioral, or developmental symptoms.</a:t>
            </a:r>
          </a:p>
          <a:p>
            <a:pPr>
              <a:lnSpc>
                <a:spcPct val="110000"/>
              </a:lnSpc>
              <a:spcBef>
                <a:spcPts val="800"/>
              </a:spcBef>
            </a:pPr>
            <a:endParaRPr lang="en-US" sz="2400" dirty="0">
              <a:solidFill>
                <a:schemeClr val="tx1"/>
              </a:solidFill>
            </a:endParaRPr>
          </a:p>
        </p:txBody>
      </p:sp>
      <p:sp>
        <p:nvSpPr>
          <p:cNvPr id="4" name="Rectangle 3">
            <a:extLst>
              <a:ext uri="{FF2B5EF4-FFF2-40B4-BE49-F238E27FC236}">
                <a16:creationId xmlns:a16="http://schemas.microsoft.com/office/drawing/2014/main" id="{FD512FFC-3810-41EB-89AC-C6C669102013}"/>
              </a:ext>
            </a:extLst>
          </p:cNvPr>
          <p:cNvSpPr/>
          <p:nvPr/>
        </p:nvSpPr>
        <p:spPr>
          <a:xfrm>
            <a:off x="752194" y="6501724"/>
            <a:ext cx="8941374" cy="430887"/>
          </a:xfrm>
          <a:prstGeom prst="rect">
            <a:avLst/>
          </a:prstGeom>
        </p:spPr>
        <p:txBody>
          <a:bodyPr wrap="square">
            <a:spAutoFit/>
          </a:bodyPr>
          <a:lstStyle/>
          <a:p>
            <a:r>
              <a:rPr lang="en-US" sz="1100" dirty="0">
                <a:hlinkClick r:id="rId2"/>
              </a:rPr>
              <a:t>Protecting America’s Schools: A U.S. Secret Service Analysis of Targeted School Violence</a:t>
            </a:r>
            <a:r>
              <a:rPr lang="en-US" sz="1100" dirty="0"/>
              <a:t>, National Threat Assessment Center U.S. Secret Service, U.S, Department of Homeland Security, November 2019</a:t>
            </a:r>
          </a:p>
        </p:txBody>
      </p:sp>
    </p:spTree>
    <p:extLst>
      <p:ext uri="{BB962C8B-B14F-4D97-AF65-F5344CB8AC3E}">
        <p14:creationId xmlns:p14="http://schemas.microsoft.com/office/powerpoint/2010/main" val="17684772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6B7B9-46F8-46E7-8506-3670D8F1119F}"/>
              </a:ext>
            </a:extLst>
          </p:cNvPr>
          <p:cNvSpPr>
            <a:spLocks noGrp="1"/>
          </p:cNvSpPr>
          <p:nvPr>
            <p:ph type="title"/>
          </p:nvPr>
        </p:nvSpPr>
        <p:spPr>
          <a:xfrm>
            <a:off x="505319" y="465060"/>
            <a:ext cx="8596668" cy="721260"/>
          </a:xfrm>
        </p:spPr>
        <p:txBody>
          <a:bodyPr>
            <a:normAutofit/>
          </a:bodyPr>
          <a:lstStyle/>
          <a:p>
            <a:r>
              <a:rPr lang="en-US" sz="4000" dirty="0">
                <a:solidFill>
                  <a:srgbClr val="0070C0"/>
                </a:solidFill>
              </a:rPr>
              <a:t>Key Findings</a:t>
            </a:r>
            <a:endParaRPr lang="en-US" sz="4000" dirty="0"/>
          </a:p>
        </p:txBody>
      </p:sp>
      <p:sp>
        <p:nvSpPr>
          <p:cNvPr id="3" name="Content Placeholder 2">
            <a:extLst>
              <a:ext uri="{FF2B5EF4-FFF2-40B4-BE49-F238E27FC236}">
                <a16:creationId xmlns:a16="http://schemas.microsoft.com/office/drawing/2014/main" id="{BBEBDBAE-5099-4952-8363-B851096CAD8E}"/>
              </a:ext>
            </a:extLst>
          </p:cNvPr>
          <p:cNvSpPr>
            <a:spLocks noGrp="1"/>
          </p:cNvSpPr>
          <p:nvPr>
            <p:ph idx="1"/>
          </p:nvPr>
        </p:nvSpPr>
        <p:spPr>
          <a:xfrm>
            <a:off x="505319" y="1223131"/>
            <a:ext cx="9743204" cy="4411738"/>
          </a:xfrm>
        </p:spPr>
        <p:txBody>
          <a:bodyPr>
            <a:noAutofit/>
          </a:bodyPr>
          <a:lstStyle/>
          <a:p>
            <a:r>
              <a:rPr lang="en-US" sz="2400" dirty="0">
                <a:solidFill>
                  <a:schemeClr val="tx1"/>
                </a:solidFill>
              </a:rPr>
              <a:t>Half of the attackers had interests in violent topics.</a:t>
            </a:r>
          </a:p>
          <a:p>
            <a:r>
              <a:rPr lang="en-US" sz="2400" dirty="0">
                <a:solidFill>
                  <a:schemeClr val="tx1"/>
                </a:solidFill>
              </a:rPr>
              <a:t>All attackers experienced social stressors involving their relationships with peers and/or romantic partners.</a:t>
            </a:r>
          </a:p>
          <a:p>
            <a:r>
              <a:rPr lang="en-US" sz="2400" dirty="0">
                <a:solidFill>
                  <a:schemeClr val="tx1"/>
                </a:solidFill>
              </a:rPr>
              <a:t>Nearly every attacker experienced negative home life factors.</a:t>
            </a:r>
          </a:p>
          <a:p>
            <a:r>
              <a:rPr lang="en-US" sz="2400" dirty="0">
                <a:solidFill>
                  <a:schemeClr val="tx1"/>
                </a:solidFill>
              </a:rPr>
              <a:t>Most attackers were victims of bullying, which was often observed by others.</a:t>
            </a:r>
          </a:p>
          <a:p>
            <a:r>
              <a:rPr lang="en-US" sz="2400" dirty="0">
                <a:solidFill>
                  <a:schemeClr val="tx1"/>
                </a:solidFill>
              </a:rPr>
              <a:t>Most attackers had a history of school disciplinary actions, and many had prior contact with law enforcement.</a:t>
            </a:r>
          </a:p>
          <a:p>
            <a:r>
              <a:rPr lang="en-US" sz="2400" dirty="0">
                <a:solidFill>
                  <a:schemeClr val="tx1"/>
                </a:solidFill>
              </a:rPr>
              <a:t>All attackers exhibited concerning behaviors. Most elicited concern from others, and most communicated their intent to attack.</a:t>
            </a:r>
          </a:p>
          <a:p>
            <a:endParaRPr lang="en-US" sz="2400" dirty="0"/>
          </a:p>
        </p:txBody>
      </p:sp>
      <p:sp>
        <p:nvSpPr>
          <p:cNvPr id="4" name="Rectangle 3">
            <a:extLst>
              <a:ext uri="{FF2B5EF4-FFF2-40B4-BE49-F238E27FC236}">
                <a16:creationId xmlns:a16="http://schemas.microsoft.com/office/drawing/2014/main" id="{723A9DB9-2B2D-4233-AAFA-4526495E5D02}"/>
              </a:ext>
            </a:extLst>
          </p:cNvPr>
          <p:cNvSpPr/>
          <p:nvPr/>
        </p:nvSpPr>
        <p:spPr>
          <a:xfrm>
            <a:off x="754888" y="6392940"/>
            <a:ext cx="8941374" cy="430887"/>
          </a:xfrm>
          <a:prstGeom prst="rect">
            <a:avLst/>
          </a:prstGeom>
        </p:spPr>
        <p:txBody>
          <a:bodyPr wrap="square">
            <a:spAutoFit/>
          </a:bodyPr>
          <a:lstStyle/>
          <a:p>
            <a:r>
              <a:rPr lang="en-US" sz="1100" dirty="0">
                <a:hlinkClick r:id="rId2"/>
              </a:rPr>
              <a:t>Protecting America’s Schools: A U.S. Secret Service Analysis of Targeted School Violence</a:t>
            </a:r>
            <a:r>
              <a:rPr lang="en-US" sz="1100" dirty="0"/>
              <a:t>, National Threat Assessment Center U.S. Secret Service, U.S, Department of Homeland Security, November 2019</a:t>
            </a:r>
          </a:p>
        </p:txBody>
      </p:sp>
    </p:spTree>
    <p:extLst>
      <p:ext uri="{BB962C8B-B14F-4D97-AF65-F5344CB8AC3E}">
        <p14:creationId xmlns:p14="http://schemas.microsoft.com/office/powerpoint/2010/main" val="33007681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D125C-81E5-4C49-9819-0D1C6016AD8C}"/>
              </a:ext>
            </a:extLst>
          </p:cNvPr>
          <p:cNvSpPr>
            <a:spLocks noGrp="1"/>
          </p:cNvSpPr>
          <p:nvPr>
            <p:ph type="title"/>
          </p:nvPr>
        </p:nvSpPr>
        <p:spPr>
          <a:xfrm>
            <a:off x="604906" y="688840"/>
            <a:ext cx="8596668" cy="731520"/>
          </a:xfrm>
        </p:spPr>
        <p:txBody>
          <a:bodyPr>
            <a:normAutofit/>
          </a:bodyPr>
          <a:lstStyle/>
          <a:p>
            <a:r>
              <a:rPr lang="en-US" sz="4000" dirty="0">
                <a:solidFill>
                  <a:srgbClr val="0070C0"/>
                </a:solidFill>
              </a:rPr>
              <a:t>Reporting</a:t>
            </a:r>
          </a:p>
        </p:txBody>
      </p:sp>
      <p:sp>
        <p:nvSpPr>
          <p:cNvPr id="3" name="Content Placeholder 2">
            <a:extLst>
              <a:ext uri="{FF2B5EF4-FFF2-40B4-BE49-F238E27FC236}">
                <a16:creationId xmlns:a16="http://schemas.microsoft.com/office/drawing/2014/main" id="{38B8AFF5-13A5-46D5-930F-B65ED7B0706D}"/>
              </a:ext>
            </a:extLst>
          </p:cNvPr>
          <p:cNvSpPr>
            <a:spLocks noGrp="1"/>
          </p:cNvSpPr>
          <p:nvPr>
            <p:ph idx="1"/>
          </p:nvPr>
        </p:nvSpPr>
        <p:spPr>
          <a:xfrm>
            <a:off x="604906" y="1601429"/>
            <a:ext cx="9145676" cy="4567731"/>
          </a:xfrm>
        </p:spPr>
        <p:txBody>
          <a:bodyPr>
            <a:normAutofit/>
          </a:bodyPr>
          <a:lstStyle/>
          <a:p>
            <a:r>
              <a:rPr lang="en-US" sz="2400" dirty="0">
                <a:solidFill>
                  <a:schemeClr val="tx1"/>
                </a:solidFill>
              </a:rPr>
              <a:t>If a student is exhibiting out-of-character behaviors, one should seek to get help and report the instances in a timely manner, following school protocol for reporting procedures.</a:t>
            </a:r>
          </a:p>
          <a:p>
            <a:r>
              <a:rPr lang="en-US" sz="2400" dirty="0">
                <a:solidFill>
                  <a:schemeClr val="tx1"/>
                </a:solidFill>
              </a:rPr>
              <a:t>Schools have methods that they use to report threats and other at-risk behaviors.  Your school’s procedure will have the most updated listing and steps to follow. Contact your school administrator for more information on the school’s procedures and threat assessment team.</a:t>
            </a:r>
          </a:p>
          <a:p>
            <a:endParaRPr lang="en-US" dirty="0"/>
          </a:p>
        </p:txBody>
      </p:sp>
    </p:spTree>
    <p:extLst>
      <p:ext uri="{BB962C8B-B14F-4D97-AF65-F5344CB8AC3E}">
        <p14:creationId xmlns:p14="http://schemas.microsoft.com/office/powerpoint/2010/main" val="32918118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62625-511E-472E-B1B5-E27C11B39282}"/>
              </a:ext>
            </a:extLst>
          </p:cNvPr>
          <p:cNvSpPr>
            <a:spLocks noGrp="1"/>
          </p:cNvSpPr>
          <p:nvPr>
            <p:ph type="title"/>
          </p:nvPr>
        </p:nvSpPr>
        <p:spPr>
          <a:xfrm>
            <a:off x="613960" y="700134"/>
            <a:ext cx="8596668" cy="793688"/>
          </a:xfrm>
        </p:spPr>
        <p:txBody>
          <a:bodyPr>
            <a:normAutofit/>
          </a:bodyPr>
          <a:lstStyle/>
          <a:p>
            <a:r>
              <a:rPr lang="en-US" sz="4000" dirty="0">
                <a:solidFill>
                  <a:srgbClr val="0070C0"/>
                </a:solidFill>
              </a:rPr>
              <a:t>Reporting</a:t>
            </a:r>
            <a:endParaRPr lang="en-US" sz="4000" dirty="0"/>
          </a:p>
        </p:txBody>
      </p:sp>
      <p:sp>
        <p:nvSpPr>
          <p:cNvPr id="3" name="Content Placeholder 2">
            <a:extLst>
              <a:ext uri="{FF2B5EF4-FFF2-40B4-BE49-F238E27FC236}">
                <a16:creationId xmlns:a16="http://schemas.microsoft.com/office/drawing/2014/main" id="{F32E6C41-BA49-41DF-8D9F-F9479464E326}"/>
              </a:ext>
            </a:extLst>
          </p:cNvPr>
          <p:cNvSpPr>
            <a:spLocks noGrp="1"/>
          </p:cNvSpPr>
          <p:nvPr>
            <p:ph idx="1"/>
          </p:nvPr>
        </p:nvSpPr>
        <p:spPr>
          <a:xfrm>
            <a:off x="613959" y="1493822"/>
            <a:ext cx="9209051" cy="4810579"/>
          </a:xfrm>
        </p:spPr>
        <p:txBody>
          <a:bodyPr>
            <a:noAutofit/>
          </a:bodyPr>
          <a:lstStyle/>
          <a:p>
            <a:r>
              <a:rPr lang="en-US" sz="2400" dirty="0"/>
              <a:t>In January of 2019, Pennsylvania initiated the Safe2Say Something Anonymous Reporting System, which is run through the Attorney General’s Office.  It is a 24/7 hotline that allows people to submit tips via phone calls, a secure website or a mobile app.</a:t>
            </a:r>
          </a:p>
          <a:p>
            <a:r>
              <a:rPr lang="en-US" sz="2400" dirty="0"/>
              <a:t>The reporting system allows people to submit secure and anonymous safety concerns to help identify and intervene upon at-risk individuals BEFORE they hurt themselves or others. Individuals can do this by reporting observed threats, behaviors, actions and harassment. </a:t>
            </a:r>
          </a:p>
          <a:p>
            <a:r>
              <a:rPr lang="en-US" sz="2400" dirty="0"/>
              <a:t>Find out more information on the </a:t>
            </a:r>
            <a:r>
              <a:rPr lang="en-US" sz="2400" dirty="0">
                <a:hlinkClick r:id="rId2"/>
              </a:rPr>
              <a:t>Safe2Say Something website</a:t>
            </a:r>
            <a:r>
              <a:rPr lang="en-US" sz="2400" dirty="0"/>
              <a:t>.  A downloadable APP for mobile devices is available on Google Play and the App Store.</a:t>
            </a:r>
          </a:p>
        </p:txBody>
      </p:sp>
    </p:spTree>
    <p:extLst>
      <p:ext uri="{BB962C8B-B14F-4D97-AF65-F5344CB8AC3E}">
        <p14:creationId xmlns:p14="http://schemas.microsoft.com/office/powerpoint/2010/main" val="1723218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52BF9A0-0803-4798-8C98-ED5EFB9F13AE}"/>
              </a:ext>
            </a:extLst>
          </p:cNvPr>
          <p:cNvSpPr/>
          <p:nvPr/>
        </p:nvSpPr>
        <p:spPr>
          <a:xfrm>
            <a:off x="586519" y="1999636"/>
            <a:ext cx="9178504" cy="4524315"/>
          </a:xfrm>
          <a:prstGeom prst="rect">
            <a:avLst/>
          </a:prstGeom>
        </p:spPr>
        <p:txBody>
          <a:bodyPr wrap="square" numCol="2">
            <a:spAutoFit/>
          </a:bodyPr>
          <a:lstStyle/>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Assault</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Abuse (physical, verbal)</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Bullying or regular intimidation</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Bragging about an upcoming planned attack</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Depression, anxiety or loss of self-control</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Fighting</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Gun Violence / Violence</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Harassment</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Hopelessness, excessive guilt or worthlessness</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Reckless behavior</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Social isolation or withdrawal</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Substance abuse</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Suicide threats, cutting or other self-harm</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Theft</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Threats</a:t>
            </a:r>
          </a:p>
          <a:p>
            <a:pPr marL="342900" indent="-342900">
              <a:buClr>
                <a:schemeClr val="accent1"/>
              </a:buClr>
              <a:buFont typeface="Wingdings 3" panose="05040102010807070707" pitchFamily="18" charset="2"/>
              <a:buChar char=""/>
            </a:pPr>
            <a:r>
              <a:rPr lang="en-US" sz="2400" dirty="0">
                <a:latin typeface="Franklin Gothic Book" panose="020B0503020102020204" pitchFamily="34" charset="0"/>
              </a:rPr>
              <a:t>Weapons (use of and/or discussion about)</a:t>
            </a:r>
          </a:p>
        </p:txBody>
      </p:sp>
      <p:sp>
        <p:nvSpPr>
          <p:cNvPr id="3" name="Rectangle 2">
            <a:extLst>
              <a:ext uri="{FF2B5EF4-FFF2-40B4-BE49-F238E27FC236}">
                <a16:creationId xmlns:a16="http://schemas.microsoft.com/office/drawing/2014/main" id="{38DACDFE-DD69-44C4-B51D-97DCC4017BFB}"/>
              </a:ext>
            </a:extLst>
          </p:cNvPr>
          <p:cNvSpPr/>
          <p:nvPr/>
        </p:nvSpPr>
        <p:spPr>
          <a:xfrm>
            <a:off x="586519" y="1407126"/>
            <a:ext cx="9178504" cy="461665"/>
          </a:xfrm>
          <a:prstGeom prst="rect">
            <a:avLst/>
          </a:prstGeom>
        </p:spPr>
        <p:txBody>
          <a:bodyPr wrap="square">
            <a:spAutoFit/>
          </a:bodyPr>
          <a:lstStyle/>
          <a:p>
            <a:r>
              <a:rPr lang="en-US" sz="2400" dirty="0">
                <a:latin typeface="Franklin Gothic Book" panose="020B0503020102020204" pitchFamily="34" charset="0"/>
              </a:rPr>
              <a:t>Call the </a:t>
            </a:r>
            <a:r>
              <a:rPr lang="en-US" sz="2400" i="1" dirty="0">
                <a:latin typeface="Franklin Gothic Book" panose="020B0503020102020204" pitchFamily="34" charset="0"/>
              </a:rPr>
              <a:t>Safe2Say Something </a:t>
            </a:r>
            <a:r>
              <a:rPr lang="en-US" sz="2400" dirty="0">
                <a:latin typeface="Franklin Gothic Book" panose="020B0503020102020204" pitchFamily="34" charset="0"/>
              </a:rPr>
              <a:t>hotline at 1-844-SAF2SAY to report: </a:t>
            </a:r>
          </a:p>
        </p:txBody>
      </p:sp>
      <p:sp>
        <p:nvSpPr>
          <p:cNvPr id="4" name="Title 1">
            <a:extLst>
              <a:ext uri="{FF2B5EF4-FFF2-40B4-BE49-F238E27FC236}">
                <a16:creationId xmlns:a16="http://schemas.microsoft.com/office/drawing/2014/main" id="{BFAE9FD5-37FA-4B5E-9B7D-51DC2890CBE8}"/>
              </a:ext>
            </a:extLst>
          </p:cNvPr>
          <p:cNvSpPr txBox="1">
            <a:spLocks/>
          </p:cNvSpPr>
          <p:nvPr/>
        </p:nvSpPr>
        <p:spPr>
          <a:xfrm>
            <a:off x="586519" y="544761"/>
            <a:ext cx="8596668" cy="731520"/>
          </a:xfrm>
          <a:prstGeom prst="rect">
            <a:avLst/>
          </a:prstGeom>
        </p:spPr>
        <p:txBody>
          <a:bodyP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a:solidFill>
                  <a:srgbClr val="0070C0"/>
                </a:solidFill>
              </a:rPr>
              <a:t>Reporting – Safe2Say Something</a:t>
            </a:r>
          </a:p>
        </p:txBody>
      </p:sp>
    </p:spTree>
    <p:extLst>
      <p:ext uri="{BB962C8B-B14F-4D97-AF65-F5344CB8AC3E}">
        <p14:creationId xmlns:p14="http://schemas.microsoft.com/office/powerpoint/2010/main" val="3953665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72871-F6CC-45C6-890A-9C69A57B1258}"/>
              </a:ext>
            </a:extLst>
          </p:cNvPr>
          <p:cNvSpPr txBox="1">
            <a:spLocks/>
          </p:cNvSpPr>
          <p:nvPr/>
        </p:nvSpPr>
        <p:spPr>
          <a:xfrm>
            <a:off x="617345" y="715566"/>
            <a:ext cx="8596668" cy="731520"/>
          </a:xfrm>
          <a:prstGeom prst="rect">
            <a:avLst/>
          </a:prstGeom>
        </p:spPr>
        <p:txBody>
          <a:bodyP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a:solidFill>
                  <a:srgbClr val="0070C0"/>
                </a:solidFill>
              </a:rPr>
              <a:t>Summary</a:t>
            </a:r>
            <a:endParaRPr lang="en-US" sz="3200" dirty="0">
              <a:solidFill>
                <a:srgbClr val="0070C0"/>
              </a:solidFill>
            </a:endParaRPr>
          </a:p>
        </p:txBody>
      </p:sp>
      <p:sp>
        <p:nvSpPr>
          <p:cNvPr id="3" name="TextBox 2">
            <a:extLst>
              <a:ext uri="{FF2B5EF4-FFF2-40B4-BE49-F238E27FC236}">
                <a16:creationId xmlns:a16="http://schemas.microsoft.com/office/drawing/2014/main" id="{FFCF31BE-7A55-46F7-8561-C00C7F8D8BA3}"/>
              </a:ext>
            </a:extLst>
          </p:cNvPr>
          <p:cNvSpPr txBox="1"/>
          <p:nvPr/>
        </p:nvSpPr>
        <p:spPr>
          <a:xfrm>
            <a:off x="617345" y="1608601"/>
            <a:ext cx="9033649" cy="3785652"/>
          </a:xfrm>
          <a:prstGeom prst="rect">
            <a:avLst/>
          </a:prstGeom>
          <a:noFill/>
        </p:spPr>
        <p:txBody>
          <a:bodyPr wrap="square" rtlCol="0">
            <a:spAutoFit/>
          </a:bodyPr>
          <a:lstStyle/>
          <a:p>
            <a:r>
              <a:rPr lang="en-US" sz="2400" dirty="0"/>
              <a:t>Pennsylvania statute requires that school entities, as defined in </a:t>
            </a:r>
            <a:r>
              <a:rPr lang="en-US" sz="2400" dirty="0">
                <a:hlinkClick r:id="rId2"/>
              </a:rPr>
              <a:t>24 P.S. § 1301-1303-E</a:t>
            </a:r>
            <a:r>
              <a:rPr lang="en-US" sz="2400" dirty="0"/>
              <a:t>, are to establish threat assessment teams, procedures, and reporting protocols. Schools can adapt the Pennsylvania Model Procedures and Guidelines to meet their needs in preventing school violence.</a:t>
            </a:r>
          </a:p>
          <a:p>
            <a:endParaRPr lang="en-US" sz="2400" dirty="0"/>
          </a:p>
          <a:p>
            <a:r>
              <a:rPr lang="en-US" sz="2400" dirty="0"/>
              <a:t>The threat assessment process is a prevention strategy used to identify and assess threats of violence before the act occurs. Students usually plan out the attack in advance, exhibiting observable behaviors and making others aware of their plans. </a:t>
            </a:r>
          </a:p>
        </p:txBody>
      </p:sp>
    </p:spTree>
    <p:extLst>
      <p:ext uri="{BB962C8B-B14F-4D97-AF65-F5344CB8AC3E}">
        <p14:creationId xmlns:p14="http://schemas.microsoft.com/office/powerpoint/2010/main" val="3698779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BA2F4-F685-4D56-8ECD-00C9D7D613F2}"/>
              </a:ext>
            </a:extLst>
          </p:cNvPr>
          <p:cNvSpPr>
            <a:spLocks noGrp="1"/>
          </p:cNvSpPr>
          <p:nvPr>
            <p:ph type="title"/>
          </p:nvPr>
        </p:nvSpPr>
        <p:spPr>
          <a:xfrm>
            <a:off x="613959" y="709189"/>
            <a:ext cx="8596668" cy="712206"/>
          </a:xfrm>
        </p:spPr>
        <p:txBody>
          <a:bodyPr/>
          <a:lstStyle/>
          <a:p>
            <a:r>
              <a:rPr lang="en-US" sz="4000" dirty="0">
                <a:solidFill>
                  <a:srgbClr val="0070C0"/>
                </a:solidFill>
              </a:rPr>
              <a:t>Summary</a:t>
            </a:r>
            <a:endParaRPr lang="en-US" dirty="0"/>
          </a:p>
        </p:txBody>
      </p:sp>
      <p:sp>
        <p:nvSpPr>
          <p:cNvPr id="3" name="Content Placeholder 2">
            <a:extLst>
              <a:ext uri="{FF2B5EF4-FFF2-40B4-BE49-F238E27FC236}">
                <a16:creationId xmlns:a16="http://schemas.microsoft.com/office/drawing/2014/main" id="{E9F9ED6C-543B-4E8C-95D5-7601C8BE5D29}"/>
              </a:ext>
            </a:extLst>
          </p:cNvPr>
          <p:cNvSpPr>
            <a:spLocks noGrp="1"/>
          </p:cNvSpPr>
          <p:nvPr>
            <p:ph idx="1"/>
          </p:nvPr>
        </p:nvSpPr>
        <p:spPr>
          <a:xfrm>
            <a:off x="613959" y="1617381"/>
            <a:ext cx="9055141" cy="4531430"/>
          </a:xfrm>
        </p:spPr>
        <p:txBody>
          <a:bodyPr>
            <a:noAutofit/>
          </a:bodyPr>
          <a:lstStyle/>
          <a:p>
            <a:pPr marL="0" indent="0">
              <a:spcBef>
                <a:spcPts val="0"/>
              </a:spcBef>
              <a:buNone/>
            </a:pPr>
            <a:r>
              <a:rPr lang="en-US" sz="2400" dirty="0"/>
              <a:t>It may be possible to prevent future school attacks from occurring through awareness education, following reporting procedures and using the threat assessment team to help students who may have the intent and capacity to commit an act of violence. </a:t>
            </a:r>
          </a:p>
          <a:p>
            <a:pPr marL="0" indent="0">
              <a:spcBef>
                <a:spcPts val="0"/>
              </a:spcBef>
              <a:buNone/>
            </a:pPr>
            <a:endParaRPr lang="en-US" sz="2400" dirty="0"/>
          </a:p>
          <a:p>
            <a:pPr marL="0" indent="0">
              <a:spcBef>
                <a:spcPts val="0"/>
              </a:spcBef>
              <a:buNone/>
            </a:pPr>
            <a:r>
              <a:rPr lang="en-US" sz="2400" dirty="0"/>
              <a:t>Not only are schools a place to learn, they are also a place of safety and security for the students, staff and community members who walk through the doors.  The school community’s awareness and participation in the threat assessment process will help to ensure the safety of the people and buildings.</a:t>
            </a:r>
          </a:p>
        </p:txBody>
      </p:sp>
    </p:spTree>
    <p:extLst>
      <p:ext uri="{BB962C8B-B14F-4D97-AF65-F5344CB8AC3E}">
        <p14:creationId xmlns:p14="http://schemas.microsoft.com/office/powerpoint/2010/main" val="3741486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47A79-7EA8-41E0-8569-8C6841659A03}"/>
              </a:ext>
            </a:extLst>
          </p:cNvPr>
          <p:cNvSpPr>
            <a:spLocks noGrp="1"/>
          </p:cNvSpPr>
          <p:nvPr>
            <p:ph type="title"/>
          </p:nvPr>
        </p:nvSpPr>
        <p:spPr>
          <a:xfrm>
            <a:off x="607666" y="692092"/>
            <a:ext cx="8596668" cy="683702"/>
          </a:xfrm>
        </p:spPr>
        <p:txBody>
          <a:bodyPr>
            <a:noAutofit/>
          </a:bodyPr>
          <a:lstStyle/>
          <a:p>
            <a:r>
              <a:rPr lang="en-US" sz="4000" dirty="0">
                <a:solidFill>
                  <a:schemeClr val="accent2"/>
                </a:solidFill>
              </a:rPr>
              <a:t>Introduction</a:t>
            </a:r>
            <a:endParaRPr lang="en-US" sz="4000" dirty="0"/>
          </a:p>
        </p:txBody>
      </p:sp>
      <p:sp>
        <p:nvSpPr>
          <p:cNvPr id="3" name="Text Placeholder 2">
            <a:extLst>
              <a:ext uri="{FF2B5EF4-FFF2-40B4-BE49-F238E27FC236}">
                <a16:creationId xmlns:a16="http://schemas.microsoft.com/office/drawing/2014/main" id="{D014113F-0ED9-49DC-8982-C9C61E370483}"/>
              </a:ext>
            </a:extLst>
          </p:cNvPr>
          <p:cNvSpPr>
            <a:spLocks noGrp="1"/>
          </p:cNvSpPr>
          <p:nvPr>
            <p:ph type="body" idx="1"/>
          </p:nvPr>
        </p:nvSpPr>
        <p:spPr>
          <a:xfrm>
            <a:off x="607666" y="1484768"/>
            <a:ext cx="8871312" cy="5264590"/>
          </a:xfrm>
        </p:spPr>
        <p:txBody>
          <a:bodyPr>
            <a:normAutofit/>
          </a:bodyPr>
          <a:lstStyle/>
          <a:p>
            <a:r>
              <a:rPr lang="en-US" sz="2400" dirty="0"/>
              <a:t>In June of 2019, legislation was enacted to assist schools in creating safer environments.  One of the acts, Article XIII-E, Threat Assessment was added to the Pennsylvania School Code.</a:t>
            </a:r>
          </a:p>
          <a:p>
            <a:r>
              <a:rPr lang="en-US" sz="2400" dirty="0"/>
              <a:t>The law states that each school entity (school district, intermediate unit, area career and technical school, charter school, regional charter school, or cyber charter school) shall establish at least one threat assessment team. In accordance with the legislation, the School Safety and Security Committee (SSSC), Pennsylvania Commission on Crime and Delinquency (PCCD), and key stakeholders from across Pennsylvania developed model procedures and guidance materials to help local schools establish and operate threat assessment teams.</a:t>
            </a:r>
          </a:p>
          <a:p>
            <a:endParaRPr lang="en-US" sz="2400" dirty="0"/>
          </a:p>
        </p:txBody>
      </p:sp>
    </p:spTree>
    <p:extLst>
      <p:ext uri="{BB962C8B-B14F-4D97-AF65-F5344CB8AC3E}">
        <p14:creationId xmlns:p14="http://schemas.microsoft.com/office/powerpoint/2010/main" val="11914459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A03EA6-9CAE-47B0-86C2-99628A59BE5C}"/>
              </a:ext>
            </a:extLst>
          </p:cNvPr>
          <p:cNvSpPr/>
          <p:nvPr/>
        </p:nvSpPr>
        <p:spPr>
          <a:xfrm>
            <a:off x="623129" y="584856"/>
            <a:ext cx="2572743" cy="707886"/>
          </a:xfrm>
          <a:prstGeom prst="rect">
            <a:avLst/>
          </a:prstGeom>
        </p:spPr>
        <p:txBody>
          <a:bodyPr wrap="square">
            <a:spAutoFit/>
          </a:bodyPr>
          <a:lstStyle/>
          <a:p>
            <a:r>
              <a:rPr lang="en-US" sz="4000" dirty="0">
                <a:solidFill>
                  <a:srgbClr val="0070C0"/>
                </a:solidFill>
                <a:latin typeface="+mj-lt"/>
              </a:rPr>
              <a:t>Resources</a:t>
            </a:r>
          </a:p>
        </p:txBody>
      </p:sp>
      <p:sp>
        <p:nvSpPr>
          <p:cNvPr id="3" name="TextBox 2">
            <a:extLst>
              <a:ext uri="{FF2B5EF4-FFF2-40B4-BE49-F238E27FC236}">
                <a16:creationId xmlns:a16="http://schemas.microsoft.com/office/drawing/2014/main" id="{524AB4A8-F4E2-48AA-A78D-FF9A77ACBFEF}"/>
              </a:ext>
            </a:extLst>
          </p:cNvPr>
          <p:cNvSpPr txBox="1"/>
          <p:nvPr/>
        </p:nvSpPr>
        <p:spPr>
          <a:xfrm>
            <a:off x="623128" y="1292742"/>
            <a:ext cx="9543913" cy="1046440"/>
          </a:xfrm>
          <a:prstGeom prst="rect">
            <a:avLst/>
          </a:prstGeom>
          <a:noFill/>
        </p:spPr>
        <p:txBody>
          <a:bodyPr wrap="square" rtlCol="0">
            <a:spAutoFit/>
          </a:bodyPr>
          <a:lstStyle/>
          <a:p>
            <a:r>
              <a:rPr lang="en-US" sz="2400" dirty="0"/>
              <a:t>There are many resources that can help you to learn more about the threat assessment process and what you can do to assist.  </a:t>
            </a:r>
          </a:p>
          <a:p>
            <a:endParaRPr lang="en-US" sz="1400" b="1" dirty="0"/>
          </a:p>
        </p:txBody>
      </p:sp>
      <p:sp>
        <p:nvSpPr>
          <p:cNvPr id="5" name="Content Placeholder 4">
            <a:extLst>
              <a:ext uri="{FF2B5EF4-FFF2-40B4-BE49-F238E27FC236}">
                <a16:creationId xmlns:a16="http://schemas.microsoft.com/office/drawing/2014/main" id="{C47F97DE-F772-4988-8120-BE7C3A55FAC7}"/>
              </a:ext>
            </a:extLst>
          </p:cNvPr>
          <p:cNvSpPr>
            <a:spLocks noGrp="1"/>
          </p:cNvSpPr>
          <p:nvPr>
            <p:ph idx="1"/>
          </p:nvPr>
        </p:nvSpPr>
        <p:spPr>
          <a:xfrm>
            <a:off x="623126" y="2151535"/>
            <a:ext cx="9335686" cy="4366960"/>
          </a:xfrm>
        </p:spPr>
        <p:txBody>
          <a:bodyPr>
            <a:normAutofit fontScale="92500" lnSpcReduction="10000"/>
          </a:bodyPr>
          <a:lstStyle/>
          <a:p>
            <a:pPr marL="0" indent="0">
              <a:lnSpc>
                <a:spcPct val="110000"/>
              </a:lnSpc>
              <a:spcBef>
                <a:spcPts val="0"/>
              </a:spcBef>
              <a:buNone/>
            </a:pPr>
            <a:r>
              <a:rPr lang="en-US" sz="2600" b="1" dirty="0"/>
              <a:t>Talking with students about violence</a:t>
            </a:r>
          </a:p>
          <a:p>
            <a:pPr marL="0" indent="0">
              <a:lnSpc>
                <a:spcPct val="110000"/>
              </a:lnSpc>
              <a:spcBef>
                <a:spcPts val="0"/>
              </a:spcBef>
              <a:buNone/>
            </a:pPr>
            <a:r>
              <a:rPr lang="en-US" sz="2600" dirty="0">
                <a:hlinkClick r:id="rId2"/>
              </a:rPr>
              <a:t>The National Association of School Psychologists </a:t>
            </a:r>
            <a:r>
              <a:rPr lang="en-US" sz="2600" dirty="0"/>
              <a:t>(NASP) is an excellent resource for information in assisting schools and families in dealing with acts of violence, threats of violence, and the threat assessment process in schools. </a:t>
            </a:r>
          </a:p>
          <a:p>
            <a:pPr marL="0" indent="0">
              <a:lnSpc>
                <a:spcPct val="110000"/>
              </a:lnSpc>
              <a:spcBef>
                <a:spcPts val="0"/>
              </a:spcBef>
              <a:buNone/>
            </a:pPr>
            <a:endParaRPr lang="en-US" sz="1050" dirty="0"/>
          </a:p>
          <a:p>
            <a:pPr marL="0" indent="0">
              <a:lnSpc>
                <a:spcPct val="110000"/>
              </a:lnSpc>
              <a:spcBef>
                <a:spcPts val="0"/>
              </a:spcBef>
              <a:buNone/>
            </a:pPr>
            <a:r>
              <a:rPr lang="en-US" sz="2600" dirty="0"/>
              <a:t>NASP has information that can assist adults in speaking with students. </a:t>
            </a:r>
            <a:r>
              <a:rPr lang="en-US" sz="2600" dirty="0">
                <a:hlinkClick r:id="rId3"/>
              </a:rPr>
              <a:t>Talking to Children About Violence: Tips for Parents and Teachers</a:t>
            </a:r>
            <a:r>
              <a:rPr lang="en-US" sz="2600" dirty="0"/>
              <a:t> provides printable documents of developmentally appropriate tips, with infographics in both English and Spanish:</a:t>
            </a:r>
          </a:p>
          <a:p>
            <a:pPr>
              <a:lnSpc>
                <a:spcPct val="110000"/>
              </a:lnSpc>
              <a:spcBef>
                <a:spcPts val="600"/>
              </a:spcBef>
            </a:pPr>
            <a:r>
              <a:rPr lang="en-US" sz="2400" dirty="0">
                <a:hlinkClick r:id="rId4"/>
              </a:rPr>
              <a:t>Talking to Children</a:t>
            </a:r>
            <a:endParaRPr lang="en-US" sz="2400" dirty="0"/>
          </a:p>
          <a:p>
            <a:pPr>
              <a:lnSpc>
                <a:spcPct val="110000"/>
              </a:lnSpc>
              <a:spcBef>
                <a:spcPts val="600"/>
              </a:spcBef>
            </a:pPr>
            <a:r>
              <a:rPr lang="en-US" sz="2400" dirty="0" err="1">
                <a:hlinkClick r:id="rId5" action="ppaction://hlinkfile"/>
              </a:rPr>
              <a:t>Hablarles</a:t>
            </a:r>
            <a:r>
              <a:rPr lang="en-US" sz="2400" dirty="0">
                <a:hlinkClick r:id="rId5" action="ppaction://hlinkfile"/>
              </a:rPr>
              <a:t> a los niños</a:t>
            </a:r>
            <a:endParaRPr lang="en-US" sz="2400" dirty="0"/>
          </a:p>
        </p:txBody>
      </p:sp>
    </p:spTree>
    <p:extLst>
      <p:ext uri="{BB962C8B-B14F-4D97-AF65-F5344CB8AC3E}">
        <p14:creationId xmlns:p14="http://schemas.microsoft.com/office/powerpoint/2010/main" val="9316939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C8A5BC-ECEB-46DF-AD58-65C3576B441C}"/>
              </a:ext>
            </a:extLst>
          </p:cNvPr>
          <p:cNvSpPr/>
          <p:nvPr/>
        </p:nvSpPr>
        <p:spPr>
          <a:xfrm>
            <a:off x="623130" y="724022"/>
            <a:ext cx="2663278" cy="707886"/>
          </a:xfrm>
          <a:prstGeom prst="rect">
            <a:avLst/>
          </a:prstGeom>
        </p:spPr>
        <p:txBody>
          <a:bodyPr wrap="square">
            <a:spAutoFit/>
          </a:bodyPr>
          <a:lstStyle/>
          <a:p>
            <a:r>
              <a:rPr lang="en-US" sz="4000" dirty="0">
                <a:solidFill>
                  <a:srgbClr val="0070C0"/>
                </a:solidFill>
                <a:latin typeface="+mj-lt"/>
              </a:rPr>
              <a:t>Resources</a:t>
            </a:r>
          </a:p>
        </p:txBody>
      </p:sp>
      <p:sp>
        <p:nvSpPr>
          <p:cNvPr id="3" name="TextBox 2">
            <a:extLst>
              <a:ext uri="{FF2B5EF4-FFF2-40B4-BE49-F238E27FC236}">
                <a16:creationId xmlns:a16="http://schemas.microsoft.com/office/drawing/2014/main" id="{B28A159E-7DF8-49F8-96BE-7FBD2543F16D}"/>
              </a:ext>
            </a:extLst>
          </p:cNvPr>
          <p:cNvSpPr txBox="1"/>
          <p:nvPr/>
        </p:nvSpPr>
        <p:spPr>
          <a:xfrm>
            <a:off x="623130" y="1587634"/>
            <a:ext cx="9163666" cy="3785652"/>
          </a:xfrm>
          <a:prstGeom prst="rect">
            <a:avLst/>
          </a:prstGeom>
          <a:noFill/>
        </p:spPr>
        <p:txBody>
          <a:bodyPr wrap="square" rtlCol="0">
            <a:spAutoFit/>
          </a:bodyPr>
          <a:lstStyle/>
          <a:p>
            <a:r>
              <a:rPr lang="en-US" sz="2400" b="1" dirty="0"/>
              <a:t>Suicide Awareness</a:t>
            </a:r>
          </a:p>
          <a:p>
            <a:r>
              <a:rPr lang="en-US" sz="2400" dirty="0">
                <a:hlinkClick r:id="rId2"/>
              </a:rPr>
              <a:t>The Pennsylvania Department of Human Services</a:t>
            </a:r>
            <a:r>
              <a:rPr lang="en-US" sz="2400" dirty="0"/>
              <a:t> provides support in suicide prevention efforts. The Office of Mental Health and Substance Abuse Services works with youth-based organizations and schools to develop youth suicide prevention activities.</a:t>
            </a:r>
          </a:p>
          <a:p>
            <a:endParaRPr lang="en-US" dirty="0">
              <a:hlinkClick r:id="rId3"/>
            </a:endParaRPr>
          </a:p>
          <a:p>
            <a:r>
              <a:rPr lang="en-US" sz="2400" dirty="0">
                <a:hlinkClick r:id="rId3"/>
              </a:rPr>
              <a:t>Prevent Suicide PA</a:t>
            </a:r>
            <a:r>
              <a:rPr lang="en-US" sz="2400" dirty="0"/>
              <a:t> provides education, resources, and trainings so that people are more aware of the warning signs of suicide and how to prevent it from occurring.</a:t>
            </a:r>
          </a:p>
        </p:txBody>
      </p:sp>
    </p:spTree>
    <p:extLst>
      <p:ext uri="{BB962C8B-B14F-4D97-AF65-F5344CB8AC3E}">
        <p14:creationId xmlns:p14="http://schemas.microsoft.com/office/powerpoint/2010/main" val="27095798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AAE7D-6494-4C2B-8112-E93E24323915}"/>
              </a:ext>
            </a:extLst>
          </p:cNvPr>
          <p:cNvSpPr>
            <a:spLocks noGrp="1"/>
          </p:cNvSpPr>
          <p:nvPr>
            <p:ph type="title"/>
          </p:nvPr>
        </p:nvSpPr>
        <p:spPr>
          <a:xfrm>
            <a:off x="590248" y="713033"/>
            <a:ext cx="2545700" cy="775580"/>
          </a:xfrm>
        </p:spPr>
        <p:txBody>
          <a:bodyPr>
            <a:normAutofit/>
          </a:bodyPr>
          <a:lstStyle/>
          <a:p>
            <a:r>
              <a:rPr lang="en-US" sz="4000" dirty="0">
                <a:solidFill>
                  <a:srgbClr val="0070C0"/>
                </a:solidFill>
              </a:rPr>
              <a:t>Resources</a:t>
            </a:r>
          </a:p>
        </p:txBody>
      </p:sp>
      <p:sp>
        <p:nvSpPr>
          <p:cNvPr id="9" name="Content Placeholder 2">
            <a:extLst>
              <a:ext uri="{FF2B5EF4-FFF2-40B4-BE49-F238E27FC236}">
                <a16:creationId xmlns:a16="http://schemas.microsoft.com/office/drawing/2014/main" id="{CDD7A13B-F395-49E1-A496-8CC672441574}"/>
              </a:ext>
            </a:extLst>
          </p:cNvPr>
          <p:cNvSpPr>
            <a:spLocks noGrp="1"/>
          </p:cNvSpPr>
          <p:nvPr>
            <p:ph idx="1"/>
          </p:nvPr>
        </p:nvSpPr>
        <p:spPr>
          <a:xfrm>
            <a:off x="590247" y="1608327"/>
            <a:ext cx="9278029" cy="3592323"/>
          </a:xfrm>
        </p:spPr>
        <p:txBody>
          <a:bodyPr>
            <a:normAutofit lnSpcReduction="10000"/>
          </a:bodyPr>
          <a:lstStyle/>
          <a:p>
            <a:pPr marL="0" indent="0">
              <a:buNone/>
            </a:pPr>
            <a:r>
              <a:rPr lang="en-US" sz="2600" b="1" dirty="0"/>
              <a:t>State Policies, Procedures and Guidance Documentation:</a:t>
            </a:r>
          </a:p>
          <a:p>
            <a:pPr marL="0" indent="0">
              <a:buNone/>
            </a:pPr>
            <a:r>
              <a:rPr lang="en-US" sz="2400" dirty="0">
                <a:hlinkClick r:id="rId2"/>
              </a:rPr>
              <a:t>Pennsylvania’s Model K-12 Threat Assessment Procedures and Guidelines </a:t>
            </a:r>
            <a:r>
              <a:rPr lang="en-US" sz="2400" dirty="0"/>
              <a:t>provides more information on the threat assessment team process;</a:t>
            </a:r>
          </a:p>
          <a:p>
            <a:pPr marL="0" indent="0">
              <a:buNone/>
            </a:pPr>
            <a:r>
              <a:rPr lang="en-US" sz="2400" dirty="0">
                <a:hlinkClick r:id="rId3"/>
              </a:rPr>
              <a:t>Act 18 of 2019 Guidance for School Entities</a:t>
            </a:r>
            <a:r>
              <a:rPr lang="en-US" sz="2400" dirty="0"/>
              <a:t>:</a:t>
            </a:r>
          </a:p>
          <a:p>
            <a:pPr>
              <a:buFont typeface="Wingdings 3" panose="05040102010807070707" pitchFamily="18" charset="2"/>
              <a:buChar char=""/>
            </a:pPr>
            <a:r>
              <a:rPr lang="en-US" sz="2400" dirty="0"/>
              <a:t>Communications and coordination for the threat assessment team with other school-based teams; and </a:t>
            </a:r>
          </a:p>
          <a:p>
            <a:pPr>
              <a:buFont typeface="Wingdings 3" panose="05040102010807070707" pitchFamily="18" charset="2"/>
              <a:buChar char=""/>
            </a:pPr>
            <a:r>
              <a:rPr lang="en-US" sz="2400" dirty="0"/>
              <a:t>Compliance with Federal and State student record confidentiality laws and regulations.</a:t>
            </a:r>
          </a:p>
          <a:p>
            <a:pPr marL="0" indent="0">
              <a:buNone/>
            </a:pPr>
            <a:endParaRPr lang="en-US" sz="2400" b="1" dirty="0"/>
          </a:p>
          <a:p>
            <a:pPr marL="0" indent="0">
              <a:buNone/>
            </a:pPr>
            <a:endParaRPr lang="en-US" sz="2400" b="1" dirty="0"/>
          </a:p>
          <a:p>
            <a:pPr marL="0" indent="0">
              <a:buNone/>
            </a:pPr>
            <a:endParaRPr lang="en-US" sz="2400" b="1" dirty="0"/>
          </a:p>
          <a:p>
            <a:endParaRPr lang="en-US" sz="2400" dirty="0"/>
          </a:p>
        </p:txBody>
      </p:sp>
    </p:spTree>
    <p:extLst>
      <p:ext uri="{BB962C8B-B14F-4D97-AF65-F5344CB8AC3E}">
        <p14:creationId xmlns:p14="http://schemas.microsoft.com/office/powerpoint/2010/main" val="41787063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A8146-E686-437C-B79D-0BA11DF2BEE0}"/>
              </a:ext>
            </a:extLst>
          </p:cNvPr>
          <p:cNvSpPr>
            <a:spLocks noGrp="1"/>
          </p:cNvSpPr>
          <p:nvPr>
            <p:ph type="title"/>
          </p:nvPr>
        </p:nvSpPr>
        <p:spPr>
          <a:xfrm>
            <a:off x="604907" y="691081"/>
            <a:ext cx="8596668" cy="721260"/>
          </a:xfrm>
        </p:spPr>
        <p:txBody>
          <a:bodyPr/>
          <a:lstStyle/>
          <a:p>
            <a:r>
              <a:rPr lang="en-US" sz="4000" dirty="0">
                <a:solidFill>
                  <a:srgbClr val="0070C0"/>
                </a:solidFill>
              </a:rPr>
              <a:t>Resources</a:t>
            </a:r>
            <a:endParaRPr lang="en-US" dirty="0"/>
          </a:p>
        </p:txBody>
      </p:sp>
      <p:sp>
        <p:nvSpPr>
          <p:cNvPr id="3" name="Content Placeholder 2">
            <a:extLst>
              <a:ext uri="{FF2B5EF4-FFF2-40B4-BE49-F238E27FC236}">
                <a16:creationId xmlns:a16="http://schemas.microsoft.com/office/drawing/2014/main" id="{2260F54A-7EC8-4D51-9D58-CE675431E88F}"/>
              </a:ext>
            </a:extLst>
          </p:cNvPr>
          <p:cNvSpPr>
            <a:spLocks noGrp="1"/>
          </p:cNvSpPr>
          <p:nvPr>
            <p:ph idx="1"/>
          </p:nvPr>
        </p:nvSpPr>
        <p:spPr>
          <a:xfrm>
            <a:off x="604907" y="1635488"/>
            <a:ext cx="8596668" cy="3880773"/>
          </a:xfrm>
        </p:spPr>
        <p:txBody>
          <a:bodyPr>
            <a:normAutofit/>
          </a:bodyPr>
          <a:lstStyle/>
          <a:p>
            <a:pPr marL="0" indent="0">
              <a:buNone/>
            </a:pPr>
            <a:r>
              <a:rPr lang="en-US" sz="2400" b="1" dirty="0"/>
              <a:t>Your School’s Procedures</a:t>
            </a:r>
          </a:p>
          <a:p>
            <a:r>
              <a:rPr lang="en-US" sz="2200" i="1" dirty="0">
                <a:solidFill>
                  <a:schemeClr val="accent2">
                    <a:lumMod val="40000"/>
                    <a:lumOff val="60000"/>
                  </a:schemeClr>
                </a:solidFill>
              </a:rPr>
              <a:t>Schools should add links to where their policies are posted</a:t>
            </a:r>
            <a:endParaRPr lang="en-US" sz="2200" dirty="0">
              <a:solidFill>
                <a:schemeClr val="accent2">
                  <a:lumMod val="40000"/>
                  <a:lumOff val="60000"/>
                </a:schemeClr>
              </a:solidFill>
            </a:endParaRPr>
          </a:p>
          <a:p>
            <a:pPr marL="0" indent="0">
              <a:buNone/>
            </a:pPr>
            <a:r>
              <a:rPr lang="en-US" sz="2400" b="1" dirty="0"/>
              <a:t>Local Organizations</a:t>
            </a:r>
          </a:p>
          <a:p>
            <a:r>
              <a:rPr lang="en-US" sz="2200" i="1" dirty="0">
                <a:solidFill>
                  <a:schemeClr val="accent2">
                    <a:lumMod val="40000"/>
                    <a:lumOff val="60000"/>
                  </a:schemeClr>
                </a:solidFill>
              </a:rPr>
              <a:t>Schools should add links to county/local resources and community organizations</a:t>
            </a:r>
            <a:endParaRPr lang="en-US" sz="2200" b="1" dirty="0"/>
          </a:p>
        </p:txBody>
      </p:sp>
    </p:spTree>
    <p:extLst>
      <p:ext uri="{BB962C8B-B14F-4D97-AF65-F5344CB8AC3E}">
        <p14:creationId xmlns:p14="http://schemas.microsoft.com/office/powerpoint/2010/main" val="27690392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D487F-4383-4702-84A2-B04E60E83D25}"/>
              </a:ext>
            </a:extLst>
          </p:cNvPr>
          <p:cNvSpPr txBox="1">
            <a:spLocks/>
          </p:cNvSpPr>
          <p:nvPr/>
        </p:nvSpPr>
        <p:spPr>
          <a:xfrm>
            <a:off x="582464" y="387072"/>
            <a:ext cx="8596668" cy="660400"/>
          </a:xfrm>
          <a:prstGeom prst="rect">
            <a:avLst/>
          </a:prstGeom>
        </p:spPr>
        <p:txBody>
          <a:bodyP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a:solidFill>
                  <a:srgbClr val="0070C0"/>
                </a:solidFill>
              </a:rPr>
              <a:t>Resources</a:t>
            </a:r>
          </a:p>
        </p:txBody>
      </p:sp>
      <p:sp>
        <p:nvSpPr>
          <p:cNvPr id="5" name="Content Placeholder 4">
            <a:extLst>
              <a:ext uri="{FF2B5EF4-FFF2-40B4-BE49-F238E27FC236}">
                <a16:creationId xmlns:a16="http://schemas.microsoft.com/office/drawing/2014/main" id="{A14EE087-1D4C-44A6-92A2-BF77139740AD}"/>
              </a:ext>
            </a:extLst>
          </p:cNvPr>
          <p:cNvSpPr>
            <a:spLocks noGrp="1"/>
          </p:cNvSpPr>
          <p:nvPr>
            <p:ph idx="1"/>
          </p:nvPr>
        </p:nvSpPr>
        <p:spPr>
          <a:xfrm>
            <a:off x="582464" y="947884"/>
            <a:ext cx="9518139" cy="5734270"/>
          </a:xfrm>
        </p:spPr>
        <p:txBody>
          <a:bodyPr>
            <a:noAutofit/>
          </a:bodyPr>
          <a:lstStyle/>
          <a:p>
            <a:pPr marL="0" indent="0">
              <a:buNone/>
            </a:pPr>
            <a:r>
              <a:rPr lang="en-US" sz="2400" b="1" dirty="0"/>
              <a:t>Working with other support teams in schools:</a:t>
            </a:r>
            <a:endParaRPr lang="en-US" sz="2400" dirty="0"/>
          </a:p>
          <a:p>
            <a:r>
              <a:rPr lang="en-US" sz="2400" dirty="0">
                <a:hlinkClick r:id="rId2"/>
              </a:rPr>
              <a:t>Positive Behavior Interventions and Support (PBIS)</a:t>
            </a:r>
            <a:r>
              <a:rPr lang="en-US" sz="2400" dirty="0"/>
              <a:t> - PBIS is a proactive, multi-tiered approach to discipline that promotes appropriate student behavior and increased learning. </a:t>
            </a:r>
          </a:p>
          <a:p>
            <a:r>
              <a:rPr lang="en-US" sz="2400" dirty="0">
                <a:hlinkClick r:id="rId3"/>
              </a:rPr>
              <a:t>Student Assistance Program</a:t>
            </a:r>
            <a:r>
              <a:rPr lang="en-US" sz="2400" dirty="0"/>
              <a:t> - The Pennsylvania Student Assistance Program (SAP) is a systematic team process used to mobilize school resources to remove barriers to learning. The primary goal of the Student Assistance Program is to help students overcome these barriers so that they may achieve, advance, and remain in school. </a:t>
            </a:r>
          </a:p>
          <a:p>
            <a:r>
              <a:rPr lang="en-US" sz="2400" dirty="0">
                <a:hlinkClick r:id="rId4"/>
              </a:rPr>
              <a:t>Multi-Tiered Systems of Support</a:t>
            </a:r>
            <a:r>
              <a:rPr lang="en-US" sz="2400" dirty="0"/>
              <a:t> - Pennsylvania’s Multi-Tiered System of Support (MTSS) is a standards-aligned, comprehensive school improvement framework for enhancing academic, behavioral and social-emotional outcomes for all students.</a:t>
            </a:r>
          </a:p>
          <a:p>
            <a:endParaRPr lang="en-US" sz="2400" dirty="0"/>
          </a:p>
        </p:txBody>
      </p:sp>
    </p:spTree>
    <p:extLst>
      <p:ext uri="{BB962C8B-B14F-4D97-AF65-F5344CB8AC3E}">
        <p14:creationId xmlns:p14="http://schemas.microsoft.com/office/powerpoint/2010/main" val="193678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F7BA9-DB6F-4653-9D83-838C9A3BAD44}"/>
              </a:ext>
            </a:extLst>
          </p:cNvPr>
          <p:cNvSpPr>
            <a:spLocks noGrp="1"/>
          </p:cNvSpPr>
          <p:nvPr>
            <p:ph type="title"/>
          </p:nvPr>
        </p:nvSpPr>
        <p:spPr>
          <a:xfrm>
            <a:off x="604907" y="672975"/>
            <a:ext cx="8596668" cy="811794"/>
          </a:xfrm>
        </p:spPr>
        <p:txBody>
          <a:bodyPr>
            <a:normAutofit/>
          </a:bodyPr>
          <a:lstStyle/>
          <a:p>
            <a:r>
              <a:rPr lang="en-US" sz="4000" dirty="0">
                <a:solidFill>
                  <a:srgbClr val="0070C0"/>
                </a:solidFill>
              </a:rPr>
              <a:t>Resources</a:t>
            </a:r>
            <a:endParaRPr lang="en-US" sz="4000" dirty="0"/>
          </a:p>
        </p:txBody>
      </p:sp>
      <p:sp>
        <p:nvSpPr>
          <p:cNvPr id="3" name="Content Placeholder 2">
            <a:extLst>
              <a:ext uri="{FF2B5EF4-FFF2-40B4-BE49-F238E27FC236}">
                <a16:creationId xmlns:a16="http://schemas.microsoft.com/office/drawing/2014/main" id="{38353138-91D3-42B0-910A-50CD8A2A1154}"/>
              </a:ext>
            </a:extLst>
          </p:cNvPr>
          <p:cNvSpPr>
            <a:spLocks noGrp="1"/>
          </p:cNvSpPr>
          <p:nvPr>
            <p:ph idx="1"/>
          </p:nvPr>
        </p:nvSpPr>
        <p:spPr>
          <a:xfrm>
            <a:off x="505319" y="1400099"/>
            <a:ext cx="9595284" cy="5310190"/>
          </a:xfrm>
        </p:spPr>
        <p:txBody>
          <a:bodyPr>
            <a:noAutofit/>
          </a:bodyPr>
          <a:lstStyle/>
          <a:p>
            <a:r>
              <a:rPr lang="en-US" sz="2400" dirty="0">
                <a:hlinkClick r:id="rId2"/>
              </a:rPr>
              <a:t>Individualized Education Program (IEP)</a:t>
            </a:r>
            <a:r>
              <a:rPr lang="en-US" sz="2400" dirty="0"/>
              <a:t> - An IEP is the written plan for the education of a student who has a disability or is gifted. </a:t>
            </a:r>
          </a:p>
          <a:p>
            <a:pPr lvl="1">
              <a:buFont typeface="Wingdings" panose="05000000000000000000" pitchFamily="2" charset="2"/>
              <a:buChar char="Ø"/>
            </a:pPr>
            <a:r>
              <a:rPr lang="en-US" sz="2400" dirty="0"/>
              <a:t>The IEP is based on the individual student's needs and describes the special help that the student will receive in school. </a:t>
            </a:r>
          </a:p>
          <a:p>
            <a:pPr lvl="1" indent="0">
              <a:spcBef>
                <a:spcPts val="600"/>
              </a:spcBef>
              <a:buNone/>
            </a:pPr>
            <a:r>
              <a:rPr lang="en-US" sz="2200" dirty="0"/>
              <a:t>To write an effective IEP for a child with a disability, parents, teachers, other school staff—and often the child—come together at a meeting to look closely at the child’s unique needs.</a:t>
            </a:r>
          </a:p>
          <a:p>
            <a:pPr lvl="1">
              <a:buFont typeface="Wingdings" panose="05000000000000000000" pitchFamily="2" charset="2"/>
              <a:buChar char="Ø"/>
            </a:pPr>
            <a:r>
              <a:rPr lang="en-US" sz="2400" dirty="0"/>
              <a:t>A student who is gifted has a Gifted Individualized Education Plan (GIEP).</a:t>
            </a:r>
          </a:p>
          <a:p>
            <a:pPr lvl="1" indent="0">
              <a:spcBef>
                <a:spcPts val="600"/>
              </a:spcBef>
              <a:buNone/>
            </a:pPr>
            <a:r>
              <a:rPr lang="en-US" sz="2200" dirty="0"/>
              <a:t>The GIEP includes all curricular areas in which the student is to receive education that is adapted and modified to meet their individual needs.</a:t>
            </a:r>
            <a:endParaRPr lang="en-US" sz="2400" dirty="0"/>
          </a:p>
          <a:p>
            <a:pPr marL="457200" lvl="1" indent="0">
              <a:buNone/>
            </a:pPr>
            <a:endParaRPr lang="en-US" sz="2400" dirty="0"/>
          </a:p>
        </p:txBody>
      </p:sp>
    </p:spTree>
    <p:extLst>
      <p:ext uri="{BB962C8B-B14F-4D97-AF65-F5344CB8AC3E}">
        <p14:creationId xmlns:p14="http://schemas.microsoft.com/office/powerpoint/2010/main" val="101923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F7BA9-DB6F-4653-9D83-838C9A3BAD44}"/>
              </a:ext>
            </a:extLst>
          </p:cNvPr>
          <p:cNvSpPr>
            <a:spLocks noGrp="1"/>
          </p:cNvSpPr>
          <p:nvPr>
            <p:ph type="title"/>
          </p:nvPr>
        </p:nvSpPr>
        <p:spPr>
          <a:xfrm>
            <a:off x="604907" y="672975"/>
            <a:ext cx="8596668" cy="811794"/>
          </a:xfrm>
        </p:spPr>
        <p:txBody>
          <a:bodyPr>
            <a:normAutofit/>
          </a:bodyPr>
          <a:lstStyle/>
          <a:p>
            <a:r>
              <a:rPr lang="en-US" sz="4000" dirty="0">
                <a:solidFill>
                  <a:srgbClr val="0070C0"/>
                </a:solidFill>
              </a:rPr>
              <a:t>Resources</a:t>
            </a:r>
            <a:endParaRPr lang="en-US" sz="4000" dirty="0"/>
          </a:p>
        </p:txBody>
      </p:sp>
      <p:sp>
        <p:nvSpPr>
          <p:cNvPr id="3" name="Content Placeholder 2">
            <a:extLst>
              <a:ext uri="{FF2B5EF4-FFF2-40B4-BE49-F238E27FC236}">
                <a16:creationId xmlns:a16="http://schemas.microsoft.com/office/drawing/2014/main" id="{38353138-91D3-42B0-910A-50CD8A2A1154}"/>
              </a:ext>
            </a:extLst>
          </p:cNvPr>
          <p:cNvSpPr>
            <a:spLocks noGrp="1"/>
          </p:cNvSpPr>
          <p:nvPr>
            <p:ph idx="1"/>
          </p:nvPr>
        </p:nvSpPr>
        <p:spPr>
          <a:xfrm>
            <a:off x="505319" y="1400099"/>
            <a:ext cx="9299584" cy="3880773"/>
          </a:xfrm>
        </p:spPr>
        <p:txBody>
          <a:bodyPr>
            <a:noAutofit/>
          </a:bodyPr>
          <a:lstStyle/>
          <a:p>
            <a:pPr marL="344488">
              <a:spcBef>
                <a:spcPts val="0"/>
              </a:spcBef>
            </a:pPr>
            <a:r>
              <a:rPr lang="en-US" sz="2400" dirty="0">
                <a:hlinkClick r:id="rId2"/>
              </a:rPr>
              <a:t>504 Service Agreement</a:t>
            </a:r>
            <a:r>
              <a:rPr lang="en-US" sz="2400" dirty="0"/>
              <a:t> - A student that does not qualify for special education services under IDEA (an educational law) still may qualify for services under Section 504 (a civil rights law) if the disability is shown to substantially limit his or her educational performance.</a:t>
            </a:r>
          </a:p>
          <a:p>
            <a:pPr marL="344488">
              <a:spcBef>
                <a:spcPts val="0"/>
              </a:spcBef>
            </a:pPr>
            <a:endParaRPr lang="en-US" sz="2400" dirty="0"/>
          </a:p>
          <a:p>
            <a:pPr marL="344488">
              <a:spcBef>
                <a:spcPts val="0"/>
              </a:spcBef>
            </a:pPr>
            <a:r>
              <a:rPr lang="en-US" sz="2400" dirty="0"/>
              <a:t>A child with a disability is one who has a physical or mental impairment that substantially limits major life activities, such as caring for one's self, performing manual tasks, walking, seeing, hearing, speaking, breathing, learning and working. Accommodations often refer to building accessibility, classroom adjustments and curriculum modifications and may be updated or revised as the need changes.</a:t>
            </a:r>
          </a:p>
          <a:p>
            <a:pPr marL="1588" indent="0">
              <a:spcBef>
                <a:spcPts val="0"/>
              </a:spcBef>
              <a:buNone/>
            </a:pPr>
            <a:endParaRPr lang="en-US" sz="2400" dirty="0"/>
          </a:p>
          <a:p>
            <a:pPr marL="457200" lvl="1" indent="0">
              <a:buNone/>
            </a:pPr>
            <a:endParaRPr lang="en-US" sz="2400" dirty="0"/>
          </a:p>
        </p:txBody>
      </p:sp>
    </p:spTree>
    <p:extLst>
      <p:ext uri="{BB962C8B-B14F-4D97-AF65-F5344CB8AC3E}">
        <p14:creationId xmlns:p14="http://schemas.microsoft.com/office/powerpoint/2010/main" val="8211289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8163936-1E48-4936-AB7D-041C0810A981}"/>
              </a:ext>
            </a:extLst>
          </p:cNvPr>
          <p:cNvSpPr/>
          <p:nvPr/>
        </p:nvSpPr>
        <p:spPr>
          <a:xfrm>
            <a:off x="588474" y="538681"/>
            <a:ext cx="2647584" cy="707886"/>
          </a:xfrm>
          <a:prstGeom prst="rect">
            <a:avLst/>
          </a:prstGeom>
        </p:spPr>
        <p:txBody>
          <a:bodyPr wrap="square">
            <a:spAutoFit/>
          </a:bodyPr>
          <a:lstStyle/>
          <a:p>
            <a:r>
              <a:rPr lang="en-US" sz="4000" dirty="0">
                <a:solidFill>
                  <a:srgbClr val="0070C0"/>
                </a:solidFill>
                <a:latin typeface="+mj-lt"/>
              </a:rPr>
              <a:t>Resources</a:t>
            </a:r>
          </a:p>
        </p:txBody>
      </p:sp>
      <p:sp>
        <p:nvSpPr>
          <p:cNvPr id="5" name="Content Placeholder 4">
            <a:extLst>
              <a:ext uri="{FF2B5EF4-FFF2-40B4-BE49-F238E27FC236}">
                <a16:creationId xmlns:a16="http://schemas.microsoft.com/office/drawing/2014/main" id="{082C479A-8718-434C-AF38-702655A9DFFF}"/>
              </a:ext>
            </a:extLst>
          </p:cNvPr>
          <p:cNvSpPr>
            <a:spLocks noGrp="1"/>
          </p:cNvSpPr>
          <p:nvPr>
            <p:ph idx="1"/>
          </p:nvPr>
        </p:nvSpPr>
        <p:spPr>
          <a:xfrm>
            <a:off x="588474" y="1246567"/>
            <a:ext cx="9397497" cy="4738152"/>
          </a:xfrm>
        </p:spPr>
        <p:txBody>
          <a:bodyPr>
            <a:noAutofit/>
          </a:bodyPr>
          <a:lstStyle/>
          <a:p>
            <a:pPr marL="0" indent="0">
              <a:buNone/>
            </a:pPr>
            <a:r>
              <a:rPr lang="en-US" sz="2400" b="1" dirty="0"/>
              <a:t>Laws regarding confidentiality, privacy and consent:</a:t>
            </a:r>
          </a:p>
          <a:p>
            <a:pPr marL="0" indent="0">
              <a:buNone/>
            </a:pPr>
            <a:r>
              <a:rPr lang="en-US" sz="2400" dirty="0"/>
              <a:t>Several laws address privacy of student information, including:</a:t>
            </a:r>
          </a:p>
          <a:p>
            <a:r>
              <a:rPr lang="en-US" sz="2400" dirty="0"/>
              <a:t>The </a:t>
            </a:r>
            <a:r>
              <a:rPr lang="en-US" sz="2400" i="1" dirty="0"/>
              <a:t>Family Educational Rights and Privacy Act (FERPA)</a:t>
            </a:r>
            <a:r>
              <a:rPr lang="en-US" sz="2400" dirty="0"/>
              <a:t>, which restricts disclosure of information from student education records</a:t>
            </a:r>
          </a:p>
          <a:p>
            <a:r>
              <a:rPr lang="en-US" sz="2400" dirty="0"/>
              <a:t>The </a:t>
            </a:r>
            <a:r>
              <a:rPr lang="en-US" sz="2400" i="1" dirty="0"/>
              <a:t>Individuals with Disabilities Education Act (IDEA)</a:t>
            </a:r>
            <a:r>
              <a:rPr lang="en-US" sz="2400" dirty="0"/>
              <a:t>, which protects certain special education information of students with disabilities</a:t>
            </a:r>
          </a:p>
          <a:p>
            <a:pPr marL="0" indent="0">
              <a:buNone/>
            </a:pPr>
            <a:r>
              <a:rPr lang="en-US" sz="2400" dirty="0"/>
              <a:t>State laws in Pennsylvania and adopted board-level policies also provide privacy protections for students. </a:t>
            </a:r>
          </a:p>
          <a:p>
            <a:pPr marL="0" indent="0">
              <a:buNone/>
            </a:pPr>
            <a:r>
              <a:rPr lang="en-US" sz="2400" dirty="0"/>
              <a:t>Go to Pennsylvania’s </a:t>
            </a:r>
            <a:r>
              <a:rPr lang="en-US" sz="2400" dirty="0">
                <a:hlinkClick r:id="rId2"/>
              </a:rPr>
              <a:t>Threat Assessment Guidance </a:t>
            </a:r>
            <a:r>
              <a:rPr lang="en-US" sz="2400" dirty="0"/>
              <a:t>to find out more about the laws protecting student and family privacy.</a:t>
            </a:r>
          </a:p>
          <a:p>
            <a:endParaRPr lang="en-US" sz="2400" dirty="0"/>
          </a:p>
        </p:txBody>
      </p:sp>
    </p:spTree>
    <p:extLst>
      <p:ext uri="{BB962C8B-B14F-4D97-AF65-F5344CB8AC3E}">
        <p14:creationId xmlns:p14="http://schemas.microsoft.com/office/powerpoint/2010/main" val="3952484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B6D4C-0B31-4A53-8CE4-E0B32CC3BE1A}"/>
              </a:ext>
            </a:extLst>
          </p:cNvPr>
          <p:cNvSpPr>
            <a:spLocks noGrp="1"/>
          </p:cNvSpPr>
          <p:nvPr>
            <p:ph type="title"/>
          </p:nvPr>
        </p:nvSpPr>
        <p:spPr>
          <a:xfrm>
            <a:off x="604906" y="718242"/>
            <a:ext cx="8596668" cy="635726"/>
          </a:xfrm>
        </p:spPr>
        <p:txBody>
          <a:bodyPr>
            <a:noAutofit/>
          </a:bodyPr>
          <a:lstStyle/>
          <a:p>
            <a:r>
              <a:rPr lang="en-US" sz="4000" dirty="0">
                <a:solidFill>
                  <a:srgbClr val="0070C0"/>
                </a:solidFill>
              </a:rPr>
              <a:t>Information Guide</a:t>
            </a:r>
          </a:p>
        </p:txBody>
      </p:sp>
      <p:sp>
        <p:nvSpPr>
          <p:cNvPr id="3" name="Content Placeholder 2">
            <a:extLst>
              <a:ext uri="{FF2B5EF4-FFF2-40B4-BE49-F238E27FC236}">
                <a16:creationId xmlns:a16="http://schemas.microsoft.com/office/drawing/2014/main" id="{C1720312-B99C-4F35-B7CC-E5FEE58B3F9A}"/>
              </a:ext>
            </a:extLst>
          </p:cNvPr>
          <p:cNvSpPr>
            <a:spLocks noGrp="1"/>
          </p:cNvSpPr>
          <p:nvPr>
            <p:ph idx="1"/>
          </p:nvPr>
        </p:nvSpPr>
        <p:spPr>
          <a:xfrm>
            <a:off x="604906" y="1588201"/>
            <a:ext cx="8858551" cy="5138524"/>
          </a:xfrm>
        </p:spPr>
        <p:txBody>
          <a:bodyPr>
            <a:normAutofit/>
          </a:bodyPr>
          <a:lstStyle/>
          <a:p>
            <a:pPr marL="0" indent="0">
              <a:buNone/>
            </a:pPr>
            <a:r>
              <a:rPr lang="en-US" sz="2400" dirty="0"/>
              <a:t>The information in this presentation is to provide school staff, parents and guardians with:</a:t>
            </a:r>
          </a:p>
          <a:p>
            <a:r>
              <a:rPr lang="en-US" sz="2400" dirty="0">
                <a:solidFill>
                  <a:schemeClr val="tx1"/>
                </a:solidFill>
                <a:hlinkClick r:id="rId2" action="ppaction://hlinksldjump">
                  <a:extLst>
                    <a:ext uri="{A12FA001-AC4F-418D-AE19-62706E023703}">
                      <ahyp:hlinkClr xmlns:ahyp="http://schemas.microsoft.com/office/drawing/2018/hyperlinkcolor" val="tx"/>
                    </a:ext>
                  </a:extLst>
                </a:hlinkClick>
              </a:rPr>
              <a:t>Overview of the Pennsylvania Statute</a:t>
            </a:r>
            <a:endParaRPr lang="en-US" sz="2400" dirty="0">
              <a:solidFill>
                <a:schemeClr val="tx1"/>
              </a:solidFill>
            </a:endParaRPr>
          </a:p>
          <a:p>
            <a:r>
              <a:rPr lang="en-US" sz="2400" dirty="0">
                <a:solidFill>
                  <a:schemeClr val="tx1"/>
                </a:solidFill>
                <a:hlinkClick r:id="rId3" action="ppaction://hlinksldjump">
                  <a:extLst>
                    <a:ext uri="{A12FA001-AC4F-418D-AE19-62706E023703}">
                      <ahyp:hlinkClr xmlns:ahyp="http://schemas.microsoft.com/office/drawing/2018/hyperlinkcolor" val="tx"/>
                    </a:ext>
                  </a:extLst>
                </a:hlinkClick>
              </a:rPr>
              <a:t>Definition of Threat</a:t>
            </a:r>
            <a:endParaRPr lang="en-US" sz="2400" dirty="0">
              <a:solidFill>
                <a:schemeClr val="tx1"/>
              </a:solidFill>
            </a:endParaRPr>
          </a:p>
          <a:p>
            <a:pPr lvl="1">
              <a:buFont typeface="Wingdings" panose="05000000000000000000" pitchFamily="2" charset="2"/>
              <a:buChar char="Ø"/>
            </a:pPr>
            <a:r>
              <a:rPr lang="en-US" sz="2200" dirty="0">
                <a:solidFill>
                  <a:schemeClr val="tx1"/>
                </a:solidFill>
                <a:hlinkClick r:id="rId4" action="ppaction://hlinksldjump">
                  <a:extLst>
                    <a:ext uri="{A12FA001-AC4F-418D-AE19-62706E023703}">
                      <ahyp:hlinkClr xmlns:ahyp="http://schemas.microsoft.com/office/drawing/2018/hyperlinkcolor" val="tx"/>
                    </a:ext>
                  </a:extLst>
                </a:hlinkClick>
              </a:rPr>
              <a:t>Levels of Threat</a:t>
            </a:r>
            <a:endParaRPr lang="en-US" sz="2200" dirty="0">
              <a:solidFill>
                <a:schemeClr val="tx1"/>
              </a:solidFill>
            </a:endParaRPr>
          </a:p>
          <a:p>
            <a:r>
              <a:rPr lang="en-US" sz="2400" dirty="0">
                <a:solidFill>
                  <a:schemeClr val="tx1"/>
                </a:solidFill>
                <a:hlinkClick r:id="rId5" action="ppaction://hlinksldjump">
                  <a:extLst>
                    <a:ext uri="{A12FA001-AC4F-418D-AE19-62706E023703}">
                      <ahyp:hlinkClr xmlns:ahyp="http://schemas.microsoft.com/office/drawing/2018/hyperlinkcolor" val="tx"/>
                    </a:ext>
                  </a:extLst>
                </a:hlinkClick>
              </a:rPr>
              <a:t>Definition of Threat Assessment</a:t>
            </a:r>
            <a:endParaRPr lang="en-US" sz="2400" dirty="0">
              <a:solidFill>
                <a:schemeClr val="tx1"/>
              </a:solidFill>
            </a:endParaRPr>
          </a:p>
          <a:p>
            <a:r>
              <a:rPr lang="en-US" sz="2400" dirty="0">
                <a:solidFill>
                  <a:schemeClr val="tx1"/>
                </a:solidFill>
                <a:hlinkClick r:id="rId6" action="ppaction://hlinksldjump">
                  <a:extLst>
                    <a:ext uri="{A12FA001-AC4F-418D-AE19-62706E023703}">
                      <ahyp:hlinkClr xmlns:ahyp="http://schemas.microsoft.com/office/drawing/2018/hyperlinkcolor" val="tx"/>
                    </a:ext>
                  </a:extLst>
                </a:hlinkClick>
              </a:rPr>
              <a:t>An Overview of The Threat Assessment Team Members</a:t>
            </a:r>
            <a:endParaRPr lang="en-US" sz="2400" dirty="0">
              <a:solidFill>
                <a:schemeClr val="tx1"/>
              </a:solidFill>
            </a:endParaRPr>
          </a:p>
          <a:p>
            <a:r>
              <a:rPr lang="en-US" sz="2400" dirty="0">
                <a:solidFill>
                  <a:schemeClr val="tx1"/>
                </a:solidFill>
                <a:hlinkClick r:id="rId7" action="ppaction://hlinksldjump">
                  <a:extLst>
                    <a:ext uri="{A12FA001-AC4F-418D-AE19-62706E023703}">
                      <ahyp:hlinkClr xmlns:ahyp="http://schemas.microsoft.com/office/drawing/2018/hyperlinkcolor" val="tx"/>
                    </a:ext>
                  </a:extLst>
                </a:hlinkClick>
              </a:rPr>
              <a:t>Key Responsibilities Of The Threat Assessment Team</a:t>
            </a:r>
            <a:endParaRPr lang="en-US" sz="2400" dirty="0">
              <a:solidFill>
                <a:schemeClr val="tx1"/>
              </a:solidFill>
            </a:endParaRPr>
          </a:p>
          <a:p>
            <a:pPr lvl="1">
              <a:buFont typeface="Wingdings" panose="05000000000000000000" pitchFamily="2" charset="2"/>
              <a:buChar char="Ø"/>
            </a:pPr>
            <a:r>
              <a:rPr lang="en-US" sz="2200" dirty="0">
                <a:solidFill>
                  <a:schemeClr val="tx1"/>
                </a:solidFill>
              </a:rPr>
              <a:t>Procedures and Guidelines</a:t>
            </a:r>
          </a:p>
          <a:p>
            <a:pPr lvl="1">
              <a:buFont typeface="Wingdings" panose="05000000000000000000" pitchFamily="2" charset="2"/>
              <a:buChar char="Ø"/>
            </a:pPr>
            <a:r>
              <a:rPr lang="en-US" sz="2200" dirty="0">
                <a:solidFill>
                  <a:schemeClr val="tx1"/>
                </a:solidFill>
              </a:rPr>
              <a:t>Guidance Documentation</a:t>
            </a:r>
          </a:p>
          <a:p>
            <a:endParaRPr lang="en-US" dirty="0"/>
          </a:p>
          <a:p>
            <a:endParaRPr lang="en-US" dirty="0"/>
          </a:p>
        </p:txBody>
      </p:sp>
    </p:spTree>
    <p:extLst>
      <p:ext uri="{BB962C8B-B14F-4D97-AF65-F5344CB8AC3E}">
        <p14:creationId xmlns:p14="http://schemas.microsoft.com/office/powerpoint/2010/main" val="2364668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151C0-65ED-43F5-95ED-39A8F082E9BF}"/>
              </a:ext>
            </a:extLst>
          </p:cNvPr>
          <p:cNvSpPr>
            <a:spLocks noGrp="1"/>
          </p:cNvSpPr>
          <p:nvPr>
            <p:ph type="title"/>
          </p:nvPr>
        </p:nvSpPr>
        <p:spPr>
          <a:xfrm>
            <a:off x="595853" y="691081"/>
            <a:ext cx="8596668" cy="703153"/>
          </a:xfrm>
        </p:spPr>
        <p:txBody>
          <a:bodyPr>
            <a:normAutofit/>
          </a:bodyPr>
          <a:lstStyle/>
          <a:p>
            <a:r>
              <a:rPr lang="en-US" sz="4000" dirty="0">
                <a:solidFill>
                  <a:srgbClr val="0070C0"/>
                </a:solidFill>
              </a:rPr>
              <a:t>Information Guide</a:t>
            </a:r>
            <a:endParaRPr lang="en-US" sz="4000" dirty="0"/>
          </a:p>
        </p:txBody>
      </p:sp>
      <p:sp>
        <p:nvSpPr>
          <p:cNvPr id="3" name="Content Placeholder 2">
            <a:extLst>
              <a:ext uri="{FF2B5EF4-FFF2-40B4-BE49-F238E27FC236}">
                <a16:creationId xmlns:a16="http://schemas.microsoft.com/office/drawing/2014/main" id="{98E2794B-0335-4FFD-9C9C-8B3440430F2F}"/>
              </a:ext>
            </a:extLst>
          </p:cNvPr>
          <p:cNvSpPr>
            <a:spLocks noGrp="1"/>
          </p:cNvSpPr>
          <p:nvPr>
            <p:ph idx="1"/>
          </p:nvPr>
        </p:nvSpPr>
        <p:spPr>
          <a:xfrm>
            <a:off x="595853" y="1608328"/>
            <a:ext cx="8596668" cy="4647617"/>
          </a:xfrm>
        </p:spPr>
        <p:txBody>
          <a:bodyPr>
            <a:normAutofit/>
          </a:bodyPr>
          <a:lstStyle/>
          <a:p>
            <a:r>
              <a:rPr lang="en-US" sz="2400" dirty="0">
                <a:solidFill>
                  <a:schemeClr val="tx1"/>
                </a:solidFill>
                <a:hlinkClick r:id="rId2" action="ppaction://hlinksldjump">
                  <a:extLst>
                    <a:ext uri="{A12FA001-AC4F-418D-AE19-62706E023703}">
                      <ahyp:hlinkClr xmlns:ahyp="http://schemas.microsoft.com/office/drawing/2018/hyperlinkcolor" val="tx"/>
                    </a:ext>
                  </a:extLst>
                </a:hlinkClick>
              </a:rPr>
              <a:t>The Role of the Team Once a Threat Has Been Made</a:t>
            </a:r>
            <a:endParaRPr lang="en-US" sz="2400" dirty="0">
              <a:solidFill>
                <a:schemeClr val="tx1"/>
              </a:solidFill>
            </a:endParaRPr>
          </a:p>
          <a:p>
            <a:r>
              <a:rPr lang="en-US" sz="2400" dirty="0">
                <a:solidFill>
                  <a:schemeClr val="tx1"/>
                </a:solidFill>
                <a:hlinkClick r:id="rId3" action="ppaction://hlinksldjump">
                  <a:extLst>
                    <a:ext uri="{A12FA001-AC4F-418D-AE19-62706E023703}">
                      <ahyp:hlinkClr xmlns:ahyp="http://schemas.microsoft.com/office/drawing/2018/hyperlinkcolor" val="tx"/>
                    </a:ext>
                  </a:extLst>
                </a:hlinkClick>
              </a:rPr>
              <a:t>School Staff and Mandated Reporting</a:t>
            </a:r>
            <a:endParaRPr lang="en-US" sz="2400" dirty="0">
              <a:solidFill>
                <a:schemeClr val="tx1"/>
              </a:solidFill>
            </a:endParaRPr>
          </a:p>
          <a:p>
            <a:r>
              <a:rPr lang="en-US" sz="2400" dirty="0">
                <a:solidFill>
                  <a:schemeClr val="tx1"/>
                </a:solidFill>
                <a:hlinkClick r:id="rId4" action="ppaction://hlinksldjump">
                  <a:extLst>
                    <a:ext uri="{A12FA001-AC4F-418D-AE19-62706E023703}">
                      <ahyp:hlinkClr xmlns:ahyp="http://schemas.microsoft.com/office/drawing/2018/hyperlinkcolor" val="tx"/>
                    </a:ext>
                  </a:extLst>
                </a:hlinkClick>
              </a:rPr>
              <a:t>Strategies that Schools Have in Place to Help Students</a:t>
            </a:r>
            <a:endParaRPr lang="en-US" sz="2400" dirty="0">
              <a:solidFill>
                <a:schemeClr val="tx1"/>
              </a:solidFill>
            </a:endParaRPr>
          </a:p>
          <a:p>
            <a:r>
              <a:rPr lang="en-US" sz="2400" dirty="0">
                <a:solidFill>
                  <a:schemeClr val="tx1"/>
                </a:solidFill>
                <a:hlinkClick r:id="rId5" action="ppaction://hlinksldjump">
                  <a:extLst>
                    <a:ext uri="{A12FA001-AC4F-418D-AE19-62706E023703}">
                      <ahyp:hlinkClr xmlns:ahyp="http://schemas.microsoft.com/office/drawing/2018/hyperlinkcolor" val="tx"/>
                    </a:ext>
                  </a:extLst>
                </a:hlinkClick>
              </a:rPr>
              <a:t>Recognizing At-risk Behavior</a:t>
            </a:r>
            <a:endParaRPr lang="en-US" sz="2400" dirty="0">
              <a:solidFill>
                <a:schemeClr val="tx1"/>
              </a:solidFill>
            </a:endParaRPr>
          </a:p>
          <a:p>
            <a:r>
              <a:rPr lang="en-US" sz="2400" dirty="0">
                <a:solidFill>
                  <a:schemeClr val="tx1"/>
                </a:solidFill>
                <a:hlinkClick r:id="rId6" action="ppaction://hlinksldjump">
                  <a:extLst>
                    <a:ext uri="{A12FA001-AC4F-418D-AE19-62706E023703}">
                      <ahyp:hlinkClr xmlns:ahyp="http://schemas.microsoft.com/office/drawing/2018/hyperlinkcolor" val="tx"/>
                    </a:ext>
                  </a:extLst>
                </a:hlinkClick>
              </a:rPr>
              <a:t>Where To Report Observable Behaviors</a:t>
            </a:r>
            <a:endParaRPr lang="en-US" sz="2400" dirty="0">
              <a:solidFill>
                <a:schemeClr val="tx1"/>
              </a:solidFill>
            </a:endParaRPr>
          </a:p>
          <a:p>
            <a:r>
              <a:rPr lang="en-US" sz="2400" dirty="0">
                <a:solidFill>
                  <a:schemeClr val="tx1"/>
                </a:solidFill>
                <a:hlinkClick r:id="rId7" action="ppaction://hlinksldjump">
                  <a:extLst>
                    <a:ext uri="{A12FA001-AC4F-418D-AE19-62706E023703}">
                      <ahyp:hlinkClr xmlns:ahyp="http://schemas.microsoft.com/office/drawing/2018/hyperlinkcolor" val="tx"/>
                    </a:ext>
                  </a:extLst>
                </a:hlinkClick>
              </a:rPr>
              <a:t>Summary</a:t>
            </a:r>
            <a:endParaRPr lang="en-US" sz="2400" dirty="0">
              <a:solidFill>
                <a:schemeClr val="tx1"/>
              </a:solidFill>
            </a:endParaRPr>
          </a:p>
          <a:p>
            <a:r>
              <a:rPr lang="en-US" sz="2400" dirty="0">
                <a:solidFill>
                  <a:schemeClr val="tx1"/>
                </a:solidFill>
                <a:hlinkClick r:id="rId8" action="ppaction://hlinksldjump">
                  <a:extLst>
                    <a:ext uri="{A12FA001-AC4F-418D-AE19-62706E023703}">
                      <ahyp:hlinkClr xmlns:ahyp="http://schemas.microsoft.com/office/drawing/2018/hyperlinkcolor" val="tx"/>
                    </a:ext>
                  </a:extLst>
                </a:hlinkClick>
              </a:rPr>
              <a:t>Resources</a:t>
            </a:r>
            <a:endParaRPr lang="en-US" sz="2400" dirty="0">
              <a:solidFill>
                <a:schemeClr val="tx1"/>
              </a:solidFill>
            </a:endParaRPr>
          </a:p>
        </p:txBody>
      </p:sp>
    </p:spTree>
    <p:extLst>
      <p:ext uri="{BB962C8B-B14F-4D97-AF65-F5344CB8AC3E}">
        <p14:creationId xmlns:p14="http://schemas.microsoft.com/office/powerpoint/2010/main" val="4038608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D097234-C4C8-4B3F-9D37-FBFCAC6CB596}"/>
              </a:ext>
            </a:extLst>
          </p:cNvPr>
          <p:cNvSpPr/>
          <p:nvPr/>
        </p:nvSpPr>
        <p:spPr>
          <a:xfrm>
            <a:off x="612618" y="712185"/>
            <a:ext cx="8902574" cy="1323439"/>
          </a:xfrm>
          <a:prstGeom prst="rect">
            <a:avLst/>
          </a:prstGeom>
        </p:spPr>
        <p:txBody>
          <a:bodyPr wrap="square">
            <a:spAutoFit/>
          </a:bodyPr>
          <a:lstStyle/>
          <a:p>
            <a:pPr lvl="0"/>
            <a:r>
              <a:rPr lang="en-US" sz="4000" dirty="0">
                <a:solidFill>
                  <a:srgbClr val="0070C0"/>
                </a:solidFill>
              </a:rPr>
              <a:t>Overview of Statute:</a:t>
            </a:r>
          </a:p>
          <a:p>
            <a:pPr lvl="0"/>
            <a:r>
              <a:rPr lang="en-US" sz="4000" dirty="0">
                <a:solidFill>
                  <a:srgbClr val="0070C0"/>
                </a:solidFill>
              </a:rPr>
              <a:t>What Do Schools Need To Do?</a:t>
            </a:r>
            <a:endParaRPr lang="en-US" dirty="0"/>
          </a:p>
        </p:txBody>
      </p:sp>
      <p:sp>
        <p:nvSpPr>
          <p:cNvPr id="4" name="Content Placeholder 3">
            <a:extLst>
              <a:ext uri="{FF2B5EF4-FFF2-40B4-BE49-F238E27FC236}">
                <a16:creationId xmlns:a16="http://schemas.microsoft.com/office/drawing/2014/main" id="{5699C22A-5120-4767-88B2-89B5CCB2CF11}"/>
              </a:ext>
            </a:extLst>
          </p:cNvPr>
          <p:cNvSpPr>
            <a:spLocks noGrp="1"/>
          </p:cNvSpPr>
          <p:nvPr>
            <p:ph idx="1"/>
          </p:nvPr>
        </p:nvSpPr>
        <p:spPr/>
        <p:txBody>
          <a:bodyPr>
            <a:normAutofit/>
          </a:bodyPr>
          <a:lstStyle/>
          <a:p>
            <a:pPr marL="0" lvl="0" indent="0">
              <a:lnSpc>
                <a:spcPct val="107000"/>
              </a:lnSpc>
              <a:spcBef>
                <a:spcPts val="0"/>
              </a:spcBef>
              <a:buNone/>
            </a:pPr>
            <a:r>
              <a:rPr lang="en-US" sz="2400" dirty="0">
                <a:latin typeface="Trebuchet MS" panose="020B0603020202020204" pitchFamily="34" charset="0"/>
              </a:rPr>
              <a:t>In accordance with 24 P.S. §1302-E - 1303-E, schools shall provide the following:</a:t>
            </a:r>
          </a:p>
          <a:p>
            <a:pPr marL="398463" lvl="0" indent="-344488">
              <a:lnSpc>
                <a:spcPct val="107000"/>
              </a:lnSpc>
              <a:spcBef>
                <a:spcPts val="0"/>
              </a:spcBef>
              <a:buFont typeface="+mj-lt"/>
              <a:buAutoNum type="arabicPeriod"/>
            </a:pPr>
            <a:r>
              <a:rPr lang="en-US" sz="2400" dirty="0">
                <a:latin typeface="Trebuchet MS" panose="020B0603020202020204" pitchFamily="34" charset="0"/>
                <a:ea typeface="Calibri" panose="020F0502020204030204" pitchFamily="34" charset="0"/>
                <a:cs typeface="Times New Roman" panose="02020603050405020304" pitchFamily="18" charset="0"/>
              </a:rPr>
              <a:t>Establish a Threat Assessment Team</a:t>
            </a:r>
          </a:p>
          <a:p>
            <a:pPr marL="398463" lvl="0" indent="-344488">
              <a:lnSpc>
                <a:spcPct val="107000"/>
              </a:lnSpc>
              <a:spcBef>
                <a:spcPts val="0"/>
              </a:spcBef>
              <a:buFont typeface="+mj-lt"/>
              <a:buAutoNum type="arabicPeriod"/>
            </a:pPr>
            <a:r>
              <a:rPr lang="en-US" sz="2400" dirty="0">
                <a:latin typeface="Trebuchet MS" panose="020B0603020202020204" pitchFamily="34" charset="0"/>
                <a:ea typeface="Calibri" panose="020F0502020204030204" pitchFamily="34" charset="0"/>
                <a:cs typeface="Times New Roman" panose="02020603050405020304" pitchFamily="18" charset="0"/>
              </a:rPr>
              <a:t>Facilitate opportunities for team members to be trained on best practices in the threat assessment process</a:t>
            </a:r>
          </a:p>
          <a:p>
            <a:pPr marL="400050">
              <a:lnSpc>
                <a:spcPct val="107000"/>
              </a:lnSpc>
              <a:spcBef>
                <a:spcPts val="0"/>
              </a:spcBef>
              <a:buFont typeface="+mj-lt"/>
              <a:buAutoNum type="arabicPeriod"/>
            </a:pPr>
            <a:r>
              <a:rPr lang="en-US" sz="2400" dirty="0">
                <a:latin typeface="Trebuchet MS" panose="020B0603020202020204" pitchFamily="34" charset="0"/>
                <a:ea typeface="Calibri" panose="020F0502020204030204" pitchFamily="34" charset="0"/>
                <a:cs typeface="Times New Roman" panose="02020603050405020304" pitchFamily="18" charset="0"/>
              </a:rPr>
              <a:t>Informational Materials</a:t>
            </a:r>
          </a:p>
          <a:p>
            <a:pPr marL="800100" lvl="1" indent="-342900">
              <a:lnSpc>
                <a:spcPct val="107000"/>
              </a:lnSpc>
              <a:spcBef>
                <a:spcPts val="0"/>
              </a:spcBef>
              <a:buFont typeface="+mj-lt"/>
              <a:buAutoNum type="alphaLcParenR"/>
            </a:pPr>
            <a:r>
              <a:rPr lang="en-US" sz="2400" dirty="0">
                <a:latin typeface="Trebuchet MS" panose="020B0603020202020204" pitchFamily="34" charset="0"/>
                <a:ea typeface="Calibri" panose="020F0502020204030204" pitchFamily="34" charset="0"/>
                <a:cs typeface="Times New Roman" panose="02020603050405020304" pitchFamily="18" charset="0"/>
              </a:rPr>
              <a:t>Students (age appropriate) </a:t>
            </a:r>
          </a:p>
          <a:p>
            <a:pPr marL="800100" lvl="1" indent="-342900">
              <a:lnSpc>
                <a:spcPct val="107000"/>
              </a:lnSpc>
              <a:spcBef>
                <a:spcPts val="0"/>
              </a:spcBef>
              <a:buFont typeface="+mj-lt"/>
              <a:buAutoNum type="alphaLcParenR"/>
            </a:pPr>
            <a:r>
              <a:rPr lang="en-US" sz="2400" dirty="0">
                <a:latin typeface="Trebuchet MS" panose="020B0603020202020204" pitchFamily="34" charset="0"/>
                <a:ea typeface="Calibri" panose="020F0502020204030204" pitchFamily="34" charset="0"/>
                <a:cs typeface="Times New Roman" panose="02020603050405020304" pitchFamily="18" charset="0"/>
              </a:rPr>
              <a:t>Parents/Guardians </a:t>
            </a:r>
          </a:p>
          <a:p>
            <a:pPr marL="800100" lvl="1" indent="-342900">
              <a:lnSpc>
                <a:spcPct val="107000"/>
              </a:lnSpc>
              <a:spcBef>
                <a:spcPts val="0"/>
              </a:spcBef>
              <a:buFont typeface="+mj-lt"/>
              <a:buAutoNum type="alphaLcParenR"/>
            </a:pPr>
            <a:r>
              <a:rPr lang="en-US" sz="2400" dirty="0">
                <a:latin typeface="Trebuchet MS" panose="020B0603020202020204" pitchFamily="34" charset="0"/>
                <a:ea typeface="Calibri" panose="020F0502020204030204" pitchFamily="34" charset="0"/>
                <a:cs typeface="Times New Roman" panose="02020603050405020304" pitchFamily="18" charset="0"/>
              </a:rPr>
              <a:t>School Employees</a:t>
            </a:r>
            <a:endParaRPr lang="en-US" sz="2400" dirty="0">
              <a:latin typeface="Trebuchet MS" panose="020B0603020202020204" pitchFamily="34" charset="0"/>
            </a:endParaRPr>
          </a:p>
        </p:txBody>
      </p:sp>
    </p:spTree>
    <p:extLst>
      <p:ext uri="{BB962C8B-B14F-4D97-AF65-F5344CB8AC3E}">
        <p14:creationId xmlns:p14="http://schemas.microsoft.com/office/powerpoint/2010/main" val="2959625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B209066-7FF5-419C-A7B5-A6221FB3D4FD}"/>
              </a:ext>
            </a:extLst>
          </p:cNvPr>
          <p:cNvSpPr>
            <a:spLocks noGrp="1"/>
          </p:cNvSpPr>
          <p:nvPr>
            <p:ph type="title"/>
          </p:nvPr>
        </p:nvSpPr>
        <p:spPr>
          <a:xfrm>
            <a:off x="591610" y="685799"/>
            <a:ext cx="8596668" cy="1362075"/>
          </a:xfrm>
        </p:spPr>
        <p:txBody>
          <a:bodyPr>
            <a:normAutofit/>
          </a:bodyPr>
          <a:lstStyle/>
          <a:p>
            <a:r>
              <a:rPr lang="en-US" sz="4000" dirty="0">
                <a:solidFill>
                  <a:srgbClr val="0070C0"/>
                </a:solidFill>
              </a:rPr>
              <a:t>Overview of Statute:</a:t>
            </a:r>
            <a:br>
              <a:rPr lang="en-US" sz="4000" dirty="0">
                <a:solidFill>
                  <a:srgbClr val="0070C0"/>
                </a:solidFill>
              </a:rPr>
            </a:br>
            <a:r>
              <a:rPr lang="en-US" sz="4000" dirty="0">
                <a:solidFill>
                  <a:srgbClr val="0070C0"/>
                </a:solidFill>
              </a:rPr>
              <a:t>What Do Schools Need To Do?</a:t>
            </a:r>
            <a:endParaRPr lang="en-US" sz="4000" dirty="0"/>
          </a:p>
        </p:txBody>
      </p:sp>
      <p:sp>
        <p:nvSpPr>
          <p:cNvPr id="6" name="Text Placeholder 5">
            <a:extLst>
              <a:ext uri="{FF2B5EF4-FFF2-40B4-BE49-F238E27FC236}">
                <a16:creationId xmlns:a16="http://schemas.microsoft.com/office/drawing/2014/main" id="{31CD2FB3-7066-4A76-B39E-B218FB76C1D3}"/>
              </a:ext>
            </a:extLst>
          </p:cNvPr>
          <p:cNvSpPr>
            <a:spLocks noGrp="1"/>
          </p:cNvSpPr>
          <p:nvPr>
            <p:ph type="body" idx="1"/>
          </p:nvPr>
        </p:nvSpPr>
        <p:spPr>
          <a:xfrm>
            <a:off x="591610" y="1520983"/>
            <a:ext cx="8596668" cy="4844358"/>
          </a:xfrm>
        </p:spPr>
        <p:txBody>
          <a:bodyPr/>
          <a:lstStyle/>
          <a:p>
            <a:pPr marL="344488" lvl="0" indent="-344488">
              <a:lnSpc>
                <a:spcPct val="107000"/>
              </a:lnSpc>
              <a:spcBef>
                <a:spcPts val="0"/>
              </a:spcBef>
              <a:buFont typeface="+mj-lt"/>
              <a:buAutoNum type="arabicPeriod" startAt="4"/>
            </a:pPr>
            <a:r>
              <a:rPr lang="en-US" sz="2400" dirty="0">
                <a:ea typeface="Calibri" panose="020F0502020204030204" pitchFamily="34" charset="0"/>
                <a:cs typeface="Times New Roman" panose="02020603050405020304" pitchFamily="18" charset="0"/>
              </a:rPr>
              <a:t>Annually present to the school board a report outlining the school’s approach to threat assessment.</a:t>
            </a:r>
            <a:endParaRPr lang="en-US" sz="2400" dirty="0">
              <a:solidFill>
                <a:schemeClr val="tx1"/>
              </a:solidFill>
              <a:ea typeface="Calibri" panose="020F0502020204030204" pitchFamily="34" charset="0"/>
              <a:cs typeface="Times New Roman" panose="02020603050405020304" pitchFamily="18" charset="0"/>
            </a:endParaRPr>
          </a:p>
          <a:p>
            <a:pPr marL="342900" lvl="0" indent="-342900">
              <a:lnSpc>
                <a:spcPct val="107000"/>
              </a:lnSpc>
              <a:spcBef>
                <a:spcPts val="0"/>
              </a:spcBef>
              <a:buFont typeface="+mj-lt"/>
              <a:buAutoNum type="arabicPeriod" startAt="4"/>
            </a:pPr>
            <a:r>
              <a:rPr lang="en-US" sz="2400" dirty="0">
                <a:ea typeface="Calibri" panose="020F0502020204030204" pitchFamily="34" charset="0"/>
                <a:cs typeface="Times New Roman" panose="02020603050405020304" pitchFamily="18" charset="0"/>
              </a:rPr>
              <a:t>Ensuring Compliance with Federal and State Laws/Regulations Regarding Student Record Confidentiality</a:t>
            </a:r>
          </a:p>
          <a:p>
            <a:pPr marL="342900" lvl="0" indent="-342900">
              <a:lnSpc>
                <a:spcPct val="107000"/>
              </a:lnSpc>
              <a:spcBef>
                <a:spcPts val="0"/>
              </a:spcBef>
              <a:buFont typeface="+mj-lt"/>
              <a:buAutoNum type="arabicPeriod" startAt="4"/>
            </a:pPr>
            <a:r>
              <a:rPr lang="en-US" sz="2400" dirty="0">
                <a:ea typeface="Calibri" panose="020F0502020204030204" pitchFamily="34" charset="0"/>
                <a:cs typeface="Times New Roman" panose="02020603050405020304" pitchFamily="18" charset="0"/>
              </a:rPr>
              <a:t>Communication and Coordination with Other Multidisciplinary Teams</a:t>
            </a:r>
          </a:p>
          <a:p>
            <a:pPr marL="800100" marR="0" lvl="1" indent="-342900">
              <a:lnSpc>
                <a:spcPct val="107000"/>
              </a:lnSpc>
              <a:spcBef>
                <a:spcPts val="0"/>
              </a:spcBef>
              <a:buFont typeface="+mj-lt"/>
              <a:buAutoNum type="alphaLcParenR"/>
            </a:pPr>
            <a:r>
              <a:rPr lang="en-US" sz="2200" dirty="0">
                <a:solidFill>
                  <a:schemeClr val="tx1"/>
                </a:solidFill>
                <a:ea typeface="Calibri" panose="020F0502020204030204" pitchFamily="34" charset="0"/>
                <a:cs typeface="Times New Roman" panose="02020603050405020304" pitchFamily="18" charset="0"/>
              </a:rPr>
              <a:t>Student Assistance Program (SAP) Teams</a:t>
            </a:r>
          </a:p>
          <a:p>
            <a:pPr marL="800100" marR="0" lvl="1" indent="-342900">
              <a:lnSpc>
                <a:spcPct val="107000"/>
              </a:lnSpc>
              <a:spcBef>
                <a:spcPts val="0"/>
              </a:spcBef>
              <a:buFont typeface="+mj-lt"/>
              <a:buAutoNum type="alphaLcParenR"/>
            </a:pPr>
            <a:r>
              <a:rPr lang="en-US" sz="2200" dirty="0">
                <a:solidFill>
                  <a:schemeClr val="tx1"/>
                </a:solidFill>
                <a:ea typeface="Calibri" panose="020F0502020204030204" pitchFamily="34" charset="0"/>
                <a:cs typeface="Times New Roman" panose="02020603050405020304" pitchFamily="18" charset="0"/>
              </a:rPr>
              <a:t>Special Education Teams (IEPs, 504 Plans, etc.)</a:t>
            </a:r>
            <a:endParaRPr lang="en-US" sz="2200" dirty="0">
              <a:solidFill>
                <a:schemeClr val="tx1"/>
              </a:solidFill>
            </a:endParaRPr>
          </a:p>
        </p:txBody>
      </p:sp>
    </p:spTree>
    <p:extLst>
      <p:ext uri="{BB962C8B-B14F-4D97-AF65-F5344CB8AC3E}">
        <p14:creationId xmlns:p14="http://schemas.microsoft.com/office/powerpoint/2010/main" val="2667090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A5616-4BB1-4C32-BF41-C25F492925F7}"/>
              </a:ext>
            </a:extLst>
          </p:cNvPr>
          <p:cNvSpPr>
            <a:spLocks noGrp="1"/>
          </p:cNvSpPr>
          <p:nvPr>
            <p:ph type="title"/>
          </p:nvPr>
        </p:nvSpPr>
        <p:spPr>
          <a:xfrm>
            <a:off x="595853" y="670864"/>
            <a:ext cx="8596668" cy="922546"/>
          </a:xfrm>
        </p:spPr>
        <p:txBody>
          <a:bodyPr>
            <a:normAutofit/>
          </a:bodyPr>
          <a:lstStyle/>
          <a:p>
            <a:r>
              <a:rPr lang="en-US" sz="4000" dirty="0">
                <a:solidFill>
                  <a:srgbClr val="0070C0"/>
                </a:solidFill>
              </a:rPr>
              <a:t>Definition of Threat</a:t>
            </a:r>
          </a:p>
        </p:txBody>
      </p:sp>
      <p:sp>
        <p:nvSpPr>
          <p:cNvPr id="3" name="Content Placeholder 2">
            <a:extLst>
              <a:ext uri="{FF2B5EF4-FFF2-40B4-BE49-F238E27FC236}">
                <a16:creationId xmlns:a16="http://schemas.microsoft.com/office/drawing/2014/main" id="{16B6C79C-64BE-495F-8D89-A91A7C62A6A2}"/>
              </a:ext>
            </a:extLst>
          </p:cNvPr>
          <p:cNvSpPr>
            <a:spLocks noGrp="1"/>
          </p:cNvSpPr>
          <p:nvPr>
            <p:ph idx="1"/>
          </p:nvPr>
        </p:nvSpPr>
        <p:spPr>
          <a:xfrm>
            <a:off x="595854" y="1593410"/>
            <a:ext cx="9227156" cy="4526733"/>
          </a:xfrm>
        </p:spPr>
        <p:txBody>
          <a:bodyPr>
            <a:normAutofit/>
          </a:bodyPr>
          <a:lstStyle/>
          <a:p>
            <a:pPr marL="0" indent="0">
              <a:buNone/>
            </a:pPr>
            <a:r>
              <a:rPr lang="en-US" sz="2400" dirty="0"/>
              <a:t>Threat is a communication or behavior that indicates an individual poses a danger to the safety of school staff or students through acts of violence or other behavior that would cause harm to self or others. The threat may be expressed/communicated behaviorally, orally, visually, in writing, electronically, or through any other means. These actions can be considered a threat regardless of whether it is observed by or communicated directly to the target of the threat or observed by a third party, and regardless of whether the target of the threat is aware of the threat. </a:t>
            </a:r>
            <a:r>
              <a:rPr lang="en-US" sz="1600" dirty="0">
                <a:hlinkClick r:id="rId2"/>
              </a:rPr>
              <a:t>Virginia Department of Criminal Justice Services</a:t>
            </a:r>
            <a:endParaRPr lang="en-US" sz="1600" dirty="0"/>
          </a:p>
          <a:p>
            <a:pPr marL="0" indent="0">
              <a:buNone/>
            </a:pPr>
            <a:endParaRPr lang="en-US" dirty="0"/>
          </a:p>
        </p:txBody>
      </p:sp>
    </p:spTree>
    <p:extLst>
      <p:ext uri="{BB962C8B-B14F-4D97-AF65-F5344CB8AC3E}">
        <p14:creationId xmlns:p14="http://schemas.microsoft.com/office/powerpoint/2010/main" val="1387966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287560C2-CB4B-4D63-9032-56BB4156A5F0}"/>
              </a:ext>
            </a:extLst>
          </p:cNvPr>
          <p:cNvGraphicFramePr/>
          <p:nvPr>
            <p:extLst>
              <p:ext uri="{D42A27DB-BD31-4B8C-83A1-F6EECF244321}">
                <p14:modId xmlns:p14="http://schemas.microsoft.com/office/powerpoint/2010/main" val="1023733923"/>
              </p:ext>
            </p:extLst>
          </p:nvPr>
        </p:nvGraphicFramePr>
        <p:xfrm>
          <a:off x="382850" y="1723802"/>
          <a:ext cx="9865673" cy="485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89CEC6C3-2815-4D9C-BF83-1AAA38D1A20F}"/>
              </a:ext>
            </a:extLst>
          </p:cNvPr>
          <p:cNvSpPr txBox="1"/>
          <p:nvPr/>
        </p:nvSpPr>
        <p:spPr>
          <a:xfrm>
            <a:off x="614431" y="1921221"/>
            <a:ext cx="805985" cy="400110"/>
          </a:xfrm>
          <a:prstGeom prst="rect">
            <a:avLst/>
          </a:prstGeom>
          <a:noFill/>
        </p:spPr>
        <p:txBody>
          <a:bodyPr wrap="square" rtlCol="0">
            <a:spAutoFit/>
          </a:bodyPr>
          <a:lstStyle/>
          <a:p>
            <a:pPr algn="ctr"/>
            <a:r>
              <a:rPr lang="en-US" sz="2000" dirty="0"/>
              <a:t>Low</a:t>
            </a:r>
          </a:p>
        </p:txBody>
      </p:sp>
      <p:sp>
        <p:nvSpPr>
          <p:cNvPr id="4" name="Title 1">
            <a:extLst>
              <a:ext uri="{FF2B5EF4-FFF2-40B4-BE49-F238E27FC236}">
                <a16:creationId xmlns:a16="http://schemas.microsoft.com/office/drawing/2014/main" id="{EE3750CD-B2CC-48A9-AEB6-B46AC02A8D27}"/>
              </a:ext>
            </a:extLst>
          </p:cNvPr>
          <p:cNvSpPr txBox="1">
            <a:spLocks/>
          </p:cNvSpPr>
          <p:nvPr/>
        </p:nvSpPr>
        <p:spPr>
          <a:xfrm>
            <a:off x="614431" y="451070"/>
            <a:ext cx="8596668" cy="720485"/>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a:solidFill>
                  <a:srgbClr val="0070C0"/>
                </a:solidFill>
              </a:rPr>
              <a:t>Levels of Threat</a:t>
            </a:r>
          </a:p>
        </p:txBody>
      </p:sp>
      <p:sp>
        <p:nvSpPr>
          <p:cNvPr id="5" name="Rectangle 4">
            <a:extLst>
              <a:ext uri="{FF2B5EF4-FFF2-40B4-BE49-F238E27FC236}">
                <a16:creationId xmlns:a16="http://schemas.microsoft.com/office/drawing/2014/main" id="{0179911E-A9ED-4632-8240-81E3CCE44B02}"/>
              </a:ext>
            </a:extLst>
          </p:cNvPr>
          <p:cNvSpPr/>
          <p:nvPr/>
        </p:nvSpPr>
        <p:spPr>
          <a:xfrm>
            <a:off x="3465065" y="6581001"/>
            <a:ext cx="3508140" cy="276999"/>
          </a:xfrm>
          <a:prstGeom prst="rect">
            <a:avLst/>
          </a:prstGeom>
        </p:spPr>
        <p:txBody>
          <a:bodyPr wrap="none">
            <a:spAutoFit/>
          </a:bodyPr>
          <a:lstStyle/>
          <a:p>
            <a:pPr lvl="0">
              <a:spcBef>
                <a:spcPts val="1000"/>
              </a:spcBef>
              <a:buClr>
                <a:srgbClr val="5FCBEF"/>
              </a:buClr>
              <a:buSzPct val="80000"/>
            </a:pPr>
            <a:r>
              <a:rPr lang="en-US" sz="1200" dirty="0">
                <a:solidFill>
                  <a:prstClr val="black">
                    <a:lumMod val="75000"/>
                    <a:lumOff val="25000"/>
                  </a:prstClr>
                </a:solidFill>
                <a:hlinkClick r:id="rId7">
                  <a:extLst>
                    <a:ext uri="{A12FA001-AC4F-418D-AE19-62706E023703}">
                      <ahyp:hlinkClr xmlns:ahyp="http://schemas.microsoft.com/office/drawing/2018/hyperlinkcolor" val="tx"/>
                    </a:ext>
                  </a:extLst>
                </a:hlinkClick>
              </a:rPr>
              <a:t>Virginia Department of Criminal Justice Services</a:t>
            </a:r>
            <a:endParaRPr lang="en-US" sz="1200" dirty="0">
              <a:solidFill>
                <a:prstClr val="black">
                  <a:lumMod val="75000"/>
                  <a:lumOff val="25000"/>
                </a:prstClr>
              </a:solidFill>
            </a:endParaRPr>
          </a:p>
        </p:txBody>
      </p:sp>
    </p:spTree>
    <p:extLst>
      <p:ext uri="{BB962C8B-B14F-4D97-AF65-F5344CB8AC3E}">
        <p14:creationId xmlns:p14="http://schemas.microsoft.com/office/powerpoint/2010/main" val="271029744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16CB988570221408BB6EAE37C7904AB" ma:contentTypeVersion="1" ma:contentTypeDescription="Create a new document." ma:contentTypeScope="" ma:versionID="79a97eff8962d2a2fb7ec1da5b2756c1">
  <xsd:schema xmlns:xsd="http://www.w3.org/2001/XMLSchema" xmlns:xs="http://www.w3.org/2001/XMLSchema" xmlns:p="http://schemas.microsoft.com/office/2006/metadata/properties" xmlns:ns1="http://schemas.microsoft.com/sharepoint/v3" targetNamespace="http://schemas.microsoft.com/office/2006/metadata/properties" ma:root="true" ma:fieldsID="bfa53a8320f8b1c95a8960917c09239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6106AA2-CEE5-4E62-9F42-B53B505F68B0}">
  <ds:schemaRefs>
    <ds:schemaRef ds:uri="http://schemas.microsoft.com/office/2006/metadata/properti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B3C9D16C-EFC3-4741-9A25-79105AEBDA76}">
  <ds:schemaRefs>
    <ds:schemaRef ds:uri="http://schemas.microsoft.com/sharepoint/v3/contenttype/forms"/>
  </ds:schemaRefs>
</ds:datastoreItem>
</file>

<file path=customXml/itemProps3.xml><?xml version="1.0" encoding="utf-8"?>
<ds:datastoreItem xmlns:ds="http://schemas.openxmlformats.org/officeDocument/2006/customXml" ds:itemID="{2BE7D287-F602-492C-94BC-2C50B383CF94}"/>
</file>

<file path=docProps/app.xml><?xml version="1.0" encoding="utf-8"?>
<Properties xmlns="http://schemas.openxmlformats.org/officeDocument/2006/extended-properties" xmlns:vt="http://schemas.openxmlformats.org/officeDocument/2006/docPropsVTypes">
  <TotalTime>351</TotalTime>
  <Words>3306</Words>
  <Application>Microsoft Office PowerPoint</Application>
  <PresentationFormat>Widescreen</PresentationFormat>
  <Paragraphs>243</Paragraphs>
  <Slides>37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Franklin Gothic Book</vt:lpstr>
      <vt:lpstr>Trebuchet MS</vt:lpstr>
      <vt:lpstr>Wingdings</vt:lpstr>
      <vt:lpstr>Wingdings 3</vt:lpstr>
      <vt:lpstr>Facet</vt:lpstr>
      <vt:lpstr>Information for School Staff, Parents and Guardians Threat Assessment </vt:lpstr>
      <vt:lpstr>Introduction</vt:lpstr>
      <vt:lpstr>Introduction</vt:lpstr>
      <vt:lpstr>Information Guide</vt:lpstr>
      <vt:lpstr>Information Guide</vt:lpstr>
      <vt:lpstr>PowerPoint Presentation</vt:lpstr>
      <vt:lpstr>Overview of Statute: What Do Schools Need To Do?</vt:lpstr>
      <vt:lpstr>Definition of Threat</vt:lpstr>
      <vt:lpstr>PowerPoint Presentation</vt:lpstr>
      <vt:lpstr>Defining Threat Assessment</vt:lpstr>
      <vt:lpstr>The Threat Assessment Team</vt:lpstr>
      <vt:lpstr>The Threat Assessment Team</vt:lpstr>
      <vt:lpstr>PowerPoint Presentation</vt:lpstr>
      <vt:lpstr>PowerPoint Presentation</vt:lpstr>
      <vt:lpstr>PowerPoint Presentation</vt:lpstr>
      <vt:lpstr>What Will the Team Do, Once a Report Is Made?</vt:lpstr>
      <vt:lpstr>PowerPoint Presentation</vt:lpstr>
      <vt:lpstr>PowerPoint Presentation</vt:lpstr>
      <vt:lpstr>School Staff and Mandated Reporting</vt:lpstr>
      <vt:lpstr>Strategies That Schools Have in Place</vt:lpstr>
      <vt:lpstr>Recognizing At-Risk Behaviors</vt:lpstr>
      <vt:lpstr>Recognizing At-Risk Behaviors</vt:lpstr>
      <vt:lpstr>Key Findings</vt:lpstr>
      <vt:lpstr>Key Findings</vt:lpstr>
      <vt:lpstr>Reporting</vt:lpstr>
      <vt:lpstr>Reporting</vt:lpstr>
      <vt:lpstr>PowerPoint Presentation</vt:lpstr>
      <vt:lpstr>PowerPoint Presentation</vt:lpstr>
      <vt:lpstr>Summary</vt:lpstr>
      <vt:lpstr>PowerPoint Presentation</vt:lpstr>
      <vt:lpstr>PowerPoint Presentation</vt:lpstr>
      <vt:lpstr>Resources</vt:lpstr>
      <vt:lpstr>Resources</vt:lpstr>
      <vt:lpstr>PowerPoint Presentation</vt:lpstr>
      <vt:lpstr>Resources</vt:lpstr>
      <vt:lpstr>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for School Staff, Parents and Guardians Threat Assessment</dc:title>
  <dc:creator>Bennett, Pamela</dc:creator>
  <cp:lastModifiedBy>Kuntz, Carol</cp:lastModifiedBy>
  <cp:revision>35</cp:revision>
  <dcterms:created xsi:type="dcterms:W3CDTF">2019-11-07T21:07:17Z</dcterms:created>
  <dcterms:modified xsi:type="dcterms:W3CDTF">2019-12-19T12:57:19Z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0x010100A16CB988570221408BB6EAE37C7904AB</vt:lpwstr>
  </property>
  <property fmtid="{D5CDD505-2E9C-101B-9397-08002B2CF9AE}" pid="3" name="Order">
    <vt:r8>8400</vt:r8>
  </property>
  <property fmtid="{D5CDD505-2E9C-101B-9397-08002B2CF9AE}" pid="4" name="TemplateUrl">
    <vt:lpwstr/>
  </property>
  <property fmtid="{D5CDD505-2E9C-101B-9397-08002B2CF9AE}" pid="5" name="_SourceUrl">
    <vt:lpwstr/>
  </property>
  <property fmtid="{D5CDD505-2E9C-101B-9397-08002B2CF9AE}" pid="6" name="_SharedFileIndex">
    <vt:lpwstr/>
  </property>
  <property fmtid="{D5CDD505-2E9C-101B-9397-08002B2CF9AE}" pid="7" name="xd_Signature">
    <vt:bool>false</vt:bool>
  </property>
  <property fmtid="{D5CDD505-2E9C-101B-9397-08002B2CF9AE}" pid="8" name="xd_ProgID">
    <vt:lpwstr/>
  </property>
</Properties>
</file>