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handoutMasterIdLst>
    <p:handoutMasterId r:id="rId62"/>
  </p:handoutMasterIdLst>
  <p:sldIdLst>
    <p:sldId id="327" r:id="rId5"/>
    <p:sldId id="813" r:id="rId6"/>
    <p:sldId id="258" r:id="rId7"/>
    <p:sldId id="716" r:id="rId8"/>
    <p:sldId id="784" r:id="rId9"/>
    <p:sldId id="785" r:id="rId10"/>
    <p:sldId id="287" r:id="rId11"/>
    <p:sldId id="805" r:id="rId12"/>
    <p:sldId id="806" r:id="rId13"/>
    <p:sldId id="807" r:id="rId14"/>
    <p:sldId id="804" r:id="rId15"/>
    <p:sldId id="305" r:id="rId16"/>
    <p:sldId id="808" r:id="rId17"/>
    <p:sldId id="329" r:id="rId18"/>
    <p:sldId id="307" r:id="rId19"/>
    <p:sldId id="809" r:id="rId20"/>
    <p:sldId id="810" r:id="rId21"/>
    <p:sldId id="812" r:id="rId22"/>
    <p:sldId id="417" r:id="rId23"/>
    <p:sldId id="793" r:id="rId24"/>
    <p:sldId id="786" r:id="rId25"/>
    <p:sldId id="789" r:id="rId26"/>
    <p:sldId id="510" r:id="rId27"/>
    <p:sldId id="529" r:id="rId28"/>
    <p:sldId id="814" r:id="rId29"/>
    <p:sldId id="815" r:id="rId30"/>
    <p:sldId id="530" r:id="rId31"/>
    <p:sldId id="816" r:id="rId32"/>
    <p:sldId id="262" r:id="rId33"/>
    <p:sldId id="263" r:id="rId34"/>
    <p:sldId id="264" r:id="rId35"/>
    <p:sldId id="265" r:id="rId36"/>
    <p:sldId id="268" r:id="rId37"/>
    <p:sldId id="345" r:id="rId38"/>
    <p:sldId id="792" r:id="rId39"/>
    <p:sldId id="393" r:id="rId40"/>
    <p:sldId id="787" r:id="rId41"/>
    <p:sldId id="259" r:id="rId42"/>
    <p:sldId id="752" r:id="rId43"/>
    <p:sldId id="800" r:id="rId44"/>
    <p:sldId id="794" r:id="rId45"/>
    <p:sldId id="801" r:id="rId46"/>
    <p:sldId id="802" r:id="rId47"/>
    <p:sldId id="795" r:id="rId48"/>
    <p:sldId id="796" r:id="rId49"/>
    <p:sldId id="797" r:id="rId50"/>
    <p:sldId id="798" r:id="rId51"/>
    <p:sldId id="362" r:id="rId52"/>
    <p:sldId id="820" r:id="rId53"/>
    <p:sldId id="493" r:id="rId54"/>
    <p:sldId id="819" r:id="rId55"/>
    <p:sldId id="821" r:id="rId56"/>
    <p:sldId id="512" r:id="rId57"/>
    <p:sldId id="790" r:id="rId58"/>
    <p:sldId id="791" r:id="rId59"/>
    <p:sldId id="36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E0F30E-F66D-2CB2-7B54-E028E095B2D9}" name="Shea Rhodes" initials="" userId="S::srhode01@villanova.edu::0b7bf307-5e8e-4628-9c33-18f4195beff4" providerId="AD"/>
  <p188:author id="{DAB7FF4B-14B9-E32B-B895-F9A12D8C454A}" name="Elizabeth Ellick" initials="EE" userId="S::eellick@villanova.edu::08f794b9-4711-4d15-9e1f-f5f05a2dd5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K Robinson" initials="SK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7F4450-DE57-2C42-B0A7-1AA366F7BE99}" v="4" dt="2026-04-17T16:41:36.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9" autoAdjust="0"/>
    <p:restoredTop sz="94838"/>
  </p:normalViewPr>
  <p:slideViewPr>
    <p:cSldViewPr snapToGrid="0">
      <p:cViewPr varScale="1">
        <p:scale>
          <a:sx n="106" d="100"/>
          <a:sy n="106" d="100"/>
        </p:scale>
        <p:origin x="752" y="176"/>
      </p:cViewPr>
      <p:guideLst>
        <p:guide orient="horz" pos="2160"/>
        <p:guide pos="3840"/>
      </p:guideLst>
    </p:cSldViewPr>
  </p:slideViewPr>
  <p:notesTextViewPr>
    <p:cViewPr>
      <p:scale>
        <a:sx n="1" d="1"/>
        <a:sy n="1" d="1"/>
      </p:scale>
      <p:origin x="0" y="0"/>
    </p:cViewPr>
  </p:notesTextViewPr>
  <p:notesViewPr>
    <p:cSldViewPr snapToGrid="0">
      <p:cViewPr varScale="1">
        <p:scale>
          <a:sx n="110" d="100"/>
          <a:sy n="110" d="100"/>
        </p:scale>
        <p:origin x="410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36AE19-0470-1093-BC5F-CB5523ADD6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293E3E-964D-3BFC-6633-C6681F1867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593C36-9FAA-B442-9522-95FFCD497DAD}" type="datetimeFigureOut">
              <a:rPr lang="en-US" smtClean="0"/>
              <a:t>4/30/26</a:t>
            </a:fld>
            <a:endParaRPr lang="en-US"/>
          </a:p>
        </p:txBody>
      </p:sp>
      <p:sp>
        <p:nvSpPr>
          <p:cNvPr id="4" name="Footer Placeholder 3">
            <a:extLst>
              <a:ext uri="{FF2B5EF4-FFF2-40B4-BE49-F238E27FC236}">
                <a16:creationId xmlns:a16="http://schemas.microsoft.com/office/drawing/2014/main" id="{54FB335E-1084-F4AE-78F9-71D041D5AE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2A9E01-B83A-A484-07BA-9F18CAAC68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38047D-0473-004E-93D1-DBA55B35D06A}" type="slidenum">
              <a:rPr lang="en-US" smtClean="0"/>
              <a:t>‹#›</a:t>
            </a:fld>
            <a:endParaRPr lang="en-US"/>
          </a:p>
        </p:txBody>
      </p:sp>
    </p:spTree>
    <p:extLst>
      <p:ext uri="{BB962C8B-B14F-4D97-AF65-F5344CB8AC3E}">
        <p14:creationId xmlns:p14="http://schemas.microsoft.com/office/powerpoint/2010/main" val="151340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B315D-968B-4E53-99AA-2F4BB69AD845}" type="datetimeFigureOut">
              <a:rPr lang="en-US" smtClean="0"/>
              <a:t>4/30/26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CA4DB-A261-4718-9AD5-CBB32642D388}" type="slidenum">
              <a:rPr lang="en-US" smtClean="0"/>
              <a:t>‹#›</a:t>
            </a:fld>
            <a:endParaRPr lang="en-US"/>
          </a:p>
        </p:txBody>
      </p:sp>
    </p:spTree>
    <p:extLst>
      <p:ext uri="{BB962C8B-B14F-4D97-AF65-F5344CB8AC3E}">
        <p14:creationId xmlns:p14="http://schemas.microsoft.com/office/powerpoint/2010/main" val="4068437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9C7DC-6BCB-C925-F15B-EC0B052F8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8A77B-0DCE-EBCE-59A1-0AE2FFE9A7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9D3627-5609-1A68-0EB4-2E5136B07C28}"/>
              </a:ext>
            </a:extLst>
          </p:cNvPr>
          <p:cNvSpPr>
            <a:spLocks noGrp="1"/>
          </p:cNvSpPr>
          <p:nvPr>
            <p:ph type="body" idx="1"/>
          </p:nvPr>
        </p:nvSpPr>
        <p:spPr/>
        <p:txBody>
          <a:bodyPr/>
          <a:lstStyle/>
          <a:p>
            <a:r>
              <a:rPr lang="en-US" dirty="0"/>
              <a:t>Updated to language from SB 44 – </a:t>
            </a:r>
          </a:p>
        </p:txBody>
      </p:sp>
      <p:sp>
        <p:nvSpPr>
          <p:cNvPr id="4" name="Slide Number Placeholder 3">
            <a:extLst>
              <a:ext uri="{FF2B5EF4-FFF2-40B4-BE49-F238E27FC236}">
                <a16:creationId xmlns:a16="http://schemas.microsoft.com/office/drawing/2014/main" id="{06EA3EF2-75AD-EE37-ACBD-F5CEFA029BE4}"/>
              </a:ext>
            </a:extLst>
          </p:cNvPr>
          <p:cNvSpPr>
            <a:spLocks noGrp="1"/>
          </p:cNvSpPr>
          <p:nvPr>
            <p:ph type="sldNum" sz="quarter" idx="5"/>
          </p:nvPr>
        </p:nvSpPr>
        <p:spPr/>
        <p:txBody>
          <a:bodyPr/>
          <a:lstStyle/>
          <a:p>
            <a:fld id="{5C9CA4DB-A261-4718-9AD5-CBB32642D388}" type="slidenum">
              <a:rPr lang="en-US" smtClean="0"/>
              <a:t>22</a:t>
            </a:fld>
            <a:endParaRPr lang="en-US"/>
          </a:p>
        </p:txBody>
      </p:sp>
    </p:spTree>
    <p:extLst>
      <p:ext uri="{BB962C8B-B14F-4D97-AF65-F5344CB8AC3E}">
        <p14:creationId xmlns:p14="http://schemas.microsoft.com/office/powerpoint/2010/main" val="132936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0B28-0E8F-FA9D-FBC2-114FABDE6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93DB6-B8A0-314D-1B6B-BA1338F744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379EFF-30CF-D641-A272-6742107575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to language from SB 44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Adds patronizes and changed grade to first degree</a:t>
            </a:r>
          </a:p>
          <a:p>
            <a:endParaRPr lang="en-US" dirty="0"/>
          </a:p>
        </p:txBody>
      </p:sp>
      <p:sp>
        <p:nvSpPr>
          <p:cNvPr id="4" name="Slide Number Placeholder 3">
            <a:extLst>
              <a:ext uri="{FF2B5EF4-FFF2-40B4-BE49-F238E27FC236}">
                <a16:creationId xmlns:a16="http://schemas.microsoft.com/office/drawing/2014/main" id="{59F1C599-00FC-83FC-60EE-EC0F12C596A8}"/>
              </a:ext>
            </a:extLst>
          </p:cNvPr>
          <p:cNvSpPr>
            <a:spLocks noGrp="1"/>
          </p:cNvSpPr>
          <p:nvPr>
            <p:ph type="sldNum" sz="quarter" idx="5"/>
          </p:nvPr>
        </p:nvSpPr>
        <p:spPr/>
        <p:txBody>
          <a:bodyPr/>
          <a:lstStyle/>
          <a:p>
            <a:fld id="{5C9CA4DB-A261-4718-9AD5-CBB32642D388}" type="slidenum">
              <a:rPr lang="en-US" smtClean="0"/>
              <a:t>23</a:t>
            </a:fld>
            <a:endParaRPr lang="en-US"/>
          </a:p>
        </p:txBody>
      </p:sp>
    </p:spTree>
    <p:extLst>
      <p:ext uri="{BB962C8B-B14F-4D97-AF65-F5344CB8AC3E}">
        <p14:creationId xmlns:p14="http://schemas.microsoft.com/office/powerpoint/2010/main" val="224621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Boyfriend behavior = fraud </a:t>
            </a:r>
          </a:p>
        </p:txBody>
      </p:sp>
      <p:sp>
        <p:nvSpPr>
          <p:cNvPr id="4" name="Slide Number Placeholder 3"/>
          <p:cNvSpPr>
            <a:spLocks noGrp="1"/>
          </p:cNvSpPr>
          <p:nvPr>
            <p:ph type="sldNum" sz="quarter" idx="10"/>
          </p:nvPr>
        </p:nvSpPr>
        <p:spPr/>
        <p:txBody>
          <a:bodyPr/>
          <a:lstStyle/>
          <a:p>
            <a:fld id="{8D84AA4E-04FB-6B4E-8D22-E2E7E844F833}" type="slidenum">
              <a:rPr lang="en-US" smtClean="0"/>
              <a:t>27</a:t>
            </a:fld>
            <a:endParaRPr lang="en-US"/>
          </a:p>
        </p:txBody>
      </p:sp>
    </p:spTree>
    <p:extLst>
      <p:ext uri="{BB962C8B-B14F-4D97-AF65-F5344CB8AC3E}">
        <p14:creationId xmlns:p14="http://schemas.microsoft.com/office/powerpoint/2010/main" val="26156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65C3-93C4-CF60-50AF-8B86CC949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0868D-E9E8-2713-FB59-B6414FB951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8EBFA7-1219-B5AB-F30F-9C4E72503E66}"/>
              </a:ext>
            </a:extLst>
          </p:cNvPr>
          <p:cNvSpPr>
            <a:spLocks noGrp="1"/>
          </p:cNvSpPr>
          <p:nvPr>
            <p:ph type="body" idx="1"/>
          </p:nvPr>
        </p:nvSpPr>
        <p:spPr/>
        <p:txBody>
          <a:bodyPr/>
          <a:lstStyle/>
          <a:p>
            <a:r>
              <a:rPr lang="en-US" dirty="0"/>
              <a:t>Boyfriend behavior = fraud </a:t>
            </a:r>
          </a:p>
        </p:txBody>
      </p:sp>
      <p:sp>
        <p:nvSpPr>
          <p:cNvPr id="4" name="Slide Number Placeholder 3">
            <a:extLst>
              <a:ext uri="{FF2B5EF4-FFF2-40B4-BE49-F238E27FC236}">
                <a16:creationId xmlns:a16="http://schemas.microsoft.com/office/drawing/2014/main" id="{2EC5625B-46F5-F732-16F7-EC9D68545AF0}"/>
              </a:ext>
            </a:extLst>
          </p:cNvPr>
          <p:cNvSpPr>
            <a:spLocks noGrp="1"/>
          </p:cNvSpPr>
          <p:nvPr>
            <p:ph type="sldNum" sz="quarter" idx="10"/>
          </p:nvPr>
        </p:nvSpPr>
        <p:spPr/>
        <p:txBody>
          <a:bodyPr/>
          <a:lstStyle/>
          <a:p>
            <a:fld id="{8D84AA4E-04FB-6B4E-8D22-E2E7E844F833}" type="slidenum">
              <a:rPr lang="en-US" smtClean="0"/>
              <a:t>28</a:t>
            </a:fld>
            <a:endParaRPr lang="en-US"/>
          </a:p>
        </p:txBody>
      </p:sp>
    </p:spTree>
    <p:extLst>
      <p:ext uri="{BB962C8B-B14F-4D97-AF65-F5344CB8AC3E}">
        <p14:creationId xmlns:p14="http://schemas.microsoft.com/office/powerpoint/2010/main" val="315221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A9FC3D-E99C-5B43-AE37-BB75D8525E1C}" type="slidenum">
              <a:rPr lang="en-US" smtClean="0"/>
              <a:t>31</a:t>
            </a:fld>
            <a:endParaRPr lang="en-US"/>
          </a:p>
        </p:txBody>
      </p:sp>
    </p:spTree>
    <p:extLst>
      <p:ext uri="{BB962C8B-B14F-4D97-AF65-F5344CB8AC3E}">
        <p14:creationId xmlns:p14="http://schemas.microsoft.com/office/powerpoint/2010/main" val="396396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Updated data through September 2023</a:t>
            </a:r>
          </a:p>
        </p:txBody>
      </p:sp>
      <p:sp>
        <p:nvSpPr>
          <p:cNvPr id="4" name="Slide Number Placeholder 3"/>
          <p:cNvSpPr>
            <a:spLocks noGrp="1"/>
          </p:cNvSpPr>
          <p:nvPr>
            <p:ph type="sldNum" sz="quarter" idx="5"/>
          </p:nvPr>
        </p:nvSpPr>
        <p:spPr/>
        <p:txBody>
          <a:bodyPr/>
          <a:lstStyle/>
          <a:p>
            <a:fld id="{5C9CA4DB-A261-4718-9AD5-CBB32642D388}" type="slidenum">
              <a:rPr lang="en-US" smtClean="0"/>
              <a:t>39</a:t>
            </a:fld>
            <a:endParaRPr lang="en-US"/>
          </a:p>
        </p:txBody>
      </p:sp>
    </p:spTree>
    <p:extLst>
      <p:ext uri="{BB962C8B-B14F-4D97-AF65-F5344CB8AC3E}">
        <p14:creationId xmlns:p14="http://schemas.microsoft.com/office/powerpoint/2010/main" val="1734057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A7533B-CC2C-74B1-DD9C-D878791C5EDD}"/>
              </a:ext>
            </a:extLst>
          </p:cNvPr>
          <p:cNvSpPr/>
          <p:nvPr userDrawn="1"/>
        </p:nvSpPr>
        <p:spPr>
          <a:xfrm>
            <a:off x="6096000" y="3081528"/>
            <a:ext cx="5649466" cy="3304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446534" y="3085765"/>
            <a:ext cx="56494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ctr">
            <a:normAutofit/>
          </a:bodyPr>
          <a:lstStyle>
            <a:lvl1pPr>
              <a:defRPr sz="3600">
                <a:solidFill>
                  <a:schemeClr val="accent1"/>
                </a:solidFill>
              </a:defRPr>
            </a:lvl1pPr>
          </a:lstStyle>
          <a:p>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919" y="3938811"/>
            <a:ext cx="1229993" cy="1229993"/>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919" y="5195983"/>
            <a:ext cx="3357277" cy="755827"/>
          </a:xfrm>
          <a:prstGeom prst="rect">
            <a:avLst/>
          </a:prstGeom>
        </p:spPr>
      </p:pic>
      <p:pic>
        <p:nvPicPr>
          <p:cNvPr id="8" name="Picture 7" descr="Blue text on a black background&#10;&#10;AI-generated content may be incorrect.">
            <a:extLst>
              <a:ext uri="{FF2B5EF4-FFF2-40B4-BE49-F238E27FC236}">
                <a16:creationId xmlns:a16="http://schemas.microsoft.com/office/drawing/2014/main" id="{3F4EA98B-3ABB-38D9-57F2-1EC26A3B5A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3890" y="4939965"/>
            <a:ext cx="3523274" cy="897604"/>
          </a:xfrm>
          <a:prstGeom prst="rect">
            <a:avLst/>
          </a:prstGeom>
        </p:spPr>
      </p:pic>
    </p:spTree>
    <p:extLst>
      <p:ext uri="{BB962C8B-B14F-4D97-AF65-F5344CB8AC3E}">
        <p14:creationId xmlns:p14="http://schemas.microsoft.com/office/powerpoint/2010/main" val="1710767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6321262"/>
            <a:ext cx="2844799" cy="365125"/>
          </a:xfrm>
        </p:spPr>
        <p:txBody>
          <a:bodyPr/>
          <a:lstStyle/>
          <a:p>
            <a:fld id="{B61BEF0D-F0BB-DE4B-95CE-6DB70DBA9567}" type="datetimeFigureOut">
              <a:rPr lang="en-US" smtClean="0">
                <a:solidFill>
                  <a:srgbClr val="4590B8"/>
                </a:solidFill>
              </a:rPr>
              <a:pPr/>
              <a:t>4/30/26</a:t>
            </a:fld>
            <a:endParaRPr lang="en-US" dirty="0">
              <a:solidFill>
                <a:srgbClr val="4590B8"/>
              </a:solidFill>
            </a:endParaRPr>
          </a:p>
        </p:txBody>
      </p:sp>
      <p:sp>
        <p:nvSpPr>
          <p:cNvPr id="7" name="Slide Number Placeholder 6"/>
          <p:cNvSpPr>
            <a:spLocks noGrp="1"/>
          </p:cNvSpPr>
          <p:nvPr>
            <p:ph type="sldNum" sz="quarter" idx="12"/>
          </p:nvPr>
        </p:nvSpPr>
        <p:spPr>
          <a:xfrm>
            <a:off x="10558300" y="6321262"/>
            <a:ext cx="1052510" cy="365125"/>
          </a:xfrm>
        </p:spPr>
        <p:txBody>
          <a:bodyPr/>
          <a:lstStyle/>
          <a:p>
            <a:fld id="{D57F1E4F-1CFF-5643-939E-217C01CDF565}" type="slidenum">
              <a:rPr lang="en-US" smtClean="0">
                <a:solidFill>
                  <a:srgbClr val="4590B8"/>
                </a:solidFill>
              </a:rPr>
              <a:pPr/>
              <a:t>‹#›</a:t>
            </a:fld>
            <a:endParaRPr lang="en-US" dirty="0">
              <a:solidFill>
                <a:srgbClr val="4590B8"/>
              </a:solidFill>
            </a:endParaRPr>
          </a:p>
        </p:txBody>
      </p:sp>
      <p:sp>
        <p:nvSpPr>
          <p:cNvPr id="8" name="Footer Placeholder 2">
            <a:extLst>
              <a:ext uri="{FF2B5EF4-FFF2-40B4-BE49-F238E27FC236}">
                <a16:creationId xmlns:a16="http://schemas.microsoft.com/office/drawing/2014/main" id="{AF97FC36-4348-7295-C8D0-5B473FE0B848}"/>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240410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6320382"/>
            <a:ext cx="2844799" cy="365125"/>
          </a:xfrm>
        </p:spPr>
        <p:txBody>
          <a:bodyPr/>
          <a:lstStyle/>
          <a:p>
            <a:fld id="{B61BEF0D-F0BB-DE4B-95CE-6DB70DBA9567}" type="datetimeFigureOut">
              <a:rPr lang="en-US" smtClean="0">
                <a:solidFill>
                  <a:srgbClr val="4590B8"/>
                </a:solidFill>
              </a:rPr>
              <a:pPr/>
              <a:t>4/30/26</a:t>
            </a:fld>
            <a:endParaRPr lang="en-US" dirty="0">
              <a:solidFill>
                <a:srgbClr val="4590B8"/>
              </a:solidFill>
            </a:endParaRPr>
          </a:p>
        </p:txBody>
      </p:sp>
      <p:sp>
        <p:nvSpPr>
          <p:cNvPr id="6" name="Slide Number Placeholder 5"/>
          <p:cNvSpPr>
            <a:spLocks noGrp="1"/>
          </p:cNvSpPr>
          <p:nvPr>
            <p:ph type="sldNum" sz="quarter" idx="12"/>
          </p:nvPr>
        </p:nvSpPr>
        <p:spPr>
          <a:xfrm>
            <a:off x="10558300" y="6320382"/>
            <a:ext cx="1052510" cy="365125"/>
          </a:xfrm>
        </p:spPr>
        <p:txBody>
          <a:bodyPr/>
          <a:lstStyle/>
          <a:p>
            <a:fld id="{D57F1E4F-1CFF-5643-939E-217C01CDF565}" type="slidenum">
              <a:rPr lang="en-US" smtClean="0">
                <a:solidFill>
                  <a:srgbClr val="4590B8"/>
                </a:solidFill>
              </a:rPr>
              <a:pPr/>
              <a:t>‹#›</a:t>
            </a:fld>
            <a:endParaRPr lang="en-US" dirty="0">
              <a:solidFill>
                <a:srgbClr val="4590B8"/>
              </a:solidFill>
            </a:endParaRPr>
          </a:p>
        </p:txBody>
      </p:sp>
      <p:sp>
        <p:nvSpPr>
          <p:cNvPr id="2" name="Footer Placeholder 2">
            <a:extLst>
              <a:ext uri="{FF2B5EF4-FFF2-40B4-BE49-F238E27FC236}">
                <a16:creationId xmlns:a16="http://schemas.microsoft.com/office/drawing/2014/main" id="{BAF56C2D-4991-F326-3391-4B747215E989}"/>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27826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solidFill>
                  <a:srgbClr val="1A3260">
                    <a:lumMod val="75000"/>
                    <a:lumOff val="25000"/>
                  </a:srgbClr>
                </a:solidFill>
              </a:rPr>
              <a:pPr/>
              <a:t>4/30/26</a:t>
            </a:fld>
            <a:endParaRPr lang="en-US" dirty="0">
              <a:solidFill>
                <a:srgbClr val="1A3260">
                  <a:lumMod val="75000"/>
                  <a:lumOff val="25000"/>
                </a:srgbClr>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solidFill>
                  <a:srgbClr val="1A3260">
                    <a:lumMod val="75000"/>
                    <a:lumOff val="25000"/>
                  </a:srgbClr>
                </a:solidFill>
              </a:rPr>
              <a:pPr/>
              <a:t>‹#›</a:t>
            </a:fld>
            <a:endParaRPr lang="en-US" dirty="0">
              <a:solidFill>
                <a:srgbClr val="1A3260">
                  <a:lumMod val="75000"/>
                  <a:lumOff val="25000"/>
                </a:srgbClr>
              </a:solidFill>
            </a:endParaRPr>
          </a:p>
        </p:txBody>
      </p:sp>
      <p:sp>
        <p:nvSpPr>
          <p:cNvPr id="8" name="Footer Placeholder 2">
            <a:extLst>
              <a:ext uri="{FF2B5EF4-FFF2-40B4-BE49-F238E27FC236}">
                <a16:creationId xmlns:a16="http://schemas.microsoft.com/office/drawing/2014/main" id="{8E8FB34D-1F0C-0F31-CA95-4468EAE7344B}"/>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371839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6313442"/>
            <a:ext cx="2844799" cy="365125"/>
          </a:xfrm>
        </p:spPr>
        <p:txBody>
          <a:bodyPr/>
          <a:lstStyle/>
          <a:p>
            <a:fld id="{B61BEF0D-F0BB-DE4B-95CE-6DB70DBA9567}" type="datetimeFigureOut">
              <a:rPr lang="en-US" smtClean="0">
                <a:solidFill>
                  <a:srgbClr val="4590B8"/>
                </a:solidFill>
              </a:rPr>
              <a:pPr/>
              <a:t>4/30/26</a:t>
            </a:fld>
            <a:endParaRPr lang="en-US" dirty="0">
              <a:solidFill>
                <a:srgbClr val="4590B8"/>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186" y="5677173"/>
            <a:ext cx="914400" cy="914400"/>
          </a:xfrm>
          <a:prstGeom prst="rect">
            <a:avLst/>
          </a:prstGeom>
        </p:spPr>
      </p:pic>
      <p:sp>
        <p:nvSpPr>
          <p:cNvPr id="8" name="Footer Placeholder 2">
            <a:extLst>
              <a:ext uri="{FF2B5EF4-FFF2-40B4-BE49-F238E27FC236}">
                <a16:creationId xmlns:a16="http://schemas.microsoft.com/office/drawing/2014/main" id="{67AC1983-D564-F3E6-738F-54A7AF3AC1C8}"/>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123677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38581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solidFill>
                  <a:srgbClr val="1A3260">
                    <a:lumMod val="75000"/>
                    <a:lumOff val="25000"/>
                  </a:srgbClr>
                </a:solidFill>
              </a:rPr>
              <a:pPr/>
              <a:t>4/30/26</a:t>
            </a:fld>
            <a:endParaRPr lang="en-US" dirty="0">
              <a:solidFill>
                <a:srgbClr val="1A3260">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solidFill>
                  <a:srgbClr val="1A3260">
                    <a:lumMod val="75000"/>
                    <a:lumOff val="25000"/>
                  </a:srgbClr>
                </a:solidFill>
              </a: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33009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05951" y="6321262"/>
            <a:ext cx="2844799" cy="365125"/>
          </a:xfrm>
        </p:spPr>
        <p:txBody>
          <a:bodyPr/>
          <a:lstStyle/>
          <a:p>
            <a:fld id="{B61BEF0D-F0BB-DE4B-95CE-6DB70DBA9567}" type="datetimeFigureOut">
              <a:rPr lang="en-US" smtClean="0">
                <a:solidFill>
                  <a:srgbClr val="4590B8"/>
                </a:solidFill>
              </a:rPr>
              <a:pPr/>
              <a:t>4/30/26</a:t>
            </a:fld>
            <a:endParaRPr lang="en-US" dirty="0">
              <a:solidFill>
                <a:srgbClr val="4590B8"/>
              </a:solidFill>
            </a:endParaRPr>
          </a:p>
        </p:txBody>
      </p:sp>
      <p:sp>
        <p:nvSpPr>
          <p:cNvPr id="7" name="Slide Number Placeholder 6"/>
          <p:cNvSpPr>
            <a:spLocks noGrp="1"/>
          </p:cNvSpPr>
          <p:nvPr>
            <p:ph type="sldNum" sz="quarter" idx="12"/>
          </p:nvPr>
        </p:nvSpPr>
        <p:spPr>
          <a:xfrm>
            <a:off x="10558300" y="6321262"/>
            <a:ext cx="1052510" cy="365125"/>
          </a:xfrm>
        </p:spPr>
        <p:txBody>
          <a:bodyPr/>
          <a:lstStyle/>
          <a:p>
            <a:fld id="{D57F1E4F-1CFF-5643-939E-217C01CDF565}" type="slidenum">
              <a:rPr lang="en-US" smtClean="0">
                <a:solidFill>
                  <a:srgbClr val="4590B8"/>
                </a:solidFill>
              </a:rPr>
              <a:pPr/>
              <a:t>‹#›</a:t>
            </a:fld>
            <a:endParaRPr lang="en-US" dirty="0">
              <a:solidFill>
                <a:srgbClr val="4590B8"/>
              </a:solidFill>
            </a:endParaRPr>
          </a:p>
        </p:txBody>
      </p:sp>
      <p:sp>
        <p:nvSpPr>
          <p:cNvPr id="9" name="Footer Placeholder 2">
            <a:extLst>
              <a:ext uri="{FF2B5EF4-FFF2-40B4-BE49-F238E27FC236}">
                <a16:creationId xmlns:a16="http://schemas.microsoft.com/office/drawing/2014/main" id="{63F035FB-2273-3778-21DD-EFCA309E41F7}"/>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228940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05951" y="6321262"/>
            <a:ext cx="2844799" cy="365125"/>
          </a:xfrm>
        </p:spPr>
        <p:txBody>
          <a:bodyPr/>
          <a:lstStyle/>
          <a:p>
            <a:fld id="{B61BEF0D-F0BB-DE4B-95CE-6DB70DBA9567}" type="datetimeFigureOut">
              <a:rPr lang="en-US" smtClean="0">
                <a:solidFill>
                  <a:srgbClr val="4590B8"/>
                </a:solidFill>
              </a:rPr>
              <a:pPr/>
              <a:t>4/30/26</a:t>
            </a:fld>
            <a:endParaRPr lang="en-US" dirty="0">
              <a:solidFill>
                <a:srgbClr val="4590B8"/>
              </a:solidFill>
            </a:endParaRPr>
          </a:p>
        </p:txBody>
      </p:sp>
      <p:sp>
        <p:nvSpPr>
          <p:cNvPr id="9" name="Slide Number Placeholder 8"/>
          <p:cNvSpPr>
            <a:spLocks noGrp="1"/>
          </p:cNvSpPr>
          <p:nvPr>
            <p:ph type="sldNum" sz="quarter" idx="12"/>
          </p:nvPr>
        </p:nvSpPr>
        <p:spPr>
          <a:xfrm>
            <a:off x="10558300" y="6321262"/>
            <a:ext cx="1052510" cy="365125"/>
          </a:xfrm>
        </p:spPr>
        <p:txBody>
          <a:bodyPr/>
          <a:lstStyle/>
          <a:p>
            <a:fld id="{D57F1E4F-1CFF-5643-939E-217C01CDF565}" type="slidenum">
              <a:rPr lang="en-US" smtClean="0">
                <a:solidFill>
                  <a:srgbClr val="4590B8"/>
                </a:solidFill>
              </a:rPr>
              <a:pPr/>
              <a:t>‹#›</a:t>
            </a:fld>
            <a:endParaRPr lang="en-US" dirty="0">
              <a:solidFill>
                <a:srgbClr val="4590B8"/>
              </a:solidFill>
            </a:endParaRPr>
          </a:p>
        </p:txBody>
      </p:sp>
      <p:sp>
        <p:nvSpPr>
          <p:cNvPr id="2" name="Footer Placeholder 2">
            <a:extLst>
              <a:ext uri="{FF2B5EF4-FFF2-40B4-BE49-F238E27FC236}">
                <a16:creationId xmlns:a16="http://schemas.microsoft.com/office/drawing/2014/main" id="{427560C5-E785-F911-A01A-F3AD4DF53BFF}"/>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154838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2" name="Footer Placeholder 2">
            <a:extLst>
              <a:ext uri="{FF2B5EF4-FFF2-40B4-BE49-F238E27FC236}">
                <a16:creationId xmlns:a16="http://schemas.microsoft.com/office/drawing/2014/main" id="{6708FF51-4CFF-4C56-C820-8349A5382576}"/>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183287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srgbClr val="4590B8"/>
                </a:solidFill>
              </a:rPr>
              <a:pPr/>
              <a:t>4/30/26</a:t>
            </a:fld>
            <a:endParaRPr lang="en-US" dirty="0">
              <a:solidFill>
                <a:srgbClr val="4590B8"/>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4590B8"/>
                </a:solidFill>
              </a:rPr>
              <a:pPr/>
              <a:t>‹#›</a:t>
            </a:fld>
            <a:endParaRPr lang="en-US" dirty="0">
              <a:solidFill>
                <a:srgbClr val="4590B8"/>
              </a:solidFill>
            </a:endParaRPr>
          </a:p>
        </p:txBody>
      </p:sp>
      <p:sp>
        <p:nvSpPr>
          <p:cNvPr id="5" name="Footer Placeholder 2">
            <a:extLst>
              <a:ext uri="{FF2B5EF4-FFF2-40B4-BE49-F238E27FC236}">
                <a16:creationId xmlns:a16="http://schemas.microsoft.com/office/drawing/2014/main" id="{7EF4BB3A-2998-5842-9C21-EF4CECF26FD7}"/>
              </a:ext>
            </a:extLst>
          </p:cNvPr>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spTree>
    <p:extLst>
      <p:ext uri="{BB962C8B-B14F-4D97-AF65-F5344CB8AC3E}">
        <p14:creationId xmlns:p14="http://schemas.microsoft.com/office/powerpoint/2010/main" val="235213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81192" y="6321262"/>
            <a:ext cx="6917210" cy="365125"/>
          </a:xfrm>
        </p:spPr>
        <p:txBody>
          <a:bodyPr/>
          <a:lstStyle>
            <a:lvl1pPr>
              <a:defRPr sz="900" b="0" i="0" cap="none">
                <a:solidFill>
                  <a:schemeClr val="tx1">
                    <a:lumMod val="65000"/>
                    <a:lumOff val="35000"/>
                  </a:schemeClr>
                </a:solidFill>
                <a:latin typeface="Gill Sans MT" panose="020B0502020104020203" pitchFamily="34" charset="77"/>
              </a:defRPr>
            </a:lvl1pPr>
          </a:lstStyle>
          <a:p>
            <a:r>
              <a:rPr lang="en-US"/>
              <a:t>© 2026 CSE Institute.</a:t>
            </a:r>
            <a:endParaRPr lang="en-US" dirty="0"/>
          </a:p>
        </p:txBody>
      </p:sp>
      <p:pic>
        <p:nvPicPr>
          <p:cNvPr id="7" name="Picture 6">
            <a:extLst>
              <a:ext uri="{FF2B5EF4-FFF2-40B4-BE49-F238E27FC236}">
                <a16:creationId xmlns:a16="http://schemas.microsoft.com/office/drawing/2014/main" id="{DE032FF3-5C85-FE1B-69AD-FB60D2486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186" y="5677173"/>
            <a:ext cx="914400" cy="914400"/>
          </a:xfrm>
          <a:prstGeom prst="rect">
            <a:avLst/>
          </a:prstGeom>
        </p:spPr>
      </p:pic>
    </p:spTree>
    <p:extLst>
      <p:ext uri="{BB962C8B-B14F-4D97-AF65-F5344CB8AC3E}">
        <p14:creationId xmlns:p14="http://schemas.microsoft.com/office/powerpoint/2010/main" val="14265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388861"/>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solidFill>
                  <a:srgbClr val="1A3260">
                    <a:lumMod val="75000"/>
                    <a:lumOff val="25000"/>
                  </a:srgbClr>
                </a:solidFill>
              </a:rPr>
              <a:pPr/>
              <a:t>4/30/26</a:t>
            </a:fld>
            <a:endParaRPr lang="en-US" dirty="0">
              <a:solidFill>
                <a:srgbClr val="1A3260">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solidFill>
                  <a:srgbClr val="1A3260">
                    <a:lumMod val="75000"/>
                    <a:lumOff val="25000"/>
                  </a:srgbClr>
                </a:solidFill>
              </a: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320629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B61BEF0D-F0BB-DE4B-95CE-6DB70DBA9567}" type="datetimeFigureOut">
              <a:rPr lang="en-US" smtClean="0">
                <a:solidFill>
                  <a:srgbClr val="4590B8"/>
                </a:solidFill>
              </a:rPr>
              <a:pPr defTabSz="457200"/>
              <a:t>4/30/26</a:t>
            </a:fld>
            <a:endParaRPr lang="en-US" dirty="0">
              <a:solidFill>
                <a:srgbClr val="4590B8"/>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endParaRPr lang="en-US" dirty="0">
              <a:solidFill>
                <a:srgbClr val="4590B8"/>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D57F1E4F-1CFF-5643-939E-217C01CDF565}" type="slidenum">
              <a:rPr lang="en-US" smtClean="0">
                <a:solidFill>
                  <a:srgbClr val="4590B8"/>
                </a:solidFill>
              </a:rPr>
              <a:pPr defTabSz="457200"/>
              <a:t>‹#›</a:t>
            </a:fld>
            <a:endParaRPr lang="en-US" dirty="0">
              <a:solidFill>
                <a:srgbClr val="4590B8"/>
              </a:solidFill>
            </a:endParaRPr>
          </a:p>
        </p:txBody>
      </p:sp>
      <p:sp>
        <p:nvSpPr>
          <p:cNvPr id="9" name="Rectangle 8"/>
          <p:cNvSpPr/>
          <p:nvPr/>
        </p:nvSpPr>
        <p:spPr>
          <a:xfrm>
            <a:off x="446534"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14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17172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7.xml"/><Relationship Id="rId7" Type="http://schemas.openxmlformats.org/officeDocument/2006/relationships/image" Target="../media/image28.sv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4.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4" y="571500"/>
            <a:ext cx="10993546" cy="1695506"/>
          </a:xfrm>
        </p:spPr>
        <p:txBody>
          <a:bodyPr>
            <a:normAutofit/>
          </a:bodyPr>
          <a:lstStyle/>
          <a:p>
            <a:r>
              <a:rPr lang="en-US" sz="4000" dirty="0"/>
              <a:t>Human Trafficking in Pennsylvania:</a:t>
            </a:r>
            <a:br>
              <a:rPr lang="en-US" sz="4000" dirty="0"/>
            </a:br>
            <a:r>
              <a:rPr lang="en-US" sz="4000" dirty="0"/>
              <a:t>the legal perspective</a:t>
            </a:r>
          </a:p>
        </p:txBody>
      </p:sp>
      <p:sp>
        <p:nvSpPr>
          <p:cNvPr id="4" name="Subtitle 3"/>
          <p:cNvSpPr>
            <a:spLocks noGrp="1"/>
          </p:cNvSpPr>
          <p:nvPr>
            <p:ph type="subTitle" idx="1"/>
          </p:nvPr>
        </p:nvSpPr>
        <p:spPr>
          <a:xfrm>
            <a:off x="581194" y="2174546"/>
            <a:ext cx="10993546" cy="453151"/>
          </a:xfrm>
        </p:spPr>
        <p:txBody>
          <a:bodyPr anchor="ctr">
            <a:noAutofit/>
          </a:bodyPr>
          <a:lstStyle/>
          <a:p>
            <a:r>
              <a:rPr lang="en-US" sz="1900" dirty="0"/>
              <a:t>presented BY: Shea M. </a:t>
            </a:r>
            <a:r>
              <a:rPr lang="en-US" sz="1900" dirty="0" err="1"/>
              <a:t>rhodes</a:t>
            </a:r>
            <a:r>
              <a:rPr lang="en-US" sz="1900" dirty="0"/>
              <a:t>, esq., Director 				</a:t>
            </a:r>
          </a:p>
        </p:txBody>
      </p:sp>
      <p:pic>
        <p:nvPicPr>
          <p:cNvPr id="10" name="Audio 9">
            <a:extLst>
              <a:ext uri="{FF2B5EF4-FFF2-40B4-BE49-F238E27FC236}">
                <a16:creationId xmlns:a16="http://schemas.microsoft.com/office/drawing/2014/main" id="{9D1A6251-19E3-5035-375C-418D80B985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62635240"/>
      </p:ext>
    </p:extLst>
  </p:cSld>
  <p:clrMapOvr>
    <a:masterClrMapping/>
  </p:clrMapOvr>
  <mc:AlternateContent xmlns:mc="http://schemas.openxmlformats.org/markup-compatibility/2006" xmlns:p14="http://schemas.microsoft.com/office/powerpoint/2010/main">
    <mc:Choice Requires="p14">
      <p:transition spd="slow" p14:dur="2000" advTm="9802"/>
    </mc:Choice>
    <mc:Fallback xmlns="">
      <p:transition spd="slow" advTm="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25C4E-2351-D1CD-D6F9-70B9D9E77D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25DBD-56B8-B08D-2F89-FCBE4395C241}"/>
              </a:ext>
            </a:extLst>
          </p:cNvPr>
          <p:cNvSpPr>
            <a:spLocks noGrp="1"/>
          </p:cNvSpPr>
          <p:nvPr>
            <p:ph idx="1"/>
          </p:nvPr>
        </p:nvSpPr>
        <p:spPr>
          <a:xfrm>
            <a:off x="581192" y="1715956"/>
            <a:ext cx="8163535" cy="4777360"/>
          </a:xfrm>
        </p:spPr>
        <p:txBody>
          <a:bodyPr>
            <a:noAutofit/>
          </a:bodyPr>
          <a:lstStyle/>
          <a:p>
            <a:r>
              <a:rPr lang="en-US" sz="2000" dirty="0"/>
              <a:t>To show Jessica how much he loves her, Joe signs Jessica up for an adult art class. Joe drives her to and from her classes and waits in the parking lot for her to be finished.</a:t>
            </a:r>
          </a:p>
          <a:p>
            <a:r>
              <a:rPr lang="en-US" sz="2000" dirty="0"/>
              <a:t>Joe still makes Jessica go to the hotel at night but has bought her a painting set to work on her art during the day. He has even started calling Jessica his fiancé.</a:t>
            </a:r>
          </a:p>
          <a:p>
            <a:r>
              <a:rPr lang="en-US" sz="2000" dirty="0"/>
              <a:t>Jessica is happy that their relationship is moving forward and believes that they will be able to move soon.</a:t>
            </a:r>
          </a:p>
          <a:p>
            <a:r>
              <a:rPr lang="en-US" sz="2000" dirty="0"/>
              <a:t>Jessica meets Bethany though her art classes. Jessica tells Bethany about her dream to move to Arizona and open an art studio.</a:t>
            </a:r>
          </a:p>
          <a:p>
            <a:r>
              <a:rPr lang="en-US" sz="2000" dirty="0"/>
              <a:t>Bethany admires Jessica’s painting technique. They only spend time together during class, but they become close friends.</a:t>
            </a:r>
          </a:p>
        </p:txBody>
      </p:sp>
      <p:sp>
        <p:nvSpPr>
          <p:cNvPr id="5" name="Title 1">
            <a:extLst>
              <a:ext uri="{FF2B5EF4-FFF2-40B4-BE49-F238E27FC236}">
                <a16:creationId xmlns:a16="http://schemas.microsoft.com/office/drawing/2014/main" id="{E68FACBE-5EED-D350-5767-688311CAFA3C}"/>
              </a:ext>
            </a:extLst>
          </p:cNvPr>
          <p:cNvSpPr>
            <a:spLocks noGrp="1"/>
          </p:cNvSpPr>
          <p:nvPr>
            <p:ph type="title"/>
          </p:nvPr>
        </p:nvSpPr>
        <p:spPr>
          <a:xfrm>
            <a:off x="581192" y="702156"/>
            <a:ext cx="11029616" cy="1013800"/>
          </a:xfrm>
        </p:spPr>
        <p:txBody>
          <a:bodyPr/>
          <a:lstStyle/>
          <a:p>
            <a:r>
              <a:rPr lang="en-US" dirty="0"/>
              <a:t>Recruitment</a:t>
            </a:r>
          </a:p>
        </p:txBody>
      </p:sp>
      <p:pic>
        <p:nvPicPr>
          <p:cNvPr id="6" name="Picture 5">
            <a:extLst>
              <a:ext uri="{FF2B5EF4-FFF2-40B4-BE49-F238E27FC236}">
                <a16:creationId xmlns:a16="http://schemas.microsoft.com/office/drawing/2014/main" id="{49132CCC-31B8-F194-CEDF-03F0387D9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3996" y="2170298"/>
            <a:ext cx="2304825" cy="2811318"/>
          </a:xfrm>
          <a:prstGeom prst="rect">
            <a:avLst/>
          </a:prstGeom>
        </p:spPr>
      </p:pic>
      <p:sp>
        <p:nvSpPr>
          <p:cNvPr id="4" name="Footer Placeholder 1">
            <a:extLst>
              <a:ext uri="{FF2B5EF4-FFF2-40B4-BE49-F238E27FC236}">
                <a16:creationId xmlns:a16="http://schemas.microsoft.com/office/drawing/2014/main" id="{269B2481-1114-10BB-8474-06F4F6701C36}"/>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BF996EA6-F5A7-40B0-7EC4-F3A5273E4B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87141454"/>
      </p:ext>
    </p:extLst>
  </p:cSld>
  <p:clrMapOvr>
    <a:masterClrMapping/>
  </p:clrMapOvr>
  <mc:AlternateContent xmlns:mc="http://schemas.openxmlformats.org/markup-compatibility/2006" xmlns:p14="http://schemas.microsoft.com/office/powerpoint/2010/main">
    <mc:Choice Requires="p14">
      <p:transition spd="slow" p14:dur="2000" advTm="49834"/>
    </mc:Choice>
    <mc:Fallback xmlns="">
      <p:transition spd="slow" advTm="4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239E-0289-BDAB-C12B-C672B5A286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1A36F2-316C-183B-DB80-20EB2957E755}"/>
              </a:ext>
            </a:extLst>
          </p:cNvPr>
          <p:cNvSpPr txBox="1"/>
          <p:nvPr/>
        </p:nvSpPr>
        <p:spPr>
          <a:xfrm>
            <a:off x="4114800" y="914400"/>
            <a:ext cx="2074984" cy="523220"/>
          </a:xfrm>
          <a:prstGeom prst="rect">
            <a:avLst/>
          </a:prstGeom>
          <a:noFill/>
        </p:spPr>
        <p:txBody>
          <a:bodyPr wrap="square" rtlCol="0">
            <a:spAutoFit/>
          </a:bodyPr>
          <a:lstStyle/>
          <a:p>
            <a:r>
              <a:rPr lang="en-US" sz="2800" dirty="0">
                <a:solidFill>
                  <a:schemeClr val="accent1"/>
                </a:solidFill>
                <a:latin typeface="+mj-lt"/>
              </a:rPr>
              <a:t>Meet Maya</a:t>
            </a:r>
          </a:p>
        </p:txBody>
      </p:sp>
      <p:sp>
        <p:nvSpPr>
          <p:cNvPr id="7" name="Text Placeholder 2">
            <a:extLst>
              <a:ext uri="{FF2B5EF4-FFF2-40B4-BE49-F238E27FC236}">
                <a16:creationId xmlns:a16="http://schemas.microsoft.com/office/drawing/2014/main" id="{3EAD7D1F-859C-680E-FABC-E6C5D116BB80}"/>
              </a:ext>
            </a:extLst>
          </p:cNvPr>
          <p:cNvSpPr>
            <a:spLocks noGrp="1"/>
          </p:cNvSpPr>
          <p:nvPr>
            <p:ph type="body" sz="half" idx="4294967295"/>
          </p:nvPr>
        </p:nvSpPr>
        <p:spPr>
          <a:xfrm>
            <a:off x="4114800" y="1554480"/>
            <a:ext cx="7597646" cy="3521610"/>
          </a:xfrm>
          <a:prstGeom prst="rect">
            <a:avLst/>
          </a:prstGeom>
        </p:spPr>
        <p:txBody>
          <a:bodyPr anchor="t">
            <a:noAutofit/>
          </a:bodyPr>
          <a:lstStyle/>
          <a:p>
            <a:pPr>
              <a:spcBef>
                <a:spcPts val="300"/>
              </a:spcBef>
              <a:spcAft>
                <a:spcPts val="300"/>
              </a:spcAft>
            </a:pPr>
            <a:r>
              <a:rPr lang="en-US" dirty="0"/>
              <a:t>Maya is 12 years old. While Jessica is at art class, Joe begins messaging with Maya on Instagram.</a:t>
            </a:r>
          </a:p>
          <a:p>
            <a:pPr>
              <a:spcBef>
                <a:spcPts val="300"/>
              </a:spcBef>
              <a:spcAft>
                <a:spcPts val="300"/>
              </a:spcAft>
            </a:pPr>
            <a:r>
              <a:rPr lang="en-US" dirty="0"/>
              <a:t>Joe regularly facetimes with Maya while Jessica isn’t home, and Maya comes to trust Joe. She tells him about her struggles at home and how she wishes she could run away, but she doesn’t want to leave her mom alone with her abusive father.</a:t>
            </a:r>
          </a:p>
          <a:p>
            <a:pPr>
              <a:spcBef>
                <a:spcPts val="300"/>
              </a:spcBef>
              <a:spcAft>
                <a:spcPts val="300"/>
              </a:spcAft>
            </a:pPr>
            <a:r>
              <a:rPr lang="en-US" dirty="0"/>
              <a:t>Eventually, Joe convinces Maya to send photos of herself. He tells her how beautiful she is and that he loves her.</a:t>
            </a:r>
          </a:p>
          <a:p>
            <a:pPr>
              <a:spcBef>
                <a:spcPts val="300"/>
              </a:spcBef>
              <a:spcAft>
                <a:spcPts val="300"/>
              </a:spcAft>
            </a:pPr>
            <a:r>
              <a:rPr lang="en-US" dirty="0"/>
              <a:t>Every time Maya calls to complain about her father, Joe reminds her that he would never hurt her and wants to protect her. He tells her she can come over if she is feeling unsafe at home.</a:t>
            </a:r>
          </a:p>
        </p:txBody>
      </p:sp>
      <p:pic>
        <p:nvPicPr>
          <p:cNvPr id="8" name="Picture 7" descr="girl.jpg">
            <a:extLst>
              <a:ext uri="{FF2B5EF4-FFF2-40B4-BE49-F238E27FC236}">
                <a16:creationId xmlns:a16="http://schemas.microsoft.com/office/drawing/2014/main" id="{0A869C78-63F1-9C7D-74CE-D4847550B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 y="914400"/>
            <a:ext cx="2987306" cy="4114800"/>
          </a:xfrm>
          <a:prstGeom prst="rect">
            <a:avLst/>
          </a:prstGeom>
        </p:spPr>
      </p:pic>
      <p:sp>
        <p:nvSpPr>
          <p:cNvPr id="2" name="Footer Placeholder 1">
            <a:extLst>
              <a:ext uri="{FF2B5EF4-FFF2-40B4-BE49-F238E27FC236}">
                <a16:creationId xmlns:a16="http://schemas.microsoft.com/office/drawing/2014/main" id="{681F227B-1E25-AB77-DB8D-7D3A77C965D4}"/>
              </a:ext>
            </a:extLst>
          </p:cNvPr>
          <p:cNvSpPr>
            <a:spLocks noGrp="1"/>
          </p:cNvSpPr>
          <p:nvPr>
            <p:ph type="ftr" sz="quarter" idx="11"/>
          </p:nvPr>
        </p:nvSpPr>
        <p:spPr>
          <a:xfrm>
            <a:off x="468114" y="6261449"/>
            <a:ext cx="1408812" cy="365125"/>
          </a:xfrm>
        </p:spPr>
        <p:txBody>
          <a:bodyPr/>
          <a:lstStyle/>
          <a:p>
            <a:r>
              <a:rPr lang="en-US" sz="800" cap="none" dirty="0">
                <a:solidFill>
                  <a:schemeClr val="accent2"/>
                </a:solidFill>
              </a:rPr>
              <a:t>CSE Institute © 2026</a:t>
            </a:r>
          </a:p>
        </p:txBody>
      </p:sp>
      <p:pic>
        <p:nvPicPr>
          <p:cNvPr id="6" name="Audio 5">
            <a:extLst>
              <a:ext uri="{FF2B5EF4-FFF2-40B4-BE49-F238E27FC236}">
                <a16:creationId xmlns:a16="http://schemas.microsoft.com/office/drawing/2014/main" id="{7187B08B-EAC8-C7FE-A476-56933C644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8571985"/>
      </p:ext>
    </p:extLst>
  </p:cSld>
  <p:clrMapOvr>
    <a:masterClrMapping/>
  </p:clrMapOvr>
  <mc:AlternateContent xmlns:mc="http://schemas.openxmlformats.org/markup-compatibility/2006" xmlns:p14="http://schemas.microsoft.com/office/powerpoint/2010/main">
    <mc:Choice Requires="p14">
      <p:transition spd="slow" p14:dur="2000" advTm="48384"/>
    </mc:Choice>
    <mc:Fallback xmlns="">
      <p:transition spd="slow" advTm="4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2194560"/>
            <a:ext cx="8523171" cy="3961284"/>
          </a:xfrm>
        </p:spPr>
        <p:txBody>
          <a:bodyPr anchor="t">
            <a:noAutofit/>
          </a:bodyPr>
          <a:lstStyle/>
          <a:p>
            <a:r>
              <a:rPr lang="en-US" sz="2000" dirty="0"/>
              <a:t>Joe and Maya continue to chat, and he begins asking her for photos of her in her underwear. Maya agrees and Joe convinces her to come over for dinner and a movie. Joe spends the night telling Maya that he loves her.</a:t>
            </a:r>
          </a:p>
          <a:p>
            <a:r>
              <a:rPr lang="en-US" sz="2000" dirty="0"/>
              <a:t>After a couple of weeks, Maya begins to come over every time Jessica is at art class. Joe rapes Maya on one of her visits. Maya feels like she did something wrong, but Joe assures her that he loves her and that sex is a way of showing true love. He reminds Maya that her parent’s relationship is not love.</a:t>
            </a:r>
          </a:p>
          <a:p>
            <a:r>
              <a:rPr lang="en-US" sz="2000" dirty="0"/>
              <a:t>Before Maya leaves, Joe asks Maya is she would like to make money so she can help her mom escape her father. Maya agrees to return the following week.</a:t>
            </a:r>
          </a:p>
          <a:p>
            <a:r>
              <a:rPr lang="en-US" sz="2000" dirty="0"/>
              <a:t>That day, Bethany shares that she has been struggling to pay rent and tells Jessica she will have to stop art classes.</a:t>
            </a:r>
          </a:p>
        </p:txBody>
      </p:sp>
      <p:pic>
        <p:nvPicPr>
          <p:cNvPr id="8" name="Picture 7" descr="Screen Shot 2017-04-26 at 9.58.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520" y="2215235"/>
            <a:ext cx="2057400" cy="1246480"/>
          </a:xfrm>
          <a:prstGeom prst="rect">
            <a:avLst/>
          </a:prstGeom>
        </p:spPr>
      </p:pic>
      <p:sp>
        <p:nvSpPr>
          <p:cNvPr id="5" name="Title 1"/>
          <p:cNvSpPr>
            <a:spLocks noGrp="1"/>
          </p:cNvSpPr>
          <p:nvPr>
            <p:ph type="title"/>
          </p:nvPr>
        </p:nvSpPr>
        <p:spPr>
          <a:xfrm>
            <a:off x="581192" y="702156"/>
            <a:ext cx="11029616" cy="1013800"/>
          </a:xfrm>
        </p:spPr>
        <p:txBody>
          <a:bodyPr/>
          <a:lstStyle/>
          <a:p>
            <a:r>
              <a:rPr lang="en-US" dirty="0"/>
              <a:t>Victim grooming and recruitment</a:t>
            </a:r>
          </a:p>
        </p:txBody>
      </p:sp>
      <p:sp>
        <p:nvSpPr>
          <p:cNvPr id="4" name="Footer Placeholder 1">
            <a:extLst>
              <a:ext uri="{FF2B5EF4-FFF2-40B4-BE49-F238E27FC236}">
                <a16:creationId xmlns:a16="http://schemas.microsoft.com/office/drawing/2014/main" id="{5C6F770A-F564-9D7D-F09A-5FD1BC0CA0F4}"/>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CF8EEA92-2FAE-0BBD-A5EE-4A47E458D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81992558"/>
      </p:ext>
    </p:extLst>
  </p:cSld>
  <p:clrMapOvr>
    <a:masterClrMapping/>
  </p:clrMapOvr>
  <mc:AlternateContent xmlns:mc="http://schemas.openxmlformats.org/markup-compatibility/2006" xmlns:p14="http://schemas.microsoft.com/office/powerpoint/2010/main">
    <mc:Choice Requires="p14">
      <p:transition spd="slow" p14:dur="2000" advTm="59861"/>
    </mc:Choice>
    <mc:Fallback xmlns="">
      <p:transition spd="slow" advTm="5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5868F-E775-475A-DEC9-C70E6BE0A9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D35F5-3D5D-D1C4-3ABF-49ABF1C7EC68}"/>
              </a:ext>
            </a:extLst>
          </p:cNvPr>
          <p:cNvSpPr>
            <a:spLocks noGrp="1"/>
          </p:cNvSpPr>
          <p:nvPr>
            <p:ph idx="1"/>
          </p:nvPr>
        </p:nvSpPr>
        <p:spPr>
          <a:xfrm>
            <a:off x="640080" y="2194560"/>
            <a:ext cx="8446168" cy="3961284"/>
          </a:xfrm>
        </p:spPr>
        <p:txBody>
          <a:bodyPr anchor="t">
            <a:noAutofit/>
          </a:bodyPr>
          <a:lstStyle/>
          <a:p>
            <a:r>
              <a:rPr lang="en-US" sz="2000" dirty="0"/>
              <a:t>Jessica tells Joe she is sad her friend will no longer be in art class, and Joe suggests that they help by letting her live in their spare bedroom.</a:t>
            </a:r>
          </a:p>
          <a:p>
            <a:r>
              <a:rPr lang="en-US" sz="2000" dirty="0"/>
              <a:t>Joe also suggests that they use Bethany to help her make money and give Jessica a break. Jessica tells Joe she doesn’t want to involve her friend.</a:t>
            </a:r>
          </a:p>
          <a:p>
            <a:r>
              <a:rPr lang="en-US" sz="2000" dirty="0"/>
              <a:t>Joe explains that they would have enough money to move sooner if they each recruited someone. Joe tells Jessica about Maya and how he has already done his part. Maya will be back next week, and Joe has already lined up a sex buyer.</a:t>
            </a:r>
          </a:p>
          <a:p>
            <a:r>
              <a:rPr lang="en-US" sz="2000" dirty="0"/>
              <a:t>Jessica worries about bringing in other girls and tells Joe that may be taking it too far. Joe threatens to cut Jessica off from drugs until she recruits Bethany.</a:t>
            </a:r>
          </a:p>
        </p:txBody>
      </p:sp>
      <p:sp>
        <p:nvSpPr>
          <p:cNvPr id="5" name="Title 1">
            <a:extLst>
              <a:ext uri="{FF2B5EF4-FFF2-40B4-BE49-F238E27FC236}">
                <a16:creationId xmlns:a16="http://schemas.microsoft.com/office/drawing/2014/main" id="{1279D23A-A2F3-1947-B9F3-9C6936310DD0}"/>
              </a:ext>
            </a:extLst>
          </p:cNvPr>
          <p:cNvSpPr>
            <a:spLocks noGrp="1"/>
          </p:cNvSpPr>
          <p:nvPr>
            <p:ph type="title"/>
          </p:nvPr>
        </p:nvSpPr>
        <p:spPr>
          <a:xfrm>
            <a:off x="581192" y="702156"/>
            <a:ext cx="11029616" cy="1013800"/>
          </a:xfrm>
        </p:spPr>
        <p:txBody>
          <a:bodyPr/>
          <a:lstStyle/>
          <a:p>
            <a:r>
              <a:rPr lang="en-US" dirty="0"/>
              <a:t>Preying on vulnerabilities</a:t>
            </a:r>
          </a:p>
        </p:txBody>
      </p:sp>
      <p:pic>
        <p:nvPicPr>
          <p:cNvPr id="6" name="Picture 5" descr="A silhouette of a person&#10;&#10;AI-generated content may be incorrect.">
            <a:extLst>
              <a:ext uri="{FF2B5EF4-FFF2-40B4-BE49-F238E27FC236}">
                <a16:creationId xmlns:a16="http://schemas.microsoft.com/office/drawing/2014/main" id="{26B32CC0-2ECA-E9C3-1573-95FE4263D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914" y="2302913"/>
            <a:ext cx="1235941" cy="2839132"/>
          </a:xfrm>
          <a:prstGeom prst="rect">
            <a:avLst/>
          </a:prstGeom>
        </p:spPr>
      </p:pic>
      <p:sp>
        <p:nvSpPr>
          <p:cNvPr id="4" name="Footer Placeholder 1">
            <a:extLst>
              <a:ext uri="{FF2B5EF4-FFF2-40B4-BE49-F238E27FC236}">
                <a16:creationId xmlns:a16="http://schemas.microsoft.com/office/drawing/2014/main" id="{D4A5889E-B7AF-0E7C-4F97-CE014B9DA271}"/>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E94834B2-FA90-A5C0-28E9-3EAAF55BAC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04918881"/>
      </p:ext>
    </p:extLst>
  </p:cSld>
  <p:clrMapOvr>
    <a:masterClrMapping/>
  </p:clrMapOvr>
  <mc:AlternateContent xmlns:mc="http://schemas.openxmlformats.org/markup-compatibility/2006" xmlns:p14="http://schemas.microsoft.com/office/powerpoint/2010/main">
    <mc:Choice Requires="p14">
      <p:transition spd="slow" p14:dur="2000" advTm="49248"/>
    </mc:Choice>
    <mc:Fallback xmlns="">
      <p:transition spd="slow" advTm="4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2194560"/>
            <a:ext cx="8726320" cy="4109987"/>
          </a:xfrm>
        </p:spPr>
        <p:txBody>
          <a:bodyPr anchor="t">
            <a:noAutofit/>
          </a:bodyPr>
          <a:lstStyle/>
          <a:p>
            <a:pPr>
              <a:spcBef>
                <a:spcPts val="300"/>
              </a:spcBef>
              <a:spcAft>
                <a:spcPts val="300"/>
              </a:spcAft>
            </a:pPr>
            <a:r>
              <a:rPr lang="en-US" sz="2000" dirty="0"/>
              <a:t>Bethany is grateful to have a cheaper place to live since Joe and Jessica said she would not have to pay for the first two months until she got some savings. Without any blood relatives, Bethany is happy to have them.</a:t>
            </a:r>
          </a:p>
          <a:p>
            <a:pPr>
              <a:spcBef>
                <a:spcPts val="300"/>
              </a:spcBef>
              <a:spcAft>
                <a:spcPts val="300"/>
              </a:spcAft>
            </a:pPr>
            <a:r>
              <a:rPr lang="en-US" sz="2000" dirty="0"/>
              <a:t>After moving in, Bethany noticed many of Joe’s friends come over to hang out every night.  At first, Bethany just hangs out with Jessica when Joe’s friends are around, but soon Jessica encourages Bethany to drink with them.</a:t>
            </a:r>
          </a:p>
          <a:p>
            <a:pPr>
              <a:spcBef>
                <a:spcPts val="300"/>
              </a:spcBef>
              <a:spcAft>
                <a:spcPts val="300"/>
              </a:spcAft>
            </a:pPr>
            <a:r>
              <a:rPr lang="en-US" sz="2000" dirty="0"/>
              <a:t>One night, Jessica tells Bethany that one of the men really likes her and suggests Bethany spend the night with him. Bethany was drunk and told Jessica she wasn’t sure if it was a good idea.</a:t>
            </a:r>
          </a:p>
          <a:p>
            <a:pPr>
              <a:spcBef>
                <a:spcPts val="300"/>
              </a:spcBef>
              <a:spcAft>
                <a:spcPts val="300"/>
              </a:spcAft>
            </a:pPr>
            <a:r>
              <a:rPr lang="en-US" sz="2000" dirty="0"/>
              <a:t>Later that night, the man comes into Bethany’s room while she’s getting ready for bed and rapes her.</a:t>
            </a:r>
          </a:p>
          <a:p>
            <a:pPr>
              <a:spcBef>
                <a:spcPts val="300"/>
              </a:spcBef>
              <a:spcAft>
                <a:spcPts val="300"/>
              </a:spcAft>
            </a:pPr>
            <a:r>
              <a:rPr lang="en-US" sz="2000" dirty="0"/>
              <a:t>Bethany sees Joe in the hallway accepting cash from the man before he leaves.</a:t>
            </a:r>
          </a:p>
        </p:txBody>
      </p:sp>
      <p:pic>
        <p:nvPicPr>
          <p:cNvPr id="5" name="Picture 4" descr="Screen Shot 2017-04-12 at 10.02.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733" y="2194560"/>
            <a:ext cx="1929341" cy="2815408"/>
          </a:xfrm>
          <a:prstGeom prst="rect">
            <a:avLst/>
          </a:prstGeom>
        </p:spPr>
      </p:pic>
      <p:sp>
        <p:nvSpPr>
          <p:cNvPr id="6" name="Title 1"/>
          <p:cNvSpPr>
            <a:spLocks noGrp="1"/>
          </p:cNvSpPr>
          <p:nvPr>
            <p:ph type="title"/>
          </p:nvPr>
        </p:nvSpPr>
        <p:spPr>
          <a:xfrm>
            <a:off x="581192" y="702156"/>
            <a:ext cx="11029616" cy="1013800"/>
          </a:xfrm>
        </p:spPr>
        <p:txBody>
          <a:bodyPr/>
          <a:lstStyle/>
          <a:p>
            <a:r>
              <a:rPr lang="en-US" dirty="0"/>
              <a:t>Becoming a “bottom”</a:t>
            </a:r>
          </a:p>
        </p:txBody>
      </p:sp>
      <p:sp>
        <p:nvSpPr>
          <p:cNvPr id="4" name="Footer Placeholder 1">
            <a:extLst>
              <a:ext uri="{FF2B5EF4-FFF2-40B4-BE49-F238E27FC236}">
                <a16:creationId xmlns:a16="http://schemas.microsoft.com/office/drawing/2014/main" id="{B4F552A2-FFF8-DE5E-92CF-05FF847CE2EB}"/>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C693D858-C1AA-3DFA-3F01-4430A7F1D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19461530"/>
      </p:ext>
    </p:extLst>
  </p:cSld>
  <p:clrMapOvr>
    <a:masterClrMapping/>
  </p:clrMapOvr>
  <mc:AlternateContent xmlns:mc="http://schemas.openxmlformats.org/markup-compatibility/2006" xmlns:p14="http://schemas.microsoft.com/office/powerpoint/2010/main">
    <mc:Choice Requires="p14">
      <p:transition spd="slow" p14:dur="2000" advTm="51733"/>
    </mc:Choice>
    <mc:Fallback xmlns="">
      <p:transition spd="slow" advTm="5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2194561"/>
            <a:ext cx="9103134" cy="4158114"/>
          </a:xfrm>
        </p:spPr>
        <p:txBody>
          <a:bodyPr anchor="t">
            <a:normAutofit/>
          </a:bodyPr>
          <a:lstStyle/>
          <a:p>
            <a:pPr>
              <a:spcBef>
                <a:spcPts val="300"/>
              </a:spcBef>
              <a:spcAft>
                <a:spcPts val="300"/>
              </a:spcAft>
            </a:pPr>
            <a:r>
              <a:rPr lang="en-US" sz="2000" dirty="0"/>
              <a:t>Bethany confides in Jessica, and Jessica calms Bethany down and maintains her fiancé would never do anything to harm Bethany.  Jessica gives Bethany drugs to calm her nerves and reassures her that everything is fine.</a:t>
            </a:r>
          </a:p>
          <a:p>
            <a:pPr>
              <a:spcBef>
                <a:spcPts val="300"/>
              </a:spcBef>
              <a:spcAft>
                <a:spcPts val="300"/>
              </a:spcAft>
            </a:pPr>
            <a:r>
              <a:rPr lang="en-US" sz="2000" dirty="0"/>
              <a:t>Bethany is also surprised to meet a young girl named Maya. Joe says she is his niece, and he is helping to take care of her while her parents work late some evenings.</a:t>
            </a:r>
          </a:p>
          <a:p>
            <a:pPr>
              <a:spcBef>
                <a:spcPts val="300"/>
              </a:spcBef>
              <a:spcAft>
                <a:spcPts val="300"/>
              </a:spcAft>
            </a:pPr>
            <a:r>
              <a:rPr lang="en-US" sz="2000" dirty="0"/>
              <a:t>When Maya comes over, Joe shows her to the back room where a man is waiting for her.  Joe leaves Maya with the man and the man rapes her.</a:t>
            </a:r>
          </a:p>
          <a:p>
            <a:pPr>
              <a:spcBef>
                <a:spcPts val="300"/>
              </a:spcBef>
              <a:spcAft>
                <a:spcPts val="300"/>
              </a:spcAft>
            </a:pPr>
            <a:r>
              <a:rPr lang="en-US" sz="2000" dirty="0"/>
              <a:t>As the man leaves, he tosses some cash on the bedside table. Joe comes in to retrieve the cash and tells Maya he has set up a savings account for her to keep the money safe until she has enough to help her mom.</a:t>
            </a:r>
          </a:p>
          <a:p>
            <a:pPr>
              <a:spcBef>
                <a:spcPts val="300"/>
              </a:spcBef>
              <a:spcAft>
                <a:spcPts val="300"/>
              </a:spcAft>
            </a:pPr>
            <a:r>
              <a:rPr lang="en-US" sz="2000" dirty="0"/>
              <a:t>Maya continues to come over multiple times per week. Each time, she is raped by three different men and Joe takes the cash.</a:t>
            </a:r>
          </a:p>
        </p:txBody>
      </p:sp>
      <p:sp>
        <p:nvSpPr>
          <p:cNvPr id="6" name="Title 1"/>
          <p:cNvSpPr>
            <a:spLocks noGrp="1"/>
          </p:cNvSpPr>
          <p:nvPr>
            <p:ph type="title"/>
          </p:nvPr>
        </p:nvSpPr>
        <p:spPr>
          <a:xfrm>
            <a:off x="581192" y="702156"/>
            <a:ext cx="11029616" cy="1013800"/>
          </a:xfrm>
        </p:spPr>
        <p:txBody>
          <a:bodyPr/>
          <a:lstStyle/>
          <a:p>
            <a:r>
              <a:rPr lang="en-US" dirty="0"/>
              <a:t>trafficking of a minor</a:t>
            </a:r>
          </a:p>
        </p:txBody>
      </p:sp>
      <p:pic>
        <p:nvPicPr>
          <p:cNvPr id="5" name="Picture 4" descr="A silhouette of a person holding a bag&#10;&#10;AI-generated content may be incorrect.">
            <a:extLst>
              <a:ext uri="{FF2B5EF4-FFF2-40B4-BE49-F238E27FC236}">
                <a16:creationId xmlns:a16="http://schemas.microsoft.com/office/drawing/2014/main" id="{527A4036-D403-A92B-71E2-C7979E985FD3}"/>
              </a:ext>
            </a:extLst>
          </p:cNvPr>
          <p:cNvPicPr>
            <a:picLocks noChangeAspect="1"/>
          </p:cNvPicPr>
          <p:nvPr/>
        </p:nvPicPr>
        <p:blipFill>
          <a:blip r:embed="rId4">
            <a:extLst>
              <a:ext uri="{28A0092B-C50C-407E-A947-70E740481C1C}">
                <a14:useLocalDpi xmlns:a14="http://schemas.microsoft.com/office/drawing/2010/main" val="0"/>
              </a:ext>
            </a:extLst>
          </a:blip>
          <a:srcRect l="1367" r="3749"/>
          <a:stretch>
            <a:fillRect/>
          </a:stretch>
        </p:blipFill>
        <p:spPr>
          <a:xfrm>
            <a:off x="10340976" y="2194561"/>
            <a:ext cx="901018" cy="2917078"/>
          </a:xfrm>
          <a:prstGeom prst="rect">
            <a:avLst/>
          </a:prstGeom>
        </p:spPr>
      </p:pic>
      <p:sp>
        <p:nvSpPr>
          <p:cNvPr id="4" name="Footer Placeholder 1">
            <a:extLst>
              <a:ext uri="{FF2B5EF4-FFF2-40B4-BE49-F238E27FC236}">
                <a16:creationId xmlns:a16="http://schemas.microsoft.com/office/drawing/2014/main" id="{D0A4853C-B977-9965-9699-F4CA5632D0F5}"/>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67862162-3E3C-4950-C215-F22039456B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25855641"/>
      </p:ext>
    </p:extLst>
  </p:cSld>
  <p:clrMapOvr>
    <a:masterClrMapping/>
  </p:clrMapOvr>
  <mc:AlternateContent xmlns:mc="http://schemas.openxmlformats.org/markup-compatibility/2006" xmlns:p14="http://schemas.microsoft.com/office/powerpoint/2010/main">
    <mc:Choice Requires="p14">
      <p:transition spd="slow" p14:dur="2000" advTm="60362"/>
    </mc:Choice>
    <mc:Fallback xmlns="">
      <p:transition spd="slow" advTm="6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D1C96-DE7B-E1DF-7AF4-29052299BA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CF82-D60B-BE25-8C0A-F4458CD0DC33}"/>
              </a:ext>
            </a:extLst>
          </p:cNvPr>
          <p:cNvSpPr>
            <a:spLocks noGrp="1"/>
          </p:cNvSpPr>
          <p:nvPr>
            <p:ph idx="1"/>
          </p:nvPr>
        </p:nvSpPr>
        <p:spPr>
          <a:xfrm>
            <a:off x="640080" y="2194560"/>
            <a:ext cx="8798335" cy="4259395"/>
          </a:xfrm>
        </p:spPr>
        <p:txBody>
          <a:bodyPr anchor="t">
            <a:noAutofit/>
          </a:bodyPr>
          <a:lstStyle/>
          <a:p>
            <a:pPr lvl="0">
              <a:spcBef>
                <a:spcPts val="300"/>
              </a:spcBef>
              <a:spcAft>
                <a:spcPts val="300"/>
              </a:spcAft>
            </a:pPr>
            <a:r>
              <a:rPr lang="en-US" sz="2000" dirty="0"/>
              <a:t>Bethany feels weary of Joe but still trusts Jessica, so she continues living with them. She notices that Jessica goes out every night, oftentimes not coming back till the early morning.</a:t>
            </a:r>
          </a:p>
          <a:p>
            <a:pPr lvl="0">
              <a:spcBef>
                <a:spcPts val="300"/>
              </a:spcBef>
              <a:spcAft>
                <a:spcPts val="300"/>
              </a:spcAft>
            </a:pPr>
            <a:r>
              <a:rPr lang="en-US" sz="2000" dirty="0"/>
              <a:t>Soon, Jessica tells Bethany she needs her help and reminds Bethany that she does not pay rent. Jessica shares with Bethany that she goes on “dates” with wealthy men and that she needed Bethany to join her because her “date” is bringing a friend.</a:t>
            </a:r>
          </a:p>
          <a:p>
            <a:pPr lvl="0">
              <a:spcBef>
                <a:spcPts val="300"/>
              </a:spcBef>
              <a:spcAft>
                <a:spcPts val="300"/>
              </a:spcAft>
            </a:pPr>
            <a:r>
              <a:rPr lang="en-US" sz="2000" dirty="0"/>
              <a:t>Jessica swears it’s nothing weird, just some lonely men that want company. Jessica promises Bethany that it is the easiest way to make money. Jessica tells Bethany even Joe doesn’t mind.</a:t>
            </a:r>
          </a:p>
          <a:p>
            <a:pPr lvl="0">
              <a:spcBef>
                <a:spcPts val="300"/>
              </a:spcBef>
              <a:spcAft>
                <a:spcPts val="300"/>
              </a:spcAft>
            </a:pPr>
            <a:r>
              <a:rPr lang="en-US" sz="2000" dirty="0"/>
              <a:t>Bethany agrees thinking she would be fine with Jessica around. The two get ready and Dan drops them off at the hotel. Jessica speaks briefly with the man at the front desk and gave him some cash before leading Bethany up to the hotel room. </a:t>
            </a:r>
          </a:p>
        </p:txBody>
      </p:sp>
      <p:sp>
        <p:nvSpPr>
          <p:cNvPr id="6" name="Title 1">
            <a:extLst>
              <a:ext uri="{FF2B5EF4-FFF2-40B4-BE49-F238E27FC236}">
                <a16:creationId xmlns:a16="http://schemas.microsoft.com/office/drawing/2014/main" id="{8EA966B2-F562-1283-DAC9-591A727FE0C5}"/>
              </a:ext>
            </a:extLst>
          </p:cNvPr>
          <p:cNvSpPr>
            <a:spLocks noGrp="1"/>
          </p:cNvSpPr>
          <p:nvPr>
            <p:ph type="title"/>
          </p:nvPr>
        </p:nvSpPr>
        <p:spPr>
          <a:xfrm>
            <a:off x="581192" y="702156"/>
            <a:ext cx="11029616" cy="1013800"/>
          </a:xfrm>
        </p:spPr>
        <p:txBody>
          <a:bodyPr/>
          <a:lstStyle/>
          <a:p>
            <a:r>
              <a:rPr lang="en-US" dirty="0"/>
              <a:t>Manipulative tactics </a:t>
            </a:r>
          </a:p>
        </p:txBody>
      </p:sp>
      <p:pic>
        <p:nvPicPr>
          <p:cNvPr id="5" name="Picture 4" descr="A silhouette of two women&#10;&#10;AI-generated content may be incorrect.">
            <a:extLst>
              <a:ext uri="{FF2B5EF4-FFF2-40B4-BE49-F238E27FC236}">
                <a16:creationId xmlns:a16="http://schemas.microsoft.com/office/drawing/2014/main" id="{99206FFF-B58A-A059-DC59-41F1DCA69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5884" y="2194560"/>
            <a:ext cx="2011680" cy="1549477"/>
          </a:xfrm>
          <a:prstGeom prst="rect">
            <a:avLst/>
          </a:prstGeom>
        </p:spPr>
      </p:pic>
      <p:sp>
        <p:nvSpPr>
          <p:cNvPr id="4" name="Footer Placeholder 1">
            <a:extLst>
              <a:ext uri="{FF2B5EF4-FFF2-40B4-BE49-F238E27FC236}">
                <a16:creationId xmlns:a16="http://schemas.microsoft.com/office/drawing/2014/main" id="{C90146EC-5900-6BAB-F23E-5EAE9AE3BC26}"/>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1AC2E777-90B3-1012-D3F6-4D26C87EA3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75034073"/>
      </p:ext>
    </p:extLst>
  </p:cSld>
  <p:clrMapOvr>
    <a:masterClrMapping/>
  </p:clrMapOvr>
  <mc:AlternateContent xmlns:mc="http://schemas.openxmlformats.org/markup-compatibility/2006" xmlns:p14="http://schemas.microsoft.com/office/powerpoint/2010/main">
    <mc:Choice Requires="p14">
      <p:transition spd="slow" p14:dur="2000" advTm="60544"/>
    </mc:Choice>
    <mc:Fallback xmlns="">
      <p:transition spd="slow" advTm="6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F48E6-6371-FEEC-6F56-4ECACDCD23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EA447-3862-46EA-E525-1D91F4566A2C}"/>
              </a:ext>
            </a:extLst>
          </p:cNvPr>
          <p:cNvSpPr>
            <a:spLocks noGrp="1"/>
          </p:cNvSpPr>
          <p:nvPr>
            <p:ph idx="1"/>
          </p:nvPr>
        </p:nvSpPr>
        <p:spPr>
          <a:xfrm>
            <a:off x="640080" y="2194560"/>
            <a:ext cx="8879305" cy="4032985"/>
          </a:xfrm>
        </p:spPr>
        <p:txBody>
          <a:bodyPr anchor="t">
            <a:noAutofit/>
          </a:bodyPr>
          <a:lstStyle/>
          <a:p>
            <a:pPr lvl="0"/>
            <a:r>
              <a:rPr lang="en-US" sz="2000" dirty="0"/>
              <a:t>Jessica introduces Bethany to the men then goes into another room with one of the men. Bethany is raped by the other man. </a:t>
            </a:r>
          </a:p>
          <a:p>
            <a:r>
              <a:rPr lang="en-US" sz="2000" dirty="0"/>
              <a:t>When Jessica returns, Bethany tells her what happened and Jessica reminds her that she made a lot of money so Bethany should be happy. </a:t>
            </a:r>
          </a:p>
          <a:p>
            <a:pPr lvl="0"/>
            <a:r>
              <a:rPr lang="en-US" sz="2000" dirty="0"/>
              <a:t>Jessica immediately gives the money to Dan who then drives home. Bethany feels uneasy about what happened, but Jessica encourages her and tells her that Joe is putting the money toward rent and will deposit the rest in a savings account.</a:t>
            </a:r>
          </a:p>
          <a:p>
            <a:pPr lvl="0"/>
            <a:r>
              <a:rPr lang="en-US" sz="2000" dirty="0"/>
              <a:t>Joe even buys Bethany a new phone and shows her the savings account where he deposited the money. </a:t>
            </a:r>
          </a:p>
          <a:p>
            <a:pPr lvl="0"/>
            <a:r>
              <a:rPr lang="en-US" sz="2000" dirty="0"/>
              <a:t>Jessica and Joe start bringing men to the house and Jessica tells Bethany that she will need to help out since she doesn’t pay rent or utilities. </a:t>
            </a:r>
          </a:p>
        </p:txBody>
      </p:sp>
      <p:sp>
        <p:nvSpPr>
          <p:cNvPr id="6" name="Title 1">
            <a:extLst>
              <a:ext uri="{FF2B5EF4-FFF2-40B4-BE49-F238E27FC236}">
                <a16:creationId xmlns:a16="http://schemas.microsoft.com/office/drawing/2014/main" id="{8EDFD052-D3EF-618D-B05F-43A7D641F71D}"/>
              </a:ext>
            </a:extLst>
          </p:cNvPr>
          <p:cNvSpPr>
            <a:spLocks noGrp="1"/>
          </p:cNvSpPr>
          <p:nvPr>
            <p:ph type="title"/>
          </p:nvPr>
        </p:nvSpPr>
        <p:spPr>
          <a:xfrm>
            <a:off x="581192" y="702156"/>
            <a:ext cx="11029616" cy="1013800"/>
          </a:xfrm>
        </p:spPr>
        <p:txBody>
          <a:bodyPr/>
          <a:lstStyle/>
          <a:p>
            <a:r>
              <a:rPr lang="en-US" dirty="0"/>
              <a:t>The role of a “bottom”</a:t>
            </a:r>
          </a:p>
        </p:txBody>
      </p:sp>
      <p:pic>
        <p:nvPicPr>
          <p:cNvPr id="8" name="Picture 7" descr="A hand holding a coin&#10;&#10;AI-generated content may be incorrect.">
            <a:extLst>
              <a:ext uri="{FF2B5EF4-FFF2-40B4-BE49-F238E27FC236}">
                <a16:creationId xmlns:a16="http://schemas.microsoft.com/office/drawing/2014/main" id="{C8EFFF68-7253-3824-24E0-7C9BC8FA207E}"/>
              </a:ext>
            </a:extLst>
          </p:cNvPr>
          <p:cNvPicPr>
            <a:picLocks noChangeAspect="1"/>
          </p:cNvPicPr>
          <p:nvPr/>
        </p:nvPicPr>
        <p:blipFill>
          <a:blip r:embed="rId4">
            <a:extLst>
              <a:ext uri="{28A0092B-C50C-407E-A947-70E740481C1C}">
                <a14:useLocalDpi xmlns:a14="http://schemas.microsoft.com/office/drawing/2010/main" val="0"/>
              </a:ext>
            </a:extLst>
          </a:blip>
          <a:srcRect t="10683" b="7296"/>
          <a:stretch>
            <a:fillRect/>
          </a:stretch>
        </p:blipFill>
        <p:spPr>
          <a:xfrm>
            <a:off x="9916762" y="2195645"/>
            <a:ext cx="1828800" cy="2946400"/>
          </a:xfrm>
          <a:prstGeom prst="rect">
            <a:avLst/>
          </a:prstGeom>
        </p:spPr>
      </p:pic>
      <p:sp>
        <p:nvSpPr>
          <p:cNvPr id="4" name="Footer Placeholder 1">
            <a:extLst>
              <a:ext uri="{FF2B5EF4-FFF2-40B4-BE49-F238E27FC236}">
                <a16:creationId xmlns:a16="http://schemas.microsoft.com/office/drawing/2014/main" id="{C57720ED-5CA0-0F78-6E65-FA6C9FD7AC21}"/>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5" name="Audio 4">
            <a:extLst>
              <a:ext uri="{FF2B5EF4-FFF2-40B4-BE49-F238E27FC236}">
                <a16:creationId xmlns:a16="http://schemas.microsoft.com/office/drawing/2014/main" id="{85866132-A6B0-3BE7-F5DD-2331FA82F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47396160"/>
      </p:ext>
    </p:extLst>
  </p:cSld>
  <p:clrMapOvr>
    <a:masterClrMapping/>
  </p:clrMapOvr>
  <mc:AlternateContent xmlns:mc="http://schemas.openxmlformats.org/markup-compatibility/2006" xmlns:p14="http://schemas.microsoft.com/office/powerpoint/2010/main">
    <mc:Choice Requires="p14">
      <p:transition spd="slow" p14:dur="2000" advTm="49365"/>
    </mc:Choice>
    <mc:Fallback xmlns="">
      <p:transition spd="slow" advTm="4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2EBF2-45BF-87EC-F7A8-5C4FCF315CE3}"/>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11ECAF75-0D59-93BB-D05D-BF2C5434DC70}"/>
              </a:ext>
            </a:extLst>
          </p:cNvPr>
          <p:cNvSpPr>
            <a:spLocks noGrp="1"/>
          </p:cNvSpPr>
          <p:nvPr>
            <p:ph type="body" sz="half" idx="4294967295"/>
          </p:nvPr>
        </p:nvSpPr>
        <p:spPr>
          <a:xfrm>
            <a:off x="640080" y="1279525"/>
            <a:ext cx="8853488" cy="2598738"/>
          </a:xfrm>
          <a:prstGeom prst="rect">
            <a:avLst/>
          </a:prstGeom>
        </p:spPr>
        <p:txBody>
          <a:bodyPr lIns="0" anchor="t">
            <a:noAutofit/>
          </a:bodyPr>
          <a:lstStyle/>
          <a:p>
            <a:pPr lvl="0"/>
            <a:r>
              <a:rPr lang="en-US" sz="2000" dirty="0"/>
              <a:t>Bethany can’t move out because she has nowhere to go. Bethany is raped by five men each day while Joe collects the money and tracks how much Bethany owes for rent, food, and utilities. Bethany begins using drugs increasingly to numb herself.</a:t>
            </a:r>
          </a:p>
          <a:p>
            <a:pPr lvl="0"/>
            <a:r>
              <a:rPr lang="en-US" sz="2000" dirty="0"/>
              <a:t>Bethany notices that Maya has been staying at the house more frequently too, with men often coming and going from her room as well. </a:t>
            </a:r>
          </a:p>
          <a:p>
            <a:pPr lvl="0"/>
            <a:r>
              <a:rPr lang="en-US" sz="2000" dirty="0"/>
              <a:t>Joe continues to have men rape Maya, Bethany, and Jessica for several weeks. </a:t>
            </a:r>
          </a:p>
        </p:txBody>
      </p:sp>
      <p:sp>
        <p:nvSpPr>
          <p:cNvPr id="2" name="Footer Placeholder 1">
            <a:extLst>
              <a:ext uri="{FF2B5EF4-FFF2-40B4-BE49-F238E27FC236}">
                <a16:creationId xmlns:a16="http://schemas.microsoft.com/office/drawing/2014/main" id="{6E66811D-C18D-6062-EB88-244F1241D8C9}"/>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4" name="Audio 3">
            <a:extLst>
              <a:ext uri="{FF2B5EF4-FFF2-40B4-BE49-F238E27FC236}">
                <a16:creationId xmlns:a16="http://schemas.microsoft.com/office/drawing/2014/main" id="{5013813F-29F3-C1E0-61D9-9CC7B3D83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61294483"/>
      </p:ext>
    </p:extLst>
  </p:cSld>
  <p:clrMapOvr>
    <a:masterClrMapping/>
  </p:clrMapOvr>
  <mc:AlternateContent xmlns:mc="http://schemas.openxmlformats.org/markup-compatibility/2006" xmlns:p14="http://schemas.microsoft.com/office/powerpoint/2010/main">
    <mc:Choice Requires="p14">
      <p:transition spd="slow" p14:dur="2000" advTm="33941"/>
    </mc:Choice>
    <mc:Fallback xmlns="">
      <p:transition spd="slow" advTm="3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3886200"/>
            <a:ext cx="11029615" cy="600557"/>
          </a:xfrm>
        </p:spPr>
        <p:txBody>
          <a:bodyPr anchor="t">
            <a:noAutofit/>
          </a:bodyPr>
          <a:lstStyle/>
          <a:p>
            <a:r>
              <a:rPr lang="en-US" dirty="0"/>
              <a:t>Pennsylvania sex trafficking law </a:t>
            </a:r>
          </a:p>
        </p:txBody>
      </p:sp>
      <p:sp>
        <p:nvSpPr>
          <p:cNvPr id="3" name="Text Placeholder 2"/>
          <p:cNvSpPr>
            <a:spLocks noGrp="1"/>
          </p:cNvSpPr>
          <p:nvPr>
            <p:ph type="body" idx="1"/>
          </p:nvPr>
        </p:nvSpPr>
        <p:spPr>
          <a:xfrm>
            <a:off x="581192" y="4572000"/>
            <a:ext cx="11029615" cy="600556"/>
          </a:xfrm>
        </p:spPr>
        <p:txBody>
          <a:bodyPr>
            <a:normAutofit/>
          </a:bodyPr>
          <a:lstStyle/>
          <a:p>
            <a:r>
              <a:rPr lang="en-US" sz="2800" dirty="0"/>
              <a:t>Title 18 of crimes code, chapter 30</a:t>
            </a:r>
          </a:p>
        </p:txBody>
      </p:sp>
      <p:sp>
        <p:nvSpPr>
          <p:cNvPr id="4" name="Footer Placeholder 1">
            <a:extLst>
              <a:ext uri="{FF2B5EF4-FFF2-40B4-BE49-F238E27FC236}">
                <a16:creationId xmlns:a16="http://schemas.microsoft.com/office/drawing/2014/main" id="{7EA552AC-115F-FB07-19EE-42CA815DEB29}"/>
              </a:ext>
            </a:extLst>
          </p:cNvPr>
          <p:cNvSpPr>
            <a:spLocks noGrp="1"/>
          </p:cNvSpPr>
          <p:nvPr>
            <p:ph type="ftr" sz="quarter" idx="11"/>
          </p:nvPr>
        </p:nvSpPr>
        <p:spPr>
          <a:xfrm>
            <a:off x="468114" y="6261449"/>
            <a:ext cx="1408812" cy="365125"/>
          </a:xfrm>
        </p:spPr>
        <p:txBody>
          <a:bodyPr/>
          <a:lstStyle/>
          <a:p>
            <a:r>
              <a:rPr lang="en-US" sz="800" cap="none" dirty="0">
                <a:solidFill>
                  <a:schemeClr val="accent2"/>
                </a:solidFill>
              </a:rPr>
              <a:t>CSE Institute © 2026</a:t>
            </a:r>
          </a:p>
        </p:txBody>
      </p:sp>
      <p:pic>
        <p:nvPicPr>
          <p:cNvPr id="15" name="Audio 14">
            <a:extLst>
              <a:ext uri="{FF2B5EF4-FFF2-40B4-BE49-F238E27FC236}">
                <a16:creationId xmlns:a16="http://schemas.microsoft.com/office/drawing/2014/main" id="{7D3B8350-DE64-F719-E798-16C81EC022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9158000"/>
      </p:ext>
    </p:extLst>
  </p:cSld>
  <p:clrMapOvr>
    <a:masterClrMapping/>
  </p:clrMapOvr>
  <mc:AlternateContent xmlns:mc="http://schemas.openxmlformats.org/markup-compatibility/2006" xmlns:p14="http://schemas.microsoft.com/office/powerpoint/2010/main">
    <mc:Choice Requires="p14">
      <p:transition spd="slow" p14:dur="2000" advTm="39797"/>
    </mc:Choice>
    <mc:Fallback xmlns="">
      <p:transition spd="slow" advTm="3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32BFEF-8CE9-A7E3-476A-711B77F3A27B}"/>
              </a:ext>
            </a:extLst>
          </p:cNvPr>
          <p:cNvSpPr txBox="1"/>
          <p:nvPr/>
        </p:nvSpPr>
        <p:spPr>
          <a:xfrm>
            <a:off x="2582779" y="3059488"/>
            <a:ext cx="7026441" cy="1200329"/>
          </a:xfrm>
          <a:prstGeom prst="rect">
            <a:avLst/>
          </a:prstGeom>
          <a:noFill/>
        </p:spPr>
        <p:txBody>
          <a:bodyPr wrap="square" rtlCol="0">
            <a:spAutoFit/>
          </a:bodyPr>
          <a:lstStyle/>
          <a:p>
            <a:r>
              <a:rPr lang="en-US" dirty="0">
                <a:solidFill>
                  <a:schemeClr val="tx1">
                    <a:lumMod val="75000"/>
                    <a:lumOff val="25000"/>
                  </a:schemeClr>
                </a:solidFill>
              </a:rPr>
              <a:t>This project was supported by PCCD Subgrant # 2022-CR-RA awarded by the Pennsylvania Commission on Crime and Delinquency (PCCD). The opinions, finding and conclusions expressed within this project are those of the author(s) and do not necessarily reflect the views of PCCD).</a:t>
            </a:r>
          </a:p>
        </p:txBody>
      </p:sp>
      <p:pic>
        <p:nvPicPr>
          <p:cNvPr id="5" name="Picture 4" descr="Blue text on a black background&#10;&#10;AI-generated content may be incorrect.">
            <a:extLst>
              <a:ext uri="{FF2B5EF4-FFF2-40B4-BE49-F238E27FC236}">
                <a16:creationId xmlns:a16="http://schemas.microsoft.com/office/drawing/2014/main" id="{E0253DB5-1A0F-AAED-73AC-7349F56B5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362" y="1732165"/>
            <a:ext cx="3523274" cy="897604"/>
          </a:xfrm>
          <a:prstGeom prst="rect">
            <a:avLst/>
          </a:prstGeom>
        </p:spPr>
      </p:pic>
      <p:pic>
        <p:nvPicPr>
          <p:cNvPr id="3" name="Audio 2">
            <a:extLst>
              <a:ext uri="{FF2B5EF4-FFF2-40B4-BE49-F238E27FC236}">
                <a16:creationId xmlns:a16="http://schemas.microsoft.com/office/drawing/2014/main" id="{ACD03F62-0DF7-CB6C-B082-506791700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0053908"/>
      </p:ext>
    </p:extLst>
  </p:cSld>
  <p:clrMapOvr>
    <a:masterClrMapping/>
  </p:clrMapOvr>
  <mc:AlternateContent xmlns:mc="http://schemas.openxmlformats.org/markup-compatibility/2006" xmlns:p14="http://schemas.microsoft.com/office/powerpoint/2010/main">
    <mc:Choice Requires="p14">
      <p:transition spd="slow" p14:dur="2000" advTm="23210"/>
    </mc:Choice>
    <mc:Fallback xmlns="">
      <p:transition spd="slow" advTm="2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432E2-9871-F227-21BA-4A332956B4E2}"/>
              </a:ext>
            </a:extLst>
          </p:cNvPr>
          <p:cNvSpPr>
            <a:spLocks noGrp="1"/>
          </p:cNvSpPr>
          <p:nvPr>
            <p:ph type="title"/>
          </p:nvPr>
        </p:nvSpPr>
        <p:spPr>
          <a:xfrm>
            <a:off x="581192" y="702156"/>
            <a:ext cx="11029616" cy="1013800"/>
          </a:xfrm>
        </p:spPr>
        <p:txBody>
          <a:bodyPr>
            <a:normAutofit/>
          </a:bodyPr>
          <a:lstStyle/>
          <a:p>
            <a:r>
              <a:rPr lang="en-US" dirty="0"/>
              <a:t>Amp model</a:t>
            </a:r>
          </a:p>
        </p:txBody>
      </p:sp>
      <p:sp>
        <p:nvSpPr>
          <p:cNvPr id="7" name="Content Placeholder 2">
            <a:extLst>
              <a:ext uri="{FF2B5EF4-FFF2-40B4-BE49-F238E27FC236}">
                <a16:creationId xmlns:a16="http://schemas.microsoft.com/office/drawing/2014/main" id="{A7DA9FEB-D9FB-87AA-3059-04187E375A23}"/>
              </a:ext>
            </a:extLst>
          </p:cNvPr>
          <p:cNvSpPr>
            <a:spLocks noGrp="1"/>
          </p:cNvSpPr>
          <p:nvPr>
            <p:ph idx="1"/>
          </p:nvPr>
        </p:nvSpPr>
        <p:spPr>
          <a:xfrm>
            <a:off x="640080" y="2194560"/>
            <a:ext cx="10169091" cy="2175309"/>
          </a:xfrm>
        </p:spPr>
        <p:txBody>
          <a:bodyPr anchor="t">
            <a:normAutofit/>
          </a:bodyPr>
          <a:lstStyle/>
          <a:p>
            <a:pPr marL="0" indent="0">
              <a:buNone/>
            </a:pPr>
            <a:r>
              <a:rPr lang="en-US" sz="2400" dirty="0">
                <a:solidFill>
                  <a:schemeClr val="tx1">
                    <a:lumMod val="75000"/>
                    <a:lumOff val="25000"/>
                  </a:schemeClr>
                </a:solidFill>
              </a:rPr>
              <a:t>Simply stated, in order to prove the crime of sex trafficking beyond a reasonable doubt, the prosecution must prove one </a:t>
            </a:r>
            <a:r>
              <a:rPr lang="en-US" sz="2400" b="1" dirty="0">
                <a:solidFill>
                  <a:schemeClr val="accent2"/>
                </a:solidFill>
              </a:rPr>
              <a:t>ACT</a:t>
            </a:r>
            <a:r>
              <a:rPr lang="en-US" sz="2400" dirty="0">
                <a:solidFill>
                  <a:schemeClr val="tx1">
                    <a:lumMod val="75000"/>
                    <a:lumOff val="25000"/>
                  </a:schemeClr>
                </a:solidFill>
              </a:rPr>
              <a:t>, perpetrated by one </a:t>
            </a:r>
            <a:r>
              <a:rPr lang="en-US" sz="2400" b="1" dirty="0">
                <a:solidFill>
                  <a:schemeClr val="accent2"/>
                </a:solidFill>
              </a:rPr>
              <a:t>MEANS</a:t>
            </a:r>
            <a:r>
              <a:rPr lang="en-US" sz="2400" dirty="0">
                <a:solidFill>
                  <a:schemeClr val="tx1">
                    <a:lumMod val="75000"/>
                    <a:lumOff val="25000"/>
                  </a:schemeClr>
                </a:solidFill>
              </a:rPr>
              <a:t>, for the </a:t>
            </a:r>
            <a:r>
              <a:rPr lang="en-US" sz="2400" b="1" dirty="0">
                <a:solidFill>
                  <a:schemeClr val="accent2"/>
                </a:solidFill>
              </a:rPr>
              <a:t>PURPOSE</a:t>
            </a:r>
            <a:r>
              <a:rPr lang="en-US" sz="2400" dirty="0">
                <a:solidFill>
                  <a:schemeClr val="tx1">
                    <a:lumMod val="75000"/>
                    <a:lumOff val="25000"/>
                  </a:schemeClr>
                </a:solidFill>
              </a:rPr>
              <a:t> of a commercial sex act.</a:t>
            </a:r>
          </a:p>
          <a:p>
            <a:pPr marL="0" indent="0">
              <a:buNone/>
            </a:pPr>
            <a:r>
              <a:rPr lang="en-US" sz="2400" dirty="0">
                <a:solidFill>
                  <a:schemeClr val="tx1">
                    <a:lumMod val="75000"/>
                    <a:lumOff val="25000"/>
                  </a:schemeClr>
                </a:solidFill>
              </a:rPr>
              <a:t>NOTE:  If the victim of sex trafficking is a minor – the means do not need to be proven and are not an element of the crime. </a:t>
            </a:r>
          </a:p>
        </p:txBody>
      </p:sp>
      <p:sp>
        <p:nvSpPr>
          <p:cNvPr id="3" name="Footer Placeholder 1">
            <a:extLst>
              <a:ext uri="{FF2B5EF4-FFF2-40B4-BE49-F238E27FC236}">
                <a16:creationId xmlns:a16="http://schemas.microsoft.com/office/drawing/2014/main" id="{256E74BD-CAF3-FA9E-DB48-F59524BF50B4}"/>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5" name="Audio 4">
            <a:extLst>
              <a:ext uri="{FF2B5EF4-FFF2-40B4-BE49-F238E27FC236}">
                <a16:creationId xmlns:a16="http://schemas.microsoft.com/office/drawing/2014/main" id="{92F1C76D-72B5-E801-1EC7-6FF8B52A61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73905408"/>
      </p:ext>
    </p:extLst>
  </p:cSld>
  <p:clrMapOvr>
    <a:masterClrMapping/>
  </p:clrMapOvr>
  <mc:AlternateContent xmlns:mc="http://schemas.openxmlformats.org/markup-compatibility/2006" xmlns:p14="http://schemas.microsoft.com/office/powerpoint/2010/main">
    <mc:Choice Requires="p14">
      <p:transition spd="slow" p14:dur="2000" advTm="51242"/>
    </mc:Choice>
    <mc:Fallback xmlns="">
      <p:transition spd="slow" advTm="51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1B5F-7837-C39C-279C-C6B34F379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44B9C-76E3-678A-B6E1-50AA4A9EFECA}"/>
              </a:ext>
            </a:extLst>
          </p:cNvPr>
          <p:cNvSpPr>
            <a:spLocks noGrp="1"/>
          </p:cNvSpPr>
          <p:nvPr>
            <p:ph type="title"/>
          </p:nvPr>
        </p:nvSpPr>
        <p:spPr>
          <a:xfrm>
            <a:off x="581191" y="704088"/>
            <a:ext cx="11029616" cy="1013800"/>
          </a:xfrm>
        </p:spPr>
        <p:txBody>
          <a:bodyPr anchor="b"/>
          <a:lstStyle/>
          <a:p>
            <a:r>
              <a:rPr lang="en-US" dirty="0"/>
              <a:t>“Act 105” (2014),  18 Pa. C.S.A. §§3001 et. Seq.</a:t>
            </a:r>
          </a:p>
        </p:txBody>
      </p:sp>
      <p:sp>
        <p:nvSpPr>
          <p:cNvPr id="3" name="Content Placeholder 2">
            <a:extLst>
              <a:ext uri="{FF2B5EF4-FFF2-40B4-BE49-F238E27FC236}">
                <a16:creationId xmlns:a16="http://schemas.microsoft.com/office/drawing/2014/main" id="{5DE560BB-7B22-3664-ECDA-42EE532823F9}"/>
              </a:ext>
            </a:extLst>
          </p:cNvPr>
          <p:cNvSpPr>
            <a:spLocks noGrp="1"/>
          </p:cNvSpPr>
          <p:nvPr>
            <p:ph idx="1"/>
          </p:nvPr>
        </p:nvSpPr>
        <p:spPr>
          <a:xfrm>
            <a:off x="640080" y="2194560"/>
            <a:ext cx="8523171" cy="3378467"/>
          </a:xfrm>
        </p:spPr>
        <p:txBody>
          <a:bodyPr anchor="t">
            <a:noAutofit/>
          </a:bodyPr>
          <a:lstStyle/>
          <a:p>
            <a:pPr marL="285750" lvl="1" indent="-276225">
              <a:spcBef>
                <a:spcPts val="2000"/>
              </a:spcBef>
              <a:spcAft>
                <a:spcPts val="0"/>
              </a:spcAft>
            </a:pPr>
            <a:r>
              <a:rPr lang="en-US" sz="2400" dirty="0"/>
              <a:t>Created a clear definition of sex trafficking</a:t>
            </a:r>
          </a:p>
          <a:p>
            <a:pPr marL="285750" lvl="1" indent="-276225">
              <a:spcBef>
                <a:spcPts val="600"/>
              </a:spcBef>
              <a:spcAft>
                <a:spcPts val="0"/>
              </a:spcAft>
            </a:pPr>
            <a:r>
              <a:rPr lang="en-US" sz="2400" dirty="0"/>
              <a:t>Comprehensive focus on three primary goals:</a:t>
            </a:r>
          </a:p>
          <a:p>
            <a:pPr marL="627750" lvl="3" indent="-276225">
              <a:spcBef>
                <a:spcPts val="600"/>
              </a:spcBef>
              <a:spcAft>
                <a:spcPts val="0"/>
              </a:spcAft>
            </a:pPr>
            <a:r>
              <a:rPr lang="en-US" sz="2400" dirty="0">
                <a:solidFill>
                  <a:schemeClr val="accent2"/>
                </a:solidFill>
              </a:rPr>
              <a:t>Prosecution</a:t>
            </a:r>
            <a:r>
              <a:rPr lang="en-US" sz="2400" dirty="0">
                <a:solidFill>
                  <a:srgbClr val="0070C0"/>
                </a:solidFill>
              </a:rPr>
              <a:t> </a:t>
            </a:r>
            <a:r>
              <a:rPr lang="en-US" sz="2400" dirty="0"/>
              <a:t>of human trafficking</a:t>
            </a:r>
          </a:p>
          <a:p>
            <a:pPr marL="627750" lvl="3" indent="-276225">
              <a:spcBef>
                <a:spcPts val="600"/>
              </a:spcBef>
              <a:spcAft>
                <a:spcPts val="0"/>
              </a:spcAft>
            </a:pPr>
            <a:r>
              <a:rPr lang="en-US" sz="2400" dirty="0">
                <a:solidFill>
                  <a:schemeClr val="accent2"/>
                </a:solidFill>
              </a:rPr>
              <a:t>Prevention</a:t>
            </a:r>
            <a:r>
              <a:rPr lang="en-US" sz="2400" dirty="0">
                <a:solidFill>
                  <a:srgbClr val="0070C0"/>
                </a:solidFill>
              </a:rPr>
              <a:t> </a:t>
            </a:r>
            <a:r>
              <a:rPr lang="en-US" sz="2400" dirty="0"/>
              <a:t>of human trafficking </a:t>
            </a:r>
          </a:p>
          <a:p>
            <a:pPr marL="627750" lvl="3" indent="-276225">
              <a:spcBef>
                <a:spcPts val="600"/>
              </a:spcBef>
              <a:spcAft>
                <a:spcPts val="0"/>
              </a:spcAft>
            </a:pPr>
            <a:r>
              <a:rPr lang="en-US" sz="2400" dirty="0">
                <a:solidFill>
                  <a:schemeClr val="accent2"/>
                </a:solidFill>
              </a:rPr>
              <a:t>Protection</a:t>
            </a:r>
            <a:r>
              <a:rPr lang="en-US" sz="2400" dirty="0">
                <a:solidFill>
                  <a:srgbClr val="0070C0"/>
                </a:solidFill>
              </a:rPr>
              <a:t> </a:t>
            </a:r>
            <a:r>
              <a:rPr lang="en-US" sz="2400" dirty="0"/>
              <a:t>for victims and survivors </a:t>
            </a:r>
          </a:p>
          <a:p>
            <a:pPr marL="285750" indent="-276225">
              <a:spcBef>
                <a:spcPts val="600"/>
              </a:spcBef>
              <a:spcAft>
                <a:spcPts val="0"/>
              </a:spcAft>
            </a:pPr>
            <a:r>
              <a:rPr lang="en-US" sz="2400" dirty="0"/>
              <a:t>First jury trial &amp; conviction in Lehigh County in February 2016</a:t>
            </a:r>
          </a:p>
          <a:p>
            <a:pPr marL="285750" indent="-276225">
              <a:spcBef>
                <a:spcPts val="600"/>
              </a:spcBef>
              <a:spcAft>
                <a:spcPts val="0"/>
              </a:spcAft>
            </a:pPr>
            <a:r>
              <a:rPr lang="en-US" sz="2400" dirty="0">
                <a:solidFill>
                  <a:schemeClr val="bg2">
                    <a:lumMod val="25000"/>
                  </a:schemeClr>
                </a:solidFill>
              </a:rPr>
              <a:t>119 convictions to date in the Commonwealth (65 ongoing)</a:t>
            </a:r>
          </a:p>
        </p:txBody>
      </p:sp>
      <p:sp>
        <p:nvSpPr>
          <p:cNvPr id="5" name="Footer Placeholder 1">
            <a:extLst>
              <a:ext uri="{FF2B5EF4-FFF2-40B4-BE49-F238E27FC236}">
                <a16:creationId xmlns:a16="http://schemas.microsoft.com/office/drawing/2014/main" id="{A9B8D7CE-33F2-AE32-E753-D93AA50DC810}"/>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36B2A171-89DF-7128-FDA9-6F0E42391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6331821"/>
      </p:ext>
    </p:extLst>
  </p:cSld>
  <p:clrMapOvr>
    <a:masterClrMapping/>
  </p:clrMapOvr>
  <mc:AlternateContent xmlns:mc="http://schemas.openxmlformats.org/markup-compatibility/2006" xmlns:p14="http://schemas.microsoft.com/office/powerpoint/2010/main">
    <mc:Choice Requires="p14">
      <p:transition spd="slow" p14:dur="2000" advTm="65173"/>
    </mc:Choice>
    <mc:Fallback xmlns="">
      <p:transition spd="slow" advTm="6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6A88-317B-1E43-495C-6F586074A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1ACC0-965C-474A-D978-93B0A9AD1F4C}"/>
              </a:ext>
            </a:extLst>
          </p:cNvPr>
          <p:cNvSpPr>
            <a:spLocks noGrp="1"/>
          </p:cNvSpPr>
          <p:nvPr>
            <p:ph type="title"/>
          </p:nvPr>
        </p:nvSpPr>
        <p:spPr/>
        <p:txBody>
          <a:bodyPr>
            <a:normAutofit/>
          </a:bodyPr>
          <a:lstStyle/>
          <a:p>
            <a:r>
              <a:rPr lang="en-US" dirty="0">
                <a:cs typeface="Helvetica" panose="020B0604020202020204" pitchFamily="34" charset="0"/>
              </a:rPr>
              <a:t>Definition: § 3001 </a:t>
            </a:r>
            <a:r>
              <a:rPr lang="mr-IN" dirty="0">
                <a:cs typeface="Helvetica" panose="020B0604020202020204" pitchFamily="34" charset="0"/>
              </a:rPr>
              <a:t>–</a:t>
            </a:r>
            <a:r>
              <a:rPr lang="en-US" dirty="0">
                <a:cs typeface="Helvetica" panose="020B0604020202020204" pitchFamily="34" charset="0"/>
              </a:rPr>
              <a:t> sex trafficking</a:t>
            </a:r>
          </a:p>
        </p:txBody>
      </p:sp>
      <p:sp>
        <p:nvSpPr>
          <p:cNvPr id="3" name="Content Placeholder 2">
            <a:extLst>
              <a:ext uri="{FF2B5EF4-FFF2-40B4-BE49-F238E27FC236}">
                <a16:creationId xmlns:a16="http://schemas.microsoft.com/office/drawing/2014/main" id="{254FC3F4-B691-5DC6-1D3F-DC8B07733F1E}"/>
              </a:ext>
            </a:extLst>
          </p:cNvPr>
          <p:cNvSpPr>
            <a:spLocks noGrp="1"/>
          </p:cNvSpPr>
          <p:nvPr>
            <p:ph idx="1"/>
          </p:nvPr>
        </p:nvSpPr>
        <p:spPr>
          <a:xfrm>
            <a:off x="640080" y="2194560"/>
            <a:ext cx="8964003" cy="2619487"/>
          </a:xfrm>
        </p:spPr>
        <p:txBody>
          <a:bodyPr anchor="t">
            <a:normAutofit/>
          </a:bodyPr>
          <a:lstStyle/>
          <a:p>
            <a:pPr marL="0" indent="0">
              <a:buNone/>
            </a:pPr>
            <a:r>
              <a:rPr lang="en-US" sz="2100" b="1" dirty="0">
                <a:solidFill>
                  <a:schemeClr val="accent1"/>
                </a:solidFill>
                <a:latin typeface="Gill Sans MT" panose="020B0502020104020203" pitchFamily="34" charset="77"/>
              </a:rPr>
              <a:t>“Sexual servitude.” </a:t>
            </a:r>
            <a:r>
              <a:rPr lang="en-US" sz="2100" dirty="0"/>
              <a:t>A commercial sex act or a sex act which is performed or provided by any individual and is induced or obtained from:</a:t>
            </a:r>
          </a:p>
          <a:p>
            <a:pPr marL="457200" indent="0">
              <a:buNone/>
            </a:pPr>
            <a:r>
              <a:rPr lang="en-US" sz="2100" dirty="0"/>
              <a:t>(1) A minor.</a:t>
            </a:r>
          </a:p>
          <a:p>
            <a:pPr marL="457200" indent="0">
              <a:buNone/>
            </a:pPr>
            <a:r>
              <a:rPr lang="en-US" sz="2100" dirty="0"/>
              <a:t>(2) Any other individual by any of the means set forth in section 3012(b).</a:t>
            </a:r>
          </a:p>
          <a:p>
            <a:pPr>
              <a:spcBef>
                <a:spcPts val="0"/>
              </a:spcBef>
            </a:pPr>
            <a:endParaRPr lang="en-US" sz="2100" dirty="0">
              <a:solidFill>
                <a:schemeClr val="tx1">
                  <a:lumMod val="75000"/>
                  <a:lumOff val="25000"/>
                </a:schemeClr>
              </a:solidFill>
            </a:endParaRPr>
          </a:p>
        </p:txBody>
      </p:sp>
      <p:sp>
        <p:nvSpPr>
          <p:cNvPr id="6" name="Footer Placeholder 1">
            <a:extLst>
              <a:ext uri="{FF2B5EF4-FFF2-40B4-BE49-F238E27FC236}">
                <a16:creationId xmlns:a16="http://schemas.microsoft.com/office/drawing/2014/main" id="{37D604EF-61AF-3B1C-C4CC-E011108F65E8}"/>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72CF1981-3F48-C566-D093-80E91D5CB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76199531"/>
      </p:ext>
    </p:extLst>
  </p:cSld>
  <p:clrMapOvr>
    <a:masterClrMapping/>
  </p:clrMapOvr>
  <mc:AlternateContent xmlns:mc="http://schemas.openxmlformats.org/markup-compatibility/2006" xmlns:p14="http://schemas.microsoft.com/office/powerpoint/2010/main">
    <mc:Choice Requires="p14">
      <p:transition spd="slow" p14:dur="2000" advTm="28554"/>
    </mc:Choice>
    <mc:Fallback xmlns="">
      <p:transition spd="slow" advTm="2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67D21-3E1E-7556-9DC0-B0844B148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6B7B3-2A56-6586-8FD6-9A8666B8F36E}"/>
              </a:ext>
            </a:extLst>
          </p:cNvPr>
          <p:cNvSpPr>
            <a:spLocks noGrp="1"/>
          </p:cNvSpPr>
          <p:nvPr>
            <p:ph type="title"/>
          </p:nvPr>
        </p:nvSpPr>
        <p:spPr>
          <a:xfrm>
            <a:off x="585216" y="704088"/>
            <a:ext cx="10213848" cy="1014984"/>
          </a:xfrm>
        </p:spPr>
        <p:txBody>
          <a:bodyPr>
            <a:normAutofit/>
          </a:bodyPr>
          <a:lstStyle/>
          <a:p>
            <a:r>
              <a:rPr lang="en-US" dirty="0"/>
              <a:t>The “Acts”: § 3011 - Trafficking in Individuals</a:t>
            </a:r>
          </a:p>
        </p:txBody>
      </p:sp>
      <p:sp>
        <p:nvSpPr>
          <p:cNvPr id="3" name="Content Placeholder 2">
            <a:extLst>
              <a:ext uri="{FF2B5EF4-FFF2-40B4-BE49-F238E27FC236}">
                <a16:creationId xmlns:a16="http://schemas.microsoft.com/office/drawing/2014/main" id="{8B1406CC-810F-353E-FC42-DF2901BB313E}"/>
              </a:ext>
            </a:extLst>
          </p:cNvPr>
          <p:cNvSpPr>
            <a:spLocks noGrp="1"/>
          </p:cNvSpPr>
          <p:nvPr>
            <p:ph idx="1"/>
          </p:nvPr>
        </p:nvSpPr>
        <p:spPr>
          <a:xfrm>
            <a:off x="640080" y="2194560"/>
            <a:ext cx="9389444" cy="3955983"/>
          </a:xfrm>
        </p:spPr>
        <p:txBody>
          <a:bodyPr anchor="t">
            <a:noAutofit/>
          </a:bodyPr>
          <a:lstStyle/>
          <a:p>
            <a:pPr marL="137160" indent="0">
              <a:buNone/>
            </a:pPr>
            <a:r>
              <a:rPr lang="en-US" sz="2000" b="1" dirty="0">
                <a:solidFill>
                  <a:schemeClr val="accent1"/>
                </a:solidFill>
                <a:latin typeface="Gill Sans MT" panose="020B0502020104020203" pitchFamily="34" charset="77"/>
              </a:rPr>
              <a:t>(a) Offense defined.</a:t>
            </a:r>
            <a:r>
              <a:rPr lang="en-US" sz="2000" dirty="0">
                <a:solidFill>
                  <a:schemeClr val="accent1"/>
                </a:solidFill>
              </a:rPr>
              <a:t>--</a:t>
            </a:r>
            <a:r>
              <a:rPr lang="en-US" sz="2000" dirty="0"/>
              <a:t>A person commits a felony:</a:t>
            </a:r>
          </a:p>
          <a:p>
            <a:pPr marL="514350" indent="0">
              <a:spcBef>
                <a:spcPts val="0"/>
              </a:spcBef>
              <a:spcAft>
                <a:spcPts val="300"/>
              </a:spcAft>
              <a:buNone/>
            </a:pPr>
            <a:r>
              <a:rPr lang="en-US" sz="2000" dirty="0"/>
              <a:t>(1) of the first degree if the person recruits, entices, solicits, patronizes, advertises, harbors, transports, provides, obtains or maintains an individual if the person knows or recklessly disregards that the individual will be subject to sexual servitude;</a:t>
            </a:r>
          </a:p>
          <a:p>
            <a:pPr marL="514350" indent="0">
              <a:spcBef>
                <a:spcPts val="0"/>
              </a:spcBef>
              <a:spcAft>
                <a:spcPts val="300"/>
              </a:spcAft>
              <a:buNone/>
            </a:pPr>
            <a:r>
              <a:rPr lang="en-US" sz="2000" dirty="0"/>
              <a:t>(2) of the first degree if the person knowingly benefits financially or receives anything of value from any act that facilitates any activity described in paragraph (1);</a:t>
            </a:r>
          </a:p>
          <a:p>
            <a:pPr marL="514350" indent="0">
              <a:spcBef>
                <a:spcPts val="0"/>
              </a:spcBef>
              <a:spcAft>
                <a:spcPts val="300"/>
              </a:spcAft>
              <a:buNone/>
            </a:pPr>
            <a:r>
              <a:rPr lang="en-US" sz="2000" dirty="0"/>
              <a:t>(3) of the second degree if the person recruits, entices, solicits, advertises, harbors, transports, provides, obtains or maintains</a:t>
            </a:r>
          </a:p>
          <a:p>
            <a:pPr marL="514350" indent="0">
              <a:spcBef>
                <a:spcPts val="0"/>
              </a:spcBef>
              <a:spcAft>
                <a:spcPts val="300"/>
              </a:spcAft>
              <a:buNone/>
            </a:pPr>
            <a:r>
              <a:rPr lang="en-US" sz="2000" dirty="0"/>
              <a:t>an individual if the person knows or recklessly disregards that the individual will be subject to labor servitude; or</a:t>
            </a:r>
          </a:p>
          <a:p>
            <a:pPr marL="514350" indent="0">
              <a:spcBef>
                <a:spcPts val="0"/>
              </a:spcBef>
              <a:spcAft>
                <a:spcPts val="300"/>
              </a:spcAft>
              <a:buNone/>
            </a:pPr>
            <a:r>
              <a:rPr lang="en-US" sz="2000" dirty="0"/>
              <a:t>(4) of the second degree if the person knowingly benefits financially or receives anything of value from an act which facilitates any activity under paragraph (3).</a:t>
            </a:r>
          </a:p>
        </p:txBody>
      </p:sp>
      <p:sp>
        <p:nvSpPr>
          <p:cNvPr id="6" name="Footer Placeholder 1">
            <a:extLst>
              <a:ext uri="{FF2B5EF4-FFF2-40B4-BE49-F238E27FC236}">
                <a16:creationId xmlns:a16="http://schemas.microsoft.com/office/drawing/2014/main" id="{D0D99B97-BEA7-9506-FD7D-ED43D5675EA4}"/>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3D6EE3CC-5B04-299F-FE55-5278FD9826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0090777"/>
      </p:ext>
    </p:extLst>
  </p:cSld>
  <p:clrMapOvr>
    <a:masterClrMapping/>
  </p:clrMapOvr>
  <mc:AlternateContent xmlns:mc="http://schemas.openxmlformats.org/markup-compatibility/2006" xmlns:p14="http://schemas.microsoft.com/office/powerpoint/2010/main">
    <mc:Choice Requires="p14">
      <p:transition spd="slow" p14:dur="2000" advTm="15146"/>
    </mc:Choice>
    <mc:Fallback xmlns="">
      <p:transition spd="slow" advTm="1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324" y="704088"/>
            <a:ext cx="8723376" cy="1014984"/>
          </a:xfrm>
        </p:spPr>
        <p:txBody>
          <a:bodyPr/>
          <a:lstStyle/>
          <a:p>
            <a:r>
              <a:rPr lang="en-US" cap="none" dirty="0"/>
              <a:t>THE “MEANS”: § 3012(a) INVOLUNTARY SERVITUDE</a:t>
            </a:r>
          </a:p>
        </p:txBody>
      </p:sp>
      <p:sp>
        <p:nvSpPr>
          <p:cNvPr id="3" name="Content Placeholder 2"/>
          <p:cNvSpPr>
            <a:spLocks noGrp="1"/>
          </p:cNvSpPr>
          <p:nvPr>
            <p:ph idx="1"/>
          </p:nvPr>
        </p:nvSpPr>
        <p:spPr>
          <a:xfrm>
            <a:off x="640080" y="2194561"/>
            <a:ext cx="9581949" cy="3734602"/>
          </a:xfrm>
        </p:spPr>
        <p:txBody>
          <a:bodyPr anchor="t">
            <a:noAutofit/>
          </a:bodyPr>
          <a:lstStyle/>
          <a:p>
            <a:pPr marL="0" indent="0">
              <a:buNone/>
            </a:pPr>
            <a:r>
              <a:rPr lang="en-US" b="1" dirty="0">
                <a:solidFill>
                  <a:schemeClr val="accent1"/>
                </a:solidFill>
                <a:latin typeface="Gill Sans MT" panose="020B0502020104020203" pitchFamily="34" charset="77"/>
              </a:rPr>
              <a:t>(a) Offense defined.</a:t>
            </a:r>
            <a:r>
              <a:rPr lang="en-US" dirty="0"/>
              <a:t>--A person commits a felony of the first degree if the person knowingly, through any of the means described in subsection (b), subjects an individual to labor servitude or sexual servitude, except where the conduct is permissible under Federal or State law other than this chapter.</a:t>
            </a:r>
          </a:p>
        </p:txBody>
      </p:sp>
      <p:sp>
        <p:nvSpPr>
          <p:cNvPr id="6" name="Footer Placeholder 1">
            <a:extLst>
              <a:ext uri="{FF2B5EF4-FFF2-40B4-BE49-F238E27FC236}">
                <a16:creationId xmlns:a16="http://schemas.microsoft.com/office/drawing/2014/main" id="{7BF3E27E-4502-C0EC-6420-6567358C4AE2}"/>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E415AC55-4977-B6FA-D9A1-54709E73F1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94823295"/>
      </p:ext>
    </p:extLst>
  </p:cSld>
  <p:clrMapOvr>
    <a:masterClrMapping/>
  </p:clrMapOvr>
  <mc:AlternateContent xmlns:mc="http://schemas.openxmlformats.org/markup-compatibility/2006" xmlns:p14="http://schemas.microsoft.com/office/powerpoint/2010/main">
    <mc:Choice Requires="p14">
      <p:transition spd="slow" p14:dur="2000" advTm="9514"/>
    </mc:Choice>
    <mc:Fallback xmlns="">
      <p:transition spd="slow" advTm="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86E40-DED4-AE04-A37C-2AC6A0A9B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DC7E2-4FF5-C29E-8873-920E1B3E78CD}"/>
              </a:ext>
            </a:extLst>
          </p:cNvPr>
          <p:cNvSpPr>
            <a:spLocks noGrp="1"/>
          </p:cNvSpPr>
          <p:nvPr>
            <p:ph type="title"/>
          </p:nvPr>
        </p:nvSpPr>
        <p:spPr>
          <a:xfrm>
            <a:off x="585324" y="704088"/>
            <a:ext cx="8723376" cy="1014984"/>
          </a:xfrm>
        </p:spPr>
        <p:txBody>
          <a:bodyPr/>
          <a:lstStyle/>
          <a:p>
            <a:r>
              <a:rPr lang="en-US" dirty="0"/>
              <a:t>The “Means”: § 3012(</a:t>
            </a:r>
            <a:r>
              <a:rPr lang="en-US" cap="none" dirty="0"/>
              <a:t>b</a:t>
            </a:r>
            <a:r>
              <a:rPr lang="en-US" dirty="0"/>
              <a:t>) involuntary servitude</a:t>
            </a:r>
          </a:p>
        </p:txBody>
      </p:sp>
      <p:sp>
        <p:nvSpPr>
          <p:cNvPr id="3" name="Content Placeholder 2">
            <a:extLst>
              <a:ext uri="{FF2B5EF4-FFF2-40B4-BE49-F238E27FC236}">
                <a16:creationId xmlns:a16="http://schemas.microsoft.com/office/drawing/2014/main" id="{5B68354D-0B1E-20FE-814A-F71DE7F80B2C}"/>
              </a:ext>
            </a:extLst>
          </p:cNvPr>
          <p:cNvSpPr>
            <a:spLocks noGrp="1"/>
          </p:cNvSpPr>
          <p:nvPr>
            <p:ph idx="1"/>
          </p:nvPr>
        </p:nvSpPr>
        <p:spPr>
          <a:xfrm>
            <a:off x="640080" y="2194561"/>
            <a:ext cx="9581949" cy="3734602"/>
          </a:xfrm>
        </p:spPr>
        <p:txBody>
          <a:bodyPr anchor="t">
            <a:noAutofit/>
          </a:bodyPr>
          <a:lstStyle/>
          <a:p>
            <a:pPr marL="0" indent="0">
              <a:buNone/>
            </a:pPr>
            <a:r>
              <a:rPr lang="en-US" b="1" dirty="0">
                <a:solidFill>
                  <a:schemeClr val="accent1"/>
                </a:solidFill>
              </a:rPr>
              <a:t>(b) Means of subjecting an individual to involuntary servitude.</a:t>
            </a:r>
            <a:r>
              <a:rPr lang="en-US" dirty="0"/>
              <a:t>--A person may subject an individual to involuntary servitude through any of the following means:</a:t>
            </a:r>
          </a:p>
          <a:p>
            <a:pPr marL="457200" indent="0">
              <a:buNone/>
            </a:pPr>
            <a:r>
              <a:rPr lang="en-US" dirty="0"/>
              <a:t>(1) Causing or threatening to cause serious harm to any individual.</a:t>
            </a:r>
          </a:p>
          <a:p>
            <a:pPr marL="457200" indent="0">
              <a:buNone/>
            </a:pPr>
            <a:r>
              <a:rPr lang="en-US" dirty="0"/>
              <a:t>(2) Physically restraining or threatening to physically restrain another individual.</a:t>
            </a:r>
          </a:p>
          <a:p>
            <a:pPr marL="457200" indent="0">
              <a:buNone/>
            </a:pPr>
            <a:r>
              <a:rPr lang="en-US" dirty="0"/>
              <a:t>(3) Kidnapping or attempting to kidnap any individual.</a:t>
            </a:r>
          </a:p>
          <a:p>
            <a:pPr marL="457200" indent="0">
              <a:buNone/>
            </a:pPr>
            <a:r>
              <a:rPr lang="en-US" dirty="0"/>
              <a:t>(4) Abusing or threatening to abuse the legal process.</a:t>
            </a:r>
          </a:p>
          <a:p>
            <a:pPr marL="457200" indent="0">
              <a:buNone/>
            </a:pPr>
            <a:r>
              <a:rPr lang="en-US" dirty="0"/>
              <a:t>(5) Taking or retaining the individual's personal property or real property as a means of coercion.</a:t>
            </a:r>
          </a:p>
          <a:p>
            <a:pPr marL="457200" indent="0">
              <a:buNone/>
            </a:pPr>
            <a:r>
              <a:rPr lang="en-US" dirty="0"/>
              <a:t>(6) Engaging in unlawful conduct with respect to documents, as defined in section 3014 (relating to unlawful conduct regarding documents)</a:t>
            </a:r>
          </a:p>
        </p:txBody>
      </p:sp>
      <p:sp>
        <p:nvSpPr>
          <p:cNvPr id="5" name="TextBox 4">
            <a:extLst>
              <a:ext uri="{FF2B5EF4-FFF2-40B4-BE49-F238E27FC236}">
                <a16:creationId xmlns:a16="http://schemas.microsoft.com/office/drawing/2014/main" id="{A1DA63E4-35D8-B609-795E-BE053CFC99AE}"/>
              </a:ext>
            </a:extLst>
          </p:cNvPr>
          <p:cNvSpPr txBox="1"/>
          <p:nvPr/>
        </p:nvSpPr>
        <p:spPr>
          <a:xfrm>
            <a:off x="640080" y="5929949"/>
            <a:ext cx="2346961" cy="261610"/>
          </a:xfrm>
          <a:prstGeom prst="rect">
            <a:avLst/>
          </a:prstGeom>
          <a:noFill/>
        </p:spPr>
        <p:txBody>
          <a:bodyPr wrap="square" rtlCol="0">
            <a:spAutoFit/>
          </a:bodyPr>
          <a:lstStyle/>
          <a:p>
            <a:r>
              <a:rPr lang="en-US" sz="1100" dirty="0">
                <a:solidFill>
                  <a:schemeClr val="accent2"/>
                </a:solidFill>
              </a:rPr>
              <a:t>Continued on next slide.</a:t>
            </a:r>
          </a:p>
        </p:txBody>
      </p:sp>
      <p:sp>
        <p:nvSpPr>
          <p:cNvPr id="6" name="Footer Placeholder 1">
            <a:extLst>
              <a:ext uri="{FF2B5EF4-FFF2-40B4-BE49-F238E27FC236}">
                <a16:creationId xmlns:a16="http://schemas.microsoft.com/office/drawing/2014/main" id="{A7F66544-0FB7-9262-EFA2-CFB1E31E4873}"/>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29346965-5005-7AF2-7C41-EFF385A56B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6977523"/>
      </p:ext>
    </p:extLst>
  </p:cSld>
  <p:clrMapOvr>
    <a:masterClrMapping/>
  </p:clrMapOvr>
  <mc:AlternateContent xmlns:mc="http://schemas.openxmlformats.org/markup-compatibility/2006" xmlns:p14="http://schemas.microsoft.com/office/powerpoint/2010/main">
    <mc:Choice Requires="p14">
      <p:transition spd="slow" p14:dur="2000" advTm="36330"/>
    </mc:Choice>
    <mc:Fallback xmlns="">
      <p:transition spd="slow" advTm="3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5018A-6C3B-2482-257F-34634A03F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C5E2B-0983-CDA7-F26B-DFFEDD349CA5}"/>
              </a:ext>
            </a:extLst>
          </p:cNvPr>
          <p:cNvSpPr>
            <a:spLocks noGrp="1"/>
          </p:cNvSpPr>
          <p:nvPr>
            <p:ph type="title"/>
          </p:nvPr>
        </p:nvSpPr>
        <p:spPr>
          <a:xfrm>
            <a:off x="585324" y="704088"/>
            <a:ext cx="8723376" cy="1014984"/>
          </a:xfrm>
        </p:spPr>
        <p:txBody>
          <a:bodyPr/>
          <a:lstStyle/>
          <a:p>
            <a:r>
              <a:rPr lang="en-US" dirty="0"/>
              <a:t>The “Means”: § 3012(</a:t>
            </a:r>
            <a:r>
              <a:rPr lang="en-US" cap="none" dirty="0"/>
              <a:t>b</a:t>
            </a:r>
            <a:r>
              <a:rPr lang="en-US" dirty="0"/>
              <a:t>) involuntary servitude</a:t>
            </a:r>
          </a:p>
        </p:txBody>
      </p:sp>
      <p:sp>
        <p:nvSpPr>
          <p:cNvPr id="3" name="Content Placeholder 2">
            <a:extLst>
              <a:ext uri="{FF2B5EF4-FFF2-40B4-BE49-F238E27FC236}">
                <a16:creationId xmlns:a16="http://schemas.microsoft.com/office/drawing/2014/main" id="{E67FBEF5-7CA8-3244-F655-7098397C4294}"/>
              </a:ext>
            </a:extLst>
          </p:cNvPr>
          <p:cNvSpPr>
            <a:spLocks noGrp="1"/>
          </p:cNvSpPr>
          <p:nvPr>
            <p:ph idx="1"/>
          </p:nvPr>
        </p:nvSpPr>
        <p:spPr>
          <a:xfrm>
            <a:off x="640080" y="2597388"/>
            <a:ext cx="9581949" cy="3734602"/>
          </a:xfrm>
        </p:spPr>
        <p:txBody>
          <a:bodyPr anchor="t">
            <a:noAutofit/>
          </a:bodyPr>
          <a:lstStyle/>
          <a:p>
            <a:pPr marL="457200" indent="0">
              <a:buNone/>
            </a:pPr>
            <a:r>
              <a:rPr lang="en-US" dirty="0"/>
              <a:t>(7) Extortion.</a:t>
            </a:r>
          </a:p>
          <a:p>
            <a:pPr marL="457200" indent="0">
              <a:buNone/>
            </a:pPr>
            <a:r>
              <a:rPr lang="en-US" dirty="0"/>
              <a:t>(8) Fraud.</a:t>
            </a:r>
          </a:p>
          <a:p>
            <a:pPr marL="457200" indent="0">
              <a:buNone/>
            </a:pPr>
            <a:r>
              <a:rPr lang="en-US" dirty="0"/>
              <a:t>(9) Criminal coercion, as defined in section 2906 (relating to criminal coercion).</a:t>
            </a:r>
          </a:p>
          <a:p>
            <a:pPr marL="457200" indent="0">
              <a:buNone/>
            </a:pPr>
            <a:r>
              <a:rPr lang="en-US" dirty="0"/>
              <a:t>(10) Duress, through the use of or threat to use unlawful force against the person or another.</a:t>
            </a:r>
          </a:p>
          <a:p>
            <a:pPr marL="457200" indent="0">
              <a:buNone/>
            </a:pPr>
            <a:r>
              <a:rPr lang="en-US" dirty="0"/>
              <a:t>(11) Debt coercion.</a:t>
            </a:r>
          </a:p>
          <a:p>
            <a:pPr marL="457200" indent="0">
              <a:buNone/>
            </a:pPr>
            <a:r>
              <a:rPr lang="en-US" dirty="0"/>
              <a:t>(12) Facilitating or controlling the individual's access to a controlled substance.</a:t>
            </a:r>
          </a:p>
          <a:p>
            <a:pPr marL="457200" indent="0">
              <a:buNone/>
            </a:pPr>
            <a:r>
              <a:rPr lang="en-US" dirty="0"/>
              <a:t>(13) Using any scheme, plan or pattern intended to cause the individual to believe that, if the individual does not perform the labor, services, acts or performances, that individual or another individual will suffer serious harm or physical restraint.</a:t>
            </a:r>
          </a:p>
        </p:txBody>
      </p:sp>
      <p:sp>
        <p:nvSpPr>
          <p:cNvPr id="6" name="TextBox 5">
            <a:extLst>
              <a:ext uri="{FF2B5EF4-FFF2-40B4-BE49-F238E27FC236}">
                <a16:creationId xmlns:a16="http://schemas.microsoft.com/office/drawing/2014/main" id="{37A9A4A1-6058-8F78-E51A-B717840CC182}"/>
              </a:ext>
            </a:extLst>
          </p:cNvPr>
          <p:cNvSpPr txBox="1"/>
          <p:nvPr/>
        </p:nvSpPr>
        <p:spPr>
          <a:xfrm>
            <a:off x="640080" y="2194561"/>
            <a:ext cx="2346961" cy="261610"/>
          </a:xfrm>
          <a:prstGeom prst="rect">
            <a:avLst/>
          </a:prstGeom>
          <a:noFill/>
        </p:spPr>
        <p:txBody>
          <a:bodyPr wrap="square" rtlCol="0">
            <a:spAutoFit/>
          </a:bodyPr>
          <a:lstStyle/>
          <a:p>
            <a:r>
              <a:rPr lang="en-US" sz="1100" dirty="0">
                <a:solidFill>
                  <a:schemeClr val="accent2"/>
                </a:solidFill>
              </a:rPr>
              <a:t>Continued from previous slide.</a:t>
            </a:r>
          </a:p>
        </p:txBody>
      </p:sp>
      <p:sp>
        <p:nvSpPr>
          <p:cNvPr id="7" name="Footer Placeholder 1">
            <a:extLst>
              <a:ext uri="{FF2B5EF4-FFF2-40B4-BE49-F238E27FC236}">
                <a16:creationId xmlns:a16="http://schemas.microsoft.com/office/drawing/2014/main" id="{B9E3DDF0-5BF5-AF25-03FE-62B3303DFB43}"/>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15261ACD-50C2-2EAF-67C7-ECAF89696C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91647669"/>
      </p:ext>
    </p:extLst>
  </p:cSld>
  <p:clrMapOvr>
    <a:masterClrMapping/>
  </p:clrMapOvr>
  <mc:AlternateContent xmlns:mc="http://schemas.openxmlformats.org/markup-compatibility/2006" xmlns:p14="http://schemas.microsoft.com/office/powerpoint/2010/main">
    <mc:Choice Requires="p14">
      <p:transition spd="slow" p14:dur="2000" advTm="10421"/>
    </mc:Choice>
    <mc:Fallback xmlns="">
      <p:transition spd="slow" advTm="1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2194560"/>
            <a:ext cx="9401991" cy="4114123"/>
          </a:xfrm>
        </p:spPr>
        <p:txBody>
          <a:bodyPr lIns="0" tIns="0" rIns="0" bIns="0" anchor="t">
            <a:noAutofit/>
          </a:bodyPr>
          <a:lstStyle/>
          <a:p>
            <a:pPr marL="0" indent="0">
              <a:spcBef>
                <a:spcPts val="0"/>
              </a:spcBef>
              <a:buNone/>
            </a:pPr>
            <a:r>
              <a:rPr lang="en-US" sz="2400" b="1" dirty="0">
                <a:solidFill>
                  <a:schemeClr val="accent1"/>
                </a:solidFill>
                <a:latin typeface="Gill Sans MT" panose="020B0502020104020203" pitchFamily="34" charset="77"/>
              </a:rPr>
              <a:t>Fraud</a:t>
            </a:r>
            <a:r>
              <a:rPr lang="en-US" sz="2400" dirty="0">
                <a:solidFill>
                  <a:schemeClr val="accent1"/>
                </a:solidFill>
              </a:rPr>
              <a:t> for § 3012(b)(8)</a:t>
            </a:r>
          </a:p>
          <a:p>
            <a:pPr lvl="1"/>
            <a:r>
              <a:rPr lang="en-US" sz="1800" dirty="0"/>
              <a:t>Not an element of the crime if the victim is a minor </a:t>
            </a:r>
          </a:p>
          <a:p>
            <a:pPr lvl="1"/>
            <a:r>
              <a:rPr lang="en-US" sz="1800" u="sng" dirty="0"/>
              <a:t>United States v. Bell</a:t>
            </a:r>
            <a:r>
              <a:rPr lang="en-US" sz="1800" dirty="0"/>
              <a:t>, 761 F.3d 900 (8</a:t>
            </a:r>
            <a:r>
              <a:rPr lang="en-US" sz="1800" baseline="30000" dirty="0"/>
              <a:t>th</a:t>
            </a:r>
            <a:r>
              <a:rPr lang="en-US" sz="1800" dirty="0"/>
              <a:t> Cir. 2014)</a:t>
            </a:r>
          </a:p>
          <a:p>
            <a:pPr lvl="2"/>
            <a:r>
              <a:rPr lang="en-US" sz="1800" dirty="0"/>
              <a:t>“Boyfriend behavior” constitutes fraud / Romeo Pimp</a:t>
            </a:r>
          </a:p>
          <a:p>
            <a:pPr lvl="2"/>
            <a:r>
              <a:rPr lang="en-US" sz="1800" dirty="0"/>
              <a:t>Deception about marital status</a:t>
            </a:r>
          </a:p>
          <a:p>
            <a:pPr lvl="2"/>
            <a:r>
              <a:rPr lang="en-US" sz="1800" dirty="0"/>
              <a:t>“Pattern of convincing [the] women that he loved them and would take care of them at the exclusion of all others” and that “they would be financially secure, emotionally secure, and loved” rose to the level of fraudulent deception</a:t>
            </a:r>
          </a:p>
          <a:p>
            <a:pPr marL="0" indent="0">
              <a:buNone/>
            </a:pPr>
            <a:endParaRPr lang="en-US" dirty="0"/>
          </a:p>
          <a:p>
            <a:pPr marL="0" indent="0">
              <a:buNone/>
            </a:pPr>
            <a:endParaRPr lang="en-US" dirty="0"/>
          </a:p>
          <a:p>
            <a:endParaRPr lang="en-US" dirty="0"/>
          </a:p>
        </p:txBody>
      </p:sp>
      <p:sp>
        <p:nvSpPr>
          <p:cNvPr id="2" name="TextBox 1"/>
          <p:cNvSpPr txBox="1"/>
          <p:nvPr/>
        </p:nvSpPr>
        <p:spPr>
          <a:xfrm>
            <a:off x="1957917" y="1439333"/>
            <a:ext cx="184666" cy="369332"/>
          </a:xfrm>
          <a:prstGeom prst="rect">
            <a:avLst/>
          </a:prstGeom>
          <a:noFill/>
        </p:spPr>
        <p:txBody>
          <a:bodyPr wrap="none" rtlCol="0">
            <a:spAutoFit/>
          </a:bodyPr>
          <a:lstStyle/>
          <a:p>
            <a:endParaRPr lang="en-US" dirty="0"/>
          </a:p>
        </p:txBody>
      </p:sp>
      <p:sp>
        <p:nvSpPr>
          <p:cNvPr id="5" name="Rectangle 4"/>
          <p:cNvSpPr/>
          <p:nvPr/>
        </p:nvSpPr>
        <p:spPr>
          <a:xfrm>
            <a:off x="585216" y="704088"/>
            <a:ext cx="6099048" cy="1014984"/>
          </a:xfrm>
          <a:prstGeom prst="rect">
            <a:avLst/>
          </a:prstGeom>
        </p:spPr>
        <p:txBody>
          <a:bodyPr anchor="b">
            <a:noAutofit/>
          </a:bodyPr>
          <a:lstStyle/>
          <a:p>
            <a:r>
              <a:rPr lang="en-US" sz="2800" dirty="0">
                <a:solidFill>
                  <a:schemeClr val="bg1"/>
                </a:solidFill>
              </a:rPr>
              <a:t>THE “MEANS”: § 3012(b)</a:t>
            </a:r>
          </a:p>
        </p:txBody>
      </p:sp>
      <p:sp>
        <p:nvSpPr>
          <p:cNvPr id="7" name="Footer Placeholder 1">
            <a:extLst>
              <a:ext uri="{FF2B5EF4-FFF2-40B4-BE49-F238E27FC236}">
                <a16:creationId xmlns:a16="http://schemas.microsoft.com/office/drawing/2014/main" id="{9BE80210-BEE6-DEA6-8ACF-AD601DDBD381}"/>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3CFA7E86-200F-DC26-F181-A04083158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26375224"/>
      </p:ext>
    </p:extLst>
  </p:cSld>
  <p:clrMapOvr>
    <a:masterClrMapping/>
  </p:clrMapOvr>
  <mc:AlternateContent xmlns:mc="http://schemas.openxmlformats.org/markup-compatibility/2006" xmlns:p14="http://schemas.microsoft.com/office/powerpoint/2010/main">
    <mc:Choice Requires="p14">
      <p:transition spd="slow" p14:dur="2000" advTm="78464"/>
    </mc:Choice>
    <mc:Fallback xmlns="">
      <p:transition spd="slow" advTm="7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E9AC3-93ED-B702-2E88-5F34BF2978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C8776-0D30-9AD5-A361-378318D0E2F3}"/>
              </a:ext>
            </a:extLst>
          </p:cNvPr>
          <p:cNvSpPr>
            <a:spLocks noGrp="1"/>
          </p:cNvSpPr>
          <p:nvPr>
            <p:ph idx="1"/>
          </p:nvPr>
        </p:nvSpPr>
        <p:spPr>
          <a:xfrm>
            <a:off x="640080" y="2194561"/>
            <a:ext cx="9401991" cy="2457450"/>
          </a:xfrm>
        </p:spPr>
        <p:txBody>
          <a:bodyPr lIns="0" tIns="0" rIns="0" bIns="0" anchor="t">
            <a:noAutofit/>
          </a:bodyPr>
          <a:lstStyle/>
          <a:p>
            <a:pPr marL="0" indent="0">
              <a:spcBef>
                <a:spcPts val="0"/>
              </a:spcBef>
              <a:buNone/>
            </a:pPr>
            <a:r>
              <a:rPr lang="en-US" sz="2400" b="1" dirty="0">
                <a:solidFill>
                  <a:schemeClr val="accent1"/>
                </a:solidFill>
                <a:latin typeface="Gill Sans MT" panose="020B0502020104020203" pitchFamily="34" charset="77"/>
              </a:rPr>
              <a:t>Criminal Coercion</a:t>
            </a:r>
            <a:r>
              <a:rPr lang="en-US" sz="2400" dirty="0">
                <a:solidFill>
                  <a:schemeClr val="accent1"/>
                </a:solidFill>
              </a:rPr>
              <a:t> as defined in section 2906 for § 3012(b)(9)</a:t>
            </a:r>
          </a:p>
          <a:p>
            <a:pPr marL="9525" lvl="3" indent="0">
              <a:spcBef>
                <a:spcPts val="0"/>
              </a:spcBef>
              <a:buClr>
                <a:srgbClr val="4590B8"/>
              </a:buClr>
              <a:buNone/>
            </a:pPr>
            <a:r>
              <a:rPr lang="en-US" sz="1800" dirty="0">
                <a:solidFill>
                  <a:srgbClr val="3D3D3D"/>
                </a:solidFill>
              </a:rPr>
              <a:t>A person is guilty of criminal coercion, if, with </a:t>
            </a:r>
            <a:r>
              <a:rPr lang="en-US" sz="1800" dirty="0">
                <a:solidFill>
                  <a:schemeClr val="accent2"/>
                </a:solidFill>
              </a:rPr>
              <a:t>intent unlawfully to restrict freedom of action of another to the detriment of the other</a:t>
            </a:r>
            <a:r>
              <a:rPr lang="en-US" sz="1800" dirty="0">
                <a:solidFill>
                  <a:srgbClr val="3D3D3D"/>
                </a:solidFill>
              </a:rPr>
              <a:t>, he threatens to:</a:t>
            </a:r>
          </a:p>
          <a:p>
            <a:pPr marL="800100" lvl="3" indent="-342900">
              <a:spcBef>
                <a:spcPts val="0"/>
              </a:spcBef>
              <a:buClr>
                <a:srgbClr val="4590B8"/>
              </a:buClr>
              <a:buAutoNum type="arabicParenBoth"/>
            </a:pPr>
            <a:r>
              <a:rPr lang="en-US" sz="1800" dirty="0">
                <a:solidFill>
                  <a:srgbClr val="3D3D3D"/>
                </a:solidFill>
              </a:rPr>
              <a:t>commit any criminal offense;</a:t>
            </a:r>
          </a:p>
          <a:p>
            <a:pPr marL="800100" lvl="3" indent="-342900">
              <a:spcBef>
                <a:spcPts val="0"/>
              </a:spcBef>
              <a:buClr>
                <a:srgbClr val="4590B8"/>
              </a:buClr>
              <a:buAutoNum type="arabicParenBoth"/>
            </a:pPr>
            <a:r>
              <a:rPr lang="en-US" sz="1800" dirty="0">
                <a:solidFill>
                  <a:srgbClr val="3D3D3D"/>
                </a:solidFill>
              </a:rPr>
              <a:t>accuse anyone of a criminal offense;</a:t>
            </a:r>
          </a:p>
          <a:p>
            <a:pPr marL="800100" lvl="3" indent="-342900">
              <a:spcBef>
                <a:spcPts val="0"/>
              </a:spcBef>
              <a:buClr>
                <a:srgbClr val="4590B8"/>
              </a:buClr>
              <a:buAutoNum type="arabicParenBoth"/>
            </a:pPr>
            <a:r>
              <a:rPr lang="en-US" sz="1800" dirty="0">
                <a:solidFill>
                  <a:srgbClr val="3D3D3D"/>
                </a:solidFill>
              </a:rPr>
              <a:t>expose any secret tending to subject any person to hatred,  contempt or ridicule; or</a:t>
            </a:r>
          </a:p>
          <a:p>
            <a:pPr marL="800100" lvl="3" indent="-342900">
              <a:spcBef>
                <a:spcPts val="0"/>
              </a:spcBef>
              <a:buClr>
                <a:srgbClr val="4590B8"/>
              </a:buClr>
              <a:buAutoNum type="arabicParenBoth"/>
            </a:pPr>
            <a:r>
              <a:rPr lang="en-US" sz="1800" dirty="0">
                <a:solidFill>
                  <a:srgbClr val="3D3D3D"/>
                </a:solidFill>
              </a:rPr>
              <a:t>take or withhold action as an official, or cause an official to take or withhold </a:t>
            </a:r>
            <a:r>
              <a:rPr lang="en-US" sz="1800">
                <a:solidFill>
                  <a:srgbClr val="3D3D3D"/>
                </a:solidFill>
              </a:rPr>
              <a:t>action.</a:t>
            </a:r>
            <a:endParaRPr lang="en-US" dirty="0"/>
          </a:p>
          <a:p>
            <a:endParaRPr lang="en-US" dirty="0"/>
          </a:p>
        </p:txBody>
      </p:sp>
      <p:sp>
        <p:nvSpPr>
          <p:cNvPr id="2" name="TextBox 1">
            <a:extLst>
              <a:ext uri="{FF2B5EF4-FFF2-40B4-BE49-F238E27FC236}">
                <a16:creationId xmlns:a16="http://schemas.microsoft.com/office/drawing/2014/main" id="{D132C242-2241-5850-B3B4-AB7741E4AB48}"/>
              </a:ext>
            </a:extLst>
          </p:cNvPr>
          <p:cNvSpPr txBox="1"/>
          <p:nvPr/>
        </p:nvSpPr>
        <p:spPr>
          <a:xfrm>
            <a:off x="1957917" y="1439333"/>
            <a:ext cx="184666"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11751E06-BF87-C501-D8B1-C62D1ED68F6C}"/>
              </a:ext>
            </a:extLst>
          </p:cNvPr>
          <p:cNvSpPr/>
          <p:nvPr/>
        </p:nvSpPr>
        <p:spPr>
          <a:xfrm>
            <a:off x="585216" y="704088"/>
            <a:ext cx="6099048" cy="1014984"/>
          </a:xfrm>
          <a:prstGeom prst="rect">
            <a:avLst/>
          </a:prstGeom>
        </p:spPr>
        <p:txBody>
          <a:bodyPr anchor="b">
            <a:noAutofit/>
          </a:bodyPr>
          <a:lstStyle/>
          <a:p>
            <a:r>
              <a:rPr lang="en-US" sz="2800" dirty="0">
                <a:solidFill>
                  <a:schemeClr val="bg1"/>
                </a:solidFill>
              </a:rPr>
              <a:t>THE “MEANS”: § 3012(b)</a:t>
            </a:r>
          </a:p>
        </p:txBody>
      </p:sp>
      <p:sp>
        <p:nvSpPr>
          <p:cNvPr id="6" name="Footer Placeholder 1">
            <a:extLst>
              <a:ext uri="{FF2B5EF4-FFF2-40B4-BE49-F238E27FC236}">
                <a16:creationId xmlns:a16="http://schemas.microsoft.com/office/drawing/2014/main" id="{01795ED0-5280-CA6B-A3C9-1563E045FD43}"/>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290601D9-C1E7-BBCE-7C50-F6F452E46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36478551"/>
      </p:ext>
    </p:extLst>
  </p:cSld>
  <p:clrMapOvr>
    <a:masterClrMapping/>
  </p:clrMapOvr>
  <mc:AlternateContent xmlns:mc="http://schemas.openxmlformats.org/markup-compatibility/2006" xmlns:p14="http://schemas.microsoft.com/office/powerpoint/2010/main">
    <mc:Choice Requires="p14">
      <p:transition spd="slow" p14:dur="2000" advTm="18698"/>
    </mc:Choice>
    <mc:Fallback xmlns="">
      <p:transition spd="slow" advTm="1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74351" y="1178606"/>
            <a:ext cx="1560575" cy="1280160"/>
          </a:xfrm>
          <a:prstGeom prst="rect">
            <a:avLst/>
          </a:prstGeom>
          <a:blipFill>
            <a:blip r:embed="rId4" cstate="print"/>
            <a:stretch>
              <a:fillRect/>
            </a:stretch>
          </a:blipFill>
        </p:spPr>
        <p:txBody>
          <a:bodyPr wrap="square" lIns="0" tIns="0" rIns="0" bIns="0" rtlCol="0"/>
          <a:lstStyle/>
          <a:p>
            <a:endParaRPr/>
          </a:p>
        </p:txBody>
      </p:sp>
      <p:sp>
        <p:nvSpPr>
          <p:cNvPr id="3" name="object 3"/>
          <p:cNvSpPr txBox="1"/>
          <p:nvPr/>
        </p:nvSpPr>
        <p:spPr>
          <a:xfrm>
            <a:off x="2624361" y="1673664"/>
            <a:ext cx="1459230" cy="443070"/>
          </a:xfrm>
          <a:prstGeom prst="rect">
            <a:avLst/>
          </a:prstGeom>
        </p:spPr>
        <p:txBody>
          <a:bodyPr vert="horz" wrap="square" lIns="0" tIns="12065" rIns="0" bIns="0" rtlCol="0">
            <a:spAutoFit/>
          </a:bodyPr>
          <a:lstStyle/>
          <a:p>
            <a:pPr marL="12700" algn="ctr">
              <a:lnSpc>
                <a:spcPct val="100000"/>
              </a:lnSpc>
              <a:spcBef>
                <a:spcPts val="95"/>
              </a:spcBef>
            </a:pPr>
            <a:r>
              <a:rPr sz="2800" spc="-5" dirty="0">
                <a:solidFill>
                  <a:srgbClr val="FFFFFF"/>
                </a:solidFill>
                <a:latin typeface="Gill Sans MT"/>
                <a:cs typeface="Gill Sans MT"/>
              </a:rPr>
              <a:t>Act</a:t>
            </a:r>
            <a:endParaRPr sz="2800" dirty="0">
              <a:latin typeface="Gill Sans MT"/>
              <a:cs typeface="Gill Sans MT"/>
            </a:endParaRPr>
          </a:p>
        </p:txBody>
      </p:sp>
      <p:sp>
        <p:nvSpPr>
          <p:cNvPr id="5" name="object 5"/>
          <p:cNvSpPr txBox="1"/>
          <p:nvPr/>
        </p:nvSpPr>
        <p:spPr>
          <a:xfrm>
            <a:off x="4572000" y="1286089"/>
            <a:ext cx="6157795" cy="1247777"/>
          </a:xfrm>
          <a:prstGeom prst="rect">
            <a:avLst/>
          </a:prstGeom>
        </p:spPr>
        <p:txBody>
          <a:bodyPr vert="horz" wrap="square" lIns="0" tIns="54610" rIns="0" bIns="0" rtlCol="0" anchor="t">
            <a:spAutoFit/>
          </a:bodyPr>
          <a:lstStyle/>
          <a:p>
            <a:pPr marL="354965" marR="5080" indent="-342900">
              <a:lnSpc>
                <a:spcPts val="2090"/>
              </a:lnSpc>
              <a:spcBef>
                <a:spcPts val="430"/>
              </a:spcBef>
              <a:spcAft>
                <a:spcPts val="600"/>
              </a:spcAft>
              <a:buClr>
                <a:schemeClr val="accent2"/>
              </a:buClr>
              <a:buFont typeface="Wingdings" pitchFamily="2" charset="2"/>
              <a:buChar char="§"/>
              <a:tabLst>
                <a:tab pos="240665" algn="l"/>
                <a:tab pos="241300" algn="l"/>
              </a:tabLst>
            </a:pPr>
            <a:r>
              <a:rPr sz="2000" dirty="0">
                <a:solidFill>
                  <a:schemeClr val="tx1">
                    <a:lumMod val="65000"/>
                    <a:lumOff val="35000"/>
                  </a:schemeClr>
                </a:solidFill>
                <a:latin typeface="Gill Sans MT"/>
                <a:cs typeface="Gill Sans MT"/>
              </a:rPr>
              <a:t>Recruits, entices, </a:t>
            </a:r>
            <a:r>
              <a:rPr sz="2000" spc="-5" dirty="0">
                <a:solidFill>
                  <a:schemeClr val="tx1">
                    <a:lumMod val="65000"/>
                    <a:lumOff val="35000"/>
                  </a:schemeClr>
                </a:solidFill>
                <a:latin typeface="Gill Sans MT"/>
                <a:cs typeface="Gill Sans MT"/>
              </a:rPr>
              <a:t>harbors, </a:t>
            </a:r>
            <a:r>
              <a:rPr sz="2000" dirty="0">
                <a:solidFill>
                  <a:schemeClr val="tx1">
                    <a:lumMod val="65000"/>
                    <a:lumOff val="35000"/>
                  </a:schemeClr>
                </a:solidFill>
                <a:latin typeface="Gill Sans MT"/>
                <a:cs typeface="Gill Sans MT"/>
              </a:rPr>
              <a:t>transports, </a:t>
            </a:r>
            <a:r>
              <a:rPr sz="2000" spc="-10" dirty="0">
                <a:solidFill>
                  <a:schemeClr val="tx1">
                    <a:lumMod val="65000"/>
                    <a:lumOff val="35000"/>
                  </a:schemeClr>
                </a:solidFill>
                <a:latin typeface="Gill Sans MT"/>
                <a:cs typeface="Gill Sans MT"/>
              </a:rPr>
              <a:t>provides, </a:t>
            </a:r>
            <a:r>
              <a:rPr sz="2000" dirty="0">
                <a:solidFill>
                  <a:schemeClr val="tx1">
                    <a:lumMod val="65000"/>
                    <a:lumOff val="35000"/>
                  </a:schemeClr>
                </a:solidFill>
                <a:latin typeface="Gill Sans MT"/>
                <a:cs typeface="Gill Sans MT"/>
              </a:rPr>
              <a:t>obtains,</a:t>
            </a:r>
            <a:r>
              <a:rPr sz="2000" spc="-229" dirty="0">
                <a:solidFill>
                  <a:schemeClr val="tx1">
                    <a:lumMod val="65000"/>
                    <a:lumOff val="35000"/>
                  </a:schemeClr>
                </a:solidFill>
                <a:latin typeface="Gill Sans MT"/>
                <a:cs typeface="Gill Sans MT"/>
              </a:rPr>
              <a:t> </a:t>
            </a:r>
            <a:r>
              <a:rPr sz="2000" spc="-5" dirty="0">
                <a:solidFill>
                  <a:schemeClr val="tx1">
                    <a:lumMod val="65000"/>
                    <a:lumOff val="35000"/>
                  </a:schemeClr>
                </a:solidFill>
                <a:latin typeface="Gill Sans MT"/>
                <a:cs typeface="Gill Sans MT"/>
              </a:rPr>
              <a:t>advertises,</a:t>
            </a:r>
            <a:r>
              <a:rPr sz="2000" spc="-210" dirty="0">
                <a:solidFill>
                  <a:schemeClr val="tx1">
                    <a:lumMod val="65000"/>
                    <a:lumOff val="35000"/>
                  </a:schemeClr>
                </a:solidFill>
                <a:latin typeface="Gill Sans MT"/>
                <a:cs typeface="Gill Sans MT"/>
              </a:rPr>
              <a:t> </a:t>
            </a:r>
            <a:r>
              <a:rPr sz="2000" dirty="0">
                <a:solidFill>
                  <a:schemeClr val="tx1">
                    <a:lumMod val="65000"/>
                    <a:lumOff val="35000"/>
                  </a:schemeClr>
                </a:solidFill>
                <a:latin typeface="Gill Sans MT"/>
                <a:cs typeface="Gill Sans MT"/>
              </a:rPr>
              <a:t>maintains,</a:t>
            </a:r>
            <a:r>
              <a:rPr sz="2000" spc="-225" dirty="0">
                <a:solidFill>
                  <a:schemeClr val="tx1">
                    <a:lumMod val="65000"/>
                    <a:lumOff val="35000"/>
                  </a:schemeClr>
                </a:solidFill>
                <a:latin typeface="Gill Sans MT"/>
                <a:cs typeface="Gill Sans MT"/>
              </a:rPr>
              <a:t> </a:t>
            </a:r>
            <a:r>
              <a:rPr sz="2000" spc="-5" dirty="0">
                <a:solidFill>
                  <a:schemeClr val="tx1">
                    <a:lumMod val="65000"/>
                    <a:lumOff val="35000"/>
                  </a:schemeClr>
                </a:solidFill>
                <a:latin typeface="Gill Sans MT"/>
                <a:cs typeface="Gill Sans MT"/>
              </a:rPr>
              <a:t>patronizes</a:t>
            </a:r>
            <a:r>
              <a:rPr sz="2000" spc="-40" dirty="0">
                <a:solidFill>
                  <a:schemeClr val="tx1">
                    <a:lumMod val="65000"/>
                    <a:lumOff val="35000"/>
                  </a:schemeClr>
                </a:solidFill>
                <a:latin typeface="Gill Sans MT"/>
                <a:cs typeface="Gill Sans MT"/>
              </a:rPr>
              <a:t> </a:t>
            </a:r>
            <a:r>
              <a:rPr sz="2000" spc="-5" dirty="0">
                <a:solidFill>
                  <a:schemeClr val="tx1">
                    <a:lumMod val="65000"/>
                    <a:lumOff val="35000"/>
                  </a:schemeClr>
                </a:solidFill>
                <a:latin typeface="Gill Sans MT"/>
                <a:cs typeface="Gill Sans MT"/>
              </a:rPr>
              <a:t>or solicits</a:t>
            </a:r>
            <a:endParaRPr sz="2000" dirty="0">
              <a:solidFill>
                <a:schemeClr val="tx1">
                  <a:lumMod val="65000"/>
                  <a:lumOff val="35000"/>
                </a:schemeClr>
              </a:solidFill>
              <a:latin typeface="Gill Sans MT"/>
              <a:cs typeface="Gill Sans MT"/>
            </a:endParaRPr>
          </a:p>
          <a:p>
            <a:pPr marL="354965" marR="359410" indent="-342900">
              <a:lnSpc>
                <a:spcPts val="2090"/>
              </a:lnSpc>
              <a:spcBef>
                <a:spcPts val="335"/>
              </a:spcBef>
              <a:spcAft>
                <a:spcPts val="600"/>
              </a:spcAft>
              <a:buClr>
                <a:schemeClr val="accent2"/>
              </a:buClr>
              <a:buFont typeface="Wingdings" pitchFamily="2" charset="2"/>
              <a:buChar char="§"/>
              <a:tabLst>
                <a:tab pos="240665" algn="l"/>
                <a:tab pos="241300" algn="l"/>
              </a:tabLst>
            </a:pPr>
            <a:r>
              <a:rPr sz="2000" spc="-5" dirty="0">
                <a:solidFill>
                  <a:schemeClr val="tx1">
                    <a:lumMod val="65000"/>
                    <a:lumOff val="35000"/>
                  </a:schemeClr>
                </a:solidFill>
                <a:latin typeface="Gill Sans MT"/>
                <a:cs typeface="Gill Sans MT"/>
              </a:rPr>
              <a:t>Or…knowingly financially </a:t>
            </a:r>
            <a:r>
              <a:rPr sz="2000" dirty="0">
                <a:solidFill>
                  <a:schemeClr val="tx1">
                    <a:lumMod val="65000"/>
                    <a:lumOff val="35000"/>
                  </a:schemeClr>
                </a:solidFill>
                <a:latin typeface="Gill Sans MT"/>
                <a:cs typeface="Gill Sans MT"/>
              </a:rPr>
              <a:t>benefits, </a:t>
            </a:r>
            <a:r>
              <a:rPr sz="2000" spc="-5" dirty="0">
                <a:solidFill>
                  <a:schemeClr val="tx1">
                    <a:lumMod val="65000"/>
                    <a:lumOff val="35000"/>
                  </a:schemeClr>
                </a:solidFill>
                <a:latin typeface="Gill Sans MT"/>
                <a:cs typeface="Gill Sans MT"/>
              </a:rPr>
              <a:t>or</a:t>
            </a:r>
            <a:r>
              <a:rPr sz="2000" spc="-285" dirty="0">
                <a:solidFill>
                  <a:schemeClr val="tx1">
                    <a:lumMod val="65000"/>
                    <a:lumOff val="35000"/>
                  </a:schemeClr>
                </a:solidFill>
                <a:latin typeface="Gill Sans MT"/>
                <a:cs typeface="Gill Sans MT"/>
              </a:rPr>
              <a:t> </a:t>
            </a:r>
            <a:r>
              <a:rPr sz="2000" spc="-10" dirty="0">
                <a:solidFill>
                  <a:schemeClr val="tx1">
                    <a:lumMod val="65000"/>
                    <a:lumOff val="35000"/>
                  </a:schemeClr>
                </a:solidFill>
                <a:latin typeface="Gill Sans MT"/>
                <a:cs typeface="Gill Sans MT"/>
              </a:rPr>
              <a:t>receives </a:t>
            </a:r>
            <a:r>
              <a:rPr sz="2000" spc="-5" dirty="0">
                <a:solidFill>
                  <a:schemeClr val="tx1">
                    <a:lumMod val="65000"/>
                    <a:lumOff val="35000"/>
                  </a:schemeClr>
                </a:solidFill>
                <a:latin typeface="Gill Sans MT"/>
                <a:cs typeface="Gill Sans MT"/>
              </a:rPr>
              <a:t>anything of</a:t>
            </a:r>
            <a:r>
              <a:rPr sz="2000" spc="-50" dirty="0">
                <a:solidFill>
                  <a:schemeClr val="tx1">
                    <a:lumMod val="65000"/>
                    <a:lumOff val="35000"/>
                  </a:schemeClr>
                </a:solidFill>
                <a:latin typeface="Gill Sans MT"/>
                <a:cs typeface="Gill Sans MT"/>
              </a:rPr>
              <a:t> </a:t>
            </a:r>
            <a:r>
              <a:rPr sz="2000" dirty="0">
                <a:solidFill>
                  <a:schemeClr val="tx1">
                    <a:lumMod val="65000"/>
                    <a:lumOff val="35000"/>
                  </a:schemeClr>
                </a:solidFill>
                <a:latin typeface="Gill Sans MT"/>
                <a:cs typeface="Gill Sans MT"/>
              </a:rPr>
              <a:t>value</a:t>
            </a:r>
          </a:p>
        </p:txBody>
      </p:sp>
      <p:sp>
        <p:nvSpPr>
          <p:cNvPr id="6" name="object 6"/>
          <p:cNvSpPr/>
          <p:nvPr/>
        </p:nvSpPr>
        <p:spPr>
          <a:xfrm>
            <a:off x="2507295" y="2992166"/>
            <a:ext cx="1694687" cy="128016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2785905" y="3439345"/>
            <a:ext cx="1137285" cy="443070"/>
          </a:xfrm>
          <a:prstGeom prst="rect">
            <a:avLst/>
          </a:prstGeom>
        </p:spPr>
        <p:txBody>
          <a:bodyPr vert="horz" wrap="square" lIns="0" tIns="12065" rIns="0" bIns="0" rtlCol="0">
            <a:spAutoFit/>
          </a:bodyPr>
          <a:lstStyle/>
          <a:p>
            <a:pPr marL="12700" algn="ctr">
              <a:lnSpc>
                <a:spcPct val="100000"/>
              </a:lnSpc>
              <a:spcBef>
                <a:spcPts val="95"/>
              </a:spcBef>
            </a:pPr>
            <a:r>
              <a:rPr sz="2800" spc="-5" dirty="0">
                <a:solidFill>
                  <a:srgbClr val="FFFFFF"/>
                </a:solidFill>
                <a:latin typeface="Gill Sans MT"/>
                <a:cs typeface="Gill Sans MT"/>
              </a:rPr>
              <a:t>M</a:t>
            </a:r>
            <a:r>
              <a:rPr sz="2800" dirty="0">
                <a:solidFill>
                  <a:srgbClr val="FFFFFF"/>
                </a:solidFill>
                <a:latin typeface="Gill Sans MT"/>
                <a:cs typeface="Gill Sans MT"/>
              </a:rPr>
              <a:t>e</a:t>
            </a:r>
            <a:r>
              <a:rPr sz="2800" spc="-5" dirty="0">
                <a:solidFill>
                  <a:srgbClr val="FFFFFF"/>
                </a:solidFill>
                <a:latin typeface="Gill Sans MT"/>
                <a:cs typeface="Gill Sans MT"/>
              </a:rPr>
              <a:t>a</a:t>
            </a:r>
            <a:r>
              <a:rPr sz="2800" dirty="0">
                <a:solidFill>
                  <a:srgbClr val="FFFFFF"/>
                </a:solidFill>
                <a:latin typeface="Gill Sans MT"/>
                <a:cs typeface="Gill Sans MT"/>
              </a:rPr>
              <a:t>ns</a:t>
            </a:r>
            <a:endParaRPr sz="2800" dirty="0">
              <a:latin typeface="Gill Sans MT"/>
              <a:cs typeface="Gill Sans MT"/>
            </a:endParaRPr>
          </a:p>
        </p:txBody>
      </p:sp>
      <p:sp>
        <p:nvSpPr>
          <p:cNvPr id="9" name="object 9"/>
          <p:cNvSpPr txBox="1"/>
          <p:nvPr/>
        </p:nvSpPr>
        <p:spPr>
          <a:xfrm>
            <a:off x="4572000" y="3119191"/>
            <a:ext cx="5474970" cy="705962"/>
          </a:xfrm>
          <a:prstGeom prst="rect">
            <a:avLst/>
          </a:prstGeom>
        </p:spPr>
        <p:txBody>
          <a:bodyPr vert="horz" wrap="square" lIns="0" tIns="13335" rIns="0" bIns="0" rtlCol="0" anchor="t">
            <a:spAutoFit/>
          </a:bodyPr>
          <a:lstStyle/>
          <a:p>
            <a:pPr marL="354965" indent="-342900">
              <a:lnSpc>
                <a:spcPct val="100000"/>
              </a:lnSpc>
              <a:spcBef>
                <a:spcPts val="105"/>
              </a:spcBef>
              <a:spcAft>
                <a:spcPts val="600"/>
              </a:spcAft>
              <a:buClr>
                <a:schemeClr val="accent2"/>
              </a:buClr>
              <a:buFont typeface="Wingdings" pitchFamily="2" charset="2"/>
              <a:buChar char="§"/>
              <a:tabLst>
                <a:tab pos="240665" algn="l"/>
                <a:tab pos="241300" algn="l"/>
              </a:tabLst>
            </a:pPr>
            <a:r>
              <a:rPr sz="2000" spc="-10" dirty="0">
                <a:solidFill>
                  <a:schemeClr val="tx1">
                    <a:lumMod val="65000"/>
                    <a:lumOff val="35000"/>
                  </a:schemeClr>
                </a:solidFill>
                <a:latin typeface="Gill Sans MT"/>
                <a:cs typeface="Gill Sans MT"/>
              </a:rPr>
              <a:t>Force, </a:t>
            </a:r>
            <a:r>
              <a:rPr sz="2000" spc="-5" dirty="0">
                <a:solidFill>
                  <a:schemeClr val="tx1">
                    <a:lumMod val="65000"/>
                    <a:lumOff val="35000"/>
                  </a:schemeClr>
                </a:solidFill>
                <a:latin typeface="Gill Sans MT"/>
                <a:cs typeface="Gill Sans MT"/>
              </a:rPr>
              <a:t>fraud,</a:t>
            </a:r>
            <a:r>
              <a:rPr sz="2000" spc="-405" dirty="0">
                <a:solidFill>
                  <a:schemeClr val="tx1">
                    <a:lumMod val="65000"/>
                    <a:lumOff val="35000"/>
                  </a:schemeClr>
                </a:solidFill>
                <a:latin typeface="Gill Sans MT"/>
                <a:cs typeface="Gill Sans MT"/>
              </a:rPr>
              <a:t> </a:t>
            </a:r>
            <a:r>
              <a:rPr lang="en-US" sz="2000" spc="-405" dirty="0">
                <a:solidFill>
                  <a:schemeClr val="tx1">
                    <a:lumMod val="65000"/>
                    <a:lumOff val="35000"/>
                  </a:schemeClr>
                </a:solidFill>
                <a:latin typeface="Gill Sans MT"/>
                <a:cs typeface="Gill Sans MT"/>
              </a:rPr>
              <a:t>  </a:t>
            </a:r>
            <a:r>
              <a:rPr sz="2000" spc="-5" dirty="0">
                <a:solidFill>
                  <a:schemeClr val="tx1">
                    <a:lumMod val="65000"/>
                    <a:lumOff val="35000"/>
                  </a:schemeClr>
                </a:solidFill>
                <a:latin typeface="Gill Sans MT"/>
                <a:cs typeface="Gill Sans MT"/>
              </a:rPr>
              <a:t>or </a:t>
            </a:r>
            <a:r>
              <a:rPr sz="2000" spc="-10" dirty="0">
                <a:solidFill>
                  <a:schemeClr val="tx1">
                    <a:lumMod val="65000"/>
                    <a:lumOff val="35000"/>
                  </a:schemeClr>
                </a:solidFill>
                <a:latin typeface="Gill Sans MT"/>
                <a:cs typeface="Gill Sans MT"/>
              </a:rPr>
              <a:t>coercion</a:t>
            </a:r>
            <a:endParaRPr sz="2000" dirty="0">
              <a:solidFill>
                <a:schemeClr val="tx1">
                  <a:lumMod val="65000"/>
                  <a:lumOff val="35000"/>
                </a:schemeClr>
              </a:solidFill>
              <a:latin typeface="Gill Sans MT"/>
              <a:cs typeface="Gill Sans MT"/>
            </a:endParaRPr>
          </a:p>
          <a:p>
            <a:pPr marL="354965" indent="-342900">
              <a:lnSpc>
                <a:spcPct val="100000"/>
              </a:lnSpc>
              <a:spcBef>
                <a:spcPts val="35"/>
              </a:spcBef>
              <a:spcAft>
                <a:spcPts val="600"/>
              </a:spcAft>
              <a:buClr>
                <a:schemeClr val="accent2"/>
              </a:buClr>
              <a:buFont typeface="Wingdings" pitchFamily="2" charset="2"/>
              <a:buChar char="§"/>
              <a:tabLst>
                <a:tab pos="240665" algn="l"/>
                <a:tab pos="241300" algn="l"/>
              </a:tabLst>
            </a:pPr>
            <a:r>
              <a:rPr sz="2000" spc="-5" dirty="0">
                <a:solidFill>
                  <a:schemeClr val="tx1">
                    <a:lumMod val="65000"/>
                    <a:lumOff val="35000"/>
                  </a:schemeClr>
                </a:solidFill>
                <a:latin typeface="Gill Sans MT"/>
                <a:cs typeface="Gill Sans MT"/>
              </a:rPr>
              <a:t>Not an </a:t>
            </a:r>
            <a:r>
              <a:rPr sz="2000" dirty="0">
                <a:solidFill>
                  <a:schemeClr val="tx1">
                    <a:lumMod val="65000"/>
                    <a:lumOff val="35000"/>
                  </a:schemeClr>
                </a:solidFill>
                <a:latin typeface="Gill Sans MT"/>
                <a:cs typeface="Gill Sans MT"/>
              </a:rPr>
              <a:t>element </a:t>
            </a:r>
            <a:r>
              <a:rPr sz="2000" spc="-5" dirty="0">
                <a:solidFill>
                  <a:schemeClr val="tx1">
                    <a:lumMod val="65000"/>
                    <a:lumOff val="35000"/>
                  </a:schemeClr>
                </a:solidFill>
                <a:latin typeface="Gill Sans MT"/>
                <a:cs typeface="Gill Sans MT"/>
              </a:rPr>
              <a:t>of </a:t>
            </a:r>
            <a:r>
              <a:rPr sz="2000" dirty="0">
                <a:solidFill>
                  <a:schemeClr val="tx1">
                    <a:lumMod val="65000"/>
                    <a:lumOff val="35000"/>
                  </a:schemeClr>
                </a:solidFill>
                <a:latin typeface="Gill Sans MT"/>
                <a:cs typeface="Gill Sans MT"/>
              </a:rPr>
              <a:t>the </a:t>
            </a:r>
            <a:r>
              <a:rPr sz="2000" spc="-5" dirty="0">
                <a:solidFill>
                  <a:schemeClr val="tx1">
                    <a:lumMod val="65000"/>
                    <a:lumOff val="35000"/>
                  </a:schemeClr>
                </a:solidFill>
                <a:latin typeface="Gill Sans MT"/>
                <a:cs typeface="Gill Sans MT"/>
              </a:rPr>
              <a:t>crime </a:t>
            </a:r>
            <a:r>
              <a:rPr sz="2000" dirty="0">
                <a:solidFill>
                  <a:schemeClr val="tx1">
                    <a:lumMod val="65000"/>
                    <a:lumOff val="35000"/>
                  </a:schemeClr>
                </a:solidFill>
                <a:latin typeface="Gill Sans MT"/>
                <a:cs typeface="Gill Sans MT"/>
              </a:rPr>
              <a:t>if victim is a</a:t>
            </a:r>
            <a:r>
              <a:rPr sz="2000" spc="-105" dirty="0">
                <a:solidFill>
                  <a:schemeClr val="tx1">
                    <a:lumMod val="65000"/>
                    <a:lumOff val="35000"/>
                  </a:schemeClr>
                </a:solidFill>
                <a:latin typeface="Gill Sans MT"/>
                <a:cs typeface="Gill Sans MT"/>
              </a:rPr>
              <a:t> </a:t>
            </a:r>
            <a:r>
              <a:rPr sz="2000" dirty="0">
                <a:solidFill>
                  <a:schemeClr val="tx1">
                    <a:lumMod val="65000"/>
                    <a:lumOff val="35000"/>
                  </a:schemeClr>
                </a:solidFill>
                <a:latin typeface="Gill Sans MT"/>
                <a:cs typeface="Gill Sans MT"/>
              </a:rPr>
              <a:t>minor</a:t>
            </a:r>
          </a:p>
        </p:txBody>
      </p:sp>
      <p:sp>
        <p:nvSpPr>
          <p:cNvPr id="10" name="object 10"/>
          <p:cNvSpPr/>
          <p:nvPr/>
        </p:nvSpPr>
        <p:spPr>
          <a:xfrm>
            <a:off x="2345750" y="4938313"/>
            <a:ext cx="2020824" cy="1280160"/>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2624361" y="5345389"/>
            <a:ext cx="1459230" cy="443070"/>
          </a:xfrm>
          <a:prstGeom prst="rect">
            <a:avLst/>
          </a:prstGeom>
        </p:spPr>
        <p:txBody>
          <a:bodyPr vert="horz" wrap="square" lIns="0" tIns="12065" rIns="0" bIns="0" rtlCol="0">
            <a:spAutoFit/>
          </a:bodyPr>
          <a:lstStyle/>
          <a:p>
            <a:pPr marL="12700" algn="ctr">
              <a:lnSpc>
                <a:spcPct val="100000"/>
              </a:lnSpc>
              <a:spcBef>
                <a:spcPts val="95"/>
              </a:spcBef>
            </a:pPr>
            <a:r>
              <a:rPr sz="2800" spc="-10" dirty="0">
                <a:solidFill>
                  <a:srgbClr val="FFFFFF"/>
                </a:solidFill>
                <a:latin typeface="Gill Sans MT"/>
                <a:cs typeface="Gill Sans MT"/>
              </a:rPr>
              <a:t>P</a:t>
            </a:r>
            <a:r>
              <a:rPr sz="2800" dirty="0">
                <a:solidFill>
                  <a:srgbClr val="FFFFFF"/>
                </a:solidFill>
                <a:latin typeface="Gill Sans MT"/>
                <a:cs typeface="Gill Sans MT"/>
              </a:rPr>
              <a:t>u</a:t>
            </a:r>
            <a:r>
              <a:rPr sz="2800" spc="-5" dirty="0">
                <a:solidFill>
                  <a:srgbClr val="FFFFFF"/>
                </a:solidFill>
                <a:latin typeface="Gill Sans MT"/>
                <a:cs typeface="Gill Sans MT"/>
              </a:rPr>
              <a:t>r</a:t>
            </a:r>
            <a:r>
              <a:rPr sz="2800" dirty="0">
                <a:solidFill>
                  <a:srgbClr val="FFFFFF"/>
                </a:solidFill>
                <a:latin typeface="Gill Sans MT"/>
                <a:cs typeface="Gill Sans MT"/>
              </a:rPr>
              <a:t>p</a:t>
            </a:r>
            <a:r>
              <a:rPr sz="2800" spc="-10" dirty="0">
                <a:solidFill>
                  <a:srgbClr val="FFFFFF"/>
                </a:solidFill>
                <a:latin typeface="Gill Sans MT"/>
                <a:cs typeface="Gill Sans MT"/>
              </a:rPr>
              <a:t>o</a:t>
            </a:r>
            <a:r>
              <a:rPr sz="2800" spc="-5" dirty="0">
                <a:solidFill>
                  <a:srgbClr val="FFFFFF"/>
                </a:solidFill>
                <a:latin typeface="Gill Sans MT"/>
                <a:cs typeface="Gill Sans MT"/>
              </a:rPr>
              <a:t>se</a:t>
            </a:r>
            <a:endParaRPr sz="2800" dirty="0">
              <a:latin typeface="Gill Sans MT"/>
              <a:cs typeface="Gill Sans MT"/>
            </a:endParaRPr>
          </a:p>
        </p:txBody>
      </p:sp>
      <p:sp>
        <p:nvSpPr>
          <p:cNvPr id="13" name="object 13"/>
          <p:cNvSpPr txBox="1"/>
          <p:nvPr/>
        </p:nvSpPr>
        <p:spPr>
          <a:xfrm>
            <a:off x="4572000" y="5072118"/>
            <a:ext cx="4286250" cy="705321"/>
          </a:xfrm>
          <a:prstGeom prst="rect">
            <a:avLst/>
          </a:prstGeom>
        </p:spPr>
        <p:txBody>
          <a:bodyPr vert="horz" wrap="square" lIns="0" tIns="12700" rIns="0" bIns="0" rtlCol="0" anchor="t">
            <a:spAutoFit/>
          </a:bodyPr>
          <a:lstStyle/>
          <a:p>
            <a:pPr marL="354965" indent="-342900">
              <a:lnSpc>
                <a:spcPct val="100000"/>
              </a:lnSpc>
              <a:spcBef>
                <a:spcPts val="100"/>
              </a:spcBef>
              <a:spcAft>
                <a:spcPts val="600"/>
              </a:spcAft>
              <a:buClr>
                <a:schemeClr val="accent2"/>
              </a:buClr>
              <a:buFont typeface="Wingdings" pitchFamily="2" charset="2"/>
              <a:buChar char="§"/>
              <a:tabLst>
                <a:tab pos="240665" algn="l"/>
                <a:tab pos="241300" algn="l"/>
              </a:tabLst>
            </a:pPr>
            <a:r>
              <a:rPr sz="2000" dirty="0">
                <a:solidFill>
                  <a:schemeClr val="tx1">
                    <a:lumMod val="65000"/>
                    <a:lumOff val="35000"/>
                  </a:schemeClr>
                </a:solidFill>
                <a:latin typeface="Gill Sans MT"/>
                <a:cs typeface="Gill Sans MT"/>
              </a:rPr>
              <a:t>Sexual servitude/commercial sex</a:t>
            </a:r>
            <a:r>
              <a:rPr sz="2000" spc="-145" dirty="0">
                <a:solidFill>
                  <a:schemeClr val="tx1">
                    <a:lumMod val="65000"/>
                    <a:lumOff val="35000"/>
                  </a:schemeClr>
                </a:solidFill>
                <a:latin typeface="Gill Sans MT"/>
                <a:cs typeface="Gill Sans MT"/>
              </a:rPr>
              <a:t> </a:t>
            </a:r>
            <a:r>
              <a:rPr sz="2000" spc="-5" dirty="0">
                <a:solidFill>
                  <a:schemeClr val="tx1">
                    <a:lumMod val="65000"/>
                    <a:lumOff val="35000"/>
                  </a:schemeClr>
                </a:solidFill>
                <a:latin typeface="Gill Sans MT"/>
                <a:cs typeface="Gill Sans MT"/>
              </a:rPr>
              <a:t>act</a:t>
            </a:r>
            <a:endParaRPr sz="2000" dirty="0">
              <a:solidFill>
                <a:schemeClr val="tx1">
                  <a:lumMod val="65000"/>
                  <a:lumOff val="35000"/>
                </a:schemeClr>
              </a:solidFill>
              <a:latin typeface="Gill Sans MT"/>
              <a:cs typeface="Gill Sans MT"/>
            </a:endParaRPr>
          </a:p>
          <a:p>
            <a:pPr marL="354965" indent="-342900">
              <a:lnSpc>
                <a:spcPct val="100000"/>
              </a:lnSpc>
              <a:spcBef>
                <a:spcPts val="40"/>
              </a:spcBef>
              <a:spcAft>
                <a:spcPts val="600"/>
              </a:spcAft>
              <a:buClr>
                <a:schemeClr val="accent2"/>
              </a:buClr>
              <a:buFont typeface="Wingdings" pitchFamily="2" charset="2"/>
              <a:buChar char="§"/>
              <a:tabLst>
                <a:tab pos="240665" algn="l"/>
                <a:tab pos="241300" algn="l"/>
              </a:tabLst>
            </a:pPr>
            <a:r>
              <a:rPr sz="2000" dirty="0">
                <a:solidFill>
                  <a:schemeClr val="tx1">
                    <a:lumMod val="65000"/>
                    <a:lumOff val="35000"/>
                  </a:schemeClr>
                </a:solidFill>
                <a:latin typeface="Gill Sans MT"/>
                <a:cs typeface="Gill Sans MT"/>
              </a:rPr>
              <a:t>Involuntary</a:t>
            </a:r>
            <a:r>
              <a:rPr sz="2000" spc="-50" dirty="0">
                <a:solidFill>
                  <a:schemeClr val="tx1">
                    <a:lumMod val="65000"/>
                    <a:lumOff val="35000"/>
                  </a:schemeClr>
                </a:solidFill>
                <a:latin typeface="Gill Sans MT"/>
                <a:cs typeface="Gill Sans MT"/>
              </a:rPr>
              <a:t> </a:t>
            </a:r>
            <a:r>
              <a:rPr sz="2000" spc="5" dirty="0">
                <a:solidFill>
                  <a:schemeClr val="tx1">
                    <a:lumMod val="65000"/>
                    <a:lumOff val="35000"/>
                  </a:schemeClr>
                </a:solidFill>
                <a:latin typeface="Gill Sans MT"/>
                <a:cs typeface="Gill Sans MT"/>
              </a:rPr>
              <a:t>servitude</a:t>
            </a:r>
            <a:endParaRPr sz="2000" dirty="0">
              <a:solidFill>
                <a:schemeClr val="tx1">
                  <a:lumMod val="65000"/>
                  <a:lumOff val="35000"/>
                </a:schemeClr>
              </a:solidFill>
              <a:latin typeface="Gill Sans MT"/>
              <a:cs typeface="Gill Sans MT"/>
            </a:endParaRPr>
          </a:p>
        </p:txBody>
      </p:sp>
      <p:cxnSp>
        <p:nvCxnSpPr>
          <p:cNvPr id="20" name="Straight Connector 19">
            <a:extLst>
              <a:ext uri="{FF2B5EF4-FFF2-40B4-BE49-F238E27FC236}">
                <a16:creationId xmlns:a16="http://schemas.microsoft.com/office/drawing/2014/main" id="{ADC80541-C590-4852-37CA-1337B3B02868}"/>
              </a:ext>
            </a:extLst>
          </p:cNvPr>
          <p:cNvCxnSpPr>
            <a:cxnSpLocks/>
          </p:cNvCxnSpPr>
          <p:nvPr/>
        </p:nvCxnSpPr>
        <p:spPr>
          <a:xfrm>
            <a:off x="4572000" y="1178606"/>
            <a:ext cx="62179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89B428-56F6-62BA-F739-D2E124C34B26}"/>
              </a:ext>
            </a:extLst>
          </p:cNvPr>
          <p:cNvCxnSpPr>
            <a:cxnSpLocks/>
          </p:cNvCxnSpPr>
          <p:nvPr/>
        </p:nvCxnSpPr>
        <p:spPr>
          <a:xfrm>
            <a:off x="4572000" y="2994880"/>
            <a:ext cx="62179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948B5F3-B972-9F47-594A-02036E530F09}"/>
              </a:ext>
            </a:extLst>
          </p:cNvPr>
          <p:cNvCxnSpPr>
            <a:cxnSpLocks/>
          </p:cNvCxnSpPr>
          <p:nvPr/>
        </p:nvCxnSpPr>
        <p:spPr>
          <a:xfrm>
            <a:off x="4572000" y="4923888"/>
            <a:ext cx="62179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1">
            <a:extLst>
              <a:ext uri="{FF2B5EF4-FFF2-40B4-BE49-F238E27FC236}">
                <a16:creationId xmlns:a16="http://schemas.microsoft.com/office/drawing/2014/main" id="{0FCBF79E-FE93-3F6D-8AAF-300E5EA02D41}"/>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12" name="Audio 11">
            <a:extLst>
              <a:ext uri="{FF2B5EF4-FFF2-40B4-BE49-F238E27FC236}">
                <a16:creationId xmlns:a16="http://schemas.microsoft.com/office/drawing/2014/main" id="{4661D0BC-5C09-9F1F-3F93-C0C8419DDA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376"/>
    </mc:Choice>
    <mc:Fallback xmlns="">
      <p:transition spd="slow" advTm="20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640080" y="2194560"/>
            <a:ext cx="8937057" cy="3678303"/>
          </a:xfrm>
        </p:spPr>
        <p:txBody>
          <a:bodyPr anchor="t">
            <a:noAutofit/>
          </a:bodyPr>
          <a:lstStyle/>
          <a:p>
            <a:pPr marL="0" lvl="0" indent="0" defTabSz="914400">
              <a:spcBef>
                <a:spcPts val="0"/>
              </a:spcBef>
              <a:spcAft>
                <a:spcPts val="0"/>
              </a:spcAft>
              <a:buClrTx/>
              <a:buSzTx/>
              <a:buNone/>
              <a:defRPr/>
            </a:pPr>
            <a:r>
              <a:rPr lang="en-US" sz="2400" dirty="0"/>
              <a:t>At the end of this presentation, participants will be more equipped to:</a:t>
            </a:r>
          </a:p>
          <a:p>
            <a:pPr marL="305435" lvl="0" indent="-305435"/>
            <a:r>
              <a:rPr lang="en-US" sz="2400" dirty="0"/>
              <a:t>Understand and apply both Federal and Pennsylvania human trafficking laws. </a:t>
            </a:r>
          </a:p>
          <a:p>
            <a:pPr marL="305435" lvl="0" indent="-305435"/>
            <a:r>
              <a:rPr lang="en-US" sz="2400" dirty="0"/>
              <a:t>Recognize the multifaceted victim service needs of a victim/survivor of sex trafficking and the benefits of cross-disciplinary collaboration.</a:t>
            </a:r>
          </a:p>
          <a:p>
            <a:pPr marL="305435" indent="-305435"/>
            <a:r>
              <a:rPr lang="en-US" sz="2400" dirty="0"/>
              <a:t>Understand and identify indicators of potential sex trafficking victimization.</a:t>
            </a:r>
          </a:p>
        </p:txBody>
      </p:sp>
      <p:sp>
        <p:nvSpPr>
          <p:cNvPr id="4" name="Footer Placeholder 1">
            <a:extLst>
              <a:ext uri="{FF2B5EF4-FFF2-40B4-BE49-F238E27FC236}">
                <a16:creationId xmlns:a16="http://schemas.microsoft.com/office/drawing/2014/main" id="{68DDDDF1-DE32-DCAB-C4B6-981C80BBFE8E}"/>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7758AFD6-7434-5E41-A5F6-4F77DB87A7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9906987"/>
      </p:ext>
    </p:extLst>
  </p:cSld>
  <p:clrMapOvr>
    <a:masterClrMapping/>
  </p:clrMapOvr>
  <mc:AlternateContent xmlns:mc="http://schemas.openxmlformats.org/markup-compatibility/2006" xmlns:p14="http://schemas.microsoft.com/office/powerpoint/2010/main">
    <mc:Choice Requires="p14">
      <p:transition spd="slow" p14:dur="2000" advTm="26357"/>
    </mc:Choice>
    <mc:Fallback xmlns="">
      <p:transition spd="slow" advTm="2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40080" y="2194560"/>
            <a:ext cx="5889625" cy="3939540"/>
          </a:xfrm>
          <a:prstGeom prst="rect">
            <a:avLst/>
          </a:prstGeom>
        </p:spPr>
        <p:txBody>
          <a:bodyPr vert="horz" wrap="square" lIns="0" tIns="99060" rIns="0" bIns="0" rtlCol="0">
            <a:spAutoFit/>
          </a:bodyPr>
          <a:lstStyle/>
          <a:p>
            <a:pPr marL="318770" indent="-306705">
              <a:lnSpc>
                <a:spcPct val="100000"/>
              </a:lnSpc>
              <a:spcBef>
                <a:spcPts val="300"/>
              </a:spcBef>
              <a:buClr>
                <a:srgbClr val="4590B8"/>
              </a:buClr>
              <a:buSzPct val="90000"/>
              <a:buFont typeface="Wingdings 2"/>
              <a:buChar char=""/>
              <a:tabLst>
                <a:tab pos="318770" algn="l"/>
                <a:tab pos="319405" algn="l"/>
              </a:tabLst>
            </a:pPr>
            <a:r>
              <a:rPr sz="2000" b="1" dirty="0">
                <a:solidFill>
                  <a:srgbClr val="3C3C3C"/>
                </a:solidFill>
                <a:latin typeface="Gill Sans MT"/>
                <a:cs typeface="Gill Sans MT"/>
              </a:rPr>
              <a:t>Recruits</a:t>
            </a:r>
            <a:endParaRPr sz="20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spc="-30" dirty="0">
                <a:solidFill>
                  <a:srgbClr val="3C3C3C"/>
                </a:solidFill>
                <a:latin typeface="Gill Sans MT"/>
                <a:cs typeface="Gill Sans MT"/>
              </a:rPr>
              <a:t>Targeting </a:t>
            </a:r>
            <a:r>
              <a:rPr sz="1800" spc="-5" dirty="0">
                <a:solidFill>
                  <a:srgbClr val="3C3C3C"/>
                </a:solidFill>
                <a:latin typeface="Gill Sans MT"/>
                <a:cs typeface="Gill Sans MT"/>
              </a:rPr>
              <a:t>vulnerable </a:t>
            </a:r>
            <a:r>
              <a:rPr sz="1800" spc="-10" dirty="0">
                <a:solidFill>
                  <a:srgbClr val="3C3C3C"/>
                </a:solidFill>
                <a:latin typeface="Gill Sans MT"/>
                <a:cs typeface="Gill Sans MT"/>
              </a:rPr>
              <a:t>children </a:t>
            </a:r>
            <a:r>
              <a:rPr sz="1800" dirty="0">
                <a:solidFill>
                  <a:srgbClr val="3C3C3C"/>
                </a:solidFill>
                <a:latin typeface="Gill Sans MT"/>
                <a:cs typeface="Gill Sans MT"/>
              </a:rPr>
              <a:t>and </a:t>
            </a:r>
            <a:r>
              <a:rPr sz="1800" spc="-5" dirty="0">
                <a:solidFill>
                  <a:srgbClr val="3C3C3C"/>
                </a:solidFill>
                <a:latin typeface="Gill Sans MT"/>
                <a:cs typeface="Gill Sans MT"/>
              </a:rPr>
              <a:t>adults </a:t>
            </a:r>
            <a:r>
              <a:rPr sz="1800" spc="-10" dirty="0">
                <a:solidFill>
                  <a:srgbClr val="3C3C3C"/>
                </a:solidFill>
                <a:latin typeface="Gill Sans MT"/>
                <a:cs typeface="Gill Sans MT"/>
              </a:rPr>
              <a:t>(</a:t>
            </a:r>
            <a:r>
              <a:rPr sz="1800" i="1" spc="-10" dirty="0">
                <a:solidFill>
                  <a:srgbClr val="3C3C3C"/>
                </a:solidFill>
                <a:latin typeface="Gill Sans MT"/>
                <a:cs typeface="Gill Sans MT"/>
              </a:rPr>
              <a:t>The</a:t>
            </a:r>
            <a:r>
              <a:rPr sz="1800" i="1" spc="-220" dirty="0">
                <a:solidFill>
                  <a:srgbClr val="3C3C3C"/>
                </a:solidFill>
                <a:latin typeface="Gill Sans MT"/>
                <a:cs typeface="Gill Sans MT"/>
              </a:rPr>
              <a:t> </a:t>
            </a:r>
            <a:r>
              <a:rPr sz="1800" i="1" spc="-50" dirty="0">
                <a:solidFill>
                  <a:srgbClr val="3C3C3C"/>
                </a:solidFill>
                <a:latin typeface="Gill Sans MT"/>
                <a:cs typeface="Gill Sans MT"/>
              </a:rPr>
              <a:t>Trap</a:t>
            </a:r>
            <a:r>
              <a:rPr sz="1800" spc="-50" dirty="0">
                <a:solidFill>
                  <a:srgbClr val="3C3C3C"/>
                </a:solidFill>
                <a:latin typeface="Gill Sans MT"/>
                <a:cs typeface="Gill Sans MT"/>
              </a:rPr>
              <a:t>)</a:t>
            </a:r>
            <a:endParaRPr sz="18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dirty="0">
                <a:solidFill>
                  <a:srgbClr val="3C3C3C"/>
                </a:solidFill>
                <a:latin typeface="Gill Sans MT"/>
                <a:cs typeface="Gill Sans MT"/>
              </a:rPr>
              <a:t>Does not </a:t>
            </a:r>
            <a:r>
              <a:rPr sz="1800" spc="-5" dirty="0">
                <a:solidFill>
                  <a:srgbClr val="3C3C3C"/>
                </a:solidFill>
                <a:latin typeface="Gill Sans MT"/>
                <a:cs typeface="Gill Sans MT"/>
              </a:rPr>
              <a:t>necessarily </a:t>
            </a:r>
            <a:r>
              <a:rPr sz="1800" dirty="0">
                <a:solidFill>
                  <a:srgbClr val="3C3C3C"/>
                </a:solidFill>
                <a:latin typeface="Gill Sans MT"/>
                <a:cs typeface="Gill Sans MT"/>
              </a:rPr>
              <a:t>need to be in the </a:t>
            </a:r>
            <a:r>
              <a:rPr sz="1800" spc="-5" dirty="0">
                <a:solidFill>
                  <a:srgbClr val="3C3C3C"/>
                </a:solidFill>
                <a:latin typeface="Gill Sans MT"/>
                <a:cs typeface="Gill Sans MT"/>
              </a:rPr>
              <a:t>pursuit </a:t>
            </a:r>
            <a:r>
              <a:rPr sz="1800" dirty="0">
                <a:solidFill>
                  <a:srgbClr val="3C3C3C"/>
                </a:solidFill>
                <a:latin typeface="Gill Sans MT"/>
                <a:cs typeface="Gill Sans MT"/>
              </a:rPr>
              <a:t>of</a:t>
            </a:r>
            <a:r>
              <a:rPr sz="1800" spc="-114" dirty="0">
                <a:solidFill>
                  <a:srgbClr val="3C3C3C"/>
                </a:solidFill>
                <a:latin typeface="Gill Sans MT"/>
                <a:cs typeface="Gill Sans MT"/>
              </a:rPr>
              <a:t> </a:t>
            </a:r>
            <a:r>
              <a:rPr sz="1800" spc="-5" dirty="0">
                <a:solidFill>
                  <a:srgbClr val="3C3C3C"/>
                </a:solidFill>
                <a:latin typeface="Gill Sans MT"/>
                <a:cs typeface="Gill Sans MT"/>
              </a:rPr>
              <a:t>money</a:t>
            </a:r>
            <a:endParaRPr sz="18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dirty="0">
                <a:solidFill>
                  <a:srgbClr val="3C3C3C"/>
                </a:solidFill>
                <a:latin typeface="Gill Sans MT"/>
                <a:cs typeface="Gill Sans MT"/>
              </a:rPr>
              <a:t>Utilizing bottom </a:t>
            </a:r>
            <a:r>
              <a:rPr sz="1800" spc="-5" dirty="0">
                <a:solidFill>
                  <a:srgbClr val="3C3C3C"/>
                </a:solidFill>
                <a:latin typeface="Gill Sans MT"/>
                <a:cs typeface="Gill Sans MT"/>
              </a:rPr>
              <a:t>girl </a:t>
            </a:r>
            <a:r>
              <a:rPr sz="1800" dirty="0">
                <a:solidFill>
                  <a:srgbClr val="3C3C3C"/>
                </a:solidFill>
                <a:latin typeface="Gill Sans MT"/>
                <a:cs typeface="Gill Sans MT"/>
              </a:rPr>
              <a:t>to</a:t>
            </a:r>
            <a:r>
              <a:rPr sz="1800" spc="-30" dirty="0">
                <a:solidFill>
                  <a:srgbClr val="3C3C3C"/>
                </a:solidFill>
                <a:latin typeface="Gill Sans MT"/>
                <a:cs typeface="Gill Sans MT"/>
              </a:rPr>
              <a:t> </a:t>
            </a:r>
            <a:r>
              <a:rPr sz="1800" spc="-10" dirty="0">
                <a:solidFill>
                  <a:srgbClr val="3C3C3C"/>
                </a:solidFill>
                <a:latin typeface="Gill Sans MT"/>
                <a:cs typeface="Gill Sans MT"/>
              </a:rPr>
              <a:t>recruit</a:t>
            </a:r>
            <a:endParaRPr sz="18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dirty="0">
                <a:solidFill>
                  <a:srgbClr val="3C3C3C"/>
                </a:solidFill>
                <a:latin typeface="Gill Sans MT"/>
                <a:cs typeface="Gill Sans MT"/>
              </a:rPr>
              <a:t>The </a:t>
            </a:r>
            <a:r>
              <a:rPr sz="1800" spc="-15" dirty="0">
                <a:solidFill>
                  <a:srgbClr val="3C3C3C"/>
                </a:solidFill>
                <a:latin typeface="Gill Sans MT"/>
                <a:cs typeface="Gill Sans MT"/>
              </a:rPr>
              <a:t>role </a:t>
            </a:r>
            <a:r>
              <a:rPr sz="1800" dirty="0">
                <a:solidFill>
                  <a:srgbClr val="3C3C3C"/>
                </a:solidFill>
                <a:latin typeface="Gill Sans MT"/>
                <a:cs typeface="Gill Sans MT"/>
              </a:rPr>
              <a:t>of </a:t>
            </a:r>
            <a:r>
              <a:rPr sz="1800" spc="-5" dirty="0">
                <a:solidFill>
                  <a:srgbClr val="3C3C3C"/>
                </a:solidFill>
                <a:latin typeface="Gill Sans MT"/>
                <a:cs typeface="Gill Sans MT"/>
              </a:rPr>
              <a:t>social</a:t>
            </a:r>
            <a:r>
              <a:rPr sz="1800" spc="-20" dirty="0">
                <a:solidFill>
                  <a:srgbClr val="3C3C3C"/>
                </a:solidFill>
                <a:latin typeface="Gill Sans MT"/>
                <a:cs typeface="Gill Sans MT"/>
              </a:rPr>
              <a:t> </a:t>
            </a:r>
            <a:r>
              <a:rPr sz="1800" spc="-5" dirty="0">
                <a:solidFill>
                  <a:srgbClr val="3C3C3C"/>
                </a:solidFill>
                <a:latin typeface="Gill Sans MT"/>
                <a:cs typeface="Gill Sans MT"/>
              </a:rPr>
              <a:t>media</a:t>
            </a:r>
            <a:endParaRPr sz="1800" dirty="0">
              <a:latin typeface="Gill Sans MT"/>
              <a:cs typeface="Gill Sans MT"/>
            </a:endParaRPr>
          </a:p>
          <a:p>
            <a:pPr marL="318770" indent="-306705">
              <a:lnSpc>
                <a:spcPct val="100000"/>
              </a:lnSpc>
              <a:spcBef>
                <a:spcPts val="300"/>
              </a:spcBef>
              <a:buClr>
                <a:srgbClr val="4590B8"/>
              </a:buClr>
              <a:buSzPct val="90000"/>
              <a:buFont typeface="Wingdings 2"/>
              <a:buChar char=""/>
              <a:tabLst>
                <a:tab pos="318770" algn="l"/>
                <a:tab pos="319405" algn="l"/>
              </a:tabLst>
            </a:pPr>
            <a:r>
              <a:rPr sz="2000" b="1" spc="-5" dirty="0">
                <a:solidFill>
                  <a:srgbClr val="3C3C3C"/>
                </a:solidFill>
                <a:latin typeface="Gill Sans MT"/>
                <a:cs typeface="Gill Sans MT"/>
              </a:rPr>
              <a:t>Entices</a:t>
            </a:r>
            <a:endParaRPr sz="20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spc="-5" dirty="0">
                <a:solidFill>
                  <a:srgbClr val="3C3C3C"/>
                </a:solidFill>
                <a:latin typeface="Gill Sans MT"/>
                <a:cs typeface="Gill Sans MT"/>
              </a:rPr>
              <a:t>Buying</a:t>
            </a:r>
            <a:r>
              <a:rPr sz="1800" spc="-10" dirty="0">
                <a:solidFill>
                  <a:srgbClr val="3C3C3C"/>
                </a:solidFill>
                <a:latin typeface="Gill Sans MT"/>
                <a:cs typeface="Gill Sans MT"/>
              </a:rPr>
              <a:t> </a:t>
            </a:r>
            <a:r>
              <a:rPr sz="1800" dirty="0">
                <a:solidFill>
                  <a:srgbClr val="3C3C3C"/>
                </a:solidFill>
                <a:latin typeface="Gill Sans MT"/>
                <a:cs typeface="Gill Sans MT"/>
              </a:rPr>
              <a:t>gifts,</a:t>
            </a:r>
            <a:r>
              <a:rPr sz="1800" spc="-200" dirty="0">
                <a:solidFill>
                  <a:srgbClr val="3C3C3C"/>
                </a:solidFill>
                <a:latin typeface="Gill Sans MT"/>
                <a:cs typeface="Gill Sans MT"/>
              </a:rPr>
              <a:t> </a:t>
            </a:r>
            <a:r>
              <a:rPr sz="1800" dirty="0">
                <a:solidFill>
                  <a:srgbClr val="3C3C3C"/>
                </a:solidFill>
                <a:latin typeface="Gill Sans MT"/>
                <a:cs typeface="Gill Sans MT"/>
              </a:rPr>
              <a:t>clothing,</a:t>
            </a:r>
            <a:r>
              <a:rPr sz="1800" spc="-195" dirty="0">
                <a:solidFill>
                  <a:srgbClr val="3C3C3C"/>
                </a:solidFill>
                <a:latin typeface="Gill Sans MT"/>
                <a:cs typeface="Gill Sans MT"/>
              </a:rPr>
              <a:t> </a:t>
            </a:r>
            <a:r>
              <a:rPr sz="1800" dirty="0">
                <a:solidFill>
                  <a:srgbClr val="3C3C3C"/>
                </a:solidFill>
                <a:latin typeface="Gill Sans MT"/>
                <a:cs typeface="Gill Sans MT"/>
              </a:rPr>
              <a:t>beauty</a:t>
            </a:r>
            <a:r>
              <a:rPr sz="1800" spc="-10" dirty="0">
                <a:solidFill>
                  <a:srgbClr val="3C3C3C"/>
                </a:solidFill>
                <a:latin typeface="Gill Sans MT"/>
                <a:cs typeface="Gill Sans MT"/>
              </a:rPr>
              <a:t> products</a:t>
            </a:r>
            <a:r>
              <a:rPr sz="1800" spc="-15" dirty="0">
                <a:solidFill>
                  <a:srgbClr val="3C3C3C"/>
                </a:solidFill>
                <a:latin typeface="Gill Sans MT"/>
                <a:cs typeface="Gill Sans MT"/>
              </a:rPr>
              <a:t> </a:t>
            </a:r>
            <a:r>
              <a:rPr sz="1800" dirty="0">
                <a:solidFill>
                  <a:srgbClr val="3C3C3C"/>
                </a:solidFill>
                <a:latin typeface="Gill Sans MT"/>
                <a:cs typeface="Gill Sans MT"/>
              </a:rPr>
              <a:t>and</a:t>
            </a:r>
            <a:r>
              <a:rPr sz="1800" spc="-20" dirty="0">
                <a:solidFill>
                  <a:srgbClr val="3C3C3C"/>
                </a:solidFill>
                <a:latin typeface="Gill Sans MT"/>
                <a:cs typeface="Gill Sans MT"/>
              </a:rPr>
              <a:t> </a:t>
            </a:r>
            <a:r>
              <a:rPr sz="1800" spc="-5" dirty="0">
                <a:solidFill>
                  <a:srgbClr val="3C3C3C"/>
                </a:solidFill>
                <a:latin typeface="Gill Sans MT"/>
                <a:cs typeface="Gill Sans MT"/>
              </a:rPr>
              <a:t>treatments</a:t>
            </a:r>
            <a:endParaRPr sz="18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spc="-5" dirty="0">
                <a:solidFill>
                  <a:srgbClr val="3C3C3C"/>
                </a:solidFill>
                <a:latin typeface="Gill Sans MT"/>
                <a:cs typeface="Gill Sans MT"/>
              </a:rPr>
              <a:t>False </a:t>
            </a:r>
            <a:r>
              <a:rPr sz="1800" spc="-10" dirty="0">
                <a:solidFill>
                  <a:srgbClr val="3C3C3C"/>
                </a:solidFill>
                <a:latin typeface="Gill Sans MT"/>
                <a:cs typeface="Gill Sans MT"/>
              </a:rPr>
              <a:t>promises, </a:t>
            </a:r>
            <a:r>
              <a:rPr sz="1800" dirty="0">
                <a:solidFill>
                  <a:srgbClr val="3C3C3C"/>
                </a:solidFill>
                <a:latin typeface="Gill Sans MT"/>
                <a:cs typeface="Gill Sans MT"/>
              </a:rPr>
              <a:t>selling</a:t>
            </a:r>
            <a:r>
              <a:rPr sz="1800" spc="-380" dirty="0">
                <a:solidFill>
                  <a:srgbClr val="3C3C3C"/>
                </a:solidFill>
                <a:latin typeface="Gill Sans MT"/>
                <a:cs typeface="Gill Sans MT"/>
              </a:rPr>
              <a:t> </a:t>
            </a:r>
            <a:r>
              <a:rPr sz="1800" spc="-5" dirty="0">
                <a:solidFill>
                  <a:srgbClr val="3C3C3C"/>
                </a:solidFill>
                <a:latin typeface="Gill Sans MT"/>
                <a:cs typeface="Gill Sans MT"/>
              </a:rPr>
              <a:t>“the </a:t>
            </a:r>
            <a:r>
              <a:rPr sz="1800" spc="-10" dirty="0">
                <a:solidFill>
                  <a:srgbClr val="3C3C3C"/>
                </a:solidFill>
                <a:latin typeface="Gill Sans MT"/>
                <a:cs typeface="Gill Sans MT"/>
              </a:rPr>
              <a:t>dream”</a:t>
            </a:r>
            <a:endParaRPr sz="18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spc="-5" dirty="0">
                <a:solidFill>
                  <a:srgbClr val="3C3C3C"/>
                </a:solidFill>
                <a:latin typeface="Gill Sans MT"/>
                <a:cs typeface="Gill Sans MT"/>
              </a:rPr>
              <a:t>Pseudo family</a:t>
            </a:r>
            <a:r>
              <a:rPr sz="1800" spc="-40" dirty="0">
                <a:solidFill>
                  <a:srgbClr val="3C3C3C"/>
                </a:solidFill>
                <a:latin typeface="Gill Sans MT"/>
                <a:cs typeface="Gill Sans MT"/>
              </a:rPr>
              <a:t> </a:t>
            </a:r>
            <a:r>
              <a:rPr sz="1800" spc="-5" dirty="0">
                <a:solidFill>
                  <a:srgbClr val="3C3C3C"/>
                </a:solidFill>
                <a:latin typeface="Gill Sans MT"/>
                <a:cs typeface="Gill Sans MT"/>
              </a:rPr>
              <a:t>dynamics</a:t>
            </a:r>
            <a:endParaRPr sz="1800" dirty="0">
              <a:latin typeface="Gill Sans MT"/>
              <a:cs typeface="Gill Sans MT"/>
            </a:endParaRPr>
          </a:p>
          <a:p>
            <a:pPr marL="318770" indent="-306705">
              <a:lnSpc>
                <a:spcPct val="100000"/>
              </a:lnSpc>
              <a:spcBef>
                <a:spcPts val="300"/>
              </a:spcBef>
              <a:buClr>
                <a:srgbClr val="4590B8"/>
              </a:buClr>
              <a:buSzPct val="90000"/>
              <a:buFont typeface="Wingdings 2"/>
              <a:buChar char=""/>
              <a:tabLst>
                <a:tab pos="318770" algn="l"/>
                <a:tab pos="319405" algn="l"/>
              </a:tabLst>
            </a:pPr>
            <a:r>
              <a:rPr sz="2000" b="1" spc="-20" dirty="0">
                <a:solidFill>
                  <a:srgbClr val="3C3C3C"/>
                </a:solidFill>
                <a:latin typeface="Gill Sans MT"/>
                <a:cs typeface="Gill Sans MT"/>
              </a:rPr>
              <a:t>Provides</a:t>
            </a:r>
            <a:endParaRPr sz="20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spc="-5" dirty="0">
                <a:solidFill>
                  <a:srgbClr val="3C3C3C"/>
                </a:solidFill>
                <a:latin typeface="Gill Sans MT"/>
                <a:cs typeface="Gill Sans MT"/>
              </a:rPr>
              <a:t>Finding </a:t>
            </a:r>
            <a:r>
              <a:rPr sz="1800" dirty="0">
                <a:solidFill>
                  <a:srgbClr val="3C3C3C"/>
                </a:solidFill>
                <a:latin typeface="Gill Sans MT"/>
                <a:cs typeface="Gill Sans MT"/>
              </a:rPr>
              <a:t>the sex</a:t>
            </a:r>
            <a:r>
              <a:rPr sz="1800" spc="-5" dirty="0">
                <a:solidFill>
                  <a:srgbClr val="3C3C3C"/>
                </a:solidFill>
                <a:latin typeface="Gill Sans MT"/>
                <a:cs typeface="Gill Sans MT"/>
              </a:rPr>
              <a:t> </a:t>
            </a:r>
            <a:r>
              <a:rPr sz="1800" spc="-10" dirty="0">
                <a:solidFill>
                  <a:srgbClr val="3C3C3C"/>
                </a:solidFill>
                <a:latin typeface="Gill Sans MT"/>
                <a:cs typeface="Gill Sans MT"/>
              </a:rPr>
              <a:t>buyers</a:t>
            </a:r>
            <a:endParaRPr sz="1800" dirty="0">
              <a:latin typeface="Gill Sans MT"/>
              <a:cs typeface="Gill Sans MT"/>
            </a:endParaRPr>
          </a:p>
          <a:p>
            <a:pPr marL="641985" lvl="1" indent="-305435">
              <a:lnSpc>
                <a:spcPct val="100000"/>
              </a:lnSpc>
              <a:spcBef>
                <a:spcPts val="300"/>
              </a:spcBef>
              <a:buClr>
                <a:srgbClr val="4590B8"/>
              </a:buClr>
              <a:buSzPct val="91666"/>
              <a:buFont typeface="Wingdings 2"/>
              <a:buChar char=""/>
              <a:tabLst>
                <a:tab pos="641985" algn="l"/>
                <a:tab pos="642620" algn="l"/>
              </a:tabLst>
            </a:pPr>
            <a:r>
              <a:rPr sz="1800" spc="-5" dirty="0">
                <a:solidFill>
                  <a:srgbClr val="3C3C3C"/>
                </a:solidFill>
                <a:latin typeface="Gill Sans MT"/>
                <a:cs typeface="Gill Sans MT"/>
              </a:rPr>
              <a:t>Arranging </a:t>
            </a:r>
            <a:r>
              <a:rPr sz="1800" dirty="0">
                <a:solidFill>
                  <a:srgbClr val="3C3C3C"/>
                </a:solidFill>
                <a:latin typeface="Gill Sans MT"/>
                <a:cs typeface="Gill Sans MT"/>
              </a:rPr>
              <a:t>the</a:t>
            </a:r>
            <a:r>
              <a:rPr sz="1800" spc="-20" dirty="0">
                <a:solidFill>
                  <a:srgbClr val="3C3C3C"/>
                </a:solidFill>
                <a:latin typeface="Gill Sans MT"/>
                <a:cs typeface="Gill Sans MT"/>
              </a:rPr>
              <a:t> </a:t>
            </a:r>
            <a:r>
              <a:rPr sz="1800" spc="-5" dirty="0">
                <a:solidFill>
                  <a:srgbClr val="3C3C3C"/>
                </a:solidFill>
                <a:latin typeface="Gill Sans MT"/>
                <a:cs typeface="Gill Sans MT"/>
              </a:rPr>
              <a:t>dates</a:t>
            </a:r>
            <a:endParaRPr sz="1800" dirty="0">
              <a:latin typeface="Gill Sans MT"/>
              <a:cs typeface="Gill Sans MT"/>
            </a:endParaRPr>
          </a:p>
        </p:txBody>
      </p:sp>
      <p:sp>
        <p:nvSpPr>
          <p:cNvPr id="6" name="Title 1">
            <a:extLst>
              <a:ext uri="{FF2B5EF4-FFF2-40B4-BE49-F238E27FC236}">
                <a16:creationId xmlns:a16="http://schemas.microsoft.com/office/drawing/2014/main" id="{88325FF5-1610-8B43-7ABF-B833CF292F8F}"/>
              </a:ext>
            </a:extLst>
          </p:cNvPr>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“Acts” element: Pimping is Trafficking</a:t>
            </a:r>
          </a:p>
        </p:txBody>
      </p:sp>
      <p:sp>
        <p:nvSpPr>
          <p:cNvPr id="2" name="Footer Placeholder 1">
            <a:extLst>
              <a:ext uri="{FF2B5EF4-FFF2-40B4-BE49-F238E27FC236}">
                <a16:creationId xmlns:a16="http://schemas.microsoft.com/office/drawing/2014/main" id="{878E7B98-2652-D536-3E6D-30A74EAE4FD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5" name="Audio 4">
            <a:extLst>
              <a:ext uri="{FF2B5EF4-FFF2-40B4-BE49-F238E27FC236}">
                <a16:creationId xmlns:a16="http://schemas.microsoft.com/office/drawing/2014/main" id="{029EC03B-C146-DB07-8EA1-82F2C231DD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346"/>
    </mc:Choice>
    <mc:Fallback xmlns="">
      <p:transition spd="slow" advTm="17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40080" y="2194560"/>
            <a:ext cx="10460990" cy="3993914"/>
          </a:xfrm>
          <a:prstGeom prst="rect">
            <a:avLst/>
          </a:prstGeom>
        </p:spPr>
        <p:txBody>
          <a:bodyPr vert="horz" wrap="square" lIns="0" tIns="88900" rIns="0" bIns="0" rtlCol="0">
            <a:noAutofit/>
          </a:bodyPr>
          <a:lstStyle/>
          <a:p>
            <a:pPr marL="318770" indent="-306705">
              <a:lnSpc>
                <a:spcPct val="100000"/>
              </a:lnSpc>
              <a:spcBef>
                <a:spcPts val="300"/>
              </a:spcBef>
              <a:buClr>
                <a:srgbClr val="4590B8"/>
              </a:buClr>
              <a:buSzPct val="90000"/>
              <a:buFont typeface="Wingdings 2"/>
              <a:buChar char=""/>
              <a:tabLst>
                <a:tab pos="318770" algn="l"/>
                <a:tab pos="319405" algn="l"/>
              </a:tabLst>
            </a:pPr>
            <a:r>
              <a:rPr sz="2000" b="1" spc="-5" dirty="0">
                <a:solidFill>
                  <a:srgbClr val="3C3C3C"/>
                </a:solidFill>
                <a:latin typeface="Gill Sans MT"/>
                <a:cs typeface="Gill Sans MT"/>
              </a:rPr>
              <a:t>Harbors</a:t>
            </a:r>
            <a:endParaRPr sz="20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spc="-5" dirty="0">
                <a:solidFill>
                  <a:srgbClr val="3C3C3C"/>
                </a:solidFill>
                <a:latin typeface="Gill Sans MT"/>
                <a:cs typeface="Gill Sans MT"/>
              </a:rPr>
              <a:t>Hotel </a:t>
            </a:r>
            <a:r>
              <a:rPr sz="1700" spc="5" dirty="0">
                <a:solidFill>
                  <a:srgbClr val="3C3C3C"/>
                </a:solidFill>
                <a:latin typeface="Gill Sans MT"/>
                <a:cs typeface="Gill Sans MT"/>
              </a:rPr>
              <a:t>industry </a:t>
            </a:r>
            <a:r>
              <a:rPr sz="1700" dirty="0">
                <a:solidFill>
                  <a:srgbClr val="3C3C3C"/>
                </a:solidFill>
                <a:latin typeface="Gill Sans MT"/>
                <a:cs typeface="Gill Sans MT"/>
              </a:rPr>
              <a:t>dual</a:t>
            </a:r>
            <a:r>
              <a:rPr sz="1700" spc="-70" dirty="0">
                <a:solidFill>
                  <a:srgbClr val="3C3C3C"/>
                </a:solidFill>
                <a:latin typeface="Gill Sans MT"/>
                <a:cs typeface="Gill Sans MT"/>
              </a:rPr>
              <a:t> </a:t>
            </a:r>
            <a:r>
              <a:rPr sz="1700" spc="-5" dirty="0">
                <a:solidFill>
                  <a:srgbClr val="3C3C3C"/>
                </a:solidFill>
                <a:latin typeface="Gill Sans MT"/>
                <a:cs typeface="Gill Sans MT"/>
              </a:rPr>
              <a:t>liability</a:t>
            </a:r>
            <a:endParaRPr sz="17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spc="-5" dirty="0">
                <a:solidFill>
                  <a:srgbClr val="3C3C3C"/>
                </a:solidFill>
                <a:latin typeface="Gill Sans MT"/>
                <a:cs typeface="Gill Sans MT"/>
              </a:rPr>
              <a:t>Co-occurring crimes </a:t>
            </a:r>
            <a:r>
              <a:rPr sz="1700" spc="-15" dirty="0">
                <a:solidFill>
                  <a:srgbClr val="3C3C3C"/>
                </a:solidFill>
                <a:latin typeface="Gill Sans MT"/>
                <a:cs typeface="Gill Sans MT"/>
              </a:rPr>
              <a:t>like </a:t>
            </a:r>
            <a:r>
              <a:rPr sz="1700" spc="-5" dirty="0">
                <a:solidFill>
                  <a:srgbClr val="3C3C3C"/>
                </a:solidFill>
                <a:latin typeface="Gill Sans MT"/>
                <a:cs typeface="Gill Sans MT"/>
              </a:rPr>
              <a:t>kidnaping </a:t>
            </a:r>
            <a:r>
              <a:rPr sz="1700" dirty="0">
                <a:solidFill>
                  <a:srgbClr val="3C3C3C"/>
                </a:solidFill>
                <a:latin typeface="Gill Sans MT"/>
                <a:cs typeface="Gill Sans MT"/>
              </a:rPr>
              <a:t>or torts </a:t>
            </a:r>
            <a:r>
              <a:rPr sz="1700" spc="-15" dirty="0">
                <a:solidFill>
                  <a:srgbClr val="3C3C3C"/>
                </a:solidFill>
                <a:latin typeface="Gill Sans MT"/>
                <a:cs typeface="Gill Sans MT"/>
              </a:rPr>
              <a:t>like </a:t>
            </a:r>
            <a:r>
              <a:rPr sz="1700" spc="-5" dirty="0">
                <a:solidFill>
                  <a:srgbClr val="3C3C3C"/>
                </a:solidFill>
                <a:latin typeface="Gill Sans MT"/>
                <a:cs typeface="Gill Sans MT"/>
              </a:rPr>
              <a:t>false</a:t>
            </a:r>
            <a:r>
              <a:rPr sz="1700" spc="-25" dirty="0">
                <a:solidFill>
                  <a:srgbClr val="3C3C3C"/>
                </a:solidFill>
                <a:latin typeface="Gill Sans MT"/>
                <a:cs typeface="Gill Sans MT"/>
              </a:rPr>
              <a:t> </a:t>
            </a:r>
            <a:r>
              <a:rPr sz="1700" spc="-5" dirty="0">
                <a:solidFill>
                  <a:srgbClr val="3C3C3C"/>
                </a:solidFill>
                <a:latin typeface="Gill Sans MT"/>
                <a:cs typeface="Gill Sans MT"/>
              </a:rPr>
              <a:t>imprisonment</a:t>
            </a:r>
            <a:endParaRPr sz="1700" dirty="0">
              <a:latin typeface="Gill Sans MT"/>
              <a:cs typeface="Gill Sans MT"/>
            </a:endParaRPr>
          </a:p>
          <a:p>
            <a:pPr marL="318770" indent="-306705">
              <a:lnSpc>
                <a:spcPct val="100000"/>
              </a:lnSpc>
              <a:spcBef>
                <a:spcPts val="300"/>
              </a:spcBef>
              <a:buClr>
                <a:srgbClr val="4590B8"/>
              </a:buClr>
              <a:buSzPct val="90000"/>
              <a:buFont typeface="Wingdings 2"/>
              <a:buChar char=""/>
              <a:tabLst>
                <a:tab pos="318770" algn="l"/>
                <a:tab pos="319405" algn="l"/>
              </a:tabLst>
            </a:pPr>
            <a:r>
              <a:rPr sz="2000" b="1" spc="-20" dirty="0">
                <a:solidFill>
                  <a:srgbClr val="3C3C3C"/>
                </a:solidFill>
                <a:latin typeface="Gill Sans MT"/>
                <a:cs typeface="Gill Sans MT"/>
              </a:rPr>
              <a:t>Transports</a:t>
            </a:r>
            <a:endParaRPr sz="20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u="sng" dirty="0">
                <a:solidFill>
                  <a:srgbClr val="3C3C3C"/>
                </a:solidFill>
                <a:uFill>
                  <a:solidFill>
                    <a:srgbClr val="3C3C3C"/>
                  </a:solidFill>
                </a:uFill>
                <a:latin typeface="Gill Sans MT"/>
                <a:cs typeface="Gill Sans MT"/>
              </a:rPr>
              <a:t>United</a:t>
            </a:r>
            <a:r>
              <a:rPr sz="1700" u="sng" spc="-35" dirty="0">
                <a:solidFill>
                  <a:srgbClr val="3C3C3C"/>
                </a:solidFill>
                <a:uFill>
                  <a:solidFill>
                    <a:srgbClr val="3C3C3C"/>
                  </a:solidFill>
                </a:uFill>
                <a:latin typeface="Gill Sans MT"/>
                <a:cs typeface="Gill Sans MT"/>
              </a:rPr>
              <a:t> </a:t>
            </a:r>
            <a:r>
              <a:rPr sz="1700" u="sng" spc="-5" dirty="0">
                <a:solidFill>
                  <a:srgbClr val="3C3C3C"/>
                </a:solidFill>
                <a:uFill>
                  <a:solidFill>
                    <a:srgbClr val="3C3C3C"/>
                  </a:solidFill>
                </a:uFill>
                <a:latin typeface="Gill Sans MT"/>
                <a:cs typeface="Gill Sans MT"/>
              </a:rPr>
              <a:t>States</a:t>
            </a:r>
            <a:r>
              <a:rPr sz="1700" u="sng" spc="-25" dirty="0">
                <a:solidFill>
                  <a:srgbClr val="3C3C3C"/>
                </a:solidFill>
                <a:uFill>
                  <a:solidFill>
                    <a:srgbClr val="3C3C3C"/>
                  </a:solidFill>
                </a:uFill>
                <a:latin typeface="Gill Sans MT"/>
                <a:cs typeface="Gill Sans MT"/>
              </a:rPr>
              <a:t> </a:t>
            </a:r>
            <a:r>
              <a:rPr sz="1700" u="sng" spc="-45" dirty="0">
                <a:solidFill>
                  <a:srgbClr val="3C3C3C"/>
                </a:solidFill>
                <a:uFill>
                  <a:solidFill>
                    <a:srgbClr val="3C3C3C"/>
                  </a:solidFill>
                </a:uFill>
                <a:latin typeface="Gill Sans MT"/>
                <a:cs typeface="Gill Sans MT"/>
              </a:rPr>
              <a:t>v.</a:t>
            </a:r>
            <a:r>
              <a:rPr sz="1700" u="sng" spc="-160" dirty="0">
                <a:solidFill>
                  <a:srgbClr val="3C3C3C"/>
                </a:solidFill>
                <a:uFill>
                  <a:solidFill>
                    <a:srgbClr val="3C3C3C"/>
                  </a:solidFill>
                </a:uFill>
                <a:latin typeface="Gill Sans MT"/>
                <a:cs typeface="Gill Sans MT"/>
              </a:rPr>
              <a:t> </a:t>
            </a:r>
            <a:r>
              <a:rPr sz="1700" u="sng" spc="-10" dirty="0">
                <a:solidFill>
                  <a:srgbClr val="3C3C3C"/>
                </a:solidFill>
                <a:uFill>
                  <a:solidFill>
                    <a:srgbClr val="3C3C3C"/>
                  </a:solidFill>
                </a:uFill>
                <a:latin typeface="Gill Sans MT"/>
                <a:cs typeface="Gill Sans MT"/>
              </a:rPr>
              <a:t>Brooks</a:t>
            </a:r>
            <a:r>
              <a:rPr sz="1700" spc="-10" dirty="0">
                <a:solidFill>
                  <a:srgbClr val="3C3C3C"/>
                </a:solidFill>
                <a:latin typeface="Gill Sans MT"/>
                <a:cs typeface="Gill Sans MT"/>
              </a:rPr>
              <a:t>,</a:t>
            </a:r>
            <a:r>
              <a:rPr sz="1700" spc="-150" dirty="0">
                <a:solidFill>
                  <a:srgbClr val="3C3C3C"/>
                </a:solidFill>
                <a:latin typeface="Gill Sans MT"/>
                <a:cs typeface="Gill Sans MT"/>
              </a:rPr>
              <a:t> </a:t>
            </a:r>
            <a:r>
              <a:rPr sz="1700" dirty="0">
                <a:solidFill>
                  <a:srgbClr val="3C3C3C"/>
                </a:solidFill>
                <a:latin typeface="Gill Sans MT"/>
                <a:cs typeface="Gill Sans MT"/>
              </a:rPr>
              <a:t>610</a:t>
            </a:r>
            <a:r>
              <a:rPr sz="1700" spc="-15" dirty="0">
                <a:solidFill>
                  <a:srgbClr val="3C3C3C"/>
                </a:solidFill>
                <a:latin typeface="Gill Sans MT"/>
                <a:cs typeface="Gill Sans MT"/>
              </a:rPr>
              <a:t> </a:t>
            </a:r>
            <a:r>
              <a:rPr sz="1700" spc="-50" dirty="0">
                <a:solidFill>
                  <a:srgbClr val="3C3C3C"/>
                </a:solidFill>
                <a:latin typeface="Gill Sans MT"/>
                <a:cs typeface="Gill Sans MT"/>
              </a:rPr>
              <a:t>F.3d</a:t>
            </a:r>
            <a:r>
              <a:rPr sz="1700" spc="-30" dirty="0">
                <a:solidFill>
                  <a:srgbClr val="3C3C3C"/>
                </a:solidFill>
                <a:latin typeface="Gill Sans MT"/>
                <a:cs typeface="Gill Sans MT"/>
              </a:rPr>
              <a:t> </a:t>
            </a:r>
            <a:r>
              <a:rPr sz="1700" dirty="0">
                <a:solidFill>
                  <a:srgbClr val="3C3C3C"/>
                </a:solidFill>
                <a:latin typeface="Gill Sans MT"/>
                <a:cs typeface="Gill Sans MT"/>
              </a:rPr>
              <a:t>1186</a:t>
            </a:r>
            <a:r>
              <a:rPr sz="1700" spc="-30" dirty="0">
                <a:solidFill>
                  <a:srgbClr val="3C3C3C"/>
                </a:solidFill>
                <a:latin typeface="Gill Sans MT"/>
                <a:cs typeface="Gill Sans MT"/>
              </a:rPr>
              <a:t> </a:t>
            </a:r>
            <a:r>
              <a:rPr sz="1700" dirty="0">
                <a:solidFill>
                  <a:srgbClr val="3C3C3C"/>
                </a:solidFill>
                <a:latin typeface="Gill Sans MT"/>
                <a:cs typeface="Gill Sans MT"/>
              </a:rPr>
              <a:t>(9th</a:t>
            </a:r>
            <a:r>
              <a:rPr sz="1700" spc="-5" dirty="0">
                <a:solidFill>
                  <a:srgbClr val="3C3C3C"/>
                </a:solidFill>
                <a:latin typeface="Gill Sans MT"/>
                <a:cs typeface="Gill Sans MT"/>
              </a:rPr>
              <a:t> </a:t>
            </a:r>
            <a:r>
              <a:rPr sz="1700" spc="-40" dirty="0">
                <a:solidFill>
                  <a:srgbClr val="3C3C3C"/>
                </a:solidFill>
                <a:latin typeface="Gill Sans MT"/>
                <a:cs typeface="Gill Sans MT"/>
              </a:rPr>
              <a:t>Cir.</a:t>
            </a:r>
            <a:r>
              <a:rPr sz="1700" spc="-160" dirty="0">
                <a:solidFill>
                  <a:srgbClr val="3C3C3C"/>
                </a:solidFill>
                <a:latin typeface="Gill Sans MT"/>
                <a:cs typeface="Gill Sans MT"/>
              </a:rPr>
              <a:t> </a:t>
            </a:r>
            <a:r>
              <a:rPr sz="1700" spc="5" dirty="0">
                <a:solidFill>
                  <a:srgbClr val="3C3C3C"/>
                </a:solidFill>
                <a:latin typeface="Gill Sans MT"/>
                <a:cs typeface="Gill Sans MT"/>
              </a:rPr>
              <a:t>2010)</a:t>
            </a:r>
            <a:endParaRPr sz="1700" dirty="0">
              <a:latin typeface="Gill Sans MT"/>
              <a:cs typeface="Gill Sans MT"/>
            </a:endParaRPr>
          </a:p>
          <a:p>
            <a:pPr marL="641985" marR="5080" lvl="1" indent="-304800">
              <a:lnSpc>
                <a:spcPct val="80000"/>
              </a:lnSpc>
              <a:spcBef>
                <a:spcPts val="300"/>
              </a:spcBef>
              <a:buClr>
                <a:srgbClr val="4590B8"/>
              </a:buClr>
              <a:buSzPct val="90000"/>
              <a:buFont typeface="Wingdings 2"/>
              <a:buChar char=""/>
              <a:tabLst>
                <a:tab pos="641985" algn="l"/>
                <a:tab pos="642620" algn="l"/>
              </a:tabLst>
            </a:pPr>
            <a:r>
              <a:rPr sz="1700" spc="-5" dirty="0">
                <a:solidFill>
                  <a:srgbClr val="3C3C3C"/>
                </a:solidFill>
                <a:latin typeface="Gill Sans MT"/>
                <a:cs typeface="Gill Sans MT"/>
              </a:rPr>
              <a:t>Defendant was convicted </a:t>
            </a:r>
            <a:r>
              <a:rPr sz="1700" dirty="0">
                <a:solidFill>
                  <a:srgbClr val="3C3C3C"/>
                </a:solidFill>
                <a:latin typeface="Gill Sans MT"/>
                <a:cs typeface="Gill Sans MT"/>
              </a:rPr>
              <a:t>of transporting </a:t>
            </a:r>
            <a:r>
              <a:rPr sz="1700" spc="-5" dirty="0">
                <a:solidFill>
                  <a:srgbClr val="3C3C3C"/>
                </a:solidFill>
                <a:latin typeface="Gill Sans MT"/>
                <a:cs typeface="Gill Sans MT"/>
              </a:rPr>
              <a:t>minors </a:t>
            </a:r>
            <a:r>
              <a:rPr sz="1700" dirty="0">
                <a:solidFill>
                  <a:srgbClr val="3C3C3C"/>
                </a:solidFill>
                <a:latin typeface="Gill Sans MT"/>
                <a:cs typeface="Gill Sans MT"/>
              </a:rPr>
              <a:t>to </a:t>
            </a:r>
            <a:r>
              <a:rPr sz="1700" spc="-5" dirty="0">
                <a:solidFill>
                  <a:srgbClr val="3C3C3C"/>
                </a:solidFill>
                <a:latin typeface="Gill Sans MT"/>
                <a:cs typeface="Gill Sans MT"/>
              </a:rPr>
              <a:t>engage in </a:t>
            </a:r>
            <a:r>
              <a:rPr sz="1700" spc="-10" dirty="0">
                <a:solidFill>
                  <a:srgbClr val="3C3C3C"/>
                </a:solidFill>
                <a:latin typeface="Gill Sans MT"/>
                <a:cs typeface="Gill Sans MT"/>
              </a:rPr>
              <a:t>commercial </a:t>
            </a:r>
            <a:r>
              <a:rPr sz="1700" spc="-5" dirty="0">
                <a:solidFill>
                  <a:srgbClr val="3C3C3C"/>
                </a:solidFill>
                <a:latin typeface="Gill Sans MT"/>
                <a:cs typeface="Gill Sans MT"/>
              </a:rPr>
              <a:t>sex act </a:t>
            </a:r>
            <a:r>
              <a:rPr sz="1700" dirty="0">
                <a:solidFill>
                  <a:srgbClr val="3C3C3C"/>
                </a:solidFill>
                <a:latin typeface="Gill Sans MT"/>
                <a:cs typeface="Gill Sans MT"/>
              </a:rPr>
              <a:t>when he </a:t>
            </a:r>
            <a:r>
              <a:rPr sz="1700" spc="-20" dirty="0">
                <a:solidFill>
                  <a:srgbClr val="3C3C3C"/>
                </a:solidFill>
                <a:latin typeface="Gill Sans MT"/>
                <a:cs typeface="Gill Sans MT"/>
              </a:rPr>
              <a:t>drove </a:t>
            </a:r>
            <a:r>
              <a:rPr sz="1700" dirty="0">
                <a:solidFill>
                  <a:srgbClr val="3C3C3C"/>
                </a:solidFill>
                <a:latin typeface="Gill Sans MT"/>
                <a:cs typeface="Gill Sans MT"/>
              </a:rPr>
              <a:t>the </a:t>
            </a:r>
            <a:r>
              <a:rPr sz="1700" spc="-5" dirty="0">
                <a:solidFill>
                  <a:srgbClr val="3C3C3C"/>
                </a:solidFill>
                <a:latin typeface="Gill Sans MT"/>
                <a:cs typeface="Gill Sans MT"/>
              </a:rPr>
              <a:t>minors </a:t>
            </a:r>
            <a:r>
              <a:rPr sz="1700" dirty="0">
                <a:solidFill>
                  <a:srgbClr val="3C3C3C"/>
                </a:solidFill>
                <a:latin typeface="Gill Sans MT"/>
                <a:cs typeface="Gill Sans MT"/>
              </a:rPr>
              <a:t>to the bus </a:t>
            </a:r>
            <a:r>
              <a:rPr sz="1700" spc="-5" dirty="0">
                <a:solidFill>
                  <a:srgbClr val="3C3C3C"/>
                </a:solidFill>
                <a:latin typeface="Gill Sans MT"/>
                <a:cs typeface="Gill Sans MT"/>
              </a:rPr>
              <a:t>station,  purchased </a:t>
            </a:r>
            <a:r>
              <a:rPr sz="1700" dirty="0">
                <a:solidFill>
                  <a:srgbClr val="3C3C3C"/>
                </a:solidFill>
                <a:latin typeface="Gill Sans MT"/>
                <a:cs typeface="Gill Sans MT"/>
              </a:rPr>
              <a:t>the </a:t>
            </a:r>
            <a:r>
              <a:rPr sz="1700" spc="-5" dirty="0">
                <a:solidFill>
                  <a:srgbClr val="3C3C3C"/>
                </a:solidFill>
                <a:latin typeface="Gill Sans MT"/>
                <a:cs typeface="Gill Sans MT"/>
              </a:rPr>
              <a:t>minors </a:t>
            </a:r>
            <a:r>
              <a:rPr sz="1700" dirty="0">
                <a:solidFill>
                  <a:srgbClr val="3C3C3C"/>
                </a:solidFill>
                <a:latin typeface="Gill Sans MT"/>
                <a:cs typeface="Gill Sans MT"/>
              </a:rPr>
              <a:t>bus </a:t>
            </a:r>
            <a:r>
              <a:rPr sz="1700" spc="-10" dirty="0">
                <a:solidFill>
                  <a:srgbClr val="3C3C3C"/>
                </a:solidFill>
                <a:latin typeface="Gill Sans MT"/>
                <a:cs typeface="Gill Sans MT"/>
              </a:rPr>
              <a:t>tickets,</a:t>
            </a:r>
            <a:r>
              <a:rPr sz="1700" spc="-320" dirty="0">
                <a:solidFill>
                  <a:srgbClr val="3C3C3C"/>
                </a:solidFill>
                <a:latin typeface="Gill Sans MT"/>
                <a:cs typeface="Gill Sans MT"/>
              </a:rPr>
              <a:t> </a:t>
            </a:r>
            <a:r>
              <a:rPr sz="1700" dirty="0">
                <a:solidFill>
                  <a:srgbClr val="3C3C3C"/>
                </a:solidFill>
                <a:latin typeface="Gill Sans MT"/>
                <a:cs typeface="Gill Sans MT"/>
              </a:rPr>
              <a:t>and </a:t>
            </a:r>
            <a:r>
              <a:rPr sz="1700" spc="-5" dirty="0">
                <a:solidFill>
                  <a:srgbClr val="3C3C3C"/>
                </a:solidFill>
                <a:latin typeface="Gill Sans MT"/>
                <a:cs typeface="Gill Sans MT"/>
              </a:rPr>
              <a:t>rented </a:t>
            </a:r>
            <a:r>
              <a:rPr sz="1700" dirty="0">
                <a:solidFill>
                  <a:srgbClr val="3C3C3C"/>
                </a:solidFill>
                <a:latin typeface="Gill Sans MT"/>
                <a:cs typeface="Gill Sans MT"/>
              </a:rPr>
              <a:t>a </a:t>
            </a:r>
            <a:r>
              <a:rPr sz="1700" spc="-5" dirty="0">
                <a:solidFill>
                  <a:srgbClr val="3C3C3C"/>
                </a:solidFill>
                <a:latin typeface="Gill Sans MT"/>
                <a:cs typeface="Gill Sans MT"/>
              </a:rPr>
              <a:t>car </a:t>
            </a:r>
            <a:r>
              <a:rPr sz="1700" dirty="0">
                <a:solidFill>
                  <a:srgbClr val="3C3C3C"/>
                </a:solidFill>
                <a:latin typeface="Gill Sans MT"/>
                <a:cs typeface="Gill Sans MT"/>
              </a:rPr>
              <a:t>to </a:t>
            </a:r>
            <a:r>
              <a:rPr sz="1700" spc="-10" dirty="0">
                <a:solidFill>
                  <a:srgbClr val="3C3C3C"/>
                </a:solidFill>
                <a:latin typeface="Gill Sans MT"/>
                <a:cs typeface="Gill Sans MT"/>
              </a:rPr>
              <a:t>drive </a:t>
            </a:r>
            <a:r>
              <a:rPr sz="1700" dirty="0">
                <a:solidFill>
                  <a:srgbClr val="3C3C3C"/>
                </a:solidFill>
                <a:latin typeface="Gill Sans MT"/>
                <a:cs typeface="Gill Sans MT"/>
              </a:rPr>
              <a:t>the </a:t>
            </a:r>
            <a:r>
              <a:rPr sz="1700" spc="-5" dirty="0">
                <a:solidFill>
                  <a:srgbClr val="3C3C3C"/>
                </a:solidFill>
                <a:latin typeface="Gill Sans MT"/>
                <a:cs typeface="Gill Sans MT"/>
              </a:rPr>
              <a:t>minors </a:t>
            </a:r>
            <a:r>
              <a:rPr sz="1700" dirty="0">
                <a:solidFill>
                  <a:srgbClr val="3C3C3C"/>
                </a:solidFill>
                <a:latin typeface="Gill Sans MT"/>
                <a:cs typeface="Gill Sans MT"/>
              </a:rPr>
              <a:t>to be </a:t>
            </a:r>
            <a:r>
              <a:rPr sz="1700" spc="-5" dirty="0">
                <a:solidFill>
                  <a:srgbClr val="3C3C3C"/>
                </a:solidFill>
                <a:latin typeface="Gill Sans MT"/>
                <a:cs typeface="Gill Sans MT"/>
              </a:rPr>
              <a:t>prostituted.</a:t>
            </a:r>
            <a:endParaRPr sz="1700" dirty="0">
              <a:latin typeface="Gill Sans MT"/>
              <a:cs typeface="Gill Sans MT"/>
            </a:endParaRPr>
          </a:p>
          <a:p>
            <a:pPr marL="318770" indent="-306705">
              <a:lnSpc>
                <a:spcPct val="100000"/>
              </a:lnSpc>
              <a:spcBef>
                <a:spcPts val="300"/>
              </a:spcBef>
              <a:buClr>
                <a:srgbClr val="4590B8"/>
              </a:buClr>
              <a:buSzPct val="90000"/>
              <a:buFont typeface="Wingdings 2"/>
              <a:buChar char=""/>
              <a:tabLst>
                <a:tab pos="318770" algn="l"/>
                <a:tab pos="319405" algn="l"/>
              </a:tabLst>
            </a:pPr>
            <a:r>
              <a:rPr sz="2000" b="1" spc="-5" dirty="0">
                <a:solidFill>
                  <a:srgbClr val="3C3C3C"/>
                </a:solidFill>
                <a:latin typeface="Gill Sans MT"/>
                <a:cs typeface="Gill Sans MT"/>
              </a:rPr>
              <a:t>Maintains</a:t>
            </a:r>
            <a:endParaRPr sz="20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spc="-5" dirty="0">
                <a:solidFill>
                  <a:srgbClr val="3C3C3C"/>
                </a:solidFill>
                <a:latin typeface="Gill Sans MT"/>
                <a:cs typeface="Gill Sans MT"/>
              </a:rPr>
              <a:t>Limiting access </a:t>
            </a:r>
            <a:r>
              <a:rPr sz="1700" dirty="0">
                <a:solidFill>
                  <a:srgbClr val="3C3C3C"/>
                </a:solidFill>
                <a:latin typeface="Gill Sans MT"/>
                <a:cs typeface="Gill Sans MT"/>
              </a:rPr>
              <a:t>to </a:t>
            </a:r>
            <a:r>
              <a:rPr sz="1700" spc="-5" dirty="0">
                <a:solidFill>
                  <a:srgbClr val="3C3C3C"/>
                </a:solidFill>
                <a:latin typeface="Gill Sans MT"/>
                <a:cs typeface="Gill Sans MT"/>
              </a:rPr>
              <a:t>transportation </a:t>
            </a:r>
            <a:r>
              <a:rPr sz="1700" dirty="0">
                <a:solidFill>
                  <a:srgbClr val="3C3C3C"/>
                </a:solidFill>
                <a:latin typeface="Gill Sans MT"/>
                <a:cs typeface="Gill Sans MT"/>
              </a:rPr>
              <a:t>or </a:t>
            </a:r>
            <a:r>
              <a:rPr sz="1700" spc="-5" dirty="0">
                <a:solidFill>
                  <a:srgbClr val="3C3C3C"/>
                </a:solidFill>
                <a:latin typeface="Gill Sans MT"/>
                <a:cs typeface="Gill Sans MT"/>
              </a:rPr>
              <a:t>communication with outside</a:t>
            </a:r>
            <a:r>
              <a:rPr sz="1700" spc="-50" dirty="0">
                <a:solidFill>
                  <a:srgbClr val="3C3C3C"/>
                </a:solidFill>
                <a:latin typeface="Gill Sans MT"/>
                <a:cs typeface="Gill Sans MT"/>
              </a:rPr>
              <a:t> </a:t>
            </a:r>
            <a:r>
              <a:rPr sz="1700" spc="-10" dirty="0">
                <a:solidFill>
                  <a:srgbClr val="3C3C3C"/>
                </a:solidFill>
                <a:latin typeface="Gill Sans MT"/>
                <a:cs typeface="Gill Sans MT"/>
              </a:rPr>
              <a:t>world</a:t>
            </a:r>
            <a:endParaRPr sz="17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spc="-10" dirty="0">
                <a:solidFill>
                  <a:srgbClr val="3C3C3C"/>
                </a:solidFill>
                <a:latin typeface="Gill Sans MT"/>
                <a:cs typeface="Gill Sans MT"/>
              </a:rPr>
              <a:t>Providing </a:t>
            </a:r>
            <a:r>
              <a:rPr sz="1700" spc="-5" dirty="0">
                <a:solidFill>
                  <a:srgbClr val="3C3C3C"/>
                </a:solidFill>
                <a:latin typeface="Gill Sans MT"/>
                <a:cs typeface="Gill Sans MT"/>
              </a:rPr>
              <a:t>access </a:t>
            </a:r>
            <a:r>
              <a:rPr sz="1700" dirty="0">
                <a:solidFill>
                  <a:srgbClr val="3C3C3C"/>
                </a:solidFill>
                <a:latin typeface="Gill Sans MT"/>
                <a:cs typeface="Gill Sans MT"/>
              </a:rPr>
              <a:t>to </a:t>
            </a:r>
            <a:r>
              <a:rPr sz="1700" spc="-5" dirty="0">
                <a:solidFill>
                  <a:srgbClr val="3C3C3C"/>
                </a:solidFill>
                <a:latin typeface="Gill Sans MT"/>
                <a:cs typeface="Gill Sans MT"/>
              </a:rPr>
              <a:t>controlled</a:t>
            </a:r>
            <a:r>
              <a:rPr sz="1700" spc="-45" dirty="0">
                <a:solidFill>
                  <a:srgbClr val="3C3C3C"/>
                </a:solidFill>
                <a:latin typeface="Gill Sans MT"/>
                <a:cs typeface="Gill Sans MT"/>
              </a:rPr>
              <a:t> </a:t>
            </a:r>
            <a:r>
              <a:rPr sz="1700" dirty="0">
                <a:solidFill>
                  <a:srgbClr val="3C3C3C"/>
                </a:solidFill>
                <a:latin typeface="Gill Sans MT"/>
                <a:cs typeface="Gill Sans MT"/>
              </a:rPr>
              <a:t>substances</a:t>
            </a:r>
            <a:endParaRPr sz="1700" dirty="0">
              <a:latin typeface="Gill Sans MT"/>
              <a:cs typeface="Gill Sans MT"/>
            </a:endParaRPr>
          </a:p>
          <a:p>
            <a:pPr marL="318770" indent="-306705">
              <a:lnSpc>
                <a:spcPct val="100000"/>
              </a:lnSpc>
              <a:spcBef>
                <a:spcPts val="300"/>
              </a:spcBef>
              <a:buClr>
                <a:srgbClr val="4590B8"/>
              </a:buClr>
              <a:buSzPct val="90625"/>
              <a:buFont typeface="Wingdings 2"/>
              <a:buChar char=""/>
              <a:tabLst>
                <a:tab pos="318770" algn="l"/>
                <a:tab pos="319405" algn="l"/>
              </a:tabLst>
            </a:pPr>
            <a:r>
              <a:rPr sz="2000" b="1" spc="-5" dirty="0">
                <a:solidFill>
                  <a:srgbClr val="3C3C3C"/>
                </a:solidFill>
                <a:latin typeface="Gill Sans MT"/>
                <a:cs typeface="Gill Sans MT"/>
              </a:rPr>
              <a:t>Advertises</a:t>
            </a:r>
            <a:endParaRPr sz="20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dirty="0">
                <a:solidFill>
                  <a:srgbClr val="3C3C3C"/>
                </a:solidFill>
                <a:latin typeface="Gill Sans MT"/>
                <a:cs typeface="Gill Sans MT"/>
              </a:rPr>
              <a:t>The </a:t>
            </a:r>
            <a:r>
              <a:rPr sz="1700" spc="-5" dirty="0">
                <a:solidFill>
                  <a:srgbClr val="3C3C3C"/>
                </a:solidFill>
                <a:latin typeface="Gill Sans MT"/>
                <a:cs typeface="Gill Sans MT"/>
              </a:rPr>
              <a:t>internet is </a:t>
            </a:r>
            <a:r>
              <a:rPr sz="1700" dirty="0">
                <a:solidFill>
                  <a:srgbClr val="3C3C3C"/>
                </a:solidFill>
                <a:latin typeface="Gill Sans MT"/>
                <a:cs typeface="Gill Sans MT"/>
              </a:rPr>
              <a:t>the </a:t>
            </a:r>
            <a:r>
              <a:rPr sz="1700" spc="-10" dirty="0">
                <a:solidFill>
                  <a:srgbClr val="3C3C3C"/>
                </a:solidFill>
                <a:latin typeface="Gill Sans MT"/>
                <a:cs typeface="Gill Sans MT"/>
              </a:rPr>
              <a:t>new street</a:t>
            </a:r>
            <a:r>
              <a:rPr sz="1700" spc="-105" dirty="0">
                <a:solidFill>
                  <a:srgbClr val="3C3C3C"/>
                </a:solidFill>
                <a:latin typeface="Gill Sans MT"/>
                <a:cs typeface="Gill Sans MT"/>
              </a:rPr>
              <a:t> </a:t>
            </a:r>
            <a:r>
              <a:rPr sz="1700" spc="-5" dirty="0">
                <a:solidFill>
                  <a:srgbClr val="3C3C3C"/>
                </a:solidFill>
                <a:latin typeface="Gill Sans MT"/>
                <a:cs typeface="Gill Sans MT"/>
              </a:rPr>
              <a:t>corner</a:t>
            </a:r>
            <a:endParaRPr sz="1700" dirty="0">
              <a:latin typeface="Gill Sans MT"/>
              <a:cs typeface="Gill Sans MT"/>
            </a:endParaRPr>
          </a:p>
          <a:p>
            <a:pPr marL="641985" lvl="1" indent="-305435">
              <a:lnSpc>
                <a:spcPct val="100000"/>
              </a:lnSpc>
              <a:spcBef>
                <a:spcPts val="300"/>
              </a:spcBef>
              <a:buClr>
                <a:srgbClr val="4590B8"/>
              </a:buClr>
              <a:buSzPct val="90000"/>
              <a:buFont typeface="Wingdings 2"/>
              <a:buChar char=""/>
              <a:tabLst>
                <a:tab pos="641985" algn="l"/>
                <a:tab pos="642620" algn="l"/>
              </a:tabLst>
            </a:pPr>
            <a:r>
              <a:rPr sz="1700" spc="-15" dirty="0">
                <a:solidFill>
                  <a:srgbClr val="3C3C3C"/>
                </a:solidFill>
                <a:latin typeface="Gill Sans MT"/>
                <a:cs typeface="Gill Sans MT"/>
              </a:rPr>
              <a:t>Paying </a:t>
            </a:r>
            <a:r>
              <a:rPr sz="1700" spc="-5" dirty="0">
                <a:solidFill>
                  <a:srgbClr val="3C3C3C"/>
                </a:solidFill>
                <a:latin typeface="Gill Sans MT"/>
                <a:cs typeface="Gill Sans MT"/>
              </a:rPr>
              <a:t>for ads,</a:t>
            </a:r>
            <a:r>
              <a:rPr sz="1700" spc="-160" dirty="0">
                <a:solidFill>
                  <a:srgbClr val="3C3C3C"/>
                </a:solidFill>
                <a:latin typeface="Gill Sans MT"/>
                <a:cs typeface="Gill Sans MT"/>
              </a:rPr>
              <a:t> </a:t>
            </a:r>
            <a:r>
              <a:rPr sz="1700" spc="-5" dirty="0">
                <a:solidFill>
                  <a:srgbClr val="3C3C3C"/>
                </a:solidFill>
                <a:latin typeface="Gill Sans MT"/>
                <a:cs typeface="Gill Sans MT"/>
              </a:rPr>
              <a:t>drafting</a:t>
            </a:r>
            <a:r>
              <a:rPr sz="1700" spc="-15" dirty="0">
                <a:solidFill>
                  <a:srgbClr val="3C3C3C"/>
                </a:solidFill>
                <a:latin typeface="Gill Sans MT"/>
                <a:cs typeface="Gill Sans MT"/>
              </a:rPr>
              <a:t> </a:t>
            </a:r>
            <a:r>
              <a:rPr sz="1700" spc="-5" dirty="0">
                <a:solidFill>
                  <a:srgbClr val="3C3C3C"/>
                </a:solidFill>
                <a:latin typeface="Gill Sans MT"/>
                <a:cs typeface="Gill Sans MT"/>
              </a:rPr>
              <a:t>ads,</a:t>
            </a:r>
            <a:r>
              <a:rPr sz="1700" spc="-160" dirty="0">
                <a:solidFill>
                  <a:srgbClr val="3C3C3C"/>
                </a:solidFill>
                <a:latin typeface="Gill Sans MT"/>
                <a:cs typeface="Gill Sans MT"/>
              </a:rPr>
              <a:t> </a:t>
            </a:r>
            <a:r>
              <a:rPr sz="1700" spc="-5" dirty="0">
                <a:solidFill>
                  <a:srgbClr val="3C3C3C"/>
                </a:solidFill>
                <a:latin typeface="Gill Sans MT"/>
                <a:cs typeface="Gill Sans MT"/>
              </a:rPr>
              <a:t>taking</a:t>
            </a:r>
            <a:r>
              <a:rPr sz="1700" spc="-25" dirty="0">
                <a:solidFill>
                  <a:srgbClr val="3C3C3C"/>
                </a:solidFill>
                <a:latin typeface="Gill Sans MT"/>
                <a:cs typeface="Gill Sans MT"/>
              </a:rPr>
              <a:t> </a:t>
            </a:r>
            <a:r>
              <a:rPr sz="1700" dirty="0">
                <a:solidFill>
                  <a:srgbClr val="3C3C3C"/>
                </a:solidFill>
                <a:latin typeface="Gill Sans MT"/>
                <a:cs typeface="Gill Sans MT"/>
              </a:rPr>
              <a:t>or</a:t>
            </a:r>
            <a:r>
              <a:rPr sz="1700" spc="-5" dirty="0">
                <a:solidFill>
                  <a:srgbClr val="3C3C3C"/>
                </a:solidFill>
                <a:latin typeface="Gill Sans MT"/>
                <a:cs typeface="Gill Sans MT"/>
              </a:rPr>
              <a:t> uploading</a:t>
            </a:r>
            <a:r>
              <a:rPr sz="1700" spc="-25" dirty="0">
                <a:solidFill>
                  <a:srgbClr val="3C3C3C"/>
                </a:solidFill>
                <a:latin typeface="Gill Sans MT"/>
                <a:cs typeface="Gill Sans MT"/>
              </a:rPr>
              <a:t> </a:t>
            </a:r>
            <a:r>
              <a:rPr sz="1700" spc="-5" dirty="0">
                <a:solidFill>
                  <a:srgbClr val="3C3C3C"/>
                </a:solidFill>
                <a:latin typeface="Gill Sans MT"/>
                <a:cs typeface="Gill Sans MT"/>
              </a:rPr>
              <a:t>photographs</a:t>
            </a:r>
            <a:endParaRPr sz="1700" dirty="0">
              <a:latin typeface="Gill Sans MT"/>
              <a:cs typeface="Gill Sans MT"/>
            </a:endParaRPr>
          </a:p>
        </p:txBody>
      </p:sp>
      <p:sp>
        <p:nvSpPr>
          <p:cNvPr id="10" name="Title 1">
            <a:extLst>
              <a:ext uri="{FF2B5EF4-FFF2-40B4-BE49-F238E27FC236}">
                <a16:creationId xmlns:a16="http://schemas.microsoft.com/office/drawing/2014/main" id="{D8AA2EBB-8885-157C-BEBB-42390637A6EC}"/>
              </a:ext>
            </a:extLst>
          </p:cNvPr>
          <p:cNvSpPr>
            <a:spLocks noGrp="1"/>
          </p:cNvSpPr>
          <p:nvPr>
            <p:ph type="title"/>
          </p:nvPr>
        </p:nvSpPr>
        <p:spPr>
          <a:xfrm>
            <a:off x="581192" y="702156"/>
            <a:ext cx="11029616" cy="1013800"/>
          </a:xfrm>
        </p:spPr>
        <p:txBody>
          <a:bodyPr>
            <a:normAutofit/>
          </a:bodyPr>
          <a:lstStyle/>
          <a:p>
            <a:r>
              <a:rPr lang="en-US" dirty="0"/>
              <a:t>The “Acts” element: MORE THAN MOVEMENT</a:t>
            </a:r>
          </a:p>
        </p:txBody>
      </p:sp>
      <p:sp>
        <p:nvSpPr>
          <p:cNvPr id="2" name="Footer Placeholder 1">
            <a:extLst>
              <a:ext uri="{FF2B5EF4-FFF2-40B4-BE49-F238E27FC236}">
                <a16:creationId xmlns:a16="http://schemas.microsoft.com/office/drawing/2014/main" id="{A19BFB6B-5B41-CDD3-AE58-01F6A1C2E052}"/>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5" name="Audio 4">
            <a:extLst>
              <a:ext uri="{FF2B5EF4-FFF2-40B4-BE49-F238E27FC236}">
                <a16:creationId xmlns:a16="http://schemas.microsoft.com/office/drawing/2014/main" id="{B919AA02-E989-92A0-CBD3-392F63911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144"/>
    </mc:Choice>
    <mc:Fallback xmlns="">
      <p:transition spd="slow" advTm="11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40081" y="2194560"/>
            <a:ext cx="9406126" cy="3497368"/>
          </a:xfrm>
          <a:prstGeom prst="rect">
            <a:avLst/>
          </a:prstGeom>
        </p:spPr>
        <p:txBody>
          <a:bodyPr vert="horz" wrap="square" lIns="0" tIns="88900" rIns="0" bIns="0" rtlCol="0">
            <a:noAutofit/>
          </a:bodyPr>
          <a:lstStyle/>
          <a:p>
            <a:pPr marL="344170" indent="-306705">
              <a:lnSpc>
                <a:spcPct val="100000"/>
              </a:lnSpc>
              <a:spcBef>
                <a:spcPts val="700"/>
              </a:spcBef>
              <a:buClr>
                <a:srgbClr val="4590B8"/>
              </a:buClr>
              <a:buSzPct val="91666"/>
              <a:buFont typeface="Wingdings 2"/>
              <a:buChar char=""/>
              <a:tabLst>
                <a:tab pos="344170" algn="l"/>
                <a:tab pos="344805" algn="l"/>
              </a:tabLst>
            </a:pPr>
            <a:r>
              <a:rPr lang="en-US" sz="2100" b="1" spc="-25" dirty="0">
                <a:solidFill>
                  <a:srgbClr val="3C3C3C"/>
                </a:solidFill>
                <a:latin typeface="Gill Sans MT"/>
                <a:cs typeface="Gill Sans MT"/>
              </a:rPr>
              <a:t>Obtains </a:t>
            </a:r>
          </a:p>
          <a:p>
            <a:pPr marL="344170" indent="-306705">
              <a:lnSpc>
                <a:spcPct val="100000"/>
              </a:lnSpc>
              <a:spcBef>
                <a:spcPts val="700"/>
              </a:spcBef>
              <a:buClr>
                <a:srgbClr val="4590B8"/>
              </a:buClr>
              <a:buSzPct val="91666"/>
              <a:buFont typeface="Wingdings 2"/>
              <a:buChar char=""/>
              <a:tabLst>
                <a:tab pos="344170" algn="l"/>
                <a:tab pos="344805" algn="l"/>
              </a:tabLst>
            </a:pPr>
            <a:r>
              <a:rPr sz="2100" b="1" spc="-25" dirty="0">
                <a:solidFill>
                  <a:srgbClr val="3C3C3C"/>
                </a:solidFill>
                <a:latin typeface="Gill Sans MT"/>
                <a:cs typeface="Gill Sans MT"/>
              </a:rPr>
              <a:t>Patronizes</a:t>
            </a:r>
            <a:endParaRPr sz="2100" dirty="0">
              <a:latin typeface="Gill Sans MT"/>
              <a:cs typeface="Gill Sans MT"/>
            </a:endParaRPr>
          </a:p>
          <a:p>
            <a:pPr marL="344170" indent="-306705">
              <a:lnSpc>
                <a:spcPct val="100000"/>
              </a:lnSpc>
              <a:spcBef>
                <a:spcPts val="600"/>
              </a:spcBef>
              <a:buClr>
                <a:srgbClr val="4590B8"/>
              </a:buClr>
              <a:buSzPct val="91666"/>
              <a:buFont typeface="Wingdings 2"/>
              <a:buChar char=""/>
              <a:tabLst>
                <a:tab pos="344170" algn="l"/>
                <a:tab pos="344805" algn="l"/>
              </a:tabLst>
            </a:pPr>
            <a:r>
              <a:rPr sz="2100" b="1" spc="-5" dirty="0">
                <a:solidFill>
                  <a:srgbClr val="3C3C3C"/>
                </a:solidFill>
                <a:latin typeface="Gill Sans MT"/>
                <a:cs typeface="Gill Sans MT"/>
              </a:rPr>
              <a:t>Solicits</a:t>
            </a:r>
            <a:endParaRPr sz="2100" dirty="0">
              <a:latin typeface="Gill Sans MT"/>
              <a:cs typeface="Gill Sans MT"/>
            </a:endParaRPr>
          </a:p>
          <a:p>
            <a:pPr marL="344170" indent="-306705">
              <a:lnSpc>
                <a:spcPct val="100000"/>
              </a:lnSpc>
              <a:spcBef>
                <a:spcPts val="600"/>
              </a:spcBef>
              <a:buClr>
                <a:srgbClr val="4590B8"/>
              </a:buClr>
              <a:buSzPct val="91666"/>
              <a:buFont typeface="Wingdings 2"/>
              <a:buChar char=""/>
              <a:tabLst>
                <a:tab pos="344170" algn="l"/>
                <a:tab pos="344805" algn="l"/>
              </a:tabLst>
            </a:pPr>
            <a:r>
              <a:rPr sz="2100" i="1" dirty="0">
                <a:solidFill>
                  <a:srgbClr val="3C3C3C"/>
                </a:solidFill>
                <a:uFill>
                  <a:solidFill>
                    <a:srgbClr val="3C3C3C"/>
                  </a:solidFill>
                </a:uFill>
                <a:latin typeface="Gill Sans MT"/>
                <a:cs typeface="Gill Sans MT"/>
              </a:rPr>
              <a:t>United </a:t>
            </a:r>
            <a:r>
              <a:rPr sz="2100" i="1" spc="-5" dirty="0">
                <a:solidFill>
                  <a:srgbClr val="3C3C3C"/>
                </a:solidFill>
                <a:uFill>
                  <a:solidFill>
                    <a:srgbClr val="3C3C3C"/>
                  </a:solidFill>
                </a:uFill>
                <a:latin typeface="Gill Sans MT"/>
                <a:cs typeface="Gill Sans MT"/>
              </a:rPr>
              <a:t>States </a:t>
            </a:r>
            <a:r>
              <a:rPr sz="2100" i="1" spc="-70" dirty="0">
                <a:solidFill>
                  <a:srgbClr val="3C3C3C"/>
                </a:solidFill>
                <a:uFill>
                  <a:solidFill>
                    <a:srgbClr val="3C3C3C"/>
                  </a:solidFill>
                </a:uFill>
                <a:latin typeface="Gill Sans MT"/>
                <a:cs typeface="Gill Sans MT"/>
              </a:rPr>
              <a:t>v. </a:t>
            </a:r>
            <a:r>
              <a:rPr sz="2100" i="1" spc="-10" dirty="0">
                <a:solidFill>
                  <a:srgbClr val="3C3C3C"/>
                </a:solidFill>
                <a:uFill>
                  <a:solidFill>
                    <a:srgbClr val="3C3C3C"/>
                  </a:solidFill>
                </a:uFill>
                <a:latin typeface="Gill Sans MT"/>
                <a:cs typeface="Gill Sans MT"/>
              </a:rPr>
              <a:t>Jungers,</a:t>
            </a:r>
            <a:r>
              <a:rPr sz="2100" i="1" spc="-515" dirty="0">
                <a:solidFill>
                  <a:srgbClr val="3C3C3C"/>
                </a:solidFill>
                <a:latin typeface="Gill Sans MT"/>
                <a:cs typeface="Gill Sans MT"/>
              </a:rPr>
              <a:t> </a:t>
            </a:r>
            <a:r>
              <a:rPr lang="en-US" sz="2100" i="1" spc="-515" dirty="0">
                <a:solidFill>
                  <a:srgbClr val="3C3C3C"/>
                </a:solidFill>
                <a:latin typeface="Gill Sans MT"/>
                <a:cs typeface="Gill Sans MT"/>
              </a:rPr>
              <a:t> </a:t>
            </a:r>
            <a:r>
              <a:rPr sz="2100" dirty="0">
                <a:solidFill>
                  <a:srgbClr val="3C3C3C"/>
                </a:solidFill>
                <a:latin typeface="Gill Sans MT"/>
                <a:cs typeface="Gill Sans MT"/>
              </a:rPr>
              <a:t>702 </a:t>
            </a:r>
            <a:r>
              <a:rPr sz="2100" spc="-170" dirty="0">
                <a:solidFill>
                  <a:srgbClr val="3C3C3C"/>
                </a:solidFill>
                <a:latin typeface="Gill Sans MT"/>
                <a:cs typeface="Gill Sans MT"/>
              </a:rPr>
              <a:t>F. </a:t>
            </a:r>
            <a:r>
              <a:rPr sz="2100" dirty="0">
                <a:solidFill>
                  <a:srgbClr val="3C3C3C"/>
                </a:solidFill>
                <a:latin typeface="Gill Sans MT"/>
                <a:cs typeface="Gill Sans MT"/>
              </a:rPr>
              <a:t>3d 1066 </a:t>
            </a:r>
            <a:r>
              <a:rPr sz="2100" spc="-5" dirty="0">
                <a:solidFill>
                  <a:srgbClr val="3C3C3C"/>
                </a:solidFill>
                <a:latin typeface="Gill Sans MT"/>
                <a:cs typeface="Gill Sans MT"/>
              </a:rPr>
              <a:t>(8</a:t>
            </a:r>
            <a:r>
              <a:rPr sz="2100" spc="-7" baseline="24305" dirty="0">
                <a:solidFill>
                  <a:srgbClr val="3C3C3C"/>
                </a:solidFill>
                <a:latin typeface="Gill Sans MT"/>
                <a:cs typeface="Gill Sans MT"/>
              </a:rPr>
              <a:t>th </a:t>
            </a:r>
            <a:r>
              <a:rPr sz="2100" spc="-65" dirty="0">
                <a:solidFill>
                  <a:srgbClr val="3C3C3C"/>
                </a:solidFill>
                <a:latin typeface="Gill Sans MT"/>
                <a:cs typeface="Gill Sans MT"/>
              </a:rPr>
              <a:t>Cir. </a:t>
            </a:r>
            <a:r>
              <a:rPr sz="2100" dirty="0">
                <a:solidFill>
                  <a:srgbClr val="3C3C3C"/>
                </a:solidFill>
                <a:latin typeface="Gill Sans MT"/>
                <a:cs typeface="Gill Sans MT"/>
              </a:rPr>
              <a:t>2013)</a:t>
            </a:r>
            <a:endParaRPr sz="2100" dirty="0">
              <a:latin typeface="Gill Sans MT"/>
              <a:cs typeface="Gill Sans MT"/>
            </a:endParaRPr>
          </a:p>
          <a:p>
            <a:pPr marL="667385" marR="100330" lvl="1" indent="-304800">
              <a:lnSpc>
                <a:spcPct val="80000"/>
              </a:lnSpc>
              <a:spcBef>
                <a:spcPts val="1175"/>
              </a:spcBef>
              <a:buClr>
                <a:srgbClr val="4590B8"/>
              </a:buClr>
              <a:buSzPct val="91666"/>
              <a:buFont typeface="Wingdings 2"/>
              <a:buChar char=""/>
              <a:tabLst>
                <a:tab pos="667385" algn="l"/>
                <a:tab pos="668020" algn="l"/>
              </a:tabLst>
            </a:pPr>
            <a:r>
              <a:rPr sz="2100" spc="5" dirty="0">
                <a:solidFill>
                  <a:srgbClr val="3C3C3C"/>
                </a:solidFill>
                <a:latin typeface="Gill Sans MT"/>
                <a:cs typeface="Gill Sans MT"/>
              </a:rPr>
              <a:t>Court </a:t>
            </a:r>
            <a:r>
              <a:rPr sz="2100" dirty="0">
                <a:solidFill>
                  <a:srgbClr val="3C3C3C"/>
                </a:solidFill>
                <a:latin typeface="Gill Sans MT"/>
                <a:cs typeface="Gill Sans MT"/>
              </a:rPr>
              <a:t>held </a:t>
            </a:r>
            <a:r>
              <a:rPr sz="2100" spc="-5" dirty="0">
                <a:solidFill>
                  <a:srgbClr val="3C3C3C"/>
                </a:solidFill>
                <a:latin typeface="Gill Sans MT"/>
                <a:cs typeface="Gill Sans MT"/>
              </a:rPr>
              <a:t>that </a:t>
            </a:r>
            <a:r>
              <a:rPr sz="2100" dirty="0">
                <a:solidFill>
                  <a:srgbClr val="3C3C3C"/>
                </a:solidFill>
                <a:latin typeface="Gill Sans MT"/>
                <a:cs typeface="Gill Sans MT"/>
              </a:rPr>
              <a:t>the </a:t>
            </a:r>
            <a:r>
              <a:rPr sz="2100" spc="-5" dirty="0">
                <a:solidFill>
                  <a:srgbClr val="3C3C3C"/>
                </a:solidFill>
                <a:latin typeface="Gill Sans MT"/>
                <a:cs typeface="Gill Sans MT"/>
              </a:rPr>
              <a:t>term “</a:t>
            </a:r>
            <a:r>
              <a:rPr sz="2100" b="1" i="1" spc="-5" dirty="0">
                <a:solidFill>
                  <a:srgbClr val="3C3C3C"/>
                </a:solidFill>
                <a:latin typeface="Gill Sans MT"/>
                <a:cs typeface="Gill Sans MT"/>
              </a:rPr>
              <a:t>obtains</a:t>
            </a:r>
            <a:r>
              <a:rPr sz="2100" spc="-5" dirty="0">
                <a:solidFill>
                  <a:srgbClr val="3C3C3C"/>
                </a:solidFill>
                <a:latin typeface="Gill Sans MT"/>
                <a:cs typeface="Gill Sans MT"/>
              </a:rPr>
              <a:t>” </a:t>
            </a:r>
            <a:r>
              <a:rPr sz="2100" dirty="0">
                <a:solidFill>
                  <a:srgbClr val="3C3C3C"/>
                </a:solidFill>
                <a:latin typeface="Gill Sans MT"/>
                <a:cs typeface="Gill Sans MT"/>
              </a:rPr>
              <a:t>is </a:t>
            </a:r>
            <a:r>
              <a:rPr sz="2100" spc="-15" dirty="0">
                <a:solidFill>
                  <a:srgbClr val="3C3C3C"/>
                </a:solidFill>
                <a:latin typeface="Gill Sans MT"/>
                <a:cs typeface="Gill Sans MT"/>
              </a:rPr>
              <a:t>broad </a:t>
            </a:r>
            <a:r>
              <a:rPr sz="2100" spc="-5" dirty="0">
                <a:solidFill>
                  <a:srgbClr val="3C3C3C"/>
                </a:solidFill>
                <a:latin typeface="Gill Sans MT"/>
                <a:cs typeface="Gill Sans MT"/>
              </a:rPr>
              <a:t>enough </a:t>
            </a:r>
            <a:r>
              <a:rPr sz="2100" dirty="0">
                <a:solidFill>
                  <a:srgbClr val="3C3C3C"/>
                </a:solidFill>
                <a:latin typeface="Gill Sans MT"/>
                <a:cs typeface="Gill Sans MT"/>
              </a:rPr>
              <a:t>to </a:t>
            </a:r>
            <a:r>
              <a:rPr sz="2100" spc="-15" dirty="0">
                <a:solidFill>
                  <a:srgbClr val="3C3C3C"/>
                </a:solidFill>
                <a:latin typeface="Gill Sans MT"/>
                <a:cs typeface="Gill Sans MT"/>
              </a:rPr>
              <a:t>apply </a:t>
            </a:r>
            <a:r>
              <a:rPr sz="2100" dirty="0">
                <a:solidFill>
                  <a:srgbClr val="3C3C3C"/>
                </a:solidFill>
                <a:latin typeface="Gill Sans MT"/>
                <a:cs typeface="Gill Sans MT"/>
              </a:rPr>
              <a:t>to </a:t>
            </a:r>
            <a:r>
              <a:rPr sz="2100" spc="-5" dirty="0">
                <a:solidFill>
                  <a:srgbClr val="3C3C3C"/>
                </a:solidFill>
                <a:latin typeface="Gill Sans MT"/>
                <a:cs typeface="Gill Sans MT"/>
              </a:rPr>
              <a:t>both</a:t>
            </a:r>
            <a:r>
              <a:rPr sz="2100" spc="-215" dirty="0">
                <a:solidFill>
                  <a:srgbClr val="3C3C3C"/>
                </a:solidFill>
                <a:latin typeface="Gill Sans MT"/>
                <a:cs typeface="Gill Sans MT"/>
              </a:rPr>
              <a:t> </a:t>
            </a:r>
            <a:r>
              <a:rPr sz="2100" spc="-10" dirty="0">
                <a:solidFill>
                  <a:srgbClr val="3C3C3C"/>
                </a:solidFill>
                <a:latin typeface="Gill Sans MT"/>
                <a:cs typeface="Gill Sans MT"/>
              </a:rPr>
              <a:t>traffickers </a:t>
            </a:r>
            <a:r>
              <a:rPr sz="2100" spc="-5" dirty="0">
                <a:solidFill>
                  <a:srgbClr val="3C3C3C"/>
                </a:solidFill>
                <a:latin typeface="Gill Sans MT"/>
                <a:cs typeface="Gill Sans MT"/>
              </a:rPr>
              <a:t>and</a:t>
            </a:r>
            <a:r>
              <a:rPr sz="2100" dirty="0">
                <a:solidFill>
                  <a:srgbClr val="3C3C3C"/>
                </a:solidFill>
                <a:latin typeface="Gill Sans MT"/>
                <a:cs typeface="Gill Sans MT"/>
              </a:rPr>
              <a:t> </a:t>
            </a:r>
            <a:r>
              <a:rPr sz="2100" spc="-10" dirty="0">
                <a:solidFill>
                  <a:srgbClr val="3C3C3C"/>
                </a:solidFill>
                <a:latin typeface="Gill Sans MT"/>
                <a:cs typeface="Gill Sans MT"/>
              </a:rPr>
              <a:t>buyers</a:t>
            </a:r>
            <a:endParaRPr sz="2100" dirty="0">
              <a:latin typeface="Gill Sans MT"/>
              <a:cs typeface="Gill Sans MT"/>
            </a:endParaRPr>
          </a:p>
          <a:p>
            <a:pPr marL="344170" indent="-306705">
              <a:lnSpc>
                <a:spcPct val="100000"/>
              </a:lnSpc>
              <a:spcBef>
                <a:spcPts val="600"/>
              </a:spcBef>
              <a:buClr>
                <a:srgbClr val="4590B8"/>
              </a:buClr>
              <a:buSzPct val="91666"/>
              <a:buFont typeface="Wingdings 2"/>
              <a:buChar char=""/>
              <a:tabLst>
                <a:tab pos="344170" algn="l"/>
                <a:tab pos="344805" algn="l"/>
              </a:tabLst>
            </a:pPr>
            <a:r>
              <a:rPr sz="2100" dirty="0">
                <a:solidFill>
                  <a:srgbClr val="3C3C3C"/>
                </a:solidFill>
                <a:latin typeface="Gill Sans MT"/>
                <a:cs typeface="Gill Sans MT"/>
              </a:rPr>
              <a:t>The </a:t>
            </a:r>
            <a:r>
              <a:rPr sz="2100" spc="-5" dirty="0">
                <a:solidFill>
                  <a:srgbClr val="3C3C3C"/>
                </a:solidFill>
                <a:latin typeface="Gill Sans MT"/>
                <a:cs typeface="Gill Sans MT"/>
              </a:rPr>
              <a:t>demand should </a:t>
            </a:r>
            <a:r>
              <a:rPr sz="2100" dirty="0">
                <a:solidFill>
                  <a:srgbClr val="3C3C3C"/>
                </a:solidFill>
                <a:latin typeface="Gill Sans MT"/>
                <a:cs typeface="Gill Sans MT"/>
              </a:rPr>
              <a:t>be </a:t>
            </a:r>
            <a:r>
              <a:rPr sz="2100" spc="-10" dirty="0">
                <a:solidFill>
                  <a:srgbClr val="3C3C3C"/>
                </a:solidFill>
                <a:latin typeface="Gill Sans MT"/>
                <a:cs typeface="Gill Sans MT"/>
              </a:rPr>
              <a:t>investigated </a:t>
            </a:r>
            <a:r>
              <a:rPr sz="2100" spc="-5" dirty="0">
                <a:solidFill>
                  <a:srgbClr val="3C3C3C"/>
                </a:solidFill>
                <a:latin typeface="Gill Sans MT"/>
                <a:cs typeface="Gill Sans MT"/>
              </a:rPr>
              <a:t>and </a:t>
            </a:r>
            <a:r>
              <a:rPr sz="2100" spc="-10" dirty="0">
                <a:solidFill>
                  <a:srgbClr val="3C3C3C"/>
                </a:solidFill>
                <a:latin typeface="Gill Sans MT"/>
                <a:cs typeface="Gill Sans MT"/>
              </a:rPr>
              <a:t>prosecuted </a:t>
            </a:r>
            <a:r>
              <a:rPr sz="2100" spc="-5" dirty="0">
                <a:solidFill>
                  <a:srgbClr val="3C3C3C"/>
                </a:solidFill>
                <a:latin typeface="Gill Sans MT"/>
                <a:cs typeface="Gill Sans MT"/>
              </a:rPr>
              <a:t>as </a:t>
            </a:r>
            <a:r>
              <a:rPr sz="2100" spc="-10" dirty="0">
                <a:solidFill>
                  <a:srgbClr val="3C3C3C"/>
                </a:solidFill>
                <a:latin typeface="Gill Sans MT"/>
                <a:cs typeface="Gill Sans MT"/>
              </a:rPr>
              <a:t>traffickers </a:t>
            </a:r>
            <a:r>
              <a:rPr sz="2100" dirty="0">
                <a:solidFill>
                  <a:srgbClr val="3C3C3C"/>
                </a:solidFill>
                <a:latin typeface="Gill Sans MT"/>
                <a:cs typeface="Gill Sans MT"/>
              </a:rPr>
              <a:t>when</a:t>
            </a:r>
            <a:r>
              <a:rPr sz="2100" spc="35" dirty="0">
                <a:solidFill>
                  <a:srgbClr val="3C3C3C"/>
                </a:solidFill>
                <a:latin typeface="Gill Sans MT"/>
                <a:cs typeface="Gill Sans MT"/>
              </a:rPr>
              <a:t> </a:t>
            </a:r>
            <a:r>
              <a:rPr sz="2100" spc="-10" dirty="0">
                <a:solidFill>
                  <a:srgbClr val="3C3C3C"/>
                </a:solidFill>
                <a:latin typeface="Gill Sans MT"/>
                <a:cs typeface="Gill Sans MT"/>
              </a:rPr>
              <a:t>appropriate</a:t>
            </a:r>
            <a:endParaRPr sz="2100" dirty="0">
              <a:latin typeface="Gill Sans MT"/>
              <a:cs typeface="Gill Sans MT"/>
            </a:endParaRPr>
          </a:p>
          <a:p>
            <a:pPr marL="667385" lvl="1" indent="-305435">
              <a:lnSpc>
                <a:spcPct val="100000"/>
              </a:lnSpc>
              <a:spcBef>
                <a:spcPts val="600"/>
              </a:spcBef>
              <a:buClr>
                <a:srgbClr val="4590B8"/>
              </a:buClr>
              <a:buSzPct val="91666"/>
              <a:buFont typeface="Wingdings 2"/>
              <a:buChar char=""/>
              <a:tabLst>
                <a:tab pos="667385" algn="l"/>
                <a:tab pos="668020" algn="l"/>
              </a:tabLst>
            </a:pPr>
            <a:r>
              <a:rPr sz="2100" spc="-5" dirty="0">
                <a:solidFill>
                  <a:srgbClr val="3C3C3C"/>
                </a:solidFill>
                <a:latin typeface="Gill Sans MT"/>
                <a:cs typeface="Gill Sans MT"/>
              </a:rPr>
              <a:t>High-frequency</a:t>
            </a:r>
            <a:r>
              <a:rPr sz="2100" spc="-20" dirty="0">
                <a:solidFill>
                  <a:srgbClr val="3C3C3C"/>
                </a:solidFill>
                <a:latin typeface="Gill Sans MT"/>
                <a:cs typeface="Gill Sans MT"/>
              </a:rPr>
              <a:t> </a:t>
            </a:r>
            <a:r>
              <a:rPr sz="2100" spc="-10" dirty="0">
                <a:solidFill>
                  <a:srgbClr val="3C3C3C"/>
                </a:solidFill>
                <a:latin typeface="Gill Sans MT"/>
                <a:cs typeface="Gill Sans MT"/>
              </a:rPr>
              <a:t>buyers</a:t>
            </a:r>
            <a:endParaRPr sz="2100" dirty="0">
              <a:latin typeface="Gill Sans MT"/>
              <a:cs typeface="Gill Sans MT"/>
            </a:endParaRPr>
          </a:p>
          <a:p>
            <a:pPr marL="667385" lvl="1" indent="-305435">
              <a:lnSpc>
                <a:spcPct val="100000"/>
              </a:lnSpc>
              <a:spcBef>
                <a:spcPts val="600"/>
              </a:spcBef>
              <a:buClr>
                <a:srgbClr val="4590B8"/>
              </a:buClr>
              <a:buSzPct val="91666"/>
              <a:buFont typeface="Wingdings 2"/>
              <a:buChar char=""/>
              <a:tabLst>
                <a:tab pos="667385" algn="l"/>
                <a:tab pos="668020" algn="l"/>
              </a:tabLst>
            </a:pPr>
            <a:r>
              <a:rPr sz="2100" dirty="0">
                <a:solidFill>
                  <a:srgbClr val="3C3C3C"/>
                </a:solidFill>
                <a:latin typeface="Gill Sans MT"/>
                <a:cs typeface="Gill Sans MT"/>
              </a:rPr>
              <a:t>Child sex </a:t>
            </a:r>
            <a:r>
              <a:rPr sz="2100" spc="-10" dirty="0">
                <a:solidFill>
                  <a:srgbClr val="3C3C3C"/>
                </a:solidFill>
                <a:latin typeface="Gill Sans MT"/>
                <a:cs typeface="Gill Sans MT"/>
              </a:rPr>
              <a:t>buyers </a:t>
            </a:r>
            <a:r>
              <a:rPr sz="2100" spc="-5" dirty="0">
                <a:solidFill>
                  <a:srgbClr val="3C3C3C"/>
                </a:solidFill>
                <a:latin typeface="Gill Sans MT"/>
                <a:cs typeface="Gill Sans MT"/>
              </a:rPr>
              <a:t>(</a:t>
            </a:r>
            <a:r>
              <a:rPr sz="2100" i="1" spc="-5" dirty="0">
                <a:solidFill>
                  <a:srgbClr val="3C3C3C"/>
                </a:solidFill>
                <a:latin typeface="Gill Sans MT"/>
                <a:cs typeface="Gill Sans MT"/>
              </a:rPr>
              <a:t>Commonwealth </a:t>
            </a:r>
            <a:r>
              <a:rPr sz="2100" i="1" spc="-25" dirty="0">
                <a:solidFill>
                  <a:srgbClr val="3C3C3C"/>
                </a:solidFill>
                <a:latin typeface="Gill Sans MT"/>
                <a:cs typeface="Gill Sans MT"/>
              </a:rPr>
              <a:t>v.</a:t>
            </a:r>
            <a:r>
              <a:rPr sz="2100" i="1" spc="-300" dirty="0">
                <a:solidFill>
                  <a:srgbClr val="3C3C3C"/>
                </a:solidFill>
                <a:latin typeface="Gill Sans MT"/>
                <a:cs typeface="Gill Sans MT"/>
              </a:rPr>
              <a:t> </a:t>
            </a:r>
            <a:r>
              <a:rPr sz="2100" i="1" spc="-5" dirty="0">
                <a:solidFill>
                  <a:srgbClr val="3C3C3C"/>
                </a:solidFill>
                <a:latin typeface="Gill Sans MT"/>
                <a:cs typeface="Gill Sans MT"/>
              </a:rPr>
              <a:t>Sipps</a:t>
            </a:r>
            <a:r>
              <a:rPr sz="2100" spc="-5" dirty="0">
                <a:solidFill>
                  <a:srgbClr val="3C3C3C"/>
                </a:solidFill>
                <a:latin typeface="Gill Sans MT"/>
                <a:cs typeface="Gill Sans MT"/>
              </a:rPr>
              <a:t>)</a:t>
            </a:r>
            <a:endParaRPr sz="2100" dirty="0">
              <a:latin typeface="Gill Sans MT"/>
              <a:cs typeface="Gill Sans MT"/>
            </a:endParaRPr>
          </a:p>
        </p:txBody>
      </p:sp>
      <p:sp>
        <p:nvSpPr>
          <p:cNvPr id="11" name="Title 1">
            <a:extLst>
              <a:ext uri="{FF2B5EF4-FFF2-40B4-BE49-F238E27FC236}">
                <a16:creationId xmlns:a16="http://schemas.microsoft.com/office/drawing/2014/main" id="{D22F3B00-FB9F-4B21-79FC-96A6DA093F18}"/>
              </a:ext>
            </a:extLst>
          </p:cNvPr>
          <p:cNvSpPr>
            <a:spLocks noGrp="1"/>
          </p:cNvSpPr>
          <p:nvPr>
            <p:ph type="title"/>
          </p:nvPr>
        </p:nvSpPr>
        <p:spPr>
          <a:xfrm>
            <a:off x="581192" y="702156"/>
            <a:ext cx="11029616" cy="1013800"/>
          </a:xfrm>
        </p:spPr>
        <p:txBody>
          <a:bodyPr>
            <a:normAutofit/>
          </a:bodyPr>
          <a:lstStyle/>
          <a:p>
            <a:r>
              <a:rPr lang="en-US" dirty="0"/>
              <a:t>The “Acts” element: Targeting Sex Buyers </a:t>
            </a:r>
          </a:p>
        </p:txBody>
      </p:sp>
      <p:sp>
        <p:nvSpPr>
          <p:cNvPr id="2" name="Footer Placeholder 1">
            <a:extLst>
              <a:ext uri="{FF2B5EF4-FFF2-40B4-BE49-F238E27FC236}">
                <a16:creationId xmlns:a16="http://schemas.microsoft.com/office/drawing/2014/main" id="{E54FA039-0F15-FB82-3B0A-700B5FE2F3B8}"/>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17" name="Audio 16">
            <a:extLst>
              <a:ext uri="{FF2B5EF4-FFF2-40B4-BE49-F238E27FC236}">
                <a16:creationId xmlns:a16="http://schemas.microsoft.com/office/drawing/2014/main" id="{BD1F4728-1EC6-C31E-E604-24DD14F2C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816"/>
    </mc:Choice>
    <mc:Fallback xmlns="">
      <p:transition spd="slow" advTm="30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7392169" y="4765547"/>
            <a:ext cx="2121407" cy="760475"/>
          </a:xfrm>
          <a:prstGeom prst="rect">
            <a:avLst/>
          </a:prstGeom>
          <a:blipFill>
            <a:blip r:embed="rId4" cstate="print"/>
            <a:stretch>
              <a:fillRect/>
            </a:stretch>
          </a:blipFill>
          <a:effectLst>
            <a:outerShdw blurRad="50800" dist="50800" dir="5400000" algn="ctr" rotWithShape="0">
              <a:schemeClr val="bg1">
                <a:lumMod val="65000"/>
              </a:schemeClr>
            </a:outerShdw>
          </a:effectLst>
        </p:spPr>
        <p:txBody>
          <a:bodyPr wrap="square" lIns="0" tIns="0" rIns="0" bIns="0" rtlCol="0" anchor="ctr"/>
          <a:lstStyle/>
          <a:p>
            <a:pPr algn="ctr"/>
            <a:endParaRPr/>
          </a:p>
        </p:txBody>
      </p:sp>
      <p:sp>
        <p:nvSpPr>
          <p:cNvPr id="19" name="object 19"/>
          <p:cNvSpPr/>
          <p:nvPr/>
        </p:nvSpPr>
        <p:spPr>
          <a:xfrm>
            <a:off x="5938812" y="4176722"/>
            <a:ext cx="623469" cy="566886"/>
          </a:xfrm>
          <a:custGeom>
            <a:avLst/>
            <a:gdLst/>
            <a:ahLst/>
            <a:cxnLst/>
            <a:rect l="l" t="t" r="r" b="b"/>
            <a:pathLst>
              <a:path w="313689" h="259079">
                <a:moveTo>
                  <a:pt x="313423" y="0"/>
                </a:moveTo>
                <a:lnTo>
                  <a:pt x="0" y="258864"/>
                </a:lnTo>
              </a:path>
            </a:pathLst>
          </a:custGeom>
          <a:ln w="12699">
            <a:solidFill>
              <a:srgbClr val="12254A"/>
            </a:solidFill>
          </a:ln>
        </p:spPr>
        <p:txBody>
          <a:bodyPr wrap="square" lIns="0" tIns="0" rIns="0" bIns="0" rtlCol="0"/>
          <a:lstStyle/>
          <a:p>
            <a:endParaRPr/>
          </a:p>
        </p:txBody>
      </p:sp>
      <p:sp>
        <p:nvSpPr>
          <p:cNvPr id="14" name="object 14"/>
          <p:cNvSpPr/>
          <p:nvPr/>
        </p:nvSpPr>
        <p:spPr>
          <a:xfrm>
            <a:off x="7341876" y="4198312"/>
            <a:ext cx="623470" cy="566886"/>
          </a:xfrm>
          <a:custGeom>
            <a:avLst/>
            <a:gdLst/>
            <a:ahLst/>
            <a:cxnLst/>
            <a:rect l="l" t="t" r="r" b="b"/>
            <a:pathLst>
              <a:path w="352425" h="280670">
                <a:moveTo>
                  <a:pt x="0" y="0"/>
                </a:moveTo>
                <a:lnTo>
                  <a:pt x="352361" y="280657"/>
                </a:lnTo>
              </a:path>
            </a:pathLst>
          </a:custGeom>
          <a:ln w="12700">
            <a:solidFill>
              <a:srgbClr val="12254A"/>
            </a:solidFill>
          </a:ln>
        </p:spPr>
        <p:txBody>
          <a:bodyPr wrap="square" lIns="0" tIns="0" rIns="0" bIns="0" rtlCol="0"/>
          <a:lstStyle/>
          <a:p>
            <a:endParaRPr/>
          </a:p>
        </p:txBody>
      </p:sp>
      <p:sp>
        <p:nvSpPr>
          <p:cNvPr id="9" name="object 9"/>
          <p:cNvSpPr/>
          <p:nvPr/>
        </p:nvSpPr>
        <p:spPr>
          <a:xfrm>
            <a:off x="6926055" y="2960344"/>
            <a:ext cx="4445" cy="421005"/>
          </a:xfrm>
          <a:custGeom>
            <a:avLst/>
            <a:gdLst/>
            <a:ahLst/>
            <a:cxnLst/>
            <a:rect l="l" t="t" r="r" b="b"/>
            <a:pathLst>
              <a:path w="4445" h="421004">
                <a:moveTo>
                  <a:pt x="0" y="420712"/>
                </a:moveTo>
                <a:lnTo>
                  <a:pt x="4432" y="0"/>
                </a:lnTo>
              </a:path>
            </a:pathLst>
          </a:custGeom>
          <a:ln w="12700">
            <a:solidFill>
              <a:srgbClr val="12254A"/>
            </a:solidFill>
          </a:ln>
        </p:spPr>
        <p:txBody>
          <a:bodyPr wrap="square" lIns="0" tIns="0" rIns="0" bIns="0" rtlCol="0"/>
          <a:lstStyle/>
          <a:p>
            <a:endParaRPr/>
          </a:p>
        </p:txBody>
      </p:sp>
      <p:sp>
        <p:nvSpPr>
          <p:cNvPr id="4" name="object 4"/>
          <p:cNvSpPr txBox="1"/>
          <p:nvPr/>
        </p:nvSpPr>
        <p:spPr>
          <a:xfrm>
            <a:off x="786000" y="2525063"/>
            <a:ext cx="3576456" cy="1854200"/>
          </a:xfrm>
          <a:prstGeom prst="rect">
            <a:avLst/>
          </a:prstGeom>
        </p:spPr>
        <p:txBody>
          <a:bodyPr vert="horz" wrap="square" lIns="0" tIns="12700" rIns="0" bIns="0" rtlCol="0">
            <a:spAutoFit/>
          </a:bodyPr>
          <a:lstStyle/>
          <a:p>
            <a:pPr marL="12700" marR="5080" indent="-1270">
              <a:lnSpc>
                <a:spcPct val="100000"/>
              </a:lnSpc>
              <a:spcBef>
                <a:spcPts val="100"/>
              </a:spcBef>
            </a:pPr>
            <a:r>
              <a:rPr sz="2400" dirty="0">
                <a:solidFill>
                  <a:srgbClr val="3C3C3C"/>
                </a:solidFill>
                <a:latin typeface="Gill Sans MT"/>
                <a:cs typeface="Gill Sans MT"/>
              </a:rPr>
              <a:t>The </a:t>
            </a:r>
            <a:r>
              <a:rPr sz="2400" spc="-30" dirty="0">
                <a:solidFill>
                  <a:srgbClr val="3C3C3C"/>
                </a:solidFill>
                <a:latin typeface="Gill Sans MT"/>
                <a:cs typeface="Gill Sans MT"/>
              </a:rPr>
              <a:t>law </a:t>
            </a:r>
            <a:r>
              <a:rPr sz="2400" spc="-5" dirty="0">
                <a:solidFill>
                  <a:srgbClr val="3C3C3C"/>
                </a:solidFill>
                <a:latin typeface="Gill Sans MT"/>
                <a:cs typeface="Gill Sans MT"/>
              </a:rPr>
              <a:t>criminalizes </a:t>
            </a:r>
            <a:r>
              <a:rPr sz="2400" dirty="0">
                <a:solidFill>
                  <a:srgbClr val="3C3C3C"/>
                </a:solidFill>
                <a:latin typeface="Gill Sans MT"/>
                <a:cs typeface="Gill Sans MT"/>
              </a:rPr>
              <a:t>a </a:t>
            </a:r>
            <a:r>
              <a:rPr sz="2400" spc="-15" dirty="0">
                <a:solidFill>
                  <a:srgbClr val="3C3C3C"/>
                </a:solidFill>
                <a:latin typeface="Gill Sans MT"/>
                <a:cs typeface="Gill Sans MT"/>
              </a:rPr>
              <a:t>broad  </a:t>
            </a:r>
            <a:r>
              <a:rPr sz="2400" spc="-5" dirty="0">
                <a:solidFill>
                  <a:srgbClr val="3C3C3C"/>
                </a:solidFill>
                <a:latin typeface="Gill Sans MT"/>
                <a:cs typeface="Gill Sans MT"/>
              </a:rPr>
              <a:t>spectrum of conduct and  indiscriminately applies </a:t>
            </a:r>
            <a:r>
              <a:rPr sz="2400" dirty="0">
                <a:solidFill>
                  <a:srgbClr val="3C3C3C"/>
                </a:solidFill>
                <a:latin typeface="Gill Sans MT"/>
                <a:cs typeface="Gill Sans MT"/>
              </a:rPr>
              <a:t>to  </a:t>
            </a:r>
            <a:r>
              <a:rPr sz="2400" spc="-10" dirty="0">
                <a:solidFill>
                  <a:srgbClr val="3C3C3C"/>
                </a:solidFill>
                <a:latin typeface="Gill Sans MT"/>
                <a:cs typeface="Gill Sans MT"/>
              </a:rPr>
              <a:t>traffickers, buyers,</a:t>
            </a:r>
            <a:r>
              <a:rPr sz="2400" spc="-484" dirty="0">
                <a:solidFill>
                  <a:srgbClr val="3C3C3C"/>
                </a:solidFill>
                <a:latin typeface="Gill Sans MT"/>
                <a:cs typeface="Gill Sans MT"/>
              </a:rPr>
              <a:t> </a:t>
            </a:r>
            <a:r>
              <a:rPr lang="en-US" sz="2400" spc="-484" dirty="0">
                <a:solidFill>
                  <a:srgbClr val="3C3C3C"/>
                </a:solidFill>
                <a:latin typeface="Gill Sans MT"/>
                <a:cs typeface="Gill Sans MT"/>
              </a:rPr>
              <a:t> </a:t>
            </a:r>
            <a:r>
              <a:rPr sz="2400" spc="-5" dirty="0">
                <a:solidFill>
                  <a:srgbClr val="3C3C3C"/>
                </a:solidFill>
                <a:latin typeface="Gill Sans MT"/>
                <a:cs typeface="Gill Sans MT"/>
              </a:rPr>
              <a:t>and facilitators </a:t>
            </a:r>
            <a:r>
              <a:rPr sz="2400" spc="-20" dirty="0">
                <a:solidFill>
                  <a:srgbClr val="3C3C3C"/>
                </a:solidFill>
                <a:latin typeface="Gill Sans MT"/>
                <a:cs typeface="Gill Sans MT"/>
              </a:rPr>
              <a:t>alike</a:t>
            </a:r>
            <a:r>
              <a:rPr lang="en-US" sz="2400" spc="-20" dirty="0">
                <a:solidFill>
                  <a:srgbClr val="3C3C3C"/>
                </a:solidFill>
                <a:latin typeface="Gill Sans MT"/>
                <a:cs typeface="Gill Sans MT"/>
              </a:rPr>
              <a:t>.</a:t>
            </a:r>
            <a:endParaRPr sz="2400" dirty="0">
              <a:latin typeface="Gill Sans MT"/>
              <a:cs typeface="Gill Sans MT"/>
            </a:endParaRPr>
          </a:p>
        </p:txBody>
      </p:sp>
      <p:sp>
        <p:nvSpPr>
          <p:cNvPr id="6" name="object 6"/>
          <p:cNvSpPr/>
          <p:nvPr/>
        </p:nvSpPr>
        <p:spPr>
          <a:xfrm>
            <a:off x="6047999" y="3411466"/>
            <a:ext cx="1743455" cy="97993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060192" y="3266259"/>
            <a:ext cx="1720850" cy="1103630"/>
          </a:xfrm>
          <a:custGeom>
            <a:avLst/>
            <a:gdLst/>
            <a:ahLst/>
            <a:cxnLst/>
            <a:rect l="l" t="t" r="r" b="b"/>
            <a:pathLst>
              <a:path w="1720850" h="1103629">
                <a:moveTo>
                  <a:pt x="1536700" y="0"/>
                </a:moveTo>
                <a:lnTo>
                  <a:pt x="183896" y="0"/>
                </a:lnTo>
                <a:lnTo>
                  <a:pt x="135009" y="6569"/>
                </a:lnTo>
                <a:lnTo>
                  <a:pt x="91080" y="25107"/>
                </a:lnTo>
                <a:lnTo>
                  <a:pt x="53862" y="53862"/>
                </a:lnTo>
                <a:lnTo>
                  <a:pt x="25107" y="91080"/>
                </a:lnTo>
                <a:lnTo>
                  <a:pt x="6569" y="135009"/>
                </a:lnTo>
                <a:lnTo>
                  <a:pt x="0" y="183896"/>
                </a:lnTo>
                <a:lnTo>
                  <a:pt x="0" y="919467"/>
                </a:lnTo>
                <a:lnTo>
                  <a:pt x="6569" y="968359"/>
                </a:lnTo>
                <a:lnTo>
                  <a:pt x="25107" y="1012291"/>
                </a:lnTo>
                <a:lnTo>
                  <a:pt x="53862" y="1049512"/>
                </a:lnTo>
                <a:lnTo>
                  <a:pt x="91080" y="1078268"/>
                </a:lnTo>
                <a:lnTo>
                  <a:pt x="135009" y="1096806"/>
                </a:lnTo>
                <a:lnTo>
                  <a:pt x="183896" y="1103376"/>
                </a:lnTo>
                <a:lnTo>
                  <a:pt x="1536700" y="1103376"/>
                </a:lnTo>
                <a:lnTo>
                  <a:pt x="1585586" y="1096806"/>
                </a:lnTo>
                <a:lnTo>
                  <a:pt x="1629515" y="1078268"/>
                </a:lnTo>
                <a:lnTo>
                  <a:pt x="1666733" y="1049512"/>
                </a:lnTo>
                <a:lnTo>
                  <a:pt x="1695488" y="1012291"/>
                </a:lnTo>
                <a:lnTo>
                  <a:pt x="1714026" y="968359"/>
                </a:lnTo>
                <a:lnTo>
                  <a:pt x="1720595" y="919467"/>
                </a:lnTo>
                <a:lnTo>
                  <a:pt x="1720595" y="183896"/>
                </a:lnTo>
                <a:lnTo>
                  <a:pt x="1714026" y="135009"/>
                </a:lnTo>
                <a:lnTo>
                  <a:pt x="1695488" y="91080"/>
                </a:lnTo>
                <a:lnTo>
                  <a:pt x="1666733" y="53862"/>
                </a:lnTo>
                <a:lnTo>
                  <a:pt x="1629515" y="25107"/>
                </a:lnTo>
                <a:lnTo>
                  <a:pt x="1585586" y="6569"/>
                </a:lnTo>
                <a:lnTo>
                  <a:pt x="1536700" y="0"/>
                </a:lnTo>
                <a:close/>
              </a:path>
            </a:pathLst>
          </a:custGeom>
          <a:solidFill>
            <a:srgbClr val="4590B8"/>
          </a:solidFill>
          <a:effectLst>
            <a:outerShdw blurRad="50800" dist="50800" dir="5400000" algn="ctr" rotWithShape="0">
              <a:schemeClr val="bg1">
                <a:lumMod val="65000"/>
              </a:schemeClr>
            </a:outerShdw>
          </a:effectLst>
        </p:spPr>
        <p:txBody>
          <a:bodyPr wrap="square" lIns="0" tIns="0" rIns="0" bIns="0" rtlCol="0"/>
          <a:lstStyle/>
          <a:p>
            <a:endParaRPr/>
          </a:p>
        </p:txBody>
      </p:sp>
      <p:sp>
        <p:nvSpPr>
          <p:cNvPr id="8" name="object 8"/>
          <p:cNvSpPr txBox="1"/>
          <p:nvPr/>
        </p:nvSpPr>
        <p:spPr>
          <a:xfrm>
            <a:off x="6333560" y="3580830"/>
            <a:ext cx="1174115" cy="474489"/>
          </a:xfrm>
          <a:prstGeom prst="rect">
            <a:avLst/>
          </a:prstGeom>
        </p:spPr>
        <p:txBody>
          <a:bodyPr vert="horz" wrap="square" lIns="0" tIns="12700" rIns="0" bIns="0" rtlCol="0" anchor="ctr">
            <a:spAutoFit/>
          </a:bodyPr>
          <a:lstStyle/>
          <a:p>
            <a:pPr marL="12700" algn="ctr">
              <a:lnSpc>
                <a:spcPct val="100000"/>
              </a:lnSpc>
              <a:spcBef>
                <a:spcPts val="100"/>
              </a:spcBef>
            </a:pPr>
            <a:r>
              <a:rPr sz="3000" spc="-5" dirty="0">
                <a:solidFill>
                  <a:srgbClr val="FFFFFF"/>
                </a:solidFill>
                <a:latin typeface="Gill Sans MT"/>
                <a:cs typeface="Gill Sans MT"/>
              </a:rPr>
              <a:t>Victim</a:t>
            </a:r>
            <a:endParaRPr sz="3000" dirty="0">
              <a:latin typeface="Gill Sans MT"/>
              <a:cs typeface="Gill Sans MT"/>
            </a:endParaRPr>
          </a:p>
        </p:txBody>
      </p:sp>
      <p:sp>
        <p:nvSpPr>
          <p:cNvPr id="12" name="object 12"/>
          <p:cNvSpPr/>
          <p:nvPr/>
        </p:nvSpPr>
        <p:spPr>
          <a:xfrm>
            <a:off x="5978063" y="2220467"/>
            <a:ext cx="1900427" cy="739140"/>
          </a:xfrm>
          <a:prstGeom prst="rect">
            <a:avLst/>
          </a:prstGeom>
          <a:blipFill>
            <a:blip r:embed="rId6" cstate="print"/>
            <a:stretch>
              <a:fillRect/>
            </a:stretch>
          </a:blipFill>
          <a:effectLst>
            <a:outerShdw blurRad="50800" dist="50800" dir="5400000" algn="ctr" rotWithShape="0">
              <a:schemeClr val="bg1">
                <a:lumMod val="65000"/>
              </a:schemeClr>
            </a:outerShdw>
          </a:effectLst>
        </p:spPr>
        <p:txBody>
          <a:bodyPr wrap="square" lIns="0" tIns="0" rIns="0" bIns="0" rtlCol="0"/>
          <a:lstStyle/>
          <a:p>
            <a:endParaRPr/>
          </a:p>
        </p:txBody>
      </p:sp>
      <p:sp>
        <p:nvSpPr>
          <p:cNvPr id="13" name="object 13"/>
          <p:cNvSpPr txBox="1"/>
          <p:nvPr/>
        </p:nvSpPr>
        <p:spPr>
          <a:xfrm>
            <a:off x="6100450" y="2353113"/>
            <a:ext cx="1667510" cy="473848"/>
          </a:xfrm>
          <a:prstGeom prst="rect">
            <a:avLst/>
          </a:prstGeom>
        </p:spPr>
        <p:txBody>
          <a:bodyPr vert="horz" wrap="square" lIns="0" tIns="12065" rIns="0" bIns="0" rtlCol="0" anchor="ctr">
            <a:spAutoFit/>
          </a:bodyPr>
          <a:lstStyle/>
          <a:p>
            <a:pPr marL="12700" algn="ctr">
              <a:lnSpc>
                <a:spcPct val="100000"/>
              </a:lnSpc>
              <a:spcBef>
                <a:spcPts val="95"/>
              </a:spcBef>
            </a:pPr>
            <a:r>
              <a:rPr sz="3000" spc="-390" dirty="0">
                <a:solidFill>
                  <a:srgbClr val="FFFFFF"/>
                </a:solidFill>
                <a:latin typeface="Gill Sans MT"/>
                <a:cs typeface="Gill Sans MT"/>
              </a:rPr>
              <a:t>T</a:t>
            </a:r>
            <a:r>
              <a:rPr sz="3000" spc="-10" dirty="0">
                <a:solidFill>
                  <a:srgbClr val="FFFFFF"/>
                </a:solidFill>
                <a:latin typeface="Gill Sans MT"/>
                <a:cs typeface="Gill Sans MT"/>
              </a:rPr>
              <a:t>ra</a:t>
            </a:r>
            <a:r>
              <a:rPr sz="3000" dirty="0">
                <a:solidFill>
                  <a:srgbClr val="FFFFFF"/>
                </a:solidFill>
                <a:latin typeface="Gill Sans MT"/>
                <a:cs typeface="Gill Sans MT"/>
              </a:rPr>
              <a:t>ffi</a:t>
            </a:r>
            <a:r>
              <a:rPr sz="3000" spc="-5" dirty="0">
                <a:solidFill>
                  <a:srgbClr val="FFFFFF"/>
                </a:solidFill>
                <a:latin typeface="Gill Sans MT"/>
                <a:cs typeface="Gill Sans MT"/>
              </a:rPr>
              <a:t>c</a:t>
            </a:r>
            <a:r>
              <a:rPr sz="3000" spc="-100" dirty="0">
                <a:solidFill>
                  <a:srgbClr val="FFFFFF"/>
                </a:solidFill>
                <a:latin typeface="Gill Sans MT"/>
                <a:cs typeface="Gill Sans MT"/>
              </a:rPr>
              <a:t>k</a:t>
            </a:r>
            <a:r>
              <a:rPr sz="3000" dirty="0">
                <a:solidFill>
                  <a:srgbClr val="FFFFFF"/>
                </a:solidFill>
                <a:latin typeface="Gill Sans MT"/>
                <a:cs typeface="Gill Sans MT"/>
              </a:rPr>
              <a:t>e</a:t>
            </a:r>
            <a:r>
              <a:rPr sz="3000" spc="-10" dirty="0">
                <a:solidFill>
                  <a:srgbClr val="FFFFFF"/>
                </a:solidFill>
                <a:latin typeface="Gill Sans MT"/>
                <a:cs typeface="Gill Sans MT"/>
              </a:rPr>
              <a:t>r</a:t>
            </a:r>
            <a:r>
              <a:rPr sz="3000" spc="-5" dirty="0">
                <a:solidFill>
                  <a:srgbClr val="FFFFFF"/>
                </a:solidFill>
                <a:latin typeface="Gill Sans MT"/>
                <a:cs typeface="Gill Sans MT"/>
              </a:rPr>
              <a:t>s</a:t>
            </a:r>
            <a:endParaRPr sz="3000" dirty="0">
              <a:latin typeface="Gill Sans MT"/>
              <a:cs typeface="Gill Sans MT"/>
            </a:endParaRPr>
          </a:p>
        </p:txBody>
      </p:sp>
      <p:sp>
        <p:nvSpPr>
          <p:cNvPr id="18" name="object 18"/>
          <p:cNvSpPr txBox="1"/>
          <p:nvPr/>
        </p:nvSpPr>
        <p:spPr>
          <a:xfrm>
            <a:off x="7515319" y="4908540"/>
            <a:ext cx="1875155" cy="474489"/>
          </a:xfrm>
          <a:prstGeom prst="rect">
            <a:avLst/>
          </a:prstGeom>
        </p:spPr>
        <p:txBody>
          <a:bodyPr vert="horz" wrap="square" lIns="0" tIns="12700" rIns="0" bIns="0" rtlCol="0" anchor="ctr">
            <a:spAutoFit/>
          </a:bodyPr>
          <a:lstStyle/>
          <a:p>
            <a:pPr marL="12700" algn="ctr">
              <a:lnSpc>
                <a:spcPct val="100000"/>
              </a:lnSpc>
              <a:spcBef>
                <a:spcPts val="100"/>
              </a:spcBef>
            </a:pPr>
            <a:r>
              <a:rPr sz="3000" spc="-5" dirty="0">
                <a:solidFill>
                  <a:srgbClr val="FFFFFF"/>
                </a:solidFill>
                <a:latin typeface="Gill Sans MT"/>
                <a:cs typeface="Gill Sans MT"/>
              </a:rPr>
              <a:t>Facilitators</a:t>
            </a:r>
            <a:endParaRPr sz="3000" dirty="0">
              <a:latin typeface="Gill Sans MT"/>
              <a:cs typeface="Gill Sans MT"/>
            </a:endParaRPr>
          </a:p>
        </p:txBody>
      </p:sp>
      <p:sp>
        <p:nvSpPr>
          <p:cNvPr id="21" name="object 21"/>
          <p:cNvSpPr/>
          <p:nvPr/>
        </p:nvSpPr>
        <p:spPr>
          <a:xfrm>
            <a:off x="4559051" y="4707635"/>
            <a:ext cx="1813559" cy="979931"/>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4277992" y="4742688"/>
            <a:ext cx="2127503" cy="781811"/>
          </a:xfrm>
          <a:prstGeom prst="rect">
            <a:avLst/>
          </a:prstGeom>
          <a:blipFill>
            <a:blip r:embed="rId8" cstate="print"/>
            <a:stretch>
              <a:fillRect/>
            </a:stretch>
          </a:blipFill>
          <a:effectLst>
            <a:outerShdw blurRad="50800" dist="50800" dir="5400000" algn="ctr" rotWithShape="0">
              <a:schemeClr val="bg1">
                <a:lumMod val="65000"/>
              </a:schemeClr>
            </a:outerShdw>
          </a:effectLst>
        </p:spPr>
        <p:txBody>
          <a:bodyPr wrap="square" lIns="0" tIns="0" rIns="0" bIns="0" rtlCol="0"/>
          <a:lstStyle/>
          <a:p>
            <a:endParaRPr dirty="0"/>
          </a:p>
        </p:txBody>
      </p:sp>
      <p:sp>
        <p:nvSpPr>
          <p:cNvPr id="23" name="object 23"/>
          <p:cNvSpPr txBox="1"/>
          <p:nvPr/>
        </p:nvSpPr>
        <p:spPr>
          <a:xfrm>
            <a:off x="4719126" y="4896349"/>
            <a:ext cx="1245235" cy="474489"/>
          </a:xfrm>
          <a:prstGeom prst="rect">
            <a:avLst/>
          </a:prstGeom>
        </p:spPr>
        <p:txBody>
          <a:bodyPr vert="horz" wrap="square" lIns="0" tIns="12700" rIns="0" bIns="0" rtlCol="0" anchor="ctr">
            <a:spAutoFit/>
          </a:bodyPr>
          <a:lstStyle/>
          <a:p>
            <a:pPr marL="12700" algn="ctr">
              <a:lnSpc>
                <a:spcPct val="100000"/>
              </a:lnSpc>
              <a:spcBef>
                <a:spcPts val="100"/>
              </a:spcBef>
            </a:pPr>
            <a:r>
              <a:rPr lang="en-US" sz="3000" spc="-5" dirty="0">
                <a:solidFill>
                  <a:srgbClr val="FFFFFF"/>
                </a:solidFill>
                <a:latin typeface="Gill Sans MT"/>
                <a:cs typeface="Gill Sans MT"/>
              </a:rPr>
              <a:t>B</a:t>
            </a:r>
            <a:r>
              <a:rPr lang="en-US" sz="3000" dirty="0">
                <a:solidFill>
                  <a:srgbClr val="FFFFFF"/>
                </a:solidFill>
                <a:latin typeface="Gill Sans MT"/>
                <a:cs typeface="Gill Sans MT"/>
              </a:rPr>
              <a:t>u</a:t>
            </a:r>
            <a:r>
              <a:rPr lang="en-US" sz="3000" spc="-75" dirty="0">
                <a:solidFill>
                  <a:srgbClr val="FFFFFF"/>
                </a:solidFill>
                <a:latin typeface="Gill Sans MT"/>
                <a:cs typeface="Gill Sans MT"/>
              </a:rPr>
              <a:t>y</a:t>
            </a:r>
            <a:r>
              <a:rPr lang="en-US" sz="3000" dirty="0">
                <a:solidFill>
                  <a:srgbClr val="FFFFFF"/>
                </a:solidFill>
                <a:latin typeface="Gill Sans MT"/>
                <a:cs typeface="Gill Sans MT"/>
              </a:rPr>
              <a:t>ers</a:t>
            </a:r>
            <a:endParaRPr sz="3000" dirty="0">
              <a:latin typeface="Gill Sans MT"/>
              <a:cs typeface="Gill Sans MT"/>
            </a:endParaRPr>
          </a:p>
        </p:txBody>
      </p:sp>
      <p:sp>
        <p:nvSpPr>
          <p:cNvPr id="31" name="Footer Placeholder 1">
            <a:extLst>
              <a:ext uri="{FF2B5EF4-FFF2-40B4-BE49-F238E27FC236}">
                <a16:creationId xmlns:a16="http://schemas.microsoft.com/office/drawing/2014/main" id="{C4DAD0A5-A1D7-1022-30A1-D4DA5D40E039}"/>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sp>
        <p:nvSpPr>
          <p:cNvPr id="33" name="Title 1">
            <a:extLst>
              <a:ext uri="{FF2B5EF4-FFF2-40B4-BE49-F238E27FC236}">
                <a16:creationId xmlns:a16="http://schemas.microsoft.com/office/drawing/2014/main" id="{7DB2B07F-B0D8-C95E-725A-D70546A33E67}"/>
              </a:ext>
            </a:extLst>
          </p:cNvPr>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Those Committing the “act” element</a:t>
            </a:r>
          </a:p>
        </p:txBody>
      </p:sp>
      <p:pic>
        <p:nvPicPr>
          <p:cNvPr id="10" name="Audio 9">
            <a:extLst>
              <a:ext uri="{FF2B5EF4-FFF2-40B4-BE49-F238E27FC236}">
                <a16:creationId xmlns:a16="http://schemas.microsoft.com/office/drawing/2014/main" id="{B80AFF2F-2169-92B4-464E-794AF1DFFB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680"/>
    </mc:Choice>
    <mc:Fallback xmlns="">
      <p:transition spd="slow" advTm="13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“purpose” element </a:t>
            </a:r>
          </a:p>
        </p:txBody>
      </p:sp>
      <p:sp>
        <p:nvSpPr>
          <p:cNvPr id="3" name="Content Placeholder 2"/>
          <p:cNvSpPr>
            <a:spLocks noGrp="1"/>
          </p:cNvSpPr>
          <p:nvPr>
            <p:ph idx="1"/>
          </p:nvPr>
        </p:nvSpPr>
        <p:spPr>
          <a:xfrm>
            <a:off x="462246" y="2194560"/>
            <a:ext cx="11267507" cy="1896177"/>
          </a:xfrm>
        </p:spPr>
        <p:txBody>
          <a:bodyPr anchor="t">
            <a:noAutofit/>
          </a:bodyPr>
          <a:lstStyle/>
          <a:p>
            <a:pPr marL="0" indent="0" algn="ctr">
              <a:buNone/>
            </a:pPr>
            <a:r>
              <a:rPr lang="en-US" sz="3600" dirty="0"/>
              <a:t>The term “</a:t>
            </a:r>
            <a:r>
              <a:rPr lang="en-US" sz="3600" dirty="0">
                <a:solidFill>
                  <a:schemeClr val="accent2"/>
                </a:solidFill>
              </a:rPr>
              <a:t>commercial sex act</a:t>
            </a:r>
            <a:r>
              <a:rPr lang="en-US" sz="3600" dirty="0"/>
              <a:t>” means any sex act of which </a:t>
            </a:r>
            <a:r>
              <a:rPr lang="en-US" sz="3600" dirty="0">
                <a:solidFill>
                  <a:schemeClr val="accent2"/>
                </a:solidFill>
              </a:rPr>
              <a:t>anything of value </a:t>
            </a:r>
            <a:r>
              <a:rPr lang="en-US" sz="3600" dirty="0"/>
              <a:t>is given to or received by </a:t>
            </a:r>
            <a:r>
              <a:rPr lang="en-US" sz="3600" dirty="0">
                <a:solidFill>
                  <a:schemeClr val="accent2"/>
                </a:solidFill>
              </a:rPr>
              <a:t>any </a:t>
            </a:r>
            <a:r>
              <a:rPr lang="en-US" sz="3600" dirty="0"/>
              <a:t>person.</a:t>
            </a:r>
          </a:p>
          <a:p>
            <a:endParaRPr lang="en-US" dirty="0"/>
          </a:p>
        </p:txBody>
      </p:sp>
      <p:sp>
        <p:nvSpPr>
          <p:cNvPr id="5" name="Footer Placeholder 1">
            <a:extLst>
              <a:ext uri="{FF2B5EF4-FFF2-40B4-BE49-F238E27FC236}">
                <a16:creationId xmlns:a16="http://schemas.microsoft.com/office/drawing/2014/main" id="{A3079485-BE07-770F-7F87-6C878D008028}"/>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6C27E83A-C1E5-65E6-72B6-E9E55B0A3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0383664"/>
      </p:ext>
    </p:extLst>
  </p:cSld>
  <p:clrMapOvr>
    <a:masterClrMapping/>
  </p:clrMapOvr>
  <mc:AlternateContent xmlns:mc="http://schemas.openxmlformats.org/markup-compatibility/2006" xmlns:p14="http://schemas.microsoft.com/office/powerpoint/2010/main">
    <mc:Choice Requires="p14">
      <p:transition spd="slow" p14:dur="2000" advTm="33909"/>
    </mc:Choice>
    <mc:Fallback xmlns="">
      <p:transition spd="slow" advTm="33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35C7EA-530C-52C7-DBAC-EACB2964ED9A}"/>
              </a:ext>
            </a:extLst>
          </p:cNvPr>
          <p:cNvSpPr>
            <a:spLocks noGrp="1"/>
          </p:cNvSpPr>
          <p:nvPr>
            <p:ph type="title"/>
          </p:nvPr>
        </p:nvSpPr>
        <p:spPr>
          <a:xfrm>
            <a:off x="581192" y="702156"/>
            <a:ext cx="11029616" cy="1013800"/>
          </a:xfrm>
        </p:spPr>
        <p:txBody>
          <a:bodyPr>
            <a:normAutofit/>
          </a:bodyPr>
          <a:lstStyle/>
          <a:p>
            <a:r>
              <a:rPr lang="en-US" dirty="0"/>
              <a:t>Statute of Limitations for Sex Trafficking </a:t>
            </a:r>
          </a:p>
        </p:txBody>
      </p:sp>
      <p:sp>
        <p:nvSpPr>
          <p:cNvPr id="7" name="Content Placeholder 2">
            <a:extLst>
              <a:ext uri="{FF2B5EF4-FFF2-40B4-BE49-F238E27FC236}">
                <a16:creationId xmlns:a16="http://schemas.microsoft.com/office/drawing/2014/main" id="{69E860EB-1353-37E2-3045-E9FF699208A3}"/>
              </a:ext>
            </a:extLst>
          </p:cNvPr>
          <p:cNvSpPr>
            <a:spLocks noGrp="1"/>
          </p:cNvSpPr>
          <p:nvPr>
            <p:ph idx="1"/>
          </p:nvPr>
        </p:nvSpPr>
        <p:spPr>
          <a:xfrm>
            <a:off x="640081" y="2194561"/>
            <a:ext cx="9450976" cy="1876926"/>
          </a:xfrm>
        </p:spPr>
        <p:txBody>
          <a:bodyPr anchor="t">
            <a:noAutofit/>
          </a:bodyPr>
          <a:lstStyle/>
          <a:p>
            <a:r>
              <a:rPr lang="en-US" sz="2800" dirty="0"/>
              <a:t>Adult Victims – 10 years from the date of the last offense</a:t>
            </a:r>
          </a:p>
          <a:p>
            <a:r>
              <a:rPr lang="en-US" sz="2800" dirty="0"/>
              <a:t>Minor Victims – No Statute of Limitations </a:t>
            </a:r>
          </a:p>
          <a:p>
            <a:pPr lvl="1"/>
            <a:r>
              <a:rPr lang="en-US" sz="2800" dirty="0"/>
              <a:t>Eliminating Limits to Justice for Child Sex Abuse Victims Act</a:t>
            </a:r>
          </a:p>
        </p:txBody>
      </p:sp>
      <p:sp>
        <p:nvSpPr>
          <p:cNvPr id="3" name="Footer Placeholder 1">
            <a:extLst>
              <a:ext uri="{FF2B5EF4-FFF2-40B4-BE49-F238E27FC236}">
                <a16:creationId xmlns:a16="http://schemas.microsoft.com/office/drawing/2014/main" id="{8539DD39-DBC6-74FF-0133-B58F206D6A2B}"/>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3140C029-A7CC-0A27-19FF-23B90D7114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6636042"/>
      </p:ext>
    </p:extLst>
  </p:cSld>
  <p:clrMapOvr>
    <a:masterClrMapping/>
  </p:clrMapOvr>
  <mc:AlternateContent xmlns:mc="http://schemas.openxmlformats.org/markup-compatibility/2006" xmlns:p14="http://schemas.microsoft.com/office/powerpoint/2010/main">
    <mc:Choice Requires="p14">
      <p:transition spd="slow" p14:dur="2000" advTm="20394"/>
    </mc:Choice>
    <mc:Fallback xmlns="">
      <p:transition spd="slow" advTm="2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crimes should </a:t>
            </a:r>
            <a:r>
              <a:rPr lang="en-US" dirty="0" err="1"/>
              <a:t>joe</a:t>
            </a:r>
            <a:r>
              <a:rPr lang="en-US" dirty="0"/>
              <a:t> be charged with? </a:t>
            </a:r>
          </a:p>
        </p:txBody>
      </p:sp>
      <p:sp>
        <p:nvSpPr>
          <p:cNvPr id="3" name="Content Placeholder 2"/>
          <p:cNvSpPr>
            <a:spLocks noGrp="1"/>
          </p:cNvSpPr>
          <p:nvPr>
            <p:ph idx="1"/>
          </p:nvPr>
        </p:nvSpPr>
        <p:spPr>
          <a:xfrm>
            <a:off x="640080" y="2194560"/>
            <a:ext cx="10655940" cy="3397873"/>
          </a:xfrm>
        </p:spPr>
        <p:txBody>
          <a:bodyPr anchor="t">
            <a:normAutofit/>
          </a:bodyPr>
          <a:lstStyle/>
          <a:p>
            <a:r>
              <a:rPr lang="en-US" sz="2800" dirty="0"/>
              <a:t>Human Trafficking?</a:t>
            </a:r>
          </a:p>
          <a:p>
            <a:r>
              <a:rPr lang="en-US" sz="2800" dirty="0"/>
              <a:t>Promoting Prostitution?</a:t>
            </a:r>
          </a:p>
          <a:p>
            <a:r>
              <a:rPr lang="en-US" sz="2800" dirty="0"/>
              <a:t>Rape? </a:t>
            </a:r>
          </a:p>
          <a:p>
            <a:r>
              <a:rPr lang="en-US" sz="2800" dirty="0"/>
              <a:t>Statutory Rape?</a:t>
            </a:r>
          </a:p>
          <a:p>
            <a:endParaRPr lang="en-US" sz="2800" dirty="0"/>
          </a:p>
          <a:p>
            <a:endParaRPr lang="en-US" sz="2800" dirty="0"/>
          </a:p>
          <a:p>
            <a:endParaRPr lang="en-US" dirty="0"/>
          </a:p>
        </p:txBody>
      </p:sp>
      <p:sp>
        <p:nvSpPr>
          <p:cNvPr id="5" name="Footer Placeholder 1">
            <a:extLst>
              <a:ext uri="{FF2B5EF4-FFF2-40B4-BE49-F238E27FC236}">
                <a16:creationId xmlns:a16="http://schemas.microsoft.com/office/drawing/2014/main" id="{23343AD9-247A-68A2-C303-C389FEA492B5}"/>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FE1B3F33-DF0D-BFAA-DEA7-B5E283BCA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77927058"/>
      </p:ext>
    </p:extLst>
  </p:cSld>
  <p:clrMapOvr>
    <a:masterClrMapping/>
  </p:clrMapOvr>
  <mc:AlternateContent xmlns:mc="http://schemas.openxmlformats.org/markup-compatibility/2006" xmlns:p14="http://schemas.microsoft.com/office/powerpoint/2010/main">
    <mc:Choice Requires="p14">
      <p:transition spd="slow" p14:dur="2000" advTm="28352"/>
    </mc:Choice>
    <mc:Fallback xmlns="">
      <p:transition spd="slow" advTm="28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3C7E-42B8-5306-A066-8D3A9150F7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D59E9-E71C-257E-89BC-F838678D2C3E}"/>
              </a:ext>
            </a:extLst>
          </p:cNvPr>
          <p:cNvSpPr>
            <a:spLocks noGrp="1"/>
          </p:cNvSpPr>
          <p:nvPr>
            <p:ph type="title"/>
          </p:nvPr>
        </p:nvSpPr>
        <p:spPr/>
        <p:txBody>
          <a:bodyPr/>
          <a:lstStyle/>
          <a:p>
            <a:r>
              <a:rPr lang="en-US" dirty="0"/>
              <a:t>should anyone else be charged with a crime? </a:t>
            </a:r>
          </a:p>
        </p:txBody>
      </p:sp>
      <p:sp>
        <p:nvSpPr>
          <p:cNvPr id="3" name="Content Placeholder 2">
            <a:extLst>
              <a:ext uri="{FF2B5EF4-FFF2-40B4-BE49-F238E27FC236}">
                <a16:creationId xmlns:a16="http://schemas.microsoft.com/office/drawing/2014/main" id="{166CB46A-E85D-9050-8642-E98CEAB17FA1}"/>
              </a:ext>
            </a:extLst>
          </p:cNvPr>
          <p:cNvSpPr>
            <a:spLocks noGrp="1"/>
          </p:cNvSpPr>
          <p:nvPr>
            <p:ph idx="1"/>
          </p:nvPr>
        </p:nvSpPr>
        <p:spPr>
          <a:xfrm>
            <a:off x="640080" y="2194560"/>
            <a:ext cx="10655940" cy="3397873"/>
          </a:xfrm>
        </p:spPr>
        <p:txBody>
          <a:bodyPr anchor="t" anchorCtr="0">
            <a:normAutofit/>
          </a:bodyPr>
          <a:lstStyle/>
          <a:p>
            <a:r>
              <a:rPr lang="en-US" sz="2800" dirty="0"/>
              <a:t>Human Trafficking?</a:t>
            </a:r>
          </a:p>
          <a:p>
            <a:r>
              <a:rPr lang="en-US" sz="2800" dirty="0"/>
              <a:t>Promoting Prostitution?</a:t>
            </a:r>
          </a:p>
          <a:p>
            <a:r>
              <a:rPr lang="en-US" sz="2800" dirty="0"/>
              <a:t>Crimes of sexual violence? </a:t>
            </a:r>
          </a:p>
          <a:p>
            <a:r>
              <a:rPr lang="en-US" sz="2800" dirty="0"/>
              <a:t>Any additional crimes?</a:t>
            </a:r>
          </a:p>
          <a:p>
            <a:endParaRPr lang="en-US" sz="2800" dirty="0"/>
          </a:p>
          <a:p>
            <a:endParaRPr lang="en-US" sz="2800" dirty="0"/>
          </a:p>
          <a:p>
            <a:endParaRPr lang="en-US" sz="2800" dirty="0"/>
          </a:p>
        </p:txBody>
      </p:sp>
      <p:sp>
        <p:nvSpPr>
          <p:cNvPr id="5" name="Footer Placeholder 1">
            <a:extLst>
              <a:ext uri="{FF2B5EF4-FFF2-40B4-BE49-F238E27FC236}">
                <a16:creationId xmlns:a16="http://schemas.microsoft.com/office/drawing/2014/main" id="{23E9EC13-B6BC-67D0-8D54-76BC9520A70A}"/>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244F289E-1935-C1B4-E83E-57FC363640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3329004"/>
      </p:ext>
    </p:extLst>
  </p:cSld>
  <p:clrMapOvr>
    <a:masterClrMapping/>
  </p:clrMapOvr>
  <mc:AlternateContent xmlns:mc="http://schemas.openxmlformats.org/markup-compatibility/2006" xmlns:p14="http://schemas.microsoft.com/office/powerpoint/2010/main">
    <mc:Choice Requires="p14">
      <p:transition spd="slow" p14:dur="2000" advTm="36938"/>
    </mc:Choice>
    <mc:Fallback xmlns="">
      <p:transition spd="slow" advTm="3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victims are treated like criminals </a:t>
            </a:r>
          </a:p>
        </p:txBody>
      </p:sp>
      <p:sp>
        <p:nvSpPr>
          <p:cNvPr id="3" name="Content Placeholder 2"/>
          <p:cNvSpPr>
            <a:spLocks noGrp="1"/>
          </p:cNvSpPr>
          <p:nvPr>
            <p:ph idx="1"/>
          </p:nvPr>
        </p:nvSpPr>
        <p:spPr>
          <a:xfrm>
            <a:off x="640079" y="2194560"/>
            <a:ext cx="8716191" cy="3397873"/>
          </a:xfrm>
        </p:spPr>
        <p:txBody>
          <a:bodyPr anchor="t">
            <a:normAutofit/>
          </a:bodyPr>
          <a:lstStyle/>
          <a:p>
            <a:pPr>
              <a:spcBef>
                <a:spcPts val="0"/>
              </a:spcBef>
            </a:pPr>
            <a:r>
              <a:rPr lang="en-US" sz="2800" dirty="0"/>
              <a:t>While Maya is a minor, this would be a different outcome if she was a legal adult. </a:t>
            </a:r>
          </a:p>
          <a:p>
            <a:pPr>
              <a:spcBef>
                <a:spcPts val="0"/>
              </a:spcBef>
            </a:pPr>
            <a:r>
              <a:rPr lang="en-US" sz="2800" dirty="0"/>
              <a:t>If Maya was an adult, she could be charged with Title 18 § 5902(a), Prostitution, and Title 18 § 902, Criminal Solicitation and potentially additional crimes.</a:t>
            </a:r>
          </a:p>
          <a:p>
            <a:pPr marL="0" indent="0">
              <a:spcBef>
                <a:spcPts val="0"/>
              </a:spcBef>
              <a:buNone/>
            </a:pPr>
            <a:endParaRPr lang="en-US" sz="2800" dirty="0"/>
          </a:p>
          <a:p>
            <a:pPr>
              <a:spcBef>
                <a:spcPts val="0"/>
              </a:spcBef>
            </a:pPr>
            <a:endParaRPr lang="en-US" sz="2800" dirty="0"/>
          </a:p>
        </p:txBody>
      </p:sp>
      <p:sp>
        <p:nvSpPr>
          <p:cNvPr id="5" name="Footer Placeholder 1">
            <a:extLst>
              <a:ext uri="{FF2B5EF4-FFF2-40B4-BE49-F238E27FC236}">
                <a16:creationId xmlns:a16="http://schemas.microsoft.com/office/drawing/2014/main" id="{E32F6C4E-0164-DD92-5BF6-609D0F7051C2}"/>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397AC45E-49D8-403C-ECDE-20EA2521D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0114153"/>
      </p:ext>
    </p:extLst>
  </p:cSld>
  <p:clrMapOvr>
    <a:masterClrMapping/>
  </p:clrMapOvr>
  <mc:AlternateContent xmlns:mc="http://schemas.openxmlformats.org/markup-compatibility/2006" xmlns:p14="http://schemas.microsoft.com/office/powerpoint/2010/main">
    <mc:Choice Requires="p14">
      <p:transition spd="slow" p14:dur="2000" advTm="42272"/>
    </mc:Choice>
    <mc:Fallback xmlns="">
      <p:transition spd="slow" advTm="4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D185B-04F7-5A34-6C3A-835EE7FDDA9E}"/>
              </a:ext>
            </a:extLst>
          </p:cNvPr>
          <p:cNvSpPr txBox="1"/>
          <p:nvPr/>
        </p:nvSpPr>
        <p:spPr>
          <a:xfrm>
            <a:off x="640080" y="1277925"/>
            <a:ext cx="3200400" cy="3657600"/>
          </a:xfrm>
          <a:prstGeom prst="rect">
            <a:avLst/>
          </a:prstGeom>
          <a:gradFill flip="none" rotWithShape="1">
            <a:gsLst>
              <a:gs pos="0">
                <a:srgbClr val="4590B8">
                  <a:shade val="30000"/>
                  <a:satMod val="115000"/>
                </a:srgbClr>
              </a:gs>
              <a:gs pos="50000">
                <a:srgbClr val="4590B8">
                  <a:shade val="67500"/>
                  <a:satMod val="115000"/>
                </a:srgbClr>
              </a:gs>
              <a:gs pos="100000">
                <a:srgbClr val="4590B8">
                  <a:shade val="100000"/>
                  <a:satMod val="115000"/>
                </a:srgbClr>
              </a:gs>
            </a:gsLst>
            <a:path path="circle">
              <a:fillToRect r="100000" b="100000"/>
            </a:path>
            <a:tileRect l="-100000" t="-100000"/>
          </a:gradFill>
        </p:spPr>
        <p:txBody>
          <a:bodyPr wrap="square" lIns="182880" tIns="182880" rIns="182880" bIns="182880" rtlCol="0">
            <a:noAutofit/>
          </a:bodyPr>
          <a:lstStyle/>
          <a:p>
            <a:r>
              <a:rPr lang="en-US" sz="1600" dirty="0">
                <a:solidFill>
                  <a:schemeClr val="bg1"/>
                </a:solidFill>
              </a:rPr>
              <a:t>The CSE Institute has tracked trafficking related case data through both the media and the Administrative Office of Pennsylvania Courts since the enactment of PA’s comprehensive trafficking statute. These data show that between 2014 and the end of September 2024, prosecutors in </a:t>
            </a:r>
            <a:r>
              <a:rPr lang="en-US" b="1" dirty="0">
                <a:solidFill>
                  <a:srgbClr val="FFC000"/>
                </a:solidFill>
              </a:rPr>
              <a:t>38 counties </a:t>
            </a:r>
            <a:r>
              <a:rPr lang="en-US" sz="1600" dirty="0">
                <a:solidFill>
                  <a:schemeClr val="bg1"/>
                </a:solidFill>
              </a:rPr>
              <a:t>have used the law to charge trafficking related offenses against </a:t>
            </a:r>
            <a:r>
              <a:rPr lang="en-US" b="1" dirty="0">
                <a:solidFill>
                  <a:srgbClr val="FFC000"/>
                </a:solidFill>
              </a:rPr>
              <a:t>356 defendants</a:t>
            </a:r>
            <a:r>
              <a:rPr lang="en-US" dirty="0">
                <a:solidFill>
                  <a:schemeClr val="bg1"/>
                </a:solidFill>
              </a:rPr>
              <a:t>.</a:t>
            </a:r>
          </a:p>
        </p:txBody>
      </p:sp>
      <p:sp>
        <p:nvSpPr>
          <p:cNvPr id="7" name="TextBox 6">
            <a:extLst>
              <a:ext uri="{FF2B5EF4-FFF2-40B4-BE49-F238E27FC236}">
                <a16:creationId xmlns:a16="http://schemas.microsoft.com/office/drawing/2014/main" id="{510B0139-F302-E3F9-3856-3C9F8DDB6978}"/>
              </a:ext>
            </a:extLst>
          </p:cNvPr>
          <p:cNvSpPr txBox="1"/>
          <p:nvPr/>
        </p:nvSpPr>
        <p:spPr>
          <a:xfrm>
            <a:off x="7286625" y="6010275"/>
            <a:ext cx="782955" cy="369332"/>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322DB793-E152-BADD-AF0B-84AE5B9D72E0}"/>
              </a:ext>
            </a:extLst>
          </p:cNvPr>
          <p:cNvPicPr>
            <a:picLocks noChangeAspect="1"/>
          </p:cNvPicPr>
          <p:nvPr/>
        </p:nvPicPr>
        <p:blipFill>
          <a:blip r:embed="rId5">
            <a:extLst>
              <a:ext uri="{28A0092B-C50C-407E-A947-70E740481C1C}">
                <a14:useLocalDpi xmlns:a14="http://schemas.microsoft.com/office/drawing/2010/main" val="0"/>
              </a:ext>
            </a:extLst>
          </a:blip>
          <a:srcRect l="9820" t="14921" r="5828" b="6202"/>
          <a:stretch>
            <a:fillRect/>
          </a:stretch>
        </p:blipFill>
        <p:spPr>
          <a:xfrm>
            <a:off x="4231907" y="1062755"/>
            <a:ext cx="7320013" cy="4569200"/>
          </a:xfrm>
          <a:prstGeom prst="rect">
            <a:avLst/>
          </a:prstGeom>
        </p:spPr>
      </p:pic>
      <p:sp>
        <p:nvSpPr>
          <p:cNvPr id="4" name="TextBox 3">
            <a:extLst>
              <a:ext uri="{FF2B5EF4-FFF2-40B4-BE49-F238E27FC236}">
                <a16:creationId xmlns:a16="http://schemas.microsoft.com/office/drawing/2014/main" id="{92A3705F-1B43-3C84-5C2C-FE6D948AFC9B}"/>
              </a:ext>
            </a:extLst>
          </p:cNvPr>
          <p:cNvSpPr txBox="1"/>
          <p:nvPr/>
        </p:nvSpPr>
        <p:spPr>
          <a:xfrm>
            <a:off x="640080" y="5114326"/>
            <a:ext cx="1072025" cy="276999"/>
          </a:xfrm>
          <a:prstGeom prst="rect">
            <a:avLst/>
          </a:prstGeom>
          <a:noFill/>
        </p:spPr>
        <p:txBody>
          <a:bodyPr wrap="none" rtlCol="0">
            <a:spAutoFit/>
          </a:bodyPr>
          <a:lstStyle/>
          <a:p>
            <a:r>
              <a:rPr lang="en-US" sz="1200" dirty="0"/>
              <a:t>Source: AOPC</a:t>
            </a:r>
          </a:p>
        </p:txBody>
      </p:sp>
      <p:sp>
        <p:nvSpPr>
          <p:cNvPr id="2" name="Footer Placeholder 1">
            <a:extLst>
              <a:ext uri="{FF2B5EF4-FFF2-40B4-BE49-F238E27FC236}">
                <a16:creationId xmlns:a16="http://schemas.microsoft.com/office/drawing/2014/main" id="{39B0EAEA-E6C1-ED1A-08B1-1C4C44D1853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10" name="Audio 9">
            <a:extLst>
              <a:ext uri="{FF2B5EF4-FFF2-40B4-BE49-F238E27FC236}">
                <a16:creationId xmlns:a16="http://schemas.microsoft.com/office/drawing/2014/main" id="{3158206B-E84E-F8DA-1975-0AC7D90A63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4684116"/>
      </p:ext>
    </p:extLst>
  </p:cSld>
  <p:clrMapOvr>
    <a:masterClrMapping/>
  </p:clrMapOvr>
  <mc:AlternateContent xmlns:mc="http://schemas.openxmlformats.org/markup-compatibility/2006" xmlns:p14="http://schemas.microsoft.com/office/powerpoint/2010/main">
    <mc:Choice Requires="p14">
      <p:transition spd="slow" p14:dur="2000" advTm="50730"/>
    </mc:Choice>
    <mc:Fallback xmlns="">
      <p:transition spd="slow" advTm="5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D1D8D-9E65-3D6E-B87B-91B6346A7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40CDA-A9BA-E2BF-DC82-74E3ECDAB57A}"/>
              </a:ext>
            </a:extLst>
          </p:cNvPr>
          <p:cNvSpPr>
            <a:spLocks noGrp="1"/>
          </p:cNvSpPr>
          <p:nvPr>
            <p:ph type="title"/>
          </p:nvPr>
        </p:nvSpPr>
        <p:spPr/>
        <p:txBody>
          <a:bodyPr/>
          <a:lstStyle/>
          <a:p>
            <a:r>
              <a:rPr lang="en-US" dirty="0"/>
              <a:t>human trafficking myths debunked </a:t>
            </a:r>
          </a:p>
        </p:txBody>
      </p:sp>
      <p:sp>
        <p:nvSpPr>
          <p:cNvPr id="3" name="Content Placeholder 2">
            <a:extLst>
              <a:ext uri="{FF2B5EF4-FFF2-40B4-BE49-F238E27FC236}">
                <a16:creationId xmlns:a16="http://schemas.microsoft.com/office/drawing/2014/main" id="{5450AF8B-1E80-B7AA-DD2A-AC26392249E6}"/>
              </a:ext>
            </a:extLst>
          </p:cNvPr>
          <p:cNvSpPr>
            <a:spLocks noGrp="1"/>
          </p:cNvSpPr>
          <p:nvPr>
            <p:ph idx="1"/>
          </p:nvPr>
        </p:nvSpPr>
        <p:spPr>
          <a:xfrm>
            <a:off x="640080" y="2194560"/>
            <a:ext cx="9631262" cy="3678303"/>
          </a:xfrm>
        </p:spPr>
        <p:txBody>
          <a:bodyPr anchor="t">
            <a:noAutofit/>
          </a:bodyPr>
          <a:lstStyle/>
          <a:p>
            <a:pPr marL="305435" indent="-305435">
              <a:spcBef>
                <a:spcPts val="0"/>
              </a:spcBef>
            </a:pPr>
            <a:r>
              <a:rPr lang="en-US" sz="2400" dirty="0"/>
              <a:t>Human trafficking is not human smuggling.  Transportation is </a:t>
            </a:r>
            <a:r>
              <a:rPr lang="en-US" sz="2400" b="1" dirty="0">
                <a:solidFill>
                  <a:srgbClr val="4590B8"/>
                </a:solidFill>
              </a:rPr>
              <a:t>not</a:t>
            </a:r>
            <a:r>
              <a:rPr lang="en-US" sz="2400" dirty="0">
                <a:solidFill>
                  <a:srgbClr val="4590B8"/>
                </a:solidFill>
              </a:rPr>
              <a:t> </a:t>
            </a:r>
            <a:r>
              <a:rPr lang="en-US" sz="2400" dirty="0"/>
              <a:t>essential to the crime.  </a:t>
            </a:r>
          </a:p>
          <a:p>
            <a:pPr marL="305435" indent="-305435">
              <a:spcBef>
                <a:spcPts val="0"/>
              </a:spcBef>
            </a:pPr>
            <a:r>
              <a:rPr lang="en-US" sz="2400" dirty="0"/>
              <a:t>The perpetrator(s) can be anyone: a family member, an intimate partner, an acquaintance, or a stranger.</a:t>
            </a:r>
          </a:p>
          <a:p>
            <a:pPr marL="305435" indent="-305435">
              <a:spcBef>
                <a:spcPts val="0"/>
              </a:spcBef>
            </a:pPr>
            <a:r>
              <a:rPr lang="en-US" sz="2400" dirty="0"/>
              <a:t>Victims come from all walks of life, from all geographic locations.</a:t>
            </a:r>
          </a:p>
          <a:p>
            <a:pPr marL="305435" indent="-305435">
              <a:spcBef>
                <a:spcPts val="0"/>
              </a:spcBef>
            </a:pPr>
            <a:r>
              <a:rPr lang="en-US" sz="2400" dirty="0"/>
              <a:t>Victims may be trafficked once or repeatedly over time. </a:t>
            </a:r>
          </a:p>
          <a:p>
            <a:pPr marL="305435" indent="-305435">
              <a:spcBef>
                <a:spcPts val="0"/>
              </a:spcBef>
            </a:pPr>
            <a:r>
              <a:rPr lang="en-US" sz="2400" dirty="0"/>
              <a:t>Many victims do not self-identify.  And there can be overlap with other crimes, including domestic violence. </a:t>
            </a:r>
          </a:p>
          <a:p>
            <a:pPr marL="305435" indent="-305435">
              <a:spcBef>
                <a:spcPts val="0"/>
              </a:spcBef>
            </a:pPr>
            <a:r>
              <a:rPr lang="en-US" sz="2400" dirty="0"/>
              <a:t>Human trafficking occurs in rural, suburban, and urban communities. It just appears differently given the community.</a:t>
            </a:r>
          </a:p>
        </p:txBody>
      </p:sp>
      <p:sp>
        <p:nvSpPr>
          <p:cNvPr id="4" name="Footer Placeholder 1">
            <a:extLst>
              <a:ext uri="{FF2B5EF4-FFF2-40B4-BE49-F238E27FC236}">
                <a16:creationId xmlns:a16="http://schemas.microsoft.com/office/drawing/2014/main" id="{4FD5D3BE-282E-8B44-4E50-261E23A64173}"/>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6DF5E566-F190-676B-08C6-8F6785D429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8630620"/>
      </p:ext>
    </p:extLst>
  </p:cSld>
  <p:clrMapOvr>
    <a:masterClrMapping/>
  </p:clrMapOvr>
  <mc:AlternateContent xmlns:mc="http://schemas.openxmlformats.org/markup-compatibility/2006" xmlns:p14="http://schemas.microsoft.com/office/powerpoint/2010/main">
    <mc:Choice Requires="p14">
      <p:transition spd="slow" p14:dur="2000" advTm="123690"/>
    </mc:Choice>
    <mc:Fallback xmlns="">
      <p:transition spd="slow" advTm="12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848AEA-4175-6BEA-A68C-D701EA47EEC9}"/>
              </a:ext>
            </a:extLst>
          </p:cNvPr>
          <p:cNvSpPr>
            <a:spLocks noGrp="1"/>
          </p:cNvSpPr>
          <p:nvPr>
            <p:ph type="title"/>
          </p:nvPr>
        </p:nvSpPr>
        <p:spPr>
          <a:xfrm>
            <a:off x="581193" y="3429000"/>
            <a:ext cx="11029615" cy="1094953"/>
          </a:xfrm>
        </p:spPr>
        <p:txBody>
          <a:bodyPr anchor="t">
            <a:noAutofit/>
          </a:bodyPr>
          <a:lstStyle/>
          <a:p>
            <a:r>
              <a:rPr lang="en-US" dirty="0"/>
              <a:t>The intersection of vulnerability, </a:t>
            </a:r>
            <a:br>
              <a:rPr lang="en-US" dirty="0"/>
            </a:br>
            <a:r>
              <a:rPr lang="en-US" dirty="0"/>
              <a:t>trauma, and human trafficking  </a:t>
            </a:r>
          </a:p>
        </p:txBody>
      </p:sp>
      <p:sp>
        <p:nvSpPr>
          <p:cNvPr id="5" name="Text Placeholder 2">
            <a:extLst>
              <a:ext uri="{FF2B5EF4-FFF2-40B4-BE49-F238E27FC236}">
                <a16:creationId xmlns:a16="http://schemas.microsoft.com/office/drawing/2014/main" id="{5491DD9E-A29E-913A-F0C4-62B957AF9585}"/>
              </a:ext>
            </a:extLst>
          </p:cNvPr>
          <p:cNvSpPr>
            <a:spLocks noGrp="1"/>
          </p:cNvSpPr>
          <p:nvPr>
            <p:ph type="body" idx="1"/>
          </p:nvPr>
        </p:nvSpPr>
        <p:spPr>
          <a:xfrm>
            <a:off x="581192" y="4663440"/>
            <a:ext cx="11029615" cy="600556"/>
          </a:xfrm>
        </p:spPr>
        <p:txBody>
          <a:bodyPr>
            <a:normAutofit/>
          </a:bodyPr>
          <a:lstStyle/>
          <a:p>
            <a:r>
              <a:rPr lang="en-US" sz="2800" dirty="0"/>
              <a:t>WHO ARE THE VICTIMS? </a:t>
            </a:r>
          </a:p>
        </p:txBody>
      </p:sp>
      <p:sp>
        <p:nvSpPr>
          <p:cNvPr id="2" name="Footer Placeholder 1">
            <a:extLst>
              <a:ext uri="{FF2B5EF4-FFF2-40B4-BE49-F238E27FC236}">
                <a16:creationId xmlns:a16="http://schemas.microsoft.com/office/drawing/2014/main" id="{64EB3D96-DD14-5A91-812F-0593FC1FACC0}"/>
              </a:ext>
            </a:extLst>
          </p:cNvPr>
          <p:cNvSpPr>
            <a:spLocks noGrp="1"/>
          </p:cNvSpPr>
          <p:nvPr>
            <p:ph type="ftr" sz="quarter" idx="11"/>
          </p:nvPr>
        </p:nvSpPr>
        <p:spPr>
          <a:xfrm>
            <a:off x="468114" y="6261449"/>
            <a:ext cx="1408812" cy="365125"/>
          </a:xfrm>
        </p:spPr>
        <p:txBody>
          <a:bodyPr/>
          <a:lstStyle/>
          <a:p>
            <a:r>
              <a:rPr lang="en-US" sz="800" cap="none" dirty="0">
                <a:solidFill>
                  <a:schemeClr val="accent2"/>
                </a:solidFill>
              </a:rPr>
              <a:t>CSE Institute © 2026</a:t>
            </a:r>
          </a:p>
        </p:txBody>
      </p:sp>
      <p:pic>
        <p:nvPicPr>
          <p:cNvPr id="8" name="Audio 7">
            <a:extLst>
              <a:ext uri="{FF2B5EF4-FFF2-40B4-BE49-F238E27FC236}">
                <a16:creationId xmlns:a16="http://schemas.microsoft.com/office/drawing/2014/main" id="{DF60C409-523A-A25D-C53F-CBE46C3CEA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4893971"/>
      </p:ext>
    </p:extLst>
  </p:cSld>
  <p:clrMapOvr>
    <a:masterClrMapping/>
  </p:clrMapOvr>
  <mc:AlternateContent xmlns:mc="http://schemas.openxmlformats.org/markup-compatibility/2006" xmlns:p14="http://schemas.microsoft.com/office/powerpoint/2010/main">
    <mc:Choice Requires="p14">
      <p:transition spd="slow" p14:dur="2000" advTm="11840"/>
    </mc:Choice>
    <mc:Fallback xmlns="">
      <p:transition spd="slow" advTm="1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23AF7D1-C087-3245-F809-439E0E6F6B29}"/>
              </a:ext>
            </a:extLst>
          </p:cNvPr>
          <p:cNvSpPr>
            <a:spLocks noGrp="1"/>
          </p:cNvSpPr>
          <p:nvPr>
            <p:ph type="title"/>
          </p:nvPr>
        </p:nvSpPr>
        <p:spPr>
          <a:xfrm>
            <a:off x="581192" y="702156"/>
            <a:ext cx="11029616" cy="1013800"/>
          </a:xfrm>
        </p:spPr>
        <p:txBody>
          <a:bodyPr/>
          <a:lstStyle/>
          <a:p>
            <a:r>
              <a:rPr lang="en-US" dirty="0"/>
              <a:t>Indicators of Familial trafficking</a:t>
            </a:r>
          </a:p>
        </p:txBody>
      </p:sp>
      <p:sp>
        <p:nvSpPr>
          <p:cNvPr id="8" name="Content Placeholder 5">
            <a:extLst>
              <a:ext uri="{FF2B5EF4-FFF2-40B4-BE49-F238E27FC236}">
                <a16:creationId xmlns:a16="http://schemas.microsoft.com/office/drawing/2014/main" id="{15B3E630-B393-F096-F797-6684D118FBFE}"/>
              </a:ext>
            </a:extLst>
          </p:cNvPr>
          <p:cNvSpPr>
            <a:spLocks noGrp="1"/>
          </p:cNvSpPr>
          <p:nvPr>
            <p:ph idx="1"/>
          </p:nvPr>
        </p:nvSpPr>
        <p:spPr>
          <a:xfrm>
            <a:off x="581192" y="2194560"/>
            <a:ext cx="11029615" cy="3678303"/>
          </a:xfrm>
        </p:spPr>
        <p:txBody>
          <a:bodyPr anchor="t">
            <a:normAutofit/>
          </a:bodyPr>
          <a:lstStyle/>
          <a:p>
            <a:pPr marL="0" indent="0" algn="ctr">
              <a:buNone/>
            </a:pPr>
            <a:r>
              <a:rPr lang="en-US" sz="2800" b="0" i="0" u="none" strike="noStrike" baseline="0" dirty="0"/>
              <a:t>“It is important to realize that victims are not always picked up and whisked away by their traffickers. In cases of familial trafficking, the children still go to school, attend functions, and go out in the community. Even when victims have freedom of movement, it does not mean they are not trapped. In fact, this can make them even more loyal to their trafficker because it allows them to think they have a ‘choice’ in staying.”</a:t>
            </a:r>
            <a:endParaRPr lang="en-US" sz="2800" dirty="0"/>
          </a:p>
        </p:txBody>
      </p:sp>
      <p:sp>
        <p:nvSpPr>
          <p:cNvPr id="9" name="TextBox 8">
            <a:extLst>
              <a:ext uri="{FF2B5EF4-FFF2-40B4-BE49-F238E27FC236}">
                <a16:creationId xmlns:a16="http://schemas.microsoft.com/office/drawing/2014/main" id="{A2B032D6-2286-9F8A-071A-C506D2DDB28F}"/>
              </a:ext>
            </a:extLst>
          </p:cNvPr>
          <p:cNvSpPr txBox="1"/>
          <p:nvPr/>
        </p:nvSpPr>
        <p:spPr>
          <a:xfrm>
            <a:off x="3339688" y="5411198"/>
            <a:ext cx="5512621" cy="461665"/>
          </a:xfrm>
          <a:prstGeom prst="rect">
            <a:avLst/>
          </a:prstGeom>
          <a:noFill/>
        </p:spPr>
        <p:txBody>
          <a:bodyPr wrap="square" rtlCol="0">
            <a:spAutoFit/>
          </a:bodyPr>
          <a:lstStyle/>
          <a:p>
            <a:r>
              <a:rPr lang="en-US" sz="1200" dirty="0"/>
              <a:t>Beautiful Ones Ministries, Inc. (2015). </a:t>
            </a:r>
            <a:r>
              <a:rPr lang="en-US" sz="1200" i="1" dirty="0"/>
              <a:t>Rapid assessment on domestic minor sex trafficking: Mississippi, Hinds, Madison, Rankin, and Warren counties</a:t>
            </a:r>
            <a:r>
              <a:rPr lang="en-US" sz="1200" dirty="0"/>
              <a:t>. P.19</a:t>
            </a:r>
          </a:p>
        </p:txBody>
      </p:sp>
      <p:pic>
        <p:nvPicPr>
          <p:cNvPr id="5" name="Audio 4">
            <a:extLst>
              <a:ext uri="{FF2B5EF4-FFF2-40B4-BE49-F238E27FC236}">
                <a16:creationId xmlns:a16="http://schemas.microsoft.com/office/drawing/2014/main" id="{3E8A49CF-912A-6562-2E30-111D0A279B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9679091"/>
      </p:ext>
    </p:extLst>
  </p:cSld>
  <p:clrMapOvr>
    <a:masterClrMapping/>
  </p:clrMapOvr>
  <mc:AlternateContent xmlns:mc="http://schemas.openxmlformats.org/markup-compatibility/2006" xmlns:p14="http://schemas.microsoft.com/office/powerpoint/2010/main">
    <mc:Choice Requires="p14">
      <p:transition spd="slow" p14:dur="2000" advTm="34602"/>
    </mc:Choice>
    <mc:Fallback xmlns="">
      <p:transition spd="slow" advTm="3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C1B793-0E9B-971E-F07D-C7E1C23D08E6}"/>
              </a:ext>
            </a:extLst>
          </p:cNvPr>
          <p:cNvSpPr>
            <a:spLocks noGrp="1"/>
          </p:cNvSpPr>
          <p:nvPr>
            <p:ph type="title"/>
          </p:nvPr>
        </p:nvSpPr>
        <p:spPr>
          <a:xfrm>
            <a:off x="581192" y="702156"/>
            <a:ext cx="11029616" cy="1013800"/>
          </a:xfrm>
        </p:spPr>
        <p:txBody>
          <a:bodyPr/>
          <a:lstStyle/>
          <a:p>
            <a:r>
              <a:rPr lang="en-US" dirty="0"/>
              <a:t>Trafficker tactics: Conditioning a victim</a:t>
            </a:r>
          </a:p>
        </p:txBody>
      </p:sp>
      <p:sp>
        <p:nvSpPr>
          <p:cNvPr id="5" name="Content Placeholder 2">
            <a:extLst>
              <a:ext uri="{FF2B5EF4-FFF2-40B4-BE49-F238E27FC236}">
                <a16:creationId xmlns:a16="http://schemas.microsoft.com/office/drawing/2014/main" id="{D3BDA4D3-D7C2-7827-BC26-0CDA84D4EA05}"/>
              </a:ext>
            </a:extLst>
          </p:cNvPr>
          <p:cNvSpPr txBox="1">
            <a:spLocks/>
          </p:cNvSpPr>
          <p:nvPr/>
        </p:nvSpPr>
        <p:spPr>
          <a:xfrm>
            <a:off x="779462" y="2194561"/>
            <a:ext cx="3981516" cy="366298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pPr>
            <a:r>
              <a:rPr lang="en-US" sz="2400" dirty="0"/>
              <a:t>Starvation</a:t>
            </a:r>
          </a:p>
          <a:p>
            <a:pPr>
              <a:spcBef>
                <a:spcPts val="0"/>
              </a:spcBef>
            </a:pPr>
            <a:r>
              <a:rPr lang="en-US" sz="2400" dirty="0"/>
              <a:t>Confinement</a:t>
            </a:r>
          </a:p>
          <a:p>
            <a:pPr>
              <a:spcBef>
                <a:spcPts val="0"/>
              </a:spcBef>
            </a:pPr>
            <a:r>
              <a:rPr lang="en-US" sz="2400" dirty="0"/>
              <a:t>Isolation</a:t>
            </a:r>
          </a:p>
          <a:p>
            <a:pPr>
              <a:spcBef>
                <a:spcPts val="0"/>
              </a:spcBef>
            </a:pPr>
            <a:r>
              <a:rPr lang="en-US" sz="2400" dirty="0"/>
              <a:t>Physical abuse </a:t>
            </a:r>
          </a:p>
          <a:p>
            <a:pPr>
              <a:spcBef>
                <a:spcPts val="0"/>
              </a:spcBef>
            </a:pPr>
            <a:r>
              <a:rPr lang="en-US" sz="2400" dirty="0"/>
              <a:t>Torture</a:t>
            </a:r>
          </a:p>
          <a:p>
            <a:pPr>
              <a:spcBef>
                <a:spcPts val="0"/>
              </a:spcBef>
            </a:pPr>
            <a:r>
              <a:rPr lang="en-US" sz="2400" dirty="0"/>
              <a:t>Rape </a:t>
            </a:r>
          </a:p>
          <a:p>
            <a:pPr>
              <a:spcBef>
                <a:spcPts val="0"/>
              </a:spcBef>
            </a:pPr>
            <a:r>
              <a:rPr lang="en-US" sz="2400" dirty="0"/>
              <a:t>Threats of violence to victim’s family members </a:t>
            </a:r>
          </a:p>
        </p:txBody>
      </p:sp>
      <p:sp>
        <p:nvSpPr>
          <p:cNvPr id="6" name="Content Placeholder 3">
            <a:extLst>
              <a:ext uri="{FF2B5EF4-FFF2-40B4-BE49-F238E27FC236}">
                <a16:creationId xmlns:a16="http://schemas.microsoft.com/office/drawing/2014/main" id="{C625A17B-DE1A-4815-5BBD-54ECECB416AD}"/>
              </a:ext>
            </a:extLst>
          </p:cNvPr>
          <p:cNvSpPr txBox="1">
            <a:spLocks/>
          </p:cNvSpPr>
          <p:nvPr/>
        </p:nvSpPr>
        <p:spPr>
          <a:xfrm>
            <a:off x="5345364" y="2194560"/>
            <a:ext cx="4318400" cy="366298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pPr>
            <a:r>
              <a:rPr lang="en-US" sz="2400" dirty="0"/>
              <a:t>Denial of medical care or medications </a:t>
            </a:r>
          </a:p>
          <a:p>
            <a:pPr>
              <a:spcBef>
                <a:spcPts val="0"/>
              </a:spcBef>
            </a:pPr>
            <a:r>
              <a:rPr lang="en-US" sz="2400" dirty="0"/>
              <a:t>Perceived inability to escape</a:t>
            </a:r>
          </a:p>
          <a:p>
            <a:pPr>
              <a:spcBef>
                <a:spcPts val="0"/>
              </a:spcBef>
            </a:pPr>
            <a:r>
              <a:rPr lang="en-US" sz="2400" dirty="0"/>
              <a:t>Forced to give up custody of her children </a:t>
            </a:r>
          </a:p>
          <a:p>
            <a:pPr>
              <a:spcBef>
                <a:spcPts val="0"/>
              </a:spcBef>
            </a:pPr>
            <a:r>
              <a:rPr lang="en-US" sz="2400" dirty="0"/>
              <a:t>Forced to participate in acts of violence against other victims </a:t>
            </a:r>
          </a:p>
          <a:p>
            <a:pPr>
              <a:spcBef>
                <a:spcPts val="0"/>
              </a:spcBef>
            </a:pPr>
            <a:r>
              <a:rPr lang="en-US" sz="2400" dirty="0"/>
              <a:t>Humiliation </a:t>
            </a:r>
          </a:p>
        </p:txBody>
      </p:sp>
      <p:sp>
        <p:nvSpPr>
          <p:cNvPr id="3" name="Footer Placeholder 1">
            <a:extLst>
              <a:ext uri="{FF2B5EF4-FFF2-40B4-BE49-F238E27FC236}">
                <a16:creationId xmlns:a16="http://schemas.microsoft.com/office/drawing/2014/main" id="{B013FA62-1984-8058-24CD-38B56F08C7E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6F209280-21DC-8068-20EE-D00884F254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60853631"/>
      </p:ext>
    </p:extLst>
  </p:cSld>
  <p:clrMapOvr>
    <a:masterClrMapping/>
  </p:clrMapOvr>
  <mc:AlternateContent xmlns:mc="http://schemas.openxmlformats.org/markup-compatibility/2006" xmlns:p14="http://schemas.microsoft.com/office/powerpoint/2010/main">
    <mc:Choice Requires="p14">
      <p:transition spd="slow" p14:dur="2000" advTm="41461"/>
    </mc:Choice>
    <mc:Fallback xmlns="">
      <p:transition spd="slow" advTm="4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CCCAEA-D679-AEAE-AF39-EB951B211AE0}"/>
              </a:ext>
            </a:extLst>
          </p:cNvPr>
          <p:cNvSpPr>
            <a:spLocks noGrp="1"/>
          </p:cNvSpPr>
          <p:nvPr>
            <p:ph type="title"/>
          </p:nvPr>
        </p:nvSpPr>
        <p:spPr>
          <a:xfrm>
            <a:off x="581193" y="729658"/>
            <a:ext cx="11029616" cy="988332"/>
          </a:xfrm>
        </p:spPr>
        <p:txBody>
          <a:bodyPr/>
          <a:lstStyle/>
          <a:p>
            <a:r>
              <a:rPr lang="en-US" dirty="0"/>
              <a:t>emotional &amp; Psychological abuse </a:t>
            </a:r>
          </a:p>
        </p:txBody>
      </p:sp>
      <p:sp>
        <p:nvSpPr>
          <p:cNvPr id="5" name="Content Placeholder 2">
            <a:extLst>
              <a:ext uri="{FF2B5EF4-FFF2-40B4-BE49-F238E27FC236}">
                <a16:creationId xmlns:a16="http://schemas.microsoft.com/office/drawing/2014/main" id="{94FF81C2-AC43-BE23-9B2D-D6739FA9322E}"/>
              </a:ext>
            </a:extLst>
          </p:cNvPr>
          <p:cNvSpPr>
            <a:spLocks noGrp="1"/>
          </p:cNvSpPr>
          <p:nvPr>
            <p:ph sz="half" idx="1"/>
          </p:nvPr>
        </p:nvSpPr>
        <p:spPr>
          <a:xfrm>
            <a:off x="581193" y="2194560"/>
            <a:ext cx="5422390" cy="3940707"/>
          </a:xfrm>
        </p:spPr>
        <p:txBody>
          <a:bodyPr anchor="t">
            <a:noAutofit/>
          </a:bodyPr>
          <a:lstStyle/>
          <a:p>
            <a:pPr>
              <a:spcBef>
                <a:spcPts val="0"/>
              </a:spcBef>
              <a:spcAft>
                <a:spcPts val="300"/>
              </a:spcAft>
            </a:pPr>
            <a:r>
              <a:rPr lang="en-US" sz="2100" dirty="0"/>
              <a:t>Romance is a means of recruitment </a:t>
            </a:r>
          </a:p>
          <a:p>
            <a:pPr lvl="1">
              <a:spcBef>
                <a:spcPts val="0"/>
              </a:spcBef>
              <a:spcAft>
                <a:spcPts val="300"/>
              </a:spcAft>
            </a:pPr>
            <a:r>
              <a:rPr lang="en-US" sz="2100" dirty="0"/>
              <a:t>"Romeo” Pimps</a:t>
            </a:r>
          </a:p>
          <a:p>
            <a:pPr lvl="1">
              <a:spcBef>
                <a:spcPts val="0"/>
              </a:spcBef>
              <a:spcAft>
                <a:spcPts val="300"/>
              </a:spcAft>
            </a:pPr>
            <a:r>
              <a:rPr lang="en-US" sz="2100" dirty="0"/>
              <a:t>Selling the Dream </a:t>
            </a:r>
          </a:p>
          <a:p>
            <a:pPr lvl="1">
              <a:spcBef>
                <a:spcPts val="0"/>
              </a:spcBef>
              <a:spcAft>
                <a:spcPts val="300"/>
              </a:spcAft>
            </a:pPr>
            <a:r>
              <a:rPr lang="en-US" sz="2100" dirty="0"/>
              <a:t>Promises of True Love </a:t>
            </a:r>
          </a:p>
          <a:p>
            <a:pPr lvl="1">
              <a:spcBef>
                <a:spcPts val="0"/>
              </a:spcBef>
              <a:spcAft>
                <a:spcPts val="300"/>
              </a:spcAft>
            </a:pPr>
            <a:r>
              <a:rPr lang="en-US" sz="2100" dirty="0"/>
              <a:t>Lavish Gift Giving </a:t>
            </a:r>
          </a:p>
          <a:p>
            <a:pPr>
              <a:spcBef>
                <a:spcPts val="0"/>
              </a:spcBef>
              <a:spcAft>
                <a:spcPts val="300"/>
              </a:spcAft>
            </a:pPr>
            <a:r>
              <a:rPr lang="en-US" sz="2100" dirty="0"/>
              <a:t>Intimidation</a:t>
            </a:r>
          </a:p>
          <a:p>
            <a:pPr lvl="1">
              <a:spcBef>
                <a:spcPts val="0"/>
              </a:spcBef>
              <a:spcAft>
                <a:spcPts val="300"/>
              </a:spcAft>
            </a:pPr>
            <a:r>
              <a:rPr lang="en-US" sz="2100" dirty="0"/>
              <a:t>Obedience is a must </a:t>
            </a:r>
          </a:p>
          <a:p>
            <a:pPr lvl="1">
              <a:spcBef>
                <a:spcPts val="0"/>
              </a:spcBef>
              <a:spcAft>
                <a:spcPts val="300"/>
              </a:spcAft>
            </a:pPr>
            <a:r>
              <a:rPr lang="en-US" sz="2100" dirty="0"/>
              <a:t>Brutally beating others as “examples” </a:t>
            </a:r>
          </a:p>
          <a:p>
            <a:pPr lvl="1">
              <a:spcBef>
                <a:spcPts val="0"/>
              </a:spcBef>
              <a:spcAft>
                <a:spcPts val="300"/>
              </a:spcAft>
            </a:pPr>
            <a:r>
              <a:rPr lang="en-US" sz="2100" dirty="0"/>
              <a:t>Destroying property </a:t>
            </a:r>
          </a:p>
          <a:p>
            <a:pPr>
              <a:spcBef>
                <a:spcPts val="0"/>
              </a:spcBef>
              <a:spcAft>
                <a:spcPts val="300"/>
              </a:spcAft>
            </a:pPr>
            <a:r>
              <a:rPr lang="en-US" sz="2100" dirty="0"/>
              <a:t>Humiliation &amp; Mind Games </a:t>
            </a:r>
          </a:p>
          <a:p>
            <a:pPr>
              <a:spcBef>
                <a:spcPts val="0"/>
              </a:spcBef>
              <a:spcAft>
                <a:spcPts val="300"/>
              </a:spcAft>
            </a:pPr>
            <a:endParaRPr lang="en-US" sz="2100" dirty="0"/>
          </a:p>
        </p:txBody>
      </p:sp>
      <p:sp>
        <p:nvSpPr>
          <p:cNvPr id="6" name="Content Placeholder 3">
            <a:extLst>
              <a:ext uri="{FF2B5EF4-FFF2-40B4-BE49-F238E27FC236}">
                <a16:creationId xmlns:a16="http://schemas.microsoft.com/office/drawing/2014/main" id="{0076B926-9F9A-0205-8A4D-E1402AFB08A3}"/>
              </a:ext>
            </a:extLst>
          </p:cNvPr>
          <p:cNvSpPr txBox="1">
            <a:spLocks/>
          </p:cNvSpPr>
          <p:nvPr/>
        </p:nvSpPr>
        <p:spPr>
          <a:xfrm>
            <a:off x="6188417" y="2194560"/>
            <a:ext cx="5422392" cy="4033097"/>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300"/>
              </a:spcAft>
            </a:pPr>
            <a:r>
              <a:rPr lang="en-US" sz="2100" dirty="0"/>
              <a:t>Isolation </a:t>
            </a:r>
          </a:p>
          <a:p>
            <a:pPr lvl="1">
              <a:spcBef>
                <a:spcPts val="0"/>
              </a:spcBef>
              <a:spcAft>
                <a:spcPts val="300"/>
              </a:spcAft>
            </a:pPr>
            <a:r>
              <a:rPr lang="en-US" sz="2100" dirty="0"/>
              <a:t>Constant monitoring of whereabouts and conversations </a:t>
            </a:r>
          </a:p>
          <a:p>
            <a:pPr lvl="1">
              <a:spcBef>
                <a:spcPts val="0"/>
              </a:spcBef>
              <a:spcAft>
                <a:spcPts val="300"/>
              </a:spcAft>
            </a:pPr>
            <a:r>
              <a:rPr lang="en-US" sz="2100" dirty="0"/>
              <a:t>Forbidding new friendships and squandering existing relationships </a:t>
            </a:r>
          </a:p>
          <a:p>
            <a:pPr lvl="1">
              <a:spcBef>
                <a:spcPts val="0"/>
              </a:spcBef>
              <a:spcAft>
                <a:spcPts val="300"/>
              </a:spcAft>
            </a:pPr>
            <a:r>
              <a:rPr lang="en-US" sz="2100" dirty="0"/>
              <a:t>Frequent moving </a:t>
            </a:r>
          </a:p>
          <a:p>
            <a:pPr>
              <a:spcBef>
                <a:spcPts val="0"/>
              </a:spcBef>
              <a:spcAft>
                <a:spcPts val="300"/>
              </a:spcAft>
            </a:pPr>
            <a:r>
              <a:rPr lang="en-US" sz="2100" dirty="0"/>
              <a:t>Using guilt, minimizing, denying, deflecting blame</a:t>
            </a:r>
          </a:p>
          <a:p>
            <a:pPr>
              <a:spcBef>
                <a:spcPts val="0"/>
              </a:spcBef>
              <a:spcAft>
                <a:spcPts val="300"/>
              </a:spcAft>
            </a:pPr>
            <a:r>
              <a:rPr lang="en-US" sz="2100" dirty="0"/>
              <a:t>Exploiting Family Values</a:t>
            </a:r>
          </a:p>
          <a:p>
            <a:pPr lvl="1">
              <a:spcBef>
                <a:spcPts val="0"/>
              </a:spcBef>
              <a:spcAft>
                <a:spcPts val="300"/>
              </a:spcAft>
            </a:pPr>
            <a:r>
              <a:rPr lang="en-US" sz="2100" dirty="0"/>
              <a:t>Hierarchy </a:t>
            </a:r>
          </a:p>
          <a:p>
            <a:pPr lvl="1">
              <a:spcBef>
                <a:spcPts val="0"/>
              </a:spcBef>
              <a:spcAft>
                <a:spcPts val="300"/>
              </a:spcAft>
            </a:pPr>
            <a:r>
              <a:rPr lang="en-US" sz="2100" dirty="0"/>
              <a:t>“Daddy” &amp; “Wife in Laws” </a:t>
            </a:r>
          </a:p>
          <a:p>
            <a:pPr>
              <a:spcBef>
                <a:spcPts val="0"/>
              </a:spcBef>
              <a:spcAft>
                <a:spcPts val="300"/>
              </a:spcAft>
            </a:pPr>
            <a:endParaRPr lang="en-US" sz="2100" dirty="0"/>
          </a:p>
        </p:txBody>
      </p:sp>
      <p:sp>
        <p:nvSpPr>
          <p:cNvPr id="3" name="Footer Placeholder 1">
            <a:extLst>
              <a:ext uri="{FF2B5EF4-FFF2-40B4-BE49-F238E27FC236}">
                <a16:creationId xmlns:a16="http://schemas.microsoft.com/office/drawing/2014/main" id="{59016A77-E3EC-D0D8-B75B-825979BC4300}"/>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D9006934-0529-2C84-11BE-24E87ED26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79659800"/>
      </p:ext>
    </p:extLst>
  </p:cSld>
  <p:clrMapOvr>
    <a:masterClrMapping/>
  </p:clrMapOvr>
  <mc:AlternateContent xmlns:mc="http://schemas.openxmlformats.org/markup-compatibility/2006" xmlns:p14="http://schemas.microsoft.com/office/powerpoint/2010/main">
    <mc:Choice Requires="p14">
      <p:transition spd="slow" p14:dur="2000" advTm="68650"/>
    </mc:Choice>
    <mc:Fallback xmlns="">
      <p:transition spd="slow" advTm="6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208A6E-5E2F-42D5-99F8-1FD0B31A0E95}"/>
              </a:ext>
            </a:extLst>
          </p:cNvPr>
          <p:cNvSpPr>
            <a:spLocks noGrp="1"/>
          </p:cNvSpPr>
          <p:nvPr>
            <p:ph type="title"/>
          </p:nvPr>
        </p:nvSpPr>
        <p:spPr>
          <a:xfrm>
            <a:off x="581192" y="702156"/>
            <a:ext cx="11029616" cy="1013800"/>
          </a:xfrm>
        </p:spPr>
        <p:txBody>
          <a:bodyPr/>
          <a:lstStyle/>
          <a:p>
            <a:r>
              <a:rPr lang="en-US" dirty="0"/>
              <a:t>What is trauma?</a:t>
            </a:r>
          </a:p>
        </p:txBody>
      </p:sp>
      <p:sp>
        <p:nvSpPr>
          <p:cNvPr id="5" name="Content Placeholder 2">
            <a:extLst>
              <a:ext uri="{FF2B5EF4-FFF2-40B4-BE49-F238E27FC236}">
                <a16:creationId xmlns:a16="http://schemas.microsoft.com/office/drawing/2014/main" id="{E250FBAD-5101-C1AD-97DA-44685A174CB7}"/>
              </a:ext>
            </a:extLst>
          </p:cNvPr>
          <p:cNvSpPr>
            <a:spLocks noGrp="1"/>
          </p:cNvSpPr>
          <p:nvPr>
            <p:ph idx="1"/>
          </p:nvPr>
        </p:nvSpPr>
        <p:spPr>
          <a:xfrm>
            <a:off x="640080" y="2194561"/>
            <a:ext cx="11029615" cy="2589196"/>
          </a:xfrm>
        </p:spPr>
        <p:txBody>
          <a:bodyPr anchor="t" anchorCtr="0">
            <a:noAutofit/>
          </a:bodyPr>
          <a:lstStyle/>
          <a:p>
            <a:pPr marL="0" indent="0">
              <a:buNone/>
            </a:pPr>
            <a:r>
              <a:rPr lang="en-US" sz="2400" dirty="0"/>
              <a:t>Psychological trauma is the unique </a:t>
            </a:r>
            <a:r>
              <a:rPr lang="en-US" sz="2400" b="1" dirty="0">
                <a:solidFill>
                  <a:schemeClr val="accent2"/>
                </a:solidFill>
              </a:rPr>
              <a:t>individual</a:t>
            </a:r>
            <a:r>
              <a:rPr lang="en-US" sz="2400" dirty="0"/>
              <a:t> experience of an event of enduring conditions, in which:</a:t>
            </a:r>
          </a:p>
          <a:p>
            <a:pPr marL="763200" lvl="1"/>
            <a:r>
              <a:rPr lang="en-US" sz="2400" dirty="0"/>
              <a:t>The individual’s ability to integrate his or her emotional experience is overwhelmed, or</a:t>
            </a:r>
          </a:p>
          <a:p>
            <a:pPr marL="763200" lvl="1"/>
            <a:r>
              <a:rPr lang="en-US" sz="2400" dirty="0"/>
              <a:t>The individual experiences – </a:t>
            </a:r>
            <a:r>
              <a:rPr lang="en-US" sz="2400" b="1" i="1" dirty="0">
                <a:solidFill>
                  <a:schemeClr val="accent2"/>
                </a:solidFill>
              </a:rPr>
              <a:t>subjectively</a:t>
            </a:r>
            <a:r>
              <a:rPr lang="en-US" sz="2400" dirty="0"/>
              <a:t> – a threat to life, bodily integrity, or sanity</a:t>
            </a:r>
          </a:p>
          <a:p>
            <a:endParaRPr lang="en-US" sz="2400" dirty="0"/>
          </a:p>
        </p:txBody>
      </p:sp>
      <p:sp>
        <p:nvSpPr>
          <p:cNvPr id="6" name="TextBox 5">
            <a:extLst>
              <a:ext uri="{FF2B5EF4-FFF2-40B4-BE49-F238E27FC236}">
                <a16:creationId xmlns:a16="http://schemas.microsoft.com/office/drawing/2014/main" id="{8EAFB66E-D813-D765-D8B9-61FEA245F588}"/>
              </a:ext>
            </a:extLst>
          </p:cNvPr>
          <p:cNvSpPr txBox="1"/>
          <p:nvPr/>
        </p:nvSpPr>
        <p:spPr>
          <a:xfrm>
            <a:off x="790366" y="5003545"/>
            <a:ext cx="6619313" cy="276999"/>
          </a:xfrm>
          <a:prstGeom prst="rect">
            <a:avLst/>
          </a:prstGeom>
          <a:noFill/>
        </p:spPr>
        <p:txBody>
          <a:bodyPr wrap="none" rtlCol="0">
            <a:spAutoFit/>
          </a:bodyPr>
          <a:lstStyle/>
          <a:p>
            <a:r>
              <a:rPr lang="en-US" sz="1200" dirty="0"/>
              <a:t>Source: Pearlman, Laurie Ann, and Karen W. </a:t>
            </a:r>
            <a:r>
              <a:rPr lang="en-US" sz="1200" dirty="0" err="1"/>
              <a:t>Saakvitne</a:t>
            </a:r>
            <a:r>
              <a:rPr lang="en-US" sz="1200" dirty="0"/>
              <a:t>. </a:t>
            </a:r>
            <a:r>
              <a:rPr lang="en-US" sz="1200" i="1" dirty="0"/>
              <a:t>Trauma and the Therapist</a:t>
            </a:r>
            <a:r>
              <a:rPr lang="en-US" sz="1200" dirty="0"/>
              <a:t>. New York: Norton, 1995</a:t>
            </a:r>
          </a:p>
        </p:txBody>
      </p:sp>
      <p:sp>
        <p:nvSpPr>
          <p:cNvPr id="3" name="Footer Placeholder 1">
            <a:extLst>
              <a:ext uri="{FF2B5EF4-FFF2-40B4-BE49-F238E27FC236}">
                <a16:creationId xmlns:a16="http://schemas.microsoft.com/office/drawing/2014/main" id="{360C26DB-C2B0-8556-DD44-2B7F361DFDB3}"/>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C0EA8AC7-290A-4562-0562-621C6DF4CC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77094443"/>
      </p:ext>
    </p:extLst>
  </p:cSld>
  <p:clrMapOvr>
    <a:masterClrMapping/>
  </p:clrMapOvr>
  <mc:AlternateContent xmlns:mc="http://schemas.openxmlformats.org/markup-compatibility/2006" xmlns:p14="http://schemas.microsoft.com/office/powerpoint/2010/main">
    <mc:Choice Requires="p14">
      <p:transition spd="slow" p14:dur="2000" advTm="88512"/>
    </mc:Choice>
    <mc:Fallback xmlns="">
      <p:transition spd="slow" advTm="8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8336CF-6D72-5A1F-B0AF-BB71E51CE5C3}"/>
              </a:ext>
            </a:extLst>
          </p:cNvPr>
          <p:cNvSpPr>
            <a:spLocks noGrp="1"/>
          </p:cNvSpPr>
          <p:nvPr>
            <p:ph type="title"/>
          </p:nvPr>
        </p:nvSpPr>
        <p:spPr>
          <a:xfrm>
            <a:off x="581192" y="702156"/>
            <a:ext cx="8562808" cy="1013800"/>
          </a:xfrm>
        </p:spPr>
        <p:txBody>
          <a:bodyPr/>
          <a:lstStyle/>
          <a:p>
            <a:r>
              <a:rPr lang="en-US" dirty="0"/>
              <a:t>Psychological trauma reported by women who have experienced trafficking </a:t>
            </a:r>
          </a:p>
        </p:txBody>
      </p:sp>
      <p:sp>
        <p:nvSpPr>
          <p:cNvPr id="5" name="Content Placeholder 2">
            <a:extLst>
              <a:ext uri="{FF2B5EF4-FFF2-40B4-BE49-F238E27FC236}">
                <a16:creationId xmlns:a16="http://schemas.microsoft.com/office/drawing/2014/main" id="{33D03F17-AD8F-6957-0BD5-2960DC44B4F2}"/>
              </a:ext>
            </a:extLst>
          </p:cNvPr>
          <p:cNvSpPr>
            <a:spLocks noGrp="1"/>
          </p:cNvSpPr>
          <p:nvPr>
            <p:ph idx="1"/>
          </p:nvPr>
        </p:nvSpPr>
        <p:spPr>
          <a:xfrm>
            <a:off x="640081" y="2194560"/>
            <a:ext cx="7194884" cy="3205213"/>
          </a:xfrm>
        </p:spPr>
        <p:txBody>
          <a:bodyPr anchor="t"/>
          <a:lstStyle/>
          <a:p>
            <a:pPr>
              <a:spcBef>
                <a:spcPts val="0"/>
              </a:spcBef>
            </a:pPr>
            <a:r>
              <a:rPr lang="en-US" sz="2400" dirty="0"/>
              <a:t>42% have attempted suicide </a:t>
            </a:r>
          </a:p>
          <a:p>
            <a:pPr>
              <a:spcBef>
                <a:spcPts val="0"/>
              </a:spcBef>
            </a:pPr>
            <a:r>
              <a:rPr lang="en-US" sz="2400" dirty="0"/>
              <a:t>76% have anxiety</a:t>
            </a:r>
          </a:p>
          <a:p>
            <a:pPr>
              <a:spcBef>
                <a:spcPts val="0"/>
              </a:spcBef>
            </a:pPr>
            <a:r>
              <a:rPr lang="en-US" sz="2400" dirty="0"/>
              <a:t>89% have depression</a:t>
            </a:r>
          </a:p>
          <a:p>
            <a:pPr>
              <a:spcBef>
                <a:spcPts val="0"/>
              </a:spcBef>
            </a:pPr>
            <a:r>
              <a:rPr lang="en-US" sz="2400" dirty="0"/>
              <a:t>62% have PTSD after trafficking </a:t>
            </a:r>
          </a:p>
          <a:p>
            <a:pPr>
              <a:spcBef>
                <a:spcPts val="0"/>
              </a:spcBef>
            </a:pPr>
            <a:r>
              <a:rPr lang="en-US" sz="2400" dirty="0"/>
              <a:t>74% experienced nightmares</a:t>
            </a:r>
          </a:p>
          <a:p>
            <a:pPr>
              <a:spcBef>
                <a:spcPts val="0"/>
              </a:spcBef>
            </a:pPr>
            <a:r>
              <a:rPr lang="en-US" sz="2400" dirty="0"/>
              <a:t>82% experienced feelings of guilt or shame</a:t>
            </a:r>
          </a:p>
          <a:p>
            <a:pPr>
              <a:spcBef>
                <a:spcPts val="0"/>
              </a:spcBef>
            </a:pPr>
            <a:r>
              <a:rPr lang="en-US" sz="2400" dirty="0"/>
              <a:t>68% have flashbacks </a:t>
            </a:r>
          </a:p>
          <a:p>
            <a:pPr>
              <a:spcBef>
                <a:spcPts val="0"/>
              </a:spcBef>
            </a:pPr>
            <a:endParaRPr lang="en-US" dirty="0"/>
          </a:p>
        </p:txBody>
      </p:sp>
      <p:sp>
        <p:nvSpPr>
          <p:cNvPr id="6" name="TextBox 5">
            <a:extLst>
              <a:ext uri="{FF2B5EF4-FFF2-40B4-BE49-F238E27FC236}">
                <a16:creationId xmlns:a16="http://schemas.microsoft.com/office/drawing/2014/main" id="{7A8B4FDC-9C1C-9754-F097-CEDF0BA3B4E5}"/>
              </a:ext>
            </a:extLst>
          </p:cNvPr>
          <p:cNvSpPr txBox="1"/>
          <p:nvPr/>
        </p:nvSpPr>
        <p:spPr>
          <a:xfrm>
            <a:off x="710278" y="5556127"/>
            <a:ext cx="6296914" cy="461665"/>
          </a:xfrm>
          <a:prstGeom prst="rect">
            <a:avLst/>
          </a:prstGeom>
          <a:noFill/>
        </p:spPr>
        <p:txBody>
          <a:bodyPr wrap="square" rtlCol="0">
            <a:spAutoFit/>
          </a:bodyPr>
          <a:lstStyle/>
          <a:p>
            <a:r>
              <a:rPr lang="en-US" sz="1200" dirty="0"/>
              <a:t>Source: </a:t>
            </a:r>
            <a:r>
              <a:rPr lang="en-US" sz="1200" dirty="0" err="1"/>
              <a:t>Lederer</a:t>
            </a:r>
            <a:r>
              <a:rPr lang="en-US" sz="1200" dirty="0"/>
              <a:t>, L.J. and Wetzel, C.A.  </a:t>
            </a:r>
            <a:r>
              <a:rPr lang="en-US" sz="1200" i="1" dirty="0"/>
              <a:t>The Health Complications of Sex Trafficking and Their Implications for Identifying Victims in Healthcare Facility. </a:t>
            </a:r>
            <a:r>
              <a:rPr lang="en-US" sz="1200" dirty="0"/>
              <a:t>Loyola University Chicago School of Law</a:t>
            </a:r>
            <a:r>
              <a:rPr lang="en-US" sz="1200" i="1" dirty="0"/>
              <a:t> (</a:t>
            </a:r>
            <a:r>
              <a:rPr lang="en-US" sz="1200" dirty="0"/>
              <a:t>2014).</a:t>
            </a:r>
          </a:p>
        </p:txBody>
      </p:sp>
      <p:sp>
        <p:nvSpPr>
          <p:cNvPr id="3" name="Footer Placeholder 1">
            <a:extLst>
              <a:ext uri="{FF2B5EF4-FFF2-40B4-BE49-F238E27FC236}">
                <a16:creationId xmlns:a16="http://schemas.microsoft.com/office/drawing/2014/main" id="{5C0B7AAB-0FC1-4585-DB54-618F61DF56A5}"/>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15CCF837-0768-5E30-CC1D-783957216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59751741"/>
      </p:ext>
    </p:extLst>
  </p:cSld>
  <p:clrMapOvr>
    <a:masterClrMapping/>
  </p:clrMapOvr>
  <mc:AlternateContent xmlns:mc="http://schemas.openxmlformats.org/markup-compatibility/2006" xmlns:p14="http://schemas.microsoft.com/office/powerpoint/2010/main">
    <mc:Choice Requires="p14">
      <p:transition spd="slow" p14:dur="2000" advTm="35125"/>
    </mc:Choice>
    <mc:Fallback xmlns="">
      <p:transition spd="slow" advTm="3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5B3ED9-FB8E-492F-C3CA-C16057E052D6}"/>
              </a:ext>
            </a:extLst>
          </p:cNvPr>
          <p:cNvSpPr>
            <a:spLocks noGrp="1"/>
          </p:cNvSpPr>
          <p:nvPr>
            <p:ph type="title"/>
          </p:nvPr>
        </p:nvSpPr>
        <p:spPr>
          <a:xfrm>
            <a:off x="581192" y="702156"/>
            <a:ext cx="11029616" cy="1013800"/>
          </a:xfrm>
        </p:spPr>
        <p:txBody>
          <a:bodyPr/>
          <a:lstStyle/>
          <a:p>
            <a:r>
              <a:rPr lang="en-US" dirty="0"/>
              <a:t>Importance of trauma informed care </a:t>
            </a:r>
          </a:p>
        </p:txBody>
      </p:sp>
      <p:sp>
        <p:nvSpPr>
          <p:cNvPr id="5" name="Content Placeholder 2">
            <a:extLst>
              <a:ext uri="{FF2B5EF4-FFF2-40B4-BE49-F238E27FC236}">
                <a16:creationId xmlns:a16="http://schemas.microsoft.com/office/drawing/2014/main" id="{654D30DC-F8A1-B690-DEC9-5A01F30A65CE}"/>
              </a:ext>
            </a:extLst>
          </p:cNvPr>
          <p:cNvSpPr>
            <a:spLocks noGrp="1"/>
          </p:cNvSpPr>
          <p:nvPr>
            <p:ph idx="1"/>
          </p:nvPr>
        </p:nvSpPr>
        <p:spPr>
          <a:xfrm>
            <a:off x="640080" y="2194560"/>
            <a:ext cx="11029615" cy="2947485"/>
          </a:xfrm>
        </p:spPr>
        <p:txBody>
          <a:bodyPr anchor="t">
            <a:noAutofit/>
          </a:bodyPr>
          <a:lstStyle/>
          <a:p>
            <a:pPr marL="0" indent="0" algn="ctr">
              <a:buNone/>
            </a:pPr>
            <a:r>
              <a:rPr lang="en-US" sz="3600" dirty="0"/>
              <a:t>Without a sense of safety, not only will the client not progress, but the anxiety and stress it creates will add new trauma, amplify old trauma, and impact their behavior, often emerging as unhealthy maladaptive behaviors replayed long after the physical threat is gone.</a:t>
            </a:r>
          </a:p>
          <a:p>
            <a:endParaRPr lang="en-US" dirty="0"/>
          </a:p>
        </p:txBody>
      </p:sp>
      <p:sp>
        <p:nvSpPr>
          <p:cNvPr id="3" name="Footer Placeholder 1">
            <a:extLst>
              <a:ext uri="{FF2B5EF4-FFF2-40B4-BE49-F238E27FC236}">
                <a16:creationId xmlns:a16="http://schemas.microsoft.com/office/drawing/2014/main" id="{4B43D04B-4689-DFB6-18FF-C7C6FB2B60E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440B39B5-0A14-A819-2B8B-67408C451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6537238"/>
      </p:ext>
    </p:extLst>
  </p:cSld>
  <p:clrMapOvr>
    <a:masterClrMapping/>
  </p:clrMapOvr>
  <mc:AlternateContent xmlns:mc="http://schemas.openxmlformats.org/markup-compatibility/2006" xmlns:p14="http://schemas.microsoft.com/office/powerpoint/2010/main">
    <mc:Choice Requires="p14">
      <p:transition spd="slow" p14:dur="2000" advTm="31936"/>
    </mc:Choice>
    <mc:Fallback xmlns="">
      <p:transition spd="slow" advTm="3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B21A3B-3638-14DC-5884-281F6CF83A64}"/>
              </a:ext>
            </a:extLst>
          </p:cNvPr>
          <p:cNvSpPr>
            <a:spLocks noGrp="1"/>
          </p:cNvSpPr>
          <p:nvPr>
            <p:ph type="title"/>
          </p:nvPr>
        </p:nvSpPr>
        <p:spPr>
          <a:xfrm>
            <a:off x="581192" y="702156"/>
            <a:ext cx="11029616" cy="1013800"/>
          </a:xfrm>
        </p:spPr>
        <p:txBody>
          <a:bodyPr/>
          <a:lstStyle/>
          <a:p>
            <a:r>
              <a:rPr lang="en-US" dirty="0"/>
              <a:t>Trauma-informed care </a:t>
            </a:r>
          </a:p>
        </p:txBody>
      </p:sp>
      <p:sp>
        <p:nvSpPr>
          <p:cNvPr id="5" name="Content Placeholder 2">
            <a:extLst>
              <a:ext uri="{FF2B5EF4-FFF2-40B4-BE49-F238E27FC236}">
                <a16:creationId xmlns:a16="http://schemas.microsoft.com/office/drawing/2014/main" id="{895F6D59-B3A3-8A22-6A95-17DE2304CD58}"/>
              </a:ext>
            </a:extLst>
          </p:cNvPr>
          <p:cNvSpPr>
            <a:spLocks noGrp="1"/>
          </p:cNvSpPr>
          <p:nvPr>
            <p:ph idx="1"/>
          </p:nvPr>
        </p:nvSpPr>
        <p:spPr>
          <a:xfrm>
            <a:off x="640080" y="2194561"/>
            <a:ext cx="11029615" cy="3051208"/>
          </a:xfrm>
        </p:spPr>
        <p:txBody>
          <a:bodyPr wrap="square" anchor="t" anchorCtr="0">
            <a:noAutofit/>
          </a:bodyPr>
          <a:lstStyle/>
          <a:p>
            <a:pPr marL="0" lvl="0" indent="0">
              <a:spcBef>
                <a:spcPts val="0"/>
              </a:spcBef>
              <a:buNone/>
            </a:pPr>
            <a:r>
              <a:rPr lang="en-US" sz="2400" dirty="0"/>
              <a:t>Trauma-informed care is built on five-core values: </a:t>
            </a:r>
          </a:p>
          <a:p>
            <a:pPr marL="914400" lvl="1" indent="-457200">
              <a:spcBef>
                <a:spcPts val="0"/>
              </a:spcBef>
              <a:buFont typeface="+mj-lt"/>
              <a:buAutoNum type="arabicPeriod"/>
            </a:pPr>
            <a:r>
              <a:rPr lang="en-US" sz="2400" dirty="0"/>
              <a:t>physical and emotional safety </a:t>
            </a:r>
          </a:p>
          <a:p>
            <a:pPr marL="914400" lvl="1" indent="-457200">
              <a:spcBef>
                <a:spcPts val="0"/>
              </a:spcBef>
              <a:buFont typeface="+mj-lt"/>
              <a:buAutoNum type="arabicPeriod"/>
            </a:pPr>
            <a:r>
              <a:rPr lang="en-US" sz="2400" dirty="0"/>
              <a:t>trustworthiness: relates to the clarity of expectations, providing consistent service delivery across the organization, and maintaining boundaries</a:t>
            </a:r>
          </a:p>
          <a:p>
            <a:pPr marL="914400" lvl="1" indent="-457200">
              <a:spcBef>
                <a:spcPts val="0"/>
              </a:spcBef>
              <a:buFont typeface="+mj-lt"/>
              <a:buAutoNum type="arabicPeriod"/>
            </a:pPr>
            <a:r>
              <a:rPr lang="en-US" sz="2400" dirty="0"/>
              <a:t>choice</a:t>
            </a:r>
          </a:p>
          <a:p>
            <a:pPr marL="914400" lvl="1" indent="-457200">
              <a:spcBef>
                <a:spcPts val="0"/>
              </a:spcBef>
              <a:buFont typeface="+mj-lt"/>
              <a:buAutoNum type="arabicPeriod"/>
            </a:pPr>
            <a:r>
              <a:rPr lang="en-US" sz="2400" dirty="0"/>
              <a:t>collaboration</a:t>
            </a:r>
          </a:p>
          <a:p>
            <a:pPr marL="914400" lvl="1" indent="-457200">
              <a:spcBef>
                <a:spcPts val="0"/>
              </a:spcBef>
              <a:buFont typeface="+mj-lt"/>
              <a:buAutoNum type="arabicPeriod"/>
            </a:pPr>
            <a:r>
              <a:rPr lang="en-US" sz="2400" dirty="0"/>
              <a:t>empowerment</a:t>
            </a:r>
          </a:p>
          <a:p>
            <a:pPr>
              <a:spcBef>
                <a:spcPts val="0"/>
              </a:spcBef>
            </a:pPr>
            <a:endParaRPr lang="en-US" sz="2400" dirty="0"/>
          </a:p>
        </p:txBody>
      </p:sp>
      <p:sp>
        <p:nvSpPr>
          <p:cNvPr id="6" name="TextBox 5">
            <a:extLst>
              <a:ext uri="{FF2B5EF4-FFF2-40B4-BE49-F238E27FC236}">
                <a16:creationId xmlns:a16="http://schemas.microsoft.com/office/drawing/2014/main" id="{EAE73C41-29B5-C705-D4E5-CE314C3AD26A}"/>
              </a:ext>
            </a:extLst>
          </p:cNvPr>
          <p:cNvSpPr txBox="1"/>
          <p:nvPr/>
        </p:nvSpPr>
        <p:spPr>
          <a:xfrm>
            <a:off x="1105919" y="5413733"/>
            <a:ext cx="6363286" cy="461665"/>
          </a:xfrm>
          <a:prstGeom prst="rect">
            <a:avLst/>
          </a:prstGeom>
          <a:noFill/>
        </p:spPr>
        <p:txBody>
          <a:bodyPr wrap="square" rtlCol="0">
            <a:spAutoFit/>
          </a:bodyPr>
          <a:lstStyle/>
          <a:p>
            <a:r>
              <a:rPr lang="en-US" sz="1200" dirty="0"/>
              <a:t>Source: </a:t>
            </a:r>
            <a:r>
              <a:rPr lang="en-US" sz="1200" dirty="0" err="1"/>
              <a:t>Fallot</a:t>
            </a:r>
            <a:r>
              <a:rPr lang="en-US" sz="1200" dirty="0"/>
              <a:t>, R.D., and Harris, M. </a:t>
            </a:r>
            <a:r>
              <a:rPr lang="en-US" sz="1200" i="1" dirty="0"/>
              <a:t>Creating cultures of trauma-informed care (CCTIC): </a:t>
            </a:r>
          </a:p>
          <a:p>
            <a:r>
              <a:rPr lang="en-US" sz="1200" i="1" dirty="0"/>
              <a:t>A self-assessment and planning protocol</a:t>
            </a:r>
            <a:r>
              <a:rPr lang="en-US" sz="1200" dirty="0"/>
              <a:t>. Washington, DC: Community Connections (2009)</a:t>
            </a:r>
          </a:p>
        </p:txBody>
      </p:sp>
      <p:sp>
        <p:nvSpPr>
          <p:cNvPr id="3" name="Footer Placeholder 1">
            <a:extLst>
              <a:ext uri="{FF2B5EF4-FFF2-40B4-BE49-F238E27FC236}">
                <a16:creationId xmlns:a16="http://schemas.microsoft.com/office/drawing/2014/main" id="{19638A6F-BA5F-C5B6-F01B-E2D98CD0B3B5}"/>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9" name="Audio 8">
            <a:extLst>
              <a:ext uri="{FF2B5EF4-FFF2-40B4-BE49-F238E27FC236}">
                <a16:creationId xmlns:a16="http://schemas.microsoft.com/office/drawing/2014/main" id="{C3A88DA3-2A0A-49CB-97A8-CADE1DED20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5156965"/>
      </p:ext>
    </p:extLst>
  </p:cSld>
  <p:clrMapOvr>
    <a:masterClrMapping/>
  </p:clrMapOvr>
  <mc:AlternateContent xmlns:mc="http://schemas.openxmlformats.org/markup-compatibility/2006" xmlns:p14="http://schemas.microsoft.com/office/powerpoint/2010/main">
    <mc:Choice Requires="p14">
      <p:transition spd="slow" p14:dur="2000" advTm="35882"/>
    </mc:Choice>
    <mc:Fallback xmlns="">
      <p:transition spd="slow" advTm="3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704088"/>
            <a:ext cx="8657877" cy="1014984"/>
          </a:xfrm>
        </p:spPr>
        <p:txBody>
          <a:bodyPr>
            <a:normAutofit/>
          </a:bodyPr>
          <a:lstStyle/>
          <a:p>
            <a:r>
              <a:rPr lang="en-US" dirty="0">
                <a:cs typeface="Helvetica"/>
              </a:rPr>
              <a:t>National Resources</a:t>
            </a:r>
          </a:p>
        </p:txBody>
      </p:sp>
      <p:sp>
        <p:nvSpPr>
          <p:cNvPr id="4" name="Content Placeholder 3"/>
          <p:cNvSpPr>
            <a:spLocks noGrp="1"/>
          </p:cNvSpPr>
          <p:nvPr>
            <p:ph idx="1"/>
          </p:nvPr>
        </p:nvSpPr>
        <p:spPr>
          <a:xfrm>
            <a:off x="640080" y="2194560"/>
            <a:ext cx="10372212" cy="3811604"/>
          </a:xfrm>
        </p:spPr>
        <p:txBody>
          <a:bodyPr anchor="t">
            <a:noAutofit/>
          </a:bodyPr>
          <a:lstStyle/>
          <a:p>
            <a:pPr marL="480060" indent="-342900">
              <a:spcBef>
                <a:spcPts val="0"/>
              </a:spcBef>
              <a:spcAft>
                <a:spcPts val="300"/>
              </a:spcAft>
            </a:pPr>
            <a:r>
              <a:rPr lang="en-US" sz="2400" dirty="0"/>
              <a:t>Polaris Project</a:t>
            </a:r>
          </a:p>
          <a:p>
            <a:pPr marL="816610" lvl="1" indent="-342900">
              <a:spcBef>
                <a:spcPts val="0"/>
              </a:spcBef>
              <a:spcAft>
                <a:spcPts val="300"/>
              </a:spcAft>
            </a:pPr>
            <a:r>
              <a:rPr lang="en-US" sz="2400" dirty="0"/>
              <a:t>polarisproject.org</a:t>
            </a:r>
          </a:p>
          <a:p>
            <a:pPr marL="816610" lvl="1" indent="-342900">
              <a:spcBef>
                <a:spcPts val="0"/>
              </a:spcBef>
              <a:spcAft>
                <a:spcPts val="300"/>
              </a:spcAft>
            </a:pPr>
            <a:r>
              <a:rPr lang="en-US" sz="2400" dirty="0"/>
              <a:t>(202) 790-6300</a:t>
            </a:r>
          </a:p>
          <a:p>
            <a:pPr marL="480060" indent="-342900">
              <a:spcBef>
                <a:spcPts val="0"/>
              </a:spcBef>
              <a:spcAft>
                <a:spcPts val="300"/>
              </a:spcAft>
            </a:pPr>
            <a:r>
              <a:rPr lang="en-US" sz="2400" dirty="0"/>
              <a:t>Shared Hope International</a:t>
            </a:r>
          </a:p>
          <a:p>
            <a:pPr marL="816610" lvl="1" indent="-342900">
              <a:spcBef>
                <a:spcPts val="0"/>
              </a:spcBef>
              <a:spcAft>
                <a:spcPts val="300"/>
              </a:spcAft>
            </a:pPr>
            <a:r>
              <a:rPr lang="en-US" sz="2400" dirty="0"/>
              <a:t>sharedhope.org</a:t>
            </a:r>
          </a:p>
          <a:p>
            <a:pPr marL="816610" lvl="1" indent="-342900">
              <a:spcBef>
                <a:spcPts val="0"/>
              </a:spcBef>
              <a:spcAft>
                <a:spcPts val="300"/>
              </a:spcAft>
            </a:pPr>
            <a:r>
              <a:rPr lang="en-US" sz="2400" dirty="0"/>
              <a:t>1-866-HER-LIFE</a:t>
            </a:r>
          </a:p>
          <a:p>
            <a:pPr marL="480060" indent="-342900">
              <a:spcBef>
                <a:spcPts val="0"/>
              </a:spcBef>
              <a:spcAft>
                <a:spcPts val="300"/>
              </a:spcAft>
            </a:pPr>
            <a:r>
              <a:rPr lang="en-US" sz="2400" dirty="0"/>
              <a:t>World Without Exploitation</a:t>
            </a:r>
          </a:p>
          <a:p>
            <a:pPr marL="816610" lvl="1" indent="-342900">
              <a:spcBef>
                <a:spcPts val="0"/>
              </a:spcBef>
              <a:spcAft>
                <a:spcPts val="300"/>
              </a:spcAft>
            </a:pPr>
            <a:r>
              <a:rPr lang="en-US" sz="2400" dirty="0"/>
              <a:t>worldwithoutexploitation.org</a:t>
            </a:r>
          </a:p>
          <a:p>
            <a:pPr marL="816610" lvl="1" indent="-342900">
              <a:spcBef>
                <a:spcPts val="0"/>
              </a:spcBef>
              <a:spcAft>
                <a:spcPts val="300"/>
              </a:spcAft>
            </a:pPr>
            <a:r>
              <a:rPr lang="en-US" sz="2400" dirty="0" err="1"/>
              <a:t>info@worldwithoutexploitation.com</a:t>
            </a:r>
            <a:endParaRPr lang="en-US" sz="2400" dirty="0"/>
          </a:p>
        </p:txBody>
      </p:sp>
      <p:sp>
        <p:nvSpPr>
          <p:cNvPr id="5" name="Footer Placeholder 1">
            <a:extLst>
              <a:ext uri="{FF2B5EF4-FFF2-40B4-BE49-F238E27FC236}">
                <a16:creationId xmlns:a16="http://schemas.microsoft.com/office/drawing/2014/main" id="{5C1EC846-E5BF-18E9-CAF9-6D1F5C2F9EA9}"/>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D9E6855F-9A77-7F71-7C94-C3565B8B3A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4018910"/>
      </p:ext>
    </p:extLst>
  </p:cSld>
  <p:clrMapOvr>
    <a:masterClrMapping/>
  </p:clrMapOvr>
  <mc:AlternateContent xmlns:mc="http://schemas.openxmlformats.org/markup-compatibility/2006" xmlns:p14="http://schemas.microsoft.com/office/powerpoint/2010/main">
    <mc:Choice Requires="p14">
      <p:transition spd="slow" p14:dur="2000" advTm="10346"/>
    </mc:Choice>
    <mc:Fallback xmlns="">
      <p:transition spd="slow" advTm="1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063C-FAAF-57D0-2F5A-5FE66B537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DD248-7A83-12E5-0EAF-AD57E32DC1DA}"/>
              </a:ext>
            </a:extLst>
          </p:cNvPr>
          <p:cNvSpPr>
            <a:spLocks noGrp="1"/>
          </p:cNvSpPr>
          <p:nvPr>
            <p:ph type="title"/>
          </p:nvPr>
        </p:nvSpPr>
        <p:spPr>
          <a:xfrm>
            <a:off x="581192" y="890214"/>
            <a:ext cx="11029616" cy="1013800"/>
          </a:xfrm>
        </p:spPr>
        <p:txBody>
          <a:bodyPr>
            <a:noAutofit/>
          </a:bodyPr>
          <a:lstStyle/>
          <a:p>
            <a:r>
              <a:rPr lang="en-US" dirty="0"/>
              <a:t> </a:t>
            </a:r>
            <a:br>
              <a:rPr lang="en-US" dirty="0"/>
            </a:br>
            <a:r>
              <a:rPr lang="en-US" dirty="0"/>
              <a:t>If you suspect human trafficking – report it! </a:t>
            </a:r>
            <a:br>
              <a:rPr lang="en-US" dirty="0"/>
            </a:br>
            <a:endParaRPr lang="en-US" dirty="0"/>
          </a:p>
        </p:txBody>
      </p:sp>
      <p:sp>
        <p:nvSpPr>
          <p:cNvPr id="3" name="Content Placeholder 2">
            <a:extLst>
              <a:ext uri="{FF2B5EF4-FFF2-40B4-BE49-F238E27FC236}">
                <a16:creationId xmlns:a16="http://schemas.microsoft.com/office/drawing/2014/main" id="{66D749D5-ECA8-2EEB-03F6-06C70357928D}"/>
              </a:ext>
            </a:extLst>
          </p:cNvPr>
          <p:cNvSpPr>
            <a:spLocks noGrp="1"/>
          </p:cNvSpPr>
          <p:nvPr>
            <p:ph idx="1"/>
          </p:nvPr>
        </p:nvSpPr>
        <p:spPr>
          <a:xfrm>
            <a:off x="640080" y="2194560"/>
            <a:ext cx="11029615" cy="4151811"/>
          </a:xfrm>
        </p:spPr>
        <p:txBody>
          <a:bodyPr wrap="none" anchor="t">
            <a:noAutofit/>
          </a:bodyPr>
          <a:lstStyle/>
          <a:p>
            <a:pPr>
              <a:spcBef>
                <a:spcPts val="0"/>
              </a:spcBef>
            </a:pPr>
            <a:r>
              <a:rPr lang="en-US" sz="2400" dirty="0"/>
              <a:t>Call </a:t>
            </a:r>
            <a:r>
              <a:rPr lang="en-US" sz="2400" b="1" dirty="0">
                <a:solidFill>
                  <a:srgbClr val="002060"/>
                </a:solidFill>
              </a:rPr>
              <a:t>911</a:t>
            </a:r>
            <a:r>
              <a:rPr lang="en-US" sz="2400" dirty="0"/>
              <a:t> in case of emergency</a:t>
            </a:r>
          </a:p>
          <a:p>
            <a:pPr>
              <a:spcBef>
                <a:spcPts val="0"/>
              </a:spcBef>
            </a:pPr>
            <a:r>
              <a:rPr lang="en-US" sz="2400" dirty="0"/>
              <a:t>Pennsylvania State Police Human Trafficking Tipline:</a:t>
            </a:r>
          </a:p>
          <a:p>
            <a:pPr lvl="1">
              <a:spcBef>
                <a:spcPts val="0"/>
              </a:spcBef>
            </a:pPr>
            <a:r>
              <a:rPr lang="en-US" sz="2400" b="1" dirty="0"/>
              <a:t>Report suspected human trafficking </a:t>
            </a:r>
            <a:r>
              <a:rPr lang="en-US" sz="2400" dirty="0"/>
              <a:t>to Pennsylvania law enforcement:  </a:t>
            </a:r>
          </a:p>
          <a:p>
            <a:pPr lvl="2">
              <a:spcBef>
                <a:spcPts val="0"/>
              </a:spcBef>
            </a:pPr>
            <a:r>
              <a:rPr lang="en-US" sz="2400" b="1" dirty="0"/>
              <a:t>Call</a:t>
            </a:r>
            <a:r>
              <a:rPr lang="en-US" sz="2400" dirty="0"/>
              <a:t> 888-292-1919 </a:t>
            </a:r>
          </a:p>
          <a:p>
            <a:pPr lvl="2">
              <a:spcBef>
                <a:spcPts val="0"/>
              </a:spcBef>
            </a:pPr>
            <a:r>
              <a:rPr lang="en-US" sz="2400" b="1" dirty="0"/>
              <a:t>Email </a:t>
            </a:r>
            <a:r>
              <a:rPr lang="en-US" sz="2400" dirty="0" err="1"/>
              <a:t>tips@pa.gov</a:t>
            </a:r>
            <a:r>
              <a:rPr lang="en-US" sz="2400" dirty="0"/>
              <a:t> </a:t>
            </a:r>
          </a:p>
        </p:txBody>
      </p:sp>
      <p:sp>
        <p:nvSpPr>
          <p:cNvPr id="5" name="Footer Placeholder 1">
            <a:extLst>
              <a:ext uri="{FF2B5EF4-FFF2-40B4-BE49-F238E27FC236}">
                <a16:creationId xmlns:a16="http://schemas.microsoft.com/office/drawing/2014/main" id="{3FB22501-F426-B9C1-0206-94C8B77DAED8}"/>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439DBB53-83E0-5967-A124-CE65AE9DC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89020882"/>
      </p:ext>
    </p:extLst>
  </p:cSld>
  <p:clrMapOvr>
    <a:masterClrMapping/>
  </p:clrMapOvr>
  <mc:AlternateContent xmlns:mc="http://schemas.openxmlformats.org/markup-compatibility/2006">
    <mc:Choice xmlns:p14="http://schemas.microsoft.com/office/powerpoint/2010/main" Requires="p14">
      <p:transition spd="slow" p14:dur="2000" advTm="32501"/>
    </mc:Choice>
    <mc:Fallback>
      <p:transition spd="slow" advTm="3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776A-8BC6-45CA-A0F0-FE569F59E7DC}"/>
              </a:ext>
            </a:extLst>
          </p:cNvPr>
          <p:cNvSpPr>
            <a:spLocks noGrp="1"/>
          </p:cNvSpPr>
          <p:nvPr>
            <p:ph type="title"/>
          </p:nvPr>
        </p:nvSpPr>
        <p:spPr/>
        <p:txBody>
          <a:bodyPr/>
          <a:lstStyle/>
          <a:p>
            <a:r>
              <a:rPr lang="en-US" dirty="0"/>
              <a:t>human trafficking myths debunked </a:t>
            </a:r>
          </a:p>
        </p:txBody>
      </p:sp>
      <p:sp>
        <p:nvSpPr>
          <p:cNvPr id="3" name="Content Placeholder 2">
            <a:extLst>
              <a:ext uri="{FF2B5EF4-FFF2-40B4-BE49-F238E27FC236}">
                <a16:creationId xmlns:a16="http://schemas.microsoft.com/office/drawing/2014/main" id="{57C472DD-EA0F-4EE5-920A-8C6B0CF82F54}"/>
              </a:ext>
            </a:extLst>
          </p:cNvPr>
          <p:cNvSpPr>
            <a:spLocks noGrp="1"/>
          </p:cNvSpPr>
          <p:nvPr>
            <p:ph idx="1"/>
          </p:nvPr>
        </p:nvSpPr>
        <p:spPr>
          <a:xfrm>
            <a:off x="640080" y="2194561"/>
            <a:ext cx="11029615" cy="3080084"/>
          </a:xfrm>
        </p:spPr>
        <p:txBody>
          <a:bodyPr anchor="t">
            <a:noAutofit/>
          </a:bodyPr>
          <a:lstStyle/>
          <a:p>
            <a:pPr marL="305435" indent="-305435">
              <a:spcBef>
                <a:spcPts val="300"/>
              </a:spcBef>
              <a:spcAft>
                <a:spcPts val="300"/>
              </a:spcAft>
            </a:pPr>
            <a:r>
              <a:rPr lang="en-US" sz="2400" dirty="0"/>
              <a:t>A child </a:t>
            </a:r>
            <a:r>
              <a:rPr lang="en-US" sz="2400" b="1" dirty="0">
                <a:solidFill>
                  <a:srgbClr val="4590B8"/>
                </a:solidFill>
              </a:rPr>
              <a:t>cannot</a:t>
            </a:r>
            <a:r>
              <a:rPr lang="en-US" sz="2400" dirty="0"/>
              <a:t> be a prostitute. </a:t>
            </a:r>
          </a:p>
          <a:p>
            <a:pPr marL="305435" indent="-305435">
              <a:spcBef>
                <a:spcPts val="300"/>
              </a:spcBef>
              <a:spcAft>
                <a:spcPts val="300"/>
              </a:spcAft>
            </a:pPr>
            <a:r>
              <a:rPr lang="en-US" sz="2400" dirty="0"/>
              <a:t>An adult can be considered a victim of human trafficking even if she “consented” to the sex act. </a:t>
            </a:r>
          </a:p>
          <a:p>
            <a:pPr marL="305435" indent="-305435">
              <a:spcBef>
                <a:spcPts val="300"/>
              </a:spcBef>
              <a:spcAft>
                <a:spcPts val="300"/>
              </a:spcAft>
            </a:pPr>
            <a:r>
              <a:rPr lang="en-US" sz="2400" dirty="0"/>
              <a:t>Not all victims want to end their exploitation or cooperate with law enforcement. </a:t>
            </a:r>
          </a:p>
          <a:p>
            <a:pPr marL="305435" indent="-305435">
              <a:spcBef>
                <a:spcPts val="300"/>
              </a:spcBef>
              <a:spcAft>
                <a:spcPts val="300"/>
              </a:spcAft>
            </a:pPr>
            <a:r>
              <a:rPr lang="en-US" sz="2400" dirty="0"/>
              <a:t>Most traffickers use psychological, emotional, and/or financial coercion to force victims into providing commercial sex. </a:t>
            </a:r>
          </a:p>
          <a:p>
            <a:pPr>
              <a:spcBef>
                <a:spcPts val="300"/>
              </a:spcBef>
              <a:spcAft>
                <a:spcPts val="300"/>
              </a:spcAft>
            </a:pPr>
            <a:r>
              <a:rPr lang="en-US" sz="2400" dirty="0"/>
              <a:t>Wherever there is demand for commercial sex, there is sex trafficking. </a:t>
            </a:r>
          </a:p>
        </p:txBody>
      </p:sp>
      <p:sp>
        <p:nvSpPr>
          <p:cNvPr id="4" name="Footer Placeholder 1">
            <a:extLst>
              <a:ext uri="{FF2B5EF4-FFF2-40B4-BE49-F238E27FC236}">
                <a16:creationId xmlns:a16="http://schemas.microsoft.com/office/drawing/2014/main" id="{6FAA8053-2F81-1137-0AD5-E6E0E9A7EEC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E83AA6FD-0297-324A-EA47-85B772AA0D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10302562"/>
      </p:ext>
    </p:extLst>
  </p:cSld>
  <p:clrMapOvr>
    <a:masterClrMapping/>
  </p:clrMapOvr>
  <mc:AlternateContent xmlns:mc="http://schemas.openxmlformats.org/markup-compatibility/2006" xmlns:p14="http://schemas.microsoft.com/office/powerpoint/2010/main">
    <mc:Choice Requires="p14">
      <p:transition spd="slow" p14:dur="2000" advTm="81450"/>
    </mc:Choice>
    <mc:Fallback xmlns="">
      <p:transition spd="slow" advTm="8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890214"/>
            <a:ext cx="11029616" cy="1013800"/>
          </a:xfrm>
        </p:spPr>
        <p:txBody>
          <a:bodyPr>
            <a:noAutofit/>
          </a:bodyPr>
          <a:lstStyle/>
          <a:p>
            <a:r>
              <a:rPr lang="en-US" dirty="0"/>
              <a:t> </a:t>
            </a:r>
            <a:br>
              <a:rPr lang="en-US" dirty="0"/>
            </a:br>
            <a:r>
              <a:rPr lang="en-US" dirty="0"/>
              <a:t>If you suspect human trafficking – report it! </a:t>
            </a:r>
            <a:br>
              <a:rPr lang="en-US" dirty="0"/>
            </a:br>
            <a:endParaRPr lang="en-US" dirty="0"/>
          </a:p>
        </p:txBody>
      </p:sp>
      <p:sp>
        <p:nvSpPr>
          <p:cNvPr id="3" name="Content Placeholder 2"/>
          <p:cNvSpPr>
            <a:spLocks noGrp="1"/>
          </p:cNvSpPr>
          <p:nvPr>
            <p:ph idx="1"/>
          </p:nvPr>
        </p:nvSpPr>
        <p:spPr>
          <a:xfrm>
            <a:off x="640080" y="2194560"/>
            <a:ext cx="11029615" cy="4151811"/>
          </a:xfrm>
        </p:spPr>
        <p:txBody>
          <a:bodyPr wrap="none" anchor="t">
            <a:noAutofit/>
          </a:bodyPr>
          <a:lstStyle/>
          <a:p>
            <a:pPr>
              <a:spcBef>
                <a:spcPts val="0"/>
              </a:spcBef>
            </a:pPr>
            <a:r>
              <a:rPr lang="en-US" sz="2400" dirty="0"/>
              <a:t>Call the National Human Trafficking Hotline: </a:t>
            </a:r>
          </a:p>
          <a:p>
            <a:pPr lvl="1"/>
            <a:r>
              <a:rPr lang="en-US" sz="2400" dirty="0"/>
              <a:t>If you are a</a:t>
            </a:r>
            <a:r>
              <a:rPr lang="en-US" sz="2400" b="1" dirty="0"/>
              <a:t> victim of sex or labor trafficking</a:t>
            </a:r>
            <a:r>
              <a:rPr lang="en-US" sz="2400" dirty="0"/>
              <a:t> and need immediate help:</a:t>
            </a:r>
          </a:p>
          <a:p>
            <a:pPr lvl="2">
              <a:spcBef>
                <a:spcPts val="0"/>
              </a:spcBef>
            </a:pPr>
            <a:r>
              <a:rPr lang="en-US" sz="2400" b="1" dirty="0"/>
              <a:t>Call</a:t>
            </a:r>
            <a:r>
              <a:rPr lang="en-US" sz="2400" dirty="0"/>
              <a:t> 1-888-373-7888</a:t>
            </a:r>
          </a:p>
          <a:p>
            <a:pPr lvl="2">
              <a:spcBef>
                <a:spcPts val="0"/>
              </a:spcBef>
            </a:pPr>
            <a:r>
              <a:rPr lang="en-US" sz="2400" b="1" dirty="0"/>
              <a:t>Text</a:t>
            </a:r>
            <a:r>
              <a:rPr lang="en-US" sz="2400" dirty="0"/>
              <a:t> "BEFREE" or "HELP" to 233733 </a:t>
            </a:r>
          </a:p>
          <a:p>
            <a:pPr lvl="2">
              <a:spcBef>
                <a:spcPts val="0"/>
              </a:spcBef>
            </a:pPr>
            <a:r>
              <a:rPr lang="en-US" sz="2400" b="1" dirty="0"/>
              <a:t>Chat</a:t>
            </a:r>
            <a:r>
              <a:rPr lang="en-US" sz="2400" dirty="0"/>
              <a:t> via website: </a:t>
            </a:r>
            <a:r>
              <a:rPr lang="en-US" sz="2400" dirty="0" err="1"/>
              <a:t>humantraffickinghotline.org</a:t>
            </a:r>
            <a:r>
              <a:rPr lang="en-US" sz="2400" dirty="0"/>
              <a:t>/</a:t>
            </a:r>
            <a:r>
              <a:rPr lang="en-US" sz="2400" dirty="0" err="1"/>
              <a:t>en</a:t>
            </a:r>
            <a:r>
              <a:rPr lang="en-US" sz="2400" dirty="0"/>
              <a:t>/chat</a:t>
            </a:r>
          </a:p>
          <a:p>
            <a:pPr lvl="2">
              <a:spcBef>
                <a:spcPts val="0"/>
              </a:spcBef>
            </a:pPr>
            <a:r>
              <a:rPr lang="en-US" sz="2400" b="1" dirty="0"/>
              <a:t>Email</a:t>
            </a:r>
            <a:r>
              <a:rPr lang="en-US" sz="2400" dirty="0"/>
              <a:t> help@humantraffickinghotline.org</a:t>
            </a:r>
          </a:p>
        </p:txBody>
      </p:sp>
      <p:sp>
        <p:nvSpPr>
          <p:cNvPr id="5" name="Footer Placeholder 1">
            <a:extLst>
              <a:ext uri="{FF2B5EF4-FFF2-40B4-BE49-F238E27FC236}">
                <a16:creationId xmlns:a16="http://schemas.microsoft.com/office/drawing/2014/main" id="{4674F141-3D35-EBFA-E6FE-CF751A928614}"/>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8CC04CF5-FB20-F9A5-227F-FCA87D5F30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34489501"/>
      </p:ext>
    </p:extLst>
  </p:cSld>
  <p:clrMapOvr>
    <a:masterClrMapping/>
  </p:clrMapOvr>
  <mc:AlternateContent xmlns:mc="http://schemas.openxmlformats.org/markup-compatibility/2006">
    <mc:Choice xmlns:p14="http://schemas.microsoft.com/office/powerpoint/2010/main" Requires="p14">
      <p:transition spd="slow" p14:dur="2000" advTm="61984"/>
    </mc:Choice>
    <mc:Fallback>
      <p:transition spd="slow" advTm="6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7F9F-4FB3-C51A-B995-6B52EB759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26E1F-2856-5B3B-54AA-C5375020C2B7}"/>
              </a:ext>
            </a:extLst>
          </p:cNvPr>
          <p:cNvSpPr>
            <a:spLocks noGrp="1"/>
          </p:cNvSpPr>
          <p:nvPr>
            <p:ph type="title"/>
          </p:nvPr>
        </p:nvSpPr>
        <p:spPr>
          <a:xfrm>
            <a:off x="581192" y="890214"/>
            <a:ext cx="11029616" cy="1013800"/>
          </a:xfrm>
        </p:spPr>
        <p:txBody>
          <a:bodyPr>
            <a:noAutofit/>
          </a:bodyPr>
          <a:lstStyle/>
          <a:p>
            <a:r>
              <a:rPr lang="en-US" dirty="0"/>
              <a:t> statewide support for victims of trafficking</a:t>
            </a:r>
            <a:br>
              <a:rPr lang="en-US" dirty="0"/>
            </a:br>
            <a:endParaRPr lang="en-US" dirty="0"/>
          </a:p>
        </p:txBody>
      </p:sp>
      <p:sp>
        <p:nvSpPr>
          <p:cNvPr id="3" name="Content Placeholder 2">
            <a:extLst>
              <a:ext uri="{FF2B5EF4-FFF2-40B4-BE49-F238E27FC236}">
                <a16:creationId xmlns:a16="http://schemas.microsoft.com/office/drawing/2014/main" id="{24BF58EA-C0C0-5ADB-AC05-191383564480}"/>
              </a:ext>
            </a:extLst>
          </p:cNvPr>
          <p:cNvSpPr>
            <a:spLocks noGrp="1"/>
          </p:cNvSpPr>
          <p:nvPr>
            <p:ph idx="1"/>
          </p:nvPr>
        </p:nvSpPr>
        <p:spPr>
          <a:xfrm>
            <a:off x="640080" y="2194560"/>
            <a:ext cx="11029615" cy="3678303"/>
          </a:xfrm>
        </p:spPr>
        <p:txBody>
          <a:bodyPr anchor="t">
            <a:noAutofit/>
          </a:bodyPr>
          <a:lstStyle/>
          <a:p>
            <a:pPr marL="0" indent="0">
              <a:buNone/>
            </a:pPr>
            <a:r>
              <a:rPr lang="en-US" sz="2400" dirty="0"/>
              <a:t>If you are a </a:t>
            </a:r>
            <a:r>
              <a:rPr lang="en-US" sz="2400" b="1" dirty="0"/>
              <a:t>victim of human trafficking </a:t>
            </a:r>
            <a:r>
              <a:rPr lang="en-US" sz="2400" dirty="0"/>
              <a:t>and need support services:</a:t>
            </a:r>
          </a:p>
          <a:p>
            <a:pPr marL="334963" lvl="1" indent="-334963"/>
            <a:r>
              <a:rPr lang="en-US" sz="2400" b="1" dirty="0"/>
              <a:t>The Salvation Army’s LIGHT Project</a:t>
            </a:r>
            <a:r>
              <a:rPr lang="en-US" sz="1800" dirty="0"/>
              <a:t> (Leading Individuals Gracefully out of Human Trafficking)</a:t>
            </a:r>
          </a:p>
          <a:p>
            <a:pPr marL="604838" lvl="2" indent="-368300"/>
            <a:r>
              <a:rPr lang="en-US" sz="2400" b="1" dirty="0"/>
              <a:t>Website</a:t>
            </a:r>
            <a:r>
              <a:rPr lang="en-US" sz="2400" dirty="0"/>
              <a:t> salvationarmyusa.org/usa-eastern-territory/western-pennsylvania/human-trafficking</a:t>
            </a:r>
          </a:p>
          <a:p>
            <a:pPr marL="604838" lvl="2" indent="-368300"/>
            <a:r>
              <a:rPr lang="en-US" sz="2400" b="1" dirty="0"/>
              <a:t>24/7 Hotline </a:t>
            </a:r>
            <a:r>
              <a:rPr lang="en-US" sz="2400" dirty="0"/>
              <a:t>412-999-1197</a:t>
            </a:r>
          </a:p>
        </p:txBody>
      </p:sp>
      <p:sp>
        <p:nvSpPr>
          <p:cNvPr id="5" name="Footer Placeholder 1">
            <a:extLst>
              <a:ext uri="{FF2B5EF4-FFF2-40B4-BE49-F238E27FC236}">
                <a16:creationId xmlns:a16="http://schemas.microsoft.com/office/drawing/2014/main" id="{A781CC9D-110C-DB03-ECDC-1C09AFB23429}"/>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EDE8C896-C5D4-1787-5026-362F710918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71697889"/>
      </p:ext>
    </p:extLst>
  </p:cSld>
  <p:clrMapOvr>
    <a:masterClrMapping/>
  </p:clrMapOvr>
  <mc:AlternateContent xmlns:mc="http://schemas.openxmlformats.org/markup-compatibility/2006">
    <mc:Choice xmlns:p14="http://schemas.microsoft.com/office/powerpoint/2010/main" Requires="p14">
      <p:transition spd="slow" p14:dur="2000" advTm="29877"/>
    </mc:Choice>
    <mc:Fallback>
      <p:transition spd="slow" advTm="2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9C87D-5192-6414-5132-C8028BAA3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6C77E-1A83-561B-D565-6242A1EA3537}"/>
              </a:ext>
            </a:extLst>
          </p:cNvPr>
          <p:cNvSpPr>
            <a:spLocks noGrp="1"/>
          </p:cNvSpPr>
          <p:nvPr>
            <p:ph type="title"/>
          </p:nvPr>
        </p:nvSpPr>
        <p:spPr>
          <a:xfrm>
            <a:off x="581192" y="890214"/>
            <a:ext cx="11029616" cy="1013800"/>
          </a:xfrm>
        </p:spPr>
        <p:txBody>
          <a:bodyPr>
            <a:noAutofit/>
          </a:bodyPr>
          <a:lstStyle/>
          <a:p>
            <a:r>
              <a:rPr lang="en-US" dirty="0"/>
              <a:t> statewide support for victims of trafficking</a:t>
            </a:r>
            <a:br>
              <a:rPr lang="en-US" dirty="0"/>
            </a:br>
            <a:endParaRPr lang="en-US" dirty="0"/>
          </a:p>
        </p:txBody>
      </p:sp>
      <p:sp>
        <p:nvSpPr>
          <p:cNvPr id="3" name="Content Placeholder 2">
            <a:extLst>
              <a:ext uri="{FF2B5EF4-FFF2-40B4-BE49-F238E27FC236}">
                <a16:creationId xmlns:a16="http://schemas.microsoft.com/office/drawing/2014/main" id="{C9DEBA8E-5921-BF68-FB20-85E0A4D05A97}"/>
              </a:ext>
            </a:extLst>
          </p:cNvPr>
          <p:cNvSpPr>
            <a:spLocks noGrp="1"/>
          </p:cNvSpPr>
          <p:nvPr>
            <p:ph idx="1"/>
          </p:nvPr>
        </p:nvSpPr>
        <p:spPr>
          <a:xfrm>
            <a:off x="640080" y="2194560"/>
            <a:ext cx="11029615" cy="3678303"/>
          </a:xfrm>
        </p:spPr>
        <p:txBody>
          <a:bodyPr anchor="t">
            <a:noAutofit/>
          </a:bodyPr>
          <a:lstStyle/>
          <a:p>
            <a:pPr marL="0" indent="0">
              <a:buNone/>
            </a:pPr>
            <a:r>
              <a:rPr lang="en-US" sz="2400" dirty="0"/>
              <a:t>If you are a </a:t>
            </a:r>
            <a:r>
              <a:rPr lang="en-US" sz="2400" b="1" dirty="0"/>
              <a:t>victim of human trafficking </a:t>
            </a:r>
            <a:r>
              <a:rPr lang="en-US" sz="2400" dirty="0"/>
              <a:t>and need support services:</a:t>
            </a:r>
          </a:p>
          <a:p>
            <a:pPr marL="334963" lvl="1" indent="-334963"/>
            <a:r>
              <a:rPr lang="en-US" sz="2400" b="1" dirty="0"/>
              <a:t>The Salvation Army’s New Day to Stop Trafficking</a:t>
            </a:r>
          </a:p>
          <a:p>
            <a:pPr marL="571500" lvl="2" indent="-334963"/>
            <a:r>
              <a:rPr lang="en-US" sz="2400" b="1" dirty="0"/>
              <a:t>Website </a:t>
            </a:r>
            <a:r>
              <a:rPr lang="en-US" sz="2400" dirty="0" err="1"/>
              <a:t>easternusa.salvationarmy.org</a:t>
            </a:r>
            <a:r>
              <a:rPr lang="en-US" sz="2400" dirty="0"/>
              <a:t>/eastern-</a:t>
            </a:r>
            <a:r>
              <a:rPr lang="en-US" sz="2400" dirty="0" err="1"/>
              <a:t>pennsylvania</a:t>
            </a:r>
            <a:r>
              <a:rPr lang="en-US" sz="2400" dirty="0"/>
              <a:t>/greater-</a:t>
            </a:r>
            <a:r>
              <a:rPr lang="en-US" sz="2400" dirty="0" err="1"/>
              <a:t>philadelphia</a:t>
            </a:r>
            <a:r>
              <a:rPr lang="en-US" sz="2400" dirty="0"/>
              <a:t>/fight-for-justice</a:t>
            </a:r>
          </a:p>
          <a:p>
            <a:pPr marL="571500" lvl="2" indent="-334963"/>
            <a:r>
              <a:rPr lang="en-US" sz="2400" b="1" dirty="0"/>
              <a:t>Call </a:t>
            </a:r>
            <a:r>
              <a:rPr lang="en-US" sz="2400" dirty="0"/>
              <a:t>267-838-5866</a:t>
            </a:r>
            <a:endParaRPr lang="en-US" sz="2400" i="1" dirty="0"/>
          </a:p>
          <a:p>
            <a:pPr marL="0" indent="0">
              <a:buNone/>
            </a:pPr>
            <a:r>
              <a:rPr lang="en-US" sz="2400" i="1" dirty="0"/>
              <a:t>The Salvation Army responds to calls from survivors, law enforcement, and community partners needing social services supports.</a:t>
            </a:r>
            <a:endParaRPr lang="en-US" sz="2400" dirty="0"/>
          </a:p>
        </p:txBody>
      </p:sp>
      <p:sp>
        <p:nvSpPr>
          <p:cNvPr id="5" name="Footer Placeholder 1">
            <a:extLst>
              <a:ext uri="{FF2B5EF4-FFF2-40B4-BE49-F238E27FC236}">
                <a16:creationId xmlns:a16="http://schemas.microsoft.com/office/drawing/2014/main" id="{23D6A928-5B85-AD18-0B91-2D20AD63129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6" name="Audio 5">
            <a:extLst>
              <a:ext uri="{FF2B5EF4-FFF2-40B4-BE49-F238E27FC236}">
                <a16:creationId xmlns:a16="http://schemas.microsoft.com/office/drawing/2014/main" id="{560539B6-181F-23D6-61BB-3415CE3B94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68567584"/>
      </p:ext>
    </p:extLst>
  </p:cSld>
  <p:clrMapOvr>
    <a:masterClrMapping/>
  </p:clrMapOvr>
  <mc:AlternateContent xmlns:mc="http://schemas.openxmlformats.org/markup-compatibility/2006">
    <mc:Choice xmlns:p14="http://schemas.microsoft.com/office/powerpoint/2010/main" Requires="p14">
      <p:transition spd="slow" p14:dur="2000" advTm="24458"/>
    </mc:Choice>
    <mc:Fallback>
      <p:transition spd="slow" advTm="2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can you do to help?</a:t>
            </a:r>
          </a:p>
        </p:txBody>
      </p:sp>
      <p:sp>
        <p:nvSpPr>
          <p:cNvPr id="3" name="Content Placeholder 2"/>
          <p:cNvSpPr>
            <a:spLocks noGrp="1"/>
          </p:cNvSpPr>
          <p:nvPr>
            <p:ph idx="1"/>
          </p:nvPr>
        </p:nvSpPr>
        <p:spPr>
          <a:xfrm>
            <a:off x="640080" y="2194560"/>
            <a:ext cx="9191456" cy="3678303"/>
          </a:xfrm>
        </p:spPr>
        <p:txBody>
          <a:bodyPr anchor="t">
            <a:noAutofit/>
          </a:bodyPr>
          <a:lstStyle/>
          <a:p>
            <a:pPr>
              <a:spcBef>
                <a:spcPts val="0"/>
              </a:spcBef>
            </a:pPr>
            <a:r>
              <a:rPr lang="en-US" sz="2400" dirty="0"/>
              <a:t>Post the hotline on your social media</a:t>
            </a:r>
          </a:p>
          <a:p>
            <a:pPr>
              <a:spcBef>
                <a:spcPts val="0"/>
              </a:spcBef>
            </a:pPr>
            <a:r>
              <a:rPr lang="en-US" sz="2400" dirty="0"/>
              <a:t>Pay attention to the words you choose</a:t>
            </a:r>
          </a:p>
          <a:p>
            <a:pPr>
              <a:spcBef>
                <a:spcPts val="0"/>
              </a:spcBef>
            </a:pPr>
            <a:r>
              <a:rPr lang="en-US" sz="2400" dirty="0"/>
              <a:t>Talk to your kids about healthy relationships</a:t>
            </a:r>
          </a:p>
          <a:p>
            <a:pPr>
              <a:spcBef>
                <a:spcPts val="0"/>
              </a:spcBef>
            </a:pPr>
            <a:r>
              <a:rPr lang="en-US" sz="2400" dirty="0"/>
              <a:t>Advocate for legislative changes</a:t>
            </a:r>
          </a:p>
          <a:p>
            <a:pPr>
              <a:spcBef>
                <a:spcPts val="0"/>
              </a:spcBef>
            </a:pPr>
            <a:r>
              <a:rPr lang="en-US" sz="2400" dirty="0"/>
              <a:t>Cultivate political will to change policing and law enforcement tactics</a:t>
            </a:r>
          </a:p>
          <a:p>
            <a:pPr>
              <a:spcBef>
                <a:spcPts val="0"/>
              </a:spcBef>
            </a:pPr>
            <a:r>
              <a:rPr lang="en-US" sz="2400" dirty="0"/>
              <a:t>Get involved with your local coalition and volunteer</a:t>
            </a:r>
          </a:p>
          <a:p>
            <a:pPr>
              <a:spcBef>
                <a:spcPts val="0"/>
              </a:spcBef>
            </a:pPr>
            <a:r>
              <a:rPr lang="en-US" sz="2400" dirty="0"/>
              <a:t>Host a fundraiser or public awareness event</a:t>
            </a:r>
          </a:p>
          <a:p>
            <a:pPr>
              <a:spcBef>
                <a:spcPts val="0"/>
              </a:spcBef>
            </a:pPr>
            <a:r>
              <a:rPr lang="en-US" sz="2400" dirty="0"/>
              <a:t>Donate money, clothing, or personal care items</a:t>
            </a:r>
          </a:p>
          <a:p>
            <a:pPr>
              <a:spcBef>
                <a:spcPts val="0"/>
              </a:spcBef>
            </a:pPr>
            <a:endParaRPr lang="en-US" sz="2400" dirty="0"/>
          </a:p>
          <a:p>
            <a:pPr>
              <a:spcBef>
                <a:spcPts val="0"/>
              </a:spcBef>
            </a:pPr>
            <a:endParaRPr lang="en-US" sz="2400" dirty="0"/>
          </a:p>
          <a:p>
            <a:pPr>
              <a:spcBef>
                <a:spcPts val="0"/>
              </a:spcBef>
            </a:pPr>
            <a:endParaRPr lang="en-US" sz="2400" dirty="0"/>
          </a:p>
        </p:txBody>
      </p:sp>
      <p:sp>
        <p:nvSpPr>
          <p:cNvPr id="5" name="Footer Placeholder 1">
            <a:extLst>
              <a:ext uri="{FF2B5EF4-FFF2-40B4-BE49-F238E27FC236}">
                <a16:creationId xmlns:a16="http://schemas.microsoft.com/office/drawing/2014/main" id="{3C934B63-8736-57A5-91C1-CEE695793378}"/>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8" name="Audio 7">
            <a:extLst>
              <a:ext uri="{FF2B5EF4-FFF2-40B4-BE49-F238E27FC236}">
                <a16:creationId xmlns:a16="http://schemas.microsoft.com/office/drawing/2014/main" id="{A6C85117-190D-C227-EE95-46BB378E9B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7685916"/>
      </p:ext>
    </p:extLst>
  </p:cSld>
  <p:clrMapOvr>
    <a:masterClrMapping/>
  </p:clrMapOvr>
  <mc:AlternateContent xmlns:mc="http://schemas.openxmlformats.org/markup-compatibility/2006" xmlns:p14="http://schemas.microsoft.com/office/powerpoint/2010/main">
    <mc:Choice Requires="p14">
      <p:transition spd="slow" p14:dur="2000" advTm="55584"/>
    </mc:Choice>
    <mc:Fallback xmlns="">
      <p:transition spd="slow" advTm="5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EB48-F9DD-32E0-F55F-DC2B20314FFB}"/>
              </a:ext>
            </a:extLst>
          </p:cNvPr>
          <p:cNvSpPr>
            <a:spLocks noGrp="1"/>
          </p:cNvSpPr>
          <p:nvPr>
            <p:ph type="title"/>
          </p:nvPr>
        </p:nvSpPr>
        <p:spPr/>
        <p:txBody>
          <a:bodyPr/>
          <a:lstStyle/>
          <a:p>
            <a:r>
              <a:rPr lang="en-US" dirty="0"/>
              <a:t>As a teacher, what can you do at school?</a:t>
            </a:r>
          </a:p>
        </p:txBody>
      </p:sp>
      <p:sp>
        <p:nvSpPr>
          <p:cNvPr id="3" name="Content Placeholder 2">
            <a:extLst>
              <a:ext uri="{FF2B5EF4-FFF2-40B4-BE49-F238E27FC236}">
                <a16:creationId xmlns:a16="http://schemas.microsoft.com/office/drawing/2014/main" id="{A2111550-2045-FBAE-F725-C7765D968A17}"/>
              </a:ext>
            </a:extLst>
          </p:cNvPr>
          <p:cNvSpPr>
            <a:spLocks noGrp="1"/>
          </p:cNvSpPr>
          <p:nvPr>
            <p:ph idx="1"/>
          </p:nvPr>
        </p:nvSpPr>
        <p:spPr>
          <a:xfrm>
            <a:off x="640081" y="2194560"/>
            <a:ext cx="9293192" cy="4186989"/>
          </a:xfrm>
        </p:spPr>
        <p:txBody>
          <a:bodyPr anchor="t">
            <a:noAutofit/>
          </a:bodyPr>
          <a:lstStyle/>
          <a:p>
            <a:pPr>
              <a:spcBef>
                <a:spcPts val="0"/>
              </a:spcBef>
            </a:pPr>
            <a:r>
              <a:rPr lang="en-US" sz="2400" dirty="0"/>
              <a:t>Teach internet safety.  A lot of students now have access to all kinds of social media, and a lot of students are even posting their own content. It is important to teach students that there are social media users who are not safe to engage with. </a:t>
            </a:r>
          </a:p>
          <a:p>
            <a:pPr>
              <a:spcBef>
                <a:spcPts val="0"/>
              </a:spcBef>
            </a:pPr>
            <a:r>
              <a:rPr lang="en-US" sz="2400" dirty="0"/>
              <a:t>Express that whatever you put on the internet stays on the internet. This also applies to pictures they send to people directly. </a:t>
            </a:r>
          </a:p>
          <a:p>
            <a:pPr>
              <a:spcBef>
                <a:spcPts val="0"/>
              </a:spcBef>
            </a:pPr>
            <a:r>
              <a:rPr lang="en-US" sz="2400" dirty="0"/>
              <a:t>Remind students to never give out their personal information. </a:t>
            </a:r>
          </a:p>
          <a:p>
            <a:pPr>
              <a:spcBef>
                <a:spcPts val="0"/>
              </a:spcBef>
            </a:pPr>
            <a:r>
              <a:rPr lang="en-US" sz="2400" dirty="0"/>
              <a:t>If there are issues with certain social media platforms at your school, talk to your principal about blocking certain websites and apps on school property. </a:t>
            </a:r>
          </a:p>
          <a:p>
            <a:pPr>
              <a:spcBef>
                <a:spcPts val="0"/>
              </a:spcBef>
            </a:pPr>
            <a:endParaRPr lang="en-US" sz="2400" dirty="0"/>
          </a:p>
        </p:txBody>
      </p:sp>
      <p:sp>
        <p:nvSpPr>
          <p:cNvPr id="5" name="Footer Placeholder 1">
            <a:extLst>
              <a:ext uri="{FF2B5EF4-FFF2-40B4-BE49-F238E27FC236}">
                <a16:creationId xmlns:a16="http://schemas.microsoft.com/office/drawing/2014/main" id="{79E0FEAC-90FF-F872-8068-23CBE7A1D668}"/>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63AFC3A3-BA11-DC34-BEB4-4F8F85B6CA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2037102"/>
      </p:ext>
    </p:extLst>
  </p:cSld>
  <p:clrMapOvr>
    <a:masterClrMapping/>
  </p:clrMapOvr>
  <mc:AlternateContent xmlns:mc="http://schemas.openxmlformats.org/markup-compatibility/2006" xmlns:p14="http://schemas.microsoft.com/office/powerpoint/2010/main">
    <mc:Choice Requires="p14">
      <p:transition spd="slow" p14:dur="2000" advTm="21696"/>
    </mc:Choice>
    <mc:Fallback xmlns="">
      <p:transition spd="slow" advTm="2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04FA-CE74-9358-B5BD-0DD30C21D3D3}"/>
              </a:ext>
            </a:extLst>
          </p:cNvPr>
          <p:cNvSpPr>
            <a:spLocks noGrp="1"/>
          </p:cNvSpPr>
          <p:nvPr>
            <p:ph type="title"/>
          </p:nvPr>
        </p:nvSpPr>
        <p:spPr/>
        <p:txBody>
          <a:bodyPr/>
          <a:lstStyle/>
          <a:p>
            <a:r>
              <a:rPr lang="en-US" dirty="0"/>
              <a:t>As a teacher, what can you tell parents?</a:t>
            </a:r>
          </a:p>
        </p:txBody>
      </p:sp>
      <p:sp>
        <p:nvSpPr>
          <p:cNvPr id="3" name="Content Placeholder 2">
            <a:extLst>
              <a:ext uri="{FF2B5EF4-FFF2-40B4-BE49-F238E27FC236}">
                <a16:creationId xmlns:a16="http://schemas.microsoft.com/office/drawing/2014/main" id="{BC2DD5F0-9068-60D5-57B2-06CAA6B63876}"/>
              </a:ext>
            </a:extLst>
          </p:cNvPr>
          <p:cNvSpPr>
            <a:spLocks noGrp="1"/>
          </p:cNvSpPr>
          <p:nvPr>
            <p:ph idx="1"/>
          </p:nvPr>
        </p:nvSpPr>
        <p:spPr>
          <a:xfrm>
            <a:off x="640080" y="2194560"/>
            <a:ext cx="9350943" cy="3678303"/>
          </a:xfrm>
        </p:spPr>
        <p:txBody>
          <a:bodyPr anchor="t">
            <a:normAutofit/>
          </a:bodyPr>
          <a:lstStyle/>
          <a:p>
            <a:pPr>
              <a:spcBef>
                <a:spcPts val="0"/>
              </a:spcBef>
            </a:pPr>
            <a:r>
              <a:rPr lang="en-US" sz="2400" dirty="0"/>
              <a:t>Encourage parents to be aware and informed of their kid’s social media/internet usage. They can even put locks on certain websites/apps. </a:t>
            </a:r>
          </a:p>
          <a:p>
            <a:pPr>
              <a:spcBef>
                <a:spcPts val="0"/>
              </a:spcBef>
            </a:pPr>
            <a:r>
              <a:rPr lang="en-US" sz="2400" dirty="0"/>
              <a:t>Provide parents with resources to internet safety lessons. </a:t>
            </a:r>
          </a:p>
          <a:p>
            <a:pPr>
              <a:spcBef>
                <a:spcPts val="0"/>
              </a:spcBef>
            </a:pPr>
            <a:r>
              <a:rPr lang="en-US" sz="2400" dirty="0"/>
              <a:t>Talk to parents immediately if you have any concerns with a student’s online safety. </a:t>
            </a:r>
          </a:p>
          <a:p>
            <a:pPr>
              <a:spcBef>
                <a:spcPts val="0"/>
              </a:spcBef>
            </a:pPr>
            <a:r>
              <a:rPr lang="en-US" sz="2400" dirty="0"/>
              <a:t>Talk to parents immediately if you have concerns with a student’s relationship with another student or someone outside of the school. </a:t>
            </a:r>
          </a:p>
        </p:txBody>
      </p:sp>
      <p:sp>
        <p:nvSpPr>
          <p:cNvPr id="4" name="Footer Placeholder 1">
            <a:extLst>
              <a:ext uri="{FF2B5EF4-FFF2-40B4-BE49-F238E27FC236}">
                <a16:creationId xmlns:a16="http://schemas.microsoft.com/office/drawing/2014/main" id="{0AE2FCF8-5F75-287B-3C93-15E0A33C3893}"/>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16D4AE01-E7A8-A85B-5DEF-B16ABDA7C3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2040753"/>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F0E215C-11CB-5DB3-73AB-81512607A3F1}"/>
              </a:ext>
            </a:extLst>
          </p:cNvPr>
          <p:cNvSpPr/>
          <p:nvPr/>
        </p:nvSpPr>
        <p:spPr>
          <a:xfrm>
            <a:off x="4147565" y="2985420"/>
            <a:ext cx="3896869"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en-US" sz="2800" dirty="0">
                <a:solidFill>
                  <a:schemeClr val="accent1"/>
                </a:solidFill>
              </a:rPr>
              <a:t>Shea M. Rhodes, Esq. </a:t>
            </a:r>
          </a:p>
        </p:txBody>
      </p:sp>
      <p:pic>
        <p:nvPicPr>
          <p:cNvPr id="4" name="Picture 3">
            <a:extLst>
              <a:ext uri="{FF2B5EF4-FFF2-40B4-BE49-F238E27FC236}">
                <a16:creationId xmlns:a16="http://schemas.microsoft.com/office/drawing/2014/main" id="{412256CE-0E09-3133-7389-7390EC08A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245555"/>
            <a:ext cx="1371600" cy="1371600"/>
          </a:xfrm>
          <a:prstGeom prst="rect">
            <a:avLst/>
          </a:prstGeom>
        </p:spPr>
      </p:pic>
      <p:sp>
        <p:nvSpPr>
          <p:cNvPr id="5" name="Footer Placeholder 1">
            <a:extLst>
              <a:ext uri="{FF2B5EF4-FFF2-40B4-BE49-F238E27FC236}">
                <a16:creationId xmlns:a16="http://schemas.microsoft.com/office/drawing/2014/main" id="{BFE249BA-CFEB-3793-BE35-4A85091AA884}"/>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grpSp>
        <p:nvGrpSpPr>
          <p:cNvPr id="32" name="Group 31">
            <a:extLst>
              <a:ext uri="{FF2B5EF4-FFF2-40B4-BE49-F238E27FC236}">
                <a16:creationId xmlns:a16="http://schemas.microsoft.com/office/drawing/2014/main" id="{4A1A823E-906D-0DCA-02FF-1029D47CB79E}"/>
              </a:ext>
            </a:extLst>
          </p:cNvPr>
          <p:cNvGrpSpPr/>
          <p:nvPr/>
        </p:nvGrpSpPr>
        <p:grpSpPr>
          <a:xfrm>
            <a:off x="4239157" y="3792976"/>
            <a:ext cx="3928967" cy="1819469"/>
            <a:chOff x="4822543" y="4147423"/>
            <a:chExt cx="3928967" cy="1819469"/>
          </a:xfrm>
        </p:grpSpPr>
        <p:grpSp>
          <p:nvGrpSpPr>
            <p:cNvPr id="30" name="Group 29">
              <a:extLst>
                <a:ext uri="{FF2B5EF4-FFF2-40B4-BE49-F238E27FC236}">
                  <a16:creationId xmlns:a16="http://schemas.microsoft.com/office/drawing/2014/main" id="{C07B74FA-C4A0-FA4F-1F24-49A7AF881CEF}"/>
                </a:ext>
              </a:extLst>
            </p:cNvPr>
            <p:cNvGrpSpPr/>
            <p:nvPr/>
          </p:nvGrpSpPr>
          <p:grpSpPr>
            <a:xfrm>
              <a:off x="4822543" y="5183525"/>
              <a:ext cx="2294692" cy="274320"/>
              <a:chOff x="4822543" y="5183525"/>
              <a:chExt cx="2294692" cy="274320"/>
            </a:xfrm>
          </p:grpSpPr>
          <p:pic>
            <p:nvPicPr>
              <p:cNvPr id="22" name="Graphic 21">
                <a:extLst>
                  <a:ext uri="{FF2B5EF4-FFF2-40B4-BE49-F238E27FC236}">
                    <a16:creationId xmlns:a16="http://schemas.microsoft.com/office/drawing/2014/main" id="{83594080-0C15-7655-AD4A-1FA61DF50D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22543" y="5183525"/>
                <a:ext cx="274320" cy="274320"/>
              </a:xfrm>
              <a:prstGeom prst="rect">
                <a:avLst/>
              </a:prstGeom>
            </p:spPr>
          </p:pic>
          <p:sp>
            <p:nvSpPr>
              <p:cNvPr id="23" name="TextBox 22">
                <a:extLst>
                  <a:ext uri="{FF2B5EF4-FFF2-40B4-BE49-F238E27FC236}">
                    <a16:creationId xmlns:a16="http://schemas.microsoft.com/office/drawing/2014/main" id="{89FBB7B4-D635-AEC8-7716-D33DA28DF34E}"/>
                  </a:ext>
                </a:extLst>
              </p:cNvPr>
              <p:cNvSpPr txBox="1"/>
              <p:nvPr/>
            </p:nvSpPr>
            <p:spPr>
              <a:xfrm>
                <a:off x="5288435" y="5183525"/>
                <a:ext cx="1828800" cy="274320"/>
              </a:xfrm>
              <a:prstGeom prst="rect">
                <a:avLst/>
              </a:prstGeom>
              <a:noFill/>
            </p:spPr>
            <p:txBody>
              <a:bodyPr wrap="square" lIns="0" tIns="0" rIns="0" bIns="0" rtlCol="0" anchor="ctr">
                <a:noAutofit/>
              </a:bodyPr>
              <a:lstStyle/>
              <a:p>
                <a:r>
                  <a:rPr lang="en-US" dirty="0">
                    <a:solidFill>
                      <a:schemeClr val="tx1">
                        <a:lumMod val="65000"/>
                        <a:lumOff val="35000"/>
                      </a:schemeClr>
                    </a:solidFill>
                  </a:rPr>
                  <a:t>@</a:t>
                </a:r>
                <a:r>
                  <a:rPr lang="en-US" dirty="0" err="1">
                    <a:solidFill>
                      <a:schemeClr val="tx1">
                        <a:lumMod val="65000"/>
                        <a:lumOff val="35000"/>
                      </a:schemeClr>
                    </a:solidFill>
                  </a:rPr>
                  <a:t>cse_institute</a:t>
                </a:r>
                <a:endParaRPr lang="en-US" dirty="0">
                  <a:solidFill>
                    <a:schemeClr val="tx1">
                      <a:lumMod val="65000"/>
                      <a:lumOff val="35000"/>
                    </a:schemeClr>
                  </a:solidFill>
                </a:endParaRPr>
              </a:p>
            </p:txBody>
          </p:sp>
        </p:grpSp>
        <p:grpSp>
          <p:nvGrpSpPr>
            <p:cNvPr id="31" name="Group 30">
              <a:extLst>
                <a:ext uri="{FF2B5EF4-FFF2-40B4-BE49-F238E27FC236}">
                  <a16:creationId xmlns:a16="http://schemas.microsoft.com/office/drawing/2014/main" id="{242AD8C3-9D03-565C-1C7D-2E36537DBF19}"/>
                </a:ext>
              </a:extLst>
            </p:cNvPr>
            <p:cNvGrpSpPr/>
            <p:nvPr/>
          </p:nvGrpSpPr>
          <p:grpSpPr>
            <a:xfrm>
              <a:off x="4822543" y="5692572"/>
              <a:ext cx="3928967" cy="274320"/>
              <a:chOff x="4822543" y="5692572"/>
              <a:chExt cx="3928967" cy="274320"/>
            </a:xfrm>
          </p:grpSpPr>
          <p:pic>
            <p:nvPicPr>
              <p:cNvPr id="20" name="Graphic 19">
                <a:extLst>
                  <a:ext uri="{FF2B5EF4-FFF2-40B4-BE49-F238E27FC236}">
                    <a16:creationId xmlns:a16="http://schemas.microsoft.com/office/drawing/2014/main" id="{3C83CF70-68C9-87B6-751E-12117FF32A3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22543" y="5692572"/>
                <a:ext cx="274320" cy="274320"/>
              </a:xfrm>
              <a:prstGeom prst="rect">
                <a:avLst/>
              </a:prstGeom>
            </p:spPr>
          </p:pic>
          <p:sp>
            <p:nvSpPr>
              <p:cNvPr id="25" name="TextBox 24">
                <a:extLst>
                  <a:ext uri="{FF2B5EF4-FFF2-40B4-BE49-F238E27FC236}">
                    <a16:creationId xmlns:a16="http://schemas.microsoft.com/office/drawing/2014/main" id="{08CA0A8E-3F21-04B0-0377-D826AB432FAC}"/>
                  </a:ext>
                </a:extLst>
              </p:cNvPr>
              <p:cNvSpPr txBox="1"/>
              <p:nvPr/>
            </p:nvSpPr>
            <p:spPr>
              <a:xfrm>
                <a:off x="5288436" y="5692572"/>
                <a:ext cx="3463074" cy="274320"/>
              </a:xfrm>
              <a:prstGeom prst="rect">
                <a:avLst/>
              </a:prstGeom>
              <a:noFill/>
            </p:spPr>
            <p:txBody>
              <a:bodyPr wrap="square" lIns="0" tIns="0" rIns="0" bIns="0" rtlCol="0" anchor="ctr">
                <a:noAutofit/>
              </a:bodyPr>
              <a:lstStyle/>
              <a:p>
                <a:r>
                  <a:rPr lang="en-US" dirty="0" err="1">
                    <a:solidFill>
                      <a:schemeClr val="tx1">
                        <a:lumMod val="65000"/>
                        <a:lumOff val="35000"/>
                      </a:schemeClr>
                    </a:solidFill>
                  </a:rPr>
                  <a:t>facebook.com</a:t>
                </a:r>
                <a:r>
                  <a:rPr lang="en-US" dirty="0">
                    <a:solidFill>
                      <a:schemeClr val="tx1">
                        <a:lumMod val="65000"/>
                        <a:lumOff val="35000"/>
                      </a:schemeClr>
                    </a:solidFill>
                  </a:rPr>
                  <a:t>/VillanovaCSEInstitute</a:t>
                </a:r>
              </a:p>
            </p:txBody>
          </p:sp>
        </p:grpSp>
        <p:grpSp>
          <p:nvGrpSpPr>
            <p:cNvPr id="29" name="Group 28">
              <a:extLst>
                <a:ext uri="{FF2B5EF4-FFF2-40B4-BE49-F238E27FC236}">
                  <a16:creationId xmlns:a16="http://schemas.microsoft.com/office/drawing/2014/main" id="{EE9C7334-F0DC-BFA9-FD2D-16E84A8F7C95}"/>
                </a:ext>
              </a:extLst>
            </p:cNvPr>
            <p:cNvGrpSpPr/>
            <p:nvPr/>
          </p:nvGrpSpPr>
          <p:grpSpPr>
            <a:xfrm>
              <a:off x="4822543" y="4725766"/>
              <a:ext cx="3510751" cy="274320"/>
              <a:chOff x="4822543" y="4725766"/>
              <a:chExt cx="3510751" cy="274320"/>
            </a:xfrm>
          </p:grpSpPr>
          <p:pic>
            <p:nvPicPr>
              <p:cNvPr id="11" name="Graphic 10">
                <a:extLst>
                  <a:ext uri="{FF2B5EF4-FFF2-40B4-BE49-F238E27FC236}">
                    <a16:creationId xmlns:a16="http://schemas.microsoft.com/office/drawing/2014/main" id="{3B3C632D-8996-355C-4326-609AFB898B8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22543" y="4756246"/>
                <a:ext cx="274320" cy="213360"/>
              </a:xfrm>
              <a:prstGeom prst="rect">
                <a:avLst/>
              </a:prstGeom>
            </p:spPr>
          </p:pic>
          <p:sp>
            <p:nvSpPr>
              <p:cNvPr id="26" name="TextBox 25">
                <a:extLst>
                  <a:ext uri="{FF2B5EF4-FFF2-40B4-BE49-F238E27FC236}">
                    <a16:creationId xmlns:a16="http://schemas.microsoft.com/office/drawing/2014/main" id="{DA6F49A3-EE58-076F-ECEB-2767E2202491}"/>
                  </a:ext>
                </a:extLst>
              </p:cNvPr>
              <p:cNvSpPr txBox="1"/>
              <p:nvPr/>
            </p:nvSpPr>
            <p:spPr>
              <a:xfrm>
                <a:off x="5288435" y="4725766"/>
                <a:ext cx="3044859" cy="274320"/>
              </a:xfrm>
              <a:prstGeom prst="rect">
                <a:avLst/>
              </a:prstGeom>
              <a:noFill/>
            </p:spPr>
            <p:txBody>
              <a:bodyPr wrap="square" lIns="0" tIns="0" rIns="0" bIns="0" rtlCol="0" anchor="ctr">
                <a:noAutofit/>
              </a:bodyPr>
              <a:lstStyle/>
              <a:p>
                <a:r>
                  <a:rPr lang="en-US" dirty="0" err="1">
                    <a:solidFill>
                      <a:schemeClr val="tx1">
                        <a:lumMod val="65000"/>
                        <a:lumOff val="35000"/>
                      </a:schemeClr>
                    </a:solidFill>
                  </a:rPr>
                  <a:t>shea.rhodes@law.villanova.edu</a:t>
                </a:r>
                <a:endParaRPr lang="en-US" dirty="0">
                  <a:solidFill>
                    <a:schemeClr val="tx1">
                      <a:lumMod val="65000"/>
                      <a:lumOff val="35000"/>
                    </a:schemeClr>
                  </a:solidFill>
                </a:endParaRPr>
              </a:p>
            </p:txBody>
          </p:sp>
        </p:grpSp>
        <p:grpSp>
          <p:nvGrpSpPr>
            <p:cNvPr id="28" name="Group 27">
              <a:extLst>
                <a:ext uri="{FF2B5EF4-FFF2-40B4-BE49-F238E27FC236}">
                  <a16:creationId xmlns:a16="http://schemas.microsoft.com/office/drawing/2014/main" id="{F57DF274-5240-062E-3BF9-10E1869586E6}"/>
                </a:ext>
              </a:extLst>
            </p:cNvPr>
            <p:cNvGrpSpPr/>
            <p:nvPr/>
          </p:nvGrpSpPr>
          <p:grpSpPr>
            <a:xfrm>
              <a:off x="4891123" y="4147423"/>
              <a:ext cx="3442171" cy="308610"/>
              <a:chOff x="4891123" y="4147423"/>
              <a:chExt cx="3442171" cy="308610"/>
            </a:xfrm>
          </p:grpSpPr>
          <p:pic>
            <p:nvPicPr>
              <p:cNvPr id="18" name="Graphic 17">
                <a:extLst>
                  <a:ext uri="{FF2B5EF4-FFF2-40B4-BE49-F238E27FC236}">
                    <a16:creationId xmlns:a16="http://schemas.microsoft.com/office/drawing/2014/main" id="{6A9F63C8-C665-6E9D-A0B2-6131115E514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91123" y="4147423"/>
                <a:ext cx="137160" cy="308610"/>
              </a:xfrm>
              <a:prstGeom prst="rect">
                <a:avLst/>
              </a:prstGeom>
            </p:spPr>
          </p:pic>
          <p:sp>
            <p:nvSpPr>
              <p:cNvPr id="27" name="TextBox 26">
                <a:extLst>
                  <a:ext uri="{FF2B5EF4-FFF2-40B4-BE49-F238E27FC236}">
                    <a16:creationId xmlns:a16="http://schemas.microsoft.com/office/drawing/2014/main" id="{C2A9D95C-EB1E-BDF7-D875-8EB3E3AEF9C9}"/>
                  </a:ext>
                </a:extLst>
              </p:cNvPr>
              <p:cNvSpPr txBox="1"/>
              <p:nvPr/>
            </p:nvSpPr>
            <p:spPr>
              <a:xfrm>
                <a:off x="5288435" y="4164568"/>
                <a:ext cx="3044859" cy="274320"/>
              </a:xfrm>
              <a:prstGeom prst="rect">
                <a:avLst/>
              </a:prstGeom>
              <a:noFill/>
            </p:spPr>
            <p:txBody>
              <a:bodyPr wrap="square" lIns="0" tIns="0" rIns="0" bIns="0" rtlCol="0" anchor="ctr">
                <a:noAutofit/>
              </a:bodyPr>
              <a:lstStyle/>
              <a:p>
                <a:r>
                  <a:rPr lang="en-US" dirty="0">
                    <a:solidFill>
                      <a:schemeClr val="tx1">
                        <a:lumMod val="65000"/>
                        <a:lumOff val="35000"/>
                      </a:schemeClr>
                    </a:solidFill>
                  </a:rPr>
                  <a:t>Office: (610) 519-7183</a:t>
                </a:r>
              </a:p>
            </p:txBody>
          </p:sp>
        </p:grpSp>
      </p:grpSp>
      <p:pic>
        <p:nvPicPr>
          <p:cNvPr id="6" name="Audio 5">
            <a:extLst>
              <a:ext uri="{FF2B5EF4-FFF2-40B4-BE49-F238E27FC236}">
                <a16:creationId xmlns:a16="http://schemas.microsoft.com/office/drawing/2014/main" id="{1171A042-6937-BB08-51BE-3F089FED42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4156397"/>
      </p:ext>
    </p:extLst>
  </p:cSld>
  <p:clrMapOvr>
    <a:masterClrMapping/>
  </p:clrMapOvr>
  <mc:AlternateContent xmlns:mc="http://schemas.openxmlformats.org/markup-compatibility/2006" xmlns:p14="http://schemas.microsoft.com/office/powerpoint/2010/main">
    <mc:Choice Requires="p14">
      <p:transition spd="slow" p14:dur="2000" advTm="15253"/>
    </mc:Choice>
    <mc:Fallback xmlns="">
      <p:transition spd="slow" advTm="1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dirty="0">
                <a:cs typeface="Arial" panose="020B0604020202020204" pitchFamily="34" charset="0"/>
              </a:rPr>
              <a:t>What is Human trafficking?</a:t>
            </a:r>
          </a:p>
        </p:txBody>
      </p:sp>
      <p:sp>
        <p:nvSpPr>
          <p:cNvPr id="5" name="Content Placeholder 4"/>
          <p:cNvSpPr>
            <a:spLocks noGrp="1"/>
          </p:cNvSpPr>
          <p:nvPr>
            <p:ph idx="1"/>
          </p:nvPr>
        </p:nvSpPr>
        <p:spPr>
          <a:xfrm>
            <a:off x="640080" y="2194560"/>
            <a:ext cx="10479438" cy="3396466"/>
          </a:xfrm>
        </p:spPr>
        <p:txBody>
          <a:bodyPr anchor="t">
            <a:normAutofit/>
          </a:bodyPr>
          <a:lstStyle/>
          <a:p>
            <a:pPr marL="708660" indent="-571500">
              <a:buFont typeface="Wingdings" panose="05000000000000000000" pitchFamily="2" charset="2"/>
              <a:buChar char="§"/>
            </a:pPr>
            <a:r>
              <a:rPr lang="en-US" sz="3300" dirty="0"/>
              <a:t>The illegal trade of human beings for the purposes of commercial sexual exploitation or forced labor.</a:t>
            </a:r>
          </a:p>
          <a:p>
            <a:pPr marL="708660" indent="-571500">
              <a:buFont typeface="Wingdings" panose="05000000000000000000" pitchFamily="2" charset="2"/>
              <a:buChar char="§"/>
            </a:pPr>
            <a:r>
              <a:rPr lang="en-US" sz="3300" dirty="0"/>
              <a:t>A </a:t>
            </a:r>
            <a:r>
              <a:rPr lang="en-US" sz="3300" b="1" dirty="0">
                <a:solidFill>
                  <a:srgbClr val="4590B8"/>
                </a:solidFill>
              </a:rPr>
              <a:t>crime of violence</a:t>
            </a:r>
            <a:r>
              <a:rPr lang="en-US" sz="3300" dirty="0">
                <a:solidFill>
                  <a:srgbClr val="4590B8"/>
                </a:solidFill>
              </a:rPr>
              <a:t> </a:t>
            </a:r>
            <a:r>
              <a:rPr lang="en-US" sz="3300" dirty="0"/>
              <a:t>under State and Federal laws.</a:t>
            </a:r>
          </a:p>
          <a:p>
            <a:pPr marL="708660" indent="-571500">
              <a:buFont typeface="Wingdings" panose="05000000000000000000" pitchFamily="2" charset="2"/>
              <a:buChar char="§"/>
            </a:pPr>
            <a:r>
              <a:rPr lang="en-US" sz="3300" dirty="0"/>
              <a:t>A lucrative, exploitative industry driven by demand.</a:t>
            </a:r>
          </a:p>
        </p:txBody>
      </p:sp>
      <p:sp>
        <p:nvSpPr>
          <p:cNvPr id="4" name="Rectangle 3"/>
          <p:cNvSpPr/>
          <p:nvPr/>
        </p:nvSpPr>
        <p:spPr>
          <a:xfrm>
            <a:off x="1034924" y="2029502"/>
            <a:ext cx="9159954" cy="1785104"/>
          </a:xfrm>
          <a:prstGeom prst="rect">
            <a:avLst/>
          </a:prstGeom>
        </p:spPr>
        <p:txBody>
          <a:bodyPr wrap="square">
            <a:spAutoFit/>
          </a:bodyPr>
          <a:lstStyle/>
          <a:p>
            <a:endParaRPr lang="en-US" sz="1000" dirty="0">
              <a:solidFill>
                <a:schemeClr val="tx2"/>
              </a:solidFill>
              <a:latin typeface="+mj-lt"/>
              <a:ea typeface="MS Mincho"/>
              <a:cs typeface="Calibri"/>
            </a:endParaRPr>
          </a:p>
          <a:p>
            <a:endParaRPr lang="en-US" sz="1000" dirty="0">
              <a:solidFill>
                <a:schemeClr val="tx2"/>
              </a:solidFill>
              <a:latin typeface="+mj-lt"/>
              <a:cs typeface="Cambria"/>
            </a:endParaRPr>
          </a:p>
          <a:p>
            <a:pPr marL="342900" indent="-342900">
              <a:buFont typeface="Arial"/>
              <a:buChar char="•"/>
            </a:pPr>
            <a:endParaRPr lang="en-US" sz="1000" dirty="0">
              <a:solidFill>
                <a:schemeClr val="tx2"/>
              </a:solidFill>
              <a:latin typeface="+mj-lt"/>
              <a:cs typeface="Cambria"/>
            </a:endParaRPr>
          </a:p>
          <a:p>
            <a:endParaRPr lang="en-US" sz="2400" dirty="0">
              <a:solidFill>
                <a:schemeClr val="tx2"/>
              </a:solidFill>
              <a:latin typeface="+mj-lt"/>
              <a:cs typeface="Cambria"/>
            </a:endParaRPr>
          </a:p>
          <a:p>
            <a:pPr marR="0" lvl="0">
              <a:spcBef>
                <a:spcPts val="0"/>
              </a:spcBef>
              <a:spcAft>
                <a:spcPts val="0"/>
              </a:spcAft>
            </a:pPr>
            <a:endParaRPr lang="en-US" sz="3200" dirty="0">
              <a:solidFill>
                <a:schemeClr val="tx2"/>
              </a:solidFill>
              <a:latin typeface="Cambria"/>
              <a:ea typeface="MS Mincho"/>
              <a:cs typeface="Times New Roman"/>
            </a:endParaRPr>
          </a:p>
          <a:p>
            <a:r>
              <a:rPr lang="en-US" sz="2400" dirty="0">
                <a:latin typeface="Cambria"/>
                <a:ea typeface="MS Mincho"/>
                <a:cs typeface="Calibri"/>
              </a:rPr>
              <a:t> </a:t>
            </a:r>
            <a:endParaRPr lang="en-US" sz="2400" dirty="0">
              <a:effectLst/>
              <a:latin typeface="Cambria"/>
              <a:ea typeface="MS Mincho"/>
              <a:cs typeface="Times New Roman"/>
            </a:endParaRPr>
          </a:p>
        </p:txBody>
      </p:sp>
      <p:sp>
        <p:nvSpPr>
          <p:cNvPr id="3" name="Footer Placeholder 1">
            <a:extLst>
              <a:ext uri="{FF2B5EF4-FFF2-40B4-BE49-F238E27FC236}">
                <a16:creationId xmlns:a16="http://schemas.microsoft.com/office/drawing/2014/main" id="{5C3BA715-517F-0860-C7DF-84F912FC5EA5}"/>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7" name="Audio 6">
            <a:extLst>
              <a:ext uri="{FF2B5EF4-FFF2-40B4-BE49-F238E27FC236}">
                <a16:creationId xmlns:a16="http://schemas.microsoft.com/office/drawing/2014/main" id="{A4E253E4-D64E-98AB-89E9-23E48F2F7B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4394513"/>
      </p:ext>
    </p:extLst>
  </p:cSld>
  <p:clrMapOvr>
    <a:masterClrMapping/>
  </p:clrMapOvr>
  <mc:AlternateContent xmlns:mc="http://schemas.openxmlformats.org/markup-compatibility/2006" xmlns:p14="http://schemas.microsoft.com/office/powerpoint/2010/main">
    <mc:Choice Requires="p14">
      <p:transition spd="slow" p14:dur="2000" advTm="29333"/>
    </mc:Choice>
    <mc:Fallback xmlns="">
      <p:transition spd="slow" advTm="2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914400"/>
            <a:ext cx="2074984" cy="523220"/>
          </a:xfrm>
          <a:prstGeom prst="rect">
            <a:avLst/>
          </a:prstGeom>
          <a:noFill/>
        </p:spPr>
        <p:txBody>
          <a:bodyPr wrap="square" rtlCol="0">
            <a:spAutoFit/>
          </a:bodyPr>
          <a:lstStyle/>
          <a:p>
            <a:r>
              <a:rPr lang="en-US" sz="2800" dirty="0">
                <a:solidFill>
                  <a:schemeClr val="accent1"/>
                </a:solidFill>
                <a:latin typeface="+mj-lt"/>
              </a:rPr>
              <a:t>Meet Jessica</a:t>
            </a:r>
          </a:p>
        </p:txBody>
      </p:sp>
      <p:sp>
        <p:nvSpPr>
          <p:cNvPr id="7" name="Text Placeholder 2"/>
          <p:cNvSpPr>
            <a:spLocks noGrp="1"/>
          </p:cNvSpPr>
          <p:nvPr>
            <p:ph type="body" sz="half" idx="4294967295"/>
          </p:nvPr>
        </p:nvSpPr>
        <p:spPr>
          <a:xfrm>
            <a:off x="4114800" y="1554480"/>
            <a:ext cx="7498079" cy="3363932"/>
          </a:xfrm>
          <a:prstGeom prst="rect">
            <a:avLst/>
          </a:prstGeom>
        </p:spPr>
        <p:txBody>
          <a:bodyPr anchor="t">
            <a:noAutofit/>
          </a:bodyPr>
          <a:lstStyle/>
          <a:p>
            <a:r>
              <a:rPr lang="en-US" dirty="0"/>
              <a:t>Jessica is 26 years old. She lives in Philadelphia but since high school has dreamt of moving to Arizona and opening an art studio there.</a:t>
            </a:r>
          </a:p>
          <a:p>
            <a:r>
              <a:rPr lang="en-US" dirty="0"/>
              <a:t>Jessica reconnects with Joe, an old friend from high school, when she runs into him at a party.  They catch up and reminisce about her goal of moving to Arizona to focus on art.</a:t>
            </a:r>
          </a:p>
          <a:p>
            <a:r>
              <a:rPr lang="en-US" dirty="0"/>
              <a:t>Jessica and Joe begin a romantic relationship. They spend a lot of time partying and using drugs. Jessica begins to struggle with drug use.</a:t>
            </a:r>
          </a:p>
          <a:p>
            <a:r>
              <a:rPr lang="en-US" dirty="0"/>
              <a:t>Jessica and Joe’s drug use prevents them from maintaining steady jobs, so money is tight. Joe suggests to Jessica that they can get out of their rut and move to Arizona once they save enough money.</a:t>
            </a:r>
          </a:p>
        </p:txBody>
      </p:sp>
      <p:pic>
        <p:nvPicPr>
          <p:cNvPr id="8" name="Picture 7" descr="girl.jpg"/>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48640" y="914400"/>
            <a:ext cx="2987306" cy="4114800"/>
          </a:xfrm>
          <a:prstGeom prst="rect">
            <a:avLst/>
          </a:prstGeom>
        </p:spPr>
      </p:pic>
      <p:sp>
        <p:nvSpPr>
          <p:cNvPr id="6" name="Footer Placeholder 1">
            <a:extLst>
              <a:ext uri="{FF2B5EF4-FFF2-40B4-BE49-F238E27FC236}">
                <a16:creationId xmlns:a16="http://schemas.microsoft.com/office/drawing/2014/main" id="{3C2BCC5A-520D-7EF9-4EE0-B431C5C5E1A1}"/>
              </a:ext>
            </a:extLst>
          </p:cNvPr>
          <p:cNvSpPr>
            <a:spLocks noGrp="1"/>
          </p:cNvSpPr>
          <p:nvPr>
            <p:ph type="ftr" sz="quarter" idx="11"/>
          </p:nvPr>
        </p:nvSpPr>
        <p:spPr>
          <a:xfrm>
            <a:off x="468114" y="6261449"/>
            <a:ext cx="1408812" cy="365125"/>
          </a:xfrm>
        </p:spPr>
        <p:txBody>
          <a:bodyPr/>
          <a:lstStyle/>
          <a:p>
            <a:r>
              <a:rPr lang="en-US" sz="800" cap="none" dirty="0">
                <a:solidFill>
                  <a:schemeClr val="accent2"/>
                </a:solidFill>
              </a:rPr>
              <a:t>CSE Institute © 2026</a:t>
            </a:r>
          </a:p>
        </p:txBody>
      </p:sp>
      <p:pic>
        <p:nvPicPr>
          <p:cNvPr id="21" name="Audio 20">
            <a:extLst>
              <a:ext uri="{FF2B5EF4-FFF2-40B4-BE49-F238E27FC236}">
                <a16:creationId xmlns:a16="http://schemas.microsoft.com/office/drawing/2014/main" id="{559981F0-A8FB-BC00-521E-B12585F48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3229083"/>
      </p:ext>
    </p:extLst>
  </p:cSld>
  <p:clrMapOvr>
    <a:masterClrMapping/>
  </p:clrMapOvr>
  <mc:AlternateContent xmlns:mc="http://schemas.openxmlformats.org/markup-compatibility/2006" xmlns:p14="http://schemas.microsoft.com/office/powerpoint/2010/main">
    <mc:Choice Requires="p14">
      <p:transition spd="slow" p14:dur="2000" advTm="77546"/>
    </mc:Choice>
    <mc:Fallback xmlns="">
      <p:transition spd="slow" advTm="7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4FB36-342E-B79F-6726-25AFE999CD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93FBE3-F060-2655-7DCB-52B9E6021AE0}"/>
              </a:ext>
            </a:extLst>
          </p:cNvPr>
          <p:cNvSpPr>
            <a:spLocks noGrp="1"/>
          </p:cNvSpPr>
          <p:nvPr>
            <p:ph idx="1"/>
          </p:nvPr>
        </p:nvSpPr>
        <p:spPr>
          <a:xfrm>
            <a:off x="640080" y="2194560"/>
            <a:ext cx="8359541" cy="4145916"/>
          </a:xfrm>
        </p:spPr>
        <p:txBody>
          <a:bodyPr anchor="t">
            <a:noAutofit/>
          </a:bodyPr>
          <a:lstStyle/>
          <a:p>
            <a:r>
              <a:rPr lang="en-US" sz="2000" dirty="0"/>
              <a:t>Joe makes Jessica an OnlyFans Account and begins selling photos and videos of her online. As the page gets more popular, Joe makes arrangements for Jessica to go on “dates” using social media.</a:t>
            </a:r>
          </a:p>
          <a:p>
            <a:r>
              <a:rPr lang="en-US" sz="2000" dirty="0"/>
              <a:t>Jessica is hesitant, but Joe assures her nothing bad will happen and she will only need to do it until they have enough money to move. To ease her nerves, Joe provides her with drugs.</a:t>
            </a:r>
          </a:p>
          <a:p>
            <a:r>
              <a:rPr lang="en-US" sz="2000" dirty="0"/>
              <a:t>Joe drives Jessica to the hotel. Joe speaks with her “date,” the buyer, and collects the money. Joe tells Jessica he will be waiting in the car and leaves her with the buyer.</a:t>
            </a:r>
          </a:p>
          <a:p>
            <a:r>
              <a:rPr lang="en-US" sz="2000" dirty="0"/>
              <a:t>The man rapes Jessica, and Jessica tells Joe she doesn’t want to do that again. Joe tells Jessica that if she really loved him and wanted to achieve their dream, she would only have to do it for a couple weeks.</a:t>
            </a:r>
          </a:p>
        </p:txBody>
      </p:sp>
      <p:sp>
        <p:nvSpPr>
          <p:cNvPr id="5" name="Title 1">
            <a:extLst>
              <a:ext uri="{FF2B5EF4-FFF2-40B4-BE49-F238E27FC236}">
                <a16:creationId xmlns:a16="http://schemas.microsoft.com/office/drawing/2014/main" id="{26433F68-04FB-1FAB-4433-EF6EB277ABFE}"/>
              </a:ext>
            </a:extLst>
          </p:cNvPr>
          <p:cNvSpPr>
            <a:spLocks noGrp="1"/>
          </p:cNvSpPr>
          <p:nvPr>
            <p:ph type="title"/>
          </p:nvPr>
        </p:nvSpPr>
        <p:spPr>
          <a:xfrm>
            <a:off x="581192" y="702156"/>
            <a:ext cx="11029616" cy="1013800"/>
          </a:xfrm>
        </p:spPr>
        <p:txBody>
          <a:bodyPr/>
          <a:lstStyle/>
          <a:p>
            <a:r>
              <a:rPr lang="en-US" dirty="0"/>
              <a:t>THE “Boyfriend PIMP”</a:t>
            </a:r>
          </a:p>
        </p:txBody>
      </p:sp>
      <p:pic>
        <p:nvPicPr>
          <p:cNvPr id="6" name="Picture 5" descr="A silhouette of two people holding hands&#10;&#10;AI-generated content may be incorrect.">
            <a:extLst>
              <a:ext uri="{FF2B5EF4-FFF2-40B4-BE49-F238E27FC236}">
                <a16:creationId xmlns:a16="http://schemas.microsoft.com/office/drawing/2014/main" id="{46C7540F-4ADA-2A96-2AF4-EDD4A1176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703" y="2100487"/>
            <a:ext cx="2286000" cy="2222771"/>
          </a:xfrm>
          <a:prstGeom prst="rect">
            <a:avLst/>
          </a:prstGeom>
        </p:spPr>
      </p:pic>
      <p:sp>
        <p:nvSpPr>
          <p:cNvPr id="4" name="Footer Placeholder 1">
            <a:extLst>
              <a:ext uri="{FF2B5EF4-FFF2-40B4-BE49-F238E27FC236}">
                <a16:creationId xmlns:a16="http://schemas.microsoft.com/office/drawing/2014/main" id="{95A6646F-8C9B-49ED-A614-97D3CBC7627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11" name="Audio 10">
            <a:extLst>
              <a:ext uri="{FF2B5EF4-FFF2-40B4-BE49-F238E27FC236}">
                <a16:creationId xmlns:a16="http://schemas.microsoft.com/office/drawing/2014/main" id="{89067DC2-FCD4-D15A-EA56-D665C8A3E9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8639585"/>
      </p:ext>
    </p:extLst>
  </p:cSld>
  <p:clrMapOvr>
    <a:masterClrMapping/>
  </p:clrMapOvr>
  <mc:AlternateContent xmlns:mc="http://schemas.openxmlformats.org/markup-compatibility/2006" xmlns:p14="http://schemas.microsoft.com/office/powerpoint/2010/main">
    <mc:Choice Requires="p14">
      <p:transition spd="slow" p14:dur="2000" advTm="59786"/>
    </mc:Choice>
    <mc:Fallback xmlns="">
      <p:transition spd="slow" advTm="5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3FA1-56E3-F6AA-3AAE-B9F4D7AA91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06A63-E6DC-124B-6F7E-2D49C8914FC5}"/>
              </a:ext>
            </a:extLst>
          </p:cNvPr>
          <p:cNvSpPr>
            <a:spLocks noGrp="1"/>
          </p:cNvSpPr>
          <p:nvPr>
            <p:ph idx="1"/>
          </p:nvPr>
        </p:nvSpPr>
        <p:spPr>
          <a:xfrm>
            <a:off x="640080" y="2194560"/>
            <a:ext cx="8163535" cy="4777360"/>
          </a:xfrm>
        </p:spPr>
        <p:txBody>
          <a:bodyPr anchor="t">
            <a:noAutofit/>
          </a:bodyPr>
          <a:lstStyle/>
          <a:p>
            <a:r>
              <a:rPr lang="en-US" sz="2000" dirty="0"/>
              <a:t>For the next three weeks, Joe continually provides Jessica with drugs and arranges for her to be raped by three or four men per day.</a:t>
            </a:r>
          </a:p>
          <a:p>
            <a:r>
              <a:rPr lang="en-US" sz="2000" dirty="0"/>
              <a:t>Because Joe doesn’t like waiting around for Jessica, he has hired Dan to chauffer Jessica around. Dan also collects the money from Jessica to make sure she doesn’t keep any for herself.</a:t>
            </a:r>
          </a:p>
          <a:p>
            <a:r>
              <a:rPr lang="en-US" sz="2000" dirty="0"/>
              <a:t>Sometimes Jessica suggests that she would like to stop and they don’t have to move to Arizona or save money, and Joe beats her. Afterwards, he always apologizes, takes care of her injuries, and reassures her of his love.</a:t>
            </a:r>
          </a:p>
          <a:p>
            <a:r>
              <a:rPr lang="en-US" sz="2000" dirty="0"/>
              <a:t>Sometimes when Jessica refuses to go, Joe withholds drugs from her as punishment. Jessica has come to rely on these substances to get her through the day, so she frequently feels too sick to move.</a:t>
            </a:r>
          </a:p>
        </p:txBody>
      </p:sp>
      <p:sp>
        <p:nvSpPr>
          <p:cNvPr id="5" name="Title 1">
            <a:extLst>
              <a:ext uri="{FF2B5EF4-FFF2-40B4-BE49-F238E27FC236}">
                <a16:creationId xmlns:a16="http://schemas.microsoft.com/office/drawing/2014/main" id="{390CB8CC-5BE1-AAFC-EE72-02F3B1DFF81B}"/>
              </a:ext>
            </a:extLst>
          </p:cNvPr>
          <p:cNvSpPr>
            <a:spLocks noGrp="1"/>
          </p:cNvSpPr>
          <p:nvPr>
            <p:ph type="title"/>
          </p:nvPr>
        </p:nvSpPr>
        <p:spPr>
          <a:xfrm>
            <a:off x="581192" y="702156"/>
            <a:ext cx="11029616" cy="1013800"/>
          </a:xfrm>
        </p:spPr>
        <p:txBody>
          <a:bodyPr/>
          <a:lstStyle/>
          <a:p>
            <a:r>
              <a:rPr lang="en-US" dirty="0"/>
              <a:t>MANIPULATION AND facilitation</a:t>
            </a:r>
          </a:p>
        </p:txBody>
      </p:sp>
      <p:pic>
        <p:nvPicPr>
          <p:cNvPr id="7" name="Picture 6" descr="Silhouette of a person yelling at another person&#10;&#10;AI-generated content may be incorrect.">
            <a:extLst>
              <a:ext uri="{FF2B5EF4-FFF2-40B4-BE49-F238E27FC236}">
                <a16:creationId xmlns:a16="http://schemas.microsoft.com/office/drawing/2014/main" id="{02E2574B-5C58-8F1C-275C-A4A30618B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520" y="2194560"/>
            <a:ext cx="2057400" cy="1444379"/>
          </a:xfrm>
          <a:prstGeom prst="rect">
            <a:avLst/>
          </a:prstGeom>
        </p:spPr>
      </p:pic>
      <p:sp>
        <p:nvSpPr>
          <p:cNvPr id="4" name="Footer Placeholder 1">
            <a:extLst>
              <a:ext uri="{FF2B5EF4-FFF2-40B4-BE49-F238E27FC236}">
                <a16:creationId xmlns:a16="http://schemas.microsoft.com/office/drawing/2014/main" id="{18A57665-381D-6770-4BB0-0C605DC5A56C}"/>
              </a:ext>
            </a:extLst>
          </p:cNvPr>
          <p:cNvSpPr>
            <a:spLocks noGrp="1"/>
          </p:cNvSpPr>
          <p:nvPr>
            <p:ph type="ftr" sz="quarter" idx="11"/>
          </p:nvPr>
        </p:nvSpPr>
        <p:spPr>
          <a:xfrm>
            <a:off x="352611" y="6453955"/>
            <a:ext cx="1408812" cy="365125"/>
          </a:xfrm>
        </p:spPr>
        <p:txBody>
          <a:bodyPr/>
          <a:lstStyle/>
          <a:p>
            <a:r>
              <a:rPr lang="en-US" sz="800" dirty="0">
                <a:solidFill>
                  <a:schemeClr val="bg1">
                    <a:lumMod val="50000"/>
                  </a:schemeClr>
                </a:solidFill>
              </a:rPr>
              <a:t>CSE Institute © 2026</a:t>
            </a:r>
          </a:p>
        </p:txBody>
      </p:sp>
      <p:pic>
        <p:nvPicPr>
          <p:cNvPr id="10" name="Audio 9">
            <a:extLst>
              <a:ext uri="{FF2B5EF4-FFF2-40B4-BE49-F238E27FC236}">
                <a16:creationId xmlns:a16="http://schemas.microsoft.com/office/drawing/2014/main" id="{A763A30B-567B-3DBC-FD4B-413550694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2253870"/>
      </p:ext>
    </p:extLst>
  </p:cSld>
  <p:clrMapOvr>
    <a:masterClrMapping/>
  </p:clrMapOvr>
  <mc:AlternateContent xmlns:mc="http://schemas.openxmlformats.org/markup-compatibility/2006" xmlns:p14="http://schemas.microsoft.com/office/powerpoint/2010/main">
    <mc:Choice Requires="p14">
      <p:transition spd="slow" p14:dur="2000" advTm="55765"/>
    </mc:Choice>
    <mc:Fallback xmlns="">
      <p:transition spd="slow" advTm="5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73aed2-9547-4ef3-a67d-23472e4bfda0">
      <Terms xmlns="http://schemas.microsoft.com/office/infopath/2007/PartnerControls"/>
    </lcf76f155ced4ddcb4097134ff3c332f>
    <TaxCatchAll xmlns="d5f09792-99a3-42b2-b618-b44ef9b0d57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99DC1D08FF5F4BB81C308906383E66" ma:contentTypeVersion="18" ma:contentTypeDescription="Create a new document." ma:contentTypeScope="" ma:versionID="4f66f6e61574a09b9fa7fce7f28ebc65">
  <xsd:schema xmlns:xsd="http://www.w3.org/2001/XMLSchema" xmlns:xs="http://www.w3.org/2001/XMLSchema" xmlns:p="http://schemas.microsoft.com/office/2006/metadata/properties" xmlns:ns2="4973aed2-9547-4ef3-a67d-23472e4bfda0" xmlns:ns3="d5f09792-99a3-42b2-b618-b44ef9b0d571" targetNamespace="http://schemas.microsoft.com/office/2006/metadata/properties" ma:root="true" ma:fieldsID="6e3a8f8887cd4c2d00b238c8090d60b6" ns2:_="" ns3:_="">
    <xsd:import namespace="4973aed2-9547-4ef3-a67d-23472e4bfda0"/>
    <xsd:import namespace="d5f09792-99a3-42b2-b618-b44ef9b0d5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3aed2-9547-4ef3-a67d-23472e4bfd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cd5f403-fdc0-422a-9243-a5b5a5a2f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f09792-99a3-42b2-b618-b44ef9b0d57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58c92cb-f5bf-4a2a-a013-0476e4b9e2c2}" ma:internalName="TaxCatchAll" ma:showField="CatchAllData" ma:web="d5f09792-99a3-42b2-b618-b44ef9b0d57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3DABFC-C57F-46CC-B40D-E1BCE1648A4D}">
  <ds:schemaRefs>
    <ds:schemaRef ds:uri="http://schemas.microsoft.com/sharepoint/v3/contenttype/forms"/>
  </ds:schemaRefs>
</ds:datastoreItem>
</file>

<file path=customXml/itemProps2.xml><?xml version="1.0" encoding="utf-8"?>
<ds:datastoreItem xmlns:ds="http://schemas.openxmlformats.org/officeDocument/2006/customXml" ds:itemID="{03849D5F-7640-419D-BBAD-97D13412ADDA}">
  <ds:schemaRefs>
    <ds:schemaRef ds:uri="http://schemas.microsoft.com/office/2006/metadata/properties"/>
    <ds:schemaRef ds:uri="http://schemas.microsoft.com/office/2006/documentManagement/types"/>
    <ds:schemaRef ds:uri="http://purl.org/dc/terms/"/>
    <ds:schemaRef ds:uri="http://purl.org/dc/elements/1.1/"/>
    <ds:schemaRef ds:uri="http://schemas.microsoft.com/office/infopath/2007/PartnerControls"/>
    <ds:schemaRef ds:uri="http://purl.org/dc/dcmitype/"/>
    <ds:schemaRef ds:uri="d5f09792-99a3-42b2-b618-b44ef9b0d571"/>
    <ds:schemaRef ds:uri="http://schemas.openxmlformats.org/package/2006/metadata/core-properties"/>
    <ds:schemaRef ds:uri="4973aed2-9547-4ef3-a67d-23472e4bfda0"/>
    <ds:schemaRef ds:uri="http://www.w3.org/XML/1998/namespace"/>
  </ds:schemaRefs>
</ds:datastoreItem>
</file>

<file path=customXml/itemProps3.xml><?xml version="1.0" encoding="utf-8"?>
<ds:datastoreItem xmlns:ds="http://schemas.openxmlformats.org/officeDocument/2006/customXml" ds:itemID="{B643D70F-2637-4B4E-9B04-49C71DEEB3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73aed2-9547-4ef3-a67d-23472e4bfda0"/>
    <ds:schemaRef ds:uri="d5f09792-99a3-42b2-b618-b44ef9b0d5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7287</TotalTime>
  <Words>5009</Words>
  <Application>Microsoft Macintosh PowerPoint</Application>
  <PresentationFormat>Widescreen</PresentationFormat>
  <Paragraphs>411</Paragraphs>
  <Slides>56</Slides>
  <Notes>6</Notes>
  <HiddenSlides>0</HiddenSlides>
  <MMClips>56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Aptos</vt:lpstr>
      <vt:lpstr>Arial</vt:lpstr>
      <vt:lpstr>Calibri</vt:lpstr>
      <vt:lpstr>Cambria</vt:lpstr>
      <vt:lpstr>Gill Sans MT</vt:lpstr>
      <vt:lpstr>Helvetica</vt:lpstr>
      <vt:lpstr>Wingdings</vt:lpstr>
      <vt:lpstr>Wingdings 2</vt:lpstr>
      <vt:lpstr>Dividend</vt:lpstr>
      <vt:lpstr>Human Trafficking in Pennsylvania: the legal perspective</vt:lpstr>
      <vt:lpstr>PowerPoint Presentation</vt:lpstr>
      <vt:lpstr>LEARNING OBJECTIVES</vt:lpstr>
      <vt:lpstr>human trafficking myths debunked </vt:lpstr>
      <vt:lpstr>human trafficking myths debunked </vt:lpstr>
      <vt:lpstr>What is Human trafficking?</vt:lpstr>
      <vt:lpstr>PowerPoint Presentation</vt:lpstr>
      <vt:lpstr>THE “Boyfriend PIMP”</vt:lpstr>
      <vt:lpstr>MANIPULATION AND facilitation</vt:lpstr>
      <vt:lpstr>Recruitment</vt:lpstr>
      <vt:lpstr>PowerPoint Presentation</vt:lpstr>
      <vt:lpstr>Victim grooming and recruitment</vt:lpstr>
      <vt:lpstr>Preying on vulnerabilities</vt:lpstr>
      <vt:lpstr>Becoming a “bottom”</vt:lpstr>
      <vt:lpstr>trafficking of a minor</vt:lpstr>
      <vt:lpstr>Manipulative tactics </vt:lpstr>
      <vt:lpstr>The role of a “bottom”</vt:lpstr>
      <vt:lpstr>PowerPoint Presentation</vt:lpstr>
      <vt:lpstr>Pennsylvania sex trafficking law </vt:lpstr>
      <vt:lpstr>Amp model</vt:lpstr>
      <vt:lpstr>“Act 105” (2014),  18 Pa. C.S.A. §§3001 et. Seq.</vt:lpstr>
      <vt:lpstr>Definition: § 3001 – sex trafficking</vt:lpstr>
      <vt:lpstr>The “Acts”: § 3011 - Trafficking in Individuals</vt:lpstr>
      <vt:lpstr>THE “MEANS”: § 3012(a) INVOLUNTARY SERVITUDE</vt:lpstr>
      <vt:lpstr>The “Means”: § 3012(b) involuntary servitude</vt:lpstr>
      <vt:lpstr>The “Means”: § 3012(b) involuntary servitude</vt:lpstr>
      <vt:lpstr>PowerPoint Presentation</vt:lpstr>
      <vt:lpstr>PowerPoint Presentation</vt:lpstr>
      <vt:lpstr>PowerPoint Presentation</vt:lpstr>
      <vt:lpstr>PowerPoint Presentation</vt:lpstr>
      <vt:lpstr>The “Acts” element: MORE THAN MOVEMENT</vt:lpstr>
      <vt:lpstr>The “Acts” element: Targeting Sex Buyers </vt:lpstr>
      <vt:lpstr>PowerPoint Presentation</vt:lpstr>
      <vt:lpstr>The “purpose” element </vt:lpstr>
      <vt:lpstr>Statute of Limitations for Sex Trafficking </vt:lpstr>
      <vt:lpstr>What crimes should joe be charged with? </vt:lpstr>
      <vt:lpstr>should anyone else be charged with a crime? </vt:lpstr>
      <vt:lpstr>Adult victims are treated like criminals </vt:lpstr>
      <vt:lpstr>PowerPoint Presentation</vt:lpstr>
      <vt:lpstr>The intersection of vulnerability,  trauma, and human trafficking  </vt:lpstr>
      <vt:lpstr>Indicators of Familial trafficking</vt:lpstr>
      <vt:lpstr>Trafficker tactics: Conditioning a victim</vt:lpstr>
      <vt:lpstr>emotional &amp; Psychological abuse </vt:lpstr>
      <vt:lpstr>What is trauma?</vt:lpstr>
      <vt:lpstr>Psychological trauma reported by women who have experienced trafficking </vt:lpstr>
      <vt:lpstr>Importance of trauma informed care </vt:lpstr>
      <vt:lpstr>Trauma-informed care </vt:lpstr>
      <vt:lpstr>National Resources</vt:lpstr>
      <vt:lpstr>  If you suspect human trafficking – report it!  </vt:lpstr>
      <vt:lpstr>  If you suspect human trafficking – report it!  </vt:lpstr>
      <vt:lpstr> statewide support for victims of trafficking </vt:lpstr>
      <vt:lpstr> statewide support for victims of trafficking </vt:lpstr>
      <vt:lpstr>What can you do to help?</vt:lpstr>
      <vt:lpstr>As a teacher, what can you do at school?</vt:lpstr>
      <vt:lpstr>As a teacher, what can you tell parents?</vt:lpstr>
      <vt:lpstr>PowerPoint Presentation</vt:lpstr>
    </vt:vector>
  </TitlesOfParts>
  <Company>Villanova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 trafficking:</dc:title>
  <dc:creator>Sarah K Robinson</dc:creator>
  <cp:lastModifiedBy>Shea Rhodes</cp:lastModifiedBy>
  <cp:revision>198</cp:revision>
  <dcterms:created xsi:type="dcterms:W3CDTF">2017-07-28T23:48:57Z</dcterms:created>
  <dcterms:modified xsi:type="dcterms:W3CDTF">2026-04-30T13:53:17Z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0x0101009B99DC1D08FF5F4BB81C308906383E66</vt:lpwstr>
  </property>
  <property fmtid="{D5CDD505-2E9C-101B-9397-08002B2CF9AE}" pid="3" name="MediaServiceImageTags">
    <vt:lpwstr/>
  </property>
</Properties>
</file>