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wmf" ContentType="image/x-wmf"/>
  <Default Extension="xml" ContentType="application/xml"/>
  <Default Extension="vml" ContentType="application/vnd.openxmlformats-officedocument.vmlDrawi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entation.xml" ContentType="application/vnd.openxmlformats-officedocument.presentationml.presentation.main+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28.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notesSlides/notesSlide8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54" r:id="rId5"/>
    <p:sldMasterId id="2147483651" r:id="rId6"/>
    <p:sldMasterId id="2147483652" r:id="rId7"/>
    <p:sldMasterId id="2147483653" r:id="rId8"/>
  </p:sldMasterIdLst>
  <p:notesMasterIdLst>
    <p:notesMasterId r:id="rId105"/>
  </p:notesMasterIdLst>
  <p:sldIdLst>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54" r:id="rId61"/>
    <p:sldId id="311" r:id="rId62"/>
    <p:sldId id="312" r:id="rId63"/>
    <p:sldId id="313" r:id="rId64"/>
    <p:sldId id="314" r:id="rId65"/>
    <p:sldId id="315" r:id="rId66"/>
    <p:sldId id="316" r:id="rId67"/>
    <p:sldId id="317" r:id="rId68"/>
    <p:sldId id="318" r:id="rId69"/>
    <p:sldId id="319" r:id="rId70"/>
    <p:sldId id="320" r:id="rId71"/>
    <p:sldId id="321" r:id="rId72"/>
    <p:sldId id="355" r:id="rId73"/>
    <p:sldId id="356" r:id="rId74"/>
    <p:sldId id="357" r:id="rId75"/>
    <p:sldId id="358"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343A"/>
    <a:srgbClr val="C69200"/>
    <a:srgbClr val="1E6FA7"/>
    <a:srgbClr val="8CC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5" d="100"/>
          <a:sy n="85" d="100"/>
        </p:scale>
        <p:origin x="1224" y="8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84" Type="http://schemas.openxmlformats.org/officeDocument/2006/relationships/slide" Target="slides/slide76.xml"/><Relationship Id="rId89" Type="http://schemas.openxmlformats.org/officeDocument/2006/relationships/slide" Target="slides/slide81.xml"/><Relationship Id="rId16" Type="http://schemas.openxmlformats.org/officeDocument/2006/relationships/slide" Target="slides/slide8.xml"/><Relationship Id="rId107" Type="http://schemas.openxmlformats.org/officeDocument/2006/relationships/viewProps" Target="viewProps.xml"/><Relationship Id="rId11" Type="http://schemas.openxmlformats.org/officeDocument/2006/relationships/slide" Target="slides/slide3.xml"/><Relationship Id="rId32" Type="http://schemas.openxmlformats.org/officeDocument/2006/relationships/slide" Target="slides/slide24.xml"/><Relationship Id="rId37" Type="http://schemas.openxmlformats.org/officeDocument/2006/relationships/slide" Target="slides/slide29.xml"/><Relationship Id="rId53" Type="http://schemas.openxmlformats.org/officeDocument/2006/relationships/slide" Target="slides/slide45.xml"/><Relationship Id="rId58" Type="http://schemas.openxmlformats.org/officeDocument/2006/relationships/slide" Target="slides/slide50.xml"/><Relationship Id="rId74" Type="http://schemas.openxmlformats.org/officeDocument/2006/relationships/slide" Target="slides/slide66.xml"/><Relationship Id="rId79" Type="http://schemas.openxmlformats.org/officeDocument/2006/relationships/slide" Target="slides/slide71.xml"/><Relationship Id="rId102" Type="http://schemas.openxmlformats.org/officeDocument/2006/relationships/slide" Target="slides/slide94.xml"/><Relationship Id="rId5" Type="http://schemas.openxmlformats.org/officeDocument/2006/relationships/slideMaster" Target="slideMasters/slideMaster2.xml"/><Relationship Id="rId90" Type="http://schemas.openxmlformats.org/officeDocument/2006/relationships/slide" Target="slides/slide82.xml"/><Relationship Id="rId95" Type="http://schemas.openxmlformats.org/officeDocument/2006/relationships/slide" Target="slides/slide87.xml"/><Relationship Id="rId22" Type="http://schemas.openxmlformats.org/officeDocument/2006/relationships/slide" Target="slides/slide14.xml"/><Relationship Id="rId27" Type="http://schemas.openxmlformats.org/officeDocument/2006/relationships/slide" Target="slides/slide19.xml"/><Relationship Id="rId43" Type="http://schemas.openxmlformats.org/officeDocument/2006/relationships/slide" Target="slides/slide35.xml"/><Relationship Id="rId48" Type="http://schemas.openxmlformats.org/officeDocument/2006/relationships/slide" Target="slides/slide40.xml"/><Relationship Id="rId64" Type="http://schemas.openxmlformats.org/officeDocument/2006/relationships/slide" Target="slides/slide56.xml"/><Relationship Id="rId69" Type="http://schemas.openxmlformats.org/officeDocument/2006/relationships/slide" Target="slides/slide61.xml"/><Relationship Id="rId80" Type="http://schemas.openxmlformats.org/officeDocument/2006/relationships/slide" Target="slides/slide72.xml"/><Relationship Id="rId85" Type="http://schemas.openxmlformats.org/officeDocument/2006/relationships/slide" Target="slides/slide77.xml"/><Relationship Id="rId12" Type="http://schemas.openxmlformats.org/officeDocument/2006/relationships/slide" Target="slides/slide4.xml"/><Relationship Id="rId17" Type="http://schemas.openxmlformats.org/officeDocument/2006/relationships/slide" Target="slides/slide9.xml"/><Relationship Id="rId33" Type="http://schemas.openxmlformats.org/officeDocument/2006/relationships/slide" Target="slides/slide25.xml"/><Relationship Id="rId38" Type="http://schemas.openxmlformats.org/officeDocument/2006/relationships/slide" Target="slides/slide30.xml"/><Relationship Id="rId59" Type="http://schemas.openxmlformats.org/officeDocument/2006/relationships/slide" Target="slides/slide51.xml"/><Relationship Id="rId103" Type="http://schemas.openxmlformats.org/officeDocument/2006/relationships/slide" Target="slides/slide95.xml"/><Relationship Id="rId108" Type="http://schemas.openxmlformats.org/officeDocument/2006/relationships/theme" Target="theme/theme1.xml"/><Relationship Id="rId54" Type="http://schemas.openxmlformats.org/officeDocument/2006/relationships/slide" Target="slides/slide46.xml"/><Relationship Id="rId70" Type="http://schemas.openxmlformats.org/officeDocument/2006/relationships/slide" Target="slides/slide62.xml"/><Relationship Id="rId75" Type="http://schemas.openxmlformats.org/officeDocument/2006/relationships/slide" Target="slides/slide67.xml"/><Relationship Id="rId91" Type="http://schemas.openxmlformats.org/officeDocument/2006/relationships/slide" Target="slides/slide83.xml"/><Relationship Id="rId96" Type="http://schemas.openxmlformats.org/officeDocument/2006/relationships/slide" Target="slides/slide88.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6" Type="http://schemas.openxmlformats.org/officeDocument/2006/relationships/presProps" Target="presProps.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94" Type="http://schemas.openxmlformats.org/officeDocument/2006/relationships/slide" Target="slides/slide86.xml"/><Relationship Id="rId99" Type="http://schemas.openxmlformats.org/officeDocument/2006/relationships/slide" Target="slides/slide91.xml"/><Relationship Id="rId101" Type="http://schemas.openxmlformats.org/officeDocument/2006/relationships/slide" Target="slides/slide93.xml"/><Relationship Id="rId4" Type="http://schemas.openxmlformats.org/officeDocument/2006/relationships/slideMaster" Target="slideMasters/slideMaster1.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109" Type="http://schemas.openxmlformats.org/officeDocument/2006/relationships/tableStyles" Target="tableStyles.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slide" Target="slides/slide68.xml"/><Relationship Id="rId97" Type="http://schemas.openxmlformats.org/officeDocument/2006/relationships/slide" Target="slides/slide89.xml"/><Relationship Id="rId104" Type="http://schemas.openxmlformats.org/officeDocument/2006/relationships/slide" Target="slides/slide96.xml"/><Relationship Id="rId7" Type="http://schemas.openxmlformats.org/officeDocument/2006/relationships/slideMaster" Target="slideMasters/slideMaster4.xml"/><Relationship Id="rId71" Type="http://schemas.openxmlformats.org/officeDocument/2006/relationships/slide" Target="slides/slide63.xml"/><Relationship Id="rId92" Type="http://schemas.openxmlformats.org/officeDocument/2006/relationships/slide" Target="slides/slide84.xml"/><Relationship Id="rId2" Type="http://schemas.openxmlformats.org/officeDocument/2006/relationships/customXml" Target="../customXml/item2.xml"/><Relationship Id="rId29" Type="http://schemas.openxmlformats.org/officeDocument/2006/relationships/slide" Target="slides/slide21.xml"/><Relationship Id="rId24" Type="http://schemas.openxmlformats.org/officeDocument/2006/relationships/slide" Target="slides/slide16.xml"/><Relationship Id="rId40" Type="http://schemas.openxmlformats.org/officeDocument/2006/relationships/slide" Target="slides/slide32.xml"/><Relationship Id="rId45" Type="http://schemas.openxmlformats.org/officeDocument/2006/relationships/slide" Target="slides/slide37.xml"/><Relationship Id="rId66" Type="http://schemas.openxmlformats.org/officeDocument/2006/relationships/slide" Target="slides/slide58.xml"/><Relationship Id="rId87" Type="http://schemas.openxmlformats.org/officeDocument/2006/relationships/slide" Target="slides/slide79.xml"/><Relationship Id="rId110" Type="http://schemas.openxmlformats.org/officeDocument/2006/relationships/customXml" Target="../customXml/item4.xml"/><Relationship Id="rId61" Type="http://schemas.openxmlformats.org/officeDocument/2006/relationships/slide" Target="slides/slide53.xml"/><Relationship Id="rId82" Type="http://schemas.openxmlformats.org/officeDocument/2006/relationships/slide" Target="slides/slide74.xml"/><Relationship Id="rId19" Type="http://schemas.openxmlformats.org/officeDocument/2006/relationships/slide" Target="slides/slide11.xml"/><Relationship Id="rId14" Type="http://schemas.openxmlformats.org/officeDocument/2006/relationships/slide" Target="slides/slide6.xml"/><Relationship Id="rId30" Type="http://schemas.openxmlformats.org/officeDocument/2006/relationships/slide" Target="slides/slide22.xml"/><Relationship Id="rId35" Type="http://schemas.openxmlformats.org/officeDocument/2006/relationships/slide" Target="slides/slide27.xml"/><Relationship Id="rId56" Type="http://schemas.openxmlformats.org/officeDocument/2006/relationships/slide" Target="slides/slide48.xml"/><Relationship Id="rId77" Type="http://schemas.openxmlformats.org/officeDocument/2006/relationships/slide" Target="slides/slide69.xml"/><Relationship Id="rId100" Type="http://schemas.openxmlformats.org/officeDocument/2006/relationships/slide" Target="slides/slide92.xml"/><Relationship Id="rId105" Type="http://schemas.openxmlformats.org/officeDocument/2006/relationships/notesMaster" Target="notesMasters/notesMaster1.xml"/><Relationship Id="rId8" Type="http://schemas.openxmlformats.org/officeDocument/2006/relationships/slideMaster" Target="slideMasters/slideMaster5.xml"/><Relationship Id="rId51" Type="http://schemas.openxmlformats.org/officeDocument/2006/relationships/slide" Target="slides/slide43.xml"/><Relationship Id="rId72" Type="http://schemas.openxmlformats.org/officeDocument/2006/relationships/slide" Target="slides/slide64.xml"/><Relationship Id="rId93" Type="http://schemas.openxmlformats.org/officeDocument/2006/relationships/slide" Target="slides/slide85.xml"/><Relationship Id="rId98" Type="http://schemas.openxmlformats.org/officeDocument/2006/relationships/slide" Target="slides/slide90.xml"/><Relationship Id="rId3" Type="http://schemas.openxmlformats.org/officeDocument/2006/relationships/customXml" Target="../customXml/item3.xml"/><Relationship Id="rId25" Type="http://schemas.openxmlformats.org/officeDocument/2006/relationships/slide" Target="slides/slide17.xml"/><Relationship Id="rId46" Type="http://schemas.openxmlformats.org/officeDocument/2006/relationships/slide" Target="slides/slide38.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62" Type="http://schemas.openxmlformats.org/officeDocument/2006/relationships/slide" Target="slides/slide54.xml"/><Relationship Id="rId83" Type="http://schemas.openxmlformats.org/officeDocument/2006/relationships/slide" Target="slides/slide75.xml"/><Relationship Id="rId88" Type="http://schemas.openxmlformats.org/officeDocument/2006/relationships/slide" Target="slides/slide80.xml"/></Relationships>
</file>

<file path=ppt/_rels/viewProps.xml.rels><?xml version="1.0" encoding="UTF-8" standalone="yes"?>
<Relationships xmlns="http://schemas.openxmlformats.org/package/2006/relationships"><Relationship Id="rId13" Type="http://schemas.openxmlformats.org/officeDocument/2006/relationships/slide" Target="slides/slide16.xml"/><Relationship Id="rId18" Type="http://schemas.openxmlformats.org/officeDocument/2006/relationships/slide" Target="slides/slide21.xml"/><Relationship Id="rId26" Type="http://schemas.openxmlformats.org/officeDocument/2006/relationships/slide" Target="slides/slide30.xml"/><Relationship Id="rId39" Type="http://schemas.openxmlformats.org/officeDocument/2006/relationships/slide" Target="slides/slide44.xml"/><Relationship Id="rId21" Type="http://schemas.openxmlformats.org/officeDocument/2006/relationships/slide" Target="slides/slide24.xml"/><Relationship Id="rId34" Type="http://schemas.openxmlformats.org/officeDocument/2006/relationships/slide" Target="slides/slide39.xml"/><Relationship Id="rId42" Type="http://schemas.openxmlformats.org/officeDocument/2006/relationships/slide" Target="slides/slide51.xml"/><Relationship Id="rId47" Type="http://schemas.openxmlformats.org/officeDocument/2006/relationships/slide" Target="slides/slide58.xml"/><Relationship Id="rId50" Type="http://schemas.openxmlformats.org/officeDocument/2006/relationships/slide" Target="slides/slide61.xml"/><Relationship Id="rId55" Type="http://schemas.openxmlformats.org/officeDocument/2006/relationships/slide" Target="slides/slide66.xml"/><Relationship Id="rId63" Type="http://schemas.openxmlformats.org/officeDocument/2006/relationships/slide" Target="slides/slide76.xml"/><Relationship Id="rId68" Type="http://schemas.openxmlformats.org/officeDocument/2006/relationships/slide" Target="slides/slide81.xml"/><Relationship Id="rId76" Type="http://schemas.openxmlformats.org/officeDocument/2006/relationships/slide" Target="slides/slide89.xml"/><Relationship Id="rId7" Type="http://schemas.openxmlformats.org/officeDocument/2006/relationships/slide" Target="slides/slide9.xml"/><Relationship Id="rId71" Type="http://schemas.openxmlformats.org/officeDocument/2006/relationships/slide" Target="slides/slide84.xml"/><Relationship Id="rId2" Type="http://schemas.openxmlformats.org/officeDocument/2006/relationships/slide" Target="slides/slide2.xml"/><Relationship Id="rId16" Type="http://schemas.openxmlformats.org/officeDocument/2006/relationships/slide" Target="slides/slide19.xml"/><Relationship Id="rId29" Type="http://schemas.openxmlformats.org/officeDocument/2006/relationships/slide" Target="slides/slide33.xml"/><Relationship Id="rId11" Type="http://schemas.openxmlformats.org/officeDocument/2006/relationships/slide" Target="slides/slide14.xml"/><Relationship Id="rId24" Type="http://schemas.openxmlformats.org/officeDocument/2006/relationships/slide" Target="slides/slide28.xml"/><Relationship Id="rId32" Type="http://schemas.openxmlformats.org/officeDocument/2006/relationships/slide" Target="slides/slide36.xml"/><Relationship Id="rId37" Type="http://schemas.openxmlformats.org/officeDocument/2006/relationships/slide" Target="slides/slide42.xml"/><Relationship Id="rId40" Type="http://schemas.openxmlformats.org/officeDocument/2006/relationships/slide" Target="slides/slide45.xml"/><Relationship Id="rId45" Type="http://schemas.openxmlformats.org/officeDocument/2006/relationships/slide" Target="slides/slide56.xml"/><Relationship Id="rId53" Type="http://schemas.openxmlformats.org/officeDocument/2006/relationships/slide" Target="slides/slide64.xml"/><Relationship Id="rId58" Type="http://schemas.openxmlformats.org/officeDocument/2006/relationships/slide" Target="slides/slide71.xml"/><Relationship Id="rId66" Type="http://schemas.openxmlformats.org/officeDocument/2006/relationships/slide" Target="slides/slide79.xml"/><Relationship Id="rId74" Type="http://schemas.openxmlformats.org/officeDocument/2006/relationships/slide" Target="slides/slide87.xml"/><Relationship Id="rId79" Type="http://schemas.openxmlformats.org/officeDocument/2006/relationships/slide" Target="slides/slide92.xml"/><Relationship Id="rId5" Type="http://schemas.openxmlformats.org/officeDocument/2006/relationships/slide" Target="slides/slide7.xml"/><Relationship Id="rId61" Type="http://schemas.openxmlformats.org/officeDocument/2006/relationships/slide" Target="slides/slide74.xml"/><Relationship Id="rId82" Type="http://schemas.openxmlformats.org/officeDocument/2006/relationships/slide" Target="slides/slide95.xml"/><Relationship Id="rId10" Type="http://schemas.openxmlformats.org/officeDocument/2006/relationships/slide" Target="slides/slide13.xml"/><Relationship Id="rId19" Type="http://schemas.openxmlformats.org/officeDocument/2006/relationships/slide" Target="slides/slide22.xml"/><Relationship Id="rId31" Type="http://schemas.openxmlformats.org/officeDocument/2006/relationships/slide" Target="slides/slide35.xml"/><Relationship Id="rId44" Type="http://schemas.openxmlformats.org/officeDocument/2006/relationships/slide" Target="slides/slide53.xml"/><Relationship Id="rId52" Type="http://schemas.openxmlformats.org/officeDocument/2006/relationships/slide" Target="slides/slide63.xml"/><Relationship Id="rId60" Type="http://schemas.openxmlformats.org/officeDocument/2006/relationships/slide" Target="slides/slide73.xml"/><Relationship Id="rId65" Type="http://schemas.openxmlformats.org/officeDocument/2006/relationships/slide" Target="slides/slide78.xml"/><Relationship Id="rId73" Type="http://schemas.openxmlformats.org/officeDocument/2006/relationships/slide" Target="slides/slide86.xml"/><Relationship Id="rId78" Type="http://schemas.openxmlformats.org/officeDocument/2006/relationships/slide" Target="slides/slide91.xml"/><Relationship Id="rId81" Type="http://schemas.openxmlformats.org/officeDocument/2006/relationships/slide" Target="slides/slide94.xml"/><Relationship Id="rId4" Type="http://schemas.openxmlformats.org/officeDocument/2006/relationships/slide" Target="slides/slide6.xml"/><Relationship Id="rId9" Type="http://schemas.openxmlformats.org/officeDocument/2006/relationships/slide" Target="slides/slide12.xml"/><Relationship Id="rId14" Type="http://schemas.openxmlformats.org/officeDocument/2006/relationships/slide" Target="slides/slide17.xml"/><Relationship Id="rId22" Type="http://schemas.openxmlformats.org/officeDocument/2006/relationships/slide" Target="slides/slide26.xml"/><Relationship Id="rId27" Type="http://schemas.openxmlformats.org/officeDocument/2006/relationships/slide" Target="slides/slide31.xml"/><Relationship Id="rId30" Type="http://schemas.openxmlformats.org/officeDocument/2006/relationships/slide" Target="slides/slide34.xml"/><Relationship Id="rId35" Type="http://schemas.openxmlformats.org/officeDocument/2006/relationships/slide" Target="slides/slide40.xml"/><Relationship Id="rId43" Type="http://schemas.openxmlformats.org/officeDocument/2006/relationships/slide" Target="slides/slide52.xml"/><Relationship Id="rId48" Type="http://schemas.openxmlformats.org/officeDocument/2006/relationships/slide" Target="slides/slide59.xml"/><Relationship Id="rId56" Type="http://schemas.openxmlformats.org/officeDocument/2006/relationships/slide" Target="slides/slide67.xml"/><Relationship Id="rId64" Type="http://schemas.openxmlformats.org/officeDocument/2006/relationships/slide" Target="slides/slide77.xml"/><Relationship Id="rId69" Type="http://schemas.openxmlformats.org/officeDocument/2006/relationships/slide" Target="slides/slide82.xml"/><Relationship Id="rId77" Type="http://schemas.openxmlformats.org/officeDocument/2006/relationships/slide" Target="slides/slide90.xml"/><Relationship Id="rId8" Type="http://schemas.openxmlformats.org/officeDocument/2006/relationships/slide" Target="slides/slide10.xml"/><Relationship Id="rId51" Type="http://schemas.openxmlformats.org/officeDocument/2006/relationships/slide" Target="slides/slide62.xml"/><Relationship Id="rId72" Type="http://schemas.openxmlformats.org/officeDocument/2006/relationships/slide" Target="slides/slide85.xml"/><Relationship Id="rId80" Type="http://schemas.openxmlformats.org/officeDocument/2006/relationships/slide" Target="slides/slide93.xml"/><Relationship Id="rId3" Type="http://schemas.openxmlformats.org/officeDocument/2006/relationships/slide" Target="slides/slide4.xml"/><Relationship Id="rId12" Type="http://schemas.openxmlformats.org/officeDocument/2006/relationships/slide" Target="slides/slide15.xml"/><Relationship Id="rId17" Type="http://schemas.openxmlformats.org/officeDocument/2006/relationships/slide" Target="slides/slide20.xml"/><Relationship Id="rId25" Type="http://schemas.openxmlformats.org/officeDocument/2006/relationships/slide" Target="slides/slide29.xml"/><Relationship Id="rId33" Type="http://schemas.openxmlformats.org/officeDocument/2006/relationships/slide" Target="slides/slide38.xml"/><Relationship Id="rId38" Type="http://schemas.openxmlformats.org/officeDocument/2006/relationships/slide" Target="slides/slide43.xml"/><Relationship Id="rId46" Type="http://schemas.openxmlformats.org/officeDocument/2006/relationships/slide" Target="slides/slide57.xml"/><Relationship Id="rId59" Type="http://schemas.openxmlformats.org/officeDocument/2006/relationships/slide" Target="slides/slide72.xml"/><Relationship Id="rId67" Type="http://schemas.openxmlformats.org/officeDocument/2006/relationships/slide" Target="slides/slide80.xml"/><Relationship Id="rId20" Type="http://schemas.openxmlformats.org/officeDocument/2006/relationships/slide" Target="slides/slide23.xml"/><Relationship Id="rId41" Type="http://schemas.openxmlformats.org/officeDocument/2006/relationships/slide" Target="slides/slide50.xml"/><Relationship Id="rId54" Type="http://schemas.openxmlformats.org/officeDocument/2006/relationships/slide" Target="slides/slide65.xml"/><Relationship Id="rId62" Type="http://schemas.openxmlformats.org/officeDocument/2006/relationships/slide" Target="slides/slide75.xml"/><Relationship Id="rId70" Type="http://schemas.openxmlformats.org/officeDocument/2006/relationships/slide" Target="slides/slide83.xml"/><Relationship Id="rId75" Type="http://schemas.openxmlformats.org/officeDocument/2006/relationships/slide" Target="slides/slide88.xml"/><Relationship Id="rId1" Type="http://schemas.openxmlformats.org/officeDocument/2006/relationships/slide" Target="slides/slide1.xml"/><Relationship Id="rId6" Type="http://schemas.openxmlformats.org/officeDocument/2006/relationships/slide" Target="slides/slide8.xml"/><Relationship Id="rId15" Type="http://schemas.openxmlformats.org/officeDocument/2006/relationships/slide" Target="slides/slide18.xml"/><Relationship Id="rId23" Type="http://schemas.openxmlformats.org/officeDocument/2006/relationships/slide" Target="slides/slide27.xml"/><Relationship Id="rId28" Type="http://schemas.openxmlformats.org/officeDocument/2006/relationships/slide" Target="slides/slide32.xml"/><Relationship Id="rId36" Type="http://schemas.openxmlformats.org/officeDocument/2006/relationships/slide" Target="slides/slide41.xml"/><Relationship Id="rId49" Type="http://schemas.openxmlformats.org/officeDocument/2006/relationships/slide" Target="slides/slide60.xml"/><Relationship Id="rId57" Type="http://schemas.openxmlformats.org/officeDocument/2006/relationships/slide" Target="slides/slide6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54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583D3B1-5365-4BAA-8F00-FA279B1111AD}" type="slidenum">
              <a:rPr lang="en-US"/>
              <a:pPr>
                <a:defRPr/>
              </a:pPr>
              <a:t>‹#›</a:t>
            </a:fld>
            <a:endParaRPr lang="en-US"/>
          </a:p>
        </p:txBody>
      </p:sp>
    </p:spTree>
    <p:extLst>
      <p:ext uri="{BB962C8B-B14F-4D97-AF65-F5344CB8AC3E}">
        <p14:creationId xmlns:p14="http://schemas.microsoft.com/office/powerpoint/2010/main" val="1658415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6D0A88-58F6-4AC1-BE29-0C91C485AEE5}" type="datetime1">
              <a:rPr lang="en-US" altLang="en-US" smtClean="0"/>
              <a:pPr eaLnBrk="1" hangingPunct="1"/>
              <a:t>3/2/2020</a:t>
            </a:fld>
            <a:endParaRPr lang="en-US" altLang="en-US"/>
          </a:p>
        </p:txBody>
      </p:sp>
      <p:sp>
        <p:nvSpPr>
          <p:cNvPr id="1064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09C2B8-ABC7-460E-AD86-4256A5DA67D5}" type="slidenum">
              <a:rPr lang="en-US" altLang="en-US" smtClean="0"/>
              <a:pPr eaLnBrk="1" hangingPunct="1"/>
              <a:t>1</a:t>
            </a:fld>
            <a:endParaRPr lang="en-US" altLang="en-US"/>
          </a:p>
        </p:txBody>
      </p:sp>
      <p:sp>
        <p:nvSpPr>
          <p:cNvPr id="106500" name="Rectangle 2"/>
          <p:cNvSpPr>
            <a:spLocks noGrp="1" noRot="1" noChangeAspect="1" noChangeArrowheads="1" noTextEdit="1"/>
          </p:cNvSpPr>
          <p:nvPr>
            <p:ph type="sldImg"/>
          </p:nvPr>
        </p:nvSpPr>
        <p:spPr>
          <a:ln/>
        </p:spPr>
      </p:sp>
      <p:sp>
        <p:nvSpPr>
          <p:cNvPr id="1065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Welcome Participants</a:t>
            </a:r>
          </a:p>
          <a:p>
            <a:pPr eaLnBrk="1" hangingPunct="1">
              <a:buFontTx/>
              <a:buChar char="•"/>
            </a:pPr>
            <a:r>
              <a:rPr lang="en-US" altLang="en-US"/>
              <a:t>Introduce Presenters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CFCAA8-1490-400D-AA93-41D66227B364}" type="datetime1">
              <a:rPr lang="en-US" altLang="en-US" smtClean="0"/>
              <a:pPr eaLnBrk="1" hangingPunct="1"/>
              <a:t>3/2/2020</a:t>
            </a:fld>
            <a:endParaRPr lang="en-US" altLang="en-US"/>
          </a:p>
        </p:txBody>
      </p:sp>
      <p:sp>
        <p:nvSpPr>
          <p:cNvPr id="1157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A02BE9-62B0-45C3-A9CD-60EE418FAFA1}" type="slidenum">
              <a:rPr lang="en-US" altLang="en-US" smtClean="0"/>
              <a:pPr eaLnBrk="1" hangingPunct="1"/>
              <a:t>10</a:t>
            </a:fld>
            <a:endParaRPr lang="en-US" altLang="en-US"/>
          </a:p>
        </p:txBody>
      </p:sp>
      <p:sp>
        <p:nvSpPr>
          <p:cNvPr id="115716" name="Rectangle 2"/>
          <p:cNvSpPr>
            <a:spLocks noGrp="1" noRot="1" noChangeAspect="1" noChangeArrowheads="1" noTextEdit="1"/>
          </p:cNvSpPr>
          <p:nvPr>
            <p:ph type="sldImg"/>
          </p:nvPr>
        </p:nvSpPr>
        <p:spPr>
          <a:ln/>
        </p:spPr>
      </p:sp>
      <p:sp>
        <p:nvSpPr>
          <p:cNvPr id="1157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F20D626-5B6F-413B-BA12-E6AD0A9AE4B8}" type="datetime1">
              <a:rPr lang="en-US" altLang="en-US" smtClean="0"/>
              <a:pPr eaLnBrk="1" hangingPunct="1"/>
              <a:t>3/2/2020</a:t>
            </a:fld>
            <a:endParaRPr lang="en-US" altLang="en-US"/>
          </a:p>
        </p:txBody>
      </p:sp>
      <p:sp>
        <p:nvSpPr>
          <p:cNvPr id="1167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CC01B9-6603-4AEF-9CF3-5D695B09D65C}" type="slidenum">
              <a:rPr lang="en-US" altLang="en-US" smtClean="0"/>
              <a:pPr eaLnBrk="1" hangingPunct="1"/>
              <a:t>11</a:t>
            </a:fld>
            <a:endParaRPr lang="en-US" altLang="en-US"/>
          </a:p>
        </p:txBody>
      </p:sp>
      <p:sp>
        <p:nvSpPr>
          <p:cNvPr id="116740" name="Rectangle 2"/>
          <p:cNvSpPr>
            <a:spLocks noGrp="1" noRot="1" noChangeAspect="1" noChangeArrowheads="1" noTextEdit="1"/>
          </p:cNvSpPr>
          <p:nvPr>
            <p:ph type="sldImg"/>
          </p:nvPr>
        </p:nvSpPr>
        <p:spPr>
          <a:ln/>
        </p:spPr>
      </p:sp>
      <p:sp>
        <p:nvSpPr>
          <p:cNvPr id="1167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buFontTx/>
              <a:buChar char="•"/>
            </a:pPr>
            <a:r>
              <a:rPr lang="en-US" altLang="en-US"/>
              <a:t>“Notice that “engages” refers to anybody who harasses, but the word “condones” means knowing and allowing.” </a:t>
            </a:r>
          </a:p>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7B1BB4-4255-481E-A56B-3E69838EA178}" type="datetime1">
              <a:rPr lang="en-US" altLang="en-US" smtClean="0"/>
              <a:pPr eaLnBrk="1" hangingPunct="1"/>
              <a:t>3/2/2020</a:t>
            </a:fld>
            <a:endParaRPr lang="en-US" altLang="en-US"/>
          </a:p>
        </p:txBody>
      </p:sp>
      <p:sp>
        <p:nvSpPr>
          <p:cNvPr id="1177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0C9097-FE74-4C05-BCBE-9FC146D51838}" type="slidenum">
              <a:rPr lang="en-US" altLang="en-US" smtClean="0"/>
              <a:pPr eaLnBrk="1" hangingPunct="1"/>
              <a:t>12</a:t>
            </a:fld>
            <a:endParaRPr lang="en-US" altLang="en-US"/>
          </a:p>
        </p:txBody>
      </p:sp>
      <p:sp>
        <p:nvSpPr>
          <p:cNvPr id="117764" name="Rectangle 2"/>
          <p:cNvSpPr>
            <a:spLocks noGrp="1" noRot="1" noChangeAspect="1" noChangeArrowheads="1" noTextEdit="1"/>
          </p:cNvSpPr>
          <p:nvPr>
            <p:ph type="sldImg"/>
          </p:nvPr>
        </p:nvSpPr>
        <p:spPr>
          <a:ln/>
        </p:spPr>
      </p:sp>
      <p:sp>
        <p:nvSpPr>
          <p:cNvPr id="1177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3F8A80-3236-42EF-BD81-E73C17D803B2}" type="datetime1">
              <a:rPr lang="en-US" altLang="en-US" smtClean="0"/>
              <a:pPr eaLnBrk="1" hangingPunct="1"/>
              <a:t>3/2/2020</a:t>
            </a:fld>
            <a:endParaRPr lang="en-US" altLang="en-US"/>
          </a:p>
        </p:txBody>
      </p:sp>
      <p:sp>
        <p:nvSpPr>
          <p:cNvPr id="1187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1FC0B8-07D3-4D06-BE84-F4F6196E7DEF}" type="slidenum">
              <a:rPr lang="en-US" altLang="en-US" smtClean="0"/>
              <a:pPr eaLnBrk="1" hangingPunct="1"/>
              <a:t>13</a:t>
            </a:fld>
            <a:endParaRPr lang="en-US" altLang="en-US"/>
          </a:p>
        </p:txBody>
      </p:sp>
      <p:sp>
        <p:nvSpPr>
          <p:cNvPr id="118788" name="Rectangle 2"/>
          <p:cNvSpPr>
            <a:spLocks noGrp="1" noRot="1" noChangeAspect="1" noChangeArrowheads="1" noTextEdit="1"/>
          </p:cNvSpPr>
          <p:nvPr>
            <p:ph type="sldImg"/>
          </p:nvPr>
        </p:nvSpPr>
        <p:spPr>
          <a:ln/>
        </p:spPr>
      </p:sp>
      <p:sp>
        <p:nvSpPr>
          <p:cNvPr id="1187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B91348-BBFD-47F6-BF87-14BCCFAD30B6}" type="datetime1">
              <a:rPr lang="en-US" altLang="en-US" smtClean="0"/>
              <a:pPr eaLnBrk="1" hangingPunct="1"/>
              <a:t>3/2/2020</a:t>
            </a:fld>
            <a:endParaRPr lang="en-US" altLang="en-US"/>
          </a:p>
        </p:txBody>
      </p:sp>
      <p:sp>
        <p:nvSpPr>
          <p:cNvPr id="1198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973528E-20AB-48B3-8E5D-DD6A89301775}" type="slidenum">
              <a:rPr lang="en-US" altLang="en-US" smtClean="0"/>
              <a:pPr eaLnBrk="1" hangingPunct="1"/>
              <a:t>14</a:t>
            </a:fld>
            <a:endParaRPr lang="en-US" altLang="en-US"/>
          </a:p>
        </p:txBody>
      </p:sp>
      <p:sp>
        <p:nvSpPr>
          <p:cNvPr id="119812" name="Rectangle 1026"/>
          <p:cNvSpPr>
            <a:spLocks noGrp="1" noRot="1" noChangeAspect="1" noChangeArrowheads="1" noTextEdit="1"/>
          </p:cNvSpPr>
          <p:nvPr>
            <p:ph type="sldImg"/>
          </p:nvPr>
        </p:nvSpPr>
        <p:spPr>
          <a:ln/>
        </p:spPr>
      </p:sp>
      <p:sp>
        <p:nvSpPr>
          <p:cNvPr id="11981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7CCD7C2-819A-4986-AF64-7F9BE12CCC80}" type="datetime1">
              <a:rPr lang="en-US" altLang="en-US" smtClean="0"/>
              <a:pPr eaLnBrk="1" hangingPunct="1"/>
              <a:t>3/2/2020</a:t>
            </a:fld>
            <a:endParaRPr lang="en-US" altLang="en-US"/>
          </a:p>
        </p:txBody>
      </p:sp>
      <p:sp>
        <p:nvSpPr>
          <p:cNvPr id="1208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9EE36F2-9A7E-4F30-BE17-1C9350B22BC8}" type="slidenum">
              <a:rPr lang="en-US" altLang="en-US" smtClean="0"/>
              <a:pPr eaLnBrk="1" hangingPunct="1"/>
              <a:t>15</a:t>
            </a:fld>
            <a:endParaRPr lang="en-US" altLang="en-US"/>
          </a:p>
        </p:txBody>
      </p:sp>
      <p:sp>
        <p:nvSpPr>
          <p:cNvPr id="120836" name="Rectangle 2"/>
          <p:cNvSpPr>
            <a:spLocks noGrp="1" noRot="1" noChangeAspect="1" noChangeArrowheads="1" noTextEdit="1"/>
          </p:cNvSpPr>
          <p:nvPr>
            <p:ph type="sldImg"/>
          </p:nvPr>
        </p:nvSpPr>
        <p:spPr>
          <a:ln/>
        </p:spPr>
      </p:sp>
      <p:sp>
        <p:nvSpPr>
          <p:cNvPr id="1208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D433D6A-AA46-44A5-BEB9-A447EDB8DB81}" type="datetime1">
              <a:rPr lang="en-US" altLang="en-US" smtClean="0"/>
              <a:pPr eaLnBrk="1" hangingPunct="1"/>
              <a:t>3/2/2020</a:t>
            </a:fld>
            <a:endParaRPr lang="en-US" altLang="en-US"/>
          </a:p>
        </p:txBody>
      </p:sp>
      <p:sp>
        <p:nvSpPr>
          <p:cNvPr id="1218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63E8A7-43E2-4F9A-92F3-29ACC5304EC9}" type="slidenum">
              <a:rPr lang="en-US" altLang="en-US" smtClean="0"/>
              <a:pPr eaLnBrk="1" hangingPunct="1"/>
              <a:t>16</a:t>
            </a:fld>
            <a:endParaRPr lang="en-US" altLang="en-US"/>
          </a:p>
        </p:txBody>
      </p:sp>
      <p:sp>
        <p:nvSpPr>
          <p:cNvPr id="121860" name="Rectangle 1026"/>
          <p:cNvSpPr>
            <a:spLocks noGrp="1" noRot="1" noChangeAspect="1" noChangeArrowheads="1" noTextEdit="1"/>
          </p:cNvSpPr>
          <p:nvPr>
            <p:ph type="sldImg"/>
          </p:nvPr>
        </p:nvSpPr>
        <p:spPr>
          <a:ln/>
        </p:spPr>
      </p:sp>
      <p:sp>
        <p:nvSpPr>
          <p:cNvPr id="121861"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2076FD-AC92-42FD-98E9-FF130FE7DD1C}" type="datetime1">
              <a:rPr lang="en-US" altLang="en-US" smtClean="0"/>
              <a:pPr eaLnBrk="1" hangingPunct="1"/>
              <a:t>3/2/2020</a:t>
            </a:fld>
            <a:endParaRPr lang="en-US" altLang="en-US"/>
          </a:p>
        </p:txBody>
      </p:sp>
      <p:sp>
        <p:nvSpPr>
          <p:cNvPr id="1228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7862A9-9864-4ED5-A0E3-7B58C9BFD4E1}" type="slidenum">
              <a:rPr lang="en-US" altLang="en-US" smtClean="0"/>
              <a:pPr eaLnBrk="1" hangingPunct="1"/>
              <a:t>17</a:t>
            </a:fld>
            <a:endParaRPr lang="en-US" altLang="en-US"/>
          </a:p>
        </p:txBody>
      </p:sp>
      <p:sp>
        <p:nvSpPr>
          <p:cNvPr id="122884" name="Rectangle 2"/>
          <p:cNvSpPr>
            <a:spLocks noGrp="1" noRot="1" noChangeAspect="1" noChangeArrowheads="1" noTextEdit="1"/>
          </p:cNvSpPr>
          <p:nvPr>
            <p:ph type="sldImg"/>
          </p:nvPr>
        </p:nvSpPr>
        <p:spPr>
          <a:ln/>
        </p:spPr>
      </p:sp>
      <p:sp>
        <p:nvSpPr>
          <p:cNvPr id="1228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FE2AF9-F6D8-4D50-8DE3-2FE4B25C7422}" type="datetime1">
              <a:rPr lang="en-US" altLang="en-US" smtClean="0"/>
              <a:pPr eaLnBrk="1" hangingPunct="1"/>
              <a:t>3/2/2020</a:t>
            </a:fld>
            <a:endParaRPr lang="en-US" altLang="en-US"/>
          </a:p>
        </p:txBody>
      </p:sp>
      <p:sp>
        <p:nvSpPr>
          <p:cNvPr id="1239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82CCA25-4C09-4C4D-99F5-C2501E33AF6F}" type="slidenum">
              <a:rPr lang="en-US" altLang="en-US" smtClean="0"/>
              <a:pPr eaLnBrk="1" hangingPunct="1"/>
              <a:t>18</a:t>
            </a:fld>
            <a:endParaRPr lang="en-US" altLang="en-US"/>
          </a:p>
        </p:txBody>
      </p:sp>
      <p:sp>
        <p:nvSpPr>
          <p:cNvPr id="123908" name="Rectangle 2"/>
          <p:cNvSpPr>
            <a:spLocks noGrp="1" noRot="1" noChangeAspect="1" noChangeArrowheads="1" noTextEdit="1"/>
          </p:cNvSpPr>
          <p:nvPr>
            <p:ph type="sldImg"/>
          </p:nvPr>
        </p:nvSpPr>
        <p:spPr>
          <a:ln/>
        </p:spPr>
      </p:sp>
      <p:sp>
        <p:nvSpPr>
          <p:cNvPr id="1239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F60921-EB6B-40E1-BB55-509FEECA0FAB}" type="datetime1">
              <a:rPr lang="en-US" altLang="en-US" smtClean="0"/>
              <a:pPr eaLnBrk="1" hangingPunct="1"/>
              <a:t>3/2/2020</a:t>
            </a:fld>
            <a:endParaRPr lang="en-US" altLang="en-US"/>
          </a:p>
        </p:txBody>
      </p:sp>
      <p:sp>
        <p:nvSpPr>
          <p:cNvPr id="1249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D53616C-2A21-498C-9E69-33CF1243E308}" type="slidenum">
              <a:rPr lang="en-US" altLang="en-US" smtClean="0"/>
              <a:pPr eaLnBrk="1" hangingPunct="1"/>
              <a:t>19</a:t>
            </a:fld>
            <a:endParaRPr lang="en-US" altLang="en-US"/>
          </a:p>
        </p:txBody>
      </p:sp>
      <p:sp>
        <p:nvSpPr>
          <p:cNvPr id="124932" name="Rectangle 1026"/>
          <p:cNvSpPr>
            <a:spLocks noGrp="1" noRot="1" noChangeAspect="1" noChangeArrowheads="1" noTextEdit="1"/>
          </p:cNvSpPr>
          <p:nvPr>
            <p:ph type="sldImg"/>
          </p:nvPr>
        </p:nvSpPr>
        <p:spPr>
          <a:ln/>
        </p:spPr>
      </p:sp>
      <p:sp>
        <p:nvSpPr>
          <p:cNvPr id="12493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Ask, “How might you put them on notice?”</a:t>
            </a:r>
          </a:p>
          <a:p>
            <a:pPr eaLnBrk="1" hangingPunct="1">
              <a:buFontTx/>
              <a:buChar char="•"/>
            </a:pPr>
            <a:r>
              <a:rPr lang="en-US" altLang="en-US">
                <a:solidFill>
                  <a:srgbClr val="000000"/>
                </a:solidFill>
                <a:latin typeface="Comic Sans MS" pitchFamily="66" charset="0"/>
                <a:cs typeface="Times New Roman" pitchFamily="18" charset="0"/>
              </a:rPr>
              <a:t>NOTE: Make it clear that it is </a:t>
            </a:r>
            <a:r>
              <a:rPr lang="en-US" altLang="en-US" u="sng">
                <a:solidFill>
                  <a:srgbClr val="000000"/>
                </a:solidFill>
                <a:latin typeface="Comic Sans MS" pitchFamily="66" charset="0"/>
                <a:cs typeface="Times New Roman" pitchFamily="18" charset="0"/>
              </a:rPr>
              <a:t>not</a:t>
            </a:r>
            <a:r>
              <a:rPr lang="en-US" altLang="en-US">
                <a:solidFill>
                  <a:srgbClr val="000000"/>
                </a:solidFill>
                <a:latin typeface="Comic Sans MS" pitchFamily="66" charset="0"/>
                <a:cs typeface="Times New Roman" pitchFamily="18" charset="0"/>
              </a:rPr>
              <a:t> a required step to tell the perpetrator. If confronting the individual is in any way threatening just report the behavior. Supervisors cannot use the omission of this as an excuse not to act.</a:t>
            </a:r>
            <a:r>
              <a:rPr lang="en-US" altLang="en-US"/>
              <a:t> </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DA3694-7D7E-4D1F-BAD4-7B1EEA643869}" type="datetime1">
              <a:rPr lang="en-US" altLang="en-US" smtClean="0"/>
              <a:pPr eaLnBrk="1" hangingPunct="1"/>
              <a:t>3/2/2020</a:t>
            </a:fld>
            <a:endParaRPr lang="en-US" altLang="en-US"/>
          </a:p>
        </p:txBody>
      </p:sp>
      <p:sp>
        <p:nvSpPr>
          <p:cNvPr id="1075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5CE11D-739B-4EA6-9F0F-C29F2A35D02F}" type="slidenum">
              <a:rPr lang="en-US" altLang="en-US" smtClean="0"/>
              <a:pPr eaLnBrk="1" hangingPunct="1"/>
              <a:t>2</a:t>
            </a:fld>
            <a:endParaRPr lang="en-US" altLang="en-US"/>
          </a:p>
        </p:txBody>
      </p:sp>
      <p:sp>
        <p:nvSpPr>
          <p:cNvPr id="107524" name="Rectangle 2"/>
          <p:cNvSpPr>
            <a:spLocks noGrp="1" noRot="1" noChangeAspect="1" noChangeArrowheads="1" noTextEdit="1"/>
          </p:cNvSpPr>
          <p:nvPr>
            <p:ph type="sldImg"/>
          </p:nvPr>
        </p:nvSpPr>
        <p:spPr>
          <a:ln/>
        </p:spPr>
      </p:sp>
      <p:sp>
        <p:nvSpPr>
          <p:cNvPr id="1075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Agenda and logistics (e.g., breaks, etc)</a:t>
            </a:r>
          </a:p>
          <a:p>
            <a:pPr lvl="2" eaLnBrk="1" hangingPunct="1">
              <a:buFontTx/>
              <a:buChar char="•"/>
            </a:pPr>
            <a:r>
              <a:rPr lang="en-US" altLang="en-US"/>
              <a:t>Start		 	8:30</a:t>
            </a:r>
          </a:p>
          <a:p>
            <a:pPr lvl="2" eaLnBrk="1" hangingPunct="1">
              <a:buFontTx/>
              <a:buChar char="•"/>
            </a:pPr>
            <a:r>
              <a:rPr lang="en-US" altLang="en-US"/>
              <a:t>First Break	 	10:30 – 10:45</a:t>
            </a:r>
          </a:p>
          <a:p>
            <a:pPr lvl="2" eaLnBrk="1" hangingPunct="1">
              <a:buFontTx/>
              <a:buChar char="•"/>
            </a:pPr>
            <a:r>
              <a:rPr lang="en-US" altLang="en-US"/>
              <a:t>Dismissed		12:30</a:t>
            </a:r>
          </a:p>
          <a:p>
            <a:pPr lvl="2" eaLnBrk="1" hangingPunct="1"/>
            <a:endParaRPr lang="en-US" altLang="en-US"/>
          </a:p>
          <a:p>
            <a:pPr lvl="2" eaLnBrk="1" hangingPunct="1"/>
            <a:r>
              <a:rPr lang="en-US" altLang="en-US"/>
              <a:t>Distribute index cards for those who don’t want to ask questions in front of the group.  </a:t>
            </a:r>
            <a:br>
              <a:rPr lang="en-US" altLang="en-US"/>
            </a:br>
            <a:r>
              <a:rPr lang="en-US" altLang="en-US"/>
              <a:t>Trainer will respond during training at appropriate times.</a:t>
            </a:r>
          </a:p>
          <a:p>
            <a:pPr lvl="2" eaLnBrk="1" hangingPunct="1">
              <a:buFontTx/>
              <a:buChar char="•"/>
            </a:pPr>
            <a:endParaRPr lang="en-US" altLang="en-US"/>
          </a:p>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9FD324-63B9-4EA8-9399-5754B5CD5DF8}" type="datetime1">
              <a:rPr lang="en-US" altLang="en-US" smtClean="0"/>
              <a:pPr eaLnBrk="1" hangingPunct="1"/>
              <a:t>3/2/2020</a:t>
            </a:fld>
            <a:endParaRPr lang="en-US" altLang="en-US"/>
          </a:p>
        </p:txBody>
      </p:sp>
      <p:sp>
        <p:nvSpPr>
          <p:cNvPr id="1259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E49898-2539-4737-8ED7-B850C2A60F4B}" type="slidenum">
              <a:rPr lang="en-US" altLang="en-US" smtClean="0"/>
              <a:pPr eaLnBrk="1" hangingPunct="1"/>
              <a:t>20</a:t>
            </a:fld>
            <a:endParaRPr lang="en-US" altLang="en-US"/>
          </a:p>
        </p:txBody>
      </p:sp>
      <p:sp>
        <p:nvSpPr>
          <p:cNvPr id="125956" name="Rectangle 1026"/>
          <p:cNvSpPr>
            <a:spLocks noGrp="1" noRot="1" noChangeAspect="1" noChangeArrowheads="1" noTextEdit="1"/>
          </p:cNvSpPr>
          <p:nvPr>
            <p:ph type="sldImg"/>
          </p:nvPr>
        </p:nvSpPr>
        <p:spPr>
          <a:ln/>
        </p:spPr>
      </p:sp>
      <p:sp>
        <p:nvSpPr>
          <p:cNvPr id="12595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587942-DF6F-4AB4-8800-94A0B11953EF}" type="datetime1">
              <a:rPr lang="en-US" altLang="en-US" smtClean="0"/>
              <a:pPr eaLnBrk="1" hangingPunct="1"/>
              <a:t>3/2/2020</a:t>
            </a:fld>
            <a:endParaRPr lang="en-US" altLang="en-US"/>
          </a:p>
        </p:txBody>
      </p:sp>
      <p:sp>
        <p:nvSpPr>
          <p:cNvPr id="1269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DFF429-C036-469F-8E29-9CEFEBB274C7}" type="slidenum">
              <a:rPr lang="en-US" altLang="en-US" smtClean="0"/>
              <a:pPr eaLnBrk="1" hangingPunct="1"/>
              <a:t>21</a:t>
            </a:fld>
            <a:endParaRPr lang="en-US" altLang="en-US"/>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1DE25A-89B2-423F-B070-4FBA582A51A1}" type="datetime1">
              <a:rPr lang="en-US" altLang="en-US" smtClean="0"/>
              <a:pPr eaLnBrk="1" hangingPunct="1"/>
              <a:t>3/2/2020</a:t>
            </a:fld>
            <a:endParaRPr lang="en-US" altLang="en-US"/>
          </a:p>
        </p:txBody>
      </p:sp>
      <p:sp>
        <p:nvSpPr>
          <p:cNvPr id="1280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4DF36F-5566-435F-8DC9-7CB67AD8CC04}" type="slidenum">
              <a:rPr lang="en-US" altLang="en-US" smtClean="0"/>
              <a:pPr eaLnBrk="1" hangingPunct="1"/>
              <a:t>22</a:t>
            </a:fld>
            <a:endParaRPr lang="en-US" altLang="en-US"/>
          </a:p>
        </p:txBody>
      </p:sp>
      <p:sp>
        <p:nvSpPr>
          <p:cNvPr id="128004" name="Rectangle 2"/>
          <p:cNvSpPr>
            <a:spLocks noGrp="1" noRot="1" noChangeAspect="1" noChangeArrowheads="1" noTextEdit="1"/>
          </p:cNvSpPr>
          <p:nvPr>
            <p:ph type="sldImg"/>
          </p:nvPr>
        </p:nvSpPr>
        <p:spPr>
          <a:ln/>
        </p:spPr>
      </p:sp>
      <p:sp>
        <p:nvSpPr>
          <p:cNvPr id="1280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D72153D-A42E-4BFD-99F0-8C51F70A70BB}" type="datetime1">
              <a:rPr lang="en-US" altLang="en-US" smtClean="0"/>
              <a:pPr eaLnBrk="1" hangingPunct="1"/>
              <a:t>3/2/2020</a:t>
            </a:fld>
            <a:endParaRPr lang="en-US" altLang="en-US"/>
          </a:p>
        </p:txBody>
      </p:sp>
      <p:sp>
        <p:nvSpPr>
          <p:cNvPr id="1290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284D7C-BC90-4B6C-BD9C-CAB5B88201B4}" type="slidenum">
              <a:rPr lang="en-US" altLang="en-US" smtClean="0"/>
              <a:pPr eaLnBrk="1" hangingPunct="1"/>
              <a:t>23</a:t>
            </a:fld>
            <a:endParaRPr lang="en-US" altLang="en-US"/>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35B30D-4852-4E37-A026-E2B83817BAFA}" type="datetime1">
              <a:rPr lang="en-US" altLang="en-US" smtClean="0"/>
              <a:pPr eaLnBrk="1" hangingPunct="1"/>
              <a:t>3/2/2020</a:t>
            </a:fld>
            <a:endParaRPr lang="en-US" altLang="en-US"/>
          </a:p>
        </p:txBody>
      </p:sp>
      <p:sp>
        <p:nvSpPr>
          <p:cNvPr id="1300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3AD31E-4A0D-40BE-9BC2-0FD533FA8AC9}" type="slidenum">
              <a:rPr lang="en-US" altLang="en-US" smtClean="0"/>
              <a:pPr eaLnBrk="1" hangingPunct="1"/>
              <a:t>24</a:t>
            </a:fld>
            <a:endParaRPr lang="en-US" altLang="en-US"/>
          </a:p>
        </p:txBody>
      </p:sp>
      <p:sp>
        <p:nvSpPr>
          <p:cNvPr id="130052" name="Rectangle 1026"/>
          <p:cNvSpPr>
            <a:spLocks noGrp="1" noRot="1" noChangeAspect="1" noChangeArrowheads="1" noTextEdit="1"/>
          </p:cNvSpPr>
          <p:nvPr>
            <p:ph type="sldImg"/>
          </p:nvPr>
        </p:nvSpPr>
        <p:spPr>
          <a:ln/>
        </p:spPr>
      </p:sp>
      <p:sp>
        <p:nvSpPr>
          <p:cNvPr id="13005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Allow comments and let participants express their view.</a:t>
            </a:r>
          </a:p>
          <a:p>
            <a:pPr eaLnBrk="1" hangingPunct="1">
              <a:buFontTx/>
              <a:buChar char="•"/>
            </a:pPr>
            <a:r>
              <a:rPr lang="en-US" altLang="en-US"/>
              <a:t>If participants express questions that require more information then offered in the presentation, refer them to appropriate agency EEO Officer.</a:t>
            </a:r>
          </a:p>
          <a:p>
            <a:pPr eaLnBrk="1" hangingPunct="1">
              <a:buFontTx/>
              <a:buChar char="•"/>
            </a:pPr>
            <a:r>
              <a:rPr lang="en-US" altLang="en-US"/>
              <a:t>Clarify that, though an incident may occur outside of work related settings, it can then be sexual harassment.</a:t>
            </a:r>
          </a:p>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2B8D10-3D18-46F6-9768-5B8BF623C31D}" type="datetime1">
              <a:rPr lang="en-US" altLang="en-US" smtClean="0"/>
              <a:pPr eaLnBrk="1" hangingPunct="1"/>
              <a:t>3/2/2020</a:t>
            </a:fld>
            <a:endParaRPr lang="en-US" altLang="en-US"/>
          </a:p>
        </p:txBody>
      </p:sp>
      <p:sp>
        <p:nvSpPr>
          <p:cNvPr id="1310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10A44A-AEE2-4418-A87D-6569C38D9D15}" type="slidenum">
              <a:rPr lang="en-US" altLang="en-US" smtClean="0"/>
              <a:pPr eaLnBrk="1" hangingPunct="1"/>
              <a:t>25</a:t>
            </a:fld>
            <a:endParaRPr lang="en-US" altLang="en-US"/>
          </a:p>
        </p:txBody>
      </p:sp>
      <p:sp>
        <p:nvSpPr>
          <p:cNvPr id="131076" name="Rectangle 2"/>
          <p:cNvSpPr>
            <a:spLocks noGrp="1" noRot="1" noChangeAspect="1" noChangeArrowheads="1" noTextEdit="1"/>
          </p:cNvSpPr>
          <p:nvPr>
            <p:ph type="sldImg"/>
          </p:nvPr>
        </p:nvSpPr>
        <p:spPr>
          <a:ln/>
        </p:spPr>
      </p:sp>
      <p:sp>
        <p:nvSpPr>
          <p:cNvPr id="1310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73744C1-EBF4-4353-AC9A-40943584F129}" type="datetime1">
              <a:rPr lang="en-US" altLang="en-US" smtClean="0"/>
              <a:pPr eaLnBrk="1" hangingPunct="1"/>
              <a:t>3/2/2020</a:t>
            </a:fld>
            <a:endParaRPr lang="en-US" altLang="en-US"/>
          </a:p>
        </p:txBody>
      </p:sp>
      <p:sp>
        <p:nvSpPr>
          <p:cNvPr id="1320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B9C570-0CEA-42FB-B9B7-272352ED6FCB}" type="slidenum">
              <a:rPr lang="en-US" altLang="en-US" smtClean="0"/>
              <a:pPr eaLnBrk="1" hangingPunct="1"/>
              <a:t>26</a:t>
            </a:fld>
            <a:endParaRPr lang="en-US" altLang="en-US"/>
          </a:p>
        </p:txBody>
      </p:sp>
      <p:sp>
        <p:nvSpPr>
          <p:cNvPr id="132100" name="Rectangle 2"/>
          <p:cNvSpPr>
            <a:spLocks noGrp="1" noRot="1" noChangeAspect="1" noChangeArrowheads="1" noTextEdit="1"/>
          </p:cNvSpPr>
          <p:nvPr>
            <p:ph type="sldImg"/>
          </p:nvPr>
        </p:nvSpPr>
        <p:spPr>
          <a:ln/>
        </p:spPr>
      </p:sp>
      <p:sp>
        <p:nvSpPr>
          <p:cNvPr id="1321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Click again to highlight and emphasize.</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7C0413-EEB5-4180-9C4E-A24013CAC55F}" type="datetime1">
              <a:rPr lang="en-US" altLang="en-US" smtClean="0"/>
              <a:pPr eaLnBrk="1" hangingPunct="1"/>
              <a:t>3/2/2020</a:t>
            </a:fld>
            <a:endParaRPr lang="en-US" altLang="en-US"/>
          </a:p>
        </p:txBody>
      </p:sp>
      <p:sp>
        <p:nvSpPr>
          <p:cNvPr id="1331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53826F-68E1-4E85-9DB8-3108D5DDDD46}" type="slidenum">
              <a:rPr lang="en-US" altLang="en-US" smtClean="0"/>
              <a:pPr eaLnBrk="1" hangingPunct="1"/>
              <a:t>27</a:t>
            </a:fld>
            <a:endParaRPr lang="en-US" altLang="en-US"/>
          </a:p>
        </p:txBody>
      </p:sp>
      <p:sp>
        <p:nvSpPr>
          <p:cNvPr id="133124" name="Rectangle 2"/>
          <p:cNvSpPr>
            <a:spLocks noGrp="1" noRot="1" noChangeAspect="1" noChangeArrowheads="1" noTextEdit="1"/>
          </p:cNvSpPr>
          <p:nvPr>
            <p:ph type="sldImg"/>
          </p:nvPr>
        </p:nvSpPr>
        <p:spPr>
          <a:ln/>
        </p:spPr>
      </p:sp>
      <p:sp>
        <p:nvSpPr>
          <p:cNvPr id="1331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a:p>
            <a:pPr eaLnBrk="1" hangingPunct="1"/>
            <a:r>
              <a:rPr lang="en-US" altLang="en-US"/>
              <a:t>Discuss what constitutes retaliation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6F7F36-5F6E-48E7-8A1E-6B4F8D5AA4F5}" type="datetime1">
              <a:rPr lang="en-US" altLang="en-US" smtClean="0"/>
              <a:pPr eaLnBrk="1" hangingPunct="1"/>
              <a:t>3/2/2020</a:t>
            </a:fld>
            <a:endParaRPr lang="en-US" altLang="en-US"/>
          </a:p>
        </p:txBody>
      </p:sp>
      <p:sp>
        <p:nvSpPr>
          <p:cNvPr id="134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966A53-4348-457F-A1D1-173F570D1D10}" type="slidenum">
              <a:rPr lang="en-US" altLang="en-US" smtClean="0"/>
              <a:pPr eaLnBrk="1" hangingPunct="1"/>
              <a:t>28</a:t>
            </a:fld>
            <a:endParaRPr lang="en-US" altLang="en-US"/>
          </a:p>
        </p:txBody>
      </p:sp>
      <p:sp>
        <p:nvSpPr>
          <p:cNvPr id="134148" name="Rectangle 2"/>
          <p:cNvSpPr>
            <a:spLocks noGrp="1" noRot="1" noChangeAspect="1" noChangeArrowheads="1" noTextEdit="1"/>
          </p:cNvSpPr>
          <p:nvPr>
            <p:ph type="sldImg"/>
          </p:nvPr>
        </p:nvSpPr>
        <p:spPr>
          <a:ln/>
        </p:spPr>
      </p:sp>
      <p:sp>
        <p:nvSpPr>
          <p:cNvPr id="134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points on the slide.</a:t>
            </a:r>
          </a:p>
          <a:p>
            <a:pPr eaLnBrk="1" hangingPunct="1">
              <a:buFontTx/>
              <a:buChar char="•"/>
            </a:pPr>
            <a:r>
              <a:rPr lang="en-US" altLang="en-US"/>
              <a:t>Emphasize Key Points:  </a:t>
            </a:r>
          </a:p>
          <a:p>
            <a:pPr lvl="1" eaLnBrk="1" hangingPunct="1">
              <a:buFontTx/>
              <a:buChar char="•"/>
            </a:pPr>
            <a:r>
              <a:rPr lang="en-US" altLang="en-US"/>
              <a:t>Federal Law, State Law and Commonwealth policy each prohibit sexual harassment.</a:t>
            </a:r>
          </a:p>
          <a:p>
            <a:pPr lvl="1" eaLnBrk="1" hangingPunct="1">
              <a:buFontTx/>
              <a:buChar char="•"/>
            </a:pPr>
            <a:r>
              <a:rPr lang="en-US" altLang="en-US"/>
              <a:t>Title VII and the PHRA make it unlawful for an employer to refuse to hire, discharge or otherwise discriminate against a person on the basis of sex with respect to terms and conditions of employment.  </a:t>
            </a:r>
          </a:p>
          <a:p>
            <a:pPr lvl="1" eaLnBrk="1" hangingPunct="1">
              <a:buFontTx/>
              <a:buChar char="•"/>
            </a:pPr>
            <a:r>
              <a:rPr lang="en-US" altLang="en-US"/>
              <a:t>Sexual harassment in the workplace is one form of unlawful sex-based discrimination.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902FB3-057F-432E-B023-1A6C80504EED}" type="datetime1">
              <a:rPr lang="en-US" altLang="en-US" smtClean="0"/>
              <a:pPr eaLnBrk="1" hangingPunct="1"/>
              <a:t>3/2/2020</a:t>
            </a:fld>
            <a:endParaRPr lang="en-US" altLang="en-US"/>
          </a:p>
        </p:txBody>
      </p:sp>
      <p:sp>
        <p:nvSpPr>
          <p:cNvPr id="1351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59E016-44B2-4285-99C8-E20101A263A9}" type="slidenum">
              <a:rPr lang="en-US" altLang="en-US" smtClean="0"/>
              <a:pPr eaLnBrk="1" hangingPunct="1"/>
              <a:t>29</a:t>
            </a:fld>
            <a:endParaRPr lang="en-US" altLang="en-US"/>
          </a:p>
        </p:txBody>
      </p:sp>
      <p:sp>
        <p:nvSpPr>
          <p:cNvPr id="135172" name="Rectangle 1026"/>
          <p:cNvSpPr>
            <a:spLocks noGrp="1" noRot="1" noChangeAspect="1" noChangeArrowheads="1" noTextEdit="1"/>
          </p:cNvSpPr>
          <p:nvPr>
            <p:ph type="sldImg"/>
          </p:nvPr>
        </p:nvSpPr>
        <p:spPr>
          <a:ln/>
        </p:spPr>
      </p:sp>
      <p:sp>
        <p:nvSpPr>
          <p:cNvPr id="13517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Read the definition verbatim.</a:t>
            </a:r>
          </a:p>
          <a:p>
            <a:pPr eaLnBrk="1" hangingPunct="1">
              <a:buFontTx/>
              <a:buChar char="•"/>
            </a:pPr>
            <a:r>
              <a:rPr lang="en-US" altLang="en-US"/>
              <a:t>Emphasize Key Points:</a:t>
            </a:r>
          </a:p>
          <a:p>
            <a:pPr lvl="2" eaLnBrk="1" hangingPunct="1">
              <a:buFontTx/>
              <a:buChar char="•"/>
            </a:pPr>
            <a:r>
              <a:rPr lang="en-US" altLang="en-US"/>
              <a:t>“unwelcome” sexual conduct</a:t>
            </a:r>
          </a:p>
          <a:p>
            <a:pPr lvl="2" eaLnBrk="1" hangingPunct="1">
              <a:buFontTx/>
              <a:buChar char="•"/>
            </a:pPr>
            <a:r>
              <a:rPr lang="en-US" altLang="en-US"/>
              <a:t>Discuss the concept of unwelcome vs. voluntary</a:t>
            </a:r>
          </a:p>
          <a:p>
            <a:pPr lvl="2" eaLnBrk="1" hangingPunct="1">
              <a:buFontTx/>
              <a:buChar char="•"/>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4CEAFD-D00C-425B-BA6D-367F67A2D8E6}" type="datetime1">
              <a:rPr lang="en-US" altLang="en-US" smtClean="0"/>
              <a:pPr eaLnBrk="1" hangingPunct="1"/>
              <a:t>3/2/2020</a:t>
            </a:fld>
            <a:endParaRPr lang="en-US" altLang="en-US"/>
          </a:p>
        </p:txBody>
      </p:sp>
      <p:sp>
        <p:nvSpPr>
          <p:cNvPr id="1085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D1CCD84-9E0C-44F2-AEF3-A0A10B6115F2}" type="slidenum">
              <a:rPr lang="en-US" altLang="en-US" smtClean="0"/>
              <a:pPr eaLnBrk="1" hangingPunct="1"/>
              <a:t>3</a:t>
            </a:fld>
            <a:endParaRPr lang="en-US" altLang="en-US"/>
          </a:p>
        </p:txBody>
      </p:sp>
      <p:sp>
        <p:nvSpPr>
          <p:cNvPr id="108548" name="Rectangle 2"/>
          <p:cNvSpPr>
            <a:spLocks noGrp="1" noRot="1" noChangeAspect="1" noChangeArrowheads="1" noTextEdit="1"/>
          </p:cNvSpPr>
          <p:nvPr>
            <p:ph type="sldImg"/>
          </p:nvPr>
        </p:nvSpPr>
        <p:spPr>
          <a:solidFill>
            <a:srgbClr val="FFFFFF"/>
          </a:solidFill>
          <a:ln/>
        </p:spPr>
      </p:sp>
      <p:sp>
        <p:nvSpPr>
          <p:cNvPr id="108549" name="Rectangle 3"/>
          <p:cNvSpPr>
            <a:spLocks noGrp="1" noChangeArrowheads="1"/>
          </p:cNvSpPr>
          <p:nvPr>
            <p:ph type="body" idx="1"/>
          </p:nvPr>
        </p:nvSpPr>
        <p:spPr>
          <a:solidFill>
            <a:srgbClr val="FFFFFF"/>
          </a:solidFill>
          <a:ln>
            <a:solidFill>
              <a:srgbClr val="000000"/>
            </a:solidFill>
          </a:ln>
        </p:spPr>
        <p:txBody>
          <a:bodyPr/>
          <a:lstStyle/>
          <a:p>
            <a:pPr eaLnBrk="1" hangingPunct="1">
              <a:buFontTx/>
              <a:buChar char="•"/>
            </a:pPr>
            <a:r>
              <a:rPr lang="en-US" altLang="en-US"/>
              <a:t>Introduce the session to participants:</a:t>
            </a:r>
          </a:p>
          <a:p>
            <a:pPr lvl="1" eaLnBrk="1" hangingPunct="1">
              <a:buFontTx/>
              <a:buChar char="•"/>
            </a:pPr>
            <a:r>
              <a:rPr lang="en-US" altLang="en-US"/>
              <a:t>Everyone has the right to work in an environment free from sexual harassment and to be evaluated solely on his or her work performance.</a:t>
            </a:r>
          </a:p>
          <a:p>
            <a:pPr lvl="1" eaLnBrk="1" hangingPunct="1">
              <a:buFontTx/>
              <a:buChar char="•"/>
            </a:pPr>
            <a:r>
              <a:rPr lang="en-US" altLang="en-US"/>
              <a:t>During this training we will discuss several situations that might be considered sexual harassment (blatant or subtle).  We will also discuss whether or not these situations could become sexual harassment and what steps should be taken to confront these behaviors.</a:t>
            </a:r>
          </a:p>
          <a:p>
            <a:pPr eaLnBrk="1" hangingPunct="1">
              <a:buFontTx/>
              <a:buChar char="•"/>
            </a:pPr>
            <a:r>
              <a:rPr lang="en-US" altLang="en-US"/>
              <a:t>Review each objective</a:t>
            </a:r>
          </a:p>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4A44C4-1B56-43EB-A4CD-12FFB0CEE131}" type="datetime1">
              <a:rPr lang="en-US" altLang="en-US" smtClean="0"/>
              <a:pPr eaLnBrk="1" hangingPunct="1"/>
              <a:t>3/2/2020</a:t>
            </a:fld>
            <a:endParaRPr lang="en-US" altLang="en-US"/>
          </a:p>
        </p:txBody>
      </p:sp>
      <p:sp>
        <p:nvSpPr>
          <p:cNvPr id="136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AC3E8F-BAEE-4987-A6CB-4B4C59EB9118}" type="slidenum">
              <a:rPr lang="en-US" altLang="en-US" smtClean="0"/>
              <a:pPr eaLnBrk="1" hangingPunct="1"/>
              <a:t>30</a:t>
            </a:fld>
            <a:endParaRPr lang="en-US" altLang="en-US"/>
          </a:p>
        </p:txBody>
      </p:sp>
      <p:sp>
        <p:nvSpPr>
          <p:cNvPr id="136196" name="Rectangle 2"/>
          <p:cNvSpPr>
            <a:spLocks noGrp="1" noRot="1" noChangeAspect="1" noChangeArrowheads="1" noTextEdit="1"/>
          </p:cNvSpPr>
          <p:nvPr>
            <p:ph type="sldImg"/>
          </p:nvPr>
        </p:nvSpPr>
        <p:spPr>
          <a:ln/>
        </p:spPr>
      </p:sp>
      <p:sp>
        <p:nvSpPr>
          <p:cNvPr id="136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5A51C3-E316-445D-9054-6720157949E2}" type="datetime1">
              <a:rPr lang="en-US" altLang="en-US" smtClean="0"/>
              <a:pPr eaLnBrk="1" hangingPunct="1"/>
              <a:t>3/2/2020</a:t>
            </a:fld>
            <a:endParaRPr lang="en-US" altLang="en-US"/>
          </a:p>
        </p:txBody>
      </p:sp>
      <p:sp>
        <p:nvSpPr>
          <p:cNvPr id="137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08DB50-679F-4CA5-80D3-4E6C5CAFD565}" type="slidenum">
              <a:rPr lang="en-US" altLang="en-US" smtClean="0"/>
              <a:pPr eaLnBrk="1" hangingPunct="1"/>
              <a:t>31</a:t>
            </a:fld>
            <a:endParaRPr lang="en-US" altLang="en-US"/>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Read the definition verbatim.</a:t>
            </a:r>
          </a:p>
          <a:p>
            <a:pPr eaLnBrk="1" hangingPunct="1">
              <a:buFontTx/>
              <a:buChar char="•"/>
            </a:pPr>
            <a:r>
              <a:rPr lang="en-US" altLang="en-US"/>
              <a:t>Emphasize Key Points:  </a:t>
            </a:r>
          </a:p>
          <a:p>
            <a:pPr lvl="1" eaLnBrk="1" hangingPunct="1">
              <a:buFontTx/>
              <a:buChar char="•"/>
            </a:pPr>
            <a:r>
              <a:rPr lang="en-US" altLang="en-US"/>
              <a:t>“basis for employment decisions”</a:t>
            </a:r>
          </a:p>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E46609-C6CA-4EB8-B158-4A937A0405BB}" type="datetime1">
              <a:rPr lang="en-US" altLang="en-US" smtClean="0"/>
              <a:pPr eaLnBrk="1" hangingPunct="1"/>
              <a:t>3/2/2020</a:t>
            </a:fld>
            <a:endParaRPr lang="en-US" altLang="en-US"/>
          </a:p>
        </p:txBody>
      </p:sp>
      <p:sp>
        <p:nvSpPr>
          <p:cNvPr id="138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312030-127B-4165-BCD6-63EF3EBFBEF3}" type="slidenum">
              <a:rPr lang="en-US" altLang="en-US" smtClean="0"/>
              <a:pPr eaLnBrk="1" hangingPunct="1"/>
              <a:t>32</a:t>
            </a:fld>
            <a:endParaRPr lang="en-US" altLang="en-US"/>
          </a:p>
        </p:txBody>
      </p:sp>
      <p:sp>
        <p:nvSpPr>
          <p:cNvPr id="138244" name="Rectangle 2"/>
          <p:cNvSpPr>
            <a:spLocks noGrp="1" noRot="1" noChangeAspect="1" noChangeArrowheads="1" noTextEdit="1"/>
          </p:cNvSpPr>
          <p:nvPr>
            <p:ph type="sldImg"/>
          </p:nvPr>
        </p:nvSpPr>
        <p:spPr>
          <a:ln/>
        </p:spPr>
      </p:sp>
      <p:sp>
        <p:nvSpPr>
          <p:cNvPr id="138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Read the definition verbatim.</a:t>
            </a:r>
          </a:p>
          <a:p>
            <a:pPr eaLnBrk="1" hangingPunct="1">
              <a:buFontTx/>
              <a:buChar char="•"/>
            </a:pPr>
            <a:r>
              <a:rPr lang="en-US" altLang="en-US"/>
              <a:t>Emphasize Key Points:  </a:t>
            </a:r>
          </a:p>
          <a:p>
            <a:pPr lvl="1" eaLnBrk="1" hangingPunct="1">
              <a:buFontTx/>
              <a:buChar char="•"/>
            </a:pPr>
            <a:r>
              <a:rPr lang="en-US" altLang="en-US"/>
              <a:t>Unreasonably interferes with work performance;</a:t>
            </a:r>
          </a:p>
          <a:p>
            <a:pPr lvl="1" eaLnBrk="1" hangingPunct="1">
              <a:buFontTx/>
              <a:buChar char="•"/>
            </a:pPr>
            <a:r>
              <a:rPr lang="en-US" altLang="en-US"/>
              <a:t>Creates an intimidating, hostile, or offensive working environment.</a:t>
            </a:r>
          </a:p>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5D7A4E-21AB-4387-8975-A28F7BC0F3FD}" type="datetime1">
              <a:rPr lang="en-US" altLang="en-US" smtClean="0"/>
              <a:pPr eaLnBrk="1" hangingPunct="1"/>
              <a:t>3/2/2020</a:t>
            </a:fld>
            <a:endParaRPr lang="en-US" altLang="en-US"/>
          </a:p>
        </p:txBody>
      </p:sp>
      <p:sp>
        <p:nvSpPr>
          <p:cNvPr id="1392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0253D9-48A5-4818-97CC-F4ACF86F4CFB}" type="slidenum">
              <a:rPr lang="en-US" altLang="en-US" smtClean="0"/>
              <a:pPr eaLnBrk="1" hangingPunct="1"/>
              <a:t>33</a:t>
            </a:fld>
            <a:endParaRPr lang="en-US" altLang="en-US"/>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traditional examples of sexual harassment.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25331D-1ACE-46FF-B6FB-1CA33D5569A4}" type="datetime1">
              <a:rPr lang="en-US" altLang="en-US" smtClean="0"/>
              <a:pPr eaLnBrk="1" hangingPunct="1"/>
              <a:t>3/2/2020</a:t>
            </a:fld>
            <a:endParaRPr lang="en-US" altLang="en-US"/>
          </a:p>
        </p:txBody>
      </p:sp>
      <p:sp>
        <p:nvSpPr>
          <p:cNvPr id="140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6B7662F-0F54-4C85-80B5-9364F822C977}" type="slidenum">
              <a:rPr lang="en-US" altLang="en-US" smtClean="0"/>
              <a:pPr eaLnBrk="1" hangingPunct="1"/>
              <a:t>34</a:t>
            </a:fld>
            <a:endParaRPr lang="en-US" altLang="en-US"/>
          </a:p>
        </p:txBody>
      </p:sp>
      <p:sp>
        <p:nvSpPr>
          <p:cNvPr id="140292" name="Rectangle 2"/>
          <p:cNvSpPr>
            <a:spLocks noGrp="1" noRot="1" noChangeAspect="1" noChangeArrowheads="1" noTextEdit="1"/>
          </p:cNvSpPr>
          <p:nvPr>
            <p:ph type="sldImg"/>
          </p:nvPr>
        </p:nvSpPr>
        <p:spPr>
          <a:ln/>
        </p:spPr>
      </p:sp>
      <p:sp>
        <p:nvSpPr>
          <p:cNvPr id="140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each example of sexual harassment.</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FDD19B-A9AC-4F16-9335-72317D858734}" type="datetime1">
              <a:rPr lang="en-US" altLang="en-US" smtClean="0"/>
              <a:pPr eaLnBrk="1" hangingPunct="1"/>
              <a:t>3/2/2020</a:t>
            </a:fld>
            <a:endParaRPr lang="en-US" altLang="en-US"/>
          </a:p>
        </p:txBody>
      </p:sp>
      <p:sp>
        <p:nvSpPr>
          <p:cNvPr id="1413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DA43CF-9120-4528-956D-F48773894BA0}" type="slidenum">
              <a:rPr lang="en-US" altLang="en-US" smtClean="0"/>
              <a:pPr eaLnBrk="1" hangingPunct="1"/>
              <a:t>35</a:t>
            </a:fld>
            <a:endParaRPr lang="en-US" altLang="en-US"/>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each example of sexual harassment.</a:t>
            </a:r>
          </a:p>
          <a:p>
            <a:pPr eaLnBrk="1" hangingPunct="1"/>
            <a:r>
              <a:rPr lang="en-US" altLang="en-US">
                <a:cs typeface="Times New Roman" pitchFamily="18" charset="0"/>
              </a:rPr>
              <a:t>Likewise inappropriate behavior of an employee towards contractors or their representatives is a violation of the policy.</a:t>
            </a:r>
          </a:p>
          <a:p>
            <a:pPr eaLnBrk="1" hangingPunct="1"/>
            <a:r>
              <a:rPr lang="en-US" altLang="en-US">
                <a:cs typeface="Times New Roman" pitchFamily="18" charset="0"/>
              </a:rPr>
              <a:t> </a:t>
            </a:r>
          </a:p>
          <a:p>
            <a:pPr eaLnBrk="1" hangingPunct="1"/>
            <a:r>
              <a:rPr lang="en-US" altLang="en-US">
                <a:cs typeface="Times New Roman" pitchFamily="18" charset="0"/>
              </a:rPr>
              <a:t> </a:t>
            </a:r>
          </a:p>
          <a:p>
            <a:pPr eaLnBrk="1" hangingPunct="1"/>
            <a:r>
              <a:rPr lang="en-US" altLang="en-US">
                <a:cs typeface="Times New Roman" pitchFamily="18" charset="0"/>
              </a:rPr>
              <a:t>With the second ask, “What might this look like? How might it be harmful?”</a:t>
            </a:r>
            <a:r>
              <a:rPr lang="en-US" altLang="en-US"/>
              <a:t> A supervisor’s relationship with another employee is not necessarily sexual harassment but may be.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685A5D-F5D5-43C9-9694-FB7E6B4F3C81}" type="datetime1">
              <a:rPr lang="en-US" altLang="en-US" smtClean="0"/>
              <a:pPr eaLnBrk="1" hangingPunct="1"/>
              <a:t>3/2/2020</a:t>
            </a:fld>
            <a:endParaRPr lang="en-US" altLang="en-US"/>
          </a:p>
        </p:txBody>
      </p:sp>
      <p:sp>
        <p:nvSpPr>
          <p:cNvPr id="142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542FC2-8560-4C9E-9FB5-3BEABBF92E10}" type="slidenum">
              <a:rPr lang="en-US" altLang="en-US" smtClean="0"/>
              <a:pPr eaLnBrk="1" hangingPunct="1"/>
              <a:t>36</a:t>
            </a:fld>
            <a:endParaRPr lang="en-US" altLang="en-US"/>
          </a:p>
        </p:txBody>
      </p:sp>
      <p:sp>
        <p:nvSpPr>
          <p:cNvPr id="142340" name="Rectangle 2"/>
          <p:cNvSpPr>
            <a:spLocks noGrp="1" noRot="1" noChangeAspect="1" noChangeArrowheads="1" noTextEdit="1"/>
          </p:cNvSpPr>
          <p:nvPr>
            <p:ph type="sldImg"/>
          </p:nvPr>
        </p:nvSpPr>
        <p:spPr>
          <a:ln/>
        </p:spPr>
      </p:sp>
      <p:sp>
        <p:nvSpPr>
          <p:cNvPr id="142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Language from Management Directive (w/ addition of “e-mail”).</a:t>
            </a:r>
          </a:p>
          <a:p>
            <a:pPr eaLnBrk="1" hangingPunct="1">
              <a:buFontTx/>
              <a:buChar char="•"/>
            </a:pPr>
            <a:r>
              <a:rPr lang="en-US" altLang="en-US"/>
              <a:t>Review Key points:</a:t>
            </a:r>
          </a:p>
          <a:p>
            <a:pPr lvl="1" eaLnBrk="1" hangingPunct="1">
              <a:buFontTx/>
              <a:buChar char="•"/>
            </a:pPr>
            <a:r>
              <a:rPr lang="en-US" altLang="en-US"/>
              <a:t>Sexual Harassment behavior falls into four main categories:  written, verbal, visual and physical.  However, this is not an exhaustive list of behaviors that may constitute sexual harassment.</a:t>
            </a:r>
          </a:p>
          <a:p>
            <a:pPr lvl="1" eaLnBrk="1" hangingPunct="1">
              <a:buFontTx/>
              <a:buChar char="•"/>
            </a:pPr>
            <a:r>
              <a:rPr lang="en-US" altLang="en-US"/>
              <a:t>Behavior can be blatant or subtle.</a:t>
            </a:r>
          </a:p>
          <a:p>
            <a:pPr lvl="1" eaLnBrk="1" hangingPunct="1">
              <a:buFontTx/>
              <a:buChar char="•"/>
            </a:pPr>
            <a:r>
              <a:rPr lang="en-US" altLang="en-US"/>
              <a:t>“Unwelcome” is an element in each category of behavior.</a:t>
            </a:r>
          </a:p>
          <a:p>
            <a:pPr eaLnBrk="1" hangingPunct="1">
              <a:buFontTx/>
              <a:buChar char="•"/>
            </a:pPr>
            <a:r>
              <a:rPr lang="en-US" altLang="en-US"/>
              <a:t>Ask participants for other examples.</a:t>
            </a:r>
          </a:p>
          <a:p>
            <a:pPr eaLnBrk="1" hangingPunct="1"/>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10A5B3-B097-43E4-ABBA-E4707C289D31}" type="datetime1">
              <a:rPr lang="en-US" altLang="en-US" smtClean="0"/>
              <a:pPr eaLnBrk="1" hangingPunct="1"/>
              <a:t>3/2/2020</a:t>
            </a:fld>
            <a:endParaRPr lang="en-US" altLang="en-US"/>
          </a:p>
        </p:txBody>
      </p:sp>
      <p:sp>
        <p:nvSpPr>
          <p:cNvPr id="1433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CC6C21-3558-4100-9D8A-D826A7E77EFD}" type="slidenum">
              <a:rPr lang="en-US" altLang="en-US" smtClean="0"/>
              <a:pPr eaLnBrk="1" hangingPunct="1"/>
              <a:t>37</a:t>
            </a:fld>
            <a:endParaRPr lang="en-US" altLang="en-US"/>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Language from Management Directive.</a:t>
            </a:r>
          </a:p>
          <a:p>
            <a:pPr eaLnBrk="1" hangingPunct="1">
              <a:buFontTx/>
              <a:buChar char="•"/>
            </a:pPr>
            <a:r>
              <a:rPr lang="en-US" altLang="en-US"/>
              <a:t>Review Key points:</a:t>
            </a:r>
          </a:p>
          <a:p>
            <a:pPr lvl="1" eaLnBrk="1" hangingPunct="1">
              <a:buFontTx/>
              <a:buChar char="•"/>
            </a:pPr>
            <a:r>
              <a:rPr lang="en-US" altLang="en-US"/>
              <a:t>Behavior can be blatant or subtle.</a:t>
            </a:r>
          </a:p>
          <a:p>
            <a:pPr lvl="1" eaLnBrk="1" hangingPunct="1">
              <a:buFontTx/>
              <a:buChar char="•"/>
            </a:pPr>
            <a:r>
              <a:rPr lang="en-US" altLang="en-US"/>
              <a:t>“Unwelcome” is an element in each category of behavior.</a:t>
            </a:r>
          </a:p>
          <a:p>
            <a:pPr lvl="1" eaLnBrk="1" hangingPunct="1">
              <a:buFontTx/>
              <a:buChar char="•"/>
            </a:pPr>
            <a:r>
              <a:rPr lang="en-US" altLang="en-US"/>
              <a:t>Discuss differences in cultures regarding appropriate compliments, for example:</a:t>
            </a:r>
          </a:p>
          <a:p>
            <a:pPr eaLnBrk="1" hangingPunct="1"/>
            <a:r>
              <a:rPr lang="en-US" altLang="en-US"/>
              <a:t>	“That is a nice outfit” vs. “That outfit really shows off your body.”</a:t>
            </a:r>
          </a:p>
          <a:p>
            <a:pPr eaLnBrk="1" hangingPunct="1">
              <a:buFontTx/>
              <a:buChar char="•"/>
            </a:pPr>
            <a:r>
              <a:rPr lang="en-US" altLang="en-US"/>
              <a:t>Ask participants for other examples.</a:t>
            </a:r>
          </a:p>
          <a:p>
            <a:pPr eaLnBrk="1" hangingPunct="1"/>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5D3B28-2640-4DBF-8E55-3B40687AD3CF}" type="datetime1">
              <a:rPr lang="en-US" altLang="en-US" smtClean="0"/>
              <a:pPr eaLnBrk="1" hangingPunct="1"/>
              <a:t>3/2/2020</a:t>
            </a:fld>
            <a:endParaRPr lang="en-US" altLang="en-US"/>
          </a:p>
        </p:txBody>
      </p:sp>
      <p:sp>
        <p:nvSpPr>
          <p:cNvPr id="144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1650B1F-FB7D-4A6D-9A0B-EE81479470CB}" type="slidenum">
              <a:rPr lang="en-US" altLang="en-US" smtClean="0"/>
              <a:pPr eaLnBrk="1" hangingPunct="1"/>
              <a:t>38</a:t>
            </a:fld>
            <a:endParaRPr lang="en-US" altLang="en-US"/>
          </a:p>
        </p:txBody>
      </p:sp>
      <p:sp>
        <p:nvSpPr>
          <p:cNvPr id="144388" name="Rectangle 2"/>
          <p:cNvSpPr>
            <a:spLocks noGrp="1" noRot="1" noChangeAspect="1" noChangeArrowheads="1" noTextEdit="1"/>
          </p:cNvSpPr>
          <p:nvPr>
            <p:ph type="sldImg"/>
          </p:nvPr>
        </p:nvSpPr>
        <p:spPr>
          <a:ln/>
        </p:spPr>
      </p:sp>
      <p:sp>
        <p:nvSpPr>
          <p:cNvPr id="144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This language is from Management Directive.</a:t>
            </a:r>
          </a:p>
          <a:p>
            <a:pPr eaLnBrk="1" hangingPunct="1">
              <a:buFontTx/>
              <a:buChar char="•"/>
            </a:pPr>
            <a:r>
              <a:rPr lang="en-US" altLang="en-US"/>
              <a:t>Review Key points:</a:t>
            </a:r>
          </a:p>
          <a:p>
            <a:pPr lvl="1" eaLnBrk="1" hangingPunct="1">
              <a:buFontTx/>
              <a:buChar char="•"/>
            </a:pPr>
            <a:r>
              <a:rPr lang="en-US" altLang="en-US"/>
              <a:t>Behavior can be blatant or subtle.</a:t>
            </a:r>
          </a:p>
          <a:p>
            <a:pPr lvl="1" eaLnBrk="1" hangingPunct="1">
              <a:buFontTx/>
              <a:buChar char="•"/>
            </a:pPr>
            <a:r>
              <a:rPr lang="en-US" altLang="en-US"/>
              <a:t>“Unwelcome” is an element in each category of behavior.</a:t>
            </a:r>
          </a:p>
          <a:p>
            <a:pPr lvl="1" eaLnBrk="1" hangingPunct="1">
              <a:buFontTx/>
              <a:buChar char="•"/>
            </a:pPr>
            <a:r>
              <a:rPr lang="en-US" altLang="en-US"/>
              <a:t>Work settings on Commonwealth property are subject to these policies. Individuals do not have a “right” to modify or decorate as they see fit.</a:t>
            </a:r>
          </a:p>
          <a:p>
            <a:pPr eaLnBrk="1" hangingPunct="1">
              <a:buFontTx/>
              <a:buChar char="•"/>
            </a:pPr>
            <a:r>
              <a:rPr lang="en-US" altLang="en-US"/>
              <a:t>Ask participants for other examples.</a:t>
            </a:r>
          </a:p>
          <a:p>
            <a:pPr eaLnBrk="1" hangingPunct="1"/>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CBCFF7-431E-46B9-BC94-0C6A7408B318}" type="datetime1">
              <a:rPr lang="en-US" altLang="en-US" smtClean="0"/>
              <a:pPr eaLnBrk="1" hangingPunct="1"/>
              <a:t>3/2/2020</a:t>
            </a:fld>
            <a:endParaRPr lang="en-US" altLang="en-US"/>
          </a:p>
        </p:txBody>
      </p:sp>
      <p:sp>
        <p:nvSpPr>
          <p:cNvPr id="1454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6750DB-D6B7-41AA-8B57-32E173884436}" type="slidenum">
              <a:rPr lang="en-US" altLang="en-US" smtClean="0"/>
              <a:pPr eaLnBrk="1" hangingPunct="1"/>
              <a:t>39</a:t>
            </a:fld>
            <a:endParaRPr lang="en-US" altLang="en-US"/>
          </a:p>
        </p:txBody>
      </p:sp>
      <p:sp>
        <p:nvSpPr>
          <p:cNvPr id="145412" name="Rectangle 2"/>
          <p:cNvSpPr>
            <a:spLocks noGrp="1" noRot="1" noChangeAspect="1" noChangeArrowheads="1" noTextEdit="1"/>
          </p:cNvSpPr>
          <p:nvPr>
            <p:ph type="sldImg"/>
          </p:nvPr>
        </p:nvSpPr>
        <p:spPr>
          <a:ln/>
        </p:spPr>
      </p:sp>
      <p:sp>
        <p:nvSpPr>
          <p:cNvPr id="1454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Language from Management Directive.</a:t>
            </a:r>
          </a:p>
          <a:p>
            <a:pPr eaLnBrk="1" hangingPunct="1">
              <a:buFontTx/>
              <a:buChar char="•"/>
            </a:pPr>
            <a:r>
              <a:rPr lang="en-US" altLang="en-US"/>
              <a:t>Review Key points:</a:t>
            </a:r>
          </a:p>
          <a:p>
            <a:pPr lvl="1" eaLnBrk="1" hangingPunct="1">
              <a:buFontTx/>
              <a:buChar char="•"/>
            </a:pPr>
            <a:r>
              <a:rPr lang="en-US" altLang="en-US"/>
              <a:t>Behavior can be blatant or subtle.</a:t>
            </a:r>
          </a:p>
          <a:p>
            <a:pPr lvl="1" eaLnBrk="1" hangingPunct="1">
              <a:buFontTx/>
              <a:buChar char="•"/>
            </a:pPr>
            <a:r>
              <a:rPr lang="en-US" altLang="en-US"/>
              <a:t>“Unwelcome” is an element in each category of behavior.</a:t>
            </a:r>
          </a:p>
          <a:p>
            <a:pPr eaLnBrk="1" hangingPunct="1">
              <a:buFontTx/>
              <a:buChar char="•"/>
            </a:pPr>
            <a:r>
              <a:rPr lang="en-US" altLang="en-US"/>
              <a:t>Ask participants for other examples.</a:t>
            </a:r>
          </a:p>
          <a:p>
            <a:pPr eaLnBrk="1" hangingPunct="1"/>
            <a:endParaRPr lang="en-US" altLang="en-US"/>
          </a:p>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E5DC73-A106-44D5-BDA8-85A80622D3DE}" type="datetime1">
              <a:rPr lang="en-US" altLang="en-US" smtClean="0"/>
              <a:pPr eaLnBrk="1" hangingPunct="1"/>
              <a:t>3/2/2020</a:t>
            </a:fld>
            <a:endParaRPr lang="en-US" altLang="en-US"/>
          </a:p>
        </p:txBody>
      </p:sp>
      <p:sp>
        <p:nvSpPr>
          <p:cNvPr id="1095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DE50F5-8963-4151-B1F4-A252598C44D8}" type="slidenum">
              <a:rPr lang="en-US" altLang="en-US" smtClean="0"/>
              <a:pPr eaLnBrk="1" hangingPunct="1"/>
              <a:t>4</a:t>
            </a:fld>
            <a:endParaRPr lang="en-US" altLang="en-US"/>
          </a:p>
        </p:txBody>
      </p:sp>
      <p:sp>
        <p:nvSpPr>
          <p:cNvPr id="109572" name="Rectangle 1026"/>
          <p:cNvSpPr>
            <a:spLocks noGrp="1" noRot="1" noChangeAspect="1" noChangeArrowheads="1" noTextEdit="1"/>
          </p:cNvSpPr>
          <p:nvPr>
            <p:ph type="sldImg"/>
          </p:nvPr>
        </p:nvSpPr>
        <p:spPr>
          <a:ln/>
        </p:spPr>
      </p:sp>
      <p:sp>
        <p:nvSpPr>
          <p:cNvPr id="10957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each Objective.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32A91E2-6116-4138-8D44-2671E5635C60}" type="datetime1">
              <a:rPr lang="en-US" altLang="en-US" smtClean="0"/>
              <a:pPr eaLnBrk="1" hangingPunct="1"/>
              <a:t>3/2/2020</a:t>
            </a:fld>
            <a:endParaRPr lang="en-US" altLang="en-US"/>
          </a:p>
        </p:txBody>
      </p:sp>
      <p:sp>
        <p:nvSpPr>
          <p:cNvPr id="146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2EEACF-CD06-4898-A723-45FDBD0C25F1}" type="slidenum">
              <a:rPr lang="en-US" altLang="en-US" smtClean="0"/>
              <a:pPr eaLnBrk="1" hangingPunct="1"/>
              <a:t>40</a:t>
            </a:fld>
            <a:endParaRPr lang="en-US" altLang="en-US"/>
          </a:p>
        </p:txBody>
      </p:sp>
      <p:sp>
        <p:nvSpPr>
          <p:cNvPr id="146436" name="Rectangle 2"/>
          <p:cNvSpPr>
            <a:spLocks noGrp="1" noRot="1" noChangeAspect="1" noChangeArrowheads="1" noTextEdit="1"/>
          </p:cNvSpPr>
          <p:nvPr>
            <p:ph type="sldImg"/>
          </p:nvPr>
        </p:nvSpPr>
        <p:spPr>
          <a:ln/>
        </p:spPr>
      </p:sp>
      <p:sp>
        <p:nvSpPr>
          <p:cNvPr id="146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two types of Sexual Harassment.</a:t>
            </a:r>
          </a:p>
          <a:p>
            <a:pPr eaLnBrk="1" hangingPunct="1"/>
            <a:r>
              <a:rPr lang="en-US" altLang="en-US">
                <a:cs typeface="Times New Roman" pitchFamily="18" charset="0"/>
              </a:rPr>
              <a:t>Paraphrase both – not a definition but a second stab at immediate understanding. </a:t>
            </a:r>
          </a:p>
          <a:p>
            <a:pPr eaLnBrk="1" hangingPunct="1">
              <a:buFontTx/>
              <a:buChar char="•"/>
            </a:pPr>
            <a:r>
              <a:rPr lang="en-US" altLang="en-US">
                <a:cs typeface="Times New Roman" pitchFamily="18" charset="0"/>
              </a:rPr>
              <a:t>“Quid Pro Quo, or Promise in exchange for Favor, or I’ll do this if you do that.”</a:t>
            </a:r>
          </a:p>
          <a:p>
            <a:pPr eaLnBrk="1" hangingPunct="1">
              <a:buFontTx/>
              <a:buChar char="•"/>
            </a:pPr>
            <a:r>
              <a:rPr lang="en-US" altLang="en-US">
                <a:cs typeface="Times New Roman" pitchFamily="18" charset="0"/>
              </a:rPr>
              <a:t>“Hostile Environment  - A hostile work environment is one in which unwelcome conduct of a sexual nature creates an uncomfortable work environment for some employees. Examples of this conduct include sexually explicit talk, sexually provocative photographs, foul or hostile language or inappropriate touching </a:t>
            </a:r>
          </a:p>
          <a:p>
            <a:pPr eaLnBrk="1" hangingPunct="1">
              <a:buFontTx/>
              <a:buChar char="•"/>
            </a:pPr>
            <a:r>
              <a:rPr lang="en-US" altLang="en-US">
                <a:cs typeface="Times New Roman" pitchFamily="18" charset="0"/>
              </a:rPr>
              <a:t>“Let’s look at more specific definitions.”</a:t>
            </a:r>
            <a:r>
              <a:rPr lang="en-US" altLang="en-US"/>
              <a:t>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A270B1-0C06-4626-9A5D-562B542D2142}" type="datetime1">
              <a:rPr lang="en-US" altLang="en-US" smtClean="0"/>
              <a:pPr eaLnBrk="1" hangingPunct="1"/>
              <a:t>3/2/2020</a:t>
            </a:fld>
            <a:endParaRPr lang="en-US" altLang="en-US"/>
          </a:p>
        </p:txBody>
      </p:sp>
      <p:sp>
        <p:nvSpPr>
          <p:cNvPr id="1474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F54B0DD-E684-4FD0-AAE8-F61F30FBE9DD}" type="slidenum">
              <a:rPr lang="en-US" altLang="en-US" smtClean="0"/>
              <a:pPr eaLnBrk="1" hangingPunct="1"/>
              <a:t>41</a:t>
            </a:fld>
            <a:endParaRPr lang="en-US" altLang="en-US"/>
          </a:p>
        </p:txBody>
      </p:sp>
      <p:sp>
        <p:nvSpPr>
          <p:cNvPr id="147460" name="Rectangle 2"/>
          <p:cNvSpPr>
            <a:spLocks noGrp="1" noRot="1" noChangeAspect="1" noChangeArrowheads="1" noTextEdit="1"/>
          </p:cNvSpPr>
          <p:nvPr>
            <p:ph type="sldImg"/>
          </p:nvPr>
        </p:nvSpPr>
        <p:spPr>
          <a:ln/>
        </p:spPr>
      </p:sp>
      <p:sp>
        <p:nvSpPr>
          <p:cNvPr id="147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Quid Pro Quo:  Latin for “something for something” or “this for that”</a:t>
            </a:r>
          </a:p>
          <a:p>
            <a:pPr eaLnBrk="1" hangingPunct="1">
              <a:buFontTx/>
              <a:buChar char="•"/>
            </a:pPr>
            <a:r>
              <a:rPr lang="en-US" altLang="en-US"/>
              <a:t>Emphasize Key points:</a:t>
            </a:r>
          </a:p>
          <a:p>
            <a:pPr lvl="1" eaLnBrk="1" hangingPunct="1">
              <a:buFontTx/>
              <a:buChar char="•"/>
            </a:pPr>
            <a:r>
              <a:rPr lang="en-US" altLang="en-US"/>
              <a:t>  behavior must be unwelcome and </a:t>
            </a:r>
          </a:p>
          <a:p>
            <a:pPr lvl="1" eaLnBrk="1" hangingPunct="1">
              <a:buFontTx/>
              <a:buChar char="•"/>
            </a:pPr>
            <a:r>
              <a:rPr lang="en-US" altLang="en-US"/>
              <a:t>  focus is on supervisor’s actions.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6A3A3A-4C37-4C10-9862-D654370977FE}" type="datetime1">
              <a:rPr lang="en-US" altLang="en-US" smtClean="0"/>
              <a:pPr eaLnBrk="1" hangingPunct="1"/>
              <a:t>3/2/2020</a:t>
            </a:fld>
            <a:endParaRPr lang="en-US" altLang="en-US"/>
          </a:p>
        </p:txBody>
      </p:sp>
      <p:sp>
        <p:nvSpPr>
          <p:cNvPr id="148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617E1F-25A9-45B8-9EF0-A1C30D401972}" type="slidenum">
              <a:rPr lang="en-US" altLang="en-US" smtClean="0"/>
              <a:pPr eaLnBrk="1" hangingPunct="1"/>
              <a:t>42</a:t>
            </a:fld>
            <a:endParaRPr lang="en-US" altLang="en-US"/>
          </a:p>
        </p:txBody>
      </p:sp>
      <p:sp>
        <p:nvSpPr>
          <p:cNvPr id="148484" name="Rectangle 2"/>
          <p:cNvSpPr>
            <a:spLocks noGrp="1" noRot="1" noChangeAspect="1" noChangeArrowheads="1" noTextEdit="1"/>
          </p:cNvSpPr>
          <p:nvPr>
            <p:ph type="sldImg"/>
          </p:nvPr>
        </p:nvSpPr>
        <p:spPr>
          <a:ln/>
        </p:spPr>
      </p:sp>
      <p:sp>
        <p:nvSpPr>
          <p:cNvPr id="1484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examples of Quid Pro Quo sexual harassment.</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DDA2A4-9376-42C8-AC4C-64C0FE111A88}" type="datetime1">
              <a:rPr lang="en-US" altLang="en-US" smtClean="0"/>
              <a:pPr eaLnBrk="1" hangingPunct="1"/>
              <a:t>3/2/2020</a:t>
            </a:fld>
            <a:endParaRPr lang="en-US" altLang="en-US"/>
          </a:p>
        </p:txBody>
      </p:sp>
      <p:sp>
        <p:nvSpPr>
          <p:cNvPr id="1495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076DD7-10FF-44B7-8C6E-243BB9400808}" type="slidenum">
              <a:rPr lang="en-US" altLang="en-US" smtClean="0"/>
              <a:pPr eaLnBrk="1" hangingPunct="1"/>
              <a:t>43</a:t>
            </a:fld>
            <a:endParaRPr lang="en-US" altLang="en-US"/>
          </a:p>
        </p:txBody>
      </p:sp>
      <p:sp>
        <p:nvSpPr>
          <p:cNvPr id="149508" name="Rectangle 2"/>
          <p:cNvSpPr>
            <a:spLocks noGrp="1" noRot="1" noChangeAspect="1" noChangeArrowheads="1" noTextEdit="1"/>
          </p:cNvSpPr>
          <p:nvPr>
            <p:ph type="sldImg"/>
          </p:nvPr>
        </p:nvSpPr>
        <p:spPr>
          <a:ln/>
        </p:spPr>
      </p:sp>
      <p:sp>
        <p:nvSpPr>
          <p:cNvPr id="1495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0E6523-D4E4-4F6E-824A-B4F47E72BC76}" type="datetime1">
              <a:rPr lang="en-US" altLang="en-US" smtClean="0"/>
              <a:pPr eaLnBrk="1" hangingPunct="1"/>
              <a:t>3/2/2020</a:t>
            </a:fld>
            <a:endParaRPr lang="en-US" altLang="en-US"/>
          </a:p>
        </p:txBody>
      </p:sp>
      <p:sp>
        <p:nvSpPr>
          <p:cNvPr id="150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A9534B-4DCB-43C5-8252-2D51630AB709}" type="slidenum">
              <a:rPr lang="en-US" altLang="en-US" smtClean="0"/>
              <a:pPr eaLnBrk="1" hangingPunct="1"/>
              <a:t>44</a:t>
            </a:fld>
            <a:endParaRPr lang="en-US" altLang="en-US"/>
          </a:p>
        </p:txBody>
      </p:sp>
      <p:sp>
        <p:nvSpPr>
          <p:cNvPr id="150532" name="Rectangle 2"/>
          <p:cNvSpPr>
            <a:spLocks noGrp="1" noRot="1" noChangeAspect="1" noChangeArrowheads="1" noTextEdit="1"/>
          </p:cNvSpPr>
          <p:nvPr>
            <p:ph type="sldImg"/>
          </p:nvPr>
        </p:nvSpPr>
        <p:spPr>
          <a:ln/>
        </p:spPr>
      </p:sp>
      <p:sp>
        <p:nvSpPr>
          <p:cNvPr id="150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cs typeface="Times New Roman" pitchFamily="18" charset="0"/>
              </a:rPr>
              <a:t>Ask the class and wait.</a:t>
            </a:r>
            <a:br>
              <a:rPr lang="en-US" altLang="en-US">
                <a:cs typeface="Times New Roman" pitchFamily="18" charset="0"/>
              </a:rPr>
            </a:br>
            <a:r>
              <a:rPr lang="en-US" altLang="en-US">
                <a:cs typeface="Times New Roman" pitchFamily="18" charset="0"/>
              </a:rPr>
              <a:t>Paraphrase the question and wait.</a:t>
            </a:r>
            <a:br>
              <a:rPr lang="en-US" altLang="en-US">
                <a:cs typeface="Times New Roman" pitchFamily="18" charset="0"/>
              </a:rPr>
            </a:br>
            <a:r>
              <a:rPr lang="en-US" altLang="en-US">
                <a:cs typeface="Times New Roman" pitchFamily="18" charset="0"/>
              </a:rPr>
              <a:t>Specify the question with “Some people may say this is not sexual harassment. Why not?”</a:t>
            </a:r>
            <a:r>
              <a:rPr lang="en-US" altLang="en-US"/>
              <a:t> </a:t>
            </a:r>
          </a:p>
          <a:p>
            <a:pPr eaLnBrk="1" hangingPunct="1">
              <a:buFontTx/>
              <a:buChar char="•"/>
            </a:pPr>
            <a:r>
              <a:rPr lang="en-US" altLang="en-US"/>
              <a:t>Encourage volunteers to address each question.</a:t>
            </a:r>
          </a:p>
          <a:p>
            <a:pPr eaLnBrk="1" hangingPunct="1">
              <a:buFontTx/>
              <a:buChar char="•"/>
            </a:pPr>
            <a:r>
              <a:rPr lang="en-US" altLang="en-US"/>
              <a:t>Go to the next slide after a few minutes of discussing the questions.</a:t>
            </a:r>
          </a:p>
          <a:p>
            <a:pPr eaLnBrk="1" hangingPunct="1">
              <a:buFontTx/>
              <a:buChar char="•"/>
            </a:pPr>
            <a:r>
              <a:rPr lang="en-US" altLang="en-US"/>
              <a:t>Emphasize Key Points:</a:t>
            </a:r>
          </a:p>
          <a:p>
            <a:pPr lvl="1" eaLnBrk="1" hangingPunct="1">
              <a:buFontTx/>
              <a:buChar char="•"/>
            </a:pPr>
            <a:r>
              <a:rPr lang="en-US" altLang="en-US"/>
              <a:t>Example of sexual harassment.  </a:t>
            </a:r>
          </a:p>
          <a:p>
            <a:pPr lvl="1" eaLnBrk="1" hangingPunct="1">
              <a:buFontTx/>
              <a:buChar char="•"/>
            </a:pPr>
            <a:r>
              <a:rPr lang="en-US" altLang="en-US"/>
              <a:t>Supervisor is making the secretary’s submission to a sexual advance the basis for an employment decision (promotion).  </a:t>
            </a:r>
          </a:p>
          <a:p>
            <a:pPr lvl="1" eaLnBrk="1" hangingPunct="1">
              <a:buFontTx/>
              <a:buChar char="•"/>
            </a:pPr>
            <a:r>
              <a:rPr lang="en-US" altLang="en-US"/>
              <a:t>The behavior is unwelcome.</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40CCFB6-919C-451F-975C-91FAA753682B}" type="datetime1">
              <a:rPr lang="en-US" altLang="en-US" smtClean="0"/>
              <a:pPr eaLnBrk="1" hangingPunct="1"/>
              <a:t>3/2/2020</a:t>
            </a:fld>
            <a:endParaRPr lang="en-US" altLang="en-US"/>
          </a:p>
        </p:txBody>
      </p:sp>
      <p:sp>
        <p:nvSpPr>
          <p:cNvPr id="1515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5C7621-D013-4B8F-9F7D-F9852837E37F}" type="slidenum">
              <a:rPr lang="en-US" altLang="en-US" smtClean="0"/>
              <a:pPr eaLnBrk="1" hangingPunct="1"/>
              <a:t>45</a:t>
            </a:fld>
            <a:endParaRPr lang="en-US" altLang="en-US"/>
          </a:p>
        </p:txBody>
      </p:sp>
      <p:sp>
        <p:nvSpPr>
          <p:cNvPr id="151556" name="Rectangle 2"/>
          <p:cNvSpPr>
            <a:spLocks noGrp="1" noRot="1" noChangeAspect="1" noChangeArrowheads="1" noTextEdit="1"/>
          </p:cNvSpPr>
          <p:nvPr>
            <p:ph type="sldImg"/>
          </p:nvPr>
        </p:nvSpPr>
        <p:spPr>
          <a:ln/>
        </p:spPr>
      </p:sp>
      <p:sp>
        <p:nvSpPr>
          <p:cNvPr id="151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cs typeface="Times New Roman" pitchFamily="18" charset="0"/>
              </a:rPr>
              <a:t>Ask the class and wait.</a:t>
            </a:r>
            <a:br>
              <a:rPr lang="en-US" altLang="en-US">
                <a:cs typeface="Times New Roman" pitchFamily="18" charset="0"/>
              </a:rPr>
            </a:br>
            <a:r>
              <a:rPr lang="en-US" altLang="en-US">
                <a:cs typeface="Times New Roman" pitchFamily="18" charset="0"/>
              </a:rPr>
              <a:t>Paraphrase the question and wait. “If you were the character in</a:t>
            </a:r>
            <a:br>
              <a:rPr lang="en-US" altLang="en-US">
                <a:cs typeface="Times New Roman" pitchFamily="18" charset="0"/>
              </a:rPr>
            </a:br>
            <a:r>
              <a:rPr lang="en-US" altLang="en-US">
                <a:cs typeface="Times New Roman" pitchFamily="18" charset="0"/>
              </a:rPr>
              <a:t>this work setting, what would you do?” </a:t>
            </a:r>
          </a:p>
          <a:p>
            <a:pPr eaLnBrk="1" hangingPunct="1">
              <a:buFontTx/>
              <a:buChar char="•"/>
            </a:pPr>
            <a:r>
              <a:rPr lang="en-US" altLang="en-US"/>
              <a:t>Encourage volunteers to address each question.</a:t>
            </a:r>
          </a:p>
          <a:p>
            <a:pPr eaLnBrk="1" hangingPunct="1">
              <a:buFontTx/>
              <a:buChar char="•"/>
            </a:pPr>
            <a:r>
              <a:rPr lang="en-US" altLang="en-US">
                <a:cs typeface="Times New Roman" pitchFamily="18" charset="0"/>
              </a:rPr>
              <a:t>Reinforce responses that support the course objectives.</a:t>
            </a:r>
            <a:r>
              <a:rPr lang="en-US" altLang="en-US"/>
              <a:t> </a:t>
            </a:r>
          </a:p>
          <a:p>
            <a:pPr eaLnBrk="1" hangingPunct="1">
              <a:buFontTx/>
              <a:buChar char="•"/>
            </a:pPr>
            <a:r>
              <a:rPr lang="en-US" altLang="en-US"/>
              <a:t>Go to the next slide after a few minutes of discussing the questions.</a:t>
            </a:r>
          </a:p>
          <a:p>
            <a:pPr eaLnBrk="1" hangingPunct="1"/>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DDD91D2-F6BE-4638-80B2-5E10152AB61E}" type="datetime1">
              <a:rPr lang="en-US" altLang="en-US" smtClean="0"/>
              <a:pPr eaLnBrk="1" hangingPunct="1"/>
              <a:t>3/2/2020</a:t>
            </a:fld>
            <a:endParaRPr lang="en-US" altLang="en-US"/>
          </a:p>
        </p:txBody>
      </p:sp>
      <p:sp>
        <p:nvSpPr>
          <p:cNvPr id="152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DDF8414-9780-40B2-9FF9-F746E1BDCA89}" type="slidenum">
              <a:rPr lang="en-US" altLang="en-US" smtClean="0"/>
              <a:pPr eaLnBrk="1" hangingPunct="1"/>
              <a:t>46</a:t>
            </a:fld>
            <a:endParaRPr lang="en-US" altLang="en-US"/>
          </a:p>
        </p:txBody>
      </p:sp>
      <p:sp>
        <p:nvSpPr>
          <p:cNvPr id="152580" name="Rectangle 2"/>
          <p:cNvSpPr>
            <a:spLocks noGrp="1" noRot="1" noChangeAspect="1" noChangeArrowheads="1" noTextEdit="1"/>
          </p:cNvSpPr>
          <p:nvPr>
            <p:ph type="sldImg"/>
          </p:nvPr>
        </p:nvSpPr>
        <p:spPr>
          <a:ln/>
        </p:spPr>
      </p:sp>
      <p:sp>
        <p:nvSpPr>
          <p:cNvPr id="1525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Click again to highlight and emphasize key points.</a:t>
            </a:r>
          </a:p>
          <a:p>
            <a:pPr eaLnBrk="1" hangingPunct="1">
              <a:buFontTx/>
              <a:buChar char="•"/>
            </a:pPr>
            <a:r>
              <a:rPr lang="en-US" altLang="en-US"/>
              <a:t>Emphasize key points:</a:t>
            </a:r>
          </a:p>
          <a:p>
            <a:pPr lvl="1" eaLnBrk="1" hangingPunct="1">
              <a:buFontTx/>
              <a:buChar char="•"/>
            </a:pPr>
            <a:r>
              <a:rPr lang="en-US" altLang="en-US"/>
              <a:t>unwelcome harassment</a:t>
            </a:r>
          </a:p>
          <a:p>
            <a:pPr lvl="1" eaLnBrk="1" hangingPunct="1">
              <a:buFontTx/>
              <a:buChar char="•"/>
            </a:pPr>
            <a:r>
              <a:rPr lang="en-US" altLang="en-US"/>
              <a:t>May be harassment by a supervisor, co-worker or someone else with whom the employee comes into contact on the job</a:t>
            </a:r>
          </a:p>
          <a:p>
            <a:pPr lvl="1" eaLnBrk="1" hangingPunct="1">
              <a:buFontTx/>
              <a:buChar char="•"/>
            </a:pPr>
            <a:r>
              <a:rPr lang="en-US" altLang="en-US"/>
              <a:t>severe or pervasive</a:t>
            </a:r>
          </a:p>
          <a:p>
            <a:pPr lvl="1" eaLnBrk="1" hangingPunct="1">
              <a:buFontTx/>
              <a:buChar char="•"/>
            </a:pPr>
            <a:r>
              <a:rPr lang="en-US" altLang="en-US"/>
              <a:t>alter conditions of employment</a:t>
            </a:r>
          </a:p>
          <a:p>
            <a:pPr lvl="1" eaLnBrk="1" hangingPunct="1">
              <a:buFontTx/>
              <a:buChar char="•"/>
            </a:pPr>
            <a:r>
              <a:rPr lang="en-US" altLang="en-US"/>
              <a:t>abusive, intimidating, hostile or offensive working environment. – Unwelcome behavior affects the work environment.</a:t>
            </a:r>
          </a:p>
          <a:p>
            <a:pPr eaLnBrk="1" hangingPunct="1"/>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9A993C5-8D67-41C4-A146-90F6000FC5EE}" type="datetime1">
              <a:rPr lang="en-US" altLang="en-US" smtClean="0"/>
              <a:pPr eaLnBrk="1" hangingPunct="1"/>
              <a:t>3/2/2020</a:t>
            </a:fld>
            <a:endParaRPr lang="en-US" altLang="en-US"/>
          </a:p>
        </p:txBody>
      </p:sp>
      <p:sp>
        <p:nvSpPr>
          <p:cNvPr id="1536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9D9ACC-32A5-4C71-8DB1-A13E9E9287AF}" type="slidenum">
              <a:rPr lang="en-US" altLang="en-US" smtClean="0"/>
              <a:pPr eaLnBrk="1" hangingPunct="1"/>
              <a:t>47</a:t>
            </a:fld>
            <a:endParaRPr lang="en-US" altLang="en-US"/>
          </a:p>
        </p:txBody>
      </p:sp>
      <p:sp>
        <p:nvSpPr>
          <p:cNvPr id="153604" name="Rectangle 2"/>
          <p:cNvSpPr>
            <a:spLocks noGrp="1" noRot="1" noChangeAspect="1" noChangeArrowheads="1" noTextEdit="1"/>
          </p:cNvSpPr>
          <p:nvPr>
            <p:ph type="sldImg"/>
          </p:nvPr>
        </p:nvSpPr>
        <p:spPr>
          <a:ln/>
        </p:spPr>
      </p:sp>
      <p:sp>
        <p:nvSpPr>
          <p:cNvPr id="1536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eaLnBrk="1" hangingPunct="1"/>
            <a:r>
              <a:rPr lang="en-US" altLang="en-US"/>
              <a:t>If already discussed click again.</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8F68CF-E75E-4A6A-9962-BF05A0C13D62}" type="datetime1">
              <a:rPr lang="en-US" altLang="en-US" smtClean="0"/>
              <a:pPr eaLnBrk="1" hangingPunct="1"/>
              <a:t>3/2/2020</a:t>
            </a:fld>
            <a:endParaRPr lang="en-US" altLang="en-US"/>
          </a:p>
        </p:txBody>
      </p:sp>
      <p:sp>
        <p:nvSpPr>
          <p:cNvPr id="154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ABE473-FC3C-4039-AD4B-13B485A4DEF8}" type="slidenum">
              <a:rPr lang="en-US" altLang="en-US" smtClean="0"/>
              <a:pPr eaLnBrk="1" hangingPunct="1"/>
              <a:t>48</a:t>
            </a:fld>
            <a:endParaRPr lang="en-US" altLang="en-US"/>
          </a:p>
        </p:txBody>
      </p:sp>
      <p:sp>
        <p:nvSpPr>
          <p:cNvPr id="154628" name="Rectangle 2050"/>
          <p:cNvSpPr>
            <a:spLocks noGrp="1" noRot="1" noChangeAspect="1" noChangeArrowheads="1" noTextEdit="1"/>
          </p:cNvSpPr>
          <p:nvPr>
            <p:ph type="sldImg"/>
          </p:nvPr>
        </p:nvSpPr>
        <p:spPr>
          <a:ln/>
        </p:spPr>
      </p:sp>
      <p:sp>
        <p:nvSpPr>
          <p:cNvPr id="154629"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“What is considered severe and pervasive?”</a:t>
            </a:r>
          </a:p>
          <a:p>
            <a:pPr eaLnBrk="1" hangingPunct="1"/>
            <a:r>
              <a:rPr lang="en-US" altLang="en-US"/>
              <a:t>“Let’s see how the courts define it.”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E6A3FE-C014-4C81-8A14-6D938E17D0CB}" type="datetime1">
              <a:rPr lang="en-US" altLang="en-US" smtClean="0"/>
              <a:pPr eaLnBrk="1" hangingPunct="1"/>
              <a:t>3/2/2020</a:t>
            </a:fld>
            <a:endParaRPr lang="en-US" altLang="en-US"/>
          </a:p>
        </p:txBody>
      </p:sp>
      <p:sp>
        <p:nvSpPr>
          <p:cNvPr id="1556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C06083-FE66-438E-A1D9-1D569DE17BAC}" type="slidenum">
              <a:rPr lang="en-US" altLang="en-US" smtClean="0"/>
              <a:pPr eaLnBrk="1" hangingPunct="1"/>
              <a:t>49</a:t>
            </a:fld>
            <a:endParaRPr lang="en-US" altLang="en-US"/>
          </a:p>
        </p:txBody>
      </p:sp>
      <p:sp>
        <p:nvSpPr>
          <p:cNvPr id="155652" name="Rectangle 2"/>
          <p:cNvSpPr>
            <a:spLocks noGrp="1" noRot="1" noChangeAspect="1" noChangeArrowheads="1" noTextEdit="1"/>
          </p:cNvSpPr>
          <p:nvPr>
            <p:ph type="sldImg"/>
          </p:nvPr>
        </p:nvSpPr>
        <p:spPr>
          <a:ln/>
        </p:spPr>
      </p:sp>
      <p:sp>
        <p:nvSpPr>
          <p:cNvPr id="1556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lvl="1" eaLnBrk="1" hangingPunct="1">
              <a:buFontTx/>
              <a:buChar char="•"/>
            </a:pPr>
            <a:r>
              <a:rPr lang="en-US" altLang="en-US"/>
              <a:t>Typically sexual harassment is repetitive rather than a single episode.</a:t>
            </a:r>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39A50F-CA91-41A6-AB20-865BEC1C1358}" type="datetime1">
              <a:rPr lang="en-US" altLang="en-US" smtClean="0"/>
              <a:pPr eaLnBrk="1" hangingPunct="1"/>
              <a:t>3/2/2020</a:t>
            </a:fld>
            <a:endParaRPr lang="en-US" altLang="en-US"/>
          </a:p>
        </p:txBody>
      </p:sp>
      <p:sp>
        <p:nvSpPr>
          <p:cNvPr id="1105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D51890-7CDE-4A26-AF95-39A2B6FFBF35}" type="slidenum">
              <a:rPr lang="en-US" altLang="en-US" smtClean="0"/>
              <a:pPr eaLnBrk="1" hangingPunct="1"/>
              <a:t>5</a:t>
            </a:fld>
            <a:endParaRPr lang="en-US" altLang="en-US"/>
          </a:p>
        </p:txBody>
      </p:sp>
      <p:sp>
        <p:nvSpPr>
          <p:cNvPr id="110596" name="Rectangle 1026"/>
          <p:cNvSpPr>
            <a:spLocks noGrp="1" noRot="1" noChangeAspect="1" noChangeArrowheads="1" noTextEdit="1"/>
          </p:cNvSpPr>
          <p:nvPr>
            <p:ph type="sldImg"/>
          </p:nvPr>
        </p:nvSpPr>
        <p:spPr>
          <a:ln/>
        </p:spPr>
      </p:sp>
      <p:sp>
        <p:nvSpPr>
          <p:cNvPr id="11059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cs typeface="Times New Roman" pitchFamily="18" charset="0"/>
              </a:rPr>
              <a:t>Before presenting the survey, ask participants, “Why would</a:t>
            </a:r>
            <a:br>
              <a:rPr lang="en-US" altLang="en-US">
                <a:cs typeface="Times New Roman" pitchFamily="18" charset="0"/>
              </a:rPr>
            </a:br>
            <a:r>
              <a:rPr lang="en-US" altLang="en-US">
                <a:cs typeface="Times New Roman" pitchFamily="18" charset="0"/>
              </a:rPr>
              <a:t>the Commonwealth, as your employer, be concerned about Sexual Harassment?”</a:t>
            </a:r>
          </a:p>
          <a:p>
            <a:pPr eaLnBrk="1" hangingPunct="1">
              <a:buFontTx/>
              <a:buChar char="•"/>
            </a:pPr>
            <a:r>
              <a:rPr lang="en-US" altLang="en-US">
                <a:cs typeface="Times New Roman" pitchFamily="18" charset="0"/>
              </a:rPr>
              <a:t> Then ask, “Why would you, as an employee, be concerned?”</a:t>
            </a:r>
          </a:p>
          <a:p>
            <a:pPr eaLnBrk="1" hangingPunct="1">
              <a:buFontTx/>
              <a:buChar char="•"/>
            </a:pPr>
            <a:r>
              <a:rPr lang="en-US" altLang="en-US">
                <a:cs typeface="Times New Roman" pitchFamily="18" charset="0"/>
              </a:rPr>
              <a:t> There are no right or wrong answers. Paraphrase responses with phrases that</a:t>
            </a:r>
            <a:br>
              <a:rPr lang="en-US" altLang="en-US">
                <a:cs typeface="Times New Roman" pitchFamily="18" charset="0"/>
              </a:rPr>
            </a:br>
            <a:r>
              <a:rPr lang="en-US" altLang="en-US">
                <a:cs typeface="Times New Roman" pitchFamily="18" charset="0"/>
              </a:rPr>
              <a:t>allow participants to own their thoughts. e.g. “You believe,” “You feel,” You think…”</a:t>
            </a:r>
          </a:p>
          <a:p>
            <a:pPr eaLnBrk="1" hangingPunct="1">
              <a:buFontTx/>
              <a:buChar char="•"/>
            </a:pPr>
            <a:r>
              <a:rPr lang="en-US" altLang="en-US">
                <a:cs typeface="Times New Roman" pitchFamily="18" charset="0"/>
              </a:rPr>
              <a:t> Summarize by highlighting responses that touched on</a:t>
            </a:r>
          </a:p>
          <a:p>
            <a:pPr eaLnBrk="1" hangingPunct="1">
              <a:buFontTx/>
              <a:buChar char="•"/>
            </a:pPr>
            <a:r>
              <a:rPr lang="en-US" altLang="en-US">
                <a:cs typeface="Times New Roman" pitchFamily="18" charset="0"/>
              </a:rPr>
              <a:t>fair and equal treatment,</a:t>
            </a:r>
          </a:p>
          <a:p>
            <a:pPr eaLnBrk="1" hangingPunct="1">
              <a:buFontTx/>
              <a:buChar char="•"/>
            </a:pPr>
            <a:r>
              <a:rPr lang="en-US" altLang="en-US">
                <a:cs typeface="Times New Roman" pitchFamily="18" charset="0"/>
              </a:rPr>
              <a:t>a respectful work environment,</a:t>
            </a:r>
          </a:p>
          <a:p>
            <a:pPr eaLnBrk="1" hangingPunct="1">
              <a:buFontTx/>
              <a:buChar char="•"/>
            </a:pPr>
            <a:r>
              <a:rPr lang="en-US" altLang="en-US">
                <a:cs typeface="Times New Roman" pitchFamily="18" charset="0"/>
              </a:rPr>
              <a:t>employer liability,</a:t>
            </a:r>
            <a:br>
              <a:rPr lang="en-US" altLang="en-US">
                <a:cs typeface="Times New Roman" pitchFamily="18" charset="0"/>
              </a:rPr>
            </a:br>
            <a:r>
              <a:rPr lang="en-US" altLang="en-US">
                <a:cs typeface="Times New Roman" pitchFamily="18" charset="0"/>
              </a:rPr>
              <a:t>supervisory success,</a:t>
            </a:r>
          </a:p>
          <a:p>
            <a:pPr eaLnBrk="1" hangingPunct="1">
              <a:buFontTx/>
              <a:buChar char="•"/>
            </a:pPr>
            <a:r>
              <a:rPr lang="en-US" altLang="en-US">
                <a:cs typeface="Times New Roman" pitchFamily="18" charset="0"/>
              </a:rPr>
              <a:t>personal rights,</a:t>
            </a:r>
          </a:p>
          <a:p>
            <a:pPr eaLnBrk="1" hangingPunct="1">
              <a:buFontTx/>
              <a:buChar char="•"/>
            </a:pPr>
            <a:r>
              <a:rPr lang="en-US" altLang="en-US">
                <a:cs typeface="Times New Roman" pitchFamily="18" charset="0"/>
              </a:rPr>
              <a:t>and performance.</a:t>
            </a:r>
            <a:r>
              <a:rPr lang="en-US" altLang="en-US"/>
              <a:t> </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532A10-F0D7-46FB-A685-780DD3D92915}" type="datetime1">
              <a:rPr lang="en-US" altLang="en-US" smtClean="0"/>
              <a:pPr eaLnBrk="1" hangingPunct="1"/>
              <a:t>3/2/2020</a:t>
            </a:fld>
            <a:endParaRPr lang="en-US" altLang="en-US"/>
          </a:p>
        </p:txBody>
      </p:sp>
      <p:sp>
        <p:nvSpPr>
          <p:cNvPr id="156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631A8C-F429-4994-B464-EBBC4F2F3188}" type="slidenum">
              <a:rPr lang="en-US" altLang="en-US" smtClean="0"/>
              <a:pPr eaLnBrk="1" hangingPunct="1"/>
              <a:t>50</a:t>
            </a:fld>
            <a:endParaRPr lang="en-US" altLang="en-US"/>
          </a:p>
        </p:txBody>
      </p:sp>
      <p:sp>
        <p:nvSpPr>
          <p:cNvPr id="156676" name="Rectangle 2"/>
          <p:cNvSpPr>
            <a:spLocks noGrp="1" noRot="1" noChangeAspect="1" noChangeArrowheads="1" noTextEdit="1"/>
          </p:cNvSpPr>
          <p:nvPr>
            <p:ph type="sldImg"/>
          </p:nvPr>
        </p:nvSpPr>
        <p:spPr>
          <a:ln/>
        </p:spPr>
      </p:sp>
      <p:sp>
        <p:nvSpPr>
          <p:cNvPr id="156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buClr>
                <a:schemeClr val="accent1"/>
              </a:buClr>
            </a:pPr>
            <a:r>
              <a:rPr lang="en-US" altLang="en-US" b="1"/>
              <a:t>Refer to handouts</a:t>
            </a:r>
          </a:p>
          <a:p>
            <a:pPr lvl="1" eaLnBrk="1" hangingPunct="1">
              <a:buClr>
                <a:schemeClr val="accent1"/>
              </a:buClr>
            </a:pPr>
            <a:r>
              <a:rPr lang="en-US" altLang="en-US" b="1"/>
              <a:t>See, </a:t>
            </a:r>
            <a:r>
              <a:rPr lang="en-US" altLang="en-US" b="1" u="sng"/>
              <a:t>Burlington Industries v. Ellerth</a:t>
            </a:r>
            <a:r>
              <a:rPr lang="en-US" altLang="en-US" b="1"/>
              <a:t>,</a:t>
            </a:r>
            <a:br>
              <a:rPr lang="en-US" altLang="en-US" b="1"/>
            </a:br>
            <a:r>
              <a:rPr lang="en-US" altLang="en-US" b="1"/>
              <a:t>118 S.Ct. 2257 (1998); and</a:t>
            </a:r>
          </a:p>
          <a:p>
            <a:pPr lvl="1" eaLnBrk="1" hangingPunct="1">
              <a:buClr>
                <a:schemeClr val="accent1"/>
              </a:buClr>
            </a:pPr>
            <a:r>
              <a:rPr lang="en-US" altLang="en-US" b="1" u="sng"/>
              <a:t>Faragher v. City of Boca Raton</a:t>
            </a:r>
            <a:r>
              <a:rPr lang="en-US" altLang="en-US" b="1"/>
              <a:t>,</a:t>
            </a:r>
            <a:br>
              <a:rPr lang="en-US" altLang="en-US" b="1"/>
            </a:br>
            <a:r>
              <a:rPr lang="en-US" altLang="en-US" b="1"/>
              <a:t>118 S.Ct. 2275 (1998)</a:t>
            </a:r>
          </a:p>
          <a:p>
            <a:pPr eaLnBrk="1" hangingPunct="1">
              <a:buFontTx/>
              <a:buChar char="•"/>
            </a:pPr>
            <a:endParaRPr lang="en-US" altLang="en-US"/>
          </a:p>
          <a:p>
            <a:pPr eaLnBrk="1" hangingPunct="1">
              <a:buFontTx/>
              <a:buChar char="•"/>
            </a:pPr>
            <a:r>
              <a:rPr lang="en-US" altLang="en-US"/>
              <a:t>Emphasize Key Points:</a:t>
            </a:r>
          </a:p>
          <a:p>
            <a:pPr lvl="1" eaLnBrk="1" hangingPunct="1">
              <a:buFontTx/>
              <a:buChar char="•"/>
            </a:pPr>
            <a:r>
              <a:rPr lang="en-US" altLang="en-US"/>
              <a:t>Actions or behavior may be inappropriate for the workplace even if they are not unlawful sexual harassment.</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6E66910-47C0-47A1-837D-741FB592BEBC}" type="datetime1">
              <a:rPr lang="en-US" altLang="en-US" smtClean="0"/>
              <a:pPr eaLnBrk="1" hangingPunct="1"/>
              <a:t>3/2/2020</a:t>
            </a:fld>
            <a:endParaRPr lang="en-US" altLang="en-US"/>
          </a:p>
        </p:txBody>
      </p:sp>
      <p:sp>
        <p:nvSpPr>
          <p:cNvPr id="1576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ECCB61-BA0E-4E58-99DD-CDD8742C8558}" type="slidenum">
              <a:rPr lang="en-US" altLang="en-US" smtClean="0"/>
              <a:pPr eaLnBrk="1" hangingPunct="1"/>
              <a:t>51</a:t>
            </a:fld>
            <a:endParaRPr lang="en-US" altLang="en-US"/>
          </a:p>
        </p:txBody>
      </p:sp>
      <p:sp>
        <p:nvSpPr>
          <p:cNvPr id="157700" name="Rectangle 2"/>
          <p:cNvSpPr>
            <a:spLocks noGrp="1" noRot="1" noChangeAspect="1" noChangeArrowheads="1" noTextEdit="1"/>
          </p:cNvSpPr>
          <p:nvPr>
            <p:ph type="sldImg"/>
          </p:nvPr>
        </p:nvSpPr>
        <p:spPr>
          <a:ln/>
        </p:spPr>
      </p:sp>
      <p:sp>
        <p:nvSpPr>
          <p:cNvPr id="1577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buClr>
                <a:schemeClr val="accent1"/>
              </a:buClr>
            </a:pPr>
            <a:r>
              <a:rPr lang="en-US" altLang="en-US" b="1" u="sng"/>
              <a:t>Faragher v. City of Boca Raton</a:t>
            </a:r>
            <a:r>
              <a:rPr lang="en-US" altLang="en-US" b="1"/>
              <a:t>,</a:t>
            </a:r>
            <a:br>
              <a:rPr lang="en-US" altLang="en-US" b="1"/>
            </a:br>
            <a:r>
              <a:rPr lang="en-US" altLang="en-US" b="1"/>
              <a:t>118 S.Ct. 2275 (1998)</a:t>
            </a:r>
          </a:p>
          <a:p>
            <a:pPr eaLnBrk="1" hangingPunct="1"/>
            <a:endParaRPr lang="en-US" altLang="en-US"/>
          </a:p>
          <a:p>
            <a:pPr eaLnBrk="1" hangingPunct="1">
              <a:buFontTx/>
              <a:buChar char="•"/>
            </a:pPr>
            <a:r>
              <a:rPr lang="en-US" altLang="en-US"/>
              <a:t>Emphasize Key Points:</a:t>
            </a:r>
          </a:p>
          <a:p>
            <a:pPr lvl="1" eaLnBrk="1" hangingPunct="1">
              <a:buFontTx/>
              <a:buChar char="•"/>
            </a:pPr>
            <a:r>
              <a:rPr lang="en-US" altLang="en-US"/>
              <a:t>“objectively offensive” (reasonable person)</a:t>
            </a:r>
          </a:p>
          <a:p>
            <a:pPr lvl="1" eaLnBrk="1" hangingPunct="1">
              <a:buFontTx/>
              <a:buChar char="•"/>
            </a:pPr>
            <a:r>
              <a:rPr lang="en-US" altLang="en-US"/>
              <a:t>“alter the conditions of employment”</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5A200D-412E-4F62-8416-7E47E22CFE5B}" type="datetime1">
              <a:rPr lang="en-US" altLang="en-US" smtClean="0"/>
              <a:pPr eaLnBrk="1" hangingPunct="1"/>
              <a:t>3/2/2020</a:t>
            </a:fld>
            <a:endParaRPr lang="en-US" altLang="en-US"/>
          </a:p>
        </p:txBody>
      </p:sp>
      <p:sp>
        <p:nvSpPr>
          <p:cNvPr id="158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497433-88D3-4734-908B-828CA627D758}" type="slidenum">
              <a:rPr lang="en-US" altLang="en-US" smtClean="0"/>
              <a:pPr eaLnBrk="1" hangingPunct="1"/>
              <a:t>52</a:t>
            </a:fld>
            <a:endParaRPr lang="en-US" altLang="en-US"/>
          </a:p>
        </p:txBody>
      </p:sp>
      <p:sp>
        <p:nvSpPr>
          <p:cNvPr id="158724" name="Rectangle 2"/>
          <p:cNvSpPr>
            <a:spLocks noGrp="1" noRot="1" noChangeAspect="1" noChangeArrowheads="1" noTextEdit="1"/>
          </p:cNvSpPr>
          <p:nvPr>
            <p:ph type="sldImg"/>
          </p:nvPr>
        </p:nvSpPr>
        <p:spPr>
          <a:ln/>
        </p:spPr>
      </p:sp>
      <p:sp>
        <p:nvSpPr>
          <p:cNvPr id="158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buClr>
                <a:schemeClr val="accent1"/>
              </a:buClr>
            </a:pPr>
            <a:r>
              <a:rPr lang="en-US" altLang="en-US" b="1" u="sng"/>
              <a:t>Faragher v. City of Boca Raton</a:t>
            </a:r>
            <a:r>
              <a:rPr lang="en-US" altLang="en-US" b="1"/>
              <a:t>,</a:t>
            </a:r>
            <a:br>
              <a:rPr lang="en-US" altLang="en-US" b="1"/>
            </a:br>
            <a:r>
              <a:rPr lang="en-US" altLang="en-US" b="1"/>
              <a:t>118 S.Ct. 2275 (1998)</a:t>
            </a:r>
            <a:endParaRPr lang="en-US" altLang="en-US"/>
          </a:p>
          <a:p>
            <a:pPr lvl="1" eaLnBrk="1" hangingPunct="1">
              <a:buClr>
                <a:schemeClr val="accent1"/>
              </a:buClr>
            </a:pPr>
            <a:endParaRPr lang="en-US" altLang="en-US"/>
          </a:p>
          <a:p>
            <a:pPr lvl="1" eaLnBrk="1" hangingPunct="1">
              <a:buClr>
                <a:schemeClr val="accent1"/>
              </a:buClr>
            </a:pPr>
            <a:r>
              <a:rPr lang="en-US" altLang="en-US"/>
              <a:t>Emphasize Key Points:</a:t>
            </a:r>
          </a:p>
          <a:p>
            <a:pPr lvl="1" eaLnBrk="1" hangingPunct="1">
              <a:buFontTx/>
              <a:buChar char="•"/>
            </a:pPr>
            <a:r>
              <a:rPr lang="en-US" altLang="en-US"/>
              <a:t>Actions may be inappropriate for the workplace even if they are not unlawful sexual harassment.</a:t>
            </a:r>
          </a:p>
          <a:p>
            <a:pPr lvl="1" eaLnBrk="1" hangingPunct="1"/>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93485DB-8986-4752-86DC-62E0ED3E01AF}" type="datetime1">
              <a:rPr lang="en-US" altLang="en-US" smtClean="0"/>
              <a:pPr eaLnBrk="1" hangingPunct="1"/>
              <a:t>3/2/2020</a:t>
            </a:fld>
            <a:endParaRPr lang="en-US" altLang="en-US"/>
          </a:p>
        </p:txBody>
      </p:sp>
      <p:sp>
        <p:nvSpPr>
          <p:cNvPr id="1597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43BC01-8111-45A1-B18D-B89B08281B7D}" type="slidenum">
              <a:rPr lang="en-US" altLang="en-US" smtClean="0"/>
              <a:pPr eaLnBrk="1" hangingPunct="1"/>
              <a:t>53</a:t>
            </a:fld>
            <a:endParaRPr lang="en-US" altLang="en-US"/>
          </a:p>
        </p:txBody>
      </p:sp>
      <p:sp>
        <p:nvSpPr>
          <p:cNvPr id="159748" name="Rectangle 2"/>
          <p:cNvSpPr>
            <a:spLocks noGrp="1" noRot="1" noChangeAspect="1" noChangeArrowheads="1" noTextEdit="1"/>
          </p:cNvSpPr>
          <p:nvPr>
            <p:ph type="sldImg"/>
          </p:nvPr>
        </p:nvSpPr>
        <p:spPr>
          <a:ln/>
        </p:spPr>
      </p:sp>
      <p:sp>
        <p:nvSpPr>
          <p:cNvPr id="1597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DC2587-E73B-44D0-9F76-63CC976D2F68}" type="datetime1">
              <a:rPr lang="en-US" altLang="en-US" smtClean="0"/>
              <a:pPr eaLnBrk="1" hangingPunct="1"/>
              <a:t>3/2/2020</a:t>
            </a:fld>
            <a:endParaRPr lang="en-US" altLang="en-US"/>
          </a:p>
        </p:txBody>
      </p:sp>
      <p:sp>
        <p:nvSpPr>
          <p:cNvPr id="160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3AC3D1-1957-45D2-B12D-751EB3F880D5}" type="slidenum">
              <a:rPr lang="en-US" altLang="en-US" smtClean="0"/>
              <a:pPr eaLnBrk="1" hangingPunct="1"/>
              <a:t>54</a:t>
            </a:fld>
            <a:endParaRPr lang="en-US" altLang="en-US"/>
          </a:p>
        </p:txBody>
      </p:sp>
      <p:sp>
        <p:nvSpPr>
          <p:cNvPr id="160772" name="Rectangle 2"/>
          <p:cNvSpPr>
            <a:spLocks noGrp="1" noRot="1" noChangeAspect="1" noChangeArrowheads="1" noTextEdit="1"/>
          </p:cNvSpPr>
          <p:nvPr>
            <p:ph type="sldImg"/>
          </p:nvPr>
        </p:nvSpPr>
        <p:spPr>
          <a:ln/>
        </p:spPr>
      </p:sp>
      <p:sp>
        <p:nvSpPr>
          <p:cNvPr id="160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“What were the signs that the conduct was unwelcome?”</a:t>
            </a:r>
          </a:p>
          <a:p>
            <a:pPr eaLnBrk="1" hangingPunct="1">
              <a:buFontTx/>
              <a:buChar char="•"/>
            </a:pPr>
            <a:r>
              <a:rPr lang="en-US" altLang="en-US"/>
              <a:t>“Where might the words ‘severe’ or ‘pervasive’ apply?</a:t>
            </a:r>
          </a:p>
          <a:p>
            <a:pPr eaLnBrk="1" hangingPunct="1">
              <a:buFontTx/>
              <a:buChar char="•"/>
            </a:pPr>
            <a:r>
              <a:rPr lang="en-US" altLang="en-US"/>
              <a:t>Encourage volunteers to answer each question.</a:t>
            </a:r>
          </a:p>
          <a:p>
            <a:pPr eaLnBrk="1" hangingPunct="1">
              <a:buFontTx/>
              <a:buChar char="•"/>
            </a:pPr>
            <a:r>
              <a:rPr lang="en-US" altLang="en-US"/>
              <a:t>Go to the next slide after a few minutes of discussing the questions.</a:t>
            </a:r>
          </a:p>
          <a:p>
            <a:pPr eaLnBrk="1" hangingPunct="1">
              <a:buFontTx/>
              <a:buChar char="•"/>
            </a:pPr>
            <a:r>
              <a:rPr lang="en-US" altLang="en-US"/>
              <a:t>Emphasize Key Points:</a:t>
            </a:r>
          </a:p>
          <a:p>
            <a:pPr lvl="1" eaLnBrk="1" hangingPunct="1">
              <a:buFontTx/>
              <a:buChar char="•"/>
            </a:pPr>
            <a:r>
              <a:rPr lang="en-US" altLang="en-US"/>
              <a:t>Potentially sexual harassment.</a:t>
            </a:r>
          </a:p>
          <a:p>
            <a:pPr lvl="1" eaLnBrk="1" hangingPunct="1">
              <a:buFontTx/>
              <a:buChar char="•"/>
            </a:pPr>
            <a:r>
              <a:rPr lang="en-US" altLang="en-US"/>
              <a:t>Unwelcome conduct.  </a:t>
            </a:r>
          </a:p>
          <a:p>
            <a:pPr lvl="1" eaLnBrk="1" hangingPunct="1">
              <a:buFontTx/>
              <a:buChar char="•"/>
            </a:pPr>
            <a:r>
              <a:rPr lang="en-US" altLang="en-US"/>
              <a:t>Severe or pervasive?</a:t>
            </a:r>
          </a:p>
          <a:p>
            <a:pPr lvl="1" eaLnBrk="1" hangingPunct="1">
              <a:buFontTx/>
              <a:buChar char="•"/>
            </a:pPr>
            <a:r>
              <a:rPr lang="en-US" altLang="en-US"/>
              <a:t>Alter the conditions of employment?</a:t>
            </a:r>
          </a:p>
          <a:p>
            <a:pPr lvl="1" eaLnBrk="1" hangingPunct="1">
              <a:buFontTx/>
              <a:buChar char="•"/>
            </a:pPr>
            <a:r>
              <a:rPr lang="en-US" altLang="en-US"/>
              <a:t>Intimidating, hostile or offensive working environment?.  </a:t>
            </a:r>
          </a:p>
          <a:p>
            <a:pPr lvl="1" eaLnBrk="1" hangingPunct="1">
              <a:buFontTx/>
              <a:buChar char="•"/>
            </a:pPr>
            <a:r>
              <a:rPr lang="en-US" altLang="en-US"/>
              <a:t>Objectively offensive (reasonable person)?</a:t>
            </a:r>
          </a:p>
          <a:p>
            <a:pPr lvl="1" eaLnBrk="1" hangingPunct="1">
              <a:buFontTx/>
              <a:buChar char="•"/>
            </a:pPr>
            <a:endParaRPr lang="en-US" altLang="en-US"/>
          </a:p>
          <a:p>
            <a:pPr eaLnBrk="1" hangingPunct="1"/>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F8F0EB-DE69-4A7D-925D-C785177AC1F5}" type="datetime1">
              <a:rPr lang="en-US" altLang="en-US" smtClean="0"/>
              <a:pPr eaLnBrk="1" hangingPunct="1"/>
              <a:t>3/2/2020</a:t>
            </a:fld>
            <a:endParaRPr lang="en-US" altLang="en-US"/>
          </a:p>
        </p:txBody>
      </p:sp>
      <p:sp>
        <p:nvSpPr>
          <p:cNvPr id="1617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8246EC-4A68-41B8-8FFF-68604234CBD9}" type="slidenum">
              <a:rPr lang="en-US" altLang="en-US" smtClean="0"/>
              <a:pPr eaLnBrk="1" hangingPunct="1"/>
              <a:t>55</a:t>
            </a:fld>
            <a:endParaRPr lang="en-US" altLang="en-US"/>
          </a:p>
        </p:txBody>
      </p:sp>
      <p:sp>
        <p:nvSpPr>
          <p:cNvPr id="161796" name="Rectangle 2"/>
          <p:cNvSpPr>
            <a:spLocks noGrp="1" noRot="1" noChangeAspect="1" noChangeArrowheads="1" noTextEdit="1"/>
          </p:cNvSpPr>
          <p:nvPr>
            <p:ph type="sldImg"/>
          </p:nvPr>
        </p:nvSpPr>
        <p:spPr>
          <a:ln/>
        </p:spPr>
      </p:sp>
      <p:sp>
        <p:nvSpPr>
          <p:cNvPr id="1617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solidFill>
                  <a:srgbClr val="008080"/>
                </a:solidFill>
                <a:cs typeface="Times New Roman" pitchFamily="18" charset="0"/>
              </a:rPr>
              <a:t>Paraphrase the question, “What options were there?”</a:t>
            </a:r>
            <a:r>
              <a:rPr lang="en-US" altLang="en-US"/>
              <a:t> </a:t>
            </a:r>
          </a:p>
          <a:p>
            <a:pPr eaLnBrk="1" hangingPunct="1">
              <a:buFontTx/>
              <a:buChar char="•"/>
            </a:pPr>
            <a:r>
              <a:rPr lang="en-US" altLang="en-US"/>
              <a:t>“</a:t>
            </a:r>
            <a:r>
              <a:rPr lang="en-US" altLang="en-US" sz="3200">
                <a:cs typeface="Times New Roman" pitchFamily="18" charset="0"/>
              </a:rPr>
              <a:t>What action do you think the Commonwealth policy requires?”</a:t>
            </a:r>
            <a:endParaRPr lang="en-US" altLang="en-US" sz="2800"/>
          </a:p>
          <a:p>
            <a:pPr eaLnBrk="1" hangingPunct="1">
              <a:buFontTx/>
              <a:buChar char="•"/>
            </a:pPr>
            <a:endParaRPr lang="en-US" altLang="en-US"/>
          </a:p>
          <a:p>
            <a:pPr eaLnBrk="1" hangingPunct="1">
              <a:buFontTx/>
              <a:buChar char="•"/>
            </a:pPr>
            <a:r>
              <a:rPr lang="en-US" altLang="en-US"/>
              <a:t>Ask a volunteer to answer each question.</a:t>
            </a:r>
          </a:p>
          <a:p>
            <a:pPr eaLnBrk="1" hangingPunct="1">
              <a:buFontTx/>
              <a:buChar char="•"/>
            </a:pPr>
            <a:r>
              <a:rPr lang="en-US" altLang="en-US"/>
              <a:t>If no one volunteers, then choose someone.</a:t>
            </a:r>
          </a:p>
          <a:p>
            <a:pPr eaLnBrk="1" hangingPunct="1">
              <a:buFontTx/>
              <a:buChar char="•"/>
            </a:pPr>
            <a:r>
              <a:rPr lang="en-US" altLang="en-US"/>
              <a:t>Go to the next slide after a few minutes of discussing the questions with, “Let’s</a:t>
            </a:r>
            <a:br>
              <a:rPr lang="en-US" altLang="en-US"/>
            </a:br>
            <a:r>
              <a:rPr lang="en-US" altLang="en-US"/>
              <a:t>take a look at the Commonwealth’s policy.”</a:t>
            </a:r>
          </a:p>
          <a:p>
            <a:pPr eaLnBrk="1" hangingPunct="1"/>
            <a:endParaRPr lang="en-US" altLang="en-US"/>
          </a:p>
          <a:p>
            <a:pPr eaLnBrk="1" hangingPunct="1"/>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B85482-67E4-4834-94A9-BAC51B4836DA}" type="datetime1">
              <a:rPr lang="en-US" altLang="en-US" smtClean="0"/>
              <a:pPr eaLnBrk="1" hangingPunct="1"/>
              <a:t>3/2/2020</a:t>
            </a:fld>
            <a:endParaRPr lang="en-US" altLang="en-US"/>
          </a:p>
        </p:txBody>
      </p:sp>
      <p:sp>
        <p:nvSpPr>
          <p:cNvPr id="162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69A0EE-5DAA-410A-A79F-B8BD7972A480}" type="slidenum">
              <a:rPr lang="en-US" altLang="en-US" smtClean="0"/>
              <a:pPr eaLnBrk="1" hangingPunct="1"/>
              <a:t>56</a:t>
            </a:fld>
            <a:endParaRPr lang="en-US" altLang="en-US"/>
          </a:p>
        </p:txBody>
      </p:sp>
      <p:sp>
        <p:nvSpPr>
          <p:cNvPr id="162820" name="Rectangle 2"/>
          <p:cNvSpPr>
            <a:spLocks noGrp="1" noRot="1" noChangeAspect="1" noChangeArrowheads="1" noTextEdit="1"/>
          </p:cNvSpPr>
          <p:nvPr>
            <p:ph type="sldImg"/>
          </p:nvPr>
        </p:nvSpPr>
        <p:spPr>
          <a:ln/>
        </p:spPr>
      </p:sp>
      <p:sp>
        <p:nvSpPr>
          <p:cNvPr id="162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The Commonwealth policy prohibiting sexual harassment is contained in Executive Order 2002-4 and Management Directive 505.30.</a:t>
            </a:r>
          </a:p>
          <a:p>
            <a:pPr eaLnBrk="1" hangingPunct="1">
              <a:buFontTx/>
              <a:buChar char="•"/>
            </a:pPr>
            <a:r>
              <a:rPr lang="en-US" altLang="en-US"/>
              <a:t>Emphasize that both documents constitute the Commonwealth’s policy prohibiting sexual harassment and that both documents must be read together.  Point out the Executive Order and Management Directive in the hand-out materials.  </a:t>
            </a:r>
          </a:p>
          <a:p>
            <a:pPr eaLnBrk="1" hangingPunct="1">
              <a:buFontTx/>
              <a:buChar char="•"/>
            </a:pPr>
            <a:r>
              <a:rPr lang="en-US" altLang="en-US"/>
              <a:t>The Commonwealth’s policy makes it very clear that sexual harassment is unacceptable.</a:t>
            </a:r>
          </a:p>
          <a:p>
            <a:pPr eaLnBrk="1" hangingPunct="1">
              <a:buFontTx/>
              <a:buChar char="•"/>
            </a:pPr>
            <a:r>
              <a:rPr lang="en-US" altLang="en-US"/>
              <a:t>Review each bullet point. </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CD40C6-77BE-40E2-BB8D-B3BA4B4D9AC2}" type="datetime1">
              <a:rPr lang="en-US" altLang="en-US" smtClean="0"/>
              <a:pPr eaLnBrk="1" hangingPunct="1"/>
              <a:t>3/2/2020</a:t>
            </a:fld>
            <a:endParaRPr lang="en-US" altLang="en-US"/>
          </a:p>
        </p:txBody>
      </p:sp>
      <p:sp>
        <p:nvSpPr>
          <p:cNvPr id="163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04DB59-2441-4A81-B4F6-3251877533F8}" type="slidenum">
              <a:rPr lang="en-US" altLang="en-US" smtClean="0"/>
              <a:pPr eaLnBrk="1" hangingPunct="1"/>
              <a:t>57</a:t>
            </a:fld>
            <a:endParaRPr lang="en-US" altLang="en-US"/>
          </a:p>
        </p:txBody>
      </p:sp>
      <p:sp>
        <p:nvSpPr>
          <p:cNvPr id="163844" name="Rectangle 2"/>
          <p:cNvSpPr>
            <a:spLocks noGrp="1" noRot="1" noChangeAspect="1" noChangeArrowheads="1" noTextEdit="1"/>
          </p:cNvSpPr>
          <p:nvPr>
            <p:ph type="sldImg"/>
          </p:nvPr>
        </p:nvSpPr>
        <p:spPr>
          <a:ln/>
        </p:spPr>
      </p:sp>
      <p:sp>
        <p:nvSpPr>
          <p:cNvPr id="1638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Key Points:</a:t>
            </a:r>
          </a:p>
          <a:p>
            <a:pPr lvl="1" eaLnBrk="1" hangingPunct="1">
              <a:buFontTx/>
              <a:buChar char="•"/>
            </a:pPr>
            <a:r>
              <a:rPr lang="en-US" altLang="en-US"/>
              <a:t>“engages in or knowingly condones”</a:t>
            </a:r>
          </a:p>
          <a:p>
            <a:pPr lvl="1" eaLnBrk="1" hangingPunct="1">
              <a:buFontTx/>
              <a:buChar char="•"/>
            </a:pPr>
            <a:r>
              <a:rPr lang="en-US" altLang="en-US"/>
              <a:t>SHALL be subject to discipline</a:t>
            </a:r>
          </a:p>
          <a:p>
            <a:pPr lvl="1" eaLnBrk="1" hangingPunct="1">
              <a:buFontTx/>
              <a:buChar char="•"/>
            </a:pPr>
            <a:r>
              <a:rPr lang="en-US" altLang="en-US"/>
              <a:t>Up to and including dismissal.</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B28CF04-EEE3-4008-9269-05A9176D558B}" type="datetime1">
              <a:rPr lang="en-US" altLang="en-US" smtClean="0"/>
              <a:pPr eaLnBrk="1" hangingPunct="1"/>
              <a:t>3/2/2020</a:t>
            </a:fld>
            <a:endParaRPr lang="en-US" altLang="en-US"/>
          </a:p>
        </p:txBody>
      </p:sp>
      <p:sp>
        <p:nvSpPr>
          <p:cNvPr id="164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15BAD3-EA25-4274-9C96-D4745245E61B}" type="slidenum">
              <a:rPr lang="en-US" altLang="en-US" smtClean="0"/>
              <a:pPr eaLnBrk="1" hangingPunct="1"/>
              <a:t>58</a:t>
            </a:fld>
            <a:endParaRPr lang="en-US" altLang="en-US"/>
          </a:p>
        </p:txBody>
      </p:sp>
      <p:sp>
        <p:nvSpPr>
          <p:cNvPr id="164868" name="Rectangle 2"/>
          <p:cNvSpPr>
            <a:spLocks noGrp="1" noRot="1" noChangeAspect="1" noChangeArrowheads="1" noTextEdit="1"/>
          </p:cNvSpPr>
          <p:nvPr>
            <p:ph type="sldImg"/>
          </p:nvPr>
        </p:nvSpPr>
        <p:spPr>
          <a:ln/>
        </p:spPr>
      </p:sp>
      <p:sp>
        <p:nvSpPr>
          <p:cNvPr id="164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lvl="1" eaLnBrk="1" hangingPunct="1">
              <a:buFontTx/>
              <a:buChar char="•"/>
            </a:pPr>
            <a:r>
              <a:rPr lang="en-US" altLang="en-US"/>
              <a:t>ALL employees share responsibility.</a:t>
            </a:r>
          </a:p>
          <a:p>
            <a:pPr lvl="1" eaLnBrk="1" hangingPunct="1">
              <a:buFontTx/>
              <a:buChar char="•"/>
            </a:pPr>
            <a:r>
              <a:rPr lang="en-US" altLang="en-US"/>
              <a:t>Not just supervisors/managers or EEO personnel.</a:t>
            </a:r>
          </a:p>
          <a:p>
            <a:pPr eaLnBrk="1" hangingPunct="1"/>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96EB08-8782-4536-8DD2-A57E4A0EECC4}" type="datetime1">
              <a:rPr lang="en-US" altLang="en-US" smtClean="0"/>
              <a:pPr eaLnBrk="1" hangingPunct="1"/>
              <a:t>3/2/2020</a:t>
            </a:fld>
            <a:endParaRPr lang="en-US" altLang="en-US"/>
          </a:p>
        </p:txBody>
      </p:sp>
      <p:sp>
        <p:nvSpPr>
          <p:cNvPr id="1658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081E8F-8A35-4E6F-BD29-72F5148B476C}" type="slidenum">
              <a:rPr lang="en-US" altLang="en-US" smtClean="0"/>
              <a:pPr eaLnBrk="1" hangingPunct="1"/>
              <a:t>59</a:t>
            </a:fld>
            <a:endParaRPr lang="en-US" altLang="en-US"/>
          </a:p>
        </p:txBody>
      </p:sp>
      <p:sp>
        <p:nvSpPr>
          <p:cNvPr id="165892" name="Rectangle 2"/>
          <p:cNvSpPr>
            <a:spLocks noGrp="1" noRot="1" noChangeAspect="1" noChangeArrowheads="1" noTextEdit="1"/>
          </p:cNvSpPr>
          <p:nvPr>
            <p:ph type="sldImg"/>
          </p:nvPr>
        </p:nvSpPr>
        <p:spPr>
          <a:ln/>
        </p:spPr>
      </p:sp>
      <p:sp>
        <p:nvSpPr>
          <p:cNvPr id="165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Policy includes more than just “employees”.</a:t>
            </a:r>
          </a:p>
          <a:p>
            <a:pPr eaLnBrk="1" hangingPunct="1">
              <a:buFontTx/>
              <a:buChar char="•"/>
            </a:pPr>
            <a:r>
              <a:rPr lang="en-US" altLang="en-US"/>
              <a:t>Click for each type of individual.</a:t>
            </a:r>
          </a:p>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392CBB-BE9D-416E-8445-03B876FB1775}" type="datetime1">
              <a:rPr lang="en-US" altLang="en-US" smtClean="0"/>
              <a:pPr eaLnBrk="1" hangingPunct="1"/>
              <a:t>3/2/2020</a:t>
            </a:fld>
            <a:endParaRPr lang="en-US" altLang="en-US"/>
          </a:p>
        </p:txBody>
      </p:sp>
      <p:sp>
        <p:nvSpPr>
          <p:cNvPr id="1116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5C19C1-91E0-462E-8158-BEEF04335FB7}" type="slidenum">
              <a:rPr lang="en-US" altLang="en-US" smtClean="0"/>
              <a:pPr eaLnBrk="1" hangingPunct="1"/>
              <a:t>6</a:t>
            </a:fld>
            <a:endParaRPr lang="en-US" altLang="en-US"/>
          </a:p>
        </p:txBody>
      </p:sp>
      <p:sp>
        <p:nvSpPr>
          <p:cNvPr id="111620" name="Rectangle 2"/>
          <p:cNvSpPr>
            <a:spLocks noGrp="1" noRot="1" noChangeAspect="1" noChangeArrowheads="1" noTextEdit="1"/>
          </p:cNvSpPr>
          <p:nvPr>
            <p:ph type="sldImg"/>
          </p:nvPr>
        </p:nvSpPr>
        <p:spPr>
          <a:ln/>
        </p:spPr>
      </p:sp>
      <p:sp>
        <p:nvSpPr>
          <p:cNvPr id="1116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What do you know about sexual harassment in the workplace?</a:t>
            </a:r>
          </a:p>
          <a:p>
            <a:pPr eaLnBrk="1" hangingPunct="1">
              <a:buFontTx/>
              <a:buChar char="•"/>
            </a:pPr>
            <a:r>
              <a:rPr lang="en-US" altLang="en-US"/>
              <a:t>Please take a few minutes to answer the questions in the front of your training manual on the form labeled “Pre-training Survey”.</a:t>
            </a:r>
          </a:p>
          <a:p>
            <a:pPr eaLnBrk="1" hangingPunct="1">
              <a:buFontTx/>
              <a:buChar char="•"/>
            </a:pPr>
            <a:r>
              <a:rPr lang="en-US" altLang="en-US"/>
              <a:t>Allow approx. 5-7 minutes for participants to complete in silence.</a:t>
            </a:r>
          </a:p>
          <a:p>
            <a:pPr eaLnBrk="1" hangingPunct="1">
              <a:buFontTx/>
              <a:buChar char="•"/>
            </a:pPr>
            <a:r>
              <a:rPr lang="en-US" altLang="en-US"/>
              <a:t>Ask participants to volunteer responses.</a:t>
            </a:r>
          </a:p>
          <a:p>
            <a:pPr eaLnBrk="1" hangingPunct="1">
              <a:buFontTx/>
              <a:buChar char="•"/>
            </a:pPr>
            <a:r>
              <a:rPr lang="en-US" altLang="en-US"/>
              <a:t>Read answers to each question.  Limit discussion.</a:t>
            </a:r>
          </a:p>
          <a:p>
            <a:pPr eaLnBrk="1" hangingPunct="1"/>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15377E-A4E9-4830-9E05-EC1EE75D25D0}" type="datetime1">
              <a:rPr lang="en-US" altLang="en-US" smtClean="0"/>
              <a:pPr eaLnBrk="1" hangingPunct="1"/>
              <a:t>3/2/2020</a:t>
            </a:fld>
            <a:endParaRPr lang="en-US" altLang="en-US"/>
          </a:p>
        </p:txBody>
      </p:sp>
      <p:sp>
        <p:nvSpPr>
          <p:cNvPr id="166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EBD8EE4-9CC7-48BC-8C6F-AF87178621F4}" type="slidenum">
              <a:rPr lang="en-US" altLang="en-US" smtClean="0"/>
              <a:pPr eaLnBrk="1" hangingPunct="1"/>
              <a:t>60</a:t>
            </a:fld>
            <a:endParaRPr lang="en-US" altLang="en-US"/>
          </a:p>
        </p:txBody>
      </p:sp>
      <p:sp>
        <p:nvSpPr>
          <p:cNvPr id="166916" name="Rectangle 2"/>
          <p:cNvSpPr>
            <a:spLocks noGrp="1" noRot="1" noChangeAspect="1" noChangeArrowheads="1" noTextEdit="1"/>
          </p:cNvSpPr>
          <p:nvPr>
            <p:ph type="sldImg"/>
          </p:nvPr>
        </p:nvSpPr>
        <p:spPr>
          <a:ln/>
        </p:spPr>
      </p:sp>
      <p:sp>
        <p:nvSpPr>
          <p:cNvPr id="166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lvl="1" eaLnBrk="1" hangingPunct="1">
              <a:buFontTx/>
              <a:buChar char="•"/>
            </a:pPr>
            <a:r>
              <a:rPr lang="en-US" altLang="en-US"/>
              <a:t>applies to employees and non-employees</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2C683D4-F4B1-412A-BAAC-01E17A4FA3DF}" type="datetime1">
              <a:rPr lang="en-US" altLang="en-US" smtClean="0"/>
              <a:pPr eaLnBrk="1" hangingPunct="1"/>
              <a:t>3/2/2020</a:t>
            </a:fld>
            <a:endParaRPr lang="en-US" altLang="en-US"/>
          </a:p>
        </p:txBody>
      </p:sp>
      <p:sp>
        <p:nvSpPr>
          <p:cNvPr id="1679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E9568D-D70B-4850-AD3E-7DAA6F81FBF8}" type="slidenum">
              <a:rPr lang="en-US" altLang="en-US" smtClean="0"/>
              <a:pPr eaLnBrk="1" hangingPunct="1"/>
              <a:t>61</a:t>
            </a:fld>
            <a:endParaRPr lang="en-US" altLang="en-US"/>
          </a:p>
        </p:txBody>
      </p:sp>
      <p:sp>
        <p:nvSpPr>
          <p:cNvPr id="167940" name="Rectangle 2"/>
          <p:cNvSpPr>
            <a:spLocks noGrp="1" noRot="1" noChangeAspect="1" noChangeArrowheads="1" noTextEdit="1"/>
          </p:cNvSpPr>
          <p:nvPr>
            <p:ph type="sldImg"/>
          </p:nvPr>
        </p:nvSpPr>
        <p:spPr>
          <a:ln/>
        </p:spPr>
      </p:sp>
      <p:sp>
        <p:nvSpPr>
          <p:cNvPr id="167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lvl="2" eaLnBrk="1" hangingPunct="1">
              <a:buFontTx/>
              <a:buChar char="•"/>
            </a:pPr>
            <a:r>
              <a:rPr lang="en-US" altLang="en-US"/>
              <a:t>If you believe that you are being sexually harassed, the Commonwealth’s policy tells you what to do:</a:t>
            </a:r>
          </a:p>
          <a:p>
            <a:pPr lvl="2" eaLnBrk="1" hangingPunct="1">
              <a:buFontTx/>
              <a:buChar char="•"/>
            </a:pPr>
            <a:r>
              <a:rPr lang="en-US" altLang="en-US"/>
              <a:t>Bring the problem immediately to the attention of your supervisor or someone in your direct line of supervision.</a:t>
            </a:r>
          </a:p>
          <a:p>
            <a:pPr lvl="1" eaLnBrk="1" hangingPunct="1"/>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ED6BF6-D001-4E7F-A6C2-911BA75F80F8}" type="datetime1">
              <a:rPr lang="en-US" altLang="en-US" smtClean="0"/>
              <a:pPr eaLnBrk="1" hangingPunct="1"/>
              <a:t>3/2/2020</a:t>
            </a:fld>
            <a:endParaRPr lang="en-US" altLang="en-US"/>
          </a:p>
        </p:txBody>
      </p:sp>
      <p:sp>
        <p:nvSpPr>
          <p:cNvPr id="1689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3048B3-123D-4094-AA01-F62B17E65D09}" type="slidenum">
              <a:rPr lang="en-US" altLang="en-US" smtClean="0"/>
              <a:pPr eaLnBrk="1" hangingPunct="1"/>
              <a:t>62</a:t>
            </a:fld>
            <a:endParaRPr lang="en-US" altLang="en-US"/>
          </a:p>
        </p:txBody>
      </p:sp>
      <p:sp>
        <p:nvSpPr>
          <p:cNvPr id="168964" name="Rectangle 2"/>
          <p:cNvSpPr>
            <a:spLocks noGrp="1" noRot="1" noChangeAspect="1" noChangeArrowheads="1" noTextEdit="1"/>
          </p:cNvSpPr>
          <p:nvPr>
            <p:ph type="sldImg"/>
          </p:nvPr>
        </p:nvSpPr>
        <p:spPr>
          <a:ln/>
        </p:spPr>
      </p:sp>
      <p:sp>
        <p:nvSpPr>
          <p:cNvPr id="168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A1B838-DE52-4A6A-BAAC-7FABBF371421}" type="datetime1">
              <a:rPr lang="en-US" altLang="en-US" smtClean="0"/>
              <a:pPr eaLnBrk="1" hangingPunct="1"/>
              <a:t>3/2/2020</a:t>
            </a:fld>
            <a:endParaRPr lang="en-US" altLang="en-US"/>
          </a:p>
        </p:txBody>
      </p:sp>
      <p:sp>
        <p:nvSpPr>
          <p:cNvPr id="1699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1533AB-2DFE-4B7B-AD40-F1E387FBE2E1}" type="slidenum">
              <a:rPr lang="en-US" altLang="en-US" smtClean="0"/>
              <a:pPr eaLnBrk="1" hangingPunct="1"/>
              <a:t>63</a:t>
            </a:fld>
            <a:endParaRPr lang="en-US" altLang="en-US"/>
          </a:p>
        </p:txBody>
      </p:sp>
      <p:sp>
        <p:nvSpPr>
          <p:cNvPr id="169988" name="Rectangle 2"/>
          <p:cNvSpPr>
            <a:spLocks noGrp="1" noRot="1" noChangeAspect="1" noChangeArrowheads="1" noTextEdit="1"/>
          </p:cNvSpPr>
          <p:nvPr>
            <p:ph type="sldImg"/>
          </p:nvPr>
        </p:nvSpPr>
        <p:spPr>
          <a:ln/>
        </p:spPr>
      </p:sp>
      <p:sp>
        <p:nvSpPr>
          <p:cNvPr id="169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In the alternative, if you are uncomfortable bringing this problem to the attention of your supervisor, you may bring your concerns to any of the following:</a:t>
            </a:r>
          </a:p>
          <a:p>
            <a:pPr eaLnBrk="1" hangingPunct="1"/>
            <a:r>
              <a:rPr lang="en-US" altLang="en-US"/>
              <a:t>	Equal Opportunity Manager/Specialist;</a:t>
            </a:r>
          </a:p>
          <a:p>
            <a:pPr eaLnBrk="1" hangingPunct="1"/>
            <a:r>
              <a:rPr lang="en-US" altLang="en-US"/>
              <a:t>	Human Resources Officer; or</a:t>
            </a:r>
          </a:p>
          <a:p>
            <a:pPr eaLnBrk="1" hangingPunct="1"/>
            <a:r>
              <a:rPr lang="en-US" altLang="en-US"/>
              <a:t>	(Other individual designated by the agency head).</a:t>
            </a:r>
          </a:p>
          <a:p>
            <a:pPr eaLnBrk="1" hangingPunct="1"/>
            <a:r>
              <a:rPr lang="en-US" altLang="en-US"/>
              <a:t>The supervisor must ensure that complaints are treated seriously and investigated appropriately (usually by EEO)</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E25BD09-A131-40D7-937D-1D0EA41E9161}" type="datetime1">
              <a:rPr lang="en-US" altLang="en-US" smtClean="0"/>
              <a:pPr eaLnBrk="1" hangingPunct="1"/>
              <a:t>3/2/2020</a:t>
            </a:fld>
            <a:endParaRPr lang="en-US" altLang="en-US"/>
          </a:p>
        </p:txBody>
      </p:sp>
      <p:sp>
        <p:nvSpPr>
          <p:cNvPr id="1710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C9A29-A574-470D-AE4A-EB04A694D047}" type="slidenum">
              <a:rPr lang="en-US" altLang="en-US" smtClean="0"/>
              <a:pPr eaLnBrk="1" hangingPunct="1"/>
              <a:t>64</a:t>
            </a:fld>
            <a:endParaRPr lang="en-US" altLang="en-US"/>
          </a:p>
        </p:txBody>
      </p:sp>
      <p:sp>
        <p:nvSpPr>
          <p:cNvPr id="171012" name="Rectangle 2"/>
          <p:cNvSpPr>
            <a:spLocks noGrp="1" noRot="1" noChangeAspect="1" noChangeArrowheads="1" noTextEdit="1"/>
          </p:cNvSpPr>
          <p:nvPr>
            <p:ph type="sldImg"/>
          </p:nvPr>
        </p:nvSpPr>
        <p:spPr>
          <a:ln/>
        </p:spPr>
      </p:sp>
      <p:sp>
        <p:nvSpPr>
          <p:cNvPr id="171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(Customize this slide by adding the individuals specified for the agency.)</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E21EE0-A313-4B47-AF17-37FF9B8E55E6}" type="datetime1">
              <a:rPr lang="en-US" altLang="en-US" smtClean="0"/>
              <a:pPr eaLnBrk="1" hangingPunct="1"/>
              <a:t>3/2/2020</a:t>
            </a:fld>
            <a:endParaRPr lang="en-US" altLang="en-US"/>
          </a:p>
        </p:txBody>
      </p:sp>
      <p:sp>
        <p:nvSpPr>
          <p:cNvPr id="1720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82B930-B085-4CB4-9AAC-C754EAE421A3}" type="slidenum">
              <a:rPr lang="en-US" altLang="en-US" smtClean="0"/>
              <a:pPr eaLnBrk="1" hangingPunct="1"/>
              <a:t>65</a:t>
            </a:fld>
            <a:endParaRPr lang="en-US" altLang="en-US"/>
          </a:p>
        </p:txBody>
      </p:sp>
      <p:sp>
        <p:nvSpPr>
          <p:cNvPr id="172036" name="Rectangle 2"/>
          <p:cNvSpPr>
            <a:spLocks noGrp="1" noRot="1" noChangeAspect="1" noChangeArrowheads="1" noTextEdit="1"/>
          </p:cNvSpPr>
          <p:nvPr>
            <p:ph type="sldImg"/>
          </p:nvPr>
        </p:nvSpPr>
        <p:spPr>
          <a:ln/>
        </p:spPr>
      </p:sp>
      <p:sp>
        <p:nvSpPr>
          <p:cNvPr id="172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BA8F3F-BEF9-45FA-ADEB-0F9B73095EA0}" type="datetime1">
              <a:rPr lang="en-US" altLang="en-US" smtClean="0"/>
              <a:pPr eaLnBrk="1" hangingPunct="1"/>
              <a:t>3/2/2020</a:t>
            </a:fld>
            <a:endParaRPr lang="en-US" altLang="en-US"/>
          </a:p>
        </p:txBody>
      </p:sp>
      <p:sp>
        <p:nvSpPr>
          <p:cNvPr id="1730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FF5DAA-6FC0-4685-8CF2-38154B131A7C}" type="slidenum">
              <a:rPr lang="en-US" altLang="en-US" smtClean="0"/>
              <a:pPr eaLnBrk="1" hangingPunct="1"/>
              <a:t>66</a:t>
            </a:fld>
            <a:endParaRPr lang="en-US" altLang="en-US"/>
          </a:p>
        </p:txBody>
      </p:sp>
      <p:sp>
        <p:nvSpPr>
          <p:cNvPr id="173060" name="Rectangle 2"/>
          <p:cNvSpPr>
            <a:spLocks noGrp="1" noRot="1" noChangeAspect="1" noChangeArrowheads="1" noTextEdit="1"/>
          </p:cNvSpPr>
          <p:nvPr>
            <p:ph type="sldImg"/>
          </p:nvPr>
        </p:nvSpPr>
        <p:spPr>
          <a:ln/>
        </p:spPr>
      </p:sp>
      <p:sp>
        <p:nvSpPr>
          <p:cNvPr id="173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04D95C0-DDC1-4E6C-B445-543E6AFCEDAC}" type="datetime1">
              <a:rPr lang="en-US" altLang="en-US" smtClean="0"/>
              <a:pPr eaLnBrk="1" hangingPunct="1"/>
              <a:t>3/2/2020</a:t>
            </a:fld>
            <a:endParaRPr lang="en-US" altLang="en-US"/>
          </a:p>
        </p:txBody>
      </p:sp>
      <p:sp>
        <p:nvSpPr>
          <p:cNvPr id="1740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097A3A3-DF91-40DD-8AC4-496652DB1035}" type="slidenum">
              <a:rPr lang="en-US" altLang="en-US" smtClean="0"/>
              <a:pPr eaLnBrk="1" hangingPunct="1"/>
              <a:t>67</a:t>
            </a:fld>
            <a:endParaRPr lang="en-US" altLang="en-US"/>
          </a:p>
        </p:txBody>
      </p:sp>
      <p:sp>
        <p:nvSpPr>
          <p:cNvPr id="174084" name="Rectangle 2"/>
          <p:cNvSpPr>
            <a:spLocks noGrp="1" noRot="1" noChangeAspect="1" noChangeArrowheads="1" noTextEdit="1"/>
          </p:cNvSpPr>
          <p:nvPr>
            <p:ph type="sldImg"/>
          </p:nvPr>
        </p:nvSpPr>
        <p:spPr>
          <a:ln/>
        </p:spPr>
      </p:sp>
      <p:sp>
        <p:nvSpPr>
          <p:cNvPr id="174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4E2846-2F3A-4638-ACF8-E3270C51D298}" type="datetime1">
              <a:rPr lang="en-US" altLang="en-US" smtClean="0"/>
              <a:pPr eaLnBrk="1" hangingPunct="1"/>
              <a:t>3/2/2020</a:t>
            </a:fld>
            <a:endParaRPr lang="en-US" altLang="en-US"/>
          </a:p>
        </p:txBody>
      </p:sp>
      <p:sp>
        <p:nvSpPr>
          <p:cNvPr id="1751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96E342-D21E-4AD2-88C9-C870E20C888D}" type="slidenum">
              <a:rPr lang="en-US" altLang="en-US" smtClean="0"/>
              <a:pPr eaLnBrk="1" hangingPunct="1"/>
              <a:t>68</a:t>
            </a:fld>
            <a:endParaRPr lang="en-US" altLang="en-US"/>
          </a:p>
        </p:txBody>
      </p:sp>
      <p:sp>
        <p:nvSpPr>
          <p:cNvPr id="175108" name="Rectangle 2"/>
          <p:cNvSpPr>
            <a:spLocks noGrp="1" noRot="1" noChangeAspect="1" noChangeArrowheads="1" noTextEdit="1"/>
          </p:cNvSpPr>
          <p:nvPr>
            <p:ph type="sldImg"/>
          </p:nvPr>
        </p:nvSpPr>
        <p:spPr>
          <a:ln/>
        </p:spPr>
      </p:sp>
      <p:sp>
        <p:nvSpPr>
          <p:cNvPr id="1751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Introduce the video vignette.</a:t>
            </a:r>
          </a:p>
          <a:p>
            <a:pPr eaLnBrk="1" hangingPunct="1"/>
            <a:r>
              <a:rPr lang="en-US" altLang="en-US"/>
              <a:t>Do not move to the next slide until after the video is finished.</a:t>
            </a:r>
          </a:p>
          <a:p>
            <a:pPr eaLnBrk="1" hangingPunct="1"/>
            <a:r>
              <a:rPr lang="en-US" altLang="en-US"/>
              <a:t>Vignette #1:  “Demanding Supervisor”</a:t>
            </a:r>
          </a:p>
          <a:p>
            <a:pPr eaLnBrk="1" hangingPunct="1"/>
            <a:r>
              <a:rPr lang="en-US" altLang="en-US"/>
              <a:t>Quid Pro Quo Vignette</a:t>
            </a:r>
          </a:p>
          <a:p>
            <a:pPr eaLnBrk="1" hangingPunct="1"/>
            <a:r>
              <a:rPr lang="en-US" altLang="en-US"/>
              <a:t>(Filename:  case_09.mov)</a:t>
            </a:r>
          </a:p>
          <a:p>
            <a:pPr eaLnBrk="1" hangingPunct="1"/>
            <a:endParaRPr lang="en-US"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EA0236-71CC-48F5-A16B-ECD7B4E986A8}" type="datetime1">
              <a:rPr lang="en-US" altLang="en-US" smtClean="0"/>
              <a:pPr eaLnBrk="1" hangingPunct="1"/>
              <a:t>3/2/2020</a:t>
            </a:fld>
            <a:endParaRPr lang="en-US" altLang="en-US"/>
          </a:p>
        </p:txBody>
      </p:sp>
      <p:sp>
        <p:nvSpPr>
          <p:cNvPr id="1761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924B9A-EFDD-462A-9320-6ED672CACD84}" type="slidenum">
              <a:rPr lang="en-US" altLang="en-US" smtClean="0"/>
              <a:pPr eaLnBrk="1" hangingPunct="1"/>
              <a:t>69</a:t>
            </a:fld>
            <a:endParaRPr lang="en-US" altLang="en-US"/>
          </a:p>
        </p:txBody>
      </p:sp>
      <p:sp>
        <p:nvSpPr>
          <p:cNvPr id="176132" name="Rectangle 2"/>
          <p:cNvSpPr>
            <a:spLocks noGrp="1" noRot="1" noChangeAspect="1" noChangeArrowheads="1" noTextEdit="1"/>
          </p:cNvSpPr>
          <p:nvPr>
            <p:ph type="sldImg"/>
          </p:nvPr>
        </p:nvSpPr>
        <p:spPr>
          <a:ln/>
        </p:spPr>
      </p:sp>
      <p:sp>
        <p:nvSpPr>
          <p:cNvPr id="1761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For each vignette, ask a volunteer to answer each question.</a:t>
            </a:r>
          </a:p>
          <a:p>
            <a:pPr eaLnBrk="1" hangingPunct="1">
              <a:buFontTx/>
              <a:buChar char="•"/>
            </a:pPr>
            <a:r>
              <a:rPr lang="en-US" altLang="en-US"/>
              <a:t>An alternative would be to assign vignettes to groups of three.</a:t>
            </a:r>
            <a:br>
              <a:rPr lang="en-US" altLang="en-US"/>
            </a:br>
            <a:r>
              <a:rPr lang="en-US" altLang="en-US"/>
              <a:t>Give them three to five minutes to discuss responses and then ask questions of each group’</a:t>
            </a:r>
          </a:p>
          <a:p>
            <a:pPr eaLnBrk="1" hangingPunct="1">
              <a:buFontTx/>
              <a:buChar char="•"/>
            </a:pPr>
            <a:endParaRPr lang="en-US" altLang="en-US"/>
          </a:p>
          <a:p>
            <a:pPr eaLnBrk="1" hangingPunct="1">
              <a:buFontTx/>
              <a:buChar char="•"/>
            </a:pPr>
            <a:r>
              <a:rPr lang="en-US" altLang="en-US"/>
              <a:t>Go to the next slide after a few minutes of discussing the questions.</a:t>
            </a:r>
          </a:p>
          <a:p>
            <a:pPr eaLnBrk="1" hangingPunct="1">
              <a:buFontTx/>
              <a:buChar char="•"/>
            </a:pPr>
            <a:r>
              <a:rPr lang="en-US" altLang="en-US"/>
              <a:t>Emphasize Key Points for each vignette.</a:t>
            </a:r>
          </a:p>
          <a:p>
            <a:pPr lvl="1" eaLnBrk="1" hangingPunct="1">
              <a:buFontTx/>
              <a:buChar char="•"/>
            </a:pPr>
            <a:endParaRPr lang="en-US" altLang="en-US"/>
          </a:p>
          <a:p>
            <a:pPr eaLnBrk="1" hangingPunct="1"/>
            <a:endParaRPr lang="en-US" altLang="en-US"/>
          </a:p>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443914F-14E3-40C7-8745-A12DA5DEDD58}" type="datetime1">
              <a:rPr lang="en-US" altLang="en-US" smtClean="0"/>
              <a:pPr eaLnBrk="1" hangingPunct="1"/>
              <a:t>3/2/2020</a:t>
            </a:fld>
            <a:endParaRPr lang="en-US" altLang="en-US"/>
          </a:p>
        </p:txBody>
      </p:sp>
      <p:sp>
        <p:nvSpPr>
          <p:cNvPr id="1126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008EE9-E9F0-44F7-A5E3-7A23A6BEE19F}" type="slidenum">
              <a:rPr lang="en-US" altLang="en-US" smtClean="0"/>
              <a:pPr eaLnBrk="1" hangingPunct="1"/>
              <a:t>7</a:t>
            </a:fld>
            <a:endParaRPr lang="en-US" altLang="en-US"/>
          </a:p>
        </p:txBody>
      </p:sp>
      <p:sp>
        <p:nvSpPr>
          <p:cNvPr id="112644" name="Rectangle 2"/>
          <p:cNvSpPr>
            <a:spLocks noGrp="1" noRot="1" noChangeAspect="1" noChangeArrowheads="1" noTextEdit="1"/>
          </p:cNvSpPr>
          <p:nvPr>
            <p:ph type="sldImg"/>
          </p:nvPr>
        </p:nvSpPr>
        <p:spPr>
          <a:ln/>
        </p:spPr>
      </p:sp>
      <p:sp>
        <p:nvSpPr>
          <p:cNvPr id="1126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buFontTx/>
              <a:buChar char="•"/>
            </a:pPr>
            <a:r>
              <a:rPr lang="en-US" altLang="en-US">
                <a:cs typeface="Times New Roman" pitchFamily="18" charset="0"/>
              </a:rPr>
              <a:t>Allow comment, don’t encourage discussion or decision about right or wrong answers.</a:t>
            </a:r>
            <a:br>
              <a:rPr lang="en-US" altLang="en-US">
                <a:cs typeface="Times New Roman" pitchFamily="18" charset="0"/>
              </a:rPr>
            </a:br>
            <a:r>
              <a:rPr lang="en-US" altLang="en-US">
                <a:cs typeface="Times New Roman" pitchFamily="18" charset="0"/>
              </a:rPr>
              <a:t>Instead respond with “So, you believe … Bring that up when we get to …”</a:t>
            </a:r>
            <a:br>
              <a:rPr lang="en-US" altLang="en-US">
                <a:cs typeface="Times New Roman" pitchFamily="18" charset="0"/>
              </a:rPr>
            </a:br>
            <a:r>
              <a:rPr lang="en-US" altLang="en-US">
                <a:cs typeface="Times New Roman" pitchFamily="18" charset="0"/>
              </a:rPr>
              <a:t>or “We’ll see how that’s addressed later on.”</a:t>
            </a:r>
            <a:br>
              <a:rPr lang="en-US" altLang="en-US">
                <a:cs typeface="Times New Roman" pitchFamily="18" charset="0"/>
              </a:rPr>
            </a:br>
            <a:r>
              <a:rPr lang="en-US" altLang="en-US">
                <a:cs typeface="Times New Roman" pitchFamily="18" charset="0"/>
              </a:rPr>
              <a:t>Don’t promise that you will explain. Instead, let them own responsibility</a:t>
            </a:r>
            <a:br>
              <a:rPr lang="en-US" altLang="en-US">
                <a:cs typeface="Times New Roman" pitchFamily="18" charset="0"/>
              </a:rPr>
            </a:br>
            <a:r>
              <a:rPr lang="en-US" altLang="en-US">
                <a:cs typeface="Times New Roman" pitchFamily="18" charset="0"/>
              </a:rPr>
              <a:t>for resurfacing unanswered questions.</a:t>
            </a:r>
            <a:r>
              <a:rPr lang="en-US" altLang="en-US"/>
              <a:t> </a:t>
            </a: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54B9FB-D3E8-4012-A6BC-F5A54566DA08}" type="datetime1">
              <a:rPr lang="en-US" altLang="en-US" smtClean="0"/>
              <a:pPr eaLnBrk="1" hangingPunct="1"/>
              <a:t>3/2/2020</a:t>
            </a:fld>
            <a:endParaRPr lang="en-US" altLang="en-US"/>
          </a:p>
        </p:txBody>
      </p:sp>
      <p:sp>
        <p:nvSpPr>
          <p:cNvPr id="1771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EB9CEF-264E-4623-B361-4585F03D946F}" type="slidenum">
              <a:rPr lang="en-US" altLang="en-US" smtClean="0"/>
              <a:pPr eaLnBrk="1" hangingPunct="1"/>
              <a:t>70</a:t>
            </a:fld>
            <a:endParaRPr lang="en-US" altLang="en-US"/>
          </a:p>
        </p:txBody>
      </p:sp>
      <p:sp>
        <p:nvSpPr>
          <p:cNvPr id="177156" name="Rectangle 1026"/>
          <p:cNvSpPr>
            <a:spLocks noGrp="1" noRot="1" noChangeAspect="1" noChangeArrowheads="1" noTextEdit="1"/>
          </p:cNvSpPr>
          <p:nvPr>
            <p:ph type="sldImg"/>
          </p:nvPr>
        </p:nvSpPr>
        <p:spPr>
          <a:ln/>
        </p:spPr>
      </p:sp>
      <p:sp>
        <p:nvSpPr>
          <p:cNvPr id="17715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For each vignette, ask a volunteer to answer each question.</a:t>
            </a:r>
          </a:p>
          <a:p>
            <a:pPr eaLnBrk="1" hangingPunct="1">
              <a:buFontTx/>
              <a:buChar char="•"/>
            </a:pPr>
            <a:r>
              <a:rPr lang="en-US" altLang="en-US"/>
              <a:t>Ask the groups to respond for their assigned vignette.</a:t>
            </a:r>
          </a:p>
          <a:p>
            <a:pPr eaLnBrk="1" hangingPunct="1">
              <a:buFontTx/>
              <a:buChar char="•"/>
            </a:pPr>
            <a:r>
              <a:rPr lang="en-US" altLang="en-US"/>
              <a:t>Emphasize Key Points for each vignette.</a:t>
            </a:r>
          </a:p>
          <a:p>
            <a:pPr lvl="1" eaLnBrk="1" hangingPunct="1">
              <a:buFontTx/>
              <a:buChar char="•"/>
            </a:pPr>
            <a:endParaRPr lang="en-US" altLang="en-US"/>
          </a:p>
          <a:p>
            <a:pPr eaLnBrk="1" hangingPunct="1"/>
            <a:endParaRPr lang="en-US" altLang="en-US"/>
          </a:p>
          <a:p>
            <a:pPr eaLnBrk="1" hangingPunct="1"/>
            <a:endParaRPr lang="en-US"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BEEE48-940C-4CD3-8111-6BDF3943FEFB}" type="datetime1">
              <a:rPr lang="en-US" altLang="en-US" smtClean="0"/>
              <a:pPr eaLnBrk="1" hangingPunct="1"/>
              <a:t>3/2/2020</a:t>
            </a:fld>
            <a:endParaRPr lang="en-US" altLang="en-US"/>
          </a:p>
        </p:txBody>
      </p:sp>
      <p:sp>
        <p:nvSpPr>
          <p:cNvPr id="1781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7E8731-2C1F-4991-A591-04E215BD884E}" type="slidenum">
              <a:rPr lang="en-US" altLang="en-US" smtClean="0"/>
              <a:pPr eaLnBrk="1" hangingPunct="1"/>
              <a:t>71</a:t>
            </a:fld>
            <a:endParaRPr lang="en-US" altLang="en-US"/>
          </a:p>
        </p:txBody>
      </p:sp>
      <p:sp>
        <p:nvSpPr>
          <p:cNvPr id="178180" name="Rectangle 2"/>
          <p:cNvSpPr>
            <a:spLocks noGrp="1" noRot="1" noChangeAspect="1" noChangeArrowheads="1" noTextEdit="1"/>
          </p:cNvSpPr>
          <p:nvPr>
            <p:ph type="sldImg"/>
          </p:nvPr>
        </p:nvSpPr>
        <p:spPr>
          <a:ln/>
        </p:spPr>
      </p:sp>
      <p:sp>
        <p:nvSpPr>
          <p:cNvPr id="1781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Ask participants to work in groups of 3 or 4.</a:t>
            </a:r>
          </a:p>
          <a:p>
            <a:pPr eaLnBrk="1" hangingPunct="1"/>
            <a:r>
              <a:rPr lang="en-US" altLang="en-US"/>
              <a:t>Give them three minutes to list as many responses as they can.</a:t>
            </a:r>
          </a:p>
          <a:p>
            <a:pPr eaLnBrk="1" hangingPunct="1"/>
            <a:r>
              <a:rPr lang="en-US" altLang="en-US"/>
              <a:t>Announcing a start, a 60 second warning, and a stop will add to the sense of urgency.</a:t>
            </a:r>
          </a:p>
          <a:p>
            <a:pPr eaLnBrk="1" hangingPunct="1"/>
            <a:r>
              <a:rPr lang="en-US" altLang="en-US"/>
              <a:t>Tell them you are about to review some possible answers and ask them to keep their own score.</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5C67508-C5AC-4E57-ADC1-7CAAF98CAEFD}" type="datetime1">
              <a:rPr lang="en-US" altLang="en-US" smtClean="0"/>
              <a:pPr eaLnBrk="1" hangingPunct="1"/>
              <a:t>3/2/2020</a:t>
            </a:fld>
            <a:endParaRPr lang="en-US" altLang="en-US"/>
          </a:p>
        </p:txBody>
      </p:sp>
      <p:sp>
        <p:nvSpPr>
          <p:cNvPr id="17920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BA888B-22FD-4D45-8BDE-8C194CEBD9DC}" type="slidenum">
              <a:rPr lang="en-US" altLang="en-US" smtClean="0"/>
              <a:pPr eaLnBrk="1" hangingPunct="1"/>
              <a:t>72</a:t>
            </a:fld>
            <a:endParaRPr lang="en-US" altLang="en-US"/>
          </a:p>
        </p:txBody>
      </p:sp>
      <p:sp>
        <p:nvSpPr>
          <p:cNvPr id="179204" name="Rectangle 2"/>
          <p:cNvSpPr>
            <a:spLocks noGrp="1" noRot="1" noChangeAspect="1" noChangeArrowheads="1" noTextEdit="1"/>
          </p:cNvSpPr>
          <p:nvPr>
            <p:ph type="sldImg"/>
          </p:nvPr>
        </p:nvSpPr>
        <p:spPr>
          <a:ln/>
        </p:spPr>
      </p:sp>
      <p:sp>
        <p:nvSpPr>
          <p:cNvPr id="1792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reasons why people may hesitate to report sexual harassment.</a:t>
            </a:r>
          </a:p>
          <a:p>
            <a:pPr eaLnBrk="1" hangingPunct="1"/>
            <a:r>
              <a:rPr lang="en-US" altLang="en-US"/>
              <a:t>Remind participants that they have a duty to report harassment. </a:t>
            </a:r>
            <a:br>
              <a:rPr lang="en-US" altLang="en-US"/>
            </a:br>
            <a:r>
              <a:rPr lang="en-US" altLang="en-US">
                <a:solidFill>
                  <a:srgbClr val="008080"/>
                </a:solidFill>
                <a:cs typeface="Times New Roman" pitchFamily="18" charset="0"/>
              </a:rPr>
              <a:t> </a:t>
            </a:r>
            <a:endParaRPr lang="en-US" altLang="en-US">
              <a:cs typeface="Times New Roman" pitchFamily="18" charset="0"/>
            </a:endParaRPr>
          </a:p>
          <a:p>
            <a:pPr eaLnBrk="1" hangingPunct="1"/>
            <a:r>
              <a:rPr lang="en-US" altLang="en-US">
                <a:solidFill>
                  <a:srgbClr val="008080"/>
                </a:solidFill>
                <a:cs typeface="Times New Roman" pitchFamily="18" charset="0"/>
              </a:rPr>
              <a:t>“So what might you do if you are aware of sexual harassment but you don’t want to cause trouble for the perpetrator?” “What else could you do?” “Is that enough?”</a:t>
            </a:r>
          </a:p>
          <a:p>
            <a:pPr eaLnBrk="1" hangingPunct="1"/>
            <a:endParaRPr lang="en-US" altLang="en-US">
              <a:solidFill>
                <a:srgbClr val="008080"/>
              </a:solidFill>
              <a:cs typeface="Times New Roman" pitchFamily="18" charset="0"/>
            </a:endParaRPr>
          </a:p>
          <a:p>
            <a:pPr eaLnBrk="1" hangingPunct="1"/>
            <a:r>
              <a:rPr lang="en-US" altLang="en-US">
                <a:solidFill>
                  <a:srgbClr val="008080"/>
                </a:solidFill>
                <a:cs typeface="Times New Roman" pitchFamily="18" charset="0"/>
              </a:rPr>
              <a:t>Review elements of the policy as required.</a:t>
            </a:r>
            <a:endParaRPr lang="en-US"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EE339C-802B-4E33-8C2C-A574DBC86D8A}" type="datetime1">
              <a:rPr lang="en-US" altLang="en-US" smtClean="0"/>
              <a:pPr eaLnBrk="1" hangingPunct="1"/>
              <a:t>3/2/2020</a:t>
            </a:fld>
            <a:endParaRPr lang="en-US" altLang="en-US"/>
          </a:p>
        </p:txBody>
      </p:sp>
      <p:sp>
        <p:nvSpPr>
          <p:cNvPr id="1802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8E40E7-D614-4795-87CD-85BE400B0F5B}" type="slidenum">
              <a:rPr lang="en-US" altLang="en-US" smtClean="0"/>
              <a:pPr eaLnBrk="1" hangingPunct="1"/>
              <a:t>73</a:t>
            </a:fld>
            <a:endParaRPr lang="en-US" altLang="en-US"/>
          </a:p>
        </p:txBody>
      </p:sp>
      <p:sp>
        <p:nvSpPr>
          <p:cNvPr id="180228" name="Rectangle 2"/>
          <p:cNvSpPr>
            <a:spLocks noGrp="1" noRot="1" noChangeAspect="1" noChangeArrowheads="1" noTextEdit="1"/>
          </p:cNvSpPr>
          <p:nvPr>
            <p:ph type="sldImg"/>
          </p:nvPr>
        </p:nvSpPr>
        <p:spPr>
          <a:ln/>
        </p:spPr>
      </p:sp>
      <p:sp>
        <p:nvSpPr>
          <p:cNvPr id="1802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reasons why people may hesitate to report sexual harassment.</a:t>
            </a:r>
          </a:p>
          <a:p>
            <a:pPr eaLnBrk="1" hangingPunct="1"/>
            <a:r>
              <a:rPr lang="en-US" altLang="en-US"/>
              <a:t>Remind participants that they have a duty to report harassment.</a:t>
            </a:r>
          </a:p>
          <a:p>
            <a:pPr eaLnBrk="1" hangingPunct="1"/>
            <a:endParaRPr lang="en-US"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7D07642-DF2D-465C-97D0-2930B946361E}" type="datetime1">
              <a:rPr lang="en-US" altLang="en-US" smtClean="0"/>
              <a:pPr eaLnBrk="1" hangingPunct="1"/>
              <a:t>3/2/2020</a:t>
            </a:fld>
            <a:endParaRPr lang="en-US" altLang="en-US"/>
          </a:p>
        </p:txBody>
      </p:sp>
      <p:sp>
        <p:nvSpPr>
          <p:cNvPr id="18125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B482B2-9D6A-48CF-A3EA-ED7B1A6ACED5}" type="slidenum">
              <a:rPr lang="en-US" altLang="en-US" smtClean="0"/>
              <a:pPr eaLnBrk="1" hangingPunct="1"/>
              <a:t>74</a:t>
            </a:fld>
            <a:endParaRPr lang="en-US" altLang="en-US"/>
          </a:p>
        </p:txBody>
      </p:sp>
      <p:sp>
        <p:nvSpPr>
          <p:cNvPr id="181252" name="Rectangle 2"/>
          <p:cNvSpPr>
            <a:spLocks noGrp="1" noRot="1" noChangeAspect="1" noChangeArrowheads="1" noTextEdit="1"/>
          </p:cNvSpPr>
          <p:nvPr>
            <p:ph type="sldImg"/>
          </p:nvPr>
        </p:nvSpPr>
        <p:spPr>
          <a:ln/>
        </p:spPr>
      </p:sp>
      <p:sp>
        <p:nvSpPr>
          <p:cNvPr id="1812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6BF004-252A-485D-A6D5-A5CB8D760EC4}" type="datetime1">
              <a:rPr lang="en-US" altLang="en-US" smtClean="0"/>
              <a:pPr eaLnBrk="1" hangingPunct="1"/>
              <a:t>3/2/2020</a:t>
            </a:fld>
            <a:endParaRPr lang="en-US" altLang="en-US"/>
          </a:p>
        </p:txBody>
      </p:sp>
      <p:sp>
        <p:nvSpPr>
          <p:cNvPr id="1822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E3F8BF-BD11-4D6F-9B57-F293AC718B48}" type="slidenum">
              <a:rPr lang="en-US" altLang="en-US" smtClean="0"/>
              <a:pPr eaLnBrk="1" hangingPunct="1"/>
              <a:t>75</a:t>
            </a:fld>
            <a:endParaRPr lang="en-US" altLang="en-US"/>
          </a:p>
        </p:txBody>
      </p:sp>
      <p:sp>
        <p:nvSpPr>
          <p:cNvPr id="182276" name="Rectangle 2"/>
          <p:cNvSpPr>
            <a:spLocks noGrp="1" noRot="1" noChangeAspect="1" noChangeArrowheads="1" noTextEdit="1"/>
          </p:cNvSpPr>
          <p:nvPr>
            <p:ph type="sldImg"/>
          </p:nvPr>
        </p:nvSpPr>
        <p:spPr>
          <a:ln/>
        </p:spPr>
      </p:sp>
      <p:sp>
        <p:nvSpPr>
          <p:cNvPr id="182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a:solidFill>
                  <a:srgbClr val="008080"/>
                </a:solidFill>
                <a:cs typeface="Times New Roman" pitchFamily="18" charset="0"/>
              </a:rPr>
              <a:t>“What could we as members of the organization do to demonstrate that it will be taken seriously?”</a:t>
            </a:r>
            <a:endParaRPr lang="en-US" altLang="en-US">
              <a:cs typeface="Times New Roman" pitchFamily="18" charset="0"/>
            </a:endParaRPr>
          </a:p>
          <a:p>
            <a:pPr eaLnBrk="1" hangingPunct="1"/>
            <a:r>
              <a:rPr lang="en-US" altLang="en-US" u="sng">
                <a:solidFill>
                  <a:srgbClr val="008080"/>
                </a:solidFill>
                <a:cs typeface="Times New Roman" pitchFamily="18" charset="0"/>
              </a:rPr>
              <a:t> </a:t>
            </a:r>
            <a:endParaRPr lang="en-US" altLang="en-US">
              <a:cs typeface="Times New Roman" pitchFamily="18" charset="0"/>
            </a:endParaRPr>
          </a:p>
          <a:p>
            <a:pPr eaLnBrk="1" hangingPunct="1"/>
            <a:r>
              <a:rPr lang="en-US" altLang="en-US" u="sng">
                <a:solidFill>
                  <a:srgbClr val="008080"/>
                </a:solidFill>
                <a:cs typeface="Times New Roman" pitchFamily="18" charset="0"/>
              </a:rPr>
              <a:t> “How might we deal with this kind of fear?”</a:t>
            </a:r>
            <a:endParaRPr lang="en-US"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DEF374-8228-41EA-9772-4C7D66AC7D5D}" type="datetime1">
              <a:rPr lang="en-US" altLang="en-US" smtClean="0"/>
              <a:pPr eaLnBrk="1" hangingPunct="1"/>
              <a:t>3/2/2020</a:t>
            </a:fld>
            <a:endParaRPr lang="en-US" altLang="en-US"/>
          </a:p>
        </p:txBody>
      </p:sp>
      <p:sp>
        <p:nvSpPr>
          <p:cNvPr id="18329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13F9E1-0AA4-4068-91E0-1A90FBE37815}" type="slidenum">
              <a:rPr lang="en-US" altLang="en-US" smtClean="0"/>
              <a:pPr eaLnBrk="1" hangingPunct="1"/>
              <a:t>76</a:t>
            </a:fld>
            <a:endParaRPr lang="en-US" altLang="en-US"/>
          </a:p>
        </p:txBody>
      </p:sp>
      <p:sp>
        <p:nvSpPr>
          <p:cNvPr id="183300" name="Rectangle 2"/>
          <p:cNvSpPr>
            <a:spLocks noGrp="1" noRot="1" noChangeAspect="1" noChangeArrowheads="1" noTextEdit="1"/>
          </p:cNvSpPr>
          <p:nvPr>
            <p:ph type="sldImg"/>
          </p:nvPr>
        </p:nvSpPr>
        <p:spPr>
          <a:ln/>
        </p:spPr>
      </p:sp>
      <p:sp>
        <p:nvSpPr>
          <p:cNvPr id="1833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Ask groups if they had any responses that were not listed.</a:t>
            </a:r>
          </a:p>
          <a:p>
            <a:pPr eaLnBrk="1" hangingPunct="1"/>
            <a:r>
              <a:rPr lang="en-US" altLang="en-US"/>
              <a:t>If a group feels they have a legitimate response that should receive credit,</a:t>
            </a:r>
          </a:p>
          <a:p>
            <a:pPr eaLnBrk="1" hangingPunct="1"/>
            <a:r>
              <a:rPr lang="en-US" altLang="en-US"/>
              <a:t>Ask the others, “Is that something that might prevent people from reporting sexual harassment?”</a:t>
            </a:r>
          </a:p>
          <a:p>
            <a:pPr eaLnBrk="1" hangingPunct="1"/>
            <a:r>
              <a:rPr lang="en-US" altLang="en-US"/>
              <a:t>If they tend to be supportive, give the team credit and write the response on a flip chart</a:t>
            </a:r>
          </a:p>
          <a:p>
            <a:pPr eaLnBrk="1" hangingPunct="1"/>
            <a:r>
              <a:rPr lang="en-US" altLang="en-US"/>
              <a:t>Or white board under the title, “Barriers to Reporting.”</a:t>
            </a:r>
          </a:p>
          <a:p>
            <a:pPr eaLnBrk="1" hangingPunct="1"/>
            <a:r>
              <a:rPr lang="en-US" altLang="en-US"/>
              <a:t>Acknowledge the fact that all or most of the ideas were mentioned</a:t>
            </a:r>
          </a:p>
          <a:p>
            <a:pPr eaLnBrk="1" hangingPunct="1"/>
            <a:r>
              <a:rPr lang="en-US" altLang="en-US"/>
              <a:t>and complement the whole group for their awareness.</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7B0AE1-6C8F-4B1F-AB3E-A4AB4182F9D4}" type="datetime1">
              <a:rPr lang="en-US" altLang="en-US" smtClean="0"/>
              <a:pPr eaLnBrk="1" hangingPunct="1"/>
              <a:t>3/2/2020</a:t>
            </a:fld>
            <a:endParaRPr lang="en-US" altLang="en-US"/>
          </a:p>
        </p:txBody>
      </p:sp>
      <p:sp>
        <p:nvSpPr>
          <p:cNvPr id="1843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687BCE-375C-478B-9FE3-9FCA3C111B2D}" type="slidenum">
              <a:rPr lang="en-US" altLang="en-US" smtClean="0"/>
              <a:pPr eaLnBrk="1" hangingPunct="1"/>
              <a:t>77</a:t>
            </a:fld>
            <a:endParaRPr lang="en-US" altLang="en-US"/>
          </a:p>
        </p:txBody>
      </p:sp>
      <p:sp>
        <p:nvSpPr>
          <p:cNvPr id="184324" name="Rectangle 2"/>
          <p:cNvSpPr>
            <a:spLocks noGrp="1" noRot="1" noChangeAspect="1" noChangeArrowheads="1" noTextEdit="1"/>
          </p:cNvSpPr>
          <p:nvPr>
            <p:ph type="sldImg"/>
          </p:nvPr>
        </p:nvSpPr>
        <p:spPr>
          <a:ln/>
        </p:spPr>
      </p:sp>
      <p:sp>
        <p:nvSpPr>
          <p:cNvPr id="1843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Key points:</a:t>
            </a:r>
          </a:p>
          <a:p>
            <a:pPr eaLnBrk="1" hangingPunct="1">
              <a:buFontTx/>
              <a:buChar char="•"/>
            </a:pPr>
            <a:r>
              <a:rPr lang="en-US" altLang="en-US"/>
              <a:t>The Commonwealth is committed to -</a:t>
            </a:r>
          </a:p>
          <a:p>
            <a:pPr lvl="1" eaLnBrk="1" hangingPunct="1">
              <a:buFontTx/>
              <a:buChar char="•"/>
            </a:pPr>
            <a:r>
              <a:rPr lang="en-US" altLang="en-US"/>
              <a:t>Prompt and thorough investigation.</a:t>
            </a:r>
          </a:p>
          <a:p>
            <a:pPr lvl="1" eaLnBrk="1" hangingPunct="1">
              <a:buFontTx/>
              <a:buChar char="•"/>
            </a:pPr>
            <a:r>
              <a:rPr lang="en-US" altLang="en-US"/>
              <a:t>Prompt and appropriate corrective action, when warranted.</a:t>
            </a:r>
          </a:p>
          <a:p>
            <a:pPr lvl="1" eaLnBrk="1" hangingPunct="1">
              <a:buFontTx/>
              <a:buChar char="•"/>
            </a:pPr>
            <a:r>
              <a:rPr lang="en-US" altLang="en-US"/>
              <a:t>The complainant may be informed when action is taken but not what action</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6CC5D6-5462-414B-9248-D00C83B438E7}" type="datetime1">
              <a:rPr lang="en-US" altLang="en-US" smtClean="0"/>
              <a:pPr eaLnBrk="1" hangingPunct="1"/>
              <a:t>3/2/2020</a:t>
            </a:fld>
            <a:endParaRPr lang="en-US" altLang="en-US"/>
          </a:p>
        </p:txBody>
      </p:sp>
      <p:sp>
        <p:nvSpPr>
          <p:cNvPr id="1853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E3472D-552F-4F74-8B1B-B5134BC67666}" type="slidenum">
              <a:rPr lang="en-US" altLang="en-US" smtClean="0"/>
              <a:pPr eaLnBrk="1" hangingPunct="1"/>
              <a:t>78</a:t>
            </a:fld>
            <a:endParaRPr lang="en-US" altLang="en-US"/>
          </a:p>
        </p:txBody>
      </p:sp>
      <p:sp>
        <p:nvSpPr>
          <p:cNvPr id="185348" name="Rectangle 2"/>
          <p:cNvSpPr>
            <a:spLocks noGrp="1" noRot="1" noChangeAspect="1" noChangeArrowheads="1" noTextEdit="1"/>
          </p:cNvSpPr>
          <p:nvPr>
            <p:ph type="sldImg"/>
          </p:nvPr>
        </p:nvSpPr>
        <p:spPr>
          <a:ln/>
        </p:spPr>
      </p:sp>
      <p:sp>
        <p:nvSpPr>
          <p:cNvPr id="1853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Click to Review and Highlight Key Points:  </a:t>
            </a:r>
          </a:p>
          <a:p>
            <a:pPr lvl="1" eaLnBrk="1" hangingPunct="1">
              <a:buFontTx/>
              <a:buChar char="•"/>
            </a:pPr>
            <a:r>
              <a:rPr lang="en-US" altLang="en-US"/>
              <a:t>Commonwealth policy strictly prohibits retaliation in any form.</a:t>
            </a:r>
          </a:p>
          <a:p>
            <a:pPr lvl="1" eaLnBrk="1" hangingPunct="1">
              <a:buFontTx/>
              <a:buChar char="•"/>
            </a:pPr>
            <a:r>
              <a:rPr lang="en-US" altLang="en-US"/>
              <a:t>If an employee who reports or participates in an investigation about sexual harassment believes he or she is the subject of retaliation, the employee should immediately report the retaliation.</a:t>
            </a:r>
          </a:p>
          <a:p>
            <a:pPr lvl="1" eaLnBrk="1" hangingPunct="1">
              <a:buFontTx/>
              <a:buChar char="•"/>
            </a:pPr>
            <a:r>
              <a:rPr lang="en-US" altLang="en-US"/>
              <a:t>Emphasize that retaliation itself is cause for discipline (even if no discipline results from the original complaint).</a:t>
            </a:r>
          </a:p>
          <a:p>
            <a:pPr eaLnBrk="1" hangingPunct="1"/>
            <a:r>
              <a:rPr lang="en-US" altLang="en-US"/>
              <a:t>Click to turn paragraph to all white text.</a:t>
            </a:r>
          </a:p>
          <a:p>
            <a:pPr eaLnBrk="1" hangingPunct="1">
              <a:buFontTx/>
              <a:buChar char="•"/>
            </a:pPr>
            <a:r>
              <a:rPr lang="en-US" altLang="en-US"/>
              <a:t>Ask the participants if anyone has any questions about the Commonwealth’s policy prohibiting sexual harassment.</a:t>
            </a:r>
          </a:p>
          <a:p>
            <a:pPr eaLnBrk="1" hangingPunct="1">
              <a:buFontTx/>
              <a:buChar char="•"/>
            </a:pPr>
            <a:r>
              <a:rPr lang="en-US" altLang="en-US"/>
              <a:t>Ask participants to complete the “Acknowledgment of Receipt of The Commonwealth of Pennsylvania’s Sexual Harassment Policy” form [NOTE:  or form that shows that participant received policy AND TRAINING].</a:t>
            </a:r>
          </a:p>
          <a:p>
            <a:pPr eaLnBrk="1" hangingPunct="1">
              <a:buFontTx/>
              <a:buChar char="•"/>
            </a:pPr>
            <a:r>
              <a:rPr lang="en-US" altLang="en-US"/>
              <a:t>Collect the completed form from each participant.</a:t>
            </a:r>
          </a:p>
          <a:p>
            <a:pPr eaLnBrk="1" hangingPunct="1"/>
            <a:endParaRPr lang="en-US" altLang="en-US"/>
          </a:p>
          <a:p>
            <a:pPr eaLnBrk="1" hangingPunct="1"/>
            <a:endParaRPr lang="en-US" altLang="en-US"/>
          </a:p>
          <a:p>
            <a:pPr eaLnBrk="1" hangingPunct="1"/>
            <a:endParaRPr lang="en-US"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78F094-1B4A-40A7-9ECE-E5268C443F87}" type="datetime1">
              <a:rPr lang="en-US" altLang="en-US" smtClean="0"/>
              <a:pPr eaLnBrk="1" hangingPunct="1"/>
              <a:t>3/2/2020</a:t>
            </a:fld>
            <a:endParaRPr lang="en-US" altLang="en-US"/>
          </a:p>
        </p:txBody>
      </p:sp>
      <p:sp>
        <p:nvSpPr>
          <p:cNvPr id="1863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EDB845-6D09-4CD9-9231-0D30E1846FF4}" type="slidenum">
              <a:rPr lang="en-US" altLang="en-US" smtClean="0"/>
              <a:pPr eaLnBrk="1" hangingPunct="1"/>
              <a:t>79</a:t>
            </a:fld>
            <a:endParaRPr lang="en-US" altLang="en-US"/>
          </a:p>
        </p:txBody>
      </p:sp>
      <p:sp>
        <p:nvSpPr>
          <p:cNvPr id="186372" name="Rectangle 2"/>
          <p:cNvSpPr>
            <a:spLocks noGrp="1" noRot="1" noChangeAspect="1" noChangeArrowheads="1" noTextEdit="1"/>
          </p:cNvSpPr>
          <p:nvPr>
            <p:ph type="sldImg"/>
          </p:nvPr>
        </p:nvSpPr>
        <p:spPr>
          <a:ln/>
        </p:spPr>
      </p:sp>
      <p:sp>
        <p:nvSpPr>
          <p:cNvPr id="1863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(This slide is a duplicate of the previous, used to remove highlights.)</a:t>
            </a:r>
          </a:p>
          <a:p>
            <a:pPr eaLnBrk="1" hangingPunct="1">
              <a:buFontTx/>
              <a:buChar char="•"/>
            </a:pPr>
            <a:r>
              <a:rPr lang="en-US" altLang="en-US"/>
              <a:t>Review Key Points:  </a:t>
            </a:r>
          </a:p>
          <a:p>
            <a:pPr lvl="1" eaLnBrk="1" hangingPunct="1">
              <a:buFontTx/>
              <a:buChar char="•"/>
            </a:pPr>
            <a:r>
              <a:rPr lang="en-US" altLang="en-US"/>
              <a:t>Commonwealth policy strictly prohibits retaliation in any form.</a:t>
            </a:r>
          </a:p>
          <a:p>
            <a:pPr lvl="1" eaLnBrk="1" hangingPunct="1">
              <a:buFontTx/>
              <a:buChar char="•"/>
            </a:pPr>
            <a:r>
              <a:rPr lang="en-US" altLang="en-US"/>
              <a:t>If an employee who reports or participates in an investigation about sexual harassment believes he or she is the subject of retaliation, the employee should immediately report the retaliation.</a:t>
            </a:r>
          </a:p>
          <a:p>
            <a:pPr lvl="1" eaLnBrk="1" hangingPunct="1">
              <a:buFontTx/>
              <a:buChar char="•"/>
            </a:pPr>
            <a:r>
              <a:rPr lang="en-US" altLang="en-US"/>
              <a:t>Emphasize that retaliation itself is cause for discipline (even if no discipline results from the original complaint).</a:t>
            </a:r>
          </a:p>
          <a:p>
            <a:pPr eaLnBrk="1" hangingPunct="1">
              <a:buFontTx/>
              <a:buChar char="•"/>
            </a:pPr>
            <a:r>
              <a:rPr lang="en-US" altLang="en-US"/>
              <a:t>Ask the participants if anyone has any questions about the Commonwealth’s policy prohibiting sexual harassment.</a:t>
            </a:r>
          </a:p>
          <a:p>
            <a:pPr eaLnBrk="1" hangingPunct="1">
              <a:buFontTx/>
              <a:buChar char="•"/>
            </a:pPr>
            <a:r>
              <a:rPr lang="en-US" altLang="en-US"/>
              <a:t>Ask participants to complete the “Acknowledgment of Receipt of The Commonwealth of Pennsylvania’s Sexual Harassment Policy” form [NOTE:  or form that shows that participant received policy AND TRAINING].</a:t>
            </a:r>
          </a:p>
          <a:p>
            <a:pPr eaLnBrk="1" hangingPunct="1">
              <a:buFontTx/>
              <a:buChar char="•"/>
            </a:pPr>
            <a:r>
              <a:rPr lang="en-US" altLang="en-US"/>
              <a:t>Collect the completed form from each participant.</a:t>
            </a:r>
          </a:p>
          <a:p>
            <a:pPr eaLnBrk="1" hangingPunct="1"/>
            <a:endParaRPr lang="en-US" altLang="en-US"/>
          </a:p>
          <a:p>
            <a:pPr eaLnBrk="1" hangingPunct="1"/>
            <a:endParaRPr lang="en-US" altLang="en-US"/>
          </a:p>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A201613-72BE-426A-9FDD-4574161A0EDB}" type="datetime1">
              <a:rPr lang="en-US" altLang="en-US" smtClean="0"/>
              <a:pPr eaLnBrk="1" hangingPunct="1"/>
              <a:t>3/2/2020</a:t>
            </a:fld>
            <a:endParaRPr lang="en-US" altLang="en-US"/>
          </a:p>
        </p:txBody>
      </p:sp>
      <p:sp>
        <p:nvSpPr>
          <p:cNvPr id="1136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D96E36-4B09-4A05-8D25-63AF48AD1FDA}" type="slidenum">
              <a:rPr lang="en-US" altLang="en-US" smtClean="0"/>
              <a:pPr eaLnBrk="1" hangingPunct="1"/>
              <a:t>8</a:t>
            </a:fld>
            <a:endParaRPr lang="en-US" altLang="en-US"/>
          </a:p>
        </p:txBody>
      </p:sp>
      <p:sp>
        <p:nvSpPr>
          <p:cNvPr id="113668" name="Rectangle 2"/>
          <p:cNvSpPr>
            <a:spLocks noGrp="1" noRot="1" noChangeAspect="1" noChangeArrowheads="1" noTextEdit="1"/>
          </p:cNvSpPr>
          <p:nvPr>
            <p:ph type="sldImg"/>
          </p:nvPr>
        </p:nvSpPr>
        <p:spPr>
          <a:ln/>
        </p:spPr>
      </p:sp>
      <p:sp>
        <p:nvSpPr>
          <p:cNvPr id="1136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4B2627-5ED4-4BE7-B3BB-5EC96F2AADA6}" type="datetime1">
              <a:rPr lang="en-US" altLang="en-US" smtClean="0"/>
              <a:pPr eaLnBrk="1" hangingPunct="1"/>
              <a:t>3/2/2020</a:t>
            </a:fld>
            <a:endParaRPr lang="en-US" altLang="en-US"/>
          </a:p>
        </p:txBody>
      </p:sp>
      <p:sp>
        <p:nvSpPr>
          <p:cNvPr id="1873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B884E6-45F3-45C9-83D2-FD003151F8C2}" type="slidenum">
              <a:rPr lang="en-US" altLang="en-US" smtClean="0"/>
              <a:pPr eaLnBrk="1" hangingPunct="1"/>
              <a:t>80</a:t>
            </a:fld>
            <a:endParaRPr lang="en-US" altLang="en-US"/>
          </a:p>
        </p:txBody>
      </p:sp>
      <p:sp>
        <p:nvSpPr>
          <p:cNvPr id="187396" name="Rectangle 2"/>
          <p:cNvSpPr>
            <a:spLocks noGrp="1" noRot="1" noChangeAspect="1" noChangeArrowheads="1" noTextEdit="1"/>
          </p:cNvSpPr>
          <p:nvPr>
            <p:ph type="sldImg"/>
          </p:nvPr>
        </p:nvSpPr>
        <p:spPr>
          <a:ln/>
        </p:spPr>
      </p:sp>
      <p:sp>
        <p:nvSpPr>
          <p:cNvPr id="1873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The alleged harasser may not know that the behavior is offensive, so by putting the alleged harasser on notice that the behavior is unwelcome, the situation may be resolved.</a:t>
            </a:r>
          </a:p>
          <a:p>
            <a:pPr eaLnBrk="1" hangingPunct="1">
              <a:buFontTx/>
              <a:buChar char="•"/>
            </a:pPr>
            <a:r>
              <a:rPr lang="en-US" altLang="en-US"/>
              <a:t>Inform participants that it is unnecessary to confront the harasser directly if they feel threatened or unsafe. </a:t>
            </a:r>
            <a:r>
              <a:rPr lang="en-US" altLang="en-US">
                <a:solidFill>
                  <a:srgbClr val="000000"/>
                </a:solidFill>
                <a:latin typeface="Comic Sans MS" pitchFamily="66" charset="0"/>
                <a:cs typeface="Times New Roman" pitchFamily="18" charset="0"/>
              </a:rPr>
              <a:t>If that’s the case, report directly to supervisor or other appropriate official</a:t>
            </a:r>
            <a:r>
              <a:rPr lang="en-US" altLang="en-US"/>
              <a:t>.</a:t>
            </a:r>
          </a:p>
          <a:p>
            <a:pPr eaLnBrk="1" hangingPunct="1">
              <a:buFontTx/>
              <a:buChar char="•"/>
            </a:pPr>
            <a:endParaRPr lang="en-US"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D387354-C59E-4191-8DCF-77E811CE9D22}" type="datetime1">
              <a:rPr lang="en-US" altLang="en-US" smtClean="0"/>
              <a:pPr eaLnBrk="1" hangingPunct="1"/>
              <a:t>3/2/2020</a:t>
            </a:fld>
            <a:endParaRPr lang="en-US" altLang="en-US"/>
          </a:p>
        </p:txBody>
      </p:sp>
      <p:sp>
        <p:nvSpPr>
          <p:cNvPr id="1884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247556-EF26-41EF-82B2-9ED9B47EF305}" type="slidenum">
              <a:rPr lang="en-US" altLang="en-US" smtClean="0"/>
              <a:pPr eaLnBrk="1" hangingPunct="1"/>
              <a:t>81</a:t>
            </a:fld>
            <a:endParaRPr lang="en-US" altLang="en-US"/>
          </a:p>
        </p:txBody>
      </p:sp>
      <p:sp>
        <p:nvSpPr>
          <p:cNvPr id="188420" name="Rectangle 2"/>
          <p:cNvSpPr>
            <a:spLocks noGrp="1" noRot="1" noChangeAspect="1" noChangeArrowheads="1" noTextEdit="1"/>
          </p:cNvSpPr>
          <p:nvPr>
            <p:ph type="sldImg"/>
          </p:nvPr>
        </p:nvSpPr>
        <p:spPr>
          <a:ln/>
        </p:spPr>
      </p:sp>
      <p:sp>
        <p:nvSpPr>
          <p:cNvPr id="1884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Key Point:</a:t>
            </a:r>
          </a:p>
          <a:p>
            <a:pPr lvl="1" eaLnBrk="1" hangingPunct="1">
              <a:buFontTx/>
              <a:buChar char="•"/>
            </a:pPr>
            <a:r>
              <a:rPr lang="en-US" altLang="en-US"/>
              <a:t>Document “who, what, when, where, why, and how”</a:t>
            </a:r>
          </a:p>
          <a:p>
            <a:pPr lvl="1" eaLnBrk="1" hangingPunct="1">
              <a:buFontTx/>
              <a:buChar char="•"/>
            </a:pPr>
            <a:r>
              <a:rPr lang="en-US" altLang="en-US"/>
              <a:t>This information will facilitate an effective investigation.</a:t>
            </a: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A011FC-58EB-4418-9E7C-79BCB3EB1CDE}" type="datetime1">
              <a:rPr lang="en-US" altLang="en-US" smtClean="0"/>
              <a:pPr eaLnBrk="1" hangingPunct="1"/>
              <a:t>3/2/2020</a:t>
            </a:fld>
            <a:endParaRPr lang="en-US" altLang="en-US"/>
          </a:p>
        </p:txBody>
      </p:sp>
      <p:sp>
        <p:nvSpPr>
          <p:cNvPr id="1894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8F27DD-D33A-4BC9-B724-8986CB12DDF9}" type="slidenum">
              <a:rPr lang="en-US" altLang="en-US" smtClean="0"/>
              <a:pPr eaLnBrk="1" hangingPunct="1"/>
              <a:t>82</a:t>
            </a:fld>
            <a:endParaRPr lang="en-US" altLang="en-US"/>
          </a:p>
        </p:txBody>
      </p:sp>
      <p:sp>
        <p:nvSpPr>
          <p:cNvPr id="189444" name="Rectangle 2"/>
          <p:cNvSpPr>
            <a:spLocks noGrp="1" noRot="1" noChangeAspect="1" noChangeArrowheads="1" noTextEdit="1"/>
          </p:cNvSpPr>
          <p:nvPr>
            <p:ph type="sldImg"/>
          </p:nvPr>
        </p:nvSpPr>
        <p:spPr>
          <a:ln/>
        </p:spPr>
      </p:sp>
      <p:sp>
        <p:nvSpPr>
          <p:cNvPr id="1894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(Insert and review the appropriate agency information.)</a:t>
            </a:r>
          </a:p>
          <a:p>
            <a:pPr eaLnBrk="1" hangingPunct="1">
              <a:buFontTx/>
              <a:buChar char="•"/>
            </a:pPr>
            <a:r>
              <a:rPr lang="en-US" altLang="en-US"/>
              <a:t>Review Key Points:</a:t>
            </a:r>
          </a:p>
          <a:p>
            <a:pPr lvl="1" eaLnBrk="1" hangingPunct="1">
              <a:buFontTx/>
              <a:buChar char="•"/>
            </a:pPr>
            <a:r>
              <a:rPr lang="en-US" altLang="en-US"/>
              <a:t>It is the employee’s responsibility and obligation to report harassment to the appropriate agency official. </a:t>
            </a:r>
            <a:r>
              <a:rPr lang="en-US" altLang="en-US">
                <a:solidFill>
                  <a:srgbClr val="000000"/>
                </a:solidFill>
                <a:latin typeface="Comic Sans MS" pitchFamily="66" charset="0"/>
                <a:cs typeface="Times New Roman" pitchFamily="18" charset="0"/>
              </a:rPr>
              <a:t>If uncomfortable reporting incident to supervisor then report directly to other appropriate official.</a:t>
            </a:r>
            <a:r>
              <a:rPr lang="en-US" altLang="en-US"/>
              <a:t> </a:t>
            </a:r>
          </a:p>
          <a:p>
            <a:pPr lvl="1" eaLnBrk="1" hangingPunct="1">
              <a:buFontTx/>
              <a:buChar char="•"/>
            </a:pPr>
            <a:r>
              <a:rPr lang="en-US" altLang="en-US"/>
              <a:t>By reporting the harassment, appropriate action can be taken before the situation intensifies.</a:t>
            </a:r>
          </a:p>
          <a:p>
            <a:pPr eaLnBrk="1" hangingPunct="1">
              <a:buFontTx/>
              <a:buChar char="•"/>
            </a:pPr>
            <a:r>
              <a:rPr lang="en-US" altLang="en-US"/>
              <a:t>Cooperate with the investigation.</a:t>
            </a: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004276-8DB3-4BD7-8EC4-BAFD7D7746CD}" type="datetime1">
              <a:rPr lang="en-US" altLang="en-US" smtClean="0"/>
              <a:pPr eaLnBrk="1" hangingPunct="1"/>
              <a:t>3/2/2020</a:t>
            </a:fld>
            <a:endParaRPr lang="en-US" altLang="en-US"/>
          </a:p>
        </p:txBody>
      </p:sp>
      <p:sp>
        <p:nvSpPr>
          <p:cNvPr id="1904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C8F607-C2FF-4291-BC58-F5916585384B}" type="slidenum">
              <a:rPr lang="en-US" altLang="en-US" smtClean="0"/>
              <a:pPr eaLnBrk="1" hangingPunct="1"/>
              <a:t>83</a:t>
            </a:fld>
            <a:endParaRPr lang="en-US" altLang="en-US"/>
          </a:p>
        </p:txBody>
      </p:sp>
      <p:sp>
        <p:nvSpPr>
          <p:cNvPr id="190468" name="Rectangle 2"/>
          <p:cNvSpPr>
            <a:spLocks noGrp="1" noRot="1" noChangeAspect="1" noChangeArrowheads="1" noTextEdit="1"/>
          </p:cNvSpPr>
          <p:nvPr>
            <p:ph type="sldImg"/>
          </p:nvPr>
        </p:nvSpPr>
        <p:spPr>
          <a:ln/>
        </p:spPr>
      </p:sp>
      <p:sp>
        <p:nvSpPr>
          <p:cNvPr id="1904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Reporting specific information will facilitate an effective investigation.</a:t>
            </a:r>
          </a:p>
          <a:p>
            <a:pPr eaLnBrk="1" hangingPunct="1">
              <a:buFontTx/>
              <a:buChar char="•"/>
            </a:pPr>
            <a:r>
              <a:rPr lang="en-US" altLang="en-US">
                <a:solidFill>
                  <a:srgbClr val="008080"/>
                </a:solidFill>
                <a:cs typeface="Times New Roman" pitchFamily="18" charset="0"/>
              </a:rPr>
              <a:t> “These are the kinds of facts you should include.”</a:t>
            </a:r>
            <a:br>
              <a:rPr lang="en-US" altLang="en-US">
                <a:solidFill>
                  <a:srgbClr val="008080"/>
                </a:solidFill>
                <a:cs typeface="Times New Roman" pitchFamily="18" charset="0"/>
              </a:rPr>
            </a:br>
            <a:r>
              <a:rPr lang="en-US" altLang="en-US">
                <a:solidFill>
                  <a:srgbClr val="008080"/>
                </a:solidFill>
                <a:cs typeface="Times New Roman" pitchFamily="18" charset="0"/>
              </a:rPr>
              <a:t>“Where could you get assistance to complete this list?”</a:t>
            </a:r>
            <a:r>
              <a:rPr lang="en-US" altLang="en-US"/>
              <a:t> </a:t>
            </a:r>
          </a:p>
          <a:p>
            <a:pPr eaLnBrk="1" hangingPunct="1"/>
            <a:endParaRPr lang="en-US" alt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34E8B3-CB82-469C-BB3F-547E26ECC9C1}" type="datetime1">
              <a:rPr lang="en-US" altLang="en-US" smtClean="0"/>
              <a:pPr eaLnBrk="1" hangingPunct="1"/>
              <a:t>3/2/2020</a:t>
            </a:fld>
            <a:endParaRPr lang="en-US" altLang="en-US"/>
          </a:p>
        </p:txBody>
      </p:sp>
      <p:sp>
        <p:nvSpPr>
          <p:cNvPr id="1914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3EFD35-6AB8-44CE-85C3-1CDE902A6C99}" type="slidenum">
              <a:rPr lang="en-US" altLang="en-US" smtClean="0"/>
              <a:pPr eaLnBrk="1" hangingPunct="1"/>
              <a:t>84</a:t>
            </a:fld>
            <a:endParaRPr lang="en-US" altLang="en-US"/>
          </a:p>
        </p:txBody>
      </p:sp>
      <p:sp>
        <p:nvSpPr>
          <p:cNvPr id="191492" name="Rectangle 2"/>
          <p:cNvSpPr>
            <a:spLocks noGrp="1" noRot="1" noChangeAspect="1" noChangeArrowheads="1" noTextEdit="1"/>
          </p:cNvSpPr>
          <p:nvPr>
            <p:ph type="sldImg"/>
          </p:nvPr>
        </p:nvSpPr>
        <p:spPr>
          <a:ln/>
        </p:spPr>
      </p:sp>
      <p:sp>
        <p:nvSpPr>
          <p:cNvPr id="1914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FC9BC5-A1AF-4565-A808-B1C5D426E339}" type="datetime1">
              <a:rPr lang="en-US" altLang="en-US" smtClean="0"/>
              <a:pPr eaLnBrk="1" hangingPunct="1"/>
              <a:t>3/2/2020</a:t>
            </a:fld>
            <a:endParaRPr lang="en-US" altLang="en-US"/>
          </a:p>
        </p:txBody>
      </p:sp>
      <p:sp>
        <p:nvSpPr>
          <p:cNvPr id="1925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5A879B-3D7F-4C91-8745-0DE0DD1519E3}" type="slidenum">
              <a:rPr lang="en-US" altLang="en-US" smtClean="0"/>
              <a:pPr eaLnBrk="1" hangingPunct="1"/>
              <a:t>85</a:t>
            </a:fld>
            <a:endParaRPr lang="en-US" altLang="en-US"/>
          </a:p>
        </p:txBody>
      </p:sp>
      <p:sp>
        <p:nvSpPr>
          <p:cNvPr id="192516" name="Rectangle 2"/>
          <p:cNvSpPr>
            <a:spLocks noGrp="1" noRot="1" noChangeAspect="1" noChangeArrowheads="1" noTextEdit="1"/>
          </p:cNvSpPr>
          <p:nvPr>
            <p:ph type="sldImg"/>
          </p:nvPr>
        </p:nvSpPr>
        <p:spPr>
          <a:ln/>
        </p:spPr>
      </p:sp>
      <p:sp>
        <p:nvSpPr>
          <p:cNvPr id="1925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3838" indent="-223838" eaLnBrk="1" hangingPunct="1"/>
            <a:r>
              <a:rPr lang="en-US" altLang="en-US" sz="1600" b="1"/>
              <a:t>(Customize this slide for the agency)</a:t>
            </a:r>
          </a:p>
          <a:p>
            <a:pPr marL="223838" indent="-223838" eaLnBrk="1" hangingPunct="1"/>
            <a:r>
              <a:rPr lang="en-US" altLang="en-US" sz="1600" b="1"/>
              <a:t>Step 4:  Report Retaliation</a:t>
            </a:r>
          </a:p>
          <a:p>
            <a:pPr marL="223838" indent="-223838" eaLnBrk="1" hangingPunct="1"/>
            <a:endParaRPr lang="en-US" altLang="en-US" sz="800"/>
          </a:p>
          <a:p>
            <a:pPr marL="223838" indent="-223838" eaLnBrk="1" hangingPunct="1"/>
            <a:r>
              <a:rPr lang="en-US" altLang="en-US" sz="1600"/>
              <a:t>	If you believe that you are the subject of retaliation because</a:t>
            </a:r>
          </a:p>
          <a:p>
            <a:pPr marL="223838" indent="-223838" eaLnBrk="1" hangingPunct="1">
              <a:buFontTx/>
              <a:buAutoNum type="arabicPeriod"/>
            </a:pPr>
            <a:r>
              <a:rPr lang="en-US" altLang="en-US" sz="1600" b="1"/>
              <a:t>you filed a report of sexual harassment or</a:t>
            </a:r>
          </a:p>
          <a:p>
            <a:pPr marL="223838" indent="-223838" eaLnBrk="1" hangingPunct="1">
              <a:buFontTx/>
              <a:buAutoNum type="arabicPeriod"/>
            </a:pPr>
            <a:r>
              <a:rPr lang="en-US" altLang="en-US" sz="1600" b="1"/>
              <a:t>cooperated in an investigation,</a:t>
            </a:r>
          </a:p>
          <a:p>
            <a:pPr marL="223838" indent="-223838" eaLnBrk="1" hangingPunct="1"/>
            <a:r>
              <a:rPr lang="en-US" altLang="en-US" sz="1600"/>
              <a:t>immediately report this to your supervisor and/or</a:t>
            </a:r>
            <a:br>
              <a:rPr lang="en-US" altLang="en-US" sz="1600"/>
            </a:br>
            <a:r>
              <a:rPr lang="en-US" altLang="en-US" sz="1600"/>
              <a:t>to (insert appropriate agency official).</a:t>
            </a:r>
            <a:r>
              <a:rPr lang="en-US" altLang="en-US"/>
              <a:t> </a:t>
            </a:r>
          </a:p>
          <a:p>
            <a:pPr marL="223838" indent="-223838" eaLnBrk="1" hangingPunct="1">
              <a:buFontTx/>
              <a:buChar char="•"/>
            </a:pPr>
            <a:endParaRPr lang="en-US" altLang="en-US"/>
          </a:p>
          <a:p>
            <a:pPr marL="223838" indent="-223838" eaLnBrk="1" hangingPunct="1">
              <a:buFontTx/>
              <a:buChar char="•"/>
            </a:pPr>
            <a:r>
              <a:rPr lang="en-US" altLang="en-US"/>
              <a:t>Insert and review the appropriate agency information.</a:t>
            </a:r>
          </a:p>
          <a:p>
            <a:pPr marL="223838" indent="-223838" eaLnBrk="1" hangingPunct="1">
              <a:buFontTx/>
              <a:buChar char="•"/>
            </a:pPr>
            <a:r>
              <a:rPr lang="en-US" altLang="en-US"/>
              <a:t>Review Key Points:</a:t>
            </a:r>
          </a:p>
          <a:p>
            <a:pPr marL="674688" lvl="1" indent="-223838" eaLnBrk="1" hangingPunct="1">
              <a:buFontTx/>
              <a:buChar char="•"/>
            </a:pPr>
            <a:r>
              <a:rPr lang="en-US" altLang="en-US"/>
              <a:t>Retaliation will not be tolerated.</a:t>
            </a:r>
          </a:p>
          <a:p>
            <a:pPr marL="674688" lvl="1" indent="-223838" eaLnBrk="1" hangingPunct="1">
              <a:buFontTx/>
              <a:buChar char="•"/>
            </a:pPr>
            <a:r>
              <a:rPr lang="en-US" altLang="en-US"/>
              <a:t>Place emphasis on what constitutes retaliation.</a:t>
            </a:r>
          </a:p>
          <a:p>
            <a:pPr marL="674688" lvl="1" indent="-223838" eaLnBrk="1" hangingPunct="1">
              <a:buFontTx/>
              <a:buChar char="•"/>
            </a:pPr>
            <a:r>
              <a:rPr lang="en-US" altLang="en-US"/>
              <a:t>Retaliation can be defined as conduct causing any interference, coercion, restraint or reprisal against a person complaining of harassment or participating in the resolution of a complaint of harassment. </a:t>
            </a: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87D807-1BA1-4B94-ABA8-8D85ADC1D931}" type="datetime1">
              <a:rPr lang="en-US" altLang="en-US" smtClean="0"/>
              <a:pPr eaLnBrk="1" hangingPunct="1"/>
              <a:t>3/2/2020</a:t>
            </a:fld>
            <a:endParaRPr lang="en-US" altLang="en-US"/>
          </a:p>
        </p:txBody>
      </p:sp>
      <p:sp>
        <p:nvSpPr>
          <p:cNvPr id="1935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EFEB69-7C4B-440A-867E-8492A39097D6}" type="slidenum">
              <a:rPr lang="en-US" altLang="en-US" smtClean="0"/>
              <a:pPr eaLnBrk="1" hangingPunct="1"/>
              <a:t>86</a:t>
            </a:fld>
            <a:endParaRPr lang="en-US" altLang="en-US"/>
          </a:p>
        </p:txBody>
      </p:sp>
      <p:sp>
        <p:nvSpPr>
          <p:cNvPr id="193540" name="Rectangle 2"/>
          <p:cNvSpPr>
            <a:spLocks noGrp="1" noRot="1" noChangeAspect="1" noChangeArrowheads="1" noTextEdit="1"/>
          </p:cNvSpPr>
          <p:nvPr>
            <p:ph type="sldImg"/>
          </p:nvPr>
        </p:nvSpPr>
        <p:spPr>
          <a:ln/>
        </p:spPr>
      </p:sp>
      <p:sp>
        <p:nvSpPr>
          <p:cNvPr id="1935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Make sure you insert the names and numbers of all appropriate contact persons in the agencies involved in the training.</a:t>
            </a:r>
          </a:p>
          <a:p>
            <a:pPr eaLnBrk="1" hangingPunct="1"/>
            <a:r>
              <a:rPr lang="en-US" altLang="en-US"/>
              <a:t>Review agency specific information for each individual including phone numbers. </a:t>
            </a:r>
          </a:p>
          <a:p>
            <a:pPr eaLnBrk="1" hangingPunct="1"/>
            <a:r>
              <a:rPr lang="en-US" altLang="en-US"/>
              <a:t>Make sure this information is distributed as a hand-out.</a:t>
            </a: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4A1E82-E747-4B67-8B9D-B1BFD97E06E1}" type="datetime1">
              <a:rPr lang="en-US" altLang="en-US" smtClean="0"/>
              <a:pPr eaLnBrk="1" hangingPunct="1"/>
              <a:t>3/2/2020</a:t>
            </a:fld>
            <a:endParaRPr lang="en-US" altLang="en-US"/>
          </a:p>
        </p:txBody>
      </p:sp>
      <p:sp>
        <p:nvSpPr>
          <p:cNvPr id="1945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8C69A1-49D0-4FDE-9262-B07B66682B3E}" type="slidenum">
              <a:rPr lang="en-US" altLang="en-US" smtClean="0"/>
              <a:pPr eaLnBrk="1" hangingPunct="1"/>
              <a:t>87</a:t>
            </a:fld>
            <a:endParaRPr lang="en-US" altLang="en-US"/>
          </a:p>
        </p:txBody>
      </p:sp>
      <p:sp>
        <p:nvSpPr>
          <p:cNvPr id="194564" name="Rectangle 2"/>
          <p:cNvSpPr>
            <a:spLocks noGrp="1" noRot="1" noChangeAspect="1" noChangeArrowheads="1" noTextEdit="1"/>
          </p:cNvSpPr>
          <p:nvPr>
            <p:ph type="sldImg"/>
          </p:nvPr>
        </p:nvSpPr>
        <p:spPr>
          <a:ln/>
        </p:spPr>
      </p:sp>
      <p:sp>
        <p:nvSpPr>
          <p:cNvPr id="1945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D8371D8-E877-4D7B-BAB2-0EA43163BCE5}" type="datetime1">
              <a:rPr lang="en-US" altLang="en-US" smtClean="0"/>
              <a:pPr eaLnBrk="1" hangingPunct="1"/>
              <a:t>3/2/2020</a:t>
            </a:fld>
            <a:endParaRPr lang="en-US" altLang="en-US"/>
          </a:p>
        </p:txBody>
      </p:sp>
      <p:sp>
        <p:nvSpPr>
          <p:cNvPr id="1955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6446B1-7DCF-4248-8FC7-9129CFE5BEF8}" type="slidenum">
              <a:rPr lang="en-US" altLang="en-US" smtClean="0"/>
              <a:pPr eaLnBrk="1" hangingPunct="1"/>
              <a:t>88</a:t>
            </a:fld>
            <a:endParaRPr lang="en-US" altLang="en-US"/>
          </a:p>
        </p:txBody>
      </p:sp>
      <p:sp>
        <p:nvSpPr>
          <p:cNvPr id="195588" name="Rectangle 2"/>
          <p:cNvSpPr>
            <a:spLocks noGrp="1" noRot="1" noChangeAspect="1" noChangeArrowheads="1" noTextEdit="1"/>
          </p:cNvSpPr>
          <p:nvPr>
            <p:ph type="sldImg"/>
          </p:nvPr>
        </p:nvSpPr>
        <p:spPr>
          <a:ln/>
        </p:spPr>
      </p:sp>
      <p:sp>
        <p:nvSpPr>
          <p:cNvPr id="1955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Strategies.</a:t>
            </a:r>
          </a:p>
          <a:p>
            <a:pPr eaLnBrk="1" hangingPunct="1">
              <a:buFontTx/>
              <a:buChar char="•"/>
            </a:pPr>
            <a:r>
              <a:rPr lang="en-US" altLang="en-US"/>
              <a:t>Emphasize Key Points:</a:t>
            </a:r>
          </a:p>
          <a:p>
            <a:pPr lvl="1" eaLnBrk="1" hangingPunct="1">
              <a:buFontTx/>
              <a:buChar char="•"/>
            </a:pPr>
            <a:r>
              <a:rPr lang="en-US" altLang="en-US"/>
              <a:t>The Commonwealth’s policy prohibiting sexual harassment applies equally to everyone in the workplace.  Everyone has the responsibility to know and follow this policy.</a:t>
            </a:r>
          </a:p>
          <a:p>
            <a:pPr lvl="1" eaLnBrk="1" hangingPunct="1">
              <a:buFontTx/>
              <a:buChar char="•"/>
            </a:pPr>
            <a:r>
              <a:rPr lang="en-US" altLang="en-US"/>
              <a:t>When discussing “Act Professionally and treat co-workers with respect” emphasize that this is a workplace and that each employee should act, dress, speak and interact with others (including co-workers, clients, vendors, and the public) in a professional manner.  </a:t>
            </a:r>
          </a:p>
          <a:p>
            <a:pPr lvl="1" eaLnBrk="1" hangingPunct="1">
              <a:buFontTx/>
              <a:buChar char="•"/>
            </a:pPr>
            <a:endParaRPr lang="en-US" altLang="en-US"/>
          </a:p>
          <a:p>
            <a:pPr eaLnBrk="1" hangingPunct="1">
              <a:buFontTx/>
              <a:buChar char="•"/>
            </a:pPr>
            <a:r>
              <a:rPr lang="en-US" altLang="en-US"/>
              <a:t>Ask participants to volunteer additional strategies specific to their work environment.</a:t>
            </a: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BE0B01-715D-4721-9A8C-B97B959F2D6D}" type="datetime1">
              <a:rPr lang="en-US" altLang="en-US" smtClean="0"/>
              <a:pPr eaLnBrk="1" hangingPunct="1"/>
              <a:t>3/2/2020</a:t>
            </a:fld>
            <a:endParaRPr lang="en-US" altLang="en-US"/>
          </a:p>
        </p:txBody>
      </p:sp>
      <p:sp>
        <p:nvSpPr>
          <p:cNvPr id="1966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2FEBF5-28DA-4FCA-9E82-BDDE8B676DB1}" type="slidenum">
              <a:rPr lang="en-US" altLang="en-US" smtClean="0"/>
              <a:pPr eaLnBrk="1" hangingPunct="1"/>
              <a:t>89</a:t>
            </a:fld>
            <a:endParaRPr lang="en-US" altLang="en-US"/>
          </a:p>
        </p:txBody>
      </p:sp>
      <p:sp>
        <p:nvSpPr>
          <p:cNvPr id="196612" name="Rectangle 2"/>
          <p:cNvSpPr>
            <a:spLocks noGrp="1" noRot="1" noChangeAspect="1" noChangeArrowheads="1" noTextEdit="1"/>
          </p:cNvSpPr>
          <p:nvPr>
            <p:ph type="sldImg"/>
          </p:nvPr>
        </p:nvSpPr>
        <p:spPr>
          <a:ln/>
        </p:spPr>
      </p:sp>
      <p:sp>
        <p:nvSpPr>
          <p:cNvPr id="1966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Strategies</a:t>
            </a:r>
          </a:p>
          <a:p>
            <a:pPr eaLnBrk="1" hangingPunct="1">
              <a:buFontTx/>
              <a:buChar char="•"/>
            </a:pPr>
            <a:r>
              <a:rPr lang="en-US" altLang="en-US"/>
              <a:t>Emphasize Key Points:</a:t>
            </a:r>
          </a:p>
          <a:p>
            <a:pPr lvl="1" eaLnBrk="1" hangingPunct="1">
              <a:buFontTx/>
              <a:buChar char="•"/>
            </a:pPr>
            <a:r>
              <a:rPr lang="en-US" altLang="en-US"/>
              <a:t>Think Before You Act!</a:t>
            </a:r>
          </a:p>
          <a:p>
            <a:pPr lvl="1" eaLnBrk="1" hangingPunct="1">
              <a:buFontTx/>
              <a:buChar char="•"/>
            </a:pPr>
            <a:r>
              <a:rPr lang="en-US" altLang="en-US"/>
              <a:t>Employees should </a:t>
            </a:r>
            <a:r>
              <a:rPr lang="en-US" altLang="en-US" sz="1400"/>
              <a:t>consider the impact of their actions on others in the workplace before they act.  </a:t>
            </a:r>
          </a:p>
          <a:p>
            <a:pPr lvl="1" eaLnBrk="1" hangingPunct="1">
              <a:buFontTx/>
              <a:buChar char="•"/>
            </a:pPr>
            <a:r>
              <a:rPr lang="en-US" altLang="en-US" sz="1400"/>
              <a:t>Discuss the difference between the employee’s intention and impact of behavior on others.</a:t>
            </a:r>
            <a:endParaRPr lang="en-US" altLang="en-US"/>
          </a:p>
          <a:p>
            <a:pPr eaLnBrk="1" hangingPunct="1">
              <a:buFontTx/>
              <a:buChar char="•"/>
            </a:pPr>
            <a:r>
              <a:rPr lang="en-US" altLang="en-US"/>
              <a:t>Ask participants to volunteer additional strategies specific to their work environment.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923444D-D845-4C34-92E3-0AA7819E5359}" type="datetime1">
              <a:rPr lang="en-US" altLang="en-US" smtClean="0"/>
              <a:pPr eaLnBrk="1" hangingPunct="1"/>
              <a:t>3/2/2020</a:t>
            </a:fld>
            <a:endParaRPr lang="en-US" altLang="en-US"/>
          </a:p>
        </p:txBody>
      </p:sp>
      <p:sp>
        <p:nvSpPr>
          <p:cNvPr id="1146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C93F93-E6DB-4715-964A-136945353D60}" type="slidenum">
              <a:rPr lang="en-US" altLang="en-US" smtClean="0"/>
              <a:pPr eaLnBrk="1" hangingPunct="1"/>
              <a:t>9</a:t>
            </a:fld>
            <a:endParaRPr lang="en-US" altLang="en-US"/>
          </a:p>
        </p:txBody>
      </p:sp>
      <p:sp>
        <p:nvSpPr>
          <p:cNvPr id="114692" name="Rectangle 2"/>
          <p:cNvSpPr>
            <a:spLocks noGrp="1" noRot="1" noChangeAspect="1" noChangeArrowheads="1" noTextEdit="1"/>
          </p:cNvSpPr>
          <p:nvPr>
            <p:ph type="sldImg"/>
          </p:nvPr>
        </p:nvSpPr>
        <p:spPr>
          <a:ln/>
        </p:spPr>
      </p:sp>
      <p:sp>
        <p:nvSpPr>
          <p:cNvPr id="1146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Review Question and Answer</a:t>
            </a:r>
          </a:p>
          <a:p>
            <a:pPr eaLnBrk="1" hangingPunct="1">
              <a:buFontTx/>
              <a:buChar char="•"/>
            </a:pPr>
            <a:r>
              <a:rPr lang="en-US" altLang="en-US"/>
              <a:t>Limit Discussion (will discuss throughout the session).</a:t>
            </a:r>
          </a:p>
          <a:p>
            <a:pPr eaLnBrk="1" hangingPunct="1"/>
            <a:endParaRPr lang="en-US"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3CD00C3-6C54-4ABC-8C83-C86736C4A84D}" type="datetime1">
              <a:rPr lang="en-US" altLang="en-US" smtClean="0"/>
              <a:pPr eaLnBrk="1" hangingPunct="1"/>
              <a:t>3/2/2020</a:t>
            </a:fld>
            <a:endParaRPr lang="en-US" altLang="en-US"/>
          </a:p>
        </p:txBody>
      </p:sp>
      <p:sp>
        <p:nvSpPr>
          <p:cNvPr id="1976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3163CAF-79F8-4841-A651-EF3064DCF5C8}" type="slidenum">
              <a:rPr lang="en-US" altLang="en-US" smtClean="0"/>
              <a:pPr eaLnBrk="1" hangingPunct="1"/>
              <a:t>90</a:t>
            </a:fld>
            <a:endParaRPr lang="en-US" altLang="en-US"/>
          </a:p>
        </p:txBody>
      </p:sp>
      <p:sp>
        <p:nvSpPr>
          <p:cNvPr id="197636" name="Rectangle 2"/>
          <p:cNvSpPr>
            <a:spLocks noGrp="1" noRot="1" noChangeAspect="1" noChangeArrowheads="1" noTextEdit="1"/>
          </p:cNvSpPr>
          <p:nvPr>
            <p:ph type="sldImg"/>
          </p:nvPr>
        </p:nvSpPr>
        <p:spPr>
          <a:ln/>
        </p:spPr>
      </p:sp>
      <p:sp>
        <p:nvSpPr>
          <p:cNvPr id="1976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Strategies.</a:t>
            </a:r>
          </a:p>
          <a:p>
            <a:pPr eaLnBrk="1" hangingPunct="1">
              <a:buFontTx/>
              <a:buChar char="•"/>
            </a:pPr>
            <a:r>
              <a:rPr lang="en-US" altLang="en-US"/>
              <a:t>Emphasize Key Points:</a:t>
            </a:r>
          </a:p>
          <a:p>
            <a:pPr lvl="1" eaLnBrk="1" hangingPunct="1">
              <a:buFontTx/>
              <a:buChar char="•"/>
            </a:pPr>
            <a:r>
              <a:rPr lang="en-US" altLang="en-US"/>
              <a:t>Do not ignore sexual harassment.</a:t>
            </a:r>
          </a:p>
          <a:p>
            <a:pPr eaLnBrk="1" hangingPunct="1"/>
            <a:endParaRPr lang="en-US" altLang="en-US"/>
          </a:p>
          <a:p>
            <a:pPr eaLnBrk="1" hangingPunct="1"/>
            <a:r>
              <a:rPr lang="en-US" altLang="en-US"/>
              <a:t>Ask participants to volunteer additional strategies specific to their work environment.</a:t>
            </a:r>
          </a:p>
          <a:p>
            <a:pPr eaLnBrk="1" hangingPunct="1"/>
            <a:r>
              <a:rPr lang="en-US" altLang="en-US">
                <a:solidFill>
                  <a:srgbClr val="008080"/>
                </a:solidFill>
                <a:cs typeface="Times New Roman" pitchFamily="18" charset="0"/>
              </a:rPr>
              <a:t>“What could you do in your work place to prevent sexual harassment?”</a:t>
            </a:r>
            <a:r>
              <a:rPr lang="en-US" altLang="en-US"/>
              <a:t> </a:t>
            </a: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1250AC-7B83-46BE-90C9-A04F08EDCAEE}" type="datetime1">
              <a:rPr lang="en-US" altLang="en-US" smtClean="0"/>
              <a:pPr eaLnBrk="1" hangingPunct="1"/>
              <a:t>3/2/2020</a:t>
            </a:fld>
            <a:endParaRPr lang="en-US" altLang="en-US"/>
          </a:p>
        </p:txBody>
      </p:sp>
      <p:sp>
        <p:nvSpPr>
          <p:cNvPr id="19865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E98113-6654-4E28-B286-A00C385631C0}" type="slidenum">
              <a:rPr lang="en-US" altLang="en-US" smtClean="0"/>
              <a:pPr eaLnBrk="1" hangingPunct="1"/>
              <a:t>91</a:t>
            </a:fld>
            <a:endParaRPr lang="en-US" altLang="en-US"/>
          </a:p>
        </p:txBody>
      </p:sp>
      <p:sp>
        <p:nvSpPr>
          <p:cNvPr id="198660" name="Rectangle 2"/>
          <p:cNvSpPr>
            <a:spLocks noGrp="1" noRot="1" noChangeAspect="1" noChangeArrowheads="1" noTextEdit="1"/>
          </p:cNvSpPr>
          <p:nvPr>
            <p:ph type="sldImg"/>
          </p:nvPr>
        </p:nvSpPr>
        <p:spPr>
          <a:ln/>
        </p:spPr>
      </p:sp>
      <p:sp>
        <p:nvSpPr>
          <p:cNvPr id="1986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Review these points in summary.</a:t>
            </a: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68CC304-710D-4EB5-8426-1E02E2B1FB3B}" type="datetime1">
              <a:rPr lang="en-US" altLang="en-US" smtClean="0"/>
              <a:pPr eaLnBrk="1" hangingPunct="1"/>
              <a:t>3/2/2020</a:t>
            </a:fld>
            <a:endParaRPr lang="en-US" altLang="en-US"/>
          </a:p>
        </p:txBody>
      </p:sp>
      <p:sp>
        <p:nvSpPr>
          <p:cNvPr id="1996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1DF91F9-AF48-44E2-BAD0-F0BCC39BA048}" type="slidenum">
              <a:rPr lang="en-US" altLang="en-US" smtClean="0"/>
              <a:pPr eaLnBrk="1" hangingPunct="1"/>
              <a:t>92</a:t>
            </a:fld>
            <a:endParaRPr lang="en-US" altLang="en-US"/>
          </a:p>
        </p:txBody>
      </p:sp>
      <p:sp>
        <p:nvSpPr>
          <p:cNvPr id="199684" name="Rectangle 2"/>
          <p:cNvSpPr>
            <a:spLocks noGrp="1" noRot="1" noChangeAspect="1" noChangeArrowheads="1" noTextEdit="1"/>
          </p:cNvSpPr>
          <p:nvPr>
            <p:ph type="sldImg"/>
          </p:nvPr>
        </p:nvSpPr>
        <p:spPr>
          <a:ln/>
        </p:spPr>
      </p:sp>
      <p:sp>
        <p:nvSpPr>
          <p:cNvPr id="1996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Emphasize this last point and be certain to include the specific information on who is designated in this agency to receive complaints.</a:t>
            </a: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D50325-2A76-4CA2-8401-DB3EC48D27F2}" type="datetime1">
              <a:rPr lang="en-US" altLang="en-US" smtClean="0"/>
              <a:pPr eaLnBrk="1" hangingPunct="1"/>
              <a:t>3/2/2020</a:t>
            </a:fld>
            <a:endParaRPr lang="en-US" altLang="en-US"/>
          </a:p>
        </p:txBody>
      </p:sp>
      <p:sp>
        <p:nvSpPr>
          <p:cNvPr id="2007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C7F70F-85F0-44B8-8FC1-88BA3D4B594B}" type="slidenum">
              <a:rPr lang="en-US" altLang="en-US" smtClean="0"/>
              <a:pPr eaLnBrk="1" hangingPunct="1"/>
              <a:t>93</a:t>
            </a:fld>
            <a:endParaRPr lang="en-US" altLang="en-US"/>
          </a:p>
        </p:txBody>
      </p:sp>
      <p:sp>
        <p:nvSpPr>
          <p:cNvPr id="200708" name="Rectangle 2"/>
          <p:cNvSpPr>
            <a:spLocks noGrp="1" noRot="1" noChangeAspect="1" noChangeArrowheads="1" noTextEdit="1"/>
          </p:cNvSpPr>
          <p:nvPr>
            <p:ph type="sldImg"/>
          </p:nvPr>
        </p:nvSpPr>
        <p:spPr>
          <a:ln/>
        </p:spPr>
      </p:sp>
      <p:sp>
        <p:nvSpPr>
          <p:cNvPr id="2007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D713396-9AA3-4B98-945D-DEE2A1922B82}" type="datetime1">
              <a:rPr lang="en-US" altLang="en-US" smtClean="0"/>
              <a:pPr eaLnBrk="1" hangingPunct="1"/>
              <a:t>3/2/2020</a:t>
            </a:fld>
            <a:endParaRPr lang="en-US" altLang="en-US"/>
          </a:p>
        </p:txBody>
      </p:sp>
      <p:sp>
        <p:nvSpPr>
          <p:cNvPr id="2017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9CC41A6-04F5-49F9-97A2-004406DBFECE}" type="slidenum">
              <a:rPr lang="en-US" altLang="en-US" smtClean="0"/>
              <a:pPr eaLnBrk="1" hangingPunct="1"/>
              <a:t>94</a:t>
            </a:fld>
            <a:endParaRPr lang="en-US" altLang="en-US"/>
          </a:p>
        </p:txBody>
      </p:sp>
      <p:sp>
        <p:nvSpPr>
          <p:cNvPr id="201732" name="Rectangle 2"/>
          <p:cNvSpPr>
            <a:spLocks noGrp="1" noRot="1" noChangeAspect="1" noChangeArrowheads="1" noTextEdit="1"/>
          </p:cNvSpPr>
          <p:nvPr>
            <p:ph type="sldImg"/>
          </p:nvPr>
        </p:nvSpPr>
        <p:spPr>
          <a:ln/>
        </p:spPr>
      </p:sp>
      <p:sp>
        <p:nvSpPr>
          <p:cNvPr id="2017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BA7ACA-83BC-4B7A-A583-A43B725E19BD}" type="datetime1">
              <a:rPr lang="en-US" altLang="en-US" smtClean="0"/>
              <a:pPr eaLnBrk="1" hangingPunct="1"/>
              <a:t>3/2/2020</a:t>
            </a:fld>
            <a:endParaRPr lang="en-US" altLang="en-US"/>
          </a:p>
        </p:txBody>
      </p:sp>
      <p:sp>
        <p:nvSpPr>
          <p:cNvPr id="2027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8FBD689-C4FB-4F7B-A3F2-135FF5796DC9}" type="slidenum">
              <a:rPr lang="en-US" altLang="en-US" smtClean="0"/>
              <a:pPr eaLnBrk="1" hangingPunct="1"/>
              <a:t>95</a:t>
            </a:fld>
            <a:endParaRPr lang="en-US" altLang="en-US"/>
          </a:p>
        </p:txBody>
      </p:sp>
      <p:sp>
        <p:nvSpPr>
          <p:cNvPr id="202756" name="Rectangle 2"/>
          <p:cNvSpPr>
            <a:spLocks noGrp="1" noRot="1" noChangeAspect="1" noChangeArrowheads="1" noTextEdit="1"/>
          </p:cNvSpPr>
          <p:nvPr>
            <p:ph type="sldImg"/>
          </p:nvPr>
        </p:nvSpPr>
        <p:spPr>
          <a:ln/>
        </p:spPr>
      </p:sp>
      <p:sp>
        <p:nvSpPr>
          <p:cNvPr id="2027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Insert specific agency information.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117AE060-7287-486D-BBAB-54A2E191D2C7}" type="slidenum">
              <a:rPr lang="en-US"/>
              <a:pPr>
                <a:defRPr/>
              </a:pPr>
              <a:t>‹#›</a:t>
            </a:fld>
            <a:endParaRPr lang="en-US"/>
          </a:p>
        </p:txBody>
      </p:sp>
    </p:spTree>
    <p:extLst>
      <p:ext uri="{BB962C8B-B14F-4D97-AF65-F5344CB8AC3E}">
        <p14:creationId xmlns:p14="http://schemas.microsoft.com/office/powerpoint/2010/main" val="333177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C0D0C475-C032-4A3E-98BF-E798D1B2917D}" type="slidenum">
              <a:rPr lang="en-US"/>
              <a:pPr>
                <a:defRPr/>
              </a:pPr>
              <a:t>‹#›</a:t>
            </a:fld>
            <a:endParaRPr lang="en-US"/>
          </a:p>
        </p:txBody>
      </p:sp>
    </p:spTree>
    <p:extLst>
      <p:ext uri="{BB962C8B-B14F-4D97-AF65-F5344CB8AC3E}">
        <p14:creationId xmlns:p14="http://schemas.microsoft.com/office/powerpoint/2010/main" val="24410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52400"/>
            <a:ext cx="20955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1341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CCB37E3-1FA0-4947-B70D-4052C1CD6E09}" type="slidenum">
              <a:rPr lang="en-US"/>
              <a:pPr>
                <a:defRPr/>
              </a:pPr>
              <a:t>‹#›</a:t>
            </a:fld>
            <a:endParaRPr lang="en-US"/>
          </a:p>
        </p:txBody>
      </p:sp>
    </p:spTree>
    <p:extLst>
      <p:ext uri="{BB962C8B-B14F-4D97-AF65-F5344CB8AC3E}">
        <p14:creationId xmlns:p14="http://schemas.microsoft.com/office/powerpoint/2010/main" val="1605058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838200" y="1905000"/>
            <a:ext cx="3810000" cy="4114800"/>
          </a:xfrm>
        </p:spPr>
        <p:txBody>
          <a:bodyPr/>
          <a:lstStyle/>
          <a:p>
            <a:pPr lvl="0"/>
            <a:endParaRPr lang="en-US" noProof="0"/>
          </a:p>
        </p:txBody>
      </p:sp>
      <p:sp>
        <p:nvSpPr>
          <p:cNvPr id="4" name="Text Placeholder 3"/>
          <p:cNvSpPr>
            <a:spLocks noGrp="1"/>
          </p:cNvSpPr>
          <p:nvPr>
            <p:ph type="body" sz="half" idx="2"/>
          </p:nvPr>
        </p:nvSpPr>
        <p:spPr>
          <a:xfrm>
            <a:off x="48006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13"/>
          <p:cNvSpPr>
            <a:spLocks noGrp="1" noChangeArrowheads="1"/>
          </p:cNvSpPr>
          <p:nvPr>
            <p:ph type="dt" sz="half" idx="10"/>
          </p:nvPr>
        </p:nvSpPr>
        <p:spPr/>
        <p:txBody>
          <a:bodyPr/>
          <a:lstStyle>
            <a:lvl1pPr>
              <a:defRPr/>
            </a:lvl1pPr>
          </a:lstStyle>
          <a:p>
            <a:pPr>
              <a:defRPr/>
            </a:pPr>
            <a:fld id="{F46354C7-FF51-4B65-A1C5-9BF0ED35A46F}" type="datetime1">
              <a:rPr lang="en-US"/>
              <a:pPr>
                <a:defRPr/>
              </a:pPr>
              <a:t>3/2/2020</a:t>
            </a:fld>
            <a:endParaRPr lang="en-US"/>
          </a:p>
        </p:txBody>
      </p:sp>
      <p:sp>
        <p:nvSpPr>
          <p:cNvPr id="6" name="Rectangle 2114"/>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r>
              <a:rPr lang="en-US"/>
              <a:t>Sexual Harassment:  Awareness and Prevention</a:t>
            </a:r>
          </a:p>
        </p:txBody>
      </p:sp>
      <p:sp>
        <p:nvSpPr>
          <p:cNvPr id="7" name="Rectangle 2115"/>
          <p:cNvSpPr>
            <a:spLocks noGrp="1" noChangeArrowheads="1"/>
          </p:cNvSpPr>
          <p:nvPr>
            <p:ph type="sldNum" sz="quarter" idx="12"/>
          </p:nvPr>
        </p:nvSpPr>
        <p:spPr/>
        <p:txBody>
          <a:bodyPr/>
          <a:lstStyle>
            <a:lvl1pPr>
              <a:defRPr/>
            </a:lvl1pPr>
          </a:lstStyle>
          <a:p>
            <a:pPr>
              <a:defRPr/>
            </a:pPr>
            <a:fld id="{7722D879-C015-4C33-B2F4-C424760FD6E1}" type="slidenum">
              <a:rPr lang="en-US"/>
              <a:pPr>
                <a:defRPr/>
              </a:pPr>
              <a:t>‹#›</a:t>
            </a:fld>
            <a:endParaRPr lang="en-US"/>
          </a:p>
        </p:txBody>
      </p:sp>
    </p:spTree>
    <p:extLst>
      <p:ext uri="{BB962C8B-B14F-4D97-AF65-F5344CB8AC3E}">
        <p14:creationId xmlns:p14="http://schemas.microsoft.com/office/powerpoint/2010/main" val="3884800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60A381A1-0A14-4EB3-B025-AEAE527656B7}" type="slidenum">
              <a:rPr lang="en-US"/>
              <a:pPr>
                <a:defRPr/>
              </a:pPr>
              <a:t>‹#›</a:t>
            </a:fld>
            <a:endParaRPr lang="en-US"/>
          </a:p>
        </p:txBody>
      </p:sp>
      <p:sp>
        <p:nvSpPr>
          <p:cNvPr id="5"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58560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46D5D673-FC45-4419-AB8D-504BB380FD27}" type="slidenum">
              <a:rPr lang="en-US"/>
              <a:pPr>
                <a:defRPr/>
              </a:pPr>
              <a:t>‹#›</a:t>
            </a:fld>
            <a:endParaRPr lang="en-US"/>
          </a:p>
        </p:txBody>
      </p:sp>
      <p:sp>
        <p:nvSpPr>
          <p:cNvPr id="5"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85129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B0FFF46-6213-45DC-A8BD-9C6F069348B7}" type="slidenum">
              <a:rPr lang="en-US"/>
              <a:pPr>
                <a:defRPr/>
              </a:pPr>
              <a:t>‹#›</a:t>
            </a:fld>
            <a:endParaRPr lang="en-US"/>
          </a:p>
        </p:txBody>
      </p:sp>
      <p:sp>
        <p:nvSpPr>
          <p:cNvPr id="5"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01629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2A5F71C4-1406-49C7-AF23-A35A233867B4}" type="slidenum">
              <a:rPr lang="en-US"/>
              <a:pPr>
                <a:defRPr/>
              </a:pPr>
              <a:t>‹#›</a:t>
            </a:fld>
            <a:endParaRPr lang="en-US"/>
          </a:p>
        </p:txBody>
      </p:sp>
      <p:sp>
        <p:nvSpPr>
          <p:cNvPr id="6"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06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4FCE22AB-B8BF-4142-898C-0A8E1F7F6898}" type="slidenum">
              <a:rPr lang="en-US"/>
              <a:pPr>
                <a:defRPr/>
              </a:pPr>
              <a:t>‹#›</a:t>
            </a:fld>
            <a:endParaRPr lang="en-US"/>
          </a:p>
        </p:txBody>
      </p:sp>
      <p:sp>
        <p:nvSpPr>
          <p:cNvPr id="8"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711792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AB69D38-6827-4632-9198-A72BDE320056}" type="slidenum">
              <a:rPr lang="en-US"/>
              <a:pPr>
                <a:defRPr/>
              </a:pPr>
              <a:t>‹#›</a:t>
            </a:fld>
            <a:endParaRPr lang="en-US"/>
          </a:p>
        </p:txBody>
      </p:sp>
      <p:sp>
        <p:nvSpPr>
          <p:cNvPr id="4"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987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BE3250F-63D3-41B9-A93B-ED164EA8C55A}" type="slidenum">
              <a:rPr lang="en-US"/>
              <a:pPr>
                <a:defRPr/>
              </a:pPr>
              <a:t>‹#›</a:t>
            </a:fld>
            <a:endParaRPr lang="en-US"/>
          </a:p>
        </p:txBody>
      </p:sp>
      <p:sp>
        <p:nvSpPr>
          <p:cNvPr id="3"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2787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C0A15ACC-4311-40C8-9327-2E8F9A8F8BBB}" type="slidenum">
              <a:rPr lang="en-US"/>
              <a:pPr>
                <a:defRPr/>
              </a:pPr>
              <a:t>‹#›</a:t>
            </a:fld>
            <a:endParaRPr lang="en-US"/>
          </a:p>
        </p:txBody>
      </p:sp>
    </p:spTree>
    <p:extLst>
      <p:ext uri="{BB962C8B-B14F-4D97-AF65-F5344CB8AC3E}">
        <p14:creationId xmlns:p14="http://schemas.microsoft.com/office/powerpoint/2010/main" val="1865316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DDB6D3-5F34-4C60-BB80-037C2BBE0D0F}" type="slidenum">
              <a:rPr lang="en-US"/>
              <a:pPr>
                <a:defRPr/>
              </a:pPr>
              <a:t>‹#›</a:t>
            </a:fld>
            <a:endParaRPr lang="en-US"/>
          </a:p>
        </p:txBody>
      </p:sp>
      <p:sp>
        <p:nvSpPr>
          <p:cNvPr id="6"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243743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B40C246-C7B7-4791-A0DE-15497B53D247}" type="slidenum">
              <a:rPr lang="en-US"/>
              <a:pPr>
                <a:defRPr/>
              </a:pPr>
              <a:t>‹#›</a:t>
            </a:fld>
            <a:endParaRPr lang="en-US"/>
          </a:p>
        </p:txBody>
      </p:sp>
      <p:sp>
        <p:nvSpPr>
          <p:cNvPr id="6"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23714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CDCB2B95-E7F9-420A-BCBE-F6A314BCCB1E}" type="slidenum">
              <a:rPr lang="en-US"/>
              <a:pPr>
                <a:defRPr/>
              </a:pPr>
              <a:t>‹#›</a:t>
            </a:fld>
            <a:endParaRPr lang="en-US"/>
          </a:p>
        </p:txBody>
      </p:sp>
      <p:sp>
        <p:nvSpPr>
          <p:cNvPr id="5"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002510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52400"/>
            <a:ext cx="20955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1341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7B96FE9-0603-4C37-8459-0C47D6E2C951}" type="slidenum">
              <a:rPr lang="en-US"/>
              <a:pPr>
                <a:defRPr/>
              </a:pPr>
              <a:t>‹#›</a:t>
            </a:fld>
            <a:endParaRPr lang="en-US"/>
          </a:p>
        </p:txBody>
      </p:sp>
      <p:sp>
        <p:nvSpPr>
          <p:cNvPr id="5" name="Rectangle 7"/>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9142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33E5D2E-29BC-4F12-AD76-FBE88BE9B02B}" type="slidenum">
              <a:rPr lang="en-US"/>
              <a:pPr>
                <a:defRPr/>
              </a:pPr>
              <a:t>‹#›</a:t>
            </a:fld>
            <a:endParaRPr lang="en-US"/>
          </a:p>
        </p:txBody>
      </p:sp>
    </p:spTree>
    <p:extLst>
      <p:ext uri="{BB962C8B-B14F-4D97-AF65-F5344CB8AC3E}">
        <p14:creationId xmlns:p14="http://schemas.microsoft.com/office/powerpoint/2010/main" val="32597836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AF69BF19-CD60-4C64-99B5-686AC4D8FBEC}" type="slidenum">
              <a:rPr lang="en-US"/>
              <a:pPr>
                <a:defRPr/>
              </a:pPr>
              <a:t>‹#›</a:t>
            </a:fld>
            <a:endParaRPr lang="en-US"/>
          </a:p>
        </p:txBody>
      </p:sp>
    </p:spTree>
    <p:extLst>
      <p:ext uri="{BB962C8B-B14F-4D97-AF65-F5344CB8AC3E}">
        <p14:creationId xmlns:p14="http://schemas.microsoft.com/office/powerpoint/2010/main" val="33215702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958B7C8-05AA-489B-A51B-25326BCFFE1A}" type="slidenum">
              <a:rPr lang="en-US"/>
              <a:pPr>
                <a:defRPr/>
              </a:pPr>
              <a:t>‹#›</a:t>
            </a:fld>
            <a:endParaRPr lang="en-US"/>
          </a:p>
        </p:txBody>
      </p:sp>
    </p:spTree>
    <p:extLst>
      <p:ext uri="{BB962C8B-B14F-4D97-AF65-F5344CB8AC3E}">
        <p14:creationId xmlns:p14="http://schemas.microsoft.com/office/powerpoint/2010/main" val="25425125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3F284DE6-DF68-4E72-A679-6DE38EDABA14}" type="slidenum">
              <a:rPr lang="en-US"/>
              <a:pPr>
                <a:defRPr/>
              </a:pPr>
              <a:t>‹#›</a:t>
            </a:fld>
            <a:endParaRPr lang="en-US"/>
          </a:p>
        </p:txBody>
      </p:sp>
    </p:spTree>
    <p:extLst>
      <p:ext uri="{BB962C8B-B14F-4D97-AF65-F5344CB8AC3E}">
        <p14:creationId xmlns:p14="http://schemas.microsoft.com/office/powerpoint/2010/main" val="15904163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D74D37A-B935-4DC8-802E-D0CD262721D9}" type="slidenum">
              <a:rPr lang="en-US"/>
              <a:pPr>
                <a:defRPr/>
              </a:pPr>
              <a:t>‹#›</a:t>
            </a:fld>
            <a:endParaRPr lang="en-US"/>
          </a:p>
        </p:txBody>
      </p:sp>
    </p:spTree>
    <p:extLst>
      <p:ext uri="{BB962C8B-B14F-4D97-AF65-F5344CB8AC3E}">
        <p14:creationId xmlns:p14="http://schemas.microsoft.com/office/powerpoint/2010/main" val="27967447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BB610397-BD36-4D04-91AF-161D78B2DBA2}" type="slidenum">
              <a:rPr lang="en-US"/>
              <a:pPr>
                <a:defRPr/>
              </a:pPr>
              <a:t>‹#›</a:t>
            </a:fld>
            <a:endParaRPr lang="en-US"/>
          </a:p>
        </p:txBody>
      </p:sp>
    </p:spTree>
    <p:extLst>
      <p:ext uri="{BB962C8B-B14F-4D97-AF65-F5344CB8AC3E}">
        <p14:creationId xmlns:p14="http://schemas.microsoft.com/office/powerpoint/2010/main" val="101372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212114F8-85F6-4B02-A582-94927399872E}" type="slidenum">
              <a:rPr lang="en-US"/>
              <a:pPr>
                <a:defRPr/>
              </a:pPr>
              <a:t>‹#›</a:t>
            </a:fld>
            <a:endParaRPr lang="en-US"/>
          </a:p>
        </p:txBody>
      </p:sp>
    </p:spTree>
    <p:extLst>
      <p:ext uri="{BB962C8B-B14F-4D97-AF65-F5344CB8AC3E}">
        <p14:creationId xmlns:p14="http://schemas.microsoft.com/office/powerpoint/2010/main" val="950911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956F30E1-E6CD-445D-9B4B-B007977154C5}" type="slidenum">
              <a:rPr lang="en-US"/>
              <a:pPr>
                <a:defRPr/>
              </a:pPr>
              <a:t>‹#›</a:t>
            </a:fld>
            <a:endParaRPr lang="en-US"/>
          </a:p>
        </p:txBody>
      </p:sp>
    </p:spTree>
    <p:extLst>
      <p:ext uri="{BB962C8B-B14F-4D97-AF65-F5344CB8AC3E}">
        <p14:creationId xmlns:p14="http://schemas.microsoft.com/office/powerpoint/2010/main" val="1828523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CEAB1995-4177-4A6E-94A1-1839E17EC814}" type="slidenum">
              <a:rPr lang="en-US"/>
              <a:pPr>
                <a:defRPr/>
              </a:pPr>
              <a:t>‹#›</a:t>
            </a:fld>
            <a:endParaRPr lang="en-US"/>
          </a:p>
        </p:txBody>
      </p:sp>
    </p:spTree>
    <p:extLst>
      <p:ext uri="{BB962C8B-B14F-4D97-AF65-F5344CB8AC3E}">
        <p14:creationId xmlns:p14="http://schemas.microsoft.com/office/powerpoint/2010/main" val="23513527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30BD06A5-F7DD-44D1-B54E-B5140268981A}" type="slidenum">
              <a:rPr lang="en-US"/>
              <a:pPr>
                <a:defRPr/>
              </a:pPr>
              <a:t>‹#›</a:t>
            </a:fld>
            <a:endParaRPr lang="en-US"/>
          </a:p>
        </p:txBody>
      </p:sp>
    </p:spTree>
    <p:extLst>
      <p:ext uri="{BB962C8B-B14F-4D97-AF65-F5344CB8AC3E}">
        <p14:creationId xmlns:p14="http://schemas.microsoft.com/office/powerpoint/2010/main" val="945924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2DB6F6F1-F72B-4610-B252-C01B41E08C68}" type="slidenum">
              <a:rPr lang="en-US"/>
              <a:pPr>
                <a:defRPr/>
              </a:pPr>
              <a:t>‹#›</a:t>
            </a:fld>
            <a:endParaRPr lang="en-US"/>
          </a:p>
        </p:txBody>
      </p:sp>
    </p:spTree>
    <p:extLst>
      <p:ext uri="{BB962C8B-B14F-4D97-AF65-F5344CB8AC3E}">
        <p14:creationId xmlns:p14="http://schemas.microsoft.com/office/powerpoint/2010/main" val="40495805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52400"/>
            <a:ext cx="20955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1341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5C968CC2-5DD5-46E8-A870-F81799D325F6}" type="slidenum">
              <a:rPr lang="en-US"/>
              <a:pPr>
                <a:defRPr/>
              </a:pPr>
              <a:t>‹#›</a:t>
            </a:fld>
            <a:endParaRPr lang="en-US"/>
          </a:p>
        </p:txBody>
      </p:sp>
    </p:spTree>
    <p:extLst>
      <p:ext uri="{BB962C8B-B14F-4D97-AF65-F5344CB8AC3E}">
        <p14:creationId xmlns:p14="http://schemas.microsoft.com/office/powerpoint/2010/main" val="39352619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75F46269-B6B1-4B36-9ECF-0DB6F95DFDCB}"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782107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BE31093-81AD-4422-9F2E-7884541EDAF0}"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989490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DF9A1BAC-5915-4415-9EDF-20AC6031F55D}"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330687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B78E454A-FBE6-4695-96CE-30C0F60FACA0}"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52207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E7EE3A65-92E9-40CC-87F0-20F4D1318E75}" type="slidenum">
              <a:rPr lang="en-US"/>
              <a:pPr>
                <a:defRPr/>
              </a:pPr>
              <a:t>‹#›</a:t>
            </a:fld>
            <a:endParaRPr lang="en-US"/>
          </a:p>
        </p:txBody>
      </p:sp>
      <p:sp>
        <p:nvSpPr>
          <p:cNvPr id="8"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1309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209E77AB-B6B8-4339-AF44-A3E46792388E}" type="slidenum">
              <a:rPr lang="en-US"/>
              <a:pPr>
                <a:defRPr/>
              </a:pPr>
              <a:t>‹#›</a:t>
            </a:fld>
            <a:endParaRPr lang="en-US"/>
          </a:p>
        </p:txBody>
      </p:sp>
    </p:spTree>
    <p:extLst>
      <p:ext uri="{BB962C8B-B14F-4D97-AF65-F5344CB8AC3E}">
        <p14:creationId xmlns:p14="http://schemas.microsoft.com/office/powerpoint/2010/main" val="86336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5F9E8004-9BBE-488A-AF0A-363B6E9E5A25}" type="slidenum">
              <a:rPr lang="en-US"/>
              <a:pPr>
                <a:defRPr/>
              </a:pPr>
              <a:t>‹#›</a:t>
            </a:fld>
            <a:endParaRPr lang="en-US"/>
          </a:p>
        </p:txBody>
      </p:sp>
      <p:sp>
        <p:nvSpPr>
          <p:cNvPr id="4"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582856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12FBA82-9FD5-4324-AF23-A80011271688}" type="slidenum">
              <a:rPr lang="en-US"/>
              <a:pPr>
                <a:defRPr/>
              </a:pPr>
              <a:t>‹#›</a:t>
            </a:fld>
            <a:endParaRPr lang="en-US"/>
          </a:p>
        </p:txBody>
      </p:sp>
      <p:sp>
        <p:nvSpPr>
          <p:cNvPr id="3"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956359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1831BE19-2EE7-4211-AE4D-F93E71D4149F}"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958099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8B21440-5C18-40C1-8629-AFA307E9A7D2}"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386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A82BC63D-6A6A-4DA5-8BAB-8B2CAB80EEB5}"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352295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52400"/>
            <a:ext cx="20955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1341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90555DA0-FD7D-432B-8D17-6230C145D17E}"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429291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DAEF9DF3-F847-4A63-B530-C9AD6C6639EE}"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004643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21B24489-EF11-42A9-BC7F-CB72A8328B0A}"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286757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249FB761-2ED9-4119-997E-CE42BFBC0E72}"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042223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2BD363AF-C797-4106-8119-F9D726969EE7}"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22273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A9871C2-6717-4224-93A2-CA1698DD06E5}" type="slidenum">
              <a:rPr lang="en-US"/>
              <a:pPr>
                <a:defRPr/>
              </a:pPr>
              <a:t>‹#›</a:t>
            </a:fld>
            <a:endParaRPr lang="en-US"/>
          </a:p>
        </p:txBody>
      </p:sp>
    </p:spTree>
    <p:extLst>
      <p:ext uri="{BB962C8B-B14F-4D97-AF65-F5344CB8AC3E}">
        <p14:creationId xmlns:p14="http://schemas.microsoft.com/office/powerpoint/2010/main" val="123085400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6AB6B97F-600A-4082-A466-BF765A00852C}" type="slidenum">
              <a:rPr lang="en-US"/>
              <a:pPr>
                <a:defRPr/>
              </a:pPr>
              <a:t>‹#›</a:t>
            </a:fld>
            <a:endParaRPr lang="en-US"/>
          </a:p>
        </p:txBody>
      </p:sp>
      <p:sp>
        <p:nvSpPr>
          <p:cNvPr id="8"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805128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BCC6C9B-119B-436A-B3F1-D0138DB614C9}" type="slidenum">
              <a:rPr lang="en-US"/>
              <a:pPr>
                <a:defRPr/>
              </a:pPr>
              <a:t>‹#›</a:t>
            </a:fld>
            <a:endParaRPr lang="en-US"/>
          </a:p>
        </p:txBody>
      </p:sp>
      <p:sp>
        <p:nvSpPr>
          <p:cNvPr id="4"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643207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F1A9E47D-B3BB-4C09-9871-670FFABB895D}" type="slidenum">
              <a:rPr lang="en-US"/>
              <a:pPr>
                <a:defRPr/>
              </a:pPr>
              <a:t>‹#›</a:t>
            </a:fld>
            <a:endParaRPr lang="en-US"/>
          </a:p>
        </p:txBody>
      </p:sp>
      <p:sp>
        <p:nvSpPr>
          <p:cNvPr id="3"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314281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629FD457-41CA-4723-99DA-DFB9A6AE825D}"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313126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D93655B-905F-471A-8FEF-36598A693483}"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66862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44B949F9-27D3-4FB0-8A7D-BBD2234AB894}"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635782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52400"/>
            <a:ext cx="20955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2400"/>
            <a:ext cx="61341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D423DC98-733D-4FAA-9DD6-060A9B682CED}" type="slidenum">
              <a:rPr lang="en-US"/>
              <a:pPr>
                <a:defRPr/>
              </a:pPr>
              <a:t>‹#›</a:t>
            </a:fld>
            <a:endParaRPr lang="en-US"/>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8550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FA72FC3-9F50-4075-9408-2B213B706A02}" type="slidenum">
              <a:rPr lang="en-US"/>
              <a:pPr>
                <a:defRPr/>
              </a:pPr>
              <a:t>‹#›</a:t>
            </a:fld>
            <a:endParaRPr lang="en-US"/>
          </a:p>
        </p:txBody>
      </p:sp>
    </p:spTree>
    <p:extLst>
      <p:ext uri="{BB962C8B-B14F-4D97-AF65-F5344CB8AC3E}">
        <p14:creationId xmlns:p14="http://schemas.microsoft.com/office/powerpoint/2010/main" val="359316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B6D14836-5F86-4B56-9015-5C49F05705CD}" type="slidenum">
              <a:rPr lang="en-US"/>
              <a:pPr>
                <a:defRPr/>
              </a:pPr>
              <a:t>‹#›</a:t>
            </a:fld>
            <a:endParaRPr lang="en-US"/>
          </a:p>
        </p:txBody>
      </p:sp>
    </p:spTree>
    <p:extLst>
      <p:ext uri="{BB962C8B-B14F-4D97-AF65-F5344CB8AC3E}">
        <p14:creationId xmlns:p14="http://schemas.microsoft.com/office/powerpoint/2010/main" val="173090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925BAC10-2B9C-4A11-B9E3-6B6C356E5C7E}" type="slidenum">
              <a:rPr lang="en-US"/>
              <a:pPr>
                <a:defRPr/>
              </a:pPr>
              <a:t>‹#›</a:t>
            </a:fld>
            <a:endParaRPr lang="en-US"/>
          </a:p>
        </p:txBody>
      </p:sp>
    </p:spTree>
    <p:extLst>
      <p:ext uri="{BB962C8B-B14F-4D97-AF65-F5344CB8AC3E}">
        <p14:creationId xmlns:p14="http://schemas.microsoft.com/office/powerpoint/2010/main" val="183692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CC6768A0-948B-4602-87A3-5999EC44E137}" type="slidenum">
              <a:rPr lang="en-US"/>
              <a:pPr>
                <a:defRPr/>
              </a:pPr>
              <a:t>‹#›</a:t>
            </a:fld>
            <a:endParaRPr lang="en-US"/>
          </a:p>
        </p:txBody>
      </p:sp>
    </p:spTree>
    <p:extLst>
      <p:ext uri="{BB962C8B-B14F-4D97-AF65-F5344CB8AC3E}">
        <p14:creationId xmlns:p14="http://schemas.microsoft.com/office/powerpoint/2010/main" val="428626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4.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5.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6" name="Rectangle 4"/>
          <p:cNvSpPr>
            <a:spLocks noGrp="1" noChangeArrowheads="1"/>
          </p:cNvSpPr>
          <p:nvPr>
            <p:ph type="dt" sz="half" idx="2"/>
          </p:nvPr>
        </p:nvSpPr>
        <p:spPr bwMode="auto">
          <a:xfrm>
            <a:off x="3505200" y="63817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
        <p:nvSpPr>
          <p:cNvPr id="8197" name="Rectangle 5"/>
          <p:cNvSpPr>
            <a:spLocks noGrp="1" noChangeArrowheads="1"/>
          </p:cNvSpPr>
          <p:nvPr>
            <p:ph type="sldNum" sz="quarter" idx="4"/>
          </p:nvPr>
        </p:nvSpPr>
        <p:spPr bwMode="auto">
          <a:xfrm>
            <a:off x="457200" y="638175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04782BAD-CA53-406D-84C5-A02FEA4CFBF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824" r:id="rId12"/>
  </p:sldLayoutIdLst>
  <p:txStyles>
    <p:titleStyle>
      <a:lvl1pPr algn="l" rtl="0" eaLnBrk="0" fontAlgn="base" hangingPunct="0">
        <a:spcBef>
          <a:spcPct val="0"/>
        </a:spcBef>
        <a:spcAft>
          <a:spcPct val="0"/>
        </a:spcAft>
        <a:defRPr sz="3800" b="1">
          <a:solidFill>
            <a:schemeClr val="bg1"/>
          </a:solidFill>
          <a:latin typeface="+mj-lt"/>
          <a:ea typeface="+mj-ea"/>
          <a:cs typeface="+mj-cs"/>
        </a:defRPr>
      </a:lvl1pPr>
      <a:lvl2pPr algn="l" rtl="0" eaLnBrk="0" fontAlgn="base" hangingPunct="0">
        <a:spcBef>
          <a:spcPct val="0"/>
        </a:spcBef>
        <a:spcAft>
          <a:spcPct val="0"/>
        </a:spcAft>
        <a:defRPr sz="3800" b="1">
          <a:solidFill>
            <a:schemeClr val="bg1"/>
          </a:solidFill>
          <a:latin typeface="Verdana" pitchFamily="34" charset="0"/>
        </a:defRPr>
      </a:lvl2pPr>
      <a:lvl3pPr algn="l" rtl="0" eaLnBrk="0" fontAlgn="base" hangingPunct="0">
        <a:spcBef>
          <a:spcPct val="0"/>
        </a:spcBef>
        <a:spcAft>
          <a:spcPct val="0"/>
        </a:spcAft>
        <a:defRPr sz="3800" b="1">
          <a:solidFill>
            <a:schemeClr val="bg1"/>
          </a:solidFill>
          <a:latin typeface="Verdana" pitchFamily="34" charset="0"/>
        </a:defRPr>
      </a:lvl3pPr>
      <a:lvl4pPr algn="l" rtl="0" eaLnBrk="0" fontAlgn="base" hangingPunct="0">
        <a:spcBef>
          <a:spcPct val="0"/>
        </a:spcBef>
        <a:spcAft>
          <a:spcPct val="0"/>
        </a:spcAft>
        <a:defRPr sz="3800" b="1">
          <a:solidFill>
            <a:schemeClr val="bg1"/>
          </a:solidFill>
          <a:latin typeface="Verdana" pitchFamily="34" charset="0"/>
        </a:defRPr>
      </a:lvl4pPr>
      <a:lvl5pPr algn="l" rtl="0" eaLnBrk="0" fontAlgn="base" hangingPunct="0">
        <a:spcBef>
          <a:spcPct val="0"/>
        </a:spcBef>
        <a:spcAft>
          <a:spcPct val="0"/>
        </a:spcAft>
        <a:defRPr sz="3800" b="1">
          <a:solidFill>
            <a:schemeClr val="bg1"/>
          </a:solidFill>
          <a:latin typeface="Verdana" pitchFamily="34" charset="0"/>
        </a:defRPr>
      </a:lvl5pPr>
      <a:lvl6pPr marL="457200" algn="l" rtl="0" fontAlgn="base">
        <a:spcBef>
          <a:spcPct val="0"/>
        </a:spcBef>
        <a:spcAft>
          <a:spcPct val="0"/>
        </a:spcAft>
        <a:defRPr sz="3800" b="1">
          <a:solidFill>
            <a:schemeClr val="bg1"/>
          </a:solidFill>
          <a:latin typeface="Verdana" pitchFamily="34" charset="0"/>
        </a:defRPr>
      </a:lvl6pPr>
      <a:lvl7pPr marL="914400" algn="l" rtl="0" fontAlgn="base">
        <a:spcBef>
          <a:spcPct val="0"/>
        </a:spcBef>
        <a:spcAft>
          <a:spcPct val="0"/>
        </a:spcAft>
        <a:defRPr sz="3800" b="1">
          <a:solidFill>
            <a:schemeClr val="bg1"/>
          </a:solidFill>
          <a:latin typeface="Verdana" pitchFamily="34" charset="0"/>
        </a:defRPr>
      </a:lvl7pPr>
      <a:lvl8pPr marL="1371600" algn="l" rtl="0" fontAlgn="base">
        <a:spcBef>
          <a:spcPct val="0"/>
        </a:spcBef>
        <a:spcAft>
          <a:spcPct val="0"/>
        </a:spcAft>
        <a:defRPr sz="3800" b="1">
          <a:solidFill>
            <a:schemeClr val="bg1"/>
          </a:solidFill>
          <a:latin typeface="Verdana" pitchFamily="34" charset="0"/>
        </a:defRPr>
      </a:lvl8pPr>
      <a:lvl9pPr marL="1828800" algn="l" rtl="0" fontAlgn="base">
        <a:spcBef>
          <a:spcPct val="0"/>
        </a:spcBef>
        <a:spcAft>
          <a:spcPct val="0"/>
        </a:spcAft>
        <a:defRPr sz="38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58" name="Rectangle 6"/>
          <p:cNvSpPr>
            <a:spLocks noGrp="1" noChangeArrowheads="1"/>
          </p:cNvSpPr>
          <p:nvPr>
            <p:ph type="sldNum" sz="quarter" idx="4"/>
          </p:nvPr>
        </p:nvSpPr>
        <p:spPr bwMode="auto">
          <a:xfrm>
            <a:off x="457200" y="638175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996F912A-8B26-41BD-BF96-49F3C3687B69}" type="slidenum">
              <a:rPr lang="en-US"/>
              <a:pPr>
                <a:defRPr/>
              </a:pPr>
              <a:t>‹#›</a:t>
            </a:fld>
            <a:endParaRPr lang="en-US"/>
          </a:p>
        </p:txBody>
      </p:sp>
      <p:sp>
        <p:nvSpPr>
          <p:cNvPr id="23559" name="Rectangle 7"/>
          <p:cNvSpPr>
            <a:spLocks noGrp="1" noChangeArrowheads="1"/>
          </p:cNvSpPr>
          <p:nvPr>
            <p:ph type="dt" sz="half" idx="2"/>
          </p:nvPr>
        </p:nvSpPr>
        <p:spPr bwMode="auto">
          <a:xfrm>
            <a:off x="3505200" y="63817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rtl="0" eaLnBrk="0" fontAlgn="base" hangingPunct="0">
        <a:spcBef>
          <a:spcPct val="0"/>
        </a:spcBef>
        <a:spcAft>
          <a:spcPct val="0"/>
        </a:spcAft>
        <a:defRPr sz="3800" b="1">
          <a:solidFill>
            <a:schemeClr val="bg1"/>
          </a:solidFill>
          <a:latin typeface="+mj-lt"/>
          <a:ea typeface="+mj-ea"/>
          <a:cs typeface="+mj-cs"/>
        </a:defRPr>
      </a:lvl1pPr>
      <a:lvl2pPr algn="l" rtl="0" eaLnBrk="0" fontAlgn="base" hangingPunct="0">
        <a:spcBef>
          <a:spcPct val="0"/>
        </a:spcBef>
        <a:spcAft>
          <a:spcPct val="0"/>
        </a:spcAft>
        <a:defRPr sz="3800" b="1">
          <a:solidFill>
            <a:schemeClr val="bg1"/>
          </a:solidFill>
          <a:latin typeface="Verdana" pitchFamily="34" charset="0"/>
        </a:defRPr>
      </a:lvl2pPr>
      <a:lvl3pPr algn="l" rtl="0" eaLnBrk="0" fontAlgn="base" hangingPunct="0">
        <a:spcBef>
          <a:spcPct val="0"/>
        </a:spcBef>
        <a:spcAft>
          <a:spcPct val="0"/>
        </a:spcAft>
        <a:defRPr sz="3800" b="1">
          <a:solidFill>
            <a:schemeClr val="bg1"/>
          </a:solidFill>
          <a:latin typeface="Verdana" pitchFamily="34" charset="0"/>
        </a:defRPr>
      </a:lvl3pPr>
      <a:lvl4pPr algn="l" rtl="0" eaLnBrk="0" fontAlgn="base" hangingPunct="0">
        <a:spcBef>
          <a:spcPct val="0"/>
        </a:spcBef>
        <a:spcAft>
          <a:spcPct val="0"/>
        </a:spcAft>
        <a:defRPr sz="3800" b="1">
          <a:solidFill>
            <a:schemeClr val="bg1"/>
          </a:solidFill>
          <a:latin typeface="Verdana" pitchFamily="34" charset="0"/>
        </a:defRPr>
      </a:lvl4pPr>
      <a:lvl5pPr algn="l" rtl="0" eaLnBrk="0" fontAlgn="base" hangingPunct="0">
        <a:spcBef>
          <a:spcPct val="0"/>
        </a:spcBef>
        <a:spcAft>
          <a:spcPct val="0"/>
        </a:spcAft>
        <a:defRPr sz="3800" b="1">
          <a:solidFill>
            <a:schemeClr val="bg1"/>
          </a:solidFill>
          <a:latin typeface="Verdana" pitchFamily="34" charset="0"/>
        </a:defRPr>
      </a:lvl5pPr>
      <a:lvl6pPr marL="457200" algn="l" rtl="0" fontAlgn="base">
        <a:spcBef>
          <a:spcPct val="0"/>
        </a:spcBef>
        <a:spcAft>
          <a:spcPct val="0"/>
        </a:spcAft>
        <a:defRPr sz="3800" b="1">
          <a:solidFill>
            <a:schemeClr val="bg1"/>
          </a:solidFill>
          <a:latin typeface="Verdana" pitchFamily="34" charset="0"/>
        </a:defRPr>
      </a:lvl6pPr>
      <a:lvl7pPr marL="914400" algn="l" rtl="0" fontAlgn="base">
        <a:spcBef>
          <a:spcPct val="0"/>
        </a:spcBef>
        <a:spcAft>
          <a:spcPct val="0"/>
        </a:spcAft>
        <a:defRPr sz="3800" b="1">
          <a:solidFill>
            <a:schemeClr val="bg1"/>
          </a:solidFill>
          <a:latin typeface="Verdana" pitchFamily="34" charset="0"/>
        </a:defRPr>
      </a:lvl7pPr>
      <a:lvl8pPr marL="1371600" algn="l" rtl="0" fontAlgn="base">
        <a:spcBef>
          <a:spcPct val="0"/>
        </a:spcBef>
        <a:spcAft>
          <a:spcPct val="0"/>
        </a:spcAft>
        <a:defRPr sz="3800" b="1">
          <a:solidFill>
            <a:schemeClr val="bg1"/>
          </a:solidFill>
          <a:latin typeface="Verdana" pitchFamily="34" charset="0"/>
        </a:defRPr>
      </a:lvl8pPr>
      <a:lvl9pPr marL="1828800" algn="l" rtl="0" fontAlgn="base">
        <a:spcBef>
          <a:spcPct val="0"/>
        </a:spcBef>
        <a:spcAft>
          <a:spcPct val="0"/>
        </a:spcAft>
        <a:defRPr sz="38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11267" name="Rectangle 3"/>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0" name="Rectangle 4"/>
          <p:cNvSpPr>
            <a:spLocks noGrp="1" noChangeArrowheads="1"/>
          </p:cNvSpPr>
          <p:nvPr>
            <p:ph type="dt" sz="half" idx="2"/>
          </p:nvPr>
        </p:nvSpPr>
        <p:spPr bwMode="auto">
          <a:xfrm>
            <a:off x="3505200" y="63817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
        <p:nvSpPr>
          <p:cNvPr id="9221" name="Rectangle 5"/>
          <p:cNvSpPr>
            <a:spLocks noGrp="1" noChangeArrowheads="1"/>
          </p:cNvSpPr>
          <p:nvPr>
            <p:ph type="sldNum" sz="quarter" idx="4"/>
          </p:nvPr>
        </p:nvSpPr>
        <p:spPr bwMode="auto">
          <a:xfrm>
            <a:off x="457200" y="638175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D248F6D4-4511-4BBA-9E9B-93B853BAA5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rtl="0" eaLnBrk="0" fontAlgn="base" hangingPunct="0">
        <a:spcBef>
          <a:spcPct val="0"/>
        </a:spcBef>
        <a:spcAft>
          <a:spcPct val="0"/>
        </a:spcAft>
        <a:defRPr sz="3800" b="1">
          <a:solidFill>
            <a:srgbClr val="91343A"/>
          </a:solidFill>
          <a:latin typeface="+mj-lt"/>
          <a:ea typeface="+mj-ea"/>
          <a:cs typeface="+mj-cs"/>
        </a:defRPr>
      </a:lvl1pPr>
      <a:lvl2pPr algn="l" rtl="0" eaLnBrk="0" fontAlgn="base" hangingPunct="0">
        <a:spcBef>
          <a:spcPct val="0"/>
        </a:spcBef>
        <a:spcAft>
          <a:spcPct val="0"/>
        </a:spcAft>
        <a:defRPr sz="3800" b="1">
          <a:solidFill>
            <a:srgbClr val="91343A"/>
          </a:solidFill>
          <a:latin typeface="Verdana" pitchFamily="34" charset="0"/>
        </a:defRPr>
      </a:lvl2pPr>
      <a:lvl3pPr algn="l" rtl="0" eaLnBrk="0" fontAlgn="base" hangingPunct="0">
        <a:spcBef>
          <a:spcPct val="0"/>
        </a:spcBef>
        <a:spcAft>
          <a:spcPct val="0"/>
        </a:spcAft>
        <a:defRPr sz="3800" b="1">
          <a:solidFill>
            <a:srgbClr val="91343A"/>
          </a:solidFill>
          <a:latin typeface="Verdana" pitchFamily="34" charset="0"/>
        </a:defRPr>
      </a:lvl3pPr>
      <a:lvl4pPr algn="l" rtl="0" eaLnBrk="0" fontAlgn="base" hangingPunct="0">
        <a:spcBef>
          <a:spcPct val="0"/>
        </a:spcBef>
        <a:spcAft>
          <a:spcPct val="0"/>
        </a:spcAft>
        <a:defRPr sz="3800" b="1">
          <a:solidFill>
            <a:srgbClr val="91343A"/>
          </a:solidFill>
          <a:latin typeface="Verdana" pitchFamily="34" charset="0"/>
        </a:defRPr>
      </a:lvl4pPr>
      <a:lvl5pPr algn="l" rtl="0" eaLnBrk="0" fontAlgn="base" hangingPunct="0">
        <a:spcBef>
          <a:spcPct val="0"/>
        </a:spcBef>
        <a:spcAft>
          <a:spcPct val="0"/>
        </a:spcAft>
        <a:defRPr sz="3800" b="1">
          <a:solidFill>
            <a:srgbClr val="91343A"/>
          </a:solidFill>
          <a:latin typeface="Verdana" pitchFamily="34" charset="0"/>
        </a:defRPr>
      </a:lvl5pPr>
      <a:lvl6pPr marL="457200" algn="l" rtl="0" fontAlgn="base">
        <a:spcBef>
          <a:spcPct val="0"/>
        </a:spcBef>
        <a:spcAft>
          <a:spcPct val="0"/>
        </a:spcAft>
        <a:defRPr sz="3800" b="1">
          <a:solidFill>
            <a:srgbClr val="91343A"/>
          </a:solidFill>
          <a:latin typeface="Verdana" pitchFamily="34" charset="0"/>
        </a:defRPr>
      </a:lvl6pPr>
      <a:lvl7pPr marL="914400" algn="l" rtl="0" fontAlgn="base">
        <a:spcBef>
          <a:spcPct val="0"/>
        </a:spcBef>
        <a:spcAft>
          <a:spcPct val="0"/>
        </a:spcAft>
        <a:defRPr sz="3800" b="1">
          <a:solidFill>
            <a:srgbClr val="91343A"/>
          </a:solidFill>
          <a:latin typeface="Verdana" pitchFamily="34" charset="0"/>
        </a:defRPr>
      </a:lvl7pPr>
      <a:lvl8pPr marL="1371600" algn="l" rtl="0" fontAlgn="base">
        <a:spcBef>
          <a:spcPct val="0"/>
        </a:spcBef>
        <a:spcAft>
          <a:spcPct val="0"/>
        </a:spcAft>
        <a:defRPr sz="3800" b="1">
          <a:solidFill>
            <a:srgbClr val="91343A"/>
          </a:solidFill>
          <a:latin typeface="Verdana" pitchFamily="34" charset="0"/>
        </a:defRPr>
      </a:lvl8pPr>
      <a:lvl9pPr marL="1828800" algn="l" rtl="0" fontAlgn="base">
        <a:spcBef>
          <a:spcPct val="0"/>
        </a:spcBef>
        <a:spcAft>
          <a:spcPct val="0"/>
        </a:spcAft>
        <a:defRPr sz="3800" b="1">
          <a:solidFill>
            <a:srgbClr val="91343A"/>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12291" name="Rectangle 3"/>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44" name="Rectangle 4"/>
          <p:cNvSpPr>
            <a:spLocks noGrp="1" noChangeArrowheads="1"/>
          </p:cNvSpPr>
          <p:nvPr>
            <p:ph type="sldNum" sz="quarter" idx="4"/>
          </p:nvPr>
        </p:nvSpPr>
        <p:spPr bwMode="auto">
          <a:xfrm>
            <a:off x="457200" y="638175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FE4CBEA0-891D-4AB9-A101-D745EA24680B}" type="slidenum">
              <a:rPr lang="en-US"/>
              <a:pPr>
                <a:defRPr/>
              </a:pPr>
              <a:t>‹#›</a:t>
            </a:fld>
            <a:endParaRPr lang="en-US"/>
          </a:p>
        </p:txBody>
      </p:sp>
      <p:sp>
        <p:nvSpPr>
          <p:cNvPr id="10245" name="Rectangle 5"/>
          <p:cNvSpPr>
            <a:spLocks noGrp="1" noChangeArrowheads="1"/>
          </p:cNvSpPr>
          <p:nvPr>
            <p:ph type="dt" sz="half" idx="2"/>
          </p:nvPr>
        </p:nvSpPr>
        <p:spPr bwMode="auto">
          <a:xfrm>
            <a:off x="3505200" y="63817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rtl="0" eaLnBrk="0" fontAlgn="base" hangingPunct="0">
        <a:spcBef>
          <a:spcPct val="0"/>
        </a:spcBef>
        <a:spcAft>
          <a:spcPct val="0"/>
        </a:spcAft>
        <a:defRPr sz="3800" b="1">
          <a:solidFill>
            <a:schemeClr val="bg1"/>
          </a:solidFill>
          <a:latin typeface="+mj-lt"/>
          <a:ea typeface="+mj-ea"/>
          <a:cs typeface="+mj-cs"/>
        </a:defRPr>
      </a:lvl1pPr>
      <a:lvl2pPr algn="l" rtl="0" eaLnBrk="0" fontAlgn="base" hangingPunct="0">
        <a:spcBef>
          <a:spcPct val="0"/>
        </a:spcBef>
        <a:spcAft>
          <a:spcPct val="0"/>
        </a:spcAft>
        <a:defRPr sz="3800" b="1">
          <a:solidFill>
            <a:schemeClr val="bg1"/>
          </a:solidFill>
          <a:latin typeface="Verdana" pitchFamily="34" charset="0"/>
        </a:defRPr>
      </a:lvl2pPr>
      <a:lvl3pPr algn="l" rtl="0" eaLnBrk="0" fontAlgn="base" hangingPunct="0">
        <a:spcBef>
          <a:spcPct val="0"/>
        </a:spcBef>
        <a:spcAft>
          <a:spcPct val="0"/>
        </a:spcAft>
        <a:defRPr sz="3800" b="1">
          <a:solidFill>
            <a:schemeClr val="bg1"/>
          </a:solidFill>
          <a:latin typeface="Verdana" pitchFamily="34" charset="0"/>
        </a:defRPr>
      </a:lvl3pPr>
      <a:lvl4pPr algn="l" rtl="0" eaLnBrk="0" fontAlgn="base" hangingPunct="0">
        <a:spcBef>
          <a:spcPct val="0"/>
        </a:spcBef>
        <a:spcAft>
          <a:spcPct val="0"/>
        </a:spcAft>
        <a:defRPr sz="3800" b="1">
          <a:solidFill>
            <a:schemeClr val="bg1"/>
          </a:solidFill>
          <a:latin typeface="Verdana" pitchFamily="34" charset="0"/>
        </a:defRPr>
      </a:lvl4pPr>
      <a:lvl5pPr algn="l" rtl="0" eaLnBrk="0" fontAlgn="base" hangingPunct="0">
        <a:spcBef>
          <a:spcPct val="0"/>
        </a:spcBef>
        <a:spcAft>
          <a:spcPct val="0"/>
        </a:spcAft>
        <a:defRPr sz="3800" b="1">
          <a:solidFill>
            <a:schemeClr val="bg1"/>
          </a:solidFill>
          <a:latin typeface="Verdana" pitchFamily="34" charset="0"/>
        </a:defRPr>
      </a:lvl5pPr>
      <a:lvl6pPr marL="457200" algn="l" rtl="0" fontAlgn="base">
        <a:spcBef>
          <a:spcPct val="0"/>
        </a:spcBef>
        <a:spcAft>
          <a:spcPct val="0"/>
        </a:spcAft>
        <a:defRPr sz="3800" b="1">
          <a:solidFill>
            <a:schemeClr val="bg1"/>
          </a:solidFill>
          <a:latin typeface="Verdana" pitchFamily="34" charset="0"/>
        </a:defRPr>
      </a:lvl6pPr>
      <a:lvl7pPr marL="914400" algn="l" rtl="0" fontAlgn="base">
        <a:spcBef>
          <a:spcPct val="0"/>
        </a:spcBef>
        <a:spcAft>
          <a:spcPct val="0"/>
        </a:spcAft>
        <a:defRPr sz="3800" b="1">
          <a:solidFill>
            <a:schemeClr val="bg1"/>
          </a:solidFill>
          <a:latin typeface="Verdana" pitchFamily="34" charset="0"/>
        </a:defRPr>
      </a:lvl7pPr>
      <a:lvl8pPr marL="1371600" algn="l" rtl="0" fontAlgn="base">
        <a:spcBef>
          <a:spcPct val="0"/>
        </a:spcBef>
        <a:spcAft>
          <a:spcPct val="0"/>
        </a:spcAft>
        <a:defRPr sz="3800" b="1">
          <a:solidFill>
            <a:schemeClr val="bg1"/>
          </a:solidFill>
          <a:latin typeface="Verdana" pitchFamily="34" charset="0"/>
        </a:defRPr>
      </a:lvl8pPr>
      <a:lvl9pPr marL="1828800" algn="l" rtl="0" fontAlgn="base">
        <a:spcBef>
          <a:spcPct val="0"/>
        </a:spcBef>
        <a:spcAft>
          <a:spcPct val="0"/>
        </a:spcAft>
        <a:defRPr sz="38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13315" name="Rectangle 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268" name="Rectangle 4"/>
          <p:cNvSpPr>
            <a:spLocks noGrp="1" noChangeArrowheads="1"/>
          </p:cNvSpPr>
          <p:nvPr>
            <p:ph type="sldNum" sz="quarter" idx="4"/>
          </p:nvPr>
        </p:nvSpPr>
        <p:spPr bwMode="auto">
          <a:xfrm>
            <a:off x="457200" y="638175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fld id="{7B203938-53DF-46FE-8B80-341E09ED5B40}" type="slidenum">
              <a:rPr lang="en-US"/>
              <a:pPr>
                <a:defRPr/>
              </a:pPr>
              <a:t>‹#›</a:t>
            </a:fld>
            <a:endParaRPr lang="en-US"/>
          </a:p>
        </p:txBody>
      </p:sp>
      <p:sp>
        <p:nvSpPr>
          <p:cNvPr id="11269" name="Rectangle 5"/>
          <p:cNvSpPr>
            <a:spLocks noGrp="1" noChangeArrowheads="1"/>
          </p:cNvSpPr>
          <p:nvPr>
            <p:ph type="dt" sz="half" idx="2"/>
          </p:nvPr>
        </p:nvSpPr>
        <p:spPr bwMode="auto">
          <a:xfrm>
            <a:off x="3505200" y="63817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rtl="0" eaLnBrk="0" fontAlgn="base" hangingPunct="0">
        <a:spcBef>
          <a:spcPct val="0"/>
        </a:spcBef>
        <a:spcAft>
          <a:spcPct val="0"/>
        </a:spcAft>
        <a:defRPr sz="3800" b="1">
          <a:solidFill>
            <a:schemeClr val="bg1"/>
          </a:solidFill>
          <a:latin typeface="+mj-lt"/>
          <a:ea typeface="+mj-ea"/>
          <a:cs typeface="+mj-cs"/>
        </a:defRPr>
      </a:lvl1pPr>
      <a:lvl2pPr algn="l" rtl="0" eaLnBrk="0" fontAlgn="base" hangingPunct="0">
        <a:spcBef>
          <a:spcPct val="0"/>
        </a:spcBef>
        <a:spcAft>
          <a:spcPct val="0"/>
        </a:spcAft>
        <a:defRPr sz="3800" b="1">
          <a:solidFill>
            <a:schemeClr val="bg1"/>
          </a:solidFill>
          <a:latin typeface="Verdana" pitchFamily="34" charset="0"/>
        </a:defRPr>
      </a:lvl2pPr>
      <a:lvl3pPr algn="l" rtl="0" eaLnBrk="0" fontAlgn="base" hangingPunct="0">
        <a:spcBef>
          <a:spcPct val="0"/>
        </a:spcBef>
        <a:spcAft>
          <a:spcPct val="0"/>
        </a:spcAft>
        <a:defRPr sz="3800" b="1">
          <a:solidFill>
            <a:schemeClr val="bg1"/>
          </a:solidFill>
          <a:latin typeface="Verdana" pitchFamily="34" charset="0"/>
        </a:defRPr>
      </a:lvl3pPr>
      <a:lvl4pPr algn="l" rtl="0" eaLnBrk="0" fontAlgn="base" hangingPunct="0">
        <a:spcBef>
          <a:spcPct val="0"/>
        </a:spcBef>
        <a:spcAft>
          <a:spcPct val="0"/>
        </a:spcAft>
        <a:defRPr sz="3800" b="1">
          <a:solidFill>
            <a:schemeClr val="bg1"/>
          </a:solidFill>
          <a:latin typeface="Verdana" pitchFamily="34" charset="0"/>
        </a:defRPr>
      </a:lvl4pPr>
      <a:lvl5pPr algn="l" rtl="0" eaLnBrk="0" fontAlgn="base" hangingPunct="0">
        <a:spcBef>
          <a:spcPct val="0"/>
        </a:spcBef>
        <a:spcAft>
          <a:spcPct val="0"/>
        </a:spcAft>
        <a:defRPr sz="3800" b="1">
          <a:solidFill>
            <a:schemeClr val="bg1"/>
          </a:solidFill>
          <a:latin typeface="Verdana" pitchFamily="34" charset="0"/>
        </a:defRPr>
      </a:lvl5pPr>
      <a:lvl6pPr marL="457200" algn="l" rtl="0" fontAlgn="base">
        <a:spcBef>
          <a:spcPct val="0"/>
        </a:spcBef>
        <a:spcAft>
          <a:spcPct val="0"/>
        </a:spcAft>
        <a:defRPr sz="3800" b="1">
          <a:solidFill>
            <a:schemeClr val="bg1"/>
          </a:solidFill>
          <a:latin typeface="Verdana" pitchFamily="34" charset="0"/>
        </a:defRPr>
      </a:lvl6pPr>
      <a:lvl7pPr marL="914400" algn="l" rtl="0" fontAlgn="base">
        <a:spcBef>
          <a:spcPct val="0"/>
        </a:spcBef>
        <a:spcAft>
          <a:spcPct val="0"/>
        </a:spcAft>
        <a:defRPr sz="3800" b="1">
          <a:solidFill>
            <a:schemeClr val="bg1"/>
          </a:solidFill>
          <a:latin typeface="Verdana" pitchFamily="34" charset="0"/>
        </a:defRPr>
      </a:lvl7pPr>
      <a:lvl8pPr marL="1371600" algn="l" rtl="0" fontAlgn="base">
        <a:spcBef>
          <a:spcPct val="0"/>
        </a:spcBef>
        <a:spcAft>
          <a:spcPct val="0"/>
        </a:spcAft>
        <a:defRPr sz="3800" b="1">
          <a:solidFill>
            <a:schemeClr val="bg1"/>
          </a:solidFill>
          <a:latin typeface="Verdana" pitchFamily="34" charset="0"/>
        </a:defRPr>
      </a:lvl8pPr>
      <a:lvl9pPr marL="1828800" algn="l" rtl="0" fontAlgn="base">
        <a:spcBef>
          <a:spcPct val="0"/>
        </a:spcBef>
        <a:spcAft>
          <a:spcPct val="0"/>
        </a:spcAft>
        <a:defRPr sz="38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9.png"/><Relationship Id="rId4"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image" Target="../media/image9.png"/><Relationship Id="rId4"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9.png"/><Relationship Id="rId4"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image" Target="../media/image9.png"/><Relationship Id="rId4"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image" Target="../media/image9.png"/><Relationship Id="rId4"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wmf"/><Relationship Id="rId2" Type="http://schemas.openxmlformats.org/officeDocument/2006/relationships/video" Target="file:///D:\MOV\CASE_09.MOV" TargetMode="Externa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image" Target="../media/image9.png"/><Relationship Id="rId4"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a:xfrm>
            <a:off x="381000" y="0"/>
            <a:ext cx="7772400" cy="1143000"/>
          </a:xfrm>
        </p:spPr>
        <p:txBody>
          <a:bodyPr/>
          <a:lstStyle/>
          <a:p>
            <a:pPr eaLnBrk="1" hangingPunct="1"/>
            <a:r>
              <a:rPr lang="en-US" altLang="en-US" sz="3200"/>
              <a:t>Sexual Harassment:  </a:t>
            </a:r>
            <a:br>
              <a:rPr lang="en-US" altLang="en-US" sz="3200"/>
            </a:br>
            <a:r>
              <a:rPr lang="en-US" altLang="en-US" sz="3200"/>
              <a:t>Awareness and Prevention</a:t>
            </a:r>
          </a:p>
        </p:txBody>
      </p:sp>
      <p:sp>
        <p:nvSpPr>
          <p:cNvPr id="4101" name="Rectangle 5" descr="Rectangle: Click to edit Master text styles&#10;Second level&#10;Third level&#10;Fourth level&#10;Fifth level"/>
          <p:cNvSpPr>
            <a:spLocks noGrp="1" noChangeArrowheads="1"/>
          </p:cNvSpPr>
          <p:nvPr>
            <p:ph type="subTitle" idx="1"/>
          </p:nvPr>
        </p:nvSpPr>
        <p:spPr>
          <a:xfrm>
            <a:off x="1028700" y="2705100"/>
            <a:ext cx="6324600" cy="1981200"/>
          </a:xfrm>
        </p:spPr>
        <p:txBody>
          <a:bodyPr/>
          <a:lstStyle/>
          <a:p>
            <a:pPr eaLnBrk="1" hangingPunct="1"/>
            <a:r>
              <a:rPr lang="en-US" altLang="en-US" sz="1800"/>
              <a:t>prepared and presented by:</a:t>
            </a:r>
            <a:br>
              <a:rPr lang="en-US" altLang="en-US" sz="1800"/>
            </a:br>
            <a:br>
              <a:rPr lang="en-US" altLang="en-US" sz="2800"/>
            </a:br>
            <a:r>
              <a:rPr lang="en-US" altLang="en-US" sz="2800"/>
              <a:t>Office of General Counsel &amp; </a:t>
            </a:r>
          </a:p>
          <a:p>
            <a:pPr eaLnBrk="1" hangingPunct="1"/>
            <a:r>
              <a:rPr lang="en-US" altLang="en-US" sz="2800"/>
              <a:t>OA, Bureau of Equal Employment Opportunity</a:t>
            </a:r>
            <a:endParaRPr lang="en-US" alt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dissolve">
                                      <p:cBhvr>
                                        <p:cTn id="7" dur="500"/>
                                        <p:tgtEl>
                                          <p:spTgt spid="4101">
                                            <p:txEl>
                                              <p:pRg st="0" end="0"/>
                                            </p:txEl>
                                          </p:spTgt>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101">
                                            <p:txEl>
                                              <p:pRg st="1" end="1"/>
                                            </p:txEl>
                                          </p:spTgt>
                                        </p:tgtEl>
                                        <p:attrNameLst>
                                          <p:attrName>style.visibility</p:attrName>
                                        </p:attrNameLst>
                                      </p:cBhvr>
                                      <p:to>
                                        <p:strVal val="visible"/>
                                      </p:to>
                                    </p:set>
                                    <p:animEffect transition="in" filter="dissolve">
                                      <p:cBhvr>
                                        <p:cTn id="11" dur="500"/>
                                        <p:tgtEl>
                                          <p:spTgt spid="41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7"/>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
        <p:nvSpPr>
          <p:cNvPr id="56329" name="Rectangle 9" descr="Rectangle: Click to edit Master text styles&#10;Second level&#10;Third level&#10;Fourth level&#10;Fifth level"/>
          <p:cNvSpPr>
            <a:spLocks noGrp="1" noChangeArrowheads="1"/>
          </p:cNvSpPr>
          <p:nvPr>
            <p:ph type="body" idx="1"/>
          </p:nvPr>
        </p:nvSpPr>
        <p:spPr>
          <a:xfrm>
            <a:off x="282575" y="1524000"/>
            <a:ext cx="8861425" cy="4114800"/>
          </a:xfrm>
        </p:spPr>
        <p:txBody>
          <a:bodyPr lIns="182562" tIns="46038" rIns="182562" bIns="46038"/>
          <a:lstStyle/>
          <a:p>
            <a:pPr marL="0" indent="0" eaLnBrk="1" hangingPunct="1">
              <a:buFont typeface="Wingdings" pitchFamily="2" charset="2"/>
              <a:buNone/>
            </a:pPr>
            <a:r>
              <a:rPr lang="en-US" altLang="en-US" b="1">
                <a:latin typeface="Arial" charset="0"/>
                <a:cs typeface="Times New Roman" pitchFamily="18" charset="0"/>
              </a:rPr>
              <a:t>The commonwealth’s policy on</a:t>
            </a:r>
            <a:br>
              <a:rPr lang="en-US" altLang="en-US" b="1">
                <a:latin typeface="Arial" charset="0"/>
                <a:cs typeface="Times New Roman" pitchFamily="18" charset="0"/>
              </a:rPr>
            </a:br>
            <a:r>
              <a:rPr lang="en-US" altLang="en-US" b="1">
                <a:latin typeface="Arial" charset="0"/>
                <a:cs typeface="Times New Roman" pitchFamily="18" charset="0"/>
              </a:rPr>
              <a:t>sexual harassment is found in:</a:t>
            </a:r>
          </a:p>
          <a:p>
            <a:pPr marL="0" indent="0" eaLnBrk="1" hangingPunct="1">
              <a:buFont typeface="Wingdings" pitchFamily="2" charset="2"/>
              <a:buNone/>
            </a:pPr>
            <a:endParaRPr lang="en-US" altLang="en-US" sz="1000" b="1">
              <a:latin typeface="Arial" charset="0"/>
              <a:cs typeface="Times New Roman" pitchFamily="18" charset="0"/>
            </a:endParaRPr>
          </a:p>
          <a:p>
            <a:pPr marL="457200" lvl="1" indent="0" eaLnBrk="1" hangingPunct="1">
              <a:buFont typeface="Wingdings" pitchFamily="2" charset="2"/>
              <a:buNone/>
            </a:pPr>
            <a:r>
              <a:rPr lang="en-US" altLang="en-US" sz="3200" b="1">
                <a:latin typeface="Arial" charset="0"/>
                <a:cs typeface="Times New Roman" pitchFamily="18" charset="0"/>
              </a:rPr>
              <a:t>Executive Order 2002-4</a:t>
            </a:r>
            <a:br>
              <a:rPr lang="en-US" altLang="en-US" b="1">
                <a:latin typeface="Arial" charset="0"/>
                <a:cs typeface="Times New Roman" pitchFamily="18" charset="0"/>
              </a:rPr>
            </a:br>
            <a:r>
              <a:rPr lang="en-US" altLang="en-US" sz="2200" b="1">
                <a:latin typeface="Arial" charset="0"/>
                <a:cs typeface="Times New Roman" pitchFamily="18" charset="0"/>
              </a:rPr>
              <a:t>“Prohibition of Sexual Harassment in the Commonwealth”</a:t>
            </a:r>
            <a:br>
              <a:rPr lang="en-US" altLang="en-US" sz="2000" b="1">
                <a:latin typeface="Arial" charset="0"/>
                <a:cs typeface="Times New Roman" pitchFamily="18" charset="0"/>
              </a:rPr>
            </a:br>
            <a:endParaRPr lang="en-US" altLang="en-US" sz="2000" b="1">
              <a:latin typeface="Arial" charset="0"/>
              <a:cs typeface="Times New Roman" pitchFamily="18" charset="0"/>
            </a:endParaRPr>
          </a:p>
          <a:p>
            <a:pPr marL="457200" lvl="1" indent="0" eaLnBrk="1" hangingPunct="1">
              <a:buFont typeface="Wingdings" pitchFamily="2" charset="2"/>
              <a:buNone/>
            </a:pPr>
            <a:r>
              <a:rPr lang="en-US" altLang="en-US" b="1">
                <a:latin typeface="Arial" charset="0"/>
                <a:cs typeface="Times New Roman" pitchFamily="18" charset="0"/>
              </a:rPr>
              <a:t>Management Directive 505.30</a:t>
            </a:r>
            <a:br>
              <a:rPr lang="en-US" altLang="en-US" b="1">
                <a:latin typeface="Arial" charset="0"/>
                <a:cs typeface="Times New Roman" pitchFamily="18" charset="0"/>
              </a:rPr>
            </a:br>
            <a:r>
              <a:rPr lang="en-US" altLang="en-US" sz="2200" b="1">
                <a:latin typeface="Arial" charset="0"/>
                <a:cs typeface="Times New Roman" pitchFamily="18" charset="0"/>
              </a:rPr>
              <a:t>“Prohibition of Sexual Harassment in</a:t>
            </a:r>
            <a:br>
              <a:rPr lang="en-US" altLang="en-US" sz="2200" b="1">
                <a:latin typeface="Arial" charset="0"/>
                <a:cs typeface="Times New Roman" pitchFamily="18" charset="0"/>
              </a:rPr>
            </a:br>
            <a:r>
              <a:rPr lang="en-US" altLang="en-US" sz="2200" b="1">
                <a:latin typeface="Arial" charset="0"/>
                <a:cs typeface="Times New Roman" pitchFamily="18" charset="0"/>
              </a:rPr>
              <a:t>  Commonwealth Work Settings”</a:t>
            </a:r>
            <a:endParaRPr lang="en-US" altLang="en-US" sz="2200" b="1">
              <a:latin typeface="Arial" charset="0"/>
              <a:cs typeface="Arial"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6329"/>
                                        </p:tgtEl>
                                        <p:attrNameLst>
                                          <p:attrName>style.visibility</p:attrName>
                                        </p:attrNameLst>
                                      </p:cBhvr>
                                      <p:to>
                                        <p:strVal val="visible"/>
                                      </p:to>
                                    </p:set>
                                    <p:animEffect transition="in" filter="wipe(up)">
                                      <p:cBhvr>
                                        <p:cTn id="7" dur="500"/>
                                        <p:tgtEl>
                                          <p:spTgt spid="56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descr="Rectangle: Click to edit Master text styles&#10;Second level&#10;Third level&#10;Fourth level&#10;Fifth level"/>
          <p:cNvSpPr>
            <a:spLocks noGrp="1" noChangeArrowheads="1"/>
          </p:cNvSpPr>
          <p:nvPr>
            <p:ph type="body" idx="1"/>
          </p:nvPr>
        </p:nvSpPr>
        <p:spPr>
          <a:xfrm>
            <a:off x="381000" y="1524000"/>
            <a:ext cx="7772400" cy="3886200"/>
          </a:xfrm>
        </p:spPr>
        <p:txBody>
          <a:bodyPr/>
          <a:lstStyle/>
          <a:p>
            <a:pPr marL="609600" indent="-609600" eaLnBrk="1" hangingPunct="1">
              <a:buFontTx/>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buFont typeface="Wingdings" pitchFamily="2" charset="2"/>
              <a:buAutoNum type="arabicPeriod" startAt="4"/>
            </a:pPr>
            <a:r>
              <a:rPr lang="en-US" altLang="en-US" b="1">
                <a:latin typeface="Arial" charset="0"/>
                <a:cs typeface="Times New Roman" pitchFamily="18" charset="0"/>
              </a:rPr>
              <a:t>Any commonwealth employee who </a:t>
            </a:r>
            <a:r>
              <a:rPr lang="en-US" altLang="en-US" b="1">
                <a:solidFill>
                  <a:srgbClr val="C69200"/>
                </a:solidFill>
                <a:latin typeface="Arial" charset="0"/>
                <a:cs typeface="Times New Roman" pitchFamily="18" charset="0"/>
              </a:rPr>
              <a:t>engages</a:t>
            </a:r>
            <a:r>
              <a:rPr lang="en-US" altLang="en-US" b="1">
                <a:latin typeface="Arial" charset="0"/>
                <a:cs typeface="Times New Roman" pitchFamily="18" charset="0"/>
              </a:rPr>
              <a:t> in or knowingly </a:t>
            </a:r>
            <a:r>
              <a:rPr lang="en-US" altLang="en-US" b="1">
                <a:solidFill>
                  <a:srgbClr val="C69200"/>
                </a:solidFill>
                <a:latin typeface="Arial" charset="0"/>
                <a:cs typeface="Times New Roman" pitchFamily="18" charset="0"/>
              </a:rPr>
              <a:t>condones</a:t>
            </a:r>
            <a:r>
              <a:rPr lang="en-US" altLang="en-US" b="1">
                <a:solidFill>
                  <a:srgbClr val="91343A"/>
                </a:solidFill>
                <a:latin typeface="Arial" charset="0"/>
                <a:cs typeface="Times New Roman" pitchFamily="18" charset="0"/>
              </a:rPr>
              <a:t> </a:t>
            </a:r>
            <a:r>
              <a:rPr lang="en-US" altLang="en-US" b="1">
                <a:latin typeface="Arial" charset="0"/>
                <a:cs typeface="Times New Roman" pitchFamily="18" charset="0"/>
              </a:rPr>
              <a:t>sexual harassment related to employment is subject to disciplinary action up to and including dismissal.</a:t>
            </a:r>
            <a:r>
              <a:rPr lang="en-US" altLang="en-US" sz="2800" b="1">
                <a:latin typeface="Arial" charset="0"/>
                <a:cs typeface="Times New Roman" pitchFamily="18" charset="0"/>
              </a:rPr>
              <a:t>	</a:t>
            </a:r>
            <a:endParaRPr lang="en-US" altLang="en-US" sz="2800" b="1">
              <a:latin typeface="Arial" charset="0"/>
              <a:cs typeface="Arial" charset="0"/>
            </a:endParaRPr>
          </a:p>
        </p:txBody>
      </p:sp>
      <p:sp>
        <p:nvSpPr>
          <p:cNvPr id="44038" name="Text Box 6"/>
          <p:cNvSpPr txBox="1">
            <a:spLocks noChangeArrowheads="1"/>
          </p:cNvSpPr>
          <p:nvPr/>
        </p:nvSpPr>
        <p:spPr bwMode="auto">
          <a:xfrm>
            <a:off x="990600" y="5334000"/>
            <a:ext cx="13493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spcBef>
                <a:spcPct val="20000"/>
              </a:spcBef>
              <a:buClr>
                <a:schemeClr val="tx2"/>
              </a:buClr>
              <a:buSzPct val="75000"/>
              <a:buFont typeface="Wingdings" pitchFamily="2" charset="2"/>
              <a:buNone/>
            </a:pPr>
            <a:r>
              <a:rPr lang="en-US" altLang="en-US" sz="2800" b="1">
                <a:solidFill>
                  <a:srgbClr val="91343A"/>
                </a:solidFill>
                <a:cs typeface="Times New Roman" pitchFamily="18" charset="0"/>
              </a:rPr>
              <a:t>TRUE. </a:t>
            </a:r>
            <a:endParaRPr lang="en-US" altLang="en-US" sz="4000" b="1">
              <a:solidFill>
                <a:srgbClr val="91343A"/>
              </a:solidFill>
              <a:latin typeface="Times New Roman" pitchFamily="18" charset="0"/>
            </a:endParaRPr>
          </a:p>
        </p:txBody>
      </p:sp>
      <p:sp>
        <p:nvSpPr>
          <p:cNvPr id="23556" name="Rectangle 11"/>
          <p:cNvSpPr>
            <a:spLocks noGrp="1" noChangeArrowheads="1"/>
          </p:cNvSpPr>
          <p:nvPr>
            <p:ph type="title"/>
          </p:nvPr>
        </p:nvSpPr>
        <p:spPr>
          <a:xfrm>
            <a:off x="228600" y="-76200"/>
            <a:ext cx="8153400" cy="1981200"/>
          </a:xfrm>
        </p:spPr>
        <p:txBody>
          <a:bodyPr lIns="92075" tIns="46038" rIns="92075" bIns="46038"/>
          <a:lstStyle/>
          <a:p>
            <a:pPr eaLnBrk="1" hangingPunct="1"/>
            <a:r>
              <a:rPr lang="en-US" altLang="en-US">
                <a:cs typeface="Arial" charset="0"/>
              </a:rPr>
              <a:t>What Do You?</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wipe(lef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wipe(lef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8"/>
                                        </p:tgtEl>
                                        <p:attrNameLst>
                                          <p:attrName>style.visibility</p:attrName>
                                        </p:attrNameLst>
                                      </p:cBhvr>
                                      <p:to>
                                        <p:strVal val="visible"/>
                                      </p:to>
                                    </p:set>
                                    <p:animEffect transition="in" filter="wipe(left)">
                                      <p:cBhvr>
                                        <p:cTn id="17" dur="500"/>
                                        <p:tgtEl>
                                          <p:spTgt spid="44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P spid="4403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3" descr="Rectangle: Click to edit Master text styles&#10;Second level&#10;Third level&#10;Fourth level&#10;Fifth level"/>
          <p:cNvSpPr>
            <a:spLocks noGrp="1" noChangeArrowheads="1"/>
          </p:cNvSpPr>
          <p:nvPr>
            <p:ph type="body" idx="1"/>
          </p:nvPr>
        </p:nvSpPr>
        <p:spPr>
          <a:xfrm>
            <a:off x="228600" y="1447800"/>
            <a:ext cx="7772400" cy="3581400"/>
          </a:xfrm>
        </p:spPr>
        <p:txBody>
          <a:bodyPr/>
          <a:lstStyle/>
          <a:p>
            <a:pPr marL="609600" indent="-609600" algn="ctr" eaLnBrk="1" hangingPunct="1">
              <a:lnSpc>
                <a:spcPct val="90000"/>
              </a:lnSpc>
              <a:buFont typeface="Wingdings" pitchFamily="2" charset="2"/>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lnSpc>
                <a:spcPct val="90000"/>
              </a:lnSpc>
              <a:buFont typeface="Wingdings" pitchFamily="2" charset="2"/>
              <a:buAutoNum type="arabicPeriod" startAt="5"/>
            </a:pPr>
            <a:r>
              <a:rPr lang="en-US" altLang="en-US" b="1">
                <a:latin typeface="Arial" charset="0"/>
                <a:cs typeface="Times New Roman" pitchFamily="18" charset="0"/>
              </a:rPr>
              <a:t>If your intentions are good, your behavior cannot be considered sexual harassment.</a:t>
            </a:r>
          </a:p>
          <a:p>
            <a:pPr marL="609600" indent="-609600" eaLnBrk="1" hangingPunct="1">
              <a:lnSpc>
                <a:spcPct val="90000"/>
              </a:lnSpc>
              <a:buFont typeface="Wingdings" pitchFamily="2" charset="2"/>
              <a:buNone/>
            </a:pPr>
            <a:endParaRPr lang="en-US" altLang="en-US" b="1">
              <a:latin typeface="Arial" charset="0"/>
              <a:cs typeface="Times New Roman" pitchFamily="18" charset="0"/>
            </a:endParaRPr>
          </a:p>
          <a:p>
            <a:pPr marL="609600" indent="-609600" eaLnBrk="1" hangingPunct="1">
              <a:lnSpc>
                <a:spcPct val="90000"/>
              </a:lnSpc>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FALSE.  </a:t>
            </a:r>
            <a:r>
              <a:rPr lang="en-US" altLang="en-US" b="1">
                <a:latin typeface="Arial" charset="0"/>
                <a:cs typeface="Times New Roman" pitchFamily="18" charset="0"/>
              </a:rPr>
              <a:t>A harasser’s intent is irrelevant.</a:t>
            </a:r>
            <a:endParaRPr lang="en-US" altLang="en-US" b="1">
              <a:latin typeface="Arial" charset="0"/>
              <a:cs typeface="Arial" charset="0"/>
            </a:endParaRPr>
          </a:p>
        </p:txBody>
      </p:sp>
      <p:sp>
        <p:nvSpPr>
          <p:cNvPr id="24579" name="Rectangle 9"/>
          <p:cNvSpPr>
            <a:spLocks noGrp="1" noChangeArrowheads="1"/>
          </p:cNvSpPr>
          <p:nvPr>
            <p:ph type="title"/>
          </p:nvPr>
        </p:nvSpPr>
        <p:spPr>
          <a:xfrm>
            <a:off x="381000" y="-76200"/>
            <a:ext cx="8153400" cy="1981200"/>
          </a:xfrm>
        </p:spPr>
        <p:txBody>
          <a:bodyPr lIns="92075" tIns="46038" rIns="92075" bIns="46038"/>
          <a:lstStyle/>
          <a:p>
            <a:pP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wipe(lef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wipe(lef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59">
                                            <p:txEl>
                                              <p:pRg st="3" end="3"/>
                                            </p:txEl>
                                          </p:spTgt>
                                        </p:tgtEl>
                                        <p:attrNameLst>
                                          <p:attrName>style.visibility</p:attrName>
                                        </p:attrNameLst>
                                      </p:cBhvr>
                                      <p:to>
                                        <p:strVal val="visible"/>
                                      </p:to>
                                    </p:set>
                                    <p:animEffect transition="in" filter="wipe(left)">
                                      <p:cBhvr>
                                        <p:cTn id="17"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descr="Rectangle: Click to edit Master text styles&#10;Second level&#10;Third level&#10;Fourth level&#10;Fifth level"/>
          <p:cNvSpPr>
            <a:spLocks noGrp="1" noChangeArrowheads="1"/>
          </p:cNvSpPr>
          <p:nvPr>
            <p:ph type="body" idx="1"/>
          </p:nvPr>
        </p:nvSpPr>
        <p:spPr>
          <a:xfrm>
            <a:off x="228600" y="1676400"/>
            <a:ext cx="8001000" cy="3486150"/>
          </a:xfrm>
        </p:spPr>
        <p:txBody>
          <a:bodyPr/>
          <a:lstStyle/>
          <a:p>
            <a:pPr marL="609600" indent="-609600" algn="ctr" eaLnBrk="1" hangingPunct="1">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buFont typeface="Wingdings" pitchFamily="2" charset="2"/>
              <a:buAutoNum type="arabicPeriod" startAt="6"/>
            </a:pPr>
            <a:r>
              <a:rPr lang="en-US" altLang="en-US" b="1">
                <a:latin typeface="Arial" charset="0"/>
                <a:cs typeface="Times New Roman" pitchFamily="18" charset="0"/>
              </a:rPr>
              <a:t>If everyone else is okay with a             co-worker’s behavior, you should just accept it, even if it offends you.</a:t>
            </a:r>
          </a:p>
          <a:p>
            <a:pPr marL="609600" indent="-609600" eaLnBrk="1" hangingPunct="1">
              <a:buFont typeface="Wingdings" pitchFamily="2" charset="2"/>
              <a:buAutoNum type="arabicPeriod" startAt="6"/>
            </a:pPr>
            <a:endParaRPr lang="en-US" altLang="en-US" b="1">
              <a:latin typeface="Arial" charset="0"/>
              <a:cs typeface="Times New Roman" pitchFamily="18" charset="0"/>
            </a:endParaRPr>
          </a:p>
          <a:p>
            <a:pPr marL="609600" indent="-609600" eaLnBrk="1" hangingPunct="1">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 FALSE. </a:t>
            </a:r>
          </a:p>
        </p:txBody>
      </p:sp>
      <p:sp>
        <p:nvSpPr>
          <p:cNvPr id="25603" name="Rectangle 6"/>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wipe(lef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wipe(left)">
                                      <p:cBhvr>
                                        <p:cTn id="12" dur="500"/>
                                        <p:tgtEl>
                                          <p:spTgt spid="46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83">
                                            <p:txEl>
                                              <p:pRg st="3" end="3"/>
                                            </p:txEl>
                                          </p:spTgt>
                                        </p:tgtEl>
                                        <p:attrNameLst>
                                          <p:attrName>style.visibility</p:attrName>
                                        </p:attrNameLst>
                                      </p:cBhvr>
                                      <p:to>
                                        <p:strVal val="visible"/>
                                      </p:to>
                                    </p:set>
                                    <p:animEffect transition="in" filter="wipe(left)">
                                      <p:cBhvr>
                                        <p:cTn id="17" dur="500"/>
                                        <p:tgtEl>
                                          <p:spTgt spid="460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5587" name="Rectangle 3" descr="Rectangle: Click to edit Master text styles&#10;Second level&#10;Third level&#10;Fourth level&#10;Fifth level"/>
          <p:cNvSpPr>
            <a:spLocks noGrp="1" noChangeArrowheads="1"/>
          </p:cNvSpPr>
          <p:nvPr>
            <p:ph type="body" idx="1"/>
          </p:nvPr>
        </p:nvSpPr>
        <p:spPr>
          <a:xfrm>
            <a:off x="0" y="1524000"/>
            <a:ext cx="8229600" cy="2133600"/>
          </a:xfrm>
        </p:spPr>
        <p:txBody>
          <a:bodyPr/>
          <a:lstStyle/>
          <a:p>
            <a:pPr marL="533400" indent="-533400" eaLnBrk="1" hangingPunct="1">
              <a:buFont typeface="Wingdings" pitchFamily="2" charset="2"/>
              <a:buNone/>
            </a:pPr>
            <a:r>
              <a:rPr lang="en-US" altLang="en-US" sz="2800" b="1">
                <a:latin typeface="Arial" charset="0"/>
                <a:cs typeface="Times New Roman" pitchFamily="18" charset="0"/>
              </a:rPr>
              <a:t>	</a:t>
            </a:r>
            <a:r>
              <a:rPr lang="en-US" altLang="en-US" b="1">
                <a:latin typeface="Arial" charset="0"/>
                <a:cs typeface="Times New Roman" pitchFamily="18" charset="0"/>
              </a:rPr>
              <a:t>You have a right to object to offensive behavior no matter how many other co-workers find the behavior acceptable.</a:t>
            </a:r>
            <a:endParaRPr lang="en-US" altLang="en-US" b="1">
              <a:latin typeface="Arial" charset="0"/>
              <a:cs typeface="Arial" charset="0"/>
            </a:endParaRPr>
          </a:p>
        </p:txBody>
      </p:sp>
      <p:sp>
        <p:nvSpPr>
          <p:cNvPr id="26627" name="Rectangle 9"/>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5587"/>
                                        </p:tgtEl>
                                        <p:attrNameLst>
                                          <p:attrName>style.visibility</p:attrName>
                                        </p:attrNameLst>
                                      </p:cBhvr>
                                      <p:to>
                                        <p:strVal val="visible"/>
                                      </p:to>
                                    </p:set>
                                    <p:animEffect transition="in" filter="wipe(up)">
                                      <p:cBhvr>
                                        <p:cTn id="7" dur="500"/>
                                        <p:tgtEl>
                                          <p:spTgt spid="195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descr="Rectangle: Click to edit Master text styles&#10;Second level&#10;Third level&#10;Fourth level&#10;Fifth level"/>
          <p:cNvSpPr>
            <a:spLocks noGrp="1" noChangeArrowheads="1"/>
          </p:cNvSpPr>
          <p:nvPr>
            <p:ph type="body" idx="1"/>
          </p:nvPr>
        </p:nvSpPr>
        <p:spPr>
          <a:xfrm>
            <a:off x="381000" y="1676400"/>
            <a:ext cx="8305800" cy="3219450"/>
          </a:xfrm>
        </p:spPr>
        <p:txBody>
          <a:bodyPr/>
          <a:lstStyle/>
          <a:p>
            <a:pPr marL="609600" indent="-609600" algn="ctr" eaLnBrk="1" hangingPunct="1">
              <a:buFont typeface="Wingdings" pitchFamily="2" charset="2"/>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buFont typeface="Wingdings" pitchFamily="2" charset="2"/>
              <a:buAutoNum type="arabicPeriod" startAt="7"/>
            </a:pPr>
            <a:r>
              <a:rPr lang="en-US" altLang="en-US" b="1">
                <a:latin typeface="Arial" charset="0"/>
                <a:cs typeface="Times New Roman" pitchFamily="18" charset="0"/>
              </a:rPr>
              <a:t>Asking a co-worker for a date is       not sexual harassment.</a:t>
            </a:r>
          </a:p>
          <a:p>
            <a:pPr marL="609600" indent="-609600" eaLnBrk="1" hangingPunct="1">
              <a:buFont typeface="Wingdings" pitchFamily="2" charset="2"/>
              <a:buAutoNum type="arabicPeriod" startAt="7"/>
            </a:pPr>
            <a:endParaRPr lang="en-US" altLang="en-US" b="1">
              <a:latin typeface="Arial" charset="0"/>
              <a:cs typeface="Times New Roman" pitchFamily="18" charset="0"/>
            </a:endParaRPr>
          </a:p>
          <a:p>
            <a:pPr marL="609600" indent="-609600" eaLnBrk="1" hangingPunct="1">
              <a:buFont typeface="Wingdings" pitchFamily="2" charset="2"/>
              <a:buNone/>
            </a:pPr>
            <a:r>
              <a:rPr lang="en-US" altLang="en-US" b="1">
                <a:solidFill>
                  <a:srgbClr val="91343A"/>
                </a:solidFill>
                <a:latin typeface="Arial" charset="0"/>
                <a:cs typeface="Times New Roman" pitchFamily="18" charset="0"/>
              </a:rPr>
              <a:t>	TRUE.</a:t>
            </a:r>
          </a:p>
        </p:txBody>
      </p:sp>
      <p:sp>
        <p:nvSpPr>
          <p:cNvPr id="27651" name="Rectangle 8"/>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ipe(lef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wipe(lef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animEffect transition="in" filter="wipe(left)">
                                      <p:cBhvr>
                                        <p:cTn id="17"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7" name="Rectangle 3" descr="Rectangle: Click to edit Master text styles&#10;Second level&#10;Third level&#10;Fourth level&#10;Fifth level"/>
          <p:cNvSpPr>
            <a:spLocks noGrp="1" noChangeArrowheads="1"/>
          </p:cNvSpPr>
          <p:nvPr>
            <p:ph type="body" idx="1"/>
          </p:nvPr>
        </p:nvSpPr>
        <p:spPr>
          <a:xfrm>
            <a:off x="228600" y="1600200"/>
            <a:ext cx="7620000" cy="2895600"/>
          </a:xfrm>
        </p:spPr>
        <p:txBody>
          <a:bodyPr/>
          <a:lstStyle/>
          <a:p>
            <a:pPr eaLnBrk="1" hangingPunct="1">
              <a:lnSpc>
                <a:spcPct val="90000"/>
              </a:lnSpc>
              <a:buFont typeface="Wingdings" pitchFamily="2" charset="2"/>
              <a:buNone/>
            </a:pPr>
            <a:r>
              <a:rPr lang="en-US" altLang="en-US" b="1">
                <a:latin typeface="Arial" charset="0"/>
                <a:cs typeface="Times New Roman" pitchFamily="18" charset="0"/>
              </a:rPr>
              <a:t> 	Asking a co-worker for a date is not sexual harassment.  However, if you repeat the behavior after being told that your attention is unwanted, it could be considered or become sexual harassment.</a:t>
            </a:r>
            <a:endParaRPr lang="en-US" altLang="en-US" b="1">
              <a:latin typeface="Arial" charset="0"/>
              <a:cs typeface="Arial" charset="0"/>
            </a:endParaRPr>
          </a:p>
        </p:txBody>
      </p:sp>
      <p:sp>
        <p:nvSpPr>
          <p:cNvPr id="28675" name="Rectangle 9"/>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9987"/>
                                        </p:tgtEl>
                                        <p:attrNameLst>
                                          <p:attrName>style.visibility</p:attrName>
                                        </p:attrNameLst>
                                      </p:cBhvr>
                                      <p:to>
                                        <p:strVal val="visible"/>
                                      </p:to>
                                    </p:set>
                                    <p:animEffect transition="in" filter="wipe(up)">
                                      <p:cBhvr>
                                        <p:cTn id="7" dur="500"/>
                                        <p:tgtEl>
                                          <p:spTgt spid="169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descr="Rectangle: Click to edit Master text styles&#10;Second level&#10;Third level&#10;Fourth level&#10;Fifth level"/>
          <p:cNvSpPr>
            <a:spLocks noGrp="1" noChangeArrowheads="1"/>
          </p:cNvSpPr>
          <p:nvPr>
            <p:ph type="body" idx="1"/>
          </p:nvPr>
        </p:nvSpPr>
        <p:spPr>
          <a:xfrm>
            <a:off x="304800" y="1524000"/>
            <a:ext cx="7772400" cy="3581400"/>
          </a:xfrm>
        </p:spPr>
        <p:txBody>
          <a:bodyPr/>
          <a:lstStyle/>
          <a:p>
            <a:pPr marL="609600" indent="-609600" algn="ctr" eaLnBrk="1" hangingPunct="1">
              <a:lnSpc>
                <a:spcPct val="90000"/>
              </a:lnSpc>
              <a:buFont typeface="Wingdings" pitchFamily="2" charset="2"/>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lnSpc>
                <a:spcPct val="90000"/>
              </a:lnSpc>
              <a:buFont typeface="Wingdings" pitchFamily="2" charset="2"/>
              <a:buAutoNum type="arabicPeriod" startAt="8"/>
            </a:pPr>
            <a:r>
              <a:rPr lang="en-US" altLang="en-US" b="1">
                <a:latin typeface="Arial" charset="0"/>
                <a:cs typeface="Times New Roman" pitchFamily="18" charset="0"/>
              </a:rPr>
              <a:t>If you ignore the behavior of sexual harassment, it will ultimately stop or go away.</a:t>
            </a:r>
          </a:p>
          <a:p>
            <a:pPr marL="609600" indent="-609600" eaLnBrk="1" hangingPunct="1">
              <a:lnSpc>
                <a:spcPct val="90000"/>
              </a:lnSpc>
              <a:buFont typeface="Wingdings" pitchFamily="2" charset="2"/>
              <a:buNone/>
            </a:pPr>
            <a:endParaRPr lang="en-US" altLang="en-US" b="1">
              <a:latin typeface="Arial" charset="0"/>
              <a:cs typeface="Times New Roman" pitchFamily="18" charset="0"/>
            </a:endParaRPr>
          </a:p>
          <a:p>
            <a:pPr marL="609600" indent="-609600" eaLnBrk="1" hangingPunct="1">
              <a:lnSpc>
                <a:spcPct val="90000"/>
              </a:lnSpc>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FALSE.  </a:t>
            </a:r>
            <a:r>
              <a:rPr lang="en-US" altLang="en-US" b="1">
                <a:latin typeface="Arial" charset="0"/>
                <a:cs typeface="Times New Roman" pitchFamily="18" charset="0"/>
              </a:rPr>
              <a:t>Sexual harassment must be dealt with immediately.</a:t>
            </a:r>
            <a:endParaRPr lang="en-US" altLang="en-US" b="1">
              <a:latin typeface="Arial" charset="0"/>
              <a:cs typeface="Arial" charset="0"/>
            </a:endParaRPr>
          </a:p>
        </p:txBody>
      </p:sp>
      <p:sp>
        <p:nvSpPr>
          <p:cNvPr id="29699" name="Rectangle 5"/>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wipe(lef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wipe(lef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1">
                                            <p:txEl>
                                              <p:pRg st="3" end="3"/>
                                            </p:txEl>
                                          </p:spTgt>
                                        </p:tgtEl>
                                        <p:attrNameLst>
                                          <p:attrName>style.visibility</p:attrName>
                                        </p:attrNameLst>
                                      </p:cBhvr>
                                      <p:to>
                                        <p:strVal val="visible"/>
                                      </p:to>
                                    </p:set>
                                    <p:animEffect transition="in" filter="wipe(left)">
                                      <p:cBhvr>
                                        <p:cTn id="17"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descr="Rectangle: Click to edit Master text styles&#10;Second level&#10;Third level&#10;Fourth level&#10;Fifth level"/>
          <p:cNvSpPr>
            <a:spLocks noGrp="1" noChangeArrowheads="1"/>
          </p:cNvSpPr>
          <p:nvPr>
            <p:ph type="body" idx="1"/>
          </p:nvPr>
        </p:nvSpPr>
        <p:spPr>
          <a:xfrm>
            <a:off x="304800" y="1752600"/>
            <a:ext cx="8077200" cy="3295650"/>
          </a:xfrm>
        </p:spPr>
        <p:txBody>
          <a:bodyPr/>
          <a:lstStyle/>
          <a:p>
            <a:pPr marL="609600" indent="-609600" algn="ctr" eaLnBrk="1" hangingPunct="1">
              <a:lnSpc>
                <a:spcPct val="90000"/>
              </a:lnSpc>
              <a:buFont typeface="Wingdings" pitchFamily="2" charset="2"/>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lnSpc>
                <a:spcPct val="90000"/>
              </a:lnSpc>
              <a:buFont typeface="Wingdings" pitchFamily="2" charset="2"/>
              <a:buAutoNum type="arabicPeriod" startAt="9"/>
            </a:pPr>
            <a:r>
              <a:rPr lang="en-US" altLang="en-US" b="1">
                <a:latin typeface="Arial" charset="0"/>
                <a:cs typeface="Times New Roman" pitchFamily="18" charset="0"/>
              </a:rPr>
              <a:t>It is not important to tell someone to stop unwanted behavior because it usually doesn’t do any good.</a:t>
            </a:r>
          </a:p>
          <a:p>
            <a:pPr marL="609600" indent="-609600" eaLnBrk="1" hangingPunct="1">
              <a:lnSpc>
                <a:spcPct val="90000"/>
              </a:lnSpc>
              <a:buFont typeface="Wingdings" pitchFamily="2" charset="2"/>
              <a:buAutoNum type="arabicPeriod" startAt="9"/>
            </a:pPr>
            <a:endParaRPr lang="en-US" altLang="en-US" b="1">
              <a:latin typeface="Arial" charset="0"/>
              <a:cs typeface="Times New Roman" pitchFamily="18" charset="0"/>
            </a:endParaRPr>
          </a:p>
          <a:p>
            <a:pPr marL="609600" indent="-609600" eaLnBrk="1" hangingPunct="1">
              <a:lnSpc>
                <a:spcPct val="90000"/>
              </a:lnSpc>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FALSE.</a:t>
            </a:r>
          </a:p>
        </p:txBody>
      </p:sp>
      <p:sp>
        <p:nvSpPr>
          <p:cNvPr id="30723" name="Rectangle 6"/>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wipe(lef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5">
                                            <p:txEl>
                                              <p:pRg st="3" end="3"/>
                                            </p:txEl>
                                          </p:spTgt>
                                        </p:tgtEl>
                                        <p:attrNameLst>
                                          <p:attrName>style.visibility</p:attrName>
                                        </p:attrNameLst>
                                      </p:cBhvr>
                                      <p:to>
                                        <p:strVal val="visible"/>
                                      </p:to>
                                    </p:set>
                                    <p:animEffect transition="in" filter="wipe(left)">
                                      <p:cBhvr>
                                        <p:cTn id="17"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7635" name="Rectangle 1027" descr="Rectangle: Click to edit Master text styles&#10;Second level&#10;Third level&#10;Fourth level&#10;Fifth level"/>
          <p:cNvSpPr>
            <a:spLocks noGrp="1" noChangeArrowheads="1"/>
          </p:cNvSpPr>
          <p:nvPr>
            <p:ph type="body" idx="1"/>
          </p:nvPr>
        </p:nvSpPr>
        <p:spPr>
          <a:xfrm>
            <a:off x="247650" y="1828800"/>
            <a:ext cx="8382000" cy="4114800"/>
          </a:xfrm>
        </p:spPr>
        <p:txBody>
          <a:bodyPr/>
          <a:lstStyle/>
          <a:p>
            <a:pPr eaLnBrk="1" hangingPunct="1">
              <a:buFont typeface="Wingdings" pitchFamily="2" charset="2"/>
              <a:buNone/>
            </a:pPr>
            <a:r>
              <a:rPr lang="en-US" altLang="en-US" b="1">
                <a:latin typeface="Arial" charset="0"/>
                <a:cs typeface="Times New Roman" pitchFamily="18" charset="0"/>
              </a:rPr>
              <a:t>	Telling someone that his/her behavior is unwanted or offensive is an important first step in stopping sexual harassment.  </a:t>
            </a:r>
            <a:endParaRPr lang="en-US" altLang="en-US" b="1">
              <a:latin typeface="Arial" charset="0"/>
              <a:cs typeface="Arial" charset="0"/>
            </a:endParaRPr>
          </a:p>
        </p:txBody>
      </p:sp>
      <p:sp>
        <p:nvSpPr>
          <p:cNvPr id="31747" name="Rectangle 1029"/>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
        <p:nvSpPr>
          <p:cNvPr id="197638" name="Text Box 1030"/>
          <p:cNvSpPr txBox="1">
            <a:spLocks noChangeArrowheads="1"/>
          </p:cNvSpPr>
          <p:nvPr/>
        </p:nvSpPr>
        <p:spPr bwMode="auto">
          <a:xfrm>
            <a:off x="952500" y="3829050"/>
            <a:ext cx="819150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rabicPeriod"/>
            </a:pPr>
            <a:r>
              <a:rPr lang="en-US" altLang="en-US" sz="3200" b="1"/>
              <a:t>Puts the person on notice</a:t>
            </a:r>
          </a:p>
          <a:p>
            <a:pPr eaLnBrk="1" hangingPunct="1">
              <a:spcBef>
                <a:spcPct val="50000"/>
              </a:spcBef>
              <a:buFontTx/>
              <a:buAutoNum type="arabicPeriod"/>
            </a:pPr>
            <a:r>
              <a:rPr lang="en-US" altLang="en-US" sz="3200" b="1"/>
              <a:t>Gives him/her the opportunity to change</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97635"/>
                                        </p:tgtEl>
                                        <p:attrNameLst>
                                          <p:attrName>style.visibility</p:attrName>
                                        </p:attrNameLst>
                                      </p:cBhvr>
                                      <p:to>
                                        <p:strVal val="visible"/>
                                      </p:to>
                                    </p:set>
                                    <p:animEffect transition="in" filter="wipe(up)">
                                      <p:cBhvr>
                                        <p:cTn id="7" dur="500"/>
                                        <p:tgtEl>
                                          <p:spTgt spid="1976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7638">
                                            <p:txEl>
                                              <p:pRg st="0" end="0"/>
                                            </p:txEl>
                                          </p:spTgt>
                                        </p:tgtEl>
                                        <p:attrNameLst>
                                          <p:attrName>style.visibility</p:attrName>
                                        </p:attrNameLst>
                                      </p:cBhvr>
                                      <p:to>
                                        <p:strVal val="visible"/>
                                      </p:to>
                                    </p:set>
                                    <p:animEffect transition="in" filter="wipe(left)">
                                      <p:cBhvr>
                                        <p:cTn id="12" dur="500"/>
                                        <p:tgtEl>
                                          <p:spTgt spid="19763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7638">
                                            <p:txEl>
                                              <p:pRg st="1" end="1"/>
                                            </p:txEl>
                                          </p:spTgt>
                                        </p:tgtEl>
                                        <p:attrNameLst>
                                          <p:attrName>style.visibility</p:attrName>
                                        </p:attrNameLst>
                                      </p:cBhvr>
                                      <p:to>
                                        <p:strVal val="visible"/>
                                      </p:to>
                                    </p:set>
                                    <p:animEffect transition="in" filter="wipe(left)">
                                      <p:cBhvr>
                                        <p:cTn id="17" dur="500"/>
                                        <p:tgtEl>
                                          <p:spTgt spid="1976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utoUpdateAnimBg="0"/>
      <p:bldP spid="19763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8" name="Slide Number Placeholder 6"/>
          <p:cNvSpPr>
            <a:spLocks noGrp="1"/>
          </p:cNvSpPr>
          <p:nvPr>
            <p:ph type="sldNum" sz="quarter" idx="12"/>
          </p:nvPr>
        </p:nvSpPr>
        <p:spPr/>
        <p:txBody>
          <a:bodyPr/>
          <a:lstStyle/>
          <a:p>
            <a:pPr>
              <a:defRPr/>
            </a:pPr>
            <a:fld id="{C5ABB05F-82C8-4DAA-9FB8-92EF0010BB11}" type="slidenum">
              <a:rPr lang="en-US" smtClean="0"/>
              <a:pPr>
                <a:defRPr/>
              </a:pPr>
              <a:t>2</a:t>
            </a:fld>
            <a:endParaRPr lang="en-US"/>
          </a:p>
        </p:txBody>
      </p:sp>
      <p:sp>
        <p:nvSpPr>
          <p:cNvPr id="2" name="Rectangle 2"/>
          <p:cNvSpPr>
            <a:spLocks noGrp="1" noChangeArrowheads="1"/>
          </p:cNvSpPr>
          <p:nvPr>
            <p:ph type="title"/>
          </p:nvPr>
        </p:nvSpPr>
        <p:spPr>
          <a:xfrm>
            <a:off x="381000" y="-76200"/>
            <a:ext cx="3741738" cy="1143000"/>
          </a:xfrm>
        </p:spPr>
        <p:txBody>
          <a:bodyPr/>
          <a:lstStyle/>
          <a:p>
            <a:pPr eaLnBrk="1" hangingPunct="1"/>
            <a:r>
              <a:rPr lang="en-US" altLang="en-US" sz="5400"/>
              <a:t>Agenda</a:t>
            </a:r>
          </a:p>
        </p:txBody>
      </p:sp>
      <p:sp>
        <p:nvSpPr>
          <p:cNvPr id="78852" name="Rectangle 4" descr="Rectangle: Click to edit Master text styles&#10;Second level&#10;Third level&#10;Fourth level&#10;Fifth level"/>
          <p:cNvSpPr>
            <a:spLocks noGrp="1" noChangeArrowheads="1"/>
          </p:cNvSpPr>
          <p:nvPr>
            <p:ph type="body" sz="half" idx="2"/>
          </p:nvPr>
        </p:nvSpPr>
        <p:spPr>
          <a:xfrm>
            <a:off x="3962400" y="1295400"/>
            <a:ext cx="3810000" cy="5334000"/>
          </a:xfrm>
        </p:spPr>
        <p:txBody>
          <a:bodyPr/>
          <a:lstStyle/>
          <a:p>
            <a:pPr eaLnBrk="1" hangingPunct="1"/>
            <a:r>
              <a:rPr lang="en-US" altLang="en-US" sz="2800">
                <a:latin typeface="Arial" charset="0"/>
              </a:rPr>
              <a:t>Introduction and Objectives</a:t>
            </a:r>
          </a:p>
          <a:p>
            <a:pPr eaLnBrk="1" hangingPunct="1"/>
            <a:r>
              <a:rPr lang="en-US" altLang="en-US" sz="2800">
                <a:latin typeface="Arial" charset="0"/>
              </a:rPr>
              <a:t>Survey</a:t>
            </a:r>
          </a:p>
          <a:p>
            <a:pPr eaLnBrk="1" hangingPunct="1"/>
            <a:r>
              <a:rPr lang="en-US" altLang="en-US" sz="2800">
                <a:latin typeface="Arial" charset="0"/>
              </a:rPr>
              <a:t>Definition of Sexual Harassment</a:t>
            </a:r>
          </a:p>
          <a:p>
            <a:pPr eaLnBrk="1" hangingPunct="1"/>
            <a:r>
              <a:rPr lang="en-US" altLang="en-US" sz="2800">
                <a:latin typeface="Arial" charset="0"/>
              </a:rPr>
              <a:t>Video Vignettes</a:t>
            </a:r>
          </a:p>
          <a:p>
            <a:pPr eaLnBrk="1" hangingPunct="1"/>
            <a:r>
              <a:rPr lang="en-US" altLang="en-US" sz="2800">
                <a:latin typeface="Arial" charset="0"/>
              </a:rPr>
              <a:t>Commonwealth Policy </a:t>
            </a:r>
          </a:p>
          <a:p>
            <a:pPr eaLnBrk="1" hangingPunct="1"/>
            <a:r>
              <a:rPr lang="en-US" altLang="en-US" sz="2800">
                <a:latin typeface="Arial" charset="0"/>
              </a:rPr>
              <a:t>Reporting Procedure</a:t>
            </a:r>
          </a:p>
          <a:p>
            <a:pPr eaLnBrk="1" hangingPunct="1"/>
            <a:r>
              <a:rPr lang="en-US" altLang="en-US" sz="2800">
                <a:latin typeface="Arial" charset="0"/>
              </a:rPr>
              <a:t>Summary</a:t>
            </a:r>
          </a:p>
        </p:txBody>
      </p:sp>
      <p:graphicFrame>
        <p:nvGraphicFramePr>
          <p:cNvPr id="1026" name="Object 5"/>
          <p:cNvGraphicFramePr>
            <a:graphicFrameLocks noGrp="1" noChangeAspect="1"/>
          </p:cNvGraphicFramePr>
          <p:nvPr>
            <p:ph type="clipArt" sz="half" idx="1"/>
          </p:nvPr>
        </p:nvGraphicFramePr>
        <p:xfrm>
          <a:off x="228600" y="2438400"/>
          <a:ext cx="3279775" cy="2895600"/>
        </p:xfrm>
        <a:graphic>
          <a:graphicData uri="http://schemas.openxmlformats.org/presentationml/2006/ole">
            <mc:AlternateContent xmlns:mc="http://schemas.openxmlformats.org/markup-compatibility/2006">
              <mc:Choice xmlns:v="urn:schemas-microsoft-com:vml" Requires="v">
                <p:oleObj spid="_x0000_s1031" name="Clip" r:id="rId4" imgW="1865160" imgH="1864800" progId="">
                  <p:embed/>
                </p:oleObj>
              </mc:Choice>
              <mc:Fallback>
                <p:oleObj name="Clip" r:id="rId4" imgW="1865160" imgH="1864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438400"/>
                        <a:ext cx="3279775" cy="2895600"/>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78852">
                                            <p:txEl>
                                              <p:pRg st="0" end="0"/>
                                            </p:txEl>
                                          </p:spTgt>
                                        </p:tgtEl>
                                        <p:attrNameLst>
                                          <p:attrName>style.visibility</p:attrName>
                                        </p:attrNameLst>
                                      </p:cBhvr>
                                      <p:to>
                                        <p:strVal val="visible"/>
                                      </p:to>
                                    </p:set>
                                    <p:animEffect transition="in" filter="wipe(left)">
                                      <p:cBhvr>
                                        <p:cTn id="7" dur="500"/>
                                        <p:tgtEl>
                                          <p:spTgt spid="78852">
                                            <p:txEl>
                                              <p:pRg st="0" end="0"/>
                                            </p:txEl>
                                          </p:spTgt>
                                        </p:tgtEl>
                                      </p:cBhvr>
                                    </p:animEffect>
                                  </p:childTnLst>
                                </p:cTn>
                              </p:par>
                            </p:childTnLst>
                          </p:cTn>
                        </p:par>
                        <p:par>
                          <p:cTn id="8" fill="hold" nodeType="afterGroup">
                            <p:stCondLst>
                              <p:cond delay="1500"/>
                            </p:stCondLst>
                            <p:childTnLst>
                              <p:par>
                                <p:cTn id="9" presetID="22" presetClass="entr" presetSubtype="8" fill="hold" grpId="0" nodeType="afterEffect">
                                  <p:stCondLst>
                                    <p:cond delay="1000"/>
                                  </p:stCondLst>
                                  <p:childTnLst>
                                    <p:set>
                                      <p:cBhvr>
                                        <p:cTn id="10" dur="1" fill="hold">
                                          <p:stCondLst>
                                            <p:cond delay="0"/>
                                          </p:stCondLst>
                                        </p:cTn>
                                        <p:tgtEl>
                                          <p:spTgt spid="78852">
                                            <p:txEl>
                                              <p:pRg st="1" end="1"/>
                                            </p:txEl>
                                          </p:spTgt>
                                        </p:tgtEl>
                                        <p:attrNameLst>
                                          <p:attrName>style.visibility</p:attrName>
                                        </p:attrNameLst>
                                      </p:cBhvr>
                                      <p:to>
                                        <p:strVal val="visible"/>
                                      </p:to>
                                    </p:set>
                                    <p:animEffect transition="in" filter="wipe(left)">
                                      <p:cBhvr>
                                        <p:cTn id="11" dur="500"/>
                                        <p:tgtEl>
                                          <p:spTgt spid="78852">
                                            <p:txEl>
                                              <p:pRg st="1" end="1"/>
                                            </p:txEl>
                                          </p:spTgt>
                                        </p:tgtEl>
                                      </p:cBhvr>
                                    </p:animEffect>
                                  </p:childTnLst>
                                </p:cTn>
                              </p:par>
                            </p:childTnLst>
                          </p:cTn>
                        </p:par>
                        <p:par>
                          <p:cTn id="12" fill="hold" nodeType="afterGroup">
                            <p:stCondLst>
                              <p:cond delay="3000"/>
                            </p:stCondLst>
                            <p:childTnLst>
                              <p:par>
                                <p:cTn id="13" presetID="22" presetClass="entr" presetSubtype="8" fill="hold" grpId="0" nodeType="afterEffect">
                                  <p:stCondLst>
                                    <p:cond delay="1000"/>
                                  </p:stCondLst>
                                  <p:childTnLst>
                                    <p:set>
                                      <p:cBhvr>
                                        <p:cTn id="14" dur="1" fill="hold">
                                          <p:stCondLst>
                                            <p:cond delay="0"/>
                                          </p:stCondLst>
                                        </p:cTn>
                                        <p:tgtEl>
                                          <p:spTgt spid="78852">
                                            <p:txEl>
                                              <p:pRg st="2" end="2"/>
                                            </p:txEl>
                                          </p:spTgt>
                                        </p:tgtEl>
                                        <p:attrNameLst>
                                          <p:attrName>style.visibility</p:attrName>
                                        </p:attrNameLst>
                                      </p:cBhvr>
                                      <p:to>
                                        <p:strVal val="visible"/>
                                      </p:to>
                                    </p:set>
                                    <p:animEffect transition="in" filter="wipe(left)">
                                      <p:cBhvr>
                                        <p:cTn id="15" dur="500"/>
                                        <p:tgtEl>
                                          <p:spTgt spid="78852">
                                            <p:txEl>
                                              <p:pRg st="2" end="2"/>
                                            </p:txEl>
                                          </p:spTgt>
                                        </p:tgtEl>
                                      </p:cBhvr>
                                    </p:animEffect>
                                  </p:childTnLst>
                                </p:cTn>
                              </p:par>
                            </p:childTnLst>
                          </p:cTn>
                        </p:par>
                        <p:par>
                          <p:cTn id="16" fill="hold" nodeType="afterGroup">
                            <p:stCondLst>
                              <p:cond delay="4500"/>
                            </p:stCondLst>
                            <p:childTnLst>
                              <p:par>
                                <p:cTn id="17" presetID="22" presetClass="entr" presetSubtype="8" fill="hold" grpId="0" nodeType="afterEffect">
                                  <p:stCondLst>
                                    <p:cond delay="1000"/>
                                  </p:stCondLst>
                                  <p:childTnLst>
                                    <p:set>
                                      <p:cBhvr>
                                        <p:cTn id="18" dur="1" fill="hold">
                                          <p:stCondLst>
                                            <p:cond delay="0"/>
                                          </p:stCondLst>
                                        </p:cTn>
                                        <p:tgtEl>
                                          <p:spTgt spid="78852">
                                            <p:txEl>
                                              <p:pRg st="3" end="3"/>
                                            </p:txEl>
                                          </p:spTgt>
                                        </p:tgtEl>
                                        <p:attrNameLst>
                                          <p:attrName>style.visibility</p:attrName>
                                        </p:attrNameLst>
                                      </p:cBhvr>
                                      <p:to>
                                        <p:strVal val="visible"/>
                                      </p:to>
                                    </p:set>
                                    <p:animEffect transition="in" filter="wipe(left)">
                                      <p:cBhvr>
                                        <p:cTn id="19" dur="500"/>
                                        <p:tgtEl>
                                          <p:spTgt spid="78852">
                                            <p:txEl>
                                              <p:pRg st="3" end="3"/>
                                            </p:txEl>
                                          </p:spTgt>
                                        </p:tgtEl>
                                      </p:cBhvr>
                                    </p:animEffect>
                                  </p:childTnLst>
                                </p:cTn>
                              </p:par>
                            </p:childTnLst>
                          </p:cTn>
                        </p:par>
                        <p:par>
                          <p:cTn id="20" fill="hold" nodeType="afterGroup">
                            <p:stCondLst>
                              <p:cond delay="6000"/>
                            </p:stCondLst>
                            <p:childTnLst>
                              <p:par>
                                <p:cTn id="21" presetID="22" presetClass="entr" presetSubtype="8" fill="hold" grpId="0" nodeType="afterEffect">
                                  <p:stCondLst>
                                    <p:cond delay="1000"/>
                                  </p:stCondLst>
                                  <p:childTnLst>
                                    <p:set>
                                      <p:cBhvr>
                                        <p:cTn id="22" dur="1" fill="hold">
                                          <p:stCondLst>
                                            <p:cond delay="0"/>
                                          </p:stCondLst>
                                        </p:cTn>
                                        <p:tgtEl>
                                          <p:spTgt spid="78852">
                                            <p:txEl>
                                              <p:pRg st="4" end="4"/>
                                            </p:txEl>
                                          </p:spTgt>
                                        </p:tgtEl>
                                        <p:attrNameLst>
                                          <p:attrName>style.visibility</p:attrName>
                                        </p:attrNameLst>
                                      </p:cBhvr>
                                      <p:to>
                                        <p:strVal val="visible"/>
                                      </p:to>
                                    </p:set>
                                    <p:animEffect transition="in" filter="wipe(left)">
                                      <p:cBhvr>
                                        <p:cTn id="23" dur="500"/>
                                        <p:tgtEl>
                                          <p:spTgt spid="78852">
                                            <p:txEl>
                                              <p:pRg st="4" end="4"/>
                                            </p:txEl>
                                          </p:spTgt>
                                        </p:tgtEl>
                                      </p:cBhvr>
                                    </p:animEffect>
                                  </p:childTnLst>
                                </p:cTn>
                              </p:par>
                            </p:childTnLst>
                          </p:cTn>
                        </p:par>
                        <p:par>
                          <p:cTn id="24" fill="hold" nodeType="afterGroup">
                            <p:stCondLst>
                              <p:cond delay="7500"/>
                            </p:stCondLst>
                            <p:childTnLst>
                              <p:par>
                                <p:cTn id="25" presetID="22" presetClass="entr" presetSubtype="8" fill="hold" grpId="0" nodeType="afterEffect">
                                  <p:stCondLst>
                                    <p:cond delay="1000"/>
                                  </p:stCondLst>
                                  <p:childTnLst>
                                    <p:set>
                                      <p:cBhvr>
                                        <p:cTn id="26" dur="1" fill="hold">
                                          <p:stCondLst>
                                            <p:cond delay="0"/>
                                          </p:stCondLst>
                                        </p:cTn>
                                        <p:tgtEl>
                                          <p:spTgt spid="78852">
                                            <p:txEl>
                                              <p:pRg st="5" end="5"/>
                                            </p:txEl>
                                          </p:spTgt>
                                        </p:tgtEl>
                                        <p:attrNameLst>
                                          <p:attrName>style.visibility</p:attrName>
                                        </p:attrNameLst>
                                      </p:cBhvr>
                                      <p:to>
                                        <p:strVal val="visible"/>
                                      </p:to>
                                    </p:set>
                                    <p:animEffect transition="in" filter="wipe(left)">
                                      <p:cBhvr>
                                        <p:cTn id="27" dur="500"/>
                                        <p:tgtEl>
                                          <p:spTgt spid="78852">
                                            <p:txEl>
                                              <p:pRg st="5" end="5"/>
                                            </p:txEl>
                                          </p:spTgt>
                                        </p:tgtEl>
                                      </p:cBhvr>
                                    </p:animEffect>
                                  </p:childTnLst>
                                </p:cTn>
                              </p:par>
                            </p:childTnLst>
                          </p:cTn>
                        </p:par>
                        <p:par>
                          <p:cTn id="28" fill="hold" nodeType="afterGroup">
                            <p:stCondLst>
                              <p:cond delay="9000"/>
                            </p:stCondLst>
                            <p:childTnLst>
                              <p:par>
                                <p:cTn id="29" presetID="22" presetClass="entr" presetSubtype="8" fill="hold" grpId="0" nodeType="afterEffect">
                                  <p:stCondLst>
                                    <p:cond delay="1000"/>
                                  </p:stCondLst>
                                  <p:childTnLst>
                                    <p:set>
                                      <p:cBhvr>
                                        <p:cTn id="30" dur="1" fill="hold">
                                          <p:stCondLst>
                                            <p:cond delay="0"/>
                                          </p:stCondLst>
                                        </p:cTn>
                                        <p:tgtEl>
                                          <p:spTgt spid="78852">
                                            <p:txEl>
                                              <p:pRg st="6" end="6"/>
                                            </p:txEl>
                                          </p:spTgt>
                                        </p:tgtEl>
                                        <p:attrNameLst>
                                          <p:attrName>style.visibility</p:attrName>
                                        </p:attrNameLst>
                                      </p:cBhvr>
                                      <p:to>
                                        <p:strVal val="visible"/>
                                      </p:to>
                                    </p:set>
                                    <p:animEffect transition="in" filter="wipe(left)">
                                      <p:cBhvr>
                                        <p:cTn id="31" dur="500"/>
                                        <p:tgtEl>
                                          <p:spTgt spid="7885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build="p" bldLvl="3" autoUpdateAnimBg="0" advAuto="100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descr="Rectangle: Click to edit Master text styles&#10;Second level&#10;Third level&#10;Fourth level&#10;Fifth level"/>
          <p:cNvSpPr>
            <a:spLocks noGrp="1" noChangeArrowheads="1"/>
          </p:cNvSpPr>
          <p:nvPr>
            <p:ph type="body" idx="1"/>
          </p:nvPr>
        </p:nvSpPr>
        <p:spPr>
          <a:xfrm>
            <a:off x="838200" y="1600200"/>
            <a:ext cx="7772400" cy="3505200"/>
          </a:xfrm>
        </p:spPr>
        <p:txBody>
          <a:bodyPr/>
          <a:lstStyle/>
          <a:p>
            <a:pPr marL="609600" indent="-609600" algn="ctr" eaLnBrk="1" hangingPunct="1">
              <a:lnSpc>
                <a:spcPct val="90000"/>
              </a:lnSpc>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lnSpc>
                <a:spcPct val="90000"/>
              </a:lnSpc>
              <a:buFont typeface="Wingdings" pitchFamily="2" charset="2"/>
              <a:buAutoNum type="arabicPeriod" startAt="10"/>
            </a:pPr>
            <a:r>
              <a:rPr lang="en-US" altLang="en-US" b="1">
                <a:latin typeface="Arial" charset="0"/>
                <a:cs typeface="Times New Roman" pitchFamily="18" charset="0"/>
              </a:rPr>
              <a:t>All employees share responsibility for ensuring that the workplace is free from all forms of sexual harassment.</a:t>
            </a:r>
          </a:p>
          <a:p>
            <a:pPr marL="609600" indent="-609600" eaLnBrk="1" hangingPunct="1">
              <a:lnSpc>
                <a:spcPct val="90000"/>
              </a:lnSpc>
              <a:buFont typeface="Wingdings" pitchFamily="2" charset="2"/>
              <a:buNone/>
            </a:pPr>
            <a:endParaRPr lang="en-US" altLang="en-US" b="1">
              <a:latin typeface="Arial" charset="0"/>
              <a:cs typeface="Times New Roman" pitchFamily="18" charset="0"/>
            </a:endParaRPr>
          </a:p>
          <a:p>
            <a:pPr marL="609600" indent="-609600" eaLnBrk="1" hangingPunct="1">
              <a:lnSpc>
                <a:spcPct val="90000"/>
              </a:lnSpc>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TRUE.</a:t>
            </a:r>
            <a:endParaRPr lang="en-US" altLang="en-US" b="1">
              <a:solidFill>
                <a:srgbClr val="91343A"/>
              </a:solidFill>
              <a:latin typeface="Arial" charset="0"/>
              <a:cs typeface="Arial" charset="0"/>
            </a:endParaRPr>
          </a:p>
        </p:txBody>
      </p:sp>
      <p:sp>
        <p:nvSpPr>
          <p:cNvPr id="32771" name="Rectangle 5"/>
          <p:cNvSpPr>
            <a:spLocks noGrp="1" noChangeArrowheads="1"/>
          </p:cNvSpPr>
          <p:nvPr>
            <p:ph type="title"/>
          </p:nvPr>
        </p:nvSpPr>
        <p:spPr>
          <a:xfrm>
            <a:off x="-8382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lef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wipe(lef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3" end="3"/>
                                            </p:txEl>
                                          </p:spTgt>
                                        </p:tgtEl>
                                        <p:attrNameLst>
                                          <p:attrName>style.visibility</p:attrName>
                                        </p:attrNameLst>
                                      </p:cBhvr>
                                      <p:to>
                                        <p:strVal val="visible"/>
                                      </p:to>
                                    </p:set>
                                    <p:animEffect transition="in" filter="wipe(left)">
                                      <p:cBhvr>
                                        <p:cTn id="17"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3" descr="Rectangle: Click to edit Master text styles&#10;Second level&#10;Third level&#10;Fourth level&#10;Fifth level"/>
          <p:cNvSpPr>
            <a:spLocks noGrp="1" noChangeArrowheads="1"/>
          </p:cNvSpPr>
          <p:nvPr>
            <p:ph type="body" idx="1"/>
          </p:nvPr>
        </p:nvSpPr>
        <p:spPr>
          <a:xfrm>
            <a:off x="838200" y="1905000"/>
            <a:ext cx="7772400" cy="3352800"/>
          </a:xfrm>
        </p:spPr>
        <p:txBody>
          <a:bodyPr/>
          <a:lstStyle/>
          <a:p>
            <a:pPr marL="609600" indent="-609600" algn="ctr" eaLnBrk="1" hangingPunct="1">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buFont typeface="Wingdings" pitchFamily="2" charset="2"/>
              <a:buAutoNum type="arabicPeriod" startAt="11"/>
            </a:pPr>
            <a:r>
              <a:rPr lang="en-US" altLang="en-US" b="1">
                <a:latin typeface="Arial" charset="0"/>
                <a:cs typeface="Times New Roman" pitchFamily="18" charset="0"/>
              </a:rPr>
              <a:t>Men, as well as women may be either the perpetrators or victims of sexual harassment.</a:t>
            </a:r>
          </a:p>
          <a:p>
            <a:pPr marL="609600" indent="-609600" eaLnBrk="1" hangingPunct="1">
              <a:buFont typeface="Wingdings" pitchFamily="2" charset="2"/>
              <a:buNone/>
            </a:pPr>
            <a:endParaRPr lang="en-US" altLang="en-US" b="1">
              <a:latin typeface="Arial" charset="0"/>
              <a:cs typeface="Times New Roman" pitchFamily="18" charset="0"/>
            </a:endParaRPr>
          </a:p>
          <a:p>
            <a:pPr marL="609600" indent="-609600" eaLnBrk="1" hangingPunct="1">
              <a:buFont typeface="Wingdings" pitchFamily="2" charset="2"/>
              <a:buNone/>
            </a:pPr>
            <a:r>
              <a:rPr lang="en-US" altLang="en-US" b="1">
                <a:solidFill>
                  <a:srgbClr val="91343A"/>
                </a:solidFill>
                <a:latin typeface="Arial" charset="0"/>
                <a:cs typeface="Times New Roman" pitchFamily="18" charset="0"/>
              </a:rPr>
              <a:t>	TRUE.</a:t>
            </a:r>
            <a:endParaRPr lang="en-US" altLang="en-US" b="1">
              <a:solidFill>
                <a:srgbClr val="91343A"/>
              </a:solidFill>
              <a:latin typeface="Arial" charset="0"/>
              <a:cs typeface="Arial" charset="0"/>
            </a:endParaRPr>
          </a:p>
        </p:txBody>
      </p:sp>
      <p:sp>
        <p:nvSpPr>
          <p:cNvPr id="33795" name="Rectangle 5"/>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wipe(left)">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3" end="3"/>
                                            </p:txEl>
                                          </p:spTgt>
                                        </p:tgtEl>
                                        <p:attrNameLst>
                                          <p:attrName>style.visibility</p:attrName>
                                        </p:attrNameLst>
                                      </p:cBhvr>
                                      <p:to>
                                        <p:strVal val="visible"/>
                                      </p:to>
                                    </p:set>
                                    <p:animEffect transition="in" filter="wipe(left)">
                                      <p:cBhvr>
                                        <p:cTn id="17"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descr="Rectangle: Click to edit Master text styles&#10;Second level&#10;Third level&#10;Fourth level&#10;Fifth level"/>
          <p:cNvSpPr>
            <a:spLocks noGrp="1" noChangeArrowheads="1"/>
          </p:cNvSpPr>
          <p:nvPr>
            <p:ph type="body" idx="1"/>
          </p:nvPr>
        </p:nvSpPr>
        <p:spPr>
          <a:xfrm>
            <a:off x="838200" y="1828800"/>
            <a:ext cx="7772400" cy="3505200"/>
          </a:xfrm>
        </p:spPr>
        <p:txBody>
          <a:bodyPr/>
          <a:lstStyle/>
          <a:p>
            <a:pPr marL="609600" indent="-609600" algn="ctr" eaLnBrk="1" hangingPunct="1">
              <a:lnSpc>
                <a:spcPct val="90000"/>
              </a:lnSpc>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lnSpc>
                <a:spcPct val="90000"/>
              </a:lnSpc>
              <a:buFont typeface="Wingdings" pitchFamily="2" charset="2"/>
              <a:buAutoNum type="arabicPeriod" startAt="12"/>
            </a:pPr>
            <a:r>
              <a:rPr lang="en-US" altLang="en-US" b="1">
                <a:latin typeface="Arial" charset="0"/>
                <a:cs typeface="Times New Roman" pitchFamily="18" charset="0"/>
              </a:rPr>
              <a:t>Sexual harassment may include actions by members of the opposite sex, as well as members of the employee’s own sex.</a:t>
            </a:r>
          </a:p>
          <a:p>
            <a:pPr marL="609600" indent="-609600" eaLnBrk="1" hangingPunct="1">
              <a:lnSpc>
                <a:spcPct val="90000"/>
              </a:lnSpc>
              <a:buFont typeface="Wingdings" pitchFamily="2" charset="2"/>
              <a:buNone/>
            </a:pPr>
            <a:endParaRPr lang="en-US" altLang="en-US" b="1">
              <a:latin typeface="Arial" charset="0"/>
              <a:cs typeface="Times New Roman" pitchFamily="18" charset="0"/>
            </a:endParaRPr>
          </a:p>
          <a:p>
            <a:pPr marL="609600" indent="-609600" eaLnBrk="1" hangingPunct="1">
              <a:lnSpc>
                <a:spcPct val="90000"/>
              </a:lnSpc>
              <a:buFont typeface="Wingdings" pitchFamily="2" charset="2"/>
              <a:buNone/>
            </a:pPr>
            <a:r>
              <a:rPr lang="en-US" altLang="en-US" b="1">
                <a:latin typeface="Arial" charset="0"/>
                <a:cs typeface="Times New Roman" pitchFamily="18" charset="0"/>
              </a:rPr>
              <a:t>	</a:t>
            </a:r>
            <a:r>
              <a:rPr lang="en-US" altLang="en-US" b="1">
                <a:solidFill>
                  <a:srgbClr val="91343A"/>
                </a:solidFill>
                <a:latin typeface="Arial" charset="0"/>
                <a:cs typeface="Times New Roman" pitchFamily="18" charset="0"/>
              </a:rPr>
              <a:t>TRUE.</a:t>
            </a:r>
            <a:endParaRPr lang="en-US" altLang="en-US" b="1">
              <a:solidFill>
                <a:srgbClr val="91343A"/>
              </a:solidFill>
              <a:latin typeface="Arial" charset="0"/>
              <a:cs typeface="Arial" charset="0"/>
            </a:endParaRPr>
          </a:p>
        </p:txBody>
      </p:sp>
      <p:sp>
        <p:nvSpPr>
          <p:cNvPr id="34819" name="Rectangle 5"/>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wipe(left)">
                                      <p:cBhvr>
                                        <p:cTn id="7" dur="500"/>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wipe(left)">
                                      <p:cBhvr>
                                        <p:cTn id="12" dur="500"/>
                                        <p:tgtEl>
                                          <p:spTgt spid="52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227">
                                            <p:txEl>
                                              <p:pRg st="3" end="3"/>
                                            </p:txEl>
                                          </p:spTgt>
                                        </p:tgtEl>
                                        <p:attrNameLst>
                                          <p:attrName>style.visibility</p:attrName>
                                        </p:attrNameLst>
                                      </p:cBhvr>
                                      <p:to>
                                        <p:strVal val="visible"/>
                                      </p:to>
                                    </p:set>
                                    <p:animEffect transition="in" filter="wipe(left)">
                                      <p:cBhvr>
                                        <p:cTn id="17"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3" descr="Rectangle: Click to edit Master text styles&#10;Second level&#10;Third level&#10;Fourth level&#10;Fifth level"/>
          <p:cNvSpPr>
            <a:spLocks noGrp="1" noChangeArrowheads="1"/>
          </p:cNvSpPr>
          <p:nvPr>
            <p:ph type="body" idx="1"/>
          </p:nvPr>
        </p:nvSpPr>
        <p:spPr>
          <a:xfrm>
            <a:off x="685800" y="1676400"/>
            <a:ext cx="7772400" cy="2895600"/>
          </a:xfrm>
        </p:spPr>
        <p:txBody>
          <a:bodyPr/>
          <a:lstStyle/>
          <a:p>
            <a:pPr marL="609600" indent="-609600" algn="ctr" eaLnBrk="1" hangingPunct="1">
              <a:buFontTx/>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buFont typeface="Wingdings" pitchFamily="2" charset="2"/>
              <a:buAutoNum type="arabicPeriod" startAt="13"/>
            </a:pPr>
            <a:r>
              <a:rPr lang="en-US" altLang="en-US" b="1">
                <a:latin typeface="Arial" charset="0"/>
                <a:cs typeface="Times New Roman" pitchFamily="18" charset="0"/>
              </a:rPr>
              <a:t>Sexual harassment is only prohibited if it occurs in the workplace during working hours.</a:t>
            </a:r>
          </a:p>
          <a:p>
            <a:pPr marL="609600" indent="-609600" eaLnBrk="1" hangingPunct="1">
              <a:buFont typeface="Wingdings" pitchFamily="2" charset="2"/>
              <a:buAutoNum type="arabicPeriod" startAt="13"/>
            </a:pPr>
            <a:endParaRPr lang="en-US" altLang="en-US" b="1">
              <a:latin typeface="Arial" charset="0"/>
              <a:cs typeface="Times New Roman" pitchFamily="18" charset="0"/>
            </a:endParaRPr>
          </a:p>
          <a:p>
            <a:pPr marL="609600" indent="-609600" eaLnBrk="1" hangingPunct="1">
              <a:buFont typeface="Wingdings" pitchFamily="2" charset="2"/>
              <a:buNone/>
            </a:pPr>
            <a:r>
              <a:rPr lang="en-US" altLang="en-US" b="1">
                <a:latin typeface="Arial" charset="0"/>
                <a:cs typeface="Arial" charset="0"/>
              </a:rPr>
              <a:t>	</a:t>
            </a:r>
            <a:r>
              <a:rPr lang="en-US" altLang="en-US" b="1">
                <a:solidFill>
                  <a:srgbClr val="91343A"/>
                </a:solidFill>
                <a:latin typeface="Arial" charset="0"/>
                <a:cs typeface="Arial" charset="0"/>
              </a:rPr>
              <a:t>FALSE.</a:t>
            </a:r>
          </a:p>
        </p:txBody>
      </p:sp>
      <p:sp>
        <p:nvSpPr>
          <p:cNvPr id="35843" name="Rectangle 5"/>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wipe(lef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wipe(lef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275">
                                            <p:txEl>
                                              <p:pRg st="3" end="3"/>
                                            </p:txEl>
                                          </p:spTgt>
                                        </p:tgtEl>
                                        <p:attrNameLst>
                                          <p:attrName>style.visibility</p:attrName>
                                        </p:attrNameLst>
                                      </p:cBhvr>
                                      <p:to>
                                        <p:strVal val="visible"/>
                                      </p:to>
                                    </p:set>
                                    <p:animEffect transition="in" filter="wipe(left)">
                                      <p:cBhvr>
                                        <p:cTn id="17" dur="5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2035" name="Rectangle 1027" descr="Rectangle: Click to edit Master text styles&#10;Second level&#10;Third level&#10;Fourth level&#10;Fifth level"/>
          <p:cNvSpPr>
            <a:spLocks noGrp="1" noChangeArrowheads="1"/>
          </p:cNvSpPr>
          <p:nvPr>
            <p:ph type="body" idx="1"/>
          </p:nvPr>
        </p:nvSpPr>
        <p:spPr>
          <a:xfrm>
            <a:off x="838200" y="1447800"/>
            <a:ext cx="7772400" cy="3124200"/>
          </a:xfrm>
        </p:spPr>
        <p:txBody>
          <a:bodyPr/>
          <a:lstStyle/>
          <a:p>
            <a:pPr eaLnBrk="1" hangingPunct="1">
              <a:buFont typeface="Wingdings" pitchFamily="2" charset="2"/>
              <a:buNone/>
            </a:pPr>
            <a:endParaRPr lang="en-US" altLang="en-US" sz="3600" b="1">
              <a:latin typeface="Arial" charset="0"/>
              <a:cs typeface="Times New Roman" pitchFamily="18" charset="0"/>
            </a:endParaRPr>
          </a:p>
          <a:p>
            <a:pPr eaLnBrk="1" hangingPunct="1">
              <a:buFont typeface="Wingdings" pitchFamily="2" charset="2"/>
              <a:buNone/>
            </a:pPr>
            <a:r>
              <a:rPr lang="en-US" altLang="en-US" sz="3600" b="1">
                <a:latin typeface="Arial" charset="0"/>
                <a:cs typeface="Times New Roman" pitchFamily="18" charset="0"/>
              </a:rPr>
              <a:t> </a:t>
            </a:r>
            <a:r>
              <a:rPr lang="en-US" altLang="en-US" b="1">
                <a:latin typeface="Arial" charset="0"/>
                <a:cs typeface="Times New Roman" pitchFamily="18" charset="0"/>
              </a:rPr>
              <a:t>	Sexual harassment will not be tolerated in the workplace or in work-related settings, no matter the time or place it occurs. </a:t>
            </a:r>
            <a:endParaRPr lang="en-US" altLang="en-US" b="1">
              <a:latin typeface="Arial" charset="0"/>
              <a:cs typeface="Arial" charset="0"/>
            </a:endParaRPr>
          </a:p>
        </p:txBody>
      </p:sp>
      <p:sp>
        <p:nvSpPr>
          <p:cNvPr id="36867" name="Rectangle 1029"/>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2035"/>
                                        </p:tgtEl>
                                        <p:attrNameLst>
                                          <p:attrName>style.visibility</p:attrName>
                                        </p:attrNameLst>
                                      </p:cBhvr>
                                      <p:to>
                                        <p:strVal val="visible"/>
                                      </p:to>
                                    </p:set>
                                    <p:animEffect transition="in" filter="wipe(up)">
                                      <p:cBhvr>
                                        <p:cTn id="7" dur="500"/>
                                        <p:tgtEl>
                                          <p:spTgt spid="172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3" descr="Rectangle: Click to edit Master text styles&#10;Second level&#10;Third level&#10;Fourth level&#10;Fifth level"/>
          <p:cNvSpPr>
            <a:spLocks noGrp="1" noChangeArrowheads="1"/>
          </p:cNvSpPr>
          <p:nvPr>
            <p:ph type="body" idx="1"/>
          </p:nvPr>
        </p:nvSpPr>
        <p:spPr>
          <a:xfrm>
            <a:off x="533400" y="1981200"/>
            <a:ext cx="7772400" cy="3352800"/>
          </a:xfrm>
        </p:spPr>
        <p:txBody>
          <a:bodyPr/>
          <a:lstStyle/>
          <a:p>
            <a:pPr marL="609600" indent="-609600" algn="ctr" eaLnBrk="1" hangingPunct="1">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buFont typeface="Wingdings" pitchFamily="2" charset="2"/>
              <a:buAutoNum type="arabicPeriod" startAt="14"/>
            </a:pPr>
            <a:r>
              <a:rPr lang="en-US" altLang="en-US" b="1">
                <a:latin typeface="Arial" charset="0"/>
                <a:cs typeface="Times New Roman" pitchFamily="18" charset="0"/>
              </a:rPr>
              <a:t>Sexual harassment complaints must be in writing before an investigation will be initiated.</a:t>
            </a:r>
          </a:p>
          <a:p>
            <a:pPr marL="609600" indent="-609600" eaLnBrk="1" hangingPunct="1">
              <a:buFont typeface="Wingdings" pitchFamily="2" charset="2"/>
              <a:buAutoNum type="arabicPeriod" startAt="14"/>
            </a:pPr>
            <a:endParaRPr lang="en-US" altLang="en-US" b="1">
              <a:latin typeface="Arial" charset="0"/>
              <a:cs typeface="Times New Roman" pitchFamily="18" charset="0"/>
            </a:endParaRPr>
          </a:p>
          <a:p>
            <a:pPr marL="609600" indent="-609600" eaLnBrk="1" hangingPunct="1">
              <a:buFont typeface="Wingdings" pitchFamily="2" charset="2"/>
              <a:buNone/>
            </a:pPr>
            <a:r>
              <a:rPr lang="en-US" altLang="en-US" b="1">
                <a:solidFill>
                  <a:srgbClr val="91343A"/>
                </a:solidFill>
                <a:latin typeface="Arial" charset="0"/>
                <a:cs typeface="Times New Roman" pitchFamily="18" charset="0"/>
              </a:rPr>
              <a:t>	FALSE.</a:t>
            </a:r>
          </a:p>
        </p:txBody>
      </p:sp>
      <p:sp>
        <p:nvSpPr>
          <p:cNvPr id="37891" name="Rectangle 5"/>
          <p:cNvSpPr>
            <a:spLocks noGrp="1" noChangeArrowheads="1"/>
          </p:cNvSpPr>
          <p:nvPr>
            <p:ph type="title"/>
          </p:nvPr>
        </p:nvSpPr>
        <p:spPr>
          <a:xfrm>
            <a:off x="-9144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left)">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Effect transition="in" filter="wipe(left)">
                                      <p:cBhvr>
                                        <p:cTn id="17"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1027" descr="Rectangle: Click to edit Master text styles&#10;Second level&#10;Third level&#10;Fourth level&#10;Fifth level"/>
          <p:cNvSpPr>
            <a:spLocks noGrp="1" noChangeArrowheads="1"/>
          </p:cNvSpPr>
          <p:nvPr>
            <p:ph type="body" idx="1"/>
          </p:nvPr>
        </p:nvSpPr>
        <p:spPr>
          <a:xfrm>
            <a:off x="304800" y="1600200"/>
            <a:ext cx="8515350" cy="3352800"/>
          </a:xfrm>
        </p:spPr>
        <p:txBody>
          <a:bodyPr/>
          <a:lstStyle/>
          <a:p>
            <a:pPr marL="171450" indent="-171450" eaLnBrk="1" hangingPunct="1">
              <a:buFont typeface="Wingdings" pitchFamily="2" charset="2"/>
              <a:buNone/>
            </a:pPr>
            <a:r>
              <a:rPr lang="en-US" altLang="en-US" b="1">
                <a:latin typeface="Arial" charset="0"/>
                <a:cs typeface="Times New Roman" pitchFamily="18" charset="0"/>
              </a:rPr>
              <a:t> Sexual harassment complaints</a:t>
            </a:r>
            <a:br>
              <a:rPr lang="en-US" altLang="en-US" b="1">
                <a:latin typeface="Arial" charset="0"/>
                <a:cs typeface="Times New Roman" pitchFamily="18" charset="0"/>
              </a:rPr>
            </a:br>
            <a:r>
              <a:rPr lang="en-US" altLang="en-US" b="1">
                <a:latin typeface="Arial" charset="0"/>
                <a:cs typeface="Times New Roman" pitchFamily="18" charset="0"/>
              </a:rPr>
              <a:t>do not have to be in writing before an investigation is initiated.  All allegations of sexual harassment will be investigated in a prompt and as confidential a manner as possible.</a:t>
            </a:r>
            <a:endParaRPr lang="en-US" altLang="en-US" b="1">
              <a:latin typeface="Arial" charset="0"/>
              <a:cs typeface="Arial" charset="0"/>
            </a:endParaRPr>
          </a:p>
        </p:txBody>
      </p:sp>
      <p:sp>
        <p:nvSpPr>
          <p:cNvPr id="38915" name="Rectangle 1029"/>
          <p:cNvSpPr>
            <a:spLocks noGrp="1" noChangeArrowheads="1"/>
          </p:cNvSpPr>
          <p:nvPr>
            <p:ph type="title"/>
          </p:nvPr>
        </p:nvSpPr>
        <p:spPr>
          <a:xfrm>
            <a:off x="-8382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
        <p:nvSpPr>
          <p:cNvPr id="57351" name="Text Box 1031"/>
          <p:cNvSpPr txBox="1">
            <a:spLocks noChangeArrowheads="1"/>
          </p:cNvSpPr>
          <p:nvPr/>
        </p:nvSpPr>
        <p:spPr bwMode="auto">
          <a:xfrm>
            <a:off x="4867275" y="3319463"/>
            <a:ext cx="437673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685800" eaLnBrk="0" hangingPunct="0">
              <a:tabLst>
                <a:tab pos="685800" algn="l"/>
              </a:tabLst>
              <a:defRPr>
                <a:solidFill>
                  <a:schemeClr val="tx1"/>
                </a:solidFill>
                <a:latin typeface="Arial" charset="0"/>
              </a:defRPr>
            </a:lvl1pPr>
            <a:lvl2pPr marL="742950" indent="-285750" defTabSz="685800" eaLnBrk="0" hangingPunct="0">
              <a:tabLst>
                <a:tab pos="685800" algn="l"/>
              </a:tabLst>
              <a:defRPr>
                <a:solidFill>
                  <a:schemeClr val="tx1"/>
                </a:solidFill>
                <a:latin typeface="Arial" charset="0"/>
              </a:defRPr>
            </a:lvl2pPr>
            <a:lvl3pPr marL="1143000" indent="-228600" defTabSz="685800" eaLnBrk="0" hangingPunct="0">
              <a:tabLst>
                <a:tab pos="685800" algn="l"/>
              </a:tabLst>
              <a:defRPr>
                <a:solidFill>
                  <a:schemeClr val="tx1"/>
                </a:solidFill>
                <a:latin typeface="Arial" charset="0"/>
              </a:defRPr>
            </a:lvl3pPr>
            <a:lvl4pPr marL="1600200" indent="-228600" defTabSz="685800" eaLnBrk="0" hangingPunct="0">
              <a:tabLst>
                <a:tab pos="685800" algn="l"/>
              </a:tabLst>
              <a:defRPr>
                <a:solidFill>
                  <a:schemeClr val="tx1"/>
                </a:solidFill>
                <a:latin typeface="Arial" charset="0"/>
              </a:defRPr>
            </a:lvl4pPr>
            <a:lvl5pPr marL="2057400" indent="-228600" defTabSz="685800" eaLnBrk="0" hangingPunct="0">
              <a:tabLst>
                <a:tab pos="685800" algn="l"/>
              </a:tabLst>
              <a:defRPr>
                <a:solidFill>
                  <a:schemeClr val="tx1"/>
                </a:solidFill>
                <a:latin typeface="Arial" charset="0"/>
              </a:defRPr>
            </a:lvl5pPr>
            <a:lvl6pPr marL="2514600" indent="-228600" defTabSz="685800" eaLnBrk="0" fontAlgn="base" hangingPunct="0">
              <a:spcBef>
                <a:spcPct val="0"/>
              </a:spcBef>
              <a:spcAft>
                <a:spcPct val="0"/>
              </a:spcAft>
              <a:tabLst>
                <a:tab pos="685800" algn="l"/>
              </a:tabLst>
              <a:defRPr>
                <a:solidFill>
                  <a:schemeClr val="tx1"/>
                </a:solidFill>
                <a:latin typeface="Arial" charset="0"/>
              </a:defRPr>
            </a:lvl6pPr>
            <a:lvl7pPr marL="2971800" indent="-228600" defTabSz="685800" eaLnBrk="0" fontAlgn="base" hangingPunct="0">
              <a:spcBef>
                <a:spcPct val="0"/>
              </a:spcBef>
              <a:spcAft>
                <a:spcPct val="0"/>
              </a:spcAft>
              <a:tabLst>
                <a:tab pos="685800" algn="l"/>
              </a:tabLst>
              <a:defRPr>
                <a:solidFill>
                  <a:schemeClr val="tx1"/>
                </a:solidFill>
                <a:latin typeface="Arial" charset="0"/>
              </a:defRPr>
            </a:lvl7pPr>
            <a:lvl8pPr marL="3429000" indent="-228600" defTabSz="685800" eaLnBrk="0" fontAlgn="base" hangingPunct="0">
              <a:spcBef>
                <a:spcPct val="0"/>
              </a:spcBef>
              <a:spcAft>
                <a:spcPct val="0"/>
              </a:spcAft>
              <a:tabLst>
                <a:tab pos="685800" algn="l"/>
              </a:tabLst>
              <a:defRPr>
                <a:solidFill>
                  <a:schemeClr val="tx1"/>
                </a:solidFill>
                <a:latin typeface="Arial" charset="0"/>
              </a:defRPr>
            </a:lvl8pPr>
            <a:lvl9pPr marL="3886200" indent="-228600" defTabSz="685800" eaLnBrk="0" fontAlgn="base" hangingPunct="0">
              <a:spcBef>
                <a:spcPct val="0"/>
              </a:spcBef>
              <a:spcAft>
                <a:spcPct val="0"/>
              </a:spcAft>
              <a:tabLst>
                <a:tab pos="685800" algn="l"/>
              </a:tabLst>
              <a:defRPr>
                <a:solidFill>
                  <a:schemeClr val="tx1"/>
                </a:solidFill>
                <a:latin typeface="Arial" charset="0"/>
              </a:defRPr>
            </a:lvl9pPr>
          </a:lstStyle>
          <a:p>
            <a:pPr eaLnBrk="1" hangingPunct="1">
              <a:lnSpc>
                <a:spcPct val="90000"/>
              </a:lnSpc>
              <a:spcBef>
                <a:spcPct val="50000"/>
              </a:spcBef>
            </a:pPr>
            <a:r>
              <a:rPr lang="en-US" altLang="en-US" sz="3200" b="1">
                <a:solidFill>
                  <a:schemeClr val="hlink"/>
                </a:solidFill>
              </a:rPr>
              <a:t>	</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7347"/>
                                        </p:tgtEl>
                                        <p:attrNameLst>
                                          <p:attrName>style.visibility</p:attrName>
                                        </p:attrNameLst>
                                      </p:cBhvr>
                                      <p:to>
                                        <p:strVal val="visible"/>
                                      </p:to>
                                    </p:set>
                                    <p:animEffect transition="in" filter="wipe(up)">
                                      <p:cBhvr>
                                        <p:cTn id="7" dur="500"/>
                                        <p:tgtEl>
                                          <p:spTgt spid="573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lt">
                                    <p:tmPct val="100000"/>
                                  </p:iterate>
                                  <p:childTnLst>
                                    <p:set>
                                      <p:cBhvr>
                                        <p:cTn id="11" dur="1" fill="hold">
                                          <p:stCondLst>
                                            <p:cond delay="0"/>
                                          </p:stCondLst>
                                        </p:cTn>
                                        <p:tgtEl>
                                          <p:spTgt spid="57351"/>
                                        </p:tgtEl>
                                        <p:attrNameLst>
                                          <p:attrName>style.visibility</p:attrName>
                                        </p:attrNameLst>
                                      </p:cBhvr>
                                      <p:to>
                                        <p:strVal val="visible"/>
                                      </p:to>
                                    </p:set>
                                    <p:animEffect transition="in" filter="wipe(left)">
                                      <p:cBhvr>
                                        <p:cTn id="12" dur="75"/>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utoUpdateAnimBg="0"/>
      <p:bldP spid="57351"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3" descr="Rectangle: Click to edit Master text styles&#10;Second level&#10;Third level&#10;Fourth level&#10;Fifth level"/>
          <p:cNvSpPr>
            <a:spLocks noGrp="1" noChangeArrowheads="1"/>
          </p:cNvSpPr>
          <p:nvPr>
            <p:ph type="body" idx="1"/>
          </p:nvPr>
        </p:nvSpPr>
        <p:spPr>
          <a:xfrm>
            <a:off x="838200" y="1600200"/>
            <a:ext cx="7772400" cy="3886200"/>
          </a:xfrm>
        </p:spPr>
        <p:txBody>
          <a:bodyPr/>
          <a:lstStyle/>
          <a:p>
            <a:pPr marL="533400" indent="-533400" algn="ctr" eaLnBrk="1" hangingPunct="1">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533400" indent="-533400" eaLnBrk="1" hangingPunct="1">
              <a:buFont typeface="Wingdings" pitchFamily="2" charset="2"/>
              <a:buAutoNum type="arabicPeriod" startAt="15"/>
            </a:pPr>
            <a:r>
              <a:rPr lang="en-US" altLang="en-US" sz="2800" b="1">
                <a:latin typeface="Arial" charset="0"/>
                <a:cs typeface="Times New Roman" pitchFamily="18" charset="0"/>
              </a:rPr>
              <a:t>Commonwealth policy prohibits any form of retaliation against an employee who complains of sexual harassment or who cooperates in the investigation of a sexual harassment complaint.</a:t>
            </a:r>
          </a:p>
          <a:p>
            <a:pPr marL="533400" indent="-533400" eaLnBrk="1" hangingPunct="1">
              <a:buFont typeface="Wingdings" pitchFamily="2" charset="2"/>
              <a:buNone/>
            </a:pPr>
            <a:endParaRPr lang="en-US" altLang="en-US" sz="2400" b="1">
              <a:latin typeface="Arial" charset="0"/>
              <a:cs typeface="Times New Roman" pitchFamily="18" charset="0"/>
            </a:endParaRPr>
          </a:p>
          <a:p>
            <a:pPr marL="533400" indent="-533400" eaLnBrk="1" hangingPunct="1">
              <a:buFont typeface="Wingdings" pitchFamily="2" charset="2"/>
              <a:buNone/>
            </a:pPr>
            <a:r>
              <a:rPr lang="en-US" altLang="en-US" sz="2800" b="1">
                <a:solidFill>
                  <a:srgbClr val="91343A"/>
                </a:solidFill>
                <a:latin typeface="Arial" charset="0"/>
                <a:cs typeface="Times New Roman" pitchFamily="18" charset="0"/>
              </a:rPr>
              <a:t>	TRUE.</a:t>
            </a:r>
            <a:endParaRPr lang="en-US" altLang="en-US" sz="2800" b="1">
              <a:solidFill>
                <a:srgbClr val="91343A"/>
              </a:solidFill>
              <a:latin typeface="Arial" charset="0"/>
              <a:cs typeface="Arial" charset="0"/>
            </a:endParaRPr>
          </a:p>
        </p:txBody>
      </p:sp>
      <p:sp>
        <p:nvSpPr>
          <p:cNvPr id="39939" name="Rectangle 5"/>
          <p:cNvSpPr>
            <a:spLocks noGrp="1" noChangeArrowheads="1"/>
          </p:cNvSpPr>
          <p:nvPr>
            <p:ph type="title"/>
          </p:nvPr>
        </p:nvSpPr>
        <p:spPr>
          <a:xfrm>
            <a:off x="-838200" y="-76200"/>
            <a:ext cx="8153400" cy="1981200"/>
          </a:xfrm>
        </p:spPr>
        <p:txBody>
          <a:bodyPr lIns="92075" tIns="46038" rIns="92075" bIns="46038"/>
          <a:lstStyle/>
          <a:p>
            <a:pPr algn="ctr" eaLnBrk="1" hangingPunct="1"/>
            <a:r>
              <a:rPr lang="en-US" altLang="en-US">
                <a:cs typeface="Arial" charset="0"/>
              </a:rPr>
              <a:t>What Do You Know?</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lef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Effect transition="in" filter="wipe(left)">
                                      <p:cBhvr>
                                        <p:cTn id="17"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76200"/>
            <a:ext cx="8763000" cy="1143000"/>
          </a:xfrm>
        </p:spPr>
        <p:txBody>
          <a:bodyPr/>
          <a:lstStyle/>
          <a:p>
            <a:pPr eaLnBrk="1" hangingPunct="1"/>
            <a:r>
              <a:rPr lang="en-US" altLang="en-US" sz="3200"/>
              <a:t>Sexual Harassment is Discrimination</a:t>
            </a:r>
          </a:p>
        </p:txBody>
      </p:sp>
      <p:sp>
        <p:nvSpPr>
          <p:cNvPr id="39939" name="Rectangle 3" descr="Rectangle: Click to edit Master text styles&#10;Second level&#10;Third level&#10;Fourth level&#10;Fifth level"/>
          <p:cNvSpPr>
            <a:spLocks noGrp="1" noChangeArrowheads="1"/>
          </p:cNvSpPr>
          <p:nvPr>
            <p:ph type="body" idx="1"/>
          </p:nvPr>
        </p:nvSpPr>
        <p:spPr>
          <a:xfrm>
            <a:off x="381000" y="1524000"/>
            <a:ext cx="8763000" cy="4953000"/>
          </a:xfrm>
        </p:spPr>
        <p:txBody>
          <a:bodyPr/>
          <a:lstStyle/>
          <a:p>
            <a:pPr eaLnBrk="1" hangingPunct="1">
              <a:buFont typeface="Wingdings" pitchFamily="2" charset="2"/>
              <a:buNone/>
            </a:pPr>
            <a:r>
              <a:rPr lang="en-US" altLang="en-US">
                <a:latin typeface="Arial" charset="0"/>
              </a:rPr>
              <a:t>	</a:t>
            </a:r>
            <a:r>
              <a:rPr lang="en-US" altLang="en-US" b="1">
                <a:latin typeface="Arial" charset="0"/>
              </a:rPr>
              <a:t>Sexual harassment is one form of sex discrimination and is prohibited by:</a:t>
            </a:r>
          </a:p>
          <a:p>
            <a:pPr eaLnBrk="1" hangingPunct="1">
              <a:buFont typeface="Wingdings" pitchFamily="2" charset="2"/>
              <a:buNone/>
            </a:pPr>
            <a:endParaRPr lang="en-US" altLang="en-US" sz="1000" b="1">
              <a:latin typeface="Arial" charset="0"/>
            </a:endParaRPr>
          </a:p>
          <a:p>
            <a:pPr lvl="1" eaLnBrk="1" hangingPunct="1"/>
            <a:r>
              <a:rPr lang="en-US" altLang="en-US" sz="3000">
                <a:latin typeface="Arial" charset="0"/>
              </a:rPr>
              <a:t>Title VII of the Civil Rights Act </a:t>
            </a:r>
            <a:br>
              <a:rPr lang="en-US" altLang="en-US" sz="3000">
                <a:latin typeface="Arial" charset="0"/>
              </a:rPr>
            </a:br>
            <a:endParaRPr lang="en-US" altLang="en-US" sz="1200">
              <a:latin typeface="Arial" charset="0"/>
            </a:endParaRPr>
          </a:p>
          <a:p>
            <a:pPr lvl="1" eaLnBrk="1" hangingPunct="1"/>
            <a:r>
              <a:rPr lang="en-US" altLang="en-US" sz="3000">
                <a:latin typeface="Arial" charset="0"/>
              </a:rPr>
              <a:t>Pennsylvania Human Relations Act</a:t>
            </a:r>
            <a:br>
              <a:rPr lang="en-US" altLang="en-US" sz="3000">
                <a:latin typeface="Arial" charset="0"/>
              </a:rPr>
            </a:br>
            <a:endParaRPr lang="en-US" altLang="en-US" sz="1200">
              <a:latin typeface="Arial" charset="0"/>
            </a:endParaRPr>
          </a:p>
          <a:p>
            <a:pPr lvl="1" eaLnBrk="1" hangingPunct="1"/>
            <a:r>
              <a:rPr lang="en-US" altLang="en-US" sz="3000">
                <a:latin typeface="Arial" charset="0"/>
              </a:rPr>
              <a:t>Commonwealth Policy</a:t>
            </a:r>
            <a:br>
              <a:rPr lang="en-US" altLang="en-US" sz="3000">
                <a:latin typeface="Arial" charset="0"/>
              </a:rPr>
            </a:br>
            <a:r>
              <a:rPr lang="en-US" altLang="en-US" sz="3200">
                <a:latin typeface="Arial" charset="0"/>
              </a:rPr>
              <a:t>     </a:t>
            </a:r>
            <a:r>
              <a:rPr lang="en-US" altLang="en-US">
                <a:latin typeface="Arial" charset="0"/>
              </a:rPr>
              <a:t>(Executive Order 2002-4 and</a:t>
            </a:r>
            <a:br>
              <a:rPr lang="en-US" altLang="en-US">
                <a:latin typeface="Arial" charset="0"/>
              </a:rPr>
            </a:br>
            <a:r>
              <a:rPr lang="en-US" altLang="en-US">
                <a:latin typeface="Arial" charset="0"/>
              </a:rPr>
              <a:t>       Management Directive 505.30).</a:t>
            </a:r>
            <a:endParaRPr lang="en-US" altLang="en-US"/>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left)">
                                      <p:cBhvr>
                                        <p:cTn id="7" dur="5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wipe(left)">
                                      <p:cBhvr>
                                        <p:cTn id="12" dur="500"/>
                                        <p:tgtEl>
                                          <p:spTgt spid="3993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Effect transition="in" filter="wipe(left)">
                                      <p:cBhvr>
                                        <p:cTn id="17" dur="500"/>
                                        <p:tgtEl>
                                          <p:spTgt spid="3993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939">
                                            <p:txEl>
                                              <p:pRg st="4" end="4"/>
                                            </p:txEl>
                                          </p:spTgt>
                                        </p:tgtEl>
                                        <p:attrNameLst>
                                          <p:attrName>style.visibility</p:attrName>
                                        </p:attrNameLst>
                                      </p:cBhvr>
                                      <p:to>
                                        <p:strVal val="visible"/>
                                      </p:to>
                                    </p:set>
                                    <p:animEffect transition="in" filter="wipe(left)">
                                      <p:cBhvr>
                                        <p:cTn id="22"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bldLvl="4"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9619" name="Rectangle 1027" descr="Rectangle: Click to edit Master text styles&#10;Second level&#10;Third level&#10;Fourth level&#10;Fifth level"/>
          <p:cNvSpPr>
            <a:spLocks noGrp="1" noChangeArrowheads="1"/>
          </p:cNvSpPr>
          <p:nvPr>
            <p:ph type="body" idx="1"/>
          </p:nvPr>
        </p:nvSpPr>
        <p:spPr>
          <a:xfrm>
            <a:off x="304800" y="1828800"/>
            <a:ext cx="8001000" cy="3048000"/>
          </a:xfrm>
        </p:spPr>
        <p:txBody>
          <a:bodyPr/>
          <a:lstStyle/>
          <a:p>
            <a:pPr marL="609600" indent="-609600" eaLnBrk="1" hangingPunct="1">
              <a:buFont typeface="Wingdings" pitchFamily="2" charset="2"/>
              <a:buNone/>
            </a:pPr>
            <a:r>
              <a:rPr lang="en-US" altLang="en-US" sz="3000">
                <a:latin typeface="Arial" charset="0"/>
              </a:rPr>
              <a:t>	</a:t>
            </a:r>
            <a:r>
              <a:rPr lang="en-US" altLang="en-US" sz="3600">
                <a:latin typeface="Arial" charset="0"/>
              </a:rPr>
              <a:t>Sexual harassment is unwelcome sexual advances, requests for sexual favors, and/or other verbal, visual or physical conduct of a sexual nature where:</a:t>
            </a:r>
          </a:p>
        </p:txBody>
      </p:sp>
      <p:sp>
        <p:nvSpPr>
          <p:cNvPr id="41987" name="Rectangle 1029"/>
          <p:cNvSpPr>
            <a:spLocks noGrp="1" noChangeArrowheads="1"/>
          </p:cNvSpPr>
          <p:nvPr>
            <p:ph type="title"/>
          </p:nvPr>
        </p:nvSpPr>
        <p:spPr>
          <a:xfrm>
            <a:off x="228600" y="0"/>
            <a:ext cx="8080375" cy="1066800"/>
          </a:xfrm>
        </p:spPr>
        <p:txBody>
          <a:bodyPr lIns="92075" tIns="46038" rIns="92075" bIns="46038"/>
          <a:lstStyle/>
          <a:p>
            <a:pPr algn="ctr" eaLnBrk="1" hangingPunct="1"/>
            <a:r>
              <a:rPr lang="en-US" altLang="en-US"/>
              <a:t>What is Sexual Harassment?</a:t>
            </a:r>
            <a:r>
              <a:rPr lang="en-US" altLang="en-US" sz="4000"/>
              <a:t> </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9619"/>
                                        </p:tgtEl>
                                        <p:attrNameLst>
                                          <p:attrName>style.visibility</p:attrName>
                                        </p:attrNameLst>
                                      </p:cBhvr>
                                      <p:to>
                                        <p:strVal val="visible"/>
                                      </p:to>
                                    </p:set>
                                    <p:animEffect transition="in" filter="wipe(left)">
                                      <p:cBhvr>
                                        <p:cTn id="7" dur="500"/>
                                        <p:tgtEl>
                                          <p:spTgt spid="239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ChangeArrowheads="1"/>
          </p:cNvSpPr>
          <p:nvPr/>
        </p:nvSpPr>
        <p:spPr bwMode="auto">
          <a:xfrm>
            <a:off x="228600" y="0"/>
            <a:ext cx="8610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Course Objectives</a:t>
            </a:r>
          </a:p>
          <a:p>
            <a:pPr algn="ctr" eaLnBrk="1" hangingPunct="1"/>
            <a:endParaRPr lang="en-US" altLang="en-US" sz="1600" b="1">
              <a:solidFill>
                <a:schemeClr val="tx2"/>
              </a:solidFill>
            </a:endParaRPr>
          </a:p>
        </p:txBody>
      </p:sp>
      <p:sp>
        <p:nvSpPr>
          <p:cNvPr id="135171" name="Rectangle 1027"/>
          <p:cNvSpPr>
            <a:spLocks noChangeArrowheads="1"/>
          </p:cNvSpPr>
          <p:nvPr/>
        </p:nvSpPr>
        <p:spPr bwMode="auto">
          <a:xfrm>
            <a:off x="152400" y="1447800"/>
            <a:ext cx="8763000" cy="3352800"/>
          </a:xfrm>
          <a:prstGeom prst="rect">
            <a:avLst/>
          </a:prstGeom>
          <a:noFill/>
          <a:ln w="9525">
            <a:noFill/>
            <a:miter lim="800000"/>
            <a:headEnd/>
            <a:tailEnd/>
          </a:ln>
        </p:spPr>
        <p:txBody>
          <a:bodyPr lIns="92075" tIns="46038" rIns="92075" bIns="46038"/>
          <a:lstStyle/>
          <a:p>
            <a:pPr>
              <a:defRPr/>
            </a:pPr>
            <a:r>
              <a:rPr lang="en-US" sz="3200" b="1" i="1" dirty="0"/>
              <a:t>After completing this session,</a:t>
            </a:r>
          </a:p>
          <a:p>
            <a:pPr>
              <a:defRPr/>
            </a:pPr>
            <a:r>
              <a:rPr lang="en-US" sz="3200" b="1" i="1" dirty="0"/>
              <a:t>you will be able to:</a:t>
            </a:r>
            <a:br>
              <a:rPr lang="en-US" sz="3200" b="1" i="1" dirty="0"/>
            </a:br>
            <a:endParaRPr lang="en-US" sz="3200" b="1" dirty="0"/>
          </a:p>
          <a:p>
            <a:pPr marL="342900" indent="-342900">
              <a:lnSpc>
                <a:spcPct val="75000"/>
              </a:lnSpc>
              <a:spcBef>
                <a:spcPct val="20000"/>
              </a:spcBef>
              <a:buFont typeface="Wingdings" pitchFamily="2" charset="2"/>
              <a:buChar char="ü"/>
              <a:defRPr/>
            </a:pPr>
            <a:r>
              <a:rPr lang="en-US" sz="3200" b="1" dirty="0"/>
              <a:t>Define sexual harassment.</a:t>
            </a:r>
          </a:p>
          <a:p>
            <a:pPr marL="342900" indent="-342900">
              <a:spcBef>
                <a:spcPct val="20000"/>
              </a:spcBef>
              <a:buFont typeface="Wingdings" pitchFamily="2" charset="2"/>
              <a:buChar char="ü"/>
              <a:defRPr/>
            </a:pPr>
            <a:r>
              <a:rPr lang="en-US" sz="3200" b="1" dirty="0"/>
              <a:t>Identify the types of sexual harassment.</a:t>
            </a:r>
          </a:p>
          <a:p>
            <a:pPr marL="342900" indent="-342900">
              <a:spcBef>
                <a:spcPct val="20000"/>
              </a:spcBef>
              <a:buFont typeface="Wingdings" pitchFamily="2" charset="2"/>
              <a:buChar char="ü"/>
              <a:defRPr/>
            </a:pPr>
            <a:r>
              <a:rPr lang="en-US" sz="3200" b="1" dirty="0"/>
              <a:t>Identify behaviors that may be interpreted as sexual harassment in the workplace.</a:t>
            </a:r>
          </a:p>
          <a:p>
            <a:pPr marL="342900" indent="-342900">
              <a:spcBef>
                <a:spcPct val="20000"/>
              </a:spcBef>
              <a:buFont typeface="Wingdings" pitchFamily="2" charset="2"/>
              <a:buChar char="ü"/>
              <a:defRPr/>
            </a:pPr>
            <a:r>
              <a:rPr lang="en-US" sz="3200" b="1" dirty="0"/>
              <a:t>Apply commonwealth policy that prohibits sexual harassment and retaliation.</a:t>
            </a:r>
            <a:endParaRPr lang="en-US" sz="32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wipe(left)">
                                      <p:cBhvr>
                                        <p:cTn id="7" dur="500"/>
                                        <p:tgtEl>
                                          <p:spTgt spid="135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wipe(left)">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wipe(left)">
                                      <p:cBhvr>
                                        <p:cTn id="17" dur="500"/>
                                        <p:tgtEl>
                                          <p:spTgt spid="135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5171">
                                            <p:txEl>
                                              <p:pRg st="3" end="3"/>
                                            </p:txEl>
                                          </p:spTgt>
                                        </p:tgtEl>
                                        <p:attrNameLst>
                                          <p:attrName>style.visibility</p:attrName>
                                        </p:attrNameLst>
                                      </p:cBhvr>
                                      <p:to>
                                        <p:strVal val="visible"/>
                                      </p:to>
                                    </p:set>
                                    <p:animEffect transition="in" filter="wipe(left)">
                                      <p:cBhvr>
                                        <p:cTn id="22" dur="500"/>
                                        <p:tgtEl>
                                          <p:spTgt spid="135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5171">
                                            <p:txEl>
                                              <p:pRg st="4" end="4"/>
                                            </p:txEl>
                                          </p:spTgt>
                                        </p:tgtEl>
                                        <p:attrNameLst>
                                          <p:attrName>style.visibility</p:attrName>
                                        </p:attrNameLst>
                                      </p:cBhvr>
                                      <p:to>
                                        <p:strVal val="visible"/>
                                      </p:to>
                                    </p:set>
                                    <p:animEffect transition="in" filter="wipe(left)">
                                      <p:cBhvr>
                                        <p:cTn id="27" dur="500"/>
                                        <p:tgtEl>
                                          <p:spTgt spid="135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5171">
                                            <p:txEl>
                                              <p:pRg st="5" end="5"/>
                                            </p:txEl>
                                          </p:spTgt>
                                        </p:tgtEl>
                                        <p:attrNameLst>
                                          <p:attrName>style.visibility</p:attrName>
                                        </p:attrNameLst>
                                      </p:cBhvr>
                                      <p:to>
                                        <p:strVal val="visible"/>
                                      </p:to>
                                    </p:set>
                                    <p:animEffect transition="in" filter="wipe(left)">
                                      <p:cBhvr>
                                        <p:cTn id="32" dur="500"/>
                                        <p:tgtEl>
                                          <p:spTgt spid="135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7" descr="Rectangle: Click to edit Master text styles&#10;Second level&#10;Third level&#10;Fourth level&#10;Fifth level"/>
          <p:cNvSpPr>
            <a:spLocks noGrp="1" noChangeArrowheads="1"/>
          </p:cNvSpPr>
          <p:nvPr>
            <p:ph type="body" idx="1"/>
          </p:nvPr>
        </p:nvSpPr>
        <p:spPr>
          <a:xfrm>
            <a:off x="304800" y="1543050"/>
            <a:ext cx="8074025" cy="2038350"/>
          </a:xfrm>
        </p:spPr>
        <p:txBody>
          <a:bodyPr/>
          <a:lstStyle/>
          <a:p>
            <a:pPr marL="609600" indent="-609600" eaLnBrk="1" hangingPunct="1">
              <a:lnSpc>
                <a:spcPct val="90000"/>
              </a:lnSpc>
              <a:buFontTx/>
              <a:buNone/>
            </a:pPr>
            <a:r>
              <a:rPr lang="en-US" altLang="en-US" sz="2800">
                <a:latin typeface="Arial" charset="0"/>
              </a:rPr>
              <a:t>	Sexual harassment is unwelcome</a:t>
            </a:r>
            <a:br>
              <a:rPr lang="en-US" altLang="en-US" sz="2800">
                <a:latin typeface="Arial" charset="0"/>
              </a:rPr>
            </a:br>
            <a:r>
              <a:rPr lang="en-US" altLang="en-US" sz="2800">
                <a:latin typeface="Arial" charset="0"/>
              </a:rPr>
              <a:t>sexual advances, requests for</a:t>
            </a:r>
            <a:br>
              <a:rPr lang="en-US" altLang="en-US" sz="2800">
                <a:latin typeface="Arial" charset="0"/>
              </a:rPr>
            </a:br>
            <a:r>
              <a:rPr lang="en-US" altLang="en-US" sz="2800">
                <a:latin typeface="Arial" charset="0"/>
              </a:rPr>
              <a:t>sexual favors, and/or other verbal,</a:t>
            </a:r>
            <a:br>
              <a:rPr lang="en-US" altLang="en-US" sz="2800">
                <a:latin typeface="Arial" charset="0"/>
              </a:rPr>
            </a:br>
            <a:r>
              <a:rPr lang="en-US" altLang="en-US" sz="2800">
                <a:latin typeface="Arial" charset="0"/>
              </a:rPr>
              <a:t>visual or physical conduct of a</a:t>
            </a:r>
            <a:br>
              <a:rPr lang="en-US" altLang="en-US" sz="2800">
                <a:latin typeface="Arial" charset="0"/>
              </a:rPr>
            </a:br>
            <a:r>
              <a:rPr lang="en-US" altLang="en-US" sz="2800">
                <a:latin typeface="Arial" charset="0"/>
              </a:rPr>
              <a:t>sexual nature where:</a:t>
            </a:r>
          </a:p>
        </p:txBody>
      </p:sp>
      <p:sp>
        <p:nvSpPr>
          <p:cNvPr id="43011" name="Rectangle 1029"/>
          <p:cNvSpPr>
            <a:spLocks noGrp="1" noChangeArrowheads="1"/>
          </p:cNvSpPr>
          <p:nvPr>
            <p:ph type="title"/>
          </p:nvPr>
        </p:nvSpPr>
        <p:spPr>
          <a:xfrm>
            <a:off x="228600" y="0"/>
            <a:ext cx="8080375" cy="1066800"/>
          </a:xfrm>
        </p:spPr>
        <p:txBody>
          <a:bodyPr lIns="92075" tIns="46038" rIns="92075" bIns="46038"/>
          <a:lstStyle/>
          <a:p>
            <a:pPr algn="ctr" eaLnBrk="1" hangingPunct="1"/>
            <a:r>
              <a:rPr lang="en-US" altLang="en-US"/>
              <a:t>What is Sexual Harassment?</a:t>
            </a:r>
            <a:r>
              <a:rPr lang="en-US" altLang="en-US" sz="4000"/>
              <a:t> </a:t>
            </a:r>
          </a:p>
        </p:txBody>
      </p:sp>
      <p:sp>
        <p:nvSpPr>
          <p:cNvPr id="243718" name="Text Box 1030"/>
          <p:cNvSpPr txBox="1">
            <a:spLocks noChangeArrowheads="1"/>
          </p:cNvSpPr>
          <p:nvPr/>
        </p:nvSpPr>
        <p:spPr bwMode="auto">
          <a:xfrm>
            <a:off x="571500" y="3562350"/>
            <a:ext cx="78105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defRPr>
            </a:lvl1pPr>
            <a:lvl2pPr marL="914400" indent="-4572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lnSpc>
                <a:spcPct val="90000"/>
              </a:lnSpc>
              <a:spcBef>
                <a:spcPct val="20000"/>
              </a:spcBef>
              <a:buClr>
                <a:schemeClr val="tx1"/>
              </a:buClr>
              <a:buSzPct val="95000"/>
              <a:buFontTx/>
              <a:buAutoNum type="alphaLcPeriod"/>
            </a:pPr>
            <a:r>
              <a:rPr lang="en-US" altLang="en-US" sz="3200" b="1"/>
              <a:t>Submission to or rejection of such conduct is made either explicitly or implicitly a term or condition of an individual’s employment;</a:t>
            </a:r>
            <a:endParaRPr lang="en-US" altLang="en-US" sz="4000" b="1">
              <a:latin typeface="Times New Roman" pitchFamily="18"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3718"/>
                                        </p:tgtEl>
                                        <p:attrNameLst>
                                          <p:attrName>style.visibility</p:attrName>
                                        </p:attrNameLst>
                                      </p:cBhvr>
                                      <p:to>
                                        <p:strVal val="visible"/>
                                      </p:to>
                                    </p:set>
                                    <p:animEffect transition="in" filter="wipe(left)">
                                      <p:cBhvr>
                                        <p:cTn id="7" dur="500"/>
                                        <p:tgtEl>
                                          <p:spTgt spid="243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5"/>
          <p:cNvSpPr>
            <a:spLocks noGrp="1" noChangeArrowheads="1"/>
          </p:cNvSpPr>
          <p:nvPr>
            <p:ph type="title"/>
          </p:nvPr>
        </p:nvSpPr>
        <p:spPr>
          <a:xfrm>
            <a:off x="225425" y="0"/>
            <a:ext cx="8080375" cy="1066800"/>
          </a:xfrm>
        </p:spPr>
        <p:txBody>
          <a:bodyPr lIns="92075" tIns="46038" rIns="92075" bIns="46038"/>
          <a:lstStyle/>
          <a:p>
            <a:pPr algn="ctr" eaLnBrk="1" hangingPunct="1"/>
            <a:r>
              <a:rPr lang="en-US" altLang="en-US"/>
              <a:t>What is Sexual Harassment?</a:t>
            </a:r>
            <a:r>
              <a:rPr lang="en-US" altLang="en-US" sz="4000"/>
              <a:t> </a:t>
            </a:r>
          </a:p>
        </p:txBody>
      </p:sp>
      <p:sp>
        <p:nvSpPr>
          <p:cNvPr id="30726" name="Text Box 6"/>
          <p:cNvSpPr txBox="1">
            <a:spLocks noChangeArrowheads="1"/>
          </p:cNvSpPr>
          <p:nvPr/>
        </p:nvSpPr>
        <p:spPr bwMode="auto">
          <a:xfrm>
            <a:off x="571500" y="3562350"/>
            <a:ext cx="78105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371600" indent="-4572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2" eaLnBrk="1" hangingPunct="1">
              <a:lnSpc>
                <a:spcPct val="90000"/>
              </a:lnSpc>
              <a:spcBef>
                <a:spcPct val="20000"/>
              </a:spcBef>
              <a:buClr>
                <a:schemeClr val="tx1"/>
              </a:buClr>
              <a:buSzPct val="95000"/>
              <a:buFont typeface="Wingdings" pitchFamily="2" charset="2"/>
              <a:buAutoNum type="alphaLcPeriod" startAt="2"/>
            </a:pPr>
            <a:r>
              <a:rPr lang="en-US" altLang="en-US" sz="3200" b="1"/>
              <a:t>Submission to or rejection of such conduct by an individual is used as a basis for employment decisions affecting that individual; or</a:t>
            </a:r>
            <a:endParaRPr lang="en-US" altLang="en-US" sz="4000" b="1">
              <a:latin typeface="Times New Roman" pitchFamily="18" charset="0"/>
            </a:endParaRPr>
          </a:p>
        </p:txBody>
      </p:sp>
      <p:sp>
        <p:nvSpPr>
          <p:cNvPr id="44036" name="Rectangle 8" descr="Rectangle: Click to edit Master text styles&#10;Second level&#10;Third level&#10;Fourth level&#10;Fifth level"/>
          <p:cNvSpPr>
            <a:spLocks noGrp="1" noChangeArrowheads="1"/>
          </p:cNvSpPr>
          <p:nvPr>
            <p:ph type="body" idx="1"/>
          </p:nvPr>
        </p:nvSpPr>
        <p:spPr>
          <a:xfrm>
            <a:off x="304800" y="1562100"/>
            <a:ext cx="8074025" cy="1790700"/>
          </a:xfrm>
        </p:spPr>
        <p:txBody>
          <a:bodyPr lIns="182562" tIns="46038" rIns="182562" bIns="46038"/>
          <a:lstStyle/>
          <a:p>
            <a:pPr marL="609600" indent="-609600" eaLnBrk="1" hangingPunct="1">
              <a:lnSpc>
                <a:spcPct val="90000"/>
              </a:lnSpc>
              <a:buFontTx/>
              <a:buNone/>
            </a:pPr>
            <a:r>
              <a:rPr lang="en-US" altLang="en-US" sz="2800">
                <a:latin typeface="Arial" charset="0"/>
              </a:rPr>
              <a:t>	Sexual harassment is unwelcome</a:t>
            </a:r>
            <a:br>
              <a:rPr lang="en-US" altLang="en-US" sz="2800">
                <a:latin typeface="Arial" charset="0"/>
              </a:rPr>
            </a:br>
            <a:r>
              <a:rPr lang="en-US" altLang="en-US" sz="2800">
                <a:latin typeface="Arial" charset="0"/>
              </a:rPr>
              <a:t>sexual advances, requests for</a:t>
            </a:r>
            <a:br>
              <a:rPr lang="en-US" altLang="en-US" sz="2800">
                <a:latin typeface="Arial" charset="0"/>
              </a:rPr>
            </a:br>
            <a:r>
              <a:rPr lang="en-US" altLang="en-US" sz="2800">
                <a:latin typeface="Arial" charset="0"/>
              </a:rPr>
              <a:t>sexual favors, and/or other verbal,</a:t>
            </a:r>
            <a:br>
              <a:rPr lang="en-US" altLang="en-US" sz="2800">
                <a:latin typeface="Arial" charset="0"/>
              </a:rPr>
            </a:br>
            <a:r>
              <a:rPr lang="en-US" altLang="en-US" sz="2800">
                <a:latin typeface="Arial" charset="0"/>
              </a:rPr>
              <a:t>visual or physical conduct of a</a:t>
            </a:r>
            <a:br>
              <a:rPr lang="en-US" altLang="en-US" sz="2800">
                <a:latin typeface="Arial" charset="0"/>
              </a:rPr>
            </a:br>
            <a:r>
              <a:rPr lang="en-US" altLang="en-US" sz="2800">
                <a:latin typeface="Arial" charset="0"/>
              </a:rPr>
              <a:t>sexual nature where:</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wipe(left)">
                                      <p:cBhvr>
                                        <p:cTn id="7" dur="5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0"/>
            <a:ext cx="8080375" cy="1066800"/>
          </a:xfrm>
        </p:spPr>
        <p:txBody>
          <a:bodyPr/>
          <a:lstStyle/>
          <a:p>
            <a:pPr algn="ctr" eaLnBrk="1" hangingPunct="1"/>
            <a:r>
              <a:rPr lang="en-US" altLang="en-US"/>
              <a:t>What is Sexual Harassment?</a:t>
            </a:r>
            <a:r>
              <a:rPr lang="en-US" altLang="en-US" sz="4000"/>
              <a:t> </a:t>
            </a:r>
          </a:p>
        </p:txBody>
      </p:sp>
      <p:sp>
        <p:nvSpPr>
          <p:cNvPr id="139268" name="Text Box 4"/>
          <p:cNvSpPr txBox="1">
            <a:spLocks noChangeArrowheads="1"/>
          </p:cNvSpPr>
          <p:nvPr/>
        </p:nvSpPr>
        <p:spPr bwMode="auto">
          <a:xfrm>
            <a:off x="571500" y="3562350"/>
            <a:ext cx="7810500" cy="27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371600" indent="-4572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2" eaLnBrk="1" hangingPunct="1">
              <a:lnSpc>
                <a:spcPct val="90000"/>
              </a:lnSpc>
              <a:spcBef>
                <a:spcPct val="20000"/>
              </a:spcBef>
              <a:buClr>
                <a:schemeClr val="tx1"/>
              </a:buClr>
              <a:buSzPct val="95000"/>
              <a:buFont typeface="Wingdings" pitchFamily="2" charset="2"/>
              <a:buAutoNum type="alphaLcPeriod" startAt="3"/>
            </a:pPr>
            <a:r>
              <a:rPr lang="en-US" altLang="en-US" sz="3200" b="1"/>
              <a:t>Such conduct has the purpose of or effect of unreasonably interfering with an individual’s work performance or creating an intimidating, hostile, or offensive working environment.</a:t>
            </a:r>
          </a:p>
        </p:txBody>
      </p:sp>
      <p:sp>
        <p:nvSpPr>
          <p:cNvPr id="45060" name="Rectangle 6" descr="Rectangle: Click to edit Master text styles&#10;Second level&#10;Third level&#10;Fourth level&#10;Fifth level"/>
          <p:cNvSpPr>
            <a:spLocks noGrp="1" noChangeArrowheads="1"/>
          </p:cNvSpPr>
          <p:nvPr>
            <p:ph type="body" idx="1"/>
          </p:nvPr>
        </p:nvSpPr>
        <p:spPr>
          <a:xfrm>
            <a:off x="304800" y="1485900"/>
            <a:ext cx="8074025" cy="2057400"/>
          </a:xfrm>
        </p:spPr>
        <p:txBody>
          <a:bodyPr lIns="182562" tIns="46038" rIns="182562" bIns="46038"/>
          <a:lstStyle/>
          <a:p>
            <a:pPr marL="609600" indent="-609600" eaLnBrk="1" hangingPunct="1">
              <a:lnSpc>
                <a:spcPct val="90000"/>
              </a:lnSpc>
              <a:buFontTx/>
              <a:buNone/>
            </a:pPr>
            <a:r>
              <a:rPr lang="en-US" altLang="en-US" sz="2800">
                <a:latin typeface="Arial" charset="0"/>
              </a:rPr>
              <a:t>	Sexual harassment is unwelcome</a:t>
            </a:r>
            <a:br>
              <a:rPr lang="en-US" altLang="en-US" sz="2800">
                <a:latin typeface="Arial" charset="0"/>
              </a:rPr>
            </a:br>
            <a:r>
              <a:rPr lang="en-US" altLang="en-US" sz="2800">
                <a:latin typeface="Arial" charset="0"/>
              </a:rPr>
              <a:t>sexual advances, requests for</a:t>
            </a:r>
            <a:br>
              <a:rPr lang="en-US" altLang="en-US" sz="2800">
                <a:latin typeface="Arial" charset="0"/>
              </a:rPr>
            </a:br>
            <a:r>
              <a:rPr lang="en-US" altLang="en-US" sz="2800">
                <a:latin typeface="Arial" charset="0"/>
              </a:rPr>
              <a:t>sexual favors, and/or other verbal,</a:t>
            </a:r>
            <a:br>
              <a:rPr lang="en-US" altLang="en-US" sz="2800">
                <a:latin typeface="Arial" charset="0"/>
              </a:rPr>
            </a:br>
            <a:r>
              <a:rPr lang="en-US" altLang="en-US" sz="2800">
                <a:latin typeface="Arial" charset="0"/>
              </a:rPr>
              <a:t>visual or physical conduct of a</a:t>
            </a:r>
            <a:br>
              <a:rPr lang="en-US" altLang="en-US" sz="2800">
                <a:latin typeface="Arial" charset="0"/>
              </a:rPr>
            </a:br>
            <a:r>
              <a:rPr lang="en-US" altLang="en-US" sz="2800">
                <a:latin typeface="Arial" charset="0"/>
              </a:rPr>
              <a:t>sexual nature where:</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9268"/>
                                        </p:tgtEl>
                                        <p:attrNameLst>
                                          <p:attrName>style.visibility</p:attrName>
                                        </p:attrNameLst>
                                      </p:cBhvr>
                                      <p:to>
                                        <p:strVal val="visible"/>
                                      </p:to>
                                    </p:set>
                                    <p:animEffect transition="in" filter="wipe(left)">
                                      <p:cBhvr>
                                        <p:cTn id="7" dur="500"/>
                                        <p:tgtEl>
                                          <p:spTgt spid="139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04800" y="228600"/>
            <a:ext cx="8839200" cy="685800"/>
          </a:xfrm>
        </p:spPr>
        <p:txBody>
          <a:bodyPr/>
          <a:lstStyle/>
          <a:p>
            <a:pPr eaLnBrk="1" hangingPunct="1"/>
            <a:r>
              <a:rPr lang="en-US" altLang="en-US" sz="3100"/>
              <a:t>Traditional Examples of</a:t>
            </a:r>
            <a:br>
              <a:rPr lang="en-US" altLang="en-US" sz="3100"/>
            </a:br>
            <a:r>
              <a:rPr lang="en-US" altLang="en-US" sz="3100"/>
              <a:t>Sexual Harassment</a:t>
            </a:r>
          </a:p>
        </p:txBody>
      </p:sp>
      <p:sp>
        <p:nvSpPr>
          <p:cNvPr id="165891" name="Rectangle 3" descr="Rectangle: Click to edit Master text styles&#10;Second level&#10;Third level&#10;Fourth level&#10;Fifth level"/>
          <p:cNvSpPr>
            <a:spLocks noGrp="1" noChangeArrowheads="1"/>
          </p:cNvSpPr>
          <p:nvPr>
            <p:ph type="body" idx="1"/>
          </p:nvPr>
        </p:nvSpPr>
        <p:spPr>
          <a:xfrm>
            <a:off x="533400" y="1752600"/>
            <a:ext cx="7772400" cy="3429000"/>
          </a:xfrm>
        </p:spPr>
        <p:txBody>
          <a:bodyPr/>
          <a:lstStyle/>
          <a:p>
            <a:pPr eaLnBrk="1" hangingPunct="1"/>
            <a:r>
              <a:rPr lang="en-US" altLang="en-US" sz="3500">
                <a:latin typeface="Arial" charset="0"/>
              </a:rPr>
              <a:t>Harassment by a male supervisor of a female subordinate.</a:t>
            </a:r>
            <a:endParaRPr lang="en-US" altLang="en-US" sz="3500"/>
          </a:p>
          <a:p>
            <a:pPr eaLnBrk="1" hangingPunct="1">
              <a:buFont typeface="Wingdings" pitchFamily="2" charset="2"/>
              <a:buNone/>
            </a:pPr>
            <a:endParaRPr lang="en-US" altLang="en-US" sz="3500"/>
          </a:p>
          <a:p>
            <a:pPr eaLnBrk="1" hangingPunct="1"/>
            <a:r>
              <a:rPr lang="en-US" altLang="en-US" sz="3500">
                <a:latin typeface="Arial" charset="0"/>
              </a:rPr>
              <a:t>Harassment by co-workers based on a “hostile work environment.”</a:t>
            </a:r>
            <a:endParaRPr lang="en-US" altLang="en-US" sz="3500"/>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left)">
                                      <p:cBhvr>
                                        <p:cTn id="7" dur="500"/>
                                        <p:tgtEl>
                                          <p:spTgt spid="165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5891">
                                            <p:txEl>
                                              <p:pRg st="2" end="2"/>
                                            </p:txEl>
                                          </p:spTgt>
                                        </p:tgtEl>
                                        <p:attrNameLst>
                                          <p:attrName>style.visibility</p:attrName>
                                        </p:attrNameLst>
                                      </p:cBhvr>
                                      <p:to>
                                        <p:strVal val="visible"/>
                                      </p:to>
                                    </p:set>
                                    <p:animEffect transition="in" filter="wipe(left)">
                                      <p:cBhvr>
                                        <p:cTn id="12" dur="500"/>
                                        <p:tgtEl>
                                          <p:spTgt spid="165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descr="Rectangle: Click to edit Master text styles&#10;Second level&#10;Third level&#10;Fourth level&#10;Fifth level"/>
          <p:cNvSpPr>
            <a:spLocks noGrp="1" noChangeArrowheads="1"/>
          </p:cNvSpPr>
          <p:nvPr>
            <p:ph type="body" idx="1"/>
          </p:nvPr>
        </p:nvSpPr>
        <p:spPr>
          <a:xfrm>
            <a:off x="228600" y="1447800"/>
            <a:ext cx="7845425" cy="2971800"/>
          </a:xfrm>
        </p:spPr>
        <p:txBody>
          <a:bodyPr/>
          <a:lstStyle/>
          <a:p>
            <a:pPr eaLnBrk="1" hangingPunct="1">
              <a:buFont typeface="Wingdings" pitchFamily="2" charset="2"/>
              <a:buNone/>
            </a:pPr>
            <a:endParaRPr lang="en-US" altLang="en-US" sz="900">
              <a:latin typeface="Arial" charset="0"/>
            </a:endParaRPr>
          </a:p>
          <a:p>
            <a:pPr eaLnBrk="1" hangingPunct="1">
              <a:buFontTx/>
              <a:buNone/>
            </a:pPr>
            <a:r>
              <a:rPr lang="en-US" altLang="en-US" sz="3600" b="1"/>
              <a:t>  The definition has evolved over the years. It now it includes . . .</a:t>
            </a:r>
            <a:endParaRPr lang="en-US" altLang="en-US" sz="3500">
              <a:latin typeface="Arial" charset="0"/>
            </a:endParaRPr>
          </a:p>
          <a:p>
            <a:pPr lvl="1" eaLnBrk="1" hangingPunct="1"/>
            <a:r>
              <a:rPr lang="en-US" altLang="en-US" sz="3100">
                <a:latin typeface="Arial" charset="0"/>
              </a:rPr>
              <a:t>Harassment by a female supervisor of a male subordinate;</a:t>
            </a:r>
          </a:p>
          <a:p>
            <a:pPr lvl="1" eaLnBrk="1" hangingPunct="1">
              <a:buFont typeface="Wingdings" pitchFamily="2" charset="2"/>
              <a:buNone/>
            </a:pPr>
            <a:endParaRPr lang="en-US" altLang="en-US" sz="1400">
              <a:latin typeface="Arial" charset="0"/>
            </a:endParaRPr>
          </a:p>
          <a:p>
            <a:pPr lvl="1" eaLnBrk="1" hangingPunct="1"/>
            <a:r>
              <a:rPr lang="en-US" altLang="en-US" sz="3100">
                <a:latin typeface="Arial" charset="0"/>
              </a:rPr>
              <a:t>Harassment by a supervisor of the same sex as the subordinate;</a:t>
            </a:r>
          </a:p>
        </p:txBody>
      </p:sp>
      <p:sp>
        <p:nvSpPr>
          <p:cNvPr id="47107" name="Rectangle 5"/>
          <p:cNvSpPr>
            <a:spLocks noGrp="1" noChangeArrowheads="1"/>
          </p:cNvSpPr>
          <p:nvPr>
            <p:ph type="title"/>
          </p:nvPr>
        </p:nvSpPr>
        <p:spPr>
          <a:xfrm>
            <a:off x="228600" y="-228600"/>
            <a:ext cx="8915400" cy="1524000"/>
          </a:xfrm>
        </p:spPr>
        <p:txBody>
          <a:bodyPr lIns="92075" tIns="46038" rIns="92075" bIns="46038"/>
          <a:lstStyle/>
          <a:p>
            <a:pPr eaLnBrk="1" hangingPunct="1"/>
            <a:r>
              <a:rPr lang="en-US" altLang="en-US" sz="3600"/>
              <a:t>Definition of Sexual Harassment</a:t>
            </a:r>
            <a:endParaRPr lang="en-US" altLang="en-US" sz="3600">
              <a:solidFill>
                <a:schemeClr val="tx1"/>
              </a:solidFill>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left)">
                                      <p:cBhvr>
                                        <p:cTn id="7" dur="500"/>
                                        <p:tgtEl>
                                          <p:spTgt spid="33795">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3795">
                                            <p:txEl>
                                              <p:pRg st="2" end="2"/>
                                            </p:txEl>
                                          </p:spTgt>
                                        </p:tgtEl>
                                        <p:attrNameLst>
                                          <p:attrName>style.visibility</p:attrName>
                                        </p:attrNameLst>
                                      </p:cBhvr>
                                      <p:to>
                                        <p:strVal val="visible"/>
                                      </p:to>
                                    </p:set>
                                    <p:animEffect transition="in" filter="wipe(left)">
                                      <p:cBhvr>
                                        <p:cTn id="10" dur="500"/>
                                        <p:tgtEl>
                                          <p:spTgt spid="33795">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3795">
                                            <p:txEl>
                                              <p:pRg st="4" end="4"/>
                                            </p:txEl>
                                          </p:spTgt>
                                        </p:tgtEl>
                                        <p:attrNameLst>
                                          <p:attrName>style.visibility</p:attrName>
                                        </p:attrNameLst>
                                      </p:cBhvr>
                                      <p:to>
                                        <p:strVal val="visible"/>
                                      </p:to>
                                    </p:set>
                                    <p:animEffect transition="in" filter="wipe(left)">
                                      <p:cBhvr>
                                        <p:cTn id="13"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descr="Rectangle: Click to edit Master text styles&#10;Second level&#10;Third level&#10;Fourth level&#10;Fifth level"/>
          <p:cNvSpPr>
            <a:spLocks noGrp="1" noChangeArrowheads="1"/>
          </p:cNvSpPr>
          <p:nvPr>
            <p:ph type="body" idx="1"/>
          </p:nvPr>
        </p:nvSpPr>
        <p:spPr>
          <a:xfrm>
            <a:off x="381000" y="1447800"/>
            <a:ext cx="7997825" cy="3314700"/>
          </a:xfrm>
        </p:spPr>
        <p:txBody>
          <a:bodyPr/>
          <a:lstStyle/>
          <a:p>
            <a:pPr eaLnBrk="1" hangingPunct="1">
              <a:lnSpc>
                <a:spcPct val="90000"/>
              </a:lnSpc>
              <a:buFontTx/>
              <a:buNone/>
            </a:pPr>
            <a:r>
              <a:rPr lang="en-US" altLang="en-US" sz="2800" b="1"/>
              <a:t>   </a:t>
            </a:r>
            <a:r>
              <a:rPr lang="en-US" altLang="en-US" sz="3600" b="1"/>
              <a:t>The definition has evolved over the years. It now it includes . . .</a:t>
            </a:r>
            <a:endParaRPr lang="en-US" altLang="en-US" sz="3600">
              <a:latin typeface="Arial" charset="0"/>
            </a:endParaRPr>
          </a:p>
          <a:p>
            <a:pPr lvl="1" eaLnBrk="1" hangingPunct="1">
              <a:lnSpc>
                <a:spcPct val="90000"/>
              </a:lnSpc>
            </a:pPr>
            <a:r>
              <a:rPr lang="en-US" altLang="en-US" sz="3100">
                <a:latin typeface="Arial" charset="0"/>
              </a:rPr>
              <a:t>Harassment of employees by non-employees, such as clients, contractors, vendors, etc.</a:t>
            </a:r>
          </a:p>
          <a:p>
            <a:pPr eaLnBrk="1" hangingPunct="1">
              <a:lnSpc>
                <a:spcPct val="90000"/>
              </a:lnSpc>
              <a:buFont typeface="Wingdings" pitchFamily="2" charset="2"/>
              <a:buNone/>
            </a:pPr>
            <a:endParaRPr lang="en-US" altLang="en-US" sz="3100">
              <a:latin typeface="Arial" charset="0"/>
            </a:endParaRPr>
          </a:p>
          <a:p>
            <a:pPr lvl="1" eaLnBrk="1" hangingPunct="1">
              <a:lnSpc>
                <a:spcPct val="90000"/>
              </a:lnSpc>
            </a:pPr>
            <a:r>
              <a:rPr lang="en-US" altLang="en-US" sz="3100">
                <a:latin typeface="Arial" charset="0"/>
              </a:rPr>
              <a:t>Harassment based on a supervisor’s consensual relationship with another employee.</a:t>
            </a:r>
          </a:p>
        </p:txBody>
      </p:sp>
      <p:sp>
        <p:nvSpPr>
          <p:cNvPr id="6" name="Rectangle 5"/>
          <p:cNvSpPr txBox="1">
            <a:spLocks noChangeArrowheads="1"/>
          </p:cNvSpPr>
          <p:nvPr/>
        </p:nvSpPr>
        <p:spPr bwMode="auto">
          <a:xfrm>
            <a:off x="228600" y="-228600"/>
            <a:ext cx="8915400" cy="1524000"/>
          </a:xfrm>
          <a:prstGeom prst="rect">
            <a:avLst/>
          </a:prstGeom>
          <a:noFill/>
          <a:ln w="9525">
            <a:noFill/>
            <a:miter lim="800000"/>
            <a:headEnd/>
            <a:tailEnd/>
          </a:ln>
          <a:effectLst/>
        </p:spPr>
        <p:txBody>
          <a:bodyPr lIns="92075" tIns="46038" rIns="92075" bIns="46038" anchor="ctr"/>
          <a:lstStyle/>
          <a:p>
            <a:pPr>
              <a:defRPr/>
            </a:pPr>
            <a:r>
              <a:rPr lang="en-US" sz="3600" b="1" kern="0">
                <a:solidFill>
                  <a:schemeClr val="bg1"/>
                </a:solidFill>
                <a:latin typeface="+mj-lt"/>
                <a:ea typeface="+mj-ea"/>
                <a:cs typeface="+mj-cs"/>
              </a:rPr>
              <a:t>Definition of Sexual Harassment</a:t>
            </a:r>
            <a:endParaRPr lang="en-US" sz="3600" b="1" kern="0"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wipe(left)">
                                      <p:cBhvr>
                                        <p:cTn id="7" dur="500"/>
                                        <p:tgtEl>
                                          <p:spTgt spid="348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819">
                                            <p:txEl>
                                              <p:pRg st="1" end="1"/>
                                            </p:txEl>
                                          </p:spTgt>
                                        </p:tgtEl>
                                        <p:attrNameLst>
                                          <p:attrName>style.visibility</p:attrName>
                                        </p:attrNameLst>
                                      </p:cBhvr>
                                      <p:to>
                                        <p:strVal val="visible"/>
                                      </p:to>
                                    </p:set>
                                    <p:animEffect transition="in" filter="wipe(left)">
                                      <p:cBhvr>
                                        <p:cTn id="10" dur="500"/>
                                        <p:tgtEl>
                                          <p:spTgt spid="348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animEffect transition="in" filter="wipe(left)">
                                      <p:cBhvr>
                                        <p:cTn id="13"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1" name="Rectangle 3" descr="Rectangle: Click to edit Master text styles&#10;Second level&#10;Third level&#10;Fourth level&#10;Fifth level"/>
          <p:cNvSpPr>
            <a:spLocks noGrp="1" noChangeArrowheads="1"/>
          </p:cNvSpPr>
          <p:nvPr>
            <p:ph type="body" idx="1"/>
          </p:nvPr>
        </p:nvSpPr>
        <p:spPr>
          <a:xfrm>
            <a:off x="457200" y="1905000"/>
            <a:ext cx="8686800" cy="2819400"/>
          </a:xfrm>
        </p:spPr>
        <p:txBody>
          <a:bodyPr/>
          <a:lstStyle/>
          <a:p>
            <a:pPr eaLnBrk="1" hangingPunct="1"/>
            <a:r>
              <a:rPr lang="en-US" altLang="en-US" sz="3500" b="1">
                <a:latin typeface="Arial" charset="0"/>
              </a:rPr>
              <a:t>Written</a:t>
            </a:r>
            <a:endParaRPr lang="en-US" altLang="en-US" sz="3900">
              <a:latin typeface="Arial" charset="0"/>
            </a:endParaRPr>
          </a:p>
          <a:p>
            <a:pPr lvl="1" eaLnBrk="1" hangingPunct="1"/>
            <a:r>
              <a:rPr lang="en-US" altLang="en-US" sz="3500">
                <a:latin typeface="Arial" charset="0"/>
              </a:rPr>
              <a:t>Unwelcome suggestive, sexually explicit or obscene letters, notes, emails or invitations.</a:t>
            </a:r>
          </a:p>
        </p:txBody>
      </p:sp>
      <p:sp>
        <p:nvSpPr>
          <p:cNvPr id="49155" name="Rectangle 5"/>
          <p:cNvSpPr>
            <a:spLocks noGrp="1" noChangeArrowheads="1"/>
          </p:cNvSpPr>
          <p:nvPr>
            <p:ph type="title"/>
          </p:nvPr>
        </p:nvSpPr>
        <p:spPr>
          <a:xfrm>
            <a:off x="304800" y="-76200"/>
            <a:ext cx="8686800" cy="1295400"/>
          </a:xfrm>
        </p:spPr>
        <p:txBody>
          <a:bodyPr lIns="92075" tIns="46038" rIns="92075" bIns="46038"/>
          <a:lstStyle/>
          <a:p>
            <a:pPr eaLnBrk="1" hangingPunct="1"/>
            <a:r>
              <a:rPr lang="en-US" altLang="en-US" sz="3400"/>
              <a:t>What Behavior May Be Harassing?</a:t>
            </a:r>
          </a:p>
        </p:txBody>
      </p:sp>
    </p:spTree>
  </p:cSld>
  <p:clrMapOvr>
    <a:masterClrMapping/>
  </p:clrMapOvr>
  <p:transition spd="med">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wipe(left)">
                                      <p:cBhvr>
                                        <p:cTn id="7" dur="500"/>
                                        <p:tgtEl>
                                          <p:spTgt spid="104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Effect transition="in" filter="wipe(left)">
                                      <p:cBhvr>
                                        <p:cTn id="12" dur="500"/>
                                        <p:tgtEl>
                                          <p:spTgt spid="1044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2" name="Rectangle 6"/>
          <p:cNvSpPr>
            <a:spLocks noChangeArrowheads="1"/>
          </p:cNvSpPr>
          <p:nvPr/>
        </p:nvSpPr>
        <p:spPr bwMode="auto">
          <a:xfrm>
            <a:off x="0" y="1581150"/>
            <a:ext cx="9144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Clr>
                <a:schemeClr val="tx2"/>
              </a:buClr>
              <a:buSzPct val="150000"/>
            </a:pPr>
            <a:endParaRPr lang="en-US" altLang="en-US" sz="3500" b="1"/>
          </a:p>
          <a:p>
            <a:pPr lvl="1" eaLnBrk="1" hangingPunct="1">
              <a:lnSpc>
                <a:spcPct val="90000"/>
              </a:lnSpc>
              <a:spcBef>
                <a:spcPct val="20000"/>
              </a:spcBef>
              <a:buClr>
                <a:schemeClr val="tx1"/>
              </a:buClr>
              <a:buFontTx/>
              <a:buChar char="–"/>
            </a:pPr>
            <a:r>
              <a:rPr lang="en-US" altLang="en-US" sz="3200"/>
              <a:t>Derogatory, sexually explicit or offensive comments, epithets, slurs or jokes;</a:t>
            </a:r>
          </a:p>
          <a:p>
            <a:pPr lvl="1" eaLnBrk="1" hangingPunct="1">
              <a:lnSpc>
                <a:spcPct val="90000"/>
              </a:lnSpc>
              <a:spcBef>
                <a:spcPct val="20000"/>
              </a:spcBef>
              <a:buClr>
                <a:schemeClr val="tx1"/>
              </a:buClr>
              <a:buFontTx/>
              <a:buChar char="–"/>
            </a:pPr>
            <a:r>
              <a:rPr lang="en-US" altLang="en-US" sz="3200"/>
              <a:t>inappropriate comments about an individual’s body or sexual activities;</a:t>
            </a:r>
          </a:p>
          <a:p>
            <a:pPr lvl="1" eaLnBrk="1" hangingPunct="1">
              <a:lnSpc>
                <a:spcPct val="90000"/>
              </a:lnSpc>
              <a:spcBef>
                <a:spcPct val="20000"/>
              </a:spcBef>
              <a:buClr>
                <a:schemeClr val="tx1"/>
              </a:buClr>
              <a:buFontTx/>
              <a:buChar char="–"/>
            </a:pPr>
            <a:r>
              <a:rPr lang="en-US" altLang="en-US" sz="3200"/>
              <a:t>repeated unwelcome propositions or</a:t>
            </a:r>
            <a:br>
              <a:rPr lang="en-US" altLang="en-US" sz="3200"/>
            </a:br>
            <a:r>
              <a:rPr lang="en-US" altLang="en-US" sz="3200"/>
              <a:t>sexual flirtations;</a:t>
            </a:r>
          </a:p>
          <a:p>
            <a:pPr lvl="1" eaLnBrk="1" hangingPunct="1">
              <a:lnSpc>
                <a:spcPct val="90000"/>
              </a:lnSpc>
              <a:spcBef>
                <a:spcPct val="20000"/>
              </a:spcBef>
              <a:buClr>
                <a:schemeClr val="tx1"/>
              </a:buClr>
              <a:buFontTx/>
              <a:buChar char="–"/>
            </a:pPr>
            <a:r>
              <a:rPr lang="en-US" altLang="en-US" sz="3200"/>
              <a:t>direct or subtle pressure or repeated unwelcome requests for dates or sexual activities.</a:t>
            </a:r>
          </a:p>
        </p:txBody>
      </p:sp>
      <p:sp>
        <p:nvSpPr>
          <p:cNvPr id="142344" name="Text Box 8"/>
          <p:cNvSpPr txBox="1">
            <a:spLocks noChangeArrowheads="1"/>
          </p:cNvSpPr>
          <p:nvPr/>
        </p:nvSpPr>
        <p:spPr bwMode="auto">
          <a:xfrm>
            <a:off x="304800" y="1428750"/>
            <a:ext cx="18288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Clr>
                <a:schemeClr val="tx2"/>
              </a:buClr>
              <a:buFontTx/>
              <a:buChar char="•"/>
            </a:pPr>
            <a:r>
              <a:rPr lang="en-US" altLang="en-US" sz="3500" b="1"/>
              <a:t> Verbal</a:t>
            </a:r>
          </a:p>
        </p:txBody>
      </p:sp>
      <p:sp>
        <p:nvSpPr>
          <p:cNvPr id="50180" name="Rectangle 5"/>
          <p:cNvSpPr>
            <a:spLocks noGrp="1" noChangeArrowheads="1"/>
          </p:cNvSpPr>
          <p:nvPr>
            <p:ph type="title"/>
          </p:nvPr>
        </p:nvSpPr>
        <p:spPr>
          <a:xfrm>
            <a:off x="304800" y="-76200"/>
            <a:ext cx="8686800" cy="1295400"/>
          </a:xfrm>
        </p:spPr>
        <p:txBody>
          <a:bodyPr lIns="92075" tIns="46038" rIns="92075" bIns="46038"/>
          <a:lstStyle/>
          <a:p>
            <a:pPr eaLnBrk="1" hangingPunct="1"/>
            <a:r>
              <a:rPr lang="en-US" altLang="en-US" sz="3400"/>
              <a:t>What Behavior May Be Harassing?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2344"/>
                                        </p:tgtEl>
                                        <p:attrNameLst>
                                          <p:attrName>style.visibility</p:attrName>
                                        </p:attrNameLst>
                                      </p:cBhvr>
                                      <p:to>
                                        <p:strVal val="visible"/>
                                      </p:to>
                                    </p:set>
                                    <p:animEffect transition="in" filter="wipe(left)">
                                      <p:cBhvr>
                                        <p:cTn id="7" dur="500"/>
                                        <p:tgtEl>
                                          <p:spTgt spid="1423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2342">
                                            <p:txEl>
                                              <p:pRg st="1" end="1"/>
                                            </p:txEl>
                                          </p:spTgt>
                                        </p:tgtEl>
                                        <p:attrNameLst>
                                          <p:attrName>style.visibility</p:attrName>
                                        </p:attrNameLst>
                                      </p:cBhvr>
                                      <p:to>
                                        <p:strVal val="visible"/>
                                      </p:to>
                                    </p:set>
                                    <p:animEffect transition="in" filter="wipe(left)">
                                      <p:cBhvr>
                                        <p:cTn id="12" dur="500"/>
                                        <p:tgtEl>
                                          <p:spTgt spid="142342">
                                            <p:txEl>
                                              <p:pRg st="1" end="1"/>
                                            </p:txEl>
                                          </p:spTgt>
                                        </p:tgtEl>
                                      </p:cBhvr>
                                    </p:animEffect>
                                  </p:childTnLst>
                                  <p:subTnLst>
                                    <p:animClr clrSpc="rgb" dir="cw">
                                      <p:cBhvr override="childStyle">
                                        <p:cTn dur="1" fill="hold" display="0" masterRel="nextClick" afterEffect="1"/>
                                        <p:tgtEl>
                                          <p:spTgt spid="142342">
                                            <p:txEl>
                                              <p:pRg st="1" end="1"/>
                                            </p:txEl>
                                          </p:spTgt>
                                        </p:tgtEl>
                                        <p:attrNameLst>
                                          <p:attrName>ppt_c</p:attrName>
                                        </p:attrNameLst>
                                      </p:cBhvr>
                                      <p:to>
                                        <a:srgbClr val="00CCFF"/>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2342">
                                            <p:txEl>
                                              <p:pRg st="2" end="2"/>
                                            </p:txEl>
                                          </p:spTgt>
                                        </p:tgtEl>
                                        <p:attrNameLst>
                                          <p:attrName>style.visibility</p:attrName>
                                        </p:attrNameLst>
                                      </p:cBhvr>
                                      <p:to>
                                        <p:strVal val="visible"/>
                                      </p:to>
                                    </p:set>
                                    <p:animEffect transition="in" filter="wipe(left)">
                                      <p:cBhvr>
                                        <p:cTn id="17" dur="500"/>
                                        <p:tgtEl>
                                          <p:spTgt spid="142342">
                                            <p:txEl>
                                              <p:pRg st="2" end="2"/>
                                            </p:txEl>
                                          </p:spTgt>
                                        </p:tgtEl>
                                      </p:cBhvr>
                                    </p:animEffect>
                                  </p:childTnLst>
                                  <p:subTnLst>
                                    <p:animClr clrSpc="rgb" dir="cw">
                                      <p:cBhvr override="childStyle">
                                        <p:cTn dur="1" fill="hold" display="0" masterRel="nextClick" afterEffect="1"/>
                                        <p:tgtEl>
                                          <p:spTgt spid="142342">
                                            <p:txEl>
                                              <p:pRg st="2" end="2"/>
                                            </p:txEl>
                                          </p:spTgt>
                                        </p:tgtEl>
                                        <p:attrNameLst>
                                          <p:attrName>ppt_c</p:attrName>
                                        </p:attrNameLst>
                                      </p:cBhvr>
                                      <p:to>
                                        <a:srgbClr val="00CCFF"/>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2342">
                                            <p:txEl>
                                              <p:pRg st="3" end="3"/>
                                            </p:txEl>
                                          </p:spTgt>
                                        </p:tgtEl>
                                        <p:attrNameLst>
                                          <p:attrName>style.visibility</p:attrName>
                                        </p:attrNameLst>
                                      </p:cBhvr>
                                      <p:to>
                                        <p:strVal val="visible"/>
                                      </p:to>
                                    </p:set>
                                    <p:animEffect transition="in" filter="wipe(left)">
                                      <p:cBhvr>
                                        <p:cTn id="22" dur="500"/>
                                        <p:tgtEl>
                                          <p:spTgt spid="142342">
                                            <p:txEl>
                                              <p:pRg st="3" end="3"/>
                                            </p:txEl>
                                          </p:spTgt>
                                        </p:tgtEl>
                                      </p:cBhvr>
                                    </p:animEffect>
                                  </p:childTnLst>
                                  <p:subTnLst>
                                    <p:animClr clrSpc="rgb" dir="cw">
                                      <p:cBhvr override="childStyle">
                                        <p:cTn dur="1" fill="hold" display="0" masterRel="nextClick" afterEffect="1"/>
                                        <p:tgtEl>
                                          <p:spTgt spid="142342">
                                            <p:txEl>
                                              <p:pRg st="3" end="3"/>
                                            </p:txEl>
                                          </p:spTgt>
                                        </p:tgtEl>
                                        <p:attrNameLst>
                                          <p:attrName>ppt_c</p:attrName>
                                        </p:attrNameLst>
                                      </p:cBhvr>
                                      <p:to>
                                        <a:srgbClr val="00CCFF"/>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2342">
                                            <p:txEl>
                                              <p:pRg st="4" end="4"/>
                                            </p:txEl>
                                          </p:spTgt>
                                        </p:tgtEl>
                                        <p:attrNameLst>
                                          <p:attrName>style.visibility</p:attrName>
                                        </p:attrNameLst>
                                      </p:cBhvr>
                                      <p:to>
                                        <p:strVal val="visible"/>
                                      </p:to>
                                    </p:set>
                                    <p:animEffect transition="in" filter="wipe(left)">
                                      <p:cBhvr>
                                        <p:cTn id="27" dur="500"/>
                                        <p:tgtEl>
                                          <p:spTgt spid="142342">
                                            <p:txEl>
                                              <p:pRg st="4" end="4"/>
                                            </p:txEl>
                                          </p:spTgt>
                                        </p:tgtEl>
                                      </p:cBhvr>
                                    </p:animEffect>
                                  </p:childTnLst>
                                  <p:subTnLst>
                                    <p:animClr clrSpc="rgb" dir="cw">
                                      <p:cBhvr override="childStyle">
                                        <p:cTn dur="1" fill="hold" display="0" masterRel="nextClick" afterEffect="1"/>
                                        <p:tgtEl>
                                          <p:spTgt spid="142342">
                                            <p:txEl>
                                              <p:pRg st="4" end="4"/>
                                            </p:txEl>
                                          </p:spTgt>
                                        </p:tgtEl>
                                        <p:attrNameLst>
                                          <p:attrName>ppt_c</p:attrName>
                                        </p:attrNameLst>
                                      </p:cBhvr>
                                      <p:to>
                                        <a:srgbClr val="00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2" grpId="0" build="p" bldLvl="2" autoUpdateAnimBg="0"/>
      <p:bldP spid="142344"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5" name="Rectangle 3" descr="Rectangle: Click to edit Master text styles&#10;Second level&#10;Third level&#10;Fourth level&#10;Fifth level"/>
          <p:cNvSpPr>
            <a:spLocks noGrp="1" noChangeArrowheads="1"/>
          </p:cNvSpPr>
          <p:nvPr>
            <p:ph type="body" idx="1"/>
          </p:nvPr>
        </p:nvSpPr>
        <p:spPr>
          <a:xfrm>
            <a:off x="841375" y="1981200"/>
            <a:ext cx="7772400" cy="3962400"/>
          </a:xfrm>
        </p:spPr>
        <p:txBody>
          <a:bodyPr/>
          <a:lstStyle/>
          <a:p>
            <a:pPr eaLnBrk="1" hangingPunct="1"/>
            <a:endParaRPr lang="en-US" altLang="en-US" sz="3500" b="1">
              <a:latin typeface="Arial" charset="0"/>
            </a:endParaRPr>
          </a:p>
          <a:p>
            <a:pPr lvl="1" eaLnBrk="1" hangingPunct="1"/>
            <a:r>
              <a:rPr lang="en-US" altLang="en-US" sz="3200">
                <a:latin typeface="Arial" charset="0"/>
              </a:rPr>
              <a:t>Sexually oriented gestures, display of sexually suggestive or derogatory objects, pictures, cartoons, posters or drawings.</a:t>
            </a:r>
          </a:p>
          <a:p>
            <a:pPr lvl="1" eaLnBrk="1" hangingPunct="1"/>
            <a:r>
              <a:rPr lang="en-US" altLang="en-US" sz="3200">
                <a:latin typeface="Arial" charset="0"/>
              </a:rPr>
              <a:t>Looking a person up</a:t>
            </a:r>
            <a:r>
              <a:rPr lang="en-US" altLang="en-US" sz="3200"/>
              <a:t> </a:t>
            </a:r>
            <a:r>
              <a:rPr lang="en-US" altLang="en-US" sz="3200">
                <a:latin typeface="Arial" charset="0"/>
              </a:rPr>
              <a:t>and down (“elevator eyes”).</a:t>
            </a:r>
          </a:p>
        </p:txBody>
      </p:sp>
      <p:sp>
        <p:nvSpPr>
          <p:cNvPr id="105478" name="Text Box 6"/>
          <p:cNvSpPr txBox="1">
            <a:spLocks noChangeArrowheads="1"/>
          </p:cNvSpPr>
          <p:nvPr/>
        </p:nvSpPr>
        <p:spPr bwMode="auto">
          <a:xfrm>
            <a:off x="552450" y="1485900"/>
            <a:ext cx="20955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Clr>
                <a:schemeClr val="tx2"/>
              </a:buClr>
              <a:buFontTx/>
              <a:buChar char="•"/>
            </a:pPr>
            <a:r>
              <a:rPr lang="en-US" altLang="en-US" sz="3500" b="1"/>
              <a:t>Visual</a:t>
            </a:r>
          </a:p>
        </p:txBody>
      </p:sp>
      <p:sp>
        <p:nvSpPr>
          <p:cNvPr id="51204" name="Rectangle 5"/>
          <p:cNvSpPr>
            <a:spLocks noGrp="1" noChangeArrowheads="1"/>
          </p:cNvSpPr>
          <p:nvPr>
            <p:ph type="title"/>
          </p:nvPr>
        </p:nvSpPr>
        <p:spPr>
          <a:xfrm>
            <a:off x="304800" y="-76200"/>
            <a:ext cx="8686800" cy="1295400"/>
          </a:xfrm>
        </p:spPr>
        <p:txBody>
          <a:bodyPr lIns="92075" tIns="46038" rIns="92075" bIns="46038"/>
          <a:lstStyle/>
          <a:p>
            <a:pPr eaLnBrk="1" hangingPunct="1"/>
            <a:r>
              <a:rPr lang="en-US" altLang="en-US" sz="3400"/>
              <a:t>What Behavior May Be Harassing?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8"/>
                                        </p:tgtEl>
                                        <p:attrNameLst>
                                          <p:attrName>style.visibility</p:attrName>
                                        </p:attrNameLst>
                                      </p:cBhvr>
                                      <p:to>
                                        <p:strVal val="visible"/>
                                      </p:to>
                                    </p:set>
                                    <p:animEffect transition="in" filter="wipe(left)">
                                      <p:cBhvr>
                                        <p:cTn id="7" dur="500"/>
                                        <p:tgtEl>
                                          <p:spTgt spid="1054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wipe(left)">
                                      <p:cBhvr>
                                        <p:cTn id="12" dur="500"/>
                                        <p:tgtEl>
                                          <p:spTgt spid="105475">
                                            <p:txEl>
                                              <p:pRg st="1" end="1"/>
                                            </p:txEl>
                                          </p:spTgt>
                                        </p:tgtEl>
                                      </p:cBhvr>
                                    </p:animEffect>
                                  </p:childTnLst>
                                  <p:subTnLst>
                                    <p:animClr clrSpc="rgb" dir="cw">
                                      <p:cBhvr override="childStyle">
                                        <p:cTn dur="1" fill="hold" display="0" masterRel="nextClick" afterEffect="1"/>
                                        <p:tgtEl>
                                          <p:spTgt spid="105475">
                                            <p:txEl>
                                              <p:pRg st="1" end="1"/>
                                            </p:txEl>
                                          </p:spTgt>
                                        </p:tgtEl>
                                        <p:attrNameLst>
                                          <p:attrName>ppt_c</p:attrName>
                                        </p:attrNameLst>
                                      </p:cBhvr>
                                      <p:to>
                                        <a:srgbClr val="00CCFF"/>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wipe(left)">
                                      <p:cBhvr>
                                        <p:cTn id="17" dur="500"/>
                                        <p:tgtEl>
                                          <p:spTgt spid="105475">
                                            <p:txEl>
                                              <p:pRg st="2" end="2"/>
                                            </p:txEl>
                                          </p:spTgt>
                                        </p:tgtEl>
                                      </p:cBhvr>
                                    </p:animEffect>
                                  </p:childTnLst>
                                  <p:subTnLst>
                                    <p:animClr clrSpc="rgb" dir="cw">
                                      <p:cBhvr override="childStyle">
                                        <p:cTn dur="1" fill="hold" display="0" masterRel="nextClick" afterEffect="1"/>
                                        <p:tgtEl>
                                          <p:spTgt spid="105475">
                                            <p:txEl>
                                              <p:pRg st="2" end="2"/>
                                            </p:txEl>
                                          </p:spTgt>
                                        </p:tgtEl>
                                        <p:attrNameLst>
                                          <p:attrName>ppt_c</p:attrName>
                                        </p:attrNameLst>
                                      </p:cBhvr>
                                      <p:to>
                                        <a:srgbClr val="00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3" autoUpdateAnimBg="0"/>
      <p:bldP spid="105478"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7" name="Rectangle 1027" descr="Rectangle: Click to edit Master text styles&#10;Second level&#10;Third level&#10;Fourth level&#10;Fifth level"/>
          <p:cNvSpPr>
            <a:spLocks noGrp="1" noChangeArrowheads="1"/>
          </p:cNvSpPr>
          <p:nvPr>
            <p:ph type="body" idx="1"/>
          </p:nvPr>
        </p:nvSpPr>
        <p:spPr>
          <a:xfrm>
            <a:off x="609600" y="1905000"/>
            <a:ext cx="7772400" cy="4343400"/>
          </a:xfrm>
        </p:spPr>
        <p:txBody>
          <a:bodyPr/>
          <a:lstStyle/>
          <a:p>
            <a:pPr eaLnBrk="1" hangingPunct="1"/>
            <a:endParaRPr lang="en-US" altLang="en-US" b="1">
              <a:latin typeface="Arial" charset="0"/>
            </a:endParaRPr>
          </a:p>
          <a:p>
            <a:pPr lvl="1" eaLnBrk="1" hangingPunct="1"/>
            <a:r>
              <a:rPr lang="en-US" altLang="en-US" sz="3200">
                <a:latin typeface="Arial" charset="0"/>
              </a:rPr>
              <a:t>Impeding or blocking movements, touching, patting, pinching, or any other unnecessary or unwanted physical contact.</a:t>
            </a:r>
          </a:p>
          <a:p>
            <a:pPr lvl="1" eaLnBrk="1" hangingPunct="1"/>
            <a:r>
              <a:rPr lang="en-US" altLang="en-US" sz="3200">
                <a:latin typeface="Arial" charset="0"/>
              </a:rPr>
              <a:t>Touching an employee’s hair,  clothing or body.</a:t>
            </a:r>
          </a:p>
          <a:p>
            <a:pPr lvl="1" eaLnBrk="1" hangingPunct="1"/>
            <a:r>
              <a:rPr lang="en-US" altLang="en-US" sz="3200">
                <a:latin typeface="Arial" charset="0"/>
              </a:rPr>
              <a:t>Brushing up against a person.</a:t>
            </a:r>
          </a:p>
        </p:txBody>
      </p:sp>
      <p:sp>
        <p:nvSpPr>
          <p:cNvPr id="144388" name="Text Box 1028"/>
          <p:cNvSpPr txBox="1">
            <a:spLocks noChangeArrowheads="1"/>
          </p:cNvSpPr>
          <p:nvPr/>
        </p:nvSpPr>
        <p:spPr bwMode="auto">
          <a:xfrm>
            <a:off x="419100" y="1543050"/>
            <a:ext cx="2476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228600" indent="-228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buClr>
                <a:schemeClr val="tx2"/>
              </a:buClr>
              <a:buFontTx/>
              <a:buChar char="•"/>
            </a:pPr>
            <a:r>
              <a:rPr lang="en-US" altLang="en-US" sz="3200" b="1"/>
              <a:t>Physical</a:t>
            </a:r>
          </a:p>
        </p:txBody>
      </p:sp>
      <p:sp>
        <p:nvSpPr>
          <p:cNvPr id="8" name="Rectangle 5"/>
          <p:cNvSpPr txBox="1">
            <a:spLocks noChangeArrowheads="1"/>
          </p:cNvSpPr>
          <p:nvPr/>
        </p:nvSpPr>
        <p:spPr bwMode="auto">
          <a:xfrm>
            <a:off x="304800" y="-76200"/>
            <a:ext cx="8686800" cy="1295400"/>
          </a:xfrm>
          <a:prstGeom prst="rect">
            <a:avLst/>
          </a:prstGeom>
          <a:noFill/>
          <a:ln w="9525">
            <a:noFill/>
            <a:miter lim="800000"/>
            <a:headEnd/>
            <a:tailEnd/>
          </a:ln>
          <a:effectLst/>
        </p:spPr>
        <p:txBody>
          <a:bodyPr lIns="92075" tIns="46038" rIns="92075" bIns="46038" anchor="ctr"/>
          <a:lstStyle/>
          <a:p>
            <a:pPr>
              <a:defRPr/>
            </a:pPr>
            <a:r>
              <a:rPr lang="en-US" sz="3400" b="1" kern="0">
                <a:solidFill>
                  <a:schemeClr val="bg1"/>
                </a:solidFill>
                <a:latin typeface="+mj-lt"/>
                <a:ea typeface="+mj-ea"/>
                <a:cs typeface="+mj-cs"/>
              </a:rPr>
              <a:t>What Behavior May Be Harassing?</a:t>
            </a:r>
            <a:endParaRPr lang="en-US" sz="3400" b="1" kern="0" dirty="0">
              <a:solidFill>
                <a:schemeClr val="bg1"/>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8"/>
                                        </p:tgtEl>
                                        <p:attrNameLst>
                                          <p:attrName>style.visibility</p:attrName>
                                        </p:attrNameLst>
                                      </p:cBhvr>
                                      <p:to>
                                        <p:strVal val="visible"/>
                                      </p:to>
                                    </p:set>
                                    <p:animEffect transition="in" filter="wipe(left)">
                                      <p:cBhvr>
                                        <p:cTn id="7" dur="500"/>
                                        <p:tgtEl>
                                          <p:spTgt spid="1443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87">
                                            <p:txEl>
                                              <p:pRg st="1" end="1"/>
                                            </p:txEl>
                                          </p:spTgt>
                                        </p:tgtEl>
                                        <p:attrNameLst>
                                          <p:attrName>style.visibility</p:attrName>
                                        </p:attrNameLst>
                                      </p:cBhvr>
                                      <p:to>
                                        <p:strVal val="visible"/>
                                      </p:to>
                                    </p:set>
                                    <p:animEffect transition="in" filter="wipe(left)">
                                      <p:cBhvr>
                                        <p:cTn id="12" dur="500"/>
                                        <p:tgtEl>
                                          <p:spTgt spid="144387">
                                            <p:txEl>
                                              <p:pRg st="1" end="1"/>
                                            </p:txEl>
                                          </p:spTgt>
                                        </p:tgtEl>
                                      </p:cBhvr>
                                    </p:animEffect>
                                  </p:childTnLst>
                                  <p:subTnLst>
                                    <p:animClr clrSpc="rgb" dir="cw">
                                      <p:cBhvr override="childStyle">
                                        <p:cTn dur="1" fill="hold" display="0" masterRel="nextClick" afterEffect="1"/>
                                        <p:tgtEl>
                                          <p:spTgt spid="144387">
                                            <p:txEl>
                                              <p:pRg st="1" end="1"/>
                                            </p:txEl>
                                          </p:spTgt>
                                        </p:tgtEl>
                                        <p:attrNameLst>
                                          <p:attrName>ppt_c</p:attrName>
                                        </p:attrNameLst>
                                      </p:cBhvr>
                                      <p:to>
                                        <a:srgbClr val="00CCFF"/>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87">
                                            <p:txEl>
                                              <p:pRg st="2" end="2"/>
                                            </p:txEl>
                                          </p:spTgt>
                                        </p:tgtEl>
                                        <p:attrNameLst>
                                          <p:attrName>style.visibility</p:attrName>
                                        </p:attrNameLst>
                                      </p:cBhvr>
                                      <p:to>
                                        <p:strVal val="visible"/>
                                      </p:to>
                                    </p:set>
                                    <p:animEffect transition="in" filter="wipe(left)">
                                      <p:cBhvr>
                                        <p:cTn id="17" dur="500"/>
                                        <p:tgtEl>
                                          <p:spTgt spid="144387">
                                            <p:txEl>
                                              <p:pRg st="2" end="2"/>
                                            </p:txEl>
                                          </p:spTgt>
                                        </p:tgtEl>
                                      </p:cBhvr>
                                    </p:animEffect>
                                  </p:childTnLst>
                                  <p:subTnLst>
                                    <p:animClr clrSpc="rgb" dir="cw">
                                      <p:cBhvr override="childStyle">
                                        <p:cTn dur="1" fill="hold" display="0" masterRel="nextClick" afterEffect="1"/>
                                        <p:tgtEl>
                                          <p:spTgt spid="144387">
                                            <p:txEl>
                                              <p:pRg st="2" end="2"/>
                                            </p:txEl>
                                          </p:spTgt>
                                        </p:tgtEl>
                                        <p:attrNameLst>
                                          <p:attrName>ppt_c</p:attrName>
                                        </p:attrNameLst>
                                      </p:cBhvr>
                                      <p:to>
                                        <a:srgbClr val="00CCFF"/>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87">
                                            <p:txEl>
                                              <p:pRg st="3" end="3"/>
                                            </p:txEl>
                                          </p:spTgt>
                                        </p:tgtEl>
                                        <p:attrNameLst>
                                          <p:attrName>style.visibility</p:attrName>
                                        </p:attrNameLst>
                                      </p:cBhvr>
                                      <p:to>
                                        <p:strVal val="visible"/>
                                      </p:to>
                                    </p:set>
                                    <p:animEffect transition="in" filter="wipe(left)">
                                      <p:cBhvr>
                                        <p:cTn id="22" dur="500"/>
                                        <p:tgtEl>
                                          <p:spTgt spid="144387">
                                            <p:txEl>
                                              <p:pRg st="3" end="3"/>
                                            </p:txEl>
                                          </p:spTgt>
                                        </p:tgtEl>
                                      </p:cBhvr>
                                    </p:animEffect>
                                  </p:childTnLst>
                                  <p:subTnLst>
                                    <p:animClr clrSpc="rgb" dir="cw">
                                      <p:cBhvr override="childStyle">
                                        <p:cTn dur="1" fill="hold" display="0" masterRel="nextClick" afterEffect="1"/>
                                        <p:tgtEl>
                                          <p:spTgt spid="144387">
                                            <p:txEl>
                                              <p:pRg st="3" end="3"/>
                                            </p:txEl>
                                          </p:spTgt>
                                        </p:tgtEl>
                                        <p:attrNameLst>
                                          <p:attrName>ppt_c</p:attrName>
                                        </p:attrNameLst>
                                      </p:cBhvr>
                                      <p:to>
                                        <a:srgbClr val="00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4" autoUpdateAnimBg="0"/>
      <p:bldP spid="14438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285750" y="1447800"/>
            <a:ext cx="8858250" cy="3048000"/>
          </a:xfrm>
          <a:prstGeom prst="rect">
            <a:avLst/>
          </a:prstGeom>
          <a:noFill/>
          <a:ln w="9525">
            <a:noFill/>
            <a:miter lim="800000"/>
            <a:headEnd/>
            <a:tailEnd/>
          </a:ln>
        </p:spPr>
        <p:txBody>
          <a:bodyPr lIns="92075" tIns="46038" rIns="92075" bIns="46038"/>
          <a:lstStyle/>
          <a:p>
            <a:pPr>
              <a:defRPr/>
            </a:pPr>
            <a:r>
              <a:rPr lang="en-US" sz="3200" b="1" i="1" dirty="0"/>
              <a:t>After completing this session, </a:t>
            </a:r>
            <a:br>
              <a:rPr lang="en-US" sz="3200" b="1" i="1" dirty="0"/>
            </a:br>
            <a:r>
              <a:rPr lang="en-US" sz="3200" b="1" i="1" dirty="0"/>
              <a:t>you will be able to:</a:t>
            </a:r>
            <a:endParaRPr lang="en-US" sz="3200" i="1" dirty="0"/>
          </a:p>
          <a:p>
            <a:pPr marL="342900" indent="-342900">
              <a:buClr>
                <a:schemeClr val="tx1"/>
              </a:buClr>
              <a:buFont typeface="Wingdings" pitchFamily="2" charset="2"/>
              <a:buChar char="ü"/>
              <a:defRPr/>
            </a:pPr>
            <a:endParaRPr lang="en-US" sz="3200" b="1" dirty="0"/>
          </a:p>
          <a:p>
            <a:pPr marL="342900" indent="-342900">
              <a:buClr>
                <a:schemeClr val="tx1"/>
              </a:buClr>
              <a:buFont typeface="Wingdings" pitchFamily="2" charset="2"/>
              <a:buChar char="ü"/>
              <a:defRPr/>
            </a:pPr>
            <a:r>
              <a:rPr lang="en-US" sz="3200" b="1" dirty="0"/>
              <a:t>Report sexual harassment pursuant to commonwealth policy.</a:t>
            </a:r>
          </a:p>
          <a:p>
            <a:pPr marL="342900" indent="-342900">
              <a:buClr>
                <a:schemeClr val="tx1"/>
              </a:buClr>
              <a:buFont typeface="Wingdings" pitchFamily="2" charset="2"/>
              <a:buChar char="ü"/>
              <a:defRPr/>
            </a:pPr>
            <a:r>
              <a:rPr lang="en-US" sz="3200" b="1" dirty="0"/>
              <a:t>Identify strategies to prevent sexual harassment.</a:t>
            </a:r>
          </a:p>
          <a:p>
            <a:pPr marL="342900" indent="-342900">
              <a:buClr>
                <a:schemeClr val="tx1"/>
              </a:buClr>
              <a:buFont typeface="Wingdings" pitchFamily="2" charset="2"/>
              <a:buNone/>
              <a:defRPr/>
            </a:pPr>
            <a:endParaRPr lang="en-US" sz="3200" b="1" dirty="0"/>
          </a:p>
        </p:txBody>
      </p:sp>
      <p:sp>
        <p:nvSpPr>
          <p:cNvPr id="17411" name="Rectangle 4"/>
          <p:cNvSpPr>
            <a:spLocks noChangeArrowheads="1"/>
          </p:cNvSpPr>
          <p:nvPr/>
        </p:nvSpPr>
        <p:spPr bwMode="auto">
          <a:xfrm>
            <a:off x="228600" y="0"/>
            <a:ext cx="8610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Course Objectives</a:t>
            </a:r>
          </a:p>
          <a:p>
            <a:pPr algn="ctr" eaLnBrk="1" hangingPunct="1"/>
            <a:endParaRPr lang="en-US" altLang="en-US" sz="1600" b="1">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left)">
                                      <p:cBhvr>
                                        <p:cTn id="12" dur="500"/>
                                        <p:tgtEl>
                                          <p:spTgt spid="266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animEffect transition="in" filter="wipe(left)">
                                      <p:cBhvr>
                                        <p:cTn id="1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152400"/>
            <a:ext cx="8610600" cy="1447800"/>
          </a:xfrm>
        </p:spPr>
        <p:txBody>
          <a:bodyPr/>
          <a:lstStyle/>
          <a:p>
            <a:pPr eaLnBrk="1" hangingPunct="1"/>
            <a:r>
              <a:rPr lang="en-US" altLang="en-US" sz="3400"/>
              <a:t>Two Types of Sexual Harassment</a:t>
            </a:r>
          </a:p>
        </p:txBody>
      </p:sp>
      <p:sp>
        <p:nvSpPr>
          <p:cNvPr id="31747" name="Rectangle 3" descr="Rectangle: Click to edit Master text styles&#10;Second level&#10;Third level&#10;Fourth level&#10;Fifth level"/>
          <p:cNvSpPr>
            <a:spLocks noGrp="1" noChangeArrowheads="1"/>
          </p:cNvSpPr>
          <p:nvPr>
            <p:ph type="body" idx="1"/>
          </p:nvPr>
        </p:nvSpPr>
        <p:spPr>
          <a:xfrm>
            <a:off x="990600" y="1752600"/>
            <a:ext cx="7769225" cy="2438400"/>
          </a:xfrm>
        </p:spPr>
        <p:txBody>
          <a:bodyPr/>
          <a:lstStyle/>
          <a:p>
            <a:pPr marL="609600" indent="-609600" eaLnBrk="1" hangingPunct="1">
              <a:buFont typeface="Wingdings" pitchFamily="2" charset="2"/>
              <a:buAutoNum type="arabicPeriod"/>
            </a:pPr>
            <a:r>
              <a:rPr lang="en-US" altLang="en-US" sz="4400"/>
              <a:t>	</a:t>
            </a:r>
            <a:r>
              <a:rPr lang="en-US" altLang="en-US" sz="4000" b="1">
                <a:latin typeface="Arial" charset="0"/>
              </a:rPr>
              <a:t>Quid Pro Quo</a:t>
            </a:r>
          </a:p>
          <a:p>
            <a:pPr marL="609600" indent="-609600" eaLnBrk="1" hangingPunct="1">
              <a:buFont typeface="Wingdings" pitchFamily="2" charset="2"/>
              <a:buNone/>
            </a:pPr>
            <a:endParaRPr lang="en-US" altLang="en-US" sz="4000" b="1">
              <a:latin typeface="Arial" charset="0"/>
            </a:endParaRPr>
          </a:p>
          <a:p>
            <a:pPr marL="609600" indent="-609600" eaLnBrk="1" hangingPunct="1">
              <a:buFont typeface="Wingdings" pitchFamily="2" charset="2"/>
              <a:buAutoNum type="arabicPeriod" startAt="2"/>
            </a:pPr>
            <a:r>
              <a:rPr lang="en-US" altLang="en-US" sz="4000">
                <a:latin typeface="Arial" charset="0"/>
              </a:rPr>
              <a:t>	</a:t>
            </a:r>
            <a:r>
              <a:rPr lang="en-US" altLang="en-US" sz="4000" b="1">
                <a:latin typeface="Arial" charset="0"/>
              </a:rPr>
              <a:t>Hostile Environment</a:t>
            </a: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left)">
                                      <p:cBhvr>
                                        <p:cTn id="7" dur="500"/>
                                        <p:tgtEl>
                                          <p:spTgt spid="31747">
                                            <p:txEl>
                                              <p:pRg st="0" end="0"/>
                                            </p:txEl>
                                          </p:spTgt>
                                        </p:tgtEl>
                                      </p:cBhvr>
                                    </p:animEffect>
                                  </p:childTnLst>
                                </p:cTn>
                              </p:par>
                            </p:childTnLst>
                          </p:cTn>
                        </p:par>
                        <p:par>
                          <p:cTn id="8" fill="hold" nodeType="afterGroup">
                            <p:stCondLst>
                              <p:cond delay="1500"/>
                            </p:stCondLst>
                            <p:childTnLst>
                              <p:par>
                                <p:cTn id="9" presetID="22" presetClass="entr" presetSubtype="8" fill="hold" grpId="0" nodeType="afterEffect">
                                  <p:stCondLst>
                                    <p:cond delay="1000"/>
                                  </p:stCondLst>
                                  <p:childTnLst>
                                    <p:set>
                                      <p:cBhvr>
                                        <p:cTn id="10" dur="1" fill="hold">
                                          <p:stCondLst>
                                            <p:cond delay="0"/>
                                          </p:stCondLst>
                                        </p:cTn>
                                        <p:tgtEl>
                                          <p:spTgt spid="31747">
                                            <p:txEl>
                                              <p:pRg st="2" end="2"/>
                                            </p:txEl>
                                          </p:spTgt>
                                        </p:tgtEl>
                                        <p:attrNameLst>
                                          <p:attrName>style.visibility</p:attrName>
                                        </p:attrNameLst>
                                      </p:cBhvr>
                                      <p:to>
                                        <p:strVal val="visible"/>
                                      </p:to>
                                    </p:set>
                                    <p:animEffect transition="in" filter="wipe(left)">
                                      <p:cBhvr>
                                        <p:cTn id="11"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2" autoUpdateAnimBg="0" advAuto="100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1" name="Rectangle 5" descr="Rectangle: Click to edit Master text styles&#10;Second level&#10;Third level&#10;Fourth level&#10;Fifth level"/>
          <p:cNvSpPr>
            <a:spLocks noGrp="1" noChangeArrowheads="1"/>
          </p:cNvSpPr>
          <p:nvPr>
            <p:ph type="body" idx="1"/>
          </p:nvPr>
        </p:nvSpPr>
        <p:spPr>
          <a:xfrm>
            <a:off x="609600" y="1905000"/>
            <a:ext cx="7696200" cy="3352800"/>
          </a:xfrm>
        </p:spPr>
        <p:txBody>
          <a:bodyPr/>
          <a:lstStyle/>
          <a:p>
            <a:pPr eaLnBrk="1" hangingPunct="1">
              <a:lnSpc>
                <a:spcPct val="90000"/>
              </a:lnSpc>
              <a:buFontTx/>
              <a:buNone/>
            </a:pPr>
            <a:r>
              <a:rPr lang="en-US" altLang="en-US" sz="3600" b="1"/>
              <a:t>Classic Examples:</a:t>
            </a:r>
            <a:endParaRPr lang="en-US" altLang="en-US" sz="3600">
              <a:latin typeface="Arial" charset="0"/>
            </a:endParaRPr>
          </a:p>
          <a:p>
            <a:pPr eaLnBrk="1" hangingPunct="1">
              <a:lnSpc>
                <a:spcPct val="90000"/>
              </a:lnSpc>
            </a:pPr>
            <a:r>
              <a:rPr lang="en-US" altLang="en-US" sz="3600">
                <a:latin typeface="Arial" charset="0"/>
              </a:rPr>
              <a:t>Occurs when an employee’s submission to or rejection of unwelcome sexual advances or conduct is used as the basis for an employment decision affecting that employee.</a:t>
            </a:r>
          </a:p>
        </p:txBody>
      </p:sp>
      <p:sp>
        <p:nvSpPr>
          <p:cNvPr id="54275" name="Rectangle 7"/>
          <p:cNvSpPr>
            <a:spLocks noGrp="1" noChangeArrowheads="1"/>
          </p:cNvSpPr>
          <p:nvPr>
            <p:ph type="title"/>
          </p:nvPr>
        </p:nvSpPr>
        <p:spPr>
          <a:xfrm>
            <a:off x="304800" y="-152400"/>
            <a:ext cx="8610600" cy="2209800"/>
          </a:xfrm>
        </p:spPr>
        <p:txBody>
          <a:bodyPr lIns="92075" tIns="46038" rIns="92075" bIns="46038"/>
          <a:lstStyle/>
          <a:p>
            <a:pPr marL="838200" indent="-838200" eaLnBrk="1" hangingPunct="1"/>
            <a:r>
              <a:rPr lang="en-US" altLang="en-US" sz="3400"/>
              <a:t>Quid Pro Quo Sexual Harassment</a:t>
            </a:r>
            <a:br>
              <a:rPr lang="en-US" altLang="en-US" sz="3400"/>
            </a:br>
            <a:br>
              <a:rPr lang="en-US" altLang="en-US" sz="1600"/>
            </a:br>
            <a:endParaRPr lang="en-US" alt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5" name="Rectangle 1027" descr="Rectangle: Click to edit Master text styles&#10;Second level&#10;Third level&#10;Fourth level&#10;Fifth level"/>
          <p:cNvSpPr>
            <a:spLocks noGrp="1" noChangeArrowheads="1"/>
          </p:cNvSpPr>
          <p:nvPr>
            <p:ph type="body" idx="1"/>
          </p:nvPr>
        </p:nvSpPr>
        <p:spPr>
          <a:xfrm>
            <a:off x="381000" y="1600200"/>
            <a:ext cx="7772400" cy="3352800"/>
          </a:xfrm>
        </p:spPr>
        <p:txBody>
          <a:bodyPr/>
          <a:lstStyle/>
          <a:p>
            <a:pPr eaLnBrk="1" hangingPunct="1">
              <a:lnSpc>
                <a:spcPct val="90000"/>
              </a:lnSpc>
              <a:buFont typeface="Wingdings" pitchFamily="2" charset="2"/>
              <a:buNone/>
            </a:pPr>
            <a:endParaRPr lang="en-US" altLang="en-US" sz="700">
              <a:latin typeface="Arial" charset="0"/>
            </a:endParaRPr>
          </a:p>
          <a:p>
            <a:pPr eaLnBrk="1" hangingPunct="1">
              <a:lnSpc>
                <a:spcPct val="90000"/>
              </a:lnSpc>
              <a:buFontTx/>
              <a:buNone/>
            </a:pPr>
            <a:r>
              <a:rPr lang="en-US" altLang="en-US" b="1"/>
              <a:t>Classic Examples:</a:t>
            </a:r>
            <a:endParaRPr lang="en-US" altLang="en-US">
              <a:latin typeface="Arial" charset="0"/>
            </a:endParaRPr>
          </a:p>
          <a:p>
            <a:pPr eaLnBrk="1" hangingPunct="1">
              <a:lnSpc>
                <a:spcPct val="90000"/>
              </a:lnSpc>
            </a:pPr>
            <a:endParaRPr lang="en-US" altLang="en-US" b="1">
              <a:latin typeface="Arial" charset="0"/>
            </a:endParaRPr>
          </a:p>
          <a:p>
            <a:pPr eaLnBrk="1" hangingPunct="1">
              <a:lnSpc>
                <a:spcPct val="90000"/>
              </a:lnSpc>
            </a:pPr>
            <a:r>
              <a:rPr lang="en-US" altLang="en-US">
                <a:latin typeface="Arial" charset="0"/>
              </a:rPr>
              <a:t>“If you want a promotion, you must sleep with me.”</a:t>
            </a:r>
          </a:p>
          <a:p>
            <a:pPr lvl="2" eaLnBrk="1" hangingPunct="1">
              <a:lnSpc>
                <a:spcPct val="90000"/>
              </a:lnSpc>
              <a:buFont typeface="Wingdings" pitchFamily="2" charset="2"/>
              <a:buNone/>
            </a:pPr>
            <a:endParaRPr lang="en-US" altLang="en-US" sz="3200">
              <a:latin typeface="Arial" charset="0"/>
            </a:endParaRPr>
          </a:p>
          <a:p>
            <a:pPr eaLnBrk="1" hangingPunct="1">
              <a:lnSpc>
                <a:spcPct val="90000"/>
              </a:lnSpc>
            </a:pPr>
            <a:r>
              <a:rPr lang="en-US" altLang="en-US">
                <a:latin typeface="Arial" charset="0"/>
              </a:rPr>
              <a:t>“If you do not want to be disciplined for being late and missing work, you must go out on a date with me.”</a:t>
            </a:r>
          </a:p>
        </p:txBody>
      </p:sp>
      <p:sp>
        <p:nvSpPr>
          <p:cNvPr id="7" name="Rectangle 7"/>
          <p:cNvSpPr txBox="1">
            <a:spLocks noChangeArrowheads="1"/>
          </p:cNvSpPr>
          <p:nvPr/>
        </p:nvSpPr>
        <p:spPr bwMode="auto">
          <a:xfrm>
            <a:off x="304800" y="-152400"/>
            <a:ext cx="8610600" cy="2209800"/>
          </a:xfrm>
          <a:prstGeom prst="rect">
            <a:avLst/>
          </a:prstGeom>
          <a:noFill/>
          <a:ln w="9525">
            <a:noFill/>
            <a:miter lim="800000"/>
            <a:headEnd/>
            <a:tailEnd/>
          </a:ln>
          <a:effectLst/>
        </p:spPr>
        <p:txBody>
          <a:bodyPr lIns="92075" tIns="46038" rIns="92075" bIns="46038" anchor="ctr"/>
          <a:lstStyle/>
          <a:p>
            <a:pPr marL="838200" indent="-838200">
              <a:defRPr/>
            </a:pPr>
            <a:r>
              <a:rPr lang="en-US" sz="3400" b="1" kern="0" dirty="0">
                <a:solidFill>
                  <a:schemeClr val="bg1"/>
                </a:solidFill>
                <a:latin typeface="+mj-lt"/>
                <a:ea typeface="+mj-ea"/>
                <a:cs typeface="+mj-cs"/>
              </a:rPr>
              <a:t>Quid Pro Quo Sexual Harassment</a:t>
            </a:r>
            <a:br>
              <a:rPr lang="en-US" sz="3400" b="1" kern="0" dirty="0">
                <a:solidFill>
                  <a:schemeClr val="bg1"/>
                </a:solidFill>
                <a:latin typeface="+mj-lt"/>
                <a:ea typeface="+mj-ea"/>
                <a:cs typeface="+mj-cs"/>
              </a:rPr>
            </a:br>
            <a:br>
              <a:rPr lang="en-US" sz="1600" b="1" kern="0" dirty="0">
                <a:solidFill>
                  <a:schemeClr val="bg1"/>
                </a:solidFill>
                <a:latin typeface="+mj-lt"/>
                <a:ea typeface="+mj-ea"/>
                <a:cs typeface="+mj-cs"/>
              </a:rPr>
            </a:br>
            <a:endParaRPr lang="en-US" sz="3800" b="1" kern="0"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5">
                                            <p:txEl>
                                              <p:pRg st="1" end="1"/>
                                            </p:txEl>
                                          </p:spTgt>
                                        </p:tgtEl>
                                        <p:attrNameLst>
                                          <p:attrName>style.visibility</p:attrName>
                                        </p:attrNameLst>
                                      </p:cBhvr>
                                      <p:to>
                                        <p:strVal val="visible"/>
                                      </p:to>
                                    </p:set>
                                    <p:animEffect transition="in" filter="wipe(left)">
                                      <p:cBhvr>
                                        <p:cTn id="7" dur="500"/>
                                        <p:tgtEl>
                                          <p:spTgt spid="1259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5955">
                                            <p:txEl>
                                              <p:pRg st="3" end="3"/>
                                            </p:txEl>
                                          </p:spTgt>
                                        </p:tgtEl>
                                        <p:attrNameLst>
                                          <p:attrName>style.visibility</p:attrName>
                                        </p:attrNameLst>
                                      </p:cBhvr>
                                      <p:to>
                                        <p:strVal val="visible"/>
                                      </p:to>
                                    </p:set>
                                    <p:animEffect transition="in" filter="wipe(left)">
                                      <p:cBhvr>
                                        <p:cTn id="12" dur="500"/>
                                        <p:tgtEl>
                                          <p:spTgt spid="125955">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5955">
                                            <p:txEl>
                                              <p:pRg st="5" end="5"/>
                                            </p:txEl>
                                          </p:spTgt>
                                        </p:tgtEl>
                                        <p:attrNameLst>
                                          <p:attrName>style.visibility</p:attrName>
                                        </p:attrNameLst>
                                      </p:cBhvr>
                                      <p:to>
                                        <p:strVal val="visible"/>
                                      </p:to>
                                    </p:set>
                                    <p:animEffect transition="in" filter="wipe(left)">
                                      <p:cBhvr>
                                        <p:cTn id="17" dur="500"/>
                                        <p:tgtEl>
                                          <p:spTgt spid="1259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3078"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3080"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304800" y="-304800"/>
            <a:ext cx="7848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cs typeface="Times New Roman" pitchFamily="18" charset="0"/>
              </a:rPr>
              <a:t>Discussion Questions</a:t>
            </a:r>
          </a:p>
        </p:txBody>
      </p:sp>
      <p:sp>
        <p:nvSpPr>
          <p:cNvPr id="36867" name="Rectangle 3"/>
          <p:cNvSpPr>
            <a:spLocks noChangeArrowheads="1"/>
          </p:cNvSpPr>
          <p:nvPr/>
        </p:nvSpPr>
        <p:spPr bwMode="auto">
          <a:xfrm>
            <a:off x="228600" y="16764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Char char="l"/>
            </a:pPr>
            <a:r>
              <a:rPr lang="en-US" altLang="en-US" sz="3200" b="1">
                <a:cs typeface="Times New Roman" pitchFamily="18" charset="0"/>
              </a:rPr>
              <a:t>What parts of this situation might be sexual harassment? </a:t>
            </a:r>
          </a:p>
          <a:p>
            <a:pPr eaLnBrk="1" hangingPunct="1">
              <a:lnSpc>
                <a:spcPct val="90000"/>
              </a:lnSpc>
              <a:spcBef>
                <a:spcPct val="20000"/>
              </a:spcBef>
              <a:buClr>
                <a:schemeClr val="tx2"/>
              </a:buClr>
              <a:buSzPct val="75000"/>
              <a:buFont typeface="Wingdings" pitchFamily="2" charset="2"/>
              <a:buNone/>
            </a:pPr>
            <a:endParaRPr lang="en-US" altLang="en-US" sz="3200" b="1">
              <a:cs typeface="Times New Roman" pitchFamily="18" charset="0"/>
            </a:endParaRPr>
          </a:p>
          <a:p>
            <a:pPr eaLnBrk="1" hangingPunct="1">
              <a:lnSpc>
                <a:spcPct val="90000"/>
              </a:lnSpc>
              <a:spcBef>
                <a:spcPct val="20000"/>
              </a:spcBef>
              <a:buClr>
                <a:schemeClr val="tx2"/>
              </a:buClr>
              <a:buSzPct val="75000"/>
              <a:buFont typeface="Wingdings" pitchFamily="2" charset="2"/>
              <a:buChar char="l"/>
            </a:pPr>
            <a:r>
              <a:rPr lang="en-US" altLang="en-US" sz="3200" b="1">
                <a:cs typeface="Times New Roman" pitchFamily="18" charset="0"/>
              </a:rPr>
              <a:t>If it is not sexual harassment, what would have to happen to make it sexual harassment?</a:t>
            </a:r>
            <a:br>
              <a:rPr lang="en-US" altLang="en-US" sz="3200">
                <a:cs typeface="Times New Roman" pitchFamily="18" charset="0"/>
              </a:rPr>
            </a:br>
            <a:endParaRPr lang="en-US" altLang="en-US" sz="320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wipe(left)">
                                      <p:cBhvr>
                                        <p:cTn id="12"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ChangeArrowheads="1"/>
          </p:cNvSpPr>
          <p:nvPr/>
        </p:nvSpPr>
        <p:spPr bwMode="auto">
          <a:xfrm>
            <a:off x="457200" y="2133600"/>
            <a:ext cx="7924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Char char="l"/>
            </a:pPr>
            <a:r>
              <a:rPr lang="en-US" altLang="en-US" sz="3200" b="1">
                <a:cs typeface="Arial" charset="0"/>
              </a:rPr>
              <a:t>If you were faced with this situation, what would you do?</a:t>
            </a:r>
          </a:p>
          <a:p>
            <a:pPr eaLnBrk="1" hangingPunct="1">
              <a:lnSpc>
                <a:spcPct val="90000"/>
              </a:lnSpc>
              <a:spcBef>
                <a:spcPct val="20000"/>
              </a:spcBef>
              <a:buClr>
                <a:schemeClr val="tx2"/>
              </a:buClr>
              <a:buSzPct val="75000"/>
              <a:buFont typeface="Wingdings" pitchFamily="2" charset="2"/>
              <a:buNone/>
            </a:pPr>
            <a:endParaRPr lang="en-US" altLang="en-US" sz="3200" b="1">
              <a:cs typeface="Arial" charset="0"/>
            </a:endParaRPr>
          </a:p>
          <a:p>
            <a:pPr eaLnBrk="1" hangingPunct="1">
              <a:lnSpc>
                <a:spcPct val="90000"/>
              </a:lnSpc>
              <a:spcBef>
                <a:spcPct val="20000"/>
              </a:spcBef>
              <a:buClr>
                <a:schemeClr val="tx2"/>
              </a:buClr>
              <a:buSzPct val="75000"/>
              <a:buFont typeface="Wingdings" pitchFamily="2" charset="2"/>
              <a:buChar char="l"/>
            </a:pPr>
            <a:r>
              <a:rPr lang="en-US" altLang="en-US" sz="3200" b="1">
                <a:cs typeface="Times New Roman" pitchFamily="18" charset="0"/>
              </a:rPr>
              <a:t>What do you think commonwealth policy requires?</a:t>
            </a:r>
            <a:endParaRPr lang="en-US" altLang="en-US" sz="2800" b="1">
              <a:latin typeface="Times New Roman" pitchFamily="18" charset="0"/>
            </a:endParaRPr>
          </a:p>
        </p:txBody>
      </p:sp>
      <p:sp>
        <p:nvSpPr>
          <p:cNvPr id="57347" name="Rectangle 4"/>
          <p:cNvSpPr>
            <a:spLocks noChangeArrowheads="1"/>
          </p:cNvSpPr>
          <p:nvPr/>
        </p:nvSpPr>
        <p:spPr bwMode="auto">
          <a:xfrm>
            <a:off x="304800" y="-381000"/>
            <a:ext cx="7848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cs typeface="Times New Roman" pitchFamily="18" charset="0"/>
              </a:rPr>
              <a:t>Discussion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wipe(left)">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891">
                                            <p:txEl>
                                              <p:pRg st="2" end="2"/>
                                            </p:txEl>
                                          </p:spTgt>
                                        </p:tgtEl>
                                        <p:attrNameLst>
                                          <p:attrName>style.visibility</p:attrName>
                                        </p:attrNameLst>
                                      </p:cBhvr>
                                      <p:to>
                                        <p:strVal val="visible"/>
                                      </p:to>
                                    </p:set>
                                    <p:animEffect transition="in" filter="wipe(left)">
                                      <p:cBhvr>
                                        <p:cTn id="12"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4"/>
          <p:cNvSpPr>
            <a:spLocks noGrp="1" noChangeArrowheads="1"/>
          </p:cNvSpPr>
          <p:nvPr>
            <p:ph type="title"/>
          </p:nvPr>
        </p:nvSpPr>
        <p:spPr>
          <a:xfrm>
            <a:off x="-76200" y="-76200"/>
            <a:ext cx="8080375" cy="1143000"/>
          </a:xfrm>
        </p:spPr>
        <p:txBody>
          <a:bodyPr/>
          <a:lstStyle/>
          <a:p>
            <a:pPr marL="838200" indent="-838200" algn="ctr" eaLnBrk="1" hangingPunct="1"/>
            <a:r>
              <a:rPr lang="en-US" altLang="en-US"/>
              <a:t>Hostile Work Environment</a:t>
            </a:r>
          </a:p>
        </p:txBody>
      </p:sp>
      <p:sp>
        <p:nvSpPr>
          <p:cNvPr id="10245" name="Rectangle 5" descr="Rectangle: Click to edit Master text styles&#10;Second level&#10;Third level&#10;Fourth level&#10;Fifth level"/>
          <p:cNvSpPr>
            <a:spLocks noGrp="1" noChangeArrowheads="1"/>
          </p:cNvSpPr>
          <p:nvPr>
            <p:ph type="body" idx="1"/>
          </p:nvPr>
        </p:nvSpPr>
        <p:spPr>
          <a:xfrm>
            <a:off x="381000" y="1676400"/>
            <a:ext cx="8763000" cy="3333750"/>
          </a:xfrm>
        </p:spPr>
        <p:txBody>
          <a:bodyPr/>
          <a:lstStyle/>
          <a:p>
            <a:pPr eaLnBrk="1" hangingPunct="1">
              <a:lnSpc>
                <a:spcPct val="90000"/>
              </a:lnSpc>
            </a:pPr>
            <a:r>
              <a:rPr lang="en-US" altLang="en-US" b="1">
                <a:latin typeface="Arial" charset="0"/>
              </a:rPr>
              <a:t>Hostile work environment sexual harassment is created when unwelcome harassment is severe or pervasive</a:t>
            </a:r>
          </a:p>
          <a:p>
            <a:pPr eaLnBrk="1" hangingPunct="1">
              <a:lnSpc>
                <a:spcPct val="90000"/>
              </a:lnSpc>
              <a:buFont typeface="Wingdings" pitchFamily="2" charset="2"/>
              <a:buNone/>
            </a:pPr>
            <a:r>
              <a:rPr lang="en-US" altLang="en-US" b="1">
                <a:latin typeface="Arial" charset="0"/>
              </a:rPr>
              <a:t>   enough to alter the conditions of an individual’s employment or creates an abusive, intimidating, hostile or offensive working environment.</a:t>
            </a:r>
            <a:endParaRPr lang="en-US" altLang="en-US" sz="3600">
              <a:latin typeface="Arial" charset="0"/>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 y="-76200"/>
            <a:ext cx="8080375" cy="1143000"/>
          </a:xfrm>
        </p:spPr>
        <p:txBody>
          <a:bodyPr/>
          <a:lstStyle/>
          <a:p>
            <a:pPr marL="838200" indent="-838200" algn="ctr" eaLnBrk="1" hangingPunct="1"/>
            <a:r>
              <a:rPr lang="en-US" altLang="en-US"/>
              <a:t>Hostile Work Environment</a:t>
            </a:r>
          </a:p>
        </p:txBody>
      </p:sp>
      <p:sp>
        <p:nvSpPr>
          <p:cNvPr id="59395" name="Text Box 4"/>
          <p:cNvSpPr txBox="1">
            <a:spLocks noChangeArrowheads="1"/>
          </p:cNvSpPr>
          <p:nvPr/>
        </p:nvSpPr>
        <p:spPr bwMode="auto">
          <a:xfrm>
            <a:off x="533400" y="2438400"/>
            <a:ext cx="4476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200" b="1">
                <a:solidFill>
                  <a:srgbClr val="91343A"/>
                </a:solidFill>
              </a:rPr>
              <a:t>severe or pervasive</a:t>
            </a:r>
          </a:p>
        </p:txBody>
      </p:sp>
      <p:sp>
        <p:nvSpPr>
          <p:cNvPr id="59396" name="Text Box 5"/>
          <p:cNvSpPr txBox="1">
            <a:spLocks noChangeArrowheads="1"/>
          </p:cNvSpPr>
          <p:nvPr/>
        </p:nvSpPr>
        <p:spPr bwMode="auto">
          <a:xfrm>
            <a:off x="819150" y="3429000"/>
            <a:ext cx="832485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pPr>
            <a:r>
              <a:rPr lang="en-US" altLang="en-US" sz="3200" b="1">
                <a:solidFill>
                  <a:srgbClr val="91343A"/>
                </a:solidFill>
              </a:rPr>
              <a:t>creates an abusive, intimidating, hostile or offensive working environment.</a:t>
            </a:r>
          </a:p>
        </p:txBody>
      </p:sp>
      <p:sp>
        <p:nvSpPr>
          <p:cNvPr id="59397" name="Text Box 6"/>
          <p:cNvSpPr txBox="1">
            <a:spLocks noChangeArrowheads="1"/>
          </p:cNvSpPr>
          <p:nvPr/>
        </p:nvSpPr>
        <p:spPr bwMode="auto">
          <a:xfrm>
            <a:off x="609600" y="1600200"/>
            <a:ext cx="29337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200" b="1">
                <a:solidFill>
                  <a:srgbClr val="91343A"/>
                </a:solidFill>
              </a:rPr>
              <a:t>unwelcome</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76200" y="-76200"/>
            <a:ext cx="8080375" cy="1143000"/>
          </a:xfrm>
        </p:spPr>
        <p:txBody>
          <a:bodyPr/>
          <a:lstStyle/>
          <a:p>
            <a:pPr marL="838200" indent="-838200" algn="ctr" eaLnBrk="1" hangingPunct="1"/>
            <a:r>
              <a:rPr lang="en-US" altLang="en-US"/>
              <a:t>Hostile Work Environment</a:t>
            </a:r>
          </a:p>
        </p:txBody>
      </p:sp>
      <p:sp>
        <p:nvSpPr>
          <p:cNvPr id="60419" name="Text Box 3"/>
          <p:cNvSpPr txBox="1">
            <a:spLocks noChangeArrowheads="1"/>
          </p:cNvSpPr>
          <p:nvPr/>
        </p:nvSpPr>
        <p:spPr bwMode="auto">
          <a:xfrm>
            <a:off x="762000" y="2209800"/>
            <a:ext cx="7162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4800" b="1">
                <a:solidFill>
                  <a:srgbClr val="91343A"/>
                </a:solidFill>
              </a:rPr>
              <a:t>severe or pervasive</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371600" y="228600"/>
            <a:ext cx="8232775" cy="1143000"/>
          </a:xfrm>
        </p:spPr>
        <p:txBody>
          <a:bodyPr/>
          <a:lstStyle/>
          <a:p>
            <a:pPr marL="838200" indent="-838200" algn="ctr" eaLnBrk="1" hangingPunct="1"/>
            <a:r>
              <a:rPr lang="en-US" altLang="en-US"/>
              <a:t>	Hostile Environment</a:t>
            </a:r>
            <a:br>
              <a:rPr lang="en-US" altLang="en-US"/>
            </a:br>
            <a:endParaRPr lang="en-US" altLang="en-US"/>
          </a:p>
        </p:txBody>
      </p:sp>
      <p:sp>
        <p:nvSpPr>
          <p:cNvPr id="72707" name="Rectangle 3" descr="Rectangle: Click to edit Master text styles&#10;Second level&#10;Third level&#10;Fourth level&#10;Fifth level"/>
          <p:cNvSpPr>
            <a:spLocks noGrp="1" noChangeArrowheads="1"/>
          </p:cNvSpPr>
          <p:nvPr>
            <p:ph type="body" idx="1"/>
          </p:nvPr>
        </p:nvSpPr>
        <p:spPr>
          <a:xfrm>
            <a:off x="152400" y="2027238"/>
            <a:ext cx="8229600" cy="4525962"/>
          </a:xfrm>
        </p:spPr>
        <p:txBody>
          <a:bodyPr/>
          <a:lstStyle/>
          <a:p>
            <a:pPr eaLnBrk="1" hangingPunct="1"/>
            <a:r>
              <a:rPr lang="en-US" altLang="en-US" sz="2800" b="1">
                <a:latin typeface="Arial" charset="0"/>
              </a:rPr>
              <a:t>Generally, a single or isolated incident is not enough to create a hostile environment.</a:t>
            </a:r>
          </a:p>
          <a:p>
            <a:pPr eaLnBrk="1" hangingPunct="1">
              <a:buFont typeface="Wingdings" pitchFamily="2" charset="2"/>
              <a:buNone/>
            </a:pPr>
            <a:endParaRPr lang="en-US" altLang="en-US" sz="2800" b="1">
              <a:latin typeface="Arial" charset="0"/>
            </a:endParaRPr>
          </a:p>
          <a:p>
            <a:pPr eaLnBrk="1" hangingPunct="1"/>
            <a:r>
              <a:rPr lang="en-US" altLang="en-US" sz="2800" b="1">
                <a:latin typeface="Arial" charset="0"/>
              </a:rPr>
              <a:t>However, a single or unusually severe incident of harassment may be sufficient to create a hostile work environment, particularly when the harassment is physical.</a:t>
            </a:r>
          </a:p>
        </p:txBody>
      </p:sp>
      <p:sp>
        <p:nvSpPr>
          <p:cNvPr id="72708" name="Text Box 4"/>
          <p:cNvSpPr txBox="1">
            <a:spLocks noChangeArrowheads="1"/>
          </p:cNvSpPr>
          <p:nvPr/>
        </p:nvSpPr>
        <p:spPr bwMode="auto">
          <a:xfrm>
            <a:off x="1042988" y="1303338"/>
            <a:ext cx="63817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800" b="1">
                <a:solidFill>
                  <a:schemeClr val="tx2"/>
                </a:solidFill>
              </a:rPr>
              <a:t>“Severe or Pervasive”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72708"/>
                                        </p:tgtEl>
                                        <p:attrNameLst>
                                          <p:attrName>style.visibility</p:attrName>
                                        </p:attrNameLst>
                                      </p:cBhvr>
                                      <p:to>
                                        <p:strVal val="visible"/>
                                      </p:to>
                                    </p:set>
                                    <p:anim calcmode="lin" valueType="num">
                                      <p:cBhvr>
                                        <p:cTn id="7" dur="500" fill="hold"/>
                                        <p:tgtEl>
                                          <p:spTgt spid="72708"/>
                                        </p:tgtEl>
                                        <p:attrNameLst>
                                          <p:attrName>ppt_w</p:attrName>
                                        </p:attrNameLst>
                                      </p:cBhvr>
                                      <p:tavLst>
                                        <p:tav tm="0">
                                          <p:val>
                                            <p:fltVal val="0"/>
                                          </p:val>
                                        </p:tav>
                                        <p:tav tm="100000">
                                          <p:val>
                                            <p:strVal val="#ppt_w"/>
                                          </p:val>
                                        </p:tav>
                                      </p:tavLst>
                                    </p:anim>
                                    <p:anim calcmode="lin" valueType="num">
                                      <p:cBhvr>
                                        <p:cTn id="8" dur="500" fill="hold"/>
                                        <p:tgtEl>
                                          <p:spTgt spid="72708"/>
                                        </p:tgtEl>
                                        <p:attrNameLst>
                                          <p:attrName>ppt_h</p:attrName>
                                        </p:attrNameLst>
                                      </p:cBhvr>
                                      <p:tavLst>
                                        <p:tav tm="0">
                                          <p:val>
                                            <p:fltVal val="0"/>
                                          </p:val>
                                        </p:tav>
                                        <p:tav tm="100000">
                                          <p:val>
                                            <p:strVal val="#ppt_h"/>
                                          </p:val>
                                        </p:tav>
                                      </p:tavLst>
                                    </p:anim>
                                    <p:anim calcmode="lin" valueType="num">
                                      <p:cBhvr>
                                        <p:cTn id="9" dur="500" fill="hold"/>
                                        <p:tgtEl>
                                          <p:spTgt spid="72708"/>
                                        </p:tgtEl>
                                        <p:attrNameLst>
                                          <p:attrName>ppt_x</p:attrName>
                                        </p:attrNameLst>
                                      </p:cBhvr>
                                      <p:tavLst>
                                        <p:tav tm="0">
                                          <p:val>
                                            <p:fltVal val="0.5"/>
                                          </p:val>
                                        </p:tav>
                                        <p:tav tm="100000">
                                          <p:val>
                                            <p:strVal val="#ppt_x"/>
                                          </p:val>
                                        </p:tav>
                                      </p:tavLst>
                                    </p:anim>
                                    <p:anim calcmode="lin" valueType="num">
                                      <p:cBhvr>
                                        <p:cTn id="10" dur="500" fill="hold"/>
                                        <p:tgtEl>
                                          <p:spTgt spid="72708"/>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2707">
                                            <p:txEl>
                                              <p:pRg st="0" end="0"/>
                                            </p:txEl>
                                          </p:spTgt>
                                        </p:tgtEl>
                                        <p:attrNameLst>
                                          <p:attrName>style.visibility</p:attrName>
                                        </p:attrNameLst>
                                      </p:cBhvr>
                                      <p:to>
                                        <p:strVal val="visible"/>
                                      </p:to>
                                    </p:set>
                                    <p:animEffect transition="in" filter="wipe(left)">
                                      <p:cBhvr>
                                        <p:cTn id="15" dur="500"/>
                                        <p:tgtEl>
                                          <p:spTgt spid="7270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2707">
                                            <p:txEl>
                                              <p:pRg st="2" end="2"/>
                                            </p:txEl>
                                          </p:spTgt>
                                        </p:tgtEl>
                                        <p:attrNameLst>
                                          <p:attrName>style.visibility</p:attrName>
                                        </p:attrNameLst>
                                      </p:cBhvr>
                                      <p:to>
                                        <p:strVal val="visible"/>
                                      </p:to>
                                    </p:set>
                                    <p:animEffect transition="in" filter="wipe(left)">
                                      <p:cBhvr>
                                        <p:cTn id="20" dur="5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P spid="7270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7" name="Rectangle 1027"/>
          <p:cNvSpPr>
            <a:spLocks noChangeArrowheads="1"/>
          </p:cNvSpPr>
          <p:nvPr/>
        </p:nvSpPr>
        <p:spPr bwMode="auto">
          <a:xfrm>
            <a:off x="762000" y="1752600"/>
            <a:ext cx="7848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63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pPr>
            <a:endParaRPr lang="en-US" altLang="en-US" sz="2000" b="1"/>
          </a:p>
          <a:p>
            <a:pPr eaLnBrk="1" hangingPunct="1">
              <a:spcBef>
                <a:spcPct val="20000"/>
              </a:spcBef>
              <a:buFont typeface="Wingdings" pitchFamily="2" charset="2"/>
              <a:buNone/>
            </a:pPr>
            <a:r>
              <a:rPr lang="en-US" altLang="en-US" sz="3200" b="1">
                <a:cs typeface="Times New Roman" pitchFamily="18" charset="0"/>
              </a:rPr>
              <a:t>Why would the commonwealth,</a:t>
            </a:r>
            <a:br>
              <a:rPr lang="en-US" altLang="en-US" sz="3200" b="1">
                <a:cs typeface="Times New Roman" pitchFamily="18" charset="0"/>
              </a:rPr>
            </a:br>
            <a:r>
              <a:rPr lang="en-US" altLang="en-US" sz="3200" b="1">
                <a:cs typeface="Times New Roman" pitchFamily="18" charset="0"/>
              </a:rPr>
              <a:t>as your employer, be concerned</a:t>
            </a:r>
            <a:br>
              <a:rPr lang="en-US" altLang="en-US" sz="3200" b="1">
                <a:cs typeface="Times New Roman" pitchFamily="18" charset="0"/>
              </a:rPr>
            </a:br>
            <a:r>
              <a:rPr lang="en-US" altLang="en-US" sz="3200" b="1">
                <a:cs typeface="Times New Roman" pitchFamily="18" charset="0"/>
              </a:rPr>
              <a:t>about sexual harassment?</a:t>
            </a:r>
            <a:r>
              <a:rPr lang="en-US" altLang="en-US" sz="3200" b="1"/>
              <a:t> </a:t>
            </a:r>
          </a:p>
          <a:p>
            <a:pPr eaLnBrk="1" hangingPunct="1">
              <a:spcBef>
                <a:spcPct val="20000"/>
              </a:spcBef>
              <a:buFont typeface="Wingdings" pitchFamily="2" charset="2"/>
              <a:buNone/>
            </a:pPr>
            <a:endParaRPr lang="en-US" altLang="en-US" sz="3200" b="1"/>
          </a:p>
          <a:p>
            <a:pPr eaLnBrk="1" hangingPunct="1">
              <a:spcBef>
                <a:spcPct val="20000"/>
              </a:spcBef>
              <a:buFont typeface="Wingdings" pitchFamily="2" charset="2"/>
              <a:buNone/>
            </a:pPr>
            <a:endParaRPr lang="en-US" altLang="en-US" sz="2000" b="1"/>
          </a:p>
          <a:p>
            <a:pPr eaLnBrk="1" hangingPunct="1">
              <a:spcBef>
                <a:spcPct val="20000"/>
              </a:spcBef>
              <a:buFont typeface="Wingdings" pitchFamily="2" charset="2"/>
              <a:buNone/>
            </a:pPr>
            <a:r>
              <a:rPr lang="en-US" altLang="en-US" sz="3200" b="1">
                <a:cs typeface="Times New Roman" pitchFamily="18" charset="0"/>
              </a:rPr>
              <a:t>Why would you, as an employee,</a:t>
            </a:r>
            <a:br>
              <a:rPr lang="en-US" altLang="en-US" sz="3200" b="1">
                <a:cs typeface="Times New Roman" pitchFamily="18" charset="0"/>
              </a:rPr>
            </a:br>
            <a:r>
              <a:rPr lang="en-US" altLang="en-US" sz="3200" b="1">
                <a:cs typeface="Times New Roman" pitchFamily="18" charset="0"/>
              </a:rPr>
              <a:t>be concerned?</a:t>
            </a:r>
            <a:r>
              <a:rPr lang="en-US" altLang="en-US" sz="3200" b="1"/>
              <a:t> </a:t>
            </a:r>
          </a:p>
        </p:txBody>
      </p:sp>
      <p:sp>
        <p:nvSpPr>
          <p:cNvPr id="18435" name="Rectangle 4"/>
          <p:cNvSpPr>
            <a:spLocks noChangeArrowheads="1"/>
          </p:cNvSpPr>
          <p:nvPr/>
        </p:nvSpPr>
        <p:spPr bwMode="auto">
          <a:xfrm>
            <a:off x="381000" y="0"/>
            <a:ext cx="8610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Why?</a:t>
            </a:r>
          </a:p>
          <a:p>
            <a:pPr algn="ctr" eaLnBrk="1" hangingPunct="1"/>
            <a:endParaRPr lang="en-US" altLang="en-US" sz="1600" b="1">
              <a:solidFill>
                <a:schemeClr val="tx2"/>
              </a:solidFill>
            </a:endParaRP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7027">
                                            <p:txEl>
                                              <p:pRg st="1" end="1"/>
                                            </p:txEl>
                                          </p:spTgt>
                                        </p:tgtEl>
                                        <p:attrNameLst>
                                          <p:attrName>style.visibility</p:attrName>
                                        </p:attrNameLst>
                                      </p:cBhvr>
                                      <p:to>
                                        <p:strVal val="visible"/>
                                      </p:to>
                                    </p:set>
                                    <p:animEffect transition="in" filter="wipe(left)">
                                      <p:cBhvr>
                                        <p:cTn id="7" dur="500"/>
                                        <p:tgtEl>
                                          <p:spTgt spid="2570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7027">
                                            <p:txEl>
                                              <p:pRg st="4" end="4"/>
                                            </p:txEl>
                                          </p:spTgt>
                                        </p:tgtEl>
                                        <p:attrNameLst>
                                          <p:attrName>style.visibility</p:attrName>
                                        </p:attrNameLst>
                                      </p:cBhvr>
                                      <p:to>
                                        <p:strVal val="visible"/>
                                      </p:to>
                                    </p:set>
                                    <p:animEffect transition="in" filter="wipe(left)">
                                      <p:cBhvr>
                                        <p:cTn id="12" dur="500"/>
                                        <p:tgtEl>
                                          <p:spTgt spid="257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1" name="Rectangle 3" descr="Rectangle: Click to edit Master text styles&#10;Second level&#10;Third level&#10;Fourth level&#10;Fifth level"/>
          <p:cNvSpPr>
            <a:spLocks noGrp="1" noChangeArrowheads="1"/>
          </p:cNvSpPr>
          <p:nvPr>
            <p:ph type="body" idx="1"/>
          </p:nvPr>
        </p:nvSpPr>
        <p:spPr>
          <a:xfrm>
            <a:off x="457200" y="2057400"/>
            <a:ext cx="7772400" cy="4114800"/>
          </a:xfrm>
        </p:spPr>
        <p:txBody>
          <a:bodyPr/>
          <a:lstStyle/>
          <a:p>
            <a:pPr eaLnBrk="1" hangingPunct="1"/>
            <a:r>
              <a:rPr lang="en-US" altLang="en-US" b="1">
                <a:latin typeface="Arial" charset="0"/>
              </a:rPr>
              <a:t>The United States Supreme Court stated in its recent decisions that Title VII does not prohibit all verbal or physical harassment in the workplace.</a:t>
            </a:r>
          </a:p>
          <a:p>
            <a:pPr eaLnBrk="1" hangingPunct="1">
              <a:buFontTx/>
              <a:buNone/>
            </a:pPr>
            <a:endParaRPr lang="en-US" altLang="en-US" sz="800" b="1">
              <a:latin typeface="Arial" charset="0"/>
            </a:endParaRPr>
          </a:p>
        </p:txBody>
      </p:sp>
      <p:sp>
        <p:nvSpPr>
          <p:cNvPr id="62467" name="Rectangle 5"/>
          <p:cNvSpPr>
            <a:spLocks noGrp="1" noChangeArrowheads="1"/>
          </p:cNvSpPr>
          <p:nvPr>
            <p:ph type="title"/>
          </p:nvPr>
        </p:nvSpPr>
        <p:spPr>
          <a:xfrm>
            <a:off x="301625" y="228600"/>
            <a:ext cx="8232775" cy="1143000"/>
          </a:xfrm>
        </p:spPr>
        <p:txBody>
          <a:bodyPr lIns="92075" tIns="46038" rIns="92075" bIns="46038"/>
          <a:lstStyle/>
          <a:p>
            <a:pPr marL="838200" indent="-838200" eaLnBrk="1" hangingPunct="1"/>
            <a:r>
              <a:rPr lang="en-US" altLang="en-US"/>
              <a:t>Hostile Environment</a:t>
            </a:r>
            <a:br>
              <a:rPr lang="en-US" altLang="en-US"/>
            </a:br>
            <a:endParaRPr lang="en-US" altLang="en-US"/>
          </a:p>
        </p:txBody>
      </p:sp>
      <p:sp>
        <p:nvSpPr>
          <p:cNvPr id="6" name="Text Box 4"/>
          <p:cNvSpPr txBox="1">
            <a:spLocks noChangeArrowheads="1"/>
          </p:cNvSpPr>
          <p:nvPr/>
        </p:nvSpPr>
        <p:spPr bwMode="auto">
          <a:xfrm>
            <a:off x="1042988" y="1303338"/>
            <a:ext cx="63817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800" b="1">
                <a:solidFill>
                  <a:schemeClr val="tx2"/>
                </a:solidFill>
              </a:rPr>
              <a:t>“Severe or Pervasive”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gtEl>
                                        <p:attrNameLst>
                                          <p:attrName>style.visibility</p:attrName>
                                        </p:attrNameLst>
                                      </p:cBhvr>
                                      <p:to>
                                        <p:strVal val="visible"/>
                                      </p:to>
                                    </p:set>
                                    <p:animEffect transition="in" filter="wipe(left)">
                                      <p:cBhvr>
                                        <p:cTn id="7" dur="500"/>
                                        <p:tgtEl>
                                          <p:spTgt spid="73731"/>
                                        </p:tgtEl>
                                      </p:cBhvr>
                                    </p:animEffect>
                                  </p:childTnLst>
                                </p:cTn>
                              </p:par>
                            </p:childTnLst>
                          </p:cTn>
                        </p:par>
                        <p:par>
                          <p:cTn id="8" fill="hold" nodeType="afterGroup">
                            <p:stCondLst>
                              <p:cond delay="500"/>
                            </p:stCondLst>
                            <p:childTnLst>
                              <p:par>
                                <p:cTn id="9" presetID="23" presetClass="entr" presetSubtype="52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utoUpdateAnimBg="0"/>
      <p:bldP spid="6"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descr="Rectangle: Click to edit Master text styles&#10;Second level&#10;Third level&#10;Fourth level&#10;Fifth level"/>
          <p:cNvSpPr>
            <a:spLocks noGrp="1" noChangeArrowheads="1"/>
          </p:cNvSpPr>
          <p:nvPr>
            <p:ph type="body" idx="1"/>
          </p:nvPr>
        </p:nvSpPr>
        <p:spPr>
          <a:xfrm>
            <a:off x="1066800" y="2133600"/>
            <a:ext cx="6781800" cy="2819400"/>
          </a:xfrm>
        </p:spPr>
        <p:txBody>
          <a:bodyPr/>
          <a:lstStyle/>
          <a:p>
            <a:pPr eaLnBrk="1" hangingPunct="1">
              <a:buSzPct val="140000"/>
            </a:pPr>
            <a:r>
              <a:rPr lang="en-US" altLang="en-US" sz="3500" b="1">
                <a:latin typeface="Arial" charset="0"/>
              </a:rPr>
              <a:t>Rather, the Civil Rights Act only forbids “behavior so objectively offensive as to alter the conditions of the victim’s employment.”</a:t>
            </a:r>
          </a:p>
        </p:txBody>
      </p:sp>
      <p:sp>
        <p:nvSpPr>
          <p:cNvPr id="63491" name="Rectangle 5"/>
          <p:cNvSpPr>
            <a:spLocks noGrp="1" noChangeArrowheads="1"/>
          </p:cNvSpPr>
          <p:nvPr>
            <p:ph type="title"/>
          </p:nvPr>
        </p:nvSpPr>
        <p:spPr>
          <a:xfrm>
            <a:off x="301625" y="228600"/>
            <a:ext cx="8232775" cy="1143000"/>
          </a:xfrm>
        </p:spPr>
        <p:txBody>
          <a:bodyPr lIns="92075" tIns="46038" rIns="92075" bIns="46038"/>
          <a:lstStyle/>
          <a:p>
            <a:pPr marL="838200" indent="-838200" eaLnBrk="1" hangingPunct="1"/>
            <a:r>
              <a:rPr lang="en-US" altLang="en-US"/>
              <a:t>Hostile Environment</a:t>
            </a:r>
            <a:br>
              <a:rPr lang="en-US" altLang="en-US"/>
            </a:br>
            <a:endParaRPr lang="en-US" altLang="en-US"/>
          </a:p>
        </p:txBody>
      </p:sp>
      <p:sp>
        <p:nvSpPr>
          <p:cNvPr id="6" name="Text Box 4"/>
          <p:cNvSpPr txBox="1">
            <a:spLocks noChangeArrowheads="1"/>
          </p:cNvSpPr>
          <p:nvPr/>
        </p:nvSpPr>
        <p:spPr bwMode="auto">
          <a:xfrm>
            <a:off x="1042988" y="1303338"/>
            <a:ext cx="63817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800" b="1">
                <a:solidFill>
                  <a:schemeClr val="tx2"/>
                </a:solidFill>
              </a:rPr>
              <a:t>“Severe or Pervasive”</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descr="Rectangle: Click to edit Master text styles&#10;Second level&#10;Third level&#10;Fourth level&#10;Fifth level"/>
          <p:cNvSpPr>
            <a:spLocks noGrp="1" noChangeArrowheads="1"/>
          </p:cNvSpPr>
          <p:nvPr>
            <p:ph type="body" idx="1"/>
          </p:nvPr>
        </p:nvSpPr>
        <p:spPr>
          <a:xfrm>
            <a:off x="1143000" y="2133600"/>
            <a:ext cx="7391400" cy="3276600"/>
          </a:xfrm>
        </p:spPr>
        <p:txBody>
          <a:bodyPr/>
          <a:lstStyle/>
          <a:p>
            <a:pPr eaLnBrk="1" hangingPunct="1">
              <a:lnSpc>
                <a:spcPct val="90000"/>
              </a:lnSpc>
            </a:pPr>
            <a:r>
              <a:rPr lang="en-US" altLang="en-US" sz="3500" b="1">
                <a:latin typeface="Arial" charset="0"/>
              </a:rPr>
              <a:t>Simple teasing, off-hand comment and isolated incidents (unless extremely serious) will not amount to discriminatory changes in the terms and conditions of employment.</a:t>
            </a:r>
          </a:p>
        </p:txBody>
      </p:sp>
      <p:sp>
        <p:nvSpPr>
          <p:cNvPr id="64515" name="Rectangle 5"/>
          <p:cNvSpPr>
            <a:spLocks noGrp="1" noChangeArrowheads="1"/>
          </p:cNvSpPr>
          <p:nvPr>
            <p:ph type="title"/>
          </p:nvPr>
        </p:nvSpPr>
        <p:spPr>
          <a:xfrm>
            <a:off x="301625" y="228600"/>
            <a:ext cx="8232775" cy="1143000"/>
          </a:xfrm>
        </p:spPr>
        <p:txBody>
          <a:bodyPr lIns="92075" tIns="46038" rIns="92075" bIns="46038"/>
          <a:lstStyle/>
          <a:p>
            <a:pPr marL="838200" indent="-838200" eaLnBrk="1" hangingPunct="1"/>
            <a:r>
              <a:rPr lang="en-US" altLang="en-US"/>
              <a:t>Hostile Environment</a:t>
            </a:r>
            <a:br>
              <a:rPr lang="en-US" altLang="en-US"/>
            </a:br>
            <a:endParaRPr lang="en-US" altLang="en-US"/>
          </a:p>
        </p:txBody>
      </p:sp>
      <p:sp>
        <p:nvSpPr>
          <p:cNvPr id="6" name="Text Box 4"/>
          <p:cNvSpPr txBox="1">
            <a:spLocks noChangeArrowheads="1"/>
          </p:cNvSpPr>
          <p:nvPr/>
        </p:nvSpPr>
        <p:spPr bwMode="auto">
          <a:xfrm>
            <a:off x="1042988" y="1303338"/>
            <a:ext cx="63817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800" b="1">
                <a:solidFill>
                  <a:schemeClr val="tx2"/>
                </a:solidFill>
              </a:rPr>
              <a:t>“Severe or Pervasive”</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4102"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4104"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04800" y="-76200"/>
            <a:ext cx="8229600" cy="1733550"/>
          </a:xfrm>
        </p:spPr>
        <p:txBody>
          <a:bodyPr/>
          <a:lstStyle/>
          <a:p>
            <a:pPr eaLnBrk="1" hangingPunct="1"/>
            <a:r>
              <a:rPr lang="en-US" altLang="en-US">
                <a:cs typeface="Times New Roman" pitchFamily="18" charset="0"/>
              </a:rPr>
              <a:t>Discussion Questions</a:t>
            </a:r>
            <a:br>
              <a:rPr lang="en-US" altLang="en-US">
                <a:cs typeface="Times New Roman" pitchFamily="18" charset="0"/>
              </a:rPr>
            </a:br>
            <a:endParaRPr lang="en-US" altLang="en-US">
              <a:cs typeface="Times New Roman" pitchFamily="18" charset="0"/>
            </a:endParaRPr>
          </a:p>
        </p:txBody>
      </p:sp>
      <p:sp>
        <p:nvSpPr>
          <p:cNvPr id="21507" name="Rectangle 3" descr="Rectangle: Click to edit Master text styles&#10;Second level&#10;Third level&#10;Fourth level&#10;Fifth level"/>
          <p:cNvSpPr>
            <a:spLocks noGrp="1" noChangeArrowheads="1"/>
          </p:cNvSpPr>
          <p:nvPr>
            <p:ph type="body" idx="1"/>
          </p:nvPr>
        </p:nvSpPr>
        <p:spPr>
          <a:xfrm>
            <a:off x="762000" y="1524000"/>
            <a:ext cx="7772400" cy="3505200"/>
          </a:xfrm>
        </p:spPr>
        <p:txBody>
          <a:bodyPr/>
          <a:lstStyle/>
          <a:p>
            <a:pPr eaLnBrk="1" hangingPunct="1"/>
            <a:r>
              <a:rPr lang="en-US" altLang="en-US" b="1">
                <a:latin typeface="Arial" charset="0"/>
                <a:cs typeface="Times New Roman" pitchFamily="18" charset="0"/>
              </a:rPr>
              <a:t>At what points did you see sexual harassment in the video? </a:t>
            </a:r>
          </a:p>
          <a:p>
            <a:pPr eaLnBrk="1" hangingPunct="1">
              <a:buFont typeface="Wingdings" pitchFamily="2" charset="2"/>
              <a:buNone/>
            </a:pPr>
            <a:endParaRPr lang="en-US" altLang="en-US" b="1">
              <a:latin typeface="Arial" charset="0"/>
              <a:cs typeface="Times New Roman" pitchFamily="18" charset="0"/>
            </a:endParaRPr>
          </a:p>
          <a:p>
            <a:pPr eaLnBrk="1" hangingPunct="1"/>
            <a:r>
              <a:rPr lang="en-US" altLang="en-US" b="1">
                <a:latin typeface="Arial" charset="0"/>
                <a:cs typeface="Times New Roman" pitchFamily="18" charset="0"/>
              </a:rPr>
              <a:t>If it is not sexual harassment what would have to happen to make it sexual harassment?</a:t>
            </a:r>
            <a:r>
              <a:rPr lang="en-US" altLang="en-US">
                <a:latin typeface="Arial" charset="0"/>
                <a:cs typeface="Times New Roman" pitchFamily="18" charset="0"/>
              </a:rPr>
              <a:t> </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wipe(left)">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descr="Rectangle: Click to edit Master text styles&#10;Second level&#10;Third level&#10;Fourth level&#10;Fifth level"/>
          <p:cNvSpPr>
            <a:spLocks noGrp="1" noChangeArrowheads="1"/>
          </p:cNvSpPr>
          <p:nvPr>
            <p:ph type="body" idx="1"/>
          </p:nvPr>
        </p:nvSpPr>
        <p:spPr>
          <a:xfrm>
            <a:off x="762000" y="1905000"/>
            <a:ext cx="7772400" cy="3810000"/>
          </a:xfrm>
        </p:spPr>
        <p:txBody>
          <a:bodyPr/>
          <a:lstStyle/>
          <a:p>
            <a:pPr eaLnBrk="1" hangingPunct="1">
              <a:lnSpc>
                <a:spcPct val="90000"/>
              </a:lnSpc>
            </a:pPr>
            <a:r>
              <a:rPr lang="en-US" altLang="en-US" sz="3600" b="1">
                <a:latin typeface="Arial" charset="0"/>
                <a:cs typeface="Arial" charset="0"/>
              </a:rPr>
              <a:t>If you were faced with this situation, what would you do?</a:t>
            </a:r>
          </a:p>
          <a:p>
            <a:pPr eaLnBrk="1" hangingPunct="1">
              <a:lnSpc>
                <a:spcPct val="90000"/>
              </a:lnSpc>
              <a:buFont typeface="Wingdings" pitchFamily="2" charset="2"/>
              <a:buNone/>
            </a:pPr>
            <a:endParaRPr lang="en-US" altLang="en-US" sz="3600" b="1">
              <a:latin typeface="Arial" charset="0"/>
              <a:cs typeface="Arial" charset="0"/>
            </a:endParaRPr>
          </a:p>
          <a:p>
            <a:pPr eaLnBrk="1" hangingPunct="1">
              <a:lnSpc>
                <a:spcPct val="90000"/>
              </a:lnSpc>
            </a:pPr>
            <a:r>
              <a:rPr lang="en-US" altLang="en-US" sz="3600" b="1">
                <a:latin typeface="Arial" charset="0"/>
                <a:cs typeface="Times New Roman" pitchFamily="18" charset="0"/>
              </a:rPr>
              <a:t>How do you think the  commonwealth’s policy applies to these types of situations in the workplace?</a:t>
            </a:r>
            <a:endParaRPr lang="en-US" altLang="en-US" sz="3600">
              <a:latin typeface="Arial" charset="0"/>
            </a:endParaRPr>
          </a:p>
        </p:txBody>
      </p:sp>
      <p:sp>
        <p:nvSpPr>
          <p:cNvPr id="66563" name="Rectangle 9"/>
          <p:cNvSpPr>
            <a:spLocks noGrp="1" noChangeArrowheads="1"/>
          </p:cNvSpPr>
          <p:nvPr>
            <p:ph type="title"/>
          </p:nvPr>
        </p:nvSpPr>
        <p:spPr>
          <a:xfrm>
            <a:off x="304800" y="152400"/>
            <a:ext cx="8229600" cy="1371600"/>
          </a:xfrm>
        </p:spPr>
        <p:txBody>
          <a:bodyPr lIns="92075" tIns="46038" rIns="92075" bIns="46038"/>
          <a:lstStyle/>
          <a:p>
            <a:pPr eaLnBrk="1" hangingPunct="1"/>
            <a:r>
              <a:rPr lang="en-US" altLang="en-US">
                <a:cs typeface="Times New Roman" pitchFamily="18" charset="0"/>
              </a:rPr>
              <a:t>Discussion Questions</a:t>
            </a:r>
            <a:br>
              <a:rPr lang="en-US" altLang="en-US">
                <a:cs typeface="Times New Roman" pitchFamily="18" charset="0"/>
              </a:rPr>
            </a:br>
            <a:endParaRPr lang="en-US" altLang="en-US">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lef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wipe(left)">
                                      <p:cBhvr>
                                        <p:cTn id="12"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descr="Rectangle: Click to edit Master text styles&#10;Second level&#10;Third level&#10;Fourth level&#10;Fifth level"/>
          <p:cNvSpPr>
            <a:spLocks noGrp="1" noChangeArrowheads="1"/>
          </p:cNvSpPr>
          <p:nvPr>
            <p:ph type="body" idx="1"/>
          </p:nvPr>
        </p:nvSpPr>
        <p:spPr>
          <a:xfrm>
            <a:off x="533400" y="2362200"/>
            <a:ext cx="8610600" cy="2667000"/>
          </a:xfrm>
        </p:spPr>
        <p:txBody>
          <a:bodyPr/>
          <a:lstStyle/>
          <a:p>
            <a:pPr eaLnBrk="1" hangingPunct="1"/>
            <a:r>
              <a:rPr lang="en-US" altLang="en-US" sz="3600" b="1"/>
              <a:t>	</a:t>
            </a:r>
            <a:r>
              <a:rPr lang="en-US" altLang="en-US" sz="3600" b="1">
                <a:latin typeface="Arial" charset="0"/>
              </a:rPr>
              <a:t>Sexual harassment will not        	be tolerated in commonwealth 	work settings under any 	circumstances.</a:t>
            </a:r>
          </a:p>
        </p:txBody>
      </p:sp>
      <p:sp>
        <p:nvSpPr>
          <p:cNvPr id="67587" name="Rectangle 5"/>
          <p:cNvSpPr>
            <a:spLocks noGrp="1" noChangeArrowheads="1"/>
          </p:cNvSpPr>
          <p:nvPr>
            <p:ph type="title"/>
          </p:nvPr>
        </p:nvSpPr>
        <p:spPr>
          <a:xfrm>
            <a:off x="381000" y="304800"/>
            <a:ext cx="8080375" cy="1066800"/>
          </a:xfrm>
        </p:spPr>
        <p:txBody>
          <a:bodyPr lIns="92075" tIns="46038" rIns="92075" bIns="46038"/>
          <a:lstStyle/>
          <a:p>
            <a:pPr eaLnBrk="1" hangingPunct="1"/>
            <a:r>
              <a:rPr lang="en-US" altLang="en-US"/>
              <a:t>Commonwealth Policy </a:t>
            </a:r>
            <a:br>
              <a:rPr lang="en-US" altLang="en-US"/>
            </a:br>
            <a:endParaRPr lang="en-US" altLang="en-US" sz="4000"/>
          </a:p>
        </p:txBody>
      </p:sp>
    </p:spTree>
  </p:cSld>
  <p:clrMapOvr>
    <a:masterClrMapping/>
  </p:clrMapOvr>
  <p:transition>
    <p:cover dir="rd"/>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3" name="Rectangle 3" descr="Rectangle: Click to edit Master text styles&#10;Second level&#10;Third level&#10;Fourth level&#10;Fifth level"/>
          <p:cNvSpPr>
            <a:spLocks noGrp="1" noChangeArrowheads="1"/>
          </p:cNvSpPr>
          <p:nvPr>
            <p:ph type="body" idx="1"/>
          </p:nvPr>
        </p:nvSpPr>
        <p:spPr>
          <a:xfrm>
            <a:off x="841375" y="2057400"/>
            <a:ext cx="7772400" cy="3352800"/>
          </a:xfrm>
        </p:spPr>
        <p:txBody>
          <a:bodyPr/>
          <a:lstStyle/>
          <a:p>
            <a:pPr eaLnBrk="1" hangingPunct="1">
              <a:lnSpc>
                <a:spcPct val="90000"/>
              </a:lnSpc>
            </a:pPr>
            <a:r>
              <a:rPr lang="en-US" altLang="en-US" sz="3600" b="1">
                <a:latin typeface="Arial" charset="0"/>
              </a:rPr>
              <a:t>Any commonwealth employee who engages in or knowingly condones sexual harassment related to commonwealth employment shall be subject to disciplinary action, up to and including dismissal.</a:t>
            </a:r>
            <a:endParaRPr lang="en-US" altLang="en-US" sz="2800" b="1">
              <a:latin typeface="Arial" charset="0"/>
            </a:endParaRPr>
          </a:p>
        </p:txBody>
      </p:sp>
      <p:sp>
        <p:nvSpPr>
          <p:cNvPr id="68611" name="Rectangle 5"/>
          <p:cNvSpPr>
            <a:spLocks noGrp="1" noChangeArrowheads="1"/>
          </p:cNvSpPr>
          <p:nvPr>
            <p:ph type="title"/>
          </p:nvPr>
        </p:nvSpPr>
        <p:spPr>
          <a:xfrm>
            <a:off x="381000" y="228600"/>
            <a:ext cx="8080375" cy="1066800"/>
          </a:xfrm>
        </p:spPr>
        <p:txBody>
          <a:bodyPr lIns="92075" tIns="46038" rIns="92075" bIns="46038"/>
          <a:lstStyle/>
          <a:p>
            <a:pPr eaLnBrk="1" hangingPunct="1"/>
            <a:r>
              <a:rPr lang="en-US" altLang="en-US"/>
              <a:t>Commonwealth Policy </a:t>
            </a:r>
            <a:br>
              <a:rPr lang="en-US" altLang="en-US"/>
            </a:br>
            <a:endParaRPr lang="en-US" altLang="en-US" sz="400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wipe(left)">
                                      <p:cBhvr>
                                        <p:cTn id="7" dur="500"/>
                                        <p:tgtEl>
                                          <p:spTgt spid="1280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descr="Rectangle: Click to edit Master text styles&#10;Second level&#10;Third level&#10;Fourth level&#10;Fifth level"/>
          <p:cNvSpPr>
            <a:spLocks noGrp="1" noChangeArrowheads="1"/>
          </p:cNvSpPr>
          <p:nvPr>
            <p:ph type="body" idx="1"/>
          </p:nvPr>
        </p:nvSpPr>
        <p:spPr>
          <a:xfrm>
            <a:off x="838200" y="1905000"/>
            <a:ext cx="7772400" cy="3200400"/>
          </a:xfrm>
        </p:spPr>
        <p:txBody>
          <a:bodyPr/>
          <a:lstStyle/>
          <a:p>
            <a:pPr eaLnBrk="1" hangingPunct="1">
              <a:buSzPct val="120000"/>
            </a:pPr>
            <a:r>
              <a:rPr lang="en-US" altLang="en-US" sz="3600" b="1">
                <a:latin typeface="Arial" charset="0"/>
              </a:rPr>
              <a:t>Under this policy all employees share responsibility for ensuring that the workplace is free from all forms of sexual harassment.</a:t>
            </a:r>
          </a:p>
        </p:txBody>
      </p:sp>
      <p:sp>
        <p:nvSpPr>
          <p:cNvPr id="69635" name="Rectangle 5"/>
          <p:cNvSpPr>
            <a:spLocks noGrp="1" noChangeArrowheads="1"/>
          </p:cNvSpPr>
          <p:nvPr>
            <p:ph type="title"/>
          </p:nvPr>
        </p:nvSpPr>
        <p:spPr>
          <a:xfrm>
            <a:off x="304800" y="228600"/>
            <a:ext cx="8080375" cy="1066800"/>
          </a:xfrm>
        </p:spPr>
        <p:txBody>
          <a:bodyPr lIns="92075" tIns="46038" rIns="92075" bIns="46038"/>
          <a:lstStyle/>
          <a:p>
            <a:pPr eaLnBrk="1" hangingPunct="1"/>
            <a:r>
              <a:rPr lang="en-US" altLang="en-US"/>
              <a:t>Commonwealth Policy </a:t>
            </a:r>
            <a:br>
              <a:rPr lang="en-US" altLang="en-US"/>
            </a:br>
            <a:endParaRPr lang="en-US" altLang="en-US" sz="400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wipe(left)">
                                      <p:cBhvr>
                                        <p:cTn id="7"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descr="Rectangle: Click to edit Master text styles&#10;Second level&#10;Third level&#10;Fourth level&#10;Fifth level"/>
          <p:cNvSpPr>
            <a:spLocks noGrp="1" noChangeArrowheads="1"/>
          </p:cNvSpPr>
          <p:nvPr>
            <p:ph type="body" idx="1"/>
          </p:nvPr>
        </p:nvSpPr>
        <p:spPr>
          <a:xfrm>
            <a:off x="304800" y="1905000"/>
            <a:ext cx="8305800" cy="3810000"/>
          </a:xfrm>
        </p:spPr>
        <p:txBody>
          <a:bodyPr/>
          <a:lstStyle/>
          <a:p>
            <a:pPr eaLnBrk="1" hangingPunct="1"/>
            <a:r>
              <a:rPr lang="en-US" altLang="en-US" b="1">
                <a:latin typeface="Arial" charset="0"/>
              </a:rPr>
              <a:t>The commonwealth will not tolerate     sexual harassment by any employee against another employee, an applicant for employment, or any person receiving services or conducting business with the commonwealth.</a:t>
            </a:r>
          </a:p>
          <a:p>
            <a:pPr eaLnBrk="1" hangingPunct="1">
              <a:buFontTx/>
              <a:buNone/>
            </a:pPr>
            <a:endParaRPr lang="en-US" altLang="en-US" b="1">
              <a:latin typeface="Arial" charset="0"/>
            </a:endParaRPr>
          </a:p>
        </p:txBody>
      </p:sp>
      <p:sp>
        <p:nvSpPr>
          <p:cNvPr id="70659" name="Rectangle 3"/>
          <p:cNvSpPr>
            <a:spLocks noGrp="1" noChangeArrowheads="1"/>
          </p:cNvSpPr>
          <p:nvPr>
            <p:ph type="title"/>
          </p:nvPr>
        </p:nvSpPr>
        <p:spPr>
          <a:xfrm>
            <a:off x="381000" y="228600"/>
            <a:ext cx="8080375" cy="1066800"/>
          </a:xfrm>
        </p:spPr>
        <p:txBody>
          <a:bodyPr lIns="92075" tIns="46038" rIns="92075" bIns="46038"/>
          <a:lstStyle/>
          <a:p>
            <a:pPr eaLnBrk="1" hangingPunct="1"/>
            <a:r>
              <a:rPr lang="en-US" altLang="en-US"/>
              <a:t>Commonwealth Policy </a:t>
            </a:r>
            <a:br>
              <a:rPr lang="en-US" altLang="en-US"/>
            </a:br>
            <a:endParaRPr lang="en-US" altLang="en-US" sz="400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7266">
                                            <p:txEl>
                                              <p:pRg st="0" end="0"/>
                                            </p:txEl>
                                          </p:spTgt>
                                        </p:tgtEl>
                                        <p:attrNameLst>
                                          <p:attrName>style.visibility</p:attrName>
                                        </p:attrNameLst>
                                      </p:cBhvr>
                                      <p:to>
                                        <p:strVal val="visible"/>
                                      </p:to>
                                    </p:set>
                                    <p:animEffect transition="in" filter="wipe(left)">
                                      <p:cBhvr>
                                        <p:cTn id="7" dur="500"/>
                                        <p:tgtEl>
                                          <p:spTgt spid="26726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2286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Pre-Training Survey</a:t>
            </a:r>
          </a:p>
        </p:txBody>
      </p:sp>
      <p:sp>
        <p:nvSpPr>
          <p:cNvPr id="2052" name="Rectangle 3"/>
          <p:cNvSpPr>
            <a:spLocks noChangeArrowheads="1"/>
          </p:cNvSpPr>
          <p:nvPr/>
        </p:nvSpPr>
        <p:spPr bwMode="auto">
          <a:xfrm>
            <a:off x="304800" y="1524000"/>
            <a:ext cx="7391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pPr>
            <a:r>
              <a:rPr lang="en-US" altLang="en-US" sz="2800" b="1">
                <a:latin typeface="Times New Roman" pitchFamily="18" charset="0"/>
              </a:rPr>
              <a:t>	</a:t>
            </a:r>
          </a:p>
          <a:p>
            <a:pPr eaLnBrk="1" hangingPunct="1">
              <a:spcBef>
                <a:spcPct val="20000"/>
              </a:spcBef>
            </a:pPr>
            <a:r>
              <a:rPr lang="en-US" altLang="en-US" sz="2800" b="1">
                <a:latin typeface="Times New Roman" pitchFamily="18" charset="0"/>
              </a:rPr>
              <a:t>	</a:t>
            </a:r>
            <a:r>
              <a:rPr lang="en-US" altLang="en-US" sz="3200" b="1"/>
              <a:t>Please take a few minutes and complete the Pre-Training Survey “What Do I Know About Sexual Harassment” found in your handouts . . . </a:t>
            </a:r>
          </a:p>
        </p:txBody>
      </p:sp>
      <p:graphicFrame>
        <p:nvGraphicFramePr>
          <p:cNvPr id="302080" name="Object 1024"/>
          <p:cNvGraphicFramePr>
            <a:graphicFrameLocks noChangeAspect="1"/>
          </p:cNvGraphicFramePr>
          <p:nvPr/>
        </p:nvGraphicFramePr>
        <p:xfrm>
          <a:off x="4724400" y="4343400"/>
          <a:ext cx="2133600" cy="1676400"/>
        </p:xfrm>
        <a:graphic>
          <a:graphicData uri="http://schemas.openxmlformats.org/presentationml/2006/ole">
            <mc:AlternateContent xmlns:mc="http://schemas.openxmlformats.org/markup-compatibility/2006">
              <mc:Choice xmlns:v="urn:schemas-microsoft-com:vml" Requires="v">
                <p:oleObj spid="_x0000_s2055" name="Clip" r:id="rId4" imgW="1087560" imgH="1108080" progId="">
                  <p:embed/>
                </p:oleObj>
              </mc:Choice>
              <mc:Fallback>
                <p:oleObj name="Clip" r:id="rId4" imgW="1087560" imgH="1108080" progId="">
                  <p:embed/>
                  <p:pic>
                    <p:nvPicPr>
                      <p:cNvPr id="0"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4343400"/>
                        <a:ext cx="213360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3" name="Rectangle 5"/>
          <p:cNvSpPr>
            <a:spLocks noGrp="1" noChangeArrowheads="1"/>
          </p:cNvSpPr>
          <p:nvPr>
            <p:ph type="title" idx="4294967295"/>
          </p:nvPr>
        </p:nvSpPr>
        <p:spPr>
          <a:xfrm flipV="1">
            <a:off x="682625" y="1752600"/>
            <a:ext cx="8080375" cy="381000"/>
          </a:xfrm>
        </p:spPr>
        <p:txBody>
          <a:bodyPr/>
          <a:lstStyle/>
          <a:p>
            <a:pPr algn="ctr" eaLnBrk="1" hangingPunct="1"/>
            <a:r>
              <a:rPr lang="en-US" altLang="en-US"/>
              <a:t> </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nodeType="afterEffect">
                                  <p:stCondLst>
                                    <p:cond delay="2000"/>
                                  </p:stCondLst>
                                  <p:childTnLst>
                                    <p:set>
                                      <p:cBhvr>
                                        <p:cTn id="6" dur="1" fill="hold">
                                          <p:stCondLst>
                                            <p:cond delay="0"/>
                                          </p:stCondLst>
                                        </p:cTn>
                                        <p:tgtEl>
                                          <p:spTgt spid="302080"/>
                                        </p:tgtEl>
                                        <p:attrNameLst>
                                          <p:attrName>style.visibility</p:attrName>
                                        </p:attrNameLst>
                                      </p:cBhvr>
                                      <p:to>
                                        <p:strVal val="visible"/>
                                      </p:to>
                                    </p:set>
                                    <p:anim calcmode="lin" valueType="num">
                                      <p:cBhvr>
                                        <p:cTn id="7" dur="1000" fill="hold"/>
                                        <p:tgtEl>
                                          <p:spTgt spid="302080"/>
                                        </p:tgtEl>
                                        <p:attrNameLst>
                                          <p:attrName>ppt_w</p:attrName>
                                        </p:attrNameLst>
                                      </p:cBhvr>
                                      <p:tavLst>
                                        <p:tav tm="0">
                                          <p:val>
                                            <p:fltVal val="0"/>
                                          </p:val>
                                        </p:tav>
                                        <p:tav tm="100000">
                                          <p:val>
                                            <p:strVal val="#ppt_w"/>
                                          </p:val>
                                        </p:tav>
                                      </p:tavLst>
                                    </p:anim>
                                    <p:anim calcmode="lin" valueType="num">
                                      <p:cBhvr>
                                        <p:cTn id="8" dur="1000" fill="hold"/>
                                        <p:tgtEl>
                                          <p:spTgt spid="302080"/>
                                        </p:tgtEl>
                                        <p:attrNameLst>
                                          <p:attrName>ppt_h</p:attrName>
                                        </p:attrNameLst>
                                      </p:cBhvr>
                                      <p:tavLst>
                                        <p:tav tm="0">
                                          <p:val>
                                            <p:fltVal val="0"/>
                                          </p:val>
                                        </p:tav>
                                        <p:tav tm="100000">
                                          <p:val>
                                            <p:strVal val="#ppt_h"/>
                                          </p:val>
                                        </p:tav>
                                      </p:tavLst>
                                    </p:anim>
                                    <p:anim calcmode="lin" valueType="num">
                                      <p:cBhvr>
                                        <p:cTn id="9" dur="1000" fill="hold"/>
                                        <p:tgtEl>
                                          <p:spTgt spid="30208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208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3" name="Rectangle 3" descr="Rectangle: Click to edit Master text styles&#10;Second level&#10;Third level&#10;Fourth level&#10;Fifth level"/>
          <p:cNvSpPr>
            <a:spLocks noGrp="1" noChangeArrowheads="1"/>
          </p:cNvSpPr>
          <p:nvPr>
            <p:ph type="body" idx="1"/>
          </p:nvPr>
        </p:nvSpPr>
        <p:spPr>
          <a:xfrm>
            <a:off x="838200" y="1905000"/>
            <a:ext cx="7394575" cy="3962400"/>
          </a:xfrm>
        </p:spPr>
        <p:txBody>
          <a:bodyPr/>
          <a:lstStyle/>
          <a:p>
            <a:pPr eaLnBrk="1" hangingPunct="1">
              <a:lnSpc>
                <a:spcPct val="90000"/>
              </a:lnSpc>
            </a:pPr>
            <a:r>
              <a:rPr lang="en-US" altLang="en-US" b="1">
                <a:latin typeface="Arial" charset="0"/>
              </a:rPr>
              <a:t>Individuals not employed by the commonwealth will be held responsible for any acts of sexual  harassment they may commit within the commonwealth work settings or upon employees of  the commonwealth while in the performance of their duties.</a:t>
            </a:r>
          </a:p>
        </p:txBody>
      </p:sp>
      <p:sp>
        <p:nvSpPr>
          <p:cNvPr id="2" name="Rectangle 5"/>
          <p:cNvSpPr>
            <a:spLocks noGrp="1" noChangeArrowheads="1"/>
          </p:cNvSpPr>
          <p:nvPr>
            <p:ph type="title"/>
          </p:nvPr>
        </p:nvSpPr>
        <p:spPr>
          <a:xfrm>
            <a:off x="304800" y="228600"/>
            <a:ext cx="8080375" cy="1066800"/>
          </a:xfrm>
        </p:spPr>
        <p:txBody>
          <a:bodyPr lIns="92075" tIns="46038" rIns="92075" bIns="46038"/>
          <a:lstStyle/>
          <a:p>
            <a:pPr eaLnBrk="1" hangingPunct="1"/>
            <a:r>
              <a:rPr lang="en-US" altLang="en-US"/>
              <a:t>Commonwealth Policy </a:t>
            </a:r>
            <a:br>
              <a:rPr lang="en-US" altLang="en-US"/>
            </a:br>
            <a:endParaRPr lang="en-US" altLang="en-US" sz="400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wipe(left)">
                                      <p:cBhvr>
                                        <p:cTn id="7" dur="500"/>
                                        <p:tgtEl>
                                          <p:spTgt spid="716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3" name="Rectangle 3" descr="Rectangle: Click to edit Master text styles&#10;Second level&#10;Third level&#10;Fourth level&#10;Fifth level"/>
          <p:cNvSpPr>
            <a:spLocks noGrp="1" noChangeArrowheads="1"/>
          </p:cNvSpPr>
          <p:nvPr>
            <p:ph type="body" idx="1"/>
          </p:nvPr>
        </p:nvSpPr>
        <p:spPr>
          <a:xfrm>
            <a:off x="0" y="1600200"/>
            <a:ext cx="9144000" cy="628650"/>
          </a:xfrm>
        </p:spPr>
        <p:txBody>
          <a:bodyPr/>
          <a:lstStyle/>
          <a:p>
            <a:pPr eaLnBrk="1" hangingPunct="1"/>
            <a:r>
              <a:rPr lang="en-US" altLang="en-US" b="1">
                <a:latin typeface="Arial" charset="0"/>
              </a:rPr>
              <a:t>Report to Supervisor or Agency Official:</a:t>
            </a:r>
          </a:p>
        </p:txBody>
      </p:sp>
      <p:sp>
        <p:nvSpPr>
          <p:cNvPr id="72707" name="Rectangle 7"/>
          <p:cNvSpPr>
            <a:spLocks noGrp="1" noChangeArrowheads="1"/>
          </p:cNvSpPr>
          <p:nvPr>
            <p:ph type="title"/>
          </p:nvPr>
        </p:nvSpPr>
        <p:spPr>
          <a:xfrm>
            <a:off x="228600" y="0"/>
            <a:ext cx="8080375" cy="1066800"/>
          </a:xfrm>
        </p:spPr>
        <p:txBody>
          <a:bodyPr lIns="92075" tIns="46038" rIns="92075" bIns="46038"/>
          <a:lstStyle/>
          <a:p>
            <a:pPr eaLnBrk="1" hangingPunct="1"/>
            <a:r>
              <a:rPr lang="en-US" altLang="en-US" sz="4000"/>
              <a:t>Reporting Procedure</a:t>
            </a:r>
          </a:p>
        </p:txBody>
      </p:sp>
      <p:sp>
        <p:nvSpPr>
          <p:cNvPr id="61448" name="Text Box 8"/>
          <p:cNvSpPr txBox="1">
            <a:spLocks noChangeArrowheads="1"/>
          </p:cNvSpPr>
          <p:nvPr/>
        </p:nvSpPr>
        <p:spPr bwMode="auto">
          <a:xfrm>
            <a:off x="762000" y="2286000"/>
            <a:ext cx="7886700" cy="27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200"/>
              <a:t>Any employee who believes that</a:t>
            </a:r>
            <a:br>
              <a:rPr lang="en-US" altLang="en-US" sz="3200"/>
            </a:br>
            <a:r>
              <a:rPr lang="en-US" altLang="en-US" sz="3200"/>
              <a:t>he or she has been the victim of sexual harassment in any form, by any manager, supervisor, co-worker, customer, client, or any other person in connection with his or her employment . . . </a:t>
            </a:r>
            <a:endParaRPr lang="en-US" altLang="en-US" sz="4000" b="1">
              <a:latin typeface="Times New Roman"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lef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1448"/>
                                        </p:tgtEl>
                                        <p:attrNameLst>
                                          <p:attrName>style.visibility</p:attrName>
                                        </p:attrNameLst>
                                      </p:cBhvr>
                                      <p:to>
                                        <p:strVal val="visible"/>
                                      </p:to>
                                    </p:set>
                                    <p:animEffect transition="in" filter="wipe(up)">
                                      <p:cBhvr>
                                        <p:cTn id="12" dur="500"/>
                                        <p:tgtEl>
                                          <p:spTgt spid="61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P spid="61448"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descr="Rectangle: Click to edit Master text styles&#10;Second level&#10;Third level&#10;Fourth level&#10;Fifth level"/>
          <p:cNvSpPr>
            <a:spLocks noGrp="1" noChangeArrowheads="1"/>
          </p:cNvSpPr>
          <p:nvPr>
            <p:ph type="body" idx="1"/>
          </p:nvPr>
        </p:nvSpPr>
        <p:spPr>
          <a:xfrm>
            <a:off x="304800" y="1676400"/>
            <a:ext cx="8077200" cy="2895600"/>
          </a:xfrm>
        </p:spPr>
        <p:txBody>
          <a:bodyPr/>
          <a:lstStyle/>
          <a:p>
            <a:pPr eaLnBrk="1" hangingPunct="1">
              <a:buFont typeface="Wingdings" pitchFamily="2" charset="2"/>
              <a:buNone/>
            </a:pPr>
            <a:r>
              <a:rPr lang="en-US" altLang="en-US" b="1">
                <a:latin typeface="Arial" charset="0"/>
              </a:rPr>
              <a:t>	the employee should </a:t>
            </a:r>
            <a:r>
              <a:rPr lang="en-US" altLang="en-US" sz="3500" b="1">
                <a:latin typeface="Arial" charset="0"/>
              </a:rPr>
              <a:t>bring the problem </a:t>
            </a:r>
            <a:r>
              <a:rPr lang="en-US" altLang="en-US" sz="3500" b="1" u="sng">
                <a:latin typeface="Arial" charset="0"/>
              </a:rPr>
              <a:t>immediately</a:t>
            </a:r>
            <a:r>
              <a:rPr lang="en-US" altLang="en-US" sz="3500" b="1">
                <a:latin typeface="Arial" charset="0"/>
              </a:rPr>
              <a:t> to the attention of his or her supervisor or someone in the employee’s    direct line of supervision.</a:t>
            </a:r>
            <a:endParaRPr lang="en-US" altLang="en-US" sz="3500" b="1"/>
          </a:p>
        </p:txBody>
      </p:sp>
      <p:sp>
        <p:nvSpPr>
          <p:cNvPr id="73731" name="Rectangle 5"/>
          <p:cNvSpPr>
            <a:spLocks noGrp="1" noChangeArrowheads="1"/>
          </p:cNvSpPr>
          <p:nvPr>
            <p:ph type="title"/>
          </p:nvPr>
        </p:nvSpPr>
        <p:spPr>
          <a:xfrm>
            <a:off x="304800" y="0"/>
            <a:ext cx="8080375" cy="1066800"/>
          </a:xfrm>
        </p:spPr>
        <p:txBody>
          <a:bodyPr lIns="92075" tIns="46038" rIns="92075" bIns="46038"/>
          <a:lstStyle/>
          <a:p>
            <a:pPr eaLnBrk="1" hangingPunct="1"/>
            <a:r>
              <a:rPr lang="en-US" altLang="en-US" sz="4000"/>
              <a:t>Reporting Procedure</a:t>
            </a:r>
          </a:p>
        </p:txBody>
      </p:sp>
    </p:spTree>
  </p:cSld>
  <p:clrMapOvr>
    <a:masterClrMapping/>
  </p:clrMapOvr>
  <p:transition spd="med">
    <p:wipe dir="d"/>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0"/>
            <a:ext cx="8080375" cy="1066800"/>
          </a:xfrm>
        </p:spPr>
        <p:txBody>
          <a:bodyPr/>
          <a:lstStyle/>
          <a:p>
            <a:pPr eaLnBrk="1" hangingPunct="1"/>
            <a:r>
              <a:rPr lang="en-US" altLang="en-US" sz="4000"/>
              <a:t>Reporting Procedure</a:t>
            </a:r>
          </a:p>
        </p:txBody>
      </p:sp>
      <p:sp>
        <p:nvSpPr>
          <p:cNvPr id="74755" name="Rectangle 3" descr="Rectangle: Click to edit Master text styles&#10;Second level&#10;Third level&#10;Fourth level&#10;Fifth level"/>
          <p:cNvSpPr>
            <a:spLocks noGrp="1" noChangeArrowheads="1"/>
          </p:cNvSpPr>
          <p:nvPr>
            <p:ph type="body" idx="1"/>
          </p:nvPr>
        </p:nvSpPr>
        <p:spPr>
          <a:xfrm>
            <a:off x="381000" y="1828800"/>
            <a:ext cx="8153400" cy="552450"/>
          </a:xfrm>
        </p:spPr>
        <p:txBody>
          <a:bodyPr/>
          <a:lstStyle/>
          <a:p>
            <a:pPr eaLnBrk="1" hangingPunct="1">
              <a:lnSpc>
                <a:spcPct val="90000"/>
              </a:lnSpc>
              <a:buSzPct val="150000"/>
            </a:pPr>
            <a:r>
              <a:rPr lang="en-US" altLang="en-US" b="1">
                <a:latin typeface="Arial" charset="0"/>
              </a:rPr>
              <a:t>Alternative Reporting Process:            </a:t>
            </a:r>
          </a:p>
        </p:txBody>
      </p:sp>
      <p:sp>
        <p:nvSpPr>
          <p:cNvPr id="275460" name="Text Box 4"/>
          <p:cNvSpPr txBox="1">
            <a:spLocks noChangeArrowheads="1"/>
          </p:cNvSpPr>
          <p:nvPr/>
        </p:nvSpPr>
        <p:spPr bwMode="auto">
          <a:xfrm>
            <a:off x="1143000" y="2667000"/>
            <a:ext cx="748665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70000"/>
              </a:spcBef>
              <a:buClr>
                <a:schemeClr val="tx2"/>
              </a:buClr>
              <a:buSzPct val="150000"/>
            </a:pPr>
            <a:r>
              <a:rPr lang="en-US" altLang="en-US" sz="3200"/>
              <a:t>If the concern involves someone in the employee’s direct line of supervision,</a:t>
            </a:r>
          </a:p>
          <a:p>
            <a:pPr eaLnBrk="1" hangingPunct="1">
              <a:lnSpc>
                <a:spcPct val="80000"/>
              </a:lnSpc>
              <a:spcBef>
                <a:spcPct val="70000"/>
              </a:spcBef>
              <a:buClr>
                <a:schemeClr val="tx2"/>
              </a:buClr>
              <a:buSzPct val="150000"/>
            </a:pPr>
            <a:r>
              <a:rPr lang="en-US" altLang="en-US" sz="3200"/>
              <a:t>or if the employee is </a:t>
            </a:r>
            <a:r>
              <a:rPr lang="en-US" altLang="en-US" sz="3200" b="1"/>
              <a:t>uncomfortable for any reason</a:t>
            </a:r>
            <a:r>
              <a:rPr lang="en-US" altLang="en-US" sz="3200"/>
              <a:t>,</a:t>
            </a:r>
          </a:p>
          <a:p>
            <a:pPr eaLnBrk="1" hangingPunct="1">
              <a:lnSpc>
                <a:spcPct val="80000"/>
              </a:lnSpc>
              <a:spcBef>
                <a:spcPct val="70000"/>
              </a:spcBef>
              <a:buClr>
                <a:schemeClr val="tx2"/>
              </a:buClr>
              <a:buSzPct val="150000"/>
            </a:pPr>
            <a:r>
              <a:rPr lang="en-US" altLang="en-US" sz="3200"/>
              <a:t>or is</a:t>
            </a:r>
            <a:r>
              <a:rPr lang="en-US" altLang="en-US" sz="3200" b="1"/>
              <a:t> not satisfied</a:t>
            </a:r>
            <a:r>
              <a:rPr lang="en-US" altLang="en-US" sz="3200"/>
              <a:t> after bringing the matter to such individuals . . .</a:t>
            </a:r>
            <a:endParaRPr lang="en-US" altLang="en-US" sz="3200" b="1"/>
          </a:p>
          <a:p>
            <a:pPr algn="ctr" eaLnBrk="1" hangingPunct="1">
              <a:spcBef>
                <a:spcPct val="70000"/>
              </a:spcBef>
            </a:pPr>
            <a:endParaRPr lang="en-US" altLang="en-US" sz="4000" b="1">
              <a:latin typeface="Times New Roman"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5460">
                                            <p:txEl>
                                              <p:pRg st="0" end="0"/>
                                            </p:txEl>
                                          </p:spTgt>
                                        </p:tgtEl>
                                        <p:attrNameLst>
                                          <p:attrName>style.visibility</p:attrName>
                                        </p:attrNameLst>
                                      </p:cBhvr>
                                      <p:to>
                                        <p:strVal val="visible"/>
                                      </p:to>
                                    </p:set>
                                    <p:animEffect transition="in" filter="wipe(up)">
                                      <p:cBhvr>
                                        <p:cTn id="7" dur="500"/>
                                        <p:tgtEl>
                                          <p:spTgt spid="275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5460">
                                            <p:txEl>
                                              <p:pRg st="1" end="1"/>
                                            </p:txEl>
                                          </p:spTgt>
                                        </p:tgtEl>
                                        <p:attrNameLst>
                                          <p:attrName>style.visibility</p:attrName>
                                        </p:attrNameLst>
                                      </p:cBhvr>
                                      <p:to>
                                        <p:strVal val="visible"/>
                                      </p:to>
                                    </p:set>
                                    <p:animEffect transition="in" filter="wipe(up)">
                                      <p:cBhvr>
                                        <p:cTn id="12" dur="500"/>
                                        <p:tgtEl>
                                          <p:spTgt spid="27546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75460">
                                            <p:txEl>
                                              <p:pRg st="2" end="2"/>
                                            </p:txEl>
                                          </p:spTgt>
                                        </p:tgtEl>
                                        <p:attrNameLst>
                                          <p:attrName>style.visibility</p:attrName>
                                        </p:attrNameLst>
                                      </p:cBhvr>
                                      <p:to>
                                        <p:strVal val="visible"/>
                                      </p:to>
                                    </p:set>
                                    <p:animEffect transition="in" filter="wipe(up)">
                                      <p:cBhvr>
                                        <p:cTn id="17" dur="500"/>
                                        <p:tgtEl>
                                          <p:spTgt spid="27546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60"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6"/>
          <p:cNvSpPr>
            <a:spLocks noGrp="1" noChangeArrowheads="1"/>
          </p:cNvSpPr>
          <p:nvPr>
            <p:ph type="title"/>
          </p:nvPr>
        </p:nvSpPr>
        <p:spPr>
          <a:xfrm>
            <a:off x="304800" y="0"/>
            <a:ext cx="8080375" cy="1066800"/>
          </a:xfrm>
        </p:spPr>
        <p:txBody>
          <a:bodyPr lIns="92075" tIns="46038" rIns="92075" bIns="46038"/>
          <a:lstStyle/>
          <a:p>
            <a:pPr eaLnBrk="1" hangingPunct="1"/>
            <a:r>
              <a:rPr lang="en-US" altLang="en-US" sz="4000"/>
              <a:t>Reporting Procedure</a:t>
            </a:r>
          </a:p>
        </p:txBody>
      </p:sp>
      <p:sp>
        <p:nvSpPr>
          <p:cNvPr id="75779" name="Text Box 7"/>
          <p:cNvSpPr txBox="1">
            <a:spLocks noChangeArrowheads="1"/>
          </p:cNvSpPr>
          <p:nvPr/>
        </p:nvSpPr>
        <p:spPr bwMode="auto">
          <a:xfrm>
            <a:off x="609600" y="1638300"/>
            <a:ext cx="729615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Clr>
                <a:srgbClr val="FFCC00"/>
              </a:buClr>
            </a:pPr>
            <a:r>
              <a:rPr lang="en-US" altLang="en-US" sz="3500"/>
              <a:t>  The employee may take his or her concerns to</a:t>
            </a:r>
          </a:p>
        </p:txBody>
      </p:sp>
      <p:sp>
        <p:nvSpPr>
          <p:cNvPr id="241674" name="Rectangle 10" descr="Rectangle: Click to edit Master text styles&#10;Second level&#10;Third level&#10;Fourth level&#10;Fifth level"/>
          <p:cNvSpPr>
            <a:spLocks noGrp="1" noChangeArrowheads="1"/>
          </p:cNvSpPr>
          <p:nvPr>
            <p:ph type="body" idx="1"/>
          </p:nvPr>
        </p:nvSpPr>
        <p:spPr>
          <a:xfrm>
            <a:off x="1025525" y="2895600"/>
            <a:ext cx="7772400" cy="3467100"/>
          </a:xfrm>
        </p:spPr>
        <p:txBody>
          <a:bodyPr lIns="182562" tIns="46038" rIns="182562" bIns="46038"/>
          <a:lstStyle/>
          <a:p>
            <a:pPr marL="1085850" indent="-742950" eaLnBrk="1" hangingPunct="1">
              <a:lnSpc>
                <a:spcPct val="90000"/>
              </a:lnSpc>
              <a:spcBef>
                <a:spcPct val="70000"/>
              </a:spcBef>
              <a:buSzPct val="150000"/>
            </a:pPr>
            <a:r>
              <a:rPr lang="en-US" altLang="en-US" sz="3500">
                <a:latin typeface="Arial" charset="0"/>
              </a:rPr>
              <a:t>the </a:t>
            </a:r>
            <a:r>
              <a:rPr lang="en-US" altLang="en-US" sz="3500" b="1">
                <a:latin typeface="Arial" charset="0"/>
              </a:rPr>
              <a:t>agency equal opportunity manager/specialist</a:t>
            </a:r>
          </a:p>
          <a:p>
            <a:pPr marL="1085850" indent="-742950" eaLnBrk="1" hangingPunct="1">
              <a:lnSpc>
                <a:spcPct val="90000"/>
              </a:lnSpc>
              <a:spcBef>
                <a:spcPct val="70000"/>
              </a:spcBef>
              <a:buSzPct val="150000"/>
            </a:pPr>
            <a:r>
              <a:rPr lang="en-US" altLang="en-US" sz="3500" b="1">
                <a:latin typeface="Arial" charset="0"/>
              </a:rPr>
              <a:t>Human resources officer</a:t>
            </a:r>
          </a:p>
          <a:p>
            <a:pPr marL="1085850" indent="-742950" eaLnBrk="1" hangingPunct="1">
              <a:lnSpc>
                <a:spcPct val="90000"/>
              </a:lnSpc>
              <a:spcBef>
                <a:spcPct val="70000"/>
              </a:spcBef>
              <a:buSzPct val="150000"/>
            </a:pPr>
            <a:r>
              <a:rPr lang="en-US" altLang="en-US" sz="3500" b="1">
                <a:latin typeface="Arial" charset="0"/>
              </a:rPr>
              <a:t>other individual designated by the agency head</a:t>
            </a:r>
            <a:endParaRPr lang="en-US" altLang="en-US" sz="350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1674">
                                            <p:txEl>
                                              <p:pRg st="0" end="0"/>
                                            </p:txEl>
                                          </p:spTgt>
                                        </p:tgtEl>
                                        <p:attrNameLst>
                                          <p:attrName>style.visibility</p:attrName>
                                        </p:attrNameLst>
                                      </p:cBhvr>
                                      <p:to>
                                        <p:strVal val="visible"/>
                                      </p:to>
                                    </p:set>
                                    <p:animEffect transition="in" filter="wipe(left)">
                                      <p:cBhvr>
                                        <p:cTn id="7" dur="500"/>
                                        <p:tgtEl>
                                          <p:spTgt spid="2416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1674">
                                            <p:txEl>
                                              <p:pRg st="1" end="1"/>
                                            </p:txEl>
                                          </p:spTgt>
                                        </p:tgtEl>
                                        <p:attrNameLst>
                                          <p:attrName>style.visibility</p:attrName>
                                        </p:attrNameLst>
                                      </p:cBhvr>
                                      <p:to>
                                        <p:strVal val="visible"/>
                                      </p:to>
                                    </p:set>
                                    <p:animEffect transition="in" filter="wipe(left)">
                                      <p:cBhvr>
                                        <p:cTn id="12" dur="500"/>
                                        <p:tgtEl>
                                          <p:spTgt spid="24167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1674">
                                            <p:txEl>
                                              <p:pRg st="2" end="2"/>
                                            </p:txEl>
                                          </p:spTgt>
                                        </p:tgtEl>
                                        <p:attrNameLst>
                                          <p:attrName>style.visibility</p:attrName>
                                        </p:attrNameLst>
                                      </p:cBhvr>
                                      <p:to>
                                        <p:strVal val="visible"/>
                                      </p:to>
                                    </p:set>
                                    <p:animEffect transition="in" filter="wipe(left)">
                                      <p:cBhvr>
                                        <p:cTn id="17" dur="500"/>
                                        <p:tgtEl>
                                          <p:spTgt spid="2416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4"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5126"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5128"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6150"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6152"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7174"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7176"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Rectangle 6"/>
          <p:cNvSpPr>
            <a:spLocks noChangeArrowheads="1"/>
          </p:cNvSpPr>
          <p:nvPr/>
        </p:nvSpPr>
        <p:spPr bwMode="auto">
          <a:xfrm>
            <a:off x="533400" y="1600200"/>
            <a:ext cx="6029325" cy="4572000"/>
          </a:xfrm>
          <a:prstGeom prst="rect">
            <a:avLst/>
          </a:prstGeom>
          <a:solidFill>
            <a:schemeClr val="bg2"/>
          </a:solidFill>
          <a:ln w="9525">
            <a:miter lim="800000"/>
            <a:headEnd/>
            <a:tailEnd/>
          </a:ln>
          <a:scene3d>
            <a:camera prst="legacyPerspectiveBottomRight"/>
            <a:lightRig rig="legacyFlat3" dir="t"/>
          </a:scene3d>
          <a:sp3d extrusionH="1801800" prstMaterial="legacyMatte">
            <a:bevelT w="13500" h="13500" prst="angle"/>
            <a:bevelB w="13500" h="13500" prst="angle"/>
            <a:extrusionClr>
              <a:schemeClr val="bg2"/>
            </a:extrusionClr>
          </a:sp3d>
        </p:spPr>
        <p:txBody>
          <a:bodyPr wrap="none" anchor="ctr">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35847" name="CASE_09.MOV">
            <a:hlinkClick r:id="" action="ppaction://media"/>
          </p:cNvPr>
          <p:cNvPicPr>
            <a:picLocks noRot="1" noChangeAspect="1" noChangeArrowheads="1"/>
          </p:cNvPicPr>
          <p:nvPr>
            <a:videoFile r:link="rId2"/>
          </p:nvPr>
        </p:nvPicPr>
        <p:blipFill>
          <a:blip r:embed="rId5">
            <a:extLst>
              <a:ext uri="{28A0092B-C50C-407E-A947-70E740481C1C}">
                <a14:useLocalDpi xmlns:a14="http://schemas.microsoft.com/office/drawing/2010/main" val="0"/>
              </a:ext>
            </a:extLst>
          </a:blip>
          <a:srcRect/>
          <a:stretch>
            <a:fillRect/>
          </a:stretch>
        </p:blipFill>
        <p:spPr bwMode="auto">
          <a:xfrm>
            <a:off x="931863" y="1870075"/>
            <a:ext cx="5286375"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3"/>
          <p:cNvSpPr>
            <a:spLocks noChangeArrowheads="1"/>
          </p:cNvSpPr>
          <p:nvPr/>
        </p:nvSpPr>
        <p:spPr bwMode="auto">
          <a:xfrm>
            <a:off x="990600" y="2057400"/>
            <a:ext cx="7772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75000"/>
              </a:lnSpc>
              <a:spcBef>
                <a:spcPct val="20000"/>
              </a:spcBef>
              <a:buFontTx/>
              <a:buChar char="•"/>
            </a:pPr>
            <a:endParaRPr lang="en-US" altLang="en-US" b="1">
              <a:latin typeface="Times New Roman" pitchFamily="18" charset="0"/>
            </a:endParaRPr>
          </a:p>
          <a:p>
            <a:pPr eaLnBrk="1" hangingPunct="1">
              <a:lnSpc>
                <a:spcPct val="80000"/>
              </a:lnSpc>
              <a:spcBef>
                <a:spcPct val="20000"/>
              </a:spcBef>
              <a:buClr>
                <a:schemeClr val="tx2"/>
              </a:buClr>
              <a:buSzPct val="75000"/>
            </a:pPr>
            <a:r>
              <a:rPr lang="en-US" altLang="en-US" sz="3200" b="1">
                <a:solidFill>
                  <a:schemeClr val="bg1"/>
                </a:solidFill>
              </a:rPr>
              <a:t>Time for a video . . .</a:t>
            </a:r>
            <a:endParaRPr lang="en-US" altLang="en-US" b="1">
              <a:solidFill>
                <a:schemeClr val="bg1"/>
              </a:solidFill>
            </a:endParaRPr>
          </a:p>
          <a:p>
            <a:pPr eaLnBrk="1" hangingPunct="1">
              <a:spcBef>
                <a:spcPct val="20000"/>
              </a:spcBef>
            </a:pPr>
            <a:endParaRPr lang="en-US" altLang="en-US" b="1"/>
          </a:p>
          <a:p>
            <a:pPr eaLnBrk="1" hangingPunct="1">
              <a:spcBef>
                <a:spcPct val="20000"/>
              </a:spcBef>
            </a:pPr>
            <a:endParaRPr lang="en-US" altLang="en-US" b="1">
              <a:latin typeface="Times New Roman" pitchFamily="18" charset="0"/>
            </a:endParaRPr>
          </a:p>
        </p:txBody>
      </p:sp>
      <p:sp>
        <p:nvSpPr>
          <p:cNvPr id="8198" name="Rectangle 5"/>
          <p:cNvSpPr>
            <a:spLocks noChangeArrowheads="1"/>
          </p:cNvSpPr>
          <p:nvPr/>
        </p:nvSpPr>
        <p:spPr bwMode="auto">
          <a:xfrm>
            <a:off x="304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Let’s Talk About It</a:t>
            </a:r>
            <a:endParaRPr lang="en-US" altLang="en-US" sz="4400">
              <a:solidFill>
                <a:schemeClr val="bg1"/>
              </a:solidFill>
            </a:endParaRPr>
          </a:p>
        </p:txBody>
      </p:sp>
      <p:graphicFrame>
        <p:nvGraphicFramePr>
          <p:cNvPr id="2" name="Object 0"/>
          <p:cNvGraphicFramePr>
            <a:graphicFrameLocks noChangeAspect="1"/>
          </p:cNvGraphicFramePr>
          <p:nvPr/>
        </p:nvGraphicFramePr>
        <p:xfrm>
          <a:off x="2514600" y="2895600"/>
          <a:ext cx="3409950" cy="2971800"/>
        </p:xfrm>
        <a:graphic>
          <a:graphicData uri="http://schemas.openxmlformats.org/presentationml/2006/ole">
            <mc:AlternateContent xmlns:mc="http://schemas.openxmlformats.org/markup-compatibility/2006">
              <mc:Choice xmlns:v="urn:schemas-microsoft-com:vml" Requires="v">
                <p:oleObj spid="_x0000_s8200" name="Clip" r:id="rId6" imgW="1003680" imgH="1127880" progId="">
                  <p:embed/>
                </p:oleObj>
              </mc:Choice>
              <mc:Fallback>
                <p:oleObj name="Clip" r:id="rId6" imgW="1003680" imgH="1127880" progId="">
                  <p:embed/>
                  <p:pic>
                    <p:nvPicPr>
                      <p:cNvPr id="0" name="Object 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2895600"/>
                        <a:ext cx="340995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500" fill="hold"/>
                                        <p:tgtEl>
                                          <p:spTgt spid="35846"/>
                                        </p:tgtEl>
                                        <p:attrNameLst>
                                          <p:attrName>ppt_w</p:attrName>
                                        </p:attrNameLst>
                                      </p:cBhvr>
                                      <p:tavLst>
                                        <p:tav tm="0">
                                          <p:val>
                                            <p:fltVal val="0"/>
                                          </p:val>
                                        </p:tav>
                                        <p:tav tm="100000">
                                          <p:val>
                                            <p:strVal val="#ppt_w"/>
                                          </p:val>
                                        </p:tav>
                                      </p:tavLst>
                                    </p:anim>
                                    <p:anim calcmode="lin" valueType="num">
                                      <p:cBhvr>
                                        <p:cTn id="8" dur="500" fill="hold"/>
                                        <p:tgtEl>
                                          <p:spTgt spid="3584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35847"/>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mediacall" presetSubtype="0" fill="hold" nodeType="afterEffect">
                                  <p:stCondLst>
                                    <p:cond delay="0"/>
                                  </p:stCondLst>
                                  <p:childTnLst>
                                    <p:cmd type="call" cmd="playFrom(0.0)">
                                      <p:cBhvr>
                                        <p:cTn id="14" dur="1" fill="hold"/>
                                        <p:tgtEl>
                                          <p:spTgt spid="35847"/>
                                        </p:tgtEl>
                                      </p:cBhvr>
                                    </p:cmd>
                                  </p:childTnLst>
                                </p:cTn>
                              </p:par>
                            </p:childTnLst>
                          </p:cTn>
                        </p:par>
                        <p:par>
                          <p:cTn id="15" fill="hold" nodeType="afterGroup">
                            <p:stCondLst>
                              <p:cond delay="1000"/>
                            </p:stCondLst>
                            <p:childTnLst>
                              <p:par>
                                <p:cTn id="16" presetID="19" presetClass="entr" presetSubtype="1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0" fill="hold"/>
                                        <p:tgtEl>
                                          <p:spTgt spid="2"/>
                                        </p:tgtEl>
                                        <p:attrNameLst>
                                          <p:attrName>ppt_w</p:attrName>
                                        </p:attrNameLst>
                                      </p:cBhvr>
                                      <p:tavLst>
                                        <p:tav tm="0" fmla="#ppt_w*sin(2.5*pi*$)">
                                          <p:val>
                                            <p:fltVal val="0"/>
                                          </p:val>
                                        </p:tav>
                                        <p:tav tm="100000">
                                          <p:val>
                                            <p:fltVal val="1"/>
                                          </p:val>
                                        </p:tav>
                                      </p:tavLst>
                                    </p:anim>
                                    <p:anim calcmode="lin" valueType="num">
                                      <p:cBhvr>
                                        <p:cTn id="19"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20" fill="hold" display="0">
                  <p:stCondLst>
                    <p:cond delay="indefinite"/>
                  </p:stCondLst>
                  <p:endCondLst>
                    <p:cond evt="onNext" delay="0">
                      <p:tgtEl>
                        <p:sldTgt/>
                      </p:tgtEl>
                    </p:cond>
                    <p:cond evt="onPrev" delay="0">
                      <p:tgtEl>
                        <p:sldTgt/>
                      </p:tgtEl>
                    </p:cond>
                  </p:endCondLst>
                </p:cTn>
                <p:tgtEl>
                  <p:spTgt spid="35847"/>
                </p:tgtEl>
              </p:cMediaNode>
            </p:video>
            <p:seq concurrent="1" nextAc="seek">
              <p:cTn id="21" restart="whenNotActive" fill="hold" evtFilter="cancelBubble" nodeType="interactiveSeq">
                <p:stCondLst>
                  <p:cond evt="onClick" delay="0">
                    <p:tgtEl>
                      <p:spTgt spid="35847"/>
                    </p:tgtEl>
                  </p:cond>
                </p:stCondLst>
                <p:endSync evt="end" delay="0">
                  <p:rtn val="all"/>
                </p:endSync>
                <p:childTnLst>
                  <p:par>
                    <p:cTn id="22" fill="hold" nodeType="clickPar">
                      <p:stCondLst>
                        <p:cond delay="0"/>
                      </p:stCondLst>
                      <p:childTnLst>
                        <p:par>
                          <p:cTn id="23" fill="hold" nodeType="withGroup">
                            <p:stCondLst>
                              <p:cond delay="0"/>
                            </p:stCondLst>
                            <p:childTnLst>
                              <p:par>
                                <p:cTn id="24" presetID="2" presetClass="mediacall" presetSubtype="0" fill="hold" nodeType="clickEffect">
                                  <p:stCondLst>
                                    <p:cond delay="0"/>
                                  </p:stCondLst>
                                  <p:childTnLst>
                                    <p:cmd type="call" cmd="togglePause">
                                      <p:cBhvr>
                                        <p:cTn id="25" dur="1" fill="hold"/>
                                        <p:tgtEl>
                                          <p:spTgt spid="35847"/>
                                        </p:tgtEl>
                                      </p:cBhvr>
                                    </p:cmd>
                                  </p:childTnLst>
                                </p:cTn>
                              </p:par>
                            </p:childTnLst>
                          </p:cTn>
                        </p:par>
                      </p:childTnLst>
                    </p:cTn>
                  </p:par>
                </p:childTnLst>
              </p:cTn>
              <p:nextCondLst>
                <p:cond evt="onClick" delay="0">
                  <p:tgtEl>
                    <p:spTgt spid="35847"/>
                  </p:tgtEl>
                </p:cond>
              </p:nextCondLst>
            </p:seq>
          </p:childTnLst>
        </p:cTn>
      </p:par>
    </p:tnLst>
    <p:bldLst>
      <p:bldP spid="3584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152400" y="152400"/>
            <a:ext cx="8229600" cy="1371600"/>
          </a:xfrm>
          <a:prstGeom prst="rect">
            <a:avLst/>
          </a:prstGeom>
          <a:noFill/>
          <a:ln w="9525">
            <a:noFill/>
            <a:miter lim="800000"/>
            <a:headEnd/>
            <a:tailEnd/>
          </a:ln>
          <a:effectLst/>
        </p:spPr>
        <p:txBody>
          <a:bodyPr lIns="92075" tIns="46038" rIns="92075" bIns="46038" anchor="ctr"/>
          <a:lstStyle/>
          <a:p>
            <a:pPr>
              <a:defRPr/>
            </a:pPr>
            <a:br>
              <a:rPr lang="en-US" sz="4400" dirty="0">
                <a:solidFill>
                  <a:schemeClr val="tx2"/>
                </a:solidFill>
                <a:effectLst>
                  <a:outerShdw blurRad="38100" dist="38100" dir="2700000" algn="tl">
                    <a:srgbClr val="C0C0C0"/>
                  </a:outerShdw>
                </a:effectLst>
                <a:cs typeface="Times New Roman" pitchFamily="18" charset="0"/>
              </a:rPr>
            </a:br>
            <a:r>
              <a:rPr lang="en-US" sz="4400" dirty="0">
                <a:solidFill>
                  <a:schemeClr val="tx2"/>
                </a:solidFill>
                <a:effectLst>
                  <a:outerShdw blurRad="38100" dist="38100" dir="2700000" algn="tl">
                    <a:srgbClr val="C0C0C0"/>
                  </a:outerShdw>
                </a:effectLst>
                <a:cs typeface="Times New Roman" pitchFamily="18" charset="0"/>
              </a:rPr>
              <a:t> </a:t>
            </a:r>
            <a:r>
              <a:rPr lang="en-US" sz="4400" b="1" dirty="0">
                <a:solidFill>
                  <a:schemeClr val="bg1"/>
                </a:solidFill>
                <a:cs typeface="Times New Roman" pitchFamily="18" charset="0"/>
              </a:rPr>
              <a:t>Discussion Questions</a:t>
            </a:r>
            <a:br>
              <a:rPr lang="en-US" sz="4400" b="1" dirty="0">
                <a:solidFill>
                  <a:schemeClr val="bg1"/>
                </a:solidFill>
                <a:cs typeface="Times New Roman" pitchFamily="18" charset="0"/>
              </a:rPr>
            </a:br>
            <a:r>
              <a:rPr lang="en-US" sz="4400" b="1" dirty="0">
                <a:solidFill>
                  <a:schemeClr val="tx2"/>
                </a:solidFill>
                <a:effectLst>
                  <a:outerShdw blurRad="38100" dist="38100" dir="2700000" algn="tl">
                    <a:srgbClr val="C0C0C0"/>
                  </a:outerShdw>
                </a:effectLst>
                <a:cs typeface="Times New Roman" pitchFamily="18" charset="0"/>
              </a:rPr>
              <a:t> </a:t>
            </a:r>
            <a:r>
              <a:rPr lang="en-US" sz="4400" dirty="0">
                <a:solidFill>
                  <a:schemeClr val="tx2"/>
                </a:solidFill>
                <a:effectLst>
                  <a:outerShdw blurRad="38100" dist="38100" dir="2700000" algn="tl">
                    <a:srgbClr val="C0C0C0"/>
                  </a:outerShdw>
                </a:effectLst>
                <a:cs typeface="Times New Roman" pitchFamily="18" charset="0"/>
              </a:rPr>
              <a:t> </a:t>
            </a:r>
            <a:br>
              <a:rPr lang="en-US" sz="4400" dirty="0">
                <a:solidFill>
                  <a:schemeClr val="tx2"/>
                </a:solidFill>
                <a:effectLst>
                  <a:outerShdw blurRad="38100" dist="38100" dir="2700000" algn="tl">
                    <a:srgbClr val="C0C0C0"/>
                  </a:outerShdw>
                </a:effectLst>
                <a:cs typeface="Times New Roman" pitchFamily="18" charset="0"/>
              </a:rPr>
            </a:br>
            <a:endParaRPr lang="en-US" sz="4400" dirty="0">
              <a:solidFill>
                <a:schemeClr val="tx2"/>
              </a:solidFill>
              <a:effectLst>
                <a:outerShdw blurRad="38100" dist="38100" dir="2700000" algn="tl">
                  <a:srgbClr val="C0C0C0"/>
                </a:outerShdw>
              </a:effectLst>
              <a:cs typeface="Times New Roman" pitchFamily="18" charset="0"/>
            </a:endParaRPr>
          </a:p>
        </p:txBody>
      </p:sp>
      <p:sp>
        <p:nvSpPr>
          <p:cNvPr id="67587" name="Rectangle 3"/>
          <p:cNvSpPr>
            <a:spLocks noChangeArrowheads="1"/>
          </p:cNvSpPr>
          <p:nvPr/>
        </p:nvSpPr>
        <p:spPr bwMode="auto">
          <a:xfrm>
            <a:off x="682625"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Char char="l"/>
            </a:pPr>
            <a:r>
              <a:rPr lang="en-US" altLang="en-US" sz="3600">
                <a:cs typeface="Times New Roman" pitchFamily="18" charset="0"/>
              </a:rPr>
              <a:t>What actions in this video might be sexual harassment? </a:t>
            </a:r>
          </a:p>
          <a:p>
            <a:pPr eaLnBrk="1" hangingPunct="1">
              <a:lnSpc>
                <a:spcPct val="90000"/>
              </a:lnSpc>
              <a:spcBef>
                <a:spcPct val="20000"/>
              </a:spcBef>
              <a:buClr>
                <a:schemeClr val="tx2"/>
              </a:buClr>
              <a:buSzPct val="75000"/>
              <a:buFont typeface="Wingdings" pitchFamily="2" charset="2"/>
              <a:buNone/>
            </a:pPr>
            <a:endParaRPr lang="en-US" altLang="en-US" sz="3600">
              <a:cs typeface="Times New Roman" pitchFamily="18" charset="0"/>
            </a:endParaRPr>
          </a:p>
          <a:p>
            <a:pPr eaLnBrk="1" hangingPunct="1">
              <a:lnSpc>
                <a:spcPct val="90000"/>
              </a:lnSpc>
              <a:spcBef>
                <a:spcPct val="20000"/>
              </a:spcBef>
              <a:buClr>
                <a:schemeClr val="tx2"/>
              </a:buClr>
              <a:buSzPct val="75000"/>
              <a:buFont typeface="Wingdings" pitchFamily="2" charset="2"/>
              <a:buChar char="l"/>
            </a:pPr>
            <a:r>
              <a:rPr lang="en-US" altLang="en-US" sz="3600">
                <a:cs typeface="Times New Roman" pitchFamily="18" charset="0"/>
              </a:rPr>
              <a:t>If it is not sexual harassment    what would have to happen to make it sexual harassment?</a:t>
            </a:r>
            <a:endParaRPr lang="en-US" alt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wipe(left)">
                                      <p:cBhvr>
                                        <p:cTn id="7" dur="500"/>
                                        <p:tgtEl>
                                          <p:spTgt spid="675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wipe(left)">
                                      <p:cBhvr>
                                        <p:cTn id="12" dur="500"/>
                                        <p:tgtEl>
                                          <p:spTgt spid="67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descr="Rectangle: Click to edit Master text styles&#10;Second level&#10;Third level&#10;Fourth level&#10;Fifth level"/>
          <p:cNvSpPr>
            <a:spLocks noGrp="1" noChangeArrowheads="1"/>
          </p:cNvSpPr>
          <p:nvPr>
            <p:ph type="body" idx="1"/>
          </p:nvPr>
        </p:nvSpPr>
        <p:spPr>
          <a:xfrm>
            <a:off x="304800" y="1676400"/>
            <a:ext cx="7772400" cy="2743200"/>
          </a:xfrm>
        </p:spPr>
        <p:txBody>
          <a:bodyPr/>
          <a:lstStyle/>
          <a:p>
            <a:pPr marL="609600" indent="-609600" algn="ctr" eaLnBrk="1" hangingPunct="1">
              <a:buFont typeface="Wingdings" pitchFamily="2" charset="2"/>
              <a:buNone/>
            </a:pPr>
            <a:r>
              <a:rPr lang="en-US" altLang="en-US" sz="4400" b="1">
                <a:cs typeface="Arial" charset="0"/>
              </a:rPr>
              <a:t>True or False?</a:t>
            </a:r>
            <a:endParaRPr lang="en-US" altLang="en-US" sz="4400" b="1">
              <a:latin typeface="Arial" charset="0"/>
              <a:cs typeface="Arial" charset="0"/>
            </a:endParaRPr>
          </a:p>
          <a:p>
            <a:pPr marL="609600" indent="-609600" eaLnBrk="1" hangingPunct="1">
              <a:buFont typeface="Wingdings" pitchFamily="2" charset="2"/>
              <a:buAutoNum type="arabicPeriod"/>
            </a:pPr>
            <a:r>
              <a:rPr lang="en-US" altLang="en-US" sz="2800" b="1">
                <a:latin typeface="Arial" charset="0"/>
                <a:cs typeface="Arial" charset="0"/>
              </a:rPr>
              <a:t>Sexual harassment in the workplace is a form of workplace discrimination.</a:t>
            </a:r>
          </a:p>
          <a:p>
            <a:pPr marL="609600" indent="-609600" eaLnBrk="1" hangingPunct="1">
              <a:buFont typeface="Wingdings" pitchFamily="2" charset="2"/>
              <a:buNone/>
            </a:pPr>
            <a:endParaRPr lang="en-US" altLang="en-US" sz="2800" b="1">
              <a:latin typeface="Arial" charset="0"/>
              <a:cs typeface="Arial" charset="0"/>
            </a:endParaRPr>
          </a:p>
          <a:p>
            <a:pPr marL="609600" indent="-609600" eaLnBrk="1" hangingPunct="1">
              <a:buFont typeface="Wingdings" pitchFamily="2" charset="2"/>
              <a:buNone/>
            </a:pPr>
            <a:r>
              <a:rPr lang="en-US" altLang="en-US" sz="2800" b="1">
                <a:latin typeface="Arial" charset="0"/>
                <a:cs typeface="Arial" charset="0"/>
              </a:rPr>
              <a:t>	</a:t>
            </a:r>
            <a:r>
              <a:rPr lang="en-US" altLang="en-US" sz="2800" b="1">
                <a:solidFill>
                  <a:srgbClr val="91343A"/>
                </a:solidFill>
                <a:latin typeface="Arial" charset="0"/>
                <a:cs typeface="Arial" charset="0"/>
              </a:rPr>
              <a:t>TRUE.</a:t>
            </a:r>
            <a:endParaRPr lang="en-US" altLang="en-US" sz="2800" b="1">
              <a:solidFill>
                <a:srgbClr val="91343A"/>
              </a:solidFill>
            </a:endParaRPr>
          </a:p>
        </p:txBody>
      </p:sp>
      <p:sp>
        <p:nvSpPr>
          <p:cNvPr id="19459" name="Rectangle 5"/>
          <p:cNvSpPr>
            <a:spLocks noGrp="1" noChangeArrowheads="1"/>
          </p:cNvSpPr>
          <p:nvPr>
            <p:ph type="title"/>
          </p:nvPr>
        </p:nvSpPr>
        <p:spPr>
          <a:xfrm>
            <a:off x="304800" y="-457200"/>
            <a:ext cx="8153400" cy="1981200"/>
          </a:xfrm>
        </p:spPr>
        <p:txBody>
          <a:bodyPr lIns="92075" tIns="46038" rIns="92075" bIns="46038"/>
          <a:lstStyle/>
          <a:p>
            <a:pPr eaLnBrk="1" hangingPunct="1"/>
            <a:r>
              <a:rPr lang="en-US" altLang="en-US">
                <a:cs typeface="Arial" charset="0"/>
              </a:rPr>
              <a:t>What Do You Know?</a:t>
            </a:r>
            <a:endParaRPr lang="en-US" altLang="en-US" sz="4000">
              <a:solidFill>
                <a:schemeClr val="tx1"/>
              </a:solidFill>
              <a:cs typeface="Arial" charset="0"/>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wipe(left)">
                                      <p:cBhvr>
                                        <p:cTn id="17"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ChangeArrowheads="1"/>
          </p:cNvSpPr>
          <p:nvPr/>
        </p:nvSpPr>
        <p:spPr bwMode="auto">
          <a:xfrm>
            <a:off x="609600" y="16002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Char char="l"/>
            </a:pPr>
            <a:r>
              <a:rPr lang="en-US" altLang="en-US" sz="3600">
                <a:cs typeface="Times New Roman" pitchFamily="18" charset="0"/>
              </a:rPr>
              <a:t>How does the commonwealth’s policy apply to these types of situations in the workplace?</a:t>
            </a:r>
          </a:p>
          <a:p>
            <a:pPr eaLnBrk="1" hangingPunct="1">
              <a:lnSpc>
                <a:spcPct val="90000"/>
              </a:lnSpc>
              <a:spcBef>
                <a:spcPct val="20000"/>
              </a:spcBef>
              <a:buClr>
                <a:schemeClr val="tx2"/>
              </a:buClr>
              <a:buSzPct val="75000"/>
              <a:buFont typeface="Wingdings" pitchFamily="2" charset="2"/>
              <a:buChar char="l"/>
            </a:pPr>
            <a:endParaRPr lang="en-US" altLang="en-US" sz="2800">
              <a:latin typeface="Times New Roman" pitchFamily="18" charset="0"/>
            </a:endParaRPr>
          </a:p>
          <a:p>
            <a:pPr eaLnBrk="1" hangingPunct="1">
              <a:lnSpc>
                <a:spcPct val="90000"/>
              </a:lnSpc>
              <a:spcBef>
                <a:spcPct val="20000"/>
              </a:spcBef>
              <a:buClr>
                <a:schemeClr val="tx2"/>
              </a:buClr>
              <a:buSzPct val="75000"/>
              <a:buFont typeface="Wingdings" pitchFamily="2" charset="2"/>
              <a:buChar char="l"/>
            </a:pPr>
            <a:r>
              <a:rPr lang="en-US" altLang="en-US" sz="3600">
                <a:cs typeface="Arial" charset="0"/>
              </a:rPr>
              <a:t>If you were faced with this situation, what would you do?</a:t>
            </a:r>
          </a:p>
        </p:txBody>
      </p:sp>
      <p:sp>
        <p:nvSpPr>
          <p:cNvPr id="6" name="Rectangle 2"/>
          <p:cNvSpPr>
            <a:spLocks noChangeArrowheads="1"/>
          </p:cNvSpPr>
          <p:nvPr/>
        </p:nvSpPr>
        <p:spPr bwMode="auto">
          <a:xfrm>
            <a:off x="152400" y="152400"/>
            <a:ext cx="8229600" cy="1371600"/>
          </a:xfrm>
          <a:prstGeom prst="rect">
            <a:avLst/>
          </a:prstGeom>
          <a:noFill/>
          <a:ln w="9525">
            <a:noFill/>
            <a:miter lim="800000"/>
            <a:headEnd/>
            <a:tailEnd/>
          </a:ln>
          <a:effectLst/>
        </p:spPr>
        <p:txBody>
          <a:bodyPr lIns="92075" tIns="46038" rIns="92075" bIns="46038" anchor="ctr"/>
          <a:lstStyle/>
          <a:p>
            <a:pPr>
              <a:defRPr/>
            </a:pPr>
            <a:br>
              <a:rPr lang="en-US" sz="4400" dirty="0">
                <a:solidFill>
                  <a:schemeClr val="tx2"/>
                </a:solidFill>
                <a:effectLst>
                  <a:outerShdw blurRad="38100" dist="38100" dir="2700000" algn="tl">
                    <a:srgbClr val="C0C0C0"/>
                  </a:outerShdw>
                </a:effectLst>
                <a:cs typeface="Times New Roman" pitchFamily="18" charset="0"/>
              </a:rPr>
            </a:br>
            <a:r>
              <a:rPr lang="en-US" sz="4400" dirty="0">
                <a:solidFill>
                  <a:schemeClr val="tx2"/>
                </a:solidFill>
                <a:effectLst>
                  <a:outerShdw blurRad="38100" dist="38100" dir="2700000" algn="tl">
                    <a:srgbClr val="C0C0C0"/>
                  </a:outerShdw>
                </a:effectLst>
                <a:cs typeface="Times New Roman" pitchFamily="18" charset="0"/>
              </a:rPr>
              <a:t> </a:t>
            </a:r>
            <a:r>
              <a:rPr lang="en-US" sz="4400" b="1" dirty="0">
                <a:solidFill>
                  <a:schemeClr val="bg1"/>
                </a:solidFill>
                <a:cs typeface="Times New Roman" pitchFamily="18" charset="0"/>
              </a:rPr>
              <a:t>Discussion Questions</a:t>
            </a:r>
            <a:br>
              <a:rPr lang="en-US" sz="4400" b="1" dirty="0">
                <a:solidFill>
                  <a:schemeClr val="bg1"/>
                </a:solidFill>
                <a:cs typeface="Times New Roman" pitchFamily="18" charset="0"/>
              </a:rPr>
            </a:br>
            <a:r>
              <a:rPr lang="en-US" sz="4400" b="1" dirty="0">
                <a:solidFill>
                  <a:schemeClr val="tx2"/>
                </a:solidFill>
                <a:effectLst>
                  <a:outerShdw blurRad="38100" dist="38100" dir="2700000" algn="tl">
                    <a:srgbClr val="C0C0C0"/>
                  </a:outerShdw>
                </a:effectLst>
                <a:cs typeface="Times New Roman" pitchFamily="18" charset="0"/>
              </a:rPr>
              <a:t> </a:t>
            </a:r>
            <a:r>
              <a:rPr lang="en-US" sz="4400" dirty="0">
                <a:solidFill>
                  <a:schemeClr val="tx2"/>
                </a:solidFill>
                <a:effectLst>
                  <a:outerShdw blurRad="38100" dist="38100" dir="2700000" algn="tl">
                    <a:srgbClr val="C0C0C0"/>
                  </a:outerShdw>
                </a:effectLst>
                <a:cs typeface="Times New Roman" pitchFamily="18" charset="0"/>
              </a:rPr>
              <a:t> </a:t>
            </a:r>
            <a:br>
              <a:rPr lang="en-US" sz="4400" dirty="0">
                <a:solidFill>
                  <a:schemeClr val="tx2"/>
                </a:solidFill>
                <a:effectLst>
                  <a:outerShdw blurRad="38100" dist="38100" dir="2700000" algn="tl">
                    <a:srgbClr val="C0C0C0"/>
                  </a:outerShdw>
                </a:effectLst>
                <a:cs typeface="Times New Roman" pitchFamily="18" charset="0"/>
              </a:rPr>
            </a:br>
            <a:endParaRPr lang="en-US" sz="4400" dirty="0">
              <a:solidFill>
                <a:schemeClr val="tx2"/>
              </a:solidFill>
              <a:effectLst>
                <a:outerShdw blurRad="38100" dist="38100" dir="2700000" algn="tl">
                  <a:srgbClr val="C0C0C0"/>
                </a:outerShdw>
              </a:effectLs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wipe(lef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8611">
                                            <p:txEl>
                                              <p:pRg st="2" end="2"/>
                                            </p:txEl>
                                          </p:spTgt>
                                        </p:tgtEl>
                                        <p:attrNameLst>
                                          <p:attrName>style.visibility</p:attrName>
                                        </p:attrNameLst>
                                      </p:cBhvr>
                                      <p:to>
                                        <p:strVal val="visible"/>
                                      </p:to>
                                    </p:set>
                                    <p:animEffect transition="in" filter="wipe(left)">
                                      <p:cBhvr>
                                        <p:cTn id="12" dur="500"/>
                                        <p:tgtEl>
                                          <p:spTgt spid="68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
        <p:nvSpPr>
          <p:cNvPr id="209923" name="Rectangle 3" descr="Rectangle: Click to edit Master text styles&#10;Second level&#10;Third level&#10;Fourth level&#10;Fifth level"/>
          <p:cNvSpPr>
            <a:spLocks noGrp="1" noChangeArrowheads="1"/>
          </p:cNvSpPr>
          <p:nvPr>
            <p:ph type="body" idx="1"/>
          </p:nvPr>
        </p:nvSpPr>
        <p:spPr>
          <a:xfrm>
            <a:off x="304800" y="1600200"/>
            <a:ext cx="8458200" cy="3352800"/>
          </a:xfrm>
        </p:spPr>
        <p:txBody>
          <a:bodyPr/>
          <a:lstStyle/>
          <a:p>
            <a:pPr eaLnBrk="1" hangingPunct="1"/>
            <a:r>
              <a:rPr lang="en-US" altLang="en-US" sz="3500">
                <a:latin typeface="Arial" charset="0"/>
              </a:rPr>
              <a:t>In groups of 3 or 4 discuss</a:t>
            </a:r>
          </a:p>
          <a:p>
            <a:pPr eaLnBrk="1" hangingPunct="1"/>
            <a:r>
              <a:rPr lang="en-US" altLang="en-US" sz="3500">
                <a:latin typeface="Arial" charset="0"/>
              </a:rPr>
              <a:t>List as many reasons or barriers as you can</a:t>
            </a:r>
          </a:p>
          <a:p>
            <a:pPr eaLnBrk="1" hangingPunct="1"/>
            <a:r>
              <a:rPr lang="en-US" altLang="en-US" sz="3500">
                <a:latin typeface="Arial" charset="0"/>
              </a:rPr>
              <a:t>Count 1 point for each item your group listed that appears in the following list</a:t>
            </a: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9923"/>
                                        </p:tgtEl>
                                        <p:attrNameLst>
                                          <p:attrName>style.visibility</p:attrName>
                                        </p:attrNameLst>
                                      </p:cBhvr>
                                      <p:to>
                                        <p:strVal val="visible"/>
                                      </p:to>
                                    </p:set>
                                    <p:animEffect transition="in" filter="wipe(left)">
                                      <p:cBhvr>
                                        <p:cTn id="7" dur="500"/>
                                        <p:tgtEl>
                                          <p:spTgt spid="209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7507" name="Rectangle 3" descr="Rectangle: Click to edit Master text styles&#10;Second level&#10;Third level&#10;Fourth level&#10;Fifth level"/>
          <p:cNvSpPr>
            <a:spLocks noGrp="1" noChangeArrowheads="1"/>
          </p:cNvSpPr>
          <p:nvPr>
            <p:ph type="body" idx="1"/>
          </p:nvPr>
        </p:nvSpPr>
        <p:spPr>
          <a:xfrm>
            <a:off x="381000" y="1600200"/>
            <a:ext cx="8458200" cy="3352800"/>
          </a:xfrm>
        </p:spPr>
        <p:txBody>
          <a:bodyPr/>
          <a:lstStyle/>
          <a:p>
            <a:pPr eaLnBrk="1" hangingPunct="1">
              <a:lnSpc>
                <a:spcPct val="90000"/>
              </a:lnSpc>
            </a:pPr>
            <a:r>
              <a:rPr lang="en-US" altLang="en-US" sz="3500">
                <a:latin typeface="Arial" charset="0"/>
              </a:rPr>
              <a:t>Recipients of sexual harassment may be very embarrassed and do not want to talk about it with anyone.</a:t>
            </a:r>
          </a:p>
          <a:p>
            <a:pPr eaLnBrk="1" hangingPunct="1">
              <a:lnSpc>
                <a:spcPct val="90000"/>
              </a:lnSpc>
              <a:buFont typeface="Wingdings" pitchFamily="2" charset="2"/>
              <a:buNone/>
            </a:pPr>
            <a:endParaRPr lang="en-US" altLang="en-US" sz="3500">
              <a:latin typeface="Arial" charset="0"/>
            </a:endParaRPr>
          </a:p>
          <a:p>
            <a:pPr eaLnBrk="1" hangingPunct="1">
              <a:lnSpc>
                <a:spcPct val="90000"/>
              </a:lnSpc>
            </a:pPr>
            <a:r>
              <a:rPr lang="en-US" altLang="en-US" sz="3500">
                <a:latin typeface="Arial" charset="0"/>
              </a:rPr>
              <a:t>They do not want the sexual harasser to get in trouble.</a:t>
            </a:r>
          </a:p>
        </p:txBody>
      </p:sp>
      <p:sp>
        <p:nvSpPr>
          <p:cNvPr id="79875"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7507">
                                            <p:txEl>
                                              <p:pRg st="0" end="0"/>
                                            </p:txEl>
                                          </p:spTgt>
                                        </p:tgtEl>
                                        <p:attrNameLst>
                                          <p:attrName>style.visibility</p:attrName>
                                        </p:attrNameLst>
                                      </p:cBhvr>
                                      <p:to>
                                        <p:strVal val="visible"/>
                                      </p:to>
                                    </p:set>
                                    <p:animEffect transition="in" filter="wipe(left)">
                                      <p:cBhvr>
                                        <p:cTn id="7" dur="500"/>
                                        <p:tgtEl>
                                          <p:spTgt spid="277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7507">
                                            <p:txEl>
                                              <p:pRg st="2" end="2"/>
                                            </p:txEl>
                                          </p:spTgt>
                                        </p:tgtEl>
                                        <p:attrNameLst>
                                          <p:attrName>style.visibility</p:attrName>
                                        </p:attrNameLst>
                                      </p:cBhvr>
                                      <p:to>
                                        <p:strVal val="visible"/>
                                      </p:to>
                                    </p:set>
                                    <p:animEffect transition="in" filter="wipe(left)">
                                      <p:cBhvr>
                                        <p:cTn id="12" dur="500"/>
                                        <p:tgtEl>
                                          <p:spTgt spid="277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bldLvl="2"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5" name="Rectangle 3" descr="Rectangle: Click to edit Master text styles&#10;Second level&#10;Third level&#10;Fourth level&#10;Fifth level"/>
          <p:cNvSpPr>
            <a:spLocks noGrp="1" noChangeArrowheads="1"/>
          </p:cNvSpPr>
          <p:nvPr>
            <p:ph type="body" idx="1"/>
          </p:nvPr>
        </p:nvSpPr>
        <p:spPr>
          <a:xfrm>
            <a:off x="609600" y="1676400"/>
            <a:ext cx="7772400" cy="2895600"/>
          </a:xfrm>
        </p:spPr>
        <p:txBody>
          <a:bodyPr/>
          <a:lstStyle/>
          <a:p>
            <a:pPr eaLnBrk="1" hangingPunct="1"/>
            <a:r>
              <a:rPr lang="en-US" altLang="en-US" sz="3500">
                <a:latin typeface="Arial" charset="0"/>
              </a:rPr>
              <a:t>Some women are told, “Be a good sport,” “Can’t you take a joke?”  Boys will be boys,” or “You’ve got to expect that in a traditionally male job.”</a:t>
            </a:r>
            <a:endParaRPr lang="en-US" altLang="en-US" sz="3500"/>
          </a:p>
        </p:txBody>
      </p:sp>
      <p:sp>
        <p:nvSpPr>
          <p:cNvPr id="80899"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Effect transition="in" filter="wipe(left)">
                                      <p:cBhvr>
                                        <p:cTn id="7" dur="500"/>
                                        <p:tgtEl>
                                          <p:spTgt spid="2129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1" name="Rectangle 3" descr="Rectangle: Click to edit Master text styles&#10;Second level&#10;Third level&#10;Fourth level&#10;Fifth level"/>
          <p:cNvSpPr>
            <a:spLocks noGrp="1" noChangeArrowheads="1"/>
          </p:cNvSpPr>
          <p:nvPr>
            <p:ph type="body" idx="1"/>
          </p:nvPr>
        </p:nvSpPr>
        <p:spPr>
          <a:xfrm>
            <a:off x="457200" y="1828800"/>
            <a:ext cx="7772400" cy="3810000"/>
          </a:xfrm>
        </p:spPr>
        <p:txBody>
          <a:bodyPr/>
          <a:lstStyle/>
          <a:p>
            <a:pPr eaLnBrk="1" hangingPunct="1">
              <a:lnSpc>
                <a:spcPct val="90000"/>
              </a:lnSpc>
            </a:pPr>
            <a:r>
              <a:rPr lang="en-US" altLang="en-US" sz="3500">
                <a:latin typeface="Arial" charset="0"/>
              </a:rPr>
              <a:t>They are afraid of being blamed or the subject of ridicule.</a:t>
            </a:r>
          </a:p>
          <a:p>
            <a:pPr eaLnBrk="1" hangingPunct="1">
              <a:lnSpc>
                <a:spcPct val="90000"/>
              </a:lnSpc>
              <a:buFont typeface="Wingdings" pitchFamily="2" charset="2"/>
              <a:buNone/>
            </a:pPr>
            <a:endParaRPr lang="en-US" altLang="en-US" sz="3500">
              <a:latin typeface="Arial" charset="0"/>
            </a:endParaRPr>
          </a:p>
          <a:p>
            <a:pPr eaLnBrk="1" hangingPunct="1">
              <a:lnSpc>
                <a:spcPct val="90000"/>
              </a:lnSpc>
            </a:pPr>
            <a:r>
              <a:rPr lang="en-US" altLang="en-US" sz="3500">
                <a:latin typeface="Arial" charset="0"/>
              </a:rPr>
              <a:t>They are reluctant to talk to someone because no one else seems to mind the harasser’s behavior.</a:t>
            </a:r>
          </a:p>
        </p:txBody>
      </p:sp>
      <p:sp>
        <p:nvSpPr>
          <p:cNvPr id="81923"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Effect transition="in" filter="wipe(left)">
                                      <p:cBhvr>
                                        <p:cTn id="7" dur="500"/>
                                        <p:tgtEl>
                                          <p:spTgt spid="211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1971">
                                            <p:txEl>
                                              <p:pRg st="2" end="2"/>
                                            </p:txEl>
                                          </p:spTgt>
                                        </p:tgtEl>
                                        <p:attrNameLst>
                                          <p:attrName>style.visibility</p:attrName>
                                        </p:attrNameLst>
                                      </p:cBhvr>
                                      <p:to>
                                        <p:strVal val="visible"/>
                                      </p:to>
                                    </p:set>
                                    <p:animEffect transition="in" filter="wipe(left)">
                                      <p:cBhvr>
                                        <p:cTn id="12" dur="500"/>
                                        <p:tgtEl>
                                          <p:spTgt spid="2119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bldLvl="2"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1" name="Rectangle 3" descr="Rectangle: Click to edit Master text styles&#10;Second level&#10;Third level&#10;Fourth level&#10;Fifth level"/>
          <p:cNvSpPr>
            <a:spLocks noGrp="1" noChangeArrowheads="1"/>
          </p:cNvSpPr>
          <p:nvPr>
            <p:ph type="body" idx="1"/>
          </p:nvPr>
        </p:nvSpPr>
        <p:spPr>
          <a:xfrm>
            <a:off x="304800" y="1752600"/>
            <a:ext cx="8458200" cy="4038600"/>
          </a:xfrm>
        </p:spPr>
        <p:txBody>
          <a:bodyPr/>
          <a:lstStyle/>
          <a:p>
            <a:pPr eaLnBrk="1" hangingPunct="1"/>
            <a:r>
              <a:rPr lang="en-US" altLang="en-US" sz="3500">
                <a:latin typeface="Arial" charset="0"/>
              </a:rPr>
              <a:t>They fear that, if they talk about it, nothing will be done or the complaint will not be taken seriously.</a:t>
            </a:r>
            <a:br>
              <a:rPr lang="en-US" altLang="en-US" sz="3500">
                <a:latin typeface="Arial" charset="0"/>
              </a:rPr>
            </a:br>
            <a:endParaRPr lang="en-US" altLang="en-US" sz="3500">
              <a:latin typeface="Arial" charset="0"/>
            </a:endParaRPr>
          </a:p>
          <a:p>
            <a:pPr eaLnBrk="1" hangingPunct="1"/>
            <a:r>
              <a:rPr lang="en-US" altLang="en-US" sz="3500">
                <a:latin typeface="Arial" charset="0"/>
              </a:rPr>
              <a:t>They fear reprisal from the harasser, especially if that person is their boss or a representative of management.</a:t>
            </a:r>
          </a:p>
        </p:txBody>
      </p:sp>
      <p:sp>
        <p:nvSpPr>
          <p:cNvPr id="82947"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animEffect transition="in" filter="wipe(left)">
                                      <p:cBhvr>
                                        <p:cTn id="7" dur="500"/>
                                        <p:tgtEl>
                                          <p:spTgt spid="217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091">
                                            <p:txEl>
                                              <p:pRg st="1" end="1"/>
                                            </p:txEl>
                                          </p:spTgt>
                                        </p:tgtEl>
                                        <p:attrNameLst>
                                          <p:attrName>style.visibility</p:attrName>
                                        </p:attrNameLst>
                                      </p:cBhvr>
                                      <p:to>
                                        <p:strVal val="visible"/>
                                      </p:to>
                                    </p:set>
                                    <p:animEffect transition="in" filter="wipe(left)">
                                      <p:cBhvr>
                                        <p:cTn id="12" dur="500"/>
                                        <p:tgtEl>
                                          <p:spTgt spid="2170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bldLvl="2"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7" name="Rectangle 3" descr="Rectangle: Click to edit Master text styles&#10;Second level&#10;Third level&#10;Fourth level&#10;Fifth level"/>
          <p:cNvSpPr>
            <a:spLocks noGrp="1" noChangeArrowheads="1"/>
          </p:cNvSpPr>
          <p:nvPr>
            <p:ph type="body" idx="1"/>
          </p:nvPr>
        </p:nvSpPr>
        <p:spPr>
          <a:xfrm>
            <a:off x="457200" y="1600200"/>
            <a:ext cx="7772400" cy="3733800"/>
          </a:xfrm>
        </p:spPr>
        <p:txBody>
          <a:bodyPr/>
          <a:lstStyle/>
          <a:p>
            <a:pPr eaLnBrk="1" hangingPunct="1">
              <a:lnSpc>
                <a:spcPct val="90000"/>
              </a:lnSpc>
            </a:pPr>
            <a:r>
              <a:rPr lang="en-US" altLang="en-US" sz="3500">
                <a:latin typeface="Arial" charset="0"/>
              </a:rPr>
              <a:t>They may be concerned about being labeled a troublemaker, especially if they are new on the job.</a:t>
            </a:r>
          </a:p>
          <a:p>
            <a:pPr eaLnBrk="1" hangingPunct="1">
              <a:lnSpc>
                <a:spcPct val="90000"/>
              </a:lnSpc>
              <a:buFont typeface="Wingdings" pitchFamily="2" charset="2"/>
              <a:buNone/>
            </a:pPr>
            <a:endParaRPr lang="en-US" altLang="en-US" sz="3500">
              <a:latin typeface="Arial" charset="0"/>
            </a:endParaRPr>
          </a:p>
          <a:p>
            <a:pPr eaLnBrk="1" hangingPunct="1">
              <a:lnSpc>
                <a:spcPct val="90000"/>
              </a:lnSpc>
            </a:pPr>
            <a:r>
              <a:rPr lang="en-US" altLang="en-US" sz="3500">
                <a:latin typeface="Arial" charset="0"/>
              </a:rPr>
              <a:t>They are afraid of being fired, demoted, not promoted, or transferred.</a:t>
            </a:r>
          </a:p>
        </p:txBody>
      </p:sp>
      <p:sp>
        <p:nvSpPr>
          <p:cNvPr id="83971" name="Rectangle 2"/>
          <p:cNvSpPr>
            <a:spLocks noGrp="1" noChangeArrowheads="1"/>
          </p:cNvSpPr>
          <p:nvPr>
            <p:ph type="title"/>
          </p:nvPr>
        </p:nvSpPr>
        <p:spPr>
          <a:xfrm>
            <a:off x="-685800" y="-457200"/>
            <a:ext cx="8915400" cy="2057400"/>
          </a:xfrm>
        </p:spPr>
        <p:txBody>
          <a:bodyPr/>
          <a:lstStyle/>
          <a:p>
            <a:pPr algn="ctr" eaLnBrk="1" hangingPunct="1"/>
            <a:r>
              <a:rPr lang="en-US" altLang="en-US" sz="4000"/>
              <a:t>Why Do Some Hesitate?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Effect transition="in" filter="wipe(left)">
                                      <p:cBhvr>
                                        <p:cTn id="7" dur="500"/>
                                        <p:tgtEl>
                                          <p:spTgt spid="210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0947">
                                            <p:txEl>
                                              <p:pRg st="2" end="2"/>
                                            </p:txEl>
                                          </p:spTgt>
                                        </p:tgtEl>
                                        <p:attrNameLst>
                                          <p:attrName>style.visibility</p:attrName>
                                        </p:attrNameLst>
                                      </p:cBhvr>
                                      <p:to>
                                        <p:strVal val="visible"/>
                                      </p:to>
                                    </p:set>
                                    <p:animEffect transition="in" filter="wipe(left)">
                                      <p:cBhvr>
                                        <p:cTn id="12" dur="500"/>
                                        <p:tgtEl>
                                          <p:spTgt spid="2109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bldLvl="2"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9" name="Rectangle 3" descr="Rectangle: Click to edit Master text styles&#10;Second level&#10;Third level&#10;Fourth level&#10;Fifth level"/>
          <p:cNvSpPr>
            <a:spLocks noGrp="1" noChangeArrowheads="1"/>
          </p:cNvSpPr>
          <p:nvPr>
            <p:ph type="body" idx="1"/>
          </p:nvPr>
        </p:nvSpPr>
        <p:spPr>
          <a:xfrm>
            <a:off x="381000" y="1676400"/>
            <a:ext cx="7772400" cy="4114800"/>
          </a:xfrm>
        </p:spPr>
        <p:txBody>
          <a:bodyPr/>
          <a:lstStyle/>
          <a:p>
            <a:pPr eaLnBrk="1" hangingPunct="1"/>
            <a:r>
              <a:rPr lang="en-US" altLang="en-US" b="1">
                <a:latin typeface="Arial" charset="0"/>
              </a:rPr>
              <a:t>Your complaint will be taken seriously and will be investigated promptly and thoroughly.</a:t>
            </a:r>
          </a:p>
          <a:p>
            <a:pPr eaLnBrk="1" hangingPunct="1">
              <a:buFont typeface="Wingdings" pitchFamily="2" charset="2"/>
              <a:buNone/>
            </a:pPr>
            <a:endParaRPr lang="en-US" altLang="en-US" b="1">
              <a:latin typeface="Arial" charset="0"/>
            </a:endParaRPr>
          </a:p>
          <a:p>
            <a:pPr eaLnBrk="1" hangingPunct="1"/>
            <a:r>
              <a:rPr lang="en-US" altLang="en-US" b="1">
                <a:latin typeface="Arial" charset="0"/>
              </a:rPr>
              <a:t>When warranted, prompt and appropriate corrective action will be taken.</a:t>
            </a:r>
            <a:endParaRPr lang="en-US" altLang="en-US"/>
          </a:p>
        </p:txBody>
      </p:sp>
      <p:sp>
        <p:nvSpPr>
          <p:cNvPr id="84995" name="Rectangle 6"/>
          <p:cNvSpPr>
            <a:spLocks noChangeArrowheads="1"/>
          </p:cNvSpPr>
          <p:nvPr/>
        </p:nvSpPr>
        <p:spPr bwMode="auto">
          <a:xfrm>
            <a:off x="228600" y="228600"/>
            <a:ext cx="80803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solidFill>
                  <a:schemeClr val="bg1"/>
                </a:solidFill>
              </a:rPr>
              <a:t>Commonwealth Policy</a:t>
            </a:r>
            <a:endParaRPr lang="en-US" altLang="en-US" sz="4000">
              <a:solidFill>
                <a:schemeClr val="bg1"/>
              </a:solidFill>
            </a:endParaRPr>
          </a:p>
          <a:p>
            <a:pPr eaLnBrk="1" hangingPunct="1"/>
            <a:endParaRPr lang="en-US" altLang="en-US" sz="4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Effect transition="in" filter="wipe(left)">
                                      <p:cBhvr>
                                        <p:cTn id="7" dur="500"/>
                                        <p:tgtEl>
                                          <p:spTgt spid="193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3539">
                                            <p:txEl>
                                              <p:pRg st="2" end="2"/>
                                            </p:txEl>
                                          </p:spTgt>
                                        </p:tgtEl>
                                        <p:attrNameLst>
                                          <p:attrName>style.visibility</p:attrName>
                                        </p:attrNameLst>
                                      </p:cBhvr>
                                      <p:to>
                                        <p:strVal val="visible"/>
                                      </p:to>
                                    </p:set>
                                    <p:animEffect transition="in" filter="wipe(left)">
                                      <p:cBhvr>
                                        <p:cTn id="12" dur="500"/>
                                        <p:tgtEl>
                                          <p:spTgt spid="1935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9" grpId="0" build="p" bldLvl="2"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6" name="Rectangle 6"/>
          <p:cNvSpPr>
            <a:spLocks noChangeArrowheads="1"/>
          </p:cNvSpPr>
          <p:nvPr/>
        </p:nvSpPr>
        <p:spPr bwMode="auto">
          <a:xfrm>
            <a:off x="495300" y="1962150"/>
            <a:ext cx="7997825"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200" b="1"/>
              <a:t>                                       </a:t>
            </a:r>
            <a:r>
              <a:rPr lang="en-US" altLang="en-US" b="1"/>
              <a:t> </a:t>
            </a:r>
            <a:br>
              <a:rPr lang="en-US" altLang="en-US" sz="3200" b="1"/>
            </a:br>
            <a:br>
              <a:rPr lang="en-US" altLang="en-US" sz="3200" b="1"/>
            </a:br>
            <a:r>
              <a:rPr lang="en-US" altLang="en-US" sz="3200"/>
              <a:t>                                                 </a:t>
            </a:r>
            <a:r>
              <a:rPr lang="en-US" altLang="en-US" sz="3100"/>
              <a:t> </a:t>
            </a:r>
            <a:br>
              <a:rPr lang="en-US" altLang="en-US" sz="3200"/>
            </a:br>
            <a:br>
              <a:rPr lang="en-US" altLang="en-US" sz="3200"/>
            </a:br>
            <a:r>
              <a:rPr lang="en-US" altLang="en-US" sz="3200"/>
              <a:t>                </a:t>
            </a:r>
            <a:r>
              <a:rPr lang="en-US" altLang="en-US" sz="1300"/>
              <a:t> </a:t>
            </a:r>
            <a:r>
              <a:rPr lang="en-US" altLang="en-US" sz="3200" b="1"/>
              <a:t>is strictly prohibited</a:t>
            </a:r>
            <a:r>
              <a:rPr lang="en-US" altLang="en-US" sz="3200"/>
              <a:t>, </a:t>
            </a:r>
            <a:endParaRPr lang="en-US" altLang="en-US" sz="3200" b="1"/>
          </a:p>
        </p:txBody>
      </p:sp>
      <p:sp>
        <p:nvSpPr>
          <p:cNvPr id="40967" name="Rectangle 7"/>
          <p:cNvSpPr>
            <a:spLocks noChangeArrowheads="1"/>
          </p:cNvSpPr>
          <p:nvPr/>
        </p:nvSpPr>
        <p:spPr bwMode="auto">
          <a:xfrm>
            <a:off x="495300" y="1962150"/>
            <a:ext cx="7997825"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200" b="1"/>
              <a:t>                                       </a:t>
            </a:r>
            <a:r>
              <a:rPr lang="en-US" altLang="en-US" b="1"/>
              <a:t> </a:t>
            </a:r>
            <a:br>
              <a:rPr lang="en-US" altLang="en-US" sz="3200" b="1"/>
            </a:br>
            <a:br>
              <a:rPr lang="en-US" altLang="en-US" sz="3200" b="1"/>
            </a:br>
            <a:r>
              <a:rPr lang="en-US" altLang="en-US" sz="3200"/>
              <a:t>                                                 </a:t>
            </a:r>
            <a:r>
              <a:rPr lang="en-US" altLang="en-US" sz="3100"/>
              <a:t> </a:t>
            </a:r>
            <a:br>
              <a:rPr lang="en-US" altLang="en-US" sz="3200"/>
            </a:br>
            <a:br>
              <a:rPr lang="en-US" altLang="en-US" sz="3200"/>
            </a:br>
            <a:r>
              <a:rPr lang="en-US" altLang="en-US" sz="3200"/>
              <a:t>                </a:t>
            </a:r>
            <a:r>
              <a:rPr lang="en-US" altLang="en-US" sz="1300"/>
              <a:t> </a:t>
            </a:r>
            <a:r>
              <a:rPr lang="en-US" altLang="en-US" sz="3200" b="1"/>
              <a:t>                                    </a:t>
            </a:r>
            <a:r>
              <a:rPr lang="en-US" altLang="en-US" sz="1100" b="1"/>
              <a:t> </a:t>
            </a:r>
            <a:r>
              <a:rPr lang="en-US" altLang="en-US" sz="3200"/>
              <a:t>and will itself be </a:t>
            </a:r>
            <a:r>
              <a:rPr lang="en-US" altLang="en-US" sz="3200" b="1"/>
              <a:t>cause for appropriate disciplinary action.</a:t>
            </a:r>
          </a:p>
        </p:txBody>
      </p:sp>
      <p:sp>
        <p:nvSpPr>
          <p:cNvPr id="40965" name="Rectangle 5"/>
          <p:cNvSpPr>
            <a:spLocks noChangeArrowheads="1"/>
          </p:cNvSpPr>
          <p:nvPr/>
        </p:nvSpPr>
        <p:spPr bwMode="auto">
          <a:xfrm>
            <a:off x="495300" y="1962150"/>
            <a:ext cx="7997825"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200" b="1"/>
              <a:t>                                       </a:t>
            </a:r>
            <a:r>
              <a:rPr lang="en-US" altLang="en-US" b="1"/>
              <a:t> </a:t>
            </a:r>
            <a:br>
              <a:rPr lang="en-US" altLang="en-US" sz="3200" b="1"/>
            </a:br>
            <a:br>
              <a:rPr lang="en-US" altLang="en-US" sz="3200" b="1"/>
            </a:br>
            <a:r>
              <a:rPr lang="en-US" altLang="en-US" sz="3200"/>
              <a:t>                                                 </a:t>
            </a:r>
            <a:r>
              <a:rPr lang="en-US" altLang="en-US" sz="3100"/>
              <a:t> </a:t>
            </a:r>
            <a:r>
              <a:rPr lang="en-US" altLang="en-US" sz="3200"/>
              <a:t>or who cooperates in an investigation of a complaint</a:t>
            </a:r>
            <a:endParaRPr lang="en-US" altLang="en-US" sz="3200" b="1"/>
          </a:p>
        </p:txBody>
      </p:sp>
      <p:sp>
        <p:nvSpPr>
          <p:cNvPr id="40964" name="Rectangle 4"/>
          <p:cNvSpPr>
            <a:spLocks noChangeArrowheads="1"/>
          </p:cNvSpPr>
          <p:nvPr/>
        </p:nvSpPr>
        <p:spPr bwMode="auto">
          <a:xfrm>
            <a:off x="495300" y="1962150"/>
            <a:ext cx="7997825"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200" b="1"/>
              <a:t>                                       </a:t>
            </a:r>
            <a:r>
              <a:rPr lang="en-US" altLang="en-US" sz="2500" b="1"/>
              <a:t> </a:t>
            </a:r>
            <a:r>
              <a:rPr lang="en-US" altLang="en-US" sz="3200" b="1"/>
              <a:t>against anyone  </a:t>
            </a:r>
            <a:r>
              <a:rPr lang="en-US" altLang="en-US" sz="3200"/>
              <a:t>who exercises his or her right to make a good faith complaint</a:t>
            </a:r>
            <a:endParaRPr lang="en-US" altLang="en-US" sz="3200" b="1"/>
          </a:p>
        </p:txBody>
      </p:sp>
      <p:sp>
        <p:nvSpPr>
          <p:cNvPr id="86022" name="Rectangle 2"/>
          <p:cNvSpPr>
            <a:spLocks noGrp="1" noChangeArrowheads="1"/>
          </p:cNvSpPr>
          <p:nvPr>
            <p:ph type="title"/>
          </p:nvPr>
        </p:nvSpPr>
        <p:spPr>
          <a:xfrm>
            <a:off x="228600" y="-76200"/>
            <a:ext cx="8610600" cy="1143000"/>
          </a:xfrm>
        </p:spPr>
        <p:txBody>
          <a:bodyPr/>
          <a:lstStyle/>
          <a:p>
            <a:pPr eaLnBrk="1" hangingPunct="1"/>
            <a:r>
              <a:rPr lang="en-US" altLang="en-US" sz="3400"/>
              <a:t>Commonwealth Policy Retaliation</a:t>
            </a:r>
          </a:p>
        </p:txBody>
      </p:sp>
      <p:sp>
        <p:nvSpPr>
          <p:cNvPr id="40963" name="Rectangle 3" descr="Rectangle: Click to edit Master text styles&#10;Second level&#10;Third level&#10;Fourth level&#10;Fifth level"/>
          <p:cNvSpPr>
            <a:spLocks noGrp="1" noChangeArrowheads="1"/>
          </p:cNvSpPr>
          <p:nvPr>
            <p:ph type="body" idx="1"/>
          </p:nvPr>
        </p:nvSpPr>
        <p:spPr>
          <a:xfrm>
            <a:off x="495300" y="1962150"/>
            <a:ext cx="7997825" cy="4343400"/>
          </a:xfrm>
        </p:spPr>
        <p:txBody>
          <a:bodyPr/>
          <a:lstStyle/>
          <a:p>
            <a:pPr eaLnBrk="1" hangingPunct="1"/>
            <a:r>
              <a:rPr lang="en-US" altLang="en-US" b="1">
                <a:latin typeface="Arial" charset="0"/>
              </a:rPr>
              <a:t>Retaliation in any 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up)">
                                      <p:cBhvr>
                                        <p:cTn id="7" dur="500"/>
                                        <p:tgtEl>
                                          <p:spTgt spid="40963">
                                            <p:txEl>
                                              <p:pRg st="0" end="0"/>
                                            </p:txEl>
                                          </p:spTgt>
                                        </p:tgtEl>
                                      </p:cBhvr>
                                    </p:animEffect>
                                  </p:childTnLst>
                                  <p:subTnLst>
                                    <p:animClr clrSpc="rgb" dir="cw">
                                      <p:cBhvr override="childStyle">
                                        <p:cTn dur="1" fill="hold" display="0" masterRel="nextClick" afterEffect="1"/>
                                        <p:tgtEl>
                                          <p:spTgt spid="40963">
                                            <p:txEl>
                                              <p:pRg st="0" end="0"/>
                                            </p:txEl>
                                          </p:spTgt>
                                        </p:tgtEl>
                                        <p:attrNameLst>
                                          <p:attrName>ppt_c</p:attrName>
                                        </p:attrNameLst>
                                      </p:cBhvr>
                                      <p:to>
                                        <a:srgbClr val="00CCFF"/>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64"/>
                                        </p:tgtEl>
                                        <p:attrNameLst>
                                          <p:attrName>style.visibility</p:attrName>
                                        </p:attrNameLst>
                                      </p:cBhvr>
                                      <p:to>
                                        <p:strVal val="visible"/>
                                      </p:to>
                                    </p:set>
                                    <p:animEffect transition="in" filter="wipe(up)">
                                      <p:cBhvr>
                                        <p:cTn id="12" dur="500"/>
                                        <p:tgtEl>
                                          <p:spTgt spid="40964"/>
                                        </p:tgtEl>
                                      </p:cBhvr>
                                    </p:animEffect>
                                  </p:childTnLst>
                                  <p:subTnLst>
                                    <p:animClr clrSpc="rgb" dir="cw">
                                      <p:cBhvr override="childStyle">
                                        <p:cTn dur="1" fill="hold" display="0" masterRel="nextClick" afterEffect="1"/>
                                        <p:tgtEl>
                                          <p:spTgt spid="40964"/>
                                        </p:tgtEl>
                                        <p:attrNameLst>
                                          <p:attrName>ppt_c</p:attrName>
                                        </p:attrNameLst>
                                      </p:cBhvr>
                                      <p:to>
                                        <a:srgbClr val="00CCFF"/>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0965"/>
                                        </p:tgtEl>
                                        <p:attrNameLst>
                                          <p:attrName>style.visibility</p:attrName>
                                        </p:attrNameLst>
                                      </p:cBhvr>
                                      <p:to>
                                        <p:strVal val="visible"/>
                                      </p:to>
                                    </p:set>
                                    <p:animEffect transition="in" filter="wipe(up)">
                                      <p:cBhvr>
                                        <p:cTn id="17" dur="500"/>
                                        <p:tgtEl>
                                          <p:spTgt spid="40965"/>
                                        </p:tgtEl>
                                      </p:cBhvr>
                                    </p:animEffect>
                                  </p:childTnLst>
                                  <p:subTnLst>
                                    <p:animClr clrSpc="rgb" dir="cw">
                                      <p:cBhvr override="childStyle">
                                        <p:cTn dur="1" fill="hold" display="0" masterRel="nextClick" afterEffect="1"/>
                                        <p:tgtEl>
                                          <p:spTgt spid="40965"/>
                                        </p:tgtEl>
                                        <p:attrNameLst>
                                          <p:attrName>ppt_c</p:attrName>
                                        </p:attrNameLst>
                                      </p:cBhvr>
                                      <p:to>
                                        <a:srgbClr val="00CCFF"/>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0966"/>
                                        </p:tgtEl>
                                        <p:attrNameLst>
                                          <p:attrName>style.visibility</p:attrName>
                                        </p:attrNameLst>
                                      </p:cBhvr>
                                      <p:to>
                                        <p:strVal val="visible"/>
                                      </p:to>
                                    </p:set>
                                    <p:animEffect transition="in" filter="wipe(up)">
                                      <p:cBhvr>
                                        <p:cTn id="22" dur="500"/>
                                        <p:tgtEl>
                                          <p:spTgt spid="40966"/>
                                        </p:tgtEl>
                                      </p:cBhvr>
                                    </p:animEffect>
                                  </p:childTnLst>
                                  <p:subTnLst>
                                    <p:animClr clrSpc="rgb" dir="cw">
                                      <p:cBhvr override="childStyle">
                                        <p:cTn dur="1" fill="hold" display="0" masterRel="nextClick" afterEffect="1"/>
                                        <p:tgtEl>
                                          <p:spTgt spid="40966"/>
                                        </p:tgtEl>
                                        <p:attrNameLst>
                                          <p:attrName>ppt_c</p:attrName>
                                        </p:attrNameLst>
                                      </p:cBhvr>
                                      <p:to>
                                        <a:schemeClr val="hlink"/>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0967"/>
                                        </p:tgtEl>
                                        <p:attrNameLst>
                                          <p:attrName>style.visibility</p:attrName>
                                        </p:attrNameLst>
                                      </p:cBhvr>
                                      <p:to>
                                        <p:strVal val="visible"/>
                                      </p:to>
                                    </p:set>
                                    <p:animEffect transition="in" filter="wipe(up)">
                                      <p:cBhvr>
                                        <p:cTn id="27" dur="500"/>
                                        <p:tgtEl>
                                          <p:spTgt spid="40967"/>
                                        </p:tgtEl>
                                      </p:cBhvr>
                                    </p:animEffect>
                                  </p:childTnLst>
                                  <p:subTnLst>
                                    <p:animClr clrSpc="rgb" dir="cw">
                                      <p:cBhvr override="childStyle">
                                        <p:cTn dur="1" fill="hold" display="0" masterRel="nextClick" afterEffect="1"/>
                                        <p:tgtEl>
                                          <p:spTgt spid="40967"/>
                                        </p:tgtEl>
                                        <p:attrNameLst>
                                          <p:attrName>ppt_c</p:attrName>
                                        </p:attrNameLst>
                                      </p:cBhvr>
                                      <p:to>
                                        <a:srgbClr val="00CC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utoUpdateAnimBg="0"/>
      <p:bldP spid="40967" grpId="0" autoUpdateAnimBg="0"/>
      <p:bldP spid="40965" grpId="0" autoUpdateAnimBg="0"/>
      <p:bldP spid="40964" grpId="0" autoUpdateAnimBg="0"/>
      <p:bldP spid="40963"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descr="Rectangle: Click to edit Master text styles&#10;Second level&#10;Third level&#10;Fourth level&#10;Fifth level"/>
          <p:cNvSpPr>
            <a:spLocks noGrp="1" noChangeArrowheads="1"/>
          </p:cNvSpPr>
          <p:nvPr>
            <p:ph type="body" idx="1"/>
          </p:nvPr>
        </p:nvSpPr>
        <p:spPr>
          <a:xfrm>
            <a:off x="495300" y="1962150"/>
            <a:ext cx="7997825" cy="4343400"/>
          </a:xfrm>
        </p:spPr>
        <p:txBody>
          <a:bodyPr/>
          <a:lstStyle/>
          <a:p>
            <a:pPr eaLnBrk="1" hangingPunct="1"/>
            <a:r>
              <a:rPr lang="en-US" altLang="en-US" b="1">
                <a:latin typeface="Arial" charset="0"/>
              </a:rPr>
              <a:t>Retaliation in any form against anyone  </a:t>
            </a:r>
            <a:r>
              <a:rPr lang="en-US" altLang="en-US">
                <a:latin typeface="Arial" charset="0"/>
              </a:rPr>
              <a:t>who exercises his or her right to make a good faith complaint or who cooperates in an investigation of a complaint </a:t>
            </a:r>
            <a:r>
              <a:rPr lang="en-US" altLang="en-US" b="1">
                <a:latin typeface="Arial" charset="0"/>
              </a:rPr>
              <a:t>is strictly prohibited</a:t>
            </a:r>
            <a:r>
              <a:rPr lang="en-US" altLang="en-US">
                <a:latin typeface="Arial" charset="0"/>
              </a:rPr>
              <a:t>, and will itself be </a:t>
            </a:r>
            <a:r>
              <a:rPr lang="en-US" altLang="en-US" b="1">
                <a:latin typeface="Arial" charset="0"/>
              </a:rPr>
              <a:t>cause for appropriate disciplinary action.</a:t>
            </a:r>
          </a:p>
        </p:txBody>
      </p:sp>
      <p:sp>
        <p:nvSpPr>
          <p:cNvPr id="87043" name="Rectangle 2"/>
          <p:cNvSpPr>
            <a:spLocks noGrp="1" noChangeArrowheads="1"/>
          </p:cNvSpPr>
          <p:nvPr>
            <p:ph type="title"/>
          </p:nvPr>
        </p:nvSpPr>
        <p:spPr>
          <a:xfrm>
            <a:off x="228600" y="-76200"/>
            <a:ext cx="8610600" cy="1143000"/>
          </a:xfrm>
        </p:spPr>
        <p:txBody>
          <a:bodyPr/>
          <a:lstStyle/>
          <a:p>
            <a:pPr eaLnBrk="1" hangingPunct="1"/>
            <a:r>
              <a:rPr lang="en-US" altLang="en-US" sz="3400"/>
              <a:t>Commonwealth Policy Retaliation</a:t>
            </a:r>
          </a:p>
        </p:txBody>
      </p:sp>
    </p:spTree>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descr="Rectangle: Click to edit Master text styles&#10;Second level&#10;Third level&#10;Fourth level&#10;Fifth level"/>
          <p:cNvSpPr>
            <a:spLocks noGrp="1" noChangeArrowheads="1"/>
          </p:cNvSpPr>
          <p:nvPr>
            <p:ph type="body" idx="1"/>
          </p:nvPr>
        </p:nvSpPr>
        <p:spPr>
          <a:xfrm>
            <a:off x="228600" y="1447800"/>
            <a:ext cx="7772400" cy="3429000"/>
          </a:xfrm>
        </p:spPr>
        <p:txBody>
          <a:bodyPr/>
          <a:lstStyle/>
          <a:p>
            <a:pPr marL="609600" indent="-609600" algn="ctr" eaLnBrk="1" hangingPunct="1">
              <a:buFont typeface="Wingdings" pitchFamily="2" charset="2"/>
              <a:buNone/>
            </a:pPr>
            <a:r>
              <a:rPr lang="en-US" altLang="en-US" sz="4800" b="1">
                <a:cs typeface="Arial" charset="0"/>
              </a:rPr>
              <a:t>True or False?</a:t>
            </a:r>
            <a:endParaRPr lang="en-US" altLang="en-US" sz="4800" b="1">
              <a:latin typeface="Arial" charset="0"/>
              <a:cs typeface="Arial" charset="0"/>
            </a:endParaRPr>
          </a:p>
          <a:p>
            <a:pPr marL="609600" indent="-609600" eaLnBrk="1" hangingPunct="1">
              <a:buFont typeface="Wingdings" pitchFamily="2" charset="2"/>
              <a:buAutoNum type="arabicPeriod" startAt="2"/>
            </a:pPr>
            <a:r>
              <a:rPr lang="en-US" altLang="en-US" sz="2800" b="1">
                <a:latin typeface="Arial" charset="0"/>
                <a:cs typeface="Times New Roman" pitchFamily="18" charset="0"/>
              </a:rPr>
              <a:t>Sexual harassment is a violation of state and federal laws.</a:t>
            </a:r>
          </a:p>
          <a:p>
            <a:pPr marL="609600" indent="-609600" eaLnBrk="1" hangingPunct="1">
              <a:buFont typeface="Wingdings" pitchFamily="2" charset="2"/>
              <a:buNone/>
            </a:pPr>
            <a:endParaRPr lang="en-US" altLang="en-US" sz="2800" b="1">
              <a:latin typeface="Arial" charset="0"/>
              <a:cs typeface="Times New Roman" pitchFamily="18" charset="0"/>
            </a:endParaRPr>
          </a:p>
          <a:p>
            <a:pPr marL="609600" indent="-609600" eaLnBrk="1" hangingPunct="1">
              <a:buFont typeface="Wingdings" pitchFamily="2" charset="2"/>
              <a:buNone/>
            </a:pPr>
            <a:r>
              <a:rPr lang="en-US" altLang="en-US" sz="2800" b="1">
                <a:solidFill>
                  <a:srgbClr val="91343A"/>
                </a:solidFill>
                <a:latin typeface="Arial" charset="0"/>
                <a:cs typeface="Times New Roman" pitchFamily="18" charset="0"/>
              </a:rPr>
              <a:t>	TRUE.  </a:t>
            </a:r>
            <a:r>
              <a:rPr lang="en-US" altLang="en-US" sz="2800" b="1">
                <a:latin typeface="Arial" charset="0"/>
                <a:cs typeface="Times New Roman" pitchFamily="18" charset="0"/>
              </a:rPr>
              <a:t>Sexual harassment is a violation of state law (PHRA) and federal law (Title VII).</a:t>
            </a:r>
            <a:endParaRPr lang="en-US" altLang="en-US" sz="2800" b="1">
              <a:latin typeface="Arial" charset="0"/>
              <a:cs typeface="Arial" charset="0"/>
            </a:endParaRPr>
          </a:p>
        </p:txBody>
      </p:sp>
      <p:sp>
        <p:nvSpPr>
          <p:cNvPr id="20483" name="Rectangle 8"/>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wipe(lef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wipe(lef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987">
                                            <p:txEl>
                                              <p:pRg st="3" end="3"/>
                                            </p:txEl>
                                          </p:spTgt>
                                        </p:tgtEl>
                                        <p:attrNameLst>
                                          <p:attrName>style.visibility</p:attrName>
                                        </p:attrNameLst>
                                      </p:cBhvr>
                                      <p:to>
                                        <p:strVal val="visible"/>
                                      </p:to>
                                    </p:set>
                                    <p:animEffect transition="in" filter="wipe(left)">
                                      <p:cBhvr>
                                        <p:cTn id="17"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3" name="Rectangle 3" descr="Rectangle: Click to edit Master text styles&#10;Second level&#10;Third level&#10;Fourth level&#10;Fifth level"/>
          <p:cNvSpPr>
            <a:spLocks noGrp="1" noChangeArrowheads="1"/>
          </p:cNvSpPr>
          <p:nvPr>
            <p:ph type="body" idx="1"/>
          </p:nvPr>
        </p:nvSpPr>
        <p:spPr>
          <a:xfrm>
            <a:off x="1755775" y="2667000"/>
            <a:ext cx="6438900" cy="1943100"/>
          </a:xfrm>
        </p:spPr>
        <p:txBody>
          <a:bodyPr/>
          <a:lstStyle/>
          <a:p>
            <a:pPr marL="0" indent="0" eaLnBrk="1" hangingPunct="1">
              <a:buSzPct val="120000"/>
              <a:buFontTx/>
              <a:buNone/>
            </a:pPr>
            <a:r>
              <a:rPr lang="en-US" altLang="en-US" sz="3600">
                <a:latin typeface="Arial" charset="0"/>
              </a:rPr>
              <a:t>Tell the individual that the          behavior is unwelcome and                  to stop the behavior</a:t>
            </a:r>
            <a:r>
              <a:rPr lang="en-US" altLang="en-US" sz="3600" b="1">
                <a:latin typeface="Arial" charset="0"/>
              </a:rPr>
              <a:t> NOW!</a:t>
            </a:r>
          </a:p>
        </p:txBody>
      </p:sp>
      <p:sp>
        <p:nvSpPr>
          <p:cNvPr id="88067" name="Rectangle 16"/>
          <p:cNvSpPr>
            <a:spLocks noGrp="1" noChangeArrowheads="1"/>
          </p:cNvSpPr>
          <p:nvPr>
            <p:ph type="title"/>
          </p:nvPr>
        </p:nvSpPr>
        <p:spPr>
          <a:xfrm>
            <a:off x="301625" y="-76200"/>
            <a:ext cx="8080375" cy="1143000"/>
          </a:xfrm>
        </p:spPr>
        <p:txBody>
          <a:bodyPr lIns="92075" tIns="46038" rIns="92075" bIns="46038"/>
          <a:lstStyle/>
          <a:p>
            <a:pPr eaLnBrk="1" hangingPunct="1"/>
            <a:r>
              <a:rPr lang="en-US" altLang="en-US"/>
              <a:t>Unwanted Attention</a:t>
            </a:r>
          </a:p>
        </p:txBody>
      </p:sp>
      <p:sp>
        <p:nvSpPr>
          <p:cNvPr id="148499" name="Text Box 19"/>
          <p:cNvSpPr txBox="1">
            <a:spLocks noChangeArrowheads="1"/>
          </p:cNvSpPr>
          <p:nvPr/>
        </p:nvSpPr>
        <p:spPr bwMode="auto">
          <a:xfrm>
            <a:off x="628650" y="1619250"/>
            <a:ext cx="649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3600" b="1"/>
              <a:t>Step 1:  Act Immediately</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99"/>
                                        </p:tgtEl>
                                        <p:attrNameLst>
                                          <p:attrName>style.visibility</p:attrName>
                                        </p:attrNameLst>
                                      </p:cBhvr>
                                      <p:to>
                                        <p:strVal val="visible"/>
                                      </p:to>
                                    </p:set>
                                    <p:animEffect transition="in" filter="wipe(left)">
                                      <p:cBhvr>
                                        <p:cTn id="7" dur="500"/>
                                        <p:tgtEl>
                                          <p:spTgt spid="1484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0" end="0"/>
                                            </p:txEl>
                                          </p:spTgt>
                                        </p:tgtEl>
                                        <p:attrNameLst>
                                          <p:attrName>style.visibility</p:attrName>
                                        </p:attrNameLst>
                                      </p:cBhvr>
                                      <p:to>
                                        <p:strVal val="visible"/>
                                      </p:to>
                                    </p:set>
                                    <p:animEffect transition="in" filter="wipe(left)">
                                      <p:cBhvr>
                                        <p:cTn id="12" dur="500"/>
                                        <p:tgtEl>
                                          <p:spTgt spid="148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P spid="148499"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p:cNvSpPr>
            <a:spLocks noChangeArrowheads="1"/>
          </p:cNvSpPr>
          <p:nvPr/>
        </p:nvSpPr>
        <p:spPr bwMode="auto">
          <a:xfrm>
            <a:off x="1295400" y="2038350"/>
            <a:ext cx="74866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endParaRPr lang="en-US" altLang="en-US" sz="1200" b="1"/>
          </a:p>
          <a:p>
            <a:pPr eaLnBrk="1" hangingPunct="1">
              <a:lnSpc>
                <a:spcPct val="90000"/>
              </a:lnSpc>
              <a:spcBef>
                <a:spcPct val="20000"/>
              </a:spcBef>
              <a:buClr>
                <a:schemeClr val="tx2"/>
              </a:buClr>
              <a:buSzPct val="120000"/>
              <a:buFontTx/>
              <a:buChar char="•"/>
            </a:pPr>
            <a:r>
              <a:rPr lang="en-US" altLang="en-US" sz="3600"/>
              <a:t>Date, time, place of incident;</a:t>
            </a:r>
          </a:p>
          <a:p>
            <a:pPr eaLnBrk="1" hangingPunct="1">
              <a:lnSpc>
                <a:spcPct val="90000"/>
              </a:lnSpc>
              <a:spcBef>
                <a:spcPct val="20000"/>
              </a:spcBef>
              <a:buClr>
                <a:schemeClr val="tx2"/>
              </a:buClr>
              <a:buSzPct val="120000"/>
              <a:buFontTx/>
              <a:buChar char="•"/>
            </a:pPr>
            <a:r>
              <a:rPr lang="en-US" altLang="en-US" sz="3600"/>
              <a:t>Specific unwelcome behavior;</a:t>
            </a:r>
          </a:p>
          <a:p>
            <a:pPr eaLnBrk="1" hangingPunct="1">
              <a:lnSpc>
                <a:spcPct val="90000"/>
              </a:lnSpc>
              <a:spcBef>
                <a:spcPct val="20000"/>
              </a:spcBef>
              <a:buClr>
                <a:schemeClr val="tx2"/>
              </a:buClr>
              <a:buSzPct val="120000"/>
              <a:buFontTx/>
              <a:buChar char="•"/>
            </a:pPr>
            <a:r>
              <a:rPr lang="en-US" altLang="en-US" sz="3600"/>
              <a:t>Your response;</a:t>
            </a:r>
          </a:p>
          <a:p>
            <a:pPr eaLnBrk="1" hangingPunct="1">
              <a:lnSpc>
                <a:spcPct val="90000"/>
              </a:lnSpc>
              <a:spcBef>
                <a:spcPct val="20000"/>
              </a:spcBef>
              <a:buClr>
                <a:schemeClr val="tx2"/>
              </a:buClr>
              <a:buSzPct val="120000"/>
              <a:buFontTx/>
              <a:buChar char="•"/>
            </a:pPr>
            <a:r>
              <a:rPr lang="en-US" altLang="en-US" sz="3600"/>
              <a:t>Names of witnesses; and</a:t>
            </a:r>
          </a:p>
          <a:p>
            <a:pPr eaLnBrk="1" hangingPunct="1">
              <a:lnSpc>
                <a:spcPct val="90000"/>
              </a:lnSpc>
              <a:spcBef>
                <a:spcPct val="20000"/>
              </a:spcBef>
              <a:buClr>
                <a:schemeClr val="tx2"/>
              </a:buClr>
              <a:buSzPct val="120000"/>
              <a:buFontTx/>
              <a:buChar char="•"/>
            </a:pPr>
            <a:r>
              <a:rPr lang="en-US" altLang="en-US" sz="3600"/>
              <a:t>Copies of documentation (e.g.,   	 notes, emails, pictures, etc.)</a:t>
            </a:r>
          </a:p>
        </p:txBody>
      </p:sp>
      <p:sp>
        <p:nvSpPr>
          <p:cNvPr id="183303" name="Text Box 7"/>
          <p:cNvSpPr txBox="1">
            <a:spLocks noChangeArrowheads="1"/>
          </p:cNvSpPr>
          <p:nvPr/>
        </p:nvSpPr>
        <p:spPr bwMode="auto">
          <a:xfrm>
            <a:off x="628650" y="1619250"/>
            <a:ext cx="72771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Clr>
                <a:schemeClr val="tx2"/>
              </a:buClr>
              <a:buSzPct val="75000"/>
              <a:buFont typeface="Wingdings" pitchFamily="2" charset="2"/>
              <a:buNone/>
            </a:pPr>
            <a:r>
              <a:rPr lang="en-US" altLang="en-US" sz="3600" b="1"/>
              <a:t>Step 2:  Document the Incident</a:t>
            </a:r>
          </a:p>
          <a:p>
            <a:pPr eaLnBrk="1" hangingPunct="1">
              <a:lnSpc>
                <a:spcPct val="90000"/>
              </a:lnSpc>
              <a:spcBef>
                <a:spcPct val="20000"/>
              </a:spcBef>
              <a:buClr>
                <a:schemeClr val="tx2"/>
              </a:buClr>
              <a:buSzPct val="75000"/>
              <a:buFont typeface="Wingdings" pitchFamily="2" charset="2"/>
              <a:buNone/>
            </a:pPr>
            <a:endParaRPr lang="en-US" altLang="en-US" sz="3600" b="1"/>
          </a:p>
        </p:txBody>
      </p:sp>
      <p:sp>
        <p:nvSpPr>
          <p:cNvPr id="7" name="Rectangle 16"/>
          <p:cNvSpPr txBox="1">
            <a:spLocks noChangeArrowheads="1"/>
          </p:cNvSpPr>
          <p:nvPr/>
        </p:nvSpPr>
        <p:spPr>
          <a:xfrm>
            <a:off x="301625" y="-76200"/>
            <a:ext cx="8080375" cy="1143000"/>
          </a:xfrm>
          <a:prstGeom prst="rect">
            <a:avLst/>
          </a:prstGeom>
          <a:noFill/>
        </p:spPr>
        <p:txBody>
          <a:bodyPr lIns="92075" tIns="46038" rIns="92075" bIns="46038" anchor="ctr"/>
          <a:lstStyle/>
          <a:p>
            <a:pPr>
              <a:defRPr/>
            </a:pPr>
            <a:r>
              <a:rPr lang="en-US" sz="3800" b="1" kern="0">
                <a:solidFill>
                  <a:schemeClr val="bg1"/>
                </a:solidFill>
                <a:latin typeface="+mj-lt"/>
                <a:ea typeface="+mj-ea"/>
                <a:cs typeface="+mj-cs"/>
              </a:rPr>
              <a:t>Unwanted Attention</a:t>
            </a:r>
            <a:endParaRPr lang="en-US" sz="3800" b="1" kern="0" dirty="0">
              <a:solidFill>
                <a:schemeClr val="bg1"/>
              </a:solidFill>
              <a:latin typeface="+mj-lt"/>
              <a:ea typeface="+mj-ea"/>
              <a:cs typeface="+mj-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303"/>
                                        </p:tgtEl>
                                        <p:attrNameLst>
                                          <p:attrName>style.visibility</p:attrName>
                                        </p:attrNameLst>
                                      </p:cBhvr>
                                      <p:to>
                                        <p:strVal val="visible"/>
                                      </p:to>
                                    </p:set>
                                    <p:animEffect transition="in" filter="wipe(left)">
                                      <p:cBhvr>
                                        <p:cTn id="7" dur="500"/>
                                        <p:tgtEl>
                                          <p:spTgt spid="1833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wipe(left)">
                                      <p:cBhvr>
                                        <p:cTn id="12" dur="500"/>
                                        <p:tgtEl>
                                          <p:spTgt spid="183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wipe(left)">
                                      <p:cBhvr>
                                        <p:cTn id="17" dur="500"/>
                                        <p:tgtEl>
                                          <p:spTgt spid="183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299">
                                            <p:txEl>
                                              <p:pRg st="3" end="3"/>
                                            </p:txEl>
                                          </p:spTgt>
                                        </p:tgtEl>
                                        <p:attrNameLst>
                                          <p:attrName>style.visibility</p:attrName>
                                        </p:attrNameLst>
                                      </p:cBhvr>
                                      <p:to>
                                        <p:strVal val="visible"/>
                                      </p:to>
                                    </p:set>
                                    <p:animEffect transition="in" filter="wipe(left)">
                                      <p:cBhvr>
                                        <p:cTn id="22" dur="500"/>
                                        <p:tgtEl>
                                          <p:spTgt spid="1832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299">
                                            <p:txEl>
                                              <p:pRg st="4" end="4"/>
                                            </p:txEl>
                                          </p:spTgt>
                                        </p:tgtEl>
                                        <p:attrNameLst>
                                          <p:attrName>style.visibility</p:attrName>
                                        </p:attrNameLst>
                                      </p:cBhvr>
                                      <p:to>
                                        <p:strVal val="visible"/>
                                      </p:to>
                                    </p:set>
                                    <p:animEffect transition="in" filter="wipe(left)">
                                      <p:cBhvr>
                                        <p:cTn id="27" dur="500"/>
                                        <p:tgtEl>
                                          <p:spTgt spid="1832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3299">
                                            <p:txEl>
                                              <p:pRg st="5" end="5"/>
                                            </p:txEl>
                                          </p:spTgt>
                                        </p:tgtEl>
                                        <p:attrNameLst>
                                          <p:attrName>style.visibility</p:attrName>
                                        </p:attrNameLst>
                                      </p:cBhvr>
                                      <p:to>
                                        <p:strVal val="visible"/>
                                      </p:to>
                                    </p:set>
                                    <p:animEffect transition="in" filter="wipe(left)">
                                      <p:cBhvr>
                                        <p:cTn id="32" dur="500"/>
                                        <p:tgtEl>
                                          <p:spTgt spid="183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autoUpdateAnimBg="0"/>
      <p:bldP spid="183303"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6" name="Text Box 8"/>
          <p:cNvSpPr txBox="1">
            <a:spLocks noChangeArrowheads="1"/>
          </p:cNvSpPr>
          <p:nvPr/>
        </p:nvSpPr>
        <p:spPr bwMode="auto">
          <a:xfrm>
            <a:off x="628650" y="1619250"/>
            <a:ext cx="649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a:t>Step 3:  Report the Behavior</a:t>
            </a:r>
          </a:p>
        </p:txBody>
      </p:sp>
      <p:sp>
        <p:nvSpPr>
          <p:cNvPr id="150531" name="Rectangle 3" descr="Rectangle: Click to edit Master text styles&#10;Second level&#10;Third level&#10;Fourth level&#10;Fifth level"/>
          <p:cNvSpPr>
            <a:spLocks noGrp="1" noChangeArrowheads="1"/>
          </p:cNvSpPr>
          <p:nvPr>
            <p:ph type="body" idx="1"/>
          </p:nvPr>
        </p:nvSpPr>
        <p:spPr>
          <a:xfrm>
            <a:off x="1733550" y="2800350"/>
            <a:ext cx="7410450" cy="3143250"/>
          </a:xfrm>
        </p:spPr>
        <p:txBody>
          <a:bodyPr/>
          <a:lstStyle/>
          <a:p>
            <a:pPr marL="0" indent="0" eaLnBrk="1" hangingPunct="1">
              <a:buFont typeface="Wingdings" pitchFamily="2" charset="2"/>
              <a:buNone/>
            </a:pPr>
            <a:r>
              <a:rPr lang="en-US" altLang="en-US" sz="3600">
                <a:latin typeface="Arial" charset="0"/>
              </a:rPr>
              <a:t>Immediately report the behavior</a:t>
            </a:r>
            <a:br>
              <a:rPr lang="en-US" altLang="en-US" sz="3600">
                <a:latin typeface="Arial" charset="0"/>
              </a:rPr>
            </a:br>
            <a:r>
              <a:rPr lang="en-US" altLang="en-US" sz="3600">
                <a:latin typeface="Arial" charset="0"/>
              </a:rPr>
              <a:t>to your supervisor or the agency official designated to receive complaints.</a:t>
            </a:r>
          </a:p>
        </p:txBody>
      </p:sp>
      <p:sp>
        <p:nvSpPr>
          <p:cNvPr id="90116" name="Rectangle 16"/>
          <p:cNvSpPr>
            <a:spLocks noGrp="1" noChangeArrowheads="1"/>
          </p:cNvSpPr>
          <p:nvPr>
            <p:ph type="title"/>
          </p:nvPr>
        </p:nvSpPr>
        <p:spPr>
          <a:xfrm>
            <a:off x="301625" y="-76200"/>
            <a:ext cx="8080375" cy="1143000"/>
          </a:xfrm>
        </p:spPr>
        <p:txBody>
          <a:bodyPr lIns="92075" tIns="46038" rIns="92075" bIns="46038"/>
          <a:lstStyle/>
          <a:p>
            <a:pPr eaLnBrk="1" hangingPunct="1"/>
            <a:r>
              <a:rPr lang="en-US" altLang="en-US"/>
              <a:t>Unwanted Attention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0536"/>
                                        </p:tgtEl>
                                        <p:attrNameLst>
                                          <p:attrName>style.visibility</p:attrName>
                                        </p:attrNameLst>
                                      </p:cBhvr>
                                      <p:to>
                                        <p:strVal val="visible"/>
                                      </p:to>
                                    </p:set>
                                    <p:animEffect transition="in" filter="wipe(left)">
                                      <p:cBhvr>
                                        <p:cTn id="7" dur="500"/>
                                        <p:tgtEl>
                                          <p:spTgt spid="1505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0531">
                                            <p:txEl>
                                              <p:pRg st="0" end="0"/>
                                            </p:txEl>
                                          </p:spTgt>
                                        </p:tgtEl>
                                        <p:attrNameLst>
                                          <p:attrName>style.visibility</p:attrName>
                                        </p:attrNameLst>
                                      </p:cBhvr>
                                      <p:to>
                                        <p:strVal val="visible"/>
                                      </p:to>
                                    </p:set>
                                    <p:animEffect transition="in" filter="wipe(left)">
                                      <p:cBhvr>
                                        <p:cTn id="12" dur="500"/>
                                        <p:tgtEl>
                                          <p:spTgt spid="150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6" grpId="0" autoUpdateAnimBg="0"/>
      <p:bldP spid="150531" grpId="0" build="p" bldLvl="2"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39" name="Rectangle 3" descr="Rectangle: Click to edit Master text styles&#10;Second level&#10;Third level&#10;Fourth level&#10;Fifth level"/>
          <p:cNvSpPr>
            <a:spLocks noGrp="1" noChangeArrowheads="1"/>
          </p:cNvSpPr>
          <p:nvPr>
            <p:ph type="body" idx="1"/>
          </p:nvPr>
        </p:nvSpPr>
        <p:spPr>
          <a:xfrm>
            <a:off x="1219200" y="3600450"/>
            <a:ext cx="7924800" cy="2647950"/>
          </a:xfrm>
        </p:spPr>
        <p:txBody>
          <a:bodyPr/>
          <a:lstStyle/>
          <a:p>
            <a:pPr eaLnBrk="1" hangingPunct="1"/>
            <a:r>
              <a:rPr lang="en-US" altLang="en-US" sz="2800">
                <a:latin typeface="Arial" charset="0"/>
              </a:rPr>
              <a:t>Who?</a:t>
            </a:r>
          </a:p>
          <a:p>
            <a:pPr eaLnBrk="1" hangingPunct="1"/>
            <a:r>
              <a:rPr lang="en-US" altLang="en-US" sz="2800">
                <a:latin typeface="Arial" charset="0"/>
              </a:rPr>
              <a:t>What?</a:t>
            </a:r>
          </a:p>
          <a:p>
            <a:pPr eaLnBrk="1" hangingPunct="1"/>
            <a:r>
              <a:rPr lang="en-US" altLang="en-US" sz="2800">
                <a:latin typeface="Arial" charset="0"/>
              </a:rPr>
              <a:t>Where? </a:t>
            </a:r>
          </a:p>
          <a:p>
            <a:pPr eaLnBrk="1" hangingPunct="1"/>
            <a:r>
              <a:rPr lang="en-US" altLang="en-US" sz="2800">
                <a:latin typeface="Arial" charset="0"/>
              </a:rPr>
              <a:t>When?</a:t>
            </a:r>
          </a:p>
          <a:p>
            <a:pPr eaLnBrk="1" hangingPunct="1"/>
            <a:r>
              <a:rPr lang="en-US" altLang="en-US" sz="2800">
                <a:latin typeface="Arial" charset="0"/>
              </a:rPr>
              <a:t>Why?</a:t>
            </a:r>
          </a:p>
        </p:txBody>
      </p:sp>
      <p:sp>
        <p:nvSpPr>
          <p:cNvPr id="91139" name="Text Box 6"/>
          <p:cNvSpPr txBox="1">
            <a:spLocks noChangeArrowheads="1"/>
          </p:cNvSpPr>
          <p:nvPr/>
        </p:nvSpPr>
        <p:spPr bwMode="auto">
          <a:xfrm>
            <a:off x="628650" y="1619250"/>
            <a:ext cx="649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a:t>Step 3:  Report the Behavior</a:t>
            </a:r>
          </a:p>
        </p:txBody>
      </p:sp>
      <p:sp>
        <p:nvSpPr>
          <p:cNvPr id="219143" name="Rectangle 7"/>
          <p:cNvSpPr>
            <a:spLocks noChangeArrowheads="1"/>
          </p:cNvSpPr>
          <p:nvPr/>
        </p:nvSpPr>
        <p:spPr bwMode="auto">
          <a:xfrm>
            <a:off x="838200" y="219075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200" b="1">
                <a:solidFill>
                  <a:srgbClr val="91343A"/>
                </a:solidFill>
              </a:rPr>
              <a:t>Be Specific when Reporting </a:t>
            </a:r>
            <a:br>
              <a:rPr lang="en-US" altLang="en-US" sz="3200" b="1">
                <a:solidFill>
                  <a:srgbClr val="91343A"/>
                </a:solidFill>
              </a:rPr>
            </a:br>
            <a:r>
              <a:rPr lang="en-US" altLang="en-US" sz="3200" b="1">
                <a:solidFill>
                  <a:srgbClr val="91343A"/>
                </a:solidFill>
              </a:rPr>
              <a:t>Unwanted Behavior:</a:t>
            </a:r>
          </a:p>
        </p:txBody>
      </p:sp>
      <p:sp>
        <p:nvSpPr>
          <p:cNvPr id="91141" name="Rectangle 16"/>
          <p:cNvSpPr>
            <a:spLocks noGrp="1" noChangeArrowheads="1"/>
          </p:cNvSpPr>
          <p:nvPr>
            <p:ph type="title"/>
          </p:nvPr>
        </p:nvSpPr>
        <p:spPr>
          <a:xfrm>
            <a:off x="301625" y="-76200"/>
            <a:ext cx="8080375" cy="1143000"/>
          </a:xfrm>
        </p:spPr>
        <p:txBody>
          <a:bodyPr lIns="92075" tIns="46038" rIns="92075" bIns="46038"/>
          <a:lstStyle/>
          <a:p>
            <a:pPr eaLnBrk="1" hangingPunct="1"/>
            <a:r>
              <a:rPr lang="en-US" altLang="en-US"/>
              <a:t>Unwanted Attention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9143"/>
                                        </p:tgtEl>
                                        <p:attrNameLst>
                                          <p:attrName>style.visibility</p:attrName>
                                        </p:attrNameLst>
                                      </p:cBhvr>
                                      <p:to>
                                        <p:strVal val="visible"/>
                                      </p:to>
                                    </p:set>
                                    <p:animEffect transition="in" filter="wipe(left)">
                                      <p:cBhvr>
                                        <p:cTn id="7" dur="500"/>
                                        <p:tgtEl>
                                          <p:spTgt spid="2191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9139">
                                            <p:txEl>
                                              <p:pRg st="0" end="0"/>
                                            </p:txEl>
                                          </p:spTgt>
                                        </p:tgtEl>
                                        <p:attrNameLst>
                                          <p:attrName>style.visibility</p:attrName>
                                        </p:attrNameLst>
                                      </p:cBhvr>
                                      <p:to>
                                        <p:strVal val="visible"/>
                                      </p:to>
                                    </p:set>
                                    <p:animEffect transition="in" filter="wipe(left)">
                                      <p:cBhvr>
                                        <p:cTn id="12" dur="500"/>
                                        <p:tgtEl>
                                          <p:spTgt spid="2191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9139">
                                            <p:txEl>
                                              <p:pRg st="1" end="1"/>
                                            </p:txEl>
                                          </p:spTgt>
                                        </p:tgtEl>
                                        <p:attrNameLst>
                                          <p:attrName>style.visibility</p:attrName>
                                        </p:attrNameLst>
                                      </p:cBhvr>
                                      <p:to>
                                        <p:strVal val="visible"/>
                                      </p:to>
                                    </p:set>
                                    <p:animEffect transition="in" filter="wipe(left)">
                                      <p:cBhvr>
                                        <p:cTn id="17" dur="500"/>
                                        <p:tgtEl>
                                          <p:spTgt spid="2191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9139">
                                            <p:txEl>
                                              <p:pRg st="2" end="2"/>
                                            </p:txEl>
                                          </p:spTgt>
                                        </p:tgtEl>
                                        <p:attrNameLst>
                                          <p:attrName>style.visibility</p:attrName>
                                        </p:attrNameLst>
                                      </p:cBhvr>
                                      <p:to>
                                        <p:strVal val="visible"/>
                                      </p:to>
                                    </p:set>
                                    <p:animEffect transition="in" filter="wipe(left)">
                                      <p:cBhvr>
                                        <p:cTn id="22" dur="500"/>
                                        <p:tgtEl>
                                          <p:spTgt spid="2191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9139">
                                            <p:txEl>
                                              <p:pRg st="3" end="3"/>
                                            </p:txEl>
                                          </p:spTgt>
                                        </p:tgtEl>
                                        <p:attrNameLst>
                                          <p:attrName>style.visibility</p:attrName>
                                        </p:attrNameLst>
                                      </p:cBhvr>
                                      <p:to>
                                        <p:strVal val="visible"/>
                                      </p:to>
                                    </p:set>
                                    <p:animEffect transition="in" filter="wipe(left)">
                                      <p:cBhvr>
                                        <p:cTn id="27" dur="500"/>
                                        <p:tgtEl>
                                          <p:spTgt spid="2191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19139">
                                            <p:txEl>
                                              <p:pRg st="4" end="4"/>
                                            </p:txEl>
                                          </p:spTgt>
                                        </p:tgtEl>
                                        <p:attrNameLst>
                                          <p:attrName>style.visibility</p:attrName>
                                        </p:attrNameLst>
                                      </p:cBhvr>
                                      <p:to>
                                        <p:strVal val="visible"/>
                                      </p:to>
                                    </p:set>
                                    <p:animEffect transition="in" filter="wipe(left)">
                                      <p:cBhvr>
                                        <p:cTn id="32" dur="500"/>
                                        <p:tgtEl>
                                          <p:spTgt spid="2191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autoUpdateAnimBg="0"/>
      <p:bldP spid="219143" grpId="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0163" name="Rectangle 3" descr="Rectangle: Click to edit Master text styles&#10;Second level&#10;Third level&#10;Fourth level&#10;Fifth level"/>
          <p:cNvSpPr>
            <a:spLocks noGrp="1" noChangeArrowheads="1"/>
          </p:cNvSpPr>
          <p:nvPr>
            <p:ph type="body" idx="1"/>
          </p:nvPr>
        </p:nvSpPr>
        <p:spPr>
          <a:xfrm>
            <a:off x="914400" y="2914650"/>
            <a:ext cx="7772400" cy="4019550"/>
          </a:xfrm>
        </p:spPr>
        <p:txBody>
          <a:bodyPr/>
          <a:lstStyle/>
          <a:p>
            <a:pPr eaLnBrk="1" hangingPunct="1"/>
            <a:r>
              <a:rPr lang="en-US" altLang="en-US">
                <a:latin typeface="Arial" charset="0"/>
              </a:rPr>
              <a:t>How many times has this happened?</a:t>
            </a:r>
            <a:endParaRPr lang="en-US" altLang="en-US"/>
          </a:p>
          <a:p>
            <a:pPr eaLnBrk="1" hangingPunct="1"/>
            <a:r>
              <a:rPr lang="en-US" altLang="en-US">
                <a:latin typeface="Arial" charset="0"/>
              </a:rPr>
              <a:t>Any witnesses?</a:t>
            </a:r>
          </a:p>
          <a:p>
            <a:pPr eaLnBrk="1" hangingPunct="1"/>
            <a:r>
              <a:rPr lang="en-US" altLang="en-US">
                <a:latin typeface="Arial" charset="0"/>
              </a:rPr>
              <a:t>What were your feelings?</a:t>
            </a:r>
          </a:p>
          <a:p>
            <a:pPr eaLnBrk="1" hangingPunct="1"/>
            <a:r>
              <a:rPr lang="en-US" altLang="en-US">
                <a:latin typeface="Arial" charset="0"/>
              </a:rPr>
              <a:t>Was your work affected?</a:t>
            </a:r>
          </a:p>
          <a:p>
            <a:pPr eaLnBrk="1" hangingPunct="1"/>
            <a:r>
              <a:rPr lang="en-US" altLang="en-US">
                <a:latin typeface="Arial" charset="0"/>
              </a:rPr>
              <a:t>Did you document the incident?</a:t>
            </a:r>
          </a:p>
          <a:p>
            <a:pPr eaLnBrk="1" hangingPunct="1"/>
            <a:r>
              <a:rPr lang="en-US" altLang="en-US">
                <a:latin typeface="Arial" charset="0"/>
              </a:rPr>
              <a:t>What remedy do you want?</a:t>
            </a:r>
          </a:p>
        </p:txBody>
      </p:sp>
      <p:sp>
        <p:nvSpPr>
          <p:cNvPr id="92163" name="Text Box 8"/>
          <p:cNvSpPr txBox="1">
            <a:spLocks noChangeArrowheads="1"/>
          </p:cNvSpPr>
          <p:nvPr/>
        </p:nvSpPr>
        <p:spPr bwMode="auto">
          <a:xfrm>
            <a:off x="609600" y="1485900"/>
            <a:ext cx="649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a:t>Step 3:  Report the Behavior</a:t>
            </a:r>
          </a:p>
        </p:txBody>
      </p:sp>
      <p:sp>
        <p:nvSpPr>
          <p:cNvPr id="92164" name="Rectangle 5"/>
          <p:cNvSpPr>
            <a:spLocks noChangeArrowheads="1"/>
          </p:cNvSpPr>
          <p:nvPr/>
        </p:nvSpPr>
        <p:spPr bwMode="auto">
          <a:xfrm>
            <a:off x="762000" y="1943100"/>
            <a:ext cx="8458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b="1">
                <a:solidFill>
                  <a:srgbClr val="91343A"/>
                </a:solidFill>
              </a:rPr>
              <a:t>Be Specific when Reporting </a:t>
            </a:r>
            <a:br>
              <a:rPr lang="en-US" altLang="en-US" sz="2800" b="1">
                <a:solidFill>
                  <a:srgbClr val="91343A"/>
                </a:solidFill>
              </a:rPr>
            </a:br>
            <a:r>
              <a:rPr lang="en-US" altLang="en-US" sz="2800" b="1">
                <a:solidFill>
                  <a:srgbClr val="91343A"/>
                </a:solidFill>
              </a:rPr>
              <a:t>Unwanted Behavior</a:t>
            </a:r>
          </a:p>
        </p:txBody>
      </p:sp>
      <p:sp>
        <p:nvSpPr>
          <p:cNvPr id="92165" name="Rectangle 16"/>
          <p:cNvSpPr>
            <a:spLocks noGrp="1" noChangeArrowheads="1"/>
          </p:cNvSpPr>
          <p:nvPr>
            <p:ph type="title"/>
          </p:nvPr>
        </p:nvSpPr>
        <p:spPr>
          <a:xfrm>
            <a:off x="301625" y="-76200"/>
            <a:ext cx="8080375" cy="1143000"/>
          </a:xfrm>
        </p:spPr>
        <p:txBody>
          <a:bodyPr lIns="92075" tIns="46038" rIns="92075" bIns="46038"/>
          <a:lstStyle/>
          <a:p>
            <a:pPr eaLnBrk="1" hangingPunct="1"/>
            <a:r>
              <a:rPr lang="en-US" altLang="en-US"/>
              <a:t>Unwanted Attention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Effect transition="in" filter="wipe(left)">
                                      <p:cBhvr>
                                        <p:cTn id="7" dur="500"/>
                                        <p:tgtEl>
                                          <p:spTgt spid="220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0163">
                                            <p:txEl>
                                              <p:pRg st="1" end="1"/>
                                            </p:txEl>
                                          </p:spTgt>
                                        </p:tgtEl>
                                        <p:attrNameLst>
                                          <p:attrName>style.visibility</p:attrName>
                                        </p:attrNameLst>
                                      </p:cBhvr>
                                      <p:to>
                                        <p:strVal val="visible"/>
                                      </p:to>
                                    </p:set>
                                    <p:animEffect transition="in" filter="wipe(left)">
                                      <p:cBhvr>
                                        <p:cTn id="12" dur="500"/>
                                        <p:tgtEl>
                                          <p:spTgt spid="220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0163">
                                            <p:txEl>
                                              <p:pRg st="2" end="2"/>
                                            </p:txEl>
                                          </p:spTgt>
                                        </p:tgtEl>
                                        <p:attrNameLst>
                                          <p:attrName>style.visibility</p:attrName>
                                        </p:attrNameLst>
                                      </p:cBhvr>
                                      <p:to>
                                        <p:strVal val="visible"/>
                                      </p:to>
                                    </p:set>
                                    <p:animEffect transition="in" filter="wipe(left)">
                                      <p:cBhvr>
                                        <p:cTn id="17" dur="500"/>
                                        <p:tgtEl>
                                          <p:spTgt spid="220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0163">
                                            <p:txEl>
                                              <p:pRg st="3" end="3"/>
                                            </p:txEl>
                                          </p:spTgt>
                                        </p:tgtEl>
                                        <p:attrNameLst>
                                          <p:attrName>style.visibility</p:attrName>
                                        </p:attrNameLst>
                                      </p:cBhvr>
                                      <p:to>
                                        <p:strVal val="visible"/>
                                      </p:to>
                                    </p:set>
                                    <p:animEffect transition="in" filter="wipe(left)">
                                      <p:cBhvr>
                                        <p:cTn id="22" dur="500"/>
                                        <p:tgtEl>
                                          <p:spTgt spid="2201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0163">
                                            <p:txEl>
                                              <p:pRg st="4" end="4"/>
                                            </p:txEl>
                                          </p:spTgt>
                                        </p:tgtEl>
                                        <p:attrNameLst>
                                          <p:attrName>style.visibility</p:attrName>
                                        </p:attrNameLst>
                                      </p:cBhvr>
                                      <p:to>
                                        <p:strVal val="visible"/>
                                      </p:to>
                                    </p:set>
                                    <p:animEffect transition="in" filter="wipe(left)">
                                      <p:cBhvr>
                                        <p:cTn id="27" dur="500"/>
                                        <p:tgtEl>
                                          <p:spTgt spid="2201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20163">
                                            <p:txEl>
                                              <p:pRg st="5" end="5"/>
                                            </p:txEl>
                                          </p:spTgt>
                                        </p:tgtEl>
                                        <p:attrNameLst>
                                          <p:attrName>style.visibility</p:attrName>
                                        </p:attrNameLst>
                                      </p:cBhvr>
                                      <p:to>
                                        <p:strVal val="visible"/>
                                      </p:to>
                                    </p:set>
                                    <p:animEffect transition="in" filter="wipe(left)">
                                      <p:cBhvr>
                                        <p:cTn id="32" dur="500"/>
                                        <p:tgtEl>
                                          <p:spTgt spid="2201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7" name="Rectangle 3" descr="Rectangle: Click to edit Master text styles&#10;Second level&#10;Third level&#10;Fourth level&#10;Fifth level"/>
          <p:cNvSpPr>
            <a:spLocks noGrp="1" noChangeArrowheads="1"/>
          </p:cNvSpPr>
          <p:nvPr>
            <p:ph type="body" idx="1"/>
          </p:nvPr>
        </p:nvSpPr>
        <p:spPr>
          <a:xfrm>
            <a:off x="1962150" y="2476500"/>
            <a:ext cx="6858000" cy="3124200"/>
          </a:xfrm>
        </p:spPr>
        <p:txBody>
          <a:bodyPr/>
          <a:lstStyle/>
          <a:p>
            <a:pPr marL="0" indent="0" eaLnBrk="1" hangingPunct="1">
              <a:lnSpc>
                <a:spcPct val="90000"/>
              </a:lnSpc>
              <a:buFont typeface="Wingdings" pitchFamily="2" charset="2"/>
              <a:buNone/>
            </a:pPr>
            <a:r>
              <a:rPr lang="en-US" altLang="en-US" sz="3600">
                <a:latin typeface="Arial" charset="0"/>
              </a:rPr>
              <a:t>If you believe that you are</a:t>
            </a:r>
            <a:br>
              <a:rPr lang="en-US" altLang="en-US" sz="3600">
                <a:latin typeface="Arial" charset="0"/>
              </a:rPr>
            </a:br>
            <a:r>
              <a:rPr lang="en-US" altLang="en-US" sz="3600">
                <a:latin typeface="Arial" charset="0"/>
              </a:rPr>
              <a:t>the subject of retaliation,</a:t>
            </a:r>
            <a:br>
              <a:rPr lang="en-US" altLang="en-US" sz="3600">
                <a:latin typeface="Arial" charset="0"/>
              </a:rPr>
            </a:br>
            <a:r>
              <a:rPr lang="en-US" altLang="en-US" sz="3600">
                <a:latin typeface="Arial" charset="0"/>
              </a:rPr>
              <a:t>immediately report this</a:t>
            </a:r>
            <a:br>
              <a:rPr lang="en-US" altLang="en-US" sz="3600">
                <a:latin typeface="Arial" charset="0"/>
              </a:rPr>
            </a:br>
            <a:r>
              <a:rPr lang="en-US" altLang="en-US" sz="3600">
                <a:latin typeface="Arial" charset="0"/>
              </a:rPr>
              <a:t>to your supervisor and/or</a:t>
            </a:r>
            <a:br>
              <a:rPr lang="en-US" altLang="en-US" sz="3600">
                <a:latin typeface="Arial" charset="0"/>
              </a:rPr>
            </a:br>
            <a:r>
              <a:rPr lang="en-US" altLang="en-US" sz="3600">
                <a:latin typeface="Arial" charset="0"/>
              </a:rPr>
              <a:t>to (insert appropriate agency official).</a:t>
            </a:r>
          </a:p>
        </p:txBody>
      </p:sp>
      <p:sp>
        <p:nvSpPr>
          <p:cNvPr id="154630" name="Text Box 6"/>
          <p:cNvSpPr txBox="1">
            <a:spLocks noChangeArrowheads="1"/>
          </p:cNvSpPr>
          <p:nvPr/>
        </p:nvSpPr>
        <p:spPr bwMode="auto">
          <a:xfrm>
            <a:off x="628650" y="1619250"/>
            <a:ext cx="6496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a:t>Step 4:  Report Retaliation</a:t>
            </a:r>
          </a:p>
        </p:txBody>
      </p:sp>
      <p:sp>
        <p:nvSpPr>
          <p:cNvPr id="93188" name="Rectangle 16"/>
          <p:cNvSpPr>
            <a:spLocks noGrp="1" noChangeArrowheads="1"/>
          </p:cNvSpPr>
          <p:nvPr>
            <p:ph type="title"/>
          </p:nvPr>
        </p:nvSpPr>
        <p:spPr>
          <a:xfrm>
            <a:off x="301625" y="-76200"/>
            <a:ext cx="8080375" cy="1143000"/>
          </a:xfrm>
        </p:spPr>
        <p:txBody>
          <a:bodyPr lIns="92075" tIns="46038" rIns="92075" bIns="46038"/>
          <a:lstStyle/>
          <a:p>
            <a:pPr eaLnBrk="1" hangingPunct="1"/>
            <a:r>
              <a:rPr lang="en-US" altLang="en-US"/>
              <a:t>Unwanted Attention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630"/>
                                        </p:tgtEl>
                                        <p:attrNameLst>
                                          <p:attrName>style.visibility</p:attrName>
                                        </p:attrNameLst>
                                      </p:cBhvr>
                                      <p:to>
                                        <p:strVal val="visible"/>
                                      </p:to>
                                    </p:set>
                                    <p:animEffect transition="in" filter="wipe(left)">
                                      <p:cBhvr>
                                        <p:cTn id="7" dur="500"/>
                                        <p:tgtEl>
                                          <p:spTgt spid="1546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7">
                                            <p:txEl>
                                              <p:pRg st="0" end="0"/>
                                            </p:txEl>
                                          </p:spTgt>
                                        </p:tgtEl>
                                        <p:attrNameLst>
                                          <p:attrName>style.visibility</p:attrName>
                                        </p:attrNameLst>
                                      </p:cBhvr>
                                      <p:to>
                                        <p:strVal val="visible"/>
                                      </p:to>
                                    </p:set>
                                    <p:animEffect transition="in" filter="wipe(left)">
                                      <p:cBhvr>
                                        <p:cTn id="12" dur="500"/>
                                        <p:tgtEl>
                                          <p:spTgt spid="154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bldLvl="2" autoUpdateAnimBg="0"/>
      <p:bldP spid="154630"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04800" y="-76200"/>
            <a:ext cx="8080375" cy="1143000"/>
          </a:xfrm>
        </p:spPr>
        <p:txBody>
          <a:bodyPr/>
          <a:lstStyle/>
          <a:p>
            <a:pPr eaLnBrk="1" hangingPunct="1"/>
            <a:r>
              <a:rPr lang="en-US" altLang="en-US" sz="4000"/>
              <a:t>Agency Contacts</a:t>
            </a:r>
          </a:p>
        </p:txBody>
      </p:sp>
      <p:sp>
        <p:nvSpPr>
          <p:cNvPr id="64515" name="Rectangle 3" descr="Rectangle: Click to edit Master text styles&#10;Second level&#10;Third level&#10;Fourth level&#10;Fifth level"/>
          <p:cNvSpPr>
            <a:spLocks noGrp="1" noChangeArrowheads="1"/>
          </p:cNvSpPr>
          <p:nvPr>
            <p:ph type="body" idx="1"/>
          </p:nvPr>
        </p:nvSpPr>
        <p:spPr>
          <a:xfrm>
            <a:off x="381000" y="1752600"/>
            <a:ext cx="7467600" cy="2971800"/>
          </a:xfrm>
        </p:spPr>
        <p:txBody>
          <a:bodyPr/>
          <a:lstStyle/>
          <a:p>
            <a:pPr eaLnBrk="1" hangingPunct="1">
              <a:lnSpc>
                <a:spcPct val="90000"/>
              </a:lnSpc>
            </a:pPr>
            <a:r>
              <a:rPr lang="en-US" altLang="en-US">
                <a:latin typeface="Arial" charset="0"/>
              </a:rPr>
              <a:t>Your agency head has designated the following individuals as those to whom you should report incidents or concerns about sexual harassment if you are uncomfortable reporting to your supervisor:</a:t>
            </a:r>
            <a:br>
              <a:rPr lang="en-US" altLang="en-US">
                <a:latin typeface="Arial" charset="0"/>
              </a:rPr>
            </a:br>
            <a:endParaRPr lang="en-US" altLang="en-US">
              <a:solidFill>
                <a:srgbClr val="91343A"/>
              </a:solidFill>
              <a:latin typeface="Arial" charset="0"/>
            </a:endParaRPr>
          </a:p>
        </p:txBody>
      </p:sp>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wipe(left)">
                                      <p:cBhvr>
                                        <p:cTn id="7" dur="500"/>
                                        <p:tgtEl>
                                          <p:spTgt spid="645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descr="Rectangle: Click to edit Master text styles&#10;Second level&#10;Third level&#10;Fourth level&#10;Fifth level"/>
          <p:cNvSpPr>
            <a:spLocks noGrp="1" noChangeArrowheads="1"/>
          </p:cNvSpPr>
          <p:nvPr>
            <p:ph type="body" idx="1"/>
          </p:nvPr>
        </p:nvSpPr>
        <p:spPr>
          <a:xfrm>
            <a:off x="841375" y="2590800"/>
            <a:ext cx="7772400" cy="2609850"/>
          </a:xfrm>
        </p:spPr>
        <p:txBody>
          <a:bodyPr/>
          <a:lstStyle/>
          <a:p>
            <a:pPr lvl="1" eaLnBrk="1" hangingPunct="1">
              <a:buClr>
                <a:schemeClr val="tx2"/>
              </a:buClr>
              <a:buFontTx/>
              <a:buChar char="•"/>
            </a:pPr>
            <a:r>
              <a:rPr lang="en-US" altLang="en-US" sz="3200">
                <a:latin typeface="Arial" charset="0"/>
              </a:rPr>
              <a:t>Equal opportunity manager/ specialist </a:t>
            </a:r>
            <a:r>
              <a:rPr lang="en-US" altLang="en-US" sz="3200">
                <a:solidFill>
                  <a:srgbClr val="91343A"/>
                </a:solidFill>
                <a:latin typeface="Arial" charset="0"/>
              </a:rPr>
              <a:t>&lt;insert agency info here&gt;</a:t>
            </a:r>
            <a:endParaRPr lang="en-US" altLang="en-US" sz="3200">
              <a:latin typeface="Arial" charset="0"/>
            </a:endParaRPr>
          </a:p>
          <a:p>
            <a:pPr lvl="1" eaLnBrk="1" hangingPunct="1">
              <a:buClr>
                <a:schemeClr val="tx2"/>
              </a:buClr>
              <a:buFontTx/>
              <a:buChar char="•"/>
            </a:pPr>
            <a:r>
              <a:rPr lang="en-US" altLang="en-US" sz="3200">
                <a:latin typeface="Arial" charset="0"/>
              </a:rPr>
              <a:t>Human resources officer </a:t>
            </a:r>
            <a:br>
              <a:rPr lang="en-US" altLang="en-US" sz="3200">
                <a:latin typeface="Arial" charset="0"/>
              </a:rPr>
            </a:br>
            <a:r>
              <a:rPr lang="en-US" altLang="en-US" sz="3200">
                <a:solidFill>
                  <a:srgbClr val="91343A"/>
                </a:solidFill>
                <a:latin typeface="Arial" charset="0"/>
              </a:rPr>
              <a:t>&lt;insert agency info here&gt;</a:t>
            </a:r>
            <a:endParaRPr lang="en-US" altLang="en-US" sz="3200">
              <a:latin typeface="Arial" charset="0"/>
            </a:endParaRPr>
          </a:p>
          <a:p>
            <a:pPr lvl="1" eaLnBrk="1" hangingPunct="1">
              <a:buClr>
                <a:schemeClr val="tx2"/>
              </a:buClr>
              <a:buFontTx/>
              <a:buChar char="•"/>
            </a:pPr>
            <a:r>
              <a:rPr lang="en-US" altLang="en-US" sz="3200">
                <a:latin typeface="Arial" charset="0"/>
              </a:rPr>
              <a:t>other agency designated official </a:t>
            </a:r>
            <a:r>
              <a:rPr lang="en-US" altLang="en-US">
                <a:solidFill>
                  <a:srgbClr val="91343A"/>
                </a:solidFill>
                <a:latin typeface="Arial" charset="0"/>
              </a:rPr>
              <a:t>&lt;insert agency info here&gt;</a:t>
            </a:r>
            <a:endParaRPr lang="en-US" altLang="en-US"/>
          </a:p>
        </p:txBody>
      </p:sp>
      <p:sp>
        <p:nvSpPr>
          <p:cNvPr id="95235" name="Rectangle 11"/>
          <p:cNvSpPr>
            <a:spLocks noGrp="1" noChangeArrowheads="1"/>
          </p:cNvSpPr>
          <p:nvPr>
            <p:ph type="title"/>
          </p:nvPr>
        </p:nvSpPr>
        <p:spPr>
          <a:xfrm>
            <a:off x="228600" y="0"/>
            <a:ext cx="8080375" cy="1143000"/>
          </a:xfrm>
        </p:spPr>
        <p:txBody>
          <a:bodyPr lIns="92075" tIns="46038" rIns="92075" bIns="46038"/>
          <a:lstStyle/>
          <a:p>
            <a:pPr eaLnBrk="1" hangingPunct="1"/>
            <a:r>
              <a:rPr lang="en-US" altLang="en-US" sz="4000"/>
              <a:t>Agency Contacts</a:t>
            </a:r>
          </a:p>
        </p:txBody>
      </p:sp>
    </p:spTree>
  </p:cSld>
  <p:clrMapOvr>
    <a:masterClrMapping/>
  </p:clrMapOvr>
  <p:transition spd="med">
    <p:wipe dir="d"/>
  </p:transition>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9"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z="3600">
                <a:latin typeface="Arial" charset="0"/>
              </a:rPr>
              <a:t>Know and follow the commonwealth’s policy  prohibiting sexual harassment.</a:t>
            </a:r>
          </a:p>
          <a:p>
            <a:pPr eaLnBrk="1" hangingPunct="1"/>
            <a:endParaRPr lang="en-US" altLang="en-US" sz="3600">
              <a:latin typeface="Arial" charset="0"/>
            </a:endParaRPr>
          </a:p>
          <a:p>
            <a:pPr eaLnBrk="1" hangingPunct="1"/>
            <a:r>
              <a:rPr lang="en-US" altLang="en-US" sz="3600">
                <a:latin typeface="Arial" charset="0"/>
              </a:rPr>
              <a:t>Act professionally and treat </a:t>
            </a:r>
            <a:br>
              <a:rPr lang="en-US" altLang="en-US" sz="3600">
                <a:latin typeface="Arial" charset="0"/>
              </a:rPr>
            </a:br>
            <a:r>
              <a:rPr lang="en-US" altLang="en-US" sz="3600">
                <a:latin typeface="Arial" charset="0"/>
              </a:rPr>
              <a:t>co-workers with respect;</a:t>
            </a:r>
          </a:p>
        </p:txBody>
      </p:sp>
      <p:sp>
        <p:nvSpPr>
          <p:cNvPr id="96259" name="Rectangle 5"/>
          <p:cNvSpPr>
            <a:spLocks noGrp="1" noChangeArrowheads="1"/>
          </p:cNvSpPr>
          <p:nvPr>
            <p:ph type="title"/>
          </p:nvPr>
        </p:nvSpPr>
        <p:spPr>
          <a:xfrm>
            <a:off x="304800" y="152400"/>
            <a:ext cx="7772400" cy="762000"/>
          </a:xfrm>
        </p:spPr>
        <p:txBody>
          <a:bodyPr lIns="92075" tIns="46038" rIns="92075" bIns="46038"/>
          <a:lstStyle/>
          <a:p>
            <a:pPr eaLnBrk="1" hangingPunct="1"/>
            <a:r>
              <a:rPr lang="en-US" altLang="en-US"/>
              <a:t>Strategies for Prevention</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 calcmode="lin" valueType="num">
                                      <p:cBhvr additive="base">
                                        <p:cTn id="7" dur="500" fill="hold"/>
                                        <p:tgtEl>
                                          <p:spTgt spid="157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7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 calcmode="lin" valueType="num">
                                      <p:cBhvr additive="base">
                                        <p:cTn id="13" dur="500" fill="hold"/>
                                        <p:tgtEl>
                                          <p:spTgt spid="157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76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304800" y="152400"/>
            <a:ext cx="7772400" cy="762000"/>
          </a:xfrm>
        </p:spPr>
        <p:txBody>
          <a:bodyPr/>
          <a:lstStyle/>
          <a:p>
            <a:pPr eaLnBrk="1" hangingPunct="1"/>
            <a:r>
              <a:rPr lang="en-US" altLang="en-US"/>
              <a:t>Strategies for Prevention</a:t>
            </a:r>
          </a:p>
        </p:txBody>
      </p:sp>
      <p:sp>
        <p:nvSpPr>
          <p:cNvPr id="159747" name="Rectangle 3" descr="Rectangle: Click to edit Master text styles&#10;Second level&#10;Third level&#10;Fourth level&#10;Fifth level"/>
          <p:cNvSpPr>
            <a:spLocks noGrp="1" noChangeArrowheads="1"/>
          </p:cNvSpPr>
          <p:nvPr>
            <p:ph type="body" idx="1"/>
          </p:nvPr>
        </p:nvSpPr>
        <p:spPr>
          <a:xfrm>
            <a:off x="0" y="1295400"/>
            <a:ext cx="8763000" cy="5029200"/>
          </a:xfrm>
        </p:spPr>
        <p:txBody>
          <a:bodyPr/>
          <a:lstStyle/>
          <a:p>
            <a:pPr eaLnBrk="1" hangingPunct="1"/>
            <a:r>
              <a:rPr lang="en-US" altLang="en-US" b="1">
                <a:latin typeface="Arial" charset="0"/>
              </a:rPr>
              <a:t>When in doubt about the appropriateness of particular behavior consider the following:</a:t>
            </a:r>
          </a:p>
          <a:p>
            <a:pPr lvl="1" eaLnBrk="1" hangingPunct="1"/>
            <a:r>
              <a:rPr lang="en-US" altLang="en-US" sz="3200">
                <a:latin typeface="Arial" charset="0"/>
              </a:rPr>
              <a:t>Would I behave this same way if my mother or child were standing next to me?</a:t>
            </a:r>
          </a:p>
          <a:p>
            <a:pPr lvl="1" eaLnBrk="1" hangingPunct="1"/>
            <a:r>
              <a:rPr lang="en-US" altLang="en-US" sz="3200">
                <a:latin typeface="Arial" charset="0"/>
              </a:rPr>
              <a:t>Would I want my behavior to be the subject of a report on the evening news?</a:t>
            </a:r>
          </a:p>
          <a:p>
            <a:pPr lvl="1" eaLnBrk="1" hangingPunct="1"/>
            <a:r>
              <a:rPr lang="en-US" altLang="en-US" sz="3200">
                <a:latin typeface="Arial" charset="0"/>
              </a:rPr>
              <a:t>Would I want to describe my behavior in court in front of  a judge or jury?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 calcmode="lin" valueType="num">
                                      <p:cBhvr additive="base">
                                        <p:cTn id="7" dur="500" fill="hold"/>
                                        <p:tgtEl>
                                          <p:spTgt spid="159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9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9747">
                                            <p:txEl>
                                              <p:pRg st="1" end="1"/>
                                            </p:txEl>
                                          </p:spTgt>
                                        </p:tgtEl>
                                        <p:attrNameLst>
                                          <p:attrName>style.visibility</p:attrName>
                                        </p:attrNameLst>
                                      </p:cBhvr>
                                      <p:to>
                                        <p:strVal val="visible"/>
                                      </p:to>
                                    </p:set>
                                    <p:anim calcmode="lin" valueType="num">
                                      <p:cBhvr additive="base">
                                        <p:cTn id="13" dur="500" fill="hold"/>
                                        <p:tgtEl>
                                          <p:spTgt spid="159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9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9747">
                                            <p:txEl>
                                              <p:pRg st="2" end="2"/>
                                            </p:txEl>
                                          </p:spTgt>
                                        </p:tgtEl>
                                        <p:attrNameLst>
                                          <p:attrName>style.visibility</p:attrName>
                                        </p:attrNameLst>
                                      </p:cBhvr>
                                      <p:to>
                                        <p:strVal val="visible"/>
                                      </p:to>
                                    </p:set>
                                    <p:anim calcmode="lin" valueType="num">
                                      <p:cBhvr additive="base">
                                        <p:cTn id="19" dur="500" fill="hold"/>
                                        <p:tgtEl>
                                          <p:spTgt spid="159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9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9747">
                                            <p:txEl>
                                              <p:pRg st="3" end="3"/>
                                            </p:txEl>
                                          </p:spTgt>
                                        </p:tgtEl>
                                        <p:attrNameLst>
                                          <p:attrName>style.visibility</p:attrName>
                                        </p:attrNameLst>
                                      </p:cBhvr>
                                      <p:to>
                                        <p:strVal val="visible"/>
                                      </p:to>
                                    </p:set>
                                    <p:anim calcmode="lin" valueType="num">
                                      <p:cBhvr additive="base">
                                        <p:cTn id="25" dur="500" fill="hold"/>
                                        <p:tgtEl>
                                          <p:spTgt spid="1597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97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bldLvl="4"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descr="Rectangle: Click to edit Master text styles&#10;Second level&#10;Third level&#10;Fourth level&#10;Fifth level"/>
          <p:cNvSpPr>
            <a:spLocks noGrp="1" noChangeArrowheads="1"/>
          </p:cNvSpPr>
          <p:nvPr>
            <p:ph type="body" idx="1"/>
          </p:nvPr>
        </p:nvSpPr>
        <p:spPr>
          <a:xfrm>
            <a:off x="381000" y="1600200"/>
            <a:ext cx="7772400" cy="2743200"/>
          </a:xfrm>
        </p:spPr>
        <p:txBody>
          <a:bodyPr/>
          <a:lstStyle/>
          <a:p>
            <a:pPr marL="609600" indent="-609600" algn="ctr" eaLnBrk="1" hangingPunct="1">
              <a:lnSpc>
                <a:spcPct val="90000"/>
              </a:lnSpc>
              <a:buFontTx/>
              <a:buNone/>
            </a:pPr>
            <a:r>
              <a:rPr lang="en-US" altLang="en-US" sz="4800" b="1">
                <a:cs typeface="Arial" charset="0"/>
              </a:rPr>
              <a:t>True or False?</a:t>
            </a:r>
            <a:endParaRPr lang="en-US" altLang="en-US" sz="4800" b="1">
              <a:latin typeface="Arial" charset="0"/>
              <a:cs typeface="Times New Roman" pitchFamily="18" charset="0"/>
            </a:endParaRPr>
          </a:p>
          <a:p>
            <a:pPr marL="609600" indent="-609600" eaLnBrk="1" hangingPunct="1">
              <a:lnSpc>
                <a:spcPct val="90000"/>
              </a:lnSpc>
              <a:buFont typeface="Wingdings" pitchFamily="2" charset="2"/>
              <a:buAutoNum type="arabicPeriod" startAt="3"/>
            </a:pPr>
            <a:r>
              <a:rPr lang="en-US" altLang="en-US" sz="2800" b="1">
                <a:latin typeface="Arial" charset="0"/>
                <a:cs typeface="Times New Roman" pitchFamily="18" charset="0"/>
              </a:rPr>
              <a:t>The commonwealth has a policy prohibiting sexual harassment that includes procedures on how to report harassment.</a:t>
            </a:r>
          </a:p>
          <a:p>
            <a:pPr marL="609600" indent="-609600" eaLnBrk="1" hangingPunct="1">
              <a:lnSpc>
                <a:spcPct val="90000"/>
              </a:lnSpc>
              <a:buFont typeface="Wingdings" pitchFamily="2" charset="2"/>
              <a:buAutoNum type="arabicPeriod" startAt="3"/>
            </a:pPr>
            <a:endParaRPr lang="en-US" altLang="en-US" sz="2800" b="1">
              <a:latin typeface="Arial" charset="0"/>
              <a:cs typeface="Times New Roman" pitchFamily="18" charset="0"/>
            </a:endParaRPr>
          </a:p>
          <a:p>
            <a:pPr marL="609600" indent="-609600" eaLnBrk="1" hangingPunct="1">
              <a:lnSpc>
                <a:spcPct val="90000"/>
              </a:lnSpc>
              <a:buFont typeface="Wingdings" pitchFamily="2" charset="2"/>
              <a:buNone/>
            </a:pPr>
            <a:r>
              <a:rPr lang="en-US" altLang="en-US" sz="2800" b="1">
                <a:latin typeface="Arial" charset="0"/>
                <a:cs typeface="Times New Roman" pitchFamily="18" charset="0"/>
              </a:rPr>
              <a:t>	</a:t>
            </a:r>
            <a:r>
              <a:rPr lang="en-US" altLang="en-US" sz="2800" b="1">
                <a:solidFill>
                  <a:srgbClr val="91343A"/>
                </a:solidFill>
                <a:latin typeface="Arial" charset="0"/>
                <a:cs typeface="Times New Roman" pitchFamily="18" charset="0"/>
              </a:rPr>
              <a:t>TRUE.</a:t>
            </a:r>
          </a:p>
        </p:txBody>
      </p:sp>
      <p:sp>
        <p:nvSpPr>
          <p:cNvPr id="21507" name="Rectangle 14"/>
          <p:cNvSpPr>
            <a:spLocks noGrp="1" noChangeArrowheads="1"/>
          </p:cNvSpPr>
          <p:nvPr>
            <p:ph type="title"/>
          </p:nvPr>
        </p:nvSpPr>
        <p:spPr>
          <a:xfrm>
            <a:off x="304800" y="-76200"/>
            <a:ext cx="8153400" cy="1981200"/>
          </a:xfrm>
        </p:spPr>
        <p:txBody>
          <a:bodyPr lIns="92075" tIns="46038" rIns="92075" bIns="46038"/>
          <a:lstStyle/>
          <a:p>
            <a:pPr eaLnBrk="1" hangingPunct="1"/>
            <a:r>
              <a:rPr lang="en-US" altLang="en-US">
                <a:cs typeface="Arial" charset="0"/>
              </a:rPr>
              <a:t>What Do You?</a:t>
            </a:r>
            <a:br>
              <a:rPr lang="en-US" altLang="en-US">
                <a:cs typeface="Arial" charset="0"/>
              </a:rPr>
            </a:br>
            <a:br>
              <a:rPr lang="en-US" altLang="en-US" sz="1000">
                <a:cs typeface="Arial" charset="0"/>
              </a:rPr>
            </a:br>
            <a:endParaRPr lang="en-US" altLang="en-US" sz="4000">
              <a:solidFill>
                <a:schemeClr val="tx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wipe(lef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wipe(left)">
                                      <p:cBhvr>
                                        <p:cTn id="12" dur="500"/>
                                        <p:tgtEl>
                                          <p:spTgt spid="430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animEffect transition="in" filter="wipe(left)">
                                      <p:cBhvr>
                                        <p:cTn id="17" dur="5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3" name="Rectangle 3" descr="Rectangle: Click to edit Master text styles&#10;Second level&#10;Third level&#10;Fourth level&#10;Fifth level"/>
          <p:cNvSpPr>
            <a:spLocks noGrp="1" noChangeArrowheads="1"/>
          </p:cNvSpPr>
          <p:nvPr>
            <p:ph type="body" idx="1"/>
          </p:nvPr>
        </p:nvSpPr>
        <p:spPr>
          <a:xfrm>
            <a:off x="841375" y="2438400"/>
            <a:ext cx="7772400" cy="3276600"/>
          </a:xfrm>
        </p:spPr>
        <p:txBody>
          <a:bodyPr/>
          <a:lstStyle/>
          <a:p>
            <a:pPr eaLnBrk="1" hangingPunct="1"/>
            <a:r>
              <a:rPr lang="en-US" altLang="en-US" sz="3600">
                <a:latin typeface="Arial" charset="0"/>
              </a:rPr>
              <a:t>Report harassing behavior immediately, even if it is not directed at you.</a:t>
            </a:r>
          </a:p>
        </p:txBody>
      </p:sp>
      <p:sp>
        <p:nvSpPr>
          <p:cNvPr id="98307" name="Rectangle 5"/>
          <p:cNvSpPr>
            <a:spLocks noGrp="1" noChangeArrowheads="1"/>
          </p:cNvSpPr>
          <p:nvPr>
            <p:ph type="title"/>
          </p:nvPr>
        </p:nvSpPr>
        <p:spPr>
          <a:xfrm>
            <a:off x="228600" y="152400"/>
            <a:ext cx="7772400" cy="762000"/>
          </a:xfrm>
        </p:spPr>
        <p:txBody>
          <a:bodyPr lIns="92075" tIns="46038" rIns="92075" bIns="46038"/>
          <a:lstStyle/>
          <a:p>
            <a:pPr eaLnBrk="1" hangingPunct="1"/>
            <a:r>
              <a:rPr lang="en-US" altLang="en-US"/>
              <a:t>Strategies for Prevention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anim calcmode="lin" valueType="num">
                                      <p:cBhvr additive="base">
                                        <p:cTn id="7" dur="500" fill="hold"/>
                                        <p:tgtEl>
                                          <p:spTgt spid="163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4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304800" y="-76200"/>
            <a:ext cx="8080375" cy="1143000"/>
          </a:xfrm>
        </p:spPr>
        <p:txBody>
          <a:bodyPr/>
          <a:lstStyle/>
          <a:p>
            <a:pPr eaLnBrk="1" hangingPunct="1"/>
            <a:r>
              <a:rPr lang="en-US" altLang="en-US" sz="4800"/>
              <a:t>Summary</a:t>
            </a:r>
          </a:p>
        </p:txBody>
      </p:sp>
      <p:sp>
        <p:nvSpPr>
          <p:cNvPr id="11269" name="Rectangle 5" descr="Rectangle: Click to edit Master text styles&#10;Second level&#10;Third level&#10;Fourth level&#10;Fifth level"/>
          <p:cNvSpPr>
            <a:spLocks noGrp="1" noChangeArrowheads="1"/>
          </p:cNvSpPr>
          <p:nvPr>
            <p:ph type="body" idx="1"/>
          </p:nvPr>
        </p:nvSpPr>
        <p:spPr/>
        <p:txBody>
          <a:bodyPr/>
          <a:lstStyle/>
          <a:p>
            <a:pPr eaLnBrk="1" hangingPunct="1">
              <a:lnSpc>
                <a:spcPct val="90000"/>
              </a:lnSpc>
            </a:pPr>
            <a:r>
              <a:rPr lang="en-US" altLang="en-US" b="1">
                <a:latin typeface="Arial" charset="0"/>
              </a:rPr>
              <a:t>Sexual harassment is prohibited not only by commonwealth policy, but by State and Federal law.</a:t>
            </a:r>
          </a:p>
          <a:p>
            <a:pPr eaLnBrk="1" hangingPunct="1">
              <a:lnSpc>
                <a:spcPct val="90000"/>
              </a:lnSpc>
              <a:buFont typeface="Wingdings" pitchFamily="2" charset="2"/>
              <a:buNone/>
            </a:pPr>
            <a:endParaRPr lang="en-US" altLang="en-US" b="1">
              <a:latin typeface="Arial" charset="0"/>
            </a:endParaRPr>
          </a:p>
          <a:p>
            <a:pPr eaLnBrk="1" hangingPunct="1">
              <a:lnSpc>
                <a:spcPct val="90000"/>
              </a:lnSpc>
            </a:pPr>
            <a:r>
              <a:rPr lang="en-US" altLang="en-US" b="1">
                <a:latin typeface="Arial" charset="0"/>
              </a:rPr>
              <a:t>Every commonwealth employee shares responsibility for ensuring that the workplace is free from all forms of sexual harassment.</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p:cTn id="7" dur="500" fill="hold"/>
                                        <p:tgtEl>
                                          <p:spTgt spid="11268"/>
                                        </p:tgtEl>
                                        <p:attrNameLst>
                                          <p:attrName>ppt_w</p:attrName>
                                        </p:attrNameLst>
                                      </p:cBhvr>
                                      <p:tavLst>
                                        <p:tav tm="0">
                                          <p:val>
                                            <p:fltVal val="0"/>
                                          </p:val>
                                        </p:tav>
                                        <p:tav tm="100000">
                                          <p:val>
                                            <p:strVal val="#ppt_w"/>
                                          </p:val>
                                        </p:tav>
                                      </p:tavLst>
                                    </p:anim>
                                    <p:anim calcmode="lin" valueType="num">
                                      <p:cBhvr>
                                        <p:cTn id="8" dur="500" fill="hold"/>
                                        <p:tgtEl>
                                          <p:spTgt spid="11268"/>
                                        </p:tgtEl>
                                        <p:attrNameLst>
                                          <p:attrName>ppt_h</p:attrName>
                                        </p:attrNameLst>
                                      </p:cBhvr>
                                      <p:tavLst>
                                        <p:tav tm="0">
                                          <p:val>
                                            <p:fltVal val="0"/>
                                          </p:val>
                                        </p:tav>
                                        <p:tav tm="100000">
                                          <p:val>
                                            <p:strVal val="#ppt_h"/>
                                          </p:val>
                                        </p:tav>
                                      </p:tavLst>
                                    </p:anim>
                                    <p:anim calcmode="lin" valueType="num">
                                      <p:cBhvr>
                                        <p:cTn id="9" dur="500" fill="hold"/>
                                        <p:tgtEl>
                                          <p:spTgt spid="11268"/>
                                        </p:tgtEl>
                                        <p:attrNameLst>
                                          <p:attrName>ppt_x</p:attrName>
                                        </p:attrNameLst>
                                      </p:cBhvr>
                                      <p:tavLst>
                                        <p:tav tm="0">
                                          <p:val>
                                            <p:fltVal val="0.5"/>
                                          </p:val>
                                        </p:tav>
                                        <p:tav tm="100000">
                                          <p:val>
                                            <p:strVal val="#ppt_x"/>
                                          </p:val>
                                        </p:tav>
                                      </p:tavLst>
                                    </p:anim>
                                    <p:anim calcmode="lin" valueType="num">
                                      <p:cBhvr>
                                        <p:cTn id="10" dur="500" fill="hold"/>
                                        <p:tgtEl>
                                          <p:spTgt spid="11268"/>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1269">
                                            <p:txEl>
                                              <p:pRg st="0" end="0"/>
                                            </p:txEl>
                                          </p:spTgt>
                                        </p:tgtEl>
                                        <p:attrNameLst>
                                          <p:attrName>style.visibility</p:attrName>
                                        </p:attrNameLst>
                                      </p:cBhvr>
                                      <p:to>
                                        <p:strVal val="visible"/>
                                      </p:to>
                                    </p:set>
                                    <p:anim calcmode="lin" valueType="num">
                                      <p:cBhvr>
                                        <p:cTn id="15" dur="500" fill="hold"/>
                                        <p:tgtEl>
                                          <p:spTgt spid="1126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126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1269">
                                            <p:txEl>
                                              <p:pRg st="0" end="0"/>
                                            </p:txEl>
                                          </p:spTgt>
                                        </p:tgtEl>
                                        <p:attrNameLst>
                                          <p:attrName>ppt_x</p:attrName>
                                        </p:attrNameLst>
                                      </p:cBhvr>
                                      <p:tavLst>
                                        <p:tav tm="0">
                                          <p:val>
                                            <p:fltVal val="0.5"/>
                                          </p:val>
                                        </p:tav>
                                        <p:tav tm="100000">
                                          <p:val>
                                            <p:strVal val="#ppt_x"/>
                                          </p:val>
                                        </p:tav>
                                      </p:tavLst>
                                    </p:anim>
                                    <p:anim calcmode="lin" valueType="num">
                                      <p:cBhvr>
                                        <p:cTn id="18" dur="500" fill="hold"/>
                                        <p:tgtEl>
                                          <p:spTgt spid="1126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1269">
                                            <p:txEl>
                                              <p:pRg st="2" end="2"/>
                                            </p:txEl>
                                          </p:spTgt>
                                        </p:tgtEl>
                                        <p:attrNameLst>
                                          <p:attrName>style.visibility</p:attrName>
                                        </p:attrNameLst>
                                      </p:cBhvr>
                                      <p:to>
                                        <p:strVal val="visible"/>
                                      </p:to>
                                    </p:set>
                                    <p:anim calcmode="lin" valueType="num">
                                      <p:cBhvr>
                                        <p:cTn id="23" dur="500" fill="hold"/>
                                        <p:tgtEl>
                                          <p:spTgt spid="11269">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269">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1269">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11269">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P spid="11269" grpId="0" build="p" bldLvl="3"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5" name="Rectangle 3" descr="Rectangle: Click to edit Master text styles&#10;Second level&#10;Third level&#10;Fourth level&#10;Fifth level"/>
          <p:cNvSpPr>
            <a:spLocks noGrp="1" noChangeArrowheads="1"/>
          </p:cNvSpPr>
          <p:nvPr>
            <p:ph type="body" idx="1"/>
          </p:nvPr>
        </p:nvSpPr>
        <p:spPr>
          <a:xfrm>
            <a:off x="0" y="1400175"/>
            <a:ext cx="9144000" cy="2724150"/>
          </a:xfrm>
        </p:spPr>
        <p:txBody>
          <a:bodyPr/>
          <a:lstStyle/>
          <a:p>
            <a:pPr eaLnBrk="1" hangingPunct="1"/>
            <a:r>
              <a:rPr lang="en-US" altLang="en-US" b="1">
                <a:latin typeface="Arial" charset="0"/>
              </a:rPr>
              <a:t>If you believe that you are the victim of sexual harassment or are aware of sexual harassment in the workplace, you should immediately report it to any of the following:</a:t>
            </a:r>
          </a:p>
          <a:p>
            <a:pPr lvl="1" eaLnBrk="1" hangingPunct="1"/>
            <a:endParaRPr lang="en-US" altLang="en-US" sz="3200" b="1">
              <a:latin typeface="Arial" charset="0"/>
            </a:endParaRPr>
          </a:p>
        </p:txBody>
      </p:sp>
      <p:sp>
        <p:nvSpPr>
          <p:cNvPr id="69636" name="Rectangle 4"/>
          <p:cNvSpPr>
            <a:spLocks noChangeArrowheads="1"/>
          </p:cNvSpPr>
          <p:nvPr/>
        </p:nvSpPr>
        <p:spPr bwMode="auto">
          <a:xfrm>
            <a:off x="0" y="3524250"/>
            <a:ext cx="91440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562" tIns="46038" rIns="182562"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lnSpc>
                <a:spcPct val="90000"/>
              </a:lnSpc>
              <a:spcBef>
                <a:spcPct val="20000"/>
              </a:spcBef>
              <a:buClr>
                <a:schemeClr val="tx1"/>
              </a:buClr>
              <a:buFontTx/>
              <a:buChar char="–"/>
            </a:pPr>
            <a:r>
              <a:rPr lang="en-US" altLang="en-US" sz="3200" b="1"/>
              <a:t>Your supervisor</a:t>
            </a:r>
          </a:p>
          <a:p>
            <a:pPr lvl="1" eaLnBrk="1" hangingPunct="1">
              <a:lnSpc>
                <a:spcPct val="90000"/>
              </a:lnSpc>
              <a:spcBef>
                <a:spcPct val="20000"/>
              </a:spcBef>
              <a:buClr>
                <a:schemeClr val="tx1"/>
              </a:buClr>
              <a:buFontTx/>
              <a:buChar char="–"/>
            </a:pPr>
            <a:r>
              <a:rPr lang="en-US" altLang="en-US" sz="3200" b="1"/>
              <a:t>Someone in your direct line of supervision</a:t>
            </a:r>
          </a:p>
          <a:p>
            <a:pPr lvl="1" eaLnBrk="1" hangingPunct="1">
              <a:lnSpc>
                <a:spcPct val="90000"/>
              </a:lnSpc>
              <a:spcBef>
                <a:spcPct val="20000"/>
              </a:spcBef>
              <a:buClr>
                <a:schemeClr val="tx1"/>
              </a:buClr>
              <a:buFontTx/>
              <a:buChar char="–"/>
            </a:pPr>
            <a:r>
              <a:rPr lang="en-US" altLang="en-US" sz="3200" b="1"/>
              <a:t>The agency equal opportunity manager/ specialist, human resources officer or other designated official</a:t>
            </a:r>
          </a:p>
        </p:txBody>
      </p:sp>
      <p:sp>
        <p:nvSpPr>
          <p:cNvPr id="100356" name="Rectangle 6"/>
          <p:cNvSpPr>
            <a:spLocks noGrp="1" noChangeArrowheads="1"/>
          </p:cNvSpPr>
          <p:nvPr>
            <p:ph type="title"/>
          </p:nvPr>
        </p:nvSpPr>
        <p:spPr>
          <a:xfrm>
            <a:off x="457200" y="114300"/>
            <a:ext cx="8080375" cy="1143000"/>
          </a:xfrm>
        </p:spPr>
        <p:txBody>
          <a:bodyPr lIns="92075" tIns="46038" rIns="92075" bIns="46038"/>
          <a:lstStyle/>
          <a:p>
            <a:pPr eaLnBrk="1" hangingPunct="1"/>
            <a:r>
              <a:rPr lang="en-US" altLang="en-US" sz="4800"/>
              <a:t>Summary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p:cTn id="7" dur="500" fill="hold"/>
                                        <p:tgtEl>
                                          <p:spTgt spid="696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963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69635">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69635">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9636">
                                            <p:txEl>
                                              <p:pRg st="0" end="0"/>
                                            </p:txEl>
                                          </p:spTgt>
                                        </p:tgtEl>
                                        <p:attrNameLst>
                                          <p:attrName>style.visibility</p:attrName>
                                        </p:attrNameLst>
                                      </p:cBhvr>
                                      <p:to>
                                        <p:strVal val="visible"/>
                                      </p:to>
                                    </p:set>
                                    <p:animEffect transition="in" filter="wipe(left)">
                                      <p:cBhvr>
                                        <p:cTn id="15" dur="500"/>
                                        <p:tgtEl>
                                          <p:spTgt spid="69636">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9636">
                                            <p:txEl>
                                              <p:pRg st="1" end="1"/>
                                            </p:txEl>
                                          </p:spTgt>
                                        </p:tgtEl>
                                        <p:attrNameLst>
                                          <p:attrName>style.visibility</p:attrName>
                                        </p:attrNameLst>
                                      </p:cBhvr>
                                      <p:to>
                                        <p:strVal val="visible"/>
                                      </p:to>
                                    </p:set>
                                    <p:animEffect transition="in" filter="wipe(left)">
                                      <p:cBhvr>
                                        <p:cTn id="20" dur="500"/>
                                        <p:tgtEl>
                                          <p:spTgt spid="69636">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9636">
                                            <p:txEl>
                                              <p:pRg st="2" end="2"/>
                                            </p:txEl>
                                          </p:spTgt>
                                        </p:tgtEl>
                                        <p:attrNameLst>
                                          <p:attrName>style.visibility</p:attrName>
                                        </p:attrNameLst>
                                      </p:cBhvr>
                                      <p:to>
                                        <p:strVal val="visible"/>
                                      </p:to>
                                    </p:set>
                                    <p:animEffect transition="in" filter="wipe(left)">
                                      <p:cBhvr>
                                        <p:cTn id="25" dur="500"/>
                                        <p:tgtEl>
                                          <p:spTgt spid="696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bldLvl="4" autoUpdateAnimBg="0"/>
      <p:bldP spid="69636" grpId="0" build="p" bldLvl="2"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7" name="Rectangle 3" descr="Rectangle: Click to edit Master text styles&#10;Second level&#10;Third level&#10;Fourth level&#10;Fifth level"/>
          <p:cNvSpPr>
            <a:spLocks noGrp="1" noChangeArrowheads="1"/>
          </p:cNvSpPr>
          <p:nvPr>
            <p:ph type="body" idx="1"/>
          </p:nvPr>
        </p:nvSpPr>
        <p:spPr/>
        <p:txBody>
          <a:bodyPr/>
          <a:lstStyle/>
          <a:p>
            <a:pPr eaLnBrk="1" hangingPunct="1">
              <a:lnSpc>
                <a:spcPct val="90000"/>
              </a:lnSpc>
            </a:pPr>
            <a:r>
              <a:rPr lang="en-US" altLang="en-US" sz="3600">
                <a:latin typeface="Arial" charset="0"/>
              </a:rPr>
              <a:t>Your complaint will be taken seriously and will be investigated promptly and thoroughly.</a:t>
            </a:r>
          </a:p>
          <a:p>
            <a:pPr eaLnBrk="1" hangingPunct="1">
              <a:lnSpc>
                <a:spcPct val="90000"/>
              </a:lnSpc>
              <a:buFont typeface="Wingdings" pitchFamily="2" charset="2"/>
              <a:buNone/>
            </a:pPr>
            <a:endParaRPr lang="en-US" altLang="en-US" sz="3600">
              <a:latin typeface="Arial" charset="0"/>
            </a:endParaRPr>
          </a:p>
          <a:p>
            <a:pPr eaLnBrk="1" hangingPunct="1">
              <a:lnSpc>
                <a:spcPct val="90000"/>
              </a:lnSpc>
            </a:pPr>
            <a:r>
              <a:rPr lang="en-US" altLang="en-US" sz="3600">
                <a:latin typeface="Arial" charset="0"/>
              </a:rPr>
              <a:t>When warranted, prompt and appropriate corrective action will be taken.</a:t>
            </a:r>
          </a:p>
        </p:txBody>
      </p:sp>
      <p:sp>
        <p:nvSpPr>
          <p:cNvPr id="101379" name="Rectangle 5"/>
          <p:cNvSpPr>
            <a:spLocks noGrp="1" noChangeArrowheads="1"/>
          </p:cNvSpPr>
          <p:nvPr>
            <p:ph type="title"/>
          </p:nvPr>
        </p:nvSpPr>
        <p:spPr>
          <a:xfrm>
            <a:off x="304800" y="-76200"/>
            <a:ext cx="8080375" cy="1143000"/>
          </a:xfrm>
        </p:spPr>
        <p:txBody>
          <a:bodyPr lIns="92075" tIns="46038" rIns="92075" bIns="46038"/>
          <a:lstStyle/>
          <a:p>
            <a:pPr eaLnBrk="1" hangingPunct="1"/>
            <a:r>
              <a:rPr lang="en-US" altLang="en-US" sz="4800"/>
              <a:t>Summary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 calcmode="lin" valueType="num">
                                      <p:cBhvr>
                                        <p:cTn id="7" dur="500" fill="hold"/>
                                        <p:tgtEl>
                                          <p:spTgt spid="1904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046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90467">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90467">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90467">
                                            <p:txEl>
                                              <p:pRg st="2" end="2"/>
                                            </p:txEl>
                                          </p:spTgt>
                                        </p:tgtEl>
                                        <p:attrNameLst>
                                          <p:attrName>style.visibility</p:attrName>
                                        </p:attrNameLst>
                                      </p:cBhvr>
                                      <p:to>
                                        <p:strVal val="visible"/>
                                      </p:to>
                                    </p:set>
                                    <p:anim calcmode="lin" valueType="num">
                                      <p:cBhvr>
                                        <p:cTn id="15" dur="500" fill="hold"/>
                                        <p:tgtEl>
                                          <p:spTgt spid="190467">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90467">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190467">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190467">
                                            <p:txEl>
                                              <p:pRg st="2" end="2"/>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bldLvl="2"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1" name="Rectangle 3" descr="Rectangle: Click to edit Master text styles&#10;Second level&#10;Third level&#10;Fourth level&#10;Fifth level"/>
          <p:cNvSpPr>
            <a:spLocks noGrp="1" noChangeArrowheads="1"/>
          </p:cNvSpPr>
          <p:nvPr>
            <p:ph type="body" idx="1"/>
          </p:nvPr>
        </p:nvSpPr>
        <p:spPr>
          <a:xfrm>
            <a:off x="381000" y="1600200"/>
            <a:ext cx="7772400" cy="3048000"/>
          </a:xfrm>
        </p:spPr>
        <p:txBody>
          <a:bodyPr/>
          <a:lstStyle/>
          <a:p>
            <a:pPr eaLnBrk="1" hangingPunct="1"/>
            <a:r>
              <a:rPr lang="en-US" altLang="en-US" sz="3600">
                <a:latin typeface="Arial" charset="0"/>
              </a:rPr>
              <a:t>Any employee who engages in    or knowingly condones sexual harassment shall be subject to disciplinary action, up to and including dismissal.</a:t>
            </a:r>
            <a:endParaRPr lang="en-US" altLang="en-US" sz="3600"/>
          </a:p>
        </p:txBody>
      </p:sp>
      <p:sp>
        <p:nvSpPr>
          <p:cNvPr id="102403" name="Rectangle 5"/>
          <p:cNvSpPr>
            <a:spLocks noGrp="1" noChangeArrowheads="1"/>
          </p:cNvSpPr>
          <p:nvPr>
            <p:ph type="title"/>
          </p:nvPr>
        </p:nvSpPr>
        <p:spPr>
          <a:xfrm>
            <a:off x="304800" y="-76200"/>
            <a:ext cx="8080375" cy="1143000"/>
          </a:xfrm>
        </p:spPr>
        <p:txBody>
          <a:bodyPr lIns="92075" tIns="46038" rIns="92075" bIns="46038"/>
          <a:lstStyle/>
          <a:p>
            <a:pPr eaLnBrk="1" hangingPunct="1"/>
            <a:r>
              <a:rPr lang="en-US" altLang="en-US" sz="4800"/>
              <a:t>Summary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 calcmode="lin" valueType="num">
                                      <p:cBhvr>
                                        <p:cTn id="7" dur="500" fill="hold"/>
                                        <p:tgtEl>
                                          <p:spTgt spid="1914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149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91491">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91491">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6"/>
          <p:cNvSpPr>
            <a:spLocks noGrp="1" noChangeArrowheads="1"/>
          </p:cNvSpPr>
          <p:nvPr>
            <p:ph type="title"/>
          </p:nvPr>
        </p:nvSpPr>
        <p:spPr/>
        <p:txBody>
          <a:bodyPr/>
          <a:lstStyle/>
          <a:p>
            <a:pPr eaLnBrk="1" hangingPunct="1"/>
            <a:r>
              <a:rPr lang="en-US" altLang="en-US"/>
              <a:t>More Information</a:t>
            </a:r>
          </a:p>
        </p:txBody>
      </p:sp>
      <p:sp>
        <p:nvSpPr>
          <p:cNvPr id="12295" name="Rectangle 7" descr="Rectangle: Click to edit Master text styles&#10;Second level&#10;Third level&#10;Fourth level&#10;Fifth level"/>
          <p:cNvSpPr>
            <a:spLocks noGrp="1" noChangeArrowheads="1"/>
          </p:cNvSpPr>
          <p:nvPr>
            <p:ph type="body" idx="1"/>
          </p:nvPr>
        </p:nvSpPr>
        <p:spPr>
          <a:xfrm>
            <a:off x="304800" y="1600200"/>
            <a:ext cx="7772400" cy="3657600"/>
          </a:xfrm>
        </p:spPr>
        <p:txBody>
          <a:bodyPr/>
          <a:lstStyle/>
          <a:p>
            <a:pPr eaLnBrk="1" hangingPunct="1"/>
            <a:r>
              <a:rPr lang="en-US" altLang="en-US" sz="3600">
                <a:latin typeface="Arial" charset="0"/>
              </a:rPr>
              <a:t>Agency EEO contact person </a:t>
            </a:r>
            <a:r>
              <a:rPr lang="en-US" altLang="en-US" sz="3600">
                <a:solidFill>
                  <a:srgbClr val="91343A"/>
                </a:solidFill>
                <a:latin typeface="Arial" charset="0"/>
              </a:rPr>
              <a:t>&lt;insert agency info here&gt;</a:t>
            </a:r>
          </a:p>
          <a:p>
            <a:pPr eaLnBrk="1" hangingPunct="1">
              <a:buFont typeface="Wingdings" pitchFamily="2" charset="2"/>
              <a:buNone/>
            </a:pPr>
            <a:endParaRPr lang="en-US" altLang="en-US" sz="1400">
              <a:latin typeface="Arial" charset="0"/>
            </a:endParaRPr>
          </a:p>
          <a:p>
            <a:pPr eaLnBrk="1" hangingPunct="1"/>
            <a:r>
              <a:rPr lang="en-US" altLang="en-US" sz="3600">
                <a:latin typeface="Arial" charset="0"/>
              </a:rPr>
              <a:t>Office of Administration, Bureau of Equal Employment Opportunity           717.783.1130</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wipe(up)">
                                      <p:cBhvr>
                                        <p:cTn id="7" dur="500"/>
                                        <p:tgtEl>
                                          <p:spTgt spid="122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295">
                                            <p:txEl>
                                              <p:pRg st="2" end="2"/>
                                            </p:txEl>
                                          </p:spTgt>
                                        </p:tgtEl>
                                        <p:attrNameLst>
                                          <p:attrName>style.visibility</p:attrName>
                                        </p:attrNameLst>
                                      </p:cBhvr>
                                      <p:to>
                                        <p:strVal val="visible"/>
                                      </p:to>
                                    </p:set>
                                    <p:animEffect transition="in" filter="wipe(up)">
                                      <p:cBhvr>
                                        <p:cTn id="12" dur="500"/>
                                        <p:tgtEl>
                                          <p:spTgt spid="122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en-US" altLang="en-US"/>
              <a:t>Summary and Close	</a:t>
            </a:r>
          </a:p>
        </p:txBody>
      </p:sp>
      <p:sp>
        <p:nvSpPr>
          <p:cNvPr id="104451"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a:t>Key Learning</a:t>
            </a:r>
          </a:p>
          <a:p>
            <a:pPr eaLnBrk="1" hangingPunct="1"/>
            <a:endParaRPr lang="en-US" altLang="en-US"/>
          </a:p>
          <a:p>
            <a:pPr eaLnBrk="1" hangingPunct="1"/>
            <a:r>
              <a:rPr lang="en-US" altLang="en-US"/>
              <a:t>Questions</a:t>
            </a:r>
          </a:p>
          <a:p>
            <a:pPr eaLnBrk="1" hangingPunct="1">
              <a:buFont typeface="Wingdings" pitchFamily="2" charset="2"/>
              <a:buNone/>
            </a:pPr>
            <a:endParaRPr lang="en-US" altLang="en-US"/>
          </a:p>
          <a:p>
            <a:pPr eaLnBrk="1" hangingPunct="1"/>
            <a:r>
              <a:rPr lang="en-US" altLang="en-US"/>
              <a:t>Evaluation</a:t>
            </a:r>
          </a:p>
          <a:p>
            <a:pPr eaLnBrk="1" hangingPunct="1"/>
            <a:endParaRPr lang="en-US" altLang="en-US"/>
          </a:p>
          <a:p>
            <a:pPr eaLnBrk="1" hangingPunct="1"/>
            <a:r>
              <a:rPr lang="en-US" altLang="en-US"/>
              <a:t>Adjourn</a:t>
            </a:r>
          </a:p>
        </p:txBody>
      </p:sp>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C98C7DF1807419DDC226D88CF36E4" ma:contentTypeVersion="1" ma:contentTypeDescription="Create a new document." ma:contentTypeScope="" ma:versionID="21e97dd9fc4975b9ac8ecdbdef2c2a78">
  <xsd:schema xmlns:xsd="http://www.w3.org/2001/XMLSchema" xmlns:xs="http://www.w3.org/2001/XMLSchema" xmlns:p="http://schemas.microsoft.com/office/2006/metadata/properties" xmlns:ns1="http://schemas.microsoft.com/sharepoint/v3" xmlns:ns2="1c28369d-17b0-4b3d-9224-72ce87f55f27" targetNamespace="http://schemas.microsoft.com/office/2006/metadata/properties" ma:root="true" ma:fieldsID="ddd1eed27281b9e06de382cea1d44578" ns1:_="" ns2:_="">
    <xsd:import namespace="http://schemas.microsoft.com/sharepoint/v3"/>
    <xsd:import namespace="1c28369d-17b0-4b3d-9224-72ce87f55f2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c28369d-17b0-4b3d-9224-72ce87f55f2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1c28369d-17b0-4b3d-9224-72ce87f55f27">MYP73XKAY25F-511547342-1</_dlc_DocId>
    <_dlc_DocIdUrl xmlns="1c28369d-17b0-4b3d-9224-72ce87f55f27">
      <Url>https://cwportal.pa.gov/sites/oa/Programs/eeo/_layouts/15/DocIdRedir.aspx?ID=MYP73XKAY25F-511547342-1</Url>
      <Description>MYP73XKAY25F-511547342-1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574C84A-9034-4376-B619-45136BD48919}"/>
</file>

<file path=customXml/itemProps2.xml><?xml version="1.0" encoding="utf-8"?>
<ds:datastoreItem xmlns:ds="http://schemas.openxmlformats.org/officeDocument/2006/customXml" ds:itemID="{594A659F-A459-4880-B957-2CC8E22862AC}">
  <ds:schemaRefs>
    <ds:schemaRef ds:uri="http://schemas.microsoft.com/sharepoint/v3/contenttype/forms"/>
  </ds:schemaRefs>
</ds:datastoreItem>
</file>

<file path=customXml/itemProps3.xml><?xml version="1.0" encoding="utf-8"?>
<ds:datastoreItem xmlns:ds="http://schemas.openxmlformats.org/officeDocument/2006/customXml" ds:itemID="{DF2A4314-0A30-432B-B100-2851CA455BED}">
  <ds:schemaRefs>
    <ds:schemaRef ds:uri="http://schemas.microsoft.com/office/2006/metadata/properties"/>
    <ds:schemaRef ds:uri="http://schemas.microsoft.com/office/infopath/2007/PartnerControls"/>
    <ds:schemaRef ds:uri="http://schemas.microsoft.com/sharepoint/v3"/>
  </ds:schemaRefs>
</ds:datastoreItem>
</file>

<file path=customXml/itemProps4.xml><?xml version="1.0" encoding="utf-8"?>
<ds:datastoreItem xmlns:ds="http://schemas.openxmlformats.org/officeDocument/2006/customXml" ds:itemID="{535DE51A-509D-4B7C-92C7-1BC0E5721B2A}"/>
</file>

<file path=docProps/app.xml><?xml version="1.0" encoding="utf-8"?>
<Properties xmlns="http://schemas.openxmlformats.org/officeDocument/2006/extended-properties" xmlns:vt="http://schemas.openxmlformats.org/officeDocument/2006/docPropsVTypes">
  <TotalTime>193</TotalTime>
  <Words>7077</Words>
  <Application>Microsoft Office PowerPoint</Application>
  <PresentationFormat>On-screen Show (4:3)</PresentationFormat>
  <Paragraphs>933</Paragraphs>
  <Slides>96</Slides>
  <Notes>95</Notes>
  <HiddenSlides>0</HiddenSlides>
  <MMClips>6</MMClips>
  <ScaleCrop>false</ScaleCrop>
  <HeadingPairs>
    <vt:vector size="8" baseType="variant">
      <vt:variant>
        <vt:lpstr>Fonts Used</vt:lpstr>
      </vt:variant>
      <vt:variant>
        <vt:i4>5</vt:i4>
      </vt:variant>
      <vt:variant>
        <vt:lpstr>Theme</vt:lpstr>
      </vt:variant>
      <vt:variant>
        <vt:i4>5</vt:i4>
      </vt:variant>
      <vt:variant>
        <vt:lpstr>Embedded OLE Servers</vt:lpstr>
      </vt:variant>
      <vt:variant>
        <vt:i4>1</vt:i4>
      </vt:variant>
      <vt:variant>
        <vt:lpstr>Slide Titles</vt:lpstr>
      </vt:variant>
      <vt:variant>
        <vt:i4>96</vt:i4>
      </vt:variant>
    </vt:vector>
  </HeadingPairs>
  <TitlesOfParts>
    <vt:vector size="107" baseType="lpstr">
      <vt:lpstr>Arial</vt:lpstr>
      <vt:lpstr>Comic Sans MS</vt:lpstr>
      <vt:lpstr>Times New Roman</vt:lpstr>
      <vt:lpstr>Verdana</vt:lpstr>
      <vt:lpstr>Wingdings</vt:lpstr>
      <vt:lpstr>1_Default Design</vt:lpstr>
      <vt:lpstr>5_Default Design</vt:lpstr>
      <vt:lpstr>2_Default Design</vt:lpstr>
      <vt:lpstr>3_Default Design</vt:lpstr>
      <vt:lpstr>4_Default Design</vt:lpstr>
      <vt:lpstr>Clip</vt:lpstr>
      <vt:lpstr>Sexual Harassment:   Awareness and Prevention</vt:lpstr>
      <vt:lpstr>Agenda</vt:lpstr>
      <vt:lpstr>PowerPoint Presentation</vt:lpstr>
      <vt:lpstr>PowerPoint Presentation</vt:lpstr>
      <vt:lpstr>PowerPoint Presentation</vt:lpstr>
      <vt:lpstr> </vt:lpstr>
      <vt:lpstr>What Do You Know?</vt:lpstr>
      <vt:lpstr>What Do You?  </vt:lpstr>
      <vt:lpstr>What Do You?  </vt:lpstr>
      <vt:lpstr>What Do You?  </vt:lpstr>
      <vt:lpstr>What Do You?  </vt:lpstr>
      <vt:lpstr>What Do You Know?  </vt:lpstr>
      <vt:lpstr>What Do You Know?  </vt:lpstr>
      <vt:lpstr>What Do You Know?  </vt:lpstr>
      <vt:lpstr>What Do You?  </vt:lpstr>
      <vt:lpstr>What Do You Know?  </vt:lpstr>
      <vt:lpstr>What Do You Know?  </vt:lpstr>
      <vt:lpstr>What Do You Know?  </vt:lpstr>
      <vt:lpstr>What Do You Know?  </vt:lpstr>
      <vt:lpstr>What Do You Know?  </vt:lpstr>
      <vt:lpstr>What Do You Know?  </vt:lpstr>
      <vt:lpstr>What Do You Know?  </vt:lpstr>
      <vt:lpstr>What Do You Know?  </vt:lpstr>
      <vt:lpstr>What Do You Know?  </vt:lpstr>
      <vt:lpstr>What Do You Know?  </vt:lpstr>
      <vt:lpstr>What Do You Know?  </vt:lpstr>
      <vt:lpstr>What Do You Know?  </vt:lpstr>
      <vt:lpstr>Sexual Harassment is Discrimination</vt:lpstr>
      <vt:lpstr>What is Sexual Harassment? </vt:lpstr>
      <vt:lpstr>What is Sexual Harassment? </vt:lpstr>
      <vt:lpstr>What is Sexual Harassment? </vt:lpstr>
      <vt:lpstr>What is Sexual Harassment? </vt:lpstr>
      <vt:lpstr>Traditional Examples of Sexual Harassment</vt:lpstr>
      <vt:lpstr>Definition of Sexual Harassment</vt:lpstr>
      <vt:lpstr>PowerPoint Presentation</vt:lpstr>
      <vt:lpstr>What Behavior May Be Harassing?</vt:lpstr>
      <vt:lpstr>What Behavior May Be Harassing?</vt:lpstr>
      <vt:lpstr>What Behavior May Be Harassing?</vt:lpstr>
      <vt:lpstr>PowerPoint Presentation</vt:lpstr>
      <vt:lpstr>Two Types of Sexual Harassment</vt:lpstr>
      <vt:lpstr>Quid Pro Quo Sexual Harassment  </vt:lpstr>
      <vt:lpstr>PowerPoint Presentation</vt:lpstr>
      <vt:lpstr>PowerPoint Presentation</vt:lpstr>
      <vt:lpstr>PowerPoint Presentation</vt:lpstr>
      <vt:lpstr>PowerPoint Presentation</vt:lpstr>
      <vt:lpstr>Hostile Work Environment</vt:lpstr>
      <vt:lpstr>Hostile Work Environment</vt:lpstr>
      <vt:lpstr>Hostile Work Environment</vt:lpstr>
      <vt:lpstr> Hostile Environment </vt:lpstr>
      <vt:lpstr>Hostile Environment </vt:lpstr>
      <vt:lpstr>Hostile Environment </vt:lpstr>
      <vt:lpstr>Hostile Environment </vt:lpstr>
      <vt:lpstr>PowerPoint Presentation</vt:lpstr>
      <vt:lpstr>Discussion Questions </vt:lpstr>
      <vt:lpstr>Discussion Questions </vt:lpstr>
      <vt:lpstr>Commonwealth Policy  </vt:lpstr>
      <vt:lpstr>Commonwealth Policy  </vt:lpstr>
      <vt:lpstr>Commonwealth Policy  </vt:lpstr>
      <vt:lpstr>Commonwealth Policy  </vt:lpstr>
      <vt:lpstr>Commonwealth Policy  </vt:lpstr>
      <vt:lpstr>Reporting Procedure</vt:lpstr>
      <vt:lpstr>Reporting Procedure</vt:lpstr>
      <vt:lpstr>Reporting Procedure</vt:lpstr>
      <vt:lpstr>Reporting Procedure</vt:lpstr>
      <vt:lpstr>PowerPoint Presentation</vt:lpstr>
      <vt:lpstr>PowerPoint Presentation</vt:lpstr>
      <vt:lpstr>PowerPoint Presentation</vt:lpstr>
      <vt:lpstr>PowerPoint Presentation</vt:lpstr>
      <vt:lpstr>PowerPoint Presentation</vt:lpstr>
      <vt:lpstr>PowerPoint Presentation</vt:lpstr>
      <vt:lpstr>Why Do Some Hesitate?</vt:lpstr>
      <vt:lpstr>Why Do Some Hesitate?</vt:lpstr>
      <vt:lpstr>Why Do Some Hesitate?</vt:lpstr>
      <vt:lpstr>Why Do Some Hesitate?</vt:lpstr>
      <vt:lpstr>Why Do Some Hesitate?</vt:lpstr>
      <vt:lpstr>Why Do Some Hesitate?</vt:lpstr>
      <vt:lpstr>PowerPoint Presentation</vt:lpstr>
      <vt:lpstr>Commonwealth Policy Retaliation</vt:lpstr>
      <vt:lpstr>Commonwealth Policy Retaliation</vt:lpstr>
      <vt:lpstr>Unwanted Attention</vt:lpstr>
      <vt:lpstr>PowerPoint Presentation</vt:lpstr>
      <vt:lpstr>Unwanted Attention</vt:lpstr>
      <vt:lpstr>Unwanted Attention</vt:lpstr>
      <vt:lpstr>Unwanted Attention</vt:lpstr>
      <vt:lpstr>Unwanted Attention</vt:lpstr>
      <vt:lpstr>Agency Contacts</vt:lpstr>
      <vt:lpstr>Agency Contacts</vt:lpstr>
      <vt:lpstr>Strategies for Prevention</vt:lpstr>
      <vt:lpstr>Strategies for Prevention</vt:lpstr>
      <vt:lpstr>Strategies for Prevention</vt:lpstr>
      <vt:lpstr>Summary</vt:lpstr>
      <vt:lpstr>Summary</vt:lpstr>
      <vt:lpstr>Summary</vt:lpstr>
      <vt:lpstr>Summary</vt:lpstr>
      <vt:lpstr>More Information</vt:lpstr>
      <vt:lpstr>Summary and Close </vt:lpstr>
    </vt:vector>
  </TitlesOfParts>
  <Company>Governors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Eismann</dc:creator>
  <cp:lastModifiedBy>Egan, Daniel</cp:lastModifiedBy>
  <cp:revision>30</cp:revision>
  <dcterms:created xsi:type="dcterms:W3CDTF">2008-01-04T14:54:49Z</dcterms:created>
  <dcterms:modified xsi:type="dcterms:W3CDTF">2020-03-02T20:23:49Z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0x010100D9AC98C7DF1807419DDC226D88CF36E4</vt:lpwstr>
  </property>
  <property fmtid="{D5CDD505-2E9C-101B-9397-08002B2CF9AE}" pid="3" name="_dlc_DocIdItemGuid">
    <vt:lpwstr>8160ad4c-978e-4b72-8344-dc38983595b6</vt:lpwstr>
  </property>
</Properties>
</file>