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tags/tag20.xml" ContentType="application/vnd.openxmlformats-officedocument.presentationml.tags+xml"/>
  <Override PartName="/ppt/notesSlides/notesSlide31.xml" ContentType="application/vnd.openxmlformats-officedocument.presentationml.notesSlide+xml"/>
  <Override PartName="/ppt/tags/tag21.xml" ContentType="application/vnd.openxmlformats-officedocument.presentationml.tags+xml"/>
  <Override PartName="/ppt/notesSlides/notesSlide32.xml" ContentType="application/vnd.openxmlformats-officedocument.presentationml.notesSlide+xml"/>
  <Override PartName="/ppt/tags/tag2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tags/tag24.xml" ContentType="application/vnd.openxmlformats-officedocument.presentationml.tags+xml"/>
  <Override PartName="/ppt/notesSlides/notesSlide36.xml" ContentType="application/vnd.openxmlformats-officedocument.presentationml.notesSlide+xml"/>
  <Override PartName="/ppt/tags/tag25.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0"/>
  </p:notesMasterIdLst>
  <p:handoutMasterIdLst>
    <p:handoutMasterId r:id="rId41"/>
  </p:handoutMasterIdLst>
  <p:sldIdLst>
    <p:sldId id="256" r:id="rId2"/>
    <p:sldId id="684" r:id="rId3"/>
    <p:sldId id="652" r:id="rId4"/>
    <p:sldId id="676" r:id="rId5"/>
    <p:sldId id="677" r:id="rId6"/>
    <p:sldId id="685" r:id="rId7"/>
    <p:sldId id="687" r:id="rId8"/>
    <p:sldId id="678" r:id="rId9"/>
    <p:sldId id="686" r:id="rId10"/>
    <p:sldId id="679" r:id="rId11"/>
    <p:sldId id="680" r:id="rId12"/>
    <p:sldId id="681" r:id="rId13"/>
    <p:sldId id="600" r:id="rId14"/>
    <p:sldId id="599" r:id="rId15"/>
    <p:sldId id="597" r:id="rId16"/>
    <p:sldId id="682" r:id="rId17"/>
    <p:sldId id="683" r:id="rId18"/>
    <p:sldId id="605" r:id="rId19"/>
    <p:sldId id="688" r:id="rId20"/>
    <p:sldId id="689" r:id="rId21"/>
    <p:sldId id="690" r:id="rId22"/>
    <p:sldId id="691" r:id="rId23"/>
    <p:sldId id="604" r:id="rId24"/>
    <p:sldId id="692" r:id="rId25"/>
    <p:sldId id="607" r:id="rId26"/>
    <p:sldId id="640" r:id="rId27"/>
    <p:sldId id="641" r:id="rId28"/>
    <p:sldId id="663" r:id="rId29"/>
    <p:sldId id="664" r:id="rId30"/>
    <p:sldId id="562" r:id="rId31"/>
    <p:sldId id="487" r:id="rId32"/>
    <p:sldId id="673" r:id="rId33"/>
    <p:sldId id="610" r:id="rId34"/>
    <p:sldId id="693" r:id="rId35"/>
    <p:sldId id="623" r:id="rId36"/>
    <p:sldId id="660" r:id="rId37"/>
    <p:sldId id="671" r:id="rId38"/>
    <p:sldId id="694" r:id="rId39"/>
  </p:sldIdLst>
  <p:sldSz cx="9144000" cy="6858000" type="screen4x3"/>
  <p:notesSz cx="7010400" cy="92964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48" userDrawn="1">
          <p15:clr>
            <a:srgbClr val="A4A3A4"/>
          </p15:clr>
        </p15:guide>
        <p15:guide id="2" pos="432" userDrawn="1">
          <p15:clr>
            <a:srgbClr val="A4A3A4"/>
          </p15:clr>
        </p15:guide>
        <p15:guide id="4" pos="5328" userDrawn="1">
          <p15:clr>
            <a:srgbClr val="A4A3A4"/>
          </p15:clr>
        </p15:guide>
        <p15:guide id="5" orient="horz" pos="1296" userDrawn="1">
          <p15:clr>
            <a:srgbClr val="A4A3A4"/>
          </p15:clr>
        </p15:guide>
        <p15:guide id="6" orient="horz" pos="1728" userDrawn="1">
          <p15:clr>
            <a:srgbClr val="A4A3A4"/>
          </p15:clr>
        </p15:guide>
        <p15:guide id="7" orient="horz" pos="20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600"/>
    <a:srgbClr val="193764"/>
    <a:srgbClr val="D3F1F6"/>
    <a:srgbClr val="FDF2CD"/>
    <a:srgbClr val="C2DCE0"/>
    <a:srgbClr val="0B114D"/>
    <a:srgbClr val="DCF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55448" autoAdjust="0"/>
  </p:normalViewPr>
  <p:slideViewPr>
    <p:cSldViewPr snapToGrid="0">
      <p:cViewPr varScale="1">
        <p:scale>
          <a:sx n="62" d="100"/>
          <a:sy n="62" d="100"/>
        </p:scale>
        <p:origin x="2622" y="72"/>
      </p:cViewPr>
      <p:guideLst>
        <p:guide orient="horz" pos="3648"/>
        <p:guide pos="432"/>
        <p:guide pos="5328"/>
        <p:guide orient="horz" pos="1296"/>
        <p:guide orient="horz" pos="1728"/>
        <p:guide orient="horz" pos="2016"/>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4818"/>
    </p:cViewPr>
  </p:sorterViewPr>
  <p:notesViewPr>
    <p:cSldViewPr snapToGrid="0" showGuides="1">
      <p:cViewPr>
        <p:scale>
          <a:sx n="100" d="100"/>
          <a:sy n="100" d="100"/>
        </p:scale>
        <p:origin x="350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7BB3B7-B8F5-4184-8426-00A7745F5DED}"/>
              </a:ext>
            </a:extLst>
          </p:cNvPr>
          <p:cNvSpPr>
            <a:spLocks noGrp="1"/>
          </p:cNvSpPr>
          <p:nvPr>
            <p:ph type="sldNum" sz="quarter" idx="3"/>
          </p:nvPr>
        </p:nvSpPr>
        <p:spPr>
          <a:xfrm>
            <a:off x="3970938" y="8829969"/>
            <a:ext cx="3037840" cy="466433"/>
          </a:xfrm>
          <a:prstGeom prst="rect">
            <a:avLst/>
          </a:prstGeom>
        </p:spPr>
        <p:txBody>
          <a:bodyPr vert="horz" lIns="93145" tIns="46573" rIns="93145" bIns="46573" rtlCol="0" anchor="b"/>
          <a:lstStyle>
            <a:lvl1pPr algn="r">
              <a:defRPr sz="1300"/>
            </a:lvl1pPr>
          </a:lstStyle>
          <a:p>
            <a:fld id="{4CCDC3F8-5DD9-40EC-BB8B-C35B26C98AAF}" type="slidenum">
              <a:rPr lang="en-US" smtClean="0"/>
              <a:t>‹#›</a:t>
            </a:fld>
            <a:endParaRPr lang="en-US" dirty="0"/>
          </a:p>
        </p:txBody>
      </p:sp>
      <p:sp>
        <p:nvSpPr>
          <p:cNvPr id="7" name="Footer Placeholder 6">
            <a:extLst>
              <a:ext uri="{FF2B5EF4-FFF2-40B4-BE49-F238E27FC236}">
                <a16:creationId xmlns:a16="http://schemas.microsoft.com/office/drawing/2014/main" id="{B28C83AC-4E03-828C-7334-619B951ED8A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dirty="0"/>
              <a:t>© MPOETC 2026</a:t>
            </a:r>
          </a:p>
        </p:txBody>
      </p:sp>
      <p:sp>
        <p:nvSpPr>
          <p:cNvPr id="8" name="Header Placeholder 7">
            <a:extLst>
              <a:ext uri="{FF2B5EF4-FFF2-40B4-BE49-F238E27FC236}">
                <a16:creationId xmlns:a16="http://schemas.microsoft.com/office/drawing/2014/main" id="{86783DDA-01CC-C566-F3A1-BD4F3FC48E07}"/>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dirty="0"/>
              <a:t>MIST CONTROL TACTICS 2026</a:t>
            </a:r>
          </a:p>
        </p:txBody>
      </p:sp>
    </p:spTree>
    <p:extLst>
      <p:ext uri="{BB962C8B-B14F-4D97-AF65-F5344CB8AC3E}">
        <p14:creationId xmlns:p14="http://schemas.microsoft.com/office/powerpoint/2010/main" val="21714376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16050" y="546100"/>
            <a:ext cx="4178300" cy="3135313"/>
          </a:xfrm>
          <a:prstGeom prst="rect">
            <a:avLst/>
          </a:prstGeom>
          <a:noFill/>
          <a:ln w="12700">
            <a:solidFill>
              <a:prstClr val="black"/>
            </a:solidFill>
          </a:ln>
        </p:spPr>
        <p:txBody>
          <a:bodyPr vert="horz" lIns="93145" tIns="46573" rIns="93145" bIns="46573" rtlCol="0" anchor="ctr"/>
          <a:lstStyle/>
          <a:p>
            <a:endParaRPr lang="en-US" dirty="0"/>
          </a:p>
        </p:txBody>
      </p:sp>
      <p:sp>
        <p:nvSpPr>
          <p:cNvPr id="5" name="Notes Placeholder 4"/>
          <p:cNvSpPr>
            <a:spLocks noGrp="1"/>
          </p:cNvSpPr>
          <p:nvPr>
            <p:ph type="body" sz="quarter" idx="3"/>
          </p:nvPr>
        </p:nvSpPr>
        <p:spPr>
          <a:xfrm>
            <a:off x="701040" y="3761397"/>
            <a:ext cx="5976486" cy="4744931"/>
          </a:xfrm>
          <a:prstGeom prst="rect">
            <a:avLst/>
          </a:prstGeom>
        </p:spPr>
        <p:txBody>
          <a:bodyPr vert="horz" lIns="93145" tIns="46573" rIns="93145" bIns="46573"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6111040" y="8829969"/>
            <a:ext cx="897738" cy="466433"/>
          </a:xfrm>
          <a:prstGeom prst="rect">
            <a:avLst/>
          </a:prstGeom>
        </p:spPr>
        <p:txBody>
          <a:bodyPr vert="horz" lIns="93145" tIns="46573" rIns="93145" bIns="46573" rtlCol="0" anchor="b"/>
          <a:lstStyle>
            <a:lvl1pPr algn="r">
              <a:defRPr sz="1000">
                <a:latin typeface="Arial" panose="020B0604020202020204" pitchFamily="34" charset="0"/>
                <a:cs typeface="Arial" panose="020B0604020202020204" pitchFamily="34" charset="0"/>
              </a:defRPr>
            </a:lvl1pPr>
          </a:lstStyle>
          <a:p>
            <a:fld id="{64509382-1005-4F31-916E-9EE926A848C9}" type="slidenum">
              <a:rPr lang="en-US" smtClean="0"/>
              <a:pPr/>
              <a:t>‹#›</a:t>
            </a:fld>
            <a:endParaRPr lang="en-US" dirty="0"/>
          </a:p>
        </p:txBody>
      </p:sp>
      <p:sp>
        <p:nvSpPr>
          <p:cNvPr id="2" name="Footer Placeholder 1">
            <a:extLst>
              <a:ext uri="{FF2B5EF4-FFF2-40B4-BE49-F238E27FC236}">
                <a16:creationId xmlns:a16="http://schemas.microsoft.com/office/drawing/2014/main" id="{D50DC39C-9D78-40AA-9F9A-79A5F91EA4D7}"/>
              </a:ext>
            </a:extLst>
          </p:cNvPr>
          <p:cNvSpPr>
            <a:spLocks noGrp="1"/>
          </p:cNvSpPr>
          <p:nvPr>
            <p:ph type="ftr" sz="quarter" idx="4"/>
          </p:nvPr>
        </p:nvSpPr>
        <p:spPr>
          <a:xfrm>
            <a:off x="0" y="8830658"/>
            <a:ext cx="3038145" cy="465742"/>
          </a:xfrm>
          <a:prstGeom prst="rect">
            <a:avLst/>
          </a:prstGeom>
        </p:spPr>
        <p:txBody>
          <a:bodyPr vert="horz" lIns="88139" tIns="44070" rIns="88139" bIns="44070" rtlCol="0" anchor="b"/>
          <a:lstStyle>
            <a:lvl1pPr algn="l">
              <a:defRPr sz="1200"/>
            </a:lvl1pPr>
          </a:lstStyle>
          <a:p>
            <a:r>
              <a:rPr lang="en-US" dirty="0"/>
              <a:t>MPOETC © 2026</a:t>
            </a:r>
          </a:p>
        </p:txBody>
      </p:sp>
      <p:sp>
        <p:nvSpPr>
          <p:cNvPr id="6" name="Header Placeholder 5">
            <a:extLst>
              <a:ext uri="{FF2B5EF4-FFF2-40B4-BE49-F238E27FC236}">
                <a16:creationId xmlns:a16="http://schemas.microsoft.com/office/drawing/2014/main" id="{9F9B757C-5440-4D16-988C-92D33176BFA5}"/>
              </a:ext>
            </a:extLst>
          </p:cNvPr>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r>
              <a:rPr lang="en-US" dirty="0"/>
              <a:t>Use of Force and Control Tactics 2026</a:t>
            </a:r>
          </a:p>
        </p:txBody>
      </p:sp>
    </p:spTree>
    <p:extLst>
      <p:ext uri="{BB962C8B-B14F-4D97-AF65-F5344CB8AC3E}">
        <p14:creationId xmlns:p14="http://schemas.microsoft.com/office/powerpoint/2010/main" val="33889470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upreme.justia.com/cases/federal/us/392/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justice.gov/crs/media/1188566/dl?inlin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law.justia.com/cases/federal/appellate-courts/ca2/14-4116/14-4116-2016-06-03.html" TargetMode="External"/><Relationship Id="rId3" Type="http://schemas.openxmlformats.org/officeDocument/2006/relationships/hyperlink" Target="https://law.justia.com/cases/pennsylvania/supreme-court/1995/541-pa-285-1.html" TargetMode="External"/><Relationship Id="rId7" Type="http://schemas.openxmlformats.org/officeDocument/2006/relationships/hyperlink" Target="https://supreme.justia.com/cases/federal/us/605/23-1239/case.pdf"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supreme.justia.com/cases/federal/us/471/1/" TargetMode="External"/><Relationship Id="rId5" Type="http://schemas.openxmlformats.org/officeDocument/2006/relationships/hyperlink" Target="https://supreme.justia.com/cases/federal/us/490/386/" TargetMode="External"/><Relationship Id="rId4" Type="http://schemas.openxmlformats.org/officeDocument/2006/relationships/hyperlink" Target="https://www.palegis.us/statutes/consolidated/view-statute?txtType=HTM&amp;ttl=18&amp;div=0&amp;chapter=5&amp;section=8&amp;subsctn=0" TargetMode="External"/><Relationship Id="rId9" Type="http://schemas.openxmlformats.org/officeDocument/2006/relationships/hyperlink" Target="https://supreme.justia.com/cases/federal/us/555/22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0663" y="368300"/>
            <a:ext cx="4181475" cy="3136900"/>
          </a:xfrm>
        </p:spPr>
      </p:sp>
      <p:sp>
        <p:nvSpPr>
          <p:cNvPr id="3" name="Notes Placeholder 2"/>
          <p:cNvSpPr>
            <a:spLocks noGrp="1"/>
          </p:cNvSpPr>
          <p:nvPr>
            <p:ph type="body" idx="1"/>
          </p:nvPr>
        </p:nvSpPr>
        <p:spPr>
          <a:xfrm>
            <a:off x="732514" y="3635092"/>
            <a:ext cx="5608320" cy="4638431"/>
          </a:xfrm>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4509382-1005-4F31-916E-9EE926A848C9}" type="slidenum">
              <a:rPr lang="en-US" smtClean="0"/>
              <a:t>1</a:t>
            </a:fld>
            <a:endParaRPr lang="en-US" dirty="0"/>
          </a:p>
        </p:txBody>
      </p:sp>
    </p:spTree>
    <p:extLst>
      <p:ext uri="{BB962C8B-B14F-4D97-AF65-F5344CB8AC3E}">
        <p14:creationId xmlns:p14="http://schemas.microsoft.com/office/powerpoint/2010/main" val="3357916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725" y="3761397"/>
            <a:ext cx="6923053" cy="5268303"/>
          </a:xfrm>
        </p:spPr>
        <p:txBody>
          <a:bodyPr/>
          <a:lstStyle/>
          <a:p>
            <a:pPr marL="171450" indent="-171450">
              <a:lnSpc>
                <a:spcPct val="150000"/>
              </a:lnSpc>
              <a:buFont typeface="Arial" panose="020B0604020202020204" pitchFamily="34" charset="0"/>
              <a:buChar char="•"/>
            </a:pPr>
            <a:r>
              <a:rPr lang="en-US" sz="1400" dirty="0">
                <a:effectLst/>
              </a:rPr>
              <a:t>A reasonable person would believe they are not free to leave or terminate the encounter, based on totality of circumstances (tone, commands, number of officers, display of weapon, physical blocking, etc.).</a:t>
            </a:r>
          </a:p>
          <a:p>
            <a:pPr>
              <a:lnSpc>
                <a:spcPct val="150000"/>
              </a:lnSpc>
            </a:pPr>
            <a:endParaRPr lang="en-US" sz="1400" dirty="0">
              <a:effectLst/>
            </a:endParaRPr>
          </a:p>
          <a:p>
            <a:pPr marL="171450" indent="-171450">
              <a:lnSpc>
                <a:spcPct val="150000"/>
              </a:lnSpc>
              <a:buFont typeface="Arial" panose="020B0604020202020204" pitchFamily="34" charset="0"/>
              <a:buChar char="•"/>
            </a:pPr>
            <a:r>
              <a:rPr lang="en-US" sz="1400" b="1" dirty="0">
                <a:effectLst/>
              </a:rPr>
              <a:t>Why This Matters on the Street</a:t>
            </a:r>
          </a:p>
          <a:p>
            <a:pPr marL="171450" indent="-171450">
              <a:lnSpc>
                <a:spcPct val="150000"/>
              </a:lnSpc>
              <a:buFont typeface="Arial" panose="020B0604020202020204" pitchFamily="34" charset="0"/>
              <a:buChar char="•"/>
            </a:pPr>
            <a:endParaRPr lang="en-US" sz="1400" dirty="0">
              <a:effectLst/>
            </a:endParaRPr>
          </a:p>
          <a:p>
            <a:pPr>
              <a:lnSpc>
                <a:spcPct val="150000"/>
              </a:lnSpc>
              <a:buFont typeface="Arial" panose="020B0604020202020204" pitchFamily="34" charset="0"/>
              <a:buChar char="•"/>
            </a:pPr>
            <a:r>
              <a:rPr lang="en-US" sz="1400" dirty="0"/>
              <a:t>No seizure = No Fourth Amendment claim.</a:t>
            </a:r>
          </a:p>
          <a:p>
            <a:pPr>
              <a:lnSpc>
                <a:spcPct val="150000"/>
              </a:lnSpc>
              <a:buFont typeface="Arial" panose="020B0604020202020204" pitchFamily="34" charset="0"/>
              <a:buChar char="•"/>
            </a:pPr>
            <a:r>
              <a:rPr lang="en-US" sz="1400" dirty="0"/>
              <a:t>Seizure without legal justification = </a:t>
            </a:r>
            <a:r>
              <a:rPr lang="en-US" sz="1400" b="1" dirty="0"/>
              <a:t>illegal seizure</a:t>
            </a:r>
            <a:r>
              <a:rPr lang="en-US" sz="1400" dirty="0"/>
              <a:t> → evidence suppressed + civil liability.</a:t>
            </a:r>
          </a:p>
          <a:p>
            <a:pPr>
              <a:lnSpc>
                <a:spcPct val="150000"/>
              </a:lnSpc>
              <a:buFont typeface="Arial" panose="020B0604020202020204" pitchFamily="34" charset="0"/>
              <a:buChar char="•"/>
            </a:pPr>
            <a:endParaRPr lang="en-US" sz="1400" dirty="0"/>
          </a:p>
          <a:p>
            <a:pPr marL="171450" indent="-171450">
              <a:lnSpc>
                <a:spcPct val="150000"/>
              </a:lnSpc>
              <a:buFont typeface="Arial" panose="020B0604020202020204" pitchFamily="34" charset="0"/>
              <a:buChar char="•"/>
            </a:pPr>
            <a:r>
              <a:rPr lang="en-US" sz="1400" b="1" dirty="0">
                <a:effectLst/>
              </a:rPr>
              <a:t>Bottom line you teach every officer:</a:t>
            </a:r>
            <a:r>
              <a:rPr lang="en-US" sz="1400" dirty="0">
                <a:effectLst/>
              </a:rPr>
              <a:t> The second you cross from “mere encounter” into restricting freedom of movement; you have </a:t>
            </a:r>
            <a:r>
              <a:rPr lang="en-US" sz="1400" b="1" dirty="0">
                <a:effectLst/>
              </a:rPr>
              <a:t>seized</a:t>
            </a:r>
            <a:r>
              <a:rPr lang="en-US" sz="1400" dirty="0">
                <a:effectLst/>
              </a:rPr>
              <a:t> that person. </a:t>
            </a:r>
            <a:r>
              <a:rPr lang="en-US" sz="1400" b="1" dirty="0">
                <a:effectLst/>
              </a:rPr>
              <a:t>Have your justification ready.</a:t>
            </a:r>
          </a:p>
          <a:p>
            <a:endParaRPr lang="en-US"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10</a:t>
            </a:fld>
            <a:endParaRPr lang="en-US" dirty="0"/>
          </a:p>
        </p:txBody>
      </p:sp>
    </p:spTree>
    <p:extLst>
      <p:ext uri="{BB962C8B-B14F-4D97-AF65-F5344CB8AC3E}">
        <p14:creationId xmlns:p14="http://schemas.microsoft.com/office/powerpoint/2010/main" val="1359691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Font typeface="Arial" panose="020B0604020202020204" pitchFamily="34" charset="0"/>
              <a:buChar char="•"/>
            </a:pPr>
            <a:r>
              <a:rPr lang="en-US" sz="1400" b="1" dirty="0">
                <a:latin typeface="Arial" panose="020B0604020202020204" pitchFamily="34" charset="0"/>
                <a:cs typeface="Arial" panose="020B0604020202020204" pitchFamily="34" charset="0"/>
              </a:rPr>
              <a:t>Level 2 – Investigative Detention (Terry Stop)</a:t>
            </a:r>
          </a:p>
          <a:p>
            <a:pPr>
              <a:lnSpc>
                <a:spcPct val="150000"/>
              </a:lnSpc>
              <a:buFont typeface="Arial" panose="020B0604020202020204" pitchFamily="34" charset="0"/>
              <a:buNone/>
            </a:pPr>
            <a:endParaRPr lang="en-US" sz="1400" dirty="0">
              <a:latin typeface="Arial" panose="020B0604020202020204" pitchFamily="34" charset="0"/>
              <a:cs typeface="Arial" panose="020B0604020202020204" pitchFamily="34" charset="0"/>
            </a:endParaRPr>
          </a:p>
          <a:p>
            <a:pPr marL="742950" lvl="1" indent="-285750">
              <a:lnSpc>
                <a:spcPct val="2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Requires </a:t>
            </a:r>
            <a:r>
              <a:rPr lang="en-US" sz="1400" b="1" dirty="0">
                <a:latin typeface="Arial" panose="020B0604020202020204" pitchFamily="34" charset="0"/>
                <a:cs typeface="Arial" panose="020B0604020202020204" pitchFamily="34" charset="0"/>
              </a:rPr>
              <a:t>reasonable suspicion</a:t>
            </a:r>
            <a:r>
              <a:rPr lang="en-US" sz="1400" dirty="0">
                <a:latin typeface="Arial" panose="020B0604020202020204" pitchFamily="34" charset="0"/>
                <a:cs typeface="Arial" panose="020B0604020202020204" pitchFamily="34" charset="0"/>
              </a:rPr>
              <a:t> of criminal activity</a:t>
            </a:r>
          </a:p>
          <a:p>
            <a:pPr marL="742950" lvl="1" indent="-285750">
              <a:lnSpc>
                <a:spcPct val="2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Temporary, limited detention for investigation</a:t>
            </a:r>
          </a:p>
          <a:p>
            <a:pPr marL="742950" lvl="1" indent="-285750">
              <a:lnSpc>
                <a:spcPct val="2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Can frisk if specific facts suggest weapons (Terry frisk)</a:t>
            </a:r>
          </a:p>
          <a:p>
            <a:pPr marL="742950" lvl="1" indent="-285750">
              <a:lnSpc>
                <a:spcPct val="2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Must be able to articulate RS on BWC and in report</a:t>
            </a:r>
          </a:p>
          <a:p>
            <a:pPr lvl="1">
              <a:lnSpc>
                <a:spcPct val="200000"/>
              </a:lnSpc>
            </a:pPr>
            <a:r>
              <a:rPr lang="en-US" sz="1400" dirty="0">
                <a:hlinkClick r:id="rId3"/>
              </a:rPr>
              <a:t>Terry v. Ohio | 392 U.S. 1 (1968) | </a:t>
            </a:r>
            <a:r>
              <a:rPr lang="en-US" sz="1400" dirty="0" err="1">
                <a:hlinkClick r:id="rId3"/>
              </a:rPr>
              <a:t>Justia</a:t>
            </a:r>
            <a:r>
              <a:rPr lang="en-US" sz="1400" dirty="0">
                <a:hlinkClick r:id="rId3"/>
              </a:rPr>
              <a:t> U.S. Supreme Court Center</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11</a:t>
            </a:fld>
            <a:endParaRPr lang="en-US" dirty="0"/>
          </a:p>
        </p:txBody>
      </p:sp>
    </p:spTree>
    <p:extLst>
      <p:ext uri="{BB962C8B-B14F-4D97-AF65-F5344CB8AC3E}">
        <p14:creationId xmlns:p14="http://schemas.microsoft.com/office/powerpoint/2010/main" val="715023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0025" y="3761397"/>
            <a:ext cx="6477501" cy="4988903"/>
          </a:xfrm>
        </p:spPr>
        <p:txBody>
          <a:bodyPr/>
          <a:lstStyle/>
          <a:p>
            <a:pPr>
              <a:buFont typeface="Arial" panose="020B0604020202020204" pitchFamily="34" charset="0"/>
              <a:buChar char="•"/>
            </a:pPr>
            <a:r>
              <a:rPr lang="en-US" sz="1400" b="1" dirty="0"/>
              <a:t>Level 3 – Arrest</a:t>
            </a:r>
            <a:r>
              <a:rPr lang="en-US" sz="1400" dirty="0"/>
              <a:t> Requires </a:t>
            </a:r>
            <a:r>
              <a:rPr lang="en-US" sz="1400" b="1" dirty="0"/>
              <a:t>probable cause</a:t>
            </a:r>
          </a:p>
          <a:p>
            <a:pPr>
              <a:buFont typeface="Arial" panose="020B0604020202020204" pitchFamily="34" charset="0"/>
              <a:buNone/>
            </a:pPr>
            <a:endParaRPr lang="en-US" sz="1400" dirty="0"/>
          </a:p>
          <a:p>
            <a:pPr>
              <a:buFont typeface="Arial" panose="020B0604020202020204" pitchFamily="34" charset="0"/>
              <a:buChar char="•"/>
            </a:pPr>
            <a:r>
              <a:rPr lang="en-US" sz="1400" dirty="0"/>
              <a:t>Full custodial seizure</a:t>
            </a:r>
          </a:p>
          <a:p>
            <a:pPr>
              <a:buFont typeface="Arial" panose="020B0604020202020204" pitchFamily="34" charset="0"/>
              <a:buChar char="•"/>
            </a:pPr>
            <a:endParaRPr lang="en-US" sz="1400" dirty="0"/>
          </a:p>
          <a:p>
            <a:pPr>
              <a:buFont typeface="Arial" panose="020B0604020202020204" pitchFamily="34" charset="0"/>
              <a:buChar char="•"/>
            </a:pPr>
            <a:r>
              <a:rPr lang="en-US" sz="1400" dirty="0"/>
              <a:t>Force justified under 18 </a:t>
            </a:r>
            <a:r>
              <a:rPr lang="en-US" sz="1400" dirty="0" err="1"/>
              <a:t>Pa.C.S</a:t>
            </a:r>
            <a:r>
              <a:rPr lang="en-US" sz="1400" dirty="0"/>
              <a:t>. § 508 (any force officer believes necessary to effect lawful arrest or defend self/others)</a:t>
            </a:r>
          </a:p>
          <a:p>
            <a:endParaRPr lang="en-US" sz="1400" dirty="0"/>
          </a:p>
          <a:p>
            <a:pPr marL="171450" indent="-171450">
              <a:lnSpc>
                <a:spcPct val="150000"/>
              </a:lnSpc>
              <a:buFont typeface="Arial" panose="020B0604020202020204" pitchFamily="34" charset="0"/>
              <a:buChar char="•"/>
            </a:pPr>
            <a:r>
              <a:rPr lang="en-US" sz="1400" b="1" dirty="0">
                <a:effectLst/>
              </a:rPr>
              <a:t>Probable Cause</a:t>
            </a:r>
            <a:r>
              <a:rPr lang="en-US" sz="1400" dirty="0">
                <a:effectLst/>
              </a:rPr>
              <a:t> exists when the </a:t>
            </a:r>
            <a:r>
              <a:rPr lang="en-US" sz="1400" b="1" dirty="0">
                <a:effectLst/>
              </a:rPr>
              <a:t>facts and circumstances within the officer’s knowledge</a:t>
            </a:r>
            <a:r>
              <a:rPr lang="en-US" sz="1400" dirty="0">
                <a:effectLst/>
              </a:rPr>
              <a:t>, and of which the officer has </a:t>
            </a:r>
            <a:r>
              <a:rPr lang="en-US" sz="1400" b="1" dirty="0">
                <a:effectLst/>
              </a:rPr>
              <a:t>reasonably trustworthy information</a:t>
            </a:r>
            <a:r>
              <a:rPr lang="en-US" sz="1400" dirty="0">
                <a:effectLst/>
              </a:rPr>
              <a:t>, are </a:t>
            </a:r>
            <a:r>
              <a:rPr lang="en-US" sz="1400" b="1" dirty="0">
                <a:effectLst/>
              </a:rPr>
              <a:t>sufficient to warrant a prudent person in believing</a:t>
            </a:r>
            <a:r>
              <a:rPr lang="en-US" sz="1400" dirty="0">
                <a:effectLst/>
              </a:rPr>
              <a:t> that the suspect </a:t>
            </a:r>
            <a:r>
              <a:rPr lang="en-US" sz="1400" b="1" dirty="0">
                <a:effectLst/>
              </a:rPr>
              <a:t>has committed, is committing, or is about to commit an offense</a:t>
            </a:r>
            <a:r>
              <a:rPr lang="en-US" sz="1400" dirty="0">
                <a:effectLst/>
              </a:rPr>
              <a:t>.</a:t>
            </a:r>
          </a:p>
          <a:p>
            <a:pPr marL="171450" indent="-171450">
              <a:lnSpc>
                <a:spcPct val="150000"/>
              </a:lnSpc>
              <a:buFont typeface="Arial" panose="020B0604020202020204" pitchFamily="34" charset="0"/>
              <a:buChar char="•"/>
            </a:pPr>
            <a:endParaRPr lang="en-US" sz="1400" dirty="0">
              <a:effectLst/>
            </a:endParaRPr>
          </a:p>
          <a:p>
            <a:pPr marL="171450" indent="-171450">
              <a:lnSpc>
                <a:spcPct val="150000"/>
              </a:lnSpc>
              <a:buFont typeface="Arial" panose="020B0604020202020204" pitchFamily="34" charset="0"/>
              <a:buChar char="•"/>
            </a:pPr>
            <a:r>
              <a:rPr lang="en-US" sz="1400" dirty="0">
                <a:effectLst/>
              </a:rPr>
              <a:t>Sources:</a:t>
            </a:r>
          </a:p>
          <a:p>
            <a:pPr>
              <a:lnSpc>
                <a:spcPct val="150000"/>
              </a:lnSpc>
              <a:buFont typeface="Arial" panose="020B0604020202020204" pitchFamily="34" charset="0"/>
              <a:buChar char="•"/>
            </a:pPr>
            <a:r>
              <a:rPr lang="en-US" sz="1400" dirty="0"/>
              <a:t>U.S. Supreme Court (</a:t>
            </a:r>
            <a:r>
              <a:rPr lang="en-US" sz="1400" i="1" dirty="0"/>
              <a:t>Beck v. Ohio</a:t>
            </a:r>
            <a:r>
              <a:rPr lang="en-US" sz="1400" dirty="0"/>
              <a:t>, 1964; </a:t>
            </a:r>
            <a:r>
              <a:rPr lang="en-US" sz="1400" i="1" dirty="0"/>
              <a:t>Illinois v. Gates</a:t>
            </a:r>
            <a:r>
              <a:rPr lang="en-US" sz="1400" dirty="0"/>
              <a:t>, 1983 – totality of the circumstances)</a:t>
            </a:r>
          </a:p>
          <a:p>
            <a:pPr>
              <a:lnSpc>
                <a:spcPct val="150000"/>
              </a:lnSpc>
              <a:buFont typeface="Arial" panose="020B0604020202020204" pitchFamily="34" charset="0"/>
              <a:buChar char="•"/>
            </a:pPr>
            <a:r>
              <a:rPr lang="en-US" sz="1400" dirty="0"/>
              <a:t>Pennsylvania (</a:t>
            </a:r>
            <a:r>
              <a:rPr lang="en-US" sz="1400" i="1" dirty="0"/>
              <a:t>Commonwealth v. Thompson</a:t>
            </a:r>
            <a:r>
              <a:rPr lang="en-US" sz="1400" dirty="0"/>
              <a:t>, 985 A.2d 928 (Pa. 2009))</a:t>
            </a:r>
          </a:p>
          <a:p>
            <a:endParaRPr lang="en-US"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12</a:t>
            </a:fld>
            <a:endParaRPr lang="en-US" dirty="0"/>
          </a:p>
        </p:txBody>
      </p:sp>
    </p:spTree>
    <p:extLst>
      <p:ext uri="{BB962C8B-B14F-4D97-AF65-F5344CB8AC3E}">
        <p14:creationId xmlns:p14="http://schemas.microsoft.com/office/powerpoint/2010/main" val="3585578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011488" y="241300"/>
            <a:ext cx="987425" cy="7413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13</a:t>
            </a:fld>
            <a:endParaRPr lang="en-US" dirty="0"/>
          </a:p>
        </p:txBody>
      </p:sp>
      <p:sp>
        <p:nvSpPr>
          <p:cNvPr id="8" name="Notes Placeholder 7">
            <a:extLst>
              <a:ext uri="{FF2B5EF4-FFF2-40B4-BE49-F238E27FC236}">
                <a16:creationId xmlns:a16="http://schemas.microsoft.com/office/drawing/2014/main" id="{0E15599B-3411-493D-983A-BADD5E826F16}"/>
              </a:ext>
            </a:extLst>
          </p:cNvPr>
          <p:cNvSpPr>
            <a:spLocks noGrp="1"/>
          </p:cNvSpPr>
          <p:nvPr>
            <p:ph type="body" sz="quarter" idx="3"/>
          </p:nvPr>
        </p:nvSpPr>
        <p:spPr>
          <a:xfrm>
            <a:off x="0" y="982662"/>
            <a:ext cx="7008778" cy="8072437"/>
          </a:xfrm>
        </p:spPr>
        <p:txBody>
          <a:bodyPr/>
          <a:lstStyle/>
          <a:p>
            <a:pPr marL="171450" indent="-171450">
              <a:lnSpc>
                <a:spcPct val="150000"/>
              </a:lnSpc>
              <a:buFont typeface="Arial" panose="020B0604020202020204" pitchFamily="34" charset="0"/>
              <a:buChar char="•"/>
              <a:defRPr/>
            </a:pPr>
            <a:r>
              <a:rPr lang="en-US" dirty="0"/>
              <a:t>The Fourth Amendment to the U.S. Constitution, as interpreted by the U.S. Supreme Court, forms the basis for constitutional standards concerning detention and arrest.  </a:t>
            </a:r>
          </a:p>
          <a:p>
            <a:pPr marL="171450" indent="-171450">
              <a:lnSpc>
                <a:spcPct val="150000"/>
              </a:lnSpc>
              <a:buFont typeface="Arial" panose="020B0604020202020204" pitchFamily="34" charset="0"/>
              <a:buChar char="•"/>
              <a:defRPr/>
            </a:pPr>
            <a:endParaRPr lang="en-US" dirty="0"/>
          </a:p>
          <a:p>
            <a:pPr marL="171450" indent="-171450" defTabSz="914132">
              <a:lnSpc>
                <a:spcPct val="150000"/>
              </a:lnSpc>
              <a:buFont typeface="Arial" panose="020B0604020202020204" pitchFamily="34" charset="0"/>
              <a:buChar char="•"/>
              <a:defRPr/>
            </a:pPr>
            <a:r>
              <a:rPr lang="en-US" dirty="0"/>
              <a:t>The Fourth Amendment states that people have a right “to be secure in their persons, houses, papers and effects, against unreasonable searches and seizures.”  This right limits the power of the police to seize people.</a:t>
            </a:r>
          </a:p>
          <a:p>
            <a:pPr marL="171450" indent="-171450" defTabSz="914132">
              <a:lnSpc>
                <a:spcPct val="150000"/>
              </a:lnSpc>
              <a:buFont typeface="Arial" panose="020B0604020202020204" pitchFamily="34" charset="0"/>
              <a:buChar char="•"/>
              <a:defRPr/>
            </a:pPr>
            <a:endParaRPr lang="en-US" dirty="0"/>
          </a:p>
          <a:p>
            <a:pPr marL="171450" indent="-171450" defTabSz="914132">
              <a:lnSpc>
                <a:spcPct val="150000"/>
              </a:lnSpc>
              <a:buFont typeface="Arial" panose="020B0604020202020204" pitchFamily="34" charset="0"/>
              <a:buChar char="•"/>
              <a:defRPr/>
            </a:pPr>
            <a:r>
              <a:rPr lang="en-US" dirty="0"/>
              <a:t>Courts have held that the lawful powers of police “necessarily” include “the right to use some degree of physical coercion or threat…”; however, the Fourth Amendment also protects the “right to be free from the use of excessive force in the course of an arrest.”  Officers should only use the amount of force necessary to mitigate an incident, make an arrest, or protect themselves or others from harm.</a:t>
            </a:r>
          </a:p>
          <a:p>
            <a:pPr marL="171450" indent="-171450" defTabSz="914132">
              <a:lnSpc>
                <a:spcPct val="150000"/>
              </a:lnSpc>
              <a:buFont typeface="Arial" panose="020B0604020202020204" pitchFamily="34" charset="0"/>
              <a:buChar char="•"/>
              <a:defRPr/>
            </a:pPr>
            <a:endParaRPr lang="en-US" dirty="0"/>
          </a:p>
          <a:p>
            <a:pPr marL="171450" indent="-171450">
              <a:lnSpc>
                <a:spcPct val="150000"/>
              </a:lnSpc>
              <a:buFont typeface="Arial" panose="020B0604020202020204" pitchFamily="34" charset="0"/>
              <a:buChar char="•"/>
              <a:defRPr/>
            </a:pPr>
            <a:r>
              <a:rPr lang="en-US" dirty="0"/>
              <a:t>State statutes also define the authority of officers to arrest with or without warrants and further define what force can be used in the course of an arrest or a police encounter; but these statutes cannot grant authority that conflicts with the rights guaranteed by the Constitution.  </a:t>
            </a:r>
          </a:p>
          <a:p>
            <a:endParaRPr lang="en-US" b="1" dirty="0">
              <a:effectLst/>
            </a:endParaRPr>
          </a:p>
          <a:p>
            <a:pPr>
              <a:lnSpc>
                <a:spcPct val="150000"/>
              </a:lnSpc>
            </a:pPr>
            <a:r>
              <a:rPr lang="en-US" b="1" dirty="0">
                <a:effectLst/>
              </a:rPr>
              <a:t>Why It Matters More Than the 4th Amendment in PA (2025)</a:t>
            </a:r>
          </a:p>
          <a:p>
            <a:pPr>
              <a:lnSpc>
                <a:spcPct val="150000"/>
              </a:lnSpc>
            </a:pPr>
            <a:endParaRPr lang="en-US" dirty="0">
              <a:effectLst/>
            </a:endParaRPr>
          </a:p>
          <a:p>
            <a:pPr>
              <a:lnSpc>
                <a:spcPct val="150000"/>
              </a:lnSpc>
              <a:buFont typeface="Arial" panose="020B0604020202020204" pitchFamily="34" charset="0"/>
              <a:buChar char="•"/>
            </a:pPr>
            <a:r>
              <a:rPr lang="en-US" dirty="0"/>
              <a:t>Pennsylvania courts interpret Article I, § 8 </a:t>
            </a:r>
            <a:r>
              <a:rPr lang="en-US" b="1" dirty="0"/>
              <a:t>more protectively</a:t>
            </a:r>
            <a:r>
              <a:rPr lang="en-US" dirty="0"/>
              <a:t> than the U.S. Constitution’s 4th Amendment (Commonwealth v. Edmunds, 1991 – still the law).</a:t>
            </a:r>
          </a:p>
          <a:p>
            <a:pPr>
              <a:lnSpc>
                <a:spcPct val="150000"/>
              </a:lnSpc>
              <a:buFont typeface="Arial" panose="020B0604020202020204" pitchFamily="34" charset="0"/>
              <a:buChar char="•"/>
            </a:pPr>
            <a:endParaRPr lang="en-US" dirty="0"/>
          </a:p>
          <a:p>
            <a:pPr>
              <a:lnSpc>
                <a:spcPct val="150000"/>
              </a:lnSpc>
              <a:buFont typeface="Arial" panose="020B0604020202020204" pitchFamily="34" charset="0"/>
              <a:buChar char="•"/>
            </a:pPr>
            <a:r>
              <a:rPr lang="en-US" dirty="0"/>
              <a:t>PA </a:t>
            </a:r>
            <a:r>
              <a:rPr lang="en-US" b="1" dirty="0"/>
              <a:t>rejected</a:t>
            </a:r>
            <a:r>
              <a:rPr lang="en-US" dirty="0"/>
              <a:t> the federal “good-faith exception” to the exclusionary rule — if you violate Article I, § 8, evidence gets suppressed even if you made an honest mistake on a warrant.</a:t>
            </a:r>
          </a:p>
          <a:p>
            <a:pPr>
              <a:lnSpc>
                <a:spcPct val="150000"/>
              </a:lnSpc>
              <a:buFont typeface="Arial" panose="020B0604020202020204" pitchFamily="34" charset="0"/>
              <a:buChar char="•"/>
            </a:pPr>
            <a:endParaRPr lang="en-US" dirty="0"/>
          </a:p>
          <a:p>
            <a:pPr>
              <a:lnSpc>
                <a:spcPct val="150000"/>
              </a:lnSpc>
              <a:buFont typeface="Arial" panose="020B0604020202020204" pitchFamily="34" charset="0"/>
              <a:buChar char="•"/>
            </a:pPr>
            <a:r>
              <a:rPr lang="en-US" dirty="0"/>
              <a:t>PA requires </a:t>
            </a:r>
            <a:r>
              <a:rPr lang="en-US" b="1" dirty="0"/>
              <a:t>greater justification</a:t>
            </a:r>
            <a:r>
              <a:rPr lang="en-US" dirty="0"/>
              <a:t> for warrantless searches in many contexts (e.g., vehicle searches, plain smell of marijuana no longer = automatic PC after Commonwealth v. Barr, 2021).</a:t>
            </a:r>
          </a:p>
          <a:p>
            <a:pPr defTabSz="914132">
              <a:defRPr/>
            </a:pPr>
            <a:endParaRPr lang="en-US" dirty="0"/>
          </a:p>
        </p:txBody>
      </p:sp>
    </p:spTree>
    <p:extLst>
      <p:ext uri="{BB962C8B-B14F-4D97-AF65-F5344CB8AC3E}">
        <p14:creationId xmlns:p14="http://schemas.microsoft.com/office/powerpoint/2010/main" val="4200893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550988" y="233363"/>
            <a:ext cx="4394200" cy="329723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14</a:t>
            </a:fld>
            <a:endParaRPr lang="en-US" dirty="0"/>
          </a:p>
        </p:txBody>
      </p:sp>
      <p:sp>
        <p:nvSpPr>
          <p:cNvPr id="8" name="Notes Placeholder 7">
            <a:extLst>
              <a:ext uri="{FF2B5EF4-FFF2-40B4-BE49-F238E27FC236}">
                <a16:creationId xmlns:a16="http://schemas.microsoft.com/office/drawing/2014/main" id="{E47630E1-5B99-4EC1-808A-4E85BA073F5A}"/>
              </a:ext>
            </a:extLst>
          </p:cNvPr>
          <p:cNvSpPr>
            <a:spLocks noGrp="1"/>
          </p:cNvSpPr>
          <p:nvPr>
            <p:ph type="body" sz="quarter" idx="3"/>
          </p:nvPr>
        </p:nvSpPr>
        <p:spPr>
          <a:xfrm>
            <a:off x="146051" y="3666292"/>
            <a:ext cx="6791325" cy="5630108"/>
          </a:xfrm>
        </p:spPr>
        <p:txBody>
          <a:bodyPr/>
          <a:lstStyle/>
          <a:p>
            <a:pPr defTabSz="914132">
              <a:defRPr/>
            </a:pPr>
            <a:endParaRPr lang="en-US" i="1" dirty="0">
              <a:solidFill>
                <a:prstClr val="black"/>
              </a:solidFill>
            </a:endParaRPr>
          </a:p>
          <a:p>
            <a:pPr marL="165261" indent="-165261" defTabSz="914132">
              <a:lnSpc>
                <a:spcPct val="150000"/>
              </a:lnSpc>
              <a:buFont typeface="Arial" panose="020B0604020202020204" pitchFamily="34" charset="0"/>
              <a:buChar char="•"/>
              <a:defRPr/>
            </a:pPr>
            <a:r>
              <a:rPr lang="en-US" dirty="0">
                <a:solidFill>
                  <a:prstClr val="black"/>
                </a:solidFill>
              </a:rPr>
              <a:t>In the Police Academy we are first taught the law.  Statutes (laws) found in Title 18, the Crimes Code and Title 75, the Vehicle Code are taught adnauseam.  Young officers are well versed in the elements of a given crime.  They learn how to show proof that a crime was committed and that a person knowingly intended to commit that crime.  These are the basics of a justified arrest. </a:t>
            </a:r>
          </a:p>
          <a:p>
            <a:pPr marL="165261" indent="-165261" defTabSz="914132">
              <a:lnSpc>
                <a:spcPct val="150000"/>
              </a:lnSpc>
              <a:buFont typeface="Arial" panose="020B0604020202020204" pitchFamily="34" charset="0"/>
              <a:buChar char="•"/>
              <a:defRPr/>
            </a:pPr>
            <a:endParaRPr lang="en-US" dirty="0">
              <a:solidFill>
                <a:prstClr val="black"/>
              </a:solidFill>
            </a:endParaRPr>
          </a:p>
          <a:p>
            <a:pPr marL="165261" indent="-165261" defTabSz="914132">
              <a:lnSpc>
                <a:spcPct val="150000"/>
              </a:lnSpc>
              <a:buFont typeface="Arial" panose="020B0604020202020204" pitchFamily="34" charset="0"/>
              <a:buChar char="•"/>
              <a:defRPr/>
            </a:pPr>
            <a:r>
              <a:rPr lang="en-US" dirty="0">
                <a:solidFill>
                  <a:prstClr val="black"/>
                </a:solidFill>
              </a:rPr>
              <a:t>However, people are involved; therefore, no arrest is as simplified as the elements of a crime and intent to commit that crime.  If we truly care about the people we serve, we also seek to ensure that we use appropriate actions in carrying out the arrest of that person.  We must put our own egos aside and determine if we can carry out the arrest process in such a way as to honor the law and honor the person we are arresting.</a:t>
            </a:r>
          </a:p>
          <a:p>
            <a:pPr marL="165261" indent="-165261" defTabSz="914132">
              <a:lnSpc>
                <a:spcPct val="150000"/>
              </a:lnSpc>
              <a:buFont typeface="Arial" panose="020B0604020202020204" pitchFamily="34" charset="0"/>
              <a:buChar char="•"/>
              <a:defRPr/>
            </a:pPr>
            <a:endParaRPr lang="en-US" dirty="0">
              <a:solidFill>
                <a:prstClr val="black"/>
              </a:solidFill>
            </a:endParaRPr>
          </a:p>
          <a:p>
            <a:pPr marL="165261" indent="-165261" defTabSz="914132">
              <a:lnSpc>
                <a:spcPct val="150000"/>
              </a:lnSpc>
              <a:buFont typeface="Arial" panose="020B0604020202020204" pitchFamily="34" charset="0"/>
              <a:buChar char="•"/>
              <a:defRPr/>
            </a:pPr>
            <a:r>
              <a:rPr lang="en-US" dirty="0">
                <a:solidFill>
                  <a:prstClr val="black"/>
                </a:solidFill>
              </a:rPr>
              <a:t>Academy cadets just begin to learn discretion and appropriate use of force toward the end of their Academy experience.  Their real education in use of discretion and taking appropriate actions when making an arrest will be learned during their Field Training on the streets. </a:t>
            </a:r>
          </a:p>
          <a:p>
            <a:pPr marL="165261" indent="-165261" defTabSz="914132">
              <a:lnSpc>
                <a:spcPct val="150000"/>
              </a:lnSpc>
              <a:buFont typeface="Arial" panose="020B0604020202020204" pitchFamily="34" charset="0"/>
              <a:buChar char="•"/>
              <a:defRPr/>
            </a:pPr>
            <a:endParaRPr lang="en-US" dirty="0">
              <a:solidFill>
                <a:prstClr val="black"/>
              </a:solidFill>
            </a:endParaRPr>
          </a:p>
          <a:p>
            <a:pPr marL="165261" indent="-165261" defTabSz="914132">
              <a:lnSpc>
                <a:spcPct val="150000"/>
              </a:lnSpc>
              <a:buFont typeface="Arial" panose="020B0604020202020204" pitchFamily="34" charset="0"/>
              <a:buChar char="•"/>
              <a:defRPr/>
            </a:pPr>
            <a:r>
              <a:rPr lang="en-US" dirty="0">
                <a:solidFill>
                  <a:prstClr val="black"/>
                </a:solidFill>
              </a:rPr>
              <a:t>Let’s review some fundamental legal use of force concepts and then discuss the impact of combining that information with the proportionality of taking an ethically justified approach to that same circumstance and what that means.</a:t>
            </a:r>
          </a:p>
          <a:p>
            <a:endParaRPr lang="en-US" dirty="0"/>
          </a:p>
        </p:txBody>
      </p:sp>
    </p:spTree>
    <p:extLst>
      <p:ext uri="{BB962C8B-B14F-4D97-AF65-F5344CB8AC3E}">
        <p14:creationId xmlns:p14="http://schemas.microsoft.com/office/powerpoint/2010/main" val="4184587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677988" y="342900"/>
            <a:ext cx="4019550" cy="30162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15</a:t>
            </a:fld>
            <a:endParaRPr lang="en-US" dirty="0"/>
          </a:p>
        </p:txBody>
      </p:sp>
      <p:sp>
        <p:nvSpPr>
          <p:cNvPr id="8" name="Notes Placeholder 7">
            <a:extLst>
              <a:ext uri="{FF2B5EF4-FFF2-40B4-BE49-F238E27FC236}">
                <a16:creationId xmlns:a16="http://schemas.microsoft.com/office/drawing/2014/main" id="{21EA5D8A-DD19-4BD8-AF29-030B1C548B03}"/>
              </a:ext>
            </a:extLst>
          </p:cNvPr>
          <p:cNvSpPr>
            <a:spLocks noGrp="1"/>
          </p:cNvSpPr>
          <p:nvPr>
            <p:ph type="body" sz="quarter" idx="3"/>
          </p:nvPr>
        </p:nvSpPr>
        <p:spPr>
          <a:xfrm>
            <a:off x="142875" y="3702051"/>
            <a:ext cx="6417034" cy="4208964"/>
          </a:xfrm>
        </p:spPr>
        <p:txBody>
          <a:bodyPr/>
          <a:lstStyle/>
          <a:p>
            <a:pPr defTabSz="914132">
              <a:defRPr/>
            </a:pPr>
            <a:endParaRPr lang="en-US" dirty="0">
              <a:solidFill>
                <a:prstClr val="black"/>
              </a:solidFill>
            </a:endParaRPr>
          </a:p>
          <a:p>
            <a:pPr marL="165261" indent="-165261" defTabSz="914132">
              <a:buFont typeface="Arial" panose="020B0604020202020204" pitchFamily="34" charset="0"/>
              <a:buChar char="•"/>
              <a:defRPr/>
            </a:pPr>
            <a:r>
              <a:rPr lang="en-US" sz="1400" dirty="0">
                <a:solidFill>
                  <a:prstClr val="black"/>
                </a:solidFill>
              </a:rPr>
              <a:t>The very core of our duty is to preserve life and protect those who cannot protect themselves.  </a:t>
            </a:r>
          </a:p>
          <a:p>
            <a:pPr marL="165261" indent="-165261" defTabSz="914132">
              <a:buFont typeface="Arial" panose="020B0604020202020204" pitchFamily="34" charset="0"/>
              <a:buChar char="•"/>
              <a:defRPr/>
            </a:pPr>
            <a:endParaRPr lang="en-US" sz="1400" dirty="0">
              <a:solidFill>
                <a:prstClr val="black"/>
              </a:solidFill>
            </a:endParaRPr>
          </a:p>
          <a:p>
            <a:pPr marL="165261" indent="-165261" defTabSz="914132">
              <a:buFont typeface="Arial" panose="020B0604020202020204" pitchFamily="34" charset="0"/>
              <a:buChar char="•"/>
              <a:defRPr/>
            </a:pPr>
            <a:r>
              <a:rPr lang="en-US" sz="1400" dirty="0">
                <a:solidFill>
                  <a:prstClr val="black"/>
                </a:solidFill>
              </a:rPr>
              <a:t>We must preserve the sanctity of human life for all we serve, INCLUDING criminal suspects. If nothing else, this should guide our final actions. </a:t>
            </a:r>
          </a:p>
          <a:p>
            <a:pPr marL="165261" indent="-165261" defTabSz="914132">
              <a:buFont typeface="Arial" panose="020B0604020202020204" pitchFamily="34" charset="0"/>
              <a:buChar char="•"/>
              <a:defRPr/>
            </a:pPr>
            <a:endParaRPr lang="en-US" sz="1400" dirty="0">
              <a:solidFill>
                <a:prstClr val="black"/>
              </a:solidFill>
            </a:endParaRPr>
          </a:p>
          <a:p>
            <a:pPr marL="165261" indent="-165261" defTabSz="914132">
              <a:buFont typeface="Arial" panose="020B0604020202020204" pitchFamily="34" charset="0"/>
              <a:buChar char="•"/>
              <a:defRPr/>
            </a:pPr>
            <a:r>
              <a:rPr lang="en-US" sz="1400" dirty="0">
                <a:solidFill>
                  <a:prstClr val="black"/>
                </a:solidFill>
              </a:rPr>
              <a:t>The bottom-line, we want to make sure that </a:t>
            </a:r>
            <a:r>
              <a:rPr lang="en-US" sz="1400" b="1" dirty="0">
                <a:solidFill>
                  <a:prstClr val="black"/>
                </a:solidFill>
              </a:rPr>
              <a:t>EVERYONE</a:t>
            </a:r>
            <a:r>
              <a:rPr lang="en-US" sz="1400" dirty="0">
                <a:solidFill>
                  <a:prstClr val="black"/>
                </a:solidFill>
              </a:rPr>
              <a:t> goes home at the end of the day.  </a:t>
            </a:r>
          </a:p>
          <a:p>
            <a:pPr marL="165261" indent="-165261" defTabSz="914132">
              <a:buFont typeface="Arial" panose="020B0604020202020204" pitchFamily="34" charset="0"/>
              <a:buChar char="•"/>
              <a:defRPr/>
            </a:pPr>
            <a:endParaRPr lang="en-US" sz="1400" dirty="0">
              <a:solidFill>
                <a:prstClr val="black"/>
              </a:solidFill>
            </a:endParaRPr>
          </a:p>
          <a:p>
            <a:pPr marL="165261" indent="-165261" defTabSz="914132">
              <a:buFont typeface="Arial" panose="020B0604020202020204" pitchFamily="34" charset="0"/>
              <a:buChar char="•"/>
              <a:defRPr/>
            </a:pPr>
            <a:r>
              <a:rPr lang="en-US" sz="1400" dirty="0">
                <a:solidFill>
                  <a:prstClr val="black"/>
                </a:solidFill>
              </a:rPr>
              <a:t>Next, we will discuss use of force in terms of what would be legally justified  proportional to what is ethically justified in a given situation.</a:t>
            </a:r>
          </a:p>
          <a:p>
            <a:endParaRPr lang="en-US" dirty="0"/>
          </a:p>
        </p:txBody>
      </p:sp>
    </p:spTree>
    <p:extLst>
      <p:ext uri="{BB962C8B-B14F-4D97-AF65-F5344CB8AC3E}">
        <p14:creationId xmlns:p14="http://schemas.microsoft.com/office/powerpoint/2010/main" val="2373346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817813" y="66675"/>
            <a:ext cx="687387" cy="5143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16</a:t>
            </a:fld>
            <a:endParaRPr lang="en-US" dirty="0"/>
          </a:p>
        </p:txBody>
      </p:sp>
      <p:sp>
        <p:nvSpPr>
          <p:cNvPr id="8" name="Notes Placeholder 7">
            <a:extLst>
              <a:ext uri="{FF2B5EF4-FFF2-40B4-BE49-F238E27FC236}">
                <a16:creationId xmlns:a16="http://schemas.microsoft.com/office/drawing/2014/main" id="{0E15599B-3411-493D-983A-BADD5E826F16}"/>
              </a:ext>
            </a:extLst>
          </p:cNvPr>
          <p:cNvSpPr>
            <a:spLocks noGrp="1"/>
          </p:cNvSpPr>
          <p:nvPr>
            <p:ph type="body" sz="quarter" idx="3"/>
          </p:nvPr>
        </p:nvSpPr>
        <p:spPr>
          <a:xfrm>
            <a:off x="0" y="586183"/>
            <a:ext cx="7010400" cy="8567342"/>
          </a:xfrm>
        </p:spPr>
        <p:txBody>
          <a:bodyPr/>
          <a:lstStyle/>
          <a:p>
            <a:pPr>
              <a:lnSpc>
                <a:spcPct val="150000"/>
              </a:lnSpc>
            </a:pPr>
            <a:r>
              <a:rPr lang="en-US" sz="1100" b="1" dirty="0">
                <a:effectLst/>
              </a:rPr>
              <a:t>Core Rule (memorize this):</a:t>
            </a:r>
            <a:r>
              <a:rPr lang="en-US" sz="1100" dirty="0">
                <a:effectLst/>
              </a:rPr>
              <a:t> A Pennsylvania peace officer is </a:t>
            </a:r>
            <a:r>
              <a:rPr lang="en-US" sz="1100" b="1" dirty="0">
                <a:effectLst/>
              </a:rPr>
              <a:t>justified in using any force the officer reasonably believes is necessary</a:t>
            </a:r>
            <a:r>
              <a:rPr lang="en-US" sz="1100" dirty="0">
                <a:effectLst/>
              </a:rPr>
              <a:t> in these five situations:</a:t>
            </a:r>
          </a:p>
          <a:p>
            <a:pPr>
              <a:lnSpc>
                <a:spcPct val="150000"/>
              </a:lnSpc>
            </a:pPr>
            <a:endParaRPr lang="en-US" sz="1100" dirty="0">
              <a:effectLst/>
            </a:endParaRPr>
          </a:p>
          <a:p>
            <a:pPr>
              <a:lnSpc>
                <a:spcPct val="150000"/>
              </a:lnSpc>
              <a:buFont typeface="+mj-lt"/>
              <a:buAutoNum type="arabicPeriod"/>
            </a:pPr>
            <a:r>
              <a:rPr lang="en-US" sz="1100" b="1" dirty="0"/>
              <a:t> Protect Themselves or Others from Bodily Harm or Death</a:t>
            </a:r>
            <a:endParaRPr lang="en-US" sz="1100" dirty="0"/>
          </a:p>
          <a:p>
            <a:pPr marL="742950" lvl="1" indent="-285750">
              <a:lnSpc>
                <a:spcPct val="150000"/>
              </a:lnSpc>
              <a:buFont typeface="+mj-lt"/>
              <a:buAutoNum type="arabicPeriod"/>
            </a:pPr>
            <a:r>
              <a:rPr lang="en-US" sz="1100" dirty="0"/>
              <a:t>Covers both non-deadly and deadly force</a:t>
            </a:r>
          </a:p>
          <a:p>
            <a:pPr marL="742950" lvl="1" indent="-285750">
              <a:lnSpc>
                <a:spcPct val="150000"/>
              </a:lnSpc>
              <a:buFont typeface="+mj-lt"/>
              <a:buAutoNum type="arabicPeriod"/>
            </a:pPr>
            <a:r>
              <a:rPr lang="en-US" sz="1100" dirty="0"/>
              <a:t>Primary self-defense / defense-of-others justification</a:t>
            </a:r>
          </a:p>
          <a:p>
            <a:pPr marL="742950" lvl="1" indent="-285750">
              <a:lnSpc>
                <a:spcPct val="150000"/>
              </a:lnSpc>
              <a:buFont typeface="+mj-lt"/>
              <a:buAutoNum type="arabicPeriod"/>
            </a:pPr>
            <a:r>
              <a:rPr lang="en-US" sz="1100" dirty="0"/>
              <a:t>Graham factor #2 (immediate threat) lives here</a:t>
            </a:r>
          </a:p>
          <a:p>
            <a:pPr marL="742950" lvl="1" indent="-285750">
              <a:lnSpc>
                <a:spcPct val="150000"/>
              </a:lnSpc>
              <a:buFont typeface="+mj-lt"/>
              <a:buAutoNum type="arabicPeriod"/>
            </a:pPr>
            <a:endParaRPr lang="en-US" sz="1100" dirty="0"/>
          </a:p>
          <a:p>
            <a:pPr>
              <a:lnSpc>
                <a:spcPct val="150000"/>
              </a:lnSpc>
              <a:buFont typeface="+mj-lt"/>
              <a:buAutoNum type="arabicPeriod"/>
            </a:pPr>
            <a:r>
              <a:rPr lang="en-US" sz="1100" b="1" dirty="0"/>
              <a:t> Overcome Resistance While Making a Lawful Arrest</a:t>
            </a:r>
            <a:endParaRPr lang="en-US" sz="1100" dirty="0"/>
          </a:p>
          <a:p>
            <a:pPr marL="742950" lvl="1" indent="-285750">
              <a:lnSpc>
                <a:spcPct val="150000"/>
              </a:lnSpc>
              <a:buFont typeface="+mj-lt"/>
              <a:buAutoNum type="arabicPeriod"/>
            </a:pPr>
            <a:r>
              <a:rPr lang="en-US" sz="1100" dirty="0"/>
              <a:t>The arrest itself must be lawful (PC required)</a:t>
            </a:r>
          </a:p>
          <a:p>
            <a:pPr marL="742950" lvl="1" indent="-285750">
              <a:lnSpc>
                <a:spcPct val="150000"/>
              </a:lnSpc>
              <a:buFont typeface="+mj-lt"/>
              <a:buAutoNum type="arabicPeriod"/>
            </a:pPr>
            <a:r>
              <a:rPr lang="en-US" sz="1100" dirty="0"/>
              <a:t>Officer </a:t>
            </a:r>
            <a:r>
              <a:rPr lang="en-US" sz="1100" b="1" dirty="0"/>
              <a:t>need not retreat</a:t>
            </a:r>
            <a:r>
              <a:rPr lang="en-US" sz="1100" dirty="0"/>
              <a:t> (§ 508(a)(1))</a:t>
            </a:r>
          </a:p>
          <a:p>
            <a:pPr marL="742950" lvl="1" indent="-285750">
              <a:lnSpc>
                <a:spcPct val="150000"/>
              </a:lnSpc>
              <a:buFont typeface="+mj-lt"/>
              <a:buAutoNum type="arabicPeriod"/>
            </a:pPr>
            <a:r>
              <a:rPr lang="en-US" sz="1100" dirty="0"/>
              <a:t>Any force the officer </a:t>
            </a:r>
            <a:r>
              <a:rPr lang="en-US" sz="1100" b="1" dirty="0"/>
              <a:t>believes necessary</a:t>
            </a:r>
            <a:r>
              <a:rPr lang="en-US" sz="1100" dirty="0"/>
              <a:t> — no “continuum” in PA statute</a:t>
            </a:r>
          </a:p>
          <a:p>
            <a:pPr marL="742950" lvl="1" indent="-285750">
              <a:lnSpc>
                <a:spcPct val="150000"/>
              </a:lnSpc>
              <a:buFont typeface="+mj-lt"/>
              <a:buAutoNum type="arabicPeriod"/>
            </a:pPr>
            <a:endParaRPr lang="en-US" sz="1100" dirty="0"/>
          </a:p>
          <a:p>
            <a:pPr>
              <a:lnSpc>
                <a:spcPct val="150000"/>
              </a:lnSpc>
              <a:buFont typeface="+mj-lt"/>
              <a:buAutoNum type="arabicPeriod"/>
            </a:pPr>
            <a:r>
              <a:rPr lang="en-US" sz="1100" b="1" dirty="0"/>
              <a:t> Prevent Escape from Lawful Custody</a:t>
            </a:r>
            <a:endParaRPr lang="en-US" sz="1100" dirty="0"/>
          </a:p>
          <a:p>
            <a:pPr marL="742950" lvl="1" indent="-285750">
              <a:lnSpc>
                <a:spcPct val="150000"/>
              </a:lnSpc>
              <a:buFont typeface="+mj-lt"/>
              <a:buAutoNum type="arabicPeriod"/>
            </a:pPr>
            <a:r>
              <a:rPr lang="en-US" sz="1100" dirty="0"/>
              <a:t>Includes escape from lawful Terry stop or full arrest</a:t>
            </a:r>
          </a:p>
          <a:p>
            <a:pPr marL="742950" lvl="1" indent="-285750">
              <a:lnSpc>
                <a:spcPct val="150000"/>
              </a:lnSpc>
              <a:buFont typeface="+mj-lt"/>
              <a:buAutoNum type="arabicPeriod"/>
            </a:pPr>
            <a:r>
              <a:rPr lang="en-US" sz="1100" dirty="0"/>
              <a:t>Deadly force only under Garner/§ 508 (c) deadly-force rules (forcible felony + weapon/imminent danger)</a:t>
            </a:r>
          </a:p>
          <a:p>
            <a:pPr marL="742950" lvl="1" indent="-285750">
              <a:lnSpc>
                <a:spcPct val="150000"/>
              </a:lnSpc>
              <a:buFont typeface="+mj-lt"/>
              <a:buAutoNum type="arabicPeriod"/>
            </a:pPr>
            <a:endParaRPr lang="en-US" sz="1100" dirty="0"/>
          </a:p>
          <a:p>
            <a:pPr>
              <a:lnSpc>
                <a:spcPct val="150000"/>
              </a:lnSpc>
              <a:buFont typeface="+mj-lt"/>
              <a:buAutoNum type="arabicPeriod"/>
            </a:pPr>
            <a:r>
              <a:rPr lang="en-US" sz="1100" b="1" dirty="0"/>
              <a:t> Prevent Suicide or Serious Self-Harm</a:t>
            </a:r>
            <a:endParaRPr lang="en-US" sz="1100" dirty="0"/>
          </a:p>
          <a:p>
            <a:pPr marL="742950" lvl="1" indent="-285750">
              <a:lnSpc>
                <a:spcPct val="150000"/>
              </a:lnSpc>
              <a:buFont typeface="+mj-lt"/>
              <a:buAutoNum type="arabicPeriod"/>
            </a:pPr>
            <a:r>
              <a:rPr lang="en-US" sz="1100" dirty="0"/>
              <a:t>Recognized under PA case law § 508 (d)</a:t>
            </a:r>
          </a:p>
          <a:p>
            <a:pPr marL="742950" lvl="1" indent="-285750">
              <a:lnSpc>
                <a:spcPct val="150000"/>
              </a:lnSpc>
              <a:buFont typeface="+mj-lt"/>
              <a:buAutoNum type="arabicPeriod"/>
            </a:pPr>
            <a:r>
              <a:rPr lang="en-US" sz="1100" dirty="0"/>
              <a:t>Treated as defense-of-others (the “other” is the subject)</a:t>
            </a:r>
          </a:p>
          <a:p>
            <a:pPr marL="742950" lvl="1" indent="-285750">
              <a:lnSpc>
                <a:spcPct val="150000"/>
              </a:lnSpc>
              <a:buFont typeface="+mj-lt"/>
              <a:buAutoNum type="arabicPeriod"/>
            </a:pPr>
            <a:r>
              <a:rPr lang="en-US" sz="1100" dirty="0"/>
              <a:t>Example: wrestling a gun away from a suicidal person</a:t>
            </a:r>
          </a:p>
          <a:p>
            <a:pPr marL="742950" lvl="1" indent="-285750">
              <a:lnSpc>
                <a:spcPct val="150000"/>
              </a:lnSpc>
              <a:buFont typeface="+mj-lt"/>
              <a:buAutoNum type="arabicPeriod"/>
            </a:pPr>
            <a:endParaRPr lang="en-US" sz="1100" dirty="0"/>
          </a:p>
          <a:p>
            <a:pPr>
              <a:lnSpc>
                <a:spcPct val="150000"/>
              </a:lnSpc>
              <a:buFont typeface="+mj-lt"/>
              <a:buAutoNum type="arabicPeriod"/>
            </a:pPr>
            <a:r>
              <a:rPr lang="en-US" sz="1100" b="1" dirty="0"/>
              <a:t> Prevent Commission of a Crime</a:t>
            </a:r>
            <a:endParaRPr lang="en-US" sz="1100" dirty="0"/>
          </a:p>
          <a:p>
            <a:pPr marL="742950" lvl="1" indent="-285750">
              <a:lnSpc>
                <a:spcPct val="150000"/>
              </a:lnSpc>
              <a:buFont typeface="+mj-lt"/>
              <a:buAutoNum type="arabicPeriod"/>
            </a:pPr>
            <a:r>
              <a:rPr lang="en-US" sz="1100" dirty="0"/>
              <a:t>Narrower than the first four</a:t>
            </a:r>
          </a:p>
          <a:p>
            <a:pPr marL="742950" lvl="1" indent="-285750">
              <a:lnSpc>
                <a:spcPct val="150000"/>
              </a:lnSpc>
              <a:buFont typeface="+mj-lt"/>
              <a:buAutoNum type="arabicPeriod"/>
            </a:pPr>
            <a:r>
              <a:rPr lang="en-US" sz="1100" dirty="0"/>
              <a:t>Usually limited to </a:t>
            </a:r>
            <a:r>
              <a:rPr lang="en-US" sz="1100" b="1" dirty="0"/>
              <a:t>forcible felonies</a:t>
            </a:r>
            <a:r>
              <a:rPr lang="en-US" sz="1100" dirty="0"/>
              <a:t> or crimes creating imminent danger</a:t>
            </a:r>
          </a:p>
          <a:p>
            <a:pPr marL="742950" lvl="1" indent="-285750">
              <a:lnSpc>
                <a:spcPct val="150000"/>
              </a:lnSpc>
              <a:buFont typeface="+mj-lt"/>
              <a:buAutoNum type="arabicPeriod"/>
            </a:pPr>
            <a:r>
              <a:rPr lang="en-US" sz="1100" dirty="0"/>
              <a:t>Example: tackling a subject swinging a bat at a crowd</a:t>
            </a:r>
          </a:p>
          <a:p>
            <a:pPr marL="457200" lvl="1" indent="0">
              <a:lnSpc>
                <a:spcPct val="150000"/>
              </a:lnSpc>
              <a:buFont typeface="+mj-lt"/>
              <a:buNone/>
            </a:pPr>
            <a:endParaRPr lang="en-US" sz="1100" dirty="0"/>
          </a:p>
          <a:p>
            <a:pPr>
              <a:lnSpc>
                <a:spcPct val="150000"/>
              </a:lnSpc>
            </a:pPr>
            <a:r>
              <a:rPr lang="en-US" sz="1100" b="1" dirty="0">
                <a:effectLst/>
              </a:rPr>
              <a:t>Critical 2025 Caveats You Must Teach</a:t>
            </a:r>
            <a:endParaRPr lang="en-US" sz="1100" dirty="0">
              <a:effectLst/>
            </a:endParaRPr>
          </a:p>
          <a:p>
            <a:pPr>
              <a:lnSpc>
                <a:spcPct val="150000"/>
              </a:lnSpc>
              <a:buFont typeface="Arial" panose="020B0604020202020204" pitchFamily="34" charset="0"/>
              <a:buChar char="•"/>
            </a:pPr>
            <a:r>
              <a:rPr lang="en-US" sz="1100" dirty="0"/>
              <a:t>All five require the officer’s belief to be </a:t>
            </a:r>
            <a:r>
              <a:rPr lang="en-US" sz="1100" b="1" dirty="0"/>
              <a:t>objectively reasonable</a:t>
            </a:r>
            <a:r>
              <a:rPr lang="en-US" sz="1100" dirty="0"/>
              <a:t> (Graham v. Connor + Barnes v. Felix)</a:t>
            </a:r>
          </a:p>
          <a:p>
            <a:pPr>
              <a:lnSpc>
                <a:spcPct val="150000"/>
              </a:lnSpc>
              <a:buFont typeface="Arial" panose="020B0604020202020204" pitchFamily="34" charset="0"/>
              <a:buChar char="•"/>
            </a:pPr>
            <a:r>
              <a:rPr lang="en-US" sz="1100" dirty="0"/>
              <a:t>Deadly force is </a:t>
            </a:r>
            <a:r>
              <a:rPr lang="en-US" sz="1100" b="1" dirty="0"/>
              <a:t>never</a:t>
            </a:r>
            <a:r>
              <a:rPr lang="en-US" sz="1100" dirty="0"/>
              <a:t> justified solely to prevent escape unless Garner/§ 508 deadly-force box is checked</a:t>
            </a:r>
          </a:p>
          <a:p>
            <a:pPr>
              <a:lnSpc>
                <a:spcPct val="150000"/>
              </a:lnSpc>
              <a:buFont typeface="Arial" panose="020B0604020202020204" pitchFamily="34" charset="0"/>
              <a:buChar char="•"/>
            </a:pPr>
            <a:r>
              <a:rPr lang="en-US" sz="1100" dirty="0"/>
              <a:t>BWC articulation is mandatory: “Using force under § 508 to overcome resistance to lawful arrest” or “to protect from imminent serious injury”</a:t>
            </a:r>
          </a:p>
          <a:p>
            <a:endParaRPr lang="en-US" dirty="0"/>
          </a:p>
        </p:txBody>
      </p:sp>
    </p:spTree>
    <p:extLst>
      <p:ext uri="{BB962C8B-B14F-4D97-AF65-F5344CB8AC3E}">
        <p14:creationId xmlns:p14="http://schemas.microsoft.com/office/powerpoint/2010/main" val="3393185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487363"/>
            <a:ext cx="1635125" cy="1227137"/>
          </a:xfrm>
        </p:spPr>
      </p:sp>
      <p:sp>
        <p:nvSpPr>
          <p:cNvPr id="3" name="Notes Placeholder 2"/>
          <p:cNvSpPr>
            <a:spLocks noGrp="1"/>
          </p:cNvSpPr>
          <p:nvPr>
            <p:ph type="body" idx="1"/>
          </p:nvPr>
        </p:nvSpPr>
        <p:spPr>
          <a:xfrm>
            <a:off x="1622" y="1789112"/>
            <a:ext cx="7008778" cy="7507287"/>
          </a:xfrm>
        </p:spPr>
        <p:txBody>
          <a:bodyPr/>
          <a:lstStyle/>
          <a:p>
            <a:pPr marL="165261" indent="-165261">
              <a:lnSpc>
                <a:spcPct val="150000"/>
              </a:lnSpc>
              <a:buFont typeface="Arial" panose="020B0604020202020204" pitchFamily="34" charset="0"/>
              <a:buChar char="•"/>
            </a:pPr>
            <a:endParaRPr lang="en-US" dirty="0"/>
          </a:p>
          <a:p>
            <a:pPr marL="228600" indent="-228600">
              <a:lnSpc>
                <a:spcPct val="150000"/>
              </a:lnSpc>
              <a:buAutoNum type="arabicPeriod"/>
            </a:pPr>
            <a:r>
              <a:rPr lang="en-US" b="1" dirty="0">
                <a:effectLst/>
              </a:rPr>
              <a:t>No Duty to Retreat – The Pennsylvania Rule</a:t>
            </a:r>
          </a:p>
          <a:p>
            <a:pPr marL="0" indent="0">
              <a:lnSpc>
                <a:spcPct val="150000"/>
              </a:lnSpc>
              <a:buNone/>
            </a:pPr>
            <a:endParaRPr lang="en-US" dirty="0">
              <a:effectLst/>
            </a:endParaRPr>
          </a:p>
          <a:p>
            <a:pPr>
              <a:lnSpc>
                <a:spcPct val="150000"/>
              </a:lnSpc>
              <a:buFont typeface="Arial" panose="020B0604020202020204" pitchFamily="34" charset="0"/>
              <a:buChar char="•"/>
            </a:pPr>
            <a:r>
              <a:rPr lang="en-US" dirty="0"/>
              <a:t>When you are making a </a:t>
            </a:r>
            <a:r>
              <a:rPr lang="en-US" b="1" dirty="0"/>
              <a:t>lawful arrest</a:t>
            </a:r>
            <a:r>
              <a:rPr lang="en-US" dirty="0"/>
              <a:t>, you </a:t>
            </a:r>
            <a:r>
              <a:rPr lang="en-US" b="1" dirty="0"/>
              <a:t>need not retreat or desist</a:t>
            </a:r>
            <a:r>
              <a:rPr lang="en-US" dirty="0"/>
              <a:t> because of resistance or threatened resistance.</a:t>
            </a:r>
          </a:p>
          <a:p>
            <a:pPr>
              <a:lnSpc>
                <a:spcPct val="150000"/>
              </a:lnSpc>
              <a:buFont typeface="Arial" panose="020B0604020202020204" pitchFamily="34" charset="0"/>
              <a:buChar char="•"/>
            </a:pPr>
            <a:r>
              <a:rPr lang="en-US" dirty="0"/>
              <a:t>Full stop. No backing up, no “give them space,” no disengaging just because the subject fights or threatens to fight.</a:t>
            </a:r>
          </a:p>
          <a:p>
            <a:pPr>
              <a:lnSpc>
                <a:spcPct val="150000"/>
              </a:lnSpc>
              <a:buFont typeface="Arial" panose="020B0604020202020204" pitchFamily="34" charset="0"/>
              <a:buChar char="•"/>
            </a:pPr>
            <a:r>
              <a:rPr lang="en-US" dirty="0"/>
              <a:t>This is one of the strongest statutory protections in the country — use it, know it, quote it on BWC</a:t>
            </a:r>
          </a:p>
          <a:p>
            <a:pPr>
              <a:lnSpc>
                <a:spcPct val="150000"/>
              </a:lnSpc>
            </a:pPr>
            <a:r>
              <a:rPr lang="en-US" dirty="0"/>
              <a:t>.</a:t>
            </a:r>
          </a:p>
          <a:p>
            <a:pPr>
              <a:lnSpc>
                <a:spcPct val="150000"/>
              </a:lnSpc>
            </a:pPr>
            <a:r>
              <a:rPr lang="en-US" b="1" dirty="0">
                <a:effectLst/>
              </a:rPr>
              <a:t>2. Authorized to Use “Necessary” Force</a:t>
            </a:r>
          </a:p>
          <a:p>
            <a:pPr>
              <a:lnSpc>
                <a:spcPct val="150000"/>
              </a:lnSpc>
            </a:pPr>
            <a:endParaRPr lang="en-US" dirty="0">
              <a:effectLst/>
            </a:endParaRPr>
          </a:p>
          <a:p>
            <a:pPr>
              <a:lnSpc>
                <a:spcPct val="150000"/>
              </a:lnSpc>
              <a:buFont typeface="Arial" panose="020B0604020202020204" pitchFamily="34" charset="0"/>
              <a:buChar char="•"/>
            </a:pPr>
            <a:r>
              <a:rPr lang="en-US" dirty="0"/>
              <a:t>You are </a:t>
            </a:r>
            <a:r>
              <a:rPr lang="en-US" b="1" dirty="0"/>
              <a:t>justified in using any force you reasonably believe to be necessary</a:t>
            </a:r>
            <a:r>
              <a:rPr lang="en-US" dirty="0"/>
              <a:t> to: – Effect the </a:t>
            </a:r>
            <a:r>
              <a:rPr lang="en-US" b="1" dirty="0"/>
              <a:t>lawful</a:t>
            </a:r>
            <a:r>
              <a:rPr lang="en-US" dirty="0"/>
              <a:t> arrest – Defend yourself or another from </a:t>
            </a:r>
            <a:r>
              <a:rPr lang="en-US" b="1" dirty="0"/>
              <a:t>bodily harm</a:t>
            </a:r>
            <a:r>
              <a:rPr lang="en-US" dirty="0"/>
              <a:t> while making the arrest</a:t>
            </a:r>
          </a:p>
          <a:p>
            <a:pPr>
              <a:lnSpc>
                <a:spcPct val="150000"/>
              </a:lnSpc>
              <a:buFont typeface="Arial" panose="020B0604020202020204" pitchFamily="34" charset="0"/>
              <a:buChar char="•"/>
            </a:pPr>
            <a:r>
              <a:rPr lang="en-US" dirty="0"/>
              <a:t>“Any force” means exactly that — hands-on, taser, baton, OC, strikes — whatever you believe is required.</a:t>
            </a:r>
          </a:p>
          <a:p>
            <a:pPr>
              <a:lnSpc>
                <a:spcPct val="150000"/>
              </a:lnSpc>
              <a:buFont typeface="Arial" panose="020B0604020202020204" pitchFamily="34" charset="0"/>
              <a:buChar char="•"/>
            </a:pPr>
            <a:endParaRPr lang="en-US" dirty="0"/>
          </a:p>
          <a:p>
            <a:pPr>
              <a:lnSpc>
                <a:spcPct val="150000"/>
              </a:lnSpc>
            </a:pPr>
            <a:r>
              <a:rPr lang="en-US" b="1" dirty="0">
                <a:effectLst/>
              </a:rPr>
              <a:t>3. Less-Lethal Force Against Injury-Causing Resistance</a:t>
            </a:r>
          </a:p>
          <a:p>
            <a:pPr>
              <a:lnSpc>
                <a:spcPct val="150000"/>
              </a:lnSpc>
            </a:pPr>
            <a:endParaRPr lang="en-US" dirty="0">
              <a:effectLst/>
            </a:endParaRPr>
          </a:p>
          <a:p>
            <a:pPr>
              <a:lnSpc>
                <a:spcPct val="150000"/>
              </a:lnSpc>
              <a:buFont typeface="Arial" panose="020B0604020202020204" pitchFamily="34" charset="0"/>
              <a:buChar char="•"/>
            </a:pPr>
            <a:r>
              <a:rPr lang="en-US" dirty="0"/>
              <a:t>When resistance is </a:t>
            </a:r>
            <a:r>
              <a:rPr lang="en-US" b="1" dirty="0"/>
              <a:t>likely to result in bodily injury</a:t>
            </a:r>
            <a:r>
              <a:rPr lang="en-US" dirty="0"/>
              <a:t> to you, another officer, or a third party, you are </a:t>
            </a:r>
            <a:r>
              <a:rPr lang="en-US" b="1" dirty="0"/>
              <a:t>generally authorized</a:t>
            </a:r>
            <a:r>
              <a:rPr lang="en-US" dirty="0"/>
              <a:t> to use less-lethal options (taser, strikes, takedowns, etc.) to overcome it.</a:t>
            </a:r>
          </a:p>
          <a:p>
            <a:pPr>
              <a:lnSpc>
                <a:spcPct val="150000"/>
              </a:lnSpc>
              <a:buFont typeface="Arial" panose="020B0604020202020204" pitchFamily="34" charset="0"/>
              <a:buChar char="•"/>
            </a:pPr>
            <a:endParaRPr lang="en-US" dirty="0"/>
          </a:p>
          <a:p>
            <a:pPr>
              <a:lnSpc>
                <a:spcPct val="150000"/>
              </a:lnSpc>
              <a:buFont typeface="Arial" panose="020B0604020202020204" pitchFamily="34" charset="0"/>
              <a:buChar char="•"/>
            </a:pPr>
            <a:r>
              <a:rPr lang="en-US" dirty="0"/>
              <a:t>Example phrases for BWC: – “Subject actively resisting lawful arrest by pulling away and swinging — deploying taser under § 508 to overcome resistance likely to cause injury.” – “No retreat required under Pennsylvania law — using necessary force to complete lawful arrest.”</a:t>
            </a:r>
          </a:p>
          <a:p>
            <a:pPr>
              <a:lnSpc>
                <a:spcPct val="150000"/>
              </a:lnSpc>
              <a:buFont typeface="Arial" panose="020B0604020202020204" pitchFamily="34" charset="0"/>
              <a:buChar char="•"/>
            </a:pPr>
            <a:endParaRPr lang="en-US" dirty="0"/>
          </a:p>
          <a:p>
            <a:pPr>
              <a:lnSpc>
                <a:spcPct val="150000"/>
              </a:lnSpc>
            </a:pPr>
            <a:r>
              <a:rPr lang="en-US" b="1" dirty="0">
                <a:effectLst/>
              </a:rPr>
              <a:t>Bottom-line mantra every PA officer repeats:</a:t>
            </a:r>
            <a:r>
              <a:rPr lang="en-US" dirty="0">
                <a:effectLst/>
              </a:rPr>
              <a:t> “Lawful arrest + resistance = I don’t retreat, and I use whatever force I reasonably believe is necessary. Period.”</a:t>
            </a:r>
          </a:p>
          <a:p>
            <a:endParaRPr lang="en-US"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17</a:t>
            </a:fld>
            <a:endParaRPr lang="en-US" dirty="0"/>
          </a:p>
        </p:txBody>
      </p:sp>
    </p:spTree>
    <p:extLst>
      <p:ext uri="{BB962C8B-B14F-4D97-AF65-F5344CB8AC3E}">
        <p14:creationId xmlns:p14="http://schemas.microsoft.com/office/powerpoint/2010/main" val="2140113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886075" y="106363"/>
            <a:ext cx="1517650" cy="113823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18</a:t>
            </a:fld>
            <a:endParaRPr lang="en-US" dirty="0"/>
          </a:p>
        </p:txBody>
      </p:sp>
      <p:sp>
        <p:nvSpPr>
          <p:cNvPr id="8" name="Notes Placeholder 7">
            <a:extLst>
              <a:ext uri="{FF2B5EF4-FFF2-40B4-BE49-F238E27FC236}">
                <a16:creationId xmlns:a16="http://schemas.microsoft.com/office/drawing/2014/main" id="{3D973469-9344-429D-ADD1-8E92B27901CD}"/>
              </a:ext>
            </a:extLst>
          </p:cNvPr>
          <p:cNvSpPr>
            <a:spLocks noGrp="1"/>
          </p:cNvSpPr>
          <p:nvPr>
            <p:ph type="body" sz="quarter" idx="3"/>
          </p:nvPr>
        </p:nvSpPr>
        <p:spPr>
          <a:xfrm>
            <a:off x="0" y="1350964"/>
            <a:ext cx="7008778" cy="7839073"/>
          </a:xfrm>
        </p:spPr>
        <p:txBody>
          <a:bodyPr/>
          <a:lstStyle/>
          <a:p>
            <a:pPr>
              <a:lnSpc>
                <a:spcPct val="107000"/>
              </a:lnSpc>
            </a:pPr>
            <a:r>
              <a:rPr lang="en-US" b="1" dirty="0">
                <a:ea typeface="Calibri" panose="020F0502020204030204" pitchFamily="34" charset="0"/>
              </a:rPr>
              <a:t>Key points in Graham vs. Connor</a:t>
            </a:r>
          </a:p>
          <a:p>
            <a:pPr>
              <a:lnSpc>
                <a:spcPct val="107000"/>
              </a:lnSpc>
            </a:pPr>
            <a:endParaRPr lang="en-US" b="1" dirty="0">
              <a:ea typeface="Calibri" panose="020F0502020204030204" pitchFamily="34" charset="0"/>
            </a:endParaRPr>
          </a:p>
          <a:p>
            <a:pPr marL="342799" indent="-342799">
              <a:lnSpc>
                <a:spcPct val="107000"/>
              </a:lnSpc>
              <a:buFont typeface="Symbol" panose="05050102010706020507" pitchFamily="18" charset="2"/>
              <a:buChar char=""/>
            </a:pPr>
            <a:r>
              <a:rPr lang="en-US" sz="1300" u="sng" dirty="0">
                <a:ea typeface="Calibri" panose="020F0502020204030204" pitchFamily="34" charset="0"/>
              </a:rPr>
              <a:t>Established the “objective reasonableness” standard.</a:t>
            </a:r>
          </a:p>
          <a:p>
            <a:pPr marL="742732" lvl="1" indent="-285666">
              <a:lnSpc>
                <a:spcPct val="107000"/>
              </a:lnSpc>
              <a:buFont typeface="Courier New" panose="02070309020205020404" pitchFamily="49" charset="0"/>
              <a:buChar char="o"/>
            </a:pPr>
            <a:r>
              <a:rPr lang="en-US" sz="1300" dirty="0">
                <a:ea typeface="Calibri" panose="020F0502020204030204" pitchFamily="34" charset="0"/>
              </a:rPr>
              <a:t>Is the officer’s use of force OBJECTIVELY appropriate?  </a:t>
            </a:r>
          </a:p>
          <a:p>
            <a:pPr marL="742732" lvl="1" indent="-285666">
              <a:lnSpc>
                <a:spcPct val="107000"/>
              </a:lnSpc>
              <a:buFont typeface="Courier New" panose="02070309020205020404" pitchFamily="49" charset="0"/>
              <a:buChar char="o"/>
            </a:pPr>
            <a:r>
              <a:rPr lang="en-US" sz="1300" dirty="0">
                <a:ea typeface="Calibri" panose="020F0502020204030204" pitchFamily="34" charset="0"/>
              </a:rPr>
              <a:t>“Objective” refers to what a reasonably prudent and well-trained officer believes would be acceptable under a similar set of facts and circumstance.</a:t>
            </a:r>
          </a:p>
          <a:p>
            <a:pPr marL="742732" lvl="1" indent="-285666">
              <a:lnSpc>
                <a:spcPct val="107000"/>
              </a:lnSpc>
              <a:buFont typeface="Courier New" panose="02070309020205020404" pitchFamily="49" charset="0"/>
              <a:buChar char="o"/>
            </a:pPr>
            <a:r>
              <a:rPr lang="en-US" sz="1300" dirty="0">
                <a:ea typeface="Calibri" panose="020F0502020204030204" pitchFamily="34" charset="0"/>
              </a:rPr>
              <a:t>What an officer “knows” is critical in determining the appropriateness of an officer’s force.</a:t>
            </a:r>
          </a:p>
          <a:p>
            <a:pPr marL="742732" lvl="1" indent="-285666">
              <a:lnSpc>
                <a:spcPct val="107000"/>
              </a:lnSpc>
              <a:buFont typeface="Courier New" panose="02070309020205020404" pitchFamily="49" charset="0"/>
              <a:buChar char="o"/>
            </a:pPr>
            <a:r>
              <a:rPr lang="en-US" sz="1300" dirty="0">
                <a:ea typeface="Calibri" panose="020F0502020204030204" pitchFamily="34" charset="0"/>
              </a:rPr>
              <a:t>Was there a need for the amount of force used in relationship to the injury incurred by the suspect?</a:t>
            </a:r>
          </a:p>
          <a:p>
            <a:pPr marL="742732" lvl="1" indent="-285666">
              <a:lnSpc>
                <a:spcPct val="107000"/>
              </a:lnSpc>
              <a:buFont typeface="Courier New" panose="02070309020205020404" pitchFamily="49" charset="0"/>
              <a:buChar char="o"/>
            </a:pPr>
            <a:r>
              <a:rPr lang="en-US" sz="1300" dirty="0">
                <a:ea typeface="Calibri" panose="020F0502020204030204" pitchFamily="34" charset="0"/>
              </a:rPr>
              <a:t>Was the force applied in good faith or maliciously and sadistically? </a:t>
            </a:r>
          </a:p>
          <a:p>
            <a:pPr marL="742732" lvl="1" indent="-285666">
              <a:lnSpc>
                <a:spcPct val="107000"/>
              </a:lnSpc>
              <a:buFont typeface="Courier New" panose="02070309020205020404" pitchFamily="49" charset="0"/>
              <a:buChar char="o"/>
            </a:pPr>
            <a:r>
              <a:rPr lang="en-US" sz="1300" dirty="0">
                <a:ea typeface="Calibri" panose="020F0502020204030204" pitchFamily="34" charset="0"/>
              </a:rPr>
              <a:t>“Reasonably prudent and well-trained officer” means that officer MUST know the law—whether in fact, he/she does or not.  The officer must know the acceptable, and unacceptable limits of the law. </a:t>
            </a:r>
          </a:p>
          <a:p>
            <a:pPr marL="914132">
              <a:lnSpc>
                <a:spcPct val="107000"/>
              </a:lnSpc>
            </a:pPr>
            <a:r>
              <a:rPr lang="en-US" sz="1300" dirty="0">
                <a:ea typeface="Calibri" panose="020F0502020204030204" pitchFamily="34" charset="0"/>
              </a:rPr>
              <a:t> </a:t>
            </a:r>
          </a:p>
          <a:p>
            <a:pPr marL="342799" indent="-342799">
              <a:lnSpc>
                <a:spcPct val="107000"/>
              </a:lnSpc>
              <a:buFont typeface="Symbol" panose="05050102010706020507" pitchFamily="18" charset="2"/>
              <a:buChar char=""/>
            </a:pPr>
            <a:r>
              <a:rPr lang="en-US" sz="1300" dirty="0">
                <a:ea typeface="Calibri" panose="020F0502020204030204" pitchFamily="34" charset="0"/>
              </a:rPr>
              <a:t>Determined that the “reasonableness” of a seizure requires a balancing of the nature of an individual’s Fourth Amendment interests against the countervailing governmental interests at stake.</a:t>
            </a:r>
          </a:p>
          <a:p>
            <a:pPr marL="457066">
              <a:lnSpc>
                <a:spcPct val="107000"/>
              </a:lnSpc>
            </a:pPr>
            <a:r>
              <a:rPr lang="en-US" sz="1300" dirty="0">
                <a:ea typeface="Calibri" panose="020F0502020204030204" pitchFamily="34" charset="0"/>
              </a:rPr>
              <a:t> </a:t>
            </a:r>
          </a:p>
          <a:p>
            <a:pPr marL="342799" indent="-342799">
              <a:lnSpc>
                <a:spcPct val="107000"/>
              </a:lnSpc>
              <a:buFont typeface="Symbol" panose="05050102010706020507" pitchFamily="18" charset="2"/>
              <a:buChar char=""/>
            </a:pPr>
            <a:r>
              <a:rPr lang="en-US" sz="1300" dirty="0">
                <a:ea typeface="Calibri" panose="020F0502020204030204" pitchFamily="34" charset="0"/>
              </a:rPr>
              <a:t>The “reasonableness” of a particular use of force must be judged from the perspective of a reasonable officer on the scene, rather than with the 20/20 vision of hindsight.  Officers must often make split-second judgments in tense, uncertain, and rapidly evolving situations.  It is not fair to the officer to be judged in the sanctity of a judge’s chambers, months after the incident, with more information than the officer had at the time of the incident. </a:t>
            </a:r>
          </a:p>
          <a:p>
            <a:pPr>
              <a:lnSpc>
                <a:spcPct val="107000"/>
              </a:lnSpc>
            </a:pPr>
            <a:r>
              <a:rPr lang="en-US" sz="1300" dirty="0">
                <a:ea typeface="Calibri" panose="020F0502020204030204" pitchFamily="34" charset="0"/>
              </a:rPr>
              <a:t> </a:t>
            </a:r>
          </a:p>
          <a:p>
            <a:pPr marL="342799" indent="-342799">
              <a:lnSpc>
                <a:spcPct val="107000"/>
              </a:lnSpc>
              <a:buFont typeface="Symbol" panose="05050102010706020507" pitchFamily="18" charset="2"/>
              <a:buChar char=""/>
            </a:pPr>
            <a:r>
              <a:rPr lang="en-US" sz="1300" dirty="0">
                <a:ea typeface="Calibri" panose="020F0502020204030204" pitchFamily="34" charset="0"/>
              </a:rPr>
              <a:t>Established a non-exhaustive list of factors, now known as the “Graham Factors” which help to determine the severity of the crime at issue.</a:t>
            </a:r>
          </a:p>
          <a:p>
            <a:pPr marL="742732" lvl="1" indent="-285666">
              <a:lnSpc>
                <a:spcPct val="107000"/>
              </a:lnSpc>
              <a:buFont typeface="Courier New" panose="02070309020205020404" pitchFamily="49" charset="0"/>
              <a:buChar char="o"/>
            </a:pPr>
            <a:r>
              <a:rPr lang="en-US" sz="1300" dirty="0">
                <a:highlight>
                  <a:srgbClr val="FFFF00"/>
                </a:highlight>
                <a:ea typeface="Calibri" panose="020F0502020204030204" pitchFamily="34" charset="0"/>
              </a:rPr>
              <a:t>Seriousness</a:t>
            </a:r>
            <a:r>
              <a:rPr lang="en-US" sz="1300" dirty="0">
                <a:ea typeface="Calibri" panose="020F0502020204030204" pitchFamily="34" charset="0"/>
              </a:rPr>
              <a:t> of the crime</a:t>
            </a:r>
          </a:p>
          <a:p>
            <a:pPr marL="742732" lvl="1" indent="-285666">
              <a:lnSpc>
                <a:spcPct val="107000"/>
              </a:lnSpc>
              <a:buFont typeface="Courier New" panose="02070309020205020404" pitchFamily="49" charset="0"/>
              <a:buChar char="o"/>
            </a:pPr>
            <a:r>
              <a:rPr lang="en-US" sz="1300" dirty="0">
                <a:ea typeface="Calibri" panose="020F0502020204030204" pitchFamily="34" charset="0"/>
              </a:rPr>
              <a:t>Suspect posed an </a:t>
            </a:r>
            <a:r>
              <a:rPr lang="en-US" sz="1300" dirty="0">
                <a:highlight>
                  <a:srgbClr val="FFFF00"/>
                </a:highlight>
                <a:ea typeface="Calibri" panose="020F0502020204030204" pitchFamily="34" charset="0"/>
              </a:rPr>
              <a:t>immediate threat </a:t>
            </a:r>
            <a:r>
              <a:rPr lang="en-US" sz="1300" dirty="0">
                <a:ea typeface="Calibri" panose="020F0502020204030204" pitchFamily="34" charset="0"/>
              </a:rPr>
              <a:t>of safety to the officer or others</a:t>
            </a:r>
          </a:p>
          <a:p>
            <a:pPr marL="742732" lvl="1" indent="-285666">
              <a:lnSpc>
                <a:spcPct val="107000"/>
              </a:lnSpc>
              <a:buFont typeface="Courier New" panose="02070309020205020404" pitchFamily="49" charset="0"/>
              <a:buChar char="o"/>
            </a:pPr>
            <a:r>
              <a:rPr lang="en-US" sz="1300" dirty="0">
                <a:ea typeface="Calibri" panose="020F0502020204030204" pitchFamily="34" charset="0"/>
              </a:rPr>
              <a:t>Active </a:t>
            </a:r>
            <a:r>
              <a:rPr lang="en-US" sz="1300" dirty="0">
                <a:highlight>
                  <a:srgbClr val="FFFF00"/>
                </a:highlight>
                <a:ea typeface="Calibri" panose="020F0502020204030204" pitchFamily="34" charset="0"/>
              </a:rPr>
              <a:t>resistance</a:t>
            </a:r>
          </a:p>
          <a:p>
            <a:pPr marL="742732" lvl="1" indent="-285666">
              <a:lnSpc>
                <a:spcPct val="107000"/>
              </a:lnSpc>
              <a:buFont typeface="Courier New" panose="02070309020205020404" pitchFamily="49" charset="0"/>
              <a:buChar char="o"/>
            </a:pPr>
            <a:r>
              <a:rPr lang="en-US" sz="1300" dirty="0">
                <a:ea typeface="Calibri" panose="020F0502020204030204" pitchFamily="34" charset="0"/>
              </a:rPr>
              <a:t>Actively trying to evade arrest by </a:t>
            </a:r>
            <a:r>
              <a:rPr lang="en-US" sz="1300" dirty="0">
                <a:highlight>
                  <a:srgbClr val="FFFF00"/>
                </a:highlight>
                <a:ea typeface="Calibri" panose="020F0502020204030204" pitchFamily="34" charset="0"/>
              </a:rPr>
              <a:t>“flight”</a:t>
            </a:r>
          </a:p>
          <a:p>
            <a:pPr marL="742732" lvl="1" indent="-285666">
              <a:lnSpc>
                <a:spcPct val="107000"/>
              </a:lnSpc>
              <a:buFont typeface="Courier New" panose="02070309020205020404" pitchFamily="49" charset="0"/>
              <a:buChar char="o"/>
            </a:pPr>
            <a:r>
              <a:rPr lang="en-US" sz="1300" b="1" dirty="0">
                <a:ea typeface="Calibri" panose="020F0502020204030204" pitchFamily="34" charset="0"/>
              </a:rPr>
              <a:t>S.I.R.F</a:t>
            </a:r>
          </a:p>
          <a:p>
            <a:pPr marL="457066" lvl="1">
              <a:lnSpc>
                <a:spcPct val="107000"/>
              </a:lnSpc>
            </a:pPr>
            <a:endParaRPr lang="en-US" sz="1300" dirty="0">
              <a:ea typeface="Calibri" panose="020F0502020204030204" pitchFamily="34" charset="0"/>
            </a:endParaRPr>
          </a:p>
          <a:p>
            <a:pPr>
              <a:lnSpc>
                <a:spcPct val="107000"/>
              </a:lnSpc>
            </a:pPr>
            <a:r>
              <a:rPr lang="en-US" sz="1300" dirty="0">
                <a:ea typeface="Calibri" panose="020F0502020204030204" pitchFamily="34" charset="0"/>
              </a:rPr>
              <a:t>The reasonable officer uses his/her brain to not only determine if their use of force is justified; but necessary for the circumstances.  Was it ok to beat up a diabetic man seeking help – NO!</a:t>
            </a:r>
          </a:p>
        </p:txBody>
      </p:sp>
    </p:spTree>
    <p:extLst>
      <p:ext uri="{BB962C8B-B14F-4D97-AF65-F5344CB8AC3E}">
        <p14:creationId xmlns:p14="http://schemas.microsoft.com/office/powerpoint/2010/main" val="2225264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0"/>
            <a:ext cx="1670050" cy="1252538"/>
          </a:xfrm>
        </p:spPr>
      </p:sp>
      <p:sp>
        <p:nvSpPr>
          <p:cNvPr id="3" name="Notes Placeholder 2"/>
          <p:cNvSpPr>
            <a:spLocks noGrp="1"/>
          </p:cNvSpPr>
          <p:nvPr>
            <p:ph type="body" idx="1"/>
          </p:nvPr>
        </p:nvSpPr>
        <p:spPr>
          <a:xfrm>
            <a:off x="134554" y="1351572"/>
            <a:ext cx="6875846" cy="7944828"/>
          </a:xfrm>
        </p:spPr>
        <p:txBody>
          <a:bodyPr/>
          <a:lstStyle/>
          <a:p>
            <a:pPr marL="171450" indent="-171450">
              <a:lnSpc>
                <a:spcPct val="150000"/>
              </a:lnSpc>
              <a:buFont typeface="Arial" panose="020B0604020202020204" pitchFamily="34" charset="0"/>
              <a:buChar char="•"/>
            </a:pPr>
            <a:r>
              <a:rPr lang="en-US" sz="1350" b="1" dirty="0"/>
              <a:t>The first Graham factor </a:t>
            </a:r>
            <a:r>
              <a:rPr lang="en-US" sz="1350" dirty="0"/>
              <a:t>— seriousness or severity of the crime or nature of the call — is where every federal and Pennsylvania court begins when judging whether force was objectively reasonable.</a:t>
            </a:r>
          </a:p>
          <a:p>
            <a:pPr marL="171450" indent="-171450">
              <a:lnSpc>
                <a:spcPct val="150000"/>
              </a:lnSpc>
              <a:buFont typeface="Arial" panose="020B0604020202020204" pitchFamily="34" charset="0"/>
              <a:buChar char="•"/>
            </a:pPr>
            <a:endParaRPr lang="en-US" sz="1350" dirty="0"/>
          </a:p>
          <a:p>
            <a:pPr marL="171450" indent="-171450">
              <a:lnSpc>
                <a:spcPct val="150000"/>
              </a:lnSpc>
              <a:buFont typeface="Arial" panose="020B0604020202020204" pitchFamily="34" charset="0"/>
              <a:buChar char="•"/>
            </a:pPr>
            <a:r>
              <a:rPr lang="en-US" sz="1350" dirty="0"/>
              <a:t>Officers must immediately “bucket the incident” as either a criminal offense (with real or likely violence, danger, or injury) or a non-criminal/welfare call (mental health crisis, medical emergency, 302, overdose, welfare check).</a:t>
            </a:r>
          </a:p>
          <a:p>
            <a:pPr marL="171450" indent="-171450">
              <a:lnSpc>
                <a:spcPct val="150000"/>
              </a:lnSpc>
              <a:buFont typeface="Arial" panose="020B0604020202020204" pitchFamily="34" charset="0"/>
              <a:buChar char="•"/>
            </a:pPr>
            <a:endParaRPr lang="en-US" sz="1350" dirty="0"/>
          </a:p>
          <a:p>
            <a:pPr marL="171450" indent="-171450">
              <a:lnSpc>
                <a:spcPct val="150000"/>
              </a:lnSpc>
              <a:buFont typeface="Arial" panose="020B0604020202020204" pitchFamily="34" charset="0"/>
              <a:buChar char="•"/>
            </a:pPr>
            <a:r>
              <a:rPr lang="en-US" sz="1350" dirty="0"/>
              <a:t>Governmental interest in apprehension and control scales directly with severity: an armed aggravated assault or robbery in progress carries a strong interest justifying significant force, while a suicidal subject with no victims or a diabetic episode carries little to no interest in arrest and almost never justifies hands-on or less-lethal force.</a:t>
            </a:r>
          </a:p>
          <a:p>
            <a:pPr marL="171450" indent="-171450">
              <a:lnSpc>
                <a:spcPct val="150000"/>
              </a:lnSpc>
              <a:buFont typeface="Arial" panose="020B0604020202020204" pitchFamily="34" charset="0"/>
              <a:buChar char="•"/>
            </a:pPr>
            <a:endParaRPr lang="en-US" sz="1350" dirty="0"/>
          </a:p>
          <a:p>
            <a:pPr marL="171450" indent="-171450">
              <a:lnSpc>
                <a:spcPct val="150000"/>
              </a:lnSpc>
              <a:buFont typeface="Arial" panose="020B0604020202020204" pitchFamily="34" charset="0"/>
              <a:buChar char="•"/>
            </a:pPr>
            <a:r>
              <a:rPr lang="en-US" sz="1350" dirty="0"/>
              <a:t>Courts routinely distinguish high-severity calls (felony crimes involving weapons or injury) from low/no-severity calls (mental health commitments, medical emergencies, or simple welfare checks) and hammer officers who treat the latter like the former.</a:t>
            </a:r>
          </a:p>
          <a:p>
            <a:pPr marL="171450" indent="-171450">
              <a:lnSpc>
                <a:spcPct val="150000"/>
              </a:lnSpc>
              <a:buFont typeface="Arial" panose="020B0604020202020204" pitchFamily="34" charset="0"/>
              <a:buChar char="•"/>
            </a:pPr>
            <a:endParaRPr lang="en-US" sz="1350" dirty="0"/>
          </a:p>
          <a:p>
            <a:pPr marL="171450" indent="-171450">
              <a:lnSpc>
                <a:spcPct val="150000"/>
              </a:lnSpc>
              <a:buFont typeface="Arial" panose="020B0604020202020204" pitchFamily="34" charset="0"/>
              <a:buChar char="•"/>
            </a:pPr>
            <a:r>
              <a:rPr lang="en-US" sz="1350" dirty="0"/>
              <a:t>Real-world example: using a takedown or taser on an unarmed, non-violent 302 subject frequently results in excessive-force findings and large settlements, whereas the same force against an active aggravated-assault suspect is routinely upheld.</a:t>
            </a:r>
          </a:p>
          <a:p>
            <a:pPr marL="171450" indent="-171450">
              <a:lnSpc>
                <a:spcPct val="150000"/>
              </a:lnSpc>
              <a:buFont typeface="Arial" panose="020B0604020202020204" pitchFamily="34" charset="0"/>
              <a:buChar char="•"/>
            </a:pPr>
            <a:endParaRPr lang="en-US" sz="1350" dirty="0"/>
          </a:p>
          <a:p>
            <a:pPr marL="171450" indent="-171450">
              <a:lnSpc>
                <a:spcPct val="150000"/>
              </a:lnSpc>
              <a:buFont typeface="Arial" panose="020B0604020202020204" pitchFamily="34" charset="0"/>
              <a:buChar char="•"/>
            </a:pPr>
            <a:r>
              <a:rPr lang="en-US" sz="1350" b="1" dirty="0"/>
              <a:t>Bottom line: </a:t>
            </a:r>
            <a:r>
              <a:rPr lang="en-US" sz="1350" dirty="0"/>
              <a:t>the call type writes the first sentence of the judge’s opinion — articulate the bucket and the corresponding governmental interest on body-worn camera before you ever touch, tase, or strike.</a:t>
            </a:r>
          </a:p>
        </p:txBody>
      </p:sp>
      <p:sp>
        <p:nvSpPr>
          <p:cNvPr id="4" name="Slide Number Placeholder 3"/>
          <p:cNvSpPr>
            <a:spLocks noGrp="1"/>
          </p:cNvSpPr>
          <p:nvPr>
            <p:ph type="sldNum" sz="quarter" idx="5"/>
          </p:nvPr>
        </p:nvSpPr>
        <p:spPr/>
        <p:txBody>
          <a:bodyPr/>
          <a:lstStyle/>
          <a:p>
            <a:fld id="{64509382-1005-4F31-916E-9EE926A848C9}" type="slidenum">
              <a:rPr lang="en-US" smtClean="0"/>
              <a:pPr/>
              <a:t>19</a:t>
            </a:fld>
            <a:endParaRPr lang="en-US" dirty="0"/>
          </a:p>
        </p:txBody>
      </p:sp>
    </p:spTree>
    <p:extLst>
      <p:ext uri="{BB962C8B-B14F-4D97-AF65-F5344CB8AC3E}">
        <p14:creationId xmlns:p14="http://schemas.microsoft.com/office/powerpoint/2010/main" val="3278331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61963"/>
            <a:ext cx="4181475" cy="3136900"/>
          </a:xfrm>
        </p:spPr>
      </p:sp>
      <p:sp>
        <p:nvSpPr>
          <p:cNvPr id="3" name="Notes Placeholder 2"/>
          <p:cNvSpPr>
            <a:spLocks noGrp="1"/>
          </p:cNvSpPr>
          <p:nvPr>
            <p:ph type="body" idx="1"/>
          </p:nvPr>
        </p:nvSpPr>
        <p:spPr/>
        <p:txBody>
          <a:bodyPr/>
          <a:lstStyle/>
          <a:p>
            <a:r>
              <a:rPr lang="en-US" dirty="0"/>
              <a:t>Introduction</a:t>
            </a:r>
          </a:p>
        </p:txBody>
      </p:sp>
      <p:sp>
        <p:nvSpPr>
          <p:cNvPr id="6" name="Slide Number Placeholder 5"/>
          <p:cNvSpPr>
            <a:spLocks noGrp="1"/>
          </p:cNvSpPr>
          <p:nvPr>
            <p:ph type="sldNum" sz="quarter" idx="5"/>
          </p:nvPr>
        </p:nvSpPr>
        <p:spPr/>
        <p:txBody>
          <a:bodyPr/>
          <a:lstStyle/>
          <a:p>
            <a:fld id="{64509382-1005-4F31-916E-9EE926A848C9}" type="slidenum">
              <a:rPr lang="en-US" smtClean="0"/>
              <a:pPr/>
              <a:t>2</a:t>
            </a:fld>
            <a:endParaRPr lang="en-US" dirty="0"/>
          </a:p>
        </p:txBody>
      </p:sp>
    </p:spTree>
    <p:extLst>
      <p:ext uri="{BB962C8B-B14F-4D97-AF65-F5344CB8AC3E}">
        <p14:creationId xmlns:p14="http://schemas.microsoft.com/office/powerpoint/2010/main" val="2011429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0"/>
            <a:ext cx="1670050" cy="1252538"/>
          </a:xfrm>
        </p:spPr>
      </p:sp>
      <p:sp>
        <p:nvSpPr>
          <p:cNvPr id="3" name="Notes Placeholder 2"/>
          <p:cNvSpPr>
            <a:spLocks noGrp="1"/>
          </p:cNvSpPr>
          <p:nvPr>
            <p:ph type="body" idx="1"/>
          </p:nvPr>
        </p:nvSpPr>
        <p:spPr>
          <a:xfrm>
            <a:off x="134554" y="1351572"/>
            <a:ext cx="6875846" cy="7944828"/>
          </a:xfrm>
        </p:spPr>
        <p:txBody>
          <a:bodyPr/>
          <a:lstStyle/>
          <a:p>
            <a:pPr marL="171450" indent="-171450">
              <a:lnSpc>
                <a:spcPct val="150000"/>
              </a:lnSpc>
              <a:buFont typeface="Arial" panose="020B0604020202020204" pitchFamily="34" charset="0"/>
              <a:buChar char="•"/>
            </a:pPr>
            <a:r>
              <a:rPr lang="en-US" sz="1400" b="1" dirty="0"/>
              <a:t>Graham Factor #2</a:t>
            </a:r>
            <a:r>
              <a:rPr lang="en-US" sz="1400" dirty="0"/>
              <a:t> — whether the subject poses an </a:t>
            </a:r>
            <a:r>
              <a:rPr lang="en-US" sz="1400" b="1" dirty="0"/>
              <a:t>immediate threat</a:t>
            </a:r>
            <a:r>
              <a:rPr lang="en-US" sz="1400" dirty="0"/>
              <a:t> to the safety of officers or others — is the single most heavily weighted factor in virtually every excessive-force case and is often decisive for both deadly and less-lethal force decisions. Courts in 2025 demand that officers </a:t>
            </a:r>
            <a:r>
              <a:rPr lang="en-US" sz="1400" b="1" dirty="0"/>
              <a:t>articulate specific, observable facts</a:t>
            </a:r>
            <a:r>
              <a:rPr lang="en-US" sz="1400" dirty="0"/>
              <a:t> showing an immediate threat at the exact moment force is used; vague statements like “I feared for my safety” are no longer enough. </a:t>
            </a:r>
          </a:p>
          <a:p>
            <a:pPr marL="171450" indent="-171450">
              <a:lnSpc>
                <a:spcPct val="150000"/>
              </a:lnSpc>
              <a:buFont typeface="Arial" panose="020B0604020202020204" pitchFamily="34" charset="0"/>
              <a:buChar char="•"/>
            </a:pPr>
            <a:endParaRPr lang="en-US" sz="1400" dirty="0"/>
          </a:p>
          <a:p>
            <a:pPr marL="171450" indent="-171450">
              <a:lnSpc>
                <a:spcPct val="150000"/>
              </a:lnSpc>
              <a:buFont typeface="Arial" panose="020B0604020202020204" pitchFamily="34" charset="0"/>
              <a:buChar char="•"/>
            </a:pPr>
            <a:r>
              <a:rPr lang="en-US" sz="1400" dirty="0"/>
              <a:t>Officers must instantly evaluate and verbalize on BWC the following sub-factors: </a:t>
            </a:r>
            <a:r>
              <a:rPr lang="en-US" sz="1400" b="1" dirty="0"/>
              <a:t>size/ability disparity</a:t>
            </a:r>
            <a:r>
              <a:rPr lang="en-US" sz="1400" dirty="0"/>
              <a:t> between officer and subject, </a:t>
            </a:r>
            <a:r>
              <a:rPr lang="en-US" sz="1400" b="1" dirty="0"/>
              <a:t>pre-assault indicators</a:t>
            </a:r>
            <a:r>
              <a:rPr lang="en-US" sz="1400" dirty="0"/>
              <a:t> (blading, target glance, clenched fists, removing clothing), </a:t>
            </a:r>
            <a:r>
              <a:rPr lang="en-US" sz="1400" b="1" dirty="0"/>
              <a:t>visible or reachable weapons</a:t>
            </a:r>
            <a:r>
              <a:rPr lang="en-US" sz="1400" dirty="0"/>
              <a:t>, </a:t>
            </a:r>
            <a:r>
              <a:rPr lang="en-US" sz="1400" b="1" dirty="0"/>
              <a:t>number of officers vs. number of subjects</a:t>
            </a:r>
            <a:r>
              <a:rPr lang="en-US" sz="1400" dirty="0"/>
              <a:t>, </a:t>
            </a:r>
            <a:r>
              <a:rPr lang="en-US" sz="1400" b="1" dirty="0"/>
              <a:t>environmental conditions</a:t>
            </a:r>
            <a:r>
              <a:rPr lang="en-US" sz="1400" dirty="0"/>
              <a:t> (confined space, icy ground, inside vehicle, edged-weapon distance), and any </a:t>
            </a:r>
            <a:r>
              <a:rPr lang="en-US" sz="1400" b="1" dirty="0"/>
              <a:t>known or apparent disabilities</a:t>
            </a:r>
            <a:r>
              <a:rPr lang="en-US" sz="1400" dirty="0"/>
              <a:t> that raise or lower the threat level. </a:t>
            </a:r>
          </a:p>
          <a:p>
            <a:pPr marL="171450" indent="-171450">
              <a:lnSpc>
                <a:spcPct val="150000"/>
              </a:lnSpc>
              <a:buFont typeface="Arial" panose="020B0604020202020204" pitchFamily="34" charset="0"/>
              <a:buChar char="•"/>
            </a:pPr>
            <a:endParaRPr lang="en-US" sz="1400" dirty="0"/>
          </a:p>
          <a:p>
            <a:pPr marL="171450" indent="-171450">
              <a:lnSpc>
                <a:spcPct val="150000"/>
              </a:lnSpc>
              <a:buFont typeface="Arial" panose="020B0604020202020204" pitchFamily="34" charset="0"/>
              <a:buChar char="•"/>
            </a:pPr>
            <a:r>
              <a:rPr lang="en-US" sz="1400" dirty="0"/>
              <a:t>A threat is only “immediate” when a reasonable officer on scene would believe death or serious bodily injury is about to happen right now — not “maybe later” or “he looked scary.” </a:t>
            </a:r>
          </a:p>
          <a:p>
            <a:pPr marL="171450" indent="-171450">
              <a:lnSpc>
                <a:spcPct val="150000"/>
              </a:lnSpc>
              <a:buFont typeface="Arial" panose="020B0604020202020204" pitchFamily="34" charset="0"/>
              <a:buChar char="•"/>
            </a:pPr>
            <a:endParaRPr lang="en-US" sz="1400" dirty="0"/>
          </a:p>
          <a:p>
            <a:pPr marL="171450" indent="-171450">
              <a:lnSpc>
                <a:spcPct val="150000"/>
              </a:lnSpc>
              <a:buFont typeface="Arial" panose="020B0604020202020204" pitchFamily="34" charset="0"/>
              <a:buChar char="•"/>
            </a:pPr>
            <a:r>
              <a:rPr lang="en-US" sz="1400" b="1" dirty="0"/>
              <a:t>Bottom line: </a:t>
            </a:r>
            <a:r>
              <a:rPr lang="en-US" sz="1400" dirty="0"/>
              <a:t>if you cannot list at least two of these sub-factors on body-worn camera in real time, the court will almost certainly rule there was no immediate threat, and any significant force (taser, strikes, takedown, or firearm) will be deemed objectively unreasonable.</a:t>
            </a:r>
          </a:p>
        </p:txBody>
      </p:sp>
      <p:sp>
        <p:nvSpPr>
          <p:cNvPr id="4" name="Slide Number Placeholder 3"/>
          <p:cNvSpPr>
            <a:spLocks noGrp="1"/>
          </p:cNvSpPr>
          <p:nvPr>
            <p:ph type="sldNum" sz="quarter" idx="5"/>
          </p:nvPr>
        </p:nvSpPr>
        <p:spPr/>
        <p:txBody>
          <a:bodyPr/>
          <a:lstStyle/>
          <a:p>
            <a:fld id="{64509382-1005-4F31-916E-9EE926A848C9}" type="slidenum">
              <a:rPr lang="en-US" smtClean="0"/>
              <a:pPr/>
              <a:t>20</a:t>
            </a:fld>
            <a:endParaRPr lang="en-US" dirty="0"/>
          </a:p>
        </p:txBody>
      </p:sp>
    </p:spTree>
    <p:extLst>
      <p:ext uri="{BB962C8B-B14F-4D97-AF65-F5344CB8AC3E}">
        <p14:creationId xmlns:p14="http://schemas.microsoft.com/office/powerpoint/2010/main" val="368874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0"/>
            <a:ext cx="1670050" cy="1252538"/>
          </a:xfrm>
        </p:spPr>
      </p:sp>
      <p:sp>
        <p:nvSpPr>
          <p:cNvPr id="3" name="Notes Placeholder 2"/>
          <p:cNvSpPr>
            <a:spLocks noGrp="1"/>
          </p:cNvSpPr>
          <p:nvPr>
            <p:ph type="body" idx="1"/>
          </p:nvPr>
        </p:nvSpPr>
        <p:spPr>
          <a:xfrm>
            <a:off x="134554" y="1351572"/>
            <a:ext cx="6875846" cy="7944828"/>
          </a:xfrm>
        </p:spPr>
        <p:txBody>
          <a:bodyPr/>
          <a:lstStyle/>
          <a:p>
            <a:pPr marL="171450" indent="-171450">
              <a:lnSpc>
                <a:spcPct val="150000"/>
              </a:lnSpc>
              <a:buFont typeface="Arial" panose="020B0604020202020204" pitchFamily="34" charset="0"/>
              <a:buChar char="•"/>
            </a:pPr>
            <a:r>
              <a:rPr lang="en-US" sz="1300" b="1" dirty="0"/>
              <a:t>Graham Factor #3</a:t>
            </a:r>
            <a:r>
              <a:rPr lang="en-US" sz="1300" dirty="0"/>
              <a:t> — whether the subject is </a:t>
            </a:r>
            <a:r>
              <a:rPr lang="en-US" sz="1300" b="1" dirty="0"/>
              <a:t>actively resisting</a:t>
            </a:r>
            <a:r>
              <a:rPr lang="en-US" sz="1300" dirty="0"/>
              <a:t> a lawful arrest or </a:t>
            </a:r>
            <a:r>
              <a:rPr lang="en-US" sz="1300" b="1" dirty="0"/>
              <a:t>attempting to evade by flight</a:t>
            </a:r>
            <a:r>
              <a:rPr lang="en-US" sz="1300" dirty="0"/>
              <a:t> — is the factor that most often determines whether hands-on or less-lethal force survives judicial scrutiny in Pennsylvania courts in 2025. Courts demand that officers distinguish the </a:t>
            </a:r>
            <a:r>
              <a:rPr lang="en-US" sz="1300" b="1" dirty="0"/>
              <a:t>nature and intensity</a:t>
            </a:r>
            <a:r>
              <a:rPr lang="en-US" sz="1300" dirty="0"/>
              <a:t> of resistance in real time; treating </a:t>
            </a:r>
            <a:r>
              <a:rPr lang="en-US" sz="1300" b="1" dirty="0"/>
              <a:t>passive resistance</a:t>
            </a:r>
            <a:r>
              <a:rPr lang="en-US" sz="1300" dirty="0"/>
              <a:t> (going limp, refusing verbal commands, dead-weight noncompliance) the same as </a:t>
            </a:r>
            <a:r>
              <a:rPr lang="en-US" sz="1300" b="1" dirty="0"/>
              <a:t>active resistance</a:t>
            </a:r>
            <a:r>
              <a:rPr lang="en-US" sz="1300" dirty="0"/>
              <a:t> (pulling away, pushing, striking, kicking) is one of the fastest ways to lose qualified immunity and generate a six- or seven-figure settlement. </a:t>
            </a:r>
          </a:p>
          <a:p>
            <a:pPr>
              <a:lnSpc>
                <a:spcPct val="150000"/>
              </a:lnSpc>
            </a:pPr>
            <a:endParaRPr lang="en-US" sz="1300" dirty="0"/>
          </a:p>
          <a:p>
            <a:pPr marL="171450" indent="-171450">
              <a:lnSpc>
                <a:spcPct val="150000"/>
              </a:lnSpc>
              <a:buFont typeface="Arial" panose="020B0604020202020204" pitchFamily="34" charset="0"/>
              <a:buChar char="•"/>
            </a:pPr>
            <a:r>
              <a:rPr lang="en-US" sz="1300" b="1" dirty="0"/>
              <a:t>Passive resistance</a:t>
            </a:r>
            <a:r>
              <a:rPr lang="en-US" sz="1300" dirty="0"/>
              <a:t> generally justifies only minimal control techniques (escort holds, pain compliance, soft empty-hand); deploying a taser, strikes, or hard takedown on purely passive behavior is routinely ruled excessive. </a:t>
            </a:r>
          </a:p>
          <a:p>
            <a:pPr marL="171450" indent="-171450">
              <a:lnSpc>
                <a:spcPct val="150000"/>
              </a:lnSpc>
              <a:buFont typeface="Arial" panose="020B0604020202020204" pitchFamily="34" charset="0"/>
              <a:buChar char="•"/>
            </a:pPr>
            <a:endParaRPr lang="en-US" sz="1300" dirty="0"/>
          </a:p>
          <a:p>
            <a:pPr marL="171450" indent="-171450">
              <a:lnSpc>
                <a:spcPct val="150000"/>
              </a:lnSpc>
              <a:buFont typeface="Arial" panose="020B0604020202020204" pitchFamily="34" charset="0"/>
              <a:buChar char="•"/>
            </a:pPr>
            <a:r>
              <a:rPr lang="en-US" sz="1300" b="1" dirty="0"/>
              <a:t>Active resistance</a:t>
            </a:r>
            <a:r>
              <a:rPr lang="en-US" sz="1300" dirty="0"/>
              <a:t> that creates a realistic risk of injury to officers or others justifies proportionate less-lethal force under 18 </a:t>
            </a:r>
            <a:r>
              <a:rPr lang="en-US" sz="1300" dirty="0" err="1"/>
              <a:t>Pa.C.S</a:t>
            </a:r>
            <a:r>
              <a:rPr lang="en-US" sz="1300" dirty="0"/>
              <a:t>. § 508; </a:t>
            </a:r>
            <a:r>
              <a:rPr lang="en-US" sz="1300" b="1" dirty="0"/>
              <a:t>assaultive/deadly resistance</a:t>
            </a:r>
            <a:r>
              <a:rPr lang="en-US" sz="1300" dirty="0"/>
              <a:t> justifies any force the officer reasonably believes necessary, including deadly force. </a:t>
            </a:r>
          </a:p>
          <a:p>
            <a:pPr marL="171450" indent="-171450">
              <a:lnSpc>
                <a:spcPct val="150000"/>
              </a:lnSpc>
              <a:buFont typeface="Arial" panose="020B0604020202020204" pitchFamily="34" charset="0"/>
              <a:buChar char="•"/>
            </a:pPr>
            <a:endParaRPr lang="en-US" sz="1300" dirty="0"/>
          </a:p>
          <a:p>
            <a:pPr marL="171450" indent="-171450">
              <a:lnSpc>
                <a:spcPct val="150000"/>
              </a:lnSpc>
              <a:buFont typeface="Arial" panose="020B0604020202020204" pitchFamily="34" charset="0"/>
              <a:buChar char="•"/>
            </a:pPr>
            <a:r>
              <a:rPr lang="en-US" sz="1300" dirty="0"/>
              <a:t>Flight alone can constitute active evasion, authorizing reasonable force to stop it, but deadly force for flight is almost never justified unless the Garner/§ 508 deadly-force requirements (forcible felony + weapon or imminent danger) are fully met. </a:t>
            </a:r>
          </a:p>
          <a:p>
            <a:pPr marL="171450" indent="-171450">
              <a:lnSpc>
                <a:spcPct val="150000"/>
              </a:lnSpc>
              <a:buFont typeface="Arial" panose="020B0604020202020204" pitchFamily="34" charset="0"/>
              <a:buChar char="•"/>
            </a:pPr>
            <a:endParaRPr lang="en-US" sz="1300" dirty="0"/>
          </a:p>
          <a:p>
            <a:pPr marL="171450" indent="-171450">
              <a:lnSpc>
                <a:spcPct val="150000"/>
              </a:lnSpc>
              <a:buFont typeface="Arial" panose="020B0604020202020204" pitchFamily="34" charset="0"/>
              <a:buChar char="•"/>
            </a:pPr>
            <a:r>
              <a:rPr lang="en-US" sz="1300" b="1" dirty="0"/>
              <a:t>Bottom line: </a:t>
            </a:r>
            <a:r>
              <a:rPr lang="en-US" sz="1300" dirty="0"/>
              <a:t>officers must </a:t>
            </a:r>
            <a:r>
              <a:rPr lang="en-US" sz="1300" b="1" dirty="0"/>
              <a:t>accurately label</a:t>
            </a:r>
            <a:r>
              <a:rPr lang="en-US" sz="1300" dirty="0"/>
              <a:t> the resistance as passive, active, or assaultive on body-worn camera and match force precisely to that label — mischaracterizing passive resistance as active (or failing to articulate the difference) is the single most common reason Pennsylvania agencies lose excessive-force cases today.</a:t>
            </a:r>
          </a:p>
        </p:txBody>
      </p:sp>
      <p:sp>
        <p:nvSpPr>
          <p:cNvPr id="4" name="Slide Number Placeholder 3"/>
          <p:cNvSpPr>
            <a:spLocks noGrp="1"/>
          </p:cNvSpPr>
          <p:nvPr>
            <p:ph type="sldNum" sz="quarter" idx="5"/>
          </p:nvPr>
        </p:nvSpPr>
        <p:spPr/>
        <p:txBody>
          <a:bodyPr/>
          <a:lstStyle/>
          <a:p>
            <a:fld id="{64509382-1005-4F31-916E-9EE926A848C9}" type="slidenum">
              <a:rPr lang="en-US" smtClean="0"/>
              <a:pPr/>
              <a:t>21</a:t>
            </a:fld>
            <a:endParaRPr lang="en-US" dirty="0"/>
          </a:p>
        </p:txBody>
      </p:sp>
    </p:spTree>
    <p:extLst>
      <p:ext uri="{BB962C8B-B14F-4D97-AF65-F5344CB8AC3E}">
        <p14:creationId xmlns:p14="http://schemas.microsoft.com/office/powerpoint/2010/main" val="120199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0"/>
            <a:ext cx="1670050" cy="1252538"/>
          </a:xfrm>
        </p:spPr>
      </p:sp>
      <p:sp>
        <p:nvSpPr>
          <p:cNvPr id="3" name="Notes Placeholder 2"/>
          <p:cNvSpPr>
            <a:spLocks noGrp="1"/>
          </p:cNvSpPr>
          <p:nvPr>
            <p:ph type="body" idx="1"/>
          </p:nvPr>
        </p:nvSpPr>
        <p:spPr>
          <a:xfrm>
            <a:off x="134554" y="1351572"/>
            <a:ext cx="6875846" cy="7944828"/>
          </a:xfrm>
        </p:spPr>
        <p:txBody>
          <a:bodyPr/>
          <a:lstStyle/>
          <a:p>
            <a:pPr marL="171450" indent="-171450">
              <a:lnSpc>
                <a:spcPct val="150000"/>
              </a:lnSpc>
              <a:buFont typeface="Arial" panose="020B0604020202020204" pitchFamily="34" charset="0"/>
              <a:buChar char="•"/>
            </a:pPr>
            <a:r>
              <a:rPr lang="en-US" sz="1350" b="1" dirty="0"/>
              <a:t>Graham Factor (additional considerations)</a:t>
            </a:r>
            <a:r>
              <a:rPr lang="en-US" sz="1350" dirty="0"/>
              <a:t> — whether the subject is </a:t>
            </a:r>
            <a:r>
              <a:rPr lang="en-US" sz="1350" b="1" dirty="0"/>
              <a:t>actively resisting</a:t>
            </a:r>
            <a:r>
              <a:rPr lang="en-US" sz="1350" dirty="0"/>
              <a:t> a lawful arrest </a:t>
            </a:r>
            <a:r>
              <a:rPr lang="en-US" sz="1350" b="1" dirty="0"/>
              <a:t>or</a:t>
            </a:r>
            <a:r>
              <a:rPr lang="en-US" sz="1350" dirty="0"/>
              <a:t> attempting to evade arrest by flight — operates as two distinct prongs in 2025 Pennsylvania courts; officers must identify and articulate which prong (or both) applies at the exact moment force is used. </a:t>
            </a:r>
          </a:p>
          <a:p>
            <a:pPr marL="171450" indent="-171450">
              <a:lnSpc>
                <a:spcPct val="150000"/>
              </a:lnSpc>
              <a:buFont typeface="Arial" panose="020B0604020202020204" pitchFamily="34" charset="0"/>
              <a:buChar char="•"/>
            </a:pPr>
            <a:endParaRPr lang="en-US" sz="1350" dirty="0"/>
          </a:p>
          <a:p>
            <a:pPr marL="171450" indent="-171450">
              <a:lnSpc>
                <a:spcPct val="150000"/>
              </a:lnSpc>
              <a:buFont typeface="Arial" panose="020B0604020202020204" pitchFamily="34" charset="0"/>
              <a:buChar char="•"/>
            </a:pPr>
            <a:r>
              <a:rPr lang="en-US" sz="1350" dirty="0"/>
              <a:t>The </a:t>
            </a:r>
            <a:r>
              <a:rPr lang="en-US" sz="1350" b="1" dirty="0"/>
              <a:t>resistance prong</a:t>
            </a:r>
            <a:r>
              <a:rPr lang="en-US" sz="1350" dirty="0"/>
              <a:t> hinges on the </a:t>
            </a:r>
            <a:r>
              <a:rPr lang="en-US" sz="1350" b="1" dirty="0"/>
              <a:t>nature and intensity</a:t>
            </a:r>
            <a:r>
              <a:rPr lang="en-US" sz="1350" dirty="0"/>
              <a:t> of the resistance: </a:t>
            </a:r>
            <a:r>
              <a:rPr lang="en-US" sz="1350" b="1" dirty="0"/>
              <a:t>passive resistance</a:t>
            </a:r>
            <a:r>
              <a:rPr lang="en-US" sz="1350" dirty="0"/>
              <a:t> (going limp, verbal refusal, dead-weight noncompliance) justifies only minimal control techniques, while </a:t>
            </a:r>
            <a:r>
              <a:rPr lang="en-US" sz="1350" b="1" dirty="0"/>
              <a:t>active resistance</a:t>
            </a:r>
            <a:r>
              <a:rPr lang="en-US" sz="1350" dirty="0"/>
              <a:t> (pulling away, pushing, striking, kicking) authorizes proportionate less-lethal force under § 508, and </a:t>
            </a:r>
            <a:r>
              <a:rPr lang="en-US" sz="1350" b="1" dirty="0"/>
              <a:t>assaultive/deadly resistance</a:t>
            </a:r>
            <a:r>
              <a:rPr lang="en-US" sz="1350" dirty="0"/>
              <a:t> justifies any force the officer reasonably believes necessary. </a:t>
            </a:r>
          </a:p>
          <a:p>
            <a:pPr marL="171450" indent="-171450">
              <a:lnSpc>
                <a:spcPct val="150000"/>
              </a:lnSpc>
              <a:buFont typeface="Arial" panose="020B0604020202020204" pitchFamily="34" charset="0"/>
              <a:buChar char="•"/>
            </a:pPr>
            <a:endParaRPr lang="en-US" sz="1350" dirty="0"/>
          </a:p>
          <a:p>
            <a:pPr marL="171450" indent="-171450">
              <a:lnSpc>
                <a:spcPct val="150000"/>
              </a:lnSpc>
              <a:buFont typeface="Arial" panose="020B0604020202020204" pitchFamily="34" charset="0"/>
              <a:buChar char="•"/>
            </a:pPr>
            <a:r>
              <a:rPr lang="en-US" sz="1350" dirty="0"/>
              <a:t>The </a:t>
            </a:r>
            <a:r>
              <a:rPr lang="en-US" sz="1350" b="1" dirty="0"/>
              <a:t>flight prong</a:t>
            </a:r>
            <a:r>
              <a:rPr lang="en-US" sz="1350" dirty="0"/>
              <a:t> requires officers to instantly weigh three specific considerations on body-worn camera: (1) </a:t>
            </a:r>
            <a:r>
              <a:rPr lang="en-US" sz="1350" b="1" dirty="0"/>
              <a:t>seriousness of the offense</a:t>
            </a:r>
            <a:r>
              <a:rPr lang="en-US" sz="1350" dirty="0"/>
              <a:t> (felony violent crime vs. summary citation), (2) </a:t>
            </a:r>
            <a:r>
              <a:rPr lang="en-US" sz="1350" b="1" dirty="0"/>
              <a:t>danger posed to the public if the subject is not captured immediately</a:t>
            </a:r>
            <a:r>
              <a:rPr lang="en-US" sz="1350" dirty="0"/>
              <a:t>, and (3) </a:t>
            </a:r>
            <a:r>
              <a:rPr lang="en-US" sz="1350" b="1" dirty="0"/>
              <a:t>ability to identify and apprehend the subject later</a:t>
            </a:r>
            <a:r>
              <a:rPr lang="en-US" sz="1350" dirty="0"/>
              <a:t> (known identity, fixed address, license plate captured).</a:t>
            </a:r>
          </a:p>
          <a:p>
            <a:pPr marL="171450" indent="-171450">
              <a:lnSpc>
                <a:spcPct val="150000"/>
              </a:lnSpc>
              <a:buFont typeface="Arial" panose="020B0604020202020204" pitchFamily="34" charset="0"/>
              <a:buChar char="•"/>
            </a:pPr>
            <a:endParaRPr lang="en-US" sz="1350" dirty="0"/>
          </a:p>
          <a:p>
            <a:pPr marL="171450" indent="-171450">
              <a:lnSpc>
                <a:spcPct val="150000"/>
              </a:lnSpc>
              <a:buFont typeface="Arial" panose="020B0604020202020204" pitchFamily="34" charset="0"/>
              <a:buChar char="•"/>
            </a:pPr>
            <a:r>
              <a:rPr lang="en-US" sz="1350" dirty="0"/>
              <a:t> Mislabeling passive resistance as active or pursuing low-level, non-dangerous runners when identification is already secured is one of the fastest ways to lose qualified immunity. </a:t>
            </a:r>
          </a:p>
          <a:p>
            <a:pPr marL="171450" indent="-171450">
              <a:lnSpc>
                <a:spcPct val="150000"/>
              </a:lnSpc>
              <a:buFont typeface="Arial" panose="020B0604020202020204" pitchFamily="34" charset="0"/>
              <a:buChar char="•"/>
            </a:pPr>
            <a:endParaRPr lang="en-US" sz="1350" dirty="0"/>
          </a:p>
          <a:p>
            <a:pPr marL="171450" indent="-171450">
              <a:lnSpc>
                <a:spcPct val="150000"/>
              </a:lnSpc>
              <a:buFont typeface="Arial" panose="020B0604020202020204" pitchFamily="34" charset="0"/>
              <a:buChar char="•"/>
            </a:pPr>
            <a:r>
              <a:rPr lang="en-US" sz="1350" b="1" dirty="0"/>
              <a:t>Bottom line: </a:t>
            </a:r>
            <a:r>
              <a:rPr lang="en-US" sz="1350" dirty="0"/>
              <a:t>every Pennsylvania officer must </a:t>
            </a:r>
            <a:r>
              <a:rPr lang="en-US" sz="1350" b="1" dirty="0"/>
              <a:t>accurately label</a:t>
            </a:r>
            <a:r>
              <a:rPr lang="en-US" sz="1350" dirty="0"/>
              <a:t> the resistance or flight prong and </a:t>
            </a:r>
            <a:r>
              <a:rPr lang="en-US" sz="1350" b="1" dirty="0"/>
              <a:t>explicitly articulate</a:t>
            </a:r>
            <a:r>
              <a:rPr lang="en-US" sz="1350" dirty="0"/>
              <a:t> the supporting facts on BWC — failure to do so hands the plaintiff’s attorney the winning argument in federal court. </a:t>
            </a:r>
          </a:p>
        </p:txBody>
      </p:sp>
      <p:sp>
        <p:nvSpPr>
          <p:cNvPr id="4" name="Slide Number Placeholder 3"/>
          <p:cNvSpPr>
            <a:spLocks noGrp="1"/>
          </p:cNvSpPr>
          <p:nvPr>
            <p:ph type="sldNum" sz="quarter" idx="5"/>
          </p:nvPr>
        </p:nvSpPr>
        <p:spPr/>
        <p:txBody>
          <a:bodyPr/>
          <a:lstStyle/>
          <a:p>
            <a:fld id="{64509382-1005-4F31-916E-9EE926A848C9}" type="slidenum">
              <a:rPr lang="en-US" smtClean="0"/>
              <a:pPr/>
              <a:t>22</a:t>
            </a:fld>
            <a:endParaRPr lang="en-US" dirty="0"/>
          </a:p>
        </p:txBody>
      </p:sp>
    </p:spTree>
    <p:extLst>
      <p:ext uri="{BB962C8B-B14F-4D97-AF65-F5344CB8AC3E}">
        <p14:creationId xmlns:p14="http://schemas.microsoft.com/office/powerpoint/2010/main" val="3379753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460625" y="252413"/>
            <a:ext cx="2087563" cy="15668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23</a:t>
            </a:fld>
            <a:endParaRPr lang="en-US" dirty="0"/>
          </a:p>
        </p:txBody>
      </p:sp>
      <p:sp>
        <p:nvSpPr>
          <p:cNvPr id="8" name="Notes Placeholder 7">
            <a:extLst>
              <a:ext uri="{FF2B5EF4-FFF2-40B4-BE49-F238E27FC236}">
                <a16:creationId xmlns:a16="http://schemas.microsoft.com/office/drawing/2014/main" id="{DAD64541-3FD8-472C-9725-66A1D7278989}"/>
              </a:ext>
            </a:extLst>
          </p:cNvPr>
          <p:cNvSpPr>
            <a:spLocks noGrp="1"/>
          </p:cNvSpPr>
          <p:nvPr>
            <p:ph type="body" sz="quarter" idx="3"/>
          </p:nvPr>
        </p:nvSpPr>
        <p:spPr>
          <a:xfrm>
            <a:off x="0" y="1819275"/>
            <a:ext cx="7008778" cy="7346950"/>
          </a:xfrm>
        </p:spPr>
        <p:txBody>
          <a:bodyPr/>
          <a:lstStyle/>
          <a:p>
            <a:pPr marL="285750" indent="-285750" defTabSz="914132">
              <a:lnSpc>
                <a:spcPct val="150000"/>
              </a:lnSpc>
              <a:buFont typeface="Arial" panose="020B0604020202020204" pitchFamily="34" charset="0"/>
              <a:buChar char="•"/>
              <a:defRPr/>
            </a:pPr>
            <a:r>
              <a:rPr lang="en-US" sz="1400" b="1" dirty="0">
                <a:solidFill>
                  <a:prstClr val="black"/>
                </a:solidFill>
              </a:rPr>
              <a:t>Key points in Tennessee vs. Garner:</a:t>
            </a:r>
          </a:p>
          <a:p>
            <a:pPr defTabSz="914132">
              <a:lnSpc>
                <a:spcPct val="150000"/>
              </a:lnSpc>
              <a:defRPr/>
            </a:pPr>
            <a:endParaRPr lang="en-US" sz="1400" b="1" dirty="0">
              <a:solidFill>
                <a:prstClr val="black"/>
              </a:solidFill>
            </a:endParaRPr>
          </a:p>
          <a:p>
            <a:pPr marL="171400" indent="-171400" defTabSz="914132">
              <a:lnSpc>
                <a:spcPct val="150000"/>
              </a:lnSpc>
              <a:buFont typeface="Arial" panose="020B0604020202020204" pitchFamily="34" charset="0"/>
              <a:buChar char="•"/>
              <a:defRPr/>
            </a:pPr>
            <a:r>
              <a:rPr lang="en-US" sz="1400" b="1" u="sng" dirty="0">
                <a:solidFill>
                  <a:prstClr val="black"/>
                </a:solidFill>
              </a:rPr>
              <a:t>Deadly force is considered a seizure under the 4th Amendment.</a:t>
            </a:r>
          </a:p>
          <a:p>
            <a:pPr marL="171400" indent="-171400" defTabSz="914132">
              <a:lnSpc>
                <a:spcPct val="150000"/>
              </a:lnSpc>
              <a:buFont typeface="Arial" panose="020B0604020202020204" pitchFamily="34" charset="0"/>
              <a:buChar char="•"/>
              <a:defRPr/>
            </a:pPr>
            <a:endParaRPr lang="en-US" sz="1400" b="1" u="sng" dirty="0">
              <a:solidFill>
                <a:prstClr val="black"/>
              </a:solidFill>
            </a:endParaRPr>
          </a:p>
          <a:p>
            <a:pPr marL="171400" indent="-171400" defTabSz="914132">
              <a:lnSpc>
                <a:spcPct val="150000"/>
              </a:lnSpc>
              <a:buFont typeface="Arial" panose="020B0604020202020204" pitchFamily="34" charset="0"/>
              <a:buChar char="•"/>
              <a:defRPr/>
            </a:pPr>
            <a:r>
              <a:rPr lang="en-US" sz="1400" dirty="0">
                <a:solidFill>
                  <a:prstClr val="black"/>
                </a:solidFill>
              </a:rPr>
              <a:t>A police officer may not seize an unarmed, non-dangerous person by shooting him dead.</a:t>
            </a:r>
          </a:p>
          <a:p>
            <a:pPr marL="171400" indent="-171400" defTabSz="914132">
              <a:lnSpc>
                <a:spcPct val="150000"/>
              </a:lnSpc>
              <a:buFont typeface="Arial" panose="020B0604020202020204" pitchFamily="34" charset="0"/>
              <a:buChar char="•"/>
              <a:defRPr/>
            </a:pPr>
            <a:r>
              <a:rPr lang="en-US" sz="1400" dirty="0">
                <a:solidFill>
                  <a:prstClr val="black"/>
                </a:solidFill>
              </a:rPr>
              <a:t>An officer can justifiably use deadly force if the officer believes that a suspect poses a significant threat of death or serious bodily injury to the officer or others.</a:t>
            </a:r>
          </a:p>
          <a:p>
            <a:pPr marL="285750" indent="-285750" defTabSz="914132">
              <a:lnSpc>
                <a:spcPct val="150000"/>
              </a:lnSpc>
              <a:buFont typeface="Arial" panose="020B0604020202020204" pitchFamily="34" charset="0"/>
              <a:buChar char="•"/>
              <a:defRPr/>
            </a:pPr>
            <a:endParaRPr lang="en-US" sz="1400" dirty="0">
              <a:solidFill>
                <a:prstClr val="black"/>
              </a:solidFill>
            </a:endParaRPr>
          </a:p>
          <a:p>
            <a:pPr marL="285750" indent="-285750" defTabSz="914132">
              <a:lnSpc>
                <a:spcPct val="150000"/>
              </a:lnSpc>
              <a:buFont typeface="Arial" panose="020B0604020202020204" pitchFamily="34" charset="0"/>
              <a:buChar char="•"/>
              <a:defRPr/>
            </a:pPr>
            <a:r>
              <a:rPr lang="en-US" sz="1400" dirty="0">
                <a:solidFill>
                  <a:prstClr val="black"/>
                </a:solidFill>
              </a:rPr>
              <a:t>Deadly force may still be used when the suspect threatens the officer with a weapon, or there is probable cause to believe the suspect has committed a crime involving the infliction or threatened infliction of serious physical harm.  Deadly force may be used to prevent escape in this instance and, where feasible, a warning should be given.  </a:t>
            </a:r>
          </a:p>
          <a:p>
            <a:pPr marL="285750" indent="-285750" defTabSz="914132">
              <a:lnSpc>
                <a:spcPct val="150000"/>
              </a:lnSpc>
              <a:buFont typeface="Arial" panose="020B0604020202020204" pitchFamily="34" charset="0"/>
              <a:buChar char="•"/>
              <a:defRPr/>
            </a:pPr>
            <a:endParaRPr lang="en-US" sz="1400" dirty="0">
              <a:solidFill>
                <a:prstClr val="black"/>
              </a:solidFill>
            </a:endParaRPr>
          </a:p>
          <a:p>
            <a:pPr marL="285750" indent="-285750" defTabSz="914132">
              <a:lnSpc>
                <a:spcPct val="150000"/>
              </a:lnSpc>
              <a:buFont typeface="Arial" panose="020B0604020202020204" pitchFamily="34" charset="0"/>
              <a:buChar char="•"/>
              <a:defRPr/>
            </a:pPr>
            <a:r>
              <a:rPr lang="en-US" sz="1400" dirty="0">
                <a:solidFill>
                  <a:prstClr val="black"/>
                </a:solidFill>
              </a:rPr>
              <a:t>At the time of this incident in 1974 – the law in Tennessee and the policies of the Memphis Police Department stated that Officer Elton Hymon could use deadly force to stop a fleeing felon (armed or not).  The officer’s actions were deemed to be justified; however, the court decided that this was not the “appropriate” use of force given the fact that the 15-year-old suspect was unarmed.</a:t>
            </a:r>
          </a:p>
        </p:txBody>
      </p:sp>
    </p:spTree>
    <p:extLst>
      <p:ext uri="{BB962C8B-B14F-4D97-AF65-F5344CB8AC3E}">
        <p14:creationId xmlns:p14="http://schemas.microsoft.com/office/powerpoint/2010/main" val="1132983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38488" y="0"/>
            <a:ext cx="733425" cy="550863"/>
          </a:xfrm>
        </p:spPr>
      </p:sp>
      <p:sp>
        <p:nvSpPr>
          <p:cNvPr id="3" name="Notes Placeholder 2"/>
          <p:cNvSpPr>
            <a:spLocks noGrp="1"/>
          </p:cNvSpPr>
          <p:nvPr>
            <p:ph type="body" idx="1"/>
          </p:nvPr>
        </p:nvSpPr>
        <p:spPr>
          <a:xfrm>
            <a:off x="0" y="550863"/>
            <a:ext cx="7008778" cy="8745537"/>
          </a:xfrm>
        </p:spPr>
        <p:txBody>
          <a:bodyPr/>
          <a:lstStyle/>
          <a:p>
            <a:pPr marL="285750" indent="-285750">
              <a:lnSpc>
                <a:spcPct val="150000"/>
              </a:lnSpc>
              <a:buFont typeface="Arial" panose="020B0604020202020204" pitchFamily="34" charset="0"/>
              <a:buChar char="•"/>
            </a:pPr>
            <a:r>
              <a:rPr lang="en-US" sz="1050" dirty="0">
                <a:effectLst/>
                <a:latin typeface="Arial" panose="020B0604020202020204" pitchFamily="34" charset="0"/>
                <a:cs typeface="Arial" panose="020B0604020202020204" pitchFamily="34" charset="0"/>
              </a:rPr>
              <a:t>Barnes v. Felix, decided unanimously by the U.S. Supreme Court on May 15, 2025, reaffirmed the "totality of the circumstances" standard for evaluating Fourth Amendment excessive force claims, rejecting the Fifth Circuit's "moment-of-threat" doctrine that limited analysis to the instant of force deployment. </a:t>
            </a:r>
          </a:p>
          <a:p>
            <a:pPr marL="285750" indent="-285750">
              <a:lnSpc>
                <a:spcPct val="150000"/>
              </a:lnSpc>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050" dirty="0">
                <a:effectLst/>
                <a:latin typeface="Arial" panose="020B0604020202020204" pitchFamily="34" charset="0"/>
                <a:cs typeface="Arial" panose="020B0604020202020204" pitchFamily="34" charset="0"/>
              </a:rPr>
              <a:t>The case arose from a 2016 traffic stop in Houston, Texas, where Harris County Constable Roberto Felix Jr. fatally shot 24-year-old </a:t>
            </a:r>
            <a:r>
              <a:rPr lang="en-US" sz="1050" dirty="0" err="1">
                <a:effectLst/>
                <a:latin typeface="Arial" panose="020B0604020202020204" pitchFamily="34" charset="0"/>
                <a:cs typeface="Arial" panose="020B0604020202020204" pitchFamily="34" charset="0"/>
              </a:rPr>
              <a:t>Ashtian</a:t>
            </a:r>
            <a:r>
              <a:rPr lang="en-US" sz="1050" dirty="0">
                <a:effectLst/>
                <a:latin typeface="Arial" panose="020B0604020202020204" pitchFamily="34" charset="0"/>
                <a:cs typeface="Arial" panose="020B0604020202020204" pitchFamily="34" charset="0"/>
              </a:rPr>
              <a:t> Barnes after Barnes, pulled over for an unpaid toll, began driving away with Felix partially on the vehicle's doorsill. Barnes' mother sued Felix and Harris County under 42 U.S.C. § 1983, alleging excessive force. Lower courts granted summary judgment to Felix, applying the "moment-of-threat" rule—focusing solely on the two seconds before the shots—ignoring Felix's actions leading up to the shooting. </a:t>
            </a:r>
          </a:p>
          <a:p>
            <a:pPr marL="285750" indent="-285750">
              <a:lnSpc>
                <a:spcPct val="150000"/>
              </a:lnSpc>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050" dirty="0">
                <a:effectLst/>
                <a:latin typeface="Arial" panose="020B0604020202020204" pitchFamily="34" charset="0"/>
                <a:cs typeface="Arial" panose="020B0604020202020204" pitchFamily="34" charset="0"/>
              </a:rPr>
              <a:t>Justice Kagan, writing for the Court, vacated the ruling, holding that excessive force must be assessed under the full context of events, including prior officer conduct that may create the danger necessitating force, consistent with Graham v. Connor (1989) and County of Los Angeles v. Mendez (2017). </a:t>
            </a:r>
          </a:p>
          <a:p>
            <a:pPr marL="285750" indent="-285750">
              <a:lnSpc>
                <a:spcPct val="150000"/>
              </a:lnSpc>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050" dirty="0">
                <a:effectLst/>
                <a:latin typeface="Arial" panose="020B0604020202020204" pitchFamily="34" charset="0"/>
                <a:cs typeface="Arial" panose="020B0604020202020204" pitchFamily="34" charset="0"/>
              </a:rPr>
              <a:t>The decision remanded for reconsideration, emphasizing that "no rule that precludes consideration of prior events... is reconcilable with the fact-dependent and context-sensitive approach" to reasonableness. This ruling standardizes analysis nationwide, ensuring courts cannot "put on chronological blinders" and bolsters accountability by factoring in officer-created risks.</a:t>
            </a:r>
          </a:p>
          <a:p>
            <a:pPr>
              <a:lnSpc>
                <a:spcPct val="150000"/>
              </a:lnSpc>
            </a:pPr>
            <a:endParaRPr lang="en-US" sz="1050" dirty="0">
              <a:effectLst/>
              <a:latin typeface="Arial" panose="020B0604020202020204" pitchFamily="34" charset="0"/>
              <a:cs typeface="Arial" panose="020B0604020202020204" pitchFamily="34" charset="0"/>
            </a:endParaRPr>
          </a:p>
          <a:p>
            <a:pPr marL="0" indent="0" algn="just">
              <a:lnSpc>
                <a:spcPct val="150000"/>
              </a:lnSpc>
              <a:buNone/>
            </a:pPr>
            <a:r>
              <a:rPr lang="en-US" sz="1050" dirty="0">
                <a:latin typeface="Arial" panose="020B0604020202020204" pitchFamily="34" charset="0"/>
                <a:cs typeface="Arial" panose="020B0604020202020204" pitchFamily="34" charset="0"/>
              </a:rPr>
              <a:t>An incident involving an active shooter demonstrates a high level of exigency as the continued action of the subject represents the threat of serious bodily injury and/or death to others.  The exigency is predicated on the threat to others.</a:t>
            </a:r>
          </a:p>
          <a:p>
            <a:pPr marL="0" indent="0" algn="just">
              <a:lnSpc>
                <a:spcPct val="150000"/>
              </a:lnSpc>
              <a:buNone/>
            </a:pPr>
            <a:endParaRPr lang="en-US" sz="1050" dirty="0">
              <a:latin typeface="Arial" panose="020B0604020202020204" pitchFamily="34" charset="0"/>
              <a:cs typeface="Arial" panose="020B0604020202020204" pitchFamily="34" charset="0"/>
            </a:endParaRPr>
          </a:p>
          <a:p>
            <a:pPr marL="0" indent="0" algn="just">
              <a:lnSpc>
                <a:spcPct val="150000"/>
              </a:lnSpc>
              <a:buNone/>
            </a:pPr>
            <a:r>
              <a:rPr lang="en-US" sz="1050" dirty="0">
                <a:latin typeface="Arial" panose="020B0604020202020204" pitchFamily="34" charset="0"/>
                <a:cs typeface="Arial" panose="020B0604020202020204" pitchFamily="34" charset="0"/>
              </a:rPr>
              <a:t>An incident involving a suicidal subject alone in a residence presenting no threat to others, while exigent, presents a unique challenge for a police response.  In this case the exigency is contingent on a threat to self and no one else.</a:t>
            </a:r>
          </a:p>
          <a:p>
            <a:pPr marL="0" indent="0" algn="just">
              <a:lnSpc>
                <a:spcPct val="150000"/>
              </a:lnSpc>
              <a:buNone/>
            </a:pPr>
            <a:endParaRPr lang="en-US" sz="1050" dirty="0">
              <a:latin typeface="Arial" panose="020B0604020202020204" pitchFamily="34" charset="0"/>
              <a:cs typeface="Arial" panose="020B0604020202020204" pitchFamily="34" charset="0"/>
            </a:endParaRPr>
          </a:p>
          <a:p>
            <a:pPr marL="0" indent="0" algn="just">
              <a:lnSpc>
                <a:spcPct val="150000"/>
              </a:lnSpc>
              <a:buNone/>
            </a:pPr>
            <a:r>
              <a:rPr lang="en-US" sz="1050" dirty="0">
                <a:latin typeface="Arial" panose="020B0604020202020204" pitchFamily="34" charset="0"/>
                <a:cs typeface="Arial" panose="020B0604020202020204" pitchFamily="34" charset="0"/>
              </a:rPr>
              <a:t>In a case like this, an officer could find themselves in a claim of “officer-created jeopardy” if the situation ends in the police using deadly force to control the subject and their conduct appears driven by a reckless rushed approach, rather than a strategy meant to stabilize the encounter through use of time, distance, cover, etc.</a:t>
            </a:r>
          </a:p>
          <a:p>
            <a:pPr marL="0" indent="0" algn="just">
              <a:lnSpc>
                <a:spcPct val="150000"/>
              </a:lnSpc>
              <a:buNone/>
            </a:pPr>
            <a:endParaRPr lang="en-US" sz="1050" b="1" dirty="0">
              <a:latin typeface="Arial" panose="020B0604020202020204" pitchFamily="34" charset="0"/>
              <a:cs typeface="Arial" panose="020B0604020202020204" pitchFamily="34" charset="0"/>
            </a:endParaRPr>
          </a:p>
          <a:p>
            <a:pPr marL="0" indent="0" algn="just">
              <a:lnSpc>
                <a:spcPct val="150000"/>
              </a:lnSpc>
              <a:buNone/>
            </a:pPr>
            <a:r>
              <a:rPr lang="en-US" sz="1050" b="1" dirty="0">
                <a:latin typeface="Arial" panose="020B0604020202020204" pitchFamily="34" charset="0"/>
                <a:cs typeface="Arial" panose="020B0604020202020204" pitchFamily="34" charset="0"/>
              </a:rPr>
              <a:t>While nothing should prevent an officer from using force to protect themselves and others in the performance of their duties, officers should constantly assess the exigency of a situation and their legal authority when taking police actions.</a:t>
            </a:r>
          </a:p>
          <a:p>
            <a:endParaRPr lang="en-US"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24</a:t>
            </a:fld>
            <a:endParaRPr lang="en-US" dirty="0"/>
          </a:p>
        </p:txBody>
      </p:sp>
    </p:spTree>
    <p:extLst>
      <p:ext uri="{BB962C8B-B14F-4D97-AF65-F5344CB8AC3E}">
        <p14:creationId xmlns:p14="http://schemas.microsoft.com/office/powerpoint/2010/main" val="3425651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073275" y="233363"/>
            <a:ext cx="3033713" cy="22764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25</a:t>
            </a:fld>
            <a:endParaRPr lang="en-US" dirty="0"/>
          </a:p>
        </p:txBody>
      </p:sp>
      <p:sp>
        <p:nvSpPr>
          <p:cNvPr id="8" name="Notes Placeholder 7">
            <a:extLst>
              <a:ext uri="{FF2B5EF4-FFF2-40B4-BE49-F238E27FC236}">
                <a16:creationId xmlns:a16="http://schemas.microsoft.com/office/drawing/2014/main" id="{5B1075B7-B0DC-4529-8EE0-971FA20993D5}"/>
              </a:ext>
            </a:extLst>
          </p:cNvPr>
          <p:cNvSpPr>
            <a:spLocks noGrp="1"/>
          </p:cNvSpPr>
          <p:nvPr>
            <p:ph type="body" sz="quarter" idx="3"/>
          </p:nvPr>
        </p:nvSpPr>
        <p:spPr>
          <a:xfrm>
            <a:off x="142875" y="2679406"/>
            <a:ext cx="6464271" cy="6150563"/>
          </a:xfrm>
        </p:spPr>
        <p:txBody>
          <a:bodyPr/>
          <a:lstStyle/>
          <a:p>
            <a:pPr>
              <a:lnSpc>
                <a:spcPct val="150000"/>
              </a:lnSpc>
            </a:pPr>
            <a:r>
              <a:rPr lang="en-US" sz="1400" dirty="0">
                <a:effectLst/>
                <a:ea typeface="Calibri" panose="020F0502020204030204" pitchFamily="34" charset="0"/>
              </a:rPr>
              <a:t>What criteria should officers take into consideration as they are making the decision as to what actions they are going to take when making the arrest? </a:t>
            </a:r>
          </a:p>
          <a:p>
            <a:pPr>
              <a:lnSpc>
                <a:spcPct val="150000"/>
              </a:lnSpc>
            </a:pPr>
            <a:endParaRPr lang="en-US" sz="1400" dirty="0">
              <a:effectLst/>
              <a:ea typeface="Calibri" panose="020F0502020204030204" pitchFamily="34" charset="0"/>
            </a:endParaRPr>
          </a:p>
          <a:p>
            <a:pPr marL="171400" indent="-171400">
              <a:lnSpc>
                <a:spcPct val="150000"/>
              </a:lnSpc>
              <a:buFont typeface="Arial" panose="020B0604020202020204" pitchFamily="34" charset="0"/>
              <a:buChar char="•"/>
            </a:pPr>
            <a:r>
              <a:rPr lang="en-US" sz="1400" dirty="0">
                <a:effectLst/>
                <a:ea typeface="Calibri" panose="020F0502020204030204" pitchFamily="34" charset="0"/>
              </a:rPr>
              <a:t>Tactical legitimacy tells us that all tactical police actions are guided by the severity of the crime as well as the subject’s own actions.  Officers should strive to not escalate a situation unnecessarily.</a:t>
            </a:r>
          </a:p>
          <a:p>
            <a:pPr>
              <a:lnSpc>
                <a:spcPct val="150000"/>
              </a:lnSpc>
            </a:pPr>
            <a:r>
              <a:rPr lang="en-US" sz="1400" dirty="0">
                <a:effectLst/>
                <a:ea typeface="Calibri" panose="020F0502020204030204" pitchFamily="34" charset="0"/>
              </a:rPr>
              <a:t>		</a:t>
            </a:r>
          </a:p>
          <a:p>
            <a:pPr>
              <a:lnSpc>
                <a:spcPct val="150000"/>
              </a:lnSpc>
            </a:pPr>
            <a:r>
              <a:rPr lang="en-US" sz="1400" dirty="0">
                <a:effectLst/>
                <a:ea typeface="Calibri" panose="020F0502020204030204" pitchFamily="34" charset="0"/>
              </a:rPr>
              <a:t>Once those criteria are met, how do officers determine if the force that they plan to use is ethically “appropriate” for the situation at hand?</a:t>
            </a:r>
          </a:p>
          <a:p>
            <a:pPr>
              <a:lnSpc>
                <a:spcPct val="150000"/>
              </a:lnSpc>
            </a:pPr>
            <a:endParaRPr lang="en-US" sz="1400" dirty="0">
              <a:effectLst/>
              <a:ea typeface="Calibri" panose="020F0502020204030204" pitchFamily="34" charset="0"/>
            </a:endParaRPr>
          </a:p>
          <a:p>
            <a:pPr marL="171400" indent="-171400">
              <a:lnSpc>
                <a:spcPct val="150000"/>
              </a:lnSpc>
              <a:spcAft>
                <a:spcPts val="600"/>
              </a:spcAft>
              <a:buFont typeface="Arial" panose="020B0604020202020204" pitchFamily="34" charset="0"/>
              <a:buChar char="•"/>
            </a:pPr>
            <a:r>
              <a:rPr lang="en-US" sz="1400" dirty="0">
                <a:effectLst/>
                <a:ea typeface="Calibri" panose="020F0502020204030204" pitchFamily="34" charset="0"/>
              </a:rPr>
              <a:t>What information should officers take into consideration to determine if their force is appropriate or not? </a:t>
            </a:r>
          </a:p>
        </p:txBody>
      </p:sp>
    </p:spTree>
    <p:extLst>
      <p:ext uri="{BB962C8B-B14F-4D97-AF65-F5344CB8AC3E}">
        <p14:creationId xmlns:p14="http://schemas.microsoft.com/office/powerpoint/2010/main" val="825595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695575" y="0"/>
            <a:ext cx="1619250" cy="12144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26</a:t>
            </a:fld>
            <a:endParaRPr lang="en-US" dirty="0"/>
          </a:p>
        </p:txBody>
      </p:sp>
      <p:sp>
        <p:nvSpPr>
          <p:cNvPr id="8" name="Notes Placeholder 7">
            <a:extLst>
              <a:ext uri="{FF2B5EF4-FFF2-40B4-BE49-F238E27FC236}">
                <a16:creationId xmlns:a16="http://schemas.microsoft.com/office/drawing/2014/main" id="{67F908E0-F8A0-4875-BF12-534245555E9C}"/>
              </a:ext>
            </a:extLst>
          </p:cNvPr>
          <p:cNvSpPr>
            <a:spLocks noGrp="1"/>
          </p:cNvSpPr>
          <p:nvPr>
            <p:ph type="body" sz="quarter" idx="3"/>
          </p:nvPr>
        </p:nvSpPr>
        <p:spPr>
          <a:xfrm>
            <a:off x="1622" y="1214438"/>
            <a:ext cx="7008778" cy="7872412"/>
          </a:xfrm>
        </p:spPr>
        <p:txBody>
          <a:bodyPr/>
          <a:lstStyle/>
          <a:p>
            <a:pPr defTabSz="914132">
              <a:lnSpc>
                <a:spcPct val="150000"/>
              </a:lnSpc>
              <a:defRPr/>
            </a:pPr>
            <a:r>
              <a:rPr lang="en-US" dirty="0">
                <a:solidFill>
                  <a:prstClr val="black"/>
                </a:solidFill>
              </a:rPr>
              <a:t>Key to achieving an appropriate use of force response is to remember we are dealing with people and so, we need to humanize the situation.</a:t>
            </a:r>
          </a:p>
          <a:p>
            <a:pPr defTabSz="914132">
              <a:lnSpc>
                <a:spcPct val="150000"/>
              </a:lnSpc>
              <a:defRPr/>
            </a:pPr>
            <a:endParaRPr lang="en-US" dirty="0">
              <a:solidFill>
                <a:prstClr val="black"/>
              </a:solidFill>
            </a:endParaRPr>
          </a:p>
          <a:p>
            <a:pPr defTabSz="914132">
              <a:lnSpc>
                <a:spcPct val="150000"/>
              </a:lnSpc>
              <a:defRPr/>
            </a:pPr>
            <a:r>
              <a:rPr lang="en-US" dirty="0">
                <a:solidFill>
                  <a:prstClr val="black"/>
                </a:solidFill>
              </a:rPr>
              <a:t>One way to realize that goal is to utilize “Emotional Intelligence”.  Emotional Intelligence is the ability, capacity, or skill to perceive, assess, and manage the emotions of oneself, of others, and of groups.</a:t>
            </a:r>
          </a:p>
          <a:p>
            <a:pPr defTabSz="914132">
              <a:lnSpc>
                <a:spcPct val="150000"/>
              </a:lnSpc>
              <a:defRPr/>
            </a:pPr>
            <a:endParaRPr lang="en-US" dirty="0">
              <a:solidFill>
                <a:prstClr val="black"/>
              </a:solidFill>
            </a:endParaRPr>
          </a:p>
          <a:p>
            <a:pPr defTabSz="914132">
              <a:lnSpc>
                <a:spcPct val="150000"/>
              </a:lnSpc>
              <a:defRPr/>
            </a:pPr>
            <a:r>
              <a:rPr lang="en-US" dirty="0">
                <a:solidFill>
                  <a:prstClr val="black"/>
                </a:solidFill>
              </a:rPr>
              <a:t>There are four components of emotional intelligence we can apply when interacting with people.  They are:</a:t>
            </a:r>
          </a:p>
          <a:p>
            <a:pPr defTabSz="914132">
              <a:lnSpc>
                <a:spcPct val="150000"/>
              </a:lnSpc>
              <a:defRPr/>
            </a:pPr>
            <a:endParaRPr lang="en-US" dirty="0">
              <a:solidFill>
                <a:prstClr val="black"/>
              </a:solidFill>
            </a:endParaRPr>
          </a:p>
          <a:p>
            <a:pPr marL="171400" indent="-171400" defTabSz="914132">
              <a:lnSpc>
                <a:spcPct val="150000"/>
              </a:lnSpc>
              <a:buFont typeface="Arial" panose="020B0604020202020204" pitchFamily="34" charset="0"/>
              <a:buChar char="•"/>
              <a:defRPr/>
            </a:pPr>
            <a:r>
              <a:rPr lang="en-US" b="1" dirty="0">
                <a:solidFill>
                  <a:prstClr val="black"/>
                </a:solidFill>
              </a:rPr>
              <a:t>Self-Awareness</a:t>
            </a:r>
            <a:r>
              <a:rPr lang="en-US" dirty="0">
                <a:solidFill>
                  <a:prstClr val="black"/>
                </a:solidFill>
              </a:rPr>
              <a:t>:  It is the ability to understand your own emotions and their effects on your performance.  You know what you are feeling and why – and how it helps or hurts what you are trying to do.  It can help guide your decision-making process and prevent you from getting swept-up by emotions which seem to arise out of thin air.  It’s an essential element to keep your feet on the ground and stay confident.</a:t>
            </a:r>
          </a:p>
          <a:p>
            <a:pPr marL="171400" indent="-171400" defTabSz="914132">
              <a:lnSpc>
                <a:spcPct val="150000"/>
              </a:lnSpc>
              <a:buFont typeface="Arial" panose="020B0604020202020204" pitchFamily="34" charset="0"/>
              <a:buChar char="•"/>
              <a:defRPr/>
            </a:pPr>
            <a:endParaRPr lang="en-US" dirty="0">
              <a:solidFill>
                <a:prstClr val="black"/>
              </a:solidFill>
            </a:endParaRPr>
          </a:p>
          <a:p>
            <a:pPr marL="171400" indent="-171400" defTabSz="914132">
              <a:lnSpc>
                <a:spcPct val="150000"/>
              </a:lnSpc>
              <a:buFont typeface="Arial" panose="020B0604020202020204" pitchFamily="34" charset="0"/>
              <a:buChar char="•"/>
              <a:defRPr/>
            </a:pPr>
            <a:r>
              <a:rPr lang="en-US" b="1" dirty="0">
                <a:solidFill>
                  <a:prstClr val="black"/>
                </a:solidFill>
              </a:rPr>
              <a:t>Self-Management</a:t>
            </a:r>
            <a:r>
              <a:rPr lang="en-US" dirty="0">
                <a:solidFill>
                  <a:prstClr val="black"/>
                </a:solidFill>
              </a:rPr>
              <a:t>: Managing your emotional reactions to situations and people. Being able to control impulsive feelings and behaviors, manage your emotions in healthy ways, take initiative, follow through on commitments, and adapt to changing circumstances. </a:t>
            </a:r>
          </a:p>
          <a:p>
            <a:pPr marL="171400" indent="-171400" defTabSz="914132">
              <a:lnSpc>
                <a:spcPct val="150000"/>
              </a:lnSpc>
              <a:buFont typeface="Arial" panose="020B0604020202020204" pitchFamily="34" charset="0"/>
              <a:buChar char="•"/>
              <a:defRPr/>
            </a:pPr>
            <a:endParaRPr lang="en-US" dirty="0">
              <a:solidFill>
                <a:prstClr val="black"/>
              </a:solidFill>
            </a:endParaRPr>
          </a:p>
          <a:p>
            <a:pPr marL="171400" indent="-171400" defTabSz="914132">
              <a:lnSpc>
                <a:spcPct val="150000"/>
              </a:lnSpc>
              <a:buFont typeface="Arial" panose="020B0604020202020204" pitchFamily="34" charset="0"/>
              <a:buChar char="•"/>
              <a:defRPr/>
            </a:pPr>
            <a:r>
              <a:rPr lang="en-US" b="1" dirty="0">
                <a:solidFill>
                  <a:prstClr val="black"/>
                </a:solidFill>
              </a:rPr>
              <a:t>Social Awareness</a:t>
            </a:r>
            <a:r>
              <a:rPr lang="en-US" dirty="0">
                <a:solidFill>
                  <a:prstClr val="black"/>
                </a:solidFill>
              </a:rPr>
              <a:t>: It is the ability to recognize and understand the moods of other individuals and entire groups of people.  It’s the ability to observe body language, facial expressions, and even posture in an effort to respond appropriately.  Listening and observing are the most important elements.</a:t>
            </a:r>
          </a:p>
          <a:p>
            <a:pPr marL="171400" indent="-171400" defTabSz="914132">
              <a:lnSpc>
                <a:spcPct val="150000"/>
              </a:lnSpc>
              <a:buFont typeface="Arial" panose="020B0604020202020204" pitchFamily="34" charset="0"/>
              <a:buChar char="•"/>
              <a:defRPr/>
            </a:pPr>
            <a:endParaRPr lang="en-US" dirty="0">
              <a:solidFill>
                <a:prstClr val="black"/>
              </a:solidFill>
            </a:endParaRPr>
          </a:p>
          <a:p>
            <a:pPr marL="171400" indent="-171400" defTabSz="914132">
              <a:lnSpc>
                <a:spcPct val="150000"/>
              </a:lnSpc>
              <a:buFont typeface="Arial" panose="020B0604020202020204" pitchFamily="34" charset="0"/>
              <a:buChar char="•"/>
              <a:defRPr/>
            </a:pPr>
            <a:r>
              <a:rPr lang="en-US" b="1" dirty="0">
                <a:solidFill>
                  <a:prstClr val="black"/>
                </a:solidFill>
              </a:rPr>
              <a:t>Relationship Management</a:t>
            </a:r>
            <a:r>
              <a:rPr lang="en-US" dirty="0">
                <a:solidFill>
                  <a:prstClr val="black"/>
                </a:solidFill>
              </a:rPr>
              <a:t>: Ability to use your awareness of your own emotions and those of others to manage interactions successfully.  This ensures clear communication and effective handling of conflict.</a:t>
            </a:r>
          </a:p>
          <a:p>
            <a:pPr marL="171400" indent="-171400" defTabSz="914132">
              <a:lnSpc>
                <a:spcPct val="150000"/>
              </a:lnSpc>
              <a:buFont typeface="Arial" panose="020B0604020202020204" pitchFamily="34" charset="0"/>
              <a:buChar char="•"/>
              <a:defRPr/>
            </a:pPr>
            <a:endParaRPr lang="en-US" dirty="0">
              <a:solidFill>
                <a:prstClr val="black"/>
              </a:solidFill>
            </a:endParaRPr>
          </a:p>
          <a:p>
            <a:pPr marL="171400" indent="-171400" defTabSz="914132">
              <a:lnSpc>
                <a:spcPct val="150000"/>
              </a:lnSpc>
              <a:buFont typeface="Arial" panose="020B0604020202020204" pitchFamily="34" charset="0"/>
              <a:buChar char="•"/>
              <a:defRPr/>
            </a:pPr>
            <a:endParaRPr lang="en-US" dirty="0">
              <a:solidFill>
                <a:prstClr val="black"/>
              </a:solidFill>
            </a:endParaRPr>
          </a:p>
          <a:p>
            <a:pPr defTabSz="914132">
              <a:defRPr/>
            </a:pPr>
            <a:endParaRPr lang="en-US" dirty="0">
              <a:solidFill>
                <a:prstClr val="black"/>
              </a:solidFill>
            </a:endParaRPr>
          </a:p>
          <a:p>
            <a:pPr marL="685599" lvl="1" indent="-228534" defTabSz="914132">
              <a:buFont typeface="+mj-lt"/>
              <a:buAutoNum type="arabicPeriod"/>
              <a:defRPr/>
            </a:pPr>
            <a:endParaRPr lang="en-US" dirty="0">
              <a:solidFill>
                <a:prstClr val="black"/>
              </a:solidFill>
            </a:endParaRPr>
          </a:p>
          <a:p>
            <a:endParaRPr lang="en-US" dirty="0"/>
          </a:p>
        </p:txBody>
      </p:sp>
    </p:spTree>
    <p:extLst>
      <p:ext uri="{BB962C8B-B14F-4D97-AF65-F5344CB8AC3E}">
        <p14:creationId xmlns:p14="http://schemas.microsoft.com/office/powerpoint/2010/main" val="3936987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619375" y="0"/>
            <a:ext cx="1771650" cy="13287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27</a:t>
            </a:fld>
            <a:endParaRPr lang="en-US" dirty="0"/>
          </a:p>
        </p:txBody>
      </p:sp>
      <p:sp>
        <p:nvSpPr>
          <p:cNvPr id="8" name="Notes Placeholder 7">
            <a:extLst>
              <a:ext uri="{FF2B5EF4-FFF2-40B4-BE49-F238E27FC236}">
                <a16:creationId xmlns:a16="http://schemas.microsoft.com/office/drawing/2014/main" id="{DDBE66B8-C2E2-4A40-A7B4-0366A9E0ADEE}"/>
              </a:ext>
            </a:extLst>
          </p:cNvPr>
          <p:cNvSpPr>
            <a:spLocks noGrp="1"/>
          </p:cNvSpPr>
          <p:nvPr>
            <p:ph type="body" sz="quarter" idx="3"/>
          </p:nvPr>
        </p:nvSpPr>
        <p:spPr>
          <a:xfrm>
            <a:off x="1622" y="1328738"/>
            <a:ext cx="7008778" cy="7015162"/>
          </a:xfrm>
        </p:spPr>
        <p:txBody>
          <a:bodyPr/>
          <a:lstStyle/>
          <a:p>
            <a:pPr marL="285750" indent="-285750" defTabSz="914132">
              <a:lnSpc>
                <a:spcPct val="150000"/>
              </a:lnSpc>
              <a:buFont typeface="Arial" panose="020B0604020202020204" pitchFamily="34" charset="0"/>
              <a:buChar char="•"/>
              <a:defRPr/>
            </a:pPr>
            <a:r>
              <a:rPr lang="en-US" sz="1400" dirty="0">
                <a:solidFill>
                  <a:prstClr val="black"/>
                </a:solidFill>
              </a:rPr>
              <a:t>Another idea that helps us determine if we are taking appropriate action, in a given situation, is a concept refer to as “contact maturity.”  This concept is the tactical version of emotional intelligence, which we just discussed in the previous slide.</a:t>
            </a:r>
          </a:p>
          <a:p>
            <a:pPr marL="285750" indent="-285750" defTabSz="914132">
              <a:lnSpc>
                <a:spcPct val="150000"/>
              </a:lnSpc>
              <a:buFont typeface="Arial" panose="020B0604020202020204" pitchFamily="34" charset="0"/>
              <a:buChar char="•"/>
              <a:defRPr/>
            </a:pPr>
            <a:endParaRPr lang="en-US" sz="1400" dirty="0">
              <a:solidFill>
                <a:prstClr val="black"/>
              </a:solidFill>
            </a:endParaRPr>
          </a:p>
          <a:p>
            <a:pPr marL="285750" indent="-285750" defTabSz="914132">
              <a:lnSpc>
                <a:spcPct val="150000"/>
              </a:lnSpc>
              <a:buFont typeface="Arial" panose="020B0604020202020204" pitchFamily="34" charset="0"/>
              <a:buChar char="•"/>
              <a:defRPr/>
            </a:pPr>
            <a:r>
              <a:rPr lang="en-US" sz="1400" dirty="0">
                <a:solidFill>
                  <a:prstClr val="black"/>
                </a:solidFill>
              </a:rPr>
              <a:t>Contact maturity means that an officer needs to take the current situation into context.  What’s really going on here?   </a:t>
            </a:r>
          </a:p>
          <a:p>
            <a:pPr marL="285750" indent="-285750" defTabSz="914132">
              <a:lnSpc>
                <a:spcPct val="150000"/>
              </a:lnSpc>
              <a:buFont typeface="Arial" panose="020B0604020202020204" pitchFamily="34" charset="0"/>
              <a:buChar char="•"/>
              <a:defRPr/>
            </a:pPr>
            <a:r>
              <a:rPr lang="en-US" sz="1400" dirty="0">
                <a:solidFill>
                  <a:prstClr val="black"/>
                </a:solidFill>
              </a:rPr>
              <a:t>Officers need to have the insight to recognize the big picture.</a:t>
            </a:r>
          </a:p>
          <a:p>
            <a:pPr marL="285750" indent="-285750" defTabSz="914132">
              <a:lnSpc>
                <a:spcPct val="150000"/>
              </a:lnSpc>
              <a:buFont typeface="Arial" panose="020B0604020202020204" pitchFamily="34" charset="0"/>
              <a:buChar char="•"/>
              <a:defRPr/>
            </a:pPr>
            <a:r>
              <a:rPr lang="en-US" sz="1400" dirty="0">
                <a:solidFill>
                  <a:prstClr val="black"/>
                </a:solidFill>
              </a:rPr>
              <a:t>Acknowledge that certain behaviors may not actually be resistance.  </a:t>
            </a:r>
          </a:p>
          <a:p>
            <a:pPr marL="285750" indent="-285750" defTabSz="914132">
              <a:lnSpc>
                <a:spcPct val="150000"/>
              </a:lnSpc>
              <a:buFont typeface="Arial" panose="020B0604020202020204" pitchFamily="34" charset="0"/>
              <a:buChar char="•"/>
              <a:defRPr/>
            </a:pPr>
            <a:r>
              <a:rPr lang="en-US" sz="1400" dirty="0">
                <a:solidFill>
                  <a:prstClr val="black"/>
                </a:solidFill>
              </a:rPr>
              <a:t>Try to determine what’s going on internally with this person.</a:t>
            </a:r>
          </a:p>
          <a:p>
            <a:pPr marL="285750" indent="-285750" defTabSz="914132">
              <a:lnSpc>
                <a:spcPct val="150000"/>
              </a:lnSpc>
              <a:buFont typeface="Arial" panose="020B0604020202020204" pitchFamily="34" charset="0"/>
              <a:buChar char="•"/>
              <a:defRPr/>
            </a:pPr>
            <a:r>
              <a:rPr lang="en-US" sz="1400" dirty="0">
                <a:solidFill>
                  <a:prstClr val="black"/>
                </a:solidFill>
              </a:rPr>
              <a:t>Given the person’s frame of mind, as long as the person isn’t harming themselves or others, can you let the person vent or just leave?  </a:t>
            </a:r>
          </a:p>
          <a:p>
            <a:pPr marL="285750" indent="-285750" defTabSz="914132">
              <a:lnSpc>
                <a:spcPct val="150000"/>
              </a:lnSpc>
              <a:buFont typeface="Arial" panose="020B0604020202020204" pitchFamily="34" charset="0"/>
              <a:buChar char="•"/>
              <a:defRPr/>
            </a:pPr>
            <a:r>
              <a:rPr lang="en-US" sz="1400" dirty="0">
                <a:solidFill>
                  <a:prstClr val="black"/>
                </a:solidFill>
              </a:rPr>
              <a:t>Look to avoid authoritarian action. </a:t>
            </a:r>
          </a:p>
          <a:p>
            <a:pPr marL="285750" indent="-285750" defTabSz="914132">
              <a:lnSpc>
                <a:spcPct val="150000"/>
              </a:lnSpc>
              <a:buFont typeface="Arial" panose="020B0604020202020204" pitchFamily="34" charset="0"/>
              <a:buChar char="•"/>
              <a:defRPr/>
            </a:pPr>
            <a:r>
              <a:rPr lang="en-US" sz="1400" dirty="0">
                <a:solidFill>
                  <a:prstClr val="black"/>
                </a:solidFill>
              </a:rPr>
              <a:t>Work towards stabilizing the situation.</a:t>
            </a:r>
          </a:p>
          <a:p>
            <a:pPr marL="285750" indent="-285750" defTabSz="914132">
              <a:lnSpc>
                <a:spcPct val="150000"/>
              </a:lnSpc>
              <a:buFont typeface="Arial" panose="020B0604020202020204" pitchFamily="34" charset="0"/>
              <a:buChar char="•"/>
              <a:defRPr/>
            </a:pPr>
            <a:endParaRPr lang="en-US" sz="1400" dirty="0">
              <a:solidFill>
                <a:prstClr val="black"/>
              </a:solidFill>
            </a:endParaRPr>
          </a:p>
          <a:p>
            <a:pPr marL="285750" indent="-285750" defTabSz="914132">
              <a:lnSpc>
                <a:spcPct val="150000"/>
              </a:lnSpc>
              <a:buFont typeface="Arial" panose="020B0604020202020204" pitchFamily="34" charset="0"/>
              <a:buChar char="•"/>
              <a:defRPr/>
            </a:pPr>
            <a:r>
              <a:rPr lang="en-US" sz="1400" b="1" dirty="0">
                <a:solidFill>
                  <a:prstClr val="black"/>
                </a:solidFill>
              </a:rPr>
              <a:t>Command presence </a:t>
            </a:r>
            <a:r>
              <a:rPr lang="en-US" sz="1400" dirty="0">
                <a:solidFill>
                  <a:prstClr val="black"/>
                </a:solidFill>
              </a:rPr>
              <a:t>– one of the most important tools an officer has, because if you can’t project strength and authority, you’ll put yourself at risk.  Yet, there are times when cops must convey gentleness and kindness.  “It all comes down to – what kind of person do you want to be?  Small people seek revenge.  When they’re hurt, they want to get even.  Big people take the moral high ground.  They forgive.  They treat others the way they’d like to be treated.”  Chief John P. Weiss, 2020 </a:t>
            </a:r>
          </a:p>
        </p:txBody>
      </p:sp>
    </p:spTree>
    <p:extLst>
      <p:ext uri="{BB962C8B-B14F-4D97-AF65-F5344CB8AC3E}">
        <p14:creationId xmlns:p14="http://schemas.microsoft.com/office/powerpoint/2010/main" val="173212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0"/>
            <a:ext cx="1017587" cy="763588"/>
          </a:xfrm>
        </p:spPr>
      </p:sp>
      <p:sp>
        <p:nvSpPr>
          <p:cNvPr id="3" name="Notes Placeholder 2"/>
          <p:cNvSpPr>
            <a:spLocks noGrp="1"/>
          </p:cNvSpPr>
          <p:nvPr>
            <p:ph type="body" idx="1"/>
          </p:nvPr>
        </p:nvSpPr>
        <p:spPr>
          <a:xfrm>
            <a:off x="134554" y="763588"/>
            <a:ext cx="6874224" cy="8294687"/>
          </a:xfrm>
        </p:spPr>
        <p:txBody>
          <a:bodyPr/>
          <a:lstStyle/>
          <a:p>
            <a:pPr marL="171450" indent="-171450">
              <a:lnSpc>
                <a:spcPct val="150000"/>
              </a:lnSpc>
              <a:buFont typeface="Arial" panose="020B0604020202020204" pitchFamily="34" charset="0"/>
              <a:buChar char="•"/>
            </a:pPr>
            <a:r>
              <a:rPr lang="en-US" dirty="0"/>
              <a:t>For law enforcement, the impact of being legally and ethically justified to act in a given situation is most visible in civil law.  In the next few slides, we will discuss some concepts that have developed in civil law over time and punctuate those changes with two of the most important decisions rendered by the courts relating to an officer’s justified use of force and what the courts determined as the appropriate force that should have been used (Tennessee vs Garner and Graham vs Connor).</a:t>
            </a:r>
          </a:p>
          <a:p>
            <a:pPr marL="171450" indent="-171450">
              <a:lnSpc>
                <a:spcPct val="150000"/>
              </a:lnSpc>
              <a:buFont typeface="Arial" panose="020B0604020202020204" pitchFamily="34" charset="0"/>
              <a:buChar char="•"/>
            </a:pPr>
            <a:endParaRPr lang="en-US" dirty="0"/>
          </a:p>
          <a:p>
            <a:pPr marL="171450" indent="-171450">
              <a:lnSpc>
                <a:spcPct val="150000"/>
              </a:lnSpc>
              <a:buFont typeface="Arial" panose="020B0604020202020204" pitchFamily="34" charset="0"/>
              <a:buChar char="•"/>
            </a:pPr>
            <a:r>
              <a:rPr lang="en-US" dirty="0"/>
              <a:t>The civil rights statute that provides civil remedies for official misconduct was enacted by Congress in 1871 and now is codified as Title 42 US Code subsection 1983 (commonly referred to as Section 1983 actions or a 1983 suit). </a:t>
            </a:r>
          </a:p>
          <a:p>
            <a:pPr marL="171450" indent="-171450">
              <a:lnSpc>
                <a:spcPct val="150000"/>
              </a:lnSpc>
              <a:buFont typeface="Arial" panose="020B0604020202020204" pitchFamily="34" charset="0"/>
              <a:buChar char="•"/>
            </a:pPr>
            <a:endParaRPr lang="en-US" dirty="0"/>
          </a:p>
          <a:p>
            <a:pPr marL="171450" indent="-171450">
              <a:lnSpc>
                <a:spcPct val="150000"/>
              </a:lnSpc>
              <a:buFont typeface="Arial" panose="020B0604020202020204" pitchFamily="34" charset="0"/>
              <a:buChar char="•"/>
            </a:pPr>
            <a:r>
              <a:rPr lang="en-US" dirty="0"/>
              <a:t>In a civil action initiated against the defendant, the plaintiff bringing the action against the defendant must prove that:</a:t>
            </a:r>
          </a:p>
          <a:p>
            <a:pPr>
              <a:lnSpc>
                <a:spcPct val="150000"/>
              </a:lnSpc>
            </a:pPr>
            <a:endParaRPr lang="en-US" dirty="0"/>
          </a:p>
          <a:p>
            <a:pPr marL="228534" indent="-228534">
              <a:lnSpc>
                <a:spcPct val="150000"/>
              </a:lnSpc>
              <a:buFont typeface="+mj-lt"/>
              <a:buAutoNum type="arabicPeriod"/>
            </a:pPr>
            <a:r>
              <a:rPr lang="en-US" dirty="0"/>
              <a:t>The defendant had a duty; </a:t>
            </a:r>
          </a:p>
          <a:p>
            <a:pPr marL="228534" indent="-228534">
              <a:lnSpc>
                <a:spcPct val="150000"/>
              </a:lnSpc>
              <a:buFont typeface="+mj-lt"/>
              <a:buAutoNum type="arabicPeriod"/>
            </a:pPr>
            <a:r>
              <a:rPr lang="en-US" dirty="0"/>
              <a:t>The defendant breached that duty; </a:t>
            </a:r>
          </a:p>
          <a:p>
            <a:pPr marL="228534" indent="-228534">
              <a:lnSpc>
                <a:spcPct val="150000"/>
              </a:lnSpc>
              <a:buFont typeface="+mj-lt"/>
              <a:buAutoNum type="arabicPeriod"/>
            </a:pPr>
            <a:r>
              <a:rPr lang="en-US" dirty="0"/>
              <a:t>There was a causal connection between the breach of the duty and the injury; and</a:t>
            </a:r>
          </a:p>
          <a:p>
            <a:pPr marL="228534" indent="-228534">
              <a:lnSpc>
                <a:spcPct val="150000"/>
              </a:lnSpc>
              <a:buFont typeface="+mj-lt"/>
              <a:buAutoNum type="arabicPeriod"/>
            </a:pPr>
            <a:r>
              <a:rPr lang="en-US" dirty="0"/>
              <a:t>The injury to the plaintiff resulted from that breach.  </a:t>
            </a:r>
          </a:p>
          <a:p>
            <a:endParaRPr lang="en-US" dirty="0"/>
          </a:p>
          <a:p>
            <a:pPr>
              <a:lnSpc>
                <a:spcPct val="150000"/>
              </a:lnSpc>
            </a:pPr>
            <a:r>
              <a:rPr lang="en-US" sz="1100" b="1" dirty="0"/>
              <a:t>Example</a:t>
            </a:r>
            <a:r>
              <a:rPr lang="en-US" sz="1100" dirty="0"/>
              <a:t>: </a:t>
            </a:r>
            <a:r>
              <a:rPr lang="en-US" sz="1100" dirty="0">
                <a:effectLst/>
              </a:rPr>
              <a:t>Imagine a police officer responds to a domestic disturbance call in a high-crime neighborhood. The subject, a 28-year-old man with no weapons visible, is arguing loudly with his partner but complies with initial commands to step outside. However, the officer—citing prior radio reports of the man being "aggressive"—immediately tackles him to the ground without further assessment or de-escalation attempts, resulting in the man suffering a fractured arm and concussion. The man's family sues the officer and the city under 42 U.S.C. § 1983, alleging a Fourth Amendment violation for excessive force.</a:t>
            </a:r>
          </a:p>
          <a:p>
            <a:pPr>
              <a:lnSpc>
                <a:spcPct val="150000"/>
              </a:lnSpc>
            </a:pPr>
            <a:r>
              <a:rPr lang="en-US" sz="1100" dirty="0">
                <a:effectLst/>
              </a:rPr>
              <a:t>In court, the plaintiff argues the force was disproportionate under </a:t>
            </a:r>
            <a:r>
              <a:rPr lang="en-US" sz="1100" i="1" dirty="0">
                <a:effectLst/>
              </a:rPr>
              <a:t>Graham v. Connor</a:t>
            </a:r>
            <a:r>
              <a:rPr lang="en-US" sz="1100" dirty="0">
                <a:effectLst/>
              </a:rPr>
              <a:t> (1989), as the situation involved a misdemeanor dispute with no immediate threat, active resistance, or flight. The officer claims qualified immunity, but the judge denies it, citing </a:t>
            </a:r>
            <a:r>
              <a:rPr lang="en-US" sz="1100" i="1" dirty="0">
                <a:effectLst/>
              </a:rPr>
              <a:t>Barnes v. Felix</a:t>
            </a:r>
            <a:r>
              <a:rPr lang="en-US" sz="1100" dirty="0">
                <a:effectLst/>
              </a:rPr>
              <a:t> (2025), which requires considering the full "totality of circumstances"—including the officer's failure to create time/distance or verbalize options. The city settles for $750,000, with the officer facing internal discipline.</a:t>
            </a:r>
          </a:p>
          <a:p>
            <a:pPr>
              <a:lnSpc>
                <a:spcPct val="150000"/>
              </a:lnSpc>
            </a:pPr>
            <a:endParaRPr lang="en-US" dirty="0"/>
          </a:p>
        </p:txBody>
      </p:sp>
      <p:sp>
        <p:nvSpPr>
          <p:cNvPr id="6" name="Slide Number Placeholder 5"/>
          <p:cNvSpPr>
            <a:spLocks noGrp="1"/>
          </p:cNvSpPr>
          <p:nvPr>
            <p:ph type="sldNum" sz="quarter" idx="5"/>
          </p:nvPr>
        </p:nvSpPr>
        <p:spPr/>
        <p:txBody>
          <a:bodyPr/>
          <a:lstStyle/>
          <a:p>
            <a:fld id="{64509382-1005-4F31-916E-9EE926A848C9}" type="slidenum">
              <a:rPr lang="en-US" smtClean="0"/>
              <a:pPr/>
              <a:t>28</a:t>
            </a:fld>
            <a:endParaRPr lang="en-US" dirty="0"/>
          </a:p>
        </p:txBody>
      </p:sp>
    </p:spTree>
    <p:extLst>
      <p:ext uri="{BB962C8B-B14F-4D97-AF65-F5344CB8AC3E}">
        <p14:creationId xmlns:p14="http://schemas.microsoft.com/office/powerpoint/2010/main" val="4085715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3538" y="0"/>
            <a:ext cx="1203325" cy="903288"/>
          </a:xfrm>
        </p:spPr>
      </p:sp>
      <p:sp>
        <p:nvSpPr>
          <p:cNvPr id="3" name="Notes Placeholder 2"/>
          <p:cNvSpPr>
            <a:spLocks noGrp="1"/>
          </p:cNvSpPr>
          <p:nvPr>
            <p:ph type="body" idx="1"/>
          </p:nvPr>
        </p:nvSpPr>
        <p:spPr>
          <a:xfrm>
            <a:off x="1622" y="903288"/>
            <a:ext cx="7008778" cy="8393112"/>
          </a:xfrm>
        </p:spPr>
        <p:txBody>
          <a:bodyPr/>
          <a:lstStyle/>
          <a:p>
            <a:pPr marL="285750" indent="-285750">
              <a:lnSpc>
                <a:spcPct val="150000"/>
              </a:lnSpc>
              <a:buFont typeface="Arial" panose="020B0604020202020204" pitchFamily="34" charset="0"/>
              <a:buChar char="•"/>
            </a:pPr>
            <a:r>
              <a:rPr lang="en-US" sz="1100" dirty="0"/>
              <a:t>A form of secondary liability that arises out of the concept that there is a relationship/ responsibility between a supervisor, administrator, or agency and an officer, in which the supervisor, administrator, or agency has a ‘right, ability or duty to control’ the activities of the officer.  Generally, when the conduct of the officer is so closely connected in time, place, and causation that it is regarded as a risk of harm fairly attributable to the supervisor, administration, or agency, those entities can also be held liable. </a:t>
            </a:r>
          </a:p>
          <a:p>
            <a:pPr marL="285750" indent="-285750">
              <a:lnSpc>
                <a:spcPct val="150000"/>
              </a:lnSpc>
              <a:buFont typeface="Arial" panose="020B0604020202020204" pitchFamily="34" charset="0"/>
              <a:buChar char="•"/>
            </a:pPr>
            <a:endParaRPr lang="en-US" sz="1100" dirty="0"/>
          </a:p>
          <a:p>
            <a:pPr marL="285750" indent="-285750">
              <a:lnSpc>
                <a:spcPct val="150000"/>
              </a:lnSpc>
              <a:buFont typeface="Arial" panose="020B0604020202020204" pitchFamily="34" charset="0"/>
              <a:buChar char="•"/>
            </a:pPr>
            <a:r>
              <a:rPr lang="en-US" sz="1100" dirty="0"/>
              <a:t>Basically, vicarious liability is a situation in which one party is held partly responsible for the unlawful actions of a third party.</a:t>
            </a:r>
          </a:p>
          <a:p>
            <a:pPr marL="285750" indent="-285750">
              <a:lnSpc>
                <a:spcPct val="150000"/>
              </a:lnSpc>
              <a:buFont typeface="Arial" panose="020B0604020202020204" pitchFamily="34" charset="0"/>
              <a:buChar char="•"/>
            </a:pPr>
            <a:endParaRPr lang="en-US" sz="1100" dirty="0"/>
          </a:p>
          <a:p>
            <a:pPr marL="285750" indent="-285750">
              <a:lnSpc>
                <a:spcPct val="150000"/>
              </a:lnSpc>
              <a:buFont typeface="Arial" panose="020B0604020202020204" pitchFamily="34" charset="0"/>
              <a:buChar char="•"/>
            </a:pPr>
            <a:r>
              <a:rPr lang="en-US" sz="1100" dirty="0"/>
              <a:t>The law has developed the view that some relationships by their very nature require the person who engages others to accept responsibility for the wrongdoings of those others.</a:t>
            </a:r>
          </a:p>
          <a:p>
            <a:pPr marL="285750" indent="-285750">
              <a:lnSpc>
                <a:spcPct val="150000"/>
              </a:lnSpc>
              <a:buFont typeface="Arial" panose="020B0604020202020204" pitchFamily="34" charset="0"/>
              <a:buChar char="•"/>
            </a:pPr>
            <a:endParaRPr lang="en-US" sz="1100" dirty="0"/>
          </a:p>
          <a:p>
            <a:r>
              <a:rPr lang="en-US" sz="1100" b="1" dirty="0"/>
              <a:t>Example: </a:t>
            </a:r>
          </a:p>
          <a:p>
            <a:pPr>
              <a:lnSpc>
                <a:spcPct val="150000"/>
              </a:lnSpc>
            </a:pPr>
            <a:r>
              <a:rPr lang="en-US" sz="1100" dirty="0"/>
              <a:t>Two police officers are on duty and assigned to patrol together. During a lawful traffic stop, </a:t>
            </a:r>
            <a:r>
              <a:rPr lang="en-US" sz="1100" b="1" dirty="0"/>
              <a:t>Officer Johnson</a:t>
            </a:r>
            <a:r>
              <a:rPr lang="en-US" sz="1100" dirty="0"/>
              <a:t> uses excessive force against the driver that is </a:t>
            </a:r>
            <a:r>
              <a:rPr lang="en-US" sz="1100" b="1" dirty="0"/>
              <a:t>not justified</a:t>
            </a:r>
            <a:r>
              <a:rPr lang="en-US" sz="1100" dirty="0"/>
              <a:t> under department policy or law. </a:t>
            </a:r>
            <a:r>
              <a:rPr lang="en-US" sz="1100" b="1" dirty="0"/>
              <a:t>Officer Taylor</a:t>
            </a:r>
            <a:r>
              <a:rPr lang="en-US" sz="1100" dirty="0"/>
              <a:t> does not participate in the force but is present, observes the conduct, and </a:t>
            </a:r>
            <a:r>
              <a:rPr lang="en-US" sz="1100" b="1" dirty="0"/>
              <a:t>fails to intervene</a:t>
            </a:r>
            <a:r>
              <a:rPr lang="en-US" sz="1100" dirty="0"/>
              <a:t> despite having the opportunity to do so. As a result of Officer Johnson’s actions, the driver is injured and files a civil lawsuit.</a:t>
            </a:r>
          </a:p>
          <a:p>
            <a:endParaRPr lang="en-US" sz="1100" dirty="0"/>
          </a:p>
          <a:p>
            <a:r>
              <a:rPr lang="en-US" sz="1100" b="1" dirty="0"/>
              <a:t>Outcome:</a:t>
            </a:r>
          </a:p>
          <a:p>
            <a:endParaRPr lang="en-US" sz="1100" dirty="0"/>
          </a:p>
          <a:p>
            <a:pPr>
              <a:buFont typeface="Arial" panose="020B0604020202020204" pitchFamily="34" charset="0"/>
              <a:buChar char="•"/>
            </a:pPr>
            <a:r>
              <a:rPr lang="en-US" sz="1100" dirty="0"/>
              <a:t>The </a:t>
            </a:r>
            <a:r>
              <a:rPr lang="en-US" sz="1100" b="1" dirty="0"/>
              <a:t>municipality</a:t>
            </a:r>
            <a:r>
              <a:rPr lang="en-US" sz="1100" dirty="0"/>
              <a:t> may be held </a:t>
            </a:r>
            <a:r>
              <a:rPr lang="en-US" sz="1100" b="1" dirty="0"/>
              <a:t>vicariously liable</a:t>
            </a:r>
            <a:r>
              <a:rPr lang="en-US" sz="1100" dirty="0"/>
              <a:t> for Officer Johnson's actions because the conduct occurred </a:t>
            </a:r>
            <a:r>
              <a:rPr lang="en-US" sz="1100" b="1" dirty="0"/>
              <a:t>within the scope of employment</a:t>
            </a:r>
            <a:r>
              <a:rPr lang="en-US" sz="1100" dirty="0"/>
              <a:t>.</a:t>
            </a:r>
          </a:p>
          <a:p>
            <a:pPr>
              <a:buFont typeface="Arial" panose="020B0604020202020204" pitchFamily="34" charset="0"/>
              <a:buChar char="•"/>
            </a:pPr>
            <a:endParaRPr lang="en-US" sz="1100" dirty="0"/>
          </a:p>
          <a:p>
            <a:pPr>
              <a:buFont typeface="Arial" panose="020B0604020202020204" pitchFamily="34" charset="0"/>
              <a:buChar char="•"/>
            </a:pPr>
            <a:r>
              <a:rPr lang="en-US" sz="1100" dirty="0"/>
              <a:t>Officer Taylor may face </a:t>
            </a:r>
            <a:r>
              <a:rPr lang="en-US" sz="1100" b="1" dirty="0"/>
              <a:t>individual liability</a:t>
            </a:r>
            <a:r>
              <a:rPr lang="en-US" sz="1100" dirty="0"/>
              <a:t> for failure to intervene.</a:t>
            </a:r>
          </a:p>
          <a:p>
            <a:pPr>
              <a:buFont typeface="Arial" panose="020B0604020202020204" pitchFamily="34" charset="0"/>
              <a:buChar char="•"/>
            </a:pPr>
            <a:endParaRPr lang="en-US" sz="1100" dirty="0"/>
          </a:p>
          <a:p>
            <a:pPr>
              <a:buFont typeface="Arial" panose="020B0604020202020204" pitchFamily="34" charset="0"/>
              <a:buChar char="•"/>
            </a:pPr>
            <a:r>
              <a:rPr lang="en-US" sz="1100" dirty="0"/>
              <a:t>The department may also face </a:t>
            </a:r>
            <a:r>
              <a:rPr lang="en-US" sz="1100" b="1" dirty="0"/>
              <a:t>policy, training, or supervision claims</a:t>
            </a:r>
            <a:r>
              <a:rPr lang="en-US" sz="1100" dirty="0"/>
              <a:t>.</a:t>
            </a:r>
          </a:p>
          <a:p>
            <a:pPr>
              <a:buFont typeface="Arial" panose="020B0604020202020204" pitchFamily="34" charset="0"/>
              <a:buChar char="•"/>
            </a:pPr>
            <a:endParaRPr lang="en-US" sz="1100" dirty="0"/>
          </a:p>
          <a:p>
            <a:r>
              <a:rPr lang="en-US" sz="1100" b="1" dirty="0"/>
              <a:t>Key Points:</a:t>
            </a:r>
          </a:p>
          <a:p>
            <a:endParaRPr lang="en-US" sz="1100" b="1" dirty="0"/>
          </a:p>
          <a:p>
            <a:pPr>
              <a:buFont typeface="Arial" panose="020B0604020202020204" pitchFamily="34" charset="0"/>
              <a:buChar char="•"/>
            </a:pPr>
            <a:r>
              <a:rPr lang="en-US" sz="1100" dirty="0"/>
              <a:t>Vicarious liability attaches when:</a:t>
            </a:r>
          </a:p>
          <a:p>
            <a:pPr marL="742950" lvl="1" indent="-285750">
              <a:buFont typeface="Arial" panose="020B0604020202020204" pitchFamily="34" charset="0"/>
              <a:buChar char="•"/>
            </a:pPr>
            <a:r>
              <a:rPr lang="en-US" sz="1100" dirty="0"/>
              <a:t>The officer was </a:t>
            </a:r>
            <a:r>
              <a:rPr lang="en-US" sz="1100" b="1" dirty="0"/>
              <a:t>on duty</a:t>
            </a:r>
            <a:endParaRPr lang="en-US" sz="1100" dirty="0"/>
          </a:p>
          <a:p>
            <a:pPr marL="742950" lvl="1" indent="-285750">
              <a:buFont typeface="Arial" panose="020B0604020202020204" pitchFamily="34" charset="0"/>
              <a:buChar char="•"/>
            </a:pPr>
            <a:r>
              <a:rPr lang="en-US" sz="1100" dirty="0"/>
              <a:t>Acting within the </a:t>
            </a:r>
            <a:r>
              <a:rPr lang="en-US" sz="1100" b="1" dirty="0"/>
              <a:t>scope of employment</a:t>
            </a:r>
            <a:endParaRPr lang="en-US" sz="1100" dirty="0"/>
          </a:p>
          <a:p>
            <a:pPr marL="742950" lvl="1" indent="-285750">
              <a:buFont typeface="Arial" panose="020B0604020202020204" pitchFamily="34" charset="0"/>
              <a:buChar char="•"/>
            </a:pPr>
            <a:r>
              <a:rPr lang="en-US" sz="1100" dirty="0"/>
              <a:t>The act occurred during an </a:t>
            </a:r>
            <a:r>
              <a:rPr lang="en-US" sz="1100" b="1" dirty="0"/>
              <a:t>official police function</a:t>
            </a:r>
          </a:p>
          <a:p>
            <a:pPr marL="742950" lvl="1" indent="-285750">
              <a:buFont typeface="Arial" panose="020B0604020202020204" pitchFamily="34" charset="0"/>
              <a:buChar char="•"/>
            </a:pPr>
            <a:endParaRPr lang="en-US" sz="1100" dirty="0"/>
          </a:p>
          <a:p>
            <a:pPr>
              <a:buFont typeface="Arial" panose="020B0604020202020204" pitchFamily="34" charset="0"/>
              <a:buChar char="•"/>
            </a:pPr>
            <a:r>
              <a:rPr lang="en-US" sz="1100" dirty="0"/>
              <a:t>The employer (municipality) may be responsible </a:t>
            </a:r>
            <a:r>
              <a:rPr lang="en-US" sz="1100" b="1" dirty="0"/>
              <a:t>even if it did not authorize the misconduct.</a:t>
            </a:r>
          </a:p>
          <a:p>
            <a:pPr>
              <a:buFont typeface="Arial" panose="020B0604020202020204" pitchFamily="34" charset="0"/>
              <a:buChar char="•"/>
            </a:pPr>
            <a:endParaRPr lang="en-US" sz="1100" dirty="0"/>
          </a:p>
          <a:p>
            <a:pPr>
              <a:buFont typeface="Arial" panose="020B0604020202020204" pitchFamily="34" charset="0"/>
              <a:buChar char="•"/>
            </a:pPr>
            <a:r>
              <a:rPr lang="en-US" sz="1100" dirty="0"/>
              <a:t>Separate from </a:t>
            </a:r>
            <a:r>
              <a:rPr lang="en-US" sz="1100" b="1" dirty="0"/>
              <a:t>direct liability</a:t>
            </a:r>
            <a:r>
              <a:rPr lang="en-US" sz="1100" dirty="0"/>
              <a:t> (e.g., negligent training or supervision).</a:t>
            </a:r>
          </a:p>
          <a:p>
            <a:pPr>
              <a:buFont typeface="Arial" panose="020B0604020202020204" pitchFamily="34" charset="0"/>
              <a:buChar char="•"/>
            </a:pPr>
            <a:endParaRPr lang="en-US" dirty="0"/>
          </a:p>
          <a:p>
            <a:pPr marL="0" indent="0">
              <a:lnSpc>
                <a:spcPct val="150000"/>
              </a:lnSpc>
              <a:buFont typeface="Arial" panose="020B0604020202020204" pitchFamily="34" charset="0"/>
              <a:buNone/>
            </a:pPr>
            <a:endParaRPr lang="en-US" sz="1400" dirty="0"/>
          </a:p>
          <a:p>
            <a:endParaRPr lang="en-US" dirty="0"/>
          </a:p>
          <a:p>
            <a:endParaRPr lang="en-US" dirty="0"/>
          </a:p>
        </p:txBody>
      </p:sp>
      <p:sp>
        <p:nvSpPr>
          <p:cNvPr id="6" name="Slide Number Placeholder 5"/>
          <p:cNvSpPr>
            <a:spLocks noGrp="1"/>
          </p:cNvSpPr>
          <p:nvPr>
            <p:ph type="sldNum" sz="quarter" idx="5"/>
          </p:nvPr>
        </p:nvSpPr>
        <p:spPr/>
        <p:txBody>
          <a:bodyPr/>
          <a:lstStyle/>
          <a:p>
            <a:fld id="{64509382-1005-4F31-916E-9EE926A848C9}" type="slidenum">
              <a:rPr lang="en-US" smtClean="0"/>
              <a:pPr/>
              <a:t>29</a:t>
            </a:fld>
            <a:endParaRPr lang="en-US" dirty="0"/>
          </a:p>
        </p:txBody>
      </p:sp>
    </p:spTree>
    <p:extLst>
      <p:ext uri="{BB962C8B-B14F-4D97-AF65-F5344CB8AC3E}">
        <p14:creationId xmlns:p14="http://schemas.microsoft.com/office/powerpoint/2010/main" val="2242341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61963"/>
            <a:ext cx="4181475" cy="3136900"/>
          </a:xfrm>
        </p:spPr>
      </p:sp>
      <p:sp>
        <p:nvSpPr>
          <p:cNvPr id="3" name="Notes Placeholder 2"/>
          <p:cNvSpPr>
            <a:spLocks noGrp="1"/>
          </p:cNvSpPr>
          <p:nvPr>
            <p:ph type="body" idx="1"/>
          </p:nvPr>
        </p:nvSpPr>
        <p:spPr/>
        <p:txBody>
          <a:bodyPr/>
          <a:lstStyle/>
          <a:p>
            <a:r>
              <a:rPr lang="en-US" dirty="0"/>
              <a:t>Introduction</a:t>
            </a:r>
          </a:p>
        </p:txBody>
      </p:sp>
      <p:sp>
        <p:nvSpPr>
          <p:cNvPr id="6" name="Slide Number Placeholder 5"/>
          <p:cNvSpPr>
            <a:spLocks noGrp="1"/>
          </p:cNvSpPr>
          <p:nvPr>
            <p:ph type="sldNum" sz="quarter" idx="5"/>
          </p:nvPr>
        </p:nvSpPr>
        <p:spPr/>
        <p:txBody>
          <a:bodyPr/>
          <a:lstStyle/>
          <a:p>
            <a:fld id="{64509382-1005-4F31-916E-9EE926A848C9}" type="slidenum">
              <a:rPr lang="en-US" smtClean="0"/>
              <a:pPr/>
              <a:t>3</a:t>
            </a:fld>
            <a:endParaRPr lang="en-US" dirty="0"/>
          </a:p>
        </p:txBody>
      </p:sp>
    </p:spTree>
    <p:extLst>
      <p:ext uri="{BB962C8B-B14F-4D97-AF65-F5344CB8AC3E}">
        <p14:creationId xmlns:p14="http://schemas.microsoft.com/office/powerpoint/2010/main" val="974197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644775" y="0"/>
            <a:ext cx="1720850" cy="12906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 name="Slide Number Placeholder 5">
            <a:extLst>
              <a:ext uri="{FF2B5EF4-FFF2-40B4-BE49-F238E27FC236}">
                <a16:creationId xmlns:a16="http://schemas.microsoft.com/office/drawing/2014/main" id="{A1CF4A61-FF5F-40EA-9577-A23793761A03}"/>
              </a:ext>
            </a:extLst>
          </p:cNvPr>
          <p:cNvSpPr>
            <a:spLocks noGrp="1"/>
          </p:cNvSpPr>
          <p:nvPr>
            <p:ph type="sldNum" sz="quarter" idx="5"/>
          </p:nvPr>
        </p:nvSpPr>
        <p:spPr/>
        <p:txBody>
          <a:bodyPr/>
          <a:lstStyle/>
          <a:p>
            <a:fld id="{64509382-1005-4F31-916E-9EE926A848C9}" type="slidenum">
              <a:rPr lang="en-US" smtClean="0"/>
              <a:t>30</a:t>
            </a:fld>
            <a:endParaRPr lang="en-US" dirty="0"/>
          </a:p>
        </p:txBody>
      </p:sp>
      <p:sp>
        <p:nvSpPr>
          <p:cNvPr id="8" name="Notes Placeholder 7">
            <a:extLst>
              <a:ext uri="{FF2B5EF4-FFF2-40B4-BE49-F238E27FC236}">
                <a16:creationId xmlns:a16="http://schemas.microsoft.com/office/drawing/2014/main" id="{F23DCD9A-BF10-4904-B431-F89E1920A5E4}"/>
              </a:ext>
            </a:extLst>
          </p:cNvPr>
          <p:cNvSpPr>
            <a:spLocks noGrp="1"/>
          </p:cNvSpPr>
          <p:nvPr>
            <p:ph type="body" sz="quarter" idx="3"/>
          </p:nvPr>
        </p:nvSpPr>
        <p:spPr>
          <a:xfrm>
            <a:off x="114300" y="1290638"/>
            <a:ext cx="6781800" cy="8005762"/>
          </a:xfrm>
        </p:spPr>
        <p:txBody>
          <a:bodyPr/>
          <a:lstStyle/>
          <a:p>
            <a:pPr marL="285750" indent="-285750" defTabSz="914132">
              <a:buFont typeface="Arial" panose="020B0604020202020204" pitchFamily="34" charset="0"/>
              <a:buChar char="•"/>
              <a:defRPr/>
            </a:pPr>
            <a:r>
              <a:rPr lang="en-US" sz="1100" dirty="0">
                <a:solidFill>
                  <a:prstClr val="black"/>
                </a:solidFill>
              </a:rPr>
              <a:t>Based on United States Court of Appeals, Second Circuit. Jun 3, 2016 - </a:t>
            </a:r>
            <a:r>
              <a:rPr lang="en-US" sz="1100" dirty="0">
                <a:solidFill>
                  <a:srgbClr val="212529"/>
                </a:solidFill>
              </a:rPr>
              <a:t>“A police officer is under a duty to intercede and prevent fellow officers from subjecting a citizen to excessive force, and may be held liable for his failure to do so if he observes the use of force and has sufficient time to act to prevent it” </a:t>
            </a:r>
            <a:r>
              <a:rPr lang="en-US" sz="1100" i="1" dirty="0">
                <a:solidFill>
                  <a:srgbClr val="212529"/>
                </a:solidFill>
              </a:rPr>
              <a:t>Figueroa v. Mazza</a:t>
            </a:r>
            <a:r>
              <a:rPr lang="en-US" sz="1100" dirty="0">
                <a:solidFill>
                  <a:srgbClr val="212529"/>
                </a:solidFill>
              </a:rPr>
              <a:t>, 825 F.3d 89, 106 (2d Cir. 2016)</a:t>
            </a:r>
            <a:endParaRPr lang="en-US" sz="1100" dirty="0">
              <a:solidFill>
                <a:prstClr val="black"/>
              </a:solidFill>
            </a:endParaRPr>
          </a:p>
          <a:p>
            <a:pPr marL="285750" indent="-285750" defTabSz="914132">
              <a:buFont typeface="Arial" panose="020B0604020202020204" pitchFamily="34" charset="0"/>
              <a:buChar char="•"/>
              <a:defRPr/>
            </a:pPr>
            <a:endParaRPr lang="en-US" sz="1100" dirty="0">
              <a:solidFill>
                <a:prstClr val="black"/>
              </a:solidFill>
            </a:endParaRPr>
          </a:p>
          <a:p>
            <a:pPr marL="285750" indent="-285750">
              <a:buFont typeface="Arial" panose="020B0604020202020204" pitchFamily="34" charset="0"/>
              <a:buChar char="•"/>
            </a:pPr>
            <a:r>
              <a:rPr lang="en-US" sz="1100" dirty="0"/>
              <a:t>A police officer cannot be held liable, if he/she does not have a realistic opportunity to prevent the attack.</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100" dirty="0"/>
              <a:t>Law enforcement as a whole is judged (whether fair or not) by the inappropriate actions of the few.  </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100" dirty="0"/>
              <a:t>Sometimes it is necessary to step in and take action when an officer or officers are not showing “contact maturity” or using “emotional intelligence” in a given situation.</a:t>
            </a:r>
          </a:p>
          <a:p>
            <a:endParaRPr lang="en-US" sz="1100" dirty="0"/>
          </a:p>
          <a:p>
            <a:r>
              <a:rPr lang="en-US" sz="1100" b="1" dirty="0"/>
              <a:t>Example:</a:t>
            </a:r>
          </a:p>
          <a:p>
            <a:r>
              <a:rPr lang="en-US" sz="1100" dirty="0"/>
              <a:t> </a:t>
            </a:r>
          </a:p>
          <a:p>
            <a:pPr>
              <a:lnSpc>
                <a:spcPct val="150000"/>
              </a:lnSpc>
            </a:pPr>
            <a:r>
              <a:rPr lang="en-US" sz="1100" dirty="0"/>
              <a:t>Two uniformed police officers respond to a disturbance call. During the encounter, </a:t>
            </a:r>
            <a:r>
              <a:rPr lang="en-US" sz="1100" b="1" dirty="0"/>
              <a:t>Officer</a:t>
            </a:r>
            <a:r>
              <a:rPr lang="en-US" sz="1100" dirty="0"/>
              <a:t> </a:t>
            </a:r>
            <a:r>
              <a:rPr lang="en-US" sz="1100" b="1" dirty="0"/>
              <a:t>Miller </a:t>
            </a:r>
            <a:r>
              <a:rPr lang="en-US" sz="1100" dirty="0"/>
              <a:t>places a handcuffed subject against a wall. The subject is compliant and no longer resisting. Despite this, </a:t>
            </a:r>
            <a:r>
              <a:rPr lang="en-US" sz="1100" b="1" dirty="0"/>
              <a:t>Officer Adams</a:t>
            </a:r>
            <a:r>
              <a:rPr lang="en-US" sz="1100" dirty="0"/>
              <a:t> strikes the subject several times in the torso.</a:t>
            </a:r>
          </a:p>
          <a:p>
            <a:pPr>
              <a:lnSpc>
                <a:spcPct val="150000"/>
              </a:lnSpc>
            </a:pPr>
            <a:r>
              <a:rPr lang="en-US" sz="1100" b="1" dirty="0"/>
              <a:t>Officer Miller</a:t>
            </a:r>
            <a:r>
              <a:rPr lang="en-US" sz="1100" dirty="0"/>
              <a:t> is present, observes the strikes, recognizes that the force is </a:t>
            </a:r>
            <a:r>
              <a:rPr lang="en-US" sz="1100" b="1" dirty="0"/>
              <a:t>no longer justified</a:t>
            </a:r>
            <a:r>
              <a:rPr lang="en-US" sz="1100" dirty="0"/>
              <a:t>, and has a </a:t>
            </a:r>
            <a:r>
              <a:rPr lang="en-US" sz="1100" b="1" dirty="0"/>
              <a:t>reasonable opportunity to intervene</a:t>
            </a:r>
            <a:r>
              <a:rPr lang="en-US" sz="1100" dirty="0"/>
              <a:t>. </a:t>
            </a:r>
            <a:r>
              <a:rPr lang="en-US" sz="1100" b="1" dirty="0"/>
              <a:t>Officer Miller </a:t>
            </a:r>
            <a:r>
              <a:rPr lang="en-US" sz="1100" dirty="0"/>
              <a:t>fails to take any action to stop the force, such as issuing a verbal command, physically separating Officer Adams from the subject, or calling for a supervisor.</a:t>
            </a:r>
          </a:p>
          <a:p>
            <a:endParaRPr lang="en-US" sz="1100" dirty="0"/>
          </a:p>
          <a:p>
            <a:r>
              <a:rPr lang="en-US" sz="1100" b="1" dirty="0"/>
              <a:t>Outcome:</a:t>
            </a:r>
          </a:p>
          <a:p>
            <a:endParaRPr lang="en-US" sz="1100" dirty="0"/>
          </a:p>
          <a:p>
            <a:pPr>
              <a:buFont typeface="Arial" panose="020B0604020202020204" pitchFamily="34" charset="0"/>
              <a:buChar char="•"/>
            </a:pPr>
            <a:r>
              <a:rPr lang="en-US" sz="1100" dirty="0"/>
              <a:t>Officer Adams may be liable for use of excessive force.</a:t>
            </a:r>
          </a:p>
          <a:p>
            <a:pPr>
              <a:buFont typeface="Arial" panose="020B0604020202020204" pitchFamily="34" charset="0"/>
              <a:buChar char="•"/>
            </a:pPr>
            <a:endParaRPr lang="en-US" sz="1100" dirty="0"/>
          </a:p>
          <a:p>
            <a:pPr>
              <a:buFont typeface="Arial" panose="020B0604020202020204" pitchFamily="34" charset="0"/>
              <a:buChar char="•"/>
            </a:pPr>
            <a:r>
              <a:rPr lang="en-US" sz="1100" dirty="0"/>
              <a:t>Officer Miller may be liable for </a:t>
            </a:r>
            <a:r>
              <a:rPr lang="en-US" sz="1100" b="1" dirty="0"/>
              <a:t>failure to intervene</a:t>
            </a:r>
            <a:r>
              <a:rPr lang="en-US" sz="1100" dirty="0"/>
              <a:t>, even though Officer Miller did not personally use force.</a:t>
            </a:r>
          </a:p>
          <a:p>
            <a:endParaRPr lang="en-US" sz="1100" dirty="0"/>
          </a:p>
          <a:p>
            <a:pPr>
              <a:buFont typeface="Arial" panose="020B0604020202020204" pitchFamily="34" charset="0"/>
              <a:buChar char="•"/>
            </a:pPr>
            <a:r>
              <a:rPr lang="en-US" sz="1100" dirty="0"/>
              <a:t>The department may face civil liability and policy violations.</a:t>
            </a:r>
          </a:p>
          <a:p>
            <a:pPr>
              <a:buFont typeface="Arial" panose="020B0604020202020204" pitchFamily="34" charset="0"/>
              <a:buChar char="•"/>
            </a:pPr>
            <a:endParaRPr lang="en-US" sz="1100" dirty="0"/>
          </a:p>
          <a:p>
            <a:r>
              <a:rPr lang="en-US" sz="1100" b="1" dirty="0"/>
              <a:t>Key Training Points</a:t>
            </a:r>
          </a:p>
          <a:p>
            <a:endParaRPr lang="en-US" sz="1100" b="1" dirty="0"/>
          </a:p>
          <a:p>
            <a:pPr>
              <a:buFont typeface="Arial" panose="020B0604020202020204" pitchFamily="34" charset="0"/>
              <a:buChar char="•"/>
            </a:pPr>
            <a:r>
              <a:rPr lang="en-US" sz="1100" dirty="0"/>
              <a:t>Duty to intervene applies when an officer:</a:t>
            </a:r>
          </a:p>
          <a:p>
            <a:pPr marL="742950" lvl="1" indent="-285750">
              <a:buFont typeface="Arial" panose="020B0604020202020204" pitchFamily="34" charset="0"/>
              <a:buChar char="•"/>
            </a:pPr>
            <a:r>
              <a:rPr lang="en-US" sz="1100" b="1" dirty="0"/>
              <a:t>Observes or knows</a:t>
            </a:r>
            <a:r>
              <a:rPr lang="en-US" sz="1100" dirty="0"/>
              <a:t> another officer is using unlawful or excessive force</a:t>
            </a:r>
          </a:p>
          <a:p>
            <a:pPr marL="742950" lvl="1" indent="-285750">
              <a:buFont typeface="Arial" panose="020B0604020202020204" pitchFamily="34" charset="0"/>
              <a:buChar char="•"/>
            </a:pPr>
            <a:r>
              <a:rPr lang="en-US" sz="1100" dirty="0"/>
              <a:t>Has a </a:t>
            </a:r>
            <a:r>
              <a:rPr lang="en-US" sz="1100" b="1" dirty="0"/>
              <a:t>realistic opportunity</a:t>
            </a:r>
            <a:r>
              <a:rPr lang="en-US" sz="1100" dirty="0"/>
              <a:t> to prevent or stop it</a:t>
            </a:r>
          </a:p>
          <a:p>
            <a:pPr marL="742950" lvl="1" indent="-285750">
              <a:buFont typeface="Arial" panose="020B0604020202020204" pitchFamily="34" charset="0"/>
              <a:buChar char="•"/>
            </a:pPr>
            <a:endParaRPr lang="en-US" sz="1100" dirty="0"/>
          </a:p>
          <a:p>
            <a:pPr>
              <a:buFont typeface="Arial" panose="020B0604020202020204" pitchFamily="34" charset="0"/>
              <a:buChar char="•"/>
            </a:pPr>
            <a:r>
              <a:rPr lang="en-US" sz="1100" dirty="0"/>
              <a:t>Intervention can be:</a:t>
            </a:r>
          </a:p>
          <a:p>
            <a:pPr marL="742950" lvl="1" indent="-285750">
              <a:buFont typeface="Arial" panose="020B0604020202020204" pitchFamily="34" charset="0"/>
              <a:buChar char="•"/>
            </a:pPr>
            <a:r>
              <a:rPr lang="en-US" sz="1100" dirty="0"/>
              <a:t>Verbal (“That’s enough—he’s compliant.”)</a:t>
            </a:r>
          </a:p>
          <a:p>
            <a:pPr marL="742950" lvl="1" indent="-285750">
              <a:buFont typeface="Arial" panose="020B0604020202020204" pitchFamily="34" charset="0"/>
              <a:buChar char="•"/>
            </a:pPr>
            <a:r>
              <a:rPr lang="en-US" sz="1100" dirty="0"/>
              <a:t>Physical (separating officers, controlling hands)</a:t>
            </a:r>
          </a:p>
          <a:p>
            <a:pPr marL="742950" lvl="1" indent="-285750">
              <a:buFont typeface="Arial" panose="020B0604020202020204" pitchFamily="34" charset="0"/>
              <a:buChar char="•"/>
            </a:pPr>
            <a:r>
              <a:rPr lang="en-US" sz="1100" dirty="0"/>
              <a:t>Procedural (calling a supervisor, activating body-worn camera, documenting)</a:t>
            </a:r>
          </a:p>
          <a:p>
            <a:endParaRPr lang="en-US" dirty="0"/>
          </a:p>
          <a:p>
            <a:endParaRPr lang="en-US" dirty="0"/>
          </a:p>
        </p:txBody>
      </p:sp>
    </p:spTree>
    <p:extLst>
      <p:ext uri="{BB962C8B-B14F-4D97-AF65-F5344CB8AC3E}">
        <p14:creationId xmlns:p14="http://schemas.microsoft.com/office/powerpoint/2010/main" val="2064699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668588" y="0"/>
            <a:ext cx="1116012" cy="8366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sldNum" idx="12"/>
          </p:nvPr>
        </p:nvSpPr>
        <p:spPr>
          <a:xfrm>
            <a:off x="3227174" y="12169357"/>
            <a:ext cx="2468601" cy="640343"/>
          </a:xfrm>
          <a:prstGeom prst="rect">
            <a:avLst/>
          </a:prstGeom>
        </p:spPr>
        <p:txBody>
          <a:bodyPr lIns="58122" tIns="29054" rIns="58122" bIns="29054" anchor="b" anchorCtr="0">
            <a:noAutofit/>
          </a:bodyPr>
          <a:lstStyle/>
          <a:p>
            <a:pPr>
              <a:buClr>
                <a:srgbClr val="000000"/>
              </a:buClr>
              <a:buSzPct val="25000"/>
            </a:pPr>
            <a:fld id="{00000000-1234-1234-1234-123412341234}" type="slidenum">
              <a:rPr lang="en-US"/>
              <a:pPr>
                <a:buClr>
                  <a:srgbClr val="000000"/>
                </a:buClr>
                <a:buSzPct val="25000"/>
              </a:pPr>
              <a:t>31</a:t>
            </a:fld>
            <a:endParaRPr lang="en-US" dirty="0"/>
          </a:p>
        </p:txBody>
      </p:sp>
      <p:sp>
        <p:nvSpPr>
          <p:cNvPr id="8" name="Slide Number Placeholder 5">
            <a:extLst>
              <a:ext uri="{FF2B5EF4-FFF2-40B4-BE49-F238E27FC236}">
                <a16:creationId xmlns:a16="http://schemas.microsoft.com/office/drawing/2014/main" id="{6AFED171-2BFB-4B6D-8039-224FAF590B5B}"/>
              </a:ext>
            </a:extLst>
          </p:cNvPr>
          <p:cNvSpPr txBox="1">
            <a:spLocks/>
          </p:cNvSpPr>
          <p:nvPr/>
        </p:nvSpPr>
        <p:spPr>
          <a:xfrm>
            <a:off x="3970938" y="8829969"/>
            <a:ext cx="3037840" cy="466433"/>
          </a:xfrm>
          <a:prstGeom prst="rect">
            <a:avLst/>
          </a:prstGeom>
        </p:spPr>
        <p:txBody>
          <a:bodyPr vert="horz" lIns="93145" tIns="46573" rIns="93145" bIns="46573"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509382-1005-4F31-916E-9EE926A848C9}" type="slidenum">
              <a:rPr lang="en-US" smtClean="0"/>
              <a:pPr/>
              <a:t>31</a:t>
            </a:fld>
            <a:endParaRPr lang="en-US" dirty="0"/>
          </a:p>
        </p:txBody>
      </p:sp>
      <p:sp>
        <p:nvSpPr>
          <p:cNvPr id="6" name="Notes Placeholder 5">
            <a:extLst>
              <a:ext uri="{FF2B5EF4-FFF2-40B4-BE49-F238E27FC236}">
                <a16:creationId xmlns:a16="http://schemas.microsoft.com/office/drawing/2014/main" id="{7FE380E1-76B8-456E-957F-AFBDEDA1F402}"/>
              </a:ext>
            </a:extLst>
          </p:cNvPr>
          <p:cNvSpPr>
            <a:spLocks noGrp="1"/>
          </p:cNvSpPr>
          <p:nvPr>
            <p:ph type="body" sz="quarter" idx="3"/>
          </p:nvPr>
        </p:nvSpPr>
        <p:spPr>
          <a:xfrm>
            <a:off x="1622" y="950912"/>
            <a:ext cx="7008778" cy="8345487"/>
          </a:xfrm>
        </p:spPr>
        <p:txBody>
          <a:bodyPr/>
          <a:lstStyle/>
          <a:p>
            <a:pPr marL="285750" indent="-285750" defTabSz="914132">
              <a:buFont typeface="Arial" panose="020B0604020202020204" pitchFamily="34" charset="0"/>
              <a:buChar char="•"/>
              <a:defRPr/>
            </a:pPr>
            <a:r>
              <a:rPr lang="en-US" sz="1100" dirty="0">
                <a:solidFill>
                  <a:prstClr val="black"/>
                </a:solidFill>
              </a:rPr>
              <a:t>Qualified immunity is considered a defense.</a:t>
            </a:r>
          </a:p>
          <a:p>
            <a:pPr marL="285750" indent="-285750" defTabSz="914132">
              <a:buFont typeface="Arial" panose="020B0604020202020204" pitchFamily="34" charset="0"/>
              <a:buChar char="•"/>
              <a:defRPr/>
            </a:pPr>
            <a:endParaRPr lang="en-US" sz="1100" dirty="0">
              <a:solidFill>
                <a:prstClr val="black"/>
              </a:solidFill>
            </a:endParaRPr>
          </a:p>
          <a:p>
            <a:pPr marL="285750" indent="-285750" defTabSz="914132">
              <a:buFont typeface="Arial" panose="020B0604020202020204" pitchFamily="34" charset="0"/>
              <a:buChar char="•"/>
              <a:defRPr/>
            </a:pPr>
            <a:r>
              <a:rPr lang="en-US" sz="1100" dirty="0">
                <a:solidFill>
                  <a:prstClr val="black"/>
                </a:solidFill>
              </a:rPr>
              <a:t>Qualified immunity protects a government official from lawsuits alleging that the official violated a plaintiff’s rights, only allowing suits where officials violated a “clearly established” statutory or constitutional right.</a:t>
            </a:r>
          </a:p>
          <a:p>
            <a:pPr marL="285750" indent="-285750" defTabSz="914132">
              <a:buFont typeface="Arial" panose="020B0604020202020204" pitchFamily="34" charset="0"/>
              <a:buChar char="•"/>
              <a:defRPr/>
            </a:pPr>
            <a:endParaRPr lang="en-US" sz="1100" dirty="0">
              <a:solidFill>
                <a:prstClr val="black"/>
              </a:solidFill>
            </a:endParaRPr>
          </a:p>
          <a:p>
            <a:pPr marL="285750" indent="-285750" defTabSz="914132">
              <a:buFont typeface="Arial" panose="020B0604020202020204" pitchFamily="34" charset="0"/>
              <a:buChar char="•"/>
              <a:defRPr/>
            </a:pPr>
            <a:r>
              <a:rPr lang="en-US" sz="1100" dirty="0">
                <a:solidFill>
                  <a:prstClr val="black"/>
                </a:solidFill>
              </a:rPr>
              <a:t>Qualified immunity is a type of legal immunity. “Qualified immunity balances two important interests—the need to hold public officials accountable when they exercise power irresponsibly and the need to shield officials from harassment, distraction, and liability when they perform their duties reasonably.”</a:t>
            </a:r>
            <a:r>
              <a:rPr lang="en-US" sz="1100" i="1" dirty="0">
                <a:solidFill>
                  <a:prstClr val="black"/>
                </a:solidFill>
              </a:rPr>
              <a:t>  </a:t>
            </a:r>
          </a:p>
          <a:p>
            <a:pPr defTabSz="914132">
              <a:defRPr/>
            </a:pPr>
            <a:r>
              <a:rPr lang="en-US" sz="1100" i="1" dirty="0">
                <a:solidFill>
                  <a:prstClr val="black"/>
                </a:solidFill>
              </a:rPr>
              <a:t>       Person v. Callahan (</a:t>
            </a:r>
            <a:r>
              <a:rPr lang="en-US" sz="1100" dirty="0">
                <a:effectLst/>
              </a:rPr>
              <a:t>555 U.S. 223, 2009). </a:t>
            </a:r>
          </a:p>
          <a:p>
            <a:pPr defTabSz="914132">
              <a:defRPr/>
            </a:pPr>
            <a:endParaRPr lang="en-US" sz="1100" dirty="0">
              <a:solidFill>
                <a:prstClr val="black"/>
              </a:solidFill>
            </a:endParaRPr>
          </a:p>
          <a:p>
            <a:pPr marL="285750" indent="-285750" defTabSz="914132">
              <a:buFont typeface="Arial" panose="020B0604020202020204" pitchFamily="34" charset="0"/>
              <a:buChar char="•"/>
              <a:defRPr/>
            </a:pPr>
            <a:endParaRPr lang="en-US" sz="1100" dirty="0">
              <a:solidFill>
                <a:prstClr val="black"/>
              </a:solidFill>
            </a:endParaRPr>
          </a:p>
          <a:p>
            <a:pPr marL="285750" indent="-285750" defTabSz="914132">
              <a:buFont typeface="Arial" panose="020B0604020202020204" pitchFamily="34" charset="0"/>
              <a:buChar char="•"/>
              <a:defRPr/>
            </a:pPr>
            <a:r>
              <a:rPr lang="en-US" sz="1100" dirty="0">
                <a:solidFill>
                  <a:prstClr val="black"/>
                </a:solidFill>
              </a:rPr>
              <a:t>Qualified immunity only applies to suits against government officials as individuals, not suits against the government for damages caused by the officials’ actions. Although qualified immunity frequently appears in cases involving police officers, it also applies to most other executive branch officials. While judges, prosecutors, legislators, and some other government officials do not receive qualified immunity, most are protected by other immunity doctrines.</a:t>
            </a:r>
          </a:p>
          <a:p>
            <a:pPr marL="285750" indent="-285750" defTabSz="914132">
              <a:buFont typeface="Arial" panose="020B0604020202020204" pitchFamily="34" charset="0"/>
              <a:buChar char="•"/>
              <a:defRPr/>
            </a:pPr>
            <a:endParaRPr lang="en-US" sz="1100" dirty="0">
              <a:solidFill>
                <a:prstClr val="black"/>
              </a:solidFill>
            </a:endParaRPr>
          </a:p>
          <a:p>
            <a:pPr marL="285750" indent="-285750" defTabSz="914132">
              <a:buFont typeface="Arial" panose="020B0604020202020204" pitchFamily="34" charset="0"/>
              <a:buChar char="•"/>
              <a:defRPr/>
            </a:pPr>
            <a:r>
              <a:rPr lang="en-US" sz="1100" dirty="0">
                <a:solidFill>
                  <a:prstClr val="black"/>
                </a:solidFill>
              </a:rPr>
              <a:t>Qualified immunity has been the topic of much public debate since the summer of 2020. If this legal protection is removed, the landscape of law enforcement will be forever changed. </a:t>
            </a:r>
          </a:p>
          <a:p>
            <a:pPr marL="285750" indent="-285750" defTabSz="914132">
              <a:buFont typeface="Arial" panose="020B0604020202020204" pitchFamily="34" charset="0"/>
              <a:buChar char="•"/>
              <a:defRPr/>
            </a:pPr>
            <a:endParaRPr lang="en-US" sz="1100" dirty="0">
              <a:solidFill>
                <a:prstClr val="black"/>
              </a:solidFill>
            </a:endParaRPr>
          </a:p>
          <a:p>
            <a:pPr marL="0" indent="0" defTabSz="914132">
              <a:buFont typeface="Arial" panose="020B0604020202020204" pitchFamily="34" charset="0"/>
              <a:buNone/>
              <a:defRPr/>
            </a:pPr>
            <a:r>
              <a:rPr lang="en-US" sz="1100" dirty="0">
                <a:solidFill>
                  <a:prstClr val="black"/>
                </a:solidFill>
              </a:rPr>
              <a:t>How does Qualified Immunity work in the real world? </a:t>
            </a:r>
          </a:p>
          <a:p>
            <a:r>
              <a:rPr lang="en-US" sz="1100" dirty="0">
                <a:solidFill>
                  <a:prstClr val="black"/>
                </a:solidFill>
              </a:rPr>
              <a:t> </a:t>
            </a:r>
          </a:p>
          <a:p>
            <a:r>
              <a:rPr lang="en-US" sz="1100" dirty="0"/>
              <a:t>Courts generally ask:</a:t>
            </a:r>
          </a:p>
          <a:p>
            <a:endParaRPr lang="en-US" sz="1100" dirty="0"/>
          </a:p>
          <a:p>
            <a:pPr>
              <a:buFont typeface="+mj-lt"/>
              <a:buAutoNum type="arabicPeriod"/>
            </a:pPr>
            <a:r>
              <a:rPr lang="en-US" sz="1100" b="1" dirty="0"/>
              <a:t> Was a constitutional right violated?</a:t>
            </a:r>
          </a:p>
          <a:p>
            <a:pPr>
              <a:buFont typeface="+mj-lt"/>
              <a:buAutoNum type="arabicPeriod"/>
            </a:pPr>
            <a:endParaRPr lang="en-US" sz="1100" dirty="0"/>
          </a:p>
          <a:p>
            <a:pPr>
              <a:buFont typeface="+mj-lt"/>
              <a:buAutoNum type="arabicPeriod"/>
            </a:pPr>
            <a:r>
              <a:rPr lang="en-US" sz="1100" b="1" dirty="0"/>
              <a:t> Was that right “clearly established” at the time of the conduct?</a:t>
            </a:r>
          </a:p>
          <a:p>
            <a:endParaRPr lang="en-US" sz="1100" dirty="0"/>
          </a:p>
          <a:p>
            <a:r>
              <a:rPr lang="en-US" sz="1100" dirty="0"/>
              <a:t>If the answer to </a:t>
            </a:r>
            <a:r>
              <a:rPr lang="en-US" sz="1100" b="1" dirty="0"/>
              <a:t>either</a:t>
            </a:r>
            <a:r>
              <a:rPr lang="en-US" sz="1100" dirty="0"/>
              <a:t> question is </a:t>
            </a:r>
            <a:r>
              <a:rPr lang="en-US" sz="1100" b="1" dirty="0"/>
              <a:t>no</a:t>
            </a:r>
            <a:r>
              <a:rPr lang="en-US" sz="1100" dirty="0"/>
              <a:t>, the officer is entitled to qualified immunity.</a:t>
            </a:r>
          </a:p>
          <a:p>
            <a:endParaRPr lang="en-US" sz="1100" dirty="0"/>
          </a:p>
          <a:p>
            <a:r>
              <a:rPr lang="en-US" sz="1100" b="1" dirty="0"/>
              <a:t>What “Clearly Established” Means</a:t>
            </a:r>
          </a:p>
          <a:p>
            <a:endParaRPr lang="en-US" sz="1100" b="1" dirty="0"/>
          </a:p>
          <a:p>
            <a:pPr>
              <a:lnSpc>
                <a:spcPct val="150000"/>
              </a:lnSpc>
              <a:buFont typeface="Arial" panose="020B0604020202020204" pitchFamily="34" charset="0"/>
              <a:buChar char="•"/>
            </a:pPr>
            <a:r>
              <a:rPr lang="en-US" sz="1100" dirty="0"/>
              <a:t>Existing case law must put the unlawfulness of the conduct </a:t>
            </a:r>
            <a:r>
              <a:rPr lang="en-US" sz="1100" b="1" dirty="0"/>
              <a:t>beyond debate</a:t>
            </a:r>
            <a:endParaRPr lang="en-US" sz="1100" dirty="0"/>
          </a:p>
          <a:p>
            <a:pPr>
              <a:lnSpc>
                <a:spcPct val="150000"/>
              </a:lnSpc>
              <a:buFont typeface="Arial" panose="020B0604020202020204" pitchFamily="34" charset="0"/>
              <a:buChar char="•"/>
            </a:pPr>
            <a:r>
              <a:rPr lang="en-US" sz="1100" dirty="0"/>
              <a:t>Officers must have </a:t>
            </a:r>
            <a:r>
              <a:rPr lang="en-US" sz="1100" b="1" dirty="0"/>
              <a:t>fair notice</a:t>
            </a:r>
            <a:r>
              <a:rPr lang="en-US" sz="1100" dirty="0"/>
              <a:t> their actions were unconstitutional</a:t>
            </a:r>
          </a:p>
          <a:p>
            <a:pPr>
              <a:lnSpc>
                <a:spcPct val="150000"/>
              </a:lnSpc>
              <a:buFont typeface="Arial" panose="020B0604020202020204" pitchFamily="34" charset="0"/>
              <a:buChar char="•"/>
            </a:pPr>
            <a:r>
              <a:rPr lang="en-US" sz="1100" dirty="0"/>
              <a:t>The facts do not need to be identical, but they must be </a:t>
            </a:r>
            <a:r>
              <a:rPr lang="en-US" sz="1100" b="1" dirty="0"/>
              <a:t>sufficiently similar</a:t>
            </a:r>
          </a:p>
          <a:p>
            <a:pPr>
              <a:buFont typeface="Arial" panose="020B0604020202020204" pitchFamily="34" charset="0"/>
              <a:buChar char="•"/>
            </a:pPr>
            <a:endParaRPr lang="en-US" sz="1100" dirty="0"/>
          </a:p>
          <a:p>
            <a:r>
              <a:rPr lang="en-US" sz="1100" b="1" dirty="0">
                <a:highlight>
                  <a:srgbClr val="FFFF00"/>
                </a:highlight>
              </a:rPr>
              <a:t>What Qualified Immunity Does </a:t>
            </a:r>
            <a:r>
              <a:rPr lang="en-US" sz="1100" b="1" i="1" dirty="0">
                <a:highlight>
                  <a:srgbClr val="FFFF00"/>
                </a:highlight>
              </a:rPr>
              <a:t>Not</a:t>
            </a:r>
            <a:r>
              <a:rPr lang="en-US" sz="1100" b="1" dirty="0">
                <a:highlight>
                  <a:srgbClr val="FFFF00"/>
                </a:highlight>
              </a:rPr>
              <a:t> Do</a:t>
            </a:r>
          </a:p>
          <a:p>
            <a:pPr marL="342900" indent="-342900">
              <a:lnSpc>
                <a:spcPct val="150000"/>
              </a:lnSpc>
              <a:buFont typeface="Wingdings" panose="05000000000000000000" pitchFamily="2" charset="2"/>
              <a:buChar char="ü"/>
            </a:pPr>
            <a:r>
              <a:rPr lang="en-US" sz="1100" dirty="0"/>
              <a:t>It does </a:t>
            </a:r>
            <a:r>
              <a:rPr lang="en-US" sz="1100" b="1" dirty="0"/>
              <a:t>not</a:t>
            </a:r>
            <a:r>
              <a:rPr lang="en-US" sz="1100" dirty="0"/>
              <a:t> protect criminal conduct</a:t>
            </a:r>
          </a:p>
          <a:p>
            <a:pPr marL="342900" indent="-342900">
              <a:lnSpc>
                <a:spcPct val="150000"/>
              </a:lnSpc>
              <a:buFont typeface="Wingdings" panose="05000000000000000000" pitchFamily="2" charset="2"/>
              <a:buChar char="ü"/>
            </a:pPr>
            <a:r>
              <a:rPr lang="en-US" sz="1100" dirty="0"/>
              <a:t>It does </a:t>
            </a:r>
            <a:r>
              <a:rPr lang="en-US" sz="1100" b="1" dirty="0"/>
              <a:t>not</a:t>
            </a:r>
            <a:r>
              <a:rPr lang="en-US" sz="1100" dirty="0"/>
              <a:t> prevent internal discipline</a:t>
            </a:r>
          </a:p>
          <a:p>
            <a:pPr marL="342900" indent="-342900">
              <a:lnSpc>
                <a:spcPct val="150000"/>
              </a:lnSpc>
              <a:buFont typeface="Wingdings" panose="05000000000000000000" pitchFamily="2" charset="2"/>
              <a:buChar char="ü"/>
            </a:pPr>
            <a:r>
              <a:rPr lang="en-US" sz="1100" dirty="0"/>
              <a:t>It does </a:t>
            </a:r>
            <a:r>
              <a:rPr lang="en-US" sz="1100" b="1" dirty="0"/>
              <a:t>not</a:t>
            </a:r>
            <a:r>
              <a:rPr lang="en-US" sz="1100" dirty="0"/>
              <a:t> apply if the law was clearly established</a:t>
            </a:r>
          </a:p>
          <a:p>
            <a:pPr marL="342900" indent="-342900">
              <a:lnSpc>
                <a:spcPct val="150000"/>
              </a:lnSpc>
              <a:buFont typeface="Wingdings" panose="05000000000000000000" pitchFamily="2" charset="2"/>
              <a:buChar char="ü"/>
            </a:pPr>
            <a:r>
              <a:rPr lang="en-US" sz="1100" dirty="0"/>
              <a:t>It does </a:t>
            </a:r>
            <a:r>
              <a:rPr lang="en-US" sz="1100" b="1" dirty="0"/>
              <a:t>not</a:t>
            </a:r>
            <a:r>
              <a:rPr lang="en-US" sz="1100" dirty="0"/>
              <a:t> stop a lawsuit from being filed—it can end it early</a:t>
            </a:r>
          </a:p>
          <a:p>
            <a:pPr marL="0" indent="0" defTabSz="914132">
              <a:buFont typeface="Arial" panose="020B0604020202020204" pitchFamily="34" charset="0"/>
              <a:buNone/>
              <a:defRPr/>
            </a:pPr>
            <a:endParaRPr lang="en-US" sz="1400" dirty="0">
              <a:solidFill>
                <a:prstClr val="black"/>
              </a:solidFill>
            </a:endParaRPr>
          </a:p>
          <a:p>
            <a:pPr marL="0" indent="0">
              <a:buFont typeface="Arial" panose="020B0604020202020204" pitchFamily="34" charset="0"/>
              <a:buNone/>
            </a:pPr>
            <a:endParaRPr lang="en-US" sz="1400" dirty="0"/>
          </a:p>
        </p:txBody>
      </p:sp>
    </p:spTree>
    <p:extLst>
      <p:ext uri="{BB962C8B-B14F-4D97-AF65-F5344CB8AC3E}">
        <p14:creationId xmlns:p14="http://schemas.microsoft.com/office/powerpoint/2010/main" val="684081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 y="3761397"/>
            <a:ext cx="6932578" cy="4744931"/>
          </a:xfrm>
        </p:spPr>
        <p:txBody>
          <a:bodyPr/>
          <a:lstStyle/>
          <a:p>
            <a:pPr marL="171450" indent="-171450">
              <a:lnSpc>
                <a:spcPct val="150000"/>
              </a:lnSpc>
              <a:buFont typeface="Arial" panose="020B0604020202020204" pitchFamily="34" charset="0"/>
              <a:buChar char="•"/>
            </a:pPr>
            <a:r>
              <a:rPr lang="en-US" sz="1400" dirty="0"/>
              <a:t>Take the time now to review your department’s policies.  This includes, use of force and arrest.  You should be able to answer the following questions regarding your department policies: </a:t>
            </a:r>
          </a:p>
          <a:p>
            <a:pPr>
              <a:lnSpc>
                <a:spcPct val="150000"/>
              </a:lnSpc>
            </a:pPr>
            <a:endParaRPr lang="en-US" sz="1400" dirty="0"/>
          </a:p>
          <a:p>
            <a:pPr marL="165261" indent="-165261">
              <a:lnSpc>
                <a:spcPct val="200000"/>
              </a:lnSpc>
              <a:buFont typeface="Arial" panose="020B0604020202020204" pitchFamily="34" charset="0"/>
              <a:buChar char="•"/>
            </a:pPr>
            <a:r>
              <a:rPr lang="en-US" sz="1400" dirty="0"/>
              <a:t>What actions are acceptable?</a:t>
            </a:r>
          </a:p>
          <a:p>
            <a:pPr marL="165261" indent="-165261">
              <a:lnSpc>
                <a:spcPct val="200000"/>
              </a:lnSpc>
              <a:buFont typeface="Arial" panose="020B0604020202020204" pitchFamily="34" charset="0"/>
              <a:buChar char="•"/>
            </a:pPr>
            <a:r>
              <a:rPr lang="en-US" sz="1400" dirty="0"/>
              <a:t>What actions are unacceptable?</a:t>
            </a:r>
          </a:p>
          <a:p>
            <a:pPr marL="165261" indent="-165261">
              <a:lnSpc>
                <a:spcPct val="200000"/>
              </a:lnSpc>
              <a:buFont typeface="Arial" panose="020B0604020202020204" pitchFamily="34" charset="0"/>
              <a:buChar char="•"/>
            </a:pPr>
            <a:r>
              <a:rPr lang="en-US" sz="1400" dirty="0"/>
              <a:t>Are ALL officers aware of and familiar with these policies?</a:t>
            </a:r>
          </a:p>
          <a:p>
            <a:pPr marL="165261" indent="-165261">
              <a:lnSpc>
                <a:spcPct val="150000"/>
              </a:lnSpc>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32</a:t>
            </a:fld>
            <a:endParaRPr lang="en-US" dirty="0"/>
          </a:p>
        </p:txBody>
      </p:sp>
    </p:spTree>
    <p:extLst>
      <p:ext uri="{BB962C8B-B14F-4D97-AF65-F5344CB8AC3E}">
        <p14:creationId xmlns:p14="http://schemas.microsoft.com/office/powerpoint/2010/main" val="1761573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917825" y="0"/>
            <a:ext cx="1173163" cy="8810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Notes Placeholder 1">
            <a:extLst>
              <a:ext uri="{FF2B5EF4-FFF2-40B4-BE49-F238E27FC236}">
                <a16:creationId xmlns:a16="http://schemas.microsoft.com/office/drawing/2014/main" id="{9587CC6C-AE68-4514-BCA3-3CA7CA0AF47D}"/>
              </a:ext>
            </a:extLst>
          </p:cNvPr>
          <p:cNvSpPr>
            <a:spLocks noGrp="1"/>
          </p:cNvSpPr>
          <p:nvPr>
            <p:ph type="body" idx="1"/>
          </p:nvPr>
        </p:nvSpPr>
        <p:spPr>
          <a:xfrm>
            <a:off x="1622" y="904874"/>
            <a:ext cx="7008778" cy="8391526"/>
          </a:xfrm>
        </p:spPr>
        <p:txBody>
          <a:bodyPr/>
          <a:lstStyle/>
          <a:p>
            <a:pPr defTabSz="914132">
              <a:lnSpc>
                <a:spcPct val="150000"/>
              </a:lnSpc>
              <a:defRPr/>
            </a:pPr>
            <a:r>
              <a:rPr lang="en-US" sz="1150" dirty="0">
                <a:solidFill>
                  <a:prstClr val="black"/>
                </a:solidFill>
              </a:rPr>
              <a:t>We have seen this model in previous MIST courses. It continues to be a valuable tool that we can use every day.</a:t>
            </a:r>
          </a:p>
          <a:p>
            <a:pPr defTabSz="914132">
              <a:lnSpc>
                <a:spcPct val="150000"/>
              </a:lnSpc>
              <a:defRPr/>
            </a:pPr>
            <a:endParaRPr lang="en-US" sz="1150" dirty="0">
              <a:solidFill>
                <a:prstClr val="black"/>
              </a:solidFill>
            </a:endParaRPr>
          </a:p>
          <a:p>
            <a:pPr defTabSz="914132">
              <a:lnSpc>
                <a:spcPct val="150000"/>
              </a:lnSpc>
              <a:defRPr/>
            </a:pPr>
            <a:r>
              <a:rPr lang="en-US" sz="1150" dirty="0">
                <a:solidFill>
                  <a:prstClr val="black"/>
                </a:solidFill>
              </a:rPr>
              <a:t>At the center of the CDM is an ethical core that provides grounding and guidance for the entire process of using the CDM. In PERF’s CDM, there are four elements that guide decision-making:</a:t>
            </a:r>
          </a:p>
          <a:p>
            <a:pPr defTabSz="914132">
              <a:lnSpc>
                <a:spcPct val="150000"/>
              </a:lnSpc>
              <a:defRPr/>
            </a:pPr>
            <a:r>
              <a:rPr lang="en-US" sz="1150" dirty="0">
                <a:solidFill>
                  <a:prstClr val="black"/>
                </a:solidFill>
              </a:rPr>
              <a:t>• Police ethics </a:t>
            </a:r>
          </a:p>
          <a:p>
            <a:pPr defTabSz="914132">
              <a:lnSpc>
                <a:spcPct val="150000"/>
              </a:lnSpc>
              <a:defRPr/>
            </a:pPr>
            <a:r>
              <a:rPr lang="en-US" sz="1150" dirty="0">
                <a:solidFill>
                  <a:prstClr val="black"/>
                </a:solidFill>
              </a:rPr>
              <a:t>• The values of the police agency </a:t>
            </a:r>
          </a:p>
          <a:p>
            <a:pPr defTabSz="914132">
              <a:lnSpc>
                <a:spcPct val="150000"/>
              </a:lnSpc>
              <a:defRPr/>
            </a:pPr>
            <a:r>
              <a:rPr lang="en-US" sz="1150" dirty="0">
                <a:solidFill>
                  <a:prstClr val="black"/>
                </a:solidFill>
              </a:rPr>
              <a:t>• Proportionality</a:t>
            </a:r>
          </a:p>
          <a:p>
            <a:pPr defTabSz="914132">
              <a:lnSpc>
                <a:spcPct val="150000"/>
              </a:lnSpc>
              <a:defRPr/>
            </a:pPr>
            <a:r>
              <a:rPr lang="en-US" sz="1150" dirty="0">
                <a:solidFill>
                  <a:prstClr val="black"/>
                </a:solidFill>
              </a:rPr>
              <a:t>• The sanctity of human life</a:t>
            </a:r>
          </a:p>
          <a:p>
            <a:pPr defTabSz="914132">
              <a:lnSpc>
                <a:spcPct val="150000"/>
              </a:lnSpc>
              <a:defRPr/>
            </a:pPr>
            <a:endParaRPr lang="en-US" sz="1150" dirty="0">
              <a:solidFill>
                <a:prstClr val="black"/>
              </a:solidFill>
            </a:endParaRPr>
          </a:p>
          <a:p>
            <a:pPr defTabSz="914132">
              <a:lnSpc>
                <a:spcPct val="150000"/>
              </a:lnSpc>
              <a:defRPr/>
            </a:pPr>
            <a:r>
              <a:rPr lang="en-US" sz="1150" dirty="0">
                <a:solidFill>
                  <a:prstClr val="black"/>
                </a:solidFill>
              </a:rPr>
              <a:t>The CDM has 5 steps. It is a circular process, not a linear one. It is important to note that Step 5 is “Act, review, and re-assess.”  In other words, if the officer takes action but finds that the action does not resolve the situation, the officer restarts the process. Furthermore, officers may move to any step as needed, as the situation changes. This is sometimes called “spinning the wheel.”  </a:t>
            </a:r>
          </a:p>
          <a:p>
            <a:pPr marL="241562" indent="-241562" defTabSz="914132">
              <a:lnSpc>
                <a:spcPct val="150000"/>
              </a:lnSpc>
              <a:buFontTx/>
              <a:buAutoNum type="arabicPeriod"/>
              <a:defRPr/>
            </a:pPr>
            <a:endParaRPr lang="en-US" sz="1150" dirty="0">
              <a:solidFill>
                <a:prstClr val="black"/>
              </a:solidFill>
            </a:endParaRPr>
          </a:p>
          <a:p>
            <a:pPr defTabSz="914132">
              <a:lnSpc>
                <a:spcPct val="150000"/>
              </a:lnSpc>
              <a:defRPr/>
            </a:pPr>
            <a:r>
              <a:rPr lang="en-US" sz="1150" dirty="0">
                <a:solidFill>
                  <a:prstClr val="black"/>
                </a:solidFill>
              </a:rPr>
              <a:t>We should be utilizing this tool on every call. By providing a structure for critical thinking, the CDM </a:t>
            </a:r>
            <a:r>
              <a:rPr lang="en-US" sz="1150" b="1" dirty="0">
                <a:solidFill>
                  <a:prstClr val="black"/>
                </a:solidFill>
              </a:rPr>
              <a:t>helps officers to organize their decision-making process and reach better decisions</a:t>
            </a:r>
            <a:r>
              <a:rPr lang="en-US" sz="1150" dirty="0">
                <a:solidFill>
                  <a:prstClr val="black"/>
                </a:solidFill>
              </a:rPr>
              <a:t>. Officers sometimes say, “I didn’t have time to think” in a critical situation, but in many situations, that is not the case. Rather, the problem was that the officers had not received guidance on the key questions to ask themselves in a critical situation. </a:t>
            </a:r>
          </a:p>
          <a:p>
            <a:pPr defTabSz="914132">
              <a:lnSpc>
                <a:spcPct val="150000"/>
              </a:lnSpc>
              <a:defRPr/>
            </a:pPr>
            <a:endParaRPr lang="en-US" sz="1150" dirty="0">
              <a:solidFill>
                <a:prstClr val="black"/>
              </a:solidFill>
            </a:endParaRPr>
          </a:p>
          <a:p>
            <a:pPr defTabSz="914132">
              <a:lnSpc>
                <a:spcPct val="150000"/>
              </a:lnSpc>
              <a:defRPr/>
            </a:pPr>
            <a:r>
              <a:rPr lang="en-US" sz="1150" dirty="0">
                <a:solidFill>
                  <a:prstClr val="black"/>
                </a:solidFill>
              </a:rPr>
              <a:t>The CDM not only helps officers to make better decisions; it also </a:t>
            </a:r>
            <a:r>
              <a:rPr lang="en-US" sz="1150" b="1" dirty="0">
                <a:solidFill>
                  <a:prstClr val="black"/>
                </a:solidFill>
              </a:rPr>
              <a:t>helps officers to explain their actions after the fact</a:t>
            </a:r>
            <a:r>
              <a:rPr lang="en-US" sz="1150" dirty="0">
                <a:solidFill>
                  <a:prstClr val="black"/>
                </a:solidFill>
              </a:rPr>
              <a:t>. </a:t>
            </a:r>
          </a:p>
          <a:p>
            <a:pPr defTabSz="914132">
              <a:lnSpc>
                <a:spcPct val="150000"/>
              </a:lnSpc>
              <a:defRPr/>
            </a:pPr>
            <a:endParaRPr lang="en-US" sz="1150" dirty="0">
              <a:solidFill>
                <a:prstClr val="black"/>
              </a:solidFill>
            </a:endParaRPr>
          </a:p>
          <a:p>
            <a:pPr defTabSz="914132">
              <a:lnSpc>
                <a:spcPct val="150000"/>
              </a:lnSpc>
              <a:defRPr/>
            </a:pPr>
            <a:r>
              <a:rPr lang="en-US" sz="1150" dirty="0">
                <a:solidFill>
                  <a:prstClr val="black"/>
                </a:solidFill>
              </a:rPr>
              <a:t>An officer who is accustomed to using the CDM will be able to recall and explain his thought processes:</a:t>
            </a:r>
            <a:endParaRPr lang="en-US" sz="1150" i="1" dirty="0">
              <a:solidFill>
                <a:prstClr val="black"/>
              </a:solidFill>
            </a:endParaRPr>
          </a:p>
          <a:p>
            <a:pPr defTabSz="914132">
              <a:lnSpc>
                <a:spcPct val="150000"/>
              </a:lnSpc>
              <a:defRPr/>
            </a:pPr>
            <a:r>
              <a:rPr lang="en-US" sz="1150" i="1" dirty="0">
                <a:solidFill>
                  <a:prstClr val="black"/>
                </a:solidFill>
              </a:rPr>
              <a:t>“First, I collected the following information about the situation…..Next, I assessed the following threats and risks and developed a working strategy…. Then, I considered the applicable laws and my agency’s policies, and then, I decided that the best option was the following….”  </a:t>
            </a:r>
          </a:p>
          <a:p>
            <a:pPr defTabSz="914132">
              <a:lnSpc>
                <a:spcPct val="150000"/>
              </a:lnSpc>
              <a:defRPr/>
            </a:pPr>
            <a:endParaRPr lang="en-US" sz="1150" dirty="0">
              <a:solidFill>
                <a:prstClr val="black"/>
              </a:solidFill>
            </a:endParaRPr>
          </a:p>
          <a:p>
            <a:pPr defTabSz="914132">
              <a:lnSpc>
                <a:spcPct val="150000"/>
              </a:lnSpc>
              <a:defRPr/>
            </a:pPr>
            <a:r>
              <a:rPr lang="en-US" sz="1150" dirty="0">
                <a:solidFill>
                  <a:prstClr val="black"/>
                </a:solidFill>
              </a:rPr>
              <a:t>This type of structured, rational explanation increases the officer’s credibility with supervisors, investigators, and attorneys, judges, and juries in court.</a:t>
            </a:r>
          </a:p>
          <a:p>
            <a:pPr defTabSz="914132">
              <a:lnSpc>
                <a:spcPct val="150000"/>
              </a:lnSpc>
              <a:defRPr/>
            </a:pPr>
            <a:endParaRPr lang="en-US" sz="1400" dirty="0">
              <a:solidFill>
                <a:prstClr val="black"/>
              </a:solidFill>
            </a:endParaRPr>
          </a:p>
        </p:txBody>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33</a:t>
            </a:fld>
            <a:endParaRPr lang="en-US" dirty="0"/>
          </a:p>
        </p:txBody>
      </p:sp>
    </p:spTree>
    <p:extLst>
      <p:ext uri="{BB962C8B-B14F-4D97-AF65-F5344CB8AC3E}">
        <p14:creationId xmlns:p14="http://schemas.microsoft.com/office/powerpoint/2010/main" val="2882096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4638" y="0"/>
            <a:ext cx="876300" cy="657225"/>
          </a:xfrm>
        </p:spPr>
      </p:sp>
      <p:sp>
        <p:nvSpPr>
          <p:cNvPr id="3" name="Notes Placeholder 2"/>
          <p:cNvSpPr>
            <a:spLocks noGrp="1"/>
          </p:cNvSpPr>
          <p:nvPr>
            <p:ph type="body" idx="1"/>
          </p:nvPr>
        </p:nvSpPr>
        <p:spPr>
          <a:xfrm>
            <a:off x="0" y="657224"/>
            <a:ext cx="7008778" cy="8639175"/>
          </a:xfrm>
        </p:spPr>
        <p:txBody>
          <a:bodyPr/>
          <a:lstStyle/>
          <a:p>
            <a:pPr>
              <a:lnSpc>
                <a:spcPct val="150000"/>
              </a:lnSpc>
              <a:buFont typeface="Arial" panose="020B0604020202020204" pitchFamily="34" charset="0"/>
              <a:buChar char="•"/>
            </a:pPr>
            <a:r>
              <a:rPr lang="en-US" sz="1050" b="1" dirty="0"/>
              <a:t>Definition (straight from the science)</a:t>
            </a:r>
            <a:r>
              <a:rPr lang="en-US" sz="1050" dirty="0"/>
              <a:t> Implicit (unconscious) bias = attitudes or stereotypes that affect our understanding, actions, and decisions </a:t>
            </a:r>
            <a:r>
              <a:rPr lang="en-US" sz="1050" b="1" dirty="0"/>
              <a:t>without us realizing it</a:t>
            </a:r>
            <a:r>
              <a:rPr lang="en-US" sz="1050" dirty="0"/>
              <a:t>. They are automatic, fast, and operate outside conscious control.</a:t>
            </a:r>
          </a:p>
          <a:p>
            <a:pPr>
              <a:lnSpc>
                <a:spcPct val="150000"/>
              </a:lnSpc>
              <a:buFont typeface="Arial" panose="020B0604020202020204" pitchFamily="34" charset="0"/>
              <a:buChar char="•"/>
            </a:pPr>
            <a:r>
              <a:rPr lang="en-US" sz="1050" b="1" dirty="0"/>
              <a:t>Why it matters on the street</a:t>
            </a:r>
            <a:endParaRPr lang="en-US" sz="1050" dirty="0"/>
          </a:p>
          <a:p>
            <a:pPr marL="742950" lvl="1" indent="-285750">
              <a:lnSpc>
                <a:spcPct val="150000"/>
              </a:lnSpc>
              <a:buFont typeface="Arial" panose="020B0604020202020204" pitchFamily="34" charset="0"/>
              <a:buChar char="•"/>
            </a:pPr>
            <a:r>
              <a:rPr lang="en-US" sz="1050" dirty="0"/>
              <a:t>Split-second decisions (who to stop, who to watch, who “looks suspicious,” how quickly to go hands-on) are heavily influenced by the brain’s </a:t>
            </a:r>
            <a:r>
              <a:rPr lang="en-US" sz="1050" b="1" dirty="0"/>
              <a:t>System 1</a:t>
            </a:r>
            <a:r>
              <a:rPr lang="en-US" sz="1050" dirty="0"/>
              <a:t> (fast, instinctive) thinking.</a:t>
            </a:r>
          </a:p>
          <a:p>
            <a:pPr marL="742950" lvl="1" indent="-285750">
              <a:lnSpc>
                <a:spcPct val="150000"/>
              </a:lnSpc>
              <a:buFont typeface="Arial" panose="020B0604020202020204" pitchFamily="34" charset="0"/>
              <a:buChar char="•"/>
            </a:pPr>
            <a:r>
              <a:rPr lang="en-US" sz="1050" dirty="0"/>
              <a:t>Implicit bias lives in System 1 → it can shape </a:t>
            </a:r>
            <a:r>
              <a:rPr lang="en-US" sz="1050" b="1" dirty="0"/>
              <a:t>perception of threat</a:t>
            </a:r>
            <a:r>
              <a:rPr lang="en-US" sz="1050" dirty="0"/>
              <a:t>, </a:t>
            </a:r>
            <a:r>
              <a:rPr lang="en-US" sz="1050" b="1" dirty="0"/>
              <a:t>speed of force escalation</a:t>
            </a:r>
            <a:r>
              <a:rPr lang="en-US" sz="1050" dirty="0"/>
              <a:t>, and </a:t>
            </a:r>
            <a:r>
              <a:rPr lang="en-US" sz="1050" b="1" dirty="0"/>
              <a:t>who gets the benefit of the doubt</a:t>
            </a:r>
            <a:r>
              <a:rPr lang="en-US" sz="1050" dirty="0"/>
              <a:t>.</a:t>
            </a:r>
          </a:p>
          <a:p>
            <a:pPr>
              <a:lnSpc>
                <a:spcPct val="150000"/>
              </a:lnSpc>
              <a:buFont typeface="Arial" panose="020B0604020202020204" pitchFamily="34" charset="0"/>
              <a:buChar char="•"/>
            </a:pPr>
            <a:r>
              <a:rPr lang="en-US" sz="1050" b="1" dirty="0"/>
              <a:t>Real-world law enforcement examples (2025 data)</a:t>
            </a:r>
            <a:endParaRPr lang="en-US" sz="1050" dirty="0"/>
          </a:p>
          <a:p>
            <a:pPr marL="742950" lvl="1" indent="-285750">
              <a:lnSpc>
                <a:spcPct val="150000"/>
              </a:lnSpc>
              <a:buFont typeface="Arial" panose="020B0604020202020204" pitchFamily="34" charset="0"/>
              <a:buChar char="•"/>
            </a:pPr>
            <a:r>
              <a:rPr lang="en-US" sz="1050" dirty="0"/>
              <a:t>Higher rates of stops/searches of minority drivers when no contraband is found (“hit rate” studies).</a:t>
            </a:r>
          </a:p>
          <a:p>
            <a:pPr marL="742950" lvl="1" indent="-285750">
              <a:lnSpc>
                <a:spcPct val="150000"/>
              </a:lnSpc>
              <a:buFont typeface="Arial" panose="020B0604020202020204" pitchFamily="34" charset="0"/>
              <a:buChar char="•"/>
            </a:pPr>
            <a:r>
              <a:rPr lang="en-US" sz="1050" dirty="0"/>
              <a:t>Faster shoot/don’t-shoot errors in simulator studies when Black subjects hold harmless objects (classic “weapon bias” research).</a:t>
            </a:r>
          </a:p>
          <a:p>
            <a:pPr marL="742950" lvl="1" indent="-285750">
              <a:lnSpc>
                <a:spcPct val="150000"/>
              </a:lnSpc>
              <a:buFont typeface="Arial" panose="020B0604020202020204" pitchFamily="34" charset="0"/>
              <a:buChar char="•"/>
            </a:pPr>
            <a:r>
              <a:rPr lang="en-US" sz="1050" dirty="0"/>
              <a:t>More rapid escalation to hands-on or less-lethal force with minority subjects exhibiting identical behavior (PERF/Stanford 2020–2024 studies).</a:t>
            </a:r>
          </a:p>
          <a:p>
            <a:pPr>
              <a:lnSpc>
                <a:spcPct val="150000"/>
              </a:lnSpc>
              <a:buFont typeface="Arial" panose="020B0604020202020204" pitchFamily="34" charset="0"/>
              <a:buChar char="•"/>
            </a:pPr>
            <a:r>
              <a:rPr lang="en-US" sz="1050" b="1" dirty="0"/>
              <a:t>Legal impact in Pennsylvania &amp; federal courts</a:t>
            </a:r>
            <a:endParaRPr lang="en-US" sz="1050" dirty="0"/>
          </a:p>
          <a:p>
            <a:pPr marL="742950" lvl="1" indent="-285750">
              <a:lnSpc>
                <a:spcPct val="150000"/>
              </a:lnSpc>
              <a:buFont typeface="Arial" panose="020B0604020202020204" pitchFamily="34" charset="0"/>
              <a:buChar char="•"/>
            </a:pPr>
            <a:r>
              <a:rPr lang="en-US" sz="1050" dirty="0"/>
              <a:t>Implicit bias alone does </a:t>
            </a:r>
            <a:r>
              <a:rPr lang="en-US" sz="1050" b="1" dirty="0"/>
              <a:t>not</a:t>
            </a:r>
            <a:r>
              <a:rPr lang="en-US" sz="1050" dirty="0"/>
              <a:t> violate the Constitution (equal protection requires intentional discrimination), </a:t>
            </a:r>
            <a:r>
              <a:rPr lang="en-US" sz="1050" b="1" dirty="0"/>
              <a:t>but</a:t>
            </a:r>
            <a:r>
              <a:rPr lang="en-US" sz="1050" dirty="0"/>
              <a:t> it can make force look </a:t>
            </a:r>
            <a:r>
              <a:rPr lang="en-US" sz="1050" b="1" dirty="0"/>
              <a:t>objectively unreasonable</a:t>
            </a:r>
            <a:r>
              <a:rPr lang="en-US" sz="1050" dirty="0"/>
              <a:t> under Graham v. Connor when the same behavior from different demographic groups receives different force responses.</a:t>
            </a:r>
          </a:p>
          <a:p>
            <a:pPr marL="742950" lvl="1" indent="-285750">
              <a:lnSpc>
                <a:spcPct val="150000"/>
              </a:lnSpc>
              <a:buFont typeface="Arial" panose="020B0604020202020204" pitchFamily="34" charset="0"/>
              <a:buChar char="•"/>
            </a:pPr>
            <a:r>
              <a:rPr lang="en-US" sz="1050" dirty="0"/>
              <a:t>Post-2020 § 1983 cases now routinely include implicit-bias expert testimony; juries are allowed to consider it when deciding reasonableness.</a:t>
            </a:r>
          </a:p>
          <a:p>
            <a:pPr>
              <a:lnSpc>
                <a:spcPct val="150000"/>
              </a:lnSpc>
              <a:buFont typeface="Arial" panose="020B0604020202020204" pitchFamily="34" charset="0"/>
              <a:buChar char="•"/>
            </a:pPr>
            <a:r>
              <a:rPr lang="en-US" sz="1050" b="1" dirty="0"/>
              <a:t>What actually reduces it (evidence-based, not feel-good)</a:t>
            </a:r>
            <a:endParaRPr lang="en-US" sz="1050" dirty="0"/>
          </a:p>
          <a:p>
            <a:pPr marL="742950" lvl="1" indent="-285750">
              <a:lnSpc>
                <a:spcPct val="150000"/>
              </a:lnSpc>
              <a:buFont typeface="Arial" panose="020B0604020202020204" pitchFamily="34" charset="0"/>
              <a:buChar char="•"/>
            </a:pPr>
            <a:r>
              <a:rPr lang="en-US" sz="1050" b="1" dirty="0"/>
              <a:t>Exposure &amp; counter-stereotyping</a:t>
            </a:r>
            <a:r>
              <a:rPr lang="en-US" sz="1050" dirty="0"/>
              <a:t> – repeated positive contacts with diverse community members</a:t>
            </a:r>
          </a:p>
          <a:p>
            <a:pPr marL="742950" lvl="1" indent="-285750">
              <a:lnSpc>
                <a:spcPct val="150000"/>
              </a:lnSpc>
              <a:buFont typeface="Arial" panose="020B0604020202020204" pitchFamily="34" charset="0"/>
              <a:buChar char="•"/>
            </a:pPr>
            <a:r>
              <a:rPr lang="en-US" sz="1050" b="1" dirty="0"/>
              <a:t>Slow-down protocols</a:t>
            </a:r>
            <a:r>
              <a:rPr lang="en-US" sz="1050" dirty="0"/>
              <a:t> – verbal “pause” phrases, deliberate CDM verbalization, peer challenge (“Hey, why are we stopping this car?”)</a:t>
            </a:r>
          </a:p>
          <a:p>
            <a:pPr marL="742950" lvl="1" indent="-285750">
              <a:lnSpc>
                <a:spcPct val="150000"/>
              </a:lnSpc>
              <a:buFont typeface="Arial" panose="020B0604020202020204" pitchFamily="34" charset="0"/>
              <a:buChar char="•"/>
            </a:pPr>
            <a:r>
              <a:rPr lang="en-US" sz="1050" b="1" dirty="0"/>
              <a:t>Stress inoculation</a:t>
            </a:r>
            <a:r>
              <a:rPr lang="en-US" sz="1050" dirty="0"/>
              <a:t> – high heart rate amplifies bias; tactical breathing keeps you in deliberate-thinking mode</a:t>
            </a:r>
          </a:p>
          <a:p>
            <a:pPr marL="742950" lvl="1" indent="-285750">
              <a:lnSpc>
                <a:spcPct val="150000"/>
              </a:lnSpc>
              <a:buFont typeface="Arial" panose="020B0604020202020204" pitchFamily="34" charset="0"/>
              <a:buChar char="•"/>
            </a:pPr>
            <a:r>
              <a:rPr lang="en-US" sz="1050" b="1" dirty="0"/>
              <a:t>Fair &amp; Impartial Policing</a:t>
            </a:r>
            <a:r>
              <a:rPr lang="en-US" sz="1050" dirty="0"/>
              <a:t> – Train up and stay up to date on trends related to I.B.</a:t>
            </a:r>
          </a:p>
          <a:p>
            <a:pPr marL="742950" lvl="1" indent="-285750">
              <a:lnSpc>
                <a:spcPct val="150000"/>
              </a:lnSpc>
              <a:buFont typeface="Arial" panose="020B0604020202020204" pitchFamily="34" charset="0"/>
              <a:buChar char="•"/>
            </a:pPr>
            <a:endParaRPr lang="en-US" sz="1050" dirty="0"/>
          </a:p>
          <a:p>
            <a:pPr>
              <a:lnSpc>
                <a:spcPct val="150000"/>
              </a:lnSpc>
            </a:pPr>
            <a:r>
              <a:rPr lang="en-US" sz="1050" dirty="0">
                <a:latin typeface="Arial" panose="020B0604020202020204" pitchFamily="34" charset="0"/>
                <a:cs typeface="Arial" panose="020B0604020202020204" pitchFamily="34" charset="0"/>
              </a:rPr>
              <a:t>There are many definitions circulating out there, from the US Department of Justice, Community Relations Services, </a:t>
            </a:r>
            <a:r>
              <a:rPr lang="en-US" sz="1050" dirty="0">
                <a:hlinkClick r:id="rId3"/>
              </a:rPr>
              <a:t>Understanding Bias: A Resource Guide </a:t>
            </a:r>
            <a:r>
              <a:rPr lang="en-US" sz="1050" dirty="0"/>
              <a:t> </a:t>
            </a:r>
            <a:r>
              <a:rPr lang="en-US" sz="1050" dirty="0">
                <a:latin typeface="Arial" panose="020B0604020202020204" pitchFamily="34" charset="0"/>
                <a:cs typeface="Arial" panose="020B0604020202020204" pitchFamily="34" charset="0"/>
              </a:rPr>
              <a:t>provides their general definition – “Bias is a human trait resulting from our tendency and need to classify individuals into categories as we strive to quickly process information and make sense of the world.” </a:t>
            </a:r>
          </a:p>
          <a:p>
            <a:pPr>
              <a:lnSpc>
                <a:spcPct val="150000"/>
              </a:lnSpc>
            </a:pPr>
            <a:endParaRPr lang="en-US" sz="1050" dirty="0">
              <a:latin typeface="Arial" panose="020B0604020202020204" pitchFamily="34" charset="0"/>
              <a:cs typeface="Arial" panose="020B0604020202020204" pitchFamily="34" charset="0"/>
            </a:endParaRPr>
          </a:p>
          <a:p>
            <a:pPr>
              <a:lnSpc>
                <a:spcPct val="150000"/>
              </a:lnSpc>
            </a:pPr>
            <a:r>
              <a:rPr lang="en-US" sz="1050" dirty="0">
                <a:latin typeface="Arial" panose="020B0604020202020204" pitchFamily="34" charset="0"/>
                <a:cs typeface="Arial" panose="020B0604020202020204" pitchFamily="34" charset="0"/>
              </a:rPr>
              <a:t>Our brains take chunks of information associated with familiar items, begins to sort and categorize them, and then responds according to how we have been trained to react to that categorized item.  </a:t>
            </a:r>
          </a:p>
          <a:p>
            <a:endParaRPr lang="en-US"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34</a:t>
            </a:fld>
            <a:endParaRPr lang="en-US" dirty="0"/>
          </a:p>
        </p:txBody>
      </p:sp>
    </p:spTree>
    <p:extLst>
      <p:ext uri="{BB962C8B-B14F-4D97-AF65-F5344CB8AC3E}">
        <p14:creationId xmlns:p14="http://schemas.microsoft.com/office/powerpoint/2010/main" val="3692693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627313" y="0"/>
            <a:ext cx="1755775" cy="1317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35</a:t>
            </a:fld>
            <a:endParaRPr lang="en-US" dirty="0"/>
          </a:p>
        </p:txBody>
      </p:sp>
      <p:sp>
        <p:nvSpPr>
          <p:cNvPr id="8" name="Notes Placeholder 7">
            <a:extLst>
              <a:ext uri="{FF2B5EF4-FFF2-40B4-BE49-F238E27FC236}">
                <a16:creationId xmlns:a16="http://schemas.microsoft.com/office/drawing/2014/main" id="{CB649811-663C-46AE-A0C0-FFCCAB5128B9}"/>
              </a:ext>
            </a:extLst>
          </p:cNvPr>
          <p:cNvSpPr>
            <a:spLocks noGrp="1"/>
          </p:cNvSpPr>
          <p:nvPr>
            <p:ph type="body" sz="quarter" idx="3"/>
          </p:nvPr>
        </p:nvSpPr>
        <p:spPr>
          <a:xfrm>
            <a:off x="0" y="1317624"/>
            <a:ext cx="7008778" cy="7912101"/>
          </a:xfrm>
        </p:spPr>
        <p:txBody>
          <a:bodyPr/>
          <a:lstStyle/>
          <a:p>
            <a:pPr defTabSz="914132">
              <a:lnSpc>
                <a:spcPct val="150000"/>
              </a:lnSpc>
              <a:defRPr/>
            </a:pPr>
            <a:r>
              <a:rPr lang="en-US" dirty="0">
                <a:solidFill>
                  <a:prstClr val="black"/>
                </a:solidFill>
              </a:rPr>
              <a:t>An honest assessment of de-escalation will acknowledge that not everybody police encounter is able or willing to de-escalate, therefore de-escalation requires cooperation. De-escalation is not something </a:t>
            </a:r>
            <a:r>
              <a:rPr lang="en-US" b="1" dirty="0">
                <a:solidFill>
                  <a:prstClr val="black"/>
                </a:solidFill>
              </a:rPr>
              <a:t>you do</a:t>
            </a:r>
            <a:r>
              <a:rPr lang="en-US" dirty="0">
                <a:solidFill>
                  <a:prstClr val="black"/>
                </a:solidFill>
              </a:rPr>
              <a:t> to a person, but rather it’s about </a:t>
            </a:r>
            <a:r>
              <a:rPr lang="en-US" b="1" dirty="0">
                <a:solidFill>
                  <a:prstClr val="black"/>
                </a:solidFill>
              </a:rPr>
              <a:t>how to recognize, create, and maintain conditions </a:t>
            </a:r>
            <a:r>
              <a:rPr lang="en-US" dirty="0">
                <a:solidFill>
                  <a:prstClr val="black"/>
                </a:solidFill>
              </a:rPr>
              <a:t>that allows the person to de-escalate his/her own emotions. It is a GOAL not a TACTIC! </a:t>
            </a:r>
          </a:p>
          <a:p>
            <a:pPr defTabSz="914132">
              <a:lnSpc>
                <a:spcPct val="150000"/>
              </a:lnSpc>
              <a:defRPr/>
            </a:pPr>
            <a:endParaRPr lang="en-US" dirty="0">
              <a:solidFill>
                <a:prstClr val="black"/>
              </a:solidFill>
            </a:endParaRPr>
          </a:p>
          <a:p>
            <a:pPr defTabSz="914132">
              <a:lnSpc>
                <a:spcPct val="150000"/>
              </a:lnSpc>
              <a:defRPr/>
            </a:pPr>
            <a:r>
              <a:rPr lang="en-US" dirty="0">
                <a:solidFill>
                  <a:prstClr val="black"/>
                </a:solidFill>
              </a:rPr>
              <a:t>Therefore, with the sanctity of human life at the forefront, when officers are </a:t>
            </a:r>
            <a:r>
              <a:rPr lang="en-US" b="1" dirty="0">
                <a:solidFill>
                  <a:prstClr val="black"/>
                </a:solidFill>
              </a:rPr>
              <a:t>not</a:t>
            </a:r>
            <a:r>
              <a:rPr lang="en-US" dirty="0">
                <a:solidFill>
                  <a:prstClr val="black"/>
                </a:solidFill>
              </a:rPr>
              <a:t> confronted with imminent threat or risk, and once cooperation has been established, officers can set the scene for implementing effective de-escalation tactics.</a:t>
            </a:r>
          </a:p>
          <a:p>
            <a:pPr defTabSz="914132">
              <a:lnSpc>
                <a:spcPct val="150000"/>
              </a:lnSpc>
              <a:defRPr/>
            </a:pPr>
            <a:r>
              <a:rPr lang="en-US" b="1" dirty="0">
                <a:solidFill>
                  <a:prstClr val="black"/>
                </a:solidFill>
              </a:rPr>
              <a:t>Source</a:t>
            </a:r>
            <a:r>
              <a:rPr lang="en-US" dirty="0">
                <a:solidFill>
                  <a:prstClr val="black"/>
                </a:solidFill>
              </a:rPr>
              <a:t>: </a:t>
            </a:r>
            <a:r>
              <a:rPr lang="en-US" dirty="0" err="1">
                <a:solidFill>
                  <a:prstClr val="black"/>
                </a:solidFill>
              </a:rPr>
              <a:t>PoliceOne</a:t>
            </a:r>
            <a:r>
              <a:rPr lang="en-US" dirty="0">
                <a:solidFill>
                  <a:prstClr val="black"/>
                </a:solidFill>
              </a:rPr>
              <a:t> online article by Lewis “Von” </a:t>
            </a:r>
            <a:r>
              <a:rPr lang="en-US" dirty="0" err="1">
                <a:solidFill>
                  <a:prstClr val="black"/>
                </a:solidFill>
              </a:rPr>
              <a:t>Kliem</a:t>
            </a:r>
            <a:r>
              <a:rPr lang="en-US" dirty="0">
                <a:solidFill>
                  <a:prstClr val="black"/>
                </a:solidFill>
              </a:rPr>
              <a:t>, 5/26/2020. </a:t>
            </a:r>
            <a:r>
              <a:rPr lang="en-US" u="sng" dirty="0">
                <a:solidFill>
                  <a:prstClr val="black"/>
                </a:solidFill>
              </a:rPr>
              <a:t>Four Conditions for Effective De-escalation </a:t>
            </a:r>
            <a:endParaRPr lang="en-US" dirty="0">
              <a:solidFill>
                <a:prstClr val="black"/>
              </a:solidFill>
            </a:endParaRPr>
          </a:p>
          <a:p>
            <a:pPr defTabSz="914132">
              <a:defRPr/>
            </a:pPr>
            <a:endParaRPr lang="en-US" dirty="0">
              <a:solidFill>
                <a:prstClr val="black"/>
              </a:solidFill>
            </a:endParaRPr>
          </a:p>
          <a:p>
            <a:pPr defTabSz="914132">
              <a:defRPr/>
            </a:pPr>
            <a:r>
              <a:rPr lang="en-US" dirty="0">
                <a:solidFill>
                  <a:prstClr val="black"/>
                </a:solidFill>
              </a:rPr>
              <a:t>The first two conditions for de-escalation, containment and control are concerned with whether an officer should </a:t>
            </a:r>
            <a:r>
              <a:rPr lang="en-US" b="1" dirty="0">
                <a:solidFill>
                  <a:prstClr val="black"/>
                </a:solidFill>
              </a:rPr>
              <a:t>attempt</a:t>
            </a:r>
            <a:r>
              <a:rPr lang="en-US" dirty="0">
                <a:solidFill>
                  <a:prstClr val="black"/>
                </a:solidFill>
              </a:rPr>
              <a:t> de-escalation. </a:t>
            </a:r>
          </a:p>
          <a:p>
            <a:pPr defTabSz="914132">
              <a:defRPr/>
            </a:pPr>
            <a:endParaRPr lang="en-US" sz="1100" dirty="0">
              <a:solidFill>
                <a:prstClr val="black"/>
              </a:solidFill>
            </a:endParaRPr>
          </a:p>
          <a:p>
            <a:pPr defTabSz="914132">
              <a:defRPr/>
            </a:pPr>
            <a:r>
              <a:rPr lang="en-US" b="1" dirty="0">
                <a:solidFill>
                  <a:prstClr val="black"/>
                </a:solidFill>
              </a:rPr>
              <a:t>Containment:</a:t>
            </a:r>
          </a:p>
          <a:p>
            <a:pPr marL="171400" indent="-171400" defTabSz="914132">
              <a:spcAft>
                <a:spcPts val="600"/>
              </a:spcAft>
              <a:buFont typeface="Arial" panose="020B0604020202020204" pitchFamily="34" charset="0"/>
              <a:buChar char="•"/>
              <a:defRPr/>
            </a:pPr>
            <a:r>
              <a:rPr lang="en-US" dirty="0">
                <a:solidFill>
                  <a:prstClr val="black"/>
                </a:solidFill>
              </a:rPr>
              <a:t>Containment should be a priority as it is the creation and enforcement of boundaries that limit a subject’s movements to a specific area, while still offering a subject reasonable area of movement.  By “reasonable” we are referring to the ability to prevent sudden attacks, avoid split-second decision-making, and maintain response options, including appropriate backstops if force is used.  </a:t>
            </a:r>
          </a:p>
          <a:p>
            <a:pPr marL="171400" indent="-171400" defTabSz="914132">
              <a:spcAft>
                <a:spcPts val="600"/>
              </a:spcAft>
              <a:buFont typeface="Arial" panose="020B0604020202020204" pitchFamily="34" charset="0"/>
              <a:buChar char="•"/>
              <a:defRPr/>
            </a:pPr>
            <a:r>
              <a:rPr lang="en-US" dirty="0">
                <a:solidFill>
                  <a:prstClr val="black"/>
                </a:solidFill>
              </a:rPr>
              <a:t>Containment areas are defined by where a subject is allowed to remain without placing officers or the public at unreasonable risk.  Based on the behavior of the subject and as situations may change, containment areas will need to either expand or contract. </a:t>
            </a:r>
          </a:p>
          <a:p>
            <a:pPr marL="171400" indent="-171400" defTabSz="914132">
              <a:spcAft>
                <a:spcPts val="600"/>
              </a:spcAft>
              <a:buFont typeface="Arial" panose="020B0604020202020204" pitchFamily="34" charset="0"/>
              <a:buChar char="•"/>
              <a:defRPr/>
            </a:pPr>
            <a:r>
              <a:rPr lang="en-US" dirty="0">
                <a:solidFill>
                  <a:prstClr val="black"/>
                </a:solidFill>
              </a:rPr>
              <a:t>But containment alone may not be enough. For officers to safely slow down and focus on non-coercive de-escalation, the suspect must also be reasonably controlled.</a:t>
            </a:r>
          </a:p>
          <a:p>
            <a:pPr defTabSz="914132">
              <a:defRPr/>
            </a:pPr>
            <a:endParaRPr lang="en-US" dirty="0">
              <a:solidFill>
                <a:prstClr val="black"/>
              </a:solidFill>
            </a:endParaRPr>
          </a:p>
          <a:p>
            <a:pPr defTabSz="914132">
              <a:defRPr/>
            </a:pPr>
            <a:r>
              <a:rPr lang="en-US" b="1" dirty="0">
                <a:solidFill>
                  <a:prstClr val="black"/>
                </a:solidFill>
              </a:rPr>
              <a:t>Control:</a:t>
            </a:r>
          </a:p>
          <a:p>
            <a:pPr marL="171400" indent="-171400" defTabSz="914132">
              <a:spcAft>
                <a:spcPts val="600"/>
              </a:spcAft>
              <a:buFont typeface="Arial" panose="020B0604020202020204" pitchFamily="34" charset="0"/>
              <a:buChar char="•"/>
              <a:defRPr/>
            </a:pPr>
            <a:r>
              <a:rPr lang="en-US" dirty="0">
                <a:solidFill>
                  <a:prstClr val="black"/>
                </a:solidFill>
              </a:rPr>
              <a:t>Establish sufficient scene control to ensure that serious crimes, such as active assaults, property damage, or evidence destruction are prevented or stopped before engaging in verbal de-escalation.</a:t>
            </a:r>
          </a:p>
          <a:p>
            <a:pPr marL="171400" indent="-171400" defTabSz="914132">
              <a:spcAft>
                <a:spcPts val="600"/>
              </a:spcAft>
              <a:buFont typeface="Arial" panose="020B0604020202020204" pitchFamily="34" charset="0"/>
              <a:buChar char="•"/>
              <a:defRPr/>
            </a:pPr>
            <a:r>
              <a:rPr lang="en-US" dirty="0">
                <a:solidFill>
                  <a:prstClr val="black"/>
                </a:solidFill>
              </a:rPr>
              <a:t>Recognize that an officer’s decision to talk or force compliance is directly tied to his/her agency and community’s willingness to support that decision. </a:t>
            </a:r>
          </a:p>
          <a:p>
            <a:pPr marL="171400" indent="-171400" defTabSz="914132">
              <a:spcAft>
                <a:spcPts val="600"/>
              </a:spcAft>
              <a:buFont typeface="Arial" panose="020B0604020202020204" pitchFamily="34" charset="0"/>
              <a:buChar char="•"/>
              <a:defRPr/>
            </a:pPr>
            <a:r>
              <a:rPr lang="en-US" dirty="0">
                <a:solidFill>
                  <a:prstClr val="black"/>
                </a:solidFill>
              </a:rPr>
              <a:t>As a result, when a person is only threatening him/herself, or where criminal conduct is minor, the decision to delay force in favor of de-escalation may remain the most reasonable response.</a:t>
            </a:r>
          </a:p>
          <a:p>
            <a:pPr lvl="0">
              <a:defRPr/>
            </a:pPr>
            <a:r>
              <a:rPr lang="en-US" dirty="0">
                <a:solidFill>
                  <a:prstClr val="black"/>
                </a:solidFill>
              </a:rPr>
              <a:t>The final two conditions for de-escalation are contact and communication. </a:t>
            </a:r>
          </a:p>
          <a:p>
            <a:pPr defTabSz="914132">
              <a:lnSpc>
                <a:spcPct val="150000"/>
              </a:lnSpc>
              <a:defRPr/>
            </a:pPr>
            <a:endParaRPr lang="en-US" dirty="0"/>
          </a:p>
        </p:txBody>
      </p:sp>
    </p:spTree>
    <p:extLst>
      <p:ext uri="{BB962C8B-B14F-4D97-AF65-F5344CB8AC3E}">
        <p14:creationId xmlns:p14="http://schemas.microsoft.com/office/powerpoint/2010/main" val="803202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781175" y="388938"/>
            <a:ext cx="3784600" cy="284003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36</a:t>
            </a:fld>
            <a:endParaRPr lang="en-US" dirty="0"/>
          </a:p>
        </p:txBody>
      </p:sp>
      <p:sp>
        <p:nvSpPr>
          <p:cNvPr id="8" name="Notes Placeholder 7">
            <a:extLst>
              <a:ext uri="{FF2B5EF4-FFF2-40B4-BE49-F238E27FC236}">
                <a16:creationId xmlns:a16="http://schemas.microsoft.com/office/drawing/2014/main" id="{A1AE713A-68EA-4E9C-859C-2FC8F988CDFE}"/>
              </a:ext>
            </a:extLst>
          </p:cNvPr>
          <p:cNvSpPr>
            <a:spLocks noGrp="1"/>
          </p:cNvSpPr>
          <p:nvPr>
            <p:ph type="body" sz="quarter" idx="3"/>
          </p:nvPr>
        </p:nvSpPr>
        <p:spPr>
          <a:xfrm>
            <a:off x="0" y="3419977"/>
            <a:ext cx="7008778" cy="5809747"/>
          </a:xfrm>
        </p:spPr>
        <p:txBody>
          <a:bodyPr/>
          <a:lstStyle/>
          <a:p>
            <a:pPr marL="171400" indent="-171400" defTabSz="914132">
              <a:lnSpc>
                <a:spcPct val="150000"/>
              </a:lnSpc>
              <a:buFont typeface="Arial" panose="020B0604020202020204" pitchFamily="34" charset="0"/>
              <a:buChar char="•"/>
              <a:defRPr/>
            </a:pPr>
            <a:r>
              <a:rPr lang="en-US" sz="1400" dirty="0">
                <a:solidFill>
                  <a:prstClr val="black"/>
                </a:solidFill>
              </a:rPr>
              <a:t>Stop saying “Relax”, ”Calm Down", or "Chill Out"  to someone in an emotional state, it DOES NOT work! Refer to </a:t>
            </a:r>
            <a:r>
              <a:rPr lang="en-US" sz="1400" u="sng" dirty="0">
                <a:solidFill>
                  <a:prstClr val="black"/>
                </a:solidFill>
              </a:rPr>
              <a:t>MIST 2026-Trauma Informed Policing </a:t>
            </a:r>
            <a:r>
              <a:rPr lang="en-US" sz="1400" dirty="0">
                <a:solidFill>
                  <a:prstClr val="black"/>
                </a:solidFill>
              </a:rPr>
              <a:t>regarding de-escalation, brain function and dealing with subjects with trauma. </a:t>
            </a:r>
            <a:endParaRPr lang="en-US" sz="1400" u="sng" dirty="0">
              <a:solidFill>
                <a:prstClr val="black"/>
              </a:solidFill>
            </a:endParaRPr>
          </a:p>
          <a:p>
            <a:pPr marL="171400" indent="-171400" defTabSz="914132">
              <a:lnSpc>
                <a:spcPct val="150000"/>
              </a:lnSpc>
              <a:spcBef>
                <a:spcPts val="1055"/>
              </a:spcBef>
              <a:buFont typeface="Arial" panose="020B0604020202020204" pitchFamily="34" charset="0"/>
              <a:buChar char="•"/>
              <a:defRPr/>
            </a:pPr>
            <a:r>
              <a:rPr lang="en-US" sz="1400" dirty="0">
                <a:solidFill>
                  <a:prstClr val="black"/>
                </a:solidFill>
              </a:rPr>
              <a:t>Using these terms will often escalate the person even further.</a:t>
            </a:r>
          </a:p>
          <a:p>
            <a:pPr marL="171400" indent="-171400" defTabSz="914132">
              <a:lnSpc>
                <a:spcPct val="150000"/>
              </a:lnSpc>
              <a:spcBef>
                <a:spcPts val="1055"/>
              </a:spcBef>
              <a:buFont typeface="Arial" panose="020B0604020202020204" pitchFamily="34" charset="0"/>
              <a:buChar char="•"/>
              <a:defRPr/>
            </a:pPr>
            <a:r>
              <a:rPr lang="en-US" sz="1400" dirty="0">
                <a:solidFill>
                  <a:prstClr val="black"/>
                </a:solidFill>
              </a:rPr>
              <a:t>Use phrases such as “Try breathing with me” or “Take a deep breath with me, in through your nose, out through your mouth.”</a:t>
            </a:r>
          </a:p>
          <a:p>
            <a:pPr marL="171400" indent="-171400" defTabSz="914132">
              <a:lnSpc>
                <a:spcPct val="150000"/>
              </a:lnSpc>
              <a:spcBef>
                <a:spcPts val="1055"/>
              </a:spcBef>
              <a:buFont typeface="Arial" panose="020B0604020202020204" pitchFamily="34" charset="0"/>
              <a:buChar char="•"/>
              <a:defRPr/>
            </a:pPr>
            <a:r>
              <a:rPr lang="en-US" sz="1400" dirty="0">
                <a:solidFill>
                  <a:prstClr val="black"/>
                </a:solidFill>
              </a:rPr>
              <a:t>Don’t “draw a line in the sand” and say things such as, “I am not going to tell you again…” or “This is the last time I’m going to tell you!”</a:t>
            </a:r>
          </a:p>
          <a:p>
            <a:pPr marL="171400" indent="-171400" defTabSz="914132">
              <a:lnSpc>
                <a:spcPct val="150000"/>
              </a:lnSpc>
              <a:spcBef>
                <a:spcPts val="1055"/>
              </a:spcBef>
              <a:buFont typeface="Arial" panose="020B0604020202020204" pitchFamily="34" charset="0"/>
              <a:buChar char="•"/>
              <a:defRPr/>
            </a:pPr>
            <a:r>
              <a:rPr lang="en-US" sz="1400" dirty="0">
                <a:solidFill>
                  <a:prstClr val="black"/>
                </a:solidFill>
              </a:rPr>
              <a:t>Avoid being condescending or appearing annoyed, irritated and frustrated.</a:t>
            </a:r>
          </a:p>
          <a:p>
            <a:pPr marL="171400" indent="-171400" defTabSz="914132">
              <a:lnSpc>
                <a:spcPct val="150000"/>
              </a:lnSpc>
              <a:spcBef>
                <a:spcPts val="1055"/>
              </a:spcBef>
              <a:buFont typeface="Arial" panose="020B0604020202020204" pitchFamily="34" charset="0"/>
              <a:buChar char="•"/>
              <a:defRPr/>
            </a:pPr>
            <a:r>
              <a:rPr lang="en-US" sz="1400" dirty="0">
                <a:solidFill>
                  <a:prstClr val="black"/>
                </a:solidFill>
              </a:rPr>
              <a:t>Try using first names when addressing the person, such as, “Frank, your feelings are justified, I understand right now you are frustrated.  Let’s try and work through this together.”</a:t>
            </a:r>
          </a:p>
          <a:p>
            <a:endParaRPr lang="en-US" dirty="0"/>
          </a:p>
        </p:txBody>
      </p:sp>
    </p:spTree>
    <p:extLst>
      <p:ext uri="{BB962C8B-B14F-4D97-AF65-F5344CB8AC3E}">
        <p14:creationId xmlns:p14="http://schemas.microsoft.com/office/powerpoint/2010/main" val="3171717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063625" y="269875"/>
            <a:ext cx="4883150" cy="36623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Notes Placeholder 1">
            <a:extLst>
              <a:ext uri="{FF2B5EF4-FFF2-40B4-BE49-F238E27FC236}">
                <a16:creationId xmlns:a16="http://schemas.microsoft.com/office/drawing/2014/main" id="{9587CC6C-AE68-4514-BCA3-3CA7CA0AF47D}"/>
              </a:ext>
            </a:extLst>
          </p:cNvPr>
          <p:cNvSpPr>
            <a:spLocks noGrp="1"/>
          </p:cNvSpPr>
          <p:nvPr>
            <p:ph type="body" idx="1"/>
          </p:nvPr>
        </p:nvSpPr>
        <p:spPr>
          <a:xfrm>
            <a:off x="701040" y="4125277"/>
            <a:ext cx="5608320" cy="3660458"/>
          </a:xfrm>
        </p:spPr>
        <p:txBody>
          <a:bodyPr/>
          <a:lstStyle/>
          <a:p>
            <a:endParaRPr lang="en-US" dirty="0"/>
          </a:p>
        </p:txBody>
      </p:sp>
      <p:sp>
        <p:nvSpPr>
          <p:cNvPr id="6" name="Slide Number Placeholder 5">
            <a:extLst>
              <a:ext uri="{FF2B5EF4-FFF2-40B4-BE49-F238E27FC236}">
                <a16:creationId xmlns:a16="http://schemas.microsoft.com/office/drawing/2014/main" id="{BC0409D5-AF70-4E5B-8EB9-95CF048CBC3C}"/>
              </a:ext>
            </a:extLst>
          </p:cNvPr>
          <p:cNvSpPr>
            <a:spLocks noGrp="1"/>
          </p:cNvSpPr>
          <p:nvPr>
            <p:ph type="sldNum" sz="quarter" idx="5"/>
          </p:nvPr>
        </p:nvSpPr>
        <p:spPr/>
        <p:txBody>
          <a:bodyPr/>
          <a:lstStyle/>
          <a:p>
            <a:fld id="{64509382-1005-4F31-916E-9EE926A848C9}" type="slidenum">
              <a:rPr lang="en-US" smtClean="0"/>
              <a:t>37</a:t>
            </a:fld>
            <a:endParaRPr lang="en-US" dirty="0"/>
          </a:p>
        </p:txBody>
      </p:sp>
    </p:spTree>
    <p:extLst>
      <p:ext uri="{BB962C8B-B14F-4D97-AF65-F5344CB8AC3E}">
        <p14:creationId xmlns:p14="http://schemas.microsoft.com/office/powerpoint/2010/main" val="2659675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en-US" sz="1400" dirty="0">
                <a:hlinkClick r:id="rId3"/>
              </a:rPr>
              <a:t>Com. v. Ellis :: 1995 :: Supreme Court of Pennsylvania Decisions :: Pennsylvania Case Law :: Pennsylvania Law :: U.S. Law :: </a:t>
            </a:r>
            <a:r>
              <a:rPr lang="en-US" sz="1400" dirty="0" err="1">
                <a:hlinkClick r:id="rId3"/>
              </a:rPr>
              <a:t>Justia</a:t>
            </a:r>
            <a:endParaRPr lang="en-US" sz="1400" dirty="0"/>
          </a:p>
          <a:p>
            <a:endParaRPr lang="en-US" sz="1400" dirty="0"/>
          </a:p>
          <a:p>
            <a:r>
              <a:rPr lang="en-US" sz="1400" dirty="0">
                <a:hlinkClick r:id="rId4"/>
              </a:rPr>
              <a:t>Title 18 Chapter 5 Section 8 - The Official Website of the Pennsylvania General Assembly</a:t>
            </a:r>
            <a:endParaRPr lang="en-US" sz="1400" dirty="0"/>
          </a:p>
          <a:p>
            <a:endParaRPr lang="en-US" sz="1400" dirty="0"/>
          </a:p>
          <a:p>
            <a:r>
              <a:rPr lang="en-US" sz="1400" dirty="0">
                <a:hlinkClick r:id="rId5"/>
              </a:rPr>
              <a:t>Graham v. Connor | 490 U.S. 386 (1989) | </a:t>
            </a:r>
            <a:r>
              <a:rPr lang="en-US" sz="1400" dirty="0" err="1">
                <a:hlinkClick r:id="rId5"/>
              </a:rPr>
              <a:t>Justia</a:t>
            </a:r>
            <a:r>
              <a:rPr lang="en-US" sz="1400" dirty="0">
                <a:hlinkClick r:id="rId5"/>
              </a:rPr>
              <a:t> U.S. Supreme Court Center</a:t>
            </a:r>
            <a:endParaRPr lang="en-US" sz="1400" dirty="0"/>
          </a:p>
          <a:p>
            <a:endParaRPr lang="en-US" sz="1400" dirty="0"/>
          </a:p>
          <a:p>
            <a:r>
              <a:rPr lang="en-US" sz="1400" dirty="0">
                <a:hlinkClick r:id="rId6"/>
              </a:rPr>
              <a:t>Tennessee v. Garner | 471 U.S. 1 (1985) | </a:t>
            </a:r>
            <a:r>
              <a:rPr lang="en-US" sz="1400" dirty="0" err="1">
                <a:hlinkClick r:id="rId6"/>
              </a:rPr>
              <a:t>Justia</a:t>
            </a:r>
            <a:r>
              <a:rPr lang="en-US" sz="1400" dirty="0">
                <a:hlinkClick r:id="rId6"/>
              </a:rPr>
              <a:t> U.S. Supreme Court Center</a:t>
            </a:r>
            <a:endParaRPr lang="en-US" sz="1400" dirty="0"/>
          </a:p>
          <a:p>
            <a:endParaRPr lang="en-US" sz="1400" dirty="0"/>
          </a:p>
          <a:p>
            <a:r>
              <a:rPr lang="nb-NO" sz="2000" dirty="0">
                <a:hlinkClick r:id="rId7"/>
              </a:rPr>
              <a:t>23-1239 Barnes v. Felix (05/15/2025)</a:t>
            </a:r>
            <a:endParaRPr lang="nb-NO" sz="2000" dirty="0"/>
          </a:p>
          <a:p>
            <a:endParaRPr lang="en-US" sz="1400" dirty="0"/>
          </a:p>
          <a:p>
            <a:r>
              <a:rPr lang="en-US" sz="1400" dirty="0"/>
              <a:t>Other Cases: </a:t>
            </a:r>
          </a:p>
          <a:p>
            <a:r>
              <a:rPr lang="en-US" sz="2000" dirty="0">
                <a:hlinkClick r:id="rId8"/>
              </a:rPr>
              <a:t>Figueroa v. Mazza et al., No. 14-4116 (2d Cir. 2016) :: </a:t>
            </a:r>
            <a:r>
              <a:rPr lang="en-US" sz="2000" dirty="0" err="1">
                <a:hlinkClick r:id="rId8"/>
              </a:rPr>
              <a:t>Justia</a:t>
            </a:r>
            <a:endParaRPr lang="en-US" sz="2000" dirty="0"/>
          </a:p>
          <a:p>
            <a:r>
              <a:rPr lang="en-US" sz="3200" dirty="0">
                <a:hlinkClick r:id="rId9"/>
              </a:rPr>
              <a:t>Pearson v. Callahan | 555 U.S. 223 (2009) | </a:t>
            </a:r>
            <a:r>
              <a:rPr lang="en-US" sz="3200" dirty="0" err="1">
                <a:hlinkClick r:id="rId9"/>
              </a:rPr>
              <a:t>Justia</a:t>
            </a:r>
            <a:r>
              <a:rPr lang="en-US" sz="3200" dirty="0">
                <a:hlinkClick r:id="rId9"/>
              </a:rPr>
              <a:t> U.S. Supreme Court Center</a:t>
            </a:r>
            <a:endParaRPr lang="en-US" sz="3200" dirty="0"/>
          </a:p>
          <a:p>
            <a:endParaRPr lang="en-US" sz="2000" dirty="0"/>
          </a:p>
          <a:p>
            <a:endParaRPr lang="en-US" sz="1400" dirty="0"/>
          </a:p>
          <a:p>
            <a:endParaRPr lang="en-US" sz="1400"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4</a:t>
            </a:fld>
            <a:endParaRPr lang="en-US" dirty="0"/>
          </a:p>
        </p:txBody>
      </p:sp>
    </p:spTree>
    <p:extLst>
      <p:ext uri="{BB962C8B-B14F-4D97-AF65-F5344CB8AC3E}">
        <p14:creationId xmlns:p14="http://schemas.microsoft.com/office/powerpoint/2010/main" val="11955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2900" y="3761397"/>
            <a:ext cx="6477000" cy="4744931"/>
          </a:xfrm>
        </p:spPr>
        <p:txBody>
          <a:bodyPr/>
          <a:lstStyle/>
          <a:p>
            <a:pPr>
              <a:lnSpc>
                <a:spcPct val="150000"/>
              </a:lnSpc>
            </a:pPr>
            <a:r>
              <a:rPr lang="en-US" sz="1400" b="1" dirty="0">
                <a:effectLst/>
                <a:latin typeface="Arial" panose="020B0604020202020204" pitchFamily="34" charset="0"/>
                <a:cs typeface="Arial" panose="020B0604020202020204" pitchFamily="34" charset="0"/>
              </a:rPr>
              <a:t>1. Opening Frame</a:t>
            </a:r>
            <a:endParaRPr lang="en-US" sz="1400" dirty="0">
              <a:effectLst/>
              <a:latin typeface="Arial" panose="020B0604020202020204" pitchFamily="34" charset="0"/>
              <a:cs typeface="Arial" panose="020B0604020202020204" pitchFamily="34" charset="0"/>
            </a:endParaRPr>
          </a:p>
          <a:p>
            <a:pPr>
              <a:lnSpc>
                <a:spcPct val="2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Today we’re locking in the </a:t>
            </a:r>
            <a:r>
              <a:rPr lang="en-US" sz="1400" b="1" dirty="0">
                <a:latin typeface="Arial" panose="020B0604020202020204" pitchFamily="34" charset="0"/>
                <a:cs typeface="Arial" panose="020B0604020202020204" pitchFamily="34" charset="0"/>
              </a:rPr>
              <a:t>legal foundation</a:t>
            </a:r>
            <a:r>
              <a:rPr lang="en-US" sz="1400" dirty="0">
                <a:latin typeface="Arial" panose="020B0604020202020204" pitchFamily="34" charset="0"/>
                <a:cs typeface="Arial" panose="020B0604020202020204" pitchFamily="34" charset="0"/>
              </a:rPr>
              <a:t> every PA officer must know cold.</a:t>
            </a:r>
          </a:p>
          <a:p>
            <a:pPr>
              <a:lnSpc>
                <a:spcPct val="2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Two big topics: (1) the </a:t>
            </a:r>
            <a:r>
              <a:rPr lang="en-US" sz="1400" b="1" dirty="0">
                <a:latin typeface="Arial" panose="020B0604020202020204" pitchFamily="34" charset="0"/>
                <a:cs typeface="Arial" panose="020B0604020202020204" pitchFamily="34" charset="0"/>
              </a:rPr>
              <a:t>three levels of police-citizen contact</a:t>
            </a:r>
            <a:r>
              <a:rPr lang="en-US" sz="1400" dirty="0">
                <a:latin typeface="Arial" panose="020B0604020202020204" pitchFamily="34" charset="0"/>
                <a:cs typeface="Arial" panose="020B0604020202020204" pitchFamily="34" charset="0"/>
              </a:rPr>
              <a:t> recognized in Pennsylvania, and (2) the </a:t>
            </a:r>
            <a:r>
              <a:rPr lang="en-US" sz="1400" b="1" dirty="0">
                <a:latin typeface="Arial" panose="020B0604020202020204" pitchFamily="34" charset="0"/>
                <a:cs typeface="Arial" panose="020B0604020202020204" pitchFamily="34" charset="0"/>
              </a:rPr>
              <a:t>current PA use-of-force legal standards</a:t>
            </a:r>
            <a:r>
              <a:rPr lang="en-US" sz="1400" dirty="0">
                <a:latin typeface="Arial" panose="020B0604020202020204" pitchFamily="34" charset="0"/>
                <a:cs typeface="Arial" panose="020B0604020202020204" pitchFamily="34" charset="0"/>
              </a:rPr>
              <a:t>.</a:t>
            </a:r>
          </a:p>
          <a:p>
            <a:pPr>
              <a:lnSpc>
                <a:spcPct val="2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If you understand these, you stay legal, you stay safe, and you stay employed.</a:t>
            </a:r>
          </a:p>
          <a:p>
            <a:pPr>
              <a:lnSpc>
                <a:spcPct val="150000"/>
              </a:lnSpc>
              <a:buFont typeface="Arial" panose="020B0604020202020204" pitchFamily="34" charset="0"/>
              <a:buNone/>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5</a:t>
            </a:fld>
            <a:endParaRPr lang="en-US" dirty="0"/>
          </a:p>
        </p:txBody>
      </p:sp>
    </p:spTree>
    <p:extLst>
      <p:ext uri="{BB962C8B-B14F-4D97-AF65-F5344CB8AC3E}">
        <p14:creationId xmlns:p14="http://schemas.microsoft.com/office/powerpoint/2010/main" val="656070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0975" y="3761397"/>
            <a:ext cx="6667500" cy="4744931"/>
          </a:xfrm>
        </p:spPr>
        <p:txBody>
          <a:bodyPr/>
          <a:lstStyle/>
          <a:p>
            <a:pPr>
              <a:lnSpc>
                <a:spcPct val="150000"/>
              </a:lnSpc>
            </a:pPr>
            <a:r>
              <a:rPr lang="en-US" sz="1400" b="1" dirty="0">
                <a:effectLst/>
                <a:latin typeface="Arial" panose="020B0604020202020204" pitchFamily="34" charset="0"/>
                <a:cs typeface="Arial" panose="020B0604020202020204" pitchFamily="34" charset="0"/>
              </a:rPr>
              <a:t>2. Three Levels of Interaction – Commonwealth v. Ellis (1995)</a:t>
            </a:r>
            <a:endParaRPr lang="en-US" sz="1400" dirty="0">
              <a:effectLst/>
              <a:latin typeface="Arial" panose="020B0604020202020204" pitchFamily="34" charset="0"/>
              <a:cs typeface="Arial" panose="020B0604020202020204" pitchFamily="34" charset="0"/>
            </a:endParaRPr>
          </a:p>
          <a:p>
            <a:pPr>
              <a:lnSpc>
                <a:spcPct val="150000"/>
              </a:lnSpc>
              <a:buFont typeface="Arial" panose="020B0604020202020204" pitchFamily="34" charset="0"/>
              <a:buChar char="•"/>
            </a:pPr>
            <a:r>
              <a:rPr lang="en-US" sz="1400" b="1" dirty="0">
                <a:latin typeface="Arial" panose="020B0604020202020204" pitchFamily="34" charset="0"/>
                <a:cs typeface="Arial" panose="020B0604020202020204" pitchFamily="34" charset="0"/>
              </a:rPr>
              <a:t>Level 1 – Mere Encounter</a:t>
            </a:r>
            <a:endParaRPr lang="en-US" sz="1400" dirty="0">
              <a:latin typeface="Arial" panose="020B0604020202020204" pitchFamily="34" charset="0"/>
              <a:cs typeface="Arial" panose="020B0604020202020204" pitchFamily="34" charset="0"/>
            </a:endParaRPr>
          </a:p>
          <a:p>
            <a:pPr>
              <a:lnSpc>
                <a:spcPct val="150000"/>
              </a:lnSpc>
              <a:buFont typeface="Arial" panose="020B0604020202020204" pitchFamily="34" charset="0"/>
              <a:buChar char="•"/>
            </a:pPr>
            <a:r>
              <a:rPr lang="en-US" sz="1400" b="1" dirty="0">
                <a:latin typeface="Arial" panose="020B0604020202020204" pitchFamily="34" charset="0"/>
                <a:cs typeface="Arial" panose="020B0604020202020204" pitchFamily="34" charset="0"/>
              </a:rPr>
              <a:t>Level 2 – Investigatory Detention (Terry Stop)</a:t>
            </a:r>
            <a:endParaRPr lang="en-US" sz="1400" dirty="0">
              <a:latin typeface="Arial" panose="020B0604020202020204" pitchFamily="34" charset="0"/>
              <a:cs typeface="Arial" panose="020B0604020202020204" pitchFamily="34" charset="0"/>
            </a:endParaRPr>
          </a:p>
          <a:p>
            <a:pPr>
              <a:lnSpc>
                <a:spcPct val="150000"/>
              </a:lnSpc>
              <a:buFont typeface="Arial" panose="020B0604020202020204" pitchFamily="34" charset="0"/>
              <a:buChar char="•"/>
            </a:pPr>
            <a:r>
              <a:rPr lang="en-US" sz="1400" b="1" dirty="0">
                <a:latin typeface="Arial" panose="020B0604020202020204" pitchFamily="34" charset="0"/>
                <a:cs typeface="Arial" panose="020B0604020202020204" pitchFamily="34" charset="0"/>
              </a:rPr>
              <a:t>Level 3 – Custodial Arrest</a:t>
            </a:r>
            <a:endParaRPr lang="en-US" sz="1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Requires </a:t>
            </a:r>
            <a:r>
              <a:rPr lang="en-US" sz="1400" b="1" dirty="0">
                <a:latin typeface="Arial" panose="020B0604020202020204" pitchFamily="34" charset="0"/>
                <a:cs typeface="Arial" panose="020B0604020202020204" pitchFamily="34" charset="0"/>
              </a:rPr>
              <a:t>probable cause</a:t>
            </a:r>
            <a:endParaRPr lang="en-US" sz="1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Full custodial seizure</a:t>
            </a:r>
          </a:p>
          <a:p>
            <a:pPr marL="742950" lvl="1" indent="-2857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Force justified under 18 </a:t>
            </a:r>
            <a:r>
              <a:rPr lang="en-US" sz="1400" dirty="0" err="1">
                <a:latin typeface="Arial" panose="020B0604020202020204" pitchFamily="34" charset="0"/>
                <a:cs typeface="Arial" panose="020B0604020202020204" pitchFamily="34" charset="0"/>
              </a:rPr>
              <a:t>Pa.C.S</a:t>
            </a:r>
            <a:r>
              <a:rPr lang="en-US" sz="1400" dirty="0">
                <a:latin typeface="Arial" panose="020B0604020202020204" pitchFamily="34" charset="0"/>
                <a:cs typeface="Arial" panose="020B0604020202020204" pitchFamily="34" charset="0"/>
              </a:rPr>
              <a:t>. § 508 (any force officer believes necessary to effect lawful arrest or defend self/others)</a:t>
            </a:r>
          </a:p>
          <a:p>
            <a:endParaRPr lang="en-US"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6</a:t>
            </a:fld>
            <a:endParaRPr lang="en-US" dirty="0"/>
          </a:p>
        </p:txBody>
      </p:sp>
    </p:spTree>
    <p:extLst>
      <p:ext uri="{BB962C8B-B14F-4D97-AF65-F5344CB8AC3E}">
        <p14:creationId xmlns:p14="http://schemas.microsoft.com/office/powerpoint/2010/main" val="185007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7</a:t>
            </a:fld>
            <a:endParaRPr lang="en-US" dirty="0"/>
          </a:p>
        </p:txBody>
      </p:sp>
    </p:spTree>
    <p:extLst>
      <p:ext uri="{BB962C8B-B14F-4D97-AF65-F5344CB8AC3E}">
        <p14:creationId xmlns:p14="http://schemas.microsoft.com/office/powerpoint/2010/main" val="662571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3761397"/>
            <a:ext cx="5976486" cy="5535003"/>
          </a:xfrm>
        </p:spPr>
        <p:txBody>
          <a:bodyPr/>
          <a:lstStyle/>
          <a:p>
            <a:r>
              <a:rPr lang="en-US" b="1" dirty="0"/>
              <a:t>Example 1: Street Contact</a:t>
            </a:r>
          </a:p>
          <a:p>
            <a:endParaRPr lang="en-US" b="1" dirty="0"/>
          </a:p>
          <a:p>
            <a:r>
              <a:rPr lang="en-US" dirty="0"/>
              <a:t>An officer approaches a man standing on a sidewalk and says,</a:t>
            </a:r>
          </a:p>
          <a:p>
            <a:r>
              <a:rPr lang="en-US" dirty="0"/>
              <a:t>“Hey, how’s it going? Mind if I talk to you for a minute?”</a:t>
            </a:r>
          </a:p>
          <a:p>
            <a:r>
              <a:rPr lang="en-US" dirty="0"/>
              <a:t>The man is not blocked, no commands are given, and the officer does not activate emergency lights or retain identification. The man is free to ignore the officer and walk away.</a:t>
            </a:r>
          </a:p>
          <a:p>
            <a:endParaRPr lang="en-US" dirty="0"/>
          </a:p>
          <a:p>
            <a:r>
              <a:rPr lang="en-US" b="1" dirty="0"/>
              <a:t>This is a mere encounter</a:t>
            </a:r>
            <a:r>
              <a:rPr lang="en-US" dirty="0"/>
              <a:t> because the contact is voluntary and non-coercive.</a:t>
            </a:r>
          </a:p>
          <a:p>
            <a:endParaRPr lang="en-US" dirty="0"/>
          </a:p>
          <a:p>
            <a:r>
              <a:rPr lang="en-US" b="1" dirty="0"/>
              <a:t>Example 2: Park Conversation</a:t>
            </a:r>
          </a:p>
          <a:p>
            <a:endParaRPr lang="en-US" b="1" dirty="0"/>
          </a:p>
          <a:p>
            <a:r>
              <a:rPr lang="en-US" dirty="0"/>
              <a:t>While on foot patrol in a public park, an officer walks up to a woman sitting on a bench and asks,</a:t>
            </a:r>
          </a:p>
          <a:p>
            <a:r>
              <a:rPr lang="en-US" dirty="0"/>
              <a:t>“Good evening. Have you seen anyone acting suspicious around here tonight?”</a:t>
            </a:r>
          </a:p>
          <a:p>
            <a:r>
              <a:rPr lang="en-US" dirty="0"/>
              <a:t>The officer’s tone is conversational, no weapons are displayed, and the officer does not instruct the woman to stay or answer questions.</a:t>
            </a:r>
          </a:p>
          <a:p>
            <a:endParaRPr lang="en-US" dirty="0"/>
          </a:p>
          <a:p>
            <a:r>
              <a:rPr lang="en-US" b="1" dirty="0"/>
              <a:t>This is a mere encounter</a:t>
            </a:r>
            <a:r>
              <a:rPr lang="en-US" dirty="0"/>
              <a:t> because there is no show of authority or detention.</a:t>
            </a:r>
          </a:p>
          <a:p>
            <a:endParaRPr lang="en-US" dirty="0"/>
          </a:p>
          <a:p>
            <a:r>
              <a:rPr lang="en-US" b="1" dirty="0"/>
              <a:t>Example 3: Vehicle Contact (No Lights)</a:t>
            </a:r>
          </a:p>
          <a:p>
            <a:endParaRPr lang="en-US" b="1" dirty="0"/>
          </a:p>
          <a:p>
            <a:r>
              <a:rPr lang="en-US" dirty="0"/>
              <a:t>An officer parks behind a legally parked vehicle </a:t>
            </a:r>
            <a:r>
              <a:rPr lang="en-US" b="1" dirty="0"/>
              <a:t>without activating emergency lights</a:t>
            </a:r>
            <a:r>
              <a:rPr lang="en-US" dirty="0"/>
              <a:t> and approaches on foot, saying,</a:t>
            </a:r>
          </a:p>
          <a:p>
            <a:r>
              <a:rPr lang="en-US" dirty="0"/>
              <a:t>“Hi, everything okay here?”</a:t>
            </a:r>
          </a:p>
          <a:p>
            <a:r>
              <a:rPr lang="en-US" dirty="0"/>
              <a:t>The driver is not ordered to remain, the officer does not block the vehicle’s exit, and the driver could lawfully drive away.</a:t>
            </a:r>
          </a:p>
          <a:p>
            <a:endParaRPr lang="en-US" dirty="0"/>
          </a:p>
          <a:p>
            <a:r>
              <a:rPr lang="en-US" b="1" dirty="0"/>
              <a:t>This is a mere encounter</a:t>
            </a:r>
            <a:r>
              <a:rPr lang="en-US" dirty="0"/>
              <a:t> because a reasonable person would feel free to leave.</a:t>
            </a:r>
          </a:p>
          <a:p>
            <a:pPr>
              <a:lnSpc>
                <a:spcPct val="150000"/>
              </a:lnSpc>
              <a:buFont typeface="Arial" panose="020B0604020202020204" pitchFamily="34" charset="0"/>
              <a:buChar char="•"/>
            </a:pPr>
            <a:endParaRPr lang="en-US" sz="1400" b="1" dirty="0">
              <a:latin typeface="Arial" panose="020B0604020202020204" pitchFamily="34" charset="0"/>
              <a:cs typeface="Arial" panose="020B0604020202020204" pitchFamily="34" charset="0"/>
            </a:endParaRPr>
          </a:p>
          <a:p>
            <a:pPr>
              <a:lnSpc>
                <a:spcPct val="150000"/>
              </a:lnSpc>
              <a:buFont typeface="Arial" panose="020B0604020202020204" pitchFamily="34" charset="0"/>
              <a:buChar char="•"/>
            </a:pPr>
            <a:endParaRPr lang="en-US" sz="14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8</a:t>
            </a:fld>
            <a:endParaRPr lang="en-US" dirty="0"/>
          </a:p>
        </p:txBody>
      </p:sp>
    </p:spTree>
    <p:extLst>
      <p:ext uri="{BB962C8B-B14F-4D97-AF65-F5344CB8AC3E}">
        <p14:creationId xmlns:p14="http://schemas.microsoft.com/office/powerpoint/2010/main" val="2036364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9615" y="3751872"/>
            <a:ext cx="5976486" cy="4744931"/>
          </a:xfrm>
        </p:spPr>
        <p:txBody>
          <a:bodyPr/>
          <a:lstStyle/>
          <a:p>
            <a:r>
              <a:rPr lang="en-US" sz="1400" b="1" dirty="0"/>
              <a:t>What Officers MAY NOT Do:</a:t>
            </a:r>
          </a:p>
          <a:p>
            <a:endParaRPr lang="en-US" sz="1400" b="1" dirty="0"/>
          </a:p>
          <a:p>
            <a:r>
              <a:rPr lang="en-US" sz="1400" dirty="0"/>
              <a:t>If any of the following occur, it is </a:t>
            </a:r>
            <a:r>
              <a:rPr lang="en-US" sz="1400" b="1" dirty="0"/>
              <a:t>no longer a mere encounter</a:t>
            </a:r>
            <a:r>
              <a:rPr lang="en-US" sz="1400" dirty="0"/>
              <a:t>:</a:t>
            </a:r>
          </a:p>
          <a:p>
            <a:endParaRPr lang="en-US" sz="1400" dirty="0"/>
          </a:p>
          <a:p>
            <a:pPr>
              <a:buFont typeface="Arial" panose="020B0604020202020204" pitchFamily="34" charset="0"/>
              <a:buChar char="•"/>
            </a:pPr>
            <a:r>
              <a:rPr lang="en-US" sz="1400" dirty="0"/>
              <a:t>Ordering the person to stop</a:t>
            </a:r>
          </a:p>
          <a:p>
            <a:pPr>
              <a:buFont typeface="Arial" panose="020B0604020202020204" pitchFamily="34" charset="0"/>
              <a:buChar char="•"/>
            </a:pPr>
            <a:r>
              <a:rPr lang="en-US" sz="1400" dirty="0"/>
              <a:t>Blocking movement</a:t>
            </a:r>
          </a:p>
          <a:p>
            <a:pPr>
              <a:buFont typeface="Arial" panose="020B0604020202020204" pitchFamily="34" charset="0"/>
              <a:buChar char="•"/>
            </a:pPr>
            <a:r>
              <a:rPr lang="en-US" sz="1400" dirty="0"/>
              <a:t>Retaining ID</a:t>
            </a:r>
          </a:p>
          <a:p>
            <a:pPr>
              <a:buFont typeface="Arial" panose="020B0604020202020204" pitchFamily="34" charset="0"/>
              <a:buChar char="•"/>
            </a:pPr>
            <a:r>
              <a:rPr lang="en-US" sz="1400" dirty="0"/>
              <a:t>Using emergency lights/sirens</a:t>
            </a:r>
          </a:p>
          <a:p>
            <a:pPr>
              <a:buFont typeface="Arial" panose="020B0604020202020204" pitchFamily="34" charset="0"/>
              <a:buChar char="•"/>
            </a:pPr>
            <a:r>
              <a:rPr lang="en-US" sz="1400" dirty="0"/>
              <a:t>Displaying weapons in a coercive way</a:t>
            </a:r>
          </a:p>
          <a:p>
            <a:pPr>
              <a:buFont typeface="Arial" panose="020B0604020202020204" pitchFamily="34" charset="0"/>
              <a:buChar char="•"/>
            </a:pPr>
            <a:r>
              <a:rPr lang="en-US" sz="1400" dirty="0"/>
              <a:t>Using authoritative language or tone (“You must…”</a:t>
            </a:r>
          </a:p>
          <a:p>
            <a:pPr>
              <a:buFont typeface="Arial" panose="020B0604020202020204" pitchFamily="34" charset="0"/>
              <a:buChar char="•"/>
            </a:pPr>
            <a:endParaRPr lang="en-US" sz="1400" dirty="0"/>
          </a:p>
          <a:p>
            <a:r>
              <a:rPr lang="en-US" sz="1400" b="1" dirty="0"/>
              <a:t>Key Training Rule:</a:t>
            </a:r>
          </a:p>
          <a:p>
            <a:endParaRPr lang="en-US" sz="1400" b="1" dirty="0"/>
          </a:p>
          <a:p>
            <a:r>
              <a:rPr lang="en-US" sz="1400" dirty="0"/>
              <a:t>A mere encounter becomes an investigatory detention when a reasonable person would believe they are not free to leave due to police conduct or authority.</a:t>
            </a:r>
          </a:p>
          <a:p>
            <a:endParaRPr lang="en-US" sz="1400" dirty="0"/>
          </a:p>
          <a:p>
            <a:r>
              <a:rPr lang="en-US" sz="1400" dirty="0"/>
              <a:t>Once that threshold is crossed, </a:t>
            </a:r>
            <a:r>
              <a:rPr lang="en-US" sz="1400" b="1" dirty="0"/>
              <a:t>reasonable suspicion is required</a:t>
            </a:r>
            <a:r>
              <a:rPr lang="en-US" sz="1400" dirty="0"/>
              <a:t>.</a:t>
            </a:r>
          </a:p>
          <a:p>
            <a:pPr>
              <a:buFont typeface="Arial" panose="020B0604020202020204" pitchFamily="34" charset="0"/>
              <a:buNone/>
            </a:pPr>
            <a:endParaRPr lang="en-US" sz="1400" dirty="0"/>
          </a:p>
          <a:p>
            <a:endParaRPr lang="en-US" dirty="0"/>
          </a:p>
        </p:txBody>
      </p:sp>
      <p:sp>
        <p:nvSpPr>
          <p:cNvPr id="4" name="Slide Number Placeholder 3"/>
          <p:cNvSpPr>
            <a:spLocks noGrp="1"/>
          </p:cNvSpPr>
          <p:nvPr>
            <p:ph type="sldNum" sz="quarter" idx="5"/>
          </p:nvPr>
        </p:nvSpPr>
        <p:spPr/>
        <p:txBody>
          <a:bodyPr/>
          <a:lstStyle/>
          <a:p>
            <a:fld id="{64509382-1005-4F31-916E-9EE926A848C9}" type="slidenum">
              <a:rPr lang="en-US" smtClean="0"/>
              <a:pPr/>
              <a:t>9</a:t>
            </a:fld>
            <a:endParaRPr lang="en-US" dirty="0"/>
          </a:p>
        </p:txBody>
      </p:sp>
    </p:spTree>
    <p:extLst>
      <p:ext uri="{BB962C8B-B14F-4D97-AF65-F5344CB8AC3E}">
        <p14:creationId xmlns:p14="http://schemas.microsoft.com/office/powerpoint/2010/main" val="22985227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3359"/>
          <a:stretch/>
        </p:blipFill>
        <p:spPr>
          <a:xfrm>
            <a:off x="1" y="429876"/>
            <a:ext cx="9143999" cy="3566463"/>
          </a:xfrm>
          <a:prstGeom prst="rect">
            <a:avLst/>
          </a:prstGeom>
          <a:effectLst>
            <a:outerShdw blurRad="50800" dist="38100" dir="13500000" algn="br" rotWithShape="0">
              <a:prstClr val="black">
                <a:alpha val="40000"/>
              </a:prstClr>
            </a:outerShdw>
          </a:effectLst>
        </p:spPr>
      </p:pic>
      <p:sp>
        <p:nvSpPr>
          <p:cNvPr id="2" name="Title 1"/>
          <p:cNvSpPr>
            <a:spLocks noGrp="1"/>
          </p:cNvSpPr>
          <p:nvPr>
            <p:ph type="ctrTitle" hasCustomPrompt="1"/>
          </p:nvPr>
        </p:nvSpPr>
        <p:spPr>
          <a:xfrm>
            <a:off x="601274" y="4185999"/>
            <a:ext cx="7772400" cy="750524"/>
          </a:xfrm>
          <a:prstGeom prst="rect">
            <a:avLst/>
          </a:prstGeom>
        </p:spPr>
        <p:txBody>
          <a:bodyPr anchor="b">
            <a:normAutofit/>
          </a:bodyPr>
          <a:lstStyle>
            <a:lvl1pPr algn="ctr">
              <a:defRPr sz="4000">
                <a:solidFill>
                  <a:schemeClr val="tx1"/>
                </a:solidFill>
              </a:defRPr>
            </a:lvl1pPr>
          </a:lstStyle>
          <a:p>
            <a:r>
              <a:rPr lang="en-US" dirty="0"/>
              <a:t>Course Number</a:t>
            </a:r>
          </a:p>
        </p:txBody>
      </p:sp>
      <p:sp>
        <p:nvSpPr>
          <p:cNvPr id="3" name="Subtitle 2"/>
          <p:cNvSpPr>
            <a:spLocks noGrp="1"/>
          </p:cNvSpPr>
          <p:nvPr>
            <p:ph type="subTitle" idx="1" hasCustomPrompt="1"/>
          </p:nvPr>
        </p:nvSpPr>
        <p:spPr>
          <a:xfrm>
            <a:off x="435835" y="4964960"/>
            <a:ext cx="8272329" cy="1487552"/>
          </a:xfrm>
        </p:spPr>
        <p:txBody>
          <a:bodyPr>
            <a:noAutofit/>
          </a:bodyPr>
          <a:lstStyle>
            <a:lvl1pPr marL="0" indent="0" algn="ctr">
              <a:buNone/>
              <a:defRPr sz="4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Course Title</a:t>
            </a:r>
          </a:p>
        </p:txBody>
      </p:sp>
    </p:spTree>
    <p:extLst>
      <p:ext uri="{BB962C8B-B14F-4D97-AF65-F5344CB8AC3E}">
        <p14:creationId xmlns:p14="http://schemas.microsoft.com/office/powerpoint/2010/main" val="81829941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52799"/>
            <a:ext cx="9144000" cy="1573618"/>
          </a:xfrm>
          <a:prstGeom prst="rect">
            <a:avLst/>
          </a:prstGeom>
          <a:effectLst>
            <a:outerShdw blurRad="50800" dist="38100" algn="l" rotWithShape="0">
              <a:prstClr val="black">
                <a:alpha val="40000"/>
              </a:prstClr>
            </a:outerShdw>
          </a:effectLst>
        </p:spPr>
      </p:pic>
      <p:sp>
        <p:nvSpPr>
          <p:cNvPr id="3" name="Content Placeholder 2"/>
          <p:cNvSpPr>
            <a:spLocks noGrp="1"/>
          </p:cNvSpPr>
          <p:nvPr>
            <p:ph idx="1"/>
          </p:nvPr>
        </p:nvSpPr>
        <p:spPr>
          <a:xfrm>
            <a:off x="628650" y="2340613"/>
            <a:ext cx="7886700" cy="38826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26D2CB40-E50C-4D3C-A796-5519001A4ED7}" type="slidenum">
              <a:rPr lang="en-US" smtClean="0"/>
              <a:t>‹#›</a:t>
            </a:fld>
            <a:endParaRPr lang="en-US" dirty="0"/>
          </a:p>
        </p:txBody>
      </p:sp>
      <p:sp>
        <p:nvSpPr>
          <p:cNvPr id="12" name="Title Placeholder 13"/>
          <p:cNvSpPr txBox="1">
            <a:spLocks/>
          </p:cNvSpPr>
          <p:nvPr userDrawn="1"/>
        </p:nvSpPr>
        <p:spPr>
          <a:xfrm>
            <a:off x="1760912" y="582735"/>
            <a:ext cx="6853218" cy="436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baseline="0">
                <a:solidFill>
                  <a:schemeClr val="tx1"/>
                </a:solidFill>
                <a:latin typeface="Arial" panose="020B0604020202020204" pitchFamily="34" charset="0"/>
                <a:ea typeface="+mj-ea"/>
                <a:cs typeface="Arial" panose="020B0604020202020204" pitchFamily="34" charset="0"/>
              </a:defRPr>
            </a:lvl1pPr>
          </a:lstStyle>
          <a:p>
            <a:pPr algn="l"/>
            <a:r>
              <a:rPr lang="en-US" sz="2200" dirty="0">
                <a:solidFill>
                  <a:schemeClr val="tx1"/>
                </a:solidFill>
              </a:rPr>
              <a:t>Use of Force and Policy Standards Review</a:t>
            </a:r>
          </a:p>
        </p:txBody>
      </p:sp>
      <p:sp>
        <p:nvSpPr>
          <p:cNvPr id="7" name="Title 5">
            <a:extLst>
              <a:ext uri="{FF2B5EF4-FFF2-40B4-BE49-F238E27FC236}">
                <a16:creationId xmlns:a16="http://schemas.microsoft.com/office/drawing/2014/main" id="{D21445A7-D35C-417E-8260-7F410921C37C}"/>
              </a:ext>
            </a:extLst>
          </p:cNvPr>
          <p:cNvSpPr>
            <a:spLocks noGrp="1"/>
          </p:cNvSpPr>
          <p:nvPr>
            <p:ph type="title"/>
          </p:nvPr>
        </p:nvSpPr>
        <p:spPr>
          <a:xfrm>
            <a:off x="611680" y="1456629"/>
            <a:ext cx="7886700" cy="699725"/>
          </a:xfrm>
          <a:prstGeom prst="rect">
            <a:avLst/>
          </a:prstGeom>
        </p:spPr>
        <p:txBody>
          <a:bodyPr/>
          <a:lstStyle>
            <a:lvl1pPr>
              <a:defRPr/>
            </a:lvl1pPr>
          </a:lstStyle>
          <a:p>
            <a:endParaRPr lang="en-US" dirty="0"/>
          </a:p>
        </p:txBody>
      </p:sp>
    </p:spTree>
    <p:custDataLst>
      <p:tags r:id="rId1"/>
    </p:custDataLst>
    <p:extLst>
      <p:ext uri="{BB962C8B-B14F-4D97-AF65-F5344CB8AC3E}">
        <p14:creationId xmlns:p14="http://schemas.microsoft.com/office/powerpoint/2010/main" val="3423174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2141512"/>
            <a:ext cx="3886200" cy="410965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29150" y="2141512"/>
            <a:ext cx="3886200" cy="4109659"/>
          </a:xfrm>
        </p:spPr>
        <p:txBody>
          <a:bodyPr/>
          <a:lstStyle>
            <a:lvl4pPr>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12"/>
          </p:nvPr>
        </p:nvSpPr>
        <p:spPr/>
        <p:txBody>
          <a:bodyPr/>
          <a:lstStyle/>
          <a:p>
            <a:fld id="{26D2CB40-E50C-4D3C-A796-5519001A4ED7}" type="slidenum">
              <a:rPr lang="en-US" smtClean="0"/>
              <a:t>‹#›</a:t>
            </a:fld>
            <a:endParaRPr lang="en-US" dirty="0"/>
          </a:p>
        </p:txBody>
      </p:sp>
      <p:sp>
        <p:nvSpPr>
          <p:cNvPr id="6" name="Title 5">
            <a:extLst>
              <a:ext uri="{FF2B5EF4-FFF2-40B4-BE49-F238E27FC236}">
                <a16:creationId xmlns:a16="http://schemas.microsoft.com/office/drawing/2014/main" id="{F867E476-028A-4461-A831-31CBD29EE78A}"/>
              </a:ext>
            </a:extLst>
          </p:cNvPr>
          <p:cNvSpPr>
            <a:spLocks noGrp="1"/>
          </p:cNvSpPr>
          <p:nvPr>
            <p:ph type="title"/>
          </p:nvPr>
        </p:nvSpPr>
        <p:spPr>
          <a:xfrm>
            <a:off x="611680" y="1306156"/>
            <a:ext cx="7886700" cy="699725"/>
          </a:xfrm>
          <a:prstGeom prst="rect">
            <a:avLst/>
          </a:prstGeom>
        </p:spPr>
        <p:txBody>
          <a:bodyPr/>
          <a:lstStyle/>
          <a:p>
            <a:r>
              <a:rPr lang="en-US" dirty="0"/>
              <a:t>Click to edit</a:t>
            </a:r>
          </a:p>
        </p:txBody>
      </p:sp>
      <p:pic>
        <p:nvPicPr>
          <p:cNvPr id="9" name="Picture 8">
            <a:extLst>
              <a:ext uri="{FF2B5EF4-FFF2-40B4-BE49-F238E27FC236}">
                <a16:creationId xmlns:a16="http://schemas.microsoft.com/office/drawing/2014/main" id="{E5E10EE0-3F33-814A-8366-B54B5977FB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52799"/>
            <a:ext cx="9144000" cy="1573618"/>
          </a:xfrm>
          <a:prstGeom prst="rect">
            <a:avLst/>
          </a:prstGeom>
          <a:effectLst>
            <a:outerShdw blurRad="50800" dist="38100" algn="l" rotWithShape="0">
              <a:prstClr val="black">
                <a:alpha val="40000"/>
              </a:prstClr>
            </a:outerShdw>
          </a:effectLst>
        </p:spPr>
      </p:pic>
      <p:sp>
        <p:nvSpPr>
          <p:cNvPr id="11" name="Title Placeholder 13">
            <a:extLst>
              <a:ext uri="{FF2B5EF4-FFF2-40B4-BE49-F238E27FC236}">
                <a16:creationId xmlns:a16="http://schemas.microsoft.com/office/drawing/2014/main" id="{18CA5915-3D67-CB42-8C77-7890E39EED07}"/>
              </a:ext>
            </a:extLst>
          </p:cNvPr>
          <p:cNvSpPr txBox="1">
            <a:spLocks/>
          </p:cNvSpPr>
          <p:nvPr userDrawn="1"/>
        </p:nvSpPr>
        <p:spPr>
          <a:xfrm>
            <a:off x="1760912" y="582735"/>
            <a:ext cx="6853218" cy="436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baseline="0">
                <a:solidFill>
                  <a:schemeClr val="tx1"/>
                </a:solidFill>
                <a:latin typeface="Arial" panose="020B0604020202020204" pitchFamily="34" charset="0"/>
                <a:ea typeface="+mj-ea"/>
                <a:cs typeface="Arial" panose="020B0604020202020204" pitchFamily="34" charset="0"/>
              </a:defRPr>
            </a:lvl1pPr>
          </a:lstStyle>
          <a:p>
            <a:pPr algn="l"/>
            <a:r>
              <a:rPr lang="en-US" sz="2200" dirty="0">
                <a:solidFill>
                  <a:schemeClr val="tx1"/>
                </a:solidFill>
              </a:rPr>
              <a:t>Use of Force and Control Tactics</a:t>
            </a:r>
          </a:p>
        </p:txBody>
      </p:sp>
    </p:spTree>
    <p:custDataLst>
      <p:tags r:id="rId1"/>
    </p:custDataLst>
    <p:extLst>
      <p:ext uri="{BB962C8B-B14F-4D97-AF65-F5344CB8AC3E}">
        <p14:creationId xmlns:p14="http://schemas.microsoft.com/office/powerpoint/2010/main" val="16871012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50000">
              <a:schemeClr val="accent1">
                <a:lumMod val="50000"/>
              </a:schemeClr>
            </a:gs>
            <a:gs pos="100000">
              <a:schemeClr val="accent1">
                <a:lumMod val="50000"/>
              </a:schemeClr>
            </a:gs>
          </a:gsLst>
          <a:lin ang="5400000" scaled="0"/>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2CB40-E50C-4D3C-A796-5519001A4ED7}" type="slidenum">
              <a:rPr lang="en-US" smtClean="0"/>
              <a:t>‹#›</a:t>
            </a:fld>
            <a:endParaRPr lang="en-US" dirty="0"/>
          </a:p>
        </p:txBody>
      </p:sp>
    </p:spTree>
    <p:extLst>
      <p:ext uri="{BB962C8B-B14F-4D97-AF65-F5344CB8AC3E}">
        <p14:creationId xmlns:p14="http://schemas.microsoft.com/office/powerpoint/2010/main" val="4943748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4" r:id="rId3"/>
  </p:sldLayoutIdLst>
  <p:hf hdr="0" ftr="0" dt="0"/>
  <p:txStyles>
    <p:title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35835" y="5220171"/>
            <a:ext cx="8272329" cy="1356328"/>
          </a:xfrm>
        </p:spPr>
        <p:txBody>
          <a:bodyPr/>
          <a:lstStyle/>
          <a:p>
            <a:r>
              <a:rPr lang="en-US" sz="4400" dirty="0">
                <a:solidFill>
                  <a:srgbClr val="EEB500"/>
                </a:solidFill>
                <a:latin typeface="Arial Black" panose="020B0A04020102020204" pitchFamily="34" charset="0"/>
              </a:rPr>
              <a:t>Use of Force Legal Standards Review 2026</a:t>
            </a:r>
          </a:p>
          <a:p>
            <a:endParaRPr lang="en-US" sz="4200" dirty="0"/>
          </a:p>
        </p:txBody>
      </p:sp>
      <p:sp>
        <p:nvSpPr>
          <p:cNvPr id="2" name="TextBox 1">
            <a:extLst>
              <a:ext uri="{FF2B5EF4-FFF2-40B4-BE49-F238E27FC236}">
                <a16:creationId xmlns:a16="http://schemas.microsoft.com/office/drawing/2014/main" id="{22B55A5C-0657-6CE2-0DE0-ADA79F3ECA06}"/>
              </a:ext>
            </a:extLst>
          </p:cNvPr>
          <p:cNvSpPr txBox="1"/>
          <p:nvPr/>
        </p:nvSpPr>
        <p:spPr>
          <a:xfrm>
            <a:off x="339091" y="3188846"/>
            <a:ext cx="8465818" cy="2031325"/>
          </a:xfrm>
          <a:prstGeom prst="rect">
            <a:avLst/>
          </a:prstGeom>
          <a:noFill/>
        </p:spPr>
        <p:txBody>
          <a:bodyPr wrap="square" rtlCol="0">
            <a:spAutoFit/>
          </a:bodyPr>
          <a:lstStyle/>
          <a:p>
            <a:pPr algn="ctr" eaLnBrk="1" fontAlgn="base" hangingPunct="1">
              <a:spcBef>
                <a:spcPct val="50000"/>
              </a:spcBef>
              <a:spcAft>
                <a:spcPct val="0"/>
              </a:spcAft>
            </a:pPr>
            <a:endParaRPr lang="en-US" altLang="en-US" sz="2400" b="1" i="1" dirty="0">
              <a:solidFill>
                <a:srgbClr val="FFC000"/>
              </a:solidFill>
              <a:latin typeface="Arial" charset="0"/>
            </a:endParaRPr>
          </a:p>
          <a:p>
            <a:pPr algn="ctr" eaLnBrk="1" fontAlgn="base" hangingPunct="1">
              <a:spcBef>
                <a:spcPct val="50000"/>
              </a:spcBef>
              <a:spcAft>
                <a:spcPct val="0"/>
              </a:spcAft>
            </a:pPr>
            <a:r>
              <a:rPr lang="en-US" altLang="en-US" sz="4400" b="1" dirty="0">
                <a:latin typeface="Arial" charset="0"/>
              </a:rPr>
              <a:t>MPOETC</a:t>
            </a:r>
          </a:p>
          <a:p>
            <a:pPr algn="ctr" eaLnBrk="1" fontAlgn="base" hangingPunct="1">
              <a:spcBef>
                <a:spcPct val="50000"/>
              </a:spcBef>
              <a:spcAft>
                <a:spcPct val="0"/>
              </a:spcAft>
            </a:pPr>
            <a:r>
              <a:rPr lang="en-US" altLang="en-US" sz="2400" b="1" dirty="0">
                <a:latin typeface="Arial" charset="0"/>
              </a:rPr>
              <a:t>TRAINING AND EDUCATION DIVISION</a:t>
            </a:r>
          </a:p>
        </p:txBody>
      </p:sp>
    </p:spTree>
    <p:custDataLst>
      <p:tags r:id="rId1"/>
    </p:custDataLst>
    <p:extLst>
      <p:ext uri="{BB962C8B-B14F-4D97-AF65-F5344CB8AC3E}">
        <p14:creationId xmlns:p14="http://schemas.microsoft.com/office/powerpoint/2010/main" val="741203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F1493B-BB4B-D74F-CFD2-0702EF5B6813}"/>
              </a:ext>
            </a:extLst>
          </p:cNvPr>
          <p:cNvSpPr>
            <a:spLocks noGrp="1"/>
          </p:cNvSpPr>
          <p:nvPr>
            <p:ph type="sldNum" sz="quarter" idx="12"/>
          </p:nvPr>
        </p:nvSpPr>
        <p:spPr/>
        <p:txBody>
          <a:bodyPr/>
          <a:lstStyle/>
          <a:p>
            <a:fld id="{26D2CB40-E50C-4D3C-A796-5519001A4ED7}" type="slidenum">
              <a:rPr lang="en-US" smtClean="0"/>
              <a:t>10</a:t>
            </a:fld>
            <a:endParaRPr lang="en-US" dirty="0"/>
          </a:p>
        </p:txBody>
      </p:sp>
      <p:sp>
        <p:nvSpPr>
          <p:cNvPr id="4" name="Title 3">
            <a:extLst>
              <a:ext uri="{FF2B5EF4-FFF2-40B4-BE49-F238E27FC236}">
                <a16:creationId xmlns:a16="http://schemas.microsoft.com/office/drawing/2014/main" id="{9F395357-402E-62E2-0F09-9FD13E4E8B55}"/>
              </a:ext>
            </a:extLst>
          </p:cNvPr>
          <p:cNvSpPr>
            <a:spLocks noGrp="1"/>
          </p:cNvSpPr>
          <p:nvPr>
            <p:ph type="title"/>
          </p:nvPr>
        </p:nvSpPr>
        <p:spPr>
          <a:xfrm>
            <a:off x="628650" y="1640508"/>
            <a:ext cx="7886700" cy="699725"/>
          </a:xfrm>
        </p:spPr>
        <p:txBody>
          <a:bodyPr/>
          <a:lstStyle/>
          <a:p>
            <a:r>
              <a:rPr lang="en-US" sz="3600" b="1" dirty="0">
                <a:solidFill>
                  <a:srgbClr val="FFB600"/>
                </a:solidFill>
              </a:rPr>
              <a:t>Legal Police/Citizen Interactions</a:t>
            </a:r>
          </a:p>
        </p:txBody>
      </p:sp>
      <p:sp>
        <p:nvSpPr>
          <p:cNvPr id="5" name="Content Placeholder 2">
            <a:extLst>
              <a:ext uri="{FF2B5EF4-FFF2-40B4-BE49-F238E27FC236}">
                <a16:creationId xmlns:a16="http://schemas.microsoft.com/office/drawing/2014/main" id="{1EC38B7F-30C9-4960-3BAC-D08741CC9FEB}"/>
              </a:ext>
            </a:extLst>
          </p:cNvPr>
          <p:cNvSpPr>
            <a:spLocks noGrp="1"/>
          </p:cNvSpPr>
          <p:nvPr>
            <p:ph idx="1"/>
          </p:nvPr>
        </p:nvSpPr>
        <p:spPr>
          <a:xfrm>
            <a:off x="0" y="2254468"/>
            <a:ext cx="9144000" cy="1260296"/>
          </a:xfrm>
        </p:spPr>
        <p:txBody>
          <a:bodyPr anchor="ctr">
            <a:normAutofit/>
          </a:bodyPr>
          <a:lstStyle/>
          <a:p>
            <a:pPr algn="ctr"/>
            <a:r>
              <a:rPr lang="en-US" sz="2400" dirty="0">
                <a:latin typeface="Arial" panose="020B0604020202020204" pitchFamily="34" charset="0"/>
                <a:cs typeface="Arial" panose="020B0604020202020204" pitchFamily="34" charset="0"/>
              </a:rPr>
              <a:t>A governmental deprivation of a citizen’s freedom of movement; to include custodial arrest and investigatory detention</a:t>
            </a:r>
          </a:p>
          <a:p>
            <a:pPr algn="just"/>
            <a:endParaRPr lang="en-US" sz="2200" dirty="0">
              <a:latin typeface="Arial" panose="020B0604020202020204" pitchFamily="34" charset="0"/>
              <a:cs typeface="Arial" panose="020B0604020202020204" pitchFamily="34" charset="0"/>
            </a:endParaRPr>
          </a:p>
        </p:txBody>
      </p:sp>
      <p:pic>
        <p:nvPicPr>
          <p:cNvPr id="2" name="Picture 1" descr="A picture containing outdoor, sky, light, highway&#10;&#10;AI-generated content may be incorrect.">
            <a:extLst>
              <a:ext uri="{FF2B5EF4-FFF2-40B4-BE49-F238E27FC236}">
                <a16:creationId xmlns:a16="http://schemas.microsoft.com/office/drawing/2014/main" id="{FE958AE2-B5A3-3861-E995-7EFA8FBBF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43" y="3429000"/>
            <a:ext cx="3991428" cy="2237348"/>
          </a:xfrm>
          <a:prstGeom prst="rect">
            <a:avLst/>
          </a:prstGeom>
          <a:ln>
            <a:noFill/>
          </a:ln>
          <a:effectLst>
            <a:softEdge rad="112500"/>
          </a:effectLst>
        </p:spPr>
      </p:pic>
      <p:pic>
        <p:nvPicPr>
          <p:cNvPr id="6" name="Picture 5" descr="A picture containing person, outdoor&#10;&#10;AI-generated content may be incorrect.">
            <a:extLst>
              <a:ext uri="{FF2B5EF4-FFF2-40B4-BE49-F238E27FC236}">
                <a16:creationId xmlns:a16="http://schemas.microsoft.com/office/drawing/2014/main" id="{6D567DEA-CEAF-0CB3-A2ED-0CE1F12AE9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428999"/>
            <a:ext cx="4142544" cy="2237349"/>
          </a:xfrm>
          <a:prstGeom prst="rect">
            <a:avLst/>
          </a:prstGeom>
          <a:ln>
            <a:noFill/>
          </a:ln>
          <a:effectLst>
            <a:softEdge rad="112500"/>
          </a:effectLst>
        </p:spPr>
      </p:pic>
    </p:spTree>
    <p:extLst>
      <p:ext uri="{BB962C8B-B14F-4D97-AF65-F5344CB8AC3E}">
        <p14:creationId xmlns:p14="http://schemas.microsoft.com/office/powerpoint/2010/main" val="2830284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F1493B-BB4B-D74F-CFD2-0702EF5B6813}"/>
              </a:ext>
            </a:extLst>
          </p:cNvPr>
          <p:cNvSpPr>
            <a:spLocks noGrp="1"/>
          </p:cNvSpPr>
          <p:nvPr>
            <p:ph type="sldNum" sz="quarter" idx="12"/>
          </p:nvPr>
        </p:nvSpPr>
        <p:spPr/>
        <p:txBody>
          <a:bodyPr/>
          <a:lstStyle/>
          <a:p>
            <a:fld id="{26D2CB40-E50C-4D3C-A796-5519001A4ED7}" type="slidenum">
              <a:rPr lang="en-US" smtClean="0"/>
              <a:t>11</a:t>
            </a:fld>
            <a:endParaRPr lang="en-US" dirty="0"/>
          </a:p>
        </p:txBody>
      </p:sp>
      <p:sp>
        <p:nvSpPr>
          <p:cNvPr id="4" name="Title 3">
            <a:extLst>
              <a:ext uri="{FF2B5EF4-FFF2-40B4-BE49-F238E27FC236}">
                <a16:creationId xmlns:a16="http://schemas.microsoft.com/office/drawing/2014/main" id="{9F395357-402E-62E2-0F09-9FD13E4E8B55}"/>
              </a:ext>
            </a:extLst>
          </p:cNvPr>
          <p:cNvSpPr>
            <a:spLocks noGrp="1"/>
          </p:cNvSpPr>
          <p:nvPr>
            <p:ph type="title"/>
          </p:nvPr>
        </p:nvSpPr>
        <p:spPr/>
        <p:txBody>
          <a:bodyPr/>
          <a:lstStyle/>
          <a:p>
            <a:r>
              <a:rPr lang="en-US" sz="3600" b="1" dirty="0">
                <a:solidFill>
                  <a:srgbClr val="FFB600"/>
                </a:solidFill>
              </a:rPr>
              <a:t>Investigatory Detention</a:t>
            </a:r>
          </a:p>
        </p:txBody>
      </p:sp>
      <p:sp>
        <p:nvSpPr>
          <p:cNvPr id="2" name="Content Placeholder 2">
            <a:extLst>
              <a:ext uri="{FF2B5EF4-FFF2-40B4-BE49-F238E27FC236}">
                <a16:creationId xmlns:a16="http://schemas.microsoft.com/office/drawing/2014/main" id="{310D83EA-AD1B-A348-E8A1-5A4C82BCCAF2}"/>
              </a:ext>
            </a:extLst>
          </p:cNvPr>
          <p:cNvSpPr>
            <a:spLocks noGrp="1"/>
          </p:cNvSpPr>
          <p:nvPr>
            <p:ph idx="1"/>
          </p:nvPr>
        </p:nvSpPr>
        <p:spPr>
          <a:xfrm>
            <a:off x="144463" y="2025650"/>
            <a:ext cx="8855075" cy="4433888"/>
          </a:xfrm>
        </p:spPr>
        <p:txBody>
          <a:bodyPr anchor="ctr">
            <a:normAutofit/>
          </a:bodyPr>
          <a:lstStyle/>
          <a:p>
            <a:pPr algn="ctr"/>
            <a:r>
              <a:rPr lang="en-US" sz="2400" dirty="0">
                <a:latin typeface="Arial" panose="020B0604020202020204" pitchFamily="34" charset="0"/>
                <a:cs typeface="Arial" panose="020B0604020202020204" pitchFamily="34" charset="0"/>
              </a:rPr>
              <a:t>Investigatory Detention is defined as the middle ground between a mere encounter and custodial arrest</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Investigatory Detention subjects an individual to a stop and period of detention; it does not however, subject an individual to such coercive conditions as to constitute the          functional equivalent of an arrest</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Investigatory Detention must be supported by          </a:t>
            </a:r>
            <a:r>
              <a:rPr lang="en-US" sz="2400" u="sng" dirty="0">
                <a:latin typeface="Arial" panose="020B0604020202020204" pitchFamily="34" charset="0"/>
                <a:cs typeface="Arial" panose="020B0604020202020204" pitchFamily="34" charset="0"/>
              </a:rPr>
              <a:t>reasonable suspicion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590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F1493B-BB4B-D74F-CFD2-0702EF5B6813}"/>
              </a:ext>
            </a:extLst>
          </p:cNvPr>
          <p:cNvSpPr>
            <a:spLocks noGrp="1"/>
          </p:cNvSpPr>
          <p:nvPr>
            <p:ph type="sldNum" sz="quarter" idx="12"/>
          </p:nvPr>
        </p:nvSpPr>
        <p:spPr/>
        <p:txBody>
          <a:bodyPr/>
          <a:lstStyle/>
          <a:p>
            <a:fld id="{26D2CB40-E50C-4D3C-A796-5519001A4ED7}" type="slidenum">
              <a:rPr lang="en-US" smtClean="0"/>
              <a:t>12</a:t>
            </a:fld>
            <a:endParaRPr lang="en-US" dirty="0"/>
          </a:p>
        </p:txBody>
      </p:sp>
      <p:sp>
        <p:nvSpPr>
          <p:cNvPr id="4" name="Title 3">
            <a:extLst>
              <a:ext uri="{FF2B5EF4-FFF2-40B4-BE49-F238E27FC236}">
                <a16:creationId xmlns:a16="http://schemas.microsoft.com/office/drawing/2014/main" id="{9F395357-402E-62E2-0F09-9FD13E4E8B55}"/>
              </a:ext>
            </a:extLst>
          </p:cNvPr>
          <p:cNvSpPr>
            <a:spLocks noGrp="1"/>
          </p:cNvSpPr>
          <p:nvPr>
            <p:ph type="title"/>
          </p:nvPr>
        </p:nvSpPr>
        <p:spPr/>
        <p:txBody>
          <a:bodyPr/>
          <a:lstStyle/>
          <a:p>
            <a:r>
              <a:rPr lang="en-US" sz="3600" b="1" dirty="0">
                <a:solidFill>
                  <a:srgbClr val="FFB600"/>
                </a:solidFill>
              </a:rPr>
              <a:t>Custodial Arrest</a:t>
            </a:r>
          </a:p>
        </p:txBody>
      </p:sp>
      <p:sp>
        <p:nvSpPr>
          <p:cNvPr id="5" name="Content Placeholder 2">
            <a:extLst>
              <a:ext uri="{FF2B5EF4-FFF2-40B4-BE49-F238E27FC236}">
                <a16:creationId xmlns:a16="http://schemas.microsoft.com/office/drawing/2014/main" id="{E4FC22D2-BB1F-FCCE-8D0B-156702DBF334}"/>
              </a:ext>
            </a:extLst>
          </p:cNvPr>
          <p:cNvSpPr>
            <a:spLocks noGrp="1"/>
          </p:cNvSpPr>
          <p:nvPr>
            <p:ph idx="1"/>
          </p:nvPr>
        </p:nvSpPr>
        <p:spPr>
          <a:xfrm>
            <a:off x="144463" y="2025651"/>
            <a:ext cx="8855075" cy="2045908"/>
          </a:xfrm>
        </p:spPr>
        <p:txBody>
          <a:bodyPr anchor="ctr">
            <a:normAutofit/>
          </a:bodyPr>
          <a:lstStyle/>
          <a:p>
            <a:pPr algn="ctr"/>
            <a:r>
              <a:rPr lang="en-US" sz="2400" dirty="0">
                <a:latin typeface="Arial" panose="020B0604020202020204" pitchFamily="34" charset="0"/>
                <a:cs typeface="Arial" panose="020B0604020202020204" pitchFamily="34" charset="0"/>
              </a:rPr>
              <a:t>Custodial Arrest is defined as any act that indicates an intention to take the person into custody and subjects him to the actual control and will of the person making the arrest</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Custodial Arrest must be supported by </a:t>
            </a:r>
            <a:r>
              <a:rPr lang="en-US" sz="2400" u="sng" dirty="0">
                <a:latin typeface="Arial" panose="020B0604020202020204" pitchFamily="34" charset="0"/>
                <a:cs typeface="Arial" panose="020B0604020202020204" pitchFamily="34" charset="0"/>
              </a:rPr>
              <a:t>probable cause</a:t>
            </a:r>
            <a:endParaRPr lang="en-US" sz="2400" dirty="0">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195ABA8F-4788-5EE6-80B0-61B503160A48}"/>
              </a:ext>
            </a:extLst>
          </p:cNvPr>
          <p:cNvSpPr txBox="1">
            <a:spLocks/>
          </p:cNvSpPr>
          <p:nvPr/>
        </p:nvSpPr>
        <p:spPr>
          <a:xfrm>
            <a:off x="611680" y="4156363"/>
            <a:ext cx="7886700" cy="699725"/>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FFB600"/>
                </a:solidFill>
              </a:rPr>
              <a:t>Probable Cause</a:t>
            </a:r>
          </a:p>
        </p:txBody>
      </p:sp>
      <p:sp>
        <p:nvSpPr>
          <p:cNvPr id="7" name="Content Placeholder 2">
            <a:extLst>
              <a:ext uri="{FF2B5EF4-FFF2-40B4-BE49-F238E27FC236}">
                <a16:creationId xmlns:a16="http://schemas.microsoft.com/office/drawing/2014/main" id="{D303C3CD-4F74-8960-61C2-A3D725FED79C}"/>
              </a:ext>
            </a:extLst>
          </p:cNvPr>
          <p:cNvSpPr txBox="1">
            <a:spLocks/>
          </p:cNvSpPr>
          <p:nvPr/>
        </p:nvSpPr>
        <p:spPr>
          <a:xfrm>
            <a:off x="127492" y="4492159"/>
            <a:ext cx="8855075" cy="2314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2400" dirty="0"/>
          </a:p>
        </p:txBody>
      </p:sp>
      <p:sp>
        <p:nvSpPr>
          <p:cNvPr id="9" name="TextBox 8">
            <a:extLst>
              <a:ext uri="{FF2B5EF4-FFF2-40B4-BE49-F238E27FC236}">
                <a16:creationId xmlns:a16="http://schemas.microsoft.com/office/drawing/2014/main" id="{29EBE3B8-C0E0-EBD5-BFF3-332FD1FAAF73}"/>
              </a:ext>
            </a:extLst>
          </p:cNvPr>
          <p:cNvSpPr txBox="1"/>
          <p:nvPr/>
        </p:nvSpPr>
        <p:spPr>
          <a:xfrm>
            <a:off x="266228" y="4714702"/>
            <a:ext cx="8611544" cy="1938992"/>
          </a:xfrm>
          <a:prstGeom prst="rect">
            <a:avLst/>
          </a:prstGeom>
          <a:noFill/>
        </p:spPr>
        <p:txBody>
          <a:bodyPr wrap="square">
            <a:spAutoFit/>
          </a:bodyPr>
          <a:lstStyle/>
          <a:p>
            <a:pPr marL="342900" indent="-342900" algn="ctr">
              <a:buFont typeface="Arial" panose="020B0604020202020204" pitchFamily="34" charset="0"/>
              <a:buChar char="•"/>
            </a:pPr>
            <a:r>
              <a:rPr lang="en-US" sz="2400" dirty="0">
                <a:solidFill>
                  <a:schemeClr val="tx1">
                    <a:lumMod val="95000"/>
                  </a:schemeClr>
                </a:solidFill>
                <a:latin typeface="Arial" panose="020B0604020202020204" pitchFamily="34" charset="0"/>
                <a:cs typeface="Arial" panose="020B0604020202020204" pitchFamily="34" charset="0"/>
              </a:rPr>
              <a:t>Probable cause exists where the facts and circumstances within the knowledge of the officer are reasonably trustworthy and sufficient to warrant a person of reasonable caution in believing that the person has committed (or is now committing) a criminal offense</a:t>
            </a:r>
          </a:p>
        </p:txBody>
      </p:sp>
    </p:spTree>
    <p:extLst>
      <p:ext uri="{BB962C8B-B14F-4D97-AF65-F5344CB8AC3E}">
        <p14:creationId xmlns:p14="http://schemas.microsoft.com/office/powerpoint/2010/main" val="377946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F1B065A-CCF3-46B8-9059-D5CE94D6FC01}"/>
              </a:ext>
            </a:extLst>
          </p:cNvPr>
          <p:cNvSpPr>
            <a:spLocks noGrp="1"/>
          </p:cNvSpPr>
          <p:nvPr>
            <p:ph sz="half" idx="2"/>
          </p:nvPr>
        </p:nvSpPr>
        <p:spPr>
          <a:xfrm>
            <a:off x="551793" y="2758964"/>
            <a:ext cx="8310267" cy="2935655"/>
          </a:xfrm>
        </p:spPr>
        <p:txBody>
          <a:bodyPr>
            <a:normAutofit/>
          </a:bodyPr>
          <a:lstStyle/>
          <a:p>
            <a:pPr marL="0" indent="0" algn="ctr">
              <a:lnSpc>
                <a:spcPct val="100000"/>
              </a:lnSpc>
              <a:buNone/>
            </a:pPr>
            <a:r>
              <a:rPr lang="en-US" sz="2400" b="1" dirty="0">
                <a:solidFill>
                  <a:srgbClr val="193764"/>
                </a:solidFill>
                <a:highlight>
                  <a:srgbClr val="FFB600"/>
                </a:highlight>
              </a:rPr>
              <a:t> U.S. CONSTITUTION</a:t>
            </a:r>
            <a:r>
              <a:rPr lang="en-US" sz="2400" b="1" dirty="0">
                <a:solidFill>
                  <a:srgbClr val="FFB600"/>
                </a:solidFill>
                <a:highlight>
                  <a:srgbClr val="FFB600"/>
                </a:highlight>
              </a:rPr>
              <a:t>.</a:t>
            </a:r>
          </a:p>
          <a:p>
            <a:pPr marL="0" indent="0" algn="ctr">
              <a:lnSpc>
                <a:spcPct val="100000"/>
              </a:lnSpc>
              <a:buNone/>
            </a:pPr>
            <a:r>
              <a:rPr lang="en-US" sz="2400" b="1" dirty="0">
                <a:solidFill>
                  <a:srgbClr val="193764"/>
                </a:solidFill>
                <a:highlight>
                  <a:srgbClr val="FFB600"/>
                </a:highlight>
              </a:rPr>
              <a:t> 4</a:t>
            </a:r>
            <a:r>
              <a:rPr lang="en-US" sz="2400" b="1" baseline="30000" dirty="0">
                <a:solidFill>
                  <a:srgbClr val="193764"/>
                </a:solidFill>
                <a:highlight>
                  <a:srgbClr val="FFB600"/>
                </a:highlight>
              </a:rPr>
              <a:t>TH</a:t>
            </a:r>
            <a:r>
              <a:rPr lang="en-US" sz="2400" b="1" dirty="0">
                <a:solidFill>
                  <a:srgbClr val="193764"/>
                </a:solidFill>
                <a:highlight>
                  <a:srgbClr val="FFB600"/>
                </a:highlight>
              </a:rPr>
              <a:t> Amendment</a:t>
            </a:r>
            <a:r>
              <a:rPr lang="en-US" sz="2400" b="1" dirty="0">
                <a:solidFill>
                  <a:srgbClr val="FFB600"/>
                </a:solidFill>
                <a:highlight>
                  <a:srgbClr val="FFB600"/>
                </a:highlight>
              </a:rPr>
              <a:t>.</a:t>
            </a:r>
          </a:p>
          <a:p>
            <a:pPr marL="0" indent="0" algn="ctr">
              <a:lnSpc>
                <a:spcPct val="100000"/>
              </a:lnSpc>
              <a:buNone/>
            </a:pPr>
            <a:r>
              <a:rPr lang="en-US" sz="2400" b="1" dirty="0">
                <a:solidFill>
                  <a:schemeClr val="tx1">
                    <a:lumMod val="95000"/>
                  </a:schemeClr>
                </a:solidFill>
                <a:highlight>
                  <a:srgbClr val="FFB600"/>
                </a:highlight>
                <a:latin typeface="Arial" panose="020B0604020202020204" pitchFamily="34" charset="0"/>
                <a:cs typeface="Arial" panose="020B0604020202020204" pitchFamily="34" charset="0"/>
              </a:rPr>
              <a:t>Article 1 Section 8 of the PA Constitution</a:t>
            </a:r>
          </a:p>
          <a:p>
            <a:pPr marL="0" indent="0" algn="ctr">
              <a:lnSpc>
                <a:spcPct val="100000"/>
              </a:lnSpc>
              <a:buNone/>
            </a:pPr>
            <a:endParaRPr lang="en-US" sz="2400" b="1" dirty="0">
              <a:solidFill>
                <a:srgbClr val="FFB600"/>
              </a:solidFill>
              <a:highlight>
                <a:srgbClr val="FFB600"/>
              </a:highlight>
            </a:endParaRPr>
          </a:p>
          <a:p>
            <a:pPr marL="0" indent="0" algn="ctr">
              <a:lnSpc>
                <a:spcPct val="100000"/>
              </a:lnSpc>
              <a:buNone/>
            </a:pPr>
            <a:r>
              <a:rPr lang="en-US" sz="2400" b="1" dirty="0">
                <a:solidFill>
                  <a:srgbClr val="193764"/>
                </a:solidFill>
                <a:highlight>
                  <a:srgbClr val="FFB600"/>
                </a:highlight>
              </a:rPr>
              <a:t>…to be free from the use of excessive force…</a:t>
            </a:r>
            <a:r>
              <a:rPr lang="en-US" sz="2400" b="1" dirty="0">
                <a:solidFill>
                  <a:srgbClr val="FFB600"/>
                </a:solidFill>
                <a:highlight>
                  <a:srgbClr val="FFB600"/>
                </a:highlight>
              </a:rPr>
              <a:t>.</a:t>
            </a:r>
          </a:p>
          <a:p>
            <a:pPr marL="0" indent="0" algn="ctr">
              <a:lnSpc>
                <a:spcPct val="100000"/>
              </a:lnSpc>
              <a:buNone/>
            </a:pPr>
            <a:endParaRPr lang="en-US" b="1" dirty="0">
              <a:solidFill>
                <a:srgbClr val="FFB600"/>
              </a:solidFill>
              <a:highlight>
                <a:srgbClr val="FFB600"/>
              </a:highlight>
            </a:endParaRPr>
          </a:p>
          <a:p>
            <a:pPr marL="0" indent="0" algn="ctr">
              <a:buNone/>
            </a:pPr>
            <a:endParaRPr lang="en-US" sz="2500" dirty="0">
              <a:solidFill>
                <a:srgbClr val="FFB600"/>
              </a:solidFill>
            </a:endParaRPr>
          </a:p>
        </p:txBody>
      </p:sp>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13</a:t>
            </a:fld>
            <a:endParaRPr lang="en-US" dirty="0"/>
          </a:p>
        </p:txBody>
      </p:sp>
      <p:sp>
        <p:nvSpPr>
          <p:cNvPr id="8" name="Title 2">
            <a:extLst>
              <a:ext uri="{FF2B5EF4-FFF2-40B4-BE49-F238E27FC236}">
                <a16:creationId xmlns:a16="http://schemas.microsoft.com/office/drawing/2014/main" id="{9E37CC05-70A9-F44E-B332-3E6B7060AC78}"/>
              </a:ext>
            </a:extLst>
          </p:cNvPr>
          <p:cNvSpPr txBox="1">
            <a:spLocks/>
          </p:cNvSpPr>
          <p:nvPr/>
        </p:nvSpPr>
        <p:spPr>
          <a:xfrm>
            <a:off x="281940" y="1755025"/>
            <a:ext cx="8580120" cy="1003939"/>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r>
              <a:rPr lang="en-US" sz="3600" b="1" dirty="0"/>
              <a:t>Legally Justified</a:t>
            </a:r>
          </a:p>
        </p:txBody>
      </p:sp>
    </p:spTree>
    <p:custDataLst>
      <p:tags r:id="rId1"/>
    </p:custDataLst>
    <p:extLst>
      <p:ext uri="{BB962C8B-B14F-4D97-AF65-F5344CB8AC3E}">
        <p14:creationId xmlns:p14="http://schemas.microsoft.com/office/powerpoint/2010/main" val="734492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F1B065A-CCF3-46B8-9059-D5CE94D6FC01}"/>
              </a:ext>
            </a:extLst>
          </p:cNvPr>
          <p:cNvSpPr>
            <a:spLocks noGrp="1"/>
          </p:cNvSpPr>
          <p:nvPr>
            <p:ph sz="half" idx="2"/>
          </p:nvPr>
        </p:nvSpPr>
        <p:spPr>
          <a:xfrm>
            <a:off x="1052155" y="2620562"/>
            <a:ext cx="3367449" cy="2486831"/>
          </a:xfrm>
        </p:spPr>
        <p:txBody>
          <a:bodyPr>
            <a:normAutofit/>
          </a:bodyPr>
          <a:lstStyle/>
          <a:p>
            <a:pPr marL="0" indent="0">
              <a:buNone/>
            </a:pPr>
            <a:r>
              <a:rPr lang="en-US" sz="2500" b="1" dirty="0">
                <a:solidFill>
                  <a:srgbClr val="193764"/>
                </a:solidFill>
                <a:highlight>
                  <a:srgbClr val="FFB600"/>
                </a:highlight>
              </a:rPr>
              <a:t> </a:t>
            </a:r>
            <a:r>
              <a:rPr lang="en-US" sz="2400" b="1" dirty="0">
                <a:solidFill>
                  <a:srgbClr val="193764"/>
                </a:solidFill>
                <a:highlight>
                  <a:srgbClr val="FFB600"/>
                </a:highlight>
              </a:rPr>
              <a:t>Legally Justified:</a:t>
            </a:r>
            <a:r>
              <a:rPr lang="en-US" sz="2400" b="1" dirty="0">
                <a:solidFill>
                  <a:srgbClr val="FFB600"/>
                </a:solidFill>
                <a:highlight>
                  <a:srgbClr val="FFB600"/>
                </a:highlight>
              </a:rPr>
              <a:t>, </a:t>
            </a:r>
            <a:r>
              <a:rPr lang="en-US" sz="2400" dirty="0">
                <a:solidFill>
                  <a:srgbClr val="FFB600"/>
                </a:solidFill>
              </a:rPr>
              <a:t> </a:t>
            </a:r>
          </a:p>
          <a:p>
            <a:pPr marL="0" indent="0">
              <a:buNone/>
            </a:pPr>
            <a:r>
              <a:rPr lang="en-US" sz="2400" b="1" dirty="0"/>
              <a:t>Justification of force used through application of Federal &amp; State laws for the given circumstances.</a:t>
            </a:r>
          </a:p>
        </p:txBody>
      </p:sp>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14</a:t>
            </a:fld>
            <a:endParaRPr lang="en-US" dirty="0"/>
          </a:p>
        </p:txBody>
      </p:sp>
      <p:sp>
        <p:nvSpPr>
          <p:cNvPr id="8" name="Title 2">
            <a:extLst>
              <a:ext uri="{FF2B5EF4-FFF2-40B4-BE49-F238E27FC236}">
                <a16:creationId xmlns:a16="http://schemas.microsoft.com/office/drawing/2014/main" id="{9E37CC05-70A9-F44E-B332-3E6B7060AC78}"/>
              </a:ext>
            </a:extLst>
          </p:cNvPr>
          <p:cNvSpPr txBox="1">
            <a:spLocks/>
          </p:cNvSpPr>
          <p:nvPr/>
        </p:nvSpPr>
        <p:spPr>
          <a:xfrm>
            <a:off x="59377" y="1285610"/>
            <a:ext cx="9144000" cy="1026335"/>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r>
              <a:rPr lang="en-US" sz="3600" b="1" dirty="0"/>
              <a:t>Proportionality:</a:t>
            </a:r>
          </a:p>
          <a:p>
            <a:r>
              <a:rPr lang="en-US" sz="3600" b="1" dirty="0"/>
              <a:t>Legally Justified &amp; Ethically Justified </a:t>
            </a:r>
          </a:p>
          <a:p>
            <a:endParaRPr lang="en-US" b="1" dirty="0"/>
          </a:p>
        </p:txBody>
      </p:sp>
      <p:sp>
        <p:nvSpPr>
          <p:cNvPr id="10" name="Content Placeholder 6">
            <a:extLst>
              <a:ext uri="{FF2B5EF4-FFF2-40B4-BE49-F238E27FC236}">
                <a16:creationId xmlns:a16="http://schemas.microsoft.com/office/drawing/2014/main" id="{2AC25CC1-4165-1940-9544-25F2417AA399}"/>
              </a:ext>
            </a:extLst>
          </p:cNvPr>
          <p:cNvSpPr txBox="1">
            <a:spLocks/>
          </p:cNvSpPr>
          <p:nvPr/>
        </p:nvSpPr>
        <p:spPr>
          <a:xfrm>
            <a:off x="4831424" y="2620564"/>
            <a:ext cx="3367449" cy="24868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193764"/>
                </a:solidFill>
                <a:highlight>
                  <a:srgbClr val="FFB600"/>
                </a:highlight>
              </a:rPr>
              <a:t> Ethically Justified:</a:t>
            </a:r>
            <a:r>
              <a:rPr lang="en-US" sz="2400" b="1" dirty="0">
                <a:solidFill>
                  <a:srgbClr val="FFB600"/>
                </a:solidFill>
                <a:highlight>
                  <a:srgbClr val="FFB600"/>
                </a:highlight>
              </a:rPr>
              <a:t>, </a:t>
            </a:r>
            <a:r>
              <a:rPr lang="en-US" sz="2400" dirty="0">
                <a:solidFill>
                  <a:srgbClr val="FFB600"/>
                </a:solidFill>
              </a:rPr>
              <a:t> </a:t>
            </a:r>
          </a:p>
          <a:p>
            <a:pPr marL="0" indent="0">
              <a:buFont typeface="Arial" panose="020B0604020202020204" pitchFamily="34" charset="0"/>
              <a:buNone/>
            </a:pPr>
            <a:r>
              <a:rPr lang="en-US" sz="2400" b="1" dirty="0"/>
              <a:t>Reasonable application of force used with conscious thought &amp; concern given to the circumstances.</a:t>
            </a:r>
          </a:p>
        </p:txBody>
      </p:sp>
      <p:cxnSp>
        <p:nvCxnSpPr>
          <p:cNvPr id="11" name="Straight Connector 10">
            <a:extLst>
              <a:ext uri="{FF2B5EF4-FFF2-40B4-BE49-F238E27FC236}">
                <a16:creationId xmlns:a16="http://schemas.microsoft.com/office/drawing/2014/main" id="{E8622D81-3635-B548-8687-6FBE48779E67}"/>
              </a:ext>
            </a:extLst>
          </p:cNvPr>
          <p:cNvCxnSpPr>
            <a:cxnSpLocks/>
          </p:cNvCxnSpPr>
          <p:nvPr/>
        </p:nvCxnSpPr>
        <p:spPr>
          <a:xfrm>
            <a:off x="685800" y="2433504"/>
            <a:ext cx="7772400" cy="0"/>
          </a:xfrm>
          <a:prstGeom prst="line">
            <a:avLst/>
          </a:prstGeom>
          <a:ln w="28575">
            <a:solidFill>
              <a:srgbClr val="FFB600"/>
            </a:solidFill>
          </a:ln>
        </p:spPr>
        <p:style>
          <a:lnRef idx="1">
            <a:schemeClr val="accent1"/>
          </a:lnRef>
          <a:fillRef idx="0">
            <a:schemeClr val="accent1"/>
          </a:fillRef>
          <a:effectRef idx="0">
            <a:schemeClr val="accent1"/>
          </a:effectRef>
          <a:fontRef idx="minor">
            <a:schemeClr val="tx1"/>
          </a:fontRef>
        </p:style>
      </p:cxnSp>
      <p:sp>
        <p:nvSpPr>
          <p:cNvPr id="12" name="Content Placeholder 4">
            <a:extLst>
              <a:ext uri="{FF2B5EF4-FFF2-40B4-BE49-F238E27FC236}">
                <a16:creationId xmlns:a16="http://schemas.microsoft.com/office/drawing/2014/main" id="{DD09D603-7479-C549-8E9F-438AF6CEDD09}"/>
              </a:ext>
            </a:extLst>
          </p:cNvPr>
          <p:cNvSpPr txBox="1">
            <a:spLocks/>
          </p:cNvSpPr>
          <p:nvPr/>
        </p:nvSpPr>
        <p:spPr>
          <a:xfrm>
            <a:off x="3952768" y="3425076"/>
            <a:ext cx="1238465" cy="526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B600"/>
              </a:buClr>
              <a:buFont typeface="Arial" panose="020B0604020202020204" pitchFamily="34" charset="0"/>
              <a:buNone/>
            </a:pPr>
            <a:endParaRPr lang="en-US" b="1" dirty="0">
              <a:solidFill>
                <a:srgbClr val="FFB600"/>
              </a:solidFill>
            </a:endParaRPr>
          </a:p>
        </p:txBody>
      </p:sp>
      <p:cxnSp>
        <p:nvCxnSpPr>
          <p:cNvPr id="13" name="Straight Connector 12">
            <a:extLst>
              <a:ext uri="{FF2B5EF4-FFF2-40B4-BE49-F238E27FC236}">
                <a16:creationId xmlns:a16="http://schemas.microsoft.com/office/drawing/2014/main" id="{C5EBCDB7-702A-5042-8927-9E40B51AA27E}"/>
              </a:ext>
            </a:extLst>
          </p:cNvPr>
          <p:cNvCxnSpPr>
            <a:cxnSpLocks/>
          </p:cNvCxnSpPr>
          <p:nvPr/>
        </p:nvCxnSpPr>
        <p:spPr>
          <a:xfrm>
            <a:off x="735876" y="5228958"/>
            <a:ext cx="7772400" cy="0"/>
          </a:xfrm>
          <a:prstGeom prst="line">
            <a:avLst/>
          </a:prstGeom>
          <a:ln w="28575">
            <a:solidFill>
              <a:srgbClr val="FFB6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999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F1B065A-CCF3-46B8-9059-D5CE94D6FC01}"/>
              </a:ext>
            </a:extLst>
          </p:cNvPr>
          <p:cNvSpPr>
            <a:spLocks noGrp="1"/>
          </p:cNvSpPr>
          <p:nvPr>
            <p:ph sz="half" idx="2"/>
          </p:nvPr>
        </p:nvSpPr>
        <p:spPr>
          <a:xfrm>
            <a:off x="241299" y="1978849"/>
            <a:ext cx="8661400" cy="1298575"/>
          </a:xfrm>
        </p:spPr>
        <p:txBody>
          <a:bodyPr>
            <a:normAutofit/>
          </a:bodyPr>
          <a:lstStyle/>
          <a:p>
            <a:pPr marL="0" indent="0" algn="ctr">
              <a:buNone/>
            </a:pPr>
            <a:r>
              <a:rPr lang="en-US" sz="2400" dirty="0"/>
              <a:t>The need for law enforcement to </a:t>
            </a:r>
            <a:r>
              <a:rPr lang="en-US" sz="2400" b="1" dirty="0">
                <a:solidFill>
                  <a:srgbClr val="FFB600"/>
                </a:solidFill>
              </a:rPr>
              <a:t>protect themselves, members of the public, </a:t>
            </a:r>
            <a:r>
              <a:rPr lang="en-US" sz="2400" dirty="0"/>
              <a:t>and, whenever possible, </a:t>
            </a:r>
            <a:r>
              <a:rPr lang="en-US" sz="2400" b="1" dirty="0">
                <a:solidFill>
                  <a:srgbClr val="FFB600"/>
                </a:solidFill>
              </a:rPr>
              <a:t>criminal suspects and subjects in crisis </a:t>
            </a:r>
            <a:r>
              <a:rPr lang="en-US" sz="2400" dirty="0"/>
              <a:t>from danger and harm.</a:t>
            </a:r>
            <a:endParaRPr lang="en-US" sz="2400" dirty="0">
              <a:solidFill>
                <a:srgbClr val="FFB600"/>
              </a:solidFill>
            </a:endParaRPr>
          </a:p>
        </p:txBody>
      </p:sp>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15</a:t>
            </a:fld>
            <a:endParaRPr lang="en-US" dirty="0"/>
          </a:p>
        </p:txBody>
      </p:sp>
      <p:sp>
        <p:nvSpPr>
          <p:cNvPr id="8" name="Title 2">
            <a:extLst>
              <a:ext uri="{FF2B5EF4-FFF2-40B4-BE49-F238E27FC236}">
                <a16:creationId xmlns:a16="http://schemas.microsoft.com/office/drawing/2014/main" id="{9E37CC05-70A9-F44E-B332-3E6B7060AC78}"/>
              </a:ext>
            </a:extLst>
          </p:cNvPr>
          <p:cNvSpPr txBox="1">
            <a:spLocks/>
          </p:cNvSpPr>
          <p:nvPr/>
        </p:nvSpPr>
        <p:spPr>
          <a:xfrm>
            <a:off x="628650" y="1395944"/>
            <a:ext cx="7886700" cy="552055"/>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FFC000"/>
                </a:solidFill>
              </a:rPr>
              <a:t>Sanctity of Human Life</a:t>
            </a:r>
          </a:p>
        </p:txBody>
      </p:sp>
      <p:pic>
        <p:nvPicPr>
          <p:cNvPr id="4" name="Picture 3">
            <a:extLst>
              <a:ext uri="{FF2B5EF4-FFF2-40B4-BE49-F238E27FC236}">
                <a16:creationId xmlns:a16="http://schemas.microsoft.com/office/drawing/2014/main" id="{4CC54751-B35B-A48F-80F0-7CD80807F425}"/>
              </a:ext>
            </a:extLst>
          </p:cNvPr>
          <p:cNvPicPr>
            <a:picLocks noChangeAspect="1"/>
          </p:cNvPicPr>
          <p:nvPr/>
        </p:nvPicPr>
        <p:blipFill>
          <a:blip r:embed="rId4"/>
          <a:stretch>
            <a:fillRect/>
          </a:stretch>
        </p:blipFill>
        <p:spPr>
          <a:xfrm>
            <a:off x="2500312" y="3580576"/>
            <a:ext cx="4143375" cy="294322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640306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F1B065A-CCF3-46B8-9059-D5CE94D6FC01}"/>
              </a:ext>
            </a:extLst>
          </p:cNvPr>
          <p:cNvSpPr>
            <a:spLocks noGrp="1"/>
          </p:cNvSpPr>
          <p:nvPr>
            <p:ph sz="half" idx="2"/>
          </p:nvPr>
        </p:nvSpPr>
        <p:spPr>
          <a:xfrm>
            <a:off x="159657" y="2119084"/>
            <a:ext cx="8702403" cy="4319815"/>
          </a:xfrm>
          <a:ln>
            <a:noFill/>
          </a:ln>
        </p:spPr>
        <p:txBody>
          <a:bodyPr>
            <a:noAutofit/>
          </a:body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B600"/>
                </a:solidFill>
                <a:effectLst/>
                <a:uLnTx/>
                <a:uFillTx/>
                <a:latin typeface="Arial" panose="020B0604020202020204" pitchFamily="34" charset="0"/>
                <a:ea typeface="+mn-ea"/>
                <a:cs typeface="Arial" panose="020B0604020202020204" pitchFamily="34" charset="0"/>
              </a:rPr>
              <a:t>Peace officers are authorized to use force when they reasonably believe it necessary to:</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914400" marR="0" lvl="0" indent="-4572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Protect themselves and others from </a:t>
            </a:r>
            <a:r>
              <a:rPr lang="en-US" sz="2400" dirty="0"/>
              <a:t>injury</a:t>
            </a: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or death</a:t>
            </a:r>
          </a:p>
          <a:p>
            <a:pPr marL="914400" marR="0" lvl="0" indent="-4572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914400" marR="0" lvl="0" indent="-4572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Overcome </a:t>
            </a:r>
            <a:r>
              <a:rPr lang="en-US" sz="2400" dirty="0"/>
              <a:t>resistance</a:t>
            </a:r>
            <a:r>
              <a:rPr kumimoji="0" lang="en-US" sz="2400" b="0" i="0" u="none" strike="noStrike" kern="1200" cap="none" spc="0" normalizeH="0" baseline="0" noProof="0" dirty="0">
                <a:ln>
                  <a:noFill/>
                </a:ln>
                <a:solidFill>
                  <a:srgbClr val="FFB6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while making a lawful </a:t>
            </a:r>
            <a:r>
              <a:rPr lang="en-US" sz="2400" dirty="0">
                <a:solidFill>
                  <a:prstClr val="white"/>
                </a:solidFill>
              </a:rPr>
              <a:t>arrest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914400" marR="0" lvl="0" indent="-4572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914400" marR="0" lvl="0" indent="-4572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 the </a:t>
            </a:r>
            <a:r>
              <a:rPr lang="en-US" sz="2400" dirty="0"/>
              <a:t>e</a:t>
            </a: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scape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a subject from custody</a:t>
            </a:r>
          </a:p>
          <a:p>
            <a:pPr marL="914400" marR="0" lvl="0" indent="-4572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914400" marR="0" lvl="0" indent="-4572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 a Subject from committing </a:t>
            </a:r>
            <a:r>
              <a:rPr lang="en-US" sz="2400" b="0" dirty="0">
                <a:solidFill>
                  <a:prstClr val="white"/>
                </a:solidFill>
              </a:rPr>
              <a:t>suicide</a:t>
            </a:r>
            <a:endParaRPr kumimoji="0" lang="en-US" sz="2400" i="0" u="none" strike="noStrike" kern="1200" cap="none" spc="0" normalizeH="0" baseline="0" noProof="0" dirty="0">
              <a:ln>
                <a:noFill/>
              </a:ln>
              <a:solidFill>
                <a:srgbClr val="FFB600"/>
              </a:solidFill>
              <a:effectLst/>
              <a:uLnTx/>
              <a:uFillTx/>
              <a:latin typeface="Arial" panose="020B0604020202020204" pitchFamily="34" charset="0"/>
              <a:ea typeface="+mn-ea"/>
              <a:cs typeface="Arial" panose="020B0604020202020204" pitchFamily="34" charset="0"/>
            </a:endParaRPr>
          </a:p>
          <a:p>
            <a:pPr marL="914400" marR="0" lvl="0" indent="-4572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914400" marR="0" lvl="0" indent="-4572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 a Subject from committing a </a:t>
            </a:r>
            <a:r>
              <a:rPr lang="en-US" sz="2400" dirty="0">
                <a:solidFill>
                  <a:prstClr val="white"/>
                </a:solidFill>
              </a:rPr>
              <a:t>c</a:t>
            </a: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rime</a:t>
            </a:r>
            <a:r>
              <a:rPr lang="en-US" sz="2400" b="1" dirty="0">
                <a:solidFill>
                  <a:srgbClr val="FFB600"/>
                </a:solidFill>
                <a:highlight>
                  <a:srgbClr val="FFB600"/>
                </a:highlight>
              </a:rPr>
              <a:t> </a:t>
            </a:r>
            <a:endParaRPr lang="en-US" sz="2400" dirty="0">
              <a:solidFill>
                <a:srgbClr val="FFB600"/>
              </a:solidFill>
            </a:endParaRPr>
          </a:p>
        </p:txBody>
      </p:sp>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16</a:t>
            </a:fld>
            <a:endParaRPr lang="en-US" dirty="0"/>
          </a:p>
        </p:txBody>
      </p:sp>
      <p:sp>
        <p:nvSpPr>
          <p:cNvPr id="8" name="Title 2">
            <a:extLst>
              <a:ext uri="{FF2B5EF4-FFF2-40B4-BE49-F238E27FC236}">
                <a16:creationId xmlns:a16="http://schemas.microsoft.com/office/drawing/2014/main" id="{9E37CC05-70A9-F44E-B332-3E6B7060AC78}"/>
              </a:ext>
            </a:extLst>
          </p:cNvPr>
          <p:cNvSpPr txBox="1">
            <a:spLocks/>
          </p:cNvSpPr>
          <p:nvPr/>
        </p:nvSpPr>
        <p:spPr>
          <a:xfrm>
            <a:off x="281940" y="1448975"/>
            <a:ext cx="8580120" cy="1003939"/>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r>
              <a:rPr lang="en-US" sz="3600" b="1" dirty="0"/>
              <a:t>Legal Authority</a:t>
            </a:r>
          </a:p>
        </p:txBody>
      </p:sp>
    </p:spTree>
    <p:custDataLst>
      <p:tags r:id="rId1"/>
    </p:custDataLst>
    <p:extLst>
      <p:ext uri="{BB962C8B-B14F-4D97-AF65-F5344CB8AC3E}">
        <p14:creationId xmlns:p14="http://schemas.microsoft.com/office/powerpoint/2010/main" val="575340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B5E487-A888-478A-AE59-2A569186DBE7}"/>
              </a:ext>
            </a:extLst>
          </p:cNvPr>
          <p:cNvSpPr>
            <a:spLocks noGrp="1"/>
          </p:cNvSpPr>
          <p:nvPr>
            <p:ph type="sldNum" sz="quarter" idx="12"/>
          </p:nvPr>
        </p:nvSpPr>
        <p:spPr/>
        <p:txBody>
          <a:bodyPr/>
          <a:lstStyle/>
          <a:p>
            <a:fld id="{26D2CB40-E50C-4D3C-A796-5519001A4ED7}" type="slidenum">
              <a:rPr lang="en-US" smtClean="0"/>
              <a:t>17</a:t>
            </a:fld>
            <a:endParaRPr lang="en-US" dirty="0"/>
          </a:p>
        </p:txBody>
      </p:sp>
      <p:sp>
        <p:nvSpPr>
          <p:cNvPr id="6" name="Title 5">
            <a:extLst>
              <a:ext uri="{FF2B5EF4-FFF2-40B4-BE49-F238E27FC236}">
                <a16:creationId xmlns:a16="http://schemas.microsoft.com/office/drawing/2014/main" id="{E8B2230A-4BA1-4589-A929-5716FBFC3331}"/>
              </a:ext>
            </a:extLst>
          </p:cNvPr>
          <p:cNvSpPr>
            <a:spLocks noGrp="1"/>
          </p:cNvSpPr>
          <p:nvPr>
            <p:ph type="title"/>
          </p:nvPr>
        </p:nvSpPr>
        <p:spPr/>
        <p:txBody>
          <a:bodyPr/>
          <a:lstStyle/>
          <a:p>
            <a:r>
              <a:rPr lang="en-US" sz="3600" b="1" dirty="0"/>
              <a:t>Criminal Justification</a:t>
            </a:r>
          </a:p>
        </p:txBody>
      </p:sp>
      <p:sp>
        <p:nvSpPr>
          <p:cNvPr id="2" name="Content Placeholder 2">
            <a:extLst>
              <a:ext uri="{FF2B5EF4-FFF2-40B4-BE49-F238E27FC236}">
                <a16:creationId xmlns:a16="http://schemas.microsoft.com/office/drawing/2014/main" id="{EBC2FD3C-F005-EAC9-CACD-4154A028A7AC}"/>
              </a:ext>
            </a:extLst>
          </p:cNvPr>
          <p:cNvSpPr>
            <a:spLocks noGrp="1"/>
          </p:cNvSpPr>
          <p:nvPr>
            <p:ph idx="1"/>
          </p:nvPr>
        </p:nvSpPr>
        <p:spPr>
          <a:xfrm>
            <a:off x="-174172" y="2314840"/>
            <a:ext cx="9144000" cy="3883025"/>
          </a:xfrm>
        </p:spPr>
        <p:txBody>
          <a:bodyPr anchor="ctr">
            <a:normAutofit fontScale="92500" lnSpcReduction="20000"/>
          </a:bodyPr>
          <a:lstStyle/>
          <a:p>
            <a:pPr marL="0" indent="0" algn="ctr">
              <a:buNone/>
            </a:pPr>
            <a:r>
              <a:rPr lang="en-US" b="1" u="sng" dirty="0">
                <a:solidFill>
                  <a:srgbClr val="FFC000"/>
                </a:solidFill>
                <a:latin typeface="Arial" panose="020B0604020202020204" pitchFamily="34" charset="0"/>
                <a:cs typeface="Arial" panose="020B0604020202020204" pitchFamily="34" charset="0"/>
              </a:rPr>
              <a:t>Points of Emphasis</a:t>
            </a:r>
          </a:p>
          <a:p>
            <a:pPr algn="just"/>
            <a:endParaRPr lang="en-US" sz="1600" i="1" dirty="0">
              <a:solidFill>
                <a:srgbClr val="FFC000"/>
              </a:solidFill>
              <a:latin typeface="Arial" panose="020B0604020202020204" pitchFamily="34" charset="0"/>
              <a:cs typeface="Arial" panose="020B0604020202020204" pitchFamily="34" charset="0"/>
            </a:endParaRPr>
          </a:p>
          <a:p>
            <a:pPr lvl="1" algn="ctr">
              <a:buFont typeface="Arial" panose="020B0604020202020204" pitchFamily="34" charset="0"/>
              <a:buChar char="•"/>
            </a:pPr>
            <a:r>
              <a:rPr lang="en-US" sz="2600" i="1" dirty="0">
                <a:latin typeface="Arial" panose="020B0604020202020204" pitchFamily="34" charset="0"/>
                <a:cs typeface="Arial" panose="020B0604020202020204" pitchFamily="34" charset="0"/>
              </a:rPr>
              <a:t>Law Enforcement Officers have no duty to retreat when confronted by resistance or threatened resistance while effectuating a lawful arrest</a:t>
            </a:r>
          </a:p>
          <a:p>
            <a:pPr algn="ctr"/>
            <a:endParaRPr lang="en-US" sz="2600" i="1" dirty="0">
              <a:latin typeface="Arial" panose="020B0604020202020204" pitchFamily="34" charset="0"/>
              <a:cs typeface="Arial" panose="020B0604020202020204" pitchFamily="34" charset="0"/>
            </a:endParaRPr>
          </a:p>
          <a:p>
            <a:pPr lvl="1" algn="ctr">
              <a:buFont typeface="Arial" panose="020B0604020202020204" pitchFamily="34" charset="0"/>
              <a:buChar char="•"/>
            </a:pPr>
            <a:r>
              <a:rPr lang="en-US" sz="2600" i="1" dirty="0">
                <a:latin typeface="Arial" panose="020B0604020202020204" pitchFamily="34" charset="0"/>
                <a:cs typeface="Arial" panose="020B0604020202020204" pitchFamily="34" charset="0"/>
              </a:rPr>
              <a:t>Law Enforcement Officers are authorized to use necessary force to effectuate a lawful arrest</a:t>
            </a:r>
          </a:p>
          <a:p>
            <a:pPr algn="ctr"/>
            <a:endParaRPr lang="en-US" sz="2600" i="1" dirty="0">
              <a:latin typeface="Arial" panose="020B0604020202020204" pitchFamily="34" charset="0"/>
              <a:cs typeface="Arial" panose="020B0604020202020204" pitchFamily="34" charset="0"/>
            </a:endParaRPr>
          </a:p>
          <a:p>
            <a:pPr lvl="1" algn="ctr">
              <a:buFont typeface="Arial" panose="020B0604020202020204" pitchFamily="34" charset="0"/>
              <a:buChar char="•"/>
            </a:pPr>
            <a:r>
              <a:rPr lang="en-US" sz="2600" i="1" dirty="0">
                <a:latin typeface="Arial" panose="020B0604020202020204" pitchFamily="34" charset="0"/>
                <a:cs typeface="Arial" panose="020B0604020202020204" pitchFamily="34" charset="0"/>
              </a:rPr>
              <a:t>Law Enforcement Officers will generally be authorized to use necessary less-lethal force options to overcome resistance </a:t>
            </a:r>
            <a:r>
              <a:rPr lang="en-US" sz="2600" b="1" i="1" dirty="0">
                <a:latin typeface="Arial" panose="020B0604020202020204" pitchFamily="34" charset="0"/>
                <a:cs typeface="Arial" panose="020B0604020202020204" pitchFamily="34" charset="0"/>
              </a:rPr>
              <a:t>likely to result in bodily injury</a:t>
            </a:r>
            <a:r>
              <a:rPr lang="en-US" sz="2600" i="1" dirty="0">
                <a:latin typeface="Arial" panose="020B0604020202020204" pitchFamily="34" charset="0"/>
                <a:cs typeface="Arial" panose="020B0604020202020204" pitchFamily="34" charset="0"/>
              </a:rPr>
              <a:t> </a:t>
            </a:r>
          </a:p>
          <a:p>
            <a:endParaRPr lang="en-US"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5684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18</a:t>
            </a:fld>
            <a:endParaRPr lang="en-US" dirty="0"/>
          </a:p>
        </p:txBody>
      </p:sp>
      <p:sp>
        <p:nvSpPr>
          <p:cNvPr id="8" name="Title 2">
            <a:extLst>
              <a:ext uri="{FF2B5EF4-FFF2-40B4-BE49-F238E27FC236}">
                <a16:creationId xmlns:a16="http://schemas.microsoft.com/office/drawing/2014/main" id="{9E37CC05-70A9-F44E-B332-3E6B7060AC78}"/>
              </a:ext>
            </a:extLst>
          </p:cNvPr>
          <p:cNvSpPr txBox="1">
            <a:spLocks/>
          </p:cNvSpPr>
          <p:nvPr/>
        </p:nvSpPr>
        <p:spPr>
          <a:xfrm>
            <a:off x="314325" y="1660896"/>
            <a:ext cx="8515350" cy="552055"/>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FFC000"/>
                </a:solidFill>
                <a:ea typeface="+mn-lt"/>
                <a:cs typeface="+mn-lt"/>
              </a:rPr>
              <a:t>Graham v. Connor, </a:t>
            </a:r>
            <a:r>
              <a:rPr lang="en-US" sz="3600" dirty="0">
                <a:solidFill>
                  <a:srgbClr val="FFC000"/>
                </a:solidFill>
                <a:ea typeface="+mn-lt"/>
                <a:cs typeface="+mn-lt"/>
              </a:rPr>
              <a:t>490 U.S. 386 (1989</a:t>
            </a:r>
            <a:r>
              <a:rPr lang="en-US" dirty="0">
                <a:solidFill>
                  <a:srgbClr val="FFC000"/>
                </a:solidFill>
                <a:ea typeface="+mn-lt"/>
                <a:cs typeface="+mn-lt"/>
              </a:rPr>
              <a:t>)</a:t>
            </a:r>
          </a:p>
        </p:txBody>
      </p:sp>
      <p:sp>
        <p:nvSpPr>
          <p:cNvPr id="11" name="Shape 375">
            <a:extLst>
              <a:ext uri="{FF2B5EF4-FFF2-40B4-BE49-F238E27FC236}">
                <a16:creationId xmlns:a16="http://schemas.microsoft.com/office/drawing/2014/main" id="{8622A7F2-A29D-6C49-89E8-E65F62D4A6F9}"/>
              </a:ext>
            </a:extLst>
          </p:cNvPr>
          <p:cNvSpPr txBox="1">
            <a:spLocks noGrp="1"/>
          </p:cNvSpPr>
          <p:nvPr>
            <p:ph idx="1"/>
          </p:nvPr>
        </p:nvSpPr>
        <p:spPr>
          <a:xfrm>
            <a:off x="595816" y="2212951"/>
            <a:ext cx="7568470" cy="3312745"/>
          </a:xfrm>
          <a:prstGeom prst="rect">
            <a:avLst/>
          </a:prstGeom>
        </p:spPr>
        <p:txBody>
          <a:bodyPr lIns="91425" tIns="91425" rIns="91425" bIns="91425" anchor="t" anchorCtr="0">
            <a:noAutofit/>
          </a:bodyPr>
          <a:lstStyle/>
          <a:p>
            <a:pPr marL="0" indent="0" algn="ctr">
              <a:lnSpc>
                <a:spcPct val="100000"/>
              </a:lnSpc>
              <a:buClr>
                <a:srgbClr val="FFB600"/>
              </a:buClr>
              <a:buNone/>
            </a:pPr>
            <a:r>
              <a:rPr lang="en-US" sz="2400" b="1" dirty="0">
                <a:ea typeface="Cambria" charset="0"/>
                <a:sym typeface="Helvetica Neue"/>
              </a:rPr>
              <a:t>Reasonableness must be judged from the perspective of a reasonable officer on the scene:</a:t>
            </a:r>
            <a:endParaRPr lang="en-US" sz="2400" dirty="0">
              <a:cs typeface="Calibri"/>
            </a:endParaRPr>
          </a:p>
          <a:p>
            <a:pPr marL="502920" indent="-342900" algn="ctr">
              <a:lnSpc>
                <a:spcPct val="100000"/>
              </a:lnSpc>
              <a:buClr>
                <a:schemeClr val="tx1"/>
              </a:buClr>
              <a:buFont typeface="Arial"/>
              <a:buChar char="•"/>
            </a:pPr>
            <a:r>
              <a:rPr lang="en-US" sz="2400" b="1" dirty="0">
                <a:cs typeface="Calibri"/>
              </a:rPr>
              <a:t>S</a:t>
            </a:r>
            <a:r>
              <a:rPr lang="en-US" sz="2400" dirty="0">
                <a:cs typeface="Calibri"/>
              </a:rPr>
              <a:t>eriousness of the offense</a:t>
            </a:r>
            <a:endParaRPr lang="en-US" sz="2400" dirty="0"/>
          </a:p>
          <a:p>
            <a:pPr marL="502920" indent="-342900" algn="ctr">
              <a:lnSpc>
                <a:spcPct val="100000"/>
              </a:lnSpc>
              <a:buClr>
                <a:schemeClr val="tx1"/>
              </a:buClr>
              <a:buFont typeface="Arial"/>
              <a:buChar char="•"/>
            </a:pPr>
            <a:r>
              <a:rPr lang="en-US" sz="2400" b="1" dirty="0">
                <a:cs typeface="Calibri"/>
              </a:rPr>
              <a:t>I</a:t>
            </a:r>
            <a:r>
              <a:rPr lang="en-US" sz="2400" dirty="0">
                <a:cs typeface="Calibri"/>
              </a:rPr>
              <a:t>mmediate threat to the officer or others</a:t>
            </a:r>
          </a:p>
          <a:p>
            <a:pPr marL="502920" indent="-342900" algn="ctr">
              <a:lnSpc>
                <a:spcPct val="100000"/>
              </a:lnSpc>
              <a:buClr>
                <a:schemeClr val="tx1"/>
              </a:buClr>
              <a:buFont typeface="Arial"/>
              <a:buChar char="•"/>
            </a:pPr>
            <a:r>
              <a:rPr lang="en-US" sz="2400" b="1" dirty="0">
                <a:cs typeface="Calibri"/>
              </a:rPr>
              <a:t>R</a:t>
            </a:r>
            <a:r>
              <a:rPr lang="en-US" sz="2400" dirty="0">
                <a:cs typeface="Calibri"/>
              </a:rPr>
              <a:t>esisting a lawful arrest</a:t>
            </a:r>
          </a:p>
          <a:p>
            <a:pPr marL="502920" indent="-342900" algn="ctr">
              <a:lnSpc>
                <a:spcPct val="100000"/>
              </a:lnSpc>
              <a:buClr>
                <a:schemeClr val="tx1"/>
              </a:buClr>
              <a:buFont typeface="Arial"/>
              <a:buChar char="•"/>
            </a:pPr>
            <a:r>
              <a:rPr lang="en-US" sz="2400" b="1" dirty="0">
                <a:cs typeface="Calibri"/>
              </a:rPr>
              <a:t>F</a:t>
            </a:r>
            <a:r>
              <a:rPr lang="en-US" sz="2400" dirty="0">
                <a:cs typeface="Calibri"/>
              </a:rPr>
              <a:t>leeing a lawful arrest</a:t>
            </a:r>
            <a:endParaRPr lang="en-US" sz="2400" dirty="0"/>
          </a:p>
          <a:p>
            <a:pPr marL="0" indent="0">
              <a:lnSpc>
                <a:spcPct val="115000"/>
              </a:lnSpc>
              <a:spcBef>
                <a:spcPts val="0"/>
              </a:spcBef>
              <a:buClr>
                <a:schemeClr val="tx1"/>
              </a:buClr>
              <a:buSzPct val="110000"/>
              <a:buNone/>
            </a:pPr>
            <a:endParaRPr lang="en-US" sz="1600" dirty="0"/>
          </a:p>
        </p:txBody>
      </p:sp>
    </p:spTree>
    <p:custDataLst>
      <p:tags r:id="rId1"/>
    </p:custDataLst>
    <p:extLst>
      <p:ext uri="{BB962C8B-B14F-4D97-AF65-F5344CB8AC3E}">
        <p14:creationId xmlns:p14="http://schemas.microsoft.com/office/powerpoint/2010/main" val="2956926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3E3FE4-44DD-B8C0-45AA-74AB43598246}"/>
              </a:ext>
            </a:extLst>
          </p:cNvPr>
          <p:cNvSpPr>
            <a:spLocks noGrp="1"/>
          </p:cNvSpPr>
          <p:nvPr>
            <p:ph sz="half" idx="1"/>
          </p:nvPr>
        </p:nvSpPr>
        <p:spPr>
          <a:xfrm>
            <a:off x="611680" y="2005881"/>
            <a:ext cx="8050893" cy="4109659"/>
          </a:xfrm>
        </p:spPr>
        <p:txBody>
          <a:bodyPr>
            <a:normAutofit/>
          </a:bodyPr>
          <a:lstStyle/>
          <a:p>
            <a:pPr marL="1200150" lvl="2" indent="-285750" algn="ctr">
              <a:buFont typeface="Arial" panose="020B0604020202020204" pitchFamily="34" charset="0"/>
              <a:buChar char="•"/>
            </a:pPr>
            <a:r>
              <a:rPr lang="en-US" sz="2400" dirty="0">
                <a:solidFill>
                  <a:srgbClr val="FFC000"/>
                </a:solidFill>
                <a:latin typeface="Arial" panose="020B0604020202020204" pitchFamily="34" charset="0"/>
                <a:cs typeface="Arial" panose="020B0604020202020204" pitchFamily="34" charset="0"/>
              </a:rPr>
              <a:t>Criminal offense/non-criminal call for service</a:t>
            </a:r>
          </a:p>
          <a:p>
            <a:pPr marL="1200150" lvl="2" indent="-285750" algn="ctr">
              <a:buFont typeface="Arial" panose="020B0604020202020204" pitchFamily="34" charset="0"/>
              <a:buChar char="•"/>
            </a:pPr>
            <a:r>
              <a:rPr lang="en-US" sz="2400" dirty="0">
                <a:solidFill>
                  <a:srgbClr val="FFC000"/>
                </a:solidFill>
                <a:latin typeface="Arial" panose="020B0604020202020204" pitchFamily="34" charset="0"/>
                <a:cs typeface="Arial" panose="020B0604020202020204" pitchFamily="34" charset="0"/>
              </a:rPr>
              <a:t>Consider governmental interest and the need to use force to apprehend</a:t>
            </a:r>
          </a:p>
          <a:p>
            <a:pPr marL="0" indent="0" algn="ctr">
              <a:buNone/>
            </a:pPr>
            <a:endParaRPr lang="en-US" sz="2400" dirty="0">
              <a:solidFill>
                <a:srgbClr val="FFC000"/>
              </a:solidFill>
              <a:latin typeface="Arial" panose="020B0604020202020204" pitchFamily="34" charset="0"/>
              <a:cs typeface="Arial" panose="020B0604020202020204" pitchFamily="34" charset="0"/>
            </a:endParaRPr>
          </a:p>
          <a:p>
            <a:pPr lvl="1" algn="ctr"/>
            <a:r>
              <a:rPr lang="en-US" dirty="0">
                <a:solidFill>
                  <a:srgbClr val="FFC000"/>
                </a:solidFill>
                <a:latin typeface="Arial" panose="020B0604020202020204" pitchFamily="34" charset="0"/>
                <a:cs typeface="Arial" panose="020B0604020202020204" pitchFamily="34" charset="0"/>
              </a:rPr>
              <a:t>Courts will often distinguish severity based upon the actual or likely degree of violence, danger, and injury associated with the incident</a:t>
            </a:r>
          </a:p>
          <a:p>
            <a:pPr algn="ctr"/>
            <a:r>
              <a:rPr lang="en-US" sz="2400" b="1" dirty="0">
                <a:latin typeface="Arial" panose="020B0604020202020204" pitchFamily="34" charset="0"/>
                <a:cs typeface="Arial" panose="020B0604020202020204" pitchFamily="34" charset="0"/>
              </a:rPr>
              <a:t>Example</a:t>
            </a:r>
            <a:r>
              <a:rPr lang="en-US" sz="2400" dirty="0">
                <a:latin typeface="Arial" panose="020B0604020202020204" pitchFamily="34" charset="0"/>
                <a:cs typeface="Arial" panose="020B0604020202020204" pitchFamily="34" charset="0"/>
              </a:rPr>
              <a:t>:  Aggravated Assault  vs. Mental Health Commitment or Medical Emergency</a:t>
            </a:r>
          </a:p>
          <a:p>
            <a:endParaRPr lang="en-US" dirty="0"/>
          </a:p>
        </p:txBody>
      </p:sp>
      <p:sp>
        <p:nvSpPr>
          <p:cNvPr id="4" name="Slide Number Placeholder 3">
            <a:extLst>
              <a:ext uri="{FF2B5EF4-FFF2-40B4-BE49-F238E27FC236}">
                <a16:creationId xmlns:a16="http://schemas.microsoft.com/office/drawing/2014/main" id="{D189A04C-C4AC-5E17-079B-9A5D32FC2AC8}"/>
              </a:ext>
            </a:extLst>
          </p:cNvPr>
          <p:cNvSpPr>
            <a:spLocks noGrp="1"/>
          </p:cNvSpPr>
          <p:nvPr>
            <p:ph type="sldNum" sz="quarter" idx="12"/>
          </p:nvPr>
        </p:nvSpPr>
        <p:spPr/>
        <p:txBody>
          <a:bodyPr/>
          <a:lstStyle/>
          <a:p>
            <a:fld id="{26D2CB40-E50C-4D3C-A796-5519001A4ED7}" type="slidenum">
              <a:rPr lang="en-US" smtClean="0"/>
              <a:t>19</a:t>
            </a:fld>
            <a:endParaRPr lang="en-US" dirty="0"/>
          </a:p>
        </p:txBody>
      </p:sp>
      <p:sp>
        <p:nvSpPr>
          <p:cNvPr id="5" name="Title 4">
            <a:extLst>
              <a:ext uri="{FF2B5EF4-FFF2-40B4-BE49-F238E27FC236}">
                <a16:creationId xmlns:a16="http://schemas.microsoft.com/office/drawing/2014/main" id="{13501EA6-47A3-A5B5-9534-2CC7310BC483}"/>
              </a:ext>
            </a:extLst>
          </p:cNvPr>
          <p:cNvSpPr>
            <a:spLocks noGrp="1"/>
          </p:cNvSpPr>
          <p:nvPr>
            <p:ph type="title"/>
          </p:nvPr>
        </p:nvSpPr>
        <p:spPr>
          <a:xfrm>
            <a:off x="645620" y="1306156"/>
            <a:ext cx="7886700" cy="699725"/>
          </a:xfrm>
        </p:spPr>
        <p:txBody>
          <a:bodyPr/>
          <a:lstStyle/>
          <a:p>
            <a:r>
              <a:rPr lang="en-US" sz="3600" dirty="0"/>
              <a:t>Seriousness of the Offense</a:t>
            </a:r>
          </a:p>
        </p:txBody>
      </p:sp>
    </p:spTree>
    <p:extLst>
      <p:ext uri="{BB962C8B-B14F-4D97-AF65-F5344CB8AC3E}">
        <p14:creationId xmlns:p14="http://schemas.microsoft.com/office/powerpoint/2010/main" val="2549467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0FB0E9-00F8-496C-BB3C-7AD91D341DF4}"/>
              </a:ext>
            </a:extLst>
          </p:cNvPr>
          <p:cNvSpPr>
            <a:spLocks noGrp="1"/>
          </p:cNvSpPr>
          <p:nvPr>
            <p:ph type="sldNum" sz="quarter" idx="12"/>
          </p:nvPr>
        </p:nvSpPr>
        <p:spPr/>
        <p:txBody>
          <a:bodyPr/>
          <a:lstStyle/>
          <a:p>
            <a:fld id="{26D2CB40-E50C-4D3C-A796-5519001A4ED7}" type="slidenum">
              <a:rPr lang="en-US" smtClean="0"/>
              <a:t>2</a:t>
            </a:fld>
            <a:endParaRPr lang="en-US" dirty="0"/>
          </a:p>
        </p:txBody>
      </p:sp>
      <p:sp>
        <p:nvSpPr>
          <p:cNvPr id="4" name="Title 3">
            <a:extLst>
              <a:ext uri="{FF2B5EF4-FFF2-40B4-BE49-F238E27FC236}">
                <a16:creationId xmlns:a16="http://schemas.microsoft.com/office/drawing/2014/main" id="{D797426C-387B-4449-8BF8-1B1D8CEB53F4}"/>
              </a:ext>
            </a:extLst>
          </p:cNvPr>
          <p:cNvSpPr>
            <a:spLocks noGrp="1"/>
          </p:cNvSpPr>
          <p:nvPr>
            <p:ph type="title"/>
          </p:nvPr>
        </p:nvSpPr>
        <p:spPr>
          <a:xfrm>
            <a:off x="0" y="1793636"/>
            <a:ext cx="9144000" cy="883984"/>
          </a:xfrm>
        </p:spPr>
        <p:txBody>
          <a:bodyPr/>
          <a:lstStyle/>
          <a:p>
            <a:r>
              <a:rPr lang="en-US" sz="3600" dirty="0">
                <a:solidFill>
                  <a:srgbClr val="EEB500"/>
                </a:solidFill>
                <a:latin typeface="Arial Black" panose="020B0A04020102020204" pitchFamily="34" charset="0"/>
              </a:rPr>
              <a:t>Use of Force Legal Standards Review Outline</a:t>
            </a:r>
            <a:br>
              <a:rPr lang="en-US" sz="3200" dirty="0">
                <a:solidFill>
                  <a:srgbClr val="EEB500"/>
                </a:solidFill>
                <a:latin typeface="Arial Black" panose="020B0A04020102020204" pitchFamily="34" charset="0"/>
              </a:rPr>
            </a:br>
            <a:endParaRPr lang="en-US" b="1" dirty="0"/>
          </a:p>
        </p:txBody>
      </p:sp>
      <p:sp>
        <p:nvSpPr>
          <p:cNvPr id="6" name="Content Placeholder 5">
            <a:extLst>
              <a:ext uri="{FF2B5EF4-FFF2-40B4-BE49-F238E27FC236}">
                <a16:creationId xmlns:a16="http://schemas.microsoft.com/office/drawing/2014/main" id="{BCF58C26-7390-8631-D338-AF0B238FCBC7}"/>
              </a:ext>
            </a:extLst>
          </p:cNvPr>
          <p:cNvSpPr>
            <a:spLocks noGrp="1"/>
          </p:cNvSpPr>
          <p:nvPr>
            <p:ph idx="1"/>
          </p:nvPr>
        </p:nvSpPr>
        <p:spPr>
          <a:xfrm>
            <a:off x="0" y="3042745"/>
            <a:ext cx="9144000" cy="3313606"/>
          </a:xfrm>
        </p:spPr>
        <p:txBody>
          <a:bodyPr>
            <a:normAutofit/>
          </a:bodyPr>
          <a:lstStyle/>
          <a:p>
            <a:pPr algn="ctr">
              <a:lnSpc>
                <a:spcPct val="100000"/>
              </a:lnSpc>
            </a:pPr>
            <a:r>
              <a:rPr lang="en-US" sz="2400" dirty="0">
                <a:latin typeface="Arial" panose="020B0604020202020204" pitchFamily="34" charset="0"/>
                <a:cs typeface="Arial" panose="020B0604020202020204" pitchFamily="34" charset="0"/>
              </a:rPr>
              <a:t>Review of the Three </a:t>
            </a:r>
            <a:r>
              <a:rPr lang="en-US" sz="2400" dirty="0"/>
              <a:t>L</a:t>
            </a:r>
            <a:r>
              <a:rPr lang="en-US" sz="2400" dirty="0">
                <a:latin typeface="Arial" panose="020B0604020202020204" pitchFamily="34" charset="0"/>
                <a:cs typeface="Arial" panose="020B0604020202020204" pitchFamily="34" charset="0"/>
              </a:rPr>
              <a:t>evels of Police/Citizen </a:t>
            </a:r>
            <a:r>
              <a:rPr lang="en-US" sz="2400" dirty="0"/>
              <a:t>I</a:t>
            </a:r>
            <a:r>
              <a:rPr lang="en-US" sz="2400" dirty="0">
                <a:latin typeface="Arial" panose="020B0604020202020204" pitchFamily="34" charset="0"/>
                <a:cs typeface="Arial" panose="020B0604020202020204" pitchFamily="34" charset="0"/>
              </a:rPr>
              <a:t>nteractions</a:t>
            </a:r>
          </a:p>
          <a:p>
            <a:pPr algn="ctr">
              <a:lnSpc>
                <a:spcPct val="100000"/>
              </a:lnSpc>
            </a:pPr>
            <a:r>
              <a:rPr lang="en-US" sz="2400" dirty="0">
                <a:latin typeface="Arial" panose="020B0604020202020204" pitchFamily="34" charset="0"/>
                <a:cs typeface="Arial" panose="020B0604020202020204" pitchFamily="34" charset="0"/>
              </a:rPr>
              <a:t>Sanctity of Human Life</a:t>
            </a:r>
          </a:p>
          <a:p>
            <a:pPr algn="ctr">
              <a:lnSpc>
                <a:spcPct val="100000"/>
              </a:lnSpc>
            </a:pPr>
            <a:r>
              <a:rPr lang="en-US" sz="2400" dirty="0">
                <a:latin typeface="Arial" panose="020B0604020202020204" pitchFamily="34" charset="0"/>
                <a:cs typeface="Arial" panose="020B0604020202020204" pitchFamily="34" charset="0"/>
              </a:rPr>
              <a:t>Legally Justifiable Force</a:t>
            </a:r>
          </a:p>
          <a:p>
            <a:pPr algn="ctr">
              <a:lnSpc>
                <a:spcPct val="100000"/>
              </a:lnSpc>
            </a:pPr>
            <a:r>
              <a:rPr lang="en-US" sz="2400" i="1" dirty="0"/>
              <a:t>Graham vs. Conner</a:t>
            </a:r>
          </a:p>
          <a:p>
            <a:pPr algn="ctr">
              <a:lnSpc>
                <a:spcPct val="100000"/>
              </a:lnSpc>
            </a:pPr>
            <a:r>
              <a:rPr lang="en-US" sz="2400" i="1" dirty="0"/>
              <a:t>Tennessee vs. Garner</a:t>
            </a:r>
          </a:p>
          <a:p>
            <a:pPr algn="ctr"/>
            <a:r>
              <a:rPr lang="en-US" sz="2400" i="1" dirty="0"/>
              <a:t>Commonwealth vs. Ellis</a:t>
            </a:r>
            <a:endParaRPr lang="en-US" sz="2400" dirty="0"/>
          </a:p>
        </p:txBody>
      </p:sp>
    </p:spTree>
    <p:custDataLst>
      <p:tags r:id="rId1"/>
    </p:custDataLst>
    <p:extLst>
      <p:ext uri="{BB962C8B-B14F-4D97-AF65-F5344CB8AC3E}">
        <p14:creationId xmlns:p14="http://schemas.microsoft.com/office/powerpoint/2010/main" val="1324347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3E3FE4-44DD-B8C0-45AA-74AB43598246}"/>
              </a:ext>
            </a:extLst>
          </p:cNvPr>
          <p:cNvSpPr>
            <a:spLocks noGrp="1"/>
          </p:cNvSpPr>
          <p:nvPr>
            <p:ph sz="half" idx="1"/>
          </p:nvPr>
        </p:nvSpPr>
        <p:spPr>
          <a:xfrm>
            <a:off x="546553" y="2416748"/>
            <a:ext cx="8050893" cy="4109659"/>
          </a:xfrm>
        </p:spPr>
        <p:txBody>
          <a:bodyPr>
            <a:normAutofit/>
          </a:bodyPr>
          <a:lstStyle/>
          <a:p>
            <a:pPr marL="57150" indent="0" algn="just">
              <a:buNone/>
            </a:pPr>
            <a:r>
              <a:rPr lang="en-US" sz="2400" b="1" dirty="0">
                <a:solidFill>
                  <a:srgbClr val="FFB600"/>
                </a:solidFill>
                <a:latin typeface="Arial" panose="020B0604020202020204" pitchFamily="34" charset="0"/>
                <a:cs typeface="Arial" panose="020B0604020202020204" pitchFamily="34" charset="0"/>
              </a:rPr>
              <a:t>Whether the Subject poses an </a:t>
            </a:r>
            <a:r>
              <a:rPr lang="en-US" sz="2400" b="1" u="sng" dirty="0">
                <a:solidFill>
                  <a:srgbClr val="FFB600"/>
                </a:solidFill>
                <a:latin typeface="Arial" panose="020B0604020202020204" pitchFamily="34" charset="0"/>
                <a:cs typeface="Arial" panose="020B0604020202020204" pitchFamily="34" charset="0"/>
              </a:rPr>
              <a:t>Immediate Threat</a:t>
            </a:r>
            <a:r>
              <a:rPr lang="en-US" sz="2400" b="1" dirty="0">
                <a:solidFill>
                  <a:srgbClr val="FFB600"/>
                </a:solidFill>
                <a:latin typeface="Arial" panose="020B0604020202020204" pitchFamily="34" charset="0"/>
                <a:cs typeface="Arial" panose="020B0604020202020204" pitchFamily="34" charset="0"/>
              </a:rPr>
              <a:t> to the Safety of Law Enforcement Officers or Others</a:t>
            </a:r>
            <a:endParaRPr lang="en-US" sz="2400" dirty="0">
              <a:solidFill>
                <a:srgbClr val="FFB600"/>
              </a:solidFill>
              <a:latin typeface="Arial" panose="020B0604020202020204" pitchFamily="34" charset="0"/>
              <a:cs typeface="Arial" panose="020B0604020202020204" pitchFamily="34" charset="0"/>
            </a:endParaRPr>
          </a:p>
          <a:p>
            <a:pPr marL="0" indent="0" algn="just">
              <a:buNone/>
            </a:pPr>
            <a:endParaRPr lang="en-US" sz="2400" dirty="0">
              <a:solidFill>
                <a:schemeClr val="bg1"/>
              </a:solidFill>
              <a:latin typeface="Arial" panose="020B0604020202020204" pitchFamily="34" charset="0"/>
              <a:cs typeface="Arial" panose="020B0604020202020204" pitchFamily="34" charset="0"/>
            </a:endParaRPr>
          </a:p>
          <a:p>
            <a:pPr lvl="2" algn="just">
              <a:buFont typeface="Arial" panose="020B0604020202020204" pitchFamily="34" charset="0"/>
              <a:buChar char="•"/>
            </a:pPr>
            <a:r>
              <a:rPr lang="en-US" sz="2400" dirty="0">
                <a:latin typeface="Arial" panose="020B0604020202020204" pitchFamily="34" charset="0"/>
                <a:cs typeface="Arial" panose="020B0604020202020204" pitchFamily="34" charset="0"/>
              </a:rPr>
              <a:t>Officer/offender size and ability</a:t>
            </a:r>
          </a:p>
          <a:p>
            <a:pPr lvl="2" algn="just">
              <a:buFont typeface="Arial" panose="020B0604020202020204" pitchFamily="34" charset="0"/>
              <a:buChar char="•"/>
            </a:pPr>
            <a:r>
              <a:rPr lang="en-US" sz="2400" dirty="0">
                <a:latin typeface="Arial" panose="020B0604020202020204" pitchFamily="34" charset="0"/>
                <a:cs typeface="Arial" panose="020B0604020202020204" pitchFamily="34" charset="0"/>
              </a:rPr>
              <a:t>Pre-Assault indicators</a:t>
            </a:r>
          </a:p>
          <a:p>
            <a:pPr lvl="2" algn="just">
              <a:buFont typeface="Arial" panose="020B0604020202020204" pitchFamily="34" charset="0"/>
              <a:buChar char="•"/>
            </a:pPr>
            <a:r>
              <a:rPr lang="en-US" sz="2400" dirty="0">
                <a:latin typeface="Arial" panose="020B0604020202020204" pitchFamily="34" charset="0"/>
                <a:cs typeface="Arial" panose="020B0604020202020204" pitchFamily="34" charset="0"/>
              </a:rPr>
              <a:t>Weapons available</a:t>
            </a:r>
          </a:p>
          <a:p>
            <a:pPr lvl="2" algn="just">
              <a:buFont typeface="Arial" panose="020B0604020202020204" pitchFamily="34" charset="0"/>
              <a:buChar char="•"/>
            </a:pPr>
            <a:r>
              <a:rPr lang="en-US" sz="2400" dirty="0">
                <a:latin typeface="Arial" panose="020B0604020202020204" pitchFamily="34" charset="0"/>
                <a:cs typeface="Arial" panose="020B0604020202020204" pitchFamily="34" charset="0"/>
              </a:rPr>
              <a:t>Number of officers vs. number of offenders</a:t>
            </a:r>
          </a:p>
          <a:p>
            <a:pPr lvl="2" algn="just">
              <a:buFont typeface="Arial" panose="020B0604020202020204" pitchFamily="34" charset="0"/>
              <a:buChar char="•"/>
            </a:pPr>
            <a:r>
              <a:rPr lang="en-US" sz="2400" dirty="0">
                <a:latin typeface="Arial" panose="020B0604020202020204" pitchFamily="34" charset="0"/>
                <a:cs typeface="Arial" panose="020B0604020202020204" pitchFamily="34" charset="0"/>
              </a:rPr>
              <a:t>Environmental conditions</a:t>
            </a:r>
          </a:p>
          <a:p>
            <a:pPr lvl="2" algn="just">
              <a:buFont typeface="Arial" panose="020B0604020202020204" pitchFamily="34" charset="0"/>
              <a:buChar char="•"/>
            </a:pPr>
            <a:r>
              <a:rPr lang="en-US" sz="2400" dirty="0">
                <a:latin typeface="Arial" panose="020B0604020202020204" pitchFamily="34" charset="0"/>
                <a:cs typeface="Arial" panose="020B0604020202020204" pitchFamily="34" charset="0"/>
              </a:rPr>
              <a:t>Officer/subject disabilities</a:t>
            </a:r>
          </a:p>
          <a:p>
            <a:endParaRPr lang="en-US" dirty="0"/>
          </a:p>
        </p:txBody>
      </p:sp>
      <p:sp>
        <p:nvSpPr>
          <p:cNvPr id="4" name="Slide Number Placeholder 3">
            <a:extLst>
              <a:ext uri="{FF2B5EF4-FFF2-40B4-BE49-F238E27FC236}">
                <a16:creationId xmlns:a16="http://schemas.microsoft.com/office/drawing/2014/main" id="{D189A04C-C4AC-5E17-079B-9A5D32FC2AC8}"/>
              </a:ext>
            </a:extLst>
          </p:cNvPr>
          <p:cNvSpPr>
            <a:spLocks noGrp="1"/>
          </p:cNvSpPr>
          <p:nvPr>
            <p:ph type="sldNum" sz="quarter" idx="12"/>
          </p:nvPr>
        </p:nvSpPr>
        <p:spPr/>
        <p:txBody>
          <a:bodyPr/>
          <a:lstStyle/>
          <a:p>
            <a:fld id="{26D2CB40-E50C-4D3C-A796-5519001A4ED7}" type="slidenum">
              <a:rPr lang="en-US" smtClean="0"/>
              <a:t>20</a:t>
            </a:fld>
            <a:endParaRPr lang="en-US" dirty="0"/>
          </a:p>
        </p:txBody>
      </p:sp>
      <p:sp>
        <p:nvSpPr>
          <p:cNvPr id="5" name="Title 4">
            <a:extLst>
              <a:ext uri="{FF2B5EF4-FFF2-40B4-BE49-F238E27FC236}">
                <a16:creationId xmlns:a16="http://schemas.microsoft.com/office/drawing/2014/main" id="{13501EA6-47A3-A5B5-9534-2CC7310BC483}"/>
              </a:ext>
            </a:extLst>
          </p:cNvPr>
          <p:cNvSpPr>
            <a:spLocks noGrp="1"/>
          </p:cNvSpPr>
          <p:nvPr>
            <p:ph type="title"/>
          </p:nvPr>
        </p:nvSpPr>
        <p:spPr>
          <a:xfrm>
            <a:off x="0" y="1677503"/>
            <a:ext cx="9144000" cy="699725"/>
          </a:xfrm>
        </p:spPr>
        <p:txBody>
          <a:bodyPr/>
          <a:lstStyle/>
          <a:p>
            <a:r>
              <a:rPr lang="en-US" sz="3600" dirty="0"/>
              <a:t>Immediate Threat to the Officer or Others</a:t>
            </a:r>
          </a:p>
        </p:txBody>
      </p:sp>
    </p:spTree>
    <p:extLst>
      <p:ext uri="{BB962C8B-B14F-4D97-AF65-F5344CB8AC3E}">
        <p14:creationId xmlns:p14="http://schemas.microsoft.com/office/powerpoint/2010/main" val="614197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3E3FE4-44DD-B8C0-45AA-74AB43598246}"/>
              </a:ext>
            </a:extLst>
          </p:cNvPr>
          <p:cNvSpPr>
            <a:spLocks noGrp="1"/>
          </p:cNvSpPr>
          <p:nvPr>
            <p:ph sz="half" idx="1"/>
          </p:nvPr>
        </p:nvSpPr>
        <p:spPr>
          <a:xfrm>
            <a:off x="611680" y="2005881"/>
            <a:ext cx="8050893" cy="4109659"/>
          </a:xfrm>
        </p:spPr>
        <p:txBody>
          <a:bodyPr>
            <a:normAutofit fontScale="92500" lnSpcReduction="10000"/>
          </a:bodyPr>
          <a:lstStyle/>
          <a:p>
            <a:pPr marL="57150" indent="0" algn="ctr">
              <a:buNone/>
            </a:pPr>
            <a:r>
              <a:rPr lang="en-US" sz="2600" b="1" dirty="0">
                <a:solidFill>
                  <a:srgbClr val="FFB600"/>
                </a:solidFill>
                <a:latin typeface="Arial" panose="020B0604020202020204" pitchFamily="34" charset="0"/>
                <a:cs typeface="Arial" panose="020B0604020202020204" pitchFamily="34" charset="0"/>
              </a:rPr>
              <a:t>Whether the Subject is </a:t>
            </a:r>
            <a:r>
              <a:rPr lang="en-US" sz="2600" b="1" u="sng" dirty="0">
                <a:solidFill>
                  <a:srgbClr val="FFB600"/>
                </a:solidFill>
                <a:latin typeface="Arial" panose="020B0604020202020204" pitchFamily="34" charset="0"/>
                <a:cs typeface="Arial" panose="020B0604020202020204" pitchFamily="34" charset="0"/>
              </a:rPr>
              <a:t>Actively Resisting Arrest</a:t>
            </a:r>
            <a:r>
              <a:rPr lang="en-US" sz="2600" b="1" dirty="0">
                <a:solidFill>
                  <a:srgbClr val="FFB600"/>
                </a:solidFill>
                <a:latin typeface="Arial" panose="020B0604020202020204" pitchFamily="34" charset="0"/>
                <a:cs typeface="Arial" panose="020B0604020202020204" pitchFamily="34" charset="0"/>
              </a:rPr>
              <a:t> or Attempting to Evade Arrest by Flight</a:t>
            </a:r>
          </a:p>
          <a:p>
            <a:pPr marL="0" indent="0" algn="just">
              <a:buNone/>
            </a:pPr>
            <a:endParaRPr lang="en-US" sz="2600" dirty="0">
              <a:solidFill>
                <a:schemeClr val="bg1"/>
              </a:solidFill>
              <a:latin typeface="Arial" panose="020B0604020202020204" pitchFamily="34" charset="0"/>
              <a:cs typeface="Arial" panose="020B0604020202020204" pitchFamily="34" charset="0"/>
            </a:endParaRPr>
          </a:p>
          <a:p>
            <a:pPr marL="800100" lvl="1" algn="just">
              <a:buFont typeface="Arial" panose="020B0604020202020204" pitchFamily="34" charset="0"/>
              <a:buChar char="•"/>
            </a:pPr>
            <a:r>
              <a:rPr lang="en-US" sz="2600" dirty="0">
                <a:latin typeface="Arial" panose="020B0604020202020204" pitchFamily="34" charset="0"/>
                <a:cs typeface="Arial" panose="020B0604020202020204" pitchFamily="34" charset="0"/>
              </a:rPr>
              <a:t>Law Enforcement Officers should consider the nature of any </a:t>
            </a:r>
            <a:r>
              <a:rPr lang="en-US" sz="2600" b="1" dirty="0">
                <a:latin typeface="Arial" panose="020B0604020202020204" pitchFamily="34" charset="0"/>
                <a:cs typeface="Arial" panose="020B0604020202020204" pitchFamily="34" charset="0"/>
              </a:rPr>
              <a:t>resistance</a:t>
            </a:r>
            <a:r>
              <a:rPr lang="en-US" sz="2600" dirty="0">
                <a:latin typeface="Arial" panose="020B0604020202020204" pitchFamily="34" charset="0"/>
                <a:cs typeface="Arial" panose="020B0604020202020204" pitchFamily="34" charset="0"/>
              </a:rPr>
              <a:t> and/or flight</a:t>
            </a:r>
          </a:p>
          <a:p>
            <a:pPr marL="457200" lvl="1" indent="0" algn="just">
              <a:buNone/>
            </a:pPr>
            <a:endParaRPr lang="en-US" sz="2600" dirty="0">
              <a:latin typeface="Arial" panose="020B0604020202020204" pitchFamily="34" charset="0"/>
              <a:cs typeface="Arial" panose="020B0604020202020204" pitchFamily="34" charset="0"/>
            </a:endParaRPr>
          </a:p>
          <a:p>
            <a:pPr marL="800100" lvl="1" algn="just">
              <a:buFont typeface="Arial" panose="020B0604020202020204" pitchFamily="34" charset="0"/>
              <a:buChar char="•"/>
            </a:pPr>
            <a:r>
              <a:rPr lang="en-US" sz="2600" b="1" dirty="0">
                <a:latin typeface="Arial" panose="020B0604020202020204" pitchFamily="34" charset="0"/>
                <a:cs typeface="Arial" panose="020B0604020202020204" pitchFamily="34" charset="0"/>
              </a:rPr>
              <a:t>Resistance Considerations</a:t>
            </a:r>
            <a:r>
              <a:rPr lang="en-US" sz="2600" dirty="0">
                <a:latin typeface="Arial" panose="020B0604020202020204" pitchFamily="34" charset="0"/>
                <a:cs typeface="Arial" panose="020B0604020202020204" pitchFamily="34" charset="0"/>
              </a:rPr>
              <a:t> </a:t>
            </a:r>
          </a:p>
          <a:p>
            <a:pPr marL="0" indent="0" algn="just">
              <a:buNone/>
            </a:pPr>
            <a:endParaRPr lang="en-US" sz="2600" dirty="0">
              <a:latin typeface="Arial" panose="020B0604020202020204" pitchFamily="34" charset="0"/>
              <a:cs typeface="Arial" panose="020B0604020202020204" pitchFamily="34" charset="0"/>
            </a:endParaRPr>
          </a:p>
          <a:p>
            <a:pPr marL="1200150" lvl="2" indent="-285750" algn="just">
              <a:buFont typeface="Arial" panose="020B0604020202020204" pitchFamily="34" charset="0"/>
              <a:buChar char="•"/>
            </a:pPr>
            <a:r>
              <a:rPr lang="en-US" sz="2600" dirty="0">
                <a:latin typeface="Arial" panose="020B0604020202020204" pitchFamily="34" charset="0"/>
                <a:cs typeface="Arial" panose="020B0604020202020204" pitchFamily="34" charset="0"/>
              </a:rPr>
              <a:t>Legal authority to overcome resistance</a:t>
            </a:r>
          </a:p>
          <a:p>
            <a:pPr marL="1200150" lvl="2" indent="-285750" algn="just">
              <a:buFont typeface="Arial" panose="020B0604020202020204" pitchFamily="34" charset="0"/>
              <a:buChar char="•"/>
            </a:pPr>
            <a:r>
              <a:rPr lang="en-US" sz="2600" dirty="0">
                <a:latin typeface="Arial" panose="020B0604020202020204" pitchFamily="34" charset="0"/>
                <a:cs typeface="Arial" panose="020B0604020202020204" pitchFamily="34" charset="0"/>
              </a:rPr>
              <a:t>Passive vs. Active Resistance</a:t>
            </a:r>
          </a:p>
          <a:p>
            <a:pPr marL="1200150" lvl="2" indent="-285750" algn="just">
              <a:buFont typeface="Arial" panose="020B0604020202020204" pitchFamily="34" charset="0"/>
              <a:buChar char="•"/>
            </a:pPr>
            <a:r>
              <a:rPr lang="en-US" sz="2600" dirty="0">
                <a:latin typeface="Arial" panose="020B0604020202020204" pitchFamily="34" charset="0"/>
                <a:cs typeface="Arial" panose="020B0604020202020204" pitchFamily="34" charset="0"/>
              </a:rPr>
              <a:t>Likely injury or danger to result from resistance</a:t>
            </a:r>
          </a:p>
          <a:p>
            <a:endParaRPr lang="en-US" dirty="0"/>
          </a:p>
        </p:txBody>
      </p:sp>
      <p:sp>
        <p:nvSpPr>
          <p:cNvPr id="4" name="Slide Number Placeholder 3">
            <a:extLst>
              <a:ext uri="{FF2B5EF4-FFF2-40B4-BE49-F238E27FC236}">
                <a16:creationId xmlns:a16="http://schemas.microsoft.com/office/drawing/2014/main" id="{D189A04C-C4AC-5E17-079B-9A5D32FC2AC8}"/>
              </a:ext>
            </a:extLst>
          </p:cNvPr>
          <p:cNvSpPr>
            <a:spLocks noGrp="1"/>
          </p:cNvSpPr>
          <p:nvPr>
            <p:ph type="sldNum" sz="quarter" idx="12"/>
          </p:nvPr>
        </p:nvSpPr>
        <p:spPr/>
        <p:txBody>
          <a:bodyPr/>
          <a:lstStyle/>
          <a:p>
            <a:fld id="{26D2CB40-E50C-4D3C-A796-5519001A4ED7}" type="slidenum">
              <a:rPr lang="en-US" smtClean="0"/>
              <a:t>21</a:t>
            </a:fld>
            <a:endParaRPr lang="en-US" dirty="0"/>
          </a:p>
        </p:txBody>
      </p:sp>
      <p:sp>
        <p:nvSpPr>
          <p:cNvPr id="5" name="Title 4">
            <a:extLst>
              <a:ext uri="{FF2B5EF4-FFF2-40B4-BE49-F238E27FC236}">
                <a16:creationId xmlns:a16="http://schemas.microsoft.com/office/drawing/2014/main" id="{13501EA6-47A3-A5B5-9534-2CC7310BC483}"/>
              </a:ext>
            </a:extLst>
          </p:cNvPr>
          <p:cNvSpPr>
            <a:spLocks noGrp="1"/>
          </p:cNvSpPr>
          <p:nvPr>
            <p:ph type="title"/>
          </p:nvPr>
        </p:nvSpPr>
        <p:spPr/>
        <p:txBody>
          <a:bodyPr/>
          <a:lstStyle/>
          <a:p>
            <a:r>
              <a:rPr lang="en-US" sz="3600" dirty="0"/>
              <a:t>Resisting a Lawful Arrest</a:t>
            </a:r>
          </a:p>
        </p:txBody>
      </p:sp>
    </p:spTree>
    <p:extLst>
      <p:ext uri="{BB962C8B-B14F-4D97-AF65-F5344CB8AC3E}">
        <p14:creationId xmlns:p14="http://schemas.microsoft.com/office/powerpoint/2010/main" val="62336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3E3FE4-44DD-B8C0-45AA-74AB43598246}"/>
              </a:ext>
            </a:extLst>
          </p:cNvPr>
          <p:cNvSpPr>
            <a:spLocks noGrp="1"/>
          </p:cNvSpPr>
          <p:nvPr>
            <p:ph sz="half" idx="1"/>
          </p:nvPr>
        </p:nvSpPr>
        <p:spPr>
          <a:xfrm>
            <a:off x="611680" y="2005881"/>
            <a:ext cx="8050893" cy="4109659"/>
          </a:xfrm>
        </p:spPr>
        <p:txBody>
          <a:bodyPr>
            <a:normAutofit fontScale="92500" lnSpcReduction="10000"/>
          </a:bodyPr>
          <a:lstStyle/>
          <a:p>
            <a:pPr marL="57150" indent="0" algn="ctr">
              <a:buNone/>
            </a:pPr>
            <a:r>
              <a:rPr lang="en-US" sz="2600" b="1" dirty="0">
                <a:solidFill>
                  <a:srgbClr val="FFC000"/>
                </a:solidFill>
                <a:latin typeface="Arial" panose="020B0604020202020204" pitchFamily="34" charset="0"/>
                <a:cs typeface="Arial" panose="020B0604020202020204" pitchFamily="34" charset="0"/>
              </a:rPr>
              <a:t>Whether the Subject is Actively Resisting Arrest or </a:t>
            </a:r>
            <a:r>
              <a:rPr lang="en-US" sz="2600" b="1" u="sng" dirty="0">
                <a:solidFill>
                  <a:srgbClr val="FFC000"/>
                </a:solidFill>
                <a:latin typeface="Arial" panose="020B0604020202020204" pitchFamily="34" charset="0"/>
                <a:cs typeface="Arial" panose="020B0604020202020204" pitchFamily="34" charset="0"/>
              </a:rPr>
              <a:t>Attempting to Evade Arrest by Flight</a:t>
            </a:r>
          </a:p>
          <a:p>
            <a:pPr marL="0" indent="0" algn="just">
              <a:buNone/>
            </a:pPr>
            <a:endParaRPr lang="en-US" sz="2600" dirty="0">
              <a:solidFill>
                <a:schemeClr val="bg1"/>
              </a:solidFill>
              <a:latin typeface="Arial" panose="020B0604020202020204" pitchFamily="34" charset="0"/>
              <a:cs typeface="Arial" panose="020B0604020202020204" pitchFamily="34" charset="0"/>
            </a:endParaRPr>
          </a:p>
          <a:p>
            <a:pPr marL="800100" lvl="1" algn="just">
              <a:buFont typeface="Arial" panose="020B0604020202020204" pitchFamily="34" charset="0"/>
              <a:buChar char="•"/>
            </a:pPr>
            <a:r>
              <a:rPr lang="en-US" sz="2600" dirty="0">
                <a:latin typeface="Arial" panose="020B0604020202020204" pitchFamily="34" charset="0"/>
                <a:cs typeface="Arial" panose="020B0604020202020204" pitchFamily="34" charset="0"/>
              </a:rPr>
              <a:t>Law Enforcement Officers should consider the nature of any resistance and/or </a:t>
            </a:r>
            <a:r>
              <a:rPr lang="en-US" sz="2600" b="1" dirty="0">
                <a:latin typeface="Arial" panose="020B0604020202020204" pitchFamily="34" charset="0"/>
                <a:cs typeface="Arial" panose="020B0604020202020204" pitchFamily="34" charset="0"/>
              </a:rPr>
              <a:t>flight</a:t>
            </a:r>
            <a:endParaRPr lang="en-US" sz="2600" dirty="0">
              <a:latin typeface="Arial" panose="020B0604020202020204" pitchFamily="34" charset="0"/>
              <a:cs typeface="Arial" panose="020B0604020202020204" pitchFamily="34" charset="0"/>
            </a:endParaRPr>
          </a:p>
          <a:p>
            <a:pPr marL="457200" lvl="1" indent="0" algn="just">
              <a:buNone/>
            </a:pPr>
            <a:endParaRPr lang="en-US" sz="2600" dirty="0">
              <a:latin typeface="Arial" panose="020B0604020202020204" pitchFamily="34" charset="0"/>
              <a:cs typeface="Arial" panose="020B0604020202020204" pitchFamily="34" charset="0"/>
            </a:endParaRPr>
          </a:p>
          <a:p>
            <a:pPr marL="800100" lvl="1" algn="just">
              <a:buFont typeface="Arial" panose="020B0604020202020204" pitchFamily="34" charset="0"/>
              <a:buChar char="•"/>
            </a:pPr>
            <a:r>
              <a:rPr lang="en-US" sz="2600" b="1" dirty="0">
                <a:latin typeface="Arial" panose="020B0604020202020204" pitchFamily="34" charset="0"/>
                <a:cs typeface="Arial" panose="020B0604020202020204" pitchFamily="34" charset="0"/>
              </a:rPr>
              <a:t>Flight Considerations</a:t>
            </a:r>
            <a:r>
              <a:rPr lang="en-US" sz="2600" dirty="0">
                <a:latin typeface="Arial" panose="020B0604020202020204" pitchFamily="34" charset="0"/>
                <a:cs typeface="Arial" panose="020B0604020202020204" pitchFamily="34" charset="0"/>
              </a:rPr>
              <a:t> </a:t>
            </a:r>
          </a:p>
          <a:p>
            <a:pPr marL="0" indent="0" algn="just">
              <a:buNone/>
            </a:pPr>
            <a:endParaRPr lang="en-US" sz="2600" dirty="0">
              <a:latin typeface="Arial" panose="020B0604020202020204" pitchFamily="34" charset="0"/>
              <a:cs typeface="Arial" panose="020B0604020202020204" pitchFamily="34" charset="0"/>
            </a:endParaRPr>
          </a:p>
          <a:p>
            <a:pPr marL="1200150" lvl="2" indent="-285750" algn="just">
              <a:buFont typeface="Arial" panose="020B0604020202020204" pitchFamily="34" charset="0"/>
              <a:buChar char="•"/>
            </a:pPr>
            <a:r>
              <a:rPr lang="en-US" sz="2600" dirty="0">
                <a:latin typeface="Arial" panose="020B0604020202020204" pitchFamily="34" charset="0"/>
                <a:cs typeface="Arial" panose="020B0604020202020204" pitchFamily="34" charset="0"/>
              </a:rPr>
              <a:t>Seriousness of the offense</a:t>
            </a:r>
          </a:p>
          <a:p>
            <a:pPr marL="1200150" lvl="2" indent="-285750" algn="just">
              <a:buFont typeface="Arial" panose="020B0604020202020204" pitchFamily="34" charset="0"/>
              <a:buChar char="•"/>
            </a:pPr>
            <a:r>
              <a:rPr lang="en-US" sz="2600" dirty="0">
                <a:latin typeface="Arial" panose="020B0604020202020204" pitchFamily="34" charset="0"/>
                <a:cs typeface="Arial" panose="020B0604020202020204" pitchFamily="34" charset="0"/>
              </a:rPr>
              <a:t>Danger posed if not captured</a:t>
            </a:r>
          </a:p>
          <a:p>
            <a:pPr marL="1200150" lvl="2" indent="-285750" algn="just">
              <a:buFont typeface="Arial" panose="020B0604020202020204" pitchFamily="34" charset="0"/>
              <a:buChar char="•"/>
            </a:pPr>
            <a:r>
              <a:rPr lang="en-US" sz="2600" dirty="0">
                <a:latin typeface="Arial" panose="020B0604020202020204" pitchFamily="34" charset="0"/>
                <a:cs typeface="Arial" panose="020B0604020202020204" pitchFamily="34" charset="0"/>
              </a:rPr>
              <a:t>Ability to ID offender at a later date</a:t>
            </a:r>
          </a:p>
          <a:p>
            <a:endParaRPr lang="en-US" dirty="0"/>
          </a:p>
        </p:txBody>
      </p:sp>
      <p:sp>
        <p:nvSpPr>
          <p:cNvPr id="4" name="Slide Number Placeholder 3">
            <a:extLst>
              <a:ext uri="{FF2B5EF4-FFF2-40B4-BE49-F238E27FC236}">
                <a16:creationId xmlns:a16="http://schemas.microsoft.com/office/drawing/2014/main" id="{D189A04C-C4AC-5E17-079B-9A5D32FC2AC8}"/>
              </a:ext>
            </a:extLst>
          </p:cNvPr>
          <p:cNvSpPr>
            <a:spLocks noGrp="1"/>
          </p:cNvSpPr>
          <p:nvPr>
            <p:ph type="sldNum" sz="quarter" idx="12"/>
          </p:nvPr>
        </p:nvSpPr>
        <p:spPr/>
        <p:txBody>
          <a:bodyPr/>
          <a:lstStyle/>
          <a:p>
            <a:fld id="{26D2CB40-E50C-4D3C-A796-5519001A4ED7}" type="slidenum">
              <a:rPr lang="en-US" smtClean="0"/>
              <a:t>22</a:t>
            </a:fld>
            <a:endParaRPr lang="en-US" dirty="0"/>
          </a:p>
        </p:txBody>
      </p:sp>
      <p:sp>
        <p:nvSpPr>
          <p:cNvPr id="5" name="Title 4">
            <a:extLst>
              <a:ext uri="{FF2B5EF4-FFF2-40B4-BE49-F238E27FC236}">
                <a16:creationId xmlns:a16="http://schemas.microsoft.com/office/drawing/2014/main" id="{13501EA6-47A3-A5B5-9534-2CC7310BC483}"/>
              </a:ext>
            </a:extLst>
          </p:cNvPr>
          <p:cNvSpPr>
            <a:spLocks noGrp="1"/>
          </p:cNvSpPr>
          <p:nvPr>
            <p:ph type="title"/>
          </p:nvPr>
        </p:nvSpPr>
        <p:spPr/>
        <p:txBody>
          <a:bodyPr/>
          <a:lstStyle/>
          <a:p>
            <a:r>
              <a:rPr lang="en-US" sz="3600" dirty="0"/>
              <a:t>Fleeing a Lawful Arrest</a:t>
            </a:r>
          </a:p>
        </p:txBody>
      </p:sp>
    </p:spTree>
    <p:extLst>
      <p:ext uri="{BB962C8B-B14F-4D97-AF65-F5344CB8AC3E}">
        <p14:creationId xmlns:p14="http://schemas.microsoft.com/office/powerpoint/2010/main" val="2441875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23</a:t>
            </a:fld>
            <a:endParaRPr lang="en-US" dirty="0"/>
          </a:p>
        </p:txBody>
      </p:sp>
      <p:sp>
        <p:nvSpPr>
          <p:cNvPr id="8" name="Title 2">
            <a:extLst>
              <a:ext uri="{FF2B5EF4-FFF2-40B4-BE49-F238E27FC236}">
                <a16:creationId xmlns:a16="http://schemas.microsoft.com/office/drawing/2014/main" id="{9E37CC05-70A9-F44E-B332-3E6B7060AC78}"/>
              </a:ext>
            </a:extLst>
          </p:cNvPr>
          <p:cNvSpPr txBox="1">
            <a:spLocks/>
          </p:cNvSpPr>
          <p:nvPr/>
        </p:nvSpPr>
        <p:spPr>
          <a:xfrm>
            <a:off x="314325" y="1718046"/>
            <a:ext cx="8515350" cy="552055"/>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FFC000"/>
                </a:solidFill>
                <a:ea typeface="+mn-lt"/>
                <a:cs typeface="+mn-lt"/>
              </a:rPr>
              <a:t>Tennessee v. Garner, </a:t>
            </a:r>
            <a:r>
              <a:rPr lang="en-US" sz="3600" dirty="0">
                <a:solidFill>
                  <a:srgbClr val="FFC000"/>
                </a:solidFill>
                <a:ea typeface="+mn-lt"/>
                <a:cs typeface="+mn-lt"/>
              </a:rPr>
              <a:t>471 U.S. 1 (1985)</a:t>
            </a:r>
          </a:p>
        </p:txBody>
      </p:sp>
      <p:sp>
        <p:nvSpPr>
          <p:cNvPr id="11" name="Shape 375">
            <a:extLst>
              <a:ext uri="{FF2B5EF4-FFF2-40B4-BE49-F238E27FC236}">
                <a16:creationId xmlns:a16="http://schemas.microsoft.com/office/drawing/2014/main" id="{8622A7F2-A29D-6C49-89E8-E65F62D4A6F9}"/>
              </a:ext>
            </a:extLst>
          </p:cNvPr>
          <p:cNvSpPr txBox="1">
            <a:spLocks noGrp="1"/>
          </p:cNvSpPr>
          <p:nvPr>
            <p:ph idx="1"/>
          </p:nvPr>
        </p:nvSpPr>
        <p:spPr>
          <a:xfrm>
            <a:off x="628650" y="2355826"/>
            <a:ext cx="7886700" cy="3312745"/>
          </a:xfrm>
          <a:prstGeom prst="rect">
            <a:avLst/>
          </a:prstGeom>
        </p:spPr>
        <p:txBody>
          <a:bodyPr lIns="91425" tIns="91425" rIns="91425" bIns="91425" anchor="t" anchorCtr="0">
            <a:noAutofit/>
          </a:bodyPr>
          <a:lstStyle/>
          <a:p>
            <a:pPr algn="ctr">
              <a:lnSpc>
                <a:spcPct val="100000"/>
              </a:lnSpc>
              <a:spcBef>
                <a:spcPts val="0"/>
              </a:spcBef>
              <a:spcAft>
                <a:spcPts val="1800"/>
              </a:spcAft>
              <a:buClr>
                <a:schemeClr val="tx1"/>
              </a:buClr>
              <a:buSzPct val="110000"/>
            </a:pPr>
            <a:r>
              <a:rPr lang="en-US" sz="2300" dirty="0">
                <a:cs typeface="Calibri"/>
              </a:rPr>
              <a:t>Deadly force is considered a seizure under the 4th Amendment</a:t>
            </a:r>
          </a:p>
          <a:p>
            <a:pPr algn="ctr">
              <a:lnSpc>
                <a:spcPct val="100000"/>
              </a:lnSpc>
              <a:spcBef>
                <a:spcPts val="0"/>
              </a:spcBef>
              <a:spcAft>
                <a:spcPts val="1800"/>
              </a:spcAft>
              <a:buClr>
                <a:schemeClr val="tx1"/>
              </a:buClr>
              <a:buSzPct val="110000"/>
            </a:pPr>
            <a:r>
              <a:rPr lang="en-US" sz="2300" dirty="0">
                <a:cs typeface="Calibri"/>
              </a:rPr>
              <a:t>A police officer may not seize an unarmed, non-dangerous person by shooting him dead</a:t>
            </a:r>
          </a:p>
          <a:p>
            <a:pPr algn="ctr">
              <a:lnSpc>
                <a:spcPct val="100000"/>
              </a:lnSpc>
              <a:spcBef>
                <a:spcPts val="0"/>
              </a:spcBef>
              <a:spcAft>
                <a:spcPts val="1800"/>
              </a:spcAft>
              <a:buClr>
                <a:schemeClr val="tx1"/>
              </a:buClr>
              <a:buSzPct val="110000"/>
            </a:pPr>
            <a:r>
              <a:rPr lang="en-US" sz="2300" dirty="0">
                <a:cs typeface="Calibri"/>
              </a:rPr>
              <a:t>An officer can justifiably use deadly force if the officer believes that a suspect poses a significant threat of death or serious bodily injury to the officer or others</a:t>
            </a:r>
          </a:p>
          <a:p>
            <a:pPr>
              <a:lnSpc>
                <a:spcPct val="115000"/>
              </a:lnSpc>
              <a:spcBef>
                <a:spcPts val="0"/>
              </a:spcBef>
              <a:buClr>
                <a:schemeClr val="tx1"/>
              </a:buClr>
              <a:buSzPct val="110000"/>
            </a:pPr>
            <a:endParaRPr lang="en-US" sz="1600" dirty="0"/>
          </a:p>
          <a:p>
            <a:pPr marL="0" indent="0">
              <a:lnSpc>
                <a:spcPct val="115000"/>
              </a:lnSpc>
              <a:spcBef>
                <a:spcPts val="0"/>
              </a:spcBef>
              <a:buClr>
                <a:schemeClr val="tx1"/>
              </a:buClr>
              <a:buSzPct val="110000"/>
              <a:buNone/>
            </a:pPr>
            <a:endParaRPr lang="en-US" sz="1600" dirty="0"/>
          </a:p>
        </p:txBody>
      </p:sp>
    </p:spTree>
    <p:custDataLst>
      <p:tags r:id="rId1"/>
    </p:custDataLst>
    <p:extLst>
      <p:ext uri="{BB962C8B-B14F-4D97-AF65-F5344CB8AC3E}">
        <p14:creationId xmlns:p14="http://schemas.microsoft.com/office/powerpoint/2010/main" val="518299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D969F3-7D51-37F3-9E2E-C17310255C52}"/>
              </a:ext>
            </a:extLst>
          </p:cNvPr>
          <p:cNvSpPr>
            <a:spLocks noGrp="1"/>
          </p:cNvSpPr>
          <p:nvPr>
            <p:ph type="sldNum" sz="quarter" idx="12"/>
          </p:nvPr>
        </p:nvSpPr>
        <p:spPr/>
        <p:txBody>
          <a:bodyPr/>
          <a:lstStyle/>
          <a:p>
            <a:fld id="{26D2CB40-E50C-4D3C-A796-5519001A4ED7}" type="slidenum">
              <a:rPr lang="en-US" smtClean="0"/>
              <a:t>24</a:t>
            </a:fld>
            <a:endParaRPr lang="en-US" dirty="0"/>
          </a:p>
        </p:txBody>
      </p:sp>
      <p:sp>
        <p:nvSpPr>
          <p:cNvPr id="5" name="Title 4">
            <a:extLst>
              <a:ext uri="{FF2B5EF4-FFF2-40B4-BE49-F238E27FC236}">
                <a16:creationId xmlns:a16="http://schemas.microsoft.com/office/drawing/2014/main" id="{0843B19E-E895-4746-5924-D5BE93CC94B8}"/>
              </a:ext>
            </a:extLst>
          </p:cNvPr>
          <p:cNvSpPr>
            <a:spLocks noGrp="1"/>
          </p:cNvSpPr>
          <p:nvPr>
            <p:ph type="title"/>
          </p:nvPr>
        </p:nvSpPr>
        <p:spPr/>
        <p:txBody>
          <a:bodyPr/>
          <a:lstStyle/>
          <a:p>
            <a:r>
              <a:rPr lang="en-US" sz="3600" dirty="0">
                <a:solidFill>
                  <a:srgbClr val="FFC000"/>
                </a:solidFill>
              </a:rPr>
              <a:t>Recent SCOTUS Decision</a:t>
            </a:r>
          </a:p>
        </p:txBody>
      </p:sp>
      <p:pic>
        <p:nvPicPr>
          <p:cNvPr id="9" name="Picture 8">
            <a:extLst>
              <a:ext uri="{FF2B5EF4-FFF2-40B4-BE49-F238E27FC236}">
                <a16:creationId xmlns:a16="http://schemas.microsoft.com/office/drawing/2014/main" id="{F59C7A18-4438-6040-8498-A8F033633DA9}"/>
              </a:ext>
            </a:extLst>
          </p:cNvPr>
          <p:cNvPicPr>
            <a:picLocks noChangeAspect="1"/>
          </p:cNvPicPr>
          <p:nvPr/>
        </p:nvPicPr>
        <p:blipFill>
          <a:blip r:embed="rId3">
            <a:alphaModFix amt="44000"/>
          </a:blip>
          <a:srcRect l="-276" t="12193" r="276" b="30000"/>
          <a:stretch/>
        </p:blipFill>
        <p:spPr>
          <a:xfrm>
            <a:off x="-14438" y="2005880"/>
            <a:ext cx="9158438" cy="4852119"/>
          </a:xfrm>
          <a:prstGeom prst="rect">
            <a:avLst/>
          </a:prstGeom>
          <a:ln>
            <a:noFill/>
          </a:ln>
          <a:effectLst>
            <a:softEdge rad="112500"/>
          </a:effectLst>
        </p:spPr>
      </p:pic>
      <p:sp>
        <p:nvSpPr>
          <p:cNvPr id="10" name="Content Placeholder 2">
            <a:extLst>
              <a:ext uri="{FF2B5EF4-FFF2-40B4-BE49-F238E27FC236}">
                <a16:creationId xmlns:a16="http://schemas.microsoft.com/office/drawing/2014/main" id="{3EB42430-C2A7-97C2-B3B4-F6692FB7B781}"/>
              </a:ext>
            </a:extLst>
          </p:cNvPr>
          <p:cNvSpPr txBox="1">
            <a:spLocks/>
          </p:cNvSpPr>
          <p:nvPr/>
        </p:nvSpPr>
        <p:spPr>
          <a:xfrm>
            <a:off x="189594" y="2014858"/>
            <a:ext cx="8764812" cy="2166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The following section addresses the opinion rendered by the U.S. Supreme Court in May 2025 on </a:t>
            </a:r>
            <a:r>
              <a:rPr lang="en-US" sz="2400" i="1" u="sng" dirty="0"/>
              <a:t>Barnes v. Felix</a:t>
            </a:r>
            <a:r>
              <a:rPr lang="en-US" sz="2400" dirty="0"/>
              <a:t>.</a:t>
            </a:r>
          </a:p>
        </p:txBody>
      </p:sp>
    </p:spTree>
    <p:extLst>
      <p:ext uri="{BB962C8B-B14F-4D97-AF65-F5344CB8AC3E}">
        <p14:creationId xmlns:p14="http://schemas.microsoft.com/office/powerpoint/2010/main" val="3767857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25</a:t>
            </a:fld>
            <a:endParaRPr lang="en-US" dirty="0"/>
          </a:p>
        </p:txBody>
      </p:sp>
      <p:sp>
        <p:nvSpPr>
          <p:cNvPr id="8" name="Title 2">
            <a:extLst>
              <a:ext uri="{FF2B5EF4-FFF2-40B4-BE49-F238E27FC236}">
                <a16:creationId xmlns:a16="http://schemas.microsoft.com/office/drawing/2014/main" id="{9E37CC05-70A9-F44E-B332-3E6B7060AC78}"/>
              </a:ext>
            </a:extLst>
          </p:cNvPr>
          <p:cNvSpPr txBox="1">
            <a:spLocks/>
          </p:cNvSpPr>
          <p:nvPr/>
        </p:nvSpPr>
        <p:spPr>
          <a:xfrm>
            <a:off x="628650" y="1506408"/>
            <a:ext cx="7886700" cy="552055"/>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r>
              <a:rPr lang="en-US" sz="3600" b="1" dirty="0">
                <a:ea typeface="+mn-lt"/>
                <a:cs typeface="+mn-lt"/>
              </a:rPr>
              <a:t>Ethically Justified</a:t>
            </a:r>
            <a:endParaRPr lang="en-US" sz="3600" dirty="0">
              <a:ea typeface="+mn-lt"/>
              <a:cs typeface="+mn-lt"/>
            </a:endParaRPr>
          </a:p>
        </p:txBody>
      </p:sp>
      <p:sp>
        <p:nvSpPr>
          <p:cNvPr id="11" name="Shape 375">
            <a:extLst>
              <a:ext uri="{FF2B5EF4-FFF2-40B4-BE49-F238E27FC236}">
                <a16:creationId xmlns:a16="http://schemas.microsoft.com/office/drawing/2014/main" id="{8622A7F2-A29D-6C49-89E8-E65F62D4A6F9}"/>
              </a:ext>
            </a:extLst>
          </p:cNvPr>
          <p:cNvSpPr txBox="1">
            <a:spLocks noGrp="1"/>
          </p:cNvSpPr>
          <p:nvPr>
            <p:ph idx="1"/>
          </p:nvPr>
        </p:nvSpPr>
        <p:spPr>
          <a:xfrm>
            <a:off x="0" y="2058463"/>
            <a:ext cx="9144000" cy="1218137"/>
          </a:xfrm>
          <a:prstGeom prst="rect">
            <a:avLst/>
          </a:prstGeom>
        </p:spPr>
        <p:txBody>
          <a:bodyPr lIns="91425" tIns="91425" rIns="91425" bIns="91425" anchor="t" anchorCtr="0">
            <a:noAutofit/>
          </a:bodyPr>
          <a:lstStyle/>
          <a:p>
            <a:pPr marL="0" indent="0" algn="ctr">
              <a:lnSpc>
                <a:spcPct val="100000"/>
              </a:lnSpc>
              <a:spcBef>
                <a:spcPts val="0"/>
              </a:spcBef>
              <a:buClr>
                <a:srgbClr val="FFB600"/>
              </a:buClr>
              <a:buSzPct val="110000"/>
              <a:buNone/>
            </a:pPr>
            <a:r>
              <a:rPr lang="en-US" sz="2400" dirty="0">
                <a:solidFill>
                  <a:srgbClr val="FFB600"/>
                </a:solidFill>
                <a:cs typeface="Calibri"/>
              </a:rPr>
              <a:t>The conscious consideration of circumstances surrounding</a:t>
            </a:r>
          </a:p>
          <a:p>
            <a:pPr marL="0" indent="0" algn="ctr">
              <a:lnSpc>
                <a:spcPct val="100000"/>
              </a:lnSpc>
              <a:spcBef>
                <a:spcPts val="0"/>
              </a:spcBef>
              <a:buClr>
                <a:srgbClr val="FFB600"/>
              </a:buClr>
              <a:buSzPct val="110000"/>
              <a:buNone/>
            </a:pPr>
            <a:r>
              <a:rPr lang="en-US" sz="2400" dirty="0">
                <a:solidFill>
                  <a:srgbClr val="FFB600"/>
                </a:solidFill>
                <a:cs typeface="Calibri"/>
              </a:rPr>
              <a:t> the situation at hand.</a:t>
            </a:r>
          </a:p>
          <a:p>
            <a:pPr marL="0" indent="0" algn="ctr">
              <a:lnSpc>
                <a:spcPct val="115000"/>
              </a:lnSpc>
              <a:spcBef>
                <a:spcPts val="0"/>
              </a:spcBef>
              <a:buClr>
                <a:schemeClr val="tx1"/>
              </a:buClr>
              <a:buSzPct val="110000"/>
              <a:buNone/>
            </a:pPr>
            <a:endParaRPr lang="en-US" dirty="0"/>
          </a:p>
          <a:p>
            <a:pPr marL="0" indent="0" algn="ctr">
              <a:lnSpc>
                <a:spcPct val="115000"/>
              </a:lnSpc>
              <a:spcBef>
                <a:spcPts val="0"/>
              </a:spcBef>
              <a:buClr>
                <a:schemeClr val="tx1"/>
              </a:buClr>
              <a:buSzPct val="110000"/>
              <a:buNone/>
            </a:pPr>
            <a:endParaRPr lang="en-US" dirty="0"/>
          </a:p>
        </p:txBody>
      </p:sp>
      <p:pic>
        <p:nvPicPr>
          <p:cNvPr id="4" name="Picture 3">
            <a:extLst>
              <a:ext uri="{FF2B5EF4-FFF2-40B4-BE49-F238E27FC236}">
                <a16:creationId xmlns:a16="http://schemas.microsoft.com/office/drawing/2014/main" id="{99C55187-93E8-0F40-1B79-5760FB5B1142}"/>
              </a:ext>
            </a:extLst>
          </p:cNvPr>
          <p:cNvPicPr>
            <a:picLocks noChangeAspect="1"/>
          </p:cNvPicPr>
          <p:nvPr/>
        </p:nvPicPr>
        <p:blipFill>
          <a:blip r:embed="rId4"/>
          <a:stretch>
            <a:fillRect/>
          </a:stretch>
        </p:blipFill>
        <p:spPr>
          <a:xfrm>
            <a:off x="212835" y="3472629"/>
            <a:ext cx="4122682" cy="2687692"/>
          </a:xfrm>
          <a:prstGeom prst="rect">
            <a:avLst/>
          </a:prstGeom>
          <a:ln>
            <a:noFill/>
          </a:ln>
          <a:effectLst>
            <a:softEdge rad="112500"/>
          </a:effectLst>
        </p:spPr>
      </p:pic>
      <p:pic>
        <p:nvPicPr>
          <p:cNvPr id="2" name="Picture 1">
            <a:extLst>
              <a:ext uri="{FF2B5EF4-FFF2-40B4-BE49-F238E27FC236}">
                <a16:creationId xmlns:a16="http://schemas.microsoft.com/office/drawing/2014/main" id="{6296B245-E162-5EBC-42D0-F00A45FB33B6}"/>
              </a:ext>
            </a:extLst>
          </p:cNvPr>
          <p:cNvPicPr>
            <a:picLocks noChangeAspect="1"/>
          </p:cNvPicPr>
          <p:nvPr/>
        </p:nvPicPr>
        <p:blipFill>
          <a:blip r:embed="rId5"/>
          <a:stretch>
            <a:fillRect/>
          </a:stretch>
        </p:blipFill>
        <p:spPr>
          <a:xfrm>
            <a:off x="4808483" y="3472629"/>
            <a:ext cx="4122682" cy="268769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439552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F1B065A-CCF3-46B8-9059-D5CE94D6FC01}"/>
              </a:ext>
            </a:extLst>
          </p:cNvPr>
          <p:cNvSpPr>
            <a:spLocks noGrp="1"/>
          </p:cNvSpPr>
          <p:nvPr>
            <p:ph sz="half" idx="2"/>
          </p:nvPr>
        </p:nvSpPr>
        <p:spPr>
          <a:xfrm>
            <a:off x="4265119" y="4907901"/>
            <a:ext cx="3937000" cy="470721"/>
          </a:xfrm>
          <a:solidFill>
            <a:srgbClr val="FFB600"/>
          </a:solidFill>
        </p:spPr>
        <p:txBody>
          <a:bodyPr>
            <a:normAutofit/>
          </a:bodyPr>
          <a:lstStyle/>
          <a:p>
            <a:pPr marL="0" indent="0" algn="ctr">
              <a:lnSpc>
                <a:spcPct val="100000"/>
              </a:lnSpc>
              <a:buNone/>
            </a:pPr>
            <a:r>
              <a:rPr lang="en-US" sz="2300" b="1" dirty="0">
                <a:solidFill>
                  <a:srgbClr val="193764"/>
                </a:solidFill>
              </a:rPr>
              <a:t>Relationship Management</a:t>
            </a:r>
            <a:endParaRPr lang="en-US" sz="2300" dirty="0">
              <a:solidFill>
                <a:srgbClr val="FFB600"/>
              </a:solidFill>
            </a:endParaRPr>
          </a:p>
        </p:txBody>
      </p:sp>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26</a:t>
            </a:fld>
            <a:endParaRPr lang="en-US" dirty="0"/>
          </a:p>
        </p:txBody>
      </p:sp>
      <p:sp>
        <p:nvSpPr>
          <p:cNvPr id="8" name="Title 2">
            <a:extLst>
              <a:ext uri="{FF2B5EF4-FFF2-40B4-BE49-F238E27FC236}">
                <a16:creationId xmlns:a16="http://schemas.microsoft.com/office/drawing/2014/main" id="{9E37CC05-70A9-F44E-B332-3E6B7060AC78}"/>
              </a:ext>
            </a:extLst>
          </p:cNvPr>
          <p:cNvSpPr txBox="1">
            <a:spLocks/>
          </p:cNvSpPr>
          <p:nvPr/>
        </p:nvSpPr>
        <p:spPr>
          <a:xfrm>
            <a:off x="198783" y="1458081"/>
            <a:ext cx="8746433" cy="552055"/>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r>
              <a:rPr lang="en-US" sz="3600" b="1" dirty="0"/>
              <a:t>Emotional Intelligence</a:t>
            </a:r>
          </a:p>
        </p:txBody>
      </p:sp>
      <p:sp>
        <p:nvSpPr>
          <p:cNvPr id="10" name="Content Placeholder 6">
            <a:extLst>
              <a:ext uri="{FF2B5EF4-FFF2-40B4-BE49-F238E27FC236}">
                <a16:creationId xmlns:a16="http://schemas.microsoft.com/office/drawing/2014/main" id="{189FA3C1-2CDD-F04F-9193-3648537917DC}"/>
              </a:ext>
            </a:extLst>
          </p:cNvPr>
          <p:cNvSpPr txBox="1">
            <a:spLocks/>
          </p:cNvSpPr>
          <p:nvPr/>
        </p:nvSpPr>
        <p:spPr>
          <a:xfrm>
            <a:off x="807260" y="2650264"/>
            <a:ext cx="3937000" cy="470721"/>
          </a:xfrm>
          <a:prstGeom prst="rect">
            <a:avLst/>
          </a:prstGeom>
          <a:solidFill>
            <a:srgbClr val="FFB6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300" b="1" dirty="0">
                <a:solidFill>
                  <a:srgbClr val="193764"/>
                </a:solidFill>
              </a:rPr>
              <a:t>Self Awareness</a:t>
            </a:r>
            <a:endParaRPr lang="en-US" sz="2300" dirty="0">
              <a:solidFill>
                <a:srgbClr val="FFB600"/>
              </a:solidFill>
            </a:endParaRPr>
          </a:p>
        </p:txBody>
      </p:sp>
      <p:sp>
        <p:nvSpPr>
          <p:cNvPr id="11" name="Content Placeholder 6">
            <a:extLst>
              <a:ext uri="{FF2B5EF4-FFF2-40B4-BE49-F238E27FC236}">
                <a16:creationId xmlns:a16="http://schemas.microsoft.com/office/drawing/2014/main" id="{D741F818-E948-9D43-9A1F-C22716F442F5}"/>
              </a:ext>
            </a:extLst>
          </p:cNvPr>
          <p:cNvSpPr txBox="1">
            <a:spLocks/>
          </p:cNvSpPr>
          <p:nvPr/>
        </p:nvSpPr>
        <p:spPr>
          <a:xfrm>
            <a:off x="2018529" y="3422600"/>
            <a:ext cx="3937000" cy="470721"/>
          </a:xfrm>
          <a:prstGeom prst="rect">
            <a:avLst/>
          </a:prstGeom>
          <a:solidFill>
            <a:srgbClr val="FFB6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300" b="1" dirty="0">
                <a:solidFill>
                  <a:srgbClr val="193764"/>
                </a:solidFill>
              </a:rPr>
              <a:t>Self Management</a:t>
            </a:r>
            <a:endParaRPr lang="en-US" sz="2300" dirty="0">
              <a:solidFill>
                <a:srgbClr val="FFB600"/>
              </a:solidFill>
            </a:endParaRPr>
          </a:p>
        </p:txBody>
      </p:sp>
      <p:sp>
        <p:nvSpPr>
          <p:cNvPr id="12" name="Content Placeholder 6">
            <a:extLst>
              <a:ext uri="{FF2B5EF4-FFF2-40B4-BE49-F238E27FC236}">
                <a16:creationId xmlns:a16="http://schemas.microsoft.com/office/drawing/2014/main" id="{BEADD55F-DA51-E441-A11E-F9C20E6FE93A}"/>
              </a:ext>
            </a:extLst>
          </p:cNvPr>
          <p:cNvSpPr txBox="1">
            <a:spLocks/>
          </p:cNvSpPr>
          <p:nvPr/>
        </p:nvSpPr>
        <p:spPr>
          <a:xfrm>
            <a:off x="3070191" y="4135565"/>
            <a:ext cx="3937000" cy="470721"/>
          </a:xfrm>
          <a:prstGeom prst="rect">
            <a:avLst/>
          </a:prstGeom>
          <a:solidFill>
            <a:srgbClr val="FFB6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300" b="1" dirty="0">
                <a:solidFill>
                  <a:srgbClr val="193764"/>
                </a:solidFill>
              </a:rPr>
              <a:t>Social Awareness</a:t>
            </a:r>
            <a:endParaRPr lang="en-US" sz="2300" dirty="0">
              <a:solidFill>
                <a:srgbClr val="FFB600"/>
              </a:solidFill>
            </a:endParaRPr>
          </a:p>
        </p:txBody>
      </p:sp>
    </p:spTree>
    <p:custDataLst>
      <p:tags r:id="rId1"/>
    </p:custDataLst>
    <p:extLst>
      <p:ext uri="{BB962C8B-B14F-4D97-AF65-F5344CB8AC3E}">
        <p14:creationId xmlns:p14="http://schemas.microsoft.com/office/powerpoint/2010/main" val="3294800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27</a:t>
            </a:fld>
            <a:endParaRPr lang="en-US" dirty="0"/>
          </a:p>
        </p:txBody>
      </p:sp>
      <p:sp>
        <p:nvSpPr>
          <p:cNvPr id="8" name="Title 2">
            <a:extLst>
              <a:ext uri="{FF2B5EF4-FFF2-40B4-BE49-F238E27FC236}">
                <a16:creationId xmlns:a16="http://schemas.microsoft.com/office/drawing/2014/main" id="{9E37CC05-70A9-F44E-B332-3E6B7060AC78}"/>
              </a:ext>
            </a:extLst>
          </p:cNvPr>
          <p:cNvSpPr txBox="1">
            <a:spLocks/>
          </p:cNvSpPr>
          <p:nvPr/>
        </p:nvSpPr>
        <p:spPr>
          <a:xfrm>
            <a:off x="628650" y="1422701"/>
            <a:ext cx="7886700" cy="622655"/>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pPr>
              <a:lnSpc>
                <a:spcPct val="100000"/>
              </a:lnSpc>
            </a:pPr>
            <a:r>
              <a:rPr lang="en-US" sz="3600" b="1" dirty="0">
                <a:ea typeface="+mn-lt"/>
                <a:cs typeface="+mn-lt"/>
              </a:rPr>
              <a:t>Contact Maturity</a:t>
            </a:r>
            <a:endParaRPr lang="en-US" sz="3600" i="1" dirty="0">
              <a:solidFill>
                <a:srgbClr val="FFB600"/>
              </a:solidFill>
              <a:ea typeface="+mn-lt"/>
              <a:cs typeface="+mn-lt"/>
            </a:endParaRPr>
          </a:p>
        </p:txBody>
      </p:sp>
      <p:sp>
        <p:nvSpPr>
          <p:cNvPr id="11" name="Shape 375">
            <a:extLst>
              <a:ext uri="{FF2B5EF4-FFF2-40B4-BE49-F238E27FC236}">
                <a16:creationId xmlns:a16="http://schemas.microsoft.com/office/drawing/2014/main" id="{8622A7F2-A29D-6C49-89E8-E65F62D4A6F9}"/>
              </a:ext>
            </a:extLst>
          </p:cNvPr>
          <p:cNvSpPr txBox="1">
            <a:spLocks noGrp="1"/>
          </p:cNvSpPr>
          <p:nvPr>
            <p:ph idx="1"/>
          </p:nvPr>
        </p:nvSpPr>
        <p:spPr>
          <a:xfrm>
            <a:off x="628651" y="2045356"/>
            <a:ext cx="4463612" cy="3220327"/>
          </a:xfrm>
          <a:prstGeom prst="rect">
            <a:avLst/>
          </a:prstGeom>
        </p:spPr>
        <p:txBody>
          <a:bodyPr lIns="91425" tIns="91425" rIns="91425" bIns="91425" anchor="t" anchorCtr="0">
            <a:noAutofit/>
          </a:bodyPr>
          <a:lstStyle/>
          <a:p>
            <a:pPr marL="342900" indent="-342900">
              <a:lnSpc>
                <a:spcPct val="100000"/>
              </a:lnSpc>
              <a:spcAft>
                <a:spcPts val="600"/>
              </a:spcAft>
              <a:buClr>
                <a:schemeClr val="tx1"/>
              </a:buClr>
              <a:buFont typeface="Arial"/>
              <a:buChar char="•"/>
            </a:pPr>
            <a:r>
              <a:rPr lang="en-US" sz="2400" dirty="0">
                <a:cs typeface="Calibri"/>
              </a:rPr>
              <a:t>What’s really going on here?</a:t>
            </a:r>
          </a:p>
          <a:p>
            <a:pPr marL="342900" indent="-342900">
              <a:lnSpc>
                <a:spcPct val="100000"/>
              </a:lnSpc>
              <a:spcAft>
                <a:spcPts val="600"/>
              </a:spcAft>
              <a:buClr>
                <a:schemeClr val="tx1"/>
              </a:buClr>
              <a:buFont typeface="Arial"/>
              <a:buChar char="•"/>
            </a:pPr>
            <a:r>
              <a:rPr lang="en-US" sz="2400" dirty="0">
                <a:cs typeface="Calibri"/>
              </a:rPr>
              <a:t>What’s going on internally with the person?</a:t>
            </a:r>
          </a:p>
          <a:p>
            <a:pPr marL="342900" indent="-342900">
              <a:lnSpc>
                <a:spcPct val="100000"/>
              </a:lnSpc>
              <a:spcAft>
                <a:spcPts val="600"/>
              </a:spcAft>
              <a:buClr>
                <a:schemeClr val="tx1"/>
              </a:buClr>
              <a:buFont typeface="Arial"/>
              <a:buChar char="•"/>
            </a:pPr>
            <a:r>
              <a:rPr lang="en-US" sz="2400" dirty="0">
                <a:cs typeface="Calibri"/>
              </a:rPr>
              <a:t>Avoid authoritarian action.</a:t>
            </a:r>
          </a:p>
          <a:p>
            <a:pPr>
              <a:lnSpc>
                <a:spcPct val="100000"/>
              </a:lnSpc>
              <a:spcBef>
                <a:spcPts val="0"/>
              </a:spcBef>
              <a:spcAft>
                <a:spcPts val="1800"/>
              </a:spcAft>
              <a:buClr>
                <a:srgbClr val="FFB600"/>
              </a:buClr>
              <a:buSzPct val="110000"/>
            </a:pPr>
            <a:endParaRPr lang="en-US" dirty="0"/>
          </a:p>
          <a:p>
            <a:pPr>
              <a:lnSpc>
                <a:spcPct val="115000"/>
              </a:lnSpc>
              <a:spcBef>
                <a:spcPts val="0"/>
              </a:spcBef>
              <a:buClr>
                <a:schemeClr val="tx1"/>
              </a:buClr>
              <a:buSzPct val="110000"/>
            </a:pPr>
            <a:endParaRPr lang="en-US" dirty="0"/>
          </a:p>
          <a:p>
            <a:pPr marL="0" indent="0">
              <a:lnSpc>
                <a:spcPct val="115000"/>
              </a:lnSpc>
              <a:spcBef>
                <a:spcPts val="0"/>
              </a:spcBef>
              <a:buClr>
                <a:schemeClr val="tx1"/>
              </a:buClr>
              <a:buSzPct val="110000"/>
              <a:buNone/>
            </a:pPr>
            <a:endParaRPr lang="en-US" dirty="0"/>
          </a:p>
        </p:txBody>
      </p:sp>
      <p:pic>
        <p:nvPicPr>
          <p:cNvPr id="2" name="Picture 1">
            <a:extLst>
              <a:ext uri="{FF2B5EF4-FFF2-40B4-BE49-F238E27FC236}">
                <a16:creationId xmlns:a16="http://schemas.microsoft.com/office/drawing/2014/main" id="{EC7D79CB-E168-C6CD-4E37-E6FCD4400244}"/>
              </a:ext>
            </a:extLst>
          </p:cNvPr>
          <p:cNvPicPr>
            <a:picLocks noChangeAspect="1"/>
          </p:cNvPicPr>
          <p:nvPr/>
        </p:nvPicPr>
        <p:blipFill>
          <a:blip r:embed="rId4"/>
          <a:stretch>
            <a:fillRect/>
          </a:stretch>
        </p:blipFill>
        <p:spPr>
          <a:xfrm>
            <a:off x="4802267" y="3233195"/>
            <a:ext cx="4042188" cy="298258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965707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F25381-98B2-4830-88F1-B03EE63E5AD5}"/>
              </a:ext>
            </a:extLst>
          </p:cNvPr>
          <p:cNvSpPr>
            <a:spLocks noGrp="1"/>
          </p:cNvSpPr>
          <p:nvPr>
            <p:ph idx="1"/>
          </p:nvPr>
        </p:nvSpPr>
        <p:spPr>
          <a:xfrm>
            <a:off x="628650" y="2111914"/>
            <a:ext cx="7886700" cy="3526786"/>
          </a:xfrm>
        </p:spPr>
        <p:txBody>
          <a:bodyPr>
            <a:normAutofit/>
          </a:bodyPr>
          <a:lstStyle/>
          <a:p>
            <a:pPr>
              <a:buClr>
                <a:schemeClr val="tx1"/>
              </a:buClr>
            </a:pPr>
            <a:r>
              <a:rPr lang="en-US" sz="2400" dirty="0"/>
              <a:t>Title 42 US Code § 1983</a:t>
            </a:r>
          </a:p>
          <a:p>
            <a:pPr>
              <a:buClr>
                <a:schemeClr val="tx1"/>
              </a:buClr>
            </a:pPr>
            <a:r>
              <a:rPr lang="en-US" sz="2400" dirty="0"/>
              <a:t>Facts to be proven in a civil action:</a:t>
            </a:r>
          </a:p>
          <a:p>
            <a:pPr marL="914400" lvl="1" indent="-457200">
              <a:buClr>
                <a:srgbClr val="FFB600"/>
              </a:buClr>
              <a:buFont typeface="+mj-lt"/>
              <a:buAutoNum type="arabicPeriod"/>
            </a:pPr>
            <a:r>
              <a:rPr lang="en-US" dirty="0"/>
              <a:t>The defendant had a duty; </a:t>
            </a:r>
          </a:p>
          <a:p>
            <a:pPr marL="914400" lvl="1" indent="-457200">
              <a:buClr>
                <a:srgbClr val="FFB600"/>
              </a:buClr>
              <a:buFont typeface="+mj-lt"/>
              <a:buAutoNum type="arabicPeriod"/>
            </a:pPr>
            <a:r>
              <a:rPr lang="en-US" dirty="0"/>
              <a:t>The defendant breached that duty; </a:t>
            </a:r>
          </a:p>
          <a:p>
            <a:pPr marL="914400" lvl="1" indent="-457200">
              <a:buClr>
                <a:srgbClr val="FFB600"/>
              </a:buClr>
              <a:buFont typeface="+mj-lt"/>
              <a:buAutoNum type="arabicPeriod"/>
            </a:pPr>
            <a:r>
              <a:rPr lang="en-US" dirty="0"/>
              <a:t>There was a causal connection between the breach of the duty and the injury; and</a:t>
            </a:r>
          </a:p>
          <a:p>
            <a:pPr marL="914400" lvl="1" indent="-457200">
              <a:buClr>
                <a:srgbClr val="FFB600"/>
              </a:buClr>
              <a:buFont typeface="+mj-lt"/>
              <a:buAutoNum type="arabicPeriod"/>
            </a:pPr>
            <a:r>
              <a:rPr lang="en-US" dirty="0"/>
              <a:t>The injury to the plaintiff resulted from that breach. </a:t>
            </a:r>
          </a:p>
        </p:txBody>
      </p:sp>
      <p:sp>
        <p:nvSpPr>
          <p:cNvPr id="3" name="Slide Number Placeholder 2">
            <a:extLst>
              <a:ext uri="{FF2B5EF4-FFF2-40B4-BE49-F238E27FC236}">
                <a16:creationId xmlns:a16="http://schemas.microsoft.com/office/drawing/2014/main" id="{6E27DC50-08C0-4628-878B-3248D6961EFD}"/>
              </a:ext>
            </a:extLst>
          </p:cNvPr>
          <p:cNvSpPr>
            <a:spLocks noGrp="1"/>
          </p:cNvSpPr>
          <p:nvPr>
            <p:ph type="sldNum" sz="quarter" idx="12"/>
          </p:nvPr>
        </p:nvSpPr>
        <p:spPr/>
        <p:txBody>
          <a:bodyPr/>
          <a:lstStyle/>
          <a:p>
            <a:fld id="{26D2CB40-E50C-4D3C-A796-5519001A4ED7}" type="slidenum">
              <a:rPr lang="en-US" smtClean="0"/>
              <a:t>28</a:t>
            </a:fld>
            <a:endParaRPr lang="en-US" dirty="0"/>
          </a:p>
        </p:txBody>
      </p:sp>
      <p:sp>
        <p:nvSpPr>
          <p:cNvPr id="4" name="Title 3">
            <a:extLst>
              <a:ext uri="{FF2B5EF4-FFF2-40B4-BE49-F238E27FC236}">
                <a16:creationId xmlns:a16="http://schemas.microsoft.com/office/drawing/2014/main" id="{28A7DF98-811B-423F-94C6-424D0DC536A9}"/>
              </a:ext>
            </a:extLst>
          </p:cNvPr>
          <p:cNvSpPr>
            <a:spLocks noGrp="1"/>
          </p:cNvSpPr>
          <p:nvPr>
            <p:ph type="title"/>
          </p:nvPr>
        </p:nvSpPr>
        <p:spPr>
          <a:xfrm>
            <a:off x="628650" y="1412189"/>
            <a:ext cx="7886700" cy="699725"/>
          </a:xfrm>
        </p:spPr>
        <p:txBody>
          <a:bodyPr/>
          <a:lstStyle/>
          <a:p>
            <a:r>
              <a:rPr lang="en-US" sz="3600" b="1" dirty="0"/>
              <a:t>Civil Liability</a:t>
            </a:r>
          </a:p>
        </p:txBody>
      </p:sp>
    </p:spTree>
    <p:custDataLst>
      <p:tags r:id="rId1"/>
    </p:custDataLst>
    <p:extLst>
      <p:ext uri="{BB962C8B-B14F-4D97-AF65-F5344CB8AC3E}">
        <p14:creationId xmlns:p14="http://schemas.microsoft.com/office/powerpoint/2010/main" val="1555267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4D3A3-FC40-47CD-AAA8-16C13F9D0EBD}"/>
              </a:ext>
            </a:extLst>
          </p:cNvPr>
          <p:cNvSpPr>
            <a:spLocks noGrp="1"/>
          </p:cNvSpPr>
          <p:nvPr>
            <p:ph idx="1"/>
          </p:nvPr>
        </p:nvSpPr>
        <p:spPr>
          <a:xfrm>
            <a:off x="628650" y="2100609"/>
            <a:ext cx="7886700" cy="1328392"/>
          </a:xfrm>
        </p:spPr>
        <p:txBody>
          <a:bodyPr/>
          <a:lstStyle/>
          <a:p>
            <a:pPr marL="0" indent="0" algn="ctr">
              <a:buNone/>
            </a:pPr>
            <a:r>
              <a:rPr lang="en-US" sz="2400" dirty="0">
                <a:solidFill>
                  <a:srgbClr val="FFB600"/>
                </a:solidFill>
              </a:rPr>
              <a:t>Vicarious liability is a situation in which one party is held partly responsible for the unlawful actions of a third party.</a:t>
            </a:r>
          </a:p>
          <a:p>
            <a:pPr marL="0" indent="0">
              <a:buNone/>
            </a:pPr>
            <a:endParaRPr lang="en-US" dirty="0"/>
          </a:p>
        </p:txBody>
      </p:sp>
      <p:sp>
        <p:nvSpPr>
          <p:cNvPr id="3" name="Slide Number Placeholder 2">
            <a:extLst>
              <a:ext uri="{FF2B5EF4-FFF2-40B4-BE49-F238E27FC236}">
                <a16:creationId xmlns:a16="http://schemas.microsoft.com/office/drawing/2014/main" id="{A912184B-9532-4E64-8EC8-144D56E56B56}"/>
              </a:ext>
            </a:extLst>
          </p:cNvPr>
          <p:cNvSpPr>
            <a:spLocks noGrp="1"/>
          </p:cNvSpPr>
          <p:nvPr>
            <p:ph type="sldNum" sz="quarter" idx="12"/>
          </p:nvPr>
        </p:nvSpPr>
        <p:spPr/>
        <p:txBody>
          <a:bodyPr/>
          <a:lstStyle/>
          <a:p>
            <a:fld id="{26D2CB40-E50C-4D3C-A796-5519001A4ED7}" type="slidenum">
              <a:rPr lang="en-US" smtClean="0"/>
              <a:t>29</a:t>
            </a:fld>
            <a:endParaRPr lang="en-US" dirty="0"/>
          </a:p>
        </p:txBody>
      </p:sp>
      <p:sp>
        <p:nvSpPr>
          <p:cNvPr id="4" name="Title 3">
            <a:extLst>
              <a:ext uri="{FF2B5EF4-FFF2-40B4-BE49-F238E27FC236}">
                <a16:creationId xmlns:a16="http://schemas.microsoft.com/office/drawing/2014/main" id="{244458A0-9D56-49BF-8D4E-4447BB3AD885}"/>
              </a:ext>
            </a:extLst>
          </p:cNvPr>
          <p:cNvSpPr>
            <a:spLocks noGrp="1"/>
          </p:cNvSpPr>
          <p:nvPr>
            <p:ph type="title"/>
          </p:nvPr>
        </p:nvSpPr>
        <p:spPr>
          <a:xfrm>
            <a:off x="611680" y="1456629"/>
            <a:ext cx="7886700" cy="562671"/>
          </a:xfrm>
        </p:spPr>
        <p:txBody>
          <a:bodyPr/>
          <a:lstStyle/>
          <a:p>
            <a:r>
              <a:rPr lang="en-US" sz="3600" b="1" dirty="0"/>
              <a:t>Vicarious Liability</a:t>
            </a:r>
          </a:p>
        </p:txBody>
      </p:sp>
      <p:pic>
        <p:nvPicPr>
          <p:cNvPr id="2050" name="Picture 2" descr="Officer's Guide to Police Body Cameras | TacticalGear.com">
            <a:extLst>
              <a:ext uri="{FF2B5EF4-FFF2-40B4-BE49-F238E27FC236}">
                <a16:creationId xmlns:a16="http://schemas.microsoft.com/office/drawing/2014/main" id="{BA508E73-149C-7BBE-6147-1F265CC67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2807" y="3642053"/>
            <a:ext cx="5218386" cy="26091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4757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0FB0E9-00F8-496C-BB3C-7AD91D341DF4}"/>
              </a:ext>
            </a:extLst>
          </p:cNvPr>
          <p:cNvSpPr>
            <a:spLocks noGrp="1"/>
          </p:cNvSpPr>
          <p:nvPr>
            <p:ph type="sldNum" sz="quarter" idx="12"/>
          </p:nvPr>
        </p:nvSpPr>
        <p:spPr/>
        <p:txBody>
          <a:bodyPr/>
          <a:lstStyle/>
          <a:p>
            <a:fld id="{26D2CB40-E50C-4D3C-A796-5519001A4ED7}" type="slidenum">
              <a:rPr lang="en-US" smtClean="0"/>
              <a:t>3</a:t>
            </a:fld>
            <a:endParaRPr lang="en-US" dirty="0"/>
          </a:p>
        </p:txBody>
      </p:sp>
      <p:sp>
        <p:nvSpPr>
          <p:cNvPr id="4" name="Title 3">
            <a:extLst>
              <a:ext uri="{FF2B5EF4-FFF2-40B4-BE49-F238E27FC236}">
                <a16:creationId xmlns:a16="http://schemas.microsoft.com/office/drawing/2014/main" id="{D797426C-387B-4449-8BF8-1B1D8CEB53F4}"/>
              </a:ext>
            </a:extLst>
          </p:cNvPr>
          <p:cNvSpPr>
            <a:spLocks noGrp="1"/>
          </p:cNvSpPr>
          <p:nvPr>
            <p:ph type="title"/>
          </p:nvPr>
        </p:nvSpPr>
        <p:spPr>
          <a:xfrm>
            <a:off x="0" y="1849026"/>
            <a:ext cx="9144000" cy="944915"/>
          </a:xfrm>
        </p:spPr>
        <p:txBody>
          <a:bodyPr/>
          <a:lstStyle/>
          <a:p>
            <a:r>
              <a:rPr lang="en-US" sz="3600" dirty="0">
                <a:solidFill>
                  <a:srgbClr val="EEB500"/>
                </a:solidFill>
                <a:latin typeface="Arial Black" panose="020B0A04020102020204" pitchFamily="34" charset="0"/>
              </a:rPr>
              <a:t>Use of Force Legal Standards Review Outline</a:t>
            </a:r>
            <a:br>
              <a:rPr lang="en-US" sz="3200" dirty="0">
                <a:solidFill>
                  <a:srgbClr val="EEB500"/>
                </a:solidFill>
                <a:latin typeface="Arial Black" panose="020B0A04020102020204" pitchFamily="34" charset="0"/>
              </a:rPr>
            </a:br>
            <a:endParaRPr lang="en-US" b="1" dirty="0"/>
          </a:p>
        </p:txBody>
      </p:sp>
      <p:sp>
        <p:nvSpPr>
          <p:cNvPr id="6" name="Content Placeholder 5">
            <a:extLst>
              <a:ext uri="{FF2B5EF4-FFF2-40B4-BE49-F238E27FC236}">
                <a16:creationId xmlns:a16="http://schemas.microsoft.com/office/drawing/2014/main" id="{BCF58C26-7390-8631-D338-AF0B238FCBC7}"/>
              </a:ext>
            </a:extLst>
          </p:cNvPr>
          <p:cNvSpPr>
            <a:spLocks noGrp="1"/>
          </p:cNvSpPr>
          <p:nvPr>
            <p:ph idx="1"/>
          </p:nvPr>
        </p:nvSpPr>
        <p:spPr>
          <a:xfrm>
            <a:off x="0" y="2880986"/>
            <a:ext cx="9144000" cy="3753445"/>
          </a:xfrm>
        </p:spPr>
        <p:txBody>
          <a:bodyPr>
            <a:normAutofit/>
          </a:bodyPr>
          <a:lstStyle/>
          <a:p>
            <a:pPr algn="ctr">
              <a:lnSpc>
                <a:spcPct val="100000"/>
              </a:lnSpc>
            </a:pPr>
            <a:r>
              <a:rPr lang="en-US" sz="2400" i="1" dirty="0">
                <a:latin typeface="Arial" panose="020B0604020202020204" pitchFamily="34" charset="0"/>
                <a:cs typeface="Arial" panose="020B0604020202020204" pitchFamily="34" charset="0"/>
              </a:rPr>
              <a:t>Barnes vs. Felix</a:t>
            </a:r>
          </a:p>
          <a:p>
            <a:pPr algn="ctr">
              <a:lnSpc>
                <a:spcPct val="100000"/>
              </a:lnSpc>
            </a:pPr>
            <a:r>
              <a:rPr lang="en-US" sz="2400" dirty="0">
                <a:latin typeface="Arial" panose="020B0604020202020204" pitchFamily="34" charset="0"/>
                <a:cs typeface="Arial" panose="020B0604020202020204" pitchFamily="34" charset="0"/>
              </a:rPr>
              <a:t>Emotional Intelligence Civil and Vicarious Liability</a:t>
            </a:r>
          </a:p>
          <a:p>
            <a:pPr algn="ctr">
              <a:lnSpc>
                <a:spcPct val="100000"/>
              </a:lnSpc>
            </a:pPr>
            <a:r>
              <a:rPr lang="en-US" sz="2400" dirty="0">
                <a:latin typeface="Arial" panose="020B0604020202020204" pitchFamily="34" charset="0"/>
                <a:cs typeface="Arial" panose="020B0604020202020204" pitchFamily="34" charset="0"/>
              </a:rPr>
              <a:t>Duty to Interven</a:t>
            </a:r>
            <a:r>
              <a:rPr lang="en-US" sz="2400" dirty="0"/>
              <a:t>e</a:t>
            </a:r>
          </a:p>
          <a:p>
            <a:pPr algn="ctr">
              <a:lnSpc>
                <a:spcPct val="100000"/>
              </a:lnSpc>
            </a:pPr>
            <a:r>
              <a:rPr lang="en-US" sz="2400" dirty="0">
                <a:latin typeface="Arial" panose="020B0604020202020204" pitchFamily="34" charset="0"/>
                <a:cs typeface="Arial" panose="020B0604020202020204" pitchFamily="34" charset="0"/>
              </a:rPr>
              <a:t>Qua</a:t>
            </a:r>
            <a:r>
              <a:rPr lang="en-US" sz="2400" dirty="0"/>
              <a:t>lified Immunity</a:t>
            </a:r>
            <a:endParaRPr lang="en-US" sz="2400" dirty="0">
              <a:latin typeface="Arial" panose="020B0604020202020204" pitchFamily="34" charset="0"/>
              <a:cs typeface="Arial" panose="020B0604020202020204" pitchFamily="34" charset="0"/>
            </a:endParaRPr>
          </a:p>
          <a:p>
            <a:pPr algn="ctr">
              <a:lnSpc>
                <a:spcPct val="100000"/>
              </a:lnSpc>
            </a:pPr>
            <a:r>
              <a:rPr lang="en-US" sz="2400" dirty="0">
                <a:latin typeface="Arial" panose="020B0604020202020204" pitchFamily="34" charset="0"/>
                <a:cs typeface="Arial" panose="020B0604020202020204" pitchFamily="34" charset="0"/>
              </a:rPr>
              <a:t>Crit</a:t>
            </a:r>
            <a:r>
              <a:rPr lang="en-US" sz="2400" dirty="0"/>
              <a:t>ical Decision-Making Model/Implicit Bias</a:t>
            </a:r>
          </a:p>
          <a:p>
            <a:pPr algn="ctr">
              <a:lnSpc>
                <a:spcPct val="100000"/>
              </a:lnSpc>
            </a:pPr>
            <a:r>
              <a:rPr lang="en-US" sz="2400" dirty="0"/>
              <a:t>De-escalation/Do’s and Don’ts</a:t>
            </a:r>
          </a:p>
          <a:p>
            <a:endParaRPr lang="en-US" dirty="0"/>
          </a:p>
        </p:txBody>
      </p:sp>
    </p:spTree>
    <p:custDataLst>
      <p:tags r:id="rId1"/>
    </p:custDataLst>
    <p:extLst>
      <p:ext uri="{BB962C8B-B14F-4D97-AF65-F5344CB8AC3E}">
        <p14:creationId xmlns:p14="http://schemas.microsoft.com/office/powerpoint/2010/main" val="3611153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A5F8BC-202B-4D13-91CB-F019FFB83337}"/>
              </a:ext>
            </a:extLst>
          </p:cNvPr>
          <p:cNvSpPr>
            <a:spLocks noGrp="1"/>
          </p:cNvSpPr>
          <p:nvPr>
            <p:ph type="sldNum" sz="quarter" idx="12"/>
          </p:nvPr>
        </p:nvSpPr>
        <p:spPr/>
        <p:txBody>
          <a:bodyPr/>
          <a:lstStyle/>
          <a:p>
            <a:fld id="{26D2CB40-E50C-4D3C-A796-5519001A4ED7}" type="slidenum">
              <a:rPr lang="en-US" smtClean="0"/>
              <a:t>30</a:t>
            </a:fld>
            <a:endParaRPr lang="en-US" dirty="0"/>
          </a:p>
        </p:txBody>
      </p:sp>
      <p:sp>
        <p:nvSpPr>
          <p:cNvPr id="8" name="Title 2">
            <a:extLst>
              <a:ext uri="{FF2B5EF4-FFF2-40B4-BE49-F238E27FC236}">
                <a16:creationId xmlns:a16="http://schemas.microsoft.com/office/drawing/2014/main" id="{647DBDEE-F95C-0042-8325-A2B0981A6E6A}"/>
              </a:ext>
            </a:extLst>
          </p:cNvPr>
          <p:cNvSpPr txBox="1">
            <a:spLocks/>
          </p:cNvSpPr>
          <p:nvPr/>
        </p:nvSpPr>
        <p:spPr>
          <a:xfrm>
            <a:off x="628650" y="1497094"/>
            <a:ext cx="7886700" cy="552055"/>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r>
              <a:rPr lang="en-US" sz="3600" b="1" dirty="0"/>
              <a:t>Duty to Intervene</a:t>
            </a:r>
          </a:p>
        </p:txBody>
      </p:sp>
      <p:sp>
        <p:nvSpPr>
          <p:cNvPr id="10" name="Rectangle 9">
            <a:extLst>
              <a:ext uri="{FF2B5EF4-FFF2-40B4-BE49-F238E27FC236}">
                <a16:creationId xmlns:a16="http://schemas.microsoft.com/office/drawing/2014/main" id="{2D1617D3-1B31-9F40-B4DC-8950D3DFE165}"/>
              </a:ext>
            </a:extLst>
          </p:cNvPr>
          <p:cNvSpPr/>
          <p:nvPr/>
        </p:nvSpPr>
        <p:spPr>
          <a:xfrm>
            <a:off x="846079" y="2710398"/>
            <a:ext cx="7457090" cy="242788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905D0D0-F509-8F41-8081-40AE3AE765C5}"/>
              </a:ext>
            </a:extLst>
          </p:cNvPr>
          <p:cNvSpPr/>
          <p:nvPr/>
        </p:nvSpPr>
        <p:spPr>
          <a:xfrm>
            <a:off x="969580" y="3037780"/>
            <a:ext cx="7204841" cy="1938992"/>
          </a:xfrm>
          <a:prstGeom prst="rect">
            <a:avLst/>
          </a:prstGeom>
        </p:spPr>
        <p:txBody>
          <a:bodyPr wrap="square">
            <a:spAutoFit/>
          </a:bodyPr>
          <a:lstStyle/>
          <a:p>
            <a:pPr algn="ctr"/>
            <a:r>
              <a:rPr lang="en-US" sz="2400" b="1" dirty="0">
                <a:solidFill>
                  <a:srgbClr val="193764"/>
                </a:solidFill>
                <a:latin typeface="Arial" panose="020B0604020202020204" pitchFamily="34" charset="0"/>
                <a:cs typeface="Arial" panose="020B0604020202020204" pitchFamily="34" charset="0"/>
              </a:rPr>
              <a:t>A police officer is under a duty to intercede and prevent fellow officers from subjecting a citizen to excessive force, and may be held liable for his failure to do so if he observes the use of force and has sufficient time to act to prevent it.</a:t>
            </a:r>
          </a:p>
        </p:txBody>
      </p:sp>
      <p:cxnSp>
        <p:nvCxnSpPr>
          <p:cNvPr id="12" name="Straight Connector 11">
            <a:extLst>
              <a:ext uri="{FF2B5EF4-FFF2-40B4-BE49-F238E27FC236}">
                <a16:creationId xmlns:a16="http://schemas.microsoft.com/office/drawing/2014/main" id="{B896570E-6FF6-CF41-9523-764CF3077084}"/>
              </a:ext>
            </a:extLst>
          </p:cNvPr>
          <p:cNvCxnSpPr>
            <a:cxnSpLocks/>
          </p:cNvCxnSpPr>
          <p:nvPr/>
        </p:nvCxnSpPr>
        <p:spPr>
          <a:xfrm>
            <a:off x="848444" y="2701210"/>
            <a:ext cx="7452360" cy="0"/>
          </a:xfrm>
          <a:prstGeom prst="line">
            <a:avLst/>
          </a:prstGeom>
          <a:ln w="28575">
            <a:solidFill>
              <a:srgbClr val="FFB6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0F36CF-F540-2541-873F-7B64AA062717}"/>
              </a:ext>
            </a:extLst>
          </p:cNvPr>
          <p:cNvCxnSpPr>
            <a:cxnSpLocks/>
          </p:cNvCxnSpPr>
          <p:nvPr/>
        </p:nvCxnSpPr>
        <p:spPr>
          <a:xfrm>
            <a:off x="848217" y="5143046"/>
            <a:ext cx="7461282" cy="0"/>
          </a:xfrm>
          <a:prstGeom prst="line">
            <a:avLst/>
          </a:prstGeom>
          <a:ln w="28575">
            <a:solidFill>
              <a:srgbClr val="FFB600"/>
            </a:solidFill>
          </a:ln>
        </p:spPr>
        <p:style>
          <a:lnRef idx="1">
            <a:schemeClr val="accent1"/>
          </a:lnRef>
          <a:fillRef idx="0">
            <a:schemeClr val="accent1"/>
          </a:fillRef>
          <a:effectRef idx="0">
            <a:schemeClr val="accent1"/>
          </a:effectRef>
          <a:fontRef idx="minor">
            <a:schemeClr val="tx1"/>
          </a:fontRef>
        </p:style>
      </p:cxnSp>
      <p:sp>
        <p:nvSpPr>
          <p:cNvPr id="9" name="Content Placeholder 5">
            <a:extLst>
              <a:ext uri="{FF2B5EF4-FFF2-40B4-BE49-F238E27FC236}">
                <a16:creationId xmlns:a16="http://schemas.microsoft.com/office/drawing/2014/main" id="{BFDC7EC0-78C8-9740-B05D-17223EF430FF}"/>
              </a:ext>
            </a:extLst>
          </p:cNvPr>
          <p:cNvSpPr txBox="1">
            <a:spLocks/>
          </p:cNvSpPr>
          <p:nvPr/>
        </p:nvSpPr>
        <p:spPr>
          <a:xfrm>
            <a:off x="4344594" y="2345369"/>
            <a:ext cx="454813" cy="901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0" dirty="0">
                <a:solidFill>
                  <a:srgbClr val="FFB600"/>
                </a:solidFill>
              </a:rPr>
              <a:t>“</a:t>
            </a:r>
          </a:p>
        </p:txBody>
      </p:sp>
      <p:sp>
        <p:nvSpPr>
          <p:cNvPr id="19" name="Content Placeholder 5">
            <a:extLst>
              <a:ext uri="{FF2B5EF4-FFF2-40B4-BE49-F238E27FC236}">
                <a16:creationId xmlns:a16="http://schemas.microsoft.com/office/drawing/2014/main" id="{04590003-3CAE-8444-9C33-306606E49129}"/>
              </a:ext>
            </a:extLst>
          </p:cNvPr>
          <p:cNvSpPr txBox="1">
            <a:spLocks/>
          </p:cNvSpPr>
          <p:nvPr/>
        </p:nvSpPr>
        <p:spPr>
          <a:xfrm>
            <a:off x="4344594" y="4801311"/>
            <a:ext cx="454813" cy="901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0" dirty="0">
                <a:solidFill>
                  <a:srgbClr val="FFB600"/>
                </a:solidFill>
              </a:rPr>
              <a:t>”</a:t>
            </a:r>
          </a:p>
        </p:txBody>
      </p:sp>
      <p:sp>
        <p:nvSpPr>
          <p:cNvPr id="6" name="Content Placeholder 5">
            <a:extLst>
              <a:ext uri="{FF2B5EF4-FFF2-40B4-BE49-F238E27FC236}">
                <a16:creationId xmlns:a16="http://schemas.microsoft.com/office/drawing/2014/main" id="{F90E1056-AAD5-4729-963E-79F0F5528CF2}"/>
              </a:ext>
            </a:extLst>
          </p:cNvPr>
          <p:cNvSpPr>
            <a:spLocks noGrp="1"/>
          </p:cNvSpPr>
          <p:nvPr>
            <p:ph idx="1"/>
          </p:nvPr>
        </p:nvSpPr>
        <p:spPr>
          <a:xfrm>
            <a:off x="2039664" y="5586936"/>
            <a:ext cx="5064672" cy="944338"/>
          </a:xfrm>
        </p:spPr>
        <p:txBody>
          <a:bodyPr>
            <a:noAutofit/>
          </a:bodyPr>
          <a:lstStyle/>
          <a:p>
            <a:pPr marL="0" indent="0" algn="ctr">
              <a:lnSpc>
                <a:spcPct val="100000"/>
              </a:lnSpc>
              <a:spcBef>
                <a:spcPts val="0"/>
              </a:spcBef>
              <a:buNone/>
            </a:pPr>
            <a:r>
              <a:rPr lang="en-US" sz="2400" i="1" dirty="0"/>
              <a:t>Figueroa v. Mazza </a:t>
            </a:r>
            <a:br>
              <a:rPr lang="en-US" sz="2400" i="1" dirty="0"/>
            </a:br>
            <a:r>
              <a:rPr lang="en-US" sz="2400" dirty="0"/>
              <a:t>825 F.3d 89, 106 (2d Cir. 2016)</a:t>
            </a:r>
          </a:p>
        </p:txBody>
      </p:sp>
    </p:spTree>
    <p:custDataLst>
      <p:tags r:id="rId1"/>
    </p:custDataLst>
    <p:extLst>
      <p:ext uri="{BB962C8B-B14F-4D97-AF65-F5344CB8AC3E}">
        <p14:creationId xmlns:p14="http://schemas.microsoft.com/office/powerpoint/2010/main" val="1082450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Title 2">
            <a:extLst>
              <a:ext uri="{FF2B5EF4-FFF2-40B4-BE49-F238E27FC236}">
                <a16:creationId xmlns:a16="http://schemas.microsoft.com/office/drawing/2014/main" id="{6650D450-53A1-4701-9A65-5A6F4092D0B0}"/>
              </a:ext>
            </a:extLst>
          </p:cNvPr>
          <p:cNvSpPr>
            <a:spLocks noGrp="1"/>
          </p:cNvSpPr>
          <p:nvPr>
            <p:ph type="title"/>
          </p:nvPr>
        </p:nvSpPr>
        <p:spPr>
          <a:xfrm>
            <a:off x="714375" y="1577981"/>
            <a:ext cx="7886700" cy="552055"/>
          </a:xfrm>
        </p:spPr>
        <p:txBody>
          <a:bodyPr/>
          <a:lstStyle/>
          <a:p>
            <a:r>
              <a:rPr lang="en-US" sz="3600" b="1" dirty="0"/>
              <a:t>Qualified Immunity</a:t>
            </a:r>
          </a:p>
        </p:txBody>
      </p:sp>
      <p:sp>
        <p:nvSpPr>
          <p:cNvPr id="2" name="Slide Number Placeholder 1">
            <a:extLst>
              <a:ext uri="{FF2B5EF4-FFF2-40B4-BE49-F238E27FC236}">
                <a16:creationId xmlns:a16="http://schemas.microsoft.com/office/drawing/2014/main" id="{76D810F1-C1EF-4F22-85A9-9B467DCA9AE3}"/>
              </a:ext>
            </a:extLst>
          </p:cNvPr>
          <p:cNvSpPr>
            <a:spLocks noGrp="1"/>
          </p:cNvSpPr>
          <p:nvPr>
            <p:ph type="sldNum" sz="quarter" idx="12"/>
          </p:nvPr>
        </p:nvSpPr>
        <p:spPr/>
        <p:txBody>
          <a:bodyPr/>
          <a:lstStyle/>
          <a:p>
            <a:fld id="{26D2CB40-E50C-4D3C-A796-5519001A4ED7}" type="slidenum">
              <a:rPr lang="en-US" smtClean="0"/>
              <a:t>31</a:t>
            </a:fld>
            <a:endParaRPr lang="en-US" dirty="0"/>
          </a:p>
        </p:txBody>
      </p:sp>
      <p:sp>
        <p:nvSpPr>
          <p:cNvPr id="4" name="Rectangle 3">
            <a:extLst>
              <a:ext uri="{FF2B5EF4-FFF2-40B4-BE49-F238E27FC236}">
                <a16:creationId xmlns:a16="http://schemas.microsoft.com/office/drawing/2014/main" id="{39DB67B1-4B2C-6943-9EC3-41007E8AA8EC}"/>
              </a:ext>
            </a:extLst>
          </p:cNvPr>
          <p:cNvSpPr/>
          <p:nvPr/>
        </p:nvSpPr>
        <p:spPr>
          <a:xfrm>
            <a:off x="571500" y="2582074"/>
            <a:ext cx="8172450" cy="2400302"/>
          </a:xfrm>
          <a:prstGeom prst="rect">
            <a:avLst/>
          </a:prstGeom>
          <a:solidFill>
            <a:srgbClr val="D3F1F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93764"/>
              </a:solidFill>
            </a:endParaRPr>
          </a:p>
        </p:txBody>
      </p:sp>
      <p:sp>
        <p:nvSpPr>
          <p:cNvPr id="62" name="Shape 62"/>
          <p:cNvSpPr txBox="1">
            <a:spLocks noGrp="1"/>
          </p:cNvSpPr>
          <p:nvPr>
            <p:ph idx="1"/>
          </p:nvPr>
        </p:nvSpPr>
        <p:spPr>
          <a:xfrm>
            <a:off x="1142999" y="2826936"/>
            <a:ext cx="7315201" cy="2120485"/>
          </a:xfrm>
          <a:prstGeom prst="rect">
            <a:avLst/>
          </a:prstGeom>
        </p:spPr>
        <p:txBody>
          <a:bodyPr lIns="91425" tIns="91425" rIns="91425" bIns="91425" anchor="t" anchorCtr="0">
            <a:noAutofit/>
          </a:bodyPr>
          <a:lstStyle/>
          <a:p>
            <a:pPr marL="0" indent="0" algn="ctr">
              <a:lnSpc>
                <a:spcPct val="100000"/>
              </a:lnSpc>
              <a:buNone/>
            </a:pPr>
            <a:r>
              <a:rPr lang="en-US" sz="2400" b="1" dirty="0">
                <a:solidFill>
                  <a:srgbClr val="193764"/>
                </a:solidFill>
                <a:ea typeface="Verdana"/>
              </a:rPr>
              <a:t>Protects a government official from lawsuits alleging that the official violated a plaintiff's rights, only allowing suits where officials violated a “clearly established” statutory or constitutional right.</a:t>
            </a:r>
            <a:endParaRPr lang="en-US" sz="2400" b="1" dirty="0">
              <a:solidFill>
                <a:srgbClr val="193764"/>
              </a:solidFill>
            </a:endParaRPr>
          </a:p>
          <a:p>
            <a:pPr lvl="0">
              <a:spcBef>
                <a:spcPts val="0"/>
              </a:spcBef>
              <a:buNone/>
            </a:pPr>
            <a:endParaRPr dirty="0">
              <a:solidFill>
                <a:srgbClr val="002060"/>
              </a:solidFill>
            </a:endParaRPr>
          </a:p>
        </p:txBody>
      </p:sp>
      <p:cxnSp>
        <p:nvCxnSpPr>
          <p:cNvPr id="8" name="Straight Connector 7">
            <a:extLst>
              <a:ext uri="{FF2B5EF4-FFF2-40B4-BE49-F238E27FC236}">
                <a16:creationId xmlns:a16="http://schemas.microsoft.com/office/drawing/2014/main" id="{9C04ADCB-8C96-4E4A-94A5-0681A89704B9}"/>
              </a:ext>
            </a:extLst>
          </p:cNvPr>
          <p:cNvCxnSpPr>
            <a:cxnSpLocks/>
          </p:cNvCxnSpPr>
          <p:nvPr/>
        </p:nvCxnSpPr>
        <p:spPr>
          <a:xfrm>
            <a:off x="571500" y="2594255"/>
            <a:ext cx="8172450" cy="0"/>
          </a:xfrm>
          <a:prstGeom prst="line">
            <a:avLst/>
          </a:prstGeom>
          <a:ln w="38100">
            <a:solidFill>
              <a:srgbClr val="FFB6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ED9D9D-5317-A744-B3A5-5F1EB0E739CD}"/>
              </a:ext>
            </a:extLst>
          </p:cNvPr>
          <p:cNvCxnSpPr>
            <a:cxnSpLocks/>
          </p:cNvCxnSpPr>
          <p:nvPr/>
        </p:nvCxnSpPr>
        <p:spPr>
          <a:xfrm flipV="1">
            <a:off x="571500" y="4984806"/>
            <a:ext cx="8172450" cy="1"/>
          </a:xfrm>
          <a:prstGeom prst="line">
            <a:avLst/>
          </a:prstGeom>
          <a:ln w="38100">
            <a:solidFill>
              <a:srgbClr val="FFB6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90212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13F788F-F4BA-477E-B2A1-AF7016F193E9}"/>
              </a:ext>
            </a:extLst>
          </p:cNvPr>
          <p:cNvSpPr>
            <a:spLocks noGrp="1"/>
          </p:cNvSpPr>
          <p:nvPr>
            <p:ph idx="1"/>
          </p:nvPr>
        </p:nvSpPr>
        <p:spPr>
          <a:xfrm>
            <a:off x="209549" y="2340613"/>
            <a:ext cx="8776795" cy="3882649"/>
          </a:xfrm>
        </p:spPr>
        <p:txBody>
          <a:bodyPr>
            <a:normAutofit/>
          </a:bodyPr>
          <a:lstStyle/>
          <a:p>
            <a:pPr algn="ctr">
              <a:lnSpc>
                <a:spcPct val="150000"/>
              </a:lnSpc>
            </a:pPr>
            <a:r>
              <a:rPr lang="en-US" sz="2400" dirty="0"/>
              <a:t>Does your department have a current use of force policy?</a:t>
            </a:r>
          </a:p>
          <a:p>
            <a:pPr algn="ctr">
              <a:lnSpc>
                <a:spcPct val="150000"/>
              </a:lnSpc>
            </a:pPr>
            <a:r>
              <a:rPr lang="en-US" sz="2400" dirty="0"/>
              <a:t>Does your department have current arrest policies?</a:t>
            </a:r>
          </a:p>
          <a:p>
            <a:pPr algn="ctr">
              <a:lnSpc>
                <a:spcPct val="150000"/>
              </a:lnSpc>
            </a:pPr>
            <a:r>
              <a:rPr lang="en-US" sz="2400" dirty="0"/>
              <a:t>What actions are acceptable?</a:t>
            </a:r>
          </a:p>
          <a:p>
            <a:pPr algn="ctr">
              <a:lnSpc>
                <a:spcPct val="150000"/>
              </a:lnSpc>
            </a:pPr>
            <a:r>
              <a:rPr lang="en-US" sz="2400" dirty="0"/>
              <a:t>What actions are unacceptable?</a:t>
            </a:r>
          </a:p>
          <a:p>
            <a:pPr algn="ctr">
              <a:lnSpc>
                <a:spcPct val="150000"/>
              </a:lnSpc>
            </a:pPr>
            <a:r>
              <a:rPr lang="en-US" sz="2400" dirty="0"/>
              <a:t>Are ALL officers aware of and familiar with these policies?</a:t>
            </a:r>
          </a:p>
          <a:p>
            <a:pPr lvl="1"/>
            <a:endParaRPr lang="en-US" dirty="0"/>
          </a:p>
        </p:txBody>
      </p:sp>
      <p:sp>
        <p:nvSpPr>
          <p:cNvPr id="4" name="Slide Number Placeholder 3">
            <a:extLst>
              <a:ext uri="{FF2B5EF4-FFF2-40B4-BE49-F238E27FC236}">
                <a16:creationId xmlns:a16="http://schemas.microsoft.com/office/drawing/2014/main" id="{09B5E487-A888-478A-AE59-2A569186DBE7}"/>
              </a:ext>
            </a:extLst>
          </p:cNvPr>
          <p:cNvSpPr>
            <a:spLocks noGrp="1"/>
          </p:cNvSpPr>
          <p:nvPr>
            <p:ph type="sldNum" sz="quarter" idx="12"/>
          </p:nvPr>
        </p:nvSpPr>
        <p:spPr/>
        <p:txBody>
          <a:bodyPr/>
          <a:lstStyle/>
          <a:p>
            <a:fld id="{26D2CB40-E50C-4D3C-A796-5519001A4ED7}" type="slidenum">
              <a:rPr lang="en-US" smtClean="0"/>
              <a:t>32</a:t>
            </a:fld>
            <a:endParaRPr lang="en-US" dirty="0"/>
          </a:p>
        </p:txBody>
      </p:sp>
      <p:sp>
        <p:nvSpPr>
          <p:cNvPr id="6" name="Title 5">
            <a:extLst>
              <a:ext uri="{FF2B5EF4-FFF2-40B4-BE49-F238E27FC236}">
                <a16:creationId xmlns:a16="http://schemas.microsoft.com/office/drawing/2014/main" id="{E8B2230A-4BA1-4589-A929-5716FBFC3331}"/>
              </a:ext>
            </a:extLst>
          </p:cNvPr>
          <p:cNvSpPr>
            <a:spLocks noGrp="1"/>
          </p:cNvSpPr>
          <p:nvPr>
            <p:ph type="title"/>
          </p:nvPr>
        </p:nvSpPr>
        <p:spPr/>
        <p:txBody>
          <a:bodyPr/>
          <a:lstStyle/>
          <a:p>
            <a:r>
              <a:rPr lang="en-US" sz="3600" b="1" dirty="0">
                <a:solidFill>
                  <a:srgbClr val="FFB600"/>
                </a:solidFill>
              </a:rPr>
              <a:t>Review Department Policy</a:t>
            </a:r>
          </a:p>
        </p:txBody>
      </p:sp>
    </p:spTree>
    <p:custDataLst>
      <p:tags r:id="rId1"/>
    </p:custDataLst>
    <p:extLst>
      <p:ext uri="{BB962C8B-B14F-4D97-AF65-F5344CB8AC3E}">
        <p14:creationId xmlns:p14="http://schemas.microsoft.com/office/powerpoint/2010/main" val="2396632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33</a:t>
            </a:fld>
            <a:endParaRPr lang="en-US" dirty="0"/>
          </a:p>
        </p:txBody>
      </p:sp>
      <p:sp>
        <p:nvSpPr>
          <p:cNvPr id="8" name="Title 2">
            <a:extLst>
              <a:ext uri="{FF2B5EF4-FFF2-40B4-BE49-F238E27FC236}">
                <a16:creationId xmlns:a16="http://schemas.microsoft.com/office/drawing/2014/main" id="{9E37CC05-70A9-F44E-B332-3E6B7060AC78}"/>
              </a:ext>
            </a:extLst>
          </p:cNvPr>
          <p:cNvSpPr txBox="1">
            <a:spLocks/>
          </p:cNvSpPr>
          <p:nvPr/>
        </p:nvSpPr>
        <p:spPr>
          <a:xfrm>
            <a:off x="0" y="1799776"/>
            <a:ext cx="9144000" cy="552055"/>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FFC000"/>
                </a:solidFill>
                <a:ea typeface="+mn-lt"/>
                <a:cs typeface="+mn-lt"/>
              </a:rPr>
              <a:t>Critical Decision-Making Model (CDM)</a:t>
            </a:r>
            <a:endParaRPr lang="en-US" sz="3600" dirty="0">
              <a:solidFill>
                <a:srgbClr val="FFC000"/>
              </a:solidFill>
              <a:ea typeface="+mn-lt"/>
              <a:cs typeface="+mn-lt"/>
            </a:endParaRPr>
          </a:p>
        </p:txBody>
      </p:sp>
      <p:grpSp>
        <p:nvGrpSpPr>
          <p:cNvPr id="10" name="Group 9">
            <a:extLst>
              <a:ext uri="{FF2B5EF4-FFF2-40B4-BE49-F238E27FC236}">
                <a16:creationId xmlns:a16="http://schemas.microsoft.com/office/drawing/2014/main" id="{75521582-B4D6-4E47-9F82-39CB6BA6C169}"/>
              </a:ext>
            </a:extLst>
          </p:cNvPr>
          <p:cNvGrpSpPr/>
          <p:nvPr/>
        </p:nvGrpSpPr>
        <p:grpSpPr>
          <a:xfrm>
            <a:off x="149773" y="2731334"/>
            <a:ext cx="4893194" cy="3029028"/>
            <a:chOff x="931887" y="2693228"/>
            <a:chExt cx="5930588" cy="3429927"/>
          </a:xfrm>
        </p:grpSpPr>
        <p:grpSp>
          <p:nvGrpSpPr>
            <p:cNvPr id="12" name="Group 11">
              <a:extLst>
                <a:ext uri="{FF2B5EF4-FFF2-40B4-BE49-F238E27FC236}">
                  <a16:creationId xmlns:a16="http://schemas.microsoft.com/office/drawing/2014/main" id="{2417CAF5-D626-4C4B-8E5C-D19776A92AB1}"/>
                </a:ext>
              </a:extLst>
            </p:cNvPr>
            <p:cNvGrpSpPr/>
            <p:nvPr/>
          </p:nvGrpSpPr>
          <p:grpSpPr>
            <a:xfrm>
              <a:off x="2783663" y="3483532"/>
              <a:ext cx="2240628" cy="2101669"/>
              <a:chOff x="-3334871" y="3482788"/>
              <a:chExt cx="2770095" cy="2770095"/>
            </a:xfrm>
          </p:grpSpPr>
          <p:sp>
            <p:nvSpPr>
              <p:cNvPr id="38" name="Oval 37">
                <a:extLst>
                  <a:ext uri="{FF2B5EF4-FFF2-40B4-BE49-F238E27FC236}">
                    <a16:creationId xmlns:a16="http://schemas.microsoft.com/office/drawing/2014/main" id="{23DD71AF-2E32-E447-8716-41333308BF15}"/>
                  </a:ext>
                </a:extLst>
              </p:cNvPr>
              <p:cNvSpPr/>
              <p:nvPr/>
            </p:nvSpPr>
            <p:spPr>
              <a:xfrm>
                <a:off x="-3334871" y="3482788"/>
                <a:ext cx="2770095" cy="2770095"/>
              </a:xfrm>
              <a:prstGeom prst="ellipse">
                <a:avLst/>
              </a:prstGeom>
              <a:solidFill>
                <a:srgbClr val="FFB600"/>
              </a:solidFill>
              <a:ln w="38100">
                <a:solidFill>
                  <a:srgbClr val="FF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9" name="Rectangle 38">
                <a:extLst>
                  <a:ext uri="{FF2B5EF4-FFF2-40B4-BE49-F238E27FC236}">
                    <a16:creationId xmlns:a16="http://schemas.microsoft.com/office/drawing/2014/main" id="{F02E6B39-E8C7-204A-B227-FE75C4EB8EC3}"/>
                  </a:ext>
                </a:extLst>
              </p:cNvPr>
              <p:cNvSpPr/>
              <p:nvPr/>
            </p:nvSpPr>
            <p:spPr>
              <a:xfrm>
                <a:off x="-3116212" y="3917951"/>
                <a:ext cx="2348605" cy="344814"/>
              </a:xfrm>
              <a:prstGeom prst="rect">
                <a:avLst/>
              </a:prstGeom>
            </p:spPr>
            <p:txBody>
              <a:bodyPr wrap="square">
                <a:spAutoFit/>
              </a:bodyPr>
              <a:lstStyle/>
              <a:p>
                <a:pPr algn="ctr"/>
                <a:r>
                  <a:rPr lang="en-US" sz="1100" b="1" spc="50" dirty="0">
                    <a:solidFill>
                      <a:srgbClr val="0B114D"/>
                    </a:solidFill>
                    <a:latin typeface="Arial" panose="020B0604020202020204" pitchFamily="34" charset="0"/>
                    <a:cs typeface="Arial" panose="020B0604020202020204" pitchFamily="34" charset="0"/>
                  </a:rPr>
                  <a:t>ETHICS</a:t>
                </a:r>
              </a:p>
            </p:txBody>
          </p:sp>
          <p:sp>
            <p:nvSpPr>
              <p:cNvPr id="40" name="Rectangle 39">
                <a:extLst>
                  <a:ext uri="{FF2B5EF4-FFF2-40B4-BE49-F238E27FC236}">
                    <a16:creationId xmlns:a16="http://schemas.microsoft.com/office/drawing/2014/main" id="{EAEA5855-2384-D74A-B29F-F366BFFB5E27}"/>
                  </a:ext>
                </a:extLst>
              </p:cNvPr>
              <p:cNvSpPr/>
              <p:nvPr/>
            </p:nvSpPr>
            <p:spPr>
              <a:xfrm>
                <a:off x="-3116212" y="4383727"/>
                <a:ext cx="2348605" cy="344814"/>
              </a:xfrm>
              <a:prstGeom prst="rect">
                <a:avLst/>
              </a:prstGeom>
            </p:spPr>
            <p:txBody>
              <a:bodyPr wrap="square">
                <a:spAutoFit/>
              </a:bodyPr>
              <a:lstStyle/>
              <a:p>
                <a:pPr algn="ctr"/>
                <a:r>
                  <a:rPr lang="en-US" sz="1100" b="1" spc="50" dirty="0">
                    <a:solidFill>
                      <a:srgbClr val="0B114D"/>
                    </a:solidFill>
                    <a:latin typeface="Arial" panose="020B0604020202020204" pitchFamily="34" charset="0"/>
                    <a:cs typeface="Arial" panose="020B0604020202020204" pitchFamily="34" charset="0"/>
                  </a:rPr>
                  <a:t>VALUES</a:t>
                </a:r>
              </a:p>
            </p:txBody>
          </p:sp>
          <p:sp>
            <p:nvSpPr>
              <p:cNvPr id="41" name="Rectangle 40">
                <a:extLst>
                  <a:ext uri="{FF2B5EF4-FFF2-40B4-BE49-F238E27FC236}">
                    <a16:creationId xmlns:a16="http://schemas.microsoft.com/office/drawing/2014/main" id="{77231124-7D44-C145-9FDE-5C458E26C491}"/>
                  </a:ext>
                </a:extLst>
              </p:cNvPr>
              <p:cNvSpPr/>
              <p:nvPr/>
            </p:nvSpPr>
            <p:spPr>
              <a:xfrm>
                <a:off x="-3197754" y="4868057"/>
                <a:ext cx="2511689" cy="389649"/>
              </a:xfrm>
              <a:prstGeom prst="rect">
                <a:avLst/>
              </a:prstGeom>
            </p:spPr>
            <p:txBody>
              <a:bodyPr wrap="square">
                <a:spAutoFit/>
              </a:bodyPr>
              <a:lstStyle/>
              <a:p>
                <a:pPr algn="ctr"/>
                <a:r>
                  <a:rPr lang="en-US" sz="1100" b="1" spc="50" dirty="0">
                    <a:solidFill>
                      <a:srgbClr val="0B114D"/>
                    </a:solidFill>
                    <a:latin typeface="Arial" panose="020B0604020202020204" pitchFamily="34" charset="0"/>
                    <a:cs typeface="Arial" panose="020B0604020202020204" pitchFamily="34" charset="0"/>
                  </a:rPr>
                  <a:t>PROPORTIONALITY</a:t>
                </a:r>
              </a:p>
            </p:txBody>
          </p:sp>
          <p:sp>
            <p:nvSpPr>
              <p:cNvPr id="42" name="Rectangle 41">
                <a:extLst>
                  <a:ext uri="{FF2B5EF4-FFF2-40B4-BE49-F238E27FC236}">
                    <a16:creationId xmlns:a16="http://schemas.microsoft.com/office/drawing/2014/main" id="{FC0E1B87-B729-654B-A200-E6532D9781C8}"/>
                  </a:ext>
                </a:extLst>
              </p:cNvPr>
              <p:cNvSpPr/>
              <p:nvPr/>
            </p:nvSpPr>
            <p:spPr>
              <a:xfrm>
                <a:off x="-3116212" y="5317010"/>
                <a:ext cx="2348605" cy="567928"/>
              </a:xfrm>
              <a:prstGeom prst="rect">
                <a:avLst/>
              </a:prstGeom>
            </p:spPr>
            <p:txBody>
              <a:bodyPr wrap="square">
                <a:spAutoFit/>
              </a:bodyPr>
              <a:lstStyle/>
              <a:p>
                <a:pPr algn="ctr"/>
                <a:r>
                  <a:rPr lang="en-US" sz="1100" b="1" spc="50" dirty="0">
                    <a:solidFill>
                      <a:srgbClr val="0B114D"/>
                    </a:solidFill>
                    <a:latin typeface="Arial" panose="020B0604020202020204" pitchFamily="34" charset="0"/>
                    <a:cs typeface="Arial" panose="020B0604020202020204" pitchFamily="34" charset="0"/>
                  </a:rPr>
                  <a:t>SANCTITY OF </a:t>
                </a:r>
                <a:br>
                  <a:rPr lang="en-US" sz="1100" b="1" spc="50" dirty="0">
                    <a:solidFill>
                      <a:srgbClr val="0B114D"/>
                    </a:solidFill>
                    <a:latin typeface="Arial" panose="020B0604020202020204" pitchFamily="34" charset="0"/>
                    <a:cs typeface="Arial" panose="020B0604020202020204" pitchFamily="34" charset="0"/>
                  </a:rPr>
                </a:br>
                <a:r>
                  <a:rPr lang="en-US" sz="1100" b="1" spc="50" dirty="0">
                    <a:solidFill>
                      <a:srgbClr val="0B114D"/>
                    </a:solidFill>
                    <a:latin typeface="Arial" panose="020B0604020202020204" pitchFamily="34" charset="0"/>
                    <a:cs typeface="Arial" panose="020B0604020202020204" pitchFamily="34" charset="0"/>
                  </a:rPr>
                  <a:t>HUMAN LIFE</a:t>
                </a:r>
              </a:p>
            </p:txBody>
          </p:sp>
        </p:grpSp>
        <p:grpSp>
          <p:nvGrpSpPr>
            <p:cNvPr id="13" name="Group 12">
              <a:extLst>
                <a:ext uri="{FF2B5EF4-FFF2-40B4-BE49-F238E27FC236}">
                  <a16:creationId xmlns:a16="http://schemas.microsoft.com/office/drawing/2014/main" id="{11030D97-D1A5-E74D-A313-DE9D178BAE50}"/>
                </a:ext>
              </a:extLst>
            </p:cNvPr>
            <p:cNvGrpSpPr/>
            <p:nvPr/>
          </p:nvGrpSpPr>
          <p:grpSpPr>
            <a:xfrm>
              <a:off x="3257152" y="2693228"/>
              <a:ext cx="1296250" cy="493936"/>
              <a:chOff x="3212846" y="2739219"/>
              <a:chExt cx="2370078" cy="651032"/>
            </a:xfrm>
            <a:solidFill>
              <a:srgbClr val="FFC001"/>
            </a:solidFill>
          </p:grpSpPr>
          <p:sp>
            <p:nvSpPr>
              <p:cNvPr id="36" name="Rounded Rectangle 47">
                <a:extLst>
                  <a:ext uri="{FF2B5EF4-FFF2-40B4-BE49-F238E27FC236}">
                    <a16:creationId xmlns:a16="http://schemas.microsoft.com/office/drawing/2014/main" id="{3876F27B-861E-B948-9130-306CB67787BC}"/>
                  </a:ext>
                </a:extLst>
              </p:cNvPr>
              <p:cNvSpPr/>
              <p:nvPr/>
            </p:nvSpPr>
            <p:spPr>
              <a:xfrm>
                <a:off x="3214921" y="2739219"/>
                <a:ext cx="2361176" cy="607290"/>
              </a:xfrm>
              <a:prstGeom prst="roundRect">
                <a:avLst/>
              </a:prstGeom>
              <a:solidFill>
                <a:srgbClr val="C2D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40"/>
                  </a:lnSpc>
                </a:pPr>
                <a:endParaRPr lang="en-US" sz="1200" dirty="0">
                  <a:solidFill>
                    <a:srgbClr val="0B114E"/>
                  </a:solidFill>
                </a:endParaRPr>
              </a:p>
            </p:txBody>
          </p:sp>
          <p:sp>
            <p:nvSpPr>
              <p:cNvPr id="37" name="Rectangle 36">
                <a:extLst>
                  <a:ext uri="{FF2B5EF4-FFF2-40B4-BE49-F238E27FC236}">
                    <a16:creationId xmlns:a16="http://schemas.microsoft.com/office/drawing/2014/main" id="{57A87CE5-CCD6-EB4C-B84E-55F5E941599A}"/>
                  </a:ext>
                </a:extLst>
              </p:cNvPr>
              <p:cNvSpPr/>
              <p:nvPr/>
            </p:nvSpPr>
            <p:spPr>
              <a:xfrm>
                <a:off x="3212846" y="2747155"/>
                <a:ext cx="2370078" cy="643096"/>
              </a:xfrm>
              <a:prstGeom prst="rect">
                <a:avLst/>
              </a:prstGeom>
              <a:noFill/>
              <a:ln>
                <a:noFill/>
              </a:ln>
            </p:spPr>
            <p:txBody>
              <a:bodyPr wrap="square">
                <a:spAutoFit/>
              </a:bodyPr>
              <a:lstStyle/>
              <a:p>
                <a:pPr algn="ctr"/>
                <a:r>
                  <a:rPr lang="en-US" sz="1100" b="1" dirty="0">
                    <a:solidFill>
                      <a:srgbClr val="0B114E"/>
                    </a:solidFill>
                    <a:latin typeface="Arial" panose="020B0604020202020204" pitchFamily="34" charset="0"/>
                    <a:cs typeface="Arial" panose="020B0604020202020204" pitchFamily="34" charset="0"/>
                  </a:rPr>
                  <a:t>Collect information</a:t>
                </a:r>
              </a:p>
            </p:txBody>
          </p:sp>
        </p:grpSp>
        <p:grpSp>
          <p:nvGrpSpPr>
            <p:cNvPr id="14" name="Group 13">
              <a:extLst>
                <a:ext uri="{FF2B5EF4-FFF2-40B4-BE49-F238E27FC236}">
                  <a16:creationId xmlns:a16="http://schemas.microsoft.com/office/drawing/2014/main" id="{8D108C1E-40B2-5B42-9A65-7C2F3A882E1F}"/>
                </a:ext>
              </a:extLst>
            </p:cNvPr>
            <p:cNvGrpSpPr/>
            <p:nvPr/>
          </p:nvGrpSpPr>
          <p:grpSpPr>
            <a:xfrm>
              <a:off x="5266096" y="3472271"/>
              <a:ext cx="1596379" cy="704719"/>
              <a:chOff x="6361168" y="2417210"/>
              <a:chExt cx="2301863" cy="728225"/>
            </a:xfrm>
          </p:grpSpPr>
          <p:sp>
            <p:nvSpPr>
              <p:cNvPr id="34" name="Rounded Rectangle 50">
                <a:extLst>
                  <a:ext uri="{FF2B5EF4-FFF2-40B4-BE49-F238E27FC236}">
                    <a16:creationId xmlns:a16="http://schemas.microsoft.com/office/drawing/2014/main" id="{B2D1AEC2-BE81-1449-8C7F-B1FE329FD60B}"/>
                  </a:ext>
                </a:extLst>
              </p:cNvPr>
              <p:cNvSpPr/>
              <p:nvPr/>
            </p:nvSpPr>
            <p:spPr>
              <a:xfrm>
                <a:off x="6361168" y="2417210"/>
                <a:ext cx="2301863" cy="711753"/>
              </a:xfrm>
              <a:prstGeom prst="roundRect">
                <a:avLst/>
              </a:prstGeom>
              <a:solidFill>
                <a:srgbClr val="C2D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40"/>
                  </a:lnSpc>
                </a:pPr>
                <a:endParaRPr lang="en-US" sz="1200" dirty="0">
                  <a:solidFill>
                    <a:srgbClr val="0B114E"/>
                  </a:solidFill>
                </a:endParaRPr>
              </a:p>
            </p:txBody>
          </p:sp>
          <p:sp>
            <p:nvSpPr>
              <p:cNvPr id="35" name="Rectangle 34">
                <a:extLst>
                  <a:ext uri="{FF2B5EF4-FFF2-40B4-BE49-F238E27FC236}">
                    <a16:creationId xmlns:a16="http://schemas.microsoft.com/office/drawing/2014/main" id="{24DEE46B-0460-D84D-928C-70B8972842D0}"/>
                  </a:ext>
                </a:extLst>
              </p:cNvPr>
              <p:cNvSpPr/>
              <p:nvPr/>
            </p:nvSpPr>
            <p:spPr>
              <a:xfrm>
                <a:off x="6432733" y="2443171"/>
                <a:ext cx="2230298" cy="702264"/>
              </a:xfrm>
              <a:prstGeom prst="rect">
                <a:avLst/>
              </a:prstGeom>
              <a:noFill/>
              <a:ln>
                <a:noFill/>
              </a:ln>
            </p:spPr>
            <p:txBody>
              <a:bodyPr wrap="square">
                <a:spAutoFit/>
              </a:bodyPr>
              <a:lstStyle/>
              <a:p>
                <a:pPr algn="ctr"/>
                <a:r>
                  <a:rPr lang="en-US" sz="1100" b="1" dirty="0">
                    <a:solidFill>
                      <a:srgbClr val="0B114E"/>
                    </a:solidFill>
                    <a:latin typeface="Arial" panose="020B0604020202020204" pitchFamily="34" charset="0"/>
                    <a:cs typeface="Arial" panose="020B0604020202020204" pitchFamily="34" charset="0"/>
                  </a:rPr>
                  <a:t>Assess the situation, </a:t>
                </a:r>
                <a:br>
                  <a:rPr lang="en-US" sz="1100" b="1" dirty="0">
                    <a:solidFill>
                      <a:srgbClr val="0B114E"/>
                    </a:solidFill>
                    <a:latin typeface="Arial" panose="020B0604020202020204" pitchFamily="34" charset="0"/>
                    <a:cs typeface="Arial" panose="020B0604020202020204" pitchFamily="34" charset="0"/>
                  </a:rPr>
                </a:br>
                <a:r>
                  <a:rPr lang="en-US" sz="1100" b="1" dirty="0">
                    <a:solidFill>
                      <a:srgbClr val="0B114E"/>
                    </a:solidFill>
                    <a:latin typeface="Arial" panose="020B0604020202020204" pitchFamily="34" charset="0"/>
                    <a:cs typeface="Arial" panose="020B0604020202020204" pitchFamily="34" charset="0"/>
                  </a:rPr>
                  <a:t>threats, &amp; risks</a:t>
                </a:r>
              </a:p>
            </p:txBody>
          </p:sp>
        </p:grpSp>
        <p:grpSp>
          <p:nvGrpSpPr>
            <p:cNvPr id="15" name="Group 14">
              <a:extLst>
                <a:ext uri="{FF2B5EF4-FFF2-40B4-BE49-F238E27FC236}">
                  <a16:creationId xmlns:a16="http://schemas.microsoft.com/office/drawing/2014/main" id="{DADDDB98-4C6E-BC48-B4CF-C8A42F81E50C}"/>
                </a:ext>
              </a:extLst>
            </p:cNvPr>
            <p:cNvGrpSpPr/>
            <p:nvPr/>
          </p:nvGrpSpPr>
          <p:grpSpPr>
            <a:xfrm>
              <a:off x="5129131" y="5203319"/>
              <a:ext cx="1596380" cy="758447"/>
              <a:chOff x="5942068" y="4065036"/>
              <a:chExt cx="2301864" cy="783744"/>
            </a:xfrm>
          </p:grpSpPr>
          <p:sp>
            <p:nvSpPr>
              <p:cNvPr id="32" name="Rounded Rectangle 53">
                <a:extLst>
                  <a:ext uri="{FF2B5EF4-FFF2-40B4-BE49-F238E27FC236}">
                    <a16:creationId xmlns:a16="http://schemas.microsoft.com/office/drawing/2014/main" id="{2657C6DA-345B-1948-A387-4668020B7CCF}"/>
                  </a:ext>
                </a:extLst>
              </p:cNvPr>
              <p:cNvSpPr/>
              <p:nvPr/>
            </p:nvSpPr>
            <p:spPr>
              <a:xfrm>
                <a:off x="5942068" y="4065036"/>
                <a:ext cx="2301864" cy="783744"/>
              </a:xfrm>
              <a:prstGeom prst="roundRect">
                <a:avLst/>
              </a:prstGeom>
              <a:solidFill>
                <a:srgbClr val="C2D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40"/>
                  </a:lnSpc>
                </a:pPr>
                <a:endParaRPr lang="en-US" sz="1200" dirty="0">
                  <a:solidFill>
                    <a:srgbClr val="0B114E"/>
                  </a:solidFill>
                </a:endParaRPr>
              </a:p>
            </p:txBody>
          </p:sp>
          <p:sp>
            <p:nvSpPr>
              <p:cNvPr id="33" name="Rectangle 32">
                <a:extLst>
                  <a:ext uri="{FF2B5EF4-FFF2-40B4-BE49-F238E27FC236}">
                    <a16:creationId xmlns:a16="http://schemas.microsoft.com/office/drawing/2014/main" id="{07072481-A91A-D845-AA0D-0EBF3F75BF38}"/>
                  </a:ext>
                </a:extLst>
              </p:cNvPr>
              <p:cNvSpPr/>
              <p:nvPr/>
            </p:nvSpPr>
            <p:spPr>
              <a:xfrm>
                <a:off x="6039035" y="4101431"/>
                <a:ext cx="2158737" cy="702264"/>
              </a:xfrm>
              <a:prstGeom prst="rect">
                <a:avLst/>
              </a:prstGeom>
              <a:noFill/>
              <a:ln>
                <a:noFill/>
              </a:ln>
            </p:spPr>
            <p:txBody>
              <a:bodyPr wrap="square">
                <a:spAutoFit/>
              </a:bodyPr>
              <a:lstStyle/>
              <a:p>
                <a:pPr algn="ctr"/>
                <a:r>
                  <a:rPr lang="en-US" sz="1100" b="1" dirty="0">
                    <a:solidFill>
                      <a:srgbClr val="0B114E"/>
                    </a:solidFill>
                    <a:latin typeface="Arial" panose="020B0604020202020204" pitchFamily="34" charset="0"/>
                    <a:cs typeface="Arial" panose="020B0604020202020204" pitchFamily="34" charset="0"/>
                  </a:rPr>
                  <a:t>Consider police powers &amp;</a:t>
                </a:r>
                <a:br>
                  <a:rPr lang="en-US" sz="1100" b="1" dirty="0">
                    <a:solidFill>
                      <a:srgbClr val="0B114E"/>
                    </a:solidFill>
                    <a:latin typeface="Arial" panose="020B0604020202020204" pitchFamily="34" charset="0"/>
                    <a:cs typeface="Arial" panose="020B0604020202020204" pitchFamily="34" charset="0"/>
                  </a:rPr>
                </a:br>
                <a:r>
                  <a:rPr lang="en-US" sz="1100" b="1" dirty="0">
                    <a:solidFill>
                      <a:srgbClr val="0B114E"/>
                    </a:solidFill>
                    <a:latin typeface="Arial" panose="020B0604020202020204" pitchFamily="34" charset="0"/>
                    <a:cs typeface="Arial" panose="020B0604020202020204" pitchFamily="34" charset="0"/>
                  </a:rPr>
                  <a:t>agency policy</a:t>
                </a:r>
              </a:p>
            </p:txBody>
          </p:sp>
        </p:grpSp>
        <p:grpSp>
          <p:nvGrpSpPr>
            <p:cNvPr id="16" name="Group 15">
              <a:extLst>
                <a:ext uri="{FF2B5EF4-FFF2-40B4-BE49-F238E27FC236}">
                  <a16:creationId xmlns:a16="http://schemas.microsoft.com/office/drawing/2014/main" id="{B9C97ED3-1FED-214D-A83E-301A34637F37}"/>
                </a:ext>
              </a:extLst>
            </p:cNvPr>
            <p:cNvGrpSpPr/>
            <p:nvPr/>
          </p:nvGrpSpPr>
          <p:grpSpPr>
            <a:xfrm>
              <a:off x="1068852" y="5203314"/>
              <a:ext cx="1574069" cy="919841"/>
              <a:chOff x="193710" y="4017410"/>
              <a:chExt cx="2269693" cy="950522"/>
            </a:xfrm>
          </p:grpSpPr>
          <p:sp>
            <p:nvSpPr>
              <p:cNvPr id="30" name="Rounded Rectangle 56">
                <a:extLst>
                  <a:ext uri="{FF2B5EF4-FFF2-40B4-BE49-F238E27FC236}">
                    <a16:creationId xmlns:a16="http://schemas.microsoft.com/office/drawing/2014/main" id="{10DBEFCA-61E6-CA49-BFDA-26A9FB1EFD36}"/>
                  </a:ext>
                </a:extLst>
              </p:cNvPr>
              <p:cNvSpPr/>
              <p:nvPr/>
            </p:nvSpPr>
            <p:spPr>
              <a:xfrm>
                <a:off x="193710" y="4017410"/>
                <a:ext cx="2269693" cy="938786"/>
              </a:xfrm>
              <a:prstGeom prst="roundRect">
                <a:avLst/>
              </a:prstGeom>
              <a:solidFill>
                <a:srgbClr val="C2D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40"/>
                  </a:lnSpc>
                </a:pPr>
                <a:endParaRPr lang="en-US" sz="1200" dirty="0">
                  <a:solidFill>
                    <a:srgbClr val="0B114E"/>
                  </a:solidFill>
                </a:endParaRPr>
              </a:p>
            </p:txBody>
          </p:sp>
          <p:sp>
            <p:nvSpPr>
              <p:cNvPr id="31" name="Rectangle 30">
                <a:extLst>
                  <a:ext uri="{FF2B5EF4-FFF2-40B4-BE49-F238E27FC236}">
                    <a16:creationId xmlns:a16="http://schemas.microsoft.com/office/drawing/2014/main" id="{207A9532-4DDB-7F49-B41D-9AA741E54E15}"/>
                  </a:ext>
                </a:extLst>
              </p:cNvPr>
              <p:cNvSpPr/>
              <p:nvPr/>
            </p:nvSpPr>
            <p:spPr>
              <a:xfrm>
                <a:off x="265275" y="4067593"/>
                <a:ext cx="2158736" cy="900339"/>
              </a:xfrm>
              <a:prstGeom prst="rect">
                <a:avLst/>
              </a:prstGeom>
              <a:noFill/>
              <a:ln>
                <a:noFill/>
              </a:ln>
            </p:spPr>
            <p:txBody>
              <a:bodyPr wrap="square">
                <a:spAutoFit/>
              </a:bodyPr>
              <a:lstStyle/>
              <a:p>
                <a:pPr algn="ctr"/>
                <a:r>
                  <a:rPr lang="en-US" sz="1100" b="1" dirty="0">
                    <a:solidFill>
                      <a:srgbClr val="0B114E"/>
                    </a:solidFill>
                    <a:latin typeface="Arial" panose="020B0604020202020204" pitchFamily="34" charset="0"/>
                    <a:cs typeface="Arial" panose="020B0604020202020204" pitchFamily="34" charset="0"/>
                  </a:rPr>
                  <a:t>Identify options </a:t>
                </a:r>
                <a:br>
                  <a:rPr lang="en-US" sz="1100" b="1" dirty="0">
                    <a:solidFill>
                      <a:srgbClr val="0B114E"/>
                    </a:solidFill>
                    <a:latin typeface="Arial" panose="020B0604020202020204" pitchFamily="34" charset="0"/>
                    <a:cs typeface="Arial" panose="020B0604020202020204" pitchFamily="34" charset="0"/>
                  </a:rPr>
                </a:br>
                <a:r>
                  <a:rPr lang="en-US" sz="1100" b="1" dirty="0">
                    <a:solidFill>
                      <a:srgbClr val="0B114E"/>
                    </a:solidFill>
                    <a:latin typeface="Arial" panose="020B0604020202020204" pitchFamily="34" charset="0"/>
                    <a:cs typeface="Arial" panose="020B0604020202020204" pitchFamily="34" charset="0"/>
                  </a:rPr>
                  <a:t>&amp; determine </a:t>
                </a:r>
                <a:br>
                  <a:rPr lang="en-US" sz="1100" b="1" dirty="0">
                    <a:solidFill>
                      <a:srgbClr val="0B114E"/>
                    </a:solidFill>
                    <a:latin typeface="Arial" panose="020B0604020202020204" pitchFamily="34" charset="0"/>
                    <a:cs typeface="Arial" panose="020B0604020202020204" pitchFamily="34" charset="0"/>
                  </a:rPr>
                </a:br>
                <a:r>
                  <a:rPr lang="en-US" sz="1100" b="1" dirty="0">
                    <a:solidFill>
                      <a:srgbClr val="0B114E"/>
                    </a:solidFill>
                    <a:latin typeface="Arial" panose="020B0604020202020204" pitchFamily="34" charset="0"/>
                    <a:cs typeface="Arial" panose="020B0604020202020204" pitchFamily="34" charset="0"/>
                  </a:rPr>
                  <a:t>the best course </a:t>
                </a:r>
                <a:br>
                  <a:rPr lang="en-US" sz="1100" b="1" dirty="0">
                    <a:solidFill>
                      <a:srgbClr val="0B114E"/>
                    </a:solidFill>
                    <a:latin typeface="Arial" panose="020B0604020202020204" pitchFamily="34" charset="0"/>
                    <a:cs typeface="Arial" panose="020B0604020202020204" pitchFamily="34" charset="0"/>
                  </a:rPr>
                </a:br>
                <a:r>
                  <a:rPr lang="en-US" sz="1100" b="1" dirty="0">
                    <a:solidFill>
                      <a:srgbClr val="0B114E"/>
                    </a:solidFill>
                    <a:latin typeface="Arial" panose="020B0604020202020204" pitchFamily="34" charset="0"/>
                    <a:cs typeface="Arial" panose="020B0604020202020204" pitchFamily="34" charset="0"/>
                  </a:rPr>
                  <a:t>of action</a:t>
                </a:r>
              </a:p>
            </p:txBody>
          </p:sp>
        </p:grpSp>
        <p:grpSp>
          <p:nvGrpSpPr>
            <p:cNvPr id="17" name="Group 16">
              <a:extLst>
                <a:ext uri="{FF2B5EF4-FFF2-40B4-BE49-F238E27FC236}">
                  <a16:creationId xmlns:a16="http://schemas.microsoft.com/office/drawing/2014/main" id="{4C978927-6B96-F047-B1B6-2ADD5A0F3C09}"/>
                </a:ext>
              </a:extLst>
            </p:cNvPr>
            <p:cNvGrpSpPr/>
            <p:nvPr/>
          </p:nvGrpSpPr>
          <p:grpSpPr>
            <a:xfrm>
              <a:off x="931887" y="3472272"/>
              <a:ext cx="1596380" cy="567826"/>
              <a:chOff x="612810" y="2417210"/>
              <a:chExt cx="2301864" cy="586766"/>
            </a:xfrm>
          </p:grpSpPr>
          <p:sp>
            <p:nvSpPr>
              <p:cNvPr id="28" name="Rounded Rectangle 59">
                <a:extLst>
                  <a:ext uri="{FF2B5EF4-FFF2-40B4-BE49-F238E27FC236}">
                    <a16:creationId xmlns:a16="http://schemas.microsoft.com/office/drawing/2014/main" id="{3B7A9AFA-31B0-324A-B424-96C838A88DB4}"/>
                  </a:ext>
                </a:extLst>
              </p:cNvPr>
              <p:cNvSpPr/>
              <p:nvPr/>
            </p:nvSpPr>
            <p:spPr>
              <a:xfrm>
                <a:off x="612810" y="2417210"/>
                <a:ext cx="2301864" cy="586766"/>
              </a:xfrm>
              <a:prstGeom prst="roundRect">
                <a:avLst/>
              </a:prstGeom>
              <a:solidFill>
                <a:srgbClr val="C2D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40"/>
                  </a:lnSpc>
                </a:pPr>
                <a:endParaRPr lang="en-US" sz="1200" dirty="0">
                  <a:solidFill>
                    <a:srgbClr val="0B114E"/>
                  </a:solidFill>
                </a:endParaRPr>
              </a:p>
            </p:txBody>
          </p:sp>
          <p:sp>
            <p:nvSpPr>
              <p:cNvPr id="29" name="Rectangle 28">
                <a:extLst>
                  <a:ext uri="{FF2B5EF4-FFF2-40B4-BE49-F238E27FC236}">
                    <a16:creationId xmlns:a16="http://schemas.microsoft.com/office/drawing/2014/main" id="{289D9279-87A1-614A-A663-23C290074470}"/>
                  </a:ext>
                </a:extLst>
              </p:cNvPr>
              <p:cNvSpPr/>
              <p:nvPr/>
            </p:nvSpPr>
            <p:spPr>
              <a:xfrm>
                <a:off x="684375" y="2475417"/>
                <a:ext cx="2158737" cy="504190"/>
              </a:xfrm>
              <a:prstGeom prst="rect">
                <a:avLst/>
              </a:prstGeom>
              <a:noFill/>
              <a:ln>
                <a:noFill/>
              </a:ln>
            </p:spPr>
            <p:txBody>
              <a:bodyPr wrap="square">
                <a:spAutoFit/>
              </a:bodyPr>
              <a:lstStyle/>
              <a:p>
                <a:pPr algn="ctr"/>
                <a:r>
                  <a:rPr lang="en-US" sz="1100" b="1" dirty="0">
                    <a:solidFill>
                      <a:srgbClr val="0B114E"/>
                    </a:solidFill>
                    <a:latin typeface="Arial" panose="020B0604020202020204" pitchFamily="34" charset="0"/>
                    <a:cs typeface="Arial" panose="020B0604020202020204" pitchFamily="34" charset="0"/>
                  </a:rPr>
                  <a:t>Act, review, </a:t>
                </a:r>
                <a:br>
                  <a:rPr lang="en-US" sz="1100" b="1" dirty="0">
                    <a:solidFill>
                      <a:srgbClr val="0B114E"/>
                    </a:solidFill>
                    <a:latin typeface="Arial" panose="020B0604020202020204" pitchFamily="34" charset="0"/>
                    <a:cs typeface="Arial" panose="020B0604020202020204" pitchFamily="34" charset="0"/>
                  </a:rPr>
                </a:br>
                <a:r>
                  <a:rPr lang="en-US" sz="1100" b="1" dirty="0">
                    <a:solidFill>
                      <a:srgbClr val="0B114E"/>
                    </a:solidFill>
                    <a:latin typeface="Arial" panose="020B0604020202020204" pitchFamily="34" charset="0"/>
                    <a:cs typeface="Arial" panose="020B0604020202020204" pitchFamily="34" charset="0"/>
                  </a:rPr>
                  <a:t>&amp; re-assess</a:t>
                </a:r>
              </a:p>
            </p:txBody>
          </p:sp>
        </p:grpSp>
        <p:sp>
          <p:nvSpPr>
            <p:cNvPr id="18" name="Right Arrow 61">
              <a:extLst>
                <a:ext uri="{FF2B5EF4-FFF2-40B4-BE49-F238E27FC236}">
                  <a16:creationId xmlns:a16="http://schemas.microsoft.com/office/drawing/2014/main" id="{321E268C-A7F0-5248-84CE-778ACACBC207}"/>
                </a:ext>
              </a:extLst>
            </p:cNvPr>
            <p:cNvSpPr/>
            <p:nvPr/>
          </p:nvSpPr>
          <p:spPr>
            <a:xfrm rot="1368481">
              <a:off x="4670996" y="3059909"/>
              <a:ext cx="753321" cy="218404"/>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Right Arrow 62">
              <a:extLst>
                <a:ext uri="{FF2B5EF4-FFF2-40B4-BE49-F238E27FC236}">
                  <a16:creationId xmlns:a16="http://schemas.microsoft.com/office/drawing/2014/main" id="{9F5A2F57-56E5-CE41-BF49-B322223E41F9}"/>
                </a:ext>
              </a:extLst>
            </p:cNvPr>
            <p:cNvSpPr/>
            <p:nvPr/>
          </p:nvSpPr>
          <p:spPr>
            <a:xfrm rot="20672637">
              <a:off x="2383636" y="3098120"/>
              <a:ext cx="753321" cy="218404"/>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Right Arrow 63">
              <a:extLst>
                <a:ext uri="{FF2B5EF4-FFF2-40B4-BE49-F238E27FC236}">
                  <a16:creationId xmlns:a16="http://schemas.microsoft.com/office/drawing/2014/main" id="{2B9B37D6-74EF-1744-9C74-DB52DE9082FC}"/>
                </a:ext>
              </a:extLst>
            </p:cNvPr>
            <p:cNvSpPr/>
            <p:nvPr/>
          </p:nvSpPr>
          <p:spPr>
            <a:xfrm rot="6617570">
              <a:off x="5653128" y="4581167"/>
              <a:ext cx="706602" cy="232844"/>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Right Arrow 64">
              <a:extLst>
                <a:ext uri="{FF2B5EF4-FFF2-40B4-BE49-F238E27FC236}">
                  <a16:creationId xmlns:a16="http://schemas.microsoft.com/office/drawing/2014/main" id="{CE3E2852-2829-EB4E-9968-E98D68839090}"/>
                </a:ext>
              </a:extLst>
            </p:cNvPr>
            <p:cNvSpPr/>
            <p:nvPr/>
          </p:nvSpPr>
          <p:spPr>
            <a:xfrm rot="14512157">
              <a:off x="1475618" y="4587359"/>
              <a:ext cx="706602" cy="232844"/>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2" name="Right Arrow 65">
              <a:extLst>
                <a:ext uri="{FF2B5EF4-FFF2-40B4-BE49-F238E27FC236}">
                  <a16:creationId xmlns:a16="http://schemas.microsoft.com/office/drawing/2014/main" id="{85ED9F5C-2297-664F-81CC-B2F5F76B218A}"/>
                </a:ext>
              </a:extLst>
            </p:cNvPr>
            <p:cNvSpPr/>
            <p:nvPr/>
          </p:nvSpPr>
          <p:spPr>
            <a:xfrm rot="10800000">
              <a:off x="3216466" y="5812968"/>
              <a:ext cx="1375022" cy="218404"/>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3" name="Up-Down Arrow 66">
              <a:extLst>
                <a:ext uri="{FF2B5EF4-FFF2-40B4-BE49-F238E27FC236}">
                  <a16:creationId xmlns:a16="http://schemas.microsoft.com/office/drawing/2014/main" id="{E683431A-3429-214F-A128-27DF558D6422}"/>
                </a:ext>
              </a:extLst>
            </p:cNvPr>
            <p:cNvSpPr/>
            <p:nvPr/>
          </p:nvSpPr>
          <p:spPr>
            <a:xfrm>
              <a:off x="3808010" y="3300772"/>
              <a:ext cx="181875" cy="428099"/>
            </a:xfrm>
            <a:prstGeom prst="upDown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4" name="Up-Down Arrow 67">
              <a:extLst>
                <a:ext uri="{FF2B5EF4-FFF2-40B4-BE49-F238E27FC236}">
                  <a16:creationId xmlns:a16="http://schemas.microsoft.com/office/drawing/2014/main" id="{D8FFB2BA-4115-5147-ACD1-DD27FAC510E8}"/>
                </a:ext>
              </a:extLst>
            </p:cNvPr>
            <p:cNvSpPr/>
            <p:nvPr/>
          </p:nvSpPr>
          <p:spPr>
            <a:xfrm rot="3260385">
              <a:off x="4955343" y="4031544"/>
              <a:ext cx="170596" cy="550406"/>
            </a:xfrm>
            <a:prstGeom prst="upDown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5" name="Up-Down Arrow 68">
              <a:extLst>
                <a:ext uri="{FF2B5EF4-FFF2-40B4-BE49-F238E27FC236}">
                  <a16:creationId xmlns:a16="http://schemas.microsoft.com/office/drawing/2014/main" id="{66AAE3E8-832C-D14E-A4F8-9AAFB2068B09}"/>
                </a:ext>
              </a:extLst>
            </p:cNvPr>
            <p:cNvSpPr/>
            <p:nvPr/>
          </p:nvSpPr>
          <p:spPr>
            <a:xfrm rot="18339615" flipV="1">
              <a:off x="4806408" y="4827435"/>
              <a:ext cx="170596" cy="550406"/>
            </a:xfrm>
            <a:prstGeom prst="upDown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6" name="Up-Down Arrow 69">
              <a:extLst>
                <a:ext uri="{FF2B5EF4-FFF2-40B4-BE49-F238E27FC236}">
                  <a16:creationId xmlns:a16="http://schemas.microsoft.com/office/drawing/2014/main" id="{7EB40658-2E44-6F41-B6F4-0A6F04A23110}"/>
                </a:ext>
              </a:extLst>
            </p:cNvPr>
            <p:cNvSpPr/>
            <p:nvPr/>
          </p:nvSpPr>
          <p:spPr>
            <a:xfrm rot="18339615" flipH="1">
              <a:off x="2676883" y="4031544"/>
              <a:ext cx="170596" cy="550406"/>
            </a:xfrm>
            <a:prstGeom prst="upDown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7" name="Up-Down Arrow 70">
              <a:extLst>
                <a:ext uri="{FF2B5EF4-FFF2-40B4-BE49-F238E27FC236}">
                  <a16:creationId xmlns:a16="http://schemas.microsoft.com/office/drawing/2014/main" id="{93C5DFCD-0B32-B141-A68E-200B1C904C16}"/>
                </a:ext>
              </a:extLst>
            </p:cNvPr>
            <p:cNvSpPr/>
            <p:nvPr/>
          </p:nvSpPr>
          <p:spPr>
            <a:xfrm rot="3260385" flipH="1" flipV="1">
              <a:off x="2823801" y="4827435"/>
              <a:ext cx="170596" cy="550406"/>
            </a:xfrm>
            <a:prstGeom prst="upDown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cxnSp>
        <p:nvCxnSpPr>
          <p:cNvPr id="43" name="Straight Connector 42">
            <a:extLst>
              <a:ext uri="{FF2B5EF4-FFF2-40B4-BE49-F238E27FC236}">
                <a16:creationId xmlns:a16="http://schemas.microsoft.com/office/drawing/2014/main" id="{04E3BED6-50EF-224A-8585-D5597E1D5F2E}"/>
              </a:ext>
            </a:extLst>
          </p:cNvPr>
          <p:cNvCxnSpPr>
            <a:cxnSpLocks/>
          </p:cNvCxnSpPr>
          <p:nvPr/>
        </p:nvCxnSpPr>
        <p:spPr>
          <a:xfrm>
            <a:off x="690154" y="2477228"/>
            <a:ext cx="7772400" cy="0"/>
          </a:xfrm>
          <a:prstGeom prst="line">
            <a:avLst/>
          </a:prstGeom>
          <a:ln w="28575">
            <a:solidFill>
              <a:srgbClr val="FFB600"/>
            </a:solidFill>
          </a:ln>
        </p:spPr>
        <p:style>
          <a:lnRef idx="1">
            <a:schemeClr val="accent1"/>
          </a:lnRef>
          <a:fillRef idx="0">
            <a:schemeClr val="accent1"/>
          </a:fillRef>
          <a:effectRef idx="0">
            <a:schemeClr val="accent1"/>
          </a:effectRef>
          <a:fontRef idx="minor">
            <a:schemeClr val="tx1"/>
          </a:fontRef>
        </p:style>
      </p:cxnSp>
      <p:sp>
        <p:nvSpPr>
          <p:cNvPr id="45" name="Content Placeholder 1">
            <a:extLst>
              <a:ext uri="{FF2B5EF4-FFF2-40B4-BE49-F238E27FC236}">
                <a16:creationId xmlns:a16="http://schemas.microsoft.com/office/drawing/2014/main" id="{A000E97F-10E2-5E47-AA85-26ADF28D110E}"/>
              </a:ext>
            </a:extLst>
          </p:cNvPr>
          <p:cNvSpPr>
            <a:spLocks noGrp="1"/>
          </p:cNvSpPr>
          <p:nvPr>
            <p:ph idx="1"/>
          </p:nvPr>
        </p:nvSpPr>
        <p:spPr>
          <a:xfrm>
            <a:off x="5220542" y="2602627"/>
            <a:ext cx="3923457" cy="3877002"/>
          </a:xfrm>
        </p:spPr>
        <p:txBody>
          <a:bodyPr>
            <a:normAutofit fontScale="92500" lnSpcReduction="10000"/>
          </a:bodyPr>
          <a:lstStyle/>
          <a:p>
            <a:pPr marL="457200" indent="-274320">
              <a:lnSpc>
                <a:spcPct val="100000"/>
              </a:lnSpc>
              <a:spcBef>
                <a:spcPts val="400"/>
              </a:spcBef>
              <a:spcAft>
                <a:spcPts val="600"/>
              </a:spcAft>
              <a:buClr>
                <a:srgbClr val="FFB600"/>
              </a:buClr>
              <a:buFont typeface="+mj-lt"/>
              <a:buAutoNum type="arabicPeriod"/>
            </a:pPr>
            <a:r>
              <a:rPr lang="en-US" sz="2600" dirty="0">
                <a:cs typeface="Calibri"/>
              </a:rPr>
              <a:t>Collect information</a:t>
            </a:r>
          </a:p>
          <a:p>
            <a:pPr marL="457200" indent="-274320">
              <a:lnSpc>
                <a:spcPct val="100000"/>
              </a:lnSpc>
              <a:spcBef>
                <a:spcPts val="400"/>
              </a:spcBef>
              <a:spcAft>
                <a:spcPts val="600"/>
              </a:spcAft>
              <a:buClr>
                <a:srgbClr val="FFB600"/>
              </a:buClr>
              <a:buFont typeface="+mj-lt"/>
              <a:buAutoNum type="arabicPeriod"/>
            </a:pPr>
            <a:r>
              <a:rPr lang="en-US" sz="2600" dirty="0">
                <a:cs typeface="Calibri"/>
              </a:rPr>
              <a:t>Assess situation,</a:t>
            </a:r>
            <a:br>
              <a:rPr lang="en-US" sz="2600" dirty="0">
                <a:cs typeface="Calibri"/>
              </a:rPr>
            </a:br>
            <a:r>
              <a:rPr lang="en-US" sz="2600" dirty="0">
                <a:cs typeface="Calibri"/>
              </a:rPr>
              <a:t>threats &amp; risks</a:t>
            </a:r>
          </a:p>
          <a:p>
            <a:pPr marL="457200" indent="-274320">
              <a:lnSpc>
                <a:spcPct val="100000"/>
              </a:lnSpc>
              <a:spcBef>
                <a:spcPts val="400"/>
              </a:spcBef>
              <a:spcAft>
                <a:spcPts val="600"/>
              </a:spcAft>
              <a:buClr>
                <a:srgbClr val="FFB600"/>
              </a:buClr>
              <a:buFont typeface="+mj-lt"/>
              <a:buAutoNum type="arabicPeriod"/>
            </a:pPr>
            <a:r>
              <a:rPr lang="en-US" sz="2600" dirty="0">
                <a:cs typeface="Calibri"/>
              </a:rPr>
              <a:t>Consider police powers</a:t>
            </a:r>
            <a:br>
              <a:rPr lang="en-US" sz="2600" dirty="0">
                <a:cs typeface="Calibri"/>
              </a:rPr>
            </a:br>
            <a:r>
              <a:rPr lang="en-US" sz="2600" dirty="0">
                <a:cs typeface="Calibri"/>
              </a:rPr>
              <a:t>&amp; agency policy</a:t>
            </a:r>
          </a:p>
          <a:p>
            <a:pPr marL="457200" indent="-274320">
              <a:lnSpc>
                <a:spcPct val="100000"/>
              </a:lnSpc>
              <a:spcBef>
                <a:spcPts val="400"/>
              </a:spcBef>
              <a:spcAft>
                <a:spcPts val="600"/>
              </a:spcAft>
              <a:buClr>
                <a:srgbClr val="FFB600"/>
              </a:buClr>
              <a:buFont typeface="+mj-lt"/>
              <a:buAutoNum type="arabicPeriod"/>
            </a:pPr>
            <a:r>
              <a:rPr lang="en-US" sz="2600" dirty="0">
                <a:cs typeface="Calibri"/>
              </a:rPr>
              <a:t>Identify options &amp; determine best course of action</a:t>
            </a:r>
          </a:p>
          <a:p>
            <a:pPr marL="457200" indent="-274320">
              <a:lnSpc>
                <a:spcPct val="100000"/>
              </a:lnSpc>
              <a:spcBef>
                <a:spcPts val="400"/>
              </a:spcBef>
              <a:spcAft>
                <a:spcPts val="600"/>
              </a:spcAft>
              <a:buClr>
                <a:srgbClr val="FFB600"/>
              </a:buClr>
              <a:buFont typeface="+mj-lt"/>
              <a:buAutoNum type="arabicPeriod"/>
            </a:pPr>
            <a:r>
              <a:rPr lang="en-US" sz="2600" dirty="0">
                <a:cs typeface="Calibri"/>
              </a:rPr>
              <a:t>Act, review &amp; re-assess</a:t>
            </a:r>
            <a:endParaRPr lang="en-US" sz="2600" dirty="0"/>
          </a:p>
          <a:p>
            <a:pPr>
              <a:lnSpc>
                <a:spcPct val="100000"/>
              </a:lnSpc>
            </a:pPr>
            <a:endParaRPr lang="en-US" dirty="0"/>
          </a:p>
          <a:p>
            <a:pPr>
              <a:lnSpc>
                <a:spcPct val="100000"/>
              </a:lnSpc>
            </a:pPr>
            <a:endParaRPr lang="en-US" dirty="0"/>
          </a:p>
        </p:txBody>
      </p:sp>
    </p:spTree>
    <p:custDataLst>
      <p:tags r:id="rId1"/>
    </p:custDataLst>
    <p:extLst>
      <p:ext uri="{BB962C8B-B14F-4D97-AF65-F5344CB8AC3E}">
        <p14:creationId xmlns:p14="http://schemas.microsoft.com/office/powerpoint/2010/main" val="2916343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094F7E-B05F-5CB5-78A6-5F4D55DD7ADF}"/>
              </a:ext>
            </a:extLst>
          </p:cNvPr>
          <p:cNvSpPr>
            <a:spLocks noGrp="1"/>
          </p:cNvSpPr>
          <p:nvPr>
            <p:ph type="sldNum" sz="quarter" idx="12"/>
          </p:nvPr>
        </p:nvSpPr>
        <p:spPr/>
        <p:txBody>
          <a:bodyPr/>
          <a:lstStyle/>
          <a:p>
            <a:fld id="{26D2CB40-E50C-4D3C-A796-5519001A4ED7}" type="slidenum">
              <a:rPr lang="en-US" smtClean="0"/>
              <a:t>34</a:t>
            </a:fld>
            <a:endParaRPr lang="en-US" dirty="0"/>
          </a:p>
        </p:txBody>
      </p:sp>
      <p:sp>
        <p:nvSpPr>
          <p:cNvPr id="4" name="Title 3">
            <a:extLst>
              <a:ext uri="{FF2B5EF4-FFF2-40B4-BE49-F238E27FC236}">
                <a16:creationId xmlns:a16="http://schemas.microsoft.com/office/drawing/2014/main" id="{D6698F0A-45AC-2485-49BC-92B4B0C05E54}"/>
              </a:ext>
            </a:extLst>
          </p:cNvPr>
          <p:cNvSpPr>
            <a:spLocks noGrp="1"/>
          </p:cNvSpPr>
          <p:nvPr>
            <p:ph type="title"/>
          </p:nvPr>
        </p:nvSpPr>
        <p:spPr/>
        <p:txBody>
          <a:bodyPr/>
          <a:lstStyle/>
          <a:p>
            <a:r>
              <a:rPr lang="en-US" sz="3600" b="1" dirty="0">
                <a:solidFill>
                  <a:srgbClr val="FFC000"/>
                </a:solidFill>
              </a:rPr>
              <a:t>Implicit Bias</a:t>
            </a:r>
          </a:p>
        </p:txBody>
      </p:sp>
      <p:pic>
        <p:nvPicPr>
          <p:cNvPr id="7" name="Picture 6">
            <a:extLst>
              <a:ext uri="{FF2B5EF4-FFF2-40B4-BE49-F238E27FC236}">
                <a16:creationId xmlns:a16="http://schemas.microsoft.com/office/drawing/2014/main" id="{A01DBC05-3DDC-50BC-7ACD-9B32AB7B79BA}"/>
              </a:ext>
            </a:extLst>
          </p:cNvPr>
          <p:cNvPicPr>
            <a:picLocks noChangeAspect="1"/>
          </p:cNvPicPr>
          <p:nvPr/>
        </p:nvPicPr>
        <p:blipFill>
          <a:blip r:embed="rId3"/>
          <a:stretch>
            <a:fillRect/>
          </a:stretch>
        </p:blipFill>
        <p:spPr>
          <a:xfrm>
            <a:off x="1327397" y="2156354"/>
            <a:ext cx="6712916" cy="2407893"/>
          </a:xfrm>
          <a:prstGeom prst="rect">
            <a:avLst/>
          </a:prstGeom>
        </p:spPr>
      </p:pic>
      <p:sp>
        <p:nvSpPr>
          <p:cNvPr id="8" name="Content Placeholder 5">
            <a:extLst>
              <a:ext uri="{FF2B5EF4-FFF2-40B4-BE49-F238E27FC236}">
                <a16:creationId xmlns:a16="http://schemas.microsoft.com/office/drawing/2014/main" id="{6CFC4A11-A866-2BF5-22A4-4A92E34B5DAF}"/>
              </a:ext>
            </a:extLst>
          </p:cNvPr>
          <p:cNvSpPr>
            <a:spLocks noGrp="1"/>
          </p:cNvSpPr>
          <p:nvPr>
            <p:ph idx="1"/>
          </p:nvPr>
        </p:nvSpPr>
        <p:spPr>
          <a:xfrm>
            <a:off x="2151519" y="4726656"/>
            <a:ext cx="5064672" cy="674715"/>
          </a:xfrm>
        </p:spPr>
        <p:txBody>
          <a:bodyPr>
            <a:noAutofit/>
          </a:bodyPr>
          <a:lstStyle/>
          <a:p>
            <a:pPr marL="0" indent="0" algn="ctr">
              <a:lnSpc>
                <a:spcPct val="100000"/>
              </a:lnSpc>
              <a:spcBef>
                <a:spcPts val="0"/>
              </a:spcBef>
              <a:buNone/>
            </a:pPr>
            <a:r>
              <a:rPr lang="en-US" sz="2400" dirty="0"/>
              <a:t>US Dept. of Justice,</a:t>
            </a:r>
          </a:p>
          <a:p>
            <a:pPr marL="0" indent="0" algn="ctr">
              <a:lnSpc>
                <a:spcPct val="100000"/>
              </a:lnSpc>
              <a:spcBef>
                <a:spcPts val="0"/>
              </a:spcBef>
              <a:buNone/>
            </a:pPr>
            <a:r>
              <a:rPr lang="en-US" sz="2400" dirty="0"/>
              <a:t>Community Relations Services</a:t>
            </a:r>
          </a:p>
        </p:txBody>
      </p:sp>
    </p:spTree>
    <p:extLst>
      <p:ext uri="{BB962C8B-B14F-4D97-AF65-F5344CB8AC3E}">
        <p14:creationId xmlns:p14="http://schemas.microsoft.com/office/powerpoint/2010/main" val="1803042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35</a:t>
            </a:fld>
            <a:endParaRPr lang="en-US" dirty="0"/>
          </a:p>
        </p:txBody>
      </p:sp>
      <p:sp>
        <p:nvSpPr>
          <p:cNvPr id="8" name="Title 2">
            <a:extLst>
              <a:ext uri="{FF2B5EF4-FFF2-40B4-BE49-F238E27FC236}">
                <a16:creationId xmlns:a16="http://schemas.microsoft.com/office/drawing/2014/main" id="{9E37CC05-70A9-F44E-B332-3E6B7060AC78}"/>
              </a:ext>
            </a:extLst>
          </p:cNvPr>
          <p:cNvSpPr txBox="1">
            <a:spLocks/>
          </p:cNvSpPr>
          <p:nvPr/>
        </p:nvSpPr>
        <p:spPr>
          <a:xfrm>
            <a:off x="628650" y="1288839"/>
            <a:ext cx="7886700" cy="622655"/>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pPr>
              <a:lnSpc>
                <a:spcPct val="100000"/>
              </a:lnSpc>
            </a:pPr>
            <a:r>
              <a:rPr lang="en-US" sz="3600" b="1" dirty="0">
                <a:solidFill>
                  <a:srgbClr val="FFC000"/>
                </a:solidFill>
                <a:ea typeface="+mn-lt"/>
                <a:cs typeface="+mn-lt"/>
              </a:rPr>
              <a:t>De-escalation</a:t>
            </a:r>
          </a:p>
        </p:txBody>
      </p:sp>
      <p:sp>
        <p:nvSpPr>
          <p:cNvPr id="11" name="Shape 375">
            <a:extLst>
              <a:ext uri="{FF2B5EF4-FFF2-40B4-BE49-F238E27FC236}">
                <a16:creationId xmlns:a16="http://schemas.microsoft.com/office/drawing/2014/main" id="{8622A7F2-A29D-6C49-89E8-E65F62D4A6F9}"/>
              </a:ext>
            </a:extLst>
          </p:cNvPr>
          <p:cNvSpPr txBox="1">
            <a:spLocks noGrp="1"/>
          </p:cNvSpPr>
          <p:nvPr>
            <p:ph idx="1"/>
          </p:nvPr>
        </p:nvSpPr>
        <p:spPr>
          <a:xfrm>
            <a:off x="299545" y="2785395"/>
            <a:ext cx="3739055" cy="3177361"/>
          </a:xfrm>
          <a:prstGeom prst="rect">
            <a:avLst/>
          </a:prstGeom>
        </p:spPr>
        <p:txBody>
          <a:bodyPr lIns="91425" tIns="91425" rIns="91425" bIns="91425" anchor="t" anchorCtr="0">
            <a:noAutofit/>
          </a:bodyPr>
          <a:lstStyle/>
          <a:p>
            <a:pPr marL="342900" indent="-342900">
              <a:lnSpc>
                <a:spcPct val="100000"/>
              </a:lnSpc>
              <a:spcAft>
                <a:spcPts val="600"/>
              </a:spcAft>
              <a:buClr>
                <a:schemeClr val="tx1"/>
              </a:buClr>
              <a:buFont typeface="Arial"/>
              <a:buChar char="•"/>
            </a:pPr>
            <a:r>
              <a:rPr lang="en-US" sz="2400" dirty="0">
                <a:cs typeface="Calibri"/>
              </a:rPr>
              <a:t>Requires cooperation</a:t>
            </a:r>
          </a:p>
          <a:p>
            <a:pPr marL="342900" indent="-342900">
              <a:lnSpc>
                <a:spcPct val="100000"/>
              </a:lnSpc>
              <a:spcAft>
                <a:spcPts val="600"/>
              </a:spcAft>
              <a:buClr>
                <a:schemeClr val="tx1"/>
              </a:buClr>
              <a:buFont typeface="Arial"/>
              <a:buChar char="•"/>
            </a:pPr>
            <a:r>
              <a:rPr lang="en-US" sz="2400" dirty="0">
                <a:cs typeface="Calibri"/>
              </a:rPr>
              <a:t>Is not something </a:t>
            </a:r>
            <a:r>
              <a:rPr lang="en-US" sz="2400" b="1" dirty="0">
                <a:cs typeface="Calibri"/>
              </a:rPr>
              <a:t>you do </a:t>
            </a:r>
            <a:r>
              <a:rPr lang="en-US" sz="2400" dirty="0">
                <a:cs typeface="Calibri"/>
              </a:rPr>
              <a:t>to a person</a:t>
            </a:r>
          </a:p>
          <a:p>
            <a:pPr marL="342900" indent="-342900">
              <a:lnSpc>
                <a:spcPct val="100000"/>
              </a:lnSpc>
              <a:spcAft>
                <a:spcPts val="600"/>
              </a:spcAft>
              <a:buClr>
                <a:schemeClr val="tx1"/>
              </a:buClr>
              <a:buFont typeface="Arial"/>
              <a:buChar char="•"/>
            </a:pPr>
            <a:r>
              <a:rPr lang="en-US" sz="2400" dirty="0">
                <a:cs typeface="Calibri"/>
              </a:rPr>
              <a:t>Recognize, create, and maintain conditions that allow de-escalation of one’s own emotions</a:t>
            </a:r>
            <a:endParaRPr lang="en-US" sz="2400" dirty="0"/>
          </a:p>
          <a:p>
            <a:pPr>
              <a:lnSpc>
                <a:spcPct val="115000"/>
              </a:lnSpc>
              <a:spcBef>
                <a:spcPts val="0"/>
              </a:spcBef>
              <a:buClr>
                <a:schemeClr val="tx1"/>
              </a:buClr>
              <a:buSzPct val="110000"/>
            </a:pPr>
            <a:endParaRPr lang="en-US" sz="2400" dirty="0"/>
          </a:p>
          <a:p>
            <a:pPr marL="0" indent="0">
              <a:lnSpc>
                <a:spcPct val="115000"/>
              </a:lnSpc>
              <a:spcBef>
                <a:spcPts val="0"/>
              </a:spcBef>
              <a:buClr>
                <a:schemeClr val="tx1"/>
              </a:buClr>
              <a:buSzPct val="110000"/>
              <a:buNone/>
            </a:pPr>
            <a:endParaRPr lang="en-US" sz="2400" dirty="0"/>
          </a:p>
        </p:txBody>
      </p:sp>
      <p:sp>
        <p:nvSpPr>
          <p:cNvPr id="2" name="Title 2">
            <a:extLst>
              <a:ext uri="{FF2B5EF4-FFF2-40B4-BE49-F238E27FC236}">
                <a16:creationId xmlns:a16="http://schemas.microsoft.com/office/drawing/2014/main" id="{0848D932-E82F-77B9-BB2D-46BA771AED3C}"/>
              </a:ext>
            </a:extLst>
          </p:cNvPr>
          <p:cNvSpPr txBox="1">
            <a:spLocks/>
          </p:cNvSpPr>
          <p:nvPr/>
        </p:nvSpPr>
        <p:spPr>
          <a:xfrm>
            <a:off x="628650" y="1769145"/>
            <a:ext cx="7886700" cy="622655"/>
          </a:xfrm>
          <a:prstGeom prst="rect">
            <a:avLst/>
          </a:prstGeom>
        </p:spPr>
        <p:txBody>
          <a:bodyPr/>
          <a:lstStyle>
            <a:lvl1pPr algn="ctr" defTabSz="914400" rtl="0" eaLnBrk="1" latinLnBrk="0" hangingPunct="1">
              <a:lnSpc>
                <a:spcPct val="90000"/>
              </a:lnSpc>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a:lstStyle>
          <a:p>
            <a:pPr>
              <a:lnSpc>
                <a:spcPct val="100000"/>
              </a:lnSpc>
            </a:pPr>
            <a:r>
              <a:rPr lang="en-US" sz="2400" b="1" dirty="0">
                <a:ea typeface="+mn-lt"/>
                <a:cs typeface="+mn-lt"/>
              </a:rPr>
              <a:t>Containment &amp; Control</a:t>
            </a:r>
            <a:endParaRPr lang="en-US" sz="2400" i="1" dirty="0">
              <a:solidFill>
                <a:srgbClr val="FFB600"/>
              </a:solidFill>
              <a:ea typeface="+mn-lt"/>
              <a:cs typeface="+mn-lt"/>
            </a:endParaRPr>
          </a:p>
        </p:txBody>
      </p:sp>
      <p:sp>
        <p:nvSpPr>
          <p:cNvPr id="4" name="Shape 375">
            <a:extLst>
              <a:ext uri="{FF2B5EF4-FFF2-40B4-BE49-F238E27FC236}">
                <a16:creationId xmlns:a16="http://schemas.microsoft.com/office/drawing/2014/main" id="{6A08ED97-08DB-C956-FB29-B811DF60DD6C}"/>
              </a:ext>
            </a:extLst>
          </p:cNvPr>
          <p:cNvSpPr txBox="1">
            <a:spLocks/>
          </p:cNvSpPr>
          <p:nvPr/>
        </p:nvSpPr>
        <p:spPr>
          <a:xfrm>
            <a:off x="4038600" y="2391800"/>
            <a:ext cx="4991101" cy="4329676"/>
          </a:xfrm>
          <a:prstGeom prst="rect">
            <a:avLst/>
          </a:prstGeom>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chemeClr val="tx1"/>
              </a:buClr>
              <a:buNone/>
            </a:pPr>
            <a:r>
              <a:rPr lang="en-US" sz="2400" b="1" dirty="0">
                <a:solidFill>
                  <a:srgbClr val="FFC000"/>
                </a:solidFill>
                <a:cs typeface="Calibri"/>
              </a:rPr>
              <a:t>Containment:</a:t>
            </a:r>
          </a:p>
          <a:p>
            <a:pPr>
              <a:lnSpc>
                <a:spcPct val="100000"/>
              </a:lnSpc>
              <a:spcBef>
                <a:spcPts val="0"/>
              </a:spcBef>
              <a:buClr>
                <a:schemeClr val="tx1"/>
              </a:buClr>
            </a:pPr>
            <a:r>
              <a:rPr lang="en-US" sz="2400" dirty="0">
                <a:cs typeface="Calibri"/>
              </a:rPr>
              <a:t>Priority</a:t>
            </a:r>
          </a:p>
          <a:p>
            <a:pPr>
              <a:lnSpc>
                <a:spcPct val="100000"/>
              </a:lnSpc>
              <a:spcBef>
                <a:spcPts val="0"/>
              </a:spcBef>
              <a:buClr>
                <a:schemeClr val="tx1"/>
              </a:buClr>
            </a:pPr>
            <a:r>
              <a:rPr lang="en-US" sz="2400" dirty="0">
                <a:cs typeface="Calibri"/>
              </a:rPr>
              <a:t>Limit movement</a:t>
            </a:r>
          </a:p>
          <a:p>
            <a:pPr>
              <a:lnSpc>
                <a:spcPct val="100000"/>
              </a:lnSpc>
              <a:spcBef>
                <a:spcPts val="0"/>
              </a:spcBef>
              <a:buClr>
                <a:schemeClr val="tx1"/>
              </a:buClr>
            </a:pPr>
            <a:r>
              <a:rPr lang="en-US" sz="2400" dirty="0">
                <a:cs typeface="Calibri"/>
              </a:rPr>
              <a:t>Slow down and focus on de-escalation</a:t>
            </a:r>
          </a:p>
          <a:p>
            <a:pPr>
              <a:lnSpc>
                <a:spcPct val="100000"/>
              </a:lnSpc>
              <a:spcBef>
                <a:spcPts val="0"/>
              </a:spcBef>
              <a:buClr>
                <a:schemeClr val="tx1"/>
              </a:buClr>
            </a:pPr>
            <a:endParaRPr lang="en-US" sz="2400" dirty="0">
              <a:cs typeface="Calibri"/>
            </a:endParaRPr>
          </a:p>
          <a:p>
            <a:pPr marL="0" indent="0">
              <a:lnSpc>
                <a:spcPct val="100000"/>
              </a:lnSpc>
              <a:spcBef>
                <a:spcPts val="0"/>
              </a:spcBef>
              <a:buClr>
                <a:schemeClr val="tx1"/>
              </a:buClr>
              <a:buNone/>
            </a:pPr>
            <a:r>
              <a:rPr lang="en-US" sz="2400" b="1" dirty="0">
                <a:solidFill>
                  <a:srgbClr val="FFC000"/>
                </a:solidFill>
                <a:cs typeface="Calibri"/>
              </a:rPr>
              <a:t>Control:</a:t>
            </a:r>
          </a:p>
          <a:p>
            <a:pPr>
              <a:lnSpc>
                <a:spcPct val="100000"/>
              </a:lnSpc>
              <a:spcBef>
                <a:spcPts val="0"/>
              </a:spcBef>
              <a:buClr>
                <a:schemeClr val="tx1"/>
              </a:buClr>
            </a:pPr>
            <a:r>
              <a:rPr lang="en-US" sz="2400" dirty="0">
                <a:cs typeface="Calibri"/>
              </a:rPr>
              <a:t>Establish scene control</a:t>
            </a:r>
          </a:p>
          <a:p>
            <a:pPr>
              <a:lnSpc>
                <a:spcPct val="100000"/>
              </a:lnSpc>
              <a:spcBef>
                <a:spcPts val="0"/>
              </a:spcBef>
              <a:buClr>
                <a:schemeClr val="tx1"/>
              </a:buClr>
            </a:pPr>
            <a:r>
              <a:rPr lang="en-US" sz="2400" dirty="0">
                <a:cs typeface="Calibri"/>
              </a:rPr>
              <a:t>Recognize officer’s decision to de-escalate tied to agency and community support</a:t>
            </a:r>
          </a:p>
          <a:p>
            <a:pPr>
              <a:lnSpc>
                <a:spcPct val="100000"/>
              </a:lnSpc>
              <a:spcAft>
                <a:spcPts val="600"/>
              </a:spcAft>
              <a:buClr>
                <a:srgbClr val="FFB600"/>
              </a:buClr>
            </a:pPr>
            <a:endParaRPr lang="en-US" dirty="0">
              <a:cs typeface="Calibri"/>
            </a:endParaRPr>
          </a:p>
          <a:p>
            <a:pPr>
              <a:lnSpc>
                <a:spcPct val="100000"/>
              </a:lnSpc>
              <a:spcAft>
                <a:spcPts val="600"/>
              </a:spcAft>
              <a:buClr>
                <a:srgbClr val="FFB600"/>
              </a:buClr>
            </a:pPr>
            <a:endParaRPr lang="en-US" dirty="0">
              <a:cs typeface="Calibri"/>
            </a:endParaRPr>
          </a:p>
          <a:p>
            <a:pPr>
              <a:lnSpc>
                <a:spcPct val="100000"/>
              </a:lnSpc>
              <a:spcAft>
                <a:spcPts val="600"/>
              </a:spcAft>
              <a:buClr>
                <a:srgbClr val="FFB600"/>
              </a:buClr>
            </a:pPr>
            <a:endParaRPr lang="en-US" sz="2400" dirty="0">
              <a:cs typeface="Calibri"/>
            </a:endParaRPr>
          </a:p>
          <a:p>
            <a:pPr>
              <a:lnSpc>
                <a:spcPct val="100000"/>
              </a:lnSpc>
              <a:spcAft>
                <a:spcPts val="600"/>
              </a:spcAft>
              <a:buClr>
                <a:srgbClr val="FFB600"/>
              </a:buClr>
            </a:pPr>
            <a:endParaRPr lang="en-US" sz="2400" dirty="0">
              <a:cs typeface="Calibri"/>
            </a:endParaRPr>
          </a:p>
          <a:p>
            <a:pPr marL="0" indent="0">
              <a:lnSpc>
                <a:spcPct val="100000"/>
              </a:lnSpc>
              <a:spcAft>
                <a:spcPts val="600"/>
              </a:spcAft>
              <a:buClr>
                <a:srgbClr val="FFB600"/>
              </a:buClr>
              <a:buFont typeface="Arial" panose="020B0604020202020204" pitchFamily="34" charset="0"/>
              <a:buNone/>
            </a:pPr>
            <a:endParaRPr lang="en-US" sz="2400" dirty="0">
              <a:cs typeface="Calibri"/>
            </a:endParaRPr>
          </a:p>
          <a:p>
            <a:pPr>
              <a:lnSpc>
                <a:spcPct val="100000"/>
              </a:lnSpc>
              <a:spcBef>
                <a:spcPts val="0"/>
              </a:spcBef>
              <a:spcAft>
                <a:spcPts val="1800"/>
              </a:spcAft>
              <a:buClr>
                <a:srgbClr val="FFB600"/>
              </a:buClr>
              <a:buSzPct val="110000"/>
            </a:pPr>
            <a:endParaRPr lang="en-US" sz="2400" dirty="0"/>
          </a:p>
          <a:p>
            <a:pPr>
              <a:lnSpc>
                <a:spcPct val="115000"/>
              </a:lnSpc>
              <a:spcBef>
                <a:spcPts val="0"/>
              </a:spcBef>
              <a:buClr>
                <a:schemeClr val="tx1"/>
              </a:buClr>
              <a:buSzPct val="110000"/>
            </a:pPr>
            <a:endParaRPr lang="en-US" sz="2400" dirty="0"/>
          </a:p>
          <a:p>
            <a:pPr marL="0" indent="0">
              <a:lnSpc>
                <a:spcPct val="115000"/>
              </a:lnSpc>
              <a:spcBef>
                <a:spcPts val="0"/>
              </a:spcBef>
              <a:buClr>
                <a:schemeClr val="tx1"/>
              </a:buClr>
              <a:buSzPct val="110000"/>
              <a:buFont typeface="Arial" panose="020B0604020202020204" pitchFamily="34" charset="0"/>
              <a:buNone/>
            </a:pPr>
            <a:endParaRPr lang="en-US" sz="2400" dirty="0"/>
          </a:p>
        </p:txBody>
      </p:sp>
    </p:spTree>
    <p:custDataLst>
      <p:tags r:id="rId1"/>
    </p:custDataLst>
    <p:extLst>
      <p:ext uri="{BB962C8B-B14F-4D97-AF65-F5344CB8AC3E}">
        <p14:creationId xmlns:p14="http://schemas.microsoft.com/office/powerpoint/2010/main" val="1308710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36</a:t>
            </a:fld>
            <a:endParaRPr lang="en-US" dirty="0"/>
          </a:p>
        </p:txBody>
      </p:sp>
      <p:sp>
        <p:nvSpPr>
          <p:cNvPr id="5" name="Title 4">
            <a:extLst>
              <a:ext uri="{FF2B5EF4-FFF2-40B4-BE49-F238E27FC236}">
                <a16:creationId xmlns:a16="http://schemas.microsoft.com/office/drawing/2014/main" id="{1940B91F-CBAB-4F2E-BA53-13ED84E984E1}"/>
              </a:ext>
            </a:extLst>
          </p:cNvPr>
          <p:cNvSpPr>
            <a:spLocks noGrp="1"/>
          </p:cNvSpPr>
          <p:nvPr>
            <p:ph type="title"/>
          </p:nvPr>
        </p:nvSpPr>
        <p:spPr/>
        <p:txBody>
          <a:bodyPr/>
          <a:lstStyle/>
          <a:p>
            <a:r>
              <a:rPr lang="en-US" sz="3600" b="1" dirty="0">
                <a:solidFill>
                  <a:srgbClr val="FFC000"/>
                </a:solidFill>
              </a:rPr>
              <a:t>Communication Dos &amp; Don’ts </a:t>
            </a:r>
          </a:p>
        </p:txBody>
      </p:sp>
      <p:sp>
        <p:nvSpPr>
          <p:cNvPr id="16" name="Shape 375">
            <a:extLst>
              <a:ext uri="{FF2B5EF4-FFF2-40B4-BE49-F238E27FC236}">
                <a16:creationId xmlns:a16="http://schemas.microsoft.com/office/drawing/2014/main" id="{D3E9C27C-39B1-44A4-802B-9DEC31AA11D2}"/>
              </a:ext>
            </a:extLst>
          </p:cNvPr>
          <p:cNvSpPr txBox="1">
            <a:spLocks noGrp="1"/>
          </p:cNvSpPr>
          <p:nvPr>
            <p:ph idx="1"/>
          </p:nvPr>
        </p:nvSpPr>
        <p:spPr>
          <a:xfrm>
            <a:off x="628650" y="2340613"/>
            <a:ext cx="7886700" cy="3882649"/>
          </a:xfrm>
          <a:prstGeom prst="rect">
            <a:avLst/>
          </a:prstGeom>
        </p:spPr>
        <p:txBody>
          <a:bodyPr lIns="91425" tIns="91425" rIns="91425" bIns="91425" anchor="t" anchorCtr="0">
            <a:noAutofit/>
          </a:bodyPr>
          <a:lstStyle/>
          <a:p>
            <a:pPr>
              <a:lnSpc>
                <a:spcPct val="100000"/>
              </a:lnSpc>
              <a:spcBef>
                <a:spcPts val="0"/>
              </a:spcBef>
              <a:spcAft>
                <a:spcPts val="1800"/>
              </a:spcAft>
              <a:buClr>
                <a:schemeClr val="tx1"/>
              </a:buClr>
              <a:buSzPct val="110000"/>
            </a:pPr>
            <a:r>
              <a:rPr lang="en-US" sz="2400" dirty="0"/>
              <a:t>Stop saying “Relax” or ”Calm Down" it does NOT work!</a:t>
            </a:r>
          </a:p>
          <a:p>
            <a:pPr>
              <a:lnSpc>
                <a:spcPct val="100000"/>
              </a:lnSpc>
              <a:spcBef>
                <a:spcPts val="0"/>
              </a:spcBef>
              <a:spcAft>
                <a:spcPts val="1800"/>
              </a:spcAft>
              <a:buClr>
                <a:schemeClr val="tx1"/>
              </a:buClr>
              <a:buSzPct val="110000"/>
            </a:pPr>
            <a:r>
              <a:rPr lang="en-US" sz="2400" dirty="0"/>
              <a:t>Say instead “Try breathing with me” or “Take a deep breath with me”</a:t>
            </a:r>
          </a:p>
          <a:p>
            <a:pPr>
              <a:lnSpc>
                <a:spcPct val="100000"/>
              </a:lnSpc>
              <a:spcBef>
                <a:spcPts val="0"/>
              </a:spcBef>
              <a:spcAft>
                <a:spcPts val="1800"/>
              </a:spcAft>
              <a:buClr>
                <a:schemeClr val="tx1"/>
              </a:buClr>
              <a:buSzPct val="110000"/>
            </a:pPr>
            <a:r>
              <a:rPr lang="en-US" sz="2400" dirty="0"/>
              <a:t>Don’t “draw a line in the sand”</a:t>
            </a:r>
          </a:p>
          <a:p>
            <a:pPr>
              <a:lnSpc>
                <a:spcPct val="100000"/>
              </a:lnSpc>
              <a:spcBef>
                <a:spcPts val="0"/>
              </a:spcBef>
              <a:spcAft>
                <a:spcPts val="1800"/>
              </a:spcAft>
              <a:buClr>
                <a:schemeClr val="tx1"/>
              </a:buClr>
              <a:buSzPct val="110000"/>
            </a:pPr>
            <a:r>
              <a:rPr lang="en-US" sz="2400" dirty="0"/>
              <a:t>Avoid being condescending</a:t>
            </a:r>
          </a:p>
          <a:p>
            <a:pPr>
              <a:lnSpc>
                <a:spcPct val="100000"/>
              </a:lnSpc>
              <a:spcBef>
                <a:spcPts val="0"/>
              </a:spcBef>
              <a:spcAft>
                <a:spcPts val="1800"/>
              </a:spcAft>
              <a:buClr>
                <a:schemeClr val="tx1"/>
              </a:buClr>
              <a:buSzPct val="110000"/>
            </a:pPr>
            <a:r>
              <a:rPr lang="en-US" sz="2400" dirty="0"/>
              <a:t>Use first names when addressing the person</a:t>
            </a:r>
          </a:p>
          <a:p>
            <a:pPr>
              <a:lnSpc>
                <a:spcPct val="115000"/>
              </a:lnSpc>
              <a:spcBef>
                <a:spcPts val="0"/>
              </a:spcBef>
              <a:buClr>
                <a:schemeClr val="tx1"/>
              </a:buClr>
              <a:buSzPct val="110000"/>
            </a:pPr>
            <a:endParaRPr lang="en-US" sz="1600" dirty="0"/>
          </a:p>
          <a:p>
            <a:pPr marL="0" indent="0">
              <a:lnSpc>
                <a:spcPct val="115000"/>
              </a:lnSpc>
              <a:spcBef>
                <a:spcPts val="0"/>
              </a:spcBef>
              <a:buClr>
                <a:schemeClr val="tx1"/>
              </a:buClr>
              <a:buSzPct val="110000"/>
              <a:buNone/>
            </a:pPr>
            <a:endParaRPr lang="en-US" sz="1600" dirty="0"/>
          </a:p>
        </p:txBody>
      </p:sp>
    </p:spTree>
    <p:custDataLst>
      <p:tags r:id="rId1"/>
    </p:custDataLst>
    <p:extLst>
      <p:ext uri="{BB962C8B-B14F-4D97-AF65-F5344CB8AC3E}">
        <p14:creationId xmlns:p14="http://schemas.microsoft.com/office/powerpoint/2010/main" val="423965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1ABE8-65C8-4486-86E9-5A9BAEE0E5B4}"/>
              </a:ext>
            </a:extLst>
          </p:cNvPr>
          <p:cNvSpPr>
            <a:spLocks noGrp="1"/>
          </p:cNvSpPr>
          <p:nvPr>
            <p:ph type="sldNum" sz="quarter" idx="12"/>
          </p:nvPr>
        </p:nvSpPr>
        <p:spPr/>
        <p:txBody>
          <a:bodyPr/>
          <a:lstStyle/>
          <a:p>
            <a:fld id="{26D2CB40-E50C-4D3C-A796-5519001A4ED7}" type="slidenum">
              <a:rPr lang="en-US" smtClean="0"/>
              <a:t>37</a:t>
            </a:fld>
            <a:endParaRPr lang="en-US" dirty="0"/>
          </a:p>
        </p:txBody>
      </p:sp>
      <p:pic>
        <p:nvPicPr>
          <p:cNvPr id="5" name="Picture 4">
            <a:extLst>
              <a:ext uri="{FF2B5EF4-FFF2-40B4-BE49-F238E27FC236}">
                <a16:creationId xmlns:a16="http://schemas.microsoft.com/office/drawing/2014/main" id="{87F12D80-9979-4B79-9BB2-F13ECD3EACB9}"/>
              </a:ext>
            </a:extLst>
          </p:cNvPr>
          <p:cNvPicPr>
            <a:picLocks noChangeAspect="1"/>
          </p:cNvPicPr>
          <p:nvPr/>
        </p:nvPicPr>
        <p:blipFill>
          <a:blip r:embed="rId4"/>
          <a:stretch>
            <a:fillRect/>
          </a:stretch>
        </p:blipFill>
        <p:spPr>
          <a:xfrm>
            <a:off x="685800" y="3717294"/>
            <a:ext cx="7829550" cy="2143125"/>
          </a:xfrm>
          <a:prstGeom prst="rect">
            <a:avLst/>
          </a:prstGeom>
        </p:spPr>
      </p:pic>
      <p:sp>
        <p:nvSpPr>
          <p:cNvPr id="2" name="TextBox 1">
            <a:extLst>
              <a:ext uri="{FF2B5EF4-FFF2-40B4-BE49-F238E27FC236}">
                <a16:creationId xmlns:a16="http://schemas.microsoft.com/office/drawing/2014/main" id="{CCE17D1D-19A1-4D9A-A1D0-BC6E5E4B1AF6}"/>
              </a:ext>
            </a:extLst>
          </p:cNvPr>
          <p:cNvSpPr txBox="1"/>
          <p:nvPr/>
        </p:nvSpPr>
        <p:spPr>
          <a:xfrm>
            <a:off x="573436" y="1983784"/>
            <a:ext cx="7829549" cy="1384995"/>
          </a:xfrm>
          <a:prstGeom prst="rect">
            <a:avLst/>
          </a:prstGeom>
          <a:noFill/>
        </p:spPr>
        <p:txBody>
          <a:bodyPr wrap="square" rtlCol="0">
            <a:spAutoFit/>
          </a:bodyPr>
          <a:lstStyle/>
          <a:p>
            <a:r>
              <a:rPr lang="en-US" sz="2800" i="1" dirty="0"/>
              <a:t>To get credit for completing this course, please print the certificate on the last next page and give to your Control Tactics Instructor </a:t>
            </a:r>
          </a:p>
        </p:txBody>
      </p:sp>
    </p:spTree>
    <p:custDataLst>
      <p:tags r:id="rId1"/>
    </p:custDataLst>
    <p:extLst>
      <p:ext uri="{BB962C8B-B14F-4D97-AF65-F5344CB8AC3E}">
        <p14:creationId xmlns:p14="http://schemas.microsoft.com/office/powerpoint/2010/main" val="2899371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E3C248FB-F6EA-45D9-9670-251E0D74E1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636"/>
            <a:ext cx="9144000" cy="6907271"/>
          </a:xfrm>
        </p:spPr>
      </p:pic>
      <p:sp>
        <p:nvSpPr>
          <p:cNvPr id="3" name="Slide Number Placeholder 2">
            <a:extLst>
              <a:ext uri="{FF2B5EF4-FFF2-40B4-BE49-F238E27FC236}">
                <a16:creationId xmlns:a16="http://schemas.microsoft.com/office/drawing/2014/main" id="{18740D1C-F31D-4559-B430-338277B24115}"/>
              </a:ext>
            </a:extLst>
          </p:cNvPr>
          <p:cNvSpPr>
            <a:spLocks noGrp="1"/>
          </p:cNvSpPr>
          <p:nvPr>
            <p:ph type="sldNum" sz="quarter" idx="12"/>
          </p:nvPr>
        </p:nvSpPr>
        <p:spPr/>
        <p:txBody>
          <a:bodyPr/>
          <a:lstStyle/>
          <a:p>
            <a:fld id="{26D2CB40-E50C-4D3C-A796-5519001A4ED7}" type="slidenum">
              <a:rPr lang="en-US" smtClean="0"/>
              <a:t>38</a:t>
            </a:fld>
            <a:endParaRPr lang="en-US" dirty="0"/>
          </a:p>
        </p:txBody>
      </p:sp>
      <p:sp>
        <p:nvSpPr>
          <p:cNvPr id="4" name="Title 3">
            <a:extLst>
              <a:ext uri="{FF2B5EF4-FFF2-40B4-BE49-F238E27FC236}">
                <a16:creationId xmlns:a16="http://schemas.microsoft.com/office/drawing/2014/main" id="{F96C212C-5D77-407E-AE16-D35DECAA9CE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93671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753F10-116C-39ED-A070-B9AA6ED575B8}"/>
              </a:ext>
            </a:extLst>
          </p:cNvPr>
          <p:cNvSpPr>
            <a:spLocks noGrp="1"/>
          </p:cNvSpPr>
          <p:nvPr>
            <p:ph type="sldNum" sz="quarter" idx="12"/>
          </p:nvPr>
        </p:nvSpPr>
        <p:spPr/>
        <p:txBody>
          <a:bodyPr/>
          <a:lstStyle/>
          <a:p>
            <a:fld id="{26D2CB40-E50C-4D3C-A796-5519001A4ED7}" type="slidenum">
              <a:rPr lang="en-US" smtClean="0"/>
              <a:t>4</a:t>
            </a:fld>
            <a:endParaRPr lang="en-US" dirty="0"/>
          </a:p>
        </p:txBody>
      </p:sp>
      <p:sp>
        <p:nvSpPr>
          <p:cNvPr id="5" name="Content Placeholder 2">
            <a:extLst>
              <a:ext uri="{FF2B5EF4-FFF2-40B4-BE49-F238E27FC236}">
                <a16:creationId xmlns:a16="http://schemas.microsoft.com/office/drawing/2014/main" id="{A14476C7-B498-8FA6-70D3-A033FE3C7AFE}"/>
              </a:ext>
            </a:extLst>
          </p:cNvPr>
          <p:cNvSpPr>
            <a:spLocks noGrp="1"/>
          </p:cNvSpPr>
          <p:nvPr>
            <p:ph idx="1"/>
          </p:nvPr>
        </p:nvSpPr>
        <p:spPr>
          <a:xfrm>
            <a:off x="116114" y="1672318"/>
            <a:ext cx="8911772" cy="5185682"/>
          </a:xfrm>
        </p:spPr>
        <p:txBody>
          <a:bodyPr>
            <a:normAutofit fontScale="92500" lnSpcReduction="10000"/>
          </a:bodyPr>
          <a:lstStyle/>
          <a:p>
            <a:pPr marL="0" indent="0" algn="ctr">
              <a:buNone/>
            </a:pPr>
            <a:r>
              <a:rPr lang="en-US" sz="3600" b="1" dirty="0">
                <a:solidFill>
                  <a:srgbClr val="FFC000"/>
                </a:solidFill>
                <a:latin typeface="Arial" panose="020B0604020202020204" pitchFamily="34" charset="0"/>
                <a:cs typeface="Arial" panose="020B0604020202020204" pitchFamily="34" charset="0"/>
              </a:rPr>
              <a:t>Resource Documents</a:t>
            </a:r>
          </a:p>
          <a:p>
            <a:pPr marL="0" indent="0" algn="ctr">
              <a:buNone/>
            </a:pPr>
            <a:endParaRPr lang="en-US" sz="1400" b="1"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The following reference materials can be viewed within the resource </a:t>
            </a:r>
            <a:r>
              <a:rPr lang="en-US" sz="2400" dirty="0"/>
              <a:t>instructor notes</a:t>
            </a:r>
            <a:r>
              <a:rPr lang="en-US" sz="2400" dirty="0">
                <a:latin typeface="Arial" panose="020B0604020202020204" pitchFamily="34" charset="0"/>
                <a:cs typeface="Arial" panose="020B0604020202020204" pitchFamily="34" charset="0"/>
              </a:rPr>
              <a:t> of this presentation:</a:t>
            </a:r>
          </a:p>
          <a:p>
            <a:pPr marL="0" indent="0" algn="just">
              <a:buNone/>
            </a:pPr>
            <a:endParaRPr lang="en-US" sz="2400" dirty="0">
              <a:latin typeface="Arial" panose="020B0604020202020204" pitchFamily="34" charset="0"/>
              <a:cs typeface="Arial" panose="020B0604020202020204" pitchFamily="34" charset="0"/>
            </a:endParaRPr>
          </a:p>
          <a:p>
            <a:pPr lvl="1" algn="just">
              <a:lnSpc>
                <a:spcPct val="160000"/>
              </a:lnSpc>
              <a:buFont typeface="Arial" panose="020B0604020202020204" pitchFamily="34" charset="0"/>
              <a:buChar char="•"/>
            </a:pPr>
            <a:r>
              <a:rPr lang="en-US" i="1" dirty="0">
                <a:latin typeface="Arial" panose="020B0604020202020204" pitchFamily="34" charset="0"/>
                <a:cs typeface="Arial" panose="020B0604020202020204" pitchFamily="34" charset="0"/>
              </a:rPr>
              <a:t>Commonwealth vs. Ellis, 662 A.2d 1043, 1047 (Pa. 1995)</a:t>
            </a:r>
          </a:p>
          <a:p>
            <a:pPr lvl="1" algn="just">
              <a:lnSpc>
                <a:spcPct val="160000"/>
              </a:lnSpc>
              <a:buFont typeface="Arial" panose="020B0604020202020204" pitchFamily="34" charset="0"/>
              <a:buChar char="•"/>
            </a:pPr>
            <a:r>
              <a:rPr lang="en-US" i="1" dirty="0">
                <a:latin typeface="Arial" panose="020B0604020202020204" pitchFamily="34" charset="0"/>
                <a:cs typeface="Arial" panose="020B0604020202020204" pitchFamily="34" charset="0"/>
              </a:rPr>
              <a:t>Title 18, </a:t>
            </a:r>
            <a:r>
              <a:rPr lang="en-US" i="1" dirty="0" err="1">
                <a:latin typeface="Arial" panose="020B0604020202020204" pitchFamily="34" charset="0"/>
                <a:cs typeface="Arial" panose="020B0604020202020204" pitchFamily="34" charset="0"/>
              </a:rPr>
              <a:t>P.a.C.S</a:t>
            </a:r>
            <a:r>
              <a:rPr lang="en-US" i="1" dirty="0">
                <a:latin typeface="Arial" panose="020B0604020202020204" pitchFamily="34" charset="0"/>
                <a:cs typeface="Arial" panose="020B0604020202020204" pitchFamily="34" charset="0"/>
              </a:rPr>
              <a:t>., §501, Definitions and §508, Use of Force in Law Enforcement</a:t>
            </a:r>
          </a:p>
          <a:p>
            <a:pPr lvl="1" algn="just">
              <a:lnSpc>
                <a:spcPct val="160000"/>
              </a:lnSpc>
              <a:buFont typeface="Arial" panose="020B0604020202020204" pitchFamily="34" charset="0"/>
              <a:buChar char="•"/>
            </a:pPr>
            <a:r>
              <a:rPr lang="en-US" i="1" dirty="0">
                <a:latin typeface="Arial" panose="020B0604020202020204" pitchFamily="34" charset="0"/>
                <a:cs typeface="Arial" panose="020B0604020202020204" pitchFamily="34" charset="0"/>
              </a:rPr>
              <a:t>Graham vs. Connor, 490 U.S. 386 (1989)</a:t>
            </a:r>
          </a:p>
          <a:p>
            <a:pPr lvl="1" algn="just">
              <a:lnSpc>
                <a:spcPct val="160000"/>
              </a:lnSpc>
              <a:buFont typeface="Arial" panose="020B0604020202020204" pitchFamily="34" charset="0"/>
              <a:buChar char="•"/>
            </a:pPr>
            <a:r>
              <a:rPr lang="en-US" i="1" dirty="0">
                <a:latin typeface="Arial" panose="020B0604020202020204" pitchFamily="34" charset="0"/>
                <a:cs typeface="Arial" panose="020B0604020202020204" pitchFamily="34" charset="0"/>
              </a:rPr>
              <a:t>Tennessee vs. Garner, 471 U.S. 1 (1985)</a:t>
            </a:r>
          </a:p>
          <a:p>
            <a:pPr lvl="1" algn="just">
              <a:lnSpc>
                <a:spcPct val="160000"/>
              </a:lnSpc>
              <a:buFont typeface="Arial" panose="020B0604020202020204" pitchFamily="34" charset="0"/>
              <a:buChar char="•"/>
            </a:pPr>
            <a:r>
              <a:rPr lang="en-US" i="1" dirty="0">
                <a:latin typeface="Arial" panose="020B0604020202020204" pitchFamily="34" charset="0"/>
                <a:cs typeface="Arial" panose="020B0604020202020204" pitchFamily="34" charset="0"/>
              </a:rPr>
              <a:t>Barnes vs. Felix, 605 U.S. __  (2025)</a:t>
            </a:r>
          </a:p>
          <a:p>
            <a:pPr marL="457200" lvl="1" indent="0" algn="just">
              <a:buNone/>
            </a:pP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568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AA0956-E5B7-CA33-F108-4E5B6BB8251F}"/>
              </a:ext>
            </a:extLst>
          </p:cNvPr>
          <p:cNvSpPr>
            <a:spLocks noGrp="1"/>
          </p:cNvSpPr>
          <p:nvPr>
            <p:ph type="sldNum" sz="quarter" idx="12"/>
          </p:nvPr>
        </p:nvSpPr>
        <p:spPr/>
        <p:txBody>
          <a:bodyPr/>
          <a:lstStyle/>
          <a:p>
            <a:fld id="{26D2CB40-E50C-4D3C-A796-5519001A4ED7}" type="slidenum">
              <a:rPr lang="en-US" smtClean="0"/>
              <a:t>5</a:t>
            </a:fld>
            <a:endParaRPr lang="en-US" dirty="0"/>
          </a:p>
        </p:txBody>
      </p:sp>
      <p:sp>
        <p:nvSpPr>
          <p:cNvPr id="4" name="Title 3">
            <a:extLst>
              <a:ext uri="{FF2B5EF4-FFF2-40B4-BE49-F238E27FC236}">
                <a16:creationId xmlns:a16="http://schemas.microsoft.com/office/drawing/2014/main" id="{9FB97C80-04FC-ACDE-EC9E-4AD752165522}"/>
              </a:ext>
            </a:extLst>
          </p:cNvPr>
          <p:cNvSpPr>
            <a:spLocks noGrp="1"/>
          </p:cNvSpPr>
          <p:nvPr>
            <p:ph type="title"/>
          </p:nvPr>
        </p:nvSpPr>
        <p:spPr>
          <a:xfrm>
            <a:off x="628649" y="1337350"/>
            <a:ext cx="7886700" cy="699725"/>
          </a:xfrm>
        </p:spPr>
        <p:txBody>
          <a:bodyPr/>
          <a:lstStyle/>
          <a:p>
            <a:r>
              <a:rPr lang="en-US" sz="3600" b="1" dirty="0">
                <a:solidFill>
                  <a:srgbClr val="FFC000"/>
                </a:solidFill>
              </a:rPr>
              <a:t>Interactions</a:t>
            </a:r>
          </a:p>
        </p:txBody>
      </p:sp>
      <p:sp>
        <p:nvSpPr>
          <p:cNvPr id="5" name="Content Placeholder 2">
            <a:extLst>
              <a:ext uri="{FF2B5EF4-FFF2-40B4-BE49-F238E27FC236}">
                <a16:creationId xmlns:a16="http://schemas.microsoft.com/office/drawing/2014/main" id="{ADAD5E1D-6270-9ED2-AB55-19877224A9F4}"/>
              </a:ext>
            </a:extLst>
          </p:cNvPr>
          <p:cNvSpPr>
            <a:spLocks noGrp="1"/>
          </p:cNvSpPr>
          <p:nvPr>
            <p:ph idx="1"/>
          </p:nvPr>
        </p:nvSpPr>
        <p:spPr>
          <a:xfrm>
            <a:off x="481012" y="2195512"/>
            <a:ext cx="8181975" cy="2466975"/>
          </a:xfrm>
        </p:spPr>
        <p:txBody>
          <a:bodyPr anchor="ctr">
            <a:normAutofit fontScale="92500"/>
          </a:bodyPr>
          <a:lstStyle/>
          <a:p>
            <a:pPr marL="0" indent="0" algn="ctr">
              <a:lnSpc>
                <a:spcPct val="170000"/>
              </a:lnSpc>
              <a:buNone/>
            </a:pPr>
            <a:r>
              <a:rPr lang="en-US" sz="2600" dirty="0"/>
              <a:t>T</a:t>
            </a:r>
            <a:r>
              <a:rPr lang="en-US" sz="2600" dirty="0">
                <a:latin typeface="Arial" panose="020B0604020202020204" pitchFamily="34" charset="0"/>
                <a:cs typeface="Arial" panose="020B0604020202020204" pitchFamily="34" charset="0"/>
              </a:rPr>
              <a:t>o establish the lawful objective, the legality of the police/citizen interaction will need to be assessed by the police officer at the onset of an encounter with a citizen.</a:t>
            </a:r>
          </a:p>
          <a:p>
            <a:pPr marL="0" indent="0" algn="ctr">
              <a:buNone/>
            </a:pPr>
            <a:endParaRPr lang="en-US" sz="3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2AA1D1-94B6-CF62-656C-F759994BAA37}"/>
              </a:ext>
            </a:extLst>
          </p:cNvPr>
          <p:cNvPicPr>
            <a:picLocks noChangeAspect="1"/>
          </p:cNvPicPr>
          <p:nvPr/>
        </p:nvPicPr>
        <p:blipFill>
          <a:blip r:embed="rId3"/>
          <a:stretch>
            <a:fillRect/>
          </a:stretch>
        </p:blipFill>
        <p:spPr>
          <a:xfrm>
            <a:off x="216395" y="4416250"/>
            <a:ext cx="2952750" cy="1661327"/>
          </a:xfrm>
          <a:prstGeom prst="rect">
            <a:avLst/>
          </a:prstGeom>
          <a:ln>
            <a:noFill/>
          </a:ln>
          <a:effectLst>
            <a:softEdge rad="112500"/>
          </a:effectLst>
        </p:spPr>
      </p:pic>
      <p:pic>
        <p:nvPicPr>
          <p:cNvPr id="8" name="Picture 7">
            <a:extLst>
              <a:ext uri="{FF2B5EF4-FFF2-40B4-BE49-F238E27FC236}">
                <a16:creationId xmlns:a16="http://schemas.microsoft.com/office/drawing/2014/main" id="{BAB15771-1118-803B-1109-CBC8BBD3D905}"/>
              </a:ext>
            </a:extLst>
          </p:cNvPr>
          <p:cNvPicPr>
            <a:picLocks noChangeAspect="1"/>
          </p:cNvPicPr>
          <p:nvPr/>
        </p:nvPicPr>
        <p:blipFill>
          <a:blip r:embed="rId4"/>
          <a:stretch>
            <a:fillRect/>
          </a:stretch>
        </p:blipFill>
        <p:spPr>
          <a:xfrm>
            <a:off x="3169145" y="4416250"/>
            <a:ext cx="2809875" cy="1661327"/>
          </a:xfrm>
          <a:prstGeom prst="rect">
            <a:avLst/>
          </a:prstGeom>
          <a:ln>
            <a:noFill/>
          </a:ln>
          <a:effectLst>
            <a:softEdge rad="112500"/>
          </a:effectLst>
        </p:spPr>
      </p:pic>
      <p:pic>
        <p:nvPicPr>
          <p:cNvPr id="10" name="Picture 9">
            <a:extLst>
              <a:ext uri="{FF2B5EF4-FFF2-40B4-BE49-F238E27FC236}">
                <a16:creationId xmlns:a16="http://schemas.microsoft.com/office/drawing/2014/main" id="{48A7C64F-3B6A-48D1-53D0-3552D0E85703}"/>
              </a:ext>
            </a:extLst>
          </p:cNvPr>
          <p:cNvPicPr>
            <a:picLocks noChangeAspect="1"/>
          </p:cNvPicPr>
          <p:nvPr/>
        </p:nvPicPr>
        <p:blipFill>
          <a:blip r:embed="rId5"/>
          <a:stretch>
            <a:fillRect/>
          </a:stretch>
        </p:blipFill>
        <p:spPr>
          <a:xfrm>
            <a:off x="6077991" y="4454349"/>
            <a:ext cx="2817317" cy="1585128"/>
          </a:xfrm>
          <a:prstGeom prst="rect">
            <a:avLst/>
          </a:prstGeom>
          <a:ln>
            <a:noFill/>
          </a:ln>
          <a:effectLst>
            <a:softEdge rad="112500"/>
          </a:effectLst>
        </p:spPr>
      </p:pic>
    </p:spTree>
    <p:extLst>
      <p:ext uri="{BB962C8B-B14F-4D97-AF65-F5344CB8AC3E}">
        <p14:creationId xmlns:p14="http://schemas.microsoft.com/office/powerpoint/2010/main" val="4075643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AA0956-E5B7-CA33-F108-4E5B6BB8251F}"/>
              </a:ext>
            </a:extLst>
          </p:cNvPr>
          <p:cNvSpPr>
            <a:spLocks noGrp="1"/>
          </p:cNvSpPr>
          <p:nvPr>
            <p:ph type="sldNum" sz="quarter" idx="12"/>
          </p:nvPr>
        </p:nvSpPr>
        <p:spPr/>
        <p:txBody>
          <a:bodyPr/>
          <a:lstStyle/>
          <a:p>
            <a:fld id="{26D2CB40-E50C-4D3C-A796-5519001A4ED7}" type="slidenum">
              <a:rPr lang="en-US" smtClean="0"/>
              <a:t>6</a:t>
            </a:fld>
            <a:endParaRPr lang="en-US" dirty="0"/>
          </a:p>
        </p:txBody>
      </p:sp>
      <p:sp>
        <p:nvSpPr>
          <p:cNvPr id="4" name="Title 3">
            <a:extLst>
              <a:ext uri="{FF2B5EF4-FFF2-40B4-BE49-F238E27FC236}">
                <a16:creationId xmlns:a16="http://schemas.microsoft.com/office/drawing/2014/main" id="{9FB97C80-04FC-ACDE-EC9E-4AD752165522}"/>
              </a:ext>
            </a:extLst>
          </p:cNvPr>
          <p:cNvSpPr>
            <a:spLocks noGrp="1"/>
          </p:cNvSpPr>
          <p:nvPr>
            <p:ph type="title"/>
          </p:nvPr>
        </p:nvSpPr>
        <p:spPr>
          <a:xfrm>
            <a:off x="628650" y="1214800"/>
            <a:ext cx="7886700" cy="699725"/>
          </a:xfrm>
        </p:spPr>
        <p:txBody>
          <a:bodyPr/>
          <a:lstStyle/>
          <a:p>
            <a:r>
              <a:rPr lang="en-US" sz="3600" b="1" dirty="0">
                <a:solidFill>
                  <a:srgbClr val="FFC000"/>
                </a:solidFill>
              </a:rPr>
              <a:t>Interactions</a:t>
            </a:r>
          </a:p>
        </p:txBody>
      </p:sp>
      <p:sp>
        <p:nvSpPr>
          <p:cNvPr id="5" name="Content Placeholder 2">
            <a:extLst>
              <a:ext uri="{FF2B5EF4-FFF2-40B4-BE49-F238E27FC236}">
                <a16:creationId xmlns:a16="http://schemas.microsoft.com/office/drawing/2014/main" id="{ADAD5E1D-6270-9ED2-AB55-19877224A9F4}"/>
              </a:ext>
            </a:extLst>
          </p:cNvPr>
          <p:cNvSpPr>
            <a:spLocks noGrp="1"/>
          </p:cNvSpPr>
          <p:nvPr>
            <p:ph idx="1"/>
          </p:nvPr>
        </p:nvSpPr>
        <p:spPr>
          <a:xfrm>
            <a:off x="0" y="1914525"/>
            <a:ext cx="9144000" cy="3728675"/>
          </a:xfrm>
        </p:spPr>
        <p:txBody>
          <a:bodyPr anchor="ctr">
            <a:normAutofit fontScale="85000" lnSpcReduction="20000"/>
          </a:bodyPr>
          <a:lstStyle/>
          <a:p>
            <a:pPr marL="0" indent="0" algn="ctr">
              <a:buNone/>
            </a:pPr>
            <a:endParaRPr lang="en-US" sz="3200" dirty="0">
              <a:latin typeface="Arial" panose="020B0604020202020204" pitchFamily="34" charset="0"/>
              <a:cs typeface="Arial" panose="020B0604020202020204" pitchFamily="34" charset="0"/>
            </a:endParaRPr>
          </a:p>
          <a:p>
            <a:pPr marL="0" indent="0" algn="ctr">
              <a:buNone/>
            </a:pPr>
            <a:r>
              <a:rPr lang="en-US" b="1" dirty="0">
                <a:latin typeface="Arial" panose="020B0604020202020204" pitchFamily="34" charset="0"/>
                <a:cs typeface="Arial" panose="020B0604020202020204" pitchFamily="34" charset="0"/>
              </a:rPr>
              <a:t>Is your contact with the citizen a…?</a:t>
            </a:r>
          </a:p>
          <a:p>
            <a:pPr marL="0" indent="0" algn="ctr">
              <a:buNone/>
            </a:pPr>
            <a:endParaRPr lang="en-US" dirty="0">
              <a:latin typeface="Arial" panose="020B0604020202020204" pitchFamily="34" charset="0"/>
              <a:cs typeface="Arial" panose="020B0604020202020204" pitchFamily="34" charset="0"/>
            </a:endParaRPr>
          </a:p>
          <a:p>
            <a:pPr lvl="1" algn="ctr">
              <a:buFont typeface="Wingdings" panose="05000000000000000000" pitchFamily="2" charset="2"/>
              <a:buChar char="ü"/>
            </a:pPr>
            <a:r>
              <a:rPr lang="en-US" sz="2800" dirty="0">
                <a:latin typeface="Arial" panose="020B0604020202020204" pitchFamily="34" charset="0"/>
                <a:cs typeface="Arial" panose="020B0604020202020204" pitchFamily="34" charset="0"/>
              </a:rPr>
              <a:t>Mere Encounter</a:t>
            </a:r>
          </a:p>
          <a:p>
            <a:pPr lvl="1" algn="ctr">
              <a:buFont typeface="Wingdings" panose="05000000000000000000" pitchFamily="2" charset="2"/>
              <a:buChar char="ü"/>
            </a:pPr>
            <a:endParaRPr lang="en-US" sz="2800" dirty="0">
              <a:latin typeface="Arial" panose="020B0604020202020204" pitchFamily="34" charset="0"/>
              <a:cs typeface="Arial" panose="020B0604020202020204" pitchFamily="34" charset="0"/>
            </a:endParaRPr>
          </a:p>
          <a:p>
            <a:pPr lvl="1" algn="ctr">
              <a:buFont typeface="Wingdings" panose="05000000000000000000" pitchFamily="2" charset="2"/>
              <a:buChar char="ü"/>
            </a:pPr>
            <a:r>
              <a:rPr lang="en-US" sz="2800" dirty="0">
                <a:latin typeface="Arial" panose="020B0604020202020204" pitchFamily="34" charset="0"/>
                <a:cs typeface="Arial" panose="020B0604020202020204" pitchFamily="34" charset="0"/>
              </a:rPr>
              <a:t>Investigatory Detention</a:t>
            </a:r>
          </a:p>
          <a:p>
            <a:pPr lvl="1" algn="ctr">
              <a:buFont typeface="Wingdings" panose="05000000000000000000" pitchFamily="2" charset="2"/>
              <a:buChar char="ü"/>
            </a:pPr>
            <a:endParaRPr lang="en-US" sz="2800" dirty="0">
              <a:latin typeface="Arial" panose="020B0604020202020204" pitchFamily="34" charset="0"/>
              <a:cs typeface="Arial" panose="020B0604020202020204" pitchFamily="34" charset="0"/>
            </a:endParaRPr>
          </a:p>
          <a:p>
            <a:pPr lvl="1" algn="ctr">
              <a:buFont typeface="Wingdings" panose="05000000000000000000" pitchFamily="2" charset="2"/>
              <a:buChar char="ü"/>
            </a:pPr>
            <a:r>
              <a:rPr lang="en-US" sz="2800" dirty="0">
                <a:latin typeface="Arial" panose="020B0604020202020204" pitchFamily="34" charset="0"/>
                <a:cs typeface="Arial" panose="020B0604020202020204" pitchFamily="34" charset="0"/>
              </a:rPr>
              <a:t>Custodial Arrest</a:t>
            </a:r>
          </a:p>
          <a:p>
            <a:pPr marL="457200" lvl="1" indent="0" algn="ctr">
              <a:buNone/>
            </a:pPr>
            <a:endParaRPr lang="en-US" sz="2800" dirty="0">
              <a:latin typeface="Arial" panose="020B0604020202020204" pitchFamily="34" charset="0"/>
              <a:cs typeface="Arial" panose="020B0604020202020204" pitchFamily="34" charset="0"/>
            </a:endParaRPr>
          </a:p>
          <a:p>
            <a:pPr marL="57150" indent="0" algn="ctr">
              <a:buNone/>
            </a:pPr>
            <a:r>
              <a:rPr lang="en-US" dirty="0">
                <a:latin typeface="Arial" panose="020B0604020202020204" pitchFamily="34" charset="0"/>
                <a:cs typeface="Arial" panose="020B0604020202020204" pitchFamily="34" charset="0"/>
              </a:rPr>
              <a:t>REF: </a:t>
            </a:r>
            <a:r>
              <a:rPr lang="en-US" i="1" dirty="0">
                <a:latin typeface="Arial" panose="020B0604020202020204" pitchFamily="34" charset="0"/>
                <a:cs typeface="Arial" panose="020B0604020202020204" pitchFamily="34" charset="0"/>
              </a:rPr>
              <a:t>Commonwealth v. Ellis</a:t>
            </a:r>
            <a:r>
              <a:rPr lang="en-US" dirty="0">
                <a:latin typeface="Arial" panose="020B0604020202020204" pitchFamily="34" charset="0"/>
                <a:cs typeface="Arial" panose="020B0604020202020204" pitchFamily="34" charset="0"/>
              </a:rPr>
              <a:t>, 662 A.2d 1043, 1047 (Pa. 1995)   </a:t>
            </a:r>
          </a:p>
        </p:txBody>
      </p:sp>
    </p:spTree>
    <p:extLst>
      <p:ext uri="{BB962C8B-B14F-4D97-AF65-F5344CB8AC3E}">
        <p14:creationId xmlns:p14="http://schemas.microsoft.com/office/powerpoint/2010/main" val="3706143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F1493B-BB4B-D74F-CFD2-0702EF5B6813}"/>
              </a:ext>
            </a:extLst>
          </p:cNvPr>
          <p:cNvSpPr>
            <a:spLocks noGrp="1"/>
          </p:cNvSpPr>
          <p:nvPr>
            <p:ph type="sldNum" sz="quarter" idx="12"/>
          </p:nvPr>
        </p:nvSpPr>
        <p:spPr/>
        <p:txBody>
          <a:bodyPr/>
          <a:lstStyle/>
          <a:p>
            <a:fld id="{26D2CB40-E50C-4D3C-A796-5519001A4ED7}" type="slidenum">
              <a:rPr lang="en-US" smtClean="0"/>
              <a:t>7</a:t>
            </a:fld>
            <a:endParaRPr lang="en-US" dirty="0"/>
          </a:p>
        </p:txBody>
      </p:sp>
      <p:sp>
        <p:nvSpPr>
          <p:cNvPr id="4" name="Title 3">
            <a:extLst>
              <a:ext uri="{FF2B5EF4-FFF2-40B4-BE49-F238E27FC236}">
                <a16:creationId xmlns:a16="http://schemas.microsoft.com/office/drawing/2014/main" id="{9F395357-402E-62E2-0F09-9FD13E4E8B55}"/>
              </a:ext>
            </a:extLst>
          </p:cNvPr>
          <p:cNvSpPr>
            <a:spLocks noGrp="1"/>
          </p:cNvSpPr>
          <p:nvPr>
            <p:ph type="title"/>
          </p:nvPr>
        </p:nvSpPr>
        <p:spPr>
          <a:xfrm>
            <a:off x="628650" y="1237554"/>
            <a:ext cx="7886700" cy="699725"/>
          </a:xfrm>
        </p:spPr>
        <p:txBody>
          <a:bodyPr/>
          <a:lstStyle/>
          <a:p>
            <a:r>
              <a:rPr lang="en-US" sz="3600" b="1" dirty="0">
                <a:solidFill>
                  <a:srgbClr val="FFB600"/>
                </a:solidFill>
              </a:rPr>
              <a:t>Mere Encounter</a:t>
            </a:r>
          </a:p>
        </p:txBody>
      </p:sp>
      <p:sp>
        <p:nvSpPr>
          <p:cNvPr id="5" name="Content Placeholder 2">
            <a:extLst>
              <a:ext uri="{FF2B5EF4-FFF2-40B4-BE49-F238E27FC236}">
                <a16:creationId xmlns:a16="http://schemas.microsoft.com/office/drawing/2014/main" id="{1EC38B7F-30C9-4960-3BAC-D08741CC9FEB}"/>
              </a:ext>
            </a:extLst>
          </p:cNvPr>
          <p:cNvSpPr>
            <a:spLocks noGrp="1"/>
          </p:cNvSpPr>
          <p:nvPr>
            <p:ph idx="1"/>
          </p:nvPr>
        </p:nvSpPr>
        <p:spPr>
          <a:xfrm>
            <a:off x="145143" y="1762124"/>
            <a:ext cx="8853714" cy="2438401"/>
          </a:xfrm>
        </p:spPr>
        <p:txBody>
          <a:bodyPr anchor="ctr">
            <a:normAutofit/>
          </a:bodyPr>
          <a:lstStyle/>
          <a:p>
            <a:pPr algn="ctr"/>
            <a:r>
              <a:rPr lang="en-US" sz="2400" dirty="0">
                <a:latin typeface="Arial" panose="020B0604020202020204" pitchFamily="34" charset="0"/>
                <a:cs typeface="Arial" panose="020B0604020202020204" pitchFamily="34" charset="0"/>
              </a:rPr>
              <a:t>A mere encounter is defined as a request for information</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A mere encounter does not require any level of requisite suspicion by the police officer</a:t>
            </a:r>
          </a:p>
          <a:p>
            <a:pPr algn="just"/>
            <a:endParaRPr lang="en-US" sz="2200" dirty="0">
              <a:latin typeface="Arial" panose="020B0604020202020204" pitchFamily="34" charset="0"/>
              <a:cs typeface="Arial" panose="020B0604020202020204" pitchFamily="34" charset="0"/>
            </a:endParaRPr>
          </a:p>
          <a:p>
            <a:pPr marL="0" indent="0" algn="ctr">
              <a:buNone/>
            </a:pPr>
            <a:endParaRPr lang="en-US" sz="1900" dirty="0">
              <a:solidFill>
                <a:srgbClr val="FFB6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0447AEB-7797-C911-9F81-B718222EE299}"/>
              </a:ext>
            </a:extLst>
          </p:cNvPr>
          <p:cNvPicPr>
            <a:picLocks noChangeAspect="1"/>
          </p:cNvPicPr>
          <p:nvPr/>
        </p:nvPicPr>
        <p:blipFill>
          <a:blip r:embed="rId3"/>
          <a:stretch>
            <a:fillRect/>
          </a:stretch>
        </p:blipFill>
        <p:spPr>
          <a:xfrm>
            <a:off x="2300315" y="3642587"/>
            <a:ext cx="4543370" cy="2556270"/>
          </a:xfrm>
          <a:prstGeom prst="rect">
            <a:avLst/>
          </a:prstGeom>
          <a:ln>
            <a:noFill/>
          </a:ln>
          <a:effectLst>
            <a:softEdge rad="112500"/>
          </a:effectLst>
        </p:spPr>
      </p:pic>
    </p:spTree>
    <p:extLst>
      <p:ext uri="{BB962C8B-B14F-4D97-AF65-F5344CB8AC3E}">
        <p14:creationId xmlns:p14="http://schemas.microsoft.com/office/powerpoint/2010/main" val="344898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F1493B-BB4B-D74F-CFD2-0702EF5B6813}"/>
              </a:ext>
            </a:extLst>
          </p:cNvPr>
          <p:cNvSpPr>
            <a:spLocks noGrp="1"/>
          </p:cNvSpPr>
          <p:nvPr>
            <p:ph type="sldNum" sz="quarter" idx="12"/>
          </p:nvPr>
        </p:nvSpPr>
        <p:spPr/>
        <p:txBody>
          <a:bodyPr/>
          <a:lstStyle/>
          <a:p>
            <a:fld id="{26D2CB40-E50C-4D3C-A796-5519001A4ED7}" type="slidenum">
              <a:rPr lang="en-US" smtClean="0"/>
              <a:t>8</a:t>
            </a:fld>
            <a:endParaRPr lang="en-US" dirty="0"/>
          </a:p>
        </p:txBody>
      </p:sp>
      <p:sp>
        <p:nvSpPr>
          <p:cNvPr id="4" name="Title 3">
            <a:extLst>
              <a:ext uri="{FF2B5EF4-FFF2-40B4-BE49-F238E27FC236}">
                <a16:creationId xmlns:a16="http://schemas.microsoft.com/office/drawing/2014/main" id="{9F395357-402E-62E2-0F09-9FD13E4E8B55}"/>
              </a:ext>
            </a:extLst>
          </p:cNvPr>
          <p:cNvSpPr>
            <a:spLocks noGrp="1"/>
          </p:cNvSpPr>
          <p:nvPr>
            <p:ph type="title"/>
          </p:nvPr>
        </p:nvSpPr>
        <p:spPr>
          <a:xfrm>
            <a:off x="628650" y="1237554"/>
            <a:ext cx="7886700" cy="699725"/>
          </a:xfrm>
        </p:spPr>
        <p:txBody>
          <a:bodyPr/>
          <a:lstStyle/>
          <a:p>
            <a:r>
              <a:rPr lang="en-US" sz="3600" b="1" dirty="0">
                <a:solidFill>
                  <a:srgbClr val="FFB600"/>
                </a:solidFill>
              </a:rPr>
              <a:t>Mere Encounter</a:t>
            </a:r>
          </a:p>
        </p:txBody>
      </p:sp>
      <p:sp>
        <p:nvSpPr>
          <p:cNvPr id="5" name="Content Placeholder 2">
            <a:extLst>
              <a:ext uri="{FF2B5EF4-FFF2-40B4-BE49-F238E27FC236}">
                <a16:creationId xmlns:a16="http://schemas.microsoft.com/office/drawing/2014/main" id="{1EC38B7F-30C9-4960-3BAC-D08741CC9FEB}"/>
              </a:ext>
            </a:extLst>
          </p:cNvPr>
          <p:cNvSpPr>
            <a:spLocks noGrp="1"/>
          </p:cNvSpPr>
          <p:nvPr>
            <p:ph idx="1"/>
          </p:nvPr>
        </p:nvSpPr>
        <p:spPr>
          <a:xfrm>
            <a:off x="145143" y="1838324"/>
            <a:ext cx="8853714" cy="2787123"/>
          </a:xfrm>
        </p:spPr>
        <p:txBody>
          <a:bodyPr anchor="ctr">
            <a:normAutofit/>
          </a:bodyPr>
          <a:lstStyle/>
          <a:p>
            <a:pPr algn="just"/>
            <a:endParaRPr lang="en-US" sz="22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Constitutional provisions do not prohibit a law enforcement officer from approaching a citizen and:</a:t>
            </a:r>
          </a:p>
          <a:p>
            <a:pPr lvl="1" algn="ctr"/>
            <a:endParaRPr lang="en-US" dirty="0">
              <a:latin typeface="Arial" panose="020B0604020202020204" pitchFamily="34" charset="0"/>
              <a:cs typeface="Arial" panose="020B0604020202020204" pitchFamily="34" charset="0"/>
            </a:endParaRPr>
          </a:p>
          <a:p>
            <a:pPr marL="914400" lvl="1" indent="-457200" algn="ctr">
              <a:buFont typeface="+mj-lt"/>
              <a:buAutoNum type="alphaUcPeriod"/>
            </a:pPr>
            <a:r>
              <a:rPr lang="en-US" dirty="0">
                <a:latin typeface="Arial" panose="020B0604020202020204" pitchFamily="34" charset="0"/>
                <a:cs typeface="Arial" panose="020B0604020202020204" pitchFamily="34" charset="0"/>
              </a:rPr>
              <a:t>Asking an individual to answer questions</a:t>
            </a:r>
          </a:p>
          <a:p>
            <a:pPr marL="914400" lvl="1" indent="-457200" algn="ctr">
              <a:buFont typeface="+mj-lt"/>
              <a:buAutoNum type="alphaUcPeriod"/>
            </a:pPr>
            <a:r>
              <a:rPr lang="en-US" dirty="0">
                <a:latin typeface="Arial" panose="020B0604020202020204" pitchFamily="34" charset="0"/>
                <a:cs typeface="Arial" panose="020B0604020202020204" pitchFamily="34" charset="0"/>
              </a:rPr>
              <a:t>Requesting cooperation in an investigation</a:t>
            </a:r>
          </a:p>
          <a:p>
            <a:pPr marL="0" indent="0" algn="ctr">
              <a:buNone/>
            </a:pPr>
            <a:endParaRPr lang="en-US" sz="1900" dirty="0">
              <a:solidFill>
                <a:srgbClr val="FFB6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ED6BB13-DEFD-AD64-2D02-0BE312C37E41}"/>
              </a:ext>
            </a:extLst>
          </p:cNvPr>
          <p:cNvPicPr>
            <a:picLocks noChangeAspect="1"/>
          </p:cNvPicPr>
          <p:nvPr/>
        </p:nvPicPr>
        <p:blipFill>
          <a:blip r:embed="rId3"/>
          <a:stretch>
            <a:fillRect/>
          </a:stretch>
        </p:blipFill>
        <p:spPr>
          <a:xfrm>
            <a:off x="2772158" y="4387703"/>
            <a:ext cx="3498964" cy="1968648"/>
          </a:xfrm>
          <a:prstGeom prst="rect">
            <a:avLst/>
          </a:prstGeom>
          <a:ln>
            <a:noFill/>
          </a:ln>
          <a:effectLst>
            <a:softEdge rad="112500"/>
          </a:effectLst>
        </p:spPr>
      </p:pic>
    </p:spTree>
    <p:extLst>
      <p:ext uri="{BB962C8B-B14F-4D97-AF65-F5344CB8AC3E}">
        <p14:creationId xmlns:p14="http://schemas.microsoft.com/office/powerpoint/2010/main" val="152104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F1493B-BB4B-D74F-CFD2-0702EF5B6813}"/>
              </a:ext>
            </a:extLst>
          </p:cNvPr>
          <p:cNvSpPr>
            <a:spLocks noGrp="1"/>
          </p:cNvSpPr>
          <p:nvPr>
            <p:ph type="sldNum" sz="quarter" idx="12"/>
          </p:nvPr>
        </p:nvSpPr>
        <p:spPr/>
        <p:txBody>
          <a:bodyPr/>
          <a:lstStyle/>
          <a:p>
            <a:fld id="{26D2CB40-E50C-4D3C-A796-5519001A4ED7}" type="slidenum">
              <a:rPr lang="en-US" smtClean="0"/>
              <a:t>9</a:t>
            </a:fld>
            <a:endParaRPr lang="en-US" dirty="0"/>
          </a:p>
        </p:txBody>
      </p:sp>
      <p:sp>
        <p:nvSpPr>
          <p:cNvPr id="4" name="Title 3">
            <a:extLst>
              <a:ext uri="{FF2B5EF4-FFF2-40B4-BE49-F238E27FC236}">
                <a16:creationId xmlns:a16="http://schemas.microsoft.com/office/drawing/2014/main" id="{9F395357-402E-62E2-0F09-9FD13E4E8B55}"/>
              </a:ext>
            </a:extLst>
          </p:cNvPr>
          <p:cNvSpPr>
            <a:spLocks noGrp="1"/>
          </p:cNvSpPr>
          <p:nvPr>
            <p:ph type="title"/>
          </p:nvPr>
        </p:nvSpPr>
        <p:spPr>
          <a:xfrm>
            <a:off x="628650" y="1237554"/>
            <a:ext cx="7886700" cy="699725"/>
          </a:xfrm>
        </p:spPr>
        <p:txBody>
          <a:bodyPr/>
          <a:lstStyle/>
          <a:p>
            <a:r>
              <a:rPr lang="en-US" sz="3600" b="1" dirty="0">
                <a:solidFill>
                  <a:srgbClr val="FFB600"/>
                </a:solidFill>
              </a:rPr>
              <a:t>Mere Encounter</a:t>
            </a:r>
          </a:p>
        </p:txBody>
      </p:sp>
      <p:sp>
        <p:nvSpPr>
          <p:cNvPr id="5" name="Content Placeholder 2">
            <a:extLst>
              <a:ext uri="{FF2B5EF4-FFF2-40B4-BE49-F238E27FC236}">
                <a16:creationId xmlns:a16="http://schemas.microsoft.com/office/drawing/2014/main" id="{1EC38B7F-30C9-4960-3BAC-D08741CC9FEB}"/>
              </a:ext>
            </a:extLst>
          </p:cNvPr>
          <p:cNvSpPr>
            <a:spLocks noGrp="1"/>
          </p:cNvSpPr>
          <p:nvPr>
            <p:ph idx="1"/>
          </p:nvPr>
        </p:nvSpPr>
        <p:spPr>
          <a:xfrm>
            <a:off x="0" y="1857374"/>
            <a:ext cx="9144000" cy="2476501"/>
          </a:xfrm>
        </p:spPr>
        <p:txBody>
          <a:bodyPr anchor="ctr">
            <a:normAutofit/>
          </a:bodyPr>
          <a:lstStyle/>
          <a:p>
            <a:pPr marL="0" indent="0" algn="ctr">
              <a:buNone/>
            </a:pPr>
            <a:r>
              <a:rPr lang="en-US" sz="2400" b="1" dirty="0">
                <a:latin typeface="Arial" panose="020B0604020202020204" pitchFamily="34" charset="0"/>
                <a:cs typeface="Arial" panose="020B0604020202020204" pitchFamily="34" charset="0"/>
              </a:rPr>
              <a:t>There is no official compulsion on the part of the citizen to stop or respond.</a:t>
            </a:r>
          </a:p>
          <a:p>
            <a:pPr marL="0" indent="0" algn="ctr">
              <a:buNone/>
            </a:pPr>
            <a:r>
              <a:rPr lang="en-US" sz="2400" b="1" i="1" dirty="0">
                <a:solidFill>
                  <a:srgbClr val="FFB600"/>
                </a:solidFill>
              </a:rPr>
              <a:t>A Law Enforcement Officer SHOULD NOT detain a citizen if the citizen refuses to produce identification during a mere encounter.</a:t>
            </a:r>
            <a:endParaRPr lang="en-US" sz="2400" b="1" i="1" dirty="0">
              <a:solidFill>
                <a:srgbClr val="FFB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4979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2"/>
  <p:tag name="ARTICULATE_DESIGN_ID_OFFICE THEME" val="10RNbmna"/>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12537</TotalTime>
  <Words>9348</Words>
  <Application>Microsoft Office PowerPoint</Application>
  <PresentationFormat>On-screen Show (4:3)</PresentationFormat>
  <Paragraphs>765</Paragraphs>
  <Slides>38</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Arial Black</vt:lpstr>
      <vt:lpstr>Calibri</vt:lpstr>
      <vt:lpstr>Courier New</vt:lpstr>
      <vt:lpstr>Symbol</vt:lpstr>
      <vt:lpstr>Wingdings</vt:lpstr>
      <vt:lpstr>Office Theme</vt:lpstr>
      <vt:lpstr>PowerPoint Presentation</vt:lpstr>
      <vt:lpstr>Use of Force Legal Standards Review Outline </vt:lpstr>
      <vt:lpstr>Use of Force Legal Standards Review Outline </vt:lpstr>
      <vt:lpstr>PowerPoint Presentation</vt:lpstr>
      <vt:lpstr>Interactions</vt:lpstr>
      <vt:lpstr>Interactions</vt:lpstr>
      <vt:lpstr>Mere Encounter</vt:lpstr>
      <vt:lpstr>Mere Encounter</vt:lpstr>
      <vt:lpstr>Mere Encounter</vt:lpstr>
      <vt:lpstr>Legal Police/Citizen Interactions</vt:lpstr>
      <vt:lpstr>Investigatory Detention</vt:lpstr>
      <vt:lpstr>Custodial Arrest</vt:lpstr>
      <vt:lpstr>PowerPoint Presentation</vt:lpstr>
      <vt:lpstr>PowerPoint Presentation</vt:lpstr>
      <vt:lpstr>PowerPoint Presentation</vt:lpstr>
      <vt:lpstr>PowerPoint Presentation</vt:lpstr>
      <vt:lpstr>Criminal Justification</vt:lpstr>
      <vt:lpstr>PowerPoint Presentation</vt:lpstr>
      <vt:lpstr>Seriousness of the Offense</vt:lpstr>
      <vt:lpstr>Immediate Threat to the Officer or Others</vt:lpstr>
      <vt:lpstr>Resisting a Lawful Arrest</vt:lpstr>
      <vt:lpstr>Fleeing a Lawful Arrest</vt:lpstr>
      <vt:lpstr>PowerPoint Presentation</vt:lpstr>
      <vt:lpstr>Recent SCOTUS Decision</vt:lpstr>
      <vt:lpstr>PowerPoint Presentation</vt:lpstr>
      <vt:lpstr>PowerPoint Presentation</vt:lpstr>
      <vt:lpstr>PowerPoint Presentation</vt:lpstr>
      <vt:lpstr>Civil Liability</vt:lpstr>
      <vt:lpstr>Vicarious Liability</vt:lpstr>
      <vt:lpstr>PowerPoint Presentation</vt:lpstr>
      <vt:lpstr>Qualified Immunity</vt:lpstr>
      <vt:lpstr>Review Department Policy</vt:lpstr>
      <vt:lpstr>PowerPoint Presentation</vt:lpstr>
      <vt:lpstr>Implicit Bias</vt:lpstr>
      <vt:lpstr>PowerPoint Presentation</vt:lpstr>
      <vt:lpstr>Communication Dos &amp; Don’ts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Napoli, Leah</dc:creator>
  <cp:lastModifiedBy>Corricelli, Michael</cp:lastModifiedBy>
  <cp:revision>779</cp:revision>
  <cp:lastPrinted>2026-01-12T17:45:41Z</cp:lastPrinted>
  <dcterms:created xsi:type="dcterms:W3CDTF">2018-01-25T14:14:03Z</dcterms:created>
  <dcterms:modified xsi:type="dcterms:W3CDTF">2026-02-19T15:23:24Z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631FBC46-1DC9-4311-BB4B-F587A72511E5</vt:lpwstr>
  </property>
  <property fmtid="{D5CDD505-2E9C-101B-9397-08002B2CF9AE}" pid="3" name="ArticulatePath">
    <vt:lpwstr>2023 Department Use of Force and Control Tactics</vt:lpwstr>
  </property>
</Properties>
</file>