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332" r:id="rId5"/>
    <p:sldId id="371" r:id="rId6"/>
    <p:sldId id="428" r:id="rId7"/>
    <p:sldId id="440" r:id="rId8"/>
    <p:sldId id="429" r:id="rId9"/>
    <p:sldId id="430" r:id="rId10"/>
    <p:sldId id="431" r:id="rId11"/>
    <p:sldId id="432" r:id="rId12"/>
    <p:sldId id="441" r:id="rId13"/>
    <p:sldId id="433" r:id="rId14"/>
    <p:sldId id="434" r:id="rId15"/>
    <p:sldId id="446" r:id="rId16"/>
    <p:sldId id="445" r:id="rId17"/>
    <p:sldId id="435" r:id="rId18"/>
    <p:sldId id="436" r:id="rId19"/>
    <p:sldId id="437" r:id="rId20"/>
    <p:sldId id="438" r:id="rId21"/>
    <p:sldId id="447" r:id="rId22"/>
  </p:sldIdLst>
  <p:sldSz cx="9144000" cy="6950075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99FF"/>
    <a:srgbClr val="CC0000"/>
    <a:srgbClr val="000099"/>
    <a:srgbClr val="FFCC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9662" autoAdjust="0"/>
  </p:normalViewPr>
  <p:slideViewPr>
    <p:cSldViewPr>
      <p:cViewPr varScale="1">
        <p:scale>
          <a:sx n="73" d="100"/>
          <a:sy n="73" d="100"/>
        </p:scale>
        <p:origin x="1080" y="48"/>
      </p:cViewPr>
      <p:guideLst>
        <p:guide orient="horz" pos="218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814" y="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5CBB19A-6453-4F23-B249-556194BDF2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2" tIns="48292" rIns="96582" bIns="48292" numCol="1" anchor="t" anchorCtr="0" compatLnSpc="1">
            <a:prstTxWarp prst="textNoShape">
              <a:avLst/>
            </a:prstTxWarp>
          </a:bodyPr>
          <a:lstStyle>
            <a:lvl1pPr defTabSz="966056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B065BB3-A5C6-418D-B417-9CEC0975BFE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686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2" tIns="48292" rIns="96582" bIns="48292" numCol="1" anchor="t" anchorCtr="0" compatLnSpc="1">
            <a:prstTxWarp prst="textNoShape">
              <a:avLst/>
            </a:prstTxWarp>
          </a:bodyPr>
          <a:lstStyle>
            <a:lvl1pPr algn="r" defTabSz="966056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0883D39E-BBAF-41B7-93BE-61A637BDC3E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2" tIns="48292" rIns="96582" bIns="48292" numCol="1" anchor="b" anchorCtr="0" compatLnSpc="1">
            <a:prstTxWarp prst="textNoShape">
              <a:avLst/>
            </a:prstTxWarp>
          </a:bodyPr>
          <a:lstStyle>
            <a:lvl1pPr defTabSz="966056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2EC3B2F-2328-4CD7-B198-6243F2377E1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2" tIns="48292" rIns="96582" bIns="48292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300"/>
            </a:lvl1pPr>
          </a:lstStyle>
          <a:p>
            <a:fld id="{DAECAF96-BD48-466D-AAD4-8D8E80FE11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B07E6733-BFF1-4DF7-9551-88B0DF6B72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BCBD036-43F8-4A3C-AB2A-75DAE2577FE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CF091DB-D0BC-40F8-90CA-D1A841F5D04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2225" y="719138"/>
            <a:ext cx="4735513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00B1B1A2-4BF2-4F13-A0B9-D71C2BFF29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311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677758A7-666C-4FEF-A182-2969CAE0F0D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8A57991C-9F7A-4740-9A08-B378B59233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CBBC533C-619F-4A16-9C24-504D307705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59000"/>
            <a:ext cx="7772400" cy="14890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38588"/>
            <a:ext cx="6400800" cy="177641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8480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319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3550"/>
            <a:ext cx="2057400" cy="5745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3550"/>
            <a:ext cx="6019800" cy="5745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0708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9731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20838"/>
            <a:ext cx="4038600" cy="4587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20838"/>
            <a:ext cx="4038600" cy="2217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90975"/>
            <a:ext cx="4038600" cy="22177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229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72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65638"/>
            <a:ext cx="7772400" cy="1381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46400"/>
            <a:ext cx="7772400" cy="15192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43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0838"/>
            <a:ext cx="4038600" cy="4587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0838"/>
            <a:ext cx="4038600" cy="4587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183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588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5750"/>
            <a:ext cx="4040188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03450"/>
            <a:ext cx="4040188" cy="40052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5750"/>
            <a:ext cx="4041775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03450"/>
            <a:ext cx="4041775" cy="40052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316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434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34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225"/>
            <a:ext cx="3008313" cy="1177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6225"/>
            <a:ext cx="5111750" cy="59324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5415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987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65688"/>
            <a:ext cx="5486400" cy="5730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20713"/>
            <a:ext cx="5486400" cy="41703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38775"/>
            <a:ext cx="5486400" cy="815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73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FAE23E5-8372-4BD9-BB57-BF9DF0A5A1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3550"/>
            <a:ext cx="8229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7E4E012-23CD-4072-9AB3-54DBE6457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0838"/>
            <a:ext cx="8229600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7" descr="PowerPoint-Template2">
            <a:extLst>
              <a:ext uri="{FF2B5EF4-FFF2-40B4-BE49-F238E27FC236}">
                <a16:creationId xmlns:a16="http://schemas.microsoft.com/office/drawing/2014/main" id="{6E82E94C-93BF-4300-80B0-992F15E8EB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7663"/>
            <a:ext cx="86868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 Box 8">
            <a:extLst>
              <a:ext uri="{FF2B5EF4-FFF2-40B4-BE49-F238E27FC236}">
                <a16:creationId xmlns:a16="http://schemas.microsoft.com/office/drawing/2014/main" id="{7F139830-45DA-4B9A-884F-8EC78D057AF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0" y="619125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Insurance Company Financial Regulation </a:t>
            </a:r>
          </a:p>
        </p:txBody>
      </p:sp>
      <p:sp>
        <p:nvSpPr>
          <p:cNvPr id="1037" name="Text Box 13">
            <a:extLst>
              <a:ext uri="{FF2B5EF4-FFF2-40B4-BE49-F238E27FC236}">
                <a16:creationId xmlns:a16="http://schemas.microsoft.com/office/drawing/2014/main" id="{08685E36-0536-4404-A1A1-43D193ACEDD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33400" y="6410325"/>
            <a:ext cx="7696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  <a:latin typeface="Verdana" panose="020B0604030504040204" pitchFamily="34" charset="0"/>
              </a:rPr>
              <a:t>Office of Corporate and Financial Regulation          - </a:t>
            </a:r>
            <a:fld id="{FE78E80F-5A17-4A95-BF42-E5A58D96C765}" type="slidenum">
              <a:rPr lang="en-US" altLang="en-US" sz="1200">
                <a:solidFill>
                  <a:schemeClr val="bg1"/>
                </a:solidFill>
                <a:latin typeface="Verdana" panose="020B0604030504040204" pitchFamily="34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US" altLang="en-US" sz="1200">
                <a:solidFill>
                  <a:schemeClr val="bg1"/>
                </a:solidFill>
                <a:latin typeface="Verdana" panose="020B0604030504040204" pitchFamily="34" charset="0"/>
              </a:rPr>
              <a:t> -</a:t>
            </a:r>
          </a:p>
        </p:txBody>
      </p:sp>
      <p:sp>
        <p:nvSpPr>
          <p:cNvPr id="1032" name="Text Box 15">
            <a:extLst>
              <a:ext uri="{FF2B5EF4-FFF2-40B4-BE49-F238E27FC236}">
                <a16:creationId xmlns:a16="http://schemas.microsoft.com/office/drawing/2014/main" id="{3A66BE93-76F3-4877-9BF9-C4C4E8CC4F4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1189038"/>
            <a:ext cx="609600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1400" b="1">
              <a:solidFill>
                <a:srgbClr val="009900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ontent.naic.org/publications#exam_handboo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ra-in-exam-mgr@p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D1B65912-2E55-458A-9B5A-388301B12E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484438"/>
            <a:ext cx="7772400" cy="19812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3399FF"/>
                </a:solidFill>
              </a:rPr>
              <a:t>Risk-Focused Financial Examinations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E454D630-2EFA-403E-A460-93695074B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46238"/>
            <a:ext cx="8686800" cy="4587875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solidFill>
                  <a:srgbClr val="3399FF"/>
                </a:solidFill>
              </a:rPr>
              <a:t>Risk-Focused Process:  Why the New Approach</a:t>
            </a:r>
            <a:br>
              <a:rPr lang="en-US" altLang="en-US" sz="2800" dirty="0">
                <a:solidFill>
                  <a:srgbClr val="009900"/>
                </a:solidFill>
              </a:rPr>
            </a:br>
            <a:endParaRPr lang="en-US" altLang="en-US" sz="1200" dirty="0">
              <a:solidFill>
                <a:srgbClr val="009900"/>
              </a:solidFill>
            </a:endParaRPr>
          </a:p>
          <a:p>
            <a:pPr lvl="1" eaLnBrk="1" hangingPunct="1"/>
            <a:r>
              <a:rPr lang="en-US" altLang="en-US" sz="2000" dirty="0"/>
              <a:t>Industry asked for it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/>
            <a:r>
              <a:rPr lang="en-US" altLang="en-US" sz="2000" dirty="0"/>
              <a:t>“It’s how we manage our business”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Has anyone not heard of ERM, SARBOX, MAR?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SRA only looked through Rear-View Mirror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What should we look for out of the Front Window?</a:t>
            </a:r>
          </a:p>
          <a:p>
            <a:pPr lvl="1"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9943A81F-3071-4BB8-A77C-A0908F790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46238"/>
            <a:ext cx="8839200" cy="4587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dirty="0">
                <a:solidFill>
                  <a:srgbClr val="3399FF"/>
                </a:solidFill>
              </a:rPr>
              <a:t>Risk-Focused Process:  Why the New Approach</a:t>
            </a:r>
            <a:br>
              <a:rPr lang="en-US" altLang="en-US" sz="2800" b="1" dirty="0">
                <a:solidFill>
                  <a:srgbClr val="009900"/>
                </a:solidFill>
              </a:rPr>
            </a:br>
            <a:endParaRPr lang="en-US" altLang="en-US" sz="2800" b="1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Part of the Coordinated Solvency Monitoring Process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/>
              <a:t>Financial Analysis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/>
              <a:t>State Insurance Regulators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/>
              <a:t>National Financial Services Regulators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/>
              <a:t>International Operations</a:t>
            </a:r>
            <a:br>
              <a:rPr lang="en-US" altLang="en-US" sz="2000" dirty="0"/>
            </a:br>
            <a:br>
              <a:rPr lang="en-US" altLang="en-US" sz="2000" dirty="0"/>
            </a:br>
            <a:endParaRPr lang="en-US" altLang="en-US" sz="2000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Where is the Off-Balance Sheet Risk?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BB09CDFD-64BF-48BE-A172-04132CFC4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1646237"/>
            <a:ext cx="861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</a:pPr>
            <a:r>
              <a:rPr lang="en-US" altLang="en-US" sz="2800" b="1" dirty="0">
                <a:solidFill>
                  <a:srgbClr val="3399FF"/>
                </a:solidFill>
              </a:rPr>
              <a:t>Risk-Focused Process:  How to Prepare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266E98-8DE1-4224-BDD0-A8056C9290E8}"/>
              </a:ext>
            </a:extLst>
          </p:cNvPr>
          <p:cNvSpPr txBox="1"/>
          <p:nvPr/>
        </p:nvSpPr>
        <p:spPr>
          <a:xfrm>
            <a:off x="339968" y="2332037"/>
            <a:ext cx="758483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4675" lvl="1" indent="-169863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b="1" dirty="0"/>
              <a:t>Check the Department’s Web Site at: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srgbClr val="3399FF"/>
              </a:solidFill>
            </a:endParaRPr>
          </a:p>
          <a:p>
            <a:pPr marL="571500" lvl="1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3399FF"/>
                </a:solidFill>
              </a:rPr>
              <a:t>https://www.insurance.pa.gov/Companies/DoingBusiness/Pages/Preparing%20for%20a%20Risk-Focused%20Financial%20Examination.aspx</a:t>
            </a:r>
            <a:endParaRPr lang="en-US" altLang="en-US" sz="2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4F82604E-09AB-4955-80A9-A77CC86B1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3399FF"/>
                </a:solidFill>
              </a:rPr>
              <a:t>Risk-Focused Process:  How to Prepare</a:t>
            </a:r>
            <a:br>
              <a:rPr lang="en-US" altLang="en-US" sz="2800" b="1" dirty="0">
                <a:solidFill>
                  <a:srgbClr val="009900"/>
                </a:solidFill>
              </a:rPr>
            </a:br>
            <a:endParaRPr lang="en-US" altLang="en-US" sz="2800" b="1" dirty="0">
              <a:solidFill>
                <a:srgbClr val="0099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Web Page Includes: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Links to:</a:t>
            </a:r>
            <a:br>
              <a:rPr lang="en-US" altLang="en-US" sz="2000" dirty="0"/>
            </a:br>
            <a:endParaRPr lang="en-US" altLang="en-US" sz="2000" dirty="0"/>
          </a:p>
          <a:p>
            <a:pPr lvl="3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NAIC Publications</a:t>
            </a:r>
            <a:br>
              <a:rPr lang="en-US" altLang="en-US" dirty="0"/>
            </a:br>
            <a:endParaRPr lang="en-US" altLang="en-US" dirty="0"/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Department’s Pre-Planning Questionnaire</a:t>
            </a:r>
            <a:br>
              <a:rPr lang="en-US" altLang="en-US" dirty="0"/>
            </a:br>
            <a:endParaRPr lang="en-US" altLang="en-US" dirty="0"/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Sample Agenda for Exam Kick-off Meeting</a:t>
            </a:r>
            <a:r>
              <a:rPr lang="en-US" altLang="en-US" dirty="0">
                <a:solidFill>
                  <a:srgbClr val="009900"/>
                </a:solidFill>
              </a:rPr>
              <a:t> </a:t>
            </a:r>
            <a:br>
              <a:rPr lang="en-US" altLang="en-US" dirty="0">
                <a:solidFill>
                  <a:srgbClr val="009900"/>
                </a:solidFill>
              </a:rPr>
            </a:b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A1CD8F28-77C5-4019-97F0-CDC32A8567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0838"/>
            <a:ext cx="8458200" cy="5329237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solidFill>
                  <a:srgbClr val="3399FF"/>
                </a:solidFill>
              </a:rPr>
              <a:t>Risk-Focused Process:  How to Prepare</a:t>
            </a:r>
            <a:br>
              <a:rPr lang="en-US" altLang="en-US" sz="2800" b="1" dirty="0">
                <a:solidFill>
                  <a:srgbClr val="009900"/>
                </a:solidFill>
              </a:rPr>
            </a:br>
            <a:endParaRPr lang="en-US" altLang="en-US" sz="2800" b="1" dirty="0"/>
          </a:p>
          <a:p>
            <a:pPr lvl="1" eaLnBrk="1" hangingPunct="1"/>
            <a:r>
              <a:rPr lang="en-US" altLang="en-US" sz="2000" dirty="0"/>
              <a:t>Read the Play Book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Prepare a Comprehensive and Accurate Pre-Planning Questionnaire Response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Engage your CPAs, Senior Management, and Legal Counsel </a:t>
            </a:r>
            <a:r>
              <a:rPr lang="en-US" altLang="en-US" sz="2000" u="sng" dirty="0">
                <a:solidFill>
                  <a:srgbClr val="000099"/>
                </a:solidFill>
              </a:rPr>
              <a:t>early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220B6AFB-95C4-4D31-982F-E306BB4B63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3399FF"/>
                </a:solidFill>
              </a:rPr>
              <a:t>Risk-Focused Process:  How to Prepare</a:t>
            </a:r>
            <a:br>
              <a:rPr lang="en-US" altLang="en-US" sz="3600" dirty="0">
                <a:solidFill>
                  <a:srgbClr val="009900"/>
                </a:solidFill>
              </a:rPr>
            </a:br>
            <a:endParaRPr lang="en-US" altLang="en-US" sz="1400" dirty="0">
              <a:solidFill>
                <a:srgbClr val="0099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Assign a Decision-Maker as Exam Contact Person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Be Ready to </a:t>
            </a:r>
            <a:r>
              <a:rPr lang="en-US" altLang="en-US" sz="2000" u="sng" dirty="0">
                <a:solidFill>
                  <a:srgbClr val="000099"/>
                </a:solidFill>
              </a:rPr>
              <a:t>Explain</a:t>
            </a:r>
            <a:r>
              <a:rPr lang="en-US" altLang="en-US" sz="2000" dirty="0">
                <a:solidFill>
                  <a:srgbClr val="000099"/>
                </a:solidFill>
              </a:rPr>
              <a:t> </a:t>
            </a:r>
            <a:r>
              <a:rPr lang="en-US" altLang="en-US" sz="2000" dirty="0"/>
              <a:t>the Work you have Already Completed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Understand the Information Request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Schedule Routine Status Meetings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0C24689C-CC0B-4390-A565-C9B26F4611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3399FF"/>
                </a:solidFill>
              </a:rPr>
              <a:t>Risk-Focused Process:  What to Expect</a:t>
            </a:r>
            <a:br>
              <a:rPr lang="en-US" altLang="en-US" sz="2800" b="1" dirty="0">
                <a:solidFill>
                  <a:srgbClr val="009900"/>
                </a:solidFill>
              </a:rPr>
            </a:br>
            <a:br>
              <a:rPr lang="en-US" altLang="en-US" sz="2400" b="1" dirty="0">
                <a:solidFill>
                  <a:srgbClr val="009900"/>
                </a:solidFill>
              </a:rPr>
            </a:br>
            <a:endParaRPr lang="en-US" altLang="en-US" sz="1000" b="1" dirty="0">
              <a:solidFill>
                <a:srgbClr val="0099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Earlier Contact to begin the Process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Interviews of C-Level Management and Board Members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Holding Company Impacts on Legal Entities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More Frequent Interaction with Internal/External Audit</a:t>
            </a:r>
            <a:br>
              <a:rPr lang="en-US" altLang="en-US" sz="2000" dirty="0"/>
            </a:br>
            <a:endParaRPr lang="en-US" alt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id="{9538C1FF-A74E-4E08-BF9A-8DEBCD9DCD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6699FF"/>
                </a:solidFill>
              </a:rPr>
              <a:t>Risk-Focused Process:  What to Expect</a:t>
            </a:r>
            <a:br>
              <a:rPr lang="en-US" altLang="en-US" sz="2800" b="1" dirty="0">
                <a:solidFill>
                  <a:srgbClr val="009900"/>
                </a:solidFill>
              </a:rPr>
            </a:br>
            <a:endParaRPr lang="en-US" altLang="en-US" sz="2800" b="1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Use of Contract Examiners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Use of Specialists in Non-traditional Exam Areas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Analyst/Examiner Follow-up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Limited Scope Exams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642FE10B-4A80-4BC3-BDDE-5F4FC0EC6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/>
              <a:t>   </a:t>
            </a:r>
            <a:r>
              <a:rPr lang="en-US" altLang="en-US" sz="2800" b="1" dirty="0">
                <a:solidFill>
                  <a:srgbClr val="6699FF"/>
                </a:solidFill>
              </a:rPr>
              <a:t>Contact:</a:t>
            </a:r>
            <a:br>
              <a:rPr lang="en-US" altLang="en-US" sz="2800" b="1" dirty="0">
                <a:solidFill>
                  <a:srgbClr val="009900"/>
                </a:solidFill>
              </a:rPr>
            </a:br>
            <a:endParaRPr lang="en-US" altLang="en-US" sz="2800" b="1" dirty="0">
              <a:solidFill>
                <a:srgbClr val="009900"/>
              </a:solidFill>
            </a:endParaRPr>
          </a:p>
          <a:p>
            <a:pPr marL="914400" indent="0" algn="l">
              <a:buNone/>
            </a:pPr>
            <a:endParaRPr lang="en-US" sz="1400" b="1" i="0" dirty="0">
              <a:solidFill>
                <a:srgbClr val="464646"/>
              </a:solidFill>
              <a:effectLst/>
              <a:latin typeface="Montserrat" panose="00000500000000000000" pitchFamily="2" charset="0"/>
            </a:endParaRPr>
          </a:p>
          <a:p>
            <a:pPr marL="914400" indent="0" algn="l">
              <a:buNone/>
            </a:pPr>
            <a:r>
              <a:rPr lang="en-US" sz="1400" b="1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Bureau of Financial Examinations</a:t>
            </a:r>
          </a:p>
          <a:p>
            <a:pPr marL="914400" indent="0" algn="l">
              <a:buNone/>
            </a:pPr>
            <a:r>
              <a:rPr lang="en-US" sz="1400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Pennsylvania Insurance Department</a:t>
            </a:r>
          </a:p>
          <a:p>
            <a:pPr marL="914400" indent="0" algn="l">
              <a:buNone/>
            </a:pPr>
            <a:r>
              <a:rPr lang="en-US" sz="1400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Office of Corporate and Financial Regulation</a:t>
            </a:r>
          </a:p>
          <a:p>
            <a:pPr marL="914400" indent="0" algn="l">
              <a:buNone/>
            </a:pPr>
            <a:r>
              <a:rPr lang="en-US" sz="1400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1345 Strawberry Square</a:t>
            </a:r>
          </a:p>
          <a:p>
            <a:pPr marL="914400" indent="0" algn="l">
              <a:buNone/>
            </a:pPr>
            <a:r>
              <a:rPr lang="en-US" sz="1400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Harrisburg, PA   17120</a:t>
            </a:r>
            <a:br>
              <a:rPr lang="en-US" sz="1400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</a:br>
            <a:endParaRPr lang="en-US" sz="1400" b="0" i="0" dirty="0">
              <a:solidFill>
                <a:srgbClr val="464646"/>
              </a:solidFill>
              <a:effectLst/>
              <a:latin typeface="Montserrat" panose="00000500000000000000" pitchFamily="2" charset="0"/>
            </a:endParaRPr>
          </a:p>
          <a:p>
            <a:pPr marL="914400" indent="0" algn="l">
              <a:buNone/>
            </a:pPr>
            <a:r>
              <a:rPr lang="en-US" sz="1400" b="1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Email: </a:t>
            </a:r>
            <a:r>
              <a:rPr lang="en-US" sz="1400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 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2"/>
              </a:rPr>
              <a:t>ra-in-exam-mgr@pa.gov</a:t>
            </a:r>
            <a:endParaRPr lang="en-US" sz="1400" b="0" i="0" dirty="0">
              <a:solidFill>
                <a:srgbClr val="464646"/>
              </a:solidFill>
              <a:effectLst/>
              <a:latin typeface="Montserrat" panose="00000500000000000000" pitchFamily="2" charset="0"/>
            </a:endParaRPr>
          </a:p>
          <a:p>
            <a:pPr marL="0" indent="0" eaLnBrk="1" hangingPunct="1">
              <a:buNone/>
            </a:pPr>
            <a:endParaRPr lang="en-US" altLang="en-US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2D0C0086-C2FA-48FF-ACA7-A69870EC5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0838"/>
            <a:ext cx="8534400" cy="4587875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solidFill>
                  <a:srgbClr val="3399FF"/>
                </a:solidFill>
              </a:rPr>
              <a:t>Risk-Focused Process for Financial Examinations</a:t>
            </a:r>
            <a:br>
              <a:rPr lang="en-US" altLang="en-US" sz="2800" dirty="0">
                <a:solidFill>
                  <a:srgbClr val="009900"/>
                </a:solidFill>
              </a:rPr>
            </a:br>
            <a:endParaRPr lang="en-US" altLang="en-US" sz="1200" dirty="0">
              <a:solidFill>
                <a:srgbClr val="009900"/>
              </a:solidFill>
            </a:endParaRPr>
          </a:p>
          <a:p>
            <a:pPr lvl="1" eaLnBrk="1" hangingPunct="1"/>
            <a:r>
              <a:rPr lang="en-US" altLang="en-US" sz="2000" dirty="0"/>
              <a:t>What it is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What it is not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Why the New Approach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How to Prepare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What to Expect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9C806B06-EF1C-40EA-B655-53652BBEE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0838"/>
            <a:ext cx="8229600" cy="4826000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solidFill>
                  <a:srgbClr val="3399FF"/>
                </a:solidFill>
              </a:rPr>
              <a:t>Risk-Focused Process:  What it is </a:t>
            </a:r>
            <a:br>
              <a:rPr lang="en-US" altLang="en-US" b="1" dirty="0">
                <a:solidFill>
                  <a:srgbClr val="009900"/>
                </a:solidFill>
              </a:rPr>
            </a:br>
            <a:endParaRPr lang="en-US" altLang="en-US" b="1" dirty="0">
              <a:solidFill>
                <a:srgbClr val="009900"/>
              </a:solidFill>
            </a:endParaRPr>
          </a:p>
          <a:p>
            <a:pPr lvl="1" eaLnBrk="1" hangingPunct="1"/>
            <a:r>
              <a:rPr lang="en-US" altLang="en-US" sz="2000" dirty="0"/>
              <a:t>Identifying Key Functional Activities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/>
            <a:r>
              <a:rPr lang="en-US" altLang="en-US" sz="2000" dirty="0"/>
              <a:t>What is your DNA?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/>
            <a:r>
              <a:rPr lang="en-US" altLang="en-US" sz="2000" dirty="0"/>
              <a:t>Applies to Any Size Company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>
              <a:buFontTx/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89B04CA5-62A0-4584-A774-4867F81A6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3399FF"/>
                </a:solidFill>
              </a:rPr>
              <a:t>Risk-Focused Process:  What it is </a:t>
            </a:r>
            <a:br>
              <a:rPr lang="en-US" altLang="en-US" b="1" dirty="0">
                <a:solidFill>
                  <a:srgbClr val="009900"/>
                </a:solidFill>
              </a:rPr>
            </a:br>
            <a:endParaRPr lang="en-US" altLang="en-US" b="1" dirty="0">
              <a:solidFill>
                <a:srgbClr val="0099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Identifying Risk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Current (Financial Statement)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Prospective (Non-Financial Statement)</a:t>
            </a:r>
            <a:br>
              <a:rPr lang="en-US" altLang="en-US" sz="2000" dirty="0"/>
            </a:br>
            <a:endParaRPr lang="en-US" altLang="en-US" sz="2000" dirty="0"/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What keeps you up at night?</a:t>
            </a:r>
            <a:br>
              <a:rPr lang="en-US" altLang="en-US" dirty="0"/>
            </a:br>
            <a:endParaRPr lang="en-US" altLang="en-US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594AC43D-0B86-4D1D-A3C5-BF547DEA9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3399FF"/>
                </a:solidFill>
              </a:rPr>
              <a:t>Risk-Focused Process:  What it is</a:t>
            </a:r>
            <a:br>
              <a:rPr lang="en-US" altLang="en-US" b="1" dirty="0">
                <a:solidFill>
                  <a:srgbClr val="009900"/>
                </a:solidFill>
              </a:rPr>
            </a:br>
            <a:endParaRPr lang="en-US" altLang="en-US" sz="1400" b="1" dirty="0">
              <a:solidFill>
                <a:srgbClr val="0099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Documenting Examiners’ Understanding of</a:t>
            </a:r>
            <a:r>
              <a:rPr lang="en-US" altLang="en-US" sz="2000" dirty="0">
                <a:solidFill>
                  <a:srgbClr val="000099"/>
                </a:solidFill>
              </a:rPr>
              <a:t> </a:t>
            </a:r>
            <a:r>
              <a:rPr lang="en-US" altLang="en-US" sz="2000" dirty="0"/>
              <a:t>Risk Mitigation Strategies and Corporate Governance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Accept Risk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Reduce Risk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Eliminate Risk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E24C977C-C19C-4288-84FF-03BAB29CF0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dirty="0">
                <a:solidFill>
                  <a:srgbClr val="3399FF"/>
                </a:solidFill>
              </a:rPr>
              <a:t>Risk-Focused Process:  What it is</a:t>
            </a:r>
            <a:br>
              <a:rPr lang="en-US" altLang="en-US" sz="2800" b="1" dirty="0">
                <a:solidFill>
                  <a:srgbClr val="3399FF"/>
                </a:solidFill>
              </a:rPr>
            </a:br>
            <a:endParaRPr lang="en-US" altLang="en-US" sz="2800" b="1" dirty="0">
              <a:solidFill>
                <a:srgbClr val="3399FF"/>
              </a:solidFill>
            </a:endParaRPr>
          </a:p>
          <a:p>
            <a:pPr lvl="1" eaLnBrk="1" hangingPunct="1"/>
            <a:r>
              <a:rPr lang="en-US" altLang="en-US" sz="2000" dirty="0"/>
              <a:t>Independently Evaluating Effectiveness of Risk Mitigation Strategy 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/>
              <a:t>Designed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/>
              <a:t>Documented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/>
              <a:t>Operating as Intended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Substantive Testing of the Highest Remaining Balance Sheet Risks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225E9A05-8AD6-4236-885A-EC9B23991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>
                <a:solidFill>
                  <a:srgbClr val="3399FF"/>
                </a:solidFill>
              </a:rPr>
              <a:t>Risk-Focused Process:  What it is</a:t>
            </a:r>
            <a:br>
              <a:rPr lang="en-US" altLang="en-US" sz="2800" b="1" dirty="0">
                <a:solidFill>
                  <a:srgbClr val="009900"/>
                </a:solidFill>
              </a:rPr>
            </a:br>
            <a:endParaRPr lang="en-US" altLang="en-US" sz="2800" b="1" dirty="0">
              <a:solidFill>
                <a:srgbClr val="009900"/>
              </a:solidFill>
            </a:endParaRPr>
          </a:p>
          <a:p>
            <a:pPr lvl="1" eaLnBrk="1" hangingPunct="1"/>
            <a:r>
              <a:rPr lang="en-US" altLang="en-US" sz="2000" dirty="0"/>
              <a:t>Reporting and Follow-Up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/>
            <a:r>
              <a:rPr lang="en-US" altLang="en-US" sz="2000" dirty="0"/>
              <a:t>Exam Report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/>
            <a:r>
              <a:rPr lang="en-US" altLang="en-US" sz="2000" dirty="0"/>
              <a:t>Management Letter</a:t>
            </a:r>
            <a:br>
              <a:rPr lang="en-US" altLang="en-US" sz="2000" dirty="0"/>
            </a:br>
            <a:endParaRPr lang="en-US" altLang="en-US" sz="2000" dirty="0"/>
          </a:p>
          <a:p>
            <a:pPr lvl="2" eaLnBrk="1" hangingPunct="1"/>
            <a:r>
              <a:rPr lang="en-US" altLang="en-US" sz="2000" dirty="0"/>
              <a:t>Supervisory (On-Going Monitoring) Plan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8F90AF75-14AF-4EE7-A727-7CD093F78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>
                <a:solidFill>
                  <a:srgbClr val="3399FF"/>
                </a:solidFill>
              </a:rPr>
              <a:t>Risk-Focused Process:  What it is </a:t>
            </a:r>
            <a:r>
              <a:rPr lang="en-US" altLang="en-US" sz="2800" b="1" u="sng" dirty="0">
                <a:solidFill>
                  <a:srgbClr val="3399FF"/>
                </a:solidFill>
              </a:rPr>
              <a:t>not</a:t>
            </a:r>
            <a:br>
              <a:rPr lang="en-US" altLang="en-US" sz="2800" dirty="0">
                <a:solidFill>
                  <a:srgbClr val="009900"/>
                </a:solidFill>
              </a:rPr>
            </a:br>
            <a:endParaRPr lang="en-US" altLang="en-US" sz="2800" dirty="0">
              <a:solidFill>
                <a:srgbClr val="009900"/>
              </a:solidFill>
            </a:endParaRPr>
          </a:p>
          <a:p>
            <a:pPr lvl="1" eaLnBrk="1" hangingPunct="1"/>
            <a:r>
              <a:rPr lang="en-US" altLang="en-US" sz="2000" dirty="0"/>
              <a:t>Strictly Financial Statement Driven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Absolute “Reliance” on Work of Others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Started Only after the Annual Statement is Filed</a:t>
            </a:r>
            <a:br>
              <a:rPr lang="en-US" altLang="en-US" dirty="0"/>
            </a:br>
            <a:endParaRPr lang="en-US" altLang="en-US" dirty="0"/>
          </a:p>
          <a:p>
            <a:pPr lvl="1"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10EDFB41-0FE9-4B6D-9614-DD7D87935C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>
                <a:solidFill>
                  <a:srgbClr val="3399FF"/>
                </a:solidFill>
              </a:rPr>
              <a:t>Risk-Focused Process:  What it is </a:t>
            </a:r>
            <a:r>
              <a:rPr lang="en-US" altLang="en-US" sz="2800" b="1" u="sng" dirty="0">
                <a:solidFill>
                  <a:srgbClr val="3399FF"/>
                </a:solidFill>
              </a:rPr>
              <a:t>not</a:t>
            </a:r>
            <a:br>
              <a:rPr lang="en-US" altLang="en-US" sz="2800" dirty="0">
                <a:solidFill>
                  <a:srgbClr val="009900"/>
                </a:solidFill>
              </a:rPr>
            </a:br>
            <a:endParaRPr lang="en-US" altLang="en-US" sz="2800" dirty="0">
              <a:solidFill>
                <a:srgbClr val="009900"/>
              </a:solidFill>
            </a:endParaRPr>
          </a:p>
          <a:p>
            <a:pPr lvl="1" eaLnBrk="1" hangingPunct="1"/>
            <a:r>
              <a:rPr lang="en-US" altLang="en-US" sz="2000" dirty="0"/>
              <a:t>Examiners Requesting and Waiting for Documents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Limited to “Tick” and “Tie” Balance Sheet Line Items</a:t>
            </a:r>
            <a:br>
              <a:rPr lang="en-US" altLang="en-US" sz="2000" dirty="0"/>
            </a:b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See you in 5 Years</a:t>
            </a:r>
          </a:p>
          <a:p>
            <a:pPr lvl="1" eaLnBrk="1" hangingPunct="1">
              <a:buFontTx/>
              <a:buNone/>
            </a:pPr>
            <a:endParaRPr lang="en-US" altLang="en-US" dirty="0">
              <a:solidFill>
                <a:srgbClr val="0099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C6F5FBA7F1BA4CBFC45AA7D3CC42CE" ma:contentTypeVersion="2" ma:contentTypeDescription="Create a new document." ma:contentTypeScope="" ma:versionID="d8bdea311ee6041a1bbfb0c0d1b7b03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be91e564ea28a6fa00189dedc564d8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F5CF1A7-99ED-4FCD-9641-84E53640CC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141909-38DF-46E7-AA7A-0D3873A94F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4E1908-DE8D-472F-83FC-89EC36AD180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2013</TotalTime>
  <Words>561</Words>
  <Application>Microsoft Office PowerPoint</Application>
  <PresentationFormat>Custom</PresentationFormat>
  <Paragraphs>90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Montserrat</vt:lpstr>
      <vt:lpstr>Verdana</vt:lpstr>
      <vt:lpstr>Default Design</vt:lpstr>
      <vt:lpstr>Risk-Focused Financial Examinations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Pennsylvania Insurance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Kimberly M. Bathgate</dc:creator>
  <cp:lastModifiedBy>Diep, Christine</cp:lastModifiedBy>
  <cp:revision>279</cp:revision>
  <dcterms:created xsi:type="dcterms:W3CDTF">2008-04-16T15:33:00Z</dcterms:created>
  <dcterms:modified xsi:type="dcterms:W3CDTF">2025-04-25T15:04:56Z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0x010100A1C6F5FBA7F1BA4CBFC45AA7D3CC42CE</vt:lpwstr>
  </property>
  <property fmtid="{D5CDD505-2E9C-101B-9397-08002B2CF9AE}" pid="3" name="Order">
    <vt:r8>30900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SharedWithUsers">
    <vt:lpwstr/>
  </property>
  <property fmtid="{D5CDD505-2E9C-101B-9397-08002B2CF9AE}" pid="7" name="TemplateUrl">
    <vt:lpwstr/>
  </property>
</Properties>
</file>