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57" r:id="rId2"/>
    <p:sldId id="258" r:id="rId3"/>
    <p:sldId id="269" r:id="rId4"/>
    <p:sldId id="272" r:id="rId5"/>
    <p:sldId id="273" r:id="rId6"/>
    <p:sldId id="274" r:id="rId7"/>
    <p:sldId id="310" r:id="rId8"/>
    <p:sldId id="318" r:id="rId9"/>
    <p:sldId id="259" r:id="rId10"/>
    <p:sldId id="263" r:id="rId11"/>
    <p:sldId id="264" r:id="rId12"/>
    <p:sldId id="265" r:id="rId13"/>
    <p:sldId id="266" r:id="rId14"/>
    <p:sldId id="321" r:id="rId15"/>
    <p:sldId id="323" r:id="rId16"/>
    <p:sldId id="322" r:id="rId17"/>
    <p:sldId id="267" r:id="rId18"/>
    <p:sldId id="268" r:id="rId19"/>
    <p:sldId id="260" r:id="rId20"/>
    <p:sldId id="270" r:id="rId21"/>
    <p:sldId id="271" r:id="rId22"/>
    <p:sldId id="308" r:id="rId23"/>
    <p:sldId id="309" r:id="rId24"/>
    <p:sldId id="276" r:id="rId25"/>
    <p:sldId id="277" r:id="rId26"/>
    <p:sldId id="278" r:id="rId27"/>
    <p:sldId id="261" r:id="rId28"/>
    <p:sldId id="280" r:id="rId29"/>
    <p:sldId id="312" r:id="rId30"/>
    <p:sldId id="311" r:id="rId31"/>
    <p:sldId id="313" r:id="rId32"/>
    <p:sldId id="320" r:id="rId33"/>
    <p:sldId id="314" r:id="rId34"/>
    <p:sldId id="262" r:id="rId35"/>
    <p:sldId id="315" r:id="rId36"/>
    <p:sldId id="316" r:id="rId37"/>
    <p:sldId id="317" r:id="rId38"/>
    <p:sldId id="281" r:id="rId39"/>
    <p:sldId id="279" r:id="rId40"/>
    <p:sldId id="282" r:id="rId41"/>
    <p:sldId id="283" r:id="rId42"/>
    <p:sldId id="319" r:id="rId43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tierrez, Lori" initials="GL" lastIdx="1" clrIdx="0">
    <p:extLst>
      <p:ext uri="{19B8F6BF-5375-455C-9EA6-DF929625EA0E}">
        <p15:presenceInfo xmlns:p15="http://schemas.microsoft.com/office/powerpoint/2012/main" userId="Gutierrez, Lo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EC0D942-F6F0-4DE2-8653-27CBE0ABB87C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1AC84F7-A0AC-4DD2-A8A4-8BB370400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06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BCD0508-CF5E-44D1-9470-EACF6BBD1CA3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007892E-2787-41AD-B33A-732CE5A9B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19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5A0789AD-81AF-44A8-8CC6-1DCA453BA432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81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Each section of Act 86 will be discussed in greater detail throughout the 3 levels of training.</a:t>
            </a:r>
          </a:p>
        </p:txBody>
      </p:sp>
    </p:spTree>
    <p:extLst>
      <p:ext uri="{BB962C8B-B14F-4D97-AF65-F5344CB8AC3E}">
        <p14:creationId xmlns:p14="http://schemas.microsoft.com/office/powerpoint/2010/main" val="3692088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17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99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05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81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73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61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39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91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26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02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73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66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434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73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19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864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56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695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60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28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97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15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850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567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59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156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454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242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65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24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96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60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59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43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15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44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190500"/>
            <a:ext cx="106172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1669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1219201"/>
            <a:ext cx="2794000" cy="4906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1219201"/>
            <a:ext cx="8178800" cy="4906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31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3" y="177800"/>
            <a:ext cx="105664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1142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71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90500"/>
            <a:ext cx="105664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100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11138"/>
            <a:ext cx="10566400" cy="5635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844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844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31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3" y="190500"/>
            <a:ext cx="105664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03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56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2192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19201"/>
            <a:ext cx="68156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362201"/>
            <a:ext cx="4011084" cy="3657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095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6482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8000" y="1143000"/>
            <a:ext cx="11074400" cy="3429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25780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230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52400"/>
            <a:ext cx="10972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Presentation Title Goes Here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4978400" y="6096000"/>
            <a:ext cx="7010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8" name="Picture 10" descr="blue bann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6400" y="152400"/>
            <a:ext cx="11176000" cy="914400"/>
          </a:xfrm>
          <a:prstGeom prst="rect">
            <a:avLst/>
          </a:prstGeom>
          <a:noFill/>
        </p:spPr>
      </p:pic>
      <p:pic>
        <p:nvPicPr>
          <p:cNvPr id="9" name="Picture 9" descr="DOH-rgb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34400" y="6096001"/>
            <a:ext cx="3016251" cy="549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988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fFDFUfnAq1k&amp;list=PL3DE9DDE8EB2A2E56&amp;index=14" TargetMode="External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hyperlink" Target="https://www.health.pa.gov/topics/Documents/Laws%20and%20Regulations/Act%2086%20of%202016-%20PSC.pdf" TargetMode="External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hyperlink" Target="http://www.pacode.com/secure/data/022/chapter12/s12.41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hyperlink" Target="https://www.health.pa.gov/topics/Documents/School%20Health/Pennsylvania%20Guidelines%20on%20Bloodborne%20Pathogens_A-18.pdf" TargetMode="External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b9sGJHBakdY&amp;index=2&amp;list=PL3DE9DDE8EB2A2E56" TargetMode="External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diabetes.org/tools-support/know-your-rights/safe-at-school-state-laws/training-resources-school-staff" TargetMode="External"/><Relationship Id="rId5" Type="http://schemas.openxmlformats.org/officeDocument/2006/relationships/hyperlink" Target="https://www.health.pa.gov/topics/Documents/School%20Health/Diabetes%20In%20School_Children%20Oct%202021.pdf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dH9Y_rby-jQ&amp;list=PL3DE9DDE8EB2A2E56&amp;index=4" TargetMode="External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i26P860R1AU&amp;index=5&amp;list=PL3DE9DDE8EB2A2E56" TargetMode="External"/><Relationship Id="rId4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1295400"/>
            <a:ext cx="7315200" cy="5334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b="1" dirty="0"/>
              <a:t>Level 1 Training</a:t>
            </a:r>
          </a:p>
          <a:p>
            <a:r>
              <a:rPr lang="en-US" b="1" dirty="0"/>
              <a:t>For All School Personnel</a:t>
            </a:r>
          </a:p>
          <a:p>
            <a:endParaRPr lang="en-US" b="1" dirty="0"/>
          </a:p>
          <a:p>
            <a:r>
              <a:rPr lang="en-US" sz="1600" b="1" dirty="0"/>
              <a:t>(Select the sound icon at the top right of each slide for the dialogue)</a:t>
            </a:r>
          </a:p>
          <a:p>
            <a:endParaRPr lang="en-US" sz="3600" dirty="0"/>
          </a:p>
          <a:p>
            <a:endParaRPr lang="en-US" sz="3600" b="1" dirty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86862" y="228601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MANAGEMENT OF STUDENTS WITH DIABETES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0503F8-DDDA-4D7C-B5DF-040993747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9446" y="1092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4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American Diabetes Association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Safe at Schools Campaign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Chapter 13 − Legal Considerations</a:t>
            </a:r>
          </a:p>
          <a:p>
            <a:pPr marL="0" lvl="0" indent="0" algn="ctr">
              <a:spcBef>
                <a:spcPts val="120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rgbClr val="000000"/>
                </a:solidFill>
                <a:hlinkClick r:id="rId5"/>
              </a:rPr>
              <a:t>https://www.youtube.com/watch?v=fFDFUfnAq1k&amp;list=PL3DE9DDE8EB2A2E56&amp;index=14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LEGAL CONSIDERATIONS (ADA)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992229-CDFB-4448-9662-ED97BDFC7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4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505264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Amends Article XIV of the Pa Public School Code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Provides direction to schools in the management of students with diabetes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Requires development of training and guidance by the departments of Health and Education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hlinkClick r:id="rId5"/>
              </a:rPr>
              <a:t>https://www.health.pa.gov/topics/Documents/Laws%20and%20Regulations/Act%2086%20of%202016-%20PSC.pdf</a:t>
            </a: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ACT 86 OF 2016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CCAC92-12F5-403E-9C43-85382E905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4103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33854"/>
            <a:ext cx="8229600" cy="5237284"/>
          </a:xfrm>
        </p:spPr>
        <p:txBody>
          <a:bodyPr/>
          <a:lstStyle/>
          <a:p>
            <a:pPr lvl="0"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Permits schools to designate staff to provide diabetes care</a:t>
            </a:r>
          </a:p>
          <a:p>
            <a:pPr lvl="0"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Provides staff with the right to decline this responsibility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Permits student self-management with specific criteria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Requires parent/guardian to provide written authorization from student’s health care practitioner consistent with school policy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</a:pP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/>
              <a:t>				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4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/>
              <a:t>		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/>
              <a:t>		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ACT 86 OF 2016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CA4B66-82A9-4AB6-8EF6-197A677F9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1519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6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Differentiates between delegation and designation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Allows nonpublic schools to follow the provisions of this act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US" sz="2400" dirty="0">
                <a:solidFill>
                  <a:srgbClr val="000000"/>
                </a:solidFill>
              </a:rPr>
              <a:t>	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9808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ACT 86 OF 2016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4D6739-07CF-43D6-9D94-6A37BC877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1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177800"/>
            <a:ext cx="10803467" cy="609600"/>
          </a:xfrm>
        </p:spPr>
        <p:txBody>
          <a:bodyPr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br>
              <a:rPr lang="en-US" sz="3200" b="1" kern="1200" dirty="0">
                <a:solidFill>
                  <a:srgbClr val="FFFFFF"/>
                </a:solidFill>
                <a:ea typeface="+mn-ea"/>
                <a:cs typeface="+mn-cs"/>
              </a:rPr>
            </a:br>
            <a:br>
              <a:rPr lang="en-US" sz="3200" b="1" kern="1200" dirty="0">
                <a:solidFill>
                  <a:srgbClr val="FFFFFF"/>
                </a:solidFill>
                <a:ea typeface="+mn-ea"/>
                <a:cs typeface="+mn-cs"/>
              </a:rPr>
            </a:br>
            <a:r>
              <a:rPr lang="en-US" sz="3200" b="1" kern="1200" dirty="0">
                <a:solidFill>
                  <a:srgbClr val="FFFFFF"/>
                </a:solidFill>
                <a:ea typeface="+mn-ea"/>
                <a:cs typeface="+mn-cs"/>
              </a:rPr>
              <a:t>22 Pa Code  </a:t>
            </a:r>
            <a:r>
              <a:rPr lang="en-US" sz="3200" b="1" dirty="0"/>
              <a:t>§ 12.41</a:t>
            </a:r>
            <a:br>
              <a:rPr lang="en-US" sz="3200" dirty="0"/>
            </a:br>
            <a:br>
              <a:rPr lang="en-US" sz="3200" b="1" kern="1200" dirty="0">
                <a:solidFill>
                  <a:srgbClr val="FFFFFF"/>
                </a:solidFill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107831"/>
            <a:ext cx="10972800" cy="4267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Public school’s obligation while student is under school jurisdiction:</a:t>
            </a:r>
          </a:p>
          <a:p>
            <a:r>
              <a:rPr lang="en-US" sz="2800" dirty="0"/>
              <a:t>Prepare a comprehensive and integrated program and written plan of student services based on needs of the student</a:t>
            </a:r>
          </a:p>
          <a:p>
            <a:pPr lvl="1"/>
            <a:r>
              <a:rPr lang="en-US" sz="2400" dirty="0"/>
              <a:t>Developmental services, including health services</a:t>
            </a:r>
          </a:p>
          <a:p>
            <a:pPr lvl="1"/>
            <a:r>
              <a:rPr lang="en-US" sz="2400" dirty="0"/>
              <a:t>Diagnostic and referral services</a:t>
            </a:r>
          </a:p>
          <a:p>
            <a:pPr lvl="1"/>
            <a:r>
              <a:rPr lang="en-US" sz="2400" dirty="0"/>
              <a:t>Intervention services to reduce or eliminate identified barriers</a:t>
            </a:r>
          </a:p>
          <a:p>
            <a:pPr lvl="1"/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38280E-F037-45B6-AB81-8CA073F34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5999" y="11078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2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dirty="0"/>
              <a:t>Consultation and coordination of services</a:t>
            </a:r>
          </a:p>
          <a:p>
            <a:pPr lvl="2"/>
            <a:r>
              <a:rPr lang="en-US" dirty="0"/>
              <a:t>School resources in coordination with other resources </a:t>
            </a:r>
          </a:p>
          <a:p>
            <a:pPr lvl="1"/>
            <a:r>
              <a:rPr lang="en-US" dirty="0"/>
              <a:t>Student services must:</a:t>
            </a:r>
          </a:p>
          <a:p>
            <a:pPr lvl="2"/>
            <a:r>
              <a:rPr lang="en-US" dirty="0"/>
              <a:t>Provide basic health services outlined in Article XIV of the Public School Code</a:t>
            </a:r>
          </a:p>
          <a:p>
            <a:pPr lvl="2"/>
            <a:r>
              <a:rPr lang="en-US" dirty="0"/>
              <a:t>Provide staff specifically licensed or certified to provide services as required by statute or regulation</a:t>
            </a:r>
          </a:p>
          <a:p>
            <a:r>
              <a:rPr lang="en-US" sz="2800" dirty="0"/>
              <a:t>Additional information available at</a:t>
            </a:r>
            <a:r>
              <a:rPr lang="en-US" dirty="0"/>
              <a:t> </a:t>
            </a:r>
            <a:r>
              <a:rPr lang="en-US" sz="2800" dirty="0">
                <a:hlinkClick r:id="rId4"/>
              </a:rPr>
              <a:t>http://www.pacode.com/secure/data/022/chapter12/s12.41.html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br>
              <a:rPr lang="en-US" sz="3200" b="1" kern="1200" dirty="0">
                <a:solidFill>
                  <a:srgbClr val="FFFFFF"/>
                </a:solidFill>
                <a:ea typeface="+mn-ea"/>
                <a:cs typeface="+mn-cs"/>
              </a:rPr>
            </a:br>
            <a:br>
              <a:rPr lang="en-US" sz="3200" b="1" kern="1200" dirty="0">
                <a:solidFill>
                  <a:srgbClr val="FFFFFF"/>
                </a:solidFill>
                <a:ea typeface="+mn-ea"/>
                <a:cs typeface="+mn-cs"/>
              </a:rPr>
            </a:br>
            <a:r>
              <a:rPr lang="en-US" sz="3200" b="1" kern="1200" dirty="0">
                <a:solidFill>
                  <a:srgbClr val="FFFFFF"/>
                </a:solidFill>
                <a:ea typeface="+mn-ea"/>
                <a:cs typeface="+mn-cs"/>
              </a:rPr>
              <a:t>22 Pa Code  </a:t>
            </a:r>
            <a:r>
              <a:rPr lang="en-US" sz="3200" b="1" dirty="0"/>
              <a:t>§ 12.41 (cont.) </a:t>
            </a:r>
            <a:br>
              <a:rPr lang="en-US" sz="3200" dirty="0"/>
            </a:br>
            <a:br>
              <a:rPr lang="en-US" sz="3200" b="1" kern="1200" dirty="0">
                <a:solidFill>
                  <a:srgbClr val="FFFFFF"/>
                </a:solidFill>
                <a:ea typeface="+mn-ea"/>
                <a:cs typeface="+mn-cs"/>
              </a:rPr>
            </a:b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01AD54-E39C-4AE9-9937-61DE172A6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2133" y="10859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5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38" y="177800"/>
            <a:ext cx="11262947" cy="609600"/>
          </a:xfrm>
        </p:spPr>
        <p:txBody>
          <a:bodyPr/>
          <a:lstStyle/>
          <a:p>
            <a:pPr lvl="0" algn="ctr" fontAlgn="auto">
              <a:spcBef>
                <a:spcPct val="50000"/>
              </a:spcBef>
              <a:spcAft>
                <a:spcPts val="0"/>
              </a:spcAft>
              <a:defRPr/>
            </a:pPr>
            <a:br>
              <a:rPr lang="en-US" sz="3000" b="1" kern="1200" dirty="0">
                <a:solidFill>
                  <a:srgbClr val="FFFFFF"/>
                </a:solidFill>
                <a:ea typeface="+mn-ea"/>
                <a:cs typeface="+mn-cs"/>
              </a:rPr>
            </a:br>
            <a:r>
              <a:rPr lang="en-US" sz="2800" b="1" kern="1200" dirty="0">
                <a:solidFill>
                  <a:srgbClr val="FFFFFF"/>
                </a:solidFill>
                <a:ea typeface="+mn-ea"/>
                <a:cs typeface="+mn-cs"/>
              </a:rPr>
              <a:t>SECTION 504 OF THE REHABILITATION ACT OF 1973</a:t>
            </a:r>
            <a:br>
              <a:rPr lang="en-US" sz="3000" b="1" kern="1200" dirty="0">
                <a:solidFill>
                  <a:srgbClr val="FFFFFF"/>
                </a:solidFill>
                <a:ea typeface="+mn-ea"/>
                <a:cs typeface="+mn-cs"/>
              </a:rPr>
            </a:b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Public school’s responsibilities while student is under school jurisdiction:</a:t>
            </a:r>
          </a:p>
          <a:p>
            <a:r>
              <a:rPr lang="en-US" sz="2800" dirty="0"/>
              <a:t>Conduct an evaluation to determine if student has a disability as defined by this act</a:t>
            </a:r>
          </a:p>
          <a:p>
            <a:r>
              <a:rPr lang="en-US" sz="2800" dirty="0"/>
              <a:t>If student is determined to be disabled:</a:t>
            </a:r>
          </a:p>
          <a:p>
            <a:pPr lvl="1"/>
            <a:r>
              <a:rPr lang="en-US" sz="2400" dirty="0"/>
              <a:t>Free appropriate public education</a:t>
            </a:r>
          </a:p>
          <a:p>
            <a:pPr lvl="1"/>
            <a:r>
              <a:rPr lang="en-US" sz="2400" dirty="0"/>
              <a:t>Written plan for providing reasonable accommodations and other services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5FBB48-1114-41FA-B8B5-CEBEAC4F5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0" y="11938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3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279" y="1383324"/>
            <a:ext cx="10162095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Does not apply to students providing self-care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hlinkClick r:id="rId5"/>
              </a:rPr>
              <a:t>Guidelines on Bloodborne Pathogens for the Public Sector</a:t>
            </a:r>
            <a:endParaRPr lang="en-US" sz="2800" dirty="0"/>
          </a:p>
          <a:p>
            <a:pPr lvl="1"/>
            <a:r>
              <a:rPr lang="en-US" sz="2400" dirty="0"/>
              <a:t>Applies to all employers and employees in the public sector who are not covered by federal standards of the Occupational Safety and Health Administration (OSHA), including schools</a:t>
            </a:r>
          </a:p>
          <a:p>
            <a:pPr lvl="1"/>
            <a:r>
              <a:rPr lang="en-US" sz="2400" dirty="0"/>
              <a:t>Addresses all actual or potential occupational exposures to blood or other infectious materials 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FFFFFF"/>
                </a:solidFill>
                <a:latin typeface="Verdana"/>
              </a:rPr>
              <a:t>BLOODBORNE PATHOGENS LAW (ACT 96 OF 2001)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7D9D2E-E1E4-4295-AD65-60090D43E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2956" y="11801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4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5547" y="1335465"/>
            <a:ext cx="9370243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Employers shall: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Offer the hepatitis B vaccination series to all employees who have the risk of occupational exposure</a:t>
            </a:r>
          </a:p>
          <a:p>
            <a:pPr lvl="2">
              <a:spcBef>
                <a:spcPts val="1200"/>
              </a:spcBef>
            </a:pPr>
            <a:r>
              <a:rPr lang="en-US" sz="2000" dirty="0"/>
              <a:t>Within 10 working days of assignment</a:t>
            </a:r>
          </a:p>
          <a:p>
            <a:pPr lvl="2">
              <a:spcBef>
                <a:spcPts val="1200"/>
              </a:spcBef>
            </a:pPr>
            <a:r>
              <a:rPr lang="en-US" sz="2000" dirty="0"/>
              <a:t>Free-of-charge</a:t>
            </a:r>
          </a:p>
          <a:p>
            <a:pPr lvl="2">
              <a:spcBef>
                <a:spcPts val="1200"/>
              </a:spcBef>
            </a:pPr>
            <a:r>
              <a:rPr lang="en-US" sz="2000" dirty="0"/>
              <a:t>Employee option to decline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Require the use of universal precautions</a:t>
            </a:r>
          </a:p>
          <a:p>
            <a:pPr lvl="2">
              <a:spcBef>
                <a:spcPts val="1200"/>
              </a:spcBef>
            </a:pPr>
            <a:r>
              <a:rPr lang="en-US" sz="2000" dirty="0"/>
              <a:t>Defined as an approach to infection control that treats all human blood, and certain human bodily fluids, as if they are known to be infectious for bloodborne pathogens</a:t>
            </a:r>
          </a:p>
          <a:p>
            <a:pPr lvl="1">
              <a:spcBef>
                <a:spcPts val="1200"/>
              </a:spcBef>
            </a:pPr>
            <a:endParaRPr lang="en-US" sz="2400" dirty="0"/>
          </a:p>
          <a:p>
            <a:pPr lvl="1">
              <a:spcBef>
                <a:spcPts val="1200"/>
              </a:spcBef>
            </a:pPr>
            <a:endParaRPr lang="en-US" sz="2400" dirty="0"/>
          </a:p>
          <a:p>
            <a:pPr lvl="1">
              <a:spcBef>
                <a:spcPts val="1200"/>
              </a:spcBef>
            </a:pPr>
            <a:endParaRPr lang="en-US" sz="2400" dirty="0"/>
          </a:p>
          <a:p>
            <a:pPr lvl="1">
              <a:spcBef>
                <a:spcPts val="1200"/>
              </a:spcBef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FFFFFF"/>
                </a:solidFill>
                <a:latin typeface="Verdana"/>
              </a:rPr>
              <a:t>BLOODBORNE PATHOGENS LAW (ACT 96 OF 2001)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C946EC-DCB8-422F-9AD0-9FDC1F89D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1322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dirty="0"/>
              <a:t>American Diabetes Association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dirty="0"/>
              <a:t> Safe at Schools Campaign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dirty="0"/>
              <a:t>Chapter 1 − Diabetes Basics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>
                <a:hlinkClick r:id="rId5"/>
              </a:rPr>
              <a:t>https://www.youtube.com/watch?v=b9sGJHBakdY&amp;index=2&amp;list=PL3DE9DDE8EB2A2E56</a:t>
            </a:r>
            <a:r>
              <a:rPr lang="en-US" sz="2800" dirty="0"/>
              <a:t>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DIABETES BASICS (ADA)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BC7316-AD47-4DFF-BD96-D08C3154C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4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/>
              <a:t>Adapted from: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hlinkClick r:id="rId5"/>
              </a:rPr>
              <a:t>Diabetes in School Children: Recommendations and Resource Guide for School Personnel (rev. 2021)</a:t>
            </a: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0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hlinkClick r:id="rId6"/>
              </a:rPr>
              <a:t>American Diabetes Association (ADA) Safe at School Campaign</a:t>
            </a: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MANAGEMENT OF STUDENTS WITH DIABETES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214468-3C72-41A1-BE5A-9CCB3BBE9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Most common chronic disease in school-aged children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Approximately 23,500 youth diagnosed each year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Chronic disease in which blood glucose (sugar) levels are above normal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DIABETES OVERVIEW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608588-2897-4CEA-9639-1ECD93295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7542" y="11707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0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92955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Type 1 diabetes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Formerly called juvenile diabetes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Pancreas can no longer produce insulin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Occurs at any age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Most common onset in children under age 10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Symptoms often mistaken for the flu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Increased thirst and urination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Unexplained weight loss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Blurred vision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Feeling tired all the time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DIABETES OVERVIEW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66F2FA-CB41-4F35-9B74-971612D4C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5249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6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92955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Type 2 Diabetes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Formerly called adult-onset diabetes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Cells don’t use insulin properly causing pancreas to produce more insulin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Eventually pancreas unable to keep up with demand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Occurs at any age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More common in children and teens due to inactivity and obesity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Symptoms similar to type 1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DIABETES OVERVIEW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BA41FE-549F-48A7-A04C-1038506A1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3530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6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92955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Gestational diabetes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Develops during pregnancy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Caused by hormones of pregnancy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Usually goes away after birth of baby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Woman at risk of developing diabetes later in life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Baby at increased risk for developing type 2 diabetes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DIABETES OVERVIEW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45F4B2-B815-416F-B4A9-C052803C9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6396" y="11613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0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Suggested members:</a:t>
            </a:r>
            <a:endParaRPr lang="en-US" sz="2400" dirty="0"/>
          </a:p>
          <a:p>
            <a:pPr lvl="1">
              <a:spcBef>
                <a:spcPts val="1200"/>
              </a:spcBef>
            </a:pPr>
            <a:endParaRPr lang="en-US" sz="2400" dirty="0"/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ASSEMBLING A SCHOOL HEALTH TEAM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134680"/>
              </p:ext>
            </p:extLst>
          </p:nvPr>
        </p:nvGraphicFramePr>
        <p:xfrm>
          <a:off x="2322147" y="2723112"/>
          <a:ext cx="81280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35305448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32695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Administration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Certified school nurse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730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504/IEP coordinator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Office staff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086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Student’s teacher(s)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School counselor or psychologist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196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Food service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Transportation coordinator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956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Trained diabetes personnel (if applicable)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Parents/guardians</a:t>
                      </a:r>
                    </a:p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534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Student with diabetes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45927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37FF93-D2BD-4E59-BAB8-D67699C47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0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Responsibilities of the school health team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Collaborate with student’s personal health care team (responsibility of the school nurse)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Implement medical orders from Diabetes Medical Management Plan (DMMP)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Develop and implement student’s education plans of care (IEP or Section 504)</a:t>
            </a:r>
          </a:p>
          <a:p>
            <a:pPr lvl="1">
              <a:spcBef>
                <a:spcPts val="1200"/>
              </a:spcBef>
            </a:pPr>
            <a:endParaRPr lang="en-US" sz="2400" dirty="0"/>
          </a:p>
          <a:p>
            <a:pPr marL="0" indent="0" algn="ctr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ASSEMBLING A SCHOOL HEALTH TEAM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46360F-A149-4DA3-86B4-52704D81C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6396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0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050304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Symptoms can happen suddenly.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If low blood sugar is suspected, begin treatment immediately with a fast acting sugar.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All students with diabetes should have immediate access to a fast-acting sugar.</a:t>
            </a:r>
          </a:p>
          <a:p>
            <a:pPr lvl="2">
              <a:spcBef>
                <a:spcPts val="1200"/>
              </a:spcBef>
            </a:pPr>
            <a:r>
              <a:rPr lang="en-US" sz="2000" dirty="0"/>
              <a:t>Kept in classrooms or carried by student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Don’t wait to take a blood glucose reading before starting treatment.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131885"/>
            <a:ext cx="11371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Verdana"/>
              </a:rPr>
              <a:t>RECOGNIZING/TREATING HYPOGLYCEMIA (LOW BLOOD SUGAR)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EAA39B-C873-4355-9834-47F3A8EE8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6396" y="10503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3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American Diabetes Association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Safe at Schools Campaign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Chapter 3 − Hypoglycemia</a:t>
            </a:r>
          </a:p>
          <a:p>
            <a:pPr marL="0" lvl="0" indent="0">
              <a:spcBef>
                <a:spcPts val="120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rgbClr val="000000"/>
                </a:solidFill>
                <a:hlinkClick r:id="rId5"/>
              </a:rPr>
              <a:t>https://www.youtube.com/watch?v=dH9Y_rby-jQ&amp;list=PL3DE9DDE8EB2A2E56&amp;index=4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HYPOGLYCEMIA (ADA)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E881C9-056C-4744-85A5-F65B6FD97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2957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6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Suspect hypoglycemia if a student is showing the following symptoms:</a:t>
            </a:r>
            <a:endParaRPr lang="en-US" sz="24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 dirty="0">
              <a:solidFill>
                <a:srgbClr val="FFFFFF"/>
              </a:solidFill>
              <a:latin typeface="Verdana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553542"/>
              </p:ext>
            </p:extLst>
          </p:nvPr>
        </p:nvGraphicFramePr>
        <p:xfrm>
          <a:off x="2339730" y="3348566"/>
          <a:ext cx="8128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8447472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540069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Shakiness/jitteriness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Sweating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46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Sleepiness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751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Confusion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Loss of coordination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10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Irritability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Argumentativeness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640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Changed personality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Changed behavior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202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Inability to concentrate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Dizziness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040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Headache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Blurry vision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466312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131885"/>
            <a:ext cx="11371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Verdana"/>
              </a:rPr>
              <a:t>RECOGNIZING/TREATING HYPOGLYCEMIA (LOW BLOOD SUGAR)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A7C6A1-271A-4B44-9E3C-40E6141CC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8116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8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Students should never be left alone or sent anywhere alone or with another student if hypoglycemia is suspected.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Not all students recognize hypoglycemia symptoms.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When in doubt, treat student’s symptoms as low blood sugar.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131885"/>
            <a:ext cx="11371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Verdana"/>
              </a:rPr>
              <a:t>RECOGNIZING/TREATING HYPOGLYCEMIA (LOW BLOOD SUGAR)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4AC2B6-A26A-4CB4-B5F4-7199CB5BB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4677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6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505092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All school personnel − Level 1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Staff responsible for students with diabetes − Level 1 and 2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Administration, nurses and school staff designated as trained diabetes personnel − Level 1, 2 and 3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RECOMMENDED ANNUAL TRAINING MODULES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0CE15A-B555-4B69-85BC-31762B236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2957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9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If the student with diabetes is showing any of these symptoms: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Notify the school emergency contact (ex. nurse, administrator, trained diabetes personnel); and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Start treatment with a fast-acting sugar, unless the student is unresponsive or unconscious.</a:t>
            </a:r>
          </a:p>
          <a:p>
            <a:pPr lvl="2">
              <a:spcBef>
                <a:spcPts val="1200"/>
              </a:spcBef>
            </a:pPr>
            <a:endParaRPr lang="en-US" sz="2000" dirty="0"/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131885"/>
            <a:ext cx="11371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Verdana"/>
              </a:rPr>
              <a:t>RECOGNIZING/TREATING HYPOGLYCEMIA (LOW BLOOD SUGAR)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F15E82-A368-4CDB-9C12-A04349EB4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4676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069158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Fast-acting sugar must be available to the student with diabetes at all times.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The following are acceptable substitutes if the above is not available: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4 ounces of regular fruit juice; or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4 – 6 ounces of regular soda.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Staff must be aware of the location for quick access.</a:t>
            </a:r>
          </a:p>
          <a:p>
            <a:pPr>
              <a:spcBef>
                <a:spcPts val="1200"/>
              </a:spcBef>
            </a:pP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131885"/>
            <a:ext cx="11371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Verdana"/>
              </a:rPr>
              <a:t>RECOGNIZING/TREATING HYPOGLYCEMIA (LOW BLOOD SUGAR)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9704AE-A512-4D89-9EE6-1C0DA5FD9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9518" y="11424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1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069158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A student with diabetes is at greatest risk of low blood sugar during periods of physical activity.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P.E. teachers and coaches should have fast-acting sugar readily available.</a:t>
            </a:r>
          </a:p>
          <a:p>
            <a:pPr lvl="2">
              <a:spcBef>
                <a:spcPts val="1200"/>
              </a:spcBef>
            </a:pPr>
            <a:r>
              <a:rPr lang="en-US" sz="2000" dirty="0"/>
              <a:t>Fast-acting sugar, i.e. glucose tabs, should be attached to their clipboards.</a:t>
            </a:r>
          </a:p>
          <a:p>
            <a:pPr lvl="2">
              <a:spcBef>
                <a:spcPts val="1200"/>
              </a:spcBef>
            </a:pPr>
            <a:r>
              <a:rPr lang="en-US" sz="2000" dirty="0"/>
              <a:t>First aid kit containing fast-acting sugar should be with students on the playing field or in the gym.</a:t>
            </a:r>
          </a:p>
          <a:p>
            <a:pPr lvl="2">
              <a:spcBef>
                <a:spcPts val="1200"/>
              </a:spcBef>
            </a:pPr>
            <a:endParaRPr lang="en-US" sz="2000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131885"/>
            <a:ext cx="11371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Verdana"/>
              </a:rPr>
              <a:t>RECOGNIZING/TREATING HYPOGLYCEMIA (LOW BLOOD SUGAR)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A284A4-C350-427D-90A7-EF0B5131E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0664" y="10691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8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Hyperglycemia does not usually result in a medical emergency.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Except in cases of an insulin pump malfunction, leading to diabetic ketoacidosis (DKA)</a:t>
            </a:r>
          </a:p>
          <a:p>
            <a:pPr lvl="2">
              <a:spcBef>
                <a:spcPts val="1200"/>
              </a:spcBef>
            </a:pPr>
            <a:r>
              <a:rPr lang="en-US" sz="2000" dirty="0"/>
              <a:t>Diabetes emergency if not promptly addressed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Onset of symptoms typically occurs over several hours or days.</a:t>
            </a:r>
          </a:p>
          <a:p>
            <a:pPr marL="457200" lvl="1" indent="0">
              <a:spcBef>
                <a:spcPts val="1200"/>
              </a:spcBef>
              <a:buNone/>
            </a:pPr>
            <a:endParaRPr lang="en-US" sz="2400" dirty="0"/>
          </a:p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131885"/>
            <a:ext cx="113713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Verdana"/>
              </a:rPr>
              <a:t>RECOGNIZING/TREATING HYPERGLYCEMIA                         (HIGH BLOOD SUGAR)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38FE80-EAAC-41F7-AACC-E0AD0D0DD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2384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6549" y="1295401"/>
            <a:ext cx="8516981" cy="4525963"/>
          </a:xfrm>
        </p:spPr>
        <p:txBody>
          <a:bodyPr/>
          <a:lstStyle/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American Diabetes Association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 Safe at Schools Campaign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Chapter 4 − Hyperglycemia</a:t>
            </a:r>
          </a:p>
          <a:p>
            <a:pPr marL="0" lvl="0" indent="0" algn="ctr">
              <a:spcBef>
                <a:spcPts val="120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rgbClr val="000000"/>
                </a:solidFill>
                <a:hlinkClick r:id="rId5"/>
              </a:rPr>
              <a:t>https://www.youtube.com/watch?v=i26P860R1AU&amp;index=5&amp;list=PL3DE9DDE8EB2A2E56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HYPERGLYCEMIA (ADA)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1CED5D-0E45-4FCB-84FF-81D2BFC88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4103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6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lvl="0">
              <a:spcBef>
                <a:spcPts val="1200"/>
              </a:spcBef>
            </a:pPr>
            <a:endParaRPr lang="en-US" sz="2800" dirty="0">
              <a:solidFill>
                <a:srgbClr val="000000"/>
              </a:solidFill>
            </a:endParaRPr>
          </a:p>
          <a:p>
            <a:pPr lvl="0"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Suspect hyperglycemia if a student is showing the following symptoms:</a:t>
            </a:r>
          </a:p>
          <a:p>
            <a:pPr lvl="0">
              <a:spcBef>
                <a:spcPts val="1200"/>
              </a:spcBef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71160"/>
              </p:ext>
            </p:extLst>
          </p:nvPr>
        </p:nvGraphicFramePr>
        <p:xfrm>
          <a:off x="2366108" y="3690267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53844950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9897979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Thirst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Change in appetite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46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Dry mouth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Blurry vision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591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Frequent or increased urination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Fatigue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904559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131885"/>
            <a:ext cx="113713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Verdana"/>
              </a:rPr>
              <a:t>RECOGNIZING/TREATING HYPERGLYCEMIA                         (HIGH BLOOD SUGAR)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F543CE-3D59-40CF-9418-D9AC2FD27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9517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7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Students should never be left alone or sent anywhere alone or with another student if hyperglycemia is suspected.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Not all students recognize hyperglycemia symptoms.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131885"/>
            <a:ext cx="113713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Verdana"/>
              </a:rPr>
              <a:t>RECOGNIZING/TREATING HYPERGLYCEMIA                         (HIGH BLOOD SUGAR)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C43A8A-4609-428F-951F-B28D0572B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9517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3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If the student with diabetes is showing any of these symptoms: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Notify the school emergency contact (ex. nurse, administrator, trained diabetes personnel).</a:t>
            </a:r>
          </a:p>
          <a:p>
            <a:pPr marL="457200" lvl="1" indent="0">
              <a:spcBef>
                <a:spcPts val="1200"/>
              </a:spcBef>
              <a:buNone/>
            </a:pPr>
            <a:endParaRPr lang="en-US" sz="2400" dirty="0"/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131885"/>
            <a:ext cx="113713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Verdana"/>
              </a:rPr>
              <a:t>RECOGNIZING/TREATING HYPERGLYCEMIA                         (HIGH BLOOD SUGAR)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F7FC19-6425-413B-9005-2035348F2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4103" y="11707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7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If unsure that student’s symptoms indicate hypoglycemia or hyperglycemia:</a:t>
            </a:r>
          </a:p>
          <a:p>
            <a:pPr lvl="1"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</a:rPr>
              <a:t>Notify the school emergency contact (ex. nurse, administrator, trained diabetes personnel); and</a:t>
            </a:r>
          </a:p>
          <a:p>
            <a:pPr lvl="1"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</a:rPr>
              <a:t>Start treatment for hypoglycemia with a fast-acting sugar, unless the student is unresponsive or unconscious.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FACTORS TO TAKE INTO CONSIDERATION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547172-8B30-47F6-B791-1CAD98889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3530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3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0668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All school staff need to know: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Which students have diabetes;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How to recognize hypoglycemia and start treatment with a fast-acting form of sugar;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Where snacks and low supplies are kept;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Which students wear an insulin pump or continuous glucose monitor (CGM); and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Which students use their smartphones for diabetes management.</a:t>
            </a:r>
          </a:p>
          <a:p>
            <a:pPr marL="0" indent="0">
              <a:spcBef>
                <a:spcPts val="1200"/>
              </a:spcBef>
              <a:buNone/>
            </a:pPr>
            <a:br>
              <a:rPr lang="en-US" sz="2000" dirty="0"/>
            </a:br>
            <a:endParaRPr lang="en-US" sz="20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FACTORS TO TAKE INTO CONSIDERATION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40601E-4E49-4C53-BA9E-71FBD98A6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8689" y="1133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6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088011"/>
            <a:ext cx="8229600" cy="500170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Diabetes management is 24/7.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Routine care is required to meet daily needs.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Emergencies can occur at any time.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School staff must be prepared to provide diabetes care at school and at all school-sponsored activities.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The elements of effective diabetes management to be covered in this module are highlighted in yellow on the following slides.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MANAGEMENT OF STUDENTS WITH DIABETES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80D2F0-08E4-46B4-A322-9EC9CA9C9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2957" y="10880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1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830408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Students with diabetes: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Do not want to be singled out or made to feel different from their peers;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React differently to having diabetes (ex. accepting or resentful); and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Are at risk for development of depression and eating disorders. </a:t>
            </a:r>
          </a:p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FFFFFF"/>
                </a:solidFill>
                <a:latin typeface="Verdana"/>
              </a:rPr>
              <a:t>DEALING WITH EMOTIONAL AND SOCIAL ISSUES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98871D-C13C-468F-82D5-6B0DC5D09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4677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5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4999" y="1295401"/>
            <a:ext cx="8856785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Students with diabetes:</a:t>
            </a:r>
          </a:p>
          <a:p>
            <a:pPr lvl="1"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</a:rPr>
              <a:t>May exert their independence by not complying with their diabetes care plan; and </a:t>
            </a:r>
          </a:p>
          <a:p>
            <a:pPr lvl="1"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</a:rPr>
              <a:t>May be embarrassed or afraid by the potential for hypoglycemia and do not take all their insulin.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If concerns are observed, notify a member of the student’s school health team</a:t>
            </a:r>
          </a:p>
          <a:p>
            <a:pPr marL="0" lvl="0" indent="0">
              <a:spcBef>
                <a:spcPts val="1200"/>
              </a:spcBef>
              <a:buNone/>
            </a:pPr>
            <a:endParaRPr lang="en-US" dirty="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FFFFFF"/>
                </a:solidFill>
                <a:latin typeface="Verdana"/>
              </a:rPr>
              <a:t>DEALING WITH EMOTIONAL AND SOCIAL ISSUES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6E9E89-4B53-461E-96ED-46AF208D7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6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THIS CONCLUDES LEVEL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School administrators, school nurses, other licensed health care professionals, staff with responsibility for students with diabetes and staff designated as trained diabetes personnel (if applicable) should continue to Level 2.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8E096A-51EF-4B7D-B2A2-693A292C4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0" y="10953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4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404535"/>
            <a:ext cx="88392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>
                <a:highlight>
                  <a:srgbClr val="FFFF00"/>
                </a:highlight>
              </a:rPr>
              <a:t>Assembling a school health team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Developing student written plans of care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Based on the student’s Diabetes Medical Management Plan (DMMP)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Designating and training school staff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Maintaining optimal blood glucose control</a:t>
            </a:r>
          </a:p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Verdana"/>
              </a:rPr>
              <a:t>ELEMENTS OF EFFECTIVE DIABETES MANAGEMENT IN SCHOOLS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6BB7BC-FA11-4A6A-A61F-79B249E2B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1236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7037" y="1471700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Implementing student self-management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Operating monitoring equipment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  <a:highlight>
                  <a:srgbClr val="FFFF00"/>
                </a:highlight>
              </a:rPr>
              <a:t>Recognizing and treating hypoglycemia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  <a:highlight>
                  <a:srgbClr val="FFFF00"/>
                </a:highlight>
              </a:rPr>
              <a:t>Recognizing and treating hyperglycemia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Administering medications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Following an individualized meal plan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Verdana"/>
              </a:rPr>
              <a:t>ELEMENTS OF EFFECTIVE DIABETES MANAGEMENT IN SCHOOLS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E072F6-63F3-4042-BDDF-511588ED6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142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2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3482" y="1362850"/>
            <a:ext cx="9370758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Promoting regular physical activity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Planning for special events, field trips and extracurricular activities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Planning for disasters and emergencies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  <a:highlight>
                  <a:srgbClr val="FFFF00"/>
                </a:highlight>
              </a:rPr>
              <a:t>Dealing with emotional and social issues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Verdana"/>
              </a:rPr>
              <a:t>ELEMENTS OF EFFECTIVE DIABETES MANAGEMENT IN SCHOOLS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64B208-C1BC-4A29-A3F5-EAC43B9DA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240" y="1159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0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ACT 86 OF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Level 1 training will include the following provisions from Act 86 of 2016:</a:t>
            </a:r>
          </a:p>
          <a:p>
            <a:pPr lvl="1"/>
            <a:r>
              <a:rPr lang="en-US" dirty="0"/>
              <a:t>Section 1414.3 Education of School Employees in Diabetes Care and Management</a:t>
            </a:r>
          </a:p>
          <a:p>
            <a:pPr lvl="2"/>
            <a:r>
              <a:rPr lang="en-US" dirty="0"/>
              <a:t>(a)(1) Overview of diabetes</a:t>
            </a:r>
          </a:p>
          <a:p>
            <a:pPr lvl="2"/>
            <a:r>
              <a:rPr lang="en-US" dirty="0"/>
              <a:t>(a)(3) Recognizing and treatment of hypo- and hyperglycemia</a:t>
            </a:r>
          </a:p>
          <a:p>
            <a:pPr lvl="1"/>
            <a:r>
              <a:rPr lang="en-US" dirty="0"/>
              <a:t>Section 1414.8 Diabetes Care in Nonpublic Schools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7EEDB8-D5C2-4AF0-A0E4-E1ADCCB45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2133" y="10670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3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Following this training, participants will be able to: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sz="2800" dirty="0"/>
              <a:t>List three types of diabetes;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sz="2800" dirty="0"/>
              <a:t>Name two symptoms each for hypoglycemia and hyperglycemia; and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sz="2800" dirty="0"/>
              <a:t>List the immediate response for treating  hypoglycemia and hyperglycemia.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OBJECTIVES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AE5997-F189-4578-823F-8E3B7D3DF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OH_Master%20Template[1]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40F313A631F640B6F972CC12FDA1AA" ma:contentTypeVersion="2" ma:contentTypeDescription="Create a new document." ma:contentTypeScope="" ma:versionID="bc96a8e0e777706d78c7a7042f4b9fab">
  <xsd:schema xmlns:xsd="http://www.w3.org/2001/XMLSchema" xmlns:xs="http://www.w3.org/2001/XMLSchema" xmlns:p="http://schemas.microsoft.com/office/2006/metadata/properties" xmlns:ns1="http://schemas.microsoft.com/sharepoint/v3" xmlns:ns2="ee34c1ad-bb57-47d0-86e3-a865a141362a" targetNamespace="http://schemas.microsoft.com/office/2006/metadata/properties" ma:root="true" ma:fieldsID="5b7a81d05fc97020a82439f6eef42530" ns1:_="" ns2:_="">
    <xsd:import namespace="http://schemas.microsoft.com/sharepoint/v3"/>
    <xsd:import namespace="ee34c1ad-bb57-47d0-86e3-a865a141362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34c1ad-bb57-47d0-86e3-a865a14136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95439FA-B522-4F73-9B10-80CD8900DF9A}"/>
</file>

<file path=customXml/itemProps2.xml><?xml version="1.0" encoding="utf-8"?>
<ds:datastoreItem xmlns:ds="http://schemas.openxmlformats.org/officeDocument/2006/customXml" ds:itemID="{CCD232FD-3453-4E4C-B508-707643E353ED}"/>
</file>

<file path=customXml/itemProps3.xml><?xml version="1.0" encoding="utf-8"?>
<ds:datastoreItem xmlns:ds="http://schemas.openxmlformats.org/officeDocument/2006/customXml" ds:itemID="{D287305C-7739-4E71-B80D-B2522B33220E}"/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2049</Words>
  <Application>Microsoft Office PowerPoint</Application>
  <PresentationFormat>Widescreen</PresentationFormat>
  <Paragraphs>367</Paragraphs>
  <Slides>42</Slides>
  <Notes>37</Notes>
  <HiddenSlides>0</HiddenSlides>
  <MMClips>42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Verdana</vt:lpstr>
      <vt:lpstr>DOH_Master%20Template[1]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 86 OF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22 Pa Code  § 12.41  </vt:lpstr>
      <vt:lpstr>  22 Pa Code  § 12.41 (cont.)   </vt:lpstr>
      <vt:lpstr> SECTION 504 OF THE REHABILITATION ACT OF 1973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CONCLUDES LEVEL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Level 1 Training - July 2023</dc:title>
  <dc:creator>Beth Anne Bahn</dc:creator>
  <cp:lastModifiedBy>Schultz, Colleen</cp:lastModifiedBy>
  <cp:revision>75</cp:revision>
  <cp:lastPrinted>2017-02-22T15:32:30Z</cp:lastPrinted>
  <dcterms:created xsi:type="dcterms:W3CDTF">2017-01-31T14:41:41Z</dcterms:created>
  <dcterms:modified xsi:type="dcterms:W3CDTF">2023-07-07T18:29:31Z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0x0101009740F313A631F640B6F972CC12FDA1AA</vt:lpwstr>
  </property>
</Properties>
</file>