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4" r:id="rId5"/>
    <p:sldMasterId id="2147483660" r:id="rId6"/>
    <p:sldMasterId id="2147483672" r:id="rId7"/>
  </p:sldMasterIdLst>
  <p:notesMasterIdLst>
    <p:notesMasterId r:id="rId27"/>
  </p:notesMasterIdLst>
  <p:sldIdLst>
    <p:sldId id="256" r:id="rId8"/>
    <p:sldId id="274" r:id="rId9"/>
    <p:sldId id="275" r:id="rId10"/>
    <p:sldId id="285" r:id="rId11"/>
    <p:sldId id="276" r:id="rId12"/>
    <p:sldId id="286" r:id="rId13"/>
    <p:sldId id="287" r:id="rId14"/>
    <p:sldId id="288" r:id="rId15"/>
    <p:sldId id="277" r:id="rId16"/>
    <p:sldId id="289" r:id="rId17"/>
    <p:sldId id="278" r:id="rId18"/>
    <p:sldId id="279" r:id="rId19"/>
    <p:sldId id="291" r:id="rId20"/>
    <p:sldId id="280" r:id="rId21"/>
    <p:sldId id="290" r:id="rId22"/>
    <p:sldId id="281" r:id="rId23"/>
    <p:sldId id="282" r:id="rId24"/>
    <p:sldId id="283" r:id="rId25"/>
    <p:sldId id="273" r:id="rId2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eigelman, Nicole" initials="RN" lastIdx="1" clrIdx="6"/>
  <p:cmAuthor id="1" name="Dyszel, Jean" initials="DJ" lastIdx="3" clrIdx="0"/>
  <p:cmAuthor id="8" name="Brian Gasper" initials="" lastIdx="1" clrIdx="7"/>
  <p:cmAuthor id="2" name="Baum-Leaman, Rebekah" initials="BR" lastIdx="4" clrIdx="1"/>
  <p:cmAuthor id="3" name="Carrie Soliday" initials="CS" lastIdx="3" clrIdx="2"/>
  <p:cmAuthor id="4" name="Mauro, Kevin" initials="MK" lastIdx="11" clrIdx="3"/>
  <p:cmAuthor id="5" name="Maraschiello, Richard" initials="MR" lastIdx="2" clrIdx="4"/>
  <p:cmAuthor id="6" name="Baum-Leaman, Rebekah" initials="BR [2]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5076" autoAdjust="0"/>
  </p:normalViewPr>
  <p:slideViewPr>
    <p:cSldViewPr snapToGrid="0">
      <p:cViewPr varScale="1">
        <p:scale>
          <a:sx n="97" d="100"/>
          <a:sy n="97" d="100"/>
        </p:scale>
        <p:origin x="82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0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7AE9F15-334C-43A9-A3EE-6C520BEE20D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78A933-8510-4584-ABC1-84DA0D71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3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4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12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4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67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4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0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08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Sharing the progress of individuals and groups engages key stakeholders in a cycle of teaching and learning.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must ask these important questions as we engage learners, families/caregivers, and school leadership in the teaching and learning process.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Strong communication among all stakeholders highlights the importance of student accountability, family/caregiver responsibility, and leadership commitment to high academic expectations. 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22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48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19</a:t>
            </a:fld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DB851C-7C34-46A2-9CA3-A80CE084A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5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1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96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9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92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2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1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A933-8510-4584-ABC1-84DA0D71DA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0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284-979C-4A97-A374-6080BA4EF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20FDE-E5C8-4150-BA9C-FC52BF7B5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9E9E9-8CAA-4FDF-BD41-4CB02980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454B-F2F8-4F3C-A9BE-7610A13AB42C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64D00-CAEF-46EA-92FB-8BC42EE5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12BBE-249C-4131-AFD6-D60A6A6E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8627-5F71-470A-9C6D-7FB02645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A05B1-7F4A-4219-9839-6C3F27DE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62741-4097-4A20-BAC5-B9B3F393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B3FA-E332-4BA7-8AE7-4D0EDF60228D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345D3-8404-4263-8B1B-7EDBB2FD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BF0B4-A893-435F-95EE-912BFEDB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A46B1-7A41-42BD-81B9-3A4A14C87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72EF9-AA9E-4B46-B070-97DE7C9F9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7585-924C-4A39-9B8E-D1886F18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F441-A04A-46BE-8FC4-FEB78E74FDAC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C3611-0286-4C0E-ABAB-3984BAD3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ED4C-E50C-4C16-B4CB-440543D0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1076-72F4-4886-A47E-05B4F450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0B604-40A1-4AD1-8B16-3172EAE15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07440-BEC7-4621-9AD2-0EE66055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A6A1-EA99-499B-85B6-3EC5726B7123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495A6-642D-4B16-B84A-9699521DA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6C40B-8392-40D3-86CC-FEC3454A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5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ED73-8D43-443B-AF6A-A4AE4CFB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67BD8-D13F-411A-8659-63AE935F1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85C3F-FA09-4302-9927-C42C7FEB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BC70-0CB0-4003-90AE-0E9A37987DC0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463E6-0AF9-451F-BDEF-671256A1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670B3-B264-4AC0-84A6-46586DF89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9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6141-3E67-4391-BA09-D4D54404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7DAC6-EE80-46CE-A8DA-ABEF357B2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3C298-29C9-4DB7-9FFE-8E7A3FF7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B613-6546-4695-914F-A25D60D3485D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061A7-A5C0-4719-BA2A-D62033DC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A13CE-BD15-4A5A-9C16-FC0EA749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B28D-D74E-4CB9-BFAA-55A8E8B7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70266-B6F9-4FAB-A3DF-1C172235E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E82A6-B723-49F0-8D8A-6C69A46D8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C5E2D-43FC-4D17-AC8D-71B4F4C3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54-6000-40CC-96EF-FB60D6CD7940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8641A-C132-4673-99CA-74F8B1F4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49514-5060-4ACD-AE90-8A20702C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68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2D15-9687-4BD1-B734-2C8C08E6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51A59-C713-416B-A9AB-1EA23609F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8DDAC-7618-4FD2-9685-066C7278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F4054-C393-47F2-8B80-E5E06738A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7993D-7D86-4230-BF07-5968B3E2A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C584C-592C-4431-9A19-078CA7CE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A38A-51B0-499A-9685-46CABEE61B54}" type="datetime1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DAFFD-88C8-490F-982A-D8EDE668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4CA1B-7E04-4A0D-92C6-46A1CC24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6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1BA2-E0A9-471E-B353-F67B6934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AC35-9944-4AEF-A657-F6D7CF28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3CE4-63CB-4B24-8E4C-E1871D5E5E68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EDCC6-0B28-4886-B625-6864CCBF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B6A66-8A39-4880-AA23-9B98876F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DF2D3-E96A-4A0D-8EC4-33FC273A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C45F-37A3-446B-BFCB-FA496F35CE87}" type="datetime1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603D1-9992-4B1C-AAFF-E895891A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7C12F-5A63-4002-875D-414B7835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48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4885-96B4-4B3F-9DD1-B0D80771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B003-73FC-4D00-BA6B-300342A8E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7F919-7953-452B-88B2-FE1860683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8DFC9-F999-4D11-A4B4-D0255627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8607-F33F-495F-B298-A0310642D92E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6E502-85AC-44E9-A40D-104DF8F3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2BA0F-7A44-428E-95CB-34B24AA6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4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858F-E3AB-40E7-8CF6-5F90157E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8A41E-98E0-4867-B052-3F021401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5244-BF4A-41AC-8087-5D8185E9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4EF-12FB-4090-B78C-678A61B0103B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79055-C959-44B4-AECA-ABC2F4DA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49DF-127E-479E-8E6F-99AA6A10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04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0C76-E7A6-41B7-8CB3-7A13321B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4C8A2A-96B2-4AF6-A816-341156B1A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F6E92-13D1-499B-8737-A899F9B24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0ECFF-F12F-4F3F-9185-A4380D39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68B5-4C9F-4434-9434-5F61E960CD5B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CD274-2420-42A1-960D-71A9DBA0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C392F-7584-4F41-B203-360D14EF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01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47AB-275E-46F1-9AF9-9CAFD8BA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7D062-70D3-44D5-B91E-19FF966E3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993C0-50B5-48BE-B84A-85C8A0B1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DF62-1FC4-4789-8F41-D177BE9E14F6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6837E-5F27-4697-9E3D-22CB2C40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FF374-012B-42B0-99AC-9D92442E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14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3703A7-E517-46D6-BA40-FD73EE9D0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F1351-5611-4B90-B0A3-5066CBC97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4C36A-1492-4173-B638-BAE0C4AA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FB6B-8463-4C88-A9E0-A089F8D36138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07E2-6FC8-40F4-BB06-81EEF3D1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99778-597E-40EF-844D-23013EB5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4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284-979C-4A97-A374-6080BA4EF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20FDE-E5C8-4150-BA9C-FC52BF7B5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9E9E9-8CAA-4FDF-BD41-4CB02980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1776-CAAA-4EE6-A9B2-83326BD56D71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64D00-CAEF-46EA-92FB-8BC42EE5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12BBE-249C-4131-AFD6-D60A6A6E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47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858F-E3AB-40E7-8CF6-5F90157E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8A41E-98E0-4867-B052-3F021401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5244-BF4A-41AC-8087-5D8185E9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8C5-D2DC-4DDE-843A-7DB1F9B7ADDE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79055-C959-44B4-AECA-ABC2F4DA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49DF-127E-479E-8E6F-99AA6A10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1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049B-D093-4E92-A426-5D5A05DF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DA38-E4B7-4E91-8D09-7CDE90936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BF6AE-D45B-4EAA-90D0-4EA2E55C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E2CF-757A-4362-890D-67B234550494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6025-0A2B-4DDE-8E43-696E8C9D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F6A5-61AC-4DAF-BE01-AE1F4689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27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0B13-FB08-43AC-8E70-67A33499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04CF8-ECDF-465C-A784-822BC3615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A2649-61E2-40BC-A353-9F4CF3D8D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FF632-A6D9-4D73-968F-E5486EB0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37B7-64BF-4508-8916-21EBF7D1CCE3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65F20-36CF-4691-AB65-D0897573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59E98-1F29-40DC-A741-0DFF2FF0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92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92CB-B35E-4508-82D8-96D5EC73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3945-F79D-4707-BA07-7FDAFA155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ABE3C-2ED2-4D27-8090-875B41BAB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24617-658A-4E34-98E6-795CF61C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E8E6F-C59C-48DE-ADF5-A716A7DF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7170-0F67-4207-A55D-C55C12FD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EA4D-957F-4E6F-8769-27525B8C720A}" type="datetime1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BD084-9215-403C-9DB5-1882A398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64A3F-D150-4C01-A956-9041BA10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85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E2B7-2111-4A78-B623-E80FEBE4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0F253-DB84-4EF1-B0C6-7C6B8CD6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DB37-A149-4DEF-8F1B-1CBDF1635F87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E7294-6B74-4F0D-98C8-C1DE05C4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6EF9E-E788-4FE0-A3CB-329E39DD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7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336E4-95DE-4AB6-AC07-B1DBFE55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203-309A-4E3A-B8E4-1FB314AA5265}" type="datetime1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CCC9D-8839-47C8-8722-6623B77A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99576-B8AF-4DC2-9E68-60EC58D9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9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049B-D093-4E92-A426-5D5A05DF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DA38-E4B7-4E91-8D09-7CDE90936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BF6AE-D45B-4EAA-90D0-4EA2E55C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A5E2-69BD-4B88-A487-642ACFF4630A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6025-0A2B-4DDE-8E43-696E8C9D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F6A5-61AC-4DAF-BE01-AE1F4689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5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531B-F34B-4875-9258-A9D200C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B041-8BF7-4F55-B9AF-7367CE73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A2381-37E4-41C1-9D24-B18D3BAA1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78929-9D4A-4F05-9C3F-2235A619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2A1E-3E20-4E5C-8E57-6FAAF4765275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DE7DA-3207-41AC-816C-538C8F4C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7AC9-CDB6-4B6F-B79C-14350CE0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45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5463-379D-4204-B9B3-6D03E508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FF1A7-4F82-43C6-B782-2317A26C2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2827-7517-4571-96C9-988C7AD31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E7F16-C369-477C-9212-4B41DC1A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0DB3-F018-4BE5-BF72-78BAC455CD47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28533-2B62-44C3-AA81-6EE1CBD4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34660-287C-41B2-BC8E-C245209F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8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8627-5F71-470A-9C6D-7FB02645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A05B1-7F4A-4219-9839-6C3F27DE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62741-4097-4A20-BAC5-B9B3F393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1F6D-FC53-4954-8E78-A0433CBF8960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345D3-8404-4263-8B1B-7EDBB2FD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BF0B4-A893-435F-95EE-912BFEDB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62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A46B1-7A41-42BD-81B9-3A4A14C87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72EF9-AA9E-4B46-B070-97DE7C9F9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7585-924C-4A39-9B8E-D1886F18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6510-A9FB-4C0F-9F9D-10590DDCC8A0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C3611-0286-4C0E-ABAB-3984BAD3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ED4C-E50C-4C16-B4CB-440543D0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86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284-979C-4A97-A374-6080BA4EF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20FDE-E5C8-4150-BA9C-FC52BF7B5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9E9E9-8CAA-4FDF-BD41-4CB02980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ADAE-C742-45B2-AE5E-43ECD461EE9C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64D00-CAEF-46EA-92FB-8BC42EE5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12BBE-249C-4131-AFD6-D60A6A6E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5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858F-E3AB-40E7-8CF6-5F90157E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8A41E-98E0-4867-B052-3F021401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5244-BF4A-41AC-8087-5D8185E9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8BE5-DEAE-4E15-A50F-53B81DF94B31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79055-C959-44B4-AECA-ABC2F4DA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49DF-127E-479E-8E6F-99AA6A10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7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049B-D093-4E92-A426-5D5A05DF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DA38-E4B7-4E91-8D09-7CDE90936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BF6AE-D45B-4EAA-90D0-4EA2E55C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5EE3-3AEB-400E-9FF8-3D2B533B8D8A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6025-0A2B-4DDE-8E43-696E8C9D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F6A5-61AC-4DAF-BE01-AE1F4689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43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0B13-FB08-43AC-8E70-67A33499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04CF8-ECDF-465C-A784-822BC3615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A2649-61E2-40BC-A353-9F4CF3D8D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FF632-A6D9-4D73-968F-E5486EB0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DA6-E92F-4D24-865E-49A43DAEEA79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65F20-36CF-4691-AB65-D0897573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59E98-1F29-40DC-A741-0DFF2FF0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7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92CB-B35E-4508-82D8-96D5EC73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3945-F79D-4707-BA07-7FDAFA155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ABE3C-2ED2-4D27-8090-875B41BAB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24617-658A-4E34-98E6-795CF61C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E8E6F-C59C-48DE-ADF5-A716A7DF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7170-0F67-4207-A55D-C55C12FD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4FBA-7E2C-46B4-B795-C6047DB16FEB}" type="datetime1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BD084-9215-403C-9DB5-1882A398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64A3F-D150-4C01-A956-9041BA10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1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E2B7-2111-4A78-B623-E80FEBE4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0F253-DB84-4EF1-B0C6-7C6B8CD6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E0C1-A580-47A2-B69A-330A812BAB08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E7294-6B74-4F0D-98C8-C1DE05C4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6EF9E-E788-4FE0-A3CB-329E39DD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2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0B13-FB08-43AC-8E70-67A33499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04CF8-ECDF-465C-A784-822BC3615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A2649-61E2-40BC-A353-9F4CF3D8D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FF632-A6D9-4D73-968F-E5486EB0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15E0-68DD-4662-A8D8-90FE21270887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65F20-36CF-4691-AB65-D0897573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59E98-1F29-40DC-A741-0DFF2FF0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40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336E4-95DE-4AB6-AC07-B1DBFE55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9629-7876-4B03-95D0-8884871D8513}" type="datetime1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CCC9D-8839-47C8-8722-6623B77A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99576-B8AF-4DC2-9E68-60EC58D9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00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531B-F34B-4875-9258-A9D200C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B041-8BF7-4F55-B9AF-7367CE73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A2381-37E4-41C1-9D24-B18D3BAA1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78929-9D4A-4F05-9C3F-2235A619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B666-7884-4CB4-A31F-725FA8DDEE54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DE7DA-3207-41AC-816C-538C8F4C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7AC9-CDB6-4B6F-B79C-14350CE0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1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5463-379D-4204-B9B3-6D03E508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FF1A7-4F82-43C6-B782-2317A26C2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2827-7517-4571-96C9-988C7AD31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E7F16-C369-477C-9212-4B41DC1A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D07D-57AF-43C9-89EF-0F539905A09F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28533-2B62-44C3-AA81-6EE1CBD4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34660-287C-41B2-BC8E-C245209F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08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8627-5F71-470A-9C6D-7FB02645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A05B1-7F4A-4219-9839-6C3F27DE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62741-4097-4A20-BAC5-B9B3F393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319-8AE9-4C34-AE4C-1E5A4579FB90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345D3-8404-4263-8B1B-7EDBB2FD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BF0B4-A893-435F-95EE-912BFEDB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11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A46B1-7A41-42BD-81B9-3A4A14C87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72EF9-AA9E-4B46-B070-97DE7C9F9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7585-924C-4A39-9B8E-D1886F18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510E-F3A5-48E5-95FB-7D1615082920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C3611-0286-4C0E-ABAB-3984BAD3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ED4C-E50C-4C16-B4CB-440543D0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92CB-B35E-4508-82D8-96D5EC73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3945-F79D-4707-BA07-7FDAFA155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ABE3C-2ED2-4D27-8090-875B41BAB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24617-658A-4E34-98E6-795CF61C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E8E6F-C59C-48DE-ADF5-A716A7DF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7170-0F67-4207-A55D-C55C12FD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2F76-36F2-43A6-A41A-46B2713131D5}" type="datetime1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BD084-9215-403C-9DB5-1882A398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64A3F-D150-4C01-A956-9041BA10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E2B7-2111-4A78-B623-E80FEBE4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0F253-DB84-4EF1-B0C6-7C6B8CD6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61F7-55F2-49AD-97F3-464185792227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E7294-6B74-4F0D-98C8-C1DE05C4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6EF9E-E788-4FE0-A3CB-329E39DD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336E4-95DE-4AB6-AC07-B1DBFE55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2205-E4C3-4A0D-8484-8EA937CB90DB}" type="datetime1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CCC9D-8839-47C8-8722-6623B77A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99576-B8AF-4DC2-9E68-60EC58D9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531B-F34B-4875-9258-A9D200C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B041-8BF7-4F55-B9AF-7367CE73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A2381-37E4-41C1-9D24-B18D3BAA1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78929-9D4A-4F05-9C3F-2235A619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66D7-4FA9-4CE1-BC11-545FB0B05373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DE7DA-3207-41AC-816C-538C8F4C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7AC9-CDB6-4B6F-B79C-14350CE0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7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5463-379D-4204-B9B3-6D03E508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FF1A7-4F82-43C6-B782-2317A26C2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2827-7517-4571-96C9-988C7AD31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E7F16-C369-477C-9212-4B41DC1A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9070-C61D-43B9-8739-CA1202803CA4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28533-2B62-44C3-AA81-6EE1CBD4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34660-287C-41B2-BC8E-C245209F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7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6AEA5-0483-40B8-BC91-E3E03607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1EC16-23B3-4308-B980-B18B6B902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2D922-0CA5-4444-8FC3-663C76D0E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96325-A90E-49D2-A875-EA3B8A03EA4C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4125B-6E28-402F-B863-6AB2D925B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A481-1AB7-4A32-9822-E94EEB71E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8F4CE-F05F-44A2-BCCF-9AF0A69F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6C6BA-B3F8-4590-B491-D19170A48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3FA9B-F1E9-4B6B-A423-F67CED12A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67CD-8CA6-47DE-8670-1EF4842B409C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252B5-160D-4C69-BBA9-CF0AAA058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341FA-99FE-4525-9B9E-34AE4C61D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31C5D-8651-4368-A5D3-6DC7384C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5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6AEA5-0483-40B8-BC91-E3E03607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1EC16-23B3-4308-B980-B18B6B902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2D922-0CA5-4444-8FC3-663C76D0E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5038-553F-4FDC-9B58-12D4E4181899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4125B-6E28-402F-B863-6AB2D925B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A481-1AB7-4A32-9822-E94EEB71E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6AEA5-0483-40B8-BC91-E3E03607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1EC16-23B3-4308-B980-B18B6B902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2D922-0CA5-4444-8FC3-663C76D0E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1E673-5C27-41A4-B959-21469096915E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4125B-6E28-402F-B863-6AB2D925B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A481-1AB7-4A32-9822-E94EEB71E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46E5-8392-4FBE-B6AD-083BC3F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5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www.education.pa.gov/Schools/safeschools/emergencyplanning/COVID-19/SchoolReopeningGuidance/ReopeningPreKto12/CreatingEquitableSchoolSystems/FocusEffectiveInstruction/Instruction/Pages/default.aspx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hyperlink" Target="https://www.education.pa.gov/Schools/safeschools/emergencyplanning/COVID-19/SchoolReopeningGuidance/ReopeningPreKto12/CreatingEquitableSchoolSystems/FocusEffectiveInstruction/Instruction/Pages/default.aspx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ercommons.org/groups/pa-stem-toolkit/2127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oercommons.org/hubs/pai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pdesas.org/Page/Viewer/ViewPage/51/" TargetMode="External"/><Relationship Id="rId5" Type="http://schemas.openxmlformats.org/officeDocument/2006/relationships/hyperlink" Target="https://www.pdesas.org/" TargetMode="External"/><Relationship Id="rId4" Type="http://schemas.openxmlformats.org/officeDocument/2006/relationships/hyperlink" Target="http://www.pdesas.org/Home/FeaturedContent?contentItemId=74173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www.education.pa.gov/Schools/safeschools/emergencyplanning/COVID-19/SchoolReopeningGuidance/ReopeningPreKto12/CreatingEquitableSchoolSystems/FocusEffectiveInstruction/Assessment/Pages/default.aspx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education.pa.gov/K-12/Assessment%20and%20Accountability/CDT/Pages/default.aspx" TargetMode="External"/><Relationship Id="rId5" Type="http://schemas.openxmlformats.org/officeDocument/2006/relationships/hyperlink" Target="https://www.education.pa.gov/Schools/safeschools/emergencyplanning/COVID-19/SchoolReopeningGuidance/ReopeningPreKto12/CreatingEquitableSchoolSystems/FocusEffectiveInstruction/Instruction/Pages/Classroom-Diagnostic-Tools.aspx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hyperlink" Target="https://pdesas.org/assessment/assessment/assessmentcenter" TargetMode="External"/><Relationship Id="rId4" Type="http://schemas.openxmlformats.org/officeDocument/2006/relationships/hyperlink" Target="https://www.education.pa.gov/Schools/safeschools/emergencyplanning/COVID-19/SchoolReopeningGuidance/ReopeningPreKto12/CreatingEquitableSchoolSystems/FocusEffectiveInstruction/Instruction/Pages/SAS-Assessment-Builder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www.education.pa.gov/Schools/safeschools/emergencyplanning/COVID-19/SchoolReopeningGuidance/ReopeningPreKto12/CreatingEquitableSchoolSystems/FocusEffectiveInstruction/Assessment/Pages/default.aspx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C23B-1E01-4253-805B-80DC11C1A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941" y="-1484717"/>
            <a:ext cx="10873598" cy="1063930"/>
          </a:xfrm>
        </p:spPr>
        <p:txBody>
          <a:bodyPr/>
          <a:lstStyle/>
          <a:p>
            <a:r>
              <a:rPr lang="en-US" dirty="0"/>
              <a:t>Creating Equitable School Systems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reating Equitable School Systems">
            <a:extLst>
              <a:ext uri="{FF2B5EF4-FFF2-40B4-BE49-F238E27FC236}">
                <a16:creationId xmlns:a16="http://schemas.microsoft.com/office/drawing/2014/main" id="{B36E7137-7A5B-46FE-9BFC-A6E593C33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05CDC-CB2E-4AA8-9EAE-5ECD5EA31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" name="Picture 12" descr="PDE Logo">
            <a:extLst>
              <a:ext uri="{FF2B5EF4-FFF2-40B4-BE49-F238E27FC236}">
                <a16:creationId xmlns:a16="http://schemas.microsoft.com/office/drawing/2014/main" id="{EA0605A1-00FE-464E-942D-B43E6E314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102" y="6032357"/>
            <a:ext cx="2486437" cy="6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3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04"/>
    </mc:Choice>
    <mc:Fallback xmlns="">
      <p:transition spd="slow" advTm="219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FA28D-83A5-46AE-8B29-68E13DA6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43" y="-139772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Data Protocol</a:t>
            </a:r>
            <a:r>
              <a:rPr lang="en-US" baseline="0" dirty="0">
                <a:solidFill>
                  <a:schemeClr val="bg2"/>
                </a:solidFill>
              </a:rPr>
              <a:t> Process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 descr="image of PDE Data Protocol Process">
            <a:extLst>
              <a:ext uri="{FF2B5EF4-FFF2-40B4-BE49-F238E27FC236}">
                <a16:creationId xmlns:a16="http://schemas.microsoft.com/office/drawing/2014/main" id="{517E0FA5-1CE9-471C-B86F-048A291EF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186" y="1131398"/>
            <a:ext cx="7470915" cy="49726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58298-8928-40D7-9B11-9C7EE168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3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5391F-DD59-4DEC-804E-999EAD7C0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29" y="1383991"/>
            <a:ext cx="1981200" cy="18859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0C4489A-9A5F-4B8C-AC72-1DC35D2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294" y="13069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DE026-E968-486D-8E55-92E72FA7B59D}"/>
              </a:ext>
            </a:extLst>
          </p:cNvPr>
          <p:cNvSpPr txBox="1"/>
          <p:nvPr/>
        </p:nvSpPr>
        <p:spPr>
          <a:xfrm>
            <a:off x="2750857" y="2018219"/>
            <a:ext cx="777649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Have we identified areas of academic strength and need?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What other data are relevant?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How do we use data to plan instruction?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What additional assessments should we consider?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7DC54-A9CC-4F02-A24D-06A29DB7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8"/>
    </mc:Choice>
    <mc:Fallback xmlns="">
      <p:transition spd="slow" advTm="3203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575E79-2B35-48AD-8D04-66A4BAEC9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81" y="1378718"/>
            <a:ext cx="2047875" cy="19145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C961A32-4896-449B-B2E8-2F5CE089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743" y="16709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88BD36-2ECA-4562-9B68-E6D7F7B4F192}"/>
              </a:ext>
            </a:extLst>
          </p:cNvPr>
          <p:cNvSpPr txBox="1"/>
          <p:nvPr/>
        </p:nvSpPr>
        <p:spPr>
          <a:xfrm>
            <a:off x="2879496" y="2380973"/>
            <a:ext cx="7831999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As we prioritize grade-level content, are we 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"/>
              </a:rPr>
              <a:t>emediating with precision and accelerating as needed?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"/>
              </a:rPr>
              <a:t>Are we setting high expectations?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"/>
              </a:rPr>
              <a:t>Are we making strategic instructional choices?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BC82628E-464D-4CD1-92DB-71A1C4D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0629" y="4555952"/>
            <a:ext cx="168552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/>
                <a:cs typeface="Calibri"/>
              </a:rPr>
              <a:t>Focus on Effective  Instruction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5F4969-2C96-43DF-8FB7-2E706BE35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45"/>
    </mc:Choice>
    <mc:Fallback xmlns="">
      <p:transition spd="slow" advTm="1083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130D9-D09A-408A-8604-78A23FF5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6096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Focus on Effective Instruction</a:t>
            </a:r>
          </a:p>
        </p:txBody>
      </p:sp>
      <p:pic>
        <p:nvPicPr>
          <p:cNvPr id="7" name="Picture 6" descr="image of PDE focus on effective instruction webpage">
            <a:extLst>
              <a:ext uri="{FF2B5EF4-FFF2-40B4-BE49-F238E27FC236}">
                <a16:creationId xmlns:a16="http://schemas.microsoft.com/office/drawing/2014/main" id="{DC258065-13B2-4003-97B6-E99A9CA99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346" y="1209675"/>
            <a:ext cx="7143717" cy="47693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5F4969-2C96-43DF-8FB7-2E706BE3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774FA-339E-4DA2-AA3D-DD1CF0A8A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17" y="1281953"/>
            <a:ext cx="2047875" cy="19145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3BBAC46-EA19-45DD-B16E-6CDCC37D8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22" y="12391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 (Focus Documents)</a:t>
            </a:r>
          </a:p>
        </p:txBody>
      </p:sp>
      <p:sp>
        <p:nvSpPr>
          <p:cNvPr id="23" name="TextBox 22">
            <a:hlinkClick r:id="rId5"/>
            <a:extLst>
              <a:ext uri="{FF2B5EF4-FFF2-40B4-BE49-F238E27FC236}">
                <a16:creationId xmlns:a16="http://schemas.microsoft.com/office/drawing/2014/main" id="{BD5BFD54-B41F-44FA-B9C4-D3648EFD6BE9}"/>
              </a:ext>
            </a:extLst>
          </p:cNvPr>
          <p:cNvSpPr txBox="1"/>
          <p:nvPr/>
        </p:nvSpPr>
        <p:spPr>
          <a:xfrm>
            <a:off x="2543978" y="3526559"/>
            <a:ext cx="168552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/>
                <a:cs typeface="Calibri"/>
              </a:rPr>
              <a:t>High-Level Focus Documents</a:t>
            </a:r>
          </a:p>
        </p:txBody>
      </p:sp>
      <p:pic>
        <p:nvPicPr>
          <p:cNvPr id="17" name="Picture 7" descr="ELA Grade K Focus of Instruction sample">
            <a:extLst>
              <a:ext uri="{FF2B5EF4-FFF2-40B4-BE49-F238E27FC236}">
                <a16:creationId xmlns:a16="http://schemas.microsoft.com/office/drawing/2014/main" id="{0AFFB1E4-DC12-4811-83A6-AE67EACFF8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1623295"/>
            <a:ext cx="6754905" cy="13053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C2DFC9-913D-4E26-B5BB-33933E1C18CB}"/>
              </a:ext>
            </a:extLst>
          </p:cNvPr>
          <p:cNvSpPr txBox="1"/>
          <p:nvPr/>
        </p:nvSpPr>
        <p:spPr>
          <a:xfrm rot="-1320000">
            <a:off x="5854419" y="2404236"/>
            <a:ext cx="109746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erlin Sans FB Demi"/>
              </a:rPr>
              <a:t>ELA</a:t>
            </a:r>
          </a:p>
        </p:txBody>
      </p:sp>
      <p:pic>
        <p:nvPicPr>
          <p:cNvPr id="19" name="Picture 8" descr="Math Grade K Focus of Instruction sample">
            <a:extLst>
              <a:ext uri="{FF2B5EF4-FFF2-40B4-BE49-F238E27FC236}">
                <a16:creationId xmlns:a16="http://schemas.microsoft.com/office/drawing/2014/main" id="{C876D2B9-E810-49E3-80B3-B9603C8532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6878" y="3279431"/>
            <a:ext cx="6799728" cy="12997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1DA723-A69C-42D3-9FE6-301EBFB985BC}"/>
              </a:ext>
            </a:extLst>
          </p:cNvPr>
          <p:cNvSpPr txBox="1"/>
          <p:nvPr/>
        </p:nvSpPr>
        <p:spPr>
          <a:xfrm rot="-1320000">
            <a:off x="7633301" y="3803558"/>
            <a:ext cx="109746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erlin Sans FB Demi"/>
              </a:rPr>
              <a:t>Math</a:t>
            </a:r>
          </a:p>
        </p:txBody>
      </p:sp>
      <p:pic>
        <p:nvPicPr>
          <p:cNvPr id="21" name="Picture 9" descr="Science Grade K Focus of Instruction sample">
            <a:extLst>
              <a:ext uri="{FF2B5EF4-FFF2-40B4-BE49-F238E27FC236}">
                <a16:creationId xmlns:a16="http://schemas.microsoft.com/office/drawing/2014/main" id="{6FF52861-3D8D-4C93-BFDD-D7412D0797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4072" y="4904405"/>
            <a:ext cx="6799728" cy="100269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1F2CEAB-25F0-41A0-AE51-F43344EDD276}"/>
              </a:ext>
            </a:extLst>
          </p:cNvPr>
          <p:cNvSpPr txBox="1"/>
          <p:nvPr/>
        </p:nvSpPr>
        <p:spPr>
          <a:xfrm rot="20280000">
            <a:off x="5547266" y="5265014"/>
            <a:ext cx="109746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erlin Sans FB Demi"/>
              </a:rPr>
              <a:t>Science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D4BB9-77FF-4F59-8F86-7E975092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0"/>
    </mc:Choice>
    <mc:Fallback xmlns="">
      <p:transition spd="slow" advTm="4489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9AD76-E83A-4AFD-BDF2-DCB80F5A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424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High-Level Focus Documents</a:t>
            </a:r>
          </a:p>
        </p:txBody>
      </p:sp>
      <p:pic>
        <p:nvPicPr>
          <p:cNvPr id="8" name="Picture 7" descr="image of PDE access to high-level focus documents webpage">
            <a:extLst>
              <a:ext uri="{FF2B5EF4-FFF2-40B4-BE49-F238E27FC236}">
                <a16:creationId xmlns:a16="http://schemas.microsoft.com/office/drawing/2014/main" id="{EF99BF94-6596-4DAA-97EE-AE7F0AB23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698" y="969218"/>
            <a:ext cx="6810375" cy="1533525"/>
          </a:xfrm>
          <a:prstGeom prst="rect">
            <a:avLst/>
          </a:prstGeom>
        </p:spPr>
      </p:pic>
      <p:pic>
        <p:nvPicPr>
          <p:cNvPr id="9" name="Picture 8" descr="image of PDE content area webpage example">
            <a:extLst>
              <a:ext uri="{FF2B5EF4-FFF2-40B4-BE49-F238E27FC236}">
                <a16:creationId xmlns:a16="http://schemas.microsoft.com/office/drawing/2014/main" id="{5808E7E1-6E3B-4B0F-B1CC-2AF7F1066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435" y="2877743"/>
            <a:ext cx="6438900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D4BB9-77FF-4F59-8F86-7E975092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13F288-1B22-48BF-8624-31F67C2C0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34" y="1265890"/>
            <a:ext cx="2076450" cy="20002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F653296-2DDE-4252-91B6-1E364504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0" y="9563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and Monitor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BA8325-18EC-4CB4-ACD2-0256D5DE3C4E}"/>
              </a:ext>
            </a:extLst>
          </p:cNvPr>
          <p:cNvSpPr txBox="1"/>
          <p:nvPr/>
        </p:nvSpPr>
        <p:spPr>
          <a:xfrm>
            <a:off x="2752784" y="1641164"/>
            <a:ext cx="828135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How have the changes in instructional or grouping practices affected students?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Have the changes had a positive effect? No effect? Negative effect?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Do we monitor instructional practices and observe students’ reactions and responses to them?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What additional assessments may be necessary to help plan and teach more effectively?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9DAFDB-B094-4F63-85CF-ECA3011DB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77"/>
    </mc:Choice>
    <mc:Fallback xmlns="">
      <p:transition spd="slow" advTm="6887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0E727C-4212-4B72-8515-4353684BC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63" y="1369283"/>
            <a:ext cx="2238375" cy="20955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49C8F40-A975-4195-83C6-2EA862A4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62" y="12037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01EC48-3A9A-4D29-B51A-D05417BD5C74}"/>
              </a:ext>
            </a:extLst>
          </p:cNvPr>
          <p:cNvSpPr txBox="1"/>
          <p:nvPr/>
        </p:nvSpPr>
        <p:spPr>
          <a:xfrm>
            <a:off x="2719619" y="1817491"/>
            <a:ext cx="843083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Do we have students self-evaluate their work to develop their knowledge and understanding of what they know?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Do we inform families and caregivers of their children's progress? 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Do our school leaders use classroom data to support teaching and learning schoolwide? 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pic>
        <p:nvPicPr>
          <p:cNvPr id="6" name="Audio 5" descr="Audio for slide 17">
            <a:hlinkClick r:id="" action="ppaction://media"/>
            <a:extLst>
              <a:ext uri="{FF2B5EF4-FFF2-40B4-BE49-F238E27FC236}">
                <a16:creationId xmlns:a16="http://schemas.microsoft.com/office/drawing/2014/main" id="{F524B649-61DB-47E2-A719-AC5832333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32235-8BF9-4F95-B043-078F4624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9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57"/>
    </mc:Choice>
    <mc:Fallback xmlns="">
      <p:transition spd="slow" advTm="41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4884C2-2B6E-4290-B65B-47191435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80" y="136525"/>
            <a:ext cx="10515600" cy="1325563"/>
          </a:xfrm>
        </p:spPr>
        <p:txBody>
          <a:bodyPr/>
          <a:lstStyle/>
          <a:p>
            <a:pPr marL="172720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Resources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9D76FF-077E-4147-A234-D2D4282218EA}"/>
              </a:ext>
            </a:extLst>
          </p:cNvPr>
          <p:cNvSpPr txBox="1"/>
          <p:nvPr/>
        </p:nvSpPr>
        <p:spPr>
          <a:xfrm>
            <a:off x="1559387" y="1149701"/>
            <a:ext cx="8912785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SAS</a:t>
            </a:r>
          </a:p>
          <a:p>
            <a:pPr marL="8001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High-Level Focus Documents (PDF)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Curriculum Maps and Instructional Frameworks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CDT Toolkit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Resources for Instruction Toolkit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Pennsylvania State Literacy (PaSLP) Toolkit</a:t>
            </a:r>
          </a:p>
          <a:p>
            <a:pPr lvl="1">
              <a:lnSpc>
                <a:spcPct val="150000"/>
              </a:lnSpc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PAIU Open Education Resources (OER) Commons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Toolkit 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32CAC-349E-4B3E-8B69-FCCECB49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9"/>
    </mc:Choice>
    <mc:Fallback xmlns="">
      <p:transition spd="slow" advTm="1154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746008-9DB1-4519-AD2A-62E8DD9E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370" y="-1445989"/>
            <a:ext cx="10515600" cy="1325563"/>
          </a:xfrm>
        </p:spPr>
        <p:txBody>
          <a:bodyPr/>
          <a:lstStyle/>
          <a:p>
            <a:r>
              <a:rPr lang="en-US" dirty="0"/>
              <a:t>PDE</a:t>
            </a:r>
            <a:r>
              <a:rPr lang="en-US" dirty="0">
                <a:solidFill>
                  <a:schemeClr val="bg2"/>
                </a:solidFill>
              </a:rPr>
              <a:t> Information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ED84D15-078B-4EAB-A5A2-20523B95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52406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For more information on the Roadmap for Education Leaders, please visit PDE’s website at </a:t>
            </a:r>
            <a:r>
              <a:rPr lang="en-US" altLang="en-US" sz="2000" b="1" u="sng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www.education.pa.gov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 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282576B-5A2E-4CC7-B4ED-671CDAAD9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228251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129762" y="-1"/>
            <a:ext cx="5207614" cy="1201176"/>
          </a:xfrm>
          <a:prstGeom prst="rect">
            <a:avLst/>
          </a:prstGeom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1FDD4-8CD8-43A1-AB10-DE4D7C11C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931253-A8E2-4E02-AA5C-2E384468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9665"/>
            <a:ext cx="12191999" cy="6858000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C2EFD-8362-45BC-9D93-38A3640A3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452003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For more information on the Roadmap for Education Leaders, please visit PDE’s website at </a:t>
            </a:r>
            <a:r>
              <a:rPr lang="en-US" altLang="en-US" sz="2800" b="1" u="sng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www.education.pa.gov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 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DC82048-C387-42EE-80A0-28131A8DE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208974"/>
            <a:ext cx="100203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9"/>
    </mc:Choice>
    <mc:Fallback xmlns="">
      <p:transition spd="slow" advTm="1418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083903-1E34-4CA9-8555-EED2A957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442" y="1365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Instruction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A0F65-8010-4CA8-8351-0A3CAF74F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40" y="1213812"/>
            <a:ext cx="5554260" cy="48902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03D97-0607-41AB-90A5-E471F341B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34"/>
    </mc:Choice>
    <mc:Fallback xmlns="">
      <p:transition spd="slow" advTm="971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C76237-2D0B-4C3E-A6E1-6B5016907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31" y="1291508"/>
            <a:ext cx="2057400" cy="18859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6ECC3D6-E209-4BE3-BBEB-E9B7306B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0" y="7763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EAF03D-D948-4750-A85B-95E8125BABD0}"/>
              </a:ext>
            </a:extLst>
          </p:cNvPr>
          <p:cNvSpPr txBox="1"/>
          <p:nvPr/>
        </p:nvSpPr>
        <p:spPr>
          <a:xfrm>
            <a:off x="2738331" y="1778220"/>
            <a:ext cx="8258909" cy="35881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" dirty="0">
              <a:latin typeface="Arial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What diagnostic assessment tools were used to evaluate student learning prior to school closure?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What assessment data collection shifts occurred with the move to remote learning?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What assessment data collection supports will be needed?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What additional assessment tools are needed to identify learning gaps?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23" name="TextBox 22">
            <a:hlinkClick r:id="rId5"/>
            <a:extLst>
              <a:ext uri="{FF2B5EF4-FFF2-40B4-BE49-F238E27FC236}">
                <a16:creationId xmlns:a16="http://schemas.microsoft.com/office/drawing/2014/main" id="{F1A00B3F-D52D-441A-B70E-422E9B350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848" y="4124807"/>
            <a:ext cx="151857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 Focus on Effective Assessment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A7734-E10B-4028-94E7-E8CB36669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44"/>
    </mc:Choice>
    <mc:Fallback xmlns="">
      <p:transition spd="slow" advTm="5294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19690" y="-224088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4B182-BF27-4BC9-BA5D-2A4A19D4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3" y="-136096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Focus on Effective Assessment</a:t>
            </a:r>
          </a:p>
        </p:txBody>
      </p:sp>
      <p:pic>
        <p:nvPicPr>
          <p:cNvPr id="19" name="Content Placeholder 4" descr="image of PDE focus on effective assessment webpage">
            <a:extLst>
              <a:ext uri="{FF2B5EF4-FFF2-40B4-BE49-F238E27FC236}">
                <a16:creationId xmlns:a16="http://schemas.microsoft.com/office/drawing/2014/main" id="{9C25CDA8-6455-41EC-BFD5-03C8989C2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66014" y="958037"/>
            <a:ext cx="7313709" cy="50688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A7734-E10B-4028-94E7-E8CB3666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872796" y="-144327"/>
            <a:ext cx="4738304" cy="1092926"/>
          </a:xfrm>
          <a:prstGeom prst="rect">
            <a:avLst/>
          </a:prstGeom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09C6E4-DEA8-4AD0-B091-27B6B7F5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53" y="1275614"/>
            <a:ext cx="2057400" cy="18859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768E472-F2D5-4309-8288-36D38324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47" y="4987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(CDTs)</a:t>
            </a: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78102F6B-2DE5-4D29-8785-7CE4FC62C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76866" y="1803298"/>
            <a:ext cx="150827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CDTs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709BA0-162E-4B1E-9270-1137C5EEB0CA}"/>
              </a:ext>
            </a:extLst>
          </p:cNvPr>
          <p:cNvSpPr txBox="1"/>
          <p:nvPr/>
        </p:nvSpPr>
        <p:spPr>
          <a:xfrm>
            <a:off x="4646697" y="1751186"/>
            <a:ext cx="661810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  <a:hlinkClick r:id="rId6"/>
              </a:rPr>
              <a:t>Classroom Diagnostic Tools (CDTs)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endParaRPr lang="en-US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Administer online assessments, divided by content area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Receive diagnostic information 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Inform instruction, remediation, and/or acceleration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258A-7FB1-47E4-92DA-8CE8FDBB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74"/>
    </mc:Choice>
    <mc:Fallback xmlns="">
      <p:transition spd="slow" advTm="7117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872796" y="-144327"/>
            <a:ext cx="4738304" cy="1092926"/>
          </a:xfrm>
          <a:prstGeom prst="rect">
            <a:avLst/>
          </a:prstGeom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EA1F8-1E3F-41AE-B214-6AB9ECCE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4085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Classroom Diagnostic Tool Resources</a:t>
            </a:r>
          </a:p>
        </p:txBody>
      </p:sp>
      <p:pic>
        <p:nvPicPr>
          <p:cNvPr id="7" name="Picture 6" descr="image of PDE Classroom Diagnostic Tool Resources webpage">
            <a:extLst>
              <a:ext uri="{FF2B5EF4-FFF2-40B4-BE49-F238E27FC236}">
                <a16:creationId xmlns:a16="http://schemas.microsoft.com/office/drawing/2014/main" id="{46A000A9-B279-43C2-8F15-0FA871668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87" y="881062"/>
            <a:ext cx="6905625" cy="50958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258A-7FB1-47E4-92DA-8CE8FDBB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872796" y="-144327"/>
            <a:ext cx="4738304" cy="1092926"/>
          </a:xfrm>
          <a:prstGeom prst="rect">
            <a:avLst/>
          </a:prstGeom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68E472-F2D5-4309-8288-36D38324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47" y="4987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(SAS) </a:t>
            </a:r>
          </a:p>
        </p:txBody>
      </p:sp>
      <p:sp>
        <p:nvSpPr>
          <p:cNvPr id="15" name="TextBox 14">
            <a:hlinkClick r:id="rId4"/>
            <a:extLst>
              <a:ext uri="{FF2B5EF4-FFF2-40B4-BE49-F238E27FC236}">
                <a16:creationId xmlns:a16="http://schemas.microsoft.com/office/drawing/2014/main" id="{7E7321D8-8581-4A43-8823-C16FDE226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95677" y="2073623"/>
            <a:ext cx="161001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SAS Assessment Center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D83A7-2000-4DEC-BFA0-5FBAF046AC2F}"/>
              </a:ext>
            </a:extLst>
          </p:cNvPr>
          <p:cNvSpPr txBox="1"/>
          <p:nvPr/>
        </p:nvSpPr>
        <p:spPr>
          <a:xfrm>
            <a:off x="4859555" y="2037310"/>
            <a:ext cx="591476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  <a:hlinkClick r:id="rId5"/>
              </a:rPr>
              <a:t>SAS Assessment Center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Build assessments by searching standards-aligned items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Create customized assessment items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Send Check for Understanding assessments to students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09C6E4-DEA8-4AD0-B091-27B6B7F5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53" y="1275614"/>
            <a:ext cx="2057400" cy="18859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258A-7FB1-47E4-92DA-8CE8FDBB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9"/>
    </mc:Choice>
    <mc:Fallback xmlns="">
      <p:transition spd="slow" advTm="460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872796" y="-144327"/>
            <a:ext cx="4738304" cy="1092926"/>
          </a:xfrm>
          <a:prstGeom prst="rect">
            <a:avLst/>
          </a:prstGeom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E9194-C175-4912-9C3C-516CA005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3" y="-136427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Standards Aligned System (SAS) Assessment Center</a:t>
            </a:r>
          </a:p>
        </p:txBody>
      </p:sp>
      <p:pic>
        <p:nvPicPr>
          <p:cNvPr id="7" name="Picture 6" descr="image of PDE Standards Aligned System Assessment Center webpage">
            <a:extLst>
              <a:ext uri="{FF2B5EF4-FFF2-40B4-BE49-F238E27FC236}">
                <a16:creationId xmlns:a16="http://schemas.microsoft.com/office/drawing/2014/main" id="{4D1F56AE-6BBB-47A7-A00E-A477725D5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230" y="446788"/>
            <a:ext cx="6452194" cy="56687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258A-7FB1-47E4-92DA-8CE8FDBB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9A12-7AA1-4403-9F1F-87850C5A1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4"/>
          <a:stretch/>
        </p:blipFill>
        <p:spPr>
          <a:xfrm>
            <a:off x="7486080" y="-144327"/>
            <a:ext cx="5125020" cy="118212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845D2-B1C1-4D72-8931-B57EB862A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2" y="1345502"/>
            <a:ext cx="2000250" cy="18764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EE7598E-417D-48F8-B447-9D5F275A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11" y="7763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BD8605-FC71-4C90-A694-42D1F84A12EB}"/>
              </a:ext>
            </a:extLst>
          </p:cNvPr>
          <p:cNvSpPr txBox="1"/>
          <p:nvPr/>
        </p:nvSpPr>
        <p:spPr>
          <a:xfrm>
            <a:off x="3725464" y="1316457"/>
            <a:ext cx="6256736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Is 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Arial"/>
              </a:rPr>
              <a:t>ata organized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for ease in understanding and interpretation?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Do we examine data to identify patterns and trends?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How do we address students with learning gaps (e.g. students with disabilities, ELs)?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"/>
              </a:rPr>
              <a:t>Do we follow the data protocol process?</a:t>
            </a:r>
          </a:p>
        </p:txBody>
      </p:sp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45703FE5-955A-4B49-9C1D-BD59CB735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42805" y="4827096"/>
            <a:ext cx="151857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Data Protocol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58298-8928-40D7-9B11-9C7EE1680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46E5-8392-4FBE-B6AD-083BC3F98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04"/>
    </mc:Choice>
    <mc:Fallback xmlns="">
      <p:transition spd="slow" advTm="8390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FEF46A-2231-4D43-A0B4-91F43981FC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7C66F8-09EC-4131-849C-5E8CAC35F8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33DA48-5968-41EE-9DAD-444981EDFB57}"/>
</file>

<file path=docProps/app.xml><?xml version="1.0" encoding="utf-8"?>
<Properties xmlns="http://schemas.openxmlformats.org/officeDocument/2006/extended-properties" xmlns:vt="http://schemas.openxmlformats.org/officeDocument/2006/docPropsVTypes">
  <Template>Roadmap Focus of Instruction Recorded</Template>
  <TotalTime>237</TotalTime>
  <Words>710</Words>
  <Application>Microsoft Office PowerPoint</Application>
  <PresentationFormat>Widescreen</PresentationFormat>
  <Paragraphs>133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Berlin Sans FB Demi</vt:lpstr>
      <vt:lpstr>Calibri</vt:lpstr>
      <vt:lpstr>Calibri Light</vt:lpstr>
      <vt:lpstr>Office Theme</vt:lpstr>
      <vt:lpstr>Custom Design</vt:lpstr>
      <vt:lpstr>1_Office Theme</vt:lpstr>
      <vt:lpstr>2_Office Theme</vt:lpstr>
      <vt:lpstr>Creating Equitable School Systems</vt:lpstr>
      <vt:lpstr>Focus of Instruction</vt:lpstr>
      <vt:lpstr>Assess</vt:lpstr>
      <vt:lpstr>Focus on Effective Assessment</vt:lpstr>
      <vt:lpstr>Assess (CDTs)</vt:lpstr>
      <vt:lpstr>Classroom Diagnostic Tool Resources</vt:lpstr>
      <vt:lpstr>Assess (SAS) </vt:lpstr>
      <vt:lpstr>Standards Aligned System (SAS) Assessment Center</vt:lpstr>
      <vt:lpstr>Analyze</vt:lpstr>
      <vt:lpstr>Data Protocol Process</vt:lpstr>
      <vt:lpstr>Interpret</vt:lpstr>
      <vt:lpstr>Instruct</vt:lpstr>
      <vt:lpstr>Focus on Effective Instruction</vt:lpstr>
      <vt:lpstr>Instruct (Focus Documents)</vt:lpstr>
      <vt:lpstr>High-Level Focus Documents</vt:lpstr>
      <vt:lpstr>Reflect and Monitor</vt:lpstr>
      <vt:lpstr>Share</vt:lpstr>
      <vt:lpstr>Resources</vt:lpstr>
      <vt:lpstr>PDE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Equitable School Systems</dc:title>
  <dc:creator>Baum-Leaman, Rebekah</dc:creator>
  <cp:lastModifiedBy>Heimbach, Bunne</cp:lastModifiedBy>
  <cp:revision>31</cp:revision>
  <cp:lastPrinted>2020-10-29T19:08:38Z</cp:lastPrinted>
  <dcterms:created xsi:type="dcterms:W3CDTF">2020-10-28T14:37:16Z</dcterms:created>
  <dcterms:modified xsi:type="dcterms:W3CDTF">2020-12-02T12:15:57Z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