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handoutMasterIdLst>
    <p:handoutMasterId r:id="rId31"/>
  </p:handoutMasterIdLst>
  <p:sldIdLst>
    <p:sldId id="256" r:id="rId5"/>
    <p:sldId id="257" r:id="rId6"/>
    <p:sldId id="283" r:id="rId7"/>
    <p:sldId id="259" r:id="rId8"/>
    <p:sldId id="260" r:id="rId9"/>
    <p:sldId id="267" r:id="rId10"/>
    <p:sldId id="261" r:id="rId11"/>
    <p:sldId id="270" r:id="rId12"/>
    <p:sldId id="266" r:id="rId13"/>
    <p:sldId id="269" r:id="rId14"/>
    <p:sldId id="268" r:id="rId15"/>
    <p:sldId id="271" r:id="rId16"/>
    <p:sldId id="272" r:id="rId17"/>
    <p:sldId id="273" r:id="rId18"/>
    <p:sldId id="274" r:id="rId19"/>
    <p:sldId id="275" r:id="rId20"/>
    <p:sldId id="276" r:id="rId21"/>
    <p:sldId id="277" r:id="rId22"/>
    <p:sldId id="282" r:id="rId23"/>
    <p:sldId id="262" r:id="rId24"/>
    <p:sldId id="278" r:id="rId25"/>
    <p:sldId id="279" r:id="rId26"/>
    <p:sldId id="280" r:id="rId27"/>
    <p:sldId id="281" r:id="rId28"/>
    <p:sldId id="25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F4F686-3245-4653-826E-171C18567422}" v="1" dt="2024-08-30T14:06:14.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903" autoAdjust="0"/>
    <p:restoredTop sz="95735"/>
  </p:normalViewPr>
  <p:slideViewPr>
    <p:cSldViewPr snapToGrid="0" snapToObjects="1">
      <p:cViewPr varScale="1">
        <p:scale>
          <a:sx n="82" d="100"/>
          <a:sy n="82" d="100"/>
        </p:scale>
        <p:origin x="82" y="149"/>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4" d="100"/>
          <a:sy n="84" d="100"/>
        </p:scale>
        <p:origin x="307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bbs, Thomas" userId="1fb5a820-ca86-44af-88cb-bfa40c67f620" providerId="ADAL" clId="{1CF4F686-3245-4653-826E-171C18567422}"/>
    <pc:docChg chg="custSel addSld modSld">
      <pc:chgData name="Dubbs, Thomas" userId="1fb5a820-ca86-44af-88cb-bfa40c67f620" providerId="ADAL" clId="{1CF4F686-3245-4653-826E-171C18567422}" dt="2024-08-30T14:06:25.124" v="387" actId="20577"/>
      <pc:docMkLst>
        <pc:docMk/>
      </pc:docMkLst>
      <pc:sldChg chg="modSp mod">
        <pc:chgData name="Dubbs, Thomas" userId="1fb5a820-ca86-44af-88cb-bfa40c67f620" providerId="ADAL" clId="{1CF4F686-3245-4653-826E-171C18567422}" dt="2024-08-30T14:03:16.451" v="259" actId="20577"/>
        <pc:sldMkLst>
          <pc:docMk/>
          <pc:sldMk cId="3513137607" sldId="257"/>
        </pc:sldMkLst>
        <pc:spChg chg="mod">
          <ac:chgData name="Dubbs, Thomas" userId="1fb5a820-ca86-44af-88cb-bfa40c67f620" providerId="ADAL" clId="{1CF4F686-3245-4653-826E-171C18567422}" dt="2024-08-30T14:03:16.451" v="259" actId="20577"/>
          <ac:spMkLst>
            <pc:docMk/>
            <pc:sldMk cId="3513137607" sldId="257"/>
            <ac:spMk id="3" creationId="{5C69A5DE-3D7D-8141-ADE6-35A1185FD403}"/>
          </ac:spMkLst>
        </pc:spChg>
      </pc:sldChg>
      <pc:sldChg chg="modSp mod">
        <pc:chgData name="Dubbs, Thomas" userId="1fb5a820-ca86-44af-88cb-bfa40c67f620" providerId="ADAL" clId="{1CF4F686-3245-4653-826E-171C18567422}" dt="2024-08-30T14:06:11.247" v="385" actId="313"/>
        <pc:sldMkLst>
          <pc:docMk/>
          <pc:sldMk cId="2425847752" sldId="275"/>
        </pc:sldMkLst>
        <pc:spChg chg="mod">
          <ac:chgData name="Dubbs, Thomas" userId="1fb5a820-ca86-44af-88cb-bfa40c67f620" providerId="ADAL" clId="{1CF4F686-3245-4653-826E-171C18567422}" dt="2024-08-30T14:06:11.247" v="385" actId="313"/>
          <ac:spMkLst>
            <pc:docMk/>
            <pc:sldMk cId="2425847752" sldId="275"/>
            <ac:spMk id="3" creationId="{5C69A5DE-3D7D-8141-ADE6-35A1185FD403}"/>
          </ac:spMkLst>
        </pc:spChg>
      </pc:sldChg>
      <pc:sldChg chg="modSp mod">
        <pc:chgData name="Dubbs, Thomas" userId="1fb5a820-ca86-44af-88cb-bfa40c67f620" providerId="ADAL" clId="{1CF4F686-3245-4653-826E-171C18567422}" dt="2024-08-30T14:06:25.124" v="387" actId="20577"/>
        <pc:sldMkLst>
          <pc:docMk/>
          <pc:sldMk cId="1391958412" sldId="276"/>
        </pc:sldMkLst>
        <pc:spChg chg="mod">
          <ac:chgData name="Dubbs, Thomas" userId="1fb5a820-ca86-44af-88cb-bfa40c67f620" providerId="ADAL" clId="{1CF4F686-3245-4653-826E-171C18567422}" dt="2024-08-30T14:06:25.124" v="387" actId="20577"/>
          <ac:spMkLst>
            <pc:docMk/>
            <pc:sldMk cId="1391958412" sldId="276"/>
            <ac:spMk id="3" creationId="{5C69A5DE-3D7D-8141-ADE6-35A1185FD403}"/>
          </ac:spMkLst>
        </pc:spChg>
      </pc:sldChg>
      <pc:sldChg chg="modSp add mod">
        <pc:chgData name="Dubbs, Thomas" userId="1fb5a820-ca86-44af-88cb-bfa40c67f620" providerId="ADAL" clId="{1CF4F686-3245-4653-826E-171C18567422}" dt="2024-08-30T14:05:34.403" v="384" actId="20577"/>
        <pc:sldMkLst>
          <pc:docMk/>
          <pc:sldMk cId="1911671648" sldId="283"/>
        </pc:sldMkLst>
        <pc:spChg chg="mod">
          <ac:chgData name="Dubbs, Thomas" userId="1fb5a820-ca86-44af-88cb-bfa40c67f620" providerId="ADAL" clId="{1CF4F686-3245-4653-826E-171C18567422}" dt="2024-08-30T14:05:34.403" v="384" actId="20577"/>
          <ac:spMkLst>
            <pc:docMk/>
            <pc:sldMk cId="1911671648" sldId="283"/>
            <ac:spMk id="3" creationId="{5C69A5DE-3D7D-8141-ADE6-35A1185FD40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Applicant Type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21F-44B6-B918-83652AB624A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21F-44B6-B918-83652AB624A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21F-44B6-B918-83652AB624A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21F-44B6-B918-83652AB624A7}"/>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Early Renewal</c:v>
                </c:pt>
                <c:pt idx="1">
                  <c:v>Renewal</c:v>
                </c:pt>
                <c:pt idx="2">
                  <c:v>New Applicant</c:v>
                </c:pt>
                <c:pt idx="3">
                  <c:v>Re-entry</c:v>
                </c:pt>
              </c:strCache>
            </c:strRef>
          </c:cat>
          <c:val>
            <c:numRef>
              <c:f>Sheet1!$B$2:$B$5</c:f>
              <c:numCache>
                <c:formatCode>0.0%</c:formatCode>
                <c:ptCount val="4"/>
                <c:pt idx="0">
                  <c:v>0.14599999999999999</c:v>
                </c:pt>
                <c:pt idx="1">
                  <c:v>0.56200000000000006</c:v>
                </c:pt>
                <c:pt idx="2">
                  <c:v>0.16900000000000001</c:v>
                </c:pt>
                <c:pt idx="3">
                  <c:v>0.124</c:v>
                </c:pt>
              </c:numCache>
            </c:numRef>
          </c:val>
          <c:extLst>
            <c:ext xmlns:c16="http://schemas.microsoft.com/office/drawing/2014/chart" uri="{C3380CC4-5D6E-409C-BE32-E72D297353CC}">
              <c16:uniqueId val="{00000008-221F-44B6-B918-83652AB624A7}"/>
            </c:ext>
          </c:extLst>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A-221F-44B6-B918-83652AB624A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221F-44B6-B918-83652AB624A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221F-44B6-B918-83652AB624A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221F-44B6-B918-83652AB624A7}"/>
              </c:ext>
            </c:extLst>
          </c:dPt>
          <c:cat>
            <c:strRef>
              <c:f>Sheet1!$A$2:$A$5</c:f>
              <c:strCache>
                <c:ptCount val="4"/>
                <c:pt idx="0">
                  <c:v>Early Renewal</c:v>
                </c:pt>
                <c:pt idx="1">
                  <c:v>Renewal</c:v>
                </c:pt>
                <c:pt idx="2">
                  <c:v>New Applicant</c:v>
                </c:pt>
                <c:pt idx="3">
                  <c:v>Re-entry</c:v>
                </c:pt>
              </c:strCache>
            </c:strRef>
          </c:cat>
          <c:val>
            <c:numRef>
              <c:f>Sheet1!$C$2:$C$5</c:f>
              <c:numCache>
                <c:formatCode>General</c:formatCode>
                <c:ptCount val="4"/>
                <c:pt idx="0">
                  <c:v>26</c:v>
                </c:pt>
                <c:pt idx="1">
                  <c:v>100</c:v>
                </c:pt>
                <c:pt idx="2">
                  <c:v>30</c:v>
                </c:pt>
                <c:pt idx="3">
                  <c:v>22</c:v>
                </c:pt>
              </c:numCache>
            </c:numRef>
          </c:val>
          <c:extLst>
            <c:ext xmlns:c16="http://schemas.microsoft.com/office/drawing/2014/chart" uri="{C3380CC4-5D6E-409C-BE32-E72D297353CC}">
              <c16:uniqueId val="{00000011-221F-44B6-B918-83652AB624A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77.900000000000006</c:v>
                </c:pt>
                <c:pt idx="1">
                  <c:v>68.099999999999994</c:v>
                </c:pt>
                <c:pt idx="2">
                  <c:v>79.3</c:v>
                </c:pt>
                <c:pt idx="3">
                  <c:v>80.7</c:v>
                </c:pt>
                <c:pt idx="4">
                  <c:v>80.7</c:v>
                </c:pt>
              </c:numCache>
            </c:numRef>
          </c:val>
          <c:extLst>
            <c:ext xmlns:c16="http://schemas.microsoft.com/office/drawing/2014/chart" uri="{C3380CC4-5D6E-409C-BE32-E72D297353CC}">
              <c16:uniqueId val="{00000000-B0E8-41B5-A669-884613B23BD3}"/>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17.600000000000001</c:v>
                </c:pt>
                <c:pt idx="1">
                  <c:v>25.3</c:v>
                </c:pt>
                <c:pt idx="2">
                  <c:v>17.399999999999999</c:v>
                </c:pt>
                <c:pt idx="3">
                  <c:v>15</c:v>
                </c:pt>
                <c:pt idx="4">
                  <c:v>16.100000000000001</c:v>
                </c:pt>
              </c:numCache>
            </c:numRef>
          </c:val>
          <c:extLst>
            <c:ext xmlns:c16="http://schemas.microsoft.com/office/drawing/2014/chart" uri="{C3380CC4-5D6E-409C-BE32-E72D297353CC}">
              <c16:uniqueId val="{00000001-B0E8-41B5-A669-884613B23BD3}"/>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5.5</c:v>
                </c:pt>
                <c:pt idx="1">
                  <c:v>6.6</c:v>
                </c:pt>
                <c:pt idx="2">
                  <c:v>3.3</c:v>
                </c:pt>
                <c:pt idx="3">
                  <c:v>4.3</c:v>
                </c:pt>
                <c:pt idx="4">
                  <c:v>3.2</c:v>
                </c:pt>
              </c:numCache>
            </c:numRef>
          </c:val>
          <c:extLst>
            <c:ext xmlns:c16="http://schemas.microsoft.com/office/drawing/2014/chart" uri="{C3380CC4-5D6E-409C-BE32-E72D297353CC}">
              <c16:uniqueId val="{00000002-B0E8-41B5-A669-884613B23BD3}"/>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80.3</c:v>
                </c:pt>
                <c:pt idx="1">
                  <c:v>82.7</c:v>
                </c:pt>
                <c:pt idx="2">
                  <c:v>72.2</c:v>
                </c:pt>
                <c:pt idx="3" formatCode="General">
                  <c:v>94.4</c:v>
                </c:pt>
                <c:pt idx="4" formatCode="General">
                  <c:v>94.9</c:v>
                </c:pt>
              </c:numCache>
            </c:numRef>
          </c:val>
          <c:extLst>
            <c:ext xmlns:c16="http://schemas.microsoft.com/office/drawing/2014/chart" uri="{C3380CC4-5D6E-409C-BE32-E72D297353CC}">
              <c16:uniqueId val="{00000000-FB2E-49D6-B110-921396F8C743}"/>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16.399999999999999</c:v>
                </c:pt>
                <c:pt idx="1">
                  <c:v>11</c:v>
                </c:pt>
                <c:pt idx="2">
                  <c:v>23.8</c:v>
                </c:pt>
                <c:pt idx="3" formatCode="General">
                  <c:v>2.6</c:v>
                </c:pt>
                <c:pt idx="4" formatCode="General">
                  <c:v>3.7</c:v>
                </c:pt>
              </c:numCache>
            </c:numRef>
          </c:val>
          <c:extLst>
            <c:ext xmlns:c16="http://schemas.microsoft.com/office/drawing/2014/chart" uri="{C3380CC4-5D6E-409C-BE32-E72D297353CC}">
              <c16:uniqueId val="{00000001-FB2E-49D6-B110-921396F8C743}"/>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3.3</c:v>
                </c:pt>
                <c:pt idx="1">
                  <c:v>6.4</c:v>
                </c:pt>
                <c:pt idx="2">
                  <c:v>4</c:v>
                </c:pt>
                <c:pt idx="3" formatCode="General">
                  <c:v>3</c:v>
                </c:pt>
                <c:pt idx="4" formatCode="General">
                  <c:v>1.3</c:v>
                </c:pt>
              </c:numCache>
            </c:numRef>
          </c:val>
          <c:extLst>
            <c:ext xmlns:c16="http://schemas.microsoft.com/office/drawing/2014/chart" uri="{C3380CC4-5D6E-409C-BE32-E72D297353CC}">
              <c16:uniqueId val="{00000002-FB2E-49D6-B110-921396F8C743}"/>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86.2</c:v>
                </c:pt>
                <c:pt idx="1">
                  <c:v>77.2</c:v>
                </c:pt>
                <c:pt idx="2">
                  <c:v>89.2</c:v>
                </c:pt>
                <c:pt idx="3" formatCode="General">
                  <c:v>89.1</c:v>
                </c:pt>
                <c:pt idx="4" formatCode="General">
                  <c:v>92.5</c:v>
                </c:pt>
              </c:numCache>
            </c:numRef>
          </c:val>
          <c:extLst>
            <c:ext xmlns:c16="http://schemas.microsoft.com/office/drawing/2014/chart" uri="{C3380CC4-5D6E-409C-BE32-E72D297353CC}">
              <c16:uniqueId val="{00000000-8C0B-4AAE-8866-B4C4B21F8E56}"/>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9.1999999999999993</c:v>
                </c:pt>
                <c:pt idx="1">
                  <c:v>15.2</c:v>
                </c:pt>
                <c:pt idx="2">
                  <c:v>7.6</c:v>
                </c:pt>
                <c:pt idx="3" formatCode="General">
                  <c:v>8.1</c:v>
                </c:pt>
                <c:pt idx="4" formatCode="General">
                  <c:v>5.9</c:v>
                </c:pt>
              </c:numCache>
            </c:numRef>
          </c:val>
          <c:extLst>
            <c:ext xmlns:c16="http://schemas.microsoft.com/office/drawing/2014/chart" uri="{C3380CC4-5D6E-409C-BE32-E72D297353CC}">
              <c16:uniqueId val="{00000001-8C0B-4AAE-8866-B4C4B21F8E56}"/>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4.5999999999999996</c:v>
                </c:pt>
                <c:pt idx="1">
                  <c:v>7.6</c:v>
                </c:pt>
                <c:pt idx="2">
                  <c:v>3</c:v>
                </c:pt>
                <c:pt idx="3" formatCode="General">
                  <c:v>2.8</c:v>
                </c:pt>
                <c:pt idx="4" formatCode="General">
                  <c:v>1.6</c:v>
                </c:pt>
              </c:numCache>
            </c:numRef>
          </c:val>
          <c:extLst>
            <c:ext xmlns:c16="http://schemas.microsoft.com/office/drawing/2014/chart" uri="{C3380CC4-5D6E-409C-BE32-E72D297353CC}">
              <c16:uniqueId val="{00000002-8C0B-4AAE-8866-B4C4B21F8E56}"/>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70.5</c:v>
                </c:pt>
                <c:pt idx="1">
                  <c:v>77.5</c:v>
                </c:pt>
                <c:pt idx="2">
                  <c:v>84.2</c:v>
                </c:pt>
                <c:pt idx="3" formatCode="General">
                  <c:v>78.2</c:v>
                </c:pt>
                <c:pt idx="4" formatCode="General">
                  <c:v>81</c:v>
                </c:pt>
              </c:numCache>
            </c:numRef>
          </c:val>
          <c:extLst>
            <c:ext xmlns:c16="http://schemas.microsoft.com/office/drawing/2014/chart" uri="{C3380CC4-5D6E-409C-BE32-E72D297353CC}">
              <c16:uniqueId val="{00000000-0FCA-4D66-9C14-4C24C449586C}"/>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24.6</c:v>
                </c:pt>
                <c:pt idx="1">
                  <c:v>16.5</c:v>
                </c:pt>
                <c:pt idx="2">
                  <c:v>12.2</c:v>
                </c:pt>
                <c:pt idx="3" formatCode="General">
                  <c:v>18.2</c:v>
                </c:pt>
                <c:pt idx="4" formatCode="General">
                  <c:v>16.3</c:v>
                </c:pt>
              </c:numCache>
            </c:numRef>
          </c:val>
          <c:extLst>
            <c:ext xmlns:c16="http://schemas.microsoft.com/office/drawing/2014/chart" uri="{C3380CC4-5D6E-409C-BE32-E72D297353CC}">
              <c16:uniqueId val="{00000001-0FCA-4D66-9C14-4C24C449586C}"/>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4.9000000000000004</c:v>
                </c:pt>
                <c:pt idx="1">
                  <c:v>6</c:v>
                </c:pt>
                <c:pt idx="2">
                  <c:v>3.3</c:v>
                </c:pt>
                <c:pt idx="3" formatCode="General">
                  <c:v>3.6</c:v>
                </c:pt>
                <c:pt idx="4" formatCode="General">
                  <c:v>2.4</c:v>
                </c:pt>
              </c:numCache>
            </c:numRef>
          </c:val>
          <c:extLst>
            <c:ext xmlns:c16="http://schemas.microsoft.com/office/drawing/2014/chart" uri="{C3380CC4-5D6E-409C-BE32-E72D297353CC}">
              <c16:uniqueId val="{00000002-0FCA-4D66-9C14-4C24C449586C}"/>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2019-20</c:v>
                </c:pt>
                <c:pt idx="1">
                  <c:v>2020-21</c:v>
                </c:pt>
                <c:pt idx="2">
                  <c:v>2021-22</c:v>
                </c:pt>
                <c:pt idx="3">
                  <c:v>2022-23</c:v>
                </c:pt>
                <c:pt idx="4">
                  <c:v>2023-24</c:v>
                </c:pt>
                <c:pt idx="5">
                  <c:v>2024-25</c:v>
                </c:pt>
              </c:strCache>
            </c:strRef>
          </c:cat>
          <c:val>
            <c:numRef>
              <c:f>Sheet1!$B$2:$B$7</c:f>
              <c:numCache>
                <c:formatCode>General</c:formatCode>
                <c:ptCount val="6"/>
                <c:pt idx="0">
                  <c:v>105</c:v>
                </c:pt>
                <c:pt idx="1">
                  <c:v>279</c:v>
                </c:pt>
                <c:pt idx="2">
                  <c:v>137</c:v>
                </c:pt>
                <c:pt idx="3">
                  <c:v>136</c:v>
                </c:pt>
                <c:pt idx="4">
                  <c:v>277</c:v>
                </c:pt>
                <c:pt idx="5">
                  <c:v>178</c:v>
                </c:pt>
              </c:numCache>
            </c:numRef>
          </c:val>
          <c:extLst>
            <c:ext xmlns:c16="http://schemas.microsoft.com/office/drawing/2014/chart" uri="{C3380CC4-5D6E-409C-BE32-E72D297353CC}">
              <c16:uniqueId val="{00000000-9BBD-4FCF-919D-CAD993EDB09E}"/>
            </c:ext>
          </c:extLst>
        </c:ser>
        <c:dLbls>
          <c:showLegendKey val="0"/>
          <c:showVal val="0"/>
          <c:showCatName val="0"/>
          <c:showSerName val="0"/>
          <c:showPercent val="0"/>
          <c:showBubbleSize val="0"/>
        </c:dLbls>
        <c:gapWidth val="96"/>
        <c:overlap val="-32"/>
        <c:axId val="767254000"/>
        <c:axId val="767254984"/>
      </c:barChart>
      <c:catAx>
        <c:axId val="767254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7254984"/>
        <c:crosses val="autoZero"/>
        <c:auto val="1"/>
        <c:lblAlgn val="ctr"/>
        <c:lblOffset val="100"/>
        <c:noMultiLvlLbl val="0"/>
      </c:catAx>
      <c:valAx>
        <c:axId val="767254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7254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69.400000000000006</c:v>
                </c:pt>
                <c:pt idx="1">
                  <c:v>61.5</c:v>
                </c:pt>
                <c:pt idx="2">
                  <c:v>73.8</c:v>
                </c:pt>
                <c:pt idx="3" formatCode="General">
                  <c:v>75</c:v>
                </c:pt>
                <c:pt idx="4" formatCode="General">
                  <c:v>73.2</c:v>
                </c:pt>
              </c:numCache>
            </c:numRef>
          </c:val>
          <c:extLst>
            <c:ext xmlns:c16="http://schemas.microsoft.com/office/drawing/2014/chart" uri="{C3380CC4-5D6E-409C-BE32-E72D297353CC}">
              <c16:uniqueId val="{00000000-2D08-44F1-A1EE-44C8F8745137}"/>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25.6</c:v>
                </c:pt>
                <c:pt idx="1">
                  <c:v>31.8</c:v>
                </c:pt>
                <c:pt idx="2">
                  <c:v>22.5</c:v>
                </c:pt>
                <c:pt idx="3" formatCode="General">
                  <c:v>20.8</c:v>
                </c:pt>
                <c:pt idx="4" formatCode="General">
                  <c:v>23.2</c:v>
                </c:pt>
              </c:numCache>
            </c:numRef>
          </c:val>
          <c:extLst>
            <c:ext xmlns:c16="http://schemas.microsoft.com/office/drawing/2014/chart" uri="{C3380CC4-5D6E-409C-BE32-E72D297353CC}">
              <c16:uniqueId val="{00000001-2D08-44F1-A1EE-44C8F8745137}"/>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4.8</c:v>
                </c:pt>
                <c:pt idx="1">
                  <c:v>6.7</c:v>
                </c:pt>
                <c:pt idx="2">
                  <c:v>3.7</c:v>
                </c:pt>
                <c:pt idx="3" formatCode="General">
                  <c:v>4.2</c:v>
                </c:pt>
                <c:pt idx="4" formatCode="General">
                  <c:v>3.5</c:v>
                </c:pt>
              </c:numCache>
            </c:numRef>
          </c:val>
          <c:extLst>
            <c:ext xmlns:c16="http://schemas.microsoft.com/office/drawing/2014/chart" uri="{C3380CC4-5D6E-409C-BE32-E72D297353CC}">
              <c16:uniqueId val="{00000002-2D08-44F1-A1EE-44C8F8745137}"/>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64.900000000000006</c:v>
                </c:pt>
                <c:pt idx="1">
                  <c:v>59.8</c:v>
                </c:pt>
                <c:pt idx="2">
                  <c:v>72.2</c:v>
                </c:pt>
                <c:pt idx="3" formatCode="General">
                  <c:v>74.8</c:v>
                </c:pt>
                <c:pt idx="4" formatCode="General">
                  <c:v>75.900000000000006</c:v>
                </c:pt>
              </c:numCache>
            </c:numRef>
          </c:val>
          <c:extLst>
            <c:ext xmlns:c16="http://schemas.microsoft.com/office/drawing/2014/chart" uri="{C3380CC4-5D6E-409C-BE32-E72D297353CC}">
              <c16:uniqueId val="{00000000-3DA3-4193-A35E-A4D70EF0D7BE}"/>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29.8</c:v>
                </c:pt>
                <c:pt idx="1">
                  <c:v>33.9</c:v>
                </c:pt>
                <c:pt idx="2">
                  <c:v>23.8</c:v>
                </c:pt>
                <c:pt idx="3" formatCode="General">
                  <c:v>21</c:v>
                </c:pt>
                <c:pt idx="4" formatCode="General">
                  <c:v>21.7</c:v>
                </c:pt>
              </c:numCache>
            </c:numRef>
          </c:val>
          <c:extLst>
            <c:ext xmlns:c16="http://schemas.microsoft.com/office/drawing/2014/chart" uri="{C3380CC4-5D6E-409C-BE32-E72D297353CC}">
              <c16:uniqueId val="{00000001-3DA3-4193-A35E-A4D70EF0D7BE}"/>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5.3</c:v>
                </c:pt>
                <c:pt idx="1">
                  <c:v>6.3</c:v>
                </c:pt>
                <c:pt idx="2">
                  <c:v>4</c:v>
                </c:pt>
                <c:pt idx="3" formatCode="General">
                  <c:v>4.2</c:v>
                </c:pt>
                <c:pt idx="4" formatCode="General">
                  <c:v>2.4</c:v>
                </c:pt>
              </c:numCache>
            </c:numRef>
          </c:val>
          <c:extLst>
            <c:ext xmlns:c16="http://schemas.microsoft.com/office/drawing/2014/chart" uri="{C3380CC4-5D6E-409C-BE32-E72D297353CC}">
              <c16:uniqueId val="{00000002-3DA3-4193-A35E-A4D70EF0D7BE}"/>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layout>
        <c:manualLayout>
          <c:xMode val="edge"/>
          <c:yMode val="edge"/>
          <c:x val="0.14035505789437194"/>
          <c:y val="0.92679699899203416"/>
          <c:w val="0.73772936599864025"/>
          <c:h val="5.26676510153071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66.7</c:v>
                </c:pt>
                <c:pt idx="1">
                  <c:v>67.2</c:v>
                </c:pt>
                <c:pt idx="2">
                  <c:v>68.540000000000006</c:v>
                </c:pt>
                <c:pt idx="3" formatCode="General">
                  <c:v>68</c:v>
                </c:pt>
                <c:pt idx="4" formatCode="General">
                  <c:v>72.7</c:v>
                </c:pt>
              </c:numCache>
            </c:numRef>
          </c:val>
          <c:extLst>
            <c:ext xmlns:c16="http://schemas.microsoft.com/office/drawing/2014/chart" uri="{C3380CC4-5D6E-409C-BE32-E72D297353CC}">
              <c16:uniqueId val="{00000000-D2E3-488A-AB63-D597461A6A33}"/>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27</c:v>
                </c:pt>
                <c:pt idx="1">
                  <c:v>24.4</c:v>
                </c:pt>
                <c:pt idx="2">
                  <c:v>27.5</c:v>
                </c:pt>
                <c:pt idx="3" formatCode="General">
                  <c:v>27.8</c:v>
                </c:pt>
                <c:pt idx="4" formatCode="General">
                  <c:v>23.9</c:v>
                </c:pt>
              </c:numCache>
            </c:numRef>
          </c:val>
          <c:extLst>
            <c:ext xmlns:c16="http://schemas.microsoft.com/office/drawing/2014/chart" uri="{C3380CC4-5D6E-409C-BE32-E72D297353CC}">
              <c16:uniqueId val="{00000001-D2E3-488A-AB63-D597461A6A33}"/>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6.3</c:v>
                </c:pt>
                <c:pt idx="1">
                  <c:v>8.3000000000000007</c:v>
                </c:pt>
                <c:pt idx="2">
                  <c:v>4.3</c:v>
                </c:pt>
                <c:pt idx="3" formatCode="General">
                  <c:v>4.2</c:v>
                </c:pt>
                <c:pt idx="4" formatCode="General">
                  <c:v>3.5</c:v>
                </c:pt>
              </c:numCache>
            </c:numRef>
          </c:val>
          <c:extLst>
            <c:ext xmlns:c16="http://schemas.microsoft.com/office/drawing/2014/chart" uri="{C3380CC4-5D6E-409C-BE32-E72D297353CC}">
              <c16:uniqueId val="{00000002-D2E3-488A-AB63-D597461A6A33}"/>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layout>
        <c:manualLayout>
          <c:xMode val="edge"/>
          <c:yMode val="edge"/>
          <c:x val="0.20550110604049096"/>
          <c:y val="0.91042305175626836"/>
          <c:w val="0.58899764301655622"/>
          <c:h val="5.42149049620225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Effective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Sheet1!$B$2:$B$6</c:f>
              <c:numCache>
                <c:formatCode>0.0</c:formatCode>
                <c:ptCount val="5"/>
                <c:pt idx="0">
                  <c:v>46.1</c:v>
                </c:pt>
                <c:pt idx="1">
                  <c:v>52.5</c:v>
                </c:pt>
                <c:pt idx="2">
                  <c:v>65.5</c:v>
                </c:pt>
                <c:pt idx="3" formatCode="General">
                  <c:v>63.3</c:v>
                </c:pt>
                <c:pt idx="4" formatCode="General">
                  <c:v>69.2</c:v>
                </c:pt>
              </c:numCache>
            </c:numRef>
          </c:val>
          <c:extLst>
            <c:ext xmlns:c16="http://schemas.microsoft.com/office/drawing/2014/chart" uri="{C3380CC4-5D6E-409C-BE32-E72D297353CC}">
              <c16:uniqueId val="{00000000-7D37-4E7F-B143-E50AFF5F030B}"/>
            </c:ext>
          </c:extLst>
        </c:ser>
        <c:ser>
          <c:idx val="1"/>
          <c:order val="1"/>
          <c:tx>
            <c:strRef>
              <c:f>Sheet1!$C$1</c:f>
              <c:strCache>
                <c:ptCount val="1"/>
                <c:pt idx="0">
                  <c:v>Somewhat Effective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Sheet1!$C$2:$C$6</c:f>
              <c:numCache>
                <c:formatCode>0.0</c:formatCode>
                <c:ptCount val="5"/>
                <c:pt idx="0">
                  <c:v>46</c:v>
                </c:pt>
                <c:pt idx="1">
                  <c:v>38.1</c:v>
                </c:pt>
                <c:pt idx="2">
                  <c:v>29.9</c:v>
                </c:pt>
                <c:pt idx="3" formatCode="General">
                  <c:v>32.799999999999997</c:v>
                </c:pt>
                <c:pt idx="4" formatCode="General">
                  <c:v>27.1</c:v>
                </c:pt>
              </c:numCache>
            </c:numRef>
          </c:val>
          <c:extLst>
            <c:ext xmlns:c16="http://schemas.microsoft.com/office/drawing/2014/chart" uri="{C3380CC4-5D6E-409C-BE32-E72D297353CC}">
              <c16:uniqueId val="{00000001-7D37-4E7F-B143-E50AFF5F030B}"/>
            </c:ext>
          </c:extLst>
        </c:ser>
        <c:ser>
          <c:idx val="2"/>
          <c:order val="2"/>
          <c:tx>
            <c:strRef>
              <c:f>Sheet1!$D$1</c:f>
              <c:strCache>
                <c:ptCount val="1"/>
                <c:pt idx="0">
                  <c:v>Not Effective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2019-20 SY</c:v>
                </c:pt>
                <c:pt idx="1">
                  <c:v>2020-21 SY</c:v>
                </c:pt>
                <c:pt idx="2">
                  <c:v>2021-22 SY</c:v>
                </c:pt>
                <c:pt idx="3">
                  <c:v>2022-23 SY</c:v>
                </c:pt>
                <c:pt idx="4">
                  <c:v>2023-24 SY</c:v>
                </c:pt>
              </c:strCache>
            </c:strRef>
          </c:cat>
          <c:val>
            <c:numRef>
              <c:f>Sheet1!$D$2:$D$6</c:f>
              <c:numCache>
                <c:formatCode>0.0</c:formatCode>
                <c:ptCount val="5"/>
                <c:pt idx="0">
                  <c:v>7.9</c:v>
                </c:pt>
                <c:pt idx="1">
                  <c:v>9.4</c:v>
                </c:pt>
                <c:pt idx="2">
                  <c:v>4.5999999999999996</c:v>
                </c:pt>
                <c:pt idx="3" formatCode="General">
                  <c:v>3.9</c:v>
                </c:pt>
                <c:pt idx="4" formatCode="General">
                  <c:v>3.8</c:v>
                </c:pt>
              </c:numCache>
            </c:numRef>
          </c:val>
          <c:extLst>
            <c:ext xmlns:c16="http://schemas.microsoft.com/office/drawing/2014/chart" uri="{C3380CC4-5D6E-409C-BE32-E72D297353CC}">
              <c16:uniqueId val="{00000002-7D37-4E7F-B143-E50AFF5F030B}"/>
            </c:ext>
          </c:extLst>
        </c:ser>
        <c:dLbls>
          <c:showLegendKey val="0"/>
          <c:showVal val="0"/>
          <c:showCatName val="0"/>
          <c:showSerName val="0"/>
          <c:showPercent val="0"/>
          <c:showBubbleSize val="0"/>
        </c:dLbls>
        <c:gapWidth val="150"/>
        <c:overlap val="100"/>
        <c:axId val="752725080"/>
        <c:axId val="752728688"/>
      </c:barChart>
      <c:catAx>
        <c:axId val="752725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8688"/>
        <c:crosses val="autoZero"/>
        <c:auto val="1"/>
        <c:lblAlgn val="ctr"/>
        <c:lblOffset val="100"/>
        <c:noMultiLvlLbl val="0"/>
      </c:catAx>
      <c:valAx>
        <c:axId val="7527286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52725080"/>
        <c:crosses val="autoZero"/>
        <c:crossBetween val="between"/>
      </c:valAx>
      <c:spPr>
        <a:noFill/>
        <a:ln>
          <a:noFill/>
        </a:ln>
        <a:effectLst/>
      </c:spPr>
    </c:plotArea>
    <c:legend>
      <c:legendPos val="b"/>
      <c:layout>
        <c:manualLayout>
          <c:xMode val="edge"/>
          <c:yMode val="edge"/>
          <c:x val="0.16643188477584278"/>
          <c:y val="0.91101626778870637"/>
          <c:w val="0.66713623044831438"/>
          <c:h val="4.112005199260311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860114045076519E-2"/>
          <c:y val="3.2744545858372519E-2"/>
          <c:w val="0.89050595796892329"/>
          <c:h val="0.82044244969114855"/>
        </c:manualLayout>
      </c:layout>
      <c:barChart>
        <c:barDir val="col"/>
        <c:grouping val="stacked"/>
        <c:varyColors val="0"/>
        <c:ser>
          <c:idx val="0"/>
          <c:order val="0"/>
          <c:tx>
            <c:strRef>
              <c:f>Sheet1!$B$1</c:f>
              <c:strCache>
                <c:ptCount val="1"/>
                <c:pt idx="0">
                  <c:v>Definitely</c:v>
                </c:pt>
              </c:strCache>
            </c:strRef>
          </c:tx>
          <c:spPr>
            <a:solidFill>
              <a:schemeClr val="accent1"/>
            </a:solidFill>
            <a:ln>
              <a:noFill/>
            </a:ln>
            <a:effectLst/>
          </c:spPr>
          <c:invertIfNegative val="0"/>
          <c:dPt>
            <c:idx val="2"/>
            <c:invertIfNegative val="0"/>
            <c:bubble3D val="0"/>
            <c:spPr>
              <a:solidFill>
                <a:srgbClr val="0070C0"/>
              </a:solidFill>
              <a:ln>
                <a:noFill/>
              </a:ln>
              <a:effectLst/>
            </c:spPr>
            <c:extLst>
              <c:ext xmlns:c16="http://schemas.microsoft.com/office/drawing/2014/chart" uri="{C3380CC4-5D6E-409C-BE32-E72D297353CC}">
                <c16:uniqueId val="{00000001-8042-4C76-A10A-9D62D83773C4}"/>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2020-21</c:v>
                </c:pt>
                <c:pt idx="1">
                  <c:v>2021-22</c:v>
                </c:pt>
                <c:pt idx="2">
                  <c:v>2022-23</c:v>
                </c:pt>
                <c:pt idx="3">
                  <c:v>2023-24 </c:v>
                </c:pt>
              </c:strCache>
            </c:strRef>
          </c:cat>
          <c:val>
            <c:numRef>
              <c:f>Sheet1!$B$2:$B$5</c:f>
              <c:numCache>
                <c:formatCode>0.0</c:formatCode>
                <c:ptCount val="4"/>
                <c:pt idx="0">
                  <c:v>80.3</c:v>
                </c:pt>
                <c:pt idx="1">
                  <c:v>81</c:v>
                </c:pt>
                <c:pt idx="2">
                  <c:v>83</c:v>
                </c:pt>
                <c:pt idx="3">
                  <c:v>76.2</c:v>
                </c:pt>
              </c:numCache>
            </c:numRef>
          </c:val>
          <c:extLst>
            <c:ext xmlns:c16="http://schemas.microsoft.com/office/drawing/2014/chart" uri="{C3380CC4-5D6E-409C-BE32-E72D297353CC}">
              <c16:uniqueId val="{00000002-8042-4C76-A10A-9D62D83773C4}"/>
            </c:ext>
          </c:extLst>
        </c:ser>
        <c:ser>
          <c:idx val="1"/>
          <c:order val="1"/>
          <c:tx>
            <c:strRef>
              <c:f>Sheet1!$C$1</c:f>
              <c:strCache>
                <c:ptCount val="1"/>
                <c:pt idx="0">
                  <c:v>Probably</c:v>
                </c:pt>
              </c:strCache>
            </c:strRef>
          </c:tx>
          <c:spPr>
            <a:solidFill>
              <a:schemeClr val="accent2"/>
            </a:solidFill>
            <a:ln>
              <a:noFill/>
            </a:ln>
            <a:effectLst/>
          </c:spPr>
          <c:invertIfNegative val="0"/>
          <c:dLbls>
            <c:dLbl>
              <c:idx val="0"/>
              <c:layout>
                <c:manualLayout>
                  <c:x val="-5.8778988565408577E-3"/>
                  <c:y val="2.7941422979893198E-2"/>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734201165320311E-2"/>
                      <c:h val="7.5920268537376476E-2"/>
                    </c:manualLayout>
                  </c15:layout>
                </c:ext>
                <c:ext xmlns:c16="http://schemas.microsoft.com/office/drawing/2014/chart" uri="{C3380CC4-5D6E-409C-BE32-E72D297353CC}">
                  <c16:uniqueId val="{00000003-8042-4C76-A10A-9D62D83773C4}"/>
                </c:ext>
              </c:extLst>
            </c:dLbl>
            <c:dLbl>
              <c:idx val="1"/>
              <c:layout>
                <c:manualLayout>
                  <c:x val="3.9187278023481978E-3"/>
                  <c:y val="3.725495126264531E-2"/>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7.1260662316758719E-2"/>
                      <c:h val="5.9953860853385631E-2"/>
                    </c:manualLayout>
                  </c15:layout>
                </c:ext>
                <c:ext xmlns:c16="http://schemas.microsoft.com/office/drawing/2014/chart" uri="{C3380CC4-5D6E-409C-BE32-E72D297353CC}">
                  <c16:uniqueId val="{00000004-8042-4C76-A10A-9D62D83773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2020-21</c:v>
                </c:pt>
                <c:pt idx="1">
                  <c:v>2021-22</c:v>
                </c:pt>
                <c:pt idx="2">
                  <c:v>2022-23</c:v>
                </c:pt>
                <c:pt idx="3">
                  <c:v>2023-24 </c:v>
                </c:pt>
              </c:strCache>
            </c:strRef>
          </c:cat>
          <c:val>
            <c:numRef>
              <c:f>Sheet1!$C$2:$C$5</c:f>
              <c:numCache>
                <c:formatCode>0.0</c:formatCode>
                <c:ptCount val="4"/>
                <c:pt idx="0">
                  <c:v>12.9</c:v>
                </c:pt>
                <c:pt idx="1">
                  <c:v>15</c:v>
                </c:pt>
                <c:pt idx="2">
                  <c:v>12</c:v>
                </c:pt>
                <c:pt idx="3">
                  <c:v>14.4</c:v>
                </c:pt>
              </c:numCache>
            </c:numRef>
          </c:val>
          <c:extLst>
            <c:ext xmlns:c16="http://schemas.microsoft.com/office/drawing/2014/chart" uri="{C3380CC4-5D6E-409C-BE32-E72D297353CC}">
              <c16:uniqueId val="{00000005-8042-4C76-A10A-9D62D83773C4}"/>
            </c:ext>
          </c:extLst>
        </c:ser>
        <c:ser>
          <c:idx val="2"/>
          <c:order val="2"/>
          <c:tx>
            <c:strRef>
              <c:f>Sheet1!$D$1</c:f>
              <c:strCache>
                <c:ptCount val="1"/>
                <c:pt idx="0">
                  <c:v>Not</c:v>
                </c:pt>
              </c:strCache>
            </c:strRef>
          </c:tx>
          <c:spPr>
            <a:solidFill>
              <a:schemeClr val="accent3"/>
            </a:solidFill>
            <a:ln>
              <a:noFill/>
            </a:ln>
            <a:effectLst/>
          </c:spPr>
          <c:invertIfNegative val="0"/>
          <c:dLbls>
            <c:dLbl>
              <c:idx val="0"/>
              <c:layout>
                <c:manualLayout>
                  <c:x val="0.11560027171368302"/>
                  <c:y val="2.6612774802410406E-3"/>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3411208544262921E-2"/>
                      <c:h val="7.5920268537376476E-2"/>
                    </c:manualLayout>
                  </c15:layout>
                </c:ext>
                <c:ext xmlns:c16="http://schemas.microsoft.com/office/drawing/2014/chart" uri="{C3380CC4-5D6E-409C-BE32-E72D297353CC}">
                  <c16:uniqueId val="{00000006-8042-4C76-A10A-9D62D83773C4}"/>
                </c:ext>
              </c:extLst>
            </c:dLbl>
            <c:dLbl>
              <c:idx val="1"/>
              <c:layout>
                <c:manualLayout>
                  <c:x val="0.11462060904779398"/>
                  <c:y val="2.1288648345109084E-2"/>
                </c:manualLayout>
              </c:layout>
              <c:showLegendKey val="0"/>
              <c:showVal val="1"/>
              <c:showCatName val="0"/>
              <c:showSerName val="0"/>
              <c:showPercent val="0"/>
              <c:showBubbleSize val="0"/>
              <c:extLst>
                <c:ext xmlns:c15="http://schemas.microsoft.com/office/drawing/2012/chart" uri="{CE6537A1-D6FC-4f65-9D91-7224C49458BB}">
                  <c15:layout>
                    <c:manualLayout>
                      <c:w val="6.908581119848535E-2"/>
                      <c:h val="5.9953860853385624E-2"/>
                    </c:manualLayout>
                  </c15:layout>
                </c:ext>
                <c:ext xmlns:c16="http://schemas.microsoft.com/office/drawing/2014/chart" uri="{C3380CC4-5D6E-409C-BE32-E72D297353CC}">
                  <c16:uniqueId val="{00000007-8042-4C76-A10A-9D62D83773C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2020-21</c:v>
                </c:pt>
                <c:pt idx="1">
                  <c:v>2021-22</c:v>
                </c:pt>
                <c:pt idx="2">
                  <c:v>2022-23</c:v>
                </c:pt>
                <c:pt idx="3">
                  <c:v>2023-24 </c:v>
                </c:pt>
              </c:strCache>
            </c:strRef>
          </c:cat>
          <c:val>
            <c:numRef>
              <c:f>Sheet1!$D$2:$D$5</c:f>
              <c:numCache>
                <c:formatCode>0.0</c:formatCode>
                <c:ptCount val="4"/>
                <c:pt idx="0">
                  <c:v>0.6</c:v>
                </c:pt>
                <c:pt idx="1">
                  <c:v>0.4</c:v>
                </c:pt>
                <c:pt idx="2">
                  <c:v>1.7</c:v>
                </c:pt>
                <c:pt idx="3">
                  <c:v>5.4</c:v>
                </c:pt>
              </c:numCache>
            </c:numRef>
          </c:val>
          <c:extLst>
            <c:ext xmlns:c16="http://schemas.microsoft.com/office/drawing/2014/chart" uri="{C3380CC4-5D6E-409C-BE32-E72D297353CC}">
              <c16:uniqueId val="{00000008-8042-4C76-A10A-9D62D83773C4}"/>
            </c:ext>
          </c:extLst>
        </c:ser>
        <c:ser>
          <c:idx val="3"/>
          <c:order val="3"/>
          <c:tx>
            <c:strRef>
              <c:f>Sheet1!$E$1</c:f>
              <c:strCache>
                <c:ptCount val="1"/>
                <c:pt idx="0">
                  <c:v>Uncertain</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2020-21</c:v>
                </c:pt>
                <c:pt idx="1">
                  <c:v>2021-22</c:v>
                </c:pt>
                <c:pt idx="2">
                  <c:v>2022-23</c:v>
                </c:pt>
                <c:pt idx="3">
                  <c:v>2023-24 </c:v>
                </c:pt>
              </c:strCache>
            </c:strRef>
          </c:cat>
          <c:val>
            <c:numRef>
              <c:f>Sheet1!$E$2:$E$5</c:f>
              <c:numCache>
                <c:formatCode>0.0</c:formatCode>
                <c:ptCount val="4"/>
                <c:pt idx="0">
                  <c:v>6.2</c:v>
                </c:pt>
                <c:pt idx="1">
                  <c:v>3.6</c:v>
                </c:pt>
                <c:pt idx="2">
                  <c:v>3.4</c:v>
                </c:pt>
                <c:pt idx="3">
                  <c:v>4.2</c:v>
                </c:pt>
              </c:numCache>
            </c:numRef>
          </c:val>
          <c:extLst>
            <c:ext xmlns:c16="http://schemas.microsoft.com/office/drawing/2014/chart" uri="{C3380CC4-5D6E-409C-BE32-E72D297353CC}">
              <c16:uniqueId val="{00000009-8042-4C76-A10A-9D62D83773C4}"/>
            </c:ext>
          </c:extLst>
        </c:ser>
        <c:dLbls>
          <c:showLegendKey val="0"/>
          <c:showVal val="0"/>
          <c:showCatName val="0"/>
          <c:showSerName val="0"/>
          <c:showPercent val="0"/>
          <c:showBubbleSize val="0"/>
        </c:dLbls>
        <c:gapWidth val="75"/>
        <c:overlap val="100"/>
        <c:axId val="776021504"/>
        <c:axId val="776025768"/>
      </c:barChart>
      <c:catAx>
        <c:axId val="77602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6025768"/>
        <c:crosses val="autoZero"/>
        <c:auto val="1"/>
        <c:lblAlgn val="ctr"/>
        <c:lblOffset val="100"/>
        <c:noMultiLvlLbl val="0"/>
      </c:catAx>
      <c:valAx>
        <c:axId val="776025768"/>
        <c:scaling>
          <c:orientation val="minMax"/>
          <c:max val="100"/>
          <c:min val="0.600000000000000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6021504"/>
        <c:crosses val="autoZero"/>
        <c:crossBetween val="between"/>
      </c:valAx>
      <c:spPr>
        <a:noFill/>
        <a:ln>
          <a:noFill/>
        </a:ln>
        <a:effectLst/>
      </c:spPr>
    </c:plotArea>
    <c:legend>
      <c:legendPos val="b"/>
      <c:layout>
        <c:manualLayout>
          <c:xMode val="edge"/>
          <c:yMode val="edge"/>
          <c:x val="0.18681904302587171"/>
          <c:y val="0.92646393303498875"/>
          <c:w val="0.62636171693703502"/>
          <c:h val="1.077537583713391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0"/>
          <c:order val="0"/>
          <c:tx>
            <c:strRef>
              <c:f>Sheet1!$B$1</c:f>
              <c:strCache>
                <c:ptCount val="1"/>
                <c:pt idx="0">
                  <c:v>Types of Applicants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D0A-40B2-9C67-E45AAD9EEF48}"/>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Accepted Active Applicants</c:v>
                </c:pt>
                <c:pt idx="1">
                  <c:v>Declined/Former User</c:v>
                </c:pt>
                <c:pt idx="2">
                  <c:v>Never Used</c:v>
                </c:pt>
              </c:strCache>
            </c:strRef>
          </c:cat>
          <c:val>
            <c:numRef>
              <c:f>Sheet1!$B$2:$B$4</c:f>
              <c:numCache>
                <c:formatCode>General</c:formatCode>
                <c:ptCount val="3"/>
                <c:pt idx="0">
                  <c:v>559</c:v>
                </c:pt>
                <c:pt idx="1">
                  <c:v>70</c:v>
                </c:pt>
                <c:pt idx="2">
                  <c:v>137</c:v>
                </c:pt>
              </c:numCache>
            </c:numRef>
          </c:val>
          <c:extLst>
            <c:ext xmlns:c16="http://schemas.microsoft.com/office/drawing/2014/chart" uri="{C3380CC4-5D6E-409C-BE32-E72D297353CC}">
              <c16:uniqueId val="{00000006-9D0A-40B2-9C67-E45AAD9EEF48}"/>
            </c:ext>
          </c:extLst>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legend>
      <c:legendPos val="t"/>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1.4960050949513663E-2"/>
          <c:y val="0"/>
          <c:w val="0.98233460707117493"/>
          <c:h val="6.8599589367684149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1590375936025622"/>
          <c:y val="2.3614693312056602E-2"/>
          <c:w val="0.85284096827476885"/>
          <c:h val="0.91119329623454515"/>
        </c:manualLayout>
      </c:layout>
      <c:bar3DChart>
        <c:barDir val="bar"/>
        <c:grouping val="stacked"/>
        <c:varyColors val="0"/>
        <c:ser>
          <c:idx val="0"/>
          <c:order val="0"/>
          <c:tx>
            <c:strRef>
              <c:f>Sheet1!$B$1</c:f>
              <c:strCache>
                <c:ptCount val="1"/>
                <c:pt idx="0">
                  <c:v>None</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2023-24 SY</c:v>
                </c:pt>
                <c:pt idx="1">
                  <c:v>2022-23 SY</c:v>
                </c:pt>
                <c:pt idx="2">
                  <c:v>2021-22 SY</c:v>
                </c:pt>
                <c:pt idx="3">
                  <c:v>2020-21 SY</c:v>
                </c:pt>
                <c:pt idx="4">
                  <c:v>2019-20 SY</c:v>
                </c:pt>
              </c:strCache>
            </c:strRef>
          </c:cat>
          <c:val>
            <c:numRef>
              <c:f>Sheet1!$B$2:$B$6</c:f>
              <c:numCache>
                <c:formatCode>General</c:formatCode>
                <c:ptCount val="5"/>
                <c:pt idx="0">
                  <c:v>28.5</c:v>
                </c:pt>
                <c:pt idx="1">
                  <c:v>50.8</c:v>
                </c:pt>
                <c:pt idx="2" formatCode="0.0">
                  <c:v>39</c:v>
                </c:pt>
                <c:pt idx="3" formatCode="0.0">
                  <c:v>60.2</c:v>
                </c:pt>
                <c:pt idx="4" formatCode="0.0">
                  <c:v>47.6</c:v>
                </c:pt>
              </c:numCache>
            </c:numRef>
          </c:val>
          <c:extLst>
            <c:ext xmlns:c16="http://schemas.microsoft.com/office/drawing/2014/chart" uri="{C3380CC4-5D6E-409C-BE32-E72D297353CC}">
              <c16:uniqueId val="{00000000-C0FC-4C41-A737-35B43A321B26}"/>
            </c:ext>
          </c:extLst>
        </c:ser>
        <c:ser>
          <c:idx val="1"/>
          <c:order val="1"/>
          <c:tx>
            <c:strRef>
              <c:f>Sheet1!$C$1</c:f>
              <c:strCache>
                <c:ptCount val="1"/>
                <c:pt idx="0">
                  <c:v>1-2 days</c:v>
                </c:pt>
              </c:strCache>
            </c:strRef>
          </c:tx>
          <c:spPr>
            <a:solidFill>
              <a:schemeClr val="accent2"/>
            </a:solidFill>
            <a:ln>
              <a:noFill/>
            </a:ln>
            <a:effectLst/>
            <a:sp3d/>
          </c:spPr>
          <c:invertIfNegative val="0"/>
          <c:dLbls>
            <c:dLbl>
              <c:idx val="4"/>
              <c:layout>
                <c:manualLayout>
                  <c:x val="-2.2077284111613131E-2"/>
                  <c:y val="-5.296444500976923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0FC-4C41-A737-35B43A321B2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2023-24 SY</c:v>
                </c:pt>
                <c:pt idx="1">
                  <c:v>2022-23 SY</c:v>
                </c:pt>
                <c:pt idx="2">
                  <c:v>2021-22 SY</c:v>
                </c:pt>
                <c:pt idx="3">
                  <c:v>2020-21 SY</c:v>
                </c:pt>
                <c:pt idx="4">
                  <c:v>2019-20 SY</c:v>
                </c:pt>
              </c:strCache>
            </c:strRef>
          </c:cat>
          <c:val>
            <c:numRef>
              <c:f>Sheet1!$C$2:$C$6</c:f>
              <c:numCache>
                <c:formatCode>General</c:formatCode>
                <c:ptCount val="5"/>
                <c:pt idx="0">
                  <c:v>36.9</c:v>
                </c:pt>
                <c:pt idx="1">
                  <c:v>32</c:v>
                </c:pt>
                <c:pt idx="2" formatCode="0.0">
                  <c:v>35.4</c:v>
                </c:pt>
                <c:pt idx="3" formatCode="0.0">
                  <c:v>11.3</c:v>
                </c:pt>
                <c:pt idx="4" formatCode="0.0">
                  <c:v>8.6</c:v>
                </c:pt>
              </c:numCache>
            </c:numRef>
          </c:val>
          <c:extLst>
            <c:ext xmlns:c16="http://schemas.microsoft.com/office/drawing/2014/chart" uri="{C3380CC4-5D6E-409C-BE32-E72D297353CC}">
              <c16:uniqueId val="{00000002-C0FC-4C41-A737-35B43A321B26}"/>
            </c:ext>
          </c:extLst>
        </c:ser>
        <c:ser>
          <c:idx val="2"/>
          <c:order val="2"/>
          <c:tx>
            <c:strRef>
              <c:f>Sheet1!$D$1</c:f>
              <c:strCache>
                <c:ptCount val="1"/>
                <c:pt idx="0">
                  <c:v>3-4 days</c:v>
                </c:pt>
              </c:strCache>
            </c:strRef>
          </c:tx>
          <c:spPr>
            <a:solidFill>
              <a:schemeClr val="accent3"/>
            </a:solidFill>
            <a:ln>
              <a:noFill/>
            </a:ln>
            <a:effectLst/>
            <a:sp3d/>
          </c:spPr>
          <c:invertIfNegative val="0"/>
          <c:dLbls>
            <c:dLbl>
              <c:idx val="4"/>
              <c:layout>
                <c:manualLayout>
                  <c:x val="3.0133598366375795E-2"/>
                  <c:y val="-1.0181996821624364E-2"/>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7.9135478038353399E-2"/>
                      <c:h val="8.085026742288054E-2"/>
                    </c:manualLayout>
                  </c15:layout>
                </c:ext>
                <c:ext xmlns:c16="http://schemas.microsoft.com/office/drawing/2014/chart" uri="{C3380CC4-5D6E-409C-BE32-E72D297353CC}">
                  <c16:uniqueId val="{00000003-C0FC-4C41-A737-35B43A321B2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2023-24 SY</c:v>
                </c:pt>
                <c:pt idx="1">
                  <c:v>2022-23 SY</c:v>
                </c:pt>
                <c:pt idx="2">
                  <c:v>2021-22 SY</c:v>
                </c:pt>
                <c:pt idx="3">
                  <c:v>2020-21 SY</c:v>
                </c:pt>
                <c:pt idx="4">
                  <c:v>2019-20 SY</c:v>
                </c:pt>
              </c:strCache>
            </c:strRef>
          </c:cat>
          <c:val>
            <c:numRef>
              <c:f>Sheet1!$D$2:$D$6</c:f>
              <c:numCache>
                <c:formatCode>General</c:formatCode>
                <c:ptCount val="5"/>
                <c:pt idx="0">
                  <c:v>27.8</c:v>
                </c:pt>
                <c:pt idx="1">
                  <c:v>11.5</c:v>
                </c:pt>
                <c:pt idx="2" formatCode="0.0">
                  <c:v>15.4</c:v>
                </c:pt>
                <c:pt idx="3" formatCode="0.0">
                  <c:v>12.8</c:v>
                </c:pt>
                <c:pt idx="4" formatCode="0.0">
                  <c:v>2.9</c:v>
                </c:pt>
              </c:numCache>
            </c:numRef>
          </c:val>
          <c:extLst>
            <c:ext xmlns:c16="http://schemas.microsoft.com/office/drawing/2014/chart" uri="{C3380CC4-5D6E-409C-BE32-E72D297353CC}">
              <c16:uniqueId val="{00000004-C0FC-4C41-A737-35B43A321B26}"/>
            </c:ext>
          </c:extLst>
        </c:ser>
        <c:ser>
          <c:idx val="3"/>
          <c:order val="3"/>
          <c:tx>
            <c:strRef>
              <c:f>Sheet1!$E$1</c:f>
              <c:strCache>
                <c:ptCount val="1"/>
                <c:pt idx="0">
                  <c:v>5 days </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2023-24 SY</c:v>
                </c:pt>
                <c:pt idx="1">
                  <c:v>2022-23 SY</c:v>
                </c:pt>
                <c:pt idx="2">
                  <c:v>2021-22 SY</c:v>
                </c:pt>
                <c:pt idx="3">
                  <c:v>2020-21 SY</c:v>
                </c:pt>
                <c:pt idx="4">
                  <c:v>2019-20 SY</c:v>
                </c:pt>
              </c:strCache>
            </c:strRef>
          </c:cat>
          <c:val>
            <c:numRef>
              <c:f>Sheet1!$E$2:$E$6</c:f>
              <c:numCache>
                <c:formatCode>General</c:formatCode>
                <c:ptCount val="5"/>
                <c:pt idx="0">
                  <c:v>6.2</c:v>
                </c:pt>
                <c:pt idx="1">
                  <c:v>5.6</c:v>
                </c:pt>
                <c:pt idx="2" formatCode="0.0">
                  <c:v>10.1</c:v>
                </c:pt>
                <c:pt idx="3" formatCode="0.0">
                  <c:v>15.7</c:v>
                </c:pt>
                <c:pt idx="4" formatCode="0.0">
                  <c:v>23.8</c:v>
                </c:pt>
              </c:numCache>
            </c:numRef>
          </c:val>
          <c:extLst>
            <c:ext xmlns:c16="http://schemas.microsoft.com/office/drawing/2014/chart" uri="{C3380CC4-5D6E-409C-BE32-E72D297353CC}">
              <c16:uniqueId val="{00000005-C0FC-4C41-A737-35B43A321B26}"/>
            </c:ext>
          </c:extLst>
        </c:ser>
        <c:ser>
          <c:idx val="4"/>
          <c:order val="4"/>
          <c:tx>
            <c:strRef>
              <c:f>Sheet1!$F$1</c:f>
              <c:strCache>
                <c:ptCount val="1"/>
                <c:pt idx="0">
                  <c:v>6+</c:v>
                </c:pt>
              </c:strCache>
            </c:strRef>
          </c:tx>
          <c:spPr>
            <a:solidFill>
              <a:schemeClr val="accent5"/>
            </a:solidFill>
            <a:ln>
              <a:noFill/>
            </a:ln>
            <a:effectLst/>
            <a:sp3d/>
          </c:spPr>
          <c:invertIfNegative val="0"/>
          <c:dLbls>
            <c:dLbl>
              <c:idx val="1"/>
              <c:layout>
                <c:manualLayout>
                  <c:x val="1.8397736759677573E-3"/>
                  <c:y val="8.2094889765142204E-2"/>
                </c:manualLayout>
              </c:layout>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312456730913389E-2"/>
                      <c:h val="5.9664447303505022E-2"/>
                    </c:manualLayout>
                  </c15:layout>
                </c:ext>
                <c:ext xmlns:c16="http://schemas.microsoft.com/office/drawing/2014/chart" uri="{C3380CC4-5D6E-409C-BE32-E72D297353CC}">
                  <c16:uniqueId val="{00000006-C0FC-4C41-A737-35B43A321B26}"/>
                </c:ext>
              </c:extLst>
            </c:dLbl>
            <c:dLbl>
              <c:idx val="2"/>
              <c:delete val="1"/>
              <c:extLst>
                <c:ext xmlns:c15="http://schemas.microsoft.com/office/drawing/2012/chart" uri="{CE6537A1-D6FC-4f65-9D91-7224C49458BB}"/>
                <c:ext xmlns:c16="http://schemas.microsoft.com/office/drawing/2014/chart" uri="{C3380CC4-5D6E-409C-BE32-E72D297353CC}">
                  <c16:uniqueId val="{00000007-C0FC-4C41-A737-35B43A321B26}"/>
                </c:ext>
              </c:extLst>
            </c:dLbl>
            <c:dLbl>
              <c:idx val="3"/>
              <c:delete val="1"/>
              <c:extLst>
                <c:ext xmlns:c15="http://schemas.microsoft.com/office/drawing/2012/chart" uri="{CE6537A1-D6FC-4f65-9D91-7224C49458BB}"/>
                <c:ext xmlns:c16="http://schemas.microsoft.com/office/drawing/2014/chart" uri="{C3380CC4-5D6E-409C-BE32-E72D297353CC}">
                  <c16:uniqueId val="{00000008-C0FC-4C41-A737-35B43A321B2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2023-24 SY</c:v>
                </c:pt>
                <c:pt idx="1">
                  <c:v>2022-23 SY</c:v>
                </c:pt>
                <c:pt idx="2">
                  <c:v>2021-22 SY</c:v>
                </c:pt>
                <c:pt idx="3">
                  <c:v>2020-21 SY</c:v>
                </c:pt>
                <c:pt idx="4">
                  <c:v>2019-20 SY</c:v>
                </c:pt>
              </c:strCache>
            </c:strRef>
          </c:cat>
          <c:val>
            <c:numRef>
              <c:f>Sheet1!$F$2:$F$6</c:f>
              <c:numCache>
                <c:formatCode>General</c:formatCode>
                <c:ptCount val="5"/>
                <c:pt idx="0">
                  <c:v>0.6</c:v>
                </c:pt>
                <c:pt idx="1">
                  <c:v>0.2</c:v>
                </c:pt>
                <c:pt idx="2" formatCode="0.0">
                  <c:v>0</c:v>
                </c:pt>
                <c:pt idx="3" formatCode="0.0">
                  <c:v>0</c:v>
                </c:pt>
                <c:pt idx="4" formatCode="0.0">
                  <c:v>17.100000000000001</c:v>
                </c:pt>
              </c:numCache>
            </c:numRef>
          </c:val>
          <c:extLst>
            <c:ext xmlns:c16="http://schemas.microsoft.com/office/drawing/2014/chart" uri="{C3380CC4-5D6E-409C-BE32-E72D297353CC}">
              <c16:uniqueId val="{00000009-C0FC-4C41-A737-35B43A321B26}"/>
            </c:ext>
          </c:extLst>
        </c:ser>
        <c:dLbls>
          <c:showLegendKey val="0"/>
          <c:showVal val="0"/>
          <c:showCatName val="0"/>
          <c:showSerName val="0"/>
          <c:showPercent val="0"/>
          <c:showBubbleSize val="0"/>
        </c:dLbls>
        <c:gapWidth val="50"/>
        <c:shape val="box"/>
        <c:axId val="743001400"/>
        <c:axId val="743001728"/>
        <c:axId val="0"/>
      </c:bar3DChart>
      <c:catAx>
        <c:axId val="743001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43001728"/>
        <c:crosses val="autoZero"/>
        <c:auto val="1"/>
        <c:lblAlgn val="ctr"/>
        <c:lblOffset val="100"/>
        <c:noMultiLvlLbl val="0"/>
      </c:catAx>
      <c:valAx>
        <c:axId val="743001728"/>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43001400"/>
        <c:crosses val="autoZero"/>
        <c:crossBetween val="between"/>
      </c:valAx>
      <c:spPr>
        <a:noFill/>
        <a:ln>
          <a:noFill/>
        </a:ln>
        <a:effectLst/>
      </c:spPr>
    </c:plotArea>
    <c:legend>
      <c:legendPos val="b"/>
      <c:layout>
        <c:manualLayout>
          <c:xMode val="edge"/>
          <c:yMode val="edge"/>
          <c:x val="0.20105503766685914"/>
          <c:y val="0"/>
          <c:w val="0.59788992466628166"/>
          <c:h val="6.74377793484170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34791966287078"/>
          <c:y val="0.2000044838269209"/>
          <c:w val="0.62075391053134454"/>
          <c:h val="0.71908570539057526"/>
        </c:manualLayout>
      </c:layout>
      <c:pieChart>
        <c:varyColors val="1"/>
        <c:ser>
          <c:idx val="0"/>
          <c:order val="0"/>
          <c:tx>
            <c:strRef>
              <c:f>Sheet1!$B$1</c:f>
              <c:strCache>
                <c:ptCount val="1"/>
                <c:pt idx="0">
                  <c:v>Types of Applicants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5FB-4259-8E6F-33F19BA6338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5FB-4259-8E6F-33F19BA6338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5FB-4259-8E6F-33F19BA6338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5FB-4259-8E6F-33F19BA63385}"/>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School Districts</c:v>
                </c:pt>
                <c:pt idx="1">
                  <c:v>CTC/AVTS</c:v>
                </c:pt>
                <c:pt idx="2">
                  <c:v>Charter Schools</c:v>
                </c:pt>
                <c:pt idx="3">
                  <c:v>Intermediate Units</c:v>
                </c:pt>
              </c:strCache>
            </c:strRef>
          </c:cat>
          <c:val>
            <c:numRef>
              <c:f>Sheet1!$B$2:$B$5</c:f>
              <c:numCache>
                <c:formatCode>General</c:formatCode>
                <c:ptCount val="4"/>
                <c:pt idx="0">
                  <c:v>418</c:v>
                </c:pt>
                <c:pt idx="1">
                  <c:v>46</c:v>
                </c:pt>
                <c:pt idx="2">
                  <c:v>84</c:v>
                </c:pt>
                <c:pt idx="3">
                  <c:v>11</c:v>
                </c:pt>
              </c:numCache>
            </c:numRef>
          </c:val>
          <c:extLst>
            <c:ext xmlns:c16="http://schemas.microsoft.com/office/drawing/2014/chart" uri="{C3380CC4-5D6E-409C-BE32-E72D297353CC}">
              <c16:uniqueId val="{00000008-F5FB-4259-8E6F-33F19BA63385}"/>
            </c:ext>
          </c:extLst>
        </c:ser>
        <c:ser>
          <c:idx val="1"/>
          <c:order val="1"/>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A-F5FB-4259-8E6F-33F19BA6338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F5FB-4259-8E6F-33F19BA6338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F5FB-4259-8E6F-33F19BA6338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F5FB-4259-8E6F-33F19BA63385}"/>
              </c:ext>
            </c:extLst>
          </c:dPt>
          <c:cat>
            <c:strRef>
              <c:f>Sheet1!$A$2:$A$5</c:f>
              <c:strCache>
                <c:ptCount val="4"/>
                <c:pt idx="0">
                  <c:v>School Districts</c:v>
                </c:pt>
                <c:pt idx="1">
                  <c:v>CTC/AVTS</c:v>
                </c:pt>
                <c:pt idx="2">
                  <c:v>Charter Schools</c:v>
                </c:pt>
                <c:pt idx="3">
                  <c:v>Intermediate Units</c:v>
                </c:pt>
              </c:strCache>
            </c:strRef>
          </c:cat>
          <c:val>
            <c:numRef>
              <c:f>Sheet1!$C$2:$C$5</c:f>
              <c:numCache>
                <c:formatCode>General</c:formatCode>
                <c:ptCount val="4"/>
              </c:numCache>
            </c:numRef>
          </c:val>
          <c:extLst>
            <c:ext xmlns:c16="http://schemas.microsoft.com/office/drawing/2014/chart" uri="{C3380CC4-5D6E-409C-BE32-E72D297353CC}">
              <c16:uniqueId val="{00000011-F5FB-4259-8E6F-33F19BA63385}"/>
            </c:ext>
          </c:extLst>
        </c:ser>
        <c:dLbls>
          <c:showLegendKey val="0"/>
          <c:showVal val="0"/>
          <c:showCatName val="0"/>
          <c:showSerName val="0"/>
          <c:showPercent val="0"/>
          <c:showBubbleSize val="0"/>
          <c:showLeaderLines val="1"/>
        </c:dLbls>
        <c:firstSliceAng val="0"/>
      </c:pieChart>
      <c:spPr>
        <a:noFill/>
        <a:ln>
          <a:noFill/>
        </a:ln>
        <a:effectLst/>
      </c:spPr>
    </c:plotArea>
    <c:legend>
      <c:legendPos val="t"/>
      <c:layout>
        <c:manualLayout>
          <c:xMode val="edge"/>
          <c:yMode val="edge"/>
          <c:x val="3.6812937722712623E-2"/>
          <c:y val="6.739339912996839E-2"/>
          <c:w val="0.93333021731148536"/>
          <c:h val="8.954794564586565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59654555585322"/>
          <c:y val="0.11267660659778672"/>
          <c:w val="0.65550765961427848"/>
          <c:h val="0.80190093254074968"/>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9D0A-40B2-9C67-E45AAD9EEF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9D0A-40B2-9C67-E45AAD9EEF4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9D0A-40B2-9C67-E45AAD9EEF48}"/>
              </c:ext>
            </c:extLst>
          </c:dPt>
          <c:cat>
            <c:strRef>
              <c:f>Sheet1!$A$2:$A$4</c:f>
              <c:strCache>
                <c:ptCount val="3"/>
                <c:pt idx="0">
                  <c:v>Accepted Active Applicants</c:v>
                </c:pt>
                <c:pt idx="1">
                  <c:v>Declined/Former User</c:v>
                </c:pt>
                <c:pt idx="2">
                  <c:v>Never Used</c:v>
                </c:pt>
              </c:strCache>
            </c:strRef>
          </c:cat>
          <c:val>
            <c:numRef>
              <c:f>Sheet1!$C$2:$C$4</c:f>
              <c:numCache>
                <c:formatCode>General</c:formatCode>
                <c:ptCount val="3"/>
              </c:numCache>
            </c:numRef>
          </c:val>
          <c:extLst>
            <c:ext xmlns:c16="http://schemas.microsoft.com/office/drawing/2014/chart" uri="{C3380CC4-5D6E-409C-BE32-E72D297353CC}">
              <c16:uniqueId val="{0000000D-9D0A-40B2-9C67-E45AAD9EEF4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34791966287078"/>
          <c:y val="0.2000044838269209"/>
          <c:w val="0.62075391053134454"/>
          <c:h val="0.71908570539057526"/>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A-F5FB-4259-8E6F-33F19BA6338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C-F5FB-4259-8E6F-33F19BA6338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E-F5FB-4259-8E6F-33F19BA6338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0-F5FB-4259-8E6F-33F19BA63385}"/>
              </c:ext>
            </c:extLst>
          </c:dPt>
          <c:cat>
            <c:strRef>
              <c:f>Sheet1!$A$2:$A$5</c:f>
              <c:strCache>
                <c:ptCount val="4"/>
                <c:pt idx="0">
                  <c:v>School Districts</c:v>
                </c:pt>
                <c:pt idx="1">
                  <c:v>CTC/AVTS</c:v>
                </c:pt>
                <c:pt idx="2">
                  <c:v>Charter Schools</c:v>
                </c:pt>
                <c:pt idx="3">
                  <c:v>Intermediate Units</c:v>
                </c:pt>
              </c:strCache>
            </c:strRef>
          </c:cat>
          <c:val>
            <c:numRef>
              <c:f>Sheet1!$C$2:$C$5</c:f>
              <c:numCache>
                <c:formatCode>General</c:formatCode>
                <c:ptCount val="4"/>
              </c:numCache>
            </c:numRef>
          </c:val>
          <c:extLst>
            <c:ext xmlns:c16="http://schemas.microsoft.com/office/drawing/2014/chart" uri="{C3380CC4-5D6E-409C-BE32-E72D297353CC}">
              <c16:uniqueId val="{00000011-F5FB-4259-8E6F-33F19BA6338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FFEE67-0684-960B-7784-ACAB347D849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2B98EE7-3356-BDE9-0EC6-CC39C8CCE0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E40986-9EDE-4EE2-A251-F3B795BAC94B}" type="datetimeFigureOut">
              <a:rPr lang="en-US" smtClean="0"/>
              <a:t>8/30/2024</a:t>
            </a:fld>
            <a:endParaRPr lang="en-US" dirty="0"/>
          </a:p>
        </p:txBody>
      </p:sp>
      <p:sp>
        <p:nvSpPr>
          <p:cNvPr id="4" name="Footer Placeholder 3">
            <a:extLst>
              <a:ext uri="{FF2B5EF4-FFF2-40B4-BE49-F238E27FC236}">
                <a16:creationId xmlns:a16="http://schemas.microsoft.com/office/drawing/2014/main" id="{C0B2DAC8-8840-E200-D8CB-4AC6E71F4E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0747CC9-E193-B9AD-3E15-B0870E93F2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D51D01-0E91-46D1-9971-F6306E06A3C4}" type="slidenum">
              <a:rPr lang="en-US" smtClean="0"/>
              <a:t>‹#›</a:t>
            </a:fld>
            <a:endParaRPr lang="en-US" dirty="0"/>
          </a:p>
        </p:txBody>
      </p:sp>
    </p:spTree>
    <p:extLst>
      <p:ext uri="{BB962C8B-B14F-4D97-AF65-F5344CB8AC3E}">
        <p14:creationId xmlns:p14="http://schemas.microsoft.com/office/powerpoint/2010/main" val="4640893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1A693-353C-D84C-8589-72489ADEBD08}" type="datetimeFigureOut">
              <a:rPr lang="en-US" smtClean="0"/>
              <a:t>8/30/2024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C2D6E-3AC9-A04E-9030-855B5BCB4C87}" type="slidenum">
              <a:rPr lang="en-US" smtClean="0"/>
              <a:t>‹#›</a:t>
            </a:fld>
            <a:endParaRPr lang="en-US" dirty="0"/>
          </a:p>
        </p:txBody>
      </p:sp>
    </p:spTree>
    <p:extLst>
      <p:ext uri="{BB962C8B-B14F-4D97-AF65-F5344CB8AC3E}">
        <p14:creationId xmlns:p14="http://schemas.microsoft.com/office/powerpoint/2010/main" val="3318161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E75E0-4F9F-D34A-80C6-483FC9D4F9AD}"/>
              </a:ext>
            </a:extLst>
          </p:cNvPr>
          <p:cNvSpPr>
            <a:spLocks noGrp="1"/>
          </p:cNvSpPr>
          <p:nvPr>
            <p:ph type="ctrTitle" hasCustomPrompt="1"/>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US" dirty="0"/>
              <a:t>Title of Presentation</a:t>
            </a:r>
          </a:p>
        </p:txBody>
      </p:sp>
      <p:sp>
        <p:nvSpPr>
          <p:cNvPr id="3" name="Subtitle 2">
            <a:extLst>
              <a:ext uri="{FF2B5EF4-FFF2-40B4-BE49-F238E27FC236}">
                <a16:creationId xmlns:a16="http://schemas.microsoft.com/office/drawing/2014/main" id="{F49A7E49-0814-C640-8B5D-49DF5CDD25FF}"/>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C9E89DE5-73BF-9247-8F6F-B90BBB0708AF}"/>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C2918E9D-46DB-7F4A-951B-7B97F7EEF567}"/>
              </a:ext>
            </a:extLst>
          </p:cNvPr>
          <p:cNvSpPr>
            <a:spLocks noGrp="1"/>
          </p:cNvSpPr>
          <p:nvPr>
            <p:ph type="sldNum" sz="quarter" idx="12"/>
          </p:nvPr>
        </p:nvSpPr>
        <p:spPr/>
        <p:txBody>
          <a:bodyPr/>
          <a:lstStyle/>
          <a:p>
            <a:fld id="{21BA5351-C004-6E44-B836-3AE785966E6F}" type="slidenum">
              <a:rPr lang="en-US" smtClean="0"/>
              <a:t>‹#›</a:t>
            </a:fld>
            <a:endParaRPr lang="en-US" dirty="0"/>
          </a:p>
        </p:txBody>
      </p:sp>
      <p:pic>
        <p:nvPicPr>
          <p:cNvPr id="7" name="Picture 6" descr="Collage image featuring young students sitting at desk in classroom, row of books on a shelf, a scientist looking through a microscope, a group of older students in a college classroom while a teacher lectures, a young boy smiling in a wheelchair in a classroom, a group of teenage boys working on framing a room with plywood, a young girl smiling and climbing an outdoor playground rockwall, an adult man and woman in a library looking at a binder together. ">
            <a:extLst>
              <a:ext uri="{FF2B5EF4-FFF2-40B4-BE49-F238E27FC236}">
                <a16:creationId xmlns:a16="http://schemas.microsoft.com/office/drawing/2014/main" id="{90226C9B-E1F5-AADE-6A5B-E09267B05AF5}"/>
              </a:ext>
              <a:ext uri="{C183D7F6-B498-43B3-948B-1728B52AA6E4}">
                <adec:decorative xmlns:adec="http://schemas.microsoft.com/office/drawing/2017/decorative" val="0"/>
              </a:ext>
            </a:extLst>
          </p:cNvPr>
          <p:cNvPicPr>
            <a:picLocks noChangeAspect="1"/>
          </p:cNvPicPr>
          <p:nvPr userDrawn="1"/>
        </p:nvPicPr>
        <p:blipFill>
          <a:blip r:embed="rId2"/>
          <a:stretch>
            <a:fillRect/>
          </a:stretch>
        </p:blipFill>
        <p:spPr>
          <a:xfrm>
            <a:off x="0" y="136525"/>
            <a:ext cx="12192000" cy="1333500"/>
          </a:xfrm>
          <a:prstGeom prst="rect">
            <a:avLst/>
          </a:prstGeom>
        </p:spPr>
      </p:pic>
      <p:pic>
        <p:nvPicPr>
          <p:cNvPr id="4" name="Picture 3" descr="Pennsylvania Department of Education Logo">
            <a:extLst>
              <a:ext uri="{FF2B5EF4-FFF2-40B4-BE49-F238E27FC236}">
                <a16:creationId xmlns:a16="http://schemas.microsoft.com/office/drawing/2014/main" id="{B78A8F6D-4BDD-AC47-0FCD-AB2DDF40468B}"/>
              </a:ext>
            </a:extLst>
          </p:cNvPr>
          <p:cNvPicPr>
            <a:picLocks noChangeAspect="1"/>
          </p:cNvPicPr>
          <p:nvPr userDrawn="1"/>
        </p:nvPicPr>
        <p:blipFill>
          <a:blip r:embed="rId3"/>
          <a:srcRect/>
          <a:stretch/>
        </p:blipFill>
        <p:spPr>
          <a:xfrm>
            <a:off x="9328150" y="5849714"/>
            <a:ext cx="2401888" cy="386672"/>
          </a:xfrm>
          <a:prstGeom prst="rect">
            <a:avLst/>
          </a:prstGeom>
        </p:spPr>
      </p:pic>
    </p:spTree>
    <p:extLst>
      <p:ext uri="{BB962C8B-B14F-4D97-AF65-F5344CB8AC3E}">
        <p14:creationId xmlns:p14="http://schemas.microsoft.com/office/powerpoint/2010/main" val="3181900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59679-D781-D643-8067-C0086DFFE53C}"/>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B0C8F72D-2C21-5545-AF18-D0E5C549A70E}"/>
              </a:ext>
            </a:extLst>
          </p:cNvPr>
          <p:cNvSpPr>
            <a:spLocks noGrp="1"/>
          </p:cNvSpPr>
          <p:nvPr>
            <p:ph type="pic" idx="1"/>
          </p:nvPr>
        </p:nvSpPr>
        <p:spPr>
          <a:xfrm>
            <a:off x="5183188" y="987425"/>
            <a:ext cx="6172200" cy="4873625"/>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A4E167C8-E5A1-B447-BA2E-C0D6A0BD3A60}"/>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a:extLst>
              <a:ext uri="{FF2B5EF4-FFF2-40B4-BE49-F238E27FC236}">
                <a16:creationId xmlns:a16="http://schemas.microsoft.com/office/drawing/2014/main" id="{ED11D2CA-63CD-BA43-A2BE-525EE5148B22}"/>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a:extLst>
              <a:ext uri="{FF2B5EF4-FFF2-40B4-BE49-F238E27FC236}">
                <a16:creationId xmlns:a16="http://schemas.microsoft.com/office/drawing/2014/main" id="{3B40CA51-4068-4845-8847-FF3114D509BF}"/>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9" name="Group 8">
            <a:extLst>
              <a:ext uri="{FF2B5EF4-FFF2-40B4-BE49-F238E27FC236}">
                <a16:creationId xmlns:a16="http://schemas.microsoft.com/office/drawing/2014/main" id="{7A79356A-70BD-C655-BF50-26008528EA76}"/>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10" name="Isosceles Triangle 9">
              <a:extLst>
                <a:ext uri="{FF2B5EF4-FFF2-40B4-BE49-F238E27FC236}">
                  <a16:creationId xmlns:a16="http://schemas.microsoft.com/office/drawing/2014/main" id="{07513FD0-E3CD-B62F-FCDE-61B4876F92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31F20B1-96FC-EB9E-5C6C-704E528F33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Rectangle 11">
            <a:extLst>
              <a:ext uri="{FF2B5EF4-FFF2-40B4-BE49-F238E27FC236}">
                <a16:creationId xmlns:a16="http://schemas.microsoft.com/office/drawing/2014/main" id="{012CFF8C-BB2A-14F2-E4E4-28BDCE81A8F9}"/>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a:extLst>
              <a:ext uri="{FF2B5EF4-FFF2-40B4-BE49-F238E27FC236}">
                <a16:creationId xmlns:a16="http://schemas.microsoft.com/office/drawing/2014/main" id="{402E0804-7F8D-D81F-3035-633AA4FA2753}"/>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DCD7DDE9-A175-2DF5-401F-D87CAD6535FA}"/>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2284139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C3A4B-1CA3-B548-AE6E-EA71BB3228BB}"/>
              </a:ext>
            </a:extLst>
          </p:cNvPr>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5EF1134E-A406-E14A-9854-AA5C8519A6E2}"/>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BDEF9E28-8AF7-624F-8E04-CC3D9FBE48B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B622399B-F5F8-9949-AB17-6375B7D77B5F}"/>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8" name="Group 7">
            <a:extLst>
              <a:ext uri="{FF2B5EF4-FFF2-40B4-BE49-F238E27FC236}">
                <a16:creationId xmlns:a16="http://schemas.microsoft.com/office/drawing/2014/main" id="{750B59D1-126A-3FC4-0A78-1296659668ED}"/>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9" name="Isosceles Triangle 8">
              <a:extLst>
                <a:ext uri="{FF2B5EF4-FFF2-40B4-BE49-F238E27FC236}">
                  <a16:creationId xmlns:a16="http://schemas.microsoft.com/office/drawing/2014/main" id="{50D8AC8D-308F-1587-7594-F462B214EB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9AB9A0F-82DE-4FA7-3A92-404C18C3C2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extLst>
              <a:ext uri="{FF2B5EF4-FFF2-40B4-BE49-F238E27FC236}">
                <a16:creationId xmlns:a16="http://schemas.microsoft.com/office/drawing/2014/main" id="{669B1E06-56AF-B2B9-3F7F-BBA9363F1224}"/>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47308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C3A4B-1CA3-B548-AE6E-EA71BB3228BB}"/>
              </a:ext>
            </a:extLst>
          </p:cNvPr>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5EF1134E-A406-E14A-9854-AA5C8519A6E2}"/>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BDEF9E28-8AF7-624F-8E04-CC3D9FBE48B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B622399B-F5F8-9949-AB17-6375B7D77B5F}"/>
              </a:ext>
            </a:extLst>
          </p:cNvPr>
          <p:cNvSpPr>
            <a:spLocks noGrp="1"/>
          </p:cNvSpPr>
          <p:nvPr>
            <p:ph type="sldNum" sz="quarter" idx="12"/>
          </p:nvPr>
        </p:nvSpPr>
        <p:spPr/>
        <p:txBody>
          <a:bodyPr/>
          <a:lstStyle/>
          <a:p>
            <a:fld id="{21BA5351-C004-6E44-B836-3AE785966E6F}" type="slidenum">
              <a:rPr lang="en-US" smtClean="0"/>
              <a:t>‹#›</a:t>
            </a:fld>
            <a:endParaRPr lang="en-US" dirty="0"/>
          </a:p>
        </p:txBody>
      </p:sp>
      <p:pic>
        <p:nvPicPr>
          <p:cNvPr id="8" name="Picture 7" descr="Collage image featuring young students sitting at desk in classroom, row of books on a shelf, a scientist looking through a microscope, a group of older students in a college classroom while a teacher lectures, a young boy smiling in a wheelchair in a classroom, a group of teenage boys working on framing a room with plywood, a young girl smiling and climbing an outdoor playground rockwall, an adult man and woman in a library looking at a binder together. ">
            <a:extLst>
              <a:ext uri="{FF2B5EF4-FFF2-40B4-BE49-F238E27FC236}">
                <a16:creationId xmlns:a16="http://schemas.microsoft.com/office/drawing/2014/main" id="{F8B98176-CA94-2F5F-53A8-3F8CFEE58D26}"/>
              </a:ext>
            </a:extLst>
          </p:cNvPr>
          <p:cNvPicPr>
            <a:picLocks noChangeAspect="1"/>
          </p:cNvPicPr>
          <p:nvPr userDrawn="1"/>
        </p:nvPicPr>
        <p:blipFill>
          <a:blip r:embed="rId2"/>
          <a:stretch>
            <a:fillRect/>
          </a:stretch>
        </p:blipFill>
        <p:spPr>
          <a:xfrm>
            <a:off x="-6350" y="136525"/>
            <a:ext cx="12192000" cy="1333500"/>
          </a:xfrm>
          <a:prstGeom prst="rect">
            <a:avLst/>
          </a:prstGeom>
        </p:spPr>
      </p:pic>
      <p:pic>
        <p:nvPicPr>
          <p:cNvPr id="4" name="Picture 3">
            <a:extLst>
              <a:ext uri="{FF2B5EF4-FFF2-40B4-BE49-F238E27FC236}">
                <a16:creationId xmlns:a16="http://schemas.microsoft.com/office/drawing/2014/main" id="{AC538E9B-3977-7EA2-9A73-F32F89854F57}"/>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a:xfrm>
            <a:off x="9328150" y="5849714"/>
            <a:ext cx="2401888" cy="386672"/>
          </a:xfrm>
          <a:prstGeom prst="rect">
            <a:avLst/>
          </a:prstGeom>
        </p:spPr>
      </p:pic>
    </p:spTree>
    <p:extLst>
      <p:ext uri="{BB962C8B-B14F-4D97-AF65-F5344CB8AC3E}">
        <p14:creationId xmlns:p14="http://schemas.microsoft.com/office/powerpoint/2010/main" val="492792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C3C7B-EDFA-EC42-8186-E9066A299D6C}"/>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29AD075D-78C7-0442-8C5F-DB7309A123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E621B94C-632C-0044-B6B7-EC52ED3044DC}"/>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49DD19F4-81B3-E341-9E09-35453B8C5E34}"/>
              </a:ext>
            </a:extLst>
          </p:cNvPr>
          <p:cNvSpPr>
            <a:spLocks noGrp="1"/>
          </p:cNvSpPr>
          <p:nvPr>
            <p:ph type="sldNum" sz="quarter" idx="12"/>
          </p:nvPr>
        </p:nvSpPr>
        <p:spPr/>
        <p:txBody>
          <a:bodyPr/>
          <a:lstStyle/>
          <a:p>
            <a:fld id="{21BA5351-C004-6E44-B836-3AE785966E6F}" type="slidenum">
              <a:rPr lang="en-US" smtClean="0"/>
              <a:t>‹#›</a:t>
            </a:fld>
            <a:endParaRPr lang="en-US" dirty="0"/>
          </a:p>
        </p:txBody>
      </p:sp>
      <p:pic>
        <p:nvPicPr>
          <p:cNvPr id="7" name="Picture 6" descr="Collage image featuring young students sitting at desk in classroom, row of books on a shelf, a scientist looking through a microscope, a group of older students in a college classroom while a teacher lectures, a young boy smiling in a wheelchair in a classroom, a group of teenage boys working on framing a room with plywood, a young girl smiling and climbing an outdoor playground rockwall, an adult man and woman in a library looking at a binder together. ">
            <a:extLst>
              <a:ext uri="{FF2B5EF4-FFF2-40B4-BE49-F238E27FC236}">
                <a16:creationId xmlns:a16="http://schemas.microsoft.com/office/drawing/2014/main" id="{142E71C9-59E0-92AB-CBB7-44C5F17AE183}"/>
              </a:ext>
            </a:extLst>
          </p:cNvPr>
          <p:cNvPicPr>
            <a:picLocks noChangeAspect="1"/>
          </p:cNvPicPr>
          <p:nvPr userDrawn="1"/>
        </p:nvPicPr>
        <p:blipFill>
          <a:blip r:embed="rId2"/>
          <a:stretch>
            <a:fillRect/>
          </a:stretch>
        </p:blipFill>
        <p:spPr>
          <a:xfrm>
            <a:off x="-6350" y="136525"/>
            <a:ext cx="12192000" cy="1333500"/>
          </a:xfrm>
          <a:prstGeom prst="rect">
            <a:avLst/>
          </a:prstGeom>
        </p:spPr>
      </p:pic>
      <p:pic>
        <p:nvPicPr>
          <p:cNvPr id="4" name="Picture 3">
            <a:extLst>
              <a:ext uri="{FF2B5EF4-FFF2-40B4-BE49-F238E27FC236}">
                <a16:creationId xmlns:a16="http://schemas.microsoft.com/office/drawing/2014/main" id="{95AC1BEA-EEA4-7640-58C2-F61E12685A2F}"/>
              </a:ext>
              <a:ext uri="{C183D7F6-B498-43B3-948B-1728B52AA6E4}">
                <adec:decorative xmlns:adec="http://schemas.microsoft.com/office/drawing/2017/decorative" val="1"/>
              </a:ext>
            </a:extLst>
          </p:cNvPr>
          <p:cNvPicPr>
            <a:picLocks noChangeAspect="1"/>
          </p:cNvPicPr>
          <p:nvPr userDrawn="1"/>
        </p:nvPicPr>
        <p:blipFill>
          <a:blip r:embed="rId3"/>
          <a:srcRect/>
          <a:stretch/>
        </p:blipFill>
        <p:spPr>
          <a:xfrm>
            <a:off x="9328150" y="5849714"/>
            <a:ext cx="2401888" cy="386672"/>
          </a:xfrm>
          <a:prstGeom prst="rect">
            <a:avLst/>
          </a:prstGeom>
        </p:spPr>
      </p:pic>
    </p:spTree>
    <p:extLst>
      <p:ext uri="{BB962C8B-B14F-4D97-AF65-F5344CB8AC3E}">
        <p14:creationId xmlns:p14="http://schemas.microsoft.com/office/powerpoint/2010/main" val="3912133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B4BD0-0B33-0A45-A1D9-3C6D3BEDA171}"/>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54D1866A-BC0C-CD41-833C-D4BC0B90AA10}"/>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3A9AB93-3F3C-FD41-B77F-EF225AA22F83}"/>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a:extLst>
              <a:ext uri="{FF2B5EF4-FFF2-40B4-BE49-F238E27FC236}">
                <a16:creationId xmlns:a16="http://schemas.microsoft.com/office/drawing/2014/main" id="{1CD965DF-1B53-3F47-BF00-B1AAED0303B3}"/>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a:extLst>
              <a:ext uri="{FF2B5EF4-FFF2-40B4-BE49-F238E27FC236}">
                <a16:creationId xmlns:a16="http://schemas.microsoft.com/office/drawing/2014/main" id="{B46E2522-E31E-144C-87F6-95B186A9D8BC}"/>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9" name="Group 8">
            <a:extLst>
              <a:ext uri="{FF2B5EF4-FFF2-40B4-BE49-F238E27FC236}">
                <a16:creationId xmlns:a16="http://schemas.microsoft.com/office/drawing/2014/main" id="{2B2562D0-5D59-95C3-C16E-72821C46DCEF}"/>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10" name="Isosceles Triangle 9">
              <a:extLst>
                <a:ext uri="{FF2B5EF4-FFF2-40B4-BE49-F238E27FC236}">
                  <a16:creationId xmlns:a16="http://schemas.microsoft.com/office/drawing/2014/main" id="{C8319984-77CC-1222-9C45-2080A7C3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F0333A2-C09B-2D00-E7A4-8E4F47778E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Rectangle 11">
            <a:extLst>
              <a:ext uri="{FF2B5EF4-FFF2-40B4-BE49-F238E27FC236}">
                <a16:creationId xmlns:a16="http://schemas.microsoft.com/office/drawing/2014/main" id="{992D90F8-C28C-18D6-FDA3-3C6AD4C81580}"/>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a:extLst>
              <a:ext uri="{FF2B5EF4-FFF2-40B4-BE49-F238E27FC236}">
                <a16:creationId xmlns:a16="http://schemas.microsoft.com/office/drawing/2014/main" id="{249A84C2-DD4B-0F31-D96F-73FC227FEA99}"/>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AF80D498-F9F5-82F4-B2B1-44C35C454397}"/>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119023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66A16-6475-524E-A631-1CDD4D7C0ED6}"/>
              </a:ext>
            </a:extLst>
          </p:cNvPr>
          <p:cNvSpPr>
            <a:spLocks noGrp="1"/>
          </p:cNvSpPr>
          <p:nvPr>
            <p:ph type="title"/>
          </p:nvPr>
        </p:nvSpPr>
        <p:spPr>
          <a:xfrm>
            <a:off x="839788" y="365125"/>
            <a:ext cx="10515600" cy="1325563"/>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85492CB2-BFB2-3645-B833-51635E7B4217}"/>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3B35FE06-A6CF-AD4D-A37F-C986018B6AC3}"/>
              </a:ext>
            </a:extLst>
          </p:cNvPr>
          <p:cNvSpPr>
            <a:spLocks noGrp="1"/>
          </p:cNvSpPr>
          <p:nvPr>
            <p:ph sz="half" idx="2"/>
          </p:nvPr>
        </p:nvSpPr>
        <p:spPr>
          <a:xfrm>
            <a:off x="839788"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6B38A9C-85D7-BC4F-AF18-DEC148CC1C72}"/>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D57F3A2-337E-B44C-A08A-C4F5D692DC80}"/>
              </a:ext>
            </a:extLst>
          </p:cNvPr>
          <p:cNvSpPr>
            <a:spLocks noGrp="1"/>
          </p:cNvSpPr>
          <p:nvPr>
            <p:ph sz="quarter" idx="4"/>
          </p:nvPr>
        </p:nvSpPr>
        <p:spPr>
          <a:xfrm>
            <a:off x="6172200"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32AAC09E-D7D1-D548-8215-95DF0ECE163C}"/>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9" name="Slide Number Placeholder 8">
            <a:extLst>
              <a:ext uri="{FF2B5EF4-FFF2-40B4-BE49-F238E27FC236}">
                <a16:creationId xmlns:a16="http://schemas.microsoft.com/office/drawing/2014/main" id="{71E07052-A41A-2C47-BD92-87E50FF50343}"/>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11" name="Group 10">
            <a:extLst>
              <a:ext uri="{FF2B5EF4-FFF2-40B4-BE49-F238E27FC236}">
                <a16:creationId xmlns:a16="http://schemas.microsoft.com/office/drawing/2014/main" id="{4D6A1E4B-8686-F54E-AD78-07A07C77F331}"/>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12" name="Isosceles Triangle 11">
              <a:extLst>
                <a:ext uri="{FF2B5EF4-FFF2-40B4-BE49-F238E27FC236}">
                  <a16:creationId xmlns:a16="http://schemas.microsoft.com/office/drawing/2014/main" id="{F6BD0FE1-AA5B-C0D1-1AC6-9C00E79DEA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5348E96-C976-125F-4A62-DA09B48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C205CB8-49B9-3F27-1FC7-C210FF4507B6}"/>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Isosceles Triangle 14">
            <a:extLst>
              <a:ext uri="{FF2B5EF4-FFF2-40B4-BE49-F238E27FC236}">
                <a16:creationId xmlns:a16="http://schemas.microsoft.com/office/drawing/2014/main" id="{97B2AC3B-935B-FC83-9831-500103947D33}"/>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1DEE3BCC-855B-B325-E1F5-EE850FF98944}"/>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95081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F9164-63D7-B941-B56E-4DE007847C86}"/>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4" name="Footer Placeholder 3">
            <a:extLst>
              <a:ext uri="{FF2B5EF4-FFF2-40B4-BE49-F238E27FC236}">
                <a16:creationId xmlns:a16="http://schemas.microsoft.com/office/drawing/2014/main" id="{58B86F29-2DE6-464E-AB61-638814C5B3FF}"/>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5" name="Slide Number Placeholder 4">
            <a:extLst>
              <a:ext uri="{FF2B5EF4-FFF2-40B4-BE49-F238E27FC236}">
                <a16:creationId xmlns:a16="http://schemas.microsoft.com/office/drawing/2014/main" id="{9AD4E628-1BFC-BA46-A605-5796FF7E9262}"/>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6" name="Group 5">
            <a:extLst>
              <a:ext uri="{FF2B5EF4-FFF2-40B4-BE49-F238E27FC236}">
                <a16:creationId xmlns:a16="http://schemas.microsoft.com/office/drawing/2014/main" id="{FE1F4FDF-E551-FEB1-4E46-9A6A3101904C}"/>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8" name="Isosceles Triangle 7">
              <a:extLst>
                <a:ext uri="{FF2B5EF4-FFF2-40B4-BE49-F238E27FC236}">
                  <a16:creationId xmlns:a16="http://schemas.microsoft.com/office/drawing/2014/main" id="{8C9E3C58-948F-5C3C-AE6E-E9DB4C8575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C6BACF73-C208-0EBA-9641-75ED632B2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Rectangle 9">
            <a:extLst>
              <a:ext uri="{FF2B5EF4-FFF2-40B4-BE49-F238E27FC236}">
                <a16:creationId xmlns:a16="http://schemas.microsoft.com/office/drawing/2014/main" id="{274EDD5D-24F2-4BC9-CCE4-5EFF1DEF08ED}"/>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B483D035-06D2-DCAD-EF1C-E1859F35C874}"/>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1DAC1D5F-6F4B-7F05-4496-E835C640027D}"/>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294097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7A1D5BC-0D27-3D44-8BCE-864F6907A338}"/>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4" name="Slide Number Placeholder 3">
            <a:extLst>
              <a:ext uri="{FF2B5EF4-FFF2-40B4-BE49-F238E27FC236}">
                <a16:creationId xmlns:a16="http://schemas.microsoft.com/office/drawing/2014/main" id="{1D7B08EB-C228-BB44-9C53-105175961798}"/>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6" name="Group 5">
            <a:extLst>
              <a:ext uri="{FF2B5EF4-FFF2-40B4-BE49-F238E27FC236}">
                <a16:creationId xmlns:a16="http://schemas.microsoft.com/office/drawing/2014/main" id="{7B8607A2-0792-D950-1911-65E67C19D5F0}"/>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7" name="Isosceles Triangle 6">
              <a:extLst>
                <a:ext uri="{FF2B5EF4-FFF2-40B4-BE49-F238E27FC236}">
                  <a16:creationId xmlns:a16="http://schemas.microsoft.com/office/drawing/2014/main" id="{81177992-CAB9-806E-1673-FD462AF01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8F77A406-A12D-02FF-E3CB-7BFAE66651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Rectangle 8">
            <a:extLst>
              <a:ext uri="{FF2B5EF4-FFF2-40B4-BE49-F238E27FC236}">
                <a16:creationId xmlns:a16="http://schemas.microsoft.com/office/drawing/2014/main" id="{394F9D52-246F-4121-03EF-EAA920809ADB}"/>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Isosceles Triangle 9">
            <a:extLst>
              <a:ext uri="{FF2B5EF4-FFF2-40B4-BE49-F238E27FC236}">
                <a16:creationId xmlns:a16="http://schemas.microsoft.com/office/drawing/2014/main" id="{CE6D7BDB-124D-3B56-3BB7-FDA74C2E3020}"/>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 name="Picture 1">
            <a:extLst>
              <a:ext uri="{FF2B5EF4-FFF2-40B4-BE49-F238E27FC236}">
                <a16:creationId xmlns:a16="http://schemas.microsoft.com/office/drawing/2014/main" id="{CDFC1893-8007-B20C-2DE9-90392453FC41}"/>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39366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3218C-BCEE-A74B-8EEB-466B0A2C6FB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1064FC5F-DE31-B64F-B879-7667B4FDD5B4}"/>
              </a:ext>
            </a:extLst>
          </p:cNvPr>
          <p:cNvSpPr>
            <a:spLocks noGrp="1"/>
          </p:cNvSpPr>
          <p:nvPr>
            <p:ph idx="1"/>
          </p:nvPr>
        </p:nvSpPr>
        <p:spPr>
          <a:xfrm>
            <a:off x="5183188" y="987425"/>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6DFA041-1763-9547-BA29-35DB62F00B53}"/>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a:extLst>
              <a:ext uri="{FF2B5EF4-FFF2-40B4-BE49-F238E27FC236}">
                <a16:creationId xmlns:a16="http://schemas.microsoft.com/office/drawing/2014/main" id="{467C9749-AE9B-D84F-A89F-985B9D3F36B2}"/>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a:extLst>
              <a:ext uri="{FF2B5EF4-FFF2-40B4-BE49-F238E27FC236}">
                <a16:creationId xmlns:a16="http://schemas.microsoft.com/office/drawing/2014/main" id="{CF84F24B-9FFC-D44E-B219-8BBB187C7FBA}"/>
              </a:ext>
            </a:extLst>
          </p:cNvPr>
          <p:cNvSpPr>
            <a:spLocks noGrp="1"/>
          </p:cNvSpPr>
          <p:nvPr>
            <p:ph type="sldNum" sz="quarter" idx="12"/>
          </p:nvPr>
        </p:nvSpPr>
        <p:spPr/>
        <p:txBody>
          <a:bodyPr/>
          <a:lstStyle/>
          <a:p>
            <a:fld id="{21BA5351-C004-6E44-B836-3AE785966E6F}" type="slidenum">
              <a:rPr lang="en-US" smtClean="0"/>
              <a:t>‹#›</a:t>
            </a:fld>
            <a:endParaRPr lang="en-US" dirty="0"/>
          </a:p>
        </p:txBody>
      </p:sp>
      <p:grpSp>
        <p:nvGrpSpPr>
          <p:cNvPr id="9" name="Group 8">
            <a:extLst>
              <a:ext uri="{FF2B5EF4-FFF2-40B4-BE49-F238E27FC236}">
                <a16:creationId xmlns:a16="http://schemas.microsoft.com/office/drawing/2014/main" id="{F172F2AC-60B7-2A7F-B52B-49658667180C}"/>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10" name="Isosceles Triangle 9">
              <a:extLst>
                <a:ext uri="{FF2B5EF4-FFF2-40B4-BE49-F238E27FC236}">
                  <a16:creationId xmlns:a16="http://schemas.microsoft.com/office/drawing/2014/main" id="{11870F5A-1549-3486-BA6E-3FEF648D8E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E71C34E-2504-7A75-1A39-7E866CBB81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Rectangle 11">
            <a:extLst>
              <a:ext uri="{FF2B5EF4-FFF2-40B4-BE49-F238E27FC236}">
                <a16:creationId xmlns:a16="http://schemas.microsoft.com/office/drawing/2014/main" id="{21610EF1-C066-3803-4362-2FD1F050BA18}"/>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Isosceles Triangle 12">
            <a:extLst>
              <a:ext uri="{FF2B5EF4-FFF2-40B4-BE49-F238E27FC236}">
                <a16:creationId xmlns:a16="http://schemas.microsoft.com/office/drawing/2014/main" id="{28DE68CF-E9DB-C864-ABA9-1032986FC31B}"/>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35972BA4-BADA-EE48-D9AC-FDAF13835209}"/>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9328150" y="5849714"/>
            <a:ext cx="2401888" cy="386672"/>
          </a:xfrm>
          <a:prstGeom prst="rect">
            <a:avLst/>
          </a:prstGeom>
        </p:spPr>
      </p:pic>
    </p:spTree>
    <p:extLst>
      <p:ext uri="{BB962C8B-B14F-4D97-AF65-F5344CB8AC3E}">
        <p14:creationId xmlns:p14="http://schemas.microsoft.com/office/powerpoint/2010/main" val="4291365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261CE3-1E04-6048-9087-093B88E837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2029CA-2442-4943-B6C2-9C39045908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CE811A-649F-8046-8B47-E76087FCD7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947C5-18A6-1243-AAE0-28CB3078C67E}" type="datetime1">
              <a:rPr lang="en-US" smtClean="0"/>
              <a:t>8/30/2024</a:t>
            </a:fld>
            <a:endParaRPr lang="en-US" dirty="0"/>
          </a:p>
        </p:txBody>
      </p:sp>
      <p:sp>
        <p:nvSpPr>
          <p:cNvPr id="5" name="Footer Placeholder 4">
            <a:extLst>
              <a:ext uri="{FF2B5EF4-FFF2-40B4-BE49-F238E27FC236}">
                <a16:creationId xmlns:a16="http://schemas.microsoft.com/office/drawing/2014/main" id="{FFFE8D08-4367-0F45-BF8B-C5766F284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B1785B4-951B-424D-AD9F-06185B99DB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A5351-C004-6E44-B836-3AE785966E6F}" type="slidenum">
              <a:rPr lang="en-US" smtClean="0"/>
              <a:t>‹#›</a:t>
            </a:fld>
            <a:endParaRPr lang="en-US" dirty="0"/>
          </a:p>
        </p:txBody>
      </p:sp>
    </p:spTree>
    <p:extLst>
      <p:ext uri="{BB962C8B-B14F-4D97-AF65-F5344CB8AC3E}">
        <p14:creationId xmlns:p14="http://schemas.microsoft.com/office/powerpoint/2010/main" val="914088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1" r:id="rId4"/>
    <p:sldLayoutId id="2147483652" r:id="rId5"/>
    <p:sldLayoutId id="2147483653" r:id="rId6"/>
    <p:sldLayoutId id="2147483654" r:id="rId7"/>
    <p:sldLayoutId id="2147483655" r:id="rId8"/>
    <p:sldLayoutId id="2147483656" r:id="rId9"/>
    <p:sldLayoutId id="2147483657" r:id="rId10"/>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5.xml"/><Relationship Id="rId4" Type="http://schemas.openxmlformats.org/officeDocument/2006/relationships/chart" Target="../charts/char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chart" Target="../charts/chart2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ducation.p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D8F3C-3806-ED47-92FF-1E591363ACF1}"/>
              </a:ext>
            </a:extLst>
          </p:cNvPr>
          <p:cNvSpPr>
            <a:spLocks noGrp="1"/>
          </p:cNvSpPr>
          <p:nvPr>
            <p:ph type="ctrTitle"/>
          </p:nvPr>
        </p:nvSpPr>
        <p:spPr>
          <a:xfrm>
            <a:off x="1091682" y="2048881"/>
            <a:ext cx="9899779" cy="2159226"/>
          </a:xfrm>
        </p:spPr>
        <p:txBody>
          <a:bodyPr>
            <a:normAutofit fontScale="90000"/>
          </a:bodyPr>
          <a:lstStyle/>
          <a:p>
            <a:r>
              <a:rPr lang="en-US" sz="4400" dirty="0">
                <a:latin typeface="Arial" panose="020B0604020202020204" pitchFamily="34" charset="0"/>
                <a:cs typeface="Arial" panose="020B0604020202020204" pitchFamily="34" charset="0"/>
              </a:rPr>
              <a:t>Flexible Instructional Days (FID) Program</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Statistics and Survey Results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A262BF59-D338-4642-8762-985F59CC120A}"/>
              </a:ext>
            </a:extLst>
          </p:cNvPr>
          <p:cNvSpPr>
            <a:spLocks noGrp="1"/>
          </p:cNvSpPr>
          <p:nvPr>
            <p:ph type="subTitle" idx="1"/>
          </p:nvPr>
        </p:nvSpPr>
        <p:spPr>
          <a:xfrm>
            <a:off x="1524000" y="4031246"/>
            <a:ext cx="9144000" cy="1655762"/>
          </a:xfrm>
        </p:spPr>
        <p:txBody>
          <a:bodyPr>
            <a:normAutofit lnSpcReduction="10000"/>
          </a:bodyPr>
          <a:lstStyle/>
          <a:p>
            <a:r>
              <a:rPr lang="en-US" dirty="0">
                <a:latin typeface="Arial" panose="020B0604020202020204" pitchFamily="34" charset="0"/>
                <a:cs typeface="Arial" panose="020B0604020202020204" pitchFamily="34" charset="0"/>
              </a:rPr>
              <a:t>Data Summary by</a:t>
            </a:r>
          </a:p>
          <a:p>
            <a:r>
              <a:rPr lang="en-US" dirty="0"/>
              <a:t>Tom Dubbs</a:t>
            </a:r>
          </a:p>
          <a:p>
            <a:r>
              <a:rPr lang="en-US" dirty="0">
                <a:latin typeface="Arial" panose="020B0604020202020204" pitchFamily="34" charset="0"/>
                <a:cs typeface="Arial" panose="020B0604020202020204" pitchFamily="34" charset="0"/>
              </a:rPr>
              <a:t>School Services Office</a:t>
            </a:r>
          </a:p>
          <a:p>
            <a:r>
              <a:rPr lang="en-US" dirty="0"/>
              <a:t>August 31, 2024</a:t>
            </a:r>
            <a:endParaRPr lang="en-US" dirty="0">
              <a:latin typeface="Arial" panose="020B0604020202020204" pitchFamily="34" charset="0"/>
              <a:cs typeface="Arial" panose="020B0604020202020204" pitchFamily="34" charset="0"/>
            </a:endParaRPr>
          </a:p>
        </p:txBody>
      </p:sp>
      <p:sp>
        <p:nvSpPr>
          <p:cNvPr id="9" name="Slide Number Placeholder 8">
            <a:extLst>
              <a:ext uri="{FF2B5EF4-FFF2-40B4-BE49-F238E27FC236}">
                <a16:creationId xmlns:a16="http://schemas.microsoft.com/office/drawing/2014/main" id="{02CD4A65-745D-114C-BD56-BD5A199C38E6}"/>
              </a:ext>
            </a:extLst>
          </p:cNvPr>
          <p:cNvSpPr>
            <a:spLocks noGrp="1"/>
          </p:cNvSpPr>
          <p:nvPr>
            <p:ph type="sldNum" sz="quarter" idx="12"/>
          </p:nvPr>
        </p:nvSpPr>
        <p:spPr/>
        <p:txBody>
          <a:bodyPr/>
          <a:lstStyle/>
          <a:p>
            <a:fld id="{21BA5351-C004-6E44-B836-3AE785966E6F}" type="slidenum">
              <a:rPr lang="en-US" smtClean="0"/>
              <a:t>1</a:t>
            </a:fld>
            <a:endParaRPr lang="en-US" dirty="0"/>
          </a:p>
        </p:txBody>
      </p:sp>
      <p:pic>
        <p:nvPicPr>
          <p:cNvPr id="5" name="Picture 4" descr="Collage image featuring young students sitting at desk in classroom, row of books on a shelf, a scientist looking through a microscope, a group of older students in a college classroom while a teacher lectures, a young boy smiling in a wheelchair in a classroom, a group of teenage boys working on framing a room with plywood, a young girl smiling and climbing an outdoor playground rockwall, an adult man and woman in a library looking at a binder together. ">
            <a:extLst>
              <a:ext uri="{FF2B5EF4-FFF2-40B4-BE49-F238E27FC236}">
                <a16:creationId xmlns:a16="http://schemas.microsoft.com/office/drawing/2014/main" id="{F0F46429-FF0F-7249-AEBB-AF347B628214}"/>
              </a:ext>
            </a:extLst>
          </p:cNvPr>
          <p:cNvPicPr>
            <a:picLocks noChangeAspect="1"/>
          </p:cNvPicPr>
          <p:nvPr/>
        </p:nvPicPr>
        <p:blipFill>
          <a:blip r:embed="rId2"/>
          <a:stretch>
            <a:fillRect/>
          </a:stretch>
        </p:blipFill>
        <p:spPr>
          <a:xfrm>
            <a:off x="83975" y="46038"/>
            <a:ext cx="12192000" cy="1333500"/>
          </a:xfrm>
          <a:prstGeom prst="rect">
            <a:avLst/>
          </a:prstGeom>
        </p:spPr>
      </p:pic>
      <p:sp>
        <p:nvSpPr>
          <p:cNvPr id="4" name="Footer Placeholder 4">
            <a:extLst>
              <a:ext uri="{FF2B5EF4-FFF2-40B4-BE49-F238E27FC236}">
                <a16:creationId xmlns:a16="http://schemas.microsoft.com/office/drawing/2014/main" id="{01D42806-29E1-16A5-8906-60C0EEC9DB6F}"/>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775909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5"/>
            <a:ext cx="10657114" cy="1325563"/>
          </a:xfrm>
        </p:spPr>
        <p:txBody>
          <a:bodyPr>
            <a:normAutofit/>
          </a:bodyPr>
          <a:lstStyle/>
          <a:p>
            <a:r>
              <a:rPr lang="en-US" sz="3600" dirty="0"/>
              <a:t>2024-25 SY Accepted Applications</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p:txBody>
          <a:bodyPr>
            <a:normAutofit fontScale="92500" lnSpcReduction="10000"/>
          </a:bodyPr>
          <a:lstStyle/>
          <a:p>
            <a:r>
              <a:rPr lang="en-US" sz="2000" dirty="0"/>
              <a:t>More than</a:t>
            </a:r>
            <a:r>
              <a:rPr lang="en-US" sz="2000" dirty="0">
                <a:latin typeface="Arial" panose="020B0604020202020204" pitchFamily="34" charset="0"/>
                <a:cs typeface="Arial" panose="020B0604020202020204" pitchFamily="34" charset="0"/>
              </a:rPr>
              <a:t> </a:t>
            </a:r>
            <a:r>
              <a:rPr lang="en-US" sz="2000" dirty="0"/>
              <a:t>one-half</a:t>
            </a:r>
            <a:r>
              <a:rPr lang="en-US" sz="2000" dirty="0">
                <a:latin typeface="Arial" panose="020B0604020202020204" pitchFamily="34" charset="0"/>
                <a:cs typeface="Arial" panose="020B0604020202020204" pitchFamily="34" charset="0"/>
              </a:rPr>
              <a:t> (</a:t>
            </a:r>
            <a:r>
              <a:rPr lang="en-US" sz="2000" dirty="0"/>
              <a:t>56.2</a:t>
            </a:r>
            <a:r>
              <a:rPr lang="en-US" sz="2000" dirty="0">
                <a:latin typeface="Arial" panose="020B0604020202020204" pitchFamily="34" charset="0"/>
                <a:cs typeface="Arial" panose="020B0604020202020204" pitchFamily="34" charset="0"/>
              </a:rPr>
              <a:t>%) 2024-25 SY applicants were program renewals. Had they not reapplied and been accepted, the entities would have lost the program for 2024-25 SY.</a:t>
            </a:r>
          </a:p>
          <a:p>
            <a:r>
              <a:rPr lang="en-US" sz="2000" dirty="0"/>
              <a:t>16.9% of applicants were accepted for the first time. </a:t>
            </a:r>
            <a:endParaRPr lang="en-US" sz="2000" dirty="0">
              <a:latin typeface="Arial" panose="020B0604020202020204" pitchFamily="34" charset="0"/>
              <a:cs typeface="Arial" panose="020B0604020202020204" pitchFamily="34" charset="0"/>
            </a:endParaRPr>
          </a:p>
          <a:p>
            <a:r>
              <a:rPr lang="en-US" sz="2000" dirty="0"/>
              <a:t>Another 14.6% of applicants applied for renewal before their programs were set to expire. This was primarily related to dramatic changes in the program, leadership, or contracts at the entities.</a:t>
            </a:r>
          </a:p>
          <a:p>
            <a:r>
              <a:rPr lang="en-US" sz="2000" dirty="0"/>
              <a:t>The remaining</a:t>
            </a:r>
            <a:r>
              <a:rPr lang="en-US" sz="2000" dirty="0">
                <a:latin typeface="Arial" panose="020B0604020202020204" pitchFamily="34" charset="0"/>
                <a:cs typeface="Arial" panose="020B0604020202020204" pitchFamily="34" charset="0"/>
              </a:rPr>
              <a:t> </a:t>
            </a:r>
            <a:r>
              <a:rPr lang="en-US" sz="2000" dirty="0"/>
              <a:t>12.4% of applicants had lost the program because they did not reapply, but decided to do so this year and were accepted for another three years.</a:t>
            </a:r>
            <a:endParaRPr lang="en-US" sz="2000" dirty="0">
              <a:latin typeface="Arial" panose="020B0604020202020204" pitchFamily="34" charset="0"/>
              <a:cs typeface="Arial" panose="020B0604020202020204" pitchFamily="34" charset="0"/>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10</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descr="Pie chart depicting the types of accepted applicants for the 2022-23 SY.  77% of all entities that offer FID are school districts. ">
            <a:extLst>
              <a:ext uri="{FF2B5EF4-FFF2-40B4-BE49-F238E27FC236}">
                <a16:creationId xmlns:a16="http://schemas.microsoft.com/office/drawing/2014/main" id="{4012411F-BAB1-7F3F-5D49-5740AA526B82}"/>
              </a:ext>
            </a:extLst>
          </p:cNvPr>
          <p:cNvGraphicFramePr/>
          <p:nvPr/>
        </p:nvGraphicFramePr>
        <p:xfrm>
          <a:off x="6326155" y="1371600"/>
          <a:ext cx="5477069" cy="47281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descr="pie chart - 52% were renewal applications in 2022-23; 39% were first time applicants; 9% were early reenewals">
            <a:extLst>
              <a:ext uri="{FF2B5EF4-FFF2-40B4-BE49-F238E27FC236}">
                <a16:creationId xmlns:a16="http://schemas.microsoft.com/office/drawing/2014/main" id="{C5080902-93D6-A759-4180-5DFC66463037}"/>
              </a:ext>
            </a:extLst>
          </p:cNvPr>
          <p:cNvGraphicFramePr/>
          <p:nvPr>
            <p:extLst>
              <p:ext uri="{D42A27DB-BD31-4B8C-83A1-F6EECF244321}">
                <p14:modId xmlns:p14="http://schemas.microsoft.com/office/powerpoint/2010/main" val="2129910564"/>
              </p:ext>
            </p:extLst>
          </p:nvPr>
        </p:nvGraphicFramePr>
        <p:xfrm>
          <a:off x="6019799" y="1371600"/>
          <a:ext cx="5893145" cy="44615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72032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657114" cy="1128752"/>
          </a:xfrm>
        </p:spPr>
        <p:txBody>
          <a:bodyPr>
            <a:normAutofit/>
          </a:bodyPr>
          <a:lstStyle/>
          <a:p>
            <a:r>
              <a:rPr lang="en-US" sz="3600" dirty="0">
                <a:latin typeface="Arial" panose="020B0604020202020204" pitchFamily="34" charset="0"/>
                <a:cs typeface="Arial" panose="020B0604020202020204" pitchFamily="34" charset="0"/>
              </a:rPr>
              <a:t>Overall Program Effectiveness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493878"/>
            <a:ext cx="5181600" cy="4683085"/>
          </a:xfrm>
        </p:spPr>
        <p:txBody>
          <a:bodyPr>
            <a:normAutofit fontScale="92500" lnSpcReduction="20000"/>
          </a:bodyPr>
          <a:lstStyle/>
          <a:p>
            <a:pPr>
              <a:spcAft>
                <a:spcPts val="1200"/>
              </a:spcAft>
            </a:pPr>
            <a:r>
              <a:rPr lang="en-US" sz="2800" dirty="0"/>
              <a:t>96.8% perceived their programs as “very effective” or “somewhat effective” in providing FIDs in the 2023-24 SY, slightly more than the prior year (95.7%).</a:t>
            </a:r>
            <a:endParaRPr lang="en-US" sz="2800" dirty="0">
              <a:latin typeface="Arial" panose="020B0604020202020204" pitchFamily="34" charset="0"/>
              <a:cs typeface="Arial" panose="020B0604020202020204" pitchFamily="34" charset="0"/>
            </a:endParaRPr>
          </a:p>
          <a:p>
            <a:pPr marL="0" indent="0">
              <a:buNone/>
            </a:pPr>
            <a:r>
              <a:rPr lang="en-US" sz="2000" b="0" u="none" strike="noStrike" dirty="0">
                <a:solidFill>
                  <a:srgbClr val="000000"/>
                </a:solidFill>
                <a:effectLst/>
              </a:rPr>
              <a:t>“Now that we have been using the FID protocol for a number of years and have worked out the bugs, our parents, staff, and students are familiar with the process. The days used this year were pretty seamless.“</a:t>
            </a:r>
          </a:p>
          <a:p>
            <a:pPr marL="0" indent="0">
              <a:buNone/>
            </a:pPr>
            <a:r>
              <a:rPr lang="en-US" sz="2000" b="0" u="none" strike="noStrike" dirty="0">
                <a:solidFill>
                  <a:srgbClr val="000000"/>
                </a:solidFill>
                <a:effectLst/>
              </a:rPr>
              <a:t>“Our FID process has been in place for numerous year.  We are 1-1 district, and our ability to implement an FID has become part of our instructional process, much more effective than in earlier years.”  </a:t>
            </a:r>
          </a:p>
          <a:p>
            <a:pPr marL="0" indent="0">
              <a:buNone/>
            </a:pPr>
            <a:r>
              <a:rPr lang="en-US" sz="1400" i="1" dirty="0">
                <a:solidFill>
                  <a:srgbClr val="000000"/>
                </a:solidFill>
              </a:rPr>
              <a:t>PDE does not endorse these unedited comments from </a:t>
            </a:r>
            <a:r>
              <a:rPr lang="en-US" sz="1400" b="0" i="1" u="none" strike="noStrike" dirty="0">
                <a:solidFill>
                  <a:srgbClr val="000000"/>
                </a:solidFill>
                <a:effectLst/>
              </a:rPr>
              <a:t>2023-24 SY survey respondents, but has provided them to give the reader different perspectives from Public School entities with accepted FID applications.</a:t>
            </a:r>
            <a:endParaRPr lang="en-US" sz="1400" i="1" dirty="0"/>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11</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descr="bar chart showing the % of those rating themselves as effective in providing FIDs.&#10;">
            <a:extLst>
              <a:ext uri="{FF2B5EF4-FFF2-40B4-BE49-F238E27FC236}">
                <a16:creationId xmlns:a16="http://schemas.microsoft.com/office/drawing/2014/main" id="{35FBD6EB-52C8-8721-C4AA-522587105264}"/>
              </a:ext>
            </a:extLst>
          </p:cNvPr>
          <p:cNvGraphicFramePr/>
          <p:nvPr>
            <p:extLst>
              <p:ext uri="{D42A27DB-BD31-4B8C-83A1-F6EECF244321}">
                <p14:modId xmlns:p14="http://schemas.microsoft.com/office/powerpoint/2010/main" val="3575885310"/>
              </p:ext>
            </p:extLst>
          </p:nvPr>
        </p:nvGraphicFramePr>
        <p:xfrm>
          <a:off x="6713316" y="1196996"/>
          <a:ext cx="4907666" cy="46482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806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a:bodyPr>
          <a:lstStyle/>
          <a:p>
            <a:r>
              <a:rPr lang="en-US" sz="3600" dirty="0"/>
              <a:t>Providing Timely Notifications That An FID</a:t>
            </a:r>
            <a:br>
              <a:rPr lang="en-US" sz="3600" dirty="0"/>
            </a:br>
            <a:r>
              <a:rPr lang="en-US" sz="3600" dirty="0"/>
              <a:t> Was Implemented</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493878"/>
            <a:ext cx="5181600" cy="4683085"/>
          </a:xfrm>
        </p:spPr>
        <p:txBody>
          <a:bodyPr>
            <a:normAutofit fontScale="85000" lnSpcReduction="10000"/>
          </a:bodyPr>
          <a:lstStyle/>
          <a:p>
            <a:pPr marL="0" indent="0">
              <a:buNone/>
            </a:pPr>
            <a:r>
              <a:rPr lang="en-US" dirty="0"/>
              <a:t>Effectiveness Rating</a:t>
            </a:r>
            <a:endParaRPr lang="en-US" sz="3600" dirty="0"/>
          </a:p>
          <a:p>
            <a:r>
              <a:rPr lang="en-US" sz="3200" dirty="0"/>
              <a:t>During the 2023-24 SY, 94.9% considered their programs to be “very effective” in p</a:t>
            </a:r>
            <a:r>
              <a:rPr lang="en-US" sz="3200" dirty="0">
                <a:latin typeface="Arial" panose="020B0604020202020204" pitchFamily="34" charset="0"/>
                <a:cs typeface="Arial" panose="020B0604020202020204" pitchFamily="34" charset="0"/>
              </a:rPr>
              <a:t>roviding notifications about </a:t>
            </a:r>
            <a:r>
              <a:rPr lang="en-US" sz="3200" dirty="0"/>
              <a:t>an FID.</a:t>
            </a:r>
            <a:endParaRPr lang="en-US" sz="3200" dirty="0">
              <a:latin typeface="Arial" panose="020B0604020202020204" pitchFamily="34" charset="0"/>
              <a:cs typeface="Arial" panose="020B0604020202020204" pitchFamily="34" charset="0"/>
            </a:endParaRPr>
          </a:p>
          <a:p>
            <a:pPr marL="0" indent="0">
              <a:buNone/>
            </a:pPr>
            <a:r>
              <a:rPr lang="en-US" sz="2800" b="0" u="none" strike="noStrike" dirty="0">
                <a:solidFill>
                  <a:srgbClr val="000000"/>
                </a:solidFill>
                <a:effectLst/>
              </a:rPr>
              <a:t>“</a:t>
            </a:r>
            <a:r>
              <a:rPr lang="en-US" sz="2800" b="0" i="0" u="none" strike="noStrike" dirty="0">
                <a:solidFill>
                  <a:srgbClr val="000000"/>
                </a:solidFill>
                <a:effectLst/>
                <a:latin typeface="Calibri" panose="020F0502020204030204" pitchFamily="34" charset="0"/>
              </a:rPr>
              <a:t>We were able to properly notify our families about our FID virtual instructional day. Our families were able to pivot to this instructional model so that learning could continue. These days are helpful to us as a district.”</a:t>
            </a:r>
            <a:r>
              <a:rPr lang="en-US" sz="1800" dirty="0"/>
              <a:t> </a:t>
            </a:r>
            <a:endParaRPr lang="en-US" sz="2800" dirty="0">
              <a:solidFill>
                <a:srgbClr val="000000"/>
              </a:solidFill>
            </a:endParaRPr>
          </a:p>
          <a:p>
            <a:pPr marL="0" indent="0">
              <a:buNone/>
            </a:pPr>
            <a:r>
              <a:rPr lang="en-US" sz="1400" i="1" dirty="0">
                <a:solidFill>
                  <a:srgbClr val="000000"/>
                </a:solidFill>
              </a:rPr>
              <a:t>PDE does not endorse these unedited comments from </a:t>
            </a:r>
            <a:r>
              <a:rPr lang="en-US" sz="1400" b="0" i="1" u="none" strike="noStrike" dirty="0">
                <a:solidFill>
                  <a:srgbClr val="000000"/>
                </a:solidFill>
                <a:effectLst/>
              </a:rPr>
              <a:t>2023-24 SY survey respondents, but has provided them to give the reader different perspectives from Public School entities with accepted FID applications</a:t>
            </a:r>
            <a:r>
              <a:rPr lang="en-US" sz="1600" b="0" i="1" u="none" strike="noStrike" dirty="0">
                <a:solidFill>
                  <a:srgbClr val="000000"/>
                </a:solidFill>
                <a:effectLst/>
              </a:rPr>
              <a:t>.</a:t>
            </a:r>
            <a:endParaRPr lang="en-US" sz="1600" i="1" dirty="0"/>
          </a:p>
          <a:p>
            <a:pPr marL="0" indent="0">
              <a:buNone/>
            </a:pPr>
            <a:endParaRPr lang="en-US" sz="1600" b="0" i="1"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12</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descr="Bar chart shows the % of people rating themselves as somewhat or very effective in providing notifications on FID implementation.">
            <a:extLst>
              <a:ext uri="{FF2B5EF4-FFF2-40B4-BE49-F238E27FC236}">
                <a16:creationId xmlns:a16="http://schemas.microsoft.com/office/drawing/2014/main" id="{0256C278-7723-5EEC-ACD4-3410B51A4D6B}"/>
              </a:ext>
            </a:extLst>
          </p:cNvPr>
          <p:cNvGraphicFramePr/>
          <p:nvPr>
            <p:extLst>
              <p:ext uri="{D42A27DB-BD31-4B8C-83A1-F6EECF244321}">
                <p14:modId xmlns:p14="http://schemas.microsoft.com/office/powerpoint/2010/main" val="3973849981"/>
              </p:ext>
            </p:extLst>
          </p:nvPr>
        </p:nvGraphicFramePr>
        <p:xfrm>
          <a:off x="6172200" y="1493878"/>
          <a:ext cx="5888620" cy="43929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0178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a:bodyPr>
          <a:lstStyle/>
          <a:p>
            <a:r>
              <a:rPr lang="en-US" sz="3600" dirty="0">
                <a:latin typeface="Arial" panose="020B0604020202020204" pitchFamily="34" charset="0"/>
                <a:cs typeface="Arial" panose="020B0604020202020204" pitchFamily="34" charset="0"/>
              </a:rPr>
              <a:t>Communicating Roles and Responsibilities to Teachers, Staff, Parents/Caregivers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650859"/>
            <a:ext cx="5181600" cy="4683085"/>
          </a:xfrm>
        </p:spPr>
        <p:txBody>
          <a:bodyPr>
            <a:normAutofit fontScale="92500" lnSpcReduction="20000"/>
          </a:bodyPr>
          <a:lstStyle/>
          <a:p>
            <a:pPr marL="0" indent="0">
              <a:buNone/>
            </a:pPr>
            <a:r>
              <a:rPr lang="en-US" sz="2000" dirty="0">
                <a:latin typeface="Arial" panose="020B0604020202020204" pitchFamily="34" charset="0"/>
                <a:cs typeface="Arial" panose="020B0604020202020204" pitchFamily="34" charset="0"/>
              </a:rPr>
              <a:t>Effectiveness Rating</a:t>
            </a:r>
          </a:p>
          <a:p>
            <a:r>
              <a:rPr lang="en-US" sz="2800" dirty="0"/>
              <a:t>92.5% perceived themselves as “very effective” in communicating roles to teachers, staff, parents, and students.</a:t>
            </a:r>
          </a:p>
          <a:p>
            <a:pPr marL="0" indent="0">
              <a:buNone/>
            </a:pPr>
            <a:r>
              <a:rPr lang="en-US" sz="2000" dirty="0">
                <a:latin typeface="Arial" panose="020B0604020202020204" pitchFamily="34" charset="0"/>
                <a:cs typeface="Arial" panose="020B0604020202020204" pitchFamily="34" charset="0"/>
              </a:rPr>
              <a:t>“Each year, we have improved our communication efforts with parents, students, and staff on what an FID is and what is expected. We have proactively provided notice to everyone early in the school year and then reminders when the winter season approaches. Overall, we have utilized the days effectively and productively to meet the needs of our schools.</a:t>
            </a:r>
            <a:r>
              <a:rPr lang="en-US" sz="2000" dirty="0"/>
              <a:t>”</a:t>
            </a:r>
            <a:endParaRPr lang="en-US" sz="2000" dirty="0">
              <a:latin typeface="Arial" panose="020B0604020202020204" pitchFamily="34" charset="0"/>
              <a:cs typeface="Arial" panose="020B0604020202020204" pitchFamily="34" charset="0"/>
            </a:endParaRPr>
          </a:p>
          <a:p>
            <a:pPr marL="0" indent="0">
              <a:buNone/>
            </a:pPr>
            <a:r>
              <a:rPr lang="en-US" sz="1300" i="1" dirty="0">
                <a:solidFill>
                  <a:srgbClr val="000000"/>
                </a:solidFill>
              </a:rPr>
              <a:t>PDE does not endorse these unedited comments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r>
              <a:rPr lang="en-US" sz="1600" b="0" i="1" u="none" strike="noStrike" dirty="0">
                <a:solidFill>
                  <a:srgbClr val="000000"/>
                </a:solidFill>
                <a:effectLst/>
              </a:rPr>
              <a:t>.</a:t>
            </a:r>
            <a:endParaRPr lang="en-US" sz="1600" i="1" dirty="0"/>
          </a:p>
          <a:p>
            <a:pPr marL="0" indent="0">
              <a:buNone/>
            </a:pPr>
            <a:endParaRPr lang="en-US" sz="2000" b="0" i="1"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13</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descr="Bar chart shows the level of those stating that they were very effective in communicating the roles of stakeholders during a FID -- 86.2% in 2019-20; 77.2% in 2020-21 SY and 89.2% in 2021-22 SY.">
            <a:extLst>
              <a:ext uri="{FF2B5EF4-FFF2-40B4-BE49-F238E27FC236}">
                <a16:creationId xmlns:a16="http://schemas.microsoft.com/office/drawing/2014/main" id="{434E341C-90D4-42AC-29DA-2B9FFA41E045}"/>
              </a:ext>
            </a:extLst>
          </p:cNvPr>
          <p:cNvGraphicFramePr/>
          <p:nvPr>
            <p:extLst>
              <p:ext uri="{D42A27DB-BD31-4B8C-83A1-F6EECF244321}">
                <p14:modId xmlns:p14="http://schemas.microsoft.com/office/powerpoint/2010/main" val="1304151966"/>
              </p:ext>
            </p:extLst>
          </p:nvPr>
        </p:nvGraphicFramePr>
        <p:xfrm>
          <a:off x="6396038" y="1493877"/>
          <a:ext cx="5334000" cy="43513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6785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a:bodyPr>
          <a:lstStyle/>
          <a:p>
            <a:r>
              <a:rPr lang="en-US" sz="3600" dirty="0"/>
              <a:t>Utilizing Technology in Delivering Instruction and in Facilitating Learning</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650859"/>
            <a:ext cx="5181600" cy="4683085"/>
          </a:xfrm>
        </p:spPr>
        <p:txBody>
          <a:bodyPr>
            <a:normAutofit fontScale="92500" lnSpcReduction="10000"/>
          </a:bodyPr>
          <a:lstStyle/>
          <a:p>
            <a:pPr marL="0" indent="0">
              <a:buNone/>
            </a:pPr>
            <a:r>
              <a:rPr lang="en-US" sz="2000" dirty="0"/>
              <a:t>Effectiveness Rating</a:t>
            </a:r>
            <a:endParaRPr lang="en-US" sz="2000" dirty="0">
              <a:latin typeface="Arial" panose="020B0604020202020204" pitchFamily="34" charset="0"/>
              <a:cs typeface="Arial" panose="020B0604020202020204" pitchFamily="34" charset="0"/>
            </a:endParaRPr>
          </a:p>
          <a:p>
            <a:pPr marL="0" indent="0">
              <a:buNone/>
            </a:pPr>
            <a:r>
              <a:rPr lang="en-US" sz="2800" dirty="0"/>
              <a:t>The number of FID users that   considered themselves as “very effective” in utilizing technology to deliver instruction  was 81%.</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b="0" i="0" u="none" strike="noStrike" dirty="0">
                <a:solidFill>
                  <a:srgbClr val="000000"/>
                </a:solidFill>
                <a:effectLst/>
              </a:rPr>
              <a:t>“By regularly using Google Classroom, we are able to exercise FIDs.”</a:t>
            </a:r>
          </a:p>
          <a:p>
            <a:pPr marL="0" indent="0">
              <a:buNone/>
            </a:pPr>
            <a:endParaRPr lang="en-US" sz="2000" b="0" i="0" u="none" strike="noStrike" dirty="0">
              <a:solidFill>
                <a:srgbClr val="000000"/>
              </a:solidFill>
              <a:effectLst/>
            </a:endParaRPr>
          </a:p>
          <a:p>
            <a:pPr marL="0" indent="0">
              <a:buNone/>
            </a:pPr>
            <a:r>
              <a:rPr lang="en-US" sz="2000" b="0" i="0" u="none" strike="noStrike" dirty="0">
                <a:solidFill>
                  <a:srgbClr val="000000"/>
                </a:solidFill>
                <a:effectLst/>
              </a:rPr>
              <a:t>“The transition to FIDs was quite seamless, as proactive communication was distributed and all students have access to developmentally appropriate devices.” </a:t>
            </a:r>
          </a:p>
          <a:p>
            <a:pPr marL="0" indent="0">
              <a:buNone/>
            </a:pPr>
            <a:r>
              <a:rPr lang="en-US" sz="1300" i="1" dirty="0">
                <a:solidFill>
                  <a:srgbClr val="000000"/>
                </a:solidFill>
              </a:rPr>
              <a:t>PDE does not endorse these unedited comments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endParaRPr lang="en-US" sz="1300" i="1" dirty="0"/>
          </a:p>
          <a:p>
            <a:pPr marL="0" indent="0">
              <a:buNone/>
            </a:pPr>
            <a:endParaRPr lang="en-US" sz="1800" b="0" i="1"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14</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descr="Bar chart showing the % of very effective ratings (70.5%, 77.5%, and 84.2%) in utilizing technology to deliver instruction. ">
            <a:extLst>
              <a:ext uri="{FF2B5EF4-FFF2-40B4-BE49-F238E27FC236}">
                <a16:creationId xmlns:a16="http://schemas.microsoft.com/office/drawing/2014/main" id="{A669867C-CA7D-B679-F59D-191403C1BD44}"/>
              </a:ext>
            </a:extLst>
          </p:cNvPr>
          <p:cNvGraphicFramePr/>
          <p:nvPr>
            <p:extLst>
              <p:ext uri="{D42A27DB-BD31-4B8C-83A1-F6EECF244321}">
                <p14:modId xmlns:p14="http://schemas.microsoft.com/office/powerpoint/2010/main" val="651552455"/>
              </p:ext>
            </p:extLst>
          </p:nvPr>
        </p:nvGraphicFramePr>
        <p:xfrm>
          <a:off x="6095999" y="1203767"/>
          <a:ext cx="5849073" cy="4683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4721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fontScale="90000"/>
          </a:bodyPr>
          <a:lstStyle/>
          <a:p>
            <a:r>
              <a:rPr lang="en-US" sz="3600" dirty="0">
                <a:latin typeface="Arial" panose="020B0604020202020204" pitchFamily="34" charset="0"/>
                <a:cs typeface="Arial" panose="020B0604020202020204" pitchFamily="34" charset="0"/>
              </a:rPr>
              <a:t>Providing equitable accommodations for students and staff lacking sufficient access to devices and/or Internet</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650859"/>
            <a:ext cx="5181600" cy="4683085"/>
          </a:xfrm>
        </p:spPr>
        <p:txBody>
          <a:bodyPr>
            <a:normAutofit fontScale="77500" lnSpcReduction="20000"/>
          </a:bodyPr>
          <a:lstStyle/>
          <a:p>
            <a:pPr marL="0" indent="0">
              <a:buNone/>
            </a:pPr>
            <a:r>
              <a:rPr lang="en-US" sz="2000" dirty="0"/>
              <a:t>Effectiveness Rating</a:t>
            </a:r>
            <a:endParaRPr lang="en-US" sz="2000" dirty="0">
              <a:latin typeface="Arial" panose="020B0604020202020204" pitchFamily="34" charset="0"/>
              <a:cs typeface="Arial" panose="020B0604020202020204" pitchFamily="34" charset="0"/>
            </a:endParaRPr>
          </a:p>
          <a:p>
            <a:pPr marL="0" indent="0">
              <a:buNone/>
            </a:pPr>
            <a:r>
              <a:rPr lang="en-US" sz="2800" dirty="0"/>
              <a:t>In the 2023-24 SY, 73.2% of entities perceived themselves as “very effective” in providing devices and/or access to the Internet for students and staff.</a:t>
            </a:r>
          </a:p>
          <a:p>
            <a:pPr marL="0" indent="0">
              <a:buNone/>
            </a:pPr>
            <a:endParaRPr lang="en-US" sz="1600" dirty="0"/>
          </a:p>
          <a:p>
            <a:pPr marL="0" indent="0">
              <a:buNone/>
            </a:pPr>
            <a:r>
              <a:rPr lang="en-US" sz="2800" dirty="0"/>
              <a:t>“</a:t>
            </a:r>
            <a:r>
              <a:rPr lang="en-US" sz="2000" dirty="0"/>
              <a:t>With our district being 1:1, the process to conduct an FID was much easier than anticipated.”</a:t>
            </a:r>
          </a:p>
          <a:p>
            <a:pPr marL="0" indent="0">
              <a:buNone/>
            </a:pPr>
            <a:endParaRPr lang="en-US" sz="1600" dirty="0"/>
          </a:p>
          <a:p>
            <a:pPr marL="0" indent="0">
              <a:buNone/>
            </a:pPr>
            <a:r>
              <a:rPr lang="en-US" sz="2000" dirty="0"/>
              <a:t> “We serve the entire County  and we still have areas without high speed Internet.</a:t>
            </a:r>
          </a:p>
          <a:p>
            <a:pPr marL="0" indent="0">
              <a:buNone/>
            </a:pPr>
            <a:endParaRPr lang="en-US" sz="1600" dirty="0"/>
          </a:p>
          <a:p>
            <a:pPr marL="0" indent="0">
              <a:buNone/>
            </a:pPr>
            <a:r>
              <a:rPr lang="en-US" sz="2000" dirty="0"/>
              <a:t>“Access to reliable technology for all students is sometimes challenging.”</a:t>
            </a:r>
          </a:p>
          <a:p>
            <a:pPr marL="0" indent="0">
              <a:buNone/>
            </a:pPr>
            <a:r>
              <a:rPr lang="en-US" sz="1800" dirty="0"/>
              <a:t> </a:t>
            </a:r>
            <a:r>
              <a:rPr lang="en-US" sz="1500" i="1" dirty="0">
                <a:solidFill>
                  <a:srgbClr val="000000"/>
                </a:solidFill>
              </a:rPr>
              <a:t>PDE does not endorse these unedited comments from </a:t>
            </a:r>
            <a:r>
              <a:rPr lang="en-US" sz="1500" b="0" i="1" u="none" strike="noStrike" dirty="0">
                <a:solidFill>
                  <a:srgbClr val="000000"/>
                </a:solidFill>
                <a:effectLst/>
              </a:rPr>
              <a:t>2023-24 SY survey respondents, but has provided them to give the reader different perspectives from Public School entities with accepted FID applications.</a:t>
            </a:r>
            <a:endParaRPr lang="en-US" sz="1500" i="1" dirty="0"/>
          </a:p>
          <a:p>
            <a:pPr marL="0" indent="0">
              <a:buNone/>
            </a:pPr>
            <a:endParaRPr lang="en-US" sz="1500" b="0" i="1" u="none" strike="noStrike" dirty="0">
              <a:solidFill>
                <a:srgbClr val="000000"/>
              </a:solidFill>
              <a:effectLst/>
            </a:endParaRPr>
          </a:p>
          <a:p>
            <a:pPr marL="0" indent="0">
              <a:buNone/>
            </a:pPr>
            <a:endParaRPr lang="en-US" sz="2000" b="0" i="1"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15</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descr="Bar chart depicting that 73.8% perceives themselves as very effective in providing access to devices in 2021-22; 63.5% in 2020-21 Sy and 69.4% in 2019-20 SY.">
            <a:extLst>
              <a:ext uri="{FF2B5EF4-FFF2-40B4-BE49-F238E27FC236}">
                <a16:creationId xmlns:a16="http://schemas.microsoft.com/office/drawing/2014/main" id="{BA89141B-FAAA-62BA-D43F-78BBBAB03D5B}"/>
              </a:ext>
            </a:extLst>
          </p:cNvPr>
          <p:cNvGraphicFramePr/>
          <p:nvPr>
            <p:extLst>
              <p:ext uri="{D42A27DB-BD31-4B8C-83A1-F6EECF244321}">
                <p14:modId xmlns:p14="http://schemas.microsoft.com/office/powerpoint/2010/main" val="1422915744"/>
              </p:ext>
            </p:extLst>
          </p:nvPr>
        </p:nvGraphicFramePr>
        <p:xfrm>
          <a:off x="6172200" y="1493878"/>
          <a:ext cx="5357460" cy="44316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55822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a:bodyPr>
          <a:lstStyle/>
          <a:p>
            <a:r>
              <a:rPr lang="en-US" sz="3600" dirty="0">
                <a:latin typeface="Arial" panose="020B0604020202020204" pitchFamily="34" charset="0"/>
                <a:cs typeface="Arial" panose="020B0604020202020204" pitchFamily="34" charset="0"/>
              </a:rPr>
              <a:t>Tracking Attendance</a:t>
            </a:r>
            <a:r>
              <a:rPr lang="en-US" sz="3600" dirty="0"/>
              <a:t> During an FID</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650859"/>
            <a:ext cx="5181600" cy="4683085"/>
          </a:xfrm>
        </p:spPr>
        <p:txBody>
          <a:bodyPr>
            <a:normAutofit fontScale="85000" lnSpcReduction="20000"/>
          </a:bodyPr>
          <a:lstStyle/>
          <a:p>
            <a:pPr marL="0" indent="0">
              <a:buNone/>
            </a:pPr>
            <a:r>
              <a:rPr lang="en-US" sz="2000" dirty="0"/>
              <a:t>Effectiveness Rating</a:t>
            </a:r>
            <a:endParaRPr lang="en-US" sz="1600" dirty="0"/>
          </a:p>
          <a:p>
            <a:pPr marL="0" indent="0">
              <a:buNone/>
            </a:pPr>
            <a:r>
              <a:rPr lang="en-US" sz="2400" dirty="0"/>
              <a:t>While continuing to trend upward, entities continue to identify tracking attendance as an area in which they do not perceive themselves as very effective, compared to other aspects of the program. </a:t>
            </a:r>
          </a:p>
          <a:p>
            <a:pPr marL="0" indent="0">
              <a:buNone/>
            </a:pPr>
            <a:endParaRPr lang="en-US" sz="1400" dirty="0"/>
          </a:p>
          <a:p>
            <a:pPr marL="0" indent="0">
              <a:buNone/>
            </a:pPr>
            <a:r>
              <a:rPr lang="en-US" sz="1600" b="0" i="0" u="none" strike="noStrike" dirty="0">
                <a:solidFill>
                  <a:srgbClr val="000000"/>
                </a:solidFill>
                <a:effectLst/>
              </a:rPr>
              <a:t>“</a:t>
            </a:r>
            <a:r>
              <a:rPr lang="en-US" sz="2000" dirty="0">
                <a:solidFill>
                  <a:srgbClr val="000000"/>
                </a:solidFill>
              </a:rPr>
              <a:t>S</a:t>
            </a:r>
            <a:r>
              <a:rPr lang="en-US" sz="2000" b="0" i="0" u="none" strike="noStrike" dirty="0">
                <a:solidFill>
                  <a:srgbClr val="000000"/>
                </a:solidFill>
                <a:effectLst/>
              </a:rPr>
              <a:t>tudent attendance is taken via active participation in instruction during the school day. When a student completes a log-in, attendance is noted; however, completion of assignments is also considered for attendance purposes. “</a:t>
            </a:r>
          </a:p>
          <a:p>
            <a:pPr marL="0" indent="0">
              <a:buNone/>
            </a:pPr>
            <a:endParaRPr lang="en-US" sz="1600" b="0" i="0" u="none" strike="noStrike" dirty="0">
              <a:solidFill>
                <a:srgbClr val="000000"/>
              </a:solidFill>
              <a:effectLst/>
            </a:endParaRPr>
          </a:p>
          <a:p>
            <a:pPr marL="0" indent="0">
              <a:buNone/>
            </a:pPr>
            <a:r>
              <a:rPr lang="en-US" sz="2000" dirty="0">
                <a:solidFill>
                  <a:srgbClr val="000000"/>
                </a:solidFill>
              </a:rPr>
              <a:t>“We need to do a better job with tracking attendance and making sure our students who are not one-to-one have meaningful academic work to complete.”</a:t>
            </a:r>
          </a:p>
          <a:p>
            <a:pPr marL="0" indent="0">
              <a:buNone/>
            </a:pPr>
            <a:r>
              <a:rPr lang="en-US" sz="1400" i="1" dirty="0">
                <a:solidFill>
                  <a:srgbClr val="000000"/>
                </a:solidFill>
              </a:rPr>
              <a:t>PDE does not endorse these unedited comments from </a:t>
            </a:r>
            <a:r>
              <a:rPr lang="en-US" sz="1400" b="0" i="1" u="none" strike="noStrike" dirty="0">
                <a:solidFill>
                  <a:srgbClr val="000000"/>
                </a:solidFill>
                <a:effectLst/>
              </a:rPr>
              <a:t>2023-24 SY survey respondents, but has provided them to give the reader different perspectives from Public School entities with accepted FID applications.</a:t>
            </a:r>
            <a:endParaRPr lang="en-US" sz="1400" i="1" dirty="0"/>
          </a:p>
          <a:p>
            <a:pPr marL="0" indent="0">
              <a:buNone/>
            </a:pPr>
            <a:endParaRPr lang="en-US" sz="1800" b="0" i="1" u="none" strike="noStrike" dirty="0">
              <a:solidFill>
                <a:srgbClr val="000000"/>
              </a:solidFill>
              <a:effectLst/>
            </a:endParaRPr>
          </a:p>
          <a:p>
            <a:pPr marL="0" indent="0">
              <a:buNone/>
            </a:pPr>
            <a:endParaRPr lang="en-US" sz="2000" b="0" i="1"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16</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descr="Bar chart that 64.9% 2019-20 SY, 59.8 %, 2020-21 SY, and 72.2% 2021-22 SY consider themselves very effective trackers of attendance.">
            <a:extLst>
              <a:ext uri="{FF2B5EF4-FFF2-40B4-BE49-F238E27FC236}">
                <a16:creationId xmlns:a16="http://schemas.microsoft.com/office/drawing/2014/main" id="{C594C683-5BE3-99B4-0E71-717451DFFB2E}"/>
              </a:ext>
            </a:extLst>
          </p:cNvPr>
          <p:cNvGraphicFramePr/>
          <p:nvPr>
            <p:extLst>
              <p:ext uri="{D42A27DB-BD31-4B8C-83A1-F6EECF244321}">
                <p14:modId xmlns:p14="http://schemas.microsoft.com/office/powerpoint/2010/main" val="1362804983"/>
              </p:ext>
            </p:extLst>
          </p:nvPr>
        </p:nvGraphicFramePr>
        <p:xfrm>
          <a:off x="6019800" y="1412111"/>
          <a:ext cx="5509862" cy="44747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5847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Autofit/>
          </a:bodyPr>
          <a:lstStyle/>
          <a:p>
            <a:r>
              <a:rPr lang="en-US" sz="2800" dirty="0"/>
              <a:t>Providing Instruction as a Natural Extension of Classroom Learning, Demonstrating a Continuous Progression of Course Objectives</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650859"/>
            <a:ext cx="5181600" cy="4683085"/>
          </a:xfrm>
        </p:spPr>
        <p:txBody>
          <a:bodyPr>
            <a:normAutofit fontScale="55000" lnSpcReduction="20000"/>
          </a:bodyPr>
          <a:lstStyle/>
          <a:p>
            <a:pPr marL="0" indent="0">
              <a:buNone/>
            </a:pPr>
            <a:r>
              <a:rPr lang="en-US" sz="2900" dirty="0"/>
              <a:t>Effectiveness Rating</a:t>
            </a:r>
            <a:endParaRPr lang="en-US" sz="2900" dirty="0">
              <a:latin typeface="Arial" panose="020B0604020202020204" pitchFamily="34" charset="0"/>
              <a:cs typeface="Arial" panose="020B0604020202020204" pitchFamily="34" charset="0"/>
            </a:endParaRPr>
          </a:p>
          <a:p>
            <a:r>
              <a:rPr lang="en-US" sz="3600" dirty="0"/>
              <a:t>In the 2023-24 SY, 72.7% of FID entities considered themselves to be very effective providers of instruction as a natural extension of the classroom</a:t>
            </a:r>
            <a:r>
              <a:rPr lang="en-US" sz="2800" dirty="0"/>
              <a:t>.</a:t>
            </a:r>
          </a:p>
          <a:p>
            <a:endParaRPr lang="en-US" sz="1600" dirty="0"/>
          </a:p>
          <a:p>
            <a:pPr marL="0" indent="0">
              <a:buNone/>
            </a:pPr>
            <a:r>
              <a:rPr lang="en-US" sz="1800" i="1" dirty="0">
                <a:solidFill>
                  <a:srgbClr val="000000"/>
                </a:solidFill>
              </a:rPr>
              <a:t>“</a:t>
            </a:r>
            <a:r>
              <a:rPr lang="en-US" sz="2600" i="1" dirty="0">
                <a:solidFill>
                  <a:srgbClr val="000000"/>
                </a:solidFill>
              </a:rPr>
              <a:t>The system of using FID days has become a natural extension of teaching schedule. We consistently use Google Classroom as our platform for instruction throughout the year, so all learning materials are easily accessible to students throughout the year.”</a:t>
            </a:r>
          </a:p>
          <a:p>
            <a:pPr marL="0" indent="0">
              <a:buNone/>
            </a:pPr>
            <a:endParaRPr lang="en-US" sz="2600" i="1" dirty="0">
              <a:solidFill>
                <a:srgbClr val="000000"/>
              </a:solidFill>
            </a:endParaRPr>
          </a:p>
          <a:p>
            <a:pPr marL="0" indent="0">
              <a:buNone/>
            </a:pPr>
            <a:r>
              <a:rPr lang="en-US" sz="2600" i="1" dirty="0">
                <a:solidFill>
                  <a:srgbClr val="000000"/>
                </a:solidFill>
              </a:rPr>
              <a:t>“Providing instruction as a natural extension of classroom learning has been a struggle in a rural community.  </a:t>
            </a:r>
            <a:r>
              <a:rPr lang="en-US" sz="2600" i="1">
                <a:solidFill>
                  <a:srgbClr val="000000"/>
                </a:solidFill>
              </a:rPr>
              <a:t>However, </a:t>
            </a:r>
            <a:r>
              <a:rPr lang="en-US" sz="2600" i="1" dirty="0">
                <a:solidFill>
                  <a:srgbClr val="000000"/>
                </a:solidFill>
              </a:rPr>
              <a:t>our communication has been great.”</a:t>
            </a:r>
          </a:p>
          <a:p>
            <a:pPr marL="0" indent="0">
              <a:buNone/>
            </a:pPr>
            <a:endParaRPr lang="en-US" sz="2600" i="1" dirty="0">
              <a:solidFill>
                <a:srgbClr val="000000"/>
              </a:solidFill>
            </a:endParaRPr>
          </a:p>
          <a:p>
            <a:pPr marL="0" indent="0">
              <a:buNone/>
            </a:pPr>
            <a:r>
              <a:rPr lang="en-US" sz="2600" i="1" dirty="0">
                <a:solidFill>
                  <a:srgbClr val="000000"/>
                </a:solidFill>
              </a:rPr>
              <a:t>“It is challenging to gauge meaningful participation and engagement.”</a:t>
            </a:r>
          </a:p>
          <a:p>
            <a:pPr marL="0" indent="0">
              <a:buNone/>
            </a:pPr>
            <a:endParaRPr lang="en-US" sz="1800" i="1" dirty="0">
              <a:solidFill>
                <a:srgbClr val="000000"/>
              </a:solidFill>
            </a:endParaRPr>
          </a:p>
          <a:p>
            <a:pPr marL="0" indent="0">
              <a:buNone/>
            </a:pPr>
            <a:r>
              <a:rPr lang="en-US" sz="1800" i="1" dirty="0">
                <a:solidFill>
                  <a:srgbClr val="000000"/>
                </a:solidFill>
              </a:rPr>
              <a:t> </a:t>
            </a:r>
            <a:r>
              <a:rPr lang="en-US" sz="2200" i="1" dirty="0">
                <a:solidFill>
                  <a:srgbClr val="000000"/>
                </a:solidFill>
              </a:rPr>
              <a:t>PDE does not endorse these unedited comments from </a:t>
            </a:r>
            <a:r>
              <a:rPr lang="en-US" sz="2200" b="0" i="1" u="none" strike="noStrike" dirty="0">
                <a:solidFill>
                  <a:srgbClr val="000000"/>
                </a:solidFill>
                <a:effectLst/>
              </a:rPr>
              <a:t>2023-24 SY survey respondents, but has provided them to give the reader different perspectives from Public School entities with accepted FID applications.</a:t>
            </a:r>
            <a:endParaRPr lang="en-US" sz="2200" i="1" dirty="0"/>
          </a:p>
          <a:p>
            <a:pPr marL="0" indent="0">
              <a:buNone/>
            </a:pPr>
            <a:endParaRPr lang="en-US" sz="2200" b="0" i="1"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17</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descr="Bar chart showing the very effective ratings to be 66.7% in 2019-20, 67.2% in 2020-21 and 68.5% in 2012-22.">
            <a:extLst>
              <a:ext uri="{FF2B5EF4-FFF2-40B4-BE49-F238E27FC236}">
                <a16:creationId xmlns:a16="http://schemas.microsoft.com/office/drawing/2014/main" id="{3E42585B-6599-D7CA-81A6-9479A52FC680}"/>
              </a:ext>
            </a:extLst>
          </p:cNvPr>
          <p:cNvGraphicFramePr/>
          <p:nvPr>
            <p:extLst>
              <p:ext uri="{D42A27DB-BD31-4B8C-83A1-F6EECF244321}">
                <p14:modId xmlns:p14="http://schemas.microsoft.com/office/powerpoint/2010/main" val="889763488"/>
              </p:ext>
            </p:extLst>
          </p:nvPr>
        </p:nvGraphicFramePr>
        <p:xfrm>
          <a:off x="6019800" y="1110343"/>
          <a:ext cx="6082004" cy="50279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1958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a:bodyPr>
          <a:lstStyle/>
          <a:p>
            <a:r>
              <a:rPr lang="en-US" sz="3600" dirty="0">
                <a:latin typeface="Arial" panose="020B0604020202020204" pitchFamily="34" charset="0"/>
                <a:cs typeface="Arial" panose="020B0604020202020204" pitchFamily="34" charset="0"/>
              </a:rPr>
              <a:t>Addressing the Needs of Students with IEPs or </a:t>
            </a:r>
            <a:r>
              <a:rPr lang="en-US" sz="3600" dirty="0"/>
              <a:t>O</a:t>
            </a:r>
            <a:r>
              <a:rPr lang="en-US" sz="3600" dirty="0">
                <a:latin typeface="Arial" panose="020B0604020202020204" pitchFamily="34" charset="0"/>
                <a:cs typeface="Arial" panose="020B0604020202020204" pitchFamily="34" charset="0"/>
              </a:rPr>
              <a:t>the</a:t>
            </a:r>
            <a:r>
              <a:rPr lang="en-US" sz="3600" dirty="0"/>
              <a:t>r Special Considerations</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650859"/>
            <a:ext cx="5181600" cy="4683085"/>
          </a:xfrm>
        </p:spPr>
        <p:txBody>
          <a:bodyPr>
            <a:normAutofit fontScale="85000" lnSpcReduction="20000"/>
          </a:bodyPr>
          <a:lstStyle/>
          <a:p>
            <a:pPr marL="0" indent="0">
              <a:buNone/>
            </a:pPr>
            <a:r>
              <a:rPr lang="en-US" sz="2000" dirty="0"/>
              <a:t>Effectiveness Rating</a:t>
            </a:r>
            <a:endParaRPr lang="en-US" sz="2000" dirty="0">
              <a:latin typeface="Arial" panose="020B0604020202020204" pitchFamily="34" charset="0"/>
              <a:cs typeface="Arial" panose="020B0604020202020204" pitchFamily="34" charset="0"/>
            </a:endParaRPr>
          </a:p>
          <a:p>
            <a:r>
              <a:rPr lang="en-US" sz="2000" dirty="0"/>
              <a:t>69.2% of entities rated themselves as “very effective” in meeting the needs of students with IEPs and other special considerations. This has consistently been the area where FID users have not perceived their efforts as equal or better than other aspects of the program.</a:t>
            </a:r>
          </a:p>
          <a:p>
            <a:endParaRPr lang="en-US" sz="1400" dirty="0"/>
          </a:p>
          <a:p>
            <a:pPr marL="0" indent="0">
              <a:buNone/>
            </a:pPr>
            <a:r>
              <a:rPr lang="en-US" sz="2000" dirty="0"/>
              <a:t>“Special education teachers participate in all inclusion classes via Google Meet or Zoom. They also offer support periods for students to log in or call for assistance.” </a:t>
            </a:r>
          </a:p>
          <a:p>
            <a:pPr marL="0" indent="0">
              <a:buNone/>
            </a:pPr>
            <a:endParaRPr lang="en-US" sz="2000" dirty="0"/>
          </a:p>
          <a:p>
            <a:pPr marL="0" indent="0">
              <a:buNone/>
            </a:pPr>
            <a:r>
              <a:rPr lang="en-US" sz="2000" dirty="0"/>
              <a:t>“We have continued to enhance our technology integration to ensure that we are tracking attendance properly, ensuring access, supporting students with disabilities and English Language Learners. </a:t>
            </a:r>
          </a:p>
          <a:p>
            <a:pPr marL="0" indent="0">
              <a:buNone/>
            </a:pPr>
            <a:r>
              <a:rPr lang="en-US" sz="1400" i="1" dirty="0">
                <a:solidFill>
                  <a:srgbClr val="000000"/>
                </a:solidFill>
              </a:rPr>
              <a:t>PDE does not endorse these unedited comments from </a:t>
            </a:r>
            <a:r>
              <a:rPr lang="en-US" sz="1400" b="0" i="1" u="none" strike="noStrike" dirty="0">
                <a:solidFill>
                  <a:srgbClr val="000000"/>
                </a:solidFill>
                <a:effectLst/>
              </a:rPr>
              <a:t>2023-24 SY survey respondents, but has provided them to give the reader different perspectives from Public School entities with accepted FID applications</a:t>
            </a:r>
            <a:r>
              <a:rPr lang="en-US" sz="1600" b="0" i="1" u="none" strike="noStrike" dirty="0">
                <a:solidFill>
                  <a:srgbClr val="000000"/>
                </a:solidFill>
                <a:effectLst/>
              </a:rPr>
              <a:t>.</a:t>
            </a:r>
            <a:endParaRPr lang="en-US" sz="1600" i="1" dirty="0"/>
          </a:p>
          <a:p>
            <a:pPr marL="0" indent="0">
              <a:buNone/>
            </a:pPr>
            <a:endParaRPr lang="en-US" sz="1600" b="0" i="1" u="none" strike="noStrike" dirty="0">
              <a:solidFill>
                <a:srgbClr val="000000"/>
              </a:solidFill>
              <a:effectLst/>
            </a:endParaRPr>
          </a:p>
          <a:p>
            <a:pPr marL="0" indent="0">
              <a:buNone/>
            </a:pPr>
            <a:endParaRPr lang="en-US" sz="1600" i="1" dirty="0"/>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18</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descr="Bar chart depicting the increase in those that perceived themselves as very effective in addressing students with special needs or other considerations from 46.1% in 2019-20, to 52.5 % in 2020-21 and finally 65.5% in 2021-22">
            <a:extLst>
              <a:ext uri="{FF2B5EF4-FFF2-40B4-BE49-F238E27FC236}">
                <a16:creationId xmlns:a16="http://schemas.microsoft.com/office/drawing/2014/main" id="{BAB7C8C1-79A7-0107-55B0-81EA5383C1B0}"/>
              </a:ext>
            </a:extLst>
          </p:cNvPr>
          <p:cNvGraphicFramePr/>
          <p:nvPr>
            <p:extLst>
              <p:ext uri="{D42A27DB-BD31-4B8C-83A1-F6EECF244321}">
                <p14:modId xmlns:p14="http://schemas.microsoft.com/office/powerpoint/2010/main" val="3213000179"/>
              </p:ext>
            </p:extLst>
          </p:nvPr>
        </p:nvGraphicFramePr>
        <p:xfrm>
          <a:off x="5934269" y="1362269"/>
          <a:ext cx="6092889" cy="47760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2964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6"/>
            <a:ext cx="10515600" cy="1128752"/>
          </a:xfrm>
        </p:spPr>
        <p:txBody>
          <a:bodyPr>
            <a:normAutofit/>
          </a:bodyPr>
          <a:lstStyle/>
          <a:p>
            <a:r>
              <a:rPr lang="en-US" sz="3600" dirty="0"/>
              <a:t>Likelihood to Reapply</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a:xfrm>
            <a:off x="838200" y="1493879"/>
            <a:ext cx="5181600" cy="4840066"/>
          </a:xfrm>
        </p:spPr>
        <p:txBody>
          <a:bodyPr>
            <a:normAutofit lnSpcReduction="10000"/>
          </a:bodyPr>
          <a:lstStyle/>
          <a:p>
            <a:r>
              <a:rPr lang="en-US" sz="2000" b="0" i="0" u="none" strike="noStrike" dirty="0">
                <a:solidFill>
                  <a:srgbClr val="000000"/>
                </a:solidFill>
                <a:effectLst/>
              </a:rPr>
              <a:t>In 2023-24, </a:t>
            </a:r>
            <a:r>
              <a:rPr lang="en-US" sz="2000" dirty="0">
                <a:solidFill>
                  <a:srgbClr val="000000"/>
                </a:solidFill>
              </a:rPr>
              <a:t>76.2</a:t>
            </a:r>
            <a:r>
              <a:rPr lang="en-US" sz="2000" b="0" i="0" u="none" strike="noStrike" dirty="0">
                <a:solidFill>
                  <a:srgbClr val="000000"/>
                </a:solidFill>
                <a:effectLst/>
              </a:rPr>
              <a:t>% of entities were definitely planning to </a:t>
            </a:r>
            <a:r>
              <a:rPr lang="en-US" sz="2000" dirty="0">
                <a:solidFill>
                  <a:srgbClr val="000000"/>
                </a:solidFill>
              </a:rPr>
              <a:t>submit an application so they could continue to use the program.</a:t>
            </a:r>
          </a:p>
          <a:p>
            <a:r>
              <a:rPr lang="en-US" sz="2000" b="0" i="0" u="none" strike="noStrike" dirty="0">
                <a:solidFill>
                  <a:srgbClr val="000000"/>
                </a:solidFill>
                <a:effectLst/>
              </a:rPr>
              <a:t>Another </a:t>
            </a:r>
            <a:r>
              <a:rPr lang="en-US" sz="2000" dirty="0">
                <a:solidFill>
                  <a:srgbClr val="000000"/>
                </a:solidFill>
              </a:rPr>
              <a:t>14.4</a:t>
            </a:r>
            <a:r>
              <a:rPr lang="en-US" sz="2000" b="0" i="0" u="none" strike="noStrike" dirty="0">
                <a:solidFill>
                  <a:srgbClr val="000000"/>
                </a:solidFill>
                <a:effectLst/>
              </a:rPr>
              <a:t>% of </a:t>
            </a:r>
            <a:r>
              <a:rPr lang="en-US" sz="2000" dirty="0">
                <a:solidFill>
                  <a:srgbClr val="000000"/>
                </a:solidFill>
              </a:rPr>
              <a:t>entities </a:t>
            </a:r>
            <a:r>
              <a:rPr lang="en-US" sz="2000" b="0" i="0" u="none" strike="noStrike" dirty="0">
                <a:solidFill>
                  <a:srgbClr val="000000"/>
                </a:solidFill>
                <a:effectLst/>
              </a:rPr>
              <a:t>indicated that they would  probably reapply.</a:t>
            </a:r>
          </a:p>
          <a:p>
            <a:r>
              <a:rPr lang="en-US" sz="2000" dirty="0">
                <a:solidFill>
                  <a:srgbClr val="000000"/>
                </a:solidFill>
              </a:rPr>
              <a:t>Only 9.6% of entities would not submit an application/reapply, or were uncertain.</a:t>
            </a:r>
          </a:p>
          <a:p>
            <a:pPr marL="0" indent="0">
              <a:buNone/>
            </a:pPr>
            <a:endParaRPr lang="en-US" sz="1400" b="0" i="0" u="none" strike="noStrike" dirty="0">
              <a:solidFill>
                <a:srgbClr val="000000"/>
              </a:solidFill>
              <a:effectLst/>
            </a:endParaRPr>
          </a:p>
          <a:p>
            <a:pPr marL="0" indent="0">
              <a:buNone/>
            </a:pPr>
            <a:r>
              <a:rPr lang="en-US" sz="2000" b="0" i="0" u="none" strike="noStrike" dirty="0">
                <a:solidFill>
                  <a:srgbClr val="000000"/>
                </a:solidFill>
                <a:effectLst/>
              </a:rPr>
              <a:t>“We did not use any FID days this school year.  We continue to build in snow days, but believe the availability of FIDs is important and will continue to seek approval for their use.“</a:t>
            </a:r>
          </a:p>
          <a:p>
            <a:pPr marL="0" indent="0">
              <a:buNone/>
            </a:pPr>
            <a:r>
              <a:rPr lang="en-US" sz="1300" i="1" dirty="0">
                <a:solidFill>
                  <a:srgbClr val="000000"/>
                </a:solidFill>
              </a:rPr>
              <a:t>PDE does not endorse these unedited comments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endParaRPr lang="en-US" sz="1300" i="1" dirty="0"/>
          </a:p>
          <a:p>
            <a:pPr marL="0" indent="0">
              <a:buNone/>
            </a:pPr>
            <a:endParaRPr lang="en-US" sz="1600" b="0" i="1" u="none" strike="noStrike" dirty="0">
              <a:solidFill>
                <a:srgbClr val="000000"/>
              </a:solidFill>
              <a:effectLst/>
            </a:endParaRPr>
          </a:p>
          <a:p>
            <a:pPr marL="0" indent="0">
              <a:buNone/>
            </a:pPr>
            <a:endParaRPr lang="en-US" sz="1600" i="1" dirty="0"/>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19</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descr="Bar chart which compares the % of FID program entities that stated that they were likely to reapply - 80.3% definitely would reapply from those responding in 2020-21 and 81% in 2021-22 v. the actual renewal rate of 74% for those that had to renew or lose the program in 2022-23.">
            <a:extLst>
              <a:ext uri="{FF2B5EF4-FFF2-40B4-BE49-F238E27FC236}">
                <a16:creationId xmlns:a16="http://schemas.microsoft.com/office/drawing/2014/main" id="{5E81C260-CBE4-113C-1127-EC2F8A4592B8}"/>
              </a:ext>
            </a:extLst>
          </p:cNvPr>
          <p:cNvGraphicFramePr/>
          <p:nvPr>
            <p:extLst>
              <p:ext uri="{D42A27DB-BD31-4B8C-83A1-F6EECF244321}">
                <p14:modId xmlns:p14="http://schemas.microsoft.com/office/powerpoint/2010/main" val="3589938368"/>
              </p:ext>
            </p:extLst>
          </p:nvPr>
        </p:nvGraphicFramePr>
        <p:xfrm>
          <a:off x="6839338" y="1110343"/>
          <a:ext cx="5075853" cy="50279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346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t>FID Program</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r>
              <a:rPr lang="en-US" dirty="0"/>
              <a:t>Background</a:t>
            </a:r>
            <a:endParaRPr lang="en-US" dirty="0">
              <a:latin typeface="Arial" panose="020B0604020202020204" pitchFamily="34" charset="0"/>
              <a:cs typeface="Arial" panose="020B0604020202020204" pitchFamily="34" charset="0"/>
            </a:endParaRPr>
          </a:p>
          <a:p>
            <a:pPr lvl="1"/>
            <a:r>
              <a:rPr lang="en-US" b="0" i="0" dirty="0">
                <a:effectLst/>
              </a:rPr>
              <a:t>A Flexible Instructional Day (FID) program can support public school entities when circumstances prevent the delivery of instruction in its customary manner or location. </a:t>
            </a:r>
          </a:p>
          <a:p>
            <a:pPr lvl="1"/>
            <a:r>
              <a:rPr lang="en-US" b="0" i="0" dirty="0">
                <a:effectLst/>
              </a:rPr>
              <a:t>24 P.S. §15-1506 p</a:t>
            </a:r>
            <a:r>
              <a:rPr lang="en-US" dirty="0"/>
              <a:t>ermits school districts, career and technical schools (CTCs), intermediate units (IUs) and charter schools defined under section 1703-A to use up to five days of remote instruction for specific reasons detailed in section 1506 (weather related closures, closures due to law enforcement and other types of emergencies) to meet the 180-day requirement.</a:t>
            </a:r>
          </a:p>
          <a:p>
            <a:pPr lvl="1"/>
            <a:r>
              <a:rPr lang="en-US" dirty="0"/>
              <a:t>The program was piloted in 2014 and permanently established for the  2019-20 School Year.</a:t>
            </a:r>
            <a:endParaRPr lang="en-US" dirty="0">
              <a:latin typeface="Arial" panose="020B0604020202020204" pitchFamily="34" charset="0"/>
              <a:cs typeface="Arial" panose="020B0604020202020204" pitchFamily="34" charset="0"/>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2</a:t>
            </a:fld>
            <a:endParaRPr lang="en-US" dirty="0"/>
          </a:p>
        </p:txBody>
      </p:sp>
      <p:sp>
        <p:nvSpPr>
          <p:cNvPr id="5" name="Footer Placeholder 4">
            <a:extLst>
              <a:ext uri="{FF2B5EF4-FFF2-40B4-BE49-F238E27FC236}">
                <a16:creationId xmlns:a16="http://schemas.microsoft.com/office/drawing/2014/main" id="{11F6DC9D-509E-EC16-3C02-E256913081C4}"/>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3513137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681037"/>
            <a:ext cx="10515600" cy="839853"/>
          </a:xfrm>
        </p:spPr>
        <p:txBody>
          <a:bodyPr>
            <a:normAutofit fontScale="90000"/>
          </a:bodyPr>
          <a:lstStyle/>
          <a:p>
            <a:br>
              <a:rPr lang="en-US" sz="1600" dirty="0"/>
            </a:br>
            <a:br>
              <a:rPr lang="en-US" sz="1600" dirty="0"/>
            </a:br>
            <a:br>
              <a:rPr lang="en-US" sz="1600" dirty="0"/>
            </a:br>
            <a:r>
              <a:rPr lang="en-US" sz="3600" dirty="0"/>
              <a:t>2023-24 SY FID Program Annual Survey Themes </a:t>
            </a:r>
            <a:br>
              <a:rPr lang="en-US" sz="3600" dirty="0"/>
            </a:br>
            <a:r>
              <a:rPr lang="en-US" sz="1600" i="1" dirty="0">
                <a:solidFill>
                  <a:srgbClr val="000000"/>
                </a:solidFill>
              </a:rPr>
              <a:t>PDE does not endorse these general themes from </a:t>
            </a:r>
            <a:r>
              <a:rPr lang="en-US" sz="1600" b="0" i="1" u="none" strike="noStrike" dirty="0">
                <a:solidFill>
                  <a:srgbClr val="000000"/>
                </a:solidFill>
                <a:effectLst/>
              </a:rPr>
              <a:t>2023-24 SY survey respondents, but has provided them to give the reader different perspectives from Public School entities with accepted FID applications.</a:t>
            </a:r>
            <a:br>
              <a:rPr lang="en-US" sz="1600" b="0" i="1" u="none" strike="noStrike" dirty="0">
                <a:solidFill>
                  <a:srgbClr val="000000"/>
                </a:solidFill>
                <a:effectLst/>
              </a:rPr>
            </a:br>
            <a:br>
              <a:rPr lang="en-US" sz="3600" dirty="0"/>
            </a:b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fontScale="92500" lnSpcReduction="10000"/>
          </a:bodyPr>
          <a:lstStyle/>
          <a:p>
            <a:pPr marL="0" indent="0">
              <a:buNone/>
            </a:pPr>
            <a:r>
              <a:rPr lang="en-US" dirty="0"/>
              <a:t>Content Analysis</a:t>
            </a:r>
            <a:r>
              <a:rPr lang="en-US" sz="2800" dirty="0"/>
              <a:t> of the Comments Section of the Survey Revealed:</a:t>
            </a:r>
          </a:p>
          <a:p>
            <a:pPr marL="0" indent="0">
              <a:buNone/>
            </a:pPr>
            <a:endParaRPr lang="en-US" dirty="0">
              <a:latin typeface="Arial" panose="020B0604020202020204" pitchFamily="34" charset="0"/>
              <a:cs typeface="Arial" panose="020B0604020202020204" pitchFamily="34" charset="0"/>
            </a:endParaRPr>
          </a:p>
          <a:p>
            <a:r>
              <a:rPr lang="en-US" sz="2000" b="0" i="0" u="none" strike="noStrike" dirty="0">
                <a:solidFill>
                  <a:srgbClr val="000000"/>
                </a:solidFill>
                <a:effectLst/>
              </a:rPr>
              <a:t>A considerable number of </a:t>
            </a:r>
            <a:r>
              <a:rPr lang="en-US" sz="2000" dirty="0">
                <a:solidFill>
                  <a:srgbClr val="000000"/>
                </a:solidFill>
              </a:rPr>
              <a:t>a</a:t>
            </a:r>
            <a:r>
              <a:rPr lang="en-US" sz="2000" b="0" i="0" u="none" strike="noStrike" dirty="0">
                <a:solidFill>
                  <a:srgbClr val="000000"/>
                </a:solidFill>
                <a:effectLst/>
              </a:rPr>
              <a:t>pplicants di</a:t>
            </a:r>
            <a:r>
              <a:rPr lang="en-US" sz="2000" dirty="0">
                <a:solidFill>
                  <a:srgbClr val="000000"/>
                </a:solidFill>
              </a:rPr>
              <a:t>d not use any FIDs this year, but they did like having the option and were prepared to implement  if needed.</a:t>
            </a:r>
          </a:p>
          <a:p>
            <a:endParaRPr lang="en-US" sz="2000" dirty="0">
              <a:solidFill>
                <a:srgbClr val="000000"/>
              </a:solidFill>
            </a:endParaRPr>
          </a:p>
          <a:p>
            <a:r>
              <a:rPr lang="en-US" sz="2000" dirty="0">
                <a:solidFill>
                  <a:srgbClr val="000000"/>
                </a:solidFill>
              </a:rPr>
              <a:t>Many districts are using more technology during in-person instruction so the transition to an FID is easier than in the past. </a:t>
            </a:r>
          </a:p>
          <a:p>
            <a:endParaRPr lang="en-US" sz="2000" dirty="0">
              <a:solidFill>
                <a:srgbClr val="000000"/>
              </a:solidFill>
            </a:endParaRPr>
          </a:p>
          <a:p>
            <a:r>
              <a:rPr lang="en-US" sz="2000" b="0" i="0" u="none" strike="noStrike" dirty="0">
                <a:solidFill>
                  <a:srgbClr val="000000"/>
                </a:solidFill>
                <a:effectLst/>
              </a:rPr>
              <a:t>An FID is a developing program so you need to continually improve and to ‘fine tune’ implementation.</a:t>
            </a:r>
          </a:p>
          <a:p>
            <a:endParaRPr lang="en-US" sz="2000" b="0" i="0" u="none" strike="noStrike" dirty="0">
              <a:solidFill>
                <a:srgbClr val="000000"/>
              </a:solidFill>
              <a:effectLst/>
            </a:endParaRPr>
          </a:p>
          <a:p>
            <a:r>
              <a:rPr lang="en-US" sz="2000" dirty="0">
                <a:solidFill>
                  <a:srgbClr val="000000"/>
                </a:solidFill>
              </a:rPr>
              <a:t>Maintaining a structured scheduled, combining synchronous and asynchronous instruction enhances participation, attendance and engagement.</a:t>
            </a:r>
          </a:p>
          <a:p>
            <a:endParaRPr lang="en-US" sz="2000" b="0" i="0" u="none" strike="noStrike" dirty="0">
              <a:solidFill>
                <a:srgbClr val="000000"/>
              </a:solidFill>
              <a:effectLs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20</a:t>
            </a:fld>
            <a:endParaRPr lang="en-US" dirty="0"/>
          </a:p>
        </p:txBody>
      </p:sp>
      <p:sp>
        <p:nvSpPr>
          <p:cNvPr id="5" name="Footer Placeholder 4">
            <a:extLst>
              <a:ext uri="{FF2B5EF4-FFF2-40B4-BE49-F238E27FC236}">
                <a16:creationId xmlns:a16="http://schemas.microsoft.com/office/drawing/2014/main" id="{3273E165-B362-BDC1-EEF8-9C31881070A9}"/>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3160545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fontScale="90000"/>
          </a:bodyPr>
          <a:lstStyle/>
          <a:p>
            <a:br>
              <a:rPr lang="en-US" sz="3600" dirty="0"/>
            </a:br>
            <a:br>
              <a:rPr lang="en-US" sz="3600" dirty="0"/>
            </a:br>
            <a:r>
              <a:rPr lang="en-US" sz="3600" dirty="0"/>
              <a:t>2023-24 SY FID Program Annual Survey Themes </a:t>
            </a:r>
            <a:br>
              <a:rPr lang="en-US" sz="3600" dirty="0"/>
            </a:br>
            <a:r>
              <a:rPr lang="en-US" sz="1300" i="1" dirty="0">
                <a:solidFill>
                  <a:srgbClr val="000000"/>
                </a:solidFill>
              </a:rPr>
              <a:t>PDE does not endorse these general themes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br>
              <a:rPr lang="en-US" sz="1300" b="0" i="1" u="none" strike="noStrike" dirty="0">
                <a:solidFill>
                  <a:srgbClr val="000000"/>
                </a:solidFill>
                <a:effectLst/>
              </a:rPr>
            </a:br>
            <a:br>
              <a:rPr lang="en-US" sz="3600" dirty="0"/>
            </a:br>
            <a:br>
              <a:rPr lang="en-US" sz="3600" dirty="0"/>
            </a:b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r>
              <a:rPr lang="en-US" sz="2400" dirty="0"/>
              <a:t>Content Analysis of the Comments Section of the Survey Revealed:</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000" b="0" i="0" u="none" strike="noStrike" dirty="0">
                <a:solidFill>
                  <a:srgbClr val="000000"/>
                </a:solidFill>
                <a:effectLst/>
              </a:rPr>
              <a:t>Districts are hearing very few parent complaints, but FIDs can be burdensome to some parents. </a:t>
            </a:r>
          </a:p>
          <a:p>
            <a:pPr marL="0" indent="0">
              <a:buNone/>
            </a:pPr>
            <a:endParaRPr lang="en-US" sz="2000" b="0" i="0" u="none" strike="noStrike" dirty="0">
              <a:solidFill>
                <a:srgbClr val="000000"/>
              </a:solidFill>
              <a:effectLst/>
            </a:endParaRPr>
          </a:p>
          <a:p>
            <a:r>
              <a:rPr lang="en-US" sz="2000" dirty="0">
                <a:solidFill>
                  <a:srgbClr val="000000"/>
                </a:solidFill>
              </a:rPr>
              <a:t>Rural districts and those that are not 1-1 face more challenges to insure that ALL students are in attendance and receiving instruction on an FID due to limited technology and Internet access.</a:t>
            </a:r>
          </a:p>
          <a:p>
            <a:endParaRPr lang="en-US" sz="2000" dirty="0">
              <a:solidFill>
                <a:srgbClr val="000000"/>
              </a:solidFill>
            </a:endParaRPr>
          </a:p>
          <a:p>
            <a:r>
              <a:rPr lang="en-US" sz="2000" b="0" i="0" u="none" strike="noStrike" dirty="0">
                <a:solidFill>
                  <a:srgbClr val="000000"/>
                </a:solidFill>
                <a:effectLst/>
              </a:rPr>
              <a:t>Some of the devices procured prior to or during COVID are now becoming outdated and may need to be replaced and there is no funding available to purchase new equipment.</a:t>
            </a:r>
          </a:p>
          <a:p>
            <a:endParaRPr lang="en-US" sz="2000" dirty="0">
              <a:solidFill>
                <a:srgbClr val="000000"/>
              </a:solidFill>
              <a:highlight>
                <a:srgbClr val="FFFF00"/>
              </a:highligh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21</a:t>
            </a:fld>
            <a:endParaRPr lang="en-US" dirty="0"/>
          </a:p>
        </p:txBody>
      </p:sp>
      <p:sp>
        <p:nvSpPr>
          <p:cNvPr id="5" name="Footer Placeholder 4">
            <a:extLst>
              <a:ext uri="{FF2B5EF4-FFF2-40B4-BE49-F238E27FC236}">
                <a16:creationId xmlns:a16="http://schemas.microsoft.com/office/drawing/2014/main" id="{3273E165-B362-BDC1-EEF8-9C31881070A9}"/>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10555278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t>2023-24 SY FID Program Annual Survey Themes </a:t>
            </a:r>
            <a:br>
              <a:rPr lang="en-US" sz="7200" dirty="0"/>
            </a:br>
            <a:r>
              <a:rPr lang="en-US" sz="1300" i="1" dirty="0">
                <a:solidFill>
                  <a:srgbClr val="000000"/>
                </a:solidFill>
              </a:rPr>
              <a:t>PDE does not endorse these general themes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endParaRPr lang="en-US" sz="13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pPr marL="0" indent="0">
              <a:buNone/>
            </a:pPr>
            <a:r>
              <a:rPr lang="en-US" sz="2400" dirty="0"/>
              <a:t>Content Analysis of the Comments Section of the Survey Revealed:</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000" b="0" i="0" u="none" strike="noStrike" dirty="0">
                <a:solidFill>
                  <a:srgbClr val="000000"/>
                </a:solidFill>
                <a:effectLst/>
              </a:rPr>
              <a:t>In-</a:t>
            </a:r>
            <a:r>
              <a:rPr lang="en-US" sz="2000" dirty="0">
                <a:solidFill>
                  <a:srgbClr val="000000"/>
                </a:solidFill>
              </a:rPr>
              <a:t>person instruction is perceived as essential and is preferred over o</a:t>
            </a:r>
            <a:r>
              <a:rPr lang="en-US" sz="2000" b="0" i="0" u="none" strike="noStrike" dirty="0">
                <a:solidFill>
                  <a:srgbClr val="000000"/>
                </a:solidFill>
                <a:effectLst/>
              </a:rPr>
              <a:t>nline instruction.  As a result</a:t>
            </a:r>
            <a:r>
              <a:rPr lang="en-US" sz="2000" dirty="0">
                <a:solidFill>
                  <a:srgbClr val="000000"/>
                </a:solidFill>
              </a:rPr>
              <a:t>, districts continue to add snow days to the calendar.</a:t>
            </a:r>
          </a:p>
          <a:p>
            <a:pPr marL="0" indent="0">
              <a:buNone/>
            </a:pPr>
            <a:endParaRPr lang="en-US" sz="2000" dirty="0">
              <a:solidFill>
                <a:srgbClr val="000000"/>
              </a:solidFill>
            </a:endParaRPr>
          </a:p>
          <a:p>
            <a:r>
              <a:rPr lang="en-US" sz="2000" dirty="0">
                <a:solidFill>
                  <a:srgbClr val="000000"/>
                </a:solidFill>
              </a:rPr>
              <a:t>Some districts will only use an FID after all allocated snow/make-up days are used. In fact, there are employee and union contracts and School Board directives that require the use of snow/make-up days prior to implementing FIDs.</a:t>
            </a:r>
          </a:p>
          <a:p>
            <a:endParaRPr lang="en-US" sz="2000" dirty="0">
              <a:solidFill>
                <a:srgbClr val="000000"/>
              </a:solidFill>
            </a:endParaRPr>
          </a:p>
          <a:p>
            <a:r>
              <a:rPr lang="en-US" sz="2000" b="0" i="0" u="none" strike="noStrike" dirty="0">
                <a:solidFill>
                  <a:srgbClr val="000000"/>
                </a:solidFill>
                <a:effectLst/>
              </a:rPr>
              <a:t>In some districts, FIDs are the ‘last resort’ strategy for delivering instruction to students, especially for entities with a lot of special needs students or low attendance rates.</a:t>
            </a:r>
          </a:p>
          <a:p>
            <a:endParaRPr lang="en-US" sz="2000" b="0" i="0" u="none" strike="noStrike" dirty="0">
              <a:solidFill>
                <a:srgbClr val="000000"/>
              </a:solidFill>
              <a:effectLst/>
            </a:endParaRPr>
          </a:p>
          <a:p>
            <a:endParaRPr lang="en-US" sz="2000" dirty="0">
              <a:solidFill>
                <a:srgbClr val="000000"/>
              </a:solidFill>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22</a:t>
            </a:fld>
            <a:endParaRPr lang="en-US" dirty="0"/>
          </a:p>
        </p:txBody>
      </p:sp>
      <p:sp>
        <p:nvSpPr>
          <p:cNvPr id="5" name="Footer Placeholder 4">
            <a:extLst>
              <a:ext uri="{FF2B5EF4-FFF2-40B4-BE49-F238E27FC236}">
                <a16:creationId xmlns:a16="http://schemas.microsoft.com/office/drawing/2014/main" id="{3273E165-B362-BDC1-EEF8-9C31881070A9}"/>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399653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t>2023-24 SY FID Program Annual Survey Themes</a:t>
            </a:r>
            <a:br>
              <a:rPr lang="en-US" sz="3600" dirty="0"/>
            </a:br>
            <a:r>
              <a:rPr lang="en-US" sz="1300" i="1" dirty="0">
                <a:solidFill>
                  <a:srgbClr val="000000"/>
                </a:solidFill>
              </a:rPr>
              <a:t>PDE does not endorse these general themes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br>
              <a:rPr lang="en-US" sz="1300" dirty="0"/>
            </a:br>
            <a:endParaRPr lang="en-US" sz="13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fontScale="92500" lnSpcReduction="10000"/>
          </a:bodyPr>
          <a:lstStyle/>
          <a:p>
            <a:pPr marL="0" indent="0">
              <a:buNone/>
            </a:pPr>
            <a:r>
              <a:rPr lang="en-US" sz="2400" dirty="0"/>
              <a:t>Content Analysis of the Comments Section of the Survey Revealed:</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000" dirty="0">
                <a:solidFill>
                  <a:srgbClr val="000000"/>
                </a:solidFill>
              </a:rPr>
              <a:t>Coordination of schedules between sending districts and CTCS or IU can be a challenge if they are not ‘in synch’ or both do not have an FID program.</a:t>
            </a:r>
          </a:p>
          <a:p>
            <a:endParaRPr lang="en-US" sz="2000" dirty="0">
              <a:solidFill>
                <a:srgbClr val="000000"/>
              </a:solidFill>
            </a:endParaRPr>
          </a:p>
          <a:p>
            <a:r>
              <a:rPr lang="en-US" sz="2000" dirty="0">
                <a:solidFill>
                  <a:srgbClr val="000000"/>
                </a:solidFill>
              </a:rPr>
              <a:t>Many e</a:t>
            </a:r>
            <a:r>
              <a:rPr lang="en-US" sz="2000" b="0" i="0" u="none" strike="noStrike" dirty="0">
                <a:solidFill>
                  <a:srgbClr val="000000"/>
                </a:solidFill>
                <a:effectLst/>
              </a:rPr>
              <a:t>ntities will only use an FID if there is sufficient time in advance of the FID (i.e. a Nor’easter is predicted for the area) for all learners, instructors, and staff to have the resources required to have a productive instructional day and that ALL may participate.</a:t>
            </a:r>
          </a:p>
          <a:p>
            <a:pPr marL="0" indent="0">
              <a:buNone/>
            </a:pPr>
            <a:endParaRPr lang="en-US" sz="2000" dirty="0">
              <a:solidFill>
                <a:srgbClr val="000000"/>
              </a:solidFill>
            </a:endParaRPr>
          </a:p>
          <a:p>
            <a:r>
              <a:rPr lang="en-US" sz="2000" dirty="0">
                <a:solidFill>
                  <a:srgbClr val="000000"/>
                </a:solidFill>
              </a:rPr>
              <a:t>Calling an FID due to an unforeseen situation (i.e. heavy overnight storm or loss of power throughout most of the district) can be difficult, resulting in some learners not being able to participate.</a:t>
            </a:r>
          </a:p>
          <a:p>
            <a:endParaRPr lang="en-US" sz="2000" dirty="0">
              <a:solidFill>
                <a:srgbClr val="000000"/>
              </a:solidFill>
            </a:endParaRPr>
          </a:p>
          <a:p>
            <a:r>
              <a:rPr lang="en-US" sz="2000" dirty="0">
                <a:solidFill>
                  <a:srgbClr val="000000"/>
                </a:solidFill>
              </a:rPr>
              <a:t>Shifting from a two-hour delay to an FID can be very challenging.</a:t>
            </a:r>
          </a:p>
          <a:p>
            <a:endParaRPr lang="en-US" sz="2000" dirty="0">
              <a:solidFill>
                <a:srgbClr val="000000"/>
              </a:solidFill>
              <a:highlight>
                <a:srgbClr val="FFFF00"/>
              </a:highlight>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23</a:t>
            </a:fld>
            <a:endParaRPr lang="en-US" dirty="0"/>
          </a:p>
        </p:txBody>
      </p:sp>
      <p:sp>
        <p:nvSpPr>
          <p:cNvPr id="5" name="Footer Placeholder 4">
            <a:extLst>
              <a:ext uri="{FF2B5EF4-FFF2-40B4-BE49-F238E27FC236}">
                <a16:creationId xmlns:a16="http://schemas.microsoft.com/office/drawing/2014/main" id="{3273E165-B362-BDC1-EEF8-9C31881070A9}"/>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2050240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t>2023-24 SY FID Program Annual Survey Themes</a:t>
            </a:r>
            <a:br>
              <a:rPr lang="en-US" sz="3600" dirty="0"/>
            </a:br>
            <a:r>
              <a:rPr lang="en-US" sz="1300" i="1" dirty="0">
                <a:solidFill>
                  <a:srgbClr val="000000"/>
                </a:solidFill>
              </a:rPr>
              <a:t>PDE does not endorse these general themes from </a:t>
            </a:r>
            <a:r>
              <a:rPr lang="en-US" sz="1300" b="0" i="1" u="none" strike="noStrike" dirty="0">
                <a:solidFill>
                  <a:srgbClr val="000000"/>
                </a:solidFill>
                <a:effectLst/>
              </a:rPr>
              <a:t>2023-24 SY survey respondents, but has provided them to give the reader different perspectives from Public School entities with accepted FID applications</a:t>
            </a:r>
            <a:endParaRPr lang="en-US" sz="13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fontScale="92500" lnSpcReduction="20000"/>
          </a:bodyPr>
          <a:lstStyle/>
          <a:p>
            <a:pPr marL="0" indent="0">
              <a:buNone/>
            </a:pPr>
            <a:r>
              <a:rPr lang="en-US" sz="2400" dirty="0"/>
              <a:t>Content Analysis of the Comments Section of the Survey Revealed:</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000" dirty="0">
                <a:solidFill>
                  <a:srgbClr val="000000"/>
                </a:solidFill>
              </a:rPr>
              <a:t>More than five days or more flexibility should be given if an entity would have to close a building or the entire district for an extended amount of time for an unforeseen circumstance.</a:t>
            </a:r>
          </a:p>
          <a:p>
            <a:endParaRPr lang="en-US" sz="2000" dirty="0">
              <a:solidFill>
                <a:srgbClr val="000000"/>
              </a:solidFill>
            </a:endParaRPr>
          </a:p>
          <a:p>
            <a:r>
              <a:rPr lang="en-US" sz="2000" b="0" i="0" u="none" strike="noStrike" dirty="0">
                <a:solidFill>
                  <a:srgbClr val="000000"/>
                </a:solidFill>
                <a:effectLst/>
              </a:rPr>
              <a:t>Districts do like the ability to use an FID for one building, but in doing so, this uses one of the five FIDs for the year.</a:t>
            </a:r>
          </a:p>
          <a:p>
            <a:pPr marL="0" indent="0">
              <a:buNone/>
            </a:pPr>
            <a:endParaRPr lang="en-US" sz="2000" dirty="0">
              <a:solidFill>
                <a:srgbClr val="000000"/>
              </a:solidFill>
            </a:endParaRPr>
          </a:p>
          <a:p>
            <a:r>
              <a:rPr lang="en-US" sz="2000" b="0" i="0" u="none" strike="noStrike" dirty="0">
                <a:solidFill>
                  <a:srgbClr val="000000"/>
                </a:solidFill>
                <a:effectLst/>
              </a:rPr>
              <a:t>The FID application process has been helpful because the applicant needs to develop an implementation plan that meets the needs of ALL students and provides a meaningful instruction for the learners.</a:t>
            </a:r>
          </a:p>
          <a:p>
            <a:endParaRPr lang="en-US" sz="2000" b="0" i="0" u="none" strike="noStrike" dirty="0">
              <a:solidFill>
                <a:srgbClr val="000000"/>
              </a:solidFill>
              <a:effectLst/>
            </a:endParaRPr>
          </a:p>
          <a:p>
            <a:r>
              <a:rPr lang="en-US" sz="2000" b="0" i="0" u="none" strike="noStrike" dirty="0">
                <a:solidFill>
                  <a:srgbClr val="000000"/>
                </a:solidFill>
                <a:effectLst/>
              </a:rPr>
              <a:t>With the new changes to the 180 days or 900/990 hours of instruction as well as the guidance under Chapter 11 allowing a district the latitude to use remote learning as it deems appropriate, is the FID program necessary?</a:t>
            </a:r>
          </a:p>
          <a:p>
            <a:pPr marL="0" indent="0">
              <a:buNone/>
            </a:pPr>
            <a:endParaRPr lang="en-US" sz="2000" b="0" i="0" u="none" strike="noStrike" dirty="0">
              <a:solidFill>
                <a:srgbClr val="000000"/>
              </a:solidFill>
              <a:effectLst/>
            </a:endParaRPr>
          </a:p>
          <a:p>
            <a:pPr marL="0" indent="0">
              <a:buNone/>
            </a:pPr>
            <a:endParaRPr lang="en-US" sz="2000" dirty="0">
              <a:solidFill>
                <a:srgbClr val="000000"/>
              </a:solidFill>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24</a:t>
            </a:fld>
            <a:endParaRPr lang="en-US" dirty="0"/>
          </a:p>
        </p:txBody>
      </p:sp>
      <p:sp>
        <p:nvSpPr>
          <p:cNvPr id="5" name="Footer Placeholder 4">
            <a:extLst>
              <a:ext uri="{FF2B5EF4-FFF2-40B4-BE49-F238E27FC236}">
                <a16:creationId xmlns:a16="http://schemas.microsoft.com/office/drawing/2014/main" id="{3273E165-B362-BDC1-EEF8-9C31881070A9}"/>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1119628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BAD8E-1626-C048-B4D8-B1D4CA273666}"/>
              </a:ext>
            </a:extLst>
          </p:cNvPr>
          <p:cNvSpPr>
            <a:spLocks noGrp="1"/>
          </p:cNvSpPr>
          <p:nvPr>
            <p:ph type="title"/>
          </p:nvPr>
        </p:nvSpPr>
        <p:spPr>
          <a:xfrm>
            <a:off x="838200" y="1506314"/>
            <a:ext cx="10515600" cy="1325563"/>
          </a:xfrm>
        </p:spPr>
        <p:txBody>
          <a:bodyPr/>
          <a:lstStyle/>
          <a:p>
            <a:r>
              <a:rPr lang="en-US" dirty="0">
                <a:latin typeface="Arial" panose="020B0604020202020204" pitchFamily="34" charset="0"/>
                <a:cs typeface="Arial" panose="020B0604020202020204" pitchFamily="34" charset="0"/>
              </a:rPr>
              <a:t>Contact/Mission</a:t>
            </a:r>
          </a:p>
        </p:txBody>
      </p:sp>
      <p:sp>
        <p:nvSpPr>
          <p:cNvPr id="3" name="Content Placeholder 2">
            <a:extLst>
              <a:ext uri="{FF2B5EF4-FFF2-40B4-BE49-F238E27FC236}">
                <a16:creationId xmlns:a16="http://schemas.microsoft.com/office/drawing/2014/main" id="{BF8AEA17-25A8-5D45-8BBB-59BBFA6D142D}"/>
              </a:ext>
            </a:extLst>
          </p:cNvPr>
          <p:cNvSpPr>
            <a:spLocks noGrp="1"/>
          </p:cNvSpPr>
          <p:nvPr>
            <p:ph idx="1"/>
          </p:nvPr>
        </p:nvSpPr>
        <p:spPr>
          <a:xfrm>
            <a:off x="838200" y="2737991"/>
            <a:ext cx="10515600" cy="1325563"/>
          </a:xfrm>
        </p:spPr>
        <p:txBody>
          <a:bodyPr/>
          <a:lstStyle/>
          <a:p>
            <a:pPr marL="0" indent="0" algn="ctr">
              <a:buNone/>
            </a:pPr>
            <a:r>
              <a:rPr lang="en-US" altLang="en-US" sz="2000" dirty="0">
                <a:solidFill>
                  <a:srgbClr val="000000"/>
                </a:solidFill>
                <a:latin typeface="Arial" panose="020B0604020202020204" pitchFamily="34" charset="0"/>
                <a:ea typeface="Verdana" pitchFamily="34" charset="0"/>
                <a:cs typeface="Arial" panose="020B0604020202020204" pitchFamily="34" charset="0"/>
              </a:rPr>
              <a:t>For more information on </a:t>
            </a:r>
            <a:r>
              <a:rPr lang="en-US" altLang="en-US" sz="2000" dirty="0">
                <a:solidFill>
                  <a:srgbClr val="000000"/>
                </a:solidFill>
                <a:ea typeface="Verdana" pitchFamily="34" charset="0"/>
              </a:rPr>
              <a:t>Flexible Instructional Days (FIDs),</a:t>
            </a:r>
            <a:r>
              <a:rPr lang="en-US" altLang="en-US" sz="2000" dirty="0">
                <a:solidFill>
                  <a:srgbClr val="000000"/>
                </a:solidFill>
                <a:latin typeface="Arial" panose="020B0604020202020204" pitchFamily="34" charset="0"/>
                <a:ea typeface="Verdana" pitchFamily="34" charset="0"/>
                <a:cs typeface="Arial" panose="020B0604020202020204" pitchFamily="34" charset="0"/>
              </a:rPr>
              <a:t> please visit PDE’s website at </a:t>
            </a:r>
            <a:r>
              <a:rPr lang="en-US" altLang="en-US" sz="2000" u="sng" dirty="0">
                <a:solidFill>
                  <a:srgbClr val="0000FF"/>
                </a:solidFill>
                <a:latin typeface="Arial" panose="020B0604020202020204" pitchFamily="34" charset="0"/>
                <a:ea typeface="Verdana" pitchFamily="34" charset="0"/>
                <a:cs typeface="Arial" panose="020B0604020202020204" pitchFamily="34" charset="0"/>
                <a:hlinkClick r:id="rId2"/>
              </a:rPr>
              <a:t>www.education.pa.gov</a:t>
            </a:r>
            <a:r>
              <a:rPr lang="en-US" altLang="en-US" sz="2000" u="sng" dirty="0">
                <a:solidFill>
                  <a:srgbClr val="0000FF"/>
                </a:solidFill>
                <a:latin typeface="Arial" panose="020B0604020202020204" pitchFamily="34" charset="0"/>
                <a:ea typeface="Verdana" pitchFamily="34" charset="0"/>
                <a:cs typeface="Arial" panose="020B0604020202020204" pitchFamily="34" charset="0"/>
              </a:rPr>
              <a:t> or you may email PDE at RA-FID@pa.gov. </a:t>
            </a:r>
            <a:r>
              <a:rPr lang="en-US" altLang="en-US" sz="2000" dirty="0">
                <a:solidFill>
                  <a:srgbClr val="000000"/>
                </a:solidFill>
                <a:latin typeface="Arial" panose="020B0604020202020204" pitchFamily="34" charset="0"/>
                <a:ea typeface="Verdana" pitchFamily="34" charset="0"/>
                <a:cs typeface="Arial" panose="020B0604020202020204" pitchFamily="34" charset="0"/>
              </a:rPr>
              <a:t> </a:t>
            </a:r>
          </a:p>
          <a:p>
            <a:endParaRPr lang="en-US" dirty="0"/>
          </a:p>
        </p:txBody>
      </p:sp>
      <p:sp>
        <p:nvSpPr>
          <p:cNvPr id="6" name="Slide Number Placeholder 5">
            <a:extLst>
              <a:ext uri="{FF2B5EF4-FFF2-40B4-BE49-F238E27FC236}">
                <a16:creationId xmlns:a16="http://schemas.microsoft.com/office/drawing/2014/main" id="{70CB10E1-6F4B-CD47-BA28-752268A33821}"/>
              </a:ext>
            </a:extLst>
          </p:cNvPr>
          <p:cNvSpPr>
            <a:spLocks noGrp="1"/>
          </p:cNvSpPr>
          <p:nvPr>
            <p:ph type="sldNum" sz="quarter" idx="12"/>
          </p:nvPr>
        </p:nvSpPr>
        <p:spPr/>
        <p:txBody>
          <a:bodyPr/>
          <a:lstStyle/>
          <a:p>
            <a:fld id="{21BA5351-C004-6E44-B836-3AE785966E6F}" type="slidenum">
              <a:rPr lang="en-US" smtClean="0"/>
              <a:t>25</a:t>
            </a:fld>
            <a:endParaRPr lang="en-US" dirty="0"/>
          </a:p>
        </p:txBody>
      </p:sp>
      <p:sp>
        <p:nvSpPr>
          <p:cNvPr id="7" name="TextBox 9">
            <a:extLst>
              <a:ext uri="{FF2B5EF4-FFF2-40B4-BE49-F238E27FC236}">
                <a16:creationId xmlns:a16="http://schemas.microsoft.com/office/drawing/2014/main" id="{B48B6ADE-B99F-6847-A977-655D5DD40EB1}"/>
              </a:ext>
            </a:extLst>
          </p:cNvPr>
          <p:cNvSpPr txBox="1">
            <a:spLocks noChangeArrowheads="1"/>
          </p:cNvSpPr>
          <p:nvPr/>
        </p:nvSpPr>
        <p:spPr bwMode="auto">
          <a:xfrm>
            <a:off x="1771650" y="3805204"/>
            <a:ext cx="9072196"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p>
          <a:p>
            <a:r>
              <a:rPr lang="en-US" dirty="0"/>
              <a:t> </a:t>
            </a:r>
          </a:p>
        </p:txBody>
      </p:sp>
      <p:pic>
        <p:nvPicPr>
          <p:cNvPr id="9" name="Picture 8" descr="Collage image featuring young students sitting at desk in classroom, row of books on a shelf, a scientist looking through a microscope, a group of older students in a college classroom while a teacher lectures, a young boy smiling in a wheelchair in a classroom, a group of teenage boys working on framing a room with plywood, a young girl smiling and climbing an outdoor playground rockwall, an adult man and woman in a library looking at a binder together. ">
            <a:extLst>
              <a:ext uri="{FF2B5EF4-FFF2-40B4-BE49-F238E27FC236}">
                <a16:creationId xmlns:a16="http://schemas.microsoft.com/office/drawing/2014/main" id="{85FC6117-BF33-D246-997D-E78A89C1CAB7}"/>
              </a:ext>
            </a:extLst>
          </p:cNvPr>
          <p:cNvPicPr>
            <a:picLocks noChangeAspect="1"/>
          </p:cNvPicPr>
          <p:nvPr/>
        </p:nvPicPr>
        <p:blipFill>
          <a:blip r:embed="rId3"/>
          <a:stretch>
            <a:fillRect/>
          </a:stretch>
        </p:blipFill>
        <p:spPr>
          <a:xfrm>
            <a:off x="0" y="266700"/>
            <a:ext cx="12192000" cy="1333500"/>
          </a:xfrm>
          <a:prstGeom prst="rect">
            <a:avLst/>
          </a:prstGeom>
        </p:spPr>
      </p:pic>
      <p:sp>
        <p:nvSpPr>
          <p:cNvPr id="12" name="Footer Placeholder 4">
            <a:extLst>
              <a:ext uri="{FF2B5EF4-FFF2-40B4-BE49-F238E27FC236}">
                <a16:creationId xmlns:a16="http://schemas.microsoft.com/office/drawing/2014/main" id="{4EB747D6-0913-ABF2-DC7B-83AA6D03FA8C}"/>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161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t>FID Program</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a:bodyPr>
          <a:lstStyle/>
          <a:p>
            <a:r>
              <a:rPr lang="en-US" dirty="0"/>
              <a:t>Background</a:t>
            </a:r>
            <a:endParaRPr lang="en-US" dirty="0">
              <a:latin typeface="Arial" panose="020B0604020202020204" pitchFamily="34" charset="0"/>
              <a:cs typeface="Arial" panose="020B0604020202020204" pitchFamily="34" charset="0"/>
            </a:endParaRPr>
          </a:p>
          <a:p>
            <a:pPr marL="457200" lvl="1" indent="0">
              <a:buNone/>
            </a:pPr>
            <a:endParaRPr lang="en-US" sz="2000" dirty="0">
              <a:latin typeface="Arial" panose="020B0604020202020204" pitchFamily="34" charset="0"/>
              <a:cs typeface="Arial" panose="020B0604020202020204" pitchFamily="34" charset="0"/>
            </a:endParaRPr>
          </a:p>
          <a:p>
            <a:pPr lvl="1"/>
            <a:r>
              <a:rPr lang="en-US" sz="2800" dirty="0"/>
              <a:t>All students must be able to participate on the FID.</a:t>
            </a:r>
          </a:p>
          <a:p>
            <a:pPr lvl="1"/>
            <a:r>
              <a:rPr lang="en-US" sz="2800" dirty="0"/>
              <a:t>Entities must apply to PDE to use the program. </a:t>
            </a:r>
          </a:p>
          <a:p>
            <a:pPr lvl="1"/>
            <a:r>
              <a:rPr lang="en-US" sz="2800" dirty="0"/>
              <a:t>An FID program must be approved by the governing body of an entity prior to implementation.</a:t>
            </a:r>
          </a:p>
          <a:p>
            <a:pPr lvl="1"/>
            <a:r>
              <a:rPr lang="en-US" sz="2800" dirty="0">
                <a:latin typeface="Arial" panose="020B0604020202020204" pitchFamily="34" charset="0"/>
                <a:cs typeface="Arial" panose="020B0604020202020204" pitchFamily="34" charset="0"/>
              </a:rPr>
              <a:t>Once an application is accepted, the program is in effect fo</a:t>
            </a:r>
            <a:r>
              <a:rPr lang="en-US" sz="2800" dirty="0"/>
              <a:t>r </a:t>
            </a:r>
            <a:r>
              <a:rPr lang="en-US" sz="2800" dirty="0">
                <a:latin typeface="Arial" panose="020B0604020202020204" pitchFamily="34" charset="0"/>
                <a:cs typeface="Arial" panose="020B0604020202020204" pitchFamily="34" charset="0"/>
              </a:rPr>
              <a:t>three years.</a:t>
            </a:r>
          </a:p>
          <a:p>
            <a:pPr lvl="1"/>
            <a:r>
              <a:rPr lang="en-US" sz="2800" dirty="0"/>
              <a:t>After three years, the entity can choose whether to reapply.</a:t>
            </a:r>
            <a:endParaRPr lang="en-US" sz="2800" dirty="0">
              <a:latin typeface="Arial" panose="020B0604020202020204" pitchFamily="34" charset="0"/>
              <a:cs typeface="Arial" panose="020B0604020202020204" pitchFamily="34" charset="0"/>
            </a:endParaRP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3</a:t>
            </a:fld>
            <a:endParaRPr lang="en-US" dirty="0"/>
          </a:p>
        </p:txBody>
      </p:sp>
      <p:sp>
        <p:nvSpPr>
          <p:cNvPr id="5" name="Footer Placeholder 4">
            <a:extLst>
              <a:ext uri="{FF2B5EF4-FFF2-40B4-BE49-F238E27FC236}">
                <a16:creationId xmlns:a16="http://schemas.microsoft.com/office/drawing/2014/main" id="{11F6DC9D-509E-EC16-3C02-E256913081C4}"/>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191167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t>Instructional Time Policy Updates</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p:txBody>
          <a:bodyPr>
            <a:normAutofit fontScale="92500" lnSpcReduction="20000"/>
          </a:bodyPr>
          <a:lstStyle/>
          <a:p>
            <a:pPr algn="l"/>
            <a:r>
              <a:rPr lang="en-US" sz="2800" b="0" i="0" dirty="0">
                <a:solidFill>
                  <a:srgbClr val="464646"/>
                </a:solidFill>
                <a:effectLst/>
                <a:highlight>
                  <a:srgbClr val="FAFAFA"/>
                </a:highlight>
              </a:rPr>
              <a:t>Beginning with the 2023-2024 school year and continuing each school year thereafter, school districts, career and technology centers, and intermediate units (“local educational agencies" or “LEA") must provide a minimum of either 180 days of instruction for pupils, OR 450 hours of instruction for half-time pre-kindergarten and kindergarten, 900 hours of instruction for full-time pre-kindergarten and kindergarten and elementary (grades 1-6), and 990 hours of instruction for secondary (grades 7-12).​</a:t>
            </a:r>
          </a:p>
          <a:p>
            <a:pPr algn="l"/>
            <a:r>
              <a:rPr lang="en-US" sz="2800" b="0" i="0" dirty="0">
                <a:solidFill>
                  <a:srgbClr val="464646"/>
                </a:solidFill>
                <a:effectLst/>
                <a:highlight>
                  <a:srgbClr val="FAFAFA"/>
                </a:highlight>
              </a:rPr>
              <a:t>An LEA may vary instructional time models by school building and/or grade level.</a:t>
            </a:r>
          </a:p>
          <a:p>
            <a:pPr algn="l"/>
            <a:r>
              <a:rPr lang="en-US" sz="2800" dirty="0"/>
              <a:t>FIDs are counted as days, not instructional hours.</a:t>
            </a:r>
          </a:p>
          <a:p>
            <a:pPr algn="l"/>
            <a:r>
              <a:rPr lang="en-US" sz="2800" dirty="0"/>
              <a:t>FIDs are tracked the same as any other instructional day in terms of Child Accounting.</a:t>
            </a: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4</a:t>
            </a:fld>
            <a:endParaRPr lang="en-US" dirty="0"/>
          </a:p>
        </p:txBody>
      </p:sp>
      <p:sp>
        <p:nvSpPr>
          <p:cNvPr id="5" name="Footer Placeholder 4">
            <a:extLst>
              <a:ext uri="{FF2B5EF4-FFF2-40B4-BE49-F238E27FC236}">
                <a16:creationId xmlns:a16="http://schemas.microsoft.com/office/drawing/2014/main" id="{C320F0C1-655B-7A01-53C2-27E6697FD53A}"/>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1040183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5"/>
            <a:ext cx="10515600" cy="829193"/>
          </a:xfrm>
        </p:spPr>
        <p:txBody>
          <a:bodyPr>
            <a:normAutofit/>
          </a:bodyPr>
          <a:lstStyle/>
          <a:p>
            <a:r>
              <a:rPr lang="en-US" sz="3600" dirty="0">
                <a:latin typeface="Arial" panose="020B0604020202020204" pitchFamily="34" charset="0"/>
                <a:cs typeface="Arial" panose="020B0604020202020204" pitchFamily="34" charset="0"/>
              </a:rPr>
              <a:t>FID Data Sources</a:t>
            </a: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idx="1"/>
          </p:nvPr>
        </p:nvSpPr>
        <p:spPr>
          <a:xfrm>
            <a:off x="838200" y="1101012"/>
            <a:ext cx="10515600" cy="5075951"/>
          </a:xfrm>
        </p:spPr>
        <p:txBody>
          <a:bodyPr>
            <a:normAutofit fontScale="92500" lnSpcReduction="10000"/>
          </a:bodyPr>
          <a:lstStyle/>
          <a:p>
            <a:r>
              <a:rPr lang="en-US" dirty="0"/>
              <a:t>Annual Survey</a:t>
            </a:r>
            <a:endParaRPr lang="en-US" dirty="0">
              <a:latin typeface="Arial" panose="020B0604020202020204" pitchFamily="34" charset="0"/>
              <a:cs typeface="Arial" panose="020B0604020202020204" pitchFamily="34" charset="0"/>
            </a:endParaRPr>
          </a:p>
          <a:p>
            <a:pPr lvl="1"/>
            <a:r>
              <a:rPr lang="en-US" sz="1900" dirty="0"/>
              <a:t>State law requires the Pennsylvania Department of Education (PDE) to conduct an annual survey of all school entities accepted to offer FID programs. </a:t>
            </a:r>
          </a:p>
          <a:p>
            <a:pPr lvl="1"/>
            <a:r>
              <a:rPr lang="en-US" sz="1900" dirty="0"/>
              <a:t>Survey questions focus on:</a:t>
            </a:r>
          </a:p>
          <a:p>
            <a:pPr lvl="2"/>
            <a:r>
              <a:rPr lang="en-US" sz="1600" dirty="0"/>
              <a:t>Use of FIDs</a:t>
            </a:r>
          </a:p>
          <a:p>
            <a:pPr lvl="2"/>
            <a:r>
              <a:rPr lang="en-US" sz="1600" dirty="0"/>
              <a:t>Program effectiveness</a:t>
            </a:r>
          </a:p>
          <a:p>
            <a:pPr lvl="2"/>
            <a:r>
              <a:rPr lang="en-US" sz="1600" dirty="0"/>
              <a:t>Areas of Improvement</a:t>
            </a:r>
          </a:p>
          <a:p>
            <a:pPr lvl="2"/>
            <a:r>
              <a:rPr lang="en-US" sz="1600" dirty="0">
                <a:latin typeface="Arial" panose="020B0604020202020204" pitchFamily="34" charset="0"/>
                <a:cs typeface="Arial" panose="020B0604020202020204" pitchFamily="34" charset="0"/>
              </a:rPr>
              <a:t>The </a:t>
            </a:r>
            <a:r>
              <a:rPr lang="en-US" sz="1600" dirty="0"/>
              <a:t>entity’s l</a:t>
            </a:r>
            <a:r>
              <a:rPr lang="en-US" sz="1600" dirty="0">
                <a:latin typeface="Arial" panose="020B0604020202020204" pitchFamily="34" charset="0"/>
                <a:cs typeface="Arial" panose="020B0604020202020204" pitchFamily="34" charset="0"/>
              </a:rPr>
              <a:t>ikelihood of continuing the program</a:t>
            </a:r>
            <a:endParaRPr lang="en-US" sz="1100" dirty="0">
              <a:latin typeface="Arial" panose="020B0604020202020204" pitchFamily="34" charset="0"/>
              <a:cs typeface="Arial" panose="020B0604020202020204" pitchFamily="34" charset="0"/>
            </a:endParaRPr>
          </a:p>
          <a:p>
            <a:r>
              <a:rPr lang="en-US" dirty="0"/>
              <a:t>Annual FID Application Process and Program Data</a:t>
            </a:r>
            <a:endParaRPr lang="en-US" dirty="0">
              <a:latin typeface="Arial" panose="020B0604020202020204" pitchFamily="34" charset="0"/>
              <a:cs typeface="Arial" panose="020B0604020202020204" pitchFamily="34" charset="0"/>
            </a:endParaRPr>
          </a:p>
          <a:p>
            <a:pPr lvl="1"/>
            <a:r>
              <a:rPr lang="en-US" sz="2000" dirty="0"/>
              <a:t>Applications are submitted starting on April 1</a:t>
            </a:r>
            <a:r>
              <a:rPr lang="en-US" sz="2000" baseline="30000" dirty="0"/>
              <a:t>st  </a:t>
            </a:r>
            <a:r>
              <a:rPr lang="en-US" sz="2000" dirty="0"/>
              <a:t>with a deadline of June 1st.</a:t>
            </a:r>
          </a:p>
          <a:p>
            <a:pPr lvl="1"/>
            <a:r>
              <a:rPr lang="en-US" sz="2000" dirty="0"/>
              <a:t>PDE must make final determinations by no later than August 1</a:t>
            </a:r>
            <a:r>
              <a:rPr lang="en-US" sz="2000" baseline="30000" dirty="0"/>
              <a:t>st</a:t>
            </a:r>
            <a:r>
              <a:rPr lang="en-US" sz="2000" dirty="0"/>
              <a:t>. </a:t>
            </a:r>
          </a:p>
          <a:p>
            <a:pPr lvl="1"/>
            <a:r>
              <a:rPr lang="en-US" sz="2000" dirty="0"/>
              <a:t>PDE posts a list of accepted applications on its website annually.</a:t>
            </a:r>
          </a:p>
          <a:p>
            <a:pPr lvl="1"/>
            <a:r>
              <a:rPr lang="en-US" sz="2000" dirty="0"/>
              <a:t>PDE collects an maintains the following info from the Application Window: </a:t>
            </a:r>
          </a:p>
          <a:p>
            <a:pPr lvl="2"/>
            <a:r>
              <a:rPr lang="en-US" sz="1600" dirty="0"/>
              <a:t>Number of applications submitted</a:t>
            </a:r>
          </a:p>
          <a:p>
            <a:pPr lvl="2"/>
            <a:r>
              <a:rPr lang="en-US" sz="1600" dirty="0"/>
              <a:t>Applicant type of entity (School District, CTC, Charter School, or IU) </a:t>
            </a:r>
          </a:p>
          <a:p>
            <a:pPr lvl="2"/>
            <a:r>
              <a:rPr lang="en-US" sz="1600" dirty="0"/>
              <a:t>Application status (renewal, new applicant, reapplication, inactive; non-renewal, never applied)</a:t>
            </a:r>
          </a:p>
          <a:p>
            <a:pPr lvl="2"/>
            <a:r>
              <a:rPr lang="en-US" sz="1600" dirty="0"/>
              <a:t>Effective and termination dates</a:t>
            </a:r>
          </a:p>
          <a:p>
            <a:pPr marL="914400" lvl="2" indent="0">
              <a:buNone/>
            </a:pPr>
            <a:endParaRPr lang="en-US" sz="1600" dirty="0">
              <a:latin typeface="Arial" panose="020B0604020202020204" pitchFamily="34" charset="0"/>
              <a:cs typeface="Arial" panose="020B0604020202020204" pitchFamily="34" charset="0"/>
            </a:endParaRPr>
          </a:p>
          <a:p>
            <a:endParaRPr lang="en-US" dirty="0"/>
          </a:p>
          <a:p>
            <a:pPr marL="0" indent="0">
              <a:buNone/>
            </a:pPr>
            <a:endParaRPr lang="en-US"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5</a:t>
            </a:fld>
            <a:endParaRPr lang="en-US" dirty="0"/>
          </a:p>
        </p:txBody>
      </p:sp>
      <p:sp>
        <p:nvSpPr>
          <p:cNvPr id="5" name="Footer Placeholder 4">
            <a:extLst>
              <a:ext uri="{FF2B5EF4-FFF2-40B4-BE49-F238E27FC236}">
                <a16:creationId xmlns:a16="http://schemas.microsoft.com/office/drawing/2014/main" id="{EF072C4C-2213-B064-7DD8-7F7DAE0F5B9A}"/>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spTree>
    <p:extLst>
      <p:ext uri="{BB962C8B-B14F-4D97-AF65-F5344CB8AC3E}">
        <p14:creationId xmlns:p14="http://schemas.microsoft.com/office/powerpoint/2010/main" val="69780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5"/>
            <a:ext cx="10657114" cy="1325563"/>
          </a:xfrm>
        </p:spPr>
        <p:txBody>
          <a:bodyPr>
            <a:normAutofit/>
          </a:bodyPr>
          <a:lstStyle/>
          <a:p>
            <a:r>
              <a:rPr lang="en-US" sz="3600" dirty="0"/>
              <a:t>Accepted Applications By Year</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p:txBody>
          <a:bodyPr>
            <a:normAutofit/>
          </a:bodyPr>
          <a:lstStyle/>
          <a:p>
            <a:r>
              <a:rPr lang="en-US" sz="2000" dirty="0"/>
              <a:t>105 FID applications were accepted in the first year of implementation (2019-20). </a:t>
            </a:r>
          </a:p>
          <a:p>
            <a:endParaRPr lang="en-US" sz="1600" dirty="0"/>
          </a:p>
          <a:p>
            <a:r>
              <a:rPr lang="en-US" sz="2000" dirty="0"/>
              <a:t>PDE accepted 279 applications in 2020-21. These applicants needed to reapply on or prior to the 2023-24 SY or lose the ability to offer the program. In total, 277 applied for the 2023-24 SY.</a:t>
            </a:r>
          </a:p>
          <a:p>
            <a:endParaRPr lang="en-US" sz="1600" dirty="0"/>
          </a:p>
          <a:p>
            <a:r>
              <a:rPr lang="en-US" sz="2000" dirty="0"/>
              <a:t>PDE accepted 178 applications for the 2024-25 SY.</a:t>
            </a: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6</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descr="Bar chart depicting the number of entities that had accepted applications each year - 105 2019-20; 279 2020-21; 137 2021-22, and 136 2022-23. It is projected that 250 will apply for 2023-24.&#10;">
            <a:extLst>
              <a:ext uri="{FF2B5EF4-FFF2-40B4-BE49-F238E27FC236}">
                <a16:creationId xmlns:a16="http://schemas.microsoft.com/office/drawing/2014/main" id="{E9F480C3-0B6C-78FE-A582-3BEDBC8824BD}"/>
              </a:ext>
            </a:extLst>
          </p:cNvPr>
          <p:cNvGraphicFramePr/>
          <p:nvPr>
            <p:extLst>
              <p:ext uri="{D42A27DB-BD31-4B8C-83A1-F6EECF244321}">
                <p14:modId xmlns:p14="http://schemas.microsoft.com/office/powerpoint/2010/main" val="3279389426"/>
              </p:ext>
            </p:extLst>
          </p:nvPr>
        </p:nvGraphicFramePr>
        <p:xfrm>
          <a:off x="6867331" y="1690688"/>
          <a:ext cx="4627983" cy="41490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7540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FID Usage Among </a:t>
            </a:r>
            <a:r>
              <a:rPr lang="en-US" sz="3600" dirty="0"/>
              <a:t>Eligible Entities</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p:txBody>
          <a:bodyPr>
            <a:normAutofit fontScale="92500" lnSpcReduction="20000"/>
          </a:bodyPr>
          <a:lstStyle/>
          <a:p>
            <a:r>
              <a:rPr lang="en-US" sz="2800" dirty="0"/>
              <a:t>559 entities are permitted to use FIDs for the 2024-25 SY, accounting for 73% of all eligible entities statewide.</a:t>
            </a:r>
          </a:p>
          <a:p>
            <a:r>
              <a:rPr lang="en-US" sz="2800" dirty="0"/>
              <a:t>Another 18% of entities have never applied/never been accepted for the program.</a:t>
            </a:r>
          </a:p>
          <a:p>
            <a:r>
              <a:rPr lang="en-US" sz="2800" dirty="0"/>
              <a:t>The remaining 9% of entities had an accepted application at some point, but then decided not to reapply and therefore, lost the program. They may reapply, should they desire to do so.</a:t>
            </a: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7</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extLst>
              <p:ext uri="{D42A27DB-BD31-4B8C-83A1-F6EECF244321}">
                <p14:modId xmlns:p14="http://schemas.microsoft.com/office/powerpoint/2010/main" val="3657529883"/>
              </p:ext>
            </p:extLst>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415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5"/>
            <a:ext cx="10657114" cy="1325563"/>
          </a:xfrm>
        </p:spPr>
        <p:txBody>
          <a:bodyPr>
            <a:normAutofit/>
          </a:bodyPr>
          <a:lstStyle/>
          <a:p>
            <a:r>
              <a:rPr lang="en-US" sz="3600" dirty="0"/>
              <a:t>Number of FIDs Used</a:t>
            </a:r>
            <a:endParaRPr lang="en-US" sz="36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8</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10" name="Content Placeholder 9">
            <a:extLst>
              <a:ext uri="{FF2B5EF4-FFF2-40B4-BE49-F238E27FC236}">
                <a16:creationId xmlns:a16="http://schemas.microsoft.com/office/drawing/2014/main" id="{225DA4E4-DF6E-8BEA-4DCF-FCE2087AC08A}"/>
              </a:ext>
            </a:extLst>
          </p:cNvPr>
          <p:cNvSpPr>
            <a:spLocks noGrp="1"/>
          </p:cNvSpPr>
          <p:nvPr>
            <p:ph sz="half" idx="1"/>
          </p:nvPr>
        </p:nvSpPr>
        <p:spPr>
          <a:xfrm>
            <a:off x="838200" y="1435261"/>
            <a:ext cx="4844970" cy="4741702"/>
          </a:xfrm>
        </p:spPr>
        <p:txBody>
          <a:bodyPr>
            <a:normAutofit fontScale="92500" lnSpcReduction="20000"/>
          </a:bodyPr>
          <a:lstStyle/>
          <a:p>
            <a:r>
              <a:rPr lang="en-US" sz="2800" dirty="0"/>
              <a:t>Since 2019-20, between 39% and 71.5% of eligible school entities with FID programs did use at least one FID. The 2023-24 SY had the highest level of use (71.5%) since the program’s inception. </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In general, most </a:t>
            </a:r>
            <a:r>
              <a:rPr lang="en-US" sz="2800" dirty="0"/>
              <a:t>used one</a:t>
            </a:r>
            <a:r>
              <a:rPr lang="en-US" sz="2800" dirty="0">
                <a:latin typeface="Arial" panose="020B0604020202020204" pitchFamily="34" charset="0"/>
                <a:cs typeface="Arial" panose="020B0604020202020204" pitchFamily="34" charset="0"/>
              </a:rPr>
              <a:t> to four </a:t>
            </a:r>
            <a:r>
              <a:rPr lang="en-US" sz="2800" dirty="0"/>
              <a:t>days each year.</a:t>
            </a:r>
          </a:p>
          <a:p>
            <a:r>
              <a:rPr lang="en-US" sz="2800" dirty="0"/>
              <a:t>During 2023-24 SY, approximately 7% of eligible school entities used or exceeded the maximum number of five days allowed</a:t>
            </a:r>
            <a:r>
              <a:rPr lang="en-US" sz="3200" dirty="0"/>
              <a:t>.</a:t>
            </a:r>
            <a:endParaRPr lang="en-US" sz="3200" dirty="0">
              <a:latin typeface="Arial" panose="020B0604020202020204" pitchFamily="34" charset="0"/>
              <a:cs typeface="Arial" panose="020B0604020202020204" pitchFamily="34" charset="0"/>
            </a:endParaRPr>
          </a:p>
          <a:p>
            <a:endParaRPr lang="en-US" dirty="0"/>
          </a:p>
        </p:txBody>
      </p:sp>
      <p:graphicFrame>
        <p:nvGraphicFramePr>
          <p:cNvPr id="12" name="Content Placeholder 7" descr="Bar chart depicts the % of the # of days used annually by those that offer FIDs.&#10;">
            <a:extLst>
              <a:ext uri="{FF2B5EF4-FFF2-40B4-BE49-F238E27FC236}">
                <a16:creationId xmlns:a16="http://schemas.microsoft.com/office/drawing/2014/main" id="{1DA65ECC-0749-B1D8-B628-8DAE5F385793}"/>
              </a:ext>
            </a:extLst>
          </p:cNvPr>
          <p:cNvGraphicFramePr>
            <a:graphicFrameLocks/>
          </p:cNvGraphicFramePr>
          <p:nvPr>
            <p:extLst>
              <p:ext uri="{D42A27DB-BD31-4B8C-83A1-F6EECF244321}">
                <p14:modId xmlns:p14="http://schemas.microsoft.com/office/powerpoint/2010/main" val="3143999633"/>
              </p:ext>
            </p:extLst>
          </p:nvPr>
        </p:nvGraphicFramePr>
        <p:xfrm>
          <a:off x="5937813" y="1157468"/>
          <a:ext cx="6134581" cy="4618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5770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7A31-9138-DA45-857D-DAB0324E8FC9}"/>
              </a:ext>
            </a:extLst>
          </p:cNvPr>
          <p:cNvSpPr>
            <a:spLocks noGrp="1"/>
          </p:cNvSpPr>
          <p:nvPr>
            <p:ph type="title"/>
          </p:nvPr>
        </p:nvSpPr>
        <p:spPr>
          <a:xfrm>
            <a:off x="838200" y="365125"/>
            <a:ext cx="10657114" cy="1325563"/>
          </a:xfrm>
        </p:spPr>
        <p:txBody>
          <a:bodyPr>
            <a:normAutofit/>
          </a:bodyPr>
          <a:lstStyle/>
          <a:p>
            <a:r>
              <a:rPr lang="en-US" sz="3600" dirty="0"/>
              <a:t>General Statistics: 2024-25 SY Accepted Applicants</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C69A5DE-3D7D-8141-ADE6-35A1185FD403}"/>
              </a:ext>
            </a:extLst>
          </p:cNvPr>
          <p:cNvSpPr>
            <a:spLocks noGrp="1"/>
          </p:cNvSpPr>
          <p:nvPr>
            <p:ph sz="half"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418 school districts in PA have FID programs. This accounted for 75% of all entities with accepted applications.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Charter Schools (15%), CTC/AVTS (8%), and IUs (2%) accounted for the remainder of accepted applicants.</a:t>
            </a:r>
          </a:p>
          <a:p>
            <a:endParaRPr lang="en-US" sz="2000" dirty="0"/>
          </a:p>
        </p:txBody>
      </p:sp>
      <p:sp>
        <p:nvSpPr>
          <p:cNvPr id="6" name="Slide Number Placeholder 5">
            <a:extLst>
              <a:ext uri="{FF2B5EF4-FFF2-40B4-BE49-F238E27FC236}">
                <a16:creationId xmlns:a16="http://schemas.microsoft.com/office/drawing/2014/main" id="{64A5A73F-A0E3-A64C-9CE4-076FE60345D4}"/>
              </a:ext>
            </a:extLst>
          </p:cNvPr>
          <p:cNvSpPr>
            <a:spLocks noGrp="1"/>
          </p:cNvSpPr>
          <p:nvPr>
            <p:ph type="sldNum" sz="quarter" idx="12"/>
          </p:nvPr>
        </p:nvSpPr>
        <p:spPr/>
        <p:txBody>
          <a:bodyPr>
            <a:normAutofit/>
          </a:bodyPr>
          <a:lstStyle/>
          <a:p>
            <a:pPr>
              <a:spcAft>
                <a:spcPts val="600"/>
              </a:spcAft>
            </a:pPr>
            <a:fld id="{21BA5351-C004-6E44-B836-3AE785966E6F}" type="slidenum">
              <a:rPr lang="en-US" smtClean="0"/>
              <a:pPr>
                <a:spcAft>
                  <a:spcPts val="600"/>
                </a:spcAft>
              </a:pPr>
              <a:t>9</a:t>
            </a:fld>
            <a:endParaRPr lang="en-US" dirty="0"/>
          </a:p>
        </p:txBody>
      </p:sp>
      <p:sp>
        <p:nvSpPr>
          <p:cNvPr id="7" name="Footer Placeholder 4">
            <a:extLst>
              <a:ext uri="{FF2B5EF4-FFF2-40B4-BE49-F238E27FC236}">
                <a16:creationId xmlns:a16="http://schemas.microsoft.com/office/drawing/2014/main" id="{C835D034-D908-CA28-3CCB-F12E715AA165}"/>
              </a:ext>
            </a:extLst>
          </p:cNvPr>
          <p:cNvSpPr>
            <a:spLocks noGrp="1"/>
          </p:cNvSpPr>
          <p:nvPr>
            <p:ph type="ftr" sz="quarter" idx="11"/>
          </p:nvPr>
        </p:nvSpPr>
        <p:spPr>
          <a:xfrm>
            <a:off x="461962" y="6334125"/>
            <a:ext cx="4114800" cy="365125"/>
          </a:xfrm>
        </p:spPr>
        <p:txBody>
          <a:bodyPr/>
          <a:lstStyle>
            <a:lvl1pPr>
              <a:defRPr>
                <a:latin typeface="Arial" panose="020B0604020202020204" pitchFamily="34" charset="0"/>
                <a:cs typeface="Arial" panose="020B0604020202020204" pitchFamily="34" charset="0"/>
              </a:defRPr>
            </a:lvl1pPr>
          </a:lstStyle>
          <a:p>
            <a:pPr algn="l"/>
            <a:r>
              <a:rPr lang="en-US" dirty="0"/>
              <a:t>7/23/2024</a:t>
            </a:r>
          </a:p>
        </p:txBody>
      </p:sp>
      <p:graphicFrame>
        <p:nvGraphicFramePr>
          <p:cNvPr id="4" name="Content Placeholder 3" descr="Pie chart depicting the types of accepted applicants for the 2022-23 SY.  77% of all entities that offer FID are school districts. ">
            <a:extLst>
              <a:ext uri="{FF2B5EF4-FFF2-40B4-BE49-F238E27FC236}">
                <a16:creationId xmlns:a16="http://schemas.microsoft.com/office/drawing/2014/main" id="{45589964-7236-D4BA-00F7-25FD51AFA2E2}"/>
              </a:ext>
            </a:extLst>
          </p:cNvPr>
          <p:cNvGraphicFramePr>
            <a:graphicFrameLocks noGrp="1"/>
          </p:cNvGraphicFramePr>
          <p:nvPr>
            <p:ph sz="half" idx="2"/>
          </p:nvPr>
        </p:nvGraphicFramePr>
        <p:xfrm>
          <a:off x="6172200" y="1825625"/>
          <a:ext cx="532311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descr="Pie chart depicting the types of accepted applicants for the 2022-23 SY.  77% of all entities that offer FID are school districts. ">
            <a:extLst>
              <a:ext uri="{FF2B5EF4-FFF2-40B4-BE49-F238E27FC236}">
                <a16:creationId xmlns:a16="http://schemas.microsoft.com/office/drawing/2014/main" id="{4012411F-BAB1-7F3F-5D49-5740AA526B82}"/>
              </a:ext>
            </a:extLst>
          </p:cNvPr>
          <p:cNvGraphicFramePr/>
          <p:nvPr>
            <p:extLst>
              <p:ext uri="{D42A27DB-BD31-4B8C-83A1-F6EECF244321}">
                <p14:modId xmlns:p14="http://schemas.microsoft.com/office/powerpoint/2010/main" val="3956317217"/>
              </p:ext>
            </p:extLst>
          </p:nvPr>
        </p:nvGraphicFramePr>
        <p:xfrm>
          <a:off x="6326155" y="1371600"/>
          <a:ext cx="5477069" cy="47281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0606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eerful Powerpoint  -  version 1.0: 5/17/23 11:46 AM  -  Read-Only" id="{57AD68BE-15AC-FB48-829E-26DCA89EA776}" vid="{FE3895ED-45CE-AE4D-9685-181748465F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E8732BA1DA0FD429E90BF33985FD1A9" ma:contentTypeVersion="4" ma:contentTypeDescription="Create a new document." ma:contentTypeScope="" ma:versionID="9e936c4ce2f3d32b713e0021b1977f26">
  <xsd:schema xmlns:xsd="http://www.w3.org/2001/XMLSchema" xmlns:xs="http://www.w3.org/2001/XMLSchema" xmlns:p="http://schemas.microsoft.com/office/2006/metadata/properties" xmlns:ns2="a4d6b4e1-a671-4dd6-b6f1-ff96368bd6b7" targetNamespace="http://schemas.microsoft.com/office/2006/metadata/properties" ma:root="true" ma:fieldsID="953601f88537edf52b67e06d35aa3275" ns2:_="">
    <xsd:import namespace="a4d6b4e1-a671-4dd6-b6f1-ff96368bd6b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6b4e1-a671-4dd6-b6f1-ff96368bd6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46A1B91-9125-42AC-8369-EE3683052EBD}">
  <ds:schemaRefs>
    <ds:schemaRef ds:uri="http://schemas.microsoft.com/sharepoint/v3/contenttype/forms"/>
  </ds:schemaRefs>
</ds:datastoreItem>
</file>

<file path=customXml/itemProps2.xml><?xml version="1.0" encoding="utf-8"?>
<ds:datastoreItem xmlns:ds="http://schemas.openxmlformats.org/officeDocument/2006/customXml" ds:itemID="{A1784F36-F80A-4954-87BB-EBA0C05006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6b4e1-a671-4dd6-b6f1-ff96368bd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D49F41-2678-4E9E-8920-667FAECA64B2}">
  <ds:schemaRefs>
    <ds:schemaRef ds:uri="http://schemas.openxmlformats.org/package/2006/metadata/core-properties"/>
    <ds:schemaRef ds:uri="http://purl.org/dc/elements/1.1/"/>
    <ds:schemaRef ds:uri="http://schemas.microsoft.com/office/infopath/2007/PartnerControls"/>
    <ds:schemaRef ds:uri="342dd3fb-a6df-412b-a44c-ee47df77da92"/>
    <ds:schemaRef ds:uri="http://schemas.microsoft.com/office/2006/documentManagement/types"/>
    <ds:schemaRef ds:uri="http://purl.org/dc/terms/"/>
    <ds:schemaRef ds:uri="http://purl.org/dc/dcmitype/"/>
    <ds:schemaRef ds:uri="3213682c-4f9e-4663-bc64-712dd7ba027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456</TotalTime>
  <Words>3061</Words>
  <Application>Microsoft Office PowerPoint</Application>
  <PresentationFormat>Widescreen</PresentationFormat>
  <Paragraphs>239</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Verdana</vt:lpstr>
      <vt:lpstr>Office Theme</vt:lpstr>
      <vt:lpstr>Flexible Instructional Days (FID) Program Statistics and Survey Results </vt:lpstr>
      <vt:lpstr>FID Program</vt:lpstr>
      <vt:lpstr>FID Program</vt:lpstr>
      <vt:lpstr>Instructional Time Policy Updates</vt:lpstr>
      <vt:lpstr>FID Data Sources</vt:lpstr>
      <vt:lpstr>Accepted Applications By Year</vt:lpstr>
      <vt:lpstr>FID Usage Among Eligible Entities</vt:lpstr>
      <vt:lpstr>Number of FIDs Used</vt:lpstr>
      <vt:lpstr>General Statistics: 2024-25 SY Accepted Applicants</vt:lpstr>
      <vt:lpstr>2024-25 SY Accepted Applications</vt:lpstr>
      <vt:lpstr>Overall Program Effectiveness</vt:lpstr>
      <vt:lpstr>Providing Timely Notifications That An FID  Was Implemented</vt:lpstr>
      <vt:lpstr>Communicating Roles and Responsibilities to Teachers, Staff, Parents/Caregivers</vt:lpstr>
      <vt:lpstr>Utilizing Technology in Delivering Instruction and in Facilitating Learning</vt:lpstr>
      <vt:lpstr>Providing equitable accommodations for students and staff lacking sufficient access to devices and/or Internet</vt:lpstr>
      <vt:lpstr>Tracking Attendance During an FID</vt:lpstr>
      <vt:lpstr>Providing Instruction as a Natural Extension of Classroom Learning, Demonstrating a Continuous Progression of Course Objectives</vt:lpstr>
      <vt:lpstr>Addressing the Needs of Students with IEPs or Other Special Considerations</vt:lpstr>
      <vt:lpstr>Likelihood to Reapply</vt:lpstr>
      <vt:lpstr>   2023-24 SY FID Program Annual Survey Themes  PDE does not endorse these general themes from 2023-24 SY survey respondents, but has provided them to give the reader different perspectives from Public School entities with accepted FID applications.  </vt:lpstr>
      <vt:lpstr>  2023-24 SY FID Program Annual Survey Themes  PDE does not endorse these general themes from 2023-24 SY survey respondents, but has provided them to give the reader different perspectives from Public School entities with accepted FID applications.   </vt:lpstr>
      <vt:lpstr>2023-24 SY FID Program Annual Survey Themes  PDE does not endorse these general themes from 2023-24 SY survey respondents, but has provided them to give the reader different perspectives from Public School entities with accepted FID applications</vt:lpstr>
      <vt:lpstr>2023-24 SY FID Program Annual Survey Themes PDE does not endorse these general themes from 2023-24 SY survey respondents, but has provided them to give the reader different perspectives from Public School entities with accepted FID applications </vt:lpstr>
      <vt:lpstr>2023-24 SY FID Program Annual Survey Themes PDE does not endorse these general themes from 2023-24 SY survey respondents, but has provided them to give the reader different perspectives from Public School entities with accepted FID applications</vt:lpstr>
      <vt:lpstr>Contact/Mission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Cheerful PDE PowerPoint Template</dc:title>
  <dc:creator>Bazzo, Kelly</dc:creator>
  <cp:lastModifiedBy>Dubbs, Thomas</cp:lastModifiedBy>
  <cp:revision>6</cp:revision>
  <dcterms:created xsi:type="dcterms:W3CDTF">2022-02-17T17:15:49Z</dcterms:created>
  <dcterms:modified xsi:type="dcterms:W3CDTF">2024-08-30T14:06:30Z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0x0101007E8732BA1DA0FD429E90BF33985FD1A9</vt:lpwstr>
  </property>
</Properties>
</file>