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10" r:id="rId5"/>
  </p:sldMasterIdLst>
  <p:notesMasterIdLst>
    <p:notesMasterId r:id="rId24"/>
  </p:notesMasterIdLst>
  <p:sldIdLst>
    <p:sldId id="256" r:id="rId6"/>
    <p:sldId id="724" r:id="rId7"/>
    <p:sldId id="508" r:id="rId8"/>
    <p:sldId id="291" r:id="rId9"/>
    <p:sldId id="257" r:id="rId10"/>
    <p:sldId id="258" r:id="rId11"/>
    <p:sldId id="509" r:id="rId12"/>
    <p:sldId id="725" r:id="rId13"/>
    <p:sldId id="263" r:id="rId14"/>
    <p:sldId id="512" r:id="rId15"/>
    <p:sldId id="261" r:id="rId16"/>
    <p:sldId id="510" r:id="rId17"/>
    <p:sldId id="260" r:id="rId18"/>
    <p:sldId id="507" r:id="rId19"/>
    <p:sldId id="511" r:id="rId20"/>
    <p:sldId id="722" r:id="rId21"/>
    <p:sldId id="723" r:id="rId22"/>
    <p:sldId id="272" r:id="rId2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40E302-B287-2B99-452B-65EE42DC2177}" name="Cooke, Julia" initials="CJ" userId="S::jucooke@deloitte.com::b1926b92-0b28-4640-b994-86cb439bec10" providerId="AD"/>
  <p188:author id="{B345E834-07F5-85BC-118E-6BD91BC17DFC}" name="Privitera, Giovanni" initials="PG" userId="S::giprivitera@deloitte.com::dc58203a-2e76-4353-8cb6-6f3dce79d071" providerId="AD"/>
  <p188:author id="{87908139-A633-5C15-CCD3-3900F6E3D7D7}" name="Hoppler, Katie" initials="HK" userId="S::khoppler@deloitte.com::39062d37-0dd0-4465-90a9-081933587889" providerId="AD"/>
  <p188:author id="{30F54353-87BD-8A40-1304-3C7D59454544}" name="Lori" initials="L" userId="S::lgraham@pa.gov::a1544311-da09-4c0b-978d-e6c2866d6b3a" providerId="AD"/>
  <p188:author id="{9CDE0874-A3F3-12C5-4A98-E07DB8C54320}" name="Snyder, Samantha (PDE)" initials="S(" userId="S::samsnyder@pa.gov::8fdf863e-e7fa-4929-bdec-2fe31272599c" providerId="AD"/>
  <p188:author id="{885F667C-42C8-F078-FA7C-BCB26CAE4E72}" name="Basu, Ragini Roy" initials="BRR" userId="S::rrbasu@deloitte.com::a09087ea-a864-4cd7-b1f1-5228268a5f3f" providerId="AD"/>
  <p188:author id="{3FD4F481-44F0-5033-42FC-7C369A9993E0}" name="Salazar, Ameyali J" initials="SAJ" userId="S::amsalazar@deloitte.com::abddcbef-411f-4425-9eb8-830eb670ce4e" providerId="AD"/>
  <p188:author id="{16AB75C1-63AD-105A-CF50-C4AC91658F6A}" name="Patton, Julie" initials="JP" userId="S::jupatton@pa.gov::e0acbdc4-fc24-4456-814b-6b76fc278ec2" providerId="AD"/>
  <p188:author id="{46F3E4C5-9AD8-252A-82E0-0495933E5EC4}" name="Schreib, Jillian" initials="SJ" userId="S::jschreib@pa.gov::aec69590-bb91-47eb-8a29-52fb741bb674" providerId="AD"/>
  <p188:author id="{330759C8-B8BE-A34C-0C04-F6D030DAC80E}" name="Ferguson, Joseph (QRM)" initials="QRM" userId="Ferguson, Joseph (QRM)" providerId="None"/>
  <p188:author id="{315692ED-849D-D96B-67E8-940212B4D1B2}" name="Cappello, Chrystina" initials="CC" userId="S::ccappello@deloitte.com::aad4aabe-037d-46d2-9428-551ea9d5205c" providerId="AD"/>
  <p188:author id="{B0C852F1-BAE7-61B0-7D34-11D54E5C1F92}" name="Harper, Bobbie" initials="BH" userId="Harper, Bobbi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6361"/>
    <a:srgbClr val="4C7E40"/>
    <a:srgbClr val="CD477A"/>
    <a:srgbClr val="FFCC00"/>
    <a:srgbClr val="CA8048"/>
    <a:srgbClr val="A804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4" d="100"/>
          <a:sy n="74" d="100"/>
        </p:scale>
        <p:origin x="139" y="67"/>
      </p:cViewPr>
      <p:guideLst>
        <p:guide orient="horz" pos="2880"/>
        <p:guide pos="2160"/>
      </p:guideLst>
    </p:cSldViewPr>
  </p:slideViewPr>
  <p:outlineViewPr>
    <p:cViewPr>
      <p:scale>
        <a:sx n="33" d="100"/>
        <a:sy n="33" d="100"/>
      </p:scale>
      <p:origin x="0" y="-1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9761E-C7A2-4799-8C20-998D0A233713}"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F90D009F-8260-4FC4-A9A0-DDFDCC35FA4E}">
      <dgm:prSet custT="1"/>
      <dgm:spPr>
        <a:solidFill>
          <a:schemeClr val="accent5"/>
        </a:solidFill>
      </dgm:spPr>
      <dgm:t>
        <a:bodyPr/>
        <a:lstStyle/>
        <a:p>
          <a:r>
            <a:rPr lang="en-US" sz="2000" b="1">
              <a:latin typeface="Calibri" panose="020F0502020204030204" pitchFamily="34" charset="0"/>
              <a:ea typeface="Open Sans" panose="020B0606030504020204" pitchFamily="34" charset="0"/>
              <a:cs typeface="Calibri" panose="020F0502020204030204" pitchFamily="34" charset="0"/>
            </a:rPr>
            <a:t>Overview of </a:t>
          </a:r>
          <a:r>
            <a:rPr lang="en-US" sz="2100" b="1">
              <a:latin typeface="Calibri" panose="020F0502020204030204" pitchFamily="34" charset="0"/>
              <a:ea typeface="Open Sans" panose="020B0606030504020204" pitchFamily="34" charset="0"/>
              <a:cs typeface="Calibri" panose="020F0502020204030204" pitchFamily="34" charset="0"/>
            </a:rPr>
            <a:t>ESSER</a:t>
          </a:r>
        </a:p>
      </dgm:t>
    </dgm:pt>
    <dgm:pt modelId="{27688F36-6610-4AA0-8F13-6FC6EA0392BC}" type="parTrans" cxnId="{DAC9F9BA-DF72-482B-8809-04C2E29526BA}">
      <dgm:prSet/>
      <dgm:spPr/>
      <dgm:t>
        <a:bodyPr/>
        <a:lstStyle/>
        <a:p>
          <a:endParaRPr lang="en-US"/>
        </a:p>
      </dgm:t>
    </dgm:pt>
    <dgm:pt modelId="{A216DC1A-DE2C-48CD-A247-E6E4EB4BDA32}" type="sibTrans" cxnId="{DAC9F9BA-DF72-482B-8809-04C2E29526BA}">
      <dgm:prSet/>
      <dgm:spPr/>
      <dgm:t>
        <a:bodyPr/>
        <a:lstStyle/>
        <a:p>
          <a:endParaRPr lang="en-US"/>
        </a:p>
      </dgm:t>
    </dgm:pt>
    <dgm:pt modelId="{7D3E31C1-6A4D-47EF-9012-0CE36BD82108}">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What is ESSER and why is it unique?</a:t>
          </a:r>
        </a:p>
      </dgm:t>
    </dgm:pt>
    <dgm:pt modelId="{CFE0118D-1ED6-4C45-B118-276B004AD5DD}" type="parTrans" cxnId="{988EC248-57F5-4439-A0B5-B91AFB8B196B}">
      <dgm:prSet/>
      <dgm:spPr/>
      <dgm:t>
        <a:bodyPr/>
        <a:lstStyle/>
        <a:p>
          <a:endParaRPr lang="en-US"/>
        </a:p>
      </dgm:t>
    </dgm:pt>
    <dgm:pt modelId="{82013DCE-C85B-44EA-AB35-3FCE4594BC3B}" type="sibTrans" cxnId="{988EC248-57F5-4439-A0B5-B91AFB8B196B}">
      <dgm:prSet/>
      <dgm:spPr/>
      <dgm:t>
        <a:bodyPr/>
        <a:lstStyle/>
        <a:p>
          <a:endParaRPr lang="en-US"/>
        </a:p>
      </dgm:t>
    </dgm:pt>
    <dgm:pt modelId="{595FABFA-9313-4A83-AF26-79EE18DF9127}">
      <dgm:prSet custT="1"/>
      <dgm:spPr>
        <a:solidFill>
          <a:schemeClr val="accent5"/>
        </a:solidFill>
      </dgm:spPr>
      <dgm:t>
        <a:bodyPr/>
        <a:lstStyle/>
        <a:p>
          <a:r>
            <a:rPr lang="en-US" sz="2100" b="1">
              <a:latin typeface="Calibri" panose="020F0502020204030204" pitchFamily="34" charset="0"/>
              <a:ea typeface="Open Sans" panose="020B0606030504020204" pitchFamily="34" charset="0"/>
              <a:cs typeface="Calibri" panose="020F0502020204030204" pitchFamily="34" charset="0"/>
            </a:rPr>
            <a:t>ESSER Monitoring: What to Expect?</a:t>
          </a:r>
        </a:p>
      </dgm:t>
    </dgm:pt>
    <dgm:pt modelId="{B089A8C7-15F4-412C-A017-66A7669393F9}" type="parTrans" cxnId="{FC6040D4-71ED-4B4B-9BFF-E5C5C862506E}">
      <dgm:prSet/>
      <dgm:spPr/>
      <dgm:t>
        <a:bodyPr/>
        <a:lstStyle/>
        <a:p>
          <a:endParaRPr lang="en-US"/>
        </a:p>
      </dgm:t>
    </dgm:pt>
    <dgm:pt modelId="{9341925D-91D4-4B01-A770-22A498B269CF}" type="sibTrans" cxnId="{FC6040D4-71ED-4B4B-9BFF-E5C5C862506E}">
      <dgm:prSet/>
      <dgm:spPr/>
      <dgm:t>
        <a:bodyPr/>
        <a:lstStyle/>
        <a:p>
          <a:endParaRPr lang="en-US"/>
        </a:p>
      </dgm:t>
    </dgm:pt>
    <dgm:pt modelId="{42B53CAB-CBBF-47FE-9031-D409FF2BE095}">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Overview of Monitoring </a:t>
          </a:r>
        </a:p>
      </dgm:t>
    </dgm:pt>
    <dgm:pt modelId="{BF0E1F28-511C-4531-B1A7-A9BEA88100A6}" type="parTrans" cxnId="{78F9E76A-E973-4253-8C26-86FF2AF02177}">
      <dgm:prSet/>
      <dgm:spPr/>
      <dgm:t>
        <a:bodyPr/>
        <a:lstStyle/>
        <a:p>
          <a:endParaRPr lang="en-US"/>
        </a:p>
      </dgm:t>
    </dgm:pt>
    <dgm:pt modelId="{E01966BA-BD65-428A-8A64-58A86AC5D758}" type="sibTrans" cxnId="{78F9E76A-E973-4253-8C26-86FF2AF02177}">
      <dgm:prSet/>
      <dgm:spPr/>
      <dgm:t>
        <a:bodyPr/>
        <a:lstStyle/>
        <a:p>
          <a:endParaRPr lang="en-US"/>
        </a:p>
      </dgm:t>
    </dgm:pt>
    <dgm:pt modelId="{D03B3C0B-69D2-4226-8A3A-741F7E9A8E24}">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Monitoring Procedures</a:t>
          </a:r>
        </a:p>
      </dgm:t>
    </dgm:pt>
    <dgm:pt modelId="{68DBDC99-210D-4374-A277-20643002801C}" type="parTrans" cxnId="{7BA9E340-E9D6-40CF-8E3E-34D6B6E5E9DC}">
      <dgm:prSet/>
      <dgm:spPr/>
      <dgm:t>
        <a:bodyPr/>
        <a:lstStyle/>
        <a:p>
          <a:endParaRPr lang="en-US"/>
        </a:p>
      </dgm:t>
    </dgm:pt>
    <dgm:pt modelId="{EE31E0A2-7D31-48D8-9DD9-341C89AD3C32}" type="sibTrans" cxnId="{7BA9E340-E9D6-40CF-8E3E-34D6B6E5E9DC}">
      <dgm:prSet/>
      <dgm:spPr/>
      <dgm:t>
        <a:bodyPr/>
        <a:lstStyle/>
        <a:p>
          <a:endParaRPr lang="en-US"/>
        </a:p>
      </dgm:t>
    </dgm:pt>
    <dgm:pt modelId="{221F4534-B77A-4A05-822D-A7DD508C36A8}">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Current State of ESSER Monitoring</a:t>
          </a:r>
        </a:p>
      </dgm:t>
    </dgm:pt>
    <dgm:pt modelId="{440D8301-B32B-4F49-A70C-B64C23D2C013}" type="parTrans" cxnId="{1EEE4F0D-59B9-4C75-A2E1-51652A002F41}">
      <dgm:prSet/>
      <dgm:spPr/>
      <dgm:t>
        <a:bodyPr/>
        <a:lstStyle/>
        <a:p>
          <a:endParaRPr lang="en-US"/>
        </a:p>
      </dgm:t>
    </dgm:pt>
    <dgm:pt modelId="{89E9853C-DA15-4082-B4FD-04D0C0FA39C4}" type="sibTrans" cxnId="{1EEE4F0D-59B9-4C75-A2E1-51652A002F41}">
      <dgm:prSet/>
      <dgm:spPr/>
      <dgm:t>
        <a:bodyPr/>
        <a:lstStyle/>
        <a:p>
          <a:endParaRPr lang="en-US"/>
        </a:p>
      </dgm:t>
    </dgm:pt>
    <dgm:pt modelId="{19A6A449-D17B-4059-A5AF-8D5A7088A9DF}">
      <dgm:prSet custT="1"/>
      <dgm:spPr>
        <a:solidFill>
          <a:schemeClr val="accent5"/>
        </a:solidFill>
      </dgm:spPr>
      <dgm:t>
        <a:bodyPr/>
        <a:lstStyle/>
        <a:p>
          <a:r>
            <a:rPr lang="en-US" sz="2100" b="1">
              <a:latin typeface="Calibri" panose="020F0502020204030204" pitchFamily="34" charset="0"/>
              <a:ea typeface="Open Sans" panose="020B0606030504020204" pitchFamily="34" charset="0"/>
              <a:cs typeface="Calibri" panose="020F0502020204030204" pitchFamily="34" charset="0"/>
            </a:rPr>
            <a:t>Risky Business</a:t>
          </a:r>
        </a:p>
      </dgm:t>
    </dgm:pt>
    <dgm:pt modelId="{E7573C48-DAD2-42A5-A982-CD670D1EE8D6}" type="parTrans" cxnId="{1337D21A-81F4-4540-B6F9-AA5BAEB401B2}">
      <dgm:prSet/>
      <dgm:spPr/>
      <dgm:t>
        <a:bodyPr/>
        <a:lstStyle/>
        <a:p>
          <a:endParaRPr lang="en-US"/>
        </a:p>
      </dgm:t>
    </dgm:pt>
    <dgm:pt modelId="{DA8EFCD4-4879-4DEE-83AD-CE9ECECABE47}" type="sibTrans" cxnId="{1337D21A-81F4-4540-B6F9-AA5BAEB401B2}">
      <dgm:prSet/>
      <dgm:spPr/>
      <dgm:t>
        <a:bodyPr/>
        <a:lstStyle/>
        <a:p>
          <a:endParaRPr lang="en-US"/>
        </a:p>
      </dgm:t>
    </dgm:pt>
    <dgm:pt modelId="{4D0BB83B-42AD-4533-B10A-3BFD1153DD83}">
      <dgm:prSet custT="1"/>
      <dgm:spPr/>
      <dgm:t>
        <a:bodyPr/>
        <a:lstStyle/>
        <a:p>
          <a:pPr marL="171450" lvl="1" indent="-171450" algn="l" defTabSz="800100">
            <a:lnSpc>
              <a:spcPct val="90000"/>
            </a:lnSpc>
            <a:spcBef>
              <a:spcPct val="0"/>
            </a:spcBef>
            <a:spcAft>
              <a:spcPct val="15000"/>
            </a:spcAft>
            <a:buChar char="•"/>
          </a:pPr>
          <a:r>
            <a:rPr lang="en-US" sz="1800" kern="1200">
              <a:solidFill>
                <a:prstClr val="black">
                  <a:hueOff val="0"/>
                  <a:satOff val="0"/>
                  <a:lumOff val="0"/>
                  <a:alphaOff val="0"/>
                </a:prstClr>
              </a:solidFill>
              <a:latin typeface="Calibri" panose="020F0502020204030204" pitchFamily="34" charset="0"/>
              <a:ea typeface="Open Sans" panose="020B0606030504020204" pitchFamily="34" charset="0"/>
              <a:cs typeface="Calibri" panose="020F0502020204030204" pitchFamily="34" charset="0"/>
            </a:rPr>
            <a:t>Understanding the Risk Assessment</a:t>
          </a:r>
        </a:p>
      </dgm:t>
    </dgm:pt>
    <dgm:pt modelId="{919847F5-2745-47EC-96AC-C259180CDB60}" type="parTrans" cxnId="{DCB4956C-01DB-4AFC-B76D-ED3B5A739152}">
      <dgm:prSet/>
      <dgm:spPr/>
      <dgm:t>
        <a:bodyPr/>
        <a:lstStyle/>
        <a:p>
          <a:endParaRPr lang="en-US"/>
        </a:p>
      </dgm:t>
    </dgm:pt>
    <dgm:pt modelId="{9A42F4F9-FBA3-435D-9277-693D75D3B433}" type="sibTrans" cxnId="{DCB4956C-01DB-4AFC-B76D-ED3B5A739152}">
      <dgm:prSet/>
      <dgm:spPr/>
      <dgm:t>
        <a:bodyPr/>
        <a:lstStyle/>
        <a:p>
          <a:endParaRPr lang="en-US"/>
        </a:p>
      </dgm:t>
    </dgm:pt>
    <dgm:pt modelId="{375150B4-2249-42F9-934C-E7EF12EF67C2}">
      <dgm:prSet custT="1"/>
      <dgm:spPr/>
      <dgm:t>
        <a:bodyPr/>
        <a:lstStyle/>
        <a:p>
          <a:pPr marL="171450" lvl="1" indent="-171450" algn="l" defTabSz="800100">
            <a:lnSpc>
              <a:spcPct val="90000"/>
            </a:lnSpc>
            <a:spcBef>
              <a:spcPct val="0"/>
            </a:spcBef>
            <a:spcAft>
              <a:spcPct val="15000"/>
            </a:spcAft>
            <a:buChar char="•"/>
          </a:pPr>
          <a:r>
            <a:rPr lang="en-US" sz="1800" kern="1200">
              <a:solidFill>
                <a:prstClr val="black">
                  <a:hueOff val="0"/>
                  <a:satOff val="0"/>
                  <a:lumOff val="0"/>
                  <a:alphaOff val="0"/>
                </a:prstClr>
              </a:solidFill>
              <a:latin typeface="Calibri" panose="020F0502020204030204" pitchFamily="34" charset="0"/>
              <a:ea typeface="Open Sans" panose="020B0606030504020204" pitchFamily="34" charset="0"/>
              <a:cs typeface="Calibri" panose="020F0502020204030204" pitchFamily="34" charset="0"/>
            </a:rPr>
            <a:t>How to be Proactive</a:t>
          </a:r>
        </a:p>
      </dgm:t>
    </dgm:pt>
    <dgm:pt modelId="{A2923C86-E560-400D-A68B-F7D3A215CDF7}" type="parTrans" cxnId="{83EC9B5B-D84C-4DFB-A38F-39607FD9CAEE}">
      <dgm:prSet/>
      <dgm:spPr/>
      <dgm:t>
        <a:bodyPr/>
        <a:lstStyle/>
        <a:p>
          <a:endParaRPr lang="en-US"/>
        </a:p>
      </dgm:t>
    </dgm:pt>
    <dgm:pt modelId="{AC197EEC-E39B-4D2A-9E66-D491EBCCCF33}" type="sibTrans" cxnId="{83EC9B5B-D84C-4DFB-A38F-39607FD9CAEE}">
      <dgm:prSet/>
      <dgm:spPr/>
      <dgm:t>
        <a:bodyPr/>
        <a:lstStyle/>
        <a:p>
          <a:endParaRPr lang="en-US"/>
        </a:p>
      </dgm:t>
    </dgm:pt>
    <dgm:pt modelId="{BD3FEC11-81C6-4DD6-B0DD-C85B712ED848}">
      <dgm:prSet custT="1"/>
      <dgm:spPr>
        <a:solidFill>
          <a:schemeClr val="accent5"/>
        </a:solidFill>
      </dgm:spPr>
      <dgm:t>
        <a:bodyPr/>
        <a:lstStyle/>
        <a:p>
          <a:r>
            <a:rPr lang="en-US" sz="2100" b="1">
              <a:latin typeface="Calibri" panose="020F0502020204030204" pitchFamily="34" charset="0"/>
              <a:ea typeface="Open Sans" panose="020B0606030504020204" pitchFamily="34" charset="0"/>
              <a:cs typeface="Calibri" panose="020F0502020204030204" pitchFamily="34" charset="0"/>
            </a:rPr>
            <a:t>Acing ESSER Monitoring </a:t>
          </a:r>
        </a:p>
      </dgm:t>
    </dgm:pt>
    <dgm:pt modelId="{A279EC26-42F2-44EC-AD30-24EE37405EF6}" type="parTrans" cxnId="{B36042D6-853B-4069-B7CF-08FAF41B5478}">
      <dgm:prSet/>
      <dgm:spPr/>
      <dgm:t>
        <a:bodyPr/>
        <a:lstStyle/>
        <a:p>
          <a:endParaRPr lang="en-US"/>
        </a:p>
      </dgm:t>
    </dgm:pt>
    <dgm:pt modelId="{E65279BA-C88F-4961-BFE4-C5221B156FD5}" type="sibTrans" cxnId="{B36042D6-853B-4069-B7CF-08FAF41B5478}">
      <dgm:prSet/>
      <dgm:spPr/>
      <dgm:t>
        <a:bodyPr/>
        <a:lstStyle/>
        <a:p>
          <a:endParaRPr lang="en-US"/>
        </a:p>
      </dgm:t>
    </dgm:pt>
    <dgm:pt modelId="{E5FE046A-6B05-4CCE-81F6-41BE677E6C53}">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Plan Ahead: Sharing leading practices to prepare for a monitoring visit</a:t>
          </a:r>
        </a:p>
      </dgm:t>
    </dgm:pt>
    <dgm:pt modelId="{8DF7D855-0F3D-4A8E-AB39-AABFF46ABB00}" type="parTrans" cxnId="{ED900037-D174-4106-8953-5A1F6DB52D77}">
      <dgm:prSet/>
      <dgm:spPr/>
      <dgm:t>
        <a:bodyPr/>
        <a:lstStyle/>
        <a:p>
          <a:endParaRPr lang="en-US"/>
        </a:p>
      </dgm:t>
    </dgm:pt>
    <dgm:pt modelId="{3DB08964-760D-4033-8B49-D366438E18F3}" type="sibTrans" cxnId="{ED900037-D174-4106-8953-5A1F6DB52D77}">
      <dgm:prSet/>
      <dgm:spPr/>
      <dgm:t>
        <a:bodyPr/>
        <a:lstStyle/>
        <a:p>
          <a:endParaRPr lang="en-US"/>
        </a:p>
      </dgm:t>
    </dgm:pt>
    <dgm:pt modelId="{A05CDED0-579B-4C8D-8B9F-237BEA2D6EF6}">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Use Your Resources</a:t>
          </a:r>
        </a:p>
      </dgm:t>
    </dgm:pt>
    <dgm:pt modelId="{3BF9F900-AFDD-43B7-B665-C3FDC25BB4B4}" type="parTrans" cxnId="{46FAF901-3ABC-4F32-B617-DB7CF2AEE884}">
      <dgm:prSet/>
      <dgm:spPr/>
      <dgm:t>
        <a:bodyPr/>
        <a:lstStyle/>
        <a:p>
          <a:endParaRPr lang="en-US"/>
        </a:p>
      </dgm:t>
    </dgm:pt>
    <dgm:pt modelId="{D7D46FAA-5C25-4307-BD6E-8CEEBFE0E544}" type="sibTrans" cxnId="{46FAF901-3ABC-4F32-B617-DB7CF2AEE884}">
      <dgm:prSet/>
      <dgm:spPr/>
      <dgm:t>
        <a:bodyPr/>
        <a:lstStyle/>
        <a:p>
          <a:endParaRPr lang="en-US"/>
        </a:p>
      </dgm:t>
    </dgm:pt>
    <dgm:pt modelId="{718C1462-B575-4E63-9800-87ADE6EF11E6}">
      <dgm:prSet custT="1"/>
      <dgm:spPr/>
      <dgm:t>
        <a:bodyPr/>
        <a:lstStyle/>
        <a:p>
          <a:r>
            <a:rPr lang="en-US" sz="1800">
              <a:latin typeface="Calibri" panose="020F0502020204030204" pitchFamily="34" charset="0"/>
              <a:ea typeface="Open Sans" panose="020B0606030504020204" pitchFamily="34" charset="0"/>
              <a:cs typeface="Calibri" panose="020F0502020204030204" pitchFamily="34" charset="0"/>
            </a:rPr>
            <a:t>Technical Assistance</a:t>
          </a:r>
        </a:p>
      </dgm:t>
    </dgm:pt>
    <dgm:pt modelId="{58A26715-F8AC-4183-9073-E0596E4373DA}" type="parTrans" cxnId="{4FC9E560-7E41-48F8-80F7-3A3A6C832274}">
      <dgm:prSet/>
      <dgm:spPr/>
      <dgm:t>
        <a:bodyPr/>
        <a:lstStyle/>
        <a:p>
          <a:endParaRPr lang="en-US"/>
        </a:p>
      </dgm:t>
    </dgm:pt>
    <dgm:pt modelId="{10C8AC12-0CC0-4156-9C0B-F1EDEE4EB5FC}" type="sibTrans" cxnId="{4FC9E560-7E41-48F8-80F7-3A3A6C832274}">
      <dgm:prSet/>
      <dgm:spPr/>
      <dgm:t>
        <a:bodyPr/>
        <a:lstStyle/>
        <a:p>
          <a:endParaRPr lang="en-US"/>
        </a:p>
      </dgm:t>
    </dgm:pt>
    <dgm:pt modelId="{0A1940D5-1646-4B05-B1CA-3F67E4F36396}" type="pres">
      <dgm:prSet presAssocID="{A1F9761E-C7A2-4799-8C20-998D0A233713}" presName="linear" presStyleCnt="0">
        <dgm:presLayoutVars>
          <dgm:dir/>
          <dgm:animLvl val="lvl"/>
          <dgm:resizeHandles val="exact"/>
        </dgm:presLayoutVars>
      </dgm:prSet>
      <dgm:spPr/>
    </dgm:pt>
    <dgm:pt modelId="{4974A7E8-481A-43AC-9D5F-6F03EA3CEA13}" type="pres">
      <dgm:prSet presAssocID="{F90D009F-8260-4FC4-A9A0-DDFDCC35FA4E}" presName="parentLin" presStyleCnt="0"/>
      <dgm:spPr/>
    </dgm:pt>
    <dgm:pt modelId="{EE0B087E-4CA9-46A8-9B32-79F81E56CD8B}" type="pres">
      <dgm:prSet presAssocID="{F90D009F-8260-4FC4-A9A0-DDFDCC35FA4E}" presName="parentLeftMargin" presStyleLbl="node1" presStyleIdx="0" presStyleCnt="4"/>
      <dgm:spPr/>
    </dgm:pt>
    <dgm:pt modelId="{5DC0BC5D-0CA7-4E30-87B9-7638161CEED5}" type="pres">
      <dgm:prSet presAssocID="{F90D009F-8260-4FC4-A9A0-DDFDCC35FA4E}" presName="parentText" presStyleLbl="node1" presStyleIdx="0" presStyleCnt="4">
        <dgm:presLayoutVars>
          <dgm:chMax val="0"/>
          <dgm:bulletEnabled val="1"/>
        </dgm:presLayoutVars>
      </dgm:prSet>
      <dgm:spPr/>
    </dgm:pt>
    <dgm:pt modelId="{C6E279E2-6B9C-43D9-9DA0-141E39C4026C}" type="pres">
      <dgm:prSet presAssocID="{F90D009F-8260-4FC4-A9A0-DDFDCC35FA4E}" presName="negativeSpace" presStyleCnt="0"/>
      <dgm:spPr/>
    </dgm:pt>
    <dgm:pt modelId="{D0802140-DB6E-4E7F-9922-6BEF3E8101EB}" type="pres">
      <dgm:prSet presAssocID="{F90D009F-8260-4FC4-A9A0-DDFDCC35FA4E}" presName="childText" presStyleLbl="conFgAcc1" presStyleIdx="0" presStyleCnt="4">
        <dgm:presLayoutVars>
          <dgm:bulletEnabled val="1"/>
        </dgm:presLayoutVars>
      </dgm:prSet>
      <dgm:spPr/>
    </dgm:pt>
    <dgm:pt modelId="{9B07F0CD-C62F-4174-9C93-30BE367610C1}" type="pres">
      <dgm:prSet presAssocID="{A216DC1A-DE2C-48CD-A247-E6E4EB4BDA32}" presName="spaceBetweenRectangles" presStyleCnt="0"/>
      <dgm:spPr/>
    </dgm:pt>
    <dgm:pt modelId="{5ED40D0E-E923-4C98-A208-9E932F96FA92}" type="pres">
      <dgm:prSet presAssocID="{595FABFA-9313-4A83-AF26-79EE18DF9127}" presName="parentLin" presStyleCnt="0"/>
      <dgm:spPr/>
    </dgm:pt>
    <dgm:pt modelId="{B52F76E0-710E-48A0-83F9-B36079818752}" type="pres">
      <dgm:prSet presAssocID="{595FABFA-9313-4A83-AF26-79EE18DF9127}" presName="parentLeftMargin" presStyleLbl="node1" presStyleIdx="0" presStyleCnt="4"/>
      <dgm:spPr/>
    </dgm:pt>
    <dgm:pt modelId="{955D8A26-C560-447A-9A9A-E8135005B4ED}" type="pres">
      <dgm:prSet presAssocID="{595FABFA-9313-4A83-AF26-79EE18DF9127}" presName="parentText" presStyleLbl="node1" presStyleIdx="1" presStyleCnt="4">
        <dgm:presLayoutVars>
          <dgm:chMax val="0"/>
          <dgm:bulletEnabled val="1"/>
        </dgm:presLayoutVars>
      </dgm:prSet>
      <dgm:spPr/>
    </dgm:pt>
    <dgm:pt modelId="{91E802E9-6C82-4BFA-82A6-DD0C8187D858}" type="pres">
      <dgm:prSet presAssocID="{595FABFA-9313-4A83-AF26-79EE18DF9127}" presName="negativeSpace" presStyleCnt="0"/>
      <dgm:spPr/>
    </dgm:pt>
    <dgm:pt modelId="{3A582F42-4A15-494D-AADF-6D4AA869C29E}" type="pres">
      <dgm:prSet presAssocID="{595FABFA-9313-4A83-AF26-79EE18DF9127}" presName="childText" presStyleLbl="conFgAcc1" presStyleIdx="1" presStyleCnt="4">
        <dgm:presLayoutVars>
          <dgm:bulletEnabled val="1"/>
        </dgm:presLayoutVars>
      </dgm:prSet>
      <dgm:spPr/>
    </dgm:pt>
    <dgm:pt modelId="{4DF083FE-6216-4FB1-8646-AB49503F5D81}" type="pres">
      <dgm:prSet presAssocID="{9341925D-91D4-4B01-A770-22A498B269CF}" presName="spaceBetweenRectangles" presStyleCnt="0"/>
      <dgm:spPr/>
    </dgm:pt>
    <dgm:pt modelId="{88F0E4C6-1C36-4925-B924-78AE858F172E}" type="pres">
      <dgm:prSet presAssocID="{19A6A449-D17B-4059-A5AF-8D5A7088A9DF}" presName="parentLin" presStyleCnt="0"/>
      <dgm:spPr/>
    </dgm:pt>
    <dgm:pt modelId="{D76B542D-E86D-4B34-A21E-211A27F5630D}" type="pres">
      <dgm:prSet presAssocID="{19A6A449-D17B-4059-A5AF-8D5A7088A9DF}" presName="parentLeftMargin" presStyleLbl="node1" presStyleIdx="1" presStyleCnt="4"/>
      <dgm:spPr/>
    </dgm:pt>
    <dgm:pt modelId="{2B9A0112-FD7B-4ECE-B98D-453F7E41BADE}" type="pres">
      <dgm:prSet presAssocID="{19A6A449-D17B-4059-A5AF-8D5A7088A9DF}" presName="parentText" presStyleLbl="node1" presStyleIdx="2" presStyleCnt="4">
        <dgm:presLayoutVars>
          <dgm:chMax val="0"/>
          <dgm:bulletEnabled val="1"/>
        </dgm:presLayoutVars>
      </dgm:prSet>
      <dgm:spPr/>
    </dgm:pt>
    <dgm:pt modelId="{8DAE3618-5641-46D3-8A4C-6769E6A115FD}" type="pres">
      <dgm:prSet presAssocID="{19A6A449-D17B-4059-A5AF-8D5A7088A9DF}" presName="negativeSpace" presStyleCnt="0"/>
      <dgm:spPr/>
    </dgm:pt>
    <dgm:pt modelId="{4B71DA79-D508-42C4-9830-8608F21B72F9}" type="pres">
      <dgm:prSet presAssocID="{19A6A449-D17B-4059-A5AF-8D5A7088A9DF}" presName="childText" presStyleLbl="conFgAcc1" presStyleIdx="2" presStyleCnt="4">
        <dgm:presLayoutVars>
          <dgm:bulletEnabled val="1"/>
        </dgm:presLayoutVars>
      </dgm:prSet>
      <dgm:spPr/>
    </dgm:pt>
    <dgm:pt modelId="{BEB1F390-E5E5-46EB-B34D-192265CB163E}" type="pres">
      <dgm:prSet presAssocID="{DA8EFCD4-4879-4DEE-83AD-CE9ECECABE47}" presName="spaceBetweenRectangles" presStyleCnt="0"/>
      <dgm:spPr/>
    </dgm:pt>
    <dgm:pt modelId="{9517C43C-EC56-4F55-B5EC-345E72859818}" type="pres">
      <dgm:prSet presAssocID="{BD3FEC11-81C6-4DD6-B0DD-C85B712ED848}" presName="parentLin" presStyleCnt="0"/>
      <dgm:spPr/>
    </dgm:pt>
    <dgm:pt modelId="{1DCFC9B2-9EFE-4074-82E8-94E95D9E9100}" type="pres">
      <dgm:prSet presAssocID="{BD3FEC11-81C6-4DD6-B0DD-C85B712ED848}" presName="parentLeftMargin" presStyleLbl="node1" presStyleIdx="2" presStyleCnt="4"/>
      <dgm:spPr/>
    </dgm:pt>
    <dgm:pt modelId="{33CD39AF-610D-498C-8900-E34E34702411}" type="pres">
      <dgm:prSet presAssocID="{BD3FEC11-81C6-4DD6-B0DD-C85B712ED848}" presName="parentText" presStyleLbl="node1" presStyleIdx="3" presStyleCnt="4">
        <dgm:presLayoutVars>
          <dgm:chMax val="0"/>
          <dgm:bulletEnabled val="1"/>
        </dgm:presLayoutVars>
      </dgm:prSet>
      <dgm:spPr/>
    </dgm:pt>
    <dgm:pt modelId="{F488948D-E09F-4BA4-B46F-D4DE13992151}" type="pres">
      <dgm:prSet presAssocID="{BD3FEC11-81C6-4DD6-B0DD-C85B712ED848}" presName="negativeSpace" presStyleCnt="0"/>
      <dgm:spPr/>
    </dgm:pt>
    <dgm:pt modelId="{53EB327E-DBC1-4872-8FB6-9629AFB20436}" type="pres">
      <dgm:prSet presAssocID="{BD3FEC11-81C6-4DD6-B0DD-C85B712ED848}" presName="childText" presStyleLbl="conFgAcc1" presStyleIdx="3" presStyleCnt="4">
        <dgm:presLayoutVars>
          <dgm:bulletEnabled val="1"/>
        </dgm:presLayoutVars>
      </dgm:prSet>
      <dgm:spPr/>
    </dgm:pt>
  </dgm:ptLst>
  <dgm:cxnLst>
    <dgm:cxn modelId="{46FAF901-3ABC-4F32-B617-DB7CF2AEE884}" srcId="{BD3FEC11-81C6-4DD6-B0DD-C85B712ED848}" destId="{A05CDED0-579B-4C8D-8B9F-237BEA2D6EF6}" srcOrd="1" destOrd="0" parTransId="{3BF9F900-AFDD-43B7-B665-C3FDC25BB4B4}" sibTransId="{D7D46FAA-5C25-4307-BD6E-8CEEBFE0E544}"/>
    <dgm:cxn modelId="{1EEE4F0D-59B9-4C75-A2E1-51652A002F41}" srcId="{595FABFA-9313-4A83-AF26-79EE18DF9127}" destId="{221F4534-B77A-4A05-822D-A7DD508C36A8}" srcOrd="2" destOrd="0" parTransId="{440D8301-B32B-4F49-A70C-B64C23D2C013}" sibTransId="{89E9853C-DA15-4082-B4FD-04D0C0FA39C4}"/>
    <dgm:cxn modelId="{8495E210-057F-4273-862D-F46D47B4C190}" type="presOf" srcId="{718C1462-B575-4E63-9800-87ADE6EF11E6}" destId="{53EB327E-DBC1-4872-8FB6-9629AFB20436}" srcOrd="0" destOrd="2" presId="urn:microsoft.com/office/officeart/2005/8/layout/list1"/>
    <dgm:cxn modelId="{634E0A18-9A7F-4634-91F2-788B840223AD}" type="presOf" srcId="{595FABFA-9313-4A83-AF26-79EE18DF9127}" destId="{B52F76E0-710E-48A0-83F9-B36079818752}" srcOrd="0" destOrd="0" presId="urn:microsoft.com/office/officeart/2005/8/layout/list1"/>
    <dgm:cxn modelId="{1337D21A-81F4-4540-B6F9-AA5BAEB401B2}" srcId="{A1F9761E-C7A2-4799-8C20-998D0A233713}" destId="{19A6A449-D17B-4059-A5AF-8D5A7088A9DF}" srcOrd="2" destOrd="0" parTransId="{E7573C48-DAD2-42A5-A982-CD670D1EE8D6}" sibTransId="{DA8EFCD4-4879-4DEE-83AD-CE9ECECABE47}"/>
    <dgm:cxn modelId="{A988AF23-BD66-462A-8149-28881498A050}" type="presOf" srcId="{BD3FEC11-81C6-4DD6-B0DD-C85B712ED848}" destId="{1DCFC9B2-9EFE-4074-82E8-94E95D9E9100}" srcOrd="0" destOrd="0" presId="urn:microsoft.com/office/officeart/2005/8/layout/list1"/>
    <dgm:cxn modelId="{4AEBDE2F-6F7F-4763-886E-5AEE93F15CCA}" type="presOf" srcId="{42B53CAB-CBBF-47FE-9031-D409FF2BE095}" destId="{3A582F42-4A15-494D-AADF-6D4AA869C29E}" srcOrd="0" destOrd="0" presId="urn:microsoft.com/office/officeart/2005/8/layout/list1"/>
    <dgm:cxn modelId="{6F9C9A30-33A0-4140-9F78-878A9334715E}" type="presOf" srcId="{A1F9761E-C7A2-4799-8C20-998D0A233713}" destId="{0A1940D5-1646-4B05-B1CA-3F67E4F36396}" srcOrd="0" destOrd="0" presId="urn:microsoft.com/office/officeart/2005/8/layout/list1"/>
    <dgm:cxn modelId="{ED900037-D174-4106-8953-5A1F6DB52D77}" srcId="{BD3FEC11-81C6-4DD6-B0DD-C85B712ED848}" destId="{E5FE046A-6B05-4CCE-81F6-41BE677E6C53}" srcOrd="0" destOrd="0" parTransId="{8DF7D855-0F3D-4A8E-AB39-AABFF46ABB00}" sibTransId="{3DB08964-760D-4033-8B49-D366438E18F3}"/>
    <dgm:cxn modelId="{7BA9E340-E9D6-40CF-8E3E-34D6B6E5E9DC}" srcId="{595FABFA-9313-4A83-AF26-79EE18DF9127}" destId="{D03B3C0B-69D2-4226-8A3A-741F7E9A8E24}" srcOrd="1" destOrd="0" parTransId="{68DBDC99-210D-4374-A277-20643002801C}" sibTransId="{EE31E0A2-7D31-48D8-9DD9-341C89AD3C32}"/>
    <dgm:cxn modelId="{83EC9B5B-D84C-4DFB-A38F-39607FD9CAEE}" srcId="{19A6A449-D17B-4059-A5AF-8D5A7088A9DF}" destId="{375150B4-2249-42F9-934C-E7EF12EF67C2}" srcOrd="1" destOrd="0" parTransId="{A2923C86-E560-400D-A68B-F7D3A215CDF7}" sibTransId="{AC197EEC-E39B-4D2A-9E66-D491EBCCCF33}"/>
    <dgm:cxn modelId="{3D4DB95C-3436-416C-89F2-9E1D95EB29D7}" type="presOf" srcId="{19A6A449-D17B-4059-A5AF-8D5A7088A9DF}" destId="{2B9A0112-FD7B-4ECE-B98D-453F7E41BADE}" srcOrd="1" destOrd="0" presId="urn:microsoft.com/office/officeart/2005/8/layout/list1"/>
    <dgm:cxn modelId="{4FC9E560-7E41-48F8-80F7-3A3A6C832274}" srcId="{BD3FEC11-81C6-4DD6-B0DD-C85B712ED848}" destId="{718C1462-B575-4E63-9800-87ADE6EF11E6}" srcOrd="2" destOrd="0" parTransId="{58A26715-F8AC-4183-9073-E0596E4373DA}" sibTransId="{10C8AC12-0CC0-4156-9C0B-F1EDEE4EB5FC}"/>
    <dgm:cxn modelId="{6C8D2166-E5C0-4FD4-AADC-F86D78ABF20D}" type="presOf" srcId="{221F4534-B77A-4A05-822D-A7DD508C36A8}" destId="{3A582F42-4A15-494D-AADF-6D4AA869C29E}" srcOrd="0" destOrd="2" presId="urn:microsoft.com/office/officeart/2005/8/layout/list1"/>
    <dgm:cxn modelId="{4F8E1067-4B34-47E4-B16A-DB3B927D8ABA}" type="presOf" srcId="{F90D009F-8260-4FC4-A9A0-DDFDCC35FA4E}" destId="{5DC0BC5D-0CA7-4E30-87B9-7638161CEED5}" srcOrd="1" destOrd="0" presId="urn:microsoft.com/office/officeart/2005/8/layout/list1"/>
    <dgm:cxn modelId="{2D089267-173C-48FE-9FAD-556A081A2AD7}" type="presOf" srcId="{BD3FEC11-81C6-4DD6-B0DD-C85B712ED848}" destId="{33CD39AF-610D-498C-8900-E34E34702411}" srcOrd="1" destOrd="0" presId="urn:microsoft.com/office/officeart/2005/8/layout/list1"/>
    <dgm:cxn modelId="{988EC248-57F5-4439-A0B5-B91AFB8B196B}" srcId="{F90D009F-8260-4FC4-A9A0-DDFDCC35FA4E}" destId="{7D3E31C1-6A4D-47EF-9012-0CE36BD82108}" srcOrd="0" destOrd="0" parTransId="{CFE0118D-1ED6-4C45-B118-276B004AD5DD}" sibTransId="{82013DCE-C85B-44EA-AB35-3FCE4594BC3B}"/>
    <dgm:cxn modelId="{78F9E76A-E973-4253-8C26-86FF2AF02177}" srcId="{595FABFA-9313-4A83-AF26-79EE18DF9127}" destId="{42B53CAB-CBBF-47FE-9031-D409FF2BE095}" srcOrd="0" destOrd="0" parTransId="{BF0E1F28-511C-4531-B1A7-A9BEA88100A6}" sibTransId="{E01966BA-BD65-428A-8A64-58A86AC5D758}"/>
    <dgm:cxn modelId="{DCB4956C-01DB-4AFC-B76D-ED3B5A739152}" srcId="{19A6A449-D17B-4059-A5AF-8D5A7088A9DF}" destId="{4D0BB83B-42AD-4533-B10A-3BFD1153DD83}" srcOrd="0" destOrd="0" parTransId="{919847F5-2745-47EC-96AC-C259180CDB60}" sibTransId="{9A42F4F9-FBA3-435D-9277-693D75D3B433}"/>
    <dgm:cxn modelId="{C85C724D-D7E3-4781-BF76-175CDEEBB4B5}" type="presOf" srcId="{4D0BB83B-42AD-4533-B10A-3BFD1153DD83}" destId="{4B71DA79-D508-42C4-9830-8608F21B72F9}" srcOrd="0" destOrd="0" presId="urn:microsoft.com/office/officeart/2005/8/layout/list1"/>
    <dgm:cxn modelId="{B8784D71-C93D-4969-ABCE-788B94928AE5}" type="presOf" srcId="{7D3E31C1-6A4D-47EF-9012-0CE36BD82108}" destId="{D0802140-DB6E-4E7F-9922-6BEF3E8101EB}" srcOrd="0" destOrd="0" presId="urn:microsoft.com/office/officeart/2005/8/layout/list1"/>
    <dgm:cxn modelId="{1D787776-0448-412E-97A9-9A6D1F697E6E}" type="presOf" srcId="{F90D009F-8260-4FC4-A9A0-DDFDCC35FA4E}" destId="{EE0B087E-4CA9-46A8-9B32-79F81E56CD8B}" srcOrd="0" destOrd="0" presId="urn:microsoft.com/office/officeart/2005/8/layout/list1"/>
    <dgm:cxn modelId="{458AE7A1-80E8-4615-AE58-D42D517A15E2}" type="presOf" srcId="{E5FE046A-6B05-4CCE-81F6-41BE677E6C53}" destId="{53EB327E-DBC1-4872-8FB6-9629AFB20436}" srcOrd="0" destOrd="0" presId="urn:microsoft.com/office/officeart/2005/8/layout/list1"/>
    <dgm:cxn modelId="{252A40A8-6DDC-49E4-909C-DEA9E0F16D7C}" type="presOf" srcId="{595FABFA-9313-4A83-AF26-79EE18DF9127}" destId="{955D8A26-C560-447A-9A9A-E8135005B4ED}" srcOrd="1" destOrd="0" presId="urn:microsoft.com/office/officeart/2005/8/layout/list1"/>
    <dgm:cxn modelId="{2072B3B4-2A16-4FAA-922D-0DD1FA6C473E}" type="presOf" srcId="{D03B3C0B-69D2-4226-8A3A-741F7E9A8E24}" destId="{3A582F42-4A15-494D-AADF-6D4AA869C29E}" srcOrd="0" destOrd="1" presId="urn:microsoft.com/office/officeart/2005/8/layout/list1"/>
    <dgm:cxn modelId="{DAC9F9BA-DF72-482B-8809-04C2E29526BA}" srcId="{A1F9761E-C7A2-4799-8C20-998D0A233713}" destId="{F90D009F-8260-4FC4-A9A0-DDFDCC35FA4E}" srcOrd="0" destOrd="0" parTransId="{27688F36-6610-4AA0-8F13-6FC6EA0392BC}" sibTransId="{A216DC1A-DE2C-48CD-A247-E6E4EB4BDA32}"/>
    <dgm:cxn modelId="{3A8100C0-BBBB-4A4C-9F2C-D3AD40108D30}" type="presOf" srcId="{375150B4-2249-42F9-934C-E7EF12EF67C2}" destId="{4B71DA79-D508-42C4-9830-8608F21B72F9}" srcOrd="0" destOrd="1" presId="urn:microsoft.com/office/officeart/2005/8/layout/list1"/>
    <dgm:cxn modelId="{0AAFEECF-9B31-4D67-9A16-7F0C1BDB8EB9}" type="presOf" srcId="{19A6A449-D17B-4059-A5AF-8D5A7088A9DF}" destId="{D76B542D-E86D-4B34-A21E-211A27F5630D}" srcOrd="0" destOrd="0" presId="urn:microsoft.com/office/officeart/2005/8/layout/list1"/>
    <dgm:cxn modelId="{FC6040D4-71ED-4B4B-9BFF-E5C5C862506E}" srcId="{A1F9761E-C7A2-4799-8C20-998D0A233713}" destId="{595FABFA-9313-4A83-AF26-79EE18DF9127}" srcOrd="1" destOrd="0" parTransId="{B089A8C7-15F4-412C-A017-66A7669393F9}" sibTransId="{9341925D-91D4-4B01-A770-22A498B269CF}"/>
    <dgm:cxn modelId="{B36042D6-853B-4069-B7CF-08FAF41B5478}" srcId="{A1F9761E-C7A2-4799-8C20-998D0A233713}" destId="{BD3FEC11-81C6-4DD6-B0DD-C85B712ED848}" srcOrd="3" destOrd="0" parTransId="{A279EC26-42F2-44EC-AD30-24EE37405EF6}" sibTransId="{E65279BA-C88F-4961-BFE4-C5221B156FD5}"/>
    <dgm:cxn modelId="{550178EE-FD6C-4FBC-B747-B4C0CBD5CD2F}" type="presOf" srcId="{A05CDED0-579B-4C8D-8B9F-237BEA2D6EF6}" destId="{53EB327E-DBC1-4872-8FB6-9629AFB20436}" srcOrd="0" destOrd="1" presId="urn:microsoft.com/office/officeart/2005/8/layout/list1"/>
    <dgm:cxn modelId="{89DEFC66-AB93-4FDE-9D36-81BC49B8403E}" type="presParOf" srcId="{0A1940D5-1646-4B05-B1CA-3F67E4F36396}" destId="{4974A7E8-481A-43AC-9D5F-6F03EA3CEA13}" srcOrd="0" destOrd="0" presId="urn:microsoft.com/office/officeart/2005/8/layout/list1"/>
    <dgm:cxn modelId="{0F65978F-88C1-4831-AA0E-74E72F35A947}" type="presParOf" srcId="{4974A7E8-481A-43AC-9D5F-6F03EA3CEA13}" destId="{EE0B087E-4CA9-46A8-9B32-79F81E56CD8B}" srcOrd="0" destOrd="0" presId="urn:microsoft.com/office/officeart/2005/8/layout/list1"/>
    <dgm:cxn modelId="{5B27D519-BAF1-46C0-980D-2018C8F1AF2D}" type="presParOf" srcId="{4974A7E8-481A-43AC-9D5F-6F03EA3CEA13}" destId="{5DC0BC5D-0CA7-4E30-87B9-7638161CEED5}" srcOrd="1" destOrd="0" presId="urn:microsoft.com/office/officeart/2005/8/layout/list1"/>
    <dgm:cxn modelId="{E0D7D55F-7D28-468F-9CD3-93FDDBBBE84A}" type="presParOf" srcId="{0A1940D5-1646-4B05-B1CA-3F67E4F36396}" destId="{C6E279E2-6B9C-43D9-9DA0-141E39C4026C}" srcOrd="1" destOrd="0" presId="urn:microsoft.com/office/officeart/2005/8/layout/list1"/>
    <dgm:cxn modelId="{3DD8E9B1-EAEE-4F59-AA59-3DC7F8742774}" type="presParOf" srcId="{0A1940D5-1646-4B05-B1CA-3F67E4F36396}" destId="{D0802140-DB6E-4E7F-9922-6BEF3E8101EB}" srcOrd="2" destOrd="0" presId="urn:microsoft.com/office/officeart/2005/8/layout/list1"/>
    <dgm:cxn modelId="{C6AA9288-ACD9-4684-BA9A-AE84F0E62126}" type="presParOf" srcId="{0A1940D5-1646-4B05-B1CA-3F67E4F36396}" destId="{9B07F0CD-C62F-4174-9C93-30BE367610C1}" srcOrd="3" destOrd="0" presId="urn:microsoft.com/office/officeart/2005/8/layout/list1"/>
    <dgm:cxn modelId="{3CAEE161-7935-4970-9BE1-8921ECCC75C6}" type="presParOf" srcId="{0A1940D5-1646-4B05-B1CA-3F67E4F36396}" destId="{5ED40D0E-E923-4C98-A208-9E932F96FA92}" srcOrd="4" destOrd="0" presId="urn:microsoft.com/office/officeart/2005/8/layout/list1"/>
    <dgm:cxn modelId="{E23A980D-83E1-4E8A-978B-827FFBA70062}" type="presParOf" srcId="{5ED40D0E-E923-4C98-A208-9E932F96FA92}" destId="{B52F76E0-710E-48A0-83F9-B36079818752}" srcOrd="0" destOrd="0" presId="urn:microsoft.com/office/officeart/2005/8/layout/list1"/>
    <dgm:cxn modelId="{4DF00430-38F4-4DE6-9D32-9600C34F7EC0}" type="presParOf" srcId="{5ED40D0E-E923-4C98-A208-9E932F96FA92}" destId="{955D8A26-C560-447A-9A9A-E8135005B4ED}" srcOrd="1" destOrd="0" presId="urn:microsoft.com/office/officeart/2005/8/layout/list1"/>
    <dgm:cxn modelId="{53A5EDA4-14CB-4B8D-8402-7C56FF508752}" type="presParOf" srcId="{0A1940D5-1646-4B05-B1CA-3F67E4F36396}" destId="{91E802E9-6C82-4BFA-82A6-DD0C8187D858}" srcOrd="5" destOrd="0" presId="urn:microsoft.com/office/officeart/2005/8/layout/list1"/>
    <dgm:cxn modelId="{EB069941-2D00-45B9-B2A3-077D92384D25}" type="presParOf" srcId="{0A1940D5-1646-4B05-B1CA-3F67E4F36396}" destId="{3A582F42-4A15-494D-AADF-6D4AA869C29E}" srcOrd="6" destOrd="0" presId="urn:microsoft.com/office/officeart/2005/8/layout/list1"/>
    <dgm:cxn modelId="{02D87B59-9648-4E8D-BCA3-746DD661AB20}" type="presParOf" srcId="{0A1940D5-1646-4B05-B1CA-3F67E4F36396}" destId="{4DF083FE-6216-4FB1-8646-AB49503F5D81}" srcOrd="7" destOrd="0" presId="urn:microsoft.com/office/officeart/2005/8/layout/list1"/>
    <dgm:cxn modelId="{AB7FF624-33DA-4ABF-9F60-B003E509E09B}" type="presParOf" srcId="{0A1940D5-1646-4B05-B1CA-3F67E4F36396}" destId="{88F0E4C6-1C36-4925-B924-78AE858F172E}" srcOrd="8" destOrd="0" presId="urn:microsoft.com/office/officeart/2005/8/layout/list1"/>
    <dgm:cxn modelId="{1C5E8A14-DD69-4A1D-A035-64EB944436F5}" type="presParOf" srcId="{88F0E4C6-1C36-4925-B924-78AE858F172E}" destId="{D76B542D-E86D-4B34-A21E-211A27F5630D}" srcOrd="0" destOrd="0" presId="urn:microsoft.com/office/officeart/2005/8/layout/list1"/>
    <dgm:cxn modelId="{D26497B6-5ABD-49AC-B9C9-50166F55D58A}" type="presParOf" srcId="{88F0E4C6-1C36-4925-B924-78AE858F172E}" destId="{2B9A0112-FD7B-4ECE-B98D-453F7E41BADE}" srcOrd="1" destOrd="0" presId="urn:microsoft.com/office/officeart/2005/8/layout/list1"/>
    <dgm:cxn modelId="{1C05D17B-B2D1-4F8A-A1FA-2F2933FB5744}" type="presParOf" srcId="{0A1940D5-1646-4B05-B1CA-3F67E4F36396}" destId="{8DAE3618-5641-46D3-8A4C-6769E6A115FD}" srcOrd="9" destOrd="0" presId="urn:microsoft.com/office/officeart/2005/8/layout/list1"/>
    <dgm:cxn modelId="{DAC523B1-1809-42C2-8C97-408B7A069160}" type="presParOf" srcId="{0A1940D5-1646-4B05-B1CA-3F67E4F36396}" destId="{4B71DA79-D508-42C4-9830-8608F21B72F9}" srcOrd="10" destOrd="0" presId="urn:microsoft.com/office/officeart/2005/8/layout/list1"/>
    <dgm:cxn modelId="{00E8C0F0-D3C7-4C73-B508-F5745C351D7F}" type="presParOf" srcId="{0A1940D5-1646-4B05-B1CA-3F67E4F36396}" destId="{BEB1F390-E5E5-46EB-B34D-192265CB163E}" srcOrd="11" destOrd="0" presId="urn:microsoft.com/office/officeart/2005/8/layout/list1"/>
    <dgm:cxn modelId="{29A4E4A4-D689-4900-B636-826228AE08F7}" type="presParOf" srcId="{0A1940D5-1646-4B05-B1CA-3F67E4F36396}" destId="{9517C43C-EC56-4F55-B5EC-345E72859818}" srcOrd="12" destOrd="0" presId="urn:microsoft.com/office/officeart/2005/8/layout/list1"/>
    <dgm:cxn modelId="{714828A5-3644-4025-A6C2-5C55AE84EE71}" type="presParOf" srcId="{9517C43C-EC56-4F55-B5EC-345E72859818}" destId="{1DCFC9B2-9EFE-4074-82E8-94E95D9E9100}" srcOrd="0" destOrd="0" presId="urn:microsoft.com/office/officeart/2005/8/layout/list1"/>
    <dgm:cxn modelId="{518FB795-394C-4428-ABFB-B4DB38A570E8}" type="presParOf" srcId="{9517C43C-EC56-4F55-B5EC-345E72859818}" destId="{33CD39AF-610D-498C-8900-E34E34702411}" srcOrd="1" destOrd="0" presId="urn:microsoft.com/office/officeart/2005/8/layout/list1"/>
    <dgm:cxn modelId="{12763E02-137E-4E32-A53F-56AEDD4E268D}" type="presParOf" srcId="{0A1940D5-1646-4B05-B1CA-3F67E4F36396}" destId="{F488948D-E09F-4BA4-B46F-D4DE13992151}" srcOrd="13" destOrd="0" presId="urn:microsoft.com/office/officeart/2005/8/layout/list1"/>
    <dgm:cxn modelId="{5C3E6149-0598-4861-B55A-54E9DD5735E9}" type="presParOf" srcId="{0A1940D5-1646-4B05-B1CA-3F67E4F36396}" destId="{53EB327E-DBC1-4872-8FB6-9629AFB2043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02140-DB6E-4E7F-9922-6BEF3E8101EB}">
      <dsp:nvSpPr>
        <dsp:cNvPr id="0" name=""/>
        <dsp:cNvSpPr/>
      </dsp:nvSpPr>
      <dsp:spPr>
        <a:xfrm>
          <a:off x="0" y="238954"/>
          <a:ext cx="6666833" cy="655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What is ESSER and why is it unique?</a:t>
          </a:r>
        </a:p>
      </dsp:txBody>
      <dsp:txXfrm>
        <a:off x="0" y="238954"/>
        <a:ext cx="6666833" cy="655200"/>
      </dsp:txXfrm>
    </dsp:sp>
    <dsp:sp modelId="{5DC0BC5D-0CA7-4E30-87B9-7638161CEED5}">
      <dsp:nvSpPr>
        <dsp:cNvPr id="0" name=""/>
        <dsp:cNvSpPr/>
      </dsp:nvSpPr>
      <dsp:spPr>
        <a:xfrm>
          <a:off x="333341" y="47074"/>
          <a:ext cx="4666783" cy="383760"/>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Calibri" panose="020F0502020204030204" pitchFamily="34" charset="0"/>
              <a:ea typeface="Open Sans" panose="020B0606030504020204" pitchFamily="34" charset="0"/>
              <a:cs typeface="Calibri" panose="020F0502020204030204" pitchFamily="34" charset="0"/>
            </a:rPr>
            <a:t>Overview of </a:t>
          </a:r>
          <a:r>
            <a:rPr lang="en-US" sz="2100" b="1" kern="1200">
              <a:latin typeface="Calibri" panose="020F0502020204030204" pitchFamily="34" charset="0"/>
              <a:ea typeface="Open Sans" panose="020B0606030504020204" pitchFamily="34" charset="0"/>
              <a:cs typeface="Calibri" panose="020F0502020204030204" pitchFamily="34" charset="0"/>
            </a:rPr>
            <a:t>ESSER</a:t>
          </a:r>
        </a:p>
      </dsp:txBody>
      <dsp:txXfrm>
        <a:off x="352075" y="65808"/>
        <a:ext cx="4629315" cy="346292"/>
      </dsp:txXfrm>
    </dsp:sp>
    <dsp:sp modelId="{3A582F42-4A15-494D-AADF-6D4AA869C29E}">
      <dsp:nvSpPr>
        <dsp:cNvPr id="0" name=""/>
        <dsp:cNvSpPr/>
      </dsp:nvSpPr>
      <dsp:spPr>
        <a:xfrm>
          <a:off x="0" y="1156234"/>
          <a:ext cx="6666833" cy="124897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Overview of Monitoring </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Monitoring Procedures</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Current State of ESSER Monitoring</a:t>
          </a:r>
        </a:p>
      </dsp:txBody>
      <dsp:txXfrm>
        <a:off x="0" y="1156234"/>
        <a:ext cx="6666833" cy="1248975"/>
      </dsp:txXfrm>
    </dsp:sp>
    <dsp:sp modelId="{955D8A26-C560-447A-9A9A-E8135005B4ED}">
      <dsp:nvSpPr>
        <dsp:cNvPr id="0" name=""/>
        <dsp:cNvSpPr/>
      </dsp:nvSpPr>
      <dsp:spPr>
        <a:xfrm>
          <a:off x="333341" y="964354"/>
          <a:ext cx="4666783" cy="383760"/>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b="1" kern="1200">
              <a:latin typeface="Calibri" panose="020F0502020204030204" pitchFamily="34" charset="0"/>
              <a:ea typeface="Open Sans" panose="020B0606030504020204" pitchFamily="34" charset="0"/>
              <a:cs typeface="Calibri" panose="020F0502020204030204" pitchFamily="34" charset="0"/>
            </a:rPr>
            <a:t>ESSER Monitoring: What to Expect?</a:t>
          </a:r>
        </a:p>
      </dsp:txBody>
      <dsp:txXfrm>
        <a:off x="352075" y="983088"/>
        <a:ext cx="4629315" cy="346292"/>
      </dsp:txXfrm>
    </dsp:sp>
    <dsp:sp modelId="{4B71DA79-D508-42C4-9830-8608F21B72F9}">
      <dsp:nvSpPr>
        <dsp:cNvPr id="0" name=""/>
        <dsp:cNvSpPr/>
      </dsp:nvSpPr>
      <dsp:spPr>
        <a:xfrm>
          <a:off x="0" y="2667290"/>
          <a:ext cx="6666833" cy="9623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prstClr val="black">
                  <a:hueOff val="0"/>
                  <a:satOff val="0"/>
                  <a:lumOff val="0"/>
                  <a:alphaOff val="0"/>
                </a:prstClr>
              </a:solidFill>
              <a:latin typeface="Calibri" panose="020F0502020204030204" pitchFamily="34" charset="0"/>
              <a:ea typeface="Open Sans" panose="020B0606030504020204" pitchFamily="34" charset="0"/>
              <a:cs typeface="Calibri" panose="020F0502020204030204" pitchFamily="34" charset="0"/>
            </a:rPr>
            <a:t>Understanding the Risk Assessment</a:t>
          </a:r>
        </a:p>
        <a:p>
          <a:pPr marL="171450" lvl="1" indent="-171450" algn="l" defTabSz="800100">
            <a:lnSpc>
              <a:spcPct val="90000"/>
            </a:lnSpc>
            <a:spcBef>
              <a:spcPct val="0"/>
            </a:spcBef>
            <a:spcAft>
              <a:spcPct val="15000"/>
            </a:spcAft>
            <a:buChar char="•"/>
          </a:pPr>
          <a:r>
            <a:rPr lang="en-US" sz="1800" kern="1200">
              <a:solidFill>
                <a:prstClr val="black">
                  <a:hueOff val="0"/>
                  <a:satOff val="0"/>
                  <a:lumOff val="0"/>
                  <a:alphaOff val="0"/>
                </a:prstClr>
              </a:solidFill>
              <a:latin typeface="Calibri" panose="020F0502020204030204" pitchFamily="34" charset="0"/>
              <a:ea typeface="Open Sans" panose="020B0606030504020204" pitchFamily="34" charset="0"/>
              <a:cs typeface="Calibri" panose="020F0502020204030204" pitchFamily="34" charset="0"/>
            </a:rPr>
            <a:t>How to be Proactive</a:t>
          </a:r>
        </a:p>
      </dsp:txBody>
      <dsp:txXfrm>
        <a:off x="0" y="2667290"/>
        <a:ext cx="6666833" cy="962325"/>
      </dsp:txXfrm>
    </dsp:sp>
    <dsp:sp modelId="{2B9A0112-FD7B-4ECE-B98D-453F7E41BADE}">
      <dsp:nvSpPr>
        <dsp:cNvPr id="0" name=""/>
        <dsp:cNvSpPr/>
      </dsp:nvSpPr>
      <dsp:spPr>
        <a:xfrm>
          <a:off x="333341" y="2475410"/>
          <a:ext cx="4666783" cy="383760"/>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b="1" kern="1200">
              <a:latin typeface="Calibri" panose="020F0502020204030204" pitchFamily="34" charset="0"/>
              <a:ea typeface="Open Sans" panose="020B0606030504020204" pitchFamily="34" charset="0"/>
              <a:cs typeface="Calibri" panose="020F0502020204030204" pitchFamily="34" charset="0"/>
            </a:rPr>
            <a:t>Risky Business</a:t>
          </a:r>
        </a:p>
      </dsp:txBody>
      <dsp:txXfrm>
        <a:off x="352075" y="2494144"/>
        <a:ext cx="4629315" cy="346292"/>
      </dsp:txXfrm>
    </dsp:sp>
    <dsp:sp modelId="{53EB327E-DBC1-4872-8FB6-9629AFB20436}">
      <dsp:nvSpPr>
        <dsp:cNvPr id="0" name=""/>
        <dsp:cNvSpPr/>
      </dsp:nvSpPr>
      <dsp:spPr>
        <a:xfrm>
          <a:off x="0" y="3891695"/>
          <a:ext cx="6666833" cy="151515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Plan Ahead: Sharing leading practices to prepare for a monitoring visit</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Use Your Resources</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ea typeface="Open Sans" panose="020B0606030504020204" pitchFamily="34" charset="0"/>
              <a:cs typeface="Calibri" panose="020F0502020204030204" pitchFamily="34" charset="0"/>
            </a:rPr>
            <a:t>Technical Assistance</a:t>
          </a:r>
        </a:p>
      </dsp:txBody>
      <dsp:txXfrm>
        <a:off x="0" y="3891695"/>
        <a:ext cx="6666833" cy="1515150"/>
      </dsp:txXfrm>
    </dsp:sp>
    <dsp:sp modelId="{33CD39AF-610D-498C-8900-E34E34702411}">
      <dsp:nvSpPr>
        <dsp:cNvPr id="0" name=""/>
        <dsp:cNvSpPr/>
      </dsp:nvSpPr>
      <dsp:spPr>
        <a:xfrm>
          <a:off x="333341" y="3699815"/>
          <a:ext cx="4666783" cy="383760"/>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b="1" kern="1200">
              <a:latin typeface="Calibri" panose="020F0502020204030204" pitchFamily="34" charset="0"/>
              <a:ea typeface="Open Sans" panose="020B0606030504020204" pitchFamily="34" charset="0"/>
              <a:cs typeface="Calibri" panose="020F0502020204030204" pitchFamily="34" charset="0"/>
            </a:rPr>
            <a:t>Acing ESSER Monitoring </a:t>
          </a:r>
        </a:p>
      </dsp:txBody>
      <dsp:txXfrm>
        <a:off x="352075" y="3718549"/>
        <a:ext cx="4629315"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D35F20-FE76-4809-BCCA-B33806F6B5C5}" type="datetimeFigureOut">
              <a:rPr lang="en-US" smtClean="0"/>
              <a:t>5/24/2023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11778ED-C57D-405B-8B8E-D6FE63288A6A}" type="slidenum">
              <a:rPr lang="en-US" smtClean="0"/>
              <a:t>‹#›</a:t>
            </a:fld>
            <a:endParaRPr lang="en-US"/>
          </a:p>
        </p:txBody>
      </p:sp>
    </p:spTree>
    <p:extLst>
      <p:ext uri="{BB962C8B-B14F-4D97-AF65-F5344CB8AC3E}">
        <p14:creationId xmlns:p14="http://schemas.microsoft.com/office/powerpoint/2010/main" val="109382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1778ED-C57D-405B-8B8E-D6FE63288A6A}" type="slidenum">
              <a:rPr lang="en-US" smtClean="0"/>
              <a:t>2</a:t>
            </a:fld>
            <a:endParaRPr lang="en-US"/>
          </a:p>
        </p:txBody>
      </p:sp>
    </p:spTree>
    <p:extLst>
      <p:ext uri="{BB962C8B-B14F-4D97-AF65-F5344CB8AC3E}">
        <p14:creationId xmlns:p14="http://schemas.microsoft.com/office/powerpoint/2010/main" val="292197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A11778ED-C57D-405B-8B8E-D6FE63288A6A}" type="slidenum">
              <a:rPr lang="en-US" smtClean="0"/>
              <a:t>5</a:t>
            </a:fld>
            <a:endParaRPr lang="en-US"/>
          </a:p>
        </p:txBody>
      </p:sp>
    </p:spTree>
    <p:extLst>
      <p:ext uri="{BB962C8B-B14F-4D97-AF65-F5344CB8AC3E}">
        <p14:creationId xmlns:p14="http://schemas.microsoft.com/office/powerpoint/2010/main" val="240503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A11778ED-C57D-405B-8B8E-D6FE63288A6A}" type="slidenum">
              <a:rPr lang="en-US" smtClean="0"/>
              <a:t>6</a:t>
            </a:fld>
            <a:endParaRPr lang="en-US"/>
          </a:p>
        </p:txBody>
      </p:sp>
    </p:spTree>
    <p:extLst>
      <p:ext uri="{BB962C8B-B14F-4D97-AF65-F5344CB8AC3E}">
        <p14:creationId xmlns:p14="http://schemas.microsoft.com/office/powerpoint/2010/main" val="329529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 Monitoring is a huge investment for the Commonwealth, we are spending tons of resources because we want to make sure the money we received stays</a:t>
            </a:r>
          </a:p>
        </p:txBody>
      </p:sp>
      <p:sp>
        <p:nvSpPr>
          <p:cNvPr id="4" name="Slide Number Placeholder 3"/>
          <p:cNvSpPr>
            <a:spLocks noGrp="1"/>
          </p:cNvSpPr>
          <p:nvPr>
            <p:ph type="sldNum" sz="quarter" idx="5"/>
          </p:nvPr>
        </p:nvSpPr>
        <p:spPr/>
        <p:txBody>
          <a:bodyPr/>
          <a:lstStyle/>
          <a:p>
            <a:fld id="{A11778ED-C57D-405B-8B8E-D6FE63288A6A}" type="slidenum">
              <a:rPr lang="en-US" smtClean="0"/>
              <a:t>8</a:t>
            </a:fld>
            <a:endParaRPr lang="en-US"/>
          </a:p>
        </p:txBody>
      </p:sp>
    </p:spTree>
    <p:extLst>
      <p:ext uri="{BB962C8B-B14F-4D97-AF65-F5344CB8AC3E}">
        <p14:creationId xmlns:p14="http://schemas.microsoft.com/office/powerpoint/2010/main" val="358859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A11778ED-C57D-405B-8B8E-D6FE63288A6A}" type="slidenum">
              <a:rPr lang="en-US" smtClean="0"/>
              <a:t>9</a:t>
            </a:fld>
            <a:endParaRPr lang="en-US"/>
          </a:p>
        </p:txBody>
      </p:sp>
    </p:spTree>
    <p:extLst>
      <p:ext uri="{BB962C8B-B14F-4D97-AF65-F5344CB8AC3E}">
        <p14:creationId xmlns:p14="http://schemas.microsoft.com/office/powerpoint/2010/main" val="237742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 Monitoring is a huge investment for the Commonwealth, we are spending tons of resources because we want to make sure the money we received stays</a:t>
            </a:r>
          </a:p>
        </p:txBody>
      </p:sp>
      <p:sp>
        <p:nvSpPr>
          <p:cNvPr id="4" name="Slide Number Placeholder 3"/>
          <p:cNvSpPr>
            <a:spLocks noGrp="1"/>
          </p:cNvSpPr>
          <p:nvPr>
            <p:ph type="sldNum" sz="quarter" idx="5"/>
          </p:nvPr>
        </p:nvSpPr>
        <p:spPr/>
        <p:txBody>
          <a:bodyPr/>
          <a:lstStyle/>
          <a:p>
            <a:fld id="{A11778ED-C57D-405B-8B8E-D6FE63288A6A}" type="slidenum">
              <a:rPr lang="en-US" smtClean="0"/>
              <a:t>10</a:t>
            </a:fld>
            <a:endParaRPr lang="en-US"/>
          </a:p>
        </p:txBody>
      </p:sp>
    </p:spTree>
    <p:extLst>
      <p:ext uri="{BB962C8B-B14F-4D97-AF65-F5344CB8AC3E}">
        <p14:creationId xmlns:p14="http://schemas.microsoft.com/office/powerpoint/2010/main" val="352284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A11778ED-C57D-405B-8B8E-D6FE63288A6A}" type="slidenum">
              <a:rPr lang="en-US" smtClean="0"/>
              <a:t>11</a:t>
            </a:fld>
            <a:endParaRPr lang="en-US"/>
          </a:p>
        </p:txBody>
      </p:sp>
    </p:spTree>
    <p:extLst>
      <p:ext uri="{BB962C8B-B14F-4D97-AF65-F5344CB8AC3E}">
        <p14:creationId xmlns:p14="http://schemas.microsoft.com/office/powerpoint/2010/main" val="161215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1778ED-C57D-405B-8B8E-D6FE63288A6A}" type="slidenum">
              <a:rPr lang="en-US" smtClean="0"/>
              <a:t>16</a:t>
            </a:fld>
            <a:endParaRPr lang="en-US"/>
          </a:p>
        </p:txBody>
      </p:sp>
    </p:spTree>
    <p:extLst>
      <p:ext uri="{BB962C8B-B14F-4D97-AF65-F5344CB8AC3E}">
        <p14:creationId xmlns:p14="http://schemas.microsoft.com/office/powerpoint/2010/main" val="774169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323850" y="247650"/>
            <a:ext cx="981075" cy="981075"/>
          </a:xfrm>
          <a:prstGeom prst="rect">
            <a:avLst/>
          </a:prstGeom>
        </p:spPr>
      </p:pic>
      <p:sp>
        <p:nvSpPr>
          <p:cNvPr id="2" name="Holder 2"/>
          <p:cNvSpPr>
            <a:spLocks noGrp="1"/>
          </p:cNvSpPr>
          <p:nvPr>
            <p:ph type="ctrTitle"/>
          </p:nvPr>
        </p:nvSpPr>
        <p:spPr>
          <a:xfrm>
            <a:off x="1263651" y="347160"/>
            <a:ext cx="3893185" cy="84455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444501" y="5472146"/>
            <a:ext cx="4003675" cy="11049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4520" y="6519031"/>
            <a:ext cx="1671320" cy="115416"/>
          </a:xfrm>
          <a:prstGeom prst="rect">
            <a:avLst/>
          </a:prstGeom>
        </p:spPr>
        <p:txBody>
          <a:bodyPr lIns="0" tIns="0" rIns="0" bIns="0"/>
          <a:lstStyle>
            <a:lvl1pPr>
              <a:defRPr sz="800" b="0" i="0">
                <a:solidFill>
                  <a:schemeClr val="tx1"/>
                </a:solidFill>
                <a:latin typeface="Calibri"/>
                <a:cs typeface="Calibri"/>
              </a:defRPr>
            </a:lvl1pPr>
          </a:lstStyle>
          <a:p>
            <a:pPr marL="12700">
              <a:lnSpc>
                <a:spcPts val="880"/>
              </a:lnSpc>
            </a:pPr>
            <a:r>
              <a:rPr lang="en-US"/>
              <a:t>YESSER! Ace ESSER Monitoring</a:t>
            </a:r>
            <a:endParaRPr spc="-10"/>
          </a:p>
        </p:txBody>
      </p:sp>
      <p:sp>
        <p:nvSpPr>
          <p:cNvPr id="5" name="Holder 5"/>
          <p:cNvSpPr>
            <a:spLocks noGrp="1"/>
          </p:cNvSpPr>
          <p:nvPr>
            <p:ph type="dt" sz="half" idx="6"/>
          </p:nvPr>
        </p:nvSpPr>
        <p:spPr>
          <a:xfrm>
            <a:off x="9885680" y="6523642"/>
            <a:ext cx="1361862" cy="202278"/>
          </a:xfrm>
          <a:prstGeom prst="rect">
            <a:avLst/>
          </a:prstGeom>
        </p:spPr>
        <p:txBody>
          <a:bodyPr lIns="0" tIns="0" rIns="0" bIns="0"/>
          <a:lstStyle>
            <a:lvl1pPr>
              <a:defRPr sz="800" b="0" i="0">
                <a:solidFill>
                  <a:schemeClr val="tx1"/>
                </a:solidFill>
                <a:latin typeface="Calibri"/>
                <a:cs typeface="Calibri"/>
              </a:defRPr>
            </a:lvl1pPr>
          </a:lstStyle>
          <a:p>
            <a:pPr marL="12700">
              <a:lnSpc>
                <a:spcPts val="880"/>
              </a:lnSpc>
            </a:pPr>
            <a:r>
              <a:rPr lang="en-US"/>
              <a:t>2023 PAFPC Conference</a:t>
            </a:r>
            <a:endParaRPr spc="-10"/>
          </a:p>
        </p:txBody>
      </p:sp>
      <p:sp>
        <p:nvSpPr>
          <p:cNvPr id="6" name="Holder 6"/>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2" name="TextBox 11"/>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3" name="TextBox 12"/>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95339148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TextBox 19"/>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21" name="TextBox 20"/>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9856424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TextBox 6"/>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8" name="TextBox 7"/>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9" name="TextBox 8"/>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407972512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TextBox 19"/>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21" name="TextBox 20"/>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46568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TextBox 19"/>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21" name="TextBox 20"/>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81192037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7454434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9" name="TextBox 8"/>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3" name="TextBox 12"/>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5176324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4" name="TextBox 13"/>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5" name="TextBox 14"/>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6" name="TextBox 15"/>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5153934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8" name="TextBox 17"/>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9" name="TextBox 18"/>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0" name="TextBox 19"/>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86284539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4" name="TextBox 13"/>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5" name="TextBox 14"/>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6" name="TextBox 15"/>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3543333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5" name="Holder 5"/>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
        <p:nvSpPr>
          <p:cNvPr id="6" name="Holder 6"/>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rm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3054980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84763157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a:t>Click icon to add picture</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81443505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66419431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Holder 4">
            <a:extLst>
              <a:ext uri="{FF2B5EF4-FFF2-40B4-BE49-F238E27FC236}">
                <a16:creationId xmlns:a16="http://schemas.microsoft.com/office/drawing/2014/main" id="{FC06C692-F2E1-466B-8BBD-ACDFB9808CAE}"/>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6" name="Holder 5">
            <a:extLst>
              <a:ext uri="{FF2B5EF4-FFF2-40B4-BE49-F238E27FC236}">
                <a16:creationId xmlns:a16="http://schemas.microsoft.com/office/drawing/2014/main" id="{E91DEA15-084B-4F28-9365-5148BE59B9F0}"/>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50283824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28652043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36656"/>
            <a:ext cx="11252200" cy="3946134"/>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84868"/>
            <a:ext cx="11252200"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n-US" noProof="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12549582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Click to edit Master text styles</a:t>
            </a:r>
          </a:p>
        </p:txBody>
      </p:sp>
      <p:sp>
        <p:nvSpPr>
          <p:cNvPr id="11"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n-US" noProof="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9183529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2085560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984597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444422" y="1536786"/>
            <a:ext cx="3658235" cy="3898900"/>
          </a:xfrm>
          <a:prstGeom prst="rect">
            <a:avLst/>
          </a:prstGeom>
        </p:spPr>
        <p:txBody>
          <a:bodyPr wrap="square" lIns="0" tIns="0" rIns="0" bIns="0">
            <a:spAutoFit/>
          </a:bodyPr>
          <a:lstStyle>
            <a:lvl1pPr>
              <a:defRPr sz="1800" b="0" i="0">
                <a:solidFill>
                  <a:srgbClr val="0076A8"/>
                </a:solidFill>
                <a:latin typeface="Calibri"/>
                <a:cs typeface="Calibri"/>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44520" y="6519031"/>
            <a:ext cx="1671320" cy="130175"/>
          </a:xfrm>
          <a:prstGeom prst="rect">
            <a:avLst/>
          </a:prstGeom>
        </p:spPr>
        <p:txBody>
          <a:bodyPr lIns="0" tIns="0" rIns="0" bIns="0"/>
          <a:lstStyle>
            <a:lvl1pPr>
              <a:defRPr sz="800" b="0" i="0">
                <a:solidFill>
                  <a:schemeClr val="tx1"/>
                </a:solidFill>
                <a:latin typeface="Calibri"/>
                <a:cs typeface="Calibri"/>
              </a:defRPr>
            </a:lvl1pPr>
          </a:lstStyle>
          <a:p>
            <a:pPr marL="12700">
              <a:lnSpc>
                <a:spcPts val="880"/>
              </a:lnSpc>
            </a:pPr>
            <a:r>
              <a:rPr lang="en-US"/>
              <a:t>YESSER! Ace ESSER Monitoring</a:t>
            </a:r>
            <a:endParaRPr spc="-10"/>
          </a:p>
        </p:txBody>
      </p:sp>
      <p:sp>
        <p:nvSpPr>
          <p:cNvPr id="6" name="Holder 6"/>
          <p:cNvSpPr>
            <a:spLocks noGrp="1"/>
          </p:cNvSpPr>
          <p:nvPr>
            <p:ph type="dt" sz="half" idx="6"/>
          </p:nvPr>
        </p:nvSpPr>
        <p:spPr>
          <a:xfrm>
            <a:off x="10180108" y="6523642"/>
            <a:ext cx="1067434" cy="130175"/>
          </a:xfrm>
          <a:prstGeom prst="rect">
            <a:avLst/>
          </a:prstGeom>
        </p:spPr>
        <p:txBody>
          <a:bodyPr lIns="0" tIns="0" rIns="0" bIns="0"/>
          <a:lstStyle>
            <a:lvl1pPr>
              <a:defRPr sz="800" b="0" i="0">
                <a:solidFill>
                  <a:schemeClr val="tx1"/>
                </a:solidFill>
                <a:latin typeface="Calibri"/>
                <a:cs typeface="Calibri"/>
              </a:defRPr>
            </a:lvl1pPr>
          </a:lstStyle>
          <a:p>
            <a:pPr marL="12700">
              <a:lnSpc>
                <a:spcPts val="880"/>
              </a:lnSpc>
            </a:pPr>
            <a:r>
              <a:rPr lang="en-US"/>
              <a:t>2023 PAFPC Conference</a:t>
            </a:r>
            <a:endParaRPr spc="-10"/>
          </a:p>
        </p:txBody>
      </p:sp>
      <p:sp>
        <p:nvSpPr>
          <p:cNvPr id="7" name="Holder 7"/>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7541036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89376463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22502330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2852056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51477232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Rectangle 6"/>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3511451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a:t>Click icon to add picture</a:t>
            </a:r>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25024075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6" name="Holder 4">
            <a:extLst>
              <a:ext uri="{FF2B5EF4-FFF2-40B4-BE49-F238E27FC236}">
                <a16:creationId xmlns:a16="http://schemas.microsoft.com/office/drawing/2014/main" id="{F63854BD-59AF-44F2-901B-27F5C806D598}"/>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7" name="Holder 5">
            <a:extLst>
              <a:ext uri="{FF2B5EF4-FFF2-40B4-BE49-F238E27FC236}">
                <a16:creationId xmlns:a16="http://schemas.microsoft.com/office/drawing/2014/main" id="{0A6D7013-D015-4849-A826-F5127634FE82}"/>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378460014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8" name="Rectangle 17"/>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2" name="Holder 4">
            <a:extLst>
              <a:ext uri="{FF2B5EF4-FFF2-40B4-BE49-F238E27FC236}">
                <a16:creationId xmlns:a16="http://schemas.microsoft.com/office/drawing/2014/main" id="{C9EEF19E-C8F1-44FD-B9F6-8C7618739D5B}"/>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13" name="Holder 5">
            <a:extLst>
              <a:ext uri="{FF2B5EF4-FFF2-40B4-BE49-F238E27FC236}">
                <a16:creationId xmlns:a16="http://schemas.microsoft.com/office/drawing/2014/main" id="{77C2AC83-4DDA-4312-A318-B6EB24AE4855}"/>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30283985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5" name="Rectangle 4"/>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3" name="Rectangle 12"/>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16" name="Holder 4">
            <a:extLst>
              <a:ext uri="{FF2B5EF4-FFF2-40B4-BE49-F238E27FC236}">
                <a16:creationId xmlns:a16="http://schemas.microsoft.com/office/drawing/2014/main" id="{A504162A-A08F-4CDE-9116-5D12AF2DB97F}"/>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20" name="Holder 5">
            <a:extLst>
              <a:ext uri="{FF2B5EF4-FFF2-40B4-BE49-F238E27FC236}">
                <a16:creationId xmlns:a16="http://schemas.microsoft.com/office/drawing/2014/main" id="{366D66DD-739C-4F3A-B4B9-B7EEC717282A}"/>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37776258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5" name="Holder 5"/>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6" name="Holder 4">
            <a:extLst>
              <a:ext uri="{FF2B5EF4-FFF2-40B4-BE49-F238E27FC236}">
                <a16:creationId xmlns:a16="http://schemas.microsoft.com/office/drawing/2014/main" id="{4F67707B-85B6-430D-B6B8-B3EEB18CC6C2}"/>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7" name="Holder 5">
            <a:extLst>
              <a:ext uri="{FF2B5EF4-FFF2-40B4-BE49-F238E27FC236}">
                <a16:creationId xmlns:a16="http://schemas.microsoft.com/office/drawing/2014/main" id="{D640D224-8E8C-413F-9118-FAEB48420408}"/>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10" name="Holder 4">
            <a:extLst>
              <a:ext uri="{FF2B5EF4-FFF2-40B4-BE49-F238E27FC236}">
                <a16:creationId xmlns:a16="http://schemas.microsoft.com/office/drawing/2014/main" id="{76C22F5C-49AC-40EF-803E-62E201C8E541}"/>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13" name="Holder 5">
            <a:extLst>
              <a:ext uri="{FF2B5EF4-FFF2-40B4-BE49-F238E27FC236}">
                <a16:creationId xmlns:a16="http://schemas.microsoft.com/office/drawing/2014/main" id="{B53EA9D0-48CA-4EC4-B0C8-11E113CBF80B}"/>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218539877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8" name="Holder 4">
            <a:extLst>
              <a:ext uri="{FF2B5EF4-FFF2-40B4-BE49-F238E27FC236}">
                <a16:creationId xmlns:a16="http://schemas.microsoft.com/office/drawing/2014/main" id="{441EFE7F-E0B2-49B1-9AE5-1F556D868C34}"/>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11" name="Holder 5">
            <a:extLst>
              <a:ext uri="{FF2B5EF4-FFF2-40B4-BE49-F238E27FC236}">
                <a16:creationId xmlns:a16="http://schemas.microsoft.com/office/drawing/2014/main" id="{2440B760-1818-43AA-A2A9-1CB9EF2DA2CC}"/>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26745934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Box 12"/>
          <p:cNvSpPr txBox="1"/>
          <p:nvPr/>
        </p:nvSpPr>
        <p:spPr>
          <a:xfrm>
            <a:off x="6335184" y="6477001"/>
            <a:ext cx="4896560" cy="266868"/>
          </a:xfrm>
          <a:prstGeom prst="rect">
            <a:avLst/>
          </a:prstGeom>
          <a:noFill/>
        </p:spPr>
        <p:txBody>
          <a:bodyPr wrap="square" lIns="0" tIns="0" rIns="0" bIns="0" rtlCol="0">
            <a:spAutoFit/>
          </a:bodyPr>
          <a:lstStyle/>
          <a:p>
            <a:pPr marL="0" indent="0" algn="r">
              <a:spcBef>
                <a:spcPts val="0"/>
              </a:spcBef>
              <a:buSzPct val="100000"/>
              <a:buFont typeface="Arial"/>
              <a:buNone/>
            </a:pPr>
            <a:r>
              <a:rPr lang="en-US" sz="867" noProof="0">
                <a:solidFill>
                  <a:schemeClr val="bg1"/>
                </a:solidFill>
              </a:rPr>
              <a:t>Presentation title</a:t>
            </a:r>
            <a:br>
              <a:rPr lang="en-US" sz="867" noProof="0">
                <a:solidFill>
                  <a:schemeClr val="bg1"/>
                </a:solidFill>
              </a:rPr>
            </a:br>
            <a:r>
              <a:rPr lang="en-US" sz="867" noProof="0">
                <a:solidFill>
                  <a:schemeClr val="bg1"/>
                </a:solidFill>
              </a:rPr>
              <a:t>[To edit, click View &gt; Slide Master &gt; Slide Master]</a:t>
            </a:r>
          </a:p>
        </p:txBody>
      </p:sp>
      <p:sp>
        <p:nvSpPr>
          <p:cNvPr id="14" name="TextBox 13"/>
          <p:cNvSpPr txBox="1"/>
          <p:nvPr/>
        </p:nvSpPr>
        <p:spPr>
          <a:xfrm>
            <a:off x="501653" y="6477000"/>
            <a:ext cx="5355167" cy="266868"/>
          </a:xfrm>
          <a:prstGeom prst="rect">
            <a:avLst/>
          </a:prstGeom>
          <a:noFill/>
        </p:spPr>
        <p:txBody>
          <a:bodyPr wrap="square" lIns="0" tIns="0" rIns="0" bIns="0" rtlCol="0">
            <a:spAutoFit/>
          </a:bodyPr>
          <a:lstStyle/>
          <a:p>
            <a:pPr marL="0" indent="0">
              <a:spcBef>
                <a:spcPts val="800"/>
              </a:spcBef>
              <a:buSzPct val="100000"/>
              <a:buFont typeface="Arial"/>
              <a:buNone/>
            </a:pPr>
            <a:r>
              <a:rPr lang="en-US" sz="867" noProof="0">
                <a:solidFill>
                  <a:schemeClr val="bg1"/>
                </a:solidFill>
              </a:rPr>
              <a:t>Member firms and DTTL: Insert appropriate copyright</a:t>
            </a:r>
            <a:br>
              <a:rPr lang="en-US" sz="867" noProof="0">
                <a:solidFill>
                  <a:schemeClr val="bg1"/>
                </a:solidFill>
              </a:rPr>
            </a:br>
            <a:r>
              <a:rPr lang="en-US" sz="867" noProof="0">
                <a:solidFill>
                  <a:schemeClr val="bg1"/>
                </a:solidFill>
              </a:rPr>
              <a:t>[To edit, click View &gt; Slide Master &gt; Slide Master]</a:t>
            </a:r>
          </a:p>
        </p:txBody>
      </p:sp>
      <p:sp>
        <p:nvSpPr>
          <p:cNvPr id="15" name="TextBox 14"/>
          <p:cNvSpPr txBox="1"/>
          <p:nvPr/>
        </p:nvSpPr>
        <p:spPr>
          <a:xfrm>
            <a:off x="11382378" y="6477001"/>
            <a:ext cx="307975" cy="133434"/>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867" noProof="0" smtClean="0">
                <a:solidFill>
                  <a:schemeClr val="bg1"/>
                </a:solidFill>
              </a:rPr>
              <a:pPr marL="0" indent="0" algn="r">
                <a:spcBef>
                  <a:spcPts val="800"/>
                </a:spcBef>
                <a:buSzPct val="100000"/>
                <a:buFont typeface="Arial"/>
                <a:buNone/>
              </a:pPr>
              <a:t>‹#›</a:t>
            </a:fld>
            <a:endParaRPr lang="en-US" sz="867" noProof="0">
              <a:solidFill>
                <a:schemeClr val="bg1"/>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07351566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7" name="Holder 4">
            <a:extLst>
              <a:ext uri="{FF2B5EF4-FFF2-40B4-BE49-F238E27FC236}">
                <a16:creationId xmlns:a16="http://schemas.microsoft.com/office/drawing/2014/main" id="{FC3CA4E5-4CDD-4DD6-A832-2649992225F0}"/>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8" name="Holder 5">
            <a:extLst>
              <a:ext uri="{FF2B5EF4-FFF2-40B4-BE49-F238E27FC236}">
                <a16:creationId xmlns:a16="http://schemas.microsoft.com/office/drawing/2014/main" id="{E7EF3498-6199-4658-83A8-C3014602CECE}"/>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177003998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3" name="Holder 4">
            <a:extLst>
              <a:ext uri="{FF2B5EF4-FFF2-40B4-BE49-F238E27FC236}">
                <a16:creationId xmlns:a16="http://schemas.microsoft.com/office/drawing/2014/main" id="{2B6C7F83-458D-4CE2-80F2-1184CF5601B8}"/>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5" name="Holder 5">
            <a:extLst>
              <a:ext uri="{FF2B5EF4-FFF2-40B4-BE49-F238E27FC236}">
                <a16:creationId xmlns:a16="http://schemas.microsoft.com/office/drawing/2014/main" id="{A0372207-1E9E-4EE6-B74C-06A5F7B8BB57}"/>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418219989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5152BEA3-C87C-4E95-ABCF-17F66CDA6658}"/>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3" name="Holder 5">
            <a:extLst>
              <a:ext uri="{FF2B5EF4-FFF2-40B4-BE49-F238E27FC236}">
                <a16:creationId xmlns:a16="http://schemas.microsoft.com/office/drawing/2014/main" id="{3598A64E-CF3F-4EFC-8018-F82B28CA4842}"/>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48262982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a:t>Insert sponsorship mark here</a:t>
            </a:r>
            <a:endParaRPr lang="en-US" noProof="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Click to edit Master text styles</a:t>
            </a:r>
          </a:p>
        </p:txBody>
      </p:sp>
      <p:grpSp>
        <p:nvGrpSpPr>
          <p:cNvPr id="20" name="Group 19"/>
          <p:cNvGrpSpPr>
            <a:grpSpLocks noChangeAspect="1"/>
          </p:cNvGrpSpPr>
          <p:nvPr/>
        </p:nvGrpSpPr>
        <p:grpSpPr>
          <a:xfrm>
            <a:off x="475325" y="457200"/>
            <a:ext cx="1998000" cy="3744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16" name="Holder 4">
            <a:extLst>
              <a:ext uri="{FF2B5EF4-FFF2-40B4-BE49-F238E27FC236}">
                <a16:creationId xmlns:a16="http://schemas.microsoft.com/office/drawing/2014/main" id="{51C0796C-B72E-4E96-87B6-52AA45A1556B}"/>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17" name="Holder 5">
            <a:extLst>
              <a:ext uri="{FF2B5EF4-FFF2-40B4-BE49-F238E27FC236}">
                <a16:creationId xmlns:a16="http://schemas.microsoft.com/office/drawing/2014/main" id="{D176C75E-47AF-4EC8-9770-963E58B2C486}"/>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1696154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Holder 6"/>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7" name="Holder 4">
            <a:extLst>
              <a:ext uri="{FF2B5EF4-FFF2-40B4-BE49-F238E27FC236}">
                <a16:creationId xmlns:a16="http://schemas.microsoft.com/office/drawing/2014/main" id="{194ADD19-D58E-45E1-B7DD-1CC71A275307}"/>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8" name="Holder 5">
            <a:extLst>
              <a:ext uri="{FF2B5EF4-FFF2-40B4-BE49-F238E27FC236}">
                <a16:creationId xmlns:a16="http://schemas.microsoft.com/office/drawing/2014/main" id="{F3B8A4A1-84F7-497D-8DE1-BEEEE3100E00}"/>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36370419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1"/>
            </p:custDataLst>
            <p:extLst>
              <p:ext uri="{D42A27DB-BD31-4B8C-83A1-F6EECF244321}">
                <p14:modId xmlns:p14="http://schemas.microsoft.com/office/powerpoint/2010/main" val="1350129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8922139" y="4968552"/>
            <a:ext cx="32698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0" y="4628982"/>
            <a:ext cx="7894216" cy="809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952500" y="1206500"/>
            <a:ext cx="5337175" cy="2257425"/>
          </a:xfrm>
        </p:spPr>
        <p:txBody>
          <a:bodyPr/>
          <a:lstStyle>
            <a:lvl1pPr marL="0" indent="0">
              <a:buNone/>
              <a:defRPr sz="6600">
                <a:latin typeface="+mj-lt"/>
              </a:defRPr>
            </a:lvl1pPr>
          </a:lstStyle>
          <a:p>
            <a:pPr lvl="0"/>
            <a:r>
              <a:rPr lang="en-US" sz="6600">
                <a:latin typeface="+mj-lt"/>
              </a:rPr>
              <a:t>Section Header</a:t>
            </a:r>
            <a:endParaRPr lang="en-US"/>
          </a:p>
        </p:txBody>
      </p:sp>
      <p:pic>
        <p:nvPicPr>
          <p:cNvPr id="57" name="Graphic 56" descr="Blackboard with solid fill">
            <a:extLst>
              <a:ext uri="{FF2B5EF4-FFF2-40B4-BE49-F238E27FC236}">
                <a16:creationId xmlns:a16="http://schemas.microsoft.com/office/drawing/2014/main" id="{B9FB4C49-C31C-4330-8F8B-2664BD6DC13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72400" y="4054152"/>
            <a:ext cx="1340070" cy="1340070"/>
          </a:xfrm>
          <a:prstGeom prst="rect">
            <a:avLst/>
          </a:prstGeom>
        </p:spPr>
      </p:pic>
    </p:spTree>
    <p:extLst>
      <p:ext uri="{BB962C8B-B14F-4D97-AF65-F5344CB8AC3E}">
        <p14:creationId xmlns:p14="http://schemas.microsoft.com/office/powerpoint/2010/main" val="220909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9486900" y="952500"/>
            <a:ext cx="2705100" cy="5410199"/>
          </a:xfrm>
          <a:prstGeom prst="rect">
            <a:avLst/>
          </a:prstGeom>
        </p:spPr>
      </p:pic>
      <p:pic>
        <p:nvPicPr>
          <p:cNvPr id="17" name="bg object 17"/>
          <p:cNvPicPr/>
          <p:nvPr/>
        </p:nvPicPr>
        <p:blipFill>
          <a:blip r:embed="rId3" cstate="print"/>
          <a:stretch>
            <a:fillRect/>
          </a:stretch>
        </p:blipFill>
        <p:spPr>
          <a:xfrm>
            <a:off x="10887075" y="590550"/>
            <a:ext cx="1304925" cy="1323975"/>
          </a:xfrm>
          <a:prstGeom prst="rect">
            <a:avLst/>
          </a:prstGeom>
        </p:spPr>
      </p:pic>
      <p:sp>
        <p:nvSpPr>
          <p:cNvPr id="18" name="bg object 18"/>
          <p:cNvSpPr/>
          <p:nvPr/>
        </p:nvSpPr>
        <p:spPr>
          <a:xfrm>
            <a:off x="10977562" y="681037"/>
            <a:ext cx="1143000" cy="1143000"/>
          </a:xfrm>
          <a:custGeom>
            <a:avLst/>
            <a:gdLst/>
            <a:ahLst/>
            <a:cxnLst/>
            <a:rect l="l" t="t" r="r" b="b"/>
            <a:pathLst>
              <a:path w="1143000" h="1143000">
                <a:moveTo>
                  <a:pt x="571500" y="0"/>
                </a:moveTo>
                <a:lnTo>
                  <a:pt x="524627" y="1894"/>
                </a:lnTo>
                <a:lnTo>
                  <a:pt x="478799" y="7479"/>
                </a:lnTo>
                <a:lnTo>
                  <a:pt x="434161" y="16609"/>
                </a:lnTo>
                <a:lnTo>
                  <a:pt x="390860" y="29135"/>
                </a:lnTo>
                <a:lnTo>
                  <a:pt x="349045" y="44910"/>
                </a:lnTo>
                <a:lnTo>
                  <a:pt x="308861" y="63789"/>
                </a:lnTo>
                <a:lnTo>
                  <a:pt x="270457" y="85623"/>
                </a:lnTo>
                <a:lnTo>
                  <a:pt x="233978" y="110265"/>
                </a:lnTo>
                <a:lnTo>
                  <a:pt x="199572" y="137569"/>
                </a:lnTo>
                <a:lnTo>
                  <a:pt x="167387" y="167387"/>
                </a:lnTo>
                <a:lnTo>
                  <a:pt x="137569" y="199572"/>
                </a:lnTo>
                <a:lnTo>
                  <a:pt x="110265" y="233978"/>
                </a:lnTo>
                <a:lnTo>
                  <a:pt x="85623" y="270457"/>
                </a:lnTo>
                <a:lnTo>
                  <a:pt x="63789" y="308861"/>
                </a:lnTo>
                <a:lnTo>
                  <a:pt x="44910" y="349045"/>
                </a:lnTo>
                <a:lnTo>
                  <a:pt x="29135" y="390860"/>
                </a:lnTo>
                <a:lnTo>
                  <a:pt x="16609" y="434161"/>
                </a:lnTo>
                <a:lnTo>
                  <a:pt x="7479" y="478799"/>
                </a:lnTo>
                <a:lnTo>
                  <a:pt x="1894" y="524627"/>
                </a:lnTo>
                <a:lnTo>
                  <a:pt x="0" y="571500"/>
                </a:lnTo>
                <a:lnTo>
                  <a:pt x="1894" y="618372"/>
                </a:lnTo>
                <a:lnTo>
                  <a:pt x="7479" y="664200"/>
                </a:lnTo>
                <a:lnTo>
                  <a:pt x="16609" y="708838"/>
                </a:lnTo>
                <a:lnTo>
                  <a:pt x="29135" y="752139"/>
                </a:lnTo>
                <a:lnTo>
                  <a:pt x="44910" y="793954"/>
                </a:lnTo>
                <a:lnTo>
                  <a:pt x="63789" y="834138"/>
                </a:lnTo>
                <a:lnTo>
                  <a:pt x="85623" y="872542"/>
                </a:lnTo>
                <a:lnTo>
                  <a:pt x="110265" y="909021"/>
                </a:lnTo>
                <a:lnTo>
                  <a:pt x="137569" y="943427"/>
                </a:lnTo>
                <a:lnTo>
                  <a:pt x="167387" y="975612"/>
                </a:lnTo>
                <a:lnTo>
                  <a:pt x="199572" y="1005430"/>
                </a:lnTo>
                <a:lnTo>
                  <a:pt x="233978" y="1032734"/>
                </a:lnTo>
                <a:lnTo>
                  <a:pt x="270457" y="1057376"/>
                </a:lnTo>
                <a:lnTo>
                  <a:pt x="308861" y="1079210"/>
                </a:lnTo>
                <a:lnTo>
                  <a:pt x="349045" y="1098089"/>
                </a:lnTo>
                <a:lnTo>
                  <a:pt x="390860" y="1113864"/>
                </a:lnTo>
                <a:lnTo>
                  <a:pt x="434161" y="1126390"/>
                </a:lnTo>
                <a:lnTo>
                  <a:pt x="478799" y="1135520"/>
                </a:lnTo>
                <a:lnTo>
                  <a:pt x="524627" y="1141105"/>
                </a:lnTo>
                <a:lnTo>
                  <a:pt x="571500" y="1143000"/>
                </a:lnTo>
                <a:lnTo>
                  <a:pt x="618372" y="1141105"/>
                </a:lnTo>
                <a:lnTo>
                  <a:pt x="664200" y="1135520"/>
                </a:lnTo>
                <a:lnTo>
                  <a:pt x="708838" y="1126390"/>
                </a:lnTo>
                <a:lnTo>
                  <a:pt x="752139" y="1113864"/>
                </a:lnTo>
                <a:lnTo>
                  <a:pt x="793954" y="1098089"/>
                </a:lnTo>
                <a:lnTo>
                  <a:pt x="834138" y="1079210"/>
                </a:lnTo>
                <a:lnTo>
                  <a:pt x="872542" y="1057376"/>
                </a:lnTo>
                <a:lnTo>
                  <a:pt x="909021" y="1032734"/>
                </a:lnTo>
                <a:lnTo>
                  <a:pt x="943427" y="1005430"/>
                </a:lnTo>
                <a:lnTo>
                  <a:pt x="975612" y="975612"/>
                </a:lnTo>
                <a:lnTo>
                  <a:pt x="1005430" y="943427"/>
                </a:lnTo>
                <a:lnTo>
                  <a:pt x="1032734" y="909021"/>
                </a:lnTo>
                <a:lnTo>
                  <a:pt x="1057376" y="872542"/>
                </a:lnTo>
                <a:lnTo>
                  <a:pt x="1079210" y="834138"/>
                </a:lnTo>
                <a:lnTo>
                  <a:pt x="1098089" y="793954"/>
                </a:lnTo>
                <a:lnTo>
                  <a:pt x="1113864" y="752139"/>
                </a:lnTo>
                <a:lnTo>
                  <a:pt x="1126390" y="708838"/>
                </a:lnTo>
                <a:lnTo>
                  <a:pt x="1135520" y="664200"/>
                </a:lnTo>
                <a:lnTo>
                  <a:pt x="1141105" y="618372"/>
                </a:lnTo>
                <a:lnTo>
                  <a:pt x="1143000" y="571500"/>
                </a:lnTo>
                <a:lnTo>
                  <a:pt x="1141105" y="524627"/>
                </a:lnTo>
                <a:lnTo>
                  <a:pt x="1135520" y="478799"/>
                </a:lnTo>
                <a:lnTo>
                  <a:pt x="1126390" y="434161"/>
                </a:lnTo>
                <a:lnTo>
                  <a:pt x="1113864" y="390860"/>
                </a:lnTo>
                <a:lnTo>
                  <a:pt x="1098089" y="349045"/>
                </a:lnTo>
                <a:lnTo>
                  <a:pt x="1079210" y="308861"/>
                </a:lnTo>
                <a:lnTo>
                  <a:pt x="1057376" y="270457"/>
                </a:lnTo>
                <a:lnTo>
                  <a:pt x="1032734" y="233978"/>
                </a:lnTo>
                <a:lnTo>
                  <a:pt x="1005430" y="199572"/>
                </a:lnTo>
                <a:lnTo>
                  <a:pt x="975612" y="167387"/>
                </a:lnTo>
                <a:lnTo>
                  <a:pt x="943427" y="137569"/>
                </a:lnTo>
                <a:lnTo>
                  <a:pt x="909021" y="110265"/>
                </a:lnTo>
                <a:lnTo>
                  <a:pt x="872542" y="85623"/>
                </a:lnTo>
                <a:lnTo>
                  <a:pt x="834138" y="63789"/>
                </a:lnTo>
                <a:lnTo>
                  <a:pt x="793954" y="44910"/>
                </a:lnTo>
                <a:lnTo>
                  <a:pt x="752139" y="29135"/>
                </a:lnTo>
                <a:lnTo>
                  <a:pt x="708838" y="16609"/>
                </a:lnTo>
                <a:lnTo>
                  <a:pt x="664200" y="7479"/>
                </a:lnTo>
                <a:lnTo>
                  <a:pt x="618372" y="1894"/>
                </a:lnTo>
                <a:lnTo>
                  <a:pt x="571500" y="0"/>
                </a:lnTo>
                <a:close/>
              </a:path>
            </a:pathLst>
          </a:custGeom>
          <a:solidFill>
            <a:srgbClr val="FFFFFF"/>
          </a:solidFill>
        </p:spPr>
        <p:txBody>
          <a:bodyPr wrap="square" lIns="0" tIns="0" rIns="0" bIns="0" rtlCol="0"/>
          <a:lstStyle/>
          <a:p>
            <a:endParaRPr/>
          </a:p>
        </p:txBody>
      </p:sp>
      <p:sp>
        <p:nvSpPr>
          <p:cNvPr id="19" name="bg object 19"/>
          <p:cNvSpPr/>
          <p:nvPr/>
        </p:nvSpPr>
        <p:spPr>
          <a:xfrm>
            <a:off x="10977562" y="681037"/>
            <a:ext cx="1143000" cy="1143000"/>
          </a:xfrm>
          <a:custGeom>
            <a:avLst/>
            <a:gdLst/>
            <a:ahLst/>
            <a:cxnLst/>
            <a:rect l="l" t="t" r="r" b="b"/>
            <a:pathLst>
              <a:path w="1143000" h="1143000">
                <a:moveTo>
                  <a:pt x="0" y="571500"/>
                </a:moveTo>
                <a:lnTo>
                  <a:pt x="1894" y="524627"/>
                </a:lnTo>
                <a:lnTo>
                  <a:pt x="7479" y="478799"/>
                </a:lnTo>
                <a:lnTo>
                  <a:pt x="16609" y="434161"/>
                </a:lnTo>
                <a:lnTo>
                  <a:pt x="29135" y="390860"/>
                </a:lnTo>
                <a:lnTo>
                  <a:pt x="44910" y="349045"/>
                </a:lnTo>
                <a:lnTo>
                  <a:pt x="63789" y="308861"/>
                </a:lnTo>
                <a:lnTo>
                  <a:pt x="85623" y="270457"/>
                </a:lnTo>
                <a:lnTo>
                  <a:pt x="110265" y="233978"/>
                </a:lnTo>
                <a:lnTo>
                  <a:pt x="137569" y="199572"/>
                </a:lnTo>
                <a:lnTo>
                  <a:pt x="167387" y="167387"/>
                </a:lnTo>
                <a:lnTo>
                  <a:pt x="199572" y="137569"/>
                </a:lnTo>
                <a:lnTo>
                  <a:pt x="233978" y="110265"/>
                </a:lnTo>
                <a:lnTo>
                  <a:pt x="270457" y="85623"/>
                </a:lnTo>
                <a:lnTo>
                  <a:pt x="308861" y="63789"/>
                </a:lnTo>
                <a:lnTo>
                  <a:pt x="349045" y="44910"/>
                </a:lnTo>
                <a:lnTo>
                  <a:pt x="390860" y="29135"/>
                </a:lnTo>
                <a:lnTo>
                  <a:pt x="434161" y="16609"/>
                </a:lnTo>
                <a:lnTo>
                  <a:pt x="478799" y="7479"/>
                </a:lnTo>
                <a:lnTo>
                  <a:pt x="524627" y="1894"/>
                </a:lnTo>
                <a:lnTo>
                  <a:pt x="571500" y="0"/>
                </a:lnTo>
                <a:lnTo>
                  <a:pt x="618372" y="1894"/>
                </a:lnTo>
                <a:lnTo>
                  <a:pt x="664200" y="7479"/>
                </a:lnTo>
                <a:lnTo>
                  <a:pt x="708838" y="16609"/>
                </a:lnTo>
                <a:lnTo>
                  <a:pt x="752139" y="29135"/>
                </a:lnTo>
                <a:lnTo>
                  <a:pt x="793954" y="44910"/>
                </a:lnTo>
                <a:lnTo>
                  <a:pt x="834138" y="63789"/>
                </a:lnTo>
                <a:lnTo>
                  <a:pt x="872542" y="85623"/>
                </a:lnTo>
                <a:lnTo>
                  <a:pt x="909021" y="110265"/>
                </a:lnTo>
                <a:lnTo>
                  <a:pt x="943427" y="137569"/>
                </a:lnTo>
                <a:lnTo>
                  <a:pt x="975612" y="167387"/>
                </a:lnTo>
                <a:lnTo>
                  <a:pt x="1005430" y="199572"/>
                </a:lnTo>
                <a:lnTo>
                  <a:pt x="1032734" y="233978"/>
                </a:lnTo>
                <a:lnTo>
                  <a:pt x="1057376" y="270457"/>
                </a:lnTo>
                <a:lnTo>
                  <a:pt x="1079210" y="308861"/>
                </a:lnTo>
                <a:lnTo>
                  <a:pt x="1098089" y="349045"/>
                </a:lnTo>
                <a:lnTo>
                  <a:pt x="1113864" y="390860"/>
                </a:lnTo>
                <a:lnTo>
                  <a:pt x="1126390" y="434161"/>
                </a:lnTo>
                <a:lnTo>
                  <a:pt x="1135520" y="478799"/>
                </a:lnTo>
                <a:lnTo>
                  <a:pt x="1141105" y="524627"/>
                </a:lnTo>
                <a:lnTo>
                  <a:pt x="1143000" y="571500"/>
                </a:lnTo>
                <a:lnTo>
                  <a:pt x="1141105" y="618372"/>
                </a:lnTo>
                <a:lnTo>
                  <a:pt x="1135520" y="664200"/>
                </a:lnTo>
                <a:lnTo>
                  <a:pt x="1126390" y="708838"/>
                </a:lnTo>
                <a:lnTo>
                  <a:pt x="1113864" y="752139"/>
                </a:lnTo>
                <a:lnTo>
                  <a:pt x="1098089" y="793954"/>
                </a:lnTo>
                <a:lnTo>
                  <a:pt x="1079210" y="834138"/>
                </a:lnTo>
                <a:lnTo>
                  <a:pt x="1057376" y="872542"/>
                </a:lnTo>
                <a:lnTo>
                  <a:pt x="1032734" y="909021"/>
                </a:lnTo>
                <a:lnTo>
                  <a:pt x="1005430" y="943427"/>
                </a:lnTo>
                <a:lnTo>
                  <a:pt x="975612" y="975612"/>
                </a:lnTo>
                <a:lnTo>
                  <a:pt x="943427" y="1005430"/>
                </a:lnTo>
                <a:lnTo>
                  <a:pt x="909021" y="1032734"/>
                </a:lnTo>
                <a:lnTo>
                  <a:pt x="872542" y="1057376"/>
                </a:lnTo>
                <a:lnTo>
                  <a:pt x="834138" y="1079210"/>
                </a:lnTo>
                <a:lnTo>
                  <a:pt x="793954" y="1098089"/>
                </a:lnTo>
                <a:lnTo>
                  <a:pt x="752139" y="1113864"/>
                </a:lnTo>
                <a:lnTo>
                  <a:pt x="708838" y="1126390"/>
                </a:lnTo>
                <a:lnTo>
                  <a:pt x="664200" y="1135520"/>
                </a:lnTo>
                <a:lnTo>
                  <a:pt x="618372" y="1141105"/>
                </a:lnTo>
                <a:lnTo>
                  <a:pt x="571500" y="1143000"/>
                </a:lnTo>
                <a:lnTo>
                  <a:pt x="524627" y="1141105"/>
                </a:lnTo>
                <a:lnTo>
                  <a:pt x="478799" y="1135520"/>
                </a:lnTo>
                <a:lnTo>
                  <a:pt x="434161" y="1126390"/>
                </a:lnTo>
                <a:lnTo>
                  <a:pt x="390860" y="1113864"/>
                </a:lnTo>
                <a:lnTo>
                  <a:pt x="349045" y="1098089"/>
                </a:lnTo>
                <a:lnTo>
                  <a:pt x="308861" y="1079210"/>
                </a:lnTo>
                <a:lnTo>
                  <a:pt x="270457" y="1057376"/>
                </a:lnTo>
                <a:lnTo>
                  <a:pt x="233978" y="1032734"/>
                </a:lnTo>
                <a:lnTo>
                  <a:pt x="199572" y="1005430"/>
                </a:lnTo>
                <a:lnTo>
                  <a:pt x="167387" y="975612"/>
                </a:lnTo>
                <a:lnTo>
                  <a:pt x="137569" y="943427"/>
                </a:lnTo>
                <a:lnTo>
                  <a:pt x="110265" y="909021"/>
                </a:lnTo>
                <a:lnTo>
                  <a:pt x="85623" y="872542"/>
                </a:lnTo>
                <a:lnTo>
                  <a:pt x="63789" y="834138"/>
                </a:lnTo>
                <a:lnTo>
                  <a:pt x="44910" y="793954"/>
                </a:lnTo>
                <a:lnTo>
                  <a:pt x="29135" y="752139"/>
                </a:lnTo>
                <a:lnTo>
                  <a:pt x="16609" y="708838"/>
                </a:lnTo>
                <a:lnTo>
                  <a:pt x="7479" y="664200"/>
                </a:lnTo>
                <a:lnTo>
                  <a:pt x="1894" y="618372"/>
                </a:lnTo>
                <a:lnTo>
                  <a:pt x="0" y="571500"/>
                </a:lnTo>
                <a:close/>
              </a:path>
            </a:pathLst>
          </a:custGeom>
          <a:ln w="6350">
            <a:solidFill>
              <a:srgbClr val="FFFFFF"/>
            </a:solidFill>
            <a:prstDash val="sysDot"/>
          </a:ln>
        </p:spPr>
        <p:txBody>
          <a:bodyPr wrap="square" lIns="0" tIns="0" rIns="0" bIns="0" rtlCol="0"/>
          <a:lstStyle/>
          <a:p>
            <a:endParaRPr/>
          </a:p>
        </p:txBody>
      </p:sp>
      <p:pic>
        <p:nvPicPr>
          <p:cNvPr id="20" name="bg object 20"/>
          <p:cNvPicPr/>
          <p:nvPr/>
        </p:nvPicPr>
        <p:blipFill>
          <a:blip r:embed="rId4" cstate="print"/>
          <a:stretch>
            <a:fillRect/>
          </a:stretch>
        </p:blipFill>
        <p:spPr>
          <a:xfrm>
            <a:off x="11068050" y="1123950"/>
            <a:ext cx="990600" cy="590550"/>
          </a:xfrm>
          <a:prstGeom prst="rect">
            <a:avLst/>
          </a:prstGeom>
        </p:spPr>
      </p:pic>
      <p:pic>
        <p:nvPicPr>
          <p:cNvPr id="21" name="bg object 21"/>
          <p:cNvPicPr/>
          <p:nvPr/>
        </p:nvPicPr>
        <p:blipFill>
          <a:blip r:embed="rId5" cstate="print"/>
          <a:stretch>
            <a:fillRect/>
          </a:stretch>
        </p:blipFill>
        <p:spPr>
          <a:xfrm>
            <a:off x="9134475" y="2257425"/>
            <a:ext cx="1666875" cy="1657350"/>
          </a:xfrm>
          <a:prstGeom prst="rect">
            <a:avLst/>
          </a:prstGeom>
        </p:spPr>
      </p:pic>
      <p:sp>
        <p:nvSpPr>
          <p:cNvPr id="22" name="bg object 22"/>
          <p:cNvSpPr/>
          <p:nvPr/>
        </p:nvSpPr>
        <p:spPr>
          <a:xfrm>
            <a:off x="9229725" y="2352675"/>
            <a:ext cx="1476375" cy="1466850"/>
          </a:xfrm>
          <a:custGeom>
            <a:avLst/>
            <a:gdLst/>
            <a:ahLst/>
            <a:cxnLst/>
            <a:rect l="l" t="t" r="r" b="b"/>
            <a:pathLst>
              <a:path w="1476375" h="1466850">
                <a:moveTo>
                  <a:pt x="738187" y="0"/>
                </a:moveTo>
                <a:lnTo>
                  <a:pt x="689650" y="1560"/>
                </a:lnTo>
                <a:lnTo>
                  <a:pt x="641952" y="6175"/>
                </a:lnTo>
                <a:lnTo>
                  <a:pt x="595190" y="13750"/>
                </a:lnTo>
                <a:lnTo>
                  <a:pt x="549460" y="24187"/>
                </a:lnTo>
                <a:lnTo>
                  <a:pt x="504860" y="37391"/>
                </a:lnTo>
                <a:lnTo>
                  <a:pt x="461489" y="53263"/>
                </a:lnTo>
                <a:lnTo>
                  <a:pt x="419441" y="71707"/>
                </a:lnTo>
                <a:lnTo>
                  <a:pt x="378816" y="92628"/>
                </a:lnTo>
                <a:lnTo>
                  <a:pt x="339710" y="115927"/>
                </a:lnTo>
                <a:lnTo>
                  <a:pt x="302221" y="141510"/>
                </a:lnTo>
                <a:lnTo>
                  <a:pt x="266445" y="169278"/>
                </a:lnTo>
                <a:lnTo>
                  <a:pt x="232480" y="199135"/>
                </a:lnTo>
                <a:lnTo>
                  <a:pt x="200424" y="230985"/>
                </a:lnTo>
                <a:lnTo>
                  <a:pt x="170373" y="264731"/>
                </a:lnTo>
                <a:lnTo>
                  <a:pt x="142425" y="300276"/>
                </a:lnTo>
                <a:lnTo>
                  <a:pt x="116677" y="337523"/>
                </a:lnTo>
                <a:lnTo>
                  <a:pt x="93227" y="376377"/>
                </a:lnTo>
                <a:lnTo>
                  <a:pt x="72171" y="416740"/>
                </a:lnTo>
                <a:lnTo>
                  <a:pt x="53607" y="458516"/>
                </a:lnTo>
                <a:lnTo>
                  <a:pt x="37632" y="501608"/>
                </a:lnTo>
                <a:lnTo>
                  <a:pt x="24344" y="545919"/>
                </a:lnTo>
                <a:lnTo>
                  <a:pt x="13839" y="591353"/>
                </a:lnTo>
                <a:lnTo>
                  <a:pt x="6215" y="637813"/>
                </a:lnTo>
                <a:lnTo>
                  <a:pt x="1570" y="685202"/>
                </a:lnTo>
                <a:lnTo>
                  <a:pt x="0" y="733425"/>
                </a:lnTo>
                <a:lnTo>
                  <a:pt x="1570" y="781647"/>
                </a:lnTo>
                <a:lnTo>
                  <a:pt x="6215" y="829036"/>
                </a:lnTo>
                <a:lnTo>
                  <a:pt x="13839" y="875496"/>
                </a:lnTo>
                <a:lnTo>
                  <a:pt x="24344" y="920930"/>
                </a:lnTo>
                <a:lnTo>
                  <a:pt x="37632" y="965241"/>
                </a:lnTo>
                <a:lnTo>
                  <a:pt x="53607" y="1008333"/>
                </a:lnTo>
                <a:lnTo>
                  <a:pt x="72171" y="1050109"/>
                </a:lnTo>
                <a:lnTo>
                  <a:pt x="93227" y="1090472"/>
                </a:lnTo>
                <a:lnTo>
                  <a:pt x="116677" y="1129326"/>
                </a:lnTo>
                <a:lnTo>
                  <a:pt x="142425" y="1166573"/>
                </a:lnTo>
                <a:lnTo>
                  <a:pt x="170373" y="1202118"/>
                </a:lnTo>
                <a:lnTo>
                  <a:pt x="200424" y="1235864"/>
                </a:lnTo>
                <a:lnTo>
                  <a:pt x="232480" y="1267714"/>
                </a:lnTo>
                <a:lnTo>
                  <a:pt x="266445" y="1297571"/>
                </a:lnTo>
                <a:lnTo>
                  <a:pt x="302221" y="1325339"/>
                </a:lnTo>
                <a:lnTo>
                  <a:pt x="339710" y="1350922"/>
                </a:lnTo>
                <a:lnTo>
                  <a:pt x="378816" y="1374221"/>
                </a:lnTo>
                <a:lnTo>
                  <a:pt x="419441" y="1395142"/>
                </a:lnTo>
                <a:lnTo>
                  <a:pt x="461489" y="1413586"/>
                </a:lnTo>
                <a:lnTo>
                  <a:pt x="504860" y="1429458"/>
                </a:lnTo>
                <a:lnTo>
                  <a:pt x="549460" y="1442662"/>
                </a:lnTo>
                <a:lnTo>
                  <a:pt x="595190" y="1453099"/>
                </a:lnTo>
                <a:lnTo>
                  <a:pt x="641952" y="1460674"/>
                </a:lnTo>
                <a:lnTo>
                  <a:pt x="689650" y="1465289"/>
                </a:lnTo>
                <a:lnTo>
                  <a:pt x="738187" y="1466850"/>
                </a:lnTo>
                <a:lnTo>
                  <a:pt x="786724" y="1465289"/>
                </a:lnTo>
                <a:lnTo>
                  <a:pt x="834422" y="1460674"/>
                </a:lnTo>
                <a:lnTo>
                  <a:pt x="881184" y="1453099"/>
                </a:lnTo>
                <a:lnTo>
                  <a:pt x="926914" y="1442662"/>
                </a:lnTo>
                <a:lnTo>
                  <a:pt x="971514" y="1429458"/>
                </a:lnTo>
                <a:lnTo>
                  <a:pt x="1014885" y="1413586"/>
                </a:lnTo>
                <a:lnTo>
                  <a:pt x="1056933" y="1395142"/>
                </a:lnTo>
                <a:lnTo>
                  <a:pt x="1097558" y="1374221"/>
                </a:lnTo>
                <a:lnTo>
                  <a:pt x="1136664" y="1350922"/>
                </a:lnTo>
                <a:lnTo>
                  <a:pt x="1174153" y="1325339"/>
                </a:lnTo>
                <a:lnTo>
                  <a:pt x="1209929" y="1297571"/>
                </a:lnTo>
                <a:lnTo>
                  <a:pt x="1243894" y="1267714"/>
                </a:lnTo>
                <a:lnTo>
                  <a:pt x="1275950" y="1235864"/>
                </a:lnTo>
                <a:lnTo>
                  <a:pt x="1306001" y="1202118"/>
                </a:lnTo>
                <a:lnTo>
                  <a:pt x="1333949" y="1166573"/>
                </a:lnTo>
                <a:lnTo>
                  <a:pt x="1359697" y="1129326"/>
                </a:lnTo>
                <a:lnTo>
                  <a:pt x="1383147" y="1090472"/>
                </a:lnTo>
                <a:lnTo>
                  <a:pt x="1404203" y="1050109"/>
                </a:lnTo>
                <a:lnTo>
                  <a:pt x="1422767" y="1008333"/>
                </a:lnTo>
                <a:lnTo>
                  <a:pt x="1438742" y="965241"/>
                </a:lnTo>
                <a:lnTo>
                  <a:pt x="1452030" y="920930"/>
                </a:lnTo>
                <a:lnTo>
                  <a:pt x="1462535" y="875496"/>
                </a:lnTo>
                <a:lnTo>
                  <a:pt x="1470159" y="829036"/>
                </a:lnTo>
                <a:lnTo>
                  <a:pt x="1474804" y="781647"/>
                </a:lnTo>
                <a:lnTo>
                  <a:pt x="1476375" y="733425"/>
                </a:lnTo>
                <a:lnTo>
                  <a:pt x="1474804" y="685202"/>
                </a:lnTo>
                <a:lnTo>
                  <a:pt x="1470159" y="637813"/>
                </a:lnTo>
                <a:lnTo>
                  <a:pt x="1462535" y="591353"/>
                </a:lnTo>
                <a:lnTo>
                  <a:pt x="1452030" y="545919"/>
                </a:lnTo>
                <a:lnTo>
                  <a:pt x="1438742" y="501608"/>
                </a:lnTo>
                <a:lnTo>
                  <a:pt x="1422767" y="458516"/>
                </a:lnTo>
                <a:lnTo>
                  <a:pt x="1404203" y="416740"/>
                </a:lnTo>
                <a:lnTo>
                  <a:pt x="1383147" y="376377"/>
                </a:lnTo>
                <a:lnTo>
                  <a:pt x="1359697" y="337523"/>
                </a:lnTo>
                <a:lnTo>
                  <a:pt x="1333949" y="300276"/>
                </a:lnTo>
                <a:lnTo>
                  <a:pt x="1306001" y="264731"/>
                </a:lnTo>
                <a:lnTo>
                  <a:pt x="1275950" y="230985"/>
                </a:lnTo>
                <a:lnTo>
                  <a:pt x="1243894" y="199135"/>
                </a:lnTo>
                <a:lnTo>
                  <a:pt x="1209929" y="169278"/>
                </a:lnTo>
                <a:lnTo>
                  <a:pt x="1174153" y="141510"/>
                </a:lnTo>
                <a:lnTo>
                  <a:pt x="1136664" y="115927"/>
                </a:lnTo>
                <a:lnTo>
                  <a:pt x="1097558" y="92628"/>
                </a:lnTo>
                <a:lnTo>
                  <a:pt x="1056933" y="71707"/>
                </a:lnTo>
                <a:lnTo>
                  <a:pt x="1014885" y="53263"/>
                </a:lnTo>
                <a:lnTo>
                  <a:pt x="971514" y="37391"/>
                </a:lnTo>
                <a:lnTo>
                  <a:pt x="926914" y="24187"/>
                </a:lnTo>
                <a:lnTo>
                  <a:pt x="881184" y="13750"/>
                </a:lnTo>
                <a:lnTo>
                  <a:pt x="834422" y="6175"/>
                </a:lnTo>
                <a:lnTo>
                  <a:pt x="786724" y="1560"/>
                </a:lnTo>
                <a:lnTo>
                  <a:pt x="738187"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6" cstate="print"/>
          <a:stretch>
            <a:fillRect/>
          </a:stretch>
        </p:blipFill>
        <p:spPr>
          <a:xfrm>
            <a:off x="10287000" y="1552575"/>
            <a:ext cx="1781175" cy="1819275"/>
          </a:xfrm>
          <a:prstGeom prst="rect">
            <a:avLst/>
          </a:prstGeom>
        </p:spPr>
      </p:pic>
      <p:sp>
        <p:nvSpPr>
          <p:cNvPr id="24" name="bg object 24"/>
          <p:cNvSpPr/>
          <p:nvPr/>
        </p:nvSpPr>
        <p:spPr>
          <a:xfrm>
            <a:off x="10382250" y="1647825"/>
            <a:ext cx="1590675" cy="1628775"/>
          </a:xfrm>
          <a:custGeom>
            <a:avLst/>
            <a:gdLst/>
            <a:ahLst/>
            <a:cxnLst/>
            <a:rect l="l" t="t" r="r" b="b"/>
            <a:pathLst>
              <a:path w="1590675" h="1628775">
                <a:moveTo>
                  <a:pt x="795337" y="0"/>
                </a:moveTo>
                <a:lnTo>
                  <a:pt x="748605" y="1382"/>
                </a:lnTo>
                <a:lnTo>
                  <a:pt x="702583" y="5479"/>
                </a:lnTo>
                <a:lnTo>
                  <a:pt x="657348" y="12213"/>
                </a:lnTo>
                <a:lnTo>
                  <a:pt x="612973" y="21508"/>
                </a:lnTo>
                <a:lnTo>
                  <a:pt x="569532" y="33289"/>
                </a:lnTo>
                <a:lnTo>
                  <a:pt x="527102" y="47478"/>
                </a:lnTo>
                <a:lnTo>
                  <a:pt x="485755" y="63999"/>
                </a:lnTo>
                <a:lnTo>
                  <a:pt x="445567" y="82775"/>
                </a:lnTo>
                <a:lnTo>
                  <a:pt x="406612" y="103732"/>
                </a:lnTo>
                <a:lnTo>
                  <a:pt x="368965" y="126791"/>
                </a:lnTo>
                <a:lnTo>
                  <a:pt x="332701" y="151876"/>
                </a:lnTo>
                <a:lnTo>
                  <a:pt x="297893" y="178912"/>
                </a:lnTo>
                <a:lnTo>
                  <a:pt x="264617" y="207822"/>
                </a:lnTo>
                <a:lnTo>
                  <a:pt x="232948" y="238529"/>
                </a:lnTo>
                <a:lnTo>
                  <a:pt x="202959" y="270958"/>
                </a:lnTo>
                <a:lnTo>
                  <a:pt x="174726" y="305031"/>
                </a:lnTo>
                <a:lnTo>
                  <a:pt x="148322" y="340672"/>
                </a:lnTo>
                <a:lnTo>
                  <a:pt x="123823" y="377805"/>
                </a:lnTo>
                <a:lnTo>
                  <a:pt x="101304" y="416354"/>
                </a:lnTo>
                <a:lnTo>
                  <a:pt x="80838" y="456241"/>
                </a:lnTo>
                <a:lnTo>
                  <a:pt x="62501" y="497392"/>
                </a:lnTo>
                <a:lnTo>
                  <a:pt x="46366" y="539729"/>
                </a:lnTo>
                <a:lnTo>
                  <a:pt x="32510" y="583176"/>
                </a:lnTo>
                <a:lnTo>
                  <a:pt x="21005" y="627656"/>
                </a:lnTo>
                <a:lnTo>
                  <a:pt x="11927" y="673094"/>
                </a:lnTo>
                <a:lnTo>
                  <a:pt x="5350" y="719413"/>
                </a:lnTo>
                <a:lnTo>
                  <a:pt x="1350" y="766536"/>
                </a:lnTo>
                <a:lnTo>
                  <a:pt x="0" y="814387"/>
                </a:lnTo>
                <a:lnTo>
                  <a:pt x="1350" y="862238"/>
                </a:lnTo>
                <a:lnTo>
                  <a:pt x="5350" y="909361"/>
                </a:lnTo>
                <a:lnTo>
                  <a:pt x="11927" y="955680"/>
                </a:lnTo>
                <a:lnTo>
                  <a:pt x="21005" y="1001118"/>
                </a:lnTo>
                <a:lnTo>
                  <a:pt x="32510" y="1045598"/>
                </a:lnTo>
                <a:lnTo>
                  <a:pt x="46366" y="1089045"/>
                </a:lnTo>
                <a:lnTo>
                  <a:pt x="62501" y="1131382"/>
                </a:lnTo>
                <a:lnTo>
                  <a:pt x="80838" y="1172533"/>
                </a:lnTo>
                <a:lnTo>
                  <a:pt x="101304" y="1212420"/>
                </a:lnTo>
                <a:lnTo>
                  <a:pt x="123823" y="1250969"/>
                </a:lnTo>
                <a:lnTo>
                  <a:pt x="148322" y="1288102"/>
                </a:lnTo>
                <a:lnTo>
                  <a:pt x="174726" y="1323743"/>
                </a:lnTo>
                <a:lnTo>
                  <a:pt x="202959" y="1357816"/>
                </a:lnTo>
                <a:lnTo>
                  <a:pt x="232948" y="1390245"/>
                </a:lnTo>
                <a:lnTo>
                  <a:pt x="264617" y="1420952"/>
                </a:lnTo>
                <a:lnTo>
                  <a:pt x="297893" y="1449862"/>
                </a:lnTo>
                <a:lnTo>
                  <a:pt x="332701" y="1476898"/>
                </a:lnTo>
                <a:lnTo>
                  <a:pt x="368965" y="1501983"/>
                </a:lnTo>
                <a:lnTo>
                  <a:pt x="406612" y="1525042"/>
                </a:lnTo>
                <a:lnTo>
                  <a:pt x="445567" y="1545999"/>
                </a:lnTo>
                <a:lnTo>
                  <a:pt x="485755" y="1564775"/>
                </a:lnTo>
                <a:lnTo>
                  <a:pt x="527102" y="1581296"/>
                </a:lnTo>
                <a:lnTo>
                  <a:pt x="569532" y="1595485"/>
                </a:lnTo>
                <a:lnTo>
                  <a:pt x="612973" y="1607266"/>
                </a:lnTo>
                <a:lnTo>
                  <a:pt x="657348" y="1616561"/>
                </a:lnTo>
                <a:lnTo>
                  <a:pt x="702583" y="1623295"/>
                </a:lnTo>
                <a:lnTo>
                  <a:pt x="748605" y="1627392"/>
                </a:lnTo>
                <a:lnTo>
                  <a:pt x="795337" y="1628775"/>
                </a:lnTo>
                <a:lnTo>
                  <a:pt x="842069" y="1627392"/>
                </a:lnTo>
                <a:lnTo>
                  <a:pt x="888091" y="1623295"/>
                </a:lnTo>
                <a:lnTo>
                  <a:pt x="933326" y="1616561"/>
                </a:lnTo>
                <a:lnTo>
                  <a:pt x="977701" y="1607266"/>
                </a:lnTo>
                <a:lnTo>
                  <a:pt x="1021142" y="1595485"/>
                </a:lnTo>
                <a:lnTo>
                  <a:pt x="1063572" y="1581296"/>
                </a:lnTo>
                <a:lnTo>
                  <a:pt x="1104919" y="1564775"/>
                </a:lnTo>
                <a:lnTo>
                  <a:pt x="1145107" y="1545999"/>
                </a:lnTo>
                <a:lnTo>
                  <a:pt x="1184062" y="1525042"/>
                </a:lnTo>
                <a:lnTo>
                  <a:pt x="1221709" y="1501983"/>
                </a:lnTo>
                <a:lnTo>
                  <a:pt x="1257973" y="1476898"/>
                </a:lnTo>
                <a:lnTo>
                  <a:pt x="1292781" y="1449862"/>
                </a:lnTo>
                <a:lnTo>
                  <a:pt x="1326057" y="1420952"/>
                </a:lnTo>
                <a:lnTo>
                  <a:pt x="1357726" y="1390245"/>
                </a:lnTo>
                <a:lnTo>
                  <a:pt x="1387715" y="1357816"/>
                </a:lnTo>
                <a:lnTo>
                  <a:pt x="1415948" y="1323743"/>
                </a:lnTo>
                <a:lnTo>
                  <a:pt x="1442352" y="1288102"/>
                </a:lnTo>
                <a:lnTo>
                  <a:pt x="1466851" y="1250969"/>
                </a:lnTo>
                <a:lnTo>
                  <a:pt x="1489370" y="1212420"/>
                </a:lnTo>
                <a:lnTo>
                  <a:pt x="1509836" y="1172533"/>
                </a:lnTo>
                <a:lnTo>
                  <a:pt x="1528173" y="1131382"/>
                </a:lnTo>
                <a:lnTo>
                  <a:pt x="1544308" y="1089045"/>
                </a:lnTo>
                <a:lnTo>
                  <a:pt x="1558164" y="1045598"/>
                </a:lnTo>
                <a:lnTo>
                  <a:pt x="1569669" y="1001118"/>
                </a:lnTo>
                <a:lnTo>
                  <a:pt x="1578747" y="955680"/>
                </a:lnTo>
                <a:lnTo>
                  <a:pt x="1585324" y="909361"/>
                </a:lnTo>
                <a:lnTo>
                  <a:pt x="1589324" y="862238"/>
                </a:lnTo>
                <a:lnTo>
                  <a:pt x="1590675" y="814387"/>
                </a:lnTo>
                <a:lnTo>
                  <a:pt x="1589324" y="766536"/>
                </a:lnTo>
                <a:lnTo>
                  <a:pt x="1585324" y="719413"/>
                </a:lnTo>
                <a:lnTo>
                  <a:pt x="1578747" y="673094"/>
                </a:lnTo>
                <a:lnTo>
                  <a:pt x="1569669" y="627656"/>
                </a:lnTo>
                <a:lnTo>
                  <a:pt x="1558164" y="583176"/>
                </a:lnTo>
                <a:lnTo>
                  <a:pt x="1544308" y="539729"/>
                </a:lnTo>
                <a:lnTo>
                  <a:pt x="1528173" y="497392"/>
                </a:lnTo>
                <a:lnTo>
                  <a:pt x="1509836" y="456241"/>
                </a:lnTo>
                <a:lnTo>
                  <a:pt x="1489370" y="416354"/>
                </a:lnTo>
                <a:lnTo>
                  <a:pt x="1466851" y="377805"/>
                </a:lnTo>
                <a:lnTo>
                  <a:pt x="1442352" y="340672"/>
                </a:lnTo>
                <a:lnTo>
                  <a:pt x="1415948" y="305031"/>
                </a:lnTo>
                <a:lnTo>
                  <a:pt x="1387715" y="270958"/>
                </a:lnTo>
                <a:lnTo>
                  <a:pt x="1357726" y="238529"/>
                </a:lnTo>
                <a:lnTo>
                  <a:pt x="1326057" y="207822"/>
                </a:lnTo>
                <a:lnTo>
                  <a:pt x="1292781" y="178912"/>
                </a:lnTo>
                <a:lnTo>
                  <a:pt x="1257973" y="151876"/>
                </a:lnTo>
                <a:lnTo>
                  <a:pt x="1221709" y="126791"/>
                </a:lnTo>
                <a:lnTo>
                  <a:pt x="1184062" y="103732"/>
                </a:lnTo>
                <a:lnTo>
                  <a:pt x="1145107" y="82775"/>
                </a:lnTo>
                <a:lnTo>
                  <a:pt x="1104919" y="63999"/>
                </a:lnTo>
                <a:lnTo>
                  <a:pt x="1063572" y="47478"/>
                </a:lnTo>
                <a:lnTo>
                  <a:pt x="1021142" y="33289"/>
                </a:lnTo>
                <a:lnTo>
                  <a:pt x="977701" y="21508"/>
                </a:lnTo>
                <a:lnTo>
                  <a:pt x="933326" y="12213"/>
                </a:lnTo>
                <a:lnTo>
                  <a:pt x="888091" y="5479"/>
                </a:lnTo>
                <a:lnTo>
                  <a:pt x="842069" y="1382"/>
                </a:lnTo>
                <a:lnTo>
                  <a:pt x="795337" y="0"/>
                </a:lnTo>
                <a:close/>
              </a:path>
            </a:pathLst>
          </a:custGeom>
          <a:solidFill>
            <a:srgbClr val="FFFFFF"/>
          </a:solidFill>
        </p:spPr>
        <p:txBody>
          <a:bodyPr wrap="square" lIns="0" tIns="0" rIns="0" bIns="0" rtlCol="0"/>
          <a:lstStyle/>
          <a:p>
            <a:endParaRPr/>
          </a:p>
        </p:txBody>
      </p:sp>
      <p:pic>
        <p:nvPicPr>
          <p:cNvPr id="25" name="bg object 25"/>
          <p:cNvPicPr/>
          <p:nvPr/>
        </p:nvPicPr>
        <p:blipFill>
          <a:blip r:embed="rId7" cstate="print"/>
          <a:stretch>
            <a:fillRect/>
          </a:stretch>
        </p:blipFill>
        <p:spPr>
          <a:xfrm>
            <a:off x="10296525" y="2971800"/>
            <a:ext cx="1685925" cy="1685925"/>
          </a:xfrm>
          <a:prstGeom prst="rect">
            <a:avLst/>
          </a:prstGeom>
        </p:spPr>
      </p:pic>
      <p:sp>
        <p:nvSpPr>
          <p:cNvPr id="26" name="bg object 26"/>
          <p:cNvSpPr/>
          <p:nvPr/>
        </p:nvSpPr>
        <p:spPr>
          <a:xfrm>
            <a:off x="10391775" y="3067050"/>
            <a:ext cx="1495425" cy="1495425"/>
          </a:xfrm>
          <a:custGeom>
            <a:avLst/>
            <a:gdLst/>
            <a:ahLst/>
            <a:cxnLst/>
            <a:rect l="l" t="t" r="r" b="b"/>
            <a:pathLst>
              <a:path w="1495425" h="1495425">
                <a:moveTo>
                  <a:pt x="747712" y="0"/>
                </a:moveTo>
                <a:lnTo>
                  <a:pt x="700425" y="1471"/>
                </a:lnTo>
                <a:lnTo>
                  <a:pt x="653920" y="5825"/>
                </a:lnTo>
                <a:lnTo>
                  <a:pt x="608284" y="12976"/>
                </a:lnTo>
                <a:lnTo>
                  <a:pt x="563605" y="22835"/>
                </a:lnTo>
                <a:lnTo>
                  <a:pt x="519970" y="35315"/>
                </a:lnTo>
                <a:lnTo>
                  <a:pt x="477467" y="50329"/>
                </a:lnTo>
                <a:lnTo>
                  <a:pt x="436184" y="67788"/>
                </a:lnTo>
                <a:lnTo>
                  <a:pt x="396207" y="87605"/>
                </a:lnTo>
                <a:lnTo>
                  <a:pt x="357626" y="109693"/>
                </a:lnTo>
                <a:lnTo>
                  <a:pt x="320526" y="133964"/>
                </a:lnTo>
                <a:lnTo>
                  <a:pt x="284997" y="160330"/>
                </a:lnTo>
                <a:lnTo>
                  <a:pt x="251125" y="188704"/>
                </a:lnTo>
                <a:lnTo>
                  <a:pt x="218998" y="218998"/>
                </a:lnTo>
                <a:lnTo>
                  <a:pt x="188704" y="251125"/>
                </a:lnTo>
                <a:lnTo>
                  <a:pt x="160330" y="284997"/>
                </a:lnTo>
                <a:lnTo>
                  <a:pt x="133964" y="320526"/>
                </a:lnTo>
                <a:lnTo>
                  <a:pt x="109693" y="357626"/>
                </a:lnTo>
                <a:lnTo>
                  <a:pt x="87605" y="396207"/>
                </a:lnTo>
                <a:lnTo>
                  <a:pt x="67788" y="436184"/>
                </a:lnTo>
                <a:lnTo>
                  <a:pt x="50329" y="477467"/>
                </a:lnTo>
                <a:lnTo>
                  <a:pt x="35315" y="519970"/>
                </a:lnTo>
                <a:lnTo>
                  <a:pt x="22835" y="563605"/>
                </a:lnTo>
                <a:lnTo>
                  <a:pt x="12976" y="608284"/>
                </a:lnTo>
                <a:lnTo>
                  <a:pt x="5825" y="653920"/>
                </a:lnTo>
                <a:lnTo>
                  <a:pt x="1471" y="700425"/>
                </a:lnTo>
                <a:lnTo>
                  <a:pt x="0" y="747712"/>
                </a:lnTo>
                <a:lnTo>
                  <a:pt x="1471" y="794999"/>
                </a:lnTo>
                <a:lnTo>
                  <a:pt x="5825" y="841504"/>
                </a:lnTo>
                <a:lnTo>
                  <a:pt x="12976" y="887140"/>
                </a:lnTo>
                <a:lnTo>
                  <a:pt x="22835" y="931819"/>
                </a:lnTo>
                <a:lnTo>
                  <a:pt x="35315" y="975454"/>
                </a:lnTo>
                <a:lnTo>
                  <a:pt x="50329" y="1017957"/>
                </a:lnTo>
                <a:lnTo>
                  <a:pt x="67788" y="1059240"/>
                </a:lnTo>
                <a:lnTo>
                  <a:pt x="87605" y="1099217"/>
                </a:lnTo>
                <a:lnTo>
                  <a:pt x="109693" y="1137798"/>
                </a:lnTo>
                <a:lnTo>
                  <a:pt x="133964" y="1174898"/>
                </a:lnTo>
                <a:lnTo>
                  <a:pt x="160330" y="1210427"/>
                </a:lnTo>
                <a:lnTo>
                  <a:pt x="188704" y="1244299"/>
                </a:lnTo>
                <a:lnTo>
                  <a:pt x="218998" y="1276426"/>
                </a:lnTo>
                <a:lnTo>
                  <a:pt x="251125" y="1306720"/>
                </a:lnTo>
                <a:lnTo>
                  <a:pt x="284997" y="1335094"/>
                </a:lnTo>
                <a:lnTo>
                  <a:pt x="320526" y="1361460"/>
                </a:lnTo>
                <a:lnTo>
                  <a:pt x="357626" y="1385731"/>
                </a:lnTo>
                <a:lnTo>
                  <a:pt x="396207" y="1407819"/>
                </a:lnTo>
                <a:lnTo>
                  <a:pt x="436184" y="1427636"/>
                </a:lnTo>
                <a:lnTo>
                  <a:pt x="477467" y="1445095"/>
                </a:lnTo>
                <a:lnTo>
                  <a:pt x="519970" y="1460109"/>
                </a:lnTo>
                <a:lnTo>
                  <a:pt x="563605" y="1472589"/>
                </a:lnTo>
                <a:lnTo>
                  <a:pt x="608284" y="1482448"/>
                </a:lnTo>
                <a:lnTo>
                  <a:pt x="653920" y="1489599"/>
                </a:lnTo>
                <a:lnTo>
                  <a:pt x="700425" y="1493953"/>
                </a:lnTo>
                <a:lnTo>
                  <a:pt x="747712" y="1495425"/>
                </a:lnTo>
                <a:lnTo>
                  <a:pt x="794999" y="1493953"/>
                </a:lnTo>
                <a:lnTo>
                  <a:pt x="841504" y="1489599"/>
                </a:lnTo>
                <a:lnTo>
                  <a:pt x="887140" y="1482448"/>
                </a:lnTo>
                <a:lnTo>
                  <a:pt x="931819" y="1472589"/>
                </a:lnTo>
                <a:lnTo>
                  <a:pt x="975454" y="1460109"/>
                </a:lnTo>
                <a:lnTo>
                  <a:pt x="1017957" y="1445095"/>
                </a:lnTo>
                <a:lnTo>
                  <a:pt x="1059240" y="1427636"/>
                </a:lnTo>
                <a:lnTo>
                  <a:pt x="1099217" y="1407819"/>
                </a:lnTo>
                <a:lnTo>
                  <a:pt x="1137798" y="1385731"/>
                </a:lnTo>
                <a:lnTo>
                  <a:pt x="1174898" y="1361460"/>
                </a:lnTo>
                <a:lnTo>
                  <a:pt x="1210427" y="1335094"/>
                </a:lnTo>
                <a:lnTo>
                  <a:pt x="1244299" y="1306720"/>
                </a:lnTo>
                <a:lnTo>
                  <a:pt x="1276426" y="1276426"/>
                </a:lnTo>
                <a:lnTo>
                  <a:pt x="1306720" y="1244299"/>
                </a:lnTo>
                <a:lnTo>
                  <a:pt x="1335094" y="1210427"/>
                </a:lnTo>
                <a:lnTo>
                  <a:pt x="1361460" y="1174898"/>
                </a:lnTo>
                <a:lnTo>
                  <a:pt x="1385731" y="1137798"/>
                </a:lnTo>
                <a:lnTo>
                  <a:pt x="1407819" y="1099217"/>
                </a:lnTo>
                <a:lnTo>
                  <a:pt x="1427636" y="1059240"/>
                </a:lnTo>
                <a:lnTo>
                  <a:pt x="1445095" y="1017957"/>
                </a:lnTo>
                <a:lnTo>
                  <a:pt x="1460109" y="975454"/>
                </a:lnTo>
                <a:lnTo>
                  <a:pt x="1472589" y="931819"/>
                </a:lnTo>
                <a:lnTo>
                  <a:pt x="1482448" y="887140"/>
                </a:lnTo>
                <a:lnTo>
                  <a:pt x="1489599" y="841504"/>
                </a:lnTo>
                <a:lnTo>
                  <a:pt x="1493953" y="794999"/>
                </a:lnTo>
                <a:lnTo>
                  <a:pt x="1495425" y="747712"/>
                </a:lnTo>
                <a:lnTo>
                  <a:pt x="1493953" y="700425"/>
                </a:lnTo>
                <a:lnTo>
                  <a:pt x="1489599" y="653920"/>
                </a:lnTo>
                <a:lnTo>
                  <a:pt x="1482448" y="608284"/>
                </a:lnTo>
                <a:lnTo>
                  <a:pt x="1472589" y="563605"/>
                </a:lnTo>
                <a:lnTo>
                  <a:pt x="1460109" y="519970"/>
                </a:lnTo>
                <a:lnTo>
                  <a:pt x="1445095" y="477467"/>
                </a:lnTo>
                <a:lnTo>
                  <a:pt x="1427636" y="436184"/>
                </a:lnTo>
                <a:lnTo>
                  <a:pt x="1407819" y="396207"/>
                </a:lnTo>
                <a:lnTo>
                  <a:pt x="1385731" y="357626"/>
                </a:lnTo>
                <a:lnTo>
                  <a:pt x="1361460" y="320526"/>
                </a:lnTo>
                <a:lnTo>
                  <a:pt x="1335094" y="284997"/>
                </a:lnTo>
                <a:lnTo>
                  <a:pt x="1306720" y="251125"/>
                </a:lnTo>
                <a:lnTo>
                  <a:pt x="1276426" y="218998"/>
                </a:lnTo>
                <a:lnTo>
                  <a:pt x="1244299" y="188704"/>
                </a:lnTo>
                <a:lnTo>
                  <a:pt x="1210427" y="160330"/>
                </a:lnTo>
                <a:lnTo>
                  <a:pt x="1174898" y="133964"/>
                </a:lnTo>
                <a:lnTo>
                  <a:pt x="1137798" y="109693"/>
                </a:lnTo>
                <a:lnTo>
                  <a:pt x="1099217" y="87605"/>
                </a:lnTo>
                <a:lnTo>
                  <a:pt x="1059240" y="67788"/>
                </a:lnTo>
                <a:lnTo>
                  <a:pt x="1017957" y="50329"/>
                </a:lnTo>
                <a:lnTo>
                  <a:pt x="975454" y="35315"/>
                </a:lnTo>
                <a:lnTo>
                  <a:pt x="931819" y="22835"/>
                </a:lnTo>
                <a:lnTo>
                  <a:pt x="887140" y="12976"/>
                </a:lnTo>
                <a:lnTo>
                  <a:pt x="841504" y="5825"/>
                </a:lnTo>
                <a:lnTo>
                  <a:pt x="794999" y="1471"/>
                </a:lnTo>
                <a:lnTo>
                  <a:pt x="747712" y="0"/>
                </a:lnTo>
                <a:close/>
              </a:path>
            </a:pathLst>
          </a:custGeom>
          <a:solidFill>
            <a:srgbClr val="FFFFFF"/>
          </a:solidFill>
        </p:spPr>
        <p:txBody>
          <a:bodyPr wrap="square" lIns="0" tIns="0" rIns="0" bIns="0" rtlCol="0"/>
          <a:lstStyle/>
          <a:p>
            <a:endParaRPr/>
          </a:p>
        </p:txBody>
      </p:sp>
      <p:pic>
        <p:nvPicPr>
          <p:cNvPr id="27" name="bg object 27"/>
          <p:cNvPicPr/>
          <p:nvPr/>
        </p:nvPicPr>
        <p:blipFill>
          <a:blip r:embed="rId8" cstate="print"/>
          <a:stretch>
            <a:fillRect/>
          </a:stretch>
        </p:blipFill>
        <p:spPr>
          <a:xfrm>
            <a:off x="9067800" y="3752850"/>
            <a:ext cx="1895475" cy="1885950"/>
          </a:xfrm>
          <a:prstGeom prst="rect">
            <a:avLst/>
          </a:prstGeom>
        </p:spPr>
      </p:pic>
      <p:pic>
        <p:nvPicPr>
          <p:cNvPr id="28" name="bg object 28"/>
          <p:cNvPicPr/>
          <p:nvPr/>
        </p:nvPicPr>
        <p:blipFill>
          <a:blip r:embed="rId9" cstate="print"/>
          <a:stretch>
            <a:fillRect/>
          </a:stretch>
        </p:blipFill>
        <p:spPr>
          <a:xfrm>
            <a:off x="10991850" y="847737"/>
            <a:ext cx="1181100" cy="590537"/>
          </a:xfrm>
          <a:prstGeom prst="rect">
            <a:avLst/>
          </a:prstGeom>
        </p:spPr>
      </p:pic>
      <p:sp>
        <p:nvSpPr>
          <p:cNvPr id="4" name="Holder 4"/>
          <p:cNvSpPr>
            <a:spLocks noGrp="1"/>
          </p:cNvSpPr>
          <p:nvPr>
            <p:ph type="sldNum" sz="quarter" idx="7"/>
          </p:nvPr>
        </p:nvSpPr>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29" name="Holder 4">
            <a:extLst>
              <a:ext uri="{FF2B5EF4-FFF2-40B4-BE49-F238E27FC236}">
                <a16:creationId xmlns:a16="http://schemas.microsoft.com/office/drawing/2014/main" id="{D671F89D-D7B8-493F-B2F1-1F3B60A76F29}"/>
              </a:ext>
            </a:extLst>
          </p:cNvPr>
          <p:cNvSpPr>
            <a:spLocks noGrp="1"/>
          </p:cNvSpPr>
          <p:nvPr>
            <p:ph type="ftr" sz="quarter" idx="5"/>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30" name="Holder 5">
            <a:extLst>
              <a:ext uri="{FF2B5EF4-FFF2-40B4-BE49-F238E27FC236}">
                <a16:creationId xmlns:a16="http://schemas.microsoft.com/office/drawing/2014/main" id="{704C2D04-971C-4C43-B4FF-D6BF393E7F0F}"/>
              </a:ext>
            </a:extLst>
          </p:cNvPr>
          <p:cNvSpPr>
            <a:spLocks noGrp="1"/>
          </p:cNvSpPr>
          <p:nvPr>
            <p:ph type="dt" sz="half" idx="6"/>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200" y="5530390"/>
            <a:ext cx="5592012"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469900" y="457761"/>
            <a:ext cx="1998000" cy="3744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375397158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325" y="553039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475325" y="457200"/>
            <a:ext cx="1998000" cy="3744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4236418439"/>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469900" y="457761"/>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144857387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475325" y="457200"/>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1712125278"/>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image" Target="../media/image10.emf"/><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oleObject" Target="../embeddings/oleObject1.bin"/><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slideLayout" Target="../slideLayouts/slideLayout46.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tags" Target="../tags/tag1.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294516"/>
            <a:ext cx="10210544" cy="65659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5149848" y="1744846"/>
            <a:ext cx="6648450" cy="3467100"/>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11579230" y="6523642"/>
            <a:ext cx="199390" cy="130175"/>
          </a:xfrm>
          <a:prstGeom prst="rect">
            <a:avLst/>
          </a:prstGeom>
        </p:spPr>
        <p:txBody>
          <a:bodyPr wrap="square" lIns="0" tIns="0" rIns="0" bIns="0">
            <a:spAutoFit/>
          </a:bodyPr>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7" name="Holder 4">
            <a:extLst>
              <a:ext uri="{FF2B5EF4-FFF2-40B4-BE49-F238E27FC236}">
                <a16:creationId xmlns:a16="http://schemas.microsoft.com/office/drawing/2014/main" id="{B2287CD5-6D92-4EA4-93E7-26251F9E6396}"/>
              </a:ext>
            </a:extLst>
          </p:cNvPr>
          <p:cNvSpPr>
            <a:spLocks noGrp="1"/>
          </p:cNvSpPr>
          <p:nvPr>
            <p:ph type="ftr" sz="quarter" idx="3"/>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8" name="Holder 5">
            <a:extLst>
              <a:ext uri="{FF2B5EF4-FFF2-40B4-BE49-F238E27FC236}">
                <a16:creationId xmlns:a16="http://schemas.microsoft.com/office/drawing/2014/main" id="{13B926DF-4DD9-4C6A-B381-1AFA1998A489}"/>
              </a:ext>
            </a:extLst>
          </p:cNvPr>
          <p:cNvSpPr>
            <a:spLocks noGrp="1"/>
          </p:cNvSpPr>
          <p:nvPr>
            <p:ph type="dt" sz="half" idx="2"/>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extLst>
              <p:ext uri="{D42A27DB-BD31-4B8C-83A1-F6EECF244321}">
                <p14:modId xmlns:p14="http://schemas.microsoft.com/office/powerpoint/2010/main" val="16689181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46" imgW="270" imgH="270" progId="TCLayout.ActiveDocument.1">
                  <p:embed/>
                </p:oleObj>
              </mc:Choice>
              <mc:Fallback>
                <p:oleObj name="think-cell Slide" r:id="rId46" imgW="270" imgH="270" progId="TCLayout.ActiveDocument.1">
                  <p:embed/>
                  <p:pic>
                    <p:nvPicPr>
                      <p:cNvPr id="4" name="Object 3" hidden="1"/>
                      <p:cNvPicPr/>
                      <p:nvPr/>
                    </p:nvPicPr>
                    <p:blipFill>
                      <a:blip r:embed="rId47"/>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Box 11"/>
          <p:cNvSpPr txBox="1"/>
          <p:nvPr/>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a:solidFill>
                <a:schemeClr val="tx1"/>
              </a:solidFill>
            </a:endParaRPr>
          </a:p>
        </p:txBody>
      </p:sp>
      <p:sp>
        <p:nvSpPr>
          <p:cNvPr id="6" name="Holder 4">
            <a:extLst>
              <a:ext uri="{FF2B5EF4-FFF2-40B4-BE49-F238E27FC236}">
                <a16:creationId xmlns:a16="http://schemas.microsoft.com/office/drawing/2014/main" id="{3FCB7C35-EAA8-491C-A532-26CA0EF26E2D}"/>
              </a:ext>
            </a:extLst>
          </p:cNvPr>
          <p:cNvSpPr>
            <a:spLocks noGrp="1"/>
          </p:cNvSpPr>
          <p:nvPr>
            <p:ph type="ftr" sz="quarter" idx="3"/>
          </p:nvPr>
        </p:nvSpPr>
        <p:spPr>
          <a:xfrm>
            <a:off x="444520" y="6519031"/>
            <a:ext cx="1671320" cy="115416"/>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YESSER! Ace ESSER Monitoring</a:t>
            </a:r>
          </a:p>
        </p:txBody>
      </p:sp>
      <p:sp>
        <p:nvSpPr>
          <p:cNvPr id="7" name="Holder 5">
            <a:extLst>
              <a:ext uri="{FF2B5EF4-FFF2-40B4-BE49-F238E27FC236}">
                <a16:creationId xmlns:a16="http://schemas.microsoft.com/office/drawing/2014/main" id="{87F74143-3622-4572-B1FB-8F209DDB8A75}"/>
              </a:ext>
            </a:extLst>
          </p:cNvPr>
          <p:cNvSpPr>
            <a:spLocks noGrp="1"/>
          </p:cNvSpPr>
          <p:nvPr>
            <p:ph type="dt" sz="half" idx="2"/>
          </p:nvPr>
        </p:nvSpPr>
        <p:spPr>
          <a:xfrm>
            <a:off x="9925235" y="6519031"/>
            <a:ext cx="1322307" cy="235443"/>
          </a:xfrm>
          <a:prstGeom prst="rect">
            <a:avLst/>
          </a:prstGeom>
        </p:spPr>
        <p:txBody>
          <a:bodyPr lIns="0" tIns="0" rIns="0" bIns="0"/>
          <a:lstStyle>
            <a:lvl1pPr>
              <a:defRPr sz="900" b="0" i="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12700">
              <a:lnSpc>
                <a:spcPts val="880"/>
              </a:lnSpc>
            </a:pPr>
            <a:r>
              <a:rPr lang="en-US"/>
              <a:t>2023 PAFPC Conference</a:t>
            </a:r>
            <a:endParaRPr lang="en-US" spc="-10"/>
          </a:p>
        </p:txBody>
      </p:sp>
    </p:spTree>
    <p:extLst>
      <p:ext uri="{BB962C8B-B14F-4D97-AF65-F5344CB8AC3E}">
        <p14:creationId xmlns:p14="http://schemas.microsoft.com/office/powerpoint/2010/main" val="8979411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Lst>
  <p:transition>
    <p:fade/>
  </p:transition>
  <p:hf hdr="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11.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17.png"/><Relationship Id="rId7" Type="http://schemas.openxmlformats.org/officeDocument/2006/relationships/image" Target="../media/image9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sv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svg"/><Relationship Id="rId2" Type="http://schemas.openxmlformats.org/officeDocument/2006/relationships/image" Target="../media/image17.png"/><Relationship Id="rId16"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03.svg"/><Relationship Id="rId5" Type="http://schemas.openxmlformats.org/officeDocument/2006/relationships/image" Target="../media/image97.png"/><Relationship Id="rId15" Type="http://schemas.openxmlformats.org/officeDocument/2006/relationships/image" Target="../media/image107.sv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14.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120.png"/><Relationship Id="rId18" Type="http://schemas.openxmlformats.org/officeDocument/2006/relationships/image" Target="../media/image125.sv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svg"/><Relationship Id="rId17" Type="http://schemas.openxmlformats.org/officeDocument/2006/relationships/image" Target="../media/image124.png"/><Relationship Id="rId2" Type="http://schemas.openxmlformats.org/officeDocument/2006/relationships/image" Target="../media/image17.png"/><Relationship Id="rId16" Type="http://schemas.openxmlformats.org/officeDocument/2006/relationships/image" Target="../media/image123.svg"/><Relationship Id="rId1" Type="http://schemas.openxmlformats.org/officeDocument/2006/relationships/slideLayout" Target="../slideLayouts/slideLayout2.xml"/><Relationship Id="rId6" Type="http://schemas.openxmlformats.org/officeDocument/2006/relationships/image" Target="../media/image113.sv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svg"/><Relationship Id="rId4" Type="http://schemas.openxmlformats.org/officeDocument/2006/relationships/image" Target="../media/image111.svg"/><Relationship Id="rId9" Type="http://schemas.openxmlformats.org/officeDocument/2006/relationships/image" Target="../media/image116.png"/><Relationship Id="rId14" Type="http://schemas.openxmlformats.org/officeDocument/2006/relationships/image" Target="../media/image121.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svg"/><Relationship Id="rId3" Type="http://schemas.openxmlformats.org/officeDocument/2006/relationships/image" Target="../media/image17.png"/><Relationship Id="rId7" Type="http://schemas.openxmlformats.org/officeDocument/2006/relationships/image" Target="../media/image129.svg"/><Relationship Id="rId12" Type="http://schemas.openxmlformats.org/officeDocument/2006/relationships/image" Target="../media/image1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8.png"/><Relationship Id="rId11" Type="http://schemas.openxmlformats.org/officeDocument/2006/relationships/image" Target="../media/image133.svg"/><Relationship Id="rId5" Type="http://schemas.openxmlformats.org/officeDocument/2006/relationships/image" Target="../media/image127.svg"/><Relationship Id="rId10" Type="http://schemas.openxmlformats.org/officeDocument/2006/relationships/image" Target="../media/image132.png"/><Relationship Id="rId4" Type="http://schemas.openxmlformats.org/officeDocument/2006/relationships/image" Target="../media/image126.png"/><Relationship Id="rId9" Type="http://schemas.openxmlformats.org/officeDocument/2006/relationships/image" Target="../media/image131.svg"/></Relationships>
</file>

<file path=ppt/slides/_rels/slide17.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mailto:ra-edessermonitor@pa.gov" TargetMode="External"/><Relationship Id="rId4" Type="http://schemas.openxmlformats.org/officeDocument/2006/relationships/image" Target="../media/image137.jpeg"/></Relationships>
</file>

<file path=ppt/slides/_rels/slide18.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hyperlink" Target="mailto:RA-EDESSERMONITOR@PA.GOV" TargetMode="External"/><Relationship Id="rId7" Type="http://schemas.openxmlformats.org/officeDocument/2006/relationships/image" Target="../media/image139.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image" Target="../media/image143.svg"/><Relationship Id="rId5" Type="http://schemas.openxmlformats.org/officeDocument/2006/relationships/hyperlink" Target="https://zoom.us/j/97321788286" TargetMode="External"/><Relationship Id="rId10" Type="http://schemas.openxmlformats.org/officeDocument/2006/relationships/image" Target="../media/image142.png"/><Relationship Id="rId4" Type="http://schemas.openxmlformats.org/officeDocument/2006/relationships/hyperlink" Target="https://www.education.pa.gov/Schools/safeschools/emergencyplanning/COVID-19/CARESAct/Monitoring/Pages/default.aspx" TargetMode="External"/><Relationship Id="rId9" Type="http://schemas.openxmlformats.org/officeDocument/2006/relationships/image" Target="../media/image141.sv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18.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17.png"/><Relationship Id="rId21" Type="http://schemas.openxmlformats.org/officeDocument/2006/relationships/image" Target="../media/image40.png"/><Relationship Id="rId34" Type="http://schemas.openxmlformats.org/officeDocument/2006/relationships/image" Target="../media/image53.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2" Type="http://schemas.openxmlformats.org/officeDocument/2006/relationships/notesSlide" Target="../notesSlides/notesSlide2.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47.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s>
</file>

<file path=ppt/slides/_rels/slide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notesSlide" Target="../notesSlides/notesSlide3.xml"/><Relationship Id="rId16" Type="http://schemas.openxmlformats.org/officeDocument/2006/relationships/image" Target="../media/image69.png"/><Relationship Id="rId20" Type="http://schemas.openxmlformats.org/officeDocument/2006/relationships/image" Target="../media/image73.png"/><Relationship Id="rId29" Type="http://schemas.openxmlformats.org/officeDocument/2006/relationships/image" Target="../media/image82.png"/><Relationship Id="rId1" Type="http://schemas.openxmlformats.org/officeDocument/2006/relationships/slideLayout" Target="../slideLayouts/slideLayout5.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32" Type="http://schemas.openxmlformats.org/officeDocument/2006/relationships/image" Target="../media/image1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28" Type="http://schemas.openxmlformats.org/officeDocument/2006/relationships/image" Target="../media/image81.png"/><Relationship Id="rId10" Type="http://schemas.openxmlformats.org/officeDocument/2006/relationships/image" Target="../media/image63.png"/><Relationship Id="rId19" Type="http://schemas.openxmlformats.org/officeDocument/2006/relationships/image" Target="../media/image72.png"/><Relationship Id="rId31" Type="http://schemas.openxmlformats.org/officeDocument/2006/relationships/image" Target="../media/image84.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 Id="rId27" Type="http://schemas.openxmlformats.org/officeDocument/2006/relationships/image" Target="../media/image80.png"/><Relationship Id="rId30" Type="http://schemas.openxmlformats.org/officeDocument/2006/relationships/image" Target="../media/image8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8.svg"/><Relationship Id="rId4"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marR="5080">
              <a:lnSpc>
                <a:spcPct val="112000"/>
              </a:lnSpc>
              <a:spcBef>
                <a:spcPts val="100"/>
              </a:spcBef>
            </a:pPr>
            <a:r>
              <a:rPr b="0" spc="-10" dirty="0">
                <a:solidFill>
                  <a:srgbClr val="023E80"/>
                </a:solidFill>
                <a:latin typeface="Calibri Light"/>
                <a:cs typeface="Calibri Light"/>
              </a:rPr>
              <a:t>Commonwealth</a:t>
            </a:r>
            <a:r>
              <a:rPr b="0" spc="-204" dirty="0">
                <a:solidFill>
                  <a:srgbClr val="023E80"/>
                </a:solidFill>
                <a:latin typeface="Calibri Light"/>
                <a:cs typeface="Calibri Light"/>
              </a:rPr>
              <a:t> </a:t>
            </a:r>
            <a:r>
              <a:rPr b="0" spc="45" dirty="0">
                <a:solidFill>
                  <a:srgbClr val="023E80"/>
                </a:solidFill>
                <a:latin typeface="Calibri Light"/>
                <a:cs typeface="Calibri Light"/>
              </a:rPr>
              <a:t>of</a:t>
            </a:r>
            <a:r>
              <a:rPr b="0" spc="-105" dirty="0">
                <a:solidFill>
                  <a:srgbClr val="023E80"/>
                </a:solidFill>
                <a:latin typeface="Calibri Light"/>
                <a:cs typeface="Calibri Light"/>
              </a:rPr>
              <a:t> </a:t>
            </a:r>
            <a:r>
              <a:rPr b="0" spc="-25" dirty="0">
                <a:solidFill>
                  <a:srgbClr val="023E80"/>
                </a:solidFill>
                <a:latin typeface="Calibri Light"/>
                <a:cs typeface="Calibri Light"/>
              </a:rPr>
              <a:t>Pennsylvania </a:t>
            </a:r>
            <a:r>
              <a:rPr b="0" dirty="0">
                <a:solidFill>
                  <a:srgbClr val="023E80"/>
                </a:solidFill>
                <a:latin typeface="Calibri Light"/>
                <a:cs typeface="Calibri Light"/>
              </a:rPr>
              <a:t>Department</a:t>
            </a:r>
            <a:r>
              <a:rPr b="0" spc="-45" dirty="0">
                <a:solidFill>
                  <a:srgbClr val="023E80"/>
                </a:solidFill>
                <a:latin typeface="Calibri Light"/>
                <a:cs typeface="Calibri Light"/>
              </a:rPr>
              <a:t> </a:t>
            </a:r>
            <a:r>
              <a:rPr b="0" dirty="0">
                <a:solidFill>
                  <a:srgbClr val="023E80"/>
                </a:solidFill>
                <a:latin typeface="Calibri Light"/>
                <a:cs typeface="Calibri Light"/>
              </a:rPr>
              <a:t>of</a:t>
            </a:r>
            <a:r>
              <a:rPr b="0" spc="-35" dirty="0">
                <a:solidFill>
                  <a:srgbClr val="023E80"/>
                </a:solidFill>
                <a:latin typeface="Calibri Light"/>
                <a:cs typeface="Calibri Light"/>
              </a:rPr>
              <a:t> </a:t>
            </a:r>
            <a:r>
              <a:rPr b="0" spc="-10" dirty="0">
                <a:solidFill>
                  <a:srgbClr val="023E80"/>
                </a:solidFill>
                <a:latin typeface="Calibri Light"/>
                <a:cs typeface="Calibri Light"/>
              </a:rPr>
              <a:t>Education</a:t>
            </a:r>
          </a:p>
        </p:txBody>
      </p:sp>
      <p:grpSp>
        <p:nvGrpSpPr>
          <p:cNvPr id="3" name="object 3">
            <a:extLst>
              <a:ext uri="{C183D7F6-B498-43B3-948B-1728B52AA6E4}">
                <adec:decorative xmlns:adec="http://schemas.microsoft.com/office/drawing/2017/decorative" val="1"/>
              </a:ext>
            </a:extLst>
          </p:cNvPr>
          <p:cNvGrpSpPr/>
          <p:nvPr/>
        </p:nvGrpSpPr>
        <p:grpSpPr>
          <a:xfrm>
            <a:off x="5724525" y="0"/>
            <a:ext cx="6457950" cy="6858000"/>
            <a:chOff x="5724525" y="0"/>
            <a:chExt cx="6457950" cy="6858000"/>
          </a:xfrm>
        </p:grpSpPr>
        <p:pic>
          <p:nvPicPr>
            <p:cNvPr id="4" name="object 4"/>
            <p:cNvPicPr/>
            <p:nvPr/>
          </p:nvPicPr>
          <p:blipFill>
            <a:blip r:embed="rId2" cstate="print"/>
            <a:stretch>
              <a:fillRect/>
            </a:stretch>
          </p:blipFill>
          <p:spPr>
            <a:xfrm>
              <a:off x="5724525" y="0"/>
              <a:ext cx="6457708" cy="6858000"/>
            </a:xfrm>
            <a:prstGeom prst="rect">
              <a:avLst/>
            </a:prstGeom>
          </p:spPr>
        </p:pic>
        <p:pic>
          <p:nvPicPr>
            <p:cNvPr id="5" name="object 5"/>
            <p:cNvPicPr/>
            <p:nvPr/>
          </p:nvPicPr>
          <p:blipFill>
            <a:blip r:embed="rId3" cstate="print"/>
            <a:stretch>
              <a:fillRect/>
            </a:stretch>
          </p:blipFill>
          <p:spPr>
            <a:xfrm>
              <a:off x="8820150" y="2371725"/>
              <a:ext cx="2114550" cy="2114550"/>
            </a:xfrm>
            <a:prstGeom prst="rect">
              <a:avLst/>
            </a:prstGeom>
          </p:spPr>
        </p:pic>
      </p:grpSp>
      <p:sp>
        <p:nvSpPr>
          <p:cNvPr id="6" name="object 6"/>
          <p:cNvSpPr txBox="1">
            <a:spLocks noGrp="1"/>
          </p:cNvSpPr>
          <p:nvPr>
            <p:ph type="subTitle" idx="4"/>
          </p:nvPr>
        </p:nvSpPr>
        <p:spPr>
          <a:xfrm>
            <a:off x="381000" y="4648200"/>
            <a:ext cx="5867400" cy="1926553"/>
          </a:xfrm>
          <a:prstGeom prst="rect">
            <a:avLst/>
          </a:prstGeom>
        </p:spPr>
        <p:txBody>
          <a:bodyPr vert="horz" wrap="square" lIns="0" tIns="12700" rIns="0" bIns="0" rtlCol="0">
            <a:spAutoFit/>
          </a:bodyPr>
          <a:lstStyle/>
          <a:p>
            <a:pPr marL="12700" marR="5080">
              <a:lnSpc>
                <a:spcPct val="112000"/>
              </a:lnSpc>
              <a:spcBef>
                <a:spcPts val="100"/>
              </a:spcBef>
            </a:pPr>
            <a:r>
              <a:rPr lang="en-US" sz="4000" b="0">
                <a:latin typeface="Calibri Light"/>
                <a:cs typeface="Calibri Light"/>
              </a:rPr>
              <a:t>YESSER! Ace ESSER Monitoring</a:t>
            </a:r>
          </a:p>
          <a:p>
            <a:pPr marL="12700" marR="5080">
              <a:lnSpc>
                <a:spcPct val="112000"/>
              </a:lnSpc>
              <a:spcBef>
                <a:spcPts val="100"/>
              </a:spcBef>
            </a:pPr>
            <a:r>
              <a:rPr lang="en-US" sz="2800">
                <a:solidFill>
                  <a:schemeClr val="tx1">
                    <a:lumMod val="50000"/>
                    <a:lumOff val="50000"/>
                  </a:schemeClr>
                </a:solidFill>
                <a:latin typeface="Calibri Light"/>
                <a:cs typeface="Calibri Light"/>
              </a:rPr>
              <a:t>2023 PAFPC Conference</a:t>
            </a:r>
            <a:endParaRPr sz="2800">
              <a:solidFill>
                <a:schemeClr val="tx1">
                  <a:lumMod val="50000"/>
                  <a:lumOff val="50000"/>
                </a:schemeClr>
              </a:solidFill>
              <a:latin typeface="Calibri Light"/>
              <a:cs typeface="Calibri Ligh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444500" y="294516"/>
            <a:ext cx="10210544" cy="617476"/>
          </a:xfrm>
          <a:prstGeom prst="rect">
            <a:avLst/>
          </a:prstGeom>
        </p:spPr>
        <p:txBody>
          <a:bodyPr vert="horz" wrap="square" lIns="0" tIns="32384" rIns="0" bIns="0" rtlCol="0">
            <a:spAutoFit/>
          </a:bodyPr>
          <a:lstStyle/>
          <a:p>
            <a:pPr marL="18415">
              <a:lnSpc>
                <a:spcPct val="100000"/>
              </a:lnSpc>
              <a:spcBef>
                <a:spcPts val="254"/>
              </a:spcBef>
            </a:pPr>
            <a:r>
              <a:rPr lang="en-US" sz="2000" b="1" dirty="0"/>
              <a:t>Timeline of ESSER </a:t>
            </a:r>
            <a:r>
              <a:rPr lang="en-US" sz="2000" dirty="0"/>
              <a:t>M</a:t>
            </a:r>
            <a:r>
              <a:rPr lang="en-US" sz="2000" b="1" dirty="0"/>
              <a:t>onitoring Procedures</a:t>
            </a:r>
            <a:br>
              <a:rPr lang="en-US" sz="2000" b="1" dirty="0"/>
            </a:br>
            <a:r>
              <a:rPr lang="en-US" sz="1800" b="0" dirty="0">
                <a:solidFill>
                  <a:srgbClr val="52555A"/>
                </a:solidFill>
                <a:latin typeface="Calibri"/>
                <a:cs typeface="Calibri"/>
              </a:rPr>
              <a:t>Overview of the monitoring process from start to finish</a:t>
            </a:r>
            <a:endParaRPr lang="en-US" sz="1800" dirty="0">
              <a:latin typeface="Calibri"/>
              <a:cs typeface="Calibri"/>
            </a:endParaRPr>
          </a:p>
        </p:txBody>
      </p:sp>
      <p:pic>
        <p:nvPicPr>
          <p:cNvPr id="13" name="object 1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4" name="object 5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10</a:t>
            </a:fld>
            <a:endParaRPr spc="-25"/>
          </a:p>
        </p:txBody>
      </p:sp>
      <p:pic>
        <p:nvPicPr>
          <p:cNvPr id="68" name="Picture 67">
            <a:extLst>
              <a:ext uri="{FF2B5EF4-FFF2-40B4-BE49-F238E27FC236}">
                <a16:creationId xmlns:a16="http://schemas.microsoft.com/office/drawing/2014/main" id="{1736F462-1A2F-493E-9739-A822DDDE02D4}"/>
              </a:ext>
              <a:ext uri="{C183D7F6-B498-43B3-948B-1728B52AA6E4}">
                <adec:decorative xmlns:adec="http://schemas.microsoft.com/office/drawing/2017/decorative" val="1"/>
              </a:ext>
            </a:extLst>
          </p:cNvPr>
          <p:cNvPicPr>
            <a:picLocks noChangeAspect="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57511" y="642939"/>
            <a:ext cx="10210543" cy="6215061"/>
          </a:xfrm>
          <a:prstGeom prst="rect">
            <a:avLst/>
          </a:prstGeom>
        </p:spPr>
      </p:pic>
      <p:sp>
        <p:nvSpPr>
          <p:cNvPr id="69" name="Rectangle: Rounded Corners 68">
            <a:extLst>
              <a:ext uri="{FF2B5EF4-FFF2-40B4-BE49-F238E27FC236}">
                <a16:creationId xmlns:a16="http://schemas.microsoft.com/office/drawing/2014/main" id="{4B58A11C-BE01-426D-851A-E79B760BB1B0}"/>
              </a:ext>
            </a:extLst>
          </p:cNvPr>
          <p:cNvSpPr/>
          <p:nvPr/>
        </p:nvSpPr>
        <p:spPr>
          <a:xfrm>
            <a:off x="1138937" y="4609980"/>
            <a:ext cx="3320717" cy="1400361"/>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spcBef>
                <a:spcPts val="488"/>
              </a:spcBef>
              <a:defRPr/>
            </a:pPr>
            <a:r>
              <a:rPr lang="en-US" sz="1200" b="1" cap="all" spc="163">
                <a:solidFill>
                  <a:srgbClr val="000000"/>
                </a:solidFill>
                <a:ea typeface="Open Sans" charset="0"/>
                <a:cs typeface="Open Sans" charset="0"/>
              </a:rPr>
              <a:t>introductions</a:t>
            </a:r>
          </a:p>
          <a:p>
            <a:pPr algn="ctr" defTabSz="742950">
              <a:spcBef>
                <a:spcPts val="488"/>
              </a:spcBef>
              <a:defRPr/>
            </a:pPr>
            <a:r>
              <a:rPr lang="en-US" sz="1200">
                <a:solidFill>
                  <a:srgbClr val="000000"/>
                </a:solidFill>
                <a:ea typeface="Open Sans Light" panose="020B0306030504020204" pitchFamily="34" charset="0"/>
                <a:cs typeface="Open Sans Light" panose="020B0306030504020204" pitchFamily="34" charset="0"/>
              </a:rPr>
              <a:t>An Announcement Letter will be sent to you approximately a month before your visit and afterwards a member of our monitoring team will reach out to confirm your monitoring visit and schedule a pre-monitoring introduction call.</a:t>
            </a:r>
          </a:p>
        </p:txBody>
      </p:sp>
      <p:sp>
        <p:nvSpPr>
          <p:cNvPr id="70" name="Rectangle 69">
            <a:extLst>
              <a:ext uri="{FF2B5EF4-FFF2-40B4-BE49-F238E27FC236}">
                <a16:creationId xmlns:a16="http://schemas.microsoft.com/office/drawing/2014/main" id="{89DB18B3-3369-48D1-8666-65E8160273E3}"/>
              </a:ext>
              <a:ext uri="{C183D7F6-B498-43B3-948B-1728B52AA6E4}">
                <adec:decorative xmlns:adec="http://schemas.microsoft.com/office/drawing/2017/decorative" val="1"/>
              </a:ext>
            </a:extLst>
          </p:cNvPr>
          <p:cNvSpPr/>
          <p:nvPr/>
        </p:nvSpPr>
        <p:spPr>
          <a:xfrm>
            <a:off x="2799296" y="5999002"/>
            <a:ext cx="85958" cy="6102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463">
              <a:solidFill>
                <a:srgbClr val="FFFFFF"/>
              </a:solidFill>
              <a:latin typeface="Open Sans"/>
            </a:endParaRPr>
          </a:p>
        </p:txBody>
      </p:sp>
      <p:sp>
        <p:nvSpPr>
          <p:cNvPr id="74" name="Rectangle 73">
            <a:extLst>
              <a:ext uri="{FF2B5EF4-FFF2-40B4-BE49-F238E27FC236}">
                <a16:creationId xmlns:a16="http://schemas.microsoft.com/office/drawing/2014/main" id="{2CE54E7B-882A-465D-AF36-04F3355626FD}"/>
              </a:ext>
              <a:ext uri="{C183D7F6-B498-43B3-948B-1728B52AA6E4}">
                <adec:decorative xmlns:adec="http://schemas.microsoft.com/office/drawing/2017/decorative" val="1"/>
              </a:ext>
            </a:extLst>
          </p:cNvPr>
          <p:cNvSpPr/>
          <p:nvPr/>
        </p:nvSpPr>
        <p:spPr>
          <a:xfrm>
            <a:off x="3962400" y="2716526"/>
            <a:ext cx="70948" cy="629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463">
              <a:solidFill>
                <a:srgbClr val="FFFFFF"/>
              </a:solidFill>
              <a:latin typeface="Open Sans"/>
            </a:endParaRPr>
          </a:p>
        </p:txBody>
      </p:sp>
      <p:sp>
        <p:nvSpPr>
          <p:cNvPr id="76" name="Rectangle 75">
            <a:extLst>
              <a:ext uri="{FF2B5EF4-FFF2-40B4-BE49-F238E27FC236}">
                <a16:creationId xmlns:a16="http://schemas.microsoft.com/office/drawing/2014/main" id="{CE4F8D38-4445-4FCB-8E28-531E3D86C5CA}"/>
              </a:ext>
              <a:ext uri="{C183D7F6-B498-43B3-948B-1728B52AA6E4}">
                <adec:decorative xmlns:adec="http://schemas.microsoft.com/office/drawing/2017/decorative" val="1"/>
              </a:ext>
            </a:extLst>
          </p:cNvPr>
          <p:cNvSpPr/>
          <p:nvPr/>
        </p:nvSpPr>
        <p:spPr>
          <a:xfrm>
            <a:off x="8601198" y="1646807"/>
            <a:ext cx="85602" cy="558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463">
              <a:solidFill>
                <a:srgbClr val="FFFFFF"/>
              </a:solidFill>
              <a:latin typeface="Open Sans"/>
            </a:endParaRPr>
          </a:p>
        </p:txBody>
      </p:sp>
      <p:sp>
        <p:nvSpPr>
          <p:cNvPr id="77" name="Rectangle: Rounded Corners 22">
            <a:extLst>
              <a:ext uri="{FF2B5EF4-FFF2-40B4-BE49-F238E27FC236}">
                <a16:creationId xmlns:a16="http://schemas.microsoft.com/office/drawing/2014/main" id="{1E2F6158-F045-424C-8CD0-7C4A2D9E764E}"/>
              </a:ext>
            </a:extLst>
          </p:cNvPr>
          <p:cNvSpPr/>
          <p:nvPr/>
        </p:nvSpPr>
        <p:spPr>
          <a:xfrm>
            <a:off x="5562600" y="3600810"/>
            <a:ext cx="3283355" cy="1024524"/>
          </a:xfrm>
          <a:prstGeom prst="roundRect">
            <a:avLst/>
          </a:prstGeom>
          <a:solidFill>
            <a:schemeClr val="accent3">
              <a:lumMod val="20000"/>
              <a:lumOff val="80000"/>
              <a:alpha val="45882"/>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742950">
              <a:spcBef>
                <a:spcPts val="488"/>
              </a:spcBef>
              <a:defRPr/>
            </a:pPr>
            <a:r>
              <a:rPr lang="en-US" sz="1200" b="1" cap="all" spc="163">
                <a:solidFill>
                  <a:srgbClr val="000000"/>
                </a:solidFill>
                <a:ea typeface="Open Sans" charset="0"/>
                <a:cs typeface="Open Sans" charset="0"/>
              </a:rPr>
              <a:t>Preparation for monitoring</a:t>
            </a:r>
          </a:p>
          <a:p>
            <a:pPr algn="ctr" defTabSz="742950">
              <a:spcBef>
                <a:spcPts val="488"/>
              </a:spcBef>
              <a:defRPr/>
            </a:pPr>
            <a:r>
              <a:rPr lang="en-US" sz="1200">
                <a:solidFill>
                  <a:srgbClr val="000000"/>
                </a:solidFill>
                <a:ea typeface="Open Sans Light" panose="020B0306030504020204" pitchFamily="34" charset="0"/>
                <a:cs typeface="Open Sans Light" panose="020B0306030504020204" pitchFamily="34" charset="0"/>
              </a:rPr>
              <a:t>The monitoring team will request your general ledger report of ESSER expenses to select a testing sample prior to the monitoring week.</a:t>
            </a:r>
          </a:p>
        </p:txBody>
      </p:sp>
      <p:sp>
        <p:nvSpPr>
          <p:cNvPr id="78" name="Rectangle 77">
            <a:extLst>
              <a:ext uri="{FF2B5EF4-FFF2-40B4-BE49-F238E27FC236}">
                <a16:creationId xmlns:a16="http://schemas.microsoft.com/office/drawing/2014/main" id="{2D83C1B8-8EDA-47A3-AA18-7586670B5F23}"/>
              </a:ext>
              <a:ext uri="{C183D7F6-B498-43B3-948B-1728B52AA6E4}">
                <adec:decorative xmlns:adec="http://schemas.microsoft.com/office/drawing/2017/decorative" val="1"/>
              </a:ext>
            </a:extLst>
          </p:cNvPr>
          <p:cNvSpPr/>
          <p:nvPr/>
        </p:nvSpPr>
        <p:spPr>
          <a:xfrm>
            <a:off x="6096000" y="4647110"/>
            <a:ext cx="85958" cy="3714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463">
              <a:solidFill>
                <a:srgbClr val="FFFFFF"/>
              </a:solidFill>
              <a:latin typeface="Open Sans"/>
            </a:endParaRPr>
          </a:p>
        </p:txBody>
      </p:sp>
      <p:sp>
        <p:nvSpPr>
          <p:cNvPr id="79" name="Rectangle: Rounded Corners 78">
            <a:extLst>
              <a:ext uri="{FF2B5EF4-FFF2-40B4-BE49-F238E27FC236}">
                <a16:creationId xmlns:a16="http://schemas.microsoft.com/office/drawing/2014/main" id="{555726A9-3314-4E74-833E-1AB5483F61D0}"/>
              </a:ext>
            </a:extLst>
          </p:cNvPr>
          <p:cNvSpPr/>
          <p:nvPr/>
        </p:nvSpPr>
        <p:spPr>
          <a:xfrm>
            <a:off x="2402254" y="1332921"/>
            <a:ext cx="4396830" cy="1400361"/>
          </a:xfrm>
          <a:prstGeom prst="roundRect">
            <a:avLst/>
          </a:prstGeom>
          <a:solidFill>
            <a:schemeClr val="accent2">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742950">
              <a:spcBef>
                <a:spcPts val="488"/>
              </a:spcBef>
              <a:defRPr/>
            </a:pPr>
            <a:r>
              <a:rPr lang="en-US" sz="1200" b="1" cap="all" spc="163">
                <a:solidFill>
                  <a:srgbClr val="000000"/>
                </a:solidFill>
                <a:ea typeface="Open Sans" charset="0"/>
                <a:cs typeface="Open Sans" charset="0"/>
              </a:rPr>
              <a:t>Monitoring week</a:t>
            </a:r>
          </a:p>
          <a:p>
            <a:pPr algn="ctr" defTabSz="742950">
              <a:spcBef>
                <a:spcPts val="488"/>
              </a:spcBef>
              <a:defRPr/>
            </a:pPr>
            <a:r>
              <a:rPr lang="en-US" sz="1200">
                <a:solidFill>
                  <a:srgbClr val="000000"/>
                </a:solidFill>
                <a:ea typeface="Open Sans Light"/>
                <a:cs typeface="Open Sans Light"/>
              </a:rPr>
              <a:t>You’ll start off monitoring week with a Kick Off call where we will discuss your experience with ESSER funds, then take a deep dive into your policies and procedures. Check in calls will be held every day to discuss expenditures selected for testing. The week will wrap up with an Exit Meeting to include a high-level discussion of observations found.</a:t>
            </a:r>
          </a:p>
        </p:txBody>
      </p:sp>
      <p:sp>
        <p:nvSpPr>
          <p:cNvPr id="75" name="Rectangle: Rounded Corners 74">
            <a:extLst>
              <a:ext uri="{FF2B5EF4-FFF2-40B4-BE49-F238E27FC236}">
                <a16:creationId xmlns:a16="http://schemas.microsoft.com/office/drawing/2014/main" id="{41A56870-8D6F-43D0-9134-6030E83B2A36}"/>
              </a:ext>
            </a:extLst>
          </p:cNvPr>
          <p:cNvSpPr/>
          <p:nvPr/>
        </p:nvSpPr>
        <p:spPr>
          <a:xfrm>
            <a:off x="7790070" y="435423"/>
            <a:ext cx="3233532" cy="1189607"/>
          </a:xfrm>
          <a:prstGeom prst="roundRect">
            <a:avLst/>
          </a:prstGeom>
          <a:solidFill>
            <a:schemeClr val="accent5">
              <a:lumMod val="20000"/>
              <a:lumOff val="80000"/>
              <a:alpha val="45882"/>
            </a:schemeClr>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742950">
              <a:spcBef>
                <a:spcPts val="488"/>
              </a:spcBef>
              <a:defRPr/>
            </a:pPr>
            <a:r>
              <a:rPr lang="en-US" sz="1200" b="1" cap="all" spc="163">
                <a:solidFill>
                  <a:srgbClr val="000000"/>
                </a:solidFill>
                <a:ea typeface="Open Sans" charset="0"/>
                <a:cs typeface="Open Sans" charset="0"/>
              </a:rPr>
              <a:t>Final results discussions</a:t>
            </a:r>
          </a:p>
          <a:p>
            <a:pPr algn="ctr" defTabSz="742950">
              <a:spcBef>
                <a:spcPts val="488"/>
              </a:spcBef>
              <a:defRPr/>
            </a:pPr>
            <a:r>
              <a:rPr lang="en-US" sz="1200">
                <a:solidFill>
                  <a:srgbClr val="000000"/>
                </a:solidFill>
                <a:ea typeface="Open Sans Light" panose="020B0306030504020204" pitchFamily="34" charset="0"/>
                <a:cs typeface="Open Sans Light" panose="020B0306030504020204" pitchFamily="34" charset="0"/>
              </a:rPr>
              <a:t>The monitoring team will provide a Final Results Letter based on monitoring observations with recommendations on programmatic compliance and recommended practices.</a:t>
            </a:r>
          </a:p>
        </p:txBody>
      </p:sp>
      <p:sp>
        <p:nvSpPr>
          <p:cNvPr id="2" name="Date Placeholder 1">
            <a:extLst>
              <a:ext uri="{FF2B5EF4-FFF2-40B4-BE49-F238E27FC236}">
                <a16:creationId xmlns:a16="http://schemas.microsoft.com/office/drawing/2014/main" id="{043E5FD0-8359-472A-A9EF-F3D122035B34}"/>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3" name="Footer Placeholder 2">
            <a:extLst>
              <a:ext uri="{FF2B5EF4-FFF2-40B4-BE49-F238E27FC236}">
                <a16:creationId xmlns:a16="http://schemas.microsoft.com/office/drawing/2014/main" id="{4C8E520C-ECCC-4B68-B121-AB1327CD0099}"/>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Tree>
    <p:extLst>
      <p:ext uri="{BB962C8B-B14F-4D97-AF65-F5344CB8AC3E}">
        <p14:creationId xmlns:p14="http://schemas.microsoft.com/office/powerpoint/2010/main" val="13097315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209" rIns="0" bIns="0" rtlCol="0">
            <a:spAutoFit/>
          </a:bodyPr>
          <a:lstStyle/>
          <a:p>
            <a:pPr marL="12700">
              <a:lnSpc>
                <a:spcPct val="100000"/>
              </a:lnSpc>
              <a:spcBef>
                <a:spcPts val="229"/>
              </a:spcBef>
            </a:pPr>
            <a:r>
              <a:rPr lang="en-US" sz="2100" dirty="0"/>
              <a:t>Current State of ESSER Monitoring</a:t>
            </a:r>
            <a:endParaRPr sz="2100" dirty="0"/>
          </a:p>
          <a:p>
            <a:pPr marL="18415">
              <a:lnSpc>
                <a:spcPct val="100000"/>
              </a:lnSpc>
              <a:spcBef>
                <a:spcPts val="110"/>
              </a:spcBef>
            </a:pPr>
            <a:r>
              <a:rPr sz="1800" b="0" dirty="0">
                <a:solidFill>
                  <a:srgbClr val="52555A"/>
                </a:solidFill>
                <a:latin typeface="Calibri"/>
                <a:cs typeface="Calibri"/>
              </a:rPr>
              <a:t>LEAs</a:t>
            </a:r>
            <a:r>
              <a:rPr sz="1800" b="0" spc="-20" dirty="0">
                <a:solidFill>
                  <a:srgbClr val="52555A"/>
                </a:solidFill>
                <a:latin typeface="Calibri"/>
                <a:cs typeface="Calibri"/>
              </a:rPr>
              <a:t> </a:t>
            </a:r>
            <a:r>
              <a:rPr sz="1800" b="0" dirty="0">
                <a:solidFill>
                  <a:srgbClr val="52555A"/>
                </a:solidFill>
                <a:latin typeface="Calibri"/>
                <a:cs typeface="Calibri"/>
              </a:rPr>
              <a:t>should</a:t>
            </a:r>
            <a:r>
              <a:rPr sz="1800" b="0" spc="-35" dirty="0">
                <a:solidFill>
                  <a:srgbClr val="52555A"/>
                </a:solidFill>
                <a:latin typeface="Calibri"/>
                <a:cs typeface="Calibri"/>
              </a:rPr>
              <a:t> </a:t>
            </a:r>
            <a:r>
              <a:rPr sz="1800" b="0" dirty="0">
                <a:solidFill>
                  <a:srgbClr val="52555A"/>
                </a:solidFill>
                <a:latin typeface="Calibri"/>
                <a:cs typeface="Calibri"/>
              </a:rPr>
              <a:t>anticipate</a:t>
            </a:r>
            <a:r>
              <a:rPr sz="1800" b="0" spc="-145" dirty="0">
                <a:solidFill>
                  <a:srgbClr val="52555A"/>
                </a:solidFill>
                <a:latin typeface="Calibri"/>
                <a:cs typeface="Calibri"/>
              </a:rPr>
              <a:t> </a:t>
            </a:r>
            <a:r>
              <a:rPr sz="1800" b="0" dirty="0">
                <a:solidFill>
                  <a:srgbClr val="52555A"/>
                </a:solidFill>
                <a:latin typeface="Calibri"/>
                <a:cs typeface="Calibri"/>
              </a:rPr>
              <a:t>reviews</a:t>
            </a:r>
            <a:r>
              <a:rPr sz="1800" b="0" spc="-105" dirty="0">
                <a:solidFill>
                  <a:srgbClr val="52555A"/>
                </a:solidFill>
                <a:latin typeface="Calibri"/>
                <a:cs typeface="Calibri"/>
              </a:rPr>
              <a:t> </a:t>
            </a:r>
            <a:r>
              <a:rPr sz="1800" b="0" dirty="0">
                <a:solidFill>
                  <a:srgbClr val="52555A"/>
                </a:solidFill>
                <a:latin typeface="Calibri"/>
                <a:cs typeface="Calibri"/>
              </a:rPr>
              <a:t>of</a:t>
            </a:r>
            <a:r>
              <a:rPr sz="1800" b="0" spc="75" dirty="0">
                <a:solidFill>
                  <a:srgbClr val="52555A"/>
                </a:solidFill>
                <a:latin typeface="Calibri"/>
                <a:cs typeface="Calibri"/>
              </a:rPr>
              <a:t> </a:t>
            </a:r>
            <a:r>
              <a:rPr sz="1800" b="0" dirty="0">
                <a:solidFill>
                  <a:srgbClr val="52555A"/>
                </a:solidFill>
                <a:latin typeface="Calibri"/>
                <a:cs typeface="Calibri"/>
              </a:rPr>
              <a:t>expenditures</a:t>
            </a:r>
            <a:r>
              <a:rPr sz="1800" b="0" spc="-100" dirty="0">
                <a:solidFill>
                  <a:srgbClr val="52555A"/>
                </a:solidFill>
                <a:latin typeface="Calibri"/>
                <a:cs typeface="Calibri"/>
              </a:rPr>
              <a:t> </a:t>
            </a:r>
            <a:r>
              <a:rPr sz="1800" b="0" dirty="0">
                <a:solidFill>
                  <a:srgbClr val="52555A"/>
                </a:solidFill>
                <a:latin typeface="Calibri"/>
                <a:cs typeface="Calibri"/>
              </a:rPr>
              <a:t>incurred</a:t>
            </a:r>
            <a:r>
              <a:rPr sz="1800" b="0" spc="-35" dirty="0">
                <a:solidFill>
                  <a:srgbClr val="52555A"/>
                </a:solidFill>
                <a:latin typeface="Calibri"/>
                <a:cs typeface="Calibri"/>
              </a:rPr>
              <a:t> </a:t>
            </a:r>
            <a:r>
              <a:rPr sz="1800" b="0" dirty="0">
                <a:solidFill>
                  <a:srgbClr val="52555A"/>
                </a:solidFill>
                <a:latin typeface="Calibri"/>
                <a:cs typeface="Calibri"/>
              </a:rPr>
              <a:t>since</a:t>
            </a:r>
            <a:r>
              <a:rPr sz="1800" b="0" spc="105" dirty="0">
                <a:solidFill>
                  <a:srgbClr val="52555A"/>
                </a:solidFill>
                <a:latin typeface="Calibri"/>
                <a:cs typeface="Calibri"/>
              </a:rPr>
              <a:t> </a:t>
            </a:r>
            <a:r>
              <a:rPr sz="1800" b="0" dirty="0">
                <a:solidFill>
                  <a:srgbClr val="52555A"/>
                </a:solidFill>
                <a:latin typeface="Calibri"/>
                <a:cs typeface="Calibri"/>
              </a:rPr>
              <a:t>the</a:t>
            </a:r>
            <a:r>
              <a:rPr sz="1800" b="0" spc="25" dirty="0">
                <a:solidFill>
                  <a:srgbClr val="52555A"/>
                </a:solidFill>
                <a:latin typeface="Calibri"/>
                <a:cs typeface="Calibri"/>
              </a:rPr>
              <a:t> </a:t>
            </a:r>
            <a:r>
              <a:rPr sz="1800" b="0" dirty="0">
                <a:solidFill>
                  <a:srgbClr val="52555A"/>
                </a:solidFill>
                <a:latin typeface="Calibri"/>
                <a:cs typeface="Calibri"/>
              </a:rPr>
              <a:t>inception</a:t>
            </a:r>
            <a:r>
              <a:rPr sz="1800" b="0" spc="-120" dirty="0">
                <a:solidFill>
                  <a:srgbClr val="52555A"/>
                </a:solidFill>
                <a:latin typeface="Calibri"/>
                <a:cs typeface="Calibri"/>
              </a:rPr>
              <a:t> </a:t>
            </a:r>
            <a:r>
              <a:rPr sz="1800" b="0" dirty="0">
                <a:solidFill>
                  <a:srgbClr val="52555A"/>
                </a:solidFill>
                <a:latin typeface="Calibri"/>
                <a:cs typeface="Calibri"/>
              </a:rPr>
              <a:t>of</a:t>
            </a:r>
            <a:r>
              <a:rPr sz="1800" b="0" spc="75" dirty="0">
                <a:solidFill>
                  <a:srgbClr val="52555A"/>
                </a:solidFill>
                <a:latin typeface="Calibri"/>
                <a:cs typeface="Calibri"/>
              </a:rPr>
              <a:t> </a:t>
            </a:r>
            <a:r>
              <a:rPr sz="1800" b="0" dirty="0">
                <a:solidFill>
                  <a:srgbClr val="52555A"/>
                </a:solidFill>
                <a:latin typeface="Calibri"/>
                <a:cs typeface="Calibri"/>
              </a:rPr>
              <a:t>the</a:t>
            </a:r>
            <a:r>
              <a:rPr sz="1800" b="0" spc="25" dirty="0">
                <a:solidFill>
                  <a:srgbClr val="52555A"/>
                </a:solidFill>
                <a:latin typeface="Calibri"/>
                <a:cs typeface="Calibri"/>
              </a:rPr>
              <a:t> </a:t>
            </a:r>
            <a:r>
              <a:rPr sz="1800" b="0" spc="-10" dirty="0">
                <a:solidFill>
                  <a:srgbClr val="52555A"/>
                </a:solidFill>
                <a:latin typeface="Calibri"/>
                <a:cs typeface="Calibri"/>
              </a:rPr>
              <a:t>program</a:t>
            </a:r>
            <a:endParaRPr sz="1800" dirty="0">
              <a:latin typeface="Calibri"/>
              <a:cs typeface="Calibri"/>
            </a:endParaRPr>
          </a:p>
        </p:txBody>
      </p:sp>
      <p:pic>
        <p:nvPicPr>
          <p:cNvPr id="3" name="object 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pic>
        <p:nvPicPr>
          <p:cNvPr id="4" name="object 4" descr="Current state of ESSER Monitoring timeline"/>
          <p:cNvPicPr/>
          <p:nvPr/>
        </p:nvPicPr>
        <p:blipFill>
          <a:blip r:embed="rId4" cstate="print"/>
          <a:stretch>
            <a:fillRect/>
          </a:stretch>
        </p:blipFill>
        <p:spPr>
          <a:xfrm>
            <a:off x="647700" y="1362075"/>
            <a:ext cx="10601325" cy="4724400"/>
          </a:xfrm>
          <a:prstGeom prst="rect">
            <a:avLst/>
          </a:prstGeom>
        </p:spPr>
      </p:pic>
      <p:sp>
        <p:nvSpPr>
          <p:cNvPr id="7" name="object 7">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11</a:t>
            </a:fld>
            <a:endParaRPr spc="-25"/>
          </a:p>
        </p:txBody>
      </p:sp>
      <p:sp>
        <p:nvSpPr>
          <p:cNvPr id="10" name="TextBox 9">
            <a:extLst>
              <a:ext uri="{FF2B5EF4-FFF2-40B4-BE49-F238E27FC236}">
                <a16:creationId xmlns:a16="http://schemas.microsoft.com/office/drawing/2014/main" id="{1CA9930A-555F-47E0-9572-886B54D6796C}"/>
              </a:ext>
            </a:extLst>
          </p:cNvPr>
          <p:cNvSpPr txBox="1"/>
          <p:nvPr/>
        </p:nvSpPr>
        <p:spPr>
          <a:xfrm>
            <a:off x="3105150" y="930060"/>
            <a:ext cx="1219200" cy="276999"/>
          </a:xfrm>
          <a:prstGeom prst="rect">
            <a:avLst/>
          </a:prstGeom>
          <a:noFill/>
        </p:spPr>
        <p:txBody>
          <a:bodyPr wrap="square" rtlCol="0">
            <a:spAutoFit/>
          </a:bodyPr>
          <a:lstStyle/>
          <a:p>
            <a:r>
              <a:rPr lang="en-US" sz="1200" b="1" i="1">
                <a:solidFill>
                  <a:srgbClr val="FF0000"/>
                </a:solidFill>
                <a:latin typeface="+mn-lt"/>
              </a:rPr>
              <a:t>YOU ARE HERE</a:t>
            </a:r>
          </a:p>
        </p:txBody>
      </p:sp>
      <p:sp>
        <p:nvSpPr>
          <p:cNvPr id="11" name="Rectangle 10" descr="PDE Monitoring Cycle 1">
            <a:extLst>
              <a:ext uri="{FF2B5EF4-FFF2-40B4-BE49-F238E27FC236}">
                <a16:creationId xmlns:a16="http://schemas.microsoft.com/office/drawing/2014/main" id="{0575A445-3969-41E0-9F21-65B16B398403}"/>
              </a:ext>
            </a:extLst>
          </p:cNvPr>
          <p:cNvSpPr/>
          <p:nvPr/>
        </p:nvSpPr>
        <p:spPr>
          <a:xfrm>
            <a:off x="647700" y="2209800"/>
            <a:ext cx="49149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Inbox Check with solid fill">
            <a:extLst>
              <a:ext uri="{FF2B5EF4-FFF2-40B4-BE49-F238E27FC236}">
                <a16:creationId xmlns:a16="http://schemas.microsoft.com/office/drawing/2014/main" id="{0D972BBE-6E6E-42F5-AC15-7BE3C40E57C0}"/>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62600" y="2333625"/>
            <a:ext cx="514350" cy="514350"/>
          </a:xfrm>
          <a:prstGeom prst="rect">
            <a:avLst/>
          </a:prstGeom>
        </p:spPr>
      </p:pic>
      <p:sp>
        <p:nvSpPr>
          <p:cNvPr id="20" name="Oval 19">
            <a:extLst>
              <a:ext uri="{FF2B5EF4-FFF2-40B4-BE49-F238E27FC236}">
                <a16:creationId xmlns:a16="http://schemas.microsoft.com/office/drawing/2014/main" id="{BF32739B-6D0B-45E7-B250-1CADBDB2F7B5}"/>
              </a:ext>
              <a:ext uri="{C183D7F6-B498-43B3-948B-1728B52AA6E4}">
                <adec:decorative xmlns:adec="http://schemas.microsoft.com/office/drawing/2017/decorative" val="1"/>
              </a:ext>
            </a:extLst>
          </p:cNvPr>
          <p:cNvSpPr/>
          <p:nvPr/>
        </p:nvSpPr>
        <p:spPr>
          <a:xfrm>
            <a:off x="3916681" y="1438189"/>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Inbox Check with solid fill">
            <a:extLst>
              <a:ext uri="{FF2B5EF4-FFF2-40B4-BE49-F238E27FC236}">
                <a16:creationId xmlns:a16="http://schemas.microsoft.com/office/drawing/2014/main" id="{44CDC0E7-C4C1-4976-810D-1239072BCF44}"/>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98230" y="3088480"/>
            <a:ext cx="514350" cy="514350"/>
          </a:xfrm>
          <a:prstGeom prst="rect">
            <a:avLst/>
          </a:prstGeom>
        </p:spPr>
      </p:pic>
      <p:pic>
        <p:nvPicPr>
          <p:cNvPr id="15" name="Graphic 14" descr="Inbox Check with solid fill">
            <a:extLst>
              <a:ext uri="{FF2B5EF4-FFF2-40B4-BE49-F238E27FC236}">
                <a16:creationId xmlns:a16="http://schemas.microsoft.com/office/drawing/2014/main" id="{EDD45063-E160-406D-8D30-D7AB3EEDE311}"/>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49025" y="4040505"/>
            <a:ext cx="514350" cy="514350"/>
          </a:xfrm>
          <a:prstGeom prst="rect">
            <a:avLst/>
          </a:prstGeom>
        </p:spPr>
      </p:pic>
      <p:pic>
        <p:nvPicPr>
          <p:cNvPr id="16" name="Graphic 15" descr="Inbox Check with solid fill">
            <a:extLst>
              <a:ext uri="{FF2B5EF4-FFF2-40B4-BE49-F238E27FC236}">
                <a16:creationId xmlns:a16="http://schemas.microsoft.com/office/drawing/2014/main" id="{0F703BA7-88F8-4918-B3A5-5D18B188C80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90800" y="6174504"/>
            <a:ext cx="514350" cy="514350"/>
          </a:xfrm>
          <a:prstGeom prst="rect">
            <a:avLst/>
          </a:prstGeom>
        </p:spPr>
      </p:pic>
      <p:pic>
        <p:nvPicPr>
          <p:cNvPr id="34" name="Graphic 33" descr="Line arrow: Counter-clockwise curve with solid fill">
            <a:extLst>
              <a:ext uri="{FF2B5EF4-FFF2-40B4-BE49-F238E27FC236}">
                <a16:creationId xmlns:a16="http://schemas.microsoft.com/office/drawing/2014/main" id="{39935203-F4AC-47DA-BBA5-AD3AA17A8B3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V="1">
            <a:off x="3935881" y="1016871"/>
            <a:ext cx="457200" cy="457200"/>
          </a:xfrm>
          <a:prstGeom prst="rect">
            <a:avLst/>
          </a:prstGeom>
        </p:spPr>
      </p:pic>
      <p:sp>
        <p:nvSpPr>
          <p:cNvPr id="8" name="Rectangle 7">
            <a:extLst>
              <a:ext uri="{FF2B5EF4-FFF2-40B4-BE49-F238E27FC236}">
                <a16:creationId xmlns:a16="http://schemas.microsoft.com/office/drawing/2014/main" id="{F2CF38A6-43E0-4352-83DE-CF6C1138C297}"/>
              </a:ext>
            </a:extLst>
          </p:cNvPr>
          <p:cNvSpPr/>
          <p:nvPr/>
        </p:nvSpPr>
        <p:spPr>
          <a:xfrm>
            <a:off x="3002280" y="6241491"/>
            <a:ext cx="6382733" cy="497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a:r>
              <a:rPr lang="en-US" sz="1100">
                <a:solidFill>
                  <a:schemeClr val="tx1"/>
                </a:solidFill>
              </a:rPr>
              <a:t>Indicates times for grant closeout. Please start taking measures to prepare for closeout. More to come on this topic in the Conquering Monitoring session!</a:t>
            </a:r>
          </a:p>
        </p:txBody>
      </p:sp>
      <p:sp>
        <p:nvSpPr>
          <p:cNvPr id="5" name="Date Placeholder 4">
            <a:extLst>
              <a:ext uri="{FF2B5EF4-FFF2-40B4-BE49-F238E27FC236}">
                <a16:creationId xmlns:a16="http://schemas.microsoft.com/office/drawing/2014/main" id="{BDC5995B-5E6E-4B0C-8FC3-FBBA454FC01A}"/>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9" name="Footer Placeholder 8">
            <a:extLst>
              <a:ext uri="{FF2B5EF4-FFF2-40B4-BE49-F238E27FC236}">
                <a16:creationId xmlns:a16="http://schemas.microsoft.com/office/drawing/2014/main" id="{3827B8FC-05A7-4306-9EBE-9476FAF785DA}"/>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EF450-C040-4C8D-8820-088F457B5105}"/>
              </a:ext>
            </a:extLst>
          </p:cNvPr>
          <p:cNvSpPr>
            <a:spLocks noGrp="1"/>
          </p:cNvSpPr>
          <p:nvPr>
            <p:ph type="title" idx="4294967295"/>
          </p:nvPr>
        </p:nvSpPr>
        <p:spPr>
          <a:xfrm>
            <a:off x="381000" y="1676400"/>
            <a:ext cx="7620000" cy="2257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US" sz="6600" b="0" i="0" u="none" strike="noStrike" kern="1200" cap="none" spc="0" normalizeH="0" baseline="0" noProof="0" dirty="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Risky Business</a:t>
            </a:r>
          </a:p>
        </p:txBody>
      </p:sp>
    </p:spTree>
    <p:extLst>
      <p:ext uri="{BB962C8B-B14F-4D97-AF65-F5344CB8AC3E}">
        <p14:creationId xmlns:p14="http://schemas.microsoft.com/office/powerpoint/2010/main" val="193017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a:t>Understanding the Risk Assessment</a:t>
            </a:r>
          </a:p>
          <a:p>
            <a:pPr marL="18415">
              <a:lnSpc>
                <a:spcPct val="100000"/>
              </a:lnSpc>
              <a:spcBef>
                <a:spcPts val="130"/>
              </a:spcBef>
            </a:pPr>
            <a:r>
              <a:rPr lang="en-US" sz="1800" b="0">
                <a:solidFill>
                  <a:srgbClr val="52555A"/>
                </a:solidFill>
                <a:latin typeface="Calibri"/>
                <a:cs typeface="Calibri"/>
              </a:rPr>
              <a:t>Example </a:t>
            </a:r>
            <a:r>
              <a:rPr lang="en-US" sz="1800" b="0">
                <a:solidFill>
                  <a:srgbClr val="52555A"/>
                </a:solidFill>
              </a:rPr>
              <a:t>indicators considered in evaluating risk</a:t>
            </a:r>
            <a:endParaRPr sz="1800">
              <a:latin typeface="Calibri"/>
              <a:cs typeface="Calibri"/>
            </a:endParaRPr>
          </a:p>
        </p:txBody>
      </p:sp>
      <p:pic>
        <p:nvPicPr>
          <p:cNvPr id="26" name="object 26">
            <a:extLs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2" name="object 52">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13</a:t>
            </a:fld>
            <a:endParaRPr spc="-25"/>
          </a:p>
        </p:txBody>
      </p:sp>
      <p:grpSp>
        <p:nvGrpSpPr>
          <p:cNvPr id="54" name="Group 53" descr="Breakdowns of the various risk levels and how they are evaluated">
            <a:extLst>
              <a:ext uri="{FF2B5EF4-FFF2-40B4-BE49-F238E27FC236}">
                <a16:creationId xmlns:a16="http://schemas.microsoft.com/office/drawing/2014/main" id="{8EBB28C3-23B6-44CC-BF45-C30604F0FA2D}"/>
              </a:ext>
            </a:extLst>
          </p:cNvPr>
          <p:cNvGrpSpPr/>
          <p:nvPr/>
        </p:nvGrpSpPr>
        <p:grpSpPr>
          <a:xfrm>
            <a:off x="4824763" y="712941"/>
            <a:ext cx="7258050" cy="5622601"/>
            <a:chOff x="4314825" y="1038225"/>
            <a:chExt cx="7429500" cy="5419725"/>
          </a:xfrm>
        </p:grpSpPr>
        <p:grpSp>
          <p:nvGrpSpPr>
            <p:cNvPr id="2" name="object 2"/>
            <p:cNvGrpSpPr/>
            <p:nvPr/>
          </p:nvGrpSpPr>
          <p:grpSpPr>
            <a:xfrm>
              <a:off x="4314825" y="1038225"/>
              <a:ext cx="7429500" cy="5419725"/>
              <a:chOff x="4314825" y="1038225"/>
              <a:chExt cx="7429500" cy="5419725"/>
            </a:xfrm>
          </p:grpSpPr>
          <p:sp>
            <p:nvSpPr>
              <p:cNvPr id="3" name="object 3"/>
              <p:cNvSpPr/>
              <p:nvPr/>
            </p:nvSpPr>
            <p:spPr>
              <a:xfrm>
                <a:off x="4314825" y="1543050"/>
                <a:ext cx="7429500" cy="4914900"/>
              </a:xfrm>
              <a:custGeom>
                <a:avLst/>
                <a:gdLst/>
                <a:ahLst/>
                <a:cxnLst/>
                <a:rect l="l" t="t" r="r" b="b"/>
                <a:pathLst>
                  <a:path w="7429500" h="4914900">
                    <a:moveTo>
                      <a:pt x="7429500" y="0"/>
                    </a:moveTo>
                    <a:lnTo>
                      <a:pt x="0" y="0"/>
                    </a:lnTo>
                    <a:lnTo>
                      <a:pt x="0" y="4914900"/>
                    </a:lnTo>
                    <a:lnTo>
                      <a:pt x="7429500" y="4914900"/>
                    </a:lnTo>
                    <a:lnTo>
                      <a:pt x="7429500" y="0"/>
                    </a:lnTo>
                    <a:close/>
                  </a:path>
                </a:pathLst>
              </a:custGeom>
              <a:solidFill>
                <a:srgbClr val="F1F1F1">
                  <a:alpha val="50195"/>
                </a:srgbClr>
              </a:solidFill>
            </p:spPr>
            <p:txBody>
              <a:bodyPr wrap="square" lIns="0" tIns="0" rIns="0" bIns="0" rtlCol="0"/>
              <a:lstStyle/>
              <a:p>
                <a:endParaRPr/>
              </a:p>
            </p:txBody>
          </p:sp>
          <p:sp>
            <p:nvSpPr>
              <p:cNvPr id="4" name="object 4"/>
              <p:cNvSpPr/>
              <p:nvPr/>
            </p:nvSpPr>
            <p:spPr>
              <a:xfrm>
                <a:off x="7238987" y="1562086"/>
                <a:ext cx="1581150" cy="1000125"/>
              </a:xfrm>
              <a:custGeom>
                <a:avLst/>
                <a:gdLst/>
                <a:ahLst/>
                <a:cxnLst/>
                <a:rect l="l" t="t" r="r" b="b"/>
                <a:pathLst>
                  <a:path w="1581150" h="1000125">
                    <a:moveTo>
                      <a:pt x="790575" y="0"/>
                    </a:moveTo>
                    <a:lnTo>
                      <a:pt x="731573" y="1371"/>
                    </a:lnTo>
                    <a:lnTo>
                      <a:pt x="673748" y="5422"/>
                    </a:lnTo>
                    <a:lnTo>
                      <a:pt x="617255" y="12054"/>
                    </a:lnTo>
                    <a:lnTo>
                      <a:pt x="562245" y="21172"/>
                    </a:lnTo>
                    <a:lnTo>
                      <a:pt x="508871" y="32678"/>
                    </a:lnTo>
                    <a:lnTo>
                      <a:pt x="457287" y="46477"/>
                    </a:lnTo>
                    <a:lnTo>
                      <a:pt x="407644" y="62471"/>
                    </a:lnTo>
                    <a:lnTo>
                      <a:pt x="360097" y="80563"/>
                    </a:lnTo>
                    <a:lnTo>
                      <a:pt x="314797" y="100658"/>
                    </a:lnTo>
                    <a:lnTo>
                      <a:pt x="271898" y="122657"/>
                    </a:lnTo>
                    <a:lnTo>
                      <a:pt x="231552" y="146465"/>
                    </a:lnTo>
                    <a:lnTo>
                      <a:pt x="193913" y="171985"/>
                    </a:lnTo>
                    <a:lnTo>
                      <a:pt x="159133" y="199120"/>
                    </a:lnTo>
                    <a:lnTo>
                      <a:pt x="127365" y="227774"/>
                    </a:lnTo>
                    <a:lnTo>
                      <a:pt x="98762" y="257849"/>
                    </a:lnTo>
                    <a:lnTo>
                      <a:pt x="73477" y="289249"/>
                    </a:lnTo>
                    <a:lnTo>
                      <a:pt x="51662" y="321878"/>
                    </a:lnTo>
                    <a:lnTo>
                      <a:pt x="33471" y="355638"/>
                    </a:lnTo>
                    <a:lnTo>
                      <a:pt x="8571" y="426167"/>
                    </a:lnTo>
                    <a:lnTo>
                      <a:pt x="0" y="500062"/>
                    </a:lnTo>
                    <a:lnTo>
                      <a:pt x="2181" y="537506"/>
                    </a:lnTo>
                    <a:lnTo>
                      <a:pt x="19170" y="610040"/>
                    </a:lnTo>
                    <a:lnTo>
                      <a:pt x="51964" y="678785"/>
                    </a:lnTo>
                    <a:lnTo>
                      <a:pt x="73902" y="711494"/>
                    </a:lnTo>
                    <a:lnTo>
                      <a:pt x="99328" y="742964"/>
                    </a:lnTo>
                    <a:lnTo>
                      <a:pt x="128088" y="773097"/>
                    </a:lnTo>
                    <a:lnTo>
                      <a:pt x="160027" y="801796"/>
                    </a:lnTo>
                    <a:lnTo>
                      <a:pt x="194991" y="828964"/>
                    </a:lnTo>
                    <a:lnTo>
                      <a:pt x="232826" y="854503"/>
                    </a:lnTo>
                    <a:lnTo>
                      <a:pt x="273378" y="878316"/>
                    </a:lnTo>
                    <a:lnTo>
                      <a:pt x="316491" y="900306"/>
                    </a:lnTo>
                    <a:lnTo>
                      <a:pt x="362012" y="920376"/>
                    </a:lnTo>
                    <a:lnTo>
                      <a:pt x="409786" y="938427"/>
                    </a:lnTo>
                    <a:lnTo>
                      <a:pt x="459658" y="954363"/>
                    </a:lnTo>
                    <a:lnTo>
                      <a:pt x="511475" y="968086"/>
                    </a:lnTo>
                    <a:lnTo>
                      <a:pt x="565083" y="979500"/>
                    </a:lnTo>
                    <a:lnTo>
                      <a:pt x="620326" y="988505"/>
                    </a:lnTo>
                    <a:lnTo>
                      <a:pt x="677050" y="995006"/>
                    </a:lnTo>
                    <a:lnTo>
                      <a:pt x="735101" y="998905"/>
                    </a:lnTo>
                    <a:lnTo>
                      <a:pt x="790422" y="1000125"/>
                    </a:lnTo>
                    <a:lnTo>
                      <a:pt x="818199" y="999820"/>
                    </a:lnTo>
                    <a:lnTo>
                      <a:pt x="903829" y="995009"/>
                    </a:lnTo>
                    <a:lnTo>
                      <a:pt x="960606" y="988509"/>
                    </a:lnTo>
                    <a:lnTo>
                      <a:pt x="1015894" y="979502"/>
                    </a:lnTo>
                    <a:lnTo>
                      <a:pt x="1069541" y="968087"/>
                    </a:lnTo>
                    <a:lnTo>
                      <a:pt x="1121392" y="954360"/>
                    </a:lnTo>
                    <a:lnTo>
                      <a:pt x="1171293" y="938420"/>
                    </a:lnTo>
                    <a:lnTo>
                      <a:pt x="1219090" y="920364"/>
                    </a:lnTo>
                    <a:lnTo>
                      <a:pt x="1264630" y="900290"/>
                    </a:lnTo>
                    <a:lnTo>
                      <a:pt x="1307758" y="878295"/>
                    </a:lnTo>
                    <a:lnTo>
                      <a:pt x="1348320" y="854477"/>
                    </a:lnTo>
                    <a:lnTo>
                      <a:pt x="1386163" y="828933"/>
                    </a:lnTo>
                    <a:lnTo>
                      <a:pt x="1421132" y="801761"/>
                    </a:lnTo>
                    <a:lnTo>
                      <a:pt x="1453074" y="773059"/>
                    </a:lnTo>
                    <a:lnTo>
                      <a:pt x="1481835" y="742924"/>
                    </a:lnTo>
                    <a:lnTo>
                      <a:pt x="1507260" y="711454"/>
                    </a:lnTo>
                    <a:lnTo>
                      <a:pt x="1529196" y="678747"/>
                    </a:lnTo>
                    <a:lnTo>
                      <a:pt x="1547489" y="644899"/>
                    </a:lnTo>
                    <a:lnTo>
                      <a:pt x="1572529" y="574175"/>
                    </a:lnTo>
                    <a:lnTo>
                      <a:pt x="1581150" y="500062"/>
                    </a:lnTo>
                    <a:lnTo>
                      <a:pt x="1578981" y="462742"/>
                    </a:lnTo>
                    <a:lnTo>
                      <a:pt x="1562092" y="390434"/>
                    </a:lnTo>
                    <a:lnTo>
                      <a:pt x="1529487" y="321878"/>
                    </a:lnTo>
                    <a:lnTo>
                      <a:pt x="1507672" y="289249"/>
                    </a:lnTo>
                    <a:lnTo>
                      <a:pt x="1482387" y="257849"/>
                    </a:lnTo>
                    <a:lnTo>
                      <a:pt x="1453784" y="227774"/>
                    </a:lnTo>
                    <a:lnTo>
                      <a:pt x="1422016" y="199120"/>
                    </a:lnTo>
                    <a:lnTo>
                      <a:pt x="1387236" y="171985"/>
                    </a:lnTo>
                    <a:lnTo>
                      <a:pt x="1349597" y="146465"/>
                    </a:lnTo>
                    <a:lnTo>
                      <a:pt x="1309251" y="122657"/>
                    </a:lnTo>
                    <a:lnTo>
                      <a:pt x="1266352" y="100658"/>
                    </a:lnTo>
                    <a:lnTo>
                      <a:pt x="1221052" y="80563"/>
                    </a:lnTo>
                    <a:lnTo>
                      <a:pt x="1173505" y="62471"/>
                    </a:lnTo>
                    <a:lnTo>
                      <a:pt x="1123862" y="46477"/>
                    </a:lnTo>
                    <a:lnTo>
                      <a:pt x="1072278" y="32678"/>
                    </a:lnTo>
                    <a:lnTo>
                      <a:pt x="1018904" y="21172"/>
                    </a:lnTo>
                    <a:lnTo>
                      <a:pt x="963894" y="12054"/>
                    </a:lnTo>
                    <a:lnTo>
                      <a:pt x="907401" y="5422"/>
                    </a:lnTo>
                    <a:lnTo>
                      <a:pt x="849576" y="1371"/>
                    </a:lnTo>
                    <a:lnTo>
                      <a:pt x="790575" y="0"/>
                    </a:lnTo>
                    <a:close/>
                  </a:path>
                </a:pathLst>
              </a:custGeom>
              <a:solidFill>
                <a:srgbClr val="A6A6A6"/>
              </a:solidFill>
            </p:spPr>
            <p:txBody>
              <a:bodyPr wrap="square" lIns="0" tIns="0" rIns="0" bIns="0" rtlCol="0"/>
              <a:lstStyle/>
              <a:p>
                <a:endParaRPr/>
              </a:p>
            </p:txBody>
          </p:sp>
          <p:sp>
            <p:nvSpPr>
              <p:cNvPr id="5" name="object 5"/>
              <p:cNvSpPr/>
              <p:nvPr/>
            </p:nvSpPr>
            <p:spPr>
              <a:xfrm>
                <a:off x="7972412" y="3000120"/>
                <a:ext cx="114300" cy="467359"/>
              </a:xfrm>
              <a:custGeom>
                <a:avLst/>
                <a:gdLst/>
                <a:ahLst/>
                <a:cxnLst/>
                <a:rect l="l" t="t" r="r" b="b"/>
                <a:pathLst>
                  <a:path w="114300" h="467360">
                    <a:moveTo>
                      <a:pt x="114300" y="0"/>
                    </a:moveTo>
                    <a:lnTo>
                      <a:pt x="102133" y="0"/>
                    </a:lnTo>
                    <a:lnTo>
                      <a:pt x="102133" y="1270"/>
                    </a:lnTo>
                    <a:lnTo>
                      <a:pt x="12687" y="1270"/>
                    </a:lnTo>
                    <a:lnTo>
                      <a:pt x="12687" y="0"/>
                    </a:lnTo>
                    <a:lnTo>
                      <a:pt x="0" y="0"/>
                    </a:lnTo>
                    <a:lnTo>
                      <a:pt x="0" y="1270"/>
                    </a:lnTo>
                    <a:lnTo>
                      <a:pt x="0" y="466090"/>
                    </a:lnTo>
                    <a:lnTo>
                      <a:pt x="33185" y="466090"/>
                    </a:lnTo>
                    <a:lnTo>
                      <a:pt x="33185" y="467360"/>
                    </a:lnTo>
                    <a:lnTo>
                      <a:pt x="86575" y="467360"/>
                    </a:lnTo>
                    <a:lnTo>
                      <a:pt x="86575" y="466090"/>
                    </a:lnTo>
                    <a:lnTo>
                      <a:pt x="114300" y="466090"/>
                    </a:lnTo>
                    <a:lnTo>
                      <a:pt x="114300" y="1270"/>
                    </a:lnTo>
                    <a:lnTo>
                      <a:pt x="114300" y="0"/>
                    </a:lnTo>
                    <a:close/>
                  </a:path>
                </a:pathLst>
              </a:custGeom>
              <a:solidFill>
                <a:srgbClr val="474747"/>
              </a:solidFill>
            </p:spPr>
            <p:txBody>
              <a:bodyPr wrap="square" lIns="0" tIns="0" rIns="0" bIns="0" rtlCol="0"/>
              <a:lstStyle/>
              <a:p>
                <a:endParaRPr/>
              </a:p>
            </p:txBody>
          </p:sp>
          <p:pic>
            <p:nvPicPr>
              <p:cNvPr id="6" name="object 6"/>
              <p:cNvPicPr/>
              <p:nvPr/>
            </p:nvPicPr>
            <p:blipFill>
              <a:blip r:embed="rId3" cstate="screen">
                <a:extLst>
                  <a:ext uri="{28A0092B-C50C-407E-A947-70E740481C1C}">
                    <a14:useLocalDpi xmlns:a14="http://schemas.microsoft.com/office/drawing/2010/main"/>
                  </a:ext>
                </a:extLst>
              </a:blip>
              <a:stretch>
                <a:fillRect/>
              </a:stretch>
            </p:blipFill>
            <p:spPr>
              <a:xfrm>
                <a:off x="7972413" y="2447897"/>
                <a:ext cx="114300" cy="114312"/>
              </a:xfrm>
              <a:prstGeom prst="rect">
                <a:avLst/>
              </a:prstGeom>
            </p:spPr>
          </p:pic>
          <p:sp>
            <p:nvSpPr>
              <p:cNvPr id="7" name="object 7"/>
              <p:cNvSpPr/>
              <p:nvPr/>
            </p:nvSpPr>
            <p:spPr>
              <a:xfrm>
                <a:off x="8639164" y="1819253"/>
                <a:ext cx="1200150" cy="1485900"/>
              </a:xfrm>
              <a:custGeom>
                <a:avLst/>
                <a:gdLst/>
                <a:ahLst/>
                <a:cxnLst/>
                <a:rect l="l" t="t" r="r" b="b"/>
                <a:pathLst>
                  <a:path w="1200150" h="1485900">
                    <a:moveTo>
                      <a:pt x="1200150" y="0"/>
                    </a:moveTo>
                    <a:lnTo>
                      <a:pt x="514515" y="0"/>
                    </a:lnTo>
                    <a:lnTo>
                      <a:pt x="511027" y="49280"/>
                    </a:lnTo>
                    <a:lnTo>
                      <a:pt x="505417" y="98120"/>
                    </a:lnTo>
                    <a:lnTo>
                      <a:pt x="497721" y="146460"/>
                    </a:lnTo>
                    <a:lnTo>
                      <a:pt x="487970" y="194241"/>
                    </a:lnTo>
                    <a:lnTo>
                      <a:pt x="476201" y="241405"/>
                    </a:lnTo>
                    <a:lnTo>
                      <a:pt x="462445" y="287893"/>
                    </a:lnTo>
                    <a:lnTo>
                      <a:pt x="446738" y="333646"/>
                    </a:lnTo>
                    <a:lnTo>
                      <a:pt x="429113" y="378605"/>
                    </a:lnTo>
                    <a:lnTo>
                      <a:pt x="409604" y="422711"/>
                    </a:lnTo>
                    <a:lnTo>
                      <a:pt x="388245" y="465905"/>
                    </a:lnTo>
                    <a:lnTo>
                      <a:pt x="365071" y="508130"/>
                    </a:lnTo>
                    <a:lnTo>
                      <a:pt x="340114" y="549325"/>
                    </a:lnTo>
                    <a:lnTo>
                      <a:pt x="313409" y="589432"/>
                    </a:lnTo>
                    <a:lnTo>
                      <a:pt x="284990" y="628392"/>
                    </a:lnTo>
                    <a:lnTo>
                      <a:pt x="254891" y="666147"/>
                    </a:lnTo>
                    <a:lnTo>
                      <a:pt x="223145" y="702637"/>
                    </a:lnTo>
                    <a:lnTo>
                      <a:pt x="189787" y="737804"/>
                    </a:lnTo>
                    <a:lnTo>
                      <a:pt x="154851" y="771589"/>
                    </a:lnTo>
                    <a:lnTo>
                      <a:pt x="118370" y="803932"/>
                    </a:lnTo>
                    <a:lnTo>
                      <a:pt x="80378" y="834777"/>
                    </a:lnTo>
                    <a:lnTo>
                      <a:pt x="40910" y="864062"/>
                    </a:lnTo>
                    <a:lnTo>
                      <a:pt x="0" y="891730"/>
                    </a:lnTo>
                    <a:lnTo>
                      <a:pt x="342912" y="1485900"/>
                    </a:lnTo>
                    <a:lnTo>
                      <a:pt x="383122" y="1460212"/>
                    </a:lnTo>
                    <a:lnTo>
                      <a:pt x="422601" y="1433504"/>
                    </a:lnTo>
                    <a:lnTo>
                      <a:pt x="461332" y="1405793"/>
                    </a:lnTo>
                    <a:lnTo>
                      <a:pt x="499295" y="1377098"/>
                    </a:lnTo>
                    <a:lnTo>
                      <a:pt x="536473" y="1347439"/>
                    </a:lnTo>
                    <a:lnTo>
                      <a:pt x="572846" y="1316832"/>
                    </a:lnTo>
                    <a:lnTo>
                      <a:pt x="608396" y="1285298"/>
                    </a:lnTo>
                    <a:lnTo>
                      <a:pt x="643105" y="1252854"/>
                    </a:lnTo>
                    <a:lnTo>
                      <a:pt x="676954" y="1219520"/>
                    </a:lnTo>
                    <a:lnTo>
                      <a:pt x="709924" y="1185313"/>
                    </a:lnTo>
                    <a:lnTo>
                      <a:pt x="741997" y="1150253"/>
                    </a:lnTo>
                    <a:lnTo>
                      <a:pt x="773155" y="1114357"/>
                    </a:lnTo>
                    <a:lnTo>
                      <a:pt x="803377" y="1077646"/>
                    </a:lnTo>
                    <a:lnTo>
                      <a:pt x="832647" y="1040136"/>
                    </a:lnTo>
                    <a:lnTo>
                      <a:pt x="860946" y="1001847"/>
                    </a:lnTo>
                    <a:lnTo>
                      <a:pt x="888255" y="962798"/>
                    </a:lnTo>
                    <a:lnTo>
                      <a:pt x="914554" y="923007"/>
                    </a:lnTo>
                    <a:lnTo>
                      <a:pt x="939827" y="882492"/>
                    </a:lnTo>
                    <a:lnTo>
                      <a:pt x="964054" y="841272"/>
                    </a:lnTo>
                    <a:lnTo>
                      <a:pt x="987217" y="799367"/>
                    </a:lnTo>
                    <a:lnTo>
                      <a:pt x="1009296" y="756793"/>
                    </a:lnTo>
                    <a:lnTo>
                      <a:pt x="1030275" y="713571"/>
                    </a:lnTo>
                    <a:lnTo>
                      <a:pt x="1050133" y="669718"/>
                    </a:lnTo>
                    <a:lnTo>
                      <a:pt x="1068853" y="625253"/>
                    </a:lnTo>
                    <a:lnTo>
                      <a:pt x="1086415" y="580195"/>
                    </a:lnTo>
                    <a:lnTo>
                      <a:pt x="1102802" y="534563"/>
                    </a:lnTo>
                    <a:lnTo>
                      <a:pt x="1117995" y="488374"/>
                    </a:lnTo>
                    <a:lnTo>
                      <a:pt x="1131975" y="441649"/>
                    </a:lnTo>
                    <a:lnTo>
                      <a:pt x="1144723" y="394404"/>
                    </a:lnTo>
                    <a:lnTo>
                      <a:pt x="1156221" y="346659"/>
                    </a:lnTo>
                    <a:lnTo>
                      <a:pt x="1166451" y="298432"/>
                    </a:lnTo>
                    <a:lnTo>
                      <a:pt x="1175393" y="249742"/>
                    </a:lnTo>
                    <a:lnTo>
                      <a:pt x="1183030" y="200608"/>
                    </a:lnTo>
                    <a:lnTo>
                      <a:pt x="1189343" y="151048"/>
                    </a:lnTo>
                    <a:lnTo>
                      <a:pt x="1194313" y="101081"/>
                    </a:lnTo>
                    <a:lnTo>
                      <a:pt x="1197921" y="50725"/>
                    </a:lnTo>
                    <a:lnTo>
                      <a:pt x="1200150" y="0"/>
                    </a:lnTo>
                    <a:close/>
                  </a:path>
                </a:pathLst>
              </a:custGeom>
              <a:solidFill>
                <a:srgbClr val="DA291C"/>
              </a:solidFill>
            </p:spPr>
            <p:txBody>
              <a:bodyPr wrap="square" lIns="0" tIns="0" rIns="0" bIns="0" rtlCol="0"/>
              <a:lstStyle/>
              <a:p>
                <a:endParaRPr/>
              </a:p>
            </p:txBody>
          </p:sp>
          <p:sp>
            <p:nvSpPr>
              <p:cNvPr id="8" name="object 8"/>
              <p:cNvSpPr/>
              <p:nvPr/>
            </p:nvSpPr>
            <p:spPr>
              <a:xfrm>
                <a:off x="7172316" y="2771753"/>
                <a:ext cx="1714500" cy="809625"/>
              </a:xfrm>
              <a:custGeom>
                <a:avLst/>
                <a:gdLst/>
                <a:ahLst/>
                <a:cxnLst/>
                <a:rect l="l" t="t" r="r" b="b"/>
                <a:pathLst>
                  <a:path w="1714500" h="809625">
                    <a:moveTo>
                      <a:pt x="1371739" y="0"/>
                    </a:moveTo>
                    <a:lnTo>
                      <a:pt x="1327329" y="21554"/>
                    </a:lnTo>
                    <a:lnTo>
                      <a:pt x="1282243" y="41056"/>
                    </a:lnTo>
                    <a:lnTo>
                      <a:pt x="1236551" y="58505"/>
                    </a:lnTo>
                    <a:lnTo>
                      <a:pt x="1190318" y="73902"/>
                    </a:lnTo>
                    <a:lnTo>
                      <a:pt x="1143613" y="87245"/>
                    </a:lnTo>
                    <a:lnTo>
                      <a:pt x="1096504" y="98536"/>
                    </a:lnTo>
                    <a:lnTo>
                      <a:pt x="1049056" y="107773"/>
                    </a:lnTo>
                    <a:lnTo>
                      <a:pt x="1001339" y="114958"/>
                    </a:lnTo>
                    <a:lnTo>
                      <a:pt x="953420" y="120090"/>
                    </a:lnTo>
                    <a:lnTo>
                      <a:pt x="905365" y="123170"/>
                    </a:lnTo>
                    <a:lnTo>
                      <a:pt x="857243" y="124196"/>
                    </a:lnTo>
                    <a:lnTo>
                      <a:pt x="809121" y="123170"/>
                    </a:lnTo>
                    <a:lnTo>
                      <a:pt x="761067" y="120090"/>
                    </a:lnTo>
                    <a:lnTo>
                      <a:pt x="713147" y="114958"/>
                    </a:lnTo>
                    <a:lnTo>
                      <a:pt x="665430" y="107773"/>
                    </a:lnTo>
                    <a:lnTo>
                      <a:pt x="617983" y="98536"/>
                    </a:lnTo>
                    <a:lnTo>
                      <a:pt x="570873" y="87245"/>
                    </a:lnTo>
                    <a:lnTo>
                      <a:pt x="524168" y="73902"/>
                    </a:lnTo>
                    <a:lnTo>
                      <a:pt x="477935" y="58505"/>
                    </a:lnTo>
                    <a:lnTo>
                      <a:pt x="432243" y="41056"/>
                    </a:lnTo>
                    <a:lnTo>
                      <a:pt x="387158" y="21554"/>
                    </a:lnTo>
                    <a:lnTo>
                      <a:pt x="342747" y="0"/>
                    </a:lnTo>
                    <a:lnTo>
                      <a:pt x="0" y="594118"/>
                    </a:lnTo>
                    <a:lnTo>
                      <a:pt x="43646" y="616786"/>
                    </a:lnTo>
                    <a:lnTo>
                      <a:pt x="87740" y="638195"/>
                    </a:lnTo>
                    <a:lnTo>
                      <a:pt x="132258" y="658344"/>
                    </a:lnTo>
                    <a:lnTo>
                      <a:pt x="177173" y="677234"/>
                    </a:lnTo>
                    <a:lnTo>
                      <a:pt x="222460" y="694865"/>
                    </a:lnTo>
                    <a:lnTo>
                      <a:pt x="268092" y="711236"/>
                    </a:lnTo>
                    <a:lnTo>
                      <a:pt x="314046" y="726348"/>
                    </a:lnTo>
                    <a:lnTo>
                      <a:pt x="360293" y="740201"/>
                    </a:lnTo>
                    <a:lnTo>
                      <a:pt x="406810" y="752794"/>
                    </a:lnTo>
                    <a:lnTo>
                      <a:pt x="453571" y="764128"/>
                    </a:lnTo>
                    <a:lnTo>
                      <a:pt x="500549" y="774203"/>
                    </a:lnTo>
                    <a:lnTo>
                      <a:pt x="547720" y="783018"/>
                    </a:lnTo>
                    <a:lnTo>
                      <a:pt x="595057" y="790574"/>
                    </a:lnTo>
                    <a:lnTo>
                      <a:pt x="642535" y="796871"/>
                    </a:lnTo>
                    <a:lnTo>
                      <a:pt x="690129" y="801908"/>
                    </a:lnTo>
                    <a:lnTo>
                      <a:pt x="737812" y="805686"/>
                    </a:lnTo>
                    <a:lnTo>
                      <a:pt x="785559" y="808205"/>
                    </a:lnTo>
                    <a:lnTo>
                      <a:pt x="833345" y="809464"/>
                    </a:lnTo>
                    <a:lnTo>
                      <a:pt x="881144" y="809464"/>
                    </a:lnTo>
                    <a:lnTo>
                      <a:pt x="928930" y="808205"/>
                    </a:lnTo>
                    <a:lnTo>
                      <a:pt x="976678" y="805686"/>
                    </a:lnTo>
                    <a:lnTo>
                      <a:pt x="1024361" y="801908"/>
                    </a:lnTo>
                    <a:lnTo>
                      <a:pt x="1071955" y="796871"/>
                    </a:lnTo>
                    <a:lnTo>
                      <a:pt x="1119433" y="790574"/>
                    </a:lnTo>
                    <a:lnTo>
                      <a:pt x="1166771" y="783018"/>
                    </a:lnTo>
                    <a:lnTo>
                      <a:pt x="1213942" y="774203"/>
                    </a:lnTo>
                    <a:lnTo>
                      <a:pt x="1260921" y="764128"/>
                    </a:lnTo>
                    <a:lnTo>
                      <a:pt x="1307682" y="752794"/>
                    </a:lnTo>
                    <a:lnTo>
                      <a:pt x="1354199" y="740201"/>
                    </a:lnTo>
                    <a:lnTo>
                      <a:pt x="1400448" y="726348"/>
                    </a:lnTo>
                    <a:lnTo>
                      <a:pt x="1446401" y="711236"/>
                    </a:lnTo>
                    <a:lnTo>
                      <a:pt x="1492035" y="694865"/>
                    </a:lnTo>
                    <a:lnTo>
                      <a:pt x="1537322" y="677234"/>
                    </a:lnTo>
                    <a:lnTo>
                      <a:pt x="1582238" y="658344"/>
                    </a:lnTo>
                    <a:lnTo>
                      <a:pt x="1626757" y="638195"/>
                    </a:lnTo>
                    <a:lnTo>
                      <a:pt x="1670852" y="616786"/>
                    </a:lnTo>
                    <a:lnTo>
                      <a:pt x="1714499" y="594118"/>
                    </a:lnTo>
                    <a:lnTo>
                      <a:pt x="1371739" y="0"/>
                    </a:lnTo>
                    <a:close/>
                  </a:path>
                </a:pathLst>
              </a:custGeom>
              <a:solidFill>
                <a:srgbClr val="FFCD00"/>
              </a:solidFill>
            </p:spPr>
            <p:txBody>
              <a:bodyPr wrap="square" lIns="0" tIns="0" rIns="0" bIns="0" rtlCol="0"/>
              <a:lstStyle/>
              <a:p>
                <a:endParaRPr/>
              </a:p>
            </p:txBody>
          </p:sp>
          <p:sp>
            <p:nvSpPr>
              <p:cNvPr id="9" name="object 9"/>
              <p:cNvSpPr/>
              <p:nvPr/>
            </p:nvSpPr>
            <p:spPr>
              <a:xfrm>
                <a:off x="6219799" y="1819262"/>
                <a:ext cx="1715135" cy="1485900"/>
              </a:xfrm>
              <a:custGeom>
                <a:avLst/>
                <a:gdLst/>
                <a:ahLst/>
                <a:cxnLst/>
                <a:rect l="l" t="t" r="r" b="b"/>
                <a:pathLst>
                  <a:path w="1715134" h="1485900">
                    <a:moveTo>
                      <a:pt x="1200150" y="891730"/>
                    </a:moveTo>
                    <a:lnTo>
                      <a:pt x="1159230" y="864057"/>
                    </a:lnTo>
                    <a:lnTo>
                      <a:pt x="1119759" y="834783"/>
                    </a:lnTo>
                    <a:lnTo>
                      <a:pt x="1081760" y="803935"/>
                    </a:lnTo>
                    <a:lnTo>
                      <a:pt x="1045273" y="771601"/>
                    </a:lnTo>
                    <a:lnTo>
                      <a:pt x="1010335" y="737819"/>
                    </a:lnTo>
                    <a:lnTo>
                      <a:pt x="976972" y="702652"/>
                    </a:lnTo>
                    <a:lnTo>
                      <a:pt x="945222" y="666165"/>
                    </a:lnTo>
                    <a:lnTo>
                      <a:pt x="915111" y="628408"/>
                    </a:lnTo>
                    <a:lnTo>
                      <a:pt x="886688" y="589445"/>
                    </a:lnTo>
                    <a:lnTo>
                      <a:pt x="859980" y="549338"/>
                    </a:lnTo>
                    <a:lnTo>
                      <a:pt x="835012" y="508152"/>
                    </a:lnTo>
                    <a:lnTo>
                      <a:pt x="811834" y="465924"/>
                    </a:lnTo>
                    <a:lnTo>
                      <a:pt x="790473" y="422732"/>
                    </a:lnTo>
                    <a:lnTo>
                      <a:pt x="770953" y="378625"/>
                    </a:lnTo>
                    <a:lnTo>
                      <a:pt x="753325" y="333654"/>
                    </a:lnTo>
                    <a:lnTo>
                      <a:pt x="737616" y="287909"/>
                    </a:lnTo>
                    <a:lnTo>
                      <a:pt x="723861" y="241414"/>
                    </a:lnTo>
                    <a:lnTo>
                      <a:pt x="712089" y="194246"/>
                    </a:lnTo>
                    <a:lnTo>
                      <a:pt x="702335" y="146469"/>
                    </a:lnTo>
                    <a:lnTo>
                      <a:pt x="694626" y="98120"/>
                    </a:lnTo>
                    <a:lnTo>
                      <a:pt x="689013" y="49276"/>
                    </a:lnTo>
                    <a:lnTo>
                      <a:pt x="685520" y="0"/>
                    </a:lnTo>
                    <a:lnTo>
                      <a:pt x="0" y="0"/>
                    </a:lnTo>
                    <a:lnTo>
                      <a:pt x="2235" y="50723"/>
                    </a:lnTo>
                    <a:lnTo>
                      <a:pt x="5842" y="101079"/>
                    </a:lnTo>
                    <a:lnTo>
                      <a:pt x="10820" y="151041"/>
                    </a:lnTo>
                    <a:lnTo>
                      <a:pt x="17132" y="200609"/>
                    </a:lnTo>
                    <a:lnTo>
                      <a:pt x="24765" y="249732"/>
                    </a:lnTo>
                    <a:lnTo>
                      <a:pt x="33718" y="298424"/>
                    </a:lnTo>
                    <a:lnTo>
                      <a:pt x="43942" y="346646"/>
                    </a:lnTo>
                    <a:lnTo>
                      <a:pt x="55448" y="394398"/>
                    </a:lnTo>
                    <a:lnTo>
                      <a:pt x="68199" y="441642"/>
                    </a:lnTo>
                    <a:lnTo>
                      <a:pt x="82169" y="488365"/>
                    </a:lnTo>
                    <a:lnTo>
                      <a:pt x="97370" y="534543"/>
                    </a:lnTo>
                    <a:lnTo>
                      <a:pt x="113753" y="580174"/>
                    </a:lnTo>
                    <a:lnTo>
                      <a:pt x="131318" y="625233"/>
                    </a:lnTo>
                    <a:lnTo>
                      <a:pt x="150037" y="669696"/>
                    </a:lnTo>
                    <a:lnTo>
                      <a:pt x="169887" y="713549"/>
                    </a:lnTo>
                    <a:lnTo>
                      <a:pt x="190868" y="756767"/>
                    </a:lnTo>
                    <a:lnTo>
                      <a:pt x="212953" y="799338"/>
                    </a:lnTo>
                    <a:lnTo>
                      <a:pt x="236105" y="841248"/>
                    </a:lnTo>
                    <a:lnTo>
                      <a:pt x="260337" y="882459"/>
                    </a:lnTo>
                    <a:lnTo>
                      <a:pt x="285610" y="922972"/>
                    </a:lnTo>
                    <a:lnTo>
                      <a:pt x="311899" y="962761"/>
                    </a:lnTo>
                    <a:lnTo>
                      <a:pt x="339217" y="1001814"/>
                    </a:lnTo>
                    <a:lnTo>
                      <a:pt x="367512" y="1040104"/>
                    </a:lnTo>
                    <a:lnTo>
                      <a:pt x="396773" y="1077607"/>
                    </a:lnTo>
                    <a:lnTo>
                      <a:pt x="426999" y="1114323"/>
                    </a:lnTo>
                    <a:lnTo>
                      <a:pt x="458152" y="1150213"/>
                    </a:lnTo>
                    <a:lnTo>
                      <a:pt x="490232" y="1185278"/>
                    </a:lnTo>
                    <a:lnTo>
                      <a:pt x="523201" y="1219492"/>
                    </a:lnTo>
                    <a:lnTo>
                      <a:pt x="557047" y="1252816"/>
                    </a:lnTo>
                    <a:lnTo>
                      <a:pt x="591756" y="1285265"/>
                    </a:lnTo>
                    <a:lnTo>
                      <a:pt x="627303" y="1316799"/>
                    </a:lnTo>
                    <a:lnTo>
                      <a:pt x="663676" y="1347419"/>
                    </a:lnTo>
                    <a:lnTo>
                      <a:pt x="700862" y="1377073"/>
                    </a:lnTo>
                    <a:lnTo>
                      <a:pt x="738822" y="1405775"/>
                    </a:lnTo>
                    <a:lnTo>
                      <a:pt x="777544" y="1433487"/>
                    </a:lnTo>
                    <a:lnTo>
                      <a:pt x="817029" y="1460207"/>
                    </a:lnTo>
                    <a:lnTo>
                      <a:pt x="857237" y="1485900"/>
                    </a:lnTo>
                    <a:lnTo>
                      <a:pt x="1200150" y="891730"/>
                    </a:lnTo>
                    <a:close/>
                  </a:path>
                  <a:path w="1715134" h="1485900">
                    <a:moveTo>
                      <a:pt x="1714512" y="0"/>
                    </a:moveTo>
                    <a:lnTo>
                      <a:pt x="904887" y="0"/>
                    </a:lnTo>
                    <a:lnTo>
                      <a:pt x="909294" y="50152"/>
                    </a:lnTo>
                    <a:lnTo>
                      <a:pt x="916406" y="99695"/>
                    </a:lnTo>
                    <a:lnTo>
                      <a:pt x="926172" y="148539"/>
                    </a:lnTo>
                    <a:lnTo>
                      <a:pt x="938517" y="196583"/>
                    </a:lnTo>
                    <a:lnTo>
                      <a:pt x="953389" y="243725"/>
                    </a:lnTo>
                    <a:lnTo>
                      <a:pt x="970737" y="289877"/>
                    </a:lnTo>
                    <a:lnTo>
                      <a:pt x="990523" y="334949"/>
                    </a:lnTo>
                    <a:lnTo>
                      <a:pt x="1012659" y="378828"/>
                    </a:lnTo>
                    <a:lnTo>
                      <a:pt x="1037120" y="421436"/>
                    </a:lnTo>
                    <a:lnTo>
                      <a:pt x="1063840" y="462673"/>
                    </a:lnTo>
                    <a:lnTo>
                      <a:pt x="1092758" y="502437"/>
                    </a:lnTo>
                    <a:lnTo>
                      <a:pt x="1123835" y="540639"/>
                    </a:lnTo>
                    <a:lnTo>
                      <a:pt x="1156995" y="577189"/>
                    </a:lnTo>
                    <a:lnTo>
                      <a:pt x="1192199" y="611974"/>
                    </a:lnTo>
                    <a:lnTo>
                      <a:pt x="1229385" y="644906"/>
                    </a:lnTo>
                    <a:lnTo>
                      <a:pt x="1268501" y="675894"/>
                    </a:lnTo>
                    <a:lnTo>
                      <a:pt x="1309497" y="704850"/>
                    </a:lnTo>
                    <a:lnTo>
                      <a:pt x="1714512" y="0"/>
                    </a:lnTo>
                    <a:close/>
                  </a:path>
                </a:pathLst>
              </a:custGeom>
              <a:solidFill>
                <a:srgbClr val="85BB24"/>
              </a:solidFill>
            </p:spPr>
            <p:txBody>
              <a:bodyPr wrap="square" lIns="0" tIns="0" rIns="0" bIns="0" rtlCol="0"/>
              <a:lstStyle/>
              <a:p>
                <a:endParaRPr/>
              </a:p>
            </p:txBody>
          </p:sp>
          <p:sp>
            <p:nvSpPr>
              <p:cNvPr id="10" name="object 10"/>
              <p:cNvSpPr/>
              <p:nvPr/>
            </p:nvSpPr>
            <p:spPr>
              <a:xfrm>
                <a:off x="7629512" y="1876403"/>
                <a:ext cx="800100" cy="790575"/>
              </a:xfrm>
              <a:custGeom>
                <a:avLst/>
                <a:gdLst/>
                <a:ahLst/>
                <a:cxnLst/>
                <a:rect l="l" t="t" r="r" b="b"/>
                <a:pathLst>
                  <a:path w="800100" h="790575">
                    <a:moveTo>
                      <a:pt x="400050" y="0"/>
                    </a:moveTo>
                    <a:lnTo>
                      <a:pt x="0" y="696163"/>
                    </a:lnTo>
                    <a:lnTo>
                      <a:pt x="44909" y="717071"/>
                    </a:lnTo>
                    <a:lnTo>
                      <a:pt x="90627" y="735365"/>
                    </a:lnTo>
                    <a:lnTo>
                      <a:pt x="137045" y="751046"/>
                    </a:lnTo>
                    <a:lnTo>
                      <a:pt x="184056" y="764113"/>
                    </a:lnTo>
                    <a:lnTo>
                      <a:pt x="231551" y="774567"/>
                    </a:lnTo>
                    <a:lnTo>
                      <a:pt x="279424" y="782407"/>
                    </a:lnTo>
                    <a:lnTo>
                      <a:pt x="327567" y="787634"/>
                    </a:lnTo>
                    <a:lnTo>
                      <a:pt x="375871" y="790248"/>
                    </a:lnTo>
                    <a:lnTo>
                      <a:pt x="424228" y="790248"/>
                    </a:lnTo>
                    <a:lnTo>
                      <a:pt x="472532" y="787634"/>
                    </a:lnTo>
                    <a:lnTo>
                      <a:pt x="520675" y="782407"/>
                    </a:lnTo>
                    <a:lnTo>
                      <a:pt x="568548" y="774567"/>
                    </a:lnTo>
                    <a:lnTo>
                      <a:pt x="616043" y="764113"/>
                    </a:lnTo>
                    <a:lnTo>
                      <a:pt x="663054" y="751046"/>
                    </a:lnTo>
                    <a:lnTo>
                      <a:pt x="709472" y="735365"/>
                    </a:lnTo>
                    <a:lnTo>
                      <a:pt x="755190" y="717071"/>
                    </a:lnTo>
                    <a:lnTo>
                      <a:pt x="800100" y="696163"/>
                    </a:lnTo>
                    <a:lnTo>
                      <a:pt x="400050" y="0"/>
                    </a:lnTo>
                    <a:close/>
                  </a:path>
                </a:pathLst>
              </a:custGeom>
              <a:solidFill>
                <a:srgbClr val="FFCD00"/>
              </a:solidFill>
            </p:spPr>
            <p:txBody>
              <a:bodyPr wrap="square" lIns="0" tIns="0" rIns="0" bIns="0" rtlCol="0"/>
              <a:lstStyle/>
              <a:p>
                <a:endParaRPr/>
              </a:p>
            </p:txBody>
          </p:sp>
          <p:sp>
            <p:nvSpPr>
              <p:cNvPr id="11" name="object 11"/>
              <p:cNvSpPr/>
              <p:nvPr/>
            </p:nvSpPr>
            <p:spPr>
              <a:xfrm>
                <a:off x="8124812" y="1819252"/>
                <a:ext cx="809625" cy="704850"/>
              </a:xfrm>
              <a:custGeom>
                <a:avLst/>
                <a:gdLst/>
                <a:ahLst/>
                <a:cxnLst/>
                <a:rect l="l" t="t" r="r" b="b"/>
                <a:pathLst>
                  <a:path w="809625" h="704850">
                    <a:moveTo>
                      <a:pt x="809625" y="0"/>
                    </a:moveTo>
                    <a:lnTo>
                      <a:pt x="0" y="0"/>
                    </a:lnTo>
                    <a:lnTo>
                      <a:pt x="405015" y="704850"/>
                    </a:lnTo>
                    <a:lnTo>
                      <a:pt x="446006" y="675901"/>
                    </a:lnTo>
                    <a:lnTo>
                      <a:pt x="485122" y="644911"/>
                    </a:lnTo>
                    <a:lnTo>
                      <a:pt x="522309" y="611975"/>
                    </a:lnTo>
                    <a:lnTo>
                      <a:pt x="557512" y="577188"/>
                    </a:lnTo>
                    <a:lnTo>
                      <a:pt x="590675" y="540646"/>
                    </a:lnTo>
                    <a:lnTo>
                      <a:pt x="621744" y="502445"/>
                    </a:lnTo>
                    <a:lnTo>
                      <a:pt x="650665" y="462679"/>
                    </a:lnTo>
                    <a:lnTo>
                      <a:pt x="677382" y="421445"/>
                    </a:lnTo>
                    <a:lnTo>
                      <a:pt x="701840" y="378837"/>
                    </a:lnTo>
                    <a:lnTo>
                      <a:pt x="723986" y="334952"/>
                    </a:lnTo>
                    <a:lnTo>
                      <a:pt x="743763" y="289885"/>
                    </a:lnTo>
                    <a:lnTo>
                      <a:pt x="761117" y="243730"/>
                    </a:lnTo>
                    <a:lnTo>
                      <a:pt x="775993" y="196585"/>
                    </a:lnTo>
                    <a:lnTo>
                      <a:pt x="788337" y="148543"/>
                    </a:lnTo>
                    <a:lnTo>
                      <a:pt x="798093" y="99702"/>
                    </a:lnTo>
                    <a:lnTo>
                      <a:pt x="805207" y="50155"/>
                    </a:lnTo>
                    <a:lnTo>
                      <a:pt x="809625" y="0"/>
                    </a:lnTo>
                    <a:close/>
                  </a:path>
                </a:pathLst>
              </a:custGeom>
              <a:solidFill>
                <a:srgbClr val="DA291C"/>
              </a:solidFill>
            </p:spPr>
            <p:txBody>
              <a:bodyPr wrap="square" lIns="0" tIns="0" rIns="0" bIns="0" rtlCol="0"/>
              <a:lstStyle/>
              <a:p>
                <a:endParaRPr/>
              </a:p>
            </p:txBody>
          </p:sp>
          <p:pic>
            <p:nvPicPr>
              <p:cNvPr id="12" name="object 12"/>
              <p:cNvPicPr/>
              <p:nvPr/>
            </p:nvPicPr>
            <p:blipFill>
              <a:blip r:embed="rId4" cstate="print"/>
              <a:stretch>
                <a:fillRect/>
              </a:stretch>
            </p:blipFill>
            <p:spPr>
              <a:xfrm>
                <a:off x="7305675" y="1038225"/>
                <a:ext cx="1504937" cy="1504950"/>
              </a:xfrm>
              <a:prstGeom prst="rect">
                <a:avLst/>
              </a:prstGeom>
            </p:spPr>
          </p:pic>
          <p:sp>
            <p:nvSpPr>
              <p:cNvPr id="13" name="object 13"/>
              <p:cNvSpPr/>
              <p:nvPr/>
            </p:nvSpPr>
            <p:spPr>
              <a:xfrm>
                <a:off x="6553187" y="1076312"/>
                <a:ext cx="3000375" cy="2410460"/>
              </a:xfrm>
              <a:custGeom>
                <a:avLst/>
                <a:gdLst/>
                <a:ahLst/>
                <a:cxnLst/>
                <a:rect l="l" t="t" r="r" b="b"/>
                <a:pathLst>
                  <a:path w="3000375" h="2410460">
                    <a:moveTo>
                      <a:pt x="222681" y="1355737"/>
                    </a:moveTo>
                    <a:lnTo>
                      <a:pt x="205105" y="1355737"/>
                    </a:lnTo>
                    <a:lnTo>
                      <a:pt x="205105" y="1379867"/>
                    </a:lnTo>
                    <a:lnTo>
                      <a:pt x="205105" y="1384947"/>
                    </a:lnTo>
                    <a:lnTo>
                      <a:pt x="205105" y="1564017"/>
                    </a:lnTo>
                    <a:lnTo>
                      <a:pt x="204266" y="1564017"/>
                    </a:lnTo>
                    <a:lnTo>
                      <a:pt x="204266" y="1566557"/>
                    </a:lnTo>
                    <a:lnTo>
                      <a:pt x="200914" y="1569097"/>
                    </a:lnTo>
                    <a:lnTo>
                      <a:pt x="199250" y="1569097"/>
                    </a:lnTo>
                    <a:lnTo>
                      <a:pt x="198412" y="1570367"/>
                    </a:lnTo>
                    <a:lnTo>
                      <a:pt x="194221" y="1570367"/>
                    </a:lnTo>
                    <a:lnTo>
                      <a:pt x="192544" y="1569097"/>
                    </a:lnTo>
                    <a:lnTo>
                      <a:pt x="191706" y="1569097"/>
                    </a:lnTo>
                    <a:lnTo>
                      <a:pt x="188366" y="1566557"/>
                    </a:lnTo>
                    <a:lnTo>
                      <a:pt x="188366" y="1564017"/>
                    </a:lnTo>
                    <a:lnTo>
                      <a:pt x="187528" y="1564017"/>
                    </a:lnTo>
                    <a:lnTo>
                      <a:pt x="187528" y="1558937"/>
                    </a:lnTo>
                    <a:lnTo>
                      <a:pt x="188366" y="1557667"/>
                    </a:lnTo>
                    <a:lnTo>
                      <a:pt x="188366" y="1556397"/>
                    </a:lnTo>
                    <a:lnTo>
                      <a:pt x="191706" y="1553857"/>
                    </a:lnTo>
                    <a:lnTo>
                      <a:pt x="192544" y="1553857"/>
                    </a:lnTo>
                    <a:lnTo>
                      <a:pt x="194221" y="1552587"/>
                    </a:lnTo>
                    <a:lnTo>
                      <a:pt x="195897" y="1551317"/>
                    </a:lnTo>
                    <a:lnTo>
                      <a:pt x="200088" y="1552587"/>
                    </a:lnTo>
                    <a:lnTo>
                      <a:pt x="204266" y="1556397"/>
                    </a:lnTo>
                    <a:lnTo>
                      <a:pt x="204266" y="1557667"/>
                    </a:lnTo>
                    <a:lnTo>
                      <a:pt x="205105" y="1558937"/>
                    </a:lnTo>
                    <a:lnTo>
                      <a:pt x="205105" y="1527187"/>
                    </a:lnTo>
                    <a:lnTo>
                      <a:pt x="204266" y="1529727"/>
                    </a:lnTo>
                    <a:lnTo>
                      <a:pt x="200914" y="1533537"/>
                    </a:lnTo>
                    <a:lnTo>
                      <a:pt x="199250" y="1533537"/>
                    </a:lnTo>
                    <a:lnTo>
                      <a:pt x="198412" y="1534807"/>
                    </a:lnTo>
                    <a:lnTo>
                      <a:pt x="193382" y="1534807"/>
                    </a:lnTo>
                    <a:lnTo>
                      <a:pt x="191706" y="1533537"/>
                    </a:lnTo>
                    <a:lnTo>
                      <a:pt x="188366" y="1529727"/>
                    </a:lnTo>
                    <a:lnTo>
                      <a:pt x="187528" y="1527187"/>
                    </a:lnTo>
                    <a:lnTo>
                      <a:pt x="187528" y="1523377"/>
                    </a:lnTo>
                    <a:lnTo>
                      <a:pt x="188366" y="1520837"/>
                    </a:lnTo>
                    <a:lnTo>
                      <a:pt x="190042" y="1519567"/>
                    </a:lnTo>
                    <a:lnTo>
                      <a:pt x="191706" y="1517027"/>
                    </a:lnTo>
                    <a:lnTo>
                      <a:pt x="194221" y="1517027"/>
                    </a:lnTo>
                    <a:lnTo>
                      <a:pt x="197573" y="1515757"/>
                    </a:lnTo>
                    <a:lnTo>
                      <a:pt x="204266" y="1520837"/>
                    </a:lnTo>
                    <a:lnTo>
                      <a:pt x="205105" y="1523377"/>
                    </a:lnTo>
                    <a:lnTo>
                      <a:pt x="205105" y="1492897"/>
                    </a:lnTo>
                    <a:lnTo>
                      <a:pt x="204266" y="1492897"/>
                    </a:lnTo>
                    <a:lnTo>
                      <a:pt x="204266" y="1494167"/>
                    </a:lnTo>
                    <a:lnTo>
                      <a:pt x="203428" y="1495437"/>
                    </a:lnTo>
                    <a:lnTo>
                      <a:pt x="200914" y="1497977"/>
                    </a:lnTo>
                    <a:lnTo>
                      <a:pt x="198412" y="1499247"/>
                    </a:lnTo>
                    <a:lnTo>
                      <a:pt x="195059" y="1499247"/>
                    </a:lnTo>
                    <a:lnTo>
                      <a:pt x="194221" y="1497977"/>
                    </a:lnTo>
                    <a:lnTo>
                      <a:pt x="190868" y="1497977"/>
                    </a:lnTo>
                    <a:lnTo>
                      <a:pt x="188366" y="1495437"/>
                    </a:lnTo>
                    <a:lnTo>
                      <a:pt x="187528" y="1492897"/>
                    </a:lnTo>
                    <a:lnTo>
                      <a:pt x="187528" y="1487817"/>
                    </a:lnTo>
                    <a:lnTo>
                      <a:pt x="188366" y="1486547"/>
                    </a:lnTo>
                    <a:lnTo>
                      <a:pt x="188366" y="1485277"/>
                    </a:lnTo>
                    <a:lnTo>
                      <a:pt x="189204" y="1484007"/>
                    </a:lnTo>
                    <a:lnTo>
                      <a:pt x="193382" y="1480197"/>
                    </a:lnTo>
                    <a:lnTo>
                      <a:pt x="199250" y="1480197"/>
                    </a:lnTo>
                    <a:lnTo>
                      <a:pt x="203428" y="1484007"/>
                    </a:lnTo>
                    <a:lnTo>
                      <a:pt x="204266" y="1485277"/>
                    </a:lnTo>
                    <a:lnTo>
                      <a:pt x="204266" y="1486547"/>
                    </a:lnTo>
                    <a:lnTo>
                      <a:pt x="205105" y="1487817"/>
                    </a:lnTo>
                    <a:lnTo>
                      <a:pt x="205105" y="1456067"/>
                    </a:lnTo>
                    <a:lnTo>
                      <a:pt x="204266" y="1458607"/>
                    </a:lnTo>
                    <a:lnTo>
                      <a:pt x="200914" y="1462417"/>
                    </a:lnTo>
                    <a:lnTo>
                      <a:pt x="191706" y="1462417"/>
                    </a:lnTo>
                    <a:lnTo>
                      <a:pt x="188366" y="1458607"/>
                    </a:lnTo>
                    <a:lnTo>
                      <a:pt x="188366" y="1457337"/>
                    </a:lnTo>
                    <a:lnTo>
                      <a:pt x="187528" y="1456067"/>
                    </a:lnTo>
                    <a:lnTo>
                      <a:pt x="187528" y="1452257"/>
                    </a:lnTo>
                    <a:lnTo>
                      <a:pt x="188366" y="1449717"/>
                    </a:lnTo>
                    <a:lnTo>
                      <a:pt x="190042" y="1448447"/>
                    </a:lnTo>
                    <a:lnTo>
                      <a:pt x="191706" y="1445907"/>
                    </a:lnTo>
                    <a:lnTo>
                      <a:pt x="192544" y="1445907"/>
                    </a:lnTo>
                    <a:lnTo>
                      <a:pt x="195897" y="1444637"/>
                    </a:lnTo>
                    <a:lnTo>
                      <a:pt x="197573" y="1445907"/>
                    </a:lnTo>
                    <a:lnTo>
                      <a:pt x="200914" y="1445907"/>
                    </a:lnTo>
                    <a:lnTo>
                      <a:pt x="204266" y="1449717"/>
                    </a:lnTo>
                    <a:lnTo>
                      <a:pt x="205105" y="1452257"/>
                    </a:lnTo>
                    <a:lnTo>
                      <a:pt x="205105" y="1421777"/>
                    </a:lnTo>
                    <a:lnTo>
                      <a:pt x="204266" y="1423047"/>
                    </a:lnTo>
                    <a:lnTo>
                      <a:pt x="200914" y="1425587"/>
                    </a:lnTo>
                    <a:lnTo>
                      <a:pt x="199250" y="1425587"/>
                    </a:lnTo>
                    <a:lnTo>
                      <a:pt x="198412" y="1426857"/>
                    </a:lnTo>
                    <a:lnTo>
                      <a:pt x="194221" y="1426857"/>
                    </a:lnTo>
                    <a:lnTo>
                      <a:pt x="192544" y="1425587"/>
                    </a:lnTo>
                    <a:lnTo>
                      <a:pt x="191706" y="1425587"/>
                    </a:lnTo>
                    <a:lnTo>
                      <a:pt x="188366" y="1423047"/>
                    </a:lnTo>
                    <a:lnTo>
                      <a:pt x="187528" y="1421777"/>
                    </a:lnTo>
                    <a:lnTo>
                      <a:pt x="187528" y="1416697"/>
                    </a:lnTo>
                    <a:lnTo>
                      <a:pt x="188366" y="1415427"/>
                    </a:lnTo>
                    <a:lnTo>
                      <a:pt x="188366" y="1414157"/>
                    </a:lnTo>
                    <a:lnTo>
                      <a:pt x="191706" y="1410347"/>
                    </a:lnTo>
                    <a:lnTo>
                      <a:pt x="192544" y="1410347"/>
                    </a:lnTo>
                    <a:lnTo>
                      <a:pt x="195897" y="1409077"/>
                    </a:lnTo>
                    <a:lnTo>
                      <a:pt x="200088" y="1409077"/>
                    </a:lnTo>
                    <a:lnTo>
                      <a:pt x="204266" y="1414157"/>
                    </a:lnTo>
                    <a:lnTo>
                      <a:pt x="204266" y="1415427"/>
                    </a:lnTo>
                    <a:lnTo>
                      <a:pt x="205105" y="1416697"/>
                    </a:lnTo>
                    <a:lnTo>
                      <a:pt x="205105" y="1384947"/>
                    </a:lnTo>
                    <a:lnTo>
                      <a:pt x="204266" y="1386217"/>
                    </a:lnTo>
                    <a:lnTo>
                      <a:pt x="204266" y="1387487"/>
                    </a:lnTo>
                    <a:lnTo>
                      <a:pt x="203428" y="1387487"/>
                    </a:lnTo>
                    <a:lnTo>
                      <a:pt x="201752" y="1390027"/>
                    </a:lnTo>
                    <a:lnTo>
                      <a:pt x="200914" y="1390027"/>
                    </a:lnTo>
                    <a:lnTo>
                      <a:pt x="199250" y="1391297"/>
                    </a:lnTo>
                    <a:lnTo>
                      <a:pt x="191706" y="1391297"/>
                    </a:lnTo>
                    <a:lnTo>
                      <a:pt x="188366" y="1387487"/>
                    </a:lnTo>
                    <a:lnTo>
                      <a:pt x="187528" y="1384947"/>
                    </a:lnTo>
                    <a:lnTo>
                      <a:pt x="187528" y="1379867"/>
                    </a:lnTo>
                    <a:lnTo>
                      <a:pt x="188366" y="1379867"/>
                    </a:lnTo>
                    <a:lnTo>
                      <a:pt x="188366" y="1378597"/>
                    </a:lnTo>
                    <a:lnTo>
                      <a:pt x="189204" y="1377327"/>
                    </a:lnTo>
                    <a:lnTo>
                      <a:pt x="192544" y="1373517"/>
                    </a:lnTo>
                    <a:lnTo>
                      <a:pt x="196735" y="1372247"/>
                    </a:lnTo>
                    <a:lnTo>
                      <a:pt x="199250" y="1374787"/>
                    </a:lnTo>
                    <a:lnTo>
                      <a:pt x="201752" y="1374787"/>
                    </a:lnTo>
                    <a:lnTo>
                      <a:pt x="204266" y="1378597"/>
                    </a:lnTo>
                    <a:lnTo>
                      <a:pt x="204266" y="1379867"/>
                    </a:lnTo>
                    <a:lnTo>
                      <a:pt x="205105" y="1379867"/>
                    </a:lnTo>
                    <a:lnTo>
                      <a:pt x="205105" y="1355737"/>
                    </a:lnTo>
                    <a:lnTo>
                      <a:pt x="169113" y="1355737"/>
                    </a:lnTo>
                    <a:lnTo>
                      <a:pt x="169113" y="1379867"/>
                    </a:lnTo>
                    <a:lnTo>
                      <a:pt x="169113" y="1384947"/>
                    </a:lnTo>
                    <a:lnTo>
                      <a:pt x="169113" y="1527187"/>
                    </a:lnTo>
                    <a:lnTo>
                      <a:pt x="168275" y="1529727"/>
                    </a:lnTo>
                    <a:lnTo>
                      <a:pt x="164922" y="1533537"/>
                    </a:lnTo>
                    <a:lnTo>
                      <a:pt x="164084" y="1533537"/>
                    </a:lnTo>
                    <a:lnTo>
                      <a:pt x="162407" y="1534807"/>
                    </a:lnTo>
                    <a:lnTo>
                      <a:pt x="158229" y="1534807"/>
                    </a:lnTo>
                    <a:lnTo>
                      <a:pt x="155714" y="1533537"/>
                    </a:lnTo>
                    <a:lnTo>
                      <a:pt x="152361" y="1529727"/>
                    </a:lnTo>
                    <a:lnTo>
                      <a:pt x="151523" y="1527187"/>
                    </a:lnTo>
                    <a:lnTo>
                      <a:pt x="151523" y="1523377"/>
                    </a:lnTo>
                    <a:lnTo>
                      <a:pt x="152361" y="1520837"/>
                    </a:lnTo>
                    <a:lnTo>
                      <a:pt x="154038" y="1519567"/>
                    </a:lnTo>
                    <a:lnTo>
                      <a:pt x="156552" y="1517027"/>
                    </a:lnTo>
                    <a:lnTo>
                      <a:pt x="160731" y="1515757"/>
                    </a:lnTo>
                    <a:lnTo>
                      <a:pt x="164084" y="1517027"/>
                    </a:lnTo>
                    <a:lnTo>
                      <a:pt x="164922" y="1517027"/>
                    </a:lnTo>
                    <a:lnTo>
                      <a:pt x="168275" y="1520837"/>
                    </a:lnTo>
                    <a:lnTo>
                      <a:pt x="169113" y="1523377"/>
                    </a:lnTo>
                    <a:lnTo>
                      <a:pt x="169113" y="1492897"/>
                    </a:lnTo>
                    <a:lnTo>
                      <a:pt x="168275" y="1492897"/>
                    </a:lnTo>
                    <a:lnTo>
                      <a:pt x="168275" y="1494167"/>
                    </a:lnTo>
                    <a:lnTo>
                      <a:pt x="167436" y="1495437"/>
                    </a:lnTo>
                    <a:lnTo>
                      <a:pt x="164922" y="1497977"/>
                    </a:lnTo>
                    <a:lnTo>
                      <a:pt x="163245" y="1499247"/>
                    </a:lnTo>
                    <a:lnTo>
                      <a:pt x="158229" y="1499247"/>
                    </a:lnTo>
                    <a:lnTo>
                      <a:pt x="155714" y="1497977"/>
                    </a:lnTo>
                    <a:lnTo>
                      <a:pt x="152361" y="1495437"/>
                    </a:lnTo>
                    <a:lnTo>
                      <a:pt x="151523" y="1492897"/>
                    </a:lnTo>
                    <a:lnTo>
                      <a:pt x="151523" y="1487817"/>
                    </a:lnTo>
                    <a:lnTo>
                      <a:pt x="152361" y="1486547"/>
                    </a:lnTo>
                    <a:lnTo>
                      <a:pt x="152361" y="1485277"/>
                    </a:lnTo>
                    <a:lnTo>
                      <a:pt x="153200" y="1484007"/>
                    </a:lnTo>
                    <a:lnTo>
                      <a:pt x="154876" y="1482737"/>
                    </a:lnTo>
                    <a:lnTo>
                      <a:pt x="155714" y="1482737"/>
                    </a:lnTo>
                    <a:lnTo>
                      <a:pt x="159067" y="1480197"/>
                    </a:lnTo>
                    <a:lnTo>
                      <a:pt x="161569" y="1480197"/>
                    </a:lnTo>
                    <a:lnTo>
                      <a:pt x="164084" y="1481467"/>
                    </a:lnTo>
                    <a:lnTo>
                      <a:pt x="164922" y="1482737"/>
                    </a:lnTo>
                    <a:lnTo>
                      <a:pt x="165760" y="1482737"/>
                    </a:lnTo>
                    <a:lnTo>
                      <a:pt x="167436" y="1484007"/>
                    </a:lnTo>
                    <a:lnTo>
                      <a:pt x="168275" y="1485277"/>
                    </a:lnTo>
                    <a:lnTo>
                      <a:pt x="168275" y="1486547"/>
                    </a:lnTo>
                    <a:lnTo>
                      <a:pt x="169113" y="1487817"/>
                    </a:lnTo>
                    <a:lnTo>
                      <a:pt x="169113" y="1456067"/>
                    </a:lnTo>
                    <a:lnTo>
                      <a:pt x="168275" y="1457337"/>
                    </a:lnTo>
                    <a:lnTo>
                      <a:pt x="168275" y="1458607"/>
                    </a:lnTo>
                    <a:lnTo>
                      <a:pt x="164922" y="1462417"/>
                    </a:lnTo>
                    <a:lnTo>
                      <a:pt x="155714" y="1462417"/>
                    </a:lnTo>
                    <a:lnTo>
                      <a:pt x="152361" y="1458607"/>
                    </a:lnTo>
                    <a:lnTo>
                      <a:pt x="151523" y="1456067"/>
                    </a:lnTo>
                    <a:lnTo>
                      <a:pt x="151523" y="1452257"/>
                    </a:lnTo>
                    <a:lnTo>
                      <a:pt x="152361" y="1449717"/>
                    </a:lnTo>
                    <a:lnTo>
                      <a:pt x="154038" y="1448447"/>
                    </a:lnTo>
                    <a:lnTo>
                      <a:pt x="155714" y="1445907"/>
                    </a:lnTo>
                    <a:lnTo>
                      <a:pt x="165760" y="1445907"/>
                    </a:lnTo>
                    <a:lnTo>
                      <a:pt x="165760" y="1447177"/>
                    </a:lnTo>
                    <a:lnTo>
                      <a:pt x="166598" y="1447177"/>
                    </a:lnTo>
                    <a:lnTo>
                      <a:pt x="166598" y="1448447"/>
                    </a:lnTo>
                    <a:lnTo>
                      <a:pt x="168275" y="1449717"/>
                    </a:lnTo>
                    <a:lnTo>
                      <a:pt x="169113" y="1452257"/>
                    </a:lnTo>
                    <a:lnTo>
                      <a:pt x="169113" y="1421777"/>
                    </a:lnTo>
                    <a:lnTo>
                      <a:pt x="168275" y="1423047"/>
                    </a:lnTo>
                    <a:lnTo>
                      <a:pt x="163245" y="1426857"/>
                    </a:lnTo>
                    <a:lnTo>
                      <a:pt x="158229" y="1426857"/>
                    </a:lnTo>
                    <a:lnTo>
                      <a:pt x="157391" y="1425587"/>
                    </a:lnTo>
                    <a:lnTo>
                      <a:pt x="155714" y="1425587"/>
                    </a:lnTo>
                    <a:lnTo>
                      <a:pt x="152361" y="1423047"/>
                    </a:lnTo>
                    <a:lnTo>
                      <a:pt x="151523" y="1421777"/>
                    </a:lnTo>
                    <a:lnTo>
                      <a:pt x="151523" y="1416697"/>
                    </a:lnTo>
                    <a:lnTo>
                      <a:pt x="152361" y="1415427"/>
                    </a:lnTo>
                    <a:lnTo>
                      <a:pt x="152361" y="1414157"/>
                    </a:lnTo>
                    <a:lnTo>
                      <a:pt x="154038" y="1411617"/>
                    </a:lnTo>
                    <a:lnTo>
                      <a:pt x="155714" y="1411617"/>
                    </a:lnTo>
                    <a:lnTo>
                      <a:pt x="155714" y="1410347"/>
                    </a:lnTo>
                    <a:lnTo>
                      <a:pt x="157391" y="1410347"/>
                    </a:lnTo>
                    <a:lnTo>
                      <a:pt x="158229" y="1409077"/>
                    </a:lnTo>
                    <a:lnTo>
                      <a:pt x="162407" y="1409077"/>
                    </a:lnTo>
                    <a:lnTo>
                      <a:pt x="164084" y="1410347"/>
                    </a:lnTo>
                    <a:lnTo>
                      <a:pt x="164922" y="1410347"/>
                    </a:lnTo>
                    <a:lnTo>
                      <a:pt x="168275" y="1414157"/>
                    </a:lnTo>
                    <a:lnTo>
                      <a:pt x="168275" y="1415427"/>
                    </a:lnTo>
                    <a:lnTo>
                      <a:pt x="169113" y="1416697"/>
                    </a:lnTo>
                    <a:lnTo>
                      <a:pt x="169113" y="1384947"/>
                    </a:lnTo>
                    <a:lnTo>
                      <a:pt x="168275" y="1387487"/>
                    </a:lnTo>
                    <a:lnTo>
                      <a:pt x="164922" y="1391297"/>
                    </a:lnTo>
                    <a:lnTo>
                      <a:pt x="157391" y="1391297"/>
                    </a:lnTo>
                    <a:lnTo>
                      <a:pt x="155714" y="1390027"/>
                    </a:lnTo>
                    <a:lnTo>
                      <a:pt x="154876" y="1390027"/>
                    </a:lnTo>
                    <a:lnTo>
                      <a:pt x="152361" y="1387487"/>
                    </a:lnTo>
                    <a:lnTo>
                      <a:pt x="151523" y="1384947"/>
                    </a:lnTo>
                    <a:lnTo>
                      <a:pt x="151523" y="1379867"/>
                    </a:lnTo>
                    <a:lnTo>
                      <a:pt x="152361" y="1379867"/>
                    </a:lnTo>
                    <a:lnTo>
                      <a:pt x="152361" y="1378597"/>
                    </a:lnTo>
                    <a:lnTo>
                      <a:pt x="153200" y="1377327"/>
                    </a:lnTo>
                    <a:lnTo>
                      <a:pt x="157391" y="1372247"/>
                    </a:lnTo>
                    <a:lnTo>
                      <a:pt x="163245" y="1372247"/>
                    </a:lnTo>
                    <a:lnTo>
                      <a:pt x="167436" y="1377327"/>
                    </a:lnTo>
                    <a:lnTo>
                      <a:pt x="168275" y="1378597"/>
                    </a:lnTo>
                    <a:lnTo>
                      <a:pt x="168275" y="1379867"/>
                    </a:lnTo>
                    <a:lnTo>
                      <a:pt x="169113" y="1379867"/>
                    </a:lnTo>
                    <a:lnTo>
                      <a:pt x="169113" y="1355737"/>
                    </a:lnTo>
                    <a:lnTo>
                      <a:pt x="133946" y="1355737"/>
                    </a:lnTo>
                    <a:lnTo>
                      <a:pt x="133946" y="1588147"/>
                    </a:lnTo>
                    <a:lnTo>
                      <a:pt x="151523" y="1588147"/>
                    </a:lnTo>
                    <a:lnTo>
                      <a:pt x="151523" y="1556397"/>
                    </a:lnTo>
                    <a:lnTo>
                      <a:pt x="155714" y="1552587"/>
                    </a:lnTo>
                    <a:lnTo>
                      <a:pt x="165760" y="1552587"/>
                    </a:lnTo>
                    <a:lnTo>
                      <a:pt x="169113" y="1556397"/>
                    </a:lnTo>
                    <a:lnTo>
                      <a:pt x="169113" y="1588147"/>
                    </a:lnTo>
                    <a:lnTo>
                      <a:pt x="222681" y="1588147"/>
                    </a:lnTo>
                    <a:lnTo>
                      <a:pt x="222681" y="1372247"/>
                    </a:lnTo>
                    <a:lnTo>
                      <a:pt x="222681" y="1355737"/>
                    </a:lnTo>
                    <a:close/>
                  </a:path>
                  <a:path w="3000375" h="2410460">
                    <a:moveTo>
                      <a:pt x="294678" y="1426857"/>
                    </a:moveTo>
                    <a:lnTo>
                      <a:pt x="276263" y="1426857"/>
                    </a:lnTo>
                    <a:lnTo>
                      <a:pt x="276263" y="1452257"/>
                    </a:lnTo>
                    <a:lnTo>
                      <a:pt x="276263" y="1456067"/>
                    </a:lnTo>
                    <a:lnTo>
                      <a:pt x="276263" y="1487817"/>
                    </a:lnTo>
                    <a:lnTo>
                      <a:pt x="276263" y="1492897"/>
                    </a:lnTo>
                    <a:lnTo>
                      <a:pt x="276263" y="1523377"/>
                    </a:lnTo>
                    <a:lnTo>
                      <a:pt x="276263" y="1527187"/>
                    </a:lnTo>
                    <a:lnTo>
                      <a:pt x="275424" y="1529727"/>
                    </a:lnTo>
                    <a:lnTo>
                      <a:pt x="272072" y="1533537"/>
                    </a:lnTo>
                    <a:lnTo>
                      <a:pt x="269570" y="1534807"/>
                    </a:lnTo>
                    <a:lnTo>
                      <a:pt x="265379" y="1534807"/>
                    </a:lnTo>
                    <a:lnTo>
                      <a:pt x="262864" y="1533537"/>
                    </a:lnTo>
                    <a:lnTo>
                      <a:pt x="259524" y="1529727"/>
                    </a:lnTo>
                    <a:lnTo>
                      <a:pt x="258686" y="1527187"/>
                    </a:lnTo>
                    <a:lnTo>
                      <a:pt x="258686" y="1523377"/>
                    </a:lnTo>
                    <a:lnTo>
                      <a:pt x="259524" y="1522107"/>
                    </a:lnTo>
                    <a:lnTo>
                      <a:pt x="259524" y="1520837"/>
                    </a:lnTo>
                    <a:lnTo>
                      <a:pt x="261200" y="1519567"/>
                    </a:lnTo>
                    <a:lnTo>
                      <a:pt x="262026" y="1519567"/>
                    </a:lnTo>
                    <a:lnTo>
                      <a:pt x="262026" y="1518297"/>
                    </a:lnTo>
                    <a:lnTo>
                      <a:pt x="262864" y="1518297"/>
                    </a:lnTo>
                    <a:lnTo>
                      <a:pt x="262864" y="1517027"/>
                    </a:lnTo>
                    <a:lnTo>
                      <a:pt x="272072" y="1517027"/>
                    </a:lnTo>
                    <a:lnTo>
                      <a:pt x="275424" y="1520837"/>
                    </a:lnTo>
                    <a:lnTo>
                      <a:pt x="275424" y="1522107"/>
                    </a:lnTo>
                    <a:lnTo>
                      <a:pt x="276263" y="1523377"/>
                    </a:lnTo>
                    <a:lnTo>
                      <a:pt x="276263" y="1492897"/>
                    </a:lnTo>
                    <a:lnTo>
                      <a:pt x="275424" y="1492897"/>
                    </a:lnTo>
                    <a:lnTo>
                      <a:pt x="275424" y="1494167"/>
                    </a:lnTo>
                    <a:lnTo>
                      <a:pt x="272910" y="1497977"/>
                    </a:lnTo>
                    <a:lnTo>
                      <a:pt x="269570" y="1497977"/>
                    </a:lnTo>
                    <a:lnTo>
                      <a:pt x="268732" y="1499247"/>
                    </a:lnTo>
                    <a:lnTo>
                      <a:pt x="266217" y="1499247"/>
                    </a:lnTo>
                    <a:lnTo>
                      <a:pt x="265379" y="1497977"/>
                    </a:lnTo>
                    <a:lnTo>
                      <a:pt x="262026" y="1497977"/>
                    </a:lnTo>
                    <a:lnTo>
                      <a:pt x="259524" y="1494167"/>
                    </a:lnTo>
                    <a:lnTo>
                      <a:pt x="259524" y="1492897"/>
                    </a:lnTo>
                    <a:lnTo>
                      <a:pt x="258686" y="1492897"/>
                    </a:lnTo>
                    <a:lnTo>
                      <a:pt x="258686" y="1487817"/>
                    </a:lnTo>
                    <a:lnTo>
                      <a:pt x="259524" y="1486547"/>
                    </a:lnTo>
                    <a:lnTo>
                      <a:pt x="259524" y="1485277"/>
                    </a:lnTo>
                    <a:lnTo>
                      <a:pt x="260362" y="1484007"/>
                    </a:lnTo>
                    <a:lnTo>
                      <a:pt x="262026" y="1482737"/>
                    </a:lnTo>
                    <a:lnTo>
                      <a:pt x="262864" y="1482737"/>
                    </a:lnTo>
                    <a:lnTo>
                      <a:pt x="266217" y="1480197"/>
                    </a:lnTo>
                    <a:lnTo>
                      <a:pt x="268732" y="1480197"/>
                    </a:lnTo>
                    <a:lnTo>
                      <a:pt x="271246" y="1481467"/>
                    </a:lnTo>
                    <a:lnTo>
                      <a:pt x="272072" y="1482737"/>
                    </a:lnTo>
                    <a:lnTo>
                      <a:pt x="272910" y="1482737"/>
                    </a:lnTo>
                    <a:lnTo>
                      <a:pt x="274586" y="1484007"/>
                    </a:lnTo>
                    <a:lnTo>
                      <a:pt x="275424" y="1485277"/>
                    </a:lnTo>
                    <a:lnTo>
                      <a:pt x="275424" y="1486547"/>
                    </a:lnTo>
                    <a:lnTo>
                      <a:pt x="276263" y="1487817"/>
                    </a:lnTo>
                    <a:lnTo>
                      <a:pt x="276263" y="1456067"/>
                    </a:lnTo>
                    <a:lnTo>
                      <a:pt x="275424" y="1457337"/>
                    </a:lnTo>
                    <a:lnTo>
                      <a:pt x="275424" y="1458607"/>
                    </a:lnTo>
                    <a:lnTo>
                      <a:pt x="272072" y="1462417"/>
                    </a:lnTo>
                    <a:lnTo>
                      <a:pt x="262864" y="1462417"/>
                    </a:lnTo>
                    <a:lnTo>
                      <a:pt x="259524" y="1458607"/>
                    </a:lnTo>
                    <a:lnTo>
                      <a:pt x="259524" y="1457337"/>
                    </a:lnTo>
                    <a:lnTo>
                      <a:pt x="258686" y="1456067"/>
                    </a:lnTo>
                    <a:lnTo>
                      <a:pt x="258686" y="1452257"/>
                    </a:lnTo>
                    <a:lnTo>
                      <a:pt x="259524" y="1449717"/>
                    </a:lnTo>
                    <a:lnTo>
                      <a:pt x="261200" y="1448447"/>
                    </a:lnTo>
                    <a:lnTo>
                      <a:pt x="262864" y="1445907"/>
                    </a:lnTo>
                    <a:lnTo>
                      <a:pt x="266217" y="1445907"/>
                    </a:lnTo>
                    <a:lnTo>
                      <a:pt x="268732" y="1444637"/>
                    </a:lnTo>
                    <a:lnTo>
                      <a:pt x="272072" y="1445907"/>
                    </a:lnTo>
                    <a:lnTo>
                      <a:pt x="273748" y="1448447"/>
                    </a:lnTo>
                    <a:lnTo>
                      <a:pt x="275424" y="1449717"/>
                    </a:lnTo>
                    <a:lnTo>
                      <a:pt x="276263" y="1452257"/>
                    </a:lnTo>
                    <a:lnTo>
                      <a:pt x="276263" y="1426857"/>
                    </a:lnTo>
                    <a:lnTo>
                      <a:pt x="241109" y="1426857"/>
                    </a:lnTo>
                    <a:lnTo>
                      <a:pt x="241109" y="1588147"/>
                    </a:lnTo>
                    <a:lnTo>
                      <a:pt x="258686" y="1588147"/>
                    </a:lnTo>
                    <a:lnTo>
                      <a:pt x="258686" y="1556397"/>
                    </a:lnTo>
                    <a:lnTo>
                      <a:pt x="262864" y="1552587"/>
                    </a:lnTo>
                    <a:lnTo>
                      <a:pt x="272910" y="1552587"/>
                    </a:lnTo>
                    <a:lnTo>
                      <a:pt x="276263" y="1556397"/>
                    </a:lnTo>
                    <a:lnTo>
                      <a:pt x="276263" y="1588147"/>
                    </a:lnTo>
                    <a:lnTo>
                      <a:pt x="294678" y="1588147"/>
                    </a:lnTo>
                    <a:lnTo>
                      <a:pt x="294678" y="1444637"/>
                    </a:lnTo>
                    <a:lnTo>
                      <a:pt x="294678" y="1426857"/>
                    </a:lnTo>
                    <a:close/>
                  </a:path>
                  <a:path w="3000375" h="2410460">
                    <a:moveTo>
                      <a:pt x="428625" y="1472577"/>
                    </a:moveTo>
                    <a:lnTo>
                      <a:pt x="422948" y="1423047"/>
                    </a:lnTo>
                    <a:lnTo>
                      <a:pt x="406793" y="1377327"/>
                    </a:lnTo>
                    <a:lnTo>
                      <a:pt x="381444" y="1337957"/>
                    </a:lnTo>
                    <a:lnTo>
                      <a:pt x="348221" y="1304937"/>
                    </a:lnTo>
                    <a:lnTo>
                      <a:pt x="312267" y="1281988"/>
                    </a:lnTo>
                    <a:lnTo>
                      <a:pt x="312267" y="1414157"/>
                    </a:lnTo>
                    <a:lnTo>
                      <a:pt x="312267" y="1602117"/>
                    </a:lnTo>
                    <a:lnTo>
                      <a:pt x="308076" y="1605927"/>
                    </a:lnTo>
                    <a:lnTo>
                      <a:pt x="119710" y="1605927"/>
                    </a:lnTo>
                    <a:lnTo>
                      <a:pt x="115531" y="1602117"/>
                    </a:lnTo>
                    <a:lnTo>
                      <a:pt x="115531" y="1341767"/>
                    </a:lnTo>
                    <a:lnTo>
                      <a:pt x="119710" y="1337957"/>
                    </a:lnTo>
                    <a:lnTo>
                      <a:pt x="236918" y="1337957"/>
                    </a:lnTo>
                    <a:lnTo>
                      <a:pt x="241109" y="1341767"/>
                    </a:lnTo>
                    <a:lnTo>
                      <a:pt x="241109" y="1409077"/>
                    </a:lnTo>
                    <a:lnTo>
                      <a:pt x="308076" y="1409077"/>
                    </a:lnTo>
                    <a:lnTo>
                      <a:pt x="312267" y="1281988"/>
                    </a:lnTo>
                    <a:lnTo>
                      <a:pt x="263359" y="1263027"/>
                    </a:lnTo>
                    <a:lnTo>
                      <a:pt x="214312" y="1257947"/>
                    </a:lnTo>
                    <a:lnTo>
                      <a:pt x="165011" y="1263027"/>
                    </a:lnTo>
                    <a:lnTo>
                      <a:pt x="119849" y="1279537"/>
                    </a:lnTo>
                    <a:lnTo>
                      <a:pt x="80060" y="1304937"/>
                    </a:lnTo>
                    <a:lnTo>
                      <a:pt x="46926" y="1337957"/>
                    </a:lnTo>
                    <a:lnTo>
                      <a:pt x="21704" y="1377327"/>
                    </a:lnTo>
                    <a:lnTo>
                      <a:pt x="5638" y="1423047"/>
                    </a:lnTo>
                    <a:lnTo>
                      <a:pt x="0" y="1472577"/>
                    </a:lnTo>
                    <a:lnTo>
                      <a:pt x="5638" y="1520837"/>
                    </a:lnTo>
                    <a:lnTo>
                      <a:pt x="21704" y="1566557"/>
                    </a:lnTo>
                    <a:lnTo>
                      <a:pt x="46926" y="1605927"/>
                    </a:lnTo>
                    <a:lnTo>
                      <a:pt x="80060" y="1638947"/>
                    </a:lnTo>
                    <a:lnTo>
                      <a:pt x="119849" y="1664347"/>
                    </a:lnTo>
                    <a:lnTo>
                      <a:pt x="165011" y="1680857"/>
                    </a:lnTo>
                    <a:lnTo>
                      <a:pt x="214312" y="1685937"/>
                    </a:lnTo>
                    <a:lnTo>
                      <a:pt x="263359" y="1680857"/>
                    </a:lnTo>
                    <a:lnTo>
                      <a:pt x="308432" y="1664347"/>
                    </a:lnTo>
                    <a:lnTo>
                      <a:pt x="348221" y="1638947"/>
                    </a:lnTo>
                    <a:lnTo>
                      <a:pt x="381444" y="1605927"/>
                    </a:lnTo>
                    <a:lnTo>
                      <a:pt x="406793" y="1566557"/>
                    </a:lnTo>
                    <a:lnTo>
                      <a:pt x="422948" y="1520837"/>
                    </a:lnTo>
                    <a:lnTo>
                      <a:pt x="428625" y="1472577"/>
                    </a:lnTo>
                    <a:close/>
                  </a:path>
                  <a:path w="3000375" h="2410460">
                    <a:moveTo>
                      <a:pt x="1558544" y="2108606"/>
                    </a:moveTo>
                    <a:lnTo>
                      <a:pt x="1466977" y="2108606"/>
                    </a:lnTo>
                    <a:lnTo>
                      <a:pt x="1466977" y="2126577"/>
                    </a:lnTo>
                    <a:lnTo>
                      <a:pt x="1558544" y="2126577"/>
                    </a:lnTo>
                    <a:lnTo>
                      <a:pt x="1558544" y="2108606"/>
                    </a:lnTo>
                    <a:close/>
                  </a:path>
                  <a:path w="3000375" h="2410460">
                    <a:moveTo>
                      <a:pt x="1594485" y="2144547"/>
                    </a:moveTo>
                    <a:lnTo>
                      <a:pt x="1576514" y="2144547"/>
                    </a:lnTo>
                    <a:lnTo>
                      <a:pt x="1576514" y="2168512"/>
                    </a:lnTo>
                    <a:lnTo>
                      <a:pt x="1572234" y="2171941"/>
                    </a:lnTo>
                    <a:lnTo>
                      <a:pt x="1561960" y="2171941"/>
                    </a:lnTo>
                    <a:lnTo>
                      <a:pt x="1558544" y="2168512"/>
                    </a:lnTo>
                    <a:lnTo>
                      <a:pt x="1558544" y="2144547"/>
                    </a:lnTo>
                    <a:lnTo>
                      <a:pt x="1466977" y="2144547"/>
                    </a:lnTo>
                    <a:lnTo>
                      <a:pt x="1466977" y="2168512"/>
                    </a:lnTo>
                    <a:lnTo>
                      <a:pt x="1462697" y="2171941"/>
                    </a:lnTo>
                    <a:lnTo>
                      <a:pt x="1452422" y="2171941"/>
                    </a:lnTo>
                    <a:lnTo>
                      <a:pt x="1449006" y="2168512"/>
                    </a:lnTo>
                    <a:lnTo>
                      <a:pt x="1449006" y="2144547"/>
                    </a:lnTo>
                    <a:lnTo>
                      <a:pt x="1430172" y="2144547"/>
                    </a:lnTo>
                    <a:lnTo>
                      <a:pt x="1430172" y="2263508"/>
                    </a:lnTo>
                    <a:lnTo>
                      <a:pt x="1594485" y="2263508"/>
                    </a:lnTo>
                    <a:lnTo>
                      <a:pt x="1594485" y="2171941"/>
                    </a:lnTo>
                    <a:lnTo>
                      <a:pt x="1594485" y="2144547"/>
                    </a:lnTo>
                    <a:close/>
                  </a:path>
                  <a:path w="3000375" h="2410460">
                    <a:moveTo>
                      <a:pt x="1695462" y="2190762"/>
                    </a:moveTo>
                    <a:lnTo>
                      <a:pt x="1689658" y="2140369"/>
                    </a:lnTo>
                    <a:lnTo>
                      <a:pt x="1673136" y="2094191"/>
                    </a:lnTo>
                    <a:lnTo>
                      <a:pt x="1652879" y="2062403"/>
                    </a:lnTo>
                    <a:lnTo>
                      <a:pt x="1647228" y="2053526"/>
                    </a:lnTo>
                    <a:lnTo>
                      <a:pt x="1613306" y="2019693"/>
                    </a:lnTo>
                    <a:lnTo>
                      <a:pt x="1613306" y="2094064"/>
                    </a:lnTo>
                    <a:lnTo>
                      <a:pt x="1613306" y="2104326"/>
                    </a:lnTo>
                    <a:lnTo>
                      <a:pt x="1609026" y="2108606"/>
                    </a:lnTo>
                    <a:lnTo>
                      <a:pt x="1576514" y="2108606"/>
                    </a:lnTo>
                    <a:lnTo>
                      <a:pt x="1576514" y="2126577"/>
                    </a:lnTo>
                    <a:lnTo>
                      <a:pt x="1609026" y="2126577"/>
                    </a:lnTo>
                    <a:lnTo>
                      <a:pt x="1613306" y="2130856"/>
                    </a:lnTo>
                    <a:lnTo>
                      <a:pt x="1613306" y="2278049"/>
                    </a:lnTo>
                    <a:lnTo>
                      <a:pt x="1609026" y="2281478"/>
                    </a:lnTo>
                    <a:lnTo>
                      <a:pt x="1416481" y="2281478"/>
                    </a:lnTo>
                    <a:lnTo>
                      <a:pt x="1412201" y="2278049"/>
                    </a:lnTo>
                    <a:lnTo>
                      <a:pt x="1412201" y="2130856"/>
                    </a:lnTo>
                    <a:lnTo>
                      <a:pt x="1416481" y="2126577"/>
                    </a:lnTo>
                    <a:lnTo>
                      <a:pt x="1449006" y="2126577"/>
                    </a:lnTo>
                    <a:lnTo>
                      <a:pt x="1449006" y="2108606"/>
                    </a:lnTo>
                    <a:lnTo>
                      <a:pt x="1394231" y="2108606"/>
                    </a:lnTo>
                    <a:lnTo>
                      <a:pt x="1394231" y="2323401"/>
                    </a:lnTo>
                    <a:lnTo>
                      <a:pt x="1389951" y="2327681"/>
                    </a:lnTo>
                    <a:lnTo>
                      <a:pt x="1379689" y="2327681"/>
                    </a:lnTo>
                    <a:lnTo>
                      <a:pt x="1375410" y="2323401"/>
                    </a:lnTo>
                    <a:lnTo>
                      <a:pt x="1375410" y="2108606"/>
                    </a:lnTo>
                    <a:lnTo>
                      <a:pt x="1352296" y="2108606"/>
                    </a:lnTo>
                    <a:lnTo>
                      <a:pt x="1348028" y="2104326"/>
                    </a:lnTo>
                    <a:lnTo>
                      <a:pt x="1348028" y="2094064"/>
                    </a:lnTo>
                    <a:lnTo>
                      <a:pt x="1352296" y="2089785"/>
                    </a:lnTo>
                    <a:lnTo>
                      <a:pt x="1375410" y="2089785"/>
                    </a:lnTo>
                    <a:lnTo>
                      <a:pt x="1375410" y="2066671"/>
                    </a:lnTo>
                    <a:lnTo>
                      <a:pt x="1379689" y="2062403"/>
                    </a:lnTo>
                    <a:lnTo>
                      <a:pt x="1389951" y="2062403"/>
                    </a:lnTo>
                    <a:lnTo>
                      <a:pt x="1394231" y="2066671"/>
                    </a:lnTo>
                    <a:lnTo>
                      <a:pt x="1394231" y="2089785"/>
                    </a:lnTo>
                    <a:lnTo>
                      <a:pt x="1609026" y="2089785"/>
                    </a:lnTo>
                    <a:lnTo>
                      <a:pt x="1613306" y="2019693"/>
                    </a:lnTo>
                    <a:lnTo>
                      <a:pt x="1572577" y="1993874"/>
                    </a:lnTo>
                    <a:lnTo>
                      <a:pt x="1526514" y="1977453"/>
                    </a:lnTo>
                    <a:lnTo>
                      <a:pt x="1476387" y="1971687"/>
                    </a:lnTo>
                    <a:lnTo>
                      <a:pt x="1425981" y="1977453"/>
                    </a:lnTo>
                    <a:lnTo>
                      <a:pt x="1379804" y="1993874"/>
                    </a:lnTo>
                    <a:lnTo>
                      <a:pt x="1339138" y="2019655"/>
                    </a:lnTo>
                    <a:lnTo>
                      <a:pt x="1305267" y="2053526"/>
                    </a:lnTo>
                    <a:lnTo>
                      <a:pt x="1279486" y="2094191"/>
                    </a:lnTo>
                    <a:lnTo>
                      <a:pt x="1263065" y="2140369"/>
                    </a:lnTo>
                    <a:lnTo>
                      <a:pt x="1257312" y="2190762"/>
                    </a:lnTo>
                    <a:lnTo>
                      <a:pt x="1263065" y="2240902"/>
                    </a:lnTo>
                    <a:lnTo>
                      <a:pt x="1279486" y="2286965"/>
                    </a:lnTo>
                    <a:lnTo>
                      <a:pt x="1305306" y="2327681"/>
                    </a:lnTo>
                    <a:lnTo>
                      <a:pt x="1339138" y="2361615"/>
                    </a:lnTo>
                    <a:lnTo>
                      <a:pt x="1379804" y="2387523"/>
                    </a:lnTo>
                    <a:lnTo>
                      <a:pt x="1425981" y="2404046"/>
                    </a:lnTo>
                    <a:lnTo>
                      <a:pt x="1476387" y="2409837"/>
                    </a:lnTo>
                    <a:lnTo>
                      <a:pt x="1526514" y="2404046"/>
                    </a:lnTo>
                    <a:lnTo>
                      <a:pt x="1572577" y="2387523"/>
                    </a:lnTo>
                    <a:lnTo>
                      <a:pt x="1613268" y="2361615"/>
                    </a:lnTo>
                    <a:lnTo>
                      <a:pt x="1647190" y="2327681"/>
                    </a:lnTo>
                    <a:lnTo>
                      <a:pt x="1673136" y="2286965"/>
                    </a:lnTo>
                    <a:lnTo>
                      <a:pt x="1675091" y="2281478"/>
                    </a:lnTo>
                    <a:lnTo>
                      <a:pt x="1689658" y="2240902"/>
                    </a:lnTo>
                    <a:lnTo>
                      <a:pt x="1695462" y="2190762"/>
                    </a:lnTo>
                    <a:close/>
                  </a:path>
                  <a:path w="3000375" h="2410460">
                    <a:moveTo>
                      <a:pt x="2162175" y="685761"/>
                    </a:moveTo>
                    <a:lnTo>
                      <a:pt x="2160511" y="638035"/>
                    </a:lnTo>
                    <a:lnTo>
                      <a:pt x="2155634" y="591070"/>
                    </a:lnTo>
                    <a:lnTo>
                      <a:pt x="2147620" y="544995"/>
                    </a:lnTo>
                    <a:lnTo>
                      <a:pt x="2136571" y="499935"/>
                    </a:lnTo>
                    <a:lnTo>
                      <a:pt x="2122601" y="456006"/>
                    </a:lnTo>
                    <a:lnTo>
                      <a:pt x="2105787" y="413334"/>
                    </a:lnTo>
                    <a:lnTo>
                      <a:pt x="2086229" y="372033"/>
                    </a:lnTo>
                    <a:lnTo>
                      <a:pt x="2064042" y="332244"/>
                    </a:lnTo>
                    <a:lnTo>
                      <a:pt x="2039315" y="294081"/>
                    </a:lnTo>
                    <a:lnTo>
                      <a:pt x="2012149" y="257657"/>
                    </a:lnTo>
                    <a:lnTo>
                      <a:pt x="1982622" y="223113"/>
                    </a:lnTo>
                    <a:lnTo>
                      <a:pt x="1950872" y="190563"/>
                    </a:lnTo>
                    <a:lnTo>
                      <a:pt x="1916963" y="160134"/>
                    </a:lnTo>
                    <a:lnTo>
                      <a:pt x="1881009" y="131940"/>
                    </a:lnTo>
                    <a:lnTo>
                      <a:pt x="1843100" y="106121"/>
                    </a:lnTo>
                    <a:lnTo>
                      <a:pt x="1803349" y="82778"/>
                    </a:lnTo>
                    <a:lnTo>
                      <a:pt x="1761832" y="62052"/>
                    </a:lnTo>
                    <a:lnTo>
                      <a:pt x="1718665" y="44056"/>
                    </a:lnTo>
                    <a:lnTo>
                      <a:pt x="1673948" y="28930"/>
                    </a:lnTo>
                    <a:lnTo>
                      <a:pt x="1627771" y="16776"/>
                    </a:lnTo>
                    <a:lnTo>
                      <a:pt x="1589443" y="9258"/>
                    </a:lnTo>
                    <a:lnTo>
                      <a:pt x="1515935" y="1092"/>
                    </a:lnTo>
                    <a:lnTo>
                      <a:pt x="1478927" y="0"/>
                    </a:lnTo>
                    <a:lnTo>
                      <a:pt x="1427391" y="1714"/>
                    </a:lnTo>
                    <a:lnTo>
                      <a:pt x="1379347" y="6807"/>
                    </a:lnTo>
                    <a:lnTo>
                      <a:pt x="1332344" y="15151"/>
                    </a:lnTo>
                    <a:lnTo>
                      <a:pt x="1286497" y="26619"/>
                    </a:lnTo>
                    <a:lnTo>
                      <a:pt x="1241945" y="41109"/>
                    </a:lnTo>
                    <a:lnTo>
                      <a:pt x="1198765" y="58496"/>
                    </a:lnTo>
                    <a:lnTo>
                      <a:pt x="1157109" y="78676"/>
                    </a:lnTo>
                    <a:lnTo>
                      <a:pt x="1117079" y="101523"/>
                    </a:lnTo>
                    <a:lnTo>
                      <a:pt x="1078788" y="126923"/>
                    </a:lnTo>
                    <a:lnTo>
                      <a:pt x="1042352" y="154774"/>
                    </a:lnTo>
                    <a:lnTo>
                      <a:pt x="1007884" y="184924"/>
                    </a:lnTo>
                    <a:lnTo>
                      <a:pt x="975525" y="217297"/>
                    </a:lnTo>
                    <a:lnTo>
                      <a:pt x="945349" y="251752"/>
                    </a:lnTo>
                    <a:lnTo>
                      <a:pt x="917511" y="288188"/>
                    </a:lnTo>
                    <a:lnTo>
                      <a:pt x="892111" y="326478"/>
                    </a:lnTo>
                    <a:lnTo>
                      <a:pt x="869251" y="366509"/>
                    </a:lnTo>
                    <a:lnTo>
                      <a:pt x="849071" y="408165"/>
                    </a:lnTo>
                    <a:lnTo>
                      <a:pt x="831684" y="451332"/>
                    </a:lnTo>
                    <a:lnTo>
                      <a:pt x="817194" y="495896"/>
                    </a:lnTo>
                    <a:lnTo>
                      <a:pt x="805713" y="541731"/>
                    </a:lnTo>
                    <a:lnTo>
                      <a:pt x="797382" y="588733"/>
                    </a:lnTo>
                    <a:lnTo>
                      <a:pt x="792289" y="636778"/>
                    </a:lnTo>
                    <a:lnTo>
                      <a:pt x="790575" y="685761"/>
                    </a:lnTo>
                    <a:lnTo>
                      <a:pt x="792289" y="734733"/>
                    </a:lnTo>
                    <a:lnTo>
                      <a:pt x="797382" y="782789"/>
                    </a:lnTo>
                    <a:lnTo>
                      <a:pt x="805713" y="829792"/>
                    </a:lnTo>
                    <a:lnTo>
                      <a:pt x="817194" y="875626"/>
                    </a:lnTo>
                    <a:lnTo>
                      <a:pt x="831684" y="920191"/>
                    </a:lnTo>
                    <a:lnTo>
                      <a:pt x="849071" y="963358"/>
                    </a:lnTo>
                    <a:lnTo>
                      <a:pt x="869251" y="1005027"/>
                    </a:lnTo>
                    <a:lnTo>
                      <a:pt x="892111" y="1045057"/>
                    </a:lnTo>
                    <a:lnTo>
                      <a:pt x="917511" y="1083360"/>
                    </a:lnTo>
                    <a:lnTo>
                      <a:pt x="945349" y="1119797"/>
                    </a:lnTo>
                    <a:lnTo>
                      <a:pt x="975525" y="1154252"/>
                    </a:lnTo>
                    <a:lnTo>
                      <a:pt x="1007884" y="1186624"/>
                    </a:lnTo>
                    <a:lnTo>
                      <a:pt x="1042352" y="1216799"/>
                    </a:lnTo>
                    <a:lnTo>
                      <a:pt x="1078788" y="1244638"/>
                    </a:lnTo>
                    <a:lnTo>
                      <a:pt x="1117079" y="1270050"/>
                    </a:lnTo>
                    <a:lnTo>
                      <a:pt x="1157109" y="1292898"/>
                    </a:lnTo>
                    <a:lnTo>
                      <a:pt x="1198765" y="1313078"/>
                    </a:lnTo>
                    <a:lnTo>
                      <a:pt x="1241945" y="1330477"/>
                    </a:lnTo>
                    <a:lnTo>
                      <a:pt x="1286497" y="1344968"/>
                    </a:lnTo>
                    <a:lnTo>
                      <a:pt x="1332344" y="1356448"/>
                    </a:lnTo>
                    <a:lnTo>
                      <a:pt x="1379347" y="1364780"/>
                    </a:lnTo>
                    <a:lnTo>
                      <a:pt x="1427391" y="1369872"/>
                    </a:lnTo>
                    <a:lnTo>
                      <a:pt x="1476375" y="1371600"/>
                    </a:lnTo>
                    <a:lnTo>
                      <a:pt x="1525346" y="1369872"/>
                    </a:lnTo>
                    <a:lnTo>
                      <a:pt x="1573390" y="1364780"/>
                    </a:lnTo>
                    <a:lnTo>
                      <a:pt x="1620393" y="1356448"/>
                    </a:lnTo>
                    <a:lnTo>
                      <a:pt x="1666240" y="1344968"/>
                    </a:lnTo>
                    <a:lnTo>
                      <a:pt x="1710791" y="1330477"/>
                    </a:lnTo>
                    <a:lnTo>
                      <a:pt x="1753971" y="1313078"/>
                    </a:lnTo>
                    <a:lnTo>
                      <a:pt x="1795627" y="1292898"/>
                    </a:lnTo>
                    <a:lnTo>
                      <a:pt x="1835658" y="1270050"/>
                    </a:lnTo>
                    <a:lnTo>
                      <a:pt x="1873948" y="1244638"/>
                    </a:lnTo>
                    <a:lnTo>
                      <a:pt x="1910384" y="1216799"/>
                    </a:lnTo>
                    <a:lnTo>
                      <a:pt x="1944852" y="1186624"/>
                    </a:lnTo>
                    <a:lnTo>
                      <a:pt x="1977212" y="1154252"/>
                    </a:lnTo>
                    <a:lnTo>
                      <a:pt x="2007387" y="1119797"/>
                    </a:lnTo>
                    <a:lnTo>
                      <a:pt x="2035225" y="1083360"/>
                    </a:lnTo>
                    <a:lnTo>
                      <a:pt x="2060625" y="1045057"/>
                    </a:lnTo>
                    <a:lnTo>
                      <a:pt x="2083485" y="1005027"/>
                    </a:lnTo>
                    <a:lnTo>
                      <a:pt x="2103666" y="963358"/>
                    </a:lnTo>
                    <a:lnTo>
                      <a:pt x="2121052" y="920191"/>
                    </a:lnTo>
                    <a:lnTo>
                      <a:pt x="2135543" y="875626"/>
                    </a:lnTo>
                    <a:lnTo>
                      <a:pt x="2147024" y="829792"/>
                    </a:lnTo>
                    <a:lnTo>
                      <a:pt x="2155355" y="782789"/>
                    </a:lnTo>
                    <a:lnTo>
                      <a:pt x="2160447" y="734733"/>
                    </a:lnTo>
                    <a:lnTo>
                      <a:pt x="2162175" y="685761"/>
                    </a:lnTo>
                    <a:close/>
                  </a:path>
                  <a:path w="3000375" h="2410460">
                    <a:moveTo>
                      <a:pt x="2733319" y="1478216"/>
                    </a:moveTo>
                    <a:lnTo>
                      <a:pt x="2714066" y="1463141"/>
                    </a:lnTo>
                    <a:lnTo>
                      <a:pt x="2694813" y="1478216"/>
                    </a:lnTo>
                    <a:lnTo>
                      <a:pt x="2733319" y="1478216"/>
                    </a:lnTo>
                    <a:close/>
                  </a:path>
                  <a:path w="3000375" h="2410460">
                    <a:moveTo>
                      <a:pt x="2740863" y="1496631"/>
                    </a:moveTo>
                    <a:lnTo>
                      <a:pt x="2687282" y="1496631"/>
                    </a:lnTo>
                    <a:lnTo>
                      <a:pt x="2687282" y="1541005"/>
                    </a:lnTo>
                    <a:lnTo>
                      <a:pt x="2705697" y="1541005"/>
                    </a:lnTo>
                    <a:lnTo>
                      <a:pt x="2705697" y="1518399"/>
                    </a:lnTo>
                    <a:lnTo>
                      <a:pt x="2709049" y="1514208"/>
                    </a:lnTo>
                    <a:lnTo>
                      <a:pt x="2719095" y="1514208"/>
                    </a:lnTo>
                    <a:lnTo>
                      <a:pt x="2723273" y="1518399"/>
                    </a:lnTo>
                    <a:lnTo>
                      <a:pt x="2723273" y="1541005"/>
                    </a:lnTo>
                    <a:lnTo>
                      <a:pt x="2740863" y="1541005"/>
                    </a:lnTo>
                    <a:lnTo>
                      <a:pt x="2740863" y="1514208"/>
                    </a:lnTo>
                    <a:lnTo>
                      <a:pt x="2740863" y="1496631"/>
                    </a:lnTo>
                    <a:close/>
                  </a:path>
                  <a:path w="3000375" h="2410460">
                    <a:moveTo>
                      <a:pt x="2805315" y="1344269"/>
                    </a:moveTo>
                    <a:lnTo>
                      <a:pt x="2786062" y="1329194"/>
                    </a:lnTo>
                    <a:lnTo>
                      <a:pt x="2766809" y="1344269"/>
                    </a:lnTo>
                    <a:lnTo>
                      <a:pt x="2805315" y="1344269"/>
                    </a:lnTo>
                    <a:close/>
                  </a:path>
                  <a:path w="3000375" h="2410460">
                    <a:moveTo>
                      <a:pt x="2812859" y="1362684"/>
                    </a:moveTo>
                    <a:lnTo>
                      <a:pt x="2759278" y="1362684"/>
                    </a:lnTo>
                    <a:lnTo>
                      <a:pt x="2759278" y="1407058"/>
                    </a:lnTo>
                    <a:lnTo>
                      <a:pt x="2776855" y="1407058"/>
                    </a:lnTo>
                    <a:lnTo>
                      <a:pt x="2776855" y="1384452"/>
                    </a:lnTo>
                    <a:lnTo>
                      <a:pt x="2781046" y="1380261"/>
                    </a:lnTo>
                    <a:lnTo>
                      <a:pt x="2791091" y="1380261"/>
                    </a:lnTo>
                    <a:lnTo>
                      <a:pt x="2794444" y="1384452"/>
                    </a:lnTo>
                    <a:lnTo>
                      <a:pt x="2794444" y="1407058"/>
                    </a:lnTo>
                    <a:lnTo>
                      <a:pt x="2812859" y="1407058"/>
                    </a:lnTo>
                    <a:lnTo>
                      <a:pt x="2812859" y="1380261"/>
                    </a:lnTo>
                    <a:lnTo>
                      <a:pt x="2812859" y="1362684"/>
                    </a:lnTo>
                    <a:close/>
                  </a:path>
                  <a:path w="3000375" h="2410460">
                    <a:moveTo>
                      <a:pt x="2876473" y="1478216"/>
                    </a:moveTo>
                    <a:lnTo>
                      <a:pt x="2857220" y="1463141"/>
                    </a:lnTo>
                    <a:lnTo>
                      <a:pt x="2837967" y="1478216"/>
                    </a:lnTo>
                    <a:lnTo>
                      <a:pt x="2876473" y="1478216"/>
                    </a:lnTo>
                    <a:close/>
                  </a:path>
                  <a:path w="3000375" h="2410460">
                    <a:moveTo>
                      <a:pt x="2884017" y="1496631"/>
                    </a:moveTo>
                    <a:lnTo>
                      <a:pt x="2830436" y="1496631"/>
                    </a:lnTo>
                    <a:lnTo>
                      <a:pt x="2830436" y="1541005"/>
                    </a:lnTo>
                    <a:lnTo>
                      <a:pt x="2848013" y="1541005"/>
                    </a:lnTo>
                    <a:lnTo>
                      <a:pt x="2848013" y="1518399"/>
                    </a:lnTo>
                    <a:lnTo>
                      <a:pt x="2852204" y="1514208"/>
                    </a:lnTo>
                    <a:lnTo>
                      <a:pt x="2862249" y="1514208"/>
                    </a:lnTo>
                    <a:lnTo>
                      <a:pt x="2866428" y="1518399"/>
                    </a:lnTo>
                    <a:lnTo>
                      <a:pt x="2866428" y="1541005"/>
                    </a:lnTo>
                    <a:lnTo>
                      <a:pt x="2884017" y="1541005"/>
                    </a:lnTo>
                    <a:lnTo>
                      <a:pt x="2884017" y="1514208"/>
                    </a:lnTo>
                    <a:lnTo>
                      <a:pt x="2884017" y="1496631"/>
                    </a:lnTo>
                    <a:close/>
                  </a:path>
                  <a:path w="3000375" h="2410460">
                    <a:moveTo>
                      <a:pt x="3000375" y="1443050"/>
                    </a:moveTo>
                    <a:lnTo>
                      <a:pt x="3000286" y="1442212"/>
                    </a:lnTo>
                    <a:lnTo>
                      <a:pt x="2998254" y="1424635"/>
                    </a:lnTo>
                    <a:lnTo>
                      <a:pt x="2994698" y="1393748"/>
                    </a:lnTo>
                    <a:lnTo>
                      <a:pt x="2978543" y="1348587"/>
                    </a:lnTo>
                    <a:lnTo>
                      <a:pt x="2953194" y="1308798"/>
                    </a:lnTo>
                    <a:lnTo>
                      <a:pt x="2919971" y="1275664"/>
                    </a:lnTo>
                    <a:lnTo>
                      <a:pt x="2911640" y="1270381"/>
                    </a:lnTo>
                    <a:lnTo>
                      <a:pt x="2911640" y="1486585"/>
                    </a:lnTo>
                    <a:lnTo>
                      <a:pt x="2909963" y="1490776"/>
                    </a:lnTo>
                    <a:lnTo>
                      <a:pt x="2909125" y="1494116"/>
                    </a:lnTo>
                    <a:lnTo>
                      <a:pt x="2905785" y="1496631"/>
                    </a:lnTo>
                    <a:lnTo>
                      <a:pt x="2901594" y="1496631"/>
                    </a:lnTo>
                    <a:lnTo>
                      <a:pt x="2901594" y="1555229"/>
                    </a:lnTo>
                    <a:lnTo>
                      <a:pt x="2898241" y="1558582"/>
                    </a:lnTo>
                    <a:lnTo>
                      <a:pt x="2816199" y="1558582"/>
                    </a:lnTo>
                    <a:lnTo>
                      <a:pt x="2812859" y="1555229"/>
                    </a:lnTo>
                    <a:lnTo>
                      <a:pt x="2812859" y="1496631"/>
                    </a:lnTo>
                    <a:lnTo>
                      <a:pt x="2808668" y="1496631"/>
                    </a:lnTo>
                    <a:lnTo>
                      <a:pt x="2805315" y="1494116"/>
                    </a:lnTo>
                    <a:lnTo>
                      <a:pt x="2804490" y="1490776"/>
                    </a:lnTo>
                    <a:lnTo>
                      <a:pt x="2802813" y="1486585"/>
                    </a:lnTo>
                    <a:lnTo>
                      <a:pt x="2803652" y="1483233"/>
                    </a:lnTo>
                    <a:lnTo>
                      <a:pt x="2806992" y="1480731"/>
                    </a:lnTo>
                    <a:lnTo>
                      <a:pt x="2851366" y="1444726"/>
                    </a:lnTo>
                    <a:lnTo>
                      <a:pt x="2854718" y="1442212"/>
                    </a:lnTo>
                    <a:lnTo>
                      <a:pt x="2859735" y="1442212"/>
                    </a:lnTo>
                    <a:lnTo>
                      <a:pt x="2863088" y="1444726"/>
                    </a:lnTo>
                    <a:lnTo>
                      <a:pt x="2907449" y="1480731"/>
                    </a:lnTo>
                    <a:lnTo>
                      <a:pt x="2910802" y="1483233"/>
                    </a:lnTo>
                    <a:lnTo>
                      <a:pt x="2911640" y="1486585"/>
                    </a:lnTo>
                    <a:lnTo>
                      <a:pt x="2911640" y="1270381"/>
                    </a:lnTo>
                    <a:lnTo>
                      <a:pt x="2880182" y="1250429"/>
                    </a:lnTo>
                    <a:lnTo>
                      <a:pt x="2840482" y="1236294"/>
                    </a:lnTo>
                    <a:lnTo>
                      <a:pt x="2840482" y="1352638"/>
                    </a:lnTo>
                    <a:lnTo>
                      <a:pt x="2838805" y="1356829"/>
                    </a:lnTo>
                    <a:lnTo>
                      <a:pt x="2837967" y="1360170"/>
                    </a:lnTo>
                    <a:lnTo>
                      <a:pt x="2834627" y="1362684"/>
                    </a:lnTo>
                    <a:lnTo>
                      <a:pt x="2830436" y="1362684"/>
                    </a:lnTo>
                    <a:lnTo>
                      <a:pt x="2830436" y="1421282"/>
                    </a:lnTo>
                    <a:lnTo>
                      <a:pt x="2826245" y="1424635"/>
                    </a:lnTo>
                    <a:lnTo>
                      <a:pt x="2768485" y="1424635"/>
                    </a:lnTo>
                    <a:lnTo>
                      <a:pt x="2768485" y="1486585"/>
                    </a:lnTo>
                    <a:lnTo>
                      <a:pt x="2767647" y="1490776"/>
                    </a:lnTo>
                    <a:lnTo>
                      <a:pt x="2765971" y="1494116"/>
                    </a:lnTo>
                    <a:lnTo>
                      <a:pt x="2762631" y="1496631"/>
                    </a:lnTo>
                    <a:lnTo>
                      <a:pt x="2759278" y="1496631"/>
                    </a:lnTo>
                    <a:lnTo>
                      <a:pt x="2759278" y="1555229"/>
                    </a:lnTo>
                    <a:lnTo>
                      <a:pt x="2755087" y="1558582"/>
                    </a:lnTo>
                    <a:lnTo>
                      <a:pt x="2673883" y="1558582"/>
                    </a:lnTo>
                    <a:lnTo>
                      <a:pt x="2669705" y="1555229"/>
                    </a:lnTo>
                    <a:lnTo>
                      <a:pt x="2669705" y="1496631"/>
                    </a:lnTo>
                    <a:lnTo>
                      <a:pt x="2665514" y="1496631"/>
                    </a:lnTo>
                    <a:lnTo>
                      <a:pt x="2662161" y="1494116"/>
                    </a:lnTo>
                    <a:lnTo>
                      <a:pt x="2661335" y="1490776"/>
                    </a:lnTo>
                    <a:lnTo>
                      <a:pt x="2659659" y="1486585"/>
                    </a:lnTo>
                    <a:lnTo>
                      <a:pt x="2661335" y="1483233"/>
                    </a:lnTo>
                    <a:lnTo>
                      <a:pt x="2663837" y="1480731"/>
                    </a:lnTo>
                    <a:lnTo>
                      <a:pt x="2709049" y="1444726"/>
                    </a:lnTo>
                    <a:lnTo>
                      <a:pt x="2712402" y="1442212"/>
                    </a:lnTo>
                    <a:lnTo>
                      <a:pt x="2716580" y="1442212"/>
                    </a:lnTo>
                    <a:lnTo>
                      <a:pt x="2719933" y="1444726"/>
                    </a:lnTo>
                    <a:lnTo>
                      <a:pt x="2764294" y="1480731"/>
                    </a:lnTo>
                    <a:lnTo>
                      <a:pt x="2767647" y="1483233"/>
                    </a:lnTo>
                    <a:lnTo>
                      <a:pt x="2768485" y="1486585"/>
                    </a:lnTo>
                    <a:lnTo>
                      <a:pt x="2768485" y="1424635"/>
                    </a:lnTo>
                    <a:lnTo>
                      <a:pt x="2745041" y="1424635"/>
                    </a:lnTo>
                    <a:lnTo>
                      <a:pt x="2740863" y="1421282"/>
                    </a:lnTo>
                    <a:lnTo>
                      <a:pt x="2740863" y="1362684"/>
                    </a:lnTo>
                    <a:lnTo>
                      <a:pt x="2737510" y="1362684"/>
                    </a:lnTo>
                    <a:lnTo>
                      <a:pt x="2734157" y="1360170"/>
                    </a:lnTo>
                    <a:lnTo>
                      <a:pt x="2732494" y="1356829"/>
                    </a:lnTo>
                    <a:lnTo>
                      <a:pt x="2731655" y="1352638"/>
                    </a:lnTo>
                    <a:lnTo>
                      <a:pt x="2732494" y="1348460"/>
                    </a:lnTo>
                    <a:lnTo>
                      <a:pt x="2735834" y="1346784"/>
                    </a:lnTo>
                    <a:lnTo>
                      <a:pt x="2780207" y="1310779"/>
                    </a:lnTo>
                    <a:lnTo>
                      <a:pt x="2783560" y="1308265"/>
                    </a:lnTo>
                    <a:lnTo>
                      <a:pt x="2787739" y="1308265"/>
                    </a:lnTo>
                    <a:lnTo>
                      <a:pt x="2791091" y="1310779"/>
                    </a:lnTo>
                    <a:lnTo>
                      <a:pt x="2836291" y="1346784"/>
                    </a:lnTo>
                    <a:lnTo>
                      <a:pt x="2838805" y="1348460"/>
                    </a:lnTo>
                    <a:lnTo>
                      <a:pt x="2840482" y="1352638"/>
                    </a:lnTo>
                    <a:lnTo>
                      <a:pt x="2840482" y="1236294"/>
                    </a:lnTo>
                    <a:lnTo>
                      <a:pt x="2835110" y="1234376"/>
                    </a:lnTo>
                    <a:lnTo>
                      <a:pt x="2786062" y="1228737"/>
                    </a:lnTo>
                    <a:lnTo>
                      <a:pt x="2736761" y="1234376"/>
                    </a:lnTo>
                    <a:lnTo>
                      <a:pt x="2691587" y="1250429"/>
                    </a:lnTo>
                    <a:lnTo>
                      <a:pt x="2651810" y="1275664"/>
                    </a:lnTo>
                    <a:lnTo>
                      <a:pt x="2618676" y="1308798"/>
                    </a:lnTo>
                    <a:lnTo>
                      <a:pt x="2593441" y="1348587"/>
                    </a:lnTo>
                    <a:lnTo>
                      <a:pt x="2577388" y="1393748"/>
                    </a:lnTo>
                    <a:lnTo>
                      <a:pt x="2571750" y="1443050"/>
                    </a:lnTo>
                    <a:lnTo>
                      <a:pt x="2577388" y="1492097"/>
                    </a:lnTo>
                    <a:lnTo>
                      <a:pt x="2593441" y="1537169"/>
                    </a:lnTo>
                    <a:lnTo>
                      <a:pt x="2618676" y="1576959"/>
                    </a:lnTo>
                    <a:lnTo>
                      <a:pt x="2651810" y="1610182"/>
                    </a:lnTo>
                    <a:lnTo>
                      <a:pt x="2691587" y="1635531"/>
                    </a:lnTo>
                    <a:lnTo>
                      <a:pt x="2736761" y="1651685"/>
                    </a:lnTo>
                    <a:lnTo>
                      <a:pt x="2786062" y="1657362"/>
                    </a:lnTo>
                    <a:lnTo>
                      <a:pt x="2835110" y="1651685"/>
                    </a:lnTo>
                    <a:lnTo>
                      <a:pt x="2880182" y="1635531"/>
                    </a:lnTo>
                    <a:lnTo>
                      <a:pt x="2919971" y="1610182"/>
                    </a:lnTo>
                    <a:lnTo>
                      <a:pt x="2953194" y="1576959"/>
                    </a:lnTo>
                    <a:lnTo>
                      <a:pt x="2978543" y="1537169"/>
                    </a:lnTo>
                    <a:lnTo>
                      <a:pt x="2994698" y="1492097"/>
                    </a:lnTo>
                    <a:lnTo>
                      <a:pt x="3000375" y="1443050"/>
                    </a:lnTo>
                    <a:close/>
                  </a:path>
                </a:pathLst>
              </a:custGeom>
              <a:solidFill>
                <a:srgbClr val="FFFFFF"/>
              </a:solidFill>
            </p:spPr>
            <p:txBody>
              <a:bodyPr wrap="square" lIns="0" tIns="0" rIns="0" bIns="0" rtlCol="0"/>
              <a:lstStyle/>
              <a:p>
                <a:endParaRPr/>
              </a:p>
            </p:txBody>
          </p:sp>
          <p:sp>
            <p:nvSpPr>
              <p:cNvPr id="14" name="object 14"/>
              <p:cNvSpPr/>
              <p:nvPr/>
            </p:nvSpPr>
            <p:spPr>
              <a:xfrm>
                <a:off x="7124675" y="2809849"/>
                <a:ext cx="1800860" cy="457834"/>
              </a:xfrm>
              <a:custGeom>
                <a:avLst/>
                <a:gdLst/>
                <a:ahLst/>
                <a:cxnLst/>
                <a:rect l="l" t="t" r="r" b="b"/>
                <a:pathLst>
                  <a:path w="1800859" h="457835">
                    <a:moveTo>
                      <a:pt x="333375" y="55156"/>
                    </a:moveTo>
                    <a:lnTo>
                      <a:pt x="308648" y="42202"/>
                    </a:lnTo>
                    <a:lnTo>
                      <a:pt x="284035" y="28740"/>
                    </a:lnTo>
                    <a:lnTo>
                      <a:pt x="259740" y="14681"/>
                    </a:lnTo>
                    <a:lnTo>
                      <a:pt x="235966" y="12"/>
                    </a:lnTo>
                    <a:lnTo>
                      <a:pt x="0" y="401993"/>
                    </a:lnTo>
                    <a:lnTo>
                      <a:pt x="36093" y="423456"/>
                    </a:lnTo>
                    <a:lnTo>
                      <a:pt x="60515" y="437349"/>
                    </a:lnTo>
                    <a:lnTo>
                      <a:pt x="85102" y="450723"/>
                    </a:lnTo>
                    <a:lnTo>
                      <a:pt x="97459" y="457212"/>
                    </a:lnTo>
                    <a:lnTo>
                      <a:pt x="333375" y="55156"/>
                    </a:lnTo>
                    <a:close/>
                  </a:path>
                  <a:path w="1800859" h="457835">
                    <a:moveTo>
                      <a:pt x="1800237" y="402056"/>
                    </a:moveTo>
                    <a:lnTo>
                      <a:pt x="1571028" y="0"/>
                    </a:lnTo>
                    <a:lnTo>
                      <a:pt x="1547888" y="14592"/>
                    </a:lnTo>
                    <a:lnTo>
                      <a:pt x="1524330" y="28727"/>
                    </a:lnTo>
                    <a:lnTo>
                      <a:pt x="1500441" y="42303"/>
                    </a:lnTo>
                    <a:lnTo>
                      <a:pt x="1476387" y="55156"/>
                    </a:lnTo>
                    <a:lnTo>
                      <a:pt x="1705597" y="457200"/>
                    </a:lnTo>
                    <a:lnTo>
                      <a:pt x="1741474" y="437184"/>
                    </a:lnTo>
                    <a:lnTo>
                      <a:pt x="1776984" y="416293"/>
                    </a:lnTo>
                    <a:lnTo>
                      <a:pt x="1800237" y="402056"/>
                    </a:lnTo>
                    <a:close/>
                  </a:path>
                </a:pathLst>
              </a:custGeom>
              <a:solidFill>
                <a:srgbClr val="A6A6A6"/>
              </a:solidFill>
            </p:spPr>
            <p:txBody>
              <a:bodyPr wrap="square" lIns="0" tIns="0" rIns="0" bIns="0" rtlCol="0"/>
              <a:lstStyle/>
              <a:p>
                <a:endParaRPr/>
              </a:p>
            </p:txBody>
          </p:sp>
          <p:pic>
            <p:nvPicPr>
              <p:cNvPr id="15" name="object 15"/>
              <p:cNvPicPr/>
              <p:nvPr/>
            </p:nvPicPr>
            <p:blipFill>
              <a:blip r:embed="rId5" cstate="screen">
                <a:extLst>
                  <a:ext uri="{28A0092B-C50C-407E-A947-70E740481C1C}">
                    <a14:useLocalDpi xmlns:a14="http://schemas.microsoft.com/office/drawing/2010/main"/>
                  </a:ext>
                </a:extLst>
              </a:blip>
              <a:stretch>
                <a:fillRect/>
              </a:stretch>
            </p:blipFill>
            <p:spPr>
              <a:xfrm>
                <a:off x="7581883" y="2324075"/>
                <a:ext cx="152399" cy="152400"/>
              </a:xfrm>
              <a:prstGeom prst="rect">
                <a:avLst/>
              </a:prstGeom>
            </p:spPr>
          </p:pic>
          <p:pic>
            <p:nvPicPr>
              <p:cNvPr id="16" name="object 16"/>
              <p:cNvPicPr/>
              <p:nvPr/>
            </p:nvPicPr>
            <p:blipFill>
              <a:blip r:embed="rId6" cstate="screen">
                <a:extLst>
                  <a:ext uri="{28A0092B-C50C-407E-A947-70E740481C1C}">
                    <a14:useLocalDpi xmlns:a14="http://schemas.microsoft.com/office/drawing/2010/main"/>
                  </a:ext>
                </a:extLst>
              </a:blip>
              <a:stretch>
                <a:fillRect/>
              </a:stretch>
            </p:blipFill>
            <p:spPr>
              <a:xfrm>
                <a:off x="8324842" y="2324078"/>
                <a:ext cx="152400" cy="152400"/>
              </a:xfrm>
              <a:prstGeom prst="rect">
                <a:avLst/>
              </a:prstGeom>
            </p:spPr>
          </p:pic>
          <p:sp>
            <p:nvSpPr>
              <p:cNvPr id="17" name="object 17"/>
              <p:cNvSpPr/>
              <p:nvPr/>
            </p:nvSpPr>
            <p:spPr>
              <a:xfrm>
                <a:off x="7715250" y="1190625"/>
                <a:ext cx="647700" cy="1133475"/>
              </a:xfrm>
              <a:custGeom>
                <a:avLst/>
                <a:gdLst/>
                <a:ahLst/>
                <a:cxnLst/>
                <a:rect l="l" t="t" r="r" b="b"/>
                <a:pathLst>
                  <a:path w="647700" h="1133475">
                    <a:moveTo>
                      <a:pt x="323850" y="0"/>
                    </a:moveTo>
                    <a:lnTo>
                      <a:pt x="254377" y="13071"/>
                    </a:lnTo>
                    <a:lnTo>
                      <a:pt x="190097" y="50442"/>
                    </a:lnTo>
                    <a:lnTo>
                      <a:pt x="160398" y="77375"/>
                    </a:lnTo>
                    <a:lnTo>
                      <a:pt x="132589" y="109346"/>
                    </a:lnTo>
                    <a:lnTo>
                      <a:pt x="106869" y="146009"/>
                    </a:lnTo>
                    <a:lnTo>
                      <a:pt x="83435" y="187018"/>
                    </a:lnTo>
                    <a:lnTo>
                      <a:pt x="62485" y="232028"/>
                    </a:lnTo>
                    <a:lnTo>
                      <a:pt x="44215" y="280692"/>
                    </a:lnTo>
                    <a:lnTo>
                      <a:pt x="28824" y="332666"/>
                    </a:lnTo>
                    <a:lnTo>
                      <a:pt x="16510" y="387603"/>
                    </a:lnTo>
                    <a:lnTo>
                      <a:pt x="7469" y="445157"/>
                    </a:lnTo>
                    <a:lnTo>
                      <a:pt x="1900" y="504984"/>
                    </a:lnTo>
                    <a:lnTo>
                      <a:pt x="0" y="566737"/>
                    </a:lnTo>
                    <a:lnTo>
                      <a:pt x="1900" y="628490"/>
                    </a:lnTo>
                    <a:lnTo>
                      <a:pt x="7469" y="688317"/>
                    </a:lnTo>
                    <a:lnTo>
                      <a:pt x="16510" y="745871"/>
                    </a:lnTo>
                    <a:lnTo>
                      <a:pt x="28824" y="800808"/>
                    </a:lnTo>
                    <a:lnTo>
                      <a:pt x="44215" y="852782"/>
                    </a:lnTo>
                    <a:lnTo>
                      <a:pt x="62485" y="901446"/>
                    </a:lnTo>
                    <a:lnTo>
                      <a:pt x="83435" y="946456"/>
                    </a:lnTo>
                    <a:lnTo>
                      <a:pt x="106869" y="987465"/>
                    </a:lnTo>
                    <a:lnTo>
                      <a:pt x="132589" y="1024128"/>
                    </a:lnTo>
                    <a:lnTo>
                      <a:pt x="160398" y="1056099"/>
                    </a:lnTo>
                    <a:lnTo>
                      <a:pt x="190097" y="1083032"/>
                    </a:lnTo>
                    <a:lnTo>
                      <a:pt x="254377" y="1120403"/>
                    </a:lnTo>
                    <a:lnTo>
                      <a:pt x="323850" y="1133475"/>
                    </a:lnTo>
                    <a:lnTo>
                      <a:pt x="359136" y="1130149"/>
                    </a:lnTo>
                    <a:lnTo>
                      <a:pt x="426210" y="1104582"/>
                    </a:lnTo>
                    <a:lnTo>
                      <a:pt x="487301" y="1056099"/>
                    </a:lnTo>
                    <a:lnTo>
                      <a:pt x="515110" y="1024128"/>
                    </a:lnTo>
                    <a:lnTo>
                      <a:pt x="540830" y="987465"/>
                    </a:lnTo>
                    <a:lnTo>
                      <a:pt x="564264" y="946456"/>
                    </a:lnTo>
                    <a:lnTo>
                      <a:pt x="585214" y="901446"/>
                    </a:lnTo>
                    <a:lnTo>
                      <a:pt x="603484" y="852782"/>
                    </a:lnTo>
                    <a:lnTo>
                      <a:pt x="618875" y="800808"/>
                    </a:lnTo>
                    <a:lnTo>
                      <a:pt x="631189" y="745871"/>
                    </a:lnTo>
                    <a:lnTo>
                      <a:pt x="640230" y="688317"/>
                    </a:lnTo>
                    <a:lnTo>
                      <a:pt x="645799" y="628490"/>
                    </a:lnTo>
                    <a:lnTo>
                      <a:pt x="647700" y="566737"/>
                    </a:lnTo>
                    <a:lnTo>
                      <a:pt x="645799" y="504984"/>
                    </a:lnTo>
                    <a:lnTo>
                      <a:pt x="640230" y="445157"/>
                    </a:lnTo>
                    <a:lnTo>
                      <a:pt x="631189" y="387603"/>
                    </a:lnTo>
                    <a:lnTo>
                      <a:pt x="618875" y="332666"/>
                    </a:lnTo>
                    <a:lnTo>
                      <a:pt x="603484" y="280692"/>
                    </a:lnTo>
                    <a:lnTo>
                      <a:pt x="585214" y="232028"/>
                    </a:lnTo>
                    <a:lnTo>
                      <a:pt x="564264" y="187018"/>
                    </a:lnTo>
                    <a:lnTo>
                      <a:pt x="540830" y="146009"/>
                    </a:lnTo>
                    <a:lnTo>
                      <a:pt x="515110" y="109346"/>
                    </a:lnTo>
                    <a:lnTo>
                      <a:pt x="487301" y="77375"/>
                    </a:lnTo>
                    <a:lnTo>
                      <a:pt x="457602" y="50442"/>
                    </a:lnTo>
                    <a:lnTo>
                      <a:pt x="393322" y="13071"/>
                    </a:lnTo>
                    <a:lnTo>
                      <a:pt x="323850" y="0"/>
                    </a:lnTo>
                    <a:close/>
                  </a:path>
                </a:pathLst>
              </a:custGeom>
              <a:solidFill>
                <a:srgbClr val="FFFFFF"/>
              </a:solidFill>
            </p:spPr>
            <p:txBody>
              <a:bodyPr wrap="square" lIns="0" tIns="0" rIns="0" bIns="0" rtlCol="0"/>
              <a:lstStyle/>
              <a:p>
                <a:endParaRPr/>
              </a:p>
            </p:txBody>
          </p:sp>
          <p:sp>
            <p:nvSpPr>
              <p:cNvPr id="18" name="object 18"/>
              <p:cNvSpPr/>
              <p:nvPr/>
            </p:nvSpPr>
            <p:spPr>
              <a:xfrm>
                <a:off x="7781925" y="1504950"/>
                <a:ext cx="504825" cy="504825"/>
              </a:xfrm>
              <a:custGeom>
                <a:avLst/>
                <a:gdLst/>
                <a:ahLst/>
                <a:cxnLst/>
                <a:rect l="l" t="t" r="r" b="b"/>
                <a:pathLst>
                  <a:path w="504825" h="504825">
                    <a:moveTo>
                      <a:pt x="252412" y="0"/>
                    </a:moveTo>
                    <a:lnTo>
                      <a:pt x="206882" y="4046"/>
                    </a:lnTo>
                    <a:lnTo>
                      <a:pt x="164095" y="15722"/>
                    </a:lnTo>
                    <a:lnTo>
                      <a:pt x="124747" y="34328"/>
                    </a:lnTo>
                    <a:lnTo>
                      <a:pt x="89538" y="59166"/>
                    </a:lnTo>
                    <a:lnTo>
                      <a:pt x="59166" y="89538"/>
                    </a:lnTo>
                    <a:lnTo>
                      <a:pt x="34328" y="124747"/>
                    </a:lnTo>
                    <a:lnTo>
                      <a:pt x="15722" y="164095"/>
                    </a:lnTo>
                    <a:lnTo>
                      <a:pt x="4046" y="206882"/>
                    </a:lnTo>
                    <a:lnTo>
                      <a:pt x="0" y="252412"/>
                    </a:lnTo>
                    <a:lnTo>
                      <a:pt x="4046" y="297423"/>
                    </a:lnTo>
                    <a:lnTo>
                      <a:pt x="15722" y="339935"/>
                    </a:lnTo>
                    <a:lnTo>
                      <a:pt x="34328" y="379202"/>
                    </a:lnTo>
                    <a:lnTo>
                      <a:pt x="59166" y="414475"/>
                    </a:lnTo>
                    <a:lnTo>
                      <a:pt x="89538" y="445010"/>
                    </a:lnTo>
                    <a:lnTo>
                      <a:pt x="124747" y="470059"/>
                    </a:lnTo>
                    <a:lnTo>
                      <a:pt x="164095" y="488875"/>
                    </a:lnTo>
                    <a:lnTo>
                      <a:pt x="206882" y="500713"/>
                    </a:lnTo>
                    <a:lnTo>
                      <a:pt x="252412" y="504824"/>
                    </a:lnTo>
                    <a:lnTo>
                      <a:pt x="297423" y="500713"/>
                    </a:lnTo>
                    <a:lnTo>
                      <a:pt x="339935" y="488875"/>
                    </a:lnTo>
                    <a:lnTo>
                      <a:pt x="379202" y="470059"/>
                    </a:lnTo>
                    <a:lnTo>
                      <a:pt x="391337" y="461441"/>
                    </a:lnTo>
                    <a:lnTo>
                      <a:pt x="252412" y="461441"/>
                    </a:lnTo>
                    <a:lnTo>
                      <a:pt x="204091" y="455865"/>
                    </a:lnTo>
                    <a:lnTo>
                      <a:pt x="159702" y="440009"/>
                    </a:lnTo>
                    <a:lnTo>
                      <a:pt x="120522" y="415184"/>
                    </a:lnTo>
                    <a:lnTo>
                      <a:pt x="87827" y="382701"/>
                    </a:lnTo>
                    <a:lnTo>
                      <a:pt x="62893" y="343871"/>
                    </a:lnTo>
                    <a:lnTo>
                      <a:pt x="46997" y="300004"/>
                    </a:lnTo>
                    <a:lnTo>
                      <a:pt x="41414" y="252412"/>
                    </a:lnTo>
                    <a:lnTo>
                      <a:pt x="46312" y="206580"/>
                    </a:lnTo>
                    <a:lnTo>
                      <a:pt x="60316" y="164404"/>
                    </a:lnTo>
                    <a:lnTo>
                      <a:pt x="82392" y="126884"/>
                    </a:lnTo>
                    <a:lnTo>
                      <a:pt x="111505" y="95021"/>
                    </a:lnTo>
                    <a:lnTo>
                      <a:pt x="146621" y="69816"/>
                    </a:lnTo>
                    <a:lnTo>
                      <a:pt x="186704" y="52270"/>
                    </a:lnTo>
                    <a:lnTo>
                      <a:pt x="230720" y="43383"/>
                    </a:lnTo>
                    <a:lnTo>
                      <a:pt x="272135" y="43383"/>
                    </a:lnTo>
                    <a:lnTo>
                      <a:pt x="272135" y="19723"/>
                    </a:lnTo>
                    <a:lnTo>
                      <a:pt x="270718" y="11647"/>
                    </a:lnTo>
                    <a:lnTo>
                      <a:pt x="266712" y="5422"/>
                    </a:lnTo>
                    <a:lnTo>
                      <a:pt x="260487" y="1417"/>
                    </a:lnTo>
                    <a:lnTo>
                      <a:pt x="252412" y="0"/>
                    </a:lnTo>
                    <a:close/>
                  </a:path>
                  <a:path w="504825" h="504825">
                    <a:moveTo>
                      <a:pt x="272135" y="43383"/>
                    </a:moveTo>
                    <a:lnTo>
                      <a:pt x="230720" y="43383"/>
                    </a:lnTo>
                    <a:lnTo>
                      <a:pt x="230720" y="252412"/>
                    </a:lnTo>
                    <a:lnTo>
                      <a:pt x="232445" y="260487"/>
                    </a:lnTo>
                    <a:lnTo>
                      <a:pt x="237128" y="266712"/>
                    </a:lnTo>
                    <a:lnTo>
                      <a:pt x="244029" y="270718"/>
                    </a:lnTo>
                    <a:lnTo>
                      <a:pt x="252412" y="272135"/>
                    </a:lnTo>
                    <a:lnTo>
                      <a:pt x="461441" y="272135"/>
                    </a:lnTo>
                    <a:lnTo>
                      <a:pt x="451827" y="316152"/>
                    </a:lnTo>
                    <a:lnTo>
                      <a:pt x="433797" y="356235"/>
                    </a:lnTo>
                    <a:lnTo>
                      <a:pt x="408351" y="391350"/>
                    </a:lnTo>
                    <a:lnTo>
                      <a:pt x="376489" y="420463"/>
                    </a:lnTo>
                    <a:lnTo>
                      <a:pt x="339212" y="442539"/>
                    </a:lnTo>
                    <a:lnTo>
                      <a:pt x="297520" y="456543"/>
                    </a:lnTo>
                    <a:lnTo>
                      <a:pt x="252412" y="461441"/>
                    </a:lnTo>
                    <a:lnTo>
                      <a:pt x="391337" y="461441"/>
                    </a:lnTo>
                    <a:lnTo>
                      <a:pt x="445010" y="414475"/>
                    </a:lnTo>
                    <a:lnTo>
                      <a:pt x="470059" y="379202"/>
                    </a:lnTo>
                    <a:lnTo>
                      <a:pt x="488875" y="339935"/>
                    </a:lnTo>
                    <a:lnTo>
                      <a:pt x="500713" y="297423"/>
                    </a:lnTo>
                    <a:lnTo>
                      <a:pt x="504825" y="252412"/>
                    </a:lnTo>
                    <a:lnTo>
                      <a:pt x="503100" y="244029"/>
                    </a:lnTo>
                    <a:lnTo>
                      <a:pt x="498417" y="237128"/>
                    </a:lnTo>
                    <a:lnTo>
                      <a:pt x="491516" y="232445"/>
                    </a:lnTo>
                    <a:lnTo>
                      <a:pt x="483133" y="230720"/>
                    </a:lnTo>
                    <a:lnTo>
                      <a:pt x="272135" y="230720"/>
                    </a:lnTo>
                    <a:lnTo>
                      <a:pt x="272135" y="43383"/>
                    </a:lnTo>
                    <a:close/>
                  </a:path>
                </a:pathLst>
              </a:custGeom>
              <a:solidFill>
                <a:srgbClr val="85BB24"/>
              </a:solidFill>
            </p:spPr>
            <p:txBody>
              <a:bodyPr wrap="square" lIns="0" tIns="0" rIns="0" bIns="0" rtlCol="0"/>
              <a:lstStyle/>
              <a:p>
                <a:endParaRPr/>
              </a:p>
            </p:txBody>
          </p:sp>
          <p:pic>
            <p:nvPicPr>
              <p:cNvPr id="19" name="object 19"/>
              <p:cNvPicPr/>
              <p:nvPr/>
            </p:nvPicPr>
            <p:blipFill>
              <a:blip r:embed="rId7" cstate="screen">
                <a:extLst>
                  <a:ext uri="{28A0092B-C50C-407E-A947-70E740481C1C}">
                    <a14:useLocalDpi xmlns:a14="http://schemas.microsoft.com/office/drawing/2010/main"/>
                  </a:ext>
                </a:extLst>
              </a:blip>
              <a:stretch>
                <a:fillRect/>
              </a:stretch>
            </p:blipFill>
            <p:spPr>
              <a:xfrm>
                <a:off x="8096252" y="1476368"/>
                <a:ext cx="219075" cy="219075"/>
              </a:xfrm>
              <a:prstGeom prst="rect">
                <a:avLst/>
              </a:prstGeom>
            </p:spPr>
          </p:pic>
          <p:sp>
            <p:nvSpPr>
              <p:cNvPr id="20" name="object 20"/>
              <p:cNvSpPr/>
              <p:nvPr/>
            </p:nvSpPr>
            <p:spPr>
              <a:xfrm>
                <a:off x="7534275" y="1247768"/>
                <a:ext cx="1009650" cy="1019175"/>
              </a:xfrm>
              <a:custGeom>
                <a:avLst/>
                <a:gdLst/>
                <a:ahLst/>
                <a:cxnLst/>
                <a:rect l="l" t="t" r="r" b="b"/>
                <a:pathLst>
                  <a:path w="1009650" h="1019175">
                    <a:moveTo>
                      <a:pt x="504825" y="0"/>
                    </a:moveTo>
                    <a:lnTo>
                      <a:pt x="456017" y="2320"/>
                    </a:lnTo>
                    <a:lnTo>
                      <a:pt x="408562" y="9144"/>
                    </a:lnTo>
                    <a:lnTo>
                      <a:pt x="362668" y="20260"/>
                    </a:lnTo>
                    <a:lnTo>
                      <a:pt x="318542" y="35461"/>
                    </a:lnTo>
                    <a:lnTo>
                      <a:pt x="276391" y="54537"/>
                    </a:lnTo>
                    <a:lnTo>
                      <a:pt x="236422" y="77278"/>
                    </a:lnTo>
                    <a:lnTo>
                      <a:pt x="198841" y="103477"/>
                    </a:lnTo>
                    <a:lnTo>
                      <a:pt x="163857" y="132923"/>
                    </a:lnTo>
                    <a:lnTo>
                      <a:pt x="131677" y="165408"/>
                    </a:lnTo>
                    <a:lnTo>
                      <a:pt x="102506" y="200723"/>
                    </a:lnTo>
                    <a:lnTo>
                      <a:pt x="76553" y="238658"/>
                    </a:lnTo>
                    <a:lnTo>
                      <a:pt x="54025" y="279004"/>
                    </a:lnTo>
                    <a:lnTo>
                      <a:pt x="35128" y="321553"/>
                    </a:lnTo>
                    <a:lnTo>
                      <a:pt x="20070" y="366094"/>
                    </a:lnTo>
                    <a:lnTo>
                      <a:pt x="9058" y="412420"/>
                    </a:lnTo>
                    <a:lnTo>
                      <a:pt x="2299" y="460321"/>
                    </a:lnTo>
                    <a:lnTo>
                      <a:pt x="0" y="509587"/>
                    </a:lnTo>
                    <a:lnTo>
                      <a:pt x="2299" y="558546"/>
                    </a:lnTo>
                    <a:lnTo>
                      <a:pt x="9058" y="606213"/>
                    </a:lnTo>
                    <a:lnTo>
                      <a:pt x="20070" y="652373"/>
                    </a:lnTo>
                    <a:lnTo>
                      <a:pt x="35128" y="696809"/>
                    </a:lnTo>
                    <a:lnTo>
                      <a:pt x="54025" y="739304"/>
                    </a:lnTo>
                    <a:lnTo>
                      <a:pt x="76553" y="779644"/>
                    </a:lnTo>
                    <a:lnTo>
                      <a:pt x="102506" y="817610"/>
                    </a:lnTo>
                    <a:lnTo>
                      <a:pt x="131677" y="852987"/>
                    </a:lnTo>
                    <a:lnTo>
                      <a:pt x="163857" y="885558"/>
                    </a:lnTo>
                    <a:lnTo>
                      <a:pt x="198841" y="915108"/>
                    </a:lnTo>
                    <a:lnTo>
                      <a:pt x="236422" y="941420"/>
                    </a:lnTo>
                    <a:lnTo>
                      <a:pt x="276391" y="964277"/>
                    </a:lnTo>
                    <a:lnTo>
                      <a:pt x="318542" y="983463"/>
                    </a:lnTo>
                    <a:lnTo>
                      <a:pt x="362668" y="998762"/>
                    </a:lnTo>
                    <a:lnTo>
                      <a:pt x="408562" y="1009958"/>
                    </a:lnTo>
                    <a:lnTo>
                      <a:pt x="456017" y="1016834"/>
                    </a:lnTo>
                    <a:lnTo>
                      <a:pt x="504825" y="1019174"/>
                    </a:lnTo>
                    <a:lnTo>
                      <a:pt x="553325" y="1016834"/>
                    </a:lnTo>
                    <a:lnTo>
                      <a:pt x="600546" y="1009958"/>
                    </a:lnTo>
                    <a:lnTo>
                      <a:pt x="646274" y="998762"/>
                    </a:lnTo>
                    <a:lnTo>
                      <a:pt x="690294" y="983463"/>
                    </a:lnTo>
                    <a:lnTo>
                      <a:pt x="708019" y="975385"/>
                    </a:lnTo>
                    <a:lnTo>
                      <a:pt x="504825" y="975385"/>
                    </a:lnTo>
                    <a:lnTo>
                      <a:pt x="457373" y="972975"/>
                    </a:lnTo>
                    <a:lnTo>
                      <a:pt x="411308" y="965903"/>
                    </a:lnTo>
                    <a:lnTo>
                      <a:pt x="366862" y="954404"/>
                    </a:lnTo>
                    <a:lnTo>
                      <a:pt x="324264" y="938716"/>
                    </a:lnTo>
                    <a:lnTo>
                      <a:pt x="283746" y="919073"/>
                    </a:lnTo>
                    <a:lnTo>
                      <a:pt x="245539" y="895713"/>
                    </a:lnTo>
                    <a:lnTo>
                      <a:pt x="209875" y="868871"/>
                    </a:lnTo>
                    <a:lnTo>
                      <a:pt x="176984" y="838784"/>
                    </a:lnTo>
                    <a:lnTo>
                      <a:pt x="147096" y="805687"/>
                    </a:lnTo>
                    <a:lnTo>
                      <a:pt x="120445" y="769817"/>
                    </a:lnTo>
                    <a:lnTo>
                      <a:pt x="97259" y="731411"/>
                    </a:lnTo>
                    <a:lnTo>
                      <a:pt x="77771" y="690703"/>
                    </a:lnTo>
                    <a:lnTo>
                      <a:pt x="62212" y="647931"/>
                    </a:lnTo>
                    <a:lnTo>
                      <a:pt x="50812" y="603330"/>
                    </a:lnTo>
                    <a:lnTo>
                      <a:pt x="43802" y="557136"/>
                    </a:lnTo>
                    <a:lnTo>
                      <a:pt x="41414" y="509587"/>
                    </a:lnTo>
                    <a:lnTo>
                      <a:pt x="43802" y="461691"/>
                    </a:lnTo>
                    <a:lnTo>
                      <a:pt x="50812" y="415194"/>
                    </a:lnTo>
                    <a:lnTo>
                      <a:pt x="62212" y="370330"/>
                    </a:lnTo>
                    <a:lnTo>
                      <a:pt x="77771" y="327331"/>
                    </a:lnTo>
                    <a:lnTo>
                      <a:pt x="97259" y="286432"/>
                    </a:lnTo>
                    <a:lnTo>
                      <a:pt x="120445" y="247865"/>
                    </a:lnTo>
                    <a:lnTo>
                      <a:pt x="147096" y="211864"/>
                    </a:lnTo>
                    <a:lnTo>
                      <a:pt x="176984" y="178662"/>
                    </a:lnTo>
                    <a:lnTo>
                      <a:pt x="209875" y="148492"/>
                    </a:lnTo>
                    <a:lnTo>
                      <a:pt x="245539" y="121588"/>
                    </a:lnTo>
                    <a:lnTo>
                      <a:pt x="283746" y="98183"/>
                    </a:lnTo>
                    <a:lnTo>
                      <a:pt x="324264" y="78510"/>
                    </a:lnTo>
                    <a:lnTo>
                      <a:pt x="366862" y="62803"/>
                    </a:lnTo>
                    <a:lnTo>
                      <a:pt x="411308" y="51294"/>
                    </a:lnTo>
                    <a:lnTo>
                      <a:pt x="457373" y="44218"/>
                    </a:lnTo>
                    <a:lnTo>
                      <a:pt x="504825" y="41808"/>
                    </a:lnTo>
                    <a:lnTo>
                      <a:pt x="704301" y="41808"/>
                    </a:lnTo>
                    <a:lnTo>
                      <a:pt x="690294" y="35461"/>
                    </a:lnTo>
                    <a:lnTo>
                      <a:pt x="646274" y="20260"/>
                    </a:lnTo>
                    <a:lnTo>
                      <a:pt x="600546" y="9144"/>
                    </a:lnTo>
                    <a:lnTo>
                      <a:pt x="553325" y="2320"/>
                    </a:lnTo>
                    <a:lnTo>
                      <a:pt x="504825" y="0"/>
                    </a:lnTo>
                    <a:close/>
                  </a:path>
                  <a:path w="1009650" h="1019175">
                    <a:moveTo>
                      <a:pt x="704301" y="41808"/>
                    </a:moveTo>
                    <a:lnTo>
                      <a:pt x="504825" y="41808"/>
                    </a:lnTo>
                    <a:lnTo>
                      <a:pt x="551927" y="44218"/>
                    </a:lnTo>
                    <a:lnTo>
                      <a:pt x="597687" y="51294"/>
                    </a:lnTo>
                    <a:lnTo>
                      <a:pt x="641870" y="62803"/>
                    </a:lnTo>
                    <a:lnTo>
                      <a:pt x="684242" y="78510"/>
                    </a:lnTo>
                    <a:lnTo>
                      <a:pt x="724568" y="98183"/>
                    </a:lnTo>
                    <a:lnTo>
                      <a:pt x="762616" y="121588"/>
                    </a:lnTo>
                    <a:lnTo>
                      <a:pt x="798151" y="148492"/>
                    </a:lnTo>
                    <a:lnTo>
                      <a:pt x="830938" y="178662"/>
                    </a:lnTo>
                    <a:lnTo>
                      <a:pt x="860745" y="211864"/>
                    </a:lnTo>
                    <a:lnTo>
                      <a:pt x="887336" y="247865"/>
                    </a:lnTo>
                    <a:lnTo>
                      <a:pt x="910479" y="286432"/>
                    </a:lnTo>
                    <a:lnTo>
                      <a:pt x="929938" y="327331"/>
                    </a:lnTo>
                    <a:lnTo>
                      <a:pt x="945481" y="370330"/>
                    </a:lnTo>
                    <a:lnTo>
                      <a:pt x="956872" y="415194"/>
                    </a:lnTo>
                    <a:lnTo>
                      <a:pt x="963879" y="461691"/>
                    </a:lnTo>
                    <a:lnTo>
                      <a:pt x="966266" y="509587"/>
                    </a:lnTo>
                    <a:lnTo>
                      <a:pt x="963879" y="557136"/>
                    </a:lnTo>
                    <a:lnTo>
                      <a:pt x="956872" y="603330"/>
                    </a:lnTo>
                    <a:lnTo>
                      <a:pt x="945481" y="647931"/>
                    </a:lnTo>
                    <a:lnTo>
                      <a:pt x="929938" y="690703"/>
                    </a:lnTo>
                    <a:lnTo>
                      <a:pt x="910479" y="731411"/>
                    </a:lnTo>
                    <a:lnTo>
                      <a:pt x="887336" y="769817"/>
                    </a:lnTo>
                    <a:lnTo>
                      <a:pt x="860745" y="805687"/>
                    </a:lnTo>
                    <a:lnTo>
                      <a:pt x="830938" y="838784"/>
                    </a:lnTo>
                    <a:lnTo>
                      <a:pt x="798151" y="868871"/>
                    </a:lnTo>
                    <a:lnTo>
                      <a:pt x="762616" y="895713"/>
                    </a:lnTo>
                    <a:lnTo>
                      <a:pt x="724568" y="919073"/>
                    </a:lnTo>
                    <a:lnTo>
                      <a:pt x="684242" y="938716"/>
                    </a:lnTo>
                    <a:lnTo>
                      <a:pt x="641870" y="954404"/>
                    </a:lnTo>
                    <a:lnTo>
                      <a:pt x="597687" y="965903"/>
                    </a:lnTo>
                    <a:lnTo>
                      <a:pt x="551927" y="972975"/>
                    </a:lnTo>
                    <a:lnTo>
                      <a:pt x="504825" y="975385"/>
                    </a:lnTo>
                    <a:lnTo>
                      <a:pt x="708019" y="975385"/>
                    </a:lnTo>
                    <a:lnTo>
                      <a:pt x="772355" y="941420"/>
                    </a:lnTo>
                    <a:lnTo>
                      <a:pt x="809966" y="915108"/>
                    </a:lnTo>
                    <a:lnTo>
                      <a:pt x="845013" y="885558"/>
                    </a:lnTo>
                    <a:lnTo>
                      <a:pt x="877280" y="852987"/>
                    </a:lnTo>
                    <a:lnTo>
                      <a:pt x="906554" y="817610"/>
                    </a:lnTo>
                    <a:lnTo>
                      <a:pt x="932620" y="779644"/>
                    </a:lnTo>
                    <a:lnTo>
                      <a:pt x="955264" y="739304"/>
                    </a:lnTo>
                    <a:lnTo>
                      <a:pt x="974271" y="696809"/>
                    </a:lnTo>
                    <a:lnTo>
                      <a:pt x="989428" y="652373"/>
                    </a:lnTo>
                    <a:lnTo>
                      <a:pt x="1000519" y="606213"/>
                    </a:lnTo>
                    <a:lnTo>
                      <a:pt x="1007331" y="558546"/>
                    </a:lnTo>
                    <a:lnTo>
                      <a:pt x="1009650" y="509587"/>
                    </a:lnTo>
                    <a:lnTo>
                      <a:pt x="1007331" y="460321"/>
                    </a:lnTo>
                    <a:lnTo>
                      <a:pt x="1000519" y="412420"/>
                    </a:lnTo>
                    <a:lnTo>
                      <a:pt x="989428" y="366094"/>
                    </a:lnTo>
                    <a:lnTo>
                      <a:pt x="974271" y="321553"/>
                    </a:lnTo>
                    <a:lnTo>
                      <a:pt x="955264" y="279004"/>
                    </a:lnTo>
                    <a:lnTo>
                      <a:pt x="932620" y="238658"/>
                    </a:lnTo>
                    <a:lnTo>
                      <a:pt x="906554" y="200723"/>
                    </a:lnTo>
                    <a:lnTo>
                      <a:pt x="877280" y="165408"/>
                    </a:lnTo>
                    <a:lnTo>
                      <a:pt x="845013" y="132923"/>
                    </a:lnTo>
                    <a:lnTo>
                      <a:pt x="809966" y="103477"/>
                    </a:lnTo>
                    <a:lnTo>
                      <a:pt x="772355" y="77278"/>
                    </a:lnTo>
                    <a:lnTo>
                      <a:pt x="732393" y="54537"/>
                    </a:lnTo>
                    <a:lnTo>
                      <a:pt x="704301" y="41808"/>
                    </a:lnTo>
                    <a:close/>
                  </a:path>
                </a:pathLst>
              </a:custGeom>
              <a:solidFill>
                <a:srgbClr val="85BB24"/>
              </a:solidFill>
            </p:spPr>
            <p:txBody>
              <a:bodyPr wrap="square" lIns="0" tIns="0" rIns="0" bIns="0" rtlCol="0"/>
              <a:lstStyle/>
              <a:p>
                <a:endParaRPr/>
              </a:p>
            </p:txBody>
          </p:sp>
          <p:sp>
            <p:nvSpPr>
              <p:cNvPr id="21" name="object 21"/>
              <p:cNvSpPr/>
              <p:nvPr/>
            </p:nvSpPr>
            <p:spPr>
              <a:xfrm>
                <a:off x="5424488" y="2624138"/>
                <a:ext cx="828675" cy="533400"/>
              </a:xfrm>
              <a:custGeom>
                <a:avLst/>
                <a:gdLst/>
                <a:ahLst/>
                <a:cxnLst/>
                <a:rect l="l" t="t" r="r" b="b"/>
                <a:pathLst>
                  <a:path w="828675" h="533400">
                    <a:moveTo>
                      <a:pt x="828675" y="0"/>
                    </a:moveTo>
                    <a:lnTo>
                      <a:pt x="0" y="0"/>
                    </a:lnTo>
                    <a:lnTo>
                      <a:pt x="0" y="533400"/>
                    </a:lnTo>
                  </a:path>
                </a:pathLst>
              </a:custGeom>
              <a:ln w="12700">
                <a:solidFill>
                  <a:srgbClr val="000000"/>
                </a:solidFill>
              </a:ln>
            </p:spPr>
            <p:txBody>
              <a:bodyPr wrap="square" lIns="0" tIns="0" rIns="0" bIns="0" rtlCol="0"/>
              <a:lstStyle/>
              <a:p>
                <a:endParaRPr/>
              </a:p>
            </p:txBody>
          </p:sp>
          <p:pic>
            <p:nvPicPr>
              <p:cNvPr id="22" name="object 22"/>
              <p:cNvPicPr/>
              <p:nvPr/>
            </p:nvPicPr>
            <p:blipFill>
              <a:blip r:embed="rId8" cstate="screen">
                <a:extLst>
                  <a:ext uri="{28A0092B-C50C-407E-A947-70E740481C1C}">
                    <a14:useLocalDpi xmlns:a14="http://schemas.microsoft.com/office/drawing/2010/main"/>
                  </a:ext>
                </a:extLst>
              </a:blip>
              <a:stretch>
                <a:fillRect/>
              </a:stretch>
            </p:blipFill>
            <p:spPr>
              <a:xfrm>
                <a:off x="5386388" y="3119441"/>
                <a:ext cx="76200" cy="76200"/>
              </a:xfrm>
              <a:prstGeom prst="rect">
                <a:avLst/>
              </a:prstGeom>
            </p:spPr>
          </p:pic>
          <p:sp>
            <p:nvSpPr>
              <p:cNvPr id="23" name="object 23"/>
              <p:cNvSpPr/>
              <p:nvPr/>
            </p:nvSpPr>
            <p:spPr>
              <a:xfrm>
                <a:off x="9805987" y="2624138"/>
                <a:ext cx="838200" cy="533400"/>
              </a:xfrm>
              <a:custGeom>
                <a:avLst/>
                <a:gdLst/>
                <a:ahLst/>
                <a:cxnLst/>
                <a:rect l="l" t="t" r="r" b="b"/>
                <a:pathLst>
                  <a:path w="838200" h="533400">
                    <a:moveTo>
                      <a:pt x="0" y="0"/>
                    </a:moveTo>
                    <a:lnTo>
                      <a:pt x="838200" y="0"/>
                    </a:lnTo>
                    <a:lnTo>
                      <a:pt x="838200" y="533400"/>
                    </a:lnTo>
                  </a:path>
                </a:pathLst>
              </a:custGeom>
              <a:ln w="12700">
                <a:solidFill>
                  <a:srgbClr val="000000"/>
                </a:solidFill>
              </a:ln>
            </p:spPr>
            <p:txBody>
              <a:bodyPr wrap="square" lIns="0" tIns="0" rIns="0" bIns="0" rtlCol="0"/>
              <a:lstStyle/>
              <a:p>
                <a:endParaRPr/>
              </a:p>
            </p:txBody>
          </p:sp>
          <p:pic>
            <p:nvPicPr>
              <p:cNvPr id="24" name="object 24"/>
              <p:cNvPicPr/>
              <p:nvPr/>
            </p:nvPicPr>
            <p:blipFill>
              <a:blip r:embed="rId9" cstate="screen">
                <a:extLst>
                  <a:ext uri="{28A0092B-C50C-407E-A947-70E740481C1C}">
                    <a14:useLocalDpi xmlns:a14="http://schemas.microsoft.com/office/drawing/2010/main"/>
                  </a:ext>
                </a:extLst>
              </a:blip>
              <a:stretch>
                <a:fillRect/>
              </a:stretch>
            </p:blipFill>
            <p:spPr>
              <a:xfrm>
                <a:off x="10606087" y="3119441"/>
                <a:ext cx="76200" cy="76200"/>
              </a:xfrm>
              <a:prstGeom prst="rect">
                <a:avLst/>
              </a:prstGeom>
            </p:spPr>
          </p:pic>
        </p:grpSp>
        <p:sp>
          <p:nvSpPr>
            <p:cNvPr id="29" name="object 29"/>
            <p:cNvSpPr txBox="1"/>
            <p:nvPr/>
          </p:nvSpPr>
          <p:spPr>
            <a:xfrm>
              <a:off x="5171733" y="3281230"/>
              <a:ext cx="475615" cy="173990"/>
            </a:xfrm>
            <a:prstGeom prst="rect">
              <a:avLst/>
            </a:prstGeom>
          </p:spPr>
          <p:txBody>
            <a:bodyPr vert="horz" wrap="square" lIns="0" tIns="15875" rIns="0" bIns="0" rtlCol="0">
              <a:spAutoFit/>
            </a:bodyPr>
            <a:lstStyle/>
            <a:p>
              <a:pPr marL="12700">
                <a:lnSpc>
                  <a:spcPct val="100000"/>
                </a:lnSpc>
                <a:spcBef>
                  <a:spcPts val="125"/>
                </a:spcBef>
              </a:pPr>
              <a:r>
                <a:rPr sz="950" b="1">
                  <a:latin typeface="Calibri"/>
                  <a:cs typeface="Calibri"/>
                </a:rPr>
                <a:t>Low</a:t>
              </a:r>
              <a:r>
                <a:rPr sz="950" b="1" spc="95">
                  <a:latin typeface="Calibri"/>
                  <a:cs typeface="Calibri"/>
                </a:rPr>
                <a:t> </a:t>
              </a:r>
              <a:r>
                <a:rPr sz="950" b="1" spc="-20">
                  <a:latin typeface="Calibri"/>
                  <a:cs typeface="Calibri"/>
                </a:rPr>
                <a:t>Risk</a:t>
              </a:r>
              <a:endParaRPr sz="950">
                <a:latin typeface="Calibri"/>
                <a:cs typeface="Calibri"/>
              </a:endParaRPr>
            </a:p>
          </p:txBody>
        </p:sp>
        <p:sp>
          <p:nvSpPr>
            <p:cNvPr id="30" name="object 30"/>
            <p:cNvSpPr txBox="1"/>
            <p:nvPr/>
          </p:nvSpPr>
          <p:spPr>
            <a:xfrm>
              <a:off x="10401977" y="3281602"/>
              <a:ext cx="494665" cy="173990"/>
            </a:xfrm>
            <a:prstGeom prst="rect">
              <a:avLst/>
            </a:prstGeom>
          </p:spPr>
          <p:txBody>
            <a:bodyPr vert="horz" wrap="square" lIns="0" tIns="15875" rIns="0" bIns="0" rtlCol="0">
              <a:spAutoFit/>
            </a:bodyPr>
            <a:lstStyle/>
            <a:p>
              <a:pPr marL="12700">
                <a:lnSpc>
                  <a:spcPct val="100000"/>
                </a:lnSpc>
                <a:spcBef>
                  <a:spcPts val="125"/>
                </a:spcBef>
              </a:pPr>
              <a:r>
                <a:rPr sz="950" b="1">
                  <a:latin typeface="Calibri"/>
                  <a:cs typeface="Calibri"/>
                </a:rPr>
                <a:t>High</a:t>
              </a:r>
              <a:r>
                <a:rPr sz="950" b="1" spc="70">
                  <a:latin typeface="Calibri"/>
                  <a:cs typeface="Calibri"/>
                </a:rPr>
                <a:t> </a:t>
              </a:r>
              <a:r>
                <a:rPr sz="950" b="1" spc="-20">
                  <a:latin typeface="Calibri"/>
                  <a:cs typeface="Calibri"/>
                </a:rPr>
                <a:t>Risk</a:t>
              </a:r>
              <a:endParaRPr sz="950">
                <a:latin typeface="Calibri"/>
                <a:cs typeface="Calibri"/>
              </a:endParaRPr>
            </a:p>
          </p:txBody>
        </p:sp>
        <p:sp>
          <p:nvSpPr>
            <p:cNvPr id="31" name="object 31"/>
            <p:cNvSpPr txBox="1"/>
            <p:nvPr/>
          </p:nvSpPr>
          <p:spPr>
            <a:xfrm>
              <a:off x="4562142" y="3538415"/>
              <a:ext cx="1695450" cy="643255"/>
            </a:xfrm>
            <a:prstGeom prst="rect">
              <a:avLst/>
            </a:prstGeom>
          </p:spPr>
          <p:txBody>
            <a:bodyPr vert="horz" wrap="square" lIns="0" tIns="8890" rIns="0" bIns="0" rtlCol="0">
              <a:spAutoFit/>
            </a:bodyPr>
            <a:lstStyle/>
            <a:p>
              <a:pPr marL="12700" marR="5080" indent="-10795" algn="ctr">
                <a:lnSpc>
                  <a:spcPct val="104600"/>
                </a:lnSpc>
                <a:spcBef>
                  <a:spcPts val="70"/>
                </a:spcBef>
              </a:pPr>
              <a:r>
                <a:rPr sz="950" i="1">
                  <a:latin typeface="Calibri"/>
                  <a:cs typeface="Calibri"/>
                </a:rPr>
                <a:t>Indicators</a:t>
              </a:r>
              <a:r>
                <a:rPr sz="950" i="1" spc="100">
                  <a:latin typeface="Calibri"/>
                  <a:cs typeface="Calibri"/>
                </a:rPr>
                <a:t> </a:t>
              </a:r>
              <a:r>
                <a:rPr sz="950" i="1">
                  <a:latin typeface="Calibri"/>
                  <a:cs typeface="Calibri"/>
                </a:rPr>
                <a:t>that</a:t>
              </a:r>
              <a:r>
                <a:rPr sz="950" i="1" spc="75">
                  <a:latin typeface="Calibri"/>
                  <a:cs typeface="Calibri"/>
                </a:rPr>
                <a:t> </a:t>
              </a:r>
              <a:r>
                <a:rPr sz="950" i="1">
                  <a:latin typeface="Calibri"/>
                  <a:cs typeface="Calibri"/>
                </a:rPr>
                <a:t>an</a:t>
              </a:r>
              <a:r>
                <a:rPr sz="950" i="1" spc="50">
                  <a:latin typeface="Calibri"/>
                  <a:cs typeface="Calibri"/>
                </a:rPr>
                <a:t> </a:t>
              </a:r>
              <a:r>
                <a:rPr sz="950" i="1">
                  <a:latin typeface="Calibri"/>
                  <a:cs typeface="Calibri"/>
                </a:rPr>
                <a:t>LEA</a:t>
              </a:r>
              <a:r>
                <a:rPr sz="950" i="1" spc="65">
                  <a:latin typeface="Calibri"/>
                  <a:cs typeface="Calibri"/>
                </a:rPr>
                <a:t> </a:t>
              </a:r>
              <a:r>
                <a:rPr sz="950" i="1">
                  <a:latin typeface="Calibri"/>
                  <a:cs typeface="Calibri"/>
                </a:rPr>
                <a:t>may</a:t>
              </a:r>
              <a:r>
                <a:rPr sz="950" i="1" spc="114">
                  <a:latin typeface="Calibri"/>
                  <a:cs typeface="Calibri"/>
                </a:rPr>
                <a:t> </a:t>
              </a:r>
              <a:r>
                <a:rPr sz="950" i="1" spc="-20">
                  <a:latin typeface="Calibri"/>
                  <a:cs typeface="Calibri"/>
                </a:rPr>
                <a:t>have</a:t>
              </a:r>
              <a:r>
                <a:rPr sz="950" i="1">
                  <a:latin typeface="Calibri"/>
                  <a:cs typeface="Calibri"/>
                </a:rPr>
                <a:t> a</a:t>
              </a:r>
              <a:r>
                <a:rPr sz="950" i="1" spc="45">
                  <a:latin typeface="Calibri"/>
                  <a:cs typeface="Calibri"/>
                </a:rPr>
                <a:t> </a:t>
              </a:r>
              <a:r>
                <a:rPr sz="950" i="1">
                  <a:latin typeface="Calibri"/>
                  <a:cs typeface="Calibri"/>
                </a:rPr>
                <a:t>low</a:t>
              </a:r>
              <a:r>
                <a:rPr sz="950" i="1" spc="-5">
                  <a:latin typeface="Calibri"/>
                  <a:cs typeface="Calibri"/>
                </a:rPr>
                <a:t> </a:t>
              </a:r>
              <a:r>
                <a:rPr sz="950" i="1">
                  <a:latin typeface="Calibri"/>
                  <a:cs typeface="Calibri"/>
                </a:rPr>
                <a:t>risk</a:t>
              </a:r>
              <a:r>
                <a:rPr sz="950" i="1" spc="110">
                  <a:latin typeface="Calibri"/>
                  <a:cs typeface="Calibri"/>
                </a:rPr>
                <a:t> </a:t>
              </a:r>
              <a:r>
                <a:rPr sz="950" i="1">
                  <a:latin typeface="Calibri"/>
                  <a:cs typeface="Calibri"/>
                </a:rPr>
                <a:t>profile</a:t>
              </a:r>
              <a:r>
                <a:rPr sz="950" i="1" spc="5">
                  <a:latin typeface="Calibri"/>
                  <a:cs typeface="Calibri"/>
                </a:rPr>
                <a:t> </a:t>
              </a:r>
              <a:r>
                <a:rPr sz="950" i="1">
                  <a:latin typeface="Calibri"/>
                  <a:cs typeface="Calibri"/>
                </a:rPr>
                <a:t>as</a:t>
              </a:r>
              <a:r>
                <a:rPr sz="950" i="1" spc="20">
                  <a:latin typeface="Calibri"/>
                  <a:cs typeface="Calibri"/>
                </a:rPr>
                <a:t> </a:t>
              </a:r>
              <a:r>
                <a:rPr sz="950" i="1">
                  <a:latin typeface="Calibri"/>
                  <a:cs typeface="Calibri"/>
                </a:rPr>
                <a:t>it</a:t>
              </a:r>
              <a:r>
                <a:rPr sz="950" i="1" spc="75">
                  <a:latin typeface="Calibri"/>
                  <a:cs typeface="Calibri"/>
                </a:rPr>
                <a:t> </a:t>
              </a:r>
              <a:r>
                <a:rPr sz="950" i="1">
                  <a:latin typeface="Calibri"/>
                  <a:cs typeface="Calibri"/>
                </a:rPr>
                <a:t>relates</a:t>
              </a:r>
              <a:r>
                <a:rPr sz="950" i="1" spc="95">
                  <a:latin typeface="Calibri"/>
                  <a:cs typeface="Calibri"/>
                </a:rPr>
                <a:t> </a:t>
              </a:r>
              <a:r>
                <a:rPr sz="950" i="1" spc="-25">
                  <a:latin typeface="Calibri"/>
                  <a:cs typeface="Calibri"/>
                </a:rPr>
                <a:t>to</a:t>
              </a:r>
              <a:r>
                <a:rPr sz="950" i="1">
                  <a:latin typeface="Calibri"/>
                  <a:cs typeface="Calibri"/>
                </a:rPr>
                <a:t> ESSER</a:t>
              </a:r>
              <a:r>
                <a:rPr sz="950" i="1" spc="155">
                  <a:latin typeface="Calibri"/>
                  <a:cs typeface="Calibri"/>
                </a:rPr>
                <a:t> </a:t>
              </a:r>
              <a:r>
                <a:rPr sz="950" i="1">
                  <a:latin typeface="Calibri"/>
                  <a:cs typeface="Calibri"/>
                </a:rPr>
                <a:t>funding</a:t>
              </a:r>
              <a:r>
                <a:rPr sz="950" i="1" spc="-5">
                  <a:latin typeface="Calibri"/>
                  <a:cs typeface="Calibri"/>
                </a:rPr>
                <a:t> </a:t>
              </a:r>
              <a:r>
                <a:rPr sz="950" i="1">
                  <a:latin typeface="Calibri"/>
                  <a:cs typeface="Calibri"/>
                </a:rPr>
                <a:t>include</a:t>
              </a:r>
              <a:r>
                <a:rPr sz="950" i="1" spc="140">
                  <a:latin typeface="Calibri"/>
                  <a:cs typeface="Calibri"/>
                </a:rPr>
                <a:t> </a:t>
              </a:r>
              <a:r>
                <a:rPr sz="950" i="1">
                  <a:latin typeface="Calibri"/>
                  <a:cs typeface="Calibri"/>
                </a:rPr>
                <a:t>(but</a:t>
              </a:r>
              <a:r>
                <a:rPr sz="950" i="1" spc="30">
                  <a:latin typeface="Calibri"/>
                  <a:cs typeface="Calibri"/>
                </a:rPr>
                <a:t> </a:t>
              </a:r>
              <a:r>
                <a:rPr sz="950" i="1">
                  <a:latin typeface="Calibri"/>
                  <a:cs typeface="Calibri"/>
                </a:rPr>
                <a:t>is</a:t>
              </a:r>
              <a:r>
                <a:rPr sz="950" i="1" spc="60">
                  <a:latin typeface="Calibri"/>
                  <a:cs typeface="Calibri"/>
                </a:rPr>
                <a:t> </a:t>
              </a:r>
              <a:r>
                <a:rPr sz="950" i="1" spc="-25">
                  <a:latin typeface="Calibri"/>
                  <a:cs typeface="Calibri"/>
                </a:rPr>
                <a:t>not</a:t>
              </a:r>
              <a:r>
                <a:rPr sz="950" i="1">
                  <a:latin typeface="Calibri"/>
                  <a:cs typeface="Calibri"/>
                </a:rPr>
                <a:t> limited</a:t>
              </a:r>
              <a:r>
                <a:rPr sz="950" i="1" spc="100">
                  <a:latin typeface="Calibri"/>
                  <a:cs typeface="Calibri"/>
                </a:rPr>
                <a:t> </a:t>
              </a:r>
              <a:r>
                <a:rPr sz="950" i="1">
                  <a:latin typeface="Calibri"/>
                  <a:cs typeface="Calibri"/>
                </a:rPr>
                <a:t>to)</a:t>
              </a:r>
              <a:r>
                <a:rPr sz="950" i="1" spc="10">
                  <a:latin typeface="Calibri"/>
                  <a:cs typeface="Calibri"/>
                </a:rPr>
                <a:t> </a:t>
              </a:r>
              <a:r>
                <a:rPr sz="950" i="1">
                  <a:latin typeface="Calibri"/>
                  <a:cs typeface="Calibri"/>
                </a:rPr>
                <a:t>the</a:t>
              </a:r>
              <a:r>
                <a:rPr sz="950" i="1" spc="70">
                  <a:latin typeface="Calibri"/>
                  <a:cs typeface="Calibri"/>
                </a:rPr>
                <a:t> </a:t>
              </a:r>
              <a:r>
                <a:rPr sz="950" i="1" spc="-10">
                  <a:latin typeface="Calibri"/>
                  <a:cs typeface="Calibri"/>
                </a:rPr>
                <a:t>following</a:t>
              </a:r>
              <a:r>
                <a:rPr sz="1050" i="1" spc="-10">
                  <a:latin typeface="Calibri"/>
                  <a:cs typeface="Calibri"/>
                </a:rPr>
                <a:t>:</a:t>
              </a:r>
              <a:endParaRPr sz="1050">
                <a:latin typeface="Calibri"/>
                <a:cs typeface="Calibri"/>
              </a:endParaRPr>
            </a:p>
          </p:txBody>
        </p:sp>
        <p:sp>
          <p:nvSpPr>
            <p:cNvPr id="32" name="object 32"/>
            <p:cNvSpPr txBox="1"/>
            <p:nvPr/>
          </p:nvSpPr>
          <p:spPr>
            <a:xfrm>
              <a:off x="4705008" y="4262305"/>
              <a:ext cx="1391920" cy="327025"/>
            </a:xfrm>
            <a:prstGeom prst="rect">
              <a:avLst/>
            </a:prstGeom>
          </p:spPr>
          <p:txBody>
            <a:bodyPr vert="horz" wrap="square" lIns="0" tIns="8255" rIns="0" bIns="0" rtlCol="0">
              <a:spAutoFit/>
            </a:bodyPr>
            <a:lstStyle/>
            <a:p>
              <a:pPr marL="441325" marR="5080" indent="-429259">
                <a:lnSpc>
                  <a:spcPct val="105300"/>
                </a:lnSpc>
                <a:spcBef>
                  <a:spcPts val="65"/>
                </a:spcBef>
              </a:pPr>
              <a:r>
                <a:rPr sz="950">
                  <a:latin typeface="Calibri"/>
                  <a:cs typeface="Calibri"/>
                </a:rPr>
                <a:t>Little</a:t>
              </a:r>
              <a:r>
                <a:rPr sz="950" spc="5">
                  <a:latin typeface="Calibri"/>
                  <a:cs typeface="Calibri"/>
                </a:rPr>
                <a:t> </a:t>
              </a:r>
              <a:r>
                <a:rPr sz="950">
                  <a:latin typeface="Calibri"/>
                  <a:cs typeface="Calibri"/>
                </a:rPr>
                <a:t>to</a:t>
              </a:r>
              <a:r>
                <a:rPr sz="950" spc="145">
                  <a:latin typeface="Calibri"/>
                  <a:cs typeface="Calibri"/>
                </a:rPr>
                <a:t> </a:t>
              </a:r>
              <a:r>
                <a:rPr sz="950">
                  <a:latin typeface="Calibri"/>
                  <a:cs typeface="Calibri"/>
                </a:rPr>
                <a:t>no</a:t>
              </a:r>
              <a:r>
                <a:rPr sz="950" spc="60">
                  <a:latin typeface="Calibri"/>
                  <a:cs typeface="Calibri"/>
                </a:rPr>
                <a:t> </a:t>
              </a:r>
              <a:r>
                <a:rPr sz="950">
                  <a:latin typeface="Calibri"/>
                  <a:cs typeface="Calibri"/>
                </a:rPr>
                <a:t>turnover</a:t>
              </a:r>
              <a:r>
                <a:rPr sz="950" spc="90">
                  <a:latin typeface="Calibri"/>
                  <a:cs typeface="Calibri"/>
                </a:rPr>
                <a:t> </a:t>
              </a:r>
              <a:r>
                <a:rPr sz="950">
                  <a:latin typeface="Calibri"/>
                  <a:cs typeface="Calibri"/>
                </a:rPr>
                <a:t>of</a:t>
              </a:r>
              <a:r>
                <a:rPr sz="950" spc="45">
                  <a:latin typeface="Calibri"/>
                  <a:cs typeface="Calibri"/>
                </a:rPr>
                <a:t> </a:t>
              </a:r>
              <a:r>
                <a:rPr sz="950" spc="-25">
                  <a:latin typeface="Calibri"/>
                  <a:cs typeface="Calibri"/>
                </a:rPr>
                <a:t>key</a:t>
              </a:r>
              <a:r>
                <a:rPr sz="950" spc="-10">
                  <a:latin typeface="Calibri"/>
                  <a:cs typeface="Calibri"/>
                </a:rPr>
                <a:t> personnel</a:t>
              </a:r>
              <a:endParaRPr sz="950">
                <a:latin typeface="Calibri"/>
                <a:cs typeface="Calibri"/>
              </a:endParaRPr>
            </a:p>
          </p:txBody>
        </p:sp>
        <p:sp>
          <p:nvSpPr>
            <p:cNvPr id="33" name="object 33"/>
            <p:cNvSpPr txBox="1"/>
            <p:nvPr/>
          </p:nvSpPr>
          <p:spPr>
            <a:xfrm>
              <a:off x="4552703" y="4662384"/>
              <a:ext cx="1704339" cy="327025"/>
            </a:xfrm>
            <a:prstGeom prst="rect">
              <a:avLst/>
            </a:prstGeom>
          </p:spPr>
          <p:txBody>
            <a:bodyPr vert="horz" wrap="square" lIns="0" tIns="8255" rIns="0" bIns="0" rtlCol="0">
              <a:spAutoFit/>
            </a:bodyPr>
            <a:lstStyle/>
            <a:p>
              <a:pPr marL="459740" marR="5080" indent="-447675">
                <a:lnSpc>
                  <a:spcPct val="105300"/>
                </a:lnSpc>
                <a:spcBef>
                  <a:spcPts val="65"/>
                </a:spcBef>
              </a:pPr>
              <a:r>
                <a:rPr sz="950">
                  <a:latin typeface="Calibri"/>
                  <a:cs typeface="Calibri"/>
                </a:rPr>
                <a:t>No</a:t>
              </a:r>
              <a:r>
                <a:rPr sz="950" spc="175">
                  <a:latin typeface="Calibri"/>
                  <a:cs typeface="Calibri"/>
                </a:rPr>
                <a:t> </a:t>
              </a:r>
              <a:r>
                <a:rPr sz="950">
                  <a:latin typeface="Calibri"/>
                  <a:cs typeface="Calibri"/>
                </a:rPr>
                <a:t>major</a:t>
              </a:r>
              <a:r>
                <a:rPr sz="950" spc="15">
                  <a:latin typeface="Calibri"/>
                  <a:cs typeface="Calibri"/>
                </a:rPr>
                <a:t> </a:t>
              </a:r>
              <a:r>
                <a:rPr sz="950">
                  <a:latin typeface="Calibri"/>
                  <a:cs typeface="Calibri"/>
                </a:rPr>
                <a:t>changes</a:t>
              </a:r>
              <a:r>
                <a:rPr sz="950" spc="60">
                  <a:latin typeface="Calibri"/>
                  <a:cs typeface="Calibri"/>
                </a:rPr>
                <a:t> </a:t>
              </a:r>
              <a:r>
                <a:rPr sz="950">
                  <a:latin typeface="Calibri"/>
                  <a:cs typeface="Calibri"/>
                </a:rPr>
                <a:t>to</a:t>
              </a:r>
              <a:r>
                <a:rPr sz="950" spc="80">
                  <a:latin typeface="Calibri"/>
                  <a:cs typeface="Calibri"/>
                </a:rPr>
                <a:t> </a:t>
              </a:r>
              <a:r>
                <a:rPr sz="950" spc="-10">
                  <a:latin typeface="Calibri"/>
                  <a:cs typeface="Calibri"/>
                </a:rPr>
                <a:t>accounting </a:t>
              </a:r>
              <a:r>
                <a:rPr sz="950">
                  <a:latin typeface="Calibri"/>
                  <a:cs typeface="Calibri"/>
                </a:rPr>
                <a:t>or</a:t>
              </a:r>
              <a:r>
                <a:rPr sz="950" spc="55">
                  <a:latin typeface="Calibri"/>
                  <a:cs typeface="Calibri"/>
                </a:rPr>
                <a:t> </a:t>
              </a:r>
              <a:r>
                <a:rPr sz="950">
                  <a:latin typeface="Calibri"/>
                  <a:cs typeface="Calibri"/>
                </a:rPr>
                <a:t>ERP</a:t>
              </a:r>
              <a:r>
                <a:rPr sz="950" spc="40">
                  <a:latin typeface="Calibri"/>
                  <a:cs typeface="Calibri"/>
                </a:rPr>
                <a:t> </a:t>
              </a:r>
              <a:r>
                <a:rPr sz="950" spc="-10">
                  <a:latin typeface="Calibri"/>
                  <a:cs typeface="Calibri"/>
                </a:rPr>
                <a:t>systems</a:t>
              </a:r>
              <a:endParaRPr sz="950">
                <a:latin typeface="Calibri"/>
                <a:cs typeface="Calibri"/>
              </a:endParaRPr>
            </a:p>
          </p:txBody>
        </p:sp>
        <p:sp>
          <p:nvSpPr>
            <p:cNvPr id="34" name="object 34"/>
            <p:cNvSpPr txBox="1"/>
            <p:nvPr/>
          </p:nvSpPr>
          <p:spPr>
            <a:xfrm>
              <a:off x="4552704" y="5071997"/>
              <a:ext cx="1714500" cy="297970"/>
            </a:xfrm>
            <a:prstGeom prst="rect">
              <a:avLst/>
            </a:prstGeom>
          </p:spPr>
          <p:txBody>
            <a:bodyPr vert="horz" wrap="square" lIns="0" tIns="8255" rIns="0" bIns="0" rtlCol="0" anchor="t">
              <a:spAutoFit/>
            </a:bodyPr>
            <a:lstStyle/>
            <a:p>
              <a:pPr marL="165100" marR="5080" indent="-153035">
                <a:lnSpc>
                  <a:spcPct val="105300"/>
                </a:lnSpc>
                <a:spcBef>
                  <a:spcPts val="65"/>
                </a:spcBef>
              </a:pPr>
              <a:r>
                <a:rPr lang="en-US" sz="950">
                  <a:latin typeface="Calibri"/>
                  <a:cs typeface="Calibri"/>
                </a:rPr>
                <a:t>No direct</a:t>
              </a:r>
              <a:r>
                <a:rPr sz="950" spc="-5">
                  <a:latin typeface="Calibri"/>
                  <a:cs typeface="Calibri"/>
                </a:rPr>
                <a:t> </a:t>
              </a:r>
              <a:r>
                <a:rPr sz="950">
                  <a:latin typeface="Calibri"/>
                  <a:cs typeface="Calibri"/>
                </a:rPr>
                <a:t>or</a:t>
              </a:r>
              <a:r>
                <a:rPr lang="en-US" sz="950">
                  <a:latin typeface="Calibri"/>
                  <a:cs typeface="Calibri"/>
                </a:rPr>
                <a:t> </a:t>
              </a:r>
              <a:r>
                <a:rPr sz="950">
                  <a:latin typeface="Calibri"/>
                  <a:cs typeface="Calibri"/>
                </a:rPr>
                <a:t>indirect</a:t>
              </a:r>
              <a:r>
                <a:rPr sz="950" spc="-5">
                  <a:latin typeface="Calibri"/>
                  <a:cs typeface="Calibri"/>
                </a:rPr>
                <a:t> </a:t>
              </a:r>
              <a:r>
                <a:rPr sz="950">
                  <a:latin typeface="Calibri"/>
                  <a:cs typeface="Calibri"/>
                </a:rPr>
                <a:t>single</a:t>
              </a:r>
              <a:r>
                <a:rPr sz="950" spc="-15">
                  <a:latin typeface="Calibri"/>
                  <a:cs typeface="Calibri"/>
                </a:rPr>
                <a:t> </a:t>
              </a:r>
              <a:r>
                <a:rPr sz="950" spc="-10">
                  <a:latin typeface="Calibri"/>
                  <a:cs typeface="Calibri"/>
                </a:rPr>
                <a:t>audit </a:t>
              </a:r>
              <a:r>
                <a:rPr sz="950">
                  <a:latin typeface="Calibri"/>
                  <a:cs typeface="Calibri"/>
                </a:rPr>
                <a:t>findings</a:t>
              </a:r>
              <a:r>
                <a:rPr sz="950" spc="180">
                  <a:latin typeface="Calibri"/>
                  <a:cs typeface="Calibri"/>
                </a:rPr>
                <a:t> </a:t>
              </a:r>
              <a:r>
                <a:rPr sz="950">
                  <a:latin typeface="Calibri"/>
                  <a:cs typeface="Calibri"/>
                </a:rPr>
                <a:t>in</a:t>
              </a:r>
              <a:r>
                <a:rPr sz="950" spc="80">
                  <a:latin typeface="Calibri"/>
                  <a:cs typeface="Calibri"/>
                </a:rPr>
                <a:t> </a:t>
              </a:r>
              <a:r>
                <a:rPr sz="950">
                  <a:latin typeface="Calibri"/>
                  <a:cs typeface="Calibri"/>
                </a:rPr>
                <a:t>prior</a:t>
              </a:r>
              <a:r>
                <a:rPr sz="950" spc="125">
                  <a:latin typeface="Calibri"/>
                  <a:cs typeface="Calibri"/>
                </a:rPr>
                <a:t> </a:t>
              </a:r>
              <a:r>
                <a:rPr sz="950">
                  <a:latin typeface="Calibri"/>
                  <a:cs typeface="Calibri"/>
                </a:rPr>
                <a:t>fiscal</a:t>
              </a:r>
              <a:r>
                <a:rPr sz="950" spc="65">
                  <a:latin typeface="Calibri"/>
                  <a:cs typeface="Calibri"/>
                </a:rPr>
                <a:t> </a:t>
              </a:r>
              <a:r>
                <a:rPr sz="950" spc="-20">
                  <a:latin typeface="Calibri"/>
                  <a:cs typeface="Calibri"/>
                </a:rPr>
                <a:t>year</a:t>
              </a:r>
              <a:endParaRPr sz="950">
                <a:latin typeface="Calibri"/>
                <a:cs typeface="Calibri"/>
              </a:endParaRPr>
            </a:p>
          </p:txBody>
        </p:sp>
        <p:sp>
          <p:nvSpPr>
            <p:cNvPr id="35" name="object 35"/>
            <p:cNvSpPr txBox="1"/>
            <p:nvPr/>
          </p:nvSpPr>
          <p:spPr>
            <a:xfrm>
              <a:off x="4714666" y="5481610"/>
              <a:ext cx="1383665" cy="479425"/>
            </a:xfrm>
            <a:prstGeom prst="rect">
              <a:avLst/>
            </a:prstGeom>
          </p:spPr>
          <p:txBody>
            <a:bodyPr vert="horz" wrap="square" lIns="0" tIns="8255" rIns="0" bIns="0" rtlCol="0">
              <a:spAutoFit/>
            </a:bodyPr>
            <a:lstStyle/>
            <a:p>
              <a:pPr marL="12700" marR="5080" indent="-3810" algn="ctr">
                <a:lnSpc>
                  <a:spcPct val="105300"/>
                </a:lnSpc>
                <a:spcBef>
                  <a:spcPts val="65"/>
                </a:spcBef>
              </a:pPr>
              <a:r>
                <a:rPr sz="950">
                  <a:latin typeface="Calibri"/>
                  <a:cs typeface="Calibri"/>
                </a:rPr>
                <a:t>Amount</a:t>
              </a:r>
              <a:r>
                <a:rPr sz="950" spc="135">
                  <a:latin typeface="Calibri"/>
                  <a:cs typeface="Calibri"/>
                </a:rPr>
                <a:t> </a:t>
              </a:r>
              <a:r>
                <a:rPr sz="950">
                  <a:latin typeface="Calibri"/>
                  <a:cs typeface="Calibri"/>
                </a:rPr>
                <a:t>of</a:t>
              </a:r>
              <a:r>
                <a:rPr sz="950" spc="20">
                  <a:latin typeface="Calibri"/>
                  <a:cs typeface="Calibri"/>
                </a:rPr>
                <a:t> </a:t>
              </a:r>
              <a:r>
                <a:rPr sz="950">
                  <a:latin typeface="Calibri"/>
                  <a:cs typeface="Calibri"/>
                </a:rPr>
                <a:t>ESSER</a:t>
              </a:r>
              <a:r>
                <a:rPr sz="950" spc="90">
                  <a:latin typeface="Calibri"/>
                  <a:cs typeface="Calibri"/>
                </a:rPr>
                <a:t> </a:t>
              </a:r>
              <a:r>
                <a:rPr sz="950" spc="-10">
                  <a:latin typeface="Calibri"/>
                  <a:cs typeface="Calibri"/>
                </a:rPr>
                <a:t>funding </a:t>
              </a:r>
              <a:r>
                <a:rPr sz="950">
                  <a:latin typeface="Calibri"/>
                  <a:cs typeface="Calibri"/>
                </a:rPr>
                <a:t>allocated</a:t>
              </a:r>
              <a:r>
                <a:rPr sz="950" spc="45">
                  <a:latin typeface="Calibri"/>
                  <a:cs typeface="Calibri"/>
                </a:rPr>
                <a:t> </a:t>
              </a:r>
              <a:r>
                <a:rPr sz="950">
                  <a:latin typeface="Calibri"/>
                  <a:cs typeface="Calibri"/>
                </a:rPr>
                <a:t>is</a:t>
              </a:r>
              <a:r>
                <a:rPr sz="950" spc="135">
                  <a:latin typeface="Calibri"/>
                  <a:cs typeface="Calibri"/>
                </a:rPr>
                <a:t> </a:t>
              </a:r>
              <a:r>
                <a:rPr sz="950">
                  <a:latin typeface="Calibri"/>
                  <a:cs typeface="Calibri"/>
                </a:rPr>
                <a:t>lower</a:t>
              </a:r>
              <a:r>
                <a:rPr sz="950" spc="85">
                  <a:latin typeface="Calibri"/>
                  <a:cs typeface="Calibri"/>
                </a:rPr>
                <a:t> </a:t>
              </a:r>
              <a:r>
                <a:rPr sz="950">
                  <a:latin typeface="Calibri"/>
                  <a:cs typeface="Calibri"/>
                </a:rPr>
                <a:t>than</a:t>
              </a:r>
              <a:r>
                <a:rPr sz="950" spc="45">
                  <a:latin typeface="Calibri"/>
                  <a:cs typeface="Calibri"/>
                </a:rPr>
                <a:t> </a:t>
              </a:r>
              <a:r>
                <a:rPr sz="950" spc="-25">
                  <a:latin typeface="Calibri"/>
                  <a:cs typeface="Calibri"/>
                </a:rPr>
                <a:t>the</a:t>
              </a:r>
              <a:r>
                <a:rPr sz="950" spc="-10">
                  <a:latin typeface="Calibri"/>
                  <a:cs typeface="Calibri"/>
                </a:rPr>
                <a:t> average</a:t>
              </a:r>
              <a:endParaRPr sz="950">
                <a:latin typeface="Calibri"/>
                <a:cs typeface="Calibri"/>
              </a:endParaRPr>
            </a:p>
          </p:txBody>
        </p:sp>
        <p:sp>
          <p:nvSpPr>
            <p:cNvPr id="36" name="object 36"/>
            <p:cNvSpPr txBox="1"/>
            <p:nvPr/>
          </p:nvSpPr>
          <p:spPr>
            <a:xfrm>
              <a:off x="4600376" y="6034117"/>
              <a:ext cx="1617345" cy="327025"/>
            </a:xfrm>
            <a:prstGeom prst="rect">
              <a:avLst/>
            </a:prstGeom>
          </p:spPr>
          <p:txBody>
            <a:bodyPr vert="horz" wrap="square" lIns="0" tIns="8255" rIns="0" bIns="0" rtlCol="0">
              <a:spAutoFit/>
            </a:bodyPr>
            <a:lstStyle/>
            <a:p>
              <a:pPr marL="422275" marR="5080" indent="-410209">
                <a:lnSpc>
                  <a:spcPct val="105300"/>
                </a:lnSpc>
                <a:spcBef>
                  <a:spcPts val="65"/>
                </a:spcBef>
              </a:pPr>
              <a:r>
                <a:rPr sz="950">
                  <a:latin typeface="Calibri"/>
                  <a:cs typeface="Calibri"/>
                </a:rPr>
                <a:t>Active</a:t>
              </a:r>
              <a:r>
                <a:rPr sz="950" spc="180">
                  <a:latin typeface="Calibri"/>
                  <a:cs typeface="Calibri"/>
                </a:rPr>
                <a:t> </a:t>
              </a:r>
              <a:r>
                <a:rPr sz="950">
                  <a:latin typeface="Calibri"/>
                  <a:cs typeface="Calibri"/>
                </a:rPr>
                <a:t>participant</a:t>
              </a:r>
              <a:r>
                <a:rPr sz="950" spc="40">
                  <a:latin typeface="Calibri"/>
                  <a:cs typeface="Calibri"/>
                </a:rPr>
                <a:t> </a:t>
              </a:r>
              <a:r>
                <a:rPr sz="950">
                  <a:latin typeface="Calibri"/>
                  <a:cs typeface="Calibri"/>
                </a:rPr>
                <a:t>in</a:t>
              </a:r>
              <a:r>
                <a:rPr sz="950" spc="120">
                  <a:latin typeface="Calibri"/>
                  <a:cs typeface="Calibri"/>
                </a:rPr>
                <a:t> </a:t>
              </a:r>
              <a:r>
                <a:rPr sz="950">
                  <a:latin typeface="Calibri"/>
                  <a:cs typeface="Calibri"/>
                </a:rPr>
                <a:t>PDE</a:t>
              </a:r>
              <a:r>
                <a:rPr sz="950" spc="35">
                  <a:latin typeface="Calibri"/>
                  <a:cs typeface="Calibri"/>
                </a:rPr>
                <a:t> </a:t>
              </a:r>
              <a:r>
                <a:rPr sz="950" spc="-20">
                  <a:latin typeface="Calibri"/>
                  <a:cs typeface="Calibri"/>
                </a:rPr>
                <a:t>ESSER</a:t>
              </a:r>
              <a:r>
                <a:rPr sz="950">
                  <a:latin typeface="Calibri"/>
                  <a:cs typeface="Calibri"/>
                </a:rPr>
                <a:t> training</a:t>
              </a:r>
              <a:r>
                <a:rPr sz="950" spc="210">
                  <a:latin typeface="Calibri"/>
                  <a:cs typeface="Calibri"/>
                </a:rPr>
                <a:t> </a:t>
              </a:r>
              <a:r>
                <a:rPr sz="950" spc="-10">
                  <a:latin typeface="Calibri"/>
                  <a:cs typeface="Calibri"/>
                </a:rPr>
                <a:t>events</a:t>
              </a:r>
              <a:endParaRPr sz="950">
                <a:latin typeface="Calibri"/>
                <a:cs typeface="Calibri"/>
              </a:endParaRPr>
            </a:p>
          </p:txBody>
        </p:sp>
        <p:grpSp>
          <p:nvGrpSpPr>
            <p:cNvPr id="37" name="object 37"/>
            <p:cNvGrpSpPr/>
            <p:nvPr/>
          </p:nvGrpSpPr>
          <p:grpSpPr>
            <a:xfrm>
              <a:off x="8005764" y="3633788"/>
              <a:ext cx="76200" cy="395291"/>
              <a:chOff x="8005764" y="3633788"/>
              <a:chExt cx="76200" cy="395291"/>
            </a:xfrm>
          </p:grpSpPr>
          <p:sp>
            <p:nvSpPr>
              <p:cNvPr id="38" name="object 38"/>
              <p:cNvSpPr/>
              <p:nvPr/>
            </p:nvSpPr>
            <p:spPr>
              <a:xfrm>
                <a:off x="8043864" y="3633788"/>
                <a:ext cx="0" cy="357505"/>
              </a:xfrm>
              <a:custGeom>
                <a:avLst/>
                <a:gdLst/>
                <a:ahLst/>
                <a:cxnLst/>
                <a:rect l="l" t="t" r="r" b="b"/>
                <a:pathLst>
                  <a:path h="357504">
                    <a:moveTo>
                      <a:pt x="0" y="0"/>
                    </a:moveTo>
                    <a:lnTo>
                      <a:pt x="0" y="357187"/>
                    </a:lnTo>
                  </a:path>
                </a:pathLst>
              </a:custGeom>
              <a:ln w="12700">
                <a:solidFill>
                  <a:srgbClr val="000000"/>
                </a:solidFill>
              </a:ln>
            </p:spPr>
            <p:txBody>
              <a:bodyPr wrap="square" lIns="0" tIns="0" rIns="0" bIns="0" rtlCol="0"/>
              <a:lstStyle/>
              <a:p>
                <a:endParaRPr/>
              </a:p>
            </p:txBody>
          </p:sp>
          <p:pic>
            <p:nvPicPr>
              <p:cNvPr id="39" name="object 39"/>
              <p:cNvPicPr/>
              <p:nvPr/>
            </p:nvPicPr>
            <p:blipFill>
              <a:blip r:embed="rId8" cstate="screen">
                <a:extLst>
                  <a:ext uri="{28A0092B-C50C-407E-A947-70E740481C1C}">
                    <a14:useLocalDpi xmlns:a14="http://schemas.microsoft.com/office/drawing/2010/main"/>
                  </a:ext>
                </a:extLst>
              </a:blip>
              <a:stretch>
                <a:fillRect/>
              </a:stretch>
            </p:blipFill>
            <p:spPr>
              <a:xfrm>
                <a:off x="8005764" y="3952879"/>
                <a:ext cx="76200" cy="76200"/>
              </a:xfrm>
              <a:prstGeom prst="rect">
                <a:avLst/>
              </a:prstGeom>
            </p:spPr>
          </p:pic>
        </p:grpSp>
        <p:sp>
          <p:nvSpPr>
            <p:cNvPr id="40" name="object 40"/>
            <p:cNvSpPr txBox="1"/>
            <p:nvPr/>
          </p:nvSpPr>
          <p:spPr>
            <a:xfrm>
              <a:off x="7642262" y="4068147"/>
              <a:ext cx="780415" cy="173990"/>
            </a:xfrm>
            <a:prstGeom prst="rect">
              <a:avLst/>
            </a:prstGeom>
          </p:spPr>
          <p:txBody>
            <a:bodyPr vert="horz" wrap="square" lIns="0" tIns="15875" rIns="0" bIns="0" rtlCol="0">
              <a:spAutoFit/>
            </a:bodyPr>
            <a:lstStyle/>
            <a:p>
              <a:pPr marL="12700">
                <a:lnSpc>
                  <a:spcPct val="100000"/>
                </a:lnSpc>
                <a:spcBef>
                  <a:spcPts val="125"/>
                </a:spcBef>
              </a:pPr>
              <a:r>
                <a:rPr sz="950" b="1">
                  <a:latin typeface="Calibri"/>
                  <a:cs typeface="Calibri"/>
                </a:rPr>
                <a:t>Moderate</a:t>
              </a:r>
              <a:r>
                <a:rPr sz="950" b="1" spc="140">
                  <a:latin typeface="Calibri"/>
                  <a:cs typeface="Calibri"/>
                </a:rPr>
                <a:t> </a:t>
              </a:r>
              <a:r>
                <a:rPr sz="950" b="1" spc="-20">
                  <a:latin typeface="Calibri"/>
                  <a:cs typeface="Calibri"/>
                </a:rPr>
                <a:t>Risk</a:t>
              </a:r>
              <a:endParaRPr sz="950">
                <a:latin typeface="Calibri"/>
                <a:cs typeface="Calibri"/>
              </a:endParaRPr>
            </a:p>
          </p:txBody>
        </p:sp>
        <p:sp>
          <p:nvSpPr>
            <p:cNvPr id="41" name="object 41"/>
            <p:cNvSpPr txBox="1"/>
            <p:nvPr/>
          </p:nvSpPr>
          <p:spPr>
            <a:xfrm>
              <a:off x="7185100" y="4325332"/>
              <a:ext cx="1684655" cy="784225"/>
            </a:xfrm>
            <a:prstGeom prst="rect">
              <a:avLst/>
            </a:prstGeom>
          </p:spPr>
          <p:txBody>
            <a:bodyPr vert="horz" wrap="square" lIns="0" tIns="8255" rIns="0" bIns="0" rtlCol="0">
              <a:spAutoFit/>
            </a:bodyPr>
            <a:lstStyle/>
            <a:p>
              <a:pPr marL="12065" marR="5080" algn="ctr">
                <a:lnSpc>
                  <a:spcPct val="105300"/>
                </a:lnSpc>
                <a:spcBef>
                  <a:spcPts val="65"/>
                </a:spcBef>
              </a:pPr>
              <a:r>
                <a:rPr sz="950" i="1">
                  <a:latin typeface="Calibri"/>
                  <a:cs typeface="Calibri"/>
                </a:rPr>
                <a:t>Indicators</a:t>
              </a:r>
              <a:r>
                <a:rPr sz="950" i="1" spc="100">
                  <a:latin typeface="Calibri"/>
                  <a:cs typeface="Calibri"/>
                </a:rPr>
                <a:t> </a:t>
              </a:r>
              <a:r>
                <a:rPr sz="950" i="1">
                  <a:latin typeface="Calibri"/>
                  <a:cs typeface="Calibri"/>
                </a:rPr>
                <a:t>that</a:t>
              </a:r>
              <a:r>
                <a:rPr sz="950" i="1" spc="75">
                  <a:latin typeface="Calibri"/>
                  <a:cs typeface="Calibri"/>
                </a:rPr>
                <a:t> </a:t>
              </a:r>
              <a:r>
                <a:rPr sz="950" i="1">
                  <a:latin typeface="Calibri"/>
                  <a:cs typeface="Calibri"/>
                </a:rPr>
                <a:t>an</a:t>
              </a:r>
              <a:r>
                <a:rPr sz="950" i="1" spc="50">
                  <a:latin typeface="Calibri"/>
                  <a:cs typeface="Calibri"/>
                </a:rPr>
                <a:t> </a:t>
              </a:r>
              <a:r>
                <a:rPr sz="950" i="1">
                  <a:latin typeface="Calibri"/>
                  <a:cs typeface="Calibri"/>
                </a:rPr>
                <a:t>LEA</a:t>
              </a:r>
              <a:r>
                <a:rPr sz="950" i="1" spc="65">
                  <a:latin typeface="Calibri"/>
                  <a:cs typeface="Calibri"/>
                </a:rPr>
                <a:t> </a:t>
              </a:r>
              <a:r>
                <a:rPr sz="950" i="1">
                  <a:latin typeface="Calibri"/>
                  <a:cs typeface="Calibri"/>
                </a:rPr>
                <a:t>may</a:t>
              </a:r>
              <a:r>
                <a:rPr sz="950" i="1" spc="114">
                  <a:latin typeface="Calibri"/>
                  <a:cs typeface="Calibri"/>
                </a:rPr>
                <a:t> </a:t>
              </a:r>
              <a:r>
                <a:rPr sz="950" i="1" spc="-20">
                  <a:latin typeface="Calibri"/>
                  <a:cs typeface="Calibri"/>
                </a:rPr>
                <a:t>have</a:t>
              </a:r>
              <a:r>
                <a:rPr sz="950" i="1">
                  <a:latin typeface="Calibri"/>
                  <a:cs typeface="Calibri"/>
                </a:rPr>
                <a:t> a</a:t>
              </a:r>
              <a:r>
                <a:rPr sz="950" i="1" spc="50">
                  <a:latin typeface="Calibri"/>
                  <a:cs typeface="Calibri"/>
                </a:rPr>
                <a:t> </a:t>
              </a:r>
              <a:r>
                <a:rPr sz="950" i="1">
                  <a:latin typeface="Calibri"/>
                  <a:cs typeface="Calibri"/>
                </a:rPr>
                <a:t>moderate</a:t>
              </a:r>
              <a:r>
                <a:rPr sz="950" i="1" spc="95">
                  <a:latin typeface="Calibri"/>
                  <a:cs typeface="Calibri"/>
                </a:rPr>
                <a:t> </a:t>
              </a:r>
              <a:r>
                <a:rPr sz="950" i="1">
                  <a:latin typeface="Calibri"/>
                  <a:cs typeface="Calibri"/>
                </a:rPr>
                <a:t>risk</a:t>
              </a:r>
              <a:r>
                <a:rPr sz="950" i="1" spc="114">
                  <a:latin typeface="Calibri"/>
                  <a:cs typeface="Calibri"/>
                </a:rPr>
                <a:t> </a:t>
              </a:r>
              <a:r>
                <a:rPr sz="950" i="1">
                  <a:latin typeface="Calibri"/>
                  <a:cs typeface="Calibri"/>
                </a:rPr>
                <a:t>profile</a:t>
              </a:r>
              <a:r>
                <a:rPr sz="950" i="1" spc="90">
                  <a:latin typeface="Calibri"/>
                  <a:cs typeface="Calibri"/>
                </a:rPr>
                <a:t> </a:t>
              </a:r>
              <a:r>
                <a:rPr sz="950" i="1">
                  <a:latin typeface="Calibri"/>
                  <a:cs typeface="Calibri"/>
                </a:rPr>
                <a:t>as</a:t>
              </a:r>
              <a:r>
                <a:rPr sz="950" i="1" spc="20">
                  <a:latin typeface="Calibri"/>
                  <a:cs typeface="Calibri"/>
                </a:rPr>
                <a:t> </a:t>
              </a:r>
              <a:r>
                <a:rPr sz="950" i="1" spc="-25">
                  <a:latin typeface="Calibri"/>
                  <a:cs typeface="Calibri"/>
                </a:rPr>
                <a:t>it</a:t>
              </a:r>
              <a:endParaRPr sz="950">
                <a:latin typeface="Calibri"/>
                <a:cs typeface="Calibri"/>
              </a:endParaRPr>
            </a:p>
            <a:p>
              <a:pPr marL="31750" marR="11430" algn="ctr">
                <a:lnSpc>
                  <a:spcPct val="105300"/>
                </a:lnSpc>
              </a:pPr>
              <a:r>
                <a:rPr sz="950" i="1">
                  <a:latin typeface="Calibri"/>
                  <a:cs typeface="Calibri"/>
                </a:rPr>
                <a:t>relates</a:t>
              </a:r>
              <a:r>
                <a:rPr sz="950" i="1" spc="180">
                  <a:latin typeface="Calibri"/>
                  <a:cs typeface="Calibri"/>
                </a:rPr>
                <a:t> </a:t>
              </a:r>
              <a:r>
                <a:rPr sz="950" i="1">
                  <a:latin typeface="Calibri"/>
                  <a:cs typeface="Calibri"/>
                </a:rPr>
                <a:t>to</a:t>
              </a:r>
              <a:r>
                <a:rPr sz="950" i="1" spc="50">
                  <a:latin typeface="Calibri"/>
                  <a:cs typeface="Calibri"/>
                </a:rPr>
                <a:t> </a:t>
              </a:r>
              <a:r>
                <a:rPr sz="950" i="1">
                  <a:latin typeface="Calibri"/>
                  <a:cs typeface="Calibri"/>
                </a:rPr>
                <a:t>ESSER</a:t>
              </a:r>
              <a:r>
                <a:rPr sz="950" i="1" spc="100">
                  <a:latin typeface="Calibri"/>
                  <a:cs typeface="Calibri"/>
                </a:rPr>
                <a:t> </a:t>
              </a:r>
              <a:r>
                <a:rPr sz="950" i="1">
                  <a:latin typeface="Calibri"/>
                  <a:cs typeface="Calibri"/>
                </a:rPr>
                <a:t>funding</a:t>
              </a:r>
              <a:r>
                <a:rPr sz="950" i="1" spc="-30">
                  <a:latin typeface="Calibri"/>
                  <a:cs typeface="Calibri"/>
                </a:rPr>
                <a:t> </a:t>
              </a:r>
              <a:r>
                <a:rPr sz="950" i="1" spc="-10">
                  <a:latin typeface="Calibri"/>
                  <a:cs typeface="Calibri"/>
                </a:rPr>
                <a:t>include </a:t>
              </a:r>
              <a:r>
                <a:rPr sz="950" i="1">
                  <a:latin typeface="Calibri"/>
                  <a:cs typeface="Calibri"/>
                </a:rPr>
                <a:t>(but is</a:t>
              </a:r>
              <a:r>
                <a:rPr sz="950" i="1" spc="30">
                  <a:latin typeface="Calibri"/>
                  <a:cs typeface="Calibri"/>
                </a:rPr>
                <a:t> </a:t>
              </a:r>
              <a:r>
                <a:rPr sz="950" i="1">
                  <a:latin typeface="Calibri"/>
                  <a:cs typeface="Calibri"/>
                </a:rPr>
                <a:t>not limited</a:t>
              </a:r>
              <a:r>
                <a:rPr sz="950" i="1" spc="220">
                  <a:latin typeface="Calibri"/>
                  <a:cs typeface="Calibri"/>
                </a:rPr>
                <a:t> </a:t>
              </a:r>
              <a:r>
                <a:rPr sz="950" i="1">
                  <a:latin typeface="Calibri"/>
                  <a:cs typeface="Calibri"/>
                </a:rPr>
                <a:t>to)</a:t>
              </a:r>
              <a:r>
                <a:rPr sz="950" i="1" spc="35">
                  <a:latin typeface="Calibri"/>
                  <a:cs typeface="Calibri"/>
                </a:rPr>
                <a:t> </a:t>
              </a:r>
              <a:r>
                <a:rPr sz="950" i="1" spc="-25">
                  <a:latin typeface="Calibri"/>
                  <a:cs typeface="Calibri"/>
                </a:rPr>
                <a:t>the</a:t>
              </a:r>
              <a:r>
                <a:rPr sz="950" i="1" spc="-10">
                  <a:latin typeface="Calibri"/>
                  <a:cs typeface="Calibri"/>
                </a:rPr>
                <a:t> following:</a:t>
              </a:r>
              <a:endParaRPr sz="950">
                <a:latin typeface="Calibri"/>
                <a:cs typeface="Calibri"/>
              </a:endParaRPr>
            </a:p>
          </p:txBody>
        </p:sp>
        <p:sp>
          <p:nvSpPr>
            <p:cNvPr id="42" name="object 42"/>
            <p:cNvSpPr txBox="1"/>
            <p:nvPr/>
          </p:nvSpPr>
          <p:spPr>
            <a:xfrm>
              <a:off x="7356597" y="5192231"/>
              <a:ext cx="1342390" cy="327025"/>
            </a:xfrm>
            <a:prstGeom prst="rect">
              <a:avLst/>
            </a:prstGeom>
          </p:spPr>
          <p:txBody>
            <a:bodyPr vert="horz" wrap="square" lIns="0" tIns="8255" rIns="0" bIns="0" rtlCol="0">
              <a:spAutoFit/>
            </a:bodyPr>
            <a:lstStyle/>
            <a:p>
              <a:pPr marL="155575" marR="5080" indent="-143510">
                <a:lnSpc>
                  <a:spcPct val="105300"/>
                </a:lnSpc>
                <a:spcBef>
                  <a:spcPts val="65"/>
                </a:spcBef>
              </a:pPr>
              <a:r>
                <a:rPr sz="950">
                  <a:latin typeface="Calibri"/>
                  <a:cs typeface="Calibri"/>
                </a:rPr>
                <a:t>Amount</a:t>
              </a:r>
              <a:r>
                <a:rPr sz="950" spc="135">
                  <a:latin typeface="Calibri"/>
                  <a:cs typeface="Calibri"/>
                </a:rPr>
                <a:t> </a:t>
              </a:r>
              <a:r>
                <a:rPr sz="950">
                  <a:latin typeface="Calibri"/>
                  <a:cs typeface="Calibri"/>
                </a:rPr>
                <a:t>of</a:t>
              </a:r>
              <a:r>
                <a:rPr sz="950" spc="20">
                  <a:latin typeface="Calibri"/>
                  <a:cs typeface="Calibri"/>
                </a:rPr>
                <a:t> </a:t>
              </a:r>
              <a:r>
                <a:rPr sz="950">
                  <a:latin typeface="Calibri"/>
                  <a:cs typeface="Calibri"/>
                </a:rPr>
                <a:t>ESSER</a:t>
              </a:r>
              <a:r>
                <a:rPr sz="950" spc="90">
                  <a:latin typeface="Calibri"/>
                  <a:cs typeface="Calibri"/>
                </a:rPr>
                <a:t> </a:t>
              </a:r>
              <a:r>
                <a:rPr sz="950" spc="-10">
                  <a:latin typeface="Calibri"/>
                  <a:cs typeface="Calibri"/>
                </a:rPr>
                <a:t>funding </a:t>
              </a:r>
              <a:r>
                <a:rPr sz="950">
                  <a:latin typeface="Calibri"/>
                  <a:cs typeface="Calibri"/>
                </a:rPr>
                <a:t>allocated</a:t>
              </a:r>
              <a:r>
                <a:rPr sz="950" spc="80">
                  <a:latin typeface="Calibri"/>
                  <a:cs typeface="Calibri"/>
                </a:rPr>
                <a:t> </a:t>
              </a:r>
              <a:r>
                <a:rPr sz="950">
                  <a:latin typeface="Calibri"/>
                  <a:cs typeface="Calibri"/>
                </a:rPr>
                <a:t>is</a:t>
              </a:r>
              <a:r>
                <a:rPr sz="950" spc="180">
                  <a:latin typeface="Calibri"/>
                  <a:cs typeface="Calibri"/>
                </a:rPr>
                <a:t> </a:t>
              </a:r>
              <a:r>
                <a:rPr sz="950" spc="-10">
                  <a:latin typeface="Calibri"/>
                  <a:cs typeface="Calibri"/>
                </a:rPr>
                <a:t>average</a:t>
              </a:r>
              <a:endParaRPr sz="950">
                <a:latin typeface="Calibri"/>
                <a:cs typeface="Calibri"/>
              </a:endParaRPr>
            </a:p>
          </p:txBody>
        </p:sp>
        <p:sp>
          <p:nvSpPr>
            <p:cNvPr id="44" name="object 44"/>
            <p:cNvSpPr txBox="1"/>
            <p:nvPr/>
          </p:nvSpPr>
          <p:spPr>
            <a:xfrm>
              <a:off x="7393623" y="5586966"/>
              <a:ext cx="1224280" cy="327025"/>
            </a:xfrm>
            <a:prstGeom prst="rect">
              <a:avLst/>
            </a:prstGeom>
          </p:spPr>
          <p:txBody>
            <a:bodyPr vert="horz" wrap="square" lIns="0" tIns="8255" rIns="0" bIns="0" rtlCol="0">
              <a:spAutoFit/>
            </a:bodyPr>
            <a:lstStyle/>
            <a:p>
              <a:pPr marL="354965" marR="5080" indent="-342900">
                <a:lnSpc>
                  <a:spcPct val="105300"/>
                </a:lnSpc>
                <a:spcBef>
                  <a:spcPts val="65"/>
                </a:spcBef>
              </a:pPr>
              <a:r>
                <a:rPr sz="950">
                  <a:latin typeface="Calibri"/>
                  <a:cs typeface="Calibri"/>
                </a:rPr>
                <a:t>Normal</a:t>
              </a:r>
              <a:r>
                <a:rPr sz="950" spc="60">
                  <a:latin typeface="Calibri"/>
                  <a:cs typeface="Calibri"/>
                </a:rPr>
                <a:t> </a:t>
              </a:r>
              <a:r>
                <a:rPr sz="950">
                  <a:latin typeface="Calibri"/>
                  <a:cs typeface="Calibri"/>
                </a:rPr>
                <a:t>turnover</a:t>
              </a:r>
              <a:r>
                <a:rPr sz="950" spc="195">
                  <a:latin typeface="Calibri"/>
                  <a:cs typeface="Calibri"/>
                </a:rPr>
                <a:t> </a:t>
              </a:r>
              <a:r>
                <a:rPr sz="950">
                  <a:latin typeface="Calibri"/>
                  <a:cs typeface="Calibri"/>
                </a:rPr>
                <a:t>of</a:t>
              </a:r>
              <a:r>
                <a:rPr sz="950" spc="65">
                  <a:latin typeface="Calibri"/>
                  <a:cs typeface="Calibri"/>
                </a:rPr>
                <a:t> </a:t>
              </a:r>
              <a:r>
                <a:rPr sz="950" spc="-25">
                  <a:latin typeface="Calibri"/>
                  <a:cs typeface="Calibri"/>
                </a:rPr>
                <a:t>key</a:t>
              </a:r>
              <a:r>
                <a:rPr sz="950" spc="-10">
                  <a:latin typeface="Calibri"/>
                  <a:cs typeface="Calibri"/>
                </a:rPr>
                <a:t> personnel</a:t>
              </a:r>
              <a:endParaRPr sz="950">
                <a:latin typeface="Calibri"/>
                <a:cs typeface="Calibri"/>
              </a:endParaRPr>
            </a:p>
          </p:txBody>
        </p:sp>
        <p:sp>
          <p:nvSpPr>
            <p:cNvPr id="45" name="object 45"/>
            <p:cNvSpPr txBox="1"/>
            <p:nvPr/>
          </p:nvSpPr>
          <p:spPr>
            <a:xfrm>
              <a:off x="9801893" y="3538796"/>
              <a:ext cx="1684655" cy="593900"/>
            </a:xfrm>
            <a:prstGeom prst="rect">
              <a:avLst/>
            </a:prstGeom>
          </p:spPr>
          <p:txBody>
            <a:bodyPr vert="horz" wrap="square" lIns="0" tIns="8255" rIns="0" bIns="0" rtlCol="0" anchor="t">
              <a:spAutoFit/>
            </a:bodyPr>
            <a:lstStyle/>
            <a:p>
              <a:pPr marL="12700" marR="5080" algn="ctr">
                <a:lnSpc>
                  <a:spcPct val="105300"/>
                </a:lnSpc>
                <a:spcBef>
                  <a:spcPts val="65"/>
                </a:spcBef>
              </a:pPr>
              <a:r>
                <a:rPr sz="950" i="1">
                  <a:latin typeface="Calibri"/>
                  <a:cs typeface="Calibri"/>
                </a:rPr>
                <a:t>Indicators</a:t>
              </a:r>
              <a:r>
                <a:rPr sz="950" i="1" spc="100">
                  <a:latin typeface="Calibri"/>
                  <a:cs typeface="Calibri"/>
                </a:rPr>
                <a:t> </a:t>
              </a:r>
              <a:r>
                <a:rPr sz="950" i="1">
                  <a:latin typeface="Calibri"/>
                  <a:cs typeface="Calibri"/>
                </a:rPr>
                <a:t>that</a:t>
              </a:r>
              <a:r>
                <a:rPr sz="950" i="1" spc="75">
                  <a:latin typeface="Calibri"/>
                  <a:cs typeface="Calibri"/>
                </a:rPr>
                <a:t> </a:t>
              </a:r>
              <a:r>
                <a:rPr sz="950" i="1">
                  <a:latin typeface="Calibri"/>
                  <a:cs typeface="Calibri"/>
                </a:rPr>
                <a:t>an</a:t>
              </a:r>
              <a:r>
                <a:rPr sz="950" i="1" spc="50">
                  <a:latin typeface="Calibri"/>
                  <a:cs typeface="Calibri"/>
                </a:rPr>
                <a:t> </a:t>
              </a:r>
              <a:r>
                <a:rPr sz="950" i="1">
                  <a:latin typeface="Calibri"/>
                  <a:cs typeface="Calibri"/>
                </a:rPr>
                <a:t>LEA</a:t>
              </a:r>
              <a:r>
                <a:rPr sz="950" i="1" spc="65">
                  <a:latin typeface="Calibri"/>
                  <a:cs typeface="Calibri"/>
                </a:rPr>
                <a:t> </a:t>
              </a:r>
              <a:r>
                <a:rPr sz="950" i="1">
                  <a:latin typeface="Calibri"/>
                  <a:cs typeface="Calibri"/>
                </a:rPr>
                <a:t>may</a:t>
              </a:r>
              <a:r>
                <a:rPr sz="950" i="1" spc="114">
                  <a:latin typeface="Calibri"/>
                  <a:cs typeface="Calibri"/>
                </a:rPr>
                <a:t> </a:t>
              </a:r>
              <a:r>
                <a:rPr sz="950" i="1" spc="-20">
                  <a:latin typeface="Calibri"/>
                  <a:cs typeface="Calibri"/>
                </a:rPr>
                <a:t>have</a:t>
              </a:r>
              <a:r>
                <a:rPr sz="950" i="1">
                  <a:latin typeface="Calibri"/>
                  <a:cs typeface="Calibri"/>
                </a:rPr>
                <a:t> a</a:t>
              </a:r>
              <a:r>
                <a:rPr sz="950" i="1" spc="60">
                  <a:latin typeface="Calibri"/>
                  <a:cs typeface="Calibri"/>
                </a:rPr>
                <a:t> </a:t>
              </a:r>
              <a:r>
                <a:rPr lang="en-US" sz="950" i="1">
                  <a:latin typeface="Calibri"/>
                  <a:cs typeface="Calibri"/>
                </a:rPr>
                <a:t>high</a:t>
              </a:r>
              <a:r>
                <a:rPr sz="950" i="1">
                  <a:latin typeface="Calibri"/>
                  <a:cs typeface="Calibri"/>
                </a:rPr>
                <a:t> risk</a:t>
              </a:r>
              <a:r>
                <a:rPr sz="950" i="1" spc="130">
                  <a:latin typeface="Calibri"/>
                  <a:cs typeface="Calibri"/>
                </a:rPr>
                <a:t> </a:t>
              </a:r>
              <a:r>
                <a:rPr sz="950" i="1">
                  <a:latin typeface="Calibri"/>
                  <a:cs typeface="Calibri"/>
                </a:rPr>
                <a:t>profile</a:t>
              </a:r>
              <a:r>
                <a:rPr sz="950" i="1" spc="15">
                  <a:latin typeface="Calibri"/>
                  <a:cs typeface="Calibri"/>
                </a:rPr>
                <a:t> </a:t>
              </a:r>
              <a:r>
                <a:rPr sz="950" i="1">
                  <a:latin typeface="Calibri"/>
                  <a:cs typeface="Calibri"/>
                </a:rPr>
                <a:t>as</a:t>
              </a:r>
              <a:r>
                <a:rPr sz="950" i="1" spc="35">
                  <a:latin typeface="Calibri"/>
                  <a:cs typeface="Calibri"/>
                </a:rPr>
                <a:t> </a:t>
              </a:r>
              <a:r>
                <a:rPr sz="950" i="1">
                  <a:latin typeface="Calibri"/>
                  <a:cs typeface="Calibri"/>
                </a:rPr>
                <a:t>it</a:t>
              </a:r>
              <a:r>
                <a:rPr sz="950" i="1" spc="90">
                  <a:latin typeface="Calibri"/>
                  <a:cs typeface="Calibri"/>
                </a:rPr>
                <a:t> </a:t>
              </a:r>
              <a:r>
                <a:rPr sz="950" i="1" spc="-10">
                  <a:latin typeface="Calibri"/>
                  <a:cs typeface="Calibri"/>
                </a:rPr>
                <a:t>relates </a:t>
              </a:r>
              <a:r>
                <a:rPr sz="950" i="1">
                  <a:latin typeface="Calibri"/>
                  <a:cs typeface="Calibri"/>
                </a:rPr>
                <a:t>to</a:t>
              </a:r>
              <a:r>
                <a:rPr sz="950" i="1" spc="90">
                  <a:latin typeface="Calibri"/>
                  <a:cs typeface="Calibri"/>
                </a:rPr>
                <a:t> </a:t>
              </a:r>
              <a:r>
                <a:rPr sz="950" i="1">
                  <a:latin typeface="Calibri"/>
                  <a:cs typeface="Calibri"/>
                </a:rPr>
                <a:t>ESSER</a:t>
              </a:r>
              <a:r>
                <a:rPr sz="950" i="1" spc="150">
                  <a:latin typeface="Calibri"/>
                  <a:cs typeface="Calibri"/>
                </a:rPr>
                <a:t> </a:t>
              </a:r>
              <a:r>
                <a:rPr sz="950" i="1">
                  <a:latin typeface="Calibri"/>
                  <a:cs typeface="Calibri"/>
                </a:rPr>
                <a:t>funding</a:t>
              </a:r>
              <a:r>
                <a:rPr sz="950" i="1" spc="85">
                  <a:latin typeface="Calibri"/>
                  <a:cs typeface="Calibri"/>
                </a:rPr>
                <a:t> </a:t>
              </a:r>
              <a:r>
                <a:rPr sz="950" i="1">
                  <a:latin typeface="Calibri"/>
                  <a:cs typeface="Calibri"/>
                </a:rPr>
                <a:t>include</a:t>
              </a:r>
              <a:r>
                <a:rPr sz="950" i="1" spc="35">
                  <a:latin typeface="Calibri"/>
                  <a:cs typeface="Calibri"/>
                </a:rPr>
                <a:t> </a:t>
              </a:r>
              <a:r>
                <a:rPr sz="950" i="1">
                  <a:latin typeface="Calibri"/>
                  <a:cs typeface="Calibri"/>
                </a:rPr>
                <a:t>(but</a:t>
              </a:r>
              <a:r>
                <a:rPr sz="950" i="1" spc="25">
                  <a:latin typeface="Calibri"/>
                  <a:cs typeface="Calibri"/>
                </a:rPr>
                <a:t> </a:t>
              </a:r>
              <a:r>
                <a:rPr sz="950" i="1" spc="-25">
                  <a:latin typeface="Calibri"/>
                  <a:cs typeface="Calibri"/>
                </a:rPr>
                <a:t>is</a:t>
              </a:r>
              <a:r>
                <a:rPr sz="950" i="1">
                  <a:latin typeface="Calibri"/>
                  <a:cs typeface="Calibri"/>
                </a:rPr>
                <a:t> not</a:t>
              </a:r>
              <a:r>
                <a:rPr sz="950" i="1" spc="-10">
                  <a:latin typeface="Calibri"/>
                  <a:cs typeface="Calibri"/>
                </a:rPr>
                <a:t> </a:t>
              </a:r>
              <a:r>
                <a:rPr sz="950" i="1">
                  <a:latin typeface="Calibri"/>
                  <a:cs typeface="Calibri"/>
                </a:rPr>
                <a:t>limited</a:t>
              </a:r>
              <a:r>
                <a:rPr sz="950" i="1" spc="125">
                  <a:latin typeface="Calibri"/>
                  <a:cs typeface="Calibri"/>
                </a:rPr>
                <a:t> </a:t>
              </a:r>
              <a:r>
                <a:rPr sz="950" i="1">
                  <a:latin typeface="Calibri"/>
                  <a:cs typeface="Calibri"/>
                </a:rPr>
                <a:t>to)</a:t>
              </a:r>
              <a:r>
                <a:rPr sz="950" i="1" spc="105">
                  <a:latin typeface="Calibri"/>
                  <a:cs typeface="Calibri"/>
                </a:rPr>
                <a:t> </a:t>
              </a:r>
              <a:r>
                <a:rPr sz="950" i="1">
                  <a:latin typeface="Calibri"/>
                  <a:cs typeface="Calibri"/>
                </a:rPr>
                <a:t>the</a:t>
              </a:r>
              <a:r>
                <a:rPr sz="950" i="1" spc="5">
                  <a:latin typeface="Calibri"/>
                  <a:cs typeface="Calibri"/>
                </a:rPr>
                <a:t> </a:t>
              </a:r>
              <a:r>
                <a:rPr sz="950" i="1" spc="-10">
                  <a:latin typeface="Calibri"/>
                  <a:cs typeface="Calibri"/>
                </a:rPr>
                <a:t>following:</a:t>
              </a:r>
              <a:endParaRPr sz="950">
                <a:latin typeface="Calibri"/>
                <a:cs typeface="Calibri"/>
              </a:endParaRPr>
            </a:p>
          </p:txBody>
        </p:sp>
        <p:sp>
          <p:nvSpPr>
            <p:cNvPr id="46" name="object 46"/>
            <p:cNvSpPr txBox="1"/>
            <p:nvPr/>
          </p:nvSpPr>
          <p:spPr>
            <a:xfrm>
              <a:off x="9820962" y="4253265"/>
              <a:ext cx="1635760" cy="296191"/>
            </a:xfrm>
            <a:prstGeom prst="rect">
              <a:avLst/>
            </a:prstGeom>
          </p:spPr>
          <p:txBody>
            <a:bodyPr vert="horz" wrap="square" lIns="0" tIns="8255" rIns="0" bIns="0" rtlCol="0">
              <a:spAutoFit/>
            </a:bodyPr>
            <a:lstStyle/>
            <a:p>
              <a:pPr marL="12700" marR="5080" indent="19050" algn="ctr">
                <a:lnSpc>
                  <a:spcPct val="105300"/>
                </a:lnSpc>
                <a:spcBef>
                  <a:spcPts val="65"/>
                </a:spcBef>
              </a:pPr>
              <a:r>
                <a:rPr lang="en-US" sz="950">
                  <a:latin typeface="Calibri"/>
                  <a:cs typeface="Calibri"/>
                </a:rPr>
                <a:t>Construction projects </a:t>
              </a:r>
              <a:r>
                <a:rPr sz="950">
                  <a:latin typeface="Calibri"/>
                  <a:cs typeface="Calibri"/>
                </a:rPr>
                <a:t>were</a:t>
              </a:r>
              <a:r>
                <a:rPr sz="950" spc="70">
                  <a:latin typeface="Calibri"/>
                  <a:cs typeface="Calibri"/>
                </a:rPr>
                <a:t> </a:t>
              </a:r>
              <a:r>
                <a:rPr sz="950">
                  <a:latin typeface="Calibri"/>
                  <a:cs typeface="Calibri"/>
                </a:rPr>
                <a:t>funded</a:t>
              </a:r>
              <a:r>
                <a:rPr sz="950" spc="120">
                  <a:latin typeface="Calibri"/>
                  <a:cs typeface="Calibri"/>
                </a:rPr>
                <a:t> </a:t>
              </a:r>
              <a:r>
                <a:rPr sz="950">
                  <a:latin typeface="Calibri"/>
                  <a:cs typeface="Calibri"/>
                </a:rPr>
                <a:t>with</a:t>
              </a:r>
              <a:r>
                <a:rPr sz="950" spc="40">
                  <a:latin typeface="Calibri"/>
                  <a:cs typeface="Calibri"/>
                </a:rPr>
                <a:t> </a:t>
              </a:r>
              <a:r>
                <a:rPr sz="950">
                  <a:latin typeface="Calibri"/>
                  <a:cs typeface="Calibri"/>
                </a:rPr>
                <a:t>ESSER</a:t>
              </a:r>
              <a:r>
                <a:rPr sz="950" spc="175">
                  <a:latin typeface="Calibri"/>
                  <a:cs typeface="Calibri"/>
                </a:rPr>
                <a:t> </a:t>
              </a:r>
              <a:r>
                <a:rPr sz="950" spc="-10">
                  <a:latin typeface="Calibri"/>
                  <a:cs typeface="Calibri"/>
                </a:rPr>
                <a:t>grants</a:t>
              </a:r>
              <a:endParaRPr sz="950">
                <a:latin typeface="Calibri"/>
                <a:cs typeface="Calibri"/>
              </a:endParaRPr>
            </a:p>
          </p:txBody>
        </p:sp>
        <p:sp>
          <p:nvSpPr>
            <p:cNvPr id="47" name="object 47"/>
            <p:cNvSpPr txBox="1"/>
            <p:nvPr/>
          </p:nvSpPr>
          <p:spPr>
            <a:xfrm>
              <a:off x="9916183" y="4653344"/>
              <a:ext cx="1468755" cy="479425"/>
            </a:xfrm>
            <a:prstGeom prst="rect">
              <a:avLst/>
            </a:prstGeom>
          </p:spPr>
          <p:txBody>
            <a:bodyPr vert="horz" wrap="square" lIns="0" tIns="8255" rIns="0" bIns="0" rtlCol="0">
              <a:spAutoFit/>
            </a:bodyPr>
            <a:lstStyle/>
            <a:p>
              <a:pPr marL="12700" marR="5080" indent="57150">
                <a:lnSpc>
                  <a:spcPct val="105300"/>
                </a:lnSpc>
                <a:spcBef>
                  <a:spcPts val="65"/>
                </a:spcBef>
              </a:pPr>
              <a:r>
                <a:rPr sz="950">
                  <a:latin typeface="Calibri"/>
                  <a:cs typeface="Calibri"/>
                </a:rPr>
                <a:t>Amount</a:t>
              </a:r>
              <a:r>
                <a:rPr sz="950" spc="135">
                  <a:latin typeface="Calibri"/>
                  <a:cs typeface="Calibri"/>
                </a:rPr>
                <a:t> </a:t>
              </a:r>
              <a:r>
                <a:rPr sz="950">
                  <a:latin typeface="Calibri"/>
                  <a:cs typeface="Calibri"/>
                </a:rPr>
                <a:t>of</a:t>
              </a:r>
              <a:r>
                <a:rPr sz="950" spc="20">
                  <a:latin typeface="Calibri"/>
                  <a:cs typeface="Calibri"/>
                </a:rPr>
                <a:t> </a:t>
              </a:r>
              <a:r>
                <a:rPr sz="950">
                  <a:latin typeface="Calibri"/>
                  <a:cs typeface="Calibri"/>
                </a:rPr>
                <a:t>ESSER</a:t>
              </a:r>
              <a:r>
                <a:rPr sz="950" spc="90">
                  <a:latin typeface="Calibri"/>
                  <a:cs typeface="Calibri"/>
                </a:rPr>
                <a:t> </a:t>
              </a:r>
              <a:r>
                <a:rPr sz="950" spc="-10">
                  <a:latin typeface="Calibri"/>
                  <a:cs typeface="Calibri"/>
                </a:rPr>
                <a:t>funding </a:t>
              </a:r>
              <a:r>
                <a:rPr sz="950">
                  <a:latin typeface="Calibri"/>
                  <a:cs typeface="Calibri"/>
                </a:rPr>
                <a:t>allocated</a:t>
              </a:r>
              <a:r>
                <a:rPr sz="950" spc="25">
                  <a:latin typeface="Calibri"/>
                  <a:cs typeface="Calibri"/>
                </a:rPr>
                <a:t> </a:t>
              </a:r>
              <a:r>
                <a:rPr sz="950">
                  <a:latin typeface="Calibri"/>
                  <a:cs typeface="Calibri"/>
                </a:rPr>
                <a:t>is</a:t>
              </a:r>
              <a:r>
                <a:rPr sz="950" spc="114">
                  <a:latin typeface="Calibri"/>
                  <a:cs typeface="Calibri"/>
                </a:rPr>
                <a:t> </a:t>
              </a:r>
              <a:r>
                <a:rPr sz="950">
                  <a:latin typeface="Calibri"/>
                  <a:cs typeface="Calibri"/>
                </a:rPr>
                <a:t>greater</a:t>
              </a:r>
              <a:r>
                <a:rPr sz="950" spc="65">
                  <a:latin typeface="Calibri"/>
                  <a:cs typeface="Calibri"/>
                </a:rPr>
                <a:t> </a:t>
              </a:r>
              <a:r>
                <a:rPr sz="950">
                  <a:latin typeface="Calibri"/>
                  <a:cs typeface="Calibri"/>
                </a:rPr>
                <a:t>than</a:t>
              </a:r>
              <a:r>
                <a:rPr sz="950" spc="140">
                  <a:latin typeface="Calibri"/>
                  <a:cs typeface="Calibri"/>
                </a:rPr>
                <a:t> </a:t>
              </a:r>
              <a:r>
                <a:rPr sz="950" spc="-25">
                  <a:latin typeface="Calibri"/>
                  <a:cs typeface="Calibri"/>
                </a:rPr>
                <a:t>the</a:t>
              </a:r>
              <a:endParaRPr sz="950">
                <a:latin typeface="Calibri"/>
                <a:cs typeface="Calibri"/>
              </a:endParaRPr>
            </a:p>
            <a:p>
              <a:pPr marL="527050">
                <a:lnSpc>
                  <a:spcPct val="100000"/>
                </a:lnSpc>
                <a:spcBef>
                  <a:spcPts val="60"/>
                </a:spcBef>
              </a:pPr>
              <a:r>
                <a:rPr sz="950" spc="-10">
                  <a:latin typeface="Calibri"/>
                  <a:cs typeface="Calibri"/>
                </a:rPr>
                <a:t>average</a:t>
              </a:r>
              <a:endParaRPr sz="950">
                <a:latin typeface="Calibri"/>
                <a:cs typeface="Calibri"/>
              </a:endParaRPr>
            </a:p>
          </p:txBody>
        </p:sp>
        <p:sp>
          <p:nvSpPr>
            <p:cNvPr id="49" name="object 49"/>
            <p:cNvSpPr txBox="1"/>
            <p:nvPr/>
          </p:nvSpPr>
          <p:spPr>
            <a:xfrm>
              <a:off x="9889106" y="5211625"/>
              <a:ext cx="1529715" cy="741864"/>
            </a:xfrm>
            <a:prstGeom prst="rect">
              <a:avLst/>
            </a:prstGeom>
          </p:spPr>
          <p:txBody>
            <a:bodyPr vert="horz" wrap="square" lIns="0" tIns="8255" rIns="0" bIns="0" rtlCol="0" anchor="t">
              <a:spAutoFit/>
            </a:bodyPr>
            <a:lstStyle/>
            <a:p>
              <a:pPr marL="12700" marR="5080" algn="ctr">
                <a:lnSpc>
                  <a:spcPct val="105300"/>
                </a:lnSpc>
                <a:spcBef>
                  <a:spcPts val="65"/>
                </a:spcBef>
              </a:pPr>
              <a:r>
                <a:rPr sz="950">
                  <a:latin typeface="Calibri"/>
                  <a:cs typeface="Calibri"/>
                </a:rPr>
                <a:t>Having</a:t>
              </a:r>
              <a:r>
                <a:rPr sz="950" spc="20">
                  <a:latin typeface="Calibri"/>
                  <a:cs typeface="Calibri"/>
                </a:rPr>
                <a:t> </a:t>
              </a:r>
              <a:r>
                <a:rPr sz="950">
                  <a:latin typeface="Calibri"/>
                  <a:cs typeface="Calibri"/>
                </a:rPr>
                <a:t>failed</a:t>
              </a:r>
              <a:r>
                <a:rPr sz="950" spc="55">
                  <a:latin typeface="Calibri"/>
                  <a:cs typeface="Calibri"/>
                </a:rPr>
                <a:t> </a:t>
              </a:r>
              <a:r>
                <a:rPr lang="en-US" sz="950" spc="-10">
                  <a:latin typeface="Calibri"/>
                  <a:cs typeface="Calibri"/>
                </a:rPr>
                <a:t>to adhered to reporting deadlines and/or requirements for ESSER of other programs managed by PDE</a:t>
              </a:r>
              <a:endParaRPr sz="950">
                <a:latin typeface="Calibri"/>
                <a:cs typeface="Calibri"/>
              </a:endParaRPr>
            </a:p>
          </p:txBody>
        </p:sp>
      </p:grpSp>
      <p:sp>
        <p:nvSpPr>
          <p:cNvPr id="60" name="Rectangle 59">
            <a:extLst>
              <a:ext uri="{FF2B5EF4-FFF2-40B4-BE49-F238E27FC236}">
                <a16:creationId xmlns:a16="http://schemas.microsoft.com/office/drawing/2014/main" id="{BAEF85C3-5608-4208-AD0F-2D443E0C777A}"/>
              </a:ext>
            </a:extLst>
          </p:cNvPr>
          <p:cNvSpPr/>
          <p:nvPr/>
        </p:nvSpPr>
        <p:spPr>
          <a:xfrm>
            <a:off x="583011" y="1196296"/>
            <a:ext cx="3829417" cy="595851"/>
          </a:xfrm>
          <a:custGeom>
            <a:avLst/>
            <a:gdLst>
              <a:gd name="connsiteX0" fmla="*/ 0 w 3829417"/>
              <a:gd name="connsiteY0" fmla="*/ 0 h 595851"/>
              <a:gd name="connsiteX1" fmla="*/ 3829417 w 3829417"/>
              <a:gd name="connsiteY1" fmla="*/ 0 h 595851"/>
              <a:gd name="connsiteX2" fmla="*/ 3829417 w 3829417"/>
              <a:gd name="connsiteY2" fmla="*/ 595851 h 595851"/>
              <a:gd name="connsiteX3" fmla="*/ 0 w 3829417"/>
              <a:gd name="connsiteY3" fmla="*/ 595851 h 595851"/>
              <a:gd name="connsiteX4" fmla="*/ 0 w 3829417"/>
              <a:gd name="connsiteY4" fmla="*/ 0 h 595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417" h="595851" extrusionOk="0">
                <a:moveTo>
                  <a:pt x="0" y="0"/>
                </a:moveTo>
                <a:cubicBezTo>
                  <a:pt x="955093" y="-12499"/>
                  <a:pt x="2523899" y="-17896"/>
                  <a:pt x="3829417" y="0"/>
                </a:cubicBezTo>
                <a:cubicBezTo>
                  <a:pt x="3874263" y="254822"/>
                  <a:pt x="3857633" y="471937"/>
                  <a:pt x="3829417" y="595851"/>
                </a:cubicBezTo>
                <a:cubicBezTo>
                  <a:pt x="3236686" y="541057"/>
                  <a:pt x="502899" y="430137"/>
                  <a:pt x="0" y="595851"/>
                </a:cubicBezTo>
                <a:cubicBezTo>
                  <a:pt x="37010" y="520792"/>
                  <a:pt x="26595" y="239131"/>
                  <a:pt x="0" y="0"/>
                </a:cubicBezTo>
                <a:close/>
              </a:path>
            </a:pathLst>
          </a:custGeom>
          <a:noFill/>
          <a:ln>
            <a:noFill/>
            <a:extLst>
              <a:ext uri="{C807C97D-BFC1-408E-A445-0C87EB9F89A2}">
                <ask:lineSketchStyleProps xmlns:ask="http://schemas.microsoft.com/office/drawing/2018/sketchyshapes" sd="3023485116">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lumMod val="75000"/>
                    <a:lumOff val="25000"/>
                  </a:schemeClr>
                </a:solidFill>
              </a:rPr>
              <a:t>Risk Indicators that Carry the Most Weight</a:t>
            </a:r>
            <a:endParaRPr lang="en-US" sz="2000">
              <a:solidFill>
                <a:schemeClr val="tx1">
                  <a:lumMod val="75000"/>
                  <a:lumOff val="25000"/>
                </a:schemeClr>
              </a:solidFill>
            </a:endParaRPr>
          </a:p>
        </p:txBody>
      </p:sp>
      <p:sp>
        <p:nvSpPr>
          <p:cNvPr id="28" name="Rectangle 27">
            <a:extLst>
              <a:ext uri="{FF2B5EF4-FFF2-40B4-BE49-F238E27FC236}">
                <a16:creationId xmlns:a16="http://schemas.microsoft.com/office/drawing/2014/main" id="{4FCFCE21-B223-470B-B0A3-93E115859303}"/>
              </a:ext>
            </a:extLst>
          </p:cNvPr>
          <p:cNvSpPr/>
          <p:nvPr/>
        </p:nvSpPr>
        <p:spPr>
          <a:xfrm>
            <a:off x="1480562" y="1979621"/>
            <a:ext cx="2865195" cy="914399"/>
          </a:xfrm>
          <a:custGeom>
            <a:avLst/>
            <a:gdLst>
              <a:gd name="connsiteX0" fmla="*/ 0 w 2865195"/>
              <a:gd name="connsiteY0" fmla="*/ 0 h 914399"/>
              <a:gd name="connsiteX1" fmla="*/ 2865195 w 2865195"/>
              <a:gd name="connsiteY1" fmla="*/ 0 h 914399"/>
              <a:gd name="connsiteX2" fmla="*/ 2865195 w 2865195"/>
              <a:gd name="connsiteY2" fmla="*/ 914399 h 914399"/>
              <a:gd name="connsiteX3" fmla="*/ 0 w 2865195"/>
              <a:gd name="connsiteY3" fmla="*/ 914399 h 914399"/>
              <a:gd name="connsiteX4" fmla="*/ 0 w 2865195"/>
              <a:gd name="connsiteY4" fmla="*/ 0 h 91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195" h="914399" extrusionOk="0">
                <a:moveTo>
                  <a:pt x="0" y="0"/>
                </a:moveTo>
                <a:cubicBezTo>
                  <a:pt x="1372509" y="-12499"/>
                  <a:pt x="1530409" y="-17896"/>
                  <a:pt x="2865195" y="0"/>
                </a:cubicBezTo>
                <a:cubicBezTo>
                  <a:pt x="2843279" y="398542"/>
                  <a:pt x="2945820" y="782408"/>
                  <a:pt x="2865195" y="914399"/>
                </a:cubicBezTo>
                <a:cubicBezTo>
                  <a:pt x="1722890" y="859605"/>
                  <a:pt x="1111930" y="748685"/>
                  <a:pt x="0" y="914399"/>
                </a:cubicBezTo>
                <a:cubicBezTo>
                  <a:pt x="6804" y="651320"/>
                  <a:pt x="37651" y="391619"/>
                  <a:pt x="0" y="0"/>
                </a:cubicBezTo>
                <a:close/>
              </a:path>
            </a:pathLst>
          </a:custGeom>
          <a:noFill/>
          <a:ln>
            <a:solidFill>
              <a:schemeClr val="accent5"/>
            </a:solidFill>
            <a:extLst>
              <a:ext uri="{C807C97D-BFC1-408E-A445-0C87EB9F89A2}">
                <ask:lineSketchStyleProps xmlns:ask="http://schemas.microsoft.com/office/drawing/2018/sketchyshapes" sd="3023485116">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Construction projects </a:t>
            </a:r>
            <a:r>
              <a:rPr lang="en-US" sz="1200">
                <a:solidFill>
                  <a:schemeClr val="tx1"/>
                </a:solidFill>
              </a:rPr>
              <a:t>increase risk level given the complexity of projects, tendency to have delays/cancellations, and additional requirements that often apply</a:t>
            </a:r>
          </a:p>
        </p:txBody>
      </p:sp>
      <p:pic>
        <p:nvPicPr>
          <p:cNvPr id="55" name="Graphic 54">
            <a:extLst>
              <a:ext uri="{FF2B5EF4-FFF2-40B4-BE49-F238E27FC236}">
                <a16:creationId xmlns:a16="http://schemas.microsoft.com/office/drawing/2014/main" id="{5FCC1C1D-5BF8-4F2C-9BDB-BEDD605E90B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52120" y="1954841"/>
            <a:ext cx="914400" cy="914400"/>
          </a:xfrm>
          <a:prstGeom prst="rect">
            <a:avLst/>
          </a:prstGeom>
        </p:spPr>
      </p:pic>
      <p:sp>
        <p:nvSpPr>
          <p:cNvPr id="56" name="Rectangle 55">
            <a:extLst>
              <a:ext uri="{FF2B5EF4-FFF2-40B4-BE49-F238E27FC236}">
                <a16:creationId xmlns:a16="http://schemas.microsoft.com/office/drawing/2014/main" id="{F88A9D1B-7D26-4E86-9B39-C1EEAEF3DEFC}"/>
              </a:ext>
            </a:extLst>
          </p:cNvPr>
          <p:cNvSpPr/>
          <p:nvPr/>
        </p:nvSpPr>
        <p:spPr>
          <a:xfrm>
            <a:off x="1488299" y="3124201"/>
            <a:ext cx="2855101" cy="914399"/>
          </a:xfrm>
          <a:custGeom>
            <a:avLst/>
            <a:gdLst>
              <a:gd name="connsiteX0" fmla="*/ 0 w 2855101"/>
              <a:gd name="connsiteY0" fmla="*/ 0 h 914399"/>
              <a:gd name="connsiteX1" fmla="*/ 513918 w 2855101"/>
              <a:gd name="connsiteY1" fmla="*/ 0 h 914399"/>
              <a:gd name="connsiteX2" fmla="*/ 1056387 w 2855101"/>
              <a:gd name="connsiteY2" fmla="*/ 0 h 914399"/>
              <a:gd name="connsiteX3" fmla="*/ 1655959 w 2855101"/>
              <a:gd name="connsiteY3" fmla="*/ 0 h 914399"/>
              <a:gd name="connsiteX4" fmla="*/ 2141326 w 2855101"/>
              <a:gd name="connsiteY4" fmla="*/ 0 h 914399"/>
              <a:gd name="connsiteX5" fmla="*/ 2855101 w 2855101"/>
              <a:gd name="connsiteY5" fmla="*/ 0 h 914399"/>
              <a:gd name="connsiteX6" fmla="*/ 2855101 w 2855101"/>
              <a:gd name="connsiteY6" fmla="*/ 448056 h 914399"/>
              <a:gd name="connsiteX7" fmla="*/ 2855101 w 2855101"/>
              <a:gd name="connsiteY7" fmla="*/ 914399 h 914399"/>
              <a:gd name="connsiteX8" fmla="*/ 2369734 w 2855101"/>
              <a:gd name="connsiteY8" fmla="*/ 914399 h 914399"/>
              <a:gd name="connsiteX9" fmla="*/ 1855816 w 2855101"/>
              <a:gd name="connsiteY9" fmla="*/ 914399 h 914399"/>
              <a:gd name="connsiteX10" fmla="*/ 1227693 w 2855101"/>
              <a:gd name="connsiteY10" fmla="*/ 914399 h 914399"/>
              <a:gd name="connsiteX11" fmla="*/ 742326 w 2855101"/>
              <a:gd name="connsiteY11" fmla="*/ 914399 h 914399"/>
              <a:gd name="connsiteX12" fmla="*/ 0 w 2855101"/>
              <a:gd name="connsiteY12" fmla="*/ 914399 h 914399"/>
              <a:gd name="connsiteX13" fmla="*/ 0 w 2855101"/>
              <a:gd name="connsiteY13" fmla="*/ 475487 h 914399"/>
              <a:gd name="connsiteX14" fmla="*/ 0 w 2855101"/>
              <a:gd name="connsiteY14" fmla="*/ 0 h 9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5101" h="914399" extrusionOk="0">
                <a:moveTo>
                  <a:pt x="0" y="0"/>
                </a:moveTo>
                <a:cubicBezTo>
                  <a:pt x="183968" y="23379"/>
                  <a:pt x="259619" y="17670"/>
                  <a:pt x="513918" y="0"/>
                </a:cubicBezTo>
                <a:cubicBezTo>
                  <a:pt x="768217" y="-17670"/>
                  <a:pt x="797366" y="-23618"/>
                  <a:pt x="1056387" y="0"/>
                </a:cubicBezTo>
                <a:cubicBezTo>
                  <a:pt x="1315408" y="23618"/>
                  <a:pt x="1424707" y="15725"/>
                  <a:pt x="1655959" y="0"/>
                </a:cubicBezTo>
                <a:cubicBezTo>
                  <a:pt x="1887211" y="-15725"/>
                  <a:pt x="1906102" y="541"/>
                  <a:pt x="2141326" y="0"/>
                </a:cubicBezTo>
                <a:cubicBezTo>
                  <a:pt x="2376550" y="-541"/>
                  <a:pt x="2634887" y="15693"/>
                  <a:pt x="2855101" y="0"/>
                </a:cubicBezTo>
                <a:cubicBezTo>
                  <a:pt x="2842417" y="126842"/>
                  <a:pt x="2856783" y="315049"/>
                  <a:pt x="2855101" y="448056"/>
                </a:cubicBezTo>
                <a:cubicBezTo>
                  <a:pt x="2853419" y="581063"/>
                  <a:pt x="2834716" y="787054"/>
                  <a:pt x="2855101" y="914399"/>
                </a:cubicBezTo>
                <a:cubicBezTo>
                  <a:pt x="2652383" y="916604"/>
                  <a:pt x="2587998" y="922402"/>
                  <a:pt x="2369734" y="914399"/>
                </a:cubicBezTo>
                <a:cubicBezTo>
                  <a:pt x="2151470" y="906396"/>
                  <a:pt x="2101197" y="903294"/>
                  <a:pt x="1855816" y="914399"/>
                </a:cubicBezTo>
                <a:cubicBezTo>
                  <a:pt x="1610435" y="925504"/>
                  <a:pt x="1475767" y="889399"/>
                  <a:pt x="1227693" y="914399"/>
                </a:cubicBezTo>
                <a:cubicBezTo>
                  <a:pt x="979619" y="939399"/>
                  <a:pt x="947926" y="922360"/>
                  <a:pt x="742326" y="914399"/>
                </a:cubicBezTo>
                <a:cubicBezTo>
                  <a:pt x="536726" y="906438"/>
                  <a:pt x="191869" y="909841"/>
                  <a:pt x="0" y="914399"/>
                </a:cubicBezTo>
                <a:cubicBezTo>
                  <a:pt x="20223" y="785986"/>
                  <a:pt x="11795" y="617454"/>
                  <a:pt x="0" y="475487"/>
                </a:cubicBezTo>
                <a:cubicBezTo>
                  <a:pt x="-11795" y="333520"/>
                  <a:pt x="-16133" y="96293"/>
                  <a:pt x="0" y="0"/>
                </a:cubicBezTo>
                <a:close/>
              </a:path>
            </a:pathLst>
          </a:custGeom>
          <a:noFill/>
          <a:ln>
            <a:solidFill>
              <a:schemeClr val="accent6"/>
            </a:solidFill>
            <a:extLst>
              <a:ext uri="{C807C97D-BFC1-408E-A445-0C87EB9F89A2}">
                <ask:lineSketchStyleProps xmlns:ask="http://schemas.microsoft.com/office/drawing/2018/sketchyshapes" sd="302348511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Greater amount of ESSER funding received </a:t>
            </a:r>
            <a:r>
              <a:rPr lang="en-US" sz="1200">
                <a:solidFill>
                  <a:schemeClr val="tx1"/>
                </a:solidFill>
              </a:rPr>
              <a:t>increases risk level given there is more money on the line should funds be spent inappropriately</a:t>
            </a:r>
          </a:p>
        </p:txBody>
      </p:sp>
      <p:sp>
        <p:nvSpPr>
          <p:cNvPr id="62" name="Rectangle 61">
            <a:extLst>
              <a:ext uri="{FF2B5EF4-FFF2-40B4-BE49-F238E27FC236}">
                <a16:creationId xmlns:a16="http://schemas.microsoft.com/office/drawing/2014/main" id="{4443805F-9815-4798-B06A-59146D67BAD7}"/>
              </a:ext>
            </a:extLst>
          </p:cNvPr>
          <p:cNvSpPr/>
          <p:nvPr/>
        </p:nvSpPr>
        <p:spPr>
          <a:xfrm>
            <a:off x="1477730" y="4268781"/>
            <a:ext cx="2855101" cy="914399"/>
          </a:xfrm>
          <a:custGeom>
            <a:avLst/>
            <a:gdLst>
              <a:gd name="connsiteX0" fmla="*/ 0 w 2855101"/>
              <a:gd name="connsiteY0" fmla="*/ 0 h 914399"/>
              <a:gd name="connsiteX1" fmla="*/ 513918 w 2855101"/>
              <a:gd name="connsiteY1" fmla="*/ 0 h 914399"/>
              <a:gd name="connsiteX2" fmla="*/ 1056387 w 2855101"/>
              <a:gd name="connsiteY2" fmla="*/ 0 h 914399"/>
              <a:gd name="connsiteX3" fmla="*/ 1655959 w 2855101"/>
              <a:gd name="connsiteY3" fmla="*/ 0 h 914399"/>
              <a:gd name="connsiteX4" fmla="*/ 2141326 w 2855101"/>
              <a:gd name="connsiteY4" fmla="*/ 0 h 914399"/>
              <a:gd name="connsiteX5" fmla="*/ 2855101 w 2855101"/>
              <a:gd name="connsiteY5" fmla="*/ 0 h 914399"/>
              <a:gd name="connsiteX6" fmla="*/ 2855101 w 2855101"/>
              <a:gd name="connsiteY6" fmla="*/ 448056 h 914399"/>
              <a:gd name="connsiteX7" fmla="*/ 2855101 w 2855101"/>
              <a:gd name="connsiteY7" fmla="*/ 914399 h 914399"/>
              <a:gd name="connsiteX8" fmla="*/ 2369734 w 2855101"/>
              <a:gd name="connsiteY8" fmla="*/ 914399 h 914399"/>
              <a:gd name="connsiteX9" fmla="*/ 1855816 w 2855101"/>
              <a:gd name="connsiteY9" fmla="*/ 914399 h 914399"/>
              <a:gd name="connsiteX10" fmla="*/ 1227693 w 2855101"/>
              <a:gd name="connsiteY10" fmla="*/ 914399 h 914399"/>
              <a:gd name="connsiteX11" fmla="*/ 742326 w 2855101"/>
              <a:gd name="connsiteY11" fmla="*/ 914399 h 914399"/>
              <a:gd name="connsiteX12" fmla="*/ 0 w 2855101"/>
              <a:gd name="connsiteY12" fmla="*/ 914399 h 914399"/>
              <a:gd name="connsiteX13" fmla="*/ 0 w 2855101"/>
              <a:gd name="connsiteY13" fmla="*/ 475487 h 914399"/>
              <a:gd name="connsiteX14" fmla="*/ 0 w 2855101"/>
              <a:gd name="connsiteY14" fmla="*/ 0 h 9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5101" h="914399" extrusionOk="0">
                <a:moveTo>
                  <a:pt x="0" y="0"/>
                </a:moveTo>
                <a:cubicBezTo>
                  <a:pt x="183968" y="-53709"/>
                  <a:pt x="259619" y="33088"/>
                  <a:pt x="513918" y="0"/>
                </a:cubicBezTo>
                <a:cubicBezTo>
                  <a:pt x="768217" y="-33088"/>
                  <a:pt x="797366" y="57753"/>
                  <a:pt x="1056387" y="0"/>
                </a:cubicBezTo>
                <a:cubicBezTo>
                  <a:pt x="1315408" y="-57753"/>
                  <a:pt x="1424707" y="69687"/>
                  <a:pt x="1655959" y="0"/>
                </a:cubicBezTo>
                <a:cubicBezTo>
                  <a:pt x="1887211" y="-69687"/>
                  <a:pt x="1906102" y="24809"/>
                  <a:pt x="2141326" y="0"/>
                </a:cubicBezTo>
                <a:cubicBezTo>
                  <a:pt x="2376550" y="-24809"/>
                  <a:pt x="2634887" y="8555"/>
                  <a:pt x="2855101" y="0"/>
                </a:cubicBezTo>
                <a:cubicBezTo>
                  <a:pt x="2864819" y="126842"/>
                  <a:pt x="2807497" y="315049"/>
                  <a:pt x="2855101" y="448056"/>
                </a:cubicBezTo>
                <a:cubicBezTo>
                  <a:pt x="2902705" y="581063"/>
                  <a:pt x="2811398" y="787054"/>
                  <a:pt x="2855101" y="914399"/>
                </a:cubicBezTo>
                <a:cubicBezTo>
                  <a:pt x="2652383" y="931165"/>
                  <a:pt x="2587998" y="888427"/>
                  <a:pt x="2369734" y="914399"/>
                </a:cubicBezTo>
                <a:cubicBezTo>
                  <a:pt x="2151470" y="940371"/>
                  <a:pt x="2101197" y="867319"/>
                  <a:pt x="1855816" y="914399"/>
                </a:cubicBezTo>
                <a:cubicBezTo>
                  <a:pt x="1610435" y="961479"/>
                  <a:pt x="1475767" y="845430"/>
                  <a:pt x="1227693" y="914399"/>
                </a:cubicBezTo>
                <a:cubicBezTo>
                  <a:pt x="979619" y="983368"/>
                  <a:pt x="947926" y="859262"/>
                  <a:pt x="742326" y="914399"/>
                </a:cubicBezTo>
                <a:cubicBezTo>
                  <a:pt x="536726" y="969536"/>
                  <a:pt x="191869" y="872724"/>
                  <a:pt x="0" y="914399"/>
                </a:cubicBezTo>
                <a:cubicBezTo>
                  <a:pt x="-36836" y="785986"/>
                  <a:pt x="7406" y="617454"/>
                  <a:pt x="0" y="475487"/>
                </a:cubicBezTo>
                <a:cubicBezTo>
                  <a:pt x="-7406" y="333520"/>
                  <a:pt x="7641" y="96293"/>
                  <a:pt x="0" y="0"/>
                </a:cubicBezTo>
                <a:close/>
              </a:path>
            </a:pathLst>
          </a:custGeom>
          <a:noFill/>
          <a:ln>
            <a:solidFill>
              <a:schemeClr val="accent3"/>
            </a:solidFill>
            <a:extLst>
              <a:ext uri="{C807C97D-BFC1-408E-A445-0C87EB9F89A2}">
                <ask:lineSketchStyleProps xmlns:ask="http://schemas.microsoft.com/office/drawing/2018/sketchyshapes" sd="3023485116">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rPr>
              <a:t>Failure to comply with </a:t>
            </a:r>
            <a:r>
              <a:rPr lang="en-US" sz="1200" b="1">
                <a:solidFill>
                  <a:schemeClr val="tx1"/>
                </a:solidFill>
              </a:rPr>
              <a:t>ESSER-reporting deadlines </a:t>
            </a:r>
            <a:r>
              <a:rPr lang="en-US" sz="1200">
                <a:solidFill>
                  <a:schemeClr val="tx1"/>
                </a:solidFill>
              </a:rPr>
              <a:t>increases risk level as it demonstrates lack of compliance with grant requirements</a:t>
            </a:r>
          </a:p>
        </p:txBody>
      </p:sp>
      <p:sp>
        <p:nvSpPr>
          <p:cNvPr id="61" name="Rectangle 60">
            <a:extLst>
              <a:ext uri="{FF2B5EF4-FFF2-40B4-BE49-F238E27FC236}">
                <a16:creationId xmlns:a16="http://schemas.microsoft.com/office/drawing/2014/main" id="{F296E2A3-9B7E-4C10-8252-9608C0A895C8}"/>
              </a:ext>
            </a:extLst>
          </p:cNvPr>
          <p:cNvSpPr/>
          <p:nvPr/>
        </p:nvSpPr>
        <p:spPr>
          <a:xfrm>
            <a:off x="1468513" y="5427892"/>
            <a:ext cx="2855101" cy="914399"/>
          </a:xfrm>
          <a:custGeom>
            <a:avLst/>
            <a:gdLst>
              <a:gd name="connsiteX0" fmla="*/ 0 w 2855101"/>
              <a:gd name="connsiteY0" fmla="*/ 0 h 914399"/>
              <a:gd name="connsiteX1" fmla="*/ 513918 w 2855101"/>
              <a:gd name="connsiteY1" fmla="*/ 0 h 914399"/>
              <a:gd name="connsiteX2" fmla="*/ 1056387 w 2855101"/>
              <a:gd name="connsiteY2" fmla="*/ 0 h 914399"/>
              <a:gd name="connsiteX3" fmla="*/ 1655959 w 2855101"/>
              <a:gd name="connsiteY3" fmla="*/ 0 h 914399"/>
              <a:gd name="connsiteX4" fmla="*/ 2141326 w 2855101"/>
              <a:gd name="connsiteY4" fmla="*/ 0 h 914399"/>
              <a:gd name="connsiteX5" fmla="*/ 2855101 w 2855101"/>
              <a:gd name="connsiteY5" fmla="*/ 0 h 914399"/>
              <a:gd name="connsiteX6" fmla="*/ 2855101 w 2855101"/>
              <a:gd name="connsiteY6" fmla="*/ 448056 h 914399"/>
              <a:gd name="connsiteX7" fmla="*/ 2855101 w 2855101"/>
              <a:gd name="connsiteY7" fmla="*/ 914399 h 914399"/>
              <a:gd name="connsiteX8" fmla="*/ 2369734 w 2855101"/>
              <a:gd name="connsiteY8" fmla="*/ 914399 h 914399"/>
              <a:gd name="connsiteX9" fmla="*/ 1855816 w 2855101"/>
              <a:gd name="connsiteY9" fmla="*/ 914399 h 914399"/>
              <a:gd name="connsiteX10" fmla="*/ 1227693 w 2855101"/>
              <a:gd name="connsiteY10" fmla="*/ 914399 h 914399"/>
              <a:gd name="connsiteX11" fmla="*/ 742326 w 2855101"/>
              <a:gd name="connsiteY11" fmla="*/ 914399 h 914399"/>
              <a:gd name="connsiteX12" fmla="*/ 0 w 2855101"/>
              <a:gd name="connsiteY12" fmla="*/ 914399 h 914399"/>
              <a:gd name="connsiteX13" fmla="*/ 0 w 2855101"/>
              <a:gd name="connsiteY13" fmla="*/ 475487 h 914399"/>
              <a:gd name="connsiteX14" fmla="*/ 0 w 2855101"/>
              <a:gd name="connsiteY14" fmla="*/ 0 h 9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5101" h="914399" extrusionOk="0">
                <a:moveTo>
                  <a:pt x="0" y="0"/>
                </a:moveTo>
                <a:cubicBezTo>
                  <a:pt x="183968" y="23379"/>
                  <a:pt x="259619" y="17670"/>
                  <a:pt x="513918" y="0"/>
                </a:cubicBezTo>
                <a:cubicBezTo>
                  <a:pt x="768217" y="-17670"/>
                  <a:pt x="797366" y="-23618"/>
                  <a:pt x="1056387" y="0"/>
                </a:cubicBezTo>
                <a:cubicBezTo>
                  <a:pt x="1315408" y="23618"/>
                  <a:pt x="1424707" y="15725"/>
                  <a:pt x="1655959" y="0"/>
                </a:cubicBezTo>
                <a:cubicBezTo>
                  <a:pt x="1887211" y="-15725"/>
                  <a:pt x="1906102" y="541"/>
                  <a:pt x="2141326" y="0"/>
                </a:cubicBezTo>
                <a:cubicBezTo>
                  <a:pt x="2376550" y="-541"/>
                  <a:pt x="2634887" y="15693"/>
                  <a:pt x="2855101" y="0"/>
                </a:cubicBezTo>
                <a:cubicBezTo>
                  <a:pt x="2842417" y="126842"/>
                  <a:pt x="2856783" y="315049"/>
                  <a:pt x="2855101" y="448056"/>
                </a:cubicBezTo>
                <a:cubicBezTo>
                  <a:pt x="2853419" y="581063"/>
                  <a:pt x="2834716" y="787054"/>
                  <a:pt x="2855101" y="914399"/>
                </a:cubicBezTo>
                <a:cubicBezTo>
                  <a:pt x="2652383" y="916604"/>
                  <a:pt x="2587998" y="922402"/>
                  <a:pt x="2369734" y="914399"/>
                </a:cubicBezTo>
                <a:cubicBezTo>
                  <a:pt x="2151470" y="906396"/>
                  <a:pt x="2101197" y="903294"/>
                  <a:pt x="1855816" y="914399"/>
                </a:cubicBezTo>
                <a:cubicBezTo>
                  <a:pt x="1610435" y="925504"/>
                  <a:pt x="1475767" y="889399"/>
                  <a:pt x="1227693" y="914399"/>
                </a:cubicBezTo>
                <a:cubicBezTo>
                  <a:pt x="979619" y="939399"/>
                  <a:pt x="947926" y="922360"/>
                  <a:pt x="742326" y="914399"/>
                </a:cubicBezTo>
                <a:cubicBezTo>
                  <a:pt x="536726" y="906438"/>
                  <a:pt x="191869" y="909841"/>
                  <a:pt x="0" y="914399"/>
                </a:cubicBezTo>
                <a:cubicBezTo>
                  <a:pt x="20223" y="785986"/>
                  <a:pt x="11795" y="617454"/>
                  <a:pt x="0" y="475487"/>
                </a:cubicBezTo>
                <a:cubicBezTo>
                  <a:pt x="-11795" y="333520"/>
                  <a:pt x="-16133" y="96293"/>
                  <a:pt x="0" y="0"/>
                </a:cubicBezTo>
                <a:close/>
              </a:path>
            </a:pathLst>
          </a:custGeom>
          <a:noFill/>
          <a:ln>
            <a:solidFill>
              <a:schemeClr val="accent2"/>
            </a:solidFill>
            <a:extLst>
              <a:ext uri="{C807C97D-BFC1-408E-A445-0C87EB9F89A2}">
                <ask:lineSketchStyleProps xmlns:ask="http://schemas.microsoft.com/office/drawing/2018/sketchyshapes" sd="302348511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rPr>
              <a:t>Lack of participation in </a:t>
            </a:r>
            <a:r>
              <a:rPr lang="en-US" sz="1200" b="1">
                <a:solidFill>
                  <a:schemeClr val="tx1"/>
                </a:solidFill>
              </a:rPr>
              <a:t>ESSER-related trainings </a:t>
            </a:r>
            <a:r>
              <a:rPr lang="en-US" sz="1200">
                <a:solidFill>
                  <a:schemeClr val="tx1"/>
                </a:solidFill>
              </a:rPr>
              <a:t>increases risk level due to the unique nature of ESSER grants, as discussed previously</a:t>
            </a:r>
          </a:p>
        </p:txBody>
      </p:sp>
      <p:pic>
        <p:nvPicPr>
          <p:cNvPr id="80" name="Graphic 79">
            <a:extLst>
              <a:ext uri="{FF2B5EF4-FFF2-40B4-BE49-F238E27FC236}">
                <a16:creationId xmlns:a16="http://schemas.microsoft.com/office/drawing/2014/main" id="{6B0DF51F-B610-48D9-A8DB-65204A2EE72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52120" y="4268780"/>
            <a:ext cx="914400" cy="914400"/>
          </a:xfrm>
          <a:prstGeom prst="rect">
            <a:avLst/>
          </a:prstGeom>
        </p:spPr>
      </p:pic>
      <p:pic>
        <p:nvPicPr>
          <p:cNvPr id="82" name="Graphic 81">
            <a:extLst>
              <a:ext uri="{FF2B5EF4-FFF2-40B4-BE49-F238E27FC236}">
                <a16:creationId xmlns:a16="http://schemas.microsoft.com/office/drawing/2014/main" id="{FD65D5B2-2652-435C-9B7B-44DCFE593E42}"/>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52120" y="5445445"/>
            <a:ext cx="914400" cy="914400"/>
          </a:xfrm>
          <a:prstGeom prst="rect">
            <a:avLst/>
          </a:prstGeom>
        </p:spPr>
      </p:pic>
      <p:cxnSp>
        <p:nvCxnSpPr>
          <p:cNvPr id="84" name="Straight Connector 83">
            <a:extLst>
              <a:ext uri="{FF2B5EF4-FFF2-40B4-BE49-F238E27FC236}">
                <a16:creationId xmlns:a16="http://schemas.microsoft.com/office/drawing/2014/main" id="{88FA959E-E1CE-4998-817C-ED2914EA1601}"/>
              </a:ext>
              <a:ext uri="{C183D7F6-B498-43B3-948B-1728B52AA6E4}">
                <adec:decorative xmlns:adec="http://schemas.microsoft.com/office/drawing/2017/decorative" val="1"/>
              </a:ext>
            </a:extLst>
          </p:cNvPr>
          <p:cNvCxnSpPr/>
          <p:nvPr/>
        </p:nvCxnSpPr>
        <p:spPr>
          <a:xfrm>
            <a:off x="506674" y="1828800"/>
            <a:ext cx="40513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6" name="Graphic 85">
            <a:extLst>
              <a:ext uri="{FF2B5EF4-FFF2-40B4-BE49-F238E27FC236}">
                <a16:creationId xmlns:a16="http://schemas.microsoft.com/office/drawing/2014/main" id="{9F5DE714-485E-48ED-9E3A-72066AA7F5B0}"/>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52120" y="3064727"/>
            <a:ext cx="914400" cy="914400"/>
          </a:xfrm>
          <a:prstGeom prst="rect">
            <a:avLst/>
          </a:prstGeom>
        </p:spPr>
      </p:pic>
      <p:sp>
        <p:nvSpPr>
          <p:cNvPr id="64" name="object 31">
            <a:extLst>
              <a:ext uri="{FF2B5EF4-FFF2-40B4-BE49-F238E27FC236}">
                <a16:creationId xmlns:a16="http://schemas.microsoft.com/office/drawing/2014/main" id="{79E73F10-4EB2-441A-A567-938DF4AF695E}"/>
              </a:ext>
            </a:extLst>
          </p:cNvPr>
          <p:cNvSpPr txBox="1"/>
          <p:nvPr/>
        </p:nvSpPr>
        <p:spPr>
          <a:xfrm>
            <a:off x="4044199" y="6372195"/>
            <a:ext cx="3637245" cy="156261"/>
          </a:xfrm>
          <a:prstGeom prst="rect">
            <a:avLst/>
          </a:prstGeom>
        </p:spPr>
        <p:txBody>
          <a:bodyPr vert="horz" wrap="square" lIns="0" tIns="8890" rIns="0" bIns="0" rtlCol="0">
            <a:spAutoFit/>
          </a:bodyPr>
          <a:lstStyle/>
          <a:p>
            <a:pPr marL="12700" marR="5080" indent="-10795" algn="ctr">
              <a:lnSpc>
                <a:spcPct val="104600"/>
              </a:lnSpc>
              <a:spcBef>
                <a:spcPts val="70"/>
              </a:spcBef>
            </a:pPr>
            <a:r>
              <a:rPr lang="en-US" sz="950" b="1" i="1">
                <a:latin typeface="Calibri"/>
                <a:cs typeface="Calibri"/>
              </a:rPr>
              <a:t>Note: Risk Assessment updated annually</a:t>
            </a:r>
            <a:endParaRPr sz="1050" b="1">
              <a:latin typeface="Calibri"/>
              <a:cs typeface="Calibri"/>
            </a:endParaRPr>
          </a:p>
        </p:txBody>
      </p:sp>
      <p:sp>
        <p:nvSpPr>
          <p:cNvPr id="27" name="Date Placeholder 26">
            <a:extLst>
              <a:ext uri="{FF2B5EF4-FFF2-40B4-BE49-F238E27FC236}">
                <a16:creationId xmlns:a16="http://schemas.microsoft.com/office/drawing/2014/main" id="{678C7A8E-8FFB-43A2-ACBA-EC2A0F7F9863}"/>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43" name="Footer Placeholder 42">
            <a:extLst>
              <a:ext uri="{FF2B5EF4-FFF2-40B4-BE49-F238E27FC236}">
                <a16:creationId xmlns:a16="http://schemas.microsoft.com/office/drawing/2014/main" id="{CE6FEDA7-C3F4-47D0-9E98-07545F6D02C6}"/>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dirty="0">
                <a:latin typeface="Open Sans" panose="020B0606030504020204" pitchFamily="34" charset="0"/>
                <a:ea typeface="Open Sans" panose="020B0606030504020204" pitchFamily="34" charset="0"/>
                <a:cs typeface="Open Sans" panose="020B0606030504020204" pitchFamily="34" charset="0"/>
              </a:rPr>
              <a:t>How Can You Be Proactive?</a:t>
            </a:r>
          </a:p>
          <a:p>
            <a:pPr marL="18415">
              <a:lnSpc>
                <a:spcPct val="100000"/>
              </a:lnSpc>
              <a:spcBef>
                <a:spcPts val="130"/>
              </a:spcBef>
            </a:pPr>
            <a:r>
              <a:rPr lang="en-US" sz="1800" b="0" dirty="0">
                <a:solidFill>
                  <a:srgbClr val="52555A"/>
                </a:solidFill>
                <a:latin typeface="Open Sans" panose="020B0606030504020204" pitchFamily="34" charset="0"/>
                <a:ea typeface="Open Sans" panose="020B0606030504020204" pitchFamily="34" charset="0"/>
                <a:cs typeface="Open Sans" panose="020B0606030504020204" pitchFamily="34" charset="0"/>
              </a:rPr>
              <a:t>Steps you can start taking now to get ahead of next year’s risk assessment</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6" name="object 26">
            <a:extLs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2" name="object 52">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880"/>
              </a:lnSpc>
              <a:spcBef>
                <a:spcPts val="0"/>
              </a:spcBef>
              <a:spcAft>
                <a:spcPts val="0"/>
              </a:spcAft>
              <a:buClrTx/>
              <a:buSzTx/>
              <a:buFontTx/>
              <a:buNone/>
              <a:tabLst/>
              <a:defRPr/>
            </a:pPr>
            <a:fld id="{81D60167-4931-47E6-BA6A-407CBD079E47}" type="slidenum">
              <a:rPr kumimoji="0" sz="800" b="0" i="0" u="none" strike="noStrike" kern="0" cap="none" spc="-25" normalizeH="0" baseline="0" noProof="0" dirty="0">
                <a:ln>
                  <a:noFill/>
                </a:ln>
                <a:solidFill>
                  <a:prstClr val="black"/>
                </a:solidFill>
                <a:effectLst/>
                <a:uLnTx/>
                <a:uFillTx/>
                <a:latin typeface="Calibri"/>
                <a:ea typeface="+mn-ea"/>
                <a:cs typeface="Calibri"/>
              </a:rPr>
              <a:pPr marL="38100" marR="0" lvl="0" indent="0" algn="l" defTabSz="914400" rtl="0" eaLnBrk="1" fontAlgn="auto" latinLnBrk="0" hangingPunct="1">
                <a:lnSpc>
                  <a:spcPts val="880"/>
                </a:lnSpc>
                <a:spcBef>
                  <a:spcPts val="0"/>
                </a:spcBef>
                <a:spcAft>
                  <a:spcPts val="0"/>
                </a:spcAft>
                <a:buClrTx/>
                <a:buSzTx/>
                <a:buFontTx/>
                <a:buNone/>
                <a:tabLst/>
                <a:defRPr/>
              </a:pPr>
              <a:t>14</a:t>
            </a:fld>
            <a:endParaRPr kumimoji="0" sz="800" b="0" i="0" u="none" strike="noStrike" kern="0" cap="none" spc="-25" normalizeH="0" baseline="0" noProof="0">
              <a:ln>
                <a:noFill/>
              </a:ln>
              <a:solidFill>
                <a:prstClr val="black"/>
              </a:solidFill>
              <a:effectLst/>
              <a:uLnTx/>
              <a:uFillTx/>
              <a:latin typeface="Calibri"/>
              <a:ea typeface="+mn-ea"/>
              <a:cs typeface="Calibri"/>
            </a:endParaRPr>
          </a:p>
        </p:txBody>
      </p:sp>
      <p:graphicFrame>
        <p:nvGraphicFramePr>
          <p:cNvPr id="8" name="Table 7">
            <a:extLst>
              <a:ext uri="{FF2B5EF4-FFF2-40B4-BE49-F238E27FC236}">
                <a16:creationId xmlns:a16="http://schemas.microsoft.com/office/drawing/2014/main" id="{50F0FA2D-4098-435F-BE23-017D69544523}"/>
              </a:ext>
            </a:extLst>
          </p:cNvPr>
          <p:cNvGraphicFramePr>
            <a:graphicFrameLocks noGrp="1"/>
          </p:cNvGraphicFramePr>
          <p:nvPr>
            <p:extLst>
              <p:ext uri="{D42A27DB-BD31-4B8C-83A1-F6EECF244321}">
                <p14:modId xmlns:p14="http://schemas.microsoft.com/office/powerpoint/2010/main" val="10634213"/>
              </p:ext>
            </p:extLst>
          </p:nvPr>
        </p:nvGraphicFramePr>
        <p:xfrm>
          <a:off x="373630" y="2146764"/>
          <a:ext cx="11196710" cy="1885728"/>
        </p:xfrm>
        <a:graphic>
          <a:graphicData uri="http://schemas.openxmlformats.org/drawingml/2006/table">
            <a:tbl>
              <a:tblPr firstRow="1" bandRow="1"/>
              <a:tblGrid>
                <a:gridCol w="2775340">
                  <a:extLst>
                    <a:ext uri="{9D8B030D-6E8A-4147-A177-3AD203B41FA5}">
                      <a16:colId xmlns:a16="http://schemas.microsoft.com/office/drawing/2014/main" val="800214455"/>
                    </a:ext>
                  </a:extLst>
                </a:gridCol>
                <a:gridCol w="2933700">
                  <a:extLst>
                    <a:ext uri="{9D8B030D-6E8A-4147-A177-3AD203B41FA5}">
                      <a16:colId xmlns:a16="http://schemas.microsoft.com/office/drawing/2014/main" val="3015815130"/>
                    </a:ext>
                  </a:extLst>
                </a:gridCol>
                <a:gridCol w="2752725">
                  <a:extLst>
                    <a:ext uri="{9D8B030D-6E8A-4147-A177-3AD203B41FA5}">
                      <a16:colId xmlns:a16="http://schemas.microsoft.com/office/drawing/2014/main" val="2935081982"/>
                    </a:ext>
                  </a:extLst>
                </a:gridCol>
                <a:gridCol w="2734945">
                  <a:extLst>
                    <a:ext uri="{9D8B030D-6E8A-4147-A177-3AD203B41FA5}">
                      <a16:colId xmlns:a16="http://schemas.microsoft.com/office/drawing/2014/main" val="3842248130"/>
                    </a:ext>
                  </a:extLst>
                </a:gridCol>
              </a:tblGrid>
              <a:tr h="448909">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baseline="0">
                          <a:solidFill>
                            <a:schemeClr val="accent2"/>
                          </a:solidFill>
                          <a:latin typeface="Open Sans" panose="020B0606030504020204" pitchFamily="34" charset="0"/>
                          <a:ea typeface="Open Sans" panose="020B0606030504020204" pitchFamily="34" charset="0"/>
                          <a:cs typeface="Open Sans" panose="020B0606030504020204" pitchFamily="34" charset="0"/>
                        </a:rPr>
                        <a:t>Participate in Trainings</a:t>
                      </a:r>
                      <a:endParaRPr lang="en-US" sz="1600" b="1" i="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dirty="0">
                          <a:solidFill>
                            <a:schemeClr val="accent6"/>
                          </a:solidFill>
                          <a:latin typeface="Open Sans" panose="020B0606030504020204" pitchFamily="34" charset="0"/>
                          <a:ea typeface="Open Sans" panose="020B0606030504020204" pitchFamily="34" charset="0"/>
                          <a:cs typeface="Open Sans" panose="020B0606030504020204" pitchFamily="34" charset="0"/>
                        </a:rPr>
                        <a:t>Meet Reporting Deadlines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chemeClr val="accent3"/>
                          </a:solidFill>
                          <a:latin typeface="Open Sans" panose="020B0606030504020204" pitchFamily="34" charset="0"/>
                          <a:ea typeface="Open Sans" panose="020B0606030504020204" pitchFamily="34" charset="0"/>
                          <a:cs typeface="Open Sans" panose="020B0606030504020204" pitchFamily="34" charset="0"/>
                        </a:rPr>
                        <a:t>Address Year 1 Observations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chemeClr val="accent5"/>
                          </a:solidFill>
                          <a:latin typeface="Open Sans" panose="020B0606030504020204" pitchFamily="34" charset="0"/>
                          <a:ea typeface="Open Sans" panose="020B0606030504020204" pitchFamily="34" charset="0"/>
                          <a:cs typeface="Open Sans" panose="020B0606030504020204" pitchFamily="34" charset="0"/>
                        </a:rPr>
                        <a:t>Spend Funds on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0940454"/>
                  </a:ext>
                </a:extLst>
              </a:tr>
              <a:tr h="1306608">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20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Actively participate in PDE ESSER Training Events (office hours, fall meetings, annual conference, SAS, PDE Data Summit)</a:t>
                      </a:r>
                    </a:p>
                    <a:p>
                      <a:pPr algn="ctr"/>
                      <a:endParaRPr lang="en-US" sz="1100" b="0" i="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Make sure ESSER-required reporting deadlines to PDE are met </a:t>
                      </a:r>
                      <a:endParaRPr lang="en-US" sz="1100" b="0" i="0" kern="120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Adequately respond to and address observations from Year 1 of ESSER Monitoring</a:t>
                      </a:r>
                    </a:p>
                    <a:p>
                      <a:pPr marL="0" algn="ctr" defTabSz="914400" rtl="0" eaLnBrk="1" latinLnBrk="0" hangingPunct="1"/>
                      <a:endParaRPr lang="en-US" sz="1100" b="0" i="0" kern="120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Make sure ESSER grant funding is fully spent prior to the program liquidation date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172318"/>
                  </a:ext>
                </a:extLst>
              </a:tr>
            </a:tbl>
          </a:graphicData>
        </a:graphic>
      </p:graphicFrame>
      <p:graphicFrame>
        <p:nvGraphicFramePr>
          <p:cNvPr id="9" name="Table 8">
            <a:extLst>
              <a:ext uri="{FF2B5EF4-FFF2-40B4-BE49-F238E27FC236}">
                <a16:creationId xmlns:a16="http://schemas.microsoft.com/office/drawing/2014/main" id="{DD79E68E-5A6C-42E8-B681-EB300451613C}"/>
              </a:ext>
            </a:extLst>
          </p:cNvPr>
          <p:cNvGraphicFramePr>
            <a:graphicFrameLocks noGrp="1"/>
          </p:cNvGraphicFramePr>
          <p:nvPr>
            <p:extLst>
              <p:ext uri="{D42A27DB-BD31-4B8C-83A1-F6EECF244321}">
                <p14:modId xmlns:p14="http://schemas.microsoft.com/office/powerpoint/2010/main" val="2496546735"/>
              </p:ext>
            </p:extLst>
          </p:nvPr>
        </p:nvGraphicFramePr>
        <p:xfrm>
          <a:off x="444500" y="4215557"/>
          <a:ext cx="11196710" cy="2194560"/>
        </p:xfrm>
        <a:graphic>
          <a:graphicData uri="http://schemas.openxmlformats.org/drawingml/2006/table">
            <a:tbl>
              <a:tblPr firstRow="1" bandRow="1"/>
              <a:tblGrid>
                <a:gridCol w="2775340">
                  <a:extLst>
                    <a:ext uri="{9D8B030D-6E8A-4147-A177-3AD203B41FA5}">
                      <a16:colId xmlns:a16="http://schemas.microsoft.com/office/drawing/2014/main" val="800214455"/>
                    </a:ext>
                  </a:extLst>
                </a:gridCol>
                <a:gridCol w="2933700">
                  <a:extLst>
                    <a:ext uri="{9D8B030D-6E8A-4147-A177-3AD203B41FA5}">
                      <a16:colId xmlns:a16="http://schemas.microsoft.com/office/drawing/2014/main" val="3015815130"/>
                    </a:ext>
                  </a:extLst>
                </a:gridCol>
                <a:gridCol w="2752725">
                  <a:extLst>
                    <a:ext uri="{9D8B030D-6E8A-4147-A177-3AD203B41FA5}">
                      <a16:colId xmlns:a16="http://schemas.microsoft.com/office/drawing/2014/main" val="2935081982"/>
                    </a:ext>
                  </a:extLst>
                </a:gridCol>
                <a:gridCol w="2734945">
                  <a:extLst>
                    <a:ext uri="{9D8B030D-6E8A-4147-A177-3AD203B41FA5}">
                      <a16:colId xmlns:a16="http://schemas.microsoft.com/office/drawing/2014/main" val="3842248130"/>
                    </a:ext>
                  </a:extLst>
                </a:gridCol>
              </a:tblGrid>
              <a:tr h="448909">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baseline="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Follow Leading Internal Controls Practices</a:t>
                      </a:r>
                      <a:endParaRPr lang="en-US" sz="1600" b="1" i="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Receive Prior Approval for Capital Expenditures and Construction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rgbClr val="CD477A"/>
                          </a:solidFill>
                          <a:latin typeface="Open Sans" panose="020B0606030504020204" pitchFamily="34" charset="0"/>
                          <a:ea typeface="Open Sans" panose="020B0606030504020204" pitchFamily="34" charset="0"/>
                          <a:cs typeface="Open Sans" panose="020B0606030504020204" pitchFamily="34" charset="0"/>
                        </a:rPr>
                        <a:t>Educate Team on PII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600" b="1" i="0">
                          <a:solidFill>
                            <a:srgbClr val="A80408"/>
                          </a:solidFill>
                          <a:latin typeface="Open Sans" panose="020B0606030504020204" pitchFamily="34" charset="0"/>
                          <a:ea typeface="Open Sans" panose="020B0606030504020204" pitchFamily="34" charset="0"/>
                          <a:cs typeface="Open Sans" panose="020B0606030504020204" pitchFamily="34" charset="0"/>
                        </a:rPr>
                        <a:t>Comply with ESSER Specific Requirements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0940454"/>
                  </a:ext>
                </a:extLst>
              </a:tr>
              <a:tr h="1306608">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algn="ct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Take measures to follow leading practices for internal controls to mitigate the likelihood of observations. Some internal control areas include: segregation of duties, r</a:t>
                      </a:r>
                      <a:r>
                        <a:rPr lang="en-US" sz="1200" b="0" i="0">
                          <a:solidFill>
                            <a:schemeClr val="tx1"/>
                          </a:solidFill>
                          <a:latin typeface="Open Sans"/>
                          <a:ea typeface="Open Sans"/>
                          <a:cs typeface="Open Sans"/>
                        </a:rPr>
                        <a:t>eview and approvals, and s</a:t>
                      </a:r>
                      <a:r>
                        <a:rPr lang="en-US" sz="1200" b="0" i="0">
                          <a:solidFill>
                            <a:schemeClr val="tx1"/>
                          </a:solidFill>
                          <a:latin typeface="Open Sans" panose="020B0606030504020204" pitchFamily="34" charset="0"/>
                          <a:ea typeface="Open Sans" panose="020B0606030504020204" pitchFamily="34" charset="0"/>
                          <a:cs typeface="Open Sans" panose="020B0606030504020204" pitchFamily="34" charset="0"/>
                        </a:rPr>
                        <a:t>afeguarding assets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Receive prior-approval from PDE for large capital expenditures and for construction projects prior to spending grant funding on those costs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Educate your team on what constitutes personally identifiable information (PII) and how to appropriately safeguard PII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defRPr>
                          <a:solidFill>
                            <a:schemeClr val="dk1"/>
                          </a:solidFill>
                          <a:latin typeface="Open Sans"/>
                        </a:defRPr>
                      </a:lvl1pPr>
                      <a:lvl2pPr marL="457200">
                        <a:defRPr>
                          <a:solidFill>
                            <a:schemeClr val="dk1"/>
                          </a:solidFill>
                          <a:latin typeface="Open Sans"/>
                        </a:defRPr>
                      </a:lvl2pPr>
                      <a:lvl3pPr marL="914400">
                        <a:defRPr>
                          <a:solidFill>
                            <a:schemeClr val="dk1"/>
                          </a:solidFill>
                          <a:latin typeface="Open Sans"/>
                        </a:defRPr>
                      </a:lvl3pPr>
                      <a:lvl4pPr marL="1371600">
                        <a:defRPr>
                          <a:solidFill>
                            <a:schemeClr val="dk1"/>
                          </a:solidFill>
                          <a:latin typeface="Open Sans"/>
                        </a:defRPr>
                      </a:lvl4pPr>
                      <a:lvl5pPr marL="1828800">
                        <a:defRPr>
                          <a:solidFill>
                            <a:schemeClr val="dk1"/>
                          </a:solidFill>
                          <a:latin typeface="Open Sans"/>
                        </a:defRPr>
                      </a:lvl5pPr>
                      <a:lvl6pPr marL="2286000">
                        <a:defRPr>
                          <a:solidFill>
                            <a:schemeClr val="dk1"/>
                          </a:solidFill>
                          <a:latin typeface="Open Sans"/>
                        </a:defRPr>
                      </a:lvl6pPr>
                      <a:lvl7pPr marL="2743200">
                        <a:defRPr>
                          <a:solidFill>
                            <a:schemeClr val="dk1"/>
                          </a:solidFill>
                          <a:latin typeface="Open Sans"/>
                        </a:defRPr>
                      </a:lvl7pPr>
                      <a:lvl8pPr marL="3200400">
                        <a:defRPr>
                          <a:solidFill>
                            <a:schemeClr val="dk1"/>
                          </a:solidFill>
                          <a:latin typeface="Open Sans"/>
                        </a:defRPr>
                      </a:lvl8pPr>
                      <a:lvl9pPr marL="3657600">
                        <a:defRPr>
                          <a:solidFill>
                            <a:schemeClr val="dk1"/>
                          </a:solidFill>
                          <a:latin typeface="Open Sans"/>
                        </a:defRPr>
                      </a:lvl9pPr>
                    </a:lstStyle>
                    <a:p>
                      <a:pPr marL="0" algn="ctr" defTabSz="914400" rtl="0" eaLnBrk="1" latinLnBrk="0" hangingPunct="1"/>
                      <a:r>
                        <a:rPr lang="en-US" sz="12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Comply with ESSER program specific requirements to maintain maintenance of equity</a:t>
                      </a:r>
                    </a:p>
                    <a:p>
                      <a:pPr marL="0" algn="ctr" defTabSz="914400" rtl="0" eaLnBrk="1" latinLnBrk="0" hangingPunct="1"/>
                      <a:endParaRPr lang="en-US" sz="1100" b="0" i="0" kern="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8172318"/>
                  </a:ext>
                </a:extLst>
              </a:tr>
            </a:tbl>
          </a:graphicData>
        </a:graphic>
      </p:graphicFrame>
      <p:pic>
        <p:nvPicPr>
          <p:cNvPr id="4" name="Graphic 3">
            <a:extLst>
              <a:ext uri="{FF2B5EF4-FFF2-40B4-BE49-F238E27FC236}">
                <a16:creationId xmlns:a16="http://schemas.microsoft.com/office/drawing/2014/main" id="{F44A7747-EDEF-470C-86D8-0726F9664AB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62096" y="1302163"/>
            <a:ext cx="1036533" cy="1036533"/>
          </a:xfrm>
          <a:prstGeom prst="rect">
            <a:avLst/>
          </a:prstGeom>
        </p:spPr>
      </p:pic>
      <p:pic>
        <p:nvPicPr>
          <p:cNvPr id="6" name="Graphic 5">
            <a:extLst>
              <a:ext uri="{FF2B5EF4-FFF2-40B4-BE49-F238E27FC236}">
                <a16:creationId xmlns:a16="http://schemas.microsoft.com/office/drawing/2014/main" id="{110057ED-7C3D-48FC-A0E7-95CB74FAEE7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11354" y="3445080"/>
            <a:ext cx="914400" cy="914400"/>
          </a:xfrm>
          <a:prstGeom prst="rect">
            <a:avLst/>
          </a:prstGeom>
        </p:spPr>
      </p:pic>
      <p:pic>
        <p:nvPicPr>
          <p:cNvPr id="11" name="Graphic 10">
            <a:extLst>
              <a:ext uri="{FF2B5EF4-FFF2-40B4-BE49-F238E27FC236}">
                <a16:creationId xmlns:a16="http://schemas.microsoft.com/office/drawing/2014/main" id="{BB8E9068-4481-42AF-AC0C-409CC0C5979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95718" y="1297797"/>
            <a:ext cx="914400" cy="914400"/>
          </a:xfrm>
          <a:prstGeom prst="rect">
            <a:avLst/>
          </a:prstGeom>
        </p:spPr>
      </p:pic>
      <p:pic>
        <p:nvPicPr>
          <p:cNvPr id="14" name="Graphic 13">
            <a:extLst>
              <a:ext uri="{FF2B5EF4-FFF2-40B4-BE49-F238E27FC236}">
                <a16:creationId xmlns:a16="http://schemas.microsoft.com/office/drawing/2014/main" id="{6FDB0375-7669-405B-9EBB-F8F1E2201E4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10886" y="3421996"/>
            <a:ext cx="914400" cy="914400"/>
          </a:xfrm>
          <a:prstGeom prst="rect">
            <a:avLst/>
          </a:prstGeom>
        </p:spPr>
      </p:pic>
      <p:pic>
        <p:nvPicPr>
          <p:cNvPr id="18" name="Graphic 17">
            <a:extLst>
              <a:ext uri="{FF2B5EF4-FFF2-40B4-BE49-F238E27FC236}">
                <a16:creationId xmlns:a16="http://schemas.microsoft.com/office/drawing/2014/main" id="{A62785CB-42BF-4060-9D0D-E2F76112305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80180" y="3445080"/>
            <a:ext cx="914400" cy="914400"/>
          </a:xfrm>
          <a:prstGeom prst="rect">
            <a:avLst/>
          </a:prstGeom>
        </p:spPr>
      </p:pic>
      <p:pic>
        <p:nvPicPr>
          <p:cNvPr id="16" name="Graphic 15">
            <a:extLst>
              <a:ext uri="{FF2B5EF4-FFF2-40B4-BE49-F238E27FC236}">
                <a16:creationId xmlns:a16="http://schemas.microsoft.com/office/drawing/2014/main" id="{D888114A-DC05-4F49-BED4-3F71EB172729}"/>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80180" y="1363229"/>
            <a:ext cx="914400" cy="914400"/>
          </a:xfrm>
          <a:prstGeom prst="rect">
            <a:avLst/>
          </a:prstGeom>
        </p:spPr>
      </p:pic>
      <p:pic>
        <p:nvPicPr>
          <p:cNvPr id="20" name="Graphic 19">
            <a:extLst>
              <a:ext uri="{FF2B5EF4-FFF2-40B4-BE49-F238E27FC236}">
                <a16:creationId xmlns:a16="http://schemas.microsoft.com/office/drawing/2014/main" id="{B7FADD2E-7263-4154-B104-ACA16719348B}"/>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876941" y="3375411"/>
            <a:ext cx="914400" cy="914400"/>
          </a:xfrm>
          <a:prstGeom prst="rect">
            <a:avLst/>
          </a:prstGeom>
        </p:spPr>
      </p:pic>
      <p:pic>
        <p:nvPicPr>
          <p:cNvPr id="3" name="Graphic 2">
            <a:extLst>
              <a:ext uri="{FF2B5EF4-FFF2-40B4-BE49-F238E27FC236}">
                <a16:creationId xmlns:a16="http://schemas.microsoft.com/office/drawing/2014/main" id="{2C9E78A7-5A8B-4EF9-9E6A-D607EABB3EBA}"/>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4130131" y="1334024"/>
            <a:ext cx="930036" cy="930036"/>
          </a:xfrm>
          <a:prstGeom prst="rect">
            <a:avLst/>
          </a:prstGeom>
        </p:spPr>
      </p:pic>
      <p:sp>
        <p:nvSpPr>
          <p:cNvPr id="2" name="Date Placeholder 1">
            <a:extLst>
              <a:ext uri="{FF2B5EF4-FFF2-40B4-BE49-F238E27FC236}">
                <a16:creationId xmlns:a16="http://schemas.microsoft.com/office/drawing/2014/main" id="{F6FFFF29-4B96-430D-A722-7E419EAF169A}"/>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5" name="Footer Placeholder 4">
            <a:extLst>
              <a:ext uri="{FF2B5EF4-FFF2-40B4-BE49-F238E27FC236}">
                <a16:creationId xmlns:a16="http://schemas.microsoft.com/office/drawing/2014/main" id="{76950C71-460A-4FBB-BF20-DF434C623657}"/>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Tree>
    <p:extLst>
      <p:ext uri="{BB962C8B-B14F-4D97-AF65-F5344CB8AC3E}">
        <p14:creationId xmlns:p14="http://schemas.microsoft.com/office/powerpoint/2010/main" val="80742333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EF450-C040-4C8D-8820-088F457B5105}"/>
              </a:ext>
            </a:extLst>
          </p:cNvPr>
          <p:cNvSpPr>
            <a:spLocks noGrp="1"/>
          </p:cNvSpPr>
          <p:nvPr>
            <p:ph type="title" idx="4294967295"/>
          </p:nvPr>
        </p:nvSpPr>
        <p:spPr>
          <a:xfrm>
            <a:off x="952500" y="1206500"/>
            <a:ext cx="6286500" cy="2257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US" sz="6600" b="0" i="0" u="none" strike="noStrike" kern="1200" cap="none" spc="0" normalizeH="0" baseline="0" noProof="0" dirty="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Acing ESSER Monitoring </a:t>
            </a:r>
          </a:p>
        </p:txBody>
      </p:sp>
    </p:spTree>
    <p:extLst>
      <p:ext uri="{BB962C8B-B14F-4D97-AF65-F5344CB8AC3E}">
        <p14:creationId xmlns:p14="http://schemas.microsoft.com/office/powerpoint/2010/main" val="170021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a:t>Plan Ahead</a:t>
            </a:r>
            <a:br>
              <a:rPr lang="en-US" sz="2100"/>
            </a:br>
            <a:r>
              <a:rPr lang="en-US" sz="1800" b="0">
                <a:solidFill>
                  <a:srgbClr val="52555A"/>
                </a:solidFill>
                <a:latin typeface="Calibri"/>
                <a:cs typeface="Calibri"/>
              </a:rPr>
              <a:t>Leading practices to reduce stress all around</a:t>
            </a:r>
            <a:endParaRPr sz="1800">
              <a:latin typeface="Calibri"/>
              <a:cs typeface="Calibri"/>
            </a:endParaRPr>
          </a:p>
        </p:txBody>
      </p:sp>
      <p:pic>
        <p:nvPicPr>
          <p:cNvPr id="26" name="object 26">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7" name="Freeform: Shape 56">
            <a:extLst>
              <a:ext uri="{FF2B5EF4-FFF2-40B4-BE49-F238E27FC236}">
                <a16:creationId xmlns:a16="http://schemas.microsoft.com/office/drawing/2014/main" id="{FA466CBA-FB36-4557-9834-46E964E992B1}"/>
              </a:ext>
              <a:ext uri="{C183D7F6-B498-43B3-948B-1728B52AA6E4}">
                <adec:decorative xmlns:adec="http://schemas.microsoft.com/office/drawing/2017/decorative" val="1"/>
              </a:ext>
            </a:extLst>
          </p:cNvPr>
          <p:cNvSpPr/>
          <p:nvPr/>
        </p:nvSpPr>
        <p:spPr>
          <a:xfrm>
            <a:off x="0" y="2330119"/>
            <a:ext cx="12167119" cy="405333"/>
          </a:xfrm>
          <a:custGeom>
            <a:avLst/>
            <a:gdLst>
              <a:gd name="connsiteX0" fmla="*/ 0 w 12167119"/>
              <a:gd name="connsiteY0" fmla="*/ 7222 h 405333"/>
              <a:gd name="connsiteX1" fmla="*/ 2146041 w 12167119"/>
              <a:gd name="connsiteY1" fmla="*/ 405329 h 405333"/>
              <a:gd name="connsiteX2" fmla="*/ 6419461 w 12167119"/>
              <a:gd name="connsiteY2" fmla="*/ 1002 h 405333"/>
              <a:gd name="connsiteX3" fmla="*/ 9666515 w 12167119"/>
              <a:gd name="connsiteY3" fmla="*/ 287141 h 405333"/>
              <a:gd name="connsiteX4" fmla="*/ 12167119 w 12167119"/>
              <a:gd name="connsiteY4" fmla="*/ 175173 h 40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7119" h="405333">
                <a:moveTo>
                  <a:pt x="0" y="7222"/>
                </a:moveTo>
                <a:cubicBezTo>
                  <a:pt x="538065" y="206794"/>
                  <a:pt x="1076131" y="406366"/>
                  <a:pt x="2146041" y="405329"/>
                </a:cubicBezTo>
                <a:cubicBezTo>
                  <a:pt x="3215951" y="404292"/>
                  <a:pt x="5166049" y="20700"/>
                  <a:pt x="6419461" y="1002"/>
                </a:cubicBezTo>
                <a:cubicBezTo>
                  <a:pt x="7672873" y="-18696"/>
                  <a:pt x="8708572" y="258113"/>
                  <a:pt x="9666515" y="287141"/>
                </a:cubicBezTo>
                <a:cubicBezTo>
                  <a:pt x="10624458" y="316169"/>
                  <a:pt x="11395788" y="245671"/>
                  <a:pt x="12167119" y="175173"/>
                </a:cubicBezTo>
              </a:path>
            </a:pathLst>
          </a:custGeom>
          <a:noFill/>
          <a:ln w="28575" cap="flat" cmpd="sng" algn="ctr">
            <a:solidFill>
              <a:schemeClr val="tx1"/>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0" name="Freeform: Shape 7">
            <a:extLst>
              <a:ext uri="{FF2B5EF4-FFF2-40B4-BE49-F238E27FC236}">
                <a16:creationId xmlns:a16="http://schemas.microsoft.com/office/drawing/2014/main" id="{22CC717B-3577-47D0-8BAB-2E480B848AA7}"/>
              </a:ext>
              <a:ext uri="{C183D7F6-B498-43B3-948B-1728B52AA6E4}">
                <adec:decorative xmlns:adec="http://schemas.microsoft.com/office/drawing/2017/decorative" val="1"/>
              </a:ext>
            </a:extLst>
          </p:cNvPr>
          <p:cNvSpPr/>
          <p:nvPr/>
        </p:nvSpPr>
        <p:spPr>
          <a:xfrm>
            <a:off x="-18661" y="2243926"/>
            <a:ext cx="12192000" cy="547505"/>
          </a:xfrm>
          <a:custGeom>
            <a:avLst/>
            <a:gdLst>
              <a:gd name="connsiteX0" fmla="*/ 12192000 w 12192000"/>
              <a:gd name="connsiteY0" fmla="*/ 547505 h 547505"/>
              <a:gd name="connsiteX1" fmla="*/ 8360229 w 12192000"/>
              <a:gd name="connsiteY1" fmla="*/ 109 h 547505"/>
              <a:gd name="connsiteX2" fmla="*/ 3987282 w 12192000"/>
              <a:gd name="connsiteY2" fmla="*/ 497742 h 547505"/>
              <a:gd name="connsiteX3" fmla="*/ 0 w 12192000"/>
              <a:gd name="connsiteY3" fmla="*/ 248926 h 547505"/>
            </a:gdLst>
            <a:ahLst/>
            <a:cxnLst>
              <a:cxn ang="0">
                <a:pos x="connsiteX0" y="connsiteY0"/>
              </a:cxn>
              <a:cxn ang="0">
                <a:pos x="connsiteX1" y="connsiteY1"/>
              </a:cxn>
              <a:cxn ang="0">
                <a:pos x="connsiteX2" y="connsiteY2"/>
              </a:cxn>
              <a:cxn ang="0">
                <a:pos x="connsiteX3" y="connsiteY3"/>
              </a:cxn>
            </a:cxnLst>
            <a:rect l="l" t="t" r="r" b="b"/>
            <a:pathLst>
              <a:path w="12192000" h="547505">
                <a:moveTo>
                  <a:pt x="12192000" y="547505"/>
                </a:moveTo>
                <a:cubicBezTo>
                  <a:pt x="10959841" y="277954"/>
                  <a:pt x="9727682" y="8403"/>
                  <a:pt x="8360229" y="109"/>
                </a:cubicBezTo>
                <a:cubicBezTo>
                  <a:pt x="6992776" y="-8185"/>
                  <a:pt x="5380653" y="456273"/>
                  <a:pt x="3987282" y="497742"/>
                </a:cubicBezTo>
                <a:cubicBezTo>
                  <a:pt x="2593911" y="539211"/>
                  <a:pt x="1296955" y="394068"/>
                  <a:pt x="0" y="248926"/>
                </a:cubicBezTo>
              </a:path>
            </a:pathLst>
          </a:custGeom>
          <a:noFill/>
          <a:ln w="28575" cap="flat" cmpd="sng" algn="ctr">
            <a:solidFill>
              <a:schemeClr val="bg1">
                <a:lumMod val="8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61" name="Freeform: Shape 9">
            <a:extLst>
              <a:ext uri="{FF2B5EF4-FFF2-40B4-BE49-F238E27FC236}">
                <a16:creationId xmlns:a16="http://schemas.microsoft.com/office/drawing/2014/main" id="{5F1A59C2-53C8-478B-8CD2-647152D3AC59}"/>
              </a:ext>
              <a:ext uri="{C183D7F6-B498-43B3-948B-1728B52AA6E4}">
                <adec:decorative xmlns:adec="http://schemas.microsoft.com/office/drawing/2017/decorative" val="1"/>
              </a:ext>
            </a:extLst>
          </p:cNvPr>
          <p:cNvSpPr/>
          <p:nvPr/>
        </p:nvSpPr>
        <p:spPr>
          <a:xfrm>
            <a:off x="-6220" y="2262496"/>
            <a:ext cx="12185779" cy="462941"/>
          </a:xfrm>
          <a:custGeom>
            <a:avLst/>
            <a:gdLst>
              <a:gd name="connsiteX0" fmla="*/ 0 w 12185779"/>
              <a:gd name="connsiteY0" fmla="*/ 355905 h 557804"/>
              <a:gd name="connsiteX1" fmla="*/ 1418253 w 12185779"/>
              <a:gd name="connsiteY1" fmla="*/ 542517 h 557804"/>
              <a:gd name="connsiteX2" fmla="*/ 4627983 w 12185779"/>
              <a:gd name="connsiteY2" fmla="*/ 1342 h 557804"/>
              <a:gd name="connsiteX3" fmla="*/ 8596604 w 12185779"/>
              <a:gd name="connsiteY3" fmla="*/ 380786 h 557804"/>
              <a:gd name="connsiteX4" fmla="*/ 12185779 w 12185779"/>
              <a:gd name="connsiteY4" fmla="*/ 113309 h 557804"/>
              <a:gd name="connsiteX0" fmla="*/ 0 w 12185779"/>
              <a:gd name="connsiteY0" fmla="*/ 354763 h 471385"/>
              <a:gd name="connsiteX1" fmla="*/ 1564303 w 12185779"/>
              <a:gd name="connsiteY1" fmla="*/ 439775 h 471385"/>
              <a:gd name="connsiteX2" fmla="*/ 4627983 w 12185779"/>
              <a:gd name="connsiteY2" fmla="*/ 200 h 471385"/>
              <a:gd name="connsiteX3" fmla="*/ 8596604 w 12185779"/>
              <a:gd name="connsiteY3" fmla="*/ 379644 h 471385"/>
              <a:gd name="connsiteX4" fmla="*/ 12185779 w 12185779"/>
              <a:gd name="connsiteY4" fmla="*/ 112167 h 471385"/>
              <a:gd name="connsiteX0" fmla="*/ 0 w 12185779"/>
              <a:gd name="connsiteY0" fmla="*/ 354763 h 462941"/>
              <a:gd name="connsiteX1" fmla="*/ 1564303 w 12185779"/>
              <a:gd name="connsiteY1" fmla="*/ 439775 h 462941"/>
              <a:gd name="connsiteX2" fmla="*/ 4627983 w 12185779"/>
              <a:gd name="connsiteY2" fmla="*/ 200 h 462941"/>
              <a:gd name="connsiteX3" fmla="*/ 8596604 w 12185779"/>
              <a:gd name="connsiteY3" fmla="*/ 379644 h 462941"/>
              <a:gd name="connsiteX4" fmla="*/ 12185779 w 12185779"/>
              <a:gd name="connsiteY4" fmla="*/ 112167 h 462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5779" h="462941">
                <a:moveTo>
                  <a:pt x="0" y="354763"/>
                </a:moveTo>
                <a:cubicBezTo>
                  <a:pt x="323461" y="477616"/>
                  <a:pt x="653272" y="479819"/>
                  <a:pt x="1564303" y="439775"/>
                </a:cubicBezTo>
                <a:cubicBezTo>
                  <a:pt x="2475334" y="399731"/>
                  <a:pt x="3455933" y="10222"/>
                  <a:pt x="4627983" y="200"/>
                </a:cubicBezTo>
                <a:cubicBezTo>
                  <a:pt x="5800033" y="-9822"/>
                  <a:pt x="7336971" y="360983"/>
                  <a:pt x="8596604" y="379644"/>
                </a:cubicBezTo>
                <a:cubicBezTo>
                  <a:pt x="9856237" y="398305"/>
                  <a:pt x="11021008" y="255236"/>
                  <a:pt x="12185779" y="112167"/>
                </a:cubicBezTo>
              </a:path>
            </a:pathLst>
          </a:custGeom>
          <a:noFill/>
          <a:ln w="28575" cap="flat" cmpd="sng" algn="ctr">
            <a:solidFill>
              <a:schemeClr val="tx1">
                <a:lumMod val="50000"/>
                <a:lumOff val="5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cxnSp>
        <p:nvCxnSpPr>
          <p:cNvPr id="76" name="Straight Connector 75">
            <a:extLst>
              <a:ext uri="{FF2B5EF4-FFF2-40B4-BE49-F238E27FC236}">
                <a16:creationId xmlns:a16="http://schemas.microsoft.com/office/drawing/2014/main" id="{9A39E9FA-5D97-4D57-8C74-1FEEAC9D10B2}"/>
              </a:ext>
              <a:ext uri="{C183D7F6-B498-43B3-948B-1728B52AA6E4}">
                <adec:decorative xmlns:adec="http://schemas.microsoft.com/office/drawing/2017/decorative" val="1"/>
              </a:ext>
            </a:extLst>
          </p:cNvPr>
          <p:cNvCxnSpPr/>
          <p:nvPr/>
        </p:nvCxnSpPr>
        <p:spPr>
          <a:xfrm flipH="1">
            <a:off x="1004115" y="2710222"/>
            <a:ext cx="0" cy="4572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5FF146E-DA54-4FF6-87D5-38D5E63B06F6}"/>
              </a:ext>
            </a:extLst>
          </p:cNvPr>
          <p:cNvSpPr txBox="1"/>
          <p:nvPr/>
        </p:nvSpPr>
        <p:spPr>
          <a:xfrm>
            <a:off x="274610" y="3748148"/>
            <a:ext cx="1469665" cy="9541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a:ln>
                  <a:noFill/>
                </a:ln>
                <a:solidFill>
                  <a:sysClr val="windowText" lastClr="000000"/>
                </a:solidFill>
                <a:effectLst/>
                <a:uLnTx/>
                <a:uFillTx/>
                <a:latin typeface="+mn-lt"/>
                <a:ea typeface="Open Sans" panose="020B0606030504020204" pitchFamily="34" charset="0"/>
                <a:cs typeface="Open Sans" panose="020B0606030504020204" pitchFamily="34" charset="0"/>
              </a:rPr>
              <a:t>Make sure THE RIGHT PEOPLE are available the week of the visit</a:t>
            </a:r>
          </a:p>
        </p:txBody>
      </p:sp>
      <p:sp>
        <p:nvSpPr>
          <p:cNvPr id="79" name="TextBox 78">
            <a:extLst>
              <a:ext uri="{FF2B5EF4-FFF2-40B4-BE49-F238E27FC236}">
                <a16:creationId xmlns:a16="http://schemas.microsoft.com/office/drawing/2014/main" id="{7AECAD17-EECB-4368-861D-71924C179822}"/>
              </a:ext>
            </a:extLst>
          </p:cNvPr>
          <p:cNvSpPr txBox="1"/>
          <p:nvPr/>
        </p:nvSpPr>
        <p:spPr>
          <a:xfrm>
            <a:off x="1682370" y="4277459"/>
            <a:ext cx="161663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n-lt"/>
                <a:ea typeface="Open Sans" panose="020B0606030504020204" pitchFamily="34" charset="0"/>
                <a:cs typeface="Open Sans" panose="020B0606030504020204" pitchFamily="34" charset="0"/>
              </a:rPr>
              <a:t>Maintain d</a:t>
            </a:r>
            <a:r>
              <a:rPr kumimoji="0" lang="en-US" sz="1400" i="0" u="none" strike="noStrike" kern="0" cap="none" spc="0" normalizeH="0" baseline="0" noProof="0" err="1">
                <a:ln>
                  <a:noFill/>
                </a:ln>
                <a:solidFill>
                  <a:sysClr val="windowText" lastClr="000000"/>
                </a:solidFill>
                <a:effectLst/>
                <a:uLnTx/>
                <a:uFillTx/>
                <a:latin typeface="+mn-lt"/>
                <a:ea typeface="Open Sans" panose="020B0606030504020204" pitchFamily="34" charset="0"/>
                <a:cs typeface="Open Sans" panose="020B0606030504020204" pitchFamily="34" charset="0"/>
              </a:rPr>
              <a:t>igital</a:t>
            </a:r>
            <a:r>
              <a:rPr kumimoji="0" lang="en-US" sz="1400" i="0" u="none" strike="noStrike" kern="0" cap="none" spc="0" normalizeH="0" baseline="0" noProof="0">
                <a:ln>
                  <a:noFill/>
                </a:ln>
                <a:solidFill>
                  <a:sysClr val="windowText" lastClr="000000"/>
                </a:solidFill>
                <a:effectLst/>
                <a:uLnTx/>
                <a:uFillTx/>
                <a:latin typeface="+mn-lt"/>
                <a:ea typeface="Open Sans" panose="020B0606030504020204" pitchFamily="34" charset="0"/>
                <a:cs typeface="Open Sans" panose="020B0606030504020204" pitchFamily="34" charset="0"/>
              </a:rPr>
              <a:t> based, organized files</a:t>
            </a:r>
            <a:endParaRPr kumimoji="0" lang="en-US" sz="1400" i="0" u="none" strike="noStrike" kern="1200" cap="none" spc="0" normalizeH="0" baseline="0" noProof="0">
              <a:ln>
                <a:noFill/>
              </a:ln>
              <a:solidFill>
                <a:srgbClr val="000000"/>
              </a:solidFill>
              <a:effectLst/>
              <a:uLnTx/>
              <a:uFillTx/>
              <a:latin typeface="Frutiger Next Pro Light"/>
              <a:ea typeface="+mn-ea"/>
              <a:cs typeface="+mn-cs"/>
            </a:endParaRPr>
          </a:p>
        </p:txBody>
      </p:sp>
      <p:sp>
        <p:nvSpPr>
          <p:cNvPr id="81" name="TextBox 80">
            <a:extLst>
              <a:ext uri="{FF2B5EF4-FFF2-40B4-BE49-F238E27FC236}">
                <a16:creationId xmlns:a16="http://schemas.microsoft.com/office/drawing/2014/main" id="{8E3E6D91-CC2A-4E78-89A0-707392DE71BF}"/>
              </a:ext>
            </a:extLst>
          </p:cNvPr>
          <p:cNvSpPr txBox="1"/>
          <p:nvPr/>
        </p:nvSpPr>
        <p:spPr>
          <a:xfrm>
            <a:off x="3237097" y="3656148"/>
            <a:ext cx="181962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Be prepared to TALK THROUGH the procedures behind your policies</a:t>
            </a:r>
          </a:p>
        </p:txBody>
      </p:sp>
      <p:sp>
        <p:nvSpPr>
          <p:cNvPr id="80" name="TextBox 79">
            <a:extLst>
              <a:ext uri="{FF2B5EF4-FFF2-40B4-BE49-F238E27FC236}">
                <a16:creationId xmlns:a16="http://schemas.microsoft.com/office/drawing/2014/main" id="{AE717555-1E9D-4578-8D03-F0FC78886AE7}"/>
              </a:ext>
            </a:extLst>
          </p:cNvPr>
          <p:cNvSpPr txBox="1"/>
          <p:nvPr/>
        </p:nvSpPr>
        <p:spPr>
          <a:xfrm>
            <a:off x="5177692" y="4004776"/>
            <a:ext cx="17390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Redact PII from ALL files </a:t>
            </a:r>
          </a:p>
        </p:txBody>
      </p:sp>
      <p:cxnSp>
        <p:nvCxnSpPr>
          <p:cNvPr id="82" name="Straight Connector 81">
            <a:extLst>
              <a:ext uri="{FF2B5EF4-FFF2-40B4-BE49-F238E27FC236}">
                <a16:creationId xmlns:a16="http://schemas.microsoft.com/office/drawing/2014/main" id="{DAB8F2A0-7FA3-43B2-815B-A150EEEB22A0}"/>
              </a:ext>
              <a:ext uri="{C183D7F6-B498-43B3-948B-1728B52AA6E4}">
                <adec:decorative xmlns:adec="http://schemas.microsoft.com/office/drawing/2017/decorative" val="1"/>
              </a:ext>
            </a:extLst>
          </p:cNvPr>
          <p:cNvCxnSpPr>
            <a:cxnSpLocks/>
          </p:cNvCxnSpPr>
          <p:nvPr/>
        </p:nvCxnSpPr>
        <p:spPr>
          <a:xfrm>
            <a:off x="2497736" y="2579163"/>
            <a:ext cx="0" cy="1168985"/>
          </a:xfrm>
          <a:prstGeom prst="line">
            <a:avLst/>
          </a:prstGeom>
          <a:ln w="19050">
            <a:solidFill>
              <a:srgbClr val="A80408"/>
            </a:solidFill>
          </a:ln>
        </p:spPr>
        <p:style>
          <a:lnRef idx="1">
            <a:schemeClr val="accent1"/>
          </a:lnRef>
          <a:fillRef idx="0">
            <a:schemeClr val="accent1"/>
          </a:fillRef>
          <a:effectRef idx="0">
            <a:schemeClr val="accent1"/>
          </a:effectRef>
          <a:fontRef idx="minor">
            <a:schemeClr val="tx1"/>
          </a:fontRef>
        </p:style>
      </p:cxnSp>
      <p:sp>
        <p:nvSpPr>
          <p:cNvPr id="83" name="Freeform 988">
            <a:extLst>
              <a:ext uri="{FF2B5EF4-FFF2-40B4-BE49-F238E27FC236}">
                <a16:creationId xmlns:a16="http://schemas.microsoft.com/office/drawing/2014/main" id="{FED97013-C7F9-4718-B494-A6872962E16F}"/>
              </a:ext>
              <a:ext uri="{C183D7F6-B498-43B3-948B-1728B52AA6E4}">
                <adec:decorative xmlns:adec="http://schemas.microsoft.com/office/drawing/2017/decorative" val="1"/>
              </a:ext>
            </a:extLst>
          </p:cNvPr>
          <p:cNvSpPr>
            <a:spLocks noChangeAspect="1" noEditPoints="1"/>
          </p:cNvSpPr>
          <p:nvPr/>
        </p:nvSpPr>
        <p:spPr bwMode="auto">
          <a:xfrm>
            <a:off x="2252844" y="3748148"/>
            <a:ext cx="489784" cy="489784"/>
          </a:xfrm>
          <a:prstGeom prst="flowChartConnector">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sp>
        <p:nvSpPr>
          <p:cNvPr id="84" name="Freeform 223">
            <a:extLst>
              <a:ext uri="{FF2B5EF4-FFF2-40B4-BE49-F238E27FC236}">
                <a16:creationId xmlns:a16="http://schemas.microsoft.com/office/drawing/2014/main" id="{F5CD771E-F9AC-4346-8017-097C48A48C5B}"/>
              </a:ext>
              <a:ext uri="{C183D7F6-B498-43B3-948B-1728B52AA6E4}">
                <adec:decorative xmlns:adec="http://schemas.microsoft.com/office/drawing/2017/decorative" val="1"/>
              </a:ext>
            </a:extLst>
          </p:cNvPr>
          <p:cNvSpPr>
            <a:spLocks noChangeAspect="1" noEditPoints="1"/>
          </p:cNvSpPr>
          <p:nvPr/>
        </p:nvSpPr>
        <p:spPr bwMode="auto">
          <a:xfrm>
            <a:off x="778844" y="3157685"/>
            <a:ext cx="492039" cy="492039"/>
          </a:xfrm>
          <a:prstGeom prst="flowChartConnector">
            <a:avLst/>
          </a:pr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cxnSp>
        <p:nvCxnSpPr>
          <p:cNvPr id="85" name="Straight Connector 84">
            <a:extLst>
              <a:ext uri="{FF2B5EF4-FFF2-40B4-BE49-F238E27FC236}">
                <a16:creationId xmlns:a16="http://schemas.microsoft.com/office/drawing/2014/main" id="{D0473106-E880-42C2-82BA-785CFFBE4C8C}"/>
              </a:ext>
              <a:ext uri="{C183D7F6-B498-43B3-948B-1728B52AA6E4}">
                <adec:decorative xmlns:adec="http://schemas.microsoft.com/office/drawing/2017/decorative" val="1"/>
              </a:ext>
            </a:extLst>
          </p:cNvPr>
          <p:cNvCxnSpPr>
            <a:cxnSpLocks/>
          </p:cNvCxnSpPr>
          <p:nvPr/>
        </p:nvCxnSpPr>
        <p:spPr>
          <a:xfrm>
            <a:off x="6042991" y="2361923"/>
            <a:ext cx="0" cy="1116999"/>
          </a:xfrm>
          <a:prstGeom prst="line">
            <a:avLst/>
          </a:prstGeom>
          <a:ln w="19050">
            <a:solidFill>
              <a:srgbClr val="CA8048"/>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694D2BB-4166-4723-8144-68E9E3AD56A0}"/>
              </a:ext>
              <a:ext uri="{C183D7F6-B498-43B3-948B-1728B52AA6E4}">
                <adec:decorative xmlns:adec="http://schemas.microsoft.com/office/drawing/2017/decorative" val="1"/>
              </a:ext>
            </a:extLst>
          </p:cNvPr>
          <p:cNvCxnSpPr/>
          <p:nvPr/>
        </p:nvCxnSpPr>
        <p:spPr>
          <a:xfrm>
            <a:off x="4175112" y="2285375"/>
            <a:ext cx="0" cy="101211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7" name="Freeform 173">
            <a:extLst>
              <a:ext uri="{FF2B5EF4-FFF2-40B4-BE49-F238E27FC236}">
                <a16:creationId xmlns:a16="http://schemas.microsoft.com/office/drawing/2014/main" id="{3937F0E0-8117-464D-A4A2-3FB0E2CAD610}"/>
              </a:ext>
              <a:ext uri="{C183D7F6-B498-43B3-948B-1728B52AA6E4}">
                <adec:decorative xmlns:adec="http://schemas.microsoft.com/office/drawing/2017/decorative" val="1"/>
              </a:ext>
            </a:extLst>
          </p:cNvPr>
          <p:cNvSpPr>
            <a:spLocks noChangeAspect="1" noEditPoints="1"/>
          </p:cNvSpPr>
          <p:nvPr/>
        </p:nvSpPr>
        <p:spPr bwMode="auto">
          <a:xfrm>
            <a:off x="3929528" y="3125583"/>
            <a:ext cx="491167" cy="491167"/>
          </a:xfrm>
          <a:prstGeom prst="flowChartConnector">
            <a:avLst/>
          </a:pr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sp>
        <p:nvSpPr>
          <p:cNvPr id="89" name="Freeform 174">
            <a:extLst>
              <a:ext uri="{FF2B5EF4-FFF2-40B4-BE49-F238E27FC236}">
                <a16:creationId xmlns:a16="http://schemas.microsoft.com/office/drawing/2014/main" id="{055F58F4-0255-4989-8479-A2505F0A5976}"/>
              </a:ext>
              <a:ext uri="{C183D7F6-B498-43B3-948B-1728B52AA6E4}">
                <adec:decorative xmlns:adec="http://schemas.microsoft.com/office/drawing/2017/decorative" val="1"/>
              </a:ext>
            </a:extLst>
          </p:cNvPr>
          <p:cNvSpPr>
            <a:spLocks noChangeAspect="1" noEditPoints="1"/>
          </p:cNvSpPr>
          <p:nvPr/>
        </p:nvSpPr>
        <p:spPr bwMode="auto">
          <a:xfrm>
            <a:off x="10969865" y="3102584"/>
            <a:ext cx="489784" cy="489784"/>
          </a:xfrm>
          <a:prstGeom prst="flowChartConnector">
            <a:avLst/>
          </a:prstGeom>
          <a:solidFill>
            <a:srgbClr val="CD477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cxnSp>
        <p:nvCxnSpPr>
          <p:cNvPr id="90" name="Straight Connector 89">
            <a:extLst>
              <a:ext uri="{FF2B5EF4-FFF2-40B4-BE49-F238E27FC236}">
                <a16:creationId xmlns:a16="http://schemas.microsoft.com/office/drawing/2014/main" id="{46F4596E-9F94-46DB-8D4E-25B13C430717}"/>
              </a:ext>
              <a:ext uri="{C183D7F6-B498-43B3-948B-1728B52AA6E4}">
                <adec:decorative xmlns:adec="http://schemas.microsoft.com/office/drawing/2017/decorative" val="1"/>
              </a:ext>
            </a:extLst>
          </p:cNvPr>
          <p:cNvCxnSpPr/>
          <p:nvPr/>
        </p:nvCxnSpPr>
        <p:spPr>
          <a:xfrm>
            <a:off x="11214757" y="2487561"/>
            <a:ext cx="0" cy="615023"/>
          </a:xfrm>
          <a:prstGeom prst="line">
            <a:avLst/>
          </a:prstGeom>
          <a:ln w="19050">
            <a:solidFill>
              <a:srgbClr val="CD477A"/>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1DBED49-51EE-40AF-8181-374C594AB118}"/>
              </a:ext>
              <a:ext uri="{C183D7F6-B498-43B3-948B-1728B52AA6E4}">
                <adec:decorative xmlns:adec="http://schemas.microsoft.com/office/drawing/2017/decorative" val="1"/>
              </a:ext>
            </a:extLst>
          </p:cNvPr>
          <p:cNvCxnSpPr/>
          <p:nvPr/>
        </p:nvCxnSpPr>
        <p:spPr>
          <a:xfrm>
            <a:off x="9506553" y="2631327"/>
            <a:ext cx="0" cy="799889"/>
          </a:xfrm>
          <a:prstGeom prst="line">
            <a:avLst/>
          </a:prstGeom>
          <a:ln w="19050">
            <a:solidFill>
              <a:srgbClr val="FFCC00"/>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C61F7505-8F38-4401-944A-FF4872DE83AE}"/>
              </a:ext>
            </a:extLst>
          </p:cNvPr>
          <p:cNvSpPr txBox="1"/>
          <p:nvPr/>
        </p:nvSpPr>
        <p:spPr>
          <a:xfrm>
            <a:off x="6698176" y="3659351"/>
            <a:ext cx="185048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Document procurement rationale &amp; archive in procurement files</a:t>
            </a:r>
          </a:p>
        </p:txBody>
      </p:sp>
      <p:sp>
        <p:nvSpPr>
          <p:cNvPr id="91" name="TextBox 90">
            <a:extLst>
              <a:ext uri="{FF2B5EF4-FFF2-40B4-BE49-F238E27FC236}">
                <a16:creationId xmlns:a16="http://schemas.microsoft.com/office/drawing/2014/main" id="{28A6A52A-9727-4212-9C6B-3F74E1694A8E}"/>
              </a:ext>
            </a:extLst>
          </p:cNvPr>
          <p:cNvSpPr txBox="1"/>
          <p:nvPr/>
        </p:nvSpPr>
        <p:spPr>
          <a:xfrm>
            <a:off x="8460573" y="3972972"/>
            <a:ext cx="203553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Be transparent about gaps and ask for recommendations to address those gaps</a:t>
            </a:r>
          </a:p>
        </p:txBody>
      </p:sp>
      <p:cxnSp>
        <p:nvCxnSpPr>
          <p:cNvPr id="95" name="Straight Connector 94">
            <a:extLst>
              <a:ext uri="{FF2B5EF4-FFF2-40B4-BE49-F238E27FC236}">
                <a16:creationId xmlns:a16="http://schemas.microsoft.com/office/drawing/2014/main" id="{1F578EAB-2B93-417D-8924-B414A45E22FC}"/>
              </a:ext>
              <a:ext uri="{C183D7F6-B498-43B3-948B-1728B52AA6E4}">
                <adec:decorative xmlns:adec="http://schemas.microsoft.com/office/drawing/2017/decorative" val="1"/>
              </a:ext>
            </a:extLst>
          </p:cNvPr>
          <p:cNvCxnSpPr/>
          <p:nvPr/>
        </p:nvCxnSpPr>
        <p:spPr>
          <a:xfrm>
            <a:off x="7623419" y="2572939"/>
            <a:ext cx="0" cy="55349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6" name="Freeform 48">
            <a:extLst>
              <a:ext uri="{FF2B5EF4-FFF2-40B4-BE49-F238E27FC236}">
                <a16:creationId xmlns:a16="http://schemas.microsoft.com/office/drawing/2014/main" id="{EFEF8CC3-4910-4A11-8E02-AC8B7B0B6EA5}"/>
              </a:ext>
              <a:ext uri="{C183D7F6-B498-43B3-948B-1728B52AA6E4}">
                <adec:decorative xmlns:adec="http://schemas.microsoft.com/office/drawing/2017/decorative" val="1"/>
              </a:ext>
            </a:extLst>
          </p:cNvPr>
          <p:cNvSpPr>
            <a:spLocks noChangeAspect="1" noEditPoints="1"/>
          </p:cNvSpPr>
          <p:nvPr/>
        </p:nvSpPr>
        <p:spPr bwMode="auto">
          <a:xfrm>
            <a:off x="7378414" y="3127163"/>
            <a:ext cx="490010" cy="490010"/>
          </a:xfrm>
          <a:prstGeom prst="flowChartConnector">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sp>
        <p:nvSpPr>
          <p:cNvPr id="97" name="Freeform 124">
            <a:extLst>
              <a:ext uri="{FF2B5EF4-FFF2-40B4-BE49-F238E27FC236}">
                <a16:creationId xmlns:a16="http://schemas.microsoft.com/office/drawing/2014/main" id="{4CFDB104-AB8B-4DD6-B45F-915A1215A3DC}"/>
              </a:ext>
              <a:ext uri="{C183D7F6-B498-43B3-948B-1728B52AA6E4}">
                <adec:decorative xmlns:adec="http://schemas.microsoft.com/office/drawing/2017/decorative" val="1"/>
              </a:ext>
            </a:extLst>
          </p:cNvPr>
          <p:cNvSpPr>
            <a:spLocks noChangeAspect="1" noEditPoints="1"/>
          </p:cNvSpPr>
          <p:nvPr/>
        </p:nvSpPr>
        <p:spPr bwMode="auto">
          <a:xfrm>
            <a:off x="9259810" y="3431216"/>
            <a:ext cx="493485" cy="492039"/>
          </a:xfrm>
          <a:prstGeom prst="flowChartConnector">
            <a:avLst/>
          </a:prstGeom>
          <a:solidFill>
            <a:srgbClr val="FFCC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sp>
        <p:nvSpPr>
          <p:cNvPr id="94" name="Freeform 940">
            <a:extLst>
              <a:ext uri="{FF2B5EF4-FFF2-40B4-BE49-F238E27FC236}">
                <a16:creationId xmlns:a16="http://schemas.microsoft.com/office/drawing/2014/main" id="{54D36376-D497-4ADE-89E8-8D8A59520CE5}"/>
              </a:ext>
              <a:ext uri="{C183D7F6-B498-43B3-948B-1728B52AA6E4}">
                <adec:decorative xmlns:adec="http://schemas.microsoft.com/office/drawing/2017/decorative" val="1"/>
              </a:ext>
            </a:extLst>
          </p:cNvPr>
          <p:cNvSpPr>
            <a:spLocks noChangeAspect="1" noEditPoints="1"/>
          </p:cNvSpPr>
          <p:nvPr/>
        </p:nvSpPr>
        <p:spPr bwMode="auto">
          <a:xfrm>
            <a:off x="5811448" y="3478922"/>
            <a:ext cx="491167" cy="491167"/>
          </a:xfrm>
          <a:prstGeom prst="flowChartConnector">
            <a:avLst/>
          </a:prstGeom>
          <a:solidFill>
            <a:srgbClr val="CA804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black"/>
              </a:solidFill>
              <a:effectLst/>
              <a:uLnTx/>
              <a:uFillTx/>
              <a:latin typeface="Frutiger Next Pro Light"/>
              <a:ea typeface="+mn-ea"/>
              <a:cs typeface="+mn-cs"/>
            </a:endParaRPr>
          </a:p>
        </p:txBody>
      </p:sp>
      <p:pic>
        <p:nvPicPr>
          <p:cNvPr id="106" name="Graphic 105">
            <a:extLst>
              <a:ext uri="{FF2B5EF4-FFF2-40B4-BE49-F238E27FC236}">
                <a16:creationId xmlns:a16="http://schemas.microsoft.com/office/drawing/2014/main" id="{5C2ECEA6-168F-493E-B584-50A1FDF3728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9533" y="3167422"/>
            <a:ext cx="476026" cy="436818"/>
          </a:xfrm>
          <a:prstGeom prst="rect">
            <a:avLst/>
          </a:prstGeom>
        </p:spPr>
      </p:pic>
      <p:sp>
        <p:nvSpPr>
          <p:cNvPr id="88" name="TextBox 87">
            <a:extLst>
              <a:ext uri="{FF2B5EF4-FFF2-40B4-BE49-F238E27FC236}">
                <a16:creationId xmlns:a16="http://schemas.microsoft.com/office/drawing/2014/main" id="{6211EDBA-4E63-4E03-B038-97006D64280B}"/>
              </a:ext>
            </a:extLst>
          </p:cNvPr>
          <p:cNvSpPr txBox="1"/>
          <p:nvPr/>
        </p:nvSpPr>
        <p:spPr>
          <a:xfrm>
            <a:off x="10434202" y="3656148"/>
            <a:ext cx="165489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Frutiger Next Pro Light"/>
                <a:ea typeface="+mn-ea"/>
                <a:cs typeface="+mn-cs"/>
              </a:rPr>
              <a:t>Adhere to appropriate </a:t>
            </a:r>
            <a:r>
              <a:rPr lang="en-US" sz="1400" kern="1200">
                <a:solidFill>
                  <a:srgbClr val="000000"/>
                </a:solidFill>
                <a:latin typeface="Frutiger Next Pro Light"/>
                <a:ea typeface="+mn-ea"/>
                <a:cs typeface="+mn-cs"/>
              </a:rPr>
              <a:t>c</a:t>
            </a:r>
            <a:r>
              <a:rPr kumimoji="0" lang="en-US" sz="1400" i="0" u="none" strike="noStrike" kern="1200" cap="none" spc="0" normalizeH="0" baseline="0" noProof="0" err="1">
                <a:ln>
                  <a:noFill/>
                </a:ln>
                <a:solidFill>
                  <a:srgbClr val="000000"/>
                </a:solidFill>
                <a:effectLst/>
                <a:uLnTx/>
                <a:uFillTx/>
                <a:latin typeface="Frutiger Next Pro Light"/>
                <a:ea typeface="+mn-ea"/>
                <a:cs typeface="+mn-cs"/>
              </a:rPr>
              <a:t>ost</a:t>
            </a:r>
            <a:r>
              <a:rPr kumimoji="0" lang="en-US" sz="1400" i="0" u="none" strike="noStrike" kern="1200" cap="none" spc="0" normalizeH="0" baseline="0" noProof="0">
                <a:ln>
                  <a:noFill/>
                </a:ln>
                <a:solidFill>
                  <a:srgbClr val="000000"/>
                </a:solidFill>
                <a:effectLst/>
                <a:uLnTx/>
                <a:uFillTx/>
                <a:latin typeface="Frutiger Next Pro Light"/>
                <a:ea typeface="+mn-ea"/>
                <a:cs typeface="+mn-cs"/>
              </a:rPr>
              <a:t> tracking requirements</a:t>
            </a:r>
          </a:p>
        </p:txBody>
      </p:sp>
      <p:pic>
        <p:nvPicPr>
          <p:cNvPr id="107" name="Graphic 106">
            <a:extLst>
              <a:ext uri="{FF2B5EF4-FFF2-40B4-BE49-F238E27FC236}">
                <a16:creationId xmlns:a16="http://schemas.microsoft.com/office/drawing/2014/main" id="{18D5BDC0-7E9A-4AD3-AEC2-6FC1119DA5A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98606" y="3800440"/>
            <a:ext cx="411025" cy="411025"/>
          </a:xfrm>
          <a:prstGeom prst="rect">
            <a:avLst/>
          </a:prstGeom>
        </p:spPr>
      </p:pic>
      <p:pic>
        <p:nvPicPr>
          <p:cNvPr id="108" name="Graphic 107">
            <a:extLst>
              <a:ext uri="{FF2B5EF4-FFF2-40B4-BE49-F238E27FC236}">
                <a16:creationId xmlns:a16="http://schemas.microsoft.com/office/drawing/2014/main" id="{F68F0521-767B-4A05-A1F7-7A06F43EC784}"/>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982290" y="3157685"/>
            <a:ext cx="398580" cy="401795"/>
          </a:xfrm>
          <a:prstGeom prst="rect">
            <a:avLst/>
          </a:prstGeom>
        </p:spPr>
      </p:pic>
      <p:sp>
        <p:nvSpPr>
          <p:cNvPr id="111" name="Freeform 611">
            <a:extLst>
              <a:ext uri="{FF2B5EF4-FFF2-40B4-BE49-F238E27FC236}">
                <a16:creationId xmlns:a16="http://schemas.microsoft.com/office/drawing/2014/main" id="{A764DD7E-F754-4CD3-BD5C-31C425F2B1F0}"/>
              </a:ext>
              <a:ext uri="{C183D7F6-B498-43B3-948B-1728B52AA6E4}">
                <adec:decorative xmlns:adec="http://schemas.microsoft.com/office/drawing/2017/decorative" val="1"/>
              </a:ext>
            </a:extLst>
          </p:cNvPr>
          <p:cNvSpPr>
            <a:spLocks noEditPoints="1"/>
          </p:cNvSpPr>
          <p:nvPr/>
        </p:nvSpPr>
        <p:spPr bwMode="auto">
          <a:xfrm>
            <a:off x="5893880" y="3588753"/>
            <a:ext cx="344157" cy="274320"/>
          </a:xfrm>
          <a:custGeom>
            <a:avLst/>
            <a:gdLst>
              <a:gd name="T0" fmla="*/ 238 w 243"/>
              <a:gd name="T1" fmla="*/ 0 h 213"/>
              <a:gd name="T2" fmla="*/ 5 w 243"/>
              <a:gd name="T3" fmla="*/ 0 h 213"/>
              <a:gd name="T4" fmla="*/ 0 w 243"/>
              <a:gd name="T5" fmla="*/ 5 h 213"/>
              <a:gd name="T6" fmla="*/ 0 w 243"/>
              <a:gd name="T7" fmla="*/ 62 h 213"/>
              <a:gd name="T8" fmla="*/ 0 w 243"/>
              <a:gd name="T9" fmla="*/ 208 h 213"/>
              <a:gd name="T10" fmla="*/ 5 w 243"/>
              <a:gd name="T11" fmla="*/ 213 h 213"/>
              <a:gd name="T12" fmla="*/ 238 w 243"/>
              <a:gd name="T13" fmla="*/ 213 h 213"/>
              <a:gd name="T14" fmla="*/ 243 w 243"/>
              <a:gd name="T15" fmla="*/ 208 h 213"/>
              <a:gd name="T16" fmla="*/ 243 w 243"/>
              <a:gd name="T17" fmla="*/ 62 h 213"/>
              <a:gd name="T18" fmla="*/ 243 w 243"/>
              <a:gd name="T19" fmla="*/ 5 h 213"/>
              <a:gd name="T20" fmla="*/ 238 w 243"/>
              <a:gd name="T21" fmla="*/ 0 h 213"/>
              <a:gd name="T22" fmla="*/ 233 w 243"/>
              <a:gd name="T23" fmla="*/ 17 h 213"/>
              <a:gd name="T24" fmla="*/ 192 w 243"/>
              <a:gd name="T25" fmla="*/ 57 h 213"/>
              <a:gd name="T26" fmla="*/ 166 w 243"/>
              <a:gd name="T27" fmla="*/ 57 h 213"/>
              <a:gd name="T28" fmla="*/ 214 w 243"/>
              <a:gd name="T29" fmla="*/ 10 h 213"/>
              <a:gd name="T30" fmla="*/ 233 w 243"/>
              <a:gd name="T31" fmla="*/ 10 h 213"/>
              <a:gd name="T32" fmla="*/ 233 w 243"/>
              <a:gd name="T33" fmla="*/ 17 h 213"/>
              <a:gd name="T34" fmla="*/ 233 w 243"/>
              <a:gd name="T35" fmla="*/ 30 h 213"/>
              <a:gd name="T36" fmla="*/ 233 w 243"/>
              <a:gd name="T37" fmla="*/ 57 h 213"/>
              <a:gd name="T38" fmla="*/ 206 w 243"/>
              <a:gd name="T39" fmla="*/ 57 h 213"/>
              <a:gd name="T40" fmla="*/ 233 w 243"/>
              <a:gd name="T41" fmla="*/ 30 h 213"/>
              <a:gd name="T42" fmla="*/ 126 w 243"/>
              <a:gd name="T43" fmla="*/ 57 h 213"/>
              <a:gd name="T44" fmla="*/ 174 w 243"/>
              <a:gd name="T45" fmla="*/ 10 h 213"/>
              <a:gd name="T46" fmla="*/ 200 w 243"/>
              <a:gd name="T47" fmla="*/ 10 h 213"/>
              <a:gd name="T48" fmla="*/ 152 w 243"/>
              <a:gd name="T49" fmla="*/ 57 h 213"/>
              <a:gd name="T50" fmla="*/ 126 w 243"/>
              <a:gd name="T51" fmla="*/ 57 h 213"/>
              <a:gd name="T52" fmla="*/ 86 w 243"/>
              <a:gd name="T53" fmla="*/ 57 h 213"/>
              <a:gd name="T54" fmla="*/ 134 w 243"/>
              <a:gd name="T55" fmla="*/ 10 h 213"/>
              <a:gd name="T56" fmla="*/ 160 w 243"/>
              <a:gd name="T57" fmla="*/ 10 h 213"/>
              <a:gd name="T58" fmla="*/ 112 w 243"/>
              <a:gd name="T59" fmla="*/ 57 h 213"/>
              <a:gd name="T60" fmla="*/ 86 w 243"/>
              <a:gd name="T61" fmla="*/ 57 h 213"/>
              <a:gd name="T62" fmla="*/ 46 w 243"/>
              <a:gd name="T63" fmla="*/ 57 h 213"/>
              <a:gd name="T64" fmla="*/ 94 w 243"/>
              <a:gd name="T65" fmla="*/ 10 h 213"/>
              <a:gd name="T66" fmla="*/ 120 w 243"/>
              <a:gd name="T67" fmla="*/ 10 h 213"/>
              <a:gd name="T68" fmla="*/ 73 w 243"/>
              <a:gd name="T69" fmla="*/ 57 h 213"/>
              <a:gd name="T70" fmla="*/ 46 w 243"/>
              <a:gd name="T71" fmla="*/ 57 h 213"/>
              <a:gd name="T72" fmla="*/ 10 w 243"/>
              <a:gd name="T73" fmla="*/ 57 h 213"/>
              <a:gd name="T74" fmla="*/ 10 w 243"/>
              <a:gd name="T75" fmla="*/ 54 h 213"/>
              <a:gd name="T76" fmla="*/ 54 w 243"/>
              <a:gd name="T77" fmla="*/ 10 h 213"/>
              <a:gd name="T78" fmla="*/ 80 w 243"/>
              <a:gd name="T79" fmla="*/ 10 h 213"/>
              <a:gd name="T80" fmla="*/ 33 w 243"/>
              <a:gd name="T81" fmla="*/ 57 h 213"/>
              <a:gd name="T82" fmla="*/ 10 w 243"/>
              <a:gd name="T83" fmla="*/ 57 h 213"/>
              <a:gd name="T84" fmla="*/ 41 w 243"/>
              <a:gd name="T85" fmla="*/ 10 h 213"/>
              <a:gd name="T86" fmla="*/ 10 w 243"/>
              <a:gd name="T87" fmla="*/ 41 h 213"/>
              <a:gd name="T88" fmla="*/ 10 w 243"/>
              <a:gd name="T89" fmla="*/ 10 h 213"/>
              <a:gd name="T90" fmla="*/ 41 w 243"/>
              <a:gd name="T91" fmla="*/ 10 h 213"/>
              <a:gd name="T92" fmla="*/ 10 w 243"/>
              <a:gd name="T93" fmla="*/ 203 h 213"/>
              <a:gd name="T94" fmla="*/ 10 w 243"/>
              <a:gd name="T95" fmla="*/ 67 h 213"/>
              <a:gd name="T96" fmla="*/ 233 w 243"/>
              <a:gd name="T97" fmla="*/ 67 h 213"/>
              <a:gd name="T98" fmla="*/ 233 w 243"/>
              <a:gd name="T99" fmla="*/ 203 h 213"/>
              <a:gd name="T100" fmla="*/ 10 w 243"/>
              <a:gd name="T101" fmla="*/ 20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3" h="213">
                <a:moveTo>
                  <a:pt x="238" y="0"/>
                </a:moveTo>
                <a:cubicBezTo>
                  <a:pt x="5" y="0"/>
                  <a:pt x="5" y="0"/>
                  <a:pt x="5" y="0"/>
                </a:cubicBezTo>
                <a:cubicBezTo>
                  <a:pt x="2" y="0"/>
                  <a:pt x="0" y="2"/>
                  <a:pt x="0" y="5"/>
                </a:cubicBezTo>
                <a:cubicBezTo>
                  <a:pt x="0" y="62"/>
                  <a:pt x="0" y="62"/>
                  <a:pt x="0" y="62"/>
                </a:cubicBezTo>
                <a:cubicBezTo>
                  <a:pt x="0" y="208"/>
                  <a:pt x="0" y="208"/>
                  <a:pt x="0" y="208"/>
                </a:cubicBezTo>
                <a:cubicBezTo>
                  <a:pt x="0" y="211"/>
                  <a:pt x="2" y="213"/>
                  <a:pt x="5" y="213"/>
                </a:cubicBezTo>
                <a:cubicBezTo>
                  <a:pt x="238" y="213"/>
                  <a:pt x="238" y="213"/>
                  <a:pt x="238" y="213"/>
                </a:cubicBezTo>
                <a:cubicBezTo>
                  <a:pt x="240" y="213"/>
                  <a:pt x="243" y="211"/>
                  <a:pt x="243" y="208"/>
                </a:cubicBezTo>
                <a:cubicBezTo>
                  <a:pt x="243" y="62"/>
                  <a:pt x="243" y="62"/>
                  <a:pt x="243" y="62"/>
                </a:cubicBezTo>
                <a:cubicBezTo>
                  <a:pt x="243" y="5"/>
                  <a:pt x="243" y="5"/>
                  <a:pt x="243" y="5"/>
                </a:cubicBezTo>
                <a:cubicBezTo>
                  <a:pt x="243" y="2"/>
                  <a:pt x="240" y="0"/>
                  <a:pt x="238" y="0"/>
                </a:cubicBezTo>
                <a:close/>
                <a:moveTo>
                  <a:pt x="233" y="17"/>
                </a:moveTo>
                <a:cubicBezTo>
                  <a:pt x="192" y="57"/>
                  <a:pt x="192" y="57"/>
                  <a:pt x="192" y="57"/>
                </a:cubicBezTo>
                <a:cubicBezTo>
                  <a:pt x="166" y="57"/>
                  <a:pt x="166" y="57"/>
                  <a:pt x="166" y="57"/>
                </a:cubicBezTo>
                <a:cubicBezTo>
                  <a:pt x="214" y="10"/>
                  <a:pt x="214" y="10"/>
                  <a:pt x="214" y="10"/>
                </a:cubicBezTo>
                <a:cubicBezTo>
                  <a:pt x="233" y="10"/>
                  <a:pt x="233" y="10"/>
                  <a:pt x="233" y="10"/>
                </a:cubicBezTo>
                <a:lnTo>
                  <a:pt x="233" y="17"/>
                </a:lnTo>
                <a:close/>
                <a:moveTo>
                  <a:pt x="233" y="30"/>
                </a:moveTo>
                <a:cubicBezTo>
                  <a:pt x="233" y="57"/>
                  <a:pt x="233" y="57"/>
                  <a:pt x="233" y="57"/>
                </a:cubicBezTo>
                <a:cubicBezTo>
                  <a:pt x="206" y="57"/>
                  <a:pt x="206" y="57"/>
                  <a:pt x="206" y="57"/>
                </a:cubicBezTo>
                <a:lnTo>
                  <a:pt x="233" y="30"/>
                </a:lnTo>
                <a:close/>
                <a:moveTo>
                  <a:pt x="126" y="57"/>
                </a:moveTo>
                <a:cubicBezTo>
                  <a:pt x="174" y="10"/>
                  <a:pt x="174" y="10"/>
                  <a:pt x="174" y="10"/>
                </a:cubicBezTo>
                <a:cubicBezTo>
                  <a:pt x="200" y="10"/>
                  <a:pt x="200" y="10"/>
                  <a:pt x="200" y="10"/>
                </a:cubicBezTo>
                <a:cubicBezTo>
                  <a:pt x="152" y="57"/>
                  <a:pt x="152" y="57"/>
                  <a:pt x="152" y="57"/>
                </a:cubicBezTo>
                <a:lnTo>
                  <a:pt x="126" y="57"/>
                </a:lnTo>
                <a:close/>
                <a:moveTo>
                  <a:pt x="86" y="57"/>
                </a:moveTo>
                <a:cubicBezTo>
                  <a:pt x="134" y="10"/>
                  <a:pt x="134" y="10"/>
                  <a:pt x="134" y="10"/>
                </a:cubicBezTo>
                <a:cubicBezTo>
                  <a:pt x="160" y="10"/>
                  <a:pt x="160" y="10"/>
                  <a:pt x="160" y="10"/>
                </a:cubicBezTo>
                <a:cubicBezTo>
                  <a:pt x="112" y="57"/>
                  <a:pt x="112" y="57"/>
                  <a:pt x="112" y="57"/>
                </a:cubicBezTo>
                <a:lnTo>
                  <a:pt x="86" y="57"/>
                </a:lnTo>
                <a:close/>
                <a:moveTo>
                  <a:pt x="46" y="57"/>
                </a:moveTo>
                <a:cubicBezTo>
                  <a:pt x="94" y="10"/>
                  <a:pt x="94" y="10"/>
                  <a:pt x="94" y="10"/>
                </a:cubicBezTo>
                <a:cubicBezTo>
                  <a:pt x="120" y="10"/>
                  <a:pt x="120" y="10"/>
                  <a:pt x="120" y="10"/>
                </a:cubicBezTo>
                <a:cubicBezTo>
                  <a:pt x="73" y="57"/>
                  <a:pt x="73" y="57"/>
                  <a:pt x="73" y="57"/>
                </a:cubicBezTo>
                <a:lnTo>
                  <a:pt x="46" y="57"/>
                </a:lnTo>
                <a:close/>
                <a:moveTo>
                  <a:pt x="10" y="57"/>
                </a:moveTo>
                <a:cubicBezTo>
                  <a:pt x="10" y="54"/>
                  <a:pt x="10" y="54"/>
                  <a:pt x="10" y="54"/>
                </a:cubicBezTo>
                <a:cubicBezTo>
                  <a:pt x="54" y="10"/>
                  <a:pt x="54" y="10"/>
                  <a:pt x="54" y="10"/>
                </a:cubicBezTo>
                <a:cubicBezTo>
                  <a:pt x="80" y="10"/>
                  <a:pt x="80" y="10"/>
                  <a:pt x="80" y="10"/>
                </a:cubicBezTo>
                <a:cubicBezTo>
                  <a:pt x="33" y="57"/>
                  <a:pt x="33" y="57"/>
                  <a:pt x="33" y="57"/>
                </a:cubicBezTo>
                <a:lnTo>
                  <a:pt x="10" y="57"/>
                </a:lnTo>
                <a:close/>
                <a:moveTo>
                  <a:pt x="41" y="10"/>
                </a:moveTo>
                <a:cubicBezTo>
                  <a:pt x="10" y="41"/>
                  <a:pt x="10" y="41"/>
                  <a:pt x="10" y="41"/>
                </a:cubicBezTo>
                <a:cubicBezTo>
                  <a:pt x="10" y="10"/>
                  <a:pt x="10" y="10"/>
                  <a:pt x="10" y="10"/>
                </a:cubicBezTo>
                <a:lnTo>
                  <a:pt x="41" y="10"/>
                </a:lnTo>
                <a:close/>
                <a:moveTo>
                  <a:pt x="10" y="203"/>
                </a:moveTo>
                <a:cubicBezTo>
                  <a:pt x="10" y="67"/>
                  <a:pt x="10" y="67"/>
                  <a:pt x="10" y="67"/>
                </a:cubicBezTo>
                <a:cubicBezTo>
                  <a:pt x="233" y="67"/>
                  <a:pt x="233" y="67"/>
                  <a:pt x="233" y="67"/>
                </a:cubicBezTo>
                <a:cubicBezTo>
                  <a:pt x="233" y="203"/>
                  <a:pt x="233" y="203"/>
                  <a:pt x="233" y="203"/>
                </a:cubicBezTo>
                <a:lnTo>
                  <a:pt x="10" y="20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solidFill>
                <a:srgbClr val="000000"/>
              </a:solidFill>
              <a:effectLst/>
              <a:uLnTx/>
              <a:uFillTx/>
              <a:latin typeface="+mn-lt"/>
              <a:ea typeface="+mn-ea"/>
              <a:cs typeface="+mn-cs"/>
            </a:endParaRPr>
          </a:p>
        </p:txBody>
      </p:sp>
      <p:sp>
        <p:nvSpPr>
          <p:cNvPr id="113" name="Freeform 354">
            <a:extLst>
              <a:ext uri="{FF2B5EF4-FFF2-40B4-BE49-F238E27FC236}">
                <a16:creationId xmlns:a16="http://schemas.microsoft.com/office/drawing/2014/main" id="{5258DBEA-B58C-4C99-A914-9A372CF63A39}"/>
              </a:ext>
              <a:ext uri="{C183D7F6-B498-43B3-948B-1728B52AA6E4}">
                <adec:decorative xmlns:adec="http://schemas.microsoft.com/office/drawing/2017/decorative" val="1"/>
              </a:ext>
            </a:extLst>
          </p:cNvPr>
          <p:cNvSpPr>
            <a:spLocks noEditPoints="1"/>
          </p:cNvSpPr>
          <p:nvPr/>
        </p:nvSpPr>
        <p:spPr bwMode="auto">
          <a:xfrm>
            <a:off x="7447976" y="3206568"/>
            <a:ext cx="348523" cy="325378"/>
          </a:xfrm>
          <a:custGeom>
            <a:avLst/>
            <a:gdLst>
              <a:gd name="T0" fmla="*/ 221 w 235"/>
              <a:gd name="T1" fmla="*/ 33 h 209"/>
              <a:gd name="T2" fmla="*/ 207 w 235"/>
              <a:gd name="T3" fmla="*/ 33 h 209"/>
              <a:gd name="T4" fmla="*/ 201 w 235"/>
              <a:gd name="T5" fmla="*/ 4 h 209"/>
              <a:gd name="T6" fmla="*/ 196 w 235"/>
              <a:gd name="T7" fmla="*/ 0 h 209"/>
              <a:gd name="T8" fmla="*/ 64 w 235"/>
              <a:gd name="T9" fmla="*/ 27 h 209"/>
              <a:gd name="T10" fmla="*/ 49 w 235"/>
              <a:gd name="T11" fmla="*/ 9 h 209"/>
              <a:gd name="T12" fmla="*/ 14 w 235"/>
              <a:gd name="T13" fmla="*/ 9 h 209"/>
              <a:gd name="T14" fmla="*/ 0 w 235"/>
              <a:gd name="T15" fmla="*/ 23 h 209"/>
              <a:gd name="T16" fmla="*/ 0 w 235"/>
              <a:gd name="T17" fmla="*/ 195 h 209"/>
              <a:gd name="T18" fmla="*/ 14 w 235"/>
              <a:gd name="T19" fmla="*/ 209 h 209"/>
              <a:gd name="T20" fmla="*/ 221 w 235"/>
              <a:gd name="T21" fmla="*/ 209 h 209"/>
              <a:gd name="T22" fmla="*/ 235 w 235"/>
              <a:gd name="T23" fmla="*/ 195 h 209"/>
              <a:gd name="T24" fmla="*/ 235 w 235"/>
              <a:gd name="T25" fmla="*/ 47 h 209"/>
              <a:gd name="T26" fmla="*/ 221 w 235"/>
              <a:gd name="T27" fmla="*/ 33 h 209"/>
              <a:gd name="T28" fmla="*/ 193 w 235"/>
              <a:gd name="T29" fmla="*/ 11 h 209"/>
              <a:gd name="T30" fmla="*/ 198 w 235"/>
              <a:gd name="T31" fmla="*/ 33 h 209"/>
              <a:gd name="T32" fmla="*/ 200 w 235"/>
              <a:gd name="T33" fmla="*/ 42 h 209"/>
              <a:gd name="T34" fmla="*/ 204 w 235"/>
              <a:gd name="T35" fmla="*/ 65 h 209"/>
              <a:gd name="T36" fmla="*/ 35 w 235"/>
              <a:gd name="T37" fmla="*/ 65 h 209"/>
              <a:gd name="T38" fmla="*/ 31 w 235"/>
              <a:gd name="T39" fmla="*/ 44 h 209"/>
              <a:gd name="T40" fmla="*/ 193 w 235"/>
              <a:gd name="T41" fmla="*/ 11 h 209"/>
              <a:gd name="T42" fmla="*/ 221 w 235"/>
              <a:gd name="T43" fmla="*/ 42 h 209"/>
              <a:gd name="T44" fmla="*/ 226 w 235"/>
              <a:gd name="T45" fmla="*/ 47 h 209"/>
              <a:gd name="T46" fmla="*/ 226 w 235"/>
              <a:gd name="T47" fmla="*/ 65 h 209"/>
              <a:gd name="T48" fmla="*/ 214 w 235"/>
              <a:gd name="T49" fmla="*/ 65 h 209"/>
              <a:gd name="T50" fmla="*/ 209 w 235"/>
              <a:gd name="T51" fmla="*/ 42 h 209"/>
              <a:gd name="T52" fmla="*/ 221 w 235"/>
              <a:gd name="T53" fmla="*/ 42 h 209"/>
              <a:gd name="T54" fmla="*/ 14 w 235"/>
              <a:gd name="T55" fmla="*/ 18 h 209"/>
              <a:gd name="T56" fmla="*/ 48 w 235"/>
              <a:gd name="T57" fmla="*/ 18 h 209"/>
              <a:gd name="T58" fmla="*/ 54 w 235"/>
              <a:gd name="T59" fmla="*/ 29 h 209"/>
              <a:gd name="T60" fmla="*/ 24 w 235"/>
              <a:gd name="T61" fmla="*/ 35 h 209"/>
              <a:gd name="T62" fmla="*/ 21 w 235"/>
              <a:gd name="T63" fmla="*/ 37 h 209"/>
              <a:gd name="T64" fmla="*/ 20 w 235"/>
              <a:gd name="T65" fmla="*/ 41 h 209"/>
              <a:gd name="T66" fmla="*/ 25 w 235"/>
              <a:gd name="T67" fmla="*/ 65 h 209"/>
              <a:gd name="T68" fmla="*/ 9 w 235"/>
              <a:gd name="T69" fmla="*/ 65 h 209"/>
              <a:gd name="T70" fmla="*/ 9 w 235"/>
              <a:gd name="T71" fmla="*/ 23 h 209"/>
              <a:gd name="T72" fmla="*/ 14 w 235"/>
              <a:gd name="T73" fmla="*/ 18 h 209"/>
              <a:gd name="T74" fmla="*/ 221 w 235"/>
              <a:gd name="T75" fmla="*/ 200 h 209"/>
              <a:gd name="T76" fmla="*/ 14 w 235"/>
              <a:gd name="T77" fmla="*/ 200 h 209"/>
              <a:gd name="T78" fmla="*/ 9 w 235"/>
              <a:gd name="T79" fmla="*/ 195 h 209"/>
              <a:gd name="T80" fmla="*/ 9 w 235"/>
              <a:gd name="T81" fmla="*/ 75 h 209"/>
              <a:gd name="T82" fmla="*/ 226 w 235"/>
              <a:gd name="T83" fmla="*/ 75 h 209"/>
              <a:gd name="T84" fmla="*/ 226 w 235"/>
              <a:gd name="T85" fmla="*/ 195 h 209"/>
              <a:gd name="T86" fmla="*/ 221 w 235"/>
              <a:gd name="T87"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5" h="209">
                <a:moveTo>
                  <a:pt x="221" y="33"/>
                </a:moveTo>
                <a:cubicBezTo>
                  <a:pt x="207" y="33"/>
                  <a:pt x="207" y="33"/>
                  <a:pt x="207" y="33"/>
                </a:cubicBezTo>
                <a:cubicBezTo>
                  <a:pt x="201" y="4"/>
                  <a:pt x="201" y="4"/>
                  <a:pt x="201" y="4"/>
                </a:cubicBezTo>
                <a:cubicBezTo>
                  <a:pt x="201" y="2"/>
                  <a:pt x="198" y="0"/>
                  <a:pt x="196" y="0"/>
                </a:cubicBezTo>
                <a:cubicBezTo>
                  <a:pt x="64" y="27"/>
                  <a:pt x="64" y="27"/>
                  <a:pt x="64" y="27"/>
                </a:cubicBezTo>
                <a:cubicBezTo>
                  <a:pt x="56" y="9"/>
                  <a:pt x="51" y="9"/>
                  <a:pt x="49" y="9"/>
                </a:cubicBezTo>
                <a:cubicBezTo>
                  <a:pt x="14" y="9"/>
                  <a:pt x="14" y="9"/>
                  <a:pt x="14" y="9"/>
                </a:cubicBezTo>
                <a:cubicBezTo>
                  <a:pt x="6" y="9"/>
                  <a:pt x="0" y="15"/>
                  <a:pt x="0" y="23"/>
                </a:cubicBezTo>
                <a:cubicBezTo>
                  <a:pt x="0" y="195"/>
                  <a:pt x="0" y="195"/>
                  <a:pt x="0" y="195"/>
                </a:cubicBezTo>
                <a:cubicBezTo>
                  <a:pt x="0" y="203"/>
                  <a:pt x="6" y="209"/>
                  <a:pt x="14" y="209"/>
                </a:cubicBezTo>
                <a:cubicBezTo>
                  <a:pt x="221" y="209"/>
                  <a:pt x="221" y="209"/>
                  <a:pt x="221" y="209"/>
                </a:cubicBezTo>
                <a:cubicBezTo>
                  <a:pt x="229" y="209"/>
                  <a:pt x="235" y="203"/>
                  <a:pt x="235" y="195"/>
                </a:cubicBezTo>
                <a:cubicBezTo>
                  <a:pt x="235" y="47"/>
                  <a:pt x="235" y="47"/>
                  <a:pt x="235" y="47"/>
                </a:cubicBezTo>
                <a:cubicBezTo>
                  <a:pt x="235" y="39"/>
                  <a:pt x="229" y="33"/>
                  <a:pt x="221" y="33"/>
                </a:cubicBezTo>
                <a:close/>
                <a:moveTo>
                  <a:pt x="193" y="11"/>
                </a:moveTo>
                <a:cubicBezTo>
                  <a:pt x="198" y="33"/>
                  <a:pt x="198" y="33"/>
                  <a:pt x="198" y="33"/>
                </a:cubicBezTo>
                <a:cubicBezTo>
                  <a:pt x="200" y="42"/>
                  <a:pt x="200" y="42"/>
                  <a:pt x="200" y="42"/>
                </a:cubicBezTo>
                <a:cubicBezTo>
                  <a:pt x="204" y="65"/>
                  <a:pt x="204" y="65"/>
                  <a:pt x="204" y="65"/>
                </a:cubicBezTo>
                <a:cubicBezTo>
                  <a:pt x="35" y="65"/>
                  <a:pt x="35" y="65"/>
                  <a:pt x="35" y="65"/>
                </a:cubicBezTo>
                <a:cubicBezTo>
                  <a:pt x="31" y="44"/>
                  <a:pt x="31" y="44"/>
                  <a:pt x="31" y="44"/>
                </a:cubicBezTo>
                <a:lnTo>
                  <a:pt x="193" y="11"/>
                </a:lnTo>
                <a:close/>
                <a:moveTo>
                  <a:pt x="221" y="42"/>
                </a:moveTo>
                <a:cubicBezTo>
                  <a:pt x="224" y="42"/>
                  <a:pt x="226" y="44"/>
                  <a:pt x="226" y="47"/>
                </a:cubicBezTo>
                <a:cubicBezTo>
                  <a:pt x="226" y="65"/>
                  <a:pt x="226" y="65"/>
                  <a:pt x="226" y="65"/>
                </a:cubicBezTo>
                <a:cubicBezTo>
                  <a:pt x="214" y="65"/>
                  <a:pt x="214" y="65"/>
                  <a:pt x="214" y="65"/>
                </a:cubicBezTo>
                <a:cubicBezTo>
                  <a:pt x="209" y="42"/>
                  <a:pt x="209" y="42"/>
                  <a:pt x="209" y="42"/>
                </a:cubicBezTo>
                <a:lnTo>
                  <a:pt x="221" y="42"/>
                </a:lnTo>
                <a:close/>
                <a:moveTo>
                  <a:pt x="14" y="18"/>
                </a:moveTo>
                <a:cubicBezTo>
                  <a:pt x="48" y="18"/>
                  <a:pt x="48" y="18"/>
                  <a:pt x="48" y="18"/>
                </a:cubicBezTo>
                <a:cubicBezTo>
                  <a:pt x="49" y="20"/>
                  <a:pt x="52" y="24"/>
                  <a:pt x="54" y="29"/>
                </a:cubicBezTo>
                <a:cubicBezTo>
                  <a:pt x="24" y="35"/>
                  <a:pt x="24" y="35"/>
                  <a:pt x="24" y="35"/>
                </a:cubicBezTo>
                <a:cubicBezTo>
                  <a:pt x="23" y="35"/>
                  <a:pt x="22" y="36"/>
                  <a:pt x="21" y="37"/>
                </a:cubicBezTo>
                <a:cubicBezTo>
                  <a:pt x="20" y="38"/>
                  <a:pt x="20" y="40"/>
                  <a:pt x="20" y="41"/>
                </a:cubicBezTo>
                <a:cubicBezTo>
                  <a:pt x="25" y="65"/>
                  <a:pt x="25" y="65"/>
                  <a:pt x="25" y="65"/>
                </a:cubicBezTo>
                <a:cubicBezTo>
                  <a:pt x="9" y="65"/>
                  <a:pt x="9" y="65"/>
                  <a:pt x="9" y="65"/>
                </a:cubicBezTo>
                <a:cubicBezTo>
                  <a:pt x="9" y="23"/>
                  <a:pt x="9" y="23"/>
                  <a:pt x="9" y="23"/>
                </a:cubicBezTo>
                <a:cubicBezTo>
                  <a:pt x="9" y="21"/>
                  <a:pt x="11" y="18"/>
                  <a:pt x="14" y="18"/>
                </a:cubicBezTo>
                <a:close/>
                <a:moveTo>
                  <a:pt x="221" y="200"/>
                </a:moveTo>
                <a:cubicBezTo>
                  <a:pt x="14" y="200"/>
                  <a:pt x="14" y="200"/>
                  <a:pt x="14" y="200"/>
                </a:cubicBezTo>
                <a:cubicBezTo>
                  <a:pt x="11" y="200"/>
                  <a:pt x="9" y="198"/>
                  <a:pt x="9" y="195"/>
                </a:cubicBezTo>
                <a:cubicBezTo>
                  <a:pt x="9" y="75"/>
                  <a:pt x="9" y="75"/>
                  <a:pt x="9" y="75"/>
                </a:cubicBezTo>
                <a:cubicBezTo>
                  <a:pt x="226" y="75"/>
                  <a:pt x="226" y="75"/>
                  <a:pt x="226" y="75"/>
                </a:cubicBezTo>
                <a:cubicBezTo>
                  <a:pt x="226" y="195"/>
                  <a:pt x="226" y="195"/>
                  <a:pt x="226" y="195"/>
                </a:cubicBezTo>
                <a:cubicBezTo>
                  <a:pt x="226" y="198"/>
                  <a:pt x="224" y="200"/>
                  <a:pt x="221" y="20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a:ln>
                <a:noFill/>
              </a:ln>
              <a:solidFill>
                <a:srgbClr val="000000"/>
              </a:solidFill>
              <a:effectLst/>
              <a:uLnTx/>
              <a:uFillTx/>
              <a:latin typeface="+mn-lt"/>
              <a:ea typeface="+mn-ea"/>
              <a:cs typeface="+mn-cs"/>
            </a:endParaRPr>
          </a:p>
        </p:txBody>
      </p:sp>
      <p:pic>
        <p:nvPicPr>
          <p:cNvPr id="114" name="Graphic 113">
            <a:extLst>
              <a:ext uri="{FF2B5EF4-FFF2-40B4-BE49-F238E27FC236}">
                <a16:creationId xmlns:a16="http://schemas.microsoft.com/office/drawing/2014/main" id="{BA853868-10F0-4B97-8F1D-3CF69AD288EF}"/>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287881" y="3495938"/>
            <a:ext cx="414665" cy="366999"/>
          </a:xfrm>
          <a:prstGeom prst="rect">
            <a:avLst/>
          </a:prstGeom>
        </p:spPr>
      </p:pic>
      <p:pic>
        <p:nvPicPr>
          <p:cNvPr id="115" name="Graphic 114">
            <a:extLst>
              <a:ext uri="{FF2B5EF4-FFF2-40B4-BE49-F238E27FC236}">
                <a16:creationId xmlns:a16="http://schemas.microsoft.com/office/drawing/2014/main" id="{09C3F7E6-8EC3-4AFA-978D-DD0988B569AA}"/>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004089" y="3118778"/>
            <a:ext cx="421335" cy="421335"/>
          </a:xfrm>
          <a:prstGeom prst="rect">
            <a:avLst/>
          </a:prstGeom>
        </p:spPr>
      </p:pic>
      <p:sp>
        <p:nvSpPr>
          <p:cNvPr id="2" name="Date Placeholder 1">
            <a:extLst>
              <a:ext uri="{FF2B5EF4-FFF2-40B4-BE49-F238E27FC236}">
                <a16:creationId xmlns:a16="http://schemas.microsoft.com/office/drawing/2014/main" id="{70B31C78-E627-4D05-85D3-167EC9EB2AF9}"/>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3" name="Footer Placeholder 2">
            <a:extLst>
              <a:ext uri="{FF2B5EF4-FFF2-40B4-BE49-F238E27FC236}">
                <a16:creationId xmlns:a16="http://schemas.microsoft.com/office/drawing/2014/main" id="{1D1B7F55-03F5-4ACB-8CB5-DB53947CA4C6}"/>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4" name="Slide Number Placeholder 3">
            <a:extLst>
              <a:ext uri="{FF2B5EF4-FFF2-40B4-BE49-F238E27FC236}">
                <a16:creationId xmlns:a16="http://schemas.microsoft.com/office/drawing/2014/main" id="{DB6E3461-A9D2-495C-A285-65E8319C4A10}"/>
              </a:ext>
              <a:ext uri="{C183D7F6-B498-43B3-948B-1728B52AA6E4}">
                <adec:decorative xmlns:adec="http://schemas.microsoft.com/office/drawing/2017/decorative" val="1"/>
              </a:ext>
            </a:extLst>
          </p:cNvPr>
          <p:cNvSpPr>
            <a:spLocks noGrp="1"/>
          </p:cNvSpPr>
          <p:nvPr>
            <p:ph type="sldNum" sz="quarter" idx="7"/>
          </p:nvPr>
        </p:nvSpPr>
        <p:spPr/>
        <p:txBody>
          <a:bodyPr/>
          <a:lstStyle/>
          <a:p>
            <a:pPr marL="38100">
              <a:lnSpc>
                <a:spcPts val="880"/>
              </a:lnSpc>
            </a:pPr>
            <a:fld id="{81D60167-4931-47E6-BA6A-407CBD079E47}" type="slidenum">
              <a:rPr lang="en-US" spc="-25" smtClean="0"/>
              <a:t>16</a:t>
            </a:fld>
            <a:endParaRPr lang="en-US" spc="-25"/>
          </a:p>
        </p:txBody>
      </p:sp>
    </p:spTree>
    <p:extLst>
      <p:ext uri="{BB962C8B-B14F-4D97-AF65-F5344CB8AC3E}">
        <p14:creationId xmlns:p14="http://schemas.microsoft.com/office/powerpoint/2010/main" val="38746974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a:t>Technical Assistance</a:t>
            </a:r>
            <a:br>
              <a:rPr lang="en-US" sz="2100"/>
            </a:br>
            <a:r>
              <a:rPr lang="en-US" sz="1800" b="0">
                <a:solidFill>
                  <a:srgbClr val="52555A"/>
                </a:solidFill>
              </a:rPr>
              <a:t>Providing one-on-one support to help you understand and address monitoring observations</a:t>
            </a:r>
            <a:endParaRPr sz="1800">
              <a:latin typeface="Calibri"/>
              <a:cs typeface="Calibri"/>
            </a:endParaRPr>
          </a:p>
        </p:txBody>
      </p:sp>
      <p:pic>
        <p:nvPicPr>
          <p:cNvPr id="26" name="object 26">
            <a:extLs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23" name="Title 1">
            <a:extLst>
              <a:ext uri="{FF2B5EF4-FFF2-40B4-BE49-F238E27FC236}">
                <a16:creationId xmlns:a16="http://schemas.microsoft.com/office/drawing/2014/main" id="{DD1C87D8-7F34-4601-AA25-0CCB54790867}"/>
              </a:ext>
            </a:extLst>
          </p:cNvPr>
          <p:cNvSpPr txBox="1">
            <a:spLocks/>
          </p:cNvSpPr>
          <p:nvPr/>
        </p:nvSpPr>
        <p:spPr>
          <a:xfrm>
            <a:off x="707567" y="1383984"/>
            <a:ext cx="2664542" cy="1995802"/>
          </a:xfrm>
          <a:prstGeom prst="rect">
            <a:avLst/>
          </a:prstGeom>
        </p:spPr>
        <p:txBody>
          <a:bodyPr vert="horz" wrap="square" lIns="0" tIns="45720" rIns="0" bIns="0" rtlCol="0" anchor="t" anchorCtr="0">
            <a:noAutofit/>
          </a:bodyPr>
          <a:lstStyle>
            <a:lvl1pPr>
              <a:defRPr sz="2400" b="1" i="0">
                <a:solidFill>
                  <a:schemeClr val="tx1"/>
                </a:solidFill>
                <a:latin typeface="Calibri"/>
                <a:ea typeface="+mj-ea"/>
                <a:cs typeface="Calibri"/>
              </a:defRPr>
            </a:lvl1pPr>
          </a:lstStyle>
          <a:p>
            <a:r>
              <a:rPr lang="en-US">
                <a:latin typeface="Chronicle Display Black"/>
              </a:rPr>
              <a:t>Get hands-on training by the PDE ESSER Monitoring Team to help you understand and appropriately address compliance gaps</a:t>
            </a:r>
          </a:p>
        </p:txBody>
      </p:sp>
      <p:sp>
        <p:nvSpPr>
          <p:cNvPr id="32" name="Rectangle 31">
            <a:extLst>
              <a:ext uri="{FF2B5EF4-FFF2-40B4-BE49-F238E27FC236}">
                <a16:creationId xmlns:a16="http://schemas.microsoft.com/office/drawing/2014/main" id="{0EBF23D3-7FD9-4330-9838-F94C33BB6903}"/>
              </a:ext>
            </a:extLst>
          </p:cNvPr>
          <p:cNvSpPr/>
          <p:nvPr/>
        </p:nvSpPr>
        <p:spPr>
          <a:xfrm>
            <a:off x="3821056" y="1270705"/>
            <a:ext cx="2010127" cy="2438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One-On-One Guidance</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067" b="0" i="0" u="none" strike="noStrike" kern="1200" cap="none" spc="0" normalizeH="0" baseline="0" noProof="0">
                <a:ln>
                  <a:noFill/>
                </a:ln>
                <a:solidFill>
                  <a:srgbClr val="000000"/>
                </a:solidFill>
                <a:effectLst/>
                <a:uLnTx/>
                <a:uFillTx/>
                <a:latin typeface="Open Sans"/>
                <a:ea typeface="+mn-ea"/>
                <a:cs typeface="+mn-cs"/>
              </a:rPr>
              <a:t>The PDE ESSER Monitoring Team will schedule time with your team so that you are able to ask questions and get the hands-on support you need.</a:t>
            </a:r>
          </a:p>
        </p:txBody>
      </p:sp>
      <p:pic>
        <p:nvPicPr>
          <p:cNvPr id="33" name="Picture 32">
            <a:extLst>
              <a:ext uri="{FF2B5EF4-FFF2-40B4-BE49-F238E27FC236}">
                <a16:creationId xmlns:a16="http://schemas.microsoft.com/office/drawing/2014/main" id="{07D0BEE4-F574-4A73-A6E7-FB71C87CA7A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88361" y="1275382"/>
            <a:ext cx="1985140" cy="2438400"/>
          </a:xfrm>
          <a:prstGeom prst="rect">
            <a:avLst/>
          </a:prstGeom>
          <a:ln>
            <a:noFill/>
          </a:ln>
        </p:spPr>
      </p:pic>
      <p:pic>
        <p:nvPicPr>
          <p:cNvPr id="34" name="Picture 33">
            <a:extLst>
              <a:ext uri="{FF2B5EF4-FFF2-40B4-BE49-F238E27FC236}">
                <a16:creationId xmlns:a16="http://schemas.microsoft.com/office/drawing/2014/main" id="{6F9D8AB6-FC71-4A0A-B128-8688D2066C37}"/>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16527" y="3812664"/>
            <a:ext cx="2948649" cy="2438400"/>
          </a:xfrm>
          <a:prstGeom prst="rect">
            <a:avLst/>
          </a:prstGeom>
          <a:ln>
            <a:noFill/>
          </a:ln>
        </p:spPr>
      </p:pic>
      <p:sp>
        <p:nvSpPr>
          <p:cNvPr id="35" name="Rectangle 34">
            <a:extLst>
              <a:ext uri="{FF2B5EF4-FFF2-40B4-BE49-F238E27FC236}">
                <a16:creationId xmlns:a16="http://schemas.microsoft.com/office/drawing/2014/main" id="{67C36908-D1C9-4803-ACA1-8203EFCBDB72}"/>
              </a:ext>
            </a:extLst>
          </p:cNvPr>
          <p:cNvSpPr/>
          <p:nvPr/>
        </p:nvSpPr>
        <p:spPr>
          <a:xfrm>
            <a:off x="5940414" y="1270705"/>
            <a:ext cx="1754192" cy="24384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Free For LEAs</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067" b="0" i="0" u="none" strike="noStrike" kern="1200" cap="none" spc="0" normalizeH="0" baseline="0" noProof="0">
                <a:ln>
                  <a:noFill/>
                </a:ln>
                <a:solidFill>
                  <a:srgbClr val="000000"/>
                </a:solidFill>
                <a:effectLst/>
                <a:uLnTx/>
                <a:uFillTx/>
                <a:latin typeface="Open Sans"/>
                <a:ea typeface="+mn-ea"/>
                <a:cs typeface="+mn-cs"/>
              </a:rPr>
              <a:t>Technical assistance support is an investment by the Commonwealth. If you need help and are approved for assistance, it will be</a:t>
            </a:r>
            <a:r>
              <a:rPr lang="en-US" sz="1067" kern="1200">
                <a:solidFill>
                  <a:srgbClr val="000000"/>
                </a:solidFill>
                <a:latin typeface="Open Sans"/>
              </a:rPr>
              <a:t> </a:t>
            </a:r>
            <a:r>
              <a:rPr kumimoji="0" lang="en-US" sz="1067" b="0" i="0" u="none" strike="noStrike" kern="1200" cap="none" spc="0" normalizeH="0" baseline="0" noProof="0">
                <a:ln>
                  <a:noFill/>
                </a:ln>
                <a:solidFill>
                  <a:srgbClr val="000000"/>
                </a:solidFill>
                <a:effectLst/>
                <a:uLnTx/>
                <a:uFillTx/>
                <a:latin typeface="Open Sans"/>
                <a:ea typeface="+mn-ea"/>
                <a:cs typeface="+mn-cs"/>
              </a:rPr>
              <a:t>provided at no additional cost to you. </a:t>
            </a:r>
          </a:p>
        </p:txBody>
      </p:sp>
      <p:sp>
        <p:nvSpPr>
          <p:cNvPr id="36" name="Rectangle 35">
            <a:extLst>
              <a:ext uri="{FF2B5EF4-FFF2-40B4-BE49-F238E27FC236}">
                <a16:creationId xmlns:a16="http://schemas.microsoft.com/office/drawing/2014/main" id="{38678634-E89C-4890-946C-B54CC936FB5C}"/>
              </a:ext>
            </a:extLst>
          </p:cNvPr>
          <p:cNvSpPr/>
          <p:nvPr/>
        </p:nvSpPr>
        <p:spPr>
          <a:xfrm>
            <a:off x="9860568" y="1270469"/>
            <a:ext cx="1623865" cy="2438400"/>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Timing</a:t>
            </a: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067" b="0" i="0" u="none" strike="noStrike" kern="1200" cap="none" spc="0" normalizeH="0" baseline="0" noProof="0">
                <a:ln>
                  <a:noFill/>
                </a:ln>
                <a:solidFill>
                  <a:srgbClr val="000000"/>
                </a:solidFill>
                <a:effectLst/>
                <a:uLnTx/>
                <a:uFillTx/>
                <a:latin typeface="Open Sans"/>
                <a:ea typeface="+mn-ea"/>
                <a:cs typeface="+mn-cs"/>
              </a:rPr>
              <a:t>Technical assistance will be provided after your ESSER monitoring visit should you choose to opt in. Our team will work around your availability.</a:t>
            </a:r>
          </a:p>
        </p:txBody>
      </p:sp>
      <p:sp>
        <p:nvSpPr>
          <p:cNvPr id="37" name="Rectangle 36">
            <a:extLst>
              <a:ext uri="{FF2B5EF4-FFF2-40B4-BE49-F238E27FC236}">
                <a16:creationId xmlns:a16="http://schemas.microsoft.com/office/drawing/2014/main" id="{D7041100-E385-4130-B3F7-B5CBA549B36C}"/>
              </a:ext>
            </a:extLst>
          </p:cNvPr>
          <p:cNvSpPr/>
          <p:nvPr/>
        </p:nvSpPr>
        <p:spPr>
          <a:xfrm>
            <a:off x="6860831" y="3812664"/>
            <a:ext cx="2274597" cy="243840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Helping Remediate Observations</a:t>
            </a:r>
          </a:p>
          <a:p>
            <a:pPr marL="0" marR="0" lvl="0" indent="0" algn="l" defTabSz="544222" rtl="0" eaLnBrk="1" fontAlgn="base" latinLnBrk="0" hangingPunct="1">
              <a:lnSpc>
                <a:spcPct val="100000"/>
              </a:lnSpc>
              <a:spcBef>
                <a:spcPct val="0"/>
              </a:spcBef>
              <a:spcAft>
                <a:spcPts val="500"/>
              </a:spcAft>
              <a:buClrTx/>
              <a:buSzTx/>
              <a:buFontTx/>
              <a:buNone/>
              <a:tabLst/>
              <a:defRPr/>
            </a:pPr>
            <a:r>
              <a:rPr lang="en-US" sz="1067" kern="1200">
                <a:solidFill>
                  <a:srgbClr val="000000"/>
                </a:solidFill>
                <a:latin typeface="Open Sans"/>
              </a:rPr>
              <a:t>Our technical assistance training material can be tailored to meet your organization’s unique needs based on monitoring visit outcomes. We can focus on the areas you need the most and work collaboratively with your team to remediate observations.</a:t>
            </a:r>
            <a:endParaRPr kumimoji="0" lang="en-US" sz="1067" b="0" i="0" u="none" strike="noStrike" kern="1200" cap="none" spc="0" normalizeH="0" baseline="0" noProof="0">
              <a:ln>
                <a:noFill/>
              </a:ln>
              <a:solidFill>
                <a:srgbClr val="000000"/>
              </a:solidFill>
              <a:effectLst/>
              <a:uLnTx/>
              <a:uFillTx/>
              <a:latin typeface="Open Sans"/>
              <a:ea typeface="+mn-ea"/>
              <a:cs typeface="+mn-cs"/>
            </a:endParaRPr>
          </a:p>
        </p:txBody>
      </p:sp>
      <p:sp>
        <p:nvSpPr>
          <p:cNvPr id="38" name="Rectangle 37">
            <a:extLst>
              <a:ext uri="{FF2B5EF4-FFF2-40B4-BE49-F238E27FC236}">
                <a16:creationId xmlns:a16="http://schemas.microsoft.com/office/drawing/2014/main" id="{6A4D2B76-A87D-405A-9D46-85F2CE157FB0}"/>
              </a:ext>
            </a:extLst>
          </p:cNvPr>
          <p:cNvSpPr/>
          <p:nvPr/>
        </p:nvSpPr>
        <p:spPr>
          <a:xfrm>
            <a:off x="9231083" y="3812664"/>
            <a:ext cx="2253347" cy="243840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333" b="1" i="0" u="none" strike="noStrike" kern="1200" cap="none" spc="0" normalizeH="0" baseline="0" noProof="0">
                <a:ln>
                  <a:noFill/>
                </a:ln>
                <a:solidFill>
                  <a:srgbClr val="000000"/>
                </a:solidFill>
                <a:effectLst/>
                <a:uLnTx/>
                <a:uFillTx/>
                <a:latin typeface="Open Sans"/>
                <a:ea typeface="+mn-ea"/>
                <a:cs typeface="+mn-cs"/>
              </a:rPr>
              <a:t>How To Request</a:t>
            </a:r>
          </a:p>
          <a:p>
            <a:pPr algn="l" defTabSz="544222" rtl="0" fontAlgn="base">
              <a:spcBef>
                <a:spcPct val="0"/>
              </a:spcBef>
              <a:spcAft>
                <a:spcPts val="500"/>
              </a:spcAft>
              <a:defRPr/>
            </a:pPr>
            <a:r>
              <a:rPr lang="en-US" sz="1050" kern="1200">
                <a:solidFill>
                  <a:srgbClr val="000000"/>
                </a:solidFill>
                <a:latin typeface="Open Sans"/>
              </a:rPr>
              <a:t>Technical assistance requests can be sent to </a:t>
            </a:r>
            <a:r>
              <a:rPr lang="en-US" sz="1050" kern="1200">
                <a:solidFill>
                  <a:srgbClr val="000000"/>
                </a:solidFill>
                <a:latin typeface="Open Sans"/>
                <a:hlinkClick r:id="rId5"/>
              </a:rPr>
              <a:t>ra-edessermonitor@pa.gov.</a:t>
            </a:r>
            <a:endParaRPr lang="en-US" sz="1050" kern="1200">
              <a:solidFill>
                <a:srgbClr val="000000"/>
              </a:solidFill>
              <a:latin typeface="Open Sans"/>
            </a:endParaRPr>
          </a:p>
          <a:p>
            <a:pPr algn="l" defTabSz="544222">
              <a:spcBef>
                <a:spcPct val="0"/>
              </a:spcBef>
              <a:spcAft>
                <a:spcPts val="500"/>
              </a:spcAft>
              <a:defRPr/>
            </a:pPr>
            <a:r>
              <a:rPr lang="en-US" sz="1050" kern="1200">
                <a:solidFill>
                  <a:srgbClr val="000000"/>
                </a:solidFill>
                <a:latin typeface="Open Sans"/>
              </a:rPr>
              <a:t> Additionally, you may request it directly with your PDE ESSER monitors during or after the visit.</a:t>
            </a:r>
            <a:endParaRPr lang="en-US" sz="1050" b="0" i="0" u="none" strike="noStrike" kern="1200" cap="none" spc="0" normalizeH="0" baseline="0" noProof="0">
              <a:ln>
                <a:noFill/>
              </a:ln>
              <a:solidFill>
                <a:srgbClr val="000000"/>
              </a:solidFill>
              <a:effectLst/>
              <a:uLnTx/>
              <a:uFillTx/>
              <a:latin typeface="Open Sans"/>
              <a:ea typeface="Open Sans"/>
              <a:cs typeface="Open Sans"/>
            </a:endParaRPr>
          </a:p>
        </p:txBody>
      </p:sp>
      <p:sp>
        <p:nvSpPr>
          <p:cNvPr id="2" name="Date Placeholder 1">
            <a:extLst>
              <a:ext uri="{FF2B5EF4-FFF2-40B4-BE49-F238E27FC236}">
                <a16:creationId xmlns:a16="http://schemas.microsoft.com/office/drawing/2014/main" id="{35C5BF0E-0FC6-4AFE-A9E2-2C69AD804834}"/>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3" name="Footer Placeholder 2">
            <a:extLst>
              <a:ext uri="{FF2B5EF4-FFF2-40B4-BE49-F238E27FC236}">
                <a16:creationId xmlns:a16="http://schemas.microsoft.com/office/drawing/2014/main" id="{3BE577A6-EAB8-4F96-AD1C-42A561BADE15}"/>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4" name="Slide Number Placeholder 3">
            <a:extLst>
              <a:ext uri="{FF2B5EF4-FFF2-40B4-BE49-F238E27FC236}">
                <a16:creationId xmlns:a16="http://schemas.microsoft.com/office/drawing/2014/main" id="{B2883535-4AFB-435F-B140-FE5B63E0415B}"/>
              </a:ext>
              <a:ext uri="{C183D7F6-B498-43B3-948B-1728B52AA6E4}">
                <adec:decorative xmlns:adec="http://schemas.microsoft.com/office/drawing/2017/decorative" val="1"/>
              </a:ext>
            </a:extLst>
          </p:cNvPr>
          <p:cNvSpPr>
            <a:spLocks noGrp="1"/>
          </p:cNvSpPr>
          <p:nvPr>
            <p:ph type="sldNum" sz="quarter" idx="7"/>
          </p:nvPr>
        </p:nvSpPr>
        <p:spPr/>
        <p:txBody>
          <a:bodyPr/>
          <a:lstStyle/>
          <a:p>
            <a:pPr marL="38100">
              <a:lnSpc>
                <a:spcPts val="880"/>
              </a:lnSpc>
            </a:pPr>
            <a:fld id="{81D60167-4931-47E6-BA6A-407CBD079E47}" type="slidenum">
              <a:rPr lang="en-US" spc="-25" smtClean="0"/>
              <a:t>17</a:t>
            </a:fld>
            <a:endParaRPr lang="en-US" spc="-25"/>
          </a:p>
        </p:txBody>
      </p:sp>
    </p:spTree>
    <p:extLst>
      <p:ext uri="{BB962C8B-B14F-4D97-AF65-F5344CB8AC3E}">
        <p14:creationId xmlns:p14="http://schemas.microsoft.com/office/powerpoint/2010/main" val="7188426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a:t>Resources Available</a:t>
            </a:r>
            <a:br>
              <a:rPr lang="en-US" sz="2100"/>
            </a:br>
            <a:r>
              <a:rPr lang="en-US" sz="1800" b="0">
                <a:solidFill>
                  <a:srgbClr val="52555A"/>
                </a:solidFill>
              </a:rPr>
              <a:t>Helping you ace ESSER monitoring</a:t>
            </a:r>
            <a:endParaRPr sz="1800">
              <a:latin typeface="Calibri"/>
              <a:cs typeface="Calibri"/>
            </a:endParaRPr>
          </a:p>
        </p:txBody>
      </p:sp>
      <p:pic>
        <p:nvPicPr>
          <p:cNvPr id="26" name="object 26">
            <a:extLs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6" name="Arrow: Circular 5">
            <a:extLst>
              <a:ext uri="{FF2B5EF4-FFF2-40B4-BE49-F238E27FC236}">
                <a16:creationId xmlns:a16="http://schemas.microsoft.com/office/drawing/2014/main" id="{0490B29C-2B45-4A93-8784-A84CF8596982}"/>
              </a:ext>
              <a:ext uri="{C183D7F6-B498-43B3-948B-1728B52AA6E4}">
                <adec:decorative xmlns:adec="http://schemas.microsoft.com/office/drawing/2017/decorative" val="1"/>
              </a:ext>
            </a:extLst>
          </p:cNvPr>
          <p:cNvSpPr/>
          <p:nvPr/>
        </p:nvSpPr>
        <p:spPr>
          <a:xfrm>
            <a:off x="1276186" y="1522401"/>
            <a:ext cx="2066071" cy="2066385"/>
          </a:xfrm>
          <a:prstGeom prst="circularArrow">
            <a:avLst>
              <a:gd name="adj1" fmla="val 10980"/>
              <a:gd name="adj2" fmla="val 1142322"/>
              <a:gd name="adj3" fmla="val 4500000"/>
              <a:gd name="adj4" fmla="val 10800000"/>
              <a:gd name="adj5" fmla="val 12500"/>
            </a:avLst>
          </a:prstGeom>
          <a:solidFill>
            <a:schemeClr val="accent6"/>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8" name="Shape 7">
            <a:extLst>
              <a:ext uri="{FF2B5EF4-FFF2-40B4-BE49-F238E27FC236}">
                <a16:creationId xmlns:a16="http://schemas.microsoft.com/office/drawing/2014/main" id="{2A82CAA4-AB0D-40A6-A90D-7DC027E86A22}"/>
              </a:ext>
              <a:ext uri="{C183D7F6-B498-43B3-948B-1728B52AA6E4}">
                <adec:decorative xmlns:adec="http://schemas.microsoft.com/office/drawing/2017/decorative" val="1"/>
              </a:ext>
            </a:extLst>
          </p:cNvPr>
          <p:cNvSpPr/>
          <p:nvPr/>
        </p:nvSpPr>
        <p:spPr>
          <a:xfrm>
            <a:off x="702342" y="2709692"/>
            <a:ext cx="2066071" cy="2066385"/>
          </a:xfrm>
          <a:prstGeom prst="leftCircularArrow">
            <a:avLst>
              <a:gd name="adj1" fmla="val 10980"/>
              <a:gd name="adj2" fmla="val 1142322"/>
              <a:gd name="adj3" fmla="val 6300000"/>
              <a:gd name="adj4" fmla="val 18900000"/>
              <a:gd name="adj5" fmla="val 12500"/>
            </a:avLst>
          </a:prstGeom>
          <a:solidFill>
            <a:srgbClr val="00B050"/>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0" name="Block Arc 9">
            <a:extLst>
              <a:ext uri="{FF2B5EF4-FFF2-40B4-BE49-F238E27FC236}">
                <a16:creationId xmlns:a16="http://schemas.microsoft.com/office/drawing/2014/main" id="{12EA6176-9F83-4FA0-95B9-9997E3B06820}"/>
              </a:ext>
              <a:ext uri="{C183D7F6-B498-43B3-948B-1728B52AA6E4}">
                <adec:decorative xmlns:adec="http://schemas.microsoft.com/office/drawing/2017/decorative" val="1"/>
              </a:ext>
            </a:extLst>
          </p:cNvPr>
          <p:cNvSpPr/>
          <p:nvPr/>
        </p:nvSpPr>
        <p:spPr>
          <a:xfrm>
            <a:off x="1423236" y="4039065"/>
            <a:ext cx="1775075" cy="1775786"/>
          </a:xfrm>
          <a:prstGeom prst="blockArc">
            <a:avLst>
              <a:gd name="adj1" fmla="val 13500000"/>
              <a:gd name="adj2" fmla="val 10800000"/>
              <a:gd name="adj3" fmla="val 12740"/>
            </a:avLst>
          </a:prstGeom>
          <a:solidFill>
            <a:schemeClr val="accent5"/>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12" name="Oval 11">
            <a:extLst>
              <a:ext uri="{FF2B5EF4-FFF2-40B4-BE49-F238E27FC236}">
                <a16:creationId xmlns:a16="http://schemas.microsoft.com/office/drawing/2014/main" id="{4F24DA10-D6EF-4A07-9079-DEFCD8F5835D}"/>
              </a:ext>
              <a:ext uri="{C183D7F6-B498-43B3-948B-1728B52AA6E4}">
                <adec:decorative xmlns:adec="http://schemas.microsoft.com/office/drawing/2017/decorative" val="1"/>
              </a:ext>
            </a:extLst>
          </p:cNvPr>
          <p:cNvSpPr/>
          <p:nvPr/>
        </p:nvSpPr>
        <p:spPr>
          <a:xfrm>
            <a:off x="1386355" y="4766938"/>
            <a:ext cx="320040" cy="320040"/>
          </a:xfrm>
          <a:prstGeom prst="ellipse">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Open Sans"/>
              <a:ea typeface="+mn-ea"/>
              <a:cs typeface="+mn-cs"/>
            </a:endParaRPr>
          </a:p>
        </p:txBody>
      </p:sp>
      <p:sp>
        <p:nvSpPr>
          <p:cNvPr id="19" name="TextBox 18">
            <a:extLst>
              <a:ext uri="{FF2B5EF4-FFF2-40B4-BE49-F238E27FC236}">
                <a16:creationId xmlns:a16="http://schemas.microsoft.com/office/drawing/2014/main" id="{46525FF3-902F-469F-989E-D31007F883ED}"/>
              </a:ext>
            </a:extLst>
          </p:cNvPr>
          <p:cNvSpPr txBox="1"/>
          <p:nvPr/>
        </p:nvSpPr>
        <p:spPr>
          <a:xfrm>
            <a:off x="4819814" y="1447800"/>
            <a:ext cx="56366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prstClr val="black"/>
                </a:solidFill>
                <a:effectLst/>
                <a:uLnTx/>
                <a:uFillTx/>
                <a:latin typeface="Open Sans"/>
                <a:ea typeface="+mn-ea"/>
                <a:cs typeface="+mn-cs"/>
              </a:rPr>
              <a:t>ASK QUESTIONS BEFOREHAND</a:t>
            </a:r>
          </a:p>
        </p:txBody>
      </p:sp>
      <p:sp>
        <p:nvSpPr>
          <p:cNvPr id="13" name="Rectangle 12">
            <a:extLst>
              <a:ext uri="{FF2B5EF4-FFF2-40B4-BE49-F238E27FC236}">
                <a16:creationId xmlns:a16="http://schemas.microsoft.com/office/drawing/2014/main" id="{E0195AE2-1F27-4A10-A844-CD70B3FE21CE}"/>
              </a:ext>
            </a:extLst>
          </p:cNvPr>
          <p:cNvSpPr/>
          <p:nvPr/>
        </p:nvSpPr>
        <p:spPr>
          <a:xfrm>
            <a:off x="4880774" y="1911595"/>
            <a:ext cx="5517016" cy="997709"/>
          </a:xfrm>
          <a:prstGeom prst="rect">
            <a:avLst/>
          </a:prstGeom>
        </p:spPr>
        <p:txBody>
          <a:bodyPr wrap="square">
            <a:spAutoFit/>
          </a:bodyPr>
          <a:lstStyle/>
          <a:p>
            <a:pPr marL="171450" marR="0" lvl="0" indent="-171450" algn="l" defTabSz="914400" rtl="0" eaLnBrk="1" fontAlgn="base" latinLnBrk="0" hangingPunct="1">
              <a:lnSpc>
                <a:spcPts val="18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prstClr val="black"/>
                </a:solidFill>
                <a:effectLst/>
                <a:uLnTx/>
                <a:uFillTx/>
                <a:latin typeface="Open Sans"/>
                <a:ea typeface="+mn-ea"/>
                <a:cs typeface="+mn-cs"/>
              </a:rPr>
              <a:t>Questions</a:t>
            </a:r>
            <a:r>
              <a:rPr kumimoji="0" lang="en-US" sz="1200" b="0" i="0" u="none" strike="noStrike" kern="1200" cap="none" spc="0" normalizeH="0" baseline="0" noProof="0">
                <a:ln>
                  <a:noFill/>
                </a:ln>
                <a:solidFill>
                  <a:prstClr val="black"/>
                </a:solidFill>
                <a:effectLst/>
                <a:uLnTx/>
                <a:uFillTx/>
                <a:latin typeface="Open Sans"/>
                <a:ea typeface="+mn-ea"/>
                <a:cs typeface="+mn-cs"/>
              </a:rPr>
              <a:t> may be directed to RA Account- </a:t>
            </a:r>
            <a:r>
              <a:rPr kumimoji="0" lang="en-US" sz="1200" b="0" i="0" u="none" strike="noStrike" kern="1200" cap="none" spc="0" normalizeH="0" baseline="0" noProof="0">
                <a:ln>
                  <a:noFill/>
                </a:ln>
                <a:solidFill>
                  <a:prstClr val="black"/>
                </a:solidFill>
                <a:effectLst/>
                <a:uLnTx/>
                <a:uFillTx/>
                <a:latin typeface="Open Sans"/>
                <a:ea typeface="+mn-ea"/>
                <a:cs typeface="+mn-cs"/>
                <a:hlinkClick r:id="rId3"/>
              </a:rPr>
              <a:t>RA-EDESSERMONITOR@PA.GOV</a:t>
            </a:r>
            <a:endParaRPr kumimoji="0" lang="en-US" sz="1200" b="0" i="0" u="none" strike="noStrike" kern="1200" cap="none" spc="0" normalizeH="0" baseline="0" noProof="0">
              <a:ln>
                <a:noFill/>
              </a:ln>
              <a:solidFill>
                <a:prstClr val="black"/>
              </a:solidFill>
              <a:effectLst/>
              <a:uLnTx/>
              <a:uFillTx/>
              <a:latin typeface="Open Sans"/>
              <a:ea typeface="+mn-ea"/>
              <a:cs typeface="+mn-cs"/>
            </a:endParaRPr>
          </a:p>
          <a:p>
            <a:pPr marL="171450" marR="0" lvl="0" indent="-171450" algn="l" defTabSz="914400" rtl="0" eaLnBrk="1" fontAlgn="base" latinLnBrk="0" hangingPunct="1">
              <a:lnSpc>
                <a:spcPts val="18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Open Sans"/>
                <a:ea typeface="+mn-ea"/>
                <a:cs typeface="+mn-cs"/>
              </a:rPr>
              <a:t>Asking questions will better </a:t>
            </a:r>
            <a:r>
              <a:rPr kumimoji="0" lang="en-US" sz="1200" b="1" i="0" u="none" strike="noStrike" kern="1200" cap="none" spc="0" normalizeH="0" baseline="0" noProof="0">
                <a:ln>
                  <a:noFill/>
                </a:ln>
                <a:solidFill>
                  <a:prstClr val="black"/>
                </a:solidFill>
                <a:effectLst/>
                <a:uLnTx/>
                <a:uFillTx/>
                <a:latin typeface="Open Sans"/>
                <a:ea typeface="+mn-ea"/>
                <a:cs typeface="+mn-cs"/>
              </a:rPr>
              <a:t>prepare</a:t>
            </a:r>
            <a:r>
              <a:rPr kumimoji="0" lang="en-US" sz="1200" b="0" i="0" u="none" strike="noStrike" kern="1200" cap="none" spc="0" normalizeH="0" baseline="0" noProof="0">
                <a:ln>
                  <a:noFill/>
                </a:ln>
                <a:solidFill>
                  <a:prstClr val="black"/>
                </a:solidFill>
                <a:effectLst/>
                <a:uLnTx/>
                <a:uFillTx/>
                <a:latin typeface="Open Sans"/>
                <a:ea typeface="+mn-ea"/>
                <a:cs typeface="+mn-cs"/>
              </a:rPr>
              <a:t> you for your visit – we are here to help!  </a:t>
            </a:r>
          </a:p>
        </p:txBody>
      </p:sp>
      <p:cxnSp>
        <p:nvCxnSpPr>
          <p:cNvPr id="14" name="Straight Connector 13">
            <a:extLst>
              <a:ext uri="{FF2B5EF4-FFF2-40B4-BE49-F238E27FC236}">
                <a16:creationId xmlns:a16="http://schemas.microsoft.com/office/drawing/2014/main" id="{958F6780-E4ED-4ABE-956C-BF43CF3BB66A}"/>
              </a:ext>
              <a:ext uri="{C183D7F6-B498-43B3-948B-1728B52AA6E4}">
                <adec:decorative xmlns:adec="http://schemas.microsoft.com/office/drawing/2017/decorative" val="1"/>
              </a:ext>
            </a:extLst>
          </p:cNvPr>
          <p:cNvCxnSpPr>
            <a:cxnSpLocks/>
          </p:cNvCxnSpPr>
          <p:nvPr/>
        </p:nvCxnSpPr>
        <p:spPr>
          <a:xfrm flipV="1">
            <a:off x="4880774" y="1788824"/>
            <a:ext cx="6583680" cy="20803"/>
          </a:xfrm>
          <a:prstGeom prst="line">
            <a:avLst/>
          </a:prstGeom>
          <a:noFill/>
          <a:ln w="57150" cap="flat" cmpd="sng" algn="ctr">
            <a:solidFill>
              <a:schemeClr val="accent6"/>
            </a:solidFill>
            <a:prstDash val="solid"/>
            <a:miter lim="800000"/>
          </a:ln>
          <a:effectLst/>
        </p:spPr>
      </p:cxnSp>
      <p:cxnSp>
        <p:nvCxnSpPr>
          <p:cNvPr id="15" name="Straight Connector 14">
            <a:extLst>
              <a:ext uri="{FF2B5EF4-FFF2-40B4-BE49-F238E27FC236}">
                <a16:creationId xmlns:a16="http://schemas.microsoft.com/office/drawing/2014/main" id="{338C5B59-D041-4C23-98A3-CD0BA4448D93}"/>
              </a:ext>
              <a:ext uri="{C183D7F6-B498-43B3-948B-1728B52AA6E4}">
                <adec:decorative xmlns:adec="http://schemas.microsoft.com/office/drawing/2017/decorative" val="1"/>
              </a:ext>
            </a:extLst>
          </p:cNvPr>
          <p:cNvCxnSpPr>
            <a:cxnSpLocks/>
          </p:cNvCxnSpPr>
          <p:nvPr/>
        </p:nvCxnSpPr>
        <p:spPr>
          <a:xfrm>
            <a:off x="4880774" y="3622080"/>
            <a:ext cx="6583680" cy="0"/>
          </a:xfrm>
          <a:prstGeom prst="line">
            <a:avLst/>
          </a:prstGeom>
          <a:noFill/>
          <a:ln w="57150" cap="flat" cmpd="sng" algn="ctr">
            <a:solidFill>
              <a:srgbClr val="00B050"/>
            </a:solidFill>
            <a:prstDash val="solid"/>
            <a:miter lim="800000"/>
          </a:ln>
          <a:effectLst/>
        </p:spPr>
      </p:cxnSp>
      <p:cxnSp>
        <p:nvCxnSpPr>
          <p:cNvPr id="16" name="Straight Connector 15">
            <a:extLst>
              <a:ext uri="{FF2B5EF4-FFF2-40B4-BE49-F238E27FC236}">
                <a16:creationId xmlns:a16="http://schemas.microsoft.com/office/drawing/2014/main" id="{95FE0DEB-DECA-4F98-8C09-DFCDEDF51B76}"/>
              </a:ext>
              <a:ext uri="{C183D7F6-B498-43B3-948B-1728B52AA6E4}">
                <adec:decorative xmlns:adec="http://schemas.microsoft.com/office/drawing/2017/decorative" val="1"/>
              </a:ext>
            </a:extLst>
          </p:cNvPr>
          <p:cNvCxnSpPr>
            <a:cxnSpLocks/>
          </p:cNvCxnSpPr>
          <p:nvPr/>
        </p:nvCxnSpPr>
        <p:spPr>
          <a:xfrm flipV="1">
            <a:off x="4964767" y="5473865"/>
            <a:ext cx="6583680" cy="481"/>
          </a:xfrm>
          <a:prstGeom prst="line">
            <a:avLst/>
          </a:prstGeom>
          <a:noFill/>
          <a:ln w="57150" cap="flat" cmpd="sng" algn="ctr">
            <a:solidFill>
              <a:schemeClr val="accent5"/>
            </a:solidFill>
            <a:prstDash val="solid"/>
            <a:miter lim="800000"/>
          </a:ln>
          <a:effectLst/>
        </p:spPr>
      </p:cxnSp>
      <p:sp>
        <p:nvSpPr>
          <p:cNvPr id="20" name="TextBox 19">
            <a:extLst>
              <a:ext uri="{FF2B5EF4-FFF2-40B4-BE49-F238E27FC236}">
                <a16:creationId xmlns:a16="http://schemas.microsoft.com/office/drawing/2014/main" id="{24E3B948-2CD6-4A63-90C9-CDC1302CA571}"/>
              </a:ext>
            </a:extLst>
          </p:cNvPr>
          <p:cNvSpPr txBox="1"/>
          <p:nvPr/>
        </p:nvSpPr>
        <p:spPr>
          <a:xfrm>
            <a:off x="4820968" y="3240968"/>
            <a:ext cx="666868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a:ln>
                  <a:noFill/>
                </a:ln>
                <a:solidFill>
                  <a:prstClr val="black"/>
                </a:solidFill>
                <a:effectLst/>
                <a:uLnTx/>
                <a:uFillTx/>
                <a:latin typeface="Open Sans"/>
                <a:ea typeface="+mn-ea"/>
                <a:cs typeface="+mn-cs"/>
              </a:rPr>
              <a:t>REVIEW THE PDE ESSER WEBSITE</a:t>
            </a:r>
          </a:p>
        </p:txBody>
      </p:sp>
      <p:sp>
        <p:nvSpPr>
          <p:cNvPr id="17" name="Rectangle 16">
            <a:extLst>
              <a:ext uri="{FF2B5EF4-FFF2-40B4-BE49-F238E27FC236}">
                <a16:creationId xmlns:a16="http://schemas.microsoft.com/office/drawing/2014/main" id="{717CB34A-9B71-4048-9BFC-56F54F50B99B}"/>
              </a:ext>
            </a:extLst>
          </p:cNvPr>
          <p:cNvSpPr/>
          <p:nvPr/>
        </p:nvSpPr>
        <p:spPr>
          <a:xfrm>
            <a:off x="4880774" y="3729193"/>
            <a:ext cx="5575654" cy="997709"/>
          </a:xfrm>
          <a:prstGeom prst="rect">
            <a:avLst/>
          </a:prstGeom>
        </p:spPr>
        <p:txBody>
          <a:bodyPr wrap="square">
            <a:spAutoFit/>
          </a:bodyPr>
          <a:lstStyle/>
          <a:p>
            <a:pPr marL="171450" marR="0" lvl="0" indent="-171450" algn="l" defTabSz="914400" rtl="0" eaLnBrk="1" fontAlgn="base" latinLnBrk="0" hangingPunct="1">
              <a:lnSpc>
                <a:spcPts val="1800"/>
              </a:lnSpc>
              <a:spcBef>
                <a:spcPts val="0"/>
              </a:spcBef>
              <a:spcAft>
                <a:spcPts val="0"/>
              </a:spcAft>
              <a:buClrTx/>
              <a:buSzTx/>
              <a:buFont typeface="Arial" panose="020B0604020202020204" pitchFamily="34" charset="0"/>
              <a:buChar char="•"/>
              <a:tabLst/>
              <a:defRPr/>
            </a:pPr>
            <a:r>
              <a:rPr kumimoji="0" lang="en-US" sz="1200" b="0" i="0" u="sng" strike="noStrike" kern="0" cap="none" spc="0"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PDE</a:t>
            </a:r>
            <a:r>
              <a:rPr kumimoji="0" lang="en-US" sz="1200" b="0" i="0" u="sng" strike="noStrike" kern="0" cap="none" spc="-25"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Website</a:t>
            </a:r>
            <a:r>
              <a:rPr kumimoji="0" lang="en-US" sz="1200" b="0" i="0" u="sng" strike="noStrike" kern="0" cap="none" spc="85"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none" strike="noStrike" kern="0" cap="none" spc="0"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a:t>
            </a:r>
            <a:r>
              <a:rPr kumimoji="0" lang="en-US" sz="1200" b="0" i="0" u="none" strike="noStrike" kern="0" cap="none" spc="-40" normalizeH="0" baseline="0" noProof="0">
                <a:ln>
                  <a:noFill/>
                </a:ln>
                <a:solidFill>
                  <a:srgbClr val="52555A"/>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Monitoring</a:t>
            </a:r>
            <a:r>
              <a:rPr kumimoji="0" lang="en-US" sz="1200" b="0" i="0" u="sng" strike="noStrike" kern="0" cap="none" spc="9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of</a:t>
            </a:r>
            <a:r>
              <a:rPr kumimoji="0" lang="en-US" sz="1200" b="0" i="0" u="sng" strike="noStrike" kern="0" cap="none" spc="-105"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LEAs’</a:t>
            </a:r>
            <a:r>
              <a:rPr kumimoji="0" lang="en-US" sz="1200" b="0" i="0" u="sng" strike="noStrike" kern="0" cap="none" spc="35"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Coronavirus</a:t>
            </a:r>
            <a:r>
              <a:rPr kumimoji="0" lang="en-US" sz="1200" b="0" i="0" u="sng" strike="noStrike" kern="0" cap="none" spc="8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Associated</a:t>
            </a:r>
            <a:r>
              <a:rPr kumimoji="0" lang="en-US" sz="1200" b="0" i="0" u="sng" strike="noStrike" kern="0" cap="none" spc="85"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1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Federal</a:t>
            </a:r>
            <a:r>
              <a:rPr kumimoji="0" lang="en-US" sz="1200" b="0" i="0" u="none" strike="noStrike" kern="0" cap="none" spc="-10" normalizeH="0" baseline="0" noProof="0">
                <a:ln>
                  <a:noFill/>
                </a:ln>
                <a:solidFill>
                  <a:srgbClr val="00A2DF"/>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 </a:t>
            </a:r>
            <a:r>
              <a:rPr kumimoji="0" lang="en-US" sz="12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Programs</a:t>
            </a:r>
            <a:r>
              <a:rPr kumimoji="0" lang="en-US" sz="1200" b="0" i="0" u="sng" strike="noStrike" kern="0" cap="none" spc="-1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4"/>
              </a:rPr>
              <a:t> (pa.gov)</a:t>
            </a:r>
            <a:endParaRPr kumimoji="0" lang="en-US" sz="1200" b="0" i="0" u="sng" strike="noStrike" kern="0" cap="none" spc="-1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base" latinLnBrk="0" hangingPunct="1">
              <a:lnSpc>
                <a:spcPts val="1800"/>
              </a:lnSpc>
              <a:spcBef>
                <a:spcPts val="0"/>
              </a:spcBef>
              <a:spcAft>
                <a:spcPts val="0"/>
              </a:spcAft>
              <a:buClrTx/>
              <a:buSzTx/>
              <a:buFont typeface="Arial" panose="020B0604020202020204" pitchFamily="34" charset="0"/>
              <a:buChar char="•"/>
              <a:tabLst/>
              <a:defRPr/>
            </a:pPr>
            <a:r>
              <a:rPr kumimoji="0" lang="en-US" sz="1200" b="1" i="0" u="none" strike="noStrike" kern="0" cap="none" spc="-10" normalizeH="0" baseline="0" noProof="0">
                <a:ln>
                  <a:noFill/>
                </a:ln>
                <a:solidFill>
                  <a:srgbClr val="000000"/>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Review</a:t>
            </a:r>
            <a:r>
              <a:rPr kumimoji="0" lang="en-US" sz="1200" b="0" i="0" u="none" strike="noStrike" kern="0" cap="none" spc="-10" normalizeH="0" baseline="0" noProof="0">
                <a:ln>
                  <a:noFill/>
                </a:ln>
                <a:solidFill>
                  <a:srgbClr val="000000"/>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 the checklist and document request list, so you are aware of what is </a:t>
            </a:r>
            <a:r>
              <a:rPr kumimoji="0" lang="en-US" sz="1200" b="1" i="0" u="none" strike="noStrike" kern="0" cap="none" spc="-10" normalizeH="0" baseline="0" noProof="0">
                <a:ln>
                  <a:noFill/>
                </a:ln>
                <a:solidFill>
                  <a:srgbClr val="000000"/>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required</a:t>
            </a:r>
            <a:r>
              <a:rPr kumimoji="0" lang="en-US" sz="1200" b="0" i="0" u="none" strike="noStrike" kern="0" cap="none" spc="-10" normalizeH="0" baseline="0" noProof="0">
                <a:ln>
                  <a:noFill/>
                </a:ln>
                <a:solidFill>
                  <a:srgbClr val="000000"/>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 for the visit</a:t>
            </a:r>
          </a:p>
        </p:txBody>
      </p:sp>
      <p:sp>
        <p:nvSpPr>
          <p:cNvPr id="21" name="TextBox 20">
            <a:extLst>
              <a:ext uri="{FF2B5EF4-FFF2-40B4-BE49-F238E27FC236}">
                <a16:creationId xmlns:a16="http://schemas.microsoft.com/office/drawing/2014/main" id="{08AF69E4-321E-497A-BAAC-E3523B4A0638}"/>
              </a:ext>
            </a:extLst>
          </p:cNvPr>
          <p:cNvSpPr txBox="1"/>
          <p:nvPr/>
        </p:nvSpPr>
        <p:spPr>
          <a:xfrm>
            <a:off x="4907625" y="5071182"/>
            <a:ext cx="3474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a:ln>
                  <a:noFill/>
                </a:ln>
                <a:solidFill>
                  <a:prstClr val="black"/>
                </a:solidFill>
                <a:effectLst/>
                <a:uLnTx/>
                <a:uFillTx/>
                <a:latin typeface="Open Sans"/>
                <a:ea typeface="+mn-ea"/>
                <a:cs typeface="+mn-cs"/>
              </a:rPr>
              <a:t>ATTEND ESSER PDE OFFICE HOURS</a:t>
            </a:r>
          </a:p>
        </p:txBody>
      </p:sp>
      <p:sp>
        <p:nvSpPr>
          <p:cNvPr id="18" name="Rectangle 17">
            <a:extLst>
              <a:ext uri="{FF2B5EF4-FFF2-40B4-BE49-F238E27FC236}">
                <a16:creationId xmlns:a16="http://schemas.microsoft.com/office/drawing/2014/main" id="{189F34A1-B3BC-4F1E-811E-1E20B749A875}"/>
              </a:ext>
            </a:extLst>
          </p:cNvPr>
          <p:cNvSpPr/>
          <p:nvPr/>
        </p:nvSpPr>
        <p:spPr>
          <a:xfrm>
            <a:off x="4924560" y="5603249"/>
            <a:ext cx="5586685" cy="748923"/>
          </a:xfrm>
          <a:prstGeom prst="rect">
            <a:avLst/>
          </a:prstGeom>
        </p:spPr>
        <p:txBody>
          <a:bodyPr wrap="square">
            <a:spAutoFit/>
          </a:bodyPr>
          <a:lstStyle/>
          <a:p>
            <a:pPr marL="183515" marR="0" lvl="0" indent="-171450" algn="l" defTabSz="914400" rtl="0" eaLnBrk="1" fontAlgn="auto" latinLnBrk="0" hangingPunct="1">
              <a:lnSpc>
                <a:spcPct val="100000"/>
              </a:lnSpc>
              <a:spcBef>
                <a:spcPts val="825"/>
              </a:spcBef>
              <a:spcAft>
                <a:spcPts val="0"/>
              </a:spcAft>
              <a:buClrTx/>
              <a:buSzTx/>
              <a:buFont typeface="Arial" panose="020B0604020202020204" pitchFamily="34" charset="0"/>
              <a:buChar char="•"/>
              <a:tabLst>
                <a:tab pos="697865" algn="l"/>
                <a:tab pos="699135" algn="l"/>
              </a:tabLst>
              <a:defRPr/>
            </a:pPr>
            <a:r>
              <a:rPr kumimoji="0" lang="en-US" sz="1200" b="1"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Weekly</a:t>
            </a:r>
            <a:r>
              <a:rPr kumimoji="0" lang="en-US" sz="1200" b="0" i="0" u="none" strike="noStrike" kern="0" cap="none" spc="4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ESSER</a:t>
            </a:r>
            <a:r>
              <a:rPr kumimoji="0" lang="en-US" sz="1200" b="0" i="0" u="none" strike="noStrike" kern="0" cap="none" spc="-45"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GEER</a:t>
            </a:r>
            <a:r>
              <a:rPr kumimoji="0" lang="en-US" sz="1200" b="0" i="0" u="none" strike="noStrike" kern="0" cap="none" spc="-4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Extra</a:t>
            </a:r>
            <a:r>
              <a:rPr kumimoji="0" lang="en-US" sz="1200" b="0" i="0" u="none" strike="noStrike" kern="0" cap="none" spc="5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1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Communications </a:t>
            </a:r>
          </a:p>
          <a:p>
            <a:pPr marL="183515" marR="0" lvl="0" indent="-171450" algn="l" defTabSz="914400" rtl="0" eaLnBrk="1" fontAlgn="auto" latinLnBrk="0" hangingPunct="1">
              <a:lnSpc>
                <a:spcPct val="100000"/>
              </a:lnSpc>
              <a:spcBef>
                <a:spcPts val="825"/>
              </a:spcBef>
              <a:spcAft>
                <a:spcPts val="0"/>
              </a:spcAft>
              <a:buClrTx/>
              <a:buSzTx/>
              <a:buFont typeface="Arial" panose="020B0604020202020204" pitchFamily="34" charset="0"/>
              <a:buChar char="•"/>
              <a:tabLst>
                <a:tab pos="697865" algn="l"/>
                <a:tab pos="699135" algn="l"/>
              </a:tabLst>
              <a:defRPr/>
            </a:pP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PDE</a:t>
            </a:r>
            <a:r>
              <a:rPr kumimoji="0" lang="en-US" sz="1200" b="0" i="0" u="none" strike="noStrike" kern="0" cap="none" spc="3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Office</a:t>
            </a:r>
            <a:r>
              <a:rPr kumimoji="0" lang="en-US" sz="1200" b="0" i="0" u="none" strike="noStrike" kern="0" cap="none" spc="1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Hours: every </a:t>
            </a:r>
            <a:r>
              <a:rPr kumimoji="0" lang="en-US" sz="1200" b="1"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Monday from 1-2pm </a:t>
            </a:r>
            <a:r>
              <a:rPr kumimoji="0" lang="en-US" sz="1200" b="0"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and every </a:t>
            </a:r>
            <a:r>
              <a:rPr kumimoji="0" lang="en-US" sz="1200" b="1"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Thursday from 9-10AM</a:t>
            </a:r>
            <a:r>
              <a:rPr kumimoji="0" lang="en-US" sz="1200" b="0" i="0" u="none" strike="noStrike" kern="0" cap="none" spc="-2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Join</a:t>
            </a:r>
            <a:r>
              <a:rPr kumimoji="0" lang="en-US" sz="1100" b="0" i="0" u="sng" strike="noStrike" kern="0" cap="none" spc="12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 </a:t>
            </a:r>
            <a:r>
              <a:rPr kumimoji="0" lang="en-US" sz="11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the</a:t>
            </a:r>
            <a:r>
              <a:rPr kumimoji="0" lang="en-US" sz="1100" b="0" i="0" u="sng" strike="noStrike" kern="0" cap="none" spc="2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 </a:t>
            </a:r>
            <a:r>
              <a:rPr kumimoji="0" lang="en-US" sz="1100" b="0" i="0" u="sng" strike="noStrike" kern="0" cap="none" spc="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office</a:t>
            </a:r>
            <a:r>
              <a:rPr kumimoji="0" lang="en-US" sz="1100" b="0" i="0" u="sng" strike="noStrike" kern="0" cap="none" spc="105"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 </a:t>
            </a:r>
            <a:r>
              <a:rPr kumimoji="0" lang="en-US" sz="1100" b="0" i="0" u="sng" strike="noStrike" kern="0" cap="none" spc="-10" normalizeH="0" baseline="0" noProof="0">
                <a:ln>
                  <a:noFill/>
                </a:ln>
                <a:solidFill>
                  <a:srgbClr val="00A2DF"/>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hlinkClick r:id="rId5"/>
              </a:rPr>
              <a:t>hours</a:t>
            </a:r>
            <a:r>
              <a:rPr kumimoji="0" lang="en-US" sz="1100" b="0" i="0" u="sng" strike="noStrike" kern="0" cap="none" spc="-10" normalizeH="0" baseline="0" noProof="0">
                <a:ln>
                  <a:noFill/>
                </a:ln>
                <a:solidFill>
                  <a:srgbClr val="0562C1"/>
                </a:solidFill>
                <a:effectLst/>
                <a:uLnTx/>
                <a:uFill>
                  <a:solidFill>
                    <a:srgbClr val="00A2DF"/>
                  </a:solidFill>
                </a:uFill>
                <a:latin typeface="Open Sans" panose="020B0606030504020204" pitchFamily="34" charset="0"/>
                <a:ea typeface="Open Sans" panose="020B0606030504020204" pitchFamily="34" charset="0"/>
                <a:cs typeface="Open Sans" panose="020B0606030504020204" pitchFamily="34" charset="0"/>
              </a:rPr>
              <a:t>.</a:t>
            </a: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pic>
        <p:nvPicPr>
          <p:cNvPr id="3" name="Graphic 2">
            <a:extLst>
              <a:ext uri="{FF2B5EF4-FFF2-40B4-BE49-F238E27FC236}">
                <a16:creationId xmlns:a16="http://schemas.microsoft.com/office/drawing/2014/main" id="{27C104C0-375F-497F-A15A-5C024365264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39164" y="2125895"/>
            <a:ext cx="592810" cy="592810"/>
          </a:xfrm>
          <a:prstGeom prst="rect">
            <a:avLst/>
          </a:prstGeom>
        </p:spPr>
      </p:pic>
      <p:pic>
        <p:nvPicPr>
          <p:cNvPr id="24" name="Graphic 23">
            <a:extLst>
              <a:ext uri="{FF2B5EF4-FFF2-40B4-BE49-F238E27FC236}">
                <a16:creationId xmlns:a16="http://schemas.microsoft.com/office/drawing/2014/main" id="{ACDD44E1-EF98-476A-9476-9EEFEBB09AA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71596" y="4620214"/>
            <a:ext cx="675250" cy="675250"/>
          </a:xfrm>
          <a:prstGeom prst="rect">
            <a:avLst/>
          </a:prstGeom>
        </p:spPr>
      </p:pic>
      <p:pic>
        <p:nvPicPr>
          <p:cNvPr id="28" name="Graphic 27">
            <a:extLst>
              <a:ext uri="{FF2B5EF4-FFF2-40B4-BE49-F238E27FC236}">
                <a16:creationId xmlns:a16="http://schemas.microsoft.com/office/drawing/2014/main" id="{A33F9C7D-7E79-4A16-B41A-3F1EAB2AFB0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396657" y="3376776"/>
            <a:ext cx="610155" cy="610155"/>
          </a:xfrm>
          <a:prstGeom prst="rect">
            <a:avLst/>
          </a:prstGeom>
        </p:spPr>
      </p:pic>
      <p:sp>
        <p:nvSpPr>
          <p:cNvPr id="2" name="Date Placeholder 1">
            <a:extLst>
              <a:ext uri="{FF2B5EF4-FFF2-40B4-BE49-F238E27FC236}">
                <a16:creationId xmlns:a16="http://schemas.microsoft.com/office/drawing/2014/main" id="{557A2CFE-8560-4198-8733-C2FE7185DA51}"/>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4" name="Footer Placeholder 3">
            <a:extLst>
              <a:ext uri="{FF2B5EF4-FFF2-40B4-BE49-F238E27FC236}">
                <a16:creationId xmlns:a16="http://schemas.microsoft.com/office/drawing/2014/main" id="{9237E5C8-4791-4A6D-85CE-04C7BF09AADA}"/>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5" name="Slide Number Placeholder 4">
            <a:extLst>
              <a:ext uri="{FF2B5EF4-FFF2-40B4-BE49-F238E27FC236}">
                <a16:creationId xmlns:a16="http://schemas.microsoft.com/office/drawing/2014/main" id="{B84400DD-16C3-47F5-8626-C52B788AA0CD}"/>
              </a:ext>
              <a:ext uri="{C183D7F6-B498-43B3-948B-1728B52AA6E4}">
                <adec:decorative xmlns:adec="http://schemas.microsoft.com/office/drawing/2017/decorative" val="1"/>
              </a:ext>
            </a:extLst>
          </p:cNvPr>
          <p:cNvSpPr>
            <a:spLocks noGrp="1"/>
          </p:cNvSpPr>
          <p:nvPr>
            <p:ph type="sldNum" sz="quarter" idx="7"/>
          </p:nvPr>
        </p:nvSpPr>
        <p:spPr/>
        <p:txBody>
          <a:bodyPr/>
          <a:lstStyle/>
          <a:p>
            <a:pPr marL="38100">
              <a:lnSpc>
                <a:spcPts val="880"/>
              </a:lnSpc>
            </a:pPr>
            <a:fld id="{81D60167-4931-47E6-BA6A-407CBD079E47}" type="slidenum">
              <a:rPr lang="en-US" spc="-25" smtClean="0"/>
              <a:t>18</a:t>
            </a:fld>
            <a:endParaRPr lang="en-US" spc="-25"/>
          </a:p>
        </p:txBody>
      </p:sp>
    </p:spTree>
    <p:extLst>
      <p:ext uri="{BB962C8B-B14F-4D97-AF65-F5344CB8AC3E}">
        <p14:creationId xmlns:p14="http://schemas.microsoft.com/office/powerpoint/2010/main" val="42059694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spc="-20" dirty="0"/>
              <a:t>Meet Your Facilitators</a:t>
            </a:r>
            <a:endParaRPr sz="2100" dirty="0"/>
          </a:p>
          <a:p>
            <a:pPr marL="18415">
              <a:lnSpc>
                <a:spcPct val="100000"/>
              </a:lnSpc>
              <a:spcBef>
                <a:spcPts val="130"/>
              </a:spcBef>
            </a:pPr>
            <a:r>
              <a:rPr lang="en-US" sz="1800" b="0" dirty="0">
                <a:solidFill>
                  <a:srgbClr val="52555A"/>
                </a:solidFill>
                <a:latin typeface="Calibri"/>
                <a:cs typeface="Calibri"/>
              </a:rPr>
              <a:t>PDE ESSER Monitoring Team</a:t>
            </a:r>
            <a:endParaRPr sz="1800" dirty="0">
              <a:latin typeface="Calibri"/>
              <a:cs typeface="Calibri"/>
            </a:endParaRPr>
          </a:p>
        </p:txBody>
      </p:sp>
      <p:pic>
        <p:nvPicPr>
          <p:cNvPr id="13" name="object 1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21" name="Rectangle 20">
            <a:extLst>
              <a:ext uri="{FF2B5EF4-FFF2-40B4-BE49-F238E27FC236}">
                <a16:creationId xmlns:a16="http://schemas.microsoft.com/office/drawing/2014/main" id="{659171E8-B533-462C-9D48-03F63E239077}"/>
              </a:ext>
            </a:extLst>
          </p:cNvPr>
          <p:cNvSpPr/>
          <p:nvPr/>
        </p:nvSpPr>
        <p:spPr>
          <a:xfrm>
            <a:off x="1308575" y="1806199"/>
            <a:ext cx="1316487" cy="1865991"/>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Session Facilitators</a:t>
            </a:r>
          </a:p>
        </p:txBody>
      </p:sp>
      <p:pic>
        <p:nvPicPr>
          <p:cNvPr id="77" name="Picture Placeholder 38" descr="Headshot of Bobbie Harper &#10;">
            <a:extLst>
              <a:ext uri="{FF2B5EF4-FFF2-40B4-BE49-F238E27FC236}">
                <a16:creationId xmlns:a16="http://schemas.microsoft.com/office/drawing/2014/main" id="{78F00654-DA6A-433C-95F0-7E1161365AFC}"/>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2857224" y="2029257"/>
            <a:ext cx="1280160" cy="1280160"/>
          </a:xfrm>
          <a:prstGeom prst="ellipse">
            <a:avLst/>
          </a:prstGeom>
          <a:noFill/>
          <a:ln w="38100">
            <a:solidFill>
              <a:schemeClr val="accent5"/>
            </a:solidFill>
          </a:ln>
        </p:spPr>
      </p:pic>
      <p:sp>
        <p:nvSpPr>
          <p:cNvPr id="68" name="Rectangle 67">
            <a:extLst>
              <a:ext uri="{FF2B5EF4-FFF2-40B4-BE49-F238E27FC236}">
                <a16:creationId xmlns:a16="http://schemas.microsoft.com/office/drawing/2014/main" id="{1F5F7EE8-1F1A-4075-A62B-1D16281F79CC}"/>
              </a:ext>
            </a:extLst>
          </p:cNvPr>
          <p:cNvSpPr/>
          <p:nvPr/>
        </p:nvSpPr>
        <p:spPr>
          <a:xfrm>
            <a:off x="4351213" y="2432888"/>
            <a:ext cx="2224466"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chemeClr val="accent5"/>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Bobbie Harper</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b="1" kern="1200">
                <a:solidFill>
                  <a:srgbClr val="FFFFFF">
                    <a:lumMod val="65000"/>
                  </a:srgbClr>
                </a:solidFill>
                <a:latin typeface="Open Sans"/>
                <a:ea typeface="+mn-ea"/>
                <a:cs typeface="Arial" charset="0"/>
              </a:rPr>
              <a:t>ESSER Monitoring Manager</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kern="1200">
                <a:solidFill>
                  <a:srgbClr val="FFFFFF">
                    <a:lumMod val="65000"/>
                  </a:srgbClr>
                </a:solidFill>
                <a:latin typeface="Open Sans"/>
                <a:ea typeface="+mn-ea"/>
                <a:cs typeface="Arial" charset="0"/>
              </a:rPr>
              <a:t>Deloitte &amp; Touche LLP</a:t>
            </a:r>
          </a:p>
        </p:txBody>
      </p:sp>
      <p:pic>
        <p:nvPicPr>
          <p:cNvPr id="99" name="Picture Placeholder 38" descr="Headshot of Joe Simon&#10;">
            <a:extLst>
              <a:ext uri="{FF2B5EF4-FFF2-40B4-BE49-F238E27FC236}">
                <a16:creationId xmlns:a16="http://schemas.microsoft.com/office/drawing/2014/main" id="{59A4CCB2-FEA0-41DC-AC55-3020626FE24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649463" y="2083960"/>
            <a:ext cx="1280160" cy="1280160"/>
          </a:xfrm>
          <a:prstGeom prst="ellipse">
            <a:avLst/>
          </a:prstGeom>
          <a:noFill/>
          <a:ln w="38100">
            <a:solidFill>
              <a:schemeClr val="accent5"/>
            </a:solidFill>
          </a:ln>
        </p:spPr>
      </p:pic>
      <p:sp>
        <p:nvSpPr>
          <p:cNvPr id="98" name="Rectangle 97">
            <a:extLst>
              <a:ext uri="{FF2B5EF4-FFF2-40B4-BE49-F238E27FC236}">
                <a16:creationId xmlns:a16="http://schemas.microsoft.com/office/drawing/2014/main" id="{F3C5F39C-A5EF-4B7B-8618-D495331D99B0}"/>
              </a:ext>
            </a:extLst>
          </p:cNvPr>
          <p:cNvSpPr/>
          <p:nvPr/>
        </p:nvSpPr>
        <p:spPr>
          <a:xfrm>
            <a:off x="8143452" y="2428150"/>
            <a:ext cx="2362256"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chemeClr val="accent5"/>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Joe Simon</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b="1" kern="1200">
                <a:solidFill>
                  <a:srgbClr val="FFFFFF">
                    <a:lumMod val="65000"/>
                  </a:srgbClr>
                </a:solidFill>
                <a:latin typeface="Open Sans"/>
                <a:ea typeface="+mn-ea"/>
                <a:cs typeface="Arial" charset="0"/>
              </a:rPr>
              <a:t>ESSER Monitoring Manager</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kern="1200">
                <a:solidFill>
                  <a:srgbClr val="FFFFFF">
                    <a:lumMod val="65000"/>
                  </a:srgbClr>
                </a:solidFill>
                <a:latin typeface="Open Sans"/>
                <a:ea typeface="+mn-ea"/>
                <a:cs typeface="Arial" charset="0"/>
              </a:rPr>
              <a:t>Deloitte &amp; Touche LLP</a:t>
            </a:r>
          </a:p>
        </p:txBody>
      </p:sp>
      <p:cxnSp>
        <p:nvCxnSpPr>
          <p:cNvPr id="76" name="Straight Connector 75">
            <a:extLst>
              <a:ext uri="{FF2B5EF4-FFF2-40B4-BE49-F238E27FC236}">
                <a16:creationId xmlns:a16="http://schemas.microsoft.com/office/drawing/2014/main" id="{D4E88B12-EC7F-45DC-BDB1-8B2812AB9694}"/>
              </a:ext>
              <a:ext uri="{C183D7F6-B498-43B3-948B-1728B52AA6E4}">
                <adec:decorative xmlns:adec="http://schemas.microsoft.com/office/drawing/2017/decorative" val="1"/>
              </a:ext>
            </a:extLst>
          </p:cNvPr>
          <p:cNvCxnSpPr>
            <a:cxnSpLocks/>
          </p:cNvCxnSpPr>
          <p:nvPr/>
        </p:nvCxnSpPr>
        <p:spPr>
          <a:xfrm>
            <a:off x="1316120" y="3672193"/>
            <a:ext cx="905256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D084EA67-F03D-4D4B-B0C3-D6149606AD1C}"/>
              </a:ext>
            </a:extLst>
          </p:cNvPr>
          <p:cNvSpPr/>
          <p:nvPr/>
        </p:nvSpPr>
        <p:spPr>
          <a:xfrm>
            <a:off x="1308575" y="3672190"/>
            <a:ext cx="1316487" cy="1865989"/>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Here With Us Today</a:t>
            </a:r>
          </a:p>
        </p:txBody>
      </p:sp>
      <p:pic>
        <p:nvPicPr>
          <p:cNvPr id="101" name="Picture Placeholder 38" descr="Headshot of Susan McCrone">
            <a:extLst>
              <a:ext uri="{FF2B5EF4-FFF2-40B4-BE49-F238E27FC236}">
                <a16:creationId xmlns:a16="http://schemas.microsoft.com/office/drawing/2014/main" id="{B4B01911-C06C-4F2B-B631-6B53CC420EA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857224" y="4089076"/>
            <a:ext cx="1280160" cy="1280160"/>
          </a:xfrm>
          <a:prstGeom prst="ellipse">
            <a:avLst/>
          </a:prstGeom>
          <a:noFill/>
          <a:ln w="38100">
            <a:solidFill>
              <a:srgbClr val="4C7E40"/>
            </a:solidFill>
          </a:ln>
        </p:spPr>
      </p:pic>
      <p:sp>
        <p:nvSpPr>
          <p:cNvPr id="100" name="Rectangle 99">
            <a:extLst>
              <a:ext uri="{FF2B5EF4-FFF2-40B4-BE49-F238E27FC236}">
                <a16:creationId xmlns:a16="http://schemas.microsoft.com/office/drawing/2014/main" id="{CE69FA02-F4E9-42E6-84CE-CDA26B808ABE}"/>
              </a:ext>
            </a:extLst>
          </p:cNvPr>
          <p:cNvSpPr/>
          <p:nvPr/>
        </p:nvSpPr>
        <p:spPr>
          <a:xfrm>
            <a:off x="4351213" y="4144358"/>
            <a:ext cx="2078856" cy="1047466"/>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rgbClr val="4C7E4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Susan McCrone</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1" i="0" u="none" strike="noStrike" kern="1200" cap="none" spc="0" normalizeH="0" baseline="0" noProof="0">
                <a:ln>
                  <a:noFill/>
                </a:ln>
                <a:solidFill>
                  <a:srgbClr val="FFFFFF">
                    <a:lumMod val="65000"/>
                  </a:srgbClr>
                </a:solidFill>
                <a:effectLst/>
                <a:uLnTx/>
                <a:uFillTx/>
                <a:latin typeface="Open Sans"/>
                <a:ea typeface="+mn-ea"/>
                <a:cs typeface="Arial" charset="0"/>
              </a:rPr>
              <a:t>Federal Programs Division Chief</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0" i="0" u="none" strike="noStrike" kern="1200" cap="none" spc="0" normalizeH="0" baseline="0" noProof="0">
                <a:ln>
                  <a:noFill/>
                </a:ln>
                <a:solidFill>
                  <a:srgbClr val="FFFFFF">
                    <a:lumMod val="65000"/>
                  </a:srgbClr>
                </a:solidFill>
                <a:effectLst/>
                <a:uLnTx/>
                <a:uFillTx/>
                <a:latin typeface="Open Sans"/>
                <a:ea typeface="+mn-ea"/>
                <a:cs typeface="Arial" charset="0"/>
              </a:rPr>
              <a:t>PDE</a:t>
            </a:r>
          </a:p>
        </p:txBody>
      </p:sp>
      <p:pic>
        <p:nvPicPr>
          <p:cNvPr id="102" name="Picture Placeholder 38" descr="Headshot of Julie Patton">
            <a:extLst>
              <a:ext uri="{FF2B5EF4-FFF2-40B4-BE49-F238E27FC236}">
                <a16:creationId xmlns:a16="http://schemas.microsoft.com/office/drawing/2014/main" id="{AC61726A-44C8-41A5-A810-8C08C79EEDB0}"/>
              </a:ext>
            </a:extLst>
          </p:cNvPr>
          <p:cNvPicPr>
            <a:picLocks noChangeAspect="1"/>
          </p:cNvPicPr>
          <p:nvPr/>
        </p:nvPicPr>
        <p:blipFill rotWithShape="1">
          <a:blip r:embed="rId8" cstate="screen">
            <a:graysc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p:blipFill>
        <p:spPr>
          <a:xfrm>
            <a:off x="6765147" y="4091495"/>
            <a:ext cx="1280160" cy="1280160"/>
          </a:xfrm>
          <a:prstGeom prst="ellipse">
            <a:avLst/>
          </a:prstGeom>
          <a:noFill/>
          <a:ln w="38100">
            <a:solidFill>
              <a:srgbClr val="4C7E40"/>
            </a:solidFill>
          </a:ln>
        </p:spPr>
      </p:pic>
      <p:sp>
        <p:nvSpPr>
          <p:cNvPr id="103" name="Rectangle 102">
            <a:extLst>
              <a:ext uri="{FF2B5EF4-FFF2-40B4-BE49-F238E27FC236}">
                <a16:creationId xmlns:a16="http://schemas.microsoft.com/office/drawing/2014/main" id="{AF630A7C-12AC-47A9-A692-39ADE936D556}"/>
              </a:ext>
            </a:extLst>
          </p:cNvPr>
          <p:cNvSpPr/>
          <p:nvPr/>
        </p:nvSpPr>
        <p:spPr>
          <a:xfrm>
            <a:off x="8267846" y="4099316"/>
            <a:ext cx="2100834"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rgbClr val="4C7E4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Julie Patton</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1" i="0" u="none" strike="noStrike" kern="1200" cap="none" spc="0" normalizeH="0" baseline="0" noProof="0">
                <a:ln>
                  <a:noFill/>
                </a:ln>
                <a:solidFill>
                  <a:srgbClr val="FFFFFF">
                    <a:lumMod val="65000"/>
                  </a:srgbClr>
                </a:solidFill>
                <a:effectLst/>
                <a:uLnTx/>
                <a:uFillTx/>
                <a:latin typeface="Open Sans"/>
                <a:ea typeface="+mn-ea"/>
                <a:cs typeface="Arial" charset="0"/>
              </a:rPr>
              <a:t>Director of Compliance</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0" i="0" u="none" strike="noStrike" kern="1200" cap="none" spc="0" normalizeH="0" baseline="0" noProof="0">
                <a:ln>
                  <a:noFill/>
                </a:ln>
                <a:solidFill>
                  <a:srgbClr val="FFFFFF">
                    <a:lumMod val="65000"/>
                  </a:srgbClr>
                </a:solidFill>
                <a:effectLst/>
                <a:uLnTx/>
                <a:uFillTx/>
                <a:latin typeface="Open Sans"/>
                <a:ea typeface="+mn-ea"/>
                <a:cs typeface="Arial" charset="0"/>
              </a:rPr>
              <a:t>PDE</a:t>
            </a:r>
          </a:p>
        </p:txBody>
      </p:sp>
      <p:sp>
        <p:nvSpPr>
          <p:cNvPr id="20" name="Footer Placeholder 19">
            <a:extLst>
              <a:ext uri="{FF2B5EF4-FFF2-40B4-BE49-F238E27FC236}">
                <a16:creationId xmlns:a16="http://schemas.microsoft.com/office/drawing/2014/main" id="{CCAA8987-2D25-4914-AE0C-F1BFAB4C3210}"/>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19" name="Date Placeholder 18">
            <a:extLst>
              <a:ext uri="{FF2B5EF4-FFF2-40B4-BE49-F238E27FC236}">
                <a16:creationId xmlns:a16="http://schemas.microsoft.com/office/drawing/2014/main" id="{3457B29D-BD73-4126-8627-CC6FFC026273}"/>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54" name="object 5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2</a:t>
            </a:fld>
            <a:endParaRPr spc="-25"/>
          </a:p>
        </p:txBody>
      </p:sp>
    </p:spTree>
    <p:extLst>
      <p:ext uri="{BB962C8B-B14F-4D97-AF65-F5344CB8AC3E}">
        <p14:creationId xmlns:p14="http://schemas.microsoft.com/office/powerpoint/2010/main" val="4529210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ADB1-C683-4BD5-B9AC-5851452C3745}"/>
              </a:ext>
            </a:extLst>
          </p:cNvPr>
          <p:cNvSpPr>
            <a:spLocks noGrp="1"/>
          </p:cNvSpPr>
          <p:nvPr>
            <p:ph type="title"/>
          </p:nvPr>
        </p:nvSpPr>
        <p:spPr>
          <a:xfrm>
            <a:off x="586478" y="1683756"/>
            <a:ext cx="3115265" cy="2396359"/>
          </a:xfrm>
        </p:spPr>
        <p:txBody>
          <a:bodyPr anchor="b">
            <a:normAutofit/>
          </a:bodyPr>
          <a:lstStyle/>
          <a:p>
            <a:pPr marL="17145" algn="r">
              <a:spcBef>
                <a:spcPts val="229"/>
              </a:spcBef>
            </a:pPr>
            <a:r>
              <a:rPr lang="en-US" sz="4000" b="1" dirty="0">
                <a:solidFill>
                  <a:srgbClr val="FFFFFF"/>
                </a:solidFill>
                <a:latin typeface="Calibri"/>
                <a:cs typeface="Calibri"/>
              </a:rPr>
              <a:t>Agenda</a:t>
            </a:r>
            <a:endParaRPr lang="en-US" sz="4000" dirty="0">
              <a:solidFill>
                <a:srgbClr val="FFFFFF"/>
              </a:solidFill>
              <a:latin typeface="Calibri"/>
              <a:cs typeface="Calibri"/>
            </a:endParaRPr>
          </a:p>
        </p:txBody>
      </p:sp>
      <p:pic>
        <p:nvPicPr>
          <p:cNvPr id="6" name="object 3">
            <a:extLst>
              <a:ext uri="{FF2B5EF4-FFF2-40B4-BE49-F238E27FC236}">
                <a16:creationId xmlns:a16="http://schemas.microsoft.com/office/drawing/2014/main" id="{233E857B-B75B-4145-8062-74A39AC1E12C}"/>
              </a:ext>
              <a:ext uri="{C183D7F6-B498-43B3-948B-1728B52AA6E4}">
                <adec:decorative xmlns:adec="http://schemas.microsoft.com/office/drawing/2017/decorative" val="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graphicFrame>
        <p:nvGraphicFramePr>
          <p:cNvPr id="42" name="Text Placeholder 2" descr="Slideshow Agenda. &#10;1. Overview of ESSER&#10;2. Esser Monitoring: What to Expect? &#10;3. Risky Business &#10;4. Acing ESSER Monitoring">
            <a:extLst>
              <a:ext uri="{FF2B5EF4-FFF2-40B4-BE49-F238E27FC236}">
                <a16:creationId xmlns:a16="http://schemas.microsoft.com/office/drawing/2014/main" id="{5277FF11-C8F9-8E74-3497-50BF425AD6C9}"/>
              </a:ext>
            </a:extLst>
          </p:cNvPr>
          <p:cNvGraphicFramePr/>
          <p:nvPr>
            <p:extLst>
              <p:ext uri="{D42A27DB-BD31-4B8C-83A1-F6EECF244321}">
                <p14:modId xmlns:p14="http://schemas.microsoft.com/office/powerpoint/2010/main" val="143354640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206BC13-AFB0-43A6-B4FF-99F53EEDDEB2}"/>
              </a:ext>
              <a:ext uri="{C183D7F6-B498-43B3-948B-1728B52AA6E4}">
                <adec:decorative xmlns:adec="http://schemas.microsoft.com/office/drawing/2017/decorative" val="1"/>
              </a:ext>
            </a:extLst>
          </p:cNvPr>
          <p:cNvPicPr>
            <a:picLocks noChangeAspect="1"/>
          </p:cNvPicPr>
          <p:nvPr/>
        </p:nvPicPr>
        <p:blipFill>
          <a:blip r:embed="rId8">
            <a:duotone>
              <a:schemeClr val="accent5">
                <a:shade val="45000"/>
                <a:satMod val="135000"/>
              </a:schemeClr>
              <a:prstClr val="white"/>
            </a:duotone>
          </a:blip>
          <a:stretch>
            <a:fillRect/>
          </a:stretch>
        </p:blipFill>
        <p:spPr>
          <a:xfrm>
            <a:off x="-438150" y="0"/>
            <a:ext cx="4331643"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a:extLst>
              <a:ext uri="{FF2B5EF4-FFF2-40B4-BE49-F238E27FC236}">
                <a16:creationId xmlns:a16="http://schemas.microsoft.com/office/drawing/2014/main" id="{75A19B91-D50E-4BD1-945A-4636F512F7D1}"/>
              </a:ext>
              <a:ext uri="{C183D7F6-B498-43B3-948B-1728B52AA6E4}">
                <adec:decorative xmlns:adec="http://schemas.microsoft.com/office/drawing/2017/decorative" val="1"/>
              </a:ext>
            </a:extLst>
          </p:cNvPr>
          <p:cNvSpPr>
            <a:spLocks noGrp="1"/>
          </p:cNvSpPr>
          <p:nvPr>
            <p:ph type="sldNum" sz="quarter" idx="7"/>
          </p:nvPr>
        </p:nvSpPr>
        <p:spPr/>
        <p:txBody>
          <a:bodyPr/>
          <a:lstStyle/>
          <a:p>
            <a:pPr marL="38100">
              <a:lnSpc>
                <a:spcPts val="880"/>
              </a:lnSpc>
            </a:pPr>
            <a:fld id="{81D60167-4931-47E6-BA6A-407CBD079E47}" type="slidenum">
              <a:rPr lang="en-US" spc="-25" smtClean="0"/>
              <a:t>3</a:t>
            </a:fld>
            <a:endParaRPr lang="en-US" spc="-25"/>
          </a:p>
        </p:txBody>
      </p:sp>
    </p:spTree>
    <p:extLst>
      <p:ext uri="{BB962C8B-B14F-4D97-AF65-F5344CB8AC3E}">
        <p14:creationId xmlns:p14="http://schemas.microsoft.com/office/powerpoint/2010/main" val="235540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EF450-C040-4C8D-8820-088F457B5105}"/>
              </a:ext>
            </a:extLst>
          </p:cNvPr>
          <p:cNvSpPr>
            <a:spLocks noGrp="1"/>
          </p:cNvSpPr>
          <p:nvPr>
            <p:ph type="title" idx="4294967295"/>
          </p:nvPr>
        </p:nvSpPr>
        <p:spPr>
          <a:xfrm>
            <a:off x="952500" y="1206500"/>
            <a:ext cx="6286500" cy="2257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US" sz="6600" b="0" i="0" u="none" strike="noStrike" kern="1200" cap="none" spc="0" normalizeH="0" baseline="0" noProof="0" dirty="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Overview of ESSER</a:t>
            </a:r>
          </a:p>
        </p:txBody>
      </p:sp>
    </p:spTree>
    <p:extLst>
      <p:ext uri="{BB962C8B-B14F-4D97-AF65-F5344CB8AC3E}">
        <p14:creationId xmlns:p14="http://schemas.microsoft.com/office/powerpoint/2010/main" val="321555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619" y="364878"/>
            <a:ext cx="11252200" cy="692151"/>
          </a:xfrm>
          <a:prstGeom prst="rect">
            <a:avLst/>
          </a:prstGeom>
        </p:spPr>
        <p:txBody>
          <a:bodyPr vert="horz" wrap="square" lIns="0" tIns="29209" rIns="0" bIns="0" rtlCol="0">
            <a:spAutoFit/>
          </a:bodyPr>
          <a:lstStyle/>
          <a:p>
            <a:pPr marL="22860">
              <a:lnSpc>
                <a:spcPct val="100000"/>
              </a:lnSpc>
              <a:spcBef>
                <a:spcPts val="229"/>
              </a:spcBef>
            </a:pPr>
            <a:r>
              <a:rPr sz="2100"/>
              <a:t>What</a:t>
            </a:r>
            <a:r>
              <a:rPr sz="2100" spc="-15"/>
              <a:t> </a:t>
            </a:r>
            <a:r>
              <a:rPr sz="2100"/>
              <a:t>is</a:t>
            </a:r>
            <a:r>
              <a:rPr sz="2100" spc="-35"/>
              <a:t> </a:t>
            </a:r>
            <a:r>
              <a:rPr sz="2100"/>
              <a:t>the</a:t>
            </a:r>
            <a:r>
              <a:rPr sz="2100" spc="-30"/>
              <a:t> </a:t>
            </a:r>
            <a:r>
              <a:rPr sz="2100"/>
              <a:t>Elementary</a:t>
            </a:r>
            <a:r>
              <a:rPr sz="2100" spc="-40"/>
              <a:t> </a:t>
            </a:r>
            <a:r>
              <a:rPr sz="2100"/>
              <a:t>and</a:t>
            </a:r>
            <a:r>
              <a:rPr sz="2100" spc="-30"/>
              <a:t> </a:t>
            </a:r>
            <a:r>
              <a:rPr sz="2100"/>
              <a:t>Secondary</a:t>
            </a:r>
            <a:r>
              <a:rPr sz="2100" spc="-40"/>
              <a:t> </a:t>
            </a:r>
            <a:r>
              <a:rPr sz="2100"/>
              <a:t>School</a:t>
            </a:r>
            <a:r>
              <a:rPr sz="2100" spc="-15"/>
              <a:t> </a:t>
            </a:r>
            <a:r>
              <a:rPr sz="2100"/>
              <a:t>Emergency</a:t>
            </a:r>
            <a:r>
              <a:rPr sz="2100" spc="-40"/>
              <a:t> </a:t>
            </a:r>
            <a:r>
              <a:rPr sz="2100"/>
              <a:t>Relief</a:t>
            </a:r>
            <a:r>
              <a:rPr sz="2100" spc="-10"/>
              <a:t> grant?</a:t>
            </a:r>
            <a:endParaRPr sz="2100"/>
          </a:p>
          <a:p>
            <a:pPr marL="18415">
              <a:lnSpc>
                <a:spcPct val="100000"/>
              </a:lnSpc>
              <a:spcBef>
                <a:spcPts val="110"/>
              </a:spcBef>
            </a:pPr>
            <a:r>
              <a:rPr sz="1800" b="0">
                <a:solidFill>
                  <a:srgbClr val="52555A"/>
                </a:solidFill>
                <a:latin typeface="Calibri"/>
                <a:cs typeface="Calibri"/>
              </a:rPr>
              <a:t>COVID-19</a:t>
            </a:r>
            <a:r>
              <a:rPr sz="1800" b="0" spc="-15">
                <a:solidFill>
                  <a:srgbClr val="52555A"/>
                </a:solidFill>
                <a:latin typeface="Calibri"/>
                <a:cs typeface="Calibri"/>
              </a:rPr>
              <a:t> </a:t>
            </a:r>
            <a:r>
              <a:rPr sz="1800" b="0">
                <a:solidFill>
                  <a:srgbClr val="52555A"/>
                </a:solidFill>
                <a:latin typeface="Calibri"/>
                <a:cs typeface="Calibri"/>
              </a:rPr>
              <a:t>created</a:t>
            </a:r>
            <a:r>
              <a:rPr sz="1800" b="0" spc="-50">
                <a:solidFill>
                  <a:srgbClr val="52555A"/>
                </a:solidFill>
                <a:latin typeface="Calibri"/>
                <a:cs typeface="Calibri"/>
              </a:rPr>
              <a:t> </a:t>
            </a:r>
            <a:r>
              <a:rPr sz="1800" b="0">
                <a:solidFill>
                  <a:srgbClr val="52555A"/>
                </a:solidFill>
                <a:latin typeface="Calibri"/>
                <a:cs typeface="Calibri"/>
              </a:rPr>
              <a:t>a</a:t>
            </a:r>
            <a:r>
              <a:rPr sz="1800" b="0" spc="45">
                <a:solidFill>
                  <a:srgbClr val="52555A"/>
                </a:solidFill>
                <a:latin typeface="Calibri"/>
                <a:cs typeface="Calibri"/>
              </a:rPr>
              <a:t> </a:t>
            </a:r>
            <a:r>
              <a:rPr sz="1800" b="0">
                <a:solidFill>
                  <a:srgbClr val="52555A"/>
                </a:solidFill>
                <a:latin typeface="Calibri"/>
                <a:cs typeface="Calibri"/>
              </a:rPr>
              <a:t>waterfall</a:t>
            </a:r>
            <a:r>
              <a:rPr sz="1800" b="0" spc="-125">
                <a:solidFill>
                  <a:srgbClr val="52555A"/>
                </a:solidFill>
                <a:latin typeface="Calibri"/>
                <a:cs typeface="Calibri"/>
              </a:rPr>
              <a:t> </a:t>
            </a:r>
            <a:r>
              <a:rPr sz="1800" b="0">
                <a:solidFill>
                  <a:srgbClr val="52555A"/>
                </a:solidFill>
                <a:latin typeface="Calibri"/>
                <a:cs typeface="Calibri"/>
              </a:rPr>
              <a:t>of</a:t>
            </a:r>
            <a:r>
              <a:rPr sz="1800" b="0" spc="55">
                <a:solidFill>
                  <a:srgbClr val="52555A"/>
                </a:solidFill>
                <a:latin typeface="Calibri"/>
                <a:cs typeface="Calibri"/>
              </a:rPr>
              <a:t> </a:t>
            </a:r>
            <a:r>
              <a:rPr sz="1800" b="0">
                <a:solidFill>
                  <a:srgbClr val="52555A"/>
                </a:solidFill>
                <a:latin typeface="Calibri"/>
                <a:cs typeface="Calibri"/>
              </a:rPr>
              <a:t>grant</a:t>
            </a:r>
            <a:r>
              <a:rPr sz="1800" b="0" spc="-80">
                <a:solidFill>
                  <a:srgbClr val="52555A"/>
                </a:solidFill>
                <a:latin typeface="Calibri"/>
                <a:cs typeface="Calibri"/>
              </a:rPr>
              <a:t> </a:t>
            </a:r>
            <a:r>
              <a:rPr sz="1800" b="0">
                <a:solidFill>
                  <a:srgbClr val="52555A"/>
                </a:solidFill>
                <a:latin typeface="Calibri"/>
                <a:cs typeface="Calibri"/>
              </a:rPr>
              <a:t>funding</a:t>
            </a:r>
            <a:r>
              <a:rPr sz="1800" b="0" spc="-25">
                <a:solidFill>
                  <a:srgbClr val="52555A"/>
                </a:solidFill>
                <a:latin typeface="Calibri"/>
                <a:cs typeface="Calibri"/>
              </a:rPr>
              <a:t> </a:t>
            </a:r>
            <a:r>
              <a:rPr sz="1800" b="0">
                <a:solidFill>
                  <a:srgbClr val="52555A"/>
                </a:solidFill>
                <a:latin typeface="Calibri"/>
                <a:cs typeface="Calibri"/>
              </a:rPr>
              <a:t>for</a:t>
            </a:r>
            <a:r>
              <a:rPr sz="1800" b="0" spc="55">
                <a:solidFill>
                  <a:srgbClr val="52555A"/>
                </a:solidFill>
                <a:latin typeface="Calibri"/>
                <a:cs typeface="Calibri"/>
              </a:rPr>
              <a:t> </a:t>
            </a:r>
            <a:r>
              <a:rPr sz="1800" b="0">
                <a:solidFill>
                  <a:srgbClr val="52555A"/>
                </a:solidFill>
                <a:latin typeface="Calibri"/>
                <a:cs typeface="Calibri"/>
              </a:rPr>
              <a:t>local</a:t>
            </a:r>
            <a:r>
              <a:rPr sz="1800" b="0" spc="-40">
                <a:solidFill>
                  <a:srgbClr val="52555A"/>
                </a:solidFill>
                <a:latin typeface="Calibri"/>
                <a:cs typeface="Calibri"/>
              </a:rPr>
              <a:t> </a:t>
            </a:r>
            <a:r>
              <a:rPr sz="1800" b="0">
                <a:solidFill>
                  <a:srgbClr val="52555A"/>
                </a:solidFill>
                <a:latin typeface="Calibri"/>
                <a:cs typeface="Calibri"/>
              </a:rPr>
              <a:t>education</a:t>
            </a:r>
            <a:r>
              <a:rPr sz="1800" b="0" spc="-135">
                <a:solidFill>
                  <a:srgbClr val="52555A"/>
                </a:solidFill>
                <a:latin typeface="Calibri"/>
                <a:cs typeface="Calibri"/>
              </a:rPr>
              <a:t> </a:t>
            </a:r>
            <a:r>
              <a:rPr sz="1800" b="0">
                <a:solidFill>
                  <a:srgbClr val="52555A"/>
                </a:solidFill>
                <a:latin typeface="Calibri"/>
                <a:cs typeface="Calibri"/>
              </a:rPr>
              <a:t>agencies</a:t>
            </a:r>
            <a:r>
              <a:rPr sz="1800" b="0" spc="-114">
                <a:solidFill>
                  <a:srgbClr val="52555A"/>
                </a:solidFill>
                <a:latin typeface="Calibri"/>
                <a:cs typeface="Calibri"/>
              </a:rPr>
              <a:t> </a:t>
            </a:r>
            <a:r>
              <a:rPr sz="1800" b="0">
                <a:solidFill>
                  <a:srgbClr val="52555A"/>
                </a:solidFill>
                <a:latin typeface="Calibri"/>
                <a:cs typeface="Calibri"/>
              </a:rPr>
              <a:t>in</a:t>
            </a:r>
            <a:r>
              <a:rPr sz="1800" b="0" spc="35">
                <a:solidFill>
                  <a:srgbClr val="52555A"/>
                </a:solidFill>
                <a:latin typeface="Calibri"/>
                <a:cs typeface="Calibri"/>
              </a:rPr>
              <a:t> </a:t>
            </a:r>
            <a:r>
              <a:rPr sz="1800" b="0">
                <a:solidFill>
                  <a:srgbClr val="52555A"/>
                </a:solidFill>
                <a:latin typeface="Calibri"/>
                <a:cs typeface="Calibri"/>
              </a:rPr>
              <a:t>the</a:t>
            </a:r>
            <a:r>
              <a:rPr sz="1800" b="0" spc="5">
                <a:solidFill>
                  <a:srgbClr val="52555A"/>
                </a:solidFill>
                <a:latin typeface="Calibri"/>
                <a:cs typeface="Calibri"/>
              </a:rPr>
              <a:t> </a:t>
            </a:r>
            <a:r>
              <a:rPr sz="1800" b="0" spc="-10">
                <a:solidFill>
                  <a:srgbClr val="52555A"/>
                </a:solidFill>
                <a:latin typeface="Calibri"/>
                <a:cs typeface="Calibri"/>
              </a:rPr>
              <a:t>Commonwealth</a:t>
            </a:r>
            <a:endParaRPr sz="1800">
              <a:latin typeface="Calibri"/>
              <a:cs typeface="Calibri"/>
            </a:endParaRPr>
          </a:p>
        </p:txBody>
      </p:sp>
      <p:pic>
        <p:nvPicPr>
          <p:cNvPr id="3" name="object 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grpSp>
        <p:nvGrpSpPr>
          <p:cNvPr id="4" name="object 4" descr="Visual timeline of the ESSER funding implementations">
            <a:extLst>
              <a:ext uri="{C183D7F6-B498-43B3-948B-1728B52AA6E4}">
                <adec:decorative xmlns:adec="http://schemas.microsoft.com/office/drawing/2017/decorative" val="0"/>
              </a:ext>
            </a:extLst>
          </p:cNvPr>
          <p:cNvGrpSpPr/>
          <p:nvPr/>
        </p:nvGrpSpPr>
        <p:grpSpPr>
          <a:xfrm>
            <a:off x="514350" y="1171575"/>
            <a:ext cx="11220450" cy="276225"/>
            <a:chOff x="514350" y="1171575"/>
            <a:chExt cx="11220450" cy="276225"/>
          </a:xfrm>
        </p:grpSpPr>
        <p:sp>
          <p:nvSpPr>
            <p:cNvPr id="5" name="object 5"/>
            <p:cNvSpPr/>
            <p:nvPr/>
          </p:nvSpPr>
          <p:spPr>
            <a:xfrm>
              <a:off x="514350"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6" name="object 6"/>
            <p:cNvSpPr/>
            <p:nvPr/>
          </p:nvSpPr>
          <p:spPr>
            <a:xfrm>
              <a:off x="588962" y="1303337"/>
              <a:ext cx="11132820" cy="26670"/>
            </a:xfrm>
            <a:custGeom>
              <a:avLst/>
              <a:gdLst/>
              <a:ahLst/>
              <a:cxnLst/>
              <a:rect l="l" t="t" r="r" b="b"/>
              <a:pathLst>
                <a:path w="11132820" h="26669">
                  <a:moveTo>
                    <a:pt x="0" y="13220"/>
                  </a:moveTo>
                  <a:lnTo>
                    <a:pt x="2154237" y="13220"/>
                  </a:lnTo>
                </a:path>
                <a:path w="11132820" h="26669">
                  <a:moveTo>
                    <a:pt x="2230437" y="13220"/>
                  </a:moveTo>
                  <a:lnTo>
                    <a:pt x="4373562" y="13220"/>
                  </a:lnTo>
                </a:path>
                <a:path w="11132820" h="26669">
                  <a:moveTo>
                    <a:pt x="4449762" y="13220"/>
                  </a:moveTo>
                  <a:lnTo>
                    <a:pt x="6602412" y="13220"/>
                  </a:lnTo>
                </a:path>
                <a:path w="11132820" h="26669">
                  <a:moveTo>
                    <a:pt x="6678612" y="13220"/>
                  </a:moveTo>
                  <a:lnTo>
                    <a:pt x="8821737" y="13220"/>
                  </a:lnTo>
                </a:path>
                <a:path w="11132820" h="26669">
                  <a:moveTo>
                    <a:pt x="8897937" y="13220"/>
                  </a:moveTo>
                  <a:lnTo>
                    <a:pt x="11050587" y="13220"/>
                  </a:lnTo>
                </a:path>
                <a:path w="11132820" h="26669">
                  <a:moveTo>
                    <a:pt x="11132451" y="0"/>
                  </a:moveTo>
                  <a:lnTo>
                    <a:pt x="11132451" y="26441"/>
                  </a:lnTo>
                </a:path>
              </a:pathLst>
            </a:custGeom>
            <a:ln w="26441">
              <a:solidFill>
                <a:srgbClr val="52555A"/>
              </a:solidFill>
              <a:prstDash val="sysDot"/>
            </a:ln>
          </p:spPr>
          <p:txBody>
            <a:bodyPr wrap="square" lIns="0" tIns="0" rIns="0" bIns="0" rtlCol="0"/>
            <a:lstStyle/>
            <a:p>
              <a:endParaRPr/>
            </a:p>
          </p:txBody>
        </p:sp>
      </p:grpSp>
      <p:sp>
        <p:nvSpPr>
          <p:cNvPr id="7" name="object 7"/>
          <p:cNvSpPr txBox="1"/>
          <p:nvPr/>
        </p:nvSpPr>
        <p:spPr>
          <a:xfrm>
            <a:off x="512479"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2020</a:t>
            </a:r>
            <a:endParaRPr sz="950">
              <a:latin typeface="Calibri"/>
              <a:cs typeface="Calibri"/>
            </a:endParaRPr>
          </a:p>
        </p:txBody>
      </p:sp>
      <p:grpSp>
        <p:nvGrpSpPr>
          <p:cNvPr id="8" name="object 8" descr="ESSER I Grant funding implementations"/>
          <p:cNvGrpSpPr/>
          <p:nvPr/>
        </p:nvGrpSpPr>
        <p:grpSpPr>
          <a:xfrm>
            <a:off x="800100" y="1219200"/>
            <a:ext cx="1933575" cy="180975"/>
            <a:chOff x="800100" y="1219200"/>
            <a:chExt cx="1933575" cy="180975"/>
          </a:xfrm>
        </p:grpSpPr>
        <p:pic>
          <p:nvPicPr>
            <p:cNvPr id="9" name="object 9"/>
            <p:cNvPicPr/>
            <p:nvPr/>
          </p:nvPicPr>
          <p:blipFill>
            <a:blip r:embed="rId4" cstate="screen">
              <a:extLst>
                <a:ext uri="{28A0092B-C50C-407E-A947-70E740481C1C}">
                  <a14:useLocalDpi xmlns:a14="http://schemas.microsoft.com/office/drawing/2010/main"/>
                </a:ext>
              </a:extLst>
            </a:blip>
            <a:stretch>
              <a:fillRect/>
            </a:stretch>
          </p:blipFill>
          <p:spPr>
            <a:xfrm>
              <a:off x="800100" y="1219200"/>
              <a:ext cx="190500" cy="180975"/>
            </a:xfrm>
            <a:prstGeom prst="rect">
              <a:avLst/>
            </a:prstGeom>
          </p:spPr>
        </p:pic>
        <p:pic>
          <p:nvPicPr>
            <p:cNvPr id="10" name="object 10"/>
            <p:cNvPicPr/>
            <p:nvPr/>
          </p:nvPicPr>
          <p:blipFill>
            <a:blip r:embed="rId5" cstate="screen">
              <a:extLst>
                <a:ext uri="{28A0092B-C50C-407E-A947-70E740481C1C}">
                  <a14:useLocalDpi xmlns:a14="http://schemas.microsoft.com/office/drawing/2010/main"/>
                </a:ext>
              </a:extLst>
            </a:blip>
            <a:stretch>
              <a:fillRect/>
            </a:stretch>
          </p:blipFill>
          <p:spPr>
            <a:xfrm>
              <a:off x="1409700" y="1219200"/>
              <a:ext cx="190500" cy="180975"/>
            </a:xfrm>
            <a:prstGeom prst="rect">
              <a:avLst/>
            </a:prstGeom>
          </p:spPr>
        </p:pic>
        <p:pic>
          <p:nvPicPr>
            <p:cNvPr id="11" name="object 11"/>
            <p:cNvPicPr/>
            <p:nvPr/>
          </p:nvPicPr>
          <p:blipFill>
            <a:blip r:embed="rId6" cstate="screen">
              <a:extLst>
                <a:ext uri="{28A0092B-C50C-407E-A947-70E740481C1C}">
                  <a14:useLocalDpi xmlns:a14="http://schemas.microsoft.com/office/drawing/2010/main"/>
                </a:ext>
              </a:extLst>
            </a:blip>
            <a:stretch>
              <a:fillRect/>
            </a:stretch>
          </p:blipFill>
          <p:spPr>
            <a:xfrm>
              <a:off x="2552700" y="1219200"/>
              <a:ext cx="180975" cy="180975"/>
            </a:xfrm>
            <a:prstGeom prst="rect">
              <a:avLst/>
            </a:prstGeom>
          </p:spPr>
        </p:pic>
      </p:grpSp>
      <p:sp>
        <p:nvSpPr>
          <p:cNvPr id="12" name="object 12"/>
          <p:cNvSpPr txBox="1"/>
          <p:nvPr/>
        </p:nvSpPr>
        <p:spPr>
          <a:xfrm>
            <a:off x="2735341"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2021</a:t>
            </a:r>
            <a:endParaRPr sz="950">
              <a:latin typeface="Calibri"/>
              <a:cs typeface="Calibri"/>
            </a:endParaRPr>
          </a:p>
        </p:txBody>
      </p:sp>
      <p:grpSp>
        <p:nvGrpSpPr>
          <p:cNvPr id="13" name="object 13">
            <a:extLst>
              <a:ext uri="{C183D7F6-B498-43B3-948B-1728B52AA6E4}">
                <adec:decorative xmlns:adec="http://schemas.microsoft.com/office/drawing/2017/decorative" val="1"/>
              </a:ext>
            </a:extLst>
          </p:cNvPr>
          <p:cNvGrpSpPr/>
          <p:nvPr/>
        </p:nvGrpSpPr>
        <p:grpSpPr>
          <a:xfrm>
            <a:off x="2733675" y="1162050"/>
            <a:ext cx="95250" cy="295275"/>
            <a:chOff x="2733675" y="1162050"/>
            <a:chExt cx="95250" cy="295275"/>
          </a:xfrm>
        </p:grpSpPr>
        <p:sp>
          <p:nvSpPr>
            <p:cNvPr id="14" name="object 14"/>
            <p:cNvSpPr/>
            <p:nvPr/>
          </p:nvSpPr>
          <p:spPr>
            <a:xfrm>
              <a:off x="2743200"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15" name="object 15"/>
            <p:cNvSpPr/>
            <p:nvPr/>
          </p:nvSpPr>
          <p:spPr>
            <a:xfrm>
              <a:off x="2743200" y="1171575"/>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grpSp>
      <p:sp>
        <p:nvSpPr>
          <p:cNvPr id="16" name="object 16"/>
          <p:cNvSpPr txBox="1"/>
          <p:nvPr/>
        </p:nvSpPr>
        <p:spPr>
          <a:xfrm>
            <a:off x="4958203"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2022</a:t>
            </a:r>
            <a:endParaRPr sz="950">
              <a:latin typeface="Calibri"/>
              <a:cs typeface="Calibri"/>
            </a:endParaRPr>
          </a:p>
        </p:txBody>
      </p:sp>
      <p:grpSp>
        <p:nvGrpSpPr>
          <p:cNvPr id="17" name="object 17">
            <a:extLst>
              <a:ext uri="{C183D7F6-B498-43B3-948B-1728B52AA6E4}">
                <adec:decorative xmlns:adec="http://schemas.microsoft.com/office/drawing/2017/decorative" val="1"/>
              </a:ext>
            </a:extLst>
          </p:cNvPr>
          <p:cNvGrpSpPr/>
          <p:nvPr/>
        </p:nvGrpSpPr>
        <p:grpSpPr>
          <a:xfrm>
            <a:off x="4953000" y="1162050"/>
            <a:ext cx="95250" cy="295275"/>
            <a:chOff x="4953000" y="1162050"/>
            <a:chExt cx="95250" cy="295275"/>
          </a:xfrm>
        </p:grpSpPr>
        <p:sp>
          <p:nvSpPr>
            <p:cNvPr id="18" name="object 18"/>
            <p:cNvSpPr/>
            <p:nvPr/>
          </p:nvSpPr>
          <p:spPr>
            <a:xfrm>
              <a:off x="4962525"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19" name="object 19"/>
            <p:cNvSpPr/>
            <p:nvPr/>
          </p:nvSpPr>
          <p:spPr>
            <a:xfrm>
              <a:off x="4962525" y="1171575"/>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grpSp>
      <p:sp>
        <p:nvSpPr>
          <p:cNvPr id="20" name="object 20"/>
          <p:cNvSpPr txBox="1"/>
          <p:nvPr/>
        </p:nvSpPr>
        <p:spPr>
          <a:xfrm>
            <a:off x="7181064"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2023</a:t>
            </a:r>
            <a:endParaRPr sz="950">
              <a:latin typeface="Calibri"/>
              <a:cs typeface="Calibri"/>
            </a:endParaRPr>
          </a:p>
        </p:txBody>
      </p:sp>
      <p:grpSp>
        <p:nvGrpSpPr>
          <p:cNvPr id="21" name="object 21">
            <a:extLst>
              <a:ext uri="{C183D7F6-B498-43B3-948B-1728B52AA6E4}">
                <adec:decorative xmlns:adec="http://schemas.microsoft.com/office/drawing/2017/decorative" val="1"/>
              </a:ext>
            </a:extLst>
          </p:cNvPr>
          <p:cNvGrpSpPr/>
          <p:nvPr/>
        </p:nvGrpSpPr>
        <p:grpSpPr>
          <a:xfrm>
            <a:off x="7181850" y="1162050"/>
            <a:ext cx="95250" cy="295275"/>
            <a:chOff x="7181850" y="1162050"/>
            <a:chExt cx="95250" cy="295275"/>
          </a:xfrm>
        </p:grpSpPr>
        <p:sp>
          <p:nvSpPr>
            <p:cNvPr id="22" name="object 22"/>
            <p:cNvSpPr/>
            <p:nvPr/>
          </p:nvSpPr>
          <p:spPr>
            <a:xfrm>
              <a:off x="7191375"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23" name="object 23"/>
            <p:cNvSpPr/>
            <p:nvPr/>
          </p:nvSpPr>
          <p:spPr>
            <a:xfrm>
              <a:off x="7191375" y="1171575"/>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grpSp>
      <p:sp>
        <p:nvSpPr>
          <p:cNvPr id="24" name="object 24"/>
          <p:cNvSpPr txBox="1"/>
          <p:nvPr/>
        </p:nvSpPr>
        <p:spPr>
          <a:xfrm>
            <a:off x="9403926" y="1409713"/>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2024</a:t>
            </a:r>
            <a:endParaRPr sz="950">
              <a:latin typeface="Calibri"/>
              <a:cs typeface="Calibri"/>
            </a:endParaRPr>
          </a:p>
        </p:txBody>
      </p:sp>
      <p:grpSp>
        <p:nvGrpSpPr>
          <p:cNvPr id="25" name="object 25">
            <a:extLst>
              <a:ext uri="{C183D7F6-B498-43B3-948B-1728B52AA6E4}">
                <adec:decorative xmlns:adec="http://schemas.microsoft.com/office/drawing/2017/decorative" val="1"/>
              </a:ext>
            </a:extLst>
          </p:cNvPr>
          <p:cNvGrpSpPr/>
          <p:nvPr/>
        </p:nvGrpSpPr>
        <p:grpSpPr>
          <a:xfrm>
            <a:off x="9401175" y="1162050"/>
            <a:ext cx="95250" cy="295275"/>
            <a:chOff x="9401175" y="1162050"/>
            <a:chExt cx="95250" cy="295275"/>
          </a:xfrm>
        </p:grpSpPr>
        <p:sp>
          <p:nvSpPr>
            <p:cNvPr id="26" name="object 26"/>
            <p:cNvSpPr/>
            <p:nvPr/>
          </p:nvSpPr>
          <p:spPr>
            <a:xfrm>
              <a:off x="9410700" y="1171575"/>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27" name="object 27"/>
            <p:cNvSpPr/>
            <p:nvPr/>
          </p:nvSpPr>
          <p:spPr>
            <a:xfrm>
              <a:off x="9410700" y="1171575"/>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grpSp>
      <p:sp>
        <p:nvSpPr>
          <p:cNvPr id="28" name="object 28"/>
          <p:cNvSpPr txBox="1"/>
          <p:nvPr/>
        </p:nvSpPr>
        <p:spPr>
          <a:xfrm>
            <a:off x="11626787" y="1435539"/>
            <a:ext cx="288290" cy="173990"/>
          </a:xfrm>
          <a:prstGeom prst="rect">
            <a:avLst/>
          </a:prstGeom>
        </p:spPr>
        <p:txBody>
          <a:bodyPr vert="horz" wrap="square" lIns="0" tIns="15875" rIns="0" bIns="0" rtlCol="0">
            <a:spAutoFit/>
          </a:bodyPr>
          <a:lstStyle/>
          <a:p>
            <a:pPr marL="12700">
              <a:lnSpc>
                <a:spcPct val="100000"/>
              </a:lnSpc>
              <a:spcBef>
                <a:spcPts val="125"/>
              </a:spcBef>
            </a:pPr>
            <a:r>
              <a:rPr sz="950" spc="-20">
                <a:solidFill>
                  <a:srgbClr val="7E7E7E"/>
                </a:solidFill>
                <a:latin typeface="Calibri"/>
                <a:cs typeface="Calibri"/>
              </a:rPr>
              <a:t>2025</a:t>
            </a:r>
            <a:endParaRPr sz="950">
              <a:latin typeface="Calibri"/>
              <a:cs typeface="Calibri"/>
            </a:endParaRPr>
          </a:p>
        </p:txBody>
      </p:sp>
      <p:grpSp>
        <p:nvGrpSpPr>
          <p:cNvPr id="29" name="object 29" descr="ESSER II and ARP ESSER grant funding implementation"/>
          <p:cNvGrpSpPr/>
          <p:nvPr/>
        </p:nvGrpSpPr>
        <p:grpSpPr>
          <a:xfrm>
            <a:off x="2819400" y="1143000"/>
            <a:ext cx="9182100" cy="361950"/>
            <a:chOff x="2819400" y="1143000"/>
            <a:chExt cx="9182100" cy="361950"/>
          </a:xfrm>
        </p:grpSpPr>
        <p:sp>
          <p:nvSpPr>
            <p:cNvPr id="30" name="object 30"/>
            <p:cNvSpPr/>
            <p:nvPr/>
          </p:nvSpPr>
          <p:spPr>
            <a:xfrm>
              <a:off x="11639550" y="1181100"/>
              <a:ext cx="76200" cy="276225"/>
            </a:xfrm>
            <a:custGeom>
              <a:avLst/>
              <a:gdLst/>
              <a:ahLst/>
              <a:cxnLst/>
              <a:rect l="l" t="t" r="r" b="b"/>
              <a:pathLst>
                <a:path w="76200" h="276225">
                  <a:moveTo>
                    <a:pt x="76200" y="0"/>
                  </a:moveTo>
                  <a:lnTo>
                    <a:pt x="0" y="0"/>
                  </a:lnTo>
                  <a:lnTo>
                    <a:pt x="0" y="276225"/>
                  </a:lnTo>
                  <a:lnTo>
                    <a:pt x="76200" y="276225"/>
                  </a:lnTo>
                  <a:lnTo>
                    <a:pt x="76200" y="0"/>
                  </a:lnTo>
                  <a:close/>
                </a:path>
              </a:pathLst>
            </a:custGeom>
            <a:solidFill>
              <a:srgbClr val="000000"/>
            </a:solidFill>
          </p:spPr>
          <p:txBody>
            <a:bodyPr wrap="square" lIns="0" tIns="0" rIns="0" bIns="0" rtlCol="0"/>
            <a:lstStyle/>
            <a:p>
              <a:endParaRPr/>
            </a:p>
          </p:txBody>
        </p:sp>
        <p:sp>
          <p:nvSpPr>
            <p:cNvPr id="31" name="object 31"/>
            <p:cNvSpPr/>
            <p:nvPr/>
          </p:nvSpPr>
          <p:spPr>
            <a:xfrm>
              <a:off x="11639550" y="1181100"/>
              <a:ext cx="76200" cy="276225"/>
            </a:xfrm>
            <a:custGeom>
              <a:avLst/>
              <a:gdLst/>
              <a:ahLst/>
              <a:cxnLst/>
              <a:rect l="l" t="t" r="r" b="b"/>
              <a:pathLst>
                <a:path w="76200" h="276225">
                  <a:moveTo>
                    <a:pt x="0" y="0"/>
                  </a:moveTo>
                  <a:lnTo>
                    <a:pt x="76200" y="0"/>
                  </a:lnTo>
                  <a:lnTo>
                    <a:pt x="76200" y="276225"/>
                  </a:lnTo>
                  <a:lnTo>
                    <a:pt x="0" y="276225"/>
                  </a:lnTo>
                  <a:lnTo>
                    <a:pt x="0" y="0"/>
                  </a:lnTo>
                  <a:close/>
                </a:path>
              </a:pathLst>
            </a:custGeom>
            <a:ln w="19050">
              <a:solidFill>
                <a:srgbClr val="FFFFFF"/>
              </a:solidFill>
            </a:ln>
          </p:spPr>
          <p:txBody>
            <a:bodyPr wrap="square" lIns="0" tIns="0" rIns="0" bIns="0" rtlCol="0"/>
            <a:lstStyle/>
            <a:p>
              <a:endParaRPr/>
            </a:p>
          </p:txBody>
        </p:sp>
        <p:pic>
          <p:nvPicPr>
            <p:cNvPr id="32" name="object 32"/>
            <p:cNvPicPr/>
            <p:nvPr/>
          </p:nvPicPr>
          <p:blipFill>
            <a:blip r:embed="rId7" cstate="print"/>
            <a:stretch>
              <a:fillRect/>
            </a:stretch>
          </p:blipFill>
          <p:spPr>
            <a:xfrm>
              <a:off x="7191375" y="1143000"/>
              <a:ext cx="361937" cy="361950"/>
            </a:xfrm>
            <a:prstGeom prst="rect">
              <a:avLst/>
            </a:prstGeom>
          </p:spPr>
        </p:pic>
        <p:pic>
          <p:nvPicPr>
            <p:cNvPr id="33" name="object 33"/>
            <p:cNvPicPr/>
            <p:nvPr/>
          </p:nvPicPr>
          <p:blipFill>
            <a:blip r:embed="rId8" cstate="screen">
              <a:extLst>
                <a:ext uri="{28A0092B-C50C-407E-A947-70E740481C1C}">
                  <a14:useLocalDpi xmlns:a14="http://schemas.microsoft.com/office/drawing/2010/main"/>
                </a:ext>
              </a:extLst>
            </a:blip>
            <a:stretch>
              <a:fillRect/>
            </a:stretch>
          </p:blipFill>
          <p:spPr>
            <a:xfrm>
              <a:off x="7291337" y="1242965"/>
              <a:ext cx="164092" cy="164099"/>
            </a:xfrm>
            <a:prstGeom prst="rect">
              <a:avLst/>
            </a:prstGeom>
          </p:spPr>
        </p:pic>
        <p:pic>
          <p:nvPicPr>
            <p:cNvPr id="34" name="object 34"/>
            <p:cNvPicPr/>
            <p:nvPr/>
          </p:nvPicPr>
          <p:blipFill>
            <a:blip r:embed="rId9" cstate="screen">
              <a:extLst>
                <a:ext uri="{28A0092B-C50C-407E-A947-70E740481C1C}">
                  <a14:useLocalDpi xmlns:a14="http://schemas.microsoft.com/office/drawing/2010/main"/>
                </a:ext>
              </a:extLst>
            </a:blip>
            <a:stretch>
              <a:fillRect/>
            </a:stretch>
          </p:blipFill>
          <p:spPr>
            <a:xfrm>
              <a:off x="2819400" y="1219200"/>
              <a:ext cx="180975" cy="180975"/>
            </a:xfrm>
            <a:prstGeom prst="rect">
              <a:avLst/>
            </a:prstGeom>
          </p:spPr>
        </p:pic>
        <p:pic>
          <p:nvPicPr>
            <p:cNvPr id="35" name="object 35"/>
            <p:cNvPicPr/>
            <p:nvPr/>
          </p:nvPicPr>
          <p:blipFill>
            <a:blip r:embed="rId7" cstate="print"/>
            <a:stretch>
              <a:fillRect/>
            </a:stretch>
          </p:blipFill>
          <p:spPr>
            <a:xfrm>
              <a:off x="9410700" y="1143000"/>
              <a:ext cx="361950" cy="361950"/>
            </a:xfrm>
            <a:prstGeom prst="rect">
              <a:avLst/>
            </a:prstGeom>
          </p:spPr>
        </p:pic>
        <p:pic>
          <p:nvPicPr>
            <p:cNvPr id="36" name="object 36"/>
            <p:cNvPicPr/>
            <p:nvPr/>
          </p:nvPicPr>
          <p:blipFill>
            <a:blip r:embed="rId10" cstate="screen">
              <a:extLst>
                <a:ext uri="{28A0092B-C50C-407E-A947-70E740481C1C}">
                  <a14:useLocalDpi xmlns:a14="http://schemas.microsoft.com/office/drawing/2010/main"/>
                </a:ext>
              </a:extLst>
            </a:blip>
            <a:stretch>
              <a:fillRect/>
            </a:stretch>
          </p:blipFill>
          <p:spPr>
            <a:xfrm>
              <a:off x="9510662" y="1242965"/>
              <a:ext cx="164092" cy="164099"/>
            </a:xfrm>
            <a:prstGeom prst="rect">
              <a:avLst/>
            </a:prstGeom>
          </p:spPr>
        </p:pic>
        <p:pic>
          <p:nvPicPr>
            <p:cNvPr id="37" name="object 37"/>
            <p:cNvPicPr/>
            <p:nvPr/>
          </p:nvPicPr>
          <p:blipFill>
            <a:blip r:embed="rId11" cstate="screen">
              <a:extLst>
                <a:ext uri="{28A0092B-C50C-407E-A947-70E740481C1C}">
                  <a14:useLocalDpi xmlns:a14="http://schemas.microsoft.com/office/drawing/2010/main"/>
                </a:ext>
              </a:extLst>
            </a:blip>
            <a:stretch>
              <a:fillRect/>
            </a:stretch>
          </p:blipFill>
          <p:spPr>
            <a:xfrm>
              <a:off x="3305175" y="1219200"/>
              <a:ext cx="180975" cy="180975"/>
            </a:xfrm>
            <a:prstGeom prst="rect">
              <a:avLst/>
            </a:prstGeom>
          </p:spPr>
        </p:pic>
        <p:pic>
          <p:nvPicPr>
            <p:cNvPr id="38" name="object 38"/>
            <p:cNvPicPr/>
            <p:nvPr/>
          </p:nvPicPr>
          <p:blipFill>
            <a:blip r:embed="rId7" cstate="print"/>
            <a:stretch>
              <a:fillRect/>
            </a:stretch>
          </p:blipFill>
          <p:spPr>
            <a:xfrm>
              <a:off x="11639550" y="1143000"/>
              <a:ext cx="361950" cy="361950"/>
            </a:xfrm>
            <a:prstGeom prst="rect">
              <a:avLst/>
            </a:prstGeom>
          </p:spPr>
        </p:pic>
        <p:pic>
          <p:nvPicPr>
            <p:cNvPr id="39" name="object 39"/>
            <p:cNvPicPr/>
            <p:nvPr/>
          </p:nvPicPr>
          <p:blipFill>
            <a:blip r:embed="rId12" cstate="screen">
              <a:extLst>
                <a:ext uri="{28A0092B-C50C-407E-A947-70E740481C1C}">
                  <a14:useLocalDpi xmlns:a14="http://schemas.microsoft.com/office/drawing/2010/main"/>
                </a:ext>
              </a:extLst>
            </a:blip>
            <a:stretch>
              <a:fillRect/>
            </a:stretch>
          </p:blipFill>
          <p:spPr>
            <a:xfrm>
              <a:off x="11739509" y="1242965"/>
              <a:ext cx="164092" cy="164099"/>
            </a:xfrm>
            <a:prstGeom prst="rect">
              <a:avLst/>
            </a:prstGeom>
          </p:spPr>
        </p:pic>
      </p:grpSp>
      <p:sp>
        <p:nvSpPr>
          <p:cNvPr id="40" name="object 40"/>
          <p:cNvSpPr txBox="1"/>
          <p:nvPr/>
        </p:nvSpPr>
        <p:spPr>
          <a:xfrm>
            <a:off x="642619" y="1997116"/>
            <a:ext cx="3788410" cy="2796540"/>
          </a:xfrm>
          <a:prstGeom prst="rect">
            <a:avLst/>
          </a:prstGeom>
        </p:spPr>
        <p:txBody>
          <a:bodyPr vert="horz" wrap="square" lIns="0" tIns="50800" rIns="0" bIns="0" rtlCol="0">
            <a:spAutoFit/>
          </a:bodyPr>
          <a:lstStyle/>
          <a:p>
            <a:pPr marL="12700">
              <a:lnSpc>
                <a:spcPct val="100000"/>
              </a:lnSpc>
              <a:spcBef>
                <a:spcPts val="400"/>
              </a:spcBef>
            </a:pPr>
            <a:r>
              <a:rPr sz="1550" spc="65">
                <a:latin typeface="Calibri"/>
                <a:cs typeface="Calibri"/>
              </a:rPr>
              <a:t>ESSER</a:t>
            </a:r>
            <a:r>
              <a:rPr sz="1550" spc="-70">
                <a:latin typeface="Calibri"/>
                <a:cs typeface="Calibri"/>
              </a:rPr>
              <a:t> </a:t>
            </a:r>
            <a:r>
              <a:rPr sz="1550" spc="100">
                <a:latin typeface="Calibri"/>
                <a:cs typeface="Calibri"/>
              </a:rPr>
              <a:t>I</a:t>
            </a:r>
            <a:endParaRPr sz="1550">
              <a:latin typeface="Calibri"/>
              <a:cs typeface="Calibri"/>
            </a:endParaRPr>
          </a:p>
          <a:p>
            <a:pPr marL="297815" indent="-285115">
              <a:lnSpc>
                <a:spcPts val="1430"/>
              </a:lnSpc>
              <a:spcBef>
                <a:spcPts val="215"/>
              </a:spcBef>
              <a:buSzPct val="75000"/>
              <a:buFont typeface="Wingdings"/>
              <a:buChar char=""/>
              <a:tabLst>
                <a:tab pos="297815" algn="l"/>
                <a:tab pos="298450" algn="l"/>
              </a:tabLst>
            </a:pPr>
            <a:r>
              <a:rPr sz="1200">
                <a:latin typeface="Calibri"/>
                <a:cs typeface="Calibri"/>
              </a:rPr>
              <a:t>$13.2</a:t>
            </a:r>
            <a:r>
              <a:rPr sz="1200" spc="10">
                <a:latin typeface="Calibri"/>
                <a:cs typeface="Calibri"/>
              </a:rPr>
              <a:t> </a:t>
            </a:r>
            <a:r>
              <a:rPr sz="1200">
                <a:latin typeface="Calibri"/>
                <a:cs typeface="Calibri"/>
              </a:rPr>
              <a:t>billion</a:t>
            </a:r>
            <a:r>
              <a:rPr sz="1200" spc="-5">
                <a:latin typeface="Calibri"/>
                <a:cs typeface="Calibri"/>
              </a:rPr>
              <a:t> </a:t>
            </a:r>
            <a:r>
              <a:rPr sz="1200">
                <a:latin typeface="Calibri"/>
                <a:cs typeface="Calibri"/>
              </a:rPr>
              <a:t>set</a:t>
            </a:r>
            <a:r>
              <a:rPr sz="1200" spc="-75">
                <a:latin typeface="Calibri"/>
                <a:cs typeface="Calibri"/>
              </a:rPr>
              <a:t> </a:t>
            </a:r>
            <a:r>
              <a:rPr sz="1200">
                <a:latin typeface="Calibri"/>
                <a:cs typeface="Calibri"/>
              </a:rPr>
              <a:t>aside</a:t>
            </a:r>
            <a:r>
              <a:rPr sz="1200" spc="-45">
                <a:latin typeface="Calibri"/>
                <a:cs typeface="Calibri"/>
              </a:rPr>
              <a:t> </a:t>
            </a:r>
            <a:r>
              <a:rPr sz="1200">
                <a:latin typeface="Calibri"/>
                <a:cs typeface="Calibri"/>
              </a:rPr>
              <a:t>from</a:t>
            </a:r>
            <a:r>
              <a:rPr sz="1200" spc="40">
                <a:latin typeface="Calibri"/>
                <a:cs typeface="Calibri"/>
              </a:rPr>
              <a:t> </a:t>
            </a:r>
            <a:r>
              <a:rPr sz="1200">
                <a:latin typeface="Calibri"/>
                <a:cs typeface="Calibri"/>
              </a:rPr>
              <a:t>the</a:t>
            </a:r>
            <a:r>
              <a:rPr sz="1200" spc="30">
                <a:latin typeface="Calibri"/>
                <a:cs typeface="Calibri"/>
              </a:rPr>
              <a:t> </a:t>
            </a:r>
            <a:r>
              <a:rPr sz="1200">
                <a:latin typeface="Calibri"/>
                <a:cs typeface="Calibri"/>
              </a:rPr>
              <a:t>CARES</a:t>
            </a:r>
            <a:r>
              <a:rPr sz="1200" spc="-75">
                <a:latin typeface="Calibri"/>
                <a:cs typeface="Calibri"/>
              </a:rPr>
              <a:t> </a:t>
            </a:r>
            <a:r>
              <a:rPr sz="1200">
                <a:latin typeface="Calibri"/>
                <a:cs typeface="Calibri"/>
              </a:rPr>
              <a:t>Act</a:t>
            </a:r>
            <a:r>
              <a:rPr sz="1200" spc="-5">
                <a:latin typeface="Calibri"/>
                <a:cs typeface="Calibri"/>
              </a:rPr>
              <a:t> </a:t>
            </a:r>
            <a:r>
              <a:rPr sz="1200" i="1">
                <a:latin typeface="Calibri"/>
                <a:cs typeface="Calibri"/>
              </a:rPr>
              <a:t>–</a:t>
            </a:r>
            <a:r>
              <a:rPr sz="1200" i="1" spc="30">
                <a:latin typeface="Calibri"/>
                <a:cs typeface="Calibri"/>
              </a:rPr>
              <a:t> </a:t>
            </a:r>
            <a:r>
              <a:rPr sz="1200" i="1">
                <a:latin typeface="Calibri"/>
                <a:cs typeface="Calibri"/>
              </a:rPr>
              <a:t>March</a:t>
            </a:r>
            <a:r>
              <a:rPr sz="1200" i="1" spc="10">
                <a:latin typeface="Calibri"/>
                <a:cs typeface="Calibri"/>
              </a:rPr>
              <a:t> </a:t>
            </a:r>
            <a:r>
              <a:rPr sz="1200" i="1" spc="-20">
                <a:latin typeface="Calibri"/>
                <a:cs typeface="Calibri"/>
              </a:rPr>
              <a:t>2020</a:t>
            </a:r>
            <a:endParaRPr sz="1200">
              <a:latin typeface="Calibri"/>
              <a:cs typeface="Calibri"/>
            </a:endParaRPr>
          </a:p>
          <a:p>
            <a:pPr marL="297815" indent="-285115">
              <a:lnSpc>
                <a:spcPts val="1425"/>
              </a:lnSpc>
              <a:buSzPct val="75000"/>
              <a:buFont typeface="Wingdings"/>
              <a:buChar char=""/>
              <a:tabLst>
                <a:tab pos="297815" algn="l"/>
                <a:tab pos="298450" algn="l"/>
              </a:tabLst>
            </a:pPr>
            <a:r>
              <a:rPr sz="1200">
                <a:latin typeface="Calibri"/>
                <a:cs typeface="Calibri"/>
              </a:rPr>
              <a:t>$523.8</a:t>
            </a:r>
            <a:r>
              <a:rPr sz="1200" spc="-5">
                <a:latin typeface="Calibri"/>
                <a:cs typeface="Calibri"/>
              </a:rPr>
              <a:t> </a:t>
            </a:r>
            <a:r>
              <a:rPr sz="1200">
                <a:latin typeface="Calibri"/>
                <a:cs typeface="Calibri"/>
              </a:rPr>
              <a:t>million</a:t>
            </a:r>
            <a:r>
              <a:rPr sz="1200" spc="-30">
                <a:latin typeface="Calibri"/>
                <a:cs typeface="Calibri"/>
              </a:rPr>
              <a:t> </a:t>
            </a:r>
            <a:r>
              <a:rPr sz="1200">
                <a:latin typeface="Calibri"/>
                <a:cs typeface="Calibri"/>
              </a:rPr>
              <a:t>awarded</a:t>
            </a:r>
            <a:r>
              <a:rPr sz="1200" spc="45">
                <a:latin typeface="Calibri"/>
                <a:cs typeface="Calibri"/>
              </a:rPr>
              <a:t> </a:t>
            </a:r>
            <a:r>
              <a:rPr sz="1200">
                <a:latin typeface="Calibri"/>
                <a:cs typeface="Calibri"/>
              </a:rPr>
              <a:t>to</a:t>
            </a:r>
            <a:r>
              <a:rPr sz="1200" spc="-30">
                <a:latin typeface="Calibri"/>
                <a:cs typeface="Calibri"/>
              </a:rPr>
              <a:t> </a:t>
            </a:r>
            <a:r>
              <a:rPr sz="1200">
                <a:latin typeface="Calibri"/>
                <a:cs typeface="Calibri"/>
              </a:rPr>
              <a:t>PDE</a:t>
            </a:r>
            <a:r>
              <a:rPr sz="1200" spc="15">
                <a:latin typeface="Calibri"/>
                <a:cs typeface="Calibri"/>
              </a:rPr>
              <a:t> </a:t>
            </a:r>
            <a:r>
              <a:rPr sz="1200">
                <a:latin typeface="Calibri"/>
                <a:cs typeface="Calibri"/>
              </a:rPr>
              <a:t>–</a:t>
            </a:r>
            <a:r>
              <a:rPr sz="1200" spc="-65">
                <a:latin typeface="Calibri"/>
                <a:cs typeface="Calibri"/>
              </a:rPr>
              <a:t> </a:t>
            </a:r>
            <a:r>
              <a:rPr sz="1200" i="1">
                <a:latin typeface="Calibri"/>
                <a:cs typeface="Calibri"/>
              </a:rPr>
              <a:t>May</a:t>
            </a:r>
            <a:r>
              <a:rPr sz="1200" i="1" spc="-5">
                <a:latin typeface="Calibri"/>
                <a:cs typeface="Calibri"/>
              </a:rPr>
              <a:t> </a:t>
            </a:r>
            <a:r>
              <a:rPr sz="1200" i="1" spc="-20">
                <a:latin typeface="Calibri"/>
                <a:cs typeface="Calibri"/>
              </a:rPr>
              <a:t>2020</a:t>
            </a:r>
            <a:endParaRPr sz="1200">
              <a:latin typeface="Calibri"/>
              <a:cs typeface="Calibri"/>
            </a:endParaRPr>
          </a:p>
          <a:p>
            <a:pPr marL="297815" indent="-285115">
              <a:lnSpc>
                <a:spcPts val="1430"/>
              </a:lnSpc>
              <a:buSzPct val="75000"/>
              <a:buFont typeface="Wingdings"/>
              <a:buChar char=""/>
              <a:tabLst>
                <a:tab pos="297815" algn="l"/>
                <a:tab pos="298450" algn="l"/>
              </a:tabLst>
            </a:pPr>
            <a:r>
              <a:rPr sz="1200" i="1">
                <a:latin typeface="Calibri"/>
                <a:cs typeface="Calibri"/>
              </a:rPr>
              <a:t>Note:</a:t>
            </a:r>
            <a:r>
              <a:rPr sz="1200" i="1" spc="-55">
                <a:latin typeface="Calibri"/>
                <a:cs typeface="Calibri"/>
              </a:rPr>
              <a:t> </a:t>
            </a:r>
            <a:r>
              <a:rPr sz="1200" i="1">
                <a:latin typeface="Calibri"/>
                <a:cs typeface="Calibri"/>
              </a:rPr>
              <a:t>Funds</a:t>
            </a:r>
            <a:r>
              <a:rPr sz="1200" i="1" spc="45">
                <a:latin typeface="Calibri"/>
                <a:cs typeface="Calibri"/>
              </a:rPr>
              <a:t> </a:t>
            </a:r>
            <a:r>
              <a:rPr sz="1200" i="1">
                <a:latin typeface="Calibri"/>
                <a:cs typeface="Calibri"/>
              </a:rPr>
              <a:t>must</a:t>
            </a:r>
            <a:r>
              <a:rPr sz="1200" i="1" spc="-35">
                <a:latin typeface="Calibri"/>
                <a:cs typeface="Calibri"/>
              </a:rPr>
              <a:t> </a:t>
            </a:r>
            <a:r>
              <a:rPr sz="1200" i="1">
                <a:latin typeface="Calibri"/>
                <a:cs typeface="Calibri"/>
              </a:rPr>
              <a:t>be</a:t>
            </a:r>
            <a:r>
              <a:rPr sz="1200" i="1" spc="-50">
                <a:latin typeface="Calibri"/>
                <a:cs typeface="Calibri"/>
              </a:rPr>
              <a:t> </a:t>
            </a:r>
            <a:r>
              <a:rPr sz="1200" i="1" spc="-10">
                <a:latin typeface="Calibri"/>
                <a:cs typeface="Calibri"/>
              </a:rPr>
              <a:t>liquidated</a:t>
            </a:r>
            <a:r>
              <a:rPr sz="1200" i="1" spc="-65">
                <a:latin typeface="Calibri"/>
                <a:cs typeface="Calibri"/>
              </a:rPr>
              <a:t> </a:t>
            </a:r>
            <a:r>
              <a:rPr sz="1200" i="1">
                <a:latin typeface="Calibri"/>
                <a:cs typeface="Calibri"/>
              </a:rPr>
              <a:t>by</a:t>
            </a:r>
            <a:r>
              <a:rPr sz="1200" i="1" spc="-20">
                <a:latin typeface="Calibri"/>
                <a:cs typeface="Calibri"/>
              </a:rPr>
              <a:t> </a:t>
            </a:r>
            <a:r>
              <a:rPr sz="1200" i="1">
                <a:latin typeface="Calibri"/>
                <a:cs typeface="Calibri"/>
              </a:rPr>
              <a:t>January</a:t>
            </a:r>
            <a:r>
              <a:rPr sz="1200" i="1" spc="114">
                <a:latin typeface="Calibri"/>
                <a:cs typeface="Calibri"/>
              </a:rPr>
              <a:t> </a:t>
            </a:r>
            <a:r>
              <a:rPr sz="1200" i="1" spc="-20">
                <a:latin typeface="Calibri"/>
                <a:cs typeface="Calibri"/>
              </a:rPr>
              <a:t>2023</a:t>
            </a:r>
            <a:endParaRPr sz="1200">
              <a:latin typeface="Calibri"/>
              <a:cs typeface="Calibri"/>
            </a:endParaRPr>
          </a:p>
          <a:p>
            <a:pPr>
              <a:lnSpc>
                <a:spcPct val="100000"/>
              </a:lnSpc>
              <a:spcBef>
                <a:spcPts val="35"/>
              </a:spcBef>
              <a:buFont typeface="Wingdings"/>
              <a:buChar char=""/>
            </a:pPr>
            <a:endParaRPr sz="900">
              <a:latin typeface="Calibri"/>
              <a:cs typeface="Calibri"/>
            </a:endParaRPr>
          </a:p>
          <a:p>
            <a:pPr marL="12700">
              <a:lnSpc>
                <a:spcPct val="100000"/>
              </a:lnSpc>
            </a:pPr>
            <a:r>
              <a:rPr sz="1550" spc="65">
                <a:latin typeface="Calibri"/>
                <a:cs typeface="Calibri"/>
              </a:rPr>
              <a:t>ESSER</a:t>
            </a:r>
            <a:r>
              <a:rPr sz="1550" spc="-70">
                <a:latin typeface="Calibri"/>
                <a:cs typeface="Calibri"/>
              </a:rPr>
              <a:t> </a:t>
            </a:r>
            <a:r>
              <a:rPr sz="1550" spc="150">
                <a:latin typeface="Calibri"/>
                <a:cs typeface="Calibri"/>
              </a:rPr>
              <a:t>II</a:t>
            </a:r>
            <a:endParaRPr sz="1550">
              <a:latin typeface="Calibri"/>
              <a:cs typeface="Calibri"/>
            </a:endParaRPr>
          </a:p>
          <a:p>
            <a:pPr marL="297815" indent="-285115">
              <a:lnSpc>
                <a:spcPts val="1430"/>
              </a:lnSpc>
              <a:spcBef>
                <a:spcPts val="215"/>
              </a:spcBef>
              <a:buClr>
                <a:srgbClr val="787878"/>
              </a:buClr>
              <a:buSzPct val="75000"/>
              <a:buFont typeface="Wingdings"/>
              <a:buChar char=""/>
              <a:tabLst>
                <a:tab pos="297815" algn="l"/>
                <a:tab pos="298450" algn="l"/>
              </a:tabLst>
            </a:pPr>
            <a:r>
              <a:rPr sz="1200">
                <a:latin typeface="Calibri"/>
                <a:cs typeface="Calibri"/>
              </a:rPr>
              <a:t>$54.3</a:t>
            </a:r>
            <a:r>
              <a:rPr sz="1200" spc="40">
                <a:latin typeface="Calibri"/>
                <a:cs typeface="Calibri"/>
              </a:rPr>
              <a:t> </a:t>
            </a:r>
            <a:r>
              <a:rPr sz="1200">
                <a:latin typeface="Calibri"/>
                <a:cs typeface="Calibri"/>
              </a:rPr>
              <a:t>billion</a:t>
            </a:r>
            <a:r>
              <a:rPr sz="1200" spc="15">
                <a:latin typeface="Calibri"/>
                <a:cs typeface="Calibri"/>
              </a:rPr>
              <a:t> </a:t>
            </a:r>
            <a:r>
              <a:rPr sz="1200">
                <a:latin typeface="Calibri"/>
                <a:cs typeface="Calibri"/>
              </a:rPr>
              <a:t>set</a:t>
            </a:r>
            <a:r>
              <a:rPr sz="1200" spc="-55">
                <a:latin typeface="Calibri"/>
                <a:cs typeface="Calibri"/>
              </a:rPr>
              <a:t> </a:t>
            </a:r>
            <a:r>
              <a:rPr sz="1200">
                <a:latin typeface="Calibri"/>
                <a:cs typeface="Calibri"/>
              </a:rPr>
              <a:t>aside</a:t>
            </a:r>
            <a:r>
              <a:rPr sz="1200" spc="-30">
                <a:latin typeface="Calibri"/>
                <a:cs typeface="Calibri"/>
              </a:rPr>
              <a:t> </a:t>
            </a:r>
            <a:r>
              <a:rPr sz="1200">
                <a:latin typeface="Calibri"/>
                <a:cs typeface="Calibri"/>
              </a:rPr>
              <a:t>from</a:t>
            </a:r>
            <a:r>
              <a:rPr sz="1200" spc="70">
                <a:latin typeface="Calibri"/>
                <a:cs typeface="Calibri"/>
              </a:rPr>
              <a:t> </a:t>
            </a:r>
            <a:r>
              <a:rPr sz="1200">
                <a:latin typeface="Calibri"/>
                <a:cs typeface="Calibri"/>
              </a:rPr>
              <a:t>CRRSA</a:t>
            </a:r>
            <a:r>
              <a:rPr sz="1200" spc="-50">
                <a:latin typeface="Calibri"/>
                <a:cs typeface="Calibri"/>
              </a:rPr>
              <a:t> </a:t>
            </a:r>
            <a:r>
              <a:rPr sz="1200">
                <a:latin typeface="Calibri"/>
                <a:cs typeface="Calibri"/>
              </a:rPr>
              <a:t>Act</a:t>
            </a:r>
            <a:r>
              <a:rPr sz="1200" spc="20">
                <a:latin typeface="Calibri"/>
                <a:cs typeface="Calibri"/>
              </a:rPr>
              <a:t> </a:t>
            </a:r>
            <a:r>
              <a:rPr sz="1200">
                <a:latin typeface="Calibri"/>
                <a:cs typeface="Calibri"/>
              </a:rPr>
              <a:t>–</a:t>
            </a:r>
            <a:r>
              <a:rPr sz="1200" spc="-25">
                <a:latin typeface="Calibri"/>
                <a:cs typeface="Calibri"/>
              </a:rPr>
              <a:t> </a:t>
            </a:r>
            <a:r>
              <a:rPr sz="1200" i="1">
                <a:latin typeface="Calibri"/>
                <a:cs typeface="Calibri"/>
              </a:rPr>
              <a:t>December</a:t>
            </a:r>
            <a:r>
              <a:rPr sz="1200" i="1" spc="-70">
                <a:latin typeface="Calibri"/>
                <a:cs typeface="Calibri"/>
              </a:rPr>
              <a:t> </a:t>
            </a:r>
            <a:r>
              <a:rPr sz="1200" i="1" spc="-20">
                <a:latin typeface="Calibri"/>
                <a:cs typeface="Calibri"/>
              </a:rPr>
              <a:t>2020</a:t>
            </a:r>
            <a:endParaRPr sz="1200">
              <a:latin typeface="Calibri"/>
              <a:cs typeface="Calibri"/>
            </a:endParaRPr>
          </a:p>
          <a:p>
            <a:pPr marL="297815" indent="-285115">
              <a:lnSpc>
                <a:spcPts val="1425"/>
              </a:lnSpc>
              <a:buClr>
                <a:srgbClr val="787878"/>
              </a:buClr>
              <a:buSzPct val="75000"/>
              <a:buFont typeface="Wingdings"/>
              <a:buChar char=""/>
              <a:tabLst>
                <a:tab pos="297815" algn="l"/>
                <a:tab pos="298450" algn="l"/>
              </a:tabLst>
            </a:pPr>
            <a:r>
              <a:rPr sz="1200">
                <a:latin typeface="Calibri"/>
                <a:cs typeface="Calibri"/>
              </a:rPr>
              <a:t>$2.22 billion</a:t>
            </a:r>
            <a:r>
              <a:rPr sz="1200" spc="-20">
                <a:latin typeface="Calibri"/>
                <a:cs typeface="Calibri"/>
              </a:rPr>
              <a:t> </a:t>
            </a:r>
            <a:r>
              <a:rPr sz="1200" spc="-10">
                <a:latin typeface="Calibri"/>
                <a:cs typeface="Calibri"/>
              </a:rPr>
              <a:t>awarded</a:t>
            </a:r>
            <a:r>
              <a:rPr sz="1200" spc="-20">
                <a:latin typeface="Calibri"/>
                <a:cs typeface="Calibri"/>
              </a:rPr>
              <a:t> </a:t>
            </a:r>
            <a:r>
              <a:rPr sz="1200">
                <a:latin typeface="Calibri"/>
                <a:cs typeface="Calibri"/>
              </a:rPr>
              <a:t>to</a:t>
            </a:r>
            <a:r>
              <a:rPr sz="1200" spc="-20">
                <a:latin typeface="Calibri"/>
                <a:cs typeface="Calibri"/>
              </a:rPr>
              <a:t> </a:t>
            </a:r>
            <a:r>
              <a:rPr sz="1200">
                <a:latin typeface="Calibri"/>
                <a:cs typeface="Calibri"/>
              </a:rPr>
              <a:t>PDE</a:t>
            </a:r>
            <a:r>
              <a:rPr sz="1200" spc="20">
                <a:latin typeface="Calibri"/>
                <a:cs typeface="Calibri"/>
              </a:rPr>
              <a:t> </a:t>
            </a:r>
            <a:r>
              <a:rPr sz="1200">
                <a:latin typeface="Calibri"/>
                <a:cs typeface="Calibri"/>
              </a:rPr>
              <a:t>–</a:t>
            </a:r>
            <a:r>
              <a:rPr sz="1200" spc="15">
                <a:latin typeface="Calibri"/>
                <a:cs typeface="Calibri"/>
              </a:rPr>
              <a:t> </a:t>
            </a:r>
            <a:r>
              <a:rPr sz="1200" i="1" spc="-10">
                <a:latin typeface="Calibri"/>
                <a:cs typeface="Calibri"/>
              </a:rPr>
              <a:t>January</a:t>
            </a:r>
            <a:r>
              <a:rPr sz="1200" i="1" spc="70">
                <a:latin typeface="Calibri"/>
                <a:cs typeface="Calibri"/>
              </a:rPr>
              <a:t> </a:t>
            </a:r>
            <a:r>
              <a:rPr sz="1200" i="1" spc="-20">
                <a:latin typeface="Calibri"/>
                <a:cs typeface="Calibri"/>
              </a:rPr>
              <a:t>2021</a:t>
            </a:r>
            <a:endParaRPr sz="1200">
              <a:latin typeface="Calibri"/>
              <a:cs typeface="Calibri"/>
            </a:endParaRPr>
          </a:p>
          <a:p>
            <a:pPr marL="297815" indent="-285115">
              <a:lnSpc>
                <a:spcPts val="1435"/>
              </a:lnSpc>
              <a:buClr>
                <a:srgbClr val="787878"/>
              </a:buClr>
              <a:buSzPct val="75000"/>
              <a:buFont typeface="Wingdings"/>
              <a:buChar char=""/>
              <a:tabLst>
                <a:tab pos="297815" algn="l"/>
                <a:tab pos="298450" algn="l"/>
              </a:tabLst>
            </a:pPr>
            <a:r>
              <a:rPr sz="1200" i="1">
                <a:latin typeface="Calibri"/>
                <a:cs typeface="Calibri"/>
              </a:rPr>
              <a:t>Note:</a:t>
            </a:r>
            <a:r>
              <a:rPr sz="1200" i="1" spc="-55">
                <a:latin typeface="Calibri"/>
                <a:cs typeface="Calibri"/>
              </a:rPr>
              <a:t> </a:t>
            </a:r>
            <a:r>
              <a:rPr sz="1200" i="1">
                <a:latin typeface="Calibri"/>
                <a:cs typeface="Calibri"/>
              </a:rPr>
              <a:t>Funds</a:t>
            </a:r>
            <a:r>
              <a:rPr sz="1200" i="1" spc="45">
                <a:latin typeface="Calibri"/>
                <a:cs typeface="Calibri"/>
              </a:rPr>
              <a:t> </a:t>
            </a:r>
            <a:r>
              <a:rPr sz="1200" i="1">
                <a:latin typeface="Calibri"/>
                <a:cs typeface="Calibri"/>
              </a:rPr>
              <a:t>must</a:t>
            </a:r>
            <a:r>
              <a:rPr sz="1200" i="1" spc="-35">
                <a:latin typeface="Calibri"/>
                <a:cs typeface="Calibri"/>
              </a:rPr>
              <a:t> </a:t>
            </a:r>
            <a:r>
              <a:rPr sz="1200" i="1">
                <a:latin typeface="Calibri"/>
                <a:cs typeface="Calibri"/>
              </a:rPr>
              <a:t>be</a:t>
            </a:r>
            <a:r>
              <a:rPr sz="1200" i="1" spc="-50">
                <a:latin typeface="Calibri"/>
                <a:cs typeface="Calibri"/>
              </a:rPr>
              <a:t> </a:t>
            </a:r>
            <a:r>
              <a:rPr sz="1200" i="1" spc="-10">
                <a:latin typeface="Calibri"/>
                <a:cs typeface="Calibri"/>
              </a:rPr>
              <a:t>liquidated</a:t>
            </a:r>
            <a:r>
              <a:rPr sz="1200" i="1" spc="-65">
                <a:latin typeface="Calibri"/>
                <a:cs typeface="Calibri"/>
              </a:rPr>
              <a:t> </a:t>
            </a:r>
            <a:r>
              <a:rPr sz="1200" i="1">
                <a:latin typeface="Calibri"/>
                <a:cs typeface="Calibri"/>
              </a:rPr>
              <a:t>by</a:t>
            </a:r>
            <a:r>
              <a:rPr sz="1200" i="1" spc="-20">
                <a:latin typeface="Calibri"/>
                <a:cs typeface="Calibri"/>
              </a:rPr>
              <a:t> </a:t>
            </a:r>
            <a:r>
              <a:rPr sz="1200" i="1">
                <a:latin typeface="Calibri"/>
                <a:cs typeface="Calibri"/>
              </a:rPr>
              <a:t>January</a:t>
            </a:r>
            <a:r>
              <a:rPr sz="1200" i="1" spc="114">
                <a:latin typeface="Calibri"/>
                <a:cs typeface="Calibri"/>
              </a:rPr>
              <a:t> </a:t>
            </a:r>
            <a:r>
              <a:rPr sz="1200" i="1" spc="-20">
                <a:latin typeface="Calibri"/>
                <a:cs typeface="Calibri"/>
              </a:rPr>
              <a:t>2024</a:t>
            </a:r>
            <a:endParaRPr sz="1200">
              <a:latin typeface="Calibri"/>
              <a:cs typeface="Calibri"/>
            </a:endParaRPr>
          </a:p>
          <a:p>
            <a:pPr>
              <a:lnSpc>
                <a:spcPct val="100000"/>
              </a:lnSpc>
              <a:spcBef>
                <a:spcPts val="5"/>
              </a:spcBef>
              <a:buFont typeface="Wingdings"/>
              <a:buChar char=""/>
            </a:pPr>
            <a:endParaRPr sz="1050">
              <a:latin typeface="Calibri"/>
              <a:cs typeface="Calibri"/>
            </a:endParaRPr>
          </a:p>
          <a:p>
            <a:pPr marL="12700">
              <a:lnSpc>
                <a:spcPct val="100000"/>
              </a:lnSpc>
            </a:pPr>
            <a:r>
              <a:rPr sz="1550" spc="65">
                <a:latin typeface="Calibri"/>
                <a:cs typeface="Calibri"/>
              </a:rPr>
              <a:t>ESSER</a:t>
            </a:r>
            <a:r>
              <a:rPr sz="1550" spc="-70">
                <a:latin typeface="Calibri"/>
                <a:cs typeface="Calibri"/>
              </a:rPr>
              <a:t> </a:t>
            </a:r>
            <a:r>
              <a:rPr sz="1550" spc="185">
                <a:latin typeface="Calibri"/>
                <a:cs typeface="Calibri"/>
              </a:rPr>
              <a:t>III</a:t>
            </a:r>
            <a:r>
              <a:rPr sz="1550" spc="15">
                <a:latin typeface="Calibri"/>
                <a:cs typeface="Calibri"/>
              </a:rPr>
              <a:t> </a:t>
            </a:r>
            <a:r>
              <a:rPr sz="1550" spc="80">
                <a:latin typeface="Calibri"/>
                <a:cs typeface="Calibri"/>
              </a:rPr>
              <a:t>(ARP</a:t>
            </a:r>
            <a:r>
              <a:rPr sz="1550" spc="55">
                <a:latin typeface="Calibri"/>
                <a:cs typeface="Calibri"/>
              </a:rPr>
              <a:t> </a:t>
            </a:r>
            <a:r>
              <a:rPr sz="1550" spc="50">
                <a:latin typeface="Calibri"/>
                <a:cs typeface="Calibri"/>
              </a:rPr>
              <a:t>ESSER)</a:t>
            </a:r>
            <a:endParaRPr sz="1550">
              <a:latin typeface="Calibri"/>
              <a:cs typeface="Calibri"/>
            </a:endParaRPr>
          </a:p>
          <a:p>
            <a:pPr marL="297815" indent="-285115">
              <a:lnSpc>
                <a:spcPts val="1430"/>
              </a:lnSpc>
              <a:spcBef>
                <a:spcPts val="215"/>
              </a:spcBef>
              <a:buClr>
                <a:srgbClr val="787878"/>
              </a:buClr>
              <a:buSzPct val="75000"/>
              <a:buFont typeface="Wingdings"/>
              <a:buChar char=""/>
              <a:tabLst>
                <a:tab pos="297815" algn="l"/>
                <a:tab pos="298450" algn="l"/>
              </a:tabLst>
            </a:pPr>
            <a:r>
              <a:rPr sz="1200">
                <a:latin typeface="Calibri"/>
                <a:cs typeface="Calibri"/>
              </a:rPr>
              <a:t>$122</a:t>
            </a:r>
            <a:r>
              <a:rPr sz="1200" spc="25">
                <a:latin typeface="Calibri"/>
                <a:cs typeface="Calibri"/>
              </a:rPr>
              <a:t> </a:t>
            </a:r>
            <a:r>
              <a:rPr sz="1200">
                <a:latin typeface="Calibri"/>
                <a:cs typeface="Calibri"/>
              </a:rPr>
              <a:t>billion set</a:t>
            </a:r>
            <a:r>
              <a:rPr sz="1200" spc="-70">
                <a:latin typeface="Calibri"/>
                <a:cs typeface="Calibri"/>
              </a:rPr>
              <a:t> </a:t>
            </a:r>
            <a:r>
              <a:rPr sz="1200">
                <a:latin typeface="Calibri"/>
                <a:cs typeface="Calibri"/>
              </a:rPr>
              <a:t>aside</a:t>
            </a:r>
            <a:r>
              <a:rPr sz="1200" spc="-40">
                <a:latin typeface="Calibri"/>
                <a:cs typeface="Calibri"/>
              </a:rPr>
              <a:t> </a:t>
            </a:r>
            <a:r>
              <a:rPr sz="1200">
                <a:latin typeface="Calibri"/>
                <a:cs typeface="Calibri"/>
              </a:rPr>
              <a:t>from</a:t>
            </a:r>
            <a:r>
              <a:rPr sz="1200" spc="55">
                <a:latin typeface="Calibri"/>
                <a:cs typeface="Calibri"/>
              </a:rPr>
              <a:t> </a:t>
            </a:r>
            <a:r>
              <a:rPr sz="1200">
                <a:latin typeface="Calibri"/>
                <a:cs typeface="Calibri"/>
              </a:rPr>
              <a:t>ARP</a:t>
            </a:r>
            <a:r>
              <a:rPr sz="1200" spc="10">
                <a:latin typeface="Calibri"/>
                <a:cs typeface="Calibri"/>
              </a:rPr>
              <a:t> </a:t>
            </a:r>
            <a:r>
              <a:rPr sz="1200">
                <a:latin typeface="Calibri"/>
                <a:cs typeface="Calibri"/>
              </a:rPr>
              <a:t>Act</a:t>
            </a:r>
            <a:r>
              <a:rPr sz="1200" spc="5">
                <a:latin typeface="Calibri"/>
                <a:cs typeface="Calibri"/>
              </a:rPr>
              <a:t> </a:t>
            </a:r>
            <a:r>
              <a:rPr sz="1200">
                <a:latin typeface="Calibri"/>
                <a:cs typeface="Calibri"/>
              </a:rPr>
              <a:t>–</a:t>
            </a:r>
            <a:r>
              <a:rPr sz="1200" spc="40">
                <a:latin typeface="Calibri"/>
                <a:cs typeface="Calibri"/>
              </a:rPr>
              <a:t> </a:t>
            </a:r>
            <a:r>
              <a:rPr sz="1200" i="1" spc="-10">
                <a:latin typeface="Calibri"/>
                <a:cs typeface="Calibri"/>
              </a:rPr>
              <a:t>March</a:t>
            </a:r>
            <a:r>
              <a:rPr sz="1200" i="1" spc="-60">
                <a:latin typeface="Calibri"/>
                <a:cs typeface="Calibri"/>
              </a:rPr>
              <a:t> </a:t>
            </a:r>
            <a:r>
              <a:rPr sz="1200" i="1" spc="-20">
                <a:latin typeface="Calibri"/>
                <a:cs typeface="Calibri"/>
              </a:rPr>
              <a:t>2021</a:t>
            </a:r>
            <a:endParaRPr sz="1200">
              <a:latin typeface="Calibri"/>
              <a:cs typeface="Calibri"/>
            </a:endParaRPr>
          </a:p>
          <a:p>
            <a:pPr marL="297815" indent="-285115">
              <a:lnSpc>
                <a:spcPts val="1425"/>
              </a:lnSpc>
              <a:buClr>
                <a:srgbClr val="787878"/>
              </a:buClr>
              <a:buSzPct val="75000"/>
              <a:buFont typeface="Wingdings"/>
              <a:buChar char=""/>
              <a:tabLst>
                <a:tab pos="297815" algn="l"/>
                <a:tab pos="298450" algn="l"/>
              </a:tabLst>
            </a:pPr>
            <a:r>
              <a:rPr sz="1200">
                <a:latin typeface="Calibri"/>
                <a:cs typeface="Calibri"/>
              </a:rPr>
              <a:t>$5.1</a:t>
            </a:r>
            <a:r>
              <a:rPr sz="1200" spc="15">
                <a:latin typeface="Calibri"/>
                <a:cs typeface="Calibri"/>
              </a:rPr>
              <a:t> </a:t>
            </a:r>
            <a:r>
              <a:rPr sz="1200">
                <a:latin typeface="Calibri"/>
                <a:cs typeface="Calibri"/>
              </a:rPr>
              <a:t>billion</a:t>
            </a:r>
            <a:r>
              <a:rPr sz="1200" spc="-10">
                <a:latin typeface="Calibri"/>
                <a:cs typeface="Calibri"/>
              </a:rPr>
              <a:t> awarded</a:t>
            </a:r>
            <a:r>
              <a:rPr sz="1200" spc="-5">
                <a:latin typeface="Calibri"/>
                <a:cs typeface="Calibri"/>
              </a:rPr>
              <a:t> </a:t>
            </a:r>
            <a:r>
              <a:rPr sz="1200">
                <a:latin typeface="Calibri"/>
                <a:cs typeface="Calibri"/>
              </a:rPr>
              <a:t>to</a:t>
            </a:r>
            <a:r>
              <a:rPr sz="1200" spc="-10">
                <a:latin typeface="Calibri"/>
                <a:cs typeface="Calibri"/>
              </a:rPr>
              <a:t> </a:t>
            </a:r>
            <a:r>
              <a:rPr sz="1200">
                <a:latin typeface="Calibri"/>
                <a:cs typeface="Calibri"/>
              </a:rPr>
              <a:t>PDE</a:t>
            </a:r>
            <a:r>
              <a:rPr sz="1200" spc="40">
                <a:latin typeface="Calibri"/>
                <a:cs typeface="Calibri"/>
              </a:rPr>
              <a:t> </a:t>
            </a:r>
            <a:r>
              <a:rPr sz="1200">
                <a:latin typeface="Calibri"/>
                <a:cs typeface="Calibri"/>
              </a:rPr>
              <a:t>–</a:t>
            </a:r>
            <a:r>
              <a:rPr sz="1200" spc="30">
                <a:latin typeface="Calibri"/>
                <a:cs typeface="Calibri"/>
              </a:rPr>
              <a:t> </a:t>
            </a:r>
            <a:r>
              <a:rPr sz="1200" i="1" spc="-10">
                <a:latin typeface="Calibri"/>
                <a:cs typeface="Calibri"/>
              </a:rPr>
              <a:t>March</a:t>
            </a:r>
            <a:r>
              <a:rPr sz="1200" i="1" spc="-65">
                <a:latin typeface="Calibri"/>
                <a:cs typeface="Calibri"/>
              </a:rPr>
              <a:t> </a:t>
            </a:r>
            <a:r>
              <a:rPr sz="1200" i="1" spc="-20">
                <a:latin typeface="Calibri"/>
                <a:cs typeface="Calibri"/>
              </a:rPr>
              <a:t>2021</a:t>
            </a:r>
            <a:endParaRPr sz="1200">
              <a:latin typeface="Calibri"/>
              <a:cs typeface="Calibri"/>
            </a:endParaRPr>
          </a:p>
          <a:p>
            <a:pPr marL="297815" indent="-285115">
              <a:lnSpc>
                <a:spcPts val="1435"/>
              </a:lnSpc>
              <a:buClr>
                <a:srgbClr val="787878"/>
              </a:buClr>
              <a:buSzPct val="75000"/>
              <a:buFont typeface="Wingdings"/>
              <a:buChar char=""/>
              <a:tabLst>
                <a:tab pos="297815" algn="l"/>
                <a:tab pos="298450" algn="l"/>
              </a:tabLst>
            </a:pPr>
            <a:r>
              <a:rPr sz="1200" i="1">
                <a:latin typeface="Calibri"/>
                <a:cs typeface="Calibri"/>
              </a:rPr>
              <a:t>Note:</a:t>
            </a:r>
            <a:r>
              <a:rPr sz="1200" i="1" spc="-55">
                <a:latin typeface="Calibri"/>
                <a:cs typeface="Calibri"/>
              </a:rPr>
              <a:t> </a:t>
            </a:r>
            <a:r>
              <a:rPr sz="1200" i="1">
                <a:latin typeface="Calibri"/>
                <a:cs typeface="Calibri"/>
              </a:rPr>
              <a:t>Funds</a:t>
            </a:r>
            <a:r>
              <a:rPr sz="1200" i="1" spc="45">
                <a:latin typeface="Calibri"/>
                <a:cs typeface="Calibri"/>
              </a:rPr>
              <a:t> </a:t>
            </a:r>
            <a:r>
              <a:rPr sz="1200" i="1">
                <a:latin typeface="Calibri"/>
                <a:cs typeface="Calibri"/>
              </a:rPr>
              <a:t>must</a:t>
            </a:r>
            <a:r>
              <a:rPr sz="1200" i="1" spc="-35">
                <a:latin typeface="Calibri"/>
                <a:cs typeface="Calibri"/>
              </a:rPr>
              <a:t> </a:t>
            </a:r>
            <a:r>
              <a:rPr sz="1200" i="1">
                <a:latin typeface="Calibri"/>
                <a:cs typeface="Calibri"/>
              </a:rPr>
              <a:t>be</a:t>
            </a:r>
            <a:r>
              <a:rPr sz="1200" i="1" spc="-50">
                <a:latin typeface="Calibri"/>
                <a:cs typeface="Calibri"/>
              </a:rPr>
              <a:t> </a:t>
            </a:r>
            <a:r>
              <a:rPr sz="1200" i="1" spc="-10">
                <a:latin typeface="Calibri"/>
                <a:cs typeface="Calibri"/>
              </a:rPr>
              <a:t>liquidated</a:t>
            </a:r>
            <a:r>
              <a:rPr sz="1200" i="1" spc="-65">
                <a:latin typeface="Calibri"/>
                <a:cs typeface="Calibri"/>
              </a:rPr>
              <a:t> </a:t>
            </a:r>
            <a:r>
              <a:rPr sz="1200" i="1">
                <a:latin typeface="Calibri"/>
                <a:cs typeface="Calibri"/>
              </a:rPr>
              <a:t>by</a:t>
            </a:r>
            <a:r>
              <a:rPr sz="1200" i="1" spc="-20">
                <a:latin typeface="Calibri"/>
                <a:cs typeface="Calibri"/>
              </a:rPr>
              <a:t> </a:t>
            </a:r>
            <a:r>
              <a:rPr sz="1200" i="1">
                <a:latin typeface="Calibri"/>
                <a:cs typeface="Calibri"/>
              </a:rPr>
              <a:t>January</a:t>
            </a:r>
            <a:r>
              <a:rPr sz="1200" i="1" spc="114">
                <a:latin typeface="Calibri"/>
                <a:cs typeface="Calibri"/>
              </a:rPr>
              <a:t> </a:t>
            </a:r>
            <a:r>
              <a:rPr sz="1200" i="1" spc="-20">
                <a:latin typeface="Calibri"/>
                <a:cs typeface="Calibri"/>
              </a:rPr>
              <a:t>2025</a:t>
            </a:r>
            <a:endParaRPr sz="1200">
              <a:latin typeface="Calibri"/>
              <a:cs typeface="Calibri"/>
            </a:endParaRPr>
          </a:p>
        </p:txBody>
      </p:sp>
      <p:graphicFrame>
        <p:nvGraphicFramePr>
          <p:cNvPr id="41" name="object 41" descr="Allowable Uses of ESSER Funds for LEAs:&#10;Coordinate preparedness and response efforts to COVID-19, Provide resources to address individual school needs, Address the unique needs of low-income, minority, and at- risk children, Plan and coordinate long-term closures, Sanitize and clean LEA facilities, Plan and implement summer learning and supplemental afterschool programs, Initiate activities to maintain LEA operations, including any activity authorized by ESEA, Purchase educational technology, Provide staff and student mental health services and support, Address learning loss among disadvantaged populations (ESSER II), Facility repairs and improvements to reduce virus transmission (ESSER II), Improve air quality in school facilities, including heating, ventilation, &amp; AC (ESSER II), and Develop strategies to reopen and operate facilities safely and effectively(ESSER III)">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342668540"/>
              </p:ext>
            </p:extLst>
          </p:nvPr>
        </p:nvGraphicFramePr>
        <p:xfrm>
          <a:off x="5187948" y="1744846"/>
          <a:ext cx="6532879" cy="3467100"/>
        </p:xfrm>
        <a:graphic>
          <a:graphicData uri="http://schemas.openxmlformats.org/drawingml/2006/table">
            <a:tbl>
              <a:tblPr firstRow="1" bandRow="1">
                <a:tableStyleId>{2D5ABB26-0587-4C30-8999-92F81FD0307C}</a:tableStyleId>
              </a:tblPr>
              <a:tblGrid>
                <a:gridCol w="1633220">
                  <a:extLst>
                    <a:ext uri="{9D8B030D-6E8A-4147-A177-3AD203B41FA5}">
                      <a16:colId xmlns:a16="http://schemas.microsoft.com/office/drawing/2014/main" val="20000"/>
                    </a:ext>
                  </a:extLst>
                </a:gridCol>
                <a:gridCol w="1633220">
                  <a:extLst>
                    <a:ext uri="{9D8B030D-6E8A-4147-A177-3AD203B41FA5}">
                      <a16:colId xmlns:a16="http://schemas.microsoft.com/office/drawing/2014/main" val="20001"/>
                    </a:ext>
                  </a:extLst>
                </a:gridCol>
                <a:gridCol w="1633219">
                  <a:extLst>
                    <a:ext uri="{9D8B030D-6E8A-4147-A177-3AD203B41FA5}">
                      <a16:colId xmlns:a16="http://schemas.microsoft.com/office/drawing/2014/main" val="20002"/>
                    </a:ext>
                  </a:extLst>
                </a:gridCol>
                <a:gridCol w="1633220">
                  <a:extLst>
                    <a:ext uri="{9D8B030D-6E8A-4147-A177-3AD203B41FA5}">
                      <a16:colId xmlns:a16="http://schemas.microsoft.com/office/drawing/2014/main" val="20003"/>
                    </a:ext>
                  </a:extLst>
                </a:gridCol>
              </a:tblGrid>
              <a:tr h="866775">
                <a:tc>
                  <a:txBody>
                    <a:bodyPr/>
                    <a:lstStyle/>
                    <a:p>
                      <a:pPr marL="250825" marR="12065">
                        <a:lnSpc>
                          <a:spcPct val="100800"/>
                        </a:lnSpc>
                        <a:spcBef>
                          <a:spcPts val="1520"/>
                        </a:spcBef>
                      </a:pPr>
                      <a:r>
                        <a:rPr sz="1550">
                          <a:solidFill>
                            <a:srgbClr val="303030"/>
                          </a:solidFill>
                          <a:latin typeface="Calibri"/>
                          <a:cs typeface="Calibri"/>
                        </a:rPr>
                        <a:t>Allowable</a:t>
                      </a:r>
                      <a:r>
                        <a:rPr sz="1550" spc="75">
                          <a:solidFill>
                            <a:srgbClr val="303030"/>
                          </a:solidFill>
                          <a:latin typeface="Calibri"/>
                          <a:cs typeface="Calibri"/>
                        </a:rPr>
                        <a:t> </a:t>
                      </a:r>
                      <a:r>
                        <a:rPr sz="1550" spc="-40">
                          <a:solidFill>
                            <a:srgbClr val="303030"/>
                          </a:solidFill>
                          <a:latin typeface="Calibri"/>
                          <a:cs typeface="Calibri"/>
                        </a:rPr>
                        <a:t>Uses</a:t>
                      </a:r>
                      <a:r>
                        <a:rPr sz="1550" spc="95">
                          <a:solidFill>
                            <a:srgbClr val="303030"/>
                          </a:solidFill>
                          <a:latin typeface="Calibri"/>
                          <a:cs typeface="Calibri"/>
                        </a:rPr>
                        <a:t> </a:t>
                      </a:r>
                      <a:r>
                        <a:rPr sz="1550" spc="-50">
                          <a:solidFill>
                            <a:srgbClr val="303030"/>
                          </a:solidFill>
                          <a:latin typeface="Calibri"/>
                          <a:cs typeface="Calibri"/>
                        </a:rPr>
                        <a:t>o </a:t>
                      </a:r>
                      <a:r>
                        <a:rPr sz="1550" spc="-20">
                          <a:solidFill>
                            <a:srgbClr val="303030"/>
                          </a:solidFill>
                          <a:latin typeface="Calibri"/>
                          <a:cs typeface="Calibri"/>
                        </a:rPr>
                        <a:t>LEAs</a:t>
                      </a:r>
                      <a:endParaRPr sz="1550">
                        <a:latin typeface="Calibri"/>
                        <a:cs typeface="Calibri"/>
                      </a:endParaRPr>
                    </a:p>
                  </a:txBody>
                  <a:tcPr marL="0" marR="0" marT="19304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tcPr>
                </a:tc>
                <a:tc>
                  <a:txBody>
                    <a:bodyPr/>
                    <a:lstStyle/>
                    <a:p>
                      <a:pPr>
                        <a:lnSpc>
                          <a:spcPct val="100000"/>
                        </a:lnSpc>
                        <a:spcBef>
                          <a:spcPts val="1535"/>
                        </a:spcBef>
                      </a:pPr>
                      <a:r>
                        <a:rPr sz="1550" spc="195" dirty="0">
                          <a:solidFill>
                            <a:srgbClr val="303030"/>
                          </a:solidFill>
                          <a:latin typeface="Calibri"/>
                          <a:cs typeface="Calibri"/>
                        </a:rPr>
                        <a:t>f</a:t>
                      </a:r>
                      <a:r>
                        <a:rPr sz="1550" spc="105" dirty="0">
                          <a:solidFill>
                            <a:srgbClr val="303030"/>
                          </a:solidFill>
                          <a:latin typeface="Calibri"/>
                          <a:cs typeface="Calibri"/>
                        </a:rPr>
                        <a:t> </a:t>
                      </a:r>
                      <a:r>
                        <a:rPr sz="1550" dirty="0">
                          <a:solidFill>
                            <a:srgbClr val="303030"/>
                          </a:solidFill>
                          <a:latin typeface="Calibri"/>
                          <a:cs typeface="Calibri"/>
                        </a:rPr>
                        <a:t>ESSER</a:t>
                      </a:r>
                      <a:r>
                        <a:rPr sz="1550" spc="160" dirty="0">
                          <a:solidFill>
                            <a:srgbClr val="303030"/>
                          </a:solidFill>
                          <a:latin typeface="Calibri"/>
                          <a:cs typeface="Calibri"/>
                        </a:rPr>
                        <a:t> </a:t>
                      </a:r>
                      <a:r>
                        <a:rPr sz="1550" dirty="0">
                          <a:solidFill>
                            <a:srgbClr val="303030"/>
                          </a:solidFill>
                          <a:latin typeface="Calibri"/>
                          <a:cs typeface="Calibri"/>
                        </a:rPr>
                        <a:t>Funds</a:t>
                      </a:r>
                      <a:r>
                        <a:rPr sz="1550" spc="300" dirty="0">
                          <a:solidFill>
                            <a:srgbClr val="303030"/>
                          </a:solidFill>
                          <a:latin typeface="Calibri"/>
                          <a:cs typeface="Calibri"/>
                        </a:rPr>
                        <a:t> </a:t>
                      </a:r>
                      <a:r>
                        <a:rPr sz="1550" spc="45" dirty="0">
                          <a:solidFill>
                            <a:srgbClr val="303030"/>
                          </a:solidFill>
                          <a:latin typeface="Calibri"/>
                          <a:cs typeface="Calibri"/>
                        </a:rPr>
                        <a:t>for</a:t>
                      </a:r>
                      <a:endParaRPr sz="1550" dirty="0">
                        <a:latin typeface="Calibri"/>
                        <a:cs typeface="Calibri"/>
                      </a:endParaRPr>
                    </a:p>
                  </a:txBody>
                  <a:tcPr marL="0" marR="0" marT="19494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149225" marR="133350" indent="-19685">
                        <a:lnSpc>
                          <a:spcPts val="1050"/>
                        </a:lnSpc>
                      </a:pPr>
                      <a:r>
                        <a:rPr sz="900" i="1" spc="-10" dirty="0">
                          <a:latin typeface="Calibri"/>
                          <a:cs typeface="Calibri"/>
                        </a:rPr>
                        <a:t>Coordinate</a:t>
                      </a:r>
                      <a:r>
                        <a:rPr sz="900" i="1" spc="30" dirty="0">
                          <a:latin typeface="Calibri"/>
                          <a:cs typeface="Calibri"/>
                        </a:rPr>
                        <a:t> </a:t>
                      </a:r>
                      <a:r>
                        <a:rPr sz="900" i="1" dirty="0">
                          <a:latin typeface="Calibri"/>
                          <a:cs typeface="Calibri"/>
                        </a:rPr>
                        <a:t>preparedness</a:t>
                      </a:r>
                      <a:r>
                        <a:rPr sz="900" i="1" spc="35" dirty="0">
                          <a:latin typeface="Calibri"/>
                          <a:cs typeface="Calibri"/>
                        </a:rPr>
                        <a:t> </a:t>
                      </a:r>
                      <a:r>
                        <a:rPr sz="900" i="1" spc="-25" dirty="0">
                          <a:latin typeface="Calibri"/>
                          <a:cs typeface="Calibri"/>
                        </a:rPr>
                        <a:t>and</a:t>
                      </a:r>
                      <a:r>
                        <a:rPr sz="900" i="1" dirty="0">
                          <a:latin typeface="Calibri"/>
                          <a:cs typeface="Calibri"/>
                        </a:rPr>
                        <a:t> response efforts</a:t>
                      </a:r>
                      <a:r>
                        <a:rPr sz="900" i="1" spc="10" dirty="0">
                          <a:latin typeface="Calibri"/>
                          <a:cs typeface="Calibri"/>
                        </a:rPr>
                        <a:t> </a:t>
                      </a:r>
                      <a:r>
                        <a:rPr sz="900" i="1" spc="-10" dirty="0">
                          <a:latin typeface="Calibri"/>
                          <a:cs typeface="Calibri"/>
                        </a:rPr>
                        <a:t>to</a:t>
                      </a:r>
                      <a:r>
                        <a:rPr sz="900" i="1" spc="-30" dirty="0">
                          <a:latin typeface="Calibri"/>
                          <a:cs typeface="Calibri"/>
                        </a:rPr>
                        <a:t> </a:t>
                      </a:r>
                      <a:r>
                        <a:rPr sz="900" i="1" spc="-10" dirty="0">
                          <a:latin typeface="Calibri"/>
                          <a:cs typeface="Calibri"/>
                        </a:rPr>
                        <a:t>COVID-</a:t>
                      </a:r>
                      <a:r>
                        <a:rPr sz="900" i="1" spc="-25" dirty="0">
                          <a:latin typeface="Calibri"/>
                          <a:cs typeface="Calibri"/>
                        </a:rPr>
                        <a:t>19</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272415" marR="155575" indent="-123825">
                        <a:lnSpc>
                          <a:spcPts val="1050"/>
                        </a:lnSpc>
                      </a:pPr>
                      <a:r>
                        <a:rPr sz="900" i="1" dirty="0">
                          <a:latin typeface="Calibri"/>
                          <a:cs typeface="Calibri"/>
                        </a:rPr>
                        <a:t>Provide</a:t>
                      </a:r>
                      <a:r>
                        <a:rPr sz="900" i="1" spc="10" dirty="0">
                          <a:latin typeface="Calibri"/>
                          <a:cs typeface="Calibri"/>
                        </a:rPr>
                        <a:t> </a:t>
                      </a:r>
                      <a:r>
                        <a:rPr sz="900" i="1" dirty="0">
                          <a:latin typeface="Calibri"/>
                          <a:cs typeface="Calibri"/>
                        </a:rPr>
                        <a:t>resources</a:t>
                      </a:r>
                      <a:r>
                        <a:rPr sz="900" i="1" spc="-45" dirty="0">
                          <a:latin typeface="Calibri"/>
                          <a:cs typeface="Calibri"/>
                        </a:rPr>
                        <a:t> </a:t>
                      </a:r>
                      <a:r>
                        <a:rPr sz="900" i="1" dirty="0">
                          <a:latin typeface="Calibri"/>
                          <a:cs typeface="Calibri"/>
                        </a:rPr>
                        <a:t>to</a:t>
                      </a:r>
                      <a:r>
                        <a:rPr sz="900" i="1" spc="-15" dirty="0">
                          <a:latin typeface="Calibri"/>
                          <a:cs typeface="Calibri"/>
                        </a:rPr>
                        <a:t> </a:t>
                      </a:r>
                      <a:r>
                        <a:rPr sz="900" i="1" spc="-10" dirty="0">
                          <a:latin typeface="Calibri"/>
                          <a:cs typeface="Calibri"/>
                        </a:rPr>
                        <a:t>address</a:t>
                      </a:r>
                      <a:r>
                        <a:rPr sz="900" i="1" dirty="0">
                          <a:latin typeface="Calibri"/>
                          <a:cs typeface="Calibri"/>
                        </a:rPr>
                        <a:t> individual</a:t>
                      </a:r>
                      <a:r>
                        <a:rPr sz="900" i="1" spc="-15" dirty="0">
                          <a:latin typeface="Calibri"/>
                          <a:cs typeface="Calibri"/>
                        </a:rPr>
                        <a:t> </a:t>
                      </a:r>
                      <a:r>
                        <a:rPr sz="900" i="1" dirty="0">
                          <a:latin typeface="Calibri"/>
                          <a:cs typeface="Calibri"/>
                        </a:rPr>
                        <a:t>school </a:t>
                      </a:r>
                      <a:r>
                        <a:rPr sz="900" i="1" spc="-20" dirty="0">
                          <a:latin typeface="Calibri"/>
                          <a:cs typeface="Calibri"/>
                        </a:rPr>
                        <a:t>needs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extLst>
                  <a:ext uri="{0D108BD9-81ED-4DB2-BD59-A6C34878D82A}">
                    <a16:rowId xmlns:a16="http://schemas.microsoft.com/office/drawing/2014/main" val="10000"/>
                  </a:ext>
                </a:extLst>
              </a:tr>
              <a:tr h="866775">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29539" marR="127000" indent="-635" algn="ctr">
                        <a:lnSpc>
                          <a:spcPct val="100699"/>
                        </a:lnSpc>
                        <a:spcBef>
                          <a:spcPts val="735"/>
                        </a:spcBef>
                      </a:pPr>
                      <a:r>
                        <a:rPr sz="900" i="1" dirty="0">
                          <a:latin typeface="Calibri"/>
                          <a:cs typeface="Calibri"/>
                        </a:rPr>
                        <a:t>Address</a:t>
                      </a:r>
                      <a:r>
                        <a:rPr sz="900" i="1" spc="-40" dirty="0">
                          <a:latin typeface="Calibri"/>
                          <a:cs typeface="Calibri"/>
                        </a:rPr>
                        <a:t> </a:t>
                      </a:r>
                      <a:r>
                        <a:rPr sz="900" i="1" dirty="0">
                          <a:latin typeface="Calibri"/>
                          <a:cs typeface="Calibri"/>
                        </a:rPr>
                        <a:t>the</a:t>
                      </a:r>
                      <a:r>
                        <a:rPr sz="900" i="1" spc="40" dirty="0">
                          <a:latin typeface="Calibri"/>
                          <a:cs typeface="Calibri"/>
                        </a:rPr>
                        <a:t> </a:t>
                      </a:r>
                      <a:r>
                        <a:rPr sz="900" i="1" spc="-10" dirty="0">
                          <a:latin typeface="Calibri"/>
                          <a:cs typeface="Calibri"/>
                        </a:rPr>
                        <a:t>unique</a:t>
                      </a:r>
                      <a:r>
                        <a:rPr sz="900" i="1" spc="-35" dirty="0">
                          <a:latin typeface="Calibri"/>
                          <a:cs typeface="Calibri"/>
                        </a:rPr>
                        <a:t> </a:t>
                      </a:r>
                      <a:r>
                        <a:rPr sz="900" i="1" dirty="0">
                          <a:latin typeface="Calibri"/>
                          <a:cs typeface="Calibri"/>
                        </a:rPr>
                        <a:t>needs</a:t>
                      </a:r>
                      <a:r>
                        <a:rPr sz="900" i="1" spc="-30" dirty="0">
                          <a:latin typeface="Calibri"/>
                          <a:cs typeface="Calibri"/>
                        </a:rPr>
                        <a:t> </a:t>
                      </a:r>
                      <a:r>
                        <a:rPr sz="900" i="1" spc="-25" dirty="0">
                          <a:latin typeface="Calibri"/>
                          <a:cs typeface="Calibri"/>
                        </a:rPr>
                        <a:t>of</a:t>
                      </a:r>
                      <a:r>
                        <a:rPr sz="900" i="1" dirty="0">
                          <a:latin typeface="Calibri"/>
                          <a:cs typeface="Calibri"/>
                        </a:rPr>
                        <a:t> low-income,</a:t>
                      </a:r>
                      <a:r>
                        <a:rPr sz="900" i="1" spc="-15" dirty="0">
                          <a:latin typeface="Calibri"/>
                          <a:cs typeface="Calibri"/>
                        </a:rPr>
                        <a:t> </a:t>
                      </a:r>
                      <a:r>
                        <a:rPr sz="900" i="1" spc="-10" dirty="0">
                          <a:latin typeface="Calibri"/>
                          <a:cs typeface="Calibri"/>
                        </a:rPr>
                        <a:t>minority,</a:t>
                      </a:r>
                      <a:r>
                        <a:rPr sz="900" i="1" spc="-15" dirty="0">
                          <a:latin typeface="Calibri"/>
                          <a:cs typeface="Calibri"/>
                        </a:rPr>
                        <a:t> </a:t>
                      </a:r>
                      <a:r>
                        <a:rPr sz="900" i="1" dirty="0">
                          <a:latin typeface="Calibri"/>
                          <a:cs typeface="Calibri"/>
                        </a:rPr>
                        <a:t>and</a:t>
                      </a:r>
                      <a:r>
                        <a:rPr sz="900" i="1" spc="65" dirty="0">
                          <a:latin typeface="Calibri"/>
                          <a:cs typeface="Calibri"/>
                        </a:rPr>
                        <a:t> </a:t>
                      </a:r>
                      <a:r>
                        <a:rPr sz="900" i="1" spc="-25" dirty="0">
                          <a:latin typeface="Calibri"/>
                          <a:cs typeface="Calibri"/>
                        </a:rPr>
                        <a:t>at-</a:t>
                      </a:r>
                      <a:r>
                        <a:rPr sz="900" i="1" dirty="0">
                          <a:latin typeface="Calibri"/>
                          <a:cs typeface="Calibri"/>
                        </a:rPr>
                        <a:t> risk</a:t>
                      </a:r>
                      <a:r>
                        <a:rPr sz="900" i="1" spc="10" dirty="0">
                          <a:latin typeface="Calibri"/>
                          <a:cs typeface="Calibri"/>
                        </a:rPr>
                        <a:t> </a:t>
                      </a:r>
                      <a:r>
                        <a:rPr sz="900" i="1" spc="-10" dirty="0">
                          <a:latin typeface="Calibri"/>
                          <a:cs typeface="Calibri"/>
                        </a:rPr>
                        <a:t>children</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624840" marR="109855" indent="-524510">
                        <a:lnSpc>
                          <a:spcPts val="1050"/>
                        </a:lnSpc>
                      </a:pPr>
                      <a:r>
                        <a:rPr sz="900" i="1" dirty="0">
                          <a:latin typeface="Calibri"/>
                          <a:cs typeface="Calibri"/>
                        </a:rPr>
                        <a:t>Plan</a:t>
                      </a:r>
                      <a:r>
                        <a:rPr sz="900" i="1" spc="-30" dirty="0">
                          <a:latin typeface="Calibri"/>
                          <a:cs typeface="Calibri"/>
                        </a:rPr>
                        <a:t> </a:t>
                      </a:r>
                      <a:r>
                        <a:rPr sz="900" i="1" dirty="0">
                          <a:latin typeface="Calibri"/>
                          <a:cs typeface="Calibri"/>
                        </a:rPr>
                        <a:t>and</a:t>
                      </a:r>
                      <a:r>
                        <a:rPr sz="900" i="1" spc="-20" dirty="0">
                          <a:latin typeface="Calibri"/>
                          <a:cs typeface="Calibri"/>
                        </a:rPr>
                        <a:t> </a:t>
                      </a:r>
                      <a:r>
                        <a:rPr sz="900" i="1" dirty="0">
                          <a:latin typeface="Calibri"/>
                          <a:cs typeface="Calibri"/>
                        </a:rPr>
                        <a:t>coordinate</a:t>
                      </a:r>
                      <a:r>
                        <a:rPr sz="900" i="1" spc="15" dirty="0">
                          <a:latin typeface="Calibri"/>
                          <a:cs typeface="Calibri"/>
                        </a:rPr>
                        <a:t> </a:t>
                      </a:r>
                      <a:r>
                        <a:rPr sz="900" i="1" spc="-10" dirty="0">
                          <a:latin typeface="Calibri"/>
                          <a:cs typeface="Calibri"/>
                        </a:rPr>
                        <a:t>long-</a:t>
                      </a:r>
                      <a:r>
                        <a:rPr sz="900" i="1" spc="-20" dirty="0">
                          <a:latin typeface="Calibri"/>
                          <a:cs typeface="Calibri"/>
                        </a:rPr>
                        <a:t>term</a:t>
                      </a:r>
                      <a:r>
                        <a:rPr sz="900" i="1" spc="500" dirty="0">
                          <a:latin typeface="Calibri"/>
                          <a:cs typeface="Calibri"/>
                        </a:rPr>
                        <a:t> </a:t>
                      </a:r>
                      <a:r>
                        <a:rPr sz="900" i="1" spc="-10" dirty="0">
                          <a:latin typeface="Calibri"/>
                          <a:cs typeface="Calibri"/>
                        </a:rPr>
                        <a:t>closures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434975" marR="104775" indent="-334010">
                        <a:lnSpc>
                          <a:spcPts val="1050"/>
                        </a:lnSpc>
                      </a:pPr>
                      <a:r>
                        <a:rPr sz="900" i="1" dirty="0">
                          <a:latin typeface="Calibri"/>
                          <a:cs typeface="Calibri"/>
                        </a:rPr>
                        <a:t>Improve LEA</a:t>
                      </a:r>
                      <a:r>
                        <a:rPr sz="900" i="1" spc="-50" dirty="0">
                          <a:latin typeface="Calibri"/>
                          <a:cs typeface="Calibri"/>
                        </a:rPr>
                        <a:t> </a:t>
                      </a:r>
                      <a:r>
                        <a:rPr sz="900" i="1" dirty="0">
                          <a:latin typeface="Calibri"/>
                          <a:cs typeface="Calibri"/>
                        </a:rPr>
                        <a:t>preparedness</a:t>
                      </a:r>
                      <a:r>
                        <a:rPr sz="900" i="1" spc="-45" dirty="0">
                          <a:latin typeface="Calibri"/>
                          <a:cs typeface="Calibri"/>
                        </a:rPr>
                        <a:t> </a:t>
                      </a:r>
                      <a:r>
                        <a:rPr sz="900" i="1" spc="-25" dirty="0">
                          <a:latin typeface="Calibri"/>
                          <a:cs typeface="Calibri"/>
                        </a:rPr>
                        <a:t>and</a:t>
                      </a:r>
                      <a:r>
                        <a:rPr sz="900" i="1" dirty="0">
                          <a:latin typeface="Calibri"/>
                          <a:cs typeface="Calibri"/>
                        </a:rPr>
                        <a:t> response</a:t>
                      </a:r>
                      <a:r>
                        <a:rPr sz="900" i="1" spc="-20" dirty="0">
                          <a:latin typeface="Calibri"/>
                          <a:cs typeface="Calibri"/>
                        </a:rPr>
                        <a:t> </a:t>
                      </a:r>
                      <a:r>
                        <a:rPr sz="900" i="1" spc="-10" dirty="0">
                          <a:latin typeface="Calibri"/>
                          <a:cs typeface="Calibri"/>
                        </a:rPr>
                        <a:t>efforts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91440">
                        <a:lnSpc>
                          <a:spcPct val="100000"/>
                        </a:lnSpc>
                        <a:spcBef>
                          <a:spcPts val="725"/>
                        </a:spcBef>
                      </a:pPr>
                      <a:r>
                        <a:rPr sz="900" i="1" spc="-10" dirty="0">
                          <a:latin typeface="Calibri"/>
                          <a:cs typeface="Calibri"/>
                        </a:rPr>
                        <a:t>Sanitize</a:t>
                      </a:r>
                      <a:r>
                        <a:rPr sz="900" i="1" spc="-25" dirty="0">
                          <a:latin typeface="Calibri"/>
                          <a:cs typeface="Calibri"/>
                        </a:rPr>
                        <a:t> </a:t>
                      </a:r>
                      <a:r>
                        <a:rPr sz="900" i="1" dirty="0">
                          <a:latin typeface="Calibri"/>
                          <a:cs typeface="Calibri"/>
                        </a:rPr>
                        <a:t>and</a:t>
                      </a:r>
                      <a:r>
                        <a:rPr sz="900" i="1" spc="95" dirty="0">
                          <a:latin typeface="Calibri"/>
                          <a:cs typeface="Calibri"/>
                        </a:rPr>
                        <a:t> </a:t>
                      </a:r>
                      <a:r>
                        <a:rPr sz="900" i="1" dirty="0">
                          <a:latin typeface="Calibri"/>
                          <a:cs typeface="Calibri"/>
                        </a:rPr>
                        <a:t>clean</a:t>
                      </a:r>
                      <a:r>
                        <a:rPr sz="900" i="1" spc="-60" dirty="0">
                          <a:latin typeface="Calibri"/>
                          <a:cs typeface="Calibri"/>
                        </a:rPr>
                        <a:t> </a:t>
                      </a:r>
                      <a:r>
                        <a:rPr sz="900" i="1" dirty="0">
                          <a:latin typeface="Calibri"/>
                          <a:cs typeface="Calibri"/>
                        </a:rPr>
                        <a:t>LEA</a:t>
                      </a:r>
                      <a:r>
                        <a:rPr sz="900" i="1" spc="40" dirty="0">
                          <a:latin typeface="Calibri"/>
                          <a:cs typeface="Calibri"/>
                        </a:rPr>
                        <a:t> </a:t>
                      </a:r>
                      <a:r>
                        <a:rPr sz="900" i="1" spc="-10" dirty="0">
                          <a:latin typeface="Calibri"/>
                          <a:cs typeface="Calibri"/>
                        </a:rPr>
                        <a:t>facilities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extLst>
                  <a:ext uri="{0D108BD9-81ED-4DB2-BD59-A6C34878D82A}">
                    <a16:rowId xmlns:a16="http://schemas.microsoft.com/office/drawing/2014/main" val="10001"/>
                  </a:ext>
                </a:extLst>
              </a:tr>
              <a:tr h="866775">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39065" marR="132080" algn="ctr">
                        <a:lnSpc>
                          <a:spcPct val="100699"/>
                        </a:lnSpc>
                        <a:spcBef>
                          <a:spcPts val="735"/>
                        </a:spcBef>
                      </a:pPr>
                      <a:r>
                        <a:rPr sz="900" i="1" dirty="0">
                          <a:latin typeface="Calibri"/>
                          <a:cs typeface="Calibri"/>
                        </a:rPr>
                        <a:t>Plan</a:t>
                      </a:r>
                      <a:r>
                        <a:rPr sz="900" i="1" spc="25" dirty="0">
                          <a:latin typeface="Calibri"/>
                          <a:cs typeface="Calibri"/>
                        </a:rPr>
                        <a:t> </a:t>
                      </a:r>
                      <a:r>
                        <a:rPr sz="900" i="1" dirty="0">
                          <a:latin typeface="Calibri"/>
                          <a:cs typeface="Calibri"/>
                        </a:rPr>
                        <a:t>and</a:t>
                      </a:r>
                      <a:r>
                        <a:rPr sz="900" i="1" spc="30" dirty="0">
                          <a:latin typeface="Calibri"/>
                          <a:cs typeface="Calibri"/>
                        </a:rPr>
                        <a:t> </a:t>
                      </a:r>
                      <a:r>
                        <a:rPr sz="900" i="1" dirty="0">
                          <a:latin typeface="Calibri"/>
                          <a:cs typeface="Calibri"/>
                        </a:rPr>
                        <a:t>implement</a:t>
                      </a:r>
                      <a:r>
                        <a:rPr sz="900" i="1" spc="-40" dirty="0">
                          <a:latin typeface="Calibri"/>
                          <a:cs typeface="Calibri"/>
                        </a:rPr>
                        <a:t> </a:t>
                      </a:r>
                      <a:r>
                        <a:rPr sz="900" i="1" spc="-10" dirty="0">
                          <a:latin typeface="Calibri"/>
                          <a:cs typeface="Calibri"/>
                        </a:rPr>
                        <a:t>summer</a:t>
                      </a:r>
                      <a:r>
                        <a:rPr sz="900" i="1" dirty="0">
                          <a:latin typeface="Calibri"/>
                          <a:cs typeface="Calibri"/>
                        </a:rPr>
                        <a:t> learning</a:t>
                      </a:r>
                      <a:r>
                        <a:rPr sz="900" i="1" spc="-15" dirty="0">
                          <a:latin typeface="Calibri"/>
                          <a:cs typeface="Calibri"/>
                        </a:rPr>
                        <a:t> </a:t>
                      </a:r>
                      <a:r>
                        <a:rPr sz="900" i="1" dirty="0">
                          <a:latin typeface="Calibri"/>
                          <a:cs typeface="Calibri"/>
                        </a:rPr>
                        <a:t>and</a:t>
                      </a:r>
                      <a:r>
                        <a:rPr sz="900" i="1" spc="-10" dirty="0">
                          <a:latin typeface="Calibri"/>
                          <a:cs typeface="Calibri"/>
                        </a:rPr>
                        <a:t> supplemental</a:t>
                      </a:r>
                      <a:r>
                        <a:rPr sz="900" i="1" dirty="0">
                          <a:latin typeface="Calibri"/>
                          <a:cs typeface="Calibri"/>
                        </a:rPr>
                        <a:t> afterschool</a:t>
                      </a:r>
                      <a:r>
                        <a:rPr sz="900" i="1" spc="-45" dirty="0">
                          <a:latin typeface="Calibri"/>
                          <a:cs typeface="Calibri"/>
                        </a:rPr>
                        <a:t> </a:t>
                      </a:r>
                      <a:r>
                        <a:rPr sz="900" i="1" spc="-10" dirty="0">
                          <a:latin typeface="Calibri"/>
                          <a:cs typeface="Calibri"/>
                        </a:rPr>
                        <a:t>programs</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39700" marR="131445" indent="8890" algn="just">
                        <a:lnSpc>
                          <a:spcPct val="100699"/>
                        </a:lnSpc>
                        <a:spcBef>
                          <a:spcPts val="735"/>
                        </a:spcBef>
                      </a:pPr>
                      <a:r>
                        <a:rPr sz="900" i="1" dirty="0">
                          <a:latin typeface="Calibri"/>
                          <a:cs typeface="Calibri"/>
                        </a:rPr>
                        <a:t>Initiate</a:t>
                      </a:r>
                      <a:r>
                        <a:rPr sz="900" i="1" spc="-40" dirty="0">
                          <a:latin typeface="Calibri"/>
                          <a:cs typeface="Calibri"/>
                        </a:rPr>
                        <a:t> </a:t>
                      </a:r>
                      <a:r>
                        <a:rPr sz="900" i="1" dirty="0">
                          <a:latin typeface="Calibri"/>
                          <a:cs typeface="Calibri"/>
                        </a:rPr>
                        <a:t>activities</a:t>
                      </a:r>
                      <a:r>
                        <a:rPr sz="900" i="1" spc="-35" dirty="0">
                          <a:latin typeface="Calibri"/>
                          <a:cs typeface="Calibri"/>
                        </a:rPr>
                        <a:t> </a:t>
                      </a:r>
                      <a:r>
                        <a:rPr sz="900" i="1" dirty="0">
                          <a:latin typeface="Calibri"/>
                          <a:cs typeface="Calibri"/>
                        </a:rPr>
                        <a:t>to</a:t>
                      </a:r>
                      <a:r>
                        <a:rPr sz="900" i="1" spc="5" dirty="0">
                          <a:latin typeface="Calibri"/>
                          <a:cs typeface="Calibri"/>
                        </a:rPr>
                        <a:t> </a:t>
                      </a:r>
                      <a:r>
                        <a:rPr sz="900" i="1" spc="-10" dirty="0">
                          <a:latin typeface="Calibri"/>
                          <a:cs typeface="Calibri"/>
                        </a:rPr>
                        <a:t>maintain</a:t>
                      </a:r>
                      <a:r>
                        <a:rPr sz="900" i="1" dirty="0">
                          <a:latin typeface="Calibri"/>
                          <a:cs typeface="Calibri"/>
                        </a:rPr>
                        <a:t> LEA</a:t>
                      </a:r>
                      <a:r>
                        <a:rPr sz="900" i="1" spc="-55" dirty="0">
                          <a:latin typeface="Calibri"/>
                          <a:cs typeface="Calibri"/>
                        </a:rPr>
                        <a:t> </a:t>
                      </a:r>
                      <a:r>
                        <a:rPr sz="900" i="1" dirty="0">
                          <a:latin typeface="Calibri"/>
                          <a:cs typeface="Calibri"/>
                        </a:rPr>
                        <a:t>operations,</a:t>
                      </a:r>
                      <a:r>
                        <a:rPr sz="900" i="1" spc="-10" dirty="0">
                          <a:latin typeface="Calibri"/>
                          <a:cs typeface="Calibri"/>
                        </a:rPr>
                        <a:t> </a:t>
                      </a:r>
                      <a:r>
                        <a:rPr sz="900" i="1" dirty="0">
                          <a:latin typeface="Calibri"/>
                          <a:cs typeface="Calibri"/>
                        </a:rPr>
                        <a:t>including</a:t>
                      </a:r>
                      <a:r>
                        <a:rPr sz="900" i="1" spc="-10" dirty="0">
                          <a:latin typeface="Calibri"/>
                          <a:cs typeface="Calibri"/>
                        </a:rPr>
                        <a:t> </a:t>
                      </a:r>
                      <a:r>
                        <a:rPr sz="900" i="1" spc="-25" dirty="0">
                          <a:latin typeface="Calibri"/>
                          <a:cs typeface="Calibri"/>
                        </a:rPr>
                        <a:t>any</a:t>
                      </a:r>
                      <a:r>
                        <a:rPr sz="900" i="1" dirty="0">
                          <a:latin typeface="Calibri"/>
                          <a:cs typeface="Calibri"/>
                        </a:rPr>
                        <a:t> activity</a:t>
                      </a:r>
                      <a:r>
                        <a:rPr sz="900" i="1" spc="-45" dirty="0">
                          <a:latin typeface="Calibri"/>
                          <a:cs typeface="Calibri"/>
                        </a:rPr>
                        <a:t> </a:t>
                      </a:r>
                      <a:r>
                        <a:rPr sz="900" i="1" dirty="0">
                          <a:latin typeface="Calibri"/>
                          <a:cs typeface="Calibri"/>
                        </a:rPr>
                        <a:t>authorized</a:t>
                      </a:r>
                      <a:r>
                        <a:rPr sz="900" i="1" spc="-15" dirty="0">
                          <a:latin typeface="Calibri"/>
                          <a:cs typeface="Calibri"/>
                        </a:rPr>
                        <a:t> </a:t>
                      </a:r>
                      <a:r>
                        <a:rPr sz="900" i="1" dirty="0">
                          <a:latin typeface="Calibri"/>
                          <a:cs typeface="Calibri"/>
                        </a:rPr>
                        <a:t>by</a:t>
                      </a:r>
                      <a:r>
                        <a:rPr sz="900" i="1" spc="-30" dirty="0">
                          <a:latin typeface="Calibri"/>
                          <a:cs typeface="Calibri"/>
                        </a:rPr>
                        <a:t> </a:t>
                      </a:r>
                      <a:r>
                        <a:rPr sz="900" i="1" spc="-20" dirty="0">
                          <a:latin typeface="Calibri"/>
                          <a:cs typeface="Calibri"/>
                        </a:rPr>
                        <a:t>ESEA</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5"/>
                        </a:spcBef>
                      </a:pPr>
                      <a:endParaRPr sz="700" dirty="0">
                        <a:latin typeface="Times New Roman"/>
                        <a:cs typeface="Times New Roman"/>
                      </a:endParaRPr>
                    </a:p>
                    <a:p>
                      <a:pPr marL="558800" marR="318135" indent="-238125">
                        <a:lnSpc>
                          <a:spcPts val="1050"/>
                        </a:lnSpc>
                        <a:spcBef>
                          <a:spcPts val="5"/>
                        </a:spcBef>
                      </a:pPr>
                      <a:r>
                        <a:rPr sz="900" i="1" dirty="0">
                          <a:latin typeface="Calibri"/>
                          <a:cs typeface="Calibri"/>
                        </a:rPr>
                        <a:t>Purchase</a:t>
                      </a:r>
                      <a:r>
                        <a:rPr sz="900" i="1" spc="-20" dirty="0">
                          <a:latin typeface="Calibri"/>
                          <a:cs typeface="Calibri"/>
                        </a:rPr>
                        <a:t> </a:t>
                      </a:r>
                      <a:r>
                        <a:rPr sz="900" i="1" spc="-10" dirty="0">
                          <a:latin typeface="Calibri"/>
                          <a:cs typeface="Calibri"/>
                        </a:rPr>
                        <a:t>educational</a:t>
                      </a:r>
                      <a:r>
                        <a:rPr sz="900" i="1" spc="500" dirty="0">
                          <a:latin typeface="Calibri"/>
                          <a:cs typeface="Calibri"/>
                        </a:rPr>
                        <a:t> </a:t>
                      </a:r>
                      <a:r>
                        <a:rPr sz="900" i="1" spc="-10" dirty="0">
                          <a:latin typeface="Calibri"/>
                          <a:cs typeface="Calibri"/>
                        </a:rPr>
                        <a:t>technology</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96850" marR="190500" indent="-1905" algn="ctr">
                        <a:lnSpc>
                          <a:spcPct val="100699"/>
                        </a:lnSpc>
                        <a:spcBef>
                          <a:spcPts val="735"/>
                        </a:spcBef>
                      </a:pPr>
                      <a:r>
                        <a:rPr sz="900" i="1" dirty="0">
                          <a:latin typeface="Calibri"/>
                          <a:cs typeface="Calibri"/>
                        </a:rPr>
                        <a:t>Provide</a:t>
                      </a:r>
                      <a:r>
                        <a:rPr sz="900" i="1" spc="10" dirty="0">
                          <a:latin typeface="Calibri"/>
                          <a:cs typeface="Calibri"/>
                        </a:rPr>
                        <a:t> </a:t>
                      </a:r>
                      <a:r>
                        <a:rPr sz="900" i="1" dirty="0">
                          <a:latin typeface="Calibri"/>
                          <a:cs typeface="Calibri"/>
                        </a:rPr>
                        <a:t>staff</a:t>
                      </a:r>
                      <a:r>
                        <a:rPr sz="900" i="1" spc="-50" dirty="0">
                          <a:latin typeface="Calibri"/>
                          <a:cs typeface="Calibri"/>
                        </a:rPr>
                        <a:t> </a:t>
                      </a:r>
                      <a:r>
                        <a:rPr sz="900" i="1" dirty="0">
                          <a:latin typeface="Calibri"/>
                          <a:cs typeface="Calibri"/>
                        </a:rPr>
                        <a:t>and</a:t>
                      </a:r>
                      <a:r>
                        <a:rPr sz="900" i="1" spc="-20" dirty="0">
                          <a:latin typeface="Calibri"/>
                          <a:cs typeface="Calibri"/>
                        </a:rPr>
                        <a:t> </a:t>
                      </a:r>
                      <a:r>
                        <a:rPr sz="900" i="1" spc="-10" dirty="0">
                          <a:latin typeface="Calibri"/>
                          <a:cs typeface="Calibri"/>
                        </a:rPr>
                        <a:t>student</a:t>
                      </a:r>
                      <a:r>
                        <a:rPr sz="900" i="1" dirty="0">
                          <a:latin typeface="Calibri"/>
                          <a:cs typeface="Calibri"/>
                        </a:rPr>
                        <a:t> mental</a:t>
                      </a:r>
                      <a:r>
                        <a:rPr sz="900" i="1" spc="-20" dirty="0">
                          <a:latin typeface="Calibri"/>
                          <a:cs typeface="Calibri"/>
                        </a:rPr>
                        <a:t> </a:t>
                      </a:r>
                      <a:r>
                        <a:rPr sz="900" i="1" dirty="0">
                          <a:latin typeface="Calibri"/>
                          <a:cs typeface="Calibri"/>
                        </a:rPr>
                        <a:t>health</a:t>
                      </a:r>
                      <a:r>
                        <a:rPr sz="900" i="1" spc="20" dirty="0">
                          <a:latin typeface="Calibri"/>
                          <a:cs typeface="Calibri"/>
                        </a:rPr>
                        <a:t> </a:t>
                      </a:r>
                      <a:r>
                        <a:rPr sz="900" i="1" dirty="0">
                          <a:latin typeface="Calibri"/>
                          <a:cs typeface="Calibri"/>
                        </a:rPr>
                        <a:t>services</a:t>
                      </a:r>
                      <a:r>
                        <a:rPr sz="900" i="1" spc="-10" dirty="0">
                          <a:latin typeface="Calibri"/>
                          <a:cs typeface="Calibri"/>
                        </a:rPr>
                        <a:t> </a:t>
                      </a:r>
                      <a:r>
                        <a:rPr sz="900" i="1" spc="-25" dirty="0">
                          <a:latin typeface="Calibri"/>
                          <a:cs typeface="Calibri"/>
                        </a:rPr>
                        <a:t>and</a:t>
                      </a:r>
                      <a:r>
                        <a:rPr sz="900" i="1" spc="500" dirty="0">
                          <a:latin typeface="Calibri"/>
                          <a:cs typeface="Calibri"/>
                        </a:rPr>
                        <a:t> </a:t>
                      </a:r>
                      <a:r>
                        <a:rPr sz="900" i="1" spc="-10" dirty="0">
                          <a:latin typeface="Calibri"/>
                          <a:cs typeface="Calibri"/>
                        </a:rPr>
                        <a:t>support</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extLst>
                  <a:ext uri="{0D108BD9-81ED-4DB2-BD59-A6C34878D82A}">
                    <a16:rowId xmlns:a16="http://schemas.microsoft.com/office/drawing/2014/main" val="10002"/>
                  </a:ext>
                </a:extLst>
              </a:tr>
              <a:tr h="866775">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49225" marR="152400" algn="ctr">
                        <a:lnSpc>
                          <a:spcPct val="100699"/>
                        </a:lnSpc>
                        <a:spcBef>
                          <a:spcPts val="735"/>
                        </a:spcBef>
                      </a:pPr>
                      <a:r>
                        <a:rPr sz="900" i="1" dirty="0">
                          <a:latin typeface="Calibri"/>
                          <a:cs typeface="Calibri"/>
                        </a:rPr>
                        <a:t>Address</a:t>
                      </a:r>
                      <a:r>
                        <a:rPr sz="900" i="1" spc="-30" dirty="0">
                          <a:latin typeface="Calibri"/>
                          <a:cs typeface="Calibri"/>
                        </a:rPr>
                        <a:t> </a:t>
                      </a:r>
                      <a:r>
                        <a:rPr sz="900" i="1" dirty="0">
                          <a:latin typeface="Calibri"/>
                          <a:cs typeface="Calibri"/>
                        </a:rPr>
                        <a:t>learning</a:t>
                      </a:r>
                      <a:r>
                        <a:rPr sz="900" i="1" spc="15" dirty="0">
                          <a:latin typeface="Calibri"/>
                          <a:cs typeface="Calibri"/>
                        </a:rPr>
                        <a:t> </a:t>
                      </a:r>
                      <a:r>
                        <a:rPr sz="900" i="1" dirty="0">
                          <a:latin typeface="Calibri"/>
                          <a:cs typeface="Calibri"/>
                        </a:rPr>
                        <a:t>loss</a:t>
                      </a:r>
                      <a:r>
                        <a:rPr sz="900" i="1" spc="-25" dirty="0">
                          <a:latin typeface="Calibri"/>
                          <a:cs typeface="Calibri"/>
                        </a:rPr>
                        <a:t> </a:t>
                      </a:r>
                      <a:r>
                        <a:rPr sz="900" i="1" spc="-20" dirty="0">
                          <a:latin typeface="Calibri"/>
                          <a:cs typeface="Calibri"/>
                        </a:rPr>
                        <a:t>among</a:t>
                      </a:r>
                      <a:r>
                        <a:rPr sz="900" i="1" spc="500" dirty="0">
                          <a:latin typeface="Calibri"/>
                          <a:cs typeface="Calibri"/>
                        </a:rPr>
                        <a:t> </a:t>
                      </a:r>
                      <a:r>
                        <a:rPr sz="900" i="1" spc="-10" dirty="0">
                          <a:latin typeface="Calibri"/>
                          <a:cs typeface="Calibri"/>
                        </a:rPr>
                        <a:t>disadvantaged</a:t>
                      </a:r>
                      <a:r>
                        <a:rPr sz="900" i="1" spc="45" dirty="0">
                          <a:latin typeface="Calibri"/>
                          <a:cs typeface="Calibri"/>
                        </a:rPr>
                        <a:t> </a:t>
                      </a:r>
                      <a:r>
                        <a:rPr sz="900" i="1" spc="-10" dirty="0">
                          <a:latin typeface="Calibri"/>
                          <a:cs typeface="Calibri"/>
                        </a:rPr>
                        <a:t>populations</a:t>
                      </a:r>
                      <a:r>
                        <a:rPr sz="900" i="1" dirty="0">
                          <a:latin typeface="Calibri"/>
                          <a:cs typeface="Calibri"/>
                        </a:rPr>
                        <a:t> (ESSER</a:t>
                      </a:r>
                      <a:r>
                        <a:rPr sz="900" i="1" spc="-45" dirty="0">
                          <a:latin typeface="Calibri"/>
                          <a:cs typeface="Calibri"/>
                        </a:rPr>
                        <a:t> </a:t>
                      </a:r>
                      <a:r>
                        <a:rPr sz="900" i="1" spc="-25" dirty="0">
                          <a:latin typeface="Calibri"/>
                          <a:cs typeface="Calibri"/>
                        </a:rPr>
                        <a:t>II)</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30175" marR="128270" indent="4445" algn="ctr">
                        <a:lnSpc>
                          <a:spcPct val="100699"/>
                        </a:lnSpc>
                        <a:spcBef>
                          <a:spcPts val="735"/>
                        </a:spcBef>
                      </a:pPr>
                      <a:r>
                        <a:rPr sz="900" i="1" dirty="0">
                          <a:latin typeface="Calibri"/>
                          <a:cs typeface="Calibri"/>
                        </a:rPr>
                        <a:t>Facility</a:t>
                      </a:r>
                      <a:r>
                        <a:rPr sz="900" i="1" spc="-75" dirty="0">
                          <a:latin typeface="Calibri"/>
                          <a:cs typeface="Calibri"/>
                        </a:rPr>
                        <a:t> </a:t>
                      </a:r>
                      <a:r>
                        <a:rPr sz="900" i="1" dirty="0">
                          <a:latin typeface="Calibri"/>
                          <a:cs typeface="Calibri"/>
                        </a:rPr>
                        <a:t>repairs</a:t>
                      </a:r>
                      <a:r>
                        <a:rPr sz="900" i="1" spc="80" dirty="0">
                          <a:latin typeface="Calibri"/>
                          <a:cs typeface="Calibri"/>
                        </a:rPr>
                        <a:t> </a:t>
                      </a:r>
                      <a:r>
                        <a:rPr sz="900" i="1" spc="-25" dirty="0">
                          <a:latin typeface="Calibri"/>
                          <a:cs typeface="Calibri"/>
                        </a:rPr>
                        <a:t>and</a:t>
                      </a:r>
                      <a:r>
                        <a:rPr sz="900" i="1" dirty="0">
                          <a:latin typeface="Calibri"/>
                          <a:cs typeface="Calibri"/>
                        </a:rPr>
                        <a:t> improvements</a:t>
                      </a:r>
                      <a:r>
                        <a:rPr sz="900" i="1" spc="-25" dirty="0">
                          <a:latin typeface="Calibri"/>
                          <a:cs typeface="Calibri"/>
                        </a:rPr>
                        <a:t> </a:t>
                      </a:r>
                      <a:r>
                        <a:rPr sz="900" i="1" spc="-10" dirty="0">
                          <a:latin typeface="Calibri"/>
                          <a:cs typeface="Calibri"/>
                        </a:rPr>
                        <a:t>to</a:t>
                      </a:r>
                      <a:r>
                        <a:rPr sz="900" i="1" spc="-55" dirty="0">
                          <a:latin typeface="Calibri"/>
                          <a:cs typeface="Calibri"/>
                        </a:rPr>
                        <a:t> </a:t>
                      </a:r>
                      <a:r>
                        <a:rPr sz="900" i="1" dirty="0">
                          <a:latin typeface="Calibri"/>
                          <a:cs typeface="Calibri"/>
                        </a:rPr>
                        <a:t>reduce</a:t>
                      </a:r>
                      <a:r>
                        <a:rPr sz="900" i="1" spc="55" dirty="0">
                          <a:latin typeface="Calibri"/>
                          <a:cs typeface="Calibri"/>
                        </a:rPr>
                        <a:t> </a:t>
                      </a:r>
                      <a:r>
                        <a:rPr sz="900" i="1" spc="-20" dirty="0">
                          <a:latin typeface="Calibri"/>
                          <a:cs typeface="Calibri"/>
                        </a:rPr>
                        <a:t>virus</a:t>
                      </a:r>
                      <a:r>
                        <a:rPr sz="900" i="1" dirty="0">
                          <a:latin typeface="Calibri"/>
                          <a:cs typeface="Calibri"/>
                        </a:rPr>
                        <a:t> transmission</a:t>
                      </a:r>
                      <a:r>
                        <a:rPr sz="900" i="1" spc="-65" dirty="0">
                          <a:latin typeface="Calibri"/>
                          <a:cs typeface="Calibri"/>
                        </a:rPr>
                        <a:t> </a:t>
                      </a:r>
                      <a:r>
                        <a:rPr sz="900" i="1" dirty="0">
                          <a:latin typeface="Calibri"/>
                          <a:cs typeface="Calibri"/>
                        </a:rPr>
                        <a:t>(ESSER</a:t>
                      </a:r>
                      <a:r>
                        <a:rPr sz="900" i="1" spc="5" dirty="0">
                          <a:latin typeface="Calibri"/>
                          <a:cs typeface="Calibri"/>
                        </a:rPr>
                        <a:t> </a:t>
                      </a:r>
                      <a:r>
                        <a:rPr sz="900" i="1" spc="-25" dirty="0">
                          <a:latin typeface="Calibri"/>
                          <a:cs typeface="Calibri"/>
                        </a:rPr>
                        <a:t>II)</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77800" marR="163830" indent="-19685" algn="just">
                        <a:lnSpc>
                          <a:spcPct val="100699"/>
                        </a:lnSpc>
                        <a:spcBef>
                          <a:spcPts val="735"/>
                        </a:spcBef>
                      </a:pPr>
                      <a:r>
                        <a:rPr sz="900" i="1" dirty="0">
                          <a:latin typeface="Calibri"/>
                          <a:cs typeface="Calibri"/>
                        </a:rPr>
                        <a:t>Improve</a:t>
                      </a:r>
                      <a:r>
                        <a:rPr sz="900" i="1" spc="-10" dirty="0">
                          <a:latin typeface="Calibri"/>
                          <a:cs typeface="Calibri"/>
                        </a:rPr>
                        <a:t> air</a:t>
                      </a:r>
                      <a:r>
                        <a:rPr sz="900" i="1" spc="-45" dirty="0">
                          <a:latin typeface="Calibri"/>
                          <a:cs typeface="Calibri"/>
                        </a:rPr>
                        <a:t> </a:t>
                      </a:r>
                      <a:r>
                        <a:rPr sz="900" i="1" dirty="0">
                          <a:latin typeface="Calibri"/>
                          <a:cs typeface="Calibri"/>
                        </a:rPr>
                        <a:t>quality</a:t>
                      </a:r>
                      <a:r>
                        <a:rPr sz="900" i="1" spc="70" dirty="0">
                          <a:latin typeface="Calibri"/>
                          <a:cs typeface="Calibri"/>
                        </a:rPr>
                        <a:t> </a:t>
                      </a:r>
                      <a:r>
                        <a:rPr sz="900" i="1" spc="-10" dirty="0">
                          <a:latin typeface="Calibri"/>
                          <a:cs typeface="Calibri"/>
                        </a:rPr>
                        <a:t>in</a:t>
                      </a:r>
                      <a:r>
                        <a:rPr sz="900" i="1" spc="-40" dirty="0">
                          <a:latin typeface="Calibri"/>
                          <a:cs typeface="Calibri"/>
                        </a:rPr>
                        <a:t> </a:t>
                      </a:r>
                      <a:r>
                        <a:rPr sz="900" i="1" spc="-10" dirty="0">
                          <a:latin typeface="Calibri"/>
                          <a:cs typeface="Calibri"/>
                        </a:rPr>
                        <a:t>school</a:t>
                      </a:r>
                      <a:r>
                        <a:rPr sz="900" i="1" dirty="0">
                          <a:latin typeface="Calibri"/>
                          <a:cs typeface="Calibri"/>
                        </a:rPr>
                        <a:t> facilities,</a:t>
                      </a:r>
                      <a:r>
                        <a:rPr sz="900" i="1" spc="35" dirty="0">
                          <a:latin typeface="Calibri"/>
                          <a:cs typeface="Calibri"/>
                        </a:rPr>
                        <a:t> </a:t>
                      </a:r>
                      <a:r>
                        <a:rPr sz="900" i="1" spc="-10" dirty="0">
                          <a:latin typeface="Calibri"/>
                          <a:cs typeface="Calibri"/>
                        </a:rPr>
                        <a:t>including</a:t>
                      </a:r>
                      <a:r>
                        <a:rPr sz="900" i="1" spc="20" dirty="0">
                          <a:latin typeface="Calibri"/>
                          <a:cs typeface="Calibri"/>
                        </a:rPr>
                        <a:t> </a:t>
                      </a:r>
                      <a:r>
                        <a:rPr sz="900" i="1" spc="-10" dirty="0">
                          <a:latin typeface="Calibri"/>
                          <a:cs typeface="Calibri"/>
                        </a:rPr>
                        <a:t>heating,</a:t>
                      </a:r>
                      <a:r>
                        <a:rPr sz="900" i="1" dirty="0">
                          <a:latin typeface="Calibri"/>
                          <a:cs typeface="Calibri"/>
                        </a:rPr>
                        <a:t> ventilation,</a:t>
                      </a:r>
                      <a:r>
                        <a:rPr sz="900" i="1" spc="-10" dirty="0">
                          <a:latin typeface="Calibri"/>
                          <a:cs typeface="Calibri"/>
                        </a:rPr>
                        <a:t> </a:t>
                      </a:r>
                      <a:r>
                        <a:rPr sz="900" i="1" dirty="0">
                          <a:latin typeface="Calibri"/>
                          <a:cs typeface="Calibri"/>
                        </a:rPr>
                        <a:t>&amp;</a:t>
                      </a:r>
                      <a:r>
                        <a:rPr sz="900" i="1" spc="-10" dirty="0">
                          <a:latin typeface="Calibri"/>
                          <a:cs typeface="Calibri"/>
                        </a:rPr>
                        <a:t> </a:t>
                      </a:r>
                      <a:r>
                        <a:rPr sz="900" i="1" dirty="0">
                          <a:latin typeface="Calibri"/>
                          <a:cs typeface="Calibri"/>
                        </a:rPr>
                        <a:t>AC</a:t>
                      </a:r>
                      <a:r>
                        <a:rPr sz="900" i="1" spc="-15" dirty="0">
                          <a:latin typeface="Calibri"/>
                          <a:cs typeface="Calibri"/>
                        </a:rPr>
                        <a:t> </a:t>
                      </a:r>
                      <a:r>
                        <a:rPr sz="900" i="1" dirty="0">
                          <a:latin typeface="Calibri"/>
                          <a:cs typeface="Calibri"/>
                        </a:rPr>
                        <a:t>(ESSER</a:t>
                      </a:r>
                      <a:r>
                        <a:rPr sz="900" i="1" spc="-30" dirty="0">
                          <a:latin typeface="Calibri"/>
                          <a:cs typeface="Calibri"/>
                        </a:rPr>
                        <a:t> </a:t>
                      </a:r>
                      <a:r>
                        <a:rPr sz="900" i="1" spc="-25" dirty="0">
                          <a:latin typeface="Calibri"/>
                          <a:cs typeface="Calibri"/>
                        </a:rPr>
                        <a:t>II)</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49225" marR="150495" algn="ctr">
                        <a:lnSpc>
                          <a:spcPct val="100699"/>
                        </a:lnSpc>
                        <a:spcBef>
                          <a:spcPts val="735"/>
                        </a:spcBef>
                      </a:pPr>
                      <a:r>
                        <a:rPr sz="900" i="1" dirty="0">
                          <a:latin typeface="Calibri"/>
                          <a:cs typeface="Calibri"/>
                        </a:rPr>
                        <a:t>Develop</a:t>
                      </a:r>
                      <a:r>
                        <a:rPr sz="900" i="1" spc="10" dirty="0">
                          <a:latin typeface="Calibri"/>
                          <a:cs typeface="Calibri"/>
                        </a:rPr>
                        <a:t> </a:t>
                      </a:r>
                      <a:r>
                        <a:rPr sz="900" i="1" dirty="0">
                          <a:latin typeface="Calibri"/>
                          <a:cs typeface="Calibri"/>
                        </a:rPr>
                        <a:t>strategies</a:t>
                      </a:r>
                      <a:r>
                        <a:rPr sz="900" i="1" spc="-25" dirty="0">
                          <a:latin typeface="Calibri"/>
                          <a:cs typeface="Calibri"/>
                        </a:rPr>
                        <a:t> </a:t>
                      </a:r>
                      <a:r>
                        <a:rPr sz="900" i="1" spc="-10" dirty="0">
                          <a:latin typeface="Calibri"/>
                          <a:cs typeface="Calibri"/>
                        </a:rPr>
                        <a:t>to</a:t>
                      </a:r>
                      <a:r>
                        <a:rPr sz="900" i="1" spc="-55" dirty="0">
                          <a:latin typeface="Calibri"/>
                          <a:cs typeface="Calibri"/>
                        </a:rPr>
                        <a:t> </a:t>
                      </a:r>
                      <a:r>
                        <a:rPr sz="900" i="1" spc="-10" dirty="0">
                          <a:latin typeface="Calibri"/>
                          <a:cs typeface="Calibri"/>
                        </a:rPr>
                        <a:t>reopen</a:t>
                      </a:r>
                      <a:r>
                        <a:rPr sz="900" i="1" dirty="0">
                          <a:latin typeface="Calibri"/>
                          <a:cs typeface="Calibri"/>
                        </a:rPr>
                        <a:t> and</a:t>
                      </a:r>
                      <a:r>
                        <a:rPr sz="900" i="1" spc="5" dirty="0">
                          <a:latin typeface="Calibri"/>
                          <a:cs typeface="Calibri"/>
                        </a:rPr>
                        <a:t> </a:t>
                      </a:r>
                      <a:r>
                        <a:rPr sz="900" i="1" dirty="0">
                          <a:latin typeface="Calibri"/>
                          <a:cs typeface="Calibri"/>
                        </a:rPr>
                        <a:t>operate</a:t>
                      </a:r>
                      <a:r>
                        <a:rPr sz="900" i="1" spc="45" dirty="0">
                          <a:latin typeface="Calibri"/>
                          <a:cs typeface="Calibri"/>
                        </a:rPr>
                        <a:t> </a:t>
                      </a:r>
                      <a:r>
                        <a:rPr sz="900" i="1" dirty="0">
                          <a:latin typeface="Calibri"/>
                          <a:cs typeface="Calibri"/>
                        </a:rPr>
                        <a:t>facilities</a:t>
                      </a:r>
                      <a:r>
                        <a:rPr sz="900" i="1" spc="-25" dirty="0">
                          <a:latin typeface="Calibri"/>
                          <a:cs typeface="Calibri"/>
                        </a:rPr>
                        <a:t> </a:t>
                      </a:r>
                      <a:r>
                        <a:rPr sz="900" i="1" spc="-10" dirty="0">
                          <a:latin typeface="Calibri"/>
                          <a:cs typeface="Calibri"/>
                        </a:rPr>
                        <a:t>safely</a:t>
                      </a:r>
                      <a:r>
                        <a:rPr sz="900" i="1" dirty="0">
                          <a:latin typeface="Calibri"/>
                          <a:cs typeface="Calibri"/>
                        </a:rPr>
                        <a:t> and</a:t>
                      </a:r>
                      <a:r>
                        <a:rPr sz="900" i="1" spc="5" dirty="0">
                          <a:latin typeface="Calibri"/>
                          <a:cs typeface="Calibri"/>
                        </a:rPr>
                        <a:t> </a:t>
                      </a:r>
                      <a:r>
                        <a:rPr sz="900" i="1" dirty="0">
                          <a:latin typeface="Calibri"/>
                          <a:cs typeface="Calibri"/>
                        </a:rPr>
                        <a:t>effectively(ESSER</a:t>
                      </a:r>
                      <a:r>
                        <a:rPr sz="900" i="1" spc="-10" dirty="0">
                          <a:latin typeface="Calibri"/>
                          <a:cs typeface="Calibri"/>
                        </a:rPr>
                        <a:t> </a:t>
                      </a:r>
                      <a:r>
                        <a:rPr sz="900" i="1" spc="-20" dirty="0">
                          <a:latin typeface="Calibri"/>
                          <a:cs typeface="Calibri"/>
                        </a:rPr>
                        <a:t>III)</a:t>
                      </a:r>
                      <a:endParaRPr sz="900" dirty="0">
                        <a:latin typeface="Calibri"/>
                        <a:cs typeface="Calibri"/>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1F1F1"/>
                    </a:solidFill>
                  </a:tcPr>
                </a:tc>
                <a:extLst>
                  <a:ext uri="{0D108BD9-81ED-4DB2-BD59-A6C34878D82A}">
                    <a16:rowId xmlns:a16="http://schemas.microsoft.com/office/drawing/2014/main" val="10003"/>
                  </a:ext>
                </a:extLst>
              </a:tr>
            </a:tbl>
          </a:graphicData>
        </a:graphic>
      </p:graphicFrame>
      <p:grpSp>
        <p:nvGrpSpPr>
          <p:cNvPr id="42" name="object 42">
            <a:extLst>
              <a:ext uri="{C183D7F6-B498-43B3-948B-1728B52AA6E4}">
                <adec:decorative xmlns:adec="http://schemas.microsoft.com/office/drawing/2017/decorative" val="1"/>
              </a:ext>
            </a:extLst>
          </p:cNvPr>
          <p:cNvGrpSpPr/>
          <p:nvPr/>
        </p:nvGrpSpPr>
        <p:grpSpPr>
          <a:xfrm>
            <a:off x="487516" y="5352998"/>
            <a:ext cx="11252835" cy="1075055"/>
            <a:chOff x="487516" y="5352998"/>
            <a:chExt cx="11252835" cy="1075055"/>
          </a:xfrm>
        </p:grpSpPr>
        <p:sp>
          <p:nvSpPr>
            <p:cNvPr id="43" name="object 43"/>
            <p:cNvSpPr/>
            <p:nvPr/>
          </p:nvSpPr>
          <p:spPr>
            <a:xfrm>
              <a:off x="493866" y="5352998"/>
              <a:ext cx="0" cy="1075055"/>
            </a:xfrm>
            <a:custGeom>
              <a:avLst/>
              <a:gdLst/>
              <a:ahLst/>
              <a:cxnLst/>
              <a:rect l="l" t="t" r="r" b="b"/>
              <a:pathLst>
                <a:path h="1075054">
                  <a:moveTo>
                    <a:pt x="0" y="0"/>
                  </a:moveTo>
                  <a:lnTo>
                    <a:pt x="0" y="1074610"/>
                  </a:lnTo>
                </a:path>
              </a:pathLst>
            </a:custGeom>
            <a:ln w="12700">
              <a:solidFill>
                <a:srgbClr val="000000"/>
              </a:solidFill>
            </a:ln>
          </p:spPr>
          <p:txBody>
            <a:bodyPr wrap="square" lIns="0" tIns="0" rIns="0" bIns="0" rtlCol="0"/>
            <a:lstStyle/>
            <a:p>
              <a:endParaRPr/>
            </a:p>
          </p:txBody>
        </p:sp>
        <p:sp>
          <p:nvSpPr>
            <p:cNvPr id="44" name="object 44"/>
            <p:cNvSpPr/>
            <p:nvPr/>
          </p:nvSpPr>
          <p:spPr>
            <a:xfrm>
              <a:off x="11733417" y="5352998"/>
              <a:ext cx="0" cy="1075055"/>
            </a:xfrm>
            <a:custGeom>
              <a:avLst/>
              <a:gdLst/>
              <a:ahLst/>
              <a:cxnLst/>
              <a:rect l="l" t="t" r="r" b="b"/>
              <a:pathLst>
                <a:path h="1075054">
                  <a:moveTo>
                    <a:pt x="0" y="0"/>
                  </a:moveTo>
                  <a:lnTo>
                    <a:pt x="0" y="1074610"/>
                  </a:lnTo>
                </a:path>
              </a:pathLst>
            </a:custGeom>
            <a:ln w="12700">
              <a:solidFill>
                <a:srgbClr val="000000"/>
              </a:solidFill>
            </a:ln>
          </p:spPr>
          <p:txBody>
            <a:bodyPr wrap="square" lIns="0" tIns="0" rIns="0" bIns="0" rtlCol="0"/>
            <a:lstStyle/>
            <a:p>
              <a:endParaRPr/>
            </a:p>
          </p:txBody>
        </p:sp>
        <p:sp>
          <p:nvSpPr>
            <p:cNvPr id="45" name="object 45"/>
            <p:cNvSpPr/>
            <p:nvPr/>
          </p:nvSpPr>
          <p:spPr>
            <a:xfrm>
              <a:off x="487516" y="5359348"/>
              <a:ext cx="11252835" cy="0"/>
            </a:xfrm>
            <a:custGeom>
              <a:avLst/>
              <a:gdLst/>
              <a:ahLst/>
              <a:cxnLst/>
              <a:rect l="l" t="t" r="r" b="b"/>
              <a:pathLst>
                <a:path w="11252835">
                  <a:moveTo>
                    <a:pt x="0" y="0"/>
                  </a:moveTo>
                  <a:lnTo>
                    <a:pt x="11252250" y="0"/>
                  </a:lnTo>
                </a:path>
              </a:pathLst>
            </a:custGeom>
            <a:ln w="12700">
              <a:solidFill>
                <a:srgbClr val="000000"/>
              </a:solidFill>
            </a:ln>
          </p:spPr>
          <p:txBody>
            <a:bodyPr wrap="square" lIns="0" tIns="0" rIns="0" bIns="0" rtlCol="0"/>
            <a:lstStyle/>
            <a:p>
              <a:endParaRPr/>
            </a:p>
          </p:txBody>
        </p:sp>
        <p:sp>
          <p:nvSpPr>
            <p:cNvPr id="46" name="object 46"/>
            <p:cNvSpPr/>
            <p:nvPr/>
          </p:nvSpPr>
          <p:spPr>
            <a:xfrm>
              <a:off x="487516" y="6421258"/>
              <a:ext cx="11252835" cy="0"/>
            </a:xfrm>
            <a:custGeom>
              <a:avLst/>
              <a:gdLst/>
              <a:ahLst/>
              <a:cxnLst/>
              <a:rect l="l" t="t" r="r" b="b"/>
              <a:pathLst>
                <a:path w="11252835">
                  <a:moveTo>
                    <a:pt x="0" y="0"/>
                  </a:moveTo>
                  <a:lnTo>
                    <a:pt x="11252250" y="0"/>
                  </a:lnTo>
                </a:path>
              </a:pathLst>
            </a:custGeom>
            <a:ln w="12700">
              <a:solidFill>
                <a:srgbClr val="000000"/>
              </a:solidFill>
            </a:ln>
          </p:spPr>
          <p:txBody>
            <a:bodyPr wrap="square" lIns="0" tIns="0" rIns="0" bIns="0" rtlCol="0"/>
            <a:lstStyle/>
            <a:p>
              <a:endParaRPr/>
            </a:p>
          </p:txBody>
        </p:sp>
      </p:grpSp>
      <p:sp>
        <p:nvSpPr>
          <p:cNvPr id="47" name="object 47">
            <a:extLst>
              <a:ext uri="{C183D7F6-B498-43B3-948B-1728B52AA6E4}">
                <adec:decorative xmlns:adec="http://schemas.microsoft.com/office/drawing/2017/decorative" val="0"/>
              </a:ext>
            </a:extLst>
          </p:cNvPr>
          <p:cNvSpPr txBox="1"/>
          <p:nvPr/>
        </p:nvSpPr>
        <p:spPr>
          <a:xfrm>
            <a:off x="493864" y="5359348"/>
            <a:ext cx="2248535" cy="1069848"/>
          </a:xfrm>
          <a:prstGeom prst="rect">
            <a:avLst/>
          </a:prstGeom>
          <a:solidFill>
            <a:srgbClr val="F1F1F1"/>
          </a:solidFill>
        </p:spPr>
        <p:txBody>
          <a:bodyPr vert="horz" wrap="square" lIns="0" tIns="79375" rIns="0" bIns="0" rtlCol="0">
            <a:spAutoFit/>
          </a:bodyPr>
          <a:lstStyle/>
          <a:p>
            <a:pPr marL="111125" marR="90170" algn="ctr">
              <a:lnSpc>
                <a:spcPct val="99700"/>
              </a:lnSpc>
              <a:spcBef>
                <a:spcPts val="625"/>
              </a:spcBef>
            </a:pPr>
            <a:r>
              <a:rPr sz="1400" dirty="0">
                <a:latin typeface="Calibri"/>
                <a:cs typeface="Calibri"/>
              </a:rPr>
              <a:t>These</a:t>
            </a:r>
            <a:r>
              <a:rPr sz="1400" spc="75" dirty="0">
                <a:latin typeface="Calibri"/>
                <a:cs typeface="Calibri"/>
              </a:rPr>
              <a:t> </a:t>
            </a:r>
            <a:r>
              <a:rPr sz="1400" dirty="0">
                <a:latin typeface="Calibri"/>
                <a:cs typeface="Calibri"/>
              </a:rPr>
              <a:t>Grants</a:t>
            </a:r>
            <a:r>
              <a:rPr sz="1400" spc="90" dirty="0">
                <a:latin typeface="Calibri"/>
                <a:cs typeface="Calibri"/>
              </a:rPr>
              <a:t> </a:t>
            </a:r>
            <a:r>
              <a:rPr sz="1400" dirty="0">
                <a:latin typeface="Calibri"/>
                <a:cs typeface="Calibri"/>
              </a:rPr>
              <a:t>Are</a:t>
            </a:r>
            <a:r>
              <a:rPr sz="1400" spc="80" dirty="0">
                <a:latin typeface="Calibri"/>
                <a:cs typeface="Calibri"/>
              </a:rPr>
              <a:t> </a:t>
            </a:r>
            <a:r>
              <a:rPr sz="1400" spc="-10" dirty="0">
                <a:latin typeface="Calibri"/>
                <a:cs typeface="Calibri"/>
              </a:rPr>
              <a:t>Governed </a:t>
            </a:r>
            <a:r>
              <a:rPr sz="1400" spc="65" dirty="0">
                <a:latin typeface="Calibri"/>
                <a:cs typeface="Calibri"/>
              </a:rPr>
              <a:t>By</a:t>
            </a:r>
            <a:r>
              <a:rPr sz="1400" spc="15" dirty="0">
                <a:latin typeface="Calibri"/>
                <a:cs typeface="Calibri"/>
              </a:rPr>
              <a:t> </a:t>
            </a:r>
            <a:r>
              <a:rPr sz="1400" dirty="0">
                <a:latin typeface="Calibri"/>
                <a:cs typeface="Calibri"/>
              </a:rPr>
              <a:t>A</a:t>
            </a:r>
            <a:r>
              <a:rPr sz="1400" spc="100" dirty="0">
                <a:latin typeface="Calibri"/>
                <a:cs typeface="Calibri"/>
              </a:rPr>
              <a:t> </a:t>
            </a:r>
            <a:r>
              <a:rPr sz="1400" spc="50" dirty="0">
                <a:latin typeface="Calibri"/>
                <a:cs typeface="Calibri"/>
              </a:rPr>
              <a:t>Matrix</a:t>
            </a:r>
            <a:r>
              <a:rPr sz="1400" spc="-5" dirty="0">
                <a:latin typeface="Calibri"/>
                <a:cs typeface="Calibri"/>
              </a:rPr>
              <a:t> </a:t>
            </a:r>
            <a:r>
              <a:rPr sz="1400" spc="110" dirty="0">
                <a:latin typeface="Calibri"/>
                <a:cs typeface="Calibri"/>
              </a:rPr>
              <a:t>Of</a:t>
            </a:r>
            <a:r>
              <a:rPr sz="1400" spc="-30" dirty="0">
                <a:latin typeface="Calibri"/>
                <a:cs typeface="Calibri"/>
              </a:rPr>
              <a:t> </a:t>
            </a:r>
            <a:r>
              <a:rPr sz="1400" spc="-10" dirty="0">
                <a:latin typeface="Calibri"/>
                <a:cs typeface="Calibri"/>
              </a:rPr>
              <a:t>Federal, </a:t>
            </a:r>
            <a:r>
              <a:rPr sz="1400" dirty="0">
                <a:latin typeface="Calibri"/>
                <a:cs typeface="Calibri"/>
              </a:rPr>
              <a:t>Agency,</a:t>
            </a:r>
            <a:r>
              <a:rPr sz="1400" spc="65" dirty="0">
                <a:latin typeface="Calibri"/>
                <a:cs typeface="Calibri"/>
              </a:rPr>
              <a:t> </a:t>
            </a:r>
            <a:r>
              <a:rPr sz="1400" spc="125" dirty="0">
                <a:latin typeface="Calibri"/>
                <a:cs typeface="Calibri"/>
              </a:rPr>
              <a:t>and</a:t>
            </a:r>
            <a:r>
              <a:rPr sz="1400" spc="45" dirty="0">
                <a:latin typeface="Calibri"/>
                <a:cs typeface="Calibri"/>
              </a:rPr>
              <a:t> </a:t>
            </a:r>
            <a:r>
              <a:rPr sz="1400" spc="30" dirty="0">
                <a:latin typeface="Calibri"/>
                <a:cs typeface="Calibri"/>
              </a:rPr>
              <a:t>State </a:t>
            </a:r>
            <a:r>
              <a:rPr sz="1400" spc="-10" dirty="0">
                <a:latin typeface="Calibri"/>
                <a:cs typeface="Calibri"/>
              </a:rPr>
              <a:t>Requirements</a:t>
            </a:r>
            <a:endParaRPr sz="1400" dirty="0">
              <a:latin typeface="Calibri"/>
              <a:cs typeface="Calibri"/>
            </a:endParaRPr>
          </a:p>
        </p:txBody>
      </p:sp>
      <p:sp>
        <p:nvSpPr>
          <p:cNvPr id="48" name="object 48"/>
          <p:cNvSpPr txBox="1"/>
          <p:nvPr/>
        </p:nvSpPr>
        <p:spPr>
          <a:xfrm>
            <a:off x="2820516" y="5382842"/>
            <a:ext cx="2053589" cy="185420"/>
          </a:xfrm>
          <a:prstGeom prst="rect">
            <a:avLst/>
          </a:prstGeom>
        </p:spPr>
        <p:txBody>
          <a:bodyPr vert="horz" wrap="square" lIns="0" tIns="12700" rIns="0" bIns="0" rtlCol="0">
            <a:spAutoFit/>
          </a:bodyPr>
          <a:lstStyle/>
          <a:p>
            <a:pPr marL="12700">
              <a:lnSpc>
                <a:spcPct val="100000"/>
              </a:lnSpc>
              <a:spcBef>
                <a:spcPts val="100"/>
              </a:spcBef>
            </a:pPr>
            <a:r>
              <a:rPr sz="1050" b="1">
                <a:latin typeface="Calibri"/>
                <a:cs typeface="Calibri"/>
              </a:rPr>
              <a:t>State</a:t>
            </a:r>
            <a:r>
              <a:rPr sz="1050" b="1" spc="-65">
                <a:latin typeface="Calibri"/>
                <a:cs typeface="Calibri"/>
              </a:rPr>
              <a:t> </a:t>
            </a:r>
            <a:r>
              <a:rPr sz="1050" b="1">
                <a:latin typeface="Calibri"/>
                <a:cs typeface="Calibri"/>
              </a:rPr>
              <a:t>Laws,</a:t>
            </a:r>
            <a:r>
              <a:rPr sz="1050" b="1" spc="70">
                <a:latin typeface="Calibri"/>
                <a:cs typeface="Calibri"/>
              </a:rPr>
              <a:t> </a:t>
            </a:r>
            <a:r>
              <a:rPr sz="1050" b="1">
                <a:latin typeface="Calibri"/>
                <a:cs typeface="Calibri"/>
              </a:rPr>
              <a:t>Regulations</a:t>
            </a:r>
            <a:r>
              <a:rPr sz="1050" b="1" spc="-20">
                <a:latin typeface="Calibri"/>
                <a:cs typeface="Calibri"/>
              </a:rPr>
              <a:t> </a:t>
            </a:r>
            <a:r>
              <a:rPr sz="1050" b="1">
                <a:latin typeface="Calibri"/>
                <a:cs typeface="Calibri"/>
              </a:rPr>
              <a:t>and</a:t>
            </a:r>
            <a:r>
              <a:rPr sz="1050" b="1" spc="-10">
                <a:latin typeface="Calibri"/>
                <a:cs typeface="Calibri"/>
              </a:rPr>
              <a:t> Policies:</a:t>
            </a:r>
            <a:endParaRPr sz="1050">
              <a:latin typeface="Calibri"/>
              <a:cs typeface="Calibri"/>
            </a:endParaRPr>
          </a:p>
        </p:txBody>
      </p:sp>
      <p:sp>
        <p:nvSpPr>
          <p:cNvPr id="49" name="object 49"/>
          <p:cNvSpPr txBox="1"/>
          <p:nvPr/>
        </p:nvSpPr>
        <p:spPr>
          <a:xfrm>
            <a:off x="2820516" y="5563817"/>
            <a:ext cx="2389505" cy="812800"/>
          </a:xfrm>
          <a:prstGeom prst="rect">
            <a:avLst/>
          </a:prstGeom>
        </p:spPr>
        <p:txBody>
          <a:bodyPr vert="horz" wrap="square" lIns="0" tIns="15875" rIns="0" bIns="0" rtlCol="0">
            <a:spAutoFit/>
          </a:bodyPr>
          <a:lstStyle/>
          <a:p>
            <a:pPr marL="183515" indent="-171450">
              <a:lnSpc>
                <a:spcPct val="100000"/>
              </a:lnSpc>
              <a:spcBef>
                <a:spcPts val="125"/>
              </a:spcBef>
              <a:buFont typeface="Arial"/>
              <a:buChar char="•"/>
              <a:tabLst>
                <a:tab pos="183515" algn="l"/>
                <a:tab pos="184785" algn="l"/>
              </a:tabLst>
            </a:pPr>
            <a:r>
              <a:rPr sz="950">
                <a:latin typeface="Calibri"/>
                <a:cs typeface="Calibri"/>
              </a:rPr>
              <a:t>PDE</a:t>
            </a:r>
            <a:r>
              <a:rPr sz="950" spc="-10">
                <a:latin typeface="Calibri"/>
                <a:cs typeface="Calibri"/>
              </a:rPr>
              <a:t> </a:t>
            </a:r>
            <a:r>
              <a:rPr sz="950">
                <a:latin typeface="Calibri"/>
                <a:cs typeface="Calibri"/>
              </a:rPr>
              <a:t>ARP</a:t>
            </a:r>
            <a:r>
              <a:rPr sz="950" spc="130">
                <a:latin typeface="Calibri"/>
                <a:cs typeface="Calibri"/>
              </a:rPr>
              <a:t> </a:t>
            </a:r>
            <a:r>
              <a:rPr sz="950">
                <a:latin typeface="Calibri"/>
                <a:cs typeface="Calibri"/>
              </a:rPr>
              <a:t>ESSER</a:t>
            </a:r>
            <a:r>
              <a:rPr sz="950" spc="180">
                <a:latin typeface="Calibri"/>
                <a:cs typeface="Calibri"/>
              </a:rPr>
              <a:t> </a:t>
            </a:r>
            <a:r>
              <a:rPr sz="950">
                <a:latin typeface="Calibri"/>
                <a:cs typeface="Calibri"/>
              </a:rPr>
              <a:t>Act</a:t>
            </a:r>
            <a:r>
              <a:rPr sz="950" spc="-5">
                <a:latin typeface="Calibri"/>
                <a:cs typeface="Calibri"/>
              </a:rPr>
              <a:t> </a:t>
            </a:r>
            <a:r>
              <a:rPr sz="950">
                <a:latin typeface="Calibri"/>
                <a:cs typeface="Calibri"/>
              </a:rPr>
              <a:t>24</a:t>
            </a:r>
            <a:r>
              <a:rPr sz="950" spc="60">
                <a:latin typeface="Calibri"/>
                <a:cs typeface="Calibri"/>
              </a:rPr>
              <a:t> </a:t>
            </a:r>
            <a:r>
              <a:rPr sz="950">
                <a:latin typeface="Calibri"/>
                <a:cs typeface="Calibri"/>
              </a:rPr>
              <a:t>of</a:t>
            </a:r>
            <a:r>
              <a:rPr sz="950" spc="25">
                <a:latin typeface="Calibri"/>
                <a:cs typeface="Calibri"/>
              </a:rPr>
              <a:t> </a:t>
            </a:r>
            <a:r>
              <a:rPr sz="950" spc="-20">
                <a:latin typeface="Calibri"/>
                <a:cs typeface="Calibri"/>
              </a:rPr>
              <a:t>2021</a:t>
            </a:r>
            <a:endParaRPr sz="950">
              <a:latin typeface="Calibri"/>
              <a:cs typeface="Calibri"/>
            </a:endParaRPr>
          </a:p>
          <a:p>
            <a:pPr marL="183515" indent="-171450">
              <a:lnSpc>
                <a:spcPct val="100000"/>
              </a:lnSpc>
              <a:spcBef>
                <a:spcPts val="60"/>
              </a:spcBef>
              <a:buFont typeface="Arial"/>
              <a:buChar char="•"/>
              <a:tabLst>
                <a:tab pos="183515" algn="l"/>
                <a:tab pos="184785" algn="l"/>
              </a:tabLst>
            </a:pPr>
            <a:r>
              <a:rPr sz="950">
                <a:latin typeface="Calibri"/>
                <a:cs typeface="Calibri"/>
              </a:rPr>
              <a:t>PA</a:t>
            </a:r>
            <a:r>
              <a:rPr sz="950" spc="-25">
                <a:latin typeface="Calibri"/>
                <a:cs typeface="Calibri"/>
              </a:rPr>
              <a:t> </a:t>
            </a:r>
            <a:r>
              <a:rPr sz="950">
                <a:latin typeface="Calibri"/>
                <a:cs typeface="Calibri"/>
              </a:rPr>
              <a:t>ARP</a:t>
            </a:r>
            <a:r>
              <a:rPr sz="950" spc="120">
                <a:latin typeface="Calibri"/>
                <a:cs typeface="Calibri"/>
              </a:rPr>
              <a:t> </a:t>
            </a:r>
            <a:r>
              <a:rPr sz="950">
                <a:latin typeface="Calibri"/>
                <a:cs typeface="Calibri"/>
              </a:rPr>
              <a:t>ESSER</a:t>
            </a:r>
            <a:r>
              <a:rPr sz="950" spc="165">
                <a:latin typeface="Calibri"/>
                <a:cs typeface="Calibri"/>
              </a:rPr>
              <a:t> </a:t>
            </a:r>
            <a:r>
              <a:rPr sz="950">
                <a:latin typeface="Calibri"/>
                <a:cs typeface="Calibri"/>
              </a:rPr>
              <a:t>State</a:t>
            </a:r>
            <a:r>
              <a:rPr sz="950" spc="60">
                <a:latin typeface="Calibri"/>
                <a:cs typeface="Calibri"/>
              </a:rPr>
              <a:t> </a:t>
            </a:r>
            <a:r>
              <a:rPr sz="950" spc="-20">
                <a:latin typeface="Calibri"/>
                <a:cs typeface="Calibri"/>
              </a:rPr>
              <a:t>Plan</a:t>
            </a:r>
            <a:endParaRPr sz="950">
              <a:latin typeface="Calibri"/>
              <a:cs typeface="Calibri"/>
            </a:endParaRPr>
          </a:p>
          <a:p>
            <a:pPr marL="183515" indent="-171450">
              <a:lnSpc>
                <a:spcPct val="100000"/>
              </a:lnSpc>
              <a:spcBef>
                <a:spcPts val="135"/>
              </a:spcBef>
              <a:buFont typeface="Arial"/>
              <a:buChar char="•"/>
              <a:tabLst>
                <a:tab pos="183515" algn="l"/>
                <a:tab pos="184785" algn="l"/>
              </a:tabLst>
            </a:pPr>
            <a:r>
              <a:rPr sz="950">
                <a:latin typeface="Calibri"/>
                <a:cs typeface="Calibri"/>
              </a:rPr>
              <a:t>PA</a:t>
            </a:r>
            <a:r>
              <a:rPr sz="950" spc="5">
                <a:latin typeface="Calibri"/>
                <a:cs typeface="Calibri"/>
              </a:rPr>
              <a:t> </a:t>
            </a:r>
            <a:r>
              <a:rPr sz="950">
                <a:latin typeface="Calibri"/>
                <a:cs typeface="Calibri"/>
              </a:rPr>
              <a:t>LEA</a:t>
            </a:r>
            <a:r>
              <a:rPr sz="950" spc="175">
                <a:latin typeface="Calibri"/>
                <a:cs typeface="Calibri"/>
              </a:rPr>
              <a:t> </a:t>
            </a:r>
            <a:r>
              <a:rPr sz="950">
                <a:latin typeface="Calibri"/>
                <a:cs typeface="Calibri"/>
              </a:rPr>
              <a:t>Chart</a:t>
            </a:r>
            <a:r>
              <a:rPr sz="950" spc="15">
                <a:latin typeface="Calibri"/>
                <a:cs typeface="Calibri"/>
              </a:rPr>
              <a:t> </a:t>
            </a:r>
            <a:r>
              <a:rPr sz="950">
                <a:latin typeface="Calibri"/>
                <a:cs typeface="Calibri"/>
              </a:rPr>
              <a:t>of</a:t>
            </a:r>
            <a:r>
              <a:rPr sz="950" spc="55">
                <a:latin typeface="Calibri"/>
                <a:cs typeface="Calibri"/>
              </a:rPr>
              <a:t> </a:t>
            </a:r>
            <a:r>
              <a:rPr sz="950" spc="-10">
                <a:latin typeface="Calibri"/>
                <a:cs typeface="Calibri"/>
              </a:rPr>
              <a:t>Accounts</a:t>
            </a:r>
            <a:endParaRPr sz="950">
              <a:latin typeface="Calibri"/>
              <a:cs typeface="Calibri"/>
            </a:endParaRPr>
          </a:p>
          <a:p>
            <a:pPr marL="183515" indent="-171450">
              <a:lnSpc>
                <a:spcPct val="100000"/>
              </a:lnSpc>
              <a:spcBef>
                <a:spcPts val="135"/>
              </a:spcBef>
              <a:buFont typeface="Arial"/>
              <a:buChar char="•"/>
              <a:tabLst>
                <a:tab pos="183515" algn="l"/>
                <a:tab pos="184785" algn="l"/>
              </a:tabLst>
            </a:pPr>
            <a:r>
              <a:rPr sz="950">
                <a:latin typeface="Calibri"/>
                <a:cs typeface="Calibri"/>
              </a:rPr>
              <a:t>PA</a:t>
            </a:r>
            <a:r>
              <a:rPr sz="950" spc="35">
                <a:latin typeface="Calibri"/>
                <a:cs typeface="Calibri"/>
              </a:rPr>
              <a:t> </a:t>
            </a:r>
            <a:r>
              <a:rPr sz="950">
                <a:latin typeface="Calibri"/>
                <a:cs typeface="Calibri"/>
              </a:rPr>
              <a:t>Master</a:t>
            </a:r>
            <a:r>
              <a:rPr sz="950" spc="145">
                <a:latin typeface="Calibri"/>
                <a:cs typeface="Calibri"/>
              </a:rPr>
              <a:t> </a:t>
            </a:r>
            <a:r>
              <a:rPr sz="950">
                <a:latin typeface="Calibri"/>
                <a:cs typeface="Calibri"/>
              </a:rPr>
              <a:t>Standard Terms</a:t>
            </a:r>
            <a:r>
              <a:rPr lang="en-US" sz="950" spc="280">
                <a:latin typeface="Calibri"/>
                <a:cs typeface="Calibri"/>
              </a:rPr>
              <a:t> </a:t>
            </a:r>
            <a:r>
              <a:rPr sz="950">
                <a:latin typeface="Calibri"/>
                <a:cs typeface="Calibri"/>
              </a:rPr>
              <a:t>and</a:t>
            </a:r>
            <a:r>
              <a:rPr sz="950" spc="5">
                <a:latin typeface="Calibri"/>
                <a:cs typeface="Calibri"/>
              </a:rPr>
              <a:t> </a:t>
            </a:r>
            <a:r>
              <a:rPr sz="950" spc="-10">
                <a:latin typeface="Calibri"/>
                <a:cs typeface="Calibri"/>
              </a:rPr>
              <a:t>Conditions</a:t>
            </a:r>
            <a:endParaRPr sz="950">
              <a:latin typeface="Calibri"/>
              <a:cs typeface="Calibri"/>
            </a:endParaRPr>
          </a:p>
          <a:p>
            <a:pPr marL="183515" indent="-171450">
              <a:lnSpc>
                <a:spcPct val="100000"/>
              </a:lnSpc>
              <a:spcBef>
                <a:spcPts val="135"/>
              </a:spcBef>
              <a:buFont typeface="Arial"/>
              <a:buChar char="•"/>
              <a:tabLst>
                <a:tab pos="183515" algn="l"/>
                <a:tab pos="184785" algn="l"/>
              </a:tabLst>
            </a:pPr>
            <a:r>
              <a:rPr sz="950">
                <a:latin typeface="Calibri"/>
                <a:cs typeface="Calibri"/>
              </a:rPr>
              <a:t>PA</a:t>
            </a:r>
            <a:r>
              <a:rPr sz="950" spc="40">
                <a:latin typeface="Calibri"/>
                <a:cs typeface="Calibri"/>
              </a:rPr>
              <a:t> </a:t>
            </a:r>
            <a:r>
              <a:rPr sz="950">
                <a:latin typeface="Calibri"/>
                <a:cs typeface="Calibri"/>
              </a:rPr>
              <a:t>School</a:t>
            </a:r>
            <a:r>
              <a:rPr sz="950" spc="100">
                <a:latin typeface="Calibri"/>
                <a:cs typeface="Calibri"/>
              </a:rPr>
              <a:t> </a:t>
            </a:r>
            <a:r>
              <a:rPr sz="950">
                <a:latin typeface="Calibri"/>
                <a:cs typeface="Calibri"/>
              </a:rPr>
              <a:t>Code/Procurement</a:t>
            </a:r>
            <a:r>
              <a:rPr lang="en-US" sz="950">
                <a:latin typeface="Calibri"/>
                <a:cs typeface="Calibri"/>
              </a:rPr>
              <a:t> </a:t>
            </a:r>
            <a:r>
              <a:rPr sz="950" spc="-20">
                <a:latin typeface="Calibri"/>
                <a:cs typeface="Calibri"/>
              </a:rPr>
              <a:t>Code</a:t>
            </a:r>
            <a:endParaRPr sz="950">
              <a:latin typeface="Calibri"/>
              <a:cs typeface="Calibri"/>
            </a:endParaRPr>
          </a:p>
        </p:txBody>
      </p:sp>
      <p:sp>
        <p:nvSpPr>
          <p:cNvPr id="50" name="object 50"/>
          <p:cNvSpPr txBox="1"/>
          <p:nvPr/>
        </p:nvSpPr>
        <p:spPr>
          <a:xfrm>
            <a:off x="5424444" y="5382842"/>
            <a:ext cx="976630" cy="185420"/>
          </a:xfrm>
          <a:prstGeom prst="rect">
            <a:avLst/>
          </a:prstGeom>
        </p:spPr>
        <p:txBody>
          <a:bodyPr vert="horz" wrap="square" lIns="0" tIns="12700" rIns="0" bIns="0" rtlCol="0">
            <a:spAutoFit/>
          </a:bodyPr>
          <a:lstStyle/>
          <a:p>
            <a:pPr marL="12700">
              <a:lnSpc>
                <a:spcPct val="100000"/>
              </a:lnSpc>
              <a:spcBef>
                <a:spcPts val="100"/>
              </a:spcBef>
            </a:pPr>
            <a:r>
              <a:rPr sz="1050" b="1" dirty="0">
                <a:latin typeface="Calibri"/>
                <a:cs typeface="Calibri"/>
              </a:rPr>
              <a:t>Federal</a:t>
            </a:r>
            <a:r>
              <a:rPr sz="1050" b="1" spc="-55" dirty="0">
                <a:latin typeface="Calibri"/>
                <a:cs typeface="Calibri"/>
              </a:rPr>
              <a:t> </a:t>
            </a:r>
            <a:r>
              <a:rPr sz="1050" b="1" spc="-10" dirty="0">
                <a:latin typeface="Calibri"/>
                <a:cs typeface="Calibri"/>
              </a:rPr>
              <a:t>Statutes:</a:t>
            </a:r>
            <a:endParaRPr sz="1050" dirty="0">
              <a:latin typeface="Calibri"/>
              <a:cs typeface="Calibri"/>
            </a:endParaRPr>
          </a:p>
        </p:txBody>
      </p:sp>
      <p:sp>
        <p:nvSpPr>
          <p:cNvPr id="51" name="object 51"/>
          <p:cNvSpPr txBox="1"/>
          <p:nvPr/>
        </p:nvSpPr>
        <p:spPr>
          <a:xfrm>
            <a:off x="5424444" y="5563817"/>
            <a:ext cx="1022350" cy="488950"/>
          </a:xfrm>
          <a:prstGeom prst="rect">
            <a:avLst/>
          </a:prstGeom>
        </p:spPr>
        <p:txBody>
          <a:bodyPr vert="horz" wrap="square" lIns="0" tIns="15875" rIns="0" bIns="0" rtlCol="0">
            <a:spAutoFit/>
          </a:bodyPr>
          <a:lstStyle/>
          <a:p>
            <a:pPr marL="183515" indent="-171450">
              <a:lnSpc>
                <a:spcPct val="100000"/>
              </a:lnSpc>
              <a:spcBef>
                <a:spcPts val="125"/>
              </a:spcBef>
              <a:buFont typeface="Arial"/>
              <a:buChar char="•"/>
              <a:tabLst>
                <a:tab pos="183515" algn="l"/>
                <a:tab pos="184785" algn="l"/>
              </a:tabLst>
            </a:pPr>
            <a:r>
              <a:rPr sz="950">
                <a:latin typeface="Calibri"/>
                <a:cs typeface="Calibri"/>
              </a:rPr>
              <a:t>CARES</a:t>
            </a:r>
            <a:r>
              <a:rPr sz="950" spc="130">
                <a:latin typeface="Calibri"/>
                <a:cs typeface="Calibri"/>
              </a:rPr>
              <a:t> </a:t>
            </a:r>
            <a:r>
              <a:rPr sz="950" spc="-25">
                <a:latin typeface="Calibri"/>
                <a:cs typeface="Calibri"/>
              </a:rPr>
              <a:t>Act</a:t>
            </a:r>
            <a:endParaRPr sz="950">
              <a:latin typeface="Calibri"/>
              <a:cs typeface="Calibri"/>
            </a:endParaRPr>
          </a:p>
          <a:p>
            <a:pPr marL="183515" indent="-171450">
              <a:lnSpc>
                <a:spcPct val="100000"/>
              </a:lnSpc>
              <a:spcBef>
                <a:spcPts val="60"/>
              </a:spcBef>
              <a:buFont typeface="Arial"/>
              <a:buChar char="•"/>
              <a:tabLst>
                <a:tab pos="183515" algn="l"/>
                <a:tab pos="184785" algn="l"/>
              </a:tabLst>
            </a:pPr>
            <a:r>
              <a:rPr sz="950">
                <a:latin typeface="Calibri"/>
                <a:cs typeface="Calibri"/>
              </a:rPr>
              <a:t>CRRSA</a:t>
            </a:r>
            <a:r>
              <a:rPr sz="950" spc="90">
                <a:latin typeface="Calibri"/>
                <a:cs typeface="Calibri"/>
              </a:rPr>
              <a:t> </a:t>
            </a:r>
            <a:r>
              <a:rPr sz="950" spc="-25">
                <a:latin typeface="Calibri"/>
                <a:cs typeface="Calibri"/>
              </a:rPr>
              <a:t>Act</a:t>
            </a:r>
            <a:endParaRPr sz="950">
              <a:latin typeface="Calibri"/>
              <a:cs typeface="Calibri"/>
            </a:endParaRPr>
          </a:p>
          <a:p>
            <a:pPr marL="183515" indent="-171450">
              <a:lnSpc>
                <a:spcPct val="100000"/>
              </a:lnSpc>
              <a:spcBef>
                <a:spcPts val="135"/>
              </a:spcBef>
              <a:buFont typeface="Arial"/>
              <a:buChar char="•"/>
              <a:tabLst>
                <a:tab pos="183515" algn="l"/>
                <a:tab pos="184785" algn="l"/>
              </a:tabLst>
            </a:pPr>
            <a:r>
              <a:rPr sz="950">
                <a:latin typeface="Calibri"/>
                <a:cs typeface="Calibri"/>
              </a:rPr>
              <a:t>ARP</a:t>
            </a:r>
            <a:r>
              <a:rPr sz="950" spc="114">
                <a:latin typeface="Calibri"/>
                <a:cs typeface="Calibri"/>
              </a:rPr>
              <a:t> </a:t>
            </a:r>
            <a:r>
              <a:rPr sz="950">
                <a:latin typeface="Calibri"/>
                <a:cs typeface="Calibri"/>
              </a:rPr>
              <a:t>Act</a:t>
            </a:r>
            <a:r>
              <a:rPr sz="950" spc="-10">
                <a:latin typeface="Calibri"/>
                <a:cs typeface="Calibri"/>
              </a:rPr>
              <a:t> </a:t>
            </a:r>
            <a:r>
              <a:rPr sz="950">
                <a:latin typeface="Calibri"/>
                <a:cs typeface="Calibri"/>
              </a:rPr>
              <a:t>of</a:t>
            </a:r>
            <a:r>
              <a:rPr sz="950" spc="20">
                <a:latin typeface="Calibri"/>
                <a:cs typeface="Calibri"/>
              </a:rPr>
              <a:t> </a:t>
            </a:r>
            <a:r>
              <a:rPr sz="950" spc="-20">
                <a:latin typeface="Calibri"/>
                <a:cs typeface="Calibri"/>
              </a:rPr>
              <a:t>2021</a:t>
            </a:r>
            <a:endParaRPr sz="950">
              <a:latin typeface="Calibri"/>
              <a:cs typeface="Calibri"/>
            </a:endParaRPr>
          </a:p>
        </p:txBody>
      </p:sp>
      <p:sp>
        <p:nvSpPr>
          <p:cNvPr id="52" name="object 52"/>
          <p:cNvSpPr txBox="1"/>
          <p:nvPr/>
        </p:nvSpPr>
        <p:spPr>
          <a:xfrm>
            <a:off x="7316336" y="5360275"/>
            <a:ext cx="1659255" cy="530225"/>
          </a:xfrm>
          <a:prstGeom prst="rect">
            <a:avLst/>
          </a:prstGeom>
        </p:spPr>
        <p:txBody>
          <a:bodyPr vert="horz" wrap="square" lIns="0" tIns="34925" rIns="0" bIns="0" rtlCol="0">
            <a:spAutoFit/>
          </a:bodyPr>
          <a:lstStyle/>
          <a:p>
            <a:pPr marL="12700">
              <a:lnSpc>
                <a:spcPct val="100000"/>
              </a:lnSpc>
              <a:spcBef>
                <a:spcPts val="275"/>
              </a:spcBef>
            </a:pPr>
            <a:r>
              <a:rPr sz="1050" b="1" dirty="0">
                <a:latin typeface="Calibri"/>
                <a:cs typeface="Calibri"/>
              </a:rPr>
              <a:t>Federal</a:t>
            </a:r>
            <a:r>
              <a:rPr sz="1050" b="1" spc="-55" dirty="0">
                <a:latin typeface="Calibri"/>
                <a:cs typeface="Calibri"/>
              </a:rPr>
              <a:t> </a:t>
            </a:r>
            <a:r>
              <a:rPr sz="1050" b="1" spc="-10" dirty="0">
                <a:latin typeface="Calibri"/>
                <a:cs typeface="Calibri"/>
              </a:rPr>
              <a:t>Regulations:</a:t>
            </a:r>
            <a:endParaRPr sz="1050" dirty="0">
              <a:latin typeface="Calibri"/>
              <a:cs typeface="Calibri"/>
            </a:endParaRPr>
          </a:p>
          <a:p>
            <a:pPr marL="183515" indent="-171450">
              <a:lnSpc>
                <a:spcPct val="100000"/>
              </a:lnSpc>
              <a:spcBef>
                <a:spcPts val="190"/>
              </a:spcBef>
              <a:buFont typeface="Arial"/>
              <a:buChar char="•"/>
              <a:tabLst>
                <a:tab pos="183515" algn="l"/>
                <a:tab pos="184785" algn="l"/>
              </a:tabLst>
            </a:pPr>
            <a:r>
              <a:rPr sz="950" dirty="0">
                <a:latin typeface="Calibri"/>
                <a:cs typeface="Calibri"/>
              </a:rPr>
              <a:t>2</a:t>
            </a:r>
            <a:r>
              <a:rPr sz="950" spc="60" dirty="0">
                <a:latin typeface="Calibri"/>
                <a:cs typeface="Calibri"/>
              </a:rPr>
              <a:t> </a:t>
            </a:r>
            <a:r>
              <a:rPr sz="950" dirty="0">
                <a:latin typeface="Calibri"/>
                <a:cs typeface="Calibri"/>
              </a:rPr>
              <a:t>CFR</a:t>
            </a:r>
            <a:r>
              <a:rPr sz="950" spc="25" dirty="0">
                <a:latin typeface="Calibri"/>
                <a:cs typeface="Calibri"/>
              </a:rPr>
              <a:t> </a:t>
            </a:r>
            <a:r>
              <a:rPr sz="950" spc="-25" dirty="0">
                <a:latin typeface="Calibri"/>
                <a:cs typeface="Calibri"/>
              </a:rPr>
              <a:t>200</a:t>
            </a:r>
            <a:endParaRPr sz="950" dirty="0">
              <a:latin typeface="Calibri"/>
              <a:cs typeface="Calibri"/>
            </a:endParaRPr>
          </a:p>
          <a:p>
            <a:pPr marL="183515" indent="-171450">
              <a:lnSpc>
                <a:spcPct val="100000"/>
              </a:lnSpc>
              <a:spcBef>
                <a:spcPts val="60"/>
              </a:spcBef>
              <a:buFont typeface="Arial"/>
              <a:buChar char="•"/>
              <a:tabLst>
                <a:tab pos="183515" algn="l"/>
                <a:tab pos="184785" algn="l"/>
              </a:tabLst>
            </a:pPr>
            <a:r>
              <a:rPr sz="950" dirty="0">
                <a:latin typeface="Calibri"/>
                <a:cs typeface="Calibri"/>
              </a:rPr>
              <a:t>ESF</a:t>
            </a:r>
            <a:r>
              <a:rPr sz="950" spc="325" dirty="0">
                <a:latin typeface="Calibri"/>
                <a:cs typeface="Calibri"/>
              </a:rPr>
              <a:t> </a:t>
            </a:r>
            <a:r>
              <a:rPr sz="950" dirty="0">
                <a:latin typeface="Calibri"/>
                <a:cs typeface="Calibri"/>
              </a:rPr>
              <a:t>Compliance</a:t>
            </a:r>
            <a:r>
              <a:rPr sz="950" spc="-10" dirty="0">
                <a:latin typeface="Calibri"/>
                <a:cs typeface="Calibri"/>
              </a:rPr>
              <a:t> Supplement</a:t>
            </a:r>
            <a:endParaRPr sz="950" dirty="0">
              <a:latin typeface="Calibri"/>
              <a:cs typeface="Calibri"/>
            </a:endParaRPr>
          </a:p>
        </p:txBody>
      </p:sp>
      <p:sp>
        <p:nvSpPr>
          <p:cNvPr id="53" name="object 53"/>
          <p:cNvSpPr txBox="1"/>
          <p:nvPr/>
        </p:nvSpPr>
        <p:spPr>
          <a:xfrm>
            <a:off x="9564246" y="5392444"/>
            <a:ext cx="1374140" cy="314960"/>
          </a:xfrm>
          <a:prstGeom prst="rect">
            <a:avLst/>
          </a:prstGeom>
        </p:spPr>
        <p:txBody>
          <a:bodyPr vert="horz" wrap="square" lIns="0" tIns="15875" rIns="0" bIns="0" rtlCol="0">
            <a:spAutoFit/>
          </a:bodyPr>
          <a:lstStyle/>
          <a:p>
            <a:pPr marL="12700">
              <a:lnSpc>
                <a:spcPct val="100000"/>
              </a:lnSpc>
              <a:spcBef>
                <a:spcPts val="125"/>
              </a:spcBef>
            </a:pPr>
            <a:r>
              <a:rPr sz="950" b="1">
                <a:latin typeface="Calibri"/>
                <a:cs typeface="Calibri"/>
              </a:rPr>
              <a:t>Agency</a:t>
            </a:r>
            <a:r>
              <a:rPr sz="950" b="1" spc="85">
                <a:latin typeface="Calibri"/>
                <a:cs typeface="Calibri"/>
              </a:rPr>
              <a:t> </a:t>
            </a:r>
            <a:r>
              <a:rPr sz="950" b="1">
                <a:latin typeface="Calibri"/>
                <a:cs typeface="Calibri"/>
              </a:rPr>
              <a:t>Specific</a:t>
            </a:r>
            <a:r>
              <a:rPr sz="950" b="1" spc="145">
                <a:latin typeface="Calibri"/>
                <a:cs typeface="Calibri"/>
              </a:rPr>
              <a:t> </a:t>
            </a:r>
            <a:r>
              <a:rPr sz="950" b="1" spc="-10">
                <a:latin typeface="Calibri"/>
                <a:cs typeface="Calibri"/>
              </a:rPr>
              <a:t>Guidance:</a:t>
            </a:r>
            <a:endParaRPr sz="950">
              <a:latin typeface="Calibri"/>
              <a:cs typeface="Calibri"/>
            </a:endParaRPr>
          </a:p>
          <a:p>
            <a:pPr marL="183515" indent="-170815">
              <a:lnSpc>
                <a:spcPct val="100000"/>
              </a:lnSpc>
              <a:spcBef>
                <a:spcPts val="35"/>
              </a:spcBef>
              <a:buFont typeface="Arial"/>
              <a:buChar char="•"/>
              <a:tabLst>
                <a:tab pos="183515" algn="l"/>
                <a:tab pos="184150" algn="l"/>
              </a:tabLst>
            </a:pPr>
            <a:r>
              <a:rPr sz="900">
                <a:latin typeface="Calibri"/>
                <a:cs typeface="Calibri"/>
              </a:rPr>
              <a:t>U.S.</a:t>
            </a:r>
            <a:r>
              <a:rPr sz="900" spc="20">
                <a:latin typeface="Calibri"/>
                <a:cs typeface="Calibri"/>
              </a:rPr>
              <a:t> </a:t>
            </a:r>
            <a:r>
              <a:rPr sz="900">
                <a:latin typeface="Calibri"/>
                <a:cs typeface="Calibri"/>
              </a:rPr>
              <a:t>Dept.</a:t>
            </a:r>
            <a:r>
              <a:rPr sz="900" spc="30">
                <a:latin typeface="Calibri"/>
                <a:cs typeface="Calibri"/>
              </a:rPr>
              <a:t> </a:t>
            </a:r>
            <a:r>
              <a:rPr sz="900">
                <a:latin typeface="Calibri"/>
                <a:cs typeface="Calibri"/>
              </a:rPr>
              <a:t>of</a:t>
            </a:r>
            <a:r>
              <a:rPr sz="900" spc="70">
                <a:latin typeface="Calibri"/>
                <a:cs typeface="Calibri"/>
              </a:rPr>
              <a:t> </a:t>
            </a:r>
            <a:r>
              <a:rPr sz="900" spc="-10">
                <a:latin typeface="Calibri"/>
                <a:cs typeface="Calibri"/>
              </a:rPr>
              <a:t>Education</a:t>
            </a:r>
            <a:endParaRPr sz="900">
              <a:latin typeface="Calibri"/>
              <a:cs typeface="Calibri"/>
            </a:endParaRPr>
          </a:p>
        </p:txBody>
      </p:sp>
      <p:pic>
        <p:nvPicPr>
          <p:cNvPr id="54" name="object 54">
            <a:extLst>
              <a:ext uri="{C183D7F6-B498-43B3-948B-1728B52AA6E4}">
                <adec:decorative xmlns:adec="http://schemas.microsoft.com/office/drawing/2017/decorative" val="1"/>
              </a:ext>
            </a:extLst>
          </p:cNvPr>
          <p:cNvPicPr/>
          <p:nvPr/>
        </p:nvPicPr>
        <p:blipFill>
          <a:blip r:embed="rId13" cstate="screen">
            <a:extLst>
              <a:ext uri="{28A0092B-C50C-407E-A947-70E740481C1C}">
                <a14:useLocalDpi xmlns:a14="http://schemas.microsoft.com/office/drawing/2010/main"/>
              </a:ext>
            </a:extLst>
          </a:blip>
          <a:stretch>
            <a:fillRect/>
          </a:stretch>
        </p:blipFill>
        <p:spPr>
          <a:xfrm>
            <a:off x="800100" y="2362200"/>
            <a:ext cx="95250" cy="95250"/>
          </a:xfrm>
          <a:prstGeom prst="rect">
            <a:avLst/>
          </a:prstGeom>
        </p:spPr>
      </p:pic>
      <p:pic>
        <p:nvPicPr>
          <p:cNvPr id="55" name="object 55">
            <a:extLst>
              <a:ext uri="{C183D7F6-B498-43B3-948B-1728B52AA6E4}">
                <adec:decorative xmlns:adec="http://schemas.microsoft.com/office/drawing/2017/decorative" val="1"/>
              </a:ext>
            </a:extLst>
          </p:cNvPr>
          <p:cNvPicPr/>
          <p:nvPr/>
        </p:nvPicPr>
        <p:blipFill>
          <a:blip r:embed="rId14" cstate="screen">
            <a:extLst>
              <a:ext uri="{28A0092B-C50C-407E-A947-70E740481C1C}">
                <a14:useLocalDpi xmlns:a14="http://schemas.microsoft.com/office/drawing/2010/main"/>
              </a:ext>
            </a:extLst>
          </a:blip>
          <a:stretch>
            <a:fillRect/>
          </a:stretch>
        </p:blipFill>
        <p:spPr>
          <a:xfrm>
            <a:off x="800100" y="3305175"/>
            <a:ext cx="95250" cy="85725"/>
          </a:xfrm>
          <a:prstGeom prst="rect">
            <a:avLst/>
          </a:prstGeom>
        </p:spPr>
      </p:pic>
      <p:grpSp>
        <p:nvGrpSpPr>
          <p:cNvPr id="56" name="object 56">
            <a:extLst>
              <a:ext uri="{C183D7F6-B498-43B3-948B-1728B52AA6E4}">
                <adec:decorative xmlns:adec="http://schemas.microsoft.com/office/drawing/2017/decorative" val="1"/>
              </a:ext>
            </a:extLst>
          </p:cNvPr>
          <p:cNvGrpSpPr/>
          <p:nvPr/>
        </p:nvGrpSpPr>
        <p:grpSpPr>
          <a:xfrm>
            <a:off x="714375" y="2562225"/>
            <a:ext cx="266700" cy="352425"/>
            <a:chOff x="714375" y="2562225"/>
            <a:chExt cx="266700" cy="352425"/>
          </a:xfrm>
        </p:grpSpPr>
        <p:pic>
          <p:nvPicPr>
            <p:cNvPr id="57" name="object 57"/>
            <p:cNvPicPr/>
            <p:nvPr/>
          </p:nvPicPr>
          <p:blipFill>
            <a:blip r:embed="rId15" cstate="screen">
              <a:extLst>
                <a:ext uri="{28A0092B-C50C-407E-A947-70E740481C1C}">
                  <a14:useLocalDpi xmlns:a14="http://schemas.microsoft.com/office/drawing/2010/main"/>
                </a:ext>
              </a:extLst>
            </a:blip>
            <a:stretch>
              <a:fillRect/>
            </a:stretch>
          </p:blipFill>
          <p:spPr>
            <a:xfrm>
              <a:off x="800100" y="2562225"/>
              <a:ext cx="95250" cy="95250"/>
            </a:xfrm>
            <a:prstGeom prst="rect">
              <a:avLst/>
            </a:prstGeom>
          </p:spPr>
        </p:pic>
        <p:pic>
          <p:nvPicPr>
            <p:cNvPr id="58" name="object 58"/>
            <p:cNvPicPr/>
            <p:nvPr/>
          </p:nvPicPr>
          <p:blipFill>
            <a:blip r:embed="rId16" cstate="print"/>
            <a:stretch>
              <a:fillRect/>
            </a:stretch>
          </p:blipFill>
          <p:spPr>
            <a:xfrm>
              <a:off x="714375" y="2647950"/>
              <a:ext cx="266700" cy="266700"/>
            </a:xfrm>
            <a:prstGeom prst="rect">
              <a:avLst/>
            </a:prstGeom>
          </p:spPr>
        </p:pic>
        <p:pic>
          <p:nvPicPr>
            <p:cNvPr id="59" name="object 59"/>
            <p:cNvPicPr/>
            <p:nvPr/>
          </p:nvPicPr>
          <p:blipFill>
            <a:blip r:embed="rId17" cstate="screen">
              <a:extLst>
                <a:ext uri="{28A0092B-C50C-407E-A947-70E740481C1C}">
                  <a14:useLocalDpi xmlns:a14="http://schemas.microsoft.com/office/drawing/2010/main"/>
                </a:ext>
              </a:extLst>
            </a:blip>
            <a:stretch>
              <a:fillRect/>
            </a:stretch>
          </p:blipFill>
          <p:spPr>
            <a:xfrm>
              <a:off x="802947" y="2736524"/>
              <a:ext cx="90683" cy="90687"/>
            </a:xfrm>
            <a:prstGeom prst="rect">
              <a:avLst/>
            </a:prstGeom>
          </p:spPr>
        </p:pic>
      </p:grpSp>
      <p:grpSp>
        <p:nvGrpSpPr>
          <p:cNvPr id="60" name="object 60">
            <a:extLst>
              <a:ext uri="{C183D7F6-B498-43B3-948B-1728B52AA6E4}">
                <adec:decorative xmlns:adec="http://schemas.microsoft.com/office/drawing/2017/decorative" val="1"/>
              </a:ext>
            </a:extLst>
          </p:cNvPr>
          <p:cNvGrpSpPr/>
          <p:nvPr/>
        </p:nvGrpSpPr>
        <p:grpSpPr>
          <a:xfrm>
            <a:off x="714375" y="3495675"/>
            <a:ext cx="266700" cy="381000"/>
            <a:chOff x="714375" y="3495675"/>
            <a:chExt cx="266700" cy="381000"/>
          </a:xfrm>
        </p:grpSpPr>
        <p:pic>
          <p:nvPicPr>
            <p:cNvPr id="61" name="object 61"/>
            <p:cNvPicPr/>
            <p:nvPr/>
          </p:nvPicPr>
          <p:blipFill>
            <a:blip r:embed="rId18" cstate="screen">
              <a:extLst>
                <a:ext uri="{28A0092B-C50C-407E-A947-70E740481C1C}">
                  <a14:useLocalDpi xmlns:a14="http://schemas.microsoft.com/office/drawing/2010/main"/>
                </a:ext>
              </a:extLst>
            </a:blip>
            <a:stretch>
              <a:fillRect/>
            </a:stretch>
          </p:blipFill>
          <p:spPr>
            <a:xfrm>
              <a:off x="800100" y="3495675"/>
              <a:ext cx="95250" cy="95250"/>
            </a:xfrm>
            <a:prstGeom prst="rect">
              <a:avLst/>
            </a:prstGeom>
          </p:spPr>
        </p:pic>
        <p:pic>
          <p:nvPicPr>
            <p:cNvPr id="62" name="object 62"/>
            <p:cNvPicPr/>
            <p:nvPr/>
          </p:nvPicPr>
          <p:blipFill>
            <a:blip r:embed="rId19" cstate="print"/>
            <a:stretch>
              <a:fillRect/>
            </a:stretch>
          </p:blipFill>
          <p:spPr>
            <a:xfrm>
              <a:off x="714375" y="3600450"/>
              <a:ext cx="266700" cy="276225"/>
            </a:xfrm>
            <a:prstGeom prst="rect">
              <a:avLst/>
            </a:prstGeom>
          </p:spPr>
        </p:pic>
        <p:pic>
          <p:nvPicPr>
            <p:cNvPr id="63" name="object 63"/>
            <p:cNvPicPr/>
            <p:nvPr/>
          </p:nvPicPr>
          <p:blipFill>
            <a:blip r:embed="rId20" cstate="screen">
              <a:extLst>
                <a:ext uri="{28A0092B-C50C-407E-A947-70E740481C1C}">
                  <a14:useLocalDpi xmlns:a14="http://schemas.microsoft.com/office/drawing/2010/main"/>
                </a:ext>
              </a:extLst>
            </a:blip>
            <a:stretch>
              <a:fillRect/>
            </a:stretch>
          </p:blipFill>
          <p:spPr>
            <a:xfrm>
              <a:off x="803536" y="3690692"/>
              <a:ext cx="89505" cy="96968"/>
            </a:xfrm>
            <a:prstGeom prst="rect">
              <a:avLst/>
            </a:prstGeom>
          </p:spPr>
        </p:pic>
      </p:grpSp>
      <p:pic>
        <p:nvPicPr>
          <p:cNvPr id="64" name="object 64">
            <a:extLst>
              <a:ext uri="{C183D7F6-B498-43B3-948B-1728B52AA6E4}">
                <adec:decorative xmlns:adec="http://schemas.microsoft.com/office/drawing/2017/decorative" val="1"/>
              </a:ext>
            </a:extLst>
          </p:cNvPr>
          <p:cNvPicPr/>
          <p:nvPr/>
        </p:nvPicPr>
        <p:blipFill>
          <a:blip r:embed="rId21" cstate="screen">
            <a:extLst>
              <a:ext uri="{28A0092B-C50C-407E-A947-70E740481C1C}">
                <a14:useLocalDpi xmlns:a14="http://schemas.microsoft.com/office/drawing/2010/main"/>
              </a:ext>
            </a:extLst>
          </a:blip>
          <a:stretch>
            <a:fillRect/>
          </a:stretch>
        </p:blipFill>
        <p:spPr>
          <a:xfrm>
            <a:off x="800100" y="4286250"/>
            <a:ext cx="95250" cy="85725"/>
          </a:xfrm>
          <a:prstGeom prst="rect">
            <a:avLst/>
          </a:prstGeom>
        </p:spPr>
      </p:pic>
      <p:grpSp>
        <p:nvGrpSpPr>
          <p:cNvPr id="65" name="object 65">
            <a:extLst>
              <a:ext uri="{C183D7F6-B498-43B3-948B-1728B52AA6E4}">
                <adec:decorative xmlns:adec="http://schemas.microsoft.com/office/drawing/2017/decorative" val="1"/>
              </a:ext>
            </a:extLst>
          </p:cNvPr>
          <p:cNvGrpSpPr/>
          <p:nvPr/>
        </p:nvGrpSpPr>
        <p:grpSpPr>
          <a:xfrm>
            <a:off x="714375" y="4448175"/>
            <a:ext cx="266700" cy="381000"/>
            <a:chOff x="714375" y="4448175"/>
            <a:chExt cx="266700" cy="381000"/>
          </a:xfrm>
        </p:grpSpPr>
        <p:pic>
          <p:nvPicPr>
            <p:cNvPr id="66" name="object 66"/>
            <p:cNvPicPr/>
            <p:nvPr/>
          </p:nvPicPr>
          <p:blipFill>
            <a:blip r:embed="rId22" cstate="screen">
              <a:extLst>
                <a:ext uri="{28A0092B-C50C-407E-A947-70E740481C1C}">
                  <a14:useLocalDpi xmlns:a14="http://schemas.microsoft.com/office/drawing/2010/main"/>
                </a:ext>
              </a:extLst>
            </a:blip>
            <a:stretch>
              <a:fillRect/>
            </a:stretch>
          </p:blipFill>
          <p:spPr>
            <a:xfrm>
              <a:off x="800100" y="4448175"/>
              <a:ext cx="95250" cy="95250"/>
            </a:xfrm>
            <a:prstGeom prst="rect">
              <a:avLst/>
            </a:prstGeom>
          </p:spPr>
        </p:pic>
        <p:pic>
          <p:nvPicPr>
            <p:cNvPr id="67" name="object 67"/>
            <p:cNvPicPr/>
            <p:nvPr/>
          </p:nvPicPr>
          <p:blipFill>
            <a:blip r:embed="rId19" cstate="print"/>
            <a:stretch>
              <a:fillRect/>
            </a:stretch>
          </p:blipFill>
          <p:spPr>
            <a:xfrm>
              <a:off x="714375" y="4552950"/>
              <a:ext cx="266700" cy="276225"/>
            </a:xfrm>
            <a:prstGeom prst="rect">
              <a:avLst/>
            </a:prstGeom>
          </p:spPr>
        </p:pic>
        <p:pic>
          <p:nvPicPr>
            <p:cNvPr id="68" name="object 68"/>
            <p:cNvPicPr/>
            <p:nvPr/>
          </p:nvPicPr>
          <p:blipFill>
            <a:blip r:embed="rId23" cstate="screen">
              <a:extLst>
                <a:ext uri="{28A0092B-C50C-407E-A947-70E740481C1C}">
                  <a14:useLocalDpi xmlns:a14="http://schemas.microsoft.com/office/drawing/2010/main"/>
                </a:ext>
              </a:extLst>
            </a:blip>
            <a:stretch>
              <a:fillRect/>
            </a:stretch>
          </p:blipFill>
          <p:spPr>
            <a:xfrm>
              <a:off x="803536" y="4643192"/>
              <a:ext cx="89505" cy="96968"/>
            </a:xfrm>
            <a:prstGeom prst="rect">
              <a:avLst/>
            </a:prstGeom>
          </p:spPr>
        </p:pic>
      </p:grpSp>
      <p:pic>
        <p:nvPicPr>
          <p:cNvPr id="69" name="object 69">
            <a:extLst>
              <a:ext uri="{C183D7F6-B498-43B3-948B-1728B52AA6E4}">
                <adec:decorative xmlns:adec="http://schemas.microsoft.com/office/drawing/2017/decorative" val="1"/>
              </a:ext>
            </a:extLst>
          </p:cNvPr>
          <p:cNvPicPr/>
          <p:nvPr/>
        </p:nvPicPr>
        <p:blipFill>
          <a:blip r:embed="rId24" cstate="screen">
            <a:extLst>
              <a:ext uri="{28A0092B-C50C-407E-A947-70E740481C1C}">
                <a14:useLocalDpi xmlns:a14="http://schemas.microsoft.com/office/drawing/2010/main"/>
              </a:ext>
            </a:extLst>
          </a:blip>
          <a:stretch>
            <a:fillRect/>
          </a:stretch>
        </p:blipFill>
        <p:spPr>
          <a:xfrm>
            <a:off x="10764918" y="4437615"/>
            <a:ext cx="208963" cy="217446"/>
          </a:xfrm>
          <a:prstGeom prst="rect">
            <a:avLst/>
          </a:prstGeom>
        </p:spPr>
      </p:pic>
      <p:pic>
        <p:nvPicPr>
          <p:cNvPr id="70" name="object 70">
            <a:extLst>
              <a:ext uri="{C183D7F6-B498-43B3-948B-1728B52AA6E4}">
                <adec:decorative xmlns:adec="http://schemas.microsoft.com/office/drawing/2017/decorative" val="1"/>
              </a:ext>
            </a:extLst>
          </p:cNvPr>
          <p:cNvPicPr/>
          <p:nvPr/>
        </p:nvPicPr>
        <p:blipFill>
          <a:blip r:embed="rId25" cstate="screen">
            <a:extLst>
              <a:ext uri="{28A0092B-C50C-407E-A947-70E740481C1C}">
                <a14:useLocalDpi xmlns:a14="http://schemas.microsoft.com/office/drawing/2010/main"/>
              </a:ext>
            </a:extLst>
          </a:blip>
          <a:stretch>
            <a:fillRect/>
          </a:stretch>
        </p:blipFill>
        <p:spPr>
          <a:xfrm>
            <a:off x="9121122" y="4455460"/>
            <a:ext cx="219958" cy="206303"/>
          </a:xfrm>
          <a:prstGeom prst="rect">
            <a:avLst/>
          </a:prstGeom>
        </p:spPr>
      </p:pic>
      <p:pic>
        <p:nvPicPr>
          <p:cNvPr id="71" name="object 71">
            <a:extLst>
              <a:ext uri="{C183D7F6-B498-43B3-948B-1728B52AA6E4}">
                <adec:decorative xmlns:adec="http://schemas.microsoft.com/office/drawing/2017/decorative" val="1"/>
              </a:ext>
            </a:extLst>
          </p:cNvPr>
          <p:cNvPicPr/>
          <p:nvPr/>
        </p:nvPicPr>
        <p:blipFill>
          <a:blip r:embed="rId26" cstate="screen">
            <a:extLst>
              <a:ext uri="{28A0092B-C50C-407E-A947-70E740481C1C}">
                <a14:useLocalDpi xmlns:a14="http://schemas.microsoft.com/office/drawing/2010/main"/>
              </a:ext>
            </a:extLst>
          </a:blip>
          <a:stretch>
            <a:fillRect/>
          </a:stretch>
        </p:blipFill>
        <p:spPr>
          <a:xfrm>
            <a:off x="7510033" y="4480758"/>
            <a:ext cx="241734" cy="242394"/>
          </a:xfrm>
          <a:prstGeom prst="rect">
            <a:avLst/>
          </a:prstGeom>
        </p:spPr>
      </p:pic>
      <p:grpSp>
        <p:nvGrpSpPr>
          <p:cNvPr id="72" name="object 72">
            <a:extLst>
              <a:ext uri="{C183D7F6-B498-43B3-948B-1728B52AA6E4}">
                <adec:decorative xmlns:adec="http://schemas.microsoft.com/office/drawing/2017/decorative" val="1"/>
              </a:ext>
            </a:extLst>
          </p:cNvPr>
          <p:cNvGrpSpPr/>
          <p:nvPr/>
        </p:nvGrpSpPr>
        <p:grpSpPr>
          <a:xfrm>
            <a:off x="5946855" y="4489278"/>
            <a:ext cx="187325" cy="186690"/>
            <a:chOff x="5946855" y="4489278"/>
            <a:chExt cx="187325" cy="186690"/>
          </a:xfrm>
        </p:grpSpPr>
        <p:pic>
          <p:nvPicPr>
            <p:cNvPr id="73" name="object 73"/>
            <p:cNvPicPr/>
            <p:nvPr/>
          </p:nvPicPr>
          <p:blipFill>
            <a:blip r:embed="rId27" cstate="screen">
              <a:extLst>
                <a:ext uri="{28A0092B-C50C-407E-A947-70E740481C1C}">
                  <a14:useLocalDpi xmlns:a14="http://schemas.microsoft.com/office/drawing/2010/main"/>
                </a:ext>
              </a:extLst>
            </a:blip>
            <a:stretch>
              <a:fillRect/>
            </a:stretch>
          </p:blipFill>
          <p:spPr>
            <a:xfrm>
              <a:off x="5972412" y="4529928"/>
              <a:ext cx="160605" cy="104413"/>
            </a:xfrm>
            <a:prstGeom prst="rect">
              <a:avLst/>
            </a:prstGeom>
          </p:spPr>
        </p:pic>
        <p:sp>
          <p:nvSpPr>
            <p:cNvPr id="74" name="object 74"/>
            <p:cNvSpPr/>
            <p:nvPr/>
          </p:nvSpPr>
          <p:spPr>
            <a:xfrm>
              <a:off x="5946851" y="4489284"/>
              <a:ext cx="187325" cy="186690"/>
            </a:xfrm>
            <a:custGeom>
              <a:avLst/>
              <a:gdLst/>
              <a:ahLst/>
              <a:cxnLst/>
              <a:rect l="l" t="t" r="r" b="b"/>
              <a:pathLst>
                <a:path w="187325" h="186689">
                  <a:moveTo>
                    <a:pt x="186880" y="181610"/>
                  </a:moveTo>
                  <a:lnTo>
                    <a:pt x="5499" y="181610"/>
                  </a:lnTo>
                  <a:lnTo>
                    <a:pt x="5499" y="0"/>
                  </a:lnTo>
                  <a:lnTo>
                    <a:pt x="0" y="0"/>
                  </a:lnTo>
                  <a:lnTo>
                    <a:pt x="0" y="181610"/>
                  </a:lnTo>
                  <a:lnTo>
                    <a:pt x="0" y="186690"/>
                  </a:lnTo>
                  <a:lnTo>
                    <a:pt x="186880" y="186690"/>
                  </a:lnTo>
                  <a:lnTo>
                    <a:pt x="186880" y="181610"/>
                  </a:lnTo>
                  <a:close/>
                </a:path>
              </a:pathLst>
            </a:custGeom>
            <a:solidFill>
              <a:srgbClr val="353533"/>
            </a:solidFill>
          </p:spPr>
          <p:txBody>
            <a:bodyPr wrap="square" lIns="0" tIns="0" rIns="0" bIns="0" rtlCol="0"/>
            <a:lstStyle/>
            <a:p>
              <a:endParaRPr/>
            </a:p>
          </p:txBody>
        </p:sp>
      </p:grpSp>
      <p:pic>
        <p:nvPicPr>
          <p:cNvPr id="75" name="object 75">
            <a:extLst>
              <a:ext uri="{C183D7F6-B498-43B3-948B-1728B52AA6E4}">
                <adec:decorative xmlns:adec="http://schemas.microsoft.com/office/drawing/2017/decorative" val="1"/>
              </a:ext>
            </a:extLst>
          </p:cNvPr>
          <p:cNvPicPr/>
          <p:nvPr/>
        </p:nvPicPr>
        <p:blipFill>
          <a:blip r:embed="rId28" cstate="screen">
            <a:extLst>
              <a:ext uri="{28A0092B-C50C-407E-A947-70E740481C1C}">
                <a14:useLocalDpi xmlns:a14="http://schemas.microsoft.com/office/drawing/2010/main"/>
              </a:ext>
            </a:extLst>
          </a:blip>
          <a:stretch>
            <a:fillRect/>
          </a:stretch>
        </p:blipFill>
        <p:spPr>
          <a:xfrm>
            <a:off x="10778675" y="3596345"/>
            <a:ext cx="218857" cy="180648"/>
          </a:xfrm>
          <a:prstGeom prst="rect">
            <a:avLst/>
          </a:prstGeom>
        </p:spPr>
      </p:pic>
      <p:pic>
        <p:nvPicPr>
          <p:cNvPr id="76" name="object 76">
            <a:extLst>
              <a:ext uri="{C183D7F6-B498-43B3-948B-1728B52AA6E4}">
                <adec:decorative xmlns:adec="http://schemas.microsoft.com/office/drawing/2017/decorative" val="1"/>
              </a:ext>
            </a:extLst>
          </p:cNvPr>
          <p:cNvPicPr/>
          <p:nvPr/>
        </p:nvPicPr>
        <p:blipFill>
          <a:blip r:embed="rId29" cstate="screen">
            <a:extLst>
              <a:ext uri="{28A0092B-C50C-407E-A947-70E740481C1C}">
                <a14:useLocalDpi xmlns:a14="http://schemas.microsoft.com/office/drawing/2010/main"/>
              </a:ext>
            </a:extLst>
          </a:blip>
          <a:stretch>
            <a:fillRect/>
          </a:stretch>
        </p:blipFill>
        <p:spPr>
          <a:xfrm>
            <a:off x="9151954" y="3584709"/>
            <a:ext cx="243931" cy="151199"/>
          </a:xfrm>
          <a:prstGeom prst="rect">
            <a:avLst/>
          </a:prstGeom>
        </p:spPr>
      </p:pic>
      <p:pic>
        <p:nvPicPr>
          <p:cNvPr id="77" name="object 77">
            <a:extLst>
              <a:ext uri="{C183D7F6-B498-43B3-948B-1728B52AA6E4}">
                <adec:decorative xmlns:adec="http://schemas.microsoft.com/office/drawing/2017/decorative" val="1"/>
              </a:ext>
            </a:extLst>
          </p:cNvPr>
          <p:cNvPicPr/>
          <p:nvPr/>
        </p:nvPicPr>
        <p:blipFill>
          <a:blip r:embed="rId30" cstate="screen">
            <a:extLst>
              <a:ext uri="{28A0092B-C50C-407E-A947-70E740481C1C}">
                <a14:useLocalDpi xmlns:a14="http://schemas.microsoft.com/office/drawing/2010/main"/>
              </a:ext>
            </a:extLst>
          </a:blip>
          <a:stretch>
            <a:fillRect/>
          </a:stretch>
        </p:blipFill>
        <p:spPr>
          <a:xfrm>
            <a:off x="7535944" y="3555771"/>
            <a:ext cx="208958" cy="225466"/>
          </a:xfrm>
          <a:prstGeom prst="rect">
            <a:avLst/>
          </a:prstGeom>
        </p:spPr>
      </p:pic>
      <p:pic>
        <p:nvPicPr>
          <p:cNvPr id="78" name="object 78">
            <a:extLst>
              <a:ext uri="{C183D7F6-B498-43B3-948B-1728B52AA6E4}">
                <adec:decorative xmlns:adec="http://schemas.microsoft.com/office/drawing/2017/decorative" val="1"/>
              </a:ext>
            </a:extLst>
          </p:cNvPr>
          <p:cNvPicPr/>
          <p:nvPr/>
        </p:nvPicPr>
        <p:blipFill>
          <a:blip r:embed="rId31" cstate="screen">
            <a:extLst>
              <a:ext uri="{28A0092B-C50C-407E-A947-70E740481C1C}">
                <a14:useLocalDpi xmlns:a14="http://schemas.microsoft.com/office/drawing/2010/main"/>
              </a:ext>
            </a:extLst>
          </a:blip>
          <a:stretch>
            <a:fillRect/>
          </a:stretch>
        </p:blipFill>
        <p:spPr>
          <a:xfrm>
            <a:off x="5932690" y="3588569"/>
            <a:ext cx="190315" cy="191025"/>
          </a:xfrm>
          <a:prstGeom prst="rect">
            <a:avLst/>
          </a:prstGeom>
        </p:spPr>
      </p:pic>
      <p:pic>
        <p:nvPicPr>
          <p:cNvPr id="79" name="object 79">
            <a:extLst>
              <a:ext uri="{C183D7F6-B498-43B3-948B-1728B52AA6E4}">
                <adec:decorative xmlns:adec="http://schemas.microsoft.com/office/drawing/2017/decorative" val="1"/>
              </a:ext>
            </a:extLst>
          </p:cNvPr>
          <p:cNvPicPr/>
          <p:nvPr/>
        </p:nvPicPr>
        <p:blipFill>
          <a:blip r:embed="rId32" cstate="screen">
            <a:extLst>
              <a:ext uri="{28A0092B-C50C-407E-A947-70E740481C1C}">
                <a14:useLocalDpi xmlns:a14="http://schemas.microsoft.com/office/drawing/2010/main"/>
              </a:ext>
            </a:extLst>
          </a:blip>
          <a:stretch>
            <a:fillRect/>
          </a:stretch>
        </p:blipFill>
        <p:spPr>
          <a:xfrm>
            <a:off x="10742541" y="2681142"/>
            <a:ext cx="253340" cy="167720"/>
          </a:xfrm>
          <a:prstGeom prst="rect">
            <a:avLst/>
          </a:prstGeom>
        </p:spPr>
      </p:pic>
      <p:pic>
        <p:nvPicPr>
          <p:cNvPr id="80" name="object 80">
            <a:extLst>
              <a:ext uri="{C183D7F6-B498-43B3-948B-1728B52AA6E4}">
                <adec:decorative xmlns:adec="http://schemas.microsoft.com/office/drawing/2017/decorative" val="1"/>
              </a:ext>
            </a:extLst>
          </p:cNvPr>
          <p:cNvPicPr/>
          <p:nvPr/>
        </p:nvPicPr>
        <p:blipFill>
          <a:blip r:embed="rId33" cstate="screen">
            <a:extLst>
              <a:ext uri="{28A0092B-C50C-407E-A947-70E740481C1C}">
                <a14:useLocalDpi xmlns:a14="http://schemas.microsoft.com/office/drawing/2010/main"/>
              </a:ext>
            </a:extLst>
          </a:blip>
          <a:stretch>
            <a:fillRect/>
          </a:stretch>
        </p:blipFill>
        <p:spPr>
          <a:xfrm>
            <a:off x="9186184" y="2653599"/>
            <a:ext cx="174985" cy="222607"/>
          </a:xfrm>
          <a:prstGeom prst="rect">
            <a:avLst/>
          </a:prstGeom>
        </p:spPr>
      </p:pic>
      <p:pic>
        <p:nvPicPr>
          <p:cNvPr id="81" name="object 81">
            <a:extLst>
              <a:ext uri="{C183D7F6-B498-43B3-948B-1728B52AA6E4}">
                <adec:decorative xmlns:adec="http://schemas.microsoft.com/office/drawing/2017/decorative" val="1"/>
              </a:ext>
            </a:extLst>
          </p:cNvPr>
          <p:cNvPicPr/>
          <p:nvPr/>
        </p:nvPicPr>
        <p:blipFill>
          <a:blip r:embed="rId34" cstate="screen">
            <a:extLst>
              <a:ext uri="{28A0092B-C50C-407E-A947-70E740481C1C}">
                <a14:useLocalDpi xmlns:a14="http://schemas.microsoft.com/office/drawing/2010/main"/>
              </a:ext>
            </a:extLst>
          </a:blip>
          <a:stretch>
            <a:fillRect/>
          </a:stretch>
        </p:blipFill>
        <p:spPr>
          <a:xfrm>
            <a:off x="7555004" y="2713586"/>
            <a:ext cx="208960" cy="217489"/>
          </a:xfrm>
          <a:prstGeom prst="rect">
            <a:avLst/>
          </a:prstGeom>
        </p:spPr>
      </p:pic>
      <p:pic>
        <p:nvPicPr>
          <p:cNvPr id="82" name="object 82">
            <a:extLst>
              <a:ext uri="{C183D7F6-B498-43B3-948B-1728B52AA6E4}">
                <adec:decorative xmlns:adec="http://schemas.microsoft.com/office/drawing/2017/decorative" val="1"/>
              </a:ext>
            </a:extLst>
          </p:cNvPr>
          <p:cNvPicPr/>
          <p:nvPr/>
        </p:nvPicPr>
        <p:blipFill>
          <a:blip r:embed="rId35" cstate="screen">
            <a:extLst>
              <a:ext uri="{28A0092B-C50C-407E-A947-70E740481C1C}">
                <a14:useLocalDpi xmlns:a14="http://schemas.microsoft.com/office/drawing/2010/main"/>
              </a:ext>
            </a:extLst>
          </a:blip>
          <a:stretch>
            <a:fillRect/>
          </a:stretch>
        </p:blipFill>
        <p:spPr>
          <a:xfrm>
            <a:off x="5983981" y="2713348"/>
            <a:ext cx="117424" cy="252963"/>
          </a:xfrm>
          <a:prstGeom prst="rect">
            <a:avLst/>
          </a:prstGeom>
        </p:spPr>
      </p:pic>
      <p:sp>
        <p:nvSpPr>
          <p:cNvPr id="83" name="object 83">
            <a:extLst>
              <a:ext uri="{C183D7F6-B498-43B3-948B-1728B52AA6E4}">
                <adec:decorative xmlns:adec="http://schemas.microsoft.com/office/drawing/2017/decorative" val="1"/>
              </a:ext>
            </a:extLst>
          </p:cNvPr>
          <p:cNvSpPr/>
          <p:nvPr/>
        </p:nvSpPr>
        <p:spPr>
          <a:xfrm>
            <a:off x="10789653" y="1935797"/>
            <a:ext cx="160020" cy="93980"/>
          </a:xfrm>
          <a:custGeom>
            <a:avLst/>
            <a:gdLst/>
            <a:ahLst/>
            <a:cxnLst/>
            <a:rect l="l" t="t" r="r" b="b"/>
            <a:pathLst>
              <a:path w="160020" h="93980">
                <a:moveTo>
                  <a:pt x="5499" y="71729"/>
                </a:moveTo>
                <a:lnTo>
                  <a:pt x="0" y="71729"/>
                </a:lnTo>
                <a:lnTo>
                  <a:pt x="0" y="93726"/>
                </a:lnTo>
                <a:lnTo>
                  <a:pt x="5499" y="93726"/>
                </a:lnTo>
                <a:lnTo>
                  <a:pt x="5499" y="71729"/>
                </a:lnTo>
                <a:close/>
              </a:path>
              <a:path w="160020" h="93980">
                <a:moveTo>
                  <a:pt x="5499" y="38735"/>
                </a:moveTo>
                <a:lnTo>
                  <a:pt x="0" y="38735"/>
                </a:lnTo>
                <a:lnTo>
                  <a:pt x="0" y="60731"/>
                </a:lnTo>
                <a:lnTo>
                  <a:pt x="5499" y="60731"/>
                </a:lnTo>
                <a:lnTo>
                  <a:pt x="5499" y="38735"/>
                </a:lnTo>
                <a:close/>
              </a:path>
              <a:path w="160020" h="93980">
                <a:moveTo>
                  <a:pt x="21996" y="71729"/>
                </a:moveTo>
                <a:lnTo>
                  <a:pt x="16497" y="71729"/>
                </a:lnTo>
                <a:lnTo>
                  <a:pt x="16497" y="93726"/>
                </a:lnTo>
                <a:lnTo>
                  <a:pt x="21996" y="93726"/>
                </a:lnTo>
                <a:lnTo>
                  <a:pt x="21996" y="71729"/>
                </a:lnTo>
                <a:close/>
              </a:path>
              <a:path w="160020" h="93980">
                <a:moveTo>
                  <a:pt x="21996" y="38735"/>
                </a:moveTo>
                <a:lnTo>
                  <a:pt x="16497" y="38735"/>
                </a:lnTo>
                <a:lnTo>
                  <a:pt x="16497" y="60731"/>
                </a:lnTo>
                <a:lnTo>
                  <a:pt x="21996" y="60731"/>
                </a:lnTo>
                <a:lnTo>
                  <a:pt x="21996" y="38735"/>
                </a:lnTo>
                <a:close/>
              </a:path>
              <a:path w="160020" h="93980">
                <a:moveTo>
                  <a:pt x="38481" y="71729"/>
                </a:moveTo>
                <a:lnTo>
                  <a:pt x="32981" y="71729"/>
                </a:lnTo>
                <a:lnTo>
                  <a:pt x="32981" y="93726"/>
                </a:lnTo>
                <a:lnTo>
                  <a:pt x="38481" y="93726"/>
                </a:lnTo>
                <a:lnTo>
                  <a:pt x="38481" y="71729"/>
                </a:lnTo>
                <a:close/>
              </a:path>
              <a:path w="160020" h="93980">
                <a:moveTo>
                  <a:pt x="38481" y="38735"/>
                </a:moveTo>
                <a:lnTo>
                  <a:pt x="32981" y="38735"/>
                </a:lnTo>
                <a:lnTo>
                  <a:pt x="32981" y="60731"/>
                </a:lnTo>
                <a:lnTo>
                  <a:pt x="38481" y="60731"/>
                </a:lnTo>
                <a:lnTo>
                  <a:pt x="38481" y="38735"/>
                </a:lnTo>
                <a:close/>
              </a:path>
              <a:path w="160020" h="93980">
                <a:moveTo>
                  <a:pt x="90741" y="4927"/>
                </a:moveTo>
                <a:lnTo>
                  <a:pt x="85813" y="0"/>
                </a:lnTo>
                <a:lnTo>
                  <a:pt x="85242" y="0"/>
                </a:lnTo>
                <a:lnTo>
                  <a:pt x="85242" y="7962"/>
                </a:lnTo>
                <a:lnTo>
                  <a:pt x="85242" y="14046"/>
                </a:lnTo>
                <a:lnTo>
                  <a:pt x="82778" y="16497"/>
                </a:lnTo>
                <a:lnTo>
                  <a:pt x="76708" y="16497"/>
                </a:lnTo>
                <a:lnTo>
                  <a:pt x="74244" y="14046"/>
                </a:lnTo>
                <a:lnTo>
                  <a:pt x="74244" y="7962"/>
                </a:lnTo>
                <a:lnTo>
                  <a:pt x="76530" y="5562"/>
                </a:lnTo>
                <a:lnTo>
                  <a:pt x="79743" y="5499"/>
                </a:lnTo>
                <a:lnTo>
                  <a:pt x="82778" y="5499"/>
                </a:lnTo>
                <a:lnTo>
                  <a:pt x="85242" y="7962"/>
                </a:lnTo>
                <a:lnTo>
                  <a:pt x="85242" y="0"/>
                </a:lnTo>
                <a:lnTo>
                  <a:pt x="73672" y="0"/>
                </a:lnTo>
                <a:lnTo>
                  <a:pt x="68745" y="4927"/>
                </a:lnTo>
                <a:lnTo>
                  <a:pt x="68745" y="17081"/>
                </a:lnTo>
                <a:lnTo>
                  <a:pt x="73494" y="21932"/>
                </a:lnTo>
                <a:lnTo>
                  <a:pt x="79514" y="21996"/>
                </a:lnTo>
                <a:lnTo>
                  <a:pt x="85813" y="21996"/>
                </a:lnTo>
                <a:lnTo>
                  <a:pt x="90741" y="17081"/>
                </a:lnTo>
                <a:lnTo>
                  <a:pt x="90741" y="16497"/>
                </a:lnTo>
                <a:lnTo>
                  <a:pt x="90741" y="5499"/>
                </a:lnTo>
                <a:lnTo>
                  <a:pt x="90741" y="4927"/>
                </a:lnTo>
                <a:close/>
              </a:path>
              <a:path w="160020" h="93980">
                <a:moveTo>
                  <a:pt x="98958" y="38735"/>
                </a:moveTo>
                <a:lnTo>
                  <a:pt x="60464" y="38735"/>
                </a:lnTo>
                <a:lnTo>
                  <a:pt x="60464" y="44234"/>
                </a:lnTo>
                <a:lnTo>
                  <a:pt x="98958" y="44234"/>
                </a:lnTo>
                <a:lnTo>
                  <a:pt x="98958" y="38735"/>
                </a:lnTo>
                <a:close/>
              </a:path>
              <a:path w="160020" h="93980">
                <a:moveTo>
                  <a:pt x="126466" y="71729"/>
                </a:moveTo>
                <a:lnTo>
                  <a:pt x="120967" y="71729"/>
                </a:lnTo>
                <a:lnTo>
                  <a:pt x="120967" y="93726"/>
                </a:lnTo>
                <a:lnTo>
                  <a:pt x="126466" y="93726"/>
                </a:lnTo>
                <a:lnTo>
                  <a:pt x="126466" y="71729"/>
                </a:lnTo>
                <a:close/>
              </a:path>
              <a:path w="160020" h="93980">
                <a:moveTo>
                  <a:pt x="126466" y="38735"/>
                </a:moveTo>
                <a:lnTo>
                  <a:pt x="120967" y="38735"/>
                </a:lnTo>
                <a:lnTo>
                  <a:pt x="120967" y="60731"/>
                </a:lnTo>
                <a:lnTo>
                  <a:pt x="126466" y="60731"/>
                </a:lnTo>
                <a:lnTo>
                  <a:pt x="126466" y="38735"/>
                </a:lnTo>
                <a:close/>
              </a:path>
              <a:path w="160020" h="93980">
                <a:moveTo>
                  <a:pt x="142963" y="71729"/>
                </a:moveTo>
                <a:lnTo>
                  <a:pt x="137464" y="71729"/>
                </a:lnTo>
                <a:lnTo>
                  <a:pt x="137464" y="93726"/>
                </a:lnTo>
                <a:lnTo>
                  <a:pt x="142963" y="93726"/>
                </a:lnTo>
                <a:lnTo>
                  <a:pt x="142963" y="71729"/>
                </a:lnTo>
                <a:close/>
              </a:path>
              <a:path w="160020" h="93980">
                <a:moveTo>
                  <a:pt x="142963" y="38735"/>
                </a:moveTo>
                <a:lnTo>
                  <a:pt x="137464" y="38735"/>
                </a:lnTo>
                <a:lnTo>
                  <a:pt x="137464" y="60731"/>
                </a:lnTo>
                <a:lnTo>
                  <a:pt x="142963" y="60731"/>
                </a:lnTo>
                <a:lnTo>
                  <a:pt x="142963" y="38735"/>
                </a:lnTo>
                <a:close/>
              </a:path>
              <a:path w="160020" h="93980">
                <a:moveTo>
                  <a:pt x="159448" y="71729"/>
                </a:moveTo>
                <a:lnTo>
                  <a:pt x="153949" y="71729"/>
                </a:lnTo>
                <a:lnTo>
                  <a:pt x="153949" y="93726"/>
                </a:lnTo>
                <a:lnTo>
                  <a:pt x="159448" y="93726"/>
                </a:lnTo>
                <a:lnTo>
                  <a:pt x="159448" y="71729"/>
                </a:lnTo>
                <a:close/>
              </a:path>
              <a:path w="160020" h="93980">
                <a:moveTo>
                  <a:pt x="159461" y="38735"/>
                </a:moveTo>
                <a:lnTo>
                  <a:pt x="153962" y="38735"/>
                </a:lnTo>
                <a:lnTo>
                  <a:pt x="153962" y="60731"/>
                </a:lnTo>
                <a:lnTo>
                  <a:pt x="159461" y="60731"/>
                </a:lnTo>
                <a:lnTo>
                  <a:pt x="159461" y="38735"/>
                </a:lnTo>
                <a:close/>
              </a:path>
            </a:pathLst>
          </a:custGeom>
          <a:solidFill>
            <a:srgbClr val="353533"/>
          </a:solidFill>
        </p:spPr>
        <p:txBody>
          <a:bodyPr wrap="square" lIns="0" tIns="0" rIns="0" bIns="0" rtlCol="0"/>
          <a:lstStyle/>
          <a:p>
            <a:endParaRPr/>
          </a:p>
        </p:txBody>
      </p:sp>
      <p:pic>
        <p:nvPicPr>
          <p:cNvPr id="84" name="object 84">
            <a:extLst>
              <a:ext uri="{C183D7F6-B498-43B3-948B-1728B52AA6E4}">
                <adec:decorative xmlns:adec="http://schemas.microsoft.com/office/drawing/2017/decorative" val="1"/>
              </a:ext>
            </a:extLst>
          </p:cNvPr>
          <p:cNvPicPr/>
          <p:nvPr/>
        </p:nvPicPr>
        <p:blipFill>
          <a:blip r:embed="rId36" cstate="screen">
            <a:extLst>
              <a:ext uri="{28A0092B-C50C-407E-A947-70E740481C1C}">
                <a14:useLocalDpi xmlns:a14="http://schemas.microsoft.com/office/drawing/2010/main"/>
              </a:ext>
            </a:extLst>
          </a:blip>
          <a:stretch>
            <a:fillRect/>
          </a:stretch>
        </p:blipFill>
        <p:spPr>
          <a:xfrm>
            <a:off x="9175713" y="1812891"/>
            <a:ext cx="186970" cy="186974"/>
          </a:xfrm>
          <a:prstGeom prst="rect">
            <a:avLst/>
          </a:prstGeom>
        </p:spPr>
      </p:pic>
      <p:sp>
        <p:nvSpPr>
          <p:cNvPr id="88" name="Date Placeholder 18">
            <a:extLst>
              <a:ext uri="{FF2B5EF4-FFF2-40B4-BE49-F238E27FC236}">
                <a16:creationId xmlns:a16="http://schemas.microsoft.com/office/drawing/2014/main" id="{7C2C9338-D910-44D5-A145-DFBCFF79FC30}"/>
              </a:ext>
              <a:ext uri="{C183D7F6-B498-43B3-948B-1728B52AA6E4}">
                <adec:decorative xmlns:adec="http://schemas.microsoft.com/office/drawing/2017/decorative" val="1"/>
              </a:ext>
            </a:extLst>
          </p:cNvPr>
          <p:cNvSpPr>
            <a:spLocks noGrp="1"/>
          </p:cNvSpPr>
          <p:nvPr>
            <p:ph type="dt" sz="half" idx="6"/>
          </p:nvPr>
        </p:nvSpPr>
        <p:spPr>
          <a:xfrm>
            <a:off x="9925235" y="6519031"/>
            <a:ext cx="1322307" cy="235443"/>
          </a:xfrm>
        </p:spPr>
        <p:txBody>
          <a:bodyPr/>
          <a:lstStyle/>
          <a:p>
            <a:pPr marL="12700">
              <a:lnSpc>
                <a:spcPts val="880"/>
              </a:lnSpc>
            </a:pPr>
            <a:r>
              <a:rPr lang="en-US"/>
              <a:t>2023 PAFPC Conference</a:t>
            </a:r>
            <a:endParaRPr lang="en-US" spc="-10"/>
          </a:p>
        </p:txBody>
      </p:sp>
      <p:sp>
        <p:nvSpPr>
          <p:cNvPr id="89" name="Footer Placeholder 19">
            <a:extLst>
              <a:ext uri="{FF2B5EF4-FFF2-40B4-BE49-F238E27FC236}">
                <a16:creationId xmlns:a16="http://schemas.microsoft.com/office/drawing/2014/main" id="{039A9AC5-7D9B-4799-8DDE-B00A07BD62D6}"/>
              </a:ext>
              <a:ext uri="{C183D7F6-B498-43B3-948B-1728B52AA6E4}">
                <adec:decorative xmlns:adec="http://schemas.microsoft.com/office/drawing/2017/decorative" val="1"/>
              </a:ext>
            </a:extLst>
          </p:cNvPr>
          <p:cNvSpPr>
            <a:spLocks noGrp="1"/>
          </p:cNvSpPr>
          <p:nvPr>
            <p:ph type="ftr" sz="quarter" idx="5"/>
          </p:nvPr>
        </p:nvSpPr>
        <p:spPr>
          <a:xfrm>
            <a:off x="444520" y="6519031"/>
            <a:ext cx="1671320" cy="115416"/>
          </a:xfrm>
        </p:spPr>
        <p:txBody>
          <a:bodyPr/>
          <a:lstStyle/>
          <a:p>
            <a:pPr marL="12700">
              <a:lnSpc>
                <a:spcPts val="880"/>
              </a:lnSpc>
            </a:pPr>
            <a:r>
              <a:rPr lang="en-US"/>
              <a:t>YESSER! Ace ESSER Monitoring</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a:extLst>
              <a:ext uri="{C183D7F6-B498-43B3-948B-1728B52AA6E4}">
                <adec:decorative xmlns:adec="http://schemas.microsoft.com/office/drawing/2017/decorative" val="1"/>
              </a:ext>
            </a:extLst>
          </p:cNvPr>
          <p:cNvSpPr/>
          <p:nvPr/>
        </p:nvSpPr>
        <p:spPr>
          <a:xfrm>
            <a:off x="6754149" y="2352675"/>
            <a:ext cx="600075" cy="276225"/>
          </a:xfrm>
          <a:custGeom>
            <a:avLst/>
            <a:gdLst/>
            <a:ahLst/>
            <a:cxnLst/>
            <a:rect l="l" t="t" r="r" b="b"/>
            <a:pathLst>
              <a:path w="600075" h="276225">
                <a:moveTo>
                  <a:pt x="450062" y="0"/>
                </a:moveTo>
                <a:lnTo>
                  <a:pt x="391666" y="2171"/>
                </a:lnTo>
                <a:lnTo>
                  <a:pt x="343979" y="8091"/>
                </a:lnTo>
                <a:lnTo>
                  <a:pt x="311827" y="16871"/>
                </a:lnTo>
                <a:lnTo>
                  <a:pt x="288247" y="38373"/>
                </a:lnTo>
                <a:lnTo>
                  <a:pt x="256097" y="47153"/>
                </a:lnTo>
                <a:lnTo>
                  <a:pt x="208413" y="53073"/>
                </a:lnTo>
                <a:lnTo>
                  <a:pt x="150025" y="55245"/>
                </a:lnTo>
                <a:lnTo>
                  <a:pt x="91629" y="53073"/>
                </a:lnTo>
                <a:lnTo>
                  <a:pt x="43942" y="47153"/>
                </a:lnTo>
                <a:lnTo>
                  <a:pt x="11789" y="38373"/>
                </a:lnTo>
                <a:lnTo>
                  <a:pt x="0" y="27622"/>
                </a:lnTo>
                <a:lnTo>
                  <a:pt x="0" y="248602"/>
                </a:lnTo>
                <a:lnTo>
                  <a:pt x="11789" y="259353"/>
                </a:lnTo>
                <a:lnTo>
                  <a:pt x="43941" y="268133"/>
                </a:lnTo>
                <a:lnTo>
                  <a:pt x="91629" y="274053"/>
                </a:lnTo>
                <a:lnTo>
                  <a:pt x="150025" y="276225"/>
                </a:lnTo>
                <a:lnTo>
                  <a:pt x="208413" y="274053"/>
                </a:lnTo>
                <a:lnTo>
                  <a:pt x="256097" y="268133"/>
                </a:lnTo>
                <a:lnTo>
                  <a:pt x="288247" y="259353"/>
                </a:lnTo>
                <a:lnTo>
                  <a:pt x="311827" y="237851"/>
                </a:lnTo>
                <a:lnTo>
                  <a:pt x="343979" y="229071"/>
                </a:lnTo>
                <a:lnTo>
                  <a:pt x="391666" y="223151"/>
                </a:lnTo>
                <a:lnTo>
                  <a:pt x="450062" y="220980"/>
                </a:lnTo>
                <a:lnTo>
                  <a:pt x="508451" y="223151"/>
                </a:lnTo>
                <a:lnTo>
                  <a:pt x="556134" y="229071"/>
                </a:lnTo>
                <a:lnTo>
                  <a:pt x="588285" y="237851"/>
                </a:lnTo>
                <a:lnTo>
                  <a:pt x="600075" y="248602"/>
                </a:lnTo>
                <a:lnTo>
                  <a:pt x="600075" y="27622"/>
                </a:lnTo>
                <a:lnTo>
                  <a:pt x="588285" y="16871"/>
                </a:lnTo>
                <a:lnTo>
                  <a:pt x="556134" y="8091"/>
                </a:lnTo>
                <a:lnTo>
                  <a:pt x="508451" y="2171"/>
                </a:lnTo>
                <a:lnTo>
                  <a:pt x="450062" y="0"/>
                </a:lnTo>
                <a:close/>
              </a:path>
            </a:pathLst>
          </a:custGeom>
          <a:solidFill>
            <a:srgbClr val="FFFF00">
              <a:alpha val="30194"/>
            </a:srgbClr>
          </a:solidFill>
        </p:spPr>
        <p:txBody>
          <a:bodyPr wrap="square" lIns="0" tIns="0" rIns="0" bIns="0" rtlCol="0"/>
          <a:lstStyle/>
          <a:p>
            <a:endParaRPr/>
          </a:p>
        </p:txBody>
      </p:sp>
      <p:sp>
        <p:nvSpPr>
          <p:cNvPr id="3" name="object 3"/>
          <p:cNvSpPr txBox="1">
            <a:spLocks noGrp="1"/>
          </p:cNvSpPr>
          <p:nvPr>
            <p:ph type="title" idx="4294967295"/>
          </p:nvPr>
        </p:nvSpPr>
        <p:spPr>
          <a:xfrm>
            <a:off x="450594" y="300688"/>
            <a:ext cx="7791450" cy="965648"/>
          </a:xfrm>
          <a:prstGeom prst="rect">
            <a:avLst/>
          </a:prstGeom>
          <a:noFill/>
          <a:ln>
            <a:noFill/>
            <a:prstDash/>
          </a:ln>
          <a:effectLst/>
        </p:spPr>
        <p:txBody>
          <a:bodyPr rot="0" spcFirstLastPara="0" vertOverflow="overflow" horzOverflow="overflow" vert="horz" wrap="square" lIns="0" tIns="29209" rIns="0" bIns="0" numCol="1" spcCol="0" rtlCol="0" fromWordArt="0" anchor="t" anchorCtr="0" forceAA="0" compatLnSpc="1">
            <a:prstTxWarp prst="textNoShape">
              <a:avLst/>
            </a:prstTxWarp>
            <a:spAutoFit/>
          </a:bodyPr>
          <a:lstStyle/>
          <a:p>
            <a:pPr marL="17145" marR="0" lvl="0" indent="0" defTabSz="914400" eaLnBrk="1" fontAlgn="auto" latinLnBrk="0" hangingPunct="1">
              <a:lnSpc>
                <a:spcPct val="100000"/>
              </a:lnSpc>
              <a:spcBef>
                <a:spcPts val="229"/>
              </a:spcBef>
              <a:spcAft>
                <a:spcPts val="0"/>
              </a:spcAft>
              <a:buClrTx/>
              <a:buSzTx/>
              <a:buFontTx/>
              <a:buNone/>
              <a:tabLst/>
              <a:defRPr/>
            </a:pPr>
            <a:r>
              <a:rPr kumimoji="0" lang="en-US" sz="2100" b="1" i="0" u="none" strike="noStrike" kern="0" cap="none" spc="0" normalizeH="0" baseline="0" noProof="0">
                <a:ln>
                  <a:noFill/>
                </a:ln>
                <a:solidFill>
                  <a:sysClr val="windowText" lastClr="000000"/>
                </a:solidFill>
                <a:effectLst/>
                <a:uLnTx/>
                <a:uFillTx/>
                <a:latin typeface="Calibri"/>
                <a:cs typeface="Calibri"/>
              </a:rPr>
              <a:t>Elementary and Secondary School Emergency Relief (ESSER) Grant</a:t>
            </a:r>
            <a:r>
              <a:rPr kumimoji="0" lang="en-US" sz="2100" b="1" i="0" u="none" strike="noStrike" kern="0" cap="none" spc="-40" normalizeH="0" baseline="0" noProof="0">
                <a:ln>
                  <a:noFill/>
                </a:ln>
                <a:solidFill>
                  <a:sysClr val="windowText" lastClr="000000"/>
                </a:solidFill>
                <a:effectLst/>
                <a:uLnTx/>
                <a:uFillTx/>
                <a:latin typeface="Calibri"/>
                <a:cs typeface="Calibri"/>
              </a:rPr>
              <a:t> </a:t>
            </a:r>
            <a:r>
              <a:rPr kumimoji="0" lang="en-US" sz="2100" b="1" i="0" u="none" strike="noStrike" kern="0" cap="none" spc="0" normalizeH="0" baseline="0" noProof="0">
                <a:ln>
                  <a:noFill/>
                </a:ln>
                <a:solidFill>
                  <a:sysClr val="windowText" lastClr="000000"/>
                </a:solidFill>
                <a:effectLst/>
                <a:uLnTx/>
                <a:uFillTx/>
                <a:latin typeface="Calibri"/>
                <a:cs typeface="Calibri"/>
              </a:rPr>
              <a:t>Funding</a:t>
            </a:r>
            <a:r>
              <a:rPr kumimoji="0" lang="en-US" sz="2100" b="1" i="0" u="none" strike="noStrike" kern="0" cap="none" spc="-85" normalizeH="0" baseline="0" noProof="0">
                <a:ln>
                  <a:noFill/>
                </a:ln>
                <a:solidFill>
                  <a:sysClr val="windowText" lastClr="000000"/>
                </a:solidFill>
                <a:effectLst/>
                <a:uLnTx/>
                <a:uFillTx/>
                <a:latin typeface="Calibri"/>
                <a:cs typeface="Calibri"/>
              </a:rPr>
              <a:t> </a:t>
            </a:r>
            <a:r>
              <a:rPr kumimoji="0" lang="en-US" sz="2100" b="1" i="0" u="none" strike="noStrike" kern="0" cap="none" spc="0" normalizeH="0" baseline="0" noProof="0">
                <a:ln>
                  <a:noFill/>
                </a:ln>
                <a:solidFill>
                  <a:sysClr val="windowText" lastClr="000000"/>
                </a:solidFill>
                <a:effectLst/>
                <a:uLnTx/>
                <a:uFillTx/>
                <a:latin typeface="Calibri"/>
                <a:cs typeface="Calibri"/>
              </a:rPr>
              <a:t>is NOT</a:t>
            </a:r>
            <a:r>
              <a:rPr kumimoji="0" lang="en-US" sz="2100" b="1" i="0" u="none" strike="noStrike" kern="0" cap="none" spc="20" normalizeH="0" baseline="0" noProof="0">
                <a:ln>
                  <a:noFill/>
                </a:ln>
                <a:solidFill>
                  <a:sysClr val="windowText" lastClr="000000"/>
                </a:solidFill>
                <a:effectLst/>
                <a:uLnTx/>
                <a:uFillTx/>
                <a:latin typeface="Calibri"/>
                <a:cs typeface="Calibri"/>
              </a:rPr>
              <a:t> </a:t>
            </a:r>
            <a:r>
              <a:rPr kumimoji="0" lang="en-US" sz="2100" b="1" i="0" u="none" strike="noStrike" kern="0" cap="none" spc="0" normalizeH="0" baseline="0" noProof="0">
                <a:ln>
                  <a:noFill/>
                </a:ln>
                <a:solidFill>
                  <a:sysClr val="windowText" lastClr="000000"/>
                </a:solidFill>
                <a:effectLst/>
                <a:uLnTx/>
                <a:uFillTx/>
                <a:latin typeface="Calibri"/>
                <a:cs typeface="Calibri"/>
              </a:rPr>
              <a:t>“Business</a:t>
            </a:r>
            <a:r>
              <a:rPr kumimoji="0" lang="en-US" sz="2100" b="1" i="0" u="none" strike="noStrike" kern="0" cap="none" spc="-5" normalizeH="0" baseline="0" noProof="0">
                <a:ln>
                  <a:noFill/>
                </a:ln>
                <a:solidFill>
                  <a:sysClr val="windowText" lastClr="000000"/>
                </a:solidFill>
                <a:effectLst/>
                <a:uLnTx/>
                <a:uFillTx/>
                <a:latin typeface="Calibri"/>
                <a:cs typeface="Calibri"/>
              </a:rPr>
              <a:t> </a:t>
            </a:r>
            <a:r>
              <a:rPr kumimoji="0" lang="en-US" sz="2100" b="1" i="0" u="none" strike="noStrike" kern="0" cap="none" spc="0" normalizeH="0" baseline="0" noProof="0">
                <a:ln>
                  <a:noFill/>
                </a:ln>
                <a:solidFill>
                  <a:sysClr val="windowText" lastClr="000000"/>
                </a:solidFill>
                <a:effectLst/>
                <a:uLnTx/>
                <a:uFillTx/>
                <a:latin typeface="Calibri"/>
                <a:cs typeface="Calibri"/>
              </a:rPr>
              <a:t>as</a:t>
            </a:r>
            <a:r>
              <a:rPr kumimoji="0" lang="en-US" sz="2100" b="1" i="0" u="none" strike="noStrike" kern="0" cap="none" spc="-70" normalizeH="0" baseline="0" noProof="0">
                <a:ln>
                  <a:noFill/>
                </a:ln>
                <a:solidFill>
                  <a:sysClr val="windowText" lastClr="000000"/>
                </a:solidFill>
                <a:effectLst/>
                <a:uLnTx/>
                <a:uFillTx/>
                <a:latin typeface="Calibri"/>
                <a:cs typeface="Calibri"/>
              </a:rPr>
              <a:t> </a:t>
            </a:r>
            <a:r>
              <a:rPr kumimoji="0" lang="en-US" sz="2100" b="1" i="0" u="none" strike="noStrike" kern="0" cap="none" spc="-10" normalizeH="0" baseline="0" noProof="0">
                <a:ln>
                  <a:noFill/>
                </a:ln>
                <a:solidFill>
                  <a:sysClr val="windowText" lastClr="000000"/>
                </a:solidFill>
                <a:effectLst/>
                <a:uLnTx/>
                <a:uFillTx/>
                <a:latin typeface="Calibri"/>
                <a:cs typeface="Calibri"/>
              </a:rPr>
              <a:t>Usual”</a:t>
            </a:r>
            <a:endParaRPr kumimoji="0" lang="en-US" sz="21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110"/>
              </a:spcBef>
              <a:spcAft>
                <a:spcPts val="0"/>
              </a:spcAft>
              <a:buClrTx/>
              <a:buSzTx/>
              <a:buFontTx/>
              <a:buNone/>
              <a:tabLst/>
              <a:defRPr/>
            </a:pPr>
            <a:r>
              <a:rPr kumimoji="0" lang="en-US" sz="1800" b="0" i="0" u="none" strike="noStrike" kern="0" cap="none" spc="0" normalizeH="0" baseline="0" noProof="0">
                <a:ln>
                  <a:noFill/>
                </a:ln>
                <a:solidFill>
                  <a:srgbClr val="52555A"/>
                </a:solidFill>
                <a:effectLst/>
                <a:uLnTx/>
                <a:uFillTx/>
                <a:latin typeface="Calibri"/>
                <a:cs typeface="Calibri"/>
              </a:rPr>
              <a:t>Allowable</a:t>
            </a:r>
            <a:r>
              <a:rPr kumimoji="0" lang="en-US" sz="1800" b="0" i="0" u="none" strike="noStrike" kern="0" cap="none" spc="-175"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uses</a:t>
            </a:r>
            <a:r>
              <a:rPr kumimoji="0" lang="en-US" sz="1800" b="0" i="0" u="none" strike="noStrike" kern="0" cap="none" spc="-35"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for</a:t>
            </a:r>
            <a:r>
              <a:rPr kumimoji="0" lang="en-US" sz="1800" b="0" i="0" u="none" strike="noStrike" kern="0" cap="none" spc="135"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ESSER</a:t>
            </a:r>
            <a:r>
              <a:rPr kumimoji="0" lang="en-US" sz="1800" b="0" i="0" u="none" strike="noStrike" kern="0" cap="none" spc="-85"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funds</a:t>
            </a:r>
            <a:r>
              <a:rPr kumimoji="0" lang="en-US" sz="1800" b="0" i="0" u="none" strike="noStrike" kern="0" cap="none" spc="-3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varied</a:t>
            </a:r>
            <a:r>
              <a:rPr kumimoji="0" lang="en-US" sz="1800" b="0" i="0" u="none" strike="noStrike" kern="0" cap="none" spc="-5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greatly</a:t>
            </a:r>
            <a:r>
              <a:rPr kumimoji="0" lang="en-US" sz="1800" b="0" i="0" u="none" strike="noStrike" kern="0" cap="none" spc="1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from</a:t>
            </a:r>
            <a:r>
              <a:rPr kumimoji="0" lang="en-US" sz="1800" b="0" i="0" u="none" strike="noStrike" kern="0" cap="none" spc="-2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annual</a:t>
            </a:r>
            <a:r>
              <a:rPr kumimoji="0" lang="en-US" sz="1800" b="0" i="0" u="none" strike="noStrike" kern="0" cap="none" spc="-12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recurring</a:t>
            </a:r>
            <a:r>
              <a:rPr kumimoji="0" lang="en-US" sz="1800" b="0" i="0" u="none" strike="noStrike" kern="0" cap="none" spc="60" normalizeH="0" baseline="0" noProof="0">
                <a:ln>
                  <a:noFill/>
                </a:ln>
                <a:solidFill>
                  <a:srgbClr val="52555A"/>
                </a:solidFill>
                <a:effectLst/>
                <a:uLnTx/>
                <a:uFillTx/>
                <a:latin typeface="Calibri"/>
                <a:cs typeface="Calibri"/>
              </a:rPr>
              <a:t> </a:t>
            </a:r>
            <a:r>
              <a:rPr kumimoji="0" lang="en-US" sz="1800" b="0" i="0" u="none" strike="noStrike" kern="0" cap="none" spc="0" normalizeH="0" baseline="0" noProof="0">
                <a:ln>
                  <a:noFill/>
                </a:ln>
                <a:solidFill>
                  <a:srgbClr val="52555A"/>
                </a:solidFill>
                <a:effectLst/>
                <a:uLnTx/>
                <a:uFillTx/>
                <a:latin typeface="Calibri"/>
                <a:cs typeface="Calibri"/>
              </a:rPr>
              <a:t>grant</a:t>
            </a:r>
            <a:r>
              <a:rPr kumimoji="0" lang="en-US" sz="1800" b="0" i="0" u="none" strike="noStrike" kern="0" cap="none" spc="-5" normalizeH="0" baseline="0" noProof="0">
                <a:ln>
                  <a:noFill/>
                </a:ln>
                <a:solidFill>
                  <a:srgbClr val="52555A"/>
                </a:solidFill>
                <a:effectLst/>
                <a:uLnTx/>
                <a:uFillTx/>
                <a:latin typeface="Calibri"/>
                <a:cs typeface="Calibri"/>
              </a:rPr>
              <a:t> </a:t>
            </a:r>
            <a:r>
              <a:rPr kumimoji="0" lang="en-US" sz="1800" b="0" i="0" u="none" strike="noStrike" kern="0" cap="none" spc="-10" normalizeH="0" baseline="0" noProof="0">
                <a:ln>
                  <a:noFill/>
                </a:ln>
                <a:solidFill>
                  <a:srgbClr val="52555A"/>
                </a:solidFill>
                <a:effectLst/>
                <a:uLnTx/>
                <a:uFillTx/>
                <a:latin typeface="Calibri"/>
                <a:cs typeface="Calibri"/>
              </a:rPr>
              <a:t>programs</a:t>
            </a:r>
            <a:endParaRPr kumimoji="0" lang="en-US" sz="18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4" name="object 4" descr="Total annual grant funding administerd by PDE before ESSER = $800M"/>
          <p:cNvGrpSpPr/>
          <p:nvPr/>
        </p:nvGrpSpPr>
        <p:grpSpPr>
          <a:xfrm>
            <a:off x="600075" y="1952625"/>
            <a:ext cx="1247775" cy="923925"/>
            <a:chOff x="600075" y="1952625"/>
            <a:chExt cx="1247775" cy="923925"/>
          </a:xfrm>
        </p:grpSpPr>
        <p:pic>
          <p:nvPicPr>
            <p:cNvPr id="5" name="object 5"/>
            <p:cNvPicPr/>
            <p:nvPr/>
          </p:nvPicPr>
          <p:blipFill>
            <a:blip r:embed="rId3" cstate="print">
              <a:duotone>
                <a:prstClr val="black"/>
                <a:schemeClr val="accent6">
                  <a:tint val="45000"/>
                  <a:satMod val="400000"/>
                </a:schemeClr>
              </a:duotone>
            </a:blip>
            <a:stretch>
              <a:fillRect/>
            </a:stretch>
          </p:blipFill>
          <p:spPr>
            <a:xfrm>
              <a:off x="704850" y="1952625"/>
              <a:ext cx="1143000" cy="371475"/>
            </a:xfrm>
            <a:prstGeom prst="rect">
              <a:avLst/>
            </a:prstGeom>
          </p:spPr>
        </p:pic>
        <p:pic>
          <p:nvPicPr>
            <p:cNvPr id="6" name="object 6"/>
            <p:cNvPicPr/>
            <p:nvPr/>
          </p:nvPicPr>
          <p:blipFill>
            <a:blip r:embed="rId4" cstate="print">
              <a:duotone>
                <a:prstClr val="black"/>
                <a:schemeClr val="accent6">
                  <a:tint val="45000"/>
                  <a:satMod val="400000"/>
                </a:schemeClr>
              </a:duotone>
            </a:blip>
            <a:stretch>
              <a:fillRect/>
            </a:stretch>
          </p:blipFill>
          <p:spPr>
            <a:xfrm>
              <a:off x="638175" y="2143125"/>
              <a:ext cx="1209675" cy="371475"/>
            </a:xfrm>
            <a:prstGeom prst="rect">
              <a:avLst/>
            </a:prstGeom>
          </p:spPr>
        </p:pic>
        <p:pic>
          <p:nvPicPr>
            <p:cNvPr id="7" name="object 7"/>
            <p:cNvPicPr/>
            <p:nvPr/>
          </p:nvPicPr>
          <p:blipFill>
            <a:blip r:embed="rId5" cstate="print">
              <a:duotone>
                <a:prstClr val="black"/>
                <a:schemeClr val="accent6">
                  <a:tint val="45000"/>
                  <a:satMod val="400000"/>
                </a:schemeClr>
              </a:duotone>
            </a:blip>
            <a:stretch>
              <a:fillRect/>
            </a:stretch>
          </p:blipFill>
          <p:spPr>
            <a:xfrm>
              <a:off x="676275" y="2324100"/>
              <a:ext cx="1123950" cy="371475"/>
            </a:xfrm>
            <a:prstGeom prst="rect">
              <a:avLst/>
            </a:prstGeom>
          </p:spPr>
        </p:pic>
        <p:pic>
          <p:nvPicPr>
            <p:cNvPr id="8" name="object 8"/>
            <p:cNvPicPr/>
            <p:nvPr/>
          </p:nvPicPr>
          <p:blipFill>
            <a:blip r:embed="rId6" cstate="print">
              <a:duotone>
                <a:prstClr val="black"/>
                <a:schemeClr val="accent6">
                  <a:tint val="45000"/>
                  <a:satMod val="400000"/>
                </a:schemeClr>
              </a:duotone>
            </a:blip>
            <a:stretch>
              <a:fillRect/>
            </a:stretch>
          </p:blipFill>
          <p:spPr>
            <a:xfrm>
              <a:off x="600075" y="2505075"/>
              <a:ext cx="733425" cy="371475"/>
            </a:xfrm>
            <a:prstGeom prst="rect">
              <a:avLst/>
            </a:prstGeom>
          </p:spPr>
        </p:pic>
        <p:pic>
          <p:nvPicPr>
            <p:cNvPr id="9" name="object 9"/>
            <p:cNvPicPr/>
            <p:nvPr/>
          </p:nvPicPr>
          <p:blipFill>
            <a:blip r:embed="rId7" cstate="print">
              <a:duotone>
                <a:prstClr val="black"/>
                <a:schemeClr val="accent6">
                  <a:tint val="45000"/>
                  <a:satMod val="400000"/>
                </a:schemeClr>
              </a:duotone>
            </a:blip>
            <a:stretch>
              <a:fillRect/>
            </a:stretch>
          </p:blipFill>
          <p:spPr>
            <a:xfrm>
              <a:off x="1095375" y="2505075"/>
              <a:ext cx="752475" cy="371475"/>
            </a:xfrm>
            <a:prstGeom prst="rect">
              <a:avLst/>
            </a:prstGeom>
          </p:spPr>
        </p:pic>
      </p:grpSp>
      <p:grpSp>
        <p:nvGrpSpPr>
          <p:cNvPr id="21" name="object 21" descr="Total annual grant funding administered by PDE after ESSER = $8B"/>
          <p:cNvGrpSpPr/>
          <p:nvPr/>
        </p:nvGrpSpPr>
        <p:grpSpPr>
          <a:xfrm>
            <a:off x="6181420" y="1826654"/>
            <a:ext cx="1600200" cy="1447800"/>
            <a:chOff x="5991225" y="1600200"/>
            <a:chExt cx="1600200" cy="1447800"/>
          </a:xfrm>
        </p:grpSpPr>
        <p:pic>
          <p:nvPicPr>
            <p:cNvPr id="22" name="object 22"/>
            <p:cNvPicPr/>
            <p:nvPr/>
          </p:nvPicPr>
          <p:blipFill>
            <a:blip r:embed="rId8" cstate="print">
              <a:duotone>
                <a:prstClr val="black"/>
                <a:schemeClr val="accent6">
                  <a:tint val="45000"/>
                  <a:satMod val="400000"/>
                </a:schemeClr>
              </a:duotone>
            </a:blip>
            <a:stretch>
              <a:fillRect/>
            </a:stretch>
          </p:blipFill>
          <p:spPr>
            <a:xfrm>
              <a:off x="6067425" y="1600200"/>
              <a:ext cx="1504950" cy="476250"/>
            </a:xfrm>
            <a:prstGeom prst="rect">
              <a:avLst/>
            </a:prstGeom>
          </p:spPr>
        </p:pic>
        <p:pic>
          <p:nvPicPr>
            <p:cNvPr id="23" name="object 23"/>
            <p:cNvPicPr/>
            <p:nvPr/>
          </p:nvPicPr>
          <p:blipFill>
            <a:blip r:embed="rId9" cstate="print">
              <a:duotone>
                <a:prstClr val="black"/>
                <a:schemeClr val="accent6">
                  <a:tint val="45000"/>
                  <a:satMod val="400000"/>
                </a:schemeClr>
              </a:duotone>
            </a:blip>
            <a:stretch>
              <a:fillRect/>
            </a:stretch>
          </p:blipFill>
          <p:spPr>
            <a:xfrm>
              <a:off x="6000750" y="1838325"/>
              <a:ext cx="1590675" cy="476250"/>
            </a:xfrm>
            <a:prstGeom prst="rect">
              <a:avLst/>
            </a:prstGeom>
          </p:spPr>
        </p:pic>
        <p:pic>
          <p:nvPicPr>
            <p:cNvPr id="24" name="object 24"/>
            <p:cNvPicPr/>
            <p:nvPr/>
          </p:nvPicPr>
          <p:blipFill>
            <a:blip r:embed="rId10" cstate="print">
              <a:duotone>
                <a:prstClr val="black"/>
                <a:schemeClr val="accent6">
                  <a:tint val="45000"/>
                  <a:satMod val="400000"/>
                </a:schemeClr>
              </a:duotone>
            </a:blip>
            <a:stretch>
              <a:fillRect/>
            </a:stretch>
          </p:blipFill>
          <p:spPr>
            <a:xfrm>
              <a:off x="6048375" y="2085975"/>
              <a:ext cx="1476362" cy="476250"/>
            </a:xfrm>
            <a:prstGeom prst="rect">
              <a:avLst/>
            </a:prstGeom>
          </p:spPr>
        </p:pic>
        <p:pic>
          <p:nvPicPr>
            <p:cNvPr id="25" name="object 25"/>
            <p:cNvPicPr/>
            <p:nvPr/>
          </p:nvPicPr>
          <p:blipFill>
            <a:blip r:embed="rId11" cstate="print">
              <a:duotone>
                <a:prstClr val="black"/>
                <a:schemeClr val="accent6">
                  <a:tint val="45000"/>
                  <a:satMod val="400000"/>
                </a:schemeClr>
              </a:duotone>
            </a:blip>
            <a:stretch>
              <a:fillRect/>
            </a:stretch>
          </p:blipFill>
          <p:spPr>
            <a:xfrm>
              <a:off x="5991225" y="2333637"/>
              <a:ext cx="952500" cy="476237"/>
            </a:xfrm>
            <a:prstGeom prst="rect">
              <a:avLst/>
            </a:prstGeom>
          </p:spPr>
        </p:pic>
        <p:pic>
          <p:nvPicPr>
            <p:cNvPr id="26" name="object 26"/>
            <p:cNvPicPr/>
            <p:nvPr/>
          </p:nvPicPr>
          <p:blipFill>
            <a:blip r:embed="rId12" cstate="print">
              <a:duotone>
                <a:prstClr val="black"/>
                <a:schemeClr val="accent6">
                  <a:tint val="45000"/>
                  <a:satMod val="400000"/>
                </a:schemeClr>
              </a:duotone>
            </a:blip>
            <a:stretch>
              <a:fillRect/>
            </a:stretch>
          </p:blipFill>
          <p:spPr>
            <a:xfrm>
              <a:off x="6648450" y="2333637"/>
              <a:ext cx="857250" cy="476237"/>
            </a:xfrm>
            <a:prstGeom prst="rect">
              <a:avLst/>
            </a:prstGeom>
          </p:spPr>
        </p:pic>
        <p:pic>
          <p:nvPicPr>
            <p:cNvPr id="27" name="object 27"/>
            <p:cNvPicPr/>
            <p:nvPr/>
          </p:nvPicPr>
          <p:blipFill>
            <a:blip r:embed="rId13" cstate="print">
              <a:duotone>
                <a:prstClr val="black"/>
                <a:schemeClr val="accent6">
                  <a:tint val="45000"/>
                  <a:satMod val="400000"/>
                </a:schemeClr>
              </a:duotone>
            </a:blip>
            <a:stretch>
              <a:fillRect/>
            </a:stretch>
          </p:blipFill>
          <p:spPr>
            <a:xfrm>
              <a:off x="6762750" y="2571750"/>
              <a:ext cx="619112" cy="66675"/>
            </a:xfrm>
            <a:prstGeom prst="rect">
              <a:avLst/>
            </a:prstGeom>
          </p:spPr>
        </p:pic>
        <p:pic>
          <p:nvPicPr>
            <p:cNvPr id="28" name="object 28"/>
            <p:cNvPicPr/>
            <p:nvPr/>
          </p:nvPicPr>
          <p:blipFill>
            <a:blip r:embed="rId14" cstate="print">
              <a:duotone>
                <a:prstClr val="black"/>
                <a:schemeClr val="accent6">
                  <a:tint val="45000"/>
                  <a:satMod val="400000"/>
                </a:schemeClr>
              </a:duotone>
            </a:blip>
            <a:stretch>
              <a:fillRect/>
            </a:stretch>
          </p:blipFill>
          <p:spPr>
            <a:xfrm>
              <a:off x="6353175" y="2571750"/>
              <a:ext cx="790575" cy="476250"/>
            </a:xfrm>
            <a:prstGeom prst="rect">
              <a:avLst/>
            </a:prstGeom>
          </p:spPr>
        </p:pic>
      </p:grpSp>
      <p:grpSp>
        <p:nvGrpSpPr>
          <p:cNvPr id="11" name="object 11">
            <a:extLst>
              <a:ext uri="{C183D7F6-B498-43B3-948B-1728B52AA6E4}">
                <adec:decorative xmlns:adec="http://schemas.microsoft.com/office/drawing/2017/decorative" val="1"/>
              </a:ext>
            </a:extLst>
          </p:cNvPr>
          <p:cNvGrpSpPr/>
          <p:nvPr/>
        </p:nvGrpSpPr>
        <p:grpSpPr>
          <a:xfrm>
            <a:off x="895350" y="2715221"/>
            <a:ext cx="838200" cy="371475"/>
            <a:chOff x="914400" y="2686050"/>
            <a:chExt cx="838200" cy="371475"/>
          </a:xfrm>
        </p:grpSpPr>
        <p:pic>
          <p:nvPicPr>
            <p:cNvPr id="12" name="object 12"/>
            <p:cNvPicPr/>
            <p:nvPr/>
          </p:nvPicPr>
          <p:blipFill>
            <a:blip r:embed="rId15" cstate="print"/>
            <a:stretch>
              <a:fillRect/>
            </a:stretch>
          </p:blipFill>
          <p:spPr>
            <a:xfrm>
              <a:off x="1181100" y="2686050"/>
              <a:ext cx="571500" cy="66675"/>
            </a:xfrm>
            <a:prstGeom prst="rect">
              <a:avLst/>
            </a:prstGeom>
          </p:spPr>
        </p:pic>
        <p:sp>
          <p:nvSpPr>
            <p:cNvPr id="13" name="object 13"/>
            <p:cNvSpPr/>
            <p:nvPr/>
          </p:nvSpPr>
          <p:spPr>
            <a:xfrm>
              <a:off x="1202104" y="2703732"/>
              <a:ext cx="514350" cy="10160"/>
            </a:xfrm>
            <a:custGeom>
              <a:avLst/>
              <a:gdLst/>
              <a:ahLst/>
              <a:cxnLst/>
              <a:rect l="l" t="t" r="r" b="b"/>
              <a:pathLst>
                <a:path w="514350" h="10160">
                  <a:moveTo>
                    <a:pt x="514350" y="0"/>
                  </a:moveTo>
                  <a:lnTo>
                    <a:pt x="257175" y="0"/>
                  </a:lnTo>
                  <a:lnTo>
                    <a:pt x="0" y="0"/>
                  </a:lnTo>
                  <a:lnTo>
                    <a:pt x="0" y="9537"/>
                  </a:lnTo>
                  <a:lnTo>
                    <a:pt x="514350" y="9537"/>
                  </a:lnTo>
                  <a:lnTo>
                    <a:pt x="514350" y="0"/>
                  </a:lnTo>
                  <a:close/>
                </a:path>
              </a:pathLst>
            </a:custGeom>
            <a:solidFill>
              <a:srgbClr val="303030"/>
            </a:solidFill>
          </p:spPr>
          <p:txBody>
            <a:bodyPr wrap="square" lIns="0" tIns="0" rIns="0" bIns="0" rtlCol="0"/>
            <a:lstStyle/>
            <a:p>
              <a:endParaRPr/>
            </a:p>
          </p:txBody>
        </p:sp>
        <p:pic>
          <p:nvPicPr>
            <p:cNvPr id="14" name="object 14"/>
            <p:cNvPicPr/>
            <p:nvPr/>
          </p:nvPicPr>
          <p:blipFill>
            <a:blip r:embed="rId16" cstate="print"/>
            <a:stretch>
              <a:fillRect/>
            </a:stretch>
          </p:blipFill>
          <p:spPr>
            <a:xfrm>
              <a:off x="914400" y="2686050"/>
              <a:ext cx="609600" cy="371475"/>
            </a:xfrm>
            <a:prstGeom prst="rect">
              <a:avLst/>
            </a:prstGeom>
          </p:spPr>
        </p:pic>
      </p:grpSp>
      <p:grpSp>
        <p:nvGrpSpPr>
          <p:cNvPr id="16" name="object 16">
            <a:extLst>
              <a:ext uri="{C183D7F6-B498-43B3-948B-1728B52AA6E4}">
                <adec:decorative xmlns:adec="http://schemas.microsoft.com/office/drawing/2017/decorative" val="1"/>
              </a:ext>
            </a:extLst>
          </p:cNvPr>
          <p:cNvGrpSpPr/>
          <p:nvPr/>
        </p:nvGrpSpPr>
        <p:grpSpPr>
          <a:xfrm>
            <a:off x="1162050" y="1743069"/>
            <a:ext cx="1466850" cy="1019175"/>
            <a:chOff x="1162050" y="1743069"/>
            <a:chExt cx="1466850" cy="1019175"/>
          </a:xfrm>
        </p:grpSpPr>
        <p:sp>
          <p:nvSpPr>
            <p:cNvPr id="20" name="object 20"/>
            <p:cNvSpPr/>
            <p:nvPr/>
          </p:nvSpPr>
          <p:spPr>
            <a:xfrm>
              <a:off x="1162050" y="2505075"/>
              <a:ext cx="542925" cy="257175"/>
            </a:xfrm>
            <a:custGeom>
              <a:avLst/>
              <a:gdLst/>
              <a:ahLst/>
              <a:cxnLst/>
              <a:rect l="l" t="t" r="r" b="b"/>
              <a:pathLst>
                <a:path w="542925" h="257175">
                  <a:moveTo>
                    <a:pt x="407200" y="0"/>
                  </a:moveTo>
                  <a:lnTo>
                    <a:pt x="354363" y="2021"/>
                  </a:lnTo>
                  <a:lnTo>
                    <a:pt x="311218" y="7534"/>
                  </a:lnTo>
                  <a:lnTo>
                    <a:pt x="282129" y="15709"/>
                  </a:lnTo>
                  <a:lnTo>
                    <a:pt x="260796" y="35725"/>
                  </a:lnTo>
                  <a:lnTo>
                    <a:pt x="231708" y="43900"/>
                  </a:lnTo>
                  <a:lnTo>
                    <a:pt x="188566" y="49413"/>
                  </a:lnTo>
                  <a:lnTo>
                    <a:pt x="135737" y="51434"/>
                  </a:lnTo>
                  <a:lnTo>
                    <a:pt x="82901" y="49413"/>
                  </a:lnTo>
                  <a:lnTo>
                    <a:pt x="39755" y="43900"/>
                  </a:lnTo>
                  <a:lnTo>
                    <a:pt x="10666" y="35725"/>
                  </a:lnTo>
                  <a:lnTo>
                    <a:pt x="0" y="25717"/>
                  </a:lnTo>
                  <a:lnTo>
                    <a:pt x="0" y="231457"/>
                  </a:lnTo>
                  <a:lnTo>
                    <a:pt x="10666" y="241465"/>
                  </a:lnTo>
                  <a:lnTo>
                    <a:pt x="39755" y="249640"/>
                  </a:lnTo>
                  <a:lnTo>
                    <a:pt x="82901" y="255153"/>
                  </a:lnTo>
                  <a:lnTo>
                    <a:pt x="135737" y="257174"/>
                  </a:lnTo>
                  <a:lnTo>
                    <a:pt x="188566" y="255153"/>
                  </a:lnTo>
                  <a:lnTo>
                    <a:pt x="231708" y="249640"/>
                  </a:lnTo>
                  <a:lnTo>
                    <a:pt x="260796" y="241465"/>
                  </a:lnTo>
                  <a:lnTo>
                    <a:pt x="282129" y="221449"/>
                  </a:lnTo>
                  <a:lnTo>
                    <a:pt x="311218" y="213274"/>
                  </a:lnTo>
                  <a:lnTo>
                    <a:pt x="354363" y="207761"/>
                  </a:lnTo>
                  <a:lnTo>
                    <a:pt x="407200" y="205739"/>
                  </a:lnTo>
                  <a:lnTo>
                    <a:pt x="460028" y="207761"/>
                  </a:lnTo>
                  <a:lnTo>
                    <a:pt x="503170" y="213274"/>
                  </a:lnTo>
                  <a:lnTo>
                    <a:pt x="532258" y="221449"/>
                  </a:lnTo>
                  <a:lnTo>
                    <a:pt x="542925" y="231457"/>
                  </a:lnTo>
                  <a:lnTo>
                    <a:pt x="542925" y="25717"/>
                  </a:lnTo>
                  <a:lnTo>
                    <a:pt x="532258" y="15709"/>
                  </a:lnTo>
                  <a:lnTo>
                    <a:pt x="503170" y="7534"/>
                  </a:lnTo>
                  <a:lnTo>
                    <a:pt x="460028" y="2021"/>
                  </a:lnTo>
                  <a:lnTo>
                    <a:pt x="407200" y="0"/>
                  </a:lnTo>
                  <a:close/>
                </a:path>
              </a:pathLst>
            </a:custGeom>
            <a:solidFill>
              <a:srgbClr val="FFFF00">
                <a:alpha val="30194"/>
              </a:srgbClr>
            </a:solidFill>
          </p:spPr>
          <p:txBody>
            <a:bodyPr wrap="square" lIns="0" tIns="0" rIns="0" bIns="0" rtlCol="0"/>
            <a:lstStyle/>
            <a:p>
              <a:endParaRPr/>
            </a:p>
          </p:txBody>
        </p:sp>
        <p:sp>
          <p:nvSpPr>
            <p:cNvPr id="17" name="object 17"/>
            <p:cNvSpPr/>
            <p:nvPr/>
          </p:nvSpPr>
          <p:spPr>
            <a:xfrm>
              <a:off x="1198352" y="1743069"/>
              <a:ext cx="970915" cy="333375"/>
            </a:xfrm>
            <a:custGeom>
              <a:avLst/>
              <a:gdLst/>
              <a:ahLst/>
              <a:cxnLst/>
              <a:rect l="l" t="t" r="r" b="b"/>
              <a:pathLst>
                <a:path w="970914" h="333375">
                  <a:moveTo>
                    <a:pt x="760732" y="151987"/>
                  </a:moveTo>
                  <a:lnTo>
                    <a:pt x="421958" y="151987"/>
                  </a:lnTo>
                  <a:lnTo>
                    <a:pt x="453508" y="153211"/>
                  </a:lnTo>
                  <a:lnTo>
                    <a:pt x="478047" y="156883"/>
                  </a:lnTo>
                  <a:lnTo>
                    <a:pt x="511933" y="159131"/>
                  </a:lnTo>
                  <a:lnTo>
                    <a:pt x="552833" y="165057"/>
                  </a:lnTo>
                  <a:lnTo>
                    <a:pt x="593735" y="173433"/>
                  </a:lnTo>
                  <a:lnTo>
                    <a:pt x="627628" y="183032"/>
                  </a:lnTo>
                  <a:lnTo>
                    <a:pt x="633851" y="183032"/>
                  </a:lnTo>
                  <a:lnTo>
                    <a:pt x="666479" y="186300"/>
                  </a:lnTo>
                  <a:lnTo>
                    <a:pt x="698519" y="194471"/>
                  </a:lnTo>
                  <a:lnTo>
                    <a:pt x="729388" y="205095"/>
                  </a:lnTo>
                  <a:lnTo>
                    <a:pt x="758501" y="215722"/>
                  </a:lnTo>
                  <a:lnTo>
                    <a:pt x="735714" y="234920"/>
                  </a:lnTo>
                  <a:lnTo>
                    <a:pt x="707084" y="246765"/>
                  </a:lnTo>
                  <a:lnTo>
                    <a:pt x="676118" y="256161"/>
                  </a:lnTo>
                  <a:lnTo>
                    <a:pt x="646322" y="268008"/>
                  </a:lnTo>
                  <a:lnTo>
                    <a:pt x="646322" y="281089"/>
                  </a:lnTo>
                  <a:lnTo>
                    <a:pt x="640087" y="281089"/>
                  </a:lnTo>
                  <a:lnTo>
                    <a:pt x="640087" y="287616"/>
                  </a:lnTo>
                  <a:lnTo>
                    <a:pt x="648558" y="297525"/>
                  </a:lnTo>
                  <a:lnTo>
                    <a:pt x="651772" y="312948"/>
                  </a:lnTo>
                  <a:lnTo>
                    <a:pt x="658494" y="327145"/>
                  </a:lnTo>
                  <a:lnTo>
                    <a:pt x="677488" y="333375"/>
                  </a:lnTo>
                  <a:lnTo>
                    <a:pt x="695404" y="323777"/>
                  </a:lnTo>
                  <a:lnTo>
                    <a:pt x="717995" y="315406"/>
                  </a:lnTo>
                  <a:lnTo>
                    <a:pt x="740585" y="309484"/>
                  </a:lnTo>
                  <a:lnTo>
                    <a:pt x="758501" y="307238"/>
                  </a:lnTo>
                  <a:lnTo>
                    <a:pt x="776230" y="302435"/>
                  </a:lnTo>
                  <a:lnTo>
                    <a:pt x="797460" y="298245"/>
                  </a:lnTo>
                  <a:lnTo>
                    <a:pt x="816350" y="295281"/>
                  </a:lnTo>
                  <a:lnTo>
                    <a:pt x="827056" y="294157"/>
                  </a:lnTo>
                  <a:lnTo>
                    <a:pt x="833292" y="294157"/>
                  </a:lnTo>
                  <a:lnTo>
                    <a:pt x="833292" y="287616"/>
                  </a:lnTo>
                  <a:lnTo>
                    <a:pt x="967815" y="287616"/>
                  </a:lnTo>
                  <a:lnTo>
                    <a:pt x="970407" y="269649"/>
                  </a:lnTo>
                  <a:lnTo>
                    <a:pt x="969237" y="242887"/>
                  </a:lnTo>
                  <a:lnTo>
                    <a:pt x="970401" y="222250"/>
                  </a:lnTo>
                  <a:lnTo>
                    <a:pt x="970401" y="215722"/>
                  </a:lnTo>
                  <a:lnTo>
                    <a:pt x="954531" y="207751"/>
                  </a:lnTo>
                  <a:lnTo>
                    <a:pt x="936908" y="201007"/>
                  </a:lnTo>
                  <a:lnTo>
                    <a:pt x="920452" y="191813"/>
                  </a:lnTo>
                  <a:lnTo>
                    <a:pt x="908082" y="176491"/>
                  </a:lnTo>
                  <a:lnTo>
                    <a:pt x="901846" y="176491"/>
                  </a:lnTo>
                  <a:lnTo>
                    <a:pt x="886913" y="163423"/>
                  </a:lnTo>
                  <a:lnTo>
                    <a:pt x="802126" y="163423"/>
                  </a:lnTo>
                  <a:lnTo>
                    <a:pt x="791807" y="163219"/>
                  </a:lnTo>
                  <a:lnTo>
                    <a:pt x="780318" y="161790"/>
                  </a:lnTo>
                  <a:lnTo>
                    <a:pt x="768827" y="157910"/>
                  </a:lnTo>
                  <a:lnTo>
                    <a:pt x="760732" y="151987"/>
                  </a:lnTo>
                  <a:close/>
                </a:path>
                <a:path w="970914" h="333375">
                  <a:moveTo>
                    <a:pt x="967815" y="287616"/>
                  </a:moveTo>
                  <a:lnTo>
                    <a:pt x="833292" y="287616"/>
                  </a:lnTo>
                  <a:lnTo>
                    <a:pt x="866597" y="293442"/>
                  </a:lnTo>
                  <a:lnTo>
                    <a:pt x="894060" y="294974"/>
                  </a:lnTo>
                  <a:lnTo>
                    <a:pt x="919186" y="297734"/>
                  </a:lnTo>
                  <a:lnTo>
                    <a:pt x="945484" y="307238"/>
                  </a:lnTo>
                  <a:lnTo>
                    <a:pt x="951707" y="307238"/>
                  </a:lnTo>
                  <a:lnTo>
                    <a:pt x="966901" y="293958"/>
                  </a:lnTo>
                  <a:lnTo>
                    <a:pt x="967815" y="287616"/>
                  </a:lnTo>
                  <a:close/>
                </a:path>
                <a:path w="970914" h="333375">
                  <a:moveTo>
                    <a:pt x="241898" y="99996"/>
                  </a:moveTo>
                  <a:lnTo>
                    <a:pt x="228746" y="104597"/>
                  </a:lnTo>
                  <a:lnTo>
                    <a:pt x="142275" y="126653"/>
                  </a:lnTo>
                  <a:lnTo>
                    <a:pt x="98162" y="136765"/>
                  </a:lnTo>
                  <a:lnTo>
                    <a:pt x="60471" y="143814"/>
                  </a:lnTo>
                  <a:lnTo>
                    <a:pt x="39536" y="154026"/>
                  </a:lnTo>
                  <a:lnTo>
                    <a:pt x="14510" y="166692"/>
                  </a:lnTo>
                  <a:lnTo>
                    <a:pt x="0" y="184260"/>
                  </a:lnTo>
                  <a:lnTo>
                    <a:pt x="10611" y="209181"/>
                  </a:lnTo>
                  <a:lnTo>
                    <a:pt x="41777" y="209181"/>
                  </a:lnTo>
                  <a:lnTo>
                    <a:pt x="47426" y="201626"/>
                  </a:lnTo>
                  <a:lnTo>
                    <a:pt x="54242" y="197746"/>
                  </a:lnTo>
                  <a:lnTo>
                    <a:pt x="61058" y="196317"/>
                  </a:lnTo>
                  <a:lnTo>
                    <a:pt x="66707" y="196113"/>
                  </a:lnTo>
                  <a:lnTo>
                    <a:pt x="80928" y="187631"/>
                  </a:lnTo>
                  <a:lnTo>
                    <a:pt x="100989" y="182214"/>
                  </a:lnTo>
                  <a:lnTo>
                    <a:pt x="121048" y="180477"/>
                  </a:lnTo>
                  <a:lnTo>
                    <a:pt x="158450" y="180477"/>
                  </a:lnTo>
                  <a:lnTo>
                    <a:pt x="162142" y="180070"/>
                  </a:lnTo>
                  <a:lnTo>
                    <a:pt x="186681" y="174045"/>
                  </a:lnTo>
                  <a:lnTo>
                    <a:pt x="208882" y="169246"/>
                  </a:lnTo>
                  <a:lnTo>
                    <a:pt x="228746" y="169246"/>
                  </a:lnTo>
                  <a:lnTo>
                    <a:pt x="228746" y="163423"/>
                  </a:lnTo>
                  <a:lnTo>
                    <a:pt x="241218" y="163423"/>
                  </a:lnTo>
                  <a:lnTo>
                    <a:pt x="272865" y="158724"/>
                  </a:lnTo>
                  <a:lnTo>
                    <a:pt x="302759" y="155252"/>
                  </a:lnTo>
                  <a:lnTo>
                    <a:pt x="331486" y="154231"/>
                  </a:lnTo>
                  <a:lnTo>
                    <a:pt x="383590" y="154231"/>
                  </a:lnTo>
                  <a:lnTo>
                    <a:pt x="390408" y="153211"/>
                  </a:lnTo>
                  <a:lnTo>
                    <a:pt x="421958" y="151987"/>
                  </a:lnTo>
                  <a:lnTo>
                    <a:pt x="760732" y="151987"/>
                  </a:lnTo>
                  <a:lnTo>
                    <a:pt x="758501" y="150355"/>
                  </a:lnTo>
                  <a:lnTo>
                    <a:pt x="714243" y="140126"/>
                  </a:lnTo>
                  <a:lnTo>
                    <a:pt x="664096" y="129534"/>
                  </a:lnTo>
                  <a:lnTo>
                    <a:pt x="610486" y="119305"/>
                  </a:lnTo>
                  <a:lnTo>
                    <a:pt x="555837" y="110164"/>
                  </a:lnTo>
                  <a:lnTo>
                    <a:pt x="527206" y="106227"/>
                  </a:lnTo>
                  <a:lnTo>
                    <a:pt x="316781" y="106227"/>
                  </a:lnTo>
                  <a:lnTo>
                    <a:pt x="300433" y="105511"/>
                  </a:lnTo>
                  <a:lnTo>
                    <a:pt x="268191" y="105511"/>
                  </a:lnTo>
                  <a:lnTo>
                    <a:pt x="254461" y="102139"/>
                  </a:lnTo>
                  <a:lnTo>
                    <a:pt x="241898" y="99996"/>
                  </a:lnTo>
                  <a:close/>
                </a:path>
                <a:path w="970914" h="333375">
                  <a:moveTo>
                    <a:pt x="158450" y="180477"/>
                  </a:moveTo>
                  <a:lnTo>
                    <a:pt x="121048" y="180477"/>
                  </a:lnTo>
                  <a:lnTo>
                    <a:pt x="135262" y="183032"/>
                  </a:lnTo>
                  <a:lnTo>
                    <a:pt x="158450" y="180477"/>
                  </a:lnTo>
                  <a:close/>
                </a:path>
                <a:path w="970914" h="333375">
                  <a:moveTo>
                    <a:pt x="228746" y="169246"/>
                  </a:moveTo>
                  <a:lnTo>
                    <a:pt x="208882" y="169246"/>
                  </a:lnTo>
                  <a:lnTo>
                    <a:pt x="228746" y="169964"/>
                  </a:lnTo>
                  <a:lnTo>
                    <a:pt x="228746" y="169246"/>
                  </a:lnTo>
                  <a:close/>
                </a:path>
                <a:path w="970914" h="333375">
                  <a:moveTo>
                    <a:pt x="764737" y="0"/>
                  </a:moveTo>
                  <a:lnTo>
                    <a:pt x="756463" y="6947"/>
                  </a:lnTo>
                  <a:lnTo>
                    <a:pt x="749938" y="16344"/>
                  </a:lnTo>
                  <a:lnTo>
                    <a:pt x="744581" y="25742"/>
                  </a:lnTo>
                  <a:lnTo>
                    <a:pt x="739807" y="32689"/>
                  </a:lnTo>
                  <a:lnTo>
                    <a:pt x="739807" y="39230"/>
                  </a:lnTo>
                  <a:lnTo>
                    <a:pt x="746043" y="39230"/>
                  </a:lnTo>
                  <a:lnTo>
                    <a:pt x="762692" y="69665"/>
                  </a:lnTo>
                  <a:lnTo>
                    <a:pt x="781095" y="101326"/>
                  </a:lnTo>
                  <a:lnTo>
                    <a:pt x="795992" y="132988"/>
                  </a:lnTo>
                  <a:lnTo>
                    <a:pt x="802126" y="163423"/>
                  </a:lnTo>
                  <a:lnTo>
                    <a:pt x="886913" y="163423"/>
                  </a:lnTo>
                  <a:lnTo>
                    <a:pt x="874423" y="152493"/>
                  </a:lnTo>
                  <a:lnTo>
                    <a:pt x="849992" y="116254"/>
                  </a:lnTo>
                  <a:lnTo>
                    <a:pt x="825562" y="74365"/>
                  </a:lnTo>
                  <a:lnTo>
                    <a:pt x="798140" y="33417"/>
                  </a:lnTo>
                  <a:lnTo>
                    <a:pt x="764737" y="0"/>
                  </a:lnTo>
                  <a:close/>
                </a:path>
                <a:path w="970914" h="333375">
                  <a:moveTo>
                    <a:pt x="383590" y="154231"/>
                  </a:moveTo>
                  <a:lnTo>
                    <a:pt x="331486" y="154231"/>
                  </a:lnTo>
                  <a:lnTo>
                    <a:pt x="359633" y="156883"/>
                  </a:lnTo>
                  <a:lnTo>
                    <a:pt x="365868" y="156883"/>
                  </a:lnTo>
                  <a:lnTo>
                    <a:pt x="383590" y="154231"/>
                  </a:lnTo>
                  <a:close/>
                </a:path>
                <a:path w="970914" h="333375">
                  <a:moveTo>
                    <a:pt x="353397" y="98056"/>
                  </a:moveTo>
                  <a:lnTo>
                    <a:pt x="336550" y="104591"/>
                  </a:lnTo>
                  <a:lnTo>
                    <a:pt x="316781" y="106227"/>
                  </a:lnTo>
                  <a:lnTo>
                    <a:pt x="527206" y="106227"/>
                  </a:lnTo>
                  <a:lnTo>
                    <a:pt x="502572" y="102839"/>
                  </a:lnTo>
                  <a:lnTo>
                    <a:pt x="462645" y="98978"/>
                  </a:lnTo>
                  <a:lnTo>
                    <a:pt x="383876" y="98978"/>
                  </a:lnTo>
                  <a:lnTo>
                    <a:pt x="353397" y="98056"/>
                  </a:lnTo>
                  <a:close/>
                </a:path>
                <a:path w="970914" h="333375">
                  <a:moveTo>
                    <a:pt x="284842" y="104597"/>
                  </a:moveTo>
                  <a:lnTo>
                    <a:pt x="268191" y="105511"/>
                  </a:lnTo>
                  <a:lnTo>
                    <a:pt x="300433" y="105511"/>
                  </a:lnTo>
                  <a:lnTo>
                    <a:pt x="298181" y="105412"/>
                  </a:lnTo>
                  <a:lnTo>
                    <a:pt x="284842" y="104597"/>
                  </a:lnTo>
                  <a:close/>
                </a:path>
                <a:path w="970914" h="333375">
                  <a:moveTo>
                    <a:pt x="433153" y="93463"/>
                  </a:moveTo>
                  <a:lnTo>
                    <a:pt x="410267" y="95608"/>
                  </a:lnTo>
                  <a:lnTo>
                    <a:pt x="383876" y="98978"/>
                  </a:lnTo>
                  <a:lnTo>
                    <a:pt x="462645" y="98978"/>
                  </a:lnTo>
                  <a:lnTo>
                    <a:pt x="453117" y="98056"/>
                  </a:lnTo>
                  <a:lnTo>
                    <a:pt x="433153" y="93463"/>
                  </a:lnTo>
                  <a:close/>
                </a:path>
              </a:pathLst>
            </a:custGeom>
            <a:solidFill>
              <a:srgbClr val="252525"/>
            </a:solidFill>
          </p:spPr>
          <p:txBody>
            <a:bodyPr wrap="square" lIns="0" tIns="0" rIns="0" bIns="0" rtlCol="0"/>
            <a:lstStyle/>
            <a:p>
              <a:endParaRPr/>
            </a:p>
          </p:txBody>
        </p:sp>
        <p:pic>
          <p:nvPicPr>
            <p:cNvPr id="18" name="object 18"/>
            <p:cNvPicPr/>
            <p:nvPr/>
          </p:nvPicPr>
          <p:blipFill>
            <a:blip r:embed="rId17" cstate="print"/>
            <a:stretch>
              <a:fillRect/>
            </a:stretch>
          </p:blipFill>
          <p:spPr>
            <a:xfrm>
              <a:off x="1914525" y="1943100"/>
              <a:ext cx="714375" cy="723900"/>
            </a:xfrm>
            <a:prstGeom prst="rect">
              <a:avLst/>
            </a:prstGeom>
          </p:spPr>
        </p:pic>
        <p:sp>
          <p:nvSpPr>
            <p:cNvPr id="19" name="object 19"/>
            <p:cNvSpPr/>
            <p:nvPr/>
          </p:nvSpPr>
          <p:spPr>
            <a:xfrm>
              <a:off x="2000250" y="2028825"/>
              <a:ext cx="542925" cy="552450"/>
            </a:xfrm>
            <a:custGeom>
              <a:avLst/>
              <a:gdLst/>
              <a:ahLst/>
              <a:cxnLst/>
              <a:rect l="l" t="t" r="r" b="b"/>
              <a:pathLst>
                <a:path w="542925" h="552450">
                  <a:moveTo>
                    <a:pt x="271462" y="0"/>
                  </a:moveTo>
                  <a:lnTo>
                    <a:pt x="222667" y="4450"/>
                  </a:lnTo>
                  <a:lnTo>
                    <a:pt x="176740" y="17281"/>
                  </a:lnTo>
                  <a:lnTo>
                    <a:pt x="134450" y="37713"/>
                  </a:lnTo>
                  <a:lnTo>
                    <a:pt x="96563" y="64965"/>
                  </a:lnTo>
                  <a:lnTo>
                    <a:pt x="63844" y="98257"/>
                  </a:lnTo>
                  <a:lnTo>
                    <a:pt x="37062" y="136810"/>
                  </a:lnTo>
                  <a:lnTo>
                    <a:pt x="16983" y="179842"/>
                  </a:lnTo>
                  <a:lnTo>
                    <a:pt x="4373" y="226573"/>
                  </a:lnTo>
                  <a:lnTo>
                    <a:pt x="0" y="276225"/>
                  </a:lnTo>
                  <a:lnTo>
                    <a:pt x="4373" y="325876"/>
                  </a:lnTo>
                  <a:lnTo>
                    <a:pt x="16983" y="372607"/>
                  </a:lnTo>
                  <a:lnTo>
                    <a:pt x="37062" y="415639"/>
                  </a:lnTo>
                  <a:lnTo>
                    <a:pt x="63844" y="454192"/>
                  </a:lnTo>
                  <a:lnTo>
                    <a:pt x="96563" y="487484"/>
                  </a:lnTo>
                  <a:lnTo>
                    <a:pt x="134450" y="514736"/>
                  </a:lnTo>
                  <a:lnTo>
                    <a:pt x="176740" y="535168"/>
                  </a:lnTo>
                  <a:lnTo>
                    <a:pt x="222667" y="547999"/>
                  </a:lnTo>
                  <a:lnTo>
                    <a:pt x="271462" y="552450"/>
                  </a:lnTo>
                  <a:lnTo>
                    <a:pt x="320257" y="547999"/>
                  </a:lnTo>
                  <a:lnTo>
                    <a:pt x="366184" y="535168"/>
                  </a:lnTo>
                  <a:lnTo>
                    <a:pt x="408474" y="514736"/>
                  </a:lnTo>
                  <a:lnTo>
                    <a:pt x="446361" y="487484"/>
                  </a:lnTo>
                  <a:lnTo>
                    <a:pt x="479080" y="454192"/>
                  </a:lnTo>
                  <a:lnTo>
                    <a:pt x="505862" y="415639"/>
                  </a:lnTo>
                  <a:lnTo>
                    <a:pt x="525941" y="372607"/>
                  </a:lnTo>
                  <a:lnTo>
                    <a:pt x="538551" y="325876"/>
                  </a:lnTo>
                  <a:lnTo>
                    <a:pt x="542925" y="276225"/>
                  </a:lnTo>
                  <a:lnTo>
                    <a:pt x="538551" y="226573"/>
                  </a:lnTo>
                  <a:lnTo>
                    <a:pt x="525941" y="179842"/>
                  </a:lnTo>
                  <a:lnTo>
                    <a:pt x="505862" y="136810"/>
                  </a:lnTo>
                  <a:lnTo>
                    <a:pt x="479080" y="98257"/>
                  </a:lnTo>
                  <a:lnTo>
                    <a:pt x="446361" y="64965"/>
                  </a:lnTo>
                  <a:lnTo>
                    <a:pt x="408474" y="37713"/>
                  </a:lnTo>
                  <a:lnTo>
                    <a:pt x="366184" y="17281"/>
                  </a:lnTo>
                  <a:lnTo>
                    <a:pt x="320257" y="4450"/>
                  </a:lnTo>
                  <a:lnTo>
                    <a:pt x="271462" y="0"/>
                  </a:lnTo>
                  <a:close/>
                </a:path>
              </a:pathLst>
            </a:custGeom>
            <a:solidFill>
              <a:srgbClr val="B7DDF3"/>
            </a:solidFill>
          </p:spPr>
          <p:txBody>
            <a:bodyPr wrap="square" lIns="0" tIns="0" rIns="0" bIns="0" rtlCol="0"/>
            <a:lstStyle/>
            <a:p>
              <a:endParaRPr/>
            </a:p>
          </p:txBody>
        </p:sp>
      </p:grpSp>
      <p:grpSp>
        <p:nvGrpSpPr>
          <p:cNvPr id="30" name="object 30">
            <a:extLst>
              <a:ext uri="{C183D7F6-B498-43B3-948B-1728B52AA6E4}">
                <adec:decorative xmlns:adec="http://schemas.microsoft.com/office/drawing/2017/decorative" val="1"/>
              </a:ext>
            </a:extLst>
          </p:cNvPr>
          <p:cNvGrpSpPr/>
          <p:nvPr/>
        </p:nvGrpSpPr>
        <p:grpSpPr>
          <a:xfrm>
            <a:off x="3409950" y="1266336"/>
            <a:ext cx="2982249" cy="2210289"/>
            <a:chOff x="3409950" y="990600"/>
            <a:chExt cx="3297554" cy="2486025"/>
          </a:xfrm>
        </p:grpSpPr>
        <p:sp>
          <p:nvSpPr>
            <p:cNvPr id="31" name="object 31"/>
            <p:cNvSpPr/>
            <p:nvPr/>
          </p:nvSpPr>
          <p:spPr>
            <a:xfrm>
              <a:off x="5727579" y="1276343"/>
              <a:ext cx="979805" cy="381000"/>
            </a:xfrm>
            <a:custGeom>
              <a:avLst/>
              <a:gdLst/>
              <a:ahLst/>
              <a:cxnLst/>
              <a:rect l="l" t="t" r="r" b="b"/>
              <a:pathLst>
                <a:path w="979804" h="381000">
                  <a:moveTo>
                    <a:pt x="333438" y="328714"/>
                  </a:moveTo>
                  <a:lnTo>
                    <a:pt x="138404" y="328714"/>
                  </a:lnTo>
                  <a:lnTo>
                    <a:pt x="138404" y="336181"/>
                  </a:lnTo>
                  <a:lnTo>
                    <a:pt x="144703" y="336181"/>
                  </a:lnTo>
                  <a:lnTo>
                    <a:pt x="155514" y="337465"/>
                  </a:lnTo>
                  <a:lnTo>
                    <a:pt x="174585" y="340850"/>
                  </a:lnTo>
                  <a:lnTo>
                    <a:pt x="196015" y="345638"/>
                  </a:lnTo>
                  <a:lnTo>
                    <a:pt x="213906" y="351129"/>
                  </a:lnTo>
                  <a:lnTo>
                    <a:pt x="231993" y="353696"/>
                  </a:lnTo>
                  <a:lnTo>
                    <a:pt x="254800" y="360464"/>
                  </a:lnTo>
                  <a:lnTo>
                    <a:pt x="277606" y="370031"/>
                  </a:lnTo>
                  <a:lnTo>
                    <a:pt x="295694" y="381000"/>
                  </a:lnTo>
                  <a:lnTo>
                    <a:pt x="314861" y="373880"/>
                  </a:lnTo>
                  <a:lnTo>
                    <a:pt x="321643" y="357657"/>
                  </a:lnTo>
                  <a:lnTo>
                    <a:pt x="324887" y="340034"/>
                  </a:lnTo>
                  <a:lnTo>
                    <a:pt x="333438" y="328714"/>
                  </a:lnTo>
                  <a:close/>
                </a:path>
                <a:path w="979804" h="381000">
                  <a:moveTo>
                    <a:pt x="207606" y="0"/>
                  </a:moveTo>
                  <a:lnTo>
                    <a:pt x="173889" y="38192"/>
                  </a:lnTo>
                  <a:lnTo>
                    <a:pt x="146209" y="84990"/>
                  </a:lnTo>
                  <a:lnTo>
                    <a:pt x="121547" y="132863"/>
                  </a:lnTo>
                  <a:lnTo>
                    <a:pt x="96884" y="174281"/>
                  </a:lnTo>
                  <a:lnTo>
                    <a:pt x="69202" y="201714"/>
                  </a:lnTo>
                  <a:lnTo>
                    <a:pt x="62915" y="201714"/>
                  </a:lnTo>
                  <a:lnTo>
                    <a:pt x="50429" y="219223"/>
                  </a:lnTo>
                  <a:lnTo>
                    <a:pt x="33815" y="229728"/>
                  </a:lnTo>
                  <a:lnTo>
                    <a:pt x="16022" y="237431"/>
                  </a:lnTo>
                  <a:lnTo>
                    <a:pt x="0" y="246532"/>
                  </a:lnTo>
                  <a:lnTo>
                    <a:pt x="0" y="254000"/>
                  </a:lnTo>
                  <a:lnTo>
                    <a:pt x="1184" y="277581"/>
                  </a:lnTo>
                  <a:lnTo>
                    <a:pt x="6" y="308165"/>
                  </a:lnTo>
                  <a:lnTo>
                    <a:pt x="3543" y="335949"/>
                  </a:lnTo>
                  <a:lnTo>
                    <a:pt x="18872" y="351129"/>
                  </a:lnTo>
                  <a:lnTo>
                    <a:pt x="25171" y="351129"/>
                  </a:lnTo>
                  <a:lnTo>
                    <a:pt x="51709" y="340270"/>
                  </a:lnTo>
                  <a:lnTo>
                    <a:pt x="77068" y="337116"/>
                  </a:lnTo>
                  <a:lnTo>
                    <a:pt x="104786" y="335365"/>
                  </a:lnTo>
                  <a:lnTo>
                    <a:pt x="138404" y="328714"/>
                  </a:lnTo>
                  <a:lnTo>
                    <a:pt x="333438" y="328714"/>
                  </a:lnTo>
                  <a:lnTo>
                    <a:pt x="333438" y="321246"/>
                  </a:lnTo>
                  <a:lnTo>
                    <a:pt x="327151" y="321246"/>
                  </a:lnTo>
                  <a:lnTo>
                    <a:pt x="327151" y="306298"/>
                  </a:lnTo>
                  <a:lnTo>
                    <a:pt x="297066" y="292756"/>
                  </a:lnTo>
                  <a:lnTo>
                    <a:pt x="265804" y="282016"/>
                  </a:lnTo>
                  <a:lnTo>
                    <a:pt x="236905" y="268476"/>
                  </a:lnTo>
                  <a:lnTo>
                    <a:pt x="274458" y="222256"/>
                  </a:lnTo>
                  <a:lnTo>
                    <a:pt x="339724" y="209181"/>
                  </a:lnTo>
                  <a:lnTo>
                    <a:pt x="346024" y="209181"/>
                  </a:lnTo>
                  <a:lnTo>
                    <a:pt x="380230" y="198211"/>
                  </a:lnTo>
                  <a:lnTo>
                    <a:pt x="421514" y="188639"/>
                  </a:lnTo>
                  <a:lnTo>
                    <a:pt x="432935" y="186766"/>
                  </a:lnTo>
                  <a:lnTo>
                    <a:pt x="169862" y="186766"/>
                  </a:lnTo>
                  <a:lnTo>
                    <a:pt x="176055" y="151983"/>
                  </a:lnTo>
                  <a:lnTo>
                    <a:pt x="191095" y="115798"/>
                  </a:lnTo>
                  <a:lnTo>
                    <a:pt x="209676" y="79613"/>
                  </a:lnTo>
                  <a:lnTo>
                    <a:pt x="226491" y="44831"/>
                  </a:lnTo>
                  <a:lnTo>
                    <a:pt x="232778" y="44831"/>
                  </a:lnTo>
                  <a:lnTo>
                    <a:pt x="232778" y="37363"/>
                  </a:lnTo>
                  <a:lnTo>
                    <a:pt x="227963" y="29421"/>
                  </a:lnTo>
                  <a:lnTo>
                    <a:pt x="222554" y="18681"/>
                  </a:lnTo>
                  <a:lnTo>
                    <a:pt x="215965" y="7941"/>
                  </a:lnTo>
                  <a:lnTo>
                    <a:pt x="207606" y="0"/>
                  </a:lnTo>
                  <a:close/>
                </a:path>
                <a:path w="979804" h="381000">
                  <a:moveTo>
                    <a:pt x="976411" y="206264"/>
                  </a:moveTo>
                  <a:lnTo>
                    <a:pt x="857378" y="206264"/>
                  </a:lnTo>
                  <a:lnTo>
                    <a:pt x="877627" y="208249"/>
                  </a:lnTo>
                  <a:lnTo>
                    <a:pt x="897875" y="214437"/>
                  </a:lnTo>
                  <a:lnTo>
                    <a:pt x="912228" y="224129"/>
                  </a:lnTo>
                  <a:lnTo>
                    <a:pt x="917927" y="224362"/>
                  </a:lnTo>
                  <a:lnTo>
                    <a:pt x="924807" y="225996"/>
                  </a:lnTo>
                  <a:lnTo>
                    <a:pt x="931687" y="230430"/>
                  </a:lnTo>
                  <a:lnTo>
                    <a:pt x="937386" y="239064"/>
                  </a:lnTo>
                  <a:lnTo>
                    <a:pt x="968844" y="239064"/>
                  </a:lnTo>
                  <a:lnTo>
                    <a:pt x="979563" y="210585"/>
                  </a:lnTo>
                  <a:lnTo>
                    <a:pt x="976411" y="206264"/>
                  </a:lnTo>
                  <a:close/>
                </a:path>
                <a:path w="979804" h="381000">
                  <a:moveTo>
                    <a:pt x="967043" y="193424"/>
                  </a:moveTo>
                  <a:lnTo>
                    <a:pt x="768709" y="193424"/>
                  </a:lnTo>
                  <a:lnTo>
                    <a:pt x="791124" y="198908"/>
                  </a:lnTo>
                  <a:lnTo>
                    <a:pt x="815896" y="205796"/>
                  </a:lnTo>
                  <a:lnTo>
                    <a:pt x="843025" y="209181"/>
                  </a:lnTo>
                  <a:lnTo>
                    <a:pt x="857378" y="206264"/>
                  </a:lnTo>
                  <a:lnTo>
                    <a:pt x="976411" y="206264"/>
                  </a:lnTo>
                  <a:lnTo>
                    <a:pt x="967043" y="193424"/>
                  </a:lnTo>
                  <a:close/>
                </a:path>
                <a:path w="979804" h="381000">
                  <a:moveTo>
                    <a:pt x="940053" y="176264"/>
                  </a:moveTo>
                  <a:lnTo>
                    <a:pt x="644953" y="176264"/>
                  </a:lnTo>
                  <a:lnTo>
                    <a:pt x="673950" y="177431"/>
                  </a:lnTo>
                  <a:lnTo>
                    <a:pt x="704129" y="181398"/>
                  </a:lnTo>
                  <a:lnTo>
                    <a:pt x="736079" y="186766"/>
                  </a:lnTo>
                  <a:lnTo>
                    <a:pt x="748652" y="186766"/>
                  </a:lnTo>
                  <a:lnTo>
                    <a:pt x="748652" y="194246"/>
                  </a:lnTo>
                  <a:lnTo>
                    <a:pt x="768709" y="193424"/>
                  </a:lnTo>
                  <a:lnTo>
                    <a:pt x="967043" y="193424"/>
                  </a:lnTo>
                  <a:lnTo>
                    <a:pt x="964915" y="190507"/>
                  </a:lnTo>
                  <a:lnTo>
                    <a:pt x="940053" y="176264"/>
                  </a:lnTo>
                  <a:close/>
                </a:path>
                <a:path w="979804" h="381000">
                  <a:moveTo>
                    <a:pt x="542321" y="106814"/>
                  </a:moveTo>
                  <a:lnTo>
                    <a:pt x="522173" y="112064"/>
                  </a:lnTo>
                  <a:lnTo>
                    <a:pt x="472249" y="117528"/>
                  </a:lnTo>
                  <a:lnTo>
                    <a:pt x="418483" y="125897"/>
                  </a:lnTo>
                  <a:lnTo>
                    <a:pt x="363320" y="136342"/>
                  </a:lnTo>
                  <a:lnTo>
                    <a:pt x="309205" y="148033"/>
                  </a:lnTo>
                  <a:lnTo>
                    <a:pt x="258585" y="160139"/>
                  </a:lnTo>
                  <a:lnTo>
                    <a:pt x="213906" y="171831"/>
                  </a:lnTo>
                  <a:lnTo>
                    <a:pt x="203484" y="180465"/>
                  </a:lnTo>
                  <a:lnTo>
                    <a:pt x="191884" y="184899"/>
                  </a:lnTo>
                  <a:lnTo>
                    <a:pt x="180284" y="186532"/>
                  </a:lnTo>
                  <a:lnTo>
                    <a:pt x="169862" y="186766"/>
                  </a:lnTo>
                  <a:lnTo>
                    <a:pt x="432935" y="186766"/>
                  </a:lnTo>
                  <a:lnTo>
                    <a:pt x="462801" y="181867"/>
                  </a:lnTo>
                  <a:lnTo>
                    <a:pt x="497014" y="179298"/>
                  </a:lnTo>
                  <a:lnTo>
                    <a:pt x="521783" y="175098"/>
                  </a:lnTo>
                  <a:lnTo>
                    <a:pt x="553631" y="173697"/>
                  </a:lnTo>
                  <a:lnTo>
                    <a:pt x="935419" y="173697"/>
                  </a:lnTo>
                  <a:lnTo>
                    <a:pt x="918514" y="164363"/>
                  </a:lnTo>
                  <a:lnTo>
                    <a:pt x="880475" y="156304"/>
                  </a:lnTo>
                  <a:lnTo>
                    <a:pt x="835945" y="144748"/>
                  </a:lnTo>
                  <a:lnTo>
                    <a:pt x="790234" y="131791"/>
                  </a:lnTo>
                  <a:lnTo>
                    <a:pt x="754984" y="121399"/>
                  </a:lnTo>
                  <a:lnTo>
                    <a:pt x="659791" y="121399"/>
                  </a:lnTo>
                  <a:lnTo>
                    <a:pt x="639838" y="119532"/>
                  </a:lnTo>
                  <a:lnTo>
                    <a:pt x="625224" y="113114"/>
                  </a:lnTo>
                  <a:lnTo>
                    <a:pt x="592062" y="113114"/>
                  </a:lnTo>
                  <a:lnTo>
                    <a:pt x="565421" y="109264"/>
                  </a:lnTo>
                  <a:lnTo>
                    <a:pt x="542321" y="106814"/>
                  </a:lnTo>
                  <a:close/>
                </a:path>
                <a:path w="979804" h="381000">
                  <a:moveTo>
                    <a:pt x="935419" y="173697"/>
                  </a:moveTo>
                  <a:lnTo>
                    <a:pt x="553631" y="173697"/>
                  </a:lnTo>
                  <a:lnTo>
                    <a:pt x="585479" y="175098"/>
                  </a:lnTo>
                  <a:lnTo>
                    <a:pt x="610247" y="179298"/>
                  </a:lnTo>
                  <a:lnTo>
                    <a:pt x="616546" y="179298"/>
                  </a:lnTo>
                  <a:lnTo>
                    <a:pt x="644953" y="176264"/>
                  </a:lnTo>
                  <a:lnTo>
                    <a:pt x="940053" y="176264"/>
                  </a:lnTo>
                  <a:lnTo>
                    <a:pt x="935419" y="173697"/>
                  </a:lnTo>
                  <a:close/>
                </a:path>
                <a:path w="979804" h="381000">
                  <a:moveTo>
                    <a:pt x="692035" y="119532"/>
                  </a:moveTo>
                  <a:lnTo>
                    <a:pt x="678567" y="120465"/>
                  </a:lnTo>
                  <a:lnTo>
                    <a:pt x="659791" y="121399"/>
                  </a:lnTo>
                  <a:lnTo>
                    <a:pt x="754984" y="121399"/>
                  </a:lnTo>
                  <a:lnTo>
                    <a:pt x="752214" y="120582"/>
                  </a:lnTo>
                  <a:lnTo>
                    <a:pt x="708841" y="120582"/>
                  </a:lnTo>
                  <a:lnTo>
                    <a:pt x="692035" y="119532"/>
                  </a:lnTo>
                  <a:close/>
                </a:path>
                <a:path w="979804" h="381000">
                  <a:moveTo>
                    <a:pt x="735382" y="114281"/>
                  </a:moveTo>
                  <a:lnTo>
                    <a:pt x="722701" y="116732"/>
                  </a:lnTo>
                  <a:lnTo>
                    <a:pt x="708841" y="120582"/>
                  </a:lnTo>
                  <a:lnTo>
                    <a:pt x="752214" y="120582"/>
                  </a:lnTo>
                  <a:lnTo>
                    <a:pt x="748652" y="119532"/>
                  </a:lnTo>
                  <a:lnTo>
                    <a:pt x="735382" y="114281"/>
                  </a:lnTo>
                  <a:close/>
                </a:path>
                <a:path w="979804" h="381000">
                  <a:moveTo>
                    <a:pt x="622833" y="112064"/>
                  </a:moveTo>
                  <a:lnTo>
                    <a:pt x="592062" y="113114"/>
                  </a:lnTo>
                  <a:lnTo>
                    <a:pt x="625224" y="113114"/>
                  </a:lnTo>
                  <a:lnTo>
                    <a:pt x="622833" y="112064"/>
                  </a:lnTo>
                  <a:close/>
                </a:path>
              </a:pathLst>
            </a:custGeom>
            <a:solidFill>
              <a:srgbClr val="252525"/>
            </a:solidFill>
          </p:spPr>
          <p:txBody>
            <a:bodyPr wrap="square" lIns="0" tIns="0" rIns="0" bIns="0" rtlCol="0"/>
            <a:lstStyle/>
            <a:p>
              <a:endParaRPr/>
            </a:p>
          </p:txBody>
        </p:sp>
        <p:pic>
          <p:nvPicPr>
            <p:cNvPr id="32" name="object 32"/>
            <p:cNvPicPr/>
            <p:nvPr/>
          </p:nvPicPr>
          <p:blipFill>
            <a:blip r:embed="rId18" cstate="print"/>
            <a:stretch>
              <a:fillRect/>
            </a:stretch>
          </p:blipFill>
          <p:spPr>
            <a:xfrm>
              <a:off x="3409950" y="990600"/>
              <a:ext cx="2495550" cy="2486025"/>
            </a:xfrm>
            <a:prstGeom prst="rect">
              <a:avLst/>
            </a:prstGeom>
          </p:spPr>
        </p:pic>
        <p:pic>
          <p:nvPicPr>
            <p:cNvPr id="33" name="object 33"/>
            <p:cNvPicPr/>
            <p:nvPr/>
          </p:nvPicPr>
          <p:blipFill>
            <a:blip r:embed="rId19" cstate="screen">
              <a:extLst>
                <a:ext uri="{28A0092B-C50C-407E-A947-70E740481C1C}">
                  <a14:useLocalDpi xmlns:a14="http://schemas.microsoft.com/office/drawing/2010/main"/>
                </a:ext>
              </a:extLst>
            </a:blip>
            <a:stretch>
              <a:fillRect/>
            </a:stretch>
          </p:blipFill>
          <p:spPr>
            <a:xfrm>
              <a:off x="3505200" y="1085850"/>
              <a:ext cx="2305050" cy="2295525"/>
            </a:xfrm>
            <a:prstGeom prst="rect">
              <a:avLst/>
            </a:prstGeom>
          </p:spPr>
        </p:pic>
        <p:pic>
          <p:nvPicPr>
            <p:cNvPr id="34" name="object 34"/>
            <p:cNvPicPr/>
            <p:nvPr/>
          </p:nvPicPr>
          <p:blipFill>
            <a:blip r:embed="rId20" cstate="print"/>
            <a:stretch>
              <a:fillRect/>
            </a:stretch>
          </p:blipFill>
          <p:spPr>
            <a:xfrm>
              <a:off x="3686175" y="1362087"/>
              <a:ext cx="2152650" cy="1533512"/>
            </a:xfrm>
            <a:prstGeom prst="rect">
              <a:avLst/>
            </a:prstGeom>
          </p:spPr>
        </p:pic>
        <p:pic>
          <p:nvPicPr>
            <p:cNvPr id="35" name="object 35"/>
            <p:cNvPicPr/>
            <p:nvPr/>
          </p:nvPicPr>
          <p:blipFill>
            <a:blip r:embed="rId21" cstate="print"/>
            <a:stretch>
              <a:fillRect/>
            </a:stretch>
          </p:blipFill>
          <p:spPr>
            <a:xfrm>
              <a:off x="3676650" y="2276475"/>
              <a:ext cx="1981200" cy="942975"/>
            </a:xfrm>
            <a:prstGeom prst="rect">
              <a:avLst/>
            </a:prstGeom>
          </p:spPr>
        </p:pic>
      </p:grpSp>
      <p:sp>
        <p:nvSpPr>
          <p:cNvPr id="36" name="object 36">
            <a:extLst>
              <a:ext uri="{C183D7F6-B498-43B3-948B-1728B52AA6E4}">
                <adec:decorative xmlns:adec="http://schemas.microsoft.com/office/drawing/2017/decorative" val="1"/>
              </a:ext>
            </a:extLst>
          </p:cNvPr>
          <p:cNvSpPr txBox="1"/>
          <p:nvPr/>
        </p:nvSpPr>
        <p:spPr>
          <a:xfrm>
            <a:off x="3938695" y="1363597"/>
            <a:ext cx="1438910" cy="1508125"/>
          </a:xfrm>
          <a:prstGeom prst="rect">
            <a:avLst/>
          </a:prstGeom>
        </p:spPr>
        <p:txBody>
          <a:bodyPr vert="horz" wrap="square" lIns="0" tIns="117475" rIns="0" bIns="0" rtlCol="0">
            <a:spAutoFit/>
          </a:bodyPr>
          <a:lstStyle/>
          <a:p>
            <a:pPr marL="184150">
              <a:lnSpc>
                <a:spcPct val="100000"/>
              </a:lnSpc>
              <a:spcBef>
                <a:spcPts val="925"/>
              </a:spcBef>
            </a:pPr>
            <a:r>
              <a:rPr sz="5400" spc="-25">
                <a:solidFill>
                  <a:srgbClr val="FFFFFF"/>
                </a:solidFill>
                <a:latin typeface="Calibri"/>
                <a:cs typeface="Calibri"/>
              </a:rPr>
              <a:t>~$8</a:t>
            </a:r>
            <a:endParaRPr sz="5400">
              <a:latin typeface="Calibri"/>
              <a:cs typeface="Calibri"/>
            </a:endParaRPr>
          </a:p>
          <a:p>
            <a:pPr marL="12700">
              <a:lnSpc>
                <a:spcPct val="100000"/>
              </a:lnSpc>
              <a:spcBef>
                <a:spcPts val="520"/>
              </a:spcBef>
            </a:pPr>
            <a:r>
              <a:rPr sz="3200" spc="105">
                <a:solidFill>
                  <a:srgbClr val="FFFFFF"/>
                </a:solidFill>
                <a:latin typeface="Calibri"/>
                <a:cs typeface="Calibri"/>
              </a:rPr>
              <a:t>BILLION</a:t>
            </a:r>
            <a:endParaRPr sz="3200">
              <a:latin typeface="Calibri"/>
              <a:cs typeface="Calibri"/>
            </a:endParaRPr>
          </a:p>
        </p:txBody>
      </p:sp>
      <p:sp>
        <p:nvSpPr>
          <p:cNvPr id="37" name="object 37">
            <a:extLst>
              <a:ext uri="{C183D7F6-B498-43B3-948B-1728B52AA6E4}">
                <adec:decorative xmlns:adec="http://schemas.microsoft.com/office/drawing/2017/decorative" val="1"/>
              </a:ext>
            </a:extLst>
          </p:cNvPr>
          <p:cNvSpPr txBox="1"/>
          <p:nvPr/>
        </p:nvSpPr>
        <p:spPr>
          <a:xfrm>
            <a:off x="2017971" y="2107350"/>
            <a:ext cx="516890" cy="326390"/>
          </a:xfrm>
          <a:prstGeom prst="rect">
            <a:avLst/>
          </a:prstGeom>
        </p:spPr>
        <p:txBody>
          <a:bodyPr vert="horz" wrap="square" lIns="0" tIns="15875" rIns="0" bIns="0" rtlCol="0">
            <a:spAutoFit/>
          </a:bodyPr>
          <a:lstStyle/>
          <a:p>
            <a:pPr marL="79375">
              <a:lnSpc>
                <a:spcPct val="100000"/>
              </a:lnSpc>
              <a:spcBef>
                <a:spcPts val="125"/>
              </a:spcBef>
            </a:pPr>
            <a:r>
              <a:rPr sz="950" spc="70">
                <a:solidFill>
                  <a:srgbClr val="303030"/>
                </a:solidFill>
                <a:latin typeface="Calibri"/>
                <a:cs typeface="Calibri"/>
              </a:rPr>
              <a:t>~$800</a:t>
            </a:r>
            <a:endParaRPr sz="950">
              <a:latin typeface="Calibri"/>
              <a:cs typeface="Calibri"/>
            </a:endParaRPr>
          </a:p>
          <a:p>
            <a:pPr marL="12700">
              <a:lnSpc>
                <a:spcPct val="100000"/>
              </a:lnSpc>
              <a:spcBef>
                <a:spcPts val="60"/>
              </a:spcBef>
            </a:pPr>
            <a:r>
              <a:rPr sz="950" spc="60">
                <a:solidFill>
                  <a:srgbClr val="303030"/>
                </a:solidFill>
                <a:latin typeface="Calibri"/>
                <a:cs typeface="Calibri"/>
              </a:rPr>
              <a:t>MILLION</a:t>
            </a:r>
            <a:endParaRPr sz="950">
              <a:latin typeface="Calibri"/>
              <a:cs typeface="Calibri"/>
            </a:endParaRPr>
          </a:p>
        </p:txBody>
      </p:sp>
      <p:sp>
        <p:nvSpPr>
          <p:cNvPr id="71" name="object 71"/>
          <p:cNvSpPr txBox="1"/>
          <p:nvPr/>
        </p:nvSpPr>
        <p:spPr>
          <a:xfrm>
            <a:off x="1388769" y="6057521"/>
            <a:ext cx="6154420" cy="299720"/>
          </a:xfrm>
          <a:prstGeom prst="rect">
            <a:avLst/>
          </a:prstGeom>
        </p:spPr>
        <p:txBody>
          <a:bodyPr vert="horz" wrap="square" lIns="0" tIns="12700" rIns="0" bIns="0" rtlCol="0">
            <a:spAutoFit/>
          </a:bodyPr>
          <a:lstStyle/>
          <a:p>
            <a:pPr marL="12700">
              <a:lnSpc>
                <a:spcPct val="100000"/>
              </a:lnSpc>
              <a:spcBef>
                <a:spcPts val="100"/>
              </a:spcBef>
            </a:pPr>
            <a:r>
              <a:rPr sz="1800">
                <a:solidFill>
                  <a:srgbClr val="005486"/>
                </a:solidFill>
                <a:latin typeface="Calibri"/>
                <a:cs typeface="Calibri"/>
              </a:rPr>
              <a:t>ESSER</a:t>
            </a:r>
            <a:r>
              <a:rPr sz="1800" spc="25">
                <a:solidFill>
                  <a:srgbClr val="005486"/>
                </a:solidFill>
                <a:latin typeface="Calibri"/>
                <a:cs typeface="Calibri"/>
              </a:rPr>
              <a:t> </a:t>
            </a:r>
            <a:r>
              <a:rPr sz="1800" spc="80">
                <a:solidFill>
                  <a:srgbClr val="005486"/>
                </a:solidFill>
                <a:latin typeface="Calibri"/>
                <a:cs typeface="Calibri"/>
              </a:rPr>
              <a:t>funded</a:t>
            </a:r>
            <a:r>
              <a:rPr sz="1800" spc="-40">
                <a:solidFill>
                  <a:srgbClr val="005486"/>
                </a:solidFill>
                <a:latin typeface="Calibri"/>
                <a:cs typeface="Calibri"/>
              </a:rPr>
              <a:t> </a:t>
            </a:r>
            <a:r>
              <a:rPr sz="1800" spc="75">
                <a:solidFill>
                  <a:srgbClr val="005486"/>
                </a:solidFill>
                <a:latin typeface="Calibri"/>
                <a:cs typeface="Calibri"/>
              </a:rPr>
              <a:t>a</a:t>
            </a:r>
            <a:r>
              <a:rPr sz="1800" spc="160">
                <a:solidFill>
                  <a:srgbClr val="005486"/>
                </a:solidFill>
                <a:latin typeface="Calibri"/>
                <a:cs typeface="Calibri"/>
              </a:rPr>
              <a:t> </a:t>
            </a:r>
            <a:r>
              <a:rPr sz="1800" spc="70">
                <a:solidFill>
                  <a:srgbClr val="005486"/>
                </a:solidFill>
                <a:latin typeface="Calibri"/>
                <a:cs typeface="Calibri"/>
              </a:rPr>
              <a:t>SIGNIFICANT</a:t>
            </a:r>
            <a:r>
              <a:rPr sz="1800" spc="75">
                <a:solidFill>
                  <a:srgbClr val="005486"/>
                </a:solidFill>
                <a:latin typeface="Calibri"/>
                <a:cs typeface="Calibri"/>
              </a:rPr>
              <a:t> </a:t>
            </a:r>
            <a:r>
              <a:rPr sz="1800">
                <a:solidFill>
                  <a:srgbClr val="005486"/>
                </a:solidFill>
                <a:latin typeface="Calibri"/>
                <a:cs typeface="Calibri"/>
              </a:rPr>
              <a:t>portion</a:t>
            </a:r>
            <a:r>
              <a:rPr sz="1800" spc="20">
                <a:solidFill>
                  <a:srgbClr val="005486"/>
                </a:solidFill>
                <a:latin typeface="Calibri"/>
                <a:cs typeface="Calibri"/>
              </a:rPr>
              <a:t> </a:t>
            </a:r>
            <a:r>
              <a:rPr sz="1800" spc="80">
                <a:solidFill>
                  <a:srgbClr val="005486"/>
                </a:solidFill>
                <a:latin typeface="Calibri"/>
                <a:cs typeface="Calibri"/>
              </a:rPr>
              <a:t>of</a:t>
            </a:r>
            <a:r>
              <a:rPr sz="1800" spc="105">
                <a:solidFill>
                  <a:srgbClr val="005486"/>
                </a:solidFill>
                <a:latin typeface="Calibri"/>
                <a:cs typeface="Calibri"/>
              </a:rPr>
              <a:t> </a:t>
            </a:r>
            <a:r>
              <a:rPr sz="1800">
                <a:solidFill>
                  <a:srgbClr val="005486"/>
                </a:solidFill>
                <a:latin typeface="Calibri"/>
                <a:cs typeface="Calibri"/>
              </a:rPr>
              <a:t>these</a:t>
            </a:r>
            <a:r>
              <a:rPr sz="1800" spc="35">
                <a:solidFill>
                  <a:srgbClr val="005486"/>
                </a:solidFill>
                <a:latin typeface="Calibri"/>
                <a:cs typeface="Calibri"/>
              </a:rPr>
              <a:t> </a:t>
            </a:r>
            <a:r>
              <a:rPr sz="1800">
                <a:solidFill>
                  <a:srgbClr val="005486"/>
                </a:solidFill>
                <a:latin typeface="Calibri"/>
                <a:cs typeface="Calibri"/>
              </a:rPr>
              <a:t>unique</a:t>
            </a:r>
            <a:r>
              <a:rPr sz="1800" spc="35">
                <a:solidFill>
                  <a:srgbClr val="005486"/>
                </a:solidFill>
                <a:latin typeface="Calibri"/>
                <a:cs typeface="Calibri"/>
              </a:rPr>
              <a:t> </a:t>
            </a:r>
            <a:r>
              <a:rPr sz="1800" spc="-10">
                <a:solidFill>
                  <a:srgbClr val="005486"/>
                </a:solidFill>
                <a:latin typeface="Calibri"/>
                <a:cs typeface="Calibri"/>
              </a:rPr>
              <a:t>activities</a:t>
            </a:r>
            <a:endParaRPr sz="1800">
              <a:latin typeface="Calibri"/>
              <a:cs typeface="Calibri"/>
            </a:endParaRPr>
          </a:p>
        </p:txBody>
      </p:sp>
      <p:graphicFrame>
        <p:nvGraphicFramePr>
          <p:cNvPr id="2" name="object 2" descr="Impacts to education, investments in technology and training to avoid learning loss, construction and capital projects, investments in historically underserved groups, and planning of reopening of schools"/>
          <p:cNvGraphicFramePr>
            <a:graphicFrameLocks noGrp="1"/>
          </p:cNvGraphicFramePr>
          <p:nvPr>
            <p:extLst>
              <p:ext uri="{D42A27DB-BD31-4B8C-83A1-F6EECF244321}">
                <p14:modId xmlns:p14="http://schemas.microsoft.com/office/powerpoint/2010/main" val="704560280"/>
              </p:ext>
            </p:extLst>
          </p:nvPr>
        </p:nvGraphicFramePr>
        <p:xfrm>
          <a:off x="561430" y="4303319"/>
          <a:ext cx="7930515" cy="1622424"/>
        </p:xfrm>
        <a:graphic>
          <a:graphicData uri="http://schemas.openxmlformats.org/drawingml/2006/table">
            <a:tbl>
              <a:tblPr firstRow="1" bandRow="1">
                <a:tableStyleId>{2D5ABB26-0587-4C30-8999-92F81FD0307C}</a:tableStyleId>
              </a:tblPr>
              <a:tblGrid>
                <a:gridCol w="1527175">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526540">
                  <a:extLst>
                    <a:ext uri="{9D8B030D-6E8A-4147-A177-3AD203B41FA5}">
                      <a16:colId xmlns:a16="http://schemas.microsoft.com/office/drawing/2014/main" val="20004"/>
                    </a:ext>
                  </a:extLst>
                </a:gridCol>
              </a:tblGrid>
              <a:tr h="407034">
                <a:tc>
                  <a:txBody>
                    <a:bodyPr/>
                    <a:lstStyle/>
                    <a:p>
                      <a:pPr marL="269240" marR="238760" indent="-123825">
                        <a:lnSpc>
                          <a:spcPts val="1420"/>
                        </a:lnSpc>
                        <a:spcBef>
                          <a:spcPts val="265"/>
                        </a:spcBef>
                      </a:pPr>
                      <a:r>
                        <a:rPr sz="1200">
                          <a:latin typeface="Calibri"/>
                          <a:cs typeface="Calibri"/>
                        </a:rPr>
                        <a:t>A global</a:t>
                      </a:r>
                      <a:r>
                        <a:rPr sz="1200" spc="-20">
                          <a:latin typeface="Calibri"/>
                          <a:cs typeface="Calibri"/>
                        </a:rPr>
                        <a:t> pandemic </a:t>
                      </a:r>
                      <a:r>
                        <a:rPr sz="1200">
                          <a:latin typeface="Calibri"/>
                          <a:cs typeface="Calibri"/>
                        </a:rPr>
                        <a:t>shut</a:t>
                      </a:r>
                      <a:r>
                        <a:rPr sz="1200" spc="-55">
                          <a:latin typeface="Calibri"/>
                          <a:cs typeface="Calibri"/>
                        </a:rPr>
                        <a:t> </a:t>
                      </a:r>
                      <a:r>
                        <a:rPr sz="1200">
                          <a:latin typeface="Calibri"/>
                          <a:cs typeface="Calibri"/>
                        </a:rPr>
                        <a:t>down</a:t>
                      </a:r>
                      <a:r>
                        <a:rPr sz="1200" spc="5">
                          <a:latin typeface="Calibri"/>
                          <a:cs typeface="Calibri"/>
                        </a:rPr>
                        <a:t> </a:t>
                      </a:r>
                      <a:r>
                        <a:rPr sz="1200" spc="-25">
                          <a:latin typeface="Calibri"/>
                          <a:cs typeface="Calibri"/>
                        </a:rPr>
                        <a:t>the</a:t>
                      </a:r>
                      <a:endParaRPr sz="1200">
                        <a:latin typeface="Calibri"/>
                        <a:cs typeface="Calibri"/>
                      </a:endParaRPr>
                    </a:p>
                  </a:txBody>
                  <a:tcPr marL="0" marR="0" marT="33655" marB="0">
                    <a:lnR w="12700">
                      <a:solidFill>
                        <a:srgbClr val="D0D0CE"/>
                      </a:solidFill>
                      <a:prstDash val="solid"/>
                    </a:lnR>
                  </a:tcPr>
                </a:tc>
                <a:tc>
                  <a:txBody>
                    <a:bodyPr/>
                    <a:lstStyle/>
                    <a:p>
                      <a:pPr marL="205740" marR="113030" indent="-85725">
                        <a:lnSpc>
                          <a:spcPts val="1420"/>
                        </a:lnSpc>
                        <a:spcBef>
                          <a:spcPts val="265"/>
                        </a:spcBef>
                      </a:pPr>
                      <a:r>
                        <a:rPr sz="1200">
                          <a:latin typeface="Calibri"/>
                          <a:cs typeface="Calibri"/>
                        </a:rPr>
                        <a:t>With</a:t>
                      </a:r>
                      <a:r>
                        <a:rPr sz="1200" spc="-70">
                          <a:latin typeface="Calibri"/>
                          <a:cs typeface="Calibri"/>
                        </a:rPr>
                        <a:t> </a:t>
                      </a:r>
                      <a:r>
                        <a:rPr sz="1200">
                          <a:latin typeface="Calibri"/>
                          <a:cs typeface="Calibri"/>
                        </a:rPr>
                        <a:t>students</a:t>
                      </a:r>
                      <a:r>
                        <a:rPr sz="1200" spc="10">
                          <a:latin typeface="Calibri"/>
                          <a:cs typeface="Calibri"/>
                        </a:rPr>
                        <a:t> </a:t>
                      </a:r>
                      <a:r>
                        <a:rPr sz="1200">
                          <a:latin typeface="Calibri"/>
                          <a:cs typeface="Calibri"/>
                        </a:rPr>
                        <a:t>stuck</a:t>
                      </a:r>
                      <a:r>
                        <a:rPr sz="1200" spc="-70">
                          <a:latin typeface="Calibri"/>
                          <a:cs typeface="Calibri"/>
                        </a:rPr>
                        <a:t> </a:t>
                      </a:r>
                      <a:r>
                        <a:rPr sz="1200" spc="-25">
                          <a:latin typeface="Calibri"/>
                          <a:cs typeface="Calibri"/>
                        </a:rPr>
                        <a:t>at </a:t>
                      </a:r>
                      <a:r>
                        <a:rPr sz="1200">
                          <a:latin typeface="Calibri"/>
                          <a:cs typeface="Calibri"/>
                        </a:rPr>
                        <a:t>home</a:t>
                      </a:r>
                      <a:r>
                        <a:rPr sz="1200" spc="10">
                          <a:latin typeface="Calibri"/>
                          <a:cs typeface="Calibri"/>
                        </a:rPr>
                        <a:t> </a:t>
                      </a:r>
                      <a:r>
                        <a:rPr sz="1200">
                          <a:latin typeface="Calibri"/>
                          <a:cs typeface="Calibri"/>
                        </a:rPr>
                        <a:t>with</a:t>
                      </a:r>
                      <a:r>
                        <a:rPr sz="1200" spc="-10">
                          <a:latin typeface="Calibri"/>
                          <a:cs typeface="Calibri"/>
                        </a:rPr>
                        <a:t> parents,</a:t>
                      </a:r>
                      <a:endParaRPr sz="1200">
                        <a:latin typeface="Calibri"/>
                        <a:cs typeface="Calibri"/>
                      </a:endParaRPr>
                    </a:p>
                  </a:txBody>
                  <a:tcPr marL="0" marR="0" marT="33655" marB="0">
                    <a:lnL w="12700">
                      <a:solidFill>
                        <a:srgbClr val="D0D0CE"/>
                      </a:solidFill>
                      <a:prstDash val="solid"/>
                    </a:lnL>
                    <a:lnR w="12700">
                      <a:solidFill>
                        <a:srgbClr val="D0D0CE"/>
                      </a:solidFill>
                      <a:prstDash val="solid"/>
                    </a:lnR>
                  </a:tcPr>
                </a:tc>
                <a:tc>
                  <a:txBody>
                    <a:bodyPr/>
                    <a:lstStyle/>
                    <a:p>
                      <a:pPr marL="186690" marR="179070">
                        <a:lnSpc>
                          <a:spcPts val="1420"/>
                        </a:lnSpc>
                        <a:spcBef>
                          <a:spcPts val="265"/>
                        </a:spcBef>
                      </a:pPr>
                      <a:r>
                        <a:rPr sz="1200">
                          <a:latin typeface="Calibri"/>
                          <a:cs typeface="Calibri"/>
                        </a:rPr>
                        <a:t>To</a:t>
                      </a:r>
                      <a:r>
                        <a:rPr sz="1200" spc="-70">
                          <a:latin typeface="Calibri"/>
                          <a:cs typeface="Calibri"/>
                        </a:rPr>
                        <a:t> </a:t>
                      </a:r>
                      <a:r>
                        <a:rPr sz="1200" spc="-10">
                          <a:latin typeface="Calibri"/>
                          <a:cs typeface="Calibri"/>
                        </a:rPr>
                        <a:t>make</a:t>
                      </a:r>
                      <a:r>
                        <a:rPr sz="1200" spc="15">
                          <a:latin typeface="Calibri"/>
                          <a:cs typeface="Calibri"/>
                        </a:rPr>
                        <a:t> </a:t>
                      </a:r>
                      <a:r>
                        <a:rPr sz="1200" spc="-10">
                          <a:latin typeface="Calibri"/>
                          <a:cs typeface="Calibri"/>
                        </a:rPr>
                        <a:t>classrooms safter,</a:t>
                      </a:r>
                      <a:r>
                        <a:rPr sz="1200" spc="-60">
                          <a:latin typeface="Calibri"/>
                          <a:cs typeface="Calibri"/>
                        </a:rPr>
                        <a:t> </a:t>
                      </a:r>
                      <a:r>
                        <a:rPr sz="1200">
                          <a:latin typeface="Calibri"/>
                          <a:cs typeface="Calibri"/>
                        </a:rPr>
                        <a:t>ESSER</a:t>
                      </a:r>
                      <a:r>
                        <a:rPr sz="1200" spc="-50">
                          <a:latin typeface="Calibri"/>
                          <a:cs typeface="Calibri"/>
                        </a:rPr>
                        <a:t> </a:t>
                      </a:r>
                      <a:r>
                        <a:rPr sz="1200" spc="-20">
                          <a:latin typeface="Calibri"/>
                          <a:cs typeface="Calibri"/>
                        </a:rPr>
                        <a:t>funded</a:t>
                      </a:r>
                      <a:endParaRPr sz="1200">
                        <a:latin typeface="Calibri"/>
                        <a:cs typeface="Calibri"/>
                      </a:endParaRPr>
                    </a:p>
                  </a:txBody>
                  <a:tcPr marL="0" marR="0" marT="33655" marB="0">
                    <a:lnL w="12700">
                      <a:solidFill>
                        <a:srgbClr val="D0D0CE"/>
                      </a:solidFill>
                      <a:prstDash val="solid"/>
                    </a:lnL>
                    <a:lnR w="12700">
                      <a:solidFill>
                        <a:srgbClr val="D0D0CE"/>
                      </a:solidFill>
                      <a:prstDash val="solid"/>
                    </a:lnR>
                  </a:tcPr>
                </a:tc>
                <a:tc>
                  <a:txBody>
                    <a:bodyPr/>
                    <a:lstStyle/>
                    <a:p>
                      <a:pPr marL="358775" marR="104139" indent="-266700">
                        <a:lnSpc>
                          <a:spcPts val="1420"/>
                        </a:lnSpc>
                        <a:spcBef>
                          <a:spcPts val="265"/>
                        </a:spcBef>
                      </a:pPr>
                      <a:r>
                        <a:rPr sz="1200">
                          <a:latin typeface="Calibri"/>
                          <a:cs typeface="Calibri"/>
                        </a:rPr>
                        <a:t>Significant</a:t>
                      </a:r>
                      <a:r>
                        <a:rPr sz="1200" spc="-35">
                          <a:latin typeface="Calibri"/>
                          <a:cs typeface="Calibri"/>
                        </a:rPr>
                        <a:t> </a:t>
                      </a:r>
                      <a:r>
                        <a:rPr sz="1200" spc="-10">
                          <a:latin typeface="Calibri"/>
                          <a:cs typeface="Calibri"/>
                        </a:rPr>
                        <a:t>investments </a:t>
                      </a:r>
                      <a:r>
                        <a:rPr sz="1200">
                          <a:latin typeface="Calibri"/>
                          <a:cs typeface="Calibri"/>
                        </a:rPr>
                        <a:t>were</a:t>
                      </a:r>
                      <a:r>
                        <a:rPr sz="1200" spc="-40">
                          <a:latin typeface="Calibri"/>
                          <a:cs typeface="Calibri"/>
                        </a:rPr>
                        <a:t> </a:t>
                      </a:r>
                      <a:r>
                        <a:rPr sz="1200">
                          <a:latin typeface="Calibri"/>
                          <a:cs typeface="Calibri"/>
                        </a:rPr>
                        <a:t>made</a:t>
                      </a:r>
                      <a:r>
                        <a:rPr sz="1200" spc="25">
                          <a:latin typeface="Calibri"/>
                          <a:cs typeface="Calibri"/>
                        </a:rPr>
                        <a:t> </a:t>
                      </a:r>
                      <a:r>
                        <a:rPr sz="1200" spc="-25">
                          <a:latin typeface="Calibri"/>
                          <a:cs typeface="Calibri"/>
                        </a:rPr>
                        <a:t>for</a:t>
                      </a:r>
                      <a:endParaRPr sz="1200">
                        <a:latin typeface="Calibri"/>
                        <a:cs typeface="Calibri"/>
                      </a:endParaRPr>
                    </a:p>
                  </a:txBody>
                  <a:tcPr marL="0" marR="0" marT="33655" marB="0">
                    <a:lnL w="12700">
                      <a:solidFill>
                        <a:srgbClr val="D0D0CE"/>
                      </a:solidFill>
                      <a:prstDash val="solid"/>
                    </a:lnL>
                    <a:lnR w="12700">
                      <a:solidFill>
                        <a:srgbClr val="D0D0CE"/>
                      </a:solidFill>
                      <a:prstDash val="solid"/>
                    </a:lnR>
                  </a:tcPr>
                </a:tc>
                <a:tc>
                  <a:txBody>
                    <a:bodyPr/>
                    <a:lstStyle/>
                    <a:p>
                      <a:pPr marL="273050" indent="-180975">
                        <a:lnSpc>
                          <a:spcPct val="104200"/>
                        </a:lnSpc>
                        <a:spcBef>
                          <a:spcPts val="125"/>
                        </a:spcBef>
                      </a:pPr>
                      <a:r>
                        <a:rPr sz="1200" spc="50">
                          <a:solidFill>
                            <a:srgbClr val="005486"/>
                          </a:solidFill>
                          <a:latin typeface="Calibri"/>
                          <a:cs typeface="Calibri"/>
                        </a:rPr>
                        <a:t>Strategic</a:t>
                      </a:r>
                      <a:r>
                        <a:rPr sz="1200" spc="30">
                          <a:solidFill>
                            <a:srgbClr val="005486"/>
                          </a:solidFill>
                          <a:latin typeface="Calibri"/>
                          <a:cs typeface="Calibri"/>
                        </a:rPr>
                        <a:t> </a:t>
                      </a:r>
                      <a:r>
                        <a:rPr sz="1200" spc="45">
                          <a:solidFill>
                            <a:srgbClr val="005486"/>
                          </a:solidFill>
                          <a:latin typeface="Calibri"/>
                          <a:cs typeface="Calibri"/>
                        </a:rPr>
                        <a:t>planning</a:t>
                      </a:r>
                      <a:r>
                        <a:rPr sz="1200" spc="65">
                          <a:solidFill>
                            <a:srgbClr val="005486"/>
                          </a:solidFill>
                          <a:latin typeface="Calibri"/>
                          <a:cs typeface="Calibri"/>
                        </a:rPr>
                        <a:t> </a:t>
                      </a:r>
                      <a:r>
                        <a:rPr sz="1200" spc="-60">
                          <a:latin typeface="Calibri"/>
                          <a:cs typeface="Calibri"/>
                        </a:rPr>
                        <a:t>for </a:t>
                      </a:r>
                      <a:r>
                        <a:rPr sz="1200">
                          <a:latin typeface="Calibri"/>
                          <a:cs typeface="Calibri"/>
                        </a:rPr>
                        <a:t>safe</a:t>
                      </a:r>
                      <a:r>
                        <a:rPr sz="1200" spc="-45">
                          <a:latin typeface="Calibri"/>
                          <a:cs typeface="Calibri"/>
                        </a:rPr>
                        <a:t> </a:t>
                      </a:r>
                      <a:r>
                        <a:rPr sz="1200" spc="-10">
                          <a:latin typeface="Calibri"/>
                          <a:cs typeface="Calibri"/>
                        </a:rPr>
                        <a:t>reopening</a:t>
                      </a:r>
                      <a:r>
                        <a:rPr sz="1200" spc="70">
                          <a:latin typeface="Calibri"/>
                          <a:cs typeface="Calibri"/>
                        </a:rPr>
                        <a:t> </a:t>
                      </a:r>
                      <a:r>
                        <a:rPr sz="1200" spc="-25">
                          <a:latin typeface="Calibri"/>
                          <a:cs typeface="Calibri"/>
                        </a:rPr>
                        <a:t>of</a:t>
                      </a:r>
                      <a:endParaRPr sz="1200">
                        <a:latin typeface="Calibri"/>
                        <a:cs typeface="Calibri"/>
                      </a:endParaRPr>
                    </a:p>
                  </a:txBody>
                  <a:tcPr marL="0" marR="0" marT="15875" marB="0">
                    <a:lnL w="12700">
                      <a:solidFill>
                        <a:srgbClr val="D0D0CE"/>
                      </a:solidFill>
                      <a:prstDash val="solid"/>
                    </a:lnL>
                  </a:tcPr>
                </a:tc>
                <a:extLst>
                  <a:ext uri="{0D108BD9-81ED-4DB2-BD59-A6C34878D82A}">
                    <a16:rowId xmlns:a16="http://schemas.microsoft.com/office/drawing/2014/main" val="10000"/>
                  </a:ext>
                </a:extLst>
              </a:tr>
              <a:tr h="183515">
                <a:tc>
                  <a:txBody>
                    <a:bodyPr/>
                    <a:lstStyle/>
                    <a:p>
                      <a:pPr marL="145415">
                        <a:lnSpc>
                          <a:spcPts val="1345"/>
                        </a:lnSpc>
                      </a:pPr>
                      <a:r>
                        <a:rPr sz="1200" spc="-10">
                          <a:latin typeface="Calibri"/>
                          <a:cs typeface="Calibri"/>
                        </a:rPr>
                        <a:t>economy</a:t>
                      </a:r>
                      <a:r>
                        <a:rPr sz="1200" spc="30">
                          <a:latin typeface="Calibri"/>
                          <a:cs typeface="Calibri"/>
                        </a:rPr>
                        <a:t> </a:t>
                      </a:r>
                      <a:r>
                        <a:rPr sz="1200">
                          <a:latin typeface="Calibri"/>
                          <a:cs typeface="Calibri"/>
                        </a:rPr>
                        <a:t>and</a:t>
                      </a:r>
                      <a:r>
                        <a:rPr sz="1200" spc="-40">
                          <a:latin typeface="Calibri"/>
                          <a:cs typeface="Calibri"/>
                        </a:rPr>
                        <a:t> </a:t>
                      </a:r>
                      <a:r>
                        <a:rPr sz="1200" spc="-20">
                          <a:latin typeface="Calibri"/>
                          <a:cs typeface="Calibri"/>
                        </a:rPr>
                        <a:t>took</a:t>
                      </a:r>
                      <a:endParaRPr sz="1200">
                        <a:latin typeface="Calibri"/>
                        <a:cs typeface="Calibri"/>
                      </a:endParaRPr>
                    </a:p>
                  </a:txBody>
                  <a:tcPr marL="0" marR="0" marT="0" marB="0">
                    <a:lnR w="12700">
                      <a:solidFill>
                        <a:srgbClr val="D0D0CE"/>
                      </a:solidFill>
                      <a:prstDash val="solid"/>
                    </a:lnR>
                  </a:tcPr>
                </a:tc>
                <a:tc>
                  <a:txBody>
                    <a:bodyPr/>
                    <a:lstStyle/>
                    <a:p>
                      <a:pPr algn="ctr">
                        <a:lnSpc>
                          <a:spcPts val="1345"/>
                        </a:lnSpc>
                      </a:pPr>
                      <a:r>
                        <a:rPr sz="1200" spc="-10">
                          <a:latin typeface="Calibri"/>
                          <a:cs typeface="Calibri"/>
                        </a:rPr>
                        <a:t>educators</a:t>
                      </a:r>
                      <a:r>
                        <a:rPr sz="1200" spc="40">
                          <a:latin typeface="Calibri"/>
                          <a:cs typeface="Calibri"/>
                        </a:rPr>
                        <a:t> </a:t>
                      </a:r>
                      <a:r>
                        <a:rPr sz="1200">
                          <a:latin typeface="Calibri"/>
                          <a:cs typeface="Calibri"/>
                        </a:rPr>
                        <a:t>had</a:t>
                      </a:r>
                      <a:r>
                        <a:rPr sz="1200" spc="-30">
                          <a:latin typeface="Calibri"/>
                          <a:cs typeface="Calibri"/>
                        </a:rPr>
                        <a:t> </a:t>
                      </a:r>
                      <a:r>
                        <a:rPr sz="1200" spc="-25">
                          <a:latin typeface="Calibri"/>
                          <a:cs typeface="Calibri"/>
                        </a:rPr>
                        <a:t>to</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algn="ctr">
                        <a:lnSpc>
                          <a:spcPts val="1295"/>
                        </a:lnSpc>
                      </a:pPr>
                      <a:r>
                        <a:rPr sz="1200">
                          <a:solidFill>
                            <a:srgbClr val="005486"/>
                          </a:solidFill>
                          <a:latin typeface="Calibri"/>
                          <a:cs typeface="Calibri"/>
                        </a:rPr>
                        <a:t>construction</a:t>
                      </a:r>
                      <a:r>
                        <a:rPr sz="1200" spc="490">
                          <a:solidFill>
                            <a:srgbClr val="005486"/>
                          </a:solidFill>
                          <a:latin typeface="Calibri"/>
                          <a:cs typeface="Calibri"/>
                        </a:rPr>
                        <a:t> </a:t>
                      </a:r>
                      <a:r>
                        <a:rPr sz="1200" spc="60">
                          <a:solidFill>
                            <a:srgbClr val="005486"/>
                          </a:solidFill>
                          <a:latin typeface="Calibri"/>
                          <a:cs typeface="Calibri"/>
                        </a:rPr>
                        <a:t>and</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434975">
                        <a:lnSpc>
                          <a:spcPts val="1295"/>
                        </a:lnSpc>
                      </a:pPr>
                      <a:r>
                        <a:rPr sz="1200" spc="35">
                          <a:solidFill>
                            <a:srgbClr val="005486"/>
                          </a:solidFill>
                          <a:latin typeface="Calibri"/>
                          <a:cs typeface="Calibri"/>
                        </a:rPr>
                        <a:t>historically</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88900" algn="ctr">
                        <a:lnSpc>
                          <a:spcPts val="1345"/>
                        </a:lnSpc>
                      </a:pPr>
                      <a:r>
                        <a:rPr sz="1200">
                          <a:latin typeface="Calibri"/>
                          <a:cs typeface="Calibri"/>
                        </a:rPr>
                        <a:t>school</a:t>
                      </a:r>
                      <a:r>
                        <a:rPr sz="1200" spc="-5">
                          <a:latin typeface="Calibri"/>
                          <a:cs typeface="Calibri"/>
                        </a:rPr>
                        <a:t> </a:t>
                      </a:r>
                      <a:r>
                        <a:rPr sz="1200" spc="-10">
                          <a:latin typeface="Calibri"/>
                          <a:cs typeface="Calibri"/>
                        </a:rPr>
                        <a:t>operations</a:t>
                      </a:r>
                      <a:r>
                        <a:rPr sz="1200" spc="30">
                          <a:latin typeface="Calibri"/>
                          <a:cs typeface="Calibri"/>
                        </a:rPr>
                        <a:t> </a:t>
                      </a:r>
                      <a:r>
                        <a:rPr sz="1200" spc="-25">
                          <a:latin typeface="Calibri"/>
                          <a:cs typeface="Calibri"/>
                        </a:rPr>
                        <a:t>was</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1"/>
                  </a:ext>
                </a:extLst>
              </a:tr>
              <a:tr h="187960">
                <a:tc>
                  <a:txBody>
                    <a:bodyPr/>
                    <a:lstStyle/>
                    <a:p>
                      <a:pPr marL="31750">
                        <a:lnSpc>
                          <a:spcPts val="1275"/>
                        </a:lnSpc>
                      </a:pPr>
                      <a:r>
                        <a:rPr sz="1200">
                          <a:latin typeface="Calibri"/>
                          <a:cs typeface="Calibri"/>
                        </a:rPr>
                        <a:t>students</a:t>
                      </a:r>
                      <a:r>
                        <a:rPr sz="1200" spc="50">
                          <a:latin typeface="Calibri"/>
                          <a:cs typeface="Calibri"/>
                        </a:rPr>
                        <a:t> </a:t>
                      </a:r>
                      <a:r>
                        <a:rPr sz="1200" spc="50">
                          <a:solidFill>
                            <a:srgbClr val="005486"/>
                          </a:solidFill>
                          <a:latin typeface="Calibri"/>
                          <a:cs typeface="Calibri"/>
                        </a:rPr>
                        <a:t>out</a:t>
                      </a:r>
                      <a:r>
                        <a:rPr sz="1200" spc="30">
                          <a:solidFill>
                            <a:srgbClr val="005486"/>
                          </a:solidFill>
                          <a:latin typeface="Calibri"/>
                          <a:cs typeface="Calibri"/>
                        </a:rPr>
                        <a:t> </a:t>
                      </a:r>
                      <a:r>
                        <a:rPr sz="1200" spc="50">
                          <a:solidFill>
                            <a:srgbClr val="005486"/>
                          </a:solidFill>
                          <a:latin typeface="Calibri"/>
                          <a:cs typeface="Calibri"/>
                        </a:rPr>
                        <a:t>of</a:t>
                      </a:r>
                      <a:r>
                        <a:rPr sz="1200" spc="10">
                          <a:solidFill>
                            <a:srgbClr val="005486"/>
                          </a:solidFill>
                          <a:latin typeface="Calibri"/>
                          <a:cs typeface="Calibri"/>
                        </a:rPr>
                        <a:t> </a:t>
                      </a:r>
                      <a:r>
                        <a:rPr sz="1200" spc="-20">
                          <a:solidFill>
                            <a:srgbClr val="005486"/>
                          </a:solidFill>
                          <a:latin typeface="Calibri"/>
                          <a:cs typeface="Calibri"/>
                        </a:rPr>
                        <a:t>their</a:t>
                      </a:r>
                      <a:endParaRPr sz="1200">
                        <a:latin typeface="Calibri"/>
                        <a:cs typeface="Calibri"/>
                      </a:endParaRPr>
                    </a:p>
                  </a:txBody>
                  <a:tcPr marL="0" marR="0" marT="0" marB="0">
                    <a:lnR w="12700">
                      <a:solidFill>
                        <a:srgbClr val="D0D0CE"/>
                      </a:solidFill>
                      <a:prstDash val="solid"/>
                    </a:lnR>
                  </a:tcPr>
                </a:tc>
                <a:tc>
                  <a:txBody>
                    <a:bodyPr/>
                    <a:lstStyle/>
                    <a:p>
                      <a:pPr algn="ctr">
                        <a:lnSpc>
                          <a:spcPts val="1275"/>
                        </a:lnSpc>
                      </a:pPr>
                      <a:r>
                        <a:rPr sz="1200">
                          <a:latin typeface="Calibri"/>
                          <a:cs typeface="Calibri"/>
                        </a:rPr>
                        <a:t>invest</a:t>
                      </a:r>
                      <a:r>
                        <a:rPr sz="1200" spc="-60">
                          <a:latin typeface="Calibri"/>
                          <a:cs typeface="Calibri"/>
                        </a:rPr>
                        <a:t> </a:t>
                      </a:r>
                      <a:r>
                        <a:rPr sz="1200">
                          <a:latin typeface="Calibri"/>
                          <a:cs typeface="Calibri"/>
                        </a:rPr>
                        <a:t>in</a:t>
                      </a:r>
                      <a:r>
                        <a:rPr sz="1200" spc="25">
                          <a:latin typeface="Calibri"/>
                          <a:cs typeface="Calibri"/>
                        </a:rPr>
                        <a:t> </a:t>
                      </a:r>
                      <a:r>
                        <a:rPr sz="1200" spc="-10">
                          <a:solidFill>
                            <a:srgbClr val="005486"/>
                          </a:solidFill>
                          <a:latin typeface="Calibri"/>
                          <a:cs typeface="Calibri"/>
                        </a:rPr>
                        <a:t>remote</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635" algn="ctr">
                        <a:lnSpc>
                          <a:spcPts val="1275"/>
                        </a:lnSpc>
                      </a:pPr>
                      <a:r>
                        <a:rPr sz="1200" spc="70">
                          <a:solidFill>
                            <a:srgbClr val="005486"/>
                          </a:solidFill>
                          <a:latin typeface="Calibri"/>
                          <a:cs typeface="Calibri"/>
                        </a:rPr>
                        <a:t>capital</a:t>
                      </a:r>
                      <a:r>
                        <a:rPr sz="1200" spc="20">
                          <a:solidFill>
                            <a:srgbClr val="005486"/>
                          </a:solidFill>
                          <a:latin typeface="Calibri"/>
                          <a:cs typeface="Calibri"/>
                        </a:rPr>
                        <a:t> </a:t>
                      </a:r>
                      <a:r>
                        <a:rPr sz="1200">
                          <a:solidFill>
                            <a:srgbClr val="005486"/>
                          </a:solidFill>
                          <a:latin typeface="Calibri"/>
                          <a:cs typeface="Calibri"/>
                        </a:rPr>
                        <a:t>projects</a:t>
                      </a:r>
                      <a:r>
                        <a:rPr sz="1200" spc="85">
                          <a:solidFill>
                            <a:srgbClr val="005486"/>
                          </a:solidFill>
                          <a:latin typeface="Calibri"/>
                          <a:cs typeface="Calibri"/>
                        </a:rPr>
                        <a:t> </a:t>
                      </a:r>
                      <a:r>
                        <a:rPr sz="1200" spc="-25">
                          <a:latin typeface="Calibri"/>
                          <a:cs typeface="Calibri"/>
                        </a:rPr>
                        <a:t>to</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102235" algn="r">
                        <a:lnSpc>
                          <a:spcPts val="1275"/>
                        </a:lnSpc>
                      </a:pPr>
                      <a:r>
                        <a:rPr sz="1200">
                          <a:solidFill>
                            <a:srgbClr val="005486"/>
                          </a:solidFill>
                          <a:latin typeface="Calibri"/>
                          <a:cs typeface="Calibri"/>
                        </a:rPr>
                        <a:t>underserved</a:t>
                      </a:r>
                      <a:r>
                        <a:rPr sz="1200" spc="30">
                          <a:solidFill>
                            <a:srgbClr val="005486"/>
                          </a:solidFill>
                          <a:latin typeface="Calibri"/>
                          <a:cs typeface="Calibri"/>
                        </a:rPr>
                        <a:t> </a:t>
                      </a:r>
                      <a:r>
                        <a:rPr sz="1200">
                          <a:solidFill>
                            <a:srgbClr val="005486"/>
                          </a:solidFill>
                          <a:latin typeface="Calibri"/>
                          <a:cs typeface="Calibri"/>
                        </a:rPr>
                        <a:t>groups</a:t>
                      </a:r>
                      <a:r>
                        <a:rPr sz="1200" spc="5">
                          <a:solidFill>
                            <a:srgbClr val="005486"/>
                          </a:solidFill>
                          <a:latin typeface="Calibri"/>
                          <a:cs typeface="Calibri"/>
                        </a:rPr>
                        <a:t> </a:t>
                      </a:r>
                      <a:r>
                        <a:rPr sz="1200" spc="-25">
                          <a:latin typeface="Calibri"/>
                          <a:cs typeface="Calibri"/>
                        </a:rPr>
                        <a:t>of</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100965" algn="ctr">
                        <a:lnSpc>
                          <a:spcPts val="1380"/>
                        </a:lnSpc>
                      </a:pPr>
                      <a:r>
                        <a:rPr sz="1200">
                          <a:latin typeface="Calibri"/>
                          <a:cs typeface="Calibri"/>
                        </a:rPr>
                        <a:t>eligible</a:t>
                      </a:r>
                      <a:r>
                        <a:rPr sz="1200" spc="25">
                          <a:latin typeface="Calibri"/>
                          <a:cs typeface="Calibri"/>
                        </a:rPr>
                        <a:t> </a:t>
                      </a:r>
                      <a:r>
                        <a:rPr sz="1200" spc="-25">
                          <a:latin typeface="Calibri"/>
                          <a:cs typeface="Calibri"/>
                        </a:rPr>
                        <a:t>for</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2"/>
                  </a:ext>
                </a:extLst>
              </a:tr>
              <a:tr h="182880">
                <a:tc>
                  <a:txBody>
                    <a:bodyPr/>
                    <a:lstStyle/>
                    <a:p>
                      <a:pPr marL="60325">
                        <a:lnSpc>
                          <a:spcPts val="1290"/>
                        </a:lnSpc>
                      </a:pPr>
                      <a:r>
                        <a:rPr sz="1200">
                          <a:solidFill>
                            <a:srgbClr val="005486"/>
                          </a:solidFill>
                          <a:latin typeface="Calibri"/>
                          <a:cs typeface="Calibri"/>
                        </a:rPr>
                        <a:t>classrooms</a:t>
                      </a:r>
                      <a:r>
                        <a:rPr sz="1200" spc="120">
                          <a:solidFill>
                            <a:srgbClr val="005486"/>
                          </a:solidFill>
                          <a:latin typeface="Calibri"/>
                          <a:cs typeface="Calibri"/>
                        </a:rPr>
                        <a:t> </a:t>
                      </a:r>
                      <a:r>
                        <a:rPr sz="1200" spc="-10">
                          <a:latin typeface="Calibri"/>
                          <a:cs typeface="Calibri"/>
                        </a:rPr>
                        <a:t>requiring</a:t>
                      </a:r>
                      <a:endParaRPr sz="1200">
                        <a:latin typeface="Calibri"/>
                        <a:cs typeface="Calibri"/>
                      </a:endParaRPr>
                    </a:p>
                  </a:txBody>
                  <a:tcPr marL="0" marR="0" marT="0" marB="0">
                    <a:lnR w="12700">
                      <a:solidFill>
                        <a:srgbClr val="D0D0CE"/>
                      </a:solidFill>
                      <a:prstDash val="solid"/>
                    </a:lnR>
                  </a:tcPr>
                </a:tc>
                <a:tc>
                  <a:txBody>
                    <a:bodyPr/>
                    <a:lstStyle/>
                    <a:p>
                      <a:pPr algn="ctr">
                        <a:lnSpc>
                          <a:spcPts val="1290"/>
                        </a:lnSpc>
                      </a:pPr>
                      <a:r>
                        <a:rPr sz="1200" spc="55">
                          <a:solidFill>
                            <a:srgbClr val="005486"/>
                          </a:solidFill>
                          <a:latin typeface="Calibri"/>
                          <a:cs typeface="Calibri"/>
                        </a:rPr>
                        <a:t>learning</a:t>
                      </a:r>
                      <a:r>
                        <a:rPr sz="1200" spc="70">
                          <a:solidFill>
                            <a:srgbClr val="005486"/>
                          </a:solidFill>
                          <a:latin typeface="Calibri"/>
                          <a:cs typeface="Calibri"/>
                        </a:rPr>
                        <a:t> </a:t>
                      </a:r>
                      <a:r>
                        <a:rPr sz="1200" spc="-10">
                          <a:solidFill>
                            <a:srgbClr val="005486"/>
                          </a:solidFill>
                          <a:latin typeface="Calibri"/>
                          <a:cs typeface="Calibri"/>
                        </a:rPr>
                        <a:t>technology</a:t>
                      </a:r>
                      <a:r>
                        <a:rPr sz="1200" spc="-10">
                          <a:latin typeface="Calibri"/>
                          <a:cs typeface="Calibri"/>
                        </a:rPr>
                        <a:t>,</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5080" algn="ctr">
                        <a:lnSpc>
                          <a:spcPts val="1345"/>
                        </a:lnSpc>
                      </a:pPr>
                      <a:r>
                        <a:rPr sz="1200" spc="-10">
                          <a:latin typeface="Calibri"/>
                          <a:cs typeface="Calibri"/>
                        </a:rPr>
                        <a:t>reduce viral</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131445" algn="r">
                        <a:lnSpc>
                          <a:spcPts val="1345"/>
                        </a:lnSpc>
                      </a:pPr>
                      <a:r>
                        <a:rPr sz="1200">
                          <a:latin typeface="Calibri"/>
                          <a:cs typeface="Calibri"/>
                        </a:rPr>
                        <a:t>students</a:t>
                      </a:r>
                      <a:r>
                        <a:rPr sz="1200" spc="10">
                          <a:latin typeface="Calibri"/>
                          <a:cs typeface="Calibri"/>
                        </a:rPr>
                        <a:t> </a:t>
                      </a:r>
                      <a:r>
                        <a:rPr sz="1200">
                          <a:latin typeface="Calibri"/>
                          <a:cs typeface="Calibri"/>
                        </a:rPr>
                        <a:t>and</a:t>
                      </a:r>
                      <a:r>
                        <a:rPr sz="1200" spc="-55">
                          <a:latin typeface="Calibri"/>
                          <a:cs typeface="Calibri"/>
                        </a:rPr>
                        <a:t> </a:t>
                      </a:r>
                      <a:r>
                        <a:rPr sz="1200" spc="-10">
                          <a:latin typeface="Calibri"/>
                          <a:cs typeface="Calibri"/>
                        </a:rPr>
                        <a:t>required</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90170" algn="ctr">
                        <a:lnSpc>
                          <a:spcPts val="1345"/>
                        </a:lnSpc>
                      </a:pPr>
                      <a:r>
                        <a:rPr sz="1200" spc="-10">
                          <a:latin typeface="Calibri"/>
                          <a:cs typeface="Calibri"/>
                        </a:rPr>
                        <a:t>reimbursement</a:t>
                      </a:r>
                      <a:r>
                        <a:rPr sz="1200" spc="60">
                          <a:latin typeface="Calibri"/>
                          <a:cs typeface="Calibri"/>
                        </a:rPr>
                        <a:t> </a:t>
                      </a:r>
                      <a:r>
                        <a:rPr sz="1200">
                          <a:latin typeface="Calibri"/>
                          <a:cs typeface="Calibri"/>
                        </a:rPr>
                        <a:t>to</a:t>
                      </a:r>
                      <a:r>
                        <a:rPr sz="1200" spc="-55">
                          <a:latin typeface="Calibri"/>
                          <a:cs typeface="Calibri"/>
                        </a:rPr>
                        <a:t> </a:t>
                      </a:r>
                      <a:r>
                        <a:rPr sz="1200" spc="-25">
                          <a:latin typeface="Calibri"/>
                          <a:cs typeface="Calibri"/>
                        </a:rPr>
                        <a:t>get</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3"/>
                  </a:ext>
                </a:extLst>
              </a:tr>
              <a:tr h="180340">
                <a:tc>
                  <a:txBody>
                    <a:bodyPr/>
                    <a:lstStyle/>
                    <a:p>
                      <a:pPr marL="88900">
                        <a:lnSpc>
                          <a:spcPts val="1325"/>
                        </a:lnSpc>
                      </a:pPr>
                      <a:r>
                        <a:rPr sz="1200">
                          <a:latin typeface="Calibri"/>
                          <a:cs typeface="Calibri"/>
                        </a:rPr>
                        <a:t>novel</a:t>
                      </a:r>
                      <a:r>
                        <a:rPr sz="1200" spc="-55">
                          <a:latin typeface="Calibri"/>
                          <a:cs typeface="Calibri"/>
                        </a:rPr>
                        <a:t> </a:t>
                      </a:r>
                      <a:r>
                        <a:rPr sz="1200">
                          <a:latin typeface="Calibri"/>
                          <a:cs typeface="Calibri"/>
                        </a:rPr>
                        <a:t>approaches</a:t>
                      </a:r>
                      <a:r>
                        <a:rPr sz="1200" spc="-25">
                          <a:latin typeface="Calibri"/>
                          <a:cs typeface="Calibri"/>
                        </a:rPr>
                        <a:t> to</a:t>
                      </a:r>
                      <a:endParaRPr sz="1200">
                        <a:latin typeface="Calibri"/>
                        <a:cs typeface="Calibri"/>
                      </a:endParaRPr>
                    </a:p>
                  </a:txBody>
                  <a:tcPr marL="0" marR="0" marT="0" marB="0">
                    <a:lnR w="12700">
                      <a:solidFill>
                        <a:srgbClr val="D0D0CE"/>
                      </a:solidFill>
                      <a:prstDash val="solid"/>
                    </a:lnR>
                  </a:tcPr>
                </a:tc>
                <a:tc>
                  <a:txBody>
                    <a:bodyPr/>
                    <a:lstStyle/>
                    <a:p>
                      <a:pPr marR="5080" algn="ctr">
                        <a:lnSpc>
                          <a:spcPts val="1275"/>
                        </a:lnSpc>
                      </a:pPr>
                      <a:r>
                        <a:rPr sz="1200" spc="65">
                          <a:solidFill>
                            <a:srgbClr val="005486"/>
                          </a:solidFill>
                          <a:latin typeface="Calibri"/>
                          <a:cs typeface="Calibri"/>
                        </a:rPr>
                        <a:t>training</a:t>
                      </a:r>
                      <a:r>
                        <a:rPr sz="1200" spc="65">
                          <a:latin typeface="Calibri"/>
                          <a:cs typeface="Calibri"/>
                        </a:rPr>
                        <a:t>,</a:t>
                      </a:r>
                      <a:r>
                        <a:rPr sz="1200" spc="-25">
                          <a:latin typeface="Calibri"/>
                          <a:cs typeface="Calibri"/>
                        </a:rPr>
                        <a:t> and</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algn="ctr">
                        <a:lnSpc>
                          <a:spcPts val="1325"/>
                        </a:lnSpc>
                      </a:pPr>
                      <a:r>
                        <a:rPr sz="1200">
                          <a:latin typeface="Calibri"/>
                          <a:cs typeface="Calibri"/>
                        </a:rPr>
                        <a:t>transmission</a:t>
                      </a:r>
                      <a:r>
                        <a:rPr sz="1200" spc="-50">
                          <a:latin typeface="Calibri"/>
                          <a:cs typeface="Calibri"/>
                        </a:rPr>
                        <a:t> </a:t>
                      </a:r>
                      <a:r>
                        <a:rPr sz="1200" spc="-25">
                          <a:latin typeface="Calibri"/>
                          <a:cs typeface="Calibri"/>
                        </a:rPr>
                        <a:t>in</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153670" algn="r">
                        <a:lnSpc>
                          <a:spcPts val="1325"/>
                        </a:lnSpc>
                      </a:pPr>
                      <a:r>
                        <a:rPr sz="1200">
                          <a:latin typeface="Calibri"/>
                          <a:cs typeface="Calibri"/>
                        </a:rPr>
                        <a:t>maintenance</a:t>
                      </a:r>
                      <a:r>
                        <a:rPr sz="1200" spc="-45">
                          <a:latin typeface="Calibri"/>
                          <a:cs typeface="Calibri"/>
                        </a:rPr>
                        <a:t> </a:t>
                      </a:r>
                      <a:r>
                        <a:rPr sz="1200">
                          <a:latin typeface="Calibri"/>
                          <a:cs typeface="Calibri"/>
                        </a:rPr>
                        <a:t>of</a:t>
                      </a:r>
                      <a:r>
                        <a:rPr sz="1200" spc="-30">
                          <a:latin typeface="Calibri"/>
                          <a:cs typeface="Calibri"/>
                        </a:rPr>
                        <a:t> </a:t>
                      </a:r>
                      <a:r>
                        <a:rPr sz="1200" spc="-20">
                          <a:latin typeface="Calibri"/>
                          <a:cs typeface="Calibri"/>
                        </a:rPr>
                        <a:t>ideal</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82550" algn="ctr">
                        <a:lnSpc>
                          <a:spcPts val="1275"/>
                        </a:lnSpc>
                      </a:pPr>
                      <a:r>
                        <a:rPr sz="1200">
                          <a:latin typeface="Calibri"/>
                          <a:cs typeface="Calibri"/>
                        </a:rPr>
                        <a:t>students</a:t>
                      </a:r>
                      <a:r>
                        <a:rPr sz="1200" spc="30">
                          <a:latin typeface="Calibri"/>
                          <a:cs typeface="Calibri"/>
                        </a:rPr>
                        <a:t> </a:t>
                      </a:r>
                      <a:r>
                        <a:rPr sz="1200" spc="85">
                          <a:solidFill>
                            <a:srgbClr val="005486"/>
                          </a:solidFill>
                          <a:latin typeface="Calibri"/>
                          <a:cs typeface="Calibri"/>
                        </a:rPr>
                        <a:t>back</a:t>
                      </a:r>
                      <a:r>
                        <a:rPr sz="1200" spc="-20">
                          <a:solidFill>
                            <a:srgbClr val="005486"/>
                          </a:solidFill>
                          <a:latin typeface="Calibri"/>
                          <a:cs typeface="Calibri"/>
                        </a:rPr>
                        <a:t> into</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4"/>
                  </a:ext>
                </a:extLst>
              </a:tr>
              <a:tr h="193040">
                <a:tc>
                  <a:txBody>
                    <a:bodyPr/>
                    <a:lstStyle/>
                    <a:p>
                      <a:pPr marL="98425">
                        <a:lnSpc>
                          <a:spcPts val="1345"/>
                        </a:lnSpc>
                      </a:pPr>
                      <a:r>
                        <a:rPr sz="1200" spc="-10">
                          <a:latin typeface="Calibri"/>
                          <a:cs typeface="Calibri"/>
                        </a:rPr>
                        <a:t>fund</a:t>
                      </a:r>
                      <a:r>
                        <a:rPr sz="1200" spc="-55">
                          <a:latin typeface="Calibri"/>
                          <a:cs typeface="Calibri"/>
                        </a:rPr>
                        <a:t> </a:t>
                      </a:r>
                      <a:r>
                        <a:rPr sz="1200">
                          <a:latin typeface="Calibri"/>
                          <a:cs typeface="Calibri"/>
                        </a:rPr>
                        <a:t>the</a:t>
                      </a:r>
                      <a:r>
                        <a:rPr sz="1200" spc="40">
                          <a:latin typeface="Calibri"/>
                          <a:cs typeface="Calibri"/>
                        </a:rPr>
                        <a:t> </a:t>
                      </a:r>
                      <a:r>
                        <a:rPr sz="1200">
                          <a:latin typeface="Calibri"/>
                          <a:cs typeface="Calibri"/>
                        </a:rPr>
                        <a:t>impacts</a:t>
                      </a:r>
                      <a:r>
                        <a:rPr sz="1200" spc="-40">
                          <a:latin typeface="Calibri"/>
                          <a:cs typeface="Calibri"/>
                        </a:rPr>
                        <a:t> </a:t>
                      </a:r>
                      <a:r>
                        <a:rPr sz="1200" spc="-25">
                          <a:latin typeface="Calibri"/>
                          <a:cs typeface="Calibri"/>
                        </a:rPr>
                        <a:t>on</a:t>
                      </a:r>
                      <a:endParaRPr sz="1200">
                        <a:latin typeface="Calibri"/>
                        <a:cs typeface="Calibri"/>
                      </a:endParaRPr>
                    </a:p>
                  </a:txBody>
                  <a:tcPr marL="0" marR="0" marT="0" marB="0">
                    <a:lnR w="12700">
                      <a:solidFill>
                        <a:srgbClr val="D0D0CE"/>
                      </a:solidFill>
                      <a:prstDash val="solid"/>
                    </a:lnR>
                  </a:tcPr>
                </a:tc>
                <a:tc>
                  <a:txBody>
                    <a:bodyPr/>
                    <a:lstStyle/>
                    <a:p>
                      <a:pPr marR="1270" algn="ctr">
                        <a:lnSpc>
                          <a:spcPts val="1275"/>
                        </a:lnSpc>
                      </a:pPr>
                      <a:r>
                        <a:rPr sz="1200">
                          <a:solidFill>
                            <a:srgbClr val="005486"/>
                          </a:solidFill>
                          <a:latin typeface="Calibri"/>
                          <a:cs typeface="Calibri"/>
                        </a:rPr>
                        <a:t>curriculum</a:t>
                      </a:r>
                      <a:r>
                        <a:rPr sz="1200" spc="250">
                          <a:solidFill>
                            <a:srgbClr val="005486"/>
                          </a:solidFill>
                          <a:latin typeface="Calibri"/>
                          <a:cs typeface="Calibri"/>
                        </a:rPr>
                        <a:t> </a:t>
                      </a:r>
                      <a:r>
                        <a:rPr sz="1200" spc="-15">
                          <a:latin typeface="Calibri"/>
                          <a:cs typeface="Calibri"/>
                        </a:rPr>
                        <a:t>to</a:t>
                      </a:r>
                      <a:r>
                        <a:rPr sz="1200" spc="10">
                          <a:latin typeface="Calibri"/>
                          <a:cs typeface="Calibri"/>
                        </a:rPr>
                        <a:t> </a:t>
                      </a:r>
                      <a:r>
                        <a:rPr sz="1200" spc="-20">
                          <a:latin typeface="Calibri"/>
                          <a:cs typeface="Calibri"/>
                        </a:rPr>
                        <a:t>avoid</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algn="ctr">
                        <a:lnSpc>
                          <a:spcPts val="1345"/>
                        </a:lnSpc>
                      </a:pPr>
                      <a:r>
                        <a:rPr sz="1200">
                          <a:latin typeface="Calibri"/>
                          <a:cs typeface="Calibri"/>
                        </a:rPr>
                        <a:t>classrooms</a:t>
                      </a:r>
                      <a:r>
                        <a:rPr sz="1200" spc="-15">
                          <a:latin typeface="Calibri"/>
                          <a:cs typeface="Calibri"/>
                        </a:rPr>
                        <a:t> </a:t>
                      </a:r>
                      <a:r>
                        <a:rPr sz="1200">
                          <a:latin typeface="Calibri"/>
                          <a:cs typeface="Calibri"/>
                        </a:rPr>
                        <a:t>and</a:t>
                      </a:r>
                      <a:r>
                        <a:rPr sz="1200" spc="-10">
                          <a:latin typeface="Calibri"/>
                          <a:cs typeface="Calibri"/>
                        </a:rPr>
                        <a:t> </a:t>
                      </a:r>
                      <a:r>
                        <a:rPr sz="1200" spc="-20">
                          <a:latin typeface="Calibri"/>
                          <a:cs typeface="Calibri"/>
                        </a:rPr>
                        <a:t>other</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234315">
                        <a:lnSpc>
                          <a:spcPts val="1345"/>
                        </a:lnSpc>
                      </a:pPr>
                      <a:r>
                        <a:rPr sz="1200">
                          <a:latin typeface="Calibri"/>
                          <a:cs typeface="Calibri"/>
                        </a:rPr>
                        <a:t>teacher</a:t>
                      </a:r>
                      <a:r>
                        <a:rPr sz="1200" spc="-40">
                          <a:latin typeface="Calibri"/>
                          <a:cs typeface="Calibri"/>
                        </a:rPr>
                        <a:t> </a:t>
                      </a:r>
                      <a:r>
                        <a:rPr sz="1200">
                          <a:latin typeface="Calibri"/>
                          <a:cs typeface="Calibri"/>
                        </a:rPr>
                        <a:t>to</a:t>
                      </a:r>
                      <a:r>
                        <a:rPr sz="1200" spc="40">
                          <a:latin typeface="Calibri"/>
                          <a:cs typeface="Calibri"/>
                        </a:rPr>
                        <a:t> </a:t>
                      </a:r>
                      <a:r>
                        <a:rPr sz="1200" spc="-10">
                          <a:latin typeface="Calibri"/>
                          <a:cs typeface="Calibri"/>
                        </a:rPr>
                        <a:t>student</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L="80645" algn="ctr">
                        <a:lnSpc>
                          <a:spcPts val="1275"/>
                        </a:lnSpc>
                      </a:pPr>
                      <a:r>
                        <a:rPr sz="1200" spc="65">
                          <a:solidFill>
                            <a:srgbClr val="005486"/>
                          </a:solidFill>
                          <a:latin typeface="Calibri"/>
                          <a:cs typeface="Calibri"/>
                        </a:rPr>
                        <a:t>the</a:t>
                      </a:r>
                      <a:r>
                        <a:rPr sz="1200" spc="60">
                          <a:solidFill>
                            <a:srgbClr val="005486"/>
                          </a:solidFill>
                          <a:latin typeface="Calibri"/>
                          <a:cs typeface="Calibri"/>
                        </a:rPr>
                        <a:t> </a:t>
                      </a:r>
                      <a:r>
                        <a:rPr sz="1200" spc="-10">
                          <a:solidFill>
                            <a:srgbClr val="005486"/>
                          </a:solidFill>
                          <a:latin typeface="Calibri"/>
                          <a:cs typeface="Calibri"/>
                        </a:rPr>
                        <a:t>classroom</a:t>
                      </a:r>
                      <a:endParaRPr sz="1200">
                        <a:latin typeface="Calibri"/>
                        <a:cs typeface="Calibri"/>
                      </a:endParaRPr>
                    </a:p>
                  </a:txBody>
                  <a:tcPr marL="0" marR="0" marT="0" marB="0">
                    <a:lnL w="12700">
                      <a:solidFill>
                        <a:srgbClr val="D0D0CE"/>
                      </a:solidFill>
                      <a:prstDash val="solid"/>
                    </a:lnL>
                  </a:tcPr>
                </a:tc>
                <a:extLst>
                  <a:ext uri="{0D108BD9-81ED-4DB2-BD59-A6C34878D82A}">
                    <a16:rowId xmlns:a16="http://schemas.microsoft.com/office/drawing/2014/main" val="10005"/>
                  </a:ext>
                </a:extLst>
              </a:tr>
              <a:tr h="287655">
                <a:tc>
                  <a:txBody>
                    <a:bodyPr/>
                    <a:lstStyle/>
                    <a:p>
                      <a:pPr marL="403225">
                        <a:lnSpc>
                          <a:spcPts val="1175"/>
                        </a:lnSpc>
                      </a:pPr>
                      <a:r>
                        <a:rPr sz="1200" spc="-10">
                          <a:latin typeface="Calibri"/>
                          <a:cs typeface="Calibri"/>
                        </a:rPr>
                        <a:t>education</a:t>
                      </a:r>
                      <a:endParaRPr sz="1200">
                        <a:latin typeface="Calibri"/>
                        <a:cs typeface="Calibri"/>
                      </a:endParaRPr>
                    </a:p>
                  </a:txBody>
                  <a:tcPr marL="0" marR="0" marT="0" marB="0">
                    <a:lnR w="12700">
                      <a:solidFill>
                        <a:srgbClr val="D0D0CE"/>
                      </a:solidFill>
                      <a:prstDash val="solid"/>
                    </a:lnR>
                  </a:tcPr>
                </a:tc>
                <a:tc>
                  <a:txBody>
                    <a:bodyPr/>
                    <a:lstStyle/>
                    <a:p>
                      <a:pPr marR="12700" algn="ctr">
                        <a:lnSpc>
                          <a:spcPts val="1250"/>
                        </a:lnSpc>
                      </a:pPr>
                      <a:r>
                        <a:rPr sz="1200">
                          <a:latin typeface="Calibri"/>
                          <a:cs typeface="Calibri"/>
                        </a:rPr>
                        <a:t>learning</a:t>
                      </a:r>
                      <a:r>
                        <a:rPr sz="1200" spc="-75">
                          <a:latin typeface="Calibri"/>
                          <a:cs typeface="Calibri"/>
                        </a:rPr>
                        <a:t> </a:t>
                      </a:r>
                      <a:r>
                        <a:rPr sz="1200" spc="-20">
                          <a:latin typeface="Calibri"/>
                          <a:cs typeface="Calibri"/>
                        </a:rPr>
                        <a:t>loss</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12065" algn="ctr">
                        <a:lnSpc>
                          <a:spcPts val="1245"/>
                        </a:lnSpc>
                      </a:pPr>
                      <a:r>
                        <a:rPr sz="1200" spc="-10">
                          <a:latin typeface="Calibri"/>
                          <a:cs typeface="Calibri"/>
                        </a:rPr>
                        <a:t>facilities</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marR="2540" algn="ctr">
                        <a:lnSpc>
                          <a:spcPts val="1245"/>
                        </a:lnSpc>
                      </a:pPr>
                      <a:r>
                        <a:rPr sz="1200" spc="-10">
                          <a:latin typeface="Calibri"/>
                          <a:cs typeface="Calibri"/>
                        </a:rPr>
                        <a:t>ratios</a:t>
                      </a:r>
                      <a:endParaRPr sz="1200">
                        <a:latin typeface="Calibri"/>
                        <a:cs typeface="Calibri"/>
                      </a:endParaRPr>
                    </a:p>
                  </a:txBody>
                  <a:tcPr marL="0" marR="0" marT="0" marB="0">
                    <a:lnL w="12700">
                      <a:solidFill>
                        <a:srgbClr val="D0D0CE"/>
                      </a:solidFill>
                      <a:prstDash val="solid"/>
                    </a:lnL>
                    <a:lnR w="12700">
                      <a:solidFill>
                        <a:srgbClr val="D0D0CE"/>
                      </a:solidFill>
                      <a:prstDash val="solid"/>
                    </a:lnR>
                  </a:tcPr>
                </a:tc>
                <a:tc>
                  <a:txBody>
                    <a:bodyPr/>
                    <a:lstStyle/>
                    <a:p>
                      <a:pPr>
                        <a:lnSpc>
                          <a:spcPct val="100000"/>
                        </a:lnSpc>
                      </a:pPr>
                      <a:endParaRPr sz="1200" dirty="0">
                        <a:latin typeface="Times New Roman"/>
                        <a:cs typeface="Times New Roman"/>
                      </a:endParaRPr>
                    </a:p>
                  </a:txBody>
                  <a:tcPr marL="0" marR="0" marT="0" marB="0">
                    <a:lnL w="12700">
                      <a:solidFill>
                        <a:srgbClr val="D0D0CE"/>
                      </a:solidFill>
                      <a:prstDash val="solid"/>
                    </a:lnL>
                  </a:tcPr>
                </a:tc>
                <a:extLst>
                  <a:ext uri="{0D108BD9-81ED-4DB2-BD59-A6C34878D82A}">
                    <a16:rowId xmlns:a16="http://schemas.microsoft.com/office/drawing/2014/main" val="10006"/>
                  </a:ext>
                </a:extLst>
              </a:tr>
            </a:tbl>
          </a:graphicData>
        </a:graphic>
      </p:graphicFrame>
      <p:pic>
        <p:nvPicPr>
          <p:cNvPr id="39" name="object 39">
            <a:extLst>
              <a:ext uri="{C183D7F6-B498-43B3-948B-1728B52AA6E4}">
                <adec:decorative xmlns:adec="http://schemas.microsoft.com/office/drawing/2017/decorative" val="1"/>
              </a:ext>
            </a:extLst>
          </p:cNvPr>
          <p:cNvPicPr/>
          <p:nvPr/>
        </p:nvPicPr>
        <p:blipFill>
          <a:blip r:embed="rId22" cstate="print"/>
          <a:stretch>
            <a:fillRect/>
          </a:stretch>
        </p:blipFill>
        <p:spPr>
          <a:xfrm>
            <a:off x="5829300" y="3752850"/>
            <a:ext cx="657225" cy="657225"/>
          </a:xfrm>
          <a:prstGeom prst="rect">
            <a:avLst/>
          </a:prstGeom>
        </p:spPr>
      </p:pic>
      <p:sp>
        <p:nvSpPr>
          <p:cNvPr id="40" name="object 40">
            <a:extLst>
              <a:ext uri="{C183D7F6-B498-43B3-948B-1728B52AA6E4}">
                <adec:decorative xmlns:adec="http://schemas.microsoft.com/office/drawing/2017/decorative" val="1"/>
              </a:ext>
            </a:extLst>
          </p:cNvPr>
          <p:cNvSpPr/>
          <p:nvPr/>
        </p:nvSpPr>
        <p:spPr>
          <a:xfrm>
            <a:off x="5883060" y="3900050"/>
            <a:ext cx="497840" cy="306070"/>
          </a:xfrm>
          <a:custGeom>
            <a:avLst/>
            <a:gdLst/>
            <a:ahLst/>
            <a:cxnLst/>
            <a:rect l="l" t="t" r="r" b="b"/>
            <a:pathLst>
              <a:path w="497839" h="306070">
                <a:moveTo>
                  <a:pt x="62851" y="153669"/>
                </a:moveTo>
                <a:lnTo>
                  <a:pt x="56682" y="152399"/>
                </a:lnTo>
                <a:lnTo>
                  <a:pt x="50767" y="149859"/>
                </a:lnTo>
                <a:lnTo>
                  <a:pt x="9181" y="124459"/>
                </a:lnTo>
                <a:lnTo>
                  <a:pt x="0" y="119379"/>
                </a:lnTo>
                <a:lnTo>
                  <a:pt x="5400" y="110489"/>
                </a:lnTo>
                <a:lnTo>
                  <a:pt x="67509" y="8889"/>
                </a:lnTo>
                <a:lnTo>
                  <a:pt x="72910" y="0"/>
                </a:lnTo>
                <a:lnTo>
                  <a:pt x="82091" y="5079"/>
                </a:lnTo>
                <a:lnTo>
                  <a:pt x="96268" y="13969"/>
                </a:lnTo>
                <a:lnTo>
                  <a:pt x="76150" y="13969"/>
                </a:lnTo>
                <a:lnTo>
                  <a:pt x="14582" y="115569"/>
                </a:lnTo>
                <a:lnTo>
                  <a:pt x="56168" y="140969"/>
                </a:lnTo>
                <a:lnTo>
                  <a:pt x="57788" y="142239"/>
                </a:lnTo>
                <a:lnTo>
                  <a:pt x="81551" y="142239"/>
                </a:lnTo>
                <a:lnTo>
                  <a:pt x="86952" y="148589"/>
                </a:lnTo>
                <a:lnTo>
                  <a:pt x="74530" y="148589"/>
                </a:lnTo>
                <a:lnTo>
                  <a:pt x="68918" y="152399"/>
                </a:lnTo>
                <a:lnTo>
                  <a:pt x="62851" y="153669"/>
                </a:lnTo>
                <a:close/>
              </a:path>
              <a:path w="497839" h="306070">
                <a:moveTo>
                  <a:pt x="381510" y="60959"/>
                </a:moveTo>
                <a:lnTo>
                  <a:pt x="340425" y="60959"/>
                </a:lnTo>
                <a:lnTo>
                  <a:pt x="357657" y="58419"/>
                </a:lnTo>
                <a:lnTo>
                  <a:pt x="366172" y="55879"/>
                </a:lnTo>
                <a:lnTo>
                  <a:pt x="364552" y="52069"/>
                </a:lnTo>
                <a:lnTo>
                  <a:pt x="364552" y="46989"/>
                </a:lnTo>
                <a:lnTo>
                  <a:pt x="365632" y="43179"/>
                </a:lnTo>
                <a:lnTo>
                  <a:pt x="367252" y="38099"/>
                </a:lnTo>
                <a:lnTo>
                  <a:pt x="371033" y="33019"/>
                </a:lnTo>
                <a:lnTo>
                  <a:pt x="375893" y="30479"/>
                </a:lnTo>
                <a:lnTo>
                  <a:pt x="416939" y="5079"/>
                </a:lnTo>
                <a:lnTo>
                  <a:pt x="426120" y="0"/>
                </a:lnTo>
                <a:lnTo>
                  <a:pt x="431521" y="8889"/>
                </a:lnTo>
                <a:lnTo>
                  <a:pt x="434573" y="13969"/>
                </a:lnTo>
                <a:lnTo>
                  <a:pt x="422340" y="13969"/>
                </a:lnTo>
                <a:lnTo>
                  <a:pt x="380754" y="39369"/>
                </a:lnTo>
                <a:lnTo>
                  <a:pt x="379674" y="39369"/>
                </a:lnTo>
                <a:lnTo>
                  <a:pt x="375353" y="43179"/>
                </a:lnTo>
                <a:lnTo>
                  <a:pt x="373733" y="49529"/>
                </a:lnTo>
                <a:lnTo>
                  <a:pt x="376973" y="53339"/>
                </a:lnTo>
                <a:lnTo>
                  <a:pt x="381510" y="60959"/>
                </a:lnTo>
                <a:close/>
              </a:path>
              <a:path w="497839" h="306070">
                <a:moveTo>
                  <a:pt x="81551" y="142239"/>
                </a:moveTo>
                <a:lnTo>
                  <a:pt x="64269" y="142239"/>
                </a:lnTo>
                <a:lnTo>
                  <a:pt x="66969" y="140969"/>
                </a:lnTo>
                <a:lnTo>
                  <a:pt x="68589" y="139699"/>
                </a:lnTo>
                <a:lnTo>
                  <a:pt x="71830" y="134619"/>
                </a:lnTo>
                <a:lnTo>
                  <a:pt x="118817" y="57149"/>
                </a:lnTo>
                <a:lnTo>
                  <a:pt x="122057" y="50799"/>
                </a:lnTo>
                <a:lnTo>
                  <a:pt x="123677" y="46989"/>
                </a:lnTo>
                <a:lnTo>
                  <a:pt x="121517" y="41909"/>
                </a:lnTo>
                <a:lnTo>
                  <a:pt x="117196" y="39369"/>
                </a:lnTo>
                <a:lnTo>
                  <a:pt x="76150" y="13969"/>
                </a:lnTo>
                <a:lnTo>
                  <a:pt x="96268" y="13969"/>
                </a:lnTo>
                <a:lnTo>
                  <a:pt x="122597" y="30479"/>
                </a:lnTo>
                <a:lnTo>
                  <a:pt x="127458" y="33019"/>
                </a:lnTo>
                <a:lnTo>
                  <a:pt x="131238" y="38099"/>
                </a:lnTo>
                <a:lnTo>
                  <a:pt x="132859" y="43179"/>
                </a:lnTo>
                <a:lnTo>
                  <a:pt x="133399" y="46989"/>
                </a:lnTo>
                <a:lnTo>
                  <a:pt x="133399" y="50799"/>
                </a:lnTo>
                <a:lnTo>
                  <a:pt x="132859" y="53339"/>
                </a:lnTo>
                <a:lnTo>
                  <a:pt x="141145" y="57149"/>
                </a:lnTo>
                <a:lnTo>
                  <a:pt x="149736" y="59689"/>
                </a:lnTo>
                <a:lnTo>
                  <a:pt x="158529" y="60959"/>
                </a:lnTo>
                <a:lnTo>
                  <a:pt x="217111" y="60959"/>
                </a:lnTo>
                <a:lnTo>
                  <a:pt x="224132" y="63499"/>
                </a:lnTo>
                <a:lnTo>
                  <a:pt x="127458" y="63499"/>
                </a:lnTo>
                <a:lnTo>
                  <a:pt x="80471" y="140969"/>
                </a:lnTo>
                <a:lnTo>
                  <a:pt x="81551" y="142239"/>
                </a:lnTo>
                <a:close/>
              </a:path>
              <a:path w="497839" h="306070">
                <a:moveTo>
                  <a:pt x="459119" y="142239"/>
                </a:moveTo>
                <a:lnTo>
                  <a:pt x="440163" y="142239"/>
                </a:lnTo>
                <a:lnTo>
                  <a:pt x="441783" y="140969"/>
                </a:lnTo>
                <a:lnTo>
                  <a:pt x="483369" y="115569"/>
                </a:lnTo>
                <a:lnTo>
                  <a:pt x="422340" y="13969"/>
                </a:lnTo>
                <a:lnTo>
                  <a:pt x="434573" y="13969"/>
                </a:lnTo>
                <a:lnTo>
                  <a:pt x="492550" y="110489"/>
                </a:lnTo>
                <a:lnTo>
                  <a:pt x="497411" y="118109"/>
                </a:lnTo>
                <a:lnTo>
                  <a:pt x="488229" y="124459"/>
                </a:lnTo>
                <a:lnTo>
                  <a:pt x="459119" y="142239"/>
                </a:lnTo>
                <a:close/>
              </a:path>
              <a:path w="497839" h="306070">
                <a:moveTo>
                  <a:pt x="182411" y="71119"/>
                </a:moveTo>
                <a:lnTo>
                  <a:pt x="156242" y="71119"/>
                </a:lnTo>
                <a:lnTo>
                  <a:pt x="146293" y="69849"/>
                </a:lnTo>
                <a:lnTo>
                  <a:pt x="136647" y="67309"/>
                </a:lnTo>
                <a:lnTo>
                  <a:pt x="127458" y="63499"/>
                </a:lnTo>
                <a:lnTo>
                  <a:pt x="224132" y="63499"/>
                </a:lnTo>
                <a:lnTo>
                  <a:pt x="228452" y="58419"/>
                </a:lnTo>
                <a:lnTo>
                  <a:pt x="233465" y="54609"/>
                </a:lnTo>
                <a:lnTo>
                  <a:pt x="239389" y="50799"/>
                </a:lnTo>
                <a:lnTo>
                  <a:pt x="245920" y="48259"/>
                </a:lnTo>
                <a:lnTo>
                  <a:pt x="259777" y="48259"/>
                </a:lnTo>
                <a:lnTo>
                  <a:pt x="275979" y="50799"/>
                </a:lnTo>
                <a:lnTo>
                  <a:pt x="283540" y="53339"/>
                </a:lnTo>
                <a:lnTo>
                  <a:pt x="295380" y="57149"/>
                </a:lnTo>
                <a:lnTo>
                  <a:pt x="246275" y="57149"/>
                </a:lnTo>
                <a:lnTo>
                  <a:pt x="240334" y="59689"/>
                </a:lnTo>
                <a:lnTo>
                  <a:pt x="236013" y="64769"/>
                </a:lnTo>
                <a:lnTo>
                  <a:pt x="232645" y="68579"/>
                </a:lnTo>
                <a:lnTo>
                  <a:pt x="197668" y="68579"/>
                </a:lnTo>
                <a:lnTo>
                  <a:pt x="182411" y="71119"/>
                </a:lnTo>
                <a:close/>
              </a:path>
              <a:path w="497839" h="306070">
                <a:moveTo>
                  <a:pt x="341176" y="71119"/>
                </a:moveTo>
                <a:lnTo>
                  <a:pt x="331067" y="71119"/>
                </a:lnTo>
                <a:lnTo>
                  <a:pt x="311835" y="69849"/>
                </a:lnTo>
                <a:lnTo>
                  <a:pt x="293464" y="67309"/>
                </a:lnTo>
                <a:lnTo>
                  <a:pt x="275397" y="62229"/>
                </a:lnTo>
                <a:lnTo>
                  <a:pt x="257076" y="58419"/>
                </a:lnTo>
                <a:lnTo>
                  <a:pt x="255996" y="58419"/>
                </a:lnTo>
                <a:lnTo>
                  <a:pt x="255456" y="57149"/>
                </a:lnTo>
                <a:lnTo>
                  <a:pt x="295380" y="57149"/>
                </a:lnTo>
                <a:lnTo>
                  <a:pt x="307371" y="58419"/>
                </a:lnTo>
                <a:lnTo>
                  <a:pt x="319464" y="60959"/>
                </a:lnTo>
                <a:lnTo>
                  <a:pt x="381510" y="60959"/>
                </a:lnTo>
                <a:lnTo>
                  <a:pt x="383778" y="64769"/>
                </a:lnTo>
                <a:lnTo>
                  <a:pt x="370493" y="64769"/>
                </a:lnTo>
                <a:lnTo>
                  <a:pt x="351185" y="69849"/>
                </a:lnTo>
                <a:lnTo>
                  <a:pt x="341176" y="71119"/>
                </a:lnTo>
                <a:close/>
              </a:path>
              <a:path w="497839" h="306070">
                <a:moveTo>
                  <a:pt x="217111" y="60959"/>
                </a:moveTo>
                <a:lnTo>
                  <a:pt x="174444" y="60959"/>
                </a:lnTo>
                <a:lnTo>
                  <a:pt x="188486" y="59689"/>
                </a:lnTo>
                <a:lnTo>
                  <a:pt x="209549" y="59689"/>
                </a:lnTo>
                <a:lnTo>
                  <a:pt x="217111" y="60959"/>
                </a:lnTo>
                <a:close/>
              </a:path>
              <a:path w="497839" h="306070">
                <a:moveTo>
                  <a:pt x="391111" y="184149"/>
                </a:moveTo>
                <a:lnTo>
                  <a:pt x="377514" y="184149"/>
                </a:lnTo>
                <a:lnTo>
                  <a:pt x="416399" y="139699"/>
                </a:lnTo>
                <a:lnTo>
                  <a:pt x="401817" y="115569"/>
                </a:lnTo>
                <a:lnTo>
                  <a:pt x="370493" y="64769"/>
                </a:lnTo>
                <a:lnTo>
                  <a:pt x="383778" y="64769"/>
                </a:lnTo>
                <a:lnTo>
                  <a:pt x="410998" y="110489"/>
                </a:lnTo>
                <a:lnTo>
                  <a:pt x="425580" y="133349"/>
                </a:lnTo>
                <a:lnTo>
                  <a:pt x="428821" y="139699"/>
                </a:lnTo>
                <a:lnTo>
                  <a:pt x="430981" y="140969"/>
                </a:lnTo>
                <a:lnTo>
                  <a:pt x="433682" y="142239"/>
                </a:lnTo>
                <a:lnTo>
                  <a:pt x="459119" y="142239"/>
                </a:lnTo>
                <a:lnTo>
                  <a:pt x="448723" y="148589"/>
                </a:lnTo>
                <a:lnTo>
                  <a:pt x="421800" y="148589"/>
                </a:lnTo>
                <a:lnTo>
                  <a:pt x="391111" y="184149"/>
                </a:lnTo>
                <a:close/>
              </a:path>
              <a:path w="497839" h="306070">
                <a:moveTo>
                  <a:pt x="212250" y="160019"/>
                </a:moveTo>
                <a:lnTo>
                  <a:pt x="201988" y="160019"/>
                </a:lnTo>
                <a:lnTo>
                  <a:pt x="194427" y="157479"/>
                </a:lnTo>
                <a:lnTo>
                  <a:pt x="188486" y="152399"/>
                </a:lnTo>
                <a:lnTo>
                  <a:pt x="182006" y="146049"/>
                </a:lnTo>
                <a:lnTo>
                  <a:pt x="177685" y="138429"/>
                </a:lnTo>
                <a:lnTo>
                  <a:pt x="177145" y="129539"/>
                </a:lnTo>
                <a:lnTo>
                  <a:pt x="177347" y="123189"/>
                </a:lnTo>
                <a:lnTo>
                  <a:pt x="178765" y="116839"/>
                </a:lnTo>
                <a:lnTo>
                  <a:pt x="181398" y="111759"/>
                </a:lnTo>
                <a:lnTo>
                  <a:pt x="185246" y="106679"/>
                </a:lnTo>
                <a:lnTo>
                  <a:pt x="214950" y="71119"/>
                </a:lnTo>
                <a:lnTo>
                  <a:pt x="210630" y="69849"/>
                </a:lnTo>
                <a:lnTo>
                  <a:pt x="205769" y="68579"/>
                </a:lnTo>
                <a:lnTo>
                  <a:pt x="232645" y="68579"/>
                </a:lnTo>
                <a:lnTo>
                  <a:pt x="193347" y="113029"/>
                </a:lnTo>
                <a:lnTo>
                  <a:pt x="192807" y="114299"/>
                </a:lnTo>
                <a:lnTo>
                  <a:pt x="188748" y="121919"/>
                </a:lnTo>
                <a:lnTo>
                  <a:pt x="187879" y="129539"/>
                </a:lnTo>
                <a:lnTo>
                  <a:pt x="190149" y="137159"/>
                </a:lnTo>
                <a:lnTo>
                  <a:pt x="195507" y="143509"/>
                </a:lnTo>
                <a:lnTo>
                  <a:pt x="199828" y="147319"/>
                </a:lnTo>
                <a:lnTo>
                  <a:pt x="204689" y="148589"/>
                </a:lnTo>
                <a:lnTo>
                  <a:pt x="234393" y="148589"/>
                </a:lnTo>
                <a:lnTo>
                  <a:pt x="228992" y="154939"/>
                </a:lnTo>
                <a:lnTo>
                  <a:pt x="220891" y="158749"/>
                </a:lnTo>
                <a:lnTo>
                  <a:pt x="212250" y="160019"/>
                </a:lnTo>
                <a:close/>
              </a:path>
              <a:path w="497839" h="306070">
                <a:moveTo>
                  <a:pt x="234393" y="148589"/>
                </a:moveTo>
                <a:lnTo>
                  <a:pt x="217651" y="148589"/>
                </a:lnTo>
                <a:lnTo>
                  <a:pt x="222511" y="146049"/>
                </a:lnTo>
                <a:lnTo>
                  <a:pt x="270578" y="90169"/>
                </a:lnTo>
                <a:lnTo>
                  <a:pt x="289606" y="106679"/>
                </a:lnTo>
                <a:lnTo>
                  <a:pt x="271118" y="106679"/>
                </a:lnTo>
                <a:lnTo>
                  <a:pt x="234393" y="148589"/>
                </a:lnTo>
                <a:close/>
              </a:path>
              <a:path w="497839" h="306070">
                <a:moveTo>
                  <a:pt x="341030" y="248919"/>
                </a:moveTo>
                <a:lnTo>
                  <a:pt x="320805" y="248919"/>
                </a:lnTo>
                <a:lnTo>
                  <a:pt x="329008" y="246379"/>
                </a:lnTo>
                <a:lnTo>
                  <a:pt x="335388" y="241299"/>
                </a:lnTo>
                <a:lnTo>
                  <a:pt x="339337" y="233679"/>
                </a:lnTo>
                <a:lnTo>
                  <a:pt x="340248" y="224789"/>
                </a:lnTo>
                <a:lnTo>
                  <a:pt x="340248" y="223519"/>
                </a:lnTo>
                <a:lnTo>
                  <a:pt x="351050" y="223519"/>
                </a:lnTo>
                <a:lnTo>
                  <a:pt x="358940" y="222249"/>
                </a:lnTo>
                <a:lnTo>
                  <a:pt x="365159" y="217169"/>
                </a:lnTo>
                <a:lnTo>
                  <a:pt x="369050" y="209549"/>
                </a:lnTo>
                <a:lnTo>
                  <a:pt x="369952" y="201929"/>
                </a:lnTo>
                <a:lnTo>
                  <a:pt x="369952" y="194309"/>
                </a:lnTo>
                <a:lnTo>
                  <a:pt x="367792" y="189229"/>
                </a:lnTo>
                <a:lnTo>
                  <a:pt x="271118" y="106679"/>
                </a:lnTo>
                <a:lnTo>
                  <a:pt x="289606" y="106679"/>
                </a:lnTo>
                <a:lnTo>
                  <a:pt x="371573" y="177799"/>
                </a:lnTo>
                <a:lnTo>
                  <a:pt x="375893" y="181609"/>
                </a:lnTo>
                <a:lnTo>
                  <a:pt x="377514" y="184149"/>
                </a:lnTo>
                <a:lnTo>
                  <a:pt x="391111" y="184149"/>
                </a:lnTo>
                <a:lnTo>
                  <a:pt x="384535" y="191769"/>
                </a:lnTo>
                <a:lnTo>
                  <a:pt x="380214" y="196849"/>
                </a:lnTo>
                <a:lnTo>
                  <a:pt x="380214" y="200659"/>
                </a:lnTo>
                <a:lnTo>
                  <a:pt x="378543" y="213359"/>
                </a:lnTo>
                <a:lnTo>
                  <a:pt x="372518" y="223519"/>
                </a:lnTo>
                <a:lnTo>
                  <a:pt x="363050" y="231139"/>
                </a:lnTo>
                <a:lnTo>
                  <a:pt x="351050" y="234949"/>
                </a:lnTo>
                <a:lnTo>
                  <a:pt x="348889" y="234949"/>
                </a:lnTo>
                <a:lnTo>
                  <a:pt x="345615" y="242569"/>
                </a:lnTo>
                <a:lnTo>
                  <a:pt x="341030" y="248919"/>
                </a:lnTo>
                <a:close/>
              </a:path>
              <a:path w="497839" h="306070">
                <a:moveTo>
                  <a:pt x="126378" y="245109"/>
                </a:moveTo>
                <a:lnTo>
                  <a:pt x="116656" y="245109"/>
                </a:lnTo>
                <a:lnTo>
                  <a:pt x="110715" y="242569"/>
                </a:lnTo>
                <a:lnTo>
                  <a:pt x="105855" y="237489"/>
                </a:lnTo>
                <a:lnTo>
                  <a:pt x="99593" y="229869"/>
                </a:lnTo>
                <a:lnTo>
                  <a:pt x="97078" y="219709"/>
                </a:lnTo>
                <a:lnTo>
                  <a:pt x="98412" y="209549"/>
                </a:lnTo>
                <a:lnTo>
                  <a:pt x="103694" y="200659"/>
                </a:lnTo>
                <a:lnTo>
                  <a:pt x="111255" y="191769"/>
                </a:lnTo>
                <a:lnTo>
                  <a:pt x="110175" y="190499"/>
                </a:lnTo>
                <a:lnTo>
                  <a:pt x="109635" y="190499"/>
                </a:lnTo>
                <a:lnTo>
                  <a:pt x="74530" y="148589"/>
                </a:lnTo>
                <a:lnTo>
                  <a:pt x="86952" y="148589"/>
                </a:lnTo>
                <a:lnTo>
                  <a:pt x="117196" y="184149"/>
                </a:lnTo>
                <a:lnTo>
                  <a:pt x="132405" y="184149"/>
                </a:lnTo>
                <a:lnTo>
                  <a:pt x="111796" y="207009"/>
                </a:lnTo>
                <a:lnTo>
                  <a:pt x="109635" y="209549"/>
                </a:lnTo>
                <a:lnTo>
                  <a:pt x="108015" y="213359"/>
                </a:lnTo>
                <a:lnTo>
                  <a:pt x="108015" y="226059"/>
                </a:lnTo>
                <a:lnTo>
                  <a:pt x="115036" y="233679"/>
                </a:lnTo>
                <a:lnTo>
                  <a:pt x="147981" y="233679"/>
                </a:lnTo>
                <a:lnTo>
                  <a:pt x="147981" y="241299"/>
                </a:lnTo>
                <a:lnTo>
                  <a:pt x="136639" y="241299"/>
                </a:lnTo>
                <a:lnTo>
                  <a:pt x="130158" y="243839"/>
                </a:lnTo>
                <a:lnTo>
                  <a:pt x="126378" y="245109"/>
                </a:lnTo>
                <a:close/>
              </a:path>
              <a:path w="497839" h="306070">
                <a:moveTo>
                  <a:pt x="440331" y="152399"/>
                </a:moveTo>
                <a:lnTo>
                  <a:pt x="427504" y="152399"/>
                </a:lnTo>
                <a:lnTo>
                  <a:pt x="421800" y="148589"/>
                </a:lnTo>
                <a:lnTo>
                  <a:pt x="448723" y="148589"/>
                </a:lnTo>
                <a:lnTo>
                  <a:pt x="446643" y="149859"/>
                </a:lnTo>
                <a:lnTo>
                  <a:pt x="440331" y="152399"/>
                </a:lnTo>
                <a:close/>
              </a:path>
              <a:path w="497839" h="306070">
                <a:moveTo>
                  <a:pt x="132405" y="184149"/>
                </a:moveTo>
                <a:lnTo>
                  <a:pt x="117736" y="184149"/>
                </a:lnTo>
                <a:lnTo>
                  <a:pt x="131778" y="167639"/>
                </a:lnTo>
                <a:lnTo>
                  <a:pt x="137179" y="162559"/>
                </a:lnTo>
                <a:lnTo>
                  <a:pt x="144740" y="158749"/>
                </a:lnTo>
                <a:lnTo>
                  <a:pt x="158782" y="158749"/>
                </a:lnTo>
                <a:lnTo>
                  <a:pt x="164723" y="161289"/>
                </a:lnTo>
                <a:lnTo>
                  <a:pt x="169584" y="165099"/>
                </a:lnTo>
                <a:lnTo>
                  <a:pt x="173634" y="168909"/>
                </a:lnTo>
                <a:lnTo>
                  <a:pt x="147981" y="168909"/>
                </a:lnTo>
                <a:lnTo>
                  <a:pt x="143660" y="171449"/>
                </a:lnTo>
                <a:lnTo>
                  <a:pt x="140420" y="175259"/>
                </a:lnTo>
                <a:lnTo>
                  <a:pt x="132405" y="184149"/>
                </a:lnTo>
                <a:close/>
              </a:path>
              <a:path w="497839" h="306070">
                <a:moveTo>
                  <a:pt x="147981" y="233679"/>
                </a:moveTo>
                <a:lnTo>
                  <a:pt x="129618" y="233679"/>
                </a:lnTo>
                <a:lnTo>
                  <a:pt x="133399" y="231139"/>
                </a:lnTo>
                <a:lnTo>
                  <a:pt x="136099" y="228599"/>
                </a:lnTo>
                <a:lnTo>
                  <a:pt x="164723" y="195579"/>
                </a:lnTo>
                <a:lnTo>
                  <a:pt x="167888" y="190499"/>
                </a:lnTo>
                <a:lnTo>
                  <a:pt x="168571" y="184149"/>
                </a:lnTo>
                <a:lnTo>
                  <a:pt x="166926" y="177799"/>
                </a:lnTo>
                <a:lnTo>
                  <a:pt x="163103" y="172719"/>
                </a:lnTo>
                <a:lnTo>
                  <a:pt x="160402" y="171449"/>
                </a:lnTo>
                <a:lnTo>
                  <a:pt x="156622" y="168909"/>
                </a:lnTo>
                <a:lnTo>
                  <a:pt x="173634" y="168909"/>
                </a:lnTo>
                <a:lnTo>
                  <a:pt x="174985" y="170179"/>
                </a:lnTo>
                <a:lnTo>
                  <a:pt x="178225" y="176529"/>
                </a:lnTo>
                <a:lnTo>
                  <a:pt x="178765" y="184149"/>
                </a:lnTo>
                <a:lnTo>
                  <a:pt x="197938" y="184149"/>
                </a:lnTo>
                <a:lnTo>
                  <a:pt x="200908" y="185419"/>
                </a:lnTo>
                <a:lnTo>
                  <a:pt x="205769" y="189229"/>
                </a:lnTo>
                <a:lnTo>
                  <a:pt x="211710" y="194309"/>
                </a:lnTo>
                <a:lnTo>
                  <a:pt x="184166" y="194309"/>
                </a:lnTo>
                <a:lnTo>
                  <a:pt x="179845" y="195579"/>
                </a:lnTo>
                <a:lnTo>
                  <a:pt x="176605" y="199389"/>
                </a:lnTo>
                <a:lnTo>
                  <a:pt x="151761" y="227329"/>
                </a:lnTo>
                <a:lnTo>
                  <a:pt x="149601" y="231139"/>
                </a:lnTo>
                <a:lnTo>
                  <a:pt x="147981" y="233679"/>
                </a:lnTo>
                <a:close/>
              </a:path>
              <a:path w="497839" h="306070">
                <a:moveTo>
                  <a:pt x="197938" y="184149"/>
                </a:moveTo>
                <a:lnTo>
                  <a:pt x="182006" y="184149"/>
                </a:lnTo>
                <a:lnTo>
                  <a:pt x="185246" y="182879"/>
                </a:lnTo>
                <a:lnTo>
                  <a:pt x="194967" y="182879"/>
                </a:lnTo>
                <a:lnTo>
                  <a:pt x="197938" y="184149"/>
                </a:lnTo>
                <a:close/>
              </a:path>
              <a:path w="497839" h="306070">
                <a:moveTo>
                  <a:pt x="186731" y="253999"/>
                </a:moveTo>
                <a:lnTo>
                  <a:pt x="169584" y="253999"/>
                </a:lnTo>
                <a:lnTo>
                  <a:pt x="173364" y="252729"/>
                </a:lnTo>
                <a:lnTo>
                  <a:pt x="176065" y="248919"/>
                </a:lnTo>
                <a:lnTo>
                  <a:pt x="200908" y="219709"/>
                </a:lnTo>
                <a:lnTo>
                  <a:pt x="204073" y="214629"/>
                </a:lnTo>
                <a:lnTo>
                  <a:pt x="204756" y="208279"/>
                </a:lnTo>
                <a:lnTo>
                  <a:pt x="203111" y="203199"/>
                </a:lnTo>
                <a:lnTo>
                  <a:pt x="199288" y="198119"/>
                </a:lnTo>
                <a:lnTo>
                  <a:pt x="196588" y="195579"/>
                </a:lnTo>
                <a:lnTo>
                  <a:pt x="192807" y="194309"/>
                </a:lnTo>
                <a:lnTo>
                  <a:pt x="211710" y="194309"/>
                </a:lnTo>
                <a:lnTo>
                  <a:pt x="214950" y="201929"/>
                </a:lnTo>
                <a:lnTo>
                  <a:pt x="214950" y="209549"/>
                </a:lnTo>
                <a:lnTo>
                  <a:pt x="231423" y="209549"/>
                </a:lnTo>
                <a:lnTo>
                  <a:pt x="234393" y="210819"/>
                </a:lnTo>
                <a:lnTo>
                  <a:pt x="238714" y="214629"/>
                </a:lnTo>
                <a:lnTo>
                  <a:pt x="243574" y="218439"/>
                </a:lnTo>
                <a:lnTo>
                  <a:pt x="244114" y="219709"/>
                </a:lnTo>
                <a:lnTo>
                  <a:pt x="219271" y="219709"/>
                </a:lnTo>
                <a:lnTo>
                  <a:pt x="215490" y="220979"/>
                </a:lnTo>
                <a:lnTo>
                  <a:pt x="212790" y="223519"/>
                </a:lnTo>
                <a:lnTo>
                  <a:pt x="187946" y="252729"/>
                </a:lnTo>
                <a:lnTo>
                  <a:pt x="186731" y="253999"/>
                </a:lnTo>
                <a:close/>
              </a:path>
              <a:path w="497839" h="306070">
                <a:moveTo>
                  <a:pt x="231423" y="209549"/>
                </a:moveTo>
                <a:lnTo>
                  <a:pt x="217651" y="209549"/>
                </a:lnTo>
                <a:lnTo>
                  <a:pt x="219811" y="208279"/>
                </a:lnTo>
                <a:lnTo>
                  <a:pt x="228452" y="208279"/>
                </a:lnTo>
                <a:lnTo>
                  <a:pt x="231423" y="209549"/>
                </a:lnTo>
                <a:close/>
              </a:path>
              <a:path w="497839" h="306070">
                <a:moveTo>
                  <a:pt x="219271" y="274319"/>
                </a:moveTo>
                <a:lnTo>
                  <a:pt x="202528" y="274319"/>
                </a:lnTo>
                <a:lnTo>
                  <a:pt x="205769" y="273049"/>
                </a:lnTo>
                <a:lnTo>
                  <a:pt x="232773" y="241299"/>
                </a:lnTo>
                <a:lnTo>
                  <a:pt x="237634" y="236219"/>
                </a:lnTo>
                <a:lnTo>
                  <a:pt x="237093" y="227329"/>
                </a:lnTo>
                <a:lnTo>
                  <a:pt x="231693" y="222249"/>
                </a:lnTo>
                <a:lnTo>
                  <a:pt x="229532" y="219709"/>
                </a:lnTo>
                <a:lnTo>
                  <a:pt x="244114" y="219709"/>
                </a:lnTo>
                <a:lnTo>
                  <a:pt x="246275" y="224789"/>
                </a:lnTo>
                <a:lnTo>
                  <a:pt x="246815" y="231139"/>
                </a:lnTo>
                <a:lnTo>
                  <a:pt x="257616" y="231139"/>
                </a:lnTo>
                <a:lnTo>
                  <a:pt x="262477" y="232409"/>
                </a:lnTo>
                <a:lnTo>
                  <a:pt x="266258" y="236219"/>
                </a:lnTo>
                <a:lnTo>
                  <a:pt x="270295" y="241299"/>
                </a:lnTo>
                <a:lnTo>
                  <a:pt x="248975" y="241299"/>
                </a:lnTo>
                <a:lnTo>
                  <a:pt x="246275" y="242569"/>
                </a:lnTo>
                <a:lnTo>
                  <a:pt x="244114" y="245109"/>
                </a:lnTo>
                <a:lnTo>
                  <a:pt x="223051" y="269239"/>
                </a:lnTo>
                <a:lnTo>
                  <a:pt x="219271" y="274319"/>
                </a:lnTo>
                <a:close/>
              </a:path>
              <a:path w="497839" h="306070">
                <a:moveTo>
                  <a:pt x="342409" y="223519"/>
                </a:moveTo>
                <a:lnTo>
                  <a:pt x="339708" y="223519"/>
                </a:lnTo>
                <a:lnTo>
                  <a:pt x="339708" y="222249"/>
                </a:lnTo>
                <a:lnTo>
                  <a:pt x="342409" y="223519"/>
                </a:lnTo>
                <a:close/>
              </a:path>
              <a:path w="497839" h="306070">
                <a:moveTo>
                  <a:pt x="170124" y="264159"/>
                </a:moveTo>
                <a:lnTo>
                  <a:pt x="156082" y="264159"/>
                </a:lnTo>
                <a:lnTo>
                  <a:pt x="150141" y="262889"/>
                </a:lnTo>
                <a:lnTo>
                  <a:pt x="140420" y="253999"/>
                </a:lnTo>
                <a:lnTo>
                  <a:pt x="137179" y="247649"/>
                </a:lnTo>
                <a:lnTo>
                  <a:pt x="136639" y="241299"/>
                </a:lnTo>
                <a:lnTo>
                  <a:pt x="147981" y="241299"/>
                </a:lnTo>
                <a:lnTo>
                  <a:pt x="147981" y="246379"/>
                </a:lnTo>
                <a:lnTo>
                  <a:pt x="155002" y="253999"/>
                </a:lnTo>
                <a:lnTo>
                  <a:pt x="186731" y="253999"/>
                </a:lnTo>
                <a:lnTo>
                  <a:pt x="183086" y="257809"/>
                </a:lnTo>
                <a:lnTo>
                  <a:pt x="183394" y="262889"/>
                </a:lnTo>
                <a:lnTo>
                  <a:pt x="172824" y="262889"/>
                </a:lnTo>
                <a:lnTo>
                  <a:pt x="170124" y="264159"/>
                </a:lnTo>
                <a:close/>
              </a:path>
              <a:path w="497839" h="306070">
                <a:moveTo>
                  <a:pt x="252540" y="287019"/>
                </a:moveTo>
                <a:lnTo>
                  <a:pt x="234933" y="287019"/>
                </a:lnTo>
                <a:lnTo>
                  <a:pt x="237634" y="285749"/>
                </a:lnTo>
                <a:lnTo>
                  <a:pt x="239254" y="283209"/>
                </a:lnTo>
                <a:lnTo>
                  <a:pt x="260317" y="259079"/>
                </a:lnTo>
                <a:lnTo>
                  <a:pt x="264097" y="255269"/>
                </a:lnTo>
                <a:lnTo>
                  <a:pt x="263557" y="247649"/>
                </a:lnTo>
                <a:lnTo>
                  <a:pt x="259237" y="243839"/>
                </a:lnTo>
                <a:lnTo>
                  <a:pt x="254916" y="241299"/>
                </a:lnTo>
                <a:lnTo>
                  <a:pt x="270295" y="241299"/>
                </a:lnTo>
                <a:lnTo>
                  <a:pt x="271304" y="242569"/>
                </a:lnTo>
                <a:lnTo>
                  <a:pt x="273414" y="250189"/>
                </a:lnTo>
                <a:lnTo>
                  <a:pt x="272485" y="259079"/>
                </a:lnTo>
                <a:lnTo>
                  <a:pt x="268418" y="266699"/>
                </a:lnTo>
                <a:lnTo>
                  <a:pt x="251135" y="285749"/>
                </a:lnTo>
                <a:lnTo>
                  <a:pt x="252540" y="287019"/>
                </a:lnTo>
                <a:close/>
              </a:path>
              <a:path w="497839" h="306070">
                <a:moveTo>
                  <a:pt x="316732" y="271779"/>
                </a:moveTo>
                <a:lnTo>
                  <a:pt x="295962" y="271779"/>
                </a:lnTo>
                <a:lnTo>
                  <a:pt x="304164" y="269239"/>
                </a:lnTo>
                <a:lnTo>
                  <a:pt x="310544" y="264159"/>
                </a:lnTo>
                <a:lnTo>
                  <a:pt x="314493" y="256539"/>
                </a:lnTo>
                <a:lnTo>
                  <a:pt x="315405" y="248919"/>
                </a:lnTo>
                <a:lnTo>
                  <a:pt x="315405" y="247649"/>
                </a:lnTo>
                <a:lnTo>
                  <a:pt x="317025" y="248919"/>
                </a:lnTo>
                <a:lnTo>
                  <a:pt x="341030" y="248919"/>
                </a:lnTo>
                <a:lnTo>
                  <a:pt x="340113" y="250189"/>
                </a:lnTo>
                <a:lnTo>
                  <a:pt x="332788" y="255269"/>
                </a:lnTo>
                <a:lnTo>
                  <a:pt x="324046" y="259079"/>
                </a:lnTo>
                <a:lnTo>
                  <a:pt x="320468" y="266699"/>
                </a:lnTo>
                <a:lnTo>
                  <a:pt x="316732" y="271779"/>
                </a:lnTo>
                <a:close/>
              </a:path>
              <a:path w="497839" h="306070">
                <a:moveTo>
                  <a:pt x="202528" y="284479"/>
                </a:moveTo>
                <a:lnTo>
                  <a:pt x="190647" y="284479"/>
                </a:lnTo>
                <a:lnTo>
                  <a:pt x="185246" y="281939"/>
                </a:lnTo>
                <a:lnTo>
                  <a:pt x="180925" y="278129"/>
                </a:lnTo>
                <a:lnTo>
                  <a:pt x="176065" y="274319"/>
                </a:lnTo>
                <a:lnTo>
                  <a:pt x="173364" y="269239"/>
                </a:lnTo>
                <a:lnTo>
                  <a:pt x="172824" y="262889"/>
                </a:lnTo>
                <a:lnTo>
                  <a:pt x="183394" y="262889"/>
                </a:lnTo>
                <a:lnTo>
                  <a:pt x="183626" y="266699"/>
                </a:lnTo>
                <a:lnTo>
                  <a:pt x="189027" y="270509"/>
                </a:lnTo>
                <a:lnTo>
                  <a:pt x="191727" y="273049"/>
                </a:lnTo>
                <a:lnTo>
                  <a:pt x="194427" y="274319"/>
                </a:lnTo>
                <a:lnTo>
                  <a:pt x="219271" y="274319"/>
                </a:lnTo>
                <a:lnTo>
                  <a:pt x="219811" y="280669"/>
                </a:lnTo>
                <a:lnTo>
                  <a:pt x="209009" y="280669"/>
                </a:lnTo>
                <a:lnTo>
                  <a:pt x="202528" y="284479"/>
                </a:lnTo>
                <a:close/>
              </a:path>
              <a:path w="497839" h="306070">
                <a:moveTo>
                  <a:pt x="291962" y="294639"/>
                </a:moveTo>
                <a:lnTo>
                  <a:pt x="271118" y="294639"/>
                </a:lnTo>
                <a:lnTo>
                  <a:pt x="279321" y="292099"/>
                </a:lnTo>
                <a:lnTo>
                  <a:pt x="285700" y="287019"/>
                </a:lnTo>
                <a:lnTo>
                  <a:pt x="289650" y="280669"/>
                </a:lnTo>
                <a:lnTo>
                  <a:pt x="290561" y="271779"/>
                </a:lnTo>
                <a:lnTo>
                  <a:pt x="290561" y="270509"/>
                </a:lnTo>
                <a:lnTo>
                  <a:pt x="292181" y="271779"/>
                </a:lnTo>
                <a:lnTo>
                  <a:pt x="316732" y="271779"/>
                </a:lnTo>
                <a:lnTo>
                  <a:pt x="314865" y="274319"/>
                </a:lnTo>
                <a:lnTo>
                  <a:pt x="307641" y="279399"/>
                </a:lnTo>
                <a:lnTo>
                  <a:pt x="299202" y="281939"/>
                </a:lnTo>
                <a:lnTo>
                  <a:pt x="295118" y="290829"/>
                </a:lnTo>
                <a:lnTo>
                  <a:pt x="291962" y="294639"/>
                </a:lnTo>
                <a:close/>
              </a:path>
              <a:path w="497839" h="306070">
                <a:moveTo>
                  <a:pt x="233313" y="297179"/>
                </a:moveTo>
                <a:lnTo>
                  <a:pt x="225212" y="297179"/>
                </a:lnTo>
                <a:lnTo>
                  <a:pt x="219811" y="295909"/>
                </a:lnTo>
                <a:lnTo>
                  <a:pt x="215490" y="292099"/>
                </a:lnTo>
                <a:lnTo>
                  <a:pt x="212250" y="288289"/>
                </a:lnTo>
                <a:lnTo>
                  <a:pt x="210090" y="284479"/>
                </a:lnTo>
                <a:lnTo>
                  <a:pt x="209009" y="280669"/>
                </a:lnTo>
                <a:lnTo>
                  <a:pt x="219811" y="280669"/>
                </a:lnTo>
                <a:lnTo>
                  <a:pt x="224132" y="284479"/>
                </a:lnTo>
                <a:lnTo>
                  <a:pt x="226292" y="287019"/>
                </a:lnTo>
                <a:lnTo>
                  <a:pt x="252540" y="287019"/>
                </a:lnTo>
                <a:lnTo>
                  <a:pt x="258156" y="292099"/>
                </a:lnTo>
                <a:lnTo>
                  <a:pt x="261937" y="293369"/>
                </a:lnTo>
                <a:lnTo>
                  <a:pt x="242494" y="293369"/>
                </a:lnTo>
                <a:lnTo>
                  <a:pt x="239794" y="294639"/>
                </a:lnTo>
                <a:lnTo>
                  <a:pt x="233313" y="297179"/>
                </a:lnTo>
                <a:close/>
              </a:path>
              <a:path w="497839" h="306070">
                <a:moveTo>
                  <a:pt x="271118" y="306069"/>
                </a:moveTo>
                <a:lnTo>
                  <a:pt x="262477" y="306069"/>
                </a:lnTo>
                <a:lnTo>
                  <a:pt x="256536" y="303529"/>
                </a:lnTo>
                <a:lnTo>
                  <a:pt x="251676" y="300989"/>
                </a:lnTo>
                <a:lnTo>
                  <a:pt x="250595" y="299719"/>
                </a:lnTo>
                <a:lnTo>
                  <a:pt x="243034" y="293369"/>
                </a:lnTo>
                <a:lnTo>
                  <a:pt x="261937" y="293369"/>
                </a:lnTo>
                <a:lnTo>
                  <a:pt x="265718" y="294639"/>
                </a:lnTo>
                <a:lnTo>
                  <a:pt x="291962" y="294639"/>
                </a:lnTo>
                <a:lnTo>
                  <a:pt x="288806" y="298449"/>
                </a:lnTo>
                <a:lnTo>
                  <a:pt x="280671" y="303529"/>
                </a:lnTo>
                <a:lnTo>
                  <a:pt x="271118" y="306069"/>
                </a:lnTo>
                <a:close/>
              </a:path>
            </a:pathLst>
          </a:custGeom>
          <a:solidFill>
            <a:srgbClr val="000000"/>
          </a:solidFill>
        </p:spPr>
        <p:txBody>
          <a:bodyPr wrap="square" lIns="0" tIns="0" rIns="0" bIns="0" rtlCol="0"/>
          <a:lstStyle/>
          <a:p>
            <a:endParaRPr/>
          </a:p>
        </p:txBody>
      </p:sp>
      <p:pic>
        <p:nvPicPr>
          <p:cNvPr id="41" name="object 41">
            <a:extLst>
              <a:ext uri="{C183D7F6-B498-43B3-948B-1728B52AA6E4}">
                <adec:decorative xmlns:adec="http://schemas.microsoft.com/office/drawing/2017/decorative" val="1"/>
              </a:ext>
            </a:extLst>
          </p:cNvPr>
          <p:cNvPicPr/>
          <p:nvPr/>
        </p:nvPicPr>
        <p:blipFill>
          <a:blip r:embed="rId23" cstate="print"/>
          <a:stretch>
            <a:fillRect/>
          </a:stretch>
        </p:blipFill>
        <p:spPr>
          <a:xfrm>
            <a:off x="923925" y="3752850"/>
            <a:ext cx="666750" cy="657225"/>
          </a:xfrm>
          <a:prstGeom prst="rect">
            <a:avLst/>
          </a:prstGeom>
        </p:spPr>
      </p:pic>
      <p:pic>
        <p:nvPicPr>
          <p:cNvPr id="42" name="object 42">
            <a:extLst>
              <a:ext uri="{C183D7F6-B498-43B3-948B-1728B52AA6E4}">
                <adec:decorative xmlns:adec="http://schemas.microsoft.com/office/drawing/2017/decorative" val="1"/>
              </a:ext>
            </a:extLst>
          </p:cNvPr>
          <p:cNvPicPr/>
          <p:nvPr/>
        </p:nvPicPr>
        <p:blipFill>
          <a:blip r:embed="rId24" cstate="screen">
            <a:extLst>
              <a:ext uri="{28A0092B-C50C-407E-A947-70E740481C1C}">
                <a14:useLocalDpi xmlns:a14="http://schemas.microsoft.com/office/drawing/2010/main"/>
              </a:ext>
            </a:extLst>
          </a:blip>
          <a:stretch>
            <a:fillRect/>
          </a:stretch>
        </p:blipFill>
        <p:spPr>
          <a:xfrm>
            <a:off x="1011682" y="3839551"/>
            <a:ext cx="439604" cy="430529"/>
          </a:xfrm>
          <a:prstGeom prst="rect">
            <a:avLst/>
          </a:prstGeom>
        </p:spPr>
      </p:pic>
      <p:pic>
        <p:nvPicPr>
          <p:cNvPr id="43" name="object 43">
            <a:extLst>
              <a:ext uri="{C183D7F6-B498-43B3-948B-1728B52AA6E4}">
                <adec:decorative xmlns:adec="http://schemas.microsoft.com/office/drawing/2017/decorative" val="1"/>
              </a:ext>
            </a:extLst>
          </p:cNvPr>
          <p:cNvPicPr/>
          <p:nvPr/>
        </p:nvPicPr>
        <p:blipFill>
          <a:blip r:embed="rId25" cstate="print"/>
          <a:stretch>
            <a:fillRect/>
          </a:stretch>
        </p:blipFill>
        <p:spPr>
          <a:xfrm>
            <a:off x="4248150" y="3790950"/>
            <a:ext cx="571500" cy="571500"/>
          </a:xfrm>
          <a:prstGeom prst="rect">
            <a:avLst/>
          </a:prstGeom>
        </p:spPr>
      </p:pic>
      <p:sp>
        <p:nvSpPr>
          <p:cNvPr id="44" name="object 44">
            <a:extLst>
              <a:ext uri="{C183D7F6-B498-43B3-948B-1728B52AA6E4}">
                <adec:decorative xmlns:adec="http://schemas.microsoft.com/office/drawing/2017/decorative" val="1"/>
              </a:ext>
            </a:extLst>
          </p:cNvPr>
          <p:cNvSpPr/>
          <p:nvPr/>
        </p:nvSpPr>
        <p:spPr>
          <a:xfrm>
            <a:off x="4372073" y="3856153"/>
            <a:ext cx="271145" cy="369570"/>
          </a:xfrm>
          <a:custGeom>
            <a:avLst/>
            <a:gdLst/>
            <a:ahLst/>
            <a:cxnLst/>
            <a:rect l="l" t="t" r="r" b="b"/>
            <a:pathLst>
              <a:path w="271145" h="369570">
                <a:moveTo>
                  <a:pt x="70352" y="85089"/>
                </a:moveTo>
                <a:lnTo>
                  <a:pt x="61336" y="85089"/>
                </a:lnTo>
                <a:lnTo>
                  <a:pt x="61336" y="77469"/>
                </a:lnTo>
                <a:lnTo>
                  <a:pt x="84926" y="27939"/>
                </a:lnTo>
                <a:lnTo>
                  <a:pt x="102743" y="15239"/>
                </a:lnTo>
                <a:lnTo>
                  <a:pt x="105641" y="8889"/>
                </a:lnTo>
                <a:lnTo>
                  <a:pt x="110326" y="3809"/>
                </a:lnTo>
                <a:lnTo>
                  <a:pt x="116353" y="0"/>
                </a:lnTo>
                <a:lnTo>
                  <a:pt x="154713" y="0"/>
                </a:lnTo>
                <a:lnTo>
                  <a:pt x="160714" y="3809"/>
                </a:lnTo>
                <a:lnTo>
                  <a:pt x="165393" y="8889"/>
                </a:lnTo>
                <a:lnTo>
                  <a:pt x="117672" y="8889"/>
                </a:lnTo>
                <a:lnTo>
                  <a:pt x="112789" y="12699"/>
                </a:lnTo>
                <a:lnTo>
                  <a:pt x="111425" y="17779"/>
                </a:lnTo>
                <a:lnTo>
                  <a:pt x="113044" y="24129"/>
                </a:lnTo>
                <a:lnTo>
                  <a:pt x="104681" y="24129"/>
                </a:lnTo>
                <a:lnTo>
                  <a:pt x="91112" y="34289"/>
                </a:lnTo>
                <a:lnTo>
                  <a:pt x="80578" y="46989"/>
                </a:lnTo>
                <a:lnTo>
                  <a:pt x="73514" y="60959"/>
                </a:lnTo>
                <a:lnTo>
                  <a:pt x="70352" y="77469"/>
                </a:lnTo>
                <a:lnTo>
                  <a:pt x="70352" y="85089"/>
                </a:lnTo>
                <a:close/>
              </a:path>
              <a:path w="271145" h="369570">
                <a:moveTo>
                  <a:pt x="157977" y="53339"/>
                </a:moveTo>
                <a:lnTo>
                  <a:pt x="152756" y="53339"/>
                </a:lnTo>
                <a:lnTo>
                  <a:pt x="151355" y="50799"/>
                </a:lnTo>
                <a:lnTo>
                  <a:pt x="151830" y="48259"/>
                </a:lnTo>
                <a:lnTo>
                  <a:pt x="159649" y="17779"/>
                </a:lnTo>
                <a:lnTo>
                  <a:pt x="158285" y="12699"/>
                </a:lnTo>
                <a:lnTo>
                  <a:pt x="153402" y="8889"/>
                </a:lnTo>
                <a:lnTo>
                  <a:pt x="165393" y="8889"/>
                </a:lnTo>
                <a:lnTo>
                  <a:pt x="168312" y="15239"/>
                </a:lnTo>
                <a:lnTo>
                  <a:pt x="170887" y="16509"/>
                </a:lnTo>
                <a:lnTo>
                  <a:pt x="181209" y="24129"/>
                </a:lnTo>
                <a:lnTo>
                  <a:pt x="166600" y="24129"/>
                </a:lnTo>
                <a:lnTo>
                  <a:pt x="160060" y="50799"/>
                </a:lnTo>
                <a:lnTo>
                  <a:pt x="159617" y="52069"/>
                </a:lnTo>
                <a:lnTo>
                  <a:pt x="157977" y="53339"/>
                </a:lnTo>
                <a:close/>
              </a:path>
              <a:path w="271145" h="369570">
                <a:moveTo>
                  <a:pt x="118494" y="53339"/>
                </a:moveTo>
                <a:lnTo>
                  <a:pt x="113087" y="53339"/>
                </a:lnTo>
                <a:lnTo>
                  <a:pt x="111448" y="52069"/>
                </a:lnTo>
                <a:lnTo>
                  <a:pt x="104681" y="24129"/>
                </a:lnTo>
                <a:lnTo>
                  <a:pt x="113044" y="24129"/>
                </a:lnTo>
                <a:lnTo>
                  <a:pt x="119194" y="48259"/>
                </a:lnTo>
                <a:lnTo>
                  <a:pt x="119782" y="50799"/>
                </a:lnTo>
                <a:lnTo>
                  <a:pt x="118494" y="53339"/>
                </a:lnTo>
                <a:close/>
              </a:path>
              <a:path w="271145" h="369570">
                <a:moveTo>
                  <a:pt x="209959" y="85089"/>
                </a:moveTo>
                <a:lnTo>
                  <a:pt x="200930" y="85089"/>
                </a:lnTo>
                <a:lnTo>
                  <a:pt x="200930" y="77469"/>
                </a:lnTo>
                <a:lnTo>
                  <a:pt x="197767" y="60959"/>
                </a:lnTo>
                <a:lnTo>
                  <a:pt x="190703" y="46989"/>
                </a:lnTo>
                <a:lnTo>
                  <a:pt x="180170" y="34289"/>
                </a:lnTo>
                <a:lnTo>
                  <a:pt x="166600" y="24129"/>
                </a:lnTo>
                <a:lnTo>
                  <a:pt x="181209" y="24129"/>
                </a:lnTo>
                <a:lnTo>
                  <a:pt x="186370" y="27939"/>
                </a:lnTo>
                <a:lnTo>
                  <a:pt x="198376" y="41909"/>
                </a:lnTo>
                <a:lnTo>
                  <a:pt x="206406" y="58419"/>
                </a:lnTo>
                <a:lnTo>
                  <a:pt x="209959" y="77469"/>
                </a:lnTo>
                <a:lnTo>
                  <a:pt x="209959" y="85089"/>
                </a:lnTo>
                <a:close/>
              </a:path>
              <a:path w="271145" h="369570">
                <a:moveTo>
                  <a:pt x="223826" y="93979"/>
                </a:moveTo>
                <a:lnTo>
                  <a:pt x="47193" y="93979"/>
                </a:lnTo>
                <a:lnTo>
                  <a:pt x="45170" y="92709"/>
                </a:lnTo>
                <a:lnTo>
                  <a:pt x="45170" y="87629"/>
                </a:lnTo>
                <a:lnTo>
                  <a:pt x="47193" y="85089"/>
                </a:lnTo>
                <a:lnTo>
                  <a:pt x="223826" y="85089"/>
                </a:lnTo>
                <a:lnTo>
                  <a:pt x="225850" y="87629"/>
                </a:lnTo>
                <a:lnTo>
                  <a:pt x="225850" y="92709"/>
                </a:lnTo>
                <a:lnTo>
                  <a:pt x="223826" y="93979"/>
                </a:lnTo>
                <a:close/>
              </a:path>
              <a:path w="271145" h="369570">
                <a:moveTo>
                  <a:pt x="136960" y="369569"/>
                </a:moveTo>
                <a:lnTo>
                  <a:pt x="94922" y="368299"/>
                </a:lnTo>
                <a:lnTo>
                  <a:pt x="56134" y="364489"/>
                </a:lnTo>
                <a:lnTo>
                  <a:pt x="2010" y="349249"/>
                </a:lnTo>
                <a:lnTo>
                  <a:pt x="0" y="346709"/>
                </a:lnTo>
                <a:lnTo>
                  <a:pt x="0" y="270509"/>
                </a:lnTo>
                <a:lnTo>
                  <a:pt x="23365" y="233679"/>
                </a:lnTo>
                <a:lnTo>
                  <a:pt x="50247" y="218439"/>
                </a:lnTo>
                <a:lnTo>
                  <a:pt x="57397" y="214629"/>
                </a:lnTo>
                <a:lnTo>
                  <a:pt x="62443" y="213359"/>
                </a:lnTo>
                <a:lnTo>
                  <a:pt x="67917" y="210819"/>
                </a:lnTo>
                <a:lnTo>
                  <a:pt x="59742" y="194309"/>
                </a:lnTo>
                <a:lnTo>
                  <a:pt x="51019" y="167639"/>
                </a:lnTo>
                <a:lnTo>
                  <a:pt x="47656" y="133349"/>
                </a:lnTo>
                <a:lnTo>
                  <a:pt x="55559" y="93979"/>
                </a:lnTo>
                <a:lnTo>
                  <a:pt x="65297" y="93979"/>
                </a:lnTo>
                <a:lnTo>
                  <a:pt x="56700" y="133349"/>
                </a:lnTo>
                <a:lnTo>
                  <a:pt x="60197" y="167639"/>
                </a:lnTo>
                <a:lnTo>
                  <a:pt x="69037" y="193039"/>
                </a:lnTo>
                <a:lnTo>
                  <a:pt x="76472" y="207009"/>
                </a:lnTo>
                <a:lnTo>
                  <a:pt x="97463" y="207009"/>
                </a:lnTo>
                <a:lnTo>
                  <a:pt x="99523" y="212089"/>
                </a:lnTo>
                <a:lnTo>
                  <a:pt x="89450" y="212089"/>
                </a:lnTo>
                <a:lnTo>
                  <a:pt x="81102" y="214629"/>
                </a:lnTo>
                <a:lnTo>
                  <a:pt x="61851" y="223519"/>
                </a:lnTo>
                <a:lnTo>
                  <a:pt x="61248" y="227329"/>
                </a:lnTo>
                <a:lnTo>
                  <a:pt x="52049" y="227329"/>
                </a:lnTo>
                <a:lnTo>
                  <a:pt x="16117" y="251459"/>
                </a:lnTo>
                <a:lnTo>
                  <a:pt x="9034" y="270509"/>
                </a:lnTo>
                <a:lnTo>
                  <a:pt x="9034" y="342899"/>
                </a:lnTo>
                <a:lnTo>
                  <a:pt x="15559" y="345439"/>
                </a:lnTo>
                <a:lnTo>
                  <a:pt x="29166" y="350519"/>
                </a:lnTo>
                <a:lnTo>
                  <a:pt x="36194" y="351789"/>
                </a:lnTo>
                <a:lnTo>
                  <a:pt x="45192" y="351789"/>
                </a:lnTo>
                <a:lnTo>
                  <a:pt x="45192" y="354329"/>
                </a:lnTo>
                <a:lnTo>
                  <a:pt x="64277" y="356869"/>
                </a:lnTo>
                <a:lnTo>
                  <a:pt x="83451" y="358139"/>
                </a:lnTo>
                <a:lnTo>
                  <a:pt x="102693" y="360679"/>
                </a:lnTo>
                <a:lnTo>
                  <a:pt x="236081" y="360679"/>
                </a:lnTo>
                <a:lnTo>
                  <a:pt x="217346" y="364489"/>
                </a:lnTo>
                <a:lnTo>
                  <a:pt x="178980" y="368299"/>
                </a:lnTo>
                <a:lnTo>
                  <a:pt x="136960" y="369569"/>
                </a:lnTo>
                <a:close/>
              </a:path>
              <a:path w="271145" h="369570">
                <a:moveTo>
                  <a:pt x="97463" y="207009"/>
                </a:moveTo>
                <a:lnTo>
                  <a:pt x="76472" y="207009"/>
                </a:lnTo>
                <a:lnTo>
                  <a:pt x="92612" y="200659"/>
                </a:lnTo>
                <a:lnTo>
                  <a:pt x="94830" y="196849"/>
                </a:lnTo>
                <a:lnTo>
                  <a:pt x="94821" y="180339"/>
                </a:lnTo>
                <a:lnTo>
                  <a:pt x="83414" y="168909"/>
                </a:lnTo>
                <a:lnTo>
                  <a:pt x="74912" y="156209"/>
                </a:lnTo>
                <a:lnTo>
                  <a:pt x="69598" y="140969"/>
                </a:lnTo>
                <a:lnTo>
                  <a:pt x="67755" y="125729"/>
                </a:lnTo>
                <a:lnTo>
                  <a:pt x="67759" y="123189"/>
                </a:lnTo>
                <a:lnTo>
                  <a:pt x="69435" y="121919"/>
                </a:lnTo>
                <a:lnTo>
                  <a:pt x="71675" y="121919"/>
                </a:lnTo>
                <a:lnTo>
                  <a:pt x="79398" y="120649"/>
                </a:lnTo>
                <a:lnTo>
                  <a:pt x="97321" y="115569"/>
                </a:lnTo>
                <a:lnTo>
                  <a:pt x="118726" y="106679"/>
                </a:lnTo>
                <a:lnTo>
                  <a:pt x="136897" y="93979"/>
                </a:lnTo>
                <a:lnTo>
                  <a:pt x="164373" y="93979"/>
                </a:lnTo>
                <a:lnTo>
                  <a:pt x="166350" y="95249"/>
                </a:lnTo>
                <a:lnTo>
                  <a:pt x="147846" y="95249"/>
                </a:lnTo>
                <a:lnTo>
                  <a:pt x="131918" y="110489"/>
                </a:lnTo>
                <a:lnTo>
                  <a:pt x="111398" y="120649"/>
                </a:lnTo>
                <a:lnTo>
                  <a:pt x="91376" y="126999"/>
                </a:lnTo>
                <a:lnTo>
                  <a:pt x="76942" y="129539"/>
                </a:lnTo>
                <a:lnTo>
                  <a:pt x="82374" y="151129"/>
                </a:lnTo>
                <a:lnTo>
                  <a:pt x="94687" y="167639"/>
                </a:lnTo>
                <a:lnTo>
                  <a:pt x="112297" y="180339"/>
                </a:lnTo>
                <a:lnTo>
                  <a:pt x="133622" y="184149"/>
                </a:lnTo>
                <a:lnTo>
                  <a:pt x="176163" y="184149"/>
                </a:lnTo>
                <a:lnTo>
                  <a:pt x="176163" y="185419"/>
                </a:lnTo>
                <a:lnTo>
                  <a:pt x="103864" y="185419"/>
                </a:lnTo>
                <a:lnTo>
                  <a:pt x="103868" y="199389"/>
                </a:lnTo>
                <a:lnTo>
                  <a:pt x="101528" y="204469"/>
                </a:lnTo>
                <a:lnTo>
                  <a:pt x="97463" y="207009"/>
                </a:lnTo>
                <a:close/>
              </a:path>
              <a:path w="271145" h="369570">
                <a:moveTo>
                  <a:pt x="205004" y="207009"/>
                </a:moveTo>
                <a:lnTo>
                  <a:pt x="194525" y="207009"/>
                </a:lnTo>
                <a:lnTo>
                  <a:pt x="201939" y="193039"/>
                </a:lnTo>
                <a:lnTo>
                  <a:pt x="210814" y="167639"/>
                </a:lnTo>
                <a:lnTo>
                  <a:pt x="214352" y="133349"/>
                </a:lnTo>
                <a:lnTo>
                  <a:pt x="205754" y="93979"/>
                </a:lnTo>
                <a:lnTo>
                  <a:pt x="215520" y="93979"/>
                </a:lnTo>
                <a:lnTo>
                  <a:pt x="223420" y="133349"/>
                </a:lnTo>
                <a:lnTo>
                  <a:pt x="220038" y="167639"/>
                </a:lnTo>
                <a:lnTo>
                  <a:pt x="211296" y="194309"/>
                </a:lnTo>
                <a:lnTo>
                  <a:pt x="205004" y="207009"/>
                </a:lnTo>
                <a:close/>
              </a:path>
              <a:path w="271145" h="369570">
                <a:moveTo>
                  <a:pt x="176163" y="184149"/>
                </a:moveTo>
                <a:lnTo>
                  <a:pt x="133622" y="184149"/>
                </a:lnTo>
                <a:lnTo>
                  <a:pt x="156618" y="180339"/>
                </a:lnTo>
                <a:lnTo>
                  <a:pt x="175685" y="168909"/>
                </a:lnTo>
                <a:lnTo>
                  <a:pt x="188873" y="151129"/>
                </a:lnTo>
                <a:lnTo>
                  <a:pt x="194231" y="128269"/>
                </a:lnTo>
                <a:lnTo>
                  <a:pt x="183269" y="118109"/>
                </a:lnTo>
                <a:lnTo>
                  <a:pt x="171870" y="110489"/>
                </a:lnTo>
                <a:lnTo>
                  <a:pt x="160055" y="102869"/>
                </a:lnTo>
                <a:lnTo>
                  <a:pt x="147846" y="95249"/>
                </a:lnTo>
                <a:lnTo>
                  <a:pt x="166350" y="95249"/>
                </a:lnTo>
                <a:lnTo>
                  <a:pt x="174255" y="100329"/>
                </a:lnTo>
                <a:lnTo>
                  <a:pt x="183807" y="107949"/>
                </a:lnTo>
                <a:lnTo>
                  <a:pt x="193011" y="114299"/>
                </a:lnTo>
                <a:lnTo>
                  <a:pt x="201851" y="123189"/>
                </a:lnTo>
                <a:lnTo>
                  <a:pt x="202755" y="123189"/>
                </a:lnTo>
                <a:lnTo>
                  <a:pt x="203265" y="124459"/>
                </a:lnTo>
                <a:lnTo>
                  <a:pt x="203265" y="125729"/>
                </a:lnTo>
                <a:lnTo>
                  <a:pt x="201419" y="140969"/>
                </a:lnTo>
                <a:lnTo>
                  <a:pt x="196098" y="156209"/>
                </a:lnTo>
                <a:lnTo>
                  <a:pt x="187585" y="168909"/>
                </a:lnTo>
                <a:lnTo>
                  <a:pt x="176163" y="180339"/>
                </a:lnTo>
                <a:lnTo>
                  <a:pt x="176163" y="184149"/>
                </a:lnTo>
                <a:close/>
              </a:path>
              <a:path w="271145" h="369570">
                <a:moveTo>
                  <a:pt x="135493" y="193039"/>
                </a:moveTo>
                <a:lnTo>
                  <a:pt x="119309" y="191769"/>
                </a:lnTo>
                <a:lnTo>
                  <a:pt x="103864" y="185419"/>
                </a:lnTo>
                <a:lnTo>
                  <a:pt x="167129" y="185419"/>
                </a:lnTo>
                <a:lnTo>
                  <a:pt x="151678" y="191769"/>
                </a:lnTo>
                <a:lnTo>
                  <a:pt x="135493" y="193039"/>
                </a:lnTo>
                <a:close/>
              </a:path>
              <a:path w="271145" h="369570">
                <a:moveTo>
                  <a:pt x="177874" y="220979"/>
                </a:moveTo>
                <a:lnTo>
                  <a:pt x="135539" y="220979"/>
                </a:lnTo>
                <a:lnTo>
                  <a:pt x="152888" y="219709"/>
                </a:lnTo>
                <a:lnTo>
                  <a:pt x="170011" y="215899"/>
                </a:lnTo>
                <a:lnTo>
                  <a:pt x="173584" y="208279"/>
                </a:lnTo>
                <a:lnTo>
                  <a:pt x="169482" y="204469"/>
                </a:lnTo>
                <a:lnTo>
                  <a:pt x="167120" y="199389"/>
                </a:lnTo>
                <a:lnTo>
                  <a:pt x="167129" y="185419"/>
                </a:lnTo>
                <a:lnTo>
                  <a:pt x="176163" y="185419"/>
                </a:lnTo>
                <a:lnTo>
                  <a:pt x="176145" y="198119"/>
                </a:lnTo>
                <a:lnTo>
                  <a:pt x="178363" y="200659"/>
                </a:lnTo>
                <a:lnTo>
                  <a:pt x="181764" y="201929"/>
                </a:lnTo>
                <a:lnTo>
                  <a:pt x="194525" y="207009"/>
                </a:lnTo>
                <a:lnTo>
                  <a:pt x="205004" y="207009"/>
                </a:lnTo>
                <a:lnTo>
                  <a:pt x="203116" y="210819"/>
                </a:lnTo>
                <a:lnTo>
                  <a:pt x="206669" y="212089"/>
                </a:lnTo>
                <a:lnTo>
                  <a:pt x="181606" y="212089"/>
                </a:lnTo>
                <a:lnTo>
                  <a:pt x="177874" y="220979"/>
                </a:lnTo>
                <a:close/>
              </a:path>
              <a:path w="271145" h="369570">
                <a:moveTo>
                  <a:pt x="131015" y="314959"/>
                </a:moveTo>
                <a:lnTo>
                  <a:pt x="121972" y="314959"/>
                </a:lnTo>
                <a:lnTo>
                  <a:pt x="121972" y="289559"/>
                </a:lnTo>
                <a:lnTo>
                  <a:pt x="89450" y="212089"/>
                </a:lnTo>
                <a:lnTo>
                  <a:pt x="99523" y="212089"/>
                </a:lnTo>
                <a:lnTo>
                  <a:pt x="101068" y="215899"/>
                </a:lnTo>
                <a:lnTo>
                  <a:pt x="118191" y="219709"/>
                </a:lnTo>
                <a:lnTo>
                  <a:pt x="135539" y="220979"/>
                </a:lnTo>
                <a:lnTo>
                  <a:pt x="177874" y="220979"/>
                </a:lnTo>
                <a:lnTo>
                  <a:pt x="175741" y="226059"/>
                </a:lnTo>
                <a:lnTo>
                  <a:pt x="105463" y="226059"/>
                </a:lnTo>
                <a:lnTo>
                  <a:pt x="131015" y="287019"/>
                </a:lnTo>
                <a:lnTo>
                  <a:pt x="131015" y="314959"/>
                </a:lnTo>
                <a:close/>
              </a:path>
              <a:path w="271145" h="369570">
                <a:moveTo>
                  <a:pt x="232766" y="314959"/>
                </a:moveTo>
                <a:lnTo>
                  <a:pt x="223736" y="314959"/>
                </a:lnTo>
                <a:lnTo>
                  <a:pt x="209589" y="223519"/>
                </a:lnTo>
                <a:lnTo>
                  <a:pt x="191354" y="215899"/>
                </a:lnTo>
                <a:lnTo>
                  <a:pt x="181606" y="212089"/>
                </a:lnTo>
                <a:lnTo>
                  <a:pt x="206669" y="212089"/>
                </a:lnTo>
                <a:lnTo>
                  <a:pt x="210221" y="213359"/>
                </a:lnTo>
                <a:lnTo>
                  <a:pt x="217096" y="215899"/>
                </a:lnTo>
                <a:lnTo>
                  <a:pt x="223081" y="219709"/>
                </a:lnTo>
                <a:lnTo>
                  <a:pt x="231747" y="223519"/>
                </a:lnTo>
                <a:lnTo>
                  <a:pt x="238021" y="227329"/>
                </a:lnTo>
                <a:lnTo>
                  <a:pt x="219336" y="227329"/>
                </a:lnTo>
                <a:lnTo>
                  <a:pt x="232766" y="314959"/>
                </a:lnTo>
                <a:close/>
              </a:path>
              <a:path w="271145" h="369570">
                <a:moveTo>
                  <a:pt x="135532" y="229869"/>
                </a:moveTo>
                <a:lnTo>
                  <a:pt x="120438" y="228599"/>
                </a:lnTo>
                <a:lnTo>
                  <a:pt x="105463" y="226059"/>
                </a:lnTo>
                <a:lnTo>
                  <a:pt x="165602" y="226059"/>
                </a:lnTo>
                <a:lnTo>
                  <a:pt x="150627" y="228599"/>
                </a:lnTo>
                <a:lnTo>
                  <a:pt x="135532" y="229869"/>
                </a:lnTo>
                <a:close/>
              </a:path>
              <a:path w="271145" h="369570">
                <a:moveTo>
                  <a:pt x="149083" y="360679"/>
                </a:moveTo>
                <a:lnTo>
                  <a:pt x="140049" y="360679"/>
                </a:lnTo>
                <a:lnTo>
                  <a:pt x="140049" y="287019"/>
                </a:lnTo>
                <a:lnTo>
                  <a:pt x="165602" y="226059"/>
                </a:lnTo>
                <a:lnTo>
                  <a:pt x="175741" y="226059"/>
                </a:lnTo>
                <a:lnTo>
                  <a:pt x="149083" y="289559"/>
                </a:lnTo>
                <a:lnTo>
                  <a:pt x="149083" y="314959"/>
                </a:lnTo>
                <a:lnTo>
                  <a:pt x="232766" y="314959"/>
                </a:lnTo>
                <a:lnTo>
                  <a:pt x="234323" y="325119"/>
                </a:lnTo>
                <a:lnTo>
                  <a:pt x="149083" y="325119"/>
                </a:lnTo>
                <a:lnTo>
                  <a:pt x="149083" y="360679"/>
                </a:lnTo>
                <a:close/>
              </a:path>
              <a:path w="271145" h="369570">
                <a:moveTo>
                  <a:pt x="45192" y="351789"/>
                </a:moveTo>
                <a:lnTo>
                  <a:pt x="36194" y="351789"/>
                </a:lnTo>
                <a:lnTo>
                  <a:pt x="36239" y="328929"/>
                </a:lnTo>
                <a:lnTo>
                  <a:pt x="52049" y="227329"/>
                </a:lnTo>
                <a:lnTo>
                  <a:pt x="61248" y="227329"/>
                </a:lnTo>
                <a:lnTo>
                  <a:pt x="47369" y="314959"/>
                </a:lnTo>
                <a:lnTo>
                  <a:pt x="131015" y="314959"/>
                </a:lnTo>
                <a:lnTo>
                  <a:pt x="131015" y="325119"/>
                </a:lnTo>
                <a:lnTo>
                  <a:pt x="45956" y="325119"/>
                </a:lnTo>
                <a:lnTo>
                  <a:pt x="45192" y="328929"/>
                </a:lnTo>
                <a:lnTo>
                  <a:pt x="45192" y="351789"/>
                </a:lnTo>
                <a:close/>
              </a:path>
              <a:path w="271145" h="369570">
                <a:moveTo>
                  <a:pt x="261447" y="351789"/>
                </a:moveTo>
                <a:lnTo>
                  <a:pt x="234907" y="351789"/>
                </a:lnTo>
                <a:lnTo>
                  <a:pt x="241946" y="350519"/>
                </a:lnTo>
                <a:lnTo>
                  <a:pt x="248821" y="347979"/>
                </a:lnTo>
                <a:lnTo>
                  <a:pt x="255498" y="345439"/>
                </a:lnTo>
                <a:lnTo>
                  <a:pt x="261945" y="342899"/>
                </a:lnTo>
                <a:lnTo>
                  <a:pt x="261945" y="270509"/>
                </a:lnTo>
                <a:lnTo>
                  <a:pt x="235269" y="236219"/>
                </a:lnTo>
                <a:lnTo>
                  <a:pt x="219336" y="227329"/>
                </a:lnTo>
                <a:lnTo>
                  <a:pt x="238021" y="227329"/>
                </a:lnTo>
                <a:lnTo>
                  <a:pt x="266671" y="253999"/>
                </a:lnTo>
                <a:lnTo>
                  <a:pt x="270979" y="270509"/>
                </a:lnTo>
                <a:lnTo>
                  <a:pt x="270979" y="346709"/>
                </a:lnTo>
                <a:lnTo>
                  <a:pt x="269173" y="347979"/>
                </a:lnTo>
                <a:lnTo>
                  <a:pt x="261447" y="351789"/>
                </a:lnTo>
                <a:close/>
              </a:path>
              <a:path w="271145" h="369570">
                <a:moveTo>
                  <a:pt x="131015" y="360679"/>
                </a:moveTo>
                <a:lnTo>
                  <a:pt x="121981" y="360679"/>
                </a:lnTo>
                <a:lnTo>
                  <a:pt x="121981" y="325119"/>
                </a:lnTo>
                <a:lnTo>
                  <a:pt x="131015" y="325119"/>
                </a:lnTo>
                <a:lnTo>
                  <a:pt x="131015" y="360679"/>
                </a:lnTo>
                <a:close/>
              </a:path>
              <a:path w="271145" h="369570">
                <a:moveTo>
                  <a:pt x="236081" y="360679"/>
                </a:moveTo>
                <a:lnTo>
                  <a:pt x="168369" y="360679"/>
                </a:lnTo>
                <a:lnTo>
                  <a:pt x="187610" y="359409"/>
                </a:lnTo>
                <a:lnTo>
                  <a:pt x="225873" y="354329"/>
                </a:lnTo>
                <a:lnTo>
                  <a:pt x="225873" y="328929"/>
                </a:lnTo>
                <a:lnTo>
                  <a:pt x="225123" y="325119"/>
                </a:lnTo>
                <a:lnTo>
                  <a:pt x="234323" y="325119"/>
                </a:lnTo>
                <a:lnTo>
                  <a:pt x="234907" y="328929"/>
                </a:lnTo>
                <a:lnTo>
                  <a:pt x="234907" y="351789"/>
                </a:lnTo>
                <a:lnTo>
                  <a:pt x="261447" y="351789"/>
                </a:lnTo>
                <a:lnTo>
                  <a:pt x="248572" y="358139"/>
                </a:lnTo>
                <a:lnTo>
                  <a:pt x="236081" y="360679"/>
                </a:lnTo>
                <a:close/>
              </a:path>
            </a:pathLst>
          </a:custGeom>
          <a:solidFill>
            <a:srgbClr val="000000"/>
          </a:solidFill>
        </p:spPr>
        <p:txBody>
          <a:bodyPr wrap="square" lIns="0" tIns="0" rIns="0" bIns="0" rtlCol="0"/>
          <a:lstStyle/>
          <a:p>
            <a:endParaRPr/>
          </a:p>
        </p:txBody>
      </p:sp>
      <p:pic>
        <p:nvPicPr>
          <p:cNvPr id="45" name="object 45">
            <a:extLst>
              <a:ext uri="{C183D7F6-B498-43B3-948B-1728B52AA6E4}">
                <adec:decorative xmlns:adec="http://schemas.microsoft.com/office/drawing/2017/decorative" val="1"/>
              </a:ext>
            </a:extLst>
          </p:cNvPr>
          <p:cNvPicPr/>
          <p:nvPr/>
        </p:nvPicPr>
        <p:blipFill>
          <a:blip r:embed="rId26" cstate="print"/>
          <a:stretch>
            <a:fillRect/>
          </a:stretch>
        </p:blipFill>
        <p:spPr>
          <a:xfrm>
            <a:off x="2628900" y="3752850"/>
            <a:ext cx="666750" cy="657225"/>
          </a:xfrm>
          <a:prstGeom prst="rect">
            <a:avLst/>
          </a:prstGeom>
        </p:spPr>
      </p:pic>
      <p:grpSp>
        <p:nvGrpSpPr>
          <p:cNvPr id="46" name="object 46">
            <a:extLst>
              <a:ext uri="{C183D7F6-B498-43B3-948B-1728B52AA6E4}">
                <adec:decorative xmlns:adec="http://schemas.microsoft.com/office/drawing/2017/decorative" val="1"/>
              </a:ext>
            </a:extLst>
          </p:cNvPr>
          <p:cNvGrpSpPr/>
          <p:nvPr/>
        </p:nvGrpSpPr>
        <p:grpSpPr>
          <a:xfrm>
            <a:off x="2716483" y="3877386"/>
            <a:ext cx="440055" cy="367665"/>
            <a:chOff x="2716483" y="3877386"/>
            <a:chExt cx="440055" cy="367665"/>
          </a:xfrm>
        </p:grpSpPr>
        <p:pic>
          <p:nvPicPr>
            <p:cNvPr id="47" name="object 47"/>
            <p:cNvPicPr/>
            <p:nvPr/>
          </p:nvPicPr>
          <p:blipFill>
            <a:blip r:embed="rId27" cstate="screen">
              <a:extLst>
                <a:ext uri="{28A0092B-C50C-407E-A947-70E740481C1C}">
                  <a14:useLocalDpi xmlns:a14="http://schemas.microsoft.com/office/drawing/2010/main"/>
                </a:ext>
              </a:extLst>
            </a:blip>
            <a:stretch>
              <a:fillRect/>
            </a:stretch>
          </p:blipFill>
          <p:spPr>
            <a:xfrm>
              <a:off x="2809697" y="3948405"/>
              <a:ext cx="253449" cy="166577"/>
            </a:xfrm>
            <a:prstGeom prst="rect">
              <a:avLst/>
            </a:prstGeom>
          </p:spPr>
        </p:pic>
        <p:sp>
          <p:nvSpPr>
            <p:cNvPr id="48" name="object 48"/>
            <p:cNvSpPr/>
            <p:nvPr/>
          </p:nvSpPr>
          <p:spPr>
            <a:xfrm>
              <a:off x="2716479" y="3877398"/>
              <a:ext cx="440055" cy="367665"/>
            </a:xfrm>
            <a:custGeom>
              <a:avLst/>
              <a:gdLst/>
              <a:ahLst/>
              <a:cxnLst/>
              <a:rect l="l" t="t" r="r" b="b"/>
              <a:pathLst>
                <a:path w="440055" h="367664">
                  <a:moveTo>
                    <a:pt x="288493" y="119367"/>
                  </a:moveTo>
                  <a:lnTo>
                    <a:pt x="287629" y="108254"/>
                  </a:lnTo>
                  <a:lnTo>
                    <a:pt x="275678" y="112458"/>
                  </a:lnTo>
                  <a:lnTo>
                    <a:pt x="264058" y="117449"/>
                  </a:lnTo>
                  <a:lnTo>
                    <a:pt x="252793" y="123202"/>
                  </a:lnTo>
                  <a:lnTo>
                    <a:pt x="241947" y="129679"/>
                  </a:lnTo>
                  <a:lnTo>
                    <a:pt x="241947" y="142925"/>
                  </a:lnTo>
                  <a:lnTo>
                    <a:pt x="252869" y="135737"/>
                  </a:lnTo>
                  <a:lnTo>
                    <a:pt x="264312" y="129400"/>
                  </a:lnTo>
                  <a:lnTo>
                    <a:pt x="276199" y="123926"/>
                  </a:lnTo>
                  <a:lnTo>
                    <a:pt x="288493" y="119367"/>
                  </a:lnTo>
                  <a:close/>
                </a:path>
                <a:path w="440055" h="367664">
                  <a:moveTo>
                    <a:pt x="290728" y="147904"/>
                  </a:moveTo>
                  <a:lnTo>
                    <a:pt x="289864" y="136817"/>
                  </a:lnTo>
                  <a:lnTo>
                    <a:pt x="277317" y="141109"/>
                  </a:lnTo>
                  <a:lnTo>
                    <a:pt x="265112" y="146240"/>
                  </a:lnTo>
                  <a:lnTo>
                    <a:pt x="253314" y="152196"/>
                  </a:lnTo>
                  <a:lnTo>
                    <a:pt x="241947" y="158965"/>
                  </a:lnTo>
                  <a:lnTo>
                    <a:pt x="241947" y="172199"/>
                  </a:lnTo>
                  <a:lnTo>
                    <a:pt x="253377" y="164719"/>
                  </a:lnTo>
                  <a:lnTo>
                    <a:pt x="265353" y="158153"/>
                  </a:lnTo>
                  <a:lnTo>
                    <a:pt x="277825" y="152539"/>
                  </a:lnTo>
                  <a:lnTo>
                    <a:pt x="290728" y="147904"/>
                  </a:lnTo>
                  <a:close/>
                </a:path>
                <a:path w="440055" h="367664">
                  <a:moveTo>
                    <a:pt x="412432" y="27012"/>
                  </a:moveTo>
                  <a:lnTo>
                    <a:pt x="27495" y="27012"/>
                  </a:lnTo>
                  <a:lnTo>
                    <a:pt x="27495" y="38341"/>
                  </a:lnTo>
                  <a:lnTo>
                    <a:pt x="27495" y="264883"/>
                  </a:lnTo>
                  <a:lnTo>
                    <a:pt x="27495" y="274955"/>
                  </a:lnTo>
                  <a:lnTo>
                    <a:pt x="412432" y="274955"/>
                  </a:lnTo>
                  <a:lnTo>
                    <a:pt x="412432" y="264883"/>
                  </a:lnTo>
                  <a:lnTo>
                    <a:pt x="38493" y="264883"/>
                  </a:lnTo>
                  <a:lnTo>
                    <a:pt x="38493" y="38341"/>
                  </a:lnTo>
                  <a:lnTo>
                    <a:pt x="401434" y="38341"/>
                  </a:lnTo>
                  <a:lnTo>
                    <a:pt x="401434" y="264718"/>
                  </a:lnTo>
                  <a:lnTo>
                    <a:pt x="412432" y="264718"/>
                  </a:lnTo>
                  <a:lnTo>
                    <a:pt x="412432" y="38341"/>
                  </a:lnTo>
                  <a:lnTo>
                    <a:pt x="412432" y="37807"/>
                  </a:lnTo>
                  <a:lnTo>
                    <a:pt x="412432" y="27012"/>
                  </a:lnTo>
                  <a:close/>
                </a:path>
                <a:path w="440055" h="367664">
                  <a:moveTo>
                    <a:pt x="439928" y="21602"/>
                  </a:moveTo>
                  <a:lnTo>
                    <a:pt x="438188" y="13208"/>
                  </a:lnTo>
                  <a:lnTo>
                    <a:pt x="436537" y="10807"/>
                  </a:lnTo>
                  <a:lnTo>
                    <a:pt x="433476" y="6337"/>
                  </a:lnTo>
                  <a:lnTo>
                    <a:pt x="428929" y="3340"/>
                  </a:lnTo>
                  <a:lnTo>
                    <a:pt x="428929" y="15646"/>
                  </a:lnTo>
                  <a:lnTo>
                    <a:pt x="428929" y="286893"/>
                  </a:lnTo>
                  <a:lnTo>
                    <a:pt x="424002" y="291719"/>
                  </a:lnTo>
                  <a:lnTo>
                    <a:pt x="247446" y="291719"/>
                  </a:lnTo>
                  <a:lnTo>
                    <a:pt x="247446" y="302539"/>
                  </a:lnTo>
                  <a:lnTo>
                    <a:pt x="247446" y="356565"/>
                  </a:lnTo>
                  <a:lnTo>
                    <a:pt x="192455" y="356565"/>
                  </a:lnTo>
                  <a:lnTo>
                    <a:pt x="192455" y="302539"/>
                  </a:lnTo>
                  <a:lnTo>
                    <a:pt x="247446" y="302539"/>
                  </a:lnTo>
                  <a:lnTo>
                    <a:pt x="247446" y="291719"/>
                  </a:lnTo>
                  <a:lnTo>
                    <a:pt x="15913" y="291719"/>
                  </a:lnTo>
                  <a:lnTo>
                    <a:pt x="10998" y="286893"/>
                  </a:lnTo>
                  <a:lnTo>
                    <a:pt x="10998" y="15646"/>
                  </a:lnTo>
                  <a:lnTo>
                    <a:pt x="15913" y="10807"/>
                  </a:lnTo>
                  <a:lnTo>
                    <a:pt x="424002" y="10807"/>
                  </a:lnTo>
                  <a:lnTo>
                    <a:pt x="428929" y="15646"/>
                  </a:lnTo>
                  <a:lnTo>
                    <a:pt x="428929" y="3340"/>
                  </a:lnTo>
                  <a:lnTo>
                    <a:pt x="426491" y="1714"/>
                  </a:lnTo>
                  <a:lnTo>
                    <a:pt x="417931" y="0"/>
                  </a:lnTo>
                  <a:lnTo>
                    <a:pt x="21996" y="0"/>
                  </a:lnTo>
                  <a:lnTo>
                    <a:pt x="13436" y="1714"/>
                  </a:lnTo>
                  <a:lnTo>
                    <a:pt x="6451" y="6337"/>
                  </a:lnTo>
                  <a:lnTo>
                    <a:pt x="1739" y="13208"/>
                  </a:lnTo>
                  <a:lnTo>
                    <a:pt x="0" y="21602"/>
                  </a:lnTo>
                  <a:lnTo>
                    <a:pt x="0" y="280924"/>
                  </a:lnTo>
                  <a:lnTo>
                    <a:pt x="1739" y="289318"/>
                  </a:lnTo>
                  <a:lnTo>
                    <a:pt x="6451" y="296189"/>
                  </a:lnTo>
                  <a:lnTo>
                    <a:pt x="13436" y="300824"/>
                  </a:lnTo>
                  <a:lnTo>
                    <a:pt x="21996" y="302539"/>
                  </a:lnTo>
                  <a:lnTo>
                    <a:pt x="181457" y="302539"/>
                  </a:lnTo>
                  <a:lnTo>
                    <a:pt x="181457" y="356565"/>
                  </a:lnTo>
                  <a:lnTo>
                    <a:pt x="120980" y="356565"/>
                  </a:lnTo>
                  <a:lnTo>
                    <a:pt x="120980" y="367360"/>
                  </a:lnTo>
                  <a:lnTo>
                    <a:pt x="318947" y="367360"/>
                  </a:lnTo>
                  <a:lnTo>
                    <a:pt x="318947" y="356565"/>
                  </a:lnTo>
                  <a:lnTo>
                    <a:pt x="258445" y="356565"/>
                  </a:lnTo>
                  <a:lnTo>
                    <a:pt x="258445" y="302539"/>
                  </a:lnTo>
                  <a:lnTo>
                    <a:pt x="417931" y="302539"/>
                  </a:lnTo>
                  <a:lnTo>
                    <a:pt x="426491" y="300824"/>
                  </a:lnTo>
                  <a:lnTo>
                    <a:pt x="433476" y="296189"/>
                  </a:lnTo>
                  <a:lnTo>
                    <a:pt x="436537" y="291719"/>
                  </a:lnTo>
                  <a:lnTo>
                    <a:pt x="438188" y="289331"/>
                  </a:lnTo>
                  <a:lnTo>
                    <a:pt x="439928" y="280924"/>
                  </a:lnTo>
                  <a:lnTo>
                    <a:pt x="439928" y="21602"/>
                  </a:lnTo>
                  <a:close/>
                </a:path>
              </a:pathLst>
            </a:custGeom>
            <a:solidFill>
              <a:srgbClr val="000000"/>
            </a:solidFill>
          </p:spPr>
          <p:txBody>
            <a:bodyPr wrap="square" lIns="0" tIns="0" rIns="0" bIns="0" rtlCol="0"/>
            <a:lstStyle/>
            <a:p>
              <a:endParaRPr/>
            </a:p>
          </p:txBody>
        </p:sp>
      </p:grpSp>
      <p:pic>
        <p:nvPicPr>
          <p:cNvPr id="49" name="object 49">
            <a:extLst>
              <a:ext uri="{C183D7F6-B498-43B3-948B-1728B52AA6E4}">
                <adec:decorative xmlns:adec="http://schemas.microsoft.com/office/drawing/2017/decorative" val="1"/>
              </a:ext>
            </a:extLst>
          </p:cNvPr>
          <p:cNvPicPr/>
          <p:nvPr/>
        </p:nvPicPr>
        <p:blipFill>
          <a:blip r:embed="rId28" cstate="print"/>
          <a:stretch>
            <a:fillRect/>
          </a:stretch>
        </p:blipFill>
        <p:spPr>
          <a:xfrm>
            <a:off x="7439025" y="3752850"/>
            <a:ext cx="666750" cy="657225"/>
          </a:xfrm>
          <a:prstGeom prst="rect">
            <a:avLst/>
          </a:prstGeom>
        </p:spPr>
      </p:pic>
      <p:grpSp>
        <p:nvGrpSpPr>
          <p:cNvPr id="50" name="object 50">
            <a:extLst>
              <a:ext uri="{C183D7F6-B498-43B3-948B-1728B52AA6E4}">
                <adec:decorative xmlns:adec="http://schemas.microsoft.com/office/drawing/2017/decorative" val="1"/>
              </a:ext>
            </a:extLst>
          </p:cNvPr>
          <p:cNvGrpSpPr/>
          <p:nvPr/>
        </p:nvGrpSpPr>
        <p:grpSpPr>
          <a:xfrm>
            <a:off x="7576111" y="3882765"/>
            <a:ext cx="346710" cy="351155"/>
            <a:chOff x="7576111" y="3882765"/>
            <a:chExt cx="346710" cy="351155"/>
          </a:xfrm>
        </p:grpSpPr>
        <p:pic>
          <p:nvPicPr>
            <p:cNvPr id="51" name="object 51"/>
            <p:cNvPicPr/>
            <p:nvPr/>
          </p:nvPicPr>
          <p:blipFill>
            <a:blip r:embed="rId29" cstate="screen">
              <a:extLst>
                <a:ext uri="{28A0092B-C50C-407E-A947-70E740481C1C}">
                  <a14:useLocalDpi xmlns:a14="http://schemas.microsoft.com/office/drawing/2010/main"/>
                </a:ext>
              </a:extLst>
            </a:blip>
            <a:stretch>
              <a:fillRect/>
            </a:stretch>
          </p:blipFill>
          <p:spPr>
            <a:xfrm>
              <a:off x="7659119" y="3941686"/>
              <a:ext cx="208878" cy="233354"/>
            </a:xfrm>
            <a:prstGeom prst="rect">
              <a:avLst/>
            </a:prstGeom>
          </p:spPr>
        </p:pic>
        <p:sp>
          <p:nvSpPr>
            <p:cNvPr id="52" name="object 52"/>
            <p:cNvSpPr/>
            <p:nvPr/>
          </p:nvSpPr>
          <p:spPr>
            <a:xfrm>
              <a:off x="7576111" y="3882765"/>
              <a:ext cx="346710" cy="351155"/>
            </a:xfrm>
            <a:custGeom>
              <a:avLst/>
              <a:gdLst/>
              <a:ahLst/>
              <a:cxnLst/>
              <a:rect l="l" t="t" r="r" b="b"/>
              <a:pathLst>
                <a:path w="346709" h="351154">
                  <a:moveTo>
                    <a:pt x="19526" y="59411"/>
                  </a:moveTo>
                  <a:lnTo>
                    <a:pt x="5757" y="59405"/>
                  </a:lnTo>
                  <a:lnTo>
                    <a:pt x="0" y="53750"/>
                  </a:lnTo>
                  <a:lnTo>
                    <a:pt x="5" y="38341"/>
                  </a:lnTo>
                  <a:lnTo>
                    <a:pt x="6032" y="32416"/>
                  </a:lnTo>
                  <a:lnTo>
                    <a:pt x="27489" y="32406"/>
                  </a:lnTo>
                  <a:lnTo>
                    <a:pt x="27489" y="2419"/>
                  </a:lnTo>
                  <a:lnTo>
                    <a:pt x="29952" y="0"/>
                  </a:lnTo>
                  <a:lnTo>
                    <a:pt x="343965" y="0"/>
                  </a:lnTo>
                  <a:lnTo>
                    <a:pt x="346429" y="2419"/>
                  </a:lnTo>
                  <a:lnTo>
                    <a:pt x="346429" y="10802"/>
                  </a:lnTo>
                  <a:lnTo>
                    <a:pt x="38487" y="10802"/>
                  </a:lnTo>
                  <a:lnTo>
                    <a:pt x="38487" y="43208"/>
                  </a:lnTo>
                  <a:lnTo>
                    <a:pt x="12108" y="43208"/>
                  </a:lnTo>
                  <a:lnTo>
                    <a:pt x="10992" y="44304"/>
                  </a:lnTo>
                  <a:lnTo>
                    <a:pt x="10992" y="47788"/>
                  </a:lnTo>
                  <a:lnTo>
                    <a:pt x="11828" y="48609"/>
                  </a:lnTo>
                  <a:lnTo>
                    <a:pt x="19526" y="48609"/>
                  </a:lnTo>
                  <a:lnTo>
                    <a:pt x="21990" y="51028"/>
                  </a:lnTo>
                  <a:lnTo>
                    <a:pt x="21990" y="56991"/>
                  </a:lnTo>
                  <a:lnTo>
                    <a:pt x="19526" y="59411"/>
                  </a:lnTo>
                  <a:close/>
                </a:path>
                <a:path w="346709" h="351154">
                  <a:moveTo>
                    <a:pt x="346429" y="340263"/>
                  </a:moveTo>
                  <a:lnTo>
                    <a:pt x="335431" y="340263"/>
                  </a:lnTo>
                  <a:lnTo>
                    <a:pt x="335431" y="10802"/>
                  </a:lnTo>
                  <a:lnTo>
                    <a:pt x="346429" y="10802"/>
                  </a:lnTo>
                  <a:lnTo>
                    <a:pt x="346429" y="340263"/>
                  </a:lnTo>
                  <a:close/>
                </a:path>
                <a:path w="346709" h="351154">
                  <a:moveTo>
                    <a:pt x="19526" y="113421"/>
                  </a:moveTo>
                  <a:lnTo>
                    <a:pt x="5757" y="113415"/>
                  </a:lnTo>
                  <a:lnTo>
                    <a:pt x="0" y="107760"/>
                  </a:lnTo>
                  <a:lnTo>
                    <a:pt x="5" y="92351"/>
                  </a:lnTo>
                  <a:lnTo>
                    <a:pt x="6032" y="86426"/>
                  </a:lnTo>
                  <a:lnTo>
                    <a:pt x="27489" y="86416"/>
                  </a:lnTo>
                  <a:lnTo>
                    <a:pt x="27489" y="43208"/>
                  </a:lnTo>
                  <a:lnTo>
                    <a:pt x="38487" y="43208"/>
                  </a:lnTo>
                  <a:lnTo>
                    <a:pt x="38487" y="97218"/>
                  </a:lnTo>
                  <a:lnTo>
                    <a:pt x="12108" y="97218"/>
                  </a:lnTo>
                  <a:lnTo>
                    <a:pt x="10992" y="98314"/>
                  </a:lnTo>
                  <a:lnTo>
                    <a:pt x="10992" y="101798"/>
                  </a:lnTo>
                  <a:lnTo>
                    <a:pt x="11828" y="102619"/>
                  </a:lnTo>
                  <a:lnTo>
                    <a:pt x="19526" y="102619"/>
                  </a:lnTo>
                  <a:lnTo>
                    <a:pt x="21990" y="105038"/>
                  </a:lnTo>
                  <a:lnTo>
                    <a:pt x="21990" y="111001"/>
                  </a:lnTo>
                  <a:lnTo>
                    <a:pt x="19526" y="113421"/>
                  </a:lnTo>
                  <a:close/>
                </a:path>
                <a:path w="346709" h="351154">
                  <a:moveTo>
                    <a:pt x="19526" y="167431"/>
                  </a:moveTo>
                  <a:lnTo>
                    <a:pt x="5757" y="167425"/>
                  </a:lnTo>
                  <a:lnTo>
                    <a:pt x="0" y="161770"/>
                  </a:lnTo>
                  <a:lnTo>
                    <a:pt x="5" y="146361"/>
                  </a:lnTo>
                  <a:lnTo>
                    <a:pt x="6032" y="140436"/>
                  </a:lnTo>
                  <a:lnTo>
                    <a:pt x="27489" y="140426"/>
                  </a:lnTo>
                  <a:lnTo>
                    <a:pt x="27489" y="97218"/>
                  </a:lnTo>
                  <a:lnTo>
                    <a:pt x="38487" y="97218"/>
                  </a:lnTo>
                  <a:lnTo>
                    <a:pt x="38487" y="151228"/>
                  </a:lnTo>
                  <a:lnTo>
                    <a:pt x="12108" y="151228"/>
                  </a:lnTo>
                  <a:lnTo>
                    <a:pt x="10992" y="152324"/>
                  </a:lnTo>
                  <a:lnTo>
                    <a:pt x="10992" y="155808"/>
                  </a:lnTo>
                  <a:lnTo>
                    <a:pt x="11828" y="156629"/>
                  </a:lnTo>
                  <a:lnTo>
                    <a:pt x="19526" y="156629"/>
                  </a:lnTo>
                  <a:lnTo>
                    <a:pt x="21990" y="159048"/>
                  </a:lnTo>
                  <a:lnTo>
                    <a:pt x="21990" y="165011"/>
                  </a:lnTo>
                  <a:lnTo>
                    <a:pt x="19526" y="167431"/>
                  </a:lnTo>
                  <a:close/>
                </a:path>
                <a:path w="346709" h="351154">
                  <a:moveTo>
                    <a:pt x="19526" y="221441"/>
                  </a:moveTo>
                  <a:lnTo>
                    <a:pt x="5757" y="221435"/>
                  </a:lnTo>
                  <a:lnTo>
                    <a:pt x="0" y="215781"/>
                  </a:lnTo>
                  <a:lnTo>
                    <a:pt x="5" y="200371"/>
                  </a:lnTo>
                  <a:lnTo>
                    <a:pt x="6032" y="194447"/>
                  </a:lnTo>
                  <a:lnTo>
                    <a:pt x="27489" y="194436"/>
                  </a:lnTo>
                  <a:lnTo>
                    <a:pt x="27489" y="151228"/>
                  </a:lnTo>
                  <a:lnTo>
                    <a:pt x="38487" y="151228"/>
                  </a:lnTo>
                  <a:lnTo>
                    <a:pt x="38487" y="205238"/>
                  </a:lnTo>
                  <a:lnTo>
                    <a:pt x="12108" y="205238"/>
                  </a:lnTo>
                  <a:lnTo>
                    <a:pt x="10992" y="206334"/>
                  </a:lnTo>
                  <a:lnTo>
                    <a:pt x="10992" y="209818"/>
                  </a:lnTo>
                  <a:lnTo>
                    <a:pt x="11828" y="210639"/>
                  </a:lnTo>
                  <a:lnTo>
                    <a:pt x="19526" y="210639"/>
                  </a:lnTo>
                  <a:lnTo>
                    <a:pt x="21990" y="213058"/>
                  </a:lnTo>
                  <a:lnTo>
                    <a:pt x="21990" y="219021"/>
                  </a:lnTo>
                  <a:lnTo>
                    <a:pt x="19526" y="221441"/>
                  </a:lnTo>
                  <a:close/>
                </a:path>
                <a:path w="346709" h="351154">
                  <a:moveTo>
                    <a:pt x="19526" y="275451"/>
                  </a:moveTo>
                  <a:lnTo>
                    <a:pt x="5757" y="275445"/>
                  </a:lnTo>
                  <a:lnTo>
                    <a:pt x="0" y="269791"/>
                  </a:lnTo>
                  <a:lnTo>
                    <a:pt x="5" y="254381"/>
                  </a:lnTo>
                  <a:lnTo>
                    <a:pt x="6032" y="248457"/>
                  </a:lnTo>
                  <a:lnTo>
                    <a:pt x="27489" y="248446"/>
                  </a:lnTo>
                  <a:lnTo>
                    <a:pt x="27489" y="205238"/>
                  </a:lnTo>
                  <a:lnTo>
                    <a:pt x="38487" y="205238"/>
                  </a:lnTo>
                  <a:lnTo>
                    <a:pt x="38487" y="259248"/>
                  </a:lnTo>
                  <a:lnTo>
                    <a:pt x="12108" y="259253"/>
                  </a:lnTo>
                  <a:lnTo>
                    <a:pt x="10992" y="260344"/>
                  </a:lnTo>
                  <a:lnTo>
                    <a:pt x="10992" y="263828"/>
                  </a:lnTo>
                  <a:lnTo>
                    <a:pt x="11828" y="264649"/>
                  </a:lnTo>
                  <a:lnTo>
                    <a:pt x="19526" y="264649"/>
                  </a:lnTo>
                  <a:lnTo>
                    <a:pt x="21990" y="267068"/>
                  </a:lnTo>
                  <a:lnTo>
                    <a:pt x="21990" y="273031"/>
                  </a:lnTo>
                  <a:lnTo>
                    <a:pt x="19526" y="275451"/>
                  </a:lnTo>
                  <a:close/>
                </a:path>
                <a:path w="346709" h="351154">
                  <a:moveTo>
                    <a:pt x="19526" y="329461"/>
                  </a:moveTo>
                  <a:lnTo>
                    <a:pt x="5757" y="329455"/>
                  </a:lnTo>
                  <a:lnTo>
                    <a:pt x="0" y="323801"/>
                  </a:lnTo>
                  <a:lnTo>
                    <a:pt x="5" y="308392"/>
                  </a:lnTo>
                  <a:lnTo>
                    <a:pt x="6032" y="302467"/>
                  </a:lnTo>
                  <a:lnTo>
                    <a:pt x="27489" y="302456"/>
                  </a:lnTo>
                  <a:lnTo>
                    <a:pt x="27489" y="259248"/>
                  </a:lnTo>
                  <a:lnTo>
                    <a:pt x="38487" y="259248"/>
                  </a:lnTo>
                  <a:lnTo>
                    <a:pt x="38487" y="313258"/>
                  </a:lnTo>
                  <a:lnTo>
                    <a:pt x="12108" y="313263"/>
                  </a:lnTo>
                  <a:lnTo>
                    <a:pt x="10992" y="314354"/>
                  </a:lnTo>
                  <a:lnTo>
                    <a:pt x="10992" y="317838"/>
                  </a:lnTo>
                  <a:lnTo>
                    <a:pt x="11828" y="318659"/>
                  </a:lnTo>
                  <a:lnTo>
                    <a:pt x="19526" y="318659"/>
                  </a:lnTo>
                  <a:lnTo>
                    <a:pt x="21990" y="321079"/>
                  </a:lnTo>
                  <a:lnTo>
                    <a:pt x="21990" y="327041"/>
                  </a:lnTo>
                  <a:lnTo>
                    <a:pt x="19526" y="329461"/>
                  </a:lnTo>
                  <a:close/>
                </a:path>
                <a:path w="346709" h="351154">
                  <a:moveTo>
                    <a:pt x="343965" y="351065"/>
                  </a:moveTo>
                  <a:lnTo>
                    <a:pt x="29952" y="351065"/>
                  </a:lnTo>
                  <a:lnTo>
                    <a:pt x="27489" y="348645"/>
                  </a:lnTo>
                  <a:lnTo>
                    <a:pt x="27489" y="313258"/>
                  </a:lnTo>
                  <a:lnTo>
                    <a:pt x="38487" y="313258"/>
                  </a:lnTo>
                  <a:lnTo>
                    <a:pt x="38487" y="340263"/>
                  </a:lnTo>
                  <a:lnTo>
                    <a:pt x="346429" y="340263"/>
                  </a:lnTo>
                  <a:lnTo>
                    <a:pt x="346429" y="348645"/>
                  </a:lnTo>
                  <a:lnTo>
                    <a:pt x="343965" y="351065"/>
                  </a:lnTo>
                  <a:close/>
                </a:path>
              </a:pathLst>
            </a:custGeom>
            <a:solidFill>
              <a:srgbClr val="000000"/>
            </a:solidFill>
          </p:spPr>
          <p:txBody>
            <a:bodyPr wrap="square" lIns="0" tIns="0" rIns="0" bIns="0" rtlCol="0"/>
            <a:lstStyle/>
            <a:p>
              <a:endParaRPr/>
            </a:p>
          </p:txBody>
        </p:sp>
      </p:grpSp>
      <p:sp>
        <p:nvSpPr>
          <p:cNvPr id="53" name="object 53"/>
          <p:cNvSpPr txBox="1"/>
          <p:nvPr/>
        </p:nvSpPr>
        <p:spPr>
          <a:xfrm>
            <a:off x="11150697" y="892168"/>
            <a:ext cx="797560" cy="610235"/>
          </a:xfrm>
          <a:prstGeom prst="rect">
            <a:avLst/>
          </a:prstGeom>
        </p:spPr>
        <p:txBody>
          <a:bodyPr vert="horz" wrap="square" lIns="0" tIns="48260" rIns="0" bIns="0" rtlCol="0">
            <a:spAutoFit/>
          </a:bodyPr>
          <a:lstStyle/>
          <a:p>
            <a:pPr marL="88900" marR="5080" indent="-76200">
              <a:lnSpc>
                <a:spcPts val="2180"/>
              </a:lnSpc>
              <a:spcBef>
                <a:spcPts val="380"/>
              </a:spcBef>
            </a:pPr>
            <a:r>
              <a:rPr sz="2000" spc="140">
                <a:latin typeface="Calibri"/>
                <a:cs typeface="Calibri"/>
              </a:rPr>
              <a:t>IN</a:t>
            </a:r>
            <a:r>
              <a:rPr sz="2000" spc="85">
                <a:latin typeface="Calibri"/>
                <a:cs typeface="Calibri"/>
              </a:rPr>
              <a:t> </a:t>
            </a:r>
            <a:r>
              <a:rPr sz="2000" spc="55">
                <a:latin typeface="Calibri"/>
                <a:cs typeface="Calibri"/>
              </a:rPr>
              <a:t>THE </a:t>
            </a:r>
            <a:r>
              <a:rPr sz="2000" spc="-20">
                <a:latin typeface="Calibri"/>
                <a:cs typeface="Calibri"/>
              </a:rPr>
              <a:t>NEWS</a:t>
            </a:r>
            <a:endParaRPr sz="2000">
              <a:latin typeface="Calibri"/>
              <a:cs typeface="Calibri"/>
            </a:endParaRPr>
          </a:p>
        </p:txBody>
      </p:sp>
      <p:sp>
        <p:nvSpPr>
          <p:cNvPr id="57" name="object 57"/>
          <p:cNvSpPr txBox="1"/>
          <p:nvPr/>
        </p:nvSpPr>
        <p:spPr>
          <a:xfrm>
            <a:off x="11041546" y="4712129"/>
            <a:ext cx="916940" cy="1136650"/>
          </a:xfrm>
          <a:prstGeom prst="rect">
            <a:avLst/>
          </a:prstGeom>
        </p:spPr>
        <p:txBody>
          <a:bodyPr vert="horz" wrap="square" lIns="0" tIns="15875" rIns="0" bIns="0" rtlCol="0">
            <a:spAutoFit/>
          </a:bodyPr>
          <a:lstStyle/>
          <a:p>
            <a:pPr algn="ctr">
              <a:lnSpc>
                <a:spcPts val="1095"/>
              </a:lnSpc>
              <a:spcBef>
                <a:spcPts val="125"/>
              </a:spcBef>
            </a:pPr>
            <a:r>
              <a:rPr sz="950" i="1" dirty="0">
                <a:latin typeface="Calibri"/>
                <a:cs typeface="Calibri"/>
              </a:rPr>
              <a:t>“The</a:t>
            </a:r>
            <a:r>
              <a:rPr sz="950" i="1" spc="55" dirty="0">
                <a:latin typeface="Calibri"/>
                <a:cs typeface="Calibri"/>
              </a:rPr>
              <a:t> </a:t>
            </a:r>
            <a:r>
              <a:rPr sz="950" i="1" spc="-10" dirty="0">
                <a:latin typeface="Calibri"/>
                <a:cs typeface="Calibri"/>
              </a:rPr>
              <a:t>district</a:t>
            </a:r>
            <a:endParaRPr sz="950" dirty="0">
              <a:latin typeface="Calibri"/>
              <a:cs typeface="Calibri"/>
            </a:endParaRPr>
          </a:p>
          <a:p>
            <a:pPr marL="12700" marR="5080" indent="-5080" algn="ctr">
              <a:lnSpc>
                <a:spcPct val="94300"/>
              </a:lnSpc>
              <a:spcBef>
                <a:spcPts val="20"/>
              </a:spcBef>
            </a:pPr>
            <a:r>
              <a:rPr sz="950" i="1" dirty="0">
                <a:latin typeface="Calibri"/>
                <a:cs typeface="Calibri"/>
              </a:rPr>
              <a:t>added</a:t>
            </a:r>
            <a:r>
              <a:rPr sz="950" i="1" spc="135" dirty="0">
                <a:latin typeface="Calibri"/>
                <a:cs typeface="Calibri"/>
              </a:rPr>
              <a:t> </a:t>
            </a:r>
            <a:r>
              <a:rPr sz="950" i="1" dirty="0">
                <a:latin typeface="Calibri"/>
                <a:cs typeface="Calibri"/>
              </a:rPr>
              <a:t>a</a:t>
            </a:r>
            <a:r>
              <a:rPr sz="950" i="1" spc="25" dirty="0">
                <a:latin typeface="Calibri"/>
                <a:cs typeface="Calibri"/>
              </a:rPr>
              <a:t> </a:t>
            </a:r>
            <a:r>
              <a:rPr sz="950" i="1" dirty="0">
                <a:latin typeface="Calibri"/>
                <a:cs typeface="Calibri"/>
              </a:rPr>
              <a:t>half-</a:t>
            </a:r>
            <a:r>
              <a:rPr sz="950" i="1" spc="-25" dirty="0">
                <a:latin typeface="Calibri"/>
                <a:cs typeface="Calibri"/>
              </a:rPr>
              <a:t>day</a:t>
            </a:r>
            <a:r>
              <a:rPr sz="950" i="1" dirty="0">
                <a:latin typeface="Calibri"/>
                <a:cs typeface="Calibri"/>
              </a:rPr>
              <a:t> summer</a:t>
            </a:r>
            <a:r>
              <a:rPr sz="950" i="1" spc="125" dirty="0">
                <a:latin typeface="Calibri"/>
                <a:cs typeface="Calibri"/>
              </a:rPr>
              <a:t> </a:t>
            </a:r>
            <a:r>
              <a:rPr sz="950" i="1" spc="-10" dirty="0">
                <a:latin typeface="Calibri"/>
                <a:cs typeface="Calibri"/>
              </a:rPr>
              <a:t>program </a:t>
            </a:r>
            <a:r>
              <a:rPr sz="950" i="1" dirty="0">
                <a:latin typeface="Calibri"/>
                <a:cs typeface="Calibri"/>
              </a:rPr>
              <a:t>and</a:t>
            </a:r>
            <a:r>
              <a:rPr sz="950" i="1" spc="-45" dirty="0">
                <a:latin typeface="Calibri"/>
                <a:cs typeface="Calibri"/>
              </a:rPr>
              <a:t> </a:t>
            </a:r>
            <a:r>
              <a:rPr sz="950" i="1" dirty="0">
                <a:latin typeface="Calibri"/>
                <a:cs typeface="Calibri"/>
              </a:rPr>
              <a:t>created</a:t>
            </a:r>
            <a:r>
              <a:rPr sz="950" i="1" spc="180" dirty="0">
                <a:latin typeface="Calibri"/>
                <a:cs typeface="Calibri"/>
              </a:rPr>
              <a:t> </a:t>
            </a:r>
            <a:r>
              <a:rPr sz="950" i="1" spc="-25" dirty="0">
                <a:latin typeface="Calibri"/>
                <a:cs typeface="Calibri"/>
              </a:rPr>
              <a:t>two</a:t>
            </a:r>
            <a:r>
              <a:rPr sz="950" i="1" dirty="0">
                <a:latin typeface="Calibri"/>
                <a:cs typeface="Calibri"/>
              </a:rPr>
              <a:t> new</a:t>
            </a:r>
            <a:r>
              <a:rPr sz="950" i="1" spc="90" dirty="0">
                <a:latin typeface="Calibri"/>
                <a:cs typeface="Calibri"/>
              </a:rPr>
              <a:t> </a:t>
            </a:r>
            <a:r>
              <a:rPr sz="950" i="1" spc="-10" dirty="0">
                <a:latin typeface="Calibri"/>
                <a:cs typeface="Calibri"/>
              </a:rPr>
              <a:t>positions</a:t>
            </a:r>
            <a:endParaRPr sz="950" dirty="0">
              <a:latin typeface="Calibri"/>
              <a:cs typeface="Calibri"/>
            </a:endParaRPr>
          </a:p>
          <a:p>
            <a:pPr marL="136525" marR="99060" indent="-38735" algn="just">
              <a:lnSpc>
                <a:spcPct val="95400"/>
              </a:lnSpc>
              <a:spcBef>
                <a:spcPts val="35"/>
              </a:spcBef>
            </a:pPr>
            <a:r>
              <a:rPr sz="950" i="1" dirty="0">
                <a:latin typeface="Calibri"/>
                <a:cs typeface="Calibri"/>
              </a:rPr>
              <a:t>called</a:t>
            </a:r>
            <a:r>
              <a:rPr sz="950" i="1" spc="40" dirty="0">
                <a:latin typeface="Calibri"/>
                <a:cs typeface="Calibri"/>
              </a:rPr>
              <a:t> </a:t>
            </a:r>
            <a:r>
              <a:rPr sz="950" i="1" spc="-10" dirty="0">
                <a:latin typeface="Calibri"/>
                <a:cs typeface="Calibri"/>
              </a:rPr>
              <a:t>student engagement facilitators”</a:t>
            </a:r>
            <a:endParaRPr sz="950" dirty="0">
              <a:latin typeface="Calibri"/>
              <a:cs typeface="Calibri"/>
            </a:endParaRPr>
          </a:p>
        </p:txBody>
      </p:sp>
      <p:sp>
        <p:nvSpPr>
          <p:cNvPr id="59" name="object 59"/>
          <p:cNvSpPr txBox="1"/>
          <p:nvPr/>
        </p:nvSpPr>
        <p:spPr>
          <a:xfrm>
            <a:off x="10618437" y="1950831"/>
            <a:ext cx="1110615" cy="993775"/>
          </a:xfrm>
          <a:prstGeom prst="rect">
            <a:avLst/>
          </a:prstGeom>
        </p:spPr>
        <p:txBody>
          <a:bodyPr vert="horz" wrap="square" lIns="0" tIns="22225" rIns="0" bIns="0" rtlCol="0">
            <a:spAutoFit/>
          </a:bodyPr>
          <a:lstStyle/>
          <a:p>
            <a:pPr marL="97790" marR="7620" indent="-85725">
              <a:lnSpc>
                <a:spcPct val="95400"/>
              </a:lnSpc>
              <a:spcBef>
                <a:spcPts val="175"/>
              </a:spcBef>
            </a:pPr>
            <a:r>
              <a:rPr sz="950" i="1">
                <a:latin typeface="Calibri"/>
                <a:cs typeface="Calibri"/>
              </a:rPr>
              <a:t>"We're</a:t>
            </a:r>
            <a:r>
              <a:rPr sz="950" i="1" spc="120">
                <a:latin typeface="Calibri"/>
                <a:cs typeface="Calibri"/>
              </a:rPr>
              <a:t> </a:t>
            </a:r>
            <a:r>
              <a:rPr sz="950" i="1">
                <a:latin typeface="Calibri"/>
                <a:cs typeface="Calibri"/>
              </a:rPr>
              <a:t>so</a:t>
            </a:r>
            <a:r>
              <a:rPr sz="950" i="1" spc="85">
                <a:latin typeface="Calibri"/>
                <a:cs typeface="Calibri"/>
              </a:rPr>
              <a:t> </a:t>
            </a:r>
            <a:r>
              <a:rPr sz="950" i="1">
                <a:latin typeface="Calibri"/>
                <a:cs typeface="Calibri"/>
              </a:rPr>
              <a:t>thankful</a:t>
            </a:r>
            <a:r>
              <a:rPr sz="950" i="1" spc="50">
                <a:latin typeface="Calibri"/>
                <a:cs typeface="Calibri"/>
              </a:rPr>
              <a:t> </a:t>
            </a:r>
            <a:r>
              <a:rPr sz="950" i="1" spc="-25">
                <a:latin typeface="Calibri"/>
                <a:cs typeface="Calibri"/>
              </a:rPr>
              <a:t>to</a:t>
            </a:r>
            <a:r>
              <a:rPr sz="950" i="1">
                <a:latin typeface="Calibri"/>
                <a:cs typeface="Calibri"/>
              </a:rPr>
              <a:t> be</a:t>
            </a:r>
            <a:r>
              <a:rPr sz="950" i="1" spc="20">
                <a:latin typeface="Calibri"/>
                <a:cs typeface="Calibri"/>
              </a:rPr>
              <a:t> </a:t>
            </a:r>
            <a:r>
              <a:rPr sz="950" i="1">
                <a:latin typeface="Calibri"/>
                <a:cs typeface="Calibri"/>
              </a:rPr>
              <a:t>able</a:t>
            </a:r>
            <a:r>
              <a:rPr sz="950" i="1" spc="25">
                <a:latin typeface="Calibri"/>
                <a:cs typeface="Calibri"/>
              </a:rPr>
              <a:t> </a:t>
            </a:r>
            <a:r>
              <a:rPr sz="950" i="1">
                <a:latin typeface="Calibri"/>
                <a:cs typeface="Calibri"/>
              </a:rPr>
              <a:t>to</a:t>
            </a:r>
            <a:r>
              <a:rPr sz="950" i="1" spc="70">
                <a:latin typeface="Calibri"/>
                <a:cs typeface="Calibri"/>
              </a:rPr>
              <a:t> </a:t>
            </a:r>
            <a:r>
              <a:rPr sz="950" i="1" spc="-10">
                <a:latin typeface="Calibri"/>
                <a:cs typeface="Calibri"/>
              </a:rPr>
              <a:t>receive </a:t>
            </a:r>
            <a:r>
              <a:rPr sz="950" i="1">
                <a:latin typeface="Calibri"/>
                <a:cs typeface="Calibri"/>
              </a:rPr>
              <a:t>this</a:t>
            </a:r>
            <a:r>
              <a:rPr sz="950" i="1" spc="90">
                <a:latin typeface="Calibri"/>
                <a:cs typeface="Calibri"/>
              </a:rPr>
              <a:t> </a:t>
            </a:r>
            <a:r>
              <a:rPr sz="950" i="1">
                <a:latin typeface="Calibri"/>
                <a:cs typeface="Calibri"/>
              </a:rPr>
              <a:t>funding,"</a:t>
            </a:r>
            <a:r>
              <a:rPr sz="950" i="1" spc="70">
                <a:latin typeface="Calibri"/>
                <a:cs typeface="Calibri"/>
              </a:rPr>
              <a:t> </a:t>
            </a:r>
            <a:r>
              <a:rPr sz="950" i="1" spc="-20">
                <a:latin typeface="Calibri"/>
                <a:cs typeface="Calibri"/>
              </a:rPr>
              <a:t>said</a:t>
            </a:r>
            <a:endParaRPr sz="950">
              <a:latin typeface="Calibri"/>
              <a:cs typeface="Calibri"/>
            </a:endParaRPr>
          </a:p>
          <a:p>
            <a:pPr marL="12700" marR="5080" indent="9525">
              <a:lnSpc>
                <a:spcPts val="1050"/>
              </a:lnSpc>
              <a:spcBef>
                <a:spcPts val="20"/>
              </a:spcBef>
            </a:pPr>
            <a:r>
              <a:rPr sz="950" i="1">
                <a:latin typeface="Calibri"/>
                <a:cs typeface="Calibri"/>
              </a:rPr>
              <a:t>Superintendent</a:t>
            </a:r>
            <a:r>
              <a:rPr sz="950" i="1" spc="170">
                <a:latin typeface="Calibri"/>
                <a:cs typeface="Calibri"/>
              </a:rPr>
              <a:t> </a:t>
            </a:r>
            <a:r>
              <a:rPr sz="950" i="1" spc="-20">
                <a:latin typeface="Calibri"/>
                <a:cs typeface="Calibri"/>
              </a:rPr>
              <a:t>Brian</a:t>
            </a:r>
            <a:r>
              <a:rPr sz="950" i="1">
                <a:latin typeface="Calibri"/>
                <a:cs typeface="Calibri"/>
              </a:rPr>
              <a:t> Troop,</a:t>
            </a:r>
            <a:r>
              <a:rPr sz="950" i="1" spc="100">
                <a:latin typeface="Calibri"/>
                <a:cs typeface="Calibri"/>
              </a:rPr>
              <a:t> </a:t>
            </a:r>
            <a:r>
              <a:rPr sz="950" i="1">
                <a:latin typeface="Calibri"/>
                <a:cs typeface="Calibri"/>
              </a:rPr>
              <a:t>of</a:t>
            </a:r>
            <a:r>
              <a:rPr sz="950" i="1" spc="40">
                <a:latin typeface="Calibri"/>
                <a:cs typeface="Calibri"/>
              </a:rPr>
              <a:t> </a:t>
            </a:r>
            <a:r>
              <a:rPr sz="950" i="1">
                <a:latin typeface="Calibri"/>
                <a:cs typeface="Calibri"/>
              </a:rPr>
              <a:t>the</a:t>
            </a:r>
            <a:r>
              <a:rPr sz="950" i="1" spc="20">
                <a:latin typeface="Calibri"/>
                <a:cs typeface="Calibri"/>
              </a:rPr>
              <a:t> </a:t>
            </a:r>
            <a:r>
              <a:rPr sz="950" i="1" spc="-10">
                <a:latin typeface="Calibri"/>
                <a:cs typeface="Calibri"/>
              </a:rPr>
              <a:t>Ephrata</a:t>
            </a:r>
            <a:endParaRPr sz="950">
              <a:latin typeface="Calibri"/>
              <a:cs typeface="Calibri"/>
            </a:endParaRPr>
          </a:p>
          <a:p>
            <a:pPr marL="41275" marR="20955" indent="28575">
              <a:lnSpc>
                <a:spcPts val="1050"/>
              </a:lnSpc>
              <a:spcBef>
                <a:spcPts val="75"/>
              </a:spcBef>
            </a:pPr>
            <a:r>
              <a:rPr sz="950" i="1">
                <a:latin typeface="Calibri"/>
                <a:cs typeface="Calibri"/>
              </a:rPr>
              <a:t>Area</a:t>
            </a:r>
            <a:r>
              <a:rPr sz="950" i="1" spc="80">
                <a:latin typeface="Calibri"/>
                <a:cs typeface="Calibri"/>
              </a:rPr>
              <a:t> </a:t>
            </a:r>
            <a:r>
              <a:rPr sz="950" i="1">
                <a:latin typeface="Calibri"/>
                <a:cs typeface="Calibri"/>
              </a:rPr>
              <a:t>School</a:t>
            </a:r>
            <a:r>
              <a:rPr sz="950" i="1" spc="55">
                <a:latin typeface="Calibri"/>
                <a:cs typeface="Calibri"/>
              </a:rPr>
              <a:t> </a:t>
            </a:r>
            <a:r>
              <a:rPr sz="950" i="1" spc="-10">
                <a:latin typeface="Calibri"/>
                <a:cs typeface="Calibri"/>
              </a:rPr>
              <a:t>District </a:t>
            </a:r>
            <a:r>
              <a:rPr sz="950" i="1">
                <a:latin typeface="Calibri"/>
                <a:cs typeface="Calibri"/>
              </a:rPr>
              <a:t>in</a:t>
            </a:r>
            <a:r>
              <a:rPr sz="950" i="1" spc="40">
                <a:latin typeface="Calibri"/>
                <a:cs typeface="Calibri"/>
              </a:rPr>
              <a:t> </a:t>
            </a:r>
            <a:r>
              <a:rPr sz="950" i="1">
                <a:latin typeface="Calibri"/>
                <a:cs typeface="Calibri"/>
              </a:rPr>
              <a:t>Lancaster</a:t>
            </a:r>
            <a:r>
              <a:rPr sz="950" i="1" spc="130">
                <a:latin typeface="Calibri"/>
                <a:cs typeface="Calibri"/>
              </a:rPr>
              <a:t> </a:t>
            </a:r>
            <a:r>
              <a:rPr sz="950" i="1" spc="-10">
                <a:latin typeface="Calibri"/>
                <a:cs typeface="Calibri"/>
              </a:rPr>
              <a:t>County.</a:t>
            </a:r>
            <a:endParaRPr sz="950">
              <a:latin typeface="Calibri"/>
              <a:cs typeface="Calibri"/>
            </a:endParaRPr>
          </a:p>
        </p:txBody>
      </p:sp>
      <p:sp>
        <p:nvSpPr>
          <p:cNvPr id="58" name="object 58"/>
          <p:cNvSpPr txBox="1"/>
          <p:nvPr/>
        </p:nvSpPr>
        <p:spPr>
          <a:xfrm>
            <a:off x="9471900" y="2574086"/>
            <a:ext cx="984885" cy="993775"/>
          </a:xfrm>
          <a:prstGeom prst="rect">
            <a:avLst/>
          </a:prstGeom>
        </p:spPr>
        <p:txBody>
          <a:bodyPr vert="horz" wrap="square" lIns="0" tIns="22225" rIns="0" bIns="0" rtlCol="0">
            <a:spAutoFit/>
          </a:bodyPr>
          <a:lstStyle/>
          <a:p>
            <a:pPr marL="12700" marR="5080" indent="57150">
              <a:lnSpc>
                <a:spcPct val="95400"/>
              </a:lnSpc>
              <a:spcBef>
                <a:spcPts val="175"/>
              </a:spcBef>
            </a:pPr>
            <a:r>
              <a:rPr sz="950" i="1">
                <a:latin typeface="Calibri"/>
                <a:cs typeface="Calibri"/>
              </a:rPr>
              <a:t>“The</a:t>
            </a:r>
            <a:r>
              <a:rPr sz="950" i="1" spc="114">
                <a:latin typeface="Calibri"/>
                <a:cs typeface="Calibri"/>
              </a:rPr>
              <a:t> </a:t>
            </a:r>
            <a:r>
              <a:rPr sz="950" i="1">
                <a:latin typeface="Calibri"/>
                <a:cs typeface="Calibri"/>
              </a:rPr>
              <a:t>funds</a:t>
            </a:r>
            <a:r>
              <a:rPr sz="950" i="1" spc="45">
                <a:latin typeface="Calibri"/>
                <a:cs typeface="Calibri"/>
              </a:rPr>
              <a:t> </a:t>
            </a:r>
            <a:r>
              <a:rPr sz="950" i="1" spc="-10">
                <a:latin typeface="Calibri"/>
                <a:cs typeface="Calibri"/>
              </a:rPr>
              <a:t>really </a:t>
            </a:r>
            <a:r>
              <a:rPr sz="950" i="1">
                <a:latin typeface="Calibri"/>
                <a:cs typeface="Calibri"/>
              </a:rPr>
              <a:t>have</a:t>
            </a:r>
            <a:r>
              <a:rPr sz="950" i="1" spc="20">
                <a:latin typeface="Calibri"/>
                <a:cs typeface="Calibri"/>
              </a:rPr>
              <a:t> </a:t>
            </a:r>
            <a:r>
              <a:rPr sz="950" i="1">
                <a:latin typeface="Calibri"/>
                <a:cs typeface="Calibri"/>
              </a:rPr>
              <a:t>to</a:t>
            </a:r>
            <a:r>
              <a:rPr sz="950" i="1" spc="70">
                <a:latin typeface="Calibri"/>
                <a:cs typeface="Calibri"/>
              </a:rPr>
              <a:t> </a:t>
            </a:r>
            <a:r>
              <a:rPr sz="950" i="1">
                <a:latin typeface="Calibri"/>
                <a:cs typeface="Calibri"/>
              </a:rPr>
              <a:t>be</a:t>
            </a:r>
            <a:r>
              <a:rPr sz="950" i="1" spc="25">
                <a:latin typeface="Calibri"/>
                <a:cs typeface="Calibri"/>
              </a:rPr>
              <a:t> </a:t>
            </a:r>
            <a:r>
              <a:rPr sz="950" i="1">
                <a:latin typeface="Calibri"/>
                <a:cs typeface="Calibri"/>
              </a:rPr>
              <a:t>used</a:t>
            </a:r>
            <a:r>
              <a:rPr sz="950" i="1" spc="145">
                <a:latin typeface="Calibri"/>
                <a:cs typeface="Calibri"/>
              </a:rPr>
              <a:t> </a:t>
            </a:r>
            <a:r>
              <a:rPr sz="950" i="1" spc="-25">
                <a:latin typeface="Calibri"/>
                <a:cs typeface="Calibri"/>
              </a:rPr>
              <a:t>to</a:t>
            </a:r>
            <a:r>
              <a:rPr sz="950" i="1">
                <a:latin typeface="Calibri"/>
                <a:cs typeface="Calibri"/>
              </a:rPr>
              <a:t> assist</a:t>
            </a:r>
            <a:r>
              <a:rPr sz="950" i="1" spc="100">
                <a:latin typeface="Calibri"/>
                <a:cs typeface="Calibri"/>
              </a:rPr>
              <a:t> </a:t>
            </a:r>
            <a:r>
              <a:rPr sz="950" i="1">
                <a:latin typeface="Calibri"/>
                <a:cs typeface="Calibri"/>
              </a:rPr>
              <a:t>the</a:t>
            </a:r>
            <a:r>
              <a:rPr sz="950" i="1" spc="30">
                <a:latin typeface="Calibri"/>
                <a:cs typeface="Calibri"/>
              </a:rPr>
              <a:t> </a:t>
            </a:r>
            <a:r>
              <a:rPr sz="950" i="1">
                <a:latin typeface="Calibri"/>
                <a:cs typeface="Calibri"/>
              </a:rPr>
              <a:t>school</a:t>
            </a:r>
            <a:r>
              <a:rPr sz="950" i="1" spc="135">
                <a:latin typeface="Calibri"/>
                <a:cs typeface="Calibri"/>
              </a:rPr>
              <a:t> </a:t>
            </a:r>
            <a:r>
              <a:rPr sz="950" i="1" spc="-25">
                <a:latin typeface="Calibri"/>
                <a:cs typeface="Calibri"/>
              </a:rPr>
              <a:t>in</a:t>
            </a:r>
            <a:endParaRPr sz="950">
              <a:latin typeface="Calibri"/>
              <a:cs typeface="Calibri"/>
            </a:endParaRPr>
          </a:p>
          <a:p>
            <a:pPr marL="146050" marR="133350" algn="ctr">
              <a:lnSpc>
                <a:spcPts val="1050"/>
              </a:lnSpc>
              <a:spcBef>
                <a:spcPts val="20"/>
              </a:spcBef>
            </a:pPr>
            <a:r>
              <a:rPr sz="950" i="1">
                <a:latin typeface="Calibri"/>
                <a:cs typeface="Calibri"/>
              </a:rPr>
              <a:t>preparing</a:t>
            </a:r>
            <a:r>
              <a:rPr sz="950" i="1" spc="95">
                <a:latin typeface="Calibri"/>
                <a:cs typeface="Calibri"/>
              </a:rPr>
              <a:t> </a:t>
            </a:r>
            <a:r>
              <a:rPr sz="950" i="1" spc="-20">
                <a:latin typeface="Calibri"/>
                <a:cs typeface="Calibri"/>
              </a:rPr>
              <a:t>for,</a:t>
            </a:r>
            <a:r>
              <a:rPr sz="950" i="1" spc="-10">
                <a:latin typeface="Calibri"/>
                <a:cs typeface="Calibri"/>
              </a:rPr>
              <a:t> preventing,</a:t>
            </a:r>
            <a:endParaRPr sz="950">
              <a:latin typeface="Calibri"/>
              <a:cs typeface="Calibri"/>
            </a:endParaRPr>
          </a:p>
          <a:p>
            <a:pPr marL="146050" marR="129539" algn="ctr">
              <a:lnSpc>
                <a:spcPts val="1050"/>
              </a:lnSpc>
              <a:spcBef>
                <a:spcPts val="75"/>
              </a:spcBef>
            </a:pPr>
            <a:r>
              <a:rPr sz="950" i="1">
                <a:latin typeface="Calibri"/>
                <a:cs typeface="Calibri"/>
              </a:rPr>
              <a:t>responding</a:t>
            </a:r>
            <a:r>
              <a:rPr sz="950" i="1" spc="155">
                <a:latin typeface="Calibri"/>
                <a:cs typeface="Calibri"/>
              </a:rPr>
              <a:t> </a:t>
            </a:r>
            <a:r>
              <a:rPr sz="950" i="1" spc="-25">
                <a:latin typeface="Calibri"/>
                <a:cs typeface="Calibri"/>
              </a:rPr>
              <a:t>to</a:t>
            </a:r>
            <a:r>
              <a:rPr sz="950" i="1" spc="-10">
                <a:latin typeface="Calibri"/>
                <a:cs typeface="Calibri"/>
              </a:rPr>
              <a:t> COVID”</a:t>
            </a:r>
            <a:endParaRPr sz="950">
              <a:latin typeface="Calibri"/>
              <a:cs typeface="Calibri"/>
            </a:endParaRPr>
          </a:p>
        </p:txBody>
      </p:sp>
      <p:sp>
        <p:nvSpPr>
          <p:cNvPr id="60" name="object 60"/>
          <p:cNvSpPr txBox="1"/>
          <p:nvPr/>
        </p:nvSpPr>
        <p:spPr>
          <a:xfrm>
            <a:off x="10704110" y="3263724"/>
            <a:ext cx="984885" cy="1016176"/>
          </a:xfrm>
          <a:prstGeom prst="rect">
            <a:avLst/>
          </a:prstGeom>
        </p:spPr>
        <p:txBody>
          <a:bodyPr vert="horz" wrap="square" lIns="0" tIns="22225" rIns="0" bIns="0" rtlCol="0">
            <a:spAutoFit/>
          </a:bodyPr>
          <a:lstStyle/>
          <a:p>
            <a:pPr marL="12065" marR="5080" indent="4445" algn="ctr">
              <a:lnSpc>
                <a:spcPct val="95400"/>
              </a:lnSpc>
              <a:spcBef>
                <a:spcPts val="175"/>
              </a:spcBef>
            </a:pPr>
            <a:r>
              <a:rPr sz="950" i="1">
                <a:latin typeface="Calibri"/>
                <a:cs typeface="Calibri"/>
              </a:rPr>
              <a:t>“We</a:t>
            </a:r>
            <a:r>
              <a:rPr sz="950" i="1" spc="110">
                <a:latin typeface="Calibri"/>
                <a:cs typeface="Calibri"/>
              </a:rPr>
              <a:t> </a:t>
            </a:r>
            <a:r>
              <a:rPr sz="950" i="1">
                <a:latin typeface="Calibri"/>
                <a:cs typeface="Calibri"/>
              </a:rPr>
              <a:t>have</a:t>
            </a:r>
            <a:r>
              <a:rPr sz="950" i="1" spc="20">
                <a:latin typeface="Calibri"/>
                <a:cs typeface="Calibri"/>
              </a:rPr>
              <a:t> </a:t>
            </a:r>
            <a:r>
              <a:rPr sz="950" i="1">
                <a:latin typeface="Calibri"/>
                <a:cs typeface="Calibri"/>
              </a:rPr>
              <a:t>to</a:t>
            </a:r>
            <a:r>
              <a:rPr sz="950" i="1" spc="70">
                <a:latin typeface="Calibri"/>
                <a:cs typeface="Calibri"/>
              </a:rPr>
              <a:t> </a:t>
            </a:r>
            <a:r>
              <a:rPr sz="950" i="1" spc="-10">
                <a:latin typeface="Calibri"/>
                <a:cs typeface="Calibri"/>
              </a:rPr>
              <a:t>spend </a:t>
            </a:r>
            <a:r>
              <a:rPr sz="950" i="1">
                <a:latin typeface="Calibri"/>
                <a:cs typeface="Calibri"/>
              </a:rPr>
              <a:t>20% of</a:t>
            </a:r>
            <a:r>
              <a:rPr sz="950" i="1" spc="30">
                <a:latin typeface="Calibri"/>
                <a:cs typeface="Calibri"/>
              </a:rPr>
              <a:t> </a:t>
            </a:r>
            <a:r>
              <a:rPr sz="950" i="1">
                <a:latin typeface="Calibri"/>
                <a:cs typeface="Calibri"/>
              </a:rPr>
              <a:t>ESSER</a:t>
            </a:r>
            <a:r>
              <a:rPr sz="950" i="1" spc="105">
                <a:latin typeface="Calibri"/>
                <a:cs typeface="Calibri"/>
              </a:rPr>
              <a:t> </a:t>
            </a:r>
            <a:r>
              <a:rPr sz="950" i="1">
                <a:latin typeface="Calibri"/>
                <a:cs typeface="Calibri"/>
              </a:rPr>
              <a:t>III</a:t>
            </a:r>
            <a:r>
              <a:rPr sz="950" i="1" spc="85">
                <a:latin typeface="Calibri"/>
                <a:cs typeface="Calibri"/>
              </a:rPr>
              <a:t> </a:t>
            </a:r>
            <a:r>
              <a:rPr sz="950" i="1" spc="-25">
                <a:latin typeface="Calibri"/>
                <a:cs typeface="Calibri"/>
              </a:rPr>
              <a:t>for</a:t>
            </a:r>
            <a:r>
              <a:rPr sz="950" i="1" spc="-10">
                <a:latin typeface="Calibri"/>
                <a:cs typeface="Calibri"/>
              </a:rPr>
              <a:t> instructional</a:t>
            </a:r>
            <a:endParaRPr sz="950">
              <a:latin typeface="Calibri"/>
              <a:cs typeface="Calibri"/>
            </a:endParaRPr>
          </a:p>
          <a:p>
            <a:pPr marL="88900" marR="79375" algn="ctr">
              <a:lnSpc>
                <a:spcPts val="1050"/>
              </a:lnSpc>
              <a:spcBef>
                <a:spcPts val="20"/>
              </a:spcBef>
            </a:pPr>
            <a:r>
              <a:rPr sz="950" i="1">
                <a:latin typeface="Calibri"/>
                <a:cs typeface="Calibri"/>
              </a:rPr>
              <a:t>programming</a:t>
            </a:r>
            <a:r>
              <a:rPr sz="950" i="1" spc="185">
                <a:latin typeface="Calibri"/>
                <a:cs typeface="Calibri"/>
              </a:rPr>
              <a:t> </a:t>
            </a:r>
            <a:r>
              <a:rPr sz="950" i="1" spc="-25">
                <a:latin typeface="Calibri"/>
                <a:cs typeface="Calibri"/>
              </a:rPr>
              <a:t>to</a:t>
            </a:r>
            <a:r>
              <a:rPr sz="950" i="1">
                <a:latin typeface="Calibri"/>
                <a:cs typeface="Calibri"/>
              </a:rPr>
              <a:t> help</a:t>
            </a:r>
            <a:r>
              <a:rPr sz="950" i="1" spc="60">
                <a:latin typeface="Calibri"/>
                <a:cs typeface="Calibri"/>
              </a:rPr>
              <a:t> </a:t>
            </a:r>
            <a:r>
              <a:rPr sz="950" i="1" spc="-10">
                <a:latin typeface="Calibri"/>
                <a:cs typeface="Calibri"/>
              </a:rPr>
              <a:t>support</a:t>
            </a:r>
            <a:endParaRPr sz="950">
              <a:latin typeface="Calibri"/>
              <a:cs typeface="Calibri"/>
            </a:endParaRPr>
          </a:p>
          <a:p>
            <a:pPr marL="22225" marR="12065" indent="142875">
              <a:lnSpc>
                <a:spcPts val="1050"/>
              </a:lnSpc>
              <a:spcBef>
                <a:spcPts val="75"/>
              </a:spcBef>
            </a:pPr>
            <a:r>
              <a:rPr sz="950" i="1">
                <a:latin typeface="Calibri"/>
                <a:cs typeface="Calibri"/>
              </a:rPr>
              <a:t>students</a:t>
            </a:r>
            <a:r>
              <a:rPr sz="950" i="1" spc="120">
                <a:latin typeface="Calibri"/>
                <a:cs typeface="Calibri"/>
              </a:rPr>
              <a:t> </a:t>
            </a:r>
            <a:r>
              <a:rPr sz="950" i="1" spc="-25">
                <a:latin typeface="Calibri"/>
                <a:cs typeface="Calibri"/>
              </a:rPr>
              <a:t>who</a:t>
            </a:r>
            <a:r>
              <a:rPr sz="950" i="1">
                <a:latin typeface="Calibri"/>
                <a:cs typeface="Calibri"/>
              </a:rPr>
              <a:t> maybe</a:t>
            </a:r>
            <a:r>
              <a:rPr sz="950" i="1" spc="20">
                <a:latin typeface="Calibri"/>
                <a:cs typeface="Calibri"/>
              </a:rPr>
              <a:t> </a:t>
            </a:r>
            <a:r>
              <a:rPr sz="950" i="1">
                <a:latin typeface="Calibri"/>
                <a:cs typeface="Calibri"/>
              </a:rPr>
              <a:t>fell</a:t>
            </a:r>
            <a:r>
              <a:rPr sz="950" i="1" spc="135">
                <a:latin typeface="Calibri"/>
                <a:cs typeface="Calibri"/>
              </a:rPr>
              <a:t> </a:t>
            </a:r>
            <a:r>
              <a:rPr sz="950" i="1" spc="-10">
                <a:latin typeface="Calibri"/>
                <a:cs typeface="Calibri"/>
              </a:rPr>
              <a:t>behind”</a:t>
            </a:r>
            <a:endParaRPr sz="950">
              <a:latin typeface="Calibri"/>
              <a:cs typeface="Calibri"/>
            </a:endParaRPr>
          </a:p>
        </p:txBody>
      </p:sp>
      <p:sp>
        <p:nvSpPr>
          <p:cNvPr id="61" name="object 61">
            <a:extLst>
              <a:ext uri="{C183D7F6-B498-43B3-948B-1728B52AA6E4}">
                <adec:decorative xmlns:adec="http://schemas.microsoft.com/office/drawing/2017/decorative" val="1"/>
              </a:ext>
            </a:extLst>
          </p:cNvPr>
          <p:cNvSpPr/>
          <p:nvPr/>
        </p:nvSpPr>
        <p:spPr>
          <a:xfrm>
            <a:off x="9163050" y="3848100"/>
            <a:ext cx="1704975" cy="1695450"/>
          </a:xfrm>
          <a:custGeom>
            <a:avLst/>
            <a:gdLst/>
            <a:ahLst/>
            <a:cxnLst/>
            <a:rect l="l" t="t" r="r" b="b"/>
            <a:pathLst>
              <a:path w="1704975" h="1695450">
                <a:moveTo>
                  <a:pt x="852487" y="0"/>
                </a:moveTo>
                <a:lnTo>
                  <a:pt x="804112" y="1341"/>
                </a:lnTo>
                <a:lnTo>
                  <a:pt x="756445" y="5320"/>
                </a:lnTo>
                <a:lnTo>
                  <a:pt x="709558" y="11862"/>
                </a:lnTo>
                <a:lnTo>
                  <a:pt x="663523" y="20898"/>
                </a:lnTo>
                <a:lnTo>
                  <a:pt x="618411" y="32356"/>
                </a:lnTo>
                <a:lnTo>
                  <a:pt x="574296" y="46163"/>
                </a:lnTo>
                <a:lnTo>
                  <a:pt x="531248" y="62249"/>
                </a:lnTo>
                <a:lnTo>
                  <a:pt x="489340" y="80541"/>
                </a:lnTo>
                <a:lnTo>
                  <a:pt x="448643" y="100969"/>
                </a:lnTo>
                <a:lnTo>
                  <a:pt x="409230" y="123461"/>
                </a:lnTo>
                <a:lnTo>
                  <a:pt x="371173" y="147945"/>
                </a:lnTo>
                <a:lnTo>
                  <a:pt x="334544" y="174349"/>
                </a:lnTo>
                <a:lnTo>
                  <a:pt x="299414" y="202602"/>
                </a:lnTo>
                <a:lnTo>
                  <a:pt x="265855" y="232633"/>
                </a:lnTo>
                <a:lnTo>
                  <a:pt x="233940" y="264370"/>
                </a:lnTo>
                <a:lnTo>
                  <a:pt x="203741" y="297740"/>
                </a:lnTo>
                <a:lnTo>
                  <a:pt x="175329" y="332674"/>
                </a:lnTo>
                <a:lnTo>
                  <a:pt x="148776" y="369099"/>
                </a:lnTo>
                <a:lnTo>
                  <a:pt x="124155" y="406944"/>
                </a:lnTo>
                <a:lnTo>
                  <a:pt x="101537" y="446136"/>
                </a:lnTo>
                <a:lnTo>
                  <a:pt x="80994" y="486605"/>
                </a:lnTo>
                <a:lnTo>
                  <a:pt x="62599" y="528279"/>
                </a:lnTo>
                <a:lnTo>
                  <a:pt x="46423" y="571087"/>
                </a:lnTo>
                <a:lnTo>
                  <a:pt x="32538" y="614956"/>
                </a:lnTo>
                <a:lnTo>
                  <a:pt x="21016" y="659815"/>
                </a:lnTo>
                <a:lnTo>
                  <a:pt x="11929" y="705594"/>
                </a:lnTo>
                <a:lnTo>
                  <a:pt x="5350" y="752219"/>
                </a:lnTo>
                <a:lnTo>
                  <a:pt x="1349" y="799620"/>
                </a:lnTo>
                <a:lnTo>
                  <a:pt x="0" y="847725"/>
                </a:lnTo>
                <a:lnTo>
                  <a:pt x="1349" y="895829"/>
                </a:lnTo>
                <a:lnTo>
                  <a:pt x="5350" y="943230"/>
                </a:lnTo>
                <a:lnTo>
                  <a:pt x="11929" y="989855"/>
                </a:lnTo>
                <a:lnTo>
                  <a:pt x="21016" y="1035634"/>
                </a:lnTo>
                <a:lnTo>
                  <a:pt x="32538" y="1080493"/>
                </a:lnTo>
                <a:lnTo>
                  <a:pt x="46423" y="1124362"/>
                </a:lnTo>
                <a:lnTo>
                  <a:pt x="62599" y="1167170"/>
                </a:lnTo>
                <a:lnTo>
                  <a:pt x="80994" y="1208844"/>
                </a:lnTo>
                <a:lnTo>
                  <a:pt x="101537" y="1249313"/>
                </a:lnTo>
                <a:lnTo>
                  <a:pt x="124155" y="1288505"/>
                </a:lnTo>
                <a:lnTo>
                  <a:pt x="148776" y="1326350"/>
                </a:lnTo>
                <a:lnTo>
                  <a:pt x="175329" y="1362775"/>
                </a:lnTo>
                <a:lnTo>
                  <a:pt x="203741" y="1397709"/>
                </a:lnTo>
                <a:lnTo>
                  <a:pt x="233940" y="1431079"/>
                </a:lnTo>
                <a:lnTo>
                  <a:pt x="265855" y="1462816"/>
                </a:lnTo>
                <a:lnTo>
                  <a:pt x="299414" y="1492847"/>
                </a:lnTo>
                <a:lnTo>
                  <a:pt x="334544" y="1521100"/>
                </a:lnTo>
                <a:lnTo>
                  <a:pt x="371173" y="1547504"/>
                </a:lnTo>
                <a:lnTo>
                  <a:pt x="409230" y="1571988"/>
                </a:lnTo>
                <a:lnTo>
                  <a:pt x="448643" y="1594480"/>
                </a:lnTo>
                <a:lnTo>
                  <a:pt x="489340" y="1614908"/>
                </a:lnTo>
                <a:lnTo>
                  <a:pt x="531248" y="1633200"/>
                </a:lnTo>
                <a:lnTo>
                  <a:pt x="574296" y="1649286"/>
                </a:lnTo>
                <a:lnTo>
                  <a:pt x="618411" y="1663093"/>
                </a:lnTo>
                <a:lnTo>
                  <a:pt x="663523" y="1674551"/>
                </a:lnTo>
                <a:lnTo>
                  <a:pt x="709558" y="1683587"/>
                </a:lnTo>
                <a:lnTo>
                  <a:pt x="756445" y="1690129"/>
                </a:lnTo>
                <a:lnTo>
                  <a:pt x="804112" y="1694108"/>
                </a:lnTo>
                <a:lnTo>
                  <a:pt x="852487" y="1695450"/>
                </a:lnTo>
                <a:lnTo>
                  <a:pt x="900862" y="1694108"/>
                </a:lnTo>
                <a:lnTo>
                  <a:pt x="948529" y="1690129"/>
                </a:lnTo>
                <a:lnTo>
                  <a:pt x="995416" y="1683587"/>
                </a:lnTo>
                <a:lnTo>
                  <a:pt x="1041451" y="1674551"/>
                </a:lnTo>
                <a:lnTo>
                  <a:pt x="1086563" y="1663093"/>
                </a:lnTo>
                <a:lnTo>
                  <a:pt x="1130678" y="1649286"/>
                </a:lnTo>
                <a:lnTo>
                  <a:pt x="1173726" y="1633200"/>
                </a:lnTo>
                <a:lnTo>
                  <a:pt x="1215634" y="1614908"/>
                </a:lnTo>
                <a:lnTo>
                  <a:pt x="1256331" y="1594480"/>
                </a:lnTo>
                <a:lnTo>
                  <a:pt x="1295744" y="1571988"/>
                </a:lnTo>
                <a:lnTo>
                  <a:pt x="1333801" y="1547504"/>
                </a:lnTo>
                <a:lnTo>
                  <a:pt x="1370430" y="1521100"/>
                </a:lnTo>
                <a:lnTo>
                  <a:pt x="1405560" y="1492847"/>
                </a:lnTo>
                <a:lnTo>
                  <a:pt x="1439119" y="1462816"/>
                </a:lnTo>
                <a:lnTo>
                  <a:pt x="1471034" y="1431079"/>
                </a:lnTo>
                <a:lnTo>
                  <a:pt x="1501233" y="1397709"/>
                </a:lnTo>
                <a:lnTo>
                  <a:pt x="1529645" y="1362775"/>
                </a:lnTo>
                <a:lnTo>
                  <a:pt x="1556198" y="1326350"/>
                </a:lnTo>
                <a:lnTo>
                  <a:pt x="1580819" y="1288505"/>
                </a:lnTo>
                <a:lnTo>
                  <a:pt x="1603437" y="1249313"/>
                </a:lnTo>
                <a:lnTo>
                  <a:pt x="1623980" y="1208844"/>
                </a:lnTo>
                <a:lnTo>
                  <a:pt x="1642375" y="1167170"/>
                </a:lnTo>
                <a:lnTo>
                  <a:pt x="1658551" y="1124362"/>
                </a:lnTo>
                <a:lnTo>
                  <a:pt x="1672436" y="1080493"/>
                </a:lnTo>
                <a:lnTo>
                  <a:pt x="1683958" y="1035634"/>
                </a:lnTo>
                <a:lnTo>
                  <a:pt x="1693045" y="989855"/>
                </a:lnTo>
                <a:lnTo>
                  <a:pt x="1699624" y="943230"/>
                </a:lnTo>
                <a:lnTo>
                  <a:pt x="1703625" y="895829"/>
                </a:lnTo>
                <a:lnTo>
                  <a:pt x="1704975" y="847725"/>
                </a:lnTo>
                <a:lnTo>
                  <a:pt x="1703625" y="799620"/>
                </a:lnTo>
                <a:lnTo>
                  <a:pt x="1699624" y="752219"/>
                </a:lnTo>
                <a:lnTo>
                  <a:pt x="1693045" y="705594"/>
                </a:lnTo>
                <a:lnTo>
                  <a:pt x="1683958" y="659815"/>
                </a:lnTo>
                <a:lnTo>
                  <a:pt x="1672436" y="614956"/>
                </a:lnTo>
                <a:lnTo>
                  <a:pt x="1658551" y="571087"/>
                </a:lnTo>
                <a:lnTo>
                  <a:pt x="1642375" y="528279"/>
                </a:lnTo>
                <a:lnTo>
                  <a:pt x="1623980" y="486605"/>
                </a:lnTo>
                <a:lnTo>
                  <a:pt x="1603437" y="446136"/>
                </a:lnTo>
                <a:lnTo>
                  <a:pt x="1580819" y="406944"/>
                </a:lnTo>
                <a:lnTo>
                  <a:pt x="1556198" y="369099"/>
                </a:lnTo>
                <a:lnTo>
                  <a:pt x="1529645" y="332674"/>
                </a:lnTo>
                <a:lnTo>
                  <a:pt x="1501233" y="297740"/>
                </a:lnTo>
                <a:lnTo>
                  <a:pt x="1471034" y="264370"/>
                </a:lnTo>
                <a:lnTo>
                  <a:pt x="1439119" y="232633"/>
                </a:lnTo>
                <a:lnTo>
                  <a:pt x="1405560" y="202602"/>
                </a:lnTo>
                <a:lnTo>
                  <a:pt x="1370430" y="174349"/>
                </a:lnTo>
                <a:lnTo>
                  <a:pt x="1333801" y="147945"/>
                </a:lnTo>
                <a:lnTo>
                  <a:pt x="1295744" y="123461"/>
                </a:lnTo>
                <a:lnTo>
                  <a:pt x="1256331" y="100969"/>
                </a:lnTo>
                <a:lnTo>
                  <a:pt x="1215634" y="80541"/>
                </a:lnTo>
                <a:lnTo>
                  <a:pt x="1173726" y="62249"/>
                </a:lnTo>
                <a:lnTo>
                  <a:pt x="1130678" y="46163"/>
                </a:lnTo>
                <a:lnTo>
                  <a:pt x="1086563" y="32356"/>
                </a:lnTo>
                <a:lnTo>
                  <a:pt x="1041451" y="20898"/>
                </a:lnTo>
                <a:lnTo>
                  <a:pt x="995416" y="11862"/>
                </a:lnTo>
                <a:lnTo>
                  <a:pt x="948529" y="5320"/>
                </a:lnTo>
                <a:lnTo>
                  <a:pt x="900862" y="1341"/>
                </a:lnTo>
                <a:lnTo>
                  <a:pt x="852487" y="0"/>
                </a:lnTo>
                <a:close/>
              </a:path>
            </a:pathLst>
          </a:custGeom>
          <a:solidFill>
            <a:srgbClr val="FFFFFF"/>
          </a:solidFill>
        </p:spPr>
        <p:txBody>
          <a:bodyPr wrap="square" lIns="0" tIns="0" rIns="0" bIns="0" rtlCol="0"/>
          <a:lstStyle/>
          <a:p>
            <a:endParaRPr/>
          </a:p>
        </p:txBody>
      </p:sp>
      <p:sp>
        <p:nvSpPr>
          <p:cNvPr id="62" name="object 62"/>
          <p:cNvSpPr txBox="1"/>
          <p:nvPr/>
        </p:nvSpPr>
        <p:spPr>
          <a:xfrm>
            <a:off x="9440809" y="4185340"/>
            <a:ext cx="1161415" cy="993775"/>
          </a:xfrm>
          <a:prstGeom prst="rect">
            <a:avLst/>
          </a:prstGeom>
        </p:spPr>
        <p:txBody>
          <a:bodyPr vert="horz" wrap="square" lIns="0" tIns="29844" rIns="0" bIns="0" rtlCol="0">
            <a:spAutoFit/>
          </a:bodyPr>
          <a:lstStyle/>
          <a:p>
            <a:pPr marL="69850" marR="67945" indent="635" algn="ctr">
              <a:lnSpc>
                <a:spcPts val="1050"/>
              </a:lnSpc>
              <a:spcBef>
                <a:spcPts val="234"/>
              </a:spcBef>
            </a:pPr>
            <a:r>
              <a:rPr sz="950" i="1" dirty="0">
                <a:latin typeface="Calibri"/>
                <a:cs typeface="Calibri"/>
              </a:rPr>
              <a:t>“The</a:t>
            </a:r>
            <a:r>
              <a:rPr sz="950" i="1" spc="60" dirty="0">
                <a:latin typeface="Calibri"/>
                <a:cs typeface="Calibri"/>
              </a:rPr>
              <a:t> </a:t>
            </a:r>
            <a:r>
              <a:rPr sz="950" i="1" dirty="0">
                <a:latin typeface="Calibri"/>
                <a:cs typeface="Calibri"/>
              </a:rPr>
              <a:t>district</a:t>
            </a:r>
            <a:r>
              <a:rPr sz="950" i="1" spc="110" dirty="0">
                <a:latin typeface="Calibri"/>
                <a:cs typeface="Calibri"/>
              </a:rPr>
              <a:t> </a:t>
            </a:r>
            <a:r>
              <a:rPr sz="950" i="1" dirty="0">
                <a:latin typeface="Calibri"/>
                <a:cs typeface="Calibri"/>
              </a:rPr>
              <a:t>is </a:t>
            </a:r>
            <a:r>
              <a:rPr sz="950" i="1" spc="-20" dirty="0">
                <a:latin typeface="Calibri"/>
                <a:cs typeface="Calibri"/>
              </a:rPr>
              <a:t>also</a:t>
            </a:r>
            <a:r>
              <a:rPr sz="950" i="1" dirty="0">
                <a:latin typeface="Calibri"/>
                <a:cs typeface="Calibri"/>
              </a:rPr>
              <a:t> using</a:t>
            </a:r>
            <a:r>
              <a:rPr sz="950" i="1" spc="120" dirty="0">
                <a:latin typeface="Calibri"/>
                <a:cs typeface="Calibri"/>
              </a:rPr>
              <a:t> </a:t>
            </a:r>
            <a:r>
              <a:rPr sz="950" i="1" dirty="0">
                <a:latin typeface="Calibri"/>
                <a:cs typeface="Calibri"/>
              </a:rPr>
              <a:t>the</a:t>
            </a:r>
            <a:r>
              <a:rPr sz="950" i="1" spc="65" dirty="0">
                <a:latin typeface="Calibri"/>
                <a:cs typeface="Calibri"/>
              </a:rPr>
              <a:t> </a:t>
            </a:r>
            <a:r>
              <a:rPr sz="950" i="1" dirty="0">
                <a:latin typeface="Calibri"/>
                <a:cs typeface="Calibri"/>
              </a:rPr>
              <a:t>funding</a:t>
            </a:r>
            <a:r>
              <a:rPr sz="950" i="1" spc="20" dirty="0">
                <a:latin typeface="Calibri"/>
                <a:cs typeface="Calibri"/>
              </a:rPr>
              <a:t> </a:t>
            </a:r>
            <a:r>
              <a:rPr sz="950" i="1" spc="-25" dirty="0">
                <a:latin typeface="Calibri"/>
                <a:cs typeface="Calibri"/>
              </a:rPr>
              <a:t>to</a:t>
            </a:r>
            <a:endParaRPr sz="950" dirty="0">
              <a:latin typeface="Calibri"/>
              <a:cs typeface="Calibri"/>
            </a:endParaRPr>
          </a:p>
          <a:p>
            <a:pPr algn="ctr">
              <a:lnSpc>
                <a:spcPts val="1060"/>
              </a:lnSpc>
            </a:pPr>
            <a:r>
              <a:rPr sz="950" i="1" dirty="0">
                <a:latin typeface="Calibri"/>
                <a:cs typeface="Calibri"/>
              </a:rPr>
              <a:t>help</a:t>
            </a:r>
            <a:r>
              <a:rPr sz="950" i="1" spc="65" dirty="0">
                <a:latin typeface="Calibri"/>
                <a:cs typeface="Calibri"/>
              </a:rPr>
              <a:t> </a:t>
            </a:r>
            <a:r>
              <a:rPr sz="950" i="1" dirty="0">
                <a:latin typeface="Calibri"/>
                <a:cs typeface="Calibri"/>
              </a:rPr>
              <a:t>the</a:t>
            </a:r>
            <a:r>
              <a:rPr sz="950" i="1" spc="105" dirty="0">
                <a:latin typeface="Calibri"/>
                <a:cs typeface="Calibri"/>
              </a:rPr>
              <a:t> </a:t>
            </a:r>
            <a:r>
              <a:rPr sz="950" i="1" dirty="0">
                <a:latin typeface="Calibri"/>
                <a:cs typeface="Calibri"/>
              </a:rPr>
              <a:t>staffing</a:t>
            </a:r>
            <a:r>
              <a:rPr sz="950" i="1" spc="65" dirty="0">
                <a:latin typeface="Calibri"/>
                <a:cs typeface="Calibri"/>
              </a:rPr>
              <a:t> </a:t>
            </a:r>
            <a:r>
              <a:rPr sz="950" i="1" spc="-10" dirty="0">
                <a:latin typeface="Calibri"/>
                <a:cs typeface="Calibri"/>
              </a:rPr>
              <a:t>crisis.</a:t>
            </a:r>
            <a:endParaRPr sz="950" dirty="0">
              <a:latin typeface="Calibri"/>
              <a:cs typeface="Calibri"/>
            </a:endParaRPr>
          </a:p>
          <a:p>
            <a:pPr marL="31750" marR="27305" indent="-2540" algn="ctr">
              <a:lnSpc>
                <a:spcPct val="94300"/>
              </a:lnSpc>
              <a:spcBef>
                <a:spcPts val="20"/>
              </a:spcBef>
            </a:pPr>
            <a:r>
              <a:rPr sz="950" i="1" dirty="0">
                <a:latin typeface="Calibri"/>
                <a:cs typeface="Calibri"/>
              </a:rPr>
              <a:t>It's</a:t>
            </a:r>
            <a:r>
              <a:rPr sz="950" i="1" spc="105" dirty="0">
                <a:latin typeface="Calibri"/>
                <a:cs typeface="Calibri"/>
              </a:rPr>
              <a:t> </a:t>
            </a:r>
            <a:r>
              <a:rPr sz="950" i="1" dirty="0">
                <a:latin typeface="Calibri"/>
                <a:cs typeface="Calibri"/>
              </a:rPr>
              <a:t>been</a:t>
            </a:r>
            <a:r>
              <a:rPr sz="950" i="1" spc="50" dirty="0">
                <a:latin typeface="Calibri"/>
                <a:cs typeface="Calibri"/>
              </a:rPr>
              <a:t> </a:t>
            </a:r>
            <a:r>
              <a:rPr sz="950" i="1" dirty="0">
                <a:latin typeface="Calibri"/>
                <a:cs typeface="Calibri"/>
              </a:rPr>
              <a:t>able</a:t>
            </a:r>
            <a:r>
              <a:rPr sz="950" i="1" spc="5" dirty="0">
                <a:latin typeface="Calibri"/>
                <a:cs typeface="Calibri"/>
              </a:rPr>
              <a:t> </a:t>
            </a:r>
            <a:r>
              <a:rPr sz="950" i="1" spc="-25" dirty="0">
                <a:latin typeface="Calibri"/>
                <a:cs typeface="Calibri"/>
              </a:rPr>
              <a:t>to</a:t>
            </a:r>
            <a:r>
              <a:rPr sz="950" i="1" dirty="0">
                <a:latin typeface="Calibri"/>
                <a:cs typeface="Calibri"/>
              </a:rPr>
              <a:t> attract</a:t>
            </a:r>
            <a:r>
              <a:rPr sz="950" i="1" spc="114" dirty="0">
                <a:latin typeface="Calibri"/>
                <a:cs typeface="Calibri"/>
              </a:rPr>
              <a:t> </a:t>
            </a:r>
            <a:r>
              <a:rPr sz="950" i="1" dirty="0">
                <a:latin typeface="Calibri"/>
                <a:cs typeface="Calibri"/>
              </a:rPr>
              <a:t>substitutes</a:t>
            </a:r>
            <a:r>
              <a:rPr sz="950" i="1" spc="145" dirty="0">
                <a:latin typeface="Calibri"/>
                <a:cs typeface="Calibri"/>
              </a:rPr>
              <a:t> </a:t>
            </a:r>
            <a:r>
              <a:rPr sz="950" i="1" spc="-25" dirty="0">
                <a:latin typeface="Calibri"/>
                <a:cs typeface="Calibri"/>
              </a:rPr>
              <a:t>by</a:t>
            </a:r>
            <a:r>
              <a:rPr sz="950" i="1" dirty="0">
                <a:latin typeface="Calibri"/>
                <a:cs typeface="Calibri"/>
              </a:rPr>
              <a:t> offering</a:t>
            </a:r>
            <a:r>
              <a:rPr sz="950" i="1" spc="35" dirty="0">
                <a:latin typeface="Calibri"/>
                <a:cs typeface="Calibri"/>
              </a:rPr>
              <a:t> </a:t>
            </a:r>
            <a:r>
              <a:rPr sz="950" i="1" dirty="0">
                <a:latin typeface="Calibri"/>
                <a:cs typeface="Calibri"/>
              </a:rPr>
              <a:t>free</a:t>
            </a:r>
            <a:r>
              <a:rPr sz="950" i="1" spc="85" dirty="0">
                <a:latin typeface="Calibri"/>
                <a:cs typeface="Calibri"/>
              </a:rPr>
              <a:t> </a:t>
            </a:r>
            <a:r>
              <a:rPr sz="950" i="1" spc="-10" dirty="0">
                <a:latin typeface="Calibri"/>
                <a:cs typeface="Calibri"/>
              </a:rPr>
              <a:t>lunches </a:t>
            </a:r>
            <a:r>
              <a:rPr sz="950" i="1" dirty="0">
                <a:latin typeface="Calibri"/>
                <a:cs typeface="Calibri"/>
              </a:rPr>
              <a:t>and</a:t>
            </a:r>
            <a:r>
              <a:rPr sz="950" i="1" spc="40" dirty="0">
                <a:latin typeface="Calibri"/>
                <a:cs typeface="Calibri"/>
              </a:rPr>
              <a:t> </a:t>
            </a:r>
            <a:r>
              <a:rPr sz="950" i="1" dirty="0">
                <a:latin typeface="Calibri"/>
                <a:cs typeface="Calibri"/>
              </a:rPr>
              <a:t>bonus</a:t>
            </a:r>
            <a:r>
              <a:rPr sz="950" i="1" spc="114" dirty="0">
                <a:latin typeface="Calibri"/>
                <a:cs typeface="Calibri"/>
              </a:rPr>
              <a:t> </a:t>
            </a:r>
            <a:r>
              <a:rPr sz="950" i="1" spc="-20" dirty="0">
                <a:latin typeface="Calibri"/>
                <a:cs typeface="Calibri"/>
              </a:rPr>
              <a:t>pay”</a:t>
            </a:r>
            <a:endParaRPr sz="950" dirty="0">
              <a:latin typeface="Calibri"/>
              <a:cs typeface="Calibri"/>
            </a:endParaRPr>
          </a:p>
        </p:txBody>
      </p:sp>
      <p:grpSp>
        <p:nvGrpSpPr>
          <p:cNvPr id="63" name="object 63">
            <a:extLst>
              <a:ext uri="{C183D7F6-B498-43B3-948B-1728B52AA6E4}">
                <adec:decorative xmlns:adec="http://schemas.microsoft.com/office/drawing/2017/decorative" val="1"/>
              </a:ext>
            </a:extLst>
          </p:cNvPr>
          <p:cNvGrpSpPr/>
          <p:nvPr/>
        </p:nvGrpSpPr>
        <p:grpSpPr>
          <a:xfrm>
            <a:off x="9925050" y="5105400"/>
            <a:ext cx="1162050" cy="1171575"/>
            <a:chOff x="9925050" y="5105400"/>
            <a:chExt cx="1162050" cy="1171575"/>
          </a:xfrm>
        </p:grpSpPr>
        <p:pic>
          <p:nvPicPr>
            <p:cNvPr id="64" name="object 64"/>
            <p:cNvPicPr/>
            <p:nvPr/>
          </p:nvPicPr>
          <p:blipFill>
            <a:blip r:embed="rId30" cstate="print"/>
            <a:stretch>
              <a:fillRect/>
            </a:stretch>
          </p:blipFill>
          <p:spPr>
            <a:xfrm>
              <a:off x="9925050" y="5105400"/>
              <a:ext cx="1162050" cy="1171575"/>
            </a:xfrm>
            <a:prstGeom prst="rect">
              <a:avLst/>
            </a:prstGeom>
          </p:spPr>
        </p:pic>
        <p:sp>
          <p:nvSpPr>
            <p:cNvPr id="65" name="object 65"/>
            <p:cNvSpPr/>
            <p:nvPr/>
          </p:nvSpPr>
          <p:spPr>
            <a:xfrm>
              <a:off x="10010775" y="5191125"/>
              <a:ext cx="990600" cy="1000125"/>
            </a:xfrm>
            <a:custGeom>
              <a:avLst/>
              <a:gdLst/>
              <a:ahLst/>
              <a:cxnLst/>
              <a:rect l="l" t="t" r="r" b="b"/>
              <a:pathLst>
                <a:path w="990600" h="1000125">
                  <a:moveTo>
                    <a:pt x="495300" y="0"/>
                  </a:moveTo>
                  <a:lnTo>
                    <a:pt x="447599" y="2289"/>
                  </a:lnTo>
                  <a:lnTo>
                    <a:pt x="401181" y="9016"/>
                  </a:lnTo>
                  <a:lnTo>
                    <a:pt x="356254" y="19973"/>
                  </a:lnTo>
                  <a:lnTo>
                    <a:pt x="313025" y="34950"/>
                  </a:lnTo>
                  <a:lnTo>
                    <a:pt x="271701" y="53736"/>
                  </a:lnTo>
                  <a:lnTo>
                    <a:pt x="232490" y="76123"/>
                  </a:lnTo>
                  <a:lnTo>
                    <a:pt x="195600" y="101900"/>
                  </a:lnTo>
                  <a:lnTo>
                    <a:pt x="161238" y="130859"/>
                  </a:lnTo>
                  <a:lnTo>
                    <a:pt x="129612" y="162789"/>
                  </a:lnTo>
                  <a:lnTo>
                    <a:pt x="100929" y="197481"/>
                  </a:lnTo>
                  <a:lnTo>
                    <a:pt x="75397" y="234726"/>
                  </a:lnTo>
                  <a:lnTo>
                    <a:pt x="53224" y="274314"/>
                  </a:lnTo>
                  <a:lnTo>
                    <a:pt x="34617" y="316035"/>
                  </a:lnTo>
                  <a:lnTo>
                    <a:pt x="19783" y="359680"/>
                  </a:lnTo>
                  <a:lnTo>
                    <a:pt x="8931" y="405039"/>
                  </a:lnTo>
                  <a:lnTo>
                    <a:pt x="2267" y="451903"/>
                  </a:lnTo>
                  <a:lnTo>
                    <a:pt x="0" y="500062"/>
                  </a:lnTo>
                  <a:lnTo>
                    <a:pt x="2267" y="548221"/>
                  </a:lnTo>
                  <a:lnTo>
                    <a:pt x="8931" y="595085"/>
                  </a:lnTo>
                  <a:lnTo>
                    <a:pt x="19783" y="640444"/>
                  </a:lnTo>
                  <a:lnTo>
                    <a:pt x="34617" y="684089"/>
                  </a:lnTo>
                  <a:lnTo>
                    <a:pt x="53224" y="725810"/>
                  </a:lnTo>
                  <a:lnTo>
                    <a:pt x="75397" y="765398"/>
                  </a:lnTo>
                  <a:lnTo>
                    <a:pt x="100929" y="802643"/>
                  </a:lnTo>
                  <a:lnTo>
                    <a:pt x="129612" y="837335"/>
                  </a:lnTo>
                  <a:lnTo>
                    <a:pt x="161238" y="869265"/>
                  </a:lnTo>
                  <a:lnTo>
                    <a:pt x="195600" y="898224"/>
                  </a:lnTo>
                  <a:lnTo>
                    <a:pt x="232490" y="924001"/>
                  </a:lnTo>
                  <a:lnTo>
                    <a:pt x="271701" y="946388"/>
                  </a:lnTo>
                  <a:lnTo>
                    <a:pt x="313025" y="965174"/>
                  </a:lnTo>
                  <a:lnTo>
                    <a:pt x="356254" y="980151"/>
                  </a:lnTo>
                  <a:lnTo>
                    <a:pt x="401181" y="991108"/>
                  </a:lnTo>
                  <a:lnTo>
                    <a:pt x="447599" y="997835"/>
                  </a:lnTo>
                  <a:lnTo>
                    <a:pt x="495300" y="1000125"/>
                  </a:lnTo>
                  <a:lnTo>
                    <a:pt x="543000" y="997835"/>
                  </a:lnTo>
                  <a:lnTo>
                    <a:pt x="589418" y="991108"/>
                  </a:lnTo>
                  <a:lnTo>
                    <a:pt x="634345" y="980151"/>
                  </a:lnTo>
                  <a:lnTo>
                    <a:pt x="677574" y="965174"/>
                  </a:lnTo>
                  <a:lnTo>
                    <a:pt x="718898" y="946388"/>
                  </a:lnTo>
                  <a:lnTo>
                    <a:pt x="758109" y="924001"/>
                  </a:lnTo>
                  <a:lnTo>
                    <a:pt x="794999" y="898224"/>
                  </a:lnTo>
                  <a:lnTo>
                    <a:pt x="829361" y="869265"/>
                  </a:lnTo>
                  <a:lnTo>
                    <a:pt x="860987" y="837335"/>
                  </a:lnTo>
                  <a:lnTo>
                    <a:pt x="889670" y="802643"/>
                  </a:lnTo>
                  <a:lnTo>
                    <a:pt x="915202" y="765398"/>
                  </a:lnTo>
                  <a:lnTo>
                    <a:pt x="937375" y="725810"/>
                  </a:lnTo>
                  <a:lnTo>
                    <a:pt x="955982" y="684089"/>
                  </a:lnTo>
                  <a:lnTo>
                    <a:pt x="970816" y="640444"/>
                  </a:lnTo>
                  <a:lnTo>
                    <a:pt x="981668" y="595085"/>
                  </a:lnTo>
                  <a:lnTo>
                    <a:pt x="988332" y="548221"/>
                  </a:lnTo>
                  <a:lnTo>
                    <a:pt x="990600" y="500062"/>
                  </a:lnTo>
                  <a:lnTo>
                    <a:pt x="988332" y="451903"/>
                  </a:lnTo>
                  <a:lnTo>
                    <a:pt x="981668" y="405039"/>
                  </a:lnTo>
                  <a:lnTo>
                    <a:pt x="970816" y="359680"/>
                  </a:lnTo>
                  <a:lnTo>
                    <a:pt x="955982" y="316035"/>
                  </a:lnTo>
                  <a:lnTo>
                    <a:pt x="937375" y="274314"/>
                  </a:lnTo>
                  <a:lnTo>
                    <a:pt x="915202" y="234726"/>
                  </a:lnTo>
                  <a:lnTo>
                    <a:pt x="889670" y="197481"/>
                  </a:lnTo>
                  <a:lnTo>
                    <a:pt x="860987" y="162789"/>
                  </a:lnTo>
                  <a:lnTo>
                    <a:pt x="829361" y="130859"/>
                  </a:lnTo>
                  <a:lnTo>
                    <a:pt x="794999" y="101900"/>
                  </a:lnTo>
                  <a:lnTo>
                    <a:pt x="758109" y="76123"/>
                  </a:lnTo>
                  <a:lnTo>
                    <a:pt x="718898" y="53736"/>
                  </a:lnTo>
                  <a:lnTo>
                    <a:pt x="677574" y="34950"/>
                  </a:lnTo>
                  <a:lnTo>
                    <a:pt x="634345" y="19973"/>
                  </a:lnTo>
                  <a:lnTo>
                    <a:pt x="589418" y="9016"/>
                  </a:lnTo>
                  <a:lnTo>
                    <a:pt x="543000" y="2289"/>
                  </a:lnTo>
                  <a:lnTo>
                    <a:pt x="495300" y="0"/>
                  </a:lnTo>
                  <a:close/>
                </a:path>
              </a:pathLst>
            </a:custGeom>
            <a:solidFill>
              <a:srgbClr val="FFFFFF"/>
            </a:solidFill>
          </p:spPr>
          <p:txBody>
            <a:bodyPr wrap="square" lIns="0" tIns="0" rIns="0" bIns="0" rtlCol="0"/>
            <a:lstStyle/>
            <a:p>
              <a:endParaRPr/>
            </a:p>
          </p:txBody>
        </p:sp>
      </p:grpSp>
      <p:sp>
        <p:nvSpPr>
          <p:cNvPr id="66" name="object 66"/>
          <p:cNvSpPr txBox="1"/>
          <p:nvPr/>
        </p:nvSpPr>
        <p:spPr>
          <a:xfrm>
            <a:off x="10235532" y="5528310"/>
            <a:ext cx="544195" cy="349885"/>
          </a:xfrm>
          <a:prstGeom prst="rect">
            <a:avLst/>
          </a:prstGeom>
        </p:spPr>
        <p:txBody>
          <a:bodyPr vert="horz" wrap="square" lIns="0" tIns="33655" rIns="0" bIns="0" rtlCol="0">
            <a:spAutoFit/>
          </a:bodyPr>
          <a:lstStyle/>
          <a:p>
            <a:pPr marL="69850" marR="5080" indent="-57150">
              <a:lnSpc>
                <a:spcPts val="1200"/>
              </a:lnSpc>
              <a:spcBef>
                <a:spcPts val="265"/>
              </a:spcBef>
            </a:pPr>
            <a:r>
              <a:rPr sz="1100" b="0" spc="-10">
                <a:latin typeface="Calibri Light"/>
                <a:cs typeface="Calibri Light"/>
              </a:rPr>
              <a:t>Read</a:t>
            </a:r>
            <a:r>
              <a:rPr sz="1100" b="0" spc="-50">
                <a:latin typeface="Calibri Light"/>
                <a:cs typeface="Calibri Light"/>
              </a:rPr>
              <a:t> </a:t>
            </a:r>
            <a:r>
              <a:rPr sz="1100" b="0" spc="-25">
                <a:latin typeface="Calibri Light"/>
                <a:cs typeface="Calibri Light"/>
              </a:rPr>
              <a:t>The </a:t>
            </a:r>
            <a:r>
              <a:rPr sz="1100" b="0" spc="-10">
                <a:latin typeface="Calibri Light"/>
                <a:cs typeface="Calibri Light"/>
              </a:rPr>
              <a:t>Article!</a:t>
            </a:r>
            <a:endParaRPr sz="1100">
              <a:latin typeface="Calibri Light"/>
              <a:cs typeface="Calibri Light"/>
            </a:endParaRPr>
          </a:p>
        </p:txBody>
      </p:sp>
      <p:grpSp>
        <p:nvGrpSpPr>
          <p:cNvPr id="54" name="object 54">
            <a:extLst>
              <a:ext uri="{C183D7F6-B498-43B3-948B-1728B52AA6E4}">
                <adec:decorative xmlns:adec="http://schemas.microsoft.com/office/drawing/2017/decorative" val="1"/>
              </a:ext>
            </a:extLst>
          </p:cNvPr>
          <p:cNvGrpSpPr/>
          <p:nvPr/>
        </p:nvGrpSpPr>
        <p:grpSpPr>
          <a:xfrm>
            <a:off x="10668000" y="4476750"/>
            <a:ext cx="1524000" cy="1628775"/>
            <a:chOff x="10668000" y="4476750"/>
            <a:chExt cx="1524000" cy="1628775"/>
          </a:xfrm>
        </p:grpSpPr>
        <p:pic>
          <p:nvPicPr>
            <p:cNvPr id="55" name="object 55"/>
            <p:cNvPicPr/>
            <p:nvPr/>
          </p:nvPicPr>
          <p:blipFill>
            <a:blip r:embed="rId31" cstate="print"/>
            <a:stretch>
              <a:fillRect/>
            </a:stretch>
          </p:blipFill>
          <p:spPr>
            <a:xfrm>
              <a:off x="10668000" y="4476750"/>
              <a:ext cx="1524000" cy="1628775"/>
            </a:xfrm>
            <a:prstGeom prst="rect">
              <a:avLst/>
            </a:prstGeom>
          </p:spPr>
        </p:pic>
        <p:sp>
          <p:nvSpPr>
            <p:cNvPr id="56" name="object 56"/>
            <p:cNvSpPr/>
            <p:nvPr/>
          </p:nvSpPr>
          <p:spPr>
            <a:xfrm>
              <a:off x="10763250" y="4572000"/>
              <a:ext cx="1428750" cy="1438275"/>
            </a:xfrm>
            <a:custGeom>
              <a:avLst/>
              <a:gdLst/>
              <a:ahLst/>
              <a:cxnLst/>
              <a:rect l="l" t="t" r="r" b="b"/>
              <a:pathLst>
                <a:path w="1428750" h="1438275">
                  <a:moveTo>
                    <a:pt x="728662" y="0"/>
                  </a:moveTo>
                  <a:lnTo>
                    <a:pt x="680753" y="1529"/>
                  </a:lnTo>
                  <a:lnTo>
                    <a:pt x="633671" y="6055"/>
                  </a:lnTo>
                  <a:lnTo>
                    <a:pt x="587512" y="13482"/>
                  </a:lnTo>
                  <a:lnTo>
                    <a:pt x="542373" y="23716"/>
                  </a:lnTo>
                  <a:lnTo>
                    <a:pt x="498350" y="36662"/>
                  </a:lnTo>
                  <a:lnTo>
                    <a:pt x="455538" y="52225"/>
                  </a:lnTo>
                  <a:lnTo>
                    <a:pt x="414033" y="70310"/>
                  </a:lnTo>
                  <a:lnTo>
                    <a:pt x="373932" y="90823"/>
                  </a:lnTo>
                  <a:lnTo>
                    <a:pt x="335331" y="113668"/>
                  </a:lnTo>
                  <a:lnTo>
                    <a:pt x="298325" y="138752"/>
                  </a:lnTo>
                  <a:lnTo>
                    <a:pt x="263011" y="165979"/>
                  </a:lnTo>
                  <a:lnTo>
                    <a:pt x="229484" y="195254"/>
                  </a:lnTo>
                  <a:lnTo>
                    <a:pt x="197841" y="226484"/>
                  </a:lnTo>
                  <a:lnTo>
                    <a:pt x="168178" y="259572"/>
                  </a:lnTo>
                  <a:lnTo>
                    <a:pt x="140590" y="294424"/>
                  </a:lnTo>
                  <a:lnTo>
                    <a:pt x="115174" y="330946"/>
                  </a:lnTo>
                  <a:lnTo>
                    <a:pt x="92026" y="369043"/>
                  </a:lnTo>
                  <a:lnTo>
                    <a:pt x="71241" y="408620"/>
                  </a:lnTo>
                  <a:lnTo>
                    <a:pt x="52917" y="449582"/>
                  </a:lnTo>
                  <a:lnTo>
                    <a:pt x="37148" y="491835"/>
                  </a:lnTo>
                  <a:lnTo>
                    <a:pt x="24030" y="535283"/>
                  </a:lnTo>
                  <a:lnTo>
                    <a:pt x="13661" y="579832"/>
                  </a:lnTo>
                  <a:lnTo>
                    <a:pt x="6135" y="625387"/>
                  </a:lnTo>
                  <a:lnTo>
                    <a:pt x="1549" y="671854"/>
                  </a:lnTo>
                  <a:lnTo>
                    <a:pt x="0" y="719137"/>
                  </a:lnTo>
                  <a:lnTo>
                    <a:pt x="1549" y="766420"/>
                  </a:lnTo>
                  <a:lnTo>
                    <a:pt x="6135" y="812887"/>
                  </a:lnTo>
                  <a:lnTo>
                    <a:pt x="13661" y="858442"/>
                  </a:lnTo>
                  <a:lnTo>
                    <a:pt x="24030" y="902991"/>
                  </a:lnTo>
                  <a:lnTo>
                    <a:pt x="37148" y="946439"/>
                  </a:lnTo>
                  <a:lnTo>
                    <a:pt x="52917" y="988692"/>
                  </a:lnTo>
                  <a:lnTo>
                    <a:pt x="71241" y="1029654"/>
                  </a:lnTo>
                  <a:lnTo>
                    <a:pt x="92026" y="1069231"/>
                  </a:lnTo>
                  <a:lnTo>
                    <a:pt x="115174" y="1107328"/>
                  </a:lnTo>
                  <a:lnTo>
                    <a:pt x="140590" y="1143850"/>
                  </a:lnTo>
                  <a:lnTo>
                    <a:pt x="168178" y="1178702"/>
                  </a:lnTo>
                  <a:lnTo>
                    <a:pt x="197841" y="1211790"/>
                  </a:lnTo>
                  <a:lnTo>
                    <a:pt x="229484" y="1243020"/>
                  </a:lnTo>
                  <a:lnTo>
                    <a:pt x="263011" y="1272295"/>
                  </a:lnTo>
                  <a:lnTo>
                    <a:pt x="298325" y="1299522"/>
                  </a:lnTo>
                  <a:lnTo>
                    <a:pt x="335331" y="1324606"/>
                  </a:lnTo>
                  <a:lnTo>
                    <a:pt x="373932" y="1347451"/>
                  </a:lnTo>
                  <a:lnTo>
                    <a:pt x="414033" y="1367964"/>
                  </a:lnTo>
                  <a:lnTo>
                    <a:pt x="455538" y="1386049"/>
                  </a:lnTo>
                  <a:lnTo>
                    <a:pt x="498350" y="1401612"/>
                  </a:lnTo>
                  <a:lnTo>
                    <a:pt x="542373" y="1414558"/>
                  </a:lnTo>
                  <a:lnTo>
                    <a:pt x="587512" y="1424792"/>
                  </a:lnTo>
                  <a:lnTo>
                    <a:pt x="633671" y="1432219"/>
                  </a:lnTo>
                  <a:lnTo>
                    <a:pt x="680753" y="1436745"/>
                  </a:lnTo>
                  <a:lnTo>
                    <a:pt x="728662" y="1438275"/>
                  </a:lnTo>
                  <a:lnTo>
                    <a:pt x="776571" y="1436745"/>
                  </a:lnTo>
                  <a:lnTo>
                    <a:pt x="823653" y="1432219"/>
                  </a:lnTo>
                  <a:lnTo>
                    <a:pt x="869812" y="1424792"/>
                  </a:lnTo>
                  <a:lnTo>
                    <a:pt x="914951" y="1414558"/>
                  </a:lnTo>
                  <a:lnTo>
                    <a:pt x="958974" y="1401612"/>
                  </a:lnTo>
                  <a:lnTo>
                    <a:pt x="1001786" y="1386049"/>
                  </a:lnTo>
                  <a:lnTo>
                    <a:pt x="1043291" y="1367964"/>
                  </a:lnTo>
                  <a:lnTo>
                    <a:pt x="1083392" y="1347451"/>
                  </a:lnTo>
                  <a:lnTo>
                    <a:pt x="1121993" y="1324606"/>
                  </a:lnTo>
                  <a:lnTo>
                    <a:pt x="1158999" y="1299522"/>
                  </a:lnTo>
                  <a:lnTo>
                    <a:pt x="1194313" y="1272295"/>
                  </a:lnTo>
                  <a:lnTo>
                    <a:pt x="1227840" y="1243020"/>
                  </a:lnTo>
                  <a:lnTo>
                    <a:pt x="1259483" y="1211790"/>
                  </a:lnTo>
                  <a:lnTo>
                    <a:pt x="1289146" y="1178702"/>
                  </a:lnTo>
                  <a:lnTo>
                    <a:pt x="1316734" y="1143850"/>
                  </a:lnTo>
                  <a:lnTo>
                    <a:pt x="1342150" y="1107328"/>
                  </a:lnTo>
                  <a:lnTo>
                    <a:pt x="1365298" y="1069231"/>
                  </a:lnTo>
                  <a:lnTo>
                    <a:pt x="1386083" y="1029654"/>
                  </a:lnTo>
                  <a:lnTo>
                    <a:pt x="1404407" y="988692"/>
                  </a:lnTo>
                  <a:lnTo>
                    <a:pt x="1420176" y="946439"/>
                  </a:lnTo>
                  <a:lnTo>
                    <a:pt x="1428750" y="918043"/>
                  </a:lnTo>
                  <a:lnTo>
                    <a:pt x="1428750" y="520231"/>
                  </a:lnTo>
                  <a:lnTo>
                    <a:pt x="1404407" y="449582"/>
                  </a:lnTo>
                  <a:lnTo>
                    <a:pt x="1386083" y="408620"/>
                  </a:lnTo>
                  <a:lnTo>
                    <a:pt x="1365298" y="369043"/>
                  </a:lnTo>
                  <a:lnTo>
                    <a:pt x="1342150" y="330946"/>
                  </a:lnTo>
                  <a:lnTo>
                    <a:pt x="1316734" y="294424"/>
                  </a:lnTo>
                  <a:lnTo>
                    <a:pt x="1289146" y="259572"/>
                  </a:lnTo>
                  <a:lnTo>
                    <a:pt x="1259483" y="226484"/>
                  </a:lnTo>
                  <a:lnTo>
                    <a:pt x="1227840" y="195254"/>
                  </a:lnTo>
                  <a:lnTo>
                    <a:pt x="1194313" y="165979"/>
                  </a:lnTo>
                  <a:lnTo>
                    <a:pt x="1158999" y="138752"/>
                  </a:lnTo>
                  <a:lnTo>
                    <a:pt x="1121993" y="113668"/>
                  </a:lnTo>
                  <a:lnTo>
                    <a:pt x="1083392" y="90823"/>
                  </a:lnTo>
                  <a:lnTo>
                    <a:pt x="1043291" y="70310"/>
                  </a:lnTo>
                  <a:lnTo>
                    <a:pt x="1001786" y="52225"/>
                  </a:lnTo>
                  <a:lnTo>
                    <a:pt x="958974" y="36662"/>
                  </a:lnTo>
                  <a:lnTo>
                    <a:pt x="914951" y="23716"/>
                  </a:lnTo>
                  <a:lnTo>
                    <a:pt x="869812" y="13482"/>
                  </a:lnTo>
                  <a:lnTo>
                    <a:pt x="823653" y="6055"/>
                  </a:lnTo>
                  <a:lnTo>
                    <a:pt x="776571" y="1529"/>
                  </a:lnTo>
                  <a:lnTo>
                    <a:pt x="728662" y="0"/>
                  </a:lnTo>
                  <a:close/>
                </a:path>
              </a:pathLst>
            </a:custGeom>
            <a:solidFill>
              <a:srgbClr val="FFFFFF"/>
            </a:solidFill>
          </p:spPr>
          <p:txBody>
            <a:bodyPr wrap="square" lIns="0" tIns="0" rIns="0" bIns="0" rtlCol="0"/>
            <a:lstStyle/>
            <a:p>
              <a:endParaRPr/>
            </a:p>
          </p:txBody>
        </p:sp>
      </p:grpSp>
      <p:sp>
        <p:nvSpPr>
          <p:cNvPr id="74" name="object 7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6</a:t>
            </a:fld>
            <a:endParaRPr spc="-25"/>
          </a:p>
        </p:txBody>
      </p:sp>
      <p:sp>
        <p:nvSpPr>
          <p:cNvPr id="10" name="Date Placeholder 9">
            <a:extLst>
              <a:ext uri="{FF2B5EF4-FFF2-40B4-BE49-F238E27FC236}">
                <a16:creationId xmlns:a16="http://schemas.microsoft.com/office/drawing/2014/main" id="{0FAE2489-F526-4275-AE08-ABF6EC59D755}"/>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15" name="Footer Placeholder 14">
            <a:extLst>
              <a:ext uri="{FF2B5EF4-FFF2-40B4-BE49-F238E27FC236}">
                <a16:creationId xmlns:a16="http://schemas.microsoft.com/office/drawing/2014/main" id="{51374590-584F-44EB-A4F8-AFA5E0C5DED3}"/>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pic>
        <p:nvPicPr>
          <p:cNvPr id="29" name="object 13">
            <a:extLst>
              <a:ext uri="{FF2B5EF4-FFF2-40B4-BE49-F238E27FC236}">
                <a16:creationId xmlns:a16="http://schemas.microsoft.com/office/drawing/2014/main" id="{F1418FAF-5CFD-9295-EF24-76690F602112}"/>
              </a:ext>
              <a:ext uri="{C183D7F6-B498-43B3-948B-1728B52AA6E4}">
                <adec:decorative xmlns:adec="http://schemas.microsoft.com/office/drawing/2017/decorative" val="1"/>
              </a:ext>
            </a:extLst>
          </p:cNvPr>
          <p:cNvPicPr/>
          <p:nvPr/>
        </p:nvPicPr>
        <p:blipFill>
          <a:blip r:embed="rId32"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70" name="object 62">
            <a:extLst>
              <a:ext uri="{FF2B5EF4-FFF2-40B4-BE49-F238E27FC236}">
                <a16:creationId xmlns:a16="http://schemas.microsoft.com/office/drawing/2014/main" id="{70AF2A16-EBDD-47D1-B5B3-17B50A57FA0D}"/>
              </a:ext>
            </a:extLst>
          </p:cNvPr>
          <p:cNvSpPr txBox="1"/>
          <p:nvPr/>
        </p:nvSpPr>
        <p:spPr>
          <a:xfrm>
            <a:off x="10896917" y="4845815"/>
            <a:ext cx="1161415" cy="993775"/>
          </a:xfrm>
          <a:prstGeom prst="rect">
            <a:avLst/>
          </a:prstGeom>
        </p:spPr>
        <p:txBody>
          <a:bodyPr vert="horz" wrap="square" lIns="0" tIns="29844" rIns="0" bIns="0" rtlCol="0">
            <a:spAutoFit/>
          </a:bodyPr>
          <a:lstStyle/>
          <a:p>
            <a:pPr marL="0" marR="0" lvl="0" indent="0" algn="ctr" defTabSz="914400" eaLnBrk="1" fontAlgn="auto" latinLnBrk="0" hangingPunct="1">
              <a:lnSpc>
                <a:spcPts val="1095"/>
              </a:lnSpc>
              <a:spcBef>
                <a:spcPts val="125"/>
              </a:spcBef>
              <a:spcAft>
                <a:spcPts val="0"/>
              </a:spcAft>
              <a:buClrTx/>
              <a:buSzTx/>
              <a:buFontTx/>
              <a:buNone/>
              <a:tabLst/>
              <a:defRPr/>
            </a:pPr>
            <a:r>
              <a:rPr sz="950" i="1" dirty="0">
                <a:latin typeface="Calibri"/>
                <a:cs typeface="Calibri"/>
              </a:rPr>
              <a:t>“</a:t>
            </a:r>
            <a:r>
              <a:rPr kumimoji="0" lang="en-US" sz="950" b="0" i="1" u="none" strike="noStrike" kern="0" cap="none" spc="0" normalizeH="0" baseline="0" noProof="0" dirty="0">
                <a:ln>
                  <a:noFill/>
                </a:ln>
                <a:effectLst/>
                <a:uLnTx/>
                <a:uFillTx/>
                <a:latin typeface="Calibri"/>
                <a:cs typeface="Calibri"/>
              </a:rPr>
              <a:t>The</a:t>
            </a:r>
            <a:r>
              <a:rPr kumimoji="0" lang="en-US" sz="950" b="0" i="1" u="none" strike="noStrike" kern="0" cap="none" spc="55" normalizeH="0" baseline="0" noProof="0" dirty="0">
                <a:ln>
                  <a:noFill/>
                </a:ln>
                <a:effectLst/>
                <a:uLnTx/>
                <a:uFillTx/>
                <a:latin typeface="Calibri"/>
                <a:cs typeface="Calibri"/>
              </a:rPr>
              <a:t> </a:t>
            </a:r>
            <a:r>
              <a:rPr kumimoji="0" lang="en-US" sz="950" b="0" i="1" u="none" strike="noStrike" kern="0" cap="none" spc="-10" normalizeH="0" baseline="0" noProof="0" dirty="0">
                <a:ln>
                  <a:noFill/>
                </a:ln>
                <a:effectLst/>
                <a:uLnTx/>
                <a:uFillTx/>
                <a:latin typeface="Calibri"/>
                <a:cs typeface="Calibri"/>
              </a:rPr>
              <a:t>district</a:t>
            </a:r>
            <a:endParaRPr kumimoji="0" lang="en-US" sz="950" b="0" i="0" u="none" strike="noStrike" kern="0" cap="none" spc="0" normalizeH="0" baseline="0" noProof="0" dirty="0">
              <a:ln>
                <a:noFill/>
              </a:ln>
              <a:effectLst/>
              <a:uLnTx/>
              <a:uFillTx/>
              <a:latin typeface="Calibri"/>
              <a:cs typeface="Calibri"/>
            </a:endParaRPr>
          </a:p>
          <a:p>
            <a:pPr marL="12700" marR="5080" indent="-5080" algn="ctr">
              <a:lnSpc>
                <a:spcPct val="94300"/>
              </a:lnSpc>
              <a:spcBef>
                <a:spcPts val="20"/>
              </a:spcBef>
              <a:defRPr/>
            </a:pPr>
            <a:r>
              <a:rPr kumimoji="0" lang="en-US" sz="950" b="0" i="1" u="none" strike="noStrike" kern="0" cap="none" spc="0" normalizeH="0" baseline="0" noProof="0" dirty="0">
                <a:ln>
                  <a:noFill/>
                </a:ln>
                <a:effectLst/>
                <a:uLnTx/>
                <a:uFillTx/>
                <a:latin typeface="Calibri"/>
                <a:cs typeface="Calibri"/>
              </a:rPr>
              <a:t>added</a:t>
            </a:r>
            <a:r>
              <a:rPr kumimoji="0" lang="en-US" sz="950" b="0" i="1" u="none" strike="noStrike" kern="0" cap="none" spc="135" normalizeH="0" baseline="0" noProof="0" dirty="0">
                <a:ln>
                  <a:noFill/>
                </a:ln>
                <a:effectLst/>
                <a:uLnTx/>
                <a:uFillTx/>
                <a:latin typeface="Calibri"/>
                <a:cs typeface="Calibri"/>
              </a:rPr>
              <a:t> </a:t>
            </a:r>
            <a:r>
              <a:rPr kumimoji="0" lang="en-US" sz="950" b="0" i="1" u="none" strike="noStrike" kern="0" cap="none" spc="0" normalizeH="0" baseline="0" noProof="0" dirty="0">
                <a:ln>
                  <a:noFill/>
                </a:ln>
                <a:effectLst/>
                <a:uLnTx/>
                <a:uFillTx/>
                <a:latin typeface="Calibri"/>
                <a:cs typeface="Calibri"/>
              </a:rPr>
              <a:t>a</a:t>
            </a:r>
            <a:r>
              <a:rPr kumimoji="0" lang="en-US" sz="950" b="0" i="1" u="none" strike="noStrike" kern="0" cap="none" spc="25" normalizeH="0" baseline="0" noProof="0" dirty="0">
                <a:ln>
                  <a:noFill/>
                </a:ln>
                <a:effectLst/>
                <a:uLnTx/>
                <a:uFillTx/>
                <a:latin typeface="Calibri"/>
                <a:cs typeface="Calibri"/>
              </a:rPr>
              <a:t> </a:t>
            </a:r>
            <a:r>
              <a:rPr kumimoji="0" lang="en-US" sz="950" b="0" i="1" u="none" strike="noStrike" kern="0" cap="none" spc="0" normalizeH="0" baseline="0" noProof="0" dirty="0">
                <a:ln>
                  <a:noFill/>
                </a:ln>
                <a:effectLst/>
                <a:uLnTx/>
                <a:uFillTx/>
                <a:latin typeface="Calibri"/>
                <a:cs typeface="Calibri"/>
              </a:rPr>
              <a:t>half-</a:t>
            </a:r>
            <a:r>
              <a:rPr kumimoji="0" lang="en-US" sz="950" b="0" i="1" u="none" strike="noStrike" kern="0" cap="none" spc="-25" normalizeH="0" baseline="0" noProof="0" dirty="0">
                <a:ln>
                  <a:noFill/>
                </a:ln>
                <a:effectLst/>
                <a:uLnTx/>
                <a:uFillTx/>
                <a:latin typeface="Calibri"/>
                <a:cs typeface="Calibri"/>
              </a:rPr>
              <a:t>day</a:t>
            </a:r>
            <a:r>
              <a:rPr kumimoji="0" lang="en-US" sz="950" b="0" i="1" u="none" strike="noStrike" kern="0" cap="none" spc="0" normalizeH="0" baseline="0" noProof="0" dirty="0">
                <a:ln>
                  <a:noFill/>
                </a:ln>
                <a:effectLst/>
                <a:uLnTx/>
                <a:uFillTx/>
                <a:latin typeface="Calibri"/>
                <a:cs typeface="Calibri"/>
              </a:rPr>
              <a:t> summer</a:t>
            </a:r>
            <a:r>
              <a:rPr kumimoji="0" lang="en-US" sz="950" b="0" i="1" u="none" strike="noStrike" kern="0" cap="none" spc="125" normalizeH="0" baseline="0" noProof="0" dirty="0">
                <a:ln>
                  <a:noFill/>
                </a:ln>
                <a:effectLst/>
                <a:uLnTx/>
                <a:uFillTx/>
                <a:latin typeface="Calibri"/>
                <a:cs typeface="Calibri"/>
              </a:rPr>
              <a:t> </a:t>
            </a:r>
            <a:r>
              <a:rPr kumimoji="0" lang="en-US" sz="950" b="0" i="1" u="none" strike="noStrike" kern="0" cap="none" spc="-10" normalizeH="0" baseline="0" noProof="0" dirty="0">
                <a:ln>
                  <a:noFill/>
                </a:ln>
                <a:effectLst/>
                <a:uLnTx/>
                <a:uFillTx/>
                <a:latin typeface="Calibri"/>
                <a:cs typeface="Calibri"/>
              </a:rPr>
              <a:t>program </a:t>
            </a:r>
            <a:r>
              <a:rPr kumimoji="0" lang="en-US" sz="950" b="0" i="1" u="none" strike="noStrike" kern="0" cap="none" spc="0" normalizeH="0" baseline="0" noProof="0" dirty="0">
                <a:ln>
                  <a:noFill/>
                </a:ln>
                <a:effectLst/>
                <a:uLnTx/>
                <a:uFillTx/>
                <a:latin typeface="Calibri"/>
                <a:cs typeface="Calibri"/>
              </a:rPr>
              <a:t>and</a:t>
            </a:r>
            <a:r>
              <a:rPr kumimoji="0" lang="en-US" sz="950" b="0" i="1" u="none" strike="noStrike" kern="0" cap="none" spc="-45" normalizeH="0" baseline="0" noProof="0" dirty="0">
                <a:ln>
                  <a:noFill/>
                </a:ln>
                <a:effectLst/>
                <a:uLnTx/>
                <a:uFillTx/>
                <a:latin typeface="Calibri"/>
                <a:cs typeface="Calibri"/>
              </a:rPr>
              <a:t> </a:t>
            </a:r>
            <a:r>
              <a:rPr kumimoji="0" lang="en-US" sz="950" b="0" i="1" u="none" strike="noStrike" kern="0" cap="none" spc="0" normalizeH="0" baseline="0" noProof="0" dirty="0">
                <a:ln>
                  <a:noFill/>
                </a:ln>
                <a:effectLst/>
                <a:uLnTx/>
                <a:uFillTx/>
                <a:latin typeface="Calibri"/>
                <a:cs typeface="Calibri"/>
              </a:rPr>
              <a:t>created</a:t>
            </a:r>
            <a:r>
              <a:rPr kumimoji="0" lang="en-US" sz="950" b="0" i="1" u="none" strike="noStrike" kern="0" cap="none" spc="180" normalizeH="0" baseline="0" noProof="0" dirty="0">
                <a:ln>
                  <a:noFill/>
                </a:ln>
                <a:effectLst/>
                <a:uLnTx/>
                <a:uFillTx/>
                <a:latin typeface="Calibri"/>
                <a:cs typeface="Calibri"/>
              </a:rPr>
              <a:t> </a:t>
            </a:r>
            <a:r>
              <a:rPr kumimoji="0" lang="en-US" sz="950" b="0" i="1" u="none" strike="noStrike" kern="0" cap="none" spc="-25" normalizeH="0" baseline="0" noProof="0" dirty="0">
                <a:ln>
                  <a:noFill/>
                </a:ln>
                <a:effectLst/>
                <a:uLnTx/>
                <a:uFillTx/>
                <a:latin typeface="Calibri"/>
                <a:cs typeface="Calibri"/>
              </a:rPr>
              <a:t>two</a:t>
            </a:r>
            <a:r>
              <a:rPr kumimoji="0" lang="en-US" sz="950" b="0" i="1" u="none" strike="noStrike" kern="0" cap="none" spc="0" normalizeH="0" baseline="0" noProof="0" dirty="0">
                <a:ln>
                  <a:noFill/>
                </a:ln>
                <a:effectLst/>
                <a:uLnTx/>
                <a:uFillTx/>
                <a:latin typeface="Calibri"/>
                <a:cs typeface="Calibri"/>
              </a:rPr>
              <a:t> new</a:t>
            </a:r>
            <a:r>
              <a:rPr kumimoji="0" lang="en-US" sz="950" b="0" i="1" u="none" strike="noStrike" kern="0" cap="none" spc="90" normalizeH="0" baseline="0" noProof="0" dirty="0">
                <a:ln>
                  <a:noFill/>
                </a:ln>
                <a:effectLst/>
                <a:uLnTx/>
                <a:uFillTx/>
                <a:latin typeface="Calibri"/>
                <a:cs typeface="Calibri"/>
              </a:rPr>
              <a:t> </a:t>
            </a:r>
            <a:r>
              <a:rPr kumimoji="0" lang="en-US" sz="950" b="0" i="1" u="none" strike="noStrike" kern="0" cap="none" spc="-10" normalizeH="0" baseline="0" noProof="0" dirty="0">
                <a:ln>
                  <a:noFill/>
                </a:ln>
                <a:effectLst/>
                <a:uLnTx/>
                <a:uFillTx/>
                <a:latin typeface="Calibri"/>
                <a:cs typeface="Calibri"/>
              </a:rPr>
              <a:t>positions</a:t>
            </a:r>
            <a:r>
              <a:rPr lang="en-US" sz="950" i="1" spc="-10" dirty="0">
                <a:latin typeface="Calibri"/>
                <a:cs typeface="Calibri"/>
              </a:rPr>
              <a:t> called student</a:t>
            </a:r>
            <a:r>
              <a:rPr kumimoji="0" lang="en-US" sz="950" b="0" i="1" u="none" strike="noStrike" kern="0" cap="none" spc="-10" normalizeH="0" baseline="0" noProof="0" dirty="0">
                <a:ln>
                  <a:noFill/>
                </a:ln>
                <a:effectLst/>
                <a:uLnTx/>
                <a:uFillTx/>
                <a:latin typeface="Calibri"/>
                <a:cs typeface="Calibri"/>
              </a:rPr>
              <a:t> engagement facilitators.</a:t>
            </a:r>
            <a:r>
              <a:rPr sz="950" i="1" spc="-20" dirty="0">
                <a:latin typeface="Calibri"/>
                <a:cs typeface="Calibri"/>
              </a:rPr>
              <a:t>”</a:t>
            </a:r>
            <a:endParaRPr sz="950" dirty="0">
              <a:latin typeface="Calibri"/>
              <a:cs typeface="Calibri"/>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EF450-C040-4C8D-8820-088F457B5105}"/>
              </a:ext>
            </a:extLst>
          </p:cNvPr>
          <p:cNvSpPr>
            <a:spLocks noGrp="1"/>
          </p:cNvSpPr>
          <p:nvPr>
            <p:ph type="title" idx="4294967295"/>
          </p:nvPr>
        </p:nvSpPr>
        <p:spPr>
          <a:xfrm>
            <a:off x="685800" y="914400"/>
            <a:ext cx="6286500" cy="2257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US" sz="6600" b="0" i="0" u="none" strike="noStrike" kern="1200" cap="none" spc="0" normalizeH="0" baseline="0" noProof="0" dirty="0">
                <a:ln>
                  <a:noFill/>
                </a:ln>
                <a:solidFill>
                  <a:schemeClr val="tx1"/>
                </a:solidFill>
                <a:effectLst/>
                <a:uLnTx/>
                <a:uFillTx/>
                <a:latin typeface="Calibri" panose="020F0502020204030204" pitchFamily="34" charset="0"/>
                <a:ea typeface="Open Sans" panose="020B0606030504020204" pitchFamily="34" charset="0"/>
                <a:cs typeface="Calibri" panose="020F0502020204030204" pitchFamily="34" charset="0"/>
              </a:rPr>
              <a:t>ESSER Monitoring: What to Expect?</a:t>
            </a:r>
          </a:p>
        </p:txBody>
      </p:sp>
    </p:spTree>
    <p:extLst>
      <p:ext uri="{BB962C8B-B14F-4D97-AF65-F5344CB8AC3E}">
        <p14:creationId xmlns:p14="http://schemas.microsoft.com/office/powerpoint/2010/main" val="172899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spc="-20"/>
              <a:t>The Purpose of Monitoring</a:t>
            </a:r>
            <a:endParaRPr sz="2100"/>
          </a:p>
          <a:p>
            <a:pPr marL="18415">
              <a:lnSpc>
                <a:spcPct val="100000"/>
              </a:lnSpc>
              <a:spcBef>
                <a:spcPts val="130"/>
              </a:spcBef>
            </a:pPr>
            <a:r>
              <a:rPr lang="en-US" sz="1800" b="0">
                <a:solidFill>
                  <a:srgbClr val="52555A"/>
                </a:solidFill>
                <a:latin typeface="Calibri"/>
                <a:cs typeface="Calibri"/>
              </a:rPr>
              <a:t>Working </a:t>
            </a:r>
            <a:r>
              <a:rPr sz="1800" b="0">
                <a:solidFill>
                  <a:srgbClr val="52555A"/>
                </a:solidFill>
                <a:latin typeface="Calibri"/>
                <a:cs typeface="Calibri"/>
              </a:rPr>
              <a:t>together</a:t>
            </a:r>
            <a:r>
              <a:rPr sz="1800" b="0" spc="-45">
                <a:solidFill>
                  <a:srgbClr val="52555A"/>
                </a:solidFill>
                <a:latin typeface="Calibri"/>
                <a:cs typeface="Calibri"/>
              </a:rPr>
              <a:t> </a:t>
            </a:r>
            <a:r>
              <a:rPr sz="1800" b="0">
                <a:solidFill>
                  <a:srgbClr val="52555A"/>
                </a:solidFill>
                <a:latin typeface="Calibri"/>
                <a:cs typeface="Calibri"/>
              </a:rPr>
              <a:t>to retain</a:t>
            </a:r>
            <a:r>
              <a:rPr sz="1800" b="0" spc="-145">
                <a:solidFill>
                  <a:srgbClr val="52555A"/>
                </a:solidFill>
                <a:latin typeface="Calibri"/>
                <a:cs typeface="Calibri"/>
              </a:rPr>
              <a:t> </a:t>
            </a:r>
            <a:r>
              <a:rPr sz="1800" b="0">
                <a:solidFill>
                  <a:srgbClr val="52555A"/>
                </a:solidFill>
                <a:latin typeface="Calibri"/>
                <a:cs typeface="Calibri"/>
              </a:rPr>
              <a:t>ESSER</a:t>
            </a:r>
            <a:r>
              <a:rPr sz="1800" b="0" spc="-25">
                <a:solidFill>
                  <a:srgbClr val="52555A"/>
                </a:solidFill>
                <a:latin typeface="Calibri"/>
                <a:cs typeface="Calibri"/>
              </a:rPr>
              <a:t> </a:t>
            </a:r>
            <a:r>
              <a:rPr sz="1800" b="0">
                <a:solidFill>
                  <a:srgbClr val="52555A"/>
                </a:solidFill>
                <a:latin typeface="Calibri"/>
                <a:cs typeface="Calibri"/>
              </a:rPr>
              <a:t>investments</a:t>
            </a:r>
            <a:r>
              <a:rPr sz="1800" b="0" spc="-130">
                <a:solidFill>
                  <a:srgbClr val="52555A"/>
                </a:solidFill>
                <a:latin typeface="Calibri"/>
                <a:cs typeface="Calibri"/>
              </a:rPr>
              <a:t> </a:t>
            </a:r>
            <a:r>
              <a:rPr sz="1800" b="0">
                <a:solidFill>
                  <a:srgbClr val="52555A"/>
                </a:solidFill>
                <a:latin typeface="Calibri"/>
                <a:cs typeface="Calibri"/>
              </a:rPr>
              <a:t>in</a:t>
            </a:r>
            <a:r>
              <a:rPr sz="1800" b="0" spc="10">
                <a:solidFill>
                  <a:srgbClr val="52555A"/>
                </a:solidFill>
                <a:latin typeface="Calibri"/>
                <a:cs typeface="Calibri"/>
              </a:rPr>
              <a:t> </a:t>
            </a:r>
            <a:r>
              <a:rPr sz="1800" b="0">
                <a:solidFill>
                  <a:srgbClr val="52555A"/>
                </a:solidFill>
                <a:latin typeface="Calibri"/>
                <a:cs typeface="Calibri"/>
              </a:rPr>
              <a:t>the</a:t>
            </a:r>
            <a:r>
              <a:rPr sz="1800" b="0" spc="-15">
                <a:solidFill>
                  <a:srgbClr val="52555A"/>
                </a:solidFill>
                <a:latin typeface="Calibri"/>
                <a:cs typeface="Calibri"/>
              </a:rPr>
              <a:t> </a:t>
            </a:r>
            <a:r>
              <a:rPr sz="1800" b="0" spc="-10">
                <a:solidFill>
                  <a:srgbClr val="52555A"/>
                </a:solidFill>
                <a:latin typeface="Calibri"/>
                <a:cs typeface="Calibri"/>
              </a:rPr>
              <a:t>Commonwealth</a:t>
            </a:r>
            <a:endParaRPr sz="1800">
              <a:latin typeface="Calibri"/>
              <a:cs typeface="Calibri"/>
            </a:endParaRPr>
          </a:p>
        </p:txBody>
      </p:sp>
      <p:pic>
        <p:nvPicPr>
          <p:cNvPr id="13" name="object 1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54" name="object 54">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8</a:t>
            </a:fld>
            <a:endParaRPr spc="-25"/>
          </a:p>
        </p:txBody>
      </p:sp>
      <p:grpSp>
        <p:nvGrpSpPr>
          <p:cNvPr id="3" name="Group 2" descr="Monitoring is an important part of grant management&#10;As the pass-through for ESSER, PDE is required to demonstrate oversight of subawards per 2 CFR Part 200&#10;Our Monitoring Team is here to answer question, provide guidance, and prepare you for possible future audits.">
            <a:extLst>
              <a:ext uri="{FF2B5EF4-FFF2-40B4-BE49-F238E27FC236}">
                <a16:creationId xmlns:a16="http://schemas.microsoft.com/office/drawing/2014/main" id="{2B4BBE83-45F4-4781-827A-F7405B922065}"/>
              </a:ext>
            </a:extLst>
          </p:cNvPr>
          <p:cNvGrpSpPr/>
          <p:nvPr/>
        </p:nvGrpSpPr>
        <p:grpSpPr>
          <a:xfrm>
            <a:off x="503245" y="1488024"/>
            <a:ext cx="2057400" cy="4341457"/>
            <a:chOff x="471487" y="1597380"/>
            <a:chExt cx="2057400" cy="4341457"/>
          </a:xfrm>
        </p:grpSpPr>
        <p:grpSp>
          <p:nvGrpSpPr>
            <p:cNvPr id="6" name="object 6"/>
            <p:cNvGrpSpPr/>
            <p:nvPr/>
          </p:nvGrpSpPr>
          <p:grpSpPr>
            <a:xfrm>
              <a:off x="471487" y="1597380"/>
              <a:ext cx="2057400" cy="4341457"/>
              <a:chOff x="471487" y="1597380"/>
              <a:chExt cx="2057400" cy="4341457"/>
            </a:xfrm>
          </p:grpSpPr>
          <p:sp>
            <p:nvSpPr>
              <p:cNvPr id="7" name="object 7"/>
              <p:cNvSpPr/>
              <p:nvPr/>
            </p:nvSpPr>
            <p:spPr>
              <a:xfrm>
                <a:off x="471487"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rgbClr val="005486"/>
                </a:solidFill>
              </a:ln>
            </p:spPr>
            <p:txBody>
              <a:bodyPr wrap="square" lIns="0" tIns="0" rIns="0" bIns="0" rtlCol="0"/>
              <a:lstStyle/>
              <a:p>
                <a:endParaRPr/>
              </a:p>
            </p:txBody>
          </p:sp>
          <p:pic>
            <p:nvPicPr>
              <p:cNvPr id="8" name="object 8"/>
              <p:cNvPicPr/>
              <p:nvPr/>
            </p:nvPicPr>
            <p:blipFill>
              <a:blip r:embed="rId4" cstate="screen">
                <a:extLst>
                  <a:ext uri="{28A0092B-C50C-407E-A947-70E740481C1C}">
                    <a14:useLocalDpi xmlns:a14="http://schemas.microsoft.com/office/drawing/2010/main"/>
                  </a:ext>
                </a:extLst>
              </a:blip>
              <a:stretch>
                <a:fillRect/>
              </a:stretch>
            </p:blipFill>
            <p:spPr>
              <a:xfrm>
                <a:off x="1447800" y="2171699"/>
                <a:ext cx="104775" cy="104775"/>
              </a:xfrm>
              <a:prstGeom prst="rect">
                <a:avLst/>
              </a:prstGeom>
            </p:spPr>
          </p:pic>
          <p:sp>
            <p:nvSpPr>
              <p:cNvPr id="9" name="object 9"/>
              <p:cNvSpPr/>
              <p:nvPr/>
            </p:nvSpPr>
            <p:spPr>
              <a:xfrm>
                <a:off x="1381631" y="1597380"/>
                <a:ext cx="403225" cy="596265"/>
              </a:xfrm>
              <a:custGeom>
                <a:avLst/>
                <a:gdLst/>
                <a:ahLst/>
                <a:cxnLst/>
                <a:rect l="l" t="t" r="r" b="b"/>
                <a:pathLst>
                  <a:path w="403225" h="596264">
                    <a:moveTo>
                      <a:pt x="130670" y="0"/>
                    </a:move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lnTo>
                      <a:pt x="395725" y="80658"/>
                    </a:lnTo>
                    <a:lnTo>
                      <a:pt x="364432" y="55305"/>
                    </a:lnTo>
                    <a:lnTo>
                      <a:pt x="314252" y="33026"/>
                    </a:lnTo>
                    <a:lnTo>
                      <a:pt x="250482" y="14584"/>
                    </a:lnTo>
                    <a:lnTo>
                      <a:pt x="185554" y="2579"/>
                    </a:lnTo>
                    <a:lnTo>
                      <a:pt x="130670" y="0"/>
                    </a:lnTo>
                    <a:close/>
                  </a:path>
                </a:pathLst>
              </a:custGeom>
              <a:solidFill>
                <a:srgbClr val="005486"/>
              </a:solidFill>
            </p:spPr>
            <p:txBody>
              <a:bodyPr wrap="square" lIns="0" tIns="0" rIns="0" bIns="0" rtlCol="0"/>
              <a:lstStyle/>
              <a:p>
                <a:endParaRPr/>
              </a:p>
            </p:txBody>
          </p:sp>
          <p:sp>
            <p:nvSpPr>
              <p:cNvPr id="10" name="object 10"/>
              <p:cNvSpPr/>
              <p:nvPr/>
            </p:nvSpPr>
            <p:spPr>
              <a:xfrm>
                <a:off x="1381631" y="1597380"/>
                <a:ext cx="403225" cy="596265"/>
              </a:xfrm>
              <a:custGeom>
                <a:avLst/>
                <a:gdLst/>
                <a:ahLst/>
                <a:cxnLst/>
                <a:rect l="l" t="t" r="r" b="b"/>
                <a:pathLst>
                  <a:path w="403225" h="596264">
                    <a:moveTo>
                      <a:pt x="402831" y="108323"/>
                    </a:moveTo>
                    <a:lnTo>
                      <a:pt x="364432" y="55305"/>
                    </a:lnTo>
                    <a:lnTo>
                      <a:pt x="314252" y="33026"/>
                    </a:lnTo>
                    <a:lnTo>
                      <a:pt x="250482" y="14584"/>
                    </a:lnTo>
                    <a:lnTo>
                      <a:pt x="185554" y="2579"/>
                    </a:lnTo>
                    <a:lnTo>
                      <a:pt x="130670" y="0"/>
                    </a:ln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close/>
                  </a:path>
                </a:pathLst>
              </a:custGeom>
              <a:ln w="9525">
                <a:solidFill>
                  <a:srgbClr val="FFFFFF"/>
                </a:solidFill>
              </a:ln>
            </p:spPr>
            <p:txBody>
              <a:bodyPr wrap="square" lIns="0" tIns="0" rIns="0" bIns="0" rtlCol="0"/>
              <a:lstStyle/>
              <a:p>
                <a:endParaRPr/>
              </a:p>
            </p:txBody>
          </p:sp>
          <p:sp>
            <p:nvSpPr>
              <p:cNvPr id="11" name="object 11"/>
              <p:cNvSpPr/>
              <p:nvPr/>
            </p:nvSpPr>
            <p:spPr>
              <a:xfrm>
                <a:off x="1196634" y="2415837"/>
                <a:ext cx="519430" cy="520065"/>
              </a:xfrm>
              <a:custGeom>
                <a:avLst/>
                <a:gdLst/>
                <a:ahLst/>
                <a:cxnLst/>
                <a:rect l="l" t="t" r="r" b="b"/>
                <a:pathLst>
                  <a:path w="519430" h="520064">
                    <a:moveTo>
                      <a:pt x="197373" y="394764"/>
                    </a:moveTo>
                    <a:lnTo>
                      <a:pt x="152259" y="389527"/>
                    </a:lnTo>
                    <a:lnTo>
                      <a:pt x="110770" y="374623"/>
                    </a:lnTo>
                    <a:lnTo>
                      <a:pt x="74115" y="351259"/>
                    </a:lnTo>
                    <a:lnTo>
                      <a:pt x="43502" y="320645"/>
                    </a:lnTo>
                    <a:lnTo>
                      <a:pt x="20140" y="283988"/>
                    </a:lnTo>
                    <a:lnTo>
                      <a:pt x="5236" y="242498"/>
                    </a:lnTo>
                    <a:lnTo>
                      <a:pt x="0" y="197382"/>
                    </a:lnTo>
                    <a:lnTo>
                      <a:pt x="5236" y="152266"/>
                    </a:lnTo>
                    <a:lnTo>
                      <a:pt x="20140" y="110775"/>
                    </a:lnTo>
                    <a:lnTo>
                      <a:pt x="43502" y="74119"/>
                    </a:lnTo>
                    <a:lnTo>
                      <a:pt x="74115" y="43504"/>
                    </a:lnTo>
                    <a:lnTo>
                      <a:pt x="110770" y="20141"/>
                    </a:lnTo>
                    <a:lnTo>
                      <a:pt x="152259" y="5236"/>
                    </a:lnTo>
                    <a:lnTo>
                      <a:pt x="197373" y="0"/>
                    </a:lnTo>
                    <a:lnTo>
                      <a:pt x="242487" y="5236"/>
                    </a:lnTo>
                    <a:lnTo>
                      <a:pt x="283976" y="20141"/>
                    </a:lnTo>
                    <a:lnTo>
                      <a:pt x="313279" y="38818"/>
                    </a:lnTo>
                    <a:lnTo>
                      <a:pt x="196715" y="38818"/>
                    </a:lnTo>
                    <a:lnTo>
                      <a:pt x="146946" y="46903"/>
                    </a:lnTo>
                    <a:lnTo>
                      <a:pt x="103618" y="69389"/>
                    </a:lnTo>
                    <a:lnTo>
                      <a:pt x="69386" y="103623"/>
                    </a:lnTo>
                    <a:lnTo>
                      <a:pt x="46901" y="146952"/>
                    </a:lnTo>
                    <a:lnTo>
                      <a:pt x="38816" y="196724"/>
                    </a:lnTo>
                    <a:lnTo>
                      <a:pt x="46901" y="246496"/>
                    </a:lnTo>
                    <a:lnTo>
                      <a:pt x="69386" y="289825"/>
                    </a:lnTo>
                    <a:lnTo>
                      <a:pt x="103618" y="324059"/>
                    </a:lnTo>
                    <a:lnTo>
                      <a:pt x="146946" y="346545"/>
                    </a:lnTo>
                    <a:lnTo>
                      <a:pt x="196715" y="354630"/>
                    </a:lnTo>
                    <a:lnTo>
                      <a:pt x="316097" y="354630"/>
                    </a:lnTo>
                    <a:lnTo>
                      <a:pt x="290540" y="371171"/>
                    </a:lnTo>
                    <a:lnTo>
                      <a:pt x="261437" y="383990"/>
                    </a:lnTo>
                    <a:lnTo>
                      <a:pt x="230238" y="391999"/>
                    </a:lnTo>
                    <a:lnTo>
                      <a:pt x="197373" y="394764"/>
                    </a:lnTo>
                    <a:close/>
                  </a:path>
                  <a:path w="519430" h="520064">
                    <a:moveTo>
                      <a:pt x="316097" y="354630"/>
                    </a:moveTo>
                    <a:lnTo>
                      <a:pt x="196715" y="354630"/>
                    </a:lnTo>
                    <a:lnTo>
                      <a:pt x="246485" y="346545"/>
                    </a:lnTo>
                    <a:lnTo>
                      <a:pt x="289813" y="324059"/>
                    </a:lnTo>
                    <a:lnTo>
                      <a:pt x="324045" y="289825"/>
                    </a:lnTo>
                    <a:lnTo>
                      <a:pt x="346530" y="246496"/>
                    </a:lnTo>
                    <a:lnTo>
                      <a:pt x="354614" y="196724"/>
                    </a:lnTo>
                    <a:lnTo>
                      <a:pt x="346530" y="146952"/>
                    </a:lnTo>
                    <a:lnTo>
                      <a:pt x="324045" y="103623"/>
                    </a:lnTo>
                    <a:lnTo>
                      <a:pt x="289813" y="69389"/>
                    </a:lnTo>
                    <a:lnTo>
                      <a:pt x="246485" y="46903"/>
                    </a:lnTo>
                    <a:lnTo>
                      <a:pt x="196715" y="38818"/>
                    </a:lnTo>
                    <a:lnTo>
                      <a:pt x="313279" y="38818"/>
                    </a:lnTo>
                    <a:lnTo>
                      <a:pt x="351244" y="74119"/>
                    </a:lnTo>
                    <a:lnTo>
                      <a:pt x="374607" y="110775"/>
                    </a:lnTo>
                    <a:lnTo>
                      <a:pt x="389510" y="152266"/>
                    </a:lnTo>
                    <a:lnTo>
                      <a:pt x="394747" y="197382"/>
                    </a:lnTo>
                    <a:lnTo>
                      <a:pt x="391982" y="230340"/>
                    </a:lnTo>
                    <a:lnTo>
                      <a:pt x="383974" y="261695"/>
                    </a:lnTo>
                    <a:lnTo>
                      <a:pt x="371155" y="290830"/>
                    </a:lnTo>
                    <a:lnTo>
                      <a:pt x="353956" y="317127"/>
                    </a:lnTo>
                    <a:lnTo>
                      <a:pt x="382904" y="346076"/>
                    </a:lnTo>
                    <a:lnTo>
                      <a:pt x="398161" y="346076"/>
                    </a:lnTo>
                    <a:lnTo>
                      <a:pt x="404533" y="347146"/>
                    </a:lnTo>
                    <a:lnTo>
                      <a:pt x="414638" y="351535"/>
                    </a:lnTo>
                    <a:lnTo>
                      <a:pt x="417772" y="353972"/>
                    </a:lnTo>
                    <a:lnTo>
                      <a:pt x="317113" y="353972"/>
                    </a:lnTo>
                    <a:lnTo>
                      <a:pt x="316097" y="354630"/>
                    </a:lnTo>
                    <a:close/>
                  </a:path>
                  <a:path w="519430" h="520064">
                    <a:moveTo>
                      <a:pt x="398161" y="346076"/>
                    </a:moveTo>
                    <a:lnTo>
                      <a:pt x="382904" y="346076"/>
                    </a:lnTo>
                    <a:lnTo>
                      <a:pt x="393811" y="345346"/>
                    </a:lnTo>
                    <a:lnTo>
                      <a:pt x="398161" y="346076"/>
                    </a:lnTo>
                    <a:close/>
                  </a:path>
                  <a:path w="519430" h="520064">
                    <a:moveTo>
                      <a:pt x="473696" y="519773"/>
                    </a:moveTo>
                    <a:lnTo>
                      <a:pt x="358562" y="423713"/>
                    </a:lnTo>
                    <a:lnTo>
                      <a:pt x="345454" y="391999"/>
                    </a:lnTo>
                    <a:lnTo>
                      <a:pt x="346061" y="382921"/>
                    </a:lnTo>
                    <a:lnTo>
                      <a:pt x="317113" y="353972"/>
                    </a:lnTo>
                    <a:lnTo>
                      <a:pt x="417772" y="353972"/>
                    </a:lnTo>
                    <a:lnTo>
                      <a:pt x="423695" y="358577"/>
                    </a:lnTo>
                    <a:lnTo>
                      <a:pt x="505934" y="440820"/>
                    </a:lnTo>
                    <a:lnTo>
                      <a:pt x="515936" y="455901"/>
                    </a:lnTo>
                    <a:lnTo>
                      <a:pt x="519339" y="473141"/>
                    </a:lnTo>
                    <a:lnTo>
                      <a:pt x="516204" y="490505"/>
                    </a:lnTo>
                    <a:lnTo>
                      <a:pt x="506592" y="505956"/>
                    </a:lnTo>
                    <a:lnTo>
                      <a:pt x="499232" y="512001"/>
                    </a:lnTo>
                    <a:lnTo>
                      <a:pt x="491131" y="516319"/>
                    </a:lnTo>
                    <a:lnTo>
                      <a:pt x="482537" y="518909"/>
                    </a:lnTo>
                    <a:lnTo>
                      <a:pt x="473696" y="519773"/>
                    </a:lnTo>
                    <a:close/>
                  </a:path>
                </a:pathLst>
              </a:custGeom>
              <a:solidFill>
                <a:srgbClr val="005486"/>
              </a:solidFill>
            </p:spPr>
            <p:txBody>
              <a:bodyPr wrap="square" lIns="0" tIns="0" rIns="0" bIns="0" rtlCol="0"/>
              <a:lstStyle/>
              <a:p>
                <a:endParaRPr/>
              </a:p>
            </p:txBody>
          </p:sp>
        </p:grpSp>
        <p:sp>
          <p:nvSpPr>
            <p:cNvPr id="40" name="object 40"/>
            <p:cNvSpPr txBox="1"/>
            <p:nvPr/>
          </p:nvSpPr>
          <p:spPr>
            <a:xfrm>
              <a:off x="570750" y="3148149"/>
              <a:ext cx="1849755" cy="1930721"/>
            </a:xfrm>
            <a:prstGeom prst="rect">
              <a:avLst/>
            </a:prstGeom>
          </p:spPr>
          <p:txBody>
            <a:bodyPr vert="horz" wrap="square" lIns="0" tIns="10795" rIns="0" bIns="0" rtlCol="0" anchor="t">
              <a:spAutoFit/>
            </a:bodyPr>
            <a:lstStyle/>
            <a:p>
              <a:pPr marL="12700" marR="5080" indent="-15240" algn="ctr">
                <a:lnSpc>
                  <a:spcPct val="100699"/>
                </a:lnSpc>
                <a:spcBef>
                  <a:spcPts val="85"/>
                </a:spcBef>
              </a:pPr>
              <a:r>
                <a:rPr sz="1800" b="1" dirty="0">
                  <a:solidFill>
                    <a:srgbClr val="005486"/>
                  </a:solidFill>
                  <a:latin typeface="Calibri"/>
                  <a:cs typeface="Calibri"/>
                </a:rPr>
                <a:t>Monitoring</a:t>
              </a:r>
              <a:r>
                <a:rPr sz="1800" b="1" spc="-120" dirty="0">
                  <a:solidFill>
                    <a:srgbClr val="005486"/>
                  </a:solidFill>
                  <a:latin typeface="Calibri"/>
                  <a:cs typeface="Calibri"/>
                </a:rPr>
                <a:t> </a:t>
              </a:r>
              <a:r>
                <a:rPr sz="1800" b="1" dirty="0">
                  <a:solidFill>
                    <a:srgbClr val="005486"/>
                  </a:solidFill>
                  <a:latin typeface="Calibri"/>
                  <a:cs typeface="Calibri"/>
                </a:rPr>
                <a:t>is</a:t>
              </a:r>
              <a:r>
                <a:rPr lang="en-US" sz="1800" b="1" spc="30" dirty="0">
                  <a:solidFill>
                    <a:srgbClr val="005486"/>
                  </a:solidFill>
                  <a:latin typeface="Calibri"/>
                  <a:cs typeface="Calibri"/>
                </a:rPr>
                <a:t> an important part </a:t>
              </a:r>
              <a:r>
                <a:rPr sz="1800" b="1" spc="-25" dirty="0">
                  <a:solidFill>
                    <a:srgbClr val="005486"/>
                  </a:solidFill>
                  <a:latin typeface="Calibri"/>
                  <a:cs typeface="Calibri"/>
                </a:rPr>
                <a:t>of </a:t>
              </a:r>
              <a:r>
                <a:rPr sz="1800" b="1" dirty="0">
                  <a:solidFill>
                    <a:srgbClr val="005486"/>
                  </a:solidFill>
                  <a:latin typeface="Calibri"/>
                  <a:cs typeface="Calibri"/>
                </a:rPr>
                <a:t>grant</a:t>
              </a:r>
              <a:r>
                <a:rPr sz="1800" b="1" spc="-40" dirty="0">
                  <a:solidFill>
                    <a:srgbClr val="005486"/>
                  </a:solidFill>
                  <a:latin typeface="Calibri"/>
                  <a:cs typeface="Calibri"/>
                </a:rPr>
                <a:t> </a:t>
              </a:r>
              <a:r>
                <a:rPr sz="1800" b="1" spc="-10" dirty="0">
                  <a:solidFill>
                    <a:srgbClr val="005486"/>
                  </a:solidFill>
                  <a:latin typeface="Calibri"/>
                  <a:cs typeface="Calibri"/>
                </a:rPr>
                <a:t>management</a:t>
              </a:r>
              <a:endParaRPr sz="1800" dirty="0">
                <a:latin typeface="Calibri"/>
                <a:cs typeface="Calibri"/>
              </a:endParaRPr>
            </a:p>
            <a:p>
              <a:pPr marL="146050" marR="148590" indent="10160" algn="ctr">
                <a:lnSpc>
                  <a:spcPct val="100699"/>
                </a:lnSpc>
                <a:spcBef>
                  <a:spcPts val="1205"/>
                </a:spcBef>
              </a:pPr>
              <a:r>
                <a:rPr sz="1200" dirty="0">
                  <a:latin typeface="Calibri"/>
                  <a:cs typeface="Calibri"/>
                </a:rPr>
                <a:t>As</a:t>
              </a:r>
              <a:r>
                <a:rPr sz="1200" spc="25" dirty="0">
                  <a:latin typeface="Calibri"/>
                  <a:cs typeface="Calibri"/>
                </a:rPr>
                <a:t> </a:t>
              </a:r>
              <a:r>
                <a:rPr sz="1200" dirty="0">
                  <a:latin typeface="Calibri"/>
                  <a:cs typeface="Calibri"/>
                </a:rPr>
                <a:t>the</a:t>
              </a:r>
              <a:r>
                <a:rPr sz="1200" spc="140" dirty="0">
                  <a:latin typeface="Calibri"/>
                  <a:cs typeface="Calibri"/>
                </a:rPr>
                <a:t> </a:t>
              </a:r>
              <a:r>
                <a:rPr sz="1200" dirty="0">
                  <a:latin typeface="Calibri"/>
                  <a:cs typeface="Calibri"/>
                </a:rPr>
                <a:t>pass-</a:t>
              </a:r>
              <a:r>
                <a:rPr sz="1200" spc="-30" dirty="0">
                  <a:latin typeface="Calibri"/>
                  <a:cs typeface="Calibri"/>
                </a:rPr>
                <a:t>through</a:t>
              </a:r>
              <a:r>
                <a:rPr sz="1200" spc="-60" dirty="0">
                  <a:latin typeface="Calibri"/>
                  <a:cs typeface="Calibri"/>
                </a:rPr>
                <a:t> </a:t>
              </a:r>
              <a:r>
                <a:rPr sz="1200" spc="-25" dirty="0">
                  <a:latin typeface="Calibri"/>
                  <a:cs typeface="Calibri"/>
                </a:rPr>
                <a:t>for </a:t>
              </a:r>
              <a:r>
                <a:rPr sz="1200" dirty="0">
                  <a:latin typeface="Calibri"/>
                  <a:cs typeface="Calibri"/>
                </a:rPr>
                <a:t>ESSER,</a:t>
              </a:r>
              <a:r>
                <a:rPr sz="1200" spc="-5" dirty="0">
                  <a:latin typeface="Calibri"/>
                  <a:cs typeface="Calibri"/>
                </a:rPr>
                <a:t> </a:t>
              </a:r>
              <a:r>
                <a:rPr sz="1200" dirty="0">
                  <a:latin typeface="Calibri"/>
                  <a:cs typeface="Calibri"/>
                </a:rPr>
                <a:t>PDE</a:t>
              </a:r>
              <a:r>
                <a:rPr sz="1200" spc="-50" dirty="0">
                  <a:latin typeface="Calibri"/>
                  <a:cs typeface="Calibri"/>
                </a:rPr>
                <a:t> </a:t>
              </a:r>
              <a:r>
                <a:rPr sz="1200" dirty="0">
                  <a:latin typeface="Calibri"/>
                  <a:cs typeface="Calibri"/>
                </a:rPr>
                <a:t>is</a:t>
              </a:r>
              <a:r>
                <a:rPr sz="1200" spc="-10" dirty="0">
                  <a:latin typeface="Calibri"/>
                  <a:cs typeface="Calibri"/>
                </a:rPr>
                <a:t> required</a:t>
              </a:r>
              <a:r>
                <a:rPr sz="1200" spc="50" dirty="0">
                  <a:latin typeface="Calibri"/>
                  <a:cs typeface="Calibri"/>
                </a:rPr>
                <a:t> </a:t>
              </a:r>
              <a:r>
                <a:rPr sz="1200" spc="-25" dirty="0">
                  <a:latin typeface="Calibri"/>
                  <a:cs typeface="Calibri"/>
                </a:rPr>
                <a:t>to </a:t>
              </a:r>
              <a:r>
                <a:rPr sz="1200" spc="-10" dirty="0">
                  <a:latin typeface="Calibri"/>
                  <a:cs typeface="Calibri"/>
                </a:rPr>
                <a:t>demonstrate</a:t>
              </a:r>
              <a:r>
                <a:rPr sz="1200" spc="90" dirty="0">
                  <a:latin typeface="Calibri"/>
                  <a:cs typeface="Calibri"/>
                </a:rPr>
                <a:t> </a:t>
              </a:r>
              <a:r>
                <a:rPr sz="1200" spc="-10" dirty="0">
                  <a:latin typeface="Calibri"/>
                  <a:cs typeface="Calibri"/>
                </a:rPr>
                <a:t>oversight</a:t>
              </a:r>
              <a:r>
                <a:rPr sz="1200" spc="-75" dirty="0">
                  <a:latin typeface="Calibri"/>
                  <a:cs typeface="Calibri"/>
                </a:rPr>
                <a:t> </a:t>
              </a:r>
              <a:r>
                <a:rPr sz="1200" spc="-35" dirty="0">
                  <a:latin typeface="Calibri"/>
                  <a:cs typeface="Calibri"/>
                </a:rPr>
                <a:t>of </a:t>
              </a:r>
              <a:r>
                <a:rPr sz="1200" spc="-10" dirty="0">
                  <a:latin typeface="Calibri"/>
                  <a:cs typeface="Calibri"/>
                </a:rPr>
                <a:t>subawards </a:t>
              </a:r>
              <a:r>
                <a:rPr sz="1200" dirty="0">
                  <a:latin typeface="Calibri"/>
                  <a:cs typeface="Calibri"/>
                </a:rPr>
                <a:t>per</a:t>
              </a:r>
              <a:r>
                <a:rPr sz="1200" spc="50" dirty="0">
                  <a:latin typeface="Calibri"/>
                  <a:cs typeface="Calibri"/>
                </a:rPr>
                <a:t> </a:t>
              </a:r>
              <a:r>
                <a:rPr sz="1200" dirty="0">
                  <a:latin typeface="Calibri"/>
                  <a:cs typeface="Calibri"/>
                </a:rPr>
                <a:t>2</a:t>
              </a:r>
              <a:r>
                <a:rPr sz="1200" spc="-65" dirty="0">
                  <a:latin typeface="Calibri"/>
                  <a:cs typeface="Calibri"/>
                </a:rPr>
                <a:t> </a:t>
              </a:r>
              <a:r>
                <a:rPr sz="1200" spc="-25" dirty="0">
                  <a:latin typeface="Calibri"/>
                  <a:cs typeface="Calibri"/>
                </a:rPr>
                <a:t>CFR</a:t>
              </a:r>
              <a:r>
                <a:rPr lang="en-US" sz="1200" spc="-25" dirty="0">
                  <a:latin typeface="Calibri"/>
                  <a:cs typeface="Calibri"/>
                </a:rPr>
                <a:t> Part 200</a:t>
              </a:r>
              <a:endParaRPr sz="1200" dirty="0">
                <a:latin typeface="Calibri"/>
                <a:cs typeface="Calibri"/>
              </a:endParaRPr>
            </a:p>
          </p:txBody>
        </p:sp>
        <p:sp>
          <p:nvSpPr>
            <p:cNvPr id="41" name="object 41"/>
            <p:cNvSpPr txBox="1"/>
            <p:nvPr/>
          </p:nvSpPr>
          <p:spPr>
            <a:xfrm>
              <a:off x="580351" y="5034023"/>
              <a:ext cx="1827530" cy="751205"/>
            </a:xfrm>
            <a:prstGeom prst="rect">
              <a:avLst/>
            </a:prstGeom>
          </p:spPr>
          <p:txBody>
            <a:bodyPr vert="horz" wrap="square" lIns="0" tIns="20320" rIns="0" bIns="0" rtlCol="0">
              <a:spAutoFit/>
            </a:bodyPr>
            <a:lstStyle/>
            <a:p>
              <a:pPr marL="12700" marR="5080" algn="ctr">
                <a:lnSpc>
                  <a:spcPts val="1420"/>
                </a:lnSpc>
                <a:spcBef>
                  <a:spcPts val="160"/>
                </a:spcBef>
              </a:pPr>
              <a:r>
                <a:rPr sz="1200" i="1">
                  <a:solidFill>
                    <a:srgbClr val="005486"/>
                  </a:solidFill>
                  <a:latin typeface="Calibri"/>
                  <a:cs typeface="Calibri"/>
                </a:rPr>
                <a:t>Our</a:t>
              </a:r>
              <a:r>
                <a:rPr sz="1200" i="1" spc="70">
                  <a:solidFill>
                    <a:srgbClr val="005486"/>
                  </a:solidFill>
                  <a:latin typeface="Calibri"/>
                  <a:cs typeface="Calibri"/>
                </a:rPr>
                <a:t> </a:t>
              </a:r>
              <a:r>
                <a:rPr sz="1200" i="1">
                  <a:solidFill>
                    <a:srgbClr val="005486"/>
                  </a:solidFill>
                  <a:latin typeface="Calibri"/>
                  <a:cs typeface="Calibri"/>
                </a:rPr>
                <a:t>monitoring</a:t>
              </a:r>
              <a:r>
                <a:rPr sz="1200" i="1" spc="95">
                  <a:solidFill>
                    <a:srgbClr val="005486"/>
                  </a:solidFill>
                  <a:latin typeface="Calibri"/>
                  <a:cs typeface="Calibri"/>
                </a:rPr>
                <a:t> </a:t>
              </a:r>
              <a:r>
                <a:rPr sz="1200" i="1" spc="-10">
                  <a:solidFill>
                    <a:srgbClr val="005486"/>
                  </a:solidFill>
                  <a:latin typeface="Calibri"/>
                  <a:cs typeface="Calibri"/>
                </a:rPr>
                <a:t>team</a:t>
              </a:r>
              <a:r>
                <a:rPr sz="1200" i="1" spc="80">
                  <a:solidFill>
                    <a:srgbClr val="005486"/>
                  </a:solidFill>
                  <a:latin typeface="Calibri"/>
                  <a:cs typeface="Calibri"/>
                </a:rPr>
                <a:t> </a:t>
              </a:r>
              <a:r>
                <a:rPr sz="1200" i="1">
                  <a:solidFill>
                    <a:srgbClr val="005486"/>
                  </a:solidFill>
                  <a:latin typeface="Calibri"/>
                  <a:cs typeface="Calibri"/>
                </a:rPr>
                <a:t>is</a:t>
              </a:r>
              <a:r>
                <a:rPr sz="1200" i="1" spc="25">
                  <a:solidFill>
                    <a:srgbClr val="005486"/>
                  </a:solidFill>
                  <a:latin typeface="Calibri"/>
                  <a:cs typeface="Calibri"/>
                </a:rPr>
                <a:t> </a:t>
              </a:r>
              <a:r>
                <a:rPr sz="1200" i="1" spc="-20">
                  <a:solidFill>
                    <a:srgbClr val="005486"/>
                  </a:solidFill>
                  <a:latin typeface="Calibri"/>
                  <a:cs typeface="Calibri"/>
                </a:rPr>
                <a:t>here </a:t>
              </a:r>
              <a:r>
                <a:rPr sz="1200" i="1">
                  <a:solidFill>
                    <a:srgbClr val="005486"/>
                  </a:solidFill>
                  <a:latin typeface="Calibri"/>
                  <a:cs typeface="Calibri"/>
                </a:rPr>
                <a:t>to</a:t>
              </a:r>
              <a:r>
                <a:rPr sz="1200" i="1" spc="-25">
                  <a:solidFill>
                    <a:srgbClr val="005486"/>
                  </a:solidFill>
                  <a:latin typeface="Calibri"/>
                  <a:cs typeface="Calibri"/>
                </a:rPr>
                <a:t> </a:t>
              </a:r>
              <a:r>
                <a:rPr sz="1200" i="1">
                  <a:solidFill>
                    <a:srgbClr val="005486"/>
                  </a:solidFill>
                  <a:latin typeface="Calibri"/>
                  <a:cs typeface="Calibri"/>
                </a:rPr>
                <a:t>answer</a:t>
              </a:r>
              <a:r>
                <a:rPr sz="1200" i="1" spc="-15">
                  <a:solidFill>
                    <a:srgbClr val="005486"/>
                  </a:solidFill>
                  <a:latin typeface="Calibri"/>
                  <a:cs typeface="Calibri"/>
                </a:rPr>
                <a:t> </a:t>
              </a:r>
              <a:r>
                <a:rPr sz="1200" i="1">
                  <a:solidFill>
                    <a:srgbClr val="005486"/>
                  </a:solidFill>
                  <a:latin typeface="Calibri"/>
                  <a:cs typeface="Calibri"/>
                </a:rPr>
                <a:t>questions,</a:t>
              </a:r>
              <a:r>
                <a:rPr sz="1200" i="1" spc="-40">
                  <a:solidFill>
                    <a:srgbClr val="005486"/>
                  </a:solidFill>
                  <a:latin typeface="Calibri"/>
                  <a:cs typeface="Calibri"/>
                </a:rPr>
                <a:t> </a:t>
              </a:r>
              <a:r>
                <a:rPr sz="1200" i="1" spc="-10">
                  <a:solidFill>
                    <a:srgbClr val="005486"/>
                  </a:solidFill>
                  <a:latin typeface="Calibri"/>
                  <a:cs typeface="Calibri"/>
                </a:rPr>
                <a:t>provide </a:t>
              </a:r>
              <a:r>
                <a:rPr sz="1200" i="1">
                  <a:solidFill>
                    <a:srgbClr val="005486"/>
                  </a:solidFill>
                  <a:latin typeface="Calibri"/>
                  <a:cs typeface="Calibri"/>
                </a:rPr>
                <a:t>guidance,</a:t>
              </a:r>
              <a:r>
                <a:rPr sz="1200" i="1" spc="-45">
                  <a:solidFill>
                    <a:srgbClr val="005486"/>
                  </a:solidFill>
                  <a:latin typeface="Calibri"/>
                  <a:cs typeface="Calibri"/>
                </a:rPr>
                <a:t> </a:t>
              </a:r>
              <a:r>
                <a:rPr sz="1200" i="1">
                  <a:solidFill>
                    <a:srgbClr val="005486"/>
                  </a:solidFill>
                  <a:latin typeface="Calibri"/>
                  <a:cs typeface="Calibri"/>
                </a:rPr>
                <a:t>and</a:t>
              </a:r>
              <a:r>
                <a:rPr sz="1200" i="1" spc="-5">
                  <a:solidFill>
                    <a:srgbClr val="005486"/>
                  </a:solidFill>
                  <a:latin typeface="Calibri"/>
                  <a:cs typeface="Calibri"/>
                </a:rPr>
                <a:t> </a:t>
              </a:r>
              <a:r>
                <a:rPr sz="1200" i="1" spc="-10">
                  <a:solidFill>
                    <a:srgbClr val="005486"/>
                  </a:solidFill>
                  <a:latin typeface="Calibri"/>
                  <a:cs typeface="Calibri"/>
                </a:rPr>
                <a:t>prepare</a:t>
              </a:r>
              <a:r>
                <a:rPr sz="1200" i="1" spc="40">
                  <a:solidFill>
                    <a:srgbClr val="005486"/>
                  </a:solidFill>
                  <a:latin typeface="Calibri"/>
                  <a:cs typeface="Calibri"/>
                </a:rPr>
                <a:t> </a:t>
              </a:r>
              <a:r>
                <a:rPr sz="1200" i="1" spc="-25">
                  <a:solidFill>
                    <a:srgbClr val="005486"/>
                  </a:solidFill>
                  <a:latin typeface="Calibri"/>
                  <a:cs typeface="Calibri"/>
                </a:rPr>
                <a:t>you </a:t>
              </a:r>
              <a:r>
                <a:rPr sz="1200" i="1">
                  <a:solidFill>
                    <a:srgbClr val="005486"/>
                  </a:solidFill>
                  <a:latin typeface="Calibri"/>
                  <a:cs typeface="Calibri"/>
                </a:rPr>
                <a:t>for </a:t>
              </a:r>
              <a:r>
                <a:rPr lang="en-US" sz="1200" i="1">
                  <a:solidFill>
                    <a:srgbClr val="005486"/>
                  </a:solidFill>
                  <a:latin typeface="Calibri"/>
                  <a:cs typeface="Calibri"/>
                </a:rPr>
                <a:t>possible </a:t>
              </a:r>
              <a:r>
                <a:rPr sz="1200" i="1">
                  <a:solidFill>
                    <a:srgbClr val="005486"/>
                  </a:solidFill>
                  <a:latin typeface="Calibri"/>
                  <a:cs typeface="Calibri"/>
                </a:rPr>
                <a:t>future </a:t>
              </a:r>
              <a:r>
                <a:rPr sz="1200" i="1" spc="-10">
                  <a:solidFill>
                    <a:srgbClr val="005486"/>
                  </a:solidFill>
                  <a:latin typeface="Calibri"/>
                  <a:cs typeface="Calibri"/>
                </a:rPr>
                <a:t>audits.</a:t>
              </a:r>
              <a:endParaRPr sz="1200">
                <a:latin typeface="Calibri"/>
                <a:cs typeface="Calibri"/>
              </a:endParaRPr>
            </a:p>
          </p:txBody>
        </p:sp>
      </p:grpSp>
      <p:grpSp>
        <p:nvGrpSpPr>
          <p:cNvPr id="4" name="Group 3" descr="We are in this together &#10;&#10;Our goal is to provide actionable feedback and&#10;leading practices to address programmatic shortfalls.&#10;We Will provide references, explanations, and sufficient detail so your team knows what to do next time!">
            <a:extLst>
              <a:ext uri="{FF2B5EF4-FFF2-40B4-BE49-F238E27FC236}">
                <a16:creationId xmlns:a16="http://schemas.microsoft.com/office/drawing/2014/main" id="{D456ED89-4545-46EF-8C8D-401B0102A8EF}"/>
              </a:ext>
            </a:extLst>
          </p:cNvPr>
          <p:cNvGrpSpPr/>
          <p:nvPr/>
        </p:nvGrpSpPr>
        <p:grpSpPr>
          <a:xfrm>
            <a:off x="2805112" y="1494315"/>
            <a:ext cx="2057400" cy="4335581"/>
            <a:chOff x="2776537" y="1603256"/>
            <a:chExt cx="2057400" cy="4335581"/>
          </a:xfrm>
        </p:grpSpPr>
        <p:sp>
          <p:nvSpPr>
            <p:cNvPr id="5" name="object 5"/>
            <p:cNvSpPr/>
            <p:nvPr/>
          </p:nvSpPr>
          <p:spPr>
            <a:xfrm>
              <a:off x="2776537"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chemeClr val="accent6"/>
              </a:solidFill>
            </a:ln>
          </p:spPr>
          <p:txBody>
            <a:bodyPr wrap="square" lIns="0" tIns="0" rIns="0" bIns="0" rtlCol="0"/>
            <a:lstStyle/>
            <a:p>
              <a:endParaRPr/>
            </a:p>
          </p:txBody>
        </p:sp>
        <p:grpSp>
          <p:nvGrpSpPr>
            <p:cNvPr id="14" name="object 14"/>
            <p:cNvGrpSpPr/>
            <p:nvPr/>
          </p:nvGrpSpPr>
          <p:grpSpPr>
            <a:xfrm>
              <a:off x="3591467" y="1603256"/>
              <a:ext cx="361315" cy="673219"/>
              <a:chOff x="3591467" y="1603256"/>
              <a:chExt cx="361315" cy="673219"/>
            </a:xfrm>
          </p:grpSpPr>
          <p:pic>
            <p:nvPicPr>
              <p:cNvPr id="15" name="object 15"/>
              <p:cNvPicPr/>
              <p:nvPr/>
            </p:nvPicPr>
            <p:blipFill>
              <a:blip r:embed="rId5" cstate="screen">
                <a:extLst>
                  <a:ext uri="{28A0092B-C50C-407E-A947-70E740481C1C}">
                    <a14:useLocalDpi xmlns:a14="http://schemas.microsoft.com/office/drawing/2010/main"/>
                  </a:ext>
                </a:extLst>
              </a:blip>
              <a:stretch>
                <a:fillRect/>
              </a:stretch>
            </p:blipFill>
            <p:spPr>
              <a:xfrm>
                <a:off x="3752849" y="2171700"/>
                <a:ext cx="95250" cy="104775"/>
              </a:xfrm>
              <a:prstGeom prst="rect">
                <a:avLst/>
              </a:prstGeom>
            </p:spPr>
          </p:pic>
          <p:sp>
            <p:nvSpPr>
              <p:cNvPr id="16" name="object 16"/>
              <p:cNvSpPr/>
              <p:nvPr/>
            </p:nvSpPr>
            <p:spPr>
              <a:xfrm>
                <a:off x="3591467" y="1603256"/>
                <a:ext cx="361315" cy="597535"/>
              </a:xfrm>
              <a:custGeom>
                <a:avLst/>
                <a:gdLst/>
                <a:ahLst/>
                <a:cxnLst/>
                <a:rect l="l" t="t" r="r" b="b"/>
                <a:pathLst>
                  <a:path w="361314" h="597535">
                    <a:moveTo>
                      <a:pt x="231820" y="0"/>
                    </a:moveTo>
                    <a:lnTo>
                      <a:pt x="165455" y="1426"/>
                    </a:lnTo>
                    <a:lnTo>
                      <a:pt x="99905" y="9351"/>
                    </a:lnTo>
                    <a:lnTo>
                      <a:pt x="46751" y="23272"/>
                    </a:lnTo>
                    <a:lnTo>
                      <a:pt x="11586" y="43273"/>
                    </a:lnTo>
                    <a:lnTo>
                      <a:pt x="0" y="69435"/>
                    </a:lnTo>
                    <a:lnTo>
                      <a:pt x="6267" y="86330"/>
                    </a:lnTo>
                    <a:lnTo>
                      <a:pt x="21717" y="101055"/>
                    </a:lnTo>
                    <a:lnTo>
                      <a:pt x="45119" y="113137"/>
                    </a:lnTo>
                    <a:lnTo>
                      <a:pt x="75247" y="122102"/>
                    </a:lnTo>
                    <a:lnTo>
                      <a:pt x="89255" y="319828"/>
                    </a:lnTo>
                    <a:lnTo>
                      <a:pt x="60698" y="332951"/>
                    </a:lnTo>
                    <a:lnTo>
                      <a:pt x="39233" y="348213"/>
                    </a:lnTo>
                    <a:lnTo>
                      <a:pt x="26011" y="364970"/>
                    </a:lnTo>
                    <a:lnTo>
                      <a:pt x="22186" y="382579"/>
                    </a:lnTo>
                    <a:lnTo>
                      <a:pt x="34730" y="406532"/>
                    </a:lnTo>
                    <a:lnTo>
                      <a:pt x="65979" y="425319"/>
                    </a:lnTo>
                    <a:lnTo>
                      <a:pt x="111930" y="437627"/>
                    </a:lnTo>
                    <a:lnTo>
                      <a:pt x="168579" y="442142"/>
                    </a:lnTo>
                    <a:lnTo>
                      <a:pt x="175679" y="542281"/>
                    </a:lnTo>
                    <a:lnTo>
                      <a:pt x="207657" y="597158"/>
                    </a:lnTo>
                    <a:lnTo>
                      <a:pt x="232435" y="538255"/>
                    </a:lnTo>
                    <a:lnTo>
                      <a:pt x="225336" y="438116"/>
                    </a:lnTo>
                    <a:lnTo>
                      <a:pt x="280300" y="425693"/>
                    </a:lnTo>
                    <a:lnTo>
                      <a:pt x="323807" y="407047"/>
                    </a:lnTo>
                    <a:lnTo>
                      <a:pt x="352000" y="384050"/>
                    </a:lnTo>
                    <a:lnTo>
                      <a:pt x="361022" y="358576"/>
                    </a:lnTo>
                    <a:lnTo>
                      <a:pt x="354774" y="341680"/>
                    </a:lnTo>
                    <a:lnTo>
                      <a:pt x="339417" y="326948"/>
                    </a:lnTo>
                    <a:lnTo>
                      <a:pt x="316263" y="314847"/>
                    </a:lnTo>
                    <a:lnTo>
                      <a:pt x="286626" y="305845"/>
                    </a:lnTo>
                    <a:lnTo>
                      <a:pt x="272618" y="108119"/>
                    </a:lnTo>
                    <a:lnTo>
                      <a:pt x="300690" y="95027"/>
                    </a:lnTo>
                    <a:lnTo>
                      <a:pt x="321905" y="79785"/>
                    </a:lnTo>
                    <a:lnTo>
                      <a:pt x="335031" y="63039"/>
                    </a:lnTo>
                    <a:lnTo>
                      <a:pt x="338836" y="45432"/>
                    </a:lnTo>
                    <a:lnTo>
                      <a:pt x="323798" y="21149"/>
                    </a:lnTo>
                    <a:lnTo>
                      <a:pt x="286364" y="6289"/>
                    </a:lnTo>
                    <a:lnTo>
                      <a:pt x="231820" y="0"/>
                    </a:lnTo>
                    <a:close/>
                  </a:path>
                </a:pathLst>
              </a:custGeom>
              <a:solidFill>
                <a:schemeClr val="accent6"/>
              </a:solidFill>
            </p:spPr>
            <p:txBody>
              <a:bodyPr wrap="square" lIns="0" tIns="0" rIns="0" bIns="0" rtlCol="0"/>
              <a:lstStyle/>
              <a:p>
                <a:endParaRPr/>
              </a:p>
            </p:txBody>
          </p:sp>
          <p:sp>
            <p:nvSpPr>
              <p:cNvPr id="17" name="object 17"/>
              <p:cNvSpPr/>
              <p:nvPr/>
            </p:nvSpPr>
            <p:spPr>
              <a:xfrm>
                <a:off x="3591467" y="1603256"/>
                <a:ext cx="361315" cy="597535"/>
              </a:xfrm>
              <a:custGeom>
                <a:avLst/>
                <a:gdLst/>
                <a:ahLst/>
                <a:cxnLst/>
                <a:rect l="l" t="t" r="r" b="b"/>
                <a:pathLst>
                  <a:path w="361314" h="597535">
                    <a:moveTo>
                      <a:pt x="338836" y="45432"/>
                    </a:moveTo>
                    <a:lnTo>
                      <a:pt x="323798" y="21149"/>
                    </a:lnTo>
                    <a:lnTo>
                      <a:pt x="286364" y="6289"/>
                    </a:lnTo>
                    <a:lnTo>
                      <a:pt x="231820" y="0"/>
                    </a:lnTo>
                    <a:lnTo>
                      <a:pt x="165455" y="1426"/>
                    </a:lnTo>
                    <a:lnTo>
                      <a:pt x="99905" y="9351"/>
                    </a:lnTo>
                    <a:lnTo>
                      <a:pt x="46751" y="23272"/>
                    </a:lnTo>
                    <a:lnTo>
                      <a:pt x="11586" y="43273"/>
                    </a:lnTo>
                    <a:lnTo>
                      <a:pt x="0" y="69435"/>
                    </a:lnTo>
                    <a:lnTo>
                      <a:pt x="6267" y="86330"/>
                    </a:lnTo>
                    <a:lnTo>
                      <a:pt x="21717" y="101055"/>
                    </a:lnTo>
                    <a:lnTo>
                      <a:pt x="45119" y="113137"/>
                    </a:lnTo>
                    <a:lnTo>
                      <a:pt x="75247" y="122102"/>
                    </a:lnTo>
                    <a:lnTo>
                      <a:pt x="89255" y="319828"/>
                    </a:lnTo>
                    <a:lnTo>
                      <a:pt x="60698" y="332951"/>
                    </a:lnTo>
                    <a:lnTo>
                      <a:pt x="39233" y="348213"/>
                    </a:lnTo>
                    <a:lnTo>
                      <a:pt x="26011" y="364970"/>
                    </a:lnTo>
                    <a:lnTo>
                      <a:pt x="22186" y="382579"/>
                    </a:lnTo>
                    <a:lnTo>
                      <a:pt x="34730" y="406532"/>
                    </a:lnTo>
                    <a:lnTo>
                      <a:pt x="65979" y="425319"/>
                    </a:lnTo>
                    <a:lnTo>
                      <a:pt x="111930" y="437627"/>
                    </a:lnTo>
                    <a:lnTo>
                      <a:pt x="168579" y="442142"/>
                    </a:lnTo>
                    <a:lnTo>
                      <a:pt x="175679" y="542281"/>
                    </a:lnTo>
                    <a:lnTo>
                      <a:pt x="207657" y="597158"/>
                    </a:lnTo>
                    <a:lnTo>
                      <a:pt x="232435" y="538255"/>
                    </a:lnTo>
                    <a:lnTo>
                      <a:pt x="225336" y="438116"/>
                    </a:lnTo>
                    <a:lnTo>
                      <a:pt x="280300" y="425693"/>
                    </a:lnTo>
                    <a:lnTo>
                      <a:pt x="323807" y="407047"/>
                    </a:lnTo>
                    <a:lnTo>
                      <a:pt x="352000" y="384050"/>
                    </a:lnTo>
                    <a:lnTo>
                      <a:pt x="361022" y="358576"/>
                    </a:lnTo>
                    <a:lnTo>
                      <a:pt x="354774" y="341680"/>
                    </a:lnTo>
                    <a:lnTo>
                      <a:pt x="339417" y="326948"/>
                    </a:lnTo>
                    <a:lnTo>
                      <a:pt x="316263" y="314847"/>
                    </a:lnTo>
                    <a:lnTo>
                      <a:pt x="286626" y="305845"/>
                    </a:lnTo>
                    <a:lnTo>
                      <a:pt x="272618" y="108119"/>
                    </a:lnTo>
                    <a:lnTo>
                      <a:pt x="300690" y="95027"/>
                    </a:lnTo>
                    <a:lnTo>
                      <a:pt x="321905" y="79785"/>
                    </a:lnTo>
                    <a:lnTo>
                      <a:pt x="335031" y="63039"/>
                    </a:lnTo>
                    <a:lnTo>
                      <a:pt x="338836" y="45432"/>
                    </a:lnTo>
                    <a:close/>
                  </a:path>
                </a:pathLst>
              </a:custGeom>
              <a:ln w="9525">
                <a:solidFill>
                  <a:srgbClr val="FFFFFF"/>
                </a:solidFill>
              </a:ln>
            </p:spPr>
            <p:txBody>
              <a:bodyPr wrap="square" lIns="0" tIns="0" rIns="0" bIns="0" rtlCol="0"/>
              <a:lstStyle/>
              <a:p>
                <a:endParaRPr/>
              </a:p>
            </p:txBody>
          </p:sp>
        </p:grpSp>
        <p:sp>
          <p:nvSpPr>
            <p:cNvPr id="30" name="object 30"/>
            <p:cNvSpPr/>
            <p:nvPr/>
          </p:nvSpPr>
          <p:spPr>
            <a:xfrm>
              <a:off x="3484194" y="2388209"/>
              <a:ext cx="610870" cy="574040"/>
            </a:xfrm>
            <a:custGeom>
              <a:avLst/>
              <a:gdLst/>
              <a:ahLst/>
              <a:cxnLst/>
              <a:rect l="l" t="t" r="r" b="b"/>
              <a:pathLst>
                <a:path w="610870" h="574039">
                  <a:moveTo>
                    <a:pt x="255270" y="326339"/>
                  </a:moveTo>
                  <a:lnTo>
                    <a:pt x="253301" y="319760"/>
                  </a:lnTo>
                  <a:lnTo>
                    <a:pt x="251333" y="312521"/>
                  </a:lnTo>
                  <a:lnTo>
                    <a:pt x="244094" y="308571"/>
                  </a:lnTo>
                  <a:lnTo>
                    <a:pt x="237515" y="310553"/>
                  </a:lnTo>
                  <a:lnTo>
                    <a:pt x="176987" y="326339"/>
                  </a:lnTo>
                  <a:lnTo>
                    <a:pt x="216789" y="304622"/>
                  </a:lnTo>
                  <a:lnTo>
                    <a:pt x="234873" y="294754"/>
                  </a:lnTo>
                  <a:lnTo>
                    <a:pt x="241452" y="291465"/>
                  </a:lnTo>
                  <a:lnTo>
                    <a:pt x="243433" y="283578"/>
                  </a:lnTo>
                  <a:lnTo>
                    <a:pt x="236855" y="270421"/>
                  </a:lnTo>
                  <a:lnTo>
                    <a:pt x="228955" y="268439"/>
                  </a:lnTo>
                  <a:lnTo>
                    <a:pt x="222377" y="271729"/>
                  </a:lnTo>
                  <a:lnTo>
                    <a:pt x="160540" y="304622"/>
                  </a:lnTo>
                  <a:lnTo>
                    <a:pt x="164261" y="301332"/>
                  </a:lnTo>
                  <a:lnTo>
                    <a:pt x="215798" y="255943"/>
                  </a:lnTo>
                  <a:lnTo>
                    <a:pt x="216458" y="247383"/>
                  </a:lnTo>
                  <a:lnTo>
                    <a:pt x="207251" y="236855"/>
                  </a:lnTo>
                  <a:lnTo>
                    <a:pt x="198691" y="236207"/>
                  </a:lnTo>
                  <a:lnTo>
                    <a:pt x="132905" y="293446"/>
                  </a:lnTo>
                  <a:lnTo>
                    <a:pt x="126492" y="296151"/>
                  </a:lnTo>
                  <a:lnTo>
                    <a:pt x="120078" y="298373"/>
                  </a:lnTo>
                  <a:lnTo>
                    <a:pt x="113665" y="300101"/>
                  </a:lnTo>
                  <a:lnTo>
                    <a:pt x="107238" y="301332"/>
                  </a:lnTo>
                  <a:lnTo>
                    <a:pt x="107238" y="300685"/>
                  </a:lnTo>
                  <a:lnTo>
                    <a:pt x="107899" y="300685"/>
                  </a:lnTo>
                  <a:lnTo>
                    <a:pt x="114261" y="286270"/>
                  </a:lnTo>
                  <a:lnTo>
                    <a:pt x="118351" y="271233"/>
                  </a:lnTo>
                  <a:lnTo>
                    <a:pt x="119837" y="256451"/>
                  </a:lnTo>
                  <a:lnTo>
                    <a:pt x="118427" y="242785"/>
                  </a:lnTo>
                  <a:lnTo>
                    <a:pt x="117119" y="236207"/>
                  </a:lnTo>
                  <a:lnTo>
                    <a:pt x="109880" y="232257"/>
                  </a:lnTo>
                  <a:lnTo>
                    <a:pt x="96723" y="234886"/>
                  </a:lnTo>
                  <a:lnTo>
                    <a:pt x="92773" y="242125"/>
                  </a:lnTo>
                  <a:lnTo>
                    <a:pt x="94081" y="248704"/>
                  </a:lnTo>
                  <a:lnTo>
                    <a:pt x="94043" y="255943"/>
                  </a:lnTo>
                  <a:lnTo>
                    <a:pt x="91617" y="264160"/>
                  </a:lnTo>
                  <a:lnTo>
                    <a:pt x="87426" y="273494"/>
                  </a:lnTo>
                  <a:lnTo>
                    <a:pt x="82245" y="283578"/>
                  </a:lnTo>
                  <a:lnTo>
                    <a:pt x="75260" y="297014"/>
                  </a:lnTo>
                  <a:lnTo>
                    <a:pt x="68834" y="311619"/>
                  </a:lnTo>
                  <a:lnTo>
                    <a:pt x="64020" y="327342"/>
                  </a:lnTo>
                  <a:lnTo>
                    <a:pt x="61849" y="344106"/>
                  </a:lnTo>
                  <a:lnTo>
                    <a:pt x="0" y="377659"/>
                  </a:lnTo>
                  <a:lnTo>
                    <a:pt x="27635" y="428320"/>
                  </a:lnTo>
                  <a:lnTo>
                    <a:pt x="92773" y="393446"/>
                  </a:lnTo>
                  <a:lnTo>
                    <a:pt x="111010" y="398233"/>
                  </a:lnTo>
                  <a:lnTo>
                    <a:pt x="133070" y="394677"/>
                  </a:lnTo>
                  <a:lnTo>
                    <a:pt x="136525" y="393446"/>
                  </a:lnTo>
                  <a:lnTo>
                    <a:pt x="154393" y="387070"/>
                  </a:lnTo>
                  <a:lnTo>
                    <a:pt x="170408" y="379628"/>
                  </a:lnTo>
                  <a:lnTo>
                    <a:pt x="227647" y="380288"/>
                  </a:lnTo>
                  <a:lnTo>
                    <a:pt x="234873" y="380288"/>
                  </a:lnTo>
                  <a:lnTo>
                    <a:pt x="235534" y="379628"/>
                  </a:lnTo>
                  <a:lnTo>
                    <a:pt x="240804" y="374370"/>
                  </a:lnTo>
                  <a:lnTo>
                    <a:pt x="240804" y="359892"/>
                  </a:lnTo>
                  <a:lnTo>
                    <a:pt x="234873" y="353974"/>
                  </a:lnTo>
                  <a:lnTo>
                    <a:pt x="227647" y="353974"/>
                  </a:lnTo>
                  <a:lnTo>
                    <a:pt x="174345" y="353314"/>
                  </a:lnTo>
                  <a:lnTo>
                    <a:pt x="244094" y="335546"/>
                  </a:lnTo>
                  <a:lnTo>
                    <a:pt x="251333" y="333578"/>
                  </a:lnTo>
                  <a:lnTo>
                    <a:pt x="255270" y="326339"/>
                  </a:lnTo>
                  <a:close/>
                </a:path>
                <a:path w="610870" h="574039">
                  <a:moveTo>
                    <a:pt x="327647" y="163169"/>
                  </a:moveTo>
                  <a:lnTo>
                    <a:pt x="326326" y="154622"/>
                  </a:lnTo>
                  <a:lnTo>
                    <a:pt x="253301" y="105930"/>
                  </a:lnTo>
                  <a:lnTo>
                    <a:pt x="249097" y="100393"/>
                  </a:lnTo>
                  <a:lnTo>
                    <a:pt x="245325" y="94742"/>
                  </a:lnTo>
                  <a:lnTo>
                    <a:pt x="241922" y="89090"/>
                  </a:lnTo>
                  <a:lnTo>
                    <a:pt x="238823" y="83553"/>
                  </a:lnTo>
                  <a:lnTo>
                    <a:pt x="239483" y="83553"/>
                  </a:lnTo>
                  <a:lnTo>
                    <a:pt x="254736" y="85991"/>
                  </a:lnTo>
                  <a:lnTo>
                    <a:pt x="270243" y="86194"/>
                  </a:lnTo>
                  <a:lnTo>
                    <a:pt x="285000" y="83934"/>
                  </a:lnTo>
                  <a:lnTo>
                    <a:pt x="298043" y="78955"/>
                  </a:lnTo>
                  <a:lnTo>
                    <a:pt x="303961" y="75666"/>
                  </a:lnTo>
                  <a:lnTo>
                    <a:pt x="305930" y="68427"/>
                  </a:lnTo>
                  <a:lnTo>
                    <a:pt x="299351" y="56578"/>
                  </a:lnTo>
                  <a:lnTo>
                    <a:pt x="292112" y="54610"/>
                  </a:lnTo>
                  <a:lnTo>
                    <a:pt x="286194" y="57899"/>
                  </a:lnTo>
                  <a:lnTo>
                    <a:pt x="279514" y="59613"/>
                  </a:lnTo>
                  <a:lnTo>
                    <a:pt x="270738" y="59296"/>
                  </a:lnTo>
                  <a:lnTo>
                    <a:pt x="260477" y="57619"/>
                  </a:lnTo>
                  <a:lnTo>
                    <a:pt x="249351" y="55270"/>
                  </a:lnTo>
                  <a:lnTo>
                    <a:pt x="234480" y="51879"/>
                  </a:lnTo>
                  <a:lnTo>
                    <a:pt x="218681" y="49352"/>
                  </a:lnTo>
                  <a:lnTo>
                    <a:pt x="202260" y="48793"/>
                  </a:lnTo>
                  <a:lnTo>
                    <a:pt x="185534" y="51320"/>
                  </a:lnTo>
                  <a:lnTo>
                    <a:pt x="137502" y="0"/>
                  </a:lnTo>
                  <a:lnTo>
                    <a:pt x="95402" y="39471"/>
                  </a:lnTo>
                  <a:lnTo>
                    <a:pt x="146062" y="93433"/>
                  </a:lnTo>
                  <a:lnTo>
                    <a:pt x="144792" y="112585"/>
                  </a:lnTo>
                  <a:lnTo>
                    <a:pt x="153212" y="133235"/>
                  </a:lnTo>
                  <a:lnTo>
                    <a:pt x="165950" y="151904"/>
                  </a:lnTo>
                  <a:lnTo>
                    <a:pt x="177634" y="165138"/>
                  </a:lnTo>
                  <a:lnTo>
                    <a:pt x="191452" y="220408"/>
                  </a:lnTo>
                  <a:lnTo>
                    <a:pt x="192773" y="226326"/>
                  </a:lnTo>
                  <a:lnTo>
                    <a:pt x="198031" y="230276"/>
                  </a:lnTo>
                  <a:lnTo>
                    <a:pt x="205930" y="230276"/>
                  </a:lnTo>
                  <a:lnTo>
                    <a:pt x="207251" y="229628"/>
                  </a:lnTo>
                  <a:lnTo>
                    <a:pt x="214490" y="227647"/>
                  </a:lnTo>
                  <a:lnTo>
                    <a:pt x="218427" y="221068"/>
                  </a:lnTo>
                  <a:lnTo>
                    <a:pt x="217119" y="213829"/>
                  </a:lnTo>
                  <a:lnTo>
                    <a:pt x="204609" y="161848"/>
                  </a:lnTo>
                  <a:lnTo>
                    <a:pt x="242112" y="228968"/>
                  </a:lnTo>
                  <a:lnTo>
                    <a:pt x="246062" y="230936"/>
                  </a:lnTo>
                  <a:lnTo>
                    <a:pt x="253301" y="230936"/>
                  </a:lnTo>
                  <a:lnTo>
                    <a:pt x="255930" y="230276"/>
                  </a:lnTo>
                  <a:lnTo>
                    <a:pt x="257911" y="228968"/>
                  </a:lnTo>
                  <a:lnTo>
                    <a:pt x="264490" y="225679"/>
                  </a:lnTo>
                  <a:lnTo>
                    <a:pt x="266458" y="217119"/>
                  </a:lnTo>
                  <a:lnTo>
                    <a:pt x="232905" y="156591"/>
                  </a:lnTo>
                  <a:lnTo>
                    <a:pt x="277647" y="204622"/>
                  </a:lnTo>
                  <a:lnTo>
                    <a:pt x="280276" y="207251"/>
                  </a:lnTo>
                  <a:lnTo>
                    <a:pt x="283565" y="208572"/>
                  </a:lnTo>
                  <a:lnTo>
                    <a:pt x="290804" y="208572"/>
                  </a:lnTo>
                  <a:lnTo>
                    <a:pt x="294093" y="207251"/>
                  </a:lnTo>
                  <a:lnTo>
                    <a:pt x="296722" y="205282"/>
                  </a:lnTo>
                  <a:lnTo>
                    <a:pt x="301980" y="200012"/>
                  </a:lnTo>
                  <a:lnTo>
                    <a:pt x="301980" y="192125"/>
                  </a:lnTo>
                  <a:lnTo>
                    <a:pt x="297383" y="186855"/>
                  </a:lnTo>
                  <a:lnTo>
                    <a:pt x="249351" y="135534"/>
                  </a:lnTo>
                  <a:lnTo>
                    <a:pt x="307251" y="174358"/>
                  </a:lnTo>
                  <a:lnTo>
                    <a:pt x="309880" y="175018"/>
                  </a:lnTo>
                  <a:lnTo>
                    <a:pt x="316458" y="175018"/>
                  </a:lnTo>
                  <a:lnTo>
                    <a:pt x="321068" y="173037"/>
                  </a:lnTo>
                  <a:lnTo>
                    <a:pt x="327647" y="163169"/>
                  </a:lnTo>
                  <a:close/>
                </a:path>
                <a:path w="610870" h="574039">
                  <a:moveTo>
                    <a:pt x="405942" y="367792"/>
                  </a:moveTo>
                  <a:lnTo>
                    <a:pt x="403961" y="359892"/>
                  </a:lnTo>
                  <a:lnTo>
                    <a:pt x="390804" y="353314"/>
                  </a:lnTo>
                  <a:lnTo>
                    <a:pt x="382905" y="355295"/>
                  </a:lnTo>
                  <a:lnTo>
                    <a:pt x="379615" y="361873"/>
                  </a:lnTo>
                  <a:lnTo>
                    <a:pt x="353301" y="408584"/>
                  </a:lnTo>
                  <a:lnTo>
                    <a:pt x="356120" y="397395"/>
                  </a:lnTo>
                  <a:lnTo>
                    <a:pt x="357289" y="392785"/>
                  </a:lnTo>
                  <a:lnTo>
                    <a:pt x="371068" y="338188"/>
                  </a:lnTo>
                  <a:lnTo>
                    <a:pt x="373037" y="330949"/>
                  </a:lnTo>
                  <a:lnTo>
                    <a:pt x="368439" y="323710"/>
                  </a:lnTo>
                  <a:lnTo>
                    <a:pt x="361200" y="322389"/>
                  </a:lnTo>
                  <a:lnTo>
                    <a:pt x="353961" y="320421"/>
                  </a:lnTo>
                  <a:lnTo>
                    <a:pt x="346722" y="325018"/>
                  </a:lnTo>
                  <a:lnTo>
                    <a:pt x="345414" y="332257"/>
                  </a:lnTo>
                  <a:lnTo>
                    <a:pt x="330276" y="392785"/>
                  </a:lnTo>
                  <a:lnTo>
                    <a:pt x="330276" y="319760"/>
                  </a:lnTo>
                  <a:lnTo>
                    <a:pt x="324358" y="313842"/>
                  </a:lnTo>
                  <a:lnTo>
                    <a:pt x="309880" y="313842"/>
                  </a:lnTo>
                  <a:lnTo>
                    <a:pt x="303961" y="319760"/>
                  </a:lnTo>
                  <a:lnTo>
                    <a:pt x="303961" y="397395"/>
                  </a:lnTo>
                  <a:lnTo>
                    <a:pt x="288823" y="332257"/>
                  </a:lnTo>
                  <a:lnTo>
                    <a:pt x="287515" y="325018"/>
                  </a:lnTo>
                  <a:lnTo>
                    <a:pt x="280276" y="321081"/>
                  </a:lnTo>
                  <a:lnTo>
                    <a:pt x="265798" y="323710"/>
                  </a:lnTo>
                  <a:lnTo>
                    <a:pt x="261848" y="330949"/>
                  </a:lnTo>
                  <a:lnTo>
                    <a:pt x="263169" y="338188"/>
                  </a:lnTo>
                  <a:lnTo>
                    <a:pt x="281597" y="416483"/>
                  </a:lnTo>
                  <a:lnTo>
                    <a:pt x="280873" y="423367"/>
                  </a:lnTo>
                  <a:lnTo>
                    <a:pt x="279781" y="430123"/>
                  </a:lnTo>
                  <a:lnTo>
                    <a:pt x="278447" y="436651"/>
                  </a:lnTo>
                  <a:lnTo>
                    <a:pt x="276987" y="442798"/>
                  </a:lnTo>
                  <a:lnTo>
                    <a:pt x="276987" y="442137"/>
                  </a:lnTo>
                  <a:lnTo>
                    <a:pt x="276326" y="442137"/>
                  </a:lnTo>
                  <a:lnTo>
                    <a:pt x="243116" y="410591"/>
                  </a:lnTo>
                  <a:lnTo>
                    <a:pt x="223697" y="403313"/>
                  </a:lnTo>
                  <a:lnTo>
                    <a:pt x="217119" y="407263"/>
                  </a:lnTo>
                  <a:lnTo>
                    <a:pt x="213169" y="420420"/>
                  </a:lnTo>
                  <a:lnTo>
                    <a:pt x="217119" y="426999"/>
                  </a:lnTo>
                  <a:lnTo>
                    <a:pt x="223697" y="428980"/>
                  </a:lnTo>
                  <a:lnTo>
                    <a:pt x="230009" y="432282"/>
                  </a:lnTo>
                  <a:lnTo>
                    <a:pt x="236194" y="438607"/>
                  </a:lnTo>
                  <a:lnTo>
                    <a:pt x="242379" y="447014"/>
                  </a:lnTo>
                  <a:lnTo>
                    <a:pt x="248691" y="456615"/>
                  </a:lnTo>
                  <a:lnTo>
                    <a:pt x="257149" y="469277"/>
                  </a:lnTo>
                  <a:lnTo>
                    <a:pt x="266954" y="481939"/>
                  </a:lnTo>
                  <a:lnTo>
                    <a:pt x="278485" y="493623"/>
                  </a:lnTo>
                  <a:lnTo>
                    <a:pt x="292112" y="503326"/>
                  </a:lnTo>
                  <a:lnTo>
                    <a:pt x="292112" y="573722"/>
                  </a:lnTo>
                  <a:lnTo>
                    <a:pt x="350012" y="573722"/>
                  </a:lnTo>
                  <a:lnTo>
                    <a:pt x="350012" y="499376"/>
                  </a:lnTo>
                  <a:lnTo>
                    <a:pt x="362991" y="485330"/>
                  </a:lnTo>
                  <a:lnTo>
                    <a:pt x="370408" y="464019"/>
                  </a:lnTo>
                  <a:lnTo>
                    <a:pt x="373672" y="442798"/>
                  </a:lnTo>
                  <a:lnTo>
                    <a:pt x="373888" y="441464"/>
                  </a:lnTo>
                  <a:lnTo>
                    <a:pt x="375018" y="423710"/>
                  </a:lnTo>
                  <a:lnTo>
                    <a:pt x="383489" y="408584"/>
                  </a:lnTo>
                  <a:lnTo>
                    <a:pt x="402653" y="374370"/>
                  </a:lnTo>
                  <a:lnTo>
                    <a:pt x="405942" y="367792"/>
                  </a:lnTo>
                  <a:close/>
                </a:path>
                <a:path w="610870" h="574039">
                  <a:moveTo>
                    <a:pt x="549363" y="38163"/>
                  </a:moveTo>
                  <a:lnTo>
                    <a:pt x="505942" y="0"/>
                  </a:lnTo>
                  <a:lnTo>
                    <a:pt x="457250" y="55930"/>
                  </a:lnTo>
                  <a:lnTo>
                    <a:pt x="438238" y="57937"/>
                  </a:lnTo>
                  <a:lnTo>
                    <a:pt x="418604" y="69088"/>
                  </a:lnTo>
                  <a:lnTo>
                    <a:pt x="401193" y="83680"/>
                  </a:lnTo>
                  <a:lnTo>
                    <a:pt x="388835" y="96062"/>
                  </a:lnTo>
                  <a:lnTo>
                    <a:pt x="334886" y="115138"/>
                  </a:lnTo>
                  <a:lnTo>
                    <a:pt x="328307" y="117767"/>
                  </a:lnTo>
                  <a:lnTo>
                    <a:pt x="324358" y="125006"/>
                  </a:lnTo>
                  <a:lnTo>
                    <a:pt x="326986" y="132245"/>
                  </a:lnTo>
                  <a:lnTo>
                    <a:pt x="329615" y="138823"/>
                  </a:lnTo>
                  <a:lnTo>
                    <a:pt x="334886" y="142113"/>
                  </a:lnTo>
                  <a:lnTo>
                    <a:pt x="340144" y="142113"/>
                  </a:lnTo>
                  <a:lnTo>
                    <a:pt x="342773" y="142113"/>
                  </a:lnTo>
                  <a:lnTo>
                    <a:pt x="394754" y="123698"/>
                  </a:lnTo>
                  <a:lnTo>
                    <a:pt x="335534" y="164490"/>
                  </a:lnTo>
                  <a:lnTo>
                    <a:pt x="329615" y="168440"/>
                  </a:lnTo>
                  <a:lnTo>
                    <a:pt x="328307" y="176987"/>
                  </a:lnTo>
                  <a:lnTo>
                    <a:pt x="334886" y="186855"/>
                  </a:lnTo>
                  <a:lnTo>
                    <a:pt x="338836" y="188836"/>
                  </a:lnTo>
                  <a:lnTo>
                    <a:pt x="345414" y="188836"/>
                  </a:lnTo>
                  <a:lnTo>
                    <a:pt x="348043" y="188175"/>
                  </a:lnTo>
                  <a:lnTo>
                    <a:pt x="350012" y="186194"/>
                  </a:lnTo>
                  <a:lnTo>
                    <a:pt x="401332" y="150672"/>
                  </a:lnTo>
                  <a:lnTo>
                    <a:pt x="353301" y="205282"/>
                  </a:lnTo>
                  <a:lnTo>
                    <a:pt x="353961" y="213829"/>
                  </a:lnTo>
                  <a:lnTo>
                    <a:pt x="359219" y="218440"/>
                  </a:lnTo>
                  <a:lnTo>
                    <a:pt x="361861" y="220408"/>
                  </a:lnTo>
                  <a:lnTo>
                    <a:pt x="364490" y="221729"/>
                  </a:lnTo>
                  <a:lnTo>
                    <a:pt x="371729" y="221729"/>
                  </a:lnTo>
                  <a:lnTo>
                    <a:pt x="375018" y="220408"/>
                  </a:lnTo>
                  <a:lnTo>
                    <a:pt x="377647" y="217119"/>
                  </a:lnTo>
                  <a:lnTo>
                    <a:pt x="424357" y="163830"/>
                  </a:lnTo>
                  <a:lnTo>
                    <a:pt x="392772" y="223037"/>
                  </a:lnTo>
                  <a:lnTo>
                    <a:pt x="389483" y="229628"/>
                  </a:lnTo>
                  <a:lnTo>
                    <a:pt x="391464" y="237515"/>
                  </a:lnTo>
                  <a:lnTo>
                    <a:pt x="398043" y="240804"/>
                  </a:lnTo>
                  <a:lnTo>
                    <a:pt x="400011" y="242125"/>
                  </a:lnTo>
                  <a:lnTo>
                    <a:pt x="408571" y="242125"/>
                  </a:lnTo>
                  <a:lnTo>
                    <a:pt x="413169" y="239496"/>
                  </a:lnTo>
                  <a:lnTo>
                    <a:pt x="415810" y="234886"/>
                  </a:lnTo>
                  <a:lnTo>
                    <a:pt x="453961" y="163830"/>
                  </a:lnTo>
                  <a:lnTo>
                    <a:pt x="459016" y="159131"/>
                  </a:lnTo>
                  <a:lnTo>
                    <a:pt x="464248" y="154863"/>
                  </a:lnTo>
                  <a:lnTo>
                    <a:pt x="469595" y="150964"/>
                  </a:lnTo>
                  <a:lnTo>
                    <a:pt x="475018" y="147383"/>
                  </a:lnTo>
                  <a:lnTo>
                    <a:pt x="474167" y="163652"/>
                  </a:lnTo>
                  <a:lnTo>
                    <a:pt x="475589" y="179209"/>
                  </a:lnTo>
                  <a:lnTo>
                    <a:pt x="479361" y="193649"/>
                  </a:lnTo>
                  <a:lnTo>
                    <a:pt x="485546" y="205930"/>
                  </a:lnTo>
                  <a:lnTo>
                    <a:pt x="489496" y="211861"/>
                  </a:lnTo>
                  <a:lnTo>
                    <a:pt x="496722" y="213169"/>
                  </a:lnTo>
                  <a:lnTo>
                    <a:pt x="508571" y="205282"/>
                  </a:lnTo>
                  <a:lnTo>
                    <a:pt x="509892" y="198043"/>
                  </a:lnTo>
                  <a:lnTo>
                    <a:pt x="505942" y="192125"/>
                  </a:lnTo>
                  <a:lnTo>
                    <a:pt x="503618" y="185432"/>
                  </a:lnTo>
                  <a:lnTo>
                    <a:pt x="503148" y="176580"/>
                  </a:lnTo>
                  <a:lnTo>
                    <a:pt x="503897" y="166116"/>
                  </a:lnTo>
                  <a:lnTo>
                    <a:pt x="507098" y="139649"/>
                  </a:lnTo>
                  <a:lnTo>
                    <a:pt x="508000" y="123698"/>
                  </a:lnTo>
                  <a:lnTo>
                    <a:pt x="507034" y="107251"/>
                  </a:lnTo>
                  <a:lnTo>
                    <a:pt x="503313" y="90792"/>
                  </a:lnTo>
                  <a:lnTo>
                    <a:pt x="549363" y="38163"/>
                  </a:lnTo>
                  <a:close/>
                </a:path>
                <a:path w="610870" h="574039">
                  <a:moveTo>
                    <a:pt x="610552" y="423710"/>
                  </a:moveTo>
                  <a:lnTo>
                    <a:pt x="560552" y="369100"/>
                  </a:lnTo>
                  <a:lnTo>
                    <a:pt x="560679" y="349935"/>
                  </a:lnTo>
                  <a:lnTo>
                    <a:pt x="551751" y="329222"/>
                  </a:lnTo>
                  <a:lnTo>
                    <a:pt x="538988" y="310349"/>
                  </a:lnTo>
                  <a:lnTo>
                    <a:pt x="527646" y="296735"/>
                  </a:lnTo>
                  <a:lnTo>
                    <a:pt x="514489" y="241465"/>
                  </a:lnTo>
                  <a:lnTo>
                    <a:pt x="512521" y="234226"/>
                  </a:lnTo>
                  <a:lnTo>
                    <a:pt x="505942" y="230276"/>
                  </a:lnTo>
                  <a:lnTo>
                    <a:pt x="498703" y="231597"/>
                  </a:lnTo>
                  <a:lnTo>
                    <a:pt x="491464" y="233565"/>
                  </a:lnTo>
                  <a:lnTo>
                    <a:pt x="487514" y="240144"/>
                  </a:lnTo>
                  <a:lnTo>
                    <a:pt x="488835" y="247383"/>
                  </a:lnTo>
                  <a:lnTo>
                    <a:pt x="501332" y="299364"/>
                  </a:lnTo>
                  <a:lnTo>
                    <a:pt x="466471" y="236207"/>
                  </a:lnTo>
                  <a:lnTo>
                    <a:pt x="463181" y="229628"/>
                  </a:lnTo>
                  <a:lnTo>
                    <a:pt x="455282" y="227647"/>
                  </a:lnTo>
                  <a:lnTo>
                    <a:pt x="442125" y="234226"/>
                  </a:lnTo>
                  <a:lnTo>
                    <a:pt x="440143" y="242125"/>
                  </a:lnTo>
                  <a:lnTo>
                    <a:pt x="443433" y="248704"/>
                  </a:lnTo>
                  <a:lnTo>
                    <a:pt x="473697" y="303974"/>
                  </a:lnTo>
                  <a:lnTo>
                    <a:pt x="428967" y="255943"/>
                  </a:lnTo>
                  <a:lnTo>
                    <a:pt x="423697" y="250672"/>
                  </a:lnTo>
                  <a:lnTo>
                    <a:pt x="415810" y="250024"/>
                  </a:lnTo>
                  <a:lnTo>
                    <a:pt x="405282" y="260540"/>
                  </a:lnTo>
                  <a:lnTo>
                    <a:pt x="404622" y="268439"/>
                  </a:lnTo>
                  <a:lnTo>
                    <a:pt x="409879" y="273710"/>
                  </a:lnTo>
                  <a:lnTo>
                    <a:pt x="457911" y="325678"/>
                  </a:lnTo>
                  <a:lnTo>
                    <a:pt x="396722" y="284226"/>
                  </a:lnTo>
                  <a:lnTo>
                    <a:pt x="388175" y="285546"/>
                  </a:lnTo>
                  <a:lnTo>
                    <a:pt x="380276" y="297395"/>
                  </a:lnTo>
                  <a:lnTo>
                    <a:pt x="381596" y="305943"/>
                  </a:lnTo>
                  <a:lnTo>
                    <a:pt x="387515" y="309892"/>
                  </a:lnTo>
                  <a:lnTo>
                    <a:pt x="453961" y="355295"/>
                  </a:lnTo>
                  <a:lnTo>
                    <a:pt x="458165" y="360819"/>
                  </a:lnTo>
                  <a:lnTo>
                    <a:pt x="461937" y="366471"/>
                  </a:lnTo>
                  <a:lnTo>
                    <a:pt x="465340" y="372122"/>
                  </a:lnTo>
                  <a:lnTo>
                    <a:pt x="468439" y="377659"/>
                  </a:lnTo>
                  <a:lnTo>
                    <a:pt x="467779" y="377659"/>
                  </a:lnTo>
                  <a:lnTo>
                    <a:pt x="452526" y="375234"/>
                  </a:lnTo>
                  <a:lnTo>
                    <a:pt x="437019" y="375031"/>
                  </a:lnTo>
                  <a:lnTo>
                    <a:pt x="422262" y="377291"/>
                  </a:lnTo>
                  <a:lnTo>
                    <a:pt x="409232" y="382270"/>
                  </a:lnTo>
                  <a:lnTo>
                    <a:pt x="403301" y="385559"/>
                  </a:lnTo>
                  <a:lnTo>
                    <a:pt x="400672" y="392785"/>
                  </a:lnTo>
                  <a:lnTo>
                    <a:pt x="407250" y="404634"/>
                  </a:lnTo>
                  <a:lnTo>
                    <a:pt x="414489" y="407263"/>
                  </a:lnTo>
                  <a:lnTo>
                    <a:pt x="420408" y="403974"/>
                  </a:lnTo>
                  <a:lnTo>
                    <a:pt x="427088" y="402272"/>
                  </a:lnTo>
                  <a:lnTo>
                    <a:pt x="435876" y="402666"/>
                  </a:lnTo>
                  <a:lnTo>
                    <a:pt x="446125" y="404533"/>
                  </a:lnTo>
                  <a:lnTo>
                    <a:pt x="457250" y="407263"/>
                  </a:lnTo>
                  <a:lnTo>
                    <a:pt x="472135" y="410667"/>
                  </a:lnTo>
                  <a:lnTo>
                    <a:pt x="487934" y="413270"/>
                  </a:lnTo>
                  <a:lnTo>
                    <a:pt x="504342" y="414020"/>
                  </a:lnTo>
                  <a:lnTo>
                    <a:pt x="521068" y="411873"/>
                  </a:lnTo>
                  <a:lnTo>
                    <a:pt x="568439" y="463194"/>
                  </a:lnTo>
                  <a:lnTo>
                    <a:pt x="610552" y="423710"/>
                  </a:lnTo>
                  <a:close/>
                </a:path>
              </a:pathLst>
            </a:custGeom>
            <a:solidFill>
              <a:schemeClr val="accent6"/>
            </a:solidFill>
          </p:spPr>
          <p:txBody>
            <a:bodyPr wrap="square" lIns="0" tIns="0" rIns="0" bIns="0" rtlCol="0"/>
            <a:lstStyle/>
            <a:p>
              <a:endParaRPr/>
            </a:p>
          </p:txBody>
        </p:sp>
        <p:sp>
          <p:nvSpPr>
            <p:cNvPr id="42" name="object 42"/>
            <p:cNvSpPr txBox="1"/>
            <p:nvPr/>
          </p:nvSpPr>
          <p:spPr>
            <a:xfrm>
              <a:off x="2898644" y="3148149"/>
              <a:ext cx="1802130" cy="1620765"/>
            </a:xfrm>
            <a:prstGeom prst="rect">
              <a:avLst/>
            </a:prstGeom>
          </p:spPr>
          <p:txBody>
            <a:bodyPr vert="horz" wrap="square" lIns="0" tIns="10795" rIns="0" bIns="0" rtlCol="0">
              <a:spAutoFit/>
            </a:bodyPr>
            <a:lstStyle/>
            <a:p>
              <a:pPr marL="12700" marR="5080" algn="ctr">
                <a:lnSpc>
                  <a:spcPct val="100699"/>
                </a:lnSpc>
                <a:spcBef>
                  <a:spcPts val="85"/>
                </a:spcBef>
              </a:pPr>
              <a:r>
                <a:rPr sz="1800" b="1" dirty="0">
                  <a:solidFill>
                    <a:schemeClr val="accent6"/>
                  </a:solidFill>
                  <a:latin typeface="Calibri"/>
                  <a:cs typeface="Calibri"/>
                </a:rPr>
                <a:t>We</a:t>
              </a:r>
              <a:r>
                <a:rPr sz="1800" b="1" spc="-45" dirty="0">
                  <a:solidFill>
                    <a:schemeClr val="accent6"/>
                  </a:solidFill>
                  <a:latin typeface="Calibri"/>
                  <a:cs typeface="Calibri"/>
                </a:rPr>
                <a:t> </a:t>
              </a:r>
              <a:r>
                <a:rPr sz="1800" b="1" dirty="0">
                  <a:solidFill>
                    <a:schemeClr val="accent6"/>
                  </a:solidFill>
                  <a:latin typeface="Calibri"/>
                  <a:cs typeface="Calibri"/>
                </a:rPr>
                <a:t>are</a:t>
              </a:r>
              <a:r>
                <a:rPr sz="1800" b="1" spc="-45" dirty="0">
                  <a:solidFill>
                    <a:schemeClr val="accent6"/>
                  </a:solidFill>
                  <a:latin typeface="Calibri"/>
                  <a:cs typeface="Calibri"/>
                </a:rPr>
                <a:t> </a:t>
              </a:r>
              <a:r>
                <a:rPr sz="1800" b="1" dirty="0">
                  <a:solidFill>
                    <a:schemeClr val="accent6"/>
                  </a:solidFill>
                  <a:latin typeface="Calibri"/>
                  <a:cs typeface="Calibri"/>
                </a:rPr>
                <a:t>in</a:t>
              </a:r>
              <a:r>
                <a:rPr sz="1800" b="1" spc="-25" dirty="0">
                  <a:solidFill>
                    <a:schemeClr val="accent6"/>
                  </a:solidFill>
                  <a:latin typeface="Calibri"/>
                  <a:cs typeface="Calibri"/>
                </a:rPr>
                <a:t> </a:t>
              </a:r>
              <a:r>
                <a:rPr sz="1800" b="1" spc="-20" dirty="0">
                  <a:solidFill>
                    <a:schemeClr val="accent6"/>
                  </a:solidFill>
                  <a:latin typeface="Calibri"/>
                  <a:cs typeface="Calibri"/>
                </a:rPr>
                <a:t>this </a:t>
              </a:r>
              <a:r>
                <a:rPr sz="1800" b="1" dirty="0">
                  <a:solidFill>
                    <a:schemeClr val="accent6"/>
                  </a:solidFill>
                  <a:latin typeface="Calibri"/>
                  <a:cs typeface="Calibri"/>
                </a:rPr>
                <a:t>together</a:t>
              </a:r>
              <a:r>
                <a:rPr sz="1800" b="1" spc="-85" dirty="0">
                  <a:solidFill>
                    <a:schemeClr val="accent6"/>
                  </a:solidFill>
                  <a:latin typeface="Calibri"/>
                  <a:cs typeface="Calibri"/>
                </a:rPr>
                <a:t> </a:t>
              </a:r>
              <a:endParaRPr lang="en-US" sz="1800" b="1" spc="-85" dirty="0">
                <a:solidFill>
                  <a:schemeClr val="accent6"/>
                </a:solidFill>
                <a:latin typeface="Calibri"/>
                <a:cs typeface="Calibri"/>
              </a:endParaRPr>
            </a:p>
            <a:p>
              <a:pPr marL="12700" marR="5080" algn="ctr">
                <a:lnSpc>
                  <a:spcPct val="100699"/>
                </a:lnSpc>
                <a:spcBef>
                  <a:spcPts val="85"/>
                </a:spcBef>
              </a:pPr>
              <a:endParaRPr lang="en-US" b="1" spc="-85" dirty="0">
                <a:solidFill>
                  <a:srgbClr val="0076A8"/>
                </a:solidFill>
                <a:latin typeface="Calibri"/>
                <a:cs typeface="Calibri"/>
              </a:endParaRPr>
            </a:p>
            <a:p>
              <a:pPr marL="12700" marR="5080" algn="ctr">
                <a:lnSpc>
                  <a:spcPct val="100699"/>
                </a:lnSpc>
                <a:spcBef>
                  <a:spcPts val="85"/>
                </a:spcBef>
              </a:pPr>
              <a:r>
                <a:rPr sz="1200" dirty="0">
                  <a:latin typeface="Calibri"/>
                  <a:cs typeface="Calibri"/>
                </a:rPr>
                <a:t>Our</a:t>
              </a:r>
              <a:r>
                <a:rPr sz="1200" spc="-15" dirty="0">
                  <a:latin typeface="Calibri"/>
                  <a:cs typeface="Calibri"/>
                </a:rPr>
                <a:t> </a:t>
              </a:r>
              <a:r>
                <a:rPr sz="1200" dirty="0">
                  <a:latin typeface="Calibri"/>
                  <a:cs typeface="Calibri"/>
                </a:rPr>
                <a:t>goal</a:t>
              </a:r>
              <a:r>
                <a:rPr sz="1200" spc="-25" dirty="0">
                  <a:latin typeface="Calibri"/>
                  <a:cs typeface="Calibri"/>
                </a:rPr>
                <a:t> </a:t>
              </a:r>
              <a:r>
                <a:rPr sz="1200" dirty="0">
                  <a:latin typeface="Calibri"/>
                  <a:cs typeface="Calibri"/>
                </a:rPr>
                <a:t>is</a:t>
              </a:r>
              <a:r>
                <a:rPr sz="1200" spc="10" dirty="0">
                  <a:latin typeface="Calibri"/>
                  <a:cs typeface="Calibri"/>
                </a:rPr>
                <a:t> </a:t>
              </a:r>
              <a:r>
                <a:rPr sz="1200" dirty="0">
                  <a:latin typeface="Calibri"/>
                  <a:cs typeface="Calibri"/>
                </a:rPr>
                <a:t>to </a:t>
              </a:r>
              <a:r>
                <a:rPr sz="1200" spc="-10" dirty="0">
                  <a:latin typeface="Calibri"/>
                  <a:cs typeface="Calibri"/>
                </a:rPr>
                <a:t>provide </a:t>
              </a:r>
              <a:r>
                <a:rPr sz="1200" dirty="0">
                  <a:latin typeface="Calibri"/>
                  <a:cs typeface="Calibri"/>
                </a:rPr>
                <a:t>actionable</a:t>
              </a:r>
              <a:r>
                <a:rPr sz="1200" spc="35" dirty="0">
                  <a:latin typeface="Calibri"/>
                  <a:cs typeface="Calibri"/>
                </a:rPr>
                <a:t> </a:t>
              </a:r>
              <a:r>
                <a:rPr sz="1200" spc="-10" dirty="0">
                  <a:latin typeface="Calibri"/>
                  <a:cs typeface="Calibri"/>
                </a:rPr>
                <a:t>feedback</a:t>
              </a:r>
              <a:r>
                <a:rPr sz="1200" spc="-60" dirty="0">
                  <a:latin typeface="Calibri"/>
                  <a:cs typeface="Calibri"/>
                </a:rPr>
                <a:t> </a:t>
              </a:r>
              <a:r>
                <a:rPr sz="1200" spc="-25" dirty="0">
                  <a:latin typeface="Calibri"/>
                  <a:cs typeface="Calibri"/>
                </a:rPr>
                <a:t>and</a:t>
              </a:r>
              <a:endParaRPr sz="1200" dirty="0">
                <a:latin typeface="Calibri"/>
                <a:cs typeface="Calibri"/>
              </a:endParaRPr>
            </a:p>
            <a:p>
              <a:pPr marL="40640" marR="36195" algn="ctr">
                <a:lnSpc>
                  <a:spcPts val="1420"/>
                </a:lnSpc>
                <a:spcBef>
                  <a:spcPts val="50"/>
                </a:spcBef>
              </a:pPr>
              <a:r>
                <a:rPr sz="1200" dirty="0">
                  <a:latin typeface="Calibri"/>
                  <a:cs typeface="Calibri"/>
                </a:rPr>
                <a:t>leading</a:t>
              </a:r>
              <a:r>
                <a:rPr sz="1200" spc="-40" dirty="0">
                  <a:latin typeface="Calibri"/>
                  <a:cs typeface="Calibri"/>
                </a:rPr>
                <a:t> </a:t>
              </a:r>
              <a:r>
                <a:rPr sz="1200" dirty="0">
                  <a:latin typeface="Calibri"/>
                  <a:cs typeface="Calibri"/>
                </a:rPr>
                <a:t>practices</a:t>
              </a:r>
              <a:r>
                <a:rPr sz="1200" spc="-15" dirty="0">
                  <a:latin typeface="Calibri"/>
                  <a:cs typeface="Calibri"/>
                </a:rPr>
                <a:t> </a:t>
              </a:r>
              <a:r>
                <a:rPr sz="1200" dirty="0">
                  <a:latin typeface="Calibri"/>
                  <a:cs typeface="Calibri"/>
                </a:rPr>
                <a:t>to</a:t>
              </a:r>
              <a:r>
                <a:rPr sz="1200" spc="-25" dirty="0">
                  <a:latin typeface="Calibri"/>
                  <a:cs typeface="Calibri"/>
                </a:rPr>
                <a:t> </a:t>
              </a:r>
              <a:r>
                <a:rPr sz="1200" spc="-10" dirty="0">
                  <a:latin typeface="Calibri"/>
                  <a:cs typeface="Calibri"/>
                </a:rPr>
                <a:t>address programmatic</a:t>
              </a:r>
              <a:r>
                <a:rPr sz="1200" spc="30" dirty="0">
                  <a:latin typeface="Calibri"/>
                  <a:cs typeface="Calibri"/>
                </a:rPr>
                <a:t> </a:t>
              </a:r>
              <a:r>
                <a:rPr sz="1200" spc="-10" dirty="0">
                  <a:latin typeface="Calibri"/>
                  <a:cs typeface="Calibri"/>
                </a:rPr>
                <a:t>shortfalls.</a:t>
              </a:r>
              <a:endParaRPr sz="1200" dirty="0">
                <a:latin typeface="Calibri"/>
                <a:cs typeface="Calibri"/>
              </a:endParaRPr>
            </a:p>
          </p:txBody>
        </p:sp>
        <p:sp>
          <p:nvSpPr>
            <p:cNvPr id="43" name="object 43"/>
            <p:cNvSpPr txBox="1"/>
            <p:nvPr/>
          </p:nvSpPr>
          <p:spPr>
            <a:xfrm>
              <a:off x="2898644" y="5005371"/>
              <a:ext cx="1802130" cy="751205"/>
            </a:xfrm>
            <a:prstGeom prst="rect">
              <a:avLst/>
            </a:prstGeom>
          </p:spPr>
          <p:txBody>
            <a:bodyPr vert="horz" wrap="square" lIns="0" tIns="20320" rIns="0" bIns="0" rtlCol="0">
              <a:spAutoFit/>
            </a:bodyPr>
            <a:lstStyle/>
            <a:p>
              <a:pPr marL="12065" marR="5080" indent="-3810" algn="ctr">
                <a:lnSpc>
                  <a:spcPts val="1420"/>
                </a:lnSpc>
                <a:spcBef>
                  <a:spcPts val="160"/>
                </a:spcBef>
              </a:pPr>
              <a:r>
                <a:rPr sz="1200" i="1" spc="-75" dirty="0">
                  <a:solidFill>
                    <a:schemeClr val="accent6"/>
                  </a:solidFill>
                  <a:latin typeface="Calibri"/>
                  <a:cs typeface="Calibri"/>
                </a:rPr>
                <a:t>We</a:t>
              </a:r>
              <a:r>
                <a:rPr sz="1200" i="1" spc="-35" dirty="0">
                  <a:solidFill>
                    <a:schemeClr val="accent6"/>
                  </a:solidFill>
                  <a:latin typeface="Calibri"/>
                  <a:cs typeface="Calibri"/>
                </a:rPr>
                <a:t> </a:t>
              </a:r>
              <a:r>
                <a:rPr sz="1200" i="1" spc="70" dirty="0">
                  <a:solidFill>
                    <a:schemeClr val="accent6"/>
                  </a:solidFill>
                  <a:latin typeface="Calibri"/>
                  <a:cs typeface="Calibri"/>
                </a:rPr>
                <a:t>will</a:t>
              </a:r>
              <a:r>
                <a:rPr sz="1200" i="1" spc="15" dirty="0">
                  <a:solidFill>
                    <a:schemeClr val="accent6"/>
                  </a:solidFill>
                  <a:latin typeface="Calibri"/>
                  <a:cs typeface="Calibri"/>
                </a:rPr>
                <a:t> </a:t>
              </a:r>
              <a:r>
                <a:rPr sz="1200" i="1" spc="-20" dirty="0">
                  <a:solidFill>
                    <a:schemeClr val="accent6"/>
                  </a:solidFill>
                  <a:latin typeface="Calibri"/>
                  <a:cs typeface="Calibri"/>
                </a:rPr>
                <a:t>provide</a:t>
              </a:r>
              <a:r>
                <a:rPr sz="1200" i="1" spc="-30" dirty="0">
                  <a:solidFill>
                    <a:schemeClr val="accent6"/>
                  </a:solidFill>
                  <a:latin typeface="Calibri"/>
                  <a:cs typeface="Calibri"/>
                </a:rPr>
                <a:t> </a:t>
              </a:r>
              <a:r>
                <a:rPr sz="1200" i="1" spc="-10" dirty="0">
                  <a:solidFill>
                    <a:schemeClr val="accent6"/>
                  </a:solidFill>
                  <a:latin typeface="Calibri"/>
                  <a:cs typeface="Calibri"/>
                </a:rPr>
                <a:t>references, </a:t>
              </a:r>
              <a:r>
                <a:rPr sz="1200" i="1" dirty="0">
                  <a:solidFill>
                    <a:schemeClr val="accent6"/>
                  </a:solidFill>
                  <a:latin typeface="Calibri"/>
                  <a:cs typeface="Calibri"/>
                </a:rPr>
                <a:t>explanations,</a:t>
              </a:r>
              <a:r>
                <a:rPr sz="1200" i="1" spc="-10" dirty="0">
                  <a:solidFill>
                    <a:schemeClr val="accent6"/>
                  </a:solidFill>
                  <a:latin typeface="Calibri"/>
                  <a:cs typeface="Calibri"/>
                </a:rPr>
                <a:t> </a:t>
              </a:r>
              <a:r>
                <a:rPr sz="1200" i="1" dirty="0">
                  <a:solidFill>
                    <a:schemeClr val="accent6"/>
                  </a:solidFill>
                  <a:latin typeface="Calibri"/>
                  <a:cs typeface="Calibri"/>
                </a:rPr>
                <a:t>and</a:t>
              </a:r>
              <a:r>
                <a:rPr sz="1200" i="1" spc="25" dirty="0">
                  <a:solidFill>
                    <a:schemeClr val="accent6"/>
                  </a:solidFill>
                  <a:latin typeface="Calibri"/>
                  <a:cs typeface="Calibri"/>
                </a:rPr>
                <a:t> </a:t>
              </a:r>
              <a:r>
                <a:rPr sz="1200" i="1" spc="35" dirty="0">
                  <a:solidFill>
                    <a:schemeClr val="accent6"/>
                  </a:solidFill>
                  <a:latin typeface="Calibri"/>
                  <a:cs typeface="Calibri"/>
                </a:rPr>
                <a:t>sufficient </a:t>
              </a:r>
              <a:r>
                <a:rPr sz="1200" i="1" dirty="0">
                  <a:solidFill>
                    <a:schemeClr val="accent6"/>
                  </a:solidFill>
                  <a:latin typeface="Calibri"/>
                  <a:cs typeface="Calibri"/>
                </a:rPr>
                <a:t>detail</a:t>
              </a:r>
              <a:r>
                <a:rPr sz="1200" i="1" spc="114" dirty="0">
                  <a:solidFill>
                    <a:schemeClr val="accent6"/>
                  </a:solidFill>
                  <a:latin typeface="Calibri"/>
                  <a:cs typeface="Calibri"/>
                </a:rPr>
                <a:t> </a:t>
              </a:r>
              <a:r>
                <a:rPr sz="1200" i="1" spc="-70" dirty="0">
                  <a:solidFill>
                    <a:schemeClr val="accent6"/>
                  </a:solidFill>
                  <a:latin typeface="Calibri"/>
                  <a:cs typeface="Calibri"/>
                </a:rPr>
                <a:t>so</a:t>
              </a:r>
              <a:r>
                <a:rPr sz="1200" i="1" dirty="0">
                  <a:solidFill>
                    <a:schemeClr val="accent6"/>
                  </a:solidFill>
                  <a:latin typeface="Calibri"/>
                  <a:cs typeface="Calibri"/>
                </a:rPr>
                <a:t> your</a:t>
              </a:r>
              <a:r>
                <a:rPr sz="1200" i="1" spc="15" dirty="0">
                  <a:solidFill>
                    <a:schemeClr val="accent6"/>
                  </a:solidFill>
                  <a:latin typeface="Calibri"/>
                  <a:cs typeface="Calibri"/>
                </a:rPr>
                <a:t> </a:t>
              </a:r>
              <a:r>
                <a:rPr sz="1200" i="1" dirty="0">
                  <a:solidFill>
                    <a:schemeClr val="accent6"/>
                  </a:solidFill>
                  <a:latin typeface="Calibri"/>
                  <a:cs typeface="Calibri"/>
                </a:rPr>
                <a:t>team</a:t>
              </a:r>
              <a:r>
                <a:rPr sz="1200" i="1" spc="55" dirty="0">
                  <a:solidFill>
                    <a:schemeClr val="accent6"/>
                  </a:solidFill>
                  <a:latin typeface="Calibri"/>
                  <a:cs typeface="Calibri"/>
                </a:rPr>
                <a:t> </a:t>
              </a:r>
              <a:r>
                <a:rPr sz="1200" i="1" spc="-20" dirty="0">
                  <a:solidFill>
                    <a:schemeClr val="accent6"/>
                  </a:solidFill>
                  <a:latin typeface="Calibri"/>
                  <a:cs typeface="Calibri"/>
                </a:rPr>
                <a:t>know</a:t>
              </a:r>
              <a:r>
                <a:rPr lang="en-US" sz="1200" i="1" spc="-20" dirty="0">
                  <a:solidFill>
                    <a:schemeClr val="accent6"/>
                  </a:solidFill>
                  <a:latin typeface="Calibri"/>
                  <a:cs typeface="Calibri"/>
                </a:rPr>
                <a:t>s</a:t>
              </a:r>
              <a:r>
                <a:rPr sz="1200" i="1" spc="-20" dirty="0">
                  <a:solidFill>
                    <a:schemeClr val="accent6"/>
                  </a:solidFill>
                  <a:latin typeface="Calibri"/>
                  <a:cs typeface="Calibri"/>
                </a:rPr>
                <a:t> </a:t>
              </a:r>
              <a:r>
                <a:rPr sz="1200" i="1" dirty="0">
                  <a:solidFill>
                    <a:schemeClr val="accent6"/>
                  </a:solidFill>
                  <a:latin typeface="Calibri"/>
                  <a:cs typeface="Calibri"/>
                </a:rPr>
                <a:t>what</a:t>
              </a:r>
              <a:r>
                <a:rPr sz="1200" i="1" spc="-35" dirty="0">
                  <a:solidFill>
                    <a:schemeClr val="accent6"/>
                  </a:solidFill>
                  <a:latin typeface="Calibri"/>
                  <a:cs typeface="Calibri"/>
                </a:rPr>
                <a:t> </a:t>
              </a:r>
              <a:r>
                <a:rPr sz="1200" i="1" dirty="0">
                  <a:solidFill>
                    <a:schemeClr val="accent6"/>
                  </a:solidFill>
                  <a:latin typeface="Calibri"/>
                  <a:cs typeface="Calibri"/>
                </a:rPr>
                <a:t>to</a:t>
              </a:r>
              <a:r>
                <a:rPr sz="1200" i="1" spc="25" dirty="0">
                  <a:solidFill>
                    <a:schemeClr val="accent6"/>
                  </a:solidFill>
                  <a:latin typeface="Calibri"/>
                  <a:cs typeface="Calibri"/>
                </a:rPr>
                <a:t> </a:t>
              </a:r>
              <a:r>
                <a:rPr sz="1200" i="1" spc="-70" dirty="0">
                  <a:solidFill>
                    <a:schemeClr val="accent6"/>
                  </a:solidFill>
                  <a:latin typeface="Calibri"/>
                  <a:cs typeface="Calibri"/>
                </a:rPr>
                <a:t>do</a:t>
              </a:r>
              <a:r>
                <a:rPr sz="1200" i="1" spc="-40" dirty="0">
                  <a:solidFill>
                    <a:schemeClr val="accent6"/>
                  </a:solidFill>
                  <a:latin typeface="Calibri"/>
                  <a:cs typeface="Calibri"/>
                </a:rPr>
                <a:t> </a:t>
              </a:r>
              <a:r>
                <a:rPr sz="1200" i="1" dirty="0">
                  <a:solidFill>
                    <a:schemeClr val="accent6"/>
                  </a:solidFill>
                  <a:latin typeface="Calibri"/>
                  <a:cs typeface="Calibri"/>
                </a:rPr>
                <a:t>next</a:t>
              </a:r>
              <a:r>
                <a:rPr sz="1200" i="1" spc="50" dirty="0">
                  <a:solidFill>
                    <a:schemeClr val="accent6"/>
                  </a:solidFill>
                  <a:latin typeface="Calibri"/>
                  <a:cs typeface="Calibri"/>
                </a:rPr>
                <a:t> </a:t>
              </a:r>
              <a:r>
                <a:rPr sz="1200" i="1" spc="-20" dirty="0">
                  <a:solidFill>
                    <a:schemeClr val="accent6"/>
                  </a:solidFill>
                  <a:latin typeface="Calibri"/>
                  <a:cs typeface="Calibri"/>
                </a:rPr>
                <a:t>time!</a:t>
              </a:r>
              <a:endParaRPr sz="1200" dirty="0">
                <a:solidFill>
                  <a:schemeClr val="accent6"/>
                </a:solidFill>
                <a:latin typeface="Calibri"/>
                <a:cs typeface="Calibri"/>
              </a:endParaRPr>
            </a:p>
          </p:txBody>
        </p:sp>
      </p:grpSp>
      <p:grpSp>
        <p:nvGrpSpPr>
          <p:cNvPr id="46" name="Group 45" descr="Trusted and meaningful relationships &#10;&#10;Through monitoring PDE aims to cultivate reliable and meaningful relationshops with local education agencies(LEAS).&#10;&#10;Our focus is accountability, transparency, and maintaining a focus on equity.&#10;&#10;Investing in YOU &#10;&#10;Monitoring is a huge investment for the commonwealth. resources are being spent so we can aid the LEAS! &#10;We want to protect schools against potential claw backs.">
            <a:extLst>
              <a:ext uri="{FF2B5EF4-FFF2-40B4-BE49-F238E27FC236}">
                <a16:creationId xmlns:a16="http://schemas.microsoft.com/office/drawing/2014/main" id="{65E9CF3D-CE5C-436E-A704-915E8849754A}"/>
              </a:ext>
            </a:extLst>
          </p:cNvPr>
          <p:cNvGrpSpPr/>
          <p:nvPr/>
        </p:nvGrpSpPr>
        <p:grpSpPr>
          <a:xfrm>
            <a:off x="5099362" y="1490913"/>
            <a:ext cx="4189088" cy="4377602"/>
            <a:chOff x="7396162" y="1601215"/>
            <a:chExt cx="4189088" cy="4377602"/>
          </a:xfrm>
        </p:grpSpPr>
        <p:sp>
          <p:nvSpPr>
            <p:cNvPr id="47" name="object 3">
              <a:extLst>
                <a:ext uri="{FF2B5EF4-FFF2-40B4-BE49-F238E27FC236}">
                  <a16:creationId xmlns:a16="http://schemas.microsoft.com/office/drawing/2014/main" id="{D4E69EBD-C8B4-473E-9C13-CB65C1489198}"/>
                </a:ext>
              </a:extLst>
            </p:cNvPr>
            <p:cNvSpPr/>
            <p:nvPr/>
          </p:nvSpPr>
          <p:spPr>
            <a:xfrm>
              <a:off x="7396162"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rgbClr val="25880D"/>
              </a:solidFill>
            </a:ln>
          </p:spPr>
          <p:txBody>
            <a:bodyPr wrap="square" lIns="0" tIns="0" rIns="0" bIns="0" rtlCol="0"/>
            <a:lstStyle/>
            <a:p>
              <a:endParaRPr/>
            </a:p>
          </p:txBody>
        </p:sp>
        <p:grpSp>
          <p:nvGrpSpPr>
            <p:cNvPr id="48" name="object 22">
              <a:extLst>
                <a:ext uri="{FF2B5EF4-FFF2-40B4-BE49-F238E27FC236}">
                  <a16:creationId xmlns:a16="http://schemas.microsoft.com/office/drawing/2014/main" id="{C742DEB5-9D1F-4BBB-9BDE-9228A954988D}"/>
                </a:ext>
              </a:extLst>
            </p:cNvPr>
            <p:cNvGrpSpPr/>
            <p:nvPr/>
          </p:nvGrpSpPr>
          <p:grpSpPr>
            <a:xfrm>
              <a:off x="8180647" y="1601215"/>
              <a:ext cx="376557" cy="675260"/>
              <a:chOff x="8180647" y="1601215"/>
              <a:chExt cx="376557" cy="675260"/>
            </a:xfrm>
          </p:grpSpPr>
          <p:pic>
            <p:nvPicPr>
              <p:cNvPr id="59" name="object 23">
                <a:extLst>
                  <a:ext uri="{FF2B5EF4-FFF2-40B4-BE49-F238E27FC236}">
                    <a16:creationId xmlns:a16="http://schemas.microsoft.com/office/drawing/2014/main" id="{214732E7-65D1-4136-9ABD-D841177C3FCB}"/>
                  </a:ext>
                </a:extLst>
              </p:cNvPr>
              <p:cNvPicPr/>
              <p:nvPr/>
            </p:nvPicPr>
            <p:blipFill>
              <a:blip r:embed="rId4" cstate="screen">
                <a:extLst>
                  <a:ext uri="{28A0092B-C50C-407E-A947-70E740481C1C}">
                    <a14:useLocalDpi xmlns:a14="http://schemas.microsoft.com/office/drawing/2010/main"/>
                  </a:ext>
                </a:extLst>
              </a:blip>
              <a:stretch>
                <a:fillRect/>
              </a:stretch>
            </p:blipFill>
            <p:spPr>
              <a:xfrm>
                <a:off x="8362950" y="2171700"/>
                <a:ext cx="104775" cy="104775"/>
              </a:xfrm>
              <a:prstGeom prst="rect">
                <a:avLst/>
              </a:prstGeom>
            </p:spPr>
          </p:pic>
          <p:sp>
            <p:nvSpPr>
              <p:cNvPr id="60" name="object 24">
                <a:extLst>
                  <a:ext uri="{FF2B5EF4-FFF2-40B4-BE49-F238E27FC236}">
                    <a16:creationId xmlns:a16="http://schemas.microsoft.com/office/drawing/2014/main" id="{15B70D38-C82D-4BC3-AADC-389ABA84A57B}"/>
                  </a:ext>
                </a:extLst>
              </p:cNvPr>
              <p:cNvSpPr/>
              <p:nvPr/>
            </p:nvSpPr>
            <p:spPr>
              <a:xfrm>
                <a:off x="8180649" y="1601215"/>
                <a:ext cx="376555" cy="598170"/>
              </a:xfrm>
              <a:custGeom>
                <a:avLst/>
                <a:gdLst/>
                <a:ahLst/>
                <a:cxnLst/>
                <a:rect l="l" t="t" r="r" b="b"/>
                <a:pathLst>
                  <a:path w="376554" h="598169">
                    <a:moveTo>
                      <a:pt x="227623" y="0"/>
                    </a:moveTo>
                    <a:lnTo>
                      <a:pt x="161429" y="5083"/>
                    </a:lnTo>
                    <a:lnTo>
                      <a:pt x="96417" y="16618"/>
                    </a:lnTo>
                    <a:lnTo>
                      <a:pt x="44115" y="33455"/>
                    </a:lnTo>
                    <a:lnTo>
                      <a:pt x="10112" y="55368"/>
                    </a:lnTo>
                    <a:lnTo>
                      <a:pt x="0" y="82134"/>
                    </a:lnTo>
                    <a:lnTo>
                      <a:pt x="7184" y="98657"/>
                    </a:lnTo>
                    <a:lnTo>
                      <a:pt x="23421" y="112504"/>
                    </a:lnTo>
                    <a:lnTo>
                      <a:pt x="47455" y="123273"/>
                    </a:lnTo>
                    <a:lnTo>
                      <a:pt x="78028" y="130559"/>
                    </a:lnTo>
                    <a:lnTo>
                      <a:pt x="102933" y="327206"/>
                    </a:lnTo>
                    <a:lnTo>
                      <a:pt x="75147" y="341891"/>
                    </a:lnTo>
                    <a:lnTo>
                      <a:pt x="54559" y="358313"/>
                    </a:lnTo>
                    <a:lnTo>
                      <a:pt x="42286" y="375771"/>
                    </a:lnTo>
                    <a:lnTo>
                      <a:pt x="39446" y="393563"/>
                    </a:lnTo>
                    <a:lnTo>
                      <a:pt x="53286" y="416789"/>
                    </a:lnTo>
                    <a:lnTo>
                      <a:pt x="85521" y="433825"/>
                    </a:lnTo>
                    <a:lnTo>
                      <a:pt x="132082" y="443580"/>
                    </a:lnTo>
                    <a:lnTo>
                      <a:pt x="188899" y="444960"/>
                    </a:lnTo>
                    <a:lnTo>
                      <a:pt x="201510" y="544541"/>
                    </a:lnTo>
                    <a:lnTo>
                      <a:pt x="236473" y="597576"/>
                    </a:lnTo>
                    <a:lnTo>
                      <a:pt x="257962" y="537391"/>
                    </a:lnTo>
                    <a:lnTo>
                      <a:pt x="245338" y="437810"/>
                    </a:lnTo>
                    <a:lnTo>
                      <a:pt x="299532" y="422370"/>
                    </a:lnTo>
                    <a:lnTo>
                      <a:pt x="341944" y="401345"/>
                    </a:lnTo>
                    <a:lnTo>
                      <a:pt x="368825" y="376820"/>
                    </a:lnTo>
                    <a:lnTo>
                      <a:pt x="376427" y="350878"/>
                    </a:lnTo>
                    <a:lnTo>
                      <a:pt x="369251" y="334359"/>
                    </a:lnTo>
                    <a:lnTo>
                      <a:pt x="353106" y="320500"/>
                    </a:lnTo>
                    <a:lnTo>
                      <a:pt x="329323" y="309698"/>
                    </a:lnTo>
                    <a:lnTo>
                      <a:pt x="299237" y="302352"/>
                    </a:lnTo>
                    <a:lnTo>
                      <a:pt x="274319" y="105692"/>
                    </a:lnTo>
                    <a:lnTo>
                      <a:pt x="301629" y="91073"/>
                    </a:lnTo>
                    <a:lnTo>
                      <a:pt x="321971" y="74685"/>
                    </a:lnTo>
                    <a:lnTo>
                      <a:pt x="334154" y="57240"/>
                    </a:lnTo>
                    <a:lnTo>
                      <a:pt x="336981" y="39449"/>
                    </a:lnTo>
                    <a:lnTo>
                      <a:pt x="320629" y="16036"/>
                    </a:lnTo>
                    <a:lnTo>
                      <a:pt x="282433" y="3268"/>
                    </a:lnTo>
                    <a:lnTo>
                      <a:pt x="227623" y="0"/>
                    </a:lnTo>
                    <a:close/>
                  </a:path>
                </a:pathLst>
              </a:custGeom>
              <a:solidFill>
                <a:srgbClr val="25880D"/>
              </a:solidFill>
            </p:spPr>
            <p:txBody>
              <a:bodyPr wrap="square" lIns="0" tIns="0" rIns="0" bIns="0" rtlCol="0"/>
              <a:lstStyle/>
              <a:p>
                <a:endParaRPr/>
              </a:p>
            </p:txBody>
          </p:sp>
          <p:sp>
            <p:nvSpPr>
              <p:cNvPr id="61" name="object 25">
                <a:extLst>
                  <a:ext uri="{FF2B5EF4-FFF2-40B4-BE49-F238E27FC236}">
                    <a16:creationId xmlns:a16="http://schemas.microsoft.com/office/drawing/2014/main" id="{DBD82932-66CF-4B70-B231-8D0231D14F35}"/>
                  </a:ext>
                </a:extLst>
              </p:cNvPr>
              <p:cNvSpPr/>
              <p:nvPr/>
            </p:nvSpPr>
            <p:spPr>
              <a:xfrm>
                <a:off x="8180647" y="1601215"/>
                <a:ext cx="376555" cy="598170"/>
              </a:xfrm>
              <a:custGeom>
                <a:avLst/>
                <a:gdLst/>
                <a:ahLst/>
                <a:cxnLst/>
                <a:rect l="l" t="t" r="r" b="b"/>
                <a:pathLst>
                  <a:path w="376554" h="598169">
                    <a:moveTo>
                      <a:pt x="336981" y="39449"/>
                    </a:moveTo>
                    <a:lnTo>
                      <a:pt x="320629" y="16036"/>
                    </a:lnTo>
                    <a:lnTo>
                      <a:pt x="282433" y="3268"/>
                    </a:lnTo>
                    <a:lnTo>
                      <a:pt x="227623" y="0"/>
                    </a:lnTo>
                    <a:lnTo>
                      <a:pt x="161429" y="5083"/>
                    </a:lnTo>
                    <a:lnTo>
                      <a:pt x="96417" y="16618"/>
                    </a:lnTo>
                    <a:lnTo>
                      <a:pt x="44115" y="33455"/>
                    </a:lnTo>
                    <a:lnTo>
                      <a:pt x="10112" y="55368"/>
                    </a:lnTo>
                    <a:lnTo>
                      <a:pt x="0" y="82134"/>
                    </a:lnTo>
                    <a:lnTo>
                      <a:pt x="7184" y="98657"/>
                    </a:lnTo>
                    <a:lnTo>
                      <a:pt x="23421" y="112504"/>
                    </a:lnTo>
                    <a:lnTo>
                      <a:pt x="47455" y="123273"/>
                    </a:lnTo>
                    <a:lnTo>
                      <a:pt x="78028" y="130559"/>
                    </a:lnTo>
                    <a:lnTo>
                      <a:pt x="102933" y="327206"/>
                    </a:lnTo>
                    <a:lnTo>
                      <a:pt x="75147" y="341891"/>
                    </a:lnTo>
                    <a:lnTo>
                      <a:pt x="54559" y="358313"/>
                    </a:lnTo>
                    <a:lnTo>
                      <a:pt x="42286" y="375771"/>
                    </a:lnTo>
                    <a:lnTo>
                      <a:pt x="39446" y="393563"/>
                    </a:lnTo>
                    <a:lnTo>
                      <a:pt x="53286" y="416789"/>
                    </a:lnTo>
                    <a:lnTo>
                      <a:pt x="85521" y="433825"/>
                    </a:lnTo>
                    <a:lnTo>
                      <a:pt x="132082" y="443580"/>
                    </a:lnTo>
                    <a:lnTo>
                      <a:pt x="188899" y="444960"/>
                    </a:lnTo>
                    <a:lnTo>
                      <a:pt x="201510" y="544541"/>
                    </a:lnTo>
                    <a:lnTo>
                      <a:pt x="236473" y="597576"/>
                    </a:lnTo>
                    <a:lnTo>
                      <a:pt x="257962" y="537391"/>
                    </a:lnTo>
                    <a:lnTo>
                      <a:pt x="245338" y="437810"/>
                    </a:lnTo>
                    <a:lnTo>
                      <a:pt x="299532" y="422370"/>
                    </a:lnTo>
                    <a:lnTo>
                      <a:pt x="341944" y="401345"/>
                    </a:lnTo>
                    <a:lnTo>
                      <a:pt x="368825" y="376820"/>
                    </a:lnTo>
                    <a:lnTo>
                      <a:pt x="376427" y="350878"/>
                    </a:lnTo>
                    <a:lnTo>
                      <a:pt x="369251" y="334359"/>
                    </a:lnTo>
                    <a:lnTo>
                      <a:pt x="353106" y="320500"/>
                    </a:lnTo>
                    <a:lnTo>
                      <a:pt x="329323" y="309698"/>
                    </a:lnTo>
                    <a:lnTo>
                      <a:pt x="299237" y="302352"/>
                    </a:lnTo>
                    <a:lnTo>
                      <a:pt x="274319" y="105692"/>
                    </a:lnTo>
                    <a:lnTo>
                      <a:pt x="301629" y="91073"/>
                    </a:lnTo>
                    <a:lnTo>
                      <a:pt x="321971" y="74685"/>
                    </a:lnTo>
                    <a:lnTo>
                      <a:pt x="334154" y="57240"/>
                    </a:lnTo>
                    <a:lnTo>
                      <a:pt x="336981" y="39449"/>
                    </a:lnTo>
                    <a:close/>
                  </a:path>
                </a:pathLst>
              </a:custGeom>
              <a:ln w="9525">
                <a:solidFill>
                  <a:srgbClr val="FFFFFF"/>
                </a:solidFill>
              </a:ln>
            </p:spPr>
            <p:txBody>
              <a:bodyPr wrap="square" lIns="0" tIns="0" rIns="0" bIns="0" rtlCol="0"/>
              <a:lstStyle/>
              <a:p>
                <a:endParaRPr/>
              </a:p>
            </p:txBody>
          </p:sp>
        </p:grpSp>
        <p:sp>
          <p:nvSpPr>
            <p:cNvPr id="55" name="object 35">
              <a:extLst>
                <a:ext uri="{FF2B5EF4-FFF2-40B4-BE49-F238E27FC236}">
                  <a16:creationId xmlns:a16="http://schemas.microsoft.com/office/drawing/2014/main" id="{2EC08847-8FEA-42D5-AC3F-B786E1F0960A}"/>
                </a:ext>
              </a:extLst>
            </p:cNvPr>
            <p:cNvSpPr/>
            <p:nvPr/>
          </p:nvSpPr>
          <p:spPr>
            <a:xfrm>
              <a:off x="8164983" y="2490850"/>
              <a:ext cx="526415" cy="368935"/>
            </a:xfrm>
            <a:custGeom>
              <a:avLst/>
              <a:gdLst/>
              <a:ahLst/>
              <a:cxnLst/>
              <a:rect l="l" t="t" r="r" b="b"/>
              <a:pathLst>
                <a:path w="526415" h="368935">
                  <a:moveTo>
                    <a:pt x="328955" y="26314"/>
                  </a:moveTo>
                  <a:lnTo>
                    <a:pt x="326872" y="16103"/>
                  </a:lnTo>
                  <a:lnTo>
                    <a:pt x="321221" y="7734"/>
                  </a:lnTo>
                  <a:lnTo>
                    <a:pt x="312851" y="2070"/>
                  </a:lnTo>
                  <a:lnTo>
                    <a:pt x="302641" y="0"/>
                  </a:lnTo>
                  <a:lnTo>
                    <a:pt x="26314" y="0"/>
                  </a:lnTo>
                  <a:lnTo>
                    <a:pt x="16090" y="2070"/>
                  </a:lnTo>
                  <a:lnTo>
                    <a:pt x="7734" y="7734"/>
                  </a:lnTo>
                  <a:lnTo>
                    <a:pt x="2070" y="16103"/>
                  </a:lnTo>
                  <a:lnTo>
                    <a:pt x="0" y="26314"/>
                  </a:lnTo>
                  <a:lnTo>
                    <a:pt x="0" y="203962"/>
                  </a:lnTo>
                  <a:lnTo>
                    <a:pt x="2070" y="214172"/>
                  </a:lnTo>
                  <a:lnTo>
                    <a:pt x="7734" y="222542"/>
                  </a:lnTo>
                  <a:lnTo>
                    <a:pt x="16090" y="228206"/>
                  </a:lnTo>
                  <a:lnTo>
                    <a:pt x="26314" y="230276"/>
                  </a:lnTo>
                  <a:lnTo>
                    <a:pt x="65786" y="230276"/>
                  </a:lnTo>
                  <a:lnTo>
                    <a:pt x="65786" y="296075"/>
                  </a:lnTo>
                  <a:lnTo>
                    <a:pt x="131584" y="230276"/>
                  </a:lnTo>
                  <a:lnTo>
                    <a:pt x="171056" y="230276"/>
                  </a:lnTo>
                  <a:lnTo>
                    <a:pt x="171056" y="98691"/>
                  </a:lnTo>
                  <a:lnTo>
                    <a:pt x="175209" y="78257"/>
                  </a:lnTo>
                  <a:lnTo>
                    <a:pt x="186512" y="61518"/>
                  </a:lnTo>
                  <a:lnTo>
                    <a:pt x="203250" y="50203"/>
                  </a:lnTo>
                  <a:lnTo>
                    <a:pt x="223685" y="46050"/>
                  </a:lnTo>
                  <a:lnTo>
                    <a:pt x="328955" y="46050"/>
                  </a:lnTo>
                  <a:lnTo>
                    <a:pt x="328955" y="26314"/>
                  </a:lnTo>
                  <a:close/>
                </a:path>
                <a:path w="526415" h="368935">
                  <a:moveTo>
                    <a:pt x="526326" y="98691"/>
                  </a:moveTo>
                  <a:lnTo>
                    <a:pt x="524256" y="88468"/>
                  </a:lnTo>
                  <a:lnTo>
                    <a:pt x="518591" y="80098"/>
                  </a:lnTo>
                  <a:lnTo>
                    <a:pt x="510235" y="74447"/>
                  </a:lnTo>
                  <a:lnTo>
                    <a:pt x="500011" y="72377"/>
                  </a:lnTo>
                  <a:lnTo>
                    <a:pt x="223685" y="72377"/>
                  </a:lnTo>
                  <a:lnTo>
                    <a:pt x="213474" y="74447"/>
                  </a:lnTo>
                  <a:lnTo>
                    <a:pt x="205105" y="80098"/>
                  </a:lnTo>
                  <a:lnTo>
                    <a:pt x="199453" y="88468"/>
                  </a:lnTo>
                  <a:lnTo>
                    <a:pt x="197370" y="98691"/>
                  </a:lnTo>
                  <a:lnTo>
                    <a:pt x="197370" y="276339"/>
                  </a:lnTo>
                  <a:lnTo>
                    <a:pt x="199453" y="286550"/>
                  </a:lnTo>
                  <a:lnTo>
                    <a:pt x="205105" y="294919"/>
                  </a:lnTo>
                  <a:lnTo>
                    <a:pt x="213474" y="300570"/>
                  </a:lnTo>
                  <a:lnTo>
                    <a:pt x="223685" y="302653"/>
                  </a:lnTo>
                  <a:lnTo>
                    <a:pt x="394741" y="302653"/>
                  </a:lnTo>
                  <a:lnTo>
                    <a:pt x="460540" y="368439"/>
                  </a:lnTo>
                  <a:lnTo>
                    <a:pt x="460540" y="302653"/>
                  </a:lnTo>
                  <a:lnTo>
                    <a:pt x="500011" y="302653"/>
                  </a:lnTo>
                  <a:lnTo>
                    <a:pt x="510235" y="300570"/>
                  </a:lnTo>
                  <a:lnTo>
                    <a:pt x="518591" y="294919"/>
                  </a:lnTo>
                  <a:lnTo>
                    <a:pt x="524256" y="286550"/>
                  </a:lnTo>
                  <a:lnTo>
                    <a:pt x="526326" y="276339"/>
                  </a:lnTo>
                  <a:lnTo>
                    <a:pt x="526326" y="98691"/>
                  </a:lnTo>
                  <a:close/>
                </a:path>
              </a:pathLst>
            </a:custGeom>
            <a:solidFill>
              <a:srgbClr val="25880D"/>
            </a:solidFill>
          </p:spPr>
          <p:txBody>
            <a:bodyPr wrap="square" lIns="0" tIns="0" rIns="0" bIns="0" rtlCol="0"/>
            <a:lstStyle/>
            <a:p>
              <a:endParaRPr/>
            </a:p>
          </p:txBody>
        </p:sp>
        <p:sp>
          <p:nvSpPr>
            <p:cNvPr id="56" name="object 46">
              <a:extLst>
                <a:ext uri="{FF2B5EF4-FFF2-40B4-BE49-F238E27FC236}">
                  <a16:creationId xmlns:a16="http://schemas.microsoft.com/office/drawing/2014/main" id="{5314B037-DC97-47BC-AF94-F1FA1D8EC634}"/>
                </a:ext>
              </a:extLst>
            </p:cNvPr>
            <p:cNvSpPr txBox="1"/>
            <p:nvPr/>
          </p:nvSpPr>
          <p:spPr>
            <a:xfrm>
              <a:off x="7628282" y="3074160"/>
              <a:ext cx="1593160" cy="841192"/>
            </a:xfrm>
            <a:prstGeom prst="rect">
              <a:avLst/>
            </a:prstGeom>
          </p:spPr>
          <p:txBody>
            <a:bodyPr vert="horz" wrap="square" lIns="0" tIns="10795" rIns="0" bIns="0" rtlCol="0">
              <a:spAutoFit/>
            </a:bodyPr>
            <a:lstStyle/>
            <a:p>
              <a:pPr marL="31115" marR="5080" indent="-19050" algn="ctr">
                <a:lnSpc>
                  <a:spcPct val="100699"/>
                </a:lnSpc>
                <a:spcBef>
                  <a:spcPts val="85"/>
                </a:spcBef>
              </a:pPr>
              <a:r>
                <a:rPr lang="en-US" sz="1800" b="1" dirty="0">
                  <a:solidFill>
                    <a:srgbClr val="25880D"/>
                  </a:solidFill>
                  <a:latin typeface="Calibri"/>
                  <a:cs typeface="Calibri"/>
                </a:rPr>
                <a:t>Trusted and m</a:t>
              </a:r>
              <a:r>
                <a:rPr lang="en-US" b="1" dirty="0">
                  <a:solidFill>
                    <a:srgbClr val="25880D"/>
                  </a:solidFill>
                  <a:latin typeface="Calibri"/>
                  <a:cs typeface="Calibri"/>
                </a:rPr>
                <a:t>eaningful relationships </a:t>
              </a:r>
              <a:endParaRPr b="1" dirty="0">
                <a:solidFill>
                  <a:srgbClr val="25880D"/>
                </a:solidFill>
                <a:latin typeface="Calibri"/>
                <a:cs typeface="Calibri"/>
              </a:endParaRPr>
            </a:p>
          </p:txBody>
        </p:sp>
        <p:sp>
          <p:nvSpPr>
            <p:cNvPr id="57" name="object 47">
              <a:extLst>
                <a:ext uri="{FF2B5EF4-FFF2-40B4-BE49-F238E27FC236}">
                  <a16:creationId xmlns:a16="http://schemas.microsoft.com/office/drawing/2014/main" id="{8B5D821C-B3AD-4C53-AB0D-4B98A903F35C}"/>
                </a:ext>
              </a:extLst>
            </p:cNvPr>
            <p:cNvSpPr txBox="1"/>
            <p:nvPr/>
          </p:nvSpPr>
          <p:spPr>
            <a:xfrm>
              <a:off x="9690412" y="4031253"/>
              <a:ext cx="1894838" cy="938206"/>
            </a:xfrm>
            <a:prstGeom prst="rect">
              <a:avLst/>
            </a:prstGeom>
          </p:spPr>
          <p:txBody>
            <a:bodyPr vert="horz" wrap="square" lIns="0" tIns="11430" rIns="0" bIns="0" rtlCol="0">
              <a:spAutoFit/>
            </a:bodyPr>
            <a:lstStyle/>
            <a:p>
              <a:pPr marL="12700" marR="5080" indent="-3175" algn="ctr">
                <a:lnSpc>
                  <a:spcPct val="100699"/>
                </a:lnSpc>
                <a:spcBef>
                  <a:spcPts val="90"/>
                </a:spcBef>
              </a:pPr>
              <a:r>
                <a:rPr lang="en-US" sz="1200">
                  <a:latin typeface="Calibri" panose="020F0502020204030204" pitchFamily="34" charset="0"/>
                  <a:cs typeface="Calibri" panose="020F0502020204030204" pitchFamily="34" charset="0"/>
                </a:rPr>
                <a:t>Monitoring is a huge investment for the Commonwealth. Resources are being spent so we can aid the LEAs!</a:t>
              </a:r>
            </a:p>
          </p:txBody>
        </p:sp>
        <p:sp>
          <p:nvSpPr>
            <p:cNvPr id="58" name="object 48">
              <a:extLst>
                <a:ext uri="{FF2B5EF4-FFF2-40B4-BE49-F238E27FC236}">
                  <a16:creationId xmlns:a16="http://schemas.microsoft.com/office/drawing/2014/main" id="{23F7A087-0EC3-45BB-AE5A-890B942E1617}"/>
                </a:ext>
              </a:extLst>
            </p:cNvPr>
            <p:cNvSpPr txBox="1"/>
            <p:nvPr/>
          </p:nvSpPr>
          <p:spPr>
            <a:xfrm>
              <a:off x="7486393" y="5034969"/>
              <a:ext cx="1894839" cy="943848"/>
            </a:xfrm>
            <a:prstGeom prst="rect">
              <a:avLst/>
            </a:prstGeom>
          </p:spPr>
          <p:txBody>
            <a:bodyPr vert="horz" wrap="square" lIns="0" tIns="20320" rIns="0" bIns="0" rtlCol="0">
              <a:spAutoFit/>
            </a:bodyPr>
            <a:lstStyle/>
            <a:p>
              <a:pPr marL="12700" marR="5080" indent="8255" algn="ctr">
                <a:lnSpc>
                  <a:spcPts val="1420"/>
                </a:lnSpc>
                <a:spcBef>
                  <a:spcPts val="160"/>
                </a:spcBef>
              </a:pPr>
              <a:r>
                <a:rPr lang="en-US" sz="1200" i="1" dirty="0">
                  <a:solidFill>
                    <a:srgbClr val="4C7E40"/>
                  </a:solidFill>
                  <a:latin typeface="Calibri"/>
                  <a:cs typeface="Calibri"/>
                </a:rPr>
                <a:t> Our focus is on accountability, transparency, and maintaining a focus on equity.</a:t>
              </a:r>
            </a:p>
            <a:p>
              <a:pPr marL="12700" marR="5080" indent="8255" algn="ctr">
                <a:lnSpc>
                  <a:spcPts val="1420"/>
                </a:lnSpc>
                <a:spcBef>
                  <a:spcPts val="160"/>
                </a:spcBef>
              </a:pPr>
              <a:r>
                <a:rPr lang="en-US" sz="1200" dirty="0">
                  <a:latin typeface="Calibri"/>
                  <a:cs typeface="Calibri"/>
                </a:rPr>
                <a:t> </a:t>
              </a:r>
            </a:p>
          </p:txBody>
        </p:sp>
      </p:grpSp>
      <p:grpSp>
        <p:nvGrpSpPr>
          <p:cNvPr id="62" name="Group 61">
            <a:extLst>
              <a:ext uri="{FF2B5EF4-FFF2-40B4-BE49-F238E27FC236}">
                <a16:creationId xmlns:a16="http://schemas.microsoft.com/office/drawing/2014/main" id="{E8C92532-6FBE-46AE-995D-2D5C75DF8172}"/>
              </a:ext>
              <a:ext uri="{C183D7F6-B498-43B3-948B-1728B52AA6E4}">
                <adec:decorative xmlns:adec="http://schemas.microsoft.com/office/drawing/2017/decorative" val="1"/>
              </a:ext>
            </a:extLst>
          </p:cNvPr>
          <p:cNvGrpSpPr/>
          <p:nvPr/>
        </p:nvGrpSpPr>
        <p:grpSpPr>
          <a:xfrm>
            <a:off x="7328436" y="1491377"/>
            <a:ext cx="2057400" cy="4341457"/>
            <a:chOff x="5081587" y="1597380"/>
            <a:chExt cx="2057400" cy="4341457"/>
          </a:xfrm>
        </p:grpSpPr>
        <p:sp>
          <p:nvSpPr>
            <p:cNvPr id="63" name="object 4">
              <a:extLst>
                <a:ext uri="{FF2B5EF4-FFF2-40B4-BE49-F238E27FC236}">
                  <a16:creationId xmlns:a16="http://schemas.microsoft.com/office/drawing/2014/main" id="{5127DED5-6CF1-43D9-B3F9-DA5CC246D33E}"/>
                </a:ext>
              </a:extLst>
            </p:cNvPr>
            <p:cNvSpPr/>
            <p:nvPr/>
          </p:nvSpPr>
          <p:spPr>
            <a:xfrm>
              <a:off x="5081587"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rgbClr val="0096A9"/>
              </a:solidFill>
            </a:ln>
          </p:spPr>
          <p:txBody>
            <a:bodyPr wrap="square" lIns="0" tIns="0" rIns="0" bIns="0" rtlCol="0"/>
            <a:lstStyle/>
            <a:p>
              <a:endParaRPr/>
            </a:p>
          </p:txBody>
        </p:sp>
        <p:grpSp>
          <p:nvGrpSpPr>
            <p:cNvPr id="64" name="object 18">
              <a:extLst>
                <a:ext uri="{FF2B5EF4-FFF2-40B4-BE49-F238E27FC236}">
                  <a16:creationId xmlns:a16="http://schemas.microsoft.com/office/drawing/2014/main" id="{555A936A-3F7F-4FA8-9FE4-1378EAB0A40A}"/>
                </a:ext>
              </a:extLst>
            </p:cNvPr>
            <p:cNvGrpSpPr/>
            <p:nvPr/>
          </p:nvGrpSpPr>
          <p:grpSpPr>
            <a:xfrm>
              <a:off x="6000574" y="1597380"/>
              <a:ext cx="403227" cy="679094"/>
              <a:chOff x="6000574" y="1597380"/>
              <a:chExt cx="403227" cy="679094"/>
            </a:xfrm>
          </p:grpSpPr>
          <p:pic>
            <p:nvPicPr>
              <p:cNvPr id="71" name="object 19">
                <a:extLst>
                  <a:ext uri="{FF2B5EF4-FFF2-40B4-BE49-F238E27FC236}">
                    <a16:creationId xmlns:a16="http://schemas.microsoft.com/office/drawing/2014/main" id="{CE402C03-37E9-44EC-A818-35CBD41C390D}"/>
                  </a:ext>
                </a:extLst>
              </p:cNvPr>
              <p:cNvPicPr/>
              <p:nvPr/>
            </p:nvPicPr>
            <p:blipFill>
              <a:blip r:embed="rId4" cstate="screen">
                <a:extLst>
                  <a:ext uri="{28A0092B-C50C-407E-A947-70E740481C1C}">
                    <a14:useLocalDpi xmlns:a14="http://schemas.microsoft.com/office/drawing/2010/main"/>
                  </a:ext>
                </a:extLst>
              </a:blip>
              <a:stretch>
                <a:fillRect/>
              </a:stretch>
            </p:blipFill>
            <p:spPr>
              <a:xfrm>
                <a:off x="6057900" y="2171699"/>
                <a:ext cx="104775" cy="104775"/>
              </a:xfrm>
              <a:prstGeom prst="rect">
                <a:avLst/>
              </a:prstGeom>
            </p:spPr>
          </p:pic>
          <p:sp>
            <p:nvSpPr>
              <p:cNvPr id="72" name="object 20">
                <a:extLst>
                  <a:ext uri="{FF2B5EF4-FFF2-40B4-BE49-F238E27FC236}">
                    <a16:creationId xmlns:a16="http://schemas.microsoft.com/office/drawing/2014/main" id="{A2E5BD6D-B28E-45CA-B1C8-8DDB9D6BD6F9}"/>
                  </a:ext>
                </a:extLst>
              </p:cNvPr>
              <p:cNvSpPr/>
              <p:nvPr/>
            </p:nvSpPr>
            <p:spPr>
              <a:xfrm>
                <a:off x="6000576" y="1597380"/>
                <a:ext cx="403225" cy="596265"/>
              </a:xfrm>
              <a:custGeom>
                <a:avLst/>
                <a:gdLst/>
                <a:ahLst/>
                <a:cxnLst/>
                <a:rect l="l" t="t" r="r" b="b"/>
                <a:pathLst>
                  <a:path w="403225" h="596264">
                    <a:moveTo>
                      <a:pt x="130670" y="0"/>
                    </a:move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lnTo>
                      <a:pt x="395725" y="80658"/>
                    </a:lnTo>
                    <a:lnTo>
                      <a:pt x="364432" y="55305"/>
                    </a:lnTo>
                    <a:lnTo>
                      <a:pt x="314252" y="33026"/>
                    </a:lnTo>
                    <a:lnTo>
                      <a:pt x="250482" y="14584"/>
                    </a:lnTo>
                    <a:lnTo>
                      <a:pt x="185554" y="2579"/>
                    </a:lnTo>
                    <a:lnTo>
                      <a:pt x="130670" y="0"/>
                    </a:lnTo>
                    <a:close/>
                  </a:path>
                </a:pathLst>
              </a:custGeom>
              <a:solidFill>
                <a:srgbClr val="0096A9"/>
              </a:solidFill>
            </p:spPr>
            <p:txBody>
              <a:bodyPr wrap="square" lIns="0" tIns="0" rIns="0" bIns="0" rtlCol="0"/>
              <a:lstStyle/>
              <a:p>
                <a:endParaRPr/>
              </a:p>
            </p:txBody>
          </p:sp>
          <p:sp>
            <p:nvSpPr>
              <p:cNvPr id="73" name="object 21">
                <a:extLst>
                  <a:ext uri="{FF2B5EF4-FFF2-40B4-BE49-F238E27FC236}">
                    <a16:creationId xmlns:a16="http://schemas.microsoft.com/office/drawing/2014/main" id="{D79A8F32-25DA-4179-A83F-CF673B47F248}"/>
                  </a:ext>
                </a:extLst>
              </p:cNvPr>
              <p:cNvSpPr/>
              <p:nvPr/>
            </p:nvSpPr>
            <p:spPr>
              <a:xfrm>
                <a:off x="6000574" y="1597380"/>
                <a:ext cx="403225" cy="596265"/>
              </a:xfrm>
              <a:custGeom>
                <a:avLst/>
                <a:gdLst/>
                <a:ahLst/>
                <a:cxnLst/>
                <a:rect l="l" t="t" r="r" b="b"/>
                <a:pathLst>
                  <a:path w="403225" h="596264">
                    <a:moveTo>
                      <a:pt x="402831" y="108323"/>
                    </a:moveTo>
                    <a:lnTo>
                      <a:pt x="364432" y="55305"/>
                    </a:lnTo>
                    <a:lnTo>
                      <a:pt x="314252" y="33026"/>
                    </a:lnTo>
                    <a:lnTo>
                      <a:pt x="250482" y="14584"/>
                    </a:lnTo>
                    <a:lnTo>
                      <a:pt x="185554" y="2579"/>
                    </a:lnTo>
                    <a:lnTo>
                      <a:pt x="130670" y="0"/>
                    </a:ln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close/>
                  </a:path>
                </a:pathLst>
              </a:custGeom>
              <a:ln w="9525">
                <a:solidFill>
                  <a:srgbClr val="FFFFFF"/>
                </a:solidFill>
              </a:ln>
            </p:spPr>
            <p:txBody>
              <a:bodyPr wrap="square" lIns="0" tIns="0" rIns="0" bIns="0" rtlCol="0"/>
              <a:lstStyle/>
              <a:p>
                <a:endParaRPr/>
              </a:p>
            </p:txBody>
          </p:sp>
        </p:grpSp>
        <p:sp>
          <p:nvSpPr>
            <p:cNvPr id="66" name="object 44">
              <a:extLst>
                <a:ext uri="{FF2B5EF4-FFF2-40B4-BE49-F238E27FC236}">
                  <a16:creationId xmlns:a16="http://schemas.microsoft.com/office/drawing/2014/main" id="{3BE6229B-E07D-4B98-BAE7-771216E0D68C}"/>
                </a:ext>
              </a:extLst>
            </p:cNvPr>
            <p:cNvSpPr txBox="1"/>
            <p:nvPr/>
          </p:nvSpPr>
          <p:spPr>
            <a:xfrm>
              <a:off x="5259070" y="3283153"/>
              <a:ext cx="1807210" cy="281680"/>
            </a:xfrm>
            <a:prstGeom prst="rect">
              <a:avLst/>
            </a:prstGeom>
          </p:spPr>
          <p:txBody>
            <a:bodyPr vert="horz" wrap="square" lIns="0" tIns="10795" rIns="0" bIns="0" rtlCol="0">
              <a:spAutoFit/>
            </a:bodyPr>
            <a:lstStyle/>
            <a:p>
              <a:pPr marL="79375" marR="5080" indent="-67310" algn="just">
                <a:lnSpc>
                  <a:spcPct val="100699"/>
                </a:lnSpc>
                <a:spcBef>
                  <a:spcPts val="85"/>
                </a:spcBef>
              </a:pPr>
              <a:r>
                <a:rPr lang="en-US" sz="1800" b="1">
                  <a:solidFill>
                    <a:srgbClr val="0096A9"/>
                  </a:solidFill>
                  <a:latin typeface="Calibri"/>
                  <a:cs typeface="Calibri"/>
                </a:rPr>
                <a:t>Investing in YOU!</a:t>
              </a:r>
              <a:endParaRPr sz="1200">
                <a:latin typeface="Calibri"/>
                <a:cs typeface="Calibri"/>
              </a:endParaRPr>
            </a:p>
          </p:txBody>
        </p:sp>
        <p:sp>
          <p:nvSpPr>
            <p:cNvPr id="67" name="object 45">
              <a:extLst>
                <a:ext uri="{FF2B5EF4-FFF2-40B4-BE49-F238E27FC236}">
                  <a16:creationId xmlns:a16="http://schemas.microsoft.com/office/drawing/2014/main" id="{37613518-A76E-4303-9093-92E263169A96}"/>
                </a:ext>
              </a:extLst>
            </p:cNvPr>
            <p:cNvSpPr txBox="1"/>
            <p:nvPr/>
          </p:nvSpPr>
          <p:spPr>
            <a:xfrm>
              <a:off x="5198422" y="5120765"/>
              <a:ext cx="1861185" cy="559127"/>
            </a:xfrm>
            <a:prstGeom prst="rect">
              <a:avLst/>
            </a:prstGeom>
          </p:spPr>
          <p:txBody>
            <a:bodyPr vert="horz" wrap="square" lIns="0" tIns="20320" rIns="0" bIns="0" rtlCol="0">
              <a:spAutoFit/>
            </a:bodyPr>
            <a:lstStyle/>
            <a:p>
              <a:pPr marL="12700" marR="5080" algn="ctr">
                <a:lnSpc>
                  <a:spcPts val="1420"/>
                </a:lnSpc>
                <a:spcBef>
                  <a:spcPts val="160"/>
                </a:spcBef>
              </a:pPr>
              <a:r>
                <a:rPr lang="en-US" sz="1200" i="1">
                  <a:solidFill>
                    <a:srgbClr val="0096A9"/>
                  </a:solidFill>
                  <a:latin typeface="Calibri"/>
                  <a:cs typeface="Calibri"/>
                </a:rPr>
                <a:t>We want to protect schools against potential </a:t>
              </a:r>
              <a:br>
                <a:rPr lang="en-US" sz="1200" i="1">
                  <a:solidFill>
                    <a:srgbClr val="0096A9"/>
                  </a:solidFill>
                  <a:latin typeface="Calibri"/>
                  <a:cs typeface="Calibri"/>
                </a:rPr>
              </a:br>
              <a:r>
                <a:rPr lang="en-US" sz="1200" i="1">
                  <a:solidFill>
                    <a:srgbClr val="0096A9"/>
                  </a:solidFill>
                  <a:latin typeface="Calibri"/>
                  <a:cs typeface="Calibri"/>
                </a:rPr>
                <a:t>claw backs.</a:t>
              </a:r>
            </a:p>
          </p:txBody>
        </p:sp>
      </p:grpSp>
      <p:grpSp>
        <p:nvGrpSpPr>
          <p:cNvPr id="18" name="Group 17" descr="The ultimate goal is financial security &#10;&#10;Our goal is to keep the money that has been invested in our schools, IN OUR SCHOOLS.&#10;&#10;Period">
            <a:extLst>
              <a:ext uri="{FF2B5EF4-FFF2-40B4-BE49-F238E27FC236}">
                <a16:creationId xmlns:a16="http://schemas.microsoft.com/office/drawing/2014/main" id="{D0CDB0E5-AAE6-4D11-B7B7-82D52235C020}"/>
              </a:ext>
            </a:extLst>
          </p:cNvPr>
          <p:cNvGrpSpPr/>
          <p:nvPr/>
        </p:nvGrpSpPr>
        <p:grpSpPr>
          <a:xfrm>
            <a:off x="9629840" y="1491377"/>
            <a:ext cx="2057400" cy="4341457"/>
            <a:chOff x="9701212" y="1597380"/>
            <a:chExt cx="2057400" cy="4341457"/>
          </a:xfrm>
        </p:grpSpPr>
        <p:sp>
          <p:nvSpPr>
            <p:cNvPr id="2" name="object 2"/>
            <p:cNvSpPr/>
            <p:nvPr/>
          </p:nvSpPr>
          <p:spPr>
            <a:xfrm>
              <a:off x="9701212" y="1747837"/>
              <a:ext cx="2057400" cy="4191000"/>
            </a:xfrm>
            <a:custGeom>
              <a:avLst/>
              <a:gdLst/>
              <a:ahLst/>
              <a:cxnLst/>
              <a:rect l="l" t="t" r="r" b="b"/>
              <a:pathLst>
                <a:path w="2057400" h="4191000">
                  <a:moveTo>
                    <a:pt x="0" y="0"/>
                  </a:moveTo>
                  <a:lnTo>
                    <a:pt x="2057400" y="0"/>
                  </a:lnTo>
                  <a:lnTo>
                    <a:pt x="2057400" y="4191000"/>
                  </a:lnTo>
                  <a:lnTo>
                    <a:pt x="0" y="4191000"/>
                  </a:lnTo>
                  <a:lnTo>
                    <a:pt x="0" y="0"/>
                  </a:lnTo>
                  <a:close/>
                </a:path>
              </a:pathLst>
            </a:custGeom>
            <a:ln w="12700">
              <a:solidFill>
                <a:schemeClr val="accent2"/>
              </a:solidFill>
            </a:ln>
          </p:spPr>
          <p:txBody>
            <a:bodyPr wrap="square" lIns="0" tIns="0" rIns="0" bIns="0" rtlCol="0"/>
            <a:lstStyle/>
            <a:p>
              <a:endParaRPr/>
            </a:p>
          </p:txBody>
        </p:sp>
        <p:grpSp>
          <p:nvGrpSpPr>
            <p:cNvPr id="26" name="object 26"/>
            <p:cNvGrpSpPr/>
            <p:nvPr/>
          </p:nvGrpSpPr>
          <p:grpSpPr>
            <a:xfrm>
              <a:off x="10604987" y="1597380"/>
              <a:ext cx="403225" cy="688619"/>
              <a:chOff x="10604987" y="1597380"/>
              <a:chExt cx="403225" cy="688619"/>
            </a:xfrm>
          </p:grpSpPr>
          <p:pic>
            <p:nvPicPr>
              <p:cNvPr id="27" name="object 27"/>
              <p:cNvPicPr/>
              <p:nvPr/>
            </p:nvPicPr>
            <p:blipFill>
              <a:blip r:embed="rId4" cstate="screen">
                <a:extLst>
                  <a:ext uri="{28A0092B-C50C-407E-A947-70E740481C1C}">
                    <a14:useLocalDpi xmlns:a14="http://schemas.microsoft.com/office/drawing/2010/main"/>
                  </a:ext>
                </a:extLst>
              </a:blip>
              <a:stretch>
                <a:fillRect/>
              </a:stretch>
            </p:blipFill>
            <p:spPr>
              <a:xfrm>
                <a:off x="10667999" y="2181224"/>
                <a:ext cx="104775" cy="104775"/>
              </a:xfrm>
              <a:prstGeom prst="rect">
                <a:avLst/>
              </a:prstGeom>
            </p:spPr>
          </p:pic>
          <p:sp>
            <p:nvSpPr>
              <p:cNvPr id="28" name="object 28"/>
              <p:cNvSpPr/>
              <p:nvPr/>
            </p:nvSpPr>
            <p:spPr>
              <a:xfrm>
                <a:off x="10604987" y="1597380"/>
                <a:ext cx="403225" cy="596265"/>
              </a:xfrm>
              <a:custGeom>
                <a:avLst/>
                <a:gdLst/>
                <a:ahLst/>
                <a:cxnLst/>
                <a:rect l="l" t="t" r="r" b="b"/>
                <a:pathLst>
                  <a:path w="403225" h="596264">
                    <a:moveTo>
                      <a:pt x="130670" y="0"/>
                    </a:move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lnTo>
                      <a:pt x="395725" y="80658"/>
                    </a:lnTo>
                    <a:lnTo>
                      <a:pt x="364432" y="55305"/>
                    </a:lnTo>
                    <a:lnTo>
                      <a:pt x="314252" y="33026"/>
                    </a:lnTo>
                    <a:lnTo>
                      <a:pt x="250482" y="14584"/>
                    </a:lnTo>
                    <a:lnTo>
                      <a:pt x="185554" y="2579"/>
                    </a:lnTo>
                    <a:lnTo>
                      <a:pt x="130670" y="0"/>
                    </a:lnTo>
                    <a:close/>
                  </a:path>
                </a:pathLst>
              </a:custGeom>
              <a:solidFill>
                <a:schemeClr val="accent2"/>
              </a:solidFill>
            </p:spPr>
            <p:txBody>
              <a:bodyPr wrap="square" lIns="0" tIns="0" rIns="0" bIns="0" rtlCol="0"/>
              <a:lstStyle/>
              <a:p>
                <a:endParaRPr/>
              </a:p>
            </p:txBody>
          </p:sp>
          <p:sp>
            <p:nvSpPr>
              <p:cNvPr id="29" name="object 29"/>
              <p:cNvSpPr/>
              <p:nvPr/>
            </p:nvSpPr>
            <p:spPr>
              <a:xfrm>
                <a:off x="10604987" y="1597380"/>
                <a:ext cx="403225" cy="596265"/>
              </a:xfrm>
              <a:custGeom>
                <a:avLst/>
                <a:gdLst/>
                <a:ahLst/>
                <a:cxnLst/>
                <a:rect l="l" t="t" r="r" b="b"/>
                <a:pathLst>
                  <a:path w="403225" h="596264">
                    <a:moveTo>
                      <a:pt x="402831" y="108323"/>
                    </a:moveTo>
                    <a:lnTo>
                      <a:pt x="364432" y="55305"/>
                    </a:lnTo>
                    <a:lnTo>
                      <a:pt x="314252" y="33026"/>
                    </a:lnTo>
                    <a:lnTo>
                      <a:pt x="250482" y="14584"/>
                    </a:lnTo>
                    <a:lnTo>
                      <a:pt x="185554" y="2579"/>
                    </a:lnTo>
                    <a:lnTo>
                      <a:pt x="130670" y="0"/>
                    </a:lnTo>
                    <a:lnTo>
                      <a:pt x="91140" y="8596"/>
                    </a:lnTo>
                    <a:lnTo>
                      <a:pt x="72275" y="30116"/>
                    </a:lnTo>
                    <a:lnTo>
                      <a:pt x="73212" y="48108"/>
                    </a:lnTo>
                    <a:lnTo>
                      <a:pt x="83564" y="66771"/>
                    </a:lnTo>
                    <a:lnTo>
                      <a:pt x="102295" y="85287"/>
                    </a:lnTo>
                    <a:lnTo>
                      <a:pt x="128371" y="102836"/>
                    </a:lnTo>
                    <a:lnTo>
                      <a:pt x="82740" y="295736"/>
                    </a:lnTo>
                    <a:lnTo>
                      <a:pt x="51563" y="299735"/>
                    </a:lnTo>
                    <a:lnTo>
                      <a:pt x="26520" y="307892"/>
                    </a:lnTo>
                    <a:lnTo>
                      <a:pt x="8902" y="319938"/>
                    </a:lnTo>
                    <a:lnTo>
                      <a:pt x="0" y="335602"/>
                    </a:lnTo>
                    <a:lnTo>
                      <a:pt x="4820" y="362206"/>
                    </a:lnTo>
                    <a:lnTo>
                      <a:pt x="29035" y="389466"/>
                    </a:lnTo>
                    <a:lnTo>
                      <a:pt x="69219" y="414930"/>
                    </a:lnTo>
                    <a:lnTo>
                      <a:pt x="121945" y="436148"/>
                    </a:lnTo>
                    <a:lnTo>
                      <a:pt x="98831" y="533836"/>
                    </a:lnTo>
                    <a:lnTo>
                      <a:pt x="112979" y="595749"/>
                    </a:lnTo>
                    <a:lnTo>
                      <a:pt x="154203" y="546930"/>
                    </a:lnTo>
                    <a:lnTo>
                      <a:pt x="177317" y="449241"/>
                    </a:lnTo>
                    <a:lnTo>
                      <a:pt x="233477" y="453788"/>
                    </a:lnTo>
                    <a:lnTo>
                      <a:pt x="280563" y="448975"/>
                    </a:lnTo>
                    <a:lnTo>
                      <a:pt x="314336" y="435436"/>
                    </a:lnTo>
                    <a:lnTo>
                      <a:pt x="330555" y="413808"/>
                    </a:lnTo>
                    <a:lnTo>
                      <a:pt x="329631" y="395820"/>
                    </a:lnTo>
                    <a:lnTo>
                      <a:pt x="319370" y="377178"/>
                    </a:lnTo>
                    <a:lnTo>
                      <a:pt x="300884" y="358723"/>
                    </a:lnTo>
                    <a:lnTo>
                      <a:pt x="275285" y="341291"/>
                    </a:lnTo>
                    <a:lnTo>
                      <a:pt x="320916" y="148391"/>
                    </a:lnTo>
                    <a:lnTo>
                      <a:pt x="351615" y="144275"/>
                    </a:lnTo>
                    <a:lnTo>
                      <a:pt x="376413" y="136058"/>
                    </a:lnTo>
                    <a:lnTo>
                      <a:pt x="393941" y="123990"/>
                    </a:lnTo>
                    <a:lnTo>
                      <a:pt x="402831" y="108323"/>
                    </a:lnTo>
                    <a:close/>
                  </a:path>
                </a:pathLst>
              </a:custGeom>
              <a:ln w="9525">
                <a:solidFill>
                  <a:srgbClr val="FFFFFF"/>
                </a:solidFill>
              </a:ln>
            </p:spPr>
            <p:txBody>
              <a:bodyPr wrap="square" lIns="0" tIns="0" rIns="0" bIns="0" rtlCol="0"/>
              <a:lstStyle/>
              <a:p>
                <a:endParaRPr/>
              </a:p>
            </p:txBody>
          </p:sp>
        </p:grpSp>
        <p:grpSp>
          <p:nvGrpSpPr>
            <p:cNvPr id="36" name="object 36"/>
            <p:cNvGrpSpPr/>
            <p:nvPr/>
          </p:nvGrpSpPr>
          <p:grpSpPr>
            <a:xfrm>
              <a:off x="10443720" y="2443479"/>
              <a:ext cx="579120" cy="442479"/>
              <a:chOff x="10443720" y="2443479"/>
              <a:chExt cx="579120" cy="442479"/>
            </a:xfrm>
          </p:grpSpPr>
          <p:sp>
            <p:nvSpPr>
              <p:cNvPr id="37" name="object 37"/>
              <p:cNvSpPr/>
              <p:nvPr/>
            </p:nvSpPr>
            <p:spPr>
              <a:xfrm>
                <a:off x="10443720" y="2622433"/>
                <a:ext cx="579120" cy="263525"/>
              </a:xfrm>
              <a:custGeom>
                <a:avLst/>
                <a:gdLst/>
                <a:ahLst/>
                <a:cxnLst/>
                <a:rect l="l" t="t" r="r" b="b"/>
                <a:pathLst>
                  <a:path w="579120" h="263525">
                    <a:moveTo>
                      <a:pt x="578962" y="263176"/>
                    </a:moveTo>
                    <a:lnTo>
                      <a:pt x="0" y="263176"/>
                    </a:lnTo>
                    <a:lnTo>
                      <a:pt x="0" y="0"/>
                    </a:lnTo>
                    <a:lnTo>
                      <a:pt x="578962" y="0"/>
                    </a:lnTo>
                    <a:lnTo>
                      <a:pt x="578962" y="39469"/>
                    </a:lnTo>
                    <a:lnTo>
                      <a:pt x="65791" y="39469"/>
                    </a:lnTo>
                    <a:lnTo>
                      <a:pt x="39474" y="65794"/>
                    </a:lnTo>
                    <a:lnTo>
                      <a:pt x="39474" y="197382"/>
                    </a:lnTo>
                    <a:lnTo>
                      <a:pt x="65791" y="223693"/>
                    </a:lnTo>
                    <a:lnTo>
                      <a:pt x="578962" y="223693"/>
                    </a:lnTo>
                    <a:lnTo>
                      <a:pt x="578962" y="263176"/>
                    </a:lnTo>
                    <a:close/>
                  </a:path>
                  <a:path w="579120" h="263525">
                    <a:moveTo>
                      <a:pt x="578962" y="223693"/>
                    </a:moveTo>
                    <a:lnTo>
                      <a:pt x="519750" y="223693"/>
                    </a:lnTo>
                    <a:lnTo>
                      <a:pt x="539488" y="203961"/>
                    </a:lnTo>
                    <a:lnTo>
                      <a:pt x="539488" y="59214"/>
                    </a:lnTo>
                    <a:lnTo>
                      <a:pt x="519750" y="39469"/>
                    </a:lnTo>
                    <a:lnTo>
                      <a:pt x="578962" y="39469"/>
                    </a:lnTo>
                    <a:lnTo>
                      <a:pt x="578962" y="223693"/>
                    </a:lnTo>
                    <a:close/>
                  </a:path>
                </a:pathLst>
              </a:custGeom>
              <a:solidFill>
                <a:schemeClr val="accent2"/>
              </a:solidFill>
            </p:spPr>
            <p:txBody>
              <a:bodyPr wrap="square" lIns="0" tIns="0" rIns="0" bIns="0" rtlCol="0"/>
              <a:lstStyle/>
              <a:p>
                <a:endParaRPr/>
              </a:p>
            </p:txBody>
          </p:sp>
          <p:sp>
            <p:nvSpPr>
              <p:cNvPr id="39" name="object 39"/>
              <p:cNvSpPr/>
              <p:nvPr/>
            </p:nvSpPr>
            <p:spPr>
              <a:xfrm>
                <a:off x="10518724" y="2443479"/>
                <a:ext cx="447040" cy="330835"/>
              </a:xfrm>
              <a:custGeom>
                <a:avLst/>
                <a:gdLst/>
                <a:ahLst/>
                <a:cxnLst/>
                <a:rect l="l" t="t" r="r" b="b"/>
                <a:pathLst>
                  <a:path w="447040" h="330835">
                    <a:moveTo>
                      <a:pt x="69735" y="310540"/>
                    </a:moveTo>
                    <a:lnTo>
                      <a:pt x="68186" y="302856"/>
                    </a:lnTo>
                    <a:lnTo>
                      <a:pt x="63957" y="296583"/>
                    </a:lnTo>
                    <a:lnTo>
                      <a:pt x="57683" y="292354"/>
                    </a:lnTo>
                    <a:lnTo>
                      <a:pt x="49999" y="290804"/>
                    </a:lnTo>
                    <a:lnTo>
                      <a:pt x="42316" y="292354"/>
                    </a:lnTo>
                    <a:lnTo>
                      <a:pt x="36042" y="296583"/>
                    </a:lnTo>
                    <a:lnTo>
                      <a:pt x="31813" y="302856"/>
                    </a:lnTo>
                    <a:lnTo>
                      <a:pt x="30251" y="310540"/>
                    </a:lnTo>
                    <a:lnTo>
                      <a:pt x="31813" y="318223"/>
                    </a:lnTo>
                    <a:lnTo>
                      <a:pt x="36042" y="324497"/>
                    </a:lnTo>
                    <a:lnTo>
                      <a:pt x="42316" y="328726"/>
                    </a:lnTo>
                    <a:lnTo>
                      <a:pt x="49999" y="330288"/>
                    </a:lnTo>
                    <a:lnTo>
                      <a:pt x="57683" y="328726"/>
                    </a:lnTo>
                    <a:lnTo>
                      <a:pt x="63957" y="324497"/>
                    </a:lnTo>
                    <a:lnTo>
                      <a:pt x="68186" y="318223"/>
                    </a:lnTo>
                    <a:lnTo>
                      <a:pt x="69735" y="310540"/>
                    </a:lnTo>
                    <a:close/>
                  </a:path>
                  <a:path w="447040" h="330835">
                    <a:moveTo>
                      <a:pt x="381584" y="69075"/>
                    </a:moveTo>
                    <a:lnTo>
                      <a:pt x="353949" y="0"/>
                    </a:lnTo>
                    <a:lnTo>
                      <a:pt x="0" y="144741"/>
                    </a:lnTo>
                    <a:lnTo>
                      <a:pt x="202628" y="104609"/>
                    </a:lnTo>
                    <a:lnTo>
                      <a:pt x="332244" y="51981"/>
                    </a:lnTo>
                    <a:lnTo>
                      <a:pt x="342112" y="76974"/>
                    </a:lnTo>
                    <a:lnTo>
                      <a:pt x="381584" y="69075"/>
                    </a:lnTo>
                    <a:close/>
                  </a:path>
                  <a:path w="447040" h="330835">
                    <a:moveTo>
                      <a:pt x="398691" y="310540"/>
                    </a:moveTo>
                    <a:lnTo>
                      <a:pt x="397141" y="302856"/>
                    </a:lnTo>
                    <a:lnTo>
                      <a:pt x="392912" y="296583"/>
                    </a:lnTo>
                    <a:lnTo>
                      <a:pt x="386638" y="292354"/>
                    </a:lnTo>
                    <a:lnTo>
                      <a:pt x="378955" y="290804"/>
                    </a:lnTo>
                    <a:lnTo>
                      <a:pt x="371271" y="292354"/>
                    </a:lnTo>
                    <a:lnTo>
                      <a:pt x="364998" y="296583"/>
                    </a:lnTo>
                    <a:lnTo>
                      <a:pt x="360768" y="302856"/>
                    </a:lnTo>
                    <a:lnTo>
                      <a:pt x="359219" y="310540"/>
                    </a:lnTo>
                    <a:lnTo>
                      <a:pt x="360768" y="318223"/>
                    </a:lnTo>
                    <a:lnTo>
                      <a:pt x="364998" y="324497"/>
                    </a:lnTo>
                    <a:lnTo>
                      <a:pt x="371271" y="328726"/>
                    </a:lnTo>
                    <a:lnTo>
                      <a:pt x="378955" y="330288"/>
                    </a:lnTo>
                    <a:lnTo>
                      <a:pt x="386638" y="328726"/>
                    </a:lnTo>
                    <a:lnTo>
                      <a:pt x="392912" y="324497"/>
                    </a:lnTo>
                    <a:lnTo>
                      <a:pt x="397141" y="318223"/>
                    </a:lnTo>
                    <a:lnTo>
                      <a:pt x="398691" y="310540"/>
                    </a:lnTo>
                    <a:close/>
                  </a:path>
                  <a:path w="447040" h="330835">
                    <a:moveTo>
                      <a:pt x="446722" y="152641"/>
                    </a:moveTo>
                    <a:lnTo>
                      <a:pt x="433565" y="85534"/>
                    </a:lnTo>
                    <a:lnTo>
                      <a:pt x="96050" y="152641"/>
                    </a:lnTo>
                    <a:lnTo>
                      <a:pt x="298030" y="152641"/>
                    </a:lnTo>
                    <a:lnTo>
                      <a:pt x="401980" y="132245"/>
                    </a:lnTo>
                    <a:lnTo>
                      <a:pt x="406590" y="152641"/>
                    </a:lnTo>
                    <a:lnTo>
                      <a:pt x="446722" y="152641"/>
                    </a:lnTo>
                    <a:close/>
                  </a:path>
                </a:pathLst>
              </a:custGeom>
              <a:solidFill>
                <a:schemeClr val="accent2"/>
              </a:solidFill>
            </p:spPr>
            <p:txBody>
              <a:bodyPr wrap="square" lIns="0" tIns="0" rIns="0" bIns="0" rtlCol="0"/>
              <a:lstStyle/>
              <a:p>
                <a:endParaRPr/>
              </a:p>
            </p:txBody>
          </p:sp>
        </p:grpSp>
        <p:sp>
          <p:nvSpPr>
            <p:cNvPr id="49" name="object 49"/>
            <p:cNvSpPr txBox="1"/>
            <p:nvPr/>
          </p:nvSpPr>
          <p:spPr>
            <a:xfrm>
              <a:off x="9786004" y="3148149"/>
              <a:ext cx="1878964" cy="575945"/>
            </a:xfrm>
            <a:prstGeom prst="rect">
              <a:avLst/>
            </a:prstGeom>
          </p:spPr>
          <p:txBody>
            <a:bodyPr vert="horz" wrap="square" lIns="0" tIns="10795" rIns="0" bIns="0" rtlCol="0">
              <a:spAutoFit/>
            </a:bodyPr>
            <a:lstStyle/>
            <a:p>
              <a:pPr marL="135890" marR="5080" indent="-123825">
                <a:lnSpc>
                  <a:spcPct val="100699"/>
                </a:lnSpc>
                <a:spcBef>
                  <a:spcPts val="85"/>
                </a:spcBef>
              </a:pPr>
              <a:r>
                <a:rPr sz="1800" b="1" dirty="0">
                  <a:solidFill>
                    <a:schemeClr val="accent2"/>
                  </a:solidFill>
                  <a:latin typeface="Calibri"/>
                  <a:cs typeface="Calibri"/>
                </a:rPr>
                <a:t>The</a:t>
              </a:r>
              <a:r>
                <a:rPr sz="1800" b="1" spc="-40" dirty="0">
                  <a:solidFill>
                    <a:schemeClr val="accent2"/>
                  </a:solidFill>
                  <a:latin typeface="Calibri"/>
                  <a:cs typeface="Calibri"/>
                </a:rPr>
                <a:t> </a:t>
              </a:r>
              <a:r>
                <a:rPr sz="1800" b="1" dirty="0">
                  <a:solidFill>
                    <a:schemeClr val="accent2"/>
                  </a:solidFill>
                  <a:latin typeface="Calibri"/>
                  <a:cs typeface="Calibri"/>
                </a:rPr>
                <a:t>ultimate</a:t>
              </a:r>
              <a:r>
                <a:rPr sz="1800" b="1" spc="-40" dirty="0">
                  <a:solidFill>
                    <a:schemeClr val="accent2"/>
                  </a:solidFill>
                  <a:latin typeface="Calibri"/>
                  <a:cs typeface="Calibri"/>
                </a:rPr>
                <a:t> </a:t>
              </a:r>
              <a:r>
                <a:rPr sz="1800" b="1" dirty="0">
                  <a:solidFill>
                    <a:schemeClr val="accent2"/>
                  </a:solidFill>
                  <a:latin typeface="Calibri"/>
                  <a:cs typeface="Calibri"/>
                </a:rPr>
                <a:t>goal</a:t>
              </a:r>
              <a:r>
                <a:rPr sz="1800" b="1" spc="-20" dirty="0">
                  <a:solidFill>
                    <a:schemeClr val="accent2"/>
                  </a:solidFill>
                  <a:latin typeface="Calibri"/>
                  <a:cs typeface="Calibri"/>
                </a:rPr>
                <a:t> </a:t>
              </a:r>
              <a:r>
                <a:rPr sz="1800" b="1" spc="-25" dirty="0">
                  <a:solidFill>
                    <a:schemeClr val="accent2"/>
                  </a:solidFill>
                  <a:latin typeface="Calibri"/>
                  <a:cs typeface="Calibri"/>
                </a:rPr>
                <a:t>Is </a:t>
              </a:r>
              <a:r>
                <a:rPr sz="1800" b="1" dirty="0">
                  <a:solidFill>
                    <a:schemeClr val="accent2"/>
                  </a:solidFill>
                  <a:latin typeface="Calibri"/>
                  <a:cs typeface="Calibri"/>
                </a:rPr>
                <a:t>financial</a:t>
              </a:r>
              <a:r>
                <a:rPr sz="1800" b="1" spc="-35" dirty="0">
                  <a:solidFill>
                    <a:schemeClr val="accent2"/>
                  </a:solidFill>
                  <a:latin typeface="Calibri"/>
                  <a:cs typeface="Calibri"/>
                </a:rPr>
                <a:t> </a:t>
              </a:r>
              <a:r>
                <a:rPr sz="1800" b="1" spc="-10" dirty="0">
                  <a:solidFill>
                    <a:schemeClr val="accent2"/>
                  </a:solidFill>
                  <a:latin typeface="Calibri"/>
                  <a:cs typeface="Calibri"/>
                </a:rPr>
                <a:t>security</a:t>
              </a:r>
              <a:endParaRPr sz="1800" dirty="0">
                <a:solidFill>
                  <a:schemeClr val="accent2"/>
                </a:solidFill>
                <a:latin typeface="Calibri"/>
                <a:cs typeface="Calibri"/>
              </a:endParaRPr>
            </a:p>
          </p:txBody>
        </p:sp>
        <p:sp>
          <p:nvSpPr>
            <p:cNvPr id="50" name="object 50"/>
            <p:cNvSpPr txBox="1"/>
            <p:nvPr/>
          </p:nvSpPr>
          <p:spPr>
            <a:xfrm>
              <a:off x="9795529" y="4129224"/>
              <a:ext cx="1865630" cy="579755"/>
            </a:xfrm>
            <a:prstGeom prst="rect">
              <a:avLst/>
            </a:prstGeom>
          </p:spPr>
          <p:txBody>
            <a:bodyPr vert="horz" wrap="square" lIns="0" tIns="9525" rIns="0" bIns="0" rtlCol="0">
              <a:spAutoFit/>
            </a:bodyPr>
            <a:lstStyle/>
            <a:p>
              <a:pPr marL="40640" marR="5080" indent="-28575" algn="just">
                <a:lnSpc>
                  <a:spcPct val="101499"/>
                </a:lnSpc>
                <a:spcBef>
                  <a:spcPts val="75"/>
                </a:spcBef>
              </a:pPr>
              <a:r>
                <a:rPr sz="1200" dirty="0">
                  <a:latin typeface="Calibri"/>
                  <a:cs typeface="Calibri"/>
                </a:rPr>
                <a:t>Our</a:t>
              </a:r>
              <a:r>
                <a:rPr sz="1200" spc="-45" dirty="0">
                  <a:latin typeface="Calibri"/>
                  <a:cs typeface="Calibri"/>
                </a:rPr>
                <a:t> </a:t>
              </a:r>
              <a:r>
                <a:rPr sz="1200" dirty="0">
                  <a:latin typeface="Calibri"/>
                  <a:cs typeface="Calibri"/>
                </a:rPr>
                <a:t>goal</a:t>
              </a:r>
              <a:r>
                <a:rPr sz="1200" spc="-50" dirty="0">
                  <a:latin typeface="Calibri"/>
                  <a:cs typeface="Calibri"/>
                </a:rPr>
                <a:t> </a:t>
              </a:r>
              <a:r>
                <a:rPr sz="1200" dirty="0">
                  <a:latin typeface="Calibri"/>
                  <a:cs typeface="Calibri"/>
                </a:rPr>
                <a:t>is</a:t>
              </a:r>
              <a:r>
                <a:rPr sz="1200" spc="-20" dirty="0">
                  <a:latin typeface="Calibri"/>
                  <a:cs typeface="Calibri"/>
                </a:rPr>
                <a:t> </a:t>
              </a:r>
              <a:r>
                <a:rPr sz="1200" dirty="0">
                  <a:latin typeface="Calibri"/>
                  <a:cs typeface="Calibri"/>
                </a:rPr>
                <a:t>to</a:t>
              </a:r>
              <a:r>
                <a:rPr sz="1200" spc="-30" dirty="0">
                  <a:latin typeface="Calibri"/>
                  <a:cs typeface="Calibri"/>
                </a:rPr>
                <a:t> </a:t>
              </a:r>
              <a:r>
                <a:rPr sz="1200" dirty="0">
                  <a:latin typeface="Calibri"/>
                  <a:cs typeface="Calibri"/>
                </a:rPr>
                <a:t>keep</a:t>
              </a:r>
              <a:r>
                <a:rPr sz="1200" spc="40" dirty="0">
                  <a:latin typeface="Calibri"/>
                  <a:cs typeface="Calibri"/>
                </a:rPr>
                <a:t> </a:t>
              </a:r>
              <a:r>
                <a:rPr sz="1200" dirty="0">
                  <a:latin typeface="Calibri"/>
                  <a:cs typeface="Calibri"/>
                </a:rPr>
                <a:t>the</a:t>
              </a:r>
              <a:r>
                <a:rPr sz="1200" spc="5" dirty="0">
                  <a:latin typeface="Calibri"/>
                  <a:cs typeface="Calibri"/>
                </a:rPr>
                <a:t> </a:t>
              </a:r>
              <a:r>
                <a:rPr sz="1200" spc="-30" dirty="0">
                  <a:latin typeface="Calibri"/>
                  <a:cs typeface="Calibri"/>
                </a:rPr>
                <a:t>money </a:t>
              </a:r>
              <a:r>
                <a:rPr sz="1200" dirty="0">
                  <a:latin typeface="Calibri"/>
                  <a:cs typeface="Calibri"/>
                </a:rPr>
                <a:t>that</a:t>
              </a:r>
              <a:r>
                <a:rPr sz="1200" spc="-40" dirty="0">
                  <a:latin typeface="Calibri"/>
                  <a:cs typeface="Calibri"/>
                </a:rPr>
                <a:t> </a:t>
              </a:r>
              <a:r>
                <a:rPr sz="1200" dirty="0">
                  <a:latin typeface="Calibri"/>
                  <a:cs typeface="Calibri"/>
                </a:rPr>
                <a:t>has</a:t>
              </a:r>
              <a:r>
                <a:rPr sz="1200" spc="5" dirty="0">
                  <a:latin typeface="Calibri"/>
                  <a:cs typeface="Calibri"/>
                </a:rPr>
                <a:t> </a:t>
              </a:r>
              <a:r>
                <a:rPr sz="1200" dirty="0">
                  <a:latin typeface="Calibri"/>
                  <a:cs typeface="Calibri"/>
                </a:rPr>
                <a:t>been</a:t>
              </a:r>
              <a:r>
                <a:rPr sz="1200" spc="70" dirty="0">
                  <a:latin typeface="Calibri"/>
                  <a:cs typeface="Calibri"/>
                </a:rPr>
                <a:t> </a:t>
              </a:r>
              <a:r>
                <a:rPr sz="1200" spc="-10" dirty="0">
                  <a:latin typeface="Calibri"/>
                  <a:cs typeface="Calibri"/>
                </a:rPr>
                <a:t>invested</a:t>
              </a:r>
              <a:r>
                <a:rPr sz="1200" spc="-60" dirty="0">
                  <a:latin typeface="Calibri"/>
                  <a:cs typeface="Calibri"/>
                </a:rPr>
                <a:t> </a:t>
              </a:r>
              <a:r>
                <a:rPr sz="1200" dirty="0">
                  <a:latin typeface="Calibri"/>
                  <a:cs typeface="Calibri"/>
                </a:rPr>
                <a:t>in</a:t>
              </a:r>
              <a:r>
                <a:rPr sz="1200" spc="-65" dirty="0">
                  <a:latin typeface="Calibri"/>
                  <a:cs typeface="Calibri"/>
                </a:rPr>
                <a:t> </a:t>
              </a:r>
              <a:r>
                <a:rPr sz="1200" spc="-25" dirty="0">
                  <a:latin typeface="Calibri"/>
                  <a:cs typeface="Calibri"/>
                </a:rPr>
                <a:t>our </a:t>
              </a:r>
              <a:r>
                <a:rPr sz="1200" dirty="0">
                  <a:latin typeface="Calibri"/>
                  <a:cs typeface="Calibri"/>
                </a:rPr>
                <a:t>schools,</a:t>
              </a:r>
              <a:r>
                <a:rPr sz="1200" spc="-35" dirty="0">
                  <a:latin typeface="Calibri"/>
                  <a:cs typeface="Calibri"/>
                </a:rPr>
                <a:t> </a:t>
              </a:r>
              <a:r>
                <a:rPr sz="1200" dirty="0">
                  <a:latin typeface="Calibri"/>
                  <a:cs typeface="Calibri"/>
                </a:rPr>
                <a:t>IN</a:t>
              </a:r>
              <a:r>
                <a:rPr sz="1200" spc="10" dirty="0">
                  <a:latin typeface="Calibri"/>
                  <a:cs typeface="Calibri"/>
                </a:rPr>
                <a:t> </a:t>
              </a:r>
              <a:r>
                <a:rPr sz="1200" dirty="0">
                  <a:latin typeface="Calibri"/>
                  <a:cs typeface="Calibri"/>
                </a:rPr>
                <a:t>OUR</a:t>
              </a:r>
              <a:r>
                <a:rPr sz="1200" spc="-10" dirty="0">
                  <a:latin typeface="Calibri"/>
                  <a:cs typeface="Calibri"/>
                </a:rPr>
                <a:t> SCHOOLS.</a:t>
              </a:r>
              <a:endParaRPr sz="1200" dirty="0">
                <a:latin typeface="Calibri"/>
                <a:cs typeface="Calibri"/>
              </a:endParaRPr>
            </a:p>
          </p:txBody>
        </p:sp>
        <p:sp>
          <p:nvSpPr>
            <p:cNvPr id="51" name="object 51"/>
            <p:cNvSpPr txBox="1"/>
            <p:nvPr/>
          </p:nvSpPr>
          <p:spPr>
            <a:xfrm>
              <a:off x="10347979" y="4995999"/>
              <a:ext cx="984428" cy="289823"/>
            </a:xfrm>
            <a:prstGeom prst="rect">
              <a:avLst/>
            </a:prstGeom>
          </p:spPr>
          <p:txBody>
            <a:bodyPr vert="horz" wrap="square" lIns="0" tIns="12700" rIns="0" bIns="0" rtlCol="0">
              <a:spAutoFit/>
            </a:bodyPr>
            <a:lstStyle/>
            <a:p>
              <a:pPr marL="12700">
                <a:lnSpc>
                  <a:spcPct val="100000"/>
                </a:lnSpc>
                <a:spcBef>
                  <a:spcPts val="100"/>
                </a:spcBef>
              </a:pPr>
              <a:r>
                <a:rPr sz="1800" i="1" spc="-10">
                  <a:solidFill>
                    <a:schemeClr val="accent2"/>
                  </a:solidFill>
                  <a:latin typeface="Calibri"/>
                  <a:cs typeface="Calibri"/>
                </a:rPr>
                <a:t>PERIOD</a:t>
              </a:r>
              <a:r>
                <a:rPr lang="en-US" sz="1800" i="1" spc="-10">
                  <a:solidFill>
                    <a:schemeClr val="accent2"/>
                  </a:solidFill>
                  <a:latin typeface="Calibri"/>
                  <a:cs typeface="Calibri"/>
                </a:rPr>
                <a:t>.</a:t>
              </a:r>
              <a:endParaRPr sz="1800">
                <a:solidFill>
                  <a:schemeClr val="accent2"/>
                </a:solidFill>
                <a:latin typeface="Calibri"/>
                <a:cs typeface="Calibri"/>
              </a:endParaRPr>
            </a:p>
          </p:txBody>
        </p:sp>
      </p:grpSp>
      <p:grpSp>
        <p:nvGrpSpPr>
          <p:cNvPr id="82" name="Financial_Border_6">
            <a:extLst>
              <a:ext uri="{FF2B5EF4-FFF2-40B4-BE49-F238E27FC236}">
                <a16:creationId xmlns:a16="http://schemas.microsoft.com/office/drawing/2014/main" id="{6D5E2524-A0C7-4793-A785-BDECAA5D524F}"/>
              </a:ext>
              <a:ext uri="{C183D7F6-B498-43B3-948B-1728B52AA6E4}">
                <adec:decorative xmlns:adec="http://schemas.microsoft.com/office/drawing/2017/decorative" val="1"/>
              </a:ext>
            </a:extLst>
          </p:cNvPr>
          <p:cNvGrpSpPr>
            <a:grpSpLocks noChangeAspect="1"/>
          </p:cNvGrpSpPr>
          <p:nvPr/>
        </p:nvGrpSpPr>
        <p:grpSpPr bwMode="auto">
          <a:xfrm>
            <a:off x="8090477" y="2392863"/>
            <a:ext cx="506236" cy="506237"/>
            <a:chOff x="7362" y="1207"/>
            <a:chExt cx="340" cy="340"/>
          </a:xfrm>
          <a:solidFill>
            <a:schemeClr val="accent4"/>
          </a:solidFill>
        </p:grpSpPr>
        <p:sp>
          <p:nvSpPr>
            <p:cNvPr id="83" name="Freeform 381">
              <a:extLst>
                <a:ext uri="{FF2B5EF4-FFF2-40B4-BE49-F238E27FC236}">
                  <a16:creationId xmlns:a16="http://schemas.microsoft.com/office/drawing/2014/main" id="{E9DD080B-CC84-4E59-98BC-405D77461444}"/>
                </a:ext>
              </a:extLst>
            </p:cNvPr>
            <p:cNvSpPr>
              <a:spLocks noEditPoints="1"/>
            </p:cNvSpPr>
            <p:nvPr/>
          </p:nvSpPr>
          <p:spPr bwMode="auto">
            <a:xfrm>
              <a:off x="7482" y="1271"/>
              <a:ext cx="99" cy="219"/>
            </a:xfrm>
            <a:custGeom>
              <a:avLst/>
              <a:gdLst>
                <a:gd name="T0" fmla="*/ 149 w 149"/>
                <a:gd name="T1" fmla="*/ 224 h 330"/>
                <a:gd name="T2" fmla="*/ 85 w 149"/>
                <a:gd name="T3" fmla="*/ 150 h 330"/>
                <a:gd name="T4" fmla="*/ 85 w 149"/>
                <a:gd name="T5" fmla="*/ 44 h 330"/>
                <a:gd name="T6" fmla="*/ 121 w 149"/>
                <a:gd name="T7" fmla="*/ 69 h 330"/>
                <a:gd name="T8" fmla="*/ 135 w 149"/>
                <a:gd name="T9" fmla="*/ 73 h 330"/>
                <a:gd name="T10" fmla="*/ 139 w 149"/>
                <a:gd name="T11" fmla="*/ 58 h 330"/>
                <a:gd name="T12" fmla="*/ 85 w 149"/>
                <a:gd name="T13" fmla="*/ 22 h 330"/>
                <a:gd name="T14" fmla="*/ 85 w 149"/>
                <a:gd name="T15" fmla="*/ 10 h 330"/>
                <a:gd name="T16" fmla="*/ 75 w 149"/>
                <a:gd name="T17" fmla="*/ 0 h 330"/>
                <a:gd name="T18" fmla="*/ 64 w 149"/>
                <a:gd name="T19" fmla="*/ 10 h 330"/>
                <a:gd name="T20" fmla="*/ 64 w 149"/>
                <a:gd name="T21" fmla="*/ 22 h 330"/>
                <a:gd name="T22" fmla="*/ 0 w 149"/>
                <a:gd name="T23" fmla="*/ 96 h 330"/>
                <a:gd name="T24" fmla="*/ 64 w 149"/>
                <a:gd name="T25" fmla="*/ 169 h 330"/>
                <a:gd name="T26" fmla="*/ 64 w 149"/>
                <a:gd name="T27" fmla="*/ 276 h 330"/>
                <a:gd name="T28" fmla="*/ 24 w 149"/>
                <a:gd name="T29" fmla="*/ 241 h 330"/>
                <a:gd name="T30" fmla="*/ 11 w 149"/>
                <a:gd name="T31" fmla="*/ 235 h 330"/>
                <a:gd name="T32" fmla="*/ 4 w 149"/>
                <a:gd name="T33" fmla="*/ 249 h 330"/>
                <a:gd name="T34" fmla="*/ 64 w 149"/>
                <a:gd name="T35" fmla="*/ 297 h 330"/>
                <a:gd name="T36" fmla="*/ 64 w 149"/>
                <a:gd name="T37" fmla="*/ 320 h 330"/>
                <a:gd name="T38" fmla="*/ 75 w 149"/>
                <a:gd name="T39" fmla="*/ 330 h 330"/>
                <a:gd name="T40" fmla="*/ 85 w 149"/>
                <a:gd name="T41" fmla="*/ 320 h 330"/>
                <a:gd name="T42" fmla="*/ 85 w 149"/>
                <a:gd name="T43" fmla="*/ 297 h 330"/>
                <a:gd name="T44" fmla="*/ 149 w 149"/>
                <a:gd name="T45" fmla="*/ 224 h 330"/>
                <a:gd name="T46" fmla="*/ 21 w 149"/>
                <a:gd name="T47" fmla="*/ 96 h 330"/>
                <a:gd name="T48" fmla="*/ 64 w 149"/>
                <a:gd name="T49" fmla="*/ 43 h 330"/>
                <a:gd name="T50" fmla="*/ 64 w 149"/>
                <a:gd name="T51" fmla="*/ 148 h 330"/>
                <a:gd name="T52" fmla="*/ 21 w 149"/>
                <a:gd name="T53" fmla="*/ 96 h 330"/>
                <a:gd name="T54" fmla="*/ 85 w 149"/>
                <a:gd name="T55" fmla="*/ 276 h 330"/>
                <a:gd name="T56" fmla="*/ 85 w 149"/>
                <a:gd name="T57" fmla="*/ 171 h 330"/>
                <a:gd name="T58" fmla="*/ 128 w 149"/>
                <a:gd name="T59" fmla="*/ 224 h 330"/>
                <a:gd name="T60" fmla="*/ 85 w 149"/>
                <a:gd name="T61" fmla="*/ 27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330">
                  <a:moveTo>
                    <a:pt x="149" y="224"/>
                  </a:moveTo>
                  <a:cubicBezTo>
                    <a:pt x="149" y="186"/>
                    <a:pt x="121" y="155"/>
                    <a:pt x="85" y="150"/>
                  </a:cubicBezTo>
                  <a:cubicBezTo>
                    <a:pt x="85" y="44"/>
                    <a:pt x="85" y="44"/>
                    <a:pt x="85" y="44"/>
                  </a:cubicBezTo>
                  <a:cubicBezTo>
                    <a:pt x="100" y="47"/>
                    <a:pt x="113" y="56"/>
                    <a:pt x="121" y="69"/>
                  </a:cubicBezTo>
                  <a:cubicBezTo>
                    <a:pt x="124" y="74"/>
                    <a:pt x="130" y="76"/>
                    <a:pt x="135" y="73"/>
                  </a:cubicBezTo>
                  <a:cubicBezTo>
                    <a:pt x="141" y="70"/>
                    <a:pt x="142" y="63"/>
                    <a:pt x="139" y="58"/>
                  </a:cubicBezTo>
                  <a:cubicBezTo>
                    <a:pt x="128" y="38"/>
                    <a:pt x="108" y="25"/>
                    <a:pt x="85" y="22"/>
                  </a:cubicBezTo>
                  <a:cubicBezTo>
                    <a:pt x="85" y="10"/>
                    <a:pt x="85" y="10"/>
                    <a:pt x="85" y="10"/>
                  </a:cubicBezTo>
                  <a:cubicBezTo>
                    <a:pt x="85" y="4"/>
                    <a:pt x="81" y="0"/>
                    <a:pt x="75" y="0"/>
                  </a:cubicBezTo>
                  <a:cubicBezTo>
                    <a:pt x="69" y="0"/>
                    <a:pt x="64" y="4"/>
                    <a:pt x="64" y="10"/>
                  </a:cubicBezTo>
                  <a:cubicBezTo>
                    <a:pt x="64" y="22"/>
                    <a:pt x="64" y="22"/>
                    <a:pt x="64" y="22"/>
                  </a:cubicBezTo>
                  <a:cubicBezTo>
                    <a:pt x="28" y="27"/>
                    <a:pt x="0" y="58"/>
                    <a:pt x="0" y="96"/>
                  </a:cubicBezTo>
                  <a:cubicBezTo>
                    <a:pt x="0" y="133"/>
                    <a:pt x="28" y="164"/>
                    <a:pt x="64" y="169"/>
                  </a:cubicBezTo>
                  <a:cubicBezTo>
                    <a:pt x="64" y="276"/>
                    <a:pt x="64" y="276"/>
                    <a:pt x="64" y="276"/>
                  </a:cubicBezTo>
                  <a:cubicBezTo>
                    <a:pt x="46" y="272"/>
                    <a:pt x="31" y="259"/>
                    <a:pt x="24" y="241"/>
                  </a:cubicBezTo>
                  <a:cubicBezTo>
                    <a:pt x="22" y="236"/>
                    <a:pt x="16" y="233"/>
                    <a:pt x="11" y="235"/>
                  </a:cubicBezTo>
                  <a:cubicBezTo>
                    <a:pt x="5" y="237"/>
                    <a:pt x="2" y="243"/>
                    <a:pt x="4" y="249"/>
                  </a:cubicBezTo>
                  <a:cubicBezTo>
                    <a:pt x="14" y="275"/>
                    <a:pt x="37" y="294"/>
                    <a:pt x="64" y="297"/>
                  </a:cubicBezTo>
                  <a:cubicBezTo>
                    <a:pt x="64" y="320"/>
                    <a:pt x="64" y="320"/>
                    <a:pt x="64" y="320"/>
                  </a:cubicBezTo>
                  <a:cubicBezTo>
                    <a:pt x="64" y="326"/>
                    <a:pt x="69" y="330"/>
                    <a:pt x="75" y="330"/>
                  </a:cubicBezTo>
                  <a:cubicBezTo>
                    <a:pt x="81" y="330"/>
                    <a:pt x="85" y="326"/>
                    <a:pt x="85" y="320"/>
                  </a:cubicBezTo>
                  <a:cubicBezTo>
                    <a:pt x="85" y="297"/>
                    <a:pt x="85" y="297"/>
                    <a:pt x="85" y="297"/>
                  </a:cubicBezTo>
                  <a:cubicBezTo>
                    <a:pt x="121" y="292"/>
                    <a:pt x="149" y="261"/>
                    <a:pt x="149" y="224"/>
                  </a:cubicBezTo>
                  <a:close/>
                  <a:moveTo>
                    <a:pt x="21" y="96"/>
                  </a:moveTo>
                  <a:cubicBezTo>
                    <a:pt x="21" y="70"/>
                    <a:pt x="40" y="48"/>
                    <a:pt x="64" y="43"/>
                  </a:cubicBezTo>
                  <a:cubicBezTo>
                    <a:pt x="64" y="148"/>
                    <a:pt x="64" y="148"/>
                    <a:pt x="64" y="148"/>
                  </a:cubicBezTo>
                  <a:cubicBezTo>
                    <a:pt x="40" y="143"/>
                    <a:pt x="21" y="121"/>
                    <a:pt x="21" y="96"/>
                  </a:cubicBezTo>
                  <a:close/>
                  <a:moveTo>
                    <a:pt x="85" y="276"/>
                  </a:moveTo>
                  <a:cubicBezTo>
                    <a:pt x="85" y="171"/>
                    <a:pt x="85" y="171"/>
                    <a:pt x="85" y="171"/>
                  </a:cubicBezTo>
                  <a:cubicBezTo>
                    <a:pt x="110" y="176"/>
                    <a:pt x="128" y="198"/>
                    <a:pt x="128" y="224"/>
                  </a:cubicBezTo>
                  <a:cubicBezTo>
                    <a:pt x="128" y="249"/>
                    <a:pt x="110" y="271"/>
                    <a:pt x="85" y="276"/>
                  </a:cubicBezTo>
                  <a:close/>
                </a:path>
              </a:pathLst>
            </a:custGeom>
            <a:solidFill>
              <a:schemeClr val="accent5">
                <a:lumMod val="75000"/>
              </a:schemeClr>
            </a:solidFill>
            <a:ln>
              <a:solidFill>
                <a:schemeClr val="accent5">
                  <a:lumMod val="75000"/>
                </a:scheme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4" name="Freeform 382">
              <a:extLst>
                <a:ext uri="{FF2B5EF4-FFF2-40B4-BE49-F238E27FC236}">
                  <a16:creationId xmlns:a16="http://schemas.microsoft.com/office/drawing/2014/main" id="{918DBA87-2118-452D-9582-360DDC90EF6C}"/>
                </a:ext>
              </a:extLst>
            </p:cNvPr>
            <p:cNvSpPr>
              <a:spLocks noEditPoints="1"/>
            </p:cNvSpPr>
            <p:nvPr/>
          </p:nvSpPr>
          <p:spPr bwMode="auto">
            <a:xfrm>
              <a:off x="7362" y="120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5">
                <a:lumMod val="75000"/>
              </a:schemeClr>
            </a:solidFill>
            <a:ln>
              <a:solidFill>
                <a:schemeClr val="accent5">
                  <a:lumMod val="75000"/>
                </a:scheme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sp>
        <p:nvSpPr>
          <p:cNvPr id="19" name="Date Placeholder 18">
            <a:extLst>
              <a:ext uri="{FF2B5EF4-FFF2-40B4-BE49-F238E27FC236}">
                <a16:creationId xmlns:a16="http://schemas.microsoft.com/office/drawing/2014/main" id="{3457B29D-BD73-4126-8627-CC6FFC026273}"/>
              </a:ext>
              <a:ext uri="{C183D7F6-B498-43B3-948B-1728B52AA6E4}">
                <adec:decorative xmlns:adec="http://schemas.microsoft.com/office/drawing/2017/decorative" val="1"/>
              </a:ext>
            </a:extLst>
          </p:cNvPr>
          <p:cNvSpPr>
            <a:spLocks noGrp="1"/>
          </p:cNvSpPr>
          <p:nvPr>
            <p:ph type="dt" sz="half" idx="6"/>
          </p:nvPr>
        </p:nvSpPr>
        <p:spPr/>
        <p:txBody>
          <a:bodyPr/>
          <a:lstStyle/>
          <a:p>
            <a:pPr marL="12700">
              <a:lnSpc>
                <a:spcPts val="880"/>
              </a:lnSpc>
            </a:pPr>
            <a:r>
              <a:rPr lang="en-US"/>
              <a:t>2023 PAFPC Conference</a:t>
            </a:r>
            <a:endParaRPr lang="en-US" spc="-10"/>
          </a:p>
        </p:txBody>
      </p:sp>
      <p:sp>
        <p:nvSpPr>
          <p:cNvPr id="20" name="Footer Placeholder 19">
            <a:extLst>
              <a:ext uri="{FF2B5EF4-FFF2-40B4-BE49-F238E27FC236}">
                <a16:creationId xmlns:a16="http://schemas.microsoft.com/office/drawing/2014/main" id="{CCAA8987-2D25-4914-AE0C-F1BFAB4C3210}"/>
              </a:ext>
              <a:ext uri="{C183D7F6-B498-43B3-948B-1728B52AA6E4}">
                <adec:decorative xmlns:adec="http://schemas.microsoft.com/office/drawing/2017/decorative" val="1"/>
              </a:ext>
            </a:extLst>
          </p:cNvPr>
          <p:cNvSpPr>
            <a:spLocks noGrp="1"/>
          </p:cNvSpPr>
          <p:nvPr>
            <p:ph type="ftr" sz="quarter" idx="5"/>
          </p:nvPr>
        </p:nvSpPr>
        <p:spPr/>
        <p:txBody>
          <a:bodyPr/>
          <a:lstStyle/>
          <a:p>
            <a:pPr marL="12700">
              <a:lnSpc>
                <a:spcPts val="880"/>
              </a:lnSpc>
            </a:pPr>
            <a:r>
              <a:rPr lang="en-US"/>
              <a:t>YESSER! Ace ESSER Monitoring</a:t>
            </a:r>
          </a:p>
        </p:txBody>
      </p:sp>
      <p:sp>
        <p:nvSpPr>
          <p:cNvPr id="85" name="object 47">
            <a:extLst>
              <a:ext uri="{FF2B5EF4-FFF2-40B4-BE49-F238E27FC236}">
                <a16:creationId xmlns:a16="http://schemas.microsoft.com/office/drawing/2014/main" id="{A94FCC77-87B9-441A-9DCC-DF3D466A7C92}"/>
              </a:ext>
              <a:ext uri="{C183D7F6-B498-43B3-948B-1728B52AA6E4}">
                <adec:decorative xmlns:adec="http://schemas.microsoft.com/office/drawing/2017/decorative" val="1"/>
              </a:ext>
            </a:extLst>
          </p:cNvPr>
          <p:cNvSpPr txBox="1"/>
          <p:nvPr/>
        </p:nvSpPr>
        <p:spPr>
          <a:xfrm>
            <a:off x="5180643" y="3973394"/>
            <a:ext cx="1894838" cy="938206"/>
          </a:xfrm>
          <a:prstGeom prst="rect">
            <a:avLst/>
          </a:prstGeom>
        </p:spPr>
        <p:txBody>
          <a:bodyPr vert="horz" wrap="square" lIns="0" tIns="11430" rIns="0" bIns="0" rtlCol="0">
            <a:spAutoFit/>
          </a:bodyPr>
          <a:lstStyle/>
          <a:p>
            <a:pPr marL="12700" marR="5080" indent="-3175" algn="ctr">
              <a:lnSpc>
                <a:spcPct val="100699"/>
              </a:lnSpc>
              <a:spcBef>
                <a:spcPts val="90"/>
              </a:spcBef>
            </a:pPr>
            <a:r>
              <a:rPr lang="en-US" sz="1200" dirty="0">
                <a:latin typeface="Calibri" panose="020F0502020204030204" pitchFamily="34" charset="0"/>
                <a:cs typeface="Calibri" panose="020F0502020204030204" pitchFamily="34" charset="0"/>
              </a:rPr>
              <a:t>Through monitoring PDE aims to cultivate reliable and meaningful relationships </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with Local Education Agencies (LEAs). </a:t>
            </a:r>
          </a:p>
        </p:txBody>
      </p:sp>
    </p:spTree>
    <p:extLst>
      <p:ext uri="{BB962C8B-B14F-4D97-AF65-F5344CB8AC3E}">
        <p14:creationId xmlns:p14="http://schemas.microsoft.com/office/powerpoint/2010/main" val="31447901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384" rIns="0" bIns="0" rtlCol="0">
            <a:spAutoFit/>
          </a:bodyPr>
          <a:lstStyle/>
          <a:p>
            <a:pPr marL="18415">
              <a:lnSpc>
                <a:spcPct val="100000"/>
              </a:lnSpc>
              <a:spcBef>
                <a:spcPts val="254"/>
              </a:spcBef>
            </a:pPr>
            <a:r>
              <a:rPr lang="en-US" sz="2100" spc="-20" dirty="0"/>
              <a:t>What to Expect When You’re Expecting…..an ESSER Monitoring Review</a:t>
            </a:r>
            <a:endParaRPr sz="2100" dirty="0"/>
          </a:p>
          <a:p>
            <a:pPr marL="18415">
              <a:lnSpc>
                <a:spcPct val="100000"/>
              </a:lnSpc>
              <a:spcBef>
                <a:spcPts val="130"/>
              </a:spcBef>
            </a:pPr>
            <a:r>
              <a:rPr sz="1800" b="0" dirty="0">
                <a:solidFill>
                  <a:srgbClr val="52555A"/>
                </a:solidFill>
                <a:latin typeface="Calibri"/>
                <a:cs typeface="Calibri"/>
              </a:rPr>
              <a:t>Our</a:t>
            </a:r>
            <a:r>
              <a:rPr sz="1800" b="0" spc="-40" dirty="0">
                <a:solidFill>
                  <a:srgbClr val="52555A"/>
                </a:solidFill>
                <a:latin typeface="Calibri"/>
                <a:cs typeface="Calibri"/>
              </a:rPr>
              <a:t> </a:t>
            </a:r>
            <a:r>
              <a:rPr sz="1800" b="0" dirty="0">
                <a:solidFill>
                  <a:srgbClr val="52555A"/>
                </a:solidFill>
                <a:latin typeface="Calibri"/>
                <a:cs typeface="Calibri"/>
              </a:rPr>
              <a:t>monitoring</a:t>
            </a:r>
            <a:r>
              <a:rPr sz="1800" b="0" spc="-110" dirty="0">
                <a:solidFill>
                  <a:srgbClr val="52555A"/>
                </a:solidFill>
                <a:latin typeface="Calibri"/>
                <a:cs typeface="Calibri"/>
              </a:rPr>
              <a:t> </a:t>
            </a:r>
            <a:r>
              <a:rPr sz="1800" b="0" dirty="0">
                <a:solidFill>
                  <a:srgbClr val="52555A"/>
                </a:solidFill>
                <a:latin typeface="Calibri"/>
                <a:cs typeface="Calibri"/>
              </a:rPr>
              <a:t>teams</a:t>
            </a:r>
            <a:r>
              <a:rPr sz="1800" b="0" spc="-40" dirty="0">
                <a:solidFill>
                  <a:srgbClr val="52555A"/>
                </a:solidFill>
                <a:latin typeface="Calibri"/>
                <a:cs typeface="Calibri"/>
              </a:rPr>
              <a:t> </a:t>
            </a:r>
            <a:r>
              <a:rPr sz="1800" b="0" dirty="0">
                <a:solidFill>
                  <a:srgbClr val="52555A"/>
                </a:solidFill>
                <a:latin typeface="Calibri"/>
                <a:cs typeface="Calibri"/>
              </a:rPr>
              <a:t>want</a:t>
            </a:r>
            <a:r>
              <a:rPr sz="1800" b="0" spc="-15" dirty="0">
                <a:solidFill>
                  <a:srgbClr val="52555A"/>
                </a:solidFill>
                <a:latin typeface="Calibri"/>
                <a:cs typeface="Calibri"/>
              </a:rPr>
              <a:t> </a:t>
            </a:r>
            <a:r>
              <a:rPr sz="1800" b="0" dirty="0">
                <a:solidFill>
                  <a:srgbClr val="52555A"/>
                </a:solidFill>
                <a:latin typeface="Calibri"/>
                <a:cs typeface="Calibri"/>
              </a:rPr>
              <a:t>to</a:t>
            </a:r>
            <a:r>
              <a:rPr sz="1800" b="0" spc="15" dirty="0">
                <a:solidFill>
                  <a:srgbClr val="52555A"/>
                </a:solidFill>
                <a:latin typeface="Calibri"/>
                <a:cs typeface="Calibri"/>
              </a:rPr>
              <a:t> </a:t>
            </a:r>
            <a:r>
              <a:rPr sz="1800" b="0" dirty="0">
                <a:solidFill>
                  <a:srgbClr val="52555A"/>
                </a:solidFill>
                <a:latin typeface="Calibri"/>
                <a:cs typeface="Calibri"/>
              </a:rPr>
              <a:t>hear</a:t>
            </a:r>
            <a:r>
              <a:rPr sz="1800" b="0" spc="-40" dirty="0">
                <a:solidFill>
                  <a:srgbClr val="52555A"/>
                </a:solidFill>
                <a:latin typeface="Calibri"/>
                <a:cs typeface="Calibri"/>
              </a:rPr>
              <a:t> </a:t>
            </a:r>
            <a:r>
              <a:rPr sz="1800" b="0" dirty="0">
                <a:solidFill>
                  <a:srgbClr val="52555A"/>
                </a:solidFill>
                <a:latin typeface="Calibri"/>
                <a:cs typeface="Calibri"/>
              </a:rPr>
              <a:t>your</a:t>
            </a:r>
            <a:r>
              <a:rPr sz="1800" b="0" spc="-120" dirty="0">
                <a:solidFill>
                  <a:srgbClr val="52555A"/>
                </a:solidFill>
                <a:latin typeface="Calibri"/>
                <a:cs typeface="Calibri"/>
              </a:rPr>
              <a:t> </a:t>
            </a:r>
            <a:r>
              <a:rPr sz="1800" b="0" spc="-10" dirty="0">
                <a:solidFill>
                  <a:srgbClr val="52555A"/>
                </a:solidFill>
                <a:latin typeface="Calibri"/>
                <a:cs typeface="Calibri"/>
              </a:rPr>
              <a:t>story,</a:t>
            </a:r>
            <a:r>
              <a:rPr sz="1800" b="0" spc="75" dirty="0">
                <a:solidFill>
                  <a:srgbClr val="52555A"/>
                </a:solidFill>
                <a:latin typeface="Calibri"/>
                <a:cs typeface="Calibri"/>
              </a:rPr>
              <a:t> </a:t>
            </a:r>
            <a:r>
              <a:rPr sz="1800" b="0" dirty="0">
                <a:solidFill>
                  <a:srgbClr val="52555A"/>
                </a:solidFill>
                <a:latin typeface="Calibri"/>
                <a:cs typeface="Calibri"/>
              </a:rPr>
              <a:t>see</a:t>
            </a:r>
            <a:r>
              <a:rPr sz="1800" b="0" spc="75" dirty="0">
                <a:solidFill>
                  <a:srgbClr val="52555A"/>
                </a:solidFill>
                <a:latin typeface="Calibri"/>
                <a:cs typeface="Calibri"/>
              </a:rPr>
              <a:t> </a:t>
            </a:r>
            <a:r>
              <a:rPr sz="1800" b="0" dirty="0">
                <a:solidFill>
                  <a:srgbClr val="52555A"/>
                </a:solidFill>
                <a:latin typeface="Calibri"/>
                <a:cs typeface="Calibri"/>
              </a:rPr>
              <a:t>your</a:t>
            </a:r>
            <a:r>
              <a:rPr sz="1800" b="0" spc="-120" dirty="0">
                <a:solidFill>
                  <a:srgbClr val="52555A"/>
                </a:solidFill>
                <a:latin typeface="Calibri"/>
                <a:cs typeface="Calibri"/>
              </a:rPr>
              <a:t> </a:t>
            </a:r>
            <a:r>
              <a:rPr sz="1800" b="0" dirty="0">
                <a:solidFill>
                  <a:srgbClr val="52555A"/>
                </a:solidFill>
                <a:latin typeface="Calibri"/>
                <a:cs typeface="Calibri"/>
              </a:rPr>
              <a:t>files,</a:t>
            </a:r>
            <a:r>
              <a:rPr sz="1800" b="0" spc="75" dirty="0">
                <a:solidFill>
                  <a:srgbClr val="52555A"/>
                </a:solidFill>
                <a:latin typeface="Calibri"/>
                <a:cs typeface="Calibri"/>
              </a:rPr>
              <a:t> </a:t>
            </a:r>
            <a:r>
              <a:rPr sz="1800" b="0" dirty="0">
                <a:solidFill>
                  <a:srgbClr val="52555A"/>
                </a:solidFill>
                <a:latin typeface="Calibri"/>
                <a:cs typeface="Calibri"/>
              </a:rPr>
              <a:t>and</a:t>
            </a:r>
            <a:r>
              <a:rPr sz="1800" b="0" spc="-60" dirty="0">
                <a:solidFill>
                  <a:srgbClr val="52555A"/>
                </a:solidFill>
                <a:latin typeface="Calibri"/>
                <a:cs typeface="Calibri"/>
              </a:rPr>
              <a:t> </a:t>
            </a:r>
            <a:r>
              <a:rPr sz="1800" b="0" dirty="0">
                <a:solidFill>
                  <a:srgbClr val="52555A"/>
                </a:solidFill>
                <a:latin typeface="Calibri"/>
                <a:cs typeface="Calibri"/>
              </a:rPr>
              <a:t>ask</a:t>
            </a:r>
            <a:r>
              <a:rPr sz="1800" b="0" spc="-5" dirty="0">
                <a:solidFill>
                  <a:srgbClr val="52555A"/>
                </a:solidFill>
                <a:latin typeface="Calibri"/>
                <a:cs typeface="Calibri"/>
              </a:rPr>
              <a:t> </a:t>
            </a:r>
            <a:r>
              <a:rPr sz="1800" b="0" dirty="0">
                <a:solidFill>
                  <a:srgbClr val="52555A"/>
                </a:solidFill>
                <a:latin typeface="Calibri"/>
                <a:cs typeface="Calibri"/>
              </a:rPr>
              <a:t>hard</a:t>
            </a:r>
            <a:r>
              <a:rPr sz="1800" b="0" spc="-55" dirty="0">
                <a:solidFill>
                  <a:srgbClr val="52555A"/>
                </a:solidFill>
                <a:latin typeface="Calibri"/>
                <a:cs typeface="Calibri"/>
              </a:rPr>
              <a:t> </a:t>
            </a:r>
            <a:r>
              <a:rPr sz="1800" b="0" dirty="0">
                <a:solidFill>
                  <a:srgbClr val="52555A"/>
                </a:solidFill>
                <a:latin typeface="Calibri"/>
                <a:cs typeface="Calibri"/>
              </a:rPr>
              <a:t>questions</a:t>
            </a:r>
            <a:r>
              <a:rPr sz="1800" b="0" spc="-45" dirty="0">
                <a:solidFill>
                  <a:srgbClr val="52555A"/>
                </a:solidFill>
                <a:latin typeface="Calibri"/>
                <a:cs typeface="Calibri"/>
              </a:rPr>
              <a:t> </a:t>
            </a:r>
            <a:r>
              <a:rPr sz="1800" b="0" spc="-10" dirty="0">
                <a:solidFill>
                  <a:srgbClr val="52555A"/>
                </a:solidFill>
                <a:latin typeface="Calibri"/>
                <a:cs typeface="Calibri"/>
              </a:rPr>
              <a:t>before</a:t>
            </a:r>
            <a:r>
              <a:rPr sz="1800" b="0" spc="-5" dirty="0">
                <a:solidFill>
                  <a:srgbClr val="52555A"/>
                </a:solidFill>
                <a:latin typeface="Calibri"/>
                <a:cs typeface="Calibri"/>
              </a:rPr>
              <a:t> </a:t>
            </a:r>
            <a:r>
              <a:rPr sz="1800" b="0" dirty="0">
                <a:solidFill>
                  <a:srgbClr val="52555A"/>
                </a:solidFill>
                <a:latin typeface="Calibri"/>
                <a:cs typeface="Calibri"/>
              </a:rPr>
              <a:t>the OIG</a:t>
            </a:r>
            <a:r>
              <a:rPr sz="1800" b="0" spc="60" dirty="0">
                <a:solidFill>
                  <a:srgbClr val="52555A"/>
                </a:solidFill>
                <a:latin typeface="Calibri"/>
                <a:cs typeface="Calibri"/>
              </a:rPr>
              <a:t> </a:t>
            </a:r>
            <a:r>
              <a:rPr sz="1800" b="0" spc="-20" dirty="0">
                <a:solidFill>
                  <a:srgbClr val="52555A"/>
                </a:solidFill>
                <a:latin typeface="Calibri"/>
                <a:cs typeface="Calibri"/>
              </a:rPr>
              <a:t>does</a:t>
            </a:r>
            <a:endParaRPr sz="1800" dirty="0">
              <a:latin typeface="Calibri"/>
              <a:cs typeface="Calibri"/>
            </a:endParaRPr>
          </a:p>
        </p:txBody>
      </p:sp>
      <p:pic>
        <p:nvPicPr>
          <p:cNvPr id="3" name="object 3">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33" name="TextBox 32">
            <a:extLst>
              <a:ext uri="{FF2B5EF4-FFF2-40B4-BE49-F238E27FC236}">
                <a16:creationId xmlns:a16="http://schemas.microsoft.com/office/drawing/2014/main" id="{AA0459D1-93BA-4557-A122-CEB81A464212}"/>
              </a:ext>
            </a:extLst>
          </p:cNvPr>
          <p:cNvSpPr txBox="1"/>
          <p:nvPr/>
        </p:nvSpPr>
        <p:spPr>
          <a:xfrm>
            <a:off x="1097084" y="1627510"/>
            <a:ext cx="2179515" cy="153888"/>
          </a:xfrm>
          <a:prstGeom prst="rect">
            <a:avLst/>
          </a:prstGeom>
          <a:noFill/>
        </p:spPr>
        <p:txBody>
          <a:bodyPr wrap="square" lIns="0" tIns="0" rIns="0" bIns="0" rtlCol="0">
            <a:spAutoFit/>
          </a:bodyPr>
          <a:lstStyle/>
          <a:p>
            <a:pPr lvl="0">
              <a:defRPr/>
            </a:pPr>
            <a:r>
              <a:rPr lang="en-US" sz="1000">
                <a:solidFill>
                  <a:srgbClr val="000000"/>
                </a:solidFill>
                <a:ea typeface="Verdana" panose="020B0604030504040204" pitchFamily="34" charset="0"/>
                <a:cs typeface="Verdana" panose="020B0604030504040204" pitchFamily="34" charset="0"/>
              </a:rPr>
              <a:t>Scope of Monitoring Procedure</a:t>
            </a:r>
          </a:p>
        </p:txBody>
      </p:sp>
      <p:grpSp>
        <p:nvGrpSpPr>
          <p:cNvPr id="21" name="Group 20" descr="Claimed expenditures,&#10;Supporting documentation,&#10;Procurement and Allowable uses,&#10;Purchasing procedures,&#10;cost tracking requirements,&#10;and Federally compliant policies">
            <a:extLst>
              <a:ext uri="{FF2B5EF4-FFF2-40B4-BE49-F238E27FC236}">
                <a16:creationId xmlns:a16="http://schemas.microsoft.com/office/drawing/2014/main" id="{15EA42C3-01C1-4649-B827-72781594F0DC}"/>
              </a:ext>
            </a:extLst>
          </p:cNvPr>
          <p:cNvGrpSpPr/>
          <p:nvPr/>
        </p:nvGrpSpPr>
        <p:grpSpPr>
          <a:xfrm>
            <a:off x="1688594" y="1967175"/>
            <a:ext cx="3413859" cy="4266923"/>
            <a:chOff x="420422" y="1879634"/>
            <a:chExt cx="3573178" cy="4266144"/>
          </a:xfrm>
        </p:grpSpPr>
        <p:sp>
          <p:nvSpPr>
            <p:cNvPr id="22" name="Parallelogram 21">
              <a:extLst>
                <a:ext uri="{FF2B5EF4-FFF2-40B4-BE49-F238E27FC236}">
                  <a16:creationId xmlns:a16="http://schemas.microsoft.com/office/drawing/2014/main" id="{C3D8143A-86BC-4823-A0E6-E9978C818C67}"/>
                </a:ext>
              </a:extLst>
            </p:cNvPr>
            <p:cNvSpPr/>
            <p:nvPr/>
          </p:nvSpPr>
          <p:spPr>
            <a:xfrm rot="300000">
              <a:off x="420422" y="5316507"/>
              <a:ext cx="3573178" cy="829271"/>
            </a:xfrm>
            <a:prstGeom prst="parallelogram">
              <a:avLst>
                <a:gd name="adj" fmla="val 129308"/>
              </a:avLst>
            </a:prstGeom>
            <a:solidFill>
              <a:schemeClr val="accent4">
                <a:lumMod val="40000"/>
                <a:lumOff val="6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r>
                <a:rPr lang="en-US" sz="1000">
                  <a:latin typeface="Calibri Light"/>
                  <a:ea typeface="Verdana" panose="020B0604030504040204" pitchFamily="34" charset="0"/>
                  <a:cs typeface="Verdana" panose="020B0604030504040204" pitchFamily="34" charset="0"/>
                </a:rPr>
                <a:t>Federally Compliant Policies</a:t>
              </a:r>
            </a:p>
          </p:txBody>
        </p:sp>
        <p:sp>
          <p:nvSpPr>
            <p:cNvPr id="23" name="Parallelogram 22">
              <a:extLst>
                <a:ext uri="{FF2B5EF4-FFF2-40B4-BE49-F238E27FC236}">
                  <a16:creationId xmlns:a16="http://schemas.microsoft.com/office/drawing/2014/main" id="{2CA8FE2D-B3D4-465B-A82F-AACC03E97DDE}"/>
                </a:ext>
              </a:extLst>
            </p:cNvPr>
            <p:cNvSpPr/>
            <p:nvPr/>
          </p:nvSpPr>
          <p:spPr>
            <a:xfrm rot="300000">
              <a:off x="420422" y="4643110"/>
              <a:ext cx="3573178" cy="829271"/>
            </a:xfrm>
            <a:prstGeom prst="parallelogram">
              <a:avLst>
                <a:gd name="adj" fmla="val 129308"/>
              </a:avLst>
            </a:prstGeom>
            <a:solidFill>
              <a:srgbClr val="0070C0">
                <a:alpha val="82000"/>
              </a:srgb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ea typeface="Verdana" panose="020B0604030504040204" pitchFamily="34" charset="0"/>
                  <a:cs typeface="Verdana" panose="020B0604030504040204" pitchFamily="34" charset="0"/>
                </a:rPr>
                <a:t>Cost Tracking Practices</a:t>
              </a:r>
            </a:p>
          </p:txBody>
        </p:sp>
        <p:sp>
          <p:nvSpPr>
            <p:cNvPr id="24" name="Parallelogram 23">
              <a:extLst>
                <a:ext uri="{FF2B5EF4-FFF2-40B4-BE49-F238E27FC236}">
                  <a16:creationId xmlns:a16="http://schemas.microsoft.com/office/drawing/2014/main" id="{AC23DD2C-33D7-4E56-B805-FF91F72DE651}"/>
                </a:ext>
              </a:extLst>
            </p:cNvPr>
            <p:cNvSpPr/>
            <p:nvPr/>
          </p:nvSpPr>
          <p:spPr>
            <a:xfrm rot="300000">
              <a:off x="420422" y="3969714"/>
              <a:ext cx="3573178" cy="829271"/>
            </a:xfrm>
            <a:prstGeom prst="parallelogram">
              <a:avLst>
                <a:gd name="adj" fmla="val 129308"/>
              </a:avLst>
            </a:prstGeom>
            <a:solidFill>
              <a:schemeClr val="accent3">
                <a:alpha val="82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ea typeface="Verdana" panose="020B0604030504040204" pitchFamily="34" charset="0"/>
                  <a:cs typeface="Verdana" panose="020B0604030504040204" pitchFamily="34" charset="0"/>
                </a:rPr>
                <a:t>Purchasing Procedures</a:t>
              </a:r>
            </a:p>
          </p:txBody>
        </p:sp>
        <p:sp>
          <p:nvSpPr>
            <p:cNvPr id="25" name="Parallelogram 24">
              <a:extLst>
                <a:ext uri="{FF2B5EF4-FFF2-40B4-BE49-F238E27FC236}">
                  <a16:creationId xmlns:a16="http://schemas.microsoft.com/office/drawing/2014/main" id="{DF1ACE6F-7F7B-4DBF-B10D-DCF3024C131C}"/>
                </a:ext>
              </a:extLst>
            </p:cNvPr>
            <p:cNvSpPr/>
            <p:nvPr/>
          </p:nvSpPr>
          <p:spPr>
            <a:xfrm rot="300000">
              <a:off x="420422" y="3296318"/>
              <a:ext cx="3573178" cy="829271"/>
            </a:xfrm>
            <a:prstGeom prst="parallelogram">
              <a:avLst>
                <a:gd name="adj" fmla="val 129308"/>
              </a:avLst>
            </a:prstGeom>
            <a:solidFill>
              <a:srgbClr val="FFC000">
                <a:alpha val="81961"/>
              </a:srgb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solidFill>
                    <a:srgbClr val="000000"/>
                  </a:solidFill>
                  <a:ea typeface="Verdana" panose="020B0604030504040204" pitchFamily="34" charset="0"/>
                  <a:cs typeface="Verdana" panose="020B0604030504040204" pitchFamily="34" charset="0"/>
                </a:rPr>
                <a:t>Procurement and Allowable Uses </a:t>
              </a:r>
            </a:p>
          </p:txBody>
        </p:sp>
        <p:sp>
          <p:nvSpPr>
            <p:cNvPr id="26" name="Parallelogram 25">
              <a:extLst>
                <a:ext uri="{FF2B5EF4-FFF2-40B4-BE49-F238E27FC236}">
                  <a16:creationId xmlns:a16="http://schemas.microsoft.com/office/drawing/2014/main" id="{82DE399D-DBE9-403D-979E-9F080369C17C}"/>
                </a:ext>
              </a:extLst>
            </p:cNvPr>
            <p:cNvSpPr/>
            <p:nvPr/>
          </p:nvSpPr>
          <p:spPr>
            <a:xfrm rot="300000">
              <a:off x="420422" y="2622922"/>
              <a:ext cx="3573178" cy="829271"/>
            </a:xfrm>
            <a:prstGeom prst="parallelogram">
              <a:avLst>
                <a:gd name="adj" fmla="val 129308"/>
              </a:avLst>
            </a:prstGeom>
            <a:solidFill>
              <a:schemeClr val="accent6">
                <a:lumMod val="75000"/>
                <a:alpha val="82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solidFill>
                    <a:srgbClr val="000000"/>
                  </a:solidFill>
                  <a:ea typeface="Verdana" panose="020B0604030504040204" pitchFamily="34" charset="0"/>
                  <a:cs typeface="Verdana" panose="020B0604030504040204" pitchFamily="34" charset="0"/>
                </a:rPr>
                <a:t>Supporting Documentation</a:t>
              </a:r>
            </a:p>
          </p:txBody>
        </p:sp>
        <p:sp>
          <p:nvSpPr>
            <p:cNvPr id="27" name="Parallelogram 26">
              <a:extLst>
                <a:ext uri="{FF2B5EF4-FFF2-40B4-BE49-F238E27FC236}">
                  <a16:creationId xmlns:a16="http://schemas.microsoft.com/office/drawing/2014/main" id="{A1CEC311-E861-401C-958B-DF1C2CD8AC7A}"/>
                </a:ext>
              </a:extLst>
            </p:cNvPr>
            <p:cNvSpPr/>
            <p:nvPr/>
          </p:nvSpPr>
          <p:spPr>
            <a:xfrm rot="300000">
              <a:off x="420422" y="1879634"/>
              <a:ext cx="3573178" cy="829271"/>
            </a:xfrm>
            <a:prstGeom prst="parallelogram">
              <a:avLst>
                <a:gd name="adj" fmla="val 129308"/>
              </a:avLst>
            </a:prstGeom>
            <a:solidFill>
              <a:srgbClr val="C7636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defRPr/>
              </a:pPr>
              <a:r>
                <a:rPr lang="en-US" sz="1000">
                  <a:solidFill>
                    <a:srgbClr val="000000"/>
                  </a:solidFill>
                  <a:ea typeface="Verdana" panose="020B0604030504040204" pitchFamily="34" charset="0"/>
                  <a:cs typeface="Verdana" panose="020B0604030504040204" pitchFamily="34" charset="0"/>
                </a:rPr>
                <a:t>Claimed Expenditures</a:t>
              </a:r>
            </a:p>
          </p:txBody>
        </p:sp>
      </p:grpSp>
      <p:sp>
        <p:nvSpPr>
          <p:cNvPr id="42" name="Rectangle 41">
            <a:extLst>
              <a:ext uri="{FF2B5EF4-FFF2-40B4-BE49-F238E27FC236}">
                <a16:creationId xmlns:a16="http://schemas.microsoft.com/office/drawing/2014/main" id="{51C0F3CA-4A8F-4972-9AAD-0768BCDA769F}"/>
              </a:ext>
            </a:extLst>
          </p:cNvPr>
          <p:cNvSpPr/>
          <p:nvPr/>
        </p:nvSpPr>
        <p:spPr>
          <a:xfrm rot="16200000">
            <a:off x="-13774" y="3098690"/>
            <a:ext cx="1577632" cy="241803"/>
          </a:xfrm>
          <a:prstGeom prst="rect">
            <a:avLst/>
          </a:prstGeom>
        </p:spPr>
        <p:txBody>
          <a:bodyPr wrap="square" lIns="56585" tIns="28292" rIns="56585" bIns="28292">
            <a:spAutoFit/>
          </a:bodyPr>
          <a:lstStyle/>
          <a:p>
            <a:pPr algn="ctr" defTabSz="990576">
              <a:defRPr/>
            </a:pPr>
            <a:r>
              <a:rPr lang="en-US" altLang="zh-CN" sz="1200" b="1">
                <a:solidFill>
                  <a:srgbClr val="0070C0"/>
                </a:solidFill>
                <a:latin typeface="Calibri Light"/>
                <a:ea typeface="Verdana" panose="020B0604030504040204" pitchFamily="34" charset="0"/>
                <a:cs typeface="Verdana" panose="020B0604030504040204" pitchFamily="34" charset="0"/>
              </a:rPr>
              <a:t>Financial Testing</a:t>
            </a:r>
          </a:p>
        </p:txBody>
      </p:sp>
      <p:sp>
        <p:nvSpPr>
          <p:cNvPr id="47" name="Rectangle 65">
            <a:extLst>
              <a:ext uri="{FF2B5EF4-FFF2-40B4-BE49-F238E27FC236}">
                <a16:creationId xmlns:a16="http://schemas.microsoft.com/office/drawing/2014/main" id="{A0436142-5AB9-48BA-84D8-1CAB7936E537}"/>
              </a:ext>
            </a:extLst>
          </p:cNvPr>
          <p:cNvSpPr/>
          <p:nvPr/>
        </p:nvSpPr>
        <p:spPr>
          <a:xfrm rot="16200000">
            <a:off x="-116630" y="4761752"/>
            <a:ext cx="1783345" cy="426468"/>
          </a:xfrm>
          <a:prstGeom prst="rect">
            <a:avLst/>
          </a:prstGeom>
        </p:spPr>
        <p:txBody>
          <a:bodyPr wrap="square" lIns="56585" tIns="28292" rIns="56585" bIns="28292">
            <a:spAutoFit/>
          </a:bodyPr>
          <a:lstStyle/>
          <a:p>
            <a:pPr algn="ctr" defTabSz="990576">
              <a:defRPr/>
            </a:pPr>
            <a:r>
              <a:rPr lang="en-US" altLang="zh-CN" sz="1200" b="1">
                <a:solidFill>
                  <a:srgbClr val="626262"/>
                </a:solidFill>
                <a:latin typeface="Calibri Light"/>
                <a:ea typeface="Verdana" panose="020B0604030504040204" pitchFamily="34" charset="0"/>
                <a:cs typeface="Verdana" panose="020B0604030504040204" pitchFamily="34" charset="0"/>
              </a:rPr>
              <a:t>Grants Administration Discussions</a:t>
            </a:r>
          </a:p>
        </p:txBody>
      </p:sp>
      <p:grpSp>
        <p:nvGrpSpPr>
          <p:cNvPr id="28" name="Group 27" descr="identification of best practices">
            <a:extLst>
              <a:ext uri="{FF2B5EF4-FFF2-40B4-BE49-F238E27FC236}">
                <a16:creationId xmlns:a16="http://schemas.microsoft.com/office/drawing/2014/main" id="{2841A00C-F422-47DC-9F21-F685570DEC56}"/>
              </a:ext>
            </a:extLst>
          </p:cNvPr>
          <p:cNvGrpSpPr/>
          <p:nvPr/>
        </p:nvGrpSpPr>
        <p:grpSpPr>
          <a:xfrm>
            <a:off x="1315802" y="2148154"/>
            <a:ext cx="565062" cy="3921940"/>
            <a:chOff x="163376" y="2485321"/>
            <a:chExt cx="591433" cy="3538277"/>
          </a:xfrm>
        </p:grpSpPr>
        <p:sp>
          <p:nvSpPr>
            <p:cNvPr id="29" name="Oval 28">
              <a:extLst>
                <a:ext uri="{FF2B5EF4-FFF2-40B4-BE49-F238E27FC236}">
                  <a16:creationId xmlns:a16="http://schemas.microsoft.com/office/drawing/2014/main" id="{C02802E4-F3C2-4649-84BB-B4594B6E6293}"/>
                </a:ext>
              </a:extLst>
            </p:cNvPr>
            <p:cNvSpPr/>
            <p:nvPr/>
          </p:nvSpPr>
          <p:spPr>
            <a:xfrm>
              <a:off x="163376" y="2485321"/>
              <a:ext cx="517129" cy="3538277"/>
            </a:xfrm>
            <a:prstGeom prst="ellipse">
              <a:avLst/>
            </a:prstGeom>
            <a:noFill/>
            <a:ln w="127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742950">
                <a:defRPr/>
              </a:pPr>
              <a:endParaRPr lang="en-US" sz="1000">
                <a:solidFill>
                  <a:srgbClr val="000000"/>
                </a:solidFill>
                <a:latin typeface="Calibri Light"/>
                <a:ea typeface="Verdana" panose="020B0604030504040204" pitchFamily="34" charset="0"/>
                <a:cs typeface="Verdana" panose="020B0604030504040204" pitchFamily="34" charset="0"/>
              </a:endParaRPr>
            </a:p>
          </p:txBody>
        </p:sp>
        <p:sp>
          <p:nvSpPr>
            <p:cNvPr id="30" name="TextBox 29">
              <a:extLst>
                <a:ext uri="{FF2B5EF4-FFF2-40B4-BE49-F238E27FC236}">
                  <a16:creationId xmlns:a16="http://schemas.microsoft.com/office/drawing/2014/main" id="{25627413-579C-4C89-85C8-EA755A937624}"/>
                </a:ext>
              </a:extLst>
            </p:cNvPr>
            <p:cNvSpPr txBox="1"/>
            <p:nvPr/>
          </p:nvSpPr>
          <p:spPr>
            <a:xfrm rot="16200000">
              <a:off x="-279269" y="3955727"/>
              <a:ext cx="1488303" cy="579853"/>
            </a:xfrm>
            <a:prstGeom prst="rect">
              <a:avLst/>
            </a:prstGeom>
            <a:solidFill>
              <a:schemeClr val="bg1">
                <a:alpha val="30000"/>
              </a:schemeClr>
            </a:solidFill>
          </p:spPr>
          <p:txBody>
            <a:bodyPr wrap="square" rtlCol="0">
              <a:spAutoFit/>
            </a:bodyPr>
            <a:lstStyle/>
            <a:p>
              <a:pPr lvl="0" algn="ctr">
                <a:defRPr/>
              </a:pPr>
              <a:r>
                <a:rPr lang="en-US" sz="1000">
                  <a:solidFill>
                    <a:srgbClr val="000000"/>
                  </a:solidFill>
                  <a:ea typeface="Verdana" panose="020B0604030504040204" pitchFamily="34" charset="0"/>
                  <a:cs typeface="Verdana" panose="020B0604030504040204" pitchFamily="34" charset="0"/>
                </a:rPr>
                <a:t>Identification of Best Practices</a:t>
              </a:r>
            </a:p>
            <a:p>
              <a:pPr lvl="0" algn="ctr">
                <a:defRPr/>
              </a:pPr>
              <a:endParaRPr lang="en-US" sz="1000">
                <a:solidFill>
                  <a:srgbClr val="000000"/>
                </a:solidFill>
                <a:ea typeface="Verdana" panose="020B0604030504040204" pitchFamily="34" charset="0"/>
                <a:cs typeface="Verdana" panose="020B0604030504040204" pitchFamily="34" charset="0"/>
              </a:endParaRPr>
            </a:p>
          </p:txBody>
        </p:sp>
        <p:cxnSp>
          <p:nvCxnSpPr>
            <p:cNvPr id="31" name="Elbow Connector 13">
              <a:extLst>
                <a:ext uri="{FF2B5EF4-FFF2-40B4-BE49-F238E27FC236}">
                  <a16:creationId xmlns:a16="http://schemas.microsoft.com/office/drawing/2014/main" id="{227C550E-DADB-468E-97F5-94B45667EE00}"/>
                </a:ext>
              </a:extLst>
            </p:cNvPr>
            <p:cNvCxnSpPr/>
            <p:nvPr/>
          </p:nvCxnSpPr>
          <p:spPr>
            <a:xfrm rot="5400000">
              <a:off x="128794" y="4245315"/>
              <a:ext cx="73152" cy="0"/>
            </a:xfrm>
            <a:prstGeom prst="bentConnector3">
              <a:avLst/>
            </a:prstGeom>
            <a:ln w="28575">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cxnSp>
        <p:nvCxnSpPr>
          <p:cNvPr id="32" name="Straight Connector 31">
            <a:extLst>
              <a:ext uri="{FF2B5EF4-FFF2-40B4-BE49-F238E27FC236}">
                <a16:creationId xmlns:a16="http://schemas.microsoft.com/office/drawing/2014/main" id="{012DF460-1E1E-46C2-99A0-4161EA8A30F6}"/>
              </a:ext>
              <a:ext uri="{C183D7F6-B498-43B3-948B-1728B52AA6E4}">
                <adec:decorative xmlns:adec="http://schemas.microsoft.com/office/drawing/2017/decorative" val="1"/>
              </a:ext>
            </a:extLst>
          </p:cNvPr>
          <p:cNvCxnSpPr>
            <a:cxnSpLocks/>
          </p:cNvCxnSpPr>
          <p:nvPr/>
        </p:nvCxnSpPr>
        <p:spPr>
          <a:xfrm>
            <a:off x="1097084" y="1793490"/>
            <a:ext cx="4018694"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9BD99A3-CB07-4A5D-8B9F-22C499E25D2D}"/>
              </a:ext>
              <a:ext uri="{C183D7F6-B498-43B3-948B-1728B52AA6E4}">
                <adec:decorative xmlns:adec="http://schemas.microsoft.com/office/drawing/2017/decorative" val="1"/>
              </a:ext>
            </a:extLst>
          </p:cNvPr>
          <p:cNvCxnSpPr>
            <a:cxnSpLocks/>
          </p:cNvCxnSpPr>
          <p:nvPr/>
        </p:nvCxnSpPr>
        <p:spPr>
          <a:xfrm>
            <a:off x="5410200" y="1793490"/>
            <a:ext cx="6248400"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53948364-1BB9-49EA-8781-E53DAEFC72D9}"/>
              </a:ext>
            </a:extLst>
          </p:cNvPr>
          <p:cNvSpPr txBox="1"/>
          <p:nvPr/>
        </p:nvSpPr>
        <p:spPr>
          <a:xfrm>
            <a:off x="5410200" y="1627510"/>
            <a:ext cx="910436" cy="153888"/>
          </a:xfrm>
          <a:prstGeom prst="rect">
            <a:avLst/>
          </a:prstGeom>
          <a:noFill/>
          <a:ln>
            <a:noFill/>
          </a:ln>
        </p:spPr>
        <p:txBody>
          <a:bodyPr wrap="square" lIns="0" tIns="0" rIns="0" bIns="0" rtlCol="0">
            <a:spAutoFit/>
          </a:bodyPr>
          <a:lstStyle/>
          <a:p>
            <a:pPr lvl="0">
              <a:defRPr/>
            </a:pPr>
            <a:r>
              <a:rPr lang="en-US" sz="1000">
                <a:solidFill>
                  <a:srgbClr val="000000"/>
                </a:solidFill>
                <a:ea typeface="Verdana" panose="020B0604030504040204" pitchFamily="34" charset="0"/>
                <a:cs typeface="Verdana" panose="020B0604030504040204" pitchFamily="34" charset="0"/>
              </a:rPr>
              <a:t>Goals</a:t>
            </a:r>
          </a:p>
        </p:txBody>
      </p:sp>
      <p:graphicFrame>
        <p:nvGraphicFramePr>
          <p:cNvPr id="36" name="Table 35" descr="The Monitoring Team will review your General Ledger to select a sample for testing. During the monitoring process, the Team will test your ability to verify your expenditures and comply with audit requirements&#10;&#10;For the selected sample, the Monitoring Team will request supporting documentation required by federal guidance to make sure expenditures are eligible and supported.&#10;&#10;The Monitoring Team will discuss the procurement requirements and allowable uses of ESSER funding and recommend best practices to maintain compliance.&#10;&#10;The Monitoring Team will ask about your purchasing policies and procedures to assess whether they align to federal and state requirements.&#10;&#10;The Monitoring Team will inquire how you’re tracking ESSER expenditures, from budgeting reconciliation, managing equipment and property, to adherence to the PA Chart of Accounts.&#10;&#10;The Monitoring Team will review your policies and make  recommendations as needed to make sure you are in alignment with federal and state requirements.">
            <a:extLst>
              <a:ext uri="{FF2B5EF4-FFF2-40B4-BE49-F238E27FC236}">
                <a16:creationId xmlns:a16="http://schemas.microsoft.com/office/drawing/2014/main" id="{A9A8B009-259D-414F-869A-1C052B774E7D}"/>
              </a:ext>
            </a:extLst>
          </p:cNvPr>
          <p:cNvGraphicFramePr>
            <a:graphicFrameLocks noGrp="1"/>
          </p:cNvGraphicFramePr>
          <p:nvPr>
            <p:extLst>
              <p:ext uri="{D42A27DB-BD31-4B8C-83A1-F6EECF244321}">
                <p14:modId xmlns:p14="http://schemas.microsoft.com/office/powerpoint/2010/main" val="3686226021"/>
              </p:ext>
            </p:extLst>
          </p:nvPr>
        </p:nvGraphicFramePr>
        <p:xfrm>
          <a:off x="5410200" y="1914147"/>
          <a:ext cx="6248400" cy="4425645"/>
        </p:xfrm>
        <a:graphic>
          <a:graphicData uri="http://schemas.openxmlformats.org/drawingml/2006/table">
            <a:tbl>
              <a:tblPr firstRow="1" bandRow="1">
                <a:tableStyleId>{5C22544A-7EE6-4342-B048-85BDC9FD1C3A}</a:tableStyleId>
              </a:tblPr>
              <a:tblGrid>
                <a:gridCol w="786962">
                  <a:extLst>
                    <a:ext uri="{9D8B030D-6E8A-4147-A177-3AD203B41FA5}">
                      <a16:colId xmlns:a16="http://schemas.microsoft.com/office/drawing/2014/main" val="3975474829"/>
                    </a:ext>
                  </a:extLst>
                </a:gridCol>
                <a:gridCol w="1728627">
                  <a:extLst>
                    <a:ext uri="{9D8B030D-6E8A-4147-A177-3AD203B41FA5}">
                      <a16:colId xmlns:a16="http://schemas.microsoft.com/office/drawing/2014/main" val="844568499"/>
                    </a:ext>
                  </a:extLst>
                </a:gridCol>
                <a:gridCol w="3732811">
                  <a:extLst>
                    <a:ext uri="{9D8B030D-6E8A-4147-A177-3AD203B41FA5}">
                      <a16:colId xmlns:a16="http://schemas.microsoft.com/office/drawing/2014/main" val="1868331620"/>
                    </a:ext>
                  </a:extLst>
                </a:gridCol>
              </a:tblGrid>
              <a:tr h="753672">
                <a:tc>
                  <a:txBody>
                    <a:bodyPr/>
                    <a:lstStyle/>
                    <a:p>
                      <a:pPr algn="l"/>
                      <a:endParaRPr lang="en-US" sz="900" b="0">
                        <a:solidFill>
                          <a:schemeClr val="accent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chemeClr val="accent2"/>
                          </a:solidFill>
                          <a:latin typeface="+mn-lt"/>
                          <a:ea typeface="Verdana" panose="020B0604030504040204" pitchFamily="34" charset="0"/>
                          <a:cs typeface="Verdana" panose="020B0604030504040204" pitchFamily="34" charset="0"/>
                        </a:rPr>
                        <a:t>Claimed Expenditures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panose="020B0604030504040204" pitchFamily="34" charset="0"/>
                          <a:cs typeface="Verdana" panose="020B0604030504040204" pitchFamily="34" charset="0"/>
                        </a:rPr>
                        <a:t>The Monitoring Team will review your General Ledger to select a sample for testing. During the monitoring process, the Team will test your ability to verify your expenditures and comply with audit requirements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0636766"/>
                  </a:ext>
                </a:extLst>
              </a:tr>
              <a:tr h="702862">
                <a:tc>
                  <a:txBody>
                    <a:bodyPr/>
                    <a:lstStyle/>
                    <a:p>
                      <a:pPr algn="l"/>
                      <a:endParaRPr lang="en-US" sz="900" b="0">
                        <a:solidFill>
                          <a:schemeClr val="accent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chemeClr val="accent6"/>
                          </a:solidFill>
                          <a:latin typeface="+mn-lt"/>
                          <a:ea typeface="Verdana" panose="020B0604030504040204" pitchFamily="34" charset="0"/>
                          <a:cs typeface="Verdana" panose="020B0604030504040204" pitchFamily="34" charset="0"/>
                        </a:rPr>
                        <a:t>Supporting Documentation</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panose="020B0604030504040204" pitchFamily="34" charset="0"/>
                          <a:cs typeface="Verdana" panose="020B0604030504040204" pitchFamily="34" charset="0"/>
                        </a:rPr>
                        <a:t>For the selected sample, the Monitoring Team will request supporting documentation required by federal guidance to make sure expenditures are eligible and supported.</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2062843"/>
                  </a:ext>
                </a:extLst>
              </a:tr>
              <a:tr h="652053">
                <a:tc>
                  <a:txBody>
                    <a:bodyPr/>
                    <a:lstStyle/>
                    <a:p>
                      <a:pPr algn="l"/>
                      <a:endParaRPr lang="en-US" sz="900" b="0">
                        <a:solidFill>
                          <a:schemeClr val="accent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rgbClr val="FFC000"/>
                          </a:solidFill>
                          <a:latin typeface="+mn-lt"/>
                          <a:ea typeface="Verdana" panose="020B0604030504040204" pitchFamily="34" charset="0"/>
                          <a:cs typeface="Verdana" panose="020B0604030504040204" pitchFamily="34" charset="0"/>
                        </a:rPr>
                        <a:t>Procurement/</a:t>
                      </a:r>
                      <a:br>
                        <a:rPr lang="en-US" sz="1200" b="1">
                          <a:solidFill>
                            <a:srgbClr val="FFC000"/>
                          </a:solidFill>
                          <a:latin typeface="+mn-lt"/>
                          <a:ea typeface="Verdana" panose="020B0604030504040204" pitchFamily="34" charset="0"/>
                          <a:cs typeface="Verdana" panose="020B0604030504040204" pitchFamily="34" charset="0"/>
                        </a:rPr>
                      </a:br>
                      <a:r>
                        <a:rPr lang="en-US" sz="1200" b="1">
                          <a:solidFill>
                            <a:srgbClr val="FFC000"/>
                          </a:solidFill>
                          <a:latin typeface="+mn-lt"/>
                          <a:ea typeface="Verdana" panose="020B0604030504040204" pitchFamily="34" charset="0"/>
                          <a:cs typeface="Verdana" panose="020B0604030504040204" pitchFamily="34" charset="0"/>
                        </a:rPr>
                        <a:t>Allowable Uses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a:cs typeface="Verdana" panose="020B0604030504040204" pitchFamily="34" charset="0"/>
                        </a:rPr>
                        <a:t>The Monitoring Team will discuss the procurement requirements and allowable uses of ESSER funding and recommend best practices to maintain compliance.</a:t>
                      </a:r>
                      <a:endParaRPr lang="en-US" sz="1100" b="0" dirty="0">
                        <a:solidFill>
                          <a:schemeClr val="tx1"/>
                        </a:solidFill>
                        <a:latin typeface="+mn-lt"/>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70558"/>
                  </a:ext>
                </a:extLst>
              </a:tr>
              <a:tr h="688943">
                <a:tc>
                  <a:txBody>
                    <a:bodyPr/>
                    <a:lstStyle/>
                    <a:p>
                      <a:pPr algn="l"/>
                      <a:endParaRPr lang="en-US" sz="900" b="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chemeClr val="accent3"/>
                          </a:solidFill>
                          <a:latin typeface="+mn-lt"/>
                          <a:ea typeface="Verdana" panose="020B0604030504040204" pitchFamily="34" charset="0"/>
                          <a:cs typeface="Verdana" panose="020B0604030504040204" pitchFamily="34" charset="0"/>
                        </a:rPr>
                        <a:t>Purchasing Procedures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panose="020B0604030504040204" pitchFamily="34" charset="0"/>
                          <a:cs typeface="Verdana" panose="020B0604030504040204" pitchFamily="34" charset="0"/>
                        </a:rPr>
                        <a:t>The Monitoring Team will ask about your purchasing policies and procedures to assess whether they align to federal and state requirements.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345550"/>
                  </a:ext>
                </a:extLst>
              </a:tr>
              <a:tr h="725250">
                <a:tc>
                  <a:txBody>
                    <a:bodyPr/>
                    <a:lstStyle/>
                    <a:p>
                      <a:pPr algn="l"/>
                      <a:endParaRPr lang="en-US" sz="900" b="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rgbClr val="0070C0"/>
                          </a:solidFill>
                          <a:latin typeface="+mn-lt"/>
                          <a:ea typeface="Verdana" panose="020B0604030504040204" pitchFamily="34" charset="0"/>
                          <a:cs typeface="Verdana" panose="020B0604030504040204" pitchFamily="34" charset="0"/>
                        </a:rPr>
                        <a:t>Cost Tracking Practices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panose="020B0604030504040204" pitchFamily="34" charset="0"/>
                          <a:cs typeface="Verdana" panose="020B0604030504040204" pitchFamily="34" charset="0"/>
                        </a:rPr>
                        <a:t>The Monitoring Team will inquire how you’re tracking ESSER expenditures, from budgeting reconciliation, managing equipment and property, to adherence to the PA Chart of Accounts.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2064739"/>
                  </a:ext>
                </a:extLst>
              </a:tr>
              <a:tr h="883259">
                <a:tc>
                  <a:txBody>
                    <a:bodyPr/>
                    <a:lstStyle/>
                    <a:p>
                      <a:pPr algn="l"/>
                      <a:endParaRPr lang="en-US" sz="900" b="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rgbClr val="7030A0"/>
                          </a:solidFill>
                          <a:latin typeface="+mn-lt"/>
                          <a:ea typeface="Verdana" panose="020B0604030504040204" pitchFamily="34" charset="0"/>
                          <a:cs typeface="Verdana" panose="020B0604030504040204" pitchFamily="34" charset="0"/>
                        </a:rPr>
                        <a:t>Federally Compliant Policies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0" dirty="0">
                          <a:solidFill>
                            <a:schemeClr val="tx1"/>
                          </a:solidFill>
                          <a:latin typeface="+mn-lt"/>
                          <a:ea typeface="Verdana"/>
                          <a:cs typeface="Verdana" panose="020B0604030504040204" pitchFamily="34" charset="0"/>
                        </a:rPr>
                        <a:t>The Monitoring Team will review your policies and make  recommendations as needed to make sure you are in alignment with federal and state requirements.</a:t>
                      </a:r>
                    </a:p>
                  </a:txBody>
                  <a:tcPr marL="74295" marR="74295" marT="37148" marB="37148" anchor="ctr">
                    <a:lnL w="12700" cmpd="sng">
                      <a:noFill/>
                    </a:lnL>
                    <a:lnR w="12700" cmpd="sng">
                      <a:noFill/>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766495"/>
                  </a:ext>
                </a:extLst>
              </a:tr>
            </a:tbl>
          </a:graphicData>
        </a:graphic>
      </p:graphicFrame>
      <p:grpSp>
        <p:nvGrpSpPr>
          <p:cNvPr id="38" name="组合 268">
            <a:extLst>
              <a:ext uri="{FF2B5EF4-FFF2-40B4-BE49-F238E27FC236}">
                <a16:creationId xmlns:a16="http://schemas.microsoft.com/office/drawing/2014/main" id="{418112F6-1DF4-4438-BE36-BC6BD57F8299}"/>
              </a:ext>
              <a:ext uri="{C183D7F6-B498-43B3-948B-1728B52AA6E4}">
                <adec:decorative xmlns:adec="http://schemas.microsoft.com/office/drawing/2017/decorative" val="1"/>
              </a:ext>
            </a:extLst>
          </p:cNvPr>
          <p:cNvGrpSpPr/>
          <p:nvPr/>
        </p:nvGrpSpPr>
        <p:grpSpPr>
          <a:xfrm rot="16200000">
            <a:off x="1179" y="3017571"/>
            <a:ext cx="2076164" cy="165019"/>
            <a:chOff x="499437" y="1535322"/>
            <a:chExt cx="862073" cy="192140"/>
          </a:xfrm>
        </p:grpSpPr>
        <p:cxnSp>
          <p:nvCxnSpPr>
            <p:cNvPr id="39" name="Straight Connector 20">
              <a:extLst>
                <a:ext uri="{FF2B5EF4-FFF2-40B4-BE49-F238E27FC236}">
                  <a16:creationId xmlns:a16="http://schemas.microsoft.com/office/drawing/2014/main" id="{DE5A380A-105D-48C8-9557-737EAFB785E9}"/>
                </a:ext>
              </a:extLst>
            </p:cNvPr>
            <p:cNvCxnSpPr>
              <a:cxnSpLocks/>
            </p:cNvCxnSpPr>
            <p:nvPr/>
          </p:nvCxnSpPr>
          <p:spPr>
            <a:xfrm>
              <a:off x="500077" y="1629959"/>
              <a:ext cx="8614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20">
              <a:extLst>
                <a:ext uri="{FF2B5EF4-FFF2-40B4-BE49-F238E27FC236}">
                  <a16:creationId xmlns:a16="http://schemas.microsoft.com/office/drawing/2014/main" id="{6B0B33E6-1778-412B-A4FF-DC187F576C0D}"/>
                </a:ext>
              </a:extLst>
            </p:cNvPr>
            <p:cNvCxnSpPr>
              <a:cxnSpLocks/>
            </p:cNvCxnSpPr>
            <p:nvPr/>
          </p:nvCxnSpPr>
          <p:spPr>
            <a:xfrm flipV="1">
              <a:off x="1360497" y="1535322"/>
              <a:ext cx="0" cy="1921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20">
              <a:extLst>
                <a:ext uri="{FF2B5EF4-FFF2-40B4-BE49-F238E27FC236}">
                  <a16:creationId xmlns:a16="http://schemas.microsoft.com/office/drawing/2014/main" id="{74F8274F-6208-4614-9FE3-E37888AE3D49}"/>
                </a:ext>
              </a:extLst>
            </p:cNvPr>
            <p:cNvCxnSpPr>
              <a:cxnSpLocks/>
            </p:cNvCxnSpPr>
            <p:nvPr/>
          </p:nvCxnSpPr>
          <p:spPr>
            <a:xfrm flipV="1">
              <a:off x="499437" y="1535322"/>
              <a:ext cx="0" cy="1921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3" name="组合 268">
            <a:extLst>
              <a:ext uri="{FF2B5EF4-FFF2-40B4-BE49-F238E27FC236}">
                <a16:creationId xmlns:a16="http://schemas.microsoft.com/office/drawing/2014/main" id="{F10AC068-8D17-42F9-A2BE-25E0DCAE6A73}"/>
              </a:ext>
              <a:ext uri="{C183D7F6-B498-43B3-948B-1728B52AA6E4}">
                <adec:decorative xmlns:adec="http://schemas.microsoft.com/office/drawing/2017/decorative" val="1"/>
              </a:ext>
            </a:extLst>
          </p:cNvPr>
          <p:cNvGrpSpPr/>
          <p:nvPr/>
        </p:nvGrpSpPr>
        <p:grpSpPr>
          <a:xfrm rot="16200000">
            <a:off x="222530" y="4872384"/>
            <a:ext cx="1633460" cy="165021"/>
            <a:chOff x="499437" y="1535322"/>
            <a:chExt cx="862073" cy="192140"/>
          </a:xfrm>
        </p:grpSpPr>
        <p:cxnSp>
          <p:nvCxnSpPr>
            <p:cNvPr id="44" name="Straight Connector 20">
              <a:extLst>
                <a:ext uri="{FF2B5EF4-FFF2-40B4-BE49-F238E27FC236}">
                  <a16:creationId xmlns:a16="http://schemas.microsoft.com/office/drawing/2014/main" id="{B8396F0F-6D38-4185-9D41-E5FA2660A4AC}"/>
                </a:ext>
              </a:extLst>
            </p:cNvPr>
            <p:cNvCxnSpPr>
              <a:cxnSpLocks/>
            </p:cNvCxnSpPr>
            <p:nvPr/>
          </p:nvCxnSpPr>
          <p:spPr>
            <a:xfrm>
              <a:off x="500077" y="1629959"/>
              <a:ext cx="861433" cy="0"/>
            </a:xfrm>
            <a:prstGeom prst="line">
              <a:avLst/>
            </a:prstGeom>
            <a:ln w="19050">
              <a:solidFill>
                <a:srgbClr val="626262"/>
              </a:solidFill>
            </a:ln>
          </p:spPr>
          <p:style>
            <a:lnRef idx="1">
              <a:schemeClr val="accent1"/>
            </a:lnRef>
            <a:fillRef idx="0">
              <a:schemeClr val="accent1"/>
            </a:fillRef>
            <a:effectRef idx="0">
              <a:schemeClr val="accent1"/>
            </a:effectRef>
            <a:fontRef idx="minor">
              <a:schemeClr val="tx1"/>
            </a:fontRef>
          </p:style>
        </p:cxnSp>
        <p:cxnSp>
          <p:nvCxnSpPr>
            <p:cNvPr id="45" name="Straight Connector 20">
              <a:extLst>
                <a:ext uri="{FF2B5EF4-FFF2-40B4-BE49-F238E27FC236}">
                  <a16:creationId xmlns:a16="http://schemas.microsoft.com/office/drawing/2014/main" id="{CC059B85-1E31-4CF1-9EA5-B0BDB6E15F88}"/>
                </a:ext>
              </a:extLst>
            </p:cNvPr>
            <p:cNvCxnSpPr>
              <a:cxnSpLocks/>
            </p:cNvCxnSpPr>
            <p:nvPr/>
          </p:nvCxnSpPr>
          <p:spPr>
            <a:xfrm flipV="1">
              <a:off x="1360497" y="1535322"/>
              <a:ext cx="0" cy="192140"/>
            </a:xfrm>
            <a:prstGeom prst="line">
              <a:avLst/>
            </a:prstGeom>
            <a:ln w="19050">
              <a:solidFill>
                <a:srgbClr val="626262"/>
              </a:solidFill>
            </a:ln>
          </p:spPr>
          <p:style>
            <a:lnRef idx="1">
              <a:schemeClr val="accent1"/>
            </a:lnRef>
            <a:fillRef idx="0">
              <a:schemeClr val="accent1"/>
            </a:fillRef>
            <a:effectRef idx="0">
              <a:schemeClr val="accent1"/>
            </a:effectRef>
            <a:fontRef idx="minor">
              <a:schemeClr val="tx1"/>
            </a:fontRef>
          </p:style>
        </p:cxnSp>
        <p:cxnSp>
          <p:nvCxnSpPr>
            <p:cNvPr id="46" name="Straight Connector 20">
              <a:extLst>
                <a:ext uri="{FF2B5EF4-FFF2-40B4-BE49-F238E27FC236}">
                  <a16:creationId xmlns:a16="http://schemas.microsoft.com/office/drawing/2014/main" id="{A2630229-4822-4764-AFAC-31001BFE652B}"/>
                </a:ext>
              </a:extLst>
            </p:cNvPr>
            <p:cNvCxnSpPr>
              <a:cxnSpLocks/>
            </p:cNvCxnSpPr>
            <p:nvPr/>
          </p:nvCxnSpPr>
          <p:spPr>
            <a:xfrm flipV="1">
              <a:off x="499437" y="1535322"/>
              <a:ext cx="0" cy="192140"/>
            </a:xfrm>
            <a:prstGeom prst="line">
              <a:avLst/>
            </a:prstGeom>
            <a:ln w="19050">
              <a:solidFill>
                <a:srgbClr val="626262"/>
              </a:solidFill>
            </a:ln>
          </p:spPr>
          <p:style>
            <a:lnRef idx="1">
              <a:schemeClr val="accent1"/>
            </a:lnRef>
            <a:fillRef idx="0">
              <a:schemeClr val="accent1"/>
            </a:fillRef>
            <a:effectRef idx="0">
              <a:schemeClr val="accent1"/>
            </a:effectRef>
            <a:fontRef idx="minor">
              <a:schemeClr val="tx1"/>
            </a:fontRef>
          </p:style>
        </p:cxnSp>
      </p:grpSp>
      <p:grpSp>
        <p:nvGrpSpPr>
          <p:cNvPr id="48" name="Graphic 4">
            <a:extLst>
              <a:ext uri="{FF2B5EF4-FFF2-40B4-BE49-F238E27FC236}">
                <a16:creationId xmlns:a16="http://schemas.microsoft.com/office/drawing/2014/main" id="{076E5ECB-8509-4E6C-A10F-9FF4E5AD567F}"/>
              </a:ext>
              <a:ext uri="{C183D7F6-B498-43B3-948B-1728B52AA6E4}">
                <adec:decorative xmlns:adec="http://schemas.microsoft.com/office/drawing/2017/decorative" val="1"/>
              </a:ext>
            </a:extLst>
          </p:cNvPr>
          <p:cNvGrpSpPr/>
          <p:nvPr/>
        </p:nvGrpSpPr>
        <p:grpSpPr>
          <a:xfrm>
            <a:off x="5684588" y="2175104"/>
            <a:ext cx="235788" cy="279291"/>
            <a:chOff x="577011" y="2936794"/>
            <a:chExt cx="168694" cy="199818"/>
          </a:xfrm>
          <a:solidFill>
            <a:srgbClr val="C00000"/>
          </a:solidFill>
        </p:grpSpPr>
        <p:sp>
          <p:nvSpPr>
            <p:cNvPr id="49" name="Graphic 4">
              <a:extLst>
                <a:ext uri="{FF2B5EF4-FFF2-40B4-BE49-F238E27FC236}">
                  <a16:creationId xmlns:a16="http://schemas.microsoft.com/office/drawing/2014/main" id="{C753EE53-DE8A-4EA7-8172-B9E83AA26D9A}"/>
                </a:ext>
              </a:extLst>
            </p:cNvPr>
            <p:cNvSpPr/>
            <p:nvPr/>
          </p:nvSpPr>
          <p:spPr>
            <a:xfrm>
              <a:off x="577011" y="2936794"/>
              <a:ext cx="146968" cy="199818"/>
            </a:xfrm>
            <a:custGeom>
              <a:avLst/>
              <a:gdLst>
                <a:gd name="connsiteX0" fmla="*/ 140579 w 146968"/>
                <a:gd name="connsiteY0" fmla="*/ 168537 h 199818"/>
                <a:gd name="connsiteX1" fmla="*/ 134189 w 146968"/>
                <a:gd name="connsiteY1" fmla="*/ 174921 h 199818"/>
                <a:gd name="connsiteX2" fmla="*/ 134189 w 146968"/>
                <a:gd name="connsiteY2" fmla="*/ 186412 h 199818"/>
                <a:gd name="connsiteX3" fmla="*/ 12780 w 146968"/>
                <a:gd name="connsiteY3" fmla="*/ 186412 h 199818"/>
                <a:gd name="connsiteX4" fmla="*/ 12780 w 146968"/>
                <a:gd name="connsiteY4" fmla="*/ 12130 h 199818"/>
                <a:gd name="connsiteX5" fmla="*/ 94571 w 146968"/>
                <a:gd name="connsiteY5" fmla="*/ 12130 h 199818"/>
                <a:gd name="connsiteX6" fmla="*/ 94571 w 146968"/>
                <a:gd name="connsiteY6" fmla="*/ 45326 h 199818"/>
                <a:gd name="connsiteX7" fmla="*/ 100961 w 146968"/>
                <a:gd name="connsiteY7" fmla="*/ 51710 h 199818"/>
                <a:gd name="connsiteX8" fmla="*/ 134189 w 146968"/>
                <a:gd name="connsiteY8" fmla="*/ 51710 h 199818"/>
                <a:gd name="connsiteX9" fmla="*/ 134189 w 146968"/>
                <a:gd name="connsiteY9" fmla="*/ 65117 h 199818"/>
                <a:gd name="connsiteX10" fmla="*/ 140579 w 146968"/>
                <a:gd name="connsiteY10" fmla="*/ 71501 h 199818"/>
                <a:gd name="connsiteX11" fmla="*/ 146969 w 146968"/>
                <a:gd name="connsiteY11" fmla="*/ 65117 h 199818"/>
                <a:gd name="connsiteX12" fmla="*/ 146969 w 146968"/>
                <a:gd name="connsiteY12" fmla="*/ 45326 h 199818"/>
                <a:gd name="connsiteX13" fmla="*/ 146330 w 146968"/>
                <a:gd name="connsiteY13" fmla="*/ 42773 h 199818"/>
                <a:gd name="connsiteX14" fmla="*/ 145052 w 146968"/>
                <a:gd name="connsiteY14" fmla="*/ 40857 h 199818"/>
                <a:gd name="connsiteX15" fmla="*/ 106073 w 146968"/>
                <a:gd name="connsiteY15" fmla="*/ 1915 h 199818"/>
                <a:gd name="connsiteX16" fmla="*/ 104156 w 146968"/>
                <a:gd name="connsiteY16" fmla="*/ 638 h 199818"/>
                <a:gd name="connsiteX17" fmla="*/ 102239 w 146968"/>
                <a:gd name="connsiteY17" fmla="*/ 0 h 199818"/>
                <a:gd name="connsiteX18" fmla="*/ 101600 w 146968"/>
                <a:gd name="connsiteY18" fmla="*/ 0 h 199818"/>
                <a:gd name="connsiteX19" fmla="*/ 101600 w 146968"/>
                <a:gd name="connsiteY19" fmla="*/ 0 h 199818"/>
                <a:gd name="connsiteX20" fmla="*/ 101600 w 146968"/>
                <a:gd name="connsiteY20" fmla="*/ 0 h 199818"/>
                <a:gd name="connsiteX21" fmla="*/ 6390 w 146968"/>
                <a:gd name="connsiteY21" fmla="*/ 0 h 199818"/>
                <a:gd name="connsiteX22" fmla="*/ 0 w 146968"/>
                <a:gd name="connsiteY22" fmla="*/ 6384 h 199818"/>
                <a:gd name="connsiteX23" fmla="*/ 0 w 146968"/>
                <a:gd name="connsiteY23" fmla="*/ 193435 h 199818"/>
                <a:gd name="connsiteX24" fmla="*/ 6390 w 146968"/>
                <a:gd name="connsiteY24" fmla="*/ 199819 h 199818"/>
                <a:gd name="connsiteX25" fmla="*/ 140579 w 146968"/>
                <a:gd name="connsiteY25" fmla="*/ 199819 h 199818"/>
                <a:gd name="connsiteX26" fmla="*/ 146969 w 146968"/>
                <a:gd name="connsiteY26" fmla="*/ 193435 h 199818"/>
                <a:gd name="connsiteX27" fmla="*/ 146969 w 146968"/>
                <a:gd name="connsiteY27" fmla="*/ 175560 h 199818"/>
                <a:gd name="connsiteX28" fmla="*/ 140579 w 146968"/>
                <a:gd name="connsiteY28" fmla="*/ 168537 h 199818"/>
                <a:gd name="connsiteX29" fmla="*/ 107351 w 146968"/>
                <a:gd name="connsiteY29" fmla="*/ 21706 h 199818"/>
                <a:gd name="connsiteX30" fmla="*/ 124604 w 146968"/>
                <a:gd name="connsiteY30" fmla="*/ 38942 h 199818"/>
                <a:gd name="connsiteX31" fmla="*/ 107351 w 146968"/>
                <a:gd name="connsiteY31" fmla="*/ 38942 h 199818"/>
                <a:gd name="connsiteX32" fmla="*/ 107351 w 146968"/>
                <a:gd name="connsiteY32" fmla="*/ 21706 h 19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968" h="199818">
                  <a:moveTo>
                    <a:pt x="140579" y="168537"/>
                  </a:moveTo>
                  <a:cubicBezTo>
                    <a:pt x="136745" y="168537"/>
                    <a:pt x="134189" y="171091"/>
                    <a:pt x="134189" y="174921"/>
                  </a:cubicBezTo>
                  <a:lnTo>
                    <a:pt x="134189" y="186412"/>
                  </a:lnTo>
                  <a:lnTo>
                    <a:pt x="12780" y="186412"/>
                  </a:lnTo>
                  <a:lnTo>
                    <a:pt x="12780" y="12130"/>
                  </a:lnTo>
                  <a:lnTo>
                    <a:pt x="94571" y="12130"/>
                  </a:lnTo>
                  <a:lnTo>
                    <a:pt x="94571" y="45326"/>
                  </a:lnTo>
                  <a:cubicBezTo>
                    <a:pt x="94571" y="49157"/>
                    <a:pt x="97127" y="51710"/>
                    <a:pt x="100961" y="51710"/>
                  </a:cubicBezTo>
                  <a:lnTo>
                    <a:pt x="134189" y="51710"/>
                  </a:lnTo>
                  <a:lnTo>
                    <a:pt x="134189" y="65117"/>
                  </a:lnTo>
                  <a:cubicBezTo>
                    <a:pt x="134189" y="68947"/>
                    <a:pt x="136745" y="71501"/>
                    <a:pt x="140579" y="71501"/>
                  </a:cubicBezTo>
                  <a:cubicBezTo>
                    <a:pt x="144413" y="71501"/>
                    <a:pt x="146969" y="68947"/>
                    <a:pt x="146969" y="65117"/>
                  </a:cubicBezTo>
                  <a:lnTo>
                    <a:pt x="146969" y="45326"/>
                  </a:lnTo>
                  <a:cubicBezTo>
                    <a:pt x="146969" y="44688"/>
                    <a:pt x="146969" y="43411"/>
                    <a:pt x="146330" y="42773"/>
                  </a:cubicBezTo>
                  <a:cubicBezTo>
                    <a:pt x="145691" y="42134"/>
                    <a:pt x="145691" y="41496"/>
                    <a:pt x="145052" y="40857"/>
                  </a:cubicBezTo>
                  <a:lnTo>
                    <a:pt x="106073" y="1915"/>
                  </a:lnTo>
                  <a:cubicBezTo>
                    <a:pt x="105434" y="1277"/>
                    <a:pt x="104795" y="638"/>
                    <a:pt x="104156" y="638"/>
                  </a:cubicBezTo>
                  <a:cubicBezTo>
                    <a:pt x="103517" y="638"/>
                    <a:pt x="102878" y="0"/>
                    <a:pt x="102239" y="0"/>
                  </a:cubicBezTo>
                  <a:cubicBezTo>
                    <a:pt x="102239" y="0"/>
                    <a:pt x="102239" y="0"/>
                    <a:pt x="101600" y="0"/>
                  </a:cubicBezTo>
                  <a:cubicBezTo>
                    <a:pt x="101600" y="0"/>
                    <a:pt x="101600" y="0"/>
                    <a:pt x="101600" y="0"/>
                  </a:cubicBezTo>
                  <a:cubicBezTo>
                    <a:pt x="101600" y="0"/>
                    <a:pt x="101600" y="0"/>
                    <a:pt x="101600" y="0"/>
                  </a:cubicBezTo>
                  <a:lnTo>
                    <a:pt x="6390" y="0"/>
                  </a:lnTo>
                  <a:cubicBezTo>
                    <a:pt x="2556" y="0"/>
                    <a:pt x="0" y="2554"/>
                    <a:pt x="0" y="6384"/>
                  </a:cubicBezTo>
                  <a:lnTo>
                    <a:pt x="0" y="193435"/>
                  </a:lnTo>
                  <a:cubicBezTo>
                    <a:pt x="0" y="197265"/>
                    <a:pt x="2556" y="199819"/>
                    <a:pt x="6390" y="199819"/>
                  </a:cubicBezTo>
                  <a:lnTo>
                    <a:pt x="140579" y="199819"/>
                  </a:lnTo>
                  <a:cubicBezTo>
                    <a:pt x="144413" y="199819"/>
                    <a:pt x="146969" y="197265"/>
                    <a:pt x="146969" y="193435"/>
                  </a:cubicBezTo>
                  <a:lnTo>
                    <a:pt x="146969" y="175560"/>
                  </a:lnTo>
                  <a:cubicBezTo>
                    <a:pt x="146969" y="171729"/>
                    <a:pt x="144413" y="168537"/>
                    <a:pt x="140579" y="168537"/>
                  </a:cubicBezTo>
                  <a:close/>
                  <a:moveTo>
                    <a:pt x="107351" y="21706"/>
                  </a:moveTo>
                  <a:lnTo>
                    <a:pt x="124604" y="38942"/>
                  </a:lnTo>
                  <a:lnTo>
                    <a:pt x="107351" y="38942"/>
                  </a:lnTo>
                  <a:lnTo>
                    <a:pt x="107351" y="21706"/>
                  </a:lnTo>
                  <a:close/>
                </a:path>
              </a:pathLst>
            </a:custGeom>
            <a:grpFill/>
            <a:ln w="6390"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049D901A-00B2-4A47-BE5C-527C511E352E}"/>
                </a:ext>
              </a:extLst>
            </p:cNvPr>
            <p:cNvSpPr/>
            <p:nvPr/>
          </p:nvSpPr>
          <p:spPr>
            <a:xfrm>
              <a:off x="602571" y="3009571"/>
              <a:ext cx="143134" cy="95759"/>
            </a:xfrm>
            <a:custGeom>
              <a:avLst/>
              <a:gdLst>
                <a:gd name="connsiteX0" fmla="*/ 95210 w 143134"/>
                <a:gd name="connsiteY0" fmla="*/ 0 h 95759"/>
                <a:gd name="connsiteX1" fmla="*/ 81791 w 143134"/>
                <a:gd name="connsiteY1" fmla="*/ 1915 h 95759"/>
                <a:gd name="connsiteX2" fmla="*/ 81152 w 143134"/>
                <a:gd name="connsiteY2" fmla="*/ 1915 h 95759"/>
                <a:gd name="connsiteX3" fmla="*/ 6390 w 143134"/>
                <a:gd name="connsiteY3" fmla="*/ 1915 h 95759"/>
                <a:gd name="connsiteX4" fmla="*/ 0 w 143134"/>
                <a:gd name="connsiteY4" fmla="*/ 8299 h 95759"/>
                <a:gd name="connsiteX5" fmla="*/ 6390 w 143134"/>
                <a:gd name="connsiteY5" fmla="*/ 14683 h 95759"/>
                <a:gd name="connsiteX6" fmla="*/ 60704 w 143134"/>
                <a:gd name="connsiteY6" fmla="*/ 14683 h 95759"/>
                <a:gd name="connsiteX7" fmla="*/ 51758 w 143134"/>
                <a:gd name="connsiteY7" fmla="*/ 28728 h 95759"/>
                <a:gd name="connsiteX8" fmla="*/ 6390 w 143134"/>
                <a:gd name="connsiteY8" fmla="*/ 28728 h 95759"/>
                <a:gd name="connsiteX9" fmla="*/ 0 w 143134"/>
                <a:gd name="connsiteY9" fmla="*/ 35112 h 95759"/>
                <a:gd name="connsiteX10" fmla="*/ 6390 w 143134"/>
                <a:gd name="connsiteY10" fmla="*/ 41496 h 95759"/>
                <a:gd name="connsiteX11" fmla="*/ 48564 w 143134"/>
                <a:gd name="connsiteY11" fmla="*/ 41496 h 95759"/>
                <a:gd name="connsiteX12" fmla="*/ 47925 w 143134"/>
                <a:gd name="connsiteY12" fmla="*/ 47880 h 95759"/>
                <a:gd name="connsiteX13" fmla="*/ 48564 w 143134"/>
                <a:gd name="connsiteY13" fmla="*/ 56179 h 95759"/>
                <a:gd name="connsiteX14" fmla="*/ 6390 w 143134"/>
                <a:gd name="connsiteY14" fmla="*/ 56179 h 95759"/>
                <a:gd name="connsiteX15" fmla="*/ 6390 w 143134"/>
                <a:gd name="connsiteY15" fmla="*/ 56179 h 95759"/>
                <a:gd name="connsiteX16" fmla="*/ 0 w 143134"/>
                <a:gd name="connsiteY16" fmla="*/ 62563 h 95759"/>
                <a:gd name="connsiteX17" fmla="*/ 6390 w 143134"/>
                <a:gd name="connsiteY17" fmla="*/ 68947 h 95759"/>
                <a:gd name="connsiteX18" fmla="*/ 53036 w 143134"/>
                <a:gd name="connsiteY18" fmla="*/ 68947 h 95759"/>
                <a:gd name="connsiteX19" fmla="*/ 63899 w 143134"/>
                <a:gd name="connsiteY19" fmla="*/ 82992 h 95759"/>
                <a:gd name="connsiteX20" fmla="*/ 7029 w 143134"/>
                <a:gd name="connsiteY20" fmla="*/ 82992 h 95759"/>
                <a:gd name="connsiteX21" fmla="*/ 639 w 143134"/>
                <a:gd name="connsiteY21" fmla="*/ 89376 h 95759"/>
                <a:gd name="connsiteX22" fmla="*/ 7029 w 143134"/>
                <a:gd name="connsiteY22" fmla="*/ 95760 h 95759"/>
                <a:gd name="connsiteX23" fmla="*/ 92654 w 143134"/>
                <a:gd name="connsiteY23" fmla="*/ 95760 h 95759"/>
                <a:gd name="connsiteX24" fmla="*/ 95210 w 143134"/>
                <a:gd name="connsiteY24" fmla="*/ 95121 h 95759"/>
                <a:gd name="connsiteX25" fmla="*/ 95849 w 143134"/>
                <a:gd name="connsiteY25" fmla="*/ 95121 h 95759"/>
                <a:gd name="connsiteX26" fmla="*/ 143135 w 143134"/>
                <a:gd name="connsiteY26" fmla="*/ 47880 h 95759"/>
                <a:gd name="connsiteX27" fmla="*/ 95210 w 143134"/>
                <a:gd name="connsiteY27" fmla="*/ 0 h 95759"/>
                <a:gd name="connsiteX28" fmla="*/ 95210 w 143134"/>
                <a:gd name="connsiteY28" fmla="*/ 82354 h 95759"/>
                <a:gd name="connsiteX29" fmla="*/ 60704 w 143134"/>
                <a:gd name="connsiteY29" fmla="*/ 47880 h 95759"/>
                <a:gd name="connsiteX30" fmla="*/ 95210 w 143134"/>
                <a:gd name="connsiteY30" fmla="*/ 13406 h 95759"/>
                <a:gd name="connsiteX31" fmla="*/ 129716 w 143134"/>
                <a:gd name="connsiteY31" fmla="*/ 47880 h 95759"/>
                <a:gd name="connsiteX32" fmla="*/ 95210 w 143134"/>
                <a:gd name="connsiteY32" fmla="*/ 82354 h 9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134" h="95759">
                  <a:moveTo>
                    <a:pt x="95210" y="0"/>
                  </a:moveTo>
                  <a:cubicBezTo>
                    <a:pt x="90737" y="0"/>
                    <a:pt x="85625" y="638"/>
                    <a:pt x="81791" y="1915"/>
                  </a:cubicBezTo>
                  <a:cubicBezTo>
                    <a:pt x="81791" y="1915"/>
                    <a:pt x="81152" y="1915"/>
                    <a:pt x="81152" y="1915"/>
                  </a:cubicBezTo>
                  <a:lnTo>
                    <a:pt x="6390" y="1915"/>
                  </a:lnTo>
                  <a:cubicBezTo>
                    <a:pt x="2556" y="1915"/>
                    <a:pt x="0" y="4469"/>
                    <a:pt x="0" y="8299"/>
                  </a:cubicBezTo>
                  <a:cubicBezTo>
                    <a:pt x="0" y="12130"/>
                    <a:pt x="2556" y="14683"/>
                    <a:pt x="6390" y="14683"/>
                  </a:cubicBezTo>
                  <a:lnTo>
                    <a:pt x="60704" y="14683"/>
                  </a:lnTo>
                  <a:cubicBezTo>
                    <a:pt x="56870" y="18514"/>
                    <a:pt x="53675" y="23621"/>
                    <a:pt x="51758" y="28728"/>
                  </a:cubicBezTo>
                  <a:lnTo>
                    <a:pt x="6390" y="28728"/>
                  </a:lnTo>
                  <a:cubicBezTo>
                    <a:pt x="2556" y="28728"/>
                    <a:pt x="0" y="31282"/>
                    <a:pt x="0" y="35112"/>
                  </a:cubicBezTo>
                  <a:cubicBezTo>
                    <a:pt x="0" y="38942"/>
                    <a:pt x="2556" y="41496"/>
                    <a:pt x="6390" y="41496"/>
                  </a:cubicBezTo>
                  <a:lnTo>
                    <a:pt x="48564" y="41496"/>
                  </a:lnTo>
                  <a:cubicBezTo>
                    <a:pt x="48564" y="43411"/>
                    <a:pt x="47925" y="45326"/>
                    <a:pt x="47925" y="47880"/>
                  </a:cubicBezTo>
                  <a:cubicBezTo>
                    <a:pt x="47925" y="50434"/>
                    <a:pt x="47925" y="53626"/>
                    <a:pt x="48564" y="56179"/>
                  </a:cubicBezTo>
                  <a:lnTo>
                    <a:pt x="6390" y="56179"/>
                  </a:lnTo>
                  <a:cubicBezTo>
                    <a:pt x="6390" y="56179"/>
                    <a:pt x="6390" y="56179"/>
                    <a:pt x="6390" y="56179"/>
                  </a:cubicBezTo>
                  <a:cubicBezTo>
                    <a:pt x="2556" y="56179"/>
                    <a:pt x="0" y="58733"/>
                    <a:pt x="0" y="62563"/>
                  </a:cubicBezTo>
                  <a:cubicBezTo>
                    <a:pt x="0" y="66394"/>
                    <a:pt x="2556" y="68947"/>
                    <a:pt x="6390" y="68947"/>
                  </a:cubicBezTo>
                  <a:lnTo>
                    <a:pt x="53036" y="68947"/>
                  </a:lnTo>
                  <a:cubicBezTo>
                    <a:pt x="55592" y="74054"/>
                    <a:pt x="59426" y="79162"/>
                    <a:pt x="63899" y="82992"/>
                  </a:cubicBezTo>
                  <a:lnTo>
                    <a:pt x="7029" y="82992"/>
                  </a:lnTo>
                  <a:cubicBezTo>
                    <a:pt x="3195" y="82992"/>
                    <a:pt x="639" y="85546"/>
                    <a:pt x="639" y="89376"/>
                  </a:cubicBezTo>
                  <a:cubicBezTo>
                    <a:pt x="639" y="93206"/>
                    <a:pt x="3195" y="95760"/>
                    <a:pt x="7029" y="95760"/>
                  </a:cubicBezTo>
                  <a:lnTo>
                    <a:pt x="92654" y="95760"/>
                  </a:lnTo>
                  <a:cubicBezTo>
                    <a:pt x="93293" y="95760"/>
                    <a:pt x="94571" y="95760"/>
                    <a:pt x="95210" y="95121"/>
                  </a:cubicBezTo>
                  <a:cubicBezTo>
                    <a:pt x="95210" y="95121"/>
                    <a:pt x="95210" y="95121"/>
                    <a:pt x="95849" y="95121"/>
                  </a:cubicBezTo>
                  <a:cubicBezTo>
                    <a:pt x="122048" y="95121"/>
                    <a:pt x="143135" y="74054"/>
                    <a:pt x="143135" y="47880"/>
                  </a:cubicBezTo>
                  <a:cubicBezTo>
                    <a:pt x="143135" y="21706"/>
                    <a:pt x="121409" y="0"/>
                    <a:pt x="95210" y="0"/>
                  </a:cubicBezTo>
                  <a:close/>
                  <a:moveTo>
                    <a:pt x="95210" y="82354"/>
                  </a:moveTo>
                  <a:cubicBezTo>
                    <a:pt x="76040" y="82354"/>
                    <a:pt x="60704" y="67032"/>
                    <a:pt x="60704" y="47880"/>
                  </a:cubicBezTo>
                  <a:cubicBezTo>
                    <a:pt x="60704" y="28728"/>
                    <a:pt x="76040" y="13406"/>
                    <a:pt x="95210" y="13406"/>
                  </a:cubicBezTo>
                  <a:cubicBezTo>
                    <a:pt x="114380" y="13406"/>
                    <a:pt x="129716" y="28728"/>
                    <a:pt x="129716" y="47880"/>
                  </a:cubicBezTo>
                  <a:cubicBezTo>
                    <a:pt x="129716" y="67032"/>
                    <a:pt x="114380" y="82354"/>
                    <a:pt x="95210" y="82354"/>
                  </a:cubicBezTo>
                  <a:close/>
                </a:path>
              </a:pathLst>
            </a:custGeom>
            <a:grpFill/>
            <a:ln w="639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33CA07A0-FF2A-45E5-8256-F832AC30B9D0}"/>
                </a:ext>
              </a:extLst>
            </p:cNvPr>
            <p:cNvSpPr/>
            <p:nvPr/>
          </p:nvSpPr>
          <p:spPr>
            <a:xfrm>
              <a:off x="683723" y="3028723"/>
              <a:ext cx="28754" cy="58094"/>
            </a:xfrm>
            <a:custGeom>
              <a:avLst/>
              <a:gdLst>
                <a:gd name="connsiteX0" fmla="*/ 14058 w 28754"/>
                <a:gd name="connsiteY0" fmla="*/ 15322 h 58094"/>
                <a:gd name="connsiteX1" fmla="*/ 18531 w 28754"/>
                <a:gd name="connsiteY1" fmla="*/ 19790 h 58094"/>
                <a:gd name="connsiteX2" fmla="*/ 23643 w 28754"/>
                <a:gd name="connsiteY2" fmla="*/ 24898 h 58094"/>
                <a:gd name="connsiteX3" fmla="*/ 28755 w 28754"/>
                <a:gd name="connsiteY3" fmla="*/ 19790 h 58094"/>
                <a:gd name="connsiteX4" fmla="*/ 19809 w 28754"/>
                <a:gd name="connsiteY4" fmla="*/ 7022 h 58094"/>
                <a:gd name="connsiteX5" fmla="*/ 19809 w 28754"/>
                <a:gd name="connsiteY5" fmla="*/ 5107 h 58094"/>
                <a:gd name="connsiteX6" fmla="*/ 14697 w 28754"/>
                <a:gd name="connsiteY6" fmla="*/ 0 h 58094"/>
                <a:gd name="connsiteX7" fmla="*/ 9585 w 28754"/>
                <a:gd name="connsiteY7" fmla="*/ 5107 h 58094"/>
                <a:gd name="connsiteX8" fmla="*/ 9585 w 28754"/>
                <a:gd name="connsiteY8" fmla="*/ 7022 h 58094"/>
                <a:gd name="connsiteX9" fmla="*/ 639 w 28754"/>
                <a:gd name="connsiteY9" fmla="*/ 19790 h 58094"/>
                <a:gd name="connsiteX10" fmla="*/ 14697 w 28754"/>
                <a:gd name="connsiteY10" fmla="*/ 33835 h 58094"/>
                <a:gd name="connsiteX11" fmla="*/ 19170 w 28754"/>
                <a:gd name="connsiteY11" fmla="*/ 38304 h 58094"/>
                <a:gd name="connsiteX12" fmla="*/ 14697 w 28754"/>
                <a:gd name="connsiteY12" fmla="*/ 42773 h 58094"/>
                <a:gd name="connsiteX13" fmla="*/ 10224 w 28754"/>
                <a:gd name="connsiteY13" fmla="*/ 38304 h 58094"/>
                <a:gd name="connsiteX14" fmla="*/ 5112 w 28754"/>
                <a:gd name="connsiteY14" fmla="*/ 33197 h 58094"/>
                <a:gd name="connsiteX15" fmla="*/ 0 w 28754"/>
                <a:gd name="connsiteY15" fmla="*/ 38304 h 58094"/>
                <a:gd name="connsiteX16" fmla="*/ 8946 w 28754"/>
                <a:gd name="connsiteY16" fmla="*/ 51072 h 58094"/>
                <a:gd name="connsiteX17" fmla="*/ 8946 w 28754"/>
                <a:gd name="connsiteY17" fmla="*/ 52987 h 58094"/>
                <a:gd name="connsiteX18" fmla="*/ 14058 w 28754"/>
                <a:gd name="connsiteY18" fmla="*/ 58094 h 58094"/>
                <a:gd name="connsiteX19" fmla="*/ 19170 w 28754"/>
                <a:gd name="connsiteY19" fmla="*/ 52987 h 58094"/>
                <a:gd name="connsiteX20" fmla="*/ 19170 w 28754"/>
                <a:gd name="connsiteY20" fmla="*/ 51072 h 58094"/>
                <a:gd name="connsiteX21" fmla="*/ 28116 w 28754"/>
                <a:gd name="connsiteY21" fmla="*/ 38304 h 58094"/>
                <a:gd name="connsiteX22" fmla="*/ 14058 w 28754"/>
                <a:gd name="connsiteY22" fmla="*/ 24259 h 58094"/>
                <a:gd name="connsiteX23" fmla="*/ 9585 w 28754"/>
                <a:gd name="connsiteY23" fmla="*/ 19790 h 58094"/>
                <a:gd name="connsiteX24" fmla="*/ 14058 w 28754"/>
                <a:gd name="connsiteY24" fmla="*/ 15322 h 5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54" h="58094">
                  <a:moveTo>
                    <a:pt x="14058" y="15322"/>
                  </a:moveTo>
                  <a:cubicBezTo>
                    <a:pt x="16614" y="15322"/>
                    <a:pt x="18531" y="17237"/>
                    <a:pt x="18531" y="19790"/>
                  </a:cubicBezTo>
                  <a:cubicBezTo>
                    <a:pt x="18531" y="22344"/>
                    <a:pt x="20448" y="24898"/>
                    <a:pt x="23643" y="24898"/>
                  </a:cubicBezTo>
                  <a:cubicBezTo>
                    <a:pt x="26838" y="24898"/>
                    <a:pt x="28755" y="22982"/>
                    <a:pt x="28755" y="19790"/>
                  </a:cubicBezTo>
                  <a:cubicBezTo>
                    <a:pt x="28755" y="14045"/>
                    <a:pt x="24921" y="8938"/>
                    <a:pt x="19809" y="7022"/>
                  </a:cubicBezTo>
                  <a:lnTo>
                    <a:pt x="19809" y="5107"/>
                  </a:lnTo>
                  <a:cubicBezTo>
                    <a:pt x="19809" y="2554"/>
                    <a:pt x="17892" y="0"/>
                    <a:pt x="14697" y="0"/>
                  </a:cubicBezTo>
                  <a:cubicBezTo>
                    <a:pt x="11502" y="0"/>
                    <a:pt x="9585" y="1915"/>
                    <a:pt x="9585" y="5107"/>
                  </a:cubicBezTo>
                  <a:lnTo>
                    <a:pt x="9585" y="7022"/>
                  </a:lnTo>
                  <a:cubicBezTo>
                    <a:pt x="4473" y="8938"/>
                    <a:pt x="639" y="14045"/>
                    <a:pt x="639" y="19790"/>
                  </a:cubicBezTo>
                  <a:cubicBezTo>
                    <a:pt x="639" y="27451"/>
                    <a:pt x="7029" y="33835"/>
                    <a:pt x="14697" y="33835"/>
                  </a:cubicBezTo>
                  <a:cubicBezTo>
                    <a:pt x="17253" y="33835"/>
                    <a:pt x="19170" y="35750"/>
                    <a:pt x="19170" y="38304"/>
                  </a:cubicBezTo>
                  <a:cubicBezTo>
                    <a:pt x="19170" y="40858"/>
                    <a:pt x="17253" y="42773"/>
                    <a:pt x="14697" y="42773"/>
                  </a:cubicBezTo>
                  <a:cubicBezTo>
                    <a:pt x="12141" y="42773"/>
                    <a:pt x="10224" y="40858"/>
                    <a:pt x="10224" y="38304"/>
                  </a:cubicBezTo>
                  <a:cubicBezTo>
                    <a:pt x="10224" y="35750"/>
                    <a:pt x="8307" y="33197"/>
                    <a:pt x="5112" y="33197"/>
                  </a:cubicBezTo>
                  <a:cubicBezTo>
                    <a:pt x="1917" y="33197"/>
                    <a:pt x="0" y="35112"/>
                    <a:pt x="0" y="38304"/>
                  </a:cubicBezTo>
                  <a:cubicBezTo>
                    <a:pt x="0" y="44050"/>
                    <a:pt x="3834" y="49157"/>
                    <a:pt x="8946" y="51072"/>
                  </a:cubicBezTo>
                  <a:lnTo>
                    <a:pt x="8946" y="52987"/>
                  </a:lnTo>
                  <a:cubicBezTo>
                    <a:pt x="8946" y="55541"/>
                    <a:pt x="10863" y="58094"/>
                    <a:pt x="14058" y="58094"/>
                  </a:cubicBezTo>
                  <a:cubicBezTo>
                    <a:pt x="17253" y="58094"/>
                    <a:pt x="19170" y="56179"/>
                    <a:pt x="19170" y="52987"/>
                  </a:cubicBezTo>
                  <a:lnTo>
                    <a:pt x="19170" y="51072"/>
                  </a:lnTo>
                  <a:cubicBezTo>
                    <a:pt x="24282" y="49157"/>
                    <a:pt x="28116" y="44050"/>
                    <a:pt x="28116" y="38304"/>
                  </a:cubicBezTo>
                  <a:cubicBezTo>
                    <a:pt x="28116" y="30643"/>
                    <a:pt x="21726" y="24259"/>
                    <a:pt x="14058" y="24259"/>
                  </a:cubicBezTo>
                  <a:cubicBezTo>
                    <a:pt x="11502" y="24259"/>
                    <a:pt x="9585" y="22344"/>
                    <a:pt x="9585" y="19790"/>
                  </a:cubicBezTo>
                  <a:cubicBezTo>
                    <a:pt x="10224" y="17237"/>
                    <a:pt x="12141" y="15322"/>
                    <a:pt x="14058" y="15322"/>
                  </a:cubicBezTo>
                  <a:close/>
                </a:path>
              </a:pathLst>
            </a:custGeom>
            <a:grpFill/>
            <a:ln w="6390" cap="flat">
              <a:noFill/>
              <a:prstDash val="solid"/>
              <a:miter/>
            </a:ln>
          </p:spPr>
          <p:txBody>
            <a:bodyPr rtlCol="0" anchor="ctr"/>
            <a:lstStyle/>
            <a:p>
              <a:endParaRPr lang="en-US"/>
            </a:p>
          </p:txBody>
        </p:sp>
      </p:grpSp>
      <p:grpSp>
        <p:nvGrpSpPr>
          <p:cNvPr id="52" name="Graphic 1039">
            <a:extLst>
              <a:ext uri="{FF2B5EF4-FFF2-40B4-BE49-F238E27FC236}">
                <a16:creationId xmlns:a16="http://schemas.microsoft.com/office/drawing/2014/main" id="{25697826-7E2C-41AC-8AD1-2DBBAD2A6437}"/>
              </a:ext>
              <a:ext uri="{C183D7F6-B498-43B3-948B-1728B52AA6E4}">
                <adec:decorative xmlns:adec="http://schemas.microsoft.com/office/drawing/2017/decorative" val="1"/>
              </a:ext>
            </a:extLst>
          </p:cNvPr>
          <p:cNvGrpSpPr/>
          <p:nvPr/>
        </p:nvGrpSpPr>
        <p:grpSpPr>
          <a:xfrm>
            <a:off x="5645686" y="4331519"/>
            <a:ext cx="313592" cy="226697"/>
            <a:chOff x="5772030" y="2465656"/>
            <a:chExt cx="235788" cy="170452"/>
          </a:xfrm>
          <a:solidFill>
            <a:schemeClr val="accent3"/>
          </a:solidFill>
        </p:grpSpPr>
        <p:sp>
          <p:nvSpPr>
            <p:cNvPr id="53" name="Graphic 1039">
              <a:extLst>
                <a:ext uri="{FF2B5EF4-FFF2-40B4-BE49-F238E27FC236}">
                  <a16:creationId xmlns:a16="http://schemas.microsoft.com/office/drawing/2014/main" id="{16354052-2A5F-4AEB-ADEB-AD1983878F29}"/>
                </a:ext>
              </a:extLst>
            </p:cNvPr>
            <p:cNvSpPr/>
            <p:nvPr/>
          </p:nvSpPr>
          <p:spPr>
            <a:xfrm>
              <a:off x="5869157" y="2490554"/>
              <a:ext cx="44729" cy="98313"/>
            </a:xfrm>
            <a:custGeom>
              <a:avLst/>
              <a:gdLst>
                <a:gd name="connsiteX0" fmla="*/ 22365 w 44729"/>
                <a:gd name="connsiteY0" fmla="*/ 75331 h 98313"/>
                <a:gd name="connsiteX1" fmla="*/ 12780 w 44729"/>
                <a:gd name="connsiteY1" fmla="*/ 65755 h 98313"/>
                <a:gd name="connsiteX2" fmla="*/ 6390 w 44729"/>
                <a:gd name="connsiteY2" fmla="*/ 59371 h 98313"/>
                <a:gd name="connsiteX3" fmla="*/ 0 w 44729"/>
                <a:gd name="connsiteY3" fmla="*/ 65755 h 98313"/>
                <a:gd name="connsiteX4" fmla="*/ 15975 w 44729"/>
                <a:gd name="connsiteY4" fmla="*/ 86822 h 98313"/>
                <a:gd name="connsiteX5" fmla="*/ 15975 w 44729"/>
                <a:gd name="connsiteY5" fmla="*/ 91929 h 98313"/>
                <a:gd name="connsiteX6" fmla="*/ 22365 w 44729"/>
                <a:gd name="connsiteY6" fmla="*/ 98313 h 98313"/>
                <a:gd name="connsiteX7" fmla="*/ 28755 w 44729"/>
                <a:gd name="connsiteY7" fmla="*/ 91929 h 98313"/>
                <a:gd name="connsiteX8" fmla="*/ 28755 w 44729"/>
                <a:gd name="connsiteY8" fmla="*/ 86822 h 98313"/>
                <a:gd name="connsiteX9" fmla="*/ 44730 w 44729"/>
                <a:gd name="connsiteY9" fmla="*/ 65117 h 98313"/>
                <a:gd name="connsiteX10" fmla="*/ 22365 w 44729"/>
                <a:gd name="connsiteY10" fmla="*/ 42773 h 98313"/>
                <a:gd name="connsiteX11" fmla="*/ 12780 w 44729"/>
                <a:gd name="connsiteY11" fmla="*/ 33197 h 98313"/>
                <a:gd name="connsiteX12" fmla="*/ 22365 w 44729"/>
                <a:gd name="connsiteY12" fmla="*/ 22982 h 98313"/>
                <a:gd name="connsiteX13" fmla="*/ 31950 w 44729"/>
                <a:gd name="connsiteY13" fmla="*/ 33197 h 98313"/>
                <a:gd name="connsiteX14" fmla="*/ 38340 w 44729"/>
                <a:gd name="connsiteY14" fmla="*/ 39581 h 98313"/>
                <a:gd name="connsiteX15" fmla="*/ 44730 w 44729"/>
                <a:gd name="connsiteY15" fmla="*/ 33197 h 98313"/>
                <a:gd name="connsiteX16" fmla="*/ 28755 w 44729"/>
                <a:gd name="connsiteY16" fmla="*/ 11491 h 98313"/>
                <a:gd name="connsiteX17" fmla="*/ 28755 w 44729"/>
                <a:gd name="connsiteY17" fmla="*/ 6384 h 98313"/>
                <a:gd name="connsiteX18" fmla="*/ 22365 w 44729"/>
                <a:gd name="connsiteY18" fmla="*/ 0 h 98313"/>
                <a:gd name="connsiteX19" fmla="*/ 15975 w 44729"/>
                <a:gd name="connsiteY19" fmla="*/ 6384 h 98313"/>
                <a:gd name="connsiteX20" fmla="*/ 15975 w 44729"/>
                <a:gd name="connsiteY20" fmla="*/ 11491 h 98313"/>
                <a:gd name="connsiteX21" fmla="*/ 0 w 44729"/>
                <a:gd name="connsiteY21" fmla="*/ 33197 h 98313"/>
                <a:gd name="connsiteX22" fmla="*/ 22365 w 44729"/>
                <a:gd name="connsiteY22" fmla="*/ 55541 h 98313"/>
                <a:gd name="connsiteX23" fmla="*/ 31950 w 44729"/>
                <a:gd name="connsiteY23" fmla="*/ 65117 h 98313"/>
                <a:gd name="connsiteX24" fmla="*/ 22365 w 44729"/>
                <a:gd name="connsiteY24" fmla="*/ 75331 h 9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29" h="98313">
                  <a:moveTo>
                    <a:pt x="22365" y="75331"/>
                  </a:moveTo>
                  <a:cubicBezTo>
                    <a:pt x="17253" y="75331"/>
                    <a:pt x="12780" y="70862"/>
                    <a:pt x="12780" y="65755"/>
                  </a:cubicBezTo>
                  <a:cubicBezTo>
                    <a:pt x="12780" y="61925"/>
                    <a:pt x="10224" y="59371"/>
                    <a:pt x="6390" y="59371"/>
                  </a:cubicBezTo>
                  <a:cubicBezTo>
                    <a:pt x="2556" y="59371"/>
                    <a:pt x="0" y="61925"/>
                    <a:pt x="0" y="65755"/>
                  </a:cubicBezTo>
                  <a:cubicBezTo>
                    <a:pt x="0" y="75969"/>
                    <a:pt x="7029" y="84269"/>
                    <a:pt x="15975" y="86822"/>
                  </a:cubicBezTo>
                  <a:lnTo>
                    <a:pt x="15975" y="91929"/>
                  </a:lnTo>
                  <a:cubicBezTo>
                    <a:pt x="15975" y="95760"/>
                    <a:pt x="18531" y="98313"/>
                    <a:pt x="22365" y="98313"/>
                  </a:cubicBezTo>
                  <a:cubicBezTo>
                    <a:pt x="26199" y="98313"/>
                    <a:pt x="28755" y="95760"/>
                    <a:pt x="28755" y="91929"/>
                  </a:cubicBezTo>
                  <a:lnTo>
                    <a:pt x="28755" y="86822"/>
                  </a:lnTo>
                  <a:cubicBezTo>
                    <a:pt x="38340" y="84269"/>
                    <a:pt x="44730" y="75969"/>
                    <a:pt x="44730" y="65117"/>
                  </a:cubicBezTo>
                  <a:cubicBezTo>
                    <a:pt x="44730" y="52349"/>
                    <a:pt x="34506" y="42773"/>
                    <a:pt x="22365" y="42773"/>
                  </a:cubicBezTo>
                  <a:cubicBezTo>
                    <a:pt x="17253" y="42773"/>
                    <a:pt x="12780" y="38304"/>
                    <a:pt x="12780" y="33197"/>
                  </a:cubicBezTo>
                  <a:cubicBezTo>
                    <a:pt x="12780" y="27451"/>
                    <a:pt x="17253" y="22982"/>
                    <a:pt x="22365" y="22982"/>
                  </a:cubicBezTo>
                  <a:cubicBezTo>
                    <a:pt x="28116" y="22982"/>
                    <a:pt x="31950" y="27451"/>
                    <a:pt x="31950" y="33197"/>
                  </a:cubicBezTo>
                  <a:cubicBezTo>
                    <a:pt x="31950" y="37027"/>
                    <a:pt x="34506" y="39581"/>
                    <a:pt x="38340" y="39581"/>
                  </a:cubicBezTo>
                  <a:cubicBezTo>
                    <a:pt x="42173" y="39581"/>
                    <a:pt x="44730" y="37027"/>
                    <a:pt x="44730" y="33197"/>
                  </a:cubicBezTo>
                  <a:cubicBezTo>
                    <a:pt x="44730" y="22982"/>
                    <a:pt x="37701" y="14045"/>
                    <a:pt x="28755" y="11491"/>
                  </a:cubicBezTo>
                  <a:lnTo>
                    <a:pt x="28755" y="6384"/>
                  </a:lnTo>
                  <a:cubicBezTo>
                    <a:pt x="28755" y="2554"/>
                    <a:pt x="26199" y="0"/>
                    <a:pt x="22365" y="0"/>
                  </a:cubicBezTo>
                  <a:cubicBezTo>
                    <a:pt x="18531" y="0"/>
                    <a:pt x="15975" y="2554"/>
                    <a:pt x="15975" y="6384"/>
                  </a:cubicBezTo>
                  <a:lnTo>
                    <a:pt x="15975" y="11491"/>
                  </a:lnTo>
                  <a:cubicBezTo>
                    <a:pt x="7029" y="14045"/>
                    <a:pt x="0" y="22982"/>
                    <a:pt x="0" y="33197"/>
                  </a:cubicBezTo>
                  <a:cubicBezTo>
                    <a:pt x="0" y="45326"/>
                    <a:pt x="10224" y="55541"/>
                    <a:pt x="22365" y="55541"/>
                  </a:cubicBezTo>
                  <a:cubicBezTo>
                    <a:pt x="28116" y="55541"/>
                    <a:pt x="31950" y="60009"/>
                    <a:pt x="31950" y="65117"/>
                  </a:cubicBezTo>
                  <a:cubicBezTo>
                    <a:pt x="31950" y="70862"/>
                    <a:pt x="27477" y="75331"/>
                    <a:pt x="22365" y="75331"/>
                  </a:cubicBezTo>
                  <a:close/>
                </a:path>
              </a:pathLst>
            </a:custGeom>
            <a:grpFill/>
            <a:ln w="6390" cap="flat">
              <a:noFill/>
              <a:prstDash val="solid"/>
              <a:miter/>
            </a:ln>
          </p:spPr>
          <p:txBody>
            <a:bodyPr rtlCol="0" anchor="ctr"/>
            <a:lstStyle/>
            <a:p>
              <a:endParaRPr lang="en-US"/>
            </a:p>
          </p:txBody>
        </p:sp>
        <p:sp>
          <p:nvSpPr>
            <p:cNvPr id="54" name="Graphic 1039">
              <a:extLst>
                <a:ext uri="{FF2B5EF4-FFF2-40B4-BE49-F238E27FC236}">
                  <a16:creationId xmlns:a16="http://schemas.microsoft.com/office/drawing/2014/main" id="{E1677C33-1E2D-4C78-9162-A23A7FB8D3E8}"/>
                </a:ext>
              </a:extLst>
            </p:cNvPr>
            <p:cNvSpPr/>
            <p:nvPr/>
          </p:nvSpPr>
          <p:spPr>
            <a:xfrm>
              <a:off x="5772030" y="2465656"/>
              <a:ext cx="235788" cy="170452"/>
            </a:xfrm>
            <a:custGeom>
              <a:avLst/>
              <a:gdLst>
                <a:gd name="connsiteX0" fmla="*/ 228760 w 235788"/>
                <a:gd name="connsiteY0" fmla="*/ 131510 h 170452"/>
                <a:gd name="connsiteX1" fmla="*/ 222370 w 235788"/>
                <a:gd name="connsiteY1" fmla="*/ 131510 h 170452"/>
                <a:gd name="connsiteX2" fmla="*/ 222370 w 235788"/>
                <a:gd name="connsiteY2" fmla="*/ 25536 h 170452"/>
                <a:gd name="connsiteX3" fmla="*/ 215341 w 235788"/>
                <a:gd name="connsiteY3" fmla="*/ 7022 h 170452"/>
                <a:gd name="connsiteX4" fmla="*/ 198727 w 235788"/>
                <a:gd name="connsiteY4" fmla="*/ 0 h 170452"/>
                <a:gd name="connsiteX5" fmla="*/ 37062 w 235788"/>
                <a:gd name="connsiteY5" fmla="*/ 0 h 170452"/>
                <a:gd name="connsiteX6" fmla="*/ 19170 w 235788"/>
                <a:gd name="connsiteY6" fmla="*/ 7022 h 170452"/>
                <a:gd name="connsiteX7" fmla="*/ 12780 w 235788"/>
                <a:gd name="connsiteY7" fmla="*/ 26813 h 170452"/>
                <a:gd name="connsiteX8" fmla="*/ 12780 w 235788"/>
                <a:gd name="connsiteY8" fmla="*/ 130872 h 170452"/>
                <a:gd name="connsiteX9" fmla="*/ 6390 w 235788"/>
                <a:gd name="connsiteY9" fmla="*/ 130872 h 170452"/>
                <a:gd name="connsiteX10" fmla="*/ 0 w 235788"/>
                <a:gd name="connsiteY10" fmla="*/ 137256 h 170452"/>
                <a:gd name="connsiteX11" fmla="*/ 0 w 235788"/>
                <a:gd name="connsiteY11" fmla="*/ 150662 h 170452"/>
                <a:gd name="connsiteX12" fmla="*/ 26838 w 235788"/>
                <a:gd name="connsiteY12" fmla="*/ 170452 h 170452"/>
                <a:gd name="connsiteX13" fmla="*/ 208951 w 235788"/>
                <a:gd name="connsiteY13" fmla="*/ 170452 h 170452"/>
                <a:gd name="connsiteX14" fmla="*/ 235789 w 235788"/>
                <a:gd name="connsiteY14" fmla="*/ 150662 h 170452"/>
                <a:gd name="connsiteX15" fmla="*/ 235789 w 235788"/>
                <a:gd name="connsiteY15" fmla="*/ 137256 h 170452"/>
                <a:gd name="connsiteX16" fmla="*/ 228760 w 235788"/>
                <a:gd name="connsiteY16" fmla="*/ 131510 h 170452"/>
                <a:gd name="connsiteX17" fmla="*/ 28755 w 235788"/>
                <a:gd name="connsiteY17" fmla="*/ 16598 h 170452"/>
                <a:gd name="connsiteX18" fmla="*/ 37062 w 235788"/>
                <a:gd name="connsiteY18" fmla="*/ 13406 h 170452"/>
                <a:gd name="connsiteX19" fmla="*/ 198727 w 235788"/>
                <a:gd name="connsiteY19" fmla="*/ 13406 h 170452"/>
                <a:gd name="connsiteX20" fmla="*/ 209590 w 235788"/>
                <a:gd name="connsiteY20" fmla="*/ 25536 h 170452"/>
                <a:gd name="connsiteX21" fmla="*/ 209590 w 235788"/>
                <a:gd name="connsiteY21" fmla="*/ 131510 h 170452"/>
                <a:gd name="connsiteX22" fmla="*/ 25560 w 235788"/>
                <a:gd name="connsiteY22" fmla="*/ 131510 h 170452"/>
                <a:gd name="connsiteX23" fmla="*/ 25560 w 235788"/>
                <a:gd name="connsiteY23" fmla="*/ 26813 h 170452"/>
                <a:gd name="connsiteX24" fmla="*/ 28755 w 235788"/>
                <a:gd name="connsiteY24" fmla="*/ 16598 h 170452"/>
                <a:gd name="connsiteX25" fmla="*/ 222370 w 235788"/>
                <a:gd name="connsiteY25" fmla="*/ 151939 h 170452"/>
                <a:gd name="connsiteX26" fmla="*/ 208312 w 235788"/>
                <a:gd name="connsiteY26" fmla="*/ 158961 h 170452"/>
                <a:gd name="connsiteX27" fmla="*/ 25560 w 235788"/>
                <a:gd name="connsiteY27" fmla="*/ 158961 h 170452"/>
                <a:gd name="connsiteX28" fmla="*/ 11502 w 235788"/>
                <a:gd name="connsiteY28" fmla="*/ 151939 h 170452"/>
                <a:gd name="connsiteX29" fmla="*/ 11502 w 235788"/>
                <a:gd name="connsiteY29" fmla="*/ 144916 h 170452"/>
                <a:gd name="connsiteX30" fmla="*/ 17892 w 235788"/>
                <a:gd name="connsiteY30" fmla="*/ 144916 h 170452"/>
                <a:gd name="connsiteX31" fmla="*/ 214702 w 235788"/>
                <a:gd name="connsiteY31" fmla="*/ 144916 h 170452"/>
                <a:gd name="connsiteX32" fmla="*/ 221092 w 235788"/>
                <a:gd name="connsiteY32" fmla="*/ 144916 h 170452"/>
                <a:gd name="connsiteX33" fmla="*/ 221092 w 235788"/>
                <a:gd name="connsiteY33" fmla="*/ 151939 h 17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5788" h="170452">
                  <a:moveTo>
                    <a:pt x="228760" y="131510"/>
                  </a:moveTo>
                  <a:lnTo>
                    <a:pt x="222370" y="131510"/>
                  </a:lnTo>
                  <a:lnTo>
                    <a:pt x="222370" y="25536"/>
                  </a:lnTo>
                  <a:cubicBezTo>
                    <a:pt x="222370" y="17875"/>
                    <a:pt x="219814" y="11491"/>
                    <a:pt x="215341" y="7022"/>
                  </a:cubicBezTo>
                  <a:cubicBezTo>
                    <a:pt x="208312" y="0"/>
                    <a:pt x="199366" y="0"/>
                    <a:pt x="198727" y="0"/>
                  </a:cubicBezTo>
                  <a:lnTo>
                    <a:pt x="37062" y="0"/>
                  </a:lnTo>
                  <a:cubicBezTo>
                    <a:pt x="27477" y="0"/>
                    <a:pt x="22365" y="3830"/>
                    <a:pt x="19170" y="7022"/>
                  </a:cubicBezTo>
                  <a:cubicBezTo>
                    <a:pt x="12141" y="14683"/>
                    <a:pt x="12780" y="26174"/>
                    <a:pt x="12780" y="26813"/>
                  </a:cubicBezTo>
                  <a:lnTo>
                    <a:pt x="12780" y="130872"/>
                  </a:lnTo>
                  <a:lnTo>
                    <a:pt x="6390" y="130872"/>
                  </a:lnTo>
                  <a:cubicBezTo>
                    <a:pt x="2556" y="130872"/>
                    <a:pt x="0" y="133425"/>
                    <a:pt x="0" y="137256"/>
                  </a:cubicBezTo>
                  <a:lnTo>
                    <a:pt x="0" y="150662"/>
                  </a:lnTo>
                  <a:cubicBezTo>
                    <a:pt x="0" y="162153"/>
                    <a:pt x="11502" y="170452"/>
                    <a:pt x="26838" y="170452"/>
                  </a:cubicBezTo>
                  <a:lnTo>
                    <a:pt x="208951" y="170452"/>
                  </a:lnTo>
                  <a:cubicBezTo>
                    <a:pt x="224287" y="170452"/>
                    <a:pt x="235789" y="162153"/>
                    <a:pt x="235789" y="150662"/>
                  </a:cubicBezTo>
                  <a:lnTo>
                    <a:pt x="235789" y="137256"/>
                  </a:lnTo>
                  <a:cubicBezTo>
                    <a:pt x="235150" y="134702"/>
                    <a:pt x="232594" y="131510"/>
                    <a:pt x="228760" y="131510"/>
                  </a:cubicBezTo>
                  <a:close/>
                  <a:moveTo>
                    <a:pt x="28755" y="16598"/>
                  </a:moveTo>
                  <a:cubicBezTo>
                    <a:pt x="30672" y="14683"/>
                    <a:pt x="33228" y="13406"/>
                    <a:pt x="37062" y="13406"/>
                  </a:cubicBezTo>
                  <a:lnTo>
                    <a:pt x="198727" y="13406"/>
                  </a:lnTo>
                  <a:cubicBezTo>
                    <a:pt x="201283" y="13406"/>
                    <a:pt x="209590" y="14683"/>
                    <a:pt x="209590" y="25536"/>
                  </a:cubicBezTo>
                  <a:lnTo>
                    <a:pt x="209590" y="131510"/>
                  </a:lnTo>
                  <a:lnTo>
                    <a:pt x="25560" y="131510"/>
                  </a:lnTo>
                  <a:lnTo>
                    <a:pt x="25560" y="26813"/>
                  </a:lnTo>
                  <a:cubicBezTo>
                    <a:pt x="24921" y="25536"/>
                    <a:pt x="25560" y="19790"/>
                    <a:pt x="28755" y="16598"/>
                  </a:cubicBezTo>
                  <a:close/>
                  <a:moveTo>
                    <a:pt x="222370" y="151939"/>
                  </a:moveTo>
                  <a:cubicBezTo>
                    <a:pt x="222370" y="155131"/>
                    <a:pt x="216619" y="158961"/>
                    <a:pt x="208312" y="158961"/>
                  </a:cubicBezTo>
                  <a:lnTo>
                    <a:pt x="25560" y="158961"/>
                  </a:lnTo>
                  <a:cubicBezTo>
                    <a:pt x="17253" y="158961"/>
                    <a:pt x="11502" y="155131"/>
                    <a:pt x="11502" y="151939"/>
                  </a:cubicBezTo>
                  <a:lnTo>
                    <a:pt x="11502" y="144916"/>
                  </a:lnTo>
                  <a:lnTo>
                    <a:pt x="17892" y="144916"/>
                  </a:lnTo>
                  <a:lnTo>
                    <a:pt x="214702" y="144916"/>
                  </a:lnTo>
                  <a:lnTo>
                    <a:pt x="221092" y="144916"/>
                  </a:lnTo>
                  <a:lnTo>
                    <a:pt x="221092" y="151939"/>
                  </a:lnTo>
                  <a:close/>
                </a:path>
              </a:pathLst>
            </a:custGeom>
            <a:grpFill/>
            <a:ln w="6390" cap="flat">
              <a:noFill/>
              <a:prstDash val="solid"/>
              <a:miter/>
            </a:ln>
          </p:spPr>
          <p:txBody>
            <a:bodyPr rtlCol="0" anchor="ctr"/>
            <a:lstStyle/>
            <a:p>
              <a:endParaRPr lang="en-US"/>
            </a:p>
          </p:txBody>
        </p:sp>
        <p:sp>
          <p:nvSpPr>
            <p:cNvPr id="55" name="Graphic 1039">
              <a:extLst>
                <a:ext uri="{FF2B5EF4-FFF2-40B4-BE49-F238E27FC236}">
                  <a16:creationId xmlns:a16="http://schemas.microsoft.com/office/drawing/2014/main" id="{FCC8145B-F1A8-4F88-9682-8B9778994A4F}"/>
                </a:ext>
              </a:extLst>
            </p:cNvPr>
            <p:cNvSpPr/>
            <p:nvPr/>
          </p:nvSpPr>
          <p:spPr>
            <a:xfrm>
              <a:off x="5883215" y="2610572"/>
              <a:ext cx="12779" cy="12767"/>
            </a:xfrm>
            <a:custGeom>
              <a:avLst/>
              <a:gdLst>
                <a:gd name="connsiteX0" fmla="*/ 6390 w 12779"/>
                <a:gd name="connsiteY0" fmla="*/ 0 h 12767"/>
                <a:gd name="connsiteX1" fmla="*/ 0 w 12779"/>
                <a:gd name="connsiteY1" fmla="*/ 6384 h 12767"/>
                <a:gd name="connsiteX2" fmla="*/ 6390 w 12779"/>
                <a:gd name="connsiteY2" fmla="*/ 12768 h 12767"/>
                <a:gd name="connsiteX3" fmla="*/ 12780 w 12779"/>
                <a:gd name="connsiteY3" fmla="*/ 6384 h 12767"/>
                <a:gd name="connsiteX4" fmla="*/ 12780 w 12779"/>
                <a:gd name="connsiteY4" fmla="*/ 6384 h 12767"/>
                <a:gd name="connsiteX5" fmla="*/ 6390 w 12779"/>
                <a:gd name="connsiteY5"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79" h="12767">
                  <a:moveTo>
                    <a:pt x="6390" y="0"/>
                  </a:moveTo>
                  <a:cubicBezTo>
                    <a:pt x="2556" y="0"/>
                    <a:pt x="0" y="2554"/>
                    <a:pt x="0" y="6384"/>
                  </a:cubicBezTo>
                  <a:cubicBezTo>
                    <a:pt x="0" y="10214"/>
                    <a:pt x="2556" y="12768"/>
                    <a:pt x="6390" y="12768"/>
                  </a:cubicBezTo>
                  <a:cubicBezTo>
                    <a:pt x="10224" y="12768"/>
                    <a:pt x="12780" y="10214"/>
                    <a:pt x="12780" y="6384"/>
                  </a:cubicBezTo>
                  <a:lnTo>
                    <a:pt x="12780" y="6384"/>
                  </a:lnTo>
                  <a:cubicBezTo>
                    <a:pt x="12780" y="3192"/>
                    <a:pt x="9585" y="0"/>
                    <a:pt x="6390" y="0"/>
                  </a:cubicBezTo>
                  <a:close/>
                </a:path>
              </a:pathLst>
            </a:custGeom>
            <a:grpFill/>
            <a:ln w="6390" cap="flat">
              <a:noFill/>
              <a:prstDash val="solid"/>
              <a:miter/>
            </a:ln>
          </p:spPr>
          <p:txBody>
            <a:bodyPr rtlCol="0" anchor="ctr"/>
            <a:lstStyle/>
            <a:p>
              <a:endParaRPr lang="en-US"/>
            </a:p>
          </p:txBody>
        </p:sp>
      </p:grpSp>
      <p:grpSp>
        <p:nvGrpSpPr>
          <p:cNvPr id="56" name="Graphic 4">
            <a:extLst>
              <a:ext uri="{FF2B5EF4-FFF2-40B4-BE49-F238E27FC236}">
                <a16:creationId xmlns:a16="http://schemas.microsoft.com/office/drawing/2014/main" id="{3B8FFFDB-4347-467E-B01B-95E2F435EC12}"/>
              </a:ext>
              <a:ext uri="{C183D7F6-B498-43B3-948B-1728B52AA6E4}">
                <adec:decorative xmlns:adec="http://schemas.microsoft.com/office/drawing/2017/decorative" val="1"/>
              </a:ext>
            </a:extLst>
          </p:cNvPr>
          <p:cNvGrpSpPr>
            <a:grpSpLocks noChangeAspect="1"/>
          </p:cNvGrpSpPr>
          <p:nvPr/>
        </p:nvGrpSpPr>
        <p:grpSpPr>
          <a:xfrm>
            <a:off x="5680747" y="3605366"/>
            <a:ext cx="243471" cy="261510"/>
            <a:chOff x="2647350" y="2451611"/>
            <a:chExt cx="187225" cy="201096"/>
          </a:xfrm>
          <a:solidFill>
            <a:srgbClr val="FFC000"/>
          </a:solidFill>
        </p:grpSpPr>
        <p:sp>
          <p:nvSpPr>
            <p:cNvPr id="57" name="Graphic 4">
              <a:extLst>
                <a:ext uri="{FF2B5EF4-FFF2-40B4-BE49-F238E27FC236}">
                  <a16:creationId xmlns:a16="http://schemas.microsoft.com/office/drawing/2014/main" id="{283F4990-262F-43D6-9BCB-8AA4332905DD}"/>
                </a:ext>
              </a:extLst>
            </p:cNvPr>
            <p:cNvSpPr/>
            <p:nvPr/>
          </p:nvSpPr>
          <p:spPr>
            <a:xfrm>
              <a:off x="2709972" y="2639939"/>
              <a:ext cx="124603" cy="12767"/>
            </a:xfrm>
            <a:custGeom>
              <a:avLst/>
              <a:gdLst>
                <a:gd name="connsiteX0" fmla="*/ 118853 w 124603"/>
                <a:gd name="connsiteY0" fmla="*/ 0 h 12767"/>
                <a:gd name="connsiteX1" fmla="*/ 6390 w 124603"/>
                <a:gd name="connsiteY1" fmla="*/ 0 h 12767"/>
                <a:gd name="connsiteX2" fmla="*/ 0 w 124603"/>
                <a:gd name="connsiteY2" fmla="*/ 6384 h 12767"/>
                <a:gd name="connsiteX3" fmla="*/ 6390 w 124603"/>
                <a:gd name="connsiteY3" fmla="*/ 12768 h 12767"/>
                <a:gd name="connsiteX4" fmla="*/ 118214 w 124603"/>
                <a:gd name="connsiteY4" fmla="*/ 12768 h 12767"/>
                <a:gd name="connsiteX5" fmla="*/ 124604 w 124603"/>
                <a:gd name="connsiteY5" fmla="*/ 6384 h 12767"/>
                <a:gd name="connsiteX6" fmla="*/ 118853 w 124603"/>
                <a:gd name="connsiteY6" fmla="*/ 0 h 12767"/>
                <a:gd name="connsiteX7" fmla="*/ 118853 w 12460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03" h="12767">
                  <a:moveTo>
                    <a:pt x="118853" y="0"/>
                  </a:moveTo>
                  <a:lnTo>
                    <a:pt x="6390" y="0"/>
                  </a:lnTo>
                  <a:cubicBezTo>
                    <a:pt x="2556" y="0"/>
                    <a:pt x="0" y="2554"/>
                    <a:pt x="0" y="6384"/>
                  </a:cubicBezTo>
                  <a:cubicBezTo>
                    <a:pt x="0" y="10214"/>
                    <a:pt x="2556" y="12768"/>
                    <a:pt x="6390" y="12768"/>
                  </a:cubicBezTo>
                  <a:lnTo>
                    <a:pt x="118214" y="12768"/>
                  </a:lnTo>
                  <a:cubicBezTo>
                    <a:pt x="122048" y="12768"/>
                    <a:pt x="124604" y="10214"/>
                    <a:pt x="124604" y="6384"/>
                  </a:cubicBezTo>
                  <a:cubicBezTo>
                    <a:pt x="124604" y="2554"/>
                    <a:pt x="122687" y="0"/>
                    <a:pt x="118853" y="0"/>
                  </a:cubicBezTo>
                  <a:lnTo>
                    <a:pt x="118853" y="0"/>
                  </a:lnTo>
                  <a:close/>
                </a:path>
              </a:pathLst>
            </a:custGeom>
            <a:grpFill/>
            <a:ln w="6390" cap="flat">
              <a:noFill/>
              <a:prstDash val="solid"/>
              <a:miter/>
            </a:ln>
          </p:spPr>
          <p:txBody>
            <a:bodyPr rtlCol="0" anchor="ctr"/>
            <a:lstStyle/>
            <a:p>
              <a:endParaRPr lang="en-US">
                <a:solidFill>
                  <a:srgbClr val="FFCC00"/>
                </a:solidFill>
              </a:endParaRPr>
            </a:p>
          </p:txBody>
        </p:sp>
        <p:sp>
          <p:nvSpPr>
            <p:cNvPr id="58" name="Graphic 4">
              <a:extLst>
                <a:ext uri="{FF2B5EF4-FFF2-40B4-BE49-F238E27FC236}">
                  <a16:creationId xmlns:a16="http://schemas.microsoft.com/office/drawing/2014/main" id="{25F6F2AF-5096-4C7B-BA9C-8BCD8DD2A3C1}"/>
                </a:ext>
              </a:extLst>
            </p:cNvPr>
            <p:cNvSpPr/>
            <p:nvPr/>
          </p:nvSpPr>
          <p:spPr>
            <a:xfrm>
              <a:off x="2709972" y="2570992"/>
              <a:ext cx="124603" cy="12767"/>
            </a:xfrm>
            <a:custGeom>
              <a:avLst/>
              <a:gdLst>
                <a:gd name="connsiteX0" fmla="*/ 118853 w 124603"/>
                <a:gd name="connsiteY0" fmla="*/ 0 h 12767"/>
                <a:gd name="connsiteX1" fmla="*/ 6390 w 124603"/>
                <a:gd name="connsiteY1" fmla="*/ 0 h 12767"/>
                <a:gd name="connsiteX2" fmla="*/ 0 w 124603"/>
                <a:gd name="connsiteY2" fmla="*/ 6384 h 12767"/>
                <a:gd name="connsiteX3" fmla="*/ 6390 w 124603"/>
                <a:gd name="connsiteY3" fmla="*/ 12768 h 12767"/>
                <a:gd name="connsiteX4" fmla="*/ 118214 w 124603"/>
                <a:gd name="connsiteY4" fmla="*/ 12768 h 12767"/>
                <a:gd name="connsiteX5" fmla="*/ 124604 w 124603"/>
                <a:gd name="connsiteY5" fmla="*/ 6384 h 12767"/>
                <a:gd name="connsiteX6" fmla="*/ 118853 w 124603"/>
                <a:gd name="connsiteY6" fmla="*/ 0 h 12767"/>
                <a:gd name="connsiteX7" fmla="*/ 118853 w 12460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03" h="12767">
                  <a:moveTo>
                    <a:pt x="118853" y="0"/>
                  </a:moveTo>
                  <a:lnTo>
                    <a:pt x="6390" y="0"/>
                  </a:lnTo>
                  <a:cubicBezTo>
                    <a:pt x="2556" y="0"/>
                    <a:pt x="0" y="2554"/>
                    <a:pt x="0" y="6384"/>
                  </a:cubicBezTo>
                  <a:cubicBezTo>
                    <a:pt x="0" y="10214"/>
                    <a:pt x="2556" y="12768"/>
                    <a:pt x="6390" y="12768"/>
                  </a:cubicBezTo>
                  <a:lnTo>
                    <a:pt x="118214" y="12768"/>
                  </a:lnTo>
                  <a:cubicBezTo>
                    <a:pt x="122048" y="12768"/>
                    <a:pt x="124604" y="10214"/>
                    <a:pt x="124604" y="6384"/>
                  </a:cubicBezTo>
                  <a:cubicBezTo>
                    <a:pt x="124604" y="2554"/>
                    <a:pt x="122687" y="0"/>
                    <a:pt x="118853" y="0"/>
                  </a:cubicBezTo>
                  <a:lnTo>
                    <a:pt x="118853" y="0"/>
                  </a:lnTo>
                  <a:close/>
                </a:path>
              </a:pathLst>
            </a:custGeom>
            <a:grpFill/>
            <a:ln w="6390" cap="flat">
              <a:noFill/>
              <a:prstDash val="solid"/>
              <a:miter/>
            </a:ln>
          </p:spPr>
          <p:txBody>
            <a:bodyPr rtlCol="0" anchor="ctr"/>
            <a:lstStyle/>
            <a:p>
              <a:endParaRPr lang="en-US">
                <a:solidFill>
                  <a:srgbClr val="FFCC00"/>
                </a:solidFill>
              </a:endParaRPr>
            </a:p>
          </p:txBody>
        </p:sp>
        <p:sp>
          <p:nvSpPr>
            <p:cNvPr id="59" name="Graphic 4">
              <a:extLst>
                <a:ext uri="{FF2B5EF4-FFF2-40B4-BE49-F238E27FC236}">
                  <a16:creationId xmlns:a16="http://schemas.microsoft.com/office/drawing/2014/main" id="{263AAA22-251A-45E3-93F3-1B12968B0B5E}"/>
                </a:ext>
              </a:extLst>
            </p:cNvPr>
            <p:cNvSpPr/>
            <p:nvPr/>
          </p:nvSpPr>
          <p:spPr>
            <a:xfrm>
              <a:off x="2709972" y="2502683"/>
              <a:ext cx="124603" cy="12767"/>
            </a:xfrm>
            <a:custGeom>
              <a:avLst/>
              <a:gdLst>
                <a:gd name="connsiteX0" fmla="*/ 118853 w 124603"/>
                <a:gd name="connsiteY0" fmla="*/ 0 h 12767"/>
                <a:gd name="connsiteX1" fmla="*/ 6390 w 124603"/>
                <a:gd name="connsiteY1" fmla="*/ 0 h 12767"/>
                <a:gd name="connsiteX2" fmla="*/ 0 w 124603"/>
                <a:gd name="connsiteY2" fmla="*/ 6384 h 12767"/>
                <a:gd name="connsiteX3" fmla="*/ 6390 w 124603"/>
                <a:gd name="connsiteY3" fmla="*/ 12768 h 12767"/>
                <a:gd name="connsiteX4" fmla="*/ 118214 w 124603"/>
                <a:gd name="connsiteY4" fmla="*/ 12768 h 12767"/>
                <a:gd name="connsiteX5" fmla="*/ 124604 w 124603"/>
                <a:gd name="connsiteY5" fmla="*/ 6384 h 12767"/>
                <a:gd name="connsiteX6" fmla="*/ 118853 w 124603"/>
                <a:gd name="connsiteY6" fmla="*/ 0 h 12767"/>
                <a:gd name="connsiteX7" fmla="*/ 118853 w 12460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03" h="12767">
                  <a:moveTo>
                    <a:pt x="118853" y="0"/>
                  </a:moveTo>
                  <a:lnTo>
                    <a:pt x="6390" y="0"/>
                  </a:lnTo>
                  <a:cubicBezTo>
                    <a:pt x="2556" y="0"/>
                    <a:pt x="0" y="2554"/>
                    <a:pt x="0" y="6384"/>
                  </a:cubicBezTo>
                  <a:cubicBezTo>
                    <a:pt x="0" y="10214"/>
                    <a:pt x="2556" y="12768"/>
                    <a:pt x="6390" y="12768"/>
                  </a:cubicBezTo>
                  <a:lnTo>
                    <a:pt x="118214" y="12768"/>
                  </a:lnTo>
                  <a:cubicBezTo>
                    <a:pt x="122048" y="12768"/>
                    <a:pt x="124604" y="10214"/>
                    <a:pt x="124604" y="6384"/>
                  </a:cubicBezTo>
                  <a:cubicBezTo>
                    <a:pt x="124604" y="2554"/>
                    <a:pt x="122687" y="0"/>
                    <a:pt x="118853" y="0"/>
                  </a:cubicBezTo>
                  <a:lnTo>
                    <a:pt x="118853" y="0"/>
                  </a:lnTo>
                  <a:close/>
                </a:path>
              </a:pathLst>
            </a:custGeom>
            <a:grpFill/>
            <a:ln w="6390" cap="flat">
              <a:noFill/>
              <a:prstDash val="solid"/>
              <a:miter/>
            </a:ln>
          </p:spPr>
          <p:txBody>
            <a:bodyPr rtlCol="0" anchor="ctr"/>
            <a:lstStyle/>
            <a:p>
              <a:endParaRPr lang="en-US">
                <a:solidFill>
                  <a:srgbClr val="FFCC00"/>
                </a:solidFill>
              </a:endParaRPr>
            </a:p>
          </p:txBody>
        </p:sp>
        <p:sp>
          <p:nvSpPr>
            <p:cNvPr id="60" name="Graphic 4">
              <a:extLst>
                <a:ext uri="{FF2B5EF4-FFF2-40B4-BE49-F238E27FC236}">
                  <a16:creationId xmlns:a16="http://schemas.microsoft.com/office/drawing/2014/main" id="{61E1EFCD-0920-40A8-B632-3AD5D67BEC47}"/>
                </a:ext>
              </a:extLst>
            </p:cNvPr>
            <p:cNvSpPr/>
            <p:nvPr/>
          </p:nvSpPr>
          <p:spPr>
            <a:xfrm>
              <a:off x="2647350" y="2451611"/>
              <a:ext cx="78045" cy="63839"/>
            </a:xfrm>
            <a:custGeom>
              <a:avLst/>
              <a:gdLst>
                <a:gd name="connsiteX0" fmla="*/ 15975 w 78045"/>
                <a:gd name="connsiteY0" fmla="*/ 63840 h 63839"/>
                <a:gd name="connsiteX1" fmla="*/ 39618 w 78045"/>
                <a:gd name="connsiteY1" fmla="*/ 63840 h 63839"/>
                <a:gd name="connsiteX2" fmla="*/ 55593 w 78045"/>
                <a:gd name="connsiteY2" fmla="*/ 47880 h 63839"/>
                <a:gd name="connsiteX3" fmla="*/ 55593 w 78045"/>
                <a:gd name="connsiteY3" fmla="*/ 30005 h 63839"/>
                <a:gd name="connsiteX4" fmla="*/ 76040 w 78045"/>
                <a:gd name="connsiteY4" fmla="*/ 10853 h 63839"/>
                <a:gd name="connsiteX5" fmla="*/ 76679 w 78045"/>
                <a:gd name="connsiteY5" fmla="*/ 1915 h 63839"/>
                <a:gd name="connsiteX6" fmla="*/ 76679 w 78045"/>
                <a:gd name="connsiteY6" fmla="*/ 1915 h 63839"/>
                <a:gd name="connsiteX7" fmla="*/ 67733 w 78045"/>
                <a:gd name="connsiteY7" fmla="*/ 1915 h 63839"/>
                <a:gd name="connsiteX8" fmla="*/ 51759 w 78045"/>
                <a:gd name="connsiteY8" fmla="*/ 16598 h 63839"/>
                <a:gd name="connsiteX9" fmla="*/ 39618 w 78045"/>
                <a:gd name="connsiteY9" fmla="*/ 10853 h 63839"/>
                <a:gd name="connsiteX10" fmla="*/ 15975 w 78045"/>
                <a:gd name="connsiteY10" fmla="*/ 10853 h 63839"/>
                <a:gd name="connsiteX11" fmla="*/ 0 w 78045"/>
                <a:gd name="connsiteY11" fmla="*/ 26813 h 63839"/>
                <a:gd name="connsiteX12" fmla="*/ 0 w 78045"/>
                <a:gd name="connsiteY12" fmla="*/ 48518 h 63839"/>
                <a:gd name="connsiteX13" fmla="*/ 15975 w 78045"/>
                <a:gd name="connsiteY13" fmla="*/ 63840 h 63839"/>
                <a:gd name="connsiteX14" fmla="*/ 15975 w 78045"/>
                <a:gd name="connsiteY14" fmla="*/ 63840 h 63839"/>
                <a:gd name="connsiteX15" fmla="*/ 42813 w 78045"/>
                <a:gd name="connsiteY15" fmla="*/ 47880 h 63839"/>
                <a:gd name="connsiteX16" fmla="*/ 39618 w 78045"/>
                <a:gd name="connsiteY16" fmla="*/ 51072 h 63839"/>
                <a:gd name="connsiteX17" fmla="*/ 15975 w 78045"/>
                <a:gd name="connsiteY17" fmla="*/ 51072 h 63839"/>
                <a:gd name="connsiteX18" fmla="*/ 12780 w 78045"/>
                <a:gd name="connsiteY18" fmla="*/ 47880 h 63839"/>
                <a:gd name="connsiteX19" fmla="*/ 12780 w 78045"/>
                <a:gd name="connsiteY19" fmla="*/ 37027 h 63839"/>
                <a:gd name="connsiteX20" fmla="*/ 25560 w 78045"/>
                <a:gd name="connsiteY20" fmla="*/ 49157 h 63839"/>
                <a:gd name="connsiteX21" fmla="*/ 30033 w 78045"/>
                <a:gd name="connsiteY21" fmla="*/ 51072 h 63839"/>
                <a:gd name="connsiteX22" fmla="*/ 34506 w 78045"/>
                <a:gd name="connsiteY22" fmla="*/ 49157 h 63839"/>
                <a:gd name="connsiteX23" fmla="*/ 42174 w 78045"/>
                <a:gd name="connsiteY23" fmla="*/ 42134 h 63839"/>
                <a:gd name="connsiteX24" fmla="*/ 42174 w 78045"/>
                <a:gd name="connsiteY24" fmla="*/ 47880 h 63839"/>
                <a:gd name="connsiteX25" fmla="*/ 15975 w 78045"/>
                <a:gd name="connsiteY25" fmla="*/ 23621 h 63839"/>
                <a:gd name="connsiteX26" fmla="*/ 39618 w 78045"/>
                <a:gd name="connsiteY26" fmla="*/ 23621 h 63839"/>
                <a:gd name="connsiteX27" fmla="*/ 42174 w 78045"/>
                <a:gd name="connsiteY27" fmla="*/ 24897 h 63839"/>
                <a:gd name="connsiteX28" fmla="*/ 30672 w 78045"/>
                <a:gd name="connsiteY28" fmla="*/ 35750 h 63839"/>
                <a:gd name="connsiteX29" fmla="*/ 21087 w 78045"/>
                <a:gd name="connsiteY29" fmla="*/ 26813 h 63839"/>
                <a:gd name="connsiteX30" fmla="*/ 13419 w 78045"/>
                <a:gd name="connsiteY30" fmla="*/ 26174 h 63839"/>
                <a:gd name="connsiteX31" fmla="*/ 13419 w 78045"/>
                <a:gd name="connsiteY31" fmla="*/ 26174 h 63839"/>
                <a:gd name="connsiteX32" fmla="*/ 15975 w 78045"/>
                <a:gd name="connsiteY32" fmla="*/ 23621 h 63839"/>
                <a:gd name="connsiteX33" fmla="*/ 15975 w 78045"/>
                <a:gd name="connsiteY33" fmla="*/ 23621 h 63839"/>
                <a:gd name="connsiteX34" fmla="*/ 15975 w 78045"/>
                <a:gd name="connsiteY34" fmla="*/ 23621 h 6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045" h="63839">
                  <a:moveTo>
                    <a:pt x="15975" y="63840"/>
                  </a:moveTo>
                  <a:lnTo>
                    <a:pt x="39618" y="63840"/>
                  </a:lnTo>
                  <a:cubicBezTo>
                    <a:pt x="48564" y="63840"/>
                    <a:pt x="55593" y="56817"/>
                    <a:pt x="55593" y="47880"/>
                  </a:cubicBezTo>
                  <a:lnTo>
                    <a:pt x="55593" y="30005"/>
                  </a:lnTo>
                  <a:lnTo>
                    <a:pt x="76040" y="10853"/>
                  </a:lnTo>
                  <a:cubicBezTo>
                    <a:pt x="78596" y="8299"/>
                    <a:pt x="78596" y="4469"/>
                    <a:pt x="76679" y="1915"/>
                  </a:cubicBezTo>
                  <a:cubicBezTo>
                    <a:pt x="76679" y="1915"/>
                    <a:pt x="76679" y="1915"/>
                    <a:pt x="76679" y="1915"/>
                  </a:cubicBezTo>
                  <a:cubicBezTo>
                    <a:pt x="74123" y="-638"/>
                    <a:pt x="70289" y="-638"/>
                    <a:pt x="67733" y="1915"/>
                  </a:cubicBezTo>
                  <a:lnTo>
                    <a:pt x="51759" y="16598"/>
                  </a:lnTo>
                  <a:cubicBezTo>
                    <a:pt x="48564" y="12768"/>
                    <a:pt x="44730" y="10853"/>
                    <a:pt x="39618" y="10853"/>
                  </a:cubicBezTo>
                  <a:lnTo>
                    <a:pt x="15975" y="10853"/>
                  </a:lnTo>
                  <a:cubicBezTo>
                    <a:pt x="7029" y="10853"/>
                    <a:pt x="0" y="17875"/>
                    <a:pt x="0" y="26813"/>
                  </a:cubicBezTo>
                  <a:lnTo>
                    <a:pt x="0" y="48518"/>
                  </a:lnTo>
                  <a:cubicBezTo>
                    <a:pt x="639" y="56817"/>
                    <a:pt x="7668" y="63840"/>
                    <a:pt x="15975" y="63840"/>
                  </a:cubicBezTo>
                  <a:lnTo>
                    <a:pt x="15975" y="63840"/>
                  </a:lnTo>
                  <a:close/>
                  <a:moveTo>
                    <a:pt x="42813" y="47880"/>
                  </a:moveTo>
                  <a:cubicBezTo>
                    <a:pt x="42813" y="49795"/>
                    <a:pt x="41535" y="51072"/>
                    <a:pt x="39618" y="51072"/>
                  </a:cubicBezTo>
                  <a:lnTo>
                    <a:pt x="15975" y="51072"/>
                  </a:lnTo>
                  <a:cubicBezTo>
                    <a:pt x="14058" y="51072"/>
                    <a:pt x="12780" y="49795"/>
                    <a:pt x="12780" y="47880"/>
                  </a:cubicBezTo>
                  <a:lnTo>
                    <a:pt x="12780" y="37027"/>
                  </a:lnTo>
                  <a:lnTo>
                    <a:pt x="25560" y="49157"/>
                  </a:lnTo>
                  <a:cubicBezTo>
                    <a:pt x="26838" y="50433"/>
                    <a:pt x="28116" y="51072"/>
                    <a:pt x="30033" y="51072"/>
                  </a:cubicBezTo>
                  <a:cubicBezTo>
                    <a:pt x="31950" y="51072"/>
                    <a:pt x="33228" y="50433"/>
                    <a:pt x="34506" y="49157"/>
                  </a:cubicBezTo>
                  <a:lnTo>
                    <a:pt x="42174" y="42134"/>
                  </a:lnTo>
                  <a:lnTo>
                    <a:pt x="42174" y="47880"/>
                  </a:lnTo>
                  <a:close/>
                  <a:moveTo>
                    <a:pt x="15975" y="23621"/>
                  </a:moveTo>
                  <a:lnTo>
                    <a:pt x="39618" y="23621"/>
                  </a:lnTo>
                  <a:cubicBezTo>
                    <a:pt x="40896" y="23621"/>
                    <a:pt x="41535" y="24259"/>
                    <a:pt x="42174" y="24897"/>
                  </a:cubicBezTo>
                  <a:lnTo>
                    <a:pt x="30672" y="35750"/>
                  </a:lnTo>
                  <a:lnTo>
                    <a:pt x="21087" y="26813"/>
                  </a:lnTo>
                  <a:cubicBezTo>
                    <a:pt x="19170" y="24897"/>
                    <a:pt x="15336" y="24897"/>
                    <a:pt x="13419" y="26174"/>
                  </a:cubicBezTo>
                  <a:lnTo>
                    <a:pt x="13419" y="26174"/>
                  </a:lnTo>
                  <a:cubicBezTo>
                    <a:pt x="13419" y="24897"/>
                    <a:pt x="14697" y="23621"/>
                    <a:pt x="15975" y="23621"/>
                  </a:cubicBezTo>
                  <a:cubicBezTo>
                    <a:pt x="15975" y="23621"/>
                    <a:pt x="15975" y="23621"/>
                    <a:pt x="15975" y="23621"/>
                  </a:cubicBezTo>
                  <a:lnTo>
                    <a:pt x="15975" y="23621"/>
                  </a:lnTo>
                  <a:close/>
                </a:path>
              </a:pathLst>
            </a:custGeom>
            <a:grpFill/>
            <a:ln w="6390" cap="flat">
              <a:noFill/>
              <a:prstDash val="solid"/>
              <a:miter/>
            </a:ln>
          </p:spPr>
          <p:txBody>
            <a:bodyPr rtlCol="0" anchor="ctr"/>
            <a:lstStyle/>
            <a:p>
              <a:endParaRPr lang="en-US">
                <a:solidFill>
                  <a:srgbClr val="FFCC00"/>
                </a:solidFill>
              </a:endParaRPr>
            </a:p>
          </p:txBody>
        </p:sp>
        <p:sp>
          <p:nvSpPr>
            <p:cNvPr id="61" name="Graphic 4">
              <a:extLst>
                <a:ext uri="{FF2B5EF4-FFF2-40B4-BE49-F238E27FC236}">
                  <a16:creationId xmlns:a16="http://schemas.microsoft.com/office/drawing/2014/main" id="{82A50ECC-8A5C-4BD2-AA8B-E9855E11FCE2}"/>
                </a:ext>
              </a:extLst>
            </p:cNvPr>
            <p:cNvSpPr/>
            <p:nvPr/>
          </p:nvSpPr>
          <p:spPr>
            <a:xfrm>
              <a:off x="2647350" y="2519832"/>
              <a:ext cx="78045" cy="63928"/>
            </a:xfrm>
            <a:custGeom>
              <a:avLst/>
              <a:gdLst>
                <a:gd name="connsiteX0" fmla="*/ 15975 w 78045"/>
                <a:gd name="connsiteY0" fmla="*/ 63928 h 63928"/>
                <a:gd name="connsiteX1" fmla="*/ 39618 w 78045"/>
                <a:gd name="connsiteY1" fmla="*/ 63928 h 63928"/>
                <a:gd name="connsiteX2" fmla="*/ 55593 w 78045"/>
                <a:gd name="connsiteY2" fmla="*/ 47968 h 63928"/>
                <a:gd name="connsiteX3" fmla="*/ 55593 w 78045"/>
                <a:gd name="connsiteY3" fmla="*/ 30093 h 63928"/>
                <a:gd name="connsiteX4" fmla="*/ 76040 w 78045"/>
                <a:gd name="connsiteY4" fmla="*/ 10941 h 63928"/>
                <a:gd name="connsiteX5" fmla="*/ 76679 w 78045"/>
                <a:gd name="connsiteY5" fmla="*/ 2004 h 63928"/>
                <a:gd name="connsiteX6" fmla="*/ 67733 w 78045"/>
                <a:gd name="connsiteY6" fmla="*/ 1365 h 63928"/>
                <a:gd name="connsiteX7" fmla="*/ 67733 w 78045"/>
                <a:gd name="connsiteY7" fmla="*/ 1365 h 63928"/>
                <a:gd name="connsiteX8" fmla="*/ 51759 w 78045"/>
                <a:gd name="connsiteY8" fmla="*/ 16048 h 63928"/>
                <a:gd name="connsiteX9" fmla="*/ 39618 w 78045"/>
                <a:gd name="connsiteY9" fmla="*/ 10303 h 63928"/>
                <a:gd name="connsiteX10" fmla="*/ 15975 w 78045"/>
                <a:gd name="connsiteY10" fmla="*/ 10303 h 63928"/>
                <a:gd name="connsiteX11" fmla="*/ 0 w 78045"/>
                <a:gd name="connsiteY11" fmla="*/ 26263 h 63928"/>
                <a:gd name="connsiteX12" fmla="*/ 0 w 78045"/>
                <a:gd name="connsiteY12" fmla="*/ 47968 h 63928"/>
                <a:gd name="connsiteX13" fmla="*/ 15975 w 78045"/>
                <a:gd name="connsiteY13" fmla="*/ 63928 h 63928"/>
                <a:gd name="connsiteX14" fmla="*/ 42813 w 78045"/>
                <a:gd name="connsiteY14" fmla="*/ 48607 h 63928"/>
                <a:gd name="connsiteX15" fmla="*/ 39618 w 78045"/>
                <a:gd name="connsiteY15" fmla="*/ 51799 h 63928"/>
                <a:gd name="connsiteX16" fmla="*/ 15975 w 78045"/>
                <a:gd name="connsiteY16" fmla="*/ 51799 h 63928"/>
                <a:gd name="connsiteX17" fmla="*/ 12780 w 78045"/>
                <a:gd name="connsiteY17" fmla="*/ 48607 h 63928"/>
                <a:gd name="connsiteX18" fmla="*/ 12780 w 78045"/>
                <a:gd name="connsiteY18" fmla="*/ 37754 h 63928"/>
                <a:gd name="connsiteX19" fmla="*/ 25560 w 78045"/>
                <a:gd name="connsiteY19" fmla="*/ 49883 h 63928"/>
                <a:gd name="connsiteX20" fmla="*/ 34506 w 78045"/>
                <a:gd name="connsiteY20" fmla="*/ 49883 h 63928"/>
                <a:gd name="connsiteX21" fmla="*/ 42174 w 78045"/>
                <a:gd name="connsiteY21" fmla="*/ 42861 h 63928"/>
                <a:gd name="connsiteX22" fmla="*/ 42813 w 78045"/>
                <a:gd name="connsiteY22" fmla="*/ 48607 h 63928"/>
                <a:gd name="connsiteX23" fmla="*/ 15975 w 78045"/>
                <a:gd name="connsiteY23" fmla="*/ 23709 h 63928"/>
                <a:gd name="connsiteX24" fmla="*/ 39618 w 78045"/>
                <a:gd name="connsiteY24" fmla="*/ 23709 h 63928"/>
                <a:gd name="connsiteX25" fmla="*/ 42174 w 78045"/>
                <a:gd name="connsiteY25" fmla="*/ 24986 h 63928"/>
                <a:gd name="connsiteX26" fmla="*/ 30033 w 78045"/>
                <a:gd name="connsiteY26" fmla="*/ 35839 h 63928"/>
                <a:gd name="connsiteX27" fmla="*/ 20448 w 78045"/>
                <a:gd name="connsiteY27" fmla="*/ 26901 h 63928"/>
                <a:gd name="connsiteX28" fmla="*/ 12780 w 78045"/>
                <a:gd name="connsiteY28" fmla="*/ 26263 h 63928"/>
                <a:gd name="connsiteX29" fmla="*/ 12780 w 78045"/>
                <a:gd name="connsiteY29" fmla="*/ 26263 h 63928"/>
                <a:gd name="connsiteX30" fmla="*/ 15975 w 78045"/>
                <a:gd name="connsiteY30" fmla="*/ 23709 h 63928"/>
                <a:gd name="connsiteX31" fmla="*/ 15975 w 78045"/>
                <a:gd name="connsiteY31" fmla="*/ 23709 h 63928"/>
                <a:gd name="connsiteX32" fmla="*/ 15975 w 78045"/>
                <a:gd name="connsiteY32" fmla="*/ 23709 h 6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045" h="63928">
                  <a:moveTo>
                    <a:pt x="15975" y="63928"/>
                  </a:moveTo>
                  <a:lnTo>
                    <a:pt x="39618" y="63928"/>
                  </a:lnTo>
                  <a:cubicBezTo>
                    <a:pt x="48564" y="63928"/>
                    <a:pt x="55593" y="56906"/>
                    <a:pt x="55593" y="47968"/>
                  </a:cubicBezTo>
                  <a:lnTo>
                    <a:pt x="55593" y="30093"/>
                  </a:lnTo>
                  <a:lnTo>
                    <a:pt x="76040" y="10941"/>
                  </a:lnTo>
                  <a:cubicBezTo>
                    <a:pt x="78596" y="8388"/>
                    <a:pt x="78596" y="4557"/>
                    <a:pt x="76679" y="2004"/>
                  </a:cubicBezTo>
                  <a:cubicBezTo>
                    <a:pt x="74123" y="-550"/>
                    <a:pt x="70289" y="-550"/>
                    <a:pt x="67733" y="1365"/>
                  </a:cubicBezTo>
                  <a:lnTo>
                    <a:pt x="67733" y="1365"/>
                  </a:lnTo>
                  <a:lnTo>
                    <a:pt x="51759" y="16048"/>
                  </a:lnTo>
                  <a:cubicBezTo>
                    <a:pt x="48564" y="12218"/>
                    <a:pt x="44730" y="10303"/>
                    <a:pt x="39618" y="10303"/>
                  </a:cubicBezTo>
                  <a:lnTo>
                    <a:pt x="15975" y="10303"/>
                  </a:lnTo>
                  <a:cubicBezTo>
                    <a:pt x="7029" y="10303"/>
                    <a:pt x="0" y="17325"/>
                    <a:pt x="0" y="26263"/>
                  </a:cubicBezTo>
                  <a:lnTo>
                    <a:pt x="0" y="47968"/>
                  </a:lnTo>
                  <a:cubicBezTo>
                    <a:pt x="639" y="56906"/>
                    <a:pt x="7668" y="63928"/>
                    <a:pt x="15975" y="63928"/>
                  </a:cubicBezTo>
                  <a:close/>
                  <a:moveTo>
                    <a:pt x="42813" y="48607"/>
                  </a:moveTo>
                  <a:cubicBezTo>
                    <a:pt x="42813" y="50522"/>
                    <a:pt x="41535" y="51799"/>
                    <a:pt x="39618" y="51799"/>
                  </a:cubicBezTo>
                  <a:lnTo>
                    <a:pt x="15975" y="51799"/>
                  </a:lnTo>
                  <a:cubicBezTo>
                    <a:pt x="14058" y="51799"/>
                    <a:pt x="12780" y="50522"/>
                    <a:pt x="12780" y="48607"/>
                  </a:cubicBezTo>
                  <a:lnTo>
                    <a:pt x="12780" y="37754"/>
                  </a:lnTo>
                  <a:lnTo>
                    <a:pt x="25560" y="49883"/>
                  </a:lnTo>
                  <a:cubicBezTo>
                    <a:pt x="28116" y="51799"/>
                    <a:pt x="31950" y="51799"/>
                    <a:pt x="34506" y="49883"/>
                  </a:cubicBezTo>
                  <a:lnTo>
                    <a:pt x="42174" y="42861"/>
                  </a:lnTo>
                  <a:lnTo>
                    <a:pt x="42813" y="48607"/>
                  </a:lnTo>
                  <a:close/>
                  <a:moveTo>
                    <a:pt x="15975" y="23709"/>
                  </a:moveTo>
                  <a:lnTo>
                    <a:pt x="39618" y="23709"/>
                  </a:lnTo>
                  <a:cubicBezTo>
                    <a:pt x="40896" y="23709"/>
                    <a:pt x="41535" y="24347"/>
                    <a:pt x="42174" y="24986"/>
                  </a:cubicBezTo>
                  <a:lnTo>
                    <a:pt x="30033" y="35839"/>
                  </a:lnTo>
                  <a:lnTo>
                    <a:pt x="20448" y="26901"/>
                  </a:lnTo>
                  <a:cubicBezTo>
                    <a:pt x="18531" y="24986"/>
                    <a:pt x="14697" y="24986"/>
                    <a:pt x="12780" y="26263"/>
                  </a:cubicBezTo>
                  <a:lnTo>
                    <a:pt x="12780" y="26263"/>
                  </a:lnTo>
                  <a:cubicBezTo>
                    <a:pt x="12780" y="25624"/>
                    <a:pt x="14058" y="23709"/>
                    <a:pt x="15975" y="23709"/>
                  </a:cubicBezTo>
                  <a:cubicBezTo>
                    <a:pt x="15975" y="23709"/>
                    <a:pt x="15975" y="23709"/>
                    <a:pt x="15975" y="23709"/>
                  </a:cubicBezTo>
                  <a:lnTo>
                    <a:pt x="15975" y="23709"/>
                  </a:lnTo>
                  <a:close/>
                </a:path>
              </a:pathLst>
            </a:custGeom>
            <a:grpFill/>
            <a:ln w="6390" cap="flat">
              <a:noFill/>
              <a:prstDash val="solid"/>
              <a:miter/>
            </a:ln>
          </p:spPr>
          <p:txBody>
            <a:bodyPr rtlCol="0" anchor="ctr"/>
            <a:lstStyle/>
            <a:p>
              <a:endParaRPr lang="en-US">
                <a:solidFill>
                  <a:srgbClr val="FFCC00"/>
                </a:solidFill>
              </a:endParaRPr>
            </a:p>
          </p:txBody>
        </p:sp>
        <p:sp>
          <p:nvSpPr>
            <p:cNvPr id="62" name="Graphic 4">
              <a:extLst>
                <a:ext uri="{FF2B5EF4-FFF2-40B4-BE49-F238E27FC236}">
                  <a16:creationId xmlns:a16="http://schemas.microsoft.com/office/drawing/2014/main" id="{EE5B5DD2-C61D-4DB3-986F-4AF8DD791804}"/>
                </a:ext>
              </a:extLst>
            </p:cNvPr>
            <p:cNvSpPr/>
            <p:nvPr/>
          </p:nvSpPr>
          <p:spPr>
            <a:xfrm>
              <a:off x="2647350" y="2588779"/>
              <a:ext cx="78045" cy="63928"/>
            </a:xfrm>
            <a:custGeom>
              <a:avLst/>
              <a:gdLst>
                <a:gd name="connsiteX0" fmla="*/ 76040 w 78045"/>
                <a:gd name="connsiteY0" fmla="*/ 10941 h 63928"/>
                <a:gd name="connsiteX1" fmla="*/ 76679 w 78045"/>
                <a:gd name="connsiteY1" fmla="*/ 2004 h 63928"/>
                <a:gd name="connsiteX2" fmla="*/ 67733 w 78045"/>
                <a:gd name="connsiteY2" fmla="*/ 1365 h 63928"/>
                <a:gd name="connsiteX3" fmla="*/ 67733 w 78045"/>
                <a:gd name="connsiteY3" fmla="*/ 1365 h 63928"/>
                <a:gd name="connsiteX4" fmla="*/ 51759 w 78045"/>
                <a:gd name="connsiteY4" fmla="*/ 16048 h 63928"/>
                <a:gd name="connsiteX5" fmla="*/ 39618 w 78045"/>
                <a:gd name="connsiteY5" fmla="*/ 10303 h 63928"/>
                <a:gd name="connsiteX6" fmla="*/ 15975 w 78045"/>
                <a:gd name="connsiteY6" fmla="*/ 10303 h 63928"/>
                <a:gd name="connsiteX7" fmla="*/ 0 w 78045"/>
                <a:gd name="connsiteY7" fmla="*/ 26263 h 63928"/>
                <a:gd name="connsiteX8" fmla="*/ 0 w 78045"/>
                <a:gd name="connsiteY8" fmla="*/ 47968 h 63928"/>
                <a:gd name="connsiteX9" fmla="*/ 15975 w 78045"/>
                <a:gd name="connsiteY9" fmla="*/ 63928 h 63928"/>
                <a:gd name="connsiteX10" fmla="*/ 39618 w 78045"/>
                <a:gd name="connsiteY10" fmla="*/ 63928 h 63928"/>
                <a:gd name="connsiteX11" fmla="*/ 55593 w 78045"/>
                <a:gd name="connsiteY11" fmla="*/ 47968 h 63928"/>
                <a:gd name="connsiteX12" fmla="*/ 55593 w 78045"/>
                <a:gd name="connsiteY12" fmla="*/ 30093 h 63928"/>
                <a:gd name="connsiteX13" fmla="*/ 76040 w 78045"/>
                <a:gd name="connsiteY13" fmla="*/ 10941 h 63928"/>
                <a:gd name="connsiteX14" fmla="*/ 15975 w 78045"/>
                <a:gd name="connsiteY14" fmla="*/ 23071 h 63928"/>
                <a:gd name="connsiteX15" fmla="*/ 39618 w 78045"/>
                <a:gd name="connsiteY15" fmla="*/ 23071 h 63928"/>
                <a:gd name="connsiteX16" fmla="*/ 42174 w 78045"/>
                <a:gd name="connsiteY16" fmla="*/ 24348 h 63928"/>
                <a:gd name="connsiteX17" fmla="*/ 30033 w 78045"/>
                <a:gd name="connsiteY17" fmla="*/ 35200 h 63928"/>
                <a:gd name="connsiteX18" fmla="*/ 20448 w 78045"/>
                <a:gd name="connsiteY18" fmla="*/ 26263 h 63928"/>
                <a:gd name="connsiteX19" fmla="*/ 12780 w 78045"/>
                <a:gd name="connsiteY19" fmla="*/ 25624 h 63928"/>
                <a:gd name="connsiteX20" fmla="*/ 12780 w 78045"/>
                <a:gd name="connsiteY20" fmla="*/ 25624 h 63928"/>
                <a:gd name="connsiteX21" fmla="*/ 15975 w 78045"/>
                <a:gd name="connsiteY21" fmla="*/ 23071 h 63928"/>
                <a:gd name="connsiteX22" fmla="*/ 15975 w 78045"/>
                <a:gd name="connsiteY22" fmla="*/ 23071 h 63928"/>
                <a:gd name="connsiteX23" fmla="*/ 42813 w 78045"/>
                <a:gd name="connsiteY23" fmla="*/ 47968 h 63928"/>
                <a:gd name="connsiteX24" fmla="*/ 39618 w 78045"/>
                <a:gd name="connsiteY24" fmla="*/ 51160 h 63928"/>
                <a:gd name="connsiteX25" fmla="*/ 15975 w 78045"/>
                <a:gd name="connsiteY25" fmla="*/ 51160 h 63928"/>
                <a:gd name="connsiteX26" fmla="*/ 12780 w 78045"/>
                <a:gd name="connsiteY26" fmla="*/ 47968 h 63928"/>
                <a:gd name="connsiteX27" fmla="*/ 12780 w 78045"/>
                <a:gd name="connsiteY27" fmla="*/ 37116 h 63928"/>
                <a:gd name="connsiteX28" fmla="*/ 25560 w 78045"/>
                <a:gd name="connsiteY28" fmla="*/ 49245 h 63928"/>
                <a:gd name="connsiteX29" fmla="*/ 34506 w 78045"/>
                <a:gd name="connsiteY29" fmla="*/ 49245 h 63928"/>
                <a:gd name="connsiteX30" fmla="*/ 42174 w 78045"/>
                <a:gd name="connsiteY30" fmla="*/ 42223 h 63928"/>
                <a:gd name="connsiteX31" fmla="*/ 42813 w 78045"/>
                <a:gd name="connsiteY31" fmla="*/ 47968 h 6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45" h="63928">
                  <a:moveTo>
                    <a:pt x="76040" y="10941"/>
                  </a:moveTo>
                  <a:cubicBezTo>
                    <a:pt x="78596" y="8388"/>
                    <a:pt x="78596" y="4557"/>
                    <a:pt x="76679" y="2004"/>
                  </a:cubicBezTo>
                  <a:cubicBezTo>
                    <a:pt x="74123" y="-550"/>
                    <a:pt x="70289" y="-550"/>
                    <a:pt x="67733" y="1365"/>
                  </a:cubicBezTo>
                  <a:lnTo>
                    <a:pt x="67733" y="1365"/>
                  </a:lnTo>
                  <a:lnTo>
                    <a:pt x="51759" y="16048"/>
                  </a:lnTo>
                  <a:cubicBezTo>
                    <a:pt x="48564" y="12218"/>
                    <a:pt x="44730" y="10303"/>
                    <a:pt x="39618" y="10303"/>
                  </a:cubicBezTo>
                  <a:lnTo>
                    <a:pt x="15975" y="10303"/>
                  </a:lnTo>
                  <a:cubicBezTo>
                    <a:pt x="7029" y="10303"/>
                    <a:pt x="0" y="17325"/>
                    <a:pt x="0" y="26263"/>
                  </a:cubicBezTo>
                  <a:lnTo>
                    <a:pt x="0" y="47968"/>
                  </a:lnTo>
                  <a:cubicBezTo>
                    <a:pt x="0" y="56906"/>
                    <a:pt x="7029" y="63928"/>
                    <a:pt x="15975" y="63928"/>
                  </a:cubicBezTo>
                  <a:lnTo>
                    <a:pt x="39618" y="63928"/>
                  </a:lnTo>
                  <a:cubicBezTo>
                    <a:pt x="48564" y="63928"/>
                    <a:pt x="55593" y="56906"/>
                    <a:pt x="55593" y="47968"/>
                  </a:cubicBezTo>
                  <a:lnTo>
                    <a:pt x="55593" y="30093"/>
                  </a:lnTo>
                  <a:lnTo>
                    <a:pt x="76040" y="10941"/>
                  </a:lnTo>
                  <a:close/>
                  <a:moveTo>
                    <a:pt x="15975" y="23071"/>
                  </a:moveTo>
                  <a:lnTo>
                    <a:pt x="39618" y="23071"/>
                  </a:lnTo>
                  <a:cubicBezTo>
                    <a:pt x="40896" y="23071"/>
                    <a:pt x="41535" y="23709"/>
                    <a:pt x="42174" y="24348"/>
                  </a:cubicBezTo>
                  <a:lnTo>
                    <a:pt x="30033" y="35200"/>
                  </a:lnTo>
                  <a:lnTo>
                    <a:pt x="20448" y="26263"/>
                  </a:lnTo>
                  <a:cubicBezTo>
                    <a:pt x="18531" y="24348"/>
                    <a:pt x="14697" y="24348"/>
                    <a:pt x="12780" y="25624"/>
                  </a:cubicBezTo>
                  <a:lnTo>
                    <a:pt x="12780" y="25624"/>
                  </a:lnTo>
                  <a:cubicBezTo>
                    <a:pt x="12780" y="24986"/>
                    <a:pt x="14058" y="23709"/>
                    <a:pt x="15975" y="23071"/>
                  </a:cubicBezTo>
                  <a:cubicBezTo>
                    <a:pt x="15975" y="23709"/>
                    <a:pt x="15975" y="23709"/>
                    <a:pt x="15975" y="23071"/>
                  </a:cubicBezTo>
                  <a:close/>
                  <a:moveTo>
                    <a:pt x="42813" y="47968"/>
                  </a:moveTo>
                  <a:cubicBezTo>
                    <a:pt x="42813" y="49884"/>
                    <a:pt x="41535" y="51160"/>
                    <a:pt x="39618" y="51160"/>
                  </a:cubicBezTo>
                  <a:lnTo>
                    <a:pt x="15975" y="51160"/>
                  </a:lnTo>
                  <a:cubicBezTo>
                    <a:pt x="14058" y="51160"/>
                    <a:pt x="12780" y="49884"/>
                    <a:pt x="12780" y="47968"/>
                  </a:cubicBezTo>
                  <a:lnTo>
                    <a:pt x="12780" y="37116"/>
                  </a:lnTo>
                  <a:lnTo>
                    <a:pt x="25560" y="49245"/>
                  </a:lnTo>
                  <a:cubicBezTo>
                    <a:pt x="28116" y="51160"/>
                    <a:pt x="31950" y="51160"/>
                    <a:pt x="34506" y="49245"/>
                  </a:cubicBezTo>
                  <a:lnTo>
                    <a:pt x="42174" y="42223"/>
                  </a:lnTo>
                  <a:lnTo>
                    <a:pt x="42813" y="47968"/>
                  </a:lnTo>
                  <a:close/>
                </a:path>
              </a:pathLst>
            </a:custGeom>
            <a:grpFill/>
            <a:ln w="6390" cap="flat">
              <a:noFill/>
              <a:prstDash val="solid"/>
              <a:miter/>
            </a:ln>
          </p:spPr>
          <p:txBody>
            <a:bodyPr rtlCol="0" anchor="ctr"/>
            <a:lstStyle/>
            <a:p>
              <a:endParaRPr lang="en-US">
                <a:solidFill>
                  <a:srgbClr val="FFCC00"/>
                </a:solidFill>
              </a:endParaRPr>
            </a:p>
          </p:txBody>
        </p:sp>
      </p:grpSp>
      <p:grpSp>
        <p:nvGrpSpPr>
          <p:cNvPr id="63" name="Graphic 4">
            <a:extLst>
              <a:ext uri="{FF2B5EF4-FFF2-40B4-BE49-F238E27FC236}">
                <a16:creationId xmlns:a16="http://schemas.microsoft.com/office/drawing/2014/main" id="{49E7E85A-CAD3-4420-A610-B2364BD40F33}"/>
              </a:ext>
              <a:ext uri="{C183D7F6-B498-43B3-948B-1728B52AA6E4}">
                <adec:decorative xmlns:adec="http://schemas.microsoft.com/office/drawing/2017/decorative" val="1"/>
              </a:ext>
            </a:extLst>
          </p:cNvPr>
          <p:cNvGrpSpPr>
            <a:grpSpLocks noChangeAspect="1"/>
          </p:cNvGrpSpPr>
          <p:nvPr/>
        </p:nvGrpSpPr>
        <p:grpSpPr>
          <a:xfrm>
            <a:off x="5693854" y="2975284"/>
            <a:ext cx="217257" cy="173005"/>
            <a:chOff x="539949" y="1979835"/>
            <a:chExt cx="217257" cy="173005"/>
          </a:xfrm>
          <a:solidFill>
            <a:schemeClr val="accent6"/>
          </a:solidFill>
        </p:grpSpPr>
        <p:sp>
          <p:nvSpPr>
            <p:cNvPr id="64" name="Graphic 4">
              <a:extLst>
                <a:ext uri="{FF2B5EF4-FFF2-40B4-BE49-F238E27FC236}">
                  <a16:creationId xmlns:a16="http://schemas.microsoft.com/office/drawing/2014/main" id="{65111E48-C6AF-4E71-B587-46CB22309CF0}"/>
                </a:ext>
              </a:extLst>
            </p:cNvPr>
            <p:cNvSpPr/>
            <p:nvPr/>
          </p:nvSpPr>
          <p:spPr>
            <a:xfrm>
              <a:off x="539949" y="1979835"/>
              <a:ext cx="217257" cy="173005"/>
            </a:xfrm>
            <a:custGeom>
              <a:avLst/>
              <a:gdLst>
                <a:gd name="connsiteX0" fmla="*/ 210868 w 217257"/>
                <a:gd name="connsiteY0" fmla="*/ 0 h 173005"/>
                <a:gd name="connsiteX1" fmla="*/ 6390 w 217257"/>
                <a:gd name="connsiteY1" fmla="*/ 0 h 173005"/>
                <a:gd name="connsiteX2" fmla="*/ 0 w 217257"/>
                <a:gd name="connsiteY2" fmla="*/ 6384 h 173005"/>
                <a:gd name="connsiteX3" fmla="*/ 0 w 217257"/>
                <a:gd name="connsiteY3" fmla="*/ 35750 h 173005"/>
                <a:gd name="connsiteX4" fmla="*/ 6390 w 217257"/>
                <a:gd name="connsiteY4" fmla="*/ 42134 h 173005"/>
                <a:gd name="connsiteX5" fmla="*/ 14697 w 217257"/>
                <a:gd name="connsiteY5" fmla="*/ 42134 h 173005"/>
                <a:gd name="connsiteX6" fmla="*/ 14697 w 217257"/>
                <a:gd name="connsiteY6" fmla="*/ 166622 h 173005"/>
                <a:gd name="connsiteX7" fmla="*/ 21087 w 217257"/>
                <a:gd name="connsiteY7" fmla="*/ 173006 h 173005"/>
                <a:gd name="connsiteX8" fmla="*/ 196171 w 217257"/>
                <a:gd name="connsiteY8" fmla="*/ 173006 h 173005"/>
                <a:gd name="connsiteX9" fmla="*/ 202561 w 217257"/>
                <a:gd name="connsiteY9" fmla="*/ 166622 h 173005"/>
                <a:gd name="connsiteX10" fmla="*/ 202561 w 217257"/>
                <a:gd name="connsiteY10" fmla="*/ 42134 h 173005"/>
                <a:gd name="connsiteX11" fmla="*/ 210868 w 217257"/>
                <a:gd name="connsiteY11" fmla="*/ 42134 h 173005"/>
                <a:gd name="connsiteX12" fmla="*/ 217258 w 217257"/>
                <a:gd name="connsiteY12" fmla="*/ 35750 h 173005"/>
                <a:gd name="connsiteX13" fmla="*/ 217258 w 217257"/>
                <a:gd name="connsiteY13" fmla="*/ 6384 h 173005"/>
                <a:gd name="connsiteX14" fmla="*/ 210868 w 217257"/>
                <a:gd name="connsiteY14" fmla="*/ 0 h 173005"/>
                <a:gd name="connsiteX15" fmla="*/ 189781 w 217257"/>
                <a:gd name="connsiteY15" fmla="*/ 160876 h 173005"/>
                <a:gd name="connsiteX16" fmla="*/ 27477 w 217257"/>
                <a:gd name="connsiteY16" fmla="*/ 160876 h 173005"/>
                <a:gd name="connsiteX17" fmla="*/ 27477 w 217257"/>
                <a:gd name="connsiteY17" fmla="*/ 42134 h 173005"/>
                <a:gd name="connsiteX18" fmla="*/ 189781 w 217257"/>
                <a:gd name="connsiteY18" fmla="*/ 42134 h 173005"/>
                <a:gd name="connsiteX19" fmla="*/ 189781 w 217257"/>
                <a:gd name="connsiteY19" fmla="*/ 160876 h 173005"/>
                <a:gd name="connsiteX20" fmla="*/ 204478 w 217257"/>
                <a:gd name="connsiteY20" fmla="*/ 29366 h 173005"/>
                <a:gd name="connsiteX21" fmla="*/ 12780 w 217257"/>
                <a:gd name="connsiteY21" fmla="*/ 29366 h 173005"/>
                <a:gd name="connsiteX22" fmla="*/ 12780 w 217257"/>
                <a:gd name="connsiteY22" fmla="*/ 12768 h 173005"/>
                <a:gd name="connsiteX23" fmla="*/ 204478 w 217257"/>
                <a:gd name="connsiteY23" fmla="*/ 12768 h 173005"/>
                <a:gd name="connsiteX24" fmla="*/ 204478 w 217257"/>
                <a:gd name="connsiteY24" fmla="*/ 29366 h 17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257" h="173005">
                  <a:moveTo>
                    <a:pt x="210868" y="0"/>
                  </a:moveTo>
                  <a:lnTo>
                    <a:pt x="6390" y="0"/>
                  </a:lnTo>
                  <a:cubicBezTo>
                    <a:pt x="2556" y="0"/>
                    <a:pt x="0" y="2554"/>
                    <a:pt x="0" y="6384"/>
                  </a:cubicBezTo>
                  <a:lnTo>
                    <a:pt x="0" y="35750"/>
                  </a:lnTo>
                  <a:cubicBezTo>
                    <a:pt x="0" y="39581"/>
                    <a:pt x="2556" y="42134"/>
                    <a:pt x="6390" y="42134"/>
                  </a:cubicBezTo>
                  <a:lnTo>
                    <a:pt x="14697" y="42134"/>
                  </a:lnTo>
                  <a:lnTo>
                    <a:pt x="14697" y="166622"/>
                  </a:lnTo>
                  <a:cubicBezTo>
                    <a:pt x="14697" y="170452"/>
                    <a:pt x="17253" y="173006"/>
                    <a:pt x="21087" y="173006"/>
                  </a:cubicBezTo>
                  <a:lnTo>
                    <a:pt x="196171" y="173006"/>
                  </a:lnTo>
                  <a:cubicBezTo>
                    <a:pt x="200005" y="173006"/>
                    <a:pt x="202561" y="170452"/>
                    <a:pt x="202561" y="166622"/>
                  </a:cubicBezTo>
                  <a:lnTo>
                    <a:pt x="202561" y="42134"/>
                  </a:lnTo>
                  <a:lnTo>
                    <a:pt x="210868" y="42134"/>
                  </a:lnTo>
                  <a:cubicBezTo>
                    <a:pt x="214702" y="42134"/>
                    <a:pt x="217258" y="39581"/>
                    <a:pt x="217258" y="35750"/>
                  </a:cubicBezTo>
                  <a:lnTo>
                    <a:pt x="217258" y="6384"/>
                  </a:lnTo>
                  <a:cubicBezTo>
                    <a:pt x="217258" y="3192"/>
                    <a:pt x="214063" y="638"/>
                    <a:pt x="210868" y="0"/>
                  </a:cubicBezTo>
                  <a:close/>
                  <a:moveTo>
                    <a:pt x="189781" y="160876"/>
                  </a:moveTo>
                  <a:lnTo>
                    <a:pt x="27477" y="160876"/>
                  </a:lnTo>
                  <a:lnTo>
                    <a:pt x="27477" y="42134"/>
                  </a:lnTo>
                  <a:lnTo>
                    <a:pt x="189781" y="42134"/>
                  </a:lnTo>
                  <a:lnTo>
                    <a:pt x="189781" y="160876"/>
                  </a:lnTo>
                  <a:close/>
                  <a:moveTo>
                    <a:pt x="204478" y="29366"/>
                  </a:moveTo>
                  <a:lnTo>
                    <a:pt x="12780" y="29366"/>
                  </a:lnTo>
                  <a:lnTo>
                    <a:pt x="12780" y="12768"/>
                  </a:lnTo>
                  <a:lnTo>
                    <a:pt x="204478" y="12768"/>
                  </a:lnTo>
                  <a:lnTo>
                    <a:pt x="204478" y="29366"/>
                  </a:lnTo>
                  <a:close/>
                </a:path>
              </a:pathLst>
            </a:custGeom>
            <a:grpFill/>
            <a:ln w="6390"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A70F44A7-98CA-4D1F-BF16-FA309ECB4296}"/>
                </a:ext>
              </a:extLst>
            </p:cNvPr>
            <p:cNvSpPr/>
            <p:nvPr/>
          </p:nvSpPr>
          <p:spPr>
            <a:xfrm>
              <a:off x="620462" y="2045590"/>
              <a:ext cx="56231" cy="12767"/>
            </a:xfrm>
            <a:custGeom>
              <a:avLst/>
              <a:gdLst>
                <a:gd name="connsiteX0" fmla="*/ 6390 w 56231"/>
                <a:gd name="connsiteY0" fmla="*/ 12768 h 12767"/>
                <a:gd name="connsiteX1" fmla="*/ 49842 w 56231"/>
                <a:gd name="connsiteY1" fmla="*/ 12768 h 12767"/>
                <a:gd name="connsiteX2" fmla="*/ 56231 w 56231"/>
                <a:gd name="connsiteY2" fmla="*/ 6384 h 12767"/>
                <a:gd name="connsiteX3" fmla="*/ 49842 w 56231"/>
                <a:gd name="connsiteY3" fmla="*/ 0 h 12767"/>
                <a:gd name="connsiteX4" fmla="*/ 6390 w 56231"/>
                <a:gd name="connsiteY4" fmla="*/ 0 h 12767"/>
                <a:gd name="connsiteX5" fmla="*/ 0 w 56231"/>
                <a:gd name="connsiteY5" fmla="*/ 6384 h 12767"/>
                <a:gd name="connsiteX6" fmla="*/ 6390 w 56231"/>
                <a:gd name="connsiteY6" fmla="*/ 12768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31" h="12767">
                  <a:moveTo>
                    <a:pt x="6390" y="12768"/>
                  </a:moveTo>
                  <a:lnTo>
                    <a:pt x="49842" y="12768"/>
                  </a:lnTo>
                  <a:cubicBezTo>
                    <a:pt x="53675" y="12768"/>
                    <a:pt x="56231" y="10214"/>
                    <a:pt x="56231" y="6384"/>
                  </a:cubicBezTo>
                  <a:cubicBezTo>
                    <a:pt x="56231" y="2554"/>
                    <a:pt x="53675" y="0"/>
                    <a:pt x="49842" y="0"/>
                  </a:cubicBezTo>
                  <a:lnTo>
                    <a:pt x="6390" y="0"/>
                  </a:lnTo>
                  <a:cubicBezTo>
                    <a:pt x="2556" y="0"/>
                    <a:pt x="0" y="2554"/>
                    <a:pt x="0" y="6384"/>
                  </a:cubicBezTo>
                  <a:cubicBezTo>
                    <a:pt x="0" y="10214"/>
                    <a:pt x="2556" y="12768"/>
                    <a:pt x="6390" y="12768"/>
                  </a:cubicBezTo>
                  <a:close/>
                </a:path>
              </a:pathLst>
            </a:custGeom>
            <a:grpFill/>
            <a:ln w="6390" cap="flat">
              <a:noFill/>
              <a:prstDash val="solid"/>
              <a:miter/>
            </a:ln>
          </p:spPr>
          <p:txBody>
            <a:bodyPr rtlCol="0" anchor="ctr"/>
            <a:lstStyle/>
            <a:p>
              <a:endParaRPr lang="en-US"/>
            </a:p>
          </p:txBody>
        </p:sp>
      </p:grpSp>
      <p:grpSp>
        <p:nvGrpSpPr>
          <p:cNvPr id="66" name="Graphic 4">
            <a:extLst>
              <a:ext uri="{FF2B5EF4-FFF2-40B4-BE49-F238E27FC236}">
                <a16:creationId xmlns:a16="http://schemas.microsoft.com/office/drawing/2014/main" id="{77674A24-5D72-495E-9006-5538463E6581}"/>
              </a:ext>
              <a:ext uri="{C183D7F6-B498-43B3-948B-1728B52AA6E4}">
                <adec:decorative xmlns:adec="http://schemas.microsoft.com/office/drawing/2017/decorative" val="1"/>
              </a:ext>
            </a:extLst>
          </p:cNvPr>
          <p:cNvGrpSpPr/>
          <p:nvPr/>
        </p:nvGrpSpPr>
        <p:grpSpPr>
          <a:xfrm>
            <a:off x="5659653" y="5022859"/>
            <a:ext cx="285658" cy="209461"/>
            <a:chOff x="3684437" y="1997072"/>
            <a:chExt cx="208951" cy="153215"/>
          </a:xfrm>
          <a:solidFill>
            <a:srgbClr val="0070C0"/>
          </a:solidFill>
        </p:grpSpPr>
        <p:sp>
          <p:nvSpPr>
            <p:cNvPr id="67" name="Graphic 4">
              <a:extLst>
                <a:ext uri="{FF2B5EF4-FFF2-40B4-BE49-F238E27FC236}">
                  <a16:creationId xmlns:a16="http://schemas.microsoft.com/office/drawing/2014/main" id="{25277179-5018-4BD6-9C8D-DB6436146442}"/>
                </a:ext>
              </a:extLst>
            </p:cNvPr>
            <p:cNvSpPr/>
            <p:nvPr/>
          </p:nvSpPr>
          <p:spPr>
            <a:xfrm>
              <a:off x="3684437" y="1997710"/>
              <a:ext cx="208951" cy="152577"/>
            </a:xfrm>
            <a:custGeom>
              <a:avLst/>
              <a:gdLst>
                <a:gd name="connsiteX0" fmla="*/ 202561 w 208951"/>
                <a:gd name="connsiteY0" fmla="*/ 139809 h 152577"/>
                <a:gd name="connsiteX1" fmla="*/ 12780 w 208951"/>
                <a:gd name="connsiteY1" fmla="*/ 139809 h 152577"/>
                <a:gd name="connsiteX2" fmla="*/ 12780 w 208951"/>
                <a:gd name="connsiteY2" fmla="*/ 6384 h 152577"/>
                <a:gd name="connsiteX3" fmla="*/ 6390 w 208951"/>
                <a:gd name="connsiteY3" fmla="*/ 0 h 152577"/>
                <a:gd name="connsiteX4" fmla="*/ 0 w 208951"/>
                <a:gd name="connsiteY4" fmla="*/ 6384 h 152577"/>
                <a:gd name="connsiteX5" fmla="*/ 0 w 208951"/>
                <a:gd name="connsiteY5" fmla="*/ 146193 h 152577"/>
                <a:gd name="connsiteX6" fmla="*/ 6390 w 208951"/>
                <a:gd name="connsiteY6" fmla="*/ 152577 h 152577"/>
                <a:gd name="connsiteX7" fmla="*/ 202561 w 208951"/>
                <a:gd name="connsiteY7" fmla="*/ 152577 h 152577"/>
                <a:gd name="connsiteX8" fmla="*/ 208951 w 208951"/>
                <a:gd name="connsiteY8" fmla="*/ 146193 h 152577"/>
                <a:gd name="connsiteX9" fmla="*/ 202561 w 208951"/>
                <a:gd name="connsiteY9" fmla="*/ 139809 h 1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951" h="152577">
                  <a:moveTo>
                    <a:pt x="202561" y="139809"/>
                  </a:moveTo>
                  <a:lnTo>
                    <a:pt x="12780" y="139809"/>
                  </a:lnTo>
                  <a:lnTo>
                    <a:pt x="12780" y="6384"/>
                  </a:lnTo>
                  <a:cubicBezTo>
                    <a:pt x="12780" y="2554"/>
                    <a:pt x="10224" y="0"/>
                    <a:pt x="6390" y="0"/>
                  </a:cubicBezTo>
                  <a:cubicBezTo>
                    <a:pt x="2556" y="0"/>
                    <a:pt x="0" y="2554"/>
                    <a:pt x="0" y="6384"/>
                  </a:cubicBezTo>
                  <a:lnTo>
                    <a:pt x="0" y="146193"/>
                  </a:lnTo>
                  <a:cubicBezTo>
                    <a:pt x="0" y="150024"/>
                    <a:pt x="2556" y="152577"/>
                    <a:pt x="6390" y="152577"/>
                  </a:cubicBezTo>
                  <a:lnTo>
                    <a:pt x="202561" y="152577"/>
                  </a:lnTo>
                  <a:cubicBezTo>
                    <a:pt x="206395" y="152577"/>
                    <a:pt x="208951" y="150024"/>
                    <a:pt x="208951" y="146193"/>
                  </a:cubicBezTo>
                  <a:cubicBezTo>
                    <a:pt x="208951" y="142363"/>
                    <a:pt x="206395" y="139809"/>
                    <a:pt x="202561" y="139809"/>
                  </a:cubicBezTo>
                  <a:close/>
                </a:path>
              </a:pathLst>
            </a:custGeom>
            <a:grpFill/>
            <a:ln w="6390" cap="flat">
              <a:noFill/>
              <a:prstDash val="solid"/>
              <a:miter/>
            </a:ln>
          </p:spPr>
          <p:txBody>
            <a:bodyPr rtlCol="0" anchor="ctr"/>
            <a:lstStyle/>
            <a:p>
              <a:endParaRPr lang="en-US"/>
            </a:p>
          </p:txBody>
        </p:sp>
        <p:sp>
          <p:nvSpPr>
            <p:cNvPr id="68" name="Graphic 4">
              <a:extLst>
                <a:ext uri="{FF2B5EF4-FFF2-40B4-BE49-F238E27FC236}">
                  <a16:creationId xmlns:a16="http://schemas.microsoft.com/office/drawing/2014/main" id="{AE1FAE5A-FA34-46C6-869E-E47E0DD268F9}"/>
                </a:ext>
              </a:extLst>
            </p:cNvPr>
            <p:cNvSpPr/>
            <p:nvPr/>
          </p:nvSpPr>
          <p:spPr>
            <a:xfrm>
              <a:off x="3712553" y="2081340"/>
              <a:ext cx="12779" cy="40857"/>
            </a:xfrm>
            <a:custGeom>
              <a:avLst/>
              <a:gdLst>
                <a:gd name="connsiteX0" fmla="*/ 6390 w 12779"/>
                <a:gd name="connsiteY0" fmla="*/ 40857 h 40857"/>
                <a:gd name="connsiteX1" fmla="*/ 12780 w 12779"/>
                <a:gd name="connsiteY1" fmla="*/ 34473 h 40857"/>
                <a:gd name="connsiteX2" fmla="*/ 12780 w 12779"/>
                <a:gd name="connsiteY2" fmla="*/ 6384 h 40857"/>
                <a:gd name="connsiteX3" fmla="*/ 6390 w 12779"/>
                <a:gd name="connsiteY3" fmla="*/ 0 h 40857"/>
                <a:gd name="connsiteX4" fmla="*/ 0 w 12779"/>
                <a:gd name="connsiteY4" fmla="*/ 6384 h 40857"/>
                <a:gd name="connsiteX5" fmla="*/ 0 w 12779"/>
                <a:gd name="connsiteY5" fmla="*/ 34473 h 40857"/>
                <a:gd name="connsiteX6" fmla="*/ 6390 w 12779"/>
                <a:gd name="connsiteY6" fmla="*/ 40857 h 4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40857">
                  <a:moveTo>
                    <a:pt x="6390" y="40857"/>
                  </a:moveTo>
                  <a:cubicBezTo>
                    <a:pt x="10224" y="40857"/>
                    <a:pt x="12780" y="38304"/>
                    <a:pt x="12780" y="34473"/>
                  </a:cubicBezTo>
                  <a:lnTo>
                    <a:pt x="12780" y="6384"/>
                  </a:lnTo>
                  <a:cubicBezTo>
                    <a:pt x="12780" y="2554"/>
                    <a:pt x="10224" y="0"/>
                    <a:pt x="6390" y="0"/>
                  </a:cubicBezTo>
                  <a:cubicBezTo>
                    <a:pt x="2556" y="0"/>
                    <a:pt x="0" y="2554"/>
                    <a:pt x="0" y="6384"/>
                  </a:cubicBezTo>
                  <a:lnTo>
                    <a:pt x="0" y="34473"/>
                  </a:lnTo>
                  <a:cubicBezTo>
                    <a:pt x="0" y="38304"/>
                    <a:pt x="2556" y="40857"/>
                    <a:pt x="6390" y="40857"/>
                  </a:cubicBezTo>
                  <a:close/>
                </a:path>
              </a:pathLst>
            </a:custGeom>
            <a:grpFill/>
            <a:ln w="6390" cap="flat">
              <a:noFill/>
              <a:prstDash val="solid"/>
              <a:miter/>
            </a:ln>
          </p:spPr>
          <p:txBody>
            <a:bodyPr rtlCol="0" anchor="ctr"/>
            <a:lstStyle/>
            <a:p>
              <a:endParaRPr lang="en-US"/>
            </a:p>
          </p:txBody>
        </p:sp>
        <p:sp>
          <p:nvSpPr>
            <p:cNvPr id="69" name="Graphic 4">
              <a:extLst>
                <a:ext uri="{FF2B5EF4-FFF2-40B4-BE49-F238E27FC236}">
                  <a16:creationId xmlns:a16="http://schemas.microsoft.com/office/drawing/2014/main" id="{349B5160-E53C-4AC2-B560-B0862920C7E6}"/>
                </a:ext>
              </a:extLst>
            </p:cNvPr>
            <p:cNvSpPr/>
            <p:nvPr/>
          </p:nvSpPr>
          <p:spPr>
            <a:xfrm>
              <a:off x="3740669" y="2060273"/>
              <a:ext cx="12779" cy="61924"/>
            </a:xfrm>
            <a:custGeom>
              <a:avLst/>
              <a:gdLst>
                <a:gd name="connsiteX0" fmla="*/ 6390 w 12779"/>
                <a:gd name="connsiteY0" fmla="*/ 61925 h 61924"/>
                <a:gd name="connsiteX1" fmla="*/ 12780 w 12779"/>
                <a:gd name="connsiteY1" fmla="*/ 55541 h 61924"/>
                <a:gd name="connsiteX2" fmla="*/ 12780 w 12779"/>
                <a:gd name="connsiteY2" fmla="*/ 6384 h 61924"/>
                <a:gd name="connsiteX3" fmla="*/ 6390 w 12779"/>
                <a:gd name="connsiteY3" fmla="*/ 0 h 61924"/>
                <a:gd name="connsiteX4" fmla="*/ 0 w 12779"/>
                <a:gd name="connsiteY4" fmla="*/ 6384 h 61924"/>
                <a:gd name="connsiteX5" fmla="*/ 0 w 12779"/>
                <a:gd name="connsiteY5" fmla="*/ 55541 h 61924"/>
                <a:gd name="connsiteX6" fmla="*/ 6390 w 12779"/>
                <a:gd name="connsiteY6" fmla="*/ 61925 h 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61924">
                  <a:moveTo>
                    <a:pt x="6390" y="61925"/>
                  </a:moveTo>
                  <a:cubicBezTo>
                    <a:pt x="10224" y="61925"/>
                    <a:pt x="12780" y="59371"/>
                    <a:pt x="12780" y="55541"/>
                  </a:cubicBezTo>
                  <a:lnTo>
                    <a:pt x="12780" y="6384"/>
                  </a:lnTo>
                  <a:cubicBezTo>
                    <a:pt x="12780" y="2554"/>
                    <a:pt x="10224" y="0"/>
                    <a:pt x="6390" y="0"/>
                  </a:cubicBezTo>
                  <a:cubicBezTo>
                    <a:pt x="2556" y="0"/>
                    <a:pt x="0" y="2554"/>
                    <a:pt x="0" y="6384"/>
                  </a:cubicBezTo>
                  <a:lnTo>
                    <a:pt x="0" y="55541"/>
                  </a:lnTo>
                  <a:cubicBezTo>
                    <a:pt x="0" y="59371"/>
                    <a:pt x="2556" y="61925"/>
                    <a:pt x="6390" y="61925"/>
                  </a:cubicBezTo>
                  <a:close/>
                </a:path>
              </a:pathLst>
            </a:custGeom>
            <a:grpFill/>
            <a:ln w="6390" cap="flat">
              <a:noFill/>
              <a:prstDash val="solid"/>
              <a:miter/>
            </a:ln>
          </p:spPr>
          <p:txBody>
            <a:bodyPr rtlCol="0" anchor="ctr"/>
            <a:lstStyle/>
            <a:p>
              <a:endParaRPr lang="en-US"/>
            </a:p>
          </p:txBody>
        </p:sp>
        <p:sp>
          <p:nvSpPr>
            <p:cNvPr id="70" name="Graphic 4">
              <a:extLst>
                <a:ext uri="{FF2B5EF4-FFF2-40B4-BE49-F238E27FC236}">
                  <a16:creationId xmlns:a16="http://schemas.microsoft.com/office/drawing/2014/main" id="{B36C0D10-390B-4178-AD12-98CD9B955E7F}"/>
                </a:ext>
              </a:extLst>
            </p:cNvPr>
            <p:cNvSpPr/>
            <p:nvPr/>
          </p:nvSpPr>
          <p:spPr>
            <a:xfrm>
              <a:off x="3768784" y="1997072"/>
              <a:ext cx="12779" cy="125125"/>
            </a:xfrm>
            <a:custGeom>
              <a:avLst/>
              <a:gdLst>
                <a:gd name="connsiteX0" fmla="*/ 6390 w 12779"/>
                <a:gd name="connsiteY0" fmla="*/ 125126 h 125125"/>
                <a:gd name="connsiteX1" fmla="*/ 12780 w 12779"/>
                <a:gd name="connsiteY1" fmla="*/ 118742 h 125125"/>
                <a:gd name="connsiteX2" fmla="*/ 12780 w 12779"/>
                <a:gd name="connsiteY2" fmla="*/ 6384 h 125125"/>
                <a:gd name="connsiteX3" fmla="*/ 6390 w 12779"/>
                <a:gd name="connsiteY3" fmla="*/ 0 h 125125"/>
                <a:gd name="connsiteX4" fmla="*/ 0 w 12779"/>
                <a:gd name="connsiteY4" fmla="*/ 6384 h 125125"/>
                <a:gd name="connsiteX5" fmla="*/ 0 w 12779"/>
                <a:gd name="connsiteY5" fmla="*/ 118742 h 125125"/>
                <a:gd name="connsiteX6" fmla="*/ 6390 w 12779"/>
                <a:gd name="connsiteY6" fmla="*/ 125126 h 12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125125">
                  <a:moveTo>
                    <a:pt x="6390" y="125126"/>
                  </a:moveTo>
                  <a:cubicBezTo>
                    <a:pt x="10224" y="125126"/>
                    <a:pt x="12780" y="122572"/>
                    <a:pt x="12780" y="118742"/>
                  </a:cubicBezTo>
                  <a:lnTo>
                    <a:pt x="12780" y="6384"/>
                  </a:lnTo>
                  <a:cubicBezTo>
                    <a:pt x="12780" y="2554"/>
                    <a:pt x="10224" y="0"/>
                    <a:pt x="6390" y="0"/>
                  </a:cubicBezTo>
                  <a:cubicBezTo>
                    <a:pt x="2556" y="0"/>
                    <a:pt x="0" y="2554"/>
                    <a:pt x="0" y="6384"/>
                  </a:cubicBezTo>
                  <a:lnTo>
                    <a:pt x="0" y="118742"/>
                  </a:lnTo>
                  <a:cubicBezTo>
                    <a:pt x="0" y="122572"/>
                    <a:pt x="2556" y="125126"/>
                    <a:pt x="6390" y="125126"/>
                  </a:cubicBezTo>
                  <a:close/>
                </a:path>
              </a:pathLst>
            </a:custGeom>
            <a:grpFill/>
            <a:ln w="6390" cap="flat">
              <a:noFill/>
              <a:prstDash val="solid"/>
              <a:miter/>
            </a:ln>
          </p:spPr>
          <p:txBody>
            <a:bodyPr rtlCol="0" anchor="ctr"/>
            <a:lstStyle/>
            <a:p>
              <a:endParaRPr lang="en-US"/>
            </a:p>
          </p:txBody>
        </p:sp>
        <p:sp>
          <p:nvSpPr>
            <p:cNvPr id="71" name="Graphic 4">
              <a:extLst>
                <a:ext uri="{FF2B5EF4-FFF2-40B4-BE49-F238E27FC236}">
                  <a16:creationId xmlns:a16="http://schemas.microsoft.com/office/drawing/2014/main" id="{E29A28E6-E5D3-44F7-A575-5FE641C3A4D2}"/>
                </a:ext>
              </a:extLst>
            </p:cNvPr>
            <p:cNvSpPr/>
            <p:nvPr/>
          </p:nvSpPr>
          <p:spPr>
            <a:xfrm>
              <a:off x="3796261" y="2032184"/>
              <a:ext cx="12779" cy="90013"/>
            </a:xfrm>
            <a:custGeom>
              <a:avLst/>
              <a:gdLst>
                <a:gd name="connsiteX0" fmla="*/ 6390 w 12779"/>
                <a:gd name="connsiteY0" fmla="*/ 90014 h 90013"/>
                <a:gd name="connsiteX1" fmla="*/ 12780 w 12779"/>
                <a:gd name="connsiteY1" fmla="*/ 83630 h 90013"/>
                <a:gd name="connsiteX2" fmla="*/ 12780 w 12779"/>
                <a:gd name="connsiteY2" fmla="*/ 6384 h 90013"/>
                <a:gd name="connsiteX3" fmla="*/ 6390 w 12779"/>
                <a:gd name="connsiteY3" fmla="*/ 0 h 90013"/>
                <a:gd name="connsiteX4" fmla="*/ 0 w 12779"/>
                <a:gd name="connsiteY4" fmla="*/ 6384 h 90013"/>
                <a:gd name="connsiteX5" fmla="*/ 0 w 12779"/>
                <a:gd name="connsiteY5" fmla="*/ 83630 h 90013"/>
                <a:gd name="connsiteX6" fmla="*/ 6390 w 12779"/>
                <a:gd name="connsiteY6" fmla="*/ 90014 h 9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90013">
                  <a:moveTo>
                    <a:pt x="6390" y="90014"/>
                  </a:moveTo>
                  <a:cubicBezTo>
                    <a:pt x="10224" y="90014"/>
                    <a:pt x="12780" y="87460"/>
                    <a:pt x="12780" y="83630"/>
                  </a:cubicBezTo>
                  <a:lnTo>
                    <a:pt x="12780" y="6384"/>
                  </a:lnTo>
                  <a:cubicBezTo>
                    <a:pt x="12780" y="2554"/>
                    <a:pt x="10224" y="0"/>
                    <a:pt x="6390" y="0"/>
                  </a:cubicBezTo>
                  <a:cubicBezTo>
                    <a:pt x="2556" y="0"/>
                    <a:pt x="0" y="2554"/>
                    <a:pt x="0" y="6384"/>
                  </a:cubicBezTo>
                  <a:lnTo>
                    <a:pt x="0" y="83630"/>
                  </a:lnTo>
                  <a:cubicBezTo>
                    <a:pt x="0" y="87460"/>
                    <a:pt x="3195" y="90014"/>
                    <a:pt x="6390" y="90014"/>
                  </a:cubicBezTo>
                  <a:close/>
                </a:path>
              </a:pathLst>
            </a:custGeom>
            <a:grpFill/>
            <a:ln w="6390" cap="flat">
              <a:noFill/>
              <a:prstDash val="solid"/>
              <a:miter/>
            </a:ln>
          </p:spPr>
          <p:txBody>
            <a:bodyPr rtlCol="0" anchor="ctr"/>
            <a:lstStyle/>
            <a:p>
              <a:endParaRPr lang="en-US"/>
            </a:p>
          </p:txBody>
        </p:sp>
        <p:sp>
          <p:nvSpPr>
            <p:cNvPr id="72" name="Graphic 4">
              <a:extLst>
                <a:ext uri="{FF2B5EF4-FFF2-40B4-BE49-F238E27FC236}">
                  <a16:creationId xmlns:a16="http://schemas.microsoft.com/office/drawing/2014/main" id="{0F70D89D-7C76-492B-B700-8CEA26F9357B}"/>
                </a:ext>
              </a:extLst>
            </p:cNvPr>
            <p:cNvSpPr/>
            <p:nvPr/>
          </p:nvSpPr>
          <p:spPr>
            <a:xfrm>
              <a:off x="3824377" y="2011116"/>
              <a:ext cx="12779" cy="111081"/>
            </a:xfrm>
            <a:custGeom>
              <a:avLst/>
              <a:gdLst>
                <a:gd name="connsiteX0" fmla="*/ 6390 w 12779"/>
                <a:gd name="connsiteY0" fmla="*/ 111081 h 111081"/>
                <a:gd name="connsiteX1" fmla="*/ 12780 w 12779"/>
                <a:gd name="connsiteY1" fmla="*/ 104697 h 111081"/>
                <a:gd name="connsiteX2" fmla="*/ 12780 w 12779"/>
                <a:gd name="connsiteY2" fmla="*/ 6384 h 111081"/>
                <a:gd name="connsiteX3" fmla="*/ 6390 w 12779"/>
                <a:gd name="connsiteY3" fmla="*/ 0 h 111081"/>
                <a:gd name="connsiteX4" fmla="*/ 0 w 12779"/>
                <a:gd name="connsiteY4" fmla="*/ 6384 h 111081"/>
                <a:gd name="connsiteX5" fmla="*/ 0 w 12779"/>
                <a:gd name="connsiteY5" fmla="*/ 104697 h 111081"/>
                <a:gd name="connsiteX6" fmla="*/ 6390 w 12779"/>
                <a:gd name="connsiteY6" fmla="*/ 111081 h 11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111081">
                  <a:moveTo>
                    <a:pt x="6390" y="111081"/>
                  </a:moveTo>
                  <a:cubicBezTo>
                    <a:pt x="10224" y="111081"/>
                    <a:pt x="12780" y="108528"/>
                    <a:pt x="12780" y="104697"/>
                  </a:cubicBezTo>
                  <a:lnTo>
                    <a:pt x="12780" y="6384"/>
                  </a:lnTo>
                  <a:cubicBezTo>
                    <a:pt x="12780" y="2554"/>
                    <a:pt x="10224" y="0"/>
                    <a:pt x="6390" y="0"/>
                  </a:cubicBezTo>
                  <a:cubicBezTo>
                    <a:pt x="2556" y="0"/>
                    <a:pt x="0" y="2554"/>
                    <a:pt x="0" y="6384"/>
                  </a:cubicBezTo>
                  <a:lnTo>
                    <a:pt x="0" y="104697"/>
                  </a:lnTo>
                  <a:cubicBezTo>
                    <a:pt x="0" y="108528"/>
                    <a:pt x="3195" y="111081"/>
                    <a:pt x="6390" y="111081"/>
                  </a:cubicBezTo>
                  <a:close/>
                </a:path>
              </a:pathLst>
            </a:custGeom>
            <a:grpFill/>
            <a:ln w="6390"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FA8BB063-3BCD-42E7-870A-DE6353A40E71}"/>
                </a:ext>
              </a:extLst>
            </p:cNvPr>
            <p:cNvSpPr/>
            <p:nvPr/>
          </p:nvSpPr>
          <p:spPr>
            <a:xfrm>
              <a:off x="3852493" y="2067296"/>
              <a:ext cx="12779" cy="54902"/>
            </a:xfrm>
            <a:custGeom>
              <a:avLst/>
              <a:gdLst>
                <a:gd name="connsiteX0" fmla="*/ 6390 w 12779"/>
                <a:gd name="connsiteY0" fmla="*/ 54902 h 54902"/>
                <a:gd name="connsiteX1" fmla="*/ 12780 w 12779"/>
                <a:gd name="connsiteY1" fmla="*/ 48518 h 54902"/>
                <a:gd name="connsiteX2" fmla="*/ 12780 w 12779"/>
                <a:gd name="connsiteY2" fmla="*/ 6384 h 54902"/>
                <a:gd name="connsiteX3" fmla="*/ 6390 w 12779"/>
                <a:gd name="connsiteY3" fmla="*/ 0 h 54902"/>
                <a:gd name="connsiteX4" fmla="*/ 0 w 12779"/>
                <a:gd name="connsiteY4" fmla="*/ 6384 h 54902"/>
                <a:gd name="connsiteX5" fmla="*/ 0 w 12779"/>
                <a:gd name="connsiteY5" fmla="*/ 48518 h 54902"/>
                <a:gd name="connsiteX6" fmla="*/ 6390 w 12779"/>
                <a:gd name="connsiteY6" fmla="*/ 54902 h 5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54902">
                  <a:moveTo>
                    <a:pt x="6390" y="54902"/>
                  </a:moveTo>
                  <a:cubicBezTo>
                    <a:pt x="10224" y="54902"/>
                    <a:pt x="12780" y="52349"/>
                    <a:pt x="12780" y="48518"/>
                  </a:cubicBezTo>
                  <a:lnTo>
                    <a:pt x="12780" y="6384"/>
                  </a:lnTo>
                  <a:cubicBezTo>
                    <a:pt x="12780" y="2554"/>
                    <a:pt x="10224" y="0"/>
                    <a:pt x="6390" y="0"/>
                  </a:cubicBezTo>
                  <a:cubicBezTo>
                    <a:pt x="2556" y="0"/>
                    <a:pt x="0" y="2554"/>
                    <a:pt x="0" y="6384"/>
                  </a:cubicBezTo>
                  <a:lnTo>
                    <a:pt x="0" y="48518"/>
                  </a:lnTo>
                  <a:cubicBezTo>
                    <a:pt x="0" y="52349"/>
                    <a:pt x="3195" y="54902"/>
                    <a:pt x="6390" y="54902"/>
                  </a:cubicBezTo>
                  <a:close/>
                </a:path>
              </a:pathLst>
            </a:custGeom>
            <a:grpFill/>
            <a:ln w="6390"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CB3A83B2-1B29-444E-8C6F-1D240BF1262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46584" y="5728166"/>
            <a:ext cx="376849" cy="376849"/>
          </a:xfrm>
          <a:prstGeom prst="rect">
            <a:avLst/>
          </a:prstGeom>
        </p:spPr>
      </p:pic>
      <p:sp>
        <p:nvSpPr>
          <p:cNvPr id="76" name="Date Placeholder 18">
            <a:extLst>
              <a:ext uri="{FF2B5EF4-FFF2-40B4-BE49-F238E27FC236}">
                <a16:creationId xmlns:a16="http://schemas.microsoft.com/office/drawing/2014/main" id="{90B32344-5912-4FC6-906C-A87D66FABD9D}"/>
              </a:ext>
              <a:ext uri="{C183D7F6-B498-43B3-948B-1728B52AA6E4}">
                <adec:decorative xmlns:adec="http://schemas.microsoft.com/office/drawing/2017/decorative" val="1"/>
              </a:ext>
            </a:extLst>
          </p:cNvPr>
          <p:cNvSpPr>
            <a:spLocks noGrp="1"/>
          </p:cNvSpPr>
          <p:nvPr>
            <p:ph type="dt" sz="half" idx="6"/>
          </p:nvPr>
        </p:nvSpPr>
        <p:spPr>
          <a:xfrm>
            <a:off x="9925235" y="6519031"/>
            <a:ext cx="1322307" cy="235443"/>
          </a:xfrm>
        </p:spPr>
        <p:txBody>
          <a:bodyPr/>
          <a:lstStyle/>
          <a:p>
            <a:pPr marL="12700">
              <a:lnSpc>
                <a:spcPts val="880"/>
              </a:lnSpc>
            </a:pPr>
            <a:r>
              <a:rPr lang="en-US" sz="900">
                <a:solidFill>
                  <a:schemeClr val="bg1">
                    <a:lumMod val="50000"/>
                  </a:schemeClr>
                </a:solidFill>
                <a:latin typeface="Open Sans" panose="020B0606030504020204" pitchFamily="34" charset="0"/>
                <a:cs typeface="Open Sans" panose="020B0606030504020204" pitchFamily="34" charset="0"/>
              </a:rPr>
              <a:t>2023 PAFPC Conference</a:t>
            </a:r>
            <a:endParaRPr lang="en-US" sz="900" spc="-10">
              <a:solidFill>
                <a:schemeClr val="bg1">
                  <a:lumMod val="50000"/>
                </a:schemeClr>
              </a:solidFill>
              <a:latin typeface="Open Sans" panose="020B0606030504020204" pitchFamily="34" charset="0"/>
              <a:cs typeface="Open Sans" panose="020B0606030504020204" pitchFamily="34" charset="0"/>
            </a:endParaRPr>
          </a:p>
        </p:txBody>
      </p:sp>
      <p:sp>
        <p:nvSpPr>
          <p:cNvPr id="77" name="Footer Placeholder 19">
            <a:extLst>
              <a:ext uri="{FF2B5EF4-FFF2-40B4-BE49-F238E27FC236}">
                <a16:creationId xmlns:a16="http://schemas.microsoft.com/office/drawing/2014/main" id="{18DCA866-383E-4E81-98C1-857C43CB3927}"/>
              </a:ext>
              <a:ext uri="{C183D7F6-B498-43B3-948B-1728B52AA6E4}">
                <adec:decorative xmlns:adec="http://schemas.microsoft.com/office/drawing/2017/decorative" val="1"/>
              </a:ext>
            </a:extLst>
          </p:cNvPr>
          <p:cNvSpPr>
            <a:spLocks noGrp="1"/>
          </p:cNvSpPr>
          <p:nvPr>
            <p:ph type="ftr" sz="quarter" idx="5"/>
          </p:nvPr>
        </p:nvSpPr>
        <p:spPr>
          <a:xfrm>
            <a:off x="444520" y="6519031"/>
            <a:ext cx="1671320" cy="115416"/>
          </a:xfrm>
        </p:spPr>
        <p:txBody>
          <a:bodyPr/>
          <a:lstStyle/>
          <a:p>
            <a:pPr marL="12700">
              <a:lnSpc>
                <a:spcPts val="880"/>
              </a:lnSpc>
            </a:pPr>
            <a:r>
              <a:rPr lang="en-US" sz="900">
                <a:solidFill>
                  <a:schemeClr val="bg1">
                    <a:lumMod val="50000"/>
                  </a:schemeClr>
                </a:solidFill>
                <a:latin typeface="Open Sans" panose="020B0606030504020204" pitchFamily="34" charset="0"/>
                <a:cs typeface="Open Sans" panose="020B0606030504020204" pitchFamily="34" charset="0"/>
              </a:rPr>
              <a:t>YESSER! Ace ESSER Monitoring</a:t>
            </a:r>
          </a:p>
        </p:txBody>
      </p:sp>
      <p:sp>
        <p:nvSpPr>
          <p:cNvPr id="16" name="object 16">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880"/>
              </a:lnSpc>
            </a:pPr>
            <a:fld id="{81D60167-4931-47E6-BA6A-407CBD079E47}" type="slidenum">
              <a:rPr spc="-25" dirty="0"/>
              <a:t>9</a:t>
            </a:fld>
            <a:endParaRPr spc="-25"/>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 16_9 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 16_9 onscreen" id="{5BF5B43D-7990-4CDA-BE48-497BCBC1470C}" vid="{BE4EDB12-465C-4398-86A0-E4F2803CBF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Props1.xml><?xml version="1.0" encoding="utf-8"?>
<ds:datastoreItem xmlns:ds="http://schemas.openxmlformats.org/officeDocument/2006/customXml" ds:itemID="{FE44981C-5EC5-4434-B5F9-82B214D5E3E2}">
  <ds:schemaRefs>
    <ds:schemaRef ds:uri="http://schemas.microsoft.com/sharepoint/v3/contenttype/forms"/>
  </ds:schemaRefs>
</ds:datastoreItem>
</file>

<file path=customXml/itemProps2.xml><?xml version="1.0" encoding="utf-8"?>
<ds:datastoreItem xmlns:ds="http://schemas.openxmlformats.org/officeDocument/2006/customXml" ds:itemID="{B6292579-6073-4103-A2B6-CE178693CBEA}"/>
</file>

<file path=customXml/itemProps3.xml><?xml version="1.0" encoding="utf-8"?>
<ds:datastoreItem xmlns:ds="http://schemas.openxmlformats.org/officeDocument/2006/customXml" ds:itemID="{6CEE5173-658F-4105-89BF-462BB13B107B}">
  <ds:schemaRefs>
    <ds:schemaRef ds:uri="http://purl.org/dc/dcmitype/"/>
    <ds:schemaRef ds:uri="600f56bb-d955-48ee-a325-392bb7b72091"/>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4e5e2d33-68ff-42fd-81d6-1ece27b905a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119</TotalTime>
  <Words>2468</Words>
  <Application>Microsoft Office PowerPoint</Application>
  <PresentationFormat>Widescreen</PresentationFormat>
  <Paragraphs>367</Paragraphs>
  <Slides>18</Slides>
  <Notes>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31" baseType="lpstr">
      <vt:lpstr>Arial</vt:lpstr>
      <vt:lpstr>Calibri</vt:lpstr>
      <vt:lpstr>Calibri Light</vt:lpstr>
      <vt:lpstr>Chronicle Display Black</vt:lpstr>
      <vt:lpstr>Frutiger Next Pro Light</vt:lpstr>
      <vt:lpstr>Open Sans</vt:lpstr>
      <vt:lpstr>Open Sans Light</vt:lpstr>
      <vt:lpstr>Times New Roman</vt:lpstr>
      <vt:lpstr>Verdana</vt:lpstr>
      <vt:lpstr>Wingdings</vt:lpstr>
      <vt:lpstr>Office Theme</vt:lpstr>
      <vt:lpstr>Deloitte 16_9 onscreen</vt:lpstr>
      <vt:lpstr>think-cell Slide</vt:lpstr>
      <vt:lpstr>Commonwealth of Pennsylvania Department of Education</vt:lpstr>
      <vt:lpstr>Meet Your Facilitators PDE ESSER Monitoring Team</vt:lpstr>
      <vt:lpstr>Agenda</vt:lpstr>
      <vt:lpstr>Overview of ESSER</vt:lpstr>
      <vt:lpstr>What is the Elementary and Secondary School Emergency Relief grant? COVID-19 created a waterfall of grant funding for local education agencies in the Commonwealth</vt:lpstr>
      <vt:lpstr>Elementary and Secondary School Emergency Relief (ESSER) Grant Funding is NOT “Business as Usual” Allowable uses for ESSER funds varied greatly from annual recurring grant programs</vt:lpstr>
      <vt:lpstr>ESSER Monitoring: What to Expect?</vt:lpstr>
      <vt:lpstr>The Purpose of Monitoring Working together to retain ESSER investments in the Commonwealth</vt:lpstr>
      <vt:lpstr>What to Expect When You’re Expecting…..an ESSER Monitoring Review Our monitoring teams want to hear your story, see your files, and ask hard questions before the OIG does</vt:lpstr>
      <vt:lpstr>Timeline of ESSER Monitoring Procedures Overview of the monitoring process from start to finish</vt:lpstr>
      <vt:lpstr>Current State of ESSER Monitoring LEAs should anticipate reviews of expenditures incurred since the inception of the program</vt:lpstr>
      <vt:lpstr>Risky Business</vt:lpstr>
      <vt:lpstr>Understanding the Risk Assessment Example indicators considered in evaluating risk</vt:lpstr>
      <vt:lpstr>How Can You Be Proactive? Steps you can start taking now to get ahead of next year’s risk assessment</vt:lpstr>
      <vt:lpstr>Acing ESSER Monitoring </vt:lpstr>
      <vt:lpstr>Plan Ahead Leading practices to reduce stress all around</vt:lpstr>
      <vt:lpstr>Technical Assistance Providing one-on-one support to help you understand and address monitoring observations</vt:lpstr>
      <vt:lpstr>Resources Available Helping you ace ESSER monitoring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YESSER Ace ESSER Monitoring</dc:title>
  <dc:creator>Scholhamer, Jordy</dc:creator>
  <cp:lastModifiedBy>Hilary Seibert</cp:lastModifiedBy>
  <cp:revision>3</cp:revision>
  <dcterms:created xsi:type="dcterms:W3CDTF">2023-03-15T16:14:35Z</dcterms:created>
  <dcterms:modified xsi:type="dcterms:W3CDTF">2023-05-24T17:24:09Z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Created">
    <vt:filetime>2023-01-10T00:00:00Z</vt:filetime>
  </property>
  <property fmtid="{D5CDD505-2E9C-101B-9397-08002B2CF9AE}" pid="4" name="Creator">
    <vt:lpwstr>Acrobat PDFMaker 22 for PowerPoint</vt:lpwstr>
  </property>
  <property fmtid="{D5CDD505-2E9C-101B-9397-08002B2CF9AE}" pid="5" name="LastSaved">
    <vt:filetime>2023-03-15T00:00:00Z</vt:filetime>
  </property>
  <property fmtid="{D5CDD505-2E9C-101B-9397-08002B2CF9AE}" pid="6" name="MSIP_Label_ea60d57e-af5b-4752-ac57-3e4f28ca11dc_ActionId">
    <vt:lpwstr>db8dcbfc-9da1-4960-b70d-4d360a6d5a6c</vt:lpwstr>
  </property>
  <property fmtid="{D5CDD505-2E9C-101B-9397-08002B2CF9AE}" pid="7" name="MSIP_Label_ea60d57e-af5b-4752-ac57-3e4f28ca11dc_ContentBits">
    <vt:lpwstr>0</vt:lpwstr>
  </property>
  <property fmtid="{D5CDD505-2E9C-101B-9397-08002B2CF9AE}" pid="8" name="MSIP_Label_ea60d57e-af5b-4752-ac57-3e4f28ca11dc_Enabled">
    <vt:lpwstr>true</vt:lpwstr>
  </property>
  <property fmtid="{D5CDD505-2E9C-101B-9397-08002B2CF9AE}" pid="9" name="MSIP_Label_ea60d57e-af5b-4752-ac57-3e4f28ca11dc_Method">
    <vt:lpwstr>Standard</vt:lpwstr>
  </property>
  <property fmtid="{D5CDD505-2E9C-101B-9397-08002B2CF9AE}" pid="10" name="MSIP_Label_ea60d57e-af5b-4752-ac57-3e4f28ca11dc_Name">
    <vt:lpwstr>ea60d57e-af5b-4752-ac57-3e4f28ca11dc</vt:lpwstr>
  </property>
  <property fmtid="{D5CDD505-2E9C-101B-9397-08002B2CF9AE}" pid="11" name="MSIP_Label_ea60d57e-af5b-4752-ac57-3e4f28ca11dc_SetDate">
    <vt:lpwstr>2021-04-30T22:39:53Z</vt:lpwstr>
  </property>
  <property fmtid="{D5CDD505-2E9C-101B-9397-08002B2CF9AE}" pid="12" name="MSIP_Label_ea60d57e-af5b-4752-ac57-3e4f28ca11dc_SiteId">
    <vt:lpwstr>36da45f1-dd2c-4d1f-af13-5abe46b99921</vt:lpwstr>
  </property>
  <property fmtid="{D5CDD505-2E9C-101B-9397-08002B2CF9AE}" pid="13" name="Producer">
    <vt:lpwstr>Adobe Acrobat Pro (32-bit) 22 Paper Capture Plug-in</vt:lpwstr>
  </property>
  <property fmtid="{D5CDD505-2E9C-101B-9397-08002B2CF9AE}" pid="14" name="xd_Signature">
    <vt:bool>false</vt:bool>
  </property>
  <property fmtid="{D5CDD505-2E9C-101B-9397-08002B2CF9AE}" pid="15" name="MediaServiceImageTags">
    <vt:lpwstr/>
  </property>
  <property fmtid="{D5CDD505-2E9C-101B-9397-08002B2CF9AE}" pid="16" name="MigrationSourceURL">
    <vt:lpwstr/>
  </property>
  <property fmtid="{D5CDD505-2E9C-101B-9397-08002B2CF9AE}" pid="17" name="Order">
    <vt:r8>1495700</vt:r8>
  </property>
  <property fmtid="{D5CDD505-2E9C-101B-9397-08002B2CF9AE}" pid="18" name="Category">
    <vt:lpwstr/>
  </property>
  <property fmtid="{D5CDD505-2E9C-101B-9397-08002B2CF9AE}" pid="19" name="xd_ProgID">
    <vt:lpwstr/>
  </property>
  <property fmtid="{D5CDD505-2E9C-101B-9397-08002B2CF9AE}" pid="20" name="_SourceUrl">
    <vt:lpwstr/>
  </property>
  <property fmtid="{D5CDD505-2E9C-101B-9397-08002B2CF9AE}" pid="21" name="_SharedFileIndex">
    <vt:lpwstr/>
  </property>
  <property fmtid="{D5CDD505-2E9C-101B-9397-08002B2CF9AE}" pid="22" name="TemplateUrl">
    <vt:lpwstr/>
  </property>
</Properties>
</file>