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4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8.xml" ContentType="application/vnd.openxmlformats-officedocument.presentationml.notesSlide+xml"/>
  <Override PartName="/ppt/slideMasters/slideMaster2.xml" ContentType="application/vnd.openxmlformats-officedocument.presentationml.slideMaster+xml"/>
  <Override PartName="/ppt/notesSlides/notesSlide8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24.xml" ContentType="application/vnd.openxmlformats-officedocument.presentationml.slideLayout+xml"/>
  <Override PartName="/ppt/notesSlides/notesSlide1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2" r:id="rId1"/>
    <p:sldMasterId id="2147483673" r:id="rId2"/>
  </p:sldMasterIdLst>
  <p:notesMasterIdLst>
    <p:notesMasterId r:id="rId21"/>
  </p:notesMasterIdLst>
  <p:handoutMasterIdLst>
    <p:handoutMasterId r:id="rId22"/>
  </p:handoutMasterIdLst>
  <p:sldIdLst>
    <p:sldId id="256" r:id="rId3"/>
    <p:sldId id="304" r:id="rId4"/>
    <p:sldId id="257" r:id="rId5"/>
    <p:sldId id="258" r:id="rId6"/>
    <p:sldId id="259" r:id="rId7"/>
    <p:sldId id="272" r:id="rId8"/>
    <p:sldId id="260" r:id="rId9"/>
    <p:sldId id="261" r:id="rId10"/>
    <p:sldId id="262" r:id="rId11"/>
    <p:sldId id="263" r:id="rId12"/>
    <p:sldId id="264" r:id="rId13"/>
    <p:sldId id="265" r:id="rId14"/>
    <p:sldId id="273" r:id="rId15"/>
    <p:sldId id="266" r:id="rId16"/>
    <p:sldId id="274" r:id="rId17"/>
    <p:sldId id="305" r:id="rId18"/>
    <p:sldId id="269" r:id="rId19"/>
    <p:sldId id="270" r:id="rId2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4"/>
    <p:restoredTop sz="59803" autoAdjust="0"/>
  </p:normalViewPr>
  <p:slideViewPr>
    <p:cSldViewPr snapToGrid="0">
      <p:cViewPr varScale="1">
        <p:scale>
          <a:sx n="75" d="100"/>
          <a:sy n="75" d="100"/>
        </p:scale>
        <p:origin x="882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openxmlformats.org/officeDocument/2006/relationships/customXml" Target="../customXml/item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BE0B619-CD9C-8345-858E-EAAA97BCC95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C96D48-C44C-0C40-B802-9ACEDB62A70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706AB9-425C-1D4E-BB97-8520D097DDF9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0268C8-8263-2442-A2EA-5FC89EAC27B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758966-C710-8942-B76C-1A46E7AE96D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B2276F-48D6-8540-9216-E6B89F7F9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9986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ecbc2a8da_2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b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en-US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39;g3ecbc2a8da_2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ecbc2a8da_2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6" name="Google Shape;186;g3ecbc2a8da_2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ecbc2a8da_2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g3ecbc2a8da_2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ecbc2a8da_2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8" name="Google Shape;198;g3ecbc2a8da_2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ecbc2a8da_2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8" name="Google Shape;198;g3ecbc2a8da_2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43417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ecbc2a8da_2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4" name="Google Shape;204;g3ecbc2a8da_2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ecbc2a8da_2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4" name="Google Shape;204;g3ecbc2a8da_2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584440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1504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ecbc2a8da_2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4" name="Google Shape;224;g3ecbc2a8da_2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ecbc2a8da_2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230" name="Google Shape;230;g3ecbc2a8da_2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902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ecbc2a8da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00" y="744538"/>
            <a:ext cx="6618288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g3ecbc2a8da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g3ecbc2a8da_2_93:notes"/>
          <p:cNvSpPr txBox="1">
            <a:spLocks noGrp="1"/>
          </p:cNvSpPr>
          <p:nvPr>
            <p:ph type="dt" idx="10"/>
          </p:nvPr>
        </p:nvSpPr>
        <p:spPr>
          <a:xfrm>
            <a:off x="3777607" y="0"/>
            <a:ext cx="2889938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2/8/13</a:t>
            </a:r>
            <a:endParaRPr/>
          </a:p>
        </p:txBody>
      </p:sp>
      <p:sp>
        <p:nvSpPr>
          <p:cNvPr id="147" name="Google Shape;147;g3ecbc2a8da_2_93:notes"/>
          <p:cNvSpPr txBox="1">
            <a:spLocks noGrp="1"/>
          </p:cNvSpPr>
          <p:nvPr>
            <p:ph type="sldNum" idx="12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ecbc2a8da_2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00" y="744538"/>
            <a:ext cx="6618288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g3ecbc2a8da_2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87"/>
              <a:buFont typeface="Arial"/>
              <a:buNone/>
            </a:pPr>
            <a:endParaRPr sz="687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g3ecbc2a8da_2_101:notes"/>
          <p:cNvSpPr txBox="1">
            <a:spLocks noGrp="1"/>
          </p:cNvSpPr>
          <p:nvPr>
            <p:ph type="dt" idx="10"/>
          </p:nvPr>
        </p:nvSpPr>
        <p:spPr>
          <a:xfrm>
            <a:off x="3777607" y="0"/>
            <a:ext cx="2889938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2/8/13</a:t>
            </a:r>
            <a:endParaRPr/>
          </a:p>
        </p:txBody>
      </p:sp>
      <p:sp>
        <p:nvSpPr>
          <p:cNvPr id="156" name="Google Shape;156;g3ecbc2a8da_2_101:notes"/>
          <p:cNvSpPr txBox="1">
            <a:spLocks noGrp="1"/>
          </p:cNvSpPr>
          <p:nvPr>
            <p:ph type="sldNum" idx="12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ecbc2a8da_2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2" name="Google Shape;162;g3ecbc2a8da_2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ecbc2a8da_2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8" name="Google Shape;168;g3ecbc2a8da_2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57796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ecbc2a8da_2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8" name="Google Shape;168;g3ecbc2a8da_2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ecbc2a8d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4" name="Google Shape;174;g3ecbc2a8d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ecbc2a8da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g3ecbc2a8da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image without subheadline 2">
  <p:cSld name="Big image without subheadline 2">
    <p:bg>
      <p:bgPr>
        <a:solidFill>
          <a:schemeClr val="lt1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>
            <a:spLocks noGrp="1"/>
          </p:cNvSpPr>
          <p:nvPr>
            <p:ph type="title"/>
          </p:nvPr>
        </p:nvSpPr>
        <p:spPr>
          <a:xfrm>
            <a:off x="243032" y="178908"/>
            <a:ext cx="8657326" cy="462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Font typeface="Arial"/>
              <a:buNone/>
              <a:defRPr sz="3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body" idx="1"/>
          </p:nvPr>
        </p:nvSpPr>
        <p:spPr>
          <a:xfrm>
            <a:off x="243031" y="641246"/>
            <a:ext cx="8657326" cy="252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420"/>
              </a:spcBef>
              <a:spcAft>
                <a:spcPts val="0"/>
              </a:spcAft>
              <a:buClr>
                <a:srgbClr val="AFAFAF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AFAFA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>
            <a:spLocks noGrp="1"/>
          </p:cNvSpPr>
          <p:nvPr>
            <p:ph type="pic" idx="2"/>
          </p:nvPr>
        </p:nvSpPr>
        <p:spPr>
          <a:xfrm>
            <a:off x="243032" y="1166813"/>
            <a:ext cx="8657326" cy="318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AFAFAF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AFAFA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Bimage and  3 text boxes">
  <p:cSld name="1 Bimage and  3 text boxes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>
            <a:spLocks noGrp="1"/>
          </p:cNvSpPr>
          <p:nvPr>
            <p:ph type="title"/>
          </p:nvPr>
        </p:nvSpPr>
        <p:spPr>
          <a:xfrm>
            <a:off x="243032" y="178908"/>
            <a:ext cx="8657326" cy="462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Font typeface="Arial"/>
              <a:buNone/>
              <a:defRPr sz="3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body" idx="1"/>
          </p:nvPr>
        </p:nvSpPr>
        <p:spPr>
          <a:xfrm>
            <a:off x="243031" y="641246"/>
            <a:ext cx="8657326" cy="252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420"/>
              </a:spcBef>
              <a:spcAft>
                <a:spcPts val="0"/>
              </a:spcAft>
              <a:buClr>
                <a:srgbClr val="AFAFAF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AFAFA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16"/>
          <p:cNvSpPr>
            <a:spLocks noGrp="1"/>
          </p:cNvSpPr>
          <p:nvPr>
            <p:ph type="pic" idx="2"/>
          </p:nvPr>
        </p:nvSpPr>
        <p:spPr>
          <a:xfrm>
            <a:off x="242919" y="1166401"/>
            <a:ext cx="4252925" cy="3185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AFAFAF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AFAFA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body" idx="3"/>
          </p:nvPr>
        </p:nvSpPr>
        <p:spPr>
          <a:xfrm>
            <a:off x="4639816" y="1166400"/>
            <a:ext cx="4260545" cy="1004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539750" bIns="45700" anchor="t" anchorCtr="0"/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AFAFAF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1600"/>
              <a:buFont typeface="Noto Sans Symbols"/>
              <a:buChar char="−"/>
              <a:defRPr sz="16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2000"/>
              <a:buFont typeface="Noto Sans Symbols"/>
              <a:buChar char="−"/>
              <a:defRPr sz="20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2000"/>
              <a:buFont typeface="Noto Sans Symbols"/>
              <a:buChar char="−"/>
              <a:defRPr sz="20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body" idx="4"/>
          </p:nvPr>
        </p:nvSpPr>
        <p:spPr>
          <a:xfrm>
            <a:off x="4639816" y="2278852"/>
            <a:ext cx="4260545" cy="955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539750" bIns="45700" anchor="t" anchorCtr="0"/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AFAFAF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1600"/>
              <a:buFont typeface="Noto Sans Symbols"/>
              <a:buChar char="−"/>
              <a:defRPr sz="16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2000"/>
              <a:buFont typeface="Noto Sans Symbols"/>
              <a:buChar char="−"/>
              <a:defRPr sz="20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2000"/>
              <a:buFont typeface="Noto Sans Symbols"/>
              <a:buChar char="−"/>
              <a:defRPr sz="20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body" idx="5"/>
          </p:nvPr>
        </p:nvSpPr>
        <p:spPr>
          <a:xfrm>
            <a:off x="4639816" y="3342628"/>
            <a:ext cx="4260545" cy="1009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539750" bIns="45700" anchor="t" anchorCtr="0"/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AFAFAF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1600"/>
              <a:buFont typeface="Noto Sans Symbols"/>
              <a:buChar char="−"/>
              <a:defRPr sz="16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2000"/>
              <a:buFont typeface="Noto Sans Symbols"/>
              <a:buChar char="−"/>
              <a:defRPr sz="20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2000"/>
              <a:buFont typeface="Noto Sans Symbols"/>
              <a:buChar char="−"/>
              <a:defRPr sz="20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9"/>
          <p:cNvSpPr txBox="1"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0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2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1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body" idx="3"/>
          </p:nvPr>
        </p:nvSpPr>
        <p:spPr>
          <a:xfrm>
            <a:off x="4645025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body" idx="4"/>
          </p:nvPr>
        </p:nvSpPr>
        <p:spPr>
          <a:xfrm>
            <a:off x="4645025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3"/>
          <p:cNvSpPr txBox="1">
            <a:spLocks noGrp="1"/>
          </p:cNvSpPr>
          <p:nvPr>
            <p:ph type="body" idx="1"/>
          </p:nvPr>
        </p:nvSpPr>
        <p:spPr>
          <a:xfrm>
            <a:off x="3575050" y="1085850"/>
            <a:ext cx="5111750" cy="3508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3" name="Google Shape;113;p23"/>
          <p:cNvSpPr txBox="1">
            <a:spLocks noGrp="1"/>
          </p:cNvSpPr>
          <p:nvPr>
            <p:ph type="body" idx="2"/>
          </p:nvPr>
        </p:nvSpPr>
        <p:spPr>
          <a:xfrm>
            <a:off x="457200" y="1076325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4" name="Google Shape;114;p2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4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0" name="Google Shape;120;p24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7" name="Google Shape;127;p25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4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8" name="Google Shape;128;p2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0" name="Google Shape;130;p2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6"/>
          <p:cNvSpPr txBox="1">
            <a:spLocks noGrp="1"/>
          </p:cNvSpPr>
          <p:nvPr>
            <p:ph type="title"/>
          </p:nvPr>
        </p:nvSpPr>
        <p:spPr>
          <a:xfrm rot="5400000">
            <a:off x="5463778" y="1371600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3" name="Google Shape;133;p26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4" name="Google Shape;134;p2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5" name="Google Shape;135;p2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6" name="Google Shape;136;p2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3" descr="Pennsylvania Department of Education Logo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361697" y="4400550"/>
            <a:ext cx="1728788" cy="411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13" descr="Blue Banner - decorative image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57200" y="457200"/>
            <a:ext cx="8229600" cy="544116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hyperlink" Target="http://www.charterboards.org/" TargetMode="External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7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3038" lvl="0"/>
            <a:r>
              <a:rPr lang="en-US" dirty="0"/>
              <a:t>Charter School Trustee Training</a:t>
            </a:r>
            <a:br>
              <a:rPr lang="en" sz="3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Personnel: </a:t>
            </a:r>
            <a:r>
              <a:rPr lang="en-US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Ensure Exceptional School Leadership </a:t>
            </a:r>
            <a:endParaRPr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F92E4A7-F1A4-4BD0-AF58-14923F3535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C94A98-DE99-4F38-B321-C3A8A81CCAA2}"/>
              </a:ext>
            </a:extLst>
          </p:cNvPr>
          <p:cNvSpPr txBox="1"/>
          <p:nvPr/>
        </p:nvSpPr>
        <p:spPr>
          <a:xfrm>
            <a:off x="323850" y="4624308"/>
            <a:ext cx="1430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2018-19 Training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46"/>
    </mc:Choice>
    <mc:Fallback xmlns="">
      <p:transition spd="slow" advTm="31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4"/>
          <p:cNvSpPr txBox="1">
            <a:spLocks noGrp="1"/>
          </p:cNvSpPr>
          <p:nvPr>
            <p:ph type="title"/>
          </p:nvPr>
        </p:nvSpPr>
        <p:spPr>
          <a:xfrm>
            <a:off x="509058" y="206728"/>
            <a:ext cx="8657326" cy="462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3038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br>
              <a:rPr lang="en" sz="3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3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Maintain an Updated Succession Plan</a:t>
            </a:r>
            <a:br>
              <a:rPr lang="en" sz="3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3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34"/>
          <p:cNvSpPr txBox="1"/>
          <p:nvPr/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/>
              <a:t>Make it a priority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/>
              <a:t>Ask key questions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/>
              <a:t>Maintain both an emergency and a planned succession plan</a:t>
            </a:r>
            <a:endParaRPr sz="24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F35A377-C2C7-4BE9-A0DF-CB47C29B48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419"/>
    </mc:Choice>
    <mc:Fallback xmlns="">
      <p:transition spd="slow" advTm="3104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5"/>
          <p:cNvSpPr txBox="1">
            <a:spLocks noGrp="1"/>
          </p:cNvSpPr>
          <p:nvPr>
            <p:ph type="title"/>
          </p:nvPr>
        </p:nvSpPr>
        <p:spPr>
          <a:xfrm>
            <a:off x="516820" y="200025"/>
            <a:ext cx="8657326" cy="462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3038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b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Evaluate and Hold the L</a:t>
            </a:r>
            <a:r>
              <a:rPr lang="en-US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" sz="30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ader</a:t>
            </a:r>
            <a: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Accountable</a:t>
            </a:r>
            <a:br>
              <a:rPr lang="en" sz="3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3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35"/>
          <p:cNvSpPr txBox="1"/>
          <p:nvPr/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Collaborate with the leader each year to establish annual goals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Evaluate the leader annually using a fair and transparent process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Invest in ongoing professional development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982AEE7-E7C7-4721-B6CE-BE927EF466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152"/>
    </mc:Choice>
    <mc:Fallback xmlns="">
      <p:transition spd="slow" advTm="89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6"/>
          <p:cNvSpPr txBox="1">
            <a:spLocks noGrp="1"/>
          </p:cNvSpPr>
          <p:nvPr>
            <p:ph type="title"/>
          </p:nvPr>
        </p:nvSpPr>
        <p:spPr>
          <a:xfrm>
            <a:off x="494242" y="208491"/>
            <a:ext cx="8657326" cy="462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3038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b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3000" dirty="0"/>
              <a:t>Collaborate to Set Annual Goals</a:t>
            </a:r>
            <a:br>
              <a:rPr lang="en" sz="3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3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36"/>
          <p:cNvSpPr txBox="1"/>
          <p:nvPr/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Establish in the summer before school starts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Make them SMART</a:t>
            </a: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1D78D6A-3459-4052-9DE5-400C1D9E1C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528"/>
    </mc:Choice>
    <mc:Fallback xmlns="">
      <p:transition spd="slow" advTm="130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6"/>
          <p:cNvSpPr txBox="1">
            <a:spLocks noGrp="1"/>
          </p:cNvSpPr>
          <p:nvPr>
            <p:ph type="title"/>
          </p:nvPr>
        </p:nvSpPr>
        <p:spPr>
          <a:xfrm>
            <a:off x="513292" y="218016"/>
            <a:ext cx="8657326" cy="462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3038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b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3000" dirty="0"/>
              <a:t>SMART Goal Example</a:t>
            </a:r>
            <a:br>
              <a:rPr lang="en" sz="3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3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36"/>
          <p:cNvSpPr txBox="1"/>
          <p:nvPr/>
        </p:nvSpPr>
        <p:spPr>
          <a:xfrm>
            <a:off x="457199" y="1200150"/>
            <a:ext cx="8448676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To ensure that the</a:t>
            </a:r>
            <a:r>
              <a:rPr lang="en-US" sz="2400" baseline="30000" dirty="0"/>
              <a:t> </a:t>
            </a:r>
            <a:r>
              <a:rPr lang="en-US" sz="2400" dirty="0"/>
              <a:t>sixth grade class of 45 students is fully enrolled: </a:t>
            </a:r>
          </a:p>
          <a:p>
            <a:pPr lvl="1"/>
            <a:r>
              <a:rPr lang="en-US" sz="2400" dirty="0"/>
              <a:t>	</a:t>
            </a:r>
            <a:r>
              <a:rPr lang="en-US" sz="2200" dirty="0"/>
              <a:t>- By January 31, collect signed agreements from 100	  	percent of the 25</a:t>
            </a:r>
            <a:r>
              <a:rPr lang="en-US" sz="2200" baseline="30000" dirty="0"/>
              <a:t> </a:t>
            </a:r>
            <a:r>
              <a:rPr lang="en-US" sz="2200" dirty="0"/>
              <a:t>fifth grade parents to determine those	  	who will remain for sixth grade, and </a:t>
            </a:r>
          </a:p>
          <a:p>
            <a:pPr lvl="1"/>
            <a:r>
              <a:rPr lang="en-US" sz="2400" dirty="0"/>
              <a:t>	</a:t>
            </a:r>
            <a:r>
              <a:rPr lang="en-US" sz="2200" dirty="0"/>
              <a:t>- By February 15, collect at least 70 applications from new, 	prospective sixth grade students.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B935008-380F-4F7E-8B61-BE75D5F7E8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09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23"/>
    </mc:Choice>
    <mc:Fallback xmlns="">
      <p:transition spd="slow" advTm="40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7"/>
          <p:cNvSpPr txBox="1">
            <a:spLocks noGrp="1"/>
          </p:cNvSpPr>
          <p:nvPr>
            <p:ph type="title"/>
          </p:nvPr>
        </p:nvSpPr>
        <p:spPr>
          <a:xfrm>
            <a:off x="505724" y="206728"/>
            <a:ext cx="8657326" cy="462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3038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b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3000" dirty="0"/>
              <a:t>Evaluate Annually Using a Fair Process</a:t>
            </a:r>
            <a:br>
              <a:rPr lang="en" sz="3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3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37"/>
          <p:cNvSpPr txBox="1"/>
          <p:nvPr/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Make sure you have the goals and the process before you start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Engage the entire board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Incorporate self-evaluation and stakeholder input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Use mainly as a professional development tool</a:t>
            </a:r>
            <a:endParaRPr lang="en-US"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7FA25D5-053B-41F2-A35D-84B171E3B2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768"/>
    </mc:Choice>
    <mc:Fallback xmlns="">
      <p:transition spd="slow" advTm="304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7"/>
          <p:cNvSpPr txBox="1">
            <a:spLocks noGrp="1"/>
          </p:cNvSpPr>
          <p:nvPr>
            <p:ph type="title"/>
          </p:nvPr>
        </p:nvSpPr>
        <p:spPr>
          <a:xfrm>
            <a:off x="514350" y="-67734"/>
            <a:ext cx="8657326" cy="462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3038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br>
              <a:rPr lang="en" sz="3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3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3000" dirty="0"/>
              <a:t>Invest in Ongoing Professional Development</a:t>
            </a:r>
            <a:endParaRPr sz="3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37"/>
          <p:cNvSpPr txBox="1"/>
          <p:nvPr/>
        </p:nvSpPr>
        <p:spPr>
          <a:xfrm>
            <a:off x="457200" y="1176867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Recognize the complexity of the role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Talk with your leader about supports needed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Identify options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Include </a:t>
            </a:r>
            <a:r>
              <a:rPr lang="en-US" sz="2400" dirty="0">
                <a:solidFill>
                  <a:schemeClr val="dk1"/>
                </a:solidFill>
              </a:rPr>
              <a:t>leader professional development funds in school budget</a:t>
            </a: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1FDB065-6858-47B3-BA4A-7BA6B3BDDF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37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926"/>
    </mc:Choice>
    <mc:Fallback xmlns="">
      <p:transition spd="slow" advTm="186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96AEC-F1F7-408E-9B64-1440B02AB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275" y="247650"/>
            <a:ext cx="8229600" cy="857250"/>
          </a:xfrm>
        </p:spPr>
        <p:txBody>
          <a:bodyPr/>
          <a:lstStyle/>
          <a:p>
            <a:r>
              <a:rPr lang="en-US" sz="3000" dirty="0"/>
              <a:t>Uphold Ethical and Regulatory Obligations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94ADB1-31D6-46CB-9FF6-6CEC0742AD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Compensation</a:t>
            </a:r>
          </a:p>
          <a:p>
            <a:r>
              <a:rPr lang="en-US" sz="2400" dirty="0"/>
              <a:t>Certification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F0686C2-FD8B-4E4A-B69C-E5AA372D22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14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543"/>
    </mc:Choice>
    <mc:Fallback xmlns="">
      <p:transition spd="slow" advTm="98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0"/>
          <p:cNvSpPr txBox="1">
            <a:spLocks noGrp="1"/>
          </p:cNvSpPr>
          <p:nvPr>
            <p:ph type="title"/>
          </p:nvPr>
        </p:nvSpPr>
        <p:spPr>
          <a:xfrm>
            <a:off x="486674" y="442367"/>
            <a:ext cx="8657326" cy="462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3038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b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Some Things to </a:t>
            </a:r>
            <a:r>
              <a:rPr lang="en-US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Consider</a:t>
            </a:r>
            <a:b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3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40"/>
          <p:cNvSpPr/>
          <p:nvPr/>
        </p:nvSpPr>
        <p:spPr>
          <a:xfrm>
            <a:off x="455298" y="1143000"/>
            <a:ext cx="8541946" cy="35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would you describe your board’s relationship with your 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chool 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r>
              <a:rPr lang="en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eader?</a:t>
            </a: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is your board doing on providing ongoing support to your 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r>
              <a:rPr lang="en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eader? </a:t>
            </a: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is your board doing on executing a fair and transparent evaluation process?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" sz="2400" dirty="0">
                <a:solidFill>
                  <a:schemeClr val="dk1"/>
                </a:solidFill>
              </a:rPr>
              <a:t>What new ideas have you learned that you could you take back to your board? </a:t>
            </a:r>
            <a:endParaRPr sz="2400" dirty="0"/>
          </a:p>
          <a:p>
            <a:pPr marL="342900" marR="0" lvl="0" indent="-165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3200C48-BF10-4DF3-AE67-EADD339BAB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350"/>
    </mc:Choice>
    <mc:Fallback xmlns="">
      <p:transition spd="slow" advTm="60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1"/>
          <p:cNvSpPr txBox="1"/>
          <p:nvPr/>
        </p:nvSpPr>
        <p:spPr>
          <a:xfrm>
            <a:off x="476250" y="1213247"/>
            <a:ext cx="8229600" cy="531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For more information </a:t>
            </a:r>
            <a:r>
              <a:rPr lang="en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on charter school governance best practices </a:t>
            </a:r>
            <a:r>
              <a:rPr lang="en" sz="200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visit </a:t>
            </a:r>
            <a:r>
              <a:rPr lang="en" sz="2000" u="sng" dirty="0">
                <a:solidFill>
                  <a:srgbClr val="0000F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www.education.pa.gov</a:t>
            </a:r>
            <a:r>
              <a:rPr lang="en" sz="200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and </a:t>
            </a:r>
            <a:r>
              <a:rPr lang="en" sz="200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  <a:hlinkClick r:id="rId5"/>
              </a:rPr>
              <a:t>www.charterboards.org</a:t>
            </a:r>
            <a:r>
              <a:rPr lang="en" sz="200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endParaRPr sz="1800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33" name="Google Shape;233;p41"/>
          <p:cNvSpPr txBox="1"/>
          <p:nvPr/>
        </p:nvSpPr>
        <p:spPr>
          <a:xfrm>
            <a:off x="0" y="2595563"/>
            <a:ext cx="9143999" cy="808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eaLnBrk="1" hangingPunct="1">
              <a:defRPr/>
            </a:pPr>
            <a:r>
              <a:rPr lang="en-US" sz="1600" i="1" dirty="0"/>
              <a:t>The mission of the Department of Education is to ensure that every learner has access to a world-class education system that academically prepares children and adults to succeed as productive citizens. Further, the Department seeks to establish a culture that is committed to improving opportunities throughout the commonwealth by ensuring that technical support, resources, and optimal learning environments are available for all students, whether children or adults.</a:t>
            </a:r>
            <a:endParaRPr lang="en-US" altLang="en-US" sz="1600" i="1" dirty="0"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234" name="Google Shape;234;p41"/>
          <p:cNvSpPr txBox="1">
            <a:spLocks noGrp="1"/>
          </p:cNvSpPr>
          <p:nvPr>
            <p:ph type="title" idx="4294967295"/>
          </p:nvPr>
        </p:nvSpPr>
        <p:spPr>
          <a:xfrm>
            <a:off x="457200" y="228600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3038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Thank </a:t>
            </a:r>
            <a:r>
              <a:rPr lang="en-US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</a:t>
            </a:r>
            <a: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ou</a:t>
            </a:r>
            <a:endParaRPr sz="30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B6AA766-1FF3-4C8D-976A-593E2E2880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33"/>
    </mc:Choice>
    <mc:Fallback xmlns="">
      <p:transition spd="slow" advTm="31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0" y="228600"/>
            <a:ext cx="8229600" cy="857250"/>
          </a:xfrm>
        </p:spPr>
        <p:txBody>
          <a:bodyPr/>
          <a:lstStyle/>
          <a:p>
            <a:r>
              <a:rPr lang="en-US" sz="3000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5850"/>
            <a:ext cx="8229600" cy="3681413"/>
          </a:xfrm>
        </p:spPr>
        <p:txBody>
          <a:bodyPr>
            <a:noAutofit/>
          </a:bodyPr>
          <a:lstStyle/>
          <a:p>
            <a:pPr marL="25400" indent="0">
              <a:buNone/>
            </a:pPr>
            <a:r>
              <a:rPr lang="en-US" sz="1800" dirty="0">
                <a:latin typeface="+mj-lt"/>
              </a:rPr>
              <a:t>Thank you for participating in this presentation on Instruction and Academic Programs, the second of six Pennsylvania charter school trustee trainings provided by the Pennsylvania Department of Education.</a:t>
            </a:r>
          </a:p>
          <a:p>
            <a:pPr marL="25400" indent="0">
              <a:buNone/>
            </a:pPr>
            <a:endParaRPr lang="en-US" sz="1800" dirty="0">
              <a:latin typeface="+mj-lt"/>
            </a:endParaRPr>
          </a:p>
          <a:p>
            <a:pPr marL="25400" indent="0">
              <a:buNone/>
            </a:pPr>
            <a:r>
              <a:rPr lang="en-US" sz="1800" dirty="0">
                <a:latin typeface="+mj-lt"/>
              </a:rPr>
              <a:t>This presentation is for informational purposes only. It is not legal advice and should not be relied upon as such. Schools should defer to their solicitor for legal advice.</a:t>
            </a:r>
          </a:p>
          <a:p>
            <a:pPr marL="25400" indent="0">
              <a:buNone/>
            </a:pPr>
            <a:endParaRPr lang="en-US" sz="1800" dirty="0">
              <a:latin typeface="+mj-lt"/>
            </a:endParaRPr>
          </a:p>
          <a:p>
            <a:pPr marL="25400" indent="0">
              <a:buNone/>
            </a:pPr>
            <a:r>
              <a:rPr lang="en-US" sz="1800" dirty="0">
                <a:latin typeface="+mj-lt"/>
              </a:rPr>
              <a:t>Presentations of this PowerPoint without the Commonwealth’s recording do not represent the views of the Commonwealth or any Commonwealth agency.</a:t>
            </a:r>
          </a:p>
          <a:p>
            <a:pPr lvl="2"/>
            <a:endParaRPr lang="en-US" sz="1200" dirty="0"/>
          </a:p>
          <a:p>
            <a:pPr marL="990600" lvl="2" indent="0">
              <a:buNone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</a:t>
            </a:fld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CA5EFFF-244F-4A2B-BF0A-E405F8E5FC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53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79"/>
    </mc:Choice>
    <mc:Fallback xmlns="">
      <p:transition spd="slow" advTm="28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8"/>
          <p:cNvSpPr txBox="1">
            <a:spLocks noGrp="1"/>
          </p:cNvSpPr>
          <p:nvPr>
            <p:ph type="title"/>
          </p:nvPr>
        </p:nvSpPr>
        <p:spPr>
          <a:xfrm>
            <a:off x="0" y="1143000"/>
            <a:ext cx="9144000" cy="890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3038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Standards for Effective Charter School Governance</a:t>
            </a:r>
            <a:endParaRPr sz="2800" dirty="0"/>
          </a:p>
        </p:txBody>
      </p:sp>
      <p:pic>
        <p:nvPicPr>
          <p:cNvPr id="150" name="Google Shape;150;p28" descr="Screen Shot 2014-06-16 at 10.57.31 AM.pn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 l="11021" t="-19237" r="8797" b="-19236"/>
          <a:stretch/>
        </p:blipFill>
        <p:spPr>
          <a:xfrm>
            <a:off x="1082930" y="1714500"/>
            <a:ext cx="6941520" cy="3186112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8"/>
          <p:cNvSpPr/>
          <p:nvPr/>
        </p:nvSpPr>
        <p:spPr>
          <a:xfrm>
            <a:off x="720372" y="390094"/>
            <a:ext cx="6690077" cy="438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About C</a:t>
            </a:r>
            <a:r>
              <a:rPr lang="en-US" sz="30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harter</a:t>
            </a:r>
            <a:r>
              <a:rPr lang="en-US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Board Partnerships</a:t>
            </a:r>
            <a:endParaRPr sz="30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AF2D26C-7E0E-42F2-8D33-139364309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928"/>
    </mc:Choice>
    <mc:Fallback xmlns="">
      <p:transition spd="slow" advTm="74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9"/>
          <p:cNvSpPr txBox="1">
            <a:spLocks noGrp="1"/>
          </p:cNvSpPr>
          <p:nvPr>
            <p:ph type="title"/>
          </p:nvPr>
        </p:nvSpPr>
        <p:spPr>
          <a:xfrm>
            <a:off x="448574" y="457200"/>
            <a:ext cx="8657326" cy="462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3038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This Session</a:t>
            </a:r>
            <a:endParaRPr sz="3000" dirty="0"/>
          </a:p>
        </p:txBody>
      </p:sp>
      <p:sp>
        <p:nvSpPr>
          <p:cNvPr id="159" name="Google Shape;159;p29"/>
          <p:cNvSpPr txBox="1">
            <a:spLocks noGrp="1"/>
          </p:cNvSpPr>
          <p:nvPr>
            <p:ph type="body" idx="3"/>
          </p:nvPr>
        </p:nvSpPr>
        <p:spPr>
          <a:xfrm>
            <a:off x="533400" y="1200150"/>
            <a:ext cx="8572500" cy="31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539750" bIns="4570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AFAFAF"/>
              </a:buClr>
              <a:buSzPts val="3200"/>
              <a:buFont typeface="Arial"/>
              <a:buNone/>
            </a:pPr>
            <a:r>
              <a:rPr lang="en" sz="2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Standard Two: </a:t>
            </a:r>
            <a:br>
              <a:rPr lang="en" sz="2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2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Ensure Exceptional School Leadership</a:t>
            </a:r>
            <a:endParaRPr sz="2600" dirty="0"/>
          </a:p>
          <a:p>
            <a:pPr marR="0" lvl="0" indent="-4572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Hire and support a strong </a:t>
            </a:r>
            <a:r>
              <a:rPr lang="en-US" sz="2400" dirty="0">
                <a:solidFill>
                  <a:schemeClr val="dk1"/>
                </a:solidFill>
              </a:rPr>
              <a:t>s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chool leader</a:t>
            </a:r>
          </a:p>
          <a:p>
            <a:pPr marR="0" lvl="0" indent="-4572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Evaluate and hold the school leader accountable</a:t>
            </a:r>
            <a:endParaRPr sz="2400" dirty="0"/>
          </a:p>
          <a:p>
            <a:pPr marL="0" marR="0" lvl="0" indent="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2100"/>
              <a:buFont typeface="Arial"/>
              <a:buNone/>
            </a:pPr>
            <a:endParaRPr sz="2100" b="0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2100"/>
              <a:buFont typeface="Arial"/>
              <a:buNone/>
            </a:pPr>
            <a:endParaRPr sz="2100" b="0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F55F742-DC7C-4A48-A15A-D3524B86CC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126"/>
    </mc:Choice>
    <mc:Fallback xmlns="">
      <p:transition spd="slow" advTm="741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0"/>
          <p:cNvSpPr txBox="1">
            <a:spLocks noGrp="1"/>
          </p:cNvSpPr>
          <p:nvPr>
            <p:ph type="title"/>
          </p:nvPr>
        </p:nvSpPr>
        <p:spPr>
          <a:xfrm>
            <a:off x="486674" y="-31900"/>
            <a:ext cx="8657326" cy="462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3038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b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Hire and Support a Strong School Leader</a:t>
            </a:r>
            <a:br>
              <a:rPr lang="en" sz="3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3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30"/>
          <p:cNvSpPr txBox="1"/>
          <p:nvPr/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Hire the right leader</a:t>
            </a:r>
          </a:p>
          <a:p>
            <a:pPr marL="342900" lvl="0" indent="-342900"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Cultivate a trusting relationship</a:t>
            </a:r>
          </a:p>
          <a:p>
            <a:pPr marL="342900" lvl="0" indent="-342900"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Build a strong partnership between leader and board chair</a:t>
            </a:r>
          </a:p>
          <a:p>
            <a:pPr marL="342900" lvl="0" indent="-342900"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Champion the leader</a:t>
            </a:r>
          </a:p>
          <a:p>
            <a:pPr marL="342900" lvl="0" indent="-342900"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Maintain an up-to-date succession plan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94A0328-B995-45C9-ADA0-B044E918E7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82"/>
    </mc:Choice>
    <mc:Fallback xmlns="">
      <p:transition spd="slow" advTm="23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1"/>
          <p:cNvSpPr txBox="1">
            <a:spLocks noGrp="1"/>
          </p:cNvSpPr>
          <p:nvPr>
            <p:ph type="title"/>
          </p:nvPr>
        </p:nvSpPr>
        <p:spPr>
          <a:xfrm>
            <a:off x="496006" y="431799"/>
            <a:ext cx="8657326" cy="462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3038">
              <a:buSzPts val="3200"/>
            </a:pPr>
            <a:b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000" dirty="0">
                <a:solidFill>
                  <a:schemeClr val="bg1"/>
                </a:solidFill>
              </a:rPr>
              <a:t>Hire the Right Leader</a:t>
            </a:r>
            <a:br>
              <a:rPr lang="en-US" sz="3000" dirty="0">
                <a:solidFill>
                  <a:schemeClr val="dk1"/>
                </a:solidFill>
              </a:rPr>
            </a:br>
            <a:br>
              <a:rPr lang="en" sz="3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3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31"/>
          <p:cNvSpPr txBox="1"/>
          <p:nvPr/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/>
              <a:t>Job description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/>
              <a:t>Budget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/>
              <a:t>Process</a:t>
            </a:r>
            <a:endParaRPr sz="24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00750F3-28E9-4CB7-907D-780C6D4B1E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52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036"/>
    </mc:Choice>
    <mc:Fallback xmlns="">
      <p:transition spd="slow" advTm="2840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1"/>
          <p:cNvSpPr txBox="1">
            <a:spLocks noGrp="1"/>
          </p:cNvSpPr>
          <p:nvPr>
            <p:ph type="title"/>
          </p:nvPr>
        </p:nvSpPr>
        <p:spPr>
          <a:xfrm>
            <a:off x="515056" y="431799"/>
            <a:ext cx="8657326" cy="462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3038">
              <a:buSzPts val="3200"/>
            </a:pPr>
            <a:br>
              <a:rPr lang="en" sz="3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3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000" dirty="0">
                <a:solidFill>
                  <a:schemeClr val="bg1"/>
                </a:solidFill>
              </a:rPr>
              <a:t>Cultivate a Trusting Relationship</a:t>
            </a:r>
            <a:br>
              <a:rPr lang="en-US" sz="3200" dirty="0">
                <a:solidFill>
                  <a:schemeClr val="dk1"/>
                </a:solidFill>
              </a:rPr>
            </a:br>
            <a:br>
              <a:rPr lang="en" sz="3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3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31"/>
          <p:cNvSpPr txBox="1"/>
          <p:nvPr/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/>
              <a:t>“No Surprises” motto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/>
              <a:t>Proactive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/>
              <a:t>Partnership</a:t>
            </a:r>
            <a:endParaRPr sz="24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36AB0F1-54A1-413B-BA11-5FD7990DA8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853"/>
    </mc:Choice>
    <mc:Fallback xmlns="">
      <p:transition spd="slow" advTm="183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2"/>
          <p:cNvSpPr txBox="1"/>
          <p:nvPr/>
        </p:nvSpPr>
        <p:spPr>
          <a:xfrm>
            <a:off x="495299" y="1188508"/>
            <a:ext cx="8434211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/>
              <a:t>Critical for an effective board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/>
              <a:t>Regular check-ins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/>
              <a:t>Partnership in board agenda creation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/>
              <a:t>Oversight of goal-setting, evaluation, and feedback process</a:t>
            </a:r>
            <a:endParaRPr sz="24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C77D456-CE18-3447-8245-8864508DE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299" y="449841"/>
            <a:ext cx="8657326" cy="462341"/>
          </a:xfrm>
        </p:spPr>
        <p:txBody>
          <a:bodyPr/>
          <a:lstStyle/>
          <a:p>
            <a:r>
              <a:rPr lang="en-US" sz="3000" dirty="0"/>
              <a:t>Build a Strong Leader-Chair Partnership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F22EC2F-EECE-4206-A433-0733AFF579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097"/>
    </mc:Choice>
    <mc:Fallback xmlns="">
      <p:transition spd="slow" advTm="98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3"/>
          <p:cNvSpPr txBox="1">
            <a:spLocks noGrp="1"/>
          </p:cNvSpPr>
          <p:nvPr>
            <p:ph type="title"/>
          </p:nvPr>
        </p:nvSpPr>
        <p:spPr>
          <a:xfrm>
            <a:off x="505530" y="184150"/>
            <a:ext cx="86574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3037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br>
              <a:rPr lang="en" sz="3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3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3000" dirty="0"/>
              <a:t>Champion the Leader</a:t>
            </a:r>
            <a:br>
              <a:rPr lang="en" sz="3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3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33"/>
          <p:cNvSpPr txBox="1"/>
          <p:nvPr/>
        </p:nvSpPr>
        <p:spPr>
          <a:xfrm>
            <a:off x="304800" y="1085850"/>
            <a:ext cx="8686800" cy="38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207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Focus on recognition </a:t>
            </a:r>
          </a:p>
          <a:p>
            <a:pPr marL="5207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en-US" sz="2400" dirty="0">
                <a:solidFill>
                  <a:schemeClr val="dk1"/>
                </a:solidFill>
              </a:rPr>
              <a:t>ublic and private acknowledgements </a:t>
            </a: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265395B-8331-4938-BCAC-C6957A775D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220"/>
    </mc:Choice>
    <mc:Fallback xmlns="">
      <p:transition spd="slow" advTm="88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A4E9D8B9AE294BB8664582FC3229C4" ma:contentTypeVersion="3" ma:contentTypeDescription="Create a new document." ma:contentTypeScope="" ma:versionID="cf1e4c4ca9d7da6aad23c111eea9510d">
  <xsd:schema xmlns:xsd="http://www.w3.org/2001/XMLSchema" xmlns:xs="http://www.w3.org/2001/XMLSchema" xmlns:p="http://schemas.microsoft.com/office/2006/metadata/properties" xmlns:ns1="http://schemas.microsoft.com/sharepoint/v3" xmlns:ns2="a7af8e22-4aad-4637-bdfe-8881feb25ebc" targetNamespace="http://schemas.microsoft.com/office/2006/metadata/properties" ma:root="true" ma:fieldsID="333eeef662f33d827901a6908d0661d8" ns1:_="" ns2:_="">
    <xsd:import namespace="http://schemas.microsoft.com/sharepoint/v3"/>
    <xsd:import namespace="a7af8e22-4aad-4637-bdfe-8881feb25ebc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af8e22-4aad-4637-bdfe-8881feb25eb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EAE0CA6E-449F-426F-9B8A-3168F35A6A5A}"/>
</file>

<file path=customXml/itemProps2.xml><?xml version="1.0" encoding="utf-8"?>
<ds:datastoreItem xmlns:ds="http://schemas.openxmlformats.org/officeDocument/2006/customXml" ds:itemID="{1215E72A-8B15-4659-9E5B-5B9976F018A7}"/>
</file>

<file path=customXml/itemProps3.xml><?xml version="1.0" encoding="utf-8"?>
<ds:datastoreItem xmlns:ds="http://schemas.openxmlformats.org/officeDocument/2006/customXml" ds:itemID="{32DB48B4-1ACD-4D1D-AFA3-9FD4C527A561}"/>
</file>

<file path=docProps/app.xml><?xml version="1.0" encoding="utf-8"?>
<Properties xmlns="http://schemas.openxmlformats.org/officeDocument/2006/extended-properties" xmlns:vt="http://schemas.openxmlformats.org/officeDocument/2006/docPropsVTypes">
  <TotalTime>466</TotalTime>
  <Words>461</Words>
  <Application>Microsoft Office PowerPoint</Application>
  <PresentationFormat>On-screen Show (16:9)</PresentationFormat>
  <Paragraphs>80</Paragraphs>
  <Slides>18</Slides>
  <Notes>18</Notes>
  <HiddenSlides>0</HiddenSlides>
  <MMClips>18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Noto Sans Symbols</vt:lpstr>
      <vt:lpstr>Verdana</vt:lpstr>
      <vt:lpstr>Simple Light</vt:lpstr>
      <vt:lpstr>Office Theme</vt:lpstr>
      <vt:lpstr>Charter School Trustee Training Personnel: Ensure Exceptional School Leadership </vt:lpstr>
      <vt:lpstr>Introduction</vt:lpstr>
      <vt:lpstr>Standards for Effective Charter School Governance</vt:lpstr>
      <vt:lpstr>This Session</vt:lpstr>
      <vt:lpstr>   Hire and Support a Strong School Leader </vt:lpstr>
      <vt:lpstr>  Hire the Right Leader  </vt:lpstr>
      <vt:lpstr>  Cultivate a Trusting Relationship  </vt:lpstr>
      <vt:lpstr>Build a Strong Leader-Chair Partnership</vt:lpstr>
      <vt:lpstr>  Champion the Leader </vt:lpstr>
      <vt:lpstr>  Maintain an Updated Succession Plan </vt:lpstr>
      <vt:lpstr>  Evaluate and Hold the Leader Accountable </vt:lpstr>
      <vt:lpstr>  Collaborate to Set Annual Goals </vt:lpstr>
      <vt:lpstr>  SMART Goal Example </vt:lpstr>
      <vt:lpstr>  Evaluate Annually Using a Fair Process </vt:lpstr>
      <vt:lpstr>  Invest in Ongoing Professional Development</vt:lpstr>
      <vt:lpstr>Uphold Ethical and Regulatory Obligations </vt:lpstr>
      <vt:lpstr> Some Things to Consider 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Trustee-Personnel</dc:title>
  <dc:creator>Shotwell, Elizabeth</dc:creator>
  <cp:lastModifiedBy>Shotwell, Elizabeth</cp:lastModifiedBy>
  <cp:revision>22</cp:revision>
  <cp:lastPrinted>2018-09-26T16:04:53Z</cp:lastPrinted>
  <dcterms:modified xsi:type="dcterms:W3CDTF">2018-10-09T12:20:57Z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0x01010063A4E9D8B9AE294BB8664582FC3229C4</vt:lpwstr>
  </property>
</Properties>
</file>