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4" r:id="rId3"/>
    <p:sldId id="257" r:id="rId4"/>
    <p:sldId id="258" r:id="rId5"/>
    <p:sldId id="259" r:id="rId6"/>
    <p:sldId id="280" r:id="rId7"/>
    <p:sldId id="272" r:id="rId8"/>
    <p:sldId id="260" r:id="rId9"/>
    <p:sldId id="261" r:id="rId10"/>
    <p:sldId id="305" r:id="rId11"/>
    <p:sldId id="262" r:id="rId12"/>
    <p:sldId id="263" r:id="rId13"/>
    <p:sldId id="264" r:id="rId14"/>
    <p:sldId id="265" r:id="rId15"/>
    <p:sldId id="273" r:id="rId16"/>
    <p:sldId id="266" r:id="rId17"/>
    <p:sldId id="274" r:id="rId18"/>
    <p:sldId id="275" r:id="rId19"/>
    <p:sldId id="276" r:id="rId20"/>
    <p:sldId id="277" r:id="rId21"/>
    <p:sldId id="278" r:id="rId22"/>
    <p:sldId id="279" r:id="rId23"/>
    <p:sldId id="269" r:id="rId24"/>
    <p:sldId id="270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8"/>
    <p:restoredTop sz="94746"/>
  </p:normalViewPr>
  <p:slideViewPr>
    <p:cSldViewPr snapToGrid="0">
      <p:cViewPr varScale="1">
        <p:scale>
          <a:sx n="92" d="100"/>
          <a:sy n="92" d="100"/>
        </p:scale>
        <p:origin x="72" y="5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0B619-CD9C-8345-858E-EAAA97BCC9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96D48-C44C-0C40-B802-9ACEDB62A7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06AB9-425C-1D4E-BB97-8520D097DDF9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268C8-8263-2442-A2EA-5FC89EAC27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8966-C710-8942-B76C-1A46E7AE96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2276F-48D6-8540-9216-E6B89F7F9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8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cbc2a8da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g3ecbc2a8da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cbc2a8d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3ecbc2a8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cbc2a8da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ecbc2a8da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cbc2a8da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ecbc2a8da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4341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444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390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6909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237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02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163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3442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cbc2a8da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ecbc2a8da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cbc2a8da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3ecbc2a8da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7"/>
              <a:buFont typeface="Arial"/>
              <a:buNone/>
            </a:pPr>
            <a:endParaRPr sz="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2330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779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cbc2a8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ecbc2a8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3575050" y="1085850"/>
            <a:ext cx="5111750" cy="350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166813"/>
            <a:ext cx="8657326" cy="318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19" y="1166401"/>
            <a:ext cx="4252925" cy="31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6" y="1166400"/>
            <a:ext cx="4260545" cy="100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6" y="2278852"/>
            <a:ext cx="4260545" cy="95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6" y="3342628"/>
            <a:ext cx="4260545" cy="1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2018-2019 Training</a:t>
            </a: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Pennsylvania Department of Education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61697" y="4400550"/>
            <a:ext cx="1728788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Blue Banner - decorative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7200" y="457200"/>
            <a:ext cx="8229600" cy="5441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ctrTitle"/>
          </p:nvPr>
        </p:nvSpPr>
        <p:spPr>
          <a:xfrm>
            <a:off x="476249" y="1597819"/>
            <a:ext cx="8201025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Charter School Trustee Training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Operations: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 Strategically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B1A55-8705-41D5-9755-50ADACA09C1C}"/>
              </a:ext>
            </a:extLst>
          </p:cNvPr>
          <p:cNvSpPr txBox="1"/>
          <p:nvPr/>
        </p:nvSpPr>
        <p:spPr>
          <a:xfrm>
            <a:off x="457200" y="4483080"/>
            <a:ext cx="265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2018-2019 Training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1F7D96-26A2-4D62-B668-146A3806A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2"/>
    </mc:Choice>
    <mc:Fallback xmlns="">
      <p:transition spd="slow" advTm="3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D186-8C91-4C3F-8D4E-0AB90B324B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5914" y="276726"/>
            <a:ext cx="5582653" cy="782137"/>
          </a:xfrm>
        </p:spPr>
        <p:txBody>
          <a:bodyPr/>
          <a:lstStyle/>
          <a:p>
            <a:r>
              <a:rPr lang="en-US" sz="3000" dirty="0"/>
              <a:t>Strategic Planning Process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57C79-8F55-4F76-81A1-6814C1A5D9C4}"/>
              </a:ext>
            </a:extLst>
          </p:cNvPr>
          <p:cNvSpPr/>
          <p:nvPr/>
        </p:nvSpPr>
        <p:spPr>
          <a:xfrm>
            <a:off x="601133" y="1143000"/>
            <a:ext cx="8034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5.   Draft the strategic plan</a:t>
            </a:r>
          </a:p>
          <a:p>
            <a:pPr lvl="0"/>
            <a:r>
              <a:rPr lang="en-US" sz="2400" dirty="0"/>
              <a:t>6.   Approve the plan and develop a process of review</a:t>
            </a:r>
          </a:p>
          <a:p>
            <a:pPr lvl="0"/>
            <a:r>
              <a:rPr lang="en-US" sz="2400" dirty="0"/>
              <a:t>7.   Develop the operational/annual plan </a:t>
            </a:r>
          </a:p>
          <a:p>
            <a:pPr lvl="0"/>
            <a:r>
              <a:rPr lang="en-US" sz="2400" dirty="0"/>
              <a:t>8.   Use the strategic plan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BD9D8EE-5473-4144-A04E-3B0D759D1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79"/>
    </mc:Choice>
    <mc:Fallback xmlns="">
      <p:transition spd="slow" advTm="19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555941" y="184150"/>
            <a:ext cx="8657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Set Annual Goals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347564" y="1085850"/>
            <a:ext cx="8543925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Aligned with strategic vision</a:t>
            </a:r>
          </a:p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Create a shared sense of direction</a:t>
            </a:r>
          </a:p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 each year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9B79EB-3FA1-4922-A833-8CEDB1280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9"/>
    </mc:Choice>
    <mc:Fallback xmlns="">
      <p:transition spd="slow" advTm="64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Goal-Setting Timeline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June: Approve goals and committee tasks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July: Set benchmarks and metrics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September-April: Track progress towards goals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May-June: Evaluate outcomes and improve processes for coming year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F4457C-8A1F-40F5-8F53-87FD56170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2"/>
    </mc:Choice>
    <mc:Fallback xmlns="">
      <p:transition spd="slow" advTm="3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536154" y="1"/>
            <a:ext cx="8554453" cy="34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SMART GOALS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486674" y="109257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400" u="sng" dirty="0"/>
              <a:t>S</a:t>
            </a:r>
            <a:r>
              <a:rPr lang="en-US" sz="2400" dirty="0"/>
              <a:t>pecific	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u="sng" dirty="0"/>
              <a:t>M</a:t>
            </a:r>
            <a:r>
              <a:rPr lang="en-US" sz="2400" dirty="0"/>
              <a:t>easurable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u="sng" dirty="0"/>
              <a:t>A</a:t>
            </a:r>
            <a:r>
              <a:rPr lang="en-US" sz="2400" dirty="0"/>
              <a:t>ttainable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u="sng" dirty="0"/>
              <a:t>R</a:t>
            </a:r>
            <a:r>
              <a:rPr lang="en-US" sz="2400" dirty="0"/>
              <a:t>elevant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u="sng" dirty="0"/>
              <a:t>T</a:t>
            </a:r>
            <a:r>
              <a:rPr lang="en-US" sz="2400" dirty="0"/>
              <a:t>ime-Bound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22ADBE-B0D1-448E-A500-5C319F493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58"/>
    </mc:Choice>
    <mc:Fallback xmlns="">
      <p:transition spd="slow" advTm="8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457200" y="274319"/>
            <a:ext cx="8818193" cy="26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Sample Framework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40C53-94C1-C647-B2B8-21BB06492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436" y="1025525"/>
            <a:ext cx="4304940" cy="40513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3BA238-F8D4-4C83-927E-790B7EA6E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537979" y="224691"/>
            <a:ext cx="8657326" cy="33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Frequently Asked Questions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if we don’t have a strategic plan?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 drafts annual goals?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many should we have?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the best time of year to draft goals?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difference between a goal and a task?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does the leader evaluation fit in?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A50B77-E566-4E64-8EC7-D6EBD63D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93"/>
    </mc:Choice>
    <mc:Fallback xmlns="">
      <p:transition spd="slow" advTm="11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57200" y="20672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Organize Board &amp; Committees around Goals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52525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Committees drive the implementation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Assign goals to committees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Committees create tasks for goal achievement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A7E7D84-3582-426D-A721-52655CF5F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9"/>
    </mc:Choice>
    <mc:Fallback xmlns="">
      <p:transition spd="slow" advTm="3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57200" y="-86784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900" dirty="0"/>
              <a:t>Respect Balance of Oversight and </a:t>
            </a:r>
            <a:r>
              <a:rPr lang="en-US" sz="2900" dirty="0"/>
              <a:t>Management</a:t>
            </a:r>
            <a:endParaRPr sz="29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95917"/>
            <a:ext cx="8229600" cy="277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Define and build board-wide understanding of the oversight role of the board and the management role of the school leader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Give the school leader the autonomy and authority to manage the school while maintaining strong and close oversight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AF670F-6F62-47EB-A7DD-3EA414F0C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4"/>
    </mc:Choice>
    <mc:Fallback xmlns="">
      <p:transition spd="slow" advTm="3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57200" y="-86784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/>
              <a:t>Define and Build Board-Wide Understanding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5781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The board owns the WHAT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The leader owns the HOW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A42308-A976-4B19-925E-AAEF7B385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11"/>
    </mc:Choice>
    <mc:Fallback xmlns="">
      <p:transition spd="slow" advTm="8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57200" y="-86784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/>
              <a:t>The Gray Areas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9591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During times of change, roles can become unclear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Communication is key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AE5900-EC32-4494-9B20-A674087D7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22"/>
    </mc:Choice>
    <mc:Fallback xmlns="">
      <p:transition spd="slow" advTm="14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30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3681413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dirty="0">
                <a:latin typeface="+mj-lt"/>
              </a:rPr>
              <a:t>Thank you for participating in this presentation on Operations: Acting Strategically, the fourth of six Pennsylvania charter school trustee trainings provided by the Pennsylvania Department of Education.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Presentations of this PowerPoint without the Commonwealth’s recording do not represent the views of the Commonwealth or any Commonwealth agency.</a:t>
            </a:r>
          </a:p>
          <a:p>
            <a:pPr lvl="2"/>
            <a:endParaRPr lang="en-US" sz="1200" dirty="0"/>
          </a:p>
          <a:p>
            <a:pPr marL="990600" lvl="2" indent="0">
              <a:buNone/>
            </a:pPr>
            <a:endParaRPr lang="en-US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BFDEBA-6CB7-4669-881E-C0D161000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9"/>
    </mc:Choice>
    <mc:Fallback xmlns="">
      <p:transition spd="slow" advTm="2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57200" y="-86784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/>
              <a:t>The Line Can Change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67342"/>
            <a:ext cx="8229600" cy="202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Boards in early-stage have a different function than mature governing boards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Boards may have to step in during leader transition moments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Use turn signal and communicate well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162690-65BC-432B-BF28-A9DD96E5A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1"/>
    </mc:Choice>
    <mc:Fallback xmlns="">
      <p:transition spd="slow" advTm="6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504825" y="-86784"/>
            <a:ext cx="8657326" cy="4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/>
              <a:t>CMOs and MCSOs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10192"/>
            <a:ext cx="8229600" cy="189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Charter Management Organizations (CMOs)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Multiple Charter School Organizations (MCSOs)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lvl="0" algn="ctr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0" algn="ctr">
              <a:buClr>
                <a:schemeClr val="dk1"/>
              </a:buClr>
              <a:buSzPts val="2800"/>
            </a:pPr>
            <a:r>
              <a:rPr lang="en-US" sz="4000" dirty="0">
                <a:solidFill>
                  <a:schemeClr val="dk1"/>
                </a:solidFill>
              </a:rPr>
              <a:t>Communication is key!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402792-2AE0-4EE8-A2A6-E6C635401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08"/>
    </mc:Choice>
    <mc:Fallback xmlns="">
      <p:transition spd="slow" advTm="14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504825" y="-86784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/>
              <a:t>Grant Autonomy but Provide Oversight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1971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Trust, but verify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Base conversations on data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Ask hard questions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95B17D-BD82-4702-BC9B-2CE37D0D6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0"/>
    </mc:Choice>
    <mc:Fallback xmlns="">
      <p:transition spd="slow" advTm="4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86674" y="442367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Things to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Consider</a:t>
            </a:r>
            <a:br>
              <a:rPr lang="en" sz="3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0"/>
          <p:cNvSpPr/>
          <p:nvPr/>
        </p:nvSpPr>
        <p:spPr>
          <a:xfrm>
            <a:off x="486674" y="1028533"/>
            <a:ext cx="8370870" cy="306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your board work aligned around a 2-3 year strategic plan?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your board work collaboratively with your leader to establish annual goals?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the board share a common understanding of the role of the board versus the role of management?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What new ideas have you learned that you could take back to your board? </a:t>
            </a:r>
            <a:endParaRPr sz="2400" dirty="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AA08F4-4EF8-479C-95DC-C81716CBA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5"/>
    </mc:Choice>
    <mc:Fallback xmlns="">
      <p:transition spd="slow" advTm="5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/>
        </p:nvSpPr>
        <p:spPr>
          <a:xfrm>
            <a:off x="457200" y="1524000"/>
            <a:ext cx="8229600" cy="53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For more information </a:t>
            </a:r>
            <a:r>
              <a:rPr lang="en" sz="2000" dirty="0">
                <a:latin typeface="+mn-lt"/>
                <a:ea typeface="Calibri"/>
                <a:cs typeface="Calibri"/>
                <a:sym typeface="Calibri"/>
              </a:rPr>
              <a:t>on charter school governance best practices, </a:t>
            </a:r>
            <a:r>
              <a:rPr lang="en" sz="20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please visit </a:t>
            </a:r>
            <a:r>
              <a:rPr lang="en" sz="20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www.education.pa.gov </a:t>
            </a: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-US" sz="2000" dirty="0">
                <a:ea typeface="Calibri"/>
                <a:cs typeface="Calibri"/>
                <a:sym typeface="Calibri"/>
              </a:rPr>
              <a:t>www.charterboards.org </a:t>
            </a:r>
            <a:endParaRPr lang="en-US" sz="2600" dirty="0"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1"/>
          <p:cNvSpPr txBox="1"/>
          <p:nvPr/>
        </p:nvSpPr>
        <p:spPr>
          <a:xfrm>
            <a:off x="156410" y="2571751"/>
            <a:ext cx="8987589" cy="102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endParaRPr sz="3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078B94-1345-41C9-ACB8-91A066BB5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4"/>
    </mc:Choice>
    <mc:Fallback xmlns="">
      <p:transition spd="slow" advTm="2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476250" y="1143000"/>
            <a:ext cx="8210550" cy="8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Standards for Effective Charter School Governance</a:t>
            </a:r>
            <a:endParaRPr sz="2400"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1073405" y="1714500"/>
            <a:ext cx="6941520" cy="318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682273" y="418669"/>
            <a:ext cx="6112320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</a:t>
            </a:r>
            <a:r>
              <a:rPr lang="en-US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harter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Board Partners</a:t>
            </a:r>
            <a:endParaRPr sz="3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9CDFF4-BC90-48F7-A033-82D9AB8EB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22"/>
    </mc:Choice>
    <mc:Fallback xmlns="">
      <p:transition spd="slow" advTm="7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48574" y="45720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Session</a:t>
            </a:r>
            <a:endParaRPr sz="3000"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448574" y="1200150"/>
            <a:ext cx="8657326" cy="3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None/>
            </a:pP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 Four: Act Strategically</a:t>
            </a:r>
            <a:endParaRPr sz="2600" dirty="0"/>
          </a:p>
          <a:p>
            <a:pPr marL="342900" marR="0" lvl="0" indent="-3429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Determine the strategic </a:t>
            </a:r>
            <a:r>
              <a:rPr lang="en-US" sz="2400" dirty="0">
                <a:solidFill>
                  <a:schemeClr val="tx1"/>
                </a:solidFill>
              </a:rPr>
              <a:t>d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irection of the school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Respect the balance between governance and management</a:t>
            </a:r>
            <a:endParaRPr sz="24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193C03-B43A-45F4-8A8D-39F17BE48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1"/>
    </mc:Choice>
    <mc:Fallback xmlns="">
      <p:transition spd="slow" advTm="7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7952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Determine the Strategic Direction</a:t>
            </a: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86674" y="1200150"/>
            <a:ext cx="8555726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Oversee the development of a strategic plan that reflects the board’s vision and priorities for the school’s future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Set annual goals for the school, board, and board committees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Organize the board, its committees, and all meetings to advance the annual goals and strategic plan </a:t>
            </a:r>
          </a:p>
          <a:p>
            <a:pPr lvl="0"/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9830B9-3EDC-4B2F-8732-72F60B3DE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4"/>
    </mc:Choice>
    <mc:Fallback xmlns="">
      <p:transition spd="slow" advTm="3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86674" y="-7952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Oversee the </a:t>
            </a:r>
            <a:r>
              <a:rPr lang="en-US" sz="3000" dirty="0"/>
              <a:t>D</a:t>
            </a:r>
            <a:r>
              <a:rPr lang="en" sz="3000" dirty="0"/>
              <a:t>evelopment of a </a:t>
            </a:r>
            <a:r>
              <a:rPr lang="en-US" sz="3000" dirty="0"/>
              <a:t>S</a:t>
            </a:r>
            <a:r>
              <a:rPr lang="en" sz="3000" dirty="0"/>
              <a:t>trategic </a:t>
            </a:r>
            <a:r>
              <a:rPr lang="en-US" sz="3000" dirty="0"/>
              <a:t>P</a:t>
            </a:r>
            <a:r>
              <a:rPr lang="en" sz="3000" dirty="0"/>
              <a:t>lan</a:t>
            </a: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86674" y="1200150"/>
            <a:ext cx="8555726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Created in partnership between board and leader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Define vision for organization for next 3-5 years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Provide goals, an accountability framework, and a mechanism for monitoring progress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Should not be overcomplicated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Consider creating a strategic planning committee</a:t>
            </a:r>
          </a:p>
          <a:p>
            <a:pPr lvl="0"/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4C33EC-1602-472D-AD61-5D918BE56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69"/>
    </mc:Choice>
    <mc:Fallback xmlns="">
      <p:transition spd="slow" advTm="29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42594" y="43179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chemeClr val="bg1"/>
                </a:solidFill>
              </a:rPr>
              <a:t>Roles in Strategic Planning Process</a:t>
            </a:r>
            <a:br>
              <a:rPr lang="en-US" sz="3200" dirty="0">
                <a:solidFill>
                  <a:schemeClr val="dk1"/>
                </a:solidFill>
              </a:rPr>
            </a:b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11438"/>
            <a:ext cx="81280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School Leader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Board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Consultant</a:t>
            </a:r>
            <a:endParaRPr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26449F-E60B-4F0E-AB00-20EE437D0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64"/>
    </mc:Choice>
    <mc:Fallback xmlns="">
      <p:transition spd="slow" advTm="20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485968" y="431799"/>
            <a:ext cx="8505632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chemeClr val="bg1"/>
                </a:solidFill>
              </a:rPr>
              <a:t>Components of a Strong Strategic Plan</a:t>
            </a:r>
            <a:br>
              <a:rPr lang="en-US" sz="3200" dirty="0">
                <a:solidFill>
                  <a:schemeClr val="dk1"/>
                </a:solidFill>
              </a:rPr>
            </a:b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2400" dirty="0"/>
              <a:t>1. Vision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2400" dirty="0"/>
              <a:t>2. Mission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2400" dirty="0"/>
              <a:t>3. Organizational priorities and goals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2400" dirty="0"/>
              <a:t>4. Strategies to reach each goal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2400" dirty="0"/>
              <a:t>5. Mechanisms for measuring progress</a:t>
            </a:r>
            <a:r>
              <a:rPr lang="en-US" sz="2400" i="1" dirty="0"/>
              <a:t> </a:t>
            </a:r>
            <a:endParaRPr lang="en-US" sz="2400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D478E7-48E3-4250-A5CC-8076AC70E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51"/>
    </mc:Choice>
    <mc:Fallback xmlns="">
      <p:transition spd="slow" advTm="25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/>
        </p:nvSpPr>
        <p:spPr>
          <a:xfrm>
            <a:off x="438149" y="1064683"/>
            <a:ext cx="8491361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Outline the process for creating the strategic plan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Assess your school’s current reality and future threats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Define the charter school’s direction (mission, vision)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Hold a strategic planning retreat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77D456-CE18-3447-8245-8864508D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99" y="424441"/>
            <a:ext cx="8657326" cy="462341"/>
          </a:xfrm>
        </p:spPr>
        <p:txBody>
          <a:bodyPr/>
          <a:lstStyle/>
          <a:p>
            <a:r>
              <a:rPr lang="en-US" sz="3000" dirty="0"/>
              <a:t>Strategic Planning Process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A956CA4-7819-4485-BE89-C180DE3F8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01"/>
    </mc:Choice>
    <mc:Fallback xmlns="">
      <p:transition spd="slow" advTm="20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8F500FB-40A6-4590-94DC-FCB3454F1321}"/>
</file>

<file path=customXml/itemProps2.xml><?xml version="1.0" encoding="utf-8"?>
<ds:datastoreItem xmlns:ds="http://schemas.openxmlformats.org/officeDocument/2006/customXml" ds:itemID="{0F2835BC-3C8E-41EC-8000-E972C8CB34B9}"/>
</file>

<file path=customXml/itemProps3.xml><?xml version="1.0" encoding="utf-8"?>
<ds:datastoreItem xmlns:ds="http://schemas.openxmlformats.org/officeDocument/2006/customXml" ds:itemID="{39BD0B5D-6CB9-43A7-A999-539D1577A9C1}"/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688</Words>
  <Application>Microsoft Office PowerPoint</Application>
  <PresentationFormat>On-screen Show (16:9)</PresentationFormat>
  <Paragraphs>107</Paragraphs>
  <Slides>24</Slides>
  <Notes>23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Noto Sans Symbols</vt:lpstr>
      <vt:lpstr>Wingdings</vt:lpstr>
      <vt:lpstr>Office Theme</vt:lpstr>
      <vt:lpstr> Charter School Trustee Training Operations: Act Strategically</vt:lpstr>
      <vt:lpstr>  Introduction</vt:lpstr>
      <vt:lpstr>Standards for Effective Charter School Governance</vt:lpstr>
      <vt:lpstr>This Session</vt:lpstr>
      <vt:lpstr>   Determine the Strategic Direction </vt:lpstr>
      <vt:lpstr>   Oversee the Development of a Strategic Plan </vt:lpstr>
      <vt:lpstr>  Roles in Strategic Planning Process  </vt:lpstr>
      <vt:lpstr>  Components of a Strong Strategic Plan  </vt:lpstr>
      <vt:lpstr>Strategic Planning Process</vt:lpstr>
      <vt:lpstr>Strategic Planning Process</vt:lpstr>
      <vt:lpstr>  Set Annual Goals </vt:lpstr>
      <vt:lpstr>  Goal-Setting Timeline </vt:lpstr>
      <vt:lpstr>  SMART GOALS</vt:lpstr>
      <vt:lpstr>  Sample Framework </vt:lpstr>
      <vt:lpstr>  Frequently Asked Questions </vt:lpstr>
      <vt:lpstr>  Organize Board &amp; Committees around Goals </vt:lpstr>
      <vt:lpstr>  Respect Balance of Oversight and Management</vt:lpstr>
      <vt:lpstr>  Define and Build Board-Wide Understanding</vt:lpstr>
      <vt:lpstr>  The Gray Areas</vt:lpstr>
      <vt:lpstr>  The Line Can Change</vt:lpstr>
      <vt:lpstr>  CMOs and MCSOs</vt:lpstr>
      <vt:lpstr>  Grant Autonomy but Provide Oversight</vt:lpstr>
      <vt:lpstr> Some Things to Consider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Trustee-Operations</dc:title>
  <dc:creator>Shotwell, Elizabeth</dc:creator>
  <cp:lastModifiedBy>Shotwell, Elizabeth</cp:lastModifiedBy>
  <cp:revision>40</cp:revision>
  <cp:lastPrinted>2018-08-15T17:25:10Z</cp:lastPrinted>
  <dcterms:modified xsi:type="dcterms:W3CDTF">2018-10-09T12:50:29Z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