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7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6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2" r:id="rId1"/>
    <p:sldMasterId id="2147483673" r:id="rId2"/>
  </p:sldMasterIdLst>
  <p:notesMasterIdLst>
    <p:notesMasterId r:id="rId31"/>
  </p:notesMasterIdLst>
  <p:handoutMasterIdLst>
    <p:handoutMasterId r:id="rId32"/>
  </p:handoutMasterIdLst>
  <p:sldIdLst>
    <p:sldId id="256" r:id="rId3"/>
    <p:sldId id="304" r:id="rId4"/>
    <p:sldId id="257" r:id="rId5"/>
    <p:sldId id="258" r:id="rId6"/>
    <p:sldId id="259" r:id="rId7"/>
    <p:sldId id="305" r:id="rId8"/>
    <p:sldId id="306" r:id="rId9"/>
    <p:sldId id="307" r:id="rId10"/>
    <p:sldId id="308" r:id="rId11"/>
    <p:sldId id="260" r:id="rId12"/>
    <p:sldId id="309" r:id="rId13"/>
    <p:sldId id="316" r:id="rId14"/>
    <p:sldId id="311" r:id="rId15"/>
    <p:sldId id="317" r:id="rId16"/>
    <p:sldId id="310" r:id="rId17"/>
    <p:sldId id="261" r:id="rId18"/>
    <p:sldId id="262" r:id="rId19"/>
    <p:sldId id="263" r:id="rId20"/>
    <p:sldId id="264" r:id="rId21"/>
    <p:sldId id="265" r:id="rId22"/>
    <p:sldId id="313" r:id="rId23"/>
    <p:sldId id="314" r:id="rId24"/>
    <p:sldId id="266" r:id="rId25"/>
    <p:sldId id="271" r:id="rId26"/>
    <p:sldId id="268" r:id="rId27"/>
    <p:sldId id="315" r:id="rId28"/>
    <p:sldId id="269" r:id="rId29"/>
    <p:sldId id="270" r:id="rId30"/>
  </p:sldIdLst>
  <p:sldSz cx="9144000" cy="5143500" type="screen16x9"/>
  <p:notesSz cx="7102475" cy="93884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8" autoAdjust="0"/>
    <p:restoredTop sz="69817" autoAdjust="0"/>
  </p:normalViewPr>
  <p:slideViewPr>
    <p:cSldViewPr snapToGrid="0">
      <p:cViewPr varScale="1">
        <p:scale>
          <a:sx n="87" d="100"/>
          <a:sy n="87" d="100"/>
        </p:scale>
        <p:origin x="64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460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ustomXml" Target="../customXml/item3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E0B619-CD9C-8345-858E-EAAA97BCC9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C96D48-C44C-0C40-B802-9ACEDB62A7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F7706AB9-425C-1D4E-BB97-8520D097DDF9}" type="datetimeFigureOut">
              <a:rPr lang="en-US" smtClean="0"/>
              <a:t>10/5/2018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268C8-8263-2442-A2EA-5FC89EAC27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58966-C710-8942-B76C-1A46E7AE96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BAB2276F-48D6-8540-9216-E6B89F7F9B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998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94213" rIns="94213" bIns="94213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ecbc2a8da_2_87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39" name="Google Shape;139;g3ecbc2a8da_2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ecbc2a8da_2_113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68" name="Google Shape;168;g3ecbc2a8da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ecbc2a8da_2_113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68" name="Google Shape;168;g3ecbc2a8da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2974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ecbc2a8da_2_113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68" name="Google Shape;168;g3ecbc2a8da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2886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ecbc2a8da_2_113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68" name="Google Shape;168;g3ecbc2a8da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6959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ecbc2a8da_2_113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68" name="Google Shape;168;g3ecbc2a8da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0491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ecbc2a8da_2_113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68" name="Google Shape;168;g3ecbc2a8da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3877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ecbc2a8da_0_0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74" name="Google Shape;174;g3ecbc2a8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ecbc2a8da_0_5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r>
              <a:rPr lang="en-US" b="1" dirty="0"/>
              <a:t> </a:t>
            </a:r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180" name="Google Shape;180;g3ecbc2a8d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ecbc2a8da_2_118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86" name="Google Shape;186;g3ecbc2a8da_2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ecbc2a8da_2_123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92" name="Google Shape;192;g3ecbc2a8da_2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592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4229" tIns="47114" rIns="94229" bIns="47114"/>
          <a:lstStyle/>
          <a:p>
            <a:fld id="{3C0DDAA2-1C43-4F84-BCB8-BB799C3B521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902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ecbc2a8da_2_128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98" name="Google Shape;198;g3ecbc2a8da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538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592" indent="0">
              <a:buNone/>
            </a:pP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754691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ecbc2a8da_2_133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204" name="Google Shape;204;g3ecbc2a8da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81618cdb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81618cdbc_0_2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53086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ecbc2a8da_2_145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218" name="Google Shape;218;g3ecbc2a8da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9786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ecbc2a8da_2_160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224" name="Google Shape;224;g3ecbc2a8da_2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ecbc2a8da_2_165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230" name="Google Shape;230;g3ecbc2a8da_2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ecbc2a8da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" y="765175"/>
            <a:ext cx="6792913" cy="3821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g3ecbc2a8da_2_93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>
              <a:buClr>
                <a:schemeClr val="dk1"/>
              </a:buClr>
              <a:buSzPts val="1000"/>
              <a:buNone/>
            </a:pPr>
            <a:endParaRPr sz="1000" dirty="0">
              <a:solidFill>
                <a:schemeClr val="dk1"/>
              </a:solidFill>
            </a:endParaRPr>
          </a:p>
        </p:txBody>
      </p:sp>
      <p:sp>
        <p:nvSpPr>
          <p:cNvPr id="146" name="Google Shape;146;g3ecbc2a8da_2_93:notes"/>
          <p:cNvSpPr txBox="1">
            <a:spLocks noGrp="1"/>
          </p:cNvSpPr>
          <p:nvPr>
            <p:ph type="dt" idx="10"/>
          </p:nvPr>
        </p:nvSpPr>
        <p:spPr>
          <a:xfrm>
            <a:off x="3912272" y="0"/>
            <a:ext cx="2992959" cy="50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algn="r"/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2/8/13</a:t>
            </a:r>
            <a:endParaRPr dirty="0"/>
          </a:p>
        </p:txBody>
      </p:sp>
      <p:sp>
        <p:nvSpPr>
          <p:cNvPr id="147" name="Google Shape;147;g3ecbc2a8da_2_93:notes"/>
          <p:cNvSpPr txBox="1">
            <a:spLocks noGrp="1"/>
          </p:cNvSpPr>
          <p:nvPr>
            <p:ph type="sldNum" idx="12"/>
          </p:nvPr>
        </p:nvSpPr>
        <p:spPr>
          <a:xfrm>
            <a:off x="3912272" y="9680667"/>
            <a:ext cx="2992959" cy="50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" sz="1200">
                <a:latin typeface="Calibri"/>
                <a:ea typeface="Calibri"/>
                <a:cs typeface="Calibri"/>
                <a:sym typeface="Calibri"/>
              </a:rPr>
              <a:pPr algn="r"/>
              <a:t>3</a:t>
            </a:fld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ecbc2a8da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" y="765175"/>
            <a:ext cx="6792913" cy="3821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3ecbc2a8da_2_101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>
              <a:lnSpc>
                <a:spcPct val="80000"/>
              </a:lnSpc>
              <a:buClr>
                <a:schemeClr val="dk1"/>
              </a:buClr>
              <a:buSzPts val="687"/>
              <a:buNone/>
            </a:pPr>
            <a:endParaRPr sz="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g3ecbc2a8da_2_101:notes"/>
          <p:cNvSpPr txBox="1">
            <a:spLocks noGrp="1"/>
          </p:cNvSpPr>
          <p:nvPr>
            <p:ph type="dt" idx="10"/>
          </p:nvPr>
        </p:nvSpPr>
        <p:spPr>
          <a:xfrm>
            <a:off x="3912272" y="0"/>
            <a:ext cx="2992959" cy="50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algn="r"/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2/8/13</a:t>
            </a:r>
            <a:endParaRPr dirty="0"/>
          </a:p>
        </p:txBody>
      </p:sp>
      <p:sp>
        <p:nvSpPr>
          <p:cNvPr id="156" name="Google Shape;156;g3ecbc2a8da_2_101:notes"/>
          <p:cNvSpPr txBox="1">
            <a:spLocks noGrp="1"/>
          </p:cNvSpPr>
          <p:nvPr>
            <p:ph type="sldNum" idx="12"/>
          </p:nvPr>
        </p:nvSpPr>
        <p:spPr>
          <a:xfrm>
            <a:off x="3912272" y="9680667"/>
            <a:ext cx="2992959" cy="50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" sz="1200">
                <a:latin typeface="Calibri"/>
                <a:ea typeface="Calibri"/>
                <a:cs typeface="Calibri"/>
                <a:sym typeface="Calibri"/>
              </a:rPr>
              <a:pPr algn="r"/>
              <a:t>4</a:t>
            </a:fld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ecbc2a8da_2_108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62" name="Google Shape;162;g3ecbc2a8da_2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ecbc2a8da_2_108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62" name="Google Shape;162;g3ecbc2a8da_2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3097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ecbc2a8da_2_108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62" name="Google Shape;162;g3ecbc2a8da_2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9584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ecbc2a8da_2_108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endParaRPr dirty="0"/>
          </a:p>
        </p:txBody>
      </p:sp>
      <p:sp>
        <p:nvSpPr>
          <p:cNvPr id="162" name="Google Shape;162;g3ecbc2a8da_2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6377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256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without subheadline 2">
  <p:cSld name="Big image without subheadline 2"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243032" y="178908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43031" y="641246"/>
            <a:ext cx="8657326" cy="25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2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>
            <a:spLocks noGrp="1"/>
          </p:cNvSpPr>
          <p:nvPr>
            <p:ph type="pic" idx="2"/>
          </p:nvPr>
        </p:nvSpPr>
        <p:spPr>
          <a:xfrm>
            <a:off x="243032" y="1166813"/>
            <a:ext cx="8657326" cy="318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AFAFA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Bimage and  3 text boxes">
  <p:cSld name="1 Bimage and  3 text boxe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243032" y="178908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243031" y="641246"/>
            <a:ext cx="8657326" cy="25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2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>
            <a:spLocks noGrp="1"/>
          </p:cNvSpPr>
          <p:nvPr>
            <p:ph type="pic" idx="2"/>
          </p:nvPr>
        </p:nvSpPr>
        <p:spPr>
          <a:xfrm>
            <a:off x="242919" y="1166401"/>
            <a:ext cx="4252925" cy="318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AFAFA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3"/>
          </p:nvPr>
        </p:nvSpPr>
        <p:spPr>
          <a:xfrm>
            <a:off x="4639816" y="1166400"/>
            <a:ext cx="4260545" cy="100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4"/>
          </p:nvPr>
        </p:nvSpPr>
        <p:spPr>
          <a:xfrm>
            <a:off x="4639816" y="2278852"/>
            <a:ext cx="4260545" cy="955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5"/>
          </p:nvPr>
        </p:nvSpPr>
        <p:spPr>
          <a:xfrm>
            <a:off x="4639816" y="3342628"/>
            <a:ext cx="4260545" cy="100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" name="Google Shape;88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" name="Google Shape;89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5" name="Google Shape;95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" name="Google Shape;96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body" idx="1"/>
          </p:nvPr>
        </p:nvSpPr>
        <p:spPr>
          <a:xfrm>
            <a:off x="3575050" y="1085850"/>
            <a:ext cx="5111750" cy="350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5" name="Google Shape;115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6" name="Google Shape;116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0" name="Google Shape;120;p2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9" name="Google Shape;129;p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 rot="5400000">
            <a:off x="5463778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5" name="Google Shape;135;p2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6" name="Google Shape;136;p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6124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 descr="Pennsylvania Department of Education Logo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61697" y="4400550"/>
            <a:ext cx="1728788" cy="41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 descr="Blue Banner - decorative imag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57200" y="457200"/>
            <a:ext cx="8229600" cy="54411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Charter School Trustee Training</a:t>
            </a:r>
            <a:br>
              <a:rPr lang="en-US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Instruction and Academic Programs: 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Focus Relentlessly on Student Achievement</a:t>
            </a:r>
            <a:endParaRPr sz="2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CC4A508-F560-4D95-BC95-3D114809E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B18CA4-5958-4788-848D-01E597AA8CA5}"/>
              </a:ext>
            </a:extLst>
          </p:cNvPr>
          <p:cNvSpPr txBox="1"/>
          <p:nvPr/>
        </p:nvSpPr>
        <p:spPr>
          <a:xfrm>
            <a:off x="152400" y="4664789"/>
            <a:ext cx="1430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2018-19 Training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11"/>
    </mc:Choice>
    <mc:Fallback xmlns="">
      <p:transition spd="slow" advTm="31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524581" y="194733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Know Whether Students are on Track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1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Agree on the definition of academic excellence</a:t>
            </a:r>
            <a:endParaRPr sz="2400" dirty="0"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Understand how student achievement is measured at the school</a:t>
            </a:r>
            <a:endParaRPr sz="2400" dirty="0"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Review indicators of student success regularly to monitor progress toward school goals</a:t>
            </a:r>
            <a:endParaRPr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BD3671-1DE3-422F-BC28-9E97FFD74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00"/>
    </mc:Choice>
    <mc:Fallback xmlns="">
      <p:transition spd="slow" advTm="28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534106" y="175683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Know Whether Students are on Track</a:t>
            </a:r>
            <a:b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1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Agree on the definition of academic excellence</a:t>
            </a:r>
            <a:endParaRPr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9A5B3B-BAEF-4EDE-9EF6-833E554CC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1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31"/>
    </mc:Choice>
    <mc:Fallback xmlns="">
      <p:transition spd="slow" advTm="50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534106" y="432858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lvl="0">
              <a:buSzPts val="3200"/>
            </a:pPr>
            <a:r>
              <a:rPr lang="en-US" sz="3000" dirty="0"/>
              <a:t>Standards Aligned System</a:t>
            </a: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1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7175" lvl="0" indent="-257175" defTabSz="685800">
              <a:spcBef>
                <a:spcPts val="525"/>
              </a:spcBef>
              <a:buClrTx/>
              <a:buSzPct val="100000"/>
              <a:buFont typeface="Arial"/>
              <a:buChar char="•"/>
            </a:pPr>
            <a:r>
              <a:rPr lang="en-US" sz="1950"/>
              <a:t>PDE developed the Standards Aligned System (SAS) to improve student achievement, accessible through PDE’s website</a:t>
            </a:r>
          </a:p>
          <a:p>
            <a:pPr marL="257175" lvl="0" indent="-257175" defTabSz="685800">
              <a:spcBef>
                <a:spcPts val="525"/>
              </a:spcBef>
              <a:buClrTx/>
              <a:buSzPct val="100000"/>
              <a:buFont typeface="Arial"/>
              <a:buChar char="•"/>
            </a:pPr>
            <a:r>
              <a:rPr lang="en-US" sz="1950"/>
              <a:t>SAS identifies six elements that impact student achievement:</a:t>
            </a:r>
          </a:p>
          <a:p>
            <a:pPr marL="587828" lvl="1" indent="-244928" defTabSz="685800">
              <a:spcBef>
                <a:spcPts val="525"/>
              </a:spcBef>
              <a:buClrTx/>
              <a:buSzPct val="100000"/>
              <a:buFont typeface="Arial"/>
              <a:buChar char="–"/>
            </a:pPr>
            <a:r>
              <a:rPr lang="en-US" sz="1800"/>
              <a:t>Standards</a:t>
            </a:r>
          </a:p>
          <a:p>
            <a:pPr marL="587828" lvl="1" indent="-244928" defTabSz="685800">
              <a:spcBef>
                <a:spcPts val="525"/>
              </a:spcBef>
              <a:buClrTx/>
              <a:buSzPct val="100000"/>
              <a:buFont typeface="Arial"/>
              <a:buChar char="–"/>
            </a:pPr>
            <a:r>
              <a:rPr lang="en-US" sz="1800"/>
              <a:t>Assessments</a:t>
            </a:r>
          </a:p>
          <a:p>
            <a:pPr marL="587828" lvl="1" indent="-244928" defTabSz="685800">
              <a:spcBef>
                <a:spcPts val="525"/>
              </a:spcBef>
              <a:buClrTx/>
              <a:buSzPct val="100000"/>
              <a:buFont typeface="Arial"/>
              <a:buChar char="–"/>
            </a:pPr>
            <a:r>
              <a:rPr lang="en-US" sz="1800"/>
              <a:t>Curriculum Framework</a:t>
            </a:r>
          </a:p>
          <a:p>
            <a:pPr marL="587828" lvl="1" indent="-244928" defTabSz="685800">
              <a:spcBef>
                <a:spcPts val="525"/>
              </a:spcBef>
              <a:buClrTx/>
              <a:buSzPct val="100000"/>
              <a:buFont typeface="Arial"/>
              <a:buChar char="–"/>
            </a:pPr>
            <a:r>
              <a:rPr lang="en-US" sz="1800"/>
              <a:t>Instruction</a:t>
            </a:r>
          </a:p>
          <a:p>
            <a:pPr marL="587828" lvl="1" indent="-244928" defTabSz="685800">
              <a:spcBef>
                <a:spcPts val="525"/>
              </a:spcBef>
              <a:buClrTx/>
              <a:buSzPct val="100000"/>
              <a:buFont typeface="Arial"/>
              <a:buChar char="–"/>
            </a:pPr>
            <a:r>
              <a:rPr lang="en-US" sz="1800"/>
              <a:t>Materials and Resources</a:t>
            </a:r>
          </a:p>
          <a:p>
            <a:pPr marL="587828" lvl="1" indent="-244928" defTabSz="685800">
              <a:spcBef>
                <a:spcPts val="525"/>
              </a:spcBef>
              <a:buClrTx/>
              <a:buSzPct val="100000"/>
              <a:buFont typeface="Arial"/>
              <a:buChar char="–"/>
            </a:pPr>
            <a:r>
              <a:rPr lang="en-US" sz="1800"/>
              <a:t>Safe and Supportive Schools</a:t>
            </a:r>
            <a:endParaRPr lang="en-US" sz="1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A0C86C7-A95D-4129-AF11-E50F838A7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8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25"/>
    </mc:Choice>
    <mc:Fallback xmlns="">
      <p:transition spd="slow" advTm="67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534106" y="194733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Know Whether Students are on Track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1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"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Understand how student achievement is measured at the school</a:t>
            </a:r>
            <a:endParaRPr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5A6EB0C-7937-4151-8CC8-C4819BE17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97"/>
    </mc:Choice>
    <mc:Fallback xmlns="">
      <p:transition spd="slow" advTm="81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534106" y="432858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lvl="0">
              <a:buSzPts val="3200"/>
            </a:pPr>
            <a:r>
              <a:rPr lang="en-US" sz="3000"/>
              <a:t>Every Student Succeeds Act</a:t>
            </a: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1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"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7C95DF-43A8-43DC-9D21-5505EA4D960B}"/>
              </a:ext>
            </a:extLst>
          </p:cNvPr>
          <p:cNvSpPr txBox="1">
            <a:spLocks/>
          </p:cNvSpPr>
          <p:nvPr/>
        </p:nvSpPr>
        <p:spPr>
          <a:xfrm>
            <a:off x="438149" y="1066403"/>
            <a:ext cx="8172449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57175" marR="0" indent="-257175" algn="l" defTabSz="685800" rtl="0" latinLnBrk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87828" marR="0" indent="-244928" algn="l" defTabSz="685800" rtl="0" latinLnBrk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914400" marR="0" indent="-228600" algn="l" defTabSz="685800" rtl="0" latinLnBrk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03020" marR="0" indent="-274320" algn="l" defTabSz="685800" rtl="0" latinLnBrk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45920" marR="0" indent="-274320" algn="l" defTabSz="685800" rtl="0" latinLnBrk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988820" marR="0" indent="-274320" algn="l" defTabSz="685800" rtl="0" latinLnBrk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331720" marR="0" indent="-274320" algn="l" defTabSz="685800" rtl="0" latinLnBrk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674619" marR="0" indent="-274319" algn="l" defTabSz="685800" rtl="0" latinLnBrk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017519" marR="0" indent="-274319" algn="l" defTabSz="685800" rtl="0" latinLnBrk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 2015, the federal government passed the Every Student Succeeds Act (ESSA), which reauthorized the previous Elementary and Secondary Education Act (ESEA) and replaced the No Child Left Behind Act 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Each state was required to submit academic standards, goals, and plans for achieving those goals (ESSA Plan) to the U.S. Department of Education 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Pennsylvania’s ESSA Plan was approved on January 16, 2018</a:t>
            </a:r>
          </a:p>
          <a:p>
            <a:pPr marL="587828" marR="0" lvl="1" indent="-244928" algn="l" defTabSz="6858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/>
            </a:pPr>
            <a:r>
              <a:rPr kumimoji="0" lang="en-US" sz="19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Provisions include increased investment in evidence-based strategies, additional data reporting requirements, and improving the Pre-K-to-Postsecondary pipeline</a:t>
            </a:r>
            <a:endParaRPr kumimoji="0" lang="en-US" sz="19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58D0CA-CB31-4B05-A5F8-84F61F87E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2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74"/>
    </mc:Choice>
    <mc:Fallback xmlns="">
      <p:transition spd="slow" advTm="45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524581" y="194733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Know Whether Students are on Track</a:t>
            </a:r>
            <a:b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1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"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" sz="28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Review indicators of student success regularly to monitor progress toward school goals</a:t>
            </a:r>
            <a:endParaRPr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1D2D74-AA31-4D88-B748-968E5DEC3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98"/>
    </mc:Choice>
    <mc:Fallback xmlns="">
      <p:transition spd="slow" advTm="89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2"/>
          <p:cNvSpPr txBox="1">
            <a:spLocks noGrp="1"/>
          </p:cNvSpPr>
          <p:nvPr>
            <p:ph type="title"/>
          </p:nvPr>
        </p:nvSpPr>
        <p:spPr>
          <a:xfrm>
            <a:off x="529872" y="206728"/>
            <a:ext cx="86574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Board Composition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2"/>
          <p:cNvSpPr txBox="1"/>
          <p:nvPr/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Ensure that you have at least one board member who understands </a:t>
            </a:r>
            <a:r>
              <a:rPr lang="en" sz="2400" dirty="0">
                <a:solidFill>
                  <a:schemeClr val="dk1"/>
                </a:solidFill>
              </a:rPr>
              <a:t>K</a:t>
            </a: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-12 education (ideally a former teacher or principal)</a:t>
            </a:r>
            <a:endParaRPr sz="2400" dirty="0"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Also useful to </a:t>
            </a: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have someone fluent in academic data</a:t>
            </a:r>
            <a:endParaRPr sz="2400" dirty="0"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Consider whether you need someone to represent a mission-specific focus (i.e. IB model, French immersion)</a:t>
            </a:r>
            <a:endParaRPr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17FEFB-C9AB-4DF1-9FEE-D0E68087D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45"/>
    </mc:Choice>
    <mc:Fallback xmlns="">
      <p:transition spd="slow" advTm="57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 txBox="1">
            <a:spLocks noGrp="1"/>
          </p:cNvSpPr>
          <p:nvPr>
            <p:ph type="title"/>
          </p:nvPr>
        </p:nvSpPr>
        <p:spPr>
          <a:xfrm>
            <a:off x="524580" y="193675"/>
            <a:ext cx="86574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School Performance Committee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3"/>
          <p:cNvSpPr txBox="1"/>
          <p:nvPr/>
        </p:nvSpPr>
        <p:spPr>
          <a:xfrm>
            <a:off x="304800" y="1085850"/>
            <a:ext cx="8686800" cy="38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Includes at least one voting board member</a:t>
            </a:r>
            <a:endParaRPr sz="2400" dirty="0"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Staffed by the CEO and other academic </a:t>
            </a:r>
            <a:r>
              <a:rPr lang="en" sz="2400" dirty="0">
                <a:solidFill>
                  <a:schemeClr val="dk1"/>
                </a:solidFill>
              </a:rPr>
              <a:t>leaders</a:t>
            </a:r>
            <a:endParaRPr sz="2400" dirty="0"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Responsible for:</a:t>
            </a:r>
            <a:endParaRPr sz="2400" dirty="0"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Partnering with the school leader to set and reach rigorous academic goals</a:t>
            </a:r>
            <a:endParaRPr sz="2400" dirty="0"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Building board-wide understanding of academic progress</a:t>
            </a:r>
            <a:endParaRPr sz="2400" dirty="0"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Maintaining a strong committee</a:t>
            </a:r>
            <a:endParaRPr sz="2400" dirty="0"/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FB09626-38EB-44DF-8758-7D5FDBC29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09"/>
    </mc:Choice>
    <mc:Fallback xmlns="">
      <p:transition spd="slow" advTm="185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/>
          <p:cNvSpPr txBox="1">
            <a:spLocks noGrp="1"/>
          </p:cNvSpPr>
          <p:nvPr>
            <p:ph type="title"/>
          </p:nvPr>
        </p:nvSpPr>
        <p:spPr>
          <a:xfrm>
            <a:off x="547158" y="206728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mportance of a Strong Dashboard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4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Board’s way of tracking metrics at a board-appropriate level</a:t>
            </a:r>
            <a:endParaRPr lang="en-US" sz="2400" dirty="0"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Answers the question: “Are we on track to meet our achievement goals?”</a:t>
            </a:r>
            <a:endParaRPr lang="en-US" sz="2400" dirty="0"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Updated by school staff, reviewed by School Performance Committee, and shared with board</a:t>
            </a:r>
            <a:endParaRPr lang="en-US" sz="2400" dirty="0"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Used to drive board discussions and decisions</a:t>
            </a:r>
            <a:endParaRPr lang="en-US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AA3F30F-8C36-41A5-A3CF-60B150663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64"/>
    </mc:Choice>
    <mc:Fallback xmlns="">
      <p:transition spd="slow" advTm="205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>
            <a:spLocks noGrp="1"/>
          </p:cNvSpPr>
          <p:nvPr>
            <p:ph type="title"/>
          </p:nvPr>
        </p:nvSpPr>
        <p:spPr>
          <a:xfrm>
            <a:off x="526345" y="206728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Steps to Creating a Dashboard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5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Set goals and metrics for measuring progress</a:t>
            </a:r>
            <a:endParaRPr sz="2400" dirty="0"/>
          </a:p>
          <a:p>
            <a:pPr marL="514350" marR="0" lvl="0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Design a clear, simple dashboard</a:t>
            </a:r>
            <a:endParaRPr sz="2400" dirty="0"/>
          </a:p>
          <a:p>
            <a:pPr marL="514350" marR="0" lvl="0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the dashboard effectively</a:t>
            </a:r>
            <a:endParaRPr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270BD1-7D95-42C3-9FBC-CCBBF931E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58"/>
    </mc:Choice>
    <mc:Fallback xmlns="">
      <p:transition spd="slow" advTm="34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266" y="228600"/>
            <a:ext cx="7992533" cy="857250"/>
          </a:xfrm>
        </p:spPr>
        <p:txBody>
          <a:bodyPr/>
          <a:lstStyle/>
          <a:p>
            <a:r>
              <a:rPr lang="en-US" sz="3000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5850"/>
            <a:ext cx="8229600" cy="3681413"/>
          </a:xfrm>
        </p:spPr>
        <p:txBody>
          <a:bodyPr>
            <a:noAutofit/>
          </a:bodyPr>
          <a:lstStyle/>
          <a:p>
            <a:pPr marL="25400" indent="0">
              <a:buNone/>
            </a:pPr>
            <a:r>
              <a:rPr lang="en-US" sz="1800" dirty="0">
                <a:latin typeface="+mj-lt"/>
              </a:rPr>
              <a:t>Thank you for participating in this presentation on Instruction and Academic Programs, the first of six Pennsylvania charter school trustee trainings provided by the Pennsylvania Department of Education.</a:t>
            </a:r>
          </a:p>
          <a:p>
            <a:pPr marL="25400" indent="0">
              <a:buNone/>
            </a:pPr>
            <a:endParaRPr lang="en-US" sz="1800" dirty="0">
              <a:latin typeface="+mj-lt"/>
            </a:endParaRPr>
          </a:p>
          <a:p>
            <a:pPr marL="25400" indent="0">
              <a:buNone/>
            </a:pPr>
            <a:r>
              <a:rPr lang="en-US" sz="1800" dirty="0">
                <a:latin typeface="+mj-lt"/>
              </a:rPr>
              <a:t>This presentation is for informational purposes only. It is not legal advice and should not be relied upon as such. Schools should defer to their solicitor for legal advice.</a:t>
            </a:r>
          </a:p>
          <a:p>
            <a:pPr marL="25400" indent="0">
              <a:buNone/>
            </a:pPr>
            <a:endParaRPr lang="en-US" sz="1800" dirty="0">
              <a:latin typeface="+mj-lt"/>
            </a:endParaRPr>
          </a:p>
          <a:p>
            <a:pPr marL="25400" indent="0">
              <a:buNone/>
            </a:pPr>
            <a:r>
              <a:rPr lang="en-US" sz="1800" dirty="0">
                <a:latin typeface="+mj-lt"/>
              </a:rPr>
              <a:t>Presentations of this PowerPoint without the Commonwealth’s recording do not represent the views of the Commonwealth or any Commonwealth agency.</a:t>
            </a:r>
          </a:p>
          <a:p>
            <a:pPr lvl="2"/>
            <a:endParaRPr lang="en-US" sz="1200" dirty="0"/>
          </a:p>
          <a:p>
            <a:pPr marL="990600" lvl="2" indent="0">
              <a:buNone/>
            </a:pPr>
            <a:endParaRPr lang="en-US" sz="12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74A21E9-C6C7-41DF-9B24-021587465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05"/>
    </mc:Choice>
    <mc:Fallback xmlns="">
      <p:transition spd="slow" advTm="28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6"/>
          <p:cNvSpPr txBox="1">
            <a:spLocks noGrp="1"/>
          </p:cNvSpPr>
          <p:nvPr>
            <p:ph type="title"/>
          </p:nvPr>
        </p:nvSpPr>
        <p:spPr>
          <a:xfrm>
            <a:off x="522817" y="208491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Set Goals and Metrics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6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Board and school leader work in partnership to create annual goals</a:t>
            </a:r>
            <a:endParaRPr sz="2400" dirty="0"/>
          </a:p>
          <a:p>
            <a:pPr marL="514350" marR="0" lvl="0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Identify formative metrics that dovetail with information that the school is already tracking 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290BA0-6979-4F90-AB06-92AD9B992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678"/>
    </mc:Choice>
    <mc:Fallback xmlns="">
      <p:transition spd="slow" advTm="111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90AE1-7E1D-42D8-A52B-2C27D903F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391" y="237067"/>
            <a:ext cx="7941733" cy="857250"/>
          </a:xfrm>
        </p:spPr>
        <p:txBody>
          <a:bodyPr/>
          <a:lstStyle/>
          <a:p>
            <a:r>
              <a:rPr lang="en-US" sz="3000" dirty="0"/>
              <a:t>S.M.A.R.T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ABCFCE-8482-4F59-960F-1D4FE66824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Specific</a:t>
            </a:r>
          </a:p>
          <a:p>
            <a:r>
              <a:rPr lang="en-US" sz="2400" dirty="0"/>
              <a:t>Measurable</a:t>
            </a:r>
          </a:p>
          <a:p>
            <a:r>
              <a:rPr lang="en-US" sz="2400" dirty="0"/>
              <a:t>Achievable</a:t>
            </a:r>
          </a:p>
          <a:p>
            <a:r>
              <a:rPr lang="en-US" sz="2400" dirty="0"/>
              <a:t>Relevant</a:t>
            </a:r>
          </a:p>
          <a:p>
            <a:r>
              <a:rPr lang="en-US" sz="2400" dirty="0"/>
              <a:t>Time Bound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9F9F0D0-338F-4D5B-B98B-5C6AB3922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66"/>
    </mc:Choice>
    <mc:Fallback xmlns="">
      <p:transition spd="slow" advTm="84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CB767-EA9B-4497-BB8E-F96EAF626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382" y="228600"/>
            <a:ext cx="8085667" cy="857250"/>
          </a:xfrm>
        </p:spPr>
        <p:txBody>
          <a:bodyPr/>
          <a:lstStyle/>
          <a:p>
            <a:r>
              <a:rPr lang="en-US" sz="3000" dirty="0"/>
              <a:t>Monitoring Progress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897ED-72EE-4B0D-AAAA-7E0E35B93C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Formative assessments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848349-E078-42C8-AE63-266A272C1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3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053"/>
    </mc:Choice>
    <mc:Fallback xmlns="">
      <p:transition spd="slow" advTm="302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title"/>
          </p:nvPr>
        </p:nvSpPr>
        <p:spPr>
          <a:xfrm>
            <a:off x="545395" y="195439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Design a Clear, Simple Dashboard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7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Concise, simple, and visual</a:t>
            </a:r>
            <a:endParaRPr sz="2400" dirty="0"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Technology that is easy for both staff and board to use</a:t>
            </a:r>
            <a:endParaRPr sz="2400" dirty="0"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Clearly shows when areas are “lit up,” indicating 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area of</a:t>
            </a: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concern 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1D7219-6FFA-43CA-993E-9D506149E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196"/>
    </mc:Choice>
    <mc:Fallback xmlns="">
      <p:transition spd="slow" advTm="217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 title="Char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955" y="1066245"/>
            <a:ext cx="4181925" cy="25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 title="Chart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63051" y="1037654"/>
            <a:ext cx="4181928" cy="258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2082263" y="3914864"/>
            <a:ext cx="8586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Math</a:t>
            </a:r>
            <a:endParaRPr dirty="0"/>
          </a:p>
        </p:txBody>
      </p:sp>
      <p:sp>
        <p:nvSpPr>
          <p:cNvPr id="64" name="Google Shape;64;p14"/>
          <p:cNvSpPr txBox="1"/>
          <p:nvPr/>
        </p:nvSpPr>
        <p:spPr>
          <a:xfrm>
            <a:off x="5532875" y="3887888"/>
            <a:ext cx="21381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Language and Literacy</a:t>
            </a:r>
            <a:endParaRPr dirty="0"/>
          </a:p>
        </p:txBody>
      </p:sp>
      <p:sp>
        <p:nvSpPr>
          <p:cNvPr id="65" name="Google Shape;65;p14"/>
          <p:cNvSpPr txBox="1"/>
          <p:nvPr/>
        </p:nvSpPr>
        <p:spPr>
          <a:xfrm>
            <a:off x="654581" y="3413900"/>
            <a:ext cx="1187100" cy="2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Instructional Intervention</a:t>
            </a:r>
            <a:endParaRPr sz="1000" dirty="0"/>
          </a:p>
        </p:txBody>
      </p:sp>
      <p:sp>
        <p:nvSpPr>
          <p:cNvPr id="66" name="Google Shape;66;p14"/>
          <p:cNvSpPr txBox="1"/>
          <p:nvPr/>
        </p:nvSpPr>
        <p:spPr>
          <a:xfrm>
            <a:off x="1552139" y="3411488"/>
            <a:ext cx="6810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Needs</a:t>
            </a:r>
            <a:endParaRPr sz="10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Support</a:t>
            </a:r>
            <a:endParaRPr sz="10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sp>
        <p:nvSpPr>
          <p:cNvPr id="67" name="Google Shape;67;p14"/>
          <p:cNvSpPr txBox="1"/>
          <p:nvPr/>
        </p:nvSpPr>
        <p:spPr>
          <a:xfrm>
            <a:off x="2267018" y="3413900"/>
            <a:ext cx="730800" cy="2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On Track</a:t>
            </a:r>
            <a:endParaRPr sz="1000" dirty="0"/>
          </a:p>
        </p:txBody>
      </p:sp>
      <p:sp>
        <p:nvSpPr>
          <p:cNvPr id="68" name="Google Shape;68;p14"/>
          <p:cNvSpPr txBox="1"/>
          <p:nvPr/>
        </p:nvSpPr>
        <p:spPr>
          <a:xfrm>
            <a:off x="3012126" y="3430933"/>
            <a:ext cx="1187100" cy="2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Accelerated</a:t>
            </a:r>
            <a:endParaRPr sz="1000" dirty="0"/>
          </a:p>
        </p:txBody>
      </p:sp>
      <p:sp>
        <p:nvSpPr>
          <p:cNvPr id="69" name="Google Shape;69;p14"/>
          <p:cNvSpPr txBox="1"/>
          <p:nvPr/>
        </p:nvSpPr>
        <p:spPr>
          <a:xfrm>
            <a:off x="4847171" y="3390392"/>
            <a:ext cx="9009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Instructional </a:t>
            </a:r>
            <a:endParaRPr sz="10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Intervention</a:t>
            </a:r>
            <a:endParaRPr sz="1000" dirty="0"/>
          </a:p>
        </p:txBody>
      </p:sp>
      <p:sp>
        <p:nvSpPr>
          <p:cNvPr id="70" name="Google Shape;70;p14"/>
          <p:cNvSpPr txBox="1"/>
          <p:nvPr/>
        </p:nvSpPr>
        <p:spPr>
          <a:xfrm>
            <a:off x="5743101" y="3400204"/>
            <a:ext cx="8586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Needs </a:t>
            </a:r>
            <a:br>
              <a:rPr lang="en" sz="1000" dirty="0"/>
            </a:br>
            <a:r>
              <a:rPr lang="en" sz="1000" dirty="0"/>
              <a:t>Support</a:t>
            </a:r>
            <a:endParaRPr sz="1000" dirty="0"/>
          </a:p>
        </p:txBody>
      </p:sp>
      <p:sp>
        <p:nvSpPr>
          <p:cNvPr id="71" name="Google Shape;71;p14"/>
          <p:cNvSpPr txBox="1"/>
          <p:nvPr/>
        </p:nvSpPr>
        <p:spPr>
          <a:xfrm>
            <a:off x="6526647" y="3416688"/>
            <a:ext cx="7308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On Track</a:t>
            </a:r>
            <a:endParaRPr sz="1000" dirty="0"/>
          </a:p>
        </p:txBody>
      </p:sp>
      <p:sp>
        <p:nvSpPr>
          <p:cNvPr id="72" name="Google Shape;72;p14"/>
          <p:cNvSpPr txBox="1"/>
          <p:nvPr/>
        </p:nvSpPr>
        <p:spPr>
          <a:xfrm>
            <a:off x="7289616" y="3400400"/>
            <a:ext cx="900900" cy="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Accelerated</a:t>
            </a:r>
            <a:endParaRPr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3AD366-4564-AE47-9C4A-BAEA9F7ED392}"/>
              </a:ext>
            </a:extLst>
          </p:cNvPr>
          <p:cNvSpPr txBox="1"/>
          <p:nvPr/>
        </p:nvSpPr>
        <p:spPr>
          <a:xfrm>
            <a:off x="752807" y="384657"/>
            <a:ext cx="18796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Example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687EA0-010F-485B-9F47-3AD997664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2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2"/>
    </mc:Choice>
    <mc:Fallback xmlns="">
      <p:transition spd="slow" advTm="19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9"/>
          <p:cNvSpPr txBox="1">
            <a:spLocks noGrp="1"/>
          </p:cNvSpPr>
          <p:nvPr>
            <p:ph type="title"/>
          </p:nvPr>
        </p:nvSpPr>
        <p:spPr>
          <a:xfrm>
            <a:off x="528109" y="195439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Dashboard Effectively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9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Determine who will review it (and at what intervals)</a:t>
            </a:r>
            <a:endParaRPr sz="2400" dirty="0"/>
          </a:p>
          <a:p>
            <a:pPr marL="514350" marR="0" lvl="0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it to inform board decisions</a:t>
            </a:r>
            <a:endParaRPr sz="2400" dirty="0"/>
          </a:p>
          <a:p>
            <a:pPr marL="514350" marR="0" lvl="0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US" sz="2400" dirty="0">
                <a:solidFill>
                  <a:schemeClr val="dk1"/>
                </a:solidFill>
              </a:rPr>
              <a:t>Adapt to needs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FD650D-60F9-414C-8380-340701756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973"/>
    </mc:Choice>
    <mc:Fallback xmlns="">
      <p:transition spd="slow" advTm="380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9679D-3CED-4958-A476-8907B7BD4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82" y="228600"/>
            <a:ext cx="8136467" cy="857250"/>
          </a:xfrm>
        </p:spPr>
        <p:txBody>
          <a:bodyPr/>
          <a:lstStyle/>
          <a:p>
            <a:r>
              <a:rPr lang="en-US" sz="3000" dirty="0"/>
              <a:t>Avoid Pitfalls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EF7D6-E08D-4FC8-93B1-D7E19BA4F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Timing of data release</a:t>
            </a:r>
          </a:p>
          <a:p>
            <a:r>
              <a:rPr lang="en-US" sz="2400" dirty="0"/>
              <a:t>Avoid quick decision making</a:t>
            </a:r>
          </a:p>
          <a:p>
            <a:r>
              <a:rPr lang="en-US" sz="2400" dirty="0"/>
              <a:t>Not a formal school leader evaluation</a:t>
            </a:r>
          </a:p>
          <a:p>
            <a:r>
              <a:rPr lang="en-US" sz="2400" dirty="0"/>
              <a:t>Dashboard ownership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12CB16-7393-4625-96E0-4517FF81C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361"/>
    </mc:Choice>
    <mc:Fallback xmlns="">
      <p:transition spd="slow" advTm="157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>
            <a:spLocks noGrp="1"/>
          </p:cNvSpPr>
          <p:nvPr>
            <p:ph type="title"/>
          </p:nvPr>
        </p:nvSpPr>
        <p:spPr>
          <a:xfrm>
            <a:off x="486674" y="442367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Some Things to </a:t>
            </a:r>
            <a:r>
              <a:rPr lang="en-US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Consider</a:t>
            </a:r>
            <a:br>
              <a:rPr lang="en" sz="3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0"/>
          <p:cNvSpPr/>
          <p:nvPr/>
        </p:nvSpPr>
        <p:spPr>
          <a:xfrm>
            <a:off x="455298" y="1143000"/>
            <a:ext cx="8374377" cy="35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your board aligned around how you measure academic excellence?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you have at least one board member with an education background? 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well do you feel your board is doing on supporting the school leader in achieving the school’s academic goals?</a:t>
            </a:r>
            <a:endParaRPr sz="2400" dirty="0"/>
          </a:p>
          <a:p>
            <a:pPr marL="3429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3533E0-F90F-4488-9976-950885ADB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60"/>
    </mc:Choice>
    <mc:Fallback xmlns="">
      <p:transition spd="slow" advTm="47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1"/>
          <p:cNvSpPr txBox="1"/>
          <p:nvPr/>
        </p:nvSpPr>
        <p:spPr>
          <a:xfrm>
            <a:off x="476250" y="1337072"/>
            <a:ext cx="8229600" cy="113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For more information </a:t>
            </a:r>
            <a:r>
              <a:rPr lang="en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on charter school governance best practices </a:t>
            </a:r>
            <a:r>
              <a:rPr lang="en" sz="20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visit </a:t>
            </a:r>
            <a:r>
              <a:rPr lang="en" sz="20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www.education.pa.gov 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and www.charterboards.org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41"/>
          <p:cNvSpPr txBox="1"/>
          <p:nvPr/>
        </p:nvSpPr>
        <p:spPr>
          <a:xfrm>
            <a:off x="409574" y="2681288"/>
            <a:ext cx="8331201" cy="149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eaLnBrk="1" hangingPunct="1">
              <a:defRPr/>
            </a:pPr>
            <a:r>
              <a:rPr lang="en-US" sz="1600" i="1" dirty="0"/>
              <a:t>The mission of the Department of Education is to ensure that every learner has access to a world-class education system that academically prepares children and adults to succeed as productive citizens. Further, the Department seeks to establish a culture that is committed to improving opportunities throughout the commonwealth by ensuring that technical support, resources, and optimal learning environments are available for all students, whether children or adults.</a:t>
            </a:r>
            <a:endParaRPr lang="en-US" altLang="en-US" sz="1600" i="1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34" name="Google Shape;234;p41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</a:t>
            </a:r>
            <a:r>
              <a:rPr lang="en-US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ou</a:t>
            </a:r>
            <a:endParaRPr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C0C03DD-8804-4EA2-8BB5-DEAE4E6E8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89"/>
    </mc:Choice>
    <mc:Fallback xmlns="">
      <p:transition spd="slow" advTm="22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>
            <a:spLocks noGrp="1"/>
          </p:cNvSpPr>
          <p:nvPr>
            <p:ph type="title"/>
          </p:nvPr>
        </p:nvSpPr>
        <p:spPr>
          <a:xfrm>
            <a:off x="0" y="1143000"/>
            <a:ext cx="9144000" cy="890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Standards for Effective Charter School Governance</a:t>
            </a:r>
            <a:endParaRPr sz="2600" dirty="0"/>
          </a:p>
        </p:txBody>
      </p:sp>
      <p:pic>
        <p:nvPicPr>
          <p:cNvPr id="150" name="Google Shape;150;p28" descr="Screen Shot 2014-06-16 at 10.57.31 AM.p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1021" t="-19237" r="8797" b="-19236"/>
          <a:stretch/>
        </p:blipFill>
        <p:spPr>
          <a:xfrm>
            <a:off x="1101980" y="1714500"/>
            <a:ext cx="6941520" cy="318611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8"/>
          <p:cNvSpPr/>
          <p:nvPr/>
        </p:nvSpPr>
        <p:spPr>
          <a:xfrm>
            <a:off x="719666" y="381001"/>
            <a:ext cx="6519333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About C</a:t>
            </a:r>
            <a:r>
              <a:rPr lang="en-US" sz="3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harter</a:t>
            </a:r>
            <a:r>
              <a:rPr lang="en-US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3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oard</a:t>
            </a:r>
            <a:r>
              <a:rPr lang="en-US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3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artnership</a:t>
            </a:r>
            <a:endParaRPr sz="3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013D1B7-C77A-4F82-9F0E-69E92304D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90"/>
    </mc:Choice>
    <mc:Fallback xmlns="">
      <p:transition spd="slow" advTm="66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448574" y="457200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Session</a:t>
            </a:r>
            <a:endParaRPr sz="3000" dirty="0"/>
          </a:p>
        </p:txBody>
      </p:sp>
      <p:sp>
        <p:nvSpPr>
          <p:cNvPr id="159" name="Google Shape;159;p29"/>
          <p:cNvSpPr txBox="1">
            <a:spLocks noGrp="1"/>
          </p:cNvSpPr>
          <p:nvPr>
            <p:ph type="body" idx="3"/>
          </p:nvPr>
        </p:nvSpPr>
        <p:spPr>
          <a:xfrm>
            <a:off x="533400" y="1200150"/>
            <a:ext cx="8572500" cy="3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3200"/>
              <a:buFont typeface="Arial"/>
              <a:buNone/>
            </a:pPr>
            <a:r>
              <a:rPr lang="en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Standard One: </a:t>
            </a:r>
            <a:br>
              <a:rPr lang="en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Focus Relentlessly on Student Achievement</a:t>
            </a:r>
            <a:endParaRPr sz="2600" dirty="0"/>
          </a:p>
          <a:p>
            <a:pPr marL="342900" marR="0" lvl="0" indent="-3429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800"/>
              <a:buFont typeface="Arial" panose="020B0604020202020204" pitchFamily="34" charset="0"/>
              <a:buChar char="•"/>
            </a:pPr>
            <a:r>
              <a:rPr lang="en" sz="2400" b="0" i="0" u="none" strike="noStrike" cap="none" dirty="0">
                <a:solidFill>
                  <a:schemeClr val="tx1"/>
                </a:solidFill>
                <a:sym typeface="Arial"/>
              </a:rPr>
              <a:t>Govern to fulfill the mission of the school and the promises of the charter</a:t>
            </a:r>
            <a:endParaRPr sz="2400" dirty="0">
              <a:solidFill>
                <a:schemeClr val="tx1"/>
              </a:solidFill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800"/>
              <a:buFont typeface="Arial" panose="020B0604020202020204" pitchFamily="34" charset="0"/>
              <a:buChar char="•"/>
            </a:pPr>
            <a:r>
              <a:rPr lang="en" sz="2400" b="0" i="0" u="none" strike="noStrike" cap="none" dirty="0">
                <a:solidFill>
                  <a:srgbClr val="000000"/>
                </a:solidFill>
                <a:sym typeface="Arial"/>
              </a:rPr>
              <a:t>Know whether students are on track to achieve at high levels</a:t>
            </a:r>
            <a:endParaRPr sz="2400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1003FF4-09F2-4098-9F89-2C4C06CE7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16"/>
    </mc:Choice>
    <mc:Fallback xmlns="">
      <p:transition spd="slow" advTm="78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>
            <a:spLocks noGrp="1"/>
          </p:cNvSpPr>
          <p:nvPr>
            <p:ph type="title"/>
          </p:nvPr>
        </p:nvSpPr>
        <p:spPr>
          <a:xfrm>
            <a:off x="486674" y="-79525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Govern to Fulfill the Mission and Charter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0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</a:rPr>
              <a:t>Commit to </a:t>
            </a: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mission of the school</a:t>
            </a:r>
            <a:endParaRPr sz="2400" dirty="0"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Assume ultimate responsibility for school and student success</a:t>
            </a:r>
            <a:endParaRPr sz="2400" dirty="0"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student data to inform board decisions</a:t>
            </a:r>
            <a:endParaRPr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8FF66F-DDE2-4B80-97B2-EA440BBE5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42"/>
    </mc:Choice>
    <mc:Fallback xmlns="">
      <p:transition spd="slow" advTm="17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>
            <a:spLocks noGrp="1"/>
          </p:cNvSpPr>
          <p:nvPr>
            <p:ph type="title"/>
          </p:nvPr>
        </p:nvSpPr>
        <p:spPr>
          <a:xfrm>
            <a:off x="486674" y="-41425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Govern to Fulfill the Mission and Charter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0"/>
          <p:cNvSpPr txBox="1"/>
          <p:nvPr/>
        </p:nvSpPr>
        <p:spPr>
          <a:xfrm>
            <a:off x="457200" y="124587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</a:rPr>
              <a:t>Commit to </a:t>
            </a: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mission of the school</a:t>
            </a:r>
            <a:endParaRPr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24C06C-CEF0-4EA4-B8A8-26C803023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2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42"/>
    </mc:Choice>
    <mc:Fallback xmlns="">
      <p:transition spd="slow" advTm="83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>
            <a:spLocks noGrp="1"/>
          </p:cNvSpPr>
          <p:nvPr>
            <p:ph type="title"/>
          </p:nvPr>
        </p:nvSpPr>
        <p:spPr>
          <a:xfrm>
            <a:off x="486674" y="-41425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Govern to Fulfill the Mission and Charter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0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"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Assume ultimate responsibility for school and student success</a:t>
            </a:r>
            <a:endParaRPr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974A97-72AF-4FFA-AED2-064BF8B28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6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70"/>
    </mc:Choice>
    <mc:Fallback xmlns="">
      <p:transition spd="slow" advTm="62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>
            <a:spLocks noGrp="1"/>
          </p:cNvSpPr>
          <p:nvPr>
            <p:ph type="title"/>
          </p:nvPr>
        </p:nvSpPr>
        <p:spPr>
          <a:xfrm>
            <a:off x="486674" y="-31900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Govern to Fulfill the Mission and Charter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0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"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en"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student data to inform board decisions</a:t>
            </a:r>
            <a:endParaRPr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53FBA1-A67E-4F3B-B701-8F1AC7959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7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32"/>
    </mc:Choice>
    <mc:Fallback xmlns="">
      <p:transition spd="slow" advTm="97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05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5D1254-C938-4198-B005-712383C78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317" y="482600"/>
            <a:ext cx="5743364" cy="417829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8791ED-A5A0-400A-AC87-112654879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3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38"/>
    </mc:Choice>
    <mc:Fallback xmlns="">
      <p:transition spd="slow" advTm="59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3" ma:contentTypeDescription="Create a new document." ma:contentTypeScope="" ma:versionID="cf1e4c4ca9d7da6aad23c111eea9510d">
  <xsd:schema xmlns:xsd="http://www.w3.org/2001/XMLSchema" xmlns:xs="http://www.w3.org/2001/XMLSchema" xmlns:p="http://schemas.microsoft.com/office/2006/metadata/properties" xmlns:ns1="http://schemas.microsoft.com/sharepoint/v3" xmlns:ns2="a7af8e22-4aad-4637-bdfe-8881feb25ebc" targetNamespace="http://schemas.microsoft.com/office/2006/metadata/properties" ma:root="true" ma:fieldsID="333eeef662f33d827901a6908d0661d8" ns1:_="" ns2:_="">
    <xsd:import namespace="http://schemas.microsoft.com/sharepoint/v3"/>
    <xsd:import namespace="a7af8e22-4aad-4637-bdfe-8881feb25eb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f8e22-4aad-4637-bdfe-8881feb2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96BD041-61EC-429E-BC28-99088EBCBD67}"/>
</file>

<file path=customXml/itemProps2.xml><?xml version="1.0" encoding="utf-8"?>
<ds:datastoreItem xmlns:ds="http://schemas.openxmlformats.org/officeDocument/2006/customXml" ds:itemID="{67EE058E-289B-4464-8ACD-444B97902213}"/>
</file>

<file path=customXml/itemProps3.xml><?xml version="1.0" encoding="utf-8"?>
<ds:datastoreItem xmlns:ds="http://schemas.openxmlformats.org/officeDocument/2006/customXml" ds:itemID="{BB0518A9-0AA8-48B1-BB14-E2C14F8B6900}"/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782</Words>
  <Application>Microsoft Office PowerPoint</Application>
  <PresentationFormat>On-screen Show (16:9)</PresentationFormat>
  <Paragraphs>126</Paragraphs>
  <Slides>28</Slides>
  <Notes>28</Notes>
  <HiddenSlides>0</HiddenSlides>
  <MMClips>28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Noto Sans Symbols</vt:lpstr>
      <vt:lpstr>Verdana</vt:lpstr>
      <vt:lpstr>Simple Light</vt:lpstr>
      <vt:lpstr>Office Theme</vt:lpstr>
      <vt:lpstr>Charter School Trustee Training Instruction and Academic Programs: Focus Relentlessly on Student Achievement</vt:lpstr>
      <vt:lpstr>Introduction</vt:lpstr>
      <vt:lpstr>Standards for Effective Charter School Governance</vt:lpstr>
      <vt:lpstr>This Session</vt:lpstr>
      <vt:lpstr>   Govern to Fulfill the Mission and Charter </vt:lpstr>
      <vt:lpstr>   Govern to Fulfill the Mission and Charter </vt:lpstr>
      <vt:lpstr>   Govern to Fulfill the Mission and Charter </vt:lpstr>
      <vt:lpstr>   Govern to Fulfill the Mission and Charter </vt:lpstr>
      <vt:lpstr>PowerPoint Presentation</vt:lpstr>
      <vt:lpstr>  Know Whether Students are on Track </vt:lpstr>
      <vt:lpstr>  Know Whether Students are on Track </vt:lpstr>
      <vt:lpstr>Standards Aligned System</vt:lpstr>
      <vt:lpstr>  Know Whether Students are on Track </vt:lpstr>
      <vt:lpstr>Every Student Succeeds Act</vt:lpstr>
      <vt:lpstr>  Know Whether Students are on Track </vt:lpstr>
      <vt:lpstr>  Board Composition </vt:lpstr>
      <vt:lpstr>  School Performance Committee </vt:lpstr>
      <vt:lpstr>  Importance of a Strong Dashboard </vt:lpstr>
      <vt:lpstr>  Steps to Creating a Dashboard </vt:lpstr>
      <vt:lpstr>  Set Goals and Metrics </vt:lpstr>
      <vt:lpstr>S.M.A.R.T Goals</vt:lpstr>
      <vt:lpstr>Monitoring Progress</vt:lpstr>
      <vt:lpstr>  Design a Clear, Simple Dashboard </vt:lpstr>
      <vt:lpstr>PowerPoint Presentation</vt:lpstr>
      <vt:lpstr>  Use the Dashboard Effectively </vt:lpstr>
      <vt:lpstr>Avoid Pitfalls</vt:lpstr>
      <vt:lpstr> Some Things to Consider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Trustee-Instruction and Academic Programs</dc:title>
  <dc:creator>Shotwell, Elizabeth</dc:creator>
  <cp:lastModifiedBy>Shotwell, Elizabeth</cp:lastModifiedBy>
  <cp:revision>34</cp:revision>
  <cp:lastPrinted>2018-09-21T17:31:13Z</cp:lastPrinted>
  <dcterms:modified xsi:type="dcterms:W3CDTF">2018-10-05T17:36:38Z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0x01010063A4E9D8B9AE294BB8664582FC3229C4</vt:lpwstr>
  </property>
</Properties>
</file>