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notesSlides/notesSlide20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  <p:sldMasterId id="2147483673" r:id="rId2"/>
  </p:sldMasterIdLst>
  <p:notesMasterIdLst>
    <p:notesMasterId r:id="rId28"/>
  </p:notesMasterIdLst>
  <p:handoutMasterIdLst>
    <p:handoutMasterId r:id="rId29"/>
  </p:handoutMasterIdLst>
  <p:sldIdLst>
    <p:sldId id="256" r:id="rId3"/>
    <p:sldId id="304" r:id="rId4"/>
    <p:sldId id="257" r:id="rId5"/>
    <p:sldId id="258" r:id="rId6"/>
    <p:sldId id="259" r:id="rId7"/>
    <p:sldId id="272" r:id="rId8"/>
    <p:sldId id="277" r:id="rId9"/>
    <p:sldId id="260" r:id="rId10"/>
    <p:sldId id="261" r:id="rId11"/>
    <p:sldId id="262" r:id="rId12"/>
    <p:sldId id="263" r:id="rId13"/>
    <p:sldId id="264" r:id="rId14"/>
    <p:sldId id="265" r:id="rId15"/>
    <p:sldId id="273" r:id="rId16"/>
    <p:sldId id="266" r:id="rId17"/>
    <p:sldId id="305" r:id="rId18"/>
    <p:sldId id="306" r:id="rId19"/>
    <p:sldId id="309" r:id="rId20"/>
    <p:sldId id="308" r:id="rId21"/>
    <p:sldId id="307" r:id="rId22"/>
    <p:sldId id="274" r:id="rId23"/>
    <p:sldId id="275" r:id="rId24"/>
    <p:sldId id="276" r:id="rId25"/>
    <p:sldId id="269" r:id="rId26"/>
    <p:sldId id="270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45"/>
    <p:restoredTop sz="67325" autoAdjust="0"/>
  </p:normalViewPr>
  <p:slideViewPr>
    <p:cSldViewPr snapToGrid="0">
      <p:cViewPr varScale="1">
        <p:scale>
          <a:sx n="84" d="100"/>
          <a:sy n="84" d="100"/>
        </p:scale>
        <p:origin x="40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E0B619-CD9C-8345-858E-EAAA97BCC9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C96D48-C44C-0C40-B802-9ACEDB62A7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06AB9-425C-1D4E-BB97-8520D097DDF9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268C8-8263-2442-A2EA-5FC89EAC27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58966-C710-8942-B76C-1A46E7AE96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2276F-48D6-8540-9216-E6B89F7F9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98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ecbc2a8da_2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39;g3ecbc2a8da_2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ecbc2a8d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3ecbc2a8d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ecbc2a8da_2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3ecbc2a8da_2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ecbc2a8da_2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3ecbc2a8da_2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ecbc2a8da_2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3ecbc2a8da_2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ecbc2a8da_2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8" name="Google Shape;198;g3ecbc2a8da_2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4341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ecbc2a8da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g3ecbc2a8da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ecbc2a8da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g3ecbc2a8da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179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ecbc2a8da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g3ecbc2a8da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4272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ecbc2a8da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g3ecbc2a8da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8982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ecbc2a8da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g3ecbc2a8da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14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902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ecbc2a8da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g3ecbc2a8da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63503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ecbc2a8da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3ecbc2a8da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84440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ecbc2a8da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g3ecbc2a8da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7900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ecbc2a8da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3ecbc2a8da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07999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ecbc2a8da_2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3ecbc2a8da_2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ecbc2a8da_2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3ecbc2a8da_2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ecbc2a8da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g3ecbc2a8da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3ecbc2a8da_2_93:notes"/>
          <p:cNvSpPr txBox="1">
            <a:spLocks noGrp="1"/>
          </p:cNvSpPr>
          <p:nvPr>
            <p:ph type="dt" idx="10"/>
          </p:nvPr>
        </p:nvSpPr>
        <p:spPr>
          <a:xfrm>
            <a:off x="3777607" y="0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2/8/13</a:t>
            </a:r>
            <a:endParaRPr/>
          </a:p>
        </p:txBody>
      </p:sp>
      <p:sp>
        <p:nvSpPr>
          <p:cNvPr id="147" name="Google Shape;147;g3ecbc2a8da_2_93:notes"/>
          <p:cNvSpPr txBox="1">
            <a:spLocks noGrp="1"/>
          </p:cNvSpPr>
          <p:nvPr>
            <p:ph type="sldNum" idx="12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ecbc2a8da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3ecbc2a8da_2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7"/>
              <a:buFont typeface="Arial"/>
              <a:buNone/>
            </a:pPr>
            <a:endParaRPr sz="687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g3ecbc2a8da_2_101:notes"/>
          <p:cNvSpPr txBox="1">
            <a:spLocks noGrp="1"/>
          </p:cNvSpPr>
          <p:nvPr>
            <p:ph type="dt" idx="10"/>
          </p:nvPr>
        </p:nvSpPr>
        <p:spPr>
          <a:xfrm>
            <a:off x="3777607" y="0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2/8/13</a:t>
            </a:r>
            <a:endParaRPr/>
          </a:p>
        </p:txBody>
      </p:sp>
      <p:sp>
        <p:nvSpPr>
          <p:cNvPr id="156" name="Google Shape;156;g3ecbc2a8da_2_101:notes"/>
          <p:cNvSpPr txBox="1">
            <a:spLocks noGrp="1"/>
          </p:cNvSpPr>
          <p:nvPr>
            <p:ph type="sldNum" idx="12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ecbc2a8da_2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g3ecbc2a8da_2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ecbc2a8da_2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g3ecbc2a8da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5779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ecbc2a8da_2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g3ecbc2a8da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5059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ecbc2a8da_2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g3ecbc2a8da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ecbc2a8d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3ecbc2a8d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without subheadline 2">
  <p:cSld name="Big image without subheadline 2"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243032" y="178908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243031" y="641246"/>
            <a:ext cx="8657326" cy="25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2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>
            <a:spLocks noGrp="1"/>
          </p:cNvSpPr>
          <p:nvPr>
            <p:ph type="pic" idx="2"/>
          </p:nvPr>
        </p:nvSpPr>
        <p:spPr>
          <a:xfrm>
            <a:off x="243032" y="1166813"/>
            <a:ext cx="8657326" cy="318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AFAFA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Bimage and  3 text boxes">
  <p:cSld name="1 Bimage and  3 text boxe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243032" y="178908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243031" y="641246"/>
            <a:ext cx="8657326" cy="25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2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>
            <a:spLocks noGrp="1"/>
          </p:cNvSpPr>
          <p:nvPr>
            <p:ph type="pic" idx="2"/>
          </p:nvPr>
        </p:nvSpPr>
        <p:spPr>
          <a:xfrm>
            <a:off x="242919" y="1166401"/>
            <a:ext cx="4252925" cy="318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AFAFA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3"/>
          </p:nvPr>
        </p:nvSpPr>
        <p:spPr>
          <a:xfrm>
            <a:off x="4639816" y="1166400"/>
            <a:ext cx="4260545" cy="1004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4"/>
          </p:nvPr>
        </p:nvSpPr>
        <p:spPr>
          <a:xfrm>
            <a:off x="4639816" y="2278852"/>
            <a:ext cx="4260545" cy="955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5"/>
          </p:nvPr>
        </p:nvSpPr>
        <p:spPr>
          <a:xfrm>
            <a:off x="4639816" y="3342628"/>
            <a:ext cx="4260545" cy="100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body" idx="1"/>
          </p:nvPr>
        </p:nvSpPr>
        <p:spPr>
          <a:xfrm>
            <a:off x="3575050" y="1085850"/>
            <a:ext cx="5111750" cy="350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0" name="Google Shape;120;p2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 rot="5400000">
            <a:off x="5463778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 descr="Pennsylvania Department of Education Logo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361697" y="4400550"/>
            <a:ext cx="1728788" cy="41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 descr="Blue Banner - decorative imag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57200" y="457200"/>
            <a:ext cx="8229600" cy="54411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hyperlink" Target="http://www.charterboards.org/" TargetMode="External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Charter School Trustee Training</a:t>
            </a:r>
            <a:b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Commit to Exemplary Governance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B7DFAE-F950-4333-87E1-2FB0AA128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49B56-2CED-4159-8C1E-45FB0E466C99}"/>
              </a:ext>
            </a:extLst>
          </p:cNvPr>
          <p:cNvSpPr txBox="1"/>
          <p:nvPr/>
        </p:nvSpPr>
        <p:spPr>
          <a:xfrm>
            <a:off x="152400" y="4664789"/>
            <a:ext cx="1430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2018-19 Training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75"/>
    </mc:Choice>
    <mc:Fallback xmlns="">
      <p:transition spd="slow" advTm="31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 txBox="1">
            <a:spLocks noGrp="1"/>
          </p:cNvSpPr>
          <p:nvPr>
            <p:ph type="title"/>
          </p:nvPr>
        </p:nvSpPr>
        <p:spPr>
          <a:xfrm>
            <a:off x="390762" y="216155"/>
            <a:ext cx="86574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Remove Disengaged Members from Board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3"/>
          <p:cNvSpPr txBox="1"/>
          <p:nvPr/>
        </p:nvSpPr>
        <p:spPr>
          <a:xfrm>
            <a:off x="304800" y="1142412"/>
            <a:ext cx="8686800" cy="38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207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Board service is a team sport</a:t>
            </a:r>
          </a:p>
          <a:p>
            <a:pPr marL="5207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Disengagement from one or more members is a group culture-killer</a:t>
            </a:r>
          </a:p>
          <a:p>
            <a:pPr marL="5207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Set expectations and hold everyone accountable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290A94-0178-464F-8054-205E85EBD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08"/>
    </mc:Choice>
    <mc:Fallback xmlns="">
      <p:transition spd="slow" advTm="70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/>
          <p:cNvSpPr txBox="1">
            <a:spLocks noGrp="1"/>
          </p:cNvSpPr>
          <p:nvPr>
            <p:ph type="title"/>
          </p:nvPr>
        </p:nvSpPr>
        <p:spPr>
          <a:xfrm>
            <a:off x="496101" y="191456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Invest in the Board’s Development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4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/>
              <a:t>Ongoing training and professional development for all board members</a:t>
            </a:r>
          </a:p>
          <a:p>
            <a:pPr marL="342900" indent="-34290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/>
              <a:t>Onboarding for all new members</a:t>
            </a:r>
          </a:p>
          <a:p>
            <a:pPr lvl="2">
              <a:buClr>
                <a:schemeClr val="dk1"/>
              </a:buClr>
              <a:buSzPts val="2800"/>
            </a:pPr>
            <a:r>
              <a:rPr lang="en-US" sz="2400" dirty="0"/>
              <a:t>	- Orientation session</a:t>
            </a:r>
          </a:p>
          <a:p>
            <a:pPr lvl="2">
              <a:buClr>
                <a:schemeClr val="dk1"/>
              </a:buClr>
              <a:buSzPts val="2800"/>
            </a:pPr>
            <a:r>
              <a:rPr lang="en-US" sz="2400" dirty="0"/>
              <a:t>	- Board manual</a:t>
            </a:r>
          </a:p>
          <a:p>
            <a:pPr lvl="2">
              <a:buClr>
                <a:schemeClr val="dk1"/>
              </a:buClr>
              <a:buSzPts val="2800"/>
            </a:pPr>
            <a:r>
              <a:rPr lang="en-US" sz="2400" dirty="0"/>
              <a:t>	- Mentor</a:t>
            </a:r>
          </a:p>
          <a:p>
            <a:pPr marL="457200" lvl="2" indent="-457200"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endParaRPr lang="en-US" sz="28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sz="2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AF25FC-E3D7-493E-8A6F-76DECA7BF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627"/>
    </mc:Choice>
    <mc:Fallback xmlns="">
      <p:transition spd="slow" advTm="360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>
            <a:spLocks noGrp="1"/>
          </p:cNvSpPr>
          <p:nvPr>
            <p:ph type="title"/>
          </p:nvPr>
        </p:nvSpPr>
        <p:spPr>
          <a:xfrm>
            <a:off x="400638" y="197302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Implement Governance Best Practices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5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Adopt job descriptions for officers and committees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Require all members to sign a board agreement annually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Hold well-run meetings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Employ a robust committee structure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Assess board performance annually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4F50FD2-02FD-4EE3-BC0B-AE6FD7782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67"/>
    </mc:Choice>
    <mc:Fallback xmlns="">
      <p:transition spd="slow" advTm="38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 job descriptions for officers and committees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Create a board member agreement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A592CA-BAA0-43CD-BC8B-581A10B08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813" y="424010"/>
            <a:ext cx="8657326" cy="462341"/>
          </a:xfrm>
        </p:spPr>
        <p:txBody>
          <a:bodyPr/>
          <a:lstStyle/>
          <a:p>
            <a:r>
              <a:rPr lang="en-US" sz="3000" dirty="0"/>
              <a:t>Adopt Job Descriptions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50BF8D-F436-4771-BAFE-A3DD8DB74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9"/>
    </mc:Choice>
    <mc:Fallback xmlns="">
      <p:transition spd="slow" advTm="19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6"/>
          <p:cNvSpPr txBox="1">
            <a:spLocks noGrp="1"/>
          </p:cNvSpPr>
          <p:nvPr>
            <p:ph type="title"/>
          </p:nvPr>
        </p:nvSpPr>
        <p:spPr>
          <a:xfrm>
            <a:off x="486674" y="246298"/>
            <a:ext cx="8657326" cy="360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Board Member Agreement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6"/>
          <p:cNvSpPr txBox="1"/>
          <p:nvPr/>
        </p:nvSpPr>
        <p:spPr>
          <a:xfrm>
            <a:off x="457200" y="1174657"/>
            <a:ext cx="8229600" cy="135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Outlines shared expectations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Signed annually by every member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Should include: </a:t>
            </a:r>
          </a:p>
          <a:p>
            <a:pPr marL="457200" lvl="2" indent="-45720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EA0EAE-3F5B-40DB-AEA4-344EC2C36C71}"/>
              </a:ext>
            </a:extLst>
          </p:cNvPr>
          <p:cNvSpPr txBox="1"/>
          <p:nvPr/>
        </p:nvSpPr>
        <p:spPr>
          <a:xfrm>
            <a:off x="1131217" y="2318996"/>
            <a:ext cx="6645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7" indent="-457200">
              <a:buFont typeface="Courier New" panose="02070309020205020404" pitchFamily="49" charset="0"/>
              <a:buChar char="o"/>
            </a:pPr>
            <a:r>
              <a:rPr lang="en-US" sz="2400" dirty="0"/>
              <a:t>Board responsibilities</a:t>
            </a:r>
          </a:p>
          <a:p>
            <a:pPr marL="457200" lvl="6" indent="-457200">
              <a:buFont typeface="Courier New" panose="02070309020205020404" pitchFamily="49" charset="0"/>
              <a:buChar char="o"/>
            </a:pPr>
            <a:r>
              <a:rPr lang="en-US" sz="2400" dirty="0"/>
              <a:t>Agreement with charter and bylaws</a:t>
            </a:r>
          </a:p>
          <a:p>
            <a:pPr marL="457200" lvl="4" indent="-457200">
              <a:buFont typeface="Courier New" panose="02070309020205020404" pitchFamily="49" charset="0"/>
              <a:buChar char="o"/>
            </a:pPr>
            <a:r>
              <a:rPr lang="en-US" sz="2400" dirty="0"/>
              <a:t>Meeting and event attendance expectations</a:t>
            </a:r>
          </a:p>
          <a:p>
            <a:pPr marL="457200" lvl="4" indent="-457200">
              <a:buFont typeface="Courier New" panose="02070309020205020404" pitchFamily="49" charset="0"/>
              <a:buChar char="o"/>
            </a:pPr>
            <a:r>
              <a:rPr lang="en-US" sz="2400" dirty="0"/>
              <a:t>Behavior norms</a:t>
            </a:r>
          </a:p>
          <a:p>
            <a:pPr lvl="4"/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1C443D-0839-4B4B-BD9D-874C3A364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9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604"/>
    </mc:Choice>
    <mc:Fallback xmlns="">
      <p:transition spd="slow" advTm="290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title"/>
          </p:nvPr>
        </p:nvSpPr>
        <p:spPr>
          <a:xfrm>
            <a:off x="486674" y="206728"/>
            <a:ext cx="8657326" cy="41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dirty="0"/>
              <a:t>Hold Well-Run Meetings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BE5F7E-9F9B-4C74-B657-A95089CC79C4}"/>
              </a:ext>
            </a:extLst>
          </p:cNvPr>
          <p:cNvSpPr txBox="1"/>
          <p:nvPr/>
        </p:nvSpPr>
        <p:spPr>
          <a:xfrm>
            <a:off x="461912" y="1150066"/>
            <a:ext cx="6645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4" indent="-34290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Frequency</a:t>
            </a:r>
          </a:p>
          <a:p>
            <a:pPr marL="342900" lvl="4" indent="-34290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Length</a:t>
            </a:r>
          </a:p>
          <a:p>
            <a:pPr marL="342900" lvl="4" indent="-34290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Scheduling</a:t>
            </a:r>
          </a:p>
          <a:p>
            <a:pPr marL="342900" lvl="4" indent="-34290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Planning</a:t>
            </a:r>
          </a:p>
          <a:p>
            <a:pPr marL="342900" lvl="4" indent="-34290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Execution and evaluation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BAE3D8-D4A4-448D-8835-0AB03CD0D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39"/>
    </mc:Choice>
    <mc:Fallback xmlns="">
      <p:transition spd="slow" advTm="67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title"/>
          </p:nvPr>
        </p:nvSpPr>
        <p:spPr>
          <a:xfrm>
            <a:off x="486674" y="206728"/>
            <a:ext cx="8657326" cy="41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dirty="0"/>
              <a:t>Hold Well-Run Meetings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BE5F7E-9F9B-4C74-B657-A95089CC79C4}"/>
              </a:ext>
            </a:extLst>
          </p:cNvPr>
          <p:cNvSpPr txBox="1"/>
          <p:nvPr/>
        </p:nvSpPr>
        <p:spPr>
          <a:xfrm>
            <a:off x="486674" y="1272904"/>
            <a:ext cx="6645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4" indent="-34290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Frequency</a:t>
            </a:r>
          </a:p>
          <a:p>
            <a:pPr lvl="4">
              <a:buClr>
                <a:schemeClr val="dk1"/>
              </a:buClr>
              <a:buSzPts val="2800"/>
            </a:pP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E234C9-69E3-4DE2-810C-18732432D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0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31"/>
    </mc:Choice>
    <mc:Fallback xmlns="">
      <p:transition spd="slow" advTm="50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title"/>
          </p:nvPr>
        </p:nvSpPr>
        <p:spPr>
          <a:xfrm>
            <a:off x="486674" y="206728"/>
            <a:ext cx="8657326" cy="41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dirty="0"/>
              <a:t>Hold Well-Run Meetings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BE5F7E-9F9B-4C74-B657-A95089CC79C4}"/>
              </a:ext>
            </a:extLst>
          </p:cNvPr>
          <p:cNvSpPr txBox="1"/>
          <p:nvPr/>
        </p:nvSpPr>
        <p:spPr>
          <a:xfrm>
            <a:off x="480770" y="1187776"/>
            <a:ext cx="6645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>
              <a:buClr>
                <a:schemeClr val="dk1"/>
              </a:buClr>
              <a:buSzPts val="2800"/>
            </a:pPr>
            <a:endParaRPr lang="en-US" sz="2400" dirty="0">
              <a:solidFill>
                <a:schemeClr val="dk1"/>
              </a:solidFill>
            </a:endParaRPr>
          </a:p>
          <a:p>
            <a:pPr marL="342900" lvl="4" indent="-34290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Length</a:t>
            </a:r>
          </a:p>
          <a:p>
            <a:pPr lvl="4">
              <a:buClr>
                <a:schemeClr val="dk1"/>
              </a:buClr>
              <a:buSzPts val="2800"/>
            </a:pPr>
            <a:endParaRPr lang="en-US" sz="2400" dirty="0">
              <a:solidFill>
                <a:schemeClr val="dk1"/>
              </a:solidFill>
            </a:endParaRPr>
          </a:p>
          <a:p>
            <a:pPr lvl="4">
              <a:buClr>
                <a:schemeClr val="dk1"/>
              </a:buClr>
              <a:buSzPts val="2800"/>
            </a:pPr>
            <a:endParaRPr lang="en-US" sz="2400" dirty="0">
              <a:solidFill>
                <a:schemeClr val="dk1"/>
              </a:solidFill>
            </a:endParaRPr>
          </a:p>
          <a:p>
            <a:pPr lvl="4">
              <a:buClr>
                <a:schemeClr val="dk1"/>
              </a:buClr>
              <a:buSzPts val="2800"/>
            </a:pP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21E049-F06C-4CB8-9F2E-960C35C47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8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81"/>
    </mc:Choice>
    <mc:Fallback xmlns="">
      <p:transition spd="slow" advTm="58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title"/>
          </p:nvPr>
        </p:nvSpPr>
        <p:spPr>
          <a:xfrm>
            <a:off x="486674" y="206728"/>
            <a:ext cx="8657326" cy="41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dirty="0"/>
              <a:t>Hold Well-Run Meetings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BE5F7E-9F9B-4C74-B657-A95089CC79C4}"/>
              </a:ext>
            </a:extLst>
          </p:cNvPr>
          <p:cNvSpPr txBox="1"/>
          <p:nvPr/>
        </p:nvSpPr>
        <p:spPr>
          <a:xfrm>
            <a:off x="486674" y="1234911"/>
            <a:ext cx="6645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>
              <a:buClr>
                <a:schemeClr val="dk1"/>
              </a:buClr>
              <a:buSzPts val="2800"/>
            </a:pPr>
            <a:endParaRPr lang="en-US" sz="2400" dirty="0">
              <a:solidFill>
                <a:schemeClr val="dk1"/>
              </a:solidFill>
            </a:endParaRPr>
          </a:p>
          <a:p>
            <a:pPr lvl="4">
              <a:buClr>
                <a:schemeClr val="dk1"/>
              </a:buClr>
              <a:buSzPts val="2800"/>
            </a:pPr>
            <a:endParaRPr lang="en-US" sz="2400" dirty="0">
              <a:solidFill>
                <a:schemeClr val="dk1"/>
              </a:solidFill>
            </a:endParaRPr>
          </a:p>
          <a:p>
            <a:pPr marL="342900" lvl="4" indent="-34290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Scheduling</a:t>
            </a:r>
          </a:p>
          <a:p>
            <a:pPr lvl="4">
              <a:buClr>
                <a:schemeClr val="dk1"/>
              </a:buClr>
              <a:buSzPts val="2800"/>
            </a:pPr>
            <a:endParaRPr lang="en-US" sz="2400" dirty="0">
              <a:solidFill>
                <a:schemeClr val="dk1"/>
              </a:solidFill>
            </a:endParaRPr>
          </a:p>
          <a:p>
            <a:pPr lvl="4">
              <a:buClr>
                <a:schemeClr val="dk1"/>
              </a:buClr>
              <a:buSzPts val="2800"/>
            </a:pP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51D268-E7EE-41A1-9ADA-655451ABF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0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99"/>
    </mc:Choice>
    <mc:Fallback xmlns="">
      <p:transition spd="slow" advTm="39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title"/>
          </p:nvPr>
        </p:nvSpPr>
        <p:spPr>
          <a:xfrm>
            <a:off x="486674" y="206728"/>
            <a:ext cx="8657326" cy="41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dirty="0"/>
              <a:t>Hold Well-Run Meetings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BE5F7E-9F9B-4C74-B657-A95089CC79C4}"/>
              </a:ext>
            </a:extLst>
          </p:cNvPr>
          <p:cNvSpPr txBox="1"/>
          <p:nvPr/>
        </p:nvSpPr>
        <p:spPr>
          <a:xfrm>
            <a:off x="486674" y="1121789"/>
            <a:ext cx="6645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>
              <a:buClr>
                <a:schemeClr val="dk1"/>
              </a:buClr>
              <a:buSzPts val="2800"/>
            </a:pPr>
            <a:endParaRPr lang="en-US" sz="2400" dirty="0">
              <a:solidFill>
                <a:schemeClr val="dk1"/>
              </a:solidFill>
            </a:endParaRPr>
          </a:p>
          <a:p>
            <a:pPr lvl="4">
              <a:buClr>
                <a:schemeClr val="dk1"/>
              </a:buClr>
              <a:buSzPts val="2800"/>
            </a:pPr>
            <a:endParaRPr lang="en-US" sz="2400" dirty="0">
              <a:solidFill>
                <a:schemeClr val="dk1"/>
              </a:solidFill>
            </a:endParaRPr>
          </a:p>
          <a:p>
            <a:pPr lvl="4">
              <a:buClr>
                <a:schemeClr val="dk1"/>
              </a:buClr>
              <a:buSzPts val="2800"/>
            </a:pPr>
            <a:endParaRPr lang="en-US" sz="2400" dirty="0">
              <a:solidFill>
                <a:schemeClr val="dk1"/>
              </a:solidFill>
            </a:endParaRPr>
          </a:p>
          <a:p>
            <a:pPr marL="342900" lvl="4" indent="-34290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Planning</a:t>
            </a:r>
          </a:p>
          <a:p>
            <a:pPr lvl="4">
              <a:buClr>
                <a:schemeClr val="dk1"/>
              </a:buClr>
              <a:buSzPts val="2800"/>
            </a:pP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4E8507-C282-45EA-9259-4CC3FA129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286"/>
    </mc:Choice>
    <mc:Fallback xmlns="">
      <p:transition spd="slow" advTm="150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sz="3000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5850"/>
            <a:ext cx="8229600" cy="3681413"/>
          </a:xfrm>
        </p:spPr>
        <p:txBody>
          <a:bodyPr>
            <a:noAutofit/>
          </a:bodyPr>
          <a:lstStyle/>
          <a:p>
            <a:pPr marL="25400" indent="0">
              <a:buNone/>
            </a:pPr>
            <a:r>
              <a:rPr lang="en-US" sz="1800" dirty="0">
                <a:latin typeface="+mj-lt"/>
              </a:rPr>
              <a:t>Thank you for participating in this presentation on Governance Basics, the third of six Pennsylvania charter school trustee trainings provided by the Pennsylvania Department of Education.</a:t>
            </a:r>
          </a:p>
          <a:p>
            <a:pPr marL="25400" indent="0">
              <a:buNone/>
            </a:pPr>
            <a:endParaRPr lang="en-US" sz="1800" dirty="0">
              <a:latin typeface="+mj-lt"/>
            </a:endParaRPr>
          </a:p>
          <a:p>
            <a:pPr marL="25400" indent="0">
              <a:buNone/>
            </a:pPr>
            <a:r>
              <a:rPr lang="en-US" sz="1800" dirty="0">
                <a:latin typeface="+mj-lt"/>
              </a:rPr>
              <a:t>This presentation is for informational purposes only. It is not legal advice and should not be relied upon as such. Schools should defer to their solicitor for legal advice.</a:t>
            </a:r>
          </a:p>
          <a:p>
            <a:pPr marL="25400" indent="0">
              <a:buNone/>
            </a:pPr>
            <a:endParaRPr lang="en-US" sz="1800" dirty="0">
              <a:latin typeface="+mj-lt"/>
            </a:endParaRPr>
          </a:p>
          <a:p>
            <a:pPr marL="25400" indent="0">
              <a:buNone/>
            </a:pPr>
            <a:r>
              <a:rPr lang="en-US" sz="1800" dirty="0">
                <a:latin typeface="+mj-lt"/>
              </a:rPr>
              <a:t>Presentations of this PowerPoint without the Commonwealth’s recording do not represent the views of the Commonwealth or any Commonwealth agency.</a:t>
            </a:r>
          </a:p>
          <a:p>
            <a:pPr lvl="2"/>
            <a:endParaRPr lang="en-US" sz="1200" dirty="0"/>
          </a:p>
          <a:p>
            <a:pPr marL="990600" lvl="2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65C0915-99E3-452D-99BF-96D38E59D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86"/>
    </mc:Choice>
    <mc:Fallback xmlns="">
      <p:transition spd="slow" advTm="28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title"/>
          </p:nvPr>
        </p:nvSpPr>
        <p:spPr>
          <a:xfrm>
            <a:off x="486674" y="206728"/>
            <a:ext cx="8657326" cy="41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dirty="0"/>
              <a:t>Hold Well-Run Meetings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BE5F7E-9F9B-4C74-B657-A95089CC79C4}"/>
              </a:ext>
            </a:extLst>
          </p:cNvPr>
          <p:cNvSpPr txBox="1"/>
          <p:nvPr/>
        </p:nvSpPr>
        <p:spPr>
          <a:xfrm>
            <a:off x="471338" y="1281738"/>
            <a:ext cx="6645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>
              <a:buClr>
                <a:schemeClr val="dk1"/>
              </a:buClr>
              <a:buSzPts val="2800"/>
            </a:pPr>
            <a:endParaRPr lang="en-US" sz="2400" dirty="0">
              <a:solidFill>
                <a:schemeClr val="dk1"/>
              </a:solidFill>
            </a:endParaRPr>
          </a:p>
          <a:p>
            <a:pPr lvl="4">
              <a:buClr>
                <a:schemeClr val="dk1"/>
              </a:buClr>
              <a:buSzPts val="2800"/>
            </a:pPr>
            <a:endParaRPr lang="en-US" sz="2400" dirty="0">
              <a:solidFill>
                <a:schemeClr val="dk1"/>
              </a:solidFill>
            </a:endParaRPr>
          </a:p>
          <a:p>
            <a:pPr lvl="4">
              <a:buClr>
                <a:schemeClr val="dk1"/>
              </a:buClr>
              <a:buSzPts val="2800"/>
            </a:pPr>
            <a:endParaRPr lang="en-US" sz="2400" dirty="0">
              <a:solidFill>
                <a:schemeClr val="dk1"/>
              </a:solidFill>
            </a:endParaRPr>
          </a:p>
          <a:p>
            <a:pPr lvl="4">
              <a:buClr>
                <a:schemeClr val="dk1"/>
              </a:buClr>
              <a:buSzPts val="2800"/>
            </a:pPr>
            <a:endParaRPr lang="en-US" sz="2400" dirty="0">
              <a:solidFill>
                <a:schemeClr val="dk1"/>
              </a:solidFill>
            </a:endParaRPr>
          </a:p>
          <a:p>
            <a:pPr marL="342900" lvl="4" indent="-34290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Execution and Evaluation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58A731-CC88-4AB6-9396-622D9BC55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0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772"/>
    </mc:Choice>
    <mc:Fallback xmlns="">
      <p:transition spd="slow" advTm="192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title"/>
          </p:nvPr>
        </p:nvSpPr>
        <p:spPr>
          <a:xfrm>
            <a:off x="391211" y="-49076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3000" dirty="0"/>
              <a:t>Employ a Robust Committee Structure</a:t>
            </a: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7"/>
          <p:cNvSpPr txBox="1"/>
          <p:nvPr/>
        </p:nvSpPr>
        <p:spPr>
          <a:xfrm>
            <a:off x="457200" y="1201857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Your divide-and-conquer strategy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Where 80 percent of the work takes place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Bring recommendations </a:t>
            </a:r>
            <a:r>
              <a:rPr lang="en-US" sz="2400" dirty="0">
                <a:solidFill>
                  <a:schemeClr val="dk1"/>
                </a:solidFill>
              </a:rPr>
              <a:t>back to full board for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discussion and decisions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1B2FEB-E3B4-4742-9D28-62562D99D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7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35"/>
    </mc:Choice>
    <mc:Fallback xmlns="">
      <p:transition spd="slow" advTm="73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title"/>
          </p:nvPr>
        </p:nvSpPr>
        <p:spPr>
          <a:xfrm>
            <a:off x="410065" y="-9426"/>
            <a:ext cx="8657326" cy="336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3000" dirty="0"/>
              <a:t>Committees</a:t>
            </a: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7"/>
          <p:cNvSpPr txBox="1"/>
          <p:nvPr/>
        </p:nvSpPr>
        <p:spPr>
          <a:xfrm>
            <a:off x="457200" y="929216"/>
            <a:ext cx="8229600" cy="3642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lang="en-US" sz="1000" u="sng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Essential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Governance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Finance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School Performance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400" dirty="0">
                <a:solidFill>
                  <a:schemeClr val="dk1"/>
                </a:solidFill>
              </a:rPr>
              <a:t>Optional</a:t>
            </a:r>
            <a:r>
              <a:rPr lang="en-US" sz="2400" u="sng" dirty="0">
                <a:solidFill>
                  <a:schemeClr val="dk1"/>
                </a:solidFill>
              </a:rPr>
              <a:t>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Development/Communications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Ad-Ho</a:t>
            </a:r>
            <a:r>
              <a:rPr lang="en-US" sz="2400" dirty="0">
                <a:solidFill>
                  <a:schemeClr val="dk1"/>
                </a:solidFill>
              </a:rPr>
              <a:t>c (e.g. facilities or strategic planning)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Executive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29AFBD-4C28-4529-A490-406FBCDEB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3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075"/>
    </mc:Choice>
    <mc:Fallback xmlns="">
      <p:transition spd="slow" advTm="256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title"/>
          </p:nvPr>
        </p:nvSpPr>
        <p:spPr>
          <a:xfrm>
            <a:off x="494908" y="-67930"/>
            <a:ext cx="8657326" cy="53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dirty="0"/>
              <a:t>Assess Board Performance Annually</a:t>
            </a: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7"/>
          <p:cNvSpPr txBox="1"/>
          <p:nvPr/>
        </p:nvSpPr>
        <p:spPr>
          <a:xfrm>
            <a:off x="457200" y="1119788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 a board survey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Administer prior to annual retreat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Discuss results at retreat and use them to set goals and make changes to board functioning for coming year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A1E3F2-FE1D-4983-8183-6D2CE6CF8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2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47"/>
    </mc:Choice>
    <mc:Fallback xmlns="">
      <p:transition spd="slow" advTm="44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 txBox="1">
            <a:spLocks noGrp="1"/>
          </p:cNvSpPr>
          <p:nvPr>
            <p:ph type="title"/>
          </p:nvPr>
        </p:nvSpPr>
        <p:spPr>
          <a:xfrm>
            <a:off x="486674" y="423513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Some Things to </a:t>
            </a:r>
            <a:r>
              <a:rPr lang="en-US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Consider</a:t>
            </a: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… </a:t>
            </a: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0"/>
          <p:cNvSpPr/>
          <p:nvPr/>
        </p:nvSpPr>
        <p:spPr>
          <a:xfrm>
            <a:off x="455298" y="1143000"/>
            <a:ext cx="8541946" cy="35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Does your board have a document that clearly outlines what it means to 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 a board member for your school?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everyone on your board serving on a committee that meets regularly? 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Does your board reflect a diverse group of voices?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</a:rPr>
              <a:t>What new ideas have you learned that you could you take back to your board? </a:t>
            </a:r>
            <a:endParaRPr sz="2400" dirty="0"/>
          </a:p>
          <a:p>
            <a:pPr marL="34290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36176D8-5183-43C2-AC6E-2F4182D2C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57"/>
    </mc:Choice>
    <mc:Fallback xmlns="">
      <p:transition spd="slow" advTm="38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1"/>
          <p:cNvSpPr txBox="1"/>
          <p:nvPr/>
        </p:nvSpPr>
        <p:spPr>
          <a:xfrm>
            <a:off x="243167" y="1670313"/>
            <a:ext cx="8255374" cy="531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For more information </a:t>
            </a:r>
            <a:r>
              <a:rPr lang="en" sz="2000" dirty="0">
                <a:latin typeface="+mj-lt"/>
                <a:ea typeface="Calibri"/>
                <a:cs typeface="Calibri"/>
                <a:sym typeface="Calibri"/>
              </a:rPr>
              <a:t>on charter school governance best practices </a:t>
            </a:r>
            <a:r>
              <a:rPr lang="en-US" sz="2000" dirty="0">
                <a:latin typeface="+mj-lt"/>
                <a:ea typeface="Calibri"/>
                <a:cs typeface="Calibri"/>
                <a:sym typeface="Calibri"/>
              </a:rPr>
              <a:t>visit </a:t>
            </a:r>
            <a:r>
              <a:rPr lang="en" sz="2000" u="sng" dirty="0">
                <a:solidFill>
                  <a:srgbClr val="0000FF"/>
                </a:solidFill>
                <a:latin typeface="+mj-lt"/>
                <a:ea typeface="Calibri"/>
                <a:cs typeface="Calibri"/>
                <a:sym typeface="Calibri"/>
              </a:rPr>
              <a:t>www.education.pa.gov</a:t>
            </a:r>
            <a:r>
              <a:rPr lang="en" sz="20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and </a:t>
            </a:r>
            <a:r>
              <a:rPr lang="en" sz="20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  <a:hlinkClick r:id="rId5"/>
              </a:rPr>
              <a:t>www.charterboards.org</a:t>
            </a:r>
            <a:endParaRPr lang="en" sz="2000" dirty="0"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41"/>
          <p:cNvSpPr txBox="1"/>
          <p:nvPr/>
        </p:nvSpPr>
        <p:spPr>
          <a:xfrm>
            <a:off x="0" y="2826275"/>
            <a:ext cx="9143999" cy="1623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1600" i="1" dirty="0">
                <a:cs typeface="Calibri" panose="020F0502020204030204" pitchFamily="34" charset="0"/>
              </a:rPr>
              <a:t>The mission of the Department of Education is to ensure that every learner has access to a world-class education system that academically prepares children and adults to succeed as productive citizens. Further, the Department seeks to establish a culture that is committed to improving opportunities throughout the commonwealth by ensuring that technical support, resources, and optimal learning environments are available for all students, whether children or adults.</a:t>
            </a:r>
          </a:p>
        </p:txBody>
      </p:sp>
      <p:sp>
        <p:nvSpPr>
          <p:cNvPr id="234" name="Google Shape;234;p41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</a:t>
            </a:r>
            <a:r>
              <a:rPr lang="en-US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ou</a:t>
            </a:r>
            <a:endParaRPr sz="3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C8785B7-AA9A-44CC-82A4-0B54102FB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74"/>
    </mc:Choice>
    <mc:Fallback xmlns="">
      <p:transition spd="slow" advTm="28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>
            <a:spLocks noGrp="1"/>
          </p:cNvSpPr>
          <p:nvPr>
            <p:ph type="title"/>
          </p:nvPr>
        </p:nvSpPr>
        <p:spPr>
          <a:xfrm>
            <a:off x="0" y="1143000"/>
            <a:ext cx="9144000" cy="890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Standards for Effective Charter School Governance</a:t>
            </a:r>
            <a:endParaRPr sz="2600" dirty="0"/>
          </a:p>
        </p:txBody>
      </p:sp>
      <p:pic>
        <p:nvPicPr>
          <p:cNvPr id="150" name="Google Shape;150;p28" descr="Screen Shot 2014-06-16 at 10.57.31 AM.p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1021" t="-19237" r="8797" b="-19236"/>
          <a:stretch/>
        </p:blipFill>
        <p:spPr>
          <a:xfrm>
            <a:off x="1055831" y="1714500"/>
            <a:ext cx="6941520" cy="318611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8"/>
          <p:cNvSpPr/>
          <p:nvPr/>
        </p:nvSpPr>
        <p:spPr>
          <a:xfrm>
            <a:off x="668333" y="391352"/>
            <a:ext cx="5798455" cy="56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About C</a:t>
            </a:r>
            <a:r>
              <a:rPr lang="en-US" sz="30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harter</a:t>
            </a:r>
            <a:r>
              <a:rPr lang="en-US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Board Partners</a:t>
            </a:r>
            <a:endParaRPr sz="3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CB73F8E-A31B-47E2-BDB0-746C7475E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79"/>
    </mc:Choice>
    <mc:Fallback xmlns="">
      <p:transition spd="slow" advTm="68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486282" y="457200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Session</a:t>
            </a:r>
            <a:endParaRPr sz="3000" dirty="0"/>
          </a:p>
        </p:txBody>
      </p:sp>
      <p:sp>
        <p:nvSpPr>
          <p:cNvPr id="159" name="Google Shape;159;p29"/>
          <p:cNvSpPr txBox="1">
            <a:spLocks noGrp="1"/>
          </p:cNvSpPr>
          <p:nvPr>
            <p:ph type="body" idx="3"/>
          </p:nvPr>
        </p:nvSpPr>
        <p:spPr>
          <a:xfrm>
            <a:off x="533400" y="1200150"/>
            <a:ext cx="8572500" cy="3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3200"/>
              <a:buFont typeface="Arial"/>
              <a:buNone/>
            </a:pPr>
            <a:r>
              <a:rPr lang="en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Standard Three: </a:t>
            </a:r>
            <a:br>
              <a:rPr lang="en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Invest in</a:t>
            </a:r>
            <a:r>
              <a:rPr lang="en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Exemplary Governance</a:t>
            </a:r>
            <a:endParaRPr sz="2600" dirty="0"/>
          </a:p>
          <a:p>
            <a:pPr marR="0" lvl="0" indent="-457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 a high-functioning and engaged board</a:t>
            </a:r>
          </a:p>
          <a:p>
            <a:pPr marR="0" lvl="0" indent="-457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Implement governance best practices </a:t>
            </a:r>
            <a:endParaRPr sz="2400" dirty="0"/>
          </a:p>
          <a:p>
            <a:pPr marL="0" marR="0" lvl="0" indent="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31C0D58-7187-4516-B303-2D6E06B884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17"/>
    </mc:Choice>
    <mc:Fallback xmlns="">
      <p:transition spd="slow" advTm="23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>
            <a:spLocks noGrp="1"/>
          </p:cNvSpPr>
          <p:nvPr>
            <p:ph type="title"/>
          </p:nvPr>
        </p:nvSpPr>
        <p:spPr>
          <a:xfrm>
            <a:off x="514955" y="202697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Build a High-Functioning and Engaged Board</a:t>
            </a: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0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Recruit and maintain a full slate of excellent board members who bring diverse skills, experiences, and perspectives</a:t>
            </a:r>
          </a:p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Elect a strong board chair</a:t>
            </a:r>
          </a:p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Remove disengaged members from the board</a:t>
            </a:r>
          </a:p>
          <a:p>
            <a:pPr marL="342900" lvl="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Invest in the board’s development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C79585-BEC2-472A-B3EA-16BD82991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66"/>
    </mc:Choice>
    <mc:Fallback xmlns="">
      <p:transition spd="slow" advTm="37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title"/>
          </p:nvPr>
        </p:nvSpPr>
        <p:spPr>
          <a:xfrm>
            <a:off x="525659" y="431799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>
              <a:buSzPts val="3200"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000" dirty="0">
                <a:solidFill>
                  <a:schemeClr val="bg1"/>
                </a:solidFill>
              </a:rPr>
              <a:t>Recruit &amp; Maintain a Full and Diverse Slate</a:t>
            </a:r>
            <a:br>
              <a:rPr lang="en-US" sz="3000" dirty="0">
                <a:solidFill>
                  <a:schemeClr val="dk1"/>
                </a:solidFill>
              </a:rPr>
            </a:b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1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Create a balanced mix of skills and perspectives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Build a deliberate and strategic recruiting process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Tie recruitment to goals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Leverage the Governance Committee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Time investment that pays off</a:t>
            </a:r>
            <a:endParaRPr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BD76590-FD66-4F8E-92FB-DB4078E17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650"/>
    </mc:Choice>
    <mc:Fallback xmlns="">
      <p:transition spd="slow" advTm="180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title"/>
          </p:nvPr>
        </p:nvSpPr>
        <p:spPr>
          <a:xfrm>
            <a:off x="309326" y="429085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>
              <a:buSzPts val="3200"/>
            </a:pP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3000" dirty="0">
                <a:solidFill>
                  <a:schemeClr val="bg1"/>
                </a:solidFill>
              </a:rPr>
              <a:t>Board Composition</a:t>
            </a:r>
            <a:br>
              <a:rPr lang="en-US" sz="3000" dirty="0">
                <a:solidFill>
                  <a:schemeClr val="dk1"/>
                </a:solidFill>
              </a:rPr>
            </a:br>
            <a:br>
              <a:rPr lang="en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1"/>
          <p:cNvSpPr txBox="1"/>
          <p:nvPr/>
        </p:nvSpPr>
        <p:spPr>
          <a:xfrm>
            <a:off x="457200" y="1200150"/>
            <a:ext cx="8229600" cy="306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sz="28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6533CA8-55D5-1E4E-8D2F-C6B505E44C0F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450689308"/>
              </p:ext>
            </p:extLst>
          </p:nvPr>
        </p:nvGraphicFramePr>
        <p:xfrm>
          <a:off x="609600" y="1210235"/>
          <a:ext cx="7835153" cy="29180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6279">
                  <a:extLst>
                    <a:ext uri="{9D8B030D-6E8A-4147-A177-3AD203B41FA5}">
                      <a16:colId xmlns:a16="http://schemas.microsoft.com/office/drawing/2014/main" val="3255288638"/>
                    </a:ext>
                  </a:extLst>
                </a:gridCol>
                <a:gridCol w="4118874">
                  <a:extLst>
                    <a:ext uri="{9D8B030D-6E8A-4147-A177-3AD203B41FA5}">
                      <a16:colId xmlns:a16="http://schemas.microsoft.com/office/drawing/2014/main" val="3020464249"/>
                    </a:ext>
                  </a:extLst>
                </a:gridCol>
              </a:tblGrid>
              <a:tr h="2918013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8C99A1"/>
                        </a:buClr>
                        <a:buFont typeface="Symbol" pitchFamily="2" charset="2"/>
                        <a:buChar char=""/>
                        <a:tabLst>
                          <a:tab pos="228600" algn="l"/>
                          <a:tab pos="514350" algn="l"/>
                          <a:tab pos="514350" algn="l"/>
                        </a:tabLst>
                      </a:pPr>
                      <a:r>
                        <a:rPr lang="en-US" sz="2000" b="0" spc="-15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Finance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8C99A1"/>
                        </a:buClr>
                        <a:buFont typeface="Symbol" pitchFamily="2" charset="2"/>
                        <a:buChar char=""/>
                        <a:tabLst>
                          <a:tab pos="228600" algn="l"/>
                          <a:tab pos="514350" algn="l"/>
                          <a:tab pos="514350" algn="l"/>
                        </a:tabLst>
                      </a:pPr>
                      <a:r>
                        <a:rPr lang="en-US" sz="2000" b="0" spc="-15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Fundraising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8C99A1"/>
                        </a:buClr>
                        <a:buFont typeface="Symbol" pitchFamily="2" charset="2"/>
                        <a:buChar char=""/>
                        <a:tabLst>
                          <a:tab pos="228600" algn="l"/>
                          <a:tab pos="514350" algn="l"/>
                          <a:tab pos="514350" algn="l"/>
                        </a:tabLst>
                      </a:pPr>
                      <a:r>
                        <a:rPr lang="en-US" sz="2000" b="0" spc="-15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Real estate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8C99A1"/>
                        </a:buClr>
                        <a:buFont typeface="Symbol" pitchFamily="2" charset="2"/>
                        <a:buChar char=""/>
                        <a:tabLst>
                          <a:tab pos="228600" algn="l"/>
                          <a:tab pos="514350" algn="l"/>
                          <a:tab pos="514350" algn="l"/>
                        </a:tabLst>
                      </a:pPr>
                      <a:r>
                        <a:rPr lang="en-US" sz="2000" b="0" spc="-15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Leadership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8C99A1"/>
                        </a:buClr>
                        <a:buFont typeface="Symbol" pitchFamily="2" charset="2"/>
                        <a:buChar char=""/>
                        <a:tabLst>
                          <a:tab pos="228600" algn="l"/>
                          <a:tab pos="514350" algn="l"/>
                          <a:tab pos="514350" algn="l"/>
                        </a:tabLst>
                      </a:pPr>
                      <a:r>
                        <a:rPr lang="en-US" sz="2000" b="0" spc="-15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Governance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8C99A1"/>
                        </a:buClr>
                        <a:buFont typeface="Symbol" pitchFamily="2" charset="2"/>
                        <a:buChar char=""/>
                        <a:tabLst>
                          <a:tab pos="228600" algn="l"/>
                          <a:tab pos="514350" algn="l"/>
                          <a:tab pos="514350" algn="l"/>
                        </a:tabLst>
                      </a:pPr>
                      <a:r>
                        <a:rPr lang="en-US" sz="2000" b="0" spc="-15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Communications/marketing</a:t>
                      </a:r>
                      <a:endParaRPr lang="en-US" sz="2000" b="0" spc="-15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Cala-Regular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8C99A1"/>
                        </a:buClr>
                        <a:buFont typeface="Symbol" pitchFamily="2" charset="2"/>
                        <a:buChar char=""/>
                        <a:tabLst>
                          <a:tab pos="228600" algn="l"/>
                          <a:tab pos="514350" algn="l"/>
                          <a:tab pos="514350" algn="l"/>
                        </a:tabLst>
                      </a:pPr>
                      <a:r>
                        <a:rPr lang="en-US" sz="2000" b="0" spc="-15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Education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8C99A1"/>
                        </a:buClr>
                        <a:buFont typeface="Symbol" pitchFamily="2" charset="2"/>
                        <a:buChar char=""/>
                        <a:tabLst>
                          <a:tab pos="228600" algn="l"/>
                          <a:tab pos="514350" algn="l"/>
                          <a:tab pos="514350" algn="l"/>
                        </a:tabLst>
                      </a:pPr>
                      <a:r>
                        <a:rPr lang="en-US" sz="2000" b="0" spc="-15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Human resources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8C99A1"/>
                        </a:buClr>
                        <a:buFont typeface="Symbol" pitchFamily="2" charset="2"/>
                        <a:buChar char=""/>
                        <a:tabLst>
                          <a:tab pos="228600" algn="l"/>
                          <a:tab pos="514350" algn="l"/>
                          <a:tab pos="514350" algn="l"/>
                        </a:tabLst>
                      </a:pPr>
                      <a:r>
                        <a:rPr lang="en-US" sz="2000" b="0" spc="-15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Legal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8C99A1"/>
                        </a:buClr>
                        <a:buFont typeface="Symbol" pitchFamily="2" charset="2"/>
                        <a:buChar char=""/>
                        <a:tabLst>
                          <a:tab pos="228600" algn="l"/>
                          <a:tab pos="514350" algn="l"/>
                          <a:tab pos="514350" algn="l"/>
                        </a:tabLst>
                      </a:pPr>
                      <a:r>
                        <a:rPr lang="en-US" sz="2000" b="0" spc="-15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Strategic planning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8C99A1"/>
                        </a:buClr>
                        <a:buFont typeface="Symbol" pitchFamily="2" charset="2"/>
                        <a:buChar char=""/>
                        <a:tabLst>
                          <a:tab pos="228600" algn="l"/>
                          <a:tab pos="514350" algn="l"/>
                          <a:tab pos="514350" algn="l"/>
                        </a:tabLst>
                      </a:pPr>
                      <a:r>
                        <a:rPr lang="en-US" sz="2000" b="0" spc="-15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Experience relevant to the organization’s mission</a:t>
                      </a:r>
                      <a:endParaRPr lang="en-US" sz="2000" b="0" spc="-15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Cala-Regular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4042164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737D302-1EC7-4D44-83B6-E3BD8CABC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1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033"/>
    </mc:Choice>
    <mc:Fallback xmlns="">
      <p:transition spd="slow" advTm="225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title"/>
          </p:nvPr>
        </p:nvSpPr>
        <p:spPr>
          <a:xfrm>
            <a:off x="525659" y="431799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3038">
              <a:buSzPts val="3200"/>
            </a:pP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000" dirty="0">
                <a:solidFill>
                  <a:schemeClr val="bg1"/>
                </a:solidFill>
              </a:rPr>
              <a:t>Diversity Matters</a:t>
            </a:r>
            <a:br>
              <a:rPr lang="en-US" sz="3200" dirty="0">
                <a:solidFill>
                  <a:schemeClr val="dk1"/>
                </a:solidFill>
              </a:rPr>
            </a:br>
            <a:b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1"/>
          <p:cNvSpPr txBox="1"/>
          <p:nvPr/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Diverse boards make better decisions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Diverse boards are better equipped to handle difficult situations that the school may face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Diverse boards uncover new solutions to tough challenges</a:t>
            </a:r>
            <a:endParaRPr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34135C-2E10-4392-B6D4-62A939F28A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789"/>
    </mc:Choice>
    <mc:Fallback xmlns="">
      <p:transition spd="slow" advTm="132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/>
          <p:nvPr/>
        </p:nvSpPr>
        <p:spPr>
          <a:xfrm>
            <a:off x="461913" y="1215515"/>
            <a:ext cx="8467598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Team leader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Master facilitator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Strong communicator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/>
              <a:t>Primary contact and support for school leader</a:t>
            </a:r>
            <a:endParaRPr sz="2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77D456-CE18-3447-8245-8864508DE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99" y="449841"/>
            <a:ext cx="8657326" cy="462341"/>
          </a:xfrm>
        </p:spPr>
        <p:txBody>
          <a:bodyPr/>
          <a:lstStyle/>
          <a:p>
            <a:r>
              <a:rPr lang="en-US" sz="3000" dirty="0"/>
              <a:t>Elect a Strong Board Chair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67D3FD-E385-46FD-9A33-802601A6C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001"/>
    </mc:Choice>
    <mc:Fallback xmlns="">
      <p:transition spd="slow" advTm="153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3" ma:contentTypeDescription="Create a new document." ma:contentTypeScope="" ma:versionID="cf1e4c4ca9d7da6aad23c111eea9510d">
  <xsd:schema xmlns:xsd="http://www.w3.org/2001/XMLSchema" xmlns:xs="http://www.w3.org/2001/XMLSchema" xmlns:p="http://schemas.microsoft.com/office/2006/metadata/properties" xmlns:ns1="http://schemas.microsoft.com/sharepoint/v3" xmlns:ns2="a7af8e22-4aad-4637-bdfe-8881feb25ebc" targetNamespace="http://schemas.microsoft.com/office/2006/metadata/properties" ma:root="true" ma:fieldsID="333eeef662f33d827901a6908d0661d8" ns1:_="" ns2:_="">
    <xsd:import namespace="http://schemas.microsoft.com/sharepoint/v3"/>
    <xsd:import namespace="a7af8e22-4aad-4637-bdfe-8881feb25eb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f8e22-4aad-4637-bdfe-8881feb2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4E365A9-6B3E-47E8-A6A4-5C071B9356D1}"/>
</file>

<file path=customXml/itemProps2.xml><?xml version="1.0" encoding="utf-8"?>
<ds:datastoreItem xmlns:ds="http://schemas.openxmlformats.org/officeDocument/2006/customXml" ds:itemID="{A3CF9F13-9218-44FE-B5F9-D1D13CCB8B77}"/>
</file>

<file path=customXml/itemProps3.xml><?xml version="1.0" encoding="utf-8"?>
<ds:datastoreItem xmlns:ds="http://schemas.openxmlformats.org/officeDocument/2006/customXml" ds:itemID="{598931B5-EA27-415E-996C-C71C5F16D6B0}"/>
</file>

<file path=docProps/app.xml><?xml version="1.0" encoding="utf-8"?>
<Properties xmlns="http://schemas.openxmlformats.org/officeDocument/2006/extended-properties" xmlns:vt="http://schemas.openxmlformats.org/officeDocument/2006/docPropsVTypes">
  <TotalTime>5256</TotalTime>
  <Words>587</Words>
  <Application>Microsoft Office PowerPoint</Application>
  <PresentationFormat>On-screen Show (16:9)</PresentationFormat>
  <Paragraphs>134</Paragraphs>
  <Slides>25</Slides>
  <Notes>25</Notes>
  <HiddenSlides>0</HiddenSlides>
  <MMClips>25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Cala-Regular</vt:lpstr>
      <vt:lpstr>Calibri</vt:lpstr>
      <vt:lpstr>Courier New</vt:lpstr>
      <vt:lpstr>Noto Sans Symbols</vt:lpstr>
      <vt:lpstr>Symbol</vt:lpstr>
      <vt:lpstr>Times New Roman</vt:lpstr>
      <vt:lpstr>Simple Light</vt:lpstr>
      <vt:lpstr>Office Theme</vt:lpstr>
      <vt:lpstr>Charter School Trustee Training Commit to Exemplary Governance</vt:lpstr>
      <vt:lpstr>  Introduction</vt:lpstr>
      <vt:lpstr>Standards for Effective Charter School Governance</vt:lpstr>
      <vt:lpstr>This Session</vt:lpstr>
      <vt:lpstr>  Build a High-Functioning and Engaged Board </vt:lpstr>
      <vt:lpstr>  Recruit &amp; Maintain a Full and Diverse Slate  </vt:lpstr>
      <vt:lpstr>    Board Composition  </vt:lpstr>
      <vt:lpstr>  Diversity Matters  </vt:lpstr>
      <vt:lpstr>Elect a Strong Board Chair</vt:lpstr>
      <vt:lpstr>   Remove Disengaged Members from Board </vt:lpstr>
      <vt:lpstr>  Invest in the Board’s Development </vt:lpstr>
      <vt:lpstr>   Implement Governance Best Practices </vt:lpstr>
      <vt:lpstr>Adopt Job Descriptions</vt:lpstr>
      <vt:lpstr>  Board Member Agreement </vt:lpstr>
      <vt:lpstr>  Hold Well-Run Meetings </vt:lpstr>
      <vt:lpstr>  Hold Well-Run Meetings </vt:lpstr>
      <vt:lpstr>  Hold Well-Run Meetings </vt:lpstr>
      <vt:lpstr>  Hold Well-Run Meetings </vt:lpstr>
      <vt:lpstr>  Hold Well-Run Meetings </vt:lpstr>
      <vt:lpstr>  Hold Well-Run Meetings </vt:lpstr>
      <vt:lpstr>   Employ a Robust Committee Structure</vt:lpstr>
      <vt:lpstr>   Committees</vt:lpstr>
      <vt:lpstr>  Assess Board Performance Annually</vt:lpstr>
      <vt:lpstr> Some Things to Consider… 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Trustee-Governance</dc:title>
  <dc:creator>Shotwell, Elizabeth</dc:creator>
  <cp:lastModifiedBy>Shotwell, Elizabeth</cp:lastModifiedBy>
  <cp:revision>45</cp:revision>
  <cp:lastPrinted>2018-08-15T17:25:10Z</cp:lastPrinted>
  <dcterms:modified xsi:type="dcterms:W3CDTF">2018-10-05T17:44:49Z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0x01010063A4E9D8B9AE294BB8664582FC3229C4</vt:lpwstr>
  </property>
</Properties>
</file>