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5" r:id="rId3"/>
    <p:sldId id="259" r:id="rId4"/>
    <p:sldId id="272" r:id="rId5"/>
    <p:sldId id="257" r:id="rId6"/>
    <p:sldId id="289" r:id="rId7"/>
    <p:sldId id="290" r:id="rId8"/>
    <p:sldId id="291" r:id="rId9"/>
    <p:sldId id="278" r:id="rId10"/>
    <p:sldId id="293" r:id="rId11"/>
    <p:sldId id="294" r:id="rId12"/>
    <p:sldId id="296" r:id="rId13"/>
    <p:sldId id="297" r:id="rId14"/>
    <p:sldId id="299" r:id="rId15"/>
    <p:sldId id="298" r:id="rId16"/>
    <p:sldId id="300" r:id="rId17"/>
    <p:sldId id="295" r:id="rId18"/>
    <p:sldId id="280" r:id="rId19"/>
    <p:sldId id="281" r:id="rId20"/>
    <p:sldId id="301" r:id="rId21"/>
    <p:sldId id="283" r:id="rId22"/>
    <p:sldId id="275" r:id="rId23"/>
    <p:sldId id="292" r:id="rId24"/>
    <p:sldId id="284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5" autoAdjust="0"/>
    <p:restoredTop sz="62939" autoAdjust="0"/>
  </p:normalViewPr>
  <p:slideViewPr>
    <p:cSldViewPr>
      <p:cViewPr varScale="1">
        <p:scale>
          <a:sx n="59" d="100"/>
          <a:sy n="59" d="100"/>
        </p:scale>
        <p:origin x="11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88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0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97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8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1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Pennsylvania’s Sunshine Act (Open Meetings Law): https://www.openrecords.pa.gov/SunshineAct</a:t>
            </a:r>
            <a:r>
              <a:rPr lang="en-US"/>
              <a:t>.cfm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2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5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0F10-C8CA-4680-A05E-5A64246DC66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8679-F644-4182-BE83-88510D7280E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97CC-56E1-43BF-80F9-B7EA510E4DB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555751"/>
            <a:ext cx="8657326" cy="424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445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20" y="1555202"/>
            <a:ext cx="4252925" cy="42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7" y="1555201"/>
            <a:ext cx="4260545" cy="133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7" y="3038470"/>
            <a:ext cx="4260545" cy="127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7" y="4456838"/>
            <a:ext cx="4260545" cy="13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9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60CF-D95C-449C-8481-B4A75A89296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4234-A549-45DB-9D73-C4B6050E318D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BEAC-5877-4198-8C0E-325922FD59F3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515B-17E6-4D39-9EC1-856189D37E62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80CD-25D3-4EC7-A989-CACD9601C4F8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777E-9150-4FB9-8B5B-177CBE00AE65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FF1A-870F-4604-AE6B-D6EC3D5292BA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CC16-E9A3-448D-894A-4A70BE662969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B60A-9F28-46A7-A72E-32B3FE75353E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hyperlink" Target="http://www.charterboards.org/" TargetMode="External"/><Relationship Id="rId4" Type="http://schemas.openxmlformats.org/officeDocument/2006/relationships/hyperlink" Target="http://www.education.pa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Charter School Trustee Training</a:t>
            </a:r>
            <a:br>
              <a:rPr lang="en-US" sz="3600" dirty="0"/>
            </a:br>
            <a:r>
              <a:rPr lang="en-US" sz="3600" dirty="0"/>
              <a:t>Ethics, Open Meetings and Regulations: </a:t>
            </a:r>
            <a:br>
              <a:rPr lang="en-US" dirty="0"/>
            </a:br>
            <a:r>
              <a:rPr lang="en-US" sz="2900" dirty="0"/>
              <a:t>Maintain Legal and Regulatory Compliance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F0AB7-64B4-46B7-AE2F-814E39E081B4}"/>
              </a:ext>
            </a:extLst>
          </p:cNvPr>
          <p:cNvSpPr txBox="1"/>
          <p:nvPr/>
        </p:nvSpPr>
        <p:spPr>
          <a:xfrm>
            <a:off x="695325" y="6171684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2018-19 Training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74598F-EF9B-460A-A520-53B55D1D0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4"/>
    </mc:Choice>
    <mc:Fallback xmlns="">
      <p:transition spd="slow" advTm="4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Board Member Agreement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FFAD89-6166-4657-926E-018961CF1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4"/>
    </mc:Choice>
    <mc:Fallback xmlns="">
      <p:transition spd="slow" advTm="19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Code of Conduct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3927EB-2F0E-4A9A-8955-157F06C47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0"/>
    </mc:Choice>
    <mc:Fallback xmlns="">
      <p:transition spd="slow" advTm="4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Conflicts of Interest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957C3C-CA6F-4D6C-98B3-3D2DE2775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1"/>
    </mc:Choice>
    <mc:Fallback xmlns="">
      <p:transition spd="slow" advTm="7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Document Retention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8D7DBB-BE2E-4D98-820B-DDEF9F5FF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2"/>
    </mc:Choice>
    <mc:Fallback xmlns="">
      <p:transition spd="slow" advTm="8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FERPA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E8C898-48CB-471F-BBC9-78C2EF145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2"/>
    </mc:Choice>
    <mc:Fallback xmlns="">
      <p:transition spd="slow" advTm="8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Gift Acceptance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45AF5A-F928-4AD7-85C5-B44DACDF5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4"/>
    </mc:Choice>
    <mc:Fallback xmlns="">
      <p:transition spd="slow" advTm="5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Non-Discrimination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FEFCC6-484D-4A3E-BFF7-8FC5E88E6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9"/>
    </mc:Choice>
    <mc:Fallback xmlns="">
      <p:transition spd="slow" advTm="3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Whistleblower Policy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1D2A19-6F3D-42E3-9DE9-F98EF38EF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46"/>
    </mc:Choice>
    <mc:Fallback xmlns="">
      <p:transition spd="slow" advTm="8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342D-1967-4073-A27C-863225DA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Meet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DE0F-5159-4F0E-AABF-774297BF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PDE</a:t>
            </a:r>
          </a:p>
          <a:p>
            <a:r>
              <a:rPr lang="en-US" sz="2400" dirty="0"/>
              <a:t>Authorizer</a:t>
            </a:r>
          </a:p>
          <a:p>
            <a:r>
              <a:rPr lang="en-US" sz="2400" dirty="0"/>
              <a:t>Federal Government </a:t>
            </a:r>
          </a:p>
          <a:p>
            <a:r>
              <a:rPr lang="en-US" sz="2400" dirty="0"/>
              <a:t>IRS</a:t>
            </a:r>
          </a:p>
          <a:p>
            <a:r>
              <a:rPr lang="en-US" sz="2400" dirty="0"/>
              <a:t>Local Government </a:t>
            </a:r>
          </a:p>
          <a:p>
            <a:r>
              <a:rPr lang="en-US" sz="2400" dirty="0"/>
              <a:t>Staff, parents, students, general public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5D454-D42F-45E6-BC73-F4EE7A92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0D0F50-21A5-42EB-ACB3-6BBBE74C1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26"/>
    </mc:Choice>
    <mc:Fallback xmlns="">
      <p:transition spd="slow" advTm="75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A553-BEAD-4CA5-BCC3-13C0A187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Sunshine 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5278-C0A6-4718-94DC-4BAB63BB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Pennsylvania Sunshine Act, requires agencies to deliberate and take official action on agency business in an open and public meeting.  </a:t>
            </a:r>
          </a:p>
          <a:p>
            <a:r>
              <a:rPr lang="en-US" sz="2400" dirty="0"/>
              <a:t>It requires that meetings have prior notice, and that the public can attend, participate, and comment before an agency takes that official action.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B3BCD-84B6-453E-935D-E9F8CBE9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821B23-1C0D-4B5C-A41A-EEF95C4FD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2"/>
    </mc:Choice>
    <mc:Fallback xmlns="">
      <p:transition spd="slow" advTm="8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07F2A8-A06C-4578-987E-398C1CC2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4B80C4-D1F8-44D9-97F8-1AF35CF8F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Thank you for participating in this presentation on Ethics, Open Meetings, and Regulations, the sixth of six Pennsylvania charter school trustee trainings provided by the Pennsylvania  Department of Education.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Presentations of this PowerPoint without the Commonwealth’s recording do not represent the views of the Commonwealth or any Commonwealth agency.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EFDFA-E477-442F-8F98-DBAC5206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5BF51A-1FC7-43D0-BA75-39F5C41F8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7"/>
    </mc:Choice>
    <mc:Fallback xmlns="">
      <p:transition spd="slow" advTm="2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A553-BEAD-4CA5-BCC3-13C0A187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Public Officials and Employee Ethics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5278-C0A6-4718-94DC-4BAB63BB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Statement of Financial Interest</a:t>
            </a:r>
          </a:p>
          <a:p>
            <a:r>
              <a:rPr lang="en-US" sz="2400" dirty="0"/>
              <a:t>Privilege and Responsibility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B3BCD-84B6-453E-935D-E9F8CBE9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E60336-07DB-4D93-9EF5-578BB466D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74"/>
    </mc:Choice>
    <mc:Fallback xmlns="">
      <p:transition spd="slow" advTm="1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E0FC-FF85-4091-BFAE-C97A3CC8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Compliance Audit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566B-A686-4404-AD54-71B850D27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43900" cy="3810000"/>
          </a:xfrm>
        </p:spPr>
        <p:txBody>
          <a:bodyPr>
            <a:normAutofit/>
          </a:bodyPr>
          <a:lstStyle/>
          <a:p>
            <a:r>
              <a:rPr lang="en-US" sz="2400" dirty="0"/>
              <a:t>Conducted independently by a legal expert</a:t>
            </a:r>
          </a:p>
          <a:p>
            <a:r>
              <a:rPr lang="en-US" sz="2400" dirty="0"/>
              <a:t>Informs board on its overall compliance</a:t>
            </a:r>
          </a:p>
          <a:p>
            <a:r>
              <a:rPr lang="en-US" sz="2400" dirty="0"/>
              <a:t>Advises on areas of risk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FBEDF-5643-4B1B-97DE-774787EC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E0B96F-CC6C-4FE9-BF94-7E0950438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25"/>
    </mc:Choice>
    <mc:Fallback xmlns="">
      <p:transition spd="slow" advTm="6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Pennsylvania Charter School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Improve pupil learning</a:t>
            </a:r>
          </a:p>
          <a:p>
            <a:r>
              <a:rPr lang="en-US" sz="2400" dirty="0"/>
              <a:t>Increase learning opportunities for all pupils</a:t>
            </a:r>
          </a:p>
          <a:p>
            <a:r>
              <a:rPr lang="en-US" sz="2400" dirty="0"/>
              <a:t>Encourage the use of different and innovative teaching methods</a:t>
            </a:r>
          </a:p>
          <a:p>
            <a:r>
              <a:rPr lang="en-US" sz="2400" dirty="0"/>
              <a:t>Create new professional opportunities for teachers</a:t>
            </a:r>
          </a:p>
          <a:p>
            <a:r>
              <a:rPr lang="en-US" sz="2400" dirty="0"/>
              <a:t>Provide parents and pupils with expanded choices in the types of education opportunities available within the public school system</a:t>
            </a:r>
          </a:p>
          <a:p>
            <a:r>
              <a:rPr lang="en-US" sz="2400" dirty="0"/>
              <a:t>Accountability for meeting measurable academic standards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081162-C799-4300-8D51-EBBC5C334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44"/>
    </mc:Choice>
    <mc:Fallback xmlns="">
      <p:transition spd="slow" advTm="7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Types of Charter Schools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“Brick and Mortar” </a:t>
            </a:r>
          </a:p>
          <a:p>
            <a:r>
              <a:rPr lang="en-US" sz="2400" dirty="0"/>
              <a:t>Regional </a:t>
            </a:r>
          </a:p>
          <a:p>
            <a:r>
              <a:rPr lang="en-US" sz="2400" dirty="0"/>
              <a:t>Cyber Charter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F55DE0-A3F4-4091-9213-91067E42E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784"/>
    </mc:Choice>
    <mc:Fallback xmlns="">
      <p:transition spd="slow" advTm="27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68A5-44FD-42AE-8C3B-1DA8E16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Some 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1599-377C-4FEF-A099-D4B83DF6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Does every member of your board complete a conflict of interest statement annually?</a:t>
            </a:r>
          </a:p>
          <a:p>
            <a:pPr lvl="0"/>
            <a:r>
              <a:rPr lang="en-US" sz="2400" dirty="0"/>
              <a:t>When is the last time your board reviewed and updated its bylaws?</a:t>
            </a:r>
          </a:p>
          <a:p>
            <a:pPr lvl="0"/>
            <a:r>
              <a:rPr lang="en-US" sz="2400" dirty="0"/>
              <a:t>Do you have updated board and school policies saved in a place were all board members, school staff, and parents can easily access?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4FE26C-BDE0-44E7-BED0-ACFE4518D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3"/>
    </mc:Choice>
    <mc:Fallback xmlns="">
      <p:transition spd="slow" advTm="5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1800761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charter school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governance best practices visit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4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5"/>
              </a:rPr>
              <a:t>www.charterboards.org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04800" y="3581400"/>
            <a:ext cx="845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</a:t>
            </a:r>
            <a:r>
              <a:rPr lang="en-US" sz="1400" i="1" dirty="0"/>
              <a:t>.</a:t>
            </a:r>
            <a:endParaRPr lang="en-US" altLang="en-US" sz="1400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8779E6-F152-4D2E-8FD5-1930A1915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4"/>
    </mc:Choice>
    <mc:Fallback xmlns="">
      <p:transition spd="slow" advTm="3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243337" y="1600200"/>
            <a:ext cx="8657326" cy="8905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" sz="2800" dirty="0">
                <a:solidFill>
                  <a:schemeClr val="dk1"/>
                </a:solidFill>
              </a:rPr>
              <a:t>Standards for Effective Charter School Governance</a:t>
            </a:r>
            <a:endParaRPr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914400" y="2571750"/>
            <a:ext cx="7361227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77523" y="1275920"/>
            <a:ext cx="221406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CBP</a:t>
            </a:r>
            <a:endParaRPr dirty="0"/>
          </a:p>
        </p:txBody>
      </p:sp>
      <p:sp>
        <p:nvSpPr>
          <p:cNvPr id="5" name="Google Shape;151;p28">
            <a:extLst>
              <a:ext uri="{FF2B5EF4-FFF2-40B4-BE49-F238E27FC236}">
                <a16:creationId xmlns:a16="http://schemas.microsoft.com/office/drawing/2014/main" id="{D6C518DA-C7F4-4A6B-B092-7A2EF3E79C11}"/>
              </a:ext>
            </a:extLst>
          </p:cNvPr>
          <p:cNvSpPr/>
          <p:nvPr/>
        </p:nvSpPr>
        <p:spPr>
          <a:xfrm>
            <a:off x="762000" y="609600"/>
            <a:ext cx="760447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About Charter Board Partners</a:t>
            </a:r>
            <a:endParaRPr sz="3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28D76A-8362-4DBD-A54C-1916DA56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6"/>
    </mc:Choice>
    <mc:Fallback xmlns="">
      <p:transition spd="slow" advTm="7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134212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3200"/>
            </a:pPr>
            <a:r>
              <a:rPr lang="en" sz="3200" dirty="0"/>
              <a:t>This Session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57329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539750" bIns="45700" rtlCol="0" anchor="t" anchorCtr="0">
            <a:noAutofit/>
          </a:bodyPr>
          <a:lstStyle/>
          <a:p>
            <a:pPr marL="0" indent="0">
              <a:buSzPts val="3200"/>
            </a:pPr>
            <a:r>
              <a:rPr lang="en" sz="2600" dirty="0">
                <a:solidFill>
                  <a:schemeClr val="dk1"/>
                </a:solidFill>
              </a:rPr>
              <a:t>Standard Six: </a:t>
            </a:r>
          </a:p>
          <a:p>
            <a:pPr marL="0" indent="0">
              <a:buSzPts val="3200"/>
            </a:pPr>
            <a:r>
              <a:rPr lang="en-US" sz="2600" dirty="0">
                <a:solidFill>
                  <a:schemeClr val="dk1"/>
                </a:solidFill>
              </a:rPr>
              <a:t>Maintain Legal and Regulatory Compliance 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Minimize risks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Meet expectations  </a:t>
            </a:r>
          </a:p>
          <a:p>
            <a:pPr marL="0" indent="0">
              <a:buSzPts val="3200"/>
            </a:pPr>
            <a:endParaRPr sz="3200" dirty="0"/>
          </a:p>
          <a:p>
            <a:pPr marL="0" indent="0">
              <a:spcBef>
                <a:spcPts val="1001"/>
              </a:spcBef>
            </a:pPr>
            <a:endParaRPr dirty="0"/>
          </a:p>
          <a:p>
            <a:pPr marL="0" indent="0">
              <a:spcBef>
                <a:spcPts val="1001"/>
              </a:spcBef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5CFB29-F05D-4853-9FE4-D26E0C0E1645}"/>
              </a:ext>
            </a:extLst>
          </p:cNvPr>
          <p:cNvSpPr/>
          <p:nvPr/>
        </p:nvSpPr>
        <p:spPr>
          <a:xfrm>
            <a:off x="685800" y="609600"/>
            <a:ext cx="2383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Session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B30CB2-0B4F-4164-B7E1-0D30C5B7A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5"/>
    </mc:Choice>
    <mc:Fallback xmlns="">
      <p:transition spd="slow" advTm="2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Loyalty, Obedience, and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r>
              <a:rPr lang="en-US" sz="2400" dirty="0"/>
              <a:t>Loyalty: Act in the interest of the school alone</a:t>
            </a:r>
          </a:p>
          <a:p>
            <a:r>
              <a:rPr lang="en-US" sz="2400" dirty="0"/>
              <a:t>Obedience: Comply with laws and bylaws</a:t>
            </a:r>
          </a:p>
          <a:p>
            <a:r>
              <a:rPr lang="en-US" sz="2400" dirty="0"/>
              <a:t>Care: Be informed and use best judgement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AF02A8-1656-4A51-B59E-AC16AF8F5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0"/>
    </mc:Choice>
    <mc:Fallback xmlns="">
      <p:transition spd="slow" advTm="7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Loyalty, Obedience, and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r>
              <a:rPr lang="en-US" sz="2400" dirty="0"/>
              <a:t>Loyalty: Act in the interest of the school alone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CA914A-B77C-4895-8DF0-2DFE641D5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37"/>
    </mc:Choice>
    <mc:Fallback xmlns="">
      <p:transition spd="slow" advTm="9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Loyalty, Obedience, and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Obedience: Comply with laws and bylaws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B85493-A475-4D70-B0E6-71E4F061F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18"/>
    </mc:Choice>
    <mc:Fallback xmlns="">
      <p:transition spd="slow" advTm="8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Loyalty, Obedience, and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Care: Be informed and use best judgement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A1E132-36B6-4C7A-B7ED-9D540C8B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52"/>
    </mc:Choice>
    <mc:Fallback xmlns="">
      <p:transition spd="slow" advTm="6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Board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Board Member Agreement</a:t>
            </a:r>
          </a:p>
          <a:p>
            <a:r>
              <a:rPr lang="en-US" sz="2400" dirty="0"/>
              <a:t>Code of Conduct</a:t>
            </a:r>
          </a:p>
          <a:p>
            <a:r>
              <a:rPr lang="en-US" sz="2400" dirty="0"/>
              <a:t>Conflicts of Interest</a:t>
            </a:r>
          </a:p>
          <a:p>
            <a:r>
              <a:rPr lang="en-US" sz="2400" dirty="0"/>
              <a:t>Document Retention</a:t>
            </a:r>
          </a:p>
          <a:p>
            <a:r>
              <a:rPr lang="en-US" sz="2400" dirty="0"/>
              <a:t>FERPA</a:t>
            </a:r>
          </a:p>
          <a:p>
            <a:r>
              <a:rPr lang="en-US" sz="2400" dirty="0"/>
              <a:t>Gift Acceptance</a:t>
            </a:r>
          </a:p>
          <a:p>
            <a:r>
              <a:rPr lang="en-US" sz="2400" dirty="0"/>
              <a:t>Non-Discrimination </a:t>
            </a:r>
          </a:p>
          <a:p>
            <a:r>
              <a:rPr lang="en-US" sz="2400" dirty="0"/>
              <a:t>Whistleblower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190656-F540-43F4-8D61-709E4CA9E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33"/>
    </mc:Choice>
    <mc:Fallback xmlns="">
      <p:transition spd="slow" advTm="11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B4CC0B0-BF84-4DB7-8931-5241CF215961}"/>
</file>

<file path=customXml/itemProps2.xml><?xml version="1.0" encoding="utf-8"?>
<ds:datastoreItem xmlns:ds="http://schemas.openxmlformats.org/officeDocument/2006/customXml" ds:itemID="{32C6E2FE-9321-4269-95BC-CFBD933DB79D}"/>
</file>

<file path=customXml/itemProps3.xml><?xml version="1.0" encoding="utf-8"?>
<ds:datastoreItem xmlns:ds="http://schemas.openxmlformats.org/officeDocument/2006/customXml" ds:itemID="{1538E46D-23DB-4758-93C1-DF4448E695D5}"/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604</Words>
  <Application>Microsoft Office PowerPoint</Application>
  <PresentationFormat>On-screen Show (4:3)</PresentationFormat>
  <Paragraphs>143</Paragraphs>
  <Slides>25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Noto Sans Symbols</vt:lpstr>
      <vt:lpstr>Verdana</vt:lpstr>
      <vt:lpstr>Office Theme</vt:lpstr>
      <vt:lpstr>Charter School Trustee Training Ethics, Open Meetings and Regulations:  Maintain Legal and Regulatory Compliance</vt:lpstr>
      <vt:lpstr>Introduction</vt:lpstr>
      <vt:lpstr>Standards for Effective Charter School Governance</vt:lpstr>
      <vt:lpstr>This Session</vt:lpstr>
      <vt:lpstr>Loyalty, Obedience, and Care</vt:lpstr>
      <vt:lpstr>Loyalty, Obedience, and Care</vt:lpstr>
      <vt:lpstr>Loyalty, Obedience, and Care</vt:lpstr>
      <vt:lpstr>Loyalty, Obedience, and Care</vt:lpstr>
      <vt:lpstr>Board Policies </vt:lpstr>
      <vt:lpstr>Board Policies </vt:lpstr>
      <vt:lpstr>Board Policies </vt:lpstr>
      <vt:lpstr>Board Policies </vt:lpstr>
      <vt:lpstr>Board Policies </vt:lpstr>
      <vt:lpstr>Board Policies </vt:lpstr>
      <vt:lpstr>Board Policies </vt:lpstr>
      <vt:lpstr>Board Policies </vt:lpstr>
      <vt:lpstr>Board Policies </vt:lpstr>
      <vt:lpstr>Meet Expectations </vt:lpstr>
      <vt:lpstr>Sunshine Act </vt:lpstr>
      <vt:lpstr>Public Officials and Employee Ethics Act</vt:lpstr>
      <vt:lpstr>Compliance Audit </vt:lpstr>
      <vt:lpstr>Pennsylvania Charter School Law</vt:lpstr>
      <vt:lpstr>Types of Charter Schools </vt:lpstr>
      <vt:lpstr>Some Things to Consider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Trustee-Ethics Open Meetings and Regulations</dc:title>
  <dc:creator>pdeadmin</dc:creator>
  <cp:lastModifiedBy>Shotwell, Elizabeth</cp:lastModifiedBy>
  <cp:revision>44</cp:revision>
  <dcterms:created xsi:type="dcterms:W3CDTF">2017-02-01T18:23:33Z</dcterms:created>
  <dcterms:modified xsi:type="dcterms:W3CDTF">2018-10-09T12:52:48Z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