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5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BBC9"/>
    <a:srgbClr val="165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0764FB-9C63-024B-72F1-3181412B73B2}" v="5" dt="2024-04-22T02:35:44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86463" autoAdjust="0"/>
  </p:normalViewPr>
  <p:slideViewPr>
    <p:cSldViewPr snapToGrid="0">
      <p:cViewPr varScale="1">
        <p:scale>
          <a:sx n="73" d="100"/>
          <a:sy n="73" d="100"/>
        </p:scale>
        <p:origin x="322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94993-336E-4449-87F7-E5B567E39011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12C48-CBE3-4456-858D-2A38C9D9E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66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FF38B-4F72-1840-49DA-E8867A1618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615" y="1913178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C16A18-8BEE-A3DE-0E0A-257BD71126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077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1BEB6-B431-7786-071D-B956BF878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6408-90F9-4FE1-83A4-B1D50ED00294}" type="datetime1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8B36E-268F-799C-F7BC-8365CD476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D37CF-0AD6-ECB7-3ECC-E2DB4F60D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rnamental shape. Blue gradient and gray rectangles">
            <a:extLst>
              <a:ext uri="{FF2B5EF4-FFF2-40B4-BE49-F238E27FC236}">
                <a16:creationId xmlns:a16="http://schemas.microsoft.com/office/drawing/2014/main" id="{73CA9021-3EA6-3F1D-A425-16C8069FC0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52400"/>
            <a:ext cx="12192000" cy="2381250"/>
          </a:xfrm>
          <a:prstGeom prst="rect">
            <a:avLst/>
          </a:prstGeom>
        </p:spPr>
      </p:pic>
      <p:pic>
        <p:nvPicPr>
          <p:cNvPr id="10" name="Picture 9" descr="Pennsylvania Department of Education Logo&#10;">
            <a:extLst>
              <a:ext uri="{FF2B5EF4-FFF2-40B4-BE49-F238E27FC236}">
                <a16:creationId xmlns:a16="http://schemas.microsoft.com/office/drawing/2014/main" id="{356A9297-42F5-8FA1-BBDD-B852A850EB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825380"/>
            <a:ext cx="4296508" cy="68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25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F6FB5E-4DF1-CA41-02F2-0061D098F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2BA9-EFE2-4AFF-BF9D-E8B1DAC0BC18}" type="datetime1">
              <a:rPr lang="en-US" smtClean="0"/>
              <a:t>5/24/2024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20F973-FB2B-C2C2-2EA1-8E14C4A70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DDAEC-C06B-6260-40FA-700AC23B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Pennsylvania Department of Education Logo">
            <a:extLst>
              <a:ext uri="{FF2B5EF4-FFF2-40B4-BE49-F238E27FC236}">
                <a16:creationId xmlns:a16="http://schemas.microsoft.com/office/drawing/2014/main" id="{BF49D115-6E3C-0A02-2556-15FC8E1DC8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5327" y="136525"/>
            <a:ext cx="1836673" cy="655955"/>
          </a:xfrm>
          <a:prstGeom prst="rect">
            <a:avLst/>
          </a:prstGeom>
        </p:spPr>
      </p:pic>
      <p:pic>
        <p:nvPicPr>
          <p:cNvPr id="7" name="Picture 6" descr="PDE Logo inside a blue square">
            <a:extLst>
              <a:ext uri="{FF2B5EF4-FFF2-40B4-BE49-F238E27FC236}">
                <a16:creationId xmlns:a16="http://schemas.microsoft.com/office/drawing/2014/main" id="{8C504C3F-60BB-14EF-091F-9565A3C0C1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25475" y="257902"/>
            <a:ext cx="2121348" cy="2121348"/>
          </a:xfrm>
          <a:prstGeom prst="rect">
            <a:avLst/>
          </a:prstGeom>
        </p:spPr>
      </p:pic>
      <p:pic>
        <p:nvPicPr>
          <p:cNvPr id="9" name="Picture 8" descr="Pennsylvania Department of Education Logo">
            <a:extLst>
              <a:ext uri="{FF2B5EF4-FFF2-40B4-BE49-F238E27FC236}">
                <a16:creationId xmlns:a16="http://schemas.microsoft.com/office/drawing/2014/main" id="{3CA9174C-1415-E666-D4E2-484F9F8724D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170" y="723077"/>
            <a:ext cx="1212828" cy="119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61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E685F-8FE5-BAB3-651F-9216D373B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6450A-26B0-FB21-73CE-9019D9AC4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7202F7-784D-F7D4-B425-FA808B4D2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143AEB-D729-04FF-7CA8-FEBE5A69B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0975-47B6-4BE8-B879-EB115C8840C9}" type="datetime1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DC3CA-9838-7D30-1571-F4294DB38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B8D24C-2601-ACA8-2C0B-181A7F2C3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000F9132-2FA6-531B-853B-7FA60C4EE9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10" name="Picture 9" descr="Pennsylvania Department of Education Logo&#10;">
            <a:extLst>
              <a:ext uri="{FF2B5EF4-FFF2-40B4-BE49-F238E27FC236}">
                <a16:creationId xmlns:a16="http://schemas.microsoft.com/office/drawing/2014/main" id="{92329707-D610-ABF0-BBA8-D38ED6F7E0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8692" y="365125"/>
            <a:ext cx="1430216" cy="22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097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6A541-70B4-C2B2-8919-38928449B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5DF3D-5910-9092-944E-68073C5AD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21744E-5668-8E0E-7F9D-79A21C062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754305-D8FA-18F1-7D1C-032360250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5B11-EC1F-4C0C-86C0-7EC27F255174}" type="datetime1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54EDB-B905-1AF9-78F3-44291E2CD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5354CF-B85A-F363-9999-9A8B7188D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PDE Logo inside a blue square">
            <a:extLst>
              <a:ext uri="{FF2B5EF4-FFF2-40B4-BE49-F238E27FC236}">
                <a16:creationId xmlns:a16="http://schemas.microsoft.com/office/drawing/2014/main" id="{931248E6-F468-3E78-9D55-0EAE4144AE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01188" y="611585"/>
            <a:ext cx="2121348" cy="2121348"/>
          </a:xfrm>
          <a:prstGeom prst="rect">
            <a:avLst/>
          </a:prstGeom>
        </p:spPr>
      </p:pic>
      <p:pic>
        <p:nvPicPr>
          <p:cNvPr id="8" name="Picture 7" descr="Pennsylvania Department of Education Logo">
            <a:extLst>
              <a:ext uri="{FF2B5EF4-FFF2-40B4-BE49-F238E27FC236}">
                <a16:creationId xmlns:a16="http://schemas.microsoft.com/office/drawing/2014/main" id="{23724D0C-974E-B343-2C12-AA89ACD65E0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076760"/>
            <a:ext cx="1212828" cy="119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991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AB487-1515-5EC0-EEE4-58615CC7ED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Contact/Mission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4DAF0-3314-8F24-DDFE-B90A44162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751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363D0-A71B-A696-2912-89A6CF2E6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72E730-7964-4CDF-A2E3-4BCF0755E00A}" type="datetime1">
              <a:rPr lang="en-US" smtClean="0"/>
              <a:t>5/24/2024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A4848-B5F4-26E7-D4E3-56FF89A9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79C3DD4C-86BC-D051-AE3E-45FB253C99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4913B61-B8DB-8A4C-59D3-7CF2ABAB7F3B}"/>
              </a:ext>
            </a:extLst>
          </p:cNvPr>
          <p:cNvSpPr txBox="1"/>
          <p:nvPr userDrawn="1"/>
        </p:nvSpPr>
        <p:spPr>
          <a:xfrm>
            <a:off x="1086928" y="4606505"/>
            <a:ext cx="1026687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5" name="Picture 4" descr="Pennsylvania Department of Education Logo&#10;">
            <a:extLst>
              <a:ext uri="{FF2B5EF4-FFF2-40B4-BE49-F238E27FC236}">
                <a16:creationId xmlns:a16="http://schemas.microsoft.com/office/drawing/2014/main" id="{2B72DC10-D81E-D4AC-C61F-C74101A585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8692" y="365125"/>
            <a:ext cx="1430216" cy="22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49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AB487-1515-5EC0-EEE4-58615CC7E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4DAF0-3314-8F24-DDFE-B90A44162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363D0-A71B-A696-2912-89A6CF2E6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029C-5B17-409B-86F2-A65FE5BE79A1}" type="datetime1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E8AFF-CE3F-E0E8-4EF3-7DA0B1E1B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A4848-B5F4-26E7-D4E3-56FF89A9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79C3DD4C-86BC-D051-AE3E-45FB253C99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9" name="Picture 8" descr="Pennsylvania Department of Education Logo&#10;">
            <a:extLst>
              <a:ext uri="{FF2B5EF4-FFF2-40B4-BE49-F238E27FC236}">
                <a16:creationId xmlns:a16="http://schemas.microsoft.com/office/drawing/2014/main" id="{C8ACFACC-0B25-8EC1-12E2-B42DDDA7CDD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8692" y="365125"/>
            <a:ext cx="1430216" cy="22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72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1F210-029F-E095-CA68-8B2290AD1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E8633-CAF1-94AE-D24C-21B3EB5AE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C7BC3-E25D-D40A-6B64-7EF414A1E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DB6E-6D70-4FEC-A112-5F97BC4AEE43}" type="datetime1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7242D-6913-7C20-7953-B581907F3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9EFF3-20FA-34D5-B90C-BE36221D5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rnamental shape. Blue gradient and gray rectangles">
            <a:extLst>
              <a:ext uri="{FF2B5EF4-FFF2-40B4-BE49-F238E27FC236}">
                <a16:creationId xmlns:a16="http://schemas.microsoft.com/office/drawing/2014/main" id="{C56D4987-17F8-5DD6-30EC-9DA0725D33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52400"/>
            <a:ext cx="12192000" cy="2381250"/>
          </a:xfrm>
          <a:prstGeom prst="rect">
            <a:avLst/>
          </a:prstGeom>
        </p:spPr>
      </p:pic>
      <p:pic>
        <p:nvPicPr>
          <p:cNvPr id="9" name="Picture 8" descr="Pennsylvania Department of Education Logo&#10;">
            <a:extLst>
              <a:ext uri="{FF2B5EF4-FFF2-40B4-BE49-F238E27FC236}">
                <a16:creationId xmlns:a16="http://schemas.microsoft.com/office/drawing/2014/main" id="{C9CC3825-D8FE-3D18-0D07-75F8846F3C2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825380"/>
            <a:ext cx="4296508" cy="68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947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BE1CD-B1D2-FD34-4B40-B97BAD744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08F26-BE84-E16A-DCC9-30F0C4698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18E27B-F2B3-D744-F6F2-A89C651C7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5F240-8BB6-EF46-2AF5-526674846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FE5A-6E96-494B-BDD8-6F437FF9AB11}" type="datetime1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F7E33-4ACC-CA0E-A851-0633E8007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1526BE-FED8-3A4C-D122-F217B1792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E05121F8-F8D0-12BE-2280-7E60891ED6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10" name="Picture 9" descr="Pennsylvania Department of Education Logo&#10;">
            <a:extLst>
              <a:ext uri="{FF2B5EF4-FFF2-40B4-BE49-F238E27FC236}">
                <a16:creationId xmlns:a16="http://schemas.microsoft.com/office/drawing/2014/main" id="{64CB3FBA-A34C-D86C-7276-79801599E0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8692" y="365125"/>
            <a:ext cx="1430216" cy="22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416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AC45C-FCDD-8C82-6BAE-191F39AEF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0E196-69DC-0037-E268-81EEC6A19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793AD-42F2-D892-5BC1-2C2EEFCFD8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4833A3-0D20-240B-BF7B-E79DB765F1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6CD78F-9005-BA9B-FE0C-7CD98EC815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797DD2-4FC4-4BD3-E123-CBC3D4E31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5760-DF15-44D3-BE51-84A885468F1F}" type="datetime1">
              <a:rPr lang="en-US" smtClean="0"/>
              <a:t>5/24/2024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E03071-322D-C992-7498-959F4A42B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F68EC2-081E-D5E2-4E69-34D35705C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7D39C305-7D91-BD64-0A4C-03A5F78D18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12" name="Picture 11" descr="Pennsylvania Department of Education Logo&#10;">
            <a:extLst>
              <a:ext uri="{FF2B5EF4-FFF2-40B4-BE49-F238E27FC236}">
                <a16:creationId xmlns:a16="http://schemas.microsoft.com/office/drawing/2014/main" id="{10F6848C-41A0-0DFC-A746-433FB10290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8692" y="365125"/>
            <a:ext cx="1430216" cy="22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73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5EBD6-84C9-6F8B-1FA6-F3CDF548A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425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EA2365-C3E5-3626-0B83-978B2CF7F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BF18-C1C5-4E58-AE1E-EFC1DEA4ED61}" type="datetime1">
              <a:rPr lang="en-US" smtClean="0"/>
              <a:t>5/24/2024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FDCAC1-0456-600F-02CB-792E298A4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811319-E93D-F436-D166-049D1CE1B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Ornamental shape. Blue gradient and gray rectangles">
            <a:extLst>
              <a:ext uri="{FF2B5EF4-FFF2-40B4-BE49-F238E27FC236}">
                <a16:creationId xmlns:a16="http://schemas.microsoft.com/office/drawing/2014/main" id="{CAD87B9F-3FE8-A5B1-53CA-F7B23BB364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52400"/>
            <a:ext cx="12192000" cy="2381250"/>
          </a:xfrm>
          <a:prstGeom prst="rect">
            <a:avLst/>
          </a:prstGeom>
        </p:spPr>
      </p:pic>
      <p:pic>
        <p:nvPicPr>
          <p:cNvPr id="8" name="Picture 7" descr="Pennsylvania Department of Education Logo&#10;">
            <a:extLst>
              <a:ext uri="{FF2B5EF4-FFF2-40B4-BE49-F238E27FC236}">
                <a16:creationId xmlns:a16="http://schemas.microsoft.com/office/drawing/2014/main" id="{0D64D848-09C9-067F-FFBB-4DAF958FFE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825380"/>
            <a:ext cx="4296508" cy="68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68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5EBD6-84C9-6F8B-1FA6-F3CDF548A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391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EA2365-C3E5-3626-0B83-978B2CF7F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3AD3-50EC-4B5C-A8DC-11AAD0AA691E}" type="datetime1">
              <a:rPr lang="en-US" smtClean="0"/>
              <a:t>5/24/2024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FDCAC1-0456-600F-02CB-792E298A4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811319-E93D-F436-D166-049D1CE1B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E4F887E4-34BD-F7FC-4D22-B4F5E90DEC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6" name="Picture 5" descr="Pennsylvania Department of Education Logo&#10;">
            <a:extLst>
              <a:ext uri="{FF2B5EF4-FFF2-40B4-BE49-F238E27FC236}">
                <a16:creationId xmlns:a16="http://schemas.microsoft.com/office/drawing/2014/main" id="{D1C527DF-0ED6-DE90-FBAD-97B24CBB38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8692" y="365125"/>
            <a:ext cx="1430216" cy="22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6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F6FB5E-4DF1-CA41-02F2-0061D098F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09735-4568-4232-8455-719822765581}" type="datetime1">
              <a:rPr lang="en-US" smtClean="0"/>
              <a:t>5/24/2024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20F973-FB2B-C2C2-2EA1-8E14C4A70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DDAEC-C06B-6260-40FA-700AC23B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Ornamental shape. Blue gradient and gray rectangles">
            <a:extLst>
              <a:ext uri="{FF2B5EF4-FFF2-40B4-BE49-F238E27FC236}">
                <a16:creationId xmlns:a16="http://schemas.microsoft.com/office/drawing/2014/main" id="{0458D707-3027-F739-5F6C-B2E7831941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52400"/>
            <a:ext cx="12192000" cy="2381250"/>
          </a:xfrm>
          <a:prstGeom prst="rect">
            <a:avLst/>
          </a:prstGeom>
        </p:spPr>
      </p:pic>
      <p:pic>
        <p:nvPicPr>
          <p:cNvPr id="7" name="Picture 6" descr="Pennsylvania Department of Education Logo&#10;">
            <a:extLst>
              <a:ext uri="{FF2B5EF4-FFF2-40B4-BE49-F238E27FC236}">
                <a16:creationId xmlns:a16="http://schemas.microsoft.com/office/drawing/2014/main" id="{0621230E-884A-C94B-550B-A4B67CF50F1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825380"/>
            <a:ext cx="4296508" cy="68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991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F6FB5E-4DF1-CA41-02F2-0061D098F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2A2EE-1442-4CB6-BF6C-1D64706A3A6A}" type="datetime1">
              <a:rPr lang="en-US" smtClean="0"/>
              <a:t>5/24/2024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20F973-FB2B-C2C2-2EA1-8E14C4A70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DDAEC-C06B-6260-40FA-700AC23B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8844F8AB-E383-518B-0A27-BEF6C9D7D9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7" name="Picture 6" descr="Pennsylvania Department of Education Logo&#10;">
            <a:extLst>
              <a:ext uri="{FF2B5EF4-FFF2-40B4-BE49-F238E27FC236}">
                <a16:creationId xmlns:a16="http://schemas.microsoft.com/office/drawing/2014/main" id="{324E32D1-1766-D608-5659-9E40B7F183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8692" y="365125"/>
            <a:ext cx="1430216" cy="22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51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D5EECB-BA88-AB8C-2130-CCFA95929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E900D-2962-0933-E1EE-1A25E5EBF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E451C-7B19-00FE-8DB4-9DD64B4958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295EC-14AD-4FC4-B914-473EB0A47781}" type="datetime1">
              <a:rPr lang="en-US" smtClean="0"/>
              <a:t>5/24/2024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F7FC3-0481-E379-7CCC-6123B0BE6E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55C25-28C2-4C10-5388-29FF6AE39C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F5015-3417-4B27-A586-E4CCF4D778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61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61" r:id="rId9"/>
    <p:sldLayoutId id="2147483662" r:id="rId10"/>
    <p:sldLayoutId id="2147483656" r:id="rId11"/>
    <p:sldLayoutId id="2147483657" r:id="rId12"/>
    <p:sldLayoutId id="2147483663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RA-EDFRCPP@pa.gov" TargetMode="External"/><Relationship Id="rId2" Type="http://schemas.openxmlformats.org/officeDocument/2006/relationships/hyperlink" Target="https://www.education.pa.gov/Policy-Funding/BECS/Purdons/Pages/Commissions.aspx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education.pa.gov/Teachers%20-%20Administrators/Comprehensive%20Planning/Pages/FRCPP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education.pa.gov/Teachers%20-%20Administrators/Comprehensive%20Planning/Pages/FRCPP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9C3E0-7EF5-2F3E-9DEF-4298D79B23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Submitting Administrator Changes in FRCPP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6D6E6F-B999-BF1B-1F91-B455E0AF12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May 3, 2024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EAF45-5E1A-E6C8-F973-80D63041E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AD1B0-6FA5-4CED-9D40-9697E17ADC70}" type="datetime1">
              <a:rPr lang="en-US" smtClean="0"/>
              <a:t>5/24/2024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C4FA12-EEE6-1998-6DAD-405E92860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08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D61B7-DEA2-EAC5-A78C-A366505DC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Acting and Substitute 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3F69-8622-7B81-0237-0D0410F43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04509" cy="4266256"/>
          </a:xfrm>
        </p:spPr>
        <p:txBody>
          <a:bodyPr>
            <a:normAutofit lnSpcReduction="10000"/>
          </a:bodyPr>
          <a:lstStyle/>
          <a:p>
            <a:pPr marL="285750" indent="-28575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Select the Chief LEA (Superintendent or Executive Director) or Assistant LEA Administrator (Assistant Superintendent or Assistant Executive Director) role you are updating.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If the current commissioned officer listed in EdNA did not finish their commission, select </a:t>
            </a:r>
            <a:r>
              <a:rPr lang="en-US" sz="2400" b="1" dirty="0"/>
              <a:t>No</a:t>
            </a:r>
            <a:r>
              <a:rPr lang="en-US" sz="2400" dirty="0"/>
              <a:t>. This will open the Vacancy Affirmation Template and upload button.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D2738-7264-8727-FBEB-21C545446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9E94-833B-45AC-8A0E-41B549F95FE2}" type="datetime1">
              <a:rPr lang="en-US" smtClean="0"/>
              <a:t>5/24/2024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400D8-8E6F-5A4E-412C-56E0E8C4E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 descr="Screenshot showing the question regarding whether or not the prior administrator completed their commission, and the Vacancy Affirmation Template and upload button.">
            <a:extLst>
              <a:ext uri="{FF2B5EF4-FFF2-40B4-BE49-F238E27FC236}">
                <a16:creationId xmlns:a16="http://schemas.microsoft.com/office/drawing/2014/main" id="{CAE76E59-F360-BAA4-F96E-BCDBD34F32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174" y="1690688"/>
            <a:ext cx="6096851" cy="400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970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D61B7-DEA2-EAC5-A78C-A366505DC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Acting and Substitute (2 of 2)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D2738-7264-8727-FBEB-21C545446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9E94-833B-45AC-8A0E-41B549F95FE2}" type="datetime1">
              <a:rPr lang="en-US" smtClean="0"/>
              <a:t>5/24/2024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400D8-8E6F-5A4E-412C-56E0E8C4E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11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8604221-DCC8-E8C5-34E0-9C5423BB4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440"/>
            <a:ext cx="10515600" cy="1139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/>
              <a:t>Fill in the new Administrator's Name, Email, and Phone Number then upload the completed affirmation form and submit the change for review.</a:t>
            </a:r>
            <a:endParaRPr lang="en-US" sz="2400" dirty="0"/>
          </a:p>
        </p:txBody>
      </p:sp>
      <p:pic>
        <p:nvPicPr>
          <p:cNvPr id="7" name="Picture 6" descr="Screenshot from the Administrator changes page showing where to enter LEA Administrator Name, Email, and phone number. It also shows the affirmation template and upload.">
            <a:extLst>
              <a:ext uri="{FF2B5EF4-FFF2-40B4-BE49-F238E27FC236}">
                <a16:creationId xmlns:a16="http://schemas.microsoft.com/office/drawing/2014/main" id="{B6598B8F-753B-9453-D2D6-05AD44D81C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80212"/>
            <a:ext cx="8386354" cy="384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063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D61B7-DEA2-EAC5-A78C-A366505DC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 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3F69-8622-7B81-0237-0D0410F43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04509" cy="426625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Select the Chief LEA (Superintendent or Executive Director) or Assistant LEA Administrator (Assistant Superintendent or Assistant Executive Director) role you are updating.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As this is a commission extension, select </a:t>
            </a:r>
            <a:r>
              <a:rPr lang="en-US" sz="2400" b="1" dirty="0"/>
              <a:t>Yes </a:t>
            </a:r>
            <a:r>
              <a:rPr lang="en-US" sz="2400" dirty="0"/>
              <a:t>for the commission completion question.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D2738-7264-8727-FBEB-21C545446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9E94-833B-45AC-8A0E-41B549F95FE2}" type="datetime1">
              <a:rPr lang="en-US" smtClean="0"/>
              <a:t>5/24/2024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400D8-8E6F-5A4E-412C-56E0E8C4E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12</a:t>
            </a:fld>
            <a:endParaRPr lang="en-US"/>
          </a:p>
        </p:txBody>
      </p:sp>
      <p:pic>
        <p:nvPicPr>
          <p:cNvPr id="8" name="Picture 7" descr="Screenshot showing the Administrator update and question regarding whether or not the prior administrator completed their commission.">
            <a:extLst>
              <a:ext uri="{FF2B5EF4-FFF2-40B4-BE49-F238E27FC236}">
                <a16:creationId xmlns:a16="http://schemas.microsoft.com/office/drawing/2014/main" id="{BD4ECD4C-74DB-4C55-1783-78AC457C71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6161" y="1825625"/>
            <a:ext cx="5477639" cy="338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138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D61B7-DEA2-EAC5-A78C-A366505DC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 (2 of 2)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D2738-7264-8727-FBEB-21C545446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9E94-833B-45AC-8A0E-41B549F95FE2}" type="datetime1">
              <a:rPr lang="en-US" smtClean="0"/>
              <a:t>5/24/2024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400D8-8E6F-5A4E-412C-56E0E8C4E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13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8604221-DCC8-E8C5-34E0-9C5423BB4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440"/>
            <a:ext cx="10515600" cy="1139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Fill in the Administrator's Name, Email, and Phone Number then upload the completed affirmation form and submit the change for review.</a:t>
            </a:r>
          </a:p>
        </p:txBody>
      </p:sp>
      <p:pic>
        <p:nvPicPr>
          <p:cNvPr id="7" name="Picture 6" descr="Screenshot from the Administrator changes page showing where to enter LEA Administrator Name, Email, and phone number. It also shows the affirmation template and upload.">
            <a:extLst>
              <a:ext uri="{FF2B5EF4-FFF2-40B4-BE49-F238E27FC236}">
                <a16:creationId xmlns:a16="http://schemas.microsoft.com/office/drawing/2014/main" id="{B6598B8F-753B-9453-D2D6-05AD44D81C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80212"/>
            <a:ext cx="8386354" cy="384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330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1167A-319B-4747-B9E6-BD9547AA35A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1081C-A9F3-80A2-39FD-D7B0DF8AD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1639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altLang="en-US" dirty="0">
                <a:solidFill>
                  <a:srgbClr val="000000"/>
                </a:solidFill>
                <a:latin typeface="Arial"/>
                <a:ea typeface="Verdana"/>
                <a:cs typeface="Arial"/>
              </a:rPr>
              <a:t>For more information on submitting administrator changes in FRCPP please visit PDE’s Commissioned School Officers </a:t>
            </a:r>
            <a:r>
              <a:rPr lang="en-US" altLang="en-US" dirty="0">
                <a:solidFill>
                  <a:srgbClr val="000000"/>
                </a:solidFill>
                <a:latin typeface="Arial"/>
                <a:ea typeface="Verdana"/>
                <a:cs typeface="Arial"/>
                <a:hlinkClick r:id="rId2"/>
              </a:rPr>
              <a:t>website</a:t>
            </a:r>
            <a:r>
              <a:rPr lang="en-US" altLang="en-US" dirty="0">
                <a:solidFill>
                  <a:srgbClr val="000000"/>
                </a:solidFill>
                <a:latin typeface="Arial"/>
                <a:ea typeface="Verdana"/>
                <a:cs typeface="Arial"/>
              </a:rPr>
              <a:t>.</a:t>
            </a:r>
          </a:p>
          <a:p>
            <a:pPr marL="0" indent="0">
              <a:buNone/>
            </a:pPr>
            <a:endParaRPr lang="en-US" u="sng" dirty="0">
              <a:solidFill>
                <a:srgbClr val="000000"/>
              </a:solidFill>
              <a:latin typeface="Arial"/>
              <a:ea typeface="Verdana"/>
              <a:cs typeface="Arial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Arial"/>
                <a:ea typeface="Verdana"/>
                <a:cs typeface="Arial"/>
              </a:rPr>
              <a:t>Need support or have questions? Reach out to the support team at </a:t>
            </a:r>
            <a:r>
              <a:rPr lang="en-US" dirty="0">
                <a:solidFill>
                  <a:srgbClr val="000000"/>
                </a:solidFill>
                <a:latin typeface="Arial"/>
                <a:ea typeface="Verdana"/>
                <a:cs typeface="Arial"/>
                <a:hlinkClick r:id="rId3"/>
              </a:rPr>
              <a:t>RA-EDFRCPP@pa.gov</a:t>
            </a:r>
            <a:r>
              <a:rPr lang="en-US" dirty="0">
                <a:solidFill>
                  <a:srgbClr val="000000"/>
                </a:solidFill>
                <a:latin typeface="Arial"/>
                <a:ea typeface="Verdana"/>
                <a:cs typeface="Arial"/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  <a:latin typeface="Arial"/>
              <a:ea typeface="Verdana"/>
              <a:cs typeface="Arial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C0541-7B26-1786-973A-5983C6D63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4896-482F-4304-B07B-9DA00812ABB5}" type="datetime1">
              <a:rPr lang="en-US" smtClean="0"/>
              <a:t>5/24/2024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FEF462-6E37-636A-3EAC-7B7A58832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167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D61B7-DEA2-EAC5-A78C-A366505DC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to FRCPP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3F69-8622-7B81-0237-0D0410F43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Log into MyPDESuite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Launch the FRCPP application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 registered for FRCPP? This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guide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can help.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D2738-7264-8727-FBEB-21C545446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9E94-833B-45AC-8A0E-41B549F95FE2}" type="datetime1">
              <a:rPr lang="en-US" smtClean="0"/>
              <a:t>5/24/2024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400D8-8E6F-5A4E-412C-56E0E8C4E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 descr="Screenshot of the Applications page in MyPDESuite showing the Future Ready Comprehensive Planning Portal (FRCPP) application.">
            <a:extLst>
              <a:ext uri="{FF2B5EF4-FFF2-40B4-BE49-F238E27FC236}">
                <a16:creationId xmlns:a16="http://schemas.microsoft.com/office/drawing/2014/main" id="{932A94A8-63FF-0B65-E6FF-E45E95D42D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852"/>
          <a:stretch/>
        </p:blipFill>
        <p:spPr>
          <a:xfrm>
            <a:off x="974125" y="2810463"/>
            <a:ext cx="8701216" cy="256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317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D61B7-DEA2-EAC5-A78C-A366505DC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7240" cy="1325563"/>
          </a:xfrm>
        </p:spPr>
        <p:txBody>
          <a:bodyPr/>
          <a:lstStyle/>
          <a:p>
            <a:r>
              <a:rPr lang="en-US" dirty="0"/>
              <a:t>Accessing the School Reconfiguration Plan 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3F69-8622-7B81-0237-0D0410F43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24255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Click on the Reports Tab in the upper blue banner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Screenshot of the upper blue banner in FRCPP">
            <a:extLst>
              <a:ext uri="{FF2B5EF4-FFF2-40B4-BE49-F238E27FC236}">
                <a16:creationId xmlns:a16="http://schemas.microsoft.com/office/drawing/2014/main" id="{A9575072-6889-04A2-BA85-7B438B3BE1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975540"/>
            <a:ext cx="10123714" cy="90692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D2738-7264-8727-FBEB-21C545446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9E94-833B-45AC-8A0E-41B549F95FE2}" type="datetime1">
              <a:rPr lang="en-US" smtClean="0"/>
              <a:t>5/24/2024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400D8-8E6F-5A4E-412C-56E0E8C4E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3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CB8EAD-7A75-94F7-EDD2-711B24839ACA}"/>
              </a:ext>
            </a:extLst>
          </p:cNvPr>
          <p:cNvSpPr txBox="1"/>
          <p:nvPr/>
        </p:nvSpPr>
        <p:spPr>
          <a:xfrm>
            <a:off x="838200" y="3992444"/>
            <a:ext cx="101237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Select the School Services Folder</a:t>
            </a:r>
          </a:p>
        </p:txBody>
      </p:sp>
      <p:pic>
        <p:nvPicPr>
          <p:cNvPr id="10" name="Picture 9" descr="Screenshot of the School Services Folder in FRCPP.">
            <a:extLst>
              <a:ext uri="{FF2B5EF4-FFF2-40B4-BE49-F238E27FC236}">
                <a16:creationId xmlns:a16="http://schemas.microsoft.com/office/drawing/2014/main" id="{CB1CE5F5-CD77-CA97-61CA-8E0769E999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841094"/>
            <a:ext cx="5677692" cy="78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658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D61B7-DEA2-EAC5-A78C-A366505DC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51520" cy="1325563"/>
          </a:xfrm>
        </p:spPr>
        <p:txBody>
          <a:bodyPr/>
          <a:lstStyle/>
          <a:p>
            <a:r>
              <a:rPr lang="en-US" dirty="0"/>
              <a:t>Accessing the School Reconfiguration Plan 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3F69-8622-7B81-0237-0D0410F43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66256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Click on the current School Reconfiguration Plan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If you don’t have access to the School Reconfiguration Plan, this </a:t>
            </a:r>
            <a:r>
              <a:rPr lang="en-US" sz="3600" dirty="0">
                <a:hlinkClick r:id="rId2"/>
              </a:rPr>
              <a:t>guide</a:t>
            </a:r>
            <a:r>
              <a:rPr lang="en-US" sz="3600" dirty="0"/>
              <a:t> can help. You will need to have Viewer and Writer Permission for the Plan.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D2738-7264-8727-FBEB-21C545446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9E94-833B-45AC-8A0E-41B549F95FE2}" type="datetime1">
              <a:rPr lang="en-US" smtClean="0"/>
              <a:t>5/24/2024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400D8-8E6F-5A4E-412C-56E0E8C4E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4</a:t>
            </a:fld>
            <a:endParaRPr lang="en-US"/>
          </a:p>
        </p:txBody>
      </p:sp>
      <p:grpSp>
        <p:nvGrpSpPr>
          <p:cNvPr id="9" name="Group 8" descr="Screenshot of the School Reconfiguration Plan">
            <a:extLst>
              <a:ext uri="{FF2B5EF4-FFF2-40B4-BE49-F238E27FC236}">
                <a16:creationId xmlns:a16="http://schemas.microsoft.com/office/drawing/2014/main" id="{946B22EA-413A-B813-5259-10E9551AB55C}"/>
              </a:ext>
            </a:extLst>
          </p:cNvPr>
          <p:cNvGrpSpPr/>
          <p:nvPr/>
        </p:nvGrpSpPr>
        <p:grpSpPr>
          <a:xfrm>
            <a:off x="1196902" y="2385569"/>
            <a:ext cx="5591955" cy="2191056"/>
            <a:chOff x="1196902" y="2385569"/>
            <a:chExt cx="5591955" cy="2191056"/>
          </a:xfrm>
        </p:grpSpPr>
        <p:pic>
          <p:nvPicPr>
            <p:cNvPr id="11" name="Picture 10" descr="Screenshot of the School Reconfiguration Plan. ">
              <a:extLst>
                <a:ext uri="{FF2B5EF4-FFF2-40B4-BE49-F238E27FC236}">
                  <a16:creationId xmlns:a16="http://schemas.microsoft.com/office/drawing/2014/main" id="{B643C069-1959-A081-E702-FEA754F54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96902" y="2385569"/>
              <a:ext cx="5591955" cy="2191056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520FB82-D7E5-E671-89DB-B43C9D80C1AA}"/>
                </a:ext>
              </a:extLst>
            </p:cNvPr>
            <p:cNvSpPr/>
            <p:nvPr/>
          </p:nvSpPr>
          <p:spPr>
            <a:xfrm>
              <a:off x="1309816" y="2471351"/>
              <a:ext cx="2693773" cy="716692"/>
            </a:xfrm>
            <a:prstGeom prst="rect">
              <a:avLst/>
            </a:prstGeom>
            <a:solidFill>
              <a:srgbClr val="16599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4461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D61B7-DEA2-EAC5-A78C-A366505DC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Administrator Changes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3F69-8622-7B81-0237-0D0410F43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78160" cy="42662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Go to the Administrator Changes page in the School Reconfiguration Plan.</a:t>
            </a:r>
          </a:p>
          <a:p>
            <a:pPr marL="285750" indent="-285750"/>
            <a:r>
              <a:rPr lang="en-US" sz="3600" dirty="0">
                <a:latin typeface="Arial"/>
                <a:cs typeface="Arial"/>
              </a:rPr>
              <a:t>Select the Administrator you are updating (Chief LEA Administrator or Assistant LEA Administrator).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Select the Category Type (New, Renewal, Acting, Substitute, or Extension).</a:t>
            </a: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Click Create Administrative Update.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D2738-7264-8727-FBEB-21C545446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9E94-833B-45AC-8A0E-41B549F95FE2}" type="datetime1">
              <a:rPr lang="en-US" smtClean="0"/>
              <a:t>5/24/2024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400D8-8E6F-5A4E-412C-56E0E8C4E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55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D61B7-DEA2-EAC5-A78C-A366505DC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Commission 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3F69-8622-7B81-0237-0D0410F43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04509" cy="4266256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Select the Chief LEA (Superintendent or Executive Director) or Assistant LEA Administrator (Assistant Superintendent or Assistant Executive Director) role you are updating.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If the current commissioned officer listed in EdNA did not finish their commission, select </a:t>
            </a:r>
            <a:r>
              <a:rPr lang="en-US" sz="2400" b="1" dirty="0"/>
              <a:t>No</a:t>
            </a:r>
            <a:r>
              <a:rPr lang="en-US" sz="2400" dirty="0"/>
              <a:t>. This will open the Vacancy Affirmation Template and upload button.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D2738-7264-8727-FBEB-21C545446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9E94-833B-45AC-8A0E-41B549F95FE2}" type="datetime1">
              <a:rPr lang="en-US" smtClean="0"/>
              <a:t>5/24/2024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400D8-8E6F-5A4E-412C-56E0E8C4E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 descr="Screenshot showing the Administrator update, question regarding whether or not the prior administrator completed their commission, and the Vacancy Affirmation Template and upload button.">
            <a:extLst>
              <a:ext uri="{FF2B5EF4-FFF2-40B4-BE49-F238E27FC236}">
                <a16:creationId xmlns:a16="http://schemas.microsoft.com/office/drawing/2014/main" id="{07B7BB9B-38C5-A2CC-3157-F79AB01B8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7059" y="1690688"/>
            <a:ext cx="5636741" cy="422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491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D61B7-DEA2-EAC5-A78C-A366505DC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Commission (2 of 2)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D2738-7264-8727-FBEB-21C545446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9E94-833B-45AC-8A0E-41B549F95FE2}" type="datetime1">
              <a:rPr lang="en-US" smtClean="0"/>
              <a:t>5/24/2024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400D8-8E6F-5A4E-412C-56E0E8C4E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7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8604221-DCC8-E8C5-34E0-9C5423BB4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440"/>
            <a:ext cx="10515600" cy="1139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Fill in the new Administrator's Name, Email, and Phone Number then upload the completed PDE-5529 form and submit the change for review.</a:t>
            </a:r>
          </a:p>
        </p:txBody>
      </p:sp>
      <p:pic>
        <p:nvPicPr>
          <p:cNvPr id="10" name="Picture 9" descr="Screenshot from the Administrator changes page showing where to enter New LEA Administrator Name, Email, and phone number. It also shows the PDE-5529 template and upload.">
            <a:extLst>
              <a:ext uri="{FF2B5EF4-FFF2-40B4-BE49-F238E27FC236}">
                <a16:creationId xmlns:a16="http://schemas.microsoft.com/office/drawing/2014/main" id="{C3B515C0-9AD1-AFFB-03BD-CA971DB29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21905"/>
            <a:ext cx="8651789" cy="403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853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D61B7-DEA2-EAC5-A78C-A366505DC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Renewal Commission 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3F69-8622-7B81-0237-0D0410F43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04509" cy="426625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Select the Chief LEA (Superintendent or Executive Director) or Assistant LEA Administrator (Assistant Superintendent or Assistant Executive Director) role you are updating.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As this is a commission renewal, select </a:t>
            </a:r>
            <a:r>
              <a:rPr lang="en-US" sz="2400" b="1" dirty="0"/>
              <a:t>Yes </a:t>
            </a:r>
            <a:r>
              <a:rPr lang="en-US" sz="2400" dirty="0"/>
              <a:t>for the commission completion question.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D2738-7264-8727-FBEB-21C545446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9E94-833B-45AC-8A0E-41B549F95FE2}" type="datetime1">
              <a:rPr lang="en-US" smtClean="0"/>
              <a:t>5/24/2024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400D8-8E6F-5A4E-412C-56E0E8C4E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8</a:t>
            </a:fld>
            <a:endParaRPr lang="en-US"/>
          </a:p>
        </p:txBody>
      </p:sp>
      <p:pic>
        <p:nvPicPr>
          <p:cNvPr id="8" name="Picture 7" descr="Screenshot showing the Administrator update and question regarding whether or not the prior administrator completed their commission.">
            <a:extLst>
              <a:ext uri="{FF2B5EF4-FFF2-40B4-BE49-F238E27FC236}">
                <a16:creationId xmlns:a16="http://schemas.microsoft.com/office/drawing/2014/main" id="{9E3485F3-3D5E-3B18-EF96-CC42EEE97A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548"/>
          <a:stretch/>
        </p:blipFill>
        <p:spPr>
          <a:xfrm>
            <a:off x="5485581" y="1825625"/>
            <a:ext cx="5868219" cy="197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391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D61B7-DEA2-EAC5-A78C-A366505DC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Renewal Commission (2 of 2)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D2738-7264-8727-FBEB-21C545446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9E94-833B-45AC-8A0E-41B549F95FE2}" type="datetime1">
              <a:rPr lang="en-US" smtClean="0"/>
              <a:t>5/24/2024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400D8-8E6F-5A4E-412C-56E0E8C4E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9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8604221-DCC8-E8C5-34E0-9C5423BB4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440"/>
            <a:ext cx="10515600" cy="1139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Fill in the Administrator's Name, Email, and Phone Number then upload the completed PDE-5529 form and submit the change for review.</a:t>
            </a:r>
          </a:p>
        </p:txBody>
      </p:sp>
      <p:pic>
        <p:nvPicPr>
          <p:cNvPr id="6" name="Picture 5" descr="Screenshot from the Administrator changes page showing where to enter renewed LEA Administrator Name, Email, and phone number. It also shows the PDE-5529 template and upload.">
            <a:extLst>
              <a:ext uri="{FF2B5EF4-FFF2-40B4-BE49-F238E27FC236}">
                <a16:creationId xmlns:a16="http://schemas.microsoft.com/office/drawing/2014/main" id="{C20C829A-01C1-9134-85D9-B2A947842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05736"/>
            <a:ext cx="8201297" cy="381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335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4E9D8B9AE294BB8664582FC3229C4" ma:contentTypeVersion="3" ma:contentTypeDescription="Create a new document." ma:contentTypeScope="" ma:versionID="cf1e4c4ca9d7da6aad23c111eea9510d">
  <xsd:schema xmlns:xsd="http://www.w3.org/2001/XMLSchema" xmlns:xs="http://www.w3.org/2001/XMLSchema" xmlns:p="http://schemas.microsoft.com/office/2006/metadata/properties" xmlns:ns1="http://schemas.microsoft.com/sharepoint/v3" xmlns:ns2="a7af8e22-4aad-4637-bdfe-8881feb25ebc" targetNamespace="http://schemas.microsoft.com/office/2006/metadata/properties" ma:root="true" ma:fieldsID="333eeef662f33d827901a6908d0661d8" ns1:_="" ns2:_="">
    <xsd:import namespace="http://schemas.microsoft.com/sharepoint/v3"/>
    <xsd:import namespace="a7af8e22-4aad-4637-bdfe-8881feb25eb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f8e22-4aad-4637-bdfe-8881feb25eb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7af8e22-4aad-4637-bdfe-8881feb25ebc">
      <UserInfo>
        <DisplayName>Lena, Amy</DisplayName>
        <AccountId>4</AccountId>
        <AccountType/>
      </UserInfo>
    </SharedWithUsers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14C1FC7-4E50-493F-BCB4-8C1A73F486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5D8411-4C2C-44CD-88FA-2C6B8CBACE58}"/>
</file>

<file path=customXml/itemProps3.xml><?xml version="1.0" encoding="utf-8"?>
<ds:datastoreItem xmlns:ds="http://schemas.openxmlformats.org/officeDocument/2006/customXml" ds:itemID="{B8CB3FC7-B59E-40D5-A9DE-932E9E5BECE3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3213682c-4f9e-4663-bc64-712dd7ba0278"/>
    <ds:schemaRef ds:uri="342dd3fb-a6df-412b-a44c-ee47df77da92"/>
    <ds:schemaRef ds:uri="a4dc1299-3aab-466c-b7ef-5d9b62055784"/>
    <ds:schemaRef ds:uri="7677f688-1727-4dca-9753-37903bab06b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</TotalTime>
  <Words>563</Words>
  <Application>Microsoft Office PowerPoint</Application>
  <PresentationFormat>Widescreen</PresentationFormat>
  <Paragraphs>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Submitting Administrator Changes in FRCPP</vt:lpstr>
      <vt:lpstr>Access to FRCPP</vt:lpstr>
      <vt:lpstr>Accessing the School Reconfiguration Plan (1 of 2)</vt:lpstr>
      <vt:lpstr>Accessing the School Reconfiguration Plan (2 of 2)</vt:lpstr>
      <vt:lpstr>Administrator Changes </vt:lpstr>
      <vt:lpstr>New Commission (1 of 2)</vt:lpstr>
      <vt:lpstr>New Commission (2 of 2)</vt:lpstr>
      <vt:lpstr>Renewal Commission (1 of 2)</vt:lpstr>
      <vt:lpstr>Renewal Commission (2 of 2)</vt:lpstr>
      <vt:lpstr>Acting and Substitute (1 of 2)</vt:lpstr>
      <vt:lpstr>Acting and Substitute (2 of 2)</vt:lpstr>
      <vt:lpstr>Extension (1 of 2)</vt:lpstr>
      <vt:lpstr>Extension (2 of 2)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Submitting Administrator Changes in FRCPP</dc:title>
  <dc:creator>Milakovic, Dana</dc:creator>
  <cp:lastModifiedBy>Anderson, Carrie</cp:lastModifiedBy>
  <cp:revision>10</cp:revision>
  <dcterms:created xsi:type="dcterms:W3CDTF">2022-07-06T18:28:13Z</dcterms:created>
  <dcterms:modified xsi:type="dcterms:W3CDTF">2024-05-24T16:40:47Z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0x01010063A4E9D8B9AE294BB8664582FC3229C4</vt:lpwstr>
  </property>
  <property fmtid="{D5CDD505-2E9C-101B-9397-08002B2CF9AE}" pid="3" name="MediaServiceImageTags">
    <vt:lpwstr/>
  </property>
</Properties>
</file>