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3"/>
  </p:notesMasterIdLst>
  <p:sldIdLst>
    <p:sldId id="256" r:id="rId5"/>
    <p:sldId id="257" r:id="rId6"/>
    <p:sldId id="265" r:id="rId7"/>
    <p:sldId id="295" r:id="rId8"/>
    <p:sldId id="296" r:id="rId9"/>
    <p:sldId id="276" r:id="rId10"/>
    <p:sldId id="294" r:id="rId11"/>
    <p:sldId id="426" r:id="rId12"/>
    <p:sldId id="420" r:id="rId13"/>
    <p:sldId id="425" r:id="rId14"/>
    <p:sldId id="264" r:id="rId15"/>
    <p:sldId id="270" r:id="rId16"/>
    <p:sldId id="272" r:id="rId17"/>
    <p:sldId id="260" r:id="rId18"/>
    <p:sldId id="266" r:id="rId19"/>
    <p:sldId id="267" r:id="rId20"/>
    <p:sldId id="317" r:id="rId21"/>
    <p:sldId id="318" r:id="rId22"/>
    <p:sldId id="319" r:id="rId23"/>
    <p:sldId id="277" r:id="rId24"/>
    <p:sldId id="278" r:id="rId25"/>
    <p:sldId id="279" r:id="rId26"/>
    <p:sldId id="280" r:id="rId27"/>
    <p:sldId id="299" r:id="rId28"/>
    <p:sldId id="297" r:id="rId29"/>
    <p:sldId id="281" r:id="rId30"/>
    <p:sldId id="320" r:id="rId31"/>
    <p:sldId id="421" r:id="rId32"/>
    <p:sldId id="321" r:id="rId33"/>
    <p:sldId id="284" r:id="rId34"/>
    <p:sldId id="285" r:id="rId35"/>
    <p:sldId id="286" r:id="rId36"/>
    <p:sldId id="287" r:id="rId37"/>
    <p:sldId id="292" r:id="rId38"/>
    <p:sldId id="263" r:id="rId39"/>
    <p:sldId id="290" r:id="rId40"/>
    <p:sldId id="298" r:id="rId41"/>
    <p:sldId id="291" r:id="rId42"/>
    <p:sldId id="293" r:id="rId43"/>
    <p:sldId id="259" r:id="rId44"/>
    <p:sldId id="300" r:id="rId45"/>
    <p:sldId id="301" r:id="rId46"/>
    <p:sldId id="302" r:id="rId47"/>
    <p:sldId id="303" r:id="rId48"/>
    <p:sldId id="304" r:id="rId49"/>
    <p:sldId id="305" r:id="rId50"/>
    <p:sldId id="306" r:id="rId51"/>
    <p:sldId id="422" r:id="rId52"/>
    <p:sldId id="307" r:id="rId53"/>
    <p:sldId id="308" r:id="rId54"/>
    <p:sldId id="310" r:id="rId55"/>
    <p:sldId id="311" r:id="rId56"/>
    <p:sldId id="312" r:id="rId57"/>
    <p:sldId id="313" r:id="rId58"/>
    <p:sldId id="314" r:id="rId59"/>
    <p:sldId id="316" r:id="rId60"/>
    <p:sldId id="315" r:id="rId61"/>
    <p:sldId id="322" r:id="rId62"/>
    <p:sldId id="326" r:id="rId63"/>
    <p:sldId id="325" r:id="rId64"/>
    <p:sldId id="327" r:id="rId65"/>
    <p:sldId id="360" r:id="rId66"/>
    <p:sldId id="359" r:id="rId67"/>
    <p:sldId id="328" r:id="rId68"/>
    <p:sldId id="362" r:id="rId69"/>
    <p:sldId id="329" r:id="rId70"/>
    <p:sldId id="363" r:id="rId71"/>
    <p:sldId id="330" r:id="rId72"/>
    <p:sldId id="331" r:id="rId73"/>
    <p:sldId id="386" r:id="rId74"/>
    <p:sldId id="423" r:id="rId75"/>
    <p:sldId id="333" r:id="rId76"/>
    <p:sldId id="334" r:id="rId77"/>
    <p:sldId id="332" r:id="rId78"/>
    <p:sldId id="336" r:id="rId79"/>
    <p:sldId id="356" r:id="rId80"/>
    <p:sldId id="337" r:id="rId81"/>
    <p:sldId id="361" r:id="rId82"/>
    <p:sldId id="338" r:id="rId83"/>
    <p:sldId id="339" r:id="rId84"/>
    <p:sldId id="357" r:id="rId85"/>
    <p:sldId id="358" r:id="rId86"/>
    <p:sldId id="350" r:id="rId87"/>
    <p:sldId id="340" r:id="rId88"/>
    <p:sldId id="344" r:id="rId89"/>
    <p:sldId id="370" r:id="rId90"/>
    <p:sldId id="364" r:id="rId91"/>
    <p:sldId id="365" r:id="rId92"/>
    <p:sldId id="341" r:id="rId93"/>
    <p:sldId id="366" r:id="rId94"/>
    <p:sldId id="342" r:id="rId95"/>
    <p:sldId id="369" r:id="rId96"/>
    <p:sldId id="343" r:id="rId97"/>
    <p:sldId id="345" r:id="rId98"/>
    <p:sldId id="402" r:id="rId99"/>
    <p:sldId id="371" r:id="rId100"/>
    <p:sldId id="372" r:id="rId101"/>
    <p:sldId id="346" r:id="rId102"/>
    <p:sldId id="373" r:id="rId103"/>
    <p:sldId id="374" r:id="rId104"/>
    <p:sldId id="375" r:id="rId105"/>
    <p:sldId id="376" r:id="rId106"/>
    <p:sldId id="347" r:id="rId107"/>
    <p:sldId id="377" r:id="rId108"/>
    <p:sldId id="378" r:id="rId109"/>
    <p:sldId id="379" r:id="rId110"/>
    <p:sldId id="348" r:id="rId111"/>
    <p:sldId id="382" r:id="rId112"/>
    <p:sldId id="380" r:id="rId113"/>
    <p:sldId id="381" r:id="rId114"/>
    <p:sldId id="351" r:id="rId115"/>
    <p:sldId id="384" r:id="rId116"/>
    <p:sldId id="385" r:id="rId117"/>
    <p:sldId id="383" r:id="rId118"/>
    <p:sldId id="354" r:id="rId119"/>
    <p:sldId id="387" r:id="rId120"/>
    <p:sldId id="388" r:id="rId121"/>
    <p:sldId id="389" r:id="rId122"/>
    <p:sldId id="390" r:id="rId123"/>
    <p:sldId id="391" r:id="rId124"/>
    <p:sldId id="392" r:id="rId125"/>
    <p:sldId id="393" r:id="rId126"/>
    <p:sldId id="394" r:id="rId127"/>
    <p:sldId id="401" r:id="rId128"/>
    <p:sldId id="400" r:id="rId129"/>
    <p:sldId id="403" r:id="rId130"/>
    <p:sldId id="405" r:id="rId131"/>
    <p:sldId id="406" r:id="rId132"/>
    <p:sldId id="407" r:id="rId133"/>
    <p:sldId id="408" r:id="rId134"/>
    <p:sldId id="410" r:id="rId135"/>
    <p:sldId id="411" r:id="rId136"/>
    <p:sldId id="412" r:id="rId137"/>
    <p:sldId id="413" r:id="rId138"/>
    <p:sldId id="415" r:id="rId139"/>
    <p:sldId id="416" r:id="rId140"/>
    <p:sldId id="417" r:id="rId141"/>
    <p:sldId id="418" r:id="rId142"/>
    <p:sldId id="419" r:id="rId143"/>
    <p:sldId id="428" r:id="rId144"/>
    <p:sldId id="427" r:id="rId145"/>
    <p:sldId id="396" r:id="rId146"/>
    <p:sldId id="399" r:id="rId147"/>
    <p:sldId id="395" r:id="rId148"/>
    <p:sldId id="429" r:id="rId149"/>
    <p:sldId id="430" r:id="rId150"/>
    <p:sldId id="424" r:id="rId151"/>
    <p:sldId id="258" r:id="rId1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94673" autoAdjust="0"/>
  </p:normalViewPr>
  <p:slideViewPr>
    <p:cSldViewPr>
      <p:cViewPr varScale="1">
        <p:scale>
          <a:sx n="105" d="100"/>
          <a:sy n="105" d="100"/>
        </p:scale>
        <p:origin x="179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54"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slide" Target="slides/slide140.xml"/><Relationship Id="rId149" Type="http://schemas.openxmlformats.org/officeDocument/2006/relationships/slide" Target="slides/slide14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viewProps" Target="viewProps.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slide" Target="slides/slide128.xml"/><Relationship Id="rId140" Type="http://schemas.openxmlformats.org/officeDocument/2006/relationships/slide" Target="slides/slide136.xml"/><Relationship Id="rId145" Type="http://schemas.openxmlformats.org/officeDocument/2006/relationships/slide" Target="slides/slide141.xml"/><Relationship Id="rId153"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143" Type="http://schemas.openxmlformats.org/officeDocument/2006/relationships/slide" Target="slides/slide139.xml"/><Relationship Id="rId148" Type="http://schemas.openxmlformats.org/officeDocument/2006/relationships/slide" Target="slides/slide144.xml"/><Relationship Id="rId151" Type="http://schemas.openxmlformats.org/officeDocument/2006/relationships/slide" Target="slides/slide147.xml"/><Relationship Id="rId156"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AA40B5-C410-4574-91AE-4417953DC5AC}"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EC883F48-2850-41F3-8B65-5412C089754F}">
      <dgm:prSet/>
      <dgm:spPr/>
      <dgm:t>
        <a:bodyPr/>
        <a:lstStyle/>
        <a:p>
          <a:r>
            <a:rPr lang="en-US" noProof="0" dirty="0"/>
            <a:t>This seminar is a mandated requirement prior to applying for authorization to operate under the State Board of Private Licensed Schools</a:t>
          </a:r>
        </a:p>
      </dgm:t>
    </dgm:pt>
    <dgm:pt modelId="{2BFE9A31-BE12-4555-BFF4-A8DD68AF86FB}" type="parTrans" cxnId="{8AC6CB7B-0E8C-4362-A220-1AB2DC088DB7}">
      <dgm:prSet/>
      <dgm:spPr/>
      <dgm:t>
        <a:bodyPr/>
        <a:lstStyle/>
        <a:p>
          <a:endParaRPr lang="en-US"/>
        </a:p>
      </dgm:t>
    </dgm:pt>
    <dgm:pt modelId="{FB9C8B6F-1773-4C9C-A44D-A14EB1CD3F4A}" type="sibTrans" cxnId="{8AC6CB7B-0E8C-4362-A220-1AB2DC088DB7}">
      <dgm:prSet/>
      <dgm:spPr/>
      <dgm:t>
        <a:bodyPr/>
        <a:lstStyle/>
        <a:p>
          <a:endParaRPr lang="en-US"/>
        </a:p>
      </dgm:t>
    </dgm:pt>
    <dgm:pt modelId="{CA9E5207-41BA-4FFB-82F9-BFB830CA3B13}">
      <dgm:prSet/>
      <dgm:spPr/>
      <dgm:t>
        <a:bodyPr/>
        <a:lstStyle/>
        <a:p>
          <a:r>
            <a:rPr lang="en-US" noProof="0" dirty="0"/>
            <a:t>The certificate of attendance is valid for one year</a:t>
          </a:r>
        </a:p>
      </dgm:t>
    </dgm:pt>
    <dgm:pt modelId="{CD4EA6E6-DBC1-4E4C-B6D0-3954118B454F}" type="parTrans" cxnId="{B86EFDBB-94CA-4D58-873E-3A62D3A4822E}">
      <dgm:prSet/>
      <dgm:spPr/>
      <dgm:t>
        <a:bodyPr/>
        <a:lstStyle/>
        <a:p>
          <a:endParaRPr lang="en-US"/>
        </a:p>
      </dgm:t>
    </dgm:pt>
    <dgm:pt modelId="{E3E92543-8834-430D-8B1E-8FB3FCB96300}" type="sibTrans" cxnId="{B86EFDBB-94CA-4D58-873E-3A62D3A4822E}">
      <dgm:prSet/>
      <dgm:spPr/>
      <dgm:t>
        <a:bodyPr/>
        <a:lstStyle/>
        <a:p>
          <a:endParaRPr lang="en-US"/>
        </a:p>
      </dgm:t>
    </dgm:pt>
    <dgm:pt modelId="{8E8062B7-C4C6-414C-8D37-9C31436C8032}">
      <dgm:prSet/>
      <dgm:spPr/>
      <dgm:t>
        <a:bodyPr/>
        <a:lstStyle/>
        <a:p>
          <a:r>
            <a:rPr lang="en-US" noProof="0" dirty="0"/>
            <a:t>We will take one 10-minute break, as appropriate</a:t>
          </a:r>
        </a:p>
      </dgm:t>
    </dgm:pt>
    <dgm:pt modelId="{504F0E61-FDB4-4CA5-9E4C-A38487BC24AE}" type="parTrans" cxnId="{2FFF6438-0979-40B7-9186-B8243F4E27CC}">
      <dgm:prSet/>
      <dgm:spPr/>
      <dgm:t>
        <a:bodyPr/>
        <a:lstStyle/>
        <a:p>
          <a:endParaRPr lang="en-US"/>
        </a:p>
      </dgm:t>
    </dgm:pt>
    <dgm:pt modelId="{F1AD0E13-EB3F-4B48-90D8-2D46084CE6C9}" type="sibTrans" cxnId="{2FFF6438-0979-40B7-9186-B8243F4E27CC}">
      <dgm:prSet/>
      <dgm:spPr/>
      <dgm:t>
        <a:bodyPr/>
        <a:lstStyle/>
        <a:p>
          <a:endParaRPr lang="en-US"/>
        </a:p>
      </dgm:t>
    </dgm:pt>
    <dgm:pt modelId="{C9BA6A52-2B3E-4291-804B-DCD83D303176}">
      <dgm:prSet/>
      <dgm:spPr/>
      <dgm:t>
        <a:bodyPr/>
        <a:lstStyle/>
        <a:p>
          <a:r>
            <a:rPr lang="en-US" noProof="0" dirty="0"/>
            <a:t>Please do return promptly from break</a:t>
          </a:r>
        </a:p>
      </dgm:t>
    </dgm:pt>
    <dgm:pt modelId="{AA619A01-6165-4F09-BBB9-EE33BF9F1ED3}" type="parTrans" cxnId="{F953E66E-BC70-4874-85CE-B1E6997B1EF3}">
      <dgm:prSet/>
      <dgm:spPr/>
      <dgm:t>
        <a:bodyPr/>
        <a:lstStyle/>
        <a:p>
          <a:endParaRPr lang="en-US"/>
        </a:p>
      </dgm:t>
    </dgm:pt>
    <dgm:pt modelId="{4EB43923-FBFF-4FDB-AFB2-0A5C4BD24F41}" type="sibTrans" cxnId="{F953E66E-BC70-4874-85CE-B1E6997B1EF3}">
      <dgm:prSet/>
      <dgm:spPr/>
      <dgm:t>
        <a:bodyPr/>
        <a:lstStyle/>
        <a:p>
          <a:endParaRPr lang="en-US"/>
        </a:p>
      </dgm:t>
    </dgm:pt>
    <dgm:pt modelId="{246C72F7-7CF0-46DC-8FCC-51E5566AB6D9}" type="pres">
      <dgm:prSet presAssocID="{C1AA40B5-C410-4574-91AE-4417953DC5AC}" presName="root" presStyleCnt="0">
        <dgm:presLayoutVars>
          <dgm:dir/>
          <dgm:resizeHandles val="exact"/>
        </dgm:presLayoutVars>
      </dgm:prSet>
      <dgm:spPr/>
    </dgm:pt>
    <dgm:pt modelId="{E89C3701-1AEF-445A-BC3F-E543D8CA7CC8}" type="pres">
      <dgm:prSet presAssocID="{EC883F48-2850-41F3-8B65-5412C089754F}" presName="compNode" presStyleCnt="0"/>
      <dgm:spPr/>
    </dgm:pt>
    <dgm:pt modelId="{A4675631-3FD4-4493-9BCB-9EE2A1BA632D}" type="pres">
      <dgm:prSet presAssocID="{EC883F48-2850-41F3-8B65-5412C089754F}" presName="bgRect" presStyleLbl="bgShp" presStyleIdx="0" presStyleCnt="4"/>
      <dgm:spPr/>
    </dgm:pt>
    <dgm:pt modelId="{B5C781D3-88F1-467D-A93D-E2E915474019}" type="pres">
      <dgm:prSet presAssocID="{EC883F48-2850-41F3-8B65-5412C089754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4C8DE0E3-5FB5-4789-AE21-FDACEB816908}" type="pres">
      <dgm:prSet presAssocID="{EC883F48-2850-41F3-8B65-5412C089754F}" presName="spaceRect" presStyleCnt="0"/>
      <dgm:spPr/>
    </dgm:pt>
    <dgm:pt modelId="{D879A537-0CB1-48CC-BAC8-D014DBC6BB0B}" type="pres">
      <dgm:prSet presAssocID="{EC883F48-2850-41F3-8B65-5412C089754F}" presName="parTx" presStyleLbl="revTx" presStyleIdx="0" presStyleCnt="4">
        <dgm:presLayoutVars>
          <dgm:chMax val="0"/>
          <dgm:chPref val="0"/>
        </dgm:presLayoutVars>
      </dgm:prSet>
      <dgm:spPr/>
    </dgm:pt>
    <dgm:pt modelId="{0D509435-E8DE-4BA3-A6F2-B4257C267357}" type="pres">
      <dgm:prSet presAssocID="{FB9C8B6F-1773-4C9C-A44D-A14EB1CD3F4A}" presName="sibTrans" presStyleCnt="0"/>
      <dgm:spPr/>
    </dgm:pt>
    <dgm:pt modelId="{F3458C0C-628A-4683-87D1-B237712A4EB6}" type="pres">
      <dgm:prSet presAssocID="{CA9E5207-41BA-4FFB-82F9-BFB830CA3B13}" presName="compNode" presStyleCnt="0"/>
      <dgm:spPr/>
    </dgm:pt>
    <dgm:pt modelId="{C1DE5D77-DCB2-4D2F-BC80-CB40C1973769}" type="pres">
      <dgm:prSet presAssocID="{CA9E5207-41BA-4FFB-82F9-BFB830CA3B13}" presName="bgRect" presStyleLbl="bgShp" presStyleIdx="1" presStyleCnt="4"/>
      <dgm:spPr/>
    </dgm:pt>
    <dgm:pt modelId="{7C8E7573-BBD0-498D-AE5D-43C68FADFD6D}" type="pres">
      <dgm:prSet presAssocID="{CA9E5207-41BA-4FFB-82F9-BFB830CA3B1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pwatch"/>
        </a:ext>
      </dgm:extLst>
    </dgm:pt>
    <dgm:pt modelId="{FB6A03CA-139B-459B-86E1-64CAA9581403}" type="pres">
      <dgm:prSet presAssocID="{CA9E5207-41BA-4FFB-82F9-BFB830CA3B13}" presName="spaceRect" presStyleCnt="0"/>
      <dgm:spPr/>
    </dgm:pt>
    <dgm:pt modelId="{1066C784-5E5D-4379-AF60-F7F4DF2826FB}" type="pres">
      <dgm:prSet presAssocID="{CA9E5207-41BA-4FFB-82F9-BFB830CA3B13}" presName="parTx" presStyleLbl="revTx" presStyleIdx="1" presStyleCnt="4">
        <dgm:presLayoutVars>
          <dgm:chMax val="0"/>
          <dgm:chPref val="0"/>
        </dgm:presLayoutVars>
      </dgm:prSet>
      <dgm:spPr/>
    </dgm:pt>
    <dgm:pt modelId="{9062F2D9-0E20-494B-B7E1-009E63120D73}" type="pres">
      <dgm:prSet presAssocID="{E3E92543-8834-430D-8B1E-8FB3FCB96300}" presName="sibTrans" presStyleCnt="0"/>
      <dgm:spPr/>
    </dgm:pt>
    <dgm:pt modelId="{78A9DDAF-5B7B-4876-BE5E-03701257C6DE}" type="pres">
      <dgm:prSet presAssocID="{8E8062B7-C4C6-414C-8D37-9C31436C8032}" presName="compNode" presStyleCnt="0"/>
      <dgm:spPr/>
    </dgm:pt>
    <dgm:pt modelId="{E74B74B4-1927-4635-B213-A714C2CA432B}" type="pres">
      <dgm:prSet presAssocID="{8E8062B7-C4C6-414C-8D37-9C31436C8032}" presName="bgRect" presStyleLbl="bgShp" presStyleIdx="2" presStyleCnt="4"/>
      <dgm:spPr/>
    </dgm:pt>
    <dgm:pt modelId="{2C9D4D39-FE6E-479E-BFAE-8AACD3048CCC}" type="pres">
      <dgm:prSet presAssocID="{8E8062B7-C4C6-414C-8D37-9C31436C803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ock"/>
        </a:ext>
      </dgm:extLst>
    </dgm:pt>
    <dgm:pt modelId="{CF62575C-B271-4F2C-8E04-EA2D80523420}" type="pres">
      <dgm:prSet presAssocID="{8E8062B7-C4C6-414C-8D37-9C31436C8032}" presName="spaceRect" presStyleCnt="0"/>
      <dgm:spPr/>
    </dgm:pt>
    <dgm:pt modelId="{EAE64FB0-8081-4CEA-A399-F4025C943102}" type="pres">
      <dgm:prSet presAssocID="{8E8062B7-C4C6-414C-8D37-9C31436C8032}" presName="parTx" presStyleLbl="revTx" presStyleIdx="2" presStyleCnt="4">
        <dgm:presLayoutVars>
          <dgm:chMax val="0"/>
          <dgm:chPref val="0"/>
        </dgm:presLayoutVars>
      </dgm:prSet>
      <dgm:spPr/>
    </dgm:pt>
    <dgm:pt modelId="{DF448867-26E8-4F62-83D6-E10176635A6D}" type="pres">
      <dgm:prSet presAssocID="{F1AD0E13-EB3F-4B48-90D8-2D46084CE6C9}" presName="sibTrans" presStyleCnt="0"/>
      <dgm:spPr/>
    </dgm:pt>
    <dgm:pt modelId="{8AC0CEE1-61A5-4B9A-BF65-73F80C9AA376}" type="pres">
      <dgm:prSet presAssocID="{C9BA6A52-2B3E-4291-804B-DCD83D303176}" presName="compNode" presStyleCnt="0"/>
      <dgm:spPr/>
    </dgm:pt>
    <dgm:pt modelId="{56425651-0068-4560-BEEE-FFD752A8511C}" type="pres">
      <dgm:prSet presAssocID="{C9BA6A52-2B3E-4291-804B-DCD83D303176}" presName="bgRect" presStyleLbl="bgShp" presStyleIdx="3" presStyleCnt="4"/>
      <dgm:spPr/>
    </dgm:pt>
    <dgm:pt modelId="{83250D70-A0A6-40AC-A1F2-71F3FA21A486}" type="pres">
      <dgm:prSet presAssocID="{C9BA6A52-2B3E-4291-804B-DCD83D30317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ffee"/>
        </a:ext>
      </dgm:extLst>
    </dgm:pt>
    <dgm:pt modelId="{5D1405E4-DDC0-4BCA-AB4D-94057D49DEFD}" type="pres">
      <dgm:prSet presAssocID="{C9BA6A52-2B3E-4291-804B-DCD83D303176}" presName="spaceRect" presStyleCnt="0"/>
      <dgm:spPr/>
    </dgm:pt>
    <dgm:pt modelId="{25F31042-1126-4E73-BAB0-0653C2DCBE60}" type="pres">
      <dgm:prSet presAssocID="{C9BA6A52-2B3E-4291-804B-DCD83D303176}" presName="parTx" presStyleLbl="revTx" presStyleIdx="3" presStyleCnt="4">
        <dgm:presLayoutVars>
          <dgm:chMax val="0"/>
          <dgm:chPref val="0"/>
        </dgm:presLayoutVars>
      </dgm:prSet>
      <dgm:spPr/>
    </dgm:pt>
  </dgm:ptLst>
  <dgm:cxnLst>
    <dgm:cxn modelId="{63E16917-EA96-4797-8027-5DB45CB2D385}" type="presOf" srcId="{C1AA40B5-C410-4574-91AE-4417953DC5AC}" destId="{246C72F7-7CF0-46DC-8FCC-51E5566AB6D9}" srcOrd="0" destOrd="0" presId="urn:microsoft.com/office/officeart/2018/2/layout/IconVerticalSolidList"/>
    <dgm:cxn modelId="{2FFF6438-0979-40B7-9186-B8243F4E27CC}" srcId="{C1AA40B5-C410-4574-91AE-4417953DC5AC}" destId="{8E8062B7-C4C6-414C-8D37-9C31436C8032}" srcOrd="2" destOrd="0" parTransId="{504F0E61-FDB4-4CA5-9E4C-A38487BC24AE}" sibTransId="{F1AD0E13-EB3F-4B48-90D8-2D46084CE6C9}"/>
    <dgm:cxn modelId="{F953E66E-BC70-4874-85CE-B1E6997B1EF3}" srcId="{C1AA40B5-C410-4574-91AE-4417953DC5AC}" destId="{C9BA6A52-2B3E-4291-804B-DCD83D303176}" srcOrd="3" destOrd="0" parTransId="{AA619A01-6165-4F09-BBB9-EE33BF9F1ED3}" sibTransId="{4EB43923-FBFF-4FDB-AFB2-0A5C4BD24F41}"/>
    <dgm:cxn modelId="{8AC6CB7B-0E8C-4362-A220-1AB2DC088DB7}" srcId="{C1AA40B5-C410-4574-91AE-4417953DC5AC}" destId="{EC883F48-2850-41F3-8B65-5412C089754F}" srcOrd="0" destOrd="0" parTransId="{2BFE9A31-BE12-4555-BFF4-A8DD68AF86FB}" sibTransId="{FB9C8B6F-1773-4C9C-A44D-A14EB1CD3F4A}"/>
    <dgm:cxn modelId="{A81852A2-8012-41A6-AF1C-741A7A94E35A}" type="presOf" srcId="{CA9E5207-41BA-4FFB-82F9-BFB830CA3B13}" destId="{1066C784-5E5D-4379-AF60-F7F4DF2826FB}" srcOrd="0" destOrd="0" presId="urn:microsoft.com/office/officeart/2018/2/layout/IconVerticalSolidList"/>
    <dgm:cxn modelId="{88AC72A2-89FC-4391-B0DC-AD8D61340C54}" type="presOf" srcId="{EC883F48-2850-41F3-8B65-5412C089754F}" destId="{D879A537-0CB1-48CC-BAC8-D014DBC6BB0B}" srcOrd="0" destOrd="0" presId="urn:microsoft.com/office/officeart/2018/2/layout/IconVerticalSolidList"/>
    <dgm:cxn modelId="{B86EFDBB-94CA-4D58-873E-3A62D3A4822E}" srcId="{C1AA40B5-C410-4574-91AE-4417953DC5AC}" destId="{CA9E5207-41BA-4FFB-82F9-BFB830CA3B13}" srcOrd="1" destOrd="0" parTransId="{CD4EA6E6-DBC1-4E4C-B6D0-3954118B454F}" sibTransId="{E3E92543-8834-430D-8B1E-8FB3FCB96300}"/>
    <dgm:cxn modelId="{8BB6B4C3-E5B0-4A12-A0FD-085B94D11BA5}" type="presOf" srcId="{8E8062B7-C4C6-414C-8D37-9C31436C8032}" destId="{EAE64FB0-8081-4CEA-A399-F4025C943102}" srcOrd="0" destOrd="0" presId="urn:microsoft.com/office/officeart/2018/2/layout/IconVerticalSolidList"/>
    <dgm:cxn modelId="{003EACEE-469A-4237-8D83-D9EB8A0544E0}" type="presOf" srcId="{C9BA6A52-2B3E-4291-804B-DCD83D303176}" destId="{25F31042-1126-4E73-BAB0-0653C2DCBE60}" srcOrd="0" destOrd="0" presId="urn:microsoft.com/office/officeart/2018/2/layout/IconVerticalSolidList"/>
    <dgm:cxn modelId="{184618CF-5DDA-424B-A412-6C2F1B9B4247}" type="presParOf" srcId="{246C72F7-7CF0-46DC-8FCC-51E5566AB6D9}" destId="{E89C3701-1AEF-445A-BC3F-E543D8CA7CC8}" srcOrd="0" destOrd="0" presId="urn:microsoft.com/office/officeart/2018/2/layout/IconVerticalSolidList"/>
    <dgm:cxn modelId="{887FCFCC-3641-435B-A0B4-CA17C53085FA}" type="presParOf" srcId="{E89C3701-1AEF-445A-BC3F-E543D8CA7CC8}" destId="{A4675631-3FD4-4493-9BCB-9EE2A1BA632D}" srcOrd="0" destOrd="0" presId="urn:microsoft.com/office/officeart/2018/2/layout/IconVerticalSolidList"/>
    <dgm:cxn modelId="{220E04F2-B376-4E47-8589-1B3507BBB604}" type="presParOf" srcId="{E89C3701-1AEF-445A-BC3F-E543D8CA7CC8}" destId="{B5C781D3-88F1-467D-A93D-E2E915474019}" srcOrd="1" destOrd="0" presId="urn:microsoft.com/office/officeart/2018/2/layout/IconVerticalSolidList"/>
    <dgm:cxn modelId="{18E2E2F1-321D-47EA-BB2E-CF58500AAF22}" type="presParOf" srcId="{E89C3701-1AEF-445A-BC3F-E543D8CA7CC8}" destId="{4C8DE0E3-5FB5-4789-AE21-FDACEB816908}" srcOrd="2" destOrd="0" presId="urn:microsoft.com/office/officeart/2018/2/layout/IconVerticalSolidList"/>
    <dgm:cxn modelId="{0B9F50E8-60A6-4347-A7A2-B7FDB27FF7D7}" type="presParOf" srcId="{E89C3701-1AEF-445A-BC3F-E543D8CA7CC8}" destId="{D879A537-0CB1-48CC-BAC8-D014DBC6BB0B}" srcOrd="3" destOrd="0" presId="urn:microsoft.com/office/officeart/2018/2/layout/IconVerticalSolidList"/>
    <dgm:cxn modelId="{E0F216C1-4EA9-4207-8C1B-04C89F5BC9CE}" type="presParOf" srcId="{246C72F7-7CF0-46DC-8FCC-51E5566AB6D9}" destId="{0D509435-E8DE-4BA3-A6F2-B4257C267357}" srcOrd="1" destOrd="0" presId="urn:microsoft.com/office/officeart/2018/2/layout/IconVerticalSolidList"/>
    <dgm:cxn modelId="{82C32D56-2173-41EA-BE23-52C9734F1570}" type="presParOf" srcId="{246C72F7-7CF0-46DC-8FCC-51E5566AB6D9}" destId="{F3458C0C-628A-4683-87D1-B237712A4EB6}" srcOrd="2" destOrd="0" presId="urn:microsoft.com/office/officeart/2018/2/layout/IconVerticalSolidList"/>
    <dgm:cxn modelId="{D9D0CE62-806D-497C-8530-1919AD0354EA}" type="presParOf" srcId="{F3458C0C-628A-4683-87D1-B237712A4EB6}" destId="{C1DE5D77-DCB2-4D2F-BC80-CB40C1973769}" srcOrd="0" destOrd="0" presId="urn:microsoft.com/office/officeart/2018/2/layout/IconVerticalSolidList"/>
    <dgm:cxn modelId="{5C3387F1-46C8-4723-87AE-479224EB3287}" type="presParOf" srcId="{F3458C0C-628A-4683-87D1-B237712A4EB6}" destId="{7C8E7573-BBD0-498D-AE5D-43C68FADFD6D}" srcOrd="1" destOrd="0" presId="urn:microsoft.com/office/officeart/2018/2/layout/IconVerticalSolidList"/>
    <dgm:cxn modelId="{AFD91DF9-6709-41FF-99F7-A87EF5485F55}" type="presParOf" srcId="{F3458C0C-628A-4683-87D1-B237712A4EB6}" destId="{FB6A03CA-139B-459B-86E1-64CAA9581403}" srcOrd="2" destOrd="0" presId="urn:microsoft.com/office/officeart/2018/2/layout/IconVerticalSolidList"/>
    <dgm:cxn modelId="{F0DEE6C0-870D-478F-9C31-2C9323E47C02}" type="presParOf" srcId="{F3458C0C-628A-4683-87D1-B237712A4EB6}" destId="{1066C784-5E5D-4379-AF60-F7F4DF2826FB}" srcOrd="3" destOrd="0" presId="urn:microsoft.com/office/officeart/2018/2/layout/IconVerticalSolidList"/>
    <dgm:cxn modelId="{44B0C05B-DDBB-4A7A-9029-61DD978E5258}" type="presParOf" srcId="{246C72F7-7CF0-46DC-8FCC-51E5566AB6D9}" destId="{9062F2D9-0E20-494B-B7E1-009E63120D73}" srcOrd="3" destOrd="0" presId="urn:microsoft.com/office/officeart/2018/2/layout/IconVerticalSolidList"/>
    <dgm:cxn modelId="{422AB6CE-8F29-492E-A960-DAD3574F8BA8}" type="presParOf" srcId="{246C72F7-7CF0-46DC-8FCC-51E5566AB6D9}" destId="{78A9DDAF-5B7B-4876-BE5E-03701257C6DE}" srcOrd="4" destOrd="0" presId="urn:microsoft.com/office/officeart/2018/2/layout/IconVerticalSolidList"/>
    <dgm:cxn modelId="{DDFD1E03-2E18-4C78-973D-DB7C8282866C}" type="presParOf" srcId="{78A9DDAF-5B7B-4876-BE5E-03701257C6DE}" destId="{E74B74B4-1927-4635-B213-A714C2CA432B}" srcOrd="0" destOrd="0" presId="urn:microsoft.com/office/officeart/2018/2/layout/IconVerticalSolidList"/>
    <dgm:cxn modelId="{D88ECE3E-1A97-4910-8D77-EF1F2952EDBE}" type="presParOf" srcId="{78A9DDAF-5B7B-4876-BE5E-03701257C6DE}" destId="{2C9D4D39-FE6E-479E-BFAE-8AACD3048CCC}" srcOrd="1" destOrd="0" presId="urn:microsoft.com/office/officeart/2018/2/layout/IconVerticalSolidList"/>
    <dgm:cxn modelId="{3A9AA2CF-6110-4D27-8ACC-635CCBE7D6D0}" type="presParOf" srcId="{78A9DDAF-5B7B-4876-BE5E-03701257C6DE}" destId="{CF62575C-B271-4F2C-8E04-EA2D80523420}" srcOrd="2" destOrd="0" presId="urn:microsoft.com/office/officeart/2018/2/layout/IconVerticalSolidList"/>
    <dgm:cxn modelId="{6936A8D7-114F-4172-9A57-6D750267A136}" type="presParOf" srcId="{78A9DDAF-5B7B-4876-BE5E-03701257C6DE}" destId="{EAE64FB0-8081-4CEA-A399-F4025C943102}" srcOrd="3" destOrd="0" presId="urn:microsoft.com/office/officeart/2018/2/layout/IconVerticalSolidList"/>
    <dgm:cxn modelId="{FAC9D817-73D9-4058-9CED-5D704C4D3CC7}" type="presParOf" srcId="{246C72F7-7CF0-46DC-8FCC-51E5566AB6D9}" destId="{DF448867-26E8-4F62-83D6-E10176635A6D}" srcOrd="5" destOrd="0" presId="urn:microsoft.com/office/officeart/2018/2/layout/IconVerticalSolidList"/>
    <dgm:cxn modelId="{CC52139A-A71D-4B6A-A371-3F82EC6B233F}" type="presParOf" srcId="{246C72F7-7CF0-46DC-8FCC-51E5566AB6D9}" destId="{8AC0CEE1-61A5-4B9A-BF65-73F80C9AA376}" srcOrd="6" destOrd="0" presId="urn:microsoft.com/office/officeart/2018/2/layout/IconVerticalSolidList"/>
    <dgm:cxn modelId="{6AA6BE37-F861-454C-9401-71569A2A3722}" type="presParOf" srcId="{8AC0CEE1-61A5-4B9A-BF65-73F80C9AA376}" destId="{56425651-0068-4560-BEEE-FFD752A8511C}" srcOrd="0" destOrd="0" presId="urn:microsoft.com/office/officeart/2018/2/layout/IconVerticalSolidList"/>
    <dgm:cxn modelId="{1D68555E-3C1F-40E3-938A-F9020894C94E}" type="presParOf" srcId="{8AC0CEE1-61A5-4B9A-BF65-73F80C9AA376}" destId="{83250D70-A0A6-40AC-A1F2-71F3FA21A486}" srcOrd="1" destOrd="0" presId="urn:microsoft.com/office/officeart/2018/2/layout/IconVerticalSolidList"/>
    <dgm:cxn modelId="{47FEB341-BA65-478E-9848-752FFA1D4787}" type="presParOf" srcId="{8AC0CEE1-61A5-4B9A-BF65-73F80C9AA376}" destId="{5D1405E4-DDC0-4BCA-AB4D-94057D49DEFD}" srcOrd="2" destOrd="0" presId="urn:microsoft.com/office/officeart/2018/2/layout/IconVerticalSolidList"/>
    <dgm:cxn modelId="{C8B34698-C49B-49F6-BD62-FDE927C4BAAE}" type="presParOf" srcId="{8AC0CEE1-61A5-4B9A-BF65-73F80C9AA376}" destId="{25F31042-1126-4E73-BAB0-0653C2DCBE6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390EB2-BD03-4D17-AD18-CF61F46C1AEC}"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406C2EFD-AF9E-4F64-9867-CB80F14B0878}">
      <dgm:prSet/>
      <dgm:spPr/>
      <dgm:t>
        <a:bodyPr/>
        <a:lstStyle/>
        <a:p>
          <a:r>
            <a:rPr lang="en-US" noProof="0" dirty="0"/>
            <a:t>You will be asked questions periodically for which you may enter your response into the chat</a:t>
          </a:r>
        </a:p>
      </dgm:t>
    </dgm:pt>
    <dgm:pt modelId="{0877154F-DD43-4F8B-9409-BC047606ACBA}" type="parTrans" cxnId="{D70DE291-760D-49B7-BEA8-13CD4D241147}">
      <dgm:prSet/>
      <dgm:spPr/>
      <dgm:t>
        <a:bodyPr/>
        <a:lstStyle/>
        <a:p>
          <a:endParaRPr lang="en-US"/>
        </a:p>
      </dgm:t>
    </dgm:pt>
    <dgm:pt modelId="{93070D46-4C2C-4856-ABAF-E91572A1EF21}" type="sibTrans" cxnId="{D70DE291-760D-49B7-BEA8-13CD4D241147}">
      <dgm:prSet/>
      <dgm:spPr/>
      <dgm:t>
        <a:bodyPr/>
        <a:lstStyle/>
        <a:p>
          <a:endParaRPr lang="en-US"/>
        </a:p>
      </dgm:t>
    </dgm:pt>
    <dgm:pt modelId="{32D7D78B-23A9-4848-84D6-C7B651E62240}">
      <dgm:prSet/>
      <dgm:spPr/>
      <dgm:t>
        <a:bodyPr/>
        <a:lstStyle/>
        <a:p>
          <a:r>
            <a:rPr lang="en-US" noProof="0" dirty="0"/>
            <a:t>Individuals who do not participate in the chat will not receive attendance certificates</a:t>
          </a:r>
        </a:p>
      </dgm:t>
    </dgm:pt>
    <dgm:pt modelId="{9A96D109-EC1E-4619-B777-A2A2BE916FFD}" type="parTrans" cxnId="{7A4F678E-CA4D-4A1E-AA50-B6EF56469DF2}">
      <dgm:prSet/>
      <dgm:spPr/>
      <dgm:t>
        <a:bodyPr/>
        <a:lstStyle/>
        <a:p>
          <a:endParaRPr lang="en-US"/>
        </a:p>
      </dgm:t>
    </dgm:pt>
    <dgm:pt modelId="{8E17DC89-C82D-40F0-B66B-91CBB0D62B1A}" type="sibTrans" cxnId="{7A4F678E-CA4D-4A1E-AA50-B6EF56469DF2}">
      <dgm:prSet/>
      <dgm:spPr/>
      <dgm:t>
        <a:bodyPr/>
        <a:lstStyle/>
        <a:p>
          <a:endParaRPr lang="en-US"/>
        </a:p>
      </dgm:t>
    </dgm:pt>
    <dgm:pt modelId="{7C02AFEC-1D62-42DA-B7C7-C27563ED49B0}">
      <dgm:prSet/>
      <dgm:spPr/>
      <dgm:t>
        <a:bodyPr/>
        <a:lstStyle/>
        <a:p>
          <a:r>
            <a:rPr lang="en-US" noProof="0" dirty="0"/>
            <a:t>There will be no learning assessment conducted at the end of this training</a:t>
          </a:r>
        </a:p>
      </dgm:t>
    </dgm:pt>
    <dgm:pt modelId="{F9A39294-7793-46DC-9F7D-5624B8EBD104}" type="parTrans" cxnId="{746758ED-A1E4-4867-961E-7CA7E115A086}">
      <dgm:prSet/>
      <dgm:spPr/>
      <dgm:t>
        <a:bodyPr/>
        <a:lstStyle/>
        <a:p>
          <a:endParaRPr lang="en-US"/>
        </a:p>
      </dgm:t>
    </dgm:pt>
    <dgm:pt modelId="{F6ED0F07-DECE-4E63-B46F-129C16EF50B9}" type="sibTrans" cxnId="{746758ED-A1E4-4867-961E-7CA7E115A086}">
      <dgm:prSet/>
      <dgm:spPr/>
      <dgm:t>
        <a:bodyPr/>
        <a:lstStyle/>
        <a:p>
          <a:endParaRPr lang="en-US"/>
        </a:p>
      </dgm:t>
    </dgm:pt>
    <dgm:pt modelId="{782163FD-8B5D-4856-A19D-B9D63EAF81E1}" type="pres">
      <dgm:prSet presAssocID="{C4390EB2-BD03-4D17-AD18-CF61F46C1AEC}" presName="root" presStyleCnt="0">
        <dgm:presLayoutVars>
          <dgm:dir/>
          <dgm:resizeHandles val="exact"/>
        </dgm:presLayoutVars>
      </dgm:prSet>
      <dgm:spPr/>
    </dgm:pt>
    <dgm:pt modelId="{FD42FBF8-0599-4CBA-8657-07E465C62DD9}" type="pres">
      <dgm:prSet presAssocID="{406C2EFD-AF9E-4F64-9867-CB80F14B0878}" presName="compNode" presStyleCnt="0"/>
      <dgm:spPr/>
    </dgm:pt>
    <dgm:pt modelId="{CCECCF8C-3024-4EDB-B2FA-F78527806573}" type="pres">
      <dgm:prSet presAssocID="{406C2EFD-AF9E-4F64-9867-CB80F14B0878}" presName="bgRect" presStyleLbl="bgShp" presStyleIdx="0" presStyleCnt="3"/>
      <dgm:spPr/>
    </dgm:pt>
    <dgm:pt modelId="{9C92329F-06CB-4E8D-83C9-1A893E0198BC}" type="pres">
      <dgm:prSet presAssocID="{406C2EFD-AF9E-4F64-9867-CB80F14B087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5DD14FCB-2591-4C94-A482-1AE1E9D58837}" type="pres">
      <dgm:prSet presAssocID="{406C2EFD-AF9E-4F64-9867-CB80F14B0878}" presName="spaceRect" presStyleCnt="0"/>
      <dgm:spPr/>
    </dgm:pt>
    <dgm:pt modelId="{F5D3F022-76F3-4BA9-8030-A2DF7CB0ABCF}" type="pres">
      <dgm:prSet presAssocID="{406C2EFD-AF9E-4F64-9867-CB80F14B0878}" presName="parTx" presStyleLbl="revTx" presStyleIdx="0" presStyleCnt="3">
        <dgm:presLayoutVars>
          <dgm:chMax val="0"/>
          <dgm:chPref val="0"/>
        </dgm:presLayoutVars>
      </dgm:prSet>
      <dgm:spPr/>
    </dgm:pt>
    <dgm:pt modelId="{29C8773E-9625-4FB3-B073-8F49266906F6}" type="pres">
      <dgm:prSet presAssocID="{93070D46-4C2C-4856-ABAF-E91572A1EF21}" presName="sibTrans" presStyleCnt="0"/>
      <dgm:spPr/>
    </dgm:pt>
    <dgm:pt modelId="{E91C58F5-339B-4E28-B12A-FE68F942104F}" type="pres">
      <dgm:prSet presAssocID="{32D7D78B-23A9-4848-84D6-C7B651E62240}" presName="compNode" presStyleCnt="0"/>
      <dgm:spPr/>
    </dgm:pt>
    <dgm:pt modelId="{E8653960-BB91-4F07-85DF-B6C4D9F690E4}" type="pres">
      <dgm:prSet presAssocID="{32D7D78B-23A9-4848-84D6-C7B651E62240}" presName="bgRect" presStyleLbl="bgShp" presStyleIdx="1" presStyleCnt="3"/>
      <dgm:spPr/>
    </dgm:pt>
    <dgm:pt modelId="{0013268D-2EAD-4733-85A6-C6A15210CAB0}" type="pres">
      <dgm:prSet presAssocID="{32D7D78B-23A9-4848-84D6-C7B651E6224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C8F48220-F828-4EB1-A945-A1C8CDD8BC7B}" type="pres">
      <dgm:prSet presAssocID="{32D7D78B-23A9-4848-84D6-C7B651E62240}" presName="spaceRect" presStyleCnt="0"/>
      <dgm:spPr/>
    </dgm:pt>
    <dgm:pt modelId="{68B82CA9-59E3-4E96-98B7-793D5299DBE9}" type="pres">
      <dgm:prSet presAssocID="{32D7D78B-23A9-4848-84D6-C7B651E62240}" presName="parTx" presStyleLbl="revTx" presStyleIdx="1" presStyleCnt="3">
        <dgm:presLayoutVars>
          <dgm:chMax val="0"/>
          <dgm:chPref val="0"/>
        </dgm:presLayoutVars>
      </dgm:prSet>
      <dgm:spPr/>
    </dgm:pt>
    <dgm:pt modelId="{A8412A8A-05E3-4BB5-AE6B-0287F095ACBF}" type="pres">
      <dgm:prSet presAssocID="{8E17DC89-C82D-40F0-B66B-91CBB0D62B1A}" presName="sibTrans" presStyleCnt="0"/>
      <dgm:spPr/>
    </dgm:pt>
    <dgm:pt modelId="{2392A245-26BB-43DB-BD2B-DD331FCB27F9}" type="pres">
      <dgm:prSet presAssocID="{7C02AFEC-1D62-42DA-B7C7-C27563ED49B0}" presName="compNode" presStyleCnt="0"/>
      <dgm:spPr/>
    </dgm:pt>
    <dgm:pt modelId="{3A30D336-BCEA-494D-B414-C8893B73AC36}" type="pres">
      <dgm:prSet presAssocID="{7C02AFEC-1D62-42DA-B7C7-C27563ED49B0}" presName="bgRect" presStyleLbl="bgShp" presStyleIdx="2" presStyleCnt="3"/>
      <dgm:spPr/>
    </dgm:pt>
    <dgm:pt modelId="{50BE2C0C-262F-4DD7-B8A1-7838FA586E0D}" type="pres">
      <dgm:prSet presAssocID="{7C02AFEC-1D62-42DA-B7C7-C27563ED49B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9301283B-C784-4601-8E03-EA279DC9D13B}" type="pres">
      <dgm:prSet presAssocID="{7C02AFEC-1D62-42DA-B7C7-C27563ED49B0}" presName="spaceRect" presStyleCnt="0"/>
      <dgm:spPr/>
    </dgm:pt>
    <dgm:pt modelId="{7E00C8D0-702F-4D01-B893-E0974B552460}" type="pres">
      <dgm:prSet presAssocID="{7C02AFEC-1D62-42DA-B7C7-C27563ED49B0}" presName="parTx" presStyleLbl="revTx" presStyleIdx="2" presStyleCnt="3">
        <dgm:presLayoutVars>
          <dgm:chMax val="0"/>
          <dgm:chPref val="0"/>
        </dgm:presLayoutVars>
      </dgm:prSet>
      <dgm:spPr/>
    </dgm:pt>
  </dgm:ptLst>
  <dgm:cxnLst>
    <dgm:cxn modelId="{4AFA6B0A-127A-46BC-8D75-B6855D55E8A8}" type="presOf" srcId="{406C2EFD-AF9E-4F64-9867-CB80F14B0878}" destId="{F5D3F022-76F3-4BA9-8030-A2DF7CB0ABCF}" srcOrd="0" destOrd="0" presId="urn:microsoft.com/office/officeart/2018/2/layout/IconVerticalSolidList"/>
    <dgm:cxn modelId="{68B2E93E-A1EB-4BE2-89CE-E885B60F43F3}" type="presOf" srcId="{32D7D78B-23A9-4848-84D6-C7B651E62240}" destId="{68B82CA9-59E3-4E96-98B7-793D5299DBE9}" srcOrd="0" destOrd="0" presId="urn:microsoft.com/office/officeart/2018/2/layout/IconVerticalSolidList"/>
    <dgm:cxn modelId="{C86CB16D-CB8E-46BD-AFD7-D8CF7BF10E12}" type="presOf" srcId="{7C02AFEC-1D62-42DA-B7C7-C27563ED49B0}" destId="{7E00C8D0-702F-4D01-B893-E0974B552460}" srcOrd="0" destOrd="0" presId="urn:microsoft.com/office/officeart/2018/2/layout/IconVerticalSolidList"/>
    <dgm:cxn modelId="{7A4F678E-CA4D-4A1E-AA50-B6EF56469DF2}" srcId="{C4390EB2-BD03-4D17-AD18-CF61F46C1AEC}" destId="{32D7D78B-23A9-4848-84D6-C7B651E62240}" srcOrd="1" destOrd="0" parTransId="{9A96D109-EC1E-4619-B777-A2A2BE916FFD}" sibTransId="{8E17DC89-C82D-40F0-B66B-91CBB0D62B1A}"/>
    <dgm:cxn modelId="{D70DE291-760D-49B7-BEA8-13CD4D241147}" srcId="{C4390EB2-BD03-4D17-AD18-CF61F46C1AEC}" destId="{406C2EFD-AF9E-4F64-9867-CB80F14B0878}" srcOrd="0" destOrd="0" parTransId="{0877154F-DD43-4F8B-9409-BC047606ACBA}" sibTransId="{93070D46-4C2C-4856-ABAF-E91572A1EF21}"/>
    <dgm:cxn modelId="{1DFBF8CE-8F92-4ED8-9AF9-0A375A95B7A7}" type="presOf" srcId="{C4390EB2-BD03-4D17-AD18-CF61F46C1AEC}" destId="{782163FD-8B5D-4856-A19D-B9D63EAF81E1}" srcOrd="0" destOrd="0" presId="urn:microsoft.com/office/officeart/2018/2/layout/IconVerticalSolidList"/>
    <dgm:cxn modelId="{746758ED-A1E4-4867-961E-7CA7E115A086}" srcId="{C4390EB2-BD03-4D17-AD18-CF61F46C1AEC}" destId="{7C02AFEC-1D62-42DA-B7C7-C27563ED49B0}" srcOrd="2" destOrd="0" parTransId="{F9A39294-7793-46DC-9F7D-5624B8EBD104}" sibTransId="{F6ED0F07-DECE-4E63-B46F-129C16EF50B9}"/>
    <dgm:cxn modelId="{8C73AB39-9441-4A62-8150-4A7DF329260E}" type="presParOf" srcId="{782163FD-8B5D-4856-A19D-B9D63EAF81E1}" destId="{FD42FBF8-0599-4CBA-8657-07E465C62DD9}" srcOrd="0" destOrd="0" presId="urn:microsoft.com/office/officeart/2018/2/layout/IconVerticalSolidList"/>
    <dgm:cxn modelId="{E628A2FF-9E0E-4616-B112-76FFE09629D7}" type="presParOf" srcId="{FD42FBF8-0599-4CBA-8657-07E465C62DD9}" destId="{CCECCF8C-3024-4EDB-B2FA-F78527806573}" srcOrd="0" destOrd="0" presId="urn:microsoft.com/office/officeart/2018/2/layout/IconVerticalSolidList"/>
    <dgm:cxn modelId="{806DFFC9-0BC7-4BB1-99A4-9418CDFF1F92}" type="presParOf" srcId="{FD42FBF8-0599-4CBA-8657-07E465C62DD9}" destId="{9C92329F-06CB-4E8D-83C9-1A893E0198BC}" srcOrd="1" destOrd="0" presId="urn:microsoft.com/office/officeart/2018/2/layout/IconVerticalSolidList"/>
    <dgm:cxn modelId="{1B046FF2-75A4-4271-8474-6EEE46A715BD}" type="presParOf" srcId="{FD42FBF8-0599-4CBA-8657-07E465C62DD9}" destId="{5DD14FCB-2591-4C94-A482-1AE1E9D58837}" srcOrd="2" destOrd="0" presId="urn:microsoft.com/office/officeart/2018/2/layout/IconVerticalSolidList"/>
    <dgm:cxn modelId="{93C9789F-8053-4D84-98FD-77C0883ABC9B}" type="presParOf" srcId="{FD42FBF8-0599-4CBA-8657-07E465C62DD9}" destId="{F5D3F022-76F3-4BA9-8030-A2DF7CB0ABCF}" srcOrd="3" destOrd="0" presId="urn:microsoft.com/office/officeart/2018/2/layout/IconVerticalSolidList"/>
    <dgm:cxn modelId="{ADA2A578-2D07-447A-A2B0-A012AF2F0B02}" type="presParOf" srcId="{782163FD-8B5D-4856-A19D-B9D63EAF81E1}" destId="{29C8773E-9625-4FB3-B073-8F49266906F6}" srcOrd="1" destOrd="0" presId="urn:microsoft.com/office/officeart/2018/2/layout/IconVerticalSolidList"/>
    <dgm:cxn modelId="{F995A03A-17A6-49B0-8375-39AC76CCD102}" type="presParOf" srcId="{782163FD-8B5D-4856-A19D-B9D63EAF81E1}" destId="{E91C58F5-339B-4E28-B12A-FE68F942104F}" srcOrd="2" destOrd="0" presId="urn:microsoft.com/office/officeart/2018/2/layout/IconVerticalSolidList"/>
    <dgm:cxn modelId="{7969DD27-A733-446D-9CDC-10DC1974DC87}" type="presParOf" srcId="{E91C58F5-339B-4E28-B12A-FE68F942104F}" destId="{E8653960-BB91-4F07-85DF-B6C4D9F690E4}" srcOrd="0" destOrd="0" presId="urn:microsoft.com/office/officeart/2018/2/layout/IconVerticalSolidList"/>
    <dgm:cxn modelId="{DCB7D2B0-9A9D-4A11-BADD-664BAF1D123D}" type="presParOf" srcId="{E91C58F5-339B-4E28-B12A-FE68F942104F}" destId="{0013268D-2EAD-4733-85A6-C6A15210CAB0}" srcOrd="1" destOrd="0" presId="urn:microsoft.com/office/officeart/2018/2/layout/IconVerticalSolidList"/>
    <dgm:cxn modelId="{9F455D86-475C-4F0C-9586-70E78E7FD689}" type="presParOf" srcId="{E91C58F5-339B-4E28-B12A-FE68F942104F}" destId="{C8F48220-F828-4EB1-A945-A1C8CDD8BC7B}" srcOrd="2" destOrd="0" presId="urn:microsoft.com/office/officeart/2018/2/layout/IconVerticalSolidList"/>
    <dgm:cxn modelId="{1D5259C9-9B03-49D3-B3CA-09D0CA9C7D5C}" type="presParOf" srcId="{E91C58F5-339B-4E28-B12A-FE68F942104F}" destId="{68B82CA9-59E3-4E96-98B7-793D5299DBE9}" srcOrd="3" destOrd="0" presId="urn:microsoft.com/office/officeart/2018/2/layout/IconVerticalSolidList"/>
    <dgm:cxn modelId="{333A1782-9F40-46B2-9B81-67732C45876A}" type="presParOf" srcId="{782163FD-8B5D-4856-A19D-B9D63EAF81E1}" destId="{A8412A8A-05E3-4BB5-AE6B-0287F095ACBF}" srcOrd="3" destOrd="0" presId="urn:microsoft.com/office/officeart/2018/2/layout/IconVerticalSolidList"/>
    <dgm:cxn modelId="{110A4C5B-2F1A-44A7-AD83-4E05C61234EE}" type="presParOf" srcId="{782163FD-8B5D-4856-A19D-B9D63EAF81E1}" destId="{2392A245-26BB-43DB-BD2B-DD331FCB27F9}" srcOrd="4" destOrd="0" presId="urn:microsoft.com/office/officeart/2018/2/layout/IconVerticalSolidList"/>
    <dgm:cxn modelId="{B72B862B-31C9-4126-BF03-414EE5CD9BAB}" type="presParOf" srcId="{2392A245-26BB-43DB-BD2B-DD331FCB27F9}" destId="{3A30D336-BCEA-494D-B414-C8893B73AC36}" srcOrd="0" destOrd="0" presId="urn:microsoft.com/office/officeart/2018/2/layout/IconVerticalSolidList"/>
    <dgm:cxn modelId="{604B6A6E-CD5F-4D4F-8AF1-EE9BDA1A2863}" type="presParOf" srcId="{2392A245-26BB-43DB-BD2B-DD331FCB27F9}" destId="{50BE2C0C-262F-4DD7-B8A1-7838FA586E0D}" srcOrd="1" destOrd="0" presId="urn:microsoft.com/office/officeart/2018/2/layout/IconVerticalSolidList"/>
    <dgm:cxn modelId="{FE578199-6EAA-42B9-A854-3B296CD37455}" type="presParOf" srcId="{2392A245-26BB-43DB-BD2B-DD331FCB27F9}" destId="{9301283B-C784-4601-8E03-EA279DC9D13B}" srcOrd="2" destOrd="0" presId="urn:microsoft.com/office/officeart/2018/2/layout/IconVerticalSolidList"/>
    <dgm:cxn modelId="{0F770FC5-C431-40D1-85F3-3EBDA30E9AEE}" type="presParOf" srcId="{2392A245-26BB-43DB-BD2B-DD331FCB27F9}" destId="{7E00C8D0-702F-4D01-B893-E0974B55246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1D85C4-627C-4DB2-A0C6-A1B223587939}"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5C35ECDE-7F2A-4D2B-AA8E-23B2523BF1AD}">
      <dgm:prSet/>
      <dgm:spPr/>
      <dgm:t>
        <a:bodyPr/>
        <a:lstStyle/>
        <a:p>
          <a:r>
            <a:rPr lang="en-US" noProof="0" dirty="0"/>
            <a:t>It is expected that those in attendance are the individuals who will take accountability for having the applications satisfactorily completed and submitted </a:t>
          </a:r>
        </a:p>
      </dgm:t>
    </dgm:pt>
    <dgm:pt modelId="{9A406D68-3A63-46A8-8405-5148A280E61C}" type="parTrans" cxnId="{D5FDA350-88EF-430B-93D5-BE846DD2C121}">
      <dgm:prSet/>
      <dgm:spPr/>
      <dgm:t>
        <a:bodyPr/>
        <a:lstStyle/>
        <a:p>
          <a:endParaRPr lang="en-US"/>
        </a:p>
      </dgm:t>
    </dgm:pt>
    <dgm:pt modelId="{11F54C34-3E63-4D3A-B13A-82E3E89F319B}" type="sibTrans" cxnId="{D5FDA350-88EF-430B-93D5-BE846DD2C121}">
      <dgm:prSet/>
      <dgm:spPr/>
      <dgm:t>
        <a:bodyPr/>
        <a:lstStyle/>
        <a:p>
          <a:endParaRPr lang="en-US"/>
        </a:p>
      </dgm:t>
    </dgm:pt>
    <dgm:pt modelId="{41A89F2C-CB02-4F40-926C-12998506C27A}">
      <dgm:prSet/>
      <dgm:spPr/>
      <dgm:t>
        <a:bodyPr/>
        <a:lstStyle/>
        <a:p>
          <a:r>
            <a:rPr lang="en-US" noProof="0" dirty="0"/>
            <a:t>Please keep your microphones muted unless you are invited to speak to prevent unintended interruptions</a:t>
          </a:r>
        </a:p>
      </dgm:t>
    </dgm:pt>
    <dgm:pt modelId="{160D3C94-E682-4AB5-91C7-0358647F6828}" type="parTrans" cxnId="{EAEDA4D7-8482-4161-ADCC-E53EDD04A360}">
      <dgm:prSet/>
      <dgm:spPr/>
      <dgm:t>
        <a:bodyPr/>
        <a:lstStyle/>
        <a:p>
          <a:endParaRPr lang="en-US"/>
        </a:p>
      </dgm:t>
    </dgm:pt>
    <dgm:pt modelId="{6D4A6315-30DE-4416-AEFB-49317A5909C1}" type="sibTrans" cxnId="{EAEDA4D7-8482-4161-ADCC-E53EDD04A360}">
      <dgm:prSet/>
      <dgm:spPr/>
      <dgm:t>
        <a:bodyPr/>
        <a:lstStyle/>
        <a:p>
          <a:endParaRPr lang="en-US"/>
        </a:p>
      </dgm:t>
    </dgm:pt>
    <dgm:pt modelId="{3541F57E-C542-4F9F-B564-CB8AA2205788}">
      <dgm:prSet/>
      <dgm:spPr/>
      <dgm:t>
        <a:bodyPr/>
        <a:lstStyle/>
        <a:p>
          <a:r>
            <a:rPr lang="en-US" noProof="0" dirty="0"/>
            <a:t>If you have questions during the presentation, you may wish to hold them until an opportunity is offered to ask questions, or you may enter them at anytime into the chat</a:t>
          </a:r>
        </a:p>
      </dgm:t>
    </dgm:pt>
    <dgm:pt modelId="{30FF7247-0AA0-4588-8D38-AE618A8A26C1}" type="parTrans" cxnId="{BB1B11DF-A1E5-4683-B978-47214B06B40F}">
      <dgm:prSet/>
      <dgm:spPr/>
      <dgm:t>
        <a:bodyPr/>
        <a:lstStyle/>
        <a:p>
          <a:endParaRPr lang="en-US"/>
        </a:p>
      </dgm:t>
    </dgm:pt>
    <dgm:pt modelId="{0D3303C4-0E78-466F-821F-0802AAD25C33}" type="sibTrans" cxnId="{BB1B11DF-A1E5-4683-B978-47214B06B40F}">
      <dgm:prSet/>
      <dgm:spPr/>
      <dgm:t>
        <a:bodyPr/>
        <a:lstStyle/>
        <a:p>
          <a:endParaRPr lang="en-US"/>
        </a:p>
      </dgm:t>
    </dgm:pt>
    <dgm:pt modelId="{91A8AC5F-E493-407F-BDC7-FD64E66BD6C6}" type="pres">
      <dgm:prSet presAssocID="{E91D85C4-627C-4DB2-A0C6-A1B223587939}" presName="root" presStyleCnt="0">
        <dgm:presLayoutVars>
          <dgm:dir/>
          <dgm:resizeHandles val="exact"/>
        </dgm:presLayoutVars>
      </dgm:prSet>
      <dgm:spPr/>
    </dgm:pt>
    <dgm:pt modelId="{08CD007D-2B32-47F1-9CB6-1B3BB8641BD2}" type="pres">
      <dgm:prSet presAssocID="{5C35ECDE-7F2A-4D2B-AA8E-23B2523BF1AD}" presName="compNode" presStyleCnt="0"/>
      <dgm:spPr/>
    </dgm:pt>
    <dgm:pt modelId="{F440D401-BD59-40E5-9C30-9F1E8EEC0C77}" type="pres">
      <dgm:prSet presAssocID="{5C35ECDE-7F2A-4D2B-AA8E-23B2523BF1AD}" presName="bgRect" presStyleLbl="bgShp" presStyleIdx="0" presStyleCnt="3"/>
      <dgm:spPr/>
    </dgm:pt>
    <dgm:pt modelId="{4611227D-B514-46A0-BDDE-26FC94B79257}" type="pres">
      <dgm:prSet presAssocID="{5C35ECDE-7F2A-4D2B-AA8E-23B2523BF1A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esentation with Checklist"/>
        </a:ext>
      </dgm:extLst>
    </dgm:pt>
    <dgm:pt modelId="{57D3647D-6F33-424B-8F2C-83D7136C6083}" type="pres">
      <dgm:prSet presAssocID="{5C35ECDE-7F2A-4D2B-AA8E-23B2523BF1AD}" presName="spaceRect" presStyleCnt="0"/>
      <dgm:spPr/>
    </dgm:pt>
    <dgm:pt modelId="{5DC9AC76-340D-4299-B631-9204747B8148}" type="pres">
      <dgm:prSet presAssocID="{5C35ECDE-7F2A-4D2B-AA8E-23B2523BF1AD}" presName="parTx" presStyleLbl="revTx" presStyleIdx="0" presStyleCnt="3">
        <dgm:presLayoutVars>
          <dgm:chMax val="0"/>
          <dgm:chPref val="0"/>
        </dgm:presLayoutVars>
      </dgm:prSet>
      <dgm:spPr/>
    </dgm:pt>
    <dgm:pt modelId="{56F95993-ACDF-4695-8CE6-FA0925CD6B8C}" type="pres">
      <dgm:prSet presAssocID="{11F54C34-3E63-4D3A-B13A-82E3E89F319B}" presName="sibTrans" presStyleCnt="0"/>
      <dgm:spPr/>
    </dgm:pt>
    <dgm:pt modelId="{88B496C7-2697-4272-81A8-AA01F9025074}" type="pres">
      <dgm:prSet presAssocID="{41A89F2C-CB02-4F40-926C-12998506C27A}" presName="compNode" presStyleCnt="0"/>
      <dgm:spPr/>
    </dgm:pt>
    <dgm:pt modelId="{A6E3FDDF-9B3C-4D71-8DB1-FA0317421749}" type="pres">
      <dgm:prSet presAssocID="{41A89F2C-CB02-4F40-926C-12998506C27A}" presName="bgRect" presStyleLbl="bgShp" presStyleIdx="1" presStyleCnt="3"/>
      <dgm:spPr/>
    </dgm:pt>
    <dgm:pt modelId="{6FC651BB-E418-40A4-96A4-E21556E4D893}" type="pres">
      <dgm:prSet presAssocID="{41A89F2C-CB02-4F40-926C-12998506C27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ute Speaker"/>
        </a:ext>
      </dgm:extLst>
    </dgm:pt>
    <dgm:pt modelId="{82F884FA-6A97-4760-8FB8-1ADBAC939C57}" type="pres">
      <dgm:prSet presAssocID="{41A89F2C-CB02-4F40-926C-12998506C27A}" presName="spaceRect" presStyleCnt="0"/>
      <dgm:spPr/>
    </dgm:pt>
    <dgm:pt modelId="{AF6A9E08-EBA6-4892-B2AD-E5E53A9E92DE}" type="pres">
      <dgm:prSet presAssocID="{41A89F2C-CB02-4F40-926C-12998506C27A}" presName="parTx" presStyleLbl="revTx" presStyleIdx="1" presStyleCnt="3">
        <dgm:presLayoutVars>
          <dgm:chMax val="0"/>
          <dgm:chPref val="0"/>
        </dgm:presLayoutVars>
      </dgm:prSet>
      <dgm:spPr/>
    </dgm:pt>
    <dgm:pt modelId="{A5594A24-46C1-488B-AFC2-C8BC7708C93C}" type="pres">
      <dgm:prSet presAssocID="{6D4A6315-30DE-4416-AEFB-49317A5909C1}" presName="sibTrans" presStyleCnt="0"/>
      <dgm:spPr/>
    </dgm:pt>
    <dgm:pt modelId="{FF417353-8779-48F2-8A6D-66E6009C729C}" type="pres">
      <dgm:prSet presAssocID="{3541F57E-C542-4F9F-B564-CB8AA2205788}" presName="compNode" presStyleCnt="0"/>
      <dgm:spPr/>
    </dgm:pt>
    <dgm:pt modelId="{A9145B83-2C31-4545-A0BE-99FF130D4466}" type="pres">
      <dgm:prSet presAssocID="{3541F57E-C542-4F9F-B564-CB8AA2205788}" presName="bgRect" presStyleLbl="bgShp" presStyleIdx="2" presStyleCnt="3"/>
      <dgm:spPr/>
    </dgm:pt>
    <dgm:pt modelId="{9C3EEB15-E563-4236-8887-DBA5F43DD7A3}" type="pres">
      <dgm:prSet presAssocID="{3541F57E-C542-4F9F-B564-CB8AA220578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s"/>
        </a:ext>
      </dgm:extLst>
    </dgm:pt>
    <dgm:pt modelId="{B5721AE5-9B57-4205-B2C6-820FA6A57B47}" type="pres">
      <dgm:prSet presAssocID="{3541F57E-C542-4F9F-B564-CB8AA2205788}" presName="spaceRect" presStyleCnt="0"/>
      <dgm:spPr/>
    </dgm:pt>
    <dgm:pt modelId="{33296074-4FEC-4B62-8844-A4FA933B3B9D}" type="pres">
      <dgm:prSet presAssocID="{3541F57E-C542-4F9F-B564-CB8AA2205788}" presName="parTx" presStyleLbl="revTx" presStyleIdx="2" presStyleCnt="3">
        <dgm:presLayoutVars>
          <dgm:chMax val="0"/>
          <dgm:chPref val="0"/>
        </dgm:presLayoutVars>
      </dgm:prSet>
      <dgm:spPr/>
    </dgm:pt>
  </dgm:ptLst>
  <dgm:cxnLst>
    <dgm:cxn modelId="{D913B03A-2ADD-4E59-BC26-2DFEA7C31BF4}" type="presOf" srcId="{3541F57E-C542-4F9F-B564-CB8AA2205788}" destId="{33296074-4FEC-4B62-8844-A4FA933B3B9D}" srcOrd="0" destOrd="0" presId="urn:microsoft.com/office/officeart/2018/2/layout/IconVerticalSolidList"/>
    <dgm:cxn modelId="{6463C76A-CB4D-4133-8F3D-669C2DCBA074}" type="presOf" srcId="{E91D85C4-627C-4DB2-A0C6-A1B223587939}" destId="{91A8AC5F-E493-407F-BDC7-FD64E66BD6C6}" srcOrd="0" destOrd="0" presId="urn:microsoft.com/office/officeart/2018/2/layout/IconVerticalSolidList"/>
    <dgm:cxn modelId="{D5FDA350-88EF-430B-93D5-BE846DD2C121}" srcId="{E91D85C4-627C-4DB2-A0C6-A1B223587939}" destId="{5C35ECDE-7F2A-4D2B-AA8E-23B2523BF1AD}" srcOrd="0" destOrd="0" parTransId="{9A406D68-3A63-46A8-8405-5148A280E61C}" sibTransId="{11F54C34-3E63-4D3A-B13A-82E3E89F319B}"/>
    <dgm:cxn modelId="{CE862A8C-3834-4033-B8C2-B038E0EBAA9C}" type="presOf" srcId="{5C35ECDE-7F2A-4D2B-AA8E-23B2523BF1AD}" destId="{5DC9AC76-340D-4299-B631-9204747B8148}" srcOrd="0" destOrd="0" presId="urn:microsoft.com/office/officeart/2018/2/layout/IconVerticalSolidList"/>
    <dgm:cxn modelId="{EAEDA4D7-8482-4161-ADCC-E53EDD04A360}" srcId="{E91D85C4-627C-4DB2-A0C6-A1B223587939}" destId="{41A89F2C-CB02-4F40-926C-12998506C27A}" srcOrd="1" destOrd="0" parTransId="{160D3C94-E682-4AB5-91C7-0358647F6828}" sibTransId="{6D4A6315-30DE-4416-AEFB-49317A5909C1}"/>
    <dgm:cxn modelId="{B90B69DC-5B8C-442E-82C6-5CE719A41AFB}" type="presOf" srcId="{41A89F2C-CB02-4F40-926C-12998506C27A}" destId="{AF6A9E08-EBA6-4892-B2AD-E5E53A9E92DE}" srcOrd="0" destOrd="0" presId="urn:microsoft.com/office/officeart/2018/2/layout/IconVerticalSolidList"/>
    <dgm:cxn modelId="{BB1B11DF-A1E5-4683-B978-47214B06B40F}" srcId="{E91D85C4-627C-4DB2-A0C6-A1B223587939}" destId="{3541F57E-C542-4F9F-B564-CB8AA2205788}" srcOrd="2" destOrd="0" parTransId="{30FF7247-0AA0-4588-8D38-AE618A8A26C1}" sibTransId="{0D3303C4-0E78-466F-821F-0802AAD25C33}"/>
    <dgm:cxn modelId="{5498300B-CC59-419F-83D2-17B463E73E53}" type="presParOf" srcId="{91A8AC5F-E493-407F-BDC7-FD64E66BD6C6}" destId="{08CD007D-2B32-47F1-9CB6-1B3BB8641BD2}" srcOrd="0" destOrd="0" presId="urn:microsoft.com/office/officeart/2018/2/layout/IconVerticalSolidList"/>
    <dgm:cxn modelId="{4983639D-11D1-42F0-A9DC-2AE7161C557B}" type="presParOf" srcId="{08CD007D-2B32-47F1-9CB6-1B3BB8641BD2}" destId="{F440D401-BD59-40E5-9C30-9F1E8EEC0C77}" srcOrd="0" destOrd="0" presId="urn:microsoft.com/office/officeart/2018/2/layout/IconVerticalSolidList"/>
    <dgm:cxn modelId="{AD383BC5-8166-4E4E-A78F-CCC0018BE0F8}" type="presParOf" srcId="{08CD007D-2B32-47F1-9CB6-1B3BB8641BD2}" destId="{4611227D-B514-46A0-BDDE-26FC94B79257}" srcOrd="1" destOrd="0" presId="urn:microsoft.com/office/officeart/2018/2/layout/IconVerticalSolidList"/>
    <dgm:cxn modelId="{36360461-25F0-4FCA-B2BB-445C4D62C5CE}" type="presParOf" srcId="{08CD007D-2B32-47F1-9CB6-1B3BB8641BD2}" destId="{57D3647D-6F33-424B-8F2C-83D7136C6083}" srcOrd="2" destOrd="0" presId="urn:microsoft.com/office/officeart/2018/2/layout/IconVerticalSolidList"/>
    <dgm:cxn modelId="{CBF6CC29-2D27-4F63-8A1C-080BBF755902}" type="presParOf" srcId="{08CD007D-2B32-47F1-9CB6-1B3BB8641BD2}" destId="{5DC9AC76-340D-4299-B631-9204747B8148}" srcOrd="3" destOrd="0" presId="urn:microsoft.com/office/officeart/2018/2/layout/IconVerticalSolidList"/>
    <dgm:cxn modelId="{1B0D42EF-4CD3-4608-9D79-3BCF47251D46}" type="presParOf" srcId="{91A8AC5F-E493-407F-BDC7-FD64E66BD6C6}" destId="{56F95993-ACDF-4695-8CE6-FA0925CD6B8C}" srcOrd="1" destOrd="0" presId="urn:microsoft.com/office/officeart/2018/2/layout/IconVerticalSolidList"/>
    <dgm:cxn modelId="{4991F197-114B-4E2F-9C11-AD11E8D6A3C5}" type="presParOf" srcId="{91A8AC5F-E493-407F-BDC7-FD64E66BD6C6}" destId="{88B496C7-2697-4272-81A8-AA01F9025074}" srcOrd="2" destOrd="0" presId="urn:microsoft.com/office/officeart/2018/2/layout/IconVerticalSolidList"/>
    <dgm:cxn modelId="{76D6986E-519C-4B85-8AA6-3B772AAA12CC}" type="presParOf" srcId="{88B496C7-2697-4272-81A8-AA01F9025074}" destId="{A6E3FDDF-9B3C-4D71-8DB1-FA0317421749}" srcOrd="0" destOrd="0" presId="urn:microsoft.com/office/officeart/2018/2/layout/IconVerticalSolidList"/>
    <dgm:cxn modelId="{E6E15F60-FE81-4D64-A3E0-6284E9EB4BA2}" type="presParOf" srcId="{88B496C7-2697-4272-81A8-AA01F9025074}" destId="{6FC651BB-E418-40A4-96A4-E21556E4D893}" srcOrd="1" destOrd="0" presId="urn:microsoft.com/office/officeart/2018/2/layout/IconVerticalSolidList"/>
    <dgm:cxn modelId="{7E74A8A0-81E7-42FE-BB93-0BAC51AFC86E}" type="presParOf" srcId="{88B496C7-2697-4272-81A8-AA01F9025074}" destId="{82F884FA-6A97-4760-8FB8-1ADBAC939C57}" srcOrd="2" destOrd="0" presId="urn:microsoft.com/office/officeart/2018/2/layout/IconVerticalSolidList"/>
    <dgm:cxn modelId="{4EFA36B9-501C-4B46-950D-424462006247}" type="presParOf" srcId="{88B496C7-2697-4272-81A8-AA01F9025074}" destId="{AF6A9E08-EBA6-4892-B2AD-E5E53A9E92DE}" srcOrd="3" destOrd="0" presId="urn:microsoft.com/office/officeart/2018/2/layout/IconVerticalSolidList"/>
    <dgm:cxn modelId="{6E300668-C84F-4CC8-BB11-4652C337FDB5}" type="presParOf" srcId="{91A8AC5F-E493-407F-BDC7-FD64E66BD6C6}" destId="{A5594A24-46C1-488B-AFC2-C8BC7708C93C}" srcOrd="3" destOrd="0" presId="urn:microsoft.com/office/officeart/2018/2/layout/IconVerticalSolidList"/>
    <dgm:cxn modelId="{F0150C5E-44D0-4DCC-BA75-59950DABA67C}" type="presParOf" srcId="{91A8AC5F-E493-407F-BDC7-FD64E66BD6C6}" destId="{FF417353-8779-48F2-8A6D-66E6009C729C}" srcOrd="4" destOrd="0" presId="urn:microsoft.com/office/officeart/2018/2/layout/IconVerticalSolidList"/>
    <dgm:cxn modelId="{2DE18DB5-9BF5-4851-8331-E013C317CB64}" type="presParOf" srcId="{FF417353-8779-48F2-8A6D-66E6009C729C}" destId="{A9145B83-2C31-4545-A0BE-99FF130D4466}" srcOrd="0" destOrd="0" presId="urn:microsoft.com/office/officeart/2018/2/layout/IconVerticalSolidList"/>
    <dgm:cxn modelId="{CDA9DF18-5634-4868-913D-0D0DEFFDFDBC}" type="presParOf" srcId="{FF417353-8779-48F2-8A6D-66E6009C729C}" destId="{9C3EEB15-E563-4236-8887-DBA5F43DD7A3}" srcOrd="1" destOrd="0" presId="urn:microsoft.com/office/officeart/2018/2/layout/IconVerticalSolidList"/>
    <dgm:cxn modelId="{ADCDDAF8-AACE-44B1-A4D5-BE783A76EBD8}" type="presParOf" srcId="{FF417353-8779-48F2-8A6D-66E6009C729C}" destId="{B5721AE5-9B57-4205-B2C6-820FA6A57B47}" srcOrd="2" destOrd="0" presId="urn:microsoft.com/office/officeart/2018/2/layout/IconVerticalSolidList"/>
    <dgm:cxn modelId="{D5EAEE9F-8784-4D32-B587-87795587EC05}" type="presParOf" srcId="{FF417353-8779-48F2-8A6D-66E6009C729C}" destId="{33296074-4FEC-4B62-8844-A4FA933B3B9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675631-3FD4-4493-9BCB-9EE2A1BA632D}">
      <dsp:nvSpPr>
        <dsp:cNvPr id="0" name=""/>
        <dsp:cNvSpPr/>
      </dsp:nvSpPr>
      <dsp:spPr>
        <a:xfrm>
          <a:off x="0" y="1676"/>
          <a:ext cx="8229600" cy="84952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C781D3-88F1-467D-A93D-E2E915474019}">
      <dsp:nvSpPr>
        <dsp:cNvPr id="0" name=""/>
        <dsp:cNvSpPr/>
      </dsp:nvSpPr>
      <dsp:spPr>
        <a:xfrm>
          <a:off x="256981" y="192819"/>
          <a:ext cx="467239" cy="4672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879A537-0CB1-48CC-BAC8-D014DBC6BB0B}">
      <dsp:nvSpPr>
        <dsp:cNvPr id="0" name=""/>
        <dsp:cNvSpPr/>
      </dsp:nvSpPr>
      <dsp:spPr>
        <a:xfrm>
          <a:off x="981202" y="1676"/>
          <a:ext cx="7248397" cy="849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908" tIns="89908" rIns="89908" bIns="89908" numCol="1" spcCol="1270" anchor="ctr" anchorCtr="0">
          <a:noAutofit/>
        </a:bodyPr>
        <a:lstStyle/>
        <a:p>
          <a:pPr marL="0" lvl="0" indent="0" algn="l" defTabSz="800100">
            <a:lnSpc>
              <a:spcPct val="90000"/>
            </a:lnSpc>
            <a:spcBef>
              <a:spcPct val="0"/>
            </a:spcBef>
            <a:spcAft>
              <a:spcPct val="35000"/>
            </a:spcAft>
            <a:buNone/>
          </a:pPr>
          <a:r>
            <a:rPr lang="en-US" sz="1800" kern="1200" noProof="0" dirty="0"/>
            <a:t>This seminar is a mandated requirement prior to applying for authorization to operate under the State Board of Private Licensed Schools</a:t>
          </a:r>
        </a:p>
      </dsp:txBody>
      <dsp:txXfrm>
        <a:off x="981202" y="1676"/>
        <a:ext cx="7248397" cy="849525"/>
      </dsp:txXfrm>
    </dsp:sp>
    <dsp:sp modelId="{C1DE5D77-DCB2-4D2F-BC80-CB40C1973769}">
      <dsp:nvSpPr>
        <dsp:cNvPr id="0" name=""/>
        <dsp:cNvSpPr/>
      </dsp:nvSpPr>
      <dsp:spPr>
        <a:xfrm>
          <a:off x="0" y="1063583"/>
          <a:ext cx="8229600" cy="84952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8E7573-BBD0-498D-AE5D-43C68FADFD6D}">
      <dsp:nvSpPr>
        <dsp:cNvPr id="0" name=""/>
        <dsp:cNvSpPr/>
      </dsp:nvSpPr>
      <dsp:spPr>
        <a:xfrm>
          <a:off x="256981" y="1254726"/>
          <a:ext cx="467239" cy="4672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066C784-5E5D-4379-AF60-F7F4DF2826FB}">
      <dsp:nvSpPr>
        <dsp:cNvPr id="0" name=""/>
        <dsp:cNvSpPr/>
      </dsp:nvSpPr>
      <dsp:spPr>
        <a:xfrm>
          <a:off x="981202" y="1063583"/>
          <a:ext cx="7248397" cy="849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908" tIns="89908" rIns="89908" bIns="89908" numCol="1" spcCol="1270" anchor="ctr" anchorCtr="0">
          <a:noAutofit/>
        </a:bodyPr>
        <a:lstStyle/>
        <a:p>
          <a:pPr marL="0" lvl="0" indent="0" algn="l" defTabSz="800100">
            <a:lnSpc>
              <a:spcPct val="90000"/>
            </a:lnSpc>
            <a:spcBef>
              <a:spcPct val="0"/>
            </a:spcBef>
            <a:spcAft>
              <a:spcPct val="35000"/>
            </a:spcAft>
            <a:buNone/>
          </a:pPr>
          <a:r>
            <a:rPr lang="en-US" sz="1800" kern="1200" noProof="0" dirty="0"/>
            <a:t>The certificate of attendance is valid for one year</a:t>
          </a:r>
        </a:p>
      </dsp:txBody>
      <dsp:txXfrm>
        <a:off x="981202" y="1063583"/>
        <a:ext cx="7248397" cy="849525"/>
      </dsp:txXfrm>
    </dsp:sp>
    <dsp:sp modelId="{E74B74B4-1927-4635-B213-A714C2CA432B}">
      <dsp:nvSpPr>
        <dsp:cNvPr id="0" name=""/>
        <dsp:cNvSpPr/>
      </dsp:nvSpPr>
      <dsp:spPr>
        <a:xfrm>
          <a:off x="0" y="2125490"/>
          <a:ext cx="8229600" cy="84952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9D4D39-FE6E-479E-BFAE-8AACD3048CCC}">
      <dsp:nvSpPr>
        <dsp:cNvPr id="0" name=""/>
        <dsp:cNvSpPr/>
      </dsp:nvSpPr>
      <dsp:spPr>
        <a:xfrm>
          <a:off x="256981" y="2316634"/>
          <a:ext cx="467239" cy="4672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AE64FB0-8081-4CEA-A399-F4025C943102}">
      <dsp:nvSpPr>
        <dsp:cNvPr id="0" name=""/>
        <dsp:cNvSpPr/>
      </dsp:nvSpPr>
      <dsp:spPr>
        <a:xfrm>
          <a:off x="981202" y="2125490"/>
          <a:ext cx="7248397" cy="849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908" tIns="89908" rIns="89908" bIns="89908" numCol="1" spcCol="1270" anchor="ctr" anchorCtr="0">
          <a:noAutofit/>
        </a:bodyPr>
        <a:lstStyle/>
        <a:p>
          <a:pPr marL="0" lvl="0" indent="0" algn="l" defTabSz="800100">
            <a:lnSpc>
              <a:spcPct val="90000"/>
            </a:lnSpc>
            <a:spcBef>
              <a:spcPct val="0"/>
            </a:spcBef>
            <a:spcAft>
              <a:spcPct val="35000"/>
            </a:spcAft>
            <a:buNone/>
          </a:pPr>
          <a:r>
            <a:rPr lang="en-US" sz="1800" kern="1200" noProof="0" dirty="0"/>
            <a:t>We will take one 10-minute break, as appropriate</a:t>
          </a:r>
        </a:p>
      </dsp:txBody>
      <dsp:txXfrm>
        <a:off x="981202" y="2125490"/>
        <a:ext cx="7248397" cy="849525"/>
      </dsp:txXfrm>
    </dsp:sp>
    <dsp:sp modelId="{56425651-0068-4560-BEEE-FFD752A8511C}">
      <dsp:nvSpPr>
        <dsp:cNvPr id="0" name=""/>
        <dsp:cNvSpPr/>
      </dsp:nvSpPr>
      <dsp:spPr>
        <a:xfrm>
          <a:off x="0" y="3187398"/>
          <a:ext cx="8229600" cy="84952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250D70-A0A6-40AC-A1F2-71F3FA21A486}">
      <dsp:nvSpPr>
        <dsp:cNvPr id="0" name=""/>
        <dsp:cNvSpPr/>
      </dsp:nvSpPr>
      <dsp:spPr>
        <a:xfrm>
          <a:off x="256981" y="3378541"/>
          <a:ext cx="467239" cy="46723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5F31042-1126-4E73-BAB0-0653C2DCBE60}">
      <dsp:nvSpPr>
        <dsp:cNvPr id="0" name=""/>
        <dsp:cNvSpPr/>
      </dsp:nvSpPr>
      <dsp:spPr>
        <a:xfrm>
          <a:off x="981202" y="3187398"/>
          <a:ext cx="7248397" cy="849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908" tIns="89908" rIns="89908" bIns="89908" numCol="1" spcCol="1270" anchor="ctr" anchorCtr="0">
          <a:noAutofit/>
        </a:bodyPr>
        <a:lstStyle/>
        <a:p>
          <a:pPr marL="0" lvl="0" indent="0" algn="l" defTabSz="800100">
            <a:lnSpc>
              <a:spcPct val="90000"/>
            </a:lnSpc>
            <a:spcBef>
              <a:spcPct val="0"/>
            </a:spcBef>
            <a:spcAft>
              <a:spcPct val="35000"/>
            </a:spcAft>
            <a:buNone/>
          </a:pPr>
          <a:r>
            <a:rPr lang="en-US" sz="1800" kern="1200" noProof="0" dirty="0"/>
            <a:t>Please do return promptly from break</a:t>
          </a:r>
        </a:p>
      </dsp:txBody>
      <dsp:txXfrm>
        <a:off x="981202" y="3187398"/>
        <a:ext cx="7248397" cy="8495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CCF8C-3024-4EDB-B2FA-F78527806573}">
      <dsp:nvSpPr>
        <dsp:cNvPr id="0" name=""/>
        <dsp:cNvSpPr/>
      </dsp:nvSpPr>
      <dsp:spPr>
        <a:xfrm>
          <a:off x="0" y="492"/>
          <a:ext cx="8229600" cy="115360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92329F-06CB-4E8D-83C9-1A893E0198BC}">
      <dsp:nvSpPr>
        <dsp:cNvPr id="0" name=""/>
        <dsp:cNvSpPr/>
      </dsp:nvSpPr>
      <dsp:spPr>
        <a:xfrm>
          <a:off x="348965" y="260053"/>
          <a:ext cx="634482" cy="6344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5D3F022-76F3-4BA9-8030-A2DF7CB0ABCF}">
      <dsp:nvSpPr>
        <dsp:cNvPr id="0" name=""/>
        <dsp:cNvSpPr/>
      </dsp:nvSpPr>
      <dsp:spPr>
        <a:xfrm>
          <a:off x="1332412" y="492"/>
          <a:ext cx="6897187" cy="1153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090" tIns="122090" rIns="122090" bIns="122090" numCol="1" spcCol="1270" anchor="ctr" anchorCtr="0">
          <a:noAutofit/>
        </a:bodyPr>
        <a:lstStyle/>
        <a:p>
          <a:pPr marL="0" lvl="0" indent="0" algn="l" defTabSz="1111250">
            <a:lnSpc>
              <a:spcPct val="90000"/>
            </a:lnSpc>
            <a:spcBef>
              <a:spcPct val="0"/>
            </a:spcBef>
            <a:spcAft>
              <a:spcPct val="35000"/>
            </a:spcAft>
            <a:buNone/>
          </a:pPr>
          <a:r>
            <a:rPr lang="en-US" sz="2500" kern="1200" noProof="0" dirty="0"/>
            <a:t>You will be asked questions periodically for which you may enter your response into the chat</a:t>
          </a:r>
        </a:p>
      </dsp:txBody>
      <dsp:txXfrm>
        <a:off x="1332412" y="492"/>
        <a:ext cx="6897187" cy="1153604"/>
      </dsp:txXfrm>
    </dsp:sp>
    <dsp:sp modelId="{E8653960-BB91-4F07-85DF-B6C4D9F690E4}">
      <dsp:nvSpPr>
        <dsp:cNvPr id="0" name=""/>
        <dsp:cNvSpPr/>
      </dsp:nvSpPr>
      <dsp:spPr>
        <a:xfrm>
          <a:off x="0" y="1442497"/>
          <a:ext cx="8229600" cy="115360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13268D-2EAD-4733-85A6-C6A15210CAB0}">
      <dsp:nvSpPr>
        <dsp:cNvPr id="0" name=""/>
        <dsp:cNvSpPr/>
      </dsp:nvSpPr>
      <dsp:spPr>
        <a:xfrm>
          <a:off x="348965" y="1702058"/>
          <a:ext cx="634482" cy="6344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8B82CA9-59E3-4E96-98B7-793D5299DBE9}">
      <dsp:nvSpPr>
        <dsp:cNvPr id="0" name=""/>
        <dsp:cNvSpPr/>
      </dsp:nvSpPr>
      <dsp:spPr>
        <a:xfrm>
          <a:off x="1332412" y="1442497"/>
          <a:ext cx="6897187" cy="1153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090" tIns="122090" rIns="122090" bIns="122090" numCol="1" spcCol="1270" anchor="ctr" anchorCtr="0">
          <a:noAutofit/>
        </a:bodyPr>
        <a:lstStyle/>
        <a:p>
          <a:pPr marL="0" lvl="0" indent="0" algn="l" defTabSz="1111250">
            <a:lnSpc>
              <a:spcPct val="90000"/>
            </a:lnSpc>
            <a:spcBef>
              <a:spcPct val="0"/>
            </a:spcBef>
            <a:spcAft>
              <a:spcPct val="35000"/>
            </a:spcAft>
            <a:buNone/>
          </a:pPr>
          <a:r>
            <a:rPr lang="en-US" sz="2500" kern="1200" noProof="0" dirty="0"/>
            <a:t>Individuals who do not participate in the chat will not receive attendance certificates</a:t>
          </a:r>
        </a:p>
      </dsp:txBody>
      <dsp:txXfrm>
        <a:off x="1332412" y="1442497"/>
        <a:ext cx="6897187" cy="1153604"/>
      </dsp:txXfrm>
    </dsp:sp>
    <dsp:sp modelId="{3A30D336-BCEA-494D-B414-C8893B73AC36}">
      <dsp:nvSpPr>
        <dsp:cNvPr id="0" name=""/>
        <dsp:cNvSpPr/>
      </dsp:nvSpPr>
      <dsp:spPr>
        <a:xfrm>
          <a:off x="0" y="2884503"/>
          <a:ext cx="8229600" cy="115360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BE2C0C-262F-4DD7-B8A1-7838FA586E0D}">
      <dsp:nvSpPr>
        <dsp:cNvPr id="0" name=""/>
        <dsp:cNvSpPr/>
      </dsp:nvSpPr>
      <dsp:spPr>
        <a:xfrm>
          <a:off x="348965" y="3144063"/>
          <a:ext cx="634482" cy="63448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E00C8D0-702F-4D01-B893-E0974B552460}">
      <dsp:nvSpPr>
        <dsp:cNvPr id="0" name=""/>
        <dsp:cNvSpPr/>
      </dsp:nvSpPr>
      <dsp:spPr>
        <a:xfrm>
          <a:off x="1332412" y="2884503"/>
          <a:ext cx="6897187" cy="1153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090" tIns="122090" rIns="122090" bIns="122090" numCol="1" spcCol="1270" anchor="ctr" anchorCtr="0">
          <a:noAutofit/>
        </a:bodyPr>
        <a:lstStyle/>
        <a:p>
          <a:pPr marL="0" lvl="0" indent="0" algn="l" defTabSz="1111250">
            <a:lnSpc>
              <a:spcPct val="90000"/>
            </a:lnSpc>
            <a:spcBef>
              <a:spcPct val="0"/>
            </a:spcBef>
            <a:spcAft>
              <a:spcPct val="35000"/>
            </a:spcAft>
            <a:buNone/>
          </a:pPr>
          <a:r>
            <a:rPr lang="en-US" sz="2500" kern="1200" noProof="0" dirty="0"/>
            <a:t>There will be no learning assessment conducted at the end of this training</a:t>
          </a:r>
        </a:p>
      </dsp:txBody>
      <dsp:txXfrm>
        <a:off x="1332412" y="2884503"/>
        <a:ext cx="6897187" cy="11536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40D401-BD59-40E5-9C30-9F1E8EEC0C77}">
      <dsp:nvSpPr>
        <dsp:cNvPr id="0" name=""/>
        <dsp:cNvSpPr/>
      </dsp:nvSpPr>
      <dsp:spPr>
        <a:xfrm>
          <a:off x="0" y="492"/>
          <a:ext cx="8229600" cy="115360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11227D-B514-46A0-BDDE-26FC94B79257}">
      <dsp:nvSpPr>
        <dsp:cNvPr id="0" name=""/>
        <dsp:cNvSpPr/>
      </dsp:nvSpPr>
      <dsp:spPr>
        <a:xfrm>
          <a:off x="348965" y="260053"/>
          <a:ext cx="634482" cy="6344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DC9AC76-340D-4299-B631-9204747B8148}">
      <dsp:nvSpPr>
        <dsp:cNvPr id="0" name=""/>
        <dsp:cNvSpPr/>
      </dsp:nvSpPr>
      <dsp:spPr>
        <a:xfrm>
          <a:off x="1332412" y="492"/>
          <a:ext cx="6897187" cy="1153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090" tIns="122090" rIns="122090" bIns="122090" numCol="1" spcCol="1270" anchor="ctr" anchorCtr="0">
          <a:noAutofit/>
        </a:bodyPr>
        <a:lstStyle/>
        <a:p>
          <a:pPr marL="0" lvl="0" indent="0" algn="l" defTabSz="933450">
            <a:lnSpc>
              <a:spcPct val="90000"/>
            </a:lnSpc>
            <a:spcBef>
              <a:spcPct val="0"/>
            </a:spcBef>
            <a:spcAft>
              <a:spcPct val="35000"/>
            </a:spcAft>
            <a:buNone/>
          </a:pPr>
          <a:r>
            <a:rPr lang="en-US" sz="2100" kern="1200" noProof="0" dirty="0"/>
            <a:t>It is expected that those in attendance are the individuals who will take accountability for having the applications satisfactorily completed and submitted </a:t>
          </a:r>
        </a:p>
      </dsp:txBody>
      <dsp:txXfrm>
        <a:off x="1332412" y="492"/>
        <a:ext cx="6897187" cy="1153604"/>
      </dsp:txXfrm>
    </dsp:sp>
    <dsp:sp modelId="{A6E3FDDF-9B3C-4D71-8DB1-FA0317421749}">
      <dsp:nvSpPr>
        <dsp:cNvPr id="0" name=""/>
        <dsp:cNvSpPr/>
      </dsp:nvSpPr>
      <dsp:spPr>
        <a:xfrm>
          <a:off x="0" y="1442497"/>
          <a:ext cx="8229600" cy="115360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C651BB-E418-40A4-96A4-E21556E4D893}">
      <dsp:nvSpPr>
        <dsp:cNvPr id="0" name=""/>
        <dsp:cNvSpPr/>
      </dsp:nvSpPr>
      <dsp:spPr>
        <a:xfrm>
          <a:off x="348965" y="1702058"/>
          <a:ext cx="634482" cy="6344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F6A9E08-EBA6-4892-B2AD-E5E53A9E92DE}">
      <dsp:nvSpPr>
        <dsp:cNvPr id="0" name=""/>
        <dsp:cNvSpPr/>
      </dsp:nvSpPr>
      <dsp:spPr>
        <a:xfrm>
          <a:off x="1332412" y="1442497"/>
          <a:ext cx="6897187" cy="1153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090" tIns="122090" rIns="122090" bIns="122090" numCol="1" spcCol="1270" anchor="ctr" anchorCtr="0">
          <a:noAutofit/>
        </a:bodyPr>
        <a:lstStyle/>
        <a:p>
          <a:pPr marL="0" lvl="0" indent="0" algn="l" defTabSz="933450">
            <a:lnSpc>
              <a:spcPct val="90000"/>
            </a:lnSpc>
            <a:spcBef>
              <a:spcPct val="0"/>
            </a:spcBef>
            <a:spcAft>
              <a:spcPct val="35000"/>
            </a:spcAft>
            <a:buNone/>
          </a:pPr>
          <a:r>
            <a:rPr lang="en-US" sz="2100" kern="1200" noProof="0" dirty="0"/>
            <a:t>Please keep your microphones muted unless you are invited to speak to prevent unintended interruptions</a:t>
          </a:r>
        </a:p>
      </dsp:txBody>
      <dsp:txXfrm>
        <a:off x="1332412" y="1442497"/>
        <a:ext cx="6897187" cy="1153604"/>
      </dsp:txXfrm>
    </dsp:sp>
    <dsp:sp modelId="{A9145B83-2C31-4545-A0BE-99FF130D4466}">
      <dsp:nvSpPr>
        <dsp:cNvPr id="0" name=""/>
        <dsp:cNvSpPr/>
      </dsp:nvSpPr>
      <dsp:spPr>
        <a:xfrm>
          <a:off x="0" y="2884503"/>
          <a:ext cx="8229600" cy="115360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3EEB15-E563-4236-8887-DBA5F43DD7A3}">
      <dsp:nvSpPr>
        <dsp:cNvPr id="0" name=""/>
        <dsp:cNvSpPr/>
      </dsp:nvSpPr>
      <dsp:spPr>
        <a:xfrm>
          <a:off x="348965" y="3144063"/>
          <a:ext cx="634482" cy="63448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3296074-4FEC-4B62-8844-A4FA933B3B9D}">
      <dsp:nvSpPr>
        <dsp:cNvPr id="0" name=""/>
        <dsp:cNvSpPr/>
      </dsp:nvSpPr>
      <dsp:spPr>
        <a:xfrm>
          <a:off x="1332412" y="2884503"/>
          <a:ext cx="6897187" cy="1153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090" tIns="122090" rIns="122090" bIns="122090" numCol="1" spcCol="1270" anchor="ctr" anchorCtr="0">
          <a:noAutofit/>
        </a:bodyPr>
        <a:lstStyle/>
        <a:p>
          <a:pPr marL="0" lvl="0" indent="0" algn="l" defTabSz="933450">
            <a:lnSpc>
              <a:spcPct val="90000"/>
            </a:lnSpc>
            <a:spcBef>
              <a:spcPct val="0"/>
            </a:spcBef>
            <a:spcAft>
              <a:spcPct val="35000"/>
            </a:spcAft>
            <a:buNone/>
          </a:pPr>
          <a:r>
            <a:rPr lang="en-US" sz="2100" kern="1200" noProof="0" dirty="0"/>
            <a:t>If you have questions during the presentation, you may wish to hold them until an opportunity is offered to ask questions, or you may enter them at anytime into the chat</a:t>
          </a:r>
        </a:p>
      </dsp:txBody>
      <dsp:txXfrm>
        <a:off x="1332412" y="2884503"/>
        <a:ext cx="6897187" cy="115360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EEBFCE-E1AD-4C66-8436-2B8546317258}" type="datetimeFigureOut">
              <a:rPr lang="en-US" smtClean="0"/>
              <a:t>4/2/2025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0DDAA2-1C43-4F84-BCB8-BB799C3B521C}" type="slidenum">
              <a:rPr lang="en-US" smtClean="0"/>
              <a:t>‹#›</a:t>
            </a:fld>
            <a:endParaRPr lang="en-US" dirty="0"/>
          </a:p>
        </p:txBody>
      </p:sp>
    </p:spTree>
    <p:extLst>
      <p:ext uri="{BB962C8B-B14F-4D97-AF65-F5344CB8AC3E}">
        <p14:creationId xmlns:p14="http://schemas.microsoft.com/office/powerpoint/2010/main" val="4183074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56</a:t>
            </a:fld>
            <a:endParaRPr lang="en-US" dirty="0"/>
          </a:p>
        </p:txBody>
      </p:sp>
    </p:spTree>
    <p:extLst>
      <p:ext uri="{BB962C8B-B14F-4D97-AF65-F5344CB8AC3E}">
        <p14:creationId xmlns:p14="http://schemas.microsoft.com/office/powerpoint/2010/main" val="1137430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7F13630A-B4C6-440D-8DFA-092D64E442B8}" type="datetime1">
              <a:rPr lang="en-US" smtClean="0"/>
              <a:t>4/2/2025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dirty="0"/>
          </a:p>
        </p:txBody>
      </p:sp>
    </p:spTree>
    <p:extLst>
      <p:ext uri="{BB962C8B-B14F-4D97-AF65-F5344CB8AC3E}">
        <p14:creationId xmlns:p14="http://schemas.microsoft.com/office/powerpoint/2010/main" val="3195118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868029-EA98-428C-9C94-99DDD0A03049}" type="datetime1">
              <a:rPr lang="en-US" smtClean="0"/>
              <a:t>4/2/2025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dirty="0"/>
          </a:p>
        </p:txBody>
      </p:sp>
    </p:spTree>
    <p:extLst>
      <p:ext uri="{BB962C8B-B14F-4D97-AF65-F5344CB8AC3E}">
        <p14:creationId xmlns:p14="http://schemas.microsoft.com/office/powerpoint/2010/main" val="1858523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2F0A0D-70E5-4974-AD90-8DA8B9AC48B2}" type="datetime1">
              <a:rPr lang="en-US" smtClean="0"/>
              <a:t>4/2/2025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dirty="0"/>
          </a:p>
        </p:txBody>
      </p:sp>
    </p:spTree>
    <p:extLst>
      <p:ext uri="{BB962C8B-B14F-4D97-AF65-F5344CB8AC3E}">
        <p14:creationId xmlns:p14="http://schemas.microsoft.com/office/powerpoint/2010/main" val="3865107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0CF1AE-9D07-4FAF-9EEC-B15CCCFC2843}" type="datetime1">
              <a:rPr lang="en-US" smtClean="0"/>
              <a:t>4/2/2025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dirty="0"/>
          </a:p>
        </p:txBody>
      </p:sp>
    </p:spTree>
    <p:extLst>
      <p:ext uri="{BB962C8B-B14F-4D97-AF65-F5344CB8AC3E}">
        <p14:creationId xmlns:p14="http://schemas.microsoft.com/office/powerpoint/2010/main" val="2918980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ABBFCA-7A7C-4191-8BC8-370AEEE02C16}" type="datetime1">
              <a:rPr lang="en-US" smtClean="0"/>
              <a:t>4/2/2025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dirty="0"/>
          </a:p>
        </p:txBody>
      </p:sp>
    </p:spTree>
    <p:extLst>
      <p:ext uri="{BB962C8B-B14F-4D97-AF65-F5344CB8AC3E}">
        <p14:creationId xmlns:p14="http://schemas.microsoft.com/office/powerpoint/2010/main" val="49788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86EB9F-620D-4745-B0DC-239369A89773}" type="datetime1">
              <a:rPr lang="en-US" smtClean="0"/>
              <a:t>4/2/2025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dirty="0"/>
          </a:p>
        </p:txBody>
      </p:sp>
    </p:spTree>
    <p:extLst>
      <p:ext uri="{BB962C8B-B14F-4D97-AF65-F5344CB8AC3E}">
        <p14:creationId xmlns:p14="http://schemas.microsoft.com/office/powerpoint/2010/main" val="3139075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60D5E9-816A-404D-95C5-1BCCD4E30359}" type="datetime1">
              <a:rPr lang="en-US" smtClean="0"/>
              <a:t>4/2/2025</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680C5762-CF65-4775-9966-A58D40CC61B9}" type="slidenum">
              <a:rPr lang="en-US" smtClean="0"/>
              <a:t>‹#›</a:t>
            </a:fld>
            <a:endParaRPr lang="en-US" dirty="0"/>
          </a:p>
        </p:txBody>
      </p:sp>
    </p:spTree>
    <p:extLst>
      <p:ext uri="{BB962C8B-B14F-4D97-AF65-F5344CB8AC3E}">
        <p14:creationId xmlns:p14="http://schemas.microsoft.com/office/powerpoint/2010/main" val="3468785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31F4DF-3504-4A5A-ACA1-B091F23F45D1}" type="datetime1">
              <a:rPr lang="en-US" smtClean="0"/>
              <a:t>4/2/2025</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680C5762-CF65-4775-9966-A58D40CC61B9}" type="slidenum">
              <a:rPr lang="en-US" smtClean="0"/>
              <a:t>‹#›</a:t>
            </a:fld>
            <a:endParaRPr lang="en-US" dirty="0"/>
          </a:p>
        </p:txBody>
      </p:sp>
    </p:spTree>
    <p:extLst>
      <p:ext uri="{BB962C8B-B14F-4D97-AF65-F5344CB8AC3E}">
        <p14:creationId xmlns:p14="http://schemas.microsoft.com/office/powerpoint/2010/main" val="1518495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7996F1-C86A-40F8-B29C-18DAE3D14AAE}" type="datetime1">
              <a:rPr lang="en-US" smtClean="0"/>
              <a:t>4/2/2025</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680C5762-CF65-4775-9966-A58D40CC61B9}" type="slidenum">
              <a:rPr lang="en-US" smtClean="0"/>
              <a:t>‹#›</a:t>
            </a:fld>
            <a:endParaRPr lang="en-US" dirty="0"/>
          </a:p>
        </p:txBody>
      </p:sp>
    </p:spTree>
    <p:extLst>
      <p:ext uri="{BB962C8B-B14F-4D97-AF65-F5344CB8AC3E}">
        <p14:creationId xmlns:p14="http://schemas.microsoft.com/office/powerpoint/2010/main" val="161311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2400">
                <a:solidFill>
                  <a:schemeClr val="tx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44C58EE-A39A-4E93-949A-DFFC70D6E94B}" type="datetime1">
              <a:rPr lang="en-US" smtClean="0"/>
              <a:t>4/2/2025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dirty="0"/>
          </a:p>
        </p:txBody>
      </p:sp>
      <p:sp>
        <p:nvSpPr>
          <p:cNvPr id="8" name="Title 1"/>
          <p:cNvSpPr>
            <a:spLocks noGrp="1"/>
          </p:cNvSpPr>
          <p:nvPr>
            <p:ph type="title" hasCustomPrompt="1"/>
          </p:nvPr>
        </p:nvSpPr>
        <p:spPr>
          <a:xfrm>
            <a:off x="457200" y="304800"/>
            <a:ext cx="8229600" cy="1143000"/>
          </a:xfrm>
        </p:spPr>
        <p:txBody>
          <a:bodyPr/>
          <a:lstStyle/>
          <a:p>
            <a:r>
              <a:rPr lang="en-US" dirty="0"/>
              <a:t>Click to edit title </a:t>
            </a:r>
          </a:p>
        </p:txBody>
      </p:sp>
    </p:spTree>
    <p:extLst>
      <p:ext uri="{BB962C8B-B14F-4D97-AF65-F5344CB8AC3E}">
        <p14:creationId xmlns:p14="http://schemas.microsoft.com/office/powerpoint/2010/main" val="2064657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3FFC4D-F93B-431C-B876-5FCBBC91611E}" type="datetime1">
              <a:rPr lang="en-US" smtClean="0"/>
              <a:t>4/2/2025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dirty="0"/>
          </a:p>
        </p:txBody>
      </p:sp>
    </p:spTree>
    <p:extLst>
      <p:ext uri="{BB962C8B-B14F-4D97-AF65-F5344CB8AC3E}">
        <p14:creationId xmlns:p14="http://schemas.microsoft.com/office/powerpoint/2010/main" val="2745119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15" descr="Blue Banner - decorative image"/>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57200" y="609600"/>
            <a:ext cx="82296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3048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C0341-FC7F-406E-BA30-1FF03FFEEBCF}" type="datetime1">
              <a:rPr lang="en-US" smtClean="0"/>
              <a:t>4/2/2025</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0C5762-CF65-4775-9966-A58D40CC61B9}" type="slidenum">
              <a:rPr lang="en-US" smtClean="0"/>
              <a:t>‹#›</a:t>
            </a:fld>
            <a:endParaRPr lang="en-US" dirty="0"/>
          </a:p>
        </p:txBody>
      </p:sp>
      <p:pic>
        <p:nvPicPr>
          <p:cNvPr id="5" name="Picture 4" descr="Pennsylvania Department of Education Logo">
            <a:extLst>
              <a:ext uri="{FF2B5EF4-FFF2-40B4-BE49-F238E27FC236}">
                <a16:creationId xmlns:a16="http://schemas.microsoft.com/office/drawing/2014/main" id="{0CD1C4D6-D900-70A3-5D19-2FF0B0709CAE}"/>
              </a:ext>
            </a:extLst>
          </p:cNvPr>
          <p:cNvPicPr>
            <a:picLocks noChangeAspect="1"/>
          </p:cNvPicPr>
          <p:nvPr userDrawn="1"/>
        </p:nvPicPr>
        <p:blipFill>
          <a:blip r:embed="rId14"/>
          <a:srcRect/>
          <a:stretch/>
        </p:blipFill>
        <p:spPr>
          <a:xfrm>
            <a:off x="6297852" y="5849714"/>
            <a:ext cx="2401888" cy="386672"/>
          </a:xfrm>
          <a:prstGeom prst="rect">
            <a:avLst/>
          </a:prstGeom>
        </p:spPr>
      </p:pic>
    </p:spTree>
    <p:extLst>
      <p:ext uri="{BB962C8B-B14F-4D97-AF65-F5344CB8AC3E}">
        <p14:creationId xmlns:p14="http://schemas.microsoft.com/office/powerpoint/2010/main" val="3756100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marL="173038" indent="0" algn="l" defTabSz="914400" rtl="0" eaLnBrk="1" latinLnBrk="0" hangingPunct="1">
        <a:spcBef>
          <a:spcPct val="0"/>
        </a:spcBef>
        <a:buNone/>
        <a:defRPr sz="32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hyperlink" Target="https://www.pa.gov/content/dam/copapwp-pagov/en/education/documents/instruction/postsecondary-adult/college-and-career-education/private-licensed-schools/surety%20bond%20instructions.pdf" TargetMode="External"/><Relationship Id="rId2" Type="http://schemas.openxmlformats.org/officeDocument/2006/relationships/hyperlink" Target="https://www.pa.gov/content/dam/copapwp-pagov/en/education/documents/instruction/postsecondary-adult/college-and-career-education/private-licensed-schools/surety%20bond%20form.pdf" TargetMode="External"/><Relationship Id="rId1" Type="http://schemas.openxmlformats.org/officeDocument/2006/relationships/slideLayout" Target="../slideLayouts/slideLayout2.xml"/><Relationship Id="rId5" Type="http://schemas.openxmlformats.org/officeDocument/2006/relationships/hyperlink" Target="https://www.pa.gov/content/dam/copapwp-pagov/en/education/documents/instruction/postsecondary-adult/college-and-career-education/private-licensed-schools/pennsylvania%20training%20assurance%20fund%20overview.pdf" TargetMode="External"/><Relationship Id="rId4" Type="http://schemas.openxmlformats.org/officeDocument/2006/relationships/hyperlink" Target="https://www.pa.gov/content/dam/copapwp-pagov/en/education/documents/instruction/postsecondary-adult/college-and-career-education/private-licensed-schools/irrevocable%20administrative%20trust%20form.pdf" TargetMode="Externa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hyperlink" Target="https://www.pa.gov/content/dam/copapwp-pagov/en/education/documents/instruction/postsecondary-adult/college-and-career-education/private-licensed-schools/applicant/statement%20of%20reasonable%20service%20and%20business%20ethics.pdf" TargetMode="Externa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hyperlink" Target="https://www.pa.gov/agencies/education/programs-and-services/instruction/postsecondary-and-adult-education/private-licensed-schools/central-repository.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hyperlink" Target="https://www.pa.gov/agencies/education/programs-and-services/instruction/postsecondary-and-adult-education/private-licensed-schools/distance-education-sample-syllabus.html" TargetMode="External"/><Relationship Id="rId2" Type="http://schemas.openxmlformats.org/officeDocument/2006/relationships/hyperlink" Target="https://www.pa.gov/content/dam/copapwp-pagov/en/education/documents/instruction/postsecondary-adult/college-and-career-education/private-licensed-schools/sample%20syllabus.pdf" TargetMode="External"/><Relationship Id="rId1" Type="http://schemas.openxmlformats.org/officeDocument/2006/relationships/slideLayout" Target="../slideLayouts/slideLayout2.xml"/><Relationship Id="rId4" Type="http://schemas.openxmlformats.org/officeDocument/2006/relationships/hyperlink" Target="https://www.pa.gov/agencies/education/programs-and-services/instruction/postsecondary-and-adult-education/private-licensed-schools/curriculum-resources.html" TargetMode="Externa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hyperlink" Target="https://www.pa.gov/content/dam/copapwp-pagov/en/education/documents/instruction/postsecondary-adult/college-and-career-education/private-licensed-schools/board-policy-memos/memo%2074%20job%20opportunity%20requirement%20in%20new%20program%20applications.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hyperlink" Target="https://www.pa.gov/content/dam/copapwp-pagov/en/education/documents/instruction/postsecondary-adult/college-and-career-education/private-licensed-schools/board-policy-memos/memo%20105%20practical%20nurse%20clinical%20sites.pdf" TargetMode="Externa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hyperlink" Target="https://www.pa.gov/agencies/education/programs-and-services/instruction/postsecondary-and-adult-education/private-licensed-schools/curriculum-resources.html" TargetMode="External"/><Relationship Id="rId2" Type="http://schemas.openxmlformats.org/officeDocument/2006/relationships/hyperlink" Target="https://www.pa.gov/content/dam/copapwp-pagov/en/education/documents/instruction/postsecondary-adult/college-and-career-education/private-licensed-schools/board-policy-memos/memo%2093%20commercial%20truck%20driving%20programs.pdf" TargetMode="External"/><Relationship Id="rId1" Type="http://schemas.openxmlformats.org/officeDocument/2006/relationships/slideLayout" Target="../slideLayouts/slideLayout2.xml"/><Relationship Id="rId4" Type="http://schemas.openxmlformats.org/officeDocument/2006/relationships/hyperlink" Target="https://www.pa.gov/content/dam/copapwp-pagov/en/education/documents/instruction/postsecondary-adult/college-and-career-education/private-licensed-schools/cdl%20fmcsa%20bridge%20worksheets.xlsm" TargetMode="Externa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hyperlink" Target="https://www.pa.gov/content/dam/copapwp-pagov/en/education/documents/instruction/postsecondary-adult/college-and-career-education/private-licensed-schools/online%20payment%20center%20instructions.pdf" TargetMode="External"/><Relationship Id="rId2" Type="http://schemas.openxmlformats.org/officeDocument/2006/relationships/hyperlink" Target="https://www.pa.gov/content/dam/copapwp-pagov/en/education/documents/instruction/postsecondary-adult/college-and-career-education/private-licensed-schools/sharepoint%20site%20access%20instructions.pdf" TargetMode="Externa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hyperlink" Target="https://palogin.state.pa.us/Login/Home/ForgotPassword" TargetMode="External"/><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hyperlink" Target="https://www.pacodeandbulletin.gov/Display/pacode?file=/secure/pacode/data/022/chapter73/chap73toc.html&amp;d=" TargetMode="Externa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mailto:RA-PLS@pa.gov" TargetMode="External"/><Relationship Id="rId1" Type="http://schemas.openxmlformats.org/officeDocument/2006/relationships/slideLayout" Target="../slideLayouts/slideLayout4.xml"/></Relationships>
</file>

<file path=ppt/slides/_rels/slide148.xml.rels><?xml version="1.0" encoding="UTF-8" standalone="yes"?>
<Relationships xmlns="http://schemas.openxmlformats.org/package/2006/relationships"><Relationship Id="rId2" Type="http://schemas.openxmlformats.org/officeDocument/2006/relationships/hyperlink" Target="http://www.education.pa.gov/"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legis.state.pa.us/WU01/LI/LI/US/PDF/2019/0/0110..PDF" TargetMode="External"/><Relationship Id="rId2" Type="http://schemas.openxmlformats.org/officeDocument/2006/relationships/hyperlink" Target="https://www.legis.state.pa.us/cfdocs/legis/li/uconsCheck.cfm?yr=1986&amp;sessInd=0&amp;act=174" TargetMode="External"/><Relationship Id="rId1" Type="http://schemas.openxmlformats.org/officeDocument/2006/relationships/slideLayout" Target="../slideLayouts/slideLayout2.xml"/><Relationship Id="rId4" Type="http://schemas.openxmlformats.org/officeDocument/2006/relationships/hyperlink" Target="https://www.pacodeandbulletin.gov/Display/pacode?file=/secure/pacode/data/022/chapter73/chap73toc.html&amp;d="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hyperlink" Target="https://www.legis.state.pa.us/WU01/LI/LI/US/PDF/2019/0/0110..PDF" TargetMode="External"/><Relationship Id="rId2" Type="http://schemas.openxmlformats.org/officeDocument/2006/relationships/hyperlink" Target="https://www.legis.state.pa.us/cfdocs/legis/li/uconsCheck.cfm?yr=1986&amp;sessInd=0&amp;act=174"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pacodeandbulletin.gov/Display/pacode?file=/secure/pacode/data/022/chapter73/chap73toc.html&amp;d="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pacodeandbulletin.gov/Display/pabull?file=/secure/pabulletin/data/vol46/46-47/1986.htm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pa.gov/agencies/education/programs-and-services/instruction/postsecondary-and-adult-education/private-licensed-schools.html#accordion-3a0a16bab7-item-f71885ec1c"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hyperlink" Target="https://www.pa.gov/content/dam/copapwp-pagov/en/education/documents/instruction/postsecondary-adult/college-and-career-education/private-licensed-schools/applicant/new%20program%20application.xlsm" TargetMode="External"/><Relationship Id="rId2" Type="http://schemas.openxmlformats.org/officeDocument/2006/relationships/hyperlink" Target="https://www.pa.gov/content/dam/copapwp-pagov/en/education/documents/instruction/postsecondary-adult/college-and-career-education/private-licensed-schools/applicant/new%20school%20application%20form.xlsx"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pa.gov/content/dam/copapwp-pagov/en/education/documents/instruction/postsecondary-adult/college-and-career-education/private-licensed-schools/sharepoint%20site%20access%20instructions.pdf" TargetMode="External"/><Relationship Id="rId2" Type="http://schemas.openxmlformats.org/officeDocument/2006/relationships/hyperlink" Target="https://www.pa.gov/agencies/education/programs-and-services/instruction/postsecondary-and-adult-education/private-licensed-schools/board-meeting-dates.html"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www.pa.gov/agencies/education/programs-and-services/instruction/postsecondary-and-adult-education/private-licensed-schools/online-payment-center.html"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www.pa.gov/content/dam/copapwp-pagov/en/education/documents/instruction/postsecondary-adult/college-and-career-education/private-licensed-schools/board-policy-memos/memorandum%20110%20-%20external%20consultants.pdf"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pa.gov/agencies/education/programs-and-services/instruction/postsecondary-and-adult-education/private-licensed-schools/quarterly-financial-reporting.html" TargetMode="External"/><Relationship Id="rId2" Type="http://schemas.openxmlformats.org/officeDocument/2006/relationships/hyperlink" Target="https://www.pa.gov/content/dam/copapwp-pagov/en/education/documents/instruction/postsecondary-adult/college-and-career-education/private-licensed-schools/financial%20report%20form%20pde-2006%20for%20quarterly%20reporting.xls" TargetMode="External"/><Relationship Id="rId1" Type="http://schemas.openxmlformats.org/officeDocument/2006/relationships/slideLayout" Target="../slideLayouts/slideLayout2.xml"/><Relationship Id="rId5" Type="http://schemas.openxmlformats.org/officeDocument/2006/relationships/hyperlink" Target="https://www.pa.gov/content/dam/copapwp-pagov/en/education/documents/instruction/postsecondary-adult/college-and-career-education/private-licensed-schools/school/new%20director%20seminar%20registration%20form.pdf" TargetMode="External"/><Relationship Id="rId4" Type="http://schemas.openxmlformats.org/officeDocument/2006/relationships/hyperlink" Target="https://www.pa.gov/agencies/education/programs-and-services/instruction/postsecondary-and-adult-education/private-licensed-schools/school-resources/new-director-seminar-dates.html"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mailto:RA-PLS@pa.gov" TargetMode="External"/><Relationship Id="rId2" Type="http://schemas.openxmlformats.org/officeDocument/2006/relationships/hyperlink" Target="https://www.pa.gov/agencies/education/programs-and-services/instruction/postsecondary-and-adult-education/private-licensed-schools/school-resources.html#accordion-6fbd04cde3-item-b2d8a4ac0a" TargetMode="External"/><Relationship Id="rId1" Type="http://schemas.openxmlformats.org/officeDocument/2006/relationships/slideLayout" Target="../slideLayouts/slideLayout2.xml"/><Relationship Id="rId4" Type="http://schemas.openxmlformats.org/officeDocument/2006/relationships/hyperlink" Target="mailto:RA-highereducation@pa.gov" TargetMode="External"/></Relationships>
</file>

<file path=ppt/slides/_rels/slide6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s://www.pa.gov/content/dam/copapwp-pagov/en/education/documents/instruction/postsecondary-adult/act-69-college-affordability-transparency-qa.pdf"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s://www.pa.gov/content/dam/copapwp-pagov/en/education/documents/instruction/postsecondary-adult/college-and-career-education/private-licensed-schools/director%20or%20acting%20director%20qualifications%20form%20pde-340.xlsx"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www.pa.gov/content/dam/copapwp-pagov/en/education/documents/instruction/postsecondary-adult/college-and-career-education/private-licensed-schools/sharepoint%20site%20access%20instructions.pdf"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mailto:RA-PLS@pa.gov" TargetMode="Externa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s://www.psp.pa.gov/Pages/Criminal-History-Background-Check.aspx" TargetMode="External"/><Relationship Id="rId2" Type="http://schemas.openxmlformats.org/officeDocument/2006/relationships/hyperlink" Target="https://www.fbi.gov/services/cjis/identity-history-summary-checks"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s://www.pa.gov/agencies/dos/programs/business/types-of-filings-and-registrations/fictitious-names.html" TargetMode="External"/><Relationship Id="rId2" Type="http://schemas.openxmlformats.org/officeDocument/2006/relationships/hyperlink" Target="https://www.pa.gov/services/dos/register-a-business.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hyperlink" Target="https://www.pa.gov/services/dli/file-a-request-for-a-duplicate-or-revised-occupancy-permit-or-ce.html" TargetMode="Externa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noProof="0" dirty="0"/>
              <a:t>New School Applicant </a:t>
            </a:r>
            <a:br>
              <a:rPr lang="en-US" noProof="0" dirty="0"/>
            </a:br>
            <a:r>
              <a:rPr lang="en-US" noProof="0" dirty="0"/>
              <a:t>Orientation Seminar</a:t>
            </a:r>
          </a:p>
        </p:txBody>
      </p:sp>
      <p:sp>
        <p:nvSpPr>
          <p:cNvPr id="3" name="Subtitle 2"/>
          <p:cNvSpPr>
            <a:spLocks noGrp="1"/>
          </p:cNvSpPr>
          <p:nvPr>
            <p:ph type="subTitle" idx="1"/>
          </p:nvPr>
        </p:nvSpPr>
        <p:spPr>
          <a:xfrm>
            <a:off x="1028700" y="3886200"/>
            <a:ext cx="7086600" cy="1752600"/>
          </a:xfrm>
        </p:spPr>
        <p:txBody>
          <a:bodyPr>
            <a:normAutofit/>
          </a:bodyPr>
          <a:lstStyle/>
          <a:p>
            <a:r>
              <a:rPr lang="en-US" noProof="0" dirty="0"/>
              <a:t>State Board of Private Licensed Schools and the </a:t>
            </a:r>
          </a:p>
          <a:p>
            <a:r>
              <a:rPr lang="en-US" noProof="0" dirty="0"/>
              <a:t>Division of Postsecondary Proprietary Training</a:t>
            </a:r>
          </a:p>
          <a:p>
            <a:r>
              <a:rPr lang="en-US" sz="1800" i="1" noProof="0" dirty="0"/>
              <a:t>Hosted by Nicole Campbell, Chief</a:t>
            </a:r>
          </a:p>
        </p:txBody>
      </p:sp>
      <p:sp>
        <p:nvSpPr>
          <p:cNvPr id="5" name="Date Placeholder 4"/>
          <p:cNvSpPr>
            <a:spLocks noGrp="1"/>
          </p:cNvSpPr>
          <p:nvPr>
            <p:ph type="dt" sz="half" idx="10"/>
          </p:nvPr>
        </p:nvSpPr>
        <p:spPr/>
        <p:txBody>
          <a:bodyPr/>
          <a:lstStyle/>
          <a:p>
            <a:r>
              <a:rPr lang="en-US" noProof="0" dirty="0"/>
              <a:t>4/2/2025</a:t>
            </a:r>
          </a:p>
        </p:txBody>
      </p:sp>
      <p:sp>
        <p:nvSpPr>
          <p:cNvPr id="4" name="Slide Number Placeholder 3"/>
          <p:cNvSpPr>
            <a:spLocks noGrp="1"/>
          </p:cNvSpPr>
          <p:nvPr>
            <p:ph type="sldNum" sz="quarter" idx="12"/>
          </p:nvPr>
        </p:nvSpPr>
        <p:spPr/>
        <p:txBody>
          <a:bodyPr/>
          <a:lstStyle/>
          <a:p>
            <a:fld id="{680C5762-CF65-4775-9966-A58D40CC61B9}" type="slidenum">
              <a:rPr lang="en-US" noProof="0" smtClean="0"/>
              <a:pPr/>
              <a:t>1</a:t>
            </a:fld>
            <a:endParaRPr lang="en-US" noProof="0" dirty="0"/>
          </a:p>
        </p:txBody>
      </p:sp>
    </p:spTree>
    <p:extLst>
      <p:ext uri="{BB962C8B-B14F-4D97-AF65-F5344CB8AC3E}">
        <p14:creationId xmlns:p14="http://schemas.microsoft.com/office/powerpoint/2010/main" val="1379834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68131-B101-7A99-D668-8A1D838B4E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D0CC5D-C606-88B3-4A06-B9F9A557B20E}"/>
              </a:ext>
            </a:extLst>
          </p:cNvPr>
          <p:cNvSpPr>
            <a:spLocks noGrp="1"/>
          </p:cNvSpPr>
          <p:nvPr>
            <p:ph type="title"/>
          </p:nvPr>
        </p:nvSpPr>
        <p:spPr/>
        <p:txBody>
          <a:bodyPr/>
          <a:lstStyle/>
          <a:p>
            <a:r>
              <a:rPr lang="en-US" noProof="0" dirty="0"/>
              <a:t>What If?</a:t>
            </a:r>
          </a:p>
        </p:txBody>
      </p:sp>
      <p:sp>
        <p:nvSpPr>
          <p:cNvPr id="3" name="Content Placeholder 2">
            <a:extLst>
              <a:ext uri="{FF2B5EF4-FFF2-40B4-BE49-F238E27FC236}">
                <a16:creationId xmlns:a16="http://schemas.microsoft.com/office/drawing/2014/main" id="{3D45754F-031E-B748-85CD-57B555993CC8}"/>
              </a:ext>
            </a:extLst>
          </p:cNvPr>
          <p:cNvSpPr>
            <a:spLocks noGrp="1"/>
          </p:cNvSpPr>
          <p:nvPr>
            <p:ph idx="1"/>
          </p:nvPr>
        </p:nvSpPr>
        <p:spPr/>
        <p:txBody>
          <a:bodyPr>
            <a:normAutofit/>
          </a:bodyPr>
          <a:lstStyle/>
          <a:p>
            <a:r>
              <a:rPr lang="en-US" sz="2800" noProof="0" dirty="0">
                <a:solidFill>
                  <a:srgbClr val="0070C0"/>
                </a:solidFill>
              </a:rPr>
              <a:t>We do not have a physical presence in PA?</a:t>
            </a:r>
          </a:p>
          <a:p>
            <a:pPr lvl="1"/>
            <a:r>
              <a:rPr lang="en-US" sz="2400" noProof="0" dirty="0"/>
              <a:t>Physical presence.</a:t>
            </a:r>
            <a:br>
              <a:rPr lang="en-US" sz="2400" noProof="0" dirty="0"/>
            </a:br>
            <a:r>
              <a:rPr lang="en-US" sz="2400" noProof="0" dirty="0"/>
              <a:t>The operation of an entity that offers courses, programs, or degrees or maintains a campus, or an administrative, corporate, or other address, including a post office box, telephone number, recruiters, instructors, advertising in local media and publications at a location in this Commonwealth.</a:t>
            </a:r>
          </a:p>
        </p:txBody>
      </p:sp>
      <p:sp>
        <p:nvSpPr>
          <p:cNvPr id="4" name="Slide Number Placeholder 3">
            <a:extLst>
              <a:ext uri="{FF2B5EF4-FFF2-40B4-BE49-F238E27FC236}">
                <a16:creationId xmlns:a16="http://schemas.microsoft.com/office/drawing/2014/main" id="{B0EC97C0-DC1C-EE44-1A05-C382C0C45D15}"/>
              </a:ext>
            </a:extLst>
          </p:cNvPr>
          <p:cNvSpPr>
            <a:spLocks noGrp="1"/>
          </p:cNvSpPr>
          <p:nvPr>
            <p:ph type="sldNum" sz="quarter" idx="12"/>
          </p:nvPr>
        </p:nvSpPr>
        <p:spPr/>
        <p:txBody>
          <a:bodyPr/>
          <a:lstStyle/>
          <a:p>
            <a:fld id="{680C5762-CF65-4775-9966-A58D40CC61B9}" type="slidenum">
              <a:rPr lang="en-US" noProof="0" smtClean="0"/>
              <a:t>10</a:t>
            </a:fld>
            <a:endParaRPr lang="en-US" noProof="0" dirty="0"/>
          </a:p>
        </p:txBody>
      </p:sp>
    </p:spTree>
    <p:extLst>
      <p:ext uri="{BB962C8B-B14F-4D97-AF65-F5344CB8AC3E}">
        <p14:creationId xmlns:p14="http://schemas.microsoft.com/office/powerpoint/2010/main" val="7459500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4436C-50AF-08E4-BD2D-5FDA2073F4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F2C918-F2DA-6100-3B03-FEE1BA12965C}"/>
              </a:ext>
            </a:extLst>
          </p:cNvPr>
          <p:cNvSpPr>
            <a:spLocks noGrp="1"/>
          </p:cNvSpPr>
          <p:nvPr>
            <p:ph type="title"/>
          </p:nvPr>
        </p:nvSpPr>
        <p:spPr/>
        <p:txBody>
          <a:bodyPr/>
          <a:lstStyle/>
          <a:p>
            <a:r>
              <a:rPr lang="en-US" noProof="0" dirty="0"/>
              <a:t>New School Application</a:t>
            </a:r>
          </a:p>
        </p:txBody>
      </p:sp>
      <p:sp>
        <p:nvSpPr>
          <p:cNvPr id="3" name="Content Placeholder 2">
            <a:extLst>
              <a:ext uri="{FF2B5EF4-FFF2-40B4-BE49-F238E27FC236}">
                <a16:creationId xmlns:a16="http://schemas.microsoft.com/office/drawing/2014/main" id="{6FD718A8-9386-AFEE-00F3-6CC6876DFE97}"/>
              </a:ext>
            </a:extLst>
          </p:cNvPr>
          <p:cNvSpPr>
            <a:spLocks noGrp="1"/>
          </p:cNvSpPr>
          <p:nvPr>
            <p:ph idx="1"/>
          </p:nvPr>
        </p:nvSpPr>
        <p:spPr/>
        <p:txBody>
          <a:bodyPr>
            <a:noAutofit/>
          </a:bodyPr>
          <a:lstStyle/>
          <a:p>
            <a:r>
              <a:rPr lang="en-US" sz="2400" noProof="0" dirty="0"/>
              <a:t>Surety</a:t>
            </a:r>
          </a:p>
          <a:p>
            <a:pPr lvl="1"/>
            <a:r>
              <a:rPr lang="en-US" sz="2400" noProof="0" dirty="0"/>
              <a:t>Minimum initial coverage $10,000 – increases based on gross tuition revenue</a:t>
            </a:r>
          </a:p>
          <a:p>
            <a:pPr lvl="1"/>
            <a:r>
              <a:rPr lang="en-US" sz="2400" noProof="0" dirty="0"/>
              <a:t>Maximum surety required $100,000</a:t>
            </a:r>
          </a:p>
          <a:p>
            <a:pPr lvl="1"/>
            <a:r>
              <a:rPr lang="en-US" sz="2400" noProof="0" dirty="0"/>
              <a:t>Required surety level is $10,000 for licensees with gross tuition collected during the previous fiscal year of $500,000 or less. </a:t>
            </a:r>
          </a:p>
          <a:p>
            <a:pPr lvl="1"/>
            <a:r>
              <a:rPr lang="en-US" sz="2400" noProof="0" dirty="0"/>
              <a:t>For gross tuition more than $500,000, the minimum surety level is $10,000 for each $500,000 or portion thereof of gross tuition collected during the previous fiscal year</a:t>
            </a:r>
          </a:p>
        </p:txBody>
      </p:sp>
      <p:sp>
        <p:nvSpPr>
          <p:cNvPr id="4" name="Slide Number Placeholder 3">
            <a:extLst>
              <a:ext uri="{FF2B5EF4-FFF2-40B4-BE49-F238E27FC236}">
                <a16:creationId xmlns:a16="http://schemas.microsoft.com/office/drawing/2014/main" id="{602E7FB5-6083-C81C-A319-A3A7B569D8AD}"/>
              </a:ext>
            </a:extLst>
          </p:cNvPr>
          <p:cNvSpPr>
            <a:spLocks noGrp="1"/>
          </p:cNvSpPr>
          <p:nvPr>
            <p:ph type="sldNum" sz="quarter" idx="12"/>
          </p:nvPr>
        </p:nvSpPr>
        <p:spPr/>
        <p:txBody>
          <a:bodyPr/>
          <a:lstStyle/>
          <a:p>
            <a:fld id="{680C5762-CF65-4775-9966-A58D40CC61B9}" type="slidenum">
              <a:rPr lang="en-US" noProof="0" smtClean="0"/>
              <a:t>100</a:t>
            </a:fld>
            <a:endParaRPr lang="en-US" noProof="0" dirty="0"/>
          </a:p>
        </p:txBody>
      </p:sp>
    </p:spTree>
    <p:extLst>
      <p:ext uri="{BB962C8B-B14F-4D97-AF65-F5344CB8AC3E}">
        <p14:creationId xmlns:p14="http://schemas.microsoft.com/office/powerpoint/2010/main" val="328421334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C5CDE-8BBB-6AA4-F1B4-563E2984EA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10F5D0-6132-8C42-0B77-AC68BC1D50FA}"/>
              </a:ext>
            </a:extLst>
          </p:cNvPr>
          <p:cNvSpPr>
            <a:spLocks noGrp="1"/>
          </p:cNvSpPr>
          <p:nvPr>
            <p:ph type="title"/>
          </p:nvPr>
        </p:nvSpPr>
        <p:spPr/>
        <p:txBody>
          <a:bodyPr/>
          <a:lstStyle/>
          <a:p>
            <a:r>
              <a:rPr lang="en-US" noProof="0" dirty="0"/>
              <a:t>New School Application</a:t>
            </a:r>
          </a:p>
        </p:txBody>
      </p:sp>
      <p:sp>
        <p:nvSpPr>
          <p:cNvPr id="3" name="Content Placeholder 2">
            <a:extLst>
              <a:ext uri="{FF2B5EF4-FFF2-40B4-BE49-F238E27FC236}">
                <a16:creationId xmlns:a16="http://schemas.microsoft.com/office/drawing/2014/main" id="{E52E496C-BE93-423B-F05F-C51C72E2E723}"/>
              </a:ext>
            </a:extLst>
          </p:cNvPr>
          <p:cNvSpPr>
            <a:spLocks noGrp="1"/>
          </p:cNvSpPr>
          <p:nvPr>
            <p:ph idx="1"/>
          </p:nvPr>
        </p:nvSpPr>
        <p:spPr/>
        <p:txBody>
          <a:bodyPr>
            <a:noAutofit/>
          </a:bodyPr>
          <a:lstStyle/>
          <a:p>
            <a:r>
              <a:rPr lang="en-US" sz="2400" noProof="0" dirty="0"/>
              <a:t>Surety</a:t>
            </a:r>
          </a:p>
          <a:p>
            <a:pPr lvl="1"/>
            <a:r>
              <a:rPr lang="en-US" sz="2400" noProof="0" dirty="0">
                <a:hlinkClick r:id="rId2"/>
              </a:rPr>
              <a:t>Surety Bond Form </a:t>
            </a:r>
            <a:r>
              <a:rPr lang="en-US" sz="2400" noProof="0" dirty="0"/>
              <a:t>/ </a:t>
            </a:r>
            <a:r>
              <a:rPr lang="en-US" sz="2400" noProof="0" dirty="0">
                <a:hlinkClick r:id="rId3"/>
              </a:rPr>
              <a:t>Surety Bond Instructions</a:t>
            </a:r>
            <a:r>
              <a:rPr lang="en-US" sz="2400" noProof="0" dirty="0"/>
              <a:t>​</a:t>
            </a:r>
          </a:p>
          <a:p>
            <a:pPr lvl="1"/>
            <a:r>
              <a:rPr lang="en-US" sz="2400" noProof="0" dirty="0">
                <a:hlinkClick r:id="rId4"/>
              </a:rPr>
              <a:t>Irrevocable Administrative Trust</a:t>
            </a:r>
            <a:endParaRPr lang="en-US" sz="2400" noProof="0" dirty="0"/>
          </a:p>
          <a:p>
            <a:pPr lvl="1"/>
            <a:r>
              <a:rPr lang="en-US" sz="2400" noProof="0" dirty="0">
                <a:hlinkClick r:id="rId5"/>
              </a:rPr>
              <a:t>PTAF (Pennsylvania Training Assurance Fund)</a:t>
            </a:r>
            <a:endParaRPr lang="en-US" sz="2400" noProof="0" dirty="0"/>
          </a:p>
          <a:p>
            <a:pPr lvl="1"/>
            <a:r>
              <a:rPr lang="en-US" sz="2400" noProof="0" dirty="0"/>
              <a:t>Evidence of surety is required to be provided no later than three (3) weeks prior to the initial Board meeting review – applications without evidence of surety will be held from Board consideration</a:t>
            </a:r>
          </a:p>
        </p:txBody>
      </p:sp>
      <p:sp>
        <p:nvSpPr>
          <p:cNvPr id="4" name="Slide Number Placeholder 3">
            <a:extLst>
              <a:ext uri="{FF2B5EF4-FFF2-40B4-BE49-F238E27FC236}">
                <a16:creationId xmlns:a16="http://schemas.microsoft.com/office/drawing/2014/main" id="{43965B9E-138C-1CCC-54E0-137214046FF6}"/>
              </a:ext>
            </a:extLst>
          </p:cNvPr>
          <p:cNvSpPr>
            <a:spLocks noGrp="1"/>
          </p:cNvSpPr>
          <p:nvPr>
            <p:ph type="sldNum" sz="quarter" idx="12"/>
          </p:nvPr>
        </p:nvSpPr>
        <p:spPr/>
        <p:txBody>
          <a:bodyPr/>
          <a:lstStyle/>
          <a:p>
            <a:fld id="{680C5762-CF65-4775-9966-A58D40CC61B9}" type="slidenum">
              <a:rPr lang="en-US" noProof="0" smtClean="0"/>
              <a:t>101</a:t>
            </a:fld>
            <a:endParaRPr lang="en-US" noProof="0" dirty="0"/>
          </a:p>
        </p:txBody>
      </p:sp>
    </p:spTree>
    <p:extLst>
      <p:ext uri="{BB962C8B-B14F-4D97-AF65-F5344CB8AC3E}">
        <p14:creationId xmlns:p14="http://schemas.microsoft.com/office/powerpoint/2010/main" val="334677199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4436C-50AF-08E4-BD2D-5FDA2073F4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F2C918-F2DA-6100-3B03-FEE1BA12965C}"/>
              </a:ext>
            </a:extLst>
          </p:cNvPr>
          <p:cNvSpPr>
            <a:spLocks noGrp="1"/>
          </p:cNvSpPr>
          <p:nvPr>
            <p:ph type="title"/>
          </p:nvPr>
        </p:nvSpPr>
        <p:spPr/>
        <p:txBody>
          <a:bodyPr/>
          <a:lstStyle/>
          <a:p>
            <a:r>
              <a:rPr lang="en-US" noProof="0" dirty="0"/>
              <a:t>New School Application</a:t>
            </a:r>
          </a:p>
        </p:txBody>
      </p:sp>
      <p:sp>
        <p:nvSpPr>
          <p:cNvPr id="3" name="Content Placeholder 2">
            <a:extLst>
              <a:ext uri="{FF2B5EF4-FFF2-40B4-BE49-F238E27FC236}">
                <a16:creationId xmlns:a16="http://schemas.microsoft.com/office/drawing/2014/main" id="{6FD718A8-9386-AFEE-00F3-6CC6876DFE97}"/>
              </a:ext>
            </a:extLst>
          </p:cNvPr>
          <p:cNvSpPr>
            <a:spLocks noGrp="1"/>
          </p:cNvSpPr>
          <p:nvPr>
            <p:ph idx="1"/>
          </p:nvPr>
        </p:nvSpPr>
        <p:spPr/>
        <p:txBody>
          <a:bodyPr>
            <a:noAutofit/>
          </a:bodyPr>
          <a:lstStyle/>
          <a:p>
            <a:r>
              <a:rPr lang="en-US" sz="2400" noProof="0" dirty="0"/>
              <a:t>Surety Bonds</a:t>
            </a:r>
          </a:p>
          <a:p>
            <a:pPr lvl="1"/>
            <a:r>
              <a:rPr lang="en-US" sz="2400" noProof="0" dirty="0"/>
              <a:t>Bonds may be e-signed and sealed electronically provided that:</a:t>
            </a:r>
          </a:p>
          <a:p>
            <a:pPr lvl="2"/>
            <a:r>
              <a:rPr lang="en-US" noProof="0" dirty="0"/>
              <a:t>The bond company also signs and seals the bond electronically</a:t>
            </a:r>
          </a:p>
          <a:p>
            <a:pPr lvl="1"/>
            <a:r>
              <a:rPr lang="en-US" sz="2400" noProof="0" dirty="0"/>
              <a:t>Bonds that are not signed and sealed electronically must be mailed to our office: </a:t>
            </a:r>
            <a:br>
              <a:rPr lang="en-US" sz="2400" noProof="0" dirty="0"/>
            </a:br>
            <a:r>
              <a:rPr lang="en-US" sz="2000" noProof="0" dirty="0">
                <a:solidFill>
                  <a:srgbClr val="0070C0"/>
                </a:solidFill>
              </a:rPr>
              <a:t>State Board of Private Licensed Schools</a:t>
            </a:r>
            <a:br>
              <a:rPr lang="en-US" sz="2000" noProof="0" dirty="0">
                <a:solidFill>
                  <a:srgbClr val="0070C0"/>
                </a:solidFill>
              </a:rPr>
            </a:br>
            <a:r>
              <a:rPr lang="en-US" sz="2000" noProof="0" dirty="0">
                <a:solidFill>
                  <a:srgbClr val="0070C0"/>
                </a:solidFill>
              </a:rPr>
              <a:t>Division of Postsecondary Proprietary Training</a:t>
            </a:r>
            <a:br>
              <a:rPr lang="en-US" sz="2000" noProof="0" dirty="0">
                <a:solidFill>
                  <a:srgbClr val="0070C0"/>
                </a:solidFill>
              </a:rPr>
            </a:br>
            <a:r>
              <a:rPr lang="en-US" sz="2000" noProof="0" dirty="0">
                <a:solidFill>
                  <a:srgbClr val="0070C0"/>
                </a:solidFill>
              </a:rPr>
              <a:t>Pennsylvania Department of Education</a:t>
            </a:r>
            <a:br>
              <a:rPr lang="en-US" sz="2000" noProof="0" dirty="0">
                <a:solidFill>
                  <a:srgbClr val="0070C0"/>
                </a:solidFill>
              </a:rPr>
            </a:br>
            <a:r>
              <a:rPr lang="en-US" sz="2000" noProof="0" dirty="0">
                <a:solidFill>
                  <a:srgbClr val="0070C0"/>
                </a:solidFill>
              </a:rPr>
              <a:t>607 South Drive, Floor 3E, Harrisburg, PA  17120</a:t>
            </a:r>
            <a:endParaRPr lang="en-US" sz="2400" noProof="0" dirty="0">
              <a:solidFill>
                <a:srgbClr val="0070C0"/>
              </a:solidFill>
            </a:endParaRPr>
          </a:p>
        </p:txBody>
      </p:sp>
      <p:sp>
        <p:nvSpPr>
          <p:cNvPr id="4" name="Slide Number Placeholder 3">
            <a:extLst>
              <a:ext uri="{FF2B5EF4-FFF2-40B4-BE49-F238E27FC236}">
                <a16:creationId xmlns:a16="http://schemas.microsoft.com/office/drawing/2014/main" id="{602E7FB5-6083-C81C-A319-A3A7B569D8AD}"/>
              </a:ext>
            </a:extLst>
          </p:cNvPr>
          <p:cNvSpPr>
            <a:spLocks noGrp="1"/>
          </p:cNvSpPr>
          <p:nvPr>
            <p:ph type="sldNum" sz="quarter" idx="12"/>
          </p:nvPr>
        </p:nvSpPr>
        <p:spPr/>
        <p:txBody>
          <a:bodyPr/>
          <a:lstStyle/>
          <a:p>
            <a:fld id="{680C5762-CF65-4775-9966-A58D40CC61B9}" type="slidenum">
              <a:rPr lang="en-US" noProof="0" smtClean="0"/>
              <a:t>102</a:t>
            </a:fld>
            <a:endParaRPr lang="en-US" noProof="0" dirty="0"/>
          </a:p>
        </p:txBody>
      </p:sp>
    </p:spTree>
    <p:extLst>
      <p:ext uri="{BB962C8B-B14F-4D97-AF65-F5344CB8AC3E}">
        <p14:creationId xmlns:p14="http://schemas.microsoft.com/office/powerpoint/2010/main" val="965787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D9785-FA7A-5C3E-5D44-6A72DA4298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FF88A9-3D02-682C-026B-4490F0E2ABBB}"/>
              </a:ext>
            </a:extLst>
          </p:cNvPr>
          <p:cNvSpPr>
            <a:spLocks noGrp="1"/>
          </p:cNvSpPr>
          <p:nvPr>
            <p:ph type="title"/>
          </p:nvPr>
        </p:nvSpPr>
        <p:spPr/>
        <p:txBody>
          <a:bodyPr/>
          <a:lstStyle/>
          <a:p>
            <a:r>
              <a:rPr lang="en-US" noProof="0" dirty="0"/>
              <a:t>New School Application</a:t>
            </a:r>
          </a:p>
        </p:txBody>
      </p:sp>
      <p:sp>
        <p:nvSpPr>
          <p:cNvPr id="3" name="Content Placeholder 2">
            <a:extLst>
              <a:ext uri="{FF2B5EF4-FFF2-40B4-BE49-F238E27FC236}">
                <a16:creationId xmlns:a16="http://schemas.microsoft.com/office/drawing/2014/main" id="{063AFA6E-9986-CFAD-D682-7D61E2CEC768}"/>
              </a:ext>
            </a:extLst>
          </p:cNvPr>
          <p:cNvSpPr>
            <a:spLocks noGrp="1"/>
          </p:cNvSpPr>
          <p:nvPr>
            <p:ph idx="1"/>
          </p:nvPr>
        </p:nvSpPr>
        <p:spPr/>
        <p:txBody>
          <a:bodyPr>
            <a:noAutofit/>
          </a:bodyPr>
          <a:lstStyle/>
          <a:p>
            <a:r>
              <a:rPr lang="en-US" sz="2400" noProof="0" dirty="0"/>
              <a:t>Statement on Reasonable Service and Business Ethics</a:t>
            </a:r>
          </a:p>
          <a:p>
            <a:pPr lvl="1"/>
            <a:r>
              <a:rPr lang="en-US" sz="2400" noProof="0" dirty="0"/>
              <a:t>Develop and present an educational program which affords students the opportunity to develop program competencies</a:t>
            </a:r>
          </a:p>
          <a:p>
            <a:pPr lvl="1"/>
            <a:r>
              <a:rPr lang="en-US" sz="2400" noProof="0" dirty="0"/>
              <a:t>Provide a place of instruction, equipment adequate to the number of students enrolled and other facilities which will support the educational objectives of the school</a:t>
            </a:r>
          </a:p>
          <a:p>
            <a:pPr lvl="1"/>
            <a:r>
              <a:rPr lang="en-US" sz="2400" noProof="0" dirty="0"/>
              <a:t>Maintain school facility in compliance with all applicable health and safety regulations</a:t>
            </a:r>
          </a:p>
        </p:txBody>
      </p:sp>
      <p:sp>
        <p:nvSpPr>
          <p:cNvPr id="4" name="Slide Number Placeholder 3">
            <a:extLst>
              <a:ext uri="{FF2B5EF4-FFF2-40B4-BE49-F238E27FC236}">
                <a16:creationId xmlns:a16="http://schemas.microsoft.com/office/drawing/2014/main" id="{32AEBFB4-2E76-0B5E-7CEB-A24709F26AF2}"/>
              </a:ext>
            </a:extLst>
          </p:cNvPr>
          <p:cNvSpPr>
            <a:spLocks noGrp="1"/>
          </p:cNvSpPr>
          <p:nvPr>
            <p:ph type="sldNum" sz="quarter" idx="12"/>
          </p:nvPr>
        </p:nvSpPr>
        <p:spPr/>
        <p:txBody>
          <a:bodyPr/>
          <a:lstStyle/>
          <a:p>
            <a:fld id="{680C5762-CF65-4775-9966-A58D40CC61B9}" type="slidenum">
              <a:rPr lang="en-US" noProof="0" smtClean="0"/>
              <a:t>103</a:t>
            </a:fld>
            <a:endParaRPr lang="en-US" noProof="0" dirty="0"/>
          </a:p>
        </p:txBody>
      </p:sp>
    </p:spTree>
    <p:extLst>
      <p:ext uri="{BB962C8B-B14F-4D97-AF65-F5344CB8AC3E}">
        <p14:creationId xmlns:p14="http://schemas.microsoft.com/office/powerpoint/2010/main" val="288110976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B04DB1-3B46-B976-30DB-623AF83E7B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E70C78-B5C7-CEB8-2A78-8AB5F7AC6F03}"/>
              </a:ext>
            </a:extLst>
          </p:cNvPr>
          <p:cNvSpPr>
            <a:spLocks noGrp="1"/>
          </p:cNvSpPr>
          <p:nvPr>
            <p:ph type="title"/>
          </p:nvPr>
        </p:nvSpPr>
        <p:spPr/>
        <p:txBody>
          <a:bodyPr/>
          <a:lstStyle/>
          <a:p>
            <a:r>
              <a:rPr lang="en-US" noProof="0" dirty="0"/>
              <a:t>New School Application</a:t>
            </a:r>
          </a:p>
        </p:txBody>
      </p:sp>
      <p:sp>
        <p:nvSpPr>
          <p:cNvPr id="3" name="Content Placeholder 2">
            <a:extLst>
              <a:ext uri="{FF2B5EF4-FFF2-40B4-BE49-F238E27FC236}">
                <a16:creationId xmlns:a16="http://schemas.microsoft.com/office/drawing/2014/main" id="{C6441D79-5C62-BAE7-805A-8FE7EED7AA7D}"/>
              </a:ext>
            </a:extLst>
          </p:cNvPr>
          <p:cNvSpPr>
            <a:spLocks noGrp="1"/>
          </p:cNvSpPr>
          <p:nvPr>
            <p:ph idx="1"/>
          </p:nvPr>
        </p:nvSpPr>
        <p:spPr/>
        <p:txBody>
          <a:bodyPr>
            <a:normAutofit/>
          </a:bodyPr>
          <a:lstStyle/>
          <a:p>
            <a:r>
              <a:rPr lang="en-US" sz="2400" noProof="0" dirty="0"/>
              <a:t>Statement on Reasonable Service and Business Ethics</a:t>
            </a:r>
          </a:p>
          <a:p>
            <a:pPr lvl="1"/>
            <a:r>
              <a:rPr lang="en-US" sz="2400" noProof="0" dirty="0"/>
              <a:t>Recruit and support a faculty and staff which is committed to student development and learning and supply this faculty and staff with the resources necessary to satisfy student learning objectives</a:t>
            </a:r>
          </a:p>
          <a:p>
            <a:pPr lvl="1"/>
            <a:r>
              <a:rPr lang="en-US" sz="2400" noProof="0" dirty="0"/>
              <a:t>Honestly promote the school and its programs by ensuring that all student publications, advertising, and printed materials contain full and accurate information and that all admissions representatives are completely trained and familiar with the school and its programs</a:t>
            </a:r>
          </a:p>
        </p:txBody>
      </p:sp>
      <p:sp>
        <p:nvSpPr>
          <p:cNvPr id="4" name="Slide Number Placeholder 3">
            <a:extLst>
              <a:ext uri="{FF2B5EF4-FFF2-40B4-BE49-F238E27FC236}">
                <a16:creationId xmlns:a16="http://schemas.microsoft.com/office/drawing/2014/main" id="{B09B7198-3D20-A1FB-9676-8CE14C949D0C}"/>
              </a:ext>
            </a:extLst>
          </p:cNvPr>
          <p:cNvSpPr>
            <a:spLocks noGrp="1"/>
          </p:cNvSpPr>
          <p:nvPr>
            <p:ph type="sldNum" sz="quarter" idx="12"/>
          </p:nvPr>
        </p:nvSpPr>
        <p:spPr/>
        <p:txBody>
          <a:bodyPr/>
          <a:lstStyle/>
          <a:p>
            <a:fld id="{680C5762-CF65-4775-9966-A58D40CC61B9}" type="slidenum">
              <a:rPr lang="en-US" noProof="0" smtClean="0"/>
              <a:t>104</a:t>
            </a:fld>
            <a:endParaRPr lang="en-US" noProof="0" dirty="0"/>
          </a:p>
        </p:txBody>
      </p:sp>
    </p:spTree>
    <p:extLst>
      <p:ext uri="{BB962C8B-B14F-4D97-AF65-F5344CB8AC3E}">
        <p14:creationId xmlns:p14="http://schemas.microsoft.com/office/powerpoint/2010/main" val="330427198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6C096-7DDD-BA20-7012-B6006B0473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5649C8-CD40-A434-87ED-F60636A9BEBB}"/>
              </a:ext>
            </a:extLst>
          </p:cNvPr>
          <p:cNvSpPr>
            <a:spLocks noGrp="1"/>
          </p:cNvSpPr>
          <p:nvPr>
            <p:ph type="title"/>
          </p:nvPr>
        </p:nvSpPr>
        <p:spPr/>
        <p:txBody>
          <a:bodyPr/>
          <a:lstStyle/>
          <a:p>
            <a:r>
              <a:rPr lang="en-US" noProof="0" dirty="0"/>
              <a:t>New School Application</a:t>
            </a:r>
          </a:p>
        </p:txBody>
      </p:sp>
      <p:sp>
        <p:nvSpPr>
          <p:cNvPr id="3" name="Content Placeholder 2">
            <a:extLst>
              <a:ext uri="{FF2B5EF4-FFF2-40B4-BE49-F238E27FC236}">
                <a16:creationId xmlns:a16="http://schemas.microsoft.com/office/drawing/2014/main" id="{DF13AD8C-EAB5-5C1B-DBA1-5228258E671B}"/>
              </a:ext>
            </a:extLst>
          </p:cNvPr>
          <p:cNvSpPr>
            <a:spLocks noGrp="1"/>
          </p:cNvSpPr>
          <p:nvPr>
            <p:ph idx="1"/>
          </p:nvPr>
        </p:nvSpPr>
        <p:spPr/>
        <p:txBody>
          <a:bodyPr>
            <a:normAutofit lnSpcReduction="10000"/>
          </a:bodyPr>
          <a:lstStyle/>
          <a:p>
            <a:r>
              <a:rPr lang="en-US" sz="2400" noProof="0" dirty="0"/>
              <a:t>Statement on Reasonable Service and Business Ethics</a:t>
            </a:r>
          </a:p>
          <a:p>
            <a:pPr lvl="1"/>
            <a:r>
              <a:rPr lang="en-US" sz="2400" noProof="0" dirty="0"/>
              <a:t>Monitor the activities of admissions representatives on a regular basis</a:t>
            </a:r>
          </a:p>
          <a:p>
            <a:pPr lvl="1"/>
            <a:r>
              <a:rPr lang="en-US" sz="2400" noProof="0" dirty="0"/>
              <a:t>Adhere to all legal requirements concerning the student’s education</a:t>
            </a:r>
          </a:p>
          <a:p>
            <a:pPr lvl="1"/>
            <a:r>
              <a:rPr lang="en-US" sz="2400" noProof="0" dirty="0"/>
              <a:t>Ensure the delivery of the educational program contracted for as long as students fulfill their contracted obligations to the school</a:t>
            </a:r>
          </a:p>
          <a:p>
            <a:pPr lvl="1"/>
            <a:r>
              <a:rPr lang="en-US" sz="2400" noProof="0" dirty="0"/>
              <a:t>Cooperate with the State Board of Private Licensed Schools and the Pennsylvania Department of Education to promote and advance the quality of education offered by all schools</a:t>
            </a:r>
          </a:p>
        </p:txBody>
      </p:sp>
      <p:sp>
        <p:nvSpPr>
          <p:cNvPr id="4" name="Slide Number Placeholder 3">
            <a:extLst>
              <a:ext uri="{FF2B5EF4-FFF2-40B4-BE49-F238E27FC236}">
                <a16:creationId xmlns:a16="http://schemas.microsoft.com/office/drawing/2014/main" id="{4679A6C0-0262-5C2D-29DE-78E39F8653E4}"/>
              </a:ext>
            </a:extLst>
          </p:cNvPr>
          <p:cNvSpPr>
            <a:spLocks noGrp="1"/>
          </p:cNvSpPr>
          <p:nvPr>
            <p:ph type="sldNum" sz="quarter" idx="12"/>
          </p:nvPr>
        </p:nvSpPr>
        <p:spPr/>
        <p:txBody>
          <a:bodyPr/>
          <a:lstStyle/>
          <a:p>
            <a:fld id="{680C5762-CF65-4775-9966-A58D40CC61B9}" type="slidenum">
              <a:rPr lang="en-US" noProof="0" smtClean="0"/>
              <a:t>105</a:t>
            </a:fld>
            <a:endParaRPr lang="en-US" noProof="0" dirty="0"/>
          </a:p>
        </p:txBody>
      </p:sp>
    </p:spTree>
    <p:extLst>
      <p:ext uri="{BB962C8B-B14F-4D97-AF65-F5344CB8AC3E}">
        <p14:creationId xmlns:p14="http://schemas.microsoft.com/office/powerpoint/2010/main" val="413739689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86A69-EA3C-414A-8A55-7F077FE615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3AB596-4CA3-B1B3-2A2F-112B9AFBF2F6}"/>
              </a:ext>
            </a:extLst>
          </p:cNvPr>
          <p:cNvSpPr>
            <a:spLocks noGrp="1"/>
          </p:cNvSpPr>
          <p:nvPr>
            <p:ph type="title"/>
          </p:nvPr>
        </p:nvSpPr>
        <p:spPr/>
        <p:txBody>
          <a:bodyPr/>
          <a:lstStyle/>
          <a:p>
            <a:r>
              <a:rPr lang="en-US" noProof="0" dirty="0"/>
              <a:t>New School Application</a:t>
            </a:r>
          </a:p>
        </p:txBody>
      </p:sp>
      <p:sp>
        <p:nvSpPr>
          <p:cNvPr id="3" name="Content Placeholder 2">
            <a:extLst>
              <a:ext uri="{FF2B5EF4-FFF2-40B4-BE49-F238E27FC236}">
                <a16:creationId xmlns:a16="http://schemas.microsoft.com/office/drawing/2014/main" id="{AE07A592-12CE-25E5-C419-8C963672789C}"/>
              </a:ext>
            </a:extLst>
          </p:cNvPr>
          <p:cNvSpPr>
            <a:spLocks noGrp="1"/>
          </p:cNvSpPr>
          <p:nvPr>
            <p:ph idx="1"/>
          </p:nvPr>
        </p:nvSpPr>
        <p:spPr/>
        <p:txBody>
          <a:bodyPr>
            <a:normAutofit/>
          </a:bodyPr>
          <a:lstStyle/>
          <a:p>
            <a:r>
              <a:rPr lang="en-US" sz="2400" noProof="0" dirty="0">
                <a:hlinkClick r:id="rId2"/>
              </a:rPr>
              <a:t>Statement on Reasonable Service and Business Ethics</a:t>
            </a:r>
            <a:endParaRPr lang="en-US" sz="2400" noProof="0" dirty="0"/>
          </a:p>
          <a:p>
            <a:r>
              <a:rPr lang="en-US" sz="2400" noProof="0" dirty="0"/>
              <a:t>Print, wet signature required by owner/director, scan and embed in application</a:t>
            </a:r>
          </a:p>
          <a:p>
            <a:r>
              <a:rPr lang="en-US" sz="2400" noProof="0" dirty="0"/>
              <a:t>Does not need to be mailed in</a:t>
            </a:r>
          </a:p>
        </p:txBody>
      </p:sp>
      <p:sp>
        <p:nvSpPr>
          <p:cNvPr id="4" name="Slide Number Placeholder 3">
            <a:extLst>
              <a:ext uri="{FF2B5EF4-FFF2-40B4-BE49-F238E27FC236}">
                <a16:creationId xmlns:a16="http://schemas.microsoft.com/office/drawing/2014/main" id="{CA8975F8-C6FE-65F0-6E0A-87956D60C16B}"/>
              </a:ext>
            </a:extLst>
          </p:cNvPr>
          <p:cNvSpPr>
            <a:spLocks noGrp="1"/>
          </p:cNvSpPr>
          <p:nvPr>
            <p:ph type="sldNum" sz="quarter" idx="12"/>
          </p:nvPr>
        </p:nvSpPr>
        <p:spPr/>
        <p:txBody>
          <a:bodyPr/>
          <a:lstStyle/>
          <a:p>
            <a:fld id="{680C5762-CF65-4775-9966-A58D40CC61B9}" type="slidenum">
              <a:rPr lang="en-US" noProof="0" smtClean="0"/>
              <a:t>106</a:t>
            </a:fld>
            <a:endParaRPr lang="en-US" noProof="0" dirty="0"/>
          </a:p>
        </p:txBody>
      </p:sp>
    </p:spTree>
    <p:extLst>
      <p:ext uri="{BB962C8B-B14F-4D97-AF65-F5344CB8AC3E}">
        <p14:creationId xmlns:p14="http://schemas.microsoft.com/office/powerpoint/2010/main" val="171567635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3248D-16CB-C9E7-8C14-2896268837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393E56-90B8-A128-A01B-8C7DFF023C95}"/>
              </a:ext>
            </a:extLst>
          </p:cNvPr>
          <p:cNvSpPr>
            <a:spLocks noGrp="1"/>
          </p:cNvSpPr>
          <p:nvPr>
            <p:ph type="title"/>
          </p:nvPr>
        </p:nvSpPr>
        <p:spPr/>
        <p:txBody>
          <a:bodyPr/>
          <a:lstStyle/>
          <a:p>
            <a:r>
              <a:rPr lang="en-US" noProof="0" dirty="0"/>
              <a:t>New School Application</a:t>
            </a:r>
          </a:p>
        </p:txBody>
      </p:sp>
      <p:sp>
        <p:nvSpPr>
          <p:cNvPr id="3" name="Content Placeholder 2">
            <a:extLst>
              <a:ext uri="{FF2B5EF4-FFF2-40B4-BE49-F238E27FC236}">
                <a16:creationId xmlns:a16="http://schemas.microsoft.com/office/drawing/2014/main" id="{D5AB2180-D6DA-61FD-E68F-857D7FE49D8D}"/>
              </a:ext>
            </a:extLst>
          </p:cNvPr>
          <p:cNvSpPr>
            <a:spLocks noGrp="1"/>
          </p:cNvSpPr>
          <p:nvPr>
            <p:ph idx="1"/>
          </p:nvPr>
        </p:nvSpPr>
        <p:spPr/>
        <p:txBody>
          <a:bodyPr>
            <a:normAutofit/>
          </a:bodyPr>
          <a:lstStyle/>
          <a:p>
            <a:r>
              <a:rPr lang="en-US" sz="2400" noProof="0" dirty="0"/>
              <a:t>Student Record Retention</a:t>
            </a:r>
          </a:p>
          <a:p>
            <a:pPr lvl="1"/>
            <a:r>
              <a:rPr lang="en-US" sz="2400" noProof="0" dirty="0"/>
              <a:t>Maintain complete records on all enrolled students (active, withdrawn, terminated, graduated, and leave of absence)</a:t>
            </a:r>
          </a:p>
          <a:p>
            <a:pPr lvl="1"/>
            <a:r>
              <a:rPr lang="en-US" sz="2400" noProof="0" dirty="0"/>
              <a:t>Maintain for at least two (2) years</a:t>
            </a:r>
          </a:p>
        </p:txBody>
      </p:sp>
      <p:sp>
        <p:nvSpPr>
          <p:cNvPr id="4" name="Slide Number Placeholder 3">
            <a:extLst>
              <a:ext uri="{FF2B5EF4-FFF2-40B4-BE49-F238E27FC236}">
                <a16:creationId xmlns:a16="http://schemas.microsoft.com/office/drawing/2014/main" id="{34E37115-6490-AFFE-CBBA-3ECD4E249BBD}"/>
              </a:ext>
            </a:extLst>
          </p:cNvPr>
          <p:cNvSpPr>
            <a:spLocks noGrp="1"/>
          </p:cNvSpPr>
          <p:nvPr>
            <p:ph type="sldNum" sz="quarter" idx="12"/>
          </p:nvPr>
        </p:nvSpPr>
        <p:spPr/>
        <p:txBody>
          <a:bodyPr/>
          <a:lstStyle/>
          <a:p>
            <a:fld id="{680C5762-CF65-4775-9966-A58D40CC61B9}" type="slidenum">
              <a:rPr lang="en-US" noProof="0" smtClean="0"/>
              <a:t>107</a:t>
            </a:fld>
            <a:endParaRPr lang="en-US" noProof="0" dirty="0"/>
          </a:p>
        </p:txBody>
      </p:sp>
    </p:spTree>
    <p:extLst>
      <p:ext uri="{BB962C8B-B14F-4D97-AF65-F5344CB8AC3E}">
        <p14:creationId xmlns:p14="http://schemas.microsoft.com/office/powerpoint/2010/main" val="116949882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45BE9-B641-94ED-CCD9-A2385BCBF7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5BD8FF-D0C9-49A6-9E07-65FCD83AC184}"/>
              </a:ext>
            </a:extLst>
          </p:cNvPr>
          <p:cNvSpPr>
            <a:spLocks noGrp="1"/>
          </p:cNvSpPr>
          <p:nvPr>
            <p:ph type="title"/>
          </p:nvPr>
        </p:nvSpPr>
        <p:spPr/>
        <p:txBody>
          <a:bodyPr/>
          <a:lstStyle/>
          <a:p>
            <a:r>
              <a:rPr lang="en-US" noProof="0" dirty="0"/>
              <a:t>New School Application</a:t>
            </a:r>
          </a:p>
        </p:txBody>
      </p:sp>
      <p:sp>
        <p:nvSpPr>
          <p:cNvPr id="3" name="Content Placeholder 2">
            <a:extLst>
              <a:ext uri="{FF2B5EF4-FFF2-40B4-BE49-F238E27FC236}">
                <a16:creationId xmlns:a16="http://schemas.microsoft.com/office/drawing/2014/main" id="{53A8FD0E-6A8E-FD62-524F-FCA918F362EF}"/>
              </a:ext>
            </a:extLst>
          </p:cNvPr>
          <p:cNvSpPr>
            <a:spLocks noGrp="1"/>
          </p:cNvSpPr>
          <p:nvPr>
            <p:ph idx="1"/>
          </p:nvPr>
        </p:nvSpPr>
        <p:spPr/>
        <p:txBody>
          <a:bodyPr>
            <a:normAutofit/>
          </a:bodyPr>
          <a:lstStyle/>
          <a:p>
            <a:r>
              <a:rPr lang="en-US" sz="2400" noProof="0" dirty="0"/>
              <a:t>Student Record Retention</a:t>
            </a:r>
          </a:p>
          <a:p>
            <a:pPr lvl="1"/>
            <a:r>
              <a:rPr lang="en-US" sz="2400" noProof="0" dirty="0"/>
              <a:t>Complete record includes evidence of </a:t>
            </a:r>
          </a:p>
          <a:p>
            <a:pPr lvl="2"/>
            <a:r>
              <a:rPr lang="en-US" noProof="0" dirty="0"/>
              <a:t>Admission requirements</a:t>
            </a:r>
          </a:p>
          <a:p>
            <a:pPr lvl="2"/>
            <a:r>
              <a:rPr lang="en-US" noProof="0" dirty="0"/>
              <a:t>All signed enrollment documents</a:t>
            </a:r>
          </a:p>
          <a:p>
            <a:pPr lvl="2"/>
            <a:r>
              <a:rPr lang="en-US" noProof="0" dirty="0"/>
              <a:t>Itemized financial charges and payments – includes refund calculations and funding sources</a:t>
            </a:r>
          </a:p>
          <a:p>
            <a:pPr lvl="2"/>
            <a:r>
              <a:rPr lang="en-US" noProof="0" dirty="0"/>
              <a:t>Current transcript including the most recently completed coursework, </a:t>
            </a:r>
          </a:p>
          <a:p>
            <a:pPr lvl="2"/>
            <a:r>
              <a:rPr lang="en-US" noProof="0" dirty="0"/>
              <a:t>All changes in the student’s status</a:t>
            </a:r>
          </a:p>
          <a:p>
            <a:pPr lvl="2"/>
            <a:r>
              <a:rPr lang="en-US" noProof="0" dirty="0"/>
              <a:t>Program completion awards</a:t>
            </a:r>
          </a:p>
        </p:txBody>
      </p:sp>
      <p:sp>
        <p:nvSpPr>
          <p:cNvPr id="4" name="Slide Number Placeholder 3">
            <a:extLst>
              <a:ext uri="{FF2B5EF4-FFF2-40B4-BE49-F238E27FC236}">
                <a16:creationId xmlns:a16="http://schemas.microsoft.com/office/drawing/2014/main" id="{439C4970-9B7F-F99F-63C0-5E02033AA0DB}"/>
              </a:ext>
            </a:extLst>
          </p:cNvPr>
          <p:cNvSpPr>
            <a:spLocks noGrp="1"/>
          </p:cNvSpPr>
          <p:nvPr>
            <p:ph type="sldNum" sz="quarter" idx="12"/>
          </p:nvPr>
        </p:nvSpPr>
        <p:spPr/>
        <p:txBody>
          <a:bodyPr/>
          <a:lstStyle/>
          <a:p>
            <a:fld id="{680C5762-CF65-4775-9966-A58D40CC61B9}" type="slidenum">
              <a:rPr lang="en-US" noProof="0" smtClean="0"/>
              <a:t>108</a:t>
            </a:fld>
            <a:endParaRPr lang="en-US" noProof="0" dirty="0"/>
          </a:p>
        </p:txBody>
      </p:sp>
    </p:spTree>
    <p:extLst>
      <p:ext uri="{BB962C8B-B14F-4D97-AF65-F5344CB8AC3E}">
        <p14:creationId xmlns:p14="http://schemas.microsoft.com/office/powerpoint/2010/main" val="219533150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9E8BE-0E78-7600-8B9F-23001C0E39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BE543E-60B7-8AC8-D723-376947AB72D6}"/>
              </a:ext>
            </a:extLst>
          </p:cNvPr>
          <p:cNvSpPr>
            <a:spLocks noGrp="1"/>
          </p:cNvSpPr>
          <p:nvPr>
            <p:ph type="title"/>
          </p:nvPr>
        </p:nvSpPr>
        <p:spPr/>
        <p:txBody>
          <a:bodyPr/>
          <a:lstStyle/>
          <a:p>
            <a:r>
              <a:rPr lang="en-US" noProof="0" dirty="0"/>
              <a:t>New School Application</a:t>
            </a:r>
          </a:p>
        </p:txBody>
      </p:sp>
      <p:sp>
        <p:nvSpPr>
          <p:cNvPr id="3" name="Content Placeholder 2">
            <a:extLst>
              <a:ext uri="{FF2B5EF4-FFF2-40B4-BE49-F238E27FC236}">
                <a16:creationId xmlns:a16="http://schemas.microsoft.com/office/drawing/2014/main" id="{7BEE96CF-477E-72C2-E9FF-5CB05AC7A74C}"/>
              </a:ext>
            </a:extLst>
          </p:cNvPr>
          <p:cNvSpPr>
            <a:spLocks noGrp="1"/>
          </p:cNvSpPr>
          <p:nvPr>
            <p:ph idx="1"/>
          </p:nvPr>
        </p:nvSpPr>
        <p:spPr/>
        <p:txBody>
          <a:bodyPr>
            <a:normAutofit/>
          </a:bodyPr>
          <a:lstStyle/>
          <a:p>
            <a:r>
              <a:rPr lang="en-US" sz="2400" noProof="0" dirty="0"/>
              <a:t>Student Record Repository / Central Repository</a:t>
            </a:r>
          </a:p>
          <a:p>
            <a:pPr lvl="1"/>
            <a:r>
              <a:rPr lang="en-US" sz="2400" noProof="0" dirty="0"/>
              <a:t>Board has contracted with Verif-y</a:t>
            </a:r>
          </a:p>
          <a:p>
            <a:pPr lvl="1"/>
            <a:r>
              <a:rPr lang="en-US" sz="2400" noProof="0" dirty="0"/>
              <a:t>Method of maintenance of, and access to, a student's transcript of academic performance for 50 years after graduation, termination, or withdrawal</a:t>
            </a:r>
          </a:p>
          <a:p>
            <a:pPr lvl="1"/>
            <a:r>
              <a:rPr lang="en-US" sz="2400" noProof="0" dirty="0">
                <a:solidFill>
                  <a:srgbClr val="0070C0"/>
                </a:solidFill>
              </a:rPr>
              <a:t>Applicants do not contract with Verif-y until after receiving ‘approved pending’ status</a:t>
            </a:r>
          </a:p>
          <a:p>
            <a:pPr lvl="1"/>
            <a:r>
              <a:rPr lang="en-US" sz="2400" noProof="0" dirty="0"/>
              <a:t>$250 biennial fee, 1</a:t>
            </a:r>
            <a:r>
              <a:rPr lang="en-US" sz="2400" baseline="30000" noProof="0" dirty="0"/>
              <a:t>st</a:t>
            </a:r>
            <a:r>
              <a:rPr lang="en-US" sz="2400" noProof="0" dirty="0"/>
              <a:t> year is free (coincides with licensure/registration renewal)</a:t>
            </a:r>
          </a:p>
          <a:p>
            <a:pPr lvl="1"/>
            <a:r>
              <a:rPr lang="en-US" sz="2400" noProof="0" dirty="0">
                <a:hlinkClick r:id="rId2"/>
              </a:rPr>
              <a:t>Central Repository information</a:t>
            </a:r>
            <a:endParaRPr lang="en-US" sz="2400" noProof="0" dirty="0"/>
          </a:p>
        </p:txBody>
      </p:sp>
      <p:sp>
        <p:nvSpPr>
          <p:cNvPr id="4" name="Slide Number Placeholder 3">
            <a:extLst>
              <a:ext uri="{FF2B5EF4-FFF2-40B4-BE49-F238E27FC236}">
                <a16:creationId xmlns:a16="http://schemas.microsoft.com/office/drawing/2014/main" id="{3A62B0C4-AB4D-066B-8A40-739FF17915A9}"/>
              </a:ext>
            </a:extLst>
          </p:cNvPr>
          <p:cNvSpPr>
            <a:spLocks noGrp="1"/>
          </p:cNvSpPr>
          <p:nvPr>
            <p:ph type="sldNum" sz="quarter" idx="12"/>
          </p:nvPr>
        </p:nvSpPr>
        <p:spPr/>
        <p:txBody>
          <a:bodyPr/>
          <a:lstStyle/>
          <a:p>
            <a:fld id="{680C5762-CF65-4775-9966-A58D40CC61B9}" type="slidenum">
              <a:rPr lang="en-US" noProof="0" smtClean="0"/>
              <a:t>109</a:t>
            </a:fld>
            <a:endParaRPr lang="en-US" noProof="0" dirty="0"/>
          </a:p>
        </p:txBody>
      </p:sp>
    </p:spTree>
    <p:extLst>
      <p:ext uri="{BB962C8B-B14F-4D97-AF65-F5344CB8AC3E}">
        <p14:creationId xmlns:p14="http://schemas.microsoft.com/office/powerpoint/2010/main" val="2088708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A339A-98A9-7EF6-2F46-5636377F5C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4D7B8A-4ADE-E50A-0208-606DE10CFBCF}"/>
              </a:ext>
            </a:extLst>
          </p:cNvPr>
          <p:cNvSpPr>
            <a:spLocks noGrp="1"/>
          </p:cNvSpPr>
          <p:nvPr>
            <p:ph type="title"/>
          </p:nvPr>
        </p:nvSpPr>
        <p:spPr/>
        <p:txBody>
          <a:bodyPr/>
          <a:lstStyle/>
          <a:p>
            <a:r>
              <a:rPr lang="en-US" noProof="0" dirty="0"/>
              <a:t>What If?</a:t>
            </a:r>
          </a:p>
        </p:txBody>
      </p:sp>
      <p:sp>
        <p:nvSpPr>
          <p:cNvPr id="3" name="Content Placeholder 2">
            <a:extLst>
              <a:ext uri="{FF2B5EF4-FFF2-40B4-BE49-F238E27FC236}">
                <a16:creationId xmlns:a16="http://schemas.microsoft.com/office/drawing/2014/main" id="{35EAD15E-C2D2-5F6F-757B-0D2CAD613290}"/>
              </a:ext>
            </a:extLst>
          </p:cNvPr>
          <p:cNvSpPr>
            <a:spLocks noGrp="1"/>
          </p:cNvSpPr>
          <p:nvPr>
            <p:ph idx="1"/>
          </p:nvPr>
        </p:nvSpPr>
        <p:spPr/>
        <p:txBody>
          <a:bodyPr>
            <a:normAutofit/>
          </a:bodyPr>
          <a:lstStyle/>
          <a:p>
            <a:r>
              <a:rPr lang="en-US" sz="2800" noProof="0" dirty="0">
                <a:solidFill>
                  <a:srgbClr val="0070C0"/>
                </a:solidFill>
              </a:rPr>
              <a:t>We do not have a physical presence in PA?</a:t>
            </a:r>
          </a:p>
          <a:p>
            <a:pPr lvl="1"/>
            <a:r>
              <a:rPr lang="en-US" sz="2400" noProof="0" dirty="0"/>
              <a:t>Training providers who do not have a physical presence in PA must be authorized by PDE to advertise to and solicit PA residents for enrollment</a:t>
            </a:r>
          </a:p>
          <a:p>
            <a:pPr lvl="1"/>
            <a:r>
              <a:rPr lang="en-US" sz="2400" noProof="0" dirty="0"/>
              <a:t>Including advertising and solicitation via state and federal funding opportunities such as WIOA/CareerLink ETPL and Veteran’s Education benefits</a:t>
            </a:r>
          </a:p>
        </p:txBody>
      </p:sp>
      <p:sp>
        <p:nvSpPr>
          <p:cNvPr id="4" name="Slide Number Placeholder 3">
            <a:extLst>
              <a:ext uri="{FF2B5EF4-FFF2-40B4-BE49-F238E27FC236}">
                <a16:creationId xmlns:a16="http://schemas.microsoft.com/office/drawing/2014/main" id="{3E6B093E-C826-62EB-EF3E-D835B10D9AA9}"/>
              </a:ext>
            </a:extLst>
          </p:cNvPr>
          <p:cNvSpPr>
            <a:spLocks noGrp="1"/>
          </p:cNvSpPr>
          <p:nvPr>
            <p:ph type="sldNum" sz="quarter" idx="12"/>
          </p:nvPr>
        </p:nvSpPr>
        <p:spPr/>
        <p:txBody>
          <a:bodyPr/>
          <a:lstStyle/>
          <a:p>
            <a:fld id="{680C5762-CF65-4775-9966-A58D40CC61B9}" type="slidenum">
              <a:rPr lang="en-US" noProof="0" smtClean="0"/>
              <a:t>11</a:t>
            </a:fld>
            <a:endParaRPr lang="en-US" noProof="0" dirty="0"/>
          </a:p>
        </p:txBody>
      </p:sp>
    </p:spTree>
    <p:extLst>
      <p:ext uri="{BB962C8B-B14F-4D97-AF65-F5344CB8AC3E}">
        <p14:creationId xmlns:p14="http://schemas.microsoft.com/office/powerpoint/2010/main" val="16256887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DD111A-E7D7-7552-42A0-576A23CA5A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5829D1-3E3D-8DE8-7376-460106C49FEE}"/>
              </a:ext>
            </a:extLst>
          </p:cNvPr>
          <p:cNvSpPr>
            <a:spLocks noGrp="1"/>
          </p:cNvSpPr>
          <p:nvPr>
            <p:ph type="title"/>
          </p:nvPr>
        </p:nvSpPr>
        <p:spPr/>
        <p:txBody>
          <a:bodyPr/>
          <a:lstStyle/>
          <a:p>
            <a:r>
              <a:rPr lang="en-US" noProof="0" dirty="0"/>
              <a:t>New School Application</a:t>
            </a:r>
          </a:p>
        </p:txBody>
      </p:sp>
      <p:sp>
        <p:nvSpPr>
          <p:cNvPr id="3" name="Content Placeholder 2">
            <a:extLst>
              <a:ext uri="{FF2B5EF4-FFF2-40B4-BE49-F238E27FC236}">
                <a16:creationId xmlns:a16="http://schemas.microsoft.com/office/drawing/2014/main" id="{0C6E5336-0824-6A18-AE3B-EF5F1BEE3032}"/>
              </a:ext>
            </a:extLst>
          </p:cNvPr>
          <p:cNvSpPr>
            <a:spLocks noGrp="1"/>
          </p:cNvSpPr>
          <p:nvPr>
            <p:ph idx="1"/>
          </p:nvPr>
        </p:nvSpPr>
        <p:spPr/>
        <p:txBody>
          <a:bodyPr>
            <a:normAutofit/>
          </a:bodyPr>
          <a:lstStyle/>
          <a:p>
            <a:r>
              <a:rPr lang="en-US" sz="2400" noProof="0" dirty="0"/>
              <a:t>Student Record Repository / Central Repository</a:t>
            </a:r>
          </a:p>
          <a:p>
            <a:pPr lvl="1"/>
            <a:r>
              <a:rPr lang="en-US" sz="2400" noProof="0" dirty="0"/>
              <a:t>The prior academic year’s transcripts are uploaded annually by September 30</a:t>
            </a:r>
          </a:p>
          <a:p>
            <a:pPr lvl="1"/>
            <a:r>
              <a:rPr lang="en-US" sz="2400" noProof="0" dirty="0"/>
              <a:t>Ensure you start developing and storing transcripts in an electronic manner that allows for easy annual upload</a:t>
            </a:r>
          </a:p>
          <a:p>
            <a:pPr lvl="1"/>
            <a:r>
              <a:rPr lang="en-US" sz="2400" noProof="0" dirty="0"/>
              <a:t>Transcripts are to be uploaded PDF documents, one for each student</a:t>
            </a:r>
          </a:p>
        </p:txBody>
      </p:sp>
      <p:sp>
        <p:nvSpPr>
          <p:cNvPr id="4" name="Slide Number Placeholder 3">
            <a:extLst>
              <a:ext uri="{FF2B5EF4-FFF2-40B4-BE49-F238E27FC236}">
                <a16:creationId xmlns:a16="http://schemas.microsoft.com/office/drawing/2014/main" id="{BFA1E2EA-F48E-0D6E-52CE-B9919E7B9AA3}"/>
              </a:ext>
            </a:extLst>
          </p:cNvPr>
          <p:cNvSpPr>
            <a:spLocks noGrp="1"/>
          </p:cNvSpPr>
          <p:nvPr>
            <p:ph type="sldNum" sz="quarter" idx="12"/>
          </p:nvPr>
        </p:nvSpPr>
        <p:spPr/>
        <p:txBody>
          <a:bodyPr/>
          <a:lstStyle/>
          <a:p>
            <a:fld id="{680C5762-CF65-4775-9966-A58D40CC61B9}" type="slidenum">
              <a:rPr lang="en-US" noProof="0" smtClean="0"/>
              <a:t>110</a:t>
            </a:fld>
            <a:endParaRPr lang="en-US" noProof="0" dirty="0"/>
          </a:p>
        </p:txBody>
      </p:sp>
    </p:spTree>
    <p:extLst>
      <p:ext uri="{BB962C8B-B14F-4D97-AF65-F5344CB8AC3E}">
        <p14:creationId xmlns:p14="http://schemas.microsoft.com/office/powerpoint/2010/main" val="232067095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7FCE4-40C6-78CD-3328-90C3F06DD5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6F3C20-53BC-A7D8-AF39-7ADED3D50172}"/>
              </a:ext>
            </a:extLst>
          </p:cNvPr>
          <p:cNvSpPr>
            <a:spLocks noGrp="1"/>
          </p:cNvSpPr>
          <p:nvPr>
            <p:ph type="title"/>
          </p:nvPr>
        </p:nvSpPr>
        <p:spPr/>
        <p:txBody>
          <a:bodyPr/>
          <a:lstStyle/>
          <a:p>
            <a:r>
              <a:rPr lang="en-US" noProof="0" dirty="0"/>
              <a:t>New School Application</a:t>
            </a:r>
          </a:p>
        </p:txBody>
      </p:sp>
      <p:sp>
        <p:nvSpPr>
          <p:cNvPr id="3" name="Content Placeholder 2">
            <a:extLst>
              <a:ext uri="{FF2B5EF4-FFF2-40B4-BE49-F238E27FC236}">
                <a16:creationId xmlns:a16="http://schemas.microsoft.com/office/drawing/2014/main" id="{6E690BAA-CA0C-F837-2F40-73308A8D18E7}"/>
              </a:ext>
            </a:extLst>
          </p:cNvPr>
          <p:cNvSpPr>
            <a:spLocks noGrp="1"/>
          </p:cNvSpPr>
          <p:nvPr>
            <p:ph idx="1"/>
          </p:nvPr>
        </p:nvSpPr>
        <p:spPr/>
        <p:txBody>
          <a:bodyPr>
            <a:noAutofit/>
          </a:bodyPr>
          <a:lstStyle/>
          <a:p>
            <a:r>
              <a:rPr lang="en-US" sz="2400" noProof="0" dirty="0"/>
              <a:t>Academic transcripts must include the following:</a:t>
            </a:r>
          </a:p>
          <a:p>
            <a:pPr lvl="1"/>
            <a:r>
              <a:rPr lang="en-US" sz="2400" noProof="0" dirty="0"/>
              <a:t>Board-approved school name and physical and mailing addresses of the school</a:t>
            </a:r>
          </a:p>
          <a:p>
            <a:pPr lvl="1"/>
            <a:r>
              <a:rPr lang="en-US" sz="2400" noProof="0" dirty="0"/>
              <a:t>Student's name</a:t>
            </a:r>
          </a:p>
          <a:p>
            <a:pPr lvl="1"/>
            <a:r>
              <a:rPr lang="en-US" sz="2400" noProof="0" dirty="0"/>
              <a:t>ID number (social security numbers are not be used)</a:t>
            </a:r>
          </a:p>
          <a:p>
            <a:pPr lvl="1"/>
            <a:r>
              <a:rPr lang="en-US" sz="2400" noProof="0" dirty="0"/>
              <a:t>Board-approved enrolled program name</a:t>
            </a:r>
          </a:p>
          <a:p>
            <a:pPr lvl="1"/>
            <a:r>
              <a:rPr lang="en-US" sz="2400" noProof="0" dirty="0"/>
              <a:t>Program start date (first date attended)</a:t>
            </a:r>
          </a:p>
        </p:txBody>
      </p:sp>
      <p:sp>
        <p:nvSpPr>
          <p:cNvPr id="4" name="Slide Number Placeholder 3">
            <a:extLst>
              <a:ext uri="{FF2B5EF4-FFF2-40B4-BE49-F238E27FC236}">
                <a16:creationId xmlns:a16="http://schemas.microsoft.com/office/drawing/2014/main" id="{F6B4C65F-349B-D8E7-5E7D-EF1F79DEA6F1}"/>
              </a:ext>
            </a:extLst>
          </p:cNvPr>
          <p:cNvSpPr>
            <a:spLocks noGrp="1"/>
          </p:cNvSpPr>
          <p:nvPr>
            <p:ph type="sldNum" sz="quarter" idx="12"/>
          </p:nvPr>
        </p:nvSpPr>
        <p:spPr/>
        <p:txBody>
          <a:bodyPr/>
          <a:lstStyle/>
          <a:p>
            <a:fld id="{680C5762-CF65-4775-9966-A58D40CC61B9}" type="slidenum">
              <a:rPr lang="en-US" noProof="0" smtClean="0"/>
              <a:t>111</a:t>
            </a:fld>
            <a:endParaRPr lang="en-US" noProof="0" dirty="0"/>
          </a:p>
        </p:txBody>
      </p:sp>
    </p:spTree>
    <p:extLst>
      <p:ext uri="{BB962C8B-B14F-4D97-AF65-F5344CB8AC3E}">
        <p14:creationId xmlns:p14="http://schemas.microsoft.com/office/powerpoint/2010/main" val="46453561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AA7A0-F6FA-B401-5921-9A1312096D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A310ED-04FC-520C-D47A-8CDA6AE1F4D8}"/>
              </a:ext>
            </a:extLst>
          </p:cNvPr>
          <p:cNvSpPr>
            <a:spLocks noGrp="1"/>
          </p:cNvSpPr>
          <p:nvPr>
            <p:ph type="title"/>
          </p:nvPr>
        </p:nvSpPr>
        <p:spPr/>
        <p:txBody>
          <a:bodyPr/>
          <a:lstStyle/>
          <a:p>
            <a:r>
              <a:rPr lang="en-US" noProof="0" dirty="0"/>
              <a:t>New School Application</a:t>
            </a:r>
          </a:p>
        </p:txBody>
      </p:sp>
      <p:sp>
        <p:nvSpPr>
          <p:cNvPr id="3" name="Content Placeholder 2">
            <a:extLst>
              <a:ext uri="{FF2B5EF4-FFF2-40B4-BE49-F238E27FC236}">
                <a16:creationId xmlns:a16="http://schemas.microsoft.com/office/drawing/2014/main" id="{29984671-D8F3-4A2F-49A3-0130511F21EB}"/>
              </a:ext>
            </a:extLst>
          </p:cNvPr>
          <p:cNvSpPr>
            <a:spLocks noGrp="1"/>
          </p:cNvSpPr>
          <p:nvPr>
            <p:ph idx="1"/>
          </p:nvPr>
        </p:nvSpPr>
        <p:spPr/>
        <p:txBody>
          <a:bodyPr>
            <a:noAutofit/>
          </a:bodyPr>
          <a:lstStyle/>
          <a:p>
            <a:r>
              <a:rPr lang="en-US" sz="2400" noProof="0" dirty="0"/>
              <a:t>Academic transcripts must include the following:</a:t>
            </a:r>
          </a:p>
          <a:p>
            <a:pPr lvl="1"/>
            <a:r>
              <a:rPr lang="en-US" sz="2400" noProof="0" dirty="0"/>
              <a:t>List of courses attempted and/or completed</a:t>
            </a:r>
          </a:p>
          <a:p>
            <a:pPr lvl="1"/>
            <a:r>
              <a:rPr lang="en-US" sz="2400" noProof="0" dirty="0"/>
              <a:t>Grades for each course attempted/completed (including 'I' for incomplete and 'W' for withdrawn courses)</a:t>
            </a:r>
          </a:p>
          <a:p>
            <a:pPr lvl="1"/>
            <a:r>
              <a:rPr lang="en-US" sz="2400" noProof="0" dirty="0"/>
              <a:t>Clock hours and/or credits for each course attempted/completed</a:t>
            </a:r>
          </a:p>
          <a:p>
            <a:pPr lvl="1"/>
            <a:r>
              <a:rPr lang="en-US" sz="2400" noProof="0" dirty="0"/>
              <a:t>Student's last date of attendance</a:t>
            </a:r>
          </a:p>
          <a:p>
            <a:pPr lvl="1"/>
            <a:r>
              <a:rPr lang="en-US" sz="2400" noProof="0" dirty="0"/>
              <a:t>Student status (active, leave of absence, graduate, withdrawn, terminated)</a:t>
            </a:r>
          </a:p>
          <a:p>
            <a:pPr lvl="1"/>
            <a:endParaRPr lang="en-US" sz="2400" noProof="0" dirty="0"/>
          </a:p>
        </p:txBody>
      </p:sp>
      <p:sp>
        <p:nvSpPr>
          <p:cNvPr id="4" name="Slide Number Placeholder 3">
            <a:extLst>
              <a:ext uri="{FF2B5EF4-FFF2-40B4-BE49-F238E27FC236}">
                <a16:creationId xmlns:a16="http://schemas.microsoft.com/office/drawing/2014/main" id="{00FDD125-82CF-6960-FA69-D53C79DE4B6A}"/>
              </a:ext>
            </a:extLst>
          </p:cNvPr>
          <p:cNvSpPr>
            <a:spLocks noGrp="1"/>
          </p:cNvSpPr>
          <p:nvPr>
            <p:ph type="sldNum" sz="quarter" idx="12"/>
          </p:nvPr>
        </p:nvSpPr>
        <p:spPr/>
        <p:txBody>
          <a:bodyPr/>
          <a:lstStyle/>
          <a:p>
            <a:fld id="{680C5762-CF65-4775-9966-A58D40CC61B9}" type="slidenum">
              <a:rPr lang="en-US" noProof="0" smtClean="0"/>
              <a:t>112</a:t>
            </a:fld>
            <a:endParaRPr lang="en-US" noProof="0" dirty="0"/>
          </a:p>
        </p:txBody>
      </p:sp>
    </p:spTree>
    <p:extLst>
      <p:ext uri="{BB962C8B-B14F-4D97-AF65-F5344CB8AC3E}">
        <p14:creationId xmlns:p14="http://schemas.microsoft.com/office/powerpoint/2010/main" val="346051021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9A6AE-F9AC-F799-E2C4-045B67FF30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C280FE-A553-2BF4-F2B4-BACE21AEB120}"/>
              </a:ext>
            </a:extLst>
          </p:cNvPr>
          <p:cNvSpPr>
            <a:spLocks noGrp="1"/>
          </p:cNvSpPr>
          <p:nvPr>
            <p:ph type="title"/>
          </p:nvPr>
        </p:nvSpPr>
        <p:spPr/>
        <p:txBody>
          <a:bodyPr/>
          <a:lstStyle/>
          <a:p>
            <a:r>
              <a:rPr lang="en-US" noProof="0" dirty="0"/>
              <a:t>New School Application</a:t>
            </a:r>
          </a:p>
        </p:txBody>
      </p:sp>
      <p:sp>
        <p:nvSpPr>
          <p:cNvPr id="3" name="Content Placeholder 2">
            <a:extLst>
              <a:ext uri="{FF2B5EF4-FFF2-40B4-BE49-F238E27FC236}">
                <a16:creationId xmlns:a16="http://schemas.microsoft.com/office/drawing/2014/main" id="{9C079E4F-19EB-F2F2-CB5B-FAB3D8A19A7C}"/>
              </a:ext>
            </a:extLst>
          </p:cNvPr>
          <p:cNvSpPr>
            <a:spLocks noGrp="1"/>
          </p:cNvSpPr>
          <p:nvPr>
            <p:ph idx="1"/>
          </p:nvPr>
        </p:nvSpPr>
        <p:spPr/>
        <p:txBody>
          <a:bodyPr>
            <a:noAutofit/>
          </a:bodyPr>
          <a:lstStyle/>
          <a:p>
            <a:r>
              <a:rPr lang="en-US" sz="2400" noProof="0" dirty="0"/>
              <a:t>Academic transcripts must include the following:</a:t>
            </a:r>
          </a:p>
          <a:p>
            <a:pPr lvl="1"/>
            <a:r>
              <a:rPr lang="en-US" sz="2400" noProof="0" dirty="0"/>
              <a:t>Student status change date</a:t>
            </a:r>
          </a:p>
          <a:p>
            <a:pPr lvl="1"/>
            <a:r>
              <a:rPr lang="en-US" sz="2400" noProof="0" dirty="0"/>
              <a:t>Earned award (if student has graduated - certificate, diploma, Associate in Specialized Business degree, or Associate in Specialized Technology degree)</a:t>
            </a:r>
          </a:p>
          <a:p>
            <a:pPr lvl="1"/>
            <a:r>
              <a:rPr lang="en-US" sz="2400" noProof="0" dirty="0"/>
              <a:t>Name, title, and signature of school official and the date signed</a:t>
            </a:r>
          </a:p>
          <a:p>
            <a:pPr lvl="1"/>
            <a:endParaRPr lang="en-US" sz="2400" noProof="0" dirty="0"/>
          </a:p>
        </p:txBody>
      </p:sp>
      <p:sp>
        <p:nvSpPr>
          <p:cNvPr id="4" name="Slide Number Placeholder 3">
            <a:extLst>
              <a:ext uri="{FF2B5EF4-FFF2-40B4-BE49-F238E27FC236}">
                <a16:creationId xmlns:a16="http://schemas.microsoft.com/office/drawing/2014/main" id="{9A5B8770-5FDA-0735-8409-FC3F1E171CE1}"/>
              </a:ext>
            </a:extLst>
          </p:cNvPr>
          <p:cNvSpPr>
            <a:spLocks noGrp="1"/>
          </p:cNvSpPr>
          <p:nvPr>
            <p:ph type="sldNum" sz="quarter" idx="12"/>
          </p:nvPr>
        </p:nvSpPr>
        <p:spPr/>
        <p:txBody>
          <a:bodyPr/>
          <a:lstStyle/>
          <a:p>
            <a:fld id="{680C5762-CF65-4775-9966-A58D40CC61B9}" type="slidenum">
              <a:rPr lang="en-US" noProof="0" smtClean="0"/>
              <a:t>113</a:t>
            </a:fld>
            <a:endParaRPr lang="en-US" noProof="0" dirty="0"/>
          </a:p>
        </p:txBody>
      </p:sp>
    </p:spTree>
    <p:extLst>
      <p:ext uri="{BB962C8B-B14F-4D97-AF65-F5344CB8AC3E}">
        <p14:creationId xmlns:p14="http://schemas.microsoft.com/office/powerpoint/2010/main" val="331095900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70F49-0010-742D-1F7B-998AD51978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0AC0C3-B607-8C4E-7601-5883662D5907}"/>
              </a:ext>
            </a:extLst>
          </p:cNvPr>
          <p:cNvSpPr>
            <a:spLocks noGrp="1"/>
          </p:cNvSpPr>
          <p:nvPr>
            <p:ph type="title"/>
          </p:nvPr>
        </p:nvSpPr>
        <p:spPr/>
        <p:txBody>
          <a:bodyPr/>
          <a:lstStyle/>
          <a:p>
            <a:r>
              <a:rPr lang="en-US" noProof="0" dirty="0"/>
              <a:t>New School Application</a:t>
            </a:r>
          </a:p>
        </p:txBody>
      </p:sp>
      <p:sp>
        <p:nvSpPr>
          <p:cNvPr id="3" name="Content Placeholder 2">
            <a:extLst>
              <a:ext uri="{FF2B5EF4-FFF2-40B4-BE49-F238E27FC236}">
                <a16:creationId xmlns:a16="http://schemas.microsoft.com/office/drawing/2014/main" id="{EE810C80-71C5-D7F4-8BE9-915AC04DBCB8}"/>
              </a:ext>
            </a:extLst>
          </p:cNvPr>
          <p:cNvSpPr>
            <a:spLocks noGrp="1"/>
          </p:cNvSpPr>
          <p:nvPr>
            <p:ph idx="1"/>
          </p:nvPr>
        </p:nvSpPr>
        <p:spPr/>
        <p:txBody>
          <a:bodyPr>
            <a:normAutofit/>
          </a:bodyPr>
          <a:lstStyle/>
          <a:p>
            <a:r>
              <a:rPr lang="en-US" sz="2400" noProof="0" dirty="0"/>
              <a:t>Enrollment Agreement and Catalog</a:t>
            </a:r>
          </a:p>
          <a:p>
            <a:pPr lvl="1"/>
            <a:r>
              <a:rPr lang="en-US" sz="2400" noProof="0" dirty="0"/>
              <a:t>Refer to checklist in the application</a:t>
            </a:r>
          </a:p>
          <a:p>
            <a:pPr lvl="1"/>
            <a:r>
              <a:rPr lang="en-US" sz="2400" noProof="0" dirty="0"/>
              <a:t>All items are required</a:t>
            </a:r>
          </a:p>
          <a:p>
            <a:pPr lvl="1"/>
            <a:r>
              <a:rPr lang="en-US" sz="2400" noProof="0" dirty="0"/>
              <a:t>Ensure consistency with all documentation provided and all respective areas of the applications</a:t>
            </a:r>
          </a:p>
          <a:p>
            <a:pPr lvl="1"/>
            <a:r>
              <a:rPr lang="en-US" sz="2400" noProof="0" dirty="0"/>
              <a:t>Disclosures must be included</a:t>
            </a:r>
          </a:p>
          <a:p>
            <a:pPr lvl="1"/>
            <a:r>
              <a:rPr lang="en-US" sz="2400" noProof="0" dirty="0"/>
              <a:t>Tuition and fees must be itemized</a:t>
            </a:r>
          </a:p>
        </p:txBody>
      </p:sp>
      <p:sp>
        <p:nvSpPr>
          <p:cNvPr id="4" name="Slide Number Placeholder 3">
            <a:extLst>
              <a:ext uri="{FF2B5EF4-FFF2-40B4-BE49-F238E27FC236}">
                <a16:creationId xmlns:a16="http://schemas.microsoft.com/office/drawing/2014/main" id="{94CC6972-E4A8-D3C7-88A9-A6860140307B}"/>
              </a:ext>
            </a:extLst>
          </p:cNvPr>
          <p:cNvSpPr>
            <a:spLocks noGrp="1"/>
          </p:cNvSpPr>
          <p:nvPr>
            <p:ph type="sldNum" sz="quarter" idx="12"/>
          </p:nvPr>
        </p:nvSpPr>
        <p:spPr/>
        <p:txBody>
          <a:bodyPr/>
          <a:lstStyle/>
          <a:p>
            <a:fld id="{680C5762-CF65-4775-9966-A58D40CC61B9}" type="slidenum">
              <a:rPr lang="en-US" noProof="0" smtClean="0"/>
              <a:t>114</a:t>
            </a:fld>
            <a:endParaRPr lang="en-US" noProof="0" dirty="0"/>
          </a:p>
        </p:txBody>
      </p:sp>
    </p:spTree>
    <p:extLst>
      <p:ext uri="{BB962C8B-B14F-4D97-AF65-F5344CB8AC3E}">
        <p14:creationId xmlns:p14="http://schemas.microsoft.com/office/powerpoint/2010/main" val="4074526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7D370-026C-5411-0540-5B7759BB1F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16CDB3-EC43-C7F5-8A6A-B78B8FE3E8F1}"/>
              </a:ext>
            </a:extLst>
          </p:cNvPr>
          <p:cNvSpPr>
            <a:spLocks noGrp="1"/>
          </p:cNvSpPr>
          <p:nvPr>
            <p:ph type="title"/>
          </p:nvPr>
        </p:nvSpPr>
        <p:spPr/>
        <p:txBody>
          <a:bodyPr/>
          <a:lstStyle/>
          <a:p>
            <a:r>
              <a:rPr lang="en-US" noProof="0" dirty="0"/>
              <a:t>New Program Application</a:t>
            </a:r>
          </a:p>
        </p:txBody>
      </p:sp>
      <p:sp>
        <p:nvSpPr>
          <p:cNvPr id="3" name="Content Placeholder 2">
            <a:extLst>
              <a:ext uri="{FF2B5EF4-FFF2-40B4-BE49-F238E27FC236}">
                <a16:creationId xmlns:a16="http://schemas.microsoft.com/office/drawing/2014/main" id="{75C07D0F-4623-AA91-A5CB-DE96AEE9AD70}"/>
              </a:ext>
            </a:extLst>
          </p:cNvPr>
          <p:cNvSpPr>
            <a:spLocks noGrp="1"/>
          </p:cNvSpPr>
          <p:nvPr>
            <p:ph idx="1"/>
          </p:nvPr>
        </p:nvSpPr>
        <p:spPr/>
        <p:txBody>
          <a:bodyPr>
            <a:normAutofit/>
          </a:bodyPr>
          <a:lstStyle/>
          <a:p>
            <a:r>
              <a:rPr lang="en-US" sz="2400" noProof="0" dirty="0"/>
              <a:t>At least one (1) New Program Application is required to apply for licensure/registration</a:t>
            </a:r>
          </a:p>
          <a:p>
            <a:r>
              <a:rPr lang="en-US" sz="2400" noProof="0" dirty="0"/>
              <a:t>One (1) New Program Application is included in the $7,500 New School Application fee</a:t>
            </a:r>
          </a:p>
          <a:p>
            <a:r>
              <a:rPr lang="en-US" sz="2400" noProof="0" dirty="0"/>
              <a:t>Up to three (3) new programs may be considered by the Board at any one time</a:t>
            </a:r>
          </a:p>
          <a:p>
            <a:r>
              <a:rPr lang="en-US" sz="2400" noProof="0" dirty="0"/>
              <a:t>Additional New Program Applications $1,400 each</a:t>
            </a:r>
          </a:p>
        </p:txBody>
      </p:sp>
      <p:sp>
        <p:nvSpPr>
          <p:cNvPr id="4" name="Slide Number Placeholder 3">
            <a:extLst>
              <a:ext uri="{FF2B5EF4-FFF2-40B4-BE49-F238E27FC236}">
                <a16:creationId xmlns:a16="http://schemas.microsoft.com/office/drawing/2014/main" id="{5AD549DB-141F-ED30-5872-8825DBEDEA47}"/>
              </a:ext>
            </a:extLst>
          </p:cNvPr>
          <p:cNvSpPr>
            <a:spLocks noGrp="1"/>
          </p:cNvSpPr>
          <p:nvPr>
            <p:ph type="sldNum" sz="quarter" idx="12"/>
          </p:nvPr>
        </p:nvSpPr>
        <p:spPr/>
        <p:txBody>
          <a:bodyPr/>
          <a:lstStyle/>
          <a:p>
            <a:fld id="{680C5762-CF65-4775-9966-A58D40CC61B9}" type="slidenum">
              <a:rPr lang="en-US" noProof="0" smtClean="0"/>
              <a:t>115</a:t>
            </a:fld>
            <a:endParaRPr lang="en-US" noProof="0" dirty="0"/>
          </a:p>
        </p:txBody>
      </p:sp>
    </p:spTree>
    <p:extLst>
      <p:ext uri="{BB962C8B-B14F-4D97-AF65-F5344CB8AC3E}">
        <p14:creationId xmlns:p14="http://schemas.microsoft.com/office/powerpoint/2010/main" val="240223233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385B2-4BBA-96C6-A954-57BF4141EA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60BA9E-013B-A527-F9C6-8C14CE780D71}"/>
              </a:ext>
            </a:extLst>
          </p:cNvPr>
          <p:cNvSpPr>
            <a:spLocks noGrp="1"/>
          </p:cNvSpPr>
          <p:nvPr>
            <p:ph type="title"/>
          </p:nvPr>
        </p:nvSpPr>
        <p:spPr/>
        <p:txBody>
          <a:bodyPr/>
          <a:lstStyle/>
          <a:p>
            <a:r>
              <a:rPr lang="en-US" noProof="0" dirty="0"/>
              <a:t>New Program Application</a:t>
            </a:r>
          </a:p>
        </p:txBody>
      </p:sp>
      <p:sp>
        <p:nvSpPr>
          <p:cNvPr id="3" name="Content Placeholder 2">
            <a:extLst>
              <a:ext uri="{FF2B5EF4-FFF2-40B4-BE49-F238E27FC236}">
                <a16:creationId xmlns:a16="http://schemas.microsoft.com/office/drawing/2014/main" id="{04E2D601-1673-A705-6A96-5DBFB44E52EF}"/>
              </a:ext>
            </a:extLst>
          </p:cNvPr>
          <p:cNvSpPr>
            <a:spLocks noGrp="1"/>
          </p:cNvSpPr>
          <p:nvPr>
            <p:ph idx="1"/>
          </p:nvPr>
        </p:nvSpPr>
        <p:spPr/>
        <p:txBody>
          <a:bodyPr>
            <a:normAutofit/>
          </a:bodyPr>
          <a:lstStyle/>
          <a:p>
            <a:r>
              <a:rPr lang="en-US" sz="2400" noProof="0" dirty="0"/>
              <a:t>Residential Instruction – clock hours for all, credits may be added</a:t>
            </a:r>
          </a:p>
          <a:p>
            <a:r>
              <a:rPr lang="en-US" sz="2400" noProof="0" dirty="0"/>
              <a:t>Online distance education only – number of lessons</a:t>
            </a:r>
          </a:p>
          <a:p>
            <a:r>
              <a:rPr lang="en-US" sz="2400" noProof="0" dirty="0"/>
              <a:t>Hybrid residential + online – clock hours for all, credits may be added</a:t>
            </a:r>
          </a:p>
          <a:p>
            <a:r>
              <a:rPr lang="en-US" sz="2400" noProof="0" dirty="0"/>
              <a:t>Homework or work done outside of class may not be added to program clock hours</a:t>
            </a:r>
          </a:p>
          <a:p>
            <a:r>
              <a:rPr lang="en-US" sz="2400" noProof="0" dirty="0"/>
              <a:t>Externship, internship, and clinical hours should be identified as their own course and included in program clock hours</a:t>
            </a:r>
          </a:p>
        </p:txBody>
      </p:sp>
      <p:sp>
        <p:nvSpPr>
          <p:cNvPr id="4" name="Slide Number Placeholder 3">
            <a:extLst>
              <a:ext uri="{FF2B5EF4-FFF2-40B4-BE49-F238E27FC236}">
                <a16:creationId xmlns:a16="http://schemas.microsoft.com/office/drawing/2014/main" id="{66F21586-0CE9-E206-36E3-A39505E0B1F5}"/>
              </a:ext>
            </a:extLst>
          </p:cNvPr>
          <p:cNvSpPr>
            <a:spLocks noGrp="1"/>
          </p:cNvSpPr>
          <p:nvPr>
            <p:ph type="sldNum" sz="quarter" idx="12"/>
          </p:nvPr>
        </p:nvSpPr>
        <p:spPr/>
        <p:txBody>
          <a:bodyPr/>
          <a:lstStyle/>
          <a:p>
            <a:fld id="{680C5762-CF65-4775-9966-A58D40CC61B9}" type="slidenum">
              <a:rPr lang="en-US" noProof="0" smtClean="0"/>
              <a:t>116</a:t>
            </a:fld>
            <a:endParaRPr lang="en-US" noProof="0" dirty="0"/>
          </a:p>
        </p:txBody>
      </p:sp>
    </p:spTree>
    <p:extLst>
      <p:ext uri="{BB962C8B-B14F-4D97-AF65-F5344CB8AC3E}">
        <p14:creationId xmlns:p14="http://schemas.microsoft.com/office/powerpoint/2010/main" val="20993258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AA473-36A3-5ECD-3BC7-8A6DD56048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A8EAED-0E34-A270-0CA1-B7D35E080D2F}"/>
              </a:ext>
            </a:extLst>
          </p:cNvPr>
          <p:cNvSpPr>
            <a:spLocks noGrp="1"/>
          </p:cNvSpPr>
          <p:nvPr>
            <p:ph type="title"/>
          </p:nvPr>
        </p:nvSpPr>
        <p:spPr/>
        <p:txBody>
          <a:bodyPr/>
          <a:lstStyle/>
          <a:p>
            <a:r>
              <a:rPr lang="en-US" noProof="0" dirty="0"/>
              <a:t>New Program Application</a:t>
            </a:r>
          </a:p>
        </p:txBody>
      </p:sp>
      <p:sp>
        <p:nvSpPr>
          <p:cNvPr id="3" name="Content Placeholder 2">
            <a:extLst>
              <a:ext uri="{FF2B5EF4-FFF2-40B4-BE49-F238E27FC236}">
                <a16:creationId xmlns:a16="http://schemas.microsoft.com/office/drawing/2014/main" id="{5A65440D-2E1E-9A1A-8653-6A92C03A92B0}"/>
              </a:ext>
            </a:extLst>
          </p:cNvPr>
          <p:cNvSpPr>
            <a:spLocks noGrp="1"/>
          </p:cNvSpPr>
          <p:nvPr>
            <p:ph idx="1"/>
          </p:nvPr>
        </p:nvSpPr>
        <p:spPr/>
        <p:txBody>
          <a:bodyPr>
            <a:normAutofit/>
          </a:bodyPr>
          <a:lstStyle/>
          <a:p>
            <a:r>
              <a:rPr lang="en-US" sz="2400" noProof="0" dirty="0"/>
              <a:t>Diploma - awarded by the school upon the successful completion of a Board-approved program</a:t>
            </a:r>
          </a:p>
          <a:p>
            <a:r>
              <a:rPr lang="en-US" sz="2400" noProof="0" dirty="0"/>
              <a:t>Certificate - awarded by a school upon the successful completion of a Board-approved course </a:t>
            </a:r>
          </a:p>
          <a:p>
            <a:pPr marL="0" indent="0">
              <a:buNone/>
            </a:pPr>
            <a:endParaRPr lang="en-US" sz="2000" i="1" noProof="0" dirty="0"/>
          </a:p>
          <a:p>
            <a:pPr marL="0" indent="0">
              <a:buNone/>
            </a:pPr>
            <a:r>
              <a:rPr lang="en-US" sz="2000" i="1" noProof="0" dirty="0"/>
              <a:t>Note: </a:t>
            </a:r>
          </a:p>
          <a:p>
            <a:pPr marL="0" indent="0">
              <a:buNone/>
            </a:pPr>
            <a:r>
              <a:rPr lang="en-US" sz="2000" i="1" noProof="0" dirty="0"/>
              <a:t>A certificate is not the same as certification. </a:t>
            </a:r>
          </a:p>
          <a:p>
            <a:pPr marL="0" indent="0">
              <a:buNone/>
            </a:pPr>
            <a:r>
              <a:rPr lang="en-US" sz="2000" i="1" noProof="0" dirty="0"/>
              <a:t>Certification is provided by a 3</a:t>
            </a:r>
            <a:r>
              <a:rPr lang="en-US" sz="2000" i="1" baseline="30000" noProof="0" dirty="0"/>
              <a:t>rd</a:t>
            </a:r>
            <a:r>
              <a:rPr lang="en-US" sz="2000" i="1" noProof="0" dirty="0"/>
              <a:t>-party entity who administers the permit, registration, or licensing exam.</a:t>
            </a:r>
          </a:p>
          <a:p>
            <a:pPr marL="0" indent="0">
              <a:buNone/>
            </a:pPr>
            <a:r>
              <a:rPr lang="en-US" sz="2000" i="1" noProof="0" dirty="0"/>
              <a:t>Training providers do not provide certification; they provide the skills, knowledge, and training hours necessary to sit for examination.</a:t>
            </a:r>
          </a:p>
        </p:txBody>
      </p:sp>
      <p:sp>
        <p:nvSpPr>
          <p:cNvPr id="4" name="Slide Number Placeholder 3">
            <a:extLst>
              <a:ext uri="{FF2B5EF4-FFF2-40B4-BE49-F238E27FC236}">
                <a16:creationId xmlns:a16="http://schemas.microsoft.com/office/drawing/2014/main" id="{E8B0E856-7541-F4DC-5699-993913988552}"/>
              </a:ext>
            </a:extLst>
          </p:cNvPr>
          <p:cNvSpPr>
            <a:spLocks noGrp="1"/>
          </p:cNvSpPr>
          <p:nvPr>
            <p:ph type="sldNum" sz="quarter" idx="12"/>
          </p:nvPr>
        </p:nvSpPr>
        <p:spPr/>
        <p:txBody>
          <a:bodyPr/>
          <a:lstStyle/>
          <a:p>
            <a:fld id="{680C5762-CF65-4775-9966-A58D40CC61B9}" type="slidenum">
              <a:rPr lang="en-US" noProof="0" smtClean="0"/>
              <a:t>117</a:t>
            </a:fld>
            <a:endParaRPr lang="en-US" noProof="0" dirty="0"/>
          </a:p>
        </p:txBody>
      </p:sp>
    </p:spTree>
    <p:extLst>
      <p:ext uri="{BB962C8B-B14F-4D97-AF65-F5344CB8AC3E}">
        <p14:creationId xmlns:p14="http://schemas.microsoft.com/office/powerpoint/2010/main" val="326078068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CD08C-F156-8E82-4093-73D7A32FE4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D1B16A-31D7-01DF-6FCF-4205AA046E6D}"/>
              </a:ext>
            </a:extLst>
          </p:cNvPr>
          <p:cNvSpPr>
            <a:spLocks noGrp="1"/>
          </p:cNvSpPr>
          <p:nvPr>
            <p:ph type="title"/>
          </p:nvPr>
        </p:nvSpPr>
        <p:spPr/>
        <p:txBody>
          <a:bodyPr/>
          <a:lstStyle/>
          <a:p>
            <a:r>
              <a:rPr lang="en-US" noProof="0" dirty="0"/>
              <a:t>New Program Application</a:t>
            </a:r>
          </a:p>
        </p:txBody>
      </p:sp>
      <p:sp>
        <p:nvSpPr>
          <p:cNvPr id="3" name="Content Placeholder 2">
            <a:extLst>
              <a:ext uri="{FF2B5EF4-FFF2-40B4-BE49-F238E27FC236}">
                <a16:creationId xmlns:a16="http://schemas.microsoft.com/office/drawing/2014/main" id="{C1670F7D-8888-1C4D-69D6-A5960BB6E7E8}"/>
              </a:ext>
            </a:extLst>
          </p:cNvPr>
          <p:cNvSpPr>
            <a:spLocks noGrp="1"/>
          </p:cNvSpPr>
          <p:nvPr>
            <p:ph idx="1"/>
          </p:nvPr>
        </p:nvSpPr>
        <p:spPr/>
        <p:txBody>
          <a:bodyPr>
            <a:normAutofit/>
          </a:bodyPr>
          <a:lstStyle/>
          <a:p>
            <a:r>
              <a:rPr lang="en-US" sz="2400" noProof="0" dirty="0"/>
              <a:t>Degree - </a:t>
            </a:r>
            <a:r>
              <a:rPr lang="en-US" sz="2400" u="sng" noProof="0" dirty="0"/>
              <a:t>specialized</a:t>
            </a:r>
            <a:r>
              <a:rPr lang="en-US" sz="2400" noProof="0" dirty="0"/>
              <a:t> associate degree awarded by a school upon the successful completion of a Board-approved program</a:t>
            </a:r>
          </a:p>
          <a:p>
            <a:pPr lvl="1"/>
            <a:r>
              <a:rPr lang="en-US" sz="2400" noProof="0" dirty="0"/>
              <a:t>Requires additional review by a specialized team and approval by the Secretary of Education</a:t>
            </a:r>
          </a:p>
          <a:p>
            <a:pPr lvl="1"/>
            <a:r>
              <a:rPr lang="en-US" sz="2400" noProof="0" dirty="0"/>
              <a:t>Program must be operational for 12 consecutive months at a </a:t>
            </a:r>
            <a:r>
              <a:rPr lang="en-US" sz="2400" u="sng" noProof="0" dirty="0"/>
              <a:t>diploma</a:t>
            </a:r>
            <a:r>
              <a:rPr lang="en-US" sz="2400" noProof="0" dirty="0"/>
              <a:t> prior to seeking degree status</a:t>
            </a:r>
          </a:p>
          <a:p>
            <a:pPr lvl="1"/>
            <a:r>
              <a:rPr lang="en-US" sz="2400" noProof="0" dirty="0"/>
              <a:t>After first degree approval, can apply directly for degree</a:t>
            </a:r>
          </a:p>
        </p:txBody>
      </p:sp>
      <p:sp>
        <p:nvSpPr>
          <p:cNvPr id="4" name="Slide Number Placeholder 3">
            <a:extLst>
              <a:ext uri="{FF2B5EF4-FFF2-40B4-BE49-F238E27FC236}">
                <a16:creationId xmlns:a16="http://schemas.microsoft.com/office/drawing/2014/main" id="{69A8B44A-5A2C-C5AF-C788-9710EB530418}"/>
              </a:ext>
            </a:extLst>
          </p:cNvPr>
          <p:cNvSpPr>
            <a:spLocks noGrp="1"/>
          </p:cNvSpPr>
          <p:nvPr>
            <p:ph type="sldNum" sz="quarter" idx="12"/>
          </p:nvPr>
        </p:nvSpPr>
        <p:spPr/>
        <p:txBody>
          <a:bodyPr/>
          <a:lstStyle/>
          <a:p>
            <a:fld id="{680C5762-CF65-4775-9966-A58D40CC61B9}" type="slidenum">
              <a:rPr lang="en-US" noProof="0" smtClean="0"/>
              <a:t>118</a:t>
            </a:fld>
            <a:endParaRPr lang="en-US" noProof="0" dirty="0"/>
          </a:p>
        </p:txBody>
      </p:sp>
    </p:spTree>
    <p:extLst>
      <p:ext uri="{BB962C8B-B14F-4D97-AF65-F5344CB8AC3E}">
        <p14:creationId xmlns:p14="http://schemas.microsoft.com/office/powerpoint/2010/main" val="311887289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8E90E7-519D-A468-54C5-E4B93D0CB5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A420F5-E437-57F3-5719-A6352F9B76C9}"/>
              </a:ext>
            </a:extLst>
          </p:cNvPr>
          <p:cNvSpPr>
            <a:spLocks noGrp="1"/>
          </p:cNvSpPr>
          <p:nvPr>
            <p:ph type="title"/>
          </p:nvPr>
        </p:nvSpPr>
        <p:spPr/>
        <p:txBody>
          <a:bodyPr/>
          <a:lstStyle/>
          <a:p>
            <a:r>
              <a:rPr lang="en-US" noProof="0" dirty="0"/>
              <a:t>New Program Application</a:t>
            </a:r>
          </a:p>
        </p:txBody>
      </p:sp>
      <p:sp>
        <p:nvSpPr>
          <p:cNvPr id="3" name="Content Placeholder 2">
            <a:extLst>
              <a:ext uri="{FF2B5EF4-FFF2-40B4-BE49-F238E27FC236}">
                <a16:creationId xmlns:a16="http://schemas.microsoft.com/office/drawing/2014/main" id="{369E1900-F2AE-682A-7BFB-6414F462C3F1}"/>
              </a:ext>
            </a:extLst>
          </p:cNvPr>
          <p:cNvSpPr>
            <a:spLocks noGrp="1"/>
          </p:cNvSpPr>
          <p:nvPr>
            <p:ph idx="1"/>
          </p:nvPr>
        </p:nvSpPr>
        <p:spPr/>
        <p:txBody>
          <a:bodyPr>
            <a:normAutofit/>
          </a:bodyPr>
          <a:lstStyle/>
          <a:p>
            <a:r>
              <a:rPr lang="en-US" sz="2400" noProof="0" dirty="0"/>
              <a:t>Entrance/Admission Requirements</a:t>
            </a:r>
          </a:p>
          <a:p>
            <a:pPr lvl="1"/>
            <a:r>
              <a:rPr lang="en-US" sz="2400" noProof="0" dirty="0"/>
              <a:t>School and/or program-specific requirements</a:t>
            </a:r>
          </a:p>
          <a:p>
            <a:pPr lvl="1"/>
            <a:r>
              <a:rPr lang="en-US" sz="2400" noProof="0" dirty="0"/>
              <a:t>Documentation/evidence to be retained in the students' records for at least 2 years</a:t>
            </a:r>
          </a:p>
          <a:p>
            <a:pPr lvl="1"/>
            <a:r>
              <a:rPr lang="en-US" sz="2400" noProof="0" dirty="0"/>
              <a:t>Requirements should ensure that an enrolled student is able to successfully complete program expectations</a:t>
            </a:r>
          </a:p>
          <a:p>
            <a:pPr lvl="1"/>
            <a:r>
              <a:rPr lang="en-US" sz="2400" noProof="0" dirty="0"/>
              <a:t>Requirements should ensure that a graduated student will be able to secure and maintain employment opportunities</a:t>
            </a:r>
          </a:p>
        </p:txBody>
      </p:sp>
      <p:sp>
        <p:nvSpPr>
          <p:cNvPr id="4" name="Slide Number Placeholder 3">
            <a:extLst>
              <a:ext uri="{FF2B5EF4-FFF2-40B4-BE49-F238E27FC236}">
                <a16:creationId xmlns:a16="http://schemas.microsoft.com/office/drawing/2014/main" id="{F76B8970-D0C5-E538-3179-42AEEB607C35}"/>
              </a:ext>
            </a:extLst>
          </p:cNvPr>
          <p:cNvSpPr>
            <a:spLocks noGrp="1"/>
          </p:cNvSpPr>
          <p:nvPr>
            <p:ph type="sldNum" sz="quarter" idx="12"/>
          </p:nvPr>
        </p:nvSpPr>
        <p:spPr/>
        <p:txBody>
          <a:bodyPr/>
          <a:lstStyle/>
          <a:p>
            <a:fld id="{680C5762-CF65-4775-9966-A58D40CC61B9}" type="slidenum">
              <a:rPr lang="en-US" noProof="0" smtClean="0"/>
              <a:t>119</a:t>
            </a:fld>
            <a:endParaRPr lang="en-US" noProof="0" dirty="0"/>
          </a:p>
        </p:txBody>
      </p:sp>
    </p:spTree>
    <p:extLst>
      <p:ext uri="{BB962C8B-B14F-4D97-AF65-F5344CB8AC3E}">
        <p14:creationId xmlns:p14="http://schemas.microsoft.com/office/powerpoint/2010/main" val="1982027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64C6-D7EF-E222-2D74-458FE6FD40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33EEDA-8857-418F-83D4-FACC5B1A16AA}"/>
              </a:ext>
            </a:extLst>
          </p:cNvPr>
          <p:cNvSpPr>
            <a:spLocks noGrp="1"/>
          </p:cNvSpPr>
          <p:nvPr>
            <p:ph type="title"/>
          </p:nvPr>
        </p:nvSpPr>
        <p:spPr/>
        <p:txBody>
          <a:bodyPr/>
          <a:lstStyle/>
          <a:p>
            <a:r>
              <a:rPr lang="en-US" noProof="0" dirty="0"/>
              <a:t>What If?</a:t>
            </a:r>
          </a:p>
        </p:txBody>
      </p:sp>
      <p:sp>
        <p:nvSpPr>
          <p:cNvPr id="3" name="Content Placeholder 2">
            <a:extLst>
              <a:ext uri="{FF2B5EF4-FFF2-40B4-BE49-F238E27FC236}">
                <a16:creationId xmlns:a16="http://schemas.microsoft.com/office/drawing/2014/main" id="{62AF6145-0239-1BEC-AD1F-8371CFDA5F87}"/>
              </a:ext>
            </a:extLst>
          </p:cNvPr>
          <p:cNvSpPr>
            <a:spLocks noGrp="1"/>
          </p:cNvSpPr>
          <p:nvPr>
            <p:ph idx="1"/>
          </p:nvPr>
        </p:nvSpPr>
        <p:spPr/>
        <p:txBody>
          <a:bodyPr>
            <a:normAutofit/>
          </a:bodyPr>
          <a:lstStyle/>
          <a:p>
            <a:r>
              <a:rPr lang="en-US" sz="2800" noProof="0" dirty="0">
                <a:solidFill>
                  <a:srgbClr val="0070C0"/>
                </a:solidFill>
              </a:rPr>
              <a:t>We do not have a physical presence in PA?</a:t>
            </a:r>
          </a:p>
          <a:p>
            <a:pPr lvl="1"/>
            <a:r>
              <a:rPr lang="en-US" sz="2400" noProof="0" dirty="0"/>
              <a:t>The process to apply for authorization is the same for both in-state and out-of-state training providers</a:t>
            </a:r>
          </a:p>
          <a:p>
            <a:pPr lvl="1"/>
            <a:r>
              <a:rPr lang="en-US" sz="2400" noProof="0" dirty="0"/>
              <a:t>In-state schools are licensed</a:t>
            </a:r>
            <a:r>
              <a:rPr lang="en-US" sz="2400" dirty="0"/>
              <a:t>, </a:t>
            </a:r>
            <a:r>
              <a:rPr lang="en-US" sz="2400" noProof="0" dirty="0"/>
              <a:t>Out-of-state schools are registered</a:t>
            </a:r>
          </a:p>
          <a:p>
            <a:pPr lvl="1"/>
            <a:r>
              <a:rPr lang="en-US" sz="2400" noProof="0" dirty="0"/>
              <a:t>Authorization is obtained via the State Board of Private Licensed Schools</a:t>
            </a:r>
          </a:p>
          <a:p>
            <a:pPr lvl="1"/>
            <a:r>
              <a:rPr lang="en-US" sz="2400" noProof="0" dirty="0"/>
              <a:t>Out-of-state schools are held to the same statutory and regulatory mandates as In-state schools</a:t>
            </a:r>
          </a:p>
        </p:txBody>
      </p:sp>
      <p:sp>
        <p:nvSpPr>
          <p:cNvPr id="4" name="Slide Number Placeholder 3">
            <a:extLst>
              <a:ext uri="{FF2B5EF4-FFF2-40B4-BE49-F238E27FC236}">
                <a16:creationId xmlns:a16="http://schemas.microsoft.com/office/drawing/2014/main" id="{833ABB0A-E5FF-A4B3-2B3E-3FE9817CC918}"/>
              </a:ext>
            </a:extLst>
          </p:cNvPr>
          <p:cNvSpPr>
            <a:spLocks noGrp="1"/>
          </p:cNvSpPr>
          <p:nvPr>
            <p:ph type="sldNum" sz="quarter" idx="12"/>
          </p:nvPr>
        </p:nvSpPr>
        <p:spPr/>
        <p:txBody>
          <a:bodyPr/>
          <a:lstStyle/>
          <a:p>
            <a:fld id="{680C5762-CF65-4775-9966-A58D40CC61B9}" type="slidenum">
              <a:rPr lang="en-US" noProof="0" smtClean="0"/>
              <a:t>12</a:t>
            </a:fld>
            <a:endParaRPr lang="en-US" noProof="0" dirty="0"/>
          </a:p>
        </p:txBody>
      </p:sp>
    </p:spTree>
    <p:extLst>
      <p:ext uri="{BB962C8B-B14F-4D97-AF65-F5344CB8AC3E}">
        <p14:creationId xmlns:p14="http://schemas.microsoft.com/office/powerpoint/2010/main" val="421131490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00919-C5DC-6047-3250-209BCF877A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0A361B-2C3F-3F5C-E98F-7EB5F462B712}"/>
              </a:ext>
            </a:extLst>
          </p:cNvPr>
          <p:cNvSpPr>
            <a:spLocks noGrp="1"/>
          </p:cNvSpPr>
          <p:nvPr>
            <p:ph type="title"/>
          </p:nvPr>
        </p:nvSpPr>
        <p:spPr/>
        <p:txBody>
          <a:bodyPr/>
          <a:lstStyle/>
          <a:p>
            <a:r>
              <a:rPr lang="en-US" noProof="0" dirty="0"/>
              <a:t>New Program Application</a:t>
            </a:r>
          </a:p>
        </p:txBody>
      </p:sp>
      <p:sp>
        <p:nvSpPr>
          <p:cNvPr id="3" name="Content Placeholder 2">
            <a:extLst>
              <a:ext uri="{FF2B5EF4-FFF2-40B4-BE49-F238E27FC236}">
                <a16:creationId xmlns:a16="http://schemas.microsoft.com/office/drawing/2014/main" id="{65A85537-0891-250D-8BE4-2E4E6295BA60}"/>
              </a:ext>
            </a:extLst>
          </p:cNvPr>
          <p:cNvSpPr>
            <a:spLocks noGrp="1"/>
          </p:cNvSpPr>
          <p:nvPr>
            <p:ph idx="1"/>
          </p:nvPr>
        </p:nvSpPr>
        <p:spPr/>
        <p:txBody>
          <a:bodyPr>
            <a:normAutofit/>
          </a:bodyPr>
          <a:lstStyle/>
          <a:p>
            <a:r>
              <a:rPr lang="en-US" sz="2400" noProof="0" dirty="0"/>
              <a:t>Entrance/Admission Requirements</a:t>
            </a:r>
          </a:p>
          <a:p>
            <a:pPr lvl="1"/>
            <a:r>
              <a:rPr lang="en-US" sz="2400" noProof="0" dirty="0"/>
              <a:t>Consider minimum required education</a:t>
            </a:r>
          </a:p>
          <a:p>
            <a:pPr lvl="1"/>
            <a:r>
              <a:rPr lang="en-US" sz="2400" noProof="0" dirty="0"/>
              <a:t>Reading levels must be assessed for all instructional materials</a:t>
            </a:r>
          </a:p>
          <a:p>
            <a:pPr lvl="1"/>
            <a:r>
              <a:rPr lang="en-US" sz="2400" noProof="0" dirty="0"/>
              <a:t>Identify the method used to determine reading levels</a:t>
            </a:r>
          </a:p>
          <a:p>
            <a:pPr lvl="2"/>
            <a:r>
              <a:rPr lang="en-US" noProof="0" dirty="0"/>
              <a:t>Book Publisher</a:t>
            </a:r>
          </a:p>
          <a:p>
            <a:pPr lvl="2"/>
            <a:r>
              <a:rPr lang="en-US" noProof="0" dirty="0"/>
              <a:t>Reading Level Assessment Tools (Flesch-Kincaid)</a:t>
            </a:r>
          </a:p>
        </p:txBody>
      </p:sp>
      <p:sp>
        <p:nvSpPr>
          <p:cNvPr id="4" name="Slide Number Placeholder 3">
            <a:extLst>
              <a:ext uri="{FF2B5EF4-FFF2-40B4-BE49-F238E27FC236}">
                <a16:creationId xmlns:a16="http://schemas.microsoft.com/office/drawing/2014/main" id="{D9BC638C-8CDA-83C3-8318-90D22C78C13C}"/>
              </a:ext>
            </a:extLst>
          </p:cNvPr>
          <p:cNvSpPr>
            <a:spLocks noGrp="1"/>
          </p:cNvSpPr>
          <p:nvPr>
            <p:ph type="sldNum" sz="quarter" idx="12"/>
          </p:nvPr>
        </p:nvSpPr>
        <p:spPr/>
        <p:txBody>
          <a:bodyPr/>
          <a:lstStyle/>
          <a:p>
            <a:fld id="{680C5762-CF65-4775-9966-A58D40CC61B9}" type="slidenum">
              <a:rPr lang="en-US" noProof="0" smtClean="0"/>
              <a:t>120</a:t>
            </a:fld>
            <a:endParaRPr lang="en-US" noProof="0" dirty="0"/>
          </a:p>
        </p:txBody>
      </p:sp>
    </p:spTree>
    <p:extLst>
      <p:ext uri="{BB962C8B-B14F-4D97-AF65-F5344CB8AC3E}">
        <p14:creationId xmlns:p14="http://schemas.microsoft.com/office/powerpoint/2010/main" val="220108417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32AE9-C211-4F42-D636-A3B06915A4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9345CF-53C5-4EFD-951A-1B883755BCF5}"/>
              </a:ext>
            </a:extLst>
          </p:cNvPr>
          <p:cNvSpPr>
            <a:spLocks noGrp="1"/>
          </p:cNvSpPr>
          <p:nvPr>
            <p:ph type="title"/>
          </p:nvPr>
        </p:nvSpPr>
        <p:spPr/>
        <p:txBody>
          <a:bodyPr/>
          <a:lstStyle/>
          <a:p>
            <a:r>
              <a:rPr lang="en-US" noProof="0" dirty="0"/>
              <a:t>New Program Application</a:t>
            </a:r>
          </a:p>
        </p:txBody>
      </p:sp>
      <p:sp>
        <p:nvSpPr>
          <p:cNvPr id="3" name="Content Placeholder 2">
            <a:extLst>
              <a:ext uri="{FF2B5EF4-FFF2-40B4-BE49-F238E27FC236}">
                <a16:creationId xmlns:a16="http://schemas.microsoft.com/office/drawing/2014/main" id="{04A27D97-2189-93CC-409E-4746C7DA902F}"/>
              </a:ext>
            </a:extLst>
          </p:cNvPr>
          <p:cNvSpPr>
            <a:spLocks noGrp="1"/>
          </p:cNvSpPr>
          <p:nvPr>
            <p:ph idx="1"/>
          </p:nvPr>
        </p:nvSpPr>
        <p:spPr/>
        <p:txBody>
          <a:bodyPr>
            <a:normAutofit/>
          </a:bodyPr>
          <a:lstStyle/>
          <a:p>
            <a:r>
              <a:rPr lang="en-US" sz="2400" noProof="0" dirty="0"/>
              <a:t>Entrance/Admission Requirements</a:t>
            </a:r>
          </a:p>
          <a:p>
            <a:pPr lvl="1"/>
            <a:r>
              <a:rPr lang="en-US" sz="2400" noProof="0" dirty="0"/>
              <a:t>Consider skills that may need assessed prior to enrollment (math skills, computer skills, etc.)</a:t>
            </a:r>
          </a:p>
          <a:p>
            <a:pPr lvl="2"/>
            <a:r>
              <a:rPr lang="en-US" noProof="0" dirty="0"/>
              <a:t>Purchased resources or proprietary</a:t>
            </a:r>
          </a:p>
          <a:p>
            <a:pPr lvl="1"/>
            <a:r>
              <a:rPr lang="en-US" sz="2400" noProof="0" dirty="0"/>
              <a:t>Consider the physical demands of employment</a:t>
            </a:r>
          </a:p>
          <a:p>
            <a:pPr lvl="2"/>
            <a:r>
              <a:rPr lang="en-US" noProof="0" dirty="0"/>
              <a:t>Physical capabilities</a:t>
            </a:r>
          </a:p>
          <a:p>
            <a:pPr lvl="2"/>
            <a:r>
              <a:rPr lang="en-US" noProof="0" dirty="0"/>
              <a:t>Physical health assessments – including drug screenings, TB, etc.</a:t>
            </a:r>
          </a:p>
          <a:p>
            <a:pPr lvl="1"/>
            <a:r>
              <a:rPr lang="en-US" sz="2400" noProof="0" dirty="0"/>
              <a:t>Consider criminal history and/or driving records</a:t>
            </a:r>
          </a:p>
        </p:txBody>
      </p:sp>
      <p:sp>
        <p:nvSpPr>
          <p:cNvPr id="4" name="Slide Number Placeholder 3">
            <a:extLst>
              <a:ext uri="{FF2B5EF4-FFF2-40B4-BE49-F238E27FC236}">
                <a16:creationId xmlns:a16="http://schemas.microsoft.com/office/drawing/2014/main" id="{D3F1939A-3B0B-E8EA-4CFA-3B7131548F22}"/>
              </a:ext>
            </a:extLst>
          </p:cNvPr>
          <p:cNvSpPr>
            <a:spLocks noGrp="1"/>
          </p:cNvSpPr>
          <p:nvPr>
            <p:ph type="sldNum" sz="quarter" idx="12"/>
          </p:nvPr>
        </p:nvSpPr>
        <p:spPr/>
        <p:txBody>
          <a:bodyPr/>
          <a:lstStyle/>
          <a:p>
            <a:fld id="{680C5762-CF65-4775-9966-A58D40CC61B9}" type="slidenum">
              <a:rPr lang="en-US" noProof="0" smtClean="0"/>
              <a:t>121</a:t>
            </a:fld>
            <a:endParaRPr lang="en-US" noProof="0" dirty="0"/>
          </a:p>
        </p:txBody>
      </p:sp>
    </p:spTree>
    <p:extLst>
      <p:ext uri="{BB962C8B-B14F-4D97-AF65-F5344CB8AC3E}">
        <p14:creationId xmlns:p14="http://schemas.microsoft.com/office/powerpoint/2010/main" val="16430198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58676-3AA3-43E1-0210-262DA4EFA7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5135F4-8F52-521B-450E-4C4B32478B68}"/>
              </a:ext>
            </a:extLst>
          </p:cNvPr>
          <p:cNvSpPr>
            <a:spLocks noGrp="1"/>
          </p:cNvSpPr>
          <p:nvPr>
            <p:ph type="title"/>
          </p:nvPr>
        </p:nvSpPr>
        <p:spPr/>
        <p:txBody>
          <a:bodyPr/>
          <a:lstStyle/>
          <a:p>
            <a:r>
              <a:rPr lang="en-US" noProof="0" dirty="0"/>
              <a:t>New Program Application</a:t>
            </a:r>
          </a:p>
        </p:txBody>
      </p:sp>
      <p:sp>
        <p:nvSpPr>
          <p:cNvPr id="3" name="Content Placeholder 2">
            <a:extLst>
              <a:ext uri="{FF2B5EF4-FFF2-40B4-BE49-F238E27FC236}">
                <a16:creationId xmlns:a16="http://schemas.microsoft.com/office/drawing/2014/main" id="{2390B2B1-EFBE-5B00-1307-77709F60418B}"/>
              </a:ext>
            </a:extLst>
          </p:cNvPr>
          <p:cNvSpPr>
            <a:spLocks noGrp="1"/>
          </p:cNvSpPr>
          <p:nvPr>
            <p:ph idx="1"/>
          </p:nvPr>
        </p:nvSpPr>
        <p:spPr/>
        <p:txBody>
          <a:bodyPr>
            <a:normAutofit/>
          </a:bodyPr>
          <a:lstStyle/>
          <a:p>
            <a:r>
              <a:rPr lang="en-US" sz="2400" noProof="0" dirty="0"/>
              <a:t>Occupational Skills</a:t>
            </a:r>
          </a:p>
          <a:p>
            <a:pPr lvl="1"/>
            <a:r>
              <a:rPr lang="en-US" sz="2400" noProof="0" dirty="0"/>
              <a:t>Upon successful completion of the program, the student will be able to perform venipuncture and capillary puncture techniques; demonstrate specimen processing, storage, and transport; demonstrate proper infection control; demonstrate an applied understanding of required medical terminology, anatomy, and physiology; and demonstrate techniques to keep patients calm</a:t>
            </a:r>
          </a:p>
        </p:txBody>
      </p:sp>
      <p:sp>
        <p:nvSpPr>
          <p:cNvPr id="4" name="Slide Number Placeholder 3">
            <a:extLst>
              <a:ext uri="{FF2B5EF4-FFF2-40B4-BE49-F238E27FC236}">
                <a16:creationId xmlns:a16="http://schemas.microsoft.com/office/drawing/2014/main" id="{5B6DBDAF-32CB-14C2-CA40-4082F5D97BF1}"/>
              </a:ext>
            </a:extLst>
          </p:cNvPr>
          <p:cNvSpPr>
            <a:spLocks noGrp="1"/>
          </p:cNvSpPr>
          <p:nvPr>
            <p:ph type="sldNum" sz="quarter" idx="12"/>
          </p:nvPr>
        </p:nvSpPr>
        <p:spPr/>
        <p:txBody>
          <a:bodyPr/>
          <a:lstStyle/>
          <a:p>
            <a:fld id="{680C5762-CF65-4775-9966-A58D40CC61B9}" type="slidenum">
              <a:rPr lang="en-US" noProof="0" smtClean="0"/>
              <a:t>122</a:t>
            </a:fld>
            <a:endParaRPr lang="en-US" noProof="0" dirty="0"/>
          </a:p>
        </p:txBody>
      </p:sp>
    </p:spTree>
    <p:extLst>
      <p:ext uri="{BB962C8B-B14F-4D97-AF65-F5344CB8AC3E}">
        <p14:creationId xmlns:p14="http://schemas.microsoft.com/office/powerpoint/2010/main" val="184608811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1DDFB-50D8-72D7-5C6F-1A38496C5B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E9BB5E-7554-A9DF-99D4-5E2131970F89}"/>
              </a:ext>
            </a:extLst>
          </p:cNvPr>
          <p:cNvSpPr>
            <a:spLocks noGrp="1"/>
          </p:cNvSpPr>
          <p:nvPr>
            <p:ph type="title"/>
          </p:nvPr>
        </p:nvSpPr>
        <p:spPr/>
        <p:txBody>
          <a:bodyPr/>
          <a:lstStyle/>
          <a:p>
            <a:r>
              <a:rPr lang="en-US" noProof="0" dirty="0"/>
              <a:t>New Program Application</a:t>
            </a:r>
          </a:p>
        </p:txBody>
      </p:sp>
      <p:sp>
        <p:nvSpPr>
          <p:cNvPr id="3" name="Content Placeholder 2">
            <a:extLst>
              <a:ext uri="{FF2B5EF4-FFF2-40B4-BE49-F238E27FC236}">
                <a16:creationId xmlns:a16="http://schemas.microsoft.com/office/drawing/2014/main" id="{8B4E7644-F69D-6925-E3EE-33F084FFBACA}"/>
              </a:ext>
            </a:extLst>
          </p:cNvPr>
          <p:cNvSpPr>
            <a:spLocks noGrp="1"/>
          </p:cNvSpPr>
          <p:nvPr>
            <p:ph idx="1"/>
          </p:nvPr>
        </p:nvSpPr>
        <p:spPr/>
        <p:txBody>
          <a:bodyPr>
            <a:normAutofit/>
          </a:bodyPr>
          <a:lstStyle/>
          <a:p>
            <a:r>
              <a:rPr lang="en-US" sz="2400" noProof="0" dirty="0"/>
              <a:t>Employment Opportunities</a:t>
            </a:r>
          </a:p>
          <a:p>
            <a:pPr lvl="1"/>
            <a:r>
              <a:rPr lang="en-US" sz="2400" noProof="0" dirty="0"/>
              <a:t>Phlebotomy technician; hospitals, clinics, doctors’ offices, nursing homes, private home care, medical labs, blood donation centers, research institutes, and insurance companies; direct patient care and laboratory settings</a:t>
            </a:r>
          </a:p>
          <a:p>
            <a:pPr lvl="1"/>
            <a:r>
              <a:rPr lang="en-US" sz="2400" b="1" noProof="0" dirty="0">
                <a:highlight>
                  <a:srgbClr val="00FFFF"/>
                </a:highlight>
              </a:rPr>
              <a:t>Hint! </a:t>
            </a:r>
            <a:r>
              <a:rPr lang="en-US" sz="2400" noProof="0" dirty="0"/>
              <a:t>These are the job titles and employers that will be represented on the job opportunities worksheet!</a:t>
            </a:r>
          </a:p>
          <a:p>
            <a:pPr lvl="1"/>
            <a:endParaRPr lang="en-US" sz="2400" noProof="0" dirty="0"/>
          </a:p>
        </p:txBody>
      </p:sp>
      <p:sp>
        <p:nvSpPr>
          <p:cNvPr id="4" name="Slide Number Placeholder 3">
            <a:extLst>
              <a:ext uri="{FF2B5EF4-FFF2-40B4-BE49-F238E27FC236}">
                <a16:creationId xmlns:a16="http://schemas.microsoft.com/office/drawing/2014/main" id="{9675F1FB-4049-ED04-AE20-B92104CBD4C3}"/>
              </a:ext>
            </a:extLst>
          </p:cNvPr>
          <p:cNvSpPr>
            <a:spLocks noGrp="1"/>
          </p:cNvSpPr>
          <p:nvPr>
            <p:ph type="sldNum" sz="quarter" idx="12"/>
          </p:nvPr>
        </p:nvSpPr>
        <p:spPr/>
        <p:txBody>
          <a:bodyPr/>
          <a:lstStyle/>
          <a:p>
            <a:fld id="{680C5762-CF65-4775-9966-A58D40CC61B9}" type="slidenum">
              <a:rPr lang="en-US" noProof="0" smtClean="0"/>
              <a:t>123</a:t>
            </a:fld>
            <a:endParaRPr lang="en-US" noProof="0" dirty="0"/>
          </a:p>
        </p:txBody>
      </p:sp>
    </p:spTree>
    <p:extLst>
      <p:ext uri="{BB962C8B-B14F-4D97-AF65-F5344CB8AC3E}">
        <p14:creationId xmlns:p14="http://schemas.microsoft.com/office/powerpoint/2010/main" val="245266689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C29A9-9EA1-E262-DD12-41F4AD475B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C7C1D0-AB1F-A921-300A-939E4EBDFFF9}"/>
              </a:ext>
            </a:extLst>
          </p:cNvPr>
          <p:cNvSpPr>
            <a:spLocks noGrp="1"/>
          </p:cNvSpPr>
          <p:nvPr>
            <p:ph type="title"/>
          </p:nvPr>
        </p:nvSpPr>
        <p:spPr/>
        <p:txBody>
          <a:bodyPr/>
          <a:lstStyle/>
          <a:p>
            <a:r>
              <a:rPr lang="en-US" noProof="0" dirty="0"/>
              <a:t>New Program Application</a:t>
            </a:r>
          </a:p>
        </p:txBody>
      </p:sp>
      <p:sp>
        <p:nvSpPr>
          <p:cNvPr id="3" name="Content Placeholder 2">
            <a:extLst>
              <a:ext uri="{FF2B5EF4-FFF2-40B4-BE49-F238E27FC236}">
                <a16:creationId xmlns:a16="http://schemas.microsoft.com/office/drawing/2014/main" id="{9BA7B5AD-1C37-A57E-E100-FEB210BA2D76}"/>
              </a:ext>
            </a:extLst>
          </p:cNvPr>
          <p:cNvSpPr>
            <a:spLocks noGrp="1"/>
          </p:cNvSpPr>
          <p:nvPr>
            <p:ph idx="1"/>
          </p:nvPr>
        </p:nvSpPr>
        <p:spPr/>
        <p:txBody>
          <a:bodyPr>
            <a:normAutofit/>
          </a:bodyPr>
          <a:lstStyle/>
          <a:p>
            <a:r>
              <a:rPr lang="en-US" sz="2400" noProof="0" dirty="0"/>
              <a:t>All necessary equipment to facilitate the program must be identified (does not include everyday essentials)</a:t>
            </a:r>
          </a:p>
          <a:p>
            <a:r>
              <a:rPr lang="en-US" sz="2400" noProof="0" dirty="0"/>
              <a:t>Equipment must be on-site, or evidence of purchase orders or financial quotes must be provided</a:t>
            </a:r>
          </a:p>
          <a:p>
            <a:r>
              <a:rPr lang="en-US" sz="2400" noProof="0" dirty="0"/>
              <a:t>Equipment specifications must include detail</a:t>
            </a:r>
          </a:p>
          <a:p>
            <a:r>
              <a:rPr lang="en-US" sz="2400" noProof="0" dirty="0"/>
              <a:t>Equipment costs must be accounted for in financial statements, planning, and projections</a:t>
            </a:r>
          </a:p>
          <a:p>
            <a:r>
              <a:rPr lang="en-US" sz="2400" noProof="0" dirty="0"/>
              <a:t>Equipment quantity must be adequate for the number of proposed students</a:t>
            </a:r>
          </a:p>
          <a:p>
            <a:r>
              <a:rPr lang="en-US" sz="2400" noProof="0" dirty="0"/>
              <a:t>Facility space must be sufficient for the equipment and number of intended students</a:t>
            </a:r>
          </a:p>
        </p:txBody>
      </p:sp>
      <p:sp>
        <p:nvSpPr>
          <p:cNvPr id="4" name="Slide Number Placeholder 3">
            <a:extLst>
              <a:ext uri="{FF2B5EF4-FFF2-40B4-BE49-F238E27FC236}">
                <a16:creationId xmlns:a16="http://schemas.microsoft.com/office/drawing/2014/main" id="{0B99A91B-F540-2667-5572-735BCD53527B}"/>
              </a:ext>
            </a:extLst>
          </p:cNvPr>
          <p:cNvSpPr>
            <a:spLocks noGrp="1"/>
          </p:cNvSpPr>
          <p:nvPr>
            <p:ph type="sldNum" sz="quarter" idx="12"/>
          </p:nvPr>
        </p:nvSpPr>
        <p:spPr/>
        <p:txBody>
          <a:bodyPr/>
          <a:lstStyle/>
          <a:p>
            <a:fld id="{680C5762-CF65-4775-9966-A58D40CC61B9}" type="slidenum">
              <a:rPr lang="en-US" noProof="0" smtClean="0"/>
              <a:t>124</a:t>
            </a:fld>
            <a:endParaRPr lang="en-US" noProof="0" dirty="0"/>
          </a:p>
        </p:txBody>
      </p:sp>
    </p:spTree>
    <p:extLst>
      <p:ext uri="{BB962C8B-B14F-4D97-AF65-F5344CB8AC3E}">
        <p14:creationId xmlns:p14="http://schemas.microsoft.com/office/powerpoint/2010/main" val="205688737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D31BC-C4E6-8648-8E84-5F03F1BF9D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52A50E-9527-7C0E-045B-AECD435BFD2E}"/>
              </a:ext>
            </a:extLst>
          </p:cNvPr>
          <p:cNvSpPr>
            <a:spLocks noGrp="1"/>
          </p:cNvSpPr>
          <p:nvPr>
            <p:ph type="title"/>
          </p:nvPr>
        </p:nvSpPr>
        <p:spPr/>
        <p:txBody>
          <a:bodyPr/>
          <a:lstStyle/>
          <a:p>
            <a:r>
              <a:rPr lang="en-US" noProof="0" dirty="0"/>
              <a:t>New Program Application</a:t>
            </a:r>
          </a:p>
        </p:txBody>
      </p:sp>
      <p:sp>
        <p:nvSpPr>
          <p:cNvPr id="3" name="Content Placeholder 2">
            <a:extLst>
              <a:ext uri="{FF2B5EF4-FFF2-40B4-BE49-F238E27FC236}">
                <a16:creationId xmlns:a16="http://schemas.microsoft.com/office/drawing/2014/main" id="{5AA58005-E904-47EC-1B83-EBFC0F535CA5}"/>
              </a:ext>
            </a:extLst>
          </p:cNvPr>
          <p:cNvSpPr>
            <a:spLocks noGrp="1"/>
          </p:cNvSpPr>
          <p:nvPr>
            <p:ph idx="1"/>
          </p:nvPr>
        </p:nvSpPr>
        <p:spPr/>
        <p:txBody>
          <a:bodyPr>
            <a:normAutofit/>
          </a:bodyPr>
          <a:lstStyle/>
          <a:p>
            <a:r>
              <a:rPr lang="en-US" sz="2400" noProof="0" dirty="0"/>
              <a:t>Syllabi must include the required elements</a:t>
            </a:r>
          </a:p>
          <a:p>
            <a:pPr lvl="1"/>
            <a:r>
              <a:rPr lang="en-US" sz="2400" noProof="0" dirty="0">
                <a:hlinkClick r:id="rId2"/>
              </a:rPr>
              <a:t>Sample Syllabus</a:t>
            </a:r>
            <a:endParaRPr lang="en-US" sz="2400" noProof="0" dirty="0"/>
          </a:p>
          <a:p>
            <a:pPr lvl="1"/>
            <a:r>
              <a:rPr lang="en-US" sz="2400" noProof="0" dirty="0">
                <a:hlinkClick r:id="rId3"/>
              </a:rPr>
              <a:t>Distance Education Sample Syllabus</a:t>
            </a:r>
            <a:endParaRPr lang="en-US" sz="2400" noProof="0" dirty="0"/>
          </a:p>
          <a:p>
            <a:pPr lvl="1"/>
            <a:r>
              <a:rPr lang="en-US" sz="2400" noProof="0" dirty="0"/>
              <a:t>Coursework must follow a logical sequence with opportunities provided for students to repeat unsatisfactory course requirements as needed to progress in the program</a:t>
            </a:r>
          </a:p>
          <a:p>
            <a:pPr lvl="1"/>
            <a:r>
              <a:rPr lang="en-US" sz="2400" noProof="0" dirty="0"/>
              <a:t>Board requirements for specific occupational programs can be found here</a:t>
            </a:r>
            <a:br>
              <a:rPr lang="en-US" sz="2400" noProof="0" dirty="0"/>
            </a:br>
            <a:r>
              <a:rPr lang="en-US" sz="2400" noProof="0" dirty="0">
                <a:hlinkClick r:id="rId4"/>
              </a:rPr>
              <a:t>Curriculum Resources</a:t>
            </a:r>
            <a:endParaRPr lang="en-US" sz="2400" noProof="0" dirty="0"/>
          </a:p>
        </p:txBody>
      </p:sp>
      <p:sp>
        <p:nvSpPr>
          <p:cNvPr id="4" name="Slide Number Placeholder 3">
            <a:extLst>
              <a:ext uri="{FF2B5EF4-FFF2-40B4-BE49-F238E27FC236}">
                <a16:creationId xmlns:a16="http://schemas.microsoft.com/office/drawing/2014/main" id="{8A5C0CC6-DFBD-0F70-1A84-45C7DBFE09B7}"/>
              </a:ext>
            </a:extLst>
          </p:cNvPr>
          <p:cNvSpPr>
            <a:spLocks noGrp="1"/>
          </p:cNvSpPr>
          <p:nvPr>
            <p:ph type="sldNum" sz="quarter" idx="12"/>
          </p:nvPr>
        </p:nvSpPr>
        <p:spPr/>
        <p:txBody>
          <a:bodyPr/>
          <a:lstStyle/>
          <a:p>
            <a:fld id="{680C5762-CF65-4775-9966-A58D40CC61B9}" type="slidenum">
              <a:rPr lang="en-US" noProof="0" smtClean="0"/>
              <a:t>125</a:t>
            </a:fld>
            <a:endParaRPr lang="en-US" noProof="0" dirty="0"/>
          </a:p>
        </p:txBody>
      </p:sp>
    </p:spTree>
    <p:extLst>
      <p:ext uri="{BB962C8B-B14F-4D97-AF65-F5344CB8AC3E}">
        <p14:creationId xmlns:p14="http://schemas.microsoft.com/office/powerpoint/2010/main" val="228434555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DF987B-BDC6-950E-A1A7-433FA07C85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F2D777-2279-AE58-2780-EEB6868606DD}"/>
              </a:ext>
            </a:extLst>
          </p:cNvPr>
          <p:cNvSpPr>
            <a:spLocks noGrp="1"/>
          </p:cNvSpPr>
          <p:nvPr>
            <p:ph type="title"/>
          </p:nvPr>
        </p:nvSpPr>
        <p:spPr/>
        <p:txBody>
          <a:bodyPr/>
          <a:lstStyle/>
          <a:p>
            <a:r>
              <a:rPr lang="en-US" noProof="0" dirty="0"/>
              <a:t>New Program Application</a:t>
            </a:r>
          </a:p>
        </p:txBody>
      </p:sp>
      <p:sp>
        <p:nvSpPr>
          <p:cNvPr id="3" name="Content Placeholder 2">
            <a:extLst>
              <a:ext uri="{FF2B5EF4-FFF2-40B4-BE49-F238E27FC236}">
                <a16:creationId xmlns:a16="http://schemas.microsoft.com/office/drawing/2014/main" id="{37A92796-CF52-7A8F-12EF-AA9A1DCA3036}"/>
              </a:ext>
            </a:extLst>
          </p:cNvPr>
          <p:cNvSpPr>
            <a:spLocks noGrp="1"/>
          </p:cNvSpPr>
          <p:nvPr>
            <p:ph idx="1"/>
          </p:nvPr>
        </p:nvSpPr>
        <p:spPr/>
        <p:txBody>
          <a:bodyPr>
            <a:normAutofit/>
          </a:bodyPr>
          <a:lstStyle/>
          <a:p>
            <a:r>
              <a:rPr lang="en-US" sz="2400" noProof="0" dirty="0"/>
              <a:t>Instructor Qualifications</a:t>
            </a:r>
          </a:p>
          <a:p>
            <a:pPr lvl="1"/>
            <a:r>
              <a:rPr lang="en-US" sz="2400" noProof="0" dirty="0"/>
              <a:t>Do include employment at the proposed school if the individual is already employed</a:t>
            </a:r>
          </a:p>
          <a:p>
            <a:pPr lvl="1"/>
            <a:r>
              <a:rPr lang="en-US" sz="2400" dirty="0"/>
              <a:t>Resumes should be current, including the instructors current home address – if they will not be residing within driving distance of the school – clarify how the instructors intends to be present</a:t>
            </a:r>
            <a:endParaRPr lang="en-US" sz="2400" noProof="0" dirty="0"/>
          </a:p>
          <a:p>
            <a:pPr lvl="1"/>
            <a:r>
              <a:rPr lang="en-US" sz="2400" dirty="0"/>
              <a:t>Evidence/Verification of qualifications – while only one qualification may be evidenced, it is recommended to include evidence for all qualifications checked</a:t>
            </a:r>
            <a:endParaRPr lang="en-US" sz="2400" noProof="0" dirty="0"/>
          </a:p>
        </p:txBody>
      </p:sp>
      <p:sp>
        <p:nvSpPr>
          <p:cNvPr id="4" name="Slide Number Placeholder 3">
            <a:extLst>
              <a:ext uri="{FF2B5EF4-FFF2-40B4-BE49-F238E27FC236}">
                <a16:creationId xmlns:a16="http://schemas.microsoft.com/office/drawing/2014/main" id="{21092D2B-BCA3-DADF-124E-325F910E5404}"/>
              </a:ext>
            </a:extLst>
          </p:cNvPr>
          <p:cNvSpPr>
            <a:spLocks noGrp="1"/>
          </p:cNvSpPr>
          <p:nvPr>
            <p:ph type="sldNum" sz="quarter" idx="12"/>
          </p:nvPr>
        </p:nvSpPr>
        <p:spPr/>
        <p:txBody>
          <a:bodyPr/>
          <a:lstStyle/>
          <a:p>
            <a:fld id="{680C5762-CF65-4775-9966-A58D40CC61B9}" type="slidenum">
              <a:rPr lang="en-US" noProof="0" smtClean="0"/>
              <a:t>126</a:t>
            </a:fld>
            <a:endParaRPr lang="en-US" noProof="0" dirty="0"/>
          </a:p>
        </p:txBody>
      </p:sp>
    </p:spTree>
    <p:extLst>
      <p:ext uri="{BB962C8B-B14F-4D97-AF65-F5344CB8AC3E}">
        <p14:creationId xmlns:p14="http://schemas.microsoft.com/office/powerpoint/2010/main" val="220427928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FF273-9340-1800-3B34-EC3DF75D0D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3240AC-4C23-3289-0A8D-6D757F7726A9}"/>
              </a:ext>
            </a:extLst>
          </p:cNvPr>
          <p:cNvSpPr>
            <a:spLocks noGrp="1"/>
          </p:cNvSpPr>
          <p:nvPr>
            <p:ph type="title"/>
          </p:nvPr>
        </p:nvSpPr>
        <p:spPr/>
        <p:txBody>
          <a:bodyPr/>
          <a:lstStyle/>
          <a:p>
            <a:r>
              <a:rPr lang="en-US" noProof="0" dirty="0"/>
              <a:t>New Program Application</a:t>
            </a:r>
          </a:p>
        </p:txBody>
      </p:sp>
      <p:sp>
        <p:nvSpPr>
          <p:cNvPr id="3" name="Content Placeholder 2">
            <a:extLst>
              <a:ext uri="{FF2B5EF4-FFF2-40B4-BE49-F238E27FC236}">
                <a16:creationId xmlns:a16="http://schemas.microsoft.com/office/drawing/2014/main" id="{3D21AD15-33AB-0ED4-1836-CF9AC26A0CD8}"/>
              </a:ext>
            </a:extLst>
          </p:cNvPr>
          <p:cNvSpPr>
            <a:spLocks noGrp="1"/>
          </p:cNvSpPr>
          <p:nvPr>
            <p:ph idx="1"/>
          </p:nvPr>
        </p:nvSpPr>
        <p:spPr/>
        <p:txBody>
          <a:bodyPr>
            <a:normAutofit/>
          </a:bodyPr>
          <a:lstStyle/>
          <a:p>
            <a:r>
              <a:rPr lang="en-US" sz="2400" noProof="0" dirty="0"/>
              <a:t>Job Opportunities</a:t>
            </a:r>
          </a:p>
          <a:p>
            <a:pPr lvl="1"/>
            <a:r>
              <a:rPr lang="en-US" sz="2400" dirty="0"/>
              <a:t>Demonstrate sufficient opportunities for the proposed number of program graduates</a:t>
            </a:r>
          </a:p>
          <a:p>
            <a:pPr lvl="1"/>
            <a:r>
              <a:rPr lang="en-US" sz="2400" dirty="0"/>
              <a:t>Demonstrate that the program provide the necessary instruction to qualify graduates for proposed opportunities</a:t>
            </a:r>
          </a:p>
          <a:p>
            <a:pPr lvl="1"/>
            <a:r>
              <a:rPr lang="en-US" sz="2400" dirty="0"/>
              <a:t>Demonstrate that job opportunities require the proposed training – that on-the-job training is not provided or is otherwise not necessary </a:t>
            </a:r>
            <a:endParaRPr lang="en-US" sz="2400" noProof="0" dirty="0"/>
          </a:p>
        </p:txBody>
      </p:sp>
      <p:sp>
        <p:nvSpPr>
          <p:cNvPr id="4" name="Slide Number Placeholder 3">
            <a:extLst>
              <a:ext uri="{FF2B5EF4-FFF2-40B4-BE49-F238E27FC236}">
                <a16:creationId xmlns:a16="http://schemas.microsoft.com/office/drawing/2014/main" id="{0856E366-C7C9-3D5A-F800-7C6AA2F3AB9F}"/>
              </a:ext>
            </a:extLst>
          </p:cNvPr>
          <p:cNvSpPr>
            <a:spLocks noGrp="1"/>
          </p:cNvSpPr>
          <p:nvPr>
            <p:ph type="sldNum" sz="quarter" idx="12"/>
          </p:nvPr>
        </p:nvSpPr>
        <p:spPr/>
        <p:txBody>
          <a:bodyPr/>
          <a:lstStyle/>
          <a:p>
            <a:fld id="{680C5762-CF65-4775-9966-A58D40CC61B9}" type="slidenum">
              <a:rPr lang="en-US" noProof="0" smtClean="0"/>
              <a:t>127</a:t>
            </a:fld>
            <a:endParaRPr lang="en-US" noProof="0" dirty="0"/>
          </a:p>
        </p:txBody>
      </p:sp>
    </p:spTree>
    <p:extLst>
      <p:ext uri="{BB962C8B-B14F-4D97-AF65-F5344CB8AC3E}">
        <p14:creationId xmlns:p14="http://schemas.microsoft.com/office/powerpoint/2010/main" val="18661448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D2DB3-740B-2EDB-BDD1-90429BC879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9BDBDE-8E16-885D-1AD2-3DADAE3768E0}"/>
              </a:ext>
            </a:extLst>
          </p:cNvPr>
          <p:cNvSpPr>
            <a:spLocks noGrp="1"/>
          </p:cNvSpPr>
          <p:nvPr>
            <p:ph type="title"/>
          </p:nvPr>
        </p:nvSpPr>
        <p:spPr/>
        <p:txBody>
          <a:bodyPr/>
          <a:lstStyle/>
          <a:p>
            <a:r>
              <a:rPr lang="en-US" noProof="0" dirty="0"/>
              <a:t>New Program Application</a:t>
            </a:r>
          </a:p>
        </p:txBody>
      </p:sp>
      <p:sp>
        <p:nvSpPr>
          <p:cNvPr id="3" name="Content Placeholder 2">
            <a:extLst>
              <a:ext uri="{FF2B5EF4-FFF2-40B4-BE49-F238E27FC236}">
                <a16:creationId xmlns:a16="http://schemas.microsoft.com/office/drawing/2014/main" id="{24C74BD0-6CDC-FC74-BC46-7CB5B169B834}"/>
              </a:ext>
            </a:extLst>
          </p:cNvPr>
          <p:cNvSpPr>
            <a:spLocks noGrp="1"/>
          </p:cNvSpPr>
          <p:nvPr>
            <p:ph idx="1"/>
          </p:nvPr>
        </p:nvSpPr>
        <p:spPr/>
        <p:txBody>
          <a:bodyPr>
            <a:normAutofit/>
          </a:bodyPr>
          <a:lstStyle/>
          <a:p>
            <a:r>
              <a:rPr lang="en-US" sz="2400" noProof="0" dirty="0"/>
              <a:t>Job Opportunities</a:t>
            </a:r>
          </a:p>
          <a:p>
            <a:pPr lvl="1"/>
            <a:r>
              <a:rPr lang="en-US" sz="2400" noProof="0" dirty="0"/>
              <a:t>Residential programs should provide for local job opportunities</a:t>
            </a:r>
          </a:p>
          <a:p>
            <a:pPr lvl="1"/>
            <a:r>
              <a:rPr lang="en-US" sz="2400" dirty="0"/>
              <a:t>If local opportunities are not available, add a disclaimer that graduates may need to travel or relocate to obtain employment</a:t>
            </a:r>
          </a:p>
          <a:p>
            <a:pPr lvl="1"/>
            <a:r>
              <a:rPr lang="en-US" sz="2400" dirty="0"/>
              <a:t>Programming cannot replace work experience requirements</a:t>
            </a:r>
          </a:p>
        </p:txBody>
      </p:sp>
      <p:sp>
        <p:nvSpPr>
          <p:cNvPr id="4" name="Slide Number Placeholder 3">
            <a:extLst>
              <a:ext uri="{FF2B5EF4-FFF2-40B4-BE49-F238E27FC236}">
                <a16:creationId xmlns:a16="http://schemas.microsoft.com/office/drawing/2014/main" id="{79A259D7-1E38-F509-20EF-A04BDF8C1A42}"/>
              </a:ext>
            </a:extLst>
          </p:cNvPr>
          <p:cNvSpPr>
            <a:spLocks noGrp="1"/>
          </p:cNvSpPr>
          <p:nvPr>
            <p:ph type="sldNum" sz="quarter" idx="12"/>
          </p:nvPr>
        </p:nvSpPr>
        <p:spPr/>
        <p:txBody>
          <a:bodyPr/>
          <a:lstStyle/>
          <a:p>
            <a:fld id="{680C5762-CF65-4775-9966-A58D40CC61B9}" type="slidenum">
              <a:rPr lang="en-US" noProof="0" smtClean="0"/>
              <a:t>128</a:t>
            </a:fld>
            <a:endParaRPr lang="en-US" noProof="0" dirty="0"/>
          </a:p>
        </p:txBody>
      </p:sp>
    </p:spTree>
    <p:extLst>
      <p:ext uri="{BB962C8B-B14F-4D97-AF65-F5344CB8AC3E}">
        <p14:creationId xmlns:p14="http://schemas.microsoft.com/office/powerpoint/2010/main" val="123941545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AFBCF-22DA-A924-964D-34F5F11045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CA37DC-5142-0E0A-C14B-D4B913900FBA}"/>
              </a:ext>
            </a:extLst>
          </p:cNvPr>
          <p:cNvSpPr>
            <a:spLocks noGrp="1"/>
          </p:cNvSpPr>
          <p:nvPr>
            <p:ph type="title"/>
          </p:nvPr>
        </p:nvSpPr>
        <p:spPr/>
        <p:txBody>
          <a:bodyPr/>
          <a:lstStyle/>
          <a:p>
            <a:r>
              <a:rPr lang="en-US" noProof="0" dirty="0"/>
              <a:t>New Program Application</a:t>
            </a:r>
          </a:p>
        </p:txBody>
      </p:sp>
      <p:sp>
        <p:nvSpPr>
          <p:cNvPr id="3" name="Content Placeholder 2">
            <a:extLst>
              <a:ext uri="{FF2B5EF4-FFF2-40B4-BE49-F238E27FC236}">
                <a16:creationId xmlns:a16="http://schemas.microsoft.com/office/drawing/2014/main" id="{53921F17-B1C6-63DD-BD0E-ACD88149AD85}"/>
              </a:ext>
            </a:extLst>
          </p:cNvPr>
          <p:cNvSpPr>
            <a:spLocks noGrp="1"/>
          </p:cNvSpPr>
          <p:nvPr>
            <p:ph idx="1"/>
          </p:nvPr>
        </p:nvSpPr>
        <p:spPr/>
        <p:txBody>
          <a:bodyPr>
            <a:normAutofit/>
          </a:bodyPr>
          <a:lstStyle/>
          <a:p>
            <a:r>
              <a:rPr lang="en-US" sz="2400" noProof="0" dirty="0"/>
              <a:t>Job Opportunities</a:t>
            </a:r>
          </a:p>
          <a:p>
            <a:pPr lvl="1"/>
            <a:r>
              <a:rPr lang="en-US" sz="2400" dirty="0"/>
              <a:t>Must be current at the time of application submission</a:t>
            </a:r>
          </a:p>
          <a:p>
            <a:pPr lvl="1"/>
            <a:r>
              <a:rPr lang="en-US" sz="2400" noProof="0" dirty="0"/>
              <a:t>Must present the listing in its entirety – including date posted, hyperlink to the listing, employment location, and applicant requirements</a:t>
            </a:r>
          </a:p>
          <a:p>
            <a:pPr lvl="1"/>
            <a:r>
              <a:rPr lang="en-US" sz="2400" dirty="0"/>
              <a:t>Consider letters from prospective employers stating the number of graduates to be hired</a:t>
            </a:r>
          </a:p>
          <a:p>
            <a:pPr lvl="1"/>
            <a:r>
              <a:rPr lang="en-US" sz="2400" noProof="0" dirty="0">
                <a:hlinkClick r:id="rId2"/>
              </a:rPr>
              <a:t>Private Licensed Schools Memorandum #74, Job Opportunity Requirements</a:t>
            </a:r>
            <a:endParaRPr lang="en-US" sz="2400" noProof="0" dirty="0"/>
          </a:p>
        </p:txBody>
      </p:sp>
      <p:sp>
        <p:nvSpPr>
          <p:cNvPr id="4" name="Slide Number Placeholder 3">
            <a:extLst>
              <a:ext uri="{FF2B5EF4-FFF2-40B4-BE49-F238E27FC236}">
                <a16:creationId xmlns:a16="http://schemas.microsoft.com/office/drawing/2014/main" id="{7908044A-950E-C971-412E-8F5E98481679}"/>
              </a:ext>
            </a:extLst>
          </p:cNvPr>
          <p:cNvSpPr>
            <a:spLocks noGrp="1"/>
          </p:cNvSpPr>
          <p:nvPr>
            <p:ph type="sldNum" sz="quarter" idx="12"/>
          </p:nvPr>
        </p:nvSpPr>
        <p:spPr/>
        <p:txBody>
          <a:bodyPr/>
          <a:lstStyle/>
          <a:p>
            <a:fld id="{680C5762-CF65-4775-9966-A58D40CC61B9}" type="slidenum">
              <a:rPr lang="en-US" noProof="0" smtClean="0"/>
              <a:t>129</a:t>
            </a:fld>
            <a:endParaRPr lang="en-US" noProof="0" dirty="0"/>
          </a:p>
        </p:txBody>
      </p:sp>
    </p:spTree>
    <p:extLst>
      <p:ext uri="{BB962C8B-B14F-4D97-AF65-F5344CB8AC3E}">
        <p14:creationId xmlns:p14="http://schemas.microsoft.com/office/powerpoint/2010/main" val="1224515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B99ED-5F4A-C96C-2F20-0BCA369C60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AAD4E1-0061-3C08-E6FB-53A0809A648D}"/>
              </a:ext>
            </a:extLst>
          </p:cNvPr>
          <p:cNvSpPr>
            <a:spLocks noGrp="1"/>
          </p:cNvSpPr>
          <p:nvPr>
            <p:ph type="title"/>
          </p:nvPr>
        </p:nvSpPr>
        <p:spPr/>
        <p:txBody>
          <a:bodyPr/>
          <a:lstStyle/>
          <a:p>
            <a:r>
              <a:rPr lang="en-US" noProof="0" dirty="0"/>
              <a:t>What If?</a:t>
            </a:r>
          </a:p>
        </p:txBody>
      </p:sp>
      <p:sp>
        <p:nvSpPr>
          <p:cNvPr id="3" name="Content Placeholder 2">
            <a:extLst>
              <a:ext uri="{FF2B5EF4-FFF2-40B4-BE49-F238E27FC236}">
                <a16:creationId xmlns:a16="http://schemas.microsoft.com/office/drawing/2014/main" id="{89863E0F-FFEB-FDBB-AF75-140473D9DCFF}"/>
              </a:ext>
            </a:extLst>
          </p:cNvPr>
          <p:cNvSpPr>
            <a:spLocks noGrp="1"/>
          </p:cNvSpPr>
          <p:nvPr>
            <p:ph idx="1"/>
          </p:nvPr>
        </p:nvSpPr>
        <p:spPr/>
        <p:txBody>
          <a:bodyPr>
            <a:normAutofit/>
          </a:bodyPr>
          <a:lstStyle/>
          <a:p>
            <a:r>
              <a:rPr lang="en-US" sz="2800" noProof="0" dirty="0">
                <a:solidFill>
                  <a:srgbClr val="0070C0"/>
                </a:solidFill>
              </a:rPr>
              <a:t>We do not have a physical presence in PA?</a:t>
            </a:r>
          </a:p>
          <a:p>
            <a:pPr lvl="1"/>
            <a:r>
              <a:rPr lang="en-US" sz="2400" noProof="0" dirty="0"/>
              <a:t>Out-of-state schools may only enroll students in Board-approved programs (authorization does not permit enrollment in all programs offered)</a:t>
            </a:r>
          </a:p>
          <a:p>
            <a:pPr lvl="1"/>
            <a:r>
              <a:rPr lang="en-US" sz="2400" noProof="0" dirty="0"/>
              <a:t>Out-of-state schools calculate renewal fees based on the gross revenue received by PA residents enrolled in Board-approved programs</a:t>
            </a:r>
          </a:p>
        </p:txBody>
      </p:sp>
      <p:sp>
        <p:nvSpPr>
          <p:cNvPr id="4" name="Slide Number Placeholder 3">
            <a:extLst>
              <a:ext uri="{FF2B5EF4-FFF2-40B4-BE49-F238E27FC236}">
                <a16:creationId xmlns:a16="http://schemas.microsoft.com/office/drawing/2014/main" id="{25F16C28-DAC6-F80C-312A-9AA3E70D6C41}"/>
              </a:ext>
            </a:extLst>
          </p:cNvPr>
          <p:cNvSpPr>
            <a:spLocks noGrp="1"/>
          </p:cNvSpPr>
          <p:nvPr>
            <p:ph type="sldNum" sz="quarter" idx="12"/>
          </p:nvPr>
        </p:nvSpPr>
        <p:spPr/>
        <p:txBody>
          <a:bodyPr/>
          <a:lstStyle/>
          <a:p>
            <a:fld id="{680C5762-CF65-4775-9966-A58D40CC61B9}" type="slidenum">
              <a:rPr lang="en-US" noProof="0" smtClean="0"/>
              <a:t>13</a:t>
            </a:fld>
            <a:endParaRPr lang="en-US" noProof="0" dirty="0"/>
          </a:p>
        </p:txBody>
      </p:sp>
    </p:spTree>
    <p:extLst>
      <p:ext uri="{BB962C8B-B14F-4D97-AF65-F5344CB8AC3E}">
        <p14:creationId xmlns:p14="http://schemas.microsoft.com/office/powerpoint/2010/main" val="252903677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792D1-3BAD-52C1-2FB8-B71004F38B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C18FCB-6E84-F162-D5DD-69ABAF80C3CB}"/>
              </a:ext>
            </a:extLst>
          </p:cNvPr>
          <p:cNvSpPr>
            <a:spLocks noGrp="1"/>
          </p:cNvSpPr>
          <p:nvPr>
            <p:ph type="title"/>
          </p:nvPr>
        </p:nvSpPr>
        <p:spPr/>
        <p:txBody>
          <a:bodyPr/>
          <a:lstStyle/>
          <a:p>
            <a:r>
              <a:rPr lang="en-US" noProof="0" dirty="0"/>
              <a:t>New Program Application</a:t>
            </a:r>
          </a:p>
        </p:txBody>
      </p:sp>
      <p:sp>
        <p:nvSpPr>
          <p:cNvPr id="3" name="Content Placeholder 2">
            <a:extLst>
              <a:ext uri="{FF2B5EF4-FFF2-40B4-BE49-F238E27FC236}">
                <a16:creationId xmlns:a16="http://schemas.microsoft.com/office/drawing/2014/main" id="{928DEBFB-BFE0-367B-46B5-DF7FF848D888}"/>
              </a:ext>
            </a:extLst>
          </p:cNvPr>
          <p:cNvSpPr>
            <a:spLocks noGrp="1"/>
          </p:cNvSpPr>
          <p:nvPr>
            <p:ph idx="1"/>
          </p:nvPr>
        </p:nvSpPr>
        <p:spPr/>
        <p:txBody>
          <a:bodyPr>
            <a:normAutofit/>
          </a:bodyPr>
          <a:lstStyle/>
          <a:p>
            <a:r>
              <a:rPr lang="en-US" sz="2400" noProof="0" dirty="0"/>
              <a:t>Externships/Internships</a:t>
            </a:r>
          </a:p>
          <a:p>
            <a:pPr lvl="1"/>
            <a:r>
              <a:rPr lang="en-US" sz="2400" noProof="0" dirty="0"/>
              <a:t>Requires sufficient hours and placement opportunities for the student to obtain appropriate experiences and comply with permit/registration/certification/licensure requirements</a:t>
            </a:r>
          </a:p>
          <a:p>
            <a:pPr lvl="1"/>
            <a:r>
              <a:rPr lang="en-US" sz="2400" noProof="0" dirty="0"/>
              <a:t>Hours do not count towards employer anticipated work experience</a:t>
            </a:r>
          </a:p>
          <a:p>
            <a:pPr lvl="1"/>
            <a:r>
              <a:rPr lang="en-US" sz="2400" dirty="0"/>
              <a:t>Instructors may not be present daily, but the school is expected to supervise the externship and visit the student during scheduled hours</a:t>
            </a:r>
            <a:endParaRPr lang="en-US" sz="2400" noProof="0" dirty="0"/>
          </a:p>
        </p:txBody>
      </p:sp>
      <p:sp>
        <p:nvSpPr>
          <p:cNvPr id="4" name="Slide Number Placeholder 3">
            <a:extLst>
              <a:ext uri="{FF2B5EF4-FFF2-40B4-BE49-F238E27FC236}">
                <a16:creationId xmlns:a16="http://schemas.microsoft.com/office/drawing/2014/main" id="{818180C7-E065-3E25-EB12-917763D1EF0D}"/>
              </a:ext>
            </a:extLst>
          </p:cNvPr>
          <p:cNvSpPr>
            <a:spLocks noGrp="1"/>
          </p:cNvSpPr>
          <p:nvPr>
            <p:ph type="sldNum" sz="quarter" idx="12"/>
          </p:nvPr>
        </p:nvSpPr>
        <p:spPr/>
        <p:txBody>
          <a:bodyPr/>
          <a:lstStyle/>
          <a:p>
            <a:fld id="{680C5762-CF65-4775-9966-A58D40CC61B9}" type="slidenum">
              <a:rPr lang="en-US" noProof="0" smtClean="0"/>
              <a:t>130</a:t>
            </a:fld>
            <a:endParaRPr lang="en-US" noProof="0" dirty="0"/>
          </a:p>
        </p:txBody>
      </p:sp>
    </p:spTree>
    <p:extLst>
      <p:ext uri="{BB962C8B-B14F-4D97-AF65-F5344CB8AC3E}">
        <p14:creationId xmlns:p14="http://schemas.microsoft.com/office/powerpoint/2010/main" val="67234488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E2943-1482-5F4F-2C56-2E839E1C7E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40CE79-5181-2A9A-092F-C4AF058B787E}"/>
              </a:ext>
            </a:extLst>
          </p:cNvPr>
          <p:cNvSpPr>
            <a:spLocks noGrp="1"/>
          </p:cNvSpPr>
          <p:nvPr>
            <p:ph type="title"/>
          </p:nvPr>
        </p:nvSpPr>
        <p:spPr/>
        <p:txBody>
          <a:bodyPr/>
          <a:lstStyle/>
          <a:p>
            <a:r>
              <a:rPr lang="en-US" noProof="0" dirty="0"/>
              <a:t>New Program Application</a:t>
            </a:r>
          </a:p>
        </p:txBody>
      </p:sp>
      <p:sp>
        <p:nvSpPr>
          <p:cNvPr id="3" name="Content Placeholder 2">
            <a:extLst>
              <a:ext uri="{FF2B5EF4-FFF2-40B4-BE49-F238E27FC236}">
                <a16:creationId xmlns:a16="http://schemas.microsoft.com/office/drawing/2014/main" id="{974CDCCE-0D85-90F5-8C6E-5927FB09DF28}"/>
              </a:ext>
            </a:extLst>
          </p:cNvPr>
          <p:cNvSpPr>
            <a:spLocks noGrp="1"/>
          </p:cNvSpPr>
          <p:nvPr>
            <p:ph idx="1"/>
          </p:nvPr>
        </p:nvSpPr>
        <p:spPr/>
        <p:txBody>
          <a:bodyPr>
            <a:normAutofit/>
          </a:bodyPr>
          <a:lstStyle/>
          <a:p>
            <a:r>
              <a:rPr lang="en-US" sz="2400" noProof="0" dirty="0"/>
              <a:t>Externships/Internships</a:t>
            </a:r>
          </a:p>
          <a:p>
            <a:pPr lvl="1"/>
            <a:r>
              <a:rPr lang="en-US" sz="2400" noProof="0" dirty="0"/>
              <a:t>Ensure that all students have access to opportunities and that a range of opportunities are offered</a:t>
            </a:r>
          </a:p>
          <a:p>
            <a:pPr lvl="1"/>
            <a:r>
              <a:rPr lang="en-US" sz="2400" dirty="0"/>
              <a:t>Consider geographic area and driving distances</a:t>
            </a:r>
          </a:p>
          <a:p>
            <a:pPr lvl="1"/>
            <a:r>
              <a:rPr lang="en-US" sz="2400" noProof="0" dirty="0"/>
              <a:t>Consider business type; i.e. </a:t>
            </a:r>
            <a:r>
              <a:rPr lang="en-US" sz="2400" dirty="0"/>
              <a:t>personal care vs hospital care, corporate offices vs small business, adult vs pediatric care, etc.</a:t>
            </a:r>
          </a:p>
          <a:p>
            <a:pPr lvl="1"/>
            <a:r>
              <a:rPr lang="en-US" sz="2400" noProof="0" dirty="0"/>
              <a:t>Must include an agreement that states that number of students to be accepted at one time, as well as identifies</a:t>
            </a:r>
            <a:r>
              <a:rPr lang="en-US" sz="2400" dirty="0"/>
              <a:t> the specific program agreed upon</a:t>
            </a:r>
            <a:endParaRPr lang="en-US" sz="2400" noProof="0" dirty="0"/>
          </a:p>
        </p:txBody>
      </p:sp>
      <p:sp>
        <p:nvSpPr>
          <p:cNvPr id="4" name="Slide Number Placeholder 3">
            <a:extLst>
              <a:ext uri="{FF2B5EF4-FFF2-40B4-BE49-F238E27FC236}">
                <a16:creationId xmlns:a16="http://schemas.microsoft.com/office/drawing/2014/main" id="{EAEBD3F7-A166-0CDB-BBC9-695AD7635C11}"/>
              </a:ext>
            </a:extLst>
          </p:cNvPr>
          <p:cNvSpPr>
            <a:spLocks noGrp="1"/>
          </p:cNvSpPr>
          <p:nvPr>
            <p:ph type="sldNum" sz="quarter" idx="12"/>
          </p:nvPr>
        </p:nvSpPr>
        <p:spPr/>
        <p:txBody>
          <a:bodyPr/>
          <a:lstStyle/>
          <a:p>
            <a:fld id="{680C5762-CF65-4775-9966-A58D40CC61B9}" type="slidenum">
              <a:rPr lang="en-US" noProof="0" smtClean="0"/>
              <a:t>131</a:t>
            </a:fld>
            <a:endParaRPr lang="en-US" noProof="0" dirty="0"/>
          </a:p>
        </p:txBody>
      </p:sp>
    </p:spTree>
    <p:extLst>
      <p:ext uri="{BB962C8B-B14F-4D97-AF65-F5344CB8AC3E}">
        <p14:creationId xmlns:p14="http://schemas.microsoft.com/office/powerpoint/2010/main" val="410241204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40FBC-EAB6-148C-0225-02F6AE2E8F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252672-CEA6-10E2-ADB4-30E8743A59A9}"/>
              </a:ext>
            </a:extLst>
          </p:cNvPr>
          <p:cNvSpPr>
            <a:spLocks noGrp="1"/>
          </p:cNvSpPr>
          <p:nvPr>
            <p:ph type="title"/>
          </p:nvPr>
        </p:nvSpPr>
        <p:spPr/>
        <p:txBody>
          <a:bodyPr/>
          <a:lstStyle/>
          <a:p>
            <a:r>
              <a:rPr lang="en-US" noProof="0" dirty="0"/>
              <a:t>New Program Application</a:t>
            </a:r>
          </a:p>
        </p:txBody>
      </p:sp>
      <p:sp>
        <p:nvSpPr>
          <p:cNvPr id="3" name="Content Placeholder 2">
            <a:extLst>
              <a:ext uri="{FF2B5EF4-FFF2-40B4-BE49-F238E27FC236}">
                <a16:creationId xmlns:a16="http://schemas.microsoft.com/office/drawing/2014/main" id="{9A54DA70-E691-2F51-989D-971F12D573D2}"/>
              </a:ext>
            </a:extLst>
          </p:cNvPr>
          <p:cNvSpPr>
            <a:spLocks noGrp="1"/>
          </p:cNvSpPr>
          <p:nvPr>
            <p:ph idx="1"/>
          </p:nvPr>
        </p:nvSpPr>
        <p:spPr/>
        <p:txBody>
          <a:bodyPr>
            <a:normAutofit/>
          </a:bodyPr>
          <a:lstStyle/>
          <a:p>
            <a:r>
              <a:rPr lang="en-US" sz="2400" noProof="0" dirty="0"/>
              <a:t>Clinical Site for Practical Nurse</a:t>
            </a:r>
          </a:p>
          <a:p>
            <a:pPr lvl="1"/>
            <a:r>
              <a:rPr lang="en-US" sz="2400" noProof="0" dirty="0"/>
              <a:t>Must be approved by the State Board of Nursing</a:t>
            </a:r>
          </a:p>
          <a:p>
            <a:pPr lvl="1"/>
            <a:r>
              <a:rPr lang="en-US" sz="2400" dirty="0"/>
              <a:t>Instructors are to be present – this is different than an externship/internship</a:t>
            </a:r>
          </a:p>
          <a:p>
            <a:pPr lvl="1"/>
            <a:r>
              <a:rPr lang="en-US" sz="2400" noProof="0" dirty="0">
                <a:hlinkClick r:id="rId2"/>
              </a:rPr>
              <a:t>Private Licensed Schools Policy Memorandum #105, Practical Nurse Clinical Sites</a:t>
            </a:r>
            <a:endParaRPr lang="en-US" sz="2400" noProof="0" dirty="0"/>
          </a:p>
        </p:txBody>
      </p:sp>
      <p:sp>
        <p:nvSpPr>
          <p:cNvPr id="4" name="Slide Number Placeholder 3">
            <a:extLst>
              <a:ext uri="{FF2B5EF4-FFF2-40B4-BE49-F238E27FC236}">
                <a16:creationId xmlns:a16="http://schemas.microsoft.com/office/drawing/2014/main" id="{EA261653-CACB-4D43-AEB8-145CEDAF1A6C}"/>
              </a:ext>
            </a:extLst>
          </p:cNvPr>
          <p:cNvSpPr>
            <a:spLocks noGrp="1"/>
          </p:cNvSpPr>
          <p:nvPr>
            <p:ph type="sldNum" sz="quarter" idx="12"/>
          </p:nvPr>
        </p:nvSpPr>
        <p:spPr/>
        <p:txBody>
          <a:bodyPr/>
          <a:lstStyle/>
          <a:p>
            <a:fld id="{680C5762-CF65-4775-9966-A58D40CC61B9}" type="slidenum">
              <a:rPr lang="en-US" noProof="0" smtClean="0"/>
              <a:t>132</a:t>
            </a:fld>
            <a:endParaRPr lang="en-US" noProof="0" dirty="0"/>
          </a:p>
        </p:txBody>
      </p:sp>
    </p:spTree>
    <p:extLst>
      <p:ext uri="{BB962C8B-B14F-4D97-AF65-F5344CB8AC3E}">
        <p14:creationId xmlns:p14="http://schemas.microsoft.com/office/powerpoint/2010/main" val="22423600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BD27E-769F-BA1A-6CB3-852AD3295C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1E30FD-D573-7002-F21A-095DCE8E7D78}"/>
              </a:ext>
            </a:extLst>
          </p:cNvPr>
          <p:cNvSpPr>
            <a:spLocks noGrp="1"/>
          </p:cNvSpPr>
          <p:nvPr>
            <p:ph type="title"/>
          </p:nvPr>
        </p:nvSpPr>
        <p:spPr/>
        <p:txBody>
          <a:bodyPr/>
          <a:lstStyle/>
          <a:p>
            <a:r>
              <a:rPr lang="en-US" noProof="0" dirty="0"/>
              <a:t>New Program Application</a:t>
            </a:r>
          </a:p>
        </p:txBody>
      </p:sp>
      <p:sp>
        <p:nvSpPr>
          <p:cNvPr id="3" name="Content Placeholder 2">
            <a:extLst>
              <a:ext uri="{FF2B5EF4-FFF2-40B4-BE49-F238E27FC236}">
                <a16:creationId xmlns:a16="http://schemas.microsoft.com/office/drawing/2014/main" id="{1F7B73E0-40ED-9FC1-3077-800B53A71114}"/>
              </a:ext>
            </a:extLst>
          </p:cNvPr>
          <p:cNvSpPr>
            <a:spLocks noGrp="1"/>
          </p:cNvSpPr>
          <p:nvPr>
            <p:ph idx="1"/>
          </p:nvPr>
        </p:nvSpPr>
        <p:spPr/>
        <p:txBody>
          <a:bodyPr>
            <a:normAutofit lnSpcReduction="10000"/>
          </a:bodyPr>
          <a:lstStyle/>
          <a:p>
            <a:r>
              <a:rPr lang="en-US" sz="2400" noProof="0" dirty="0"/>
              <a:t>CDL Programming</a:t>
            </a:r>
          </a:p>
          <a:p>
            <a:pPr lvl="1"/>
            <a:r>
              <a:rPr lang="en-US" sz="2400" noProof="0" dirty="0">
                <a:hlinkClick r:id="rId2"/>
              </a:rPr>
              <a:t>Private Licensed Schools Memorandum #93, Commercial Truck Driving Programs</a:t>
            </a:r>
            <a:endParaRPr lang="en-US" sz="2400" noProof="0" dirty="0"/>
          </a:p>
          <a:p>
            <a:pPr lvl="1"/>
            <a:r>
              <a:rPr lang="en-US" sz="2400" noProof="0" dirty="0">
                <a:hlinkClick r:id="rId3"/>
              </a:rPr>
              <a:t>Curriculum Resources</a:t>
            </a:r>
            <a:endParaRPr lang="en-US" sz="2400" noProof="0" dirty="0"/>
          </a:p>
          <a:p>
            <a:pPr lvl="1"/>
            <a:r>
              <a:rPr lang="en-US" sz="2400" noProof="0" dirty="0"/>
              <a:t>A lot of detailed and specific information is requested</a:t>
            </a:r>
          </a:p>
          <a:p>
            <a:pPr lvl="1"/>
            <a:r>
              <a:rPr lang="en-US" sz="2400" dirty="0"/>
              <a:t>Ensure that the information provided is current, accurate, and represents the school appropriately</a:t>
            </a:r>
          </a:p>
          <a:p>
            <a:pPr lvl="1"/>
            <a:r>
              <a:rPr lang="en-US" sz="2400" noProof="0" dirty="0"/>
              <a:t>Submit completed </a:t>
            </a:r>
            <a:r>
              <a:rPr lang="en-US" sz="2400" noProof="0" dirty="0">
                <a:hlinkClick r:id="rId4"/>
              </a:rPr>
              <a:t>CDL FMCSA Bridge Worksheet </a:t>
            </a:r>
            <a:r>
              <a:rPr lang="en-US" sz="2400" noProof="0" dirty="0"/>
              <a:t>in the ‘Documents’ worksheet in the application</a:t>
            </a:r>
          </a:p>
          <a:p>
            <a:pPr lvl="1"/>
            <a:r>
              <a:rPr lang="en-US" sz="2400" dirty="0"/>
              <a:t>Be able to support the proposed training hours are sufficient for the intended outcomes</a:t>
            </a:r>
            <a:endParaRPr lang="en-US" sz="2400" noProof="0" dirty="0"/>
          </a:p>
        </p:txBody>
      </p:sp>
      <p:sp>
        <p:nvSpPr>
          <p:cNvPr id="4" name="Slide Number Placeholder 3">
            <a:extLst>
              <a:ext uri="{FF2B5EF4-FFF2-40B4-BE49-F238E27FC236}">
                <a16:creationId xmlns:a16="http://schemas.microsoft.com/office/drawing/2014/main" id="{9A6EDC52-6A22-84B0-452E-3EDF94776BE7}"/>
              </a:ext>
            </a:extLst>
          </p:cNvPr>
          <p:cNvSpPr>
            <a:spLocks noGrp="1"/>
          </p:cNvSpPr>
          <p:nvPr>
            <p:ph type="sldNum" sz="quarter" idx="12"/>
          </p:nvPr>
        </p:nvSpPr>
        <p:spPr/>
        <p:txBody>
          <a:bodyPr/>
          <a:lstStyle/>
          <a:p>
            <a:fld id="{680C5762-CF65-4775-9966-A58D40CC61B9}" type="slidenum">
              <a:rPr lang="en-US" noProof="0" smtClean="0"/>
              <a:t>133</a:t>
            </a:fld>
            <a:endParaRPr lang="en-US" noProof="0" dirty="0"/>
          </a:p>
        </p:txBody>
      </p:sp>
    </p:spTree>
    <p:extLst>
      <p:ext uri="{BB962C8B-B14F-4D97-AF65-F5344CB8AC3E}">
        <p14:creationId xmlns:p14="http://schemas.microsoft.com/office/powerpoint/2010/main" val="159999472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D00DB-AD21-6BE3-AF08-AADFD22DD4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1D6172-6BD7-8B5E-957E-728DD718491F}"/>
              </a:ext>
            </a:extLst>
          </p:cNvPr>
          <p:cNvSpPr>
            <a:spLocks noGrp="1"/>
          </p:cNvSpPr>
          <p:nvPr>
            <p:ph type="title"/>
          </p:nvPr>
        </p:nvSpPr>
        <p:spPr/>
        <p:txBody>
          <a:bodyPr/>
          <a:lstStyle/>
          <a:p>
            <a:r>
              <a:rPr lang="en-US" noProof="0" dirty="0"/>
              <a:t>New Program Application</a:t>
            </a:r>
          </a:p>
        </p:txBody>
      </p:sp>
      <p:sp>
        <p:nvSpPr>
          <p:cNvPr id="3" name="Content Placeholder 2">
            <a:extLst>
              <a:ext uri="{FF2B5EF4-FFF2-40B4-BE49-F238E27FC236}">
                <a16:creationId xmlns:a16="http://schemas.microsoft.com/office/drawing/2014/main" id="{15EDCAFE-7F5D-D4EA-0AFD-E1B7749837BC}"/>
              </a:ext>
            </a:extLst>
          </p:cNvPr>
          <p:cNvSpPr>
            <a:spLocks noGrp="1"/>
          </p:cNvSpPr>
          <p:nvPr>
            <p:ph idx="1"/>
          </p:nvPr>
        </p:nvSpPr>
        <p:spPr/>
        <p:txBody>
          <a:bodyPr>
            <a:normAutofit/>
          </a:bodyPr>
          <a:lstStyle/>
          <a:p>
            <a:r>
              <a:rPr lang="en-US" sz="2400" noProof="0" dirty="0"/>
              <a:t>Distance Education</a:t>
            </a:r>
          </a:p>
          <a:p>
            <a:pPr lvl="1"/>
            <a:r>
              <a:rPr lang="en-US" sz="2400" noProof="0" dirty="0"/>
              <a:t>Ensure full access is granted to the Learning Management System (LMS) – including sign-in credentials</a:t>
            </a:r>
          </a:p>
          <a:p>
            <a:pPr lvl="1"/>
            <a:r>
              <a:rPr lang="en-US" sz="2400" dirty="0"/>
              <a:t>Provide link to recorded ‘live’ instruction demonstration – if synchronic instruction is to be offered</a:t>
            </a:r>
          </a:p>
          <a:p>
            <a:pPr lvl="1"/>
            <a:r>
              <a:rPr lang="en-US" sz="2400" noProof="0" dirty="0"/>
              <a:t>Provide access to at least 25% of the proposed programming to be offered via distance education</a:t>
            </a:r>
          </a:p>
        </p:txBody>
      </p:sp>
      <p:sp>
        <p:nvSpPr>
          <p:cNvPr id="4" name="Slide Number Placeholder 3">
            <a:extLst>
              <a:ext uri="{FF2B5EF4-FFF2-40B4-BE49-F238E27FC236}">
                <a16:creationId xmlns:a16="http://schemas.microsoft.com/office/drawing/2014/main" id="{8A0798CB-0A56-C99C-6CA2-3CE32A423C4B}"/>
              </a:ext>
            </a:extLst>
          </p:cNvPr>
          <p:cNvSpPr>
            <a:spLocks noGrp="1"/>
          </p:cNvSpPr>
          <p:nvPr>
            <p:ph type="sldNum" sz="quarter" idx="12"/>
          </p:nvPr>
        </p:nvSpPr>
        <p:spPr/>
        <p:txBody>
          <a:bodyPr/>
          <a:lstStyle/>
          <a:p>
            <a:fld id="{680C5762-CF65-4775-9966-A58D40CC61B9}" type="slidenum">
              <a:rPr lang="en-US" noProof="0" smtClean="0"/>
              <a:t>134</a:t>
            </a:fld>
            <a:endParaRPr lang="en-US" noProof="0" dirty="0"/>
          </a:p>
        </p:txBody>
      </p:sp>
    </p:spTree>
    <p:extLst>
      <p:ext uri="{BB962C8B-B14F-4D97-AF65-F5344CB8AC3E}">
        <p14:creationId xmlns:p14="http://schemas.microsoft.com/office/powerpoint/2010/main" val="3374960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3D0EC-9206-DEEA-3C6D-43034CE409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CE2456-598C-ACA6-51B3-946E3CCAA57A}"/>
              </a:ext>
            </a:extLst>
          </p:cNvPr>
          <p:cNvSpPr>
            <a:spLocks noGrp="1"/>
          </p:cNvSpPr>
          <p:nvPr>
            <p:ph type="title"/>
          </p:nvPr>
        </p:nvSpPr>
        <p:spPr/>
        <p:txBody>
          <a:bodyPr/>
          <a:lstStyle/>
          <a:p>
            <a:r>
              <a:rPr lang="en-US" noProof="0" dirty="0"/>
              <a:t>New Program Application</a:t>
            </a:r>
          </a:p>
        </p:txBody>
      </p:sp>
      <p:sp>
        <p:nvSpPr>
          <p:cNvPr id="3" name="Content Placeholder 2">
            <a:extLst>
              <a:ext uri="{FF2B5EF4-FFF2-40B4-BE49-F238E27FC236}">
                <a16:creationId xmlns:a16="http://schemas.microsoft.com/office/drawing/2014/main" id="{252B8FDF-C662-8790-9F92-2C60062AC933}"/>
              </a:ext>
            </a:extLst>
          </p:cNvPr>
          <p:cNvSpPr>
            <a:spLocks noGrp="1"/>
          </p:cNvSpPr>
          <p:nvPr>
            <p:ph idx="1"/>
          </p:nvPr>
        </p:nvSpPr>
        <p:spPr/>
        <p:txBody>
          <a:bodyPr>
            <a:normAutofit/>
          </a:bodyPr>
          <a:lstStyle/>
          <a:p>
            <a:r>
              <a:rPr lang="en-US" sz="2400" noProof="0" dirty="0"/>
              <a:t>Distance Education</a:t>
            </a:r>
          </a:p>
          <a:p>
            <a:pPr lvl="1"/>
            <a:r>
              <a:rPr lang="en-US" sz="2400" noProof="0" dirty="0"/>
              <a:t>Describe the training that will be provided to students and faculty to ensure their successful navigation</a:t>
            </a:r>
          </a:p>
          <a:p>
            <a:pPr lvl="1"/>
            <a:r>
              <a:rPr lang="en-US" sz="2400" noProof="0" dirty="0"/>
              <a:t>Provide the technology requirements for students and the expectations of what the students must bring versus what the school will provide</a:t>
            </a:r>
          </a:p>
        </p:txBody>
      </p:sp>
      <p:sp>
        <p:nvSpPr>
          <p:cNvPr id="4" name="Slide Number Placeholder 3">
            <a:extLst>
              <a:ext uri="{FF2B5EF4-FFF2-40B4-BE49-F238E27FC236}">
                <a16:creationId xmlns:a16="http://schemas.microsoft.com/office/drawing/2014/main" id="{263A3F08-A142-51A2-5DA2-6B60534A4708}"/>
              </a:ext>
            </a:extLst>
          </p:cNvPr>
          <p:cNvSpPr>
            <a:spLocks noGrp="1"/>
          </p:cNvSpPr>
          <p:nvPr>
            <p:ph type="sldNum" sz="quarter" idx="12"/>
          </p:nvPr>
        </p:nvSpPr>
        <p:spPr/>
        <p:txBody>
          <a:bodyPr/>
          <a:lstStyle/>
          <a:p>
            <a:fld id="{680C5762-CF65-4775-9966-A58D40CC61B9}" type="slidenum">
              <a:rPr lang="en-US" noProof="0" smtClean="0"/>
              <a:t>135</a:t>
            </a:fld>
            <a:endParaRPr lang="en-US" noProof="0" dirty="0"/>
          </a:p>
        </p:txBody>
      </p:sp>
    </p:spTree>
    <p:extLst>
      <p:ext uri="{BB962C8B-B14F-4D97-AF65-F5344CB8AC3E}">
        <p14:creationId xmlns:p14="http://schemas.microsoft.com/office/powerpoint/2010/main" val="37114955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CE12A-94F2-2D6A-FE81-050383C644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1008E0-CECA-CBEE-1F6F-410AA085A675}"/>
              </a:ext>
            </a:extLst>
          </p:cNvPr>
          <p:cNvSpPr>
            <a:spLocks noGrp="1"/>
          </p:cNvSpPr>
          <p:nvPr>
            <p:ph type="title"/>
          </p:nvPr>
        </p:nvSpPr>
        <p:spPr/>
        <p:txBody>
          <a:bodyPr/>
          <a:lstStyle/>
          <a:p>
            <a:r>
              <a:rPr lang="en-US" noProof="0" dirty="0"/>
              <a:t>New Program Application</a:t>
            </a:r>
          </a:p>
        </p:txBody>
      </p:sp>
      <p:sp>
        <p:nvSpPr>
          <p:cNvPr id="3" name="Content Placeholder 2">
            <a:extLst>
              <a:ext uri="{FF2B5EF4-FFF2-40B4-BE49-F238E27FC236}">
                <a16:creationId xmlns:a16="http://schemas.microsoft.com/office/drawing/2014/main" id="{33336BD4-A37F-9C10-ED18-059F6D2F1976}"/>
              </a:ext>
            </a:extLst>
          </p:cNvPr>
          <p:cNvSpPr>
            <a:spLocks noGrp="1"/>
          </p:cNvSpPr>
          <p:nvPr>
            <p:ph idx="1"/>
          </p:nvPr>
        </p:nvSpPr>
        <p:spPr/>
        <p:txBody>
          <a:bodyPr>
            <a:normAutofit/>
          </a:bodyPr>
          <a:lstStyle/>
          <a:p>
            <a:r>
              <a:rPr lang="en-US" sz="2400" noProof="0" dirty="0"/>
              <a:t>Academic Performance</a:t>
            </a:r>
          </a:p>
          <a:p>
            <a:pPr lvl="1"/>
            <a:r>
              <a:rPr lang="en-US" sz="2400" noProof="0" dirty="0"/>
              <a:t>Student transcripts should be available after the attempt of initial courses, updated after each course is attempted</a:t>
            </a:r>
          </a:p>
          <a:p>
            <a:pPr lvl="1"/>
            <a:r>
              <a:rPr lang="en-US" sz="2400" dirty="0"/>
              <a:t>Ensure transcripts and program awards contain all the required elements – use the checklist provided in the application</a:t>
            </a:r>
          </a:p>
          <a:p>
            <a:pPr lvl="1"/>
            <a:r>
              <a:rPr lang="en-US" sz="2400" noProof="0" dirty="0"/>
              <a:t>Establish a process that allows for annual uploading of PDF transcripts to repository</a:t>
            </a:r>
          </a:p>
        </p:txBody>
      </p:sp>
      <p:sp>
        <p:nvSpPr>
          <p:cNvPr id="4" name="Slide Number Placeholder 3">
            <a:extLst>
              <a:ext uri="{FF2B5EF4-FFF2-40B4-BE49-F238E27FC236}">
                <a16:creationId xmlns:a16="http://schemas.microsoft.com/office/drawing/2014/main" id="{958EABC1-D67F-BF06-8504-6C5A45483B91}"/>
              </a:ext>
            </a:extLst>
          </p:cNvPr>
          <p:cNvSpPr>
            <a:spLocks noGrp="1"/>
          </p:cNvSpPr>
          <p:nvPr>
            <p:ph type="sldNum" sz="quarter" idx="12"/>
          </p:nvPr>
        </p:nvSpPr>
        <p:spPr/>
        <p:txBody>
          <a:bodyPr/>
          <a:lstStyle/>
          <a:p>
            <a:fld id="{680C5762-CF65-4775-9966-A58D40CC61B9}" type="slidenum">
              <a:rPr lang="en-US" noProof="0" smtClean="0"/>
              <a:t>136</a:t>
            </a:fld>
            <a:endParaRPr lang="en-US" noProof="0" dirty="0"/>
          </a:p>
        </p:txBody>
      </p:sp>
    </p:spTree>
    <p:extLst>
      <p:ext uri="{BB962C8B-B14F-4D97-AF65-F5344CB8AC3E}">
        <p14:creationId xmlns:p14="http://schemas.microsoft.com/office/powerpoint/2010/main" val="189059204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492B6-5EDE-45D7-6D2C-7D104C4E41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E27DE0-2DE0-8771-EC56-F4C0AE2BB074}"/>
              </a:ext>
            </a:extLst>
          </p:cNvPr>
          <p:cNvSpPr>
            <a:spLocks noGrp="1"/>
          </p:cNvSpPr>
          <p:nvPr>
            <p:ph type="title"/>
          </p:nvPr>
        </p:nvSpPr>
        <p:spPr/>
        <p:txBody>
          <a:bodyPr/>
          <a:lstStyle/>
          <a:p>
            <a:r>
              <a:rPr lang="en-US" noProof="0" dirty="0"/>
              <a:t>New Program Application</a:t>
            </a:r>
          </a:p>
        </p:txBody>
      </p:sp>
      <p:sp>
        <p:nvSpPr>
          <p:cNvPr id="3" name="Content Placeholder 2">
            <a:extLst>
              <a:ext uri="{FF2B5EF4-FFF2-40B4-BE49-F238E27FC236}">
                <a16:creationId xmlns:a16="http://schemas.microsoft.com/office/drawing/2014/main" id="{F8E1AD40-4AED-E807-4E60-9C62E10908AD}"/>
              </a:ext>
            </a:extLst>
          </p:cNvPr>
          <p:cNvSpPr>
            <a:spLocks noGrp="1"/>
          </p:cNvSpPr>
          <p:nvPr>
            <p:ph idx="1"/>
          </p:nvPr>
        </p:nvSpPr>
        <p:spPr/>
        <p:txBody>
          <a:bodyPr>
            <a:normAutofit/>
          </a:bodyPr>
          <a:lstStyle/>
          <a:p>
            <a:r>
              <a:rPr lang="en-US" sz="2400" noProof="0" dirty="0"/>
              <a:t>Financial Ledger</a:t>
            </a:r>
          </a:p>
          <a:p>
            <a:pPr lvl="1"/>
            <a:r>
              <a:rPr lang="en-US" sz="2400" noProof="0" dirty="0"/>
              <a:t>This is a living document that is updated each time a charge or payment is applied to a student account</a:t>
            </a:r>
          </a:p>
          <a:p>
            <a:pPr lvl="1"/>
            <a:r>
              <a:rPr lang="en-US" sz="2400" dirty="0"/>
              <a:t>Ensure charges are itemized, be specific – allows for identification of specific charges, allows for refund determinations</a:t>
            </a:r>
          </a:p>
          <a:p>
            <a:pPr lvl="1"/>
            <a:r>
              <a:rPr lang="en-US" sz="2400" noProof="0" dirty="0"/>
              <a:t>Identify payment sources – be specific about the funding</a:t>
            </a:r>
            <a:r>
              <a:rPr lang="en-US" sz="2400" dirty="0"/>
              <a:t> provider, allows for refund determinations</a:t>
            </a:r>
          </a:p>
          <a:p>
            <a:pPr lvl="1"/>
            <a:r>
              <a:rPr lang="en-US" sz="2400" dirty="0"/>
              <a:t>Ensure ledger contains all the required elements – use the checklist provided in the application</a:t>
            </a:r>
          </a:p>
          <a:p>
            <a:pPr lvl="1"/>
            <a:endParaRPr lang="en-US" sz="2400" dirty="0"/>
          </a:p>
          <a:p>
            <a:pPr lvl="1"/>
            <a:endParaRPr lang="en-US" sz="2400" noProof="0" dirty="0"/>
          </a:p>
        </p:txBody>
      </p:sp>
      <p:sp>
        <p:nvSpPr>
          <p:cNvPr id="4" name="Slide Number Placeholder 3">
            <a:extLst>
              <a:ext uri="{FF2B5EF4-FFF2-40B4-BE49-F238E27FC236}">
                <a16:creationId xmlns:a16="http://schemas.microsoft.com/office/drawing/2014/main" id="{EA45D09A-C937-E9C6-A4D3-753A7E30B097}"/>
              </a:ext>
            </a:extLst>
          </p:cNvPr>
          <p:cNvSpPr>
            <a:spLocks noGrp="1"/>
          </p:cNvSpPr>
          <p:nvPr>
            <p:ph type="sldNum" sz="quarter" idx="12"/>
          </p:nvPr>
        </p:nvSpPr>
        <p:spPr/>
        <p:txBody>
          <a:bodyPr/>
          <a:lstStyle/>
          <a:p>
            <a:fld id="{680C5762-CF65-4775-9966-A58D40CC61B9}" type="slidenum">
              <a:rPr lang="en-US" noProof="0" smtClean="0"/>
              <a:t>137</a:t>
            </a:fld>
            <a:endParaRPr lang="en-US" noProof="0" dirty="0"/>
          </a:p>
        </p:txBody>
      </p:sp>
    </p:spTree>
    <p:extLst>
      <p:ext uri="{BB962C8B-B14F-4D97-AF65-F5344CB8AC3E}">
        <p14:creationId xmlns:p14="http://schemas.microsoft.com/office/powerpoint/2010/main" val="59312260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1A7DE-3BCD-2350-F2AB-4269A00FD4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A5E524-A31C-06EC-9EB6-0D19D9BBC092}"/>
              </a:ext>
            </a:extLst>
          </p:cNvPr>
          <p:cNvSpPr>
            <a:spLocks noGrp="1"/>
          </p:cNvSpPr>
          <p:nvPr>
            <p:ph type="title"/>
          </p:nvPr>
        </p:nvSpPr>
        <p:spPr/>
        <p:txBody>
          <a:bodyPr/>
          <a:lstStyle/>
          <a:p>
            <a:r>
              <a:rPr lang="en-US" noProof="0" dirty="0"/>
              <a:t>Application Submission</a:t>
            </a:r>
          </a:p>
        </p:txBody>
      </p:sp>
      <p:sp>
        <p:nvSpPr>
          <p:cNvPr id="3" name="Content Placeholder 2">
            <a:extLst>
              <a:ext uri="{FF2B5EF4-FFF2-40B4-BE49-F238E27FC236}">
                <a16:creationId xmlns:a16="http://schemas.microsoft.com/office/drawing/2014/main" id="{F75D8BD1-884C-60D0-EA8B-2F1D1EA080BE}"/>
              </a:ext>
            </a:extLst>
          </p:cNvPr>
          <p:cNvSpPr>
            <a:spLocks noGrp="1"/>
          </p:cNvSpPr>
          <p:nvPr>
            <p:ph idx="1"/>
          </p:nvPr>
        </p:nvSpPr>
        <p:spPr/>
        <p:txBody>
          <a:bodyPr>
            <a:normAutofit/>
          </a:bodyPr>
          <a:lstStyle/>
          <a:p>
            <a:r>
              <a:rPr lang="en-US" sz="2400" noProof="0" dirty="0"/>
              <a:t>At minimum one (1) New Program Application is required to seek licensure/registration</a:t>
            </a:r>
          </a:p>
          <a:p>
            <a:r>
              <a:rPr lang="en-US" sz="2400" noProof="0" dirty="0">
                <a:hlinkClick r:id="rId2"/>
              </a:rPr>
              <a:t>SharePoint Site Access Instructions</a:t>
            </a:r>
            <a:r>
              <a:rPr lang="en-US" sz="2400" noProof="0" dirty="0"/>
              <a:t>​</a:t>
            </a:r>
          </a:p>
          <a:p>
            <a:r>
              <a:rPr lang="en-US" sz="2400" dirty="0"/>
              <a:t>Account registration and request for access is necessary – do not wait until the submission deadline!</a:t>
            </a:r>
          </a:p>
          <a:p>
            <a:r>
              <a:rPr lang="en-US" sz="2400" noProof="0" dirty="0"/>
              <a:t>Ensure fees are paid in advance of the submission deadline</a:t>
            </a:r>
          </a:p>
          <a:p>
            <a:r>
              <a:rPr lang="en-US" sz="2400" noProof="0" dirty="0">
                <a:hlinkClick r:id="rId3"/>
              </a:rPr>
              <a:t>Online Payment Center Instructions</a:t>
            </a:r>
            <a:endParaRPr lang="en-US" sz="2400" noProof="0" dirty="0"/>
          </a:p>
        </p:txBody>
      </p:sp>
      <p:sp>
        <p:nvSpPr>
          <p:cNvPr id="4" name="Slide Number Placeholder 3">
            <a:extLst>
              <a:ext uri="{FF2B5EF4-FFF2-40B4-BE49-F238E27FC236}">
                <a16:creationId xmlns:a16="http://schemas.microsoft.com/office/drawing/2014/main" id="{1CACD0FF-9738-9260-B4AD-B141572B928F}"/>
              </a:ext>
            </a:extLst>
          </p:cNvPr>
          <p:cNvSpPr>
            <a:spLocks noGrp="1"/>
          </p:cNvSpPr>
          <p:nvPr>
            <p:ph type="sldNum" sz="quarter" idx="12"/>
          </p:nvPr>
        </p:nvSpPr>
        <p:spPr/>
        <p:txBody>
          <a:bodyPr/>
          <a:lstStyle/>
          <a:p>
            <a:fld id="{680C5762-CF65-4775-9966-A58D40CC61B9}" type="slidenum">
              <a:rPr lang="en-US" noProof="0" smtClean="0"/>
              <a:t>138</a:t>
            </a:fld>
            <a:endParaRPr lang="en-US" noProof="0" dirty="0"/>
          </a:p>
        </p:txBody>
      </p:sp>
    </p:spTree>
    <p:extLst>
      <p:ext uri="{BB962C8B-B14F-4D97-AF65-F5344CB8AC3E}">
        <p14:creationId xmlns:p14="http://schemas.microsoft.com/office/powerpoint/2010/main" val="11093557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5914E-66FA-C7CB-1B9A-0CD7FA74A8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F52173-84E9-F32E-FEFE-29D04DAC36CA}"/>
              </a:ext>
            </a:extLst>
          </p:cNvPr>
          <p:cNvSpPr>
            <a:spLocks noGrp="1"/>
          </p:cNvSpPr>
          <p:nvPr>
            <p:ph type="title"/>
          </p:nvPr>
        </p:nvSpPr>
        <p:spPr>
          <a:xfrm>
            <a:off x="457200" y="304800"/>
            <a:ext cx="8229600" cy="1143000"/>
          </a:xfrm>
        </p:spPr>
        <p:txBody>
          <a:bodyPr anchor="ctr">
            <a:normAutofit/>
          </a:bodyPr>
          <a:lstStyle/>
          <a:p>
            <a:r>
              <a:rPr lang="en-US" noProof="0" dirty="0"/>
              <a:t>Application Submission</a:t>
            </a:r>
          </a:p>
        </p:txBody>
      </p:sp>
      <p:sp>
        <p:nvSpPr>
          <p:cNvPr id="3" name="Content Placeholder 2">
            <a:extLst>
              <a:ext uri="{FF2B5EF4-FFF2-40B4-BE49-F238E27FC236}">
                <a16:creationId xmlns:a16="http://schemas.microsoft.com/office/drawing/2014/main" id="{0E351DA0-24F7-1F96-419A-A89CF912099C}"/>
              </a:ext>
            </a:extLst>
          </p:cNvPr>
          <p:cNvSpPr>
            <a:spLocks noGrp="1"/>
          </p:cNvSpPr>
          <p:nvPr>
            <p:ph sz="half" idx="1"/>
          </p:nvPr>
        </p:nvSpPr>
        <p:spPr>
          <a:xfrm>
            <a:off x="457200" y="1600200"/>
            <a:ext cx="4038600" cy="4525963"/>
          </a:xfrm>
        </p:spPr>
        <p:txBody>
          <a:bodyPr>
            <a:normAutofit/>
          </a:bodyPr>
          <a:lstStyle/>
          <a:p>
            <a:r>
              <a:rPr lang="en-US" sz="2400" noProof="0" dirty="0"/>
              <a:t>Newer versions of Excel may require the application to be saved as ‘Excel 1997-2003’</a:t>
            </a:r>
          </a:p>
          <a:p>
            <a:r>
              <a:rPr lang="en-US" sz="2400" dirty="0"/>
              <a:t>Be sure to complete all asterisked items – not doing so will cause your application not to submit properly and may go unseen</a:t>
            </a:r>
            <a:endParaRPr lang="en-US" sz="2400" noProof="0" dirty="0"/>
          </a:p>
        </p:txBody>
      </p:sp>
      <p:pic>
        <p:nvPicPr>
          <p:cNvPr id="6" name="Picture 5" descr="Graphical user interface, text, application, email&#10;&#10;AI-generated content may be incorrect.">
            <a:extLst>
              <a:ext uri="{FF2B5EF4-FFF2-40B4-BE49-F238E27FC236}">
                <a16:creationId xmlns:a16="http://schemas.microsoft.com/office/drawing/2014/main" id="{23BC360A-98DB-385B-1CE2-62E9EE640D61}"/>
              </a:ext>
            </a:extLst>
          </p:cNvPr>
          <p:cNvPicPr>
            <a:picLocks noChangeAspect="1"/>
          </p:cNvPicPr>
          <p:nvPr/>
        </p:nvPicPr>
        <p:blipFill>
          <a:blip r:embed="rId2"/>
          <a:stretch>
            <a:fillRect/>
          </a:stretch>
        </p:blipFill>
        <p:spPr>
          <a:xfrm>
            <a:off x="4913690" y="1600200"/>
            <a:ext cx="3507620" cy="4525963"/>
          </a:xfrm>
          <a:prstGeom prst="rect">
            <a:avLst/>
          </a:prstGeom>
          <a:noFill/>
        </p:spPr>
      </p:pic>
      <p:sp>
        <p:nvSpPr>
          <p:cNvPr id="11" name="Date Placeholder 4">
            <a:extLst>
              <a:ext uri="{FF2B5EF4-FFF2-40B4-BE49-F238E27FC236}">
                <a16:creationId xmlns:a16="http://schemas.microsoft.com/office/drawing/2014/main" id="{1E3B529E-3CFA-8BD7-1601-96B2564E76DB}"/>
              </a:ext>
            </a:extLst>
          </p:cNvPr>
          <p:cNvSpPr>
            <a:spLocks noGrp="1"/>
          </p:cNvSpPr>
          <p:nvPr>
            <p:ph type="dt" sz="half" idx="10"/>
          </p:nvPr>
        </p:nvSpPr>
        <p:spPr>
          <a:xfrm>
            <a:off x="457200" y="6356350"/>
            <a:ext cx="2133600" cy="365125"/>
          </a:xfrm>
        </p:spPr>
        <p:txBody>
          <a:bodyPr/>
          <a:lstStyle/>
          <a:p>
            <a:pPr>
              <a:spcAft>
                <a:spcPts val="600"/>
              </a:spcAft>
            </a:pPr>
            <a:fld id="{2886EB9F-620D-4745-B0DC-239369A89773}" type="datetime1">
              <a:rPr lang="en-US" smtClean="0"/>
              <a:pPr>
                <a:spcAft>
                  <a:spcPts val="600"/>
                </a:spcAft>
              </a:pPr>
              <a:t>4/2/2025</a:t>
            </a:fld>
            <a:endParaRPr lang="en-US" dirty="0"/>
          </a:p>
        </p:txBody>
      </p:sp>
      <p:sp>
        <p:nvSpPr>
          <p:cNvPr id="4" name="Slide Number Placeholder 3">
            <a:extLst>
              <a:ext uri="{FF2B5EF4-FFF2-40B4-BE49-F238E27FC236}">
                <a16:creationId xmlns:a16="http://schemas.microsoft.com/office/drawing/2014/main" id="{B1E20ECD-DD2B-96A2-FC46-F28B85E46247}"/>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680C5762-CF65-4775-9966-A58D40CC61B9}" type="slidenum">
              <a:rPr lang="en-US" noProof="0" smtClean="0"/>
              <a:pPr>
                <a:spcAft>
                  <a:spcPts val="600"/>
                </a:spcAft>
              </a:pPr>
              <a:t>139</a:t>
            </a:fld>
            <a:endParaRPr lang="en-US" noProof="0" dirty="0"/>
          </a:p>
        </p:txBody>
      </p:sp>
    </p:spTree>
    <p:extLst>
      <p:ext uri="{BB962C8B-B14F-4D97-AF65-F5344CB8AC3E}">
        <p14:creationId xmlns:p14="http://schemas.microsoft.com/office/powerpoint/2010/main" val="2067534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39192-8A11-F2D1-1D2D-F1B1B5F6C1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2FC91A-4CB8-DB41-EFFA-D7D02659820C}"/>
              </a:ext>
            </a:extLst>
          </p:cNvPr>
          <p:cNvSpPr>
            <a:spLocks noGrp="1"/>
          </p:cNvSpPr>
          <p:nvPr>
            <p:ph type="title"/>
          </p:nvPr>
        </p:nvSpPr>
        <p:spPr/>
        <p:txBody>
          <a:bodyPr/>
          <a:lstStyle/>
          <a:p>
            <a:r>
              <a:rPr lang="en-US" noProof="0" dirty="0"/>
              <a:t>What If?</a:t>
            </a:r>
          </a:p>
        </p:txBody>
      </p:sp>
      <p:sp>
        <p:nvSpPr>
          <p:cNvPr id="3" name="Content Placeholder 2">
            <a:extLst>
              <a:ext uri="{FF2B5EF4-FFF2-40B4-BE49-F238E27FC236}">
                <a16:creationId xmlns:a16="http://schemas.microsoft.com/office/drawing/2014/main" id="{6DE58B91-94CE-4595-BE30-E3BF58757C3F}"/>
              </a:ext>
            </a:extLst>
          </p:cNvPr>
          <p:cNvSpPr>
            <a:spLocks noGrp="1"/>
          </p:cNvSpPr>
          <p:nvPr>
            <p:ph idx="1"/>
          </p:nvPr>
        </p:nvSpPr>
        <p:spPr/>
        <p:txBody>
          <a:bodyPr>
            <a:normAutofit/>
          </a:bodyPr>
          <a:lstStyle/>
          <a:p>
            <a:r>
              <a:rPr lang="en-US" sz="2800" noProof="0" dirty="0">
                <a:solidFill>
                  <a:srgbClr val="0070C0"/>
                </a:solidFill>
              </a:rPr>
              <a:t>We operate physically in PA but offer only online instruction?</a:t>
            </a:r>
          </a:p>
          <a:p>
            <a:pPr lvl="1"/>
            <a:r>
              <a:rPr lang="en-US" sz="2400" noProof="0" dirty="0"/>
              <a:t>If you have operations in PA, regardless of who you advertise to or enroll, or whether you operate fully online or not, you must be authorized by PDE to operate in PA and offer occupational training in exchange for tuition and fees online</a:t>
            </a:r>
          </a:p>
        </p:txBody>
      </p:sp>
      <p:sp>
        <p:nvSpPr>
          <p:cNvPr id="4" name="Slide Number Placeholder 3">
            <a:extLst>
              <a:ext uri="{FF2B5EF4-FFF2-40B4-BE49-F238E27FC236}">
                <a16:creationId xmlns:a16="http://schemas.microsoft.com/office/drawing/2014/main" id="{F301880E-5C7C-7787-DD52-7B5078B26B83}"/>
              </a:ext>
            </a:extLst>
          </p:cNvPr>
          <p:cNvSpPr>
            <a:spLocks noGrp="1"/>
          </p:cNvSpPr>
          <p:nvPr>
            <p:ph type="sldNum" sz="quarter" idx="12"/>
          </p:nvPr>
        </p:nvSpPr>
        <p:spPr/>
        <p:txBody>
          <a:bodyPr/>
          <a:lstStyle/>
          <a:p>
            <a:fld id="{680C5762-CF65-4775-9966-A58D40CC61B9}" type="slidenum">
              <a:rPr lang="en-US" noProof="0" smtClean="0"/>
              <a:t>14</a:t>
            </a:fld>
            <a:endParaRPr lang="en-US" noProof="0" dirty="0"/>
          </a:p>
        </p:txBody>
      </p:sp>
    </p:spTree>
    <p:extLst>
      <p:ext uri="{BB962C8B-B14F-4D97-AF65-F5344CB8AC3E}">
        <p14:creationId xmlns:p14="http://schemas.microsoft.com/office/powerpoint/2010/main" val="421460879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29BA4-291F-A274-8E55-F02937E90D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EB526B-C307-2978-9611-9EB2E600C464}"/>
              </a:ext>
            </a:extLst>
          </p:cNvPr>
          <p:cNvSpPr>
            <a:spLocks noGrp="1"/>
          </p:cNvSpPr>
          <p:nvPr>
            <p:ph type="title"/>
          </p:nvPr>
        </p:nvSpPr>
        <p:spPr>
          <a:xfrm>
            <a:off x="457200" y="304800"/>
            <a:ext cx="8229600" cy="1143000"/>
          </a:xfrm>
        </p:spPr>
        <p:txBody>
          <a:bodyPr anchor="ctr">
            <a:normAutofit/>
          </a:bodyPr>
          <a:lstStyle/>
          <a:p>
            <a:r>
              <a:rPr lang="en-US" noProof="0" dirty="0"/>
              <a:t>Application Submission</a:t>
            </a:r>
          </a:p>
        </p:txBody>
      </p:sp>
      <p:sp>
        <p:nvSpPr>
          <p:cNvPr id="3" name="Content Placeholder 2">
            <a:extLst>
              <a:ext uri="{FF2B5EF4-FFF2-40B4-BE49-F238E27FC236}">
                <a16:creationId xmlns:a16="http://schemas.microsoft.com/office/drawing/2014/main" id="{60400E82-D007-FC72-4969-CFEC991BA153}"/>
              </a:ext>
            </a:extLst>
          </p:cNvPr>
          <p:cNvSpPr>
            <a:spLocks noGrp="1"/>
          </p:cNvSpPr>
          <p:nvPr>
            <p:ph sz="half" idx="1"/>
          </p:nvPr>
        </p:nvSpPr>
        <p:spPr>
          <a:xfrm>
            <a:off x="457200" y="1600200"/>
            <a:ext cx="8229600" cy="4525963"/>
          </a:xfrm>
        </p:spPr>
        <p:txBody>
          <a:bodyPr>
            <a:noAutofit/>
          </a:bodyPr>
          <a:lstStyle/>
          <a:p>
            <a:r>
              <a:rPr lang="en-US" sz="2400" noProof="0" dirty="0"/>
              <a:t>Troubleshooting SharePoint</a:t>
            </a:r>
          </a:p>
          <a:p>
            <a:pPr lvl="1"/>
            <a:r>
              <a:rPr lang="en-US" noProof="0" dirty="0">
                <a:solidFill>
                  <a:srgbClr val="0070C0"/>
                </a:solidFill>
              </a:rPr>
              <a:t>Incorrect user ID or password. Type the correct user ID and password and try again.</a:t>
            </a:r>
          </a:p>
          <a:p>
            <a:pPr lvl="1"/>
            <a:r>
              <a:rPr lang="en-US" sz="1600" noProof="0" dirty="0"/>
              <a:t>This error is generated by PA Login and indicates the user is not precisely following the respective login process</a:t>
            </a:r>
          </a:p>
          <a:p>
            <a:pPr lvl="1"/>
            <a:r>
              <a:rPr lang="en-US" sz="1600" noProof="0" dirty="0"/>
              <a:t>Ensure the user is choosing ‘USER and MUSER’. If selected incorrectly, the user would need to restore the login options by clearing the browser’s cache and attempting to access the site again</a:t>
            </a:r>
          </a:p>
          <a:p>
            <a:pPr lvl="1"/>
            <a:r>
              <a:rPr lang="en-US" sz="1600" noProof="0" dirty="0"/>
              <a:t>In the username field, the user is not entering “user\” before the username</a:t>
            </a:r>
          </a:p>
          <a:p>
            <a:pPr lvl="1"/>
            <a:r>
              <a:rPr lang="en-US" sz="1600" noProof="0" dirty="0"/>
              <a:t>In the username field, the user is entering a forward slash (/) instead of a back slash (\)</a:t>
            </a:r>
          </a:p>
          <a:p>
            <a:pPr lvl="1"/>
            <a:r>
              <a:rPr lang="en-US" sz="1600" noProof="0" dirty="0"/>
              <a:t>In the username field, the user enters spaces before or after the required information</a:t>
            </a:r>
          </a:p>
          <a:p>
            <a:pPr lvl="1"/>
            <a:r>
              <a:rPr lang="en-US" sz="1600" noProof="0" dirty="0"/>
              <a:t>The user is entering the wrong password; the user will need to reset their password using </a:t>
            </a:r>
            <a:r>
              <a:rPr lang="en-US" sz="1600" noProof="0" dirty="0">
                <a:hlinkClick r:id="rId2"/>
              </a:rPr>
              <a:t>PA Login Password Recovery</a:t>
            </a:r>
            <a:endParaRPr lang="en-US" sz="1600" noProof="0" dirty="0"/>
          </a:p>
          <a:p>
            <a:pPr lvl="1"/>
            <a:endParaRPr lang="en-US" noProof="0" dirty="0"/>
          </a:p>
        </p:txBody>
      </p:sp>
      <p:sp>
        <p:nvSpPr>
          <p:cNvPr id="11" name="Date Placeholder 4">
            <a:extLst>
              <a:ext uri="{FF2B5EF4-FFF2-40B4-BE49-F238E27FC236}">
                <a16:creationId xmlns:a16="http://schemas.microsoft.com/office/drawing/2014/main" id="{FAC2C12D-B2A3-7AF3-3DF3-7999F60B027F}"/>
              </a:ext>
            </a:extLst>
          </p:cNvPr>
          <p:cNvSpPr>
            <a:spLocks noGrp="1"/>
          </p:cNvSpPr>
          <p:nvPr>
            <p:ph type="dt" sz="half" idx="10"/>
          </p:nvPr>
        </p:nvSpPr>
        <p:spPr>
          <a:xfrm>
            <a:off x="457200" y="6356350"/>
            <a:ext cx="2133600" cy="365125"/>
          </a:xfrm>
        </p:spPr>
        <p:txBody>
          <a:bodyPr/>
          <a:lstStyle/>
          <a:p>
            <a:pPr>
              <a:spcAft>
                <a:spcPts val="600"/>
              </a:spcAft>
            </a:pPr>
            <a:fld id="{2886EB9F-620D-4745-B0DC-239369A89773}" type="datetime1">
              <a:rPr lang="en-US" smtClean="0"/>
              <a:pPr>
                <a:spcAft>
                  <a:spcPts val="600"/>
                </a:spcAft>
              </a:pPr>
              <a:t>4/2/2025</a:t>
            </a:fld>
            <a:endParaRPr lang="en-US" dirty="0"/>
          </a:p>
        </p:txBody>
      </p:sp>
      <p:sp>
        <p:nvSpPr>
          <p:cNvPr id="4" name="Slide Number Placeholder 3">
            <a:extLst>
              <a:ext uri="{FF2B5EF4-FFF2-40B4-BE49-F238E27FC236}">
                <a16:creationId xmlns:a16="http://schemas.microsoft.com/office/drawing/2014/main" id="{F66839FA-099C-1B82-0280-B9FD062494C5}"/>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680C5762-CF65-4775-9966-A58D40CC61B9}" type="slidenum">
              <a:rPr lang="en-US" noProof="0" smtClean="0"/>
              <a:pPr>
                <a:spcAft>
                  <a:spcPts val="600"/>
                </a:spcAft>
              </a:pPr>
              <a:t>140</a:t>
            </a:fld>
            <a:endParaRPr lang="en-US" noProof="0" dirty="0"/>
          </a:p>
        </p:txBody>
      </p:sp>
    </p:spTree>
    <p:extLst>
      <p:ext uri="{BB962C8B-B14F-4D97-AF65-F5344CB8AC3E}">
        <p14:creationId xmlns:p14="http://schemas.microsoft.com/office/powerpoint/2010/main" val="371036841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12639-2715-6D8B-AA22-637036D08E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FA1686-8050-AE30-8F0D-8E67FCD7EFBF}"/>
              </a:ext>
            </a:extLst>
          </p:cNvPr>
          <p:cNvSpPr>
            <a:spLocks noGrp="1"/>
          </p:cNvSpPr>
          <p:nvPr>
            <p:ph type="title"/>
          </p:nvPr>
        </p:nvSpPr>
        <p:spPr>
          <a:xfrm>
            <a:off x="457200" y="304800"/>
            <a:ext cx="8229600" cy="1143000"/>
          </a:xfrm>
        </p:spPr>
        <p:txBody>
          <a:bodyPr anchor="ctr">
            <a:normAutofit/>
          </a:bodyPr>
          <a:lstStyle/>
          <a:p>
            <a:r>
              <a:rPr lang="en-US" noProof="0" dirty="0"/>
              <a:t>Application Submission</a:t>
            </a:r>
          </a:p>
        </p:txBody>
      </p:sp>
      <p:sp>
        <p:nvSpPr>
          <p:cNvPr id="3" name="Content Placeholder 2">
            <a:extLst>
              <a:ext uri="{FF2B5EF4-FFF2-40B4-BE49-F238E27FC236}">
                <a16:creationId xmlns:a16="http://schemas.microsoft.com/office/drawing/2014/main" id="{B13E8351-9004-9D49-13E0-410D49B50636}"/>
              </a:ext>
            </a:extLst>
          </p:cNvPr>
          <p:cNvSpPr>
            <a:spLocks noGrp="1"/>
          </p:cNvSpPr>
          <p:nvPr>
            <p:ph sz="half" idx="1"/>
          </p:nvPr>
        </p:nvSpPr>
        <p:spPr>
          <a:xfrm>
            <a:off x="457200" y="1600200"/>
            <a:ext cx="8229600" cy="4525963"/>
          </a:xfrm>
        </p:spPr>
        <p:txBody>
          <a:bodyPr>
            <a:noAutofit/>
          </a:bodyPr>
          <a:lstStyle/>
          <a:p>
            <a:r>
              <a:rPr lang="en-US" sz="2400" noProof="0" dirty="0"/>
              <a:t>Troubleshooting SharePoint</a:t>
            </a:r>
          </a:p>
          <a:p>
            <a:pPr lvl="1"/>
            <a:r>
              <a:rPr lang="en-US" noProof="0" dirty="0">
                <a:solidFill>
                  <a:srgbClr val="0070C0"/>
                </a:solidFill>
              </a:rPr>
              <a:t>Sorry, this site hasn’t been shared with you.</a:t>
            </a:r>
          </a:p>
          <a:p>
            <a:pPr lvl="1"/>
            <a:r>
              <a:rPr lang="en-US" sz="1400" noProof="0" dirty="0"/>
              <a:t>This error is generated by SharePoint</a:t>
            </a:r>
          </a:p>
          <a:p>
            <a:pPr lvl="1"/>
            <a:r>
              <a:rPr lang="en-US" sz="1400" noProof="0" dirty="0"/>
              <a:t>The user has logged into the site using a Keystone Login account, or a different PA Login account, that hasn’t been granted access to the site</a:t>
            </a:r>
          </a:p>
          <a:p>
            <a:pPr lvl="1"/>
            <a:r>
              <a:rPr lang="en-US" sz="1400" noProof="0" dirty="0"/>
              <a:t>The user may need to clear the browser’s cache</a:t>
            </a:r>
          </a:p>
          <a:p>
            <a:pPr lvl="1"/>
            <a:r>
              <a:rPr lang="en-US" sz="1400" noProof="0" dirty="0"/>
              <a:t>The user may be accessing a URL to which they do not have access – </a:t>
            </a:r>
            <a:r>
              <a:rPr lang="en-US" sz="1400" dirty="0"/>
              <a:t>t</a:t>
            </a:r>
            <a:r>
              <a:rPr lang="en-US" sz="1400" noProof="0" dirty="0"/>
              <a:t>he URL for each SharePoint site is different. Just because you have access to one SharePoint site doesn’t mean you have access to another</a:t>
            </a:r>
          </a:p>
          <a:p>
            <a:pPr lvl="1"/>
            <a:r>
              <a:rPr lang="en-US" sz="1400" noProof="0" dirty="0"/>
              <a:t>The user bookmarked the login URL, which may have changed</a:t>
            </a:r>
          </a:p>
          <a:p>
            <a:pPr lvl="1"/>
            <a:r>
              <a:rPr lang="en-US" sz="1400" noProof="0" dirty="0"/>
              <a:t>The user may be attempting to access or edit an item in the site to which they do not have access</a:t>
            </a:r>
          </a:p>
          <a:p>
            <a:pPr lvl="1"/>
            <a:r>
              <a:rPr lang="en-US" sz="1400" noProof="0" dirty="0"/>
              <a:t>The user may need to access the SharePoint site from a network that does not have firewalls or other security measures preventing uploading</a:t>
            </a:r>
          </a:p>
          <a:p>
            <a:pPr lvl="1"/>
            <a:r>
              <a:rPr lang="en-US" sz="1400" noProof="0" dirty="0"/>
              <a:t>The user may need to switch operating systems (MacOS will not work)</a:t>
            </a:r>
            <a:endParaRPr lang="en-US" noProof="0" dirty="0"/>
          </a:p>
        </p:txBody>
      </p:sp>
      <p:sp>
        <p:nvSpPr>
          <p:cNvPr id="11" name="Date Placeholder 4">
            <a:extLst>
              <a:ext uri="{FF2B5EF4-FFF2-40B4-BE49-F238E27FC236}">
                <a16:creationId xmlns:a16="http://schemas.microsoft.com/office/drawing/2014/main" id="{EA01AD17-035A-88D3-C7A4-8C3B21F4C4AB}"/>
              </a:ext>
            </a:extLst>
          </p:cNvPr>
          <p:cNvSpPr>
            <a:spLocks noGrp="1"/>
          </p:cNvSpPr>
          <p:nvPr>
            <p:ph type="dt" sz="half" idx="10"/>
          </p:nvPr>
        </p:nvSpPr>
        <p:spPr>
          <a:xfrm>
            <a:off x="457200" y="6356350"/>
            <a:ext cx="2133600" cy="365125"/>
          </a:xfrm>
        </p:spPr>
        <p:txBody>
          <a:bodyPr/>
          <a:lstStyle/>
          <a:p>
            <a:pPr>
              <a:spcAft>
                <a:spcPts val="600"/>
              </a:spcAft>
            </a:pPr>
            <a:fld id="{2886EB9F-620D-4745-B0DC-239369A89773}" type="datetime1">
              <a:rPr lang="en-US" smtClean="0"/>
              <a:pPr>
                <a:spcAft>
                  <a:spcPts val="600"/>
                </a:spcAft>
              </a:pPr>
              <a:t>4/2/2025</a:t>
            </a:fld>
            <a:endParaRPr lang="en-US" dirty="0"/>
          </a:p>
        </p:txBody>
      </p:sp>
      <p:sp>
        <p:nvSpPr>
          <p:cNvPr id="4" name="Slide Number Placeholder 3">
            <a:extLst>
              <a:ext uri="{FF2B5EF4-FFF2-40B4-BE49-F238E27FC236}">
                <a16:creationId xmlns:a16="http://schemas.microsoft.com/office/drawing/2014/main" id="{B704AC42-3FDB-0CD0-C4DC-05645AC7E4AC}"/>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680C5762-CF65-4775-9966-A58D40CC61B9}" type="slidenum">
              <a:rPr lang="en-US" noProof="0" smtClean="0"/>
              <a:pPr>
                <a:spcAft>
                  <a:spcPts val="600"/>
                </a:spcAft>
              </a:pPr>
              <a:t>141</a:t>
            </a:fld>
            <a:endParaRPr lang="en-US" noProof="0" dirty="0"/>
          </a:p>
        </p:txBody>
      </p:sp>
    </p:spTree>
    <p:extLst>
      <p:ext uri="{BB962C8B-B14F-4D97-AF65-F5344CB8AC3E}">
        <p14:creationId xmlns:p14="http://schemas.microsoft.com/office/powerpoint/2010/main" val="195927673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0F621-887E-217C-7EFF-C9E92C9436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C39364-3B43-4CA5-066C-F20E0F11FCDA}"/>
              </a:ext>
            </a:extLst>
          </p:cNvPr>
          <p:cNvSpPr>
            <a:spLocks noGrp="1"/>
          </p:cNvSpPr>
          <p:nvPr>
            <p:ph type="title"/>
          </p:nvPr>
        </p:nvSpPr>
        <p:spPr/>
        <p:txBody>
          <a:bodyPr/>
          <a:lstStyle/>
          <a:p>
            <a:r>
              <a:rPr lang="en-US" noProof="0" dirty="0"/>
              <a:t>Common Causes for Delays</a:t>
            </a:r>
          </a:p>
        </p:txBody>
      </p:sp>
      <p:sp>
        <p:nvSpPr>
          <p:cNvPr id="3" name="Content Placeholder 2">
            <a:extLst>
              <a:ext uri="{FF2B5EF4-FFF2-40B4-BE49-F238E27FC236}">
                <a16:creationId xmlns:a16="http://schemas.microsoft.com/office/drawing/2014/main" id="{39B91F53-0FCA-C92A-F6BF-9B3C4D4ADB00}"/>
              </a:ext>
            </a:extLst>
          </p:cNvPr>
          <p:cNvSpPr>
            <a:spLocks noGrp="1"/>
          </p:cNvSpPr>
          <p:nvPr>
            <p:ph idx="1"/>
          </p:nvPr>
        </p:nvSpPr>
        <p:spPr/>
        <p:txBody>
          <a:bodyPr>
            <a:normAutofit/>
          </a:bodyPr>
          <a:lstStyle/>
          <a:p>
            <a:r>
              <a:rPr lang="en-US" sz="2400" noProof="0" dirty="0">
                <a:solidFill>
                  <a:srgbClr val="FF0000"/>
                </a:solidFill>
              </a:rPr>
              <a:t>Information or documentation is missing – incomplete applications may be returned without a full review </a:t>
            </a:r>
          </a:p>
          <a:p>
            <a:r>
              <a:rPr lang="en-US" sz="2400" noProof="0" dirty="0"/>
              <a:t>Not registering for necessary accounts and requesting SharePoint access in advance</a:t>
            </a:r>
          </a:p>
          <a:p>
            <a:r>
              <a:rPr lang="en-US" sz="2400" dirty="0"/>
              <a:t>Not submitting payment by the submission deadline</a:t>
            </a:r>
            <a:endParaRPr lang="en-US" sz="2400" noProof="0" dirty="0"/>
          </a:p>
          <a:p>
            <a:r>
              <a:rPr lang="en-US" sz="2400" noProof="0" dirty="0"/>
              <a:t>Further information or documentation requested by the Board, if essential information or documents are missing or the information is not presented clearly</a:t>
            </a:r>
          </a:p>
          <a:p>
            <a:r>
              <a:rPr lang="en-US" sz="2400" noProof="0" dirty="0"/>
              <a:t>Information is inconsistent between applications and/or among documents submitted</a:t>
            </a:r>
          </a:p>
        </p:txBody>
      </p:sp>
      <p:sp>
        <p:nvSpPr>
          <p:cNvPr id="4" name="Slide Number Placeholder 3">
            <a:extLst>
              <a:ext uri="{FF2B5EF4-FFF2-40B4-BE49-F238E27FC236}">
                <a16:creationId xmlns:a16="http://schemas.microsoft.com/office/drawing/2014/main" id="{5BA2C59F-847F-C208-7C62-E352F35A97CC}"/>
              </a:ext>
            </a:extLst>
          </p:cNvPr>
          <p:cNvSpPr>
            <a:spLocks noGrp="1"/>
          </p:cNvSpPr>
          <p:nvPr>
            <p:ph type="sldNum" sz="quarter" idx="12"/>
          </p:nvPr>
        </p:nvSpPr>
        <p:spPr/>
        <p:txBody>
          <a:bodyPr/>
          <a:lstStyle/>
          <a:p>
            <a:fld id="{680C5762-CF65-4775-9966-A58D40CC61B9}" type="slidenum">
              <a:rPr lang="en-US" noProof="0" smtClean="0"/>
              <a:t>142</a:t>
            </a:fld>
            <a:endParaRPr lang="en-US" noProof="0" dirty="0"/>
          </a:p>
        </p:txBody>
      </p:sp>
    </p:spTree>
    <p:extLst>
      <p:ext uri="{BB962C8B-B14F-4D97-AF65-F5344CB8AC3E}">
        <p14:creationId xmlns:p14="http://schemas.microsoft.com/office/powerpoint/2010/main" val="425349023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1BE45-6CA4-C871-F98A-FF62222EE7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56B404-CBE4-3B2B-70AB-7C34181B8F28}"/>
              </a:ext>
            </a:extLst>
          </p:cNvPr>
          <p:cNvSpPr>
            <a:spLocks noGrp="1"/>
          </p:cNvSpPr>
          <p:nvPr>
            <p:ph type="title"/>
          </p:nvPr>
        </p:nvSpPr>
        <p:spPr/>
        <p:txBody>
          <a:bodyPr/>
          <a:lstStyle/>
          <a:p>
            <a:r>
              <a:rPr lang="en-US" noProof="0" dirty="0"/>
              <a:t>Common Causes for Delays</a:t>
            </a:r>
          </a:p>
        </p:txBody>
      </p:sp>
      <p:sp>
        <p:nvSpPr>
          <p:cNvPr id="3" name="Content Placeholder 2">
            <a:extLst>
              <a:ext uri="{FF2B5EF4-FFF2-40B4-BE49-F238E27FC236}">
                <a16:creationId xmlns:a16="http://schemas.microsoft.com/office/drawing/2014/main" id="{E1BA7457-7B0C-62AE-1CCC-A41F805700E4}"/>
              </a:ext>
            </a:extLst>
          </p:cNvPr>
          <p:cNvSpPr>
            <a:spLocks noGrp="1"/>
          </p:cNvSpPr>
          <p:nvPr>
            <p:ph idx="1"/>
          </p:nvPr>
        </p:nvSpPr>
        <p:spPr/>
        <p:txBody>
          <a:bodyPr>
            <a:normAutofit/>
          </a:bodyPr>
          <a:lstStyle/>
          <a:p>
            <a:r>
              <a:rPr lang="en-US" sz="2400" noProof="0" dirty="0"/>
              <a:t>School representatives at the meeting being unable to speak in detail regarding the programming or operations</a:t>
            </a:r>
          </a:p>
          <a:p>
            <a:r>
              <a:rPr lang="en-US" sz="2400" noProof="0" dirty="0"/>
              <a:t>Program names do not accurately represent the occupational training provided and/or intended job opportunities… Remember – training programs themselves do not result in certification, licensure, registration, or permitting</a:t>
            </a:r>
          </a:p>
          <a:p>
            <a:r>
              <a:rPr lang="en-US" sz="2400" noProof="0" dirty="0"/>
              <a:t>Learning Management System offers less than 25% of the proposed programming for Board consideration</a:t>
            </a:r>
          </a:p>
          <a:p>
            <a:r>
              <a:rPr lang="en-US" sz="2400" noProof="0" dirty="0"/>
              <a:t>Board is unable to access the LMS to see all the necessary content</a:t>
            </a:r>
          </a:p>
        </p:txBody>
      </p:sp>
      <p:sp>
        <p:nvSpPr>
          <p:cNvPr id="4" name="Slide Number Placeholder 3">
            <a:extLst>
              <a:ext uri="{FF2B5EF4-FFF2-40B4-BE49-F238E27FC236}">
                <a16:creationId xmlns:a16="http://schemas.microsoft.com/office/drawing/2014/main" id="{19F5A4E4-A024-CD67-31B2-C775FA5F7168}"/>
              </a:ext>
            </a:extLst>
          </p:cNvPr>
          <p:cNvSpPr>
            <a:spLocks noGrp="1"/>
          </p:cNvSpPr>
          <p:nvPr>
            <p:ph type="sldNum" sz="quarter" idx="12"/>
          </p:nvPr>
        </p:nvSpPr>
        <p:spPr/>
        <p:txBody>
          <a:bodyPr/>
          <a:lstStyle/>
          <a:p>
            <a:fld id="{680C5762-CF65-4775-9966-A58D40CC61B9}" type="slidenum">
              <a:rPr lang="en-US" noProof="0" smtClean="0"/>
              <a:t>143</a:t>
            </a:fld>
            <a:endParaRPr lang="en-US" noProof="0" dirty="0"/>
          </a:p>
        </p:txBody>
      </p:sp>
    </p:spTree>
    <p:extLst>
      <p:ext uri="{BB962C8B-B14F-4D97-AF65-F5344CB8AC3E}">
        <p14:creationId xmlns:p14="http://schemas.microsoft.com/office/powerpoint/2010/main" val="120954248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8490E-3C87-F5B5-CCAD-F4D5FAB62F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110509-9763-FDFD-AB48-A09CF62C5811}"/>
              </a:ext>
            </a:extLst>
          </p:cNvPr>
          <p:cNvSpPr>
            <a:spLocks noGrp="1"/>
          </p:cNvSpPr>
          <p:nvPr>
            <p:ph type="title"/>
          </p:nvPr>
        </p:nvSpPr>
        <p:spPr/>
        <p:txBody>
          <a:bodyPr/>
          <a:lstStyle/>
          <a:p>
            <a:r>
              <a:rPr lang="en-US" noProof="0" dirty="0"/>
              <a:t>Common Causes for Delays</a:t>
            </a:r>
          </a:p>
        </p:txBody>
      </p:sp>
      <p:sp>
        <p:nvSpPr>
          <p:cNvPr id="3" name="Content Placeholder 2">
            <a:extLst>
              <a:ext uri="{FF2B5EF4-FFF2-40B4-BE49-F238E27FC236}">
                <a16:creationId xmlns:a16="http://schemas.microsoft.com/office/drawing/2014/main" id="{D31EA0B3-4E28-0BEF-AE38-33A7E9AA3148}"/>
              </a:ext>
            </a:extLst>
          </p:cNvPr>
          <p:cNvSpPr>
            <a:spLocks noGrp="1"/>
          </p:cNvSpPr>
          <p:nvPr>
            <p:ph idx="1"/>
          </p:nvPr>
        </p:nvSpPr>
        <p:spPr/>
        <p:txBody>
          <a:bodyPr>
            <a:normAutofit lnSpcReduction="10000"/>
          </a:bodyPr>
          <a:lstStyle/>
          <a:p>
            <a:r>
              <a:rPr lang="en-US" sz="2400" noProof="0" dirty="0"/>
              <a:t>Insufficient hours of training to achieve the intended outcomes</a:t>
            </a:r>
          </a:p>
          <a:p>
            <a:r>
              <a:rPr lang="en-US" sz="2400" noProof="0" dirty="0"/>
              <a:t>Insufficient admission requirements for the intended job opportunities or as is necessary for the student to be successful</a:t>
            </a:r>
          </a:p>
          <a:p>
            <a:r>
              <a:rPr lang="en-US" sz="2400" noProof="0" dirty="0"/>
              <a:t>Program outcomes do not meet the requirements of presented job opportunities</a:t>
            </a:r>
          </a:p>
          <a:p>
            <a:r>
              <a:rPr lang="en-US" sz="2400" noProof="0" dirty="0"/>
              <a:t>Certificate of occupancies and/or zoning permits are not available (Philadelphia), or the use approval does not provide for the intended activities (occupation training, commercial vehicles, etc.), or the address does not match the current property address</a:t>
            </a:r>
          </a:p>
        </p:txBody>
      </p:sp>
      <p:sp>
        <p:nvSpPr>
          <p:cNvPr id="4" name="Slide Number Placeholder 3">
            <a:extLst>
              <a:ext uri="{FF2B5EF4-FFF2-40B4-BE49-F238E27FC236}">
                <a16:creationId xmlns:a16="http://schemas.microsoft.com/office/drawing/2014/main" id="{A9F9C5CF-3675-37FC-88A6-AF4ED944BCB1}"/>
              </a:ext>
            </a:extLst>
          </p:cNvPr>
          <p:cNvSpPr>
            <a:spLocks noGrp="1"/>
          </p:cNvSpPr>
          <p:nvPr>
            <p:ph type="sldNum" sz="quarter" idx="12"/>
          </p:nvPr>
        </p:nvSpPr>
        <p:spPr/>
        <p:txBody>
          <a:bodyPr/>
          <a:lstStyle/>
          <a:p>
            <a:fld id="{680C5762-CF65-4775-9966-A58D40CC61B9}" type="slidenum">
              <a:rPr lang="en-US" noProof="0" smtClean="0"/>
              <a:t>144</a:t>
            </a:fld>
            <a:endParaRPr lang="en-US" noProof="0" dirty="0"/>
          </a:p>
        </p:txBody>
      </p:sp>
    </p:spTree>
    <p:extLst>
      <p:ext uri="{BB962C8B-B14F-4D97-AF65-F5344CB8AC3E}">
        <p14:creationId xmlns:p14="http://schemas.microsoft.com/office/powerpoint/2010/main" val="174322719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4CE22-2CC8-DF60-F58E-63063AED58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9BF90B-022D-F7FA-209D-5434CCEFD962}"/>
              </a:ext>
            </a:extLst>
          </p:cNvPr>
          <p:cNvSpPr>
            <a:spLocks noGrp="1"/>
          </p:cNvSpPr>
          <p:nvPr>
            <p:ph type="title"/>
          </p:nvPr>
        </p:nvSpPr>
        <p:spPr/>
        <p:txBody>
          <a:bodyPr/>
          <a:lstStyle/>
          <a:p>
            <a:r>
              <a:rPr lang="en-US" noProof="0" dirty="0"/>
              <a:t>Common Causes for Delays</a:t>
            </a:r>
          </a:p>
        </p:txBody>
      </p:sp>
      <p:sp>
        <p:nvSpPr>
          <p:cNvPr id="3" name="Content Placeholder 2">
            <a:extLst>
              <a:ext uri="{FF2B5EF4-FFF2-40B4-BE49-F238E27FC236}">
                <a16:creationId xmlns:a16="http://schemas.microsoft.com/office/drawing/2014/main" id="{04FF541F-F029-3633-C51B-B3D70F3F9D21}"/>
              </a:ext>
            </a:extLst>
          </p:cNvPr>
          <p:cNvSpPr>
            <a:spLocks noGrp="1"/>
          </p:cNvSpPr>
          <p:nvPr>
            <p:ph idx="1"/>
          </p:nvPr>
        </p:nvSpPr>
        <p:spPr/>
        <p:txBody>
          <a:bodyPr>
            <a:normAutofit/>
          </a:bodyPr>
          <a:lstStyle/>
          <a:p>
            <a:r>
              <a:rPr lang="en-US" sz="2400" dirty="0"/>
              <a:t>Space plans lack sufficient detail</a:t>
            </a:r>
          </a:p>
          <a:p>
            <a:r>
              <a:rPr lang="en-US" sz="2400" noProof="0" dirty="0"/>
              <a:t>Facility space is not amenable to the </a:t>
            </a:r>
            <a:r>
              <a:rPr lang="en-US" sz="2400" dirty="0"/>
              <a:t>type of instruction to be given or does not meat health/safety standards</a:t>
            </a:r>
          </a:p>
          <a:p>
            <a:r>
              <a:rPr lang="en-US" sz="2400" noProof="0" dirty="0"/>
              <a:t>Administrator </a:t>
            </a:r>
            <a:r>
              <a:rPr lang="en-US" sz="2400" dirty="0"/>
              <a:t>and/or faculty do not meet qualification requirements</a:t>
            </a:r>
          </a:p>
          <a:p>
            <a:r>
              <a:rPr lang="en-US" sz="2400" noProof="0" dirty="0"/>
              <a:t>Financial information lacks necessary details or information</a:t>
            </a:r>
          </a:p>
          <a:p>
            <a:r>
              <a:rPr lang="en-US" sz="2400" dirty="0"/>
              <a:t>Insufficient financial information is provided</a:t>
            </a:r>
          </a:p>
          <a:p>
            <a:r>
              <a:rPr lang="en-US" sz="2400" noProof="0" dirty="0"/>
              <a:t>Clearances are </a:t>
            </a:r>
            <a:r>
              <a:rPr lang="en-US" sz="2400" dirty="0"/>
              <a:t>not obtained from the appropriate sources</a:t>
            </a:r>
            <a:endParaRPr lang="en-US" sz="2400" noProof="0" dirty="0"/>
          </a:p>
        </p:txBody>
      </p:sp>
      <p:sp>
        <p:nvSpPr>
          <p:cNvPr id="4" name="Slide Number Placeholder 3">
            <a:extLst>
              <a:ext uri="{FF2B5EF4-FFF2-40B4-BE49-F238E27FC236}">
                <a16:creationId xmlns:a16="http://schemas.microsoft.com/office/drawing/2014/main" id="{8DF265B2-7928-335E-73F6-86E4A9FFD38E}"/>
              </a:ext>
            </a:extLst>
          </p:cNvPr>
          <p:cNvSpPr>
            <a:spLocks noGrp="1"/>
          </p:cNvSpPr>
          <p:nvPr>
            <p:ph type="sldNum" sz="quarter" idx="12"/>
          </p:nvPr>
        </p:nvSpPr>
        <p:spPr/>
        <p:txBody>
          <a:bodyPr/>
          <a:lstStyle/>
          <a:p>
            <a:fld id="{680C5762-CF65-4775-9966-A58D40CC61B9}" type="slidenum">
              <a:rPr lang="en-US" noProof="0" smtClean="0"/>
              <a:t>145</a:t>
            </a:fld>
            <a:endParaRPr lang="en-US" noProof="0" dirty="0"/>
          </a:p>
        </p:txBody>
      </p:sp>
    </p:spTree>
    <p:extLst>
      <p:ext uri="{BB962C8B-B14F-4D97-AF65-F5344CB8AC3E}">
        <p14:creationId xmlns:p14="http://schemas.microsoft.com/office/powerpoint/2010/main" val="72756018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8C008-29D1-E865-42B8-7D6D00F228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B7652D-15FB-5C46-7ADE-C34EAF018219}"/>
              </a:ext>
            </a:extLst>
          </p:cNvPr>
          <p:cNvSpPr>
            <a:spLocks noGrp="1"/>
          </p:cNvSpPr>
          <p:nvPr>
            <p:ph type="title"/>
          </p:nvPr>
        </p:nvSpPr>
        <p:spPr/>
        <p:txBody>
          <a:bodyPr/>
          <a:lstStyle/>
          <a:p>
            <a:r>
              <a:rPr lang="en-US" noProof="0" dirty="0"/>
              <a:t>Common Causes for Delays</a:t>
            </a:r>
          </a:p>
        </p:txBody>
      </p:sp>
      <p:sp>
        <p:nvSpPr>
          <p:cNvPr id="3" name="Content Placeholder 2">
            <a:extLst>
              <a:ext uri="{FF2B5EF4-FFF2-40B4-BE49-F238E27FC236}">
                <a16:creationId xmlns:a16="http://schemas.microsoft.com/office/drawing/2014/main" id="{DB227C79-5B52-E9CD-E256-DB585EC6957A}"/>
              </a:ext>
            </a:extLst>
          </p:cNvPr>
          <p:cNvSpPr>
            <a:spLocks noGrp="1"/>
          </p:cNvSpPr>
          <p:nvPr>
            <p:ph idx="1"/>
          </p:nvPr>
        </p:nvSpPr>
        <p:spPr/>
        <p:txBody>
          <a:bodyPr>
            <a:normAutofit/>
          </a:bodyPr>
          <a:lstStyle/>
          <a:p>
            <a:r>
              <a:rPr lang="en-US" sz="2400" noProof="0" dirty="0"/>
              <a:t>Required equipment is not listed</a:t>
            </a:r>
          </a:p>
          <a:p>
            <a:r>
              <a:rPr lang="en-US" sz="2400" dirty="0"/>
              <a:t>Required equipment is not in place or the school has failed to include the specifications and costs of the equipment to be ordered</a:t>
            </a:r>
          </a:p>
          <a:p>
            <a:r>
              <a:rPr lang="en-US" sz="2400" dirty="0"/>
              <a:t>Cancellation and refund policies do not comply with regulatory requirements </a:t>
            </a:r>
            <a:br>
              <a:rPr lang="en-US" sz="2400" dirty="0"/>
            </a:br>
            <a:r>
              <a:rPr lang="fr-FR" sz="2400" dirty="0">
                <a:hlinkClick r:id="rId2"/>
              </a:rPr>
              <a:t>22 Pa. Code § 73.132 - § 73.137</a:t>
            </a:r>
            <a:endParaRPr lang="en-US" sz="2400" noProof="0" dirty="0"/>
          </a:p>
        </p:txBody>
      </p:sp>
      <p:sp>
        <p:nvSpPr>
          <p:cNvPr id="4" name="Slide Number Placeholder 3">
            <a:extLst>
              <a:ext uri="{FF2B5EF4-FFF2-40B4-BE49-F238E27FC236}">
                <a16:creationId xmlns:a16="http://schemas.microsoft.com/office/drawing/2014/main" id="{A3445425-ECA5-5081-68D4-561C3EE61FAC}"/>
              </a:ext>
            </a:extLst>
          </p:cNvPr>
          <p:cNvSpPr>
            <a:spLocks noGrp="1"/>
          </p:cNvSpPr>
          <p:nvPr>
            <p:ph type="sldNum" sz="quarter" idx="12"/>
          </p:nvPr>
        </p:nvSpPr>
        <p:spPr/>
        <p:txBody>
          <a:bodyPr/>
          <a:lstStyle/>
          <a:p>
            <a:fld id="{680C5762-CF65-4775-9966-A58D40CC61B9}" type="slidenum">
              <a:rPr lang="en-US" noProof="0" smtClean="0"/>
              <a:t>146</a:t>
            </a:fld>
            <a:endParaRPr lang="en-US" noProof="0" dirty="0"/>
          </a:p>
        </p:txBody>
      </p:sp>
    </p:spTree>
    <p:extLst>
      <p:ext uri="{BB962C8B-B14F-4D97-AF65-F5344CB8AC3E}">
        <p14:creationId xmlns:p14="http://schemas.microsoft.com/office/powerpoint/2010/main" val="230543329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D9F86-A4C5-7AFC-F261-8023ABCAA7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D9BCA5-8B43-BF21-AD40-6B91A1D1D9A8}"/>
              </a:ext>
            </a:extLst>
          </p:cNvPr>
          <p:cNvSpPr>
            <a:spLocks noGrp="1"/>
          </p:cNvSpPr>
          <p:nvPr>
            <p:ph type="title"/>
          </p:nvPr>
        </p:nvSpPr>
        <p:spPr>
          <a:xfrm>
            <a:off x="457200" y="304800"/>
            <a:ext cx="8229600" cy="1143000"/>
          </a:xfrm>
        </p:spPr>
        <p:txBody>
          <a:bodyPr anchor="ctr">
            <a:normAutofit/>
          </a:bodyPr>
          <a:lstStyle/>
          <a:p>
            <a:r>
              <a:rPr lang="en-US" noProof="0" dirty="0"/>
              <a:t>New School Applicant Orientation</a:t>
            </a:r>
          </a:p>
        </p:txBody>
      </p:sp>
      <p:sp>
        <p:nvSpPr>
          <p:cNvPr id="3" name="Content Placeholder 2">
            <a:extLst>
              <a:ext uri="{FF2B5EF4-FFF2-40B4-BE49-F238E27FC236}">
                <a16:creationId xmlns:a16="http://schemas.microsoft.com/office/drawing/2014/main" id="{64651535-590C-4F92-A1D0-29334AD07AF1}"/>
              </a:ext>
            </a:extLst>
          </p:cNvPr>
          <p:cNvSpPr>
            <a:spLocks noGrp="1"/>
          </p:cNvSpPr>
          <p:nvPr>
            <p:ph sz="half" idx="1"/>
          </p:nvPr>
        </p:nvSpPr>
        <p:spPr>
          <a:xfrm>
            <a:off x="457200" y="2177066"/>
            <a:ext cx="4038600" cy="3949097"/>
          </a:xfrm>
        </p:spPr>
        <p:txBody>
          <a:bodyPr>
            <a:normAutofit/>
          </a:bodyPr>
          <a:lstStyle/>
          <a:p>
            <a:r>
              <a:rPr lang="en-US" sz="2400" noProof="0" dirty="0"/>
              <a:t>If we have missed anything, let us know after the seminar!</a:t>
            </a:r>
          </a:p>
          <a:p>
            <a:r>
              <a:rPr lang="en-US" sz="2400" noProof="0" dirty="0"/>
              <a:t>We will respond to your inquiry and add the information for future presentations!</a:t>
            </a:r>
          </a:p>
          <a:p>
            <a:r>
              <a:rPr lang="en-US" sz="2400" noProof="0" dirty="0">
                <a:hlinkClick r:id="rId2"/>
              </a:rPr>
              <a:t>RA-PLS@pa.gov</a:t>
            </a:r>
            <a:r>
              <a:rPr lang="en-US" sz="2400" noProof="0" dirty="0"/>
              <a:t> </a:t>
            </a:r>
          </a:p>
        </p:txBody>
      </p:sp>
      <p:pic>
        <p:nvPicPr>
          <p:cNvPr id="1026" name="Picture 2" descr="What We Have Missed">
            <a:extLst>
              <a:ext uri="{FF2B5EF4-FFF2-40B4-BE49-F238E27FC236}">
                <a16:creationId xmlns:a16="http://schemas.microsoft.com/office/drawing/2014/main" id="{ABF395F6-6F0F-1FE2-8397-BDA7E445314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48200" y="2177066"/>
            <a:ext cx="4038600" cy="3372231"/>
          </a:xfrm>
          <a:prstGeom prst="rect">
            <a:avLst/>
          </a:prstGeom>
          <a:solidFill>
            <a:srgbClr val="FFFFFF"/>
          </a:solidFill>
        </p:spPr>
      </p:pic>
      <p:sp>
        <p:nvSpPr>
          <p:cNvPr id="1031" name="Date Placeholder 4">
            <a:extLst>
              <a:ext uri="{FF2B5EF4-FFF2-40B4-BE49-F238E27FC236}">
                <a16:creationId xmlns:a16="http://schemas.microsoft.com/office/drawing/2014/main" id="{0D507B9F-373B-02FE-FE10-8414F84C140F}"/>
              </a:ext>
            </a:extLst>
          </p:cNvPr>
          <p:cNvSpPr>
            <a:spLocks noGrp="1"/>
          </p:cNvSpPr>
          <p:nvPr>
            <p:ph type="dt" sz="half" idx="10"/>
          </p:nvPr>
        </p:nvSpPr>
        <p:spPr>
          <a:xfrm>
            <a:off x="457200" y="6356350"/>
            <a:ext cx="2133600" cy="365125"/>
          </a:xfrm>
        </p:spPr>
        <p:txBody>
          <a:bodyPr/>
          <a:lstStyle/>
          <a:p>
            <a:pPr>
              <a:spcAft>
                <a:spcPts val="600"/>
              </a:spcAft>
            </a:pPr>
            <a:fld id="{2886EB9F-620D-4745-B0DC-239369A89773}" type="datetime1">
              <a:rPr lang="en-US" noProof="0" smtClean="0"/>
              <a:pPr>
                <a:spcAft>
                  <a:spcPts val="600"/>
                </a:spcAft>
              </a:pPr>
              <a:t>4/2/2025</a:t>
            </a:fld>
            <a:endParaRPr lang="en-US" noProof="0" dirty="0"/>
          </a:p>
        </p:txBody>
      </p:sp>
      <p:sp>
        <p:nvSpPr>
          <p:cNvPr id="4" name="Slide Number Placeholder 3">
            <a:extLst>
              <a:ext uri="{FF2B5EF4-FFF2-40B4-BE49-F238E27FC236}">
                <a16:creationId xmlns:a16="http://schemas.microsoft.com/office/drawing/2014/main" id="{6A900F56-5352-8726-C6D0-B31A234E031E}"/>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680C5762-CF65-4775-9966-A58D40CC61B9}" type="slidenum">
              <a:rPr lang="en-US" noProof="0" smtClean="0"/>
              <a:pPr>
                <a:spcAft>
                  <a:spcPts val="600"/>
                </a:spcAft>
              </a:pPr>
              <a:t>147</a:t>
            </a:fld>
            <a:endParaRPr lang="en-US" noProof="0" dirty="0"/>
          </a:p>
        </p:txBody>
      </p:sp>
    </p:spTree>
    <p:extLst>
      <p:ext uri="{BB962C8B-B14F-4D97-AF65-F5344CB8AC3E}">
        <p14:creationId xmlns:p14="http://schemas.microsoft.com/office/powerpoint/2010/main" val="270252716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noProof="0" dirty="0"/>
              <a:t>Contact</a:t>
            </a:r>
            <a:r>
              <a:rPr lang="en-US" baseline="0" noProof="0" dirty="0"/>
              <a:t>/Mission</a:t>
            </a:r>
            <a:endParaRPr lang="en-US" noProof="0" dirty="0"/>
          </a:p>
        </p:txBody>
      </p:sp>
      <p:sp>
        <p:nvSpPr>
          <p:cNvPr id="10" name="Content Placeholder 9">
            <a:extLst>
              <a:ext uri="{FF2B5EF4-FFF2-40B4-BE49-F238E27FC236}">
                <a16:creationId xmlns:a16="http://schemas.microsoft.com/office/drawing/2014/main" id="{0B9204ED-2DC1-8BBC-57A9-83A525129F8B}"/>
              </a:ext>
            </a:extLst>
          </p:cNvPr>
          <p:cNvSpPr>
            <a:spLocks noGrp="1"/>
          </p:cNvSpPr>
          <p:nvPr>
            <p:ph idx="1"/>
          </p:nvPr>
        </p:nvSpPr>
        <p:spPr/>
        <p:txBody>
          <a:bodyPr>
            <a:normAutofit/>
          </a:bodyPr>
          <a:lstStyle/>
          <a:p>
            <a:pPr marL="0" indent="0" algn="ctr">
              <a:buNone/>
            </a:pPr>
            <a:endParaRPr lang="en-US" sz="3200" noProof="0" dirty="0">
              <a:solidFill>
                <a:srgbClr val="000000"/>
              </a:solidFill>
              <a:latin typeface="Arial" panose="020B0604020202020204" pitchFamily="34" charset="0"/>
              <a:ea typeface="Verdana" pitchFamily="34" charset="0"/>
              <a:cs typeface="Arial" panose="020B0604020202020204" pitchFamily="34" charset="0"/>
            </a:endParaRPr>
          </a:p>
          <a:p>
            <a:pPr marL="0" indent="0" algn="ctr">
              <a:buNone/>
            </a:pPr>
            <a:r>
              <a:rPr lang="en-US" sz="2000" noProof="0" dirty="0">
                <a:solidFill>
                  <a:srgbClr val="000000"/>
                </a:solidFill>
                <a:latin typeface="Arial" panose="020B0604020202020204" pitchFamily="34" charset="0"/>
                <a:ea typeface="Verdana" pitchFamily="34" charset="0"/>
                <a:cs typeface="Arial" panose="020B0604020202020204" pitchFamily="34" charset="0"/>
              </a:rPr>
              <a:t>For more information on the (the topic of the presentation) please visit PDE’s website at </a:t>
            </a:r>
            <a:r>
              <a:rPr lang="en-US" sz="2000" u="sng" noProof="0" dirty="0">
                <a:solidFill>
                  <a:srgbClr val="0000FF"/>
                </a:solidFill>
                <a:latin typeface="Arial" panose="020B0604020202020204" pitchFamily="34" charset="0"/>
                <a:ea typeface="Verdana" pitchFamily="34" charset="0"/>
                <a:cs typeface="Arial" panose="020B0604020202020204" pitchFamily="34" charset="0"/>
                <a:hlinkClick r:id="rId2"/>
              </a:rPr>
              <a:t>www.education.pa.gov</a:t>
            </a:r>
            <a:r>
              <a:rPr lang="en-US" sz="2000" u="sng" noProof="0" dirty="0">
                <a:solidFill>
                  <a:srgbClr val="0000FF"/>
                </a:solidFill>
                <a:latin typeface="Arial" panose="020B0604020202020204" pitchFamily="34" charset="0"/>
                <a:ea typeface="Verdana" pitchFamily="34" charset="0"/>
                <a:cs typeface="Arial" panose="020B0604020202020204" pitchFamily="34" charset="0"/>
              </a:rPr>
              <a:t> </a:t>
            </a:r>
          </a:p>
          <a:p>
            <a:pPr marL="0" indent="0" algn="ctr">
              <a:buNone/>
            </a:pPr>
            <a:endParaRPr lang="en-US" noProof="0" dirty="0">
              <a:solidFill>
                <a:srgbClr val="000000"/>
              </a:solidFill>
              <a:latin typeface="Arial" panose="020B0604020202020204" pitchFamily="34" charset="0"/>
              <a:ea typeface="Verdana" pitchFamily="34" charset="0"/>
              <a:cs typeface="Arial" panose="020B0604020202020204" pitchFamily="34" charset="0"/>
            </a:endParaRPr>
          </a:p>
          <a:p>
            <a:pPr marL="0" indent="0" algn="ctr">
              <a:buNone/>
            </a:pPr>
            <a:r>
              <a:rPr lang="en-US" sz="1400" i="1" noProof="0" dirty="0"/>
              <a:t>The mission of the Department of Education is to ensure that every learner has access to a world-class education system that academically prepares children and adults to succeed as productive citizens. Further, the Department seeks to establish a culture that is committed to improving opportunities throughout the commonwealth by ensuring that technical support, resources, and optimal learning environments are available for all students, whether children or adults.</a:t>
            </a:r>
            <a:endParaRPr lang="en-US" sz="1400" noProof="0" dirty="0"/>
          </a:p>
        </p:txBody>
      </p:sp>
      <p:sp>
        <p:nvSpPr>
          <p:cNvPr id="4" name="Slide Number Placeholder 3"/>
          <p:cNvSpPr>
            <a:spLocks noGrp="1"/>
          </p:cNvSpPr>
          <p:nvPr>
            <p:ph type="sldNum" sz="quarter" idx="12"/>
          </p:nvPr>
        </p:nvSpPr>
        <p:spPr/>
        <p:txBody>
          <a:bodyPr/>
          <a:lstStyle/>
          <a:p>
            <a:fld id="{680C5762-CF65-4775-9966-A58D40CC61B9}" type="slidenum">
              <a:rPr lang="en-US" noProof="0" smtClean="0"/>
              <a:t>148</a:t>
            </a:fld>
            <a:endParaRPr lang="en-US" noProof="0" dirty="0"/>
          </a:p>
        </p:txBody>
      </p:sp>
    </p:spTree>
    <p:extLst>
      <p:ext uri="{BB962C8B-B14F-4D97-AF65-F5344CB8AC3E}">
        <p14:creationId xmlns:p14="http://schemas.microsoft.com/office/powerpoint/2010/main" val="2283214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5DA2E-E204-3B3F-B553-9597FD0F18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971BC7-9CF4-2636-4178-F3C60D3EB18F}"/>
              </a:ext>
            </a:extLst>
          </p:cNvPr>
          <p:cNvSpPr>
            <a:spLocks noGrp="1"/>
          </p:cNvSpPr>
          <p:nvPr>
            <p:ph type="title"/>
          </p:nvPr>
        </p:nvSpPr>
        <p:spPr/>
        <p:txBody>
          <a:bodyPr/>
          <a:lstStyle/>
          <a:p>
            <a:r>
              <a:rPr lang="en-US" noProof="0" dirty="0"/>
              <a:t>What If?</a:t>
            </a:r>
          </a:p>
        </p:txBody>
      </p:sp>
      <p:sp>
        <p:nvSpPr>
          <p:cNvPr id="3" name="Content Placeholder 2">
            <a:extLst>
              <a:ext uri="{FF2B5EF4-FFF2-40B4-BE49-F238E27FC236}">
                <a16:creationId xmlns:a16="http://schemas.microsoft.com/office/drawing/2014/main" id="{05F00E0C-57AD-0CDE-B0EC-D6F6111E6581}"/>
              </a:ext>
            </a:extLst>
          </p:cNvPr>
          <p:cNvSpPr>
            <a:spLocks noGrp="1"/>
          </p:cNvSpPr>
          <p:nvPr>
            <p:ph idx="1"/>
          </p:nvPr>
        </p:nvSpPr>
        <p:spPr/>
        <p:txBody>
          <a:bodyPr>
            <a:normAutofit/>
          </a:bodyPr>
          <a:lstStyle/>
          <a:p>
            <a:r>
              <a:rPr lang="en-US" sz="2800" noProof="0" dirty="0">
                <a:solidFill>
                  <a:srgbClr val="0070C0"/>
                </a:solidFill>
              </a:rPr>
              <a:t>We offer our training free of charge to all students?</a:t>
            </a:r>
          </a:p>
          <a:p>
            <a:pPr lvl="1"/>
            <a:r>
              <a:rPr lang="en-US" sz="2400" noProof="0" dirty="0"/>
              <a:t>If the funding that enables you to offer your training at no cost to students is provided by state or federal funds, your training is most likely required to be authorized by PDE</a:t>
            </a:r>
          </a:p>
          <a:p>
            <a:pPr lvl="1"/>
            <a:r>
              <a:rPr lang="en-US" sz="2400" noProof="0" dirty="0"/>
              <a:t>No cost training will not be eligible for WIOA/CareerLink ETPL funding</a:t>
            </a:r>
          </a:p>
          <a:p>
            <a:pPr lvl="1"/>
            <a:r>
              <a:rPr lang="en-US" sz="2400" noProof="0" dirty="0"/>
              <a:t>Authorization to operate may be required for accreditation purpose</a:t>
            </a:r>
          </a:p>
        </p:txBody>
      </p:sp>
      <p:sp>
        <p:nvSpPr>
          <p:cNvPr id="4" name="Slide Number Placeholder 3">
            <a:extLst>
              <a:ext uri="{FF2B5EF4-FFF2-40B4-BE49-F238E27FC236}">
                <a16:creationId xmlns:a16="http://schemas.microsoft.com/office/drawing/2014/main" id="{51B13381-C9DA-CD33-38FB-DA7929CD7E4A}"/>
              </a:ext>
            </a:extLst>
          </p:cNvPr>
          <p:cNvSpPr>
            <a:spLocks noGrp="1"/>
          </p:cNvSpPr>
          <p:nvPr>
            <p:ph type="sldNum" sz="quarter" idx="12"/>
          </p:nvPr>
        </p:nvSpPr>
        <p:spPr/>
        <p:txBody>
          <a:bodyPr/>
          <a:lstStyle/>
          <a:p>
            <a:fld id="{680C5762-CF65-4775-9966-A58D40CC61B9}" type="slidenum">
              <a:rPr lang="en-US" noProof="0" smtClean="0"/>
              <a:t>15</a:t>
            </a:fld>
            <a:endParaRPr lang="en-US" noProof="0" dirty="0"/>
          </a:p>
        </p:txBody>
      </p:sp>
    </p:spTree>
    <p:extLst>
      <p:ext uri="{BB962C8B-B14F-4D97-AF65-F5344CB8AC3E}">
        <p14:creationId xmlns:p14="http://schemas.microsoft.com/office/powerpoint/2010/main" val="2081370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372AC-7A30-171F-E938-0C0FBC72CA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BC403D-614C-2339-7988-AE8F8EA61588}"/>
              </a:ext>
            </a:extLst>
          </p:cNvPr>
          <p:cNvSpPr>
            <a:spLocks noGrp="1"/>
          </p:cNvSpPr>
          <p:nvPr>
            <p:ph type="title"/>
          </p:nvPr>
        </p:nvSpPr>
        <p:spPr/>
        <p:txBody>
          <a:bodyPr/>
          <a:lstStyle/>
          <a:p>
            <a:r>
              <a:rPr lang="en-US" noProof="0" dirty="0"/>
              <a:t>What If?</a:t>
            </a:r>
          </a:p>
        </p:txBody>
      </p:sp>
      <p:sp>
        <p:nvSpPr>
          <p:cNvPr id="3" name="Content Placeholder 2">
            <a:extLst>
              <a:ext uri="{FF2B5EF4-FFF2-40B4-BE49-F238E27FC236}">
                <a16:creationId xmlns:a16="http://schemas.microsoft.com/office/drawing/2014/main" id="{CE01F7E2-4DF1-C264-02B6-8842E9D5930D}"/>
              </a:ext>
            </a:extLst>
          </p:cNvPr>
          <p:cNvSpPr>
            <a:spLocks noGrp="1"/>
          </p:cNvSpPr>
          <p:nvPr>
            <p:ph idx="1"/>
          </p:nvPr>
        </p:nvSpPr>
        <p:spPr/>
        <p:txBody>
          <a:bodyPr>
            <a:normAutofit/>
          </a:bodyPr>
          <a:lstStyle/>
          <a:p>
            <a:r>
              <a:rPr lang="en-US" sz="2800" noProof="0" dirty="0">
                <a:solidFill>
                  <a:srgbClr val="0070C0"/>
                </a:solidFill>
              </a:rPr>
              <a:t>We offer our training free of charge to our employees?</a:t>
            </a:r>
          </a:p>
          <a:p>
            <a:pPr lvl="1"/>
            <a:r>
              <a:rPr lang="en-US" sz="2400" noProof="0" dirty="0"/>
              <a:t>If an employer offers occupational training free of charge to its employees, the provider does not need to be authorized</a:t>
            </a:r>
          </a:p>
          <a:p>
            <a:pPr lvl="1"/>
            <a:r>
              <a:rPr lang="en-US" sz="2400" noProof="0" dirty="0"/>
              <a:t>However, the employer may at no time charge the employee, even if the employee fails to successfully complete the training or fails to meet any employment longevity expectations</a:t>
            </a:r>
          </a:p>
          <a:p>
            <a:pPr lvl="1"/>
            <a:r>
              <a:rPr lang="en-US" sz="2400" noProof="0" dirty="0"/>
              <a:t>Non-employees are not permitted to be offered this training</a:t>
            </a:r>
          </a:p>
        </p:txBody>
      </p:sp>
      <p:sp>
        <p:nvSpPr>
          <p:cNvPr id="4" name="Slide Number Placeholder 3">
            <a:extLst>
              <a:ext uri="{FF2B5EF4-FFF2-40B4-BE49-F238E27FC236}">
                <a16:creationId xmlns:a16="http://schemas.microsoft.com/office/drawing/2014/main" id="{8F3CA8EB-A4A3-1920-E407-C2D4EE77E80C}"/>
              </a:ext>
            </a:extLst>
          </p:cNvPr>
          <p:cNvSpPr>
            <a:spLocks noGrp="1"/>
          </p:cNvSpPr>
          <p:nvPr>
            <p:ph type="sldNum" sz="quarter" idx="12"/>
          </p:nvPr>
        </p:nvSpPr>
        <p:spPr/>
        <p:txBody>
          <a:bodyPr/>
          <a:lstStyle/>
          <a:p>
            <a:fld id="{680C5762-CF65-4775-9966-A58D40CC61B9}" type="slidenum">
              <a:rPr lang="en-US" noProof="0" smtClean="0"/>
              <a:t>16</a:t>
            </a:fld>
            <a:endParaRPr lang="en-US" noProof="0" dirty="0"/>
          </a:p>
        </p:txBody>
      </p:sp>
    </p:spTree>
    <p:extLst>
      <p:ext uri="{BB962C8B-B14F-4D97-AF65-F5344CB8AC3E}">
        <p14:creationId xmlns:p14="http://schemas.microsoft.com/office/powerpoint/2010/main" val="2640823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92D3D-8978-1F0F-608A-2229A680B5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C9B82D-8CCE-BDBB-C859-2C4507710C40}"/>
              </a:ext>
            </a:extLst>
          </p:cNvPr>
          <p:cNvSpPr>
            <a:spLocks noGrp="1"/>
          </p:cNvSpPr>
          <p:nvPr>
            <p:ph type="title"/>
          </p:nvPr>
        </p:nvSpPr>
        <p:spPr/>
        <p:txBody>
          <a:bodyPr/>
          <a:lstStyle/>
          <a:p>
            <a:r>
              <a:rPr lang="en-US" noProof="0" dirty="0"/>
              <a:t>What If?</a:t>
            </a:r>
          </a:p>
        </p:txBody>
      </p:sp>
      <p:sp>
        <p:nvSpPr>
          <p:cNvPr id="3" name="Content Placeholder 2">
            <a:extLst>
              <a:ext uri="{FF2B5EF4-FFF2-40B4-BE49-F238E27FC236}">
                <a16:creationId xmlns:a16="http://schemas.microsoft.com/office/drawing/2014/main" id="{3918097C-4D81-6B41-28AB-67C105948D94}"/>
              </a:ext>
            </a:extLst>
          </p:cNvPr>
          <p:cNvSpPr>
            <a:spLocks noGrp="1"/>
          </p:cNvSpPr>
          <p:nvPr>
            <p:ph idx="1"/>
          </p:nvPr>
        </p:nvSpPr>
        <p:spPr/>
        <p:txBody>
          <a:bodyPr>
            <a:normAutofit/>
          </a:bodyPr>
          <a:lstStyle/>
          <a:p>
            <a:r>
              <a:rPr lang="en-US" sz="2800" noProof="0" dirty="0">
                <a:solidFill>
                  <a:srgbClr val="0070C0"/>
                </a:solidFill>
              </a:rPr>
              <a:t>We offer our training to business so that we can train their employees?</a:t>
            </a:r>
          </a:p>
          <a:p>
            <a:pPr lvl="1"/>
            <a:r>
              <a:rPr lang="en-US" sz="2400" noProof="0" dirty="0"/>
              <a:t>If a training provider contracts with another business, to train the other business’s employees, the training provider does not need to be authorized</a:t>
            </a:r>
          </a:p>
          <a:p>
            <a:pPr lvl="1"/>
            <a:r>
              <a:rPr lang="en-US" sz="2400" noProof="0" dirty="0"/>
              <a:t>At no time may the training provider charge or collect tuition/fees from a student (employee), the employer must cover all expenses</a:t>
            </a:r>
          </a:p>
        </p:txBody>
      </p:sp>
      <p:sp>
        <p:nvSpPr>
          <p:cNvPr id="4" name="Slide Number Placeholder 3">
            <a:extLst>
              <a:ext uri="{FF2B5EF4-FFF2-40B4-BE49-F238E27FC236}">
                <a16:creationId xmlns:a16="http://schemas.microsoft.com/office/drawing/2014/main" id="{2AEDA346-8C0A-3A20-C188-6AC39AF5FFC8}"/>
              </a:ext>
            </a:extLst>
          </p:cNvPr>
          <p:cNvSpPr>
            <a:spLocks noGrp="1"/>
          </p:cNvSpPr>
          <p:nvPr>
            <p:ph type="sldNum" sz="quarter" idx="12"/>
          </p:nvPr>
        </p:nvSpPr>
        <p:spPr/>
        <p:txBody>
          <a:bodyPr/>
          <a:lstStyle/>
          <a:p>
            <a:fld id="{680C5762-CF65-4775-9966-A58D40CC61B9}" type="slidenum">
              <a:rPr lang="en-US" noProof="0" smtClean="0"/>
              <a:t>17</a:t>
            </a:fld>
            <a:endParaRPr lang="en-US" noProof="0" dirty="0"/>
          </a:p>
        </p:txBody>
      </p:sp>
    </p:spTree>
    <p:extLst>
      <p:ext uri="{BB962C8B-B14F-4D97-AF65-F5344CB8AC3E}">
        <p14:creationId xmlns:p14="http://schemas.microsoft.com/office/powerpoint/2010/main" val="1791955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3E945-ADA3-5899-C23F-CB4E80D696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1F635D-4458-2918-7A2B-73EF7399687A}"/>
              </a:ext>
            </a:extLst>
          </p:cNvPr>
          <p:cNvSpPr>
            <a:spLocks noGrp="1"/>
          </p:cNvSpPr>
          <p:nvPr>
            <p:ph type="title"/>
          </p:nvPr>
        </p:nvSpPr>
        <p:spPr/>
        <p:txBody>
          <a:bodyPr/>
          <a:lstStyle/>
          <a:p>
            <a:r>
              <a:rPr lang="en-US" noProof="0" dirty="0"/>
              <a:t>What If?</a:t>
            </a:r>
          </a:p>
        </p:txBody>
      </p:sp>
      <p:sp>
        <p:nvSpPr>
          <p:cNvPr id="3" name="Content Placeholder 2">
            <a:extLst>
              <a:ext uri="{FF2B5EF4-FFF2-40B4-BE49-F238E27FC236}">
                <a16:creationId xmlns:a16="http://schemas.microsoft.com/office/drawing/2014/main" id="{225630CD-987D-79D4-AD7E-85F0F960F722}"/>
              </a:ext>
            </a:extLst>
          </p:cNvPr>
          <p:cNvSpPr>
            <a:spLocks noGrp="1"/>
          </p:cNvSpPr>
          <p:nvPr>
            <p:ph idx="1"/>
          </p:nvPr>
        </p:nvSpPr>
        <p:spPr/>
        <p:txBody>
          <a:bodyPr>
            <a:normAutofit/>
          </a:bodyPr>
          <a:lstStyle/>
          <a:p>
            <a:r>
              <a:rPr lang="en-US" sz="2800" noProof="0" dirty="0">
                <a:solidFill>
                  <a:srgbClr val="0070C0"/>
                </a:solidFill>
              </a:rPr>
              <a:t>We offer our training at an already authorized school?</a:t>
            </a:r>
          </a:p>
          <a:p>
            <a:pPr lvl="1"/>
            <a:r>
              <a:rPr lang="en-US" sz="2400" noProof="0" dirty="0"/>
              <a:t>If a training provider is contracted by an existing school to provide instruction to their students, the training provider does not need to be authorized</a:t>
            </a:r>
          </a:p>
          <a:p>
            <a:pPr lvl="1"/>
            <a:r>
              <a:rPr lang="en-US" sz="2400" noProof="0" dirty="0"/>
              <a:t>The authorized school accepts the student for enrollment, collects the tuition/fees, is responsible for the training content, and awards the credits or clock hours, as well as the conferred program award</a:t>
            </a:r>
          </a:p>
        </p:txBody>
      </p:sp>
      <p:sp>
        <p:nvSpPr>
          <p:cNvPr id="4" name="Slide Number Placeholder 3">
            <a:extLst>
              <a:ext uri="{FF2B5EF4-FFF2-40B4-BE49-F238E27FC236}">
                <a16:creationId xmlns:a16="http://schemas.microsoft.com/office/drawing/2014/main" id="{829FC72F-EFAB-0ECF-22A7-03469F004C46}"/>
              </a:ext>
            </a:extLst>
          </p:cNvPr>
          <p:cNvSpPr>
            <a:spLocks noGrp="1"/>
          </p:cNvSpPr>
          <p:nvPr>
            <p:ph type="sldNum" sz="quarter" idx="12"/>
          </p:nvPr>
        </p:nvSpPr>
        <p:spPr/>
        <p:txBody>
          <a:bodyPr/>
          <a:lstStyle/>
          <a:p>
            <a:fld id="{680C5762-CF65-4775-9966-A58D40CC61B9}" type="slidenum">
              <a:rPr lang="en-US" noProof="0" smtClean="0"/>
              <a:t>18</a:t>
            </a:fld>
            <a:endParaRPr lang="en-US" noProof="0" dirty="0"/>
          </a:p>
        </p:txBody>
      </p:sp>
    </p:spTree>
    <p:extLst>
      <p:ext uri="{BB962C8B-B14F-4D97-AF65-F5344CB8AC3E}">
        <p14:creationId xmlns:p14="http://schemas.microsoft.com/office/powerpoint/2010/main" val="3996869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48791-64F8-9EB9-607F-3734B36F55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9D6486-37BF-FF20-2C83-C606B4D56404}"/>
              </a:ext>
            </a:extLst>
          </p:cNvPr>
          <p:cNvSpPr>
            <a:spLocks noGrp="1"/>
          </p:cNvSpPr>
          <p:nvPr>
            <p:ph type="title"/>
          </p:nvPr>
        </p:nvSpPr>
        <p:spPr/>
        <p:txBody>
          <a:bodyPr/>
          <a:lstStyle/>
          <a:p>
            <a:r>
              <a:rPr lang="en-US" noProof="0" dirty="0"/>
              <a:t>What If?</a:t>
            </a:r>
          </a:p>
        </p:txBody>
      </p:sp>
      <p:sp>
        <p:nvSpPr>
          <p:cNvPr id="3" name="Content Placeholder 2">
            <a:extLst>
              <a:ext uri="{FF2B5EF4-FFF2-40B4-BE49-F238E27FC236}">
                <a16:creationId xmlns:a16="http://schemas.microsoft.com/office/drawing/2014/main" id="{5EBC8042-8E02-988C-56EE-C44F5170AE4E}"/>
              </a:ext>
            </a:extLst>
          </p:cNvPr>
          <p:cNvSpPr>
            <a:spLocks noGrp="1"/>
          </p:cNvSpPr>
          <p:nvPr>
            <p:ph idx="1"/>
          </p:nvPr>
        </p:nvSpPr>
        <p:spPr/>
        <p:txBody>
          <a:bodyPr>
            <a:normAutofit/>
          </a:bodyPr>
          <a:lstStyle/>
          <a:p>
            <a:r>
              <a:rPr lang="en-US" sz="2800" noProof="0" dirty="0">
                <a:solidFill>
                  <a:srgbClr val="0070C0"/>
                </a:solidFill>
              </a:rPr>
              <a:t>We offer our training at an already authorized school?</a:t>
            </a:r>
          </a:p>
          <a:p>
            <a:pPr lvl="1"/>
            <a:r>
              <a:rPr lang="en-US" sz="2400" noProof="0" dirty="0"/>
              <a:t>The training provider would not advertise the programming, take enrollments, accept tuition/fees, or provide an award</a:t>
            </a:r>
          </a:p>
        </p:txBody>
      </p:sp>
      <p:sp>
        <p:nvSpPr>
          <p:cNvPr id="4" name="Slide Number Placeholder 3">
            <a:extLst>
              <a:ext uri="{FF2B5EF4-FFF2-40B4-BE49-F238E27FC236}">
                <a16:creationId xmlns:a16="http://schemas.microsoft.com/office/drawing/2014/main" id="{B732D04A-5F31-4B3C-51C2-3F0A05722C98}"/>
              </a:ext>
            </a:extLst>
          </p:cNvPr>
          <p:cNvSpPr>
            <a:spLocks noGrp="1"/>
          </p:cNvSpPr>
          <p:nvPr>
            <p:ph type="sldNum" sz="quarter" idx="12"/>
          </p:nvPr>
        </p:nvSpPr>
        <p:spPr/>
        <p:txBody>
          <a:bodyPr/>
          <a:lstStyle/>
          <a:p>
            <a:fld id="{680C5762-CF65-4775-9966-A58D40CC61B9}" type="slidenum">
              <a:rPr lang="en-US" noProof="0" smtClean="0"/>
              <a:t>19</a:t>
            </a:fld>
            <a:endParaRPr lang="en-US" noProof="0" dirty="0"/>
          </a:p>
        </p:txBody>
      </p:sp>
    </p:spTree>
    <p:extLst>
      <p:ext uri="{BB962C8B-B14F-4D97-AF65-F5344CB8AC3E}">
        <p14:creationId xmlns:p14="http://schemas.microsoft.com/office/powerpoint/2010/main" val="3994551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chor="ctr">
            <a:normAutofit/>
          </a:bodyPr>
          <a:lstStyle/>
          <a:p>
            <a:r>
              <a:rPr lang="en-US" noProof="0" dirty="0"/>
              <a:t>Welcome!</a:t>
            </a:r>
          </a:p>
        </p:txBody>
      </p:sp>
      <p:pic>
        <p:nvPicPr>
          <p:cNvPr id="6" name="Picture 4" descr="Road Sign With Words Welcome You Are At The Right Place Stock Photo ...">
            <a:extLst>
              <a:ext uri="{FF2B5EF4-FFF2-40B4-BE49-F238E27FC236}">
                <a16:creationId xmlns:a16="http://schemas.microsoft.com/office/drawing/2014/main" id="{B8A0C1AE-836C-E67D-35BB-A1C2FEA4841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7200" y="1843881"/>
            <a:ext cx="4038600" cy="4038600"/>
          </a:xfrm>
          <a:prstGeom prst="rect">
            <a:avLst/>
          </a:prstGeom>
          <a:solidFill>
            <a:srgbClr val="FFFFFF"/>
          </a:solidFill>
        </p:spPr>
      </p:pic>
      <p:sp>
        <p:nvSpPr>
          <p:cNvPr id="3" name="Content Placeholder 2"/>
          <p:cNvSpPr>
            <a:spLocks noGrp="1"/>
          </p:cNvSpPr>
          <p:nvPr>
            <p:ph sz="half" idx="2"/>
          </p:nvPr>
        </p:nvSpPr>
        <p:spPr>
          <a:xfrm>
            <a:off x="4572000" y="2020093"/>
            <a:ext cx="4038600" cy="3763963"/>
          </a:xfrm>
        </p:spPr>
        <p:txBody>
          <a:bodyPr>
            <a:normAutofit/>
          </a:bodyPr>
          <a:lstStyle/>
          <a:p>
            <a:r>
              <a:rPr lang="en-US" sz="2400" noProof="0" dirty="0"/>
              <a:t>Seeking to offer occupational training</a:t>
            </a:r>
          </a:p>
          <a:p>
            <a:r>
              <a:rPr lang="en-US" sz="2400" noProof="0" dirty="0"/>
              <a:t>Intended to lead to employment</a:t>
            </a:r>
          </a:p>
          <a:p>
            <a:r>
              <a:rPr lang="en-US" sz="2400" noProof="0" dirty="0"/>
              <a:t>Within PA or to PA residents</a:t>
            </a:r>
          </a:p>
          <a:p>
            <a:r>
              <a:rPr lang="en-US" sz="2400" noProof="0" dirty="0"/>
              <a:t>In exchange for tuition and fees</a:t>
            </a:r>
          </a:p>
        </p:txBody>
      </p:sp>
      <p:sp>
        <p:nvSpPr>
          <p:cNvPr id="4" name="Slide Number Placeholder 3"/>
          <p:cNvSpPr>
            <a:spLocks noGrp="1"/>
          </p:cNvSpPr>
          <p:nvPr>
            <p:ph type="sldNum" sz="quarter" idx="12"/>
          </p:nvPr>
        </p:nvSpPr>
        <p:spPr>
          <a:xfrm>
            <a:off x="6553200" y="6356350"/>
            <a:ext cx="2133600" cy="365125"/>
          </a:xfrm>
        </p:spPr>
        <p:txBody>
          <a:bodyPr anchor="ctr">
            <a:normAutofit/>
          </a:bodyPr>
          <a:lstStyle/>
          <a:p>
            <a:pPr>
              <a:spcAft>
                <a:spcPts val="600"/>
              </a:spcAft>
            </a:pPr>
            <a:fld id="{680C5762-CF65-4775-9966-A58D40CC61B9}" type="slidenum">
              <a:rPr lang="en-US" noProof="0" smtClean="0"/>
              <a:pPr>
                <a:spcAft>
                  <a:spcPts val="600"/>
                </a:spcAft>
              </a:pPr>
              <a:t>2</a:t>
            </a:fld>
            <a:endParaRPr lang="en-US" noProof="0" dirty="0"/>
          </a:p>
        </p:txBody>
      </p:sp>
    </p:spTree>
    <p:extLst>
      <p:ext uri="{BB962C8B-B14F-4D97-AF65-F5344CB8AC3E}">
        <p14:creationId xmlns:p14="http://schemas.microsoft.com/office/powerpoint/2010/main" val="3294783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AAE30-26F0-653E-94DA-342C5EF081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30B241-63ED-D67C-9DA9-19B8D078C927}"/>
              </a:ext>
            </a:extLst>
          </p:cNvPr>
          <p:cNvSpPr>
            <a:spLocks noGrp="1"/>
          </p:cNvSpPr>
          <p:nvPr>
            <p:ph type="title"/>
          </p:nvPr>
        </p:nvSpPr>
        <p:spPr/>
        <p:txBody>
          <a:bodyPr/>
          <a:lstStyle/>
          <a:p>
            <a:r>
              <a:rPr lang="en-US" noProof="0" dirty="0"/>
              <a:t>What If?</a:t>
            </a:r>
          </a:p>
        </p:txBody>
      </p:sp>
      <p:sp>
        <p:nvSpPr>
          <p:cNvPr id="3" name="Content Placeholder 2">
            <a:extLst>
              <a:ext uri="{FF2B5EF4-FFF2-40B4-BE49-F238E27FC236}">
                <a16:creationId xmlns:a16="http://schemas.microsoft.com/office/drawing/2014/main" id="{2401E2B7-D4BF-D580-8095-331ED2A87FF2}"/>
              </a:ext>
            </a:extLst>
          </p:cNvPr>
          <p:cNvSpPr>
            <a:spLocks noGrp="1"/>
          </p:cNvSpPr>
          <p:nvPr>
            <p:ph idx="1"/>
          </p:nvPr>
        </p:nvSpPr>
        <p:spPr/>
        <p:txBody>
          <a:bodyPr>
            <a:normAutofit/>
          </a:bodyPr>
          <a:lstStyle/>
          <a:p>
            <a:r>
              <a:rPr lang="en-US" sz="2800" noProof="0" dirty="0">
                <a:solidFill>
                  <a:srgbClr val="0070C0"/>
                </a:solidFill>
              </a:rPr>
              <a:t>We offer our training as tutoring – or our training is offered one-on-one?</a:t>
            </a:r>
          </a:p>
          <a:p>
            <a:pPr lvl="1"/>
            <a:r>
              <a:rPr lang="en-US" sz="2400" noProof="0" dirty="0"/>
              <a:t>Tutoring is training that begins by meeting the student where they are at and ends when the student deems further training is no longer needed</a:t>
            </a:r>
          </a:p>
          <a:p>
            <a:pPr lvl="1"/>
            <a:r>
              <a:rPr lang="en-US" sz="2400" noProof="0" dirty="0"/>
              <a:t>Tutoring does not lead to the qualifications necessary to obtain employment, an earned award, or the ability to apply for a credential</a:t>
            </a:r>
          </a:p>
        </p:txBody>
      </p:sp>
      <p:sp>
        <p:nvSpPr>
          <p:cNvPr id="4" name="Slide Number Placeholder 3">
            <a:extLst>
              <a:ext uri="{FF2B5EF4-FFF2-40B4-BE49-F238E27FC236}">
                <a16:creationId xmlns:a16="http://schemas.microsoft.com/office/drawing/2014/main" id="{389BDD18-2ABF-BF0A-F850-8F6B6ECB510E}"/>
              </a:ext>
            </a:extLst>
          </p:cNvPr>
          <p:cNvSpPr>
            <a:spLocks noGrp="1"/>
          </p:cNvSpPr>
          <p:nvPr>
            <p:ph type="sldNum" sz="quarter" idx="12"/>
          </p:nvPr>
        </p:nvSpPr>
        <p:spPr/>
        <p:txBody>
          <a:bodyPr/>
          <a:lstStyle/>
          <a:p>
            <a:fld id="{680C5762-CF65-4775-9966-A58D40CC61B9}" type="slidenum">
              <a:rPr lang="en-US" noProof="0" smtClean="0"/>
              <a:t>20</a:t>
            </a:fld>
            <a:endParaRPr lang="en-US" noProof="0" dirty="0"/>
          </a:p>
        </p:txBody>
      </p:sp>
    </p:spTree>
    <p:extLst>
      <p:ext uri="{BB962C8B-B14F-4D97-AF65-F5344CB8AC3E}">
        <p14:creationId xmlns:p14="http://schemas.microsoft.com/office/powerpoint/2010/main" val="25449321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FA891-54E7-1AE3-4837-C3FF304F22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1BF214-5434-92BD-2239-9F22A7239064}"/>
              </a:ext>
            </a:extLst>
          </p:cNvPr>
          <p:cNvSpPr>
            <a:spLocks noGrp="1"/>
          </p:cNvSpPr>
          <p:nvPr>
            <p:ph type="title"/>
          </p:nvPr>
        </p:nvSpPr>
        <p:spPr/>
        <p:txBody>
          <a:bodyPr/>
          <a:lstStyle/>
          <a:p>
            <a:r>
              <a:rPr lang="en-US" noProof="0" dirty="0"/>
              <a:t>What If?</a:t>
            </a:r>
          </a:p>
        </p:txBody>
      </p:sp>
      <p:sp>
        <p:nvSpPr>
          <p:cNvPr id="3" name="Content Placeholder 2">
            <a:extLst>
              <a:ext uri="{FF2B5EF4-FFF2-40B4-BE49-F238E27FC236}">
                <a16:creationId xmlns:a16="http://schemas.microsoft.com/office/drawing/2014/main" id="{DF34D0F2-A7F1-3AFB-9960-5C8599EB5952}"/>
              </a:ext>
            </a:extLst>
          </p:cNvPr>
          <p:cNvSpPr>
            <a:spLocks noGrp="1"/>
          </p:cNvSpPr>
          <p:nvPr>
            <p:ph idx="1"/>
          </p:nvPr>
        </p:nvSpPr>
        <p:spPr/>
        <p:txBody>
          <a:bodyPr>
            <a:normAutofit/>
          </a:bodyPr>
          <a:lstStyle/>
          <a:p>
            <a:r>
              <a:rPr lang="en-US" sz="2800" noProof="0" dirty="0">
                <a:solidFill>
                  <a:srgbClr val="0070C0"/>
                </a:solidFill>
              </a:rPr>
              <a:t>We offer our training as tutoring – or our training is offered one-on-one?</a:t>
            </a:r>
          </a:p>
          <a:p>
            <a:pPr lvl="1"/>
            <a:r>
              <a:rPr lang="en-US" sz="2400" noProof="0" dirty="0"/>
              <a:t>One-on-one training is not automatically tutoring</a:t>
            </a:r>
          </a:p>
          <a:p>
            <a:pPr lvl="1"/>
            <a:r>
              <a:rPr lang="en-US" sz="2400" noProof="0" dirty="0"/>
              <a:t>One-on-one training </a:t>
            </a:r>
            <a:r>
              <a:rPr lang="en-US" sz="2400" u="sng" noProof="0" dirty="0"/>
              <a:t>does</a:t>
            </a:r>
            <a:r>
              <a:rPr lang="en-US" sz="2400" noProof="0" dirty="0"/>
              <a:t> require PDE authorization to operate if the training is intended to lead to employment</a:t>
            </a:r>
          </a:p>
        </p:txBody>
      </p:sp>
      <p:sp>
        <p:nvSpPr>
          <p:cNvPr id="4" name="Slide Number Placeholder 3">
            <a:extLst>
              <a:ext uri="{FF2B5EF4-FFF2-40B4-BE49-F238E27FC236}">
                <a16:creationId xmlns:a16="http://schemas.microsoft.com/office/drawing/2014/main" id="{BAC1715B-ECB2-81A2-C481-8095417B1B64}"/>
              </a:ext>
            </a:extLst>
          </p:cNvPr>
          <p:cNvSpPr>
            <a:spLocks noGrp="1"/>
          </p:cNvSpPr>
          <p:nvPr>
            <p:ph type="sldNum" sz="quarter" idx="12"/>
          </p:nvPr>
        </p:nvSpPr>
        <p:spPr/>
        <p:txBody>
          <a:bodyPr/>
          <a:lstStyle/>
          <a:p>
            <a:fld id="{680C5762-CF65-4775-9966-A58D40CC61B9}" type="slidenum">
              <a:rPr lang="en-US" noProof="0" smtClean="0"/>
              <a:t>21</a:t>
            </a:fld>
            <a:endParaRPr lang="en-US" noProof="0" dirty="0"/>
          </a:p>
        </p:txBody>
      </p:sp>
    </p:spTree>
    <p:extLst>
      <p:ext uri="{BB962C8B-B14F-4D97-AF65-F5344CB8AC3E}">
        <p14:creationId xmlns:p14="http://schemas.microsoft.com/office/powerpoint/2010/main" val="161216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13B31-C768-CC6B-D65D-BDD6A3607F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411178-9383-38D1-A87B-97A129A72F5B}"/>
              </a:ext>
            </a:extLst>
          </p:cNvPr>
          <p:cNvSpPr>
            <a:spLocks noGrp="1"/>
          </p:cNvSpPr>
          <p:nvPr>
            <p:ph type="title"/>
          </p:nvPr>
        </p:nvSpPr>
        <p:spPr/>
        <p:txBody>
          <a:bodyPr/>
          <a:lstStyle/>
          <a:p>
            <a:r>
              <a:rPr lang="en-US" noProof="0" dirty="0"/>
              <a:t>What If?</a:t>
            </a:r>
          </a:p>
        </p:txBody>
      </p:sp>
      <p:sp>
        <p:nvSpPr>
          <p:cNvPr id="3" name="Content Placeholder 2">
            <a:extLst>
              <a:ext uri="{FF2B5EF4-FFF2-40B4-BE49-F238E27FC236}">
                <a16:creationId xmlns:a16="http://schemas.microsoft.com/office/drawing/2014/main" id="{463EBAE9-9BD6-C1C5-F333-FDE3E940D6A1}"/>
              </a:ext>
            </a:extLst>
          </p:cNvPr>
          <p:cNvSpPr>
            <a:spLocks noGrp="1"/>
          </p:cNvSpPr>
          <p:nvPr>
            <p:ph idx="1"/>
          </p:nvPr>
        </p:nvSpPr>
        <p:spPr/>
        <p:txBody>
          <a:bodyPr>
            <a:normAutofit/>
          </a:bodyPr>
          <a:lstStyle/>
          <a:p>
            <a:r>
              <a:rPr lang="en-US" sz="2800" noProof="0" dirty="0">
                <a:solidFill>
                  <a:srgbClr val="0070C0"/>
                </a:solidFill>
              </a:rPr>
              <a:t>We offer our training as test-prep?</a:t>
            </a:r>
          </a:p>
          <a:p>
            <a:pPr lvl="1"/>
            <a:r>
              <a:rPr lang="en-US" sz="2400" noProof="0" dirty="0"/>
              <a:t>For a program to be offered as test-prep only, the opportunity would:</a:t>
            </a:r>
          </a:p>
          <a:p>
            <a:pPr lvl="2"/>
            <a:r>
              <a:rPr lang="en-US" noProof="0" dirty="0"/>
              <a:t>Not include homework, quizzes, graded assessments, or impose attendance requirements</a:t>
            </a:r>
          </a:p>
          <a:p>
            <a:pPr lvl="2"/>
            <a:r>
              <a:rPr lang="en-US" noProof="0" dirty="0"/>
              <a:t>Not offer a completion award and would not award credits or clock hours</a:t>
            </a:r>
          </a:p>
          <a:p>
            <a:pPr lvl="2"/>
            <a:r>
              <a:rPr lang="en-US" noProof="0" dirty="0"/>
              <a:t>Not offer necessary training required for credential assessment</a:t>
            </a:r>
          </a:p>
        </p:txBody>
      </p:sp>
      <p:sp>
        <p:nvSpPr>
          <p:cNvPr id="4" name="Slide Number Placeholder 3">
            <a:extLst>
              <a:ext uri="{FF2B5EF4-FFF2-40B4-BE49-F238E27FC236}">
                <a16:creationId xmlns:a16="http://schemas.microsoft.com/office/drawing/2014/main" id="{E5B4D8DC-1D25-F60F-4069-60B4AACCEFE8}"/>
              </a:ext>
            </a:extLst>
          </p:cNvPr>
          <p:cNvSpPr>
            <a:spLocks noGrp="1"/>
          </p:cNvSpPr>
          <p:nvPr>
            <p:ph type="sldNum" sz="quarter" idx="12"/>
          </p:nvPr>
        </p:nvSpPr>
        <p:spPr/>
        <p:txBody>
          <a:bodyPr/>
          <a:lstStyle/>
          <a:p>
            <a:fld id="{680C5762-CF65-4775-9966-A58D40CC61B9}" type="slidenum">
              <a:rPr lang="en-US" noProof="0" smtClean="0"/>
              <a:t>22</a:t>
            </a:fld>
            <a:endParaRPr lang="en-US" noProof="0" dirty="0"/>
          </a:p>
        </p:txBody>
      </p:sp>
    </p:spTree>
    <p:extLst>
      <p:ext uri="{BB962C8B-B14F-4D97-AF65-F5344CB8AC3E}">
        <p14:creationId xmlns:p14="http://schemas.microsoft.com/office/powerpoint/2010/main" val="9150885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81030-D390-FF96-F585-D52EC837E4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EAF9CC-868D-CF2A-4606-33F21502571C}"/>
              </a:ext>
            </a:extLst>
          </p:cNvPr>
          <p:cNvSpPr>
            <a:spLocks noGrp="1"/>
          </p:cNvSpPr>
          <p:nvPr>
            <p:ph type="title"/>
          </p:nvPr>
        </p:nvSpPr>
        <p:spPr/>
        <p:txBody>
          <a:bodyPr/>
          <a:lstStyle/>
          <a:p>
            <a:r>
              <a:rPr lang="en-US" noProof="0" dirty="0"/>
              <a:t>What If?</a:t>
            </a:r>
          </a:p>
        </p:txBody>
      </p:sp>
      <p:sp>
        <p:nvSpPr>
          <p:cNvPr id="3" name="Content Placeholder 2">
            <a:extLst>
              <a:ext uri="{FF2B5EF4-FFF2-40B4-BE49-F238E27FC236}">
                <a16:creationId xmlns:a16="http://schemas.microsoft.com/office/drawing/2014/main" id="{A271785B-5991-628A-69A2-BAE5138EB69B}"/>
              </a:ext>
            </a:extLst>
          </p:cNvPr>
          <p:cNvSpPr>
            <a:spLocks noGrp="1"/>
          </p:cNvSpPr>
          <p:nvPr>
            <p:ph idx="1"/>
          </p:nvPr>
        </p:nvSpPr>
        <p:spPr/>
        <p:txBody>
          <a:bodyPr>
            <a:normAutofit/>
          </a:bodyPr>
          <a:lstStyle/>
          <a:p>
            <a:r>
              <a:rPr lang="en-US" sz="2800" noProof="0" dirty="0">
                <a:solidFill>
                  <a:srgbClr val="0070C0"/>
                </a:solidFill>
              </a:rPr>
              <a:t>We operate as a non-profit?</a:t>
            </a:r>
          </a:p>
          <a:p>
            <a:pPr lvl="1"/>
            <a:r>
              <a:rPr lang="en-US" sz="2400" noProof="0" dirty="0"/>
              <a:t>Authorization to operate as an occupational training provider is required to charge students tuition/fees, regardless of profit-status</a:t>
            </a:r>
          </a:p>
        </p:txBody>
      </p:sp>
      <p:sp>
        <p:nvSpPr>
          <p:cNvPr id="4" name="Slide Number Placeholder 3">
            <a:extLst>
              <a:ext uri="{FF2B5EF4-FFF2-40B4-BE49-F238E27FC236}">
                <a16:creationId xmlns:a16="http://schemas.microsoft.com/office/drawing/2014/main" id="{938677C6-8CA8-7CF7-D978-5A36A1E017E0}"/>
              </a:ext>
            </a:extLst>
          </p:cNvPr>
          <p:cNvSpPr>
            <a:spLocks noGrp="1"/>
          </p:cNvSpPr>
          <p:nvPr>
            <p:ph type="sldNum" sz="quarter" idx="12"/>
          </p:nvPr>
        </p:nvSpPr>
        <p:spPr/>
        <p:txBody>
          <a:bodyPr/>
          <a:lstStyle/>
          <a:p>
            <a:fld id="{680C5762-CF65-4775-9966-A58D40CC61B9}" type="slidenum">
              <a:rPr lang="en-US" noProof="0" smtClean="0"/>
              <a:t>23</a:t>
            </a:fld>
            <a:endParaRPr lang="en-US" noProof="0" dirty="0"/>
          </a:p>
        </p:txBody>
      </p:sp>
    </p:spTree>
    <p:extLst>
      <p:ext uri="{BB962C8B-B14F-4D97-AF65-F5344CB8AC3E}">
        <p14:creationId xmlns:p14="http://schemas.microsoft.com/office/powerpoint/2010/main" val="2548957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9742C-23CA-AEDC-044A-DF60B3B02F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808F55-6992-8129-7E38-2ECC7507664C}"/>
              </a:ext>
            </a:extLst>
          </p:cNvPr>
          <p:cNvSpPr>
            <a:spLocks noGrp="1"/>
          </p:cNvSpPr>
          <p:nvPr>
            <p:ph type="title"/>
          </p:nvPr>
        </p:nvSpPr>
        <p:spPr/>
        <p:txBody>
          <a:bodyPr/>
          <a:lstStyle/>
          <a:p>
            <a:r>
              <a:rPr lang="en-US" noProof="0" dirty="0"/>
              <a:t>What If?</a:t>
            </a:r>
          </a:p>
        </p:txBody>
      </p:sp>
      <p:sp>
        <p:nvSpPr>
          <p:cNvPr id="3" name="Content Placeholder 2">
            <a:extLst>
              <a:ext uri="{FF2B5EF4-FFF2-40B4-BE49-F238E27FC236}">
                <a16:creationId xmlns:a16="http://schemas.microsoft.com/office/drawing/2014/main" id="{FD70BE2F-CF50-71B0-6435-8E2EADC5A99B}"/>
              </a:ext>
            </a:extLst>
          </p:cNvPr>
          <p:cNvSpPr>
            <a:spLocks noGrp="1"/>
          </p:cNvSpPr>
          <p:nvPr>
            <p:ph idx="1"/>
          </p:nvPr>
        </p:nvSpPr>
        <p:spPr/>
        <p:txBody>
          <a:bodyPr>
            <a:normAutofit/>
          </a:bodyPr>
          <a:lstStyle/>
          <a:p>
            <a:r>
              <a:rPr lang="en-US" sz="2800" noProof="0" dirty="0">
                <a:solidFill>
                  <a:srgbClr val="0070C0"/>
                </a:solidFill>
              </a:rPr>
              <a:t>We currently offer our training in exchange for tuition and fees?</a:t>
            </a:r>
          </a:p>
          <a:p>
            <a:pPr lvl="1"/>
            <a:r>
              <a:rPr lang="en-US" sz="2400" noProof="0" dirty="0"/>
              <a:t>You are legally mandated to cease and desist from offering and providing occupation training in exchange for tuition/fees until licensure/registration with the State Board of Private Licensed is obtained</a:t>
            </a:r>
          </a:p>
          <a:p>
            <a:pPr lvl="1"/>
            <a:r>
              <a:rPr lang="en-US" sz="2400" noProof="0" dirty="0"/>
              <a:t>Financial penalties may be imposed, as well as a 5-year moratorium on licensure may be imposed, if operations do not cease</a:t>
            </a:r>
          </a:p>
          <a:p>
            <a:pPr lvl="1"/>
            <a:r>
              <a:rPr lang="en-US" sz="2400" noProof="0" dirty="0"/>
              <a:t>Demonstrate a commitment to compliance</a:t>
            </a:r>
          </a:p>
        </p:txBody>
      </p:sp>
      <p:sp>
        <p:nvSpPr>
          <p:cNvPr id="4" name="Slide Number Placeholder 3">
            <a:extLst>
              <a:ext uri="{FF2B5EF4-FFF2-40B4-BE49-F238E27FC236}">
                <a16:creationId xmlns:a16="http://schemas.microsoft.com/office/drawing/2014/main" id="{BD526961-AB68-B7D9-FB02-92D150BF9FE5}"/>
              </a:ext>
            </a:extLst>
          </p:cNvPr>
          <p:cNvSpPr>
            <a:spLocks noGrp="1"/>
          </p:cNvSpPr>
          <p:nvPr>
            <p:ph type="sldNum" sz="quarter" idx="12"/>
          </p:nvPr>
        </p:nvSpPr>
        <p:spPr/>
        <p:txBody>
          <a:bodyPr/>
          <a:lstStyle/>
          <a:p>
            <a:fld id="{680C5762-CF65-4775-9966-A58D40CC61B9}" type="slidenum">
              <a:rPr lang="en-US" noProof="0" smtClean="0"/>
              <a:t>24</a:t>
            </a:fld>
            <a:endParaRPr lang="en-US" noProof="0" dirty="0"/>
          </a:p>
        </p:txBody>
      </p:sp>
    </p:spTree>
    <p:extLst>
      <p:ext uri="{BB962C8B-B14F-4D97-AF65-F5344CB8AC3E}">
        <p14:creationId xmlns:p14="http://schemas.microsoft.com/office/powerpoint/2010/main" val="21415103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DE90F-011F-1330-0EDF-BEA75ADB988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53B951E-8622-3796-6CF8-3A41B2BAC1E9}"/>
              </a:ext>
            </a:extLst>
          </p:cNvPr>
          <p:cNvSpPr>
            <a:spLocks noGrp="1"/>
          </p:cNvSpPr>
          <p:nvPr>
            <p:ph type="sldNum" sz="quarter" idx="12"/>
          </p:nvPr>
        </p:nvSpPr>
        <p:spPr/>
        <p:txBody>
          <a:bodyPr/>
          <a:lstStyle/>
          <a:p>
            <a:fld id="{680C5762-CF65-4775-9966-A58D40CC61B9}" type="slidenum">
              <a:rPr lang="en-US" noProof="0" smtClean="0"/>
              <a:t>25</a:t>
            </a:fld>
            <a:endParaRPr lang="en-US" noProof="0" dirty="0"/>
          </a:p>
        </p:txBody>
      </p:sp>
      <p:pic>
        <p:nvPicPr>
          <p:cNvPr id="6146" name="Picture 2" descr="What If...">
            <a:extLst>
              <a:ext uri="{FF2B5EF4-FFF2-40B4-BE49-F238E27FC236}">
                <a16:creationId xmlns:a16="http://schemas.microsoft.com/office/drawing/2014/main" id="{57E828F5-F2C1-D9DE-FA48-3A115ABB98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943100"/>
            <a:ext cx="5943600" cy="2971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B683EB3-66FE-8A69-7410-76D4B209CBC2}"/>
              </a:ext>
            </a:extLst>
          </p:cNvPr>
          <p:cNvSpPr txBox="1"/>
          <p:nvPr/>
        </p:nvSpPr>
        <p:spPr>
          <a:xfrm>
            <a:off x="4077787" y="4419600"/>
            <a:ext cx="3466013" cy="584775"/>
          </a:xfrm>
          <a:prstGeom prst="rect">
            <a:avLst/>
          </a:prstGeom>
          <a:noFill/>
        </p:spPr>
        <p:txBody>
          <a:bodyPr wrap="none" rtlCol="0">
            <a:spAutoFit/>
          </a:bodyPr>
          <a:lstStyle/>
          <a:p>
            <a:r>
              <a:rPr lang="en-US" sz="3200" noProof="0" dirty="0">
                <a:solidFill>
                  <a:schemeClr val="bg1"/>
                </a:solidFill>
                <a:latin typeface="Fairwater Script" panose="02000507000000020003" pitchFamily="2" charset="0"/>
              </a:rPr>
              <a:t>What did we miss?</a:t>
            </a:r>
          </a:p>
        </p:txBody>
      </p:sp>
    </p:spTree>
    <p:extLst>
      <p:ext uri="{BB962C8B-B14F-4D97-AF65-F5344CB8AC3E}">
        <p14:creationId xmlns:p14="http://schemas.microsoft.com/office/powerpoint/2010/main" val="8818545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ED1D5D-0E3B-27A5-F7E9-71893E31BE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64E5E8-CF8D-31D7-6762-59BA7E63947E}"/>
              </a:ext>
            </a:extLst>
          </p:cNvPr>
          <p:cNvSpPr>
            <a:spLocks noGrp="1"/>
          </p:cNvSpPr>
          <p:nvPr>
            <p:ph type="title"/>
          </p:nvPr>
        </p:nvSpPr>
        <p:spPr/>
        <p:txBody>
          <a:bodyPr/>
          <a:lstStyle/>
          <a:p>
            <a:r>
              <a:rPr lang="en-US" noProof="0" dirty="0"/>
              <a:t>Why is authorization required?</a:t>
            </a:r>
          </a:p>
        </p:txBody>
      </p:sp>
      <p:sp>
        <p:nvSpPr>
          <p:cNvPr id="3" name="Content Placeholder 2">
            <a:extLst>
              <a:ext uri="{FF2B5EF4-FFF2-40B4-BE49-F238E27FC236}">
                <a16:creationId xmlns:a16="http://schemas.microsoft.com/office/drawing/2014/main" id="{DC1B2FEE-CE85-DC83-1A0D-14078D56F919}"/>
              </a:ext>
            </a:extLst>
          </p:cNvPr>
          <p:cNvSpPr>
            <a:spLocks noGrp="1"/>
          </p:cNvSpPr>
          <p:nvPr>
            <p:ph idx="1"/>
          </p:nvPr>
        </p:nvSpPr>
        <p:spPr/>
        <p:txBody>
          <a:bodyPr>
            <a:normAutofit/>
          </a:bodyPr>
          <a:lstStyle/>
          <a:p>
            <a:r>
              <a:rPr lang="en-US" sz="2400" noProof="0" dirty="0">
                <a:solidFill>
                  <a:srgbClr val="0070C0"/>
                </a:solidFill>
                <a:hlinkClick r:id="rId2"/>
              </a:rPr>
              <a:t>Private Licensed Schools 1986 Act 174</a:t>
            </a:r>
            <a:endParaRPr lang="en-US" sz="2400" noProof="0" dirty="0">
              <a:solidFill>
                <a:srgbClr val="0070C0"/>
              </a:solidFill>
            </a:endParaRPr>
          </a:p>
          <a:p>
            <a:r>
              <a:rPr lang="en-US" sz="2400" noProof="0" dirty="0">
                <a:solidFill>
                  <a:srgbClr val="0070C0"/>
                </a:solidFill>
                <a:hlinkClick r:id="rId3"/>
              </a:rPr>
              <a:t>Private Licensed Schools 2019 Act 110</a:t>
            </a:r>
            <a:endParaRPr lang="en-US" sz="2400" noProof="0" dirty="0">
              <a:solidFill>
                <a:srgbClr val="0070C0"/>
              </a:solidFill>
            </a:endParaRPr>
          </a:p>
          <a:p>
            <a:r>
              <a:rPr lang="en-US" sz="2400" noProof="0" dirty="0">
                <a:solidFill>
                  <a:srgbClr val="0070C0"/>
                </a:solidFill>
                <a:hlinkClick r:id="rId4"/>
              </a:rPr>
              <a:t>Regulations Chapter 73</a:t>
            </a:r>
            <a:endParaRPr lang="en-US" sz="2400" noProof="0" dirty="0">
              <a:solidFill>
                <a:srgbClr val="0070C0"/>
              </a:solidFill>
            </a:endParaRPr>
          </a:p>
          <a:p>
            <a:pPr lvl="1"/>
            <a:r>
              <a:rPr lang="en-US" sz="2400" noProof="0" dirty="0"/>
              <a:t>The Private Licensed Schools Act provides the minimum operating expectations of our Commonwealth’s occupational training providers as a means of protection to our residents, and state and federal funding providers, to ensure quality training and available employment opportunities</a:t>
            </a:r>
          </a:p>
        </p:txBody>
      </p:sp>
      <p:sp>
        <p:nvSpPr>
          <p:cNvPr id="4" name="Slide Number Placeholder 3">
            <a:extLst>
              <a:ext uri="{FF2B5EF4-FFF2-40B4-BE49-F238E27FC236}">
                <a16:creationId xmlns:a16="http://schemas.microsoft.com/office/drawing/2014/main" id="{879A6779-8F76-CD07-DF2F-5EDE14C6DC29}"/>
              </a:ext>
            </a:extLst>
          </p:cNvPr>
          <p:cNvSpPr>
            <a:spLocks noGrp="1"/>
          </p:cNvSpPr>
          <p:nvPr>
            <p:ph type="sldNum" sz="quarter" idx="12"/>
          </p:nvPr>
        </p:nvSpPr>
        <p:spPr/>
        <p:txBody>
          <a:bodyPr/>
          <a:lstStyle/>
          <a:p>
            <a:fld id="{680C5762-CF65-4775-9966-A58D40CC61B9}" type="slidenum">
              <a:rPr lang="en-US" noProof="0" smtClean="0"/>
              <a:t>26</a:t>
            </a:fld>
            <a:endParaRPr lang="en-US" noProof="0" dirty="0"/>
          </a:p>
        </p:txBody>
      </p:sp>
    </p:spTree>
    <p:extLst>
      <p:ext uri="{BB962C8B-B14F-4D97-AF65-F5344CB8AC3E}">
        <p14:creationId xmlns:p14="http://schemas.microsoft.com/office/powerpoint/2010/main" val="3945523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19AD3-E36B-F557-5E31-64CAFD3795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83F37F-CFFF-DA69-B0FC-CE946F82C36C}"/>
              </a:ext>
            </a:extLst>
          </p:cNvPr>
          <p:cNvSpPr>
            <a:spLocks noGrp="1"/>
          </p:cNvSpPr>
          <p:nvPr>
            <p:ph type="title"/>
          </p:nvPr>
        </p:nvSpPr>
        <p:spPr/>
        <p:txBody>
          <a:bodyPr/>
          <a:lstStyle/>
          <a:p>
            <a:r>
              <a:rPr lang="en-US" noProof="0" dirty="0"/>
              <a:t>Benefits of Authorization</a:t>
            </a:r>
          </a:p>
        </p:txBody>
      </p:sp>
      <p:sp>
        <p:nvSpPr>
          <p:cNvPr id="4" name="Slide Number Placeholder 3">
            <a:extLst>
              <a:ext uri="{FF2B5EF4-FFF2-40B4-BE49-F238E27FC236}">
                <a16:creationId xmlns:a16="http://schemas.microsoft.com/office/drawing/2014/main" id="{139ED070-7272-53CD-3B34-3722857C21A6}"/>
              </a:ext>
            </a:extLst>
          </p:cNvPr>
          <p:cNvSpPr>
            <a:spLocks noGrp="1"/>
          </p:cNvSpPr>
          <p:nvPr>
            <p:ph type="sldNum" sz="quarter" idx="12"/>
          </p:nvPr>
        </p:nvSpPr>
        <p:spPr/>
        <p:txBody>
          <a:bodyPr/>
          <a:lstStyle/>
          <a:p>
            <a:fld id="{680C5762-CF65-4775-9966-A58D40CC61B9}" type="slidenum">
              <a:rPr lang="en-US" noProof="0" smtClean="0"/>
              <a:t>27</a:t>
            </a:fld>
            <a:endParaRPr lang="en-US" noProof="0" dirty="0"/>
          </a:p>
        </p:txBody>
      </p:sp>
      <p:pic>
        <p:nvPicPr>
          <p:cNvPr id="2050" name="Picture 2" descr="6. What’s in it for us? - beginners-guide">
            <a:extLst>
              <a:ext uri="{FF2B5EF4-FFF2-40B4-BE49-F238E27FC236}">
                <a16:creationId xmlns:a16="http://schemas.microsoft.com/office/drawing/2014/main" id="{2256D7A1-0A22-9998-620E-9A1670F109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953" b="10000"/>
          <a:stretch/>
        </p:blipFill>
        <p:spPr bwMode="auto">
          <a:xfrm>
            <a:off x="2171700" y="1752600"/>
            <a:ext cx="4800600" cy="3699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117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14E54-5DFC-EE58-6F7D-B04462E1D0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BC6805-D7F5-AFA7-FD37-111BF357DF39}"/>
              </a:ext>
            </a:extLst>
          </p:cNvPr>
          <p:cNvSpPr>
            <a:spLocks noGrp="1"/>
          </p:cNvSpPr>
          <p:nvPr>
            <p:ph type="title"/>
          </p:nvPr>
        </p:nvSpPr>
        <p:spPr/>
        <p:txBody>
          <a:bodyPr/>
          <a:lstStyle/>
          <a:p>
            <a:r>
              <a:rPr lang="en-US" noProof="0" dirty="0"/>
              <a:t>Benefits of Authorization</a:t>
            </a:r>
          </a:p>
        </p:txBody>
      </p:sp>
      <p:sp>
        <p:nvSpPr>
          <p:cNvPr id="3" name="Content Placeholder 2">
            <a:extLst>
              <a:ext uri="{FF2B5EF4-FFF2-40B4-BE49-F238E27FC236}">
                <a16:creationId xmlns:a16="http://schemas.microsoft.com/office/drawing/2014/main" id="{0625081C-BACF-DF7D-6ECA-0827C698BADD}"/>
              </a:ext>
            </a:extLst>
          </p:cNvPr>
          <p:cNvSpPr>
            <a:spLocks noGrp="1"/>
          </p:cNvSpPr>
          <p:nvPr>
            <p:ph idx="1"/>
          </p:nvPr>
        </p:nvSpPr>
        <p:spPr/>
        <p:txBody>
          <a:bodyPr>
            <a:normAutofit/>
          </a:bodyPr>
          <a:lstStyle/>
          <a:p>
            <a:r>
              <a:rPr lang="en-US" sz="2800" noProof="0" dirty="0"/>
              <a:t>Compliance with state licensing requirements</a:t>
            </a:r>
          </a:p>
          <a:p>
            <a:r>
              <a:rPr lang="en-US" sz="2800" noProof="0" dirty="0"/>
              <a:t>Compliance with higher education reporting requirements and legislative mandates</a:t>
            </a:r>
          </a:p>
          <a:p>
            <a:r>
              <a:rPr lang="en-US" sz="2800" noProof="0" dirty="0"/>
              <a:t>Ability to be identified as potential workforce development partners</a:t>
            </a:r>
          </a:p>
          <a:p>
            <a:r>
              <a:rPr lang="en-US" sz="2800" noProof="0" dirty="0"/>
              <a:t>Ability to create partnerships with other authorized schools to transfer credits/courses/clock hours</a:t>
            </a:r>
          </a:p>
        </p:txBody>
      </p:sp>
      <p:sp>
        <p:nvSpPr>
          <p:cNvPr id="4" name="Slide Number Placeholder 3">
            <a:extLst>
              <a:ext uri="{FF2B5EF4-FFF2-40B4-BE49-F238E27FC236}">
                <a16:creationId xmlns:a16="http://schemas.microsoft.com/office/drawing/2014/main" id="{69E9DC61-E8CF-7A68-1379-BD10DEEC5911}"/>
              </a:ext>
            </a:extLst>
          </p:cNvPr>
          <p:cNvSpPr>
            <a:spLocks noGrp="1"/>
          </p:cNvSpPr>
          <p:nvPr>
            <p:ph type="sldNum" sz="quarter" idx="12"/>
          </p:nvPr>
        </p:nvSpPr>
        <p:spPr/>
        <p:txBody>
          <a:bodyPr/>
          <a:lstStyle/>
          <a:p>
            <a:fld id="{680C5762-CF65-4775-9966-A58D40CC61B9}" type="slidenum">
              <a:rPr lang="en-US" noProof="0" smtClean="0"/>
              <a:t>28</a:t>
            </a:fld>
            <a:endParaRPr lang="en-US" noProof="0" dirty="0"/>
          </a:p>
        </p:txBody>
      </p:sp>
    </p:spTree>
    <p:extLst>
      <p:ext uri="{BB962C8B-B14F-4D97-AF65-F5344CB8AC3E}">
        <p14:creationId xmlns:p14="http://schemas.microsoft.com/office/powerpoint/2010/main" val="38632311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B379E-B3A2-EEA2-19B0-E70968B286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B9CE08-9167-5AF3-D7A5-CA3DC26A3BAE}"/>
              </a:ext>
            </a:extLst>
          </p:cNvPr>
          <p:cNvSpPr>
            <a:spLocks noGrp="1"/>
          </p:cNvSpPr>
          <p:nvPr>
            <p:ph type="title"/>
          </p:nvPr>
        </p:nvSpPr>
        <p:spPr/>
        <p:txBody>
          <a:bodyPr/>
          <a:lstStyle/>
          <a:p>
            <a:r>
              <a:rPr lang="en-US" noProof="0" dirty="0"/>
              <a:t>Benefits of Authorization</a:t>
            </a:r>
          </a:p>
        </p:txBody>
      </p:sp>
      <p:sp>
        <p:nvSpPr>
          <p:cNvPr id="3" name="Content Placeholder 2">
            <a:extLst>
              <a:ext uri="{FF2B5EF4-FFF2-40B4-BE49-F238E27FC236}">
                <a16:creationId xmlns:a16="http://schemas.microsoft.com/office/drawing/2014/main" id="{E68F9FE0-F9F8-7176-60BF-483C9EA89C00}"/>
              </a:ext>
            </a:extLst>
          </p:cNvPr>
          <p:cNvSpPr>
            <a:spLocks noGrp="1"/>
          </p:cNvSpPr>
          <p:nvPr>
            <p:ph idx="1"/>
          </p:nvPr>
        </p:nvSpPr>
        <p:spPr/>
        <p:txBody>
          <a:bodyPr>
            <a:normAutofit lnSpcReduction="10000"/>
          </a:bodyPr>
          <a:lstStyle/>
          <a:p>
            <a:r>
              <a:rPr lang="en-US" sz="2800" noProof="0" dirty="0"/>
              <a:t>Demonstrates on-going commitment to quality of operations and programming</a:t>
            </a:r>
          </a:p>
          <a:p>
            <a:r>
              <a:rPr lang="en-US" sz="2800" noProof="0" dirty="0"/>
              <a:t>Ability to apply for:</a:t>
            </a:r>
          </a:p>
          <a:p>
            <a:pPr lvl="1"/>
            <a:r>
              <a:rPr lang="en-US" sz="2400" noProof="0" dirty="0"/>
              <a:t>Accreditation </a:t>
            </a:r>
            <a:r>
              <a:rPr lang="en-US" sz="2000" noProof="0" dirty="0"/>
              <a:t>(3</a:t>
            </a:r>
            <a:r>
              <a:rPr lang="en-US" sz="2000" baseline="30000" noProof="0" dirty="0"/>
              <a:t>rd</a:t>
            </a:r>
            <a:r>
              <a:rPr lang="en-US" sz="2000" noProof="0" dirty="0"/>
              <a:t> party demonstration of program quality)</a:t>
            </a:r>
          </a:p>
          <a:p>
            <a:pPr lvl="1"/>
            <a:r>
              <a:rPr lang="en-US" sz="2400" noProof="0" dirty="0"/>
              <a:t>Federal Financial Aid </a:t>
            </a:r>
          </a:p>
          <a:p>
            <a:pPr lvl="1"/>
            <a:r>
              <a:rPr lang="en-US" sz="2400" noProof="0" dirty="0"/>
              <a:t>WIOA/CareerLink Funding</a:t>
            </a:r>
          </a:p>
          <a:p>
            <a:pPr lvl="1"/>
            <a:r>
              <a:rPr lang="en-US" sz="2400" noProof="0" dirty="0"/>
              <a:t>Veteran’s Education Benefits </a:t>
            </a:r>
            <a:r>
              <a:rPr lang="en-US" sz="2000" noProof="0" dirty="0"/>
              <a:t>(after 2 years)</a:t>
            </a:r>
          </a:p>
          <a:p>
            <a:pPr lvl="1"/>
            <a:r>
              <a:rPr lang="en-US" sz="2400" noProof="0" dirty="0"/>
              <a:t>State-related grants and funding opportunities</a:t>
            </a:r>
          </a:p>
          <a:p>
            <a:r>
              <a:rPr lang="en-US" sz="2800" noProof="0" dirty="0"/>
              <a:t>A student complaint process outside of the Attorney General’s Office </a:t>
            </a:r>
          </a:p>
        </p:txBody>
      </p:sp>
      <p:sp>
        <p:nvSpPr>
          <p:cNvPr id="4" name="Slide Number Placeholder 3">
            <a:extLst>
              <a:ext uri="{FF2B5EF4-FFF2-40B4-BE49-F238E27FC236}">
                <a16:creationId xmlns:a16="http://schemas.microsoft.com/office/drawing/2014/main" id="{7042DA6D-3FD0-1861-1249-F13402700B06}"/>
              </a:ext>
            </a:extLst>
          </p:cNvPr>
          <p:cNvSpPr>
            <a:spLocks noGrp="1"/>
          </p:cNvSpPr>
          <p:nvPr>
            <p:ph type="sldNum" sz="quarter" idx="12"/>
          </p:nvPr>
        </p:nvSpPr>
        <p:spPr/>
        <p:txBody>
          <a:bodyPr/>
          <a:lstStyle/>
          <a:p>
            <a:fld id="{680C5762-CF65-4775-9966-A58D40CC61B9}" type="slidenum">
              <a:rPr lang="en-US" noProof="0" smtClean="0"/>
              <a:t>29</a:t>
            </a:fld>
            <a:endParaRPr lang="en-US" noProof="0" dirty="0"/>
          </a:p>
        </p:txBody>
      </p:sp>
    </p:spTree>
    <p:extLst>
      <p:ext uri="{BB962C8B-B14F-4D97-AF65-F5344CB8AC3E}">
        <p14:creationId xmlns:p14="http://schemas.microsoft.com/office/powerpoint/2010/main" val="2849707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17FEE-A99E-F445-4962-3A157B7DD9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30C335-B8C5-2DA4-A1AA-9FE0AD18CC4C}"/>
              </a:ext>
            </a:extLst>
          </p:cNvPr>
          <p:cNvSpPr>
            <a:spLocks noGrp="1"/>
          </p:cNvSpPr>
          <p:nvPr>
            <p:ph type="title"/>
          </p:nvPr>
        </p:nvSpPr>
        <p:spPr>
          <a:xfrm>
            <a:off x="457200" y="304800"/>
            <a:ext cx="8229600" cy="1143000"/>
          </a:xfrm>
        </p:spPr>
        <p:txBody>
          <a:bodyPr anchor="ctr">
            <a:normAutofit/>
          </a:bodyPr>
          <a:lstStyle/>
          <a:p>
            <a:r>
              <a:rPr lang="en-US" noProof="0" dirty="0"/>
              <a:t>Housekeeping</a:t>
            </a:r>
          </a:p>
        </p:txBody>
      </p:sp>
      <p:sp>
        <p:nvSpPr>
          <p:cNvPr id="10" name="Date Placeholder 3">
            <a:extLst>
              <a:ext uri="{FF2B5EF4-FFF2-40B4-BE49-F238E27FC236}">
                <a16:creationId xmlns:a16="http://schemas.microsoft.com/office/drawing/2014/main" id="{C3856FFA-AEC6-E9DE-A917-42B19D2F96DC}"/>
              </a:ext>
            </a:extLst>
          </p:cNvPr>
          <p:cNvSpPr>
            <a:spLocks noGrp="1"/>
          </p:cNvSpPr>
          <p:nvPr>
            <p:ph type="dt" sz="half" idx="10"/>
          </p:nvPr>
        </p:nvSpPr>
        <p:spPr>
          <a:xfrm>
            <a:off x="457200" y="6356350"/>
            <a:ext cx="2133600" cy="365125"/>
          </a:xfrm>
        </p:spPr>
        <p:txBody>
          <a:bodyPr/>
          <a:lstStyle/>
          <a:p>
            <a:pPr>
              <a:spcAft>
                <a:spcPts val="600"/>
              </a:spcAft>
            </a:pPr>
            <a:fld id="{ED0CF1AE-9D07-4FAF-9EEC-B15CCCFC2843}" type="datetime1">
              <a:rPr lang="en-US" noProof="0" smtClean="0"/>
              <a:pPr>
                <a:spcAft>
                  <a:spcPts val="600"/>
                </a:spcAft>
              </a:pPr>
              <a:t>4/2/2025</a:t>
            </a:fld>
            <a:endParaRPr lang="en-US" noProof="0" dirty="0"/>
          </a:p>
        </p:txBody>
      </p:sp>
      <p:sp>
        <p:nvSpPr>
          <p:cNvPr id="4" name="Slide Number Placeholder 3">
            <a:extLst>
              <a:ext uri="{FF2B5EF4-FFF2-40B4-BE49-F238E27FC236}">
                <a16:creationId xmlns:a16="http://schemas.microsoft.com/office/drawing/2014/main" id="{CAFE1D5C-7D04-02A5-9D68-B11F1F0E0586}"/>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680C5762-CF65-4775-9966-A58D40CC61B9}" type="slidenum">
              <a:rPr lang="en-US" noProof="0" smtClean="0"/>
              <a:pPr>
                <a:spcAft>
                  <a:spcPts val="600"/>
                </a:spcAft>
              </a:pPr>
              <a:t>3</a:t>
            </a:fld>
            <a:endParaRPr lang="en-US" noProof="0" dirty="0"/>
          </a:p>
        </p:txBody>
      </p:sp>
      <p:graphicFrame>
        <p:nvGraphicFramePr>
          <p:cNvPr id="6" name="Content Placeholder 2">
            <a:extLst>
              <a:ext uri="{FF2B5EF4-FFF2-40B4-BE49-F238E27FC236}">
                <a16:creationId xmlns:a16="http://schemas.microsoft.com/office/drawing/2014/main" id="{BEB0F892-CA4A-5F57-B315-ACB7002243AC}"/>
              </a:ext>
            </a:extLst>
          </p:cNvPr>
          <p:cNvGraphicFramePr>
            <a:graphicFrameLocks noGrp="1"/>
          </p:cNvGraphicFramePr>
          <p:nvPr>
            <p:ph idx="1"/>
            <p:extLst>
              <p:ext uri="{D42A27DB-BD31-4B8C-83A1-F6EECF244321}">
                <p14:modId xmlns:p14="http://schemas.microsoft.com/office/powerpoint/2010/main" val="1465300819"/>
              </p:ext>
            </p:extLst>
          </p:nvPr>
        </p:nvGraphicFramePr>
        <p:xfrm>
          <a:off x="457200" y="1600201"/>
          <a:ext cx="82296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55060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4E1A2-2034-3C5A-6B2F-E22FAEC4B1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2F7555-054D-4C45-64D9-4AB4CFA2E694}"/>
              </a:ext>
            </a:extLst>
          </p:cNvPr>
          <p:cNvSpPr>
            <a:spLocks noGrp="1"/>
          </p:cNvSpPr>
          <p:nvPr>
            <p:ph type="title"/>
          </p:nvPr>
        </p:nvSpPr>
        <p:spPr/>
        <p:txBody>
          <a:bodyPr/>
          <a:lstStyle/>
          <a:p>
            <a:r>
              <a:rPr lang="en-US" noProof="0" dirty="0"/>
              <a:t>Statutes, Regulations, and Policy</a:t>
            </a:r>
          </a:p>
        </p:txBody>
      </p:sp>
      <p:sp>
        <p:nvSpPr>
          <p:cNvPr id="3" name="Content Placeholder 2">
            <a:extLst>
              <a:ext uri="{FF2B5EF4-FFF2-40B4-BE49-F238E27FC236}">
                <a16:creationId xmlns:a16="http://schemas.microsoft.com/office/drawing/2014/main" id="{0A6F1636-6BDF-5C79-1EA2-575F645C0A6D}"/>
              </a:ext>
            </a:extLst>
          </p:cNvPr>
          <p:cNvSpPr>
            <a:spLocks noGrp="1"/>
          </p:cNvSpPr>
          <p:nvPr>
            <p:ph idx="1"/>
          </p:nvPr>
        </p:nvSpPr>
        <p:spPr/>
        <p:txBody>
          <a:bodyPr>
            <a:normAutofit/>
          </a:bodyPr>
          <a:lstStyle/>
          <a:p>
            <a:r>
              <a:rPr lang="en-US" sz="2400" noProof="0" dirty="0">
                <a:solidFill>
                  <a:srgbClr val="0070C0"/>
                </a:solidFill>
                <a:hlinkClick r:id="rId2"/>
              </a:rPr>
              <a:t>Private Licensed Schools 1986 Act 174</a:t>
            </a:r>
            <a:endParaRPr lang="en-US" sz="2400" noProof="0" dirty="0">
              <a:solidFill>
                <a:srgbClr val="0070C0"/>
              </a:solidFill>
            </a:endParaRPr>
          </a:p>
          <a:p>
            <a:r>
              <a:rPr lang="en-US" sz="2400" noProof="0" dirty="0">
                <a:solidFill>
                  <a:srgbClr val="0070C0"/>
                </a:solidFill>
                <a:hlinkClick r:id="rId3"/>
              </a:rPr>
              <a:t>Private Licensed Schools 2019 Act 110</a:t>
            </a:r>
            <a:endParaRPr lang="en-US" sz="2400" noProof="0" dirty="0">
              <a:solidFill>
                <a:srgbClr val="0070C0"/>
              </a:solidFill>
            </a:endParaRPr>
          </a:p>
          <a:p>
            <a:pPr lvl="1"/>
            <a:r>
              <a:rPr lang="en-US" sz="2400" noProof="0" dirty="0"/>
              <a:t>The Private Licensed Schools Act was enacted in 1986</a:t>
            </a:r>
          </a:p>
          <a:p>
            <a:pPr lvl="1"/>
            <a:r>
              <a:rPr lang="en-US" sz="2400" noProof="0" dirty="0"/>
              <a:t>It mandated that the State Board of Private Licensed Schools be formed and provided the foundation for the authority of the Board and the minimum operating expectations of occupational training providers</a:t>
            </a:r>
          </a:p>
          <a:p>
            <a:pPr lvl="1"/>
            <a:r>
              <a:rPr lang="en-US" sz="2400" noProof="0" dirty="0"/>
              <a:t>The Act was further amended in 2019 as Act 110</a:t>
            </a:r>
          </a:p>
        </p:txBody>
      </p:sp>
      <p:sp>
        <p:nvSpPr>
          <p:cNvPr id="4" name="Slide Number Placeholder 3">
            <a:extLst>
              <a:ext uri="{FF2B5EF4-FFF2-40B4-BE49-F238E27FC236}">
                <a16:creationId xmlns:a16="http://schemas.microsoft.com/office/drawing/2014/main" id="{40D5BA70-FFDC-2728-607F-D8C5B8510F0B}"/>
              </a:ext>
            </a:extLst>
          </p:cNvPr>
          <p:cNvSpPr>
            <a:spLocks noGrp="1"/>
          </p:cNvSpPr>
          <p:nvPr>
            <p:ph type="sldNum" sz="quarter" idx="12"/>
          </p:nvPr>
        </p:nvSpPr>
        <p:spPr/>
        <p:txBody>
          <a:bodyPr/>
          <a:lstStyle/>
          <a:p>
            <a:fld id="{680C5762-CF65-4775-9966-A58D40CC61B9}" type="slidenum">
              <a:rPr lang="en-US" noProof="0" smtClean="0"/>
              <a:t>30</a:t>
            </a:fld>
            <a:endParaRPr lang="en-US" noProof="0" dirty="0"/>
          </a:p>
        </p:txBody>
      </p:sp>
    </p:spTree>
    <p:extLst>
      <p:ext uri="{BB962C8B-B14F-4D97-AF65-F5344CB8AC3E}">
        <p14:creationId xmlns:p14="http://schemas.microsoft.com/office/powerpoint/2010/main" val="8529830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F0B84-AACA-CDE9-A62E-D4AB555533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625A30-47B2-8B54-576B-6CE21F9016CC}"/>
              </a:ext>
            </a:extLst>
          </p:cNvPr>
          <p:cNvSpPr>
            <a:spLocks noGrp="1"/>
          </p:cNvSpPr>
          <p:nvPr>
            <p:ph type="title"/>
          </p:nvPr>
        </p:nvSpPr>
        <p:spPr/>
        <p:txBody>
          <a:bodyPr/>
          <a:lstStyle/>
          <a:p>
            <a:r>
              <a:rPr lang="en-US" noProof="0" dirty="0"/>
              <a:t>Statutes, Regulations, and Policy</a:t>
            </a:r>
          </a:p>
        </p:txBody>
      </p:sp>
      <p:sp>
        <p:nvSpPr>
          <p:cNvPr id="3" name="Content Placeholder 2">
            <a:extLst>
              <a:ext uri="{FF2B5EF4-FFF2-40B4-BE49-F238E27FC236}">
                <a16:creationId xmlns:a16="http://schemas.microsoft.com/office/drawing/2014/main" id="{2B789B5F-291E-1E1C-6D8B-12A1926C4A4D}"/>
              </a:ext>
            </a:extLst>
          </p:cNvPr>
          <p:cNvSpPr>
            <a:spLocks noGrp="1"/>
          </p:cNvSpPr>
          <p:nvPr>
            <p:ph idx="1"/>
          </p:nvPr>
        </p:nvSpPr>
        <p:spPr/>
        <p:txBody>
          <a:bodyPr>
            <a:normAutofit/>
          </a:bodyPr>
          <a:lstStyle/>
          <a:p>
            <a:r>
              <a:rPr lang="en-US" sz="2400" noProof="0" dirty="0">
                <a:solidFill>
                  <a:srgbClr val="0070C0"/>
                </a:solidFill>
                <a:hlinkClick r:id="rId2"/>
              </a:rPr>
              <a:t>Regulations Chapter 73</a:t>
            </a:r>
            <a:endParaRPr lang="en-US" sz="2400" noProof="0" dirty="0">
              <a:solidFill>
                <a:srgbClr val="0070C0"/>
              </a:solidFill>
            </a:endParaRPr>
          </a:p>
          <a:p>
            <a:pPr lvl="1"/>
            <a:r>
              <a:rPr lang="en-US" sz="2400" noProof="0" dirty="0"/>
              <a:t>The regulations that support the Private Licensed Schools Act were implemented by the Board, with input from the public, and enacted by legislation</a:t>
            </a:r>
          </a:p>
          <a:p>
            <a:pPr lvl="1"/>
            <a:r>
              <a:rPr lang="en-US" sz="2400" noProof="0" dirty="0"/>
              <a:t>The regulations have not been updated since 1986</a:t>
            </a:r>
          </a:p>
          <a:p>
            <a:pPr lvl="1"/>
            <a:r>
              <a:rPr lang="en-US" sz="2400" noProof="0" dirty="0"/>
              <a:t>An attempt was made in 2019 to have regulatory revisions made</a:t>
            </a:r>
          </a:p>
          <a:p>
            <a:pPr lvl="1"/>
            <a:r>
              <a:rPr lang="en-US" sz="2400" noProof="0" dirty="0"/>
              <a:t>Regulatory revisions require Board, public, and legislative support to pass</a:t>
            </a:r>
          </a:p>
        </p:txBody>
      </p:sp>
      <p:sp>
        <p:nvSpPr>
          <p:cNvPr id="4" name="Slide Number Placeholder 3">
            <a:extLst>
              <a:ext uri="{FF2B5EF4-FFF2-40B4-BE49-F238E27FC236}">
                <a16:creationId xmlns:a16="http://schemas.microsoft.com/office/drawing/2014/main" id="{7B0735FB-496C-057D-3A3A-00DE02FA3F0A}"/>
              </a:ext>
            </a:extLst>
          </p:cNvPr>
          <p:cNvSpPr>
            <a:spLocks noGrp="1"/>
          </p:cNvSpPr>
          <p:nvPr>
            <p:ph type="sldNum" sz="quarter" idx="12"/>
          </p:nvPr>
        </p:nvSpPr>
        <p:spPr/>
        <p:txBody>
          <a:bodyPr/>
          <a:lstStyle/>
          <a:p>
            <a:fld id="{680C5762-CF65-4775-9966-A58D40CC61B9}" type="slidenum">
              <a:rPr lang="en-US" noProof="0" smtClean="0"/>
              <a:t>31</a:t>
            </a:fld>
            <a:endParaRPr lang="en-US" noProof="0" dirty="0"/>
          </a:p>
        </p:txBody>
      </p:sp>
    </p:spTree>
    <p:extLst>
      <p:ext uri="{BB962C8B-B14F-4D97-AF65-F5344CB8AC3E}">
        <p14:creationId xmlns:p14="http://schemas.microsoft.com/office/powerpoint/2010/main" val="32610969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26335-0D03-87D3-A8D9-276FD21F30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1FDB1D-0B97-5E13-14E6-B3A2D49AC937}"/>
              </a:ext>
            </a:extLst>
          </p:cNvPr>
          <p:cNvSpPr>
            <a:spLocks noGrp="1"/>
          </p:cNvSpPr>
          <p:nvPr>
            <p:ph type="title"/>
          </p:nvPr>
        </p:nvSpPr>
        <p:spPr/>
        <p:txBody>
          <a:bodyPr/>
          <a:lstStyle/>
          <a:p>
            <a:r>
              <a:rPr lang="en-US" noProof="0" dirty="0"/>
              <a:t>Statutes, Regulations, and Policy</a:t>
            </a:r>
          </a:p>
        </p:txBody>
      </p:sp>
      <p:sp>
        <p:nvSpPr>
          <p:cNvPr id="3" name="Content Placeholder 2">
            <a:extLst>
              <a:ext uri="{FF2B5EF4-FFF2-40B4-BE49-F238E27FC236}">
                <a16:creationId xmlns:a16="http://schemas.microsoft.com/office/drawing/2014/main" id="{77DA8B5C-8F8C-DB4A-E3FA-EC1E3062DF8D}"/>
              </a:ext>
            </a:extLst>
          </p:cNvPr>
          <p:cNvSpPr>
            <a:spLocks noGrp="1"/>
          </p:cNvSpPr>
          <p:nvPr>
            <p:ph idx="1"/>
          </p:nvPr>
        </p:nvSpPr>
        <p:spPr/>
        <p:txBody>
          <a:bodyPr>
            <a:normAutofit/>
          </a:bodyPr>
          <a:lstStyle/>
          <a:p>
            <a:r>
              <a:rPr lang="en-US" sz="2400" noProof="0" dirty="0">
                <a:solidFill>
                  <a:srgbClr val="0070C0"/>
                </a:solidFill>
                <a:hlinkClick r:id="rId2"/>
              </a:rPr>
              <a:t>Fees f​or Services​</a:t>
            </a:r>
            <a:endParaRPr lang="en-US" sz="2400" noProof="0" dirty="0">
              <a:solidFill>
                <a:srgbClr val="0070C0"/>
              </a:solidFill>
            </a:endParaRPr>
          </a:p>
          <a:p>
            <a:pPr lvl="1"/>
            <a:r>
              <a:rPr lang="en-US" sz="2400" noProof="0" dirty="0"/>
              <a:t>Fees are mandated by legislation and have not been increased since 2016</a:t>
            </a:r>
          </a:p>
        </p:txBody>
      </p:sp>
      <p:sp>
        <p:nvSpPr>
          <p:cNvPr id="4" name="Slide Number Placeholder 3">
            <a:extLst>
              <a:ext uri="{FF2B5EF4-FFF2-40B4-BE49-F238E27FC236}">
                <a16:creationId xmlns:a16="http://schemas.microsoft.com/office/drawing/2014/main" id="{E0405439-8335-2579-5AAD-38CE12759AA5}"/>
              </a:ext>
            </a:extLst>
          </p:cNvPr>
          <p:cNvSpPr>
            <a:spLocks noGrp="1"/>
          </p:cNvSpPr>
          <p:nvPr>
            <p:ph type="sldNum" sz="quarter" idx="12"/>
          </p:nvPr>
        </p:nvSpPr>
        <p:spPr/>
        <p:txBody>
          <a:bodyPr/>
          <a:lstStyle/>
          <a:p>
            <a:fld id="{680C5762-CF65-4775-9966-A58D40CC61B9}" type="slidenum">
              <a:rPr lang="en-US" noProof="0" smtClean="0"/>
              <a:t>32</a:t>
            </a:fld>
            <a:endParaRPr lang="en-US" noProof="0" dirty="0"/>
          </a:p>
        </p:txBody>
      </p:sp>
    </p:spTree>
    <p:extLst>
      <p:ext uri="{BB962C8B-B14F-4D97-AF65-F5344CB8AC3E}">
        <p14:creationId xmlns:p14="http://schemas.microsoft.com/office/powerpoint/2010/main" val="14860454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3C6C8-7E4F-6434-4F87-26A13CC7C9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E7DF6C-F3C3-F27C-145E-D0603F14A677}"/>
              </a:ext>
            </a:extLst>
          </p:cNvPr>
          <p:cNvSpPr>
            <a:spLocks noGrp="1"/>
          </p:cNvSpPr>
          <p:nvPr>
            <p:ph type="title"/>
          </p:nvPr>
        </p:nvSpPr>
        <p:spPr/>
        <p:txBody>
          <a:bodyPr/>
          <a:lstStyle/>
          <a:p>
            <a:r>
              <a:rPr lang="en-US" noProof="0" dirty="0"/>
              <a:t>Statutes, Regulations, and Policy</a:t>
            </a:r>
          </a:p>
        </p:txBody>
      </p:sp>
      <p:sp>
        <p:nvSpPr>
          <p:cNvPr id="3" name="Content Placeholder 2">
            <a:extLst>
              <a:ext uri="{FF2B5EF4-FFF2-40B4-BE49-F238E27FC236}">
                <a16:creationId xmlns:a16="http://schemas.microsoft.com/office/drawing/2014/main" id="{10D7315F-47C0-0F78-90BD-12330B54AFD4}"/>
              </a:ext>
            </a:extLst>
          </p:cNvPr>
          <p:cNvSpPr>
            <a:spLocks noGrp="1"/>
          </p:cNvSpPr>
          <p:nvPr>
            <p:ph idx="1"/>
          </p:nvPr>
        </p:nvSpPr>
        <p:spPr/>
        <p:txBody>
          <a:bodyPr>
            <a:normAutofit/>
          </a:bodyPr>
          <a:lstStyle/>
          <a:p>
            <a:r>
              <a:rPr lang="en-US" sz="2400" noProof="0" dirty="0">
                <a:solidFill>
                  <a:srgbClr val="0070C0"/>
                </a:solidFill>
                <a:hlinkClick r:id="rId2"/>
              </a:rPr>
              <a:t>Board Policy Memos</a:t>
            </a:r>
            <a:endParaRPr lang="en-US" sz="2400" noProof="0" dirty="0">
              <a:solidFill>
                <a:srgbClr val="0070C0"/>
              </a:solidFill>
            </a:endParaRPr>
          </a:p>
          <a:p>
            <a:pPr lvl="1"/>
            <a:r>
              <a:rPr lang="en-US" sz="2400" noProof="0" dirty="0"/>
              <a:t>The Board may vote to adopt a policy that provides recommendations on a specific issue</a:t>
            </a:r>
          </a:p>
          <a:p>
            <a:pPr lvl="1"/>
            <a:r>
              <a:rPr lang="en-US" sz="2400" noProof="0" dirty="0"/>
              <a:t>Policy memos serve to identify concerns and issues and aim to inform and guide decisions and actions</a:t>
            </a:r>
          </a:p>
          <a:p>
            <a:pPr lvl="1"/>
            <a:r>
              <a:rPr lang="en-US" sz="2400" noProof="0" dirty="0"/>
              <a:t>Policy memos are presented for public comment prior to being presented to the Board for a vote</a:t>
            </a:r>
          </a:p>
        </p:txBody>
      </p:sp>
      <p:sp>
        <p:nvSpPr>
          <p:cNvPr id="4" name="Slide Number Placeholder 3">
            <a:extLst>
              <a:ext uri="{FF2B5EF4-FFF2-40B4-BE49-F238E27FC236}">
                <a16:creationId xmlns:a16="http://schemas.microsoft.com/office/drawing/2014/main" id="{DEE55EEA-5742-CDED-B09F-A4E1181B982C}"/>
              </a:ext>
            </a:extLst>
          </p:cNvPr>
          <p:cNvSpPr>
            <a:spLocks noGrp="1"/>
          </p:cNvSpPr>
          <p:nvPr>
            <p:ph type="sldNum" sz="quarter" idx="12"/>
          </p:nvPr>
        </p:nvSpPr>
        <p:spPr/>
        <p:txBody>
          <a:bodyPr/>
          <a:lstStyle/>
          <a:p>
            <a:fld id="{680C5762-CF65-4775-9966-A58D40CC61B9}" type="slidenum">
              <a:rPr lang="en-US" noProof="0" smtClean="0"/>
              <a:t>33</a:t>
            </a:fld>
            <a:endParaRPr lang="en-US" noProof="0" dirty="0"/>
          </a:p>
        </p:txBody>
      </p:sp>
    </p:spTree>
    <p:extLst>
      <p:ext uri="{BB962C8B-B14F-4D97-AF65-F5344CB8AC3E}">
        <p14:creationId xmlns:p14="http://schemas.microsoft.com/office/powerpoint/2010/main" val="22108229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A883E-F4E5-5045-5723-1E1CD5A4A4CE}"/>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1F262DC-CDDC-2861-F617-177E46A91F2F}"/>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680C5762-CF65-4775-9966-A58D40CC61B9}" type="slidenum">
              <a:rPr lang="en-US" noProof="0" smtClean="0"/>
              <a:pPr>
                <a:spcAft>
                  <a:spcPts val="600"/>
                </a:spcAft>
              </a:pPr>
              <a:t>34</a:t>
            </a:fld>
            <a:endParaRPr lang="en-US" noProof="0" dirty="0"/>
          </a:p>
        </p:txBody>
      </p:sp>
      <p:sp>
        <p:nvSpPr>
          <p:cNvPr id="2064" name="Title 5">
            <a:extLst>
              <a:ext uri="{FF2B5EF4-FFF2-40B4-BE49-F238E27FC236}">
                <a16:creationId xmlns:a16="http://schemas.microsoft.com/office/drawing/2014/main" id="{FC65DCE4-CFF7-9EC3-2666-A7D9FD4AF449}"/>
              </a:ext>
            </a:extLst>
          </p:cNvPr>
          <p:cNvSpPr>
            <a:spLocks noGrp="1"/>
          </p:cNvSpPr>
          <p:nvPr>
            <p:ph type="title"/>
          </p:nvPr>
        </p:nvSpPr>
        <p:spPr>
          <a:xfrm>
            <a:off x="457200" y="304800"/>
            <a:ext cx="8229600" cy="1143000"/>
          </a:xfrm>
        </p:spPr>
        <p:txBody>
          <a:bodyPr/>
          <a:lstStyle/>
          <a:p>
            <a:r>
              <a:rPr lang="en-US" noProof="0" dirty="0"/>
              <a:t>Compliance and Communication</a:t>
            </a:r>
          </a:p>
        </p:txBody>
      </p:sp>
      <p:sp>
        <p:nvSpPr>
          <p:cNvPr id="2" name="AutoShape 2" descr="Team Work Flow Chart Diagram Stock Photo - Image of leadership, words ...">
            <a:extLst>
              <a:ext uri="{FF2B5EF4-FFF2-40B4-BE49-F238E27FC236}">
                <a16:creationId xmlns:a16="http://schemas.microsoft.com/office/drawing/2014/main" id="{31DD195C-CECD-27DA-35B9-A82F4154447B}"/>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noProof="0" dirty="0"/>
          </a:p>
        </p:txBody>
      </p:sp>
      <p:pic>
        <p:nvPicPr>
          <p:cNvPr id="11" name="Picture 10">
            <a:extLst>
              <a:ext uri="{FF2B5EF4-FFF2-40B4-BE49-F238E27FC236}">
                <a16:creationId xmlns:a16="http://schemas.microsoft.com/office/drawing/2014/main" id="{D06B3930-77D1-08BF-309C-EBCABDA98AD0}"/>
              </a:ext>
            </a:extLst>
          </p:cNvPr>
          <p:cNvPicPr>
            <a:picLocks noChangeAspect="1"/>
          </p:cNvPicPr>
          <p:nvPr/>
        </p:nvPicPr>
        <p:blipFill>
          <a:blip r:embed="rId2"/>
          <a:stretch>
            <a:fillRect/>
          </a:stretch>
        </p:blipFill>
        <p:spPr>
          <a:xfrm>
            <a:off x="2016125" y="1875353"/>
            <a:ext cx="5111750" cy="3412093"/>
          </a:xfrm>
          <a:prstGeom prst="rect">
            <a:avLst/>
          </a:prstGeom>
          <a:noFill/>
        </p:spPr>
      </p:pic>
    </p:spTree>
    <p:extLst>
      <p:ext uri="{BB962C8B-B14F-4D97-AF65-F5344CB8AC3E}">
        <p14:creationId xmlns:p14="http://schemas.microsoft.com/office/powerpoint/2010/main" val="14342830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399628-19EA-2E54-0872-72FA62F15044}"/>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6671548-2B11-6C53-4B81-F3091AACCAE8}"/>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680C5762-CF65-4775-9966-A58D40CC61B9}" type="slidenum">
              <a:rPr lang="en-US" noProof="0" smtClean="0"/>
              <a:pPr>
                <a:spcAft>
                  <a:spcPts val="600"/>
                </a:spcAft>
              </a:pPr>
              <a:t>35</a:t>
            </a:fld>
            <a:endParaRPr lang="en-US" noProof="0" dirty="0"/>
          </a:p>
        </p:txBody>
      </p:sp>
      <p:sp>
        <p:nvSpPr>
          <p:cNvPr id="2064" name="Title 5">
            <a:extLst>
              <a:ext uri="{FF2B5EF4-FFF2-40B4-BE49-F238E27FC236}">
                <a16:creationId xmlns:a16="http://schemas.microsoft.com/office/drawing/2014/main" id="{C02BBBFF-7325-EDE3-7499-C0A5465943CF}"/>
              </a:ext>
            </a:extLst>
          </p:cNvPr>
          <p:cNvSpPr>
            <a:spLocks noGrp="1"/>
          </p:cNvSpPr>
          <p:nvPr>
            <p:ph type="title"/>
          </p:nvPr>
        </p:nvSpPr>
        <p:spPr>
          <a:xfrm>
            <a:off x="457200" y="304800"/>
            <a:ext cx="8229600" cy="1143000"/>
          </a:xfrm>
        </p:spPr>
        <p:txBody>
          <a:bodyPr/>
          <a:lstStyle/>
          <a:p>
            <a:r>
              <a:rPr lang="en-US" noProof="0" dirty="0"/>
              <a:t>Compliance and Communication</a:t>
            </a:r>
          </a:p>
        </p:txBody>
      </p:sp>
      <p:sp>
        <p:nvSpPr>
          <p:cNvPr id="2" name="AutoShape 2" descr="Team Work Flow Chart Diagram Stock Photo - Image of leadership, words ...">
            <a:extLst>
              <a:ext uri="{FF2B5EF4-FFF2-40B4-BE49-F238E27FC236}">
                <a16:creationId xmlns:a16="http://schemas.microsoft.com/office/drawing/2014/main" id="{C5B8E203-6A18-AF66-B309-2543163F1C46}"/>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noProof="0" dirty="0"/>
          </a:p>
        </p:txBody>
      </p:sp>
      <p:sp>
        <p:nvSpPr>
          <p:cNvPr id="10" name="TextBox 9">
            <a:extLst>
              <a:ext uri="{FF2B5EF4-FFF2-40B4-BE49-F238E27FC236}">
                <a16:creationId xmlns:a16="http://schemas.microsoft.com/office/drawing/2014/main" id="{888D6C8D-C59C-200D-754C-AF7E4111D04B}"/>
              </a:ext>
            </a:extLst>
          </p:cNvPr>
          <p:cNvSpPr txBox="1"/>
          <p:nvPr/>
        </p:nvSpPr>
        <p:spPr>
          <a:xfrm>
            <a:off x="2445695" y="1541819"/>
            <a:ext cx="3947809" cy="2031325"/>
          </a:xfrm>
          <a:prstGeom prst="rect">
            <a:avLst/>
          </a:prstGeom>
          <a:noFill/>
        </p:spPr>
        <p:txBody>
          <a:bodyPr wrap="square" rtlCol="0">
            <a:spAutoFit/>
          </a:bodyPr>
          <a:lstStyle/>
          <a:p>
            <a:pPr algn="ctr"/>
            <a:r>
              <a:rPr lang="en-US" b="1" u="sng" noProof="0" dirty="0">
                <a:solidFill>
                  <a:srgbClr val="0070C0"/>
                </a:solidFill>
              </a:rPr>
              <a:t>Training Provider</a:t>
            </a:r>
          </a:p>
          <a:p>
            <a:pPr algn="ctr"/>
            <a:r>
              <a:rPr lang="en-US" noProof="0" dirty="0">
                <a:solidFill>
                  <a:srgbClr val="0070C0"/>
                </a:solidFill>
              </a:rPr>
              <a:t>Owner</a:t>
            </a:r>
          </a:p>
          <a:p>
            <a:pPr algn="ctr"/>
            <a:r>
              <a:rPr lang="en-US" noProof="0" dirty="0">
                <a:solidFill>
                  <a:srgbClr val="0070C0"/>
                </a:solidFill>
              </a:rPr>
              <a:t>Operator</a:t>
            </a:r>
          </a:p>
          <a:p>
            <a:pPr algn="ctr"/>
            <a:r>
              <a:rPr lang="en-US" b="1" noProof="0" dirty="0">
                <a:solidFill>
                  <a:srgbClr val="7030A0"/>
                </a:solidFill>
              </a:rPr>
              <a:t>Director</a:t>
            </a:r>
          </a:p>
          <a:p>
            <a:pPr algn="ctr"/>
            <a:r>
              <a:rPr lang="en-US" noProof="0" dirty="0">
                <a:solidFill>
                  <a:srgbClr val="0070C0"/>
                </a:solidFill>
              </a:rPr>
              <a:t>Compliance</a:t>
            </a:r>
          </a:p>
          <a:p>
            <a:pPr algn="ctr"/>
            <a:r>
              <a:rPr lang="en-US" noProof="0" dirty="0">
                <a:solidFill>
                  <a:srgbClr val="0070C0"/>
                </a:solidFill>
              </a:rPr>
              <a:t>Program Director</a:t>
            </a:r>
          </a:p>
          <a:p>
            <a:pPr algn="ctr"/>
            <a:r>
              <a:rPr lang="en-US" noProof="0" dirty="0">
                <a:solidFill>
                  <a:srgbClr val="0070C0"/>
                </a:solidFill>
              </a:rPr>
              <a:t>Finance</a:t>
            </a:r>
          </a:p>
        </p:txBody>
      </p:sp>
      <p:pic>
        <p:nvPicPr>
          <p:cNvPr id="11" name="Picture 10">
            <a:extLst>
              <a:ext uri="{FF2B5EF4-FFF2-40B4-BE49-F238E27FC236}">
                <a16:creationId xmlns:a16="http://schemas.microsoft.com/office/drawing/2014/main" id="{6AD2F4F4-2476-C8AE-B444-832C574741B1}"/>
              </a:ext>
            </a:extLst>
          </p:cNvPr>
          <p:cNvPicPr>
            <a:picLocks noChangeAspect="1"/>
          </p:cNvPicPr>
          <p:nvPr/>
        </p:nvPicPr>
        <p:blipFill>
          <a:blip r:embed="rId2"/>
          <a:srcRect t="-1" b="48586"/>
          <a:stretch/>
        </p:blipFill>
        <p:spPr>
          <a:xfrm>
            <a:off x="1863725" y="3579674"/>
            <a:ext cx="5111750" cy="1754326"/>
          </a:xfrm>
          <a:prstGeom prst="rect">
            <a:avLst/>
          </a:prstGeom>
          <a:noFill/>
        </p:spPr>
      </p:pic>
    </p:spTree>
    <p:extLst>
      <p:ext uri="{BB962C8B-B14F-4D97-AF65-F5344CB8AC3E}">
        <p14:creationId xmlns:p14="http://schemas.microsoft.com/office/powerpoint/2010/main" val="35846899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E74ED-2D3A-1B92-914E-97C87DAE0454}"/>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5AC924C-43AD-3153-9979-D3AC4ED2207B}"/>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680C5762-CF65-4775-9966-A58D40CC61B9}" type="slidenum">
              <a:rPr lang="en-US" noProof="0" smtClean="0"/>
              <a:pPr>
                <a:spcAft>
                  <a:spcPts val="600"/>
                </a:spcAft>
              </a:pPr>
              <a:t>36</a:t>
            </a:fld>
            <a:endParaRPr lang="en-US" noProof="0" dirty="0"/>
          </a:p>
        </p:txBody>
      </p:sp>
      <p:sp>
        <p:nvSpPr>
          <p:cNvPr id="2064" name="Title 5">
            <a:extLst>
              <a:ext uri="{FF2B5EF4-FFF2-40B4-BE49-F238E27FC236}">
                <a16:creationId xmlns:a16="http://schemas.microsoft.com/office/drawing/2014/main" id="{A96B5656-90C3-2F74-4E4C-A2F031D9E663}"/>
              </a:ext>
            </a:extLst>
          </p:cNvPr>
          <p:cNvSpPr>
            <a:spLocks noGrp="1"/>
          </p:cNvSpPr>
          <p:nvPr>
            <p:ph type="title"/>
          </p:nvPr>
        </p:nvSpPr>
        <p:spPr>
          <a:xfrm>
            <a:off x="457200" y="304800"/>
            <a:ext cx="8229600" cy="1143000"/>
          </a:xfrm>
        </p:spPr>
        <p:txBody>
          <a:bodyPr/>
          <a:lstStyle/>
          <a:p>
            <a:r>
              <a:rPr lang="en-US" noProof="0" dirty="0"/>
              <a:t>Compliance and Communication</a:t>
            </a:r>
          </a:p>
        </p:txBody>
      </p:sp>
      <p:sp>
        <p:nvSpPr>
          <p:cNvPr id="2" name="AutoShape 2" descr="Team Work Flow Chart Diagram Stock Photo - Image of leadership, words ...">
            <a:extLst>
              <a:ext uri="{FF2B5EF4-FFF2-40B4-BE49-F238E27FC236}">
                <a16:creationId xmlns:a16="http://schemas.microsoft.com/office/drawing/2014/main" id="{72EB5282-6F8B-638C-E506-29B04081E47D}"/>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noProof="0" dirty="0"/>
          </a:p>
        </p:txBody>
      </p:sp>
      <p:sp>
        <p:nvSpPr>
          <p:cNvPr id="10" name="TextBox 9">
            <a:extLst>
              <a:ext uri="{FF2B5EF4-FFF2-40B4-BE49-F238E27FC236}">
                <a16:creationId xmlns:a16="http://schemas.microsoft.com/office/drawing/2014/main" id="{F09C6D11-23A3-BA10-5897-65D5056E1246}"/>
              </a:ext>
            </a:extLst>
          </p:cNvPr>
          <p:cNvSpPr txBox="1"/>
          <p:nvPr/>
        </p:nvSpPr>
        <p:spPr>
          <a:xfrm>
            <a:off x="3581400" y="2704237"/>
            <a:ext cx="4488505" cy="1754326"/>
          </a:xfrm>
          <a:prstGeom prst="rect">
            <a:avLst/>
          </a:prstGeom>
          <a:noFill/>
        </p:spPr>
        <p:txBody>
          <a:bodyPr wrap="square" rtlCol="0">
            <a:spAutoFit/>
          </a:bodyPr>
          <a:lstStyle/>
          <a:p>
            <a:pPr algn="ctr"/>
            <a:r>
              <a:rPr lang="en-US" b="1" u="sng" noProof="0" dirty="0">
                <a:solidFill>
                  <a:srgbClr val="0070C0"/>
                </a:solidFill>
              </a:rPr>
              <a:t>State Board of Private Licensed Schools</a:t>
            </a:r>
          </a:p>
          <a:p>
            <a:pPr algn="ctr"/>
            <a:r>
              <a:rPr lang="en-US" noProof="0" dirty="0">
                <a:solidFill>
                  <a:srgbClr val="0070C0"/>
                </a:solidFill>
              </a:rPr>
              <a:t>PA Department of Education</a:t>
            </a:r>
          </a:p>
          <a:p>
            <a:pPr algn="ctr"/>
            <a:r>
              <a:rPr lang="en-US" noProof="0" dirty="0">
                <a:solidFill>
                  <a:srgbClr val="0070C0"/>
                </a:solidFill>
              </a:rPr>
              <a:t>Division of Postsecondary Proprietary Training</a:t>
            </a:r>
          </a:p>
          <a:p>
            <a:pPr algn="ctr"/>
            <a:r>
              <a:rPr lang="en-US" b="1" noProof="0" dirty="0">
                <a:solidFill>
                  <a:srgbClr val="7030A0"/>
                </a:solidFill>
              </a:rPr>
              <a:t>Board Administrator</a:t>
            </a:r>
          </a:p>
          <a:p>
            <a:pPr algn="ctr"/>
            <a:r>
              <a:rPr lang="en-US" noProof="0" dirty="0">
                <a:solidFill>
                  <a:srgbClr val="0070C0"/>
                </a:solidFill>
              </a:rPr>
              <a:t>Supervisor</a:t>
            </a:r>
          </a:p>
          <a:p>
            <a:pPr algn="ctr"/>
            <a:r>
              <a:rPr lang="en-US" noProof="0" dirty="0">
                <a:solidFill>
                  <a:srgbClr val="0070C0"/>
                </a:solidFill>
              </a:rPr>
              <a:t>Chief</a:t>
            </a:r>
          </a:p>
        </p:txBody>
      </p:sp>
      <p:pic>
        <p:nvPicPr>
          <p:cNvPr id="11" name="Picture 10">
            <a:extLst>
              <a:ext uri="{FF2B5EF4-FFF2-40B4-BE49-F238E27FC236}">
                <a16:creationId xmlns:a16="http://schemas.microsoft.com/office/drawing/2014/main" id="{80444906-2429-31D3-AE10-1A8EEF8BAAD7}"/>
              </a:ext>
            </a:extLst>
          </p:cNvPr>
          <p:cNvPicPr>
            <a:picLocks noChangeAspect="1"/>
          </p:cNvPicPr>
          <p:nvPr/>
        </p:nvPicPr>
        <p:blipFill>
          <a:blip r:embed="rId2"/>
          <a:srcRect t="-1" r="60435" b="3921"/>
          <a:stretch/>
        </p:blipFill>
        <p:spPr>
          <a:xfrm>
            <a:off x="1447800" y="1942237"/>
            <a:ext cx="2022475" cy="3278326"/>
          </a:xfrm>
          <a:prstGeom prst="rect">
            <a:avLst/>
          </a:prstGeom>
          <a:noFill/>
        </p:spPr>
      </p:pic>
    </p:spTree>
    <p:extLst>
      <p:ext uri="{BB962C8B-B14F-4D97-AF65-F5344CB8AC3E}">
        <p14:creationId xmlns:p14="http://schemas.microsoft.com/office/powerpoint/2010/main" val="18329829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14EB46-C43C-3BB5-10E6-A3788FE574E7}"/>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A83AC59-524C-4AD9-ED8C-D0A7541ADC61}"/>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680C5762-CF65-4775-9966-A58D40CC61B9}" type="slidenum">
              <a:rPr lang="en-US" noProof="0" smtClean="0"/>
              <a:pPr>
                <a:spcAft>
                  <a:spcPts val="600"/>
                </a:spcAft>
              </a:pPr>
              <a:t>37</a:t>
            </a:fld>
            <a:endParaRPr lang="en-US" noProof="0" dirty="0"/>
          </a:p>
        </p:txBody>
      </p:sp>
      <p:sp>
        <p:nvSpPr>
          <p:cNvPr id="2064" name="Title 5">
            <a:extLst>
              <a:ext uri="{FF2B5EF4-FFF2-40B4-BE49-F238E27FC236}">
                <a16:creationId xmlns:a16="http://schemas.microsoft.com/office/drawing/2014/main" id="{898941D0-61CE-E2A2-C21E-53A9AD23F241}"/>
              </a:ext>
            </a:extLst>
          </p:cNvPr>
          <p:cNvSpPr>
            <a:spLocks noGrp="1"/>
          </p:cNvSpPr>
          <p:nvPr>
            <p:ph type="title"/>
          </p:nvPr>
        </p:nvSpPr>
        <p:spPr>
          <a:xfrm>
            <a:off x="457200" y="304800"/>
            <a:ext cx="8229600" cy="1143000"/>
          </a:xfrm>
        </p:spPr>
        <p:txBody>
          <a:bodyPr/>
          <a:lstStyle/>
          <a:p>
            <a:r>
              <a:rPr lang="en-US" noProof="0" dirty="0"/>
              <a:t>Compliance and Communication</a:t>
            </a:r>
          </a:p>
        </p:txBody>
      </p:sp>
      <p:sp>
        <p:nvSpPr>
          <p:cNvPr id="2" name="AutoShape 2" descr="Team Work Flow Chart Diagram Stock Photo - Image of leadership, words ...">
            <a:extLst>
              <a:ext uri="{FF2B5EF4-FFF2-40B4-BE49-F238E27FC236}">
                <a16:creationId xmlns:a16="http://schemas.microsoft.com/office/drawing/2014/main" id="{E10B92CA-A13C-02F4-D05F-A3F3E9BEEDED}"/>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noProof="0" dirty="0"/>
          </a:p>
        </p:txBody>
      </p:sp>
      <p:sp>
        <p:nvSpPr>
          <p:cNvPr id="10" name="TextBox 9">
            <a:extLst>
              <a:ext uri="{FF2B5EF4-FFF2-40B4-BE49-F238E27FC236}">
                <a16:creationId xmlns:a16="http://schemas.microsoft.com/office/drawing/2014/main" id="{4A293534-3921-52A8-6529-6419B01C14AB}"/>
              </a:ext>
            </a:extLst>
          </p:cNvPr>
          <p:cNvSpPr txBox="1"/>
          <p:nvPr/>
        </p:nvSpPr>
        <p:spPr>
          <a:xfrm>
            <a:off x="1295400" y="1637437"/>
            <a:ext cx="4488505" cy="4524315"/>
          </a:xfrm>
          <a:prstGeom prst="rect">
            <a:avLst/>
          </a:prstGeom>
          <a:noFill/>
        </p:spPr>
        <p:txBody>
          <a:bodyPr wrap="square" rtlCol="0">
            <a:spAutoFit/>
          </a:bodyPr>
          <a:lstStyle/>
          <a:p>
            <a:pPr algn="ctr"/>
            <a:r>
              <a:rPr lang="en-US" b="1" u="sng" noProof="0" dirty="0">
                <a:solidFill>
                  <a:srgbClr val="0070C0"/>
                </a:solidFill>
              </a:rPr>
              <a:t>US Department of Education</a:t>
            </a:r>
          </a:p>
          <a:p>
            <a:pPr algn="ctr"/>
            <a:r>
              <a:rPr lang="en-US" noProof="0" dirty="0">
                <a:solidFill>
                  <a:srgbClr val="0070C0"/>
                </a:solidFill>
              </a:rPr>
              <a:t>Financial Student Aid</a:t>
            </a:r>
          </a:p>
          <a:p>
            <a:pPr algn="ctr"/>
            <a:endParaRPr lang="en-US" noProof="0" dirty="0">
              <a:solidFill>
                <a:srgbClr val="0070C0"/>
              </a:solidFill>
            </a:endParaRPr>
          </a:p>
          <a:p>
            <a:pPr algn="ctr"/>
            <a:r>
              <a:rPr lang="en-US" b="1" u="sng" noProof="0" dirty="0">
                <a:solidFill>
                  <a:srgbClr val="0070C0"/>
                </a:solidFill>
              </a:rPr>
              <a:t>Accreditor(s)</a:t>
            </a:r>
          </a:p>
          <a:p>
            <a:pPr algn="ctr"/>
            <a:r>
              <a:rPr lang="en-US" noProof="0" dirty="0">
                <a:solidFill>
                  <a:srgbClr val="0070C0"/>
                </a:solidFill>
              </a:rPr>
              <a:t>Institutional </a:t>
            </a:r>
          </a:p>
          <a:p>
            <a:pPr algn="ctr"/>
            <a:r>
              <a:rPr lang="en-US" noProof="0" dirty="0">
                <a:solidFill>
                  <a:srgbClr val="0070C0"/>
                </a:solidFill>
              </a:rPr>
              <a:t>Programmatic</a:t>
            </a:r>
          </a:p>
          <a:p>
            <a:pPr algn="ctr"/>
            <a:endParaRPr lang="en-US" noProof="0" dirty="0">
              <a:solidFill>
                <a:srgbClr val="0070C0"/>
              </a:solidFill>
            </a:endParaRPr>
          </a:p>
          <a:p>
            <a:pPr algn="ctr"/>
            <a:r>
              <a:rPr lang="en-US" b="1" u="sng" noProof="0" dirty="0">
                <a:solidFill>
                  <a:srgbClr val="0070C0"/>
                </a:solidFill>
              </a:rPr>
              <a:t>Licensing Boards</a:t>
            </a:r>
          </a:p>
          <a:p>
            <a:pPr algn="ctr"/>
            <a:r>
              <a:rPr lang="en-US" noProof="0" dirty="0">
                <a:solidFill>
                  <a:srgbClr val="0070C0"/>
                </a:solidFill>
              </a:rPr>
              <a:t>State Board of Nursing</a:t>
            </a:r>
          </a:p>
          <a:p>
            <a:pPr algn="ctr"/>
            <a:r>
              <a:rPr lang="en-US" noProof="0" dirty="0">
                <a:solidFill>
                  <a:srgbClr val="0070C0"/>
                </a:solidFill>
              </a:rPr>
              <a:t>State Board of Cosmetology</a:t>
            </a:r>
          </a:p>
          <a:p>
            <a:pPr algn="ctr"/>
            <a:r>
              <a:rPr lang="en-US" noProof="0" dirty="0">
                <a:solidFill>
                  <a:srgbClr val="0070C0"/>
                </a:solidFill>
              </a:rPr>
              <a:t>Gaming Commission</a:t>
            </a:r>
          </a:p>
          <a:p>
            <a:pPr algn="ctr"/>
            <a:r>
              <a:rPr lang="en-US" noProof="0" dirty="0">
                <a:solidFill>
                  <a:srgbClr val="0070C0"/>
                </a:solidFill>
              </a:rPr>
              <a:t>State Board of Massage</a:t>
            </a:r>
          </a:p>
          <a:p>
            <a:pPr algn="ctr"/>
            <a:r>
              <a:rPr lang="en-US" noProof="0" dirty="0">
                <a:solidFill>
                  <a:srgbClr val="0070C0"/>
                </a:solidFill>
              </a:rPr>
              <a:t>State Board of Phlebotomy</a:t>
            </a:r>
          </a:p>
          <a:p>
            <a:pPr algn="ctr"/>
            <a:r>
              <a:rPr lang="en-US" noProof="0" dirty="0">
                <a:solidFill>
                  <a:srgbClr val="0070C0"/>
                </a:solidFill>
              </a:rPr>
              <a:t>State Board of Medicine</a:t>
            </a:r>
          </a:p>
          <a:p>
            <a:pPr algn="ctr"/>
            <a:r>
              <a:rPr lang="en-US" noProof="0" dirty="0">
                <a:solidFill>
                  <a:srgbClr val="0070C0"/>
                </a:solidFill>
              </a:rPr>
              <a:t>State Board of Funeral Directors</a:t>
            </a:r>
          </a:p>
          <a:p>
            <a:pPr algn="ctr"/>
            <a:r>
              <a:rPr lang="en-US" noProof="0" dirty="0">
                <a:solidFill>
                  <a:srgbClr val="0070C0"/>
                </a:solidFill>
              </a:rPr>
              <a:t>State Board of Accounting</a:t>
            </a:r>
          </a:p>
        </p:txBody>
      </p:sp>
      <p:pic>
        <p:nvPicPr>
          <p:cNvPr id="3" name="Picture 2">
            <a:extLst>
              <a:ext uri="{FF2B5EF4-FFF2-40B4-BE49-F238E27FC236}">
                <a16:creationId xmlns:a16="http://schemas.microsoft.com/office/drawing/2014/main" id="{092BF44C-4D33-4B2D-7823-7CA4D4F9B158}"/>
              </a:ext>
            </a:extLst>
          </p:cNvPr>
          <p:cNvPicPr>
            <a:picLocks noChangeAspect="1"/>
          </p:cNvPicPr>
          <p:nvPr/>
        </p:nvPicPr>
        <p:blipFill>
          <a:blip r:embed="rId2"/>
          <a:srcRect l="59626" t="-1" r="4597" b="3921"/>
          <a:stretch/>
        </p:blipFill>
        <p:spPr>
          <a:xfrm>
            <a:off x="5368452" y="1942237"/>
            <a:ext cx="1828800" cy="3278326"/>
          </a:xfrm>
          <a:prstGeom prst="rect">
            <a:avLst/>
          </a:prstGeom>
          <a:noFill/>
        </p:spPr>
      </p:pic>
    </p:spTree>
    <p:extLst>
      <p:ext uri="{BB962C8B-B14F-4D97-AF65-F5344CB8AC3E}">
        <p14:creationId xmlns:p14="http://schemas.microsoft.com/office/powerpoint/2010/main" val="801744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BFC3D-38AE-9040-4114-C0D7D52F5A00}"/>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4CCD63E-FF36-8AD3-80F6-9B2DB5E35E2F}"/>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680C5762-CF65-4775-9966-A58D40CC61B9}" type="slidenum">
              <a:rPr lang="en-US" noProof="0" smtClean="0"/>
              <a:pPr>
                <a:spcAft>
                  <a:spcPts val="600"/>
                </a:spcAft>
              </a:pPr>
              <a:t>38</a:t>
            </a:fld>
            <a:endParaRPr lang="en-US" noProof="0" dirty="0"/>
          </a:p>
        </p:txBody>
      </p:sp>
      <p:sp>
        <p:nvSpPr>
          <p:cNvPr id="2064" name="Title 5">
            <a:extLst>
              <a:ext uri="{FF2B5EF4-FFF2-40B4-BE49-F238E27FC236}">
                <a16:creationId xmlns:a16="http://schemas.microsoft.com/office/drawing/2014/main" id="{67B73F75-D160-4CA1-852D-3F13CDF2D11F}"/>
              </a:ext>
            </a:extLst>
          </p:cNvPr>
          <p:cNvSpPr>
            <a:spLocks noGrp="1"/>
          </p:cNvSpPr>
          <p:nvPr>
            <p:ph type="title"/>
          </p:nvPr>
        </p:nvSpPr>
        <p:spPr>
          <a:xfrm>
            <a:off x="457200" y="304800"/>
            <a:ext cx="8229600" cy="1143000"/>
          </a:xfrm>
        </p:spPr>
        <p:txBody>
          <a:bodyPr/>
          <a:lstStyle/>
          <a:p>
            <a:r>
              <a:rPr lang="en-US" noProof="0" dirty="0"/>
              <a:t>Compliance and Communication</a:t>
            </a:r>
          </a:p>
        </p:txBody>
      </p:sp>
      <p:sp>
        <p:nvSpPr>
          <p:cNvPr id="2" name="AutoShape 2" descr="Team Work Flow Chart Diagram Stock Photo - Image of leadership, words ...">
            <a:extLst>
              <a:ext uri="{FF2B5EF4-FFF2-40B4-BE49-F238E27FC236}">
                <a16:creationId xmlns:a16="http://schemas.microsoft.com/office/drawing/2014/main" id="{2682FDA2-47EC-21F1-406F-51951F2D7B95}"/>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noProof="0" dirty="0"/>
          </a:p>
        </p:txBody>
      </p:sp>
      <p:sp>
        <p:nvSpPr>
          <p:cNvPr id="10" name="TextBox 9">
            <a:extLst>
              <a:ext uri="{FF2B5EF4-FFF2-40B4-BE49-F238E27FC236}">
                <a16:creationId xmlns:a16="http://schemas.microsoft.com/office/drawing/2014/main" id="{FB8BA045-F89A-9301-7712-5BE91919E88A}"/>
              </a:ext>
            </a:extLst>
          </p:cNvPr>
          <p:cNvSpPr txBox="1"/>
          <p:nvPr/>
        </p:nvSpPr>
        <p:spPr>
          <a:xfrm>
            <a:off x="1295400" y="1873240"/>
            <a:ext cx="4488505" cy="3416320"/>
          </a:xfrm>
          <a:prstGeom prst="rect">
            <a:avLst/>
          </a:prstGeom>
          <a:noFill/>
        </p:spPr>
        <p:txBody>
          <a:bodyPr wrap="square" rtlCol="0">
            <a:spAutoFit/>
          </a:bodyPr>
          <a:lstStyle/>
          <a:p>
            <a:pPr algn="ctr"/>
            <a:r>
              <a:rPr lang="en-US" b="1" u="sng" noProof="0" dirty="0">
                <a:solidFill>
                  <a:srgbClr val="0070C0"/>
                </a:solidFill>
              </a:rPr>
              <a:t>WIOA/CareerLink</a:t>
            </a:r>
          </a:p>
          <a:p>
            <a:pPr algn="ctr"/>
            <a:endParaRPr lang="en-US" noProof="0" dirty="0">
              <a:solidFill>
                <a:srgbClr val="0070C0"/>
              </a:solidFill>
            </a:endParaRPr>
          </a:p>
          <a:p>
            <a:pPr algn="ctr"/>
            <a:r>
              <a:rPr lang="en-US" b="1" u="sng" noProof="0" dirty="0">
                <a:solidFill>
                  <a:srgbClr val="0070C0"/>
                </a:solidFill>
              </a:rPr>
              <a:t>Veteran’s Education</a:t>
            </a:r>
          </a:p>
          <a:p>
            <a:pPr algn="ctr"/>
            <a:endParaRPr lang="en-US" b="1" u="sng" noProof="0" dirty="0">
              <a:solidFill>
                <a:srgbClr val="0070C0"/>
              </a:solidFill>
            </a:endParaRPr>
          </a:p>
          <a:p>
            <a:pPr algn="ctr"/>
            <a:r>
              <a:rPr lang="en-US" b="1" u="sng" noProof="0" dirty="0">
                <a:solidFill>
                  <a:srgbClr val="0070C0"/>
                </a:solidFill>
              </a:rPr>
              <a:t>Bureau of Career &amp; Tech Ed PDE</a:t>
            </a:r>
          </a:p>
          <a:p>
            <a:pPr algn="ctr"/>
            <a:endParaRPr lang="en-US" b="1" u="sng" noProof="0" dirty="0">
              <a:solidFill>
                <a:srgbClr val="0070C0"/>
              </a:solidFill>
            </a:endParaRPr>
          </a:p>
          <a:p>
            <a:pPr algn="ctr"/>
            <a:r>
              <a:rPr lang="en-US" b="1" u="sng" noProof="0" dirty="0">
                <a:solidFill>
                  <a:srgbClr val="0070C0"/>
                </a:solidFill>
              </a:rPr>
              <a:t>Changes related to:</a:t>
            </a:r>
          </a:p>
          <a:p>
            <a:pPr algn="ctr"/>
            <a:r>
              <a:rPr lang="en-US" noProof="0" dirty="0">
                <a:solidFill>
                  <a:srgbClr val="0070C0"/>
                </a:solidFill>
              </a:rPr>
              <a:t>Ownership</a:t>
            </a:r>
          </a:p>
          <a:p>
            <a:pPr algn="ctr"/>
            <a:r>
              <a:rPr lang="en-US" noProof="0" dirty="0">
                <a:solidFill>
                  <a:srgbClr val="0070C0"/>
                </a:solidFill>
              </a:rPr>
              <a:t>Financial solvency</a:t>
            </a:r>
          </a:p>
          <a:p>
            <a:pPr algn="ctr"/>
            <a:r>
              <a:rPr lang="en-US" noProof="0" dirty="0">
                <a:solidFill>
                  <a:srgbClr val="0070C0"/>
                </a:solidFill>
              </a:rPr>
              <a:t>Tuition collection model</a:t>
            </a:r>
          </a:p>
          <a:p>
            <a:pPr algn="ctr"/>
            <a:r>
              <a:rPr lang="en-US" noProof="0" dirty="0">
                <a:solidFill>
                  <a:srgbClr val="0070C0"/>
                </a:solidFill>
              </a:rPr>
              <a:t>Facility use or location</a:t>
            </a:r>
          </a:p>
          <a:p>
            <a:pPr algn="ctr"/>
            <a:r>
              <a:rPr lang="en-US" noProof="0" dirty="0">
                <a:solidFill>
                  <a:srgbClr val="0070C0"/>
                </a:solidFill>
              </a:rPr>
              <a:t>Legal actions</a:t>
            </a:r>
          </a:p>
        </p:txBody>
      </p:sp>
      <p:pic>
        <p:nvPicPr>
          <p:cNvPr id="11" name="Picture 10">
            <a:extLst>
              <a:ext uri="{FF2B5EF4-FFF2-40B4-BE49-F238E27FC236}">
                <a16:creationId xmlns:a16="http://schemas.microsoft.com/office/drawing/2014/main" id="{C862643F-3899-3AD9-040C-ADC5B2312B2B}"/>
              </a:ext>
            </a:extLst>
          </p:cNvPr>
          <p:cNvPicPr>
            <a:picLocks noChangeAspect="1"/>
          </p:cNvPicPr>
          <p:nvPr/>
        </p:nvPicPr>
        <p:blipFill>
          <a:blip r:embed="rId2"/>
          <a:srcRect l="59626" t="-1" r="4597" b="3921"/>
          <a:stretch/>
        </p:blipFill>
        <p:spPr>
          <a:xfrm>
            <a:off x="5368452" y="1942237"/>
            <a:ext cx="1828800" cy="3278326"/>
          </a:xfrm>
          <a:prstGeom prst="rect">
            <a:avLst/>
          </a:prstGeom>
          <a:noFill/>
        </p:spPr>
      </p:pic>
    </p:spTree>
    <p:extLst>
      <p:ext uri="{BB962C8B-B14F-4D97-AF65-F5344CB8AC3E}">
        <p14:creationId xmlns:p14="http://schemas.microsoft.com/office/powerpoint/2010/main" val="11547100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A883E-F4E5-5045-5723-1E1CD5A4A4CE}"/>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D06B3930-77D1-08BF-309C-EBCABDA98AD0}"/>
              </a:ext>
            </a:extLst>
          </p:cNvPr>
          <p:cNvPicPr>
            <a:picLocks noChangeAspect="1"/>
          </p:cNvPicPr>
          <p:nvPr/>
        </p:nvPicPr>
        <p:blipFill>
          <a:blip r:embed="rId2"/>
          <a:stretch>
            <a:fillRect/>
          </a:stretch>
        </p:blipFill>
        <p:spPr>
          <a:xfrm>
            <a:off x="4606313" y="2107267"/>
            <a:ext cx="4080485" cy="2723723"/>
          </a:xfrm>
          <a:prstGeom prst="rect">
            <a:avLst/>
          </a:prstGeom>
          <a:noFill/>
        </p:spPr>
      </p:pic>
      <p:sp>
        <p:nvSpPr>
          <p:cNvPr id="2069" name="Text Placeholder 2">
            <a:extLst>
              <a:ext uri="{FF2B5EF4-FFF2-40B4-BE49-F238E27FC236}">
                <a16:creationId xmlns:a16="http://schemas.microsoft.com/office/drawing/2014/main" id="{0D3CCE43-18B9-98A6-57E2-E5025A36DA47}"/>
              </a:ext>
            </a:extLst>
          </p:cNvPr>
          <p:cNvSpPr>
            <a:spLocks noGrp="1"/>
          </p:cNvSpPr>
          <p:nvPr>
            <p:ph type="body" sz="half" idx="2"/>
          </p:nvPr>
        </p:nvSpPr>
        <p:spPr>
          <a:xfrm>
            <a:off x="457200" y="1524000"/>
            <a:ext cx="4149113" cy="4832350"/>
          </a:xfrm>
        </p:spPr>
        <p:txBody>
          <a:bodyPr>
            <a:normAutofit lnSpcReduction="10000"/>
          </a:bodyPr>
          <a:lstStyle/>
          <a:p>
            <a:pPr marL="285750" indent="-285750">
              <a:buFont typeface="Arial" panose="020B0604020202020204" pitchFamily="34" charset="0"/>
              <a:buChar char="•"/>
            </a:pPr>
            <a:r>
              <a:rPr lang="en-US" sz="2000" noProof="0" dirty="0"/>
              <a:t>Use calendar reminders</a:t>
            </a:r>
          </a:p>
          <a:p>
            <a:pPr marL="285750" indent="-285750">
              <a:buFont typeface="Arial" panose="020B0604020202020204" pitchFamily="34" charset="0"/>
              <a:buChar char="•"/>
            </a:pPr>
            <a:r>
              <a:rPr lang="en-US" sz="2000" noProof="0" dirty="0"/>
              <a:t>Maintain a list of submission deadlines and the specific items to be submitted</a:t>
            </a:r>
          </a:p>
          <a:p>
            <a:pPr marL="285750" indent="-285750">
              <a:buFont typeface="Arial" panose="020B0604020202020204" pitchFamily="34" charset="0"/>
              <a:buChar char="•"/>
            </a:pPr>
            <a:r>
              <a:rPr lang="en-US" sz="2000" noProof="0" dirty="0"/>
              <a:t>Maintain a list of contact information</a:t>
            </a:r>
          </a:p>
          <a:p>
            <a:pPr marL="285750" indent="-285750">
              <a:buFont typeface="Arial" panose="020B0604020202020204" pitchFamily="34" charset="0"/>
              <a:buChar char="•"/>
            </a:pPr>
            <a:r>
              <a:rPr lang="en-US" sz="2000" noProof="0" dirty="0"/>
              <a:t>Maintain record of websites, usernames, passwords, and what the site is used for</a:t>
            </a:r>
          </a:p>
          <a:p>
            <a:pPr marL="285750" indent="-285750">
              <a:buFont typeface="Arial" panose="020B0604020202020204" pitchFamily="34" charset="0"/>
              <a:buChar char="•"/>
            </a:pPr>
            <a:r>
              <a:rPr lang="en-US" sz="2000" noProof="0" dirty="0"/>
              <a:t>Share information received between agencies</a:t>
            </a:r>
          </a:p>
          <a:p>
            <a:pPr marL="285750" indent="-285750">
              <a:buFont typeface="Arial" panose="020B0604020202020204" pitchFamily="34" charset="0"/>
              <a:buChar char="•"/>
            </a:pPr>
            <a:r>
              <a:rPr lang="en-US" sz="2000" noProof="0" dirty="0"/>
              <a:t>It is not easier to ask for forgiveness</a:t>
            </a:r>
          </a:p>
          <a:p>
            <a:pPr marL="285750" indent="-285750">
              <a:buFont typeface="Arial" panose="020B0604020202020204" pitchFamily="34" charset="0"/>
              <a:buChar char="•"/>
            </a:pPr>
            <a:r>
              <a:rPr lang="en-US" sz="2000" noProof="0" dirty="0"/>
              <a:t>Timeliness and due diligence matter</a:t>
            </a:r>
          </a:p>
        </p:txBody>
      </p:sp>
      <p:sp>
        <p:nvSpPr>
          <p:cNvPr id="2071" name="Date Placeholder 3">
            <a:extLst>
              <a:ext uri="{FF2B5EF4-FFF2-40B4-BE49-F238E27FC236}">
                <a16:creationId xmlns:a16="http://schemas.microsoft.com/office/drawing/2014/main" id="{D282F5A7-8B3C-4DDD-D916-F84D2E363147}"/>
              </a:ext>
            </a:extLst>
          </p:cNvPr>
          <p:cNvSpPr>
            <a:spLocks noGrp="1"/>
          </p:cNvSpPr>
          <p:nvPr>
            <p:ph type="dt" sz="half" idx="10"/>
          </p:nvPr>
        </p:nvSpPr>
        <p:spPr>
          <a:xfrm>
            <a:off x="457200" y="6356350"/>
            <a:ext cx="2133600" cy="365125"/>
          </a:xfrm>
        </p:spPr>
        <p:txBody>
          <a:bodyPr/>
          <a:lstStyle/>
          <a:p>
            <a:pPr>
              <a:spcAft>
                <a:spcPts val="600"/>
              </a:spcAft>
            </a:pPr>
            <a:fld id="{C44C58EE-A39A-4E93-949A-DFFC70D6E94B}" type="datetime1">
              <a:rPr lang="en-US" noProof="0" smtClean="0"/>
              <a:pPr>
                <a:spcAft>
                  <a:spcPts val="600"/>
                </a:spcAft>
              </a:pPr>
              <a:t>4/2/2025</a:t>
            </a:fld>
            <a:endParaRPr lang="en-US" noProof="0" dirty="0"/>
          </a:p>
        </p:txBody>
      </p:sp>
      <p:sp>
        <p:nvSpPr>
          <p:cNvPr id="5" name="Slide Number Placeholder 4">
            <a:extLst>
              <a:ext uri="{FF2B5EF4-FFF2-40B4-BE49-F238E27FC236}">
                <a16:creationId xmlns:a16="http://schemas.microsoft.com/office/drawing/2014/main" id="{01F262DC-CDDC-2861-F617-177E46A91F2F}"/>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680C5762-CF65-4775-9966-A58D40CC61B9}" type="slidenum">
              <a:rPr lang="en-US" noProof="0" smtClean="0"/>
              <a:pPr>
                <a:spcAft>
                  <a:spcPts val="600"/>
                </a:spcAft>
              </a:pPr>
              <a:t>39</a:t>
            </a:fld>
            <a:endParaRPr lang="en-US" noProof="0" dirty="0"/>
          </a:p>
        </p:txBody>
      </p:sp>
      <p:sp>
        <p:nvSpPr>
          <p:cNvPr id="2064" name="Title 5">
            <a:extLst>
              <a:ext uri="{FF2B5EF4-FFF2-40B4-BE49-F238E27FC236}">
                <a16:creationId xmlns:a16="http://schemas.microsoft.com/office/drawing/2014/main" id="{FC65DCE4-CFF7-9EC3-2666-A7D9FD4AF449}"/>
              </a:ext>
            </a:extLst>
          </p:cNvPr>
          <p:cNvSpPr>
            <a:spLocks noGrp="1"/>
          </p:cNvSpPr>
          <p:nvPr>
            <p:ph type="title"/>
          </p:nvPr>
        </p:nvSpPr>
        <p:spPr>
          <a:xfrm>
            <a:off x="457200" y="304800"/>
            <a:ext cx="8229600" cy="1143000"/>
          </a:xfrm>
        </p:spPr>
        <p:txBody>
          <a:bodyPr anchor="ctr">
            <a:normAutofit/>
          </a:bodyPr>
          <a:lstStyle/>
          <a:p>
            <a:r>
              <a:rPr lang="en-US" noProof="0" dirty="0"/>
              <a:t>Compliance and Communication</a:t>
            </a:r>
          </a:p>
        </p:txBody>
      </p:sp>
      <p:sp>
        <p:nvSpPr>
          <p:cNvPr id="2" name="AutoShape 2" descr="Team Work Flow Chart Diagram Stock Photo - Image of leadership, words ...">
            <a:extLst>
              <a:ext uri="{FF2B5EF4-FFF2-40B4-BE49-F238E27FC236}">
                <a16:creationId xmlns:a16="http://schemas.microsoft.com/office/drawing/2014/main" id="{31DD195C-CECD-27DA-35B9-A82F4154447B}"/>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noProof="0" dirty="0"/>
          </a:p>
        </p:txBody>
      </p:sp>
    </p:spTree>
    <p:extLst>
      <p:ext uri="{BB962C8B-B14F-4D97-AF65-F5344CB8AC3E}">
        <p14:creationId xmlns:p14="http://schemas.microsoft.com/office/powerpoint/2010/main" val="3042491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78F1D-2FF8-4C4B-9567-3637733745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F44394-794A-2EB7-0147-3AD1064D00FE}"/>
              </a:ext>
            </a:extLst>
          </p:cNvPr>
          <p:cNvSpPr>
            <a:spLocks noGrp="1"/>
          </p:cNvSpPr>
          <p:nvPr>
            <p:ph type="title"/>
          </p:nvPr>
        </p:nvSpPr>
        <p:spPr>
          <a:xfrm>
            <a:off x="457200" y="304800"/>
            <a:ext cx="8229600" cy="1143000"/>
          </a:xfrm>
        </p:spPr>
        <p:txBody>
          <a:bodyPr anchor="ctr">
            <a:normAutofit/>
          </a:bodyPr>
          <a:lstStyle/>
          <a:p>
            <a:r>
              <a:rPr lang="en-US" noProof="0" dirty="0"/>
              <a:t>Housekeeping</a:t>
            </a:r>
          </a:p>
        </p:txBody>
      </p:sp>
      <p:sp>
        <p:nvSpPr>
          <p:cNvPr id="10" name="Date Placeholder 3">
            <a:extLst>
              <a:ext uri="{FF2B5EF4-FFF2-40B4-BE49-F238E27FC236}">
                <a16:creationId xmlns:a16="http://schemas.microsoft.com/office/drawing/2014/main" id="{8CBF94A4-1E6C-7C54-7047-2222A71D8CC0}"/>
              </a:ext>
            </a:extLst>
          </p:cNvPr>
          <p:cNvSpPr>
            <a:spLocks noGrp="1"/>
          </p:cNvSpPr>
          <p:nvPr>
            <p:ph type="dt" sz="half" idx="10"/>
          </p:nvPr>
        </p:nvSpPr>
        <p:spPr>
          <a:xfrm>
            <a:off x="457200" y="6356350"/>
            <a:ext cx="2133600" cy="365125"/>
          </a:xfrm>
        </p:spPr>
        <p:txBody>
          <a:bodyPr/>
          <a:lstStyle/>
          <a:p>
            <a:pPr>
              <a:spcAft>
                <a:spcPts val="600"/>
              </a:spcAft>
            </a:pPr>
            <a:fld id="{ED0CF1AE-9D07-4FAF-9EEC-B15CCCFC2843}" type="datetime1">
              <a:rPr lang="en-US" noProof="0" smtClean="0"/>
              <a:pPr>
                <a:spcAft>
                  <a:spcPts val="600"/>
                </a:spcAft>
              </a:pPr>
              <a:t>4/2/2025</a:t>
            </a:fld>
            <a:endParaRPr lang="en-US" noProof="0" dirty="0"/>
          </a:p>
        </p:txBody>
      </p:sp>
      <p:sp>
        <p:nvSpPr>
          <p:cNvPr id="4" name="Slide Number Placeholder 3">
            <a:extLst>
              <a:ext uri="{FF2B5EF4-FFF2-40B4-BE49-F238E27FC236}">
                <a16:creationId xmlns:a16="http://schemas.microsoft.com/office/drawing/2014/main" id="{5D27A841-DF7D-9012-D52F-394F769FEAEE}"/>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680C5762-CF65-4775-9966-A58D40CC61B9}" type="slidenum">
              <a:rPr lang="en-US" noProof="0" smtClean="0"/>
              <a:pPr>
                <a:spcAft>
                  <a:spcPts val="600"/>
                </a:spcAft>
              </a:pPr>
              <a:t>4</a:t>
            </a:fld>
            <a:endParaRPr lang="en-US" noProof="0" dirty="0"/>
          </a:p>
        </p:txBody>
      </p:sp>
      <p:graphicFrame>
        <p:nvGraphicFramePr>
          <p:cNvPr id="6" name="Content Placeholder 2">
            <a:extLst>
              <a:ext uri="{FF2B5EF4-FFF2-40B4-BE49-F238E27FC236}">
                <a16:creationId xmlns:a16="http://schemas.microsoft.com/office/drawing/2014/main" id="{C97BA07F-05BF-AFF7-E211-82A4782755EF}"/>
              </a:ext>
            </a:extLst>
          </p:cNvPr>
          <p:cNvGraphicFramePr>
            <a:graphicFrameLocks noGrp="1"/>
          </p:cNvGraphicFramePr>
          <p:nvPr>
            <p:ph idx="1"/>
            <p:extLst>
              <p:ext uri="{D42A27DB-BD31-4B8C-83A1-F6EECF244321}">
                <p14:modId xmlns:p14="http://schemas.microsoft.com/office/powerpoint/2010/main" val="1225552575"/>
              </p:ext>
            </p:extLst>
          </p:nvPr>
        </p:nvGraphicFramePr>
        <p:xfrm>
          <a:off x="457200" y="1600201"/>
          <a:ext cx="82296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60326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D8EF6-594F-6625-C13E-FC2E10DEF0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AC8DB4-80EC-9F5F-DA89-D5C2BF620395}"/>
              </a:ext>
            </a:extLst>
          </p:cNvPr>
          <p:cNvSpPr>
            <a:spLocks noGrp="1"/>
          </p:cNvSpPr>
          <p:nvPr>
            <p:ph type="title"/>
          </p:nvPr>
        </p:nvSpPr>
        <p:spPr/>
        <p:txBody>
          <a:bodyPr/>
          <a:lstStyle/>
          <a:p>
            <a:r>
              <a:rPr lang="en-US" noProof="0" dirty="0"/>
              <a:t>Application + Fee Submission</a:t>
            </a:r>
          </a:p>
        </p:txBody>
      </p:sp>
      <p:sp>
        <p:nvSpPr>
          <p:cNvPr id="3" name="Content Placeholder 2">
            <a:extLst>
              <a:ext uri="{FF2B5EF4-FFF2-40B4-BE49-F238E27FC236}">
                <a16:creationId xmlns:a16="http://schemas.microsoft.com/office/drawing/2014/main" id="{DC43319F-B387-ECFB-1A56-4A2F6D27D3CA}"/>
              </a:ext>
            </a:extLst>
          </p:cNvPr>
          <p:cNvSpPr>
            <a:spLocks noGrp="1"/>
          </p:cNvSpPr>
          <p:nvPr>
            <p:ph idx="1"/>
          </p:nvPr>
        </p:nvSpPr>
        <p:spPr/>
        <p:txBody>
          <a:bodyPr/>
          <a:lstStyle/>
          <a:p>
            <a:r>
              <a:rPr lang="en-US" sz="2800" noProof="0" dirty="0">
                <a:hlinkClick r:id="rId2"/>
              </a:rPr>
              <a:t>New School Application</a:t>
            </a:r>
            <a:endParaRPr lang="en-US" sz="2800" noProof="0" dirty="0"/>
          </a:p>
          <a:p>
            <a:pPr lvl="1"/>
            <a:r>
              <a:rPr lang="en-US" sz="2400" noProof="0" dirty="0"/>
              <a:t>$7,500 (includes one new program application)</a:t>
            </a:r>
          </a:p>
          <a:p>
            <a:pPr lvl="1"/>
            <a:r>
              <a:rPr lang="en-US" sz="2400" noProof="0" dirty="0"/>
              <a:t>$750 site visit fee (for each location in which instruction will occur)</a:t>
            </a:r>
          </a:p>
          <a:p>
            <a:pPr lvl="1"/>
            <a:r>
              <a:rPr lang="en-US" sz="2400" noProof="0" dirty="0"/>
              <a:t>$600 admission rep license (for each rep soliciting and enrolling off-campus)</a:t>
            </a:r>
          </a:p>
          <a:p>
            <a:r>
              <a:rPr lang="en-US" sz="2800" noProof="0" dirty="0">
                <a:hlinkClick r:id="rId3"/>
              </a:rPr>
              <a:t>New Program Application</a:t>
            </a:r>
            <a:endParaRPr lang="en-US" sz="2800" noProof="0" dirty="0"/>
          </a:p>
          <a:p>
            <a:pPr lvl="1"/>
            <a:r>
              <a:rPr lang="en-US" sz="2400" noProof="0" dirty="0"/>
              <a:t>$1,400 (up to three applications may be considered at any one time)</a:t>
            </a:r>
          </a:p>
        </p:txBody>
      </p:sp>
      <p:sp>
        <p:nvSpPr>
          <p:cNvPr id="4" name="Slide Number Placeholder 3">
            <a:extLst>
              <a:ext uri="{FF2B5EF4-FFF2-40B4-BE49-F238E27FC236}">
                <a16:creationId xmlns:a16="http://schemas.microsoft.com/office/drawing/2014/main" id="{8ACBDBC4-B59C-AE31-91FF-A55B2F2C241E}"/>
              </a:ext>
            </a:extLst>
          </p:cNvPr>
          <p:cNvSpPr>
            <a:spLocks noGrp="1"/>
          </p:cNvSpPr>
          <p:nvPr>
            <p:ph type="sldNum" sz="quarter" idx="12"/>
          </p:nvPr>
        </p:nvSpPr>
        <p:spPr/>
        <p:txBody>
          <a:bodyPr/>
          <a:lstStyle/>
          <a:p>
            <a:fld id="{680C5762-CF65-4775-9966-A58D40CC61B9}" type="slidenum">
              <a:rPr lang="en-US" noProof="0" smtClean="0"/>
              <a:t>40</a:t>
            </a:fld>
            <a:endParaRPr lang="en-US" noProof="0" dirty="0"/>
          </a:p>
        </p:txBody>
      </p:sp>
    </p:spTree>
    <p:extLst>
      <p:ext uri="{BB962C8B-B14F-4D97-AF65-F5344CB8AC3E}">
        <p14:creationId xmlns:p14="http://schemas.microsoft.com/office/powerpoint/2010/main" val="29469992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BD53C-682A-8476-4EF2-1A9DCD521E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8E024B-ADAC-BF87-A736-613D74D1C037}"/>
              </a:ext>
            </a:extLst>
          </p:cNvPr>
          <p:cNvSpPr>
            <a:spLocks noGrp="1"/>
          </p:cNvSpPr>
          <p:nvPr>
            <p:ph type="title"/>
          </p:nvPr>
        </p:nvSpPr>
        <p:spPr/>
        <p:txBody>
          <a:bodyPr/>
          <a:lstStyle/>
          <a:p>
            <a:r>
              <a:rPr lang="en-US" noProof="0" dirty="0"/>
              <a:t>Application + Fee Submission</a:t>
            </a:r>
          </a:p>
        </p:txBody>
      </p:sp>
      <p:sp>
        <p:nvSpPr>
          <p:cNvPr id="3" name="Content Placeholder 2">
            <a:extLst>
              <a:ext uri="{FF2B5EF4-FFF2-40B4-BE49-F238E27FC236}">
                <a16:creationId xmlns:a16="http://schemas.microsoft.com/office/drawing/2014/main" id="{52D65975-4D22-77D9-97D9-29EF27E5FF62}"/>
              </a:ext>
            </a:extLst>
          </p:cNvPr>
          <p:cNvSpPr>
            <a:spLocks noGrp="1"/>
          </p:cNvSpPr>
          <p:nvPr>
            <p:ph idx="1"/>
          </p:nvPr>
        </p:nvSpPr>
        <p:spPr/>
        <p:txBody>
          <a:bodyPr/>
          <a:lstStyle/>
          <a:p>
            <a:r>
              <a:rPr lang="en-US" sz="2800" noProof="0" dirty="0"/>
              <a:t>Applications are considered quarterly</a:t>
            </a:r>
          </a:p>
          <a:p>
            <a:pPr lvl="1"/>
            <a:r>
              <a:rPr lang="en-US" sz="2400" noProof="0" dirty="0">
                <a:hlinkClick r:id="rId2"/>
              </a:rPr>
              <a:t>Board Meeting Dates and Submission Deadlines</a:t>
            </a:r>
            <a:endParaRPr lang="en-US" sz="2400" noProof="0" dirty="0"/>
          </a:p>
          <a:p>
            <a:pPr lvl="1"/>
            <a:r>
              <a:rPr lang="en-US" sz="2400" noProof="0" dirty="0"/>
              <a:t>May and August meetings are conducted in-person in Harrisburg</a:t>
            </a:r>
          </a:p>
          <a:p>
            <a:pPr lvl="1"/>
            <a:r>
              <a:rPr lang="en-US" sz="2400" noProof="0" dirty="0"/>
              <a:t>February and November meetings are conducted virtually via Microsoft Teams</a:t>
            </a:r>
          </a:p>
          <a:p>
            <a:pPr lvl="1"/>
            <a:r>
              <a:rPr lang="en-US" sz="2400" noProof="0" dirty="0"/>
              <a:t>You must create a user account and receive access to submit your applications – </a:t>
            </a:r>
            <a:r>
              <a:rPr lang="en-US" sz="2400" noProof="0" dirty="0">
                <a:solidFill>
                  <a:srgbClr val="FF0000"/>
                </a:solidFill>
              </a:rPr>
              <a:t>please do this in advance of the submission deadline!</a:t>
            </a:r>
            <a:br>
              <a:rPr lang="en-US" sz="2400" noProof="0" dirty="0">
                <a:solidFill>
                  <a:srgbClr val="FF0000"/>
                </a:solidFill>
              </a:rPr>
            </a:br>
            <a:r>
              <a:rPr lang="en-US" sz="2400" noProof="0" dirty="0">
                <a:hlinkClick r:id="rId3"/>
              </a:rPr>
              <a:t>SharePoint Site Access Instructions</a:t>
            </a:r>
            <a:endParaRPr lang="en-US" sz="2400" noProof="0" dirty="0"/>
          </a:p>
        </p:txBody>
      </p:sp>
      <p:sp>
        <p:nvSpPr>
          <p:cNvPr id="4" name="Slide Number Placeholder 3">
            <a:extLst>
              <a:ext uri="{FF2B5EF4-FFF2-40B4-BE49-F238E27FC236}">
                <a16:creationId xmlns:a16="http://schemas.microsoft.com/office/drawing/2014/main" id="{D4D7447A-C79C-B830-E37E-E3E3A55B644F}"/>
              </a:ext>
            </a:extLst>
          </p:cNvPr>
          <p:cNvSpPr>
            <a:spLocks noGrp="1"/>
          </p:cNvSpPr>
          <p:nvPr>
            <p:ph type="sldNum" sz="quarter" idx="12"/>
          </p:nvPr>
        </p:nvSpPr>
        <p:spPr/>
        <p:txBody>
          <a:bodyPr/>
          <a:lstStyle/>
          <a:p>
            <a:fld id="{680C5762-CF65-4775-9966-A58D40CC61B9}" type="slidenum">
              <a:rPr lang="en-US" noProof="0" smtClean="0"/>
              <a:t>41</a:t>
            </a:fld>
            <a:endParaRPr lang="en-US" noProof="0" dirty="0"/>
          </a:p>
        </p:txBody>
      </p:sp>
    </p:spTree>
    <p:extLst>
      <p:ext uri="{BB962C8B-B14F-4D97-AF65-F5344CB8AC3E}">
        <p14:creationId xmlns:p14="http://schemas.microsoft.com/office/powerpoint/2010/main" val="30021930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77430E-BC9E-D9B4-C3BE-0A778C377D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0A6E48-AE39-7268-31E7-470A3BAE1B18}"/>
              </a:ext>
            </a:extLst>
          </p:cNvPr>
          <p:cNvSpPr>
            <a:spLocks noGrp="1"/>
          </p:cNvSpPr>
          <p:nvPr>
            <p:ph type="title"/>
          </p:nvPr>
        </p:nvSpPr>
        <p:spPr/>
        <p:txBody>
          <a:bodyPr/>
          <a:lstStyle/>
          <a:p>
            <a:r>
              <a:rPr lang="en-US" noProof="0" dirty="0"/>
              <a:t>Application + Fee Submission</a:t>
            </a:r>
          </a:p>
        </p:txBody>
      </p:sp>
      <p:sp>
        <p:nvSpPr>
          <p:cNvPr id="3" name="Content Placeholder 2">
            <a:extLst>
              <a:ext uri="{FF2B5EF4-FFF2-40B4-BE49-F238E27FC236}">
                <a16:creationId xmlns:a16="http://schemas.microsoft.com/office/drawing/2014/main" id="{25AD0E9D-8093-72B7-0725-C1FFD7CFCBF7}"/>
              </a:ext>
            </a:extLst>
          </p:cNvPr>
          <p:cNvSpPr>
            <a:spLocks noGrp="1"/>
          </p:cNvSpPr>
          <p:nvPr>
            <p:ph idx="1"/>
          </p:nvPr>
        </p:nvSpPr>
        <p:spPr/>
        <p:txBody>
          <a:bodyPr>
            <a:normAutofit/>
          </a:bodyPr>
          <a:lstStyle/>
          <a:p>
            <a:r>
              <a:rPr lang="en-US" sz="2800" noProof="0" dirty="0"/>
              <a:t>Payments are submitted online</a:t>
            </a:r>
          </a:p>
          <a:p>
            <a:pPr lvl="1"/>
            <a:r>
              <a:rPr lang="en-US" sz="2400" noProof="0" dirty="0">
                <a:hlinkClick r:id="rId2"/>
              </a:rPr>
              <a:t>Online Payment Center</a:t>
            </a:r>
            <a:endParaRPr lang="en-US" sz="2400" noProof="0" dirty="0"/>
          </a:p>
          <a:p>
            <a:pPr lvl="1"/>
            <a:r>
              <a:rPr lang="en-US" sz="2400" noProof="0" dirty="0"/>
              <a:t>Applications and fees must be received prior to the published deadline to be considered for next meeting – </a:t>
            </a:r>
            <a:r>
              <a:rPr lang="en-US" sz="2400" noProof="0" dirty="0">
                <a:solidFill>
                  <a:srgbClr val="FF0000"/>
                </a:solidFill>
              </a:rPr>
              <a:t>please do not wait until the deadline to submit!</a:t>
            </a:r>
          </a:p>
          <a:p>
            <a:pPr lvl="1"/>
            <a:r>
              <a:rPr lang="en-US" sz="2400" noProof="0" dirty="0"/>
              <a:t>Applications and fees are valid for four (4) Board meeting cycles (expired applications require the repayment of all necessary fees for resubmission)</a:t>
            </a:r>
          </a:p>
          <a:p>
            <a:endParaRPr lang="en-US" sz="2400" noProof="0" dirty="0"/>
          </a:p>
        </p:txBody>
      </p:sp>
      <p:sp>
        <p:nvSpPr>
          <p:cNvPr id="4" name="Slide Number Placeholder 3">
            <a:extLst>
              <a:ext uri="{FF2B5EF4-FFF2-40B4-BE49-F238E27FC236}">
                <a16:creationId xmlns:a16="http://schemas.microsoft.com/office/drawing/2014/main" id="{29853555-BB8F-9391-3F43-19C3CF1EB19F}"/>
              </a:ext>
            </a:extLst>
          </p:cNvPr>
          <p:cNvSpPr>
            <a:spLocks noGrp="1"/>
          </p:cNvSpPr>
          <p:nvPr>
            <p:ph type="sldNum" sz="quarter" idx="12"/>
          </p:nvPr>
        </p:nvSpPr>
        <p:spPr/>
        <p:txBody>
          <a:bodyPr/>
          <a:lstStyle/>
          <a:p>
            <a:fld id="{680C5762-CF65-4775-9966-A58D40CC61B9}" type="slidenum">
              <a:rPr lang="en-US" noProof="0" smtClean="0"/>
              <a:t>42</a:t>
            </a:fld>
            <a:endParaRPr lang="en-US" noProof="0" dirty="0"/>
          </a:p>
        </p:txBody>
      </p:sp>
    </p:spTree>
    <p:extLst>
      <p:ext uri="{BB962C8B-B14F-4D97-AF65-F5344CB8AC3E}">
        <p14:creationId xmlns:p14="http://schemas.microsoft.com/office/powerpoint/2010/main" val="33873487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5AC26-885A-EF55-CEC7-136837A1B3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396E37-EC12-BB46-A8EB-D2BB798496E3}"/>
              </a:ext>
            </a:extLst>
          </p:cNvPr>
          <p:cNvSpPr>
            <a:spLocks noGrp="1"/>
          </p:cNvSpPr>
          <p:nvPr>
            <p:ph type="title"/>
          </p:nvPr>
        </p:nvSpPr>
        <p:spPr/>
        <p:txBody>
          <a:bodyPr/>
          <a:lstStyle/>
          <a:p>
            <a:r>
              <a:rPr lang="en-US" noProof="0" dirty="0"/>
              <a:t>Application + Fee Submission</a:t>
            </a:r>
          </a:p>
        </p:txBody>
      </p:sp>
      <p:sp>
        <p:nvSpPr>
          <p:cNvPr id="3" name="Content Placeholder 2">
            <a:extLst>
              <a:ext uri="{FF2B5EF4-FFF2-40B4-BE49-F238E27FC236}">
                <a16:creationId xmlns:a16="http://schemas.microsoft.com/office/drawing/2014/main" id="{783CABA5-4563-B68A-186F-EAB8BA0039F7}"/>
              </a:ext>
            </a:extLst>
          </p:cNvPr>
          <p:cNvSpPr>
            <a:spLocks noGrp="1"/>
          </p:cNvSpPr>
          <p:nvPr>
            <p:ph idx="1"/>
          </p:nvPr>
        </p:nvSpPr>
        <p:spPr/>
        <p:txBody>
          <a:bodyPr>
            <a:normAutofit/>
          </a:bodyPr>
          <a:lstStyle/>
          <a:p>
            <a:r>
              <a:rPr lang="en-US" sz="2400" noProof="0" dirty="0"/>
              <a:t>After the submission deadline, providing corresponding fees have been received, Division staff will conduct a quantitative review to determine if the applications are materially complete</a:t>
            </a:r>
          </a:p>
          <a:p>
            <a:r>
              <a:rPr lang="en-US" sz="2400" noProof="0" dirty="0"/>
              <a:t>If revisions or additional information are needed, staff will provide the school with a letter citing the information to be corrected or to be added</a:t>
            </a:r>
          </a:p>
          <a:p>
            <a:r>
              <a:rPr lang="en-US" sz="2400" noProof="0" dirty="0"/>
              <a:t>The school will have 10 business days to provide revised – materially complete – applications</a:t>
            </a:r>
          </a:p>
          <a:p>
            <a:r>
              <a:rPr lang="en-US" sz="2400" noProof="0" dirty="0"/>
              <a:t>Applications that are incomplete cannot be moved forward for consideration by the Board</a:t>
            </a:r>
          </a:p>
          <a:p>
            <a:endParaRPr lang="en-US" sz="2400" noProof="0" dirty="0"/>
          </a:p>
        </p:txBody>
      </p:sp>
      <p:sp>
        <p:nvSpPr>
          <p:cNvPr id="4" name="Slide Number Placeholder 3">
            <a:extLst>
              <a:ext uri="{FF2B5EF4-FFF2-40B4-BE49-F238E27FC236}">
                <a16:creationId xmlns:a16="http://schemas.microsoft.com/office/drawing/2014/main" id="{0395E943-CC40-A923-F401-0A2A60055660}"/>
              </a:ext>
            </a:extLst>
          </p:cNvPr>
          <p:cNvSpPr>
            <a:spLocks noGrp="1"/>
          </p:cNvSpPr>
          <p:nvPr>
            <p:ph type="sldNum" sz="quarter" idx="12"/>
          </p:nvPr>
        </p:nvSpPr>
        <p:spPr/>
        <p:txBody>
          <a:bodyPr/>
          <a:lstStyle/>
          <a:p>
            <a:fld id="{680C5762-CF65-4775-9966-A58D40CC61B9}" type="slidenum">
              <a:rPr lang="en-US" noProof="0" smtClean="0"/>
              <a:t>43</a:t>
            </a:fld>
            <a:endParaRPr lang="en-US" noProof="0" dirty="0"/>
          </a:p>
        </p:txBody>
      </p:sp>
    </p:spTree>
    <p:extLst>
      <p:ext uri="{BB962C8B-B14F-4D97-AF65-F5344CB8AC3E}">
        <p14:creationId xmlns:p14="http://schemas.microsoft.com/office/powerpoint/2010/main" val="40593219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78F3F-FA6C-9EBF-7116-3C91647F81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752820-2BE1-8A64-D3BE-9393F7E91CB5}"/>
              </a:ext>
            </a:extLst>
          </p:cNvPr>
          <p:cNvSpPr>
            <a:spLocks noGrp="1"/>
          </p:cNvSpPr>
          <p:nvPr>
            <p:ph type="title"/>
          </p:nvPr>
        </p:nvSpPr>
        <p:spPr/>
        <p:txBody>
          <a:bodyPr/>
          <a:lstStyle/>
          <a:p>
            <a:r>
              <a:rPr lang="en-US" noProof="0" dirty="0"/>
              <a:t>Application + Fee Submission</a:t>
            </a:r>
          </a:p>
        </p:txBody>
      </p:sp>
      <p:sp>
        <p:nvSpPr>
          <p:cNvPr id="3" name="Content Placeholder 2">
            <a:extLst>
              <a:ext uri="{FF2B5EF4-FFF2-40B4-BE49-F238E27FC236}">
                <a16:creationId xmlns:a16="http://schemas.microsoft.com/office/drawing/2014/main" id="{1A5F8C97-50F1-D1AC-BE9C-6C0912F44A1F}"/>
              </a:ext>
            </a:extLst>
          </p:cNvPr>
          <p:cNvSpPr>
            <a:spLocks noGrp="1"/>
          </p:cNvSpPr>
          <p:nvPr>
            <p:ph idx="1"/>
          </p:nvPr>
        </p:nvSpPr>
        <p:spPr/>
        <p:txBody>
          <a:bodyPr>
            <a:normAutofit/>
          </a:bodyPr>
          <a:lstStyle/>
          <a:p>
            <a:r>
              <a:rPr lang="en-US" sz="2400" noProof="0" dirty="0"/>
              <a:t>Once the applications have been deemed complete, they will be presented to the Board for consideration</a:t>
            </a:r>
          </a:p>
          <a:p>
            <a:r>
              <a:rPr lang="en-US" sz="2400" noProof="0" dirty="0"/>
              <a:t>Schools are expected to be present at the meeting, to engage in discussions about their applications with the Board</a:t>
            </a:r>
          </a:p>
          <a:p>
            <a:r>
              <a:rPr lang="en-US" sz="2400" noProof="0" dirty="0"/>
              <a:t>Schools should expect questions related to all areas of the applications including financial solvency, curriculum and instruction, facility use, instructor qualifications, etc.</a:t>
            </a:r>
          </a:p>
          <a:p>
            <a:r>
              <a:rPr lang="en-US" sz="2400" noProof="0" dirty="0">
                <a:solidFill>
                  <a:srgbClr val="FF0000"/>
                </a:solidFill>
              </a:rPr>
              <a:t>Applications submitted, applications shared with Board</a:t>
            </a:r>
          </a:p>
        </p:txBody>
      </p:sp>
      <p:sp>
        <p:nvSpPr>
          <p:cNvPr id="4" name="Slide Number Placeholder 3">
            <a:extLst>
              <a:ext uri="{FF2B5EF4-FFF2-40B4-BE49-F238E27FC236}">
                <a16:creationId xmlns:a16="http://schemas.microsoft.com/office/drawing/2014/main" id="{8CA77A88-FDF8-D32C-6529-5ACDA7CB13DF}"/>
              </a:ext>
            </a:extLst>
          </p:cNvPr>
          <p:cNvSpPr>
            <a:spLocks noGrp="1"/>
          </p:cNvSpPr>
          <p:nvPr>
            <p:ph type="sldNum" sz="quarter" idx="12"/>
          </p:nvPr>
        </p:nvSpPr>
        <p:spPr/>
        <p:txBody>
          <a:bodyPr/>
          <a:lstStyle/>
          <a:p>
            <a:fld id="{680C5762-CF65-4775-9966-A58D40CC61B9}" type="slidenum">
              <a:rPr lang="en-US" noProof="0" smtClean="0"/>
              <a:t>44</a:t>
            </a:fld>
            <a:endParaRPr lang="en-US" noProof="0" dirty="0"/>
          </a:p>
        </p:txBody>
      </p:sp>
    </p:spTree>
    <p:extLst>
      <p:ext uri="{BB962C8B-B14F-4D97-AF65-F5344CB8AC3E}">
        <p14:creationId xmlns:p14="http://schemas.microsoft.com/office/powerpoint/2010/main" val="28564370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E405A-6B0A-8459-E9FE-A8A58FA6EB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576BEA-AFA5-D5FA-A0B2-C045B15DDD6B}"/>
              </a:ext>
            </a:extLst>
          </p:cNvPr>
          <p:cNvSpPr>
            <a:spLocks noGrp="1"/>
          </p:cNvSpPr>
          <p:nvPr>
            <p:ph type="title"/>
          </p:nvPr>
        </p:nvSpPr>
        <p:spPr/>
        <p:txBody>
          <a:bodyPr/>
          <a:lstStyle/>
          <a:p>
            <a:r>
              <a:rPr lang="en-US" noProof="0" dirty="0"/>
              <a:t>Role of Division Staff</a:t>
            </a:r>
          </a:p>
        </p:txBody>
      </p:sp>
      <p:sp>
        <p:nvSpPr>
          <p:cNvPr id="3" name="Content Placeholder 2">
            <a:extLst>
              <a:ext uri="{FF2B5EF4-FFF2-40B4-BE49-F238E27FC236}">
                <a16:creationId xmlns:a16="http://schemas.microsoft.com/office/drawing/2014/main" id="{F25C9BD6-1063-E6BF-3BD1-E3983121E7F4}"/>
              </a:ext>
            </a:extLst>
          </p:cNvPr>
          <p:cNvSpPr>
            <a:spLocks noGrp="1"/>
          </p:cNvSpPr>
          <p:nvPr>
            <p:ph idx="1"/>
          </p:nvPr>
        </p:nvSpPr>
        <p:spPr/>
        <p:txBody>
          <a:bodyPr>
            <a:normAutofit/>
          </a:bodyPr>
          <a:lstStyle/>
          <a:p>
            <a:r>
              <a:rPr lang="en-US" sz="2400" noProof="0" dirty="0"/>
              <a:t>Administrative statute, regulatory, and policy compliance and enforcement</a:t>
            </a:r>
          </a:p>
          <a:p>
            <a:r>
              <a:rPr lang="en-US" sz="2400" noProof="0" dirty="0"/>
              <a:t>Ensures timely and complete submissions</a:t>
            </a:r>
          </a:p>
          <a:p>
            <a:r>
              <a:rPr lang="en-US" sz="2400" noProof="0" dirty="0"/>
              <a:t>Processes applications and requests</a:t>
            </a:r>
          </a:p>
          <a:p>
            <a:r>
              <a:rPr lang="en-US" sz="2400" noProof="0" dirty="0"/>
              <a:t>Attempts to resolve instances of non-compliance prior to seeking enforcement action</a:t>
            </a:r>
          </a:p>
          <a:p>
            <a:r>
              <a:rPr lang="en-US" sz="2400" noProof="0" dirty="0"/>
              <a:t>Elevates violations to the Board</a:t>
            </a:r>
          </a:p>
          <a:p>
            <a:r>
              <a:rPr lang="en-US" sz="2400" noProof="0" dirty="0"/>
              <a:t>Able to offer guidance and clarification</a:t>
            </a:r>
          </a:p>
          <a:p>
            <a:r>
              <a:rPr lang="en-US" sz="2400" noProof="0" dirty="0"/>
              <a:t>Unable to offer referrals or legal/financial advice</a:t>
            </a:r>
          </a:p>
          <a:p>
            <a:r>
              <a:rPr lang="en-US" sz="2400" noProof="0" dirty="0"/>
              <a:t>Unable to complete tasks on behalf of the school</a:t>
            </a:r>
          </a:p>
          <a:p>
            <a:endParaRPr lang="en-US" sz="2400" noProof="0" dirty="0"/>
          </a:p>
        </p:txBody>
      </p:sp>
      <p:sp>
        <p:nvSpPr>
          <p:cNvPr id="4" name="Slide Number Placeholder 3">
            <a:extLst>
              <a:ext uri="{FF2B5EF4-FFF2-40B4-BE49-F238E27FC236}">
                <a16:creationId xmlns:a16="http://schemas.microsoft.com/office/drawing/2014/main" id="{EA9A3258-9FF5-C203-8F9B-8601854787D0}"/>
              </a:ext>
            </a:extLst>
          </p:cNvPr>
          <p:cNvSpPr>
            <a:spLocks noGrp="1"/>
          </p:cNvSpPr>
          <p:nvPr>
            <p:ph type="sldNum" sz="quarter" idx="12"/>
          </p:nvPr>
        </p:nvSpPr>
        <p:spPr/>
        <p:txBody>
          <a:bodyPr/>
          <a:lstStyle/>
          <a:p>
            <a:fld id="{680C5762-CF65-4775-9966-A58D40CC61B9}" type="slidenum">
              <a:rPr lang="en-US" noProof="0" smtClean="0"/>
              <a:t>45</a:t>
            </a:fld>
            <a:endParaRPr lang="en-US" noProof="0" dirty="0"/>
          </a:p>
        </p:txBody>
      </p:sp>
    </p:spTree>
    <p:extLst>
      <p:ext uri="{BB962C8B-B14F-4D97-AF65-F5344CB8AC3E}">
        <p14:creationId xmlns:p14="http://schemas.microsoft.com/office/powerpoint/2010/main" val="11155496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A9989-55CB-2903-A098-93CFE1BF61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6823FE-1BF0-AC81-629C-87B453784BC6}"/>
              </a:ext>
            </a:extLst>
          </p:cNvPr>
          <p:cNvSpPr>
            <a:spLocks noGrp="1"/>
          </p:cNvSpPr>
          <p:nvPr>
            <p:ph type="title"/>
          </p:nvPr>
        </p:nvSpPr>
        <p:spPr/>
        <p:txBody>
          <a:bodyPr/>
          <a:lstStyle/>
          <a:p>
            <a:r>
              <a:rPr lang="en-US" noProof="0" dirty="0"/>
              <a:t>Role of the Board</a:t>
            </a:r>
          </a:p>
        </p:txBody>
      </p:sp>
      <p:sp>
        <p:nvSpPr>
          <p:cNvPr id="3" name="Content Placeholder 2">
            <a:extLst>
              <a:ext uri="{FF2B5EF4-FFF2-40B4-BE49-F238E27FC236}">
                <a16:creationId xmlns:a16="http://schemas.microsoft.com/office/drawing/2014/main" id="{961087B2-E816-F42D-EB3F-DC1D505033AE}"/>
              </a:ext>
            </a:extLst>
          </p:cNvPr>
          <p:cNvSpPr>
            <a:spLocks noGrp="1"/>
          </p:cNvSpPr>
          <p:nvPr>
            <p:ph idx="1"/>
          </p:nvPr>
        </p:nvSpPr>
        <p:spPr/>
        <p:txBody>
          <a:bodyPr>
            <a:normAutofit/>
          </a:bodyPr>
          <a:lstStyle/>
          <a:p>
            <a:r>
              <a:rPr lang="en-US" sz="2400" noProof="0" dirty="0"/>
              <a:t>Approve/deny applications and requests</a:t>
            </a:r>
          </a:p>
          <a:p>
            <a:r>
              <a:rPr lang="en-US" sz="2400" noProof="0" dirty="0"/>
              <a:t>Suspend/revoke authorization</a:t>
            </a:r>
          </a:p>
          <a:p>
            <a:r>
              <a:rPr lang="en-US" sz="2400" noProof="0" dirty="0"/>
              <a:t>Approve/deny admission rep licensure</a:t>
            </a:r>
          </a:p>
          <a:p>
            <a:r>
              <a:rPr lang="en-US" sz="2400" noProof="0" dirty="0"/>
              <a:t>Establish qualifications for instructors and administrators</a:t>
            </a:r>
          </a:p>
          <a:p>
            <a:r>
              <a:rPr lang="en-US" sz="2400" noProof="0" dirty="0"/>
              <a:t>Provide school closing requirements</a:t>
            </a:r>
          </a:p>
          <a:p>
            <a:r>
              <a:rPr lang="en-US" sz="2400" noProof="0" dirty="0"/>
              <a:t>Adopt policy and establish standards</a:t>
            </a:r>
          </a:p>
          <a:p>
            <a:r>
              <a:rPr lang="en-US" sz="2400" noProof="0" dirty="0"/>
              <a:t>Propose regulatory revisions</a:t>
            </a:r>
          </a:p>
          <a:p>
            <a:r>
              <a:rPr lang="en-US" sz="2400" noProof="0" dirty="0"/>
              <a:t>Adjudicate enforcement actions</a:t>
            </a:r>
          </a:p>
          <a:p>
            <a:endParaRPr lang="en-US" sz="2400" noProof="0" dirty="0"/>
          </a:p>
        </p:txBody>
      </p:sp>
      <p:sp>
        <p:nvSpPr>
          <p:cNvPr id="4" name="Slide Number Placeholder 3">
            <a:extLst>
              <a:ext uri="{FF2B5EF4-FFF2-40B4-BE49-F238E27FC236}">
                <a16:creationId xmlns:a16="http://schemas.microsoft.com/office/drawing/2014/main" id="{15018170-220F-6AA3-0341-B540493E731C}"/>
              </a:ext>
            </a:extLst>
          </p:cNvPr>
          <p:cNvSpPr>
            <a:spLocks noGrp="1"/>
          </p:cNvSpPr>
          <p:nvPr>
            <p:ph type="sldNum" sz="quarter" idx="12"/>
          </p:nvPr>
        </p:nvSpPr>
        <p:spPr/>
        <p:txBody>
          <a:bodyPr/>
          <a:lstStyle/>
          <a:p>
            <a:fld id="{680C5762-CF65-4775-9966-A58D40CC61B9}" type="slidenum">
              <a:rPr lang="en-US" noProof="0" smtClean="0"/>
              <a:t>46</a:t>
            </a:fld>
            <a:endParaRPr lang="en-US" noProof="0" dirty="0"/>
          </a:p>
        </p:txBody>
      </p:sp>
    </p:spTree>
    <p:extLst>
      <p:ext uri="{BB962C8B-B14F-4D97-AF65-F5344CB8AC3E}">
        <p14:creationId xmlns:p14="http://schemas.microsoft.com/office/powerpoint/2010/main" val="5948749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9010E-4DBD-0FB7-9ECC-54864F4A20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F959ED-C702-BDBC-DDB7-D09CCC966A17}"/>
              </a:ext>
            </a:extLst>
          </p:cNvPr>
          <p:cNvSpPr>
            <a:spLocks noGrp="1"/>
          </p:cNvSpPr>
          <p:nvPr>
            <p:ph type="title"/>
          </p:nvPr>
        </p:nvSpPr>
        <p:spPr/>
        <p:txBody>
          <a:bodyPr/>
          <a:lstStyle/>
          <a:p>
            <a:r>
              <a:rPr lang="en-US" noProof="0" dirty="0"/>
              <a:t>Role of the School</a:t>
            </a:r>
          </a:p>
        </p:txBody>
      </p:sp>
      <p:sp>
        <p:nvSpPr>
          <p:cNvPr id="4" name="Slide Number Placeholder 3">
            <a:extLst>
              <a:ext uri="{FF2B5EF4-FFF2-40B4-BE49-F238E27FC236}">
                <a16:creationId xmlns:a16="http://schemas.microsoft.com/office/drawing/2014/main" id="{2D862BB8-450B-C3AD-320E-E6337D2E58FB}"/>
              </a:ext>
            </a:extLst>
          </p:cNvPr>
          <p:cNvSpPr>
            <a:spLocks noGrp="1"/>
          </p:cNvSpPr>
          <p:nvPr>
            <p:ph type="sldNum" sz="quarter" idx="12"/>
          </p:nvPr>
        </p:nvSpPr>
        <p:spPr/>
        <p:txBody>
          <a:bodyPr/>
          <a:lstStyle/>
          <a:p>
            <a:fld id="{680C5762-CF65-4775-9966-A58D40CC61B9}" type="slidenum">
              <a:rPr lang="en-US" noProof="0" smtClean="0"/>
              <a:t>47</a:t>
            </a:fld>
            <a:endParaRPr lang="en-US" noProof="0" dirty="0"/>
          </a:p>
        </p:txBody>
      </p:sp>
      <p:sp>
        <p:nvSpPr>
          <p:cNvPr id="7" name="Oval 6">
            <a:extLst>
              <a:ext uri="{FF2B5EF4-FFF2-40B4-BE49-F238E27FC236}">
                <a16:creationId xmlns:a16="http://schemas.microsoft.com/office/drawing/2014/main" id="{9679C9F7-BEBD-F5CB-4403-3A61A6DF20C6}"/>
              </a:ext>
            </a:extLst>
          </p:cNvPr>
          <p:cNvSpPr/>
          <p:nvPr/>
        </p:nvSpPr>
        <p:spPr>
          <a:xfrm>
            <a:off x="2400300" y="1524000"/>
            <a:ext cx="4343400" cy="4343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What are some of the responsibilities of the school?</a:t>
            </a:r>
          </a:p>
        </p:txBody>
      </p:sp>
    </p:spTree>
    <p:extLst>
      <p:ext uri="{BB962C8B-B14F-4D97-AF65-F5344CB8AC3E}">
        <p14:creationId xmlns:p14="http://schemas.microsoft.com/office/powerpoint/2010/main" val="41715141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C56B8-C415-79B9-EA3F-CC8A8ECC75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5CCA96-A7D9-109C-721A-1468C7512841}"/>
              </a:ext>
            </a:extLst>
          </p:cNvPr>
          <p:cNvSpPr>
            <a:spLocks noGrp="1"/>
          </p:cNvSpPr>
          <p:nvPr>
            <p:ph type="title"/>
          </p:nvPr>
        </p:nvSpPr>
        <p:spPr/>
        <p:txBody>
          <a:bodyPr/>
          <a:lstStyle/>
          <a:p>
            <a:r>
              <a:rPr lang="en-US" noProof="0" dirty="0"/>
              <a:t>Role of the School</a:t>
            </a:r>
          </a:p>
        </p:txBody>
      </p:sp>
      <p:sp>
        <p:nvSpPr>
          <p:cNvPr id="3" name="Content Placeholder 2">
            <a:extLst>
              <a:ext uri="{FF2B5EF4-FFF2-40B4-BE49-F238E27FC236}">
                <a16:creationId xmlns:a16="http://schemas.microsoft.com/office/drawing/2014/main" id="{4D2D9C25-8B45-FD0C-6720-5942F5D55111}"/>
              </a:ext>
            </a:extLst>
          </p:cNvPr>
          <p:cNvSpPr>
            <a:spLocks noGrp="1"/>
          </p:cNvSpPr>
          <p:nvPr>
            <p:ph idx="1"/>
          </p:nvPr>
        </p:nvSpPr>
        <p:spPr/>
        <p:txBody>
          <a:bodyPr>
            <a:normAutofit/>
          </a:bodyPr>
          <a:lstStyle/>
          <a:p>
            <a:r>
              <a:rPr lang="en-US" sz="2400" noProof="0" dirty="0"/>
              <a:t>Put students first</a:t>
            </a:r>
          </a:p>
          <a:p>
            <a:r>
              <a:rPr lang="en-US" sz="2400" noProof="0" dirty="0"/>
              <a:t>Demonstrate a working knowledge of the legal requirements necessary to operate a school</a:t>
            </a:r>
          </a:p>
          <a:p>
            <a:r>
              <a:rPr lang="en-US" sz="2400" noProof="0" dirty="0"/>
              <a:t>Know your applications and ensure they are complete, and information is presented consistently across all applications and documentation</a:t>
            </a:r>
          </a:p>
          <a:p>
            <a:r>
              <a:rPr lang="en-US" sz="2400" noProof="0" dirty="0"/>
              <a:t>Know your operations and demonstrate satisfactory record-keeping and organization</a:t>
            </a:r>
          </a:p>
          <a:p>
            <a:r>
              <a:rPr lang="en-US" sz="2400" noProof="0" dirty="0"/>
              <a:t>Be transparent and forthcoming regarding the operations of the schools</a:t>
            </a:r>
          </a:p>
          <a:p>
            <a:endParaRPr lang="en-US" sz="2400" noProof="0" dirty="0"/>
          </a:p>
        </p:txBody>
      </p:sp>
      <p:sp>
        <p:nvSpPr>
          <p:cNvPr id="4" name="Slide Number Placeholder 3">
            <a:extLst>
              <a:ext uri="{FF2B5EF4-FFF2-40B4-BE49-F238E27FC236}">
                <a16:creationId xmlns:a16="http://schemas.microsoft.com/office/drawing/2014/main" id="{01BC636E-82B0-B7D9-8D6E-1EDDBB01576A}"/>
              </a:ext>
            </a:extLst>
          </p:cNvPr>
          <p:cNvSpPr>
            <a:spLocks noGrp="1"/>
          </p:cNvSpPr>
          <p:nvPr>
            <p:ph type="sldNum" sz="quarter" idx="12"/>
          </p:nvPr>
        </p:nvSpPr>
        <p:spPr/>
        <p:txBody>
          <a:bodyPr/>
          <a:lstStyle/>
          <a:p>
            <a:fld id="{680C5762-CF65-4775-9966-A58D40CC61B9}" type="slidenum">
              <a:rPr lang="en-US" noProof="0" smtClean="0"/>
              <a:t>48</a:t>
            </a:fld>
            <a:endParaRPr lang="en-US" noProof="0" dirty="0"/>
          </a:p>
        </p:txBody>
      </p:sp>
    </p:spTree>
    <p:extLst>
      <p:ext uri="{BB962C8B-B14F-4D97-AF65-F5344CB8AC3E}">
        <p14:creationId xmlns:p14="http://schemas.microsoft.com/office/powerpoint/2010/main" val="22445419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004F2-93A2-352A-D10C-3B75512E1D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A35756-348F-E8C1-D4AE-C43D3A7DF839}"/>
              </a:ext>
            </a:extLst>
          </p:cNvPr>
          <p:cNvSpPr>
            <a:spLocks noGrp="1"/>
          </p:cNvSpPr>
          <p:nvPr>
            <p:ph type="title"/>
          </p:nvPr>
        </p:nvSpPr>
        <p:spPr/>
        <p:txBody>
          <a:bodyPr/>
          <a:lstStyle/>
          <a:p>
            <a:r>
              <a:rPr lang="en-US" noProof="0" dirty="0"/>
              <a:t>Role of the School</a:t>
            </a:r>
          </a:p>
        </p:txBody>
      </p:sp>
      <p:sp>
        <p:nvSpPr>
          <p:cNvPr id="3" name="Content Placeholder 2">
            <a:extLst>
              <a:ext uri="{FF2B5EF4-FFF2-40B4-BE49-F238E27FC236}">
                <a16:creationId xmlns:a16="http://schemas.microsoft.com/office/drawing/2014/main" id="{F24D9BB3-26BF-B037-9DA2-C25634D5B511}"/>
              </a:ext>
            </a:extLst>
          </p:cNvPr>
          <p:cNvSpPr>
            <a:spLocks noGrp="1"/>
          </p:cNvSpPr>
          <p:nvPr>
            <p:ph idx="1"/>
          </p:nvPr>
        </p:nvSpPr>
        <p:spPr/>
        <p:txBody>
          <a:bodyPr>
            <a:normAutofit/>
          </a:bodyPr>
          <a:lstStyle/>
          <a:p>
            <a:r>
              <a:rPr lang="en-US" sz="2400" noProof="0" dirty="0"/>
              <a:t>Know your programming and be able to discuss expectations, outcomes, and necessary equipment and facilities</a:t>
            </a:r>
          </a:p>
          <a:p>
            <a:r>
              <a:rPr lang="en-US" sz="2400" noProof="0" dirty="0"/>
              <a:t>Know employment needs and demands and align programming accordingly</a:t>
            </a:r>
          </a:p>
          <a:p>
            <a:r>
              <a:rPr lang="en-US" sz="2400" noProof="0" dirty="0"/>
              <a:t>Know your instructor and administrator qualifications</a:t>
            </a:r>
          </a:p>
          <a:p>
            <a:r>
              <a:rPr lang="en-US" sz="2400" noProof="0" dirty="0"/>
              <a:t>Be able to present your school and programming to the Board in a manner that promotes the quality of operations and programming to be offered</a:t>
            </a:r>
          </a:p>
          <a:p>
            <a:endParaRPr lang="en-US" sz="2400" noProof="0" dirty="0"/>
          </a:p>
        </p:txBody>
      </p:sp>
      <p:sp>
        <p:nvSpPr>
          <p:cNvPr id="4" name="Slide Number Placeholder 3">
            <a:extLst>
              <a:ext uri="{FF2B5EF4-FFF2-40B4-BE49-F238E27FC236}">
                <a16:creationId xmlns:a16="http://schemas.microsoft.com/office/drawing/2014/main" id="{8ED401A8-59C8-9466-70F7-6507344A3CC3}"/>
              </a:ext>
            </a:extLst>
          </p:cNvPr>
          <p:cNvSpPr>
            <a:spLocks noGrp="1"/>
          </p:cNvSpPr>
          <p:nvPr>
            <p:ph type="sldNum" sz="quarter" idx="12"/>
          </p:nvPr>
        </p:nvSpPr>
        <p:spPr/>
        <p:txBody>
          <a:bodyPr/>
          <a:lstStyle/>
          <a:p>
            <a:fld id="{680C5762-CF65-4775-9966-A58D40CC61B9}" type="slidenum">
              <a:rPr lang="en-US" noProof="0" smtClean="0"/>
              <a:t>49</a:t>
            </a:fld>
            <a:endParaRPr lang="en-US" noProof="0" dirty="0"/>
          </a:p>
        </p:txBody>
      </p:sp>
    </p:spTree>
    <p:extLst>
      <p:ext uri="{BB962C8B-B14F-4D97-AF65-F5344CB8AC3E}">
        <p14:creationId xmlns:p14="http://schemas.microsoft.com/office/powerpoint/2010/main" val="2825719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78F1D-2FF8-4C4B-9567-3637733745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F44394-794A-2EB7-0147-3AD1064D00FE}"/>
              </a:ext>
            </a:extLst>
          </p:cNvPr>
          <p:cNvSpPr>
            <a:spLocks noGrp="1"/>
          </p:cNvSpPr>
          <p:nvPr>
            <p:ph type="title"/>
          </p:nvPr>
        </p:nvSpPr>
        <p:spPr>
          <a:xfrm>
            <a:off x="457200" y="304800"/>
            <a:ext cx="8229600" cy="1143000"/>
          </a:xfrm>
        </p:spPr>
        <p:txBody>
          <a:bodyPr anchor="ctr">
            <a:normAutofit/>
          </a:bodyPr>
          <a:lstStyle/>
          <a:p>
            <a:r>
              <a:rPr lang="en-US" noProof="0" dirty="0"/>
              <a:t>Housekeeping</a:t>
            </a:r>
          </a:p>
        </p:txBody>
      </p:sp>
      <p:sp>
        <p:nvSpPr>
          <p:cNvPr id="10" name="Date Placeholder 3">
            <a:extLst>
              <a:ext uri="{FF2B5EF4-FFF2-40B4-BE49-F238E27FC236}">
                <a16:creationId xmlns:a16="http://schemas.microsoft.com/office/drawing/2014/main" id="{13EF2D78-E617-4CCE-8AE8-B23E56F925F8}"/>
              </a:ext>
            </a:extLst>
          </p:cNvPr>
          <p:cNvSpPr>
            <a:spLocks noGrp="1"/>
          </p:cNvSpPr>
          <p:nvPr>
            <p:ph type="dt" sz="half" idx="10"/>
          </p:nvPr>
        </p:nvSpPr>
        <p:spPr>
          <a:xfrm>
            <a:off x="457200" y="6356350"/>
            <a:ext cx="2133600" cy="365125"/>
          </a:xfrm>
        </p:spPr>
        <p:txBody>
          <a:bodyPr/>
          <a:lstStyle/>
          <a:p>
            <a:pPr>
              <a:spcAft>
                <a:spcPts val="600"/>
              </a:spcAft>
            </a:pPr>
            <a:fld id="{ED0CF1AE-9D07-4FAF-9EEC-B15CCCFC2843}" type="datetime1">
              <a:rPr lang="en-US" noProof="0" smtClean="0"/>
              <a:pPr>
                <a:spcAft>
                  <a:spcPts val="600"/>
                </a:spcAft>
              </a:pPr>
              <a:t>4/2/2025</a:t>
            </a:fld>
            <a:endParaRPr lang="en-US" noProof="0" dirty="0"/>
          </a:p>
        </p:txBody>
      </p:sp>
      <p:sp>
        <p:nvSpPr>
          <p:cNvPr id="4" name="Slide Number Placeholder 3">
            <a:extLst>
              <a:ext uri="{FF2B5EF4-FFF2-40B4-BE49-F238E27FC236}">
                <a16:creationId xmlns:a16="http://schemas.microsoft.com/office/drawing/2014/main" id="{5D27A841-DF7D-9012-D52F-394F769FEAEE}"/>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680C5762-CF65-4775-9966-A58D40CC61B9}" type="slidenum">
              <a:rPr lang="en-US" noProof="0" smtClean="0"/>
              <a:pPr>
                <a:spcAft>
                  <a:spcPts val="600"/>
                </a:spcAft>
              </a:pPr>
              <a:t>5</a:t>
            </a:fld>
            <a:endParaRPr lang="en-US" noProof="0" dirty="0"/>
          </a:p>
        </p:txBody>
      </p:sp>
      <p:graphicFrame>
        <p:nvGraphicFramePr>
          <p:cNvPr id="6" name="Content Placeholder 2">
            <a:extLst>
              <a:ext uri="{FF2B5EF4-FFF2-40B4-BE49-F238E27FC236}">
                <a16:creationId xmlns:a16="http://schemas.microsoft.com/office/drawing/2014/main" id="{B1BCFC58-104A-3648-3162-60C2ED2D4F20}"/>
              </a:ext>
            </a:extLst>
          </p:cNvPr>
          <p:cNvGraphicFramePr>
            <a:graphicFrameLocks noGrp="1"/>
          </p:cNvGraphicFramePr>
          <p:nvPr>
            <p:ph idx="1"/>
            <p:extLst>
              <p:ext uri="{D42A27DB-BD31-4B8C-83A1-F6EECF244321}">
                <p14:modId xmlns:p14="http://schemas.microsoft.com/office/powerpoint/2010/main" val="1516542785"/>
              </p:ext>
            </p:extLst>
          </p:nvPr>
        </p:nvGraphicFramePr>
        <p:xfrm>
          <a:off x="457200" y="1600201"/>
          <a:ext cx="82296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16229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3B16C-659C-E01A-1C8A-7716F8A02CE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2C5402-E39F-DC6F-AAD4-2D1D445F27B0}"/>
              </a:ext>
            </a:extLst>
          </p:cNvPr>
          <p:cNvSpPr>
            <a:spLocks noGrp="1"/>
          </p:cNvSpPr>
          <p:nvPr>
            <p:ph type="sldNum" sz="quarter" idx="12"/>
          </p:nvPr>
        </p:nvSpPr>
        <p:spPr/>
        <p:txBody>
          <a:bodyPr/>
          <a:lstStyle/>
          <a:p>
            <a:fld id="{680C5762-CF65-4775-9966-A58D40CC61B9}" type="slidenum">
              <a:rPr lang="en-US" noProof="0" smtClean="0"/>
              <a:t>50</a:t>
            </a:fld>
            <a:endParaRPr lang="en-US" noProof="0" dirty="0"/>
          </a:p>
        </p:txBody>
      </p:sp>
      <p:sp>
        <p:nvSpPr>
          <p:cNvPr id="18" name="TextBox 17">
            <a:extLst>
              <a:ext uri="{FF2B5EF4-FFF2-40B4-BE49-F238E27FC236}">
                <a16:creationId xmlns:a16="http://schemas.microsoft.com/office/drawing/2014/main" id="{2DA345A1-8EA6-DF5D-C8F9-9B4F7B26B950}"/>
              </a:ext>
            </a:extLst>
          </p:cNvPr>
          <p:cNvSpPr txBox="1"/>
          <p:nvPr/>
        </p:nvSpPr>
        <p:spPr>
          <a:xfrm>
            <a:off x="2660515" y="1724220"/>
            <a:ext cx="41148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noProof="0" dirty="0"/>
              <a:t>School submits New School + New Program Applications + Fees by submission deadline</a:t>
            </a:r>
          </a:p>
        </p:txBody>
      </p:sp>
      <p:sp>
        <p:nvSpPr>
          <p:cNvPr id="19" name="TextBox 18">
            <a:extLst>
              <a:ext uri="{FF2B5EF4-FFF2-40B4-BE49-F238E27FC236}">
                <a16:creationId xmlns:a16="http://schemas.microsoft.com/office/drawing/2014/main" id="{D873492C-BBF0-6D26-1558-504FF76A7E1A}"/>
              </a:ext>
            </a:extLst>
          </p:cNvPr>
          <p:cNvSpPr txBox="1"/>
          <p:nvPr/>
        </p:nvSpPr>
        <p:spPr>
          <a:xfrm>
            <a:off x="2660516" y="2464646"/>
            <a:ext cx="4114798"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noProof="0" dirty="0"/>
              <a:t>Staff conducts a review to determine if the applications are materially complete – </a:t>
            </a:r>
            <a:br>
              <a:rPr lang="en-US" sz="1600" noProof="0" dirty="0"/>
            </a:br>
            <a:r>
              <a:rPr lang="en-US" sz="1600" noProof="0" dirty="0"/>
              <a:t>within 3 weeks following the submission deadline</a:t>
            </a:r>
          </a:p>
        </p:txBody>
      </p:sp>
      <p:sp>
        <p:nvSpPr>
          <p:cNvPr id="20" name="TextBox 19">
            <a:extLst>
              <a:ext uri="{FF2B5EF4-FFF2-40B4-BE49-F238E27FC236}">
                <a16:creationId xmlns:a16="http://schemas.microsoft.com/office/drawing/2014/main" id="{F0E552D3-D8BD-3883-4389-B5592C90FA50}"/>
              </a:ext>
            </a:extLst>
          </p:cNvPr>
          <p:cNvSpPr txBox="1"/>
          <p:nvPr/>
        </p:nvSpPr>
        <p:spPr>
          <a:xfrm>
            <a:off x="2660516" y="4437941"/>
            <a:ext cx="41147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noProof="0" dirty="0"/>
              <a:t>If revisions are necessary, staff will provide a 10-day cure letter – only one per quarter cycle</a:t>
            </a:r>
          </a:p>
        </p:txBody>
      </p:sp>
      <p:sp>
        <p:nvSpPr>
          <p:cNvPr id="23" name="TextBox 22">
            <a:extLst>
              <a:ext uri="{FF2B5EF4-FFF2-40B4-BE49-F238E27FC236}">
                <a16:creationId xmlns:a16="http://schemas.microsoft.com/office/drawing/2014/main" id="{FA52FAA4-A9D0-08F8-B955-AC7C602C86E3}"/>
              </a:ext>
            </a:extLst>
          </p:cNvPr>
          <p:cNvSpPr txBox="1"/>
          <p:nvPr/>
        </p:nvSpPr>
        <p:spPr>
          <a:xfrm>
            <a:off x="2660516" y="3697515"/>
            <a:ext cx="4114799" cy="584775"/>
          </a:xfrm>
          <a:prstGeom prst="rect">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noProof="0" dirty="0"/>
              <a:t>If revisions are not necessary, staff will advance the applications for Board consideration</a:t>
            </a:r>
          </a:p>
        </p:txBody>
      </p:sp>
      <p:sp>
        <p:nvSpPr>
          <p:cNvPr id="32" name="Title 31">
            <a:extLst>
              <a:ext uri="{FF2B5EF4-FFF2-40B4-BE49-F238E27FC236}">
                <a16:creationId xmlns:a16="http://schemas.microsoft.com/office/drawing/2014/main" id="{6F819039-79D9-2F69-6CE0-010540080F5B}"/>
              </a:ext>
            </a:extLst>
          </p:cNvPr>
          <p:cNvSpPr>
            <a:spLocks noGrp="1"/>
          </p:cNvSpPr>
          <p:nvPr>
            <p:ph type="title"/>
          </p:nvPr>
        </p:nvSpPr>
        <p:spPr/>
        <p:txBody>
          <a:bodyPr/>
          <a:lstStyle/>
          <a:p>
            <a:r>
              <a:rPr lang="en-US" noProof="0" dirty="0"/>
              <a:t>Application Process</a:t>
            </a:r>
          </a:p>
        </p:txBody>
      </p:sp>
    </p:spTree>
    <p:extLst>
      <p:ext uri="{BB962C8B-B14F-4D97-AF65-F5344CB8AC3E}">
        <p14:creationId xmlns:p14="http://schemas.microsoft.com/office/powerpoint/2010/main" val="21316156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F692E-97BE-DC08-0A84-AA86847CFC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4063F3-A772-10C9-697F-716F824BBA89}"/>
              </a:ext>
            </a:extLst>
          </p:cNvPr>
          <p:cNvSpPr>
            <a:spLocks noGrp="1"/>
          </p:cNvSpPr>
          <p:nvPr>
            <p:ph type="title"/>
          </p:nvPr>
        </p:nvSpPr>
        <p:spPr/>
        <p:txBody>
          <a:bodyPr/>
          <a:lstStyle/>
          <a:p>
            <a:r>
              <a:rPr lang="en-US" noProof="0" dirty="0"/>
              <a:t>Application Process</a:t>
            </a:r>
          </a:p>
        </p:txBody>
      </p:sp>
      <p:sp>
        <p:nvSpPr>
          <p:cNvPr id="4" name="Slide Number Placeholder 3">
            <a:extLst>
              <a:ext uri="{FF2B5EF4-FFF2-40B4-BE49-F238E27FC236}">
                <a16:creationId xmlns:a16="http://schemas.microsoft.com/office/drawing/2014/main" id="{5016DD39-2DBB-1D72-4F8B-48D10BF7C258}"/>
              </a:ext>
            </a:extLst>
          </p:cNvPr>
          <p:cNvSpPr>
            <a:spLocks noGrp="1"/>
          </p:cNvSpPr>
          <p:nvPr>
            <p:ph type="sldNum" sz="quarter" idx="12"/>
          </p:nvPr>
        </p:nvSpPr>
        <p:spPr/>
        <p:txBody>
          <a:bodyPr/>
          <a:lstStyle/>
          <a:p>
            <a:fld id="{680C5762-CF65-4775-9966-A58D40CC61B9}" type="slidenum">
              <a:rPr lang="en-US" noProof="0" smtClean="0"/>
              <a:t>51</a:t>
            </a:fld>
            <a:endParaRPr lang="en-US" noProof="0" dirty="0"/>
          </a:p>
        </p:txBody>
      </p:sp>
      <p:sp>
        <p:nvSpPr>
          <p:cNvPr id="20" name="TextBox 19">
            <a:extLst>
              <a:ext uri="{FF2B5EF4-FFF2-40B4-BE49-F238E27FC236}">
                <a16:creationId xmlns:a16="http://schemas.microsoft.com/office/drawing/2014/main" id="{605EB4F9-51C0-1CE4-7067-77DB6DD43D8D}"/>
              </a:ext>
            </a:extLst>
          </p:cNvPr>
          <p:cNvSpPr txBox="1"/>
          <p:nvPr/>
        </p:nvSpPr>
        <p:spPr>
          <a:xfrm>
            <a:off x="2667000" y="1676400"/>
            <a:ext cx="41147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noProof="0" dirty="0"/>
              <a:t>If revisions are necessary, staff will provide a 10-day cure letter – only one per quarter cycle</a:t>
            </a:r>
          </a:p>
        </p:txBody>
      </p:sp>
      <p:sp>
        <p:nvSpPr>
          <p:cNvPr id="5" name="TextBox 4">
            <a:extLst>
              <a:ext uri="{FF2B5EF4-FFF2-40B4-BE49-F238E27FC236}">
                <a16:creationId xmlns:a16="http://schemas.microsoft.com/office/drawing/2014/main" id="{9E47026E-C794-F3EC-2135-7641D045002E}"/>
              </a:ext>
            </a:extLst>
          </p:cNvPr>
          <p:cNvSpPr txBox="1"/>
          <p:nvPr/>
        </p:nvSpPr>
        <p:spPr>
          <a:xfrm>
            <a:off x="2667000" y="3642740"/>
            <a:ext cx="4114798" cy="1077218"/>
          </a:xfrm>
          <a:prstGeom prst="rect">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noProof="0" dirty="0"/>
              <a:t>If the applications are revised within the 10 days and the applications are materially complete, they will move forward for Board consideration</a:t>
            </a:r>
          </a:p>
        </p:txBody>
      </p:sp>
      <p:sp>
        <p:nvSpPr>
          <p:cNvPr id="6" name="TextBox 5">
            <a:extLst>
              <a:ext uri="{FF2B5EF4-FFF2-40B4-BE49-F238E27FC236}">
                <a16:creationId xmlns:a16="http://schemas.microsoft.com/office/drawing/2014/main" id="{A8F35915-8F0C-CFF0-2C28-1BCF6E3302D8}"/>
              </a:ext>
            </a:extLst>
          </p:cNvPr>
          <p:cNvSpPr txBox="1"/>
          <p:nvPr/>
        </p:nvSpPr>
        <p:spPr>
          <a:xfrm>
            <a:off x="2667000" y="2407737"/>
            <a:ext cx="4114798"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noProof="0" dirty="0"/>
              <a:t>If the applications are not revised within the 10 days or the applications are not materially complete, they will be held for further revisions and potential presentation at a future meeting</a:t>
            </a:r>
          </a:p>
        </p:txBody>
      </p:sp>
    </p:spTree>
    <p:extLst>
      <p:ext uri="{BB962C8B-B14F-4D97-AF65-F5344CB8AC3E}">
        <p14:creationId xmlns:p14="http://schemas.microsoft.com/office/powerpoint/2010/main" val="28371365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FA12D-4C8A-29D5-2672-EA4D3F5895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4DA5F6-E090-EF05-A9C4-4B295B1D35C7}"/>
              </a:ext>
            </a:extLst>
          </p:cNvPr>
          <p:cNvSpPr>
            <a:spLocks noGrp="1"/>
          </p:cNvSpPr>
          <p:nvPr>
            <p:ph type="title"/>
          </p:nvPr>
        </p:nvSpPr>
        <p:spPr/>
        <p:txBody>
          <a:bodyPr/>
          <a:lstStyle/>
          <a:p>
            <a:r>
              <a:rPr lang="en-US" noProof="0" dirty="0"/>
              <a:t>Application Process</a:t>
            </a:r>
          </a:p>
        </p:txBody>
      </p:sp>
      <p:sp>
        <p:nvSpPr>
          <p:cNvPr id="4" name="Slide Number Placeholder 3">
            <a:extLst>
              <a:ext uri="{FF2B5EF4-FFF2-40B4-BE49-F238E27FC236}">
                <a16:creationId xmlns:a16="http://schemas.microsoft.com/office/drawing/2014/main" id="{EF14A8B8-822A-2595-31E5-5B82C6175444}"/>
              </a:ext>
            </a:extLst>
          </p:cNvPr>
          <p:cNvSpPr>
            <a:spLocks noGrp="1"/>
          </p:cNvSpPr>
          <p:nvPr>
            <p:ph type="sldNum" sz="quarter" idx="12"/>
          </p:nvPr>
        </p:nvSpPr>
        <p:spPr/>
        <p:txBody>
          <a:bodyPr/>
          <a:lstStyle/>
          <a:p>
            <a:fld id="{680C5762-CF65-4775-9966-A58D40CC61B9}" type="slidenum">
              <a:rPr lang="en-US" noProof="0" smtClean="0"/>
              <a:t>52</a:t>
            </a:fld>
            <a:endParaRPr lang="en-US" noProof="0" dirty="0"/>
          </a:p>
        </p:txBody>
      </p:sp>
      <p:sp>
        <p:nvSpPr>
          <p:cNvPr id="5" name="TextBox 4">
            <a:extLst>
              <a:ext uri="{FF2B5EF4-FFF2-40B4-BE49-F238E27FC236}">
                <a16:creationId xmlns:a16="http://schemas.microsoft.com/office/drawing/2014/main" id="{9B567C67-698F-3C77-B8EC-C2428F1E5C8A}"/>
              </a:ext>
            </a:extLst>
          </p:cNvPr>
          <p:cNvSpPr txBox="1"/>
          <p:nvPr/>
        </p:nvSpPr>
        <p:spPr>
          <a:xfrm>
            <a:off x="2667000" y="1756870"/>
            <a:ext cx="4114798" cy="584775"/>
          </a:xfrm>
          <a:prstGeom prst="rect">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noProof="0" dirty="0"/>
              <a:t>Applications that are materially complete will move forward for Board consideration</a:t>
            </a:r>
          </a:p>
        </p:txBody>
      </p:sp>
      <p:sp>
        <p:nvSpPr>
          <p:cNvPr id="6" name="TextBox 5">
            <a:extLst>
              <a:ext uri="{FF2B5EF4-FFF2-40B4-BE49-F238E27FC236}">
                <a16:creationId xmlns:a16="http://schemas.microsoft.com/office/drawing/2014/main" id="{D9357A78-3C18-2E73-B535-930247612F29}"/>
              </a:ext>
            </a:extLst>
          </p:cNvPr>
          <p:cNvSpPr txBox="1"/>
          <p:nvPr/>
        </p:nvSpPr>
        <p:spPr>
          <a:xfrm>
            <a:off x="2667000" y="2526763"/>
            <a:ext cx="4114798"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noProof="0" dirty="0"/>
              <a:t>At the quarterly meeting, the Board will engage in discussion with the school, as the school presents their operations and programming to the Board</a:t>
            </a:r>
          </a:p>
        </p:txBody>
      </p:sp>
      <p:sp>
        <p:nvSpPr>
          <p:cNvPr id="3" name="TextBox 2">
            <a:extLst>
              <a:ext uri="{FF2B5EF4-FFF2-40B4-BE49-F238E27FC236}">
                <a16:creationId xmlns:a16="http://schemas.microsoft.com/office/drawing/2014/main" id="{18BA40BB-6B15-9133-18E3-FC338CFA46AC}"/>
              </a:ext>
            </a:extLst>
          </p:cNvPr>
          <p:cNvSpPr txBox="1"/>
          <p:nvPr/>
        </p:nvSpPr>
        <p:spPr>
          <a:xfrm>
            <a:off x="2667000" y="3789099"/>
            <a:ext cx="4114798"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noProof="0" dirty="0"/>
              <a:t>Board votes on status of the applications</a:t>
            </a:r>
          </a:p>
        </p:txBody>
      </p:sp>
      <p:sp>
        <p:nvSpPr>
          <p:cNvPr id="7" name="TextBox 6">
            <a:extLst>
              <a:ext uri="{FF2B5EF4-FFF2-40B4-BE49-F238E27FC236}">
                <a16:creationId xmlns:a16="http://schemas.microsoft.com/office/drawing/2014/main" id="{EEEDE345-257C-CC3A-A473-BE4E5294F245}"/>
              </a:ext>
            </a:extLst>
          </p:cNvPr>
          <p:cNvSpPr txBox="1"/>
          <p:nvPr/>
        </p:nvSpPr>
        <p:spPr>
          <a:xfrm>
            <a:off x="1981202" y="4836443"/>
            <a:ext cx="2590798" cy="338554"/>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noProof="0" dirty="0"/>
              <a:t>Approved Pending</a:t>
            </a:r>
          </a:p>
        </p:txBody>
      </p:sp>
      <p:sp>
        <p:nvSpPr>
          <p:cNvPr id="8" name="TextBox 7">
            <a:extLst>
              <a:ext uri="{FF2B5EF4-FFF2-40B4-BE49-F238E27FC236}">
                <a16:creationId xmlns:a16="http://schemas.microsoft.com/office/drawing/2014/main" id="{C7EE42FC-45B2-58F3-D08F-3E477D28C0B9}"/>
              </a:ext>
            </a:extLst>
          </p:cNvPr>
          <p:cNvSpPr txBox="1"/>
          <p:nvPr/>
        </p:nvSpPr>
        <p:spPr>
          <a:xfrm>
            <a:off x="4876800" y="4836443"/>
            <a:ext cx="2590798" cy="338554"/>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noProof="0" dirty="0"/>
              <a:t>Deferred</a:t>
            </a:r>
          </a:p>
        </p:txBody>
      </p:sp>
      <p:sp>
        <p:nvSpPr>
          <p:cNvPr id="9" name="TextBox 8">
            <a:extLst>
              <a:ext uri="{FF2B5EF4-FFF2-40B4-BE49-F238E27FC236}">
                <a16:creationId xmlns:a16="http://schemas.microsoft.com/office/drawing/2014/main" id="{A63119AE-46FF-EA50-31E6-704CC23F9043}"/>
              </a:ext>
            </a:extLst>
          </p:cNvPr>
          <p:cNvSpPr txBox="1"/>
          <p:nvPr/>
        </p:nvSpPr>
        <p:spPr>
          <a:xfrm>
            <a:off x="3416031" y="4312771"/>
            <a:ext cx="2590798" cy="338554"/>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noProof="0" dirty="0"/>
              <a:t>Approved</a:t>
            </a:r>
          </a:p>
        </p:txBody>
      </p:sp>
      <p:sp>
        <p:nvSpPr>
          <p:cNvPr id="10" name="TextBox 9">
            <a:extLst>
              <a:ext uri="{FF2B5EF4-FFF2-40B4-BE49-F238E27FC236}">
                <a16:creationId xmlns:a16="http://schemas.microsoft.com/office/drawing/2014/main" id="{5F7825D0-7F47-281B-E753-1435C012F7BF}"/>
              </a:ext>
            </a:extLst>
          </p:cNvPr>
          <p:cNvSpPr txBox="1"/>
          <p:nvPr/>
        </p:nvSpPr>
        <p:spPr>
          <a:xfrm>
            <a:off x="3411167" y="5360117"/>
            <a:ext cx="2590798" cy="338554"/>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noProof="0" dirty="0"/>
              <a:t>Denied</a:t>
            </a:r>
          </a:p>
        </p:txBody>
      </p:sp>
    </p:spTree>
    <p:extLst>
      <p:ext uri="{BB962C8B-B14F-4D97-AF65-F5344CB8AC3E}">
        <p14:creationId xmlns:p14="http://schemas.microsoft.com/office/powerpoint/2010/main" val="29845074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3E798-5B0C-436C-82E2-AF0BBC4F78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C35CFE-7097-0D20-4A67-9B6D98D2AFD3}"/>
              </a:ext>
            </a:extLst>
          </p:cNvPr>
          <p:cNvSpPr>
            <a:spLocks noGrp="1"/>
          </p:cNvSpPr>
          <p:nvPr>
            <p:ph type="title"/>
          </p:nvPr>
        </p:nvSpPr>
        <p:spPr/>
        <p:txBody>
          <a:bodyPr/>
          <a:lstStyle/>
          <a:p>
            <a:r>
              <a:rPr lang="en-US" noProof="0" dirty="0"/>
              <a:t>Application Process</a:t>
            </a:r>
          </a:p>
        </p:txBody>
      </p:sp>
      <p:sp>
        <p:nvSpPr>
          <p:cNvPr id="4" name="Slide Number Placeholder 3">
            <a:extLst>
              <a:ext uri="{FF2B5EF4-FFF2-40B4-BE49-F238E27FC236}">
                <a16:creationId xmlns:a16="http://schemas.microsoft.com/office/drawing/2014/main" id="{42635CD1-E64D-01A5-6B96-6D90E2E2A799}"/>
              </a:ext>
            </a:extLst>
          </p:cNvPr>
          <p:cNvSpPr>
            <a:spLocks noGrp="1"/>
          </p:cNvSpPr>
          <p:nvPr>
            <p:ph type="sldNum" sz="quarter" idx="12"/>
          </p:nvPr>
        </p:nvSpPr>
        <p:spPr/>
        <p:txBody>
          <a:bodyPr/>
          <a:lstStyle/>
          <a:p>
            <a:fld id="{680C5762-CF65-4775-9966-A58D40CC61B9}" type="slidenum">
              <a:rPr lang="en-US" noProof="0" smtClean="0"/>
              <a:t>53</a:t>
            </a:fld>
            <a:endParaRPr lang="en-US" noProof="0" dirty="0"/>
          </a:p>
        </p:txBody>
      </p:sp>
      <p:sp>
        <p:nvSpPr>
          <p:cNvPr id="7" name="TextBox 6">
            <a:extLst>
              <a:ext uri="{FF2B5EF4-FFF2-40B4-BE49-F238E27FC236}">
                <a16:creationId xmlns:a16="http://schemas.microsoft.com/office/drawing/2014/main" id="{5A23AC3F-4D18-52B1-C0C7-BFE33E264569}"/>
              </a:ext>
            </a:extLst>
          </p:cNvPr>
          <p:cNvSpPr txBox="1"/>
          <p:nvPr/>
        </p:nvSpPr>
        <p:spPr>
          <a:xfrm>
            <a:off x="1981202" y="1524000"/>
            <a:ext cx="2590798" cy="338554"/>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noProof="0" dirty="0"/>
              <a:t>Approved Pending</a:t>
            </a:r>
          </a:p>
        </p:txBody>
      </p:sp>
      <p:sp>
        <p:nvSpPr>
          <p:cNvPr id="8" name="TextBox 7">
            <a:extLst>
              <a:ext uri="{FF2B5EF4-FFF2-40B4-BE49-F238E27FC236}">
                <a16:creationId xmlns:a16="http://schemas.microsoft.com/office/drawing/2014/main" id="{AFFEADDD-0A38-A515-1FF1-D8802B9A69C4}"/>
              </a:ext>
            </a:extLst>
          </p:cNvPr>
          <p:cNvSpPr txBox="1"/>
          <p:nvPr/>
        </p:nvSpPr>
        <p:spPr>
          <a:xfrm>
            <a:off x="4876800" y="1528930"/>
            <a:ext cx="2590798" cy="338554"/>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noProof="0" dirty="0"/>
              <a:t>Deferred</a:t>
            </a:r>
          </a:p>
        </p:txBody>
      </p:sp>
      <p:sp>
        <p:nvSpPr>
          <p:cNvPr id="11" name="TextBox 10">
            <a:extLst>
              <a:ext uri="{FF2B5EF4-FFF2-40B4-BE49-F238E27FC236}">
                <a16:creationId xmlns:a16="http://schemas.microsoft.com/office/drawing/2014/main" id="{1867BAB3-6306-996E-49AE-3EF36A74094B}"/>
              </a:ext>
            </a:extLst>
          </p:cNvPr>
          <p:cNvSpPr txBox="1"/>
          <p:nvPr/>
        </p:nvSpPr>
        <p:spPr>
          <a:xfrm>
            <a:off x="1981202" y="2009808"/>
            <a:ext cx="5486396"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noProof="0" dirty="0"/>
              <a:t>Board provides required revisions to staff</a:t>
            </a:r>
          </a:p>
        </p:txBody>
      </p:sp>
      <p:sp>
        <p:nvSpPr>
          <p:cNvPr id="12" name="TextBox 11">
            <a:extLst>
              <a:ext uri="{FF2B5EF4-FFF2-40B4-BE49-F238E27FC236}">
                <a16:creationId xmlns:a16="http://schemas.microsoft.com/office/drawing/2014/main" id="{487CB4E0-76D6-1C95-818C-7254DF6C5385}"/>
              </a:ext>
            </a:extLst>
          </p:cNvPr>
          <p:cNvSpPr txBox="1"/>
          <p:nvPr/>
        </p:nvSpPr>
        <p:spPr>
          <a:xfrm>
            <a:off x="1981202" y="2495616"/>
            <a:ext cx="5486396"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noProof="0" dirty="0"/>
              <a:t>Staff provides a cure letter with required revisions to the school</a:t>
            </a:r>
          </a:p>
        </p:txBody>
      </p:sp>
      <p:sp>
        <p:nvSpPr>
          <p:cNvPr id="13" name="TextBox 12">
            <a:extLst>
              <a:ext uri="{FF2B5EF4-FFF2-40B4-BE49-F238E27FC236}">
                <a16:creationId xmlns:a16="http://schemas.microsoft.com/office/drawing/2014/main" id="{7AA36F88-DEB8-5E58-5749-CCE7EA83EF14}"/>
              </a:ext>
            </a:extLst>
          </p:cNvPr>
          <p:cNvSpPr txBox="1"/>
          <p:nvPr/>
        </p:nvSpPr>
        <p:spPr>
          <a:xfrm>
            <a:off x="1981202" y="2981424"/>
            <a:ext cx="5486396"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u="sng" noProof="0" dirty="0">
                <a:solidFill>
                  <a:schemeClr val="tx1"/>
                </a:solidFill>
              </a:rPr>
              <a:t>If approved pending</a:t>
            </a:r>
            <a:r>
              <a:rPr lang="en-US" sz="1600" noProof="0" dirty="0"/>
              <a:t>, no further Board review is required </a:t>
            </a:r>
            <a:br>
              <a:rPr lang="en-US" sz="1600" noProof="0" dirty="0"/>
            </a:br>
            <a:r>
              <a:rPr lang="en-US" sz="1600" noProof="0" dirty="0"/>
              <a:t>When all required revisions have been satisfied, staff will issue the approvals</a:t>
            </a:r>
          </a:p>
        </p:txBody>
      </p:sp>
      <p:sp>
        <p:nvSpPr>
          <p:cNvPr id="14" name="TextBox 13">
            <a:extLst>
              <a:ext uri="{FF2B5EF4-FFF2-40B4-BE49-F238E27FC236}">
                <a16:creationId xmlns:a16="http://schemas.microsoft.com/office/drawing/2014/main" id="{C228A50E-212C-C34A-8C10-8EBF0DC9A37D}"/>
              </a:ext>
            </a:extLst>
          </p:cNvPr>
          <p:cNvSpPr txBox="1"/>
          <p:nvPr/>
        </p:nvSpPr>
        <p:spPr>
          <a:xfrm>
            <a:off x="1977959" y="3959675"/>
            <a:ext cx="5486396"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u="sng" noProof="0" dirty="0"/>
              <a:t>If deferred </a:t>
            </a:r>
            <a:r>
              <a:rPr lang="en-US" sz="1600" noProof="0" dirty="0"/>
              <a:t>and all required revisions are not satisfied prior to the next submission deadline, the applications will be held for further revisions and potential presentation at a future meeting</a:t>
            </a:r>
          </a:p>
        </p:txBody>
      </p:sp>
      <p:sp>
        <p:nvSpPr>
          <p:cNvPr id="15" name="TextBox 14">
            <a:extLst>
              <a:ext uri="{FF2B5EF4-FFF2-40B4-BE49-F238E27FC236}">
                <a16:creationId xmlns:a16="http://schemas.microsoft.com/office/drawing/2014/main" id="{2E336158-00F7-2D44-7A84-AD3B3C41CD4E}"/>
              </a:ext>
            </a:extLst>
          </p:cNvPr>
          <p:cNvSpPr txBox="1"/>
          <p:nvPr/>
        </p:nvSpPr>
        <p:spPr>
          <a:xfrm>
            <a:off x="1984444" y="4937926"/>
            <a:ext cx="5486396" cy="830997"/>
          </a:xfrm>
          <a:prstGeom prst="rect">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u="sng" noProof="0" dirty="0"/>
              <a:t>If deferred </a:t>
            </a:r>
            <a:r>
              <a:rPr lang="en-US" sz="1600" noProof="0" dirty="0"/>
              <a:t>and all required revisions are satisfied prior to the next submission deadline, staff will advance the applications for Board consideration </a:t>
            </a:r>
          </a:p>
        </p:txBody>
      </p:sp>
    </p:spTree>
    <p:extLst>
      <p:ext uri="{BB962C8B-B14F-4D97-AF65-F5344CB8AC3E}">
        <p14:creationId xmlns:p14="http://schemas.microsoft.com/office/powerpoint/2010/main" val="15238819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CE856-7260-498B-FFA4-74B9679497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00AA24-E933-5F19-8603-1F5F215F9301}"/>
              </a:ext>
            </a:extLst>
          </p:cNvPr>
          <p:cNvSpPr>
            <a:spLocks noGrp="1"/>
          </p:cNvSpPr>
          <p:nvPr>
            <p:ph type="title"/>
          </p:nvPr>
        </p:nvSpPr>
        <p:spPr/>
        <p:txBody>
          <a:bodyPr/>
          <a:lstStyle/>
          <a:p>
            <a:r>
              <a:rPr lang="en-US" noProof="0" dirty="0"/>
              <a:t>Quantitative vs Qualitative</a:t>
            </a:r>
          </a:p>
        </p:txBody>
      </p:sp>
      <p:sp>
        <p:nvSpPr>
          <p:cNvPr id="3" name="Content Placeholder 2">
            <a:extLst>
              <a:ext uri="{FF2B5EF4-FFF2-40B4-BE49-F238E27FC236}">
                <a16:creationId xmlns:a16="http://schemas.microsoft.com/office/drawing/2014/main" id="{43F6E07D-5F06-EBE2-3B04-0280B4EBA640}"/>
              </a:ext>
            </a:extLst>
          </p:cNvPr>
          <p:cNvSpPr>
            <a:spLocks noGrp="1"/>
          </p:cNvSpPr>
          <p:nvPr>
            <p:ph idx="1"/>
          </p:nvPr>
        </p:nvSpPr>
        <p:spPr/>
        <p:txBody>
          <a:bodyPr>
            <a:normAutofit/>
          </a:bodyPr>
          <a:lstStyle/>
          <a:p>
            <a:r>
              <a:rPr lang="en-US" sz="2400" noProof="0" dirty="0"/>
              <a:t>Staff conducts a </a:t>
            </a:r>
            <a:r>
              <a:rPr lang="en-US" sz="2400" b="1" noProof="0" dirty="0"/>
              <a:t>quantitative</a:t>
            </a:r>
            <a:r>
              <a:rPr lang="en-US" sz="2400" noProof="0" dirty="0"/>
              <a:t> review to ensure all required information and documents are provided, ensuring a materially complete application</a:t>
            </a:r>
          </a:p>
          <a:p>
            <a:r>
              <a:rPr lang="en-US" sz="2400" noProof="0" dirty="0"/>
              <a:t>During the staff review, if qualitative items that should be corrected are noticed and would otherwise be pointed out by the Board, those items may be included in the cure letter</a:t>
            </a:r>
          </a:p>
          <a:p>
            <a:r>
              <a:rPr lang="en-US" sz="2400" noProof="0" dirty="0">
                <a:solidFill>
                  <a:srgbClr val="FF0000"/>
                </a:solidFill>
              </a:rPr>
              <a:t>If staff recommends adding documentation, information, or clarification, it is for the school’s benefit, but it is not required of staff to note</a:t>
            </a:r>
          </a:p>
        </p:txBody>
      </p:sp>
      <p:sp>
        <p:nvSpPr>
          <p:cNvPr id="4" name="Slide Number Placeholder 3">
            <a:extLst>
              <a:ext uri="{FF2B5EF4-FFF2-40B4-BE49-F238E27FC236}">
                <a16:creationId xmlns:a16="http://schemas.microsoft.com/office/drawing/2014/main" id="{0D6C3FBB-3F9C-BC36-2158-7B477E350527}"/>
              </a:ext>
            </a:extLst>
          </p:cNvPr>
          <p:cNvSpPr>
            <a:spLocks noGrp="1"/>
          </p:cNvSpPr>
          <p:nvPr>
            <p:ph type="sldNum" sz="quarter" idx="12"/>
          </p:nvPr>
        </p:nvSpPr>
        <p:spPr/>
        <p:txBody>
          <a:bodyPr/>
          <a:lstStyle/>
          <a:p>
            <a:fld id="{680C5762-CF65-4775-9966-A58D40CC61B9}" type="slidenum">
              <a:rPr lang="en-US" noProof="0" smtClean="0"/>
              <a:t>54</a:t>
            </a:fld>
            <a:endParaRPr lang="en-US" noProof="0" dirty="0"/>
          </a:p>
        </p:txBody>
      </p:sp>
    </p:spTree>
    <p:extLst>
      <p:ext uri="{BB962C8B-B14F-4D97-AF65-F5344CB8AC3E}">
        <p14:creationId xmlns:p14="http://schemas.microsoft.com/office/powerpoint/2010/main" val="20959782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EAED9-AD3F-3EF2-39A9-5FD973F068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D95427-453A-6A64-0C5B-7DC11DEFE76A}"/>
              </a:ext>
            </a:extLst>
          </p:cNvPr>
          <p:cNvSpPr>
            <a:spLocks noGrp="1"/>
          </p:cNvSpPr>
          <p:nvPr>
            <p:ph type="title"/>
          </p:nvPr>
        </p:nvSpPr>
        <p:spPr/>
        <p:txBody>
          <a:bodyPr/>
          <a:lstStyle/>
          <a:p>
            <a:r>
              <a:rPr lang="en-US" noProof="0" dirty="0"/>
              <a:t>Quantitative vs Qualitative</a:t>
            </a:r>
          </a:p>
        </p:txBody>
      </p:sp>
      <p:sp>
        <p:nvSpPr>
          <p:cNvPr id="3" name="Content Placeholder 2">
            <a:extLst>
              <a:ext uri="{FF2B5EF4-FFF2-40B4-BE49-F238E27FC236}">
                <a16:creationId xmlns:a16="http://schemas.microsoft.com/office/drawing/2014/main" id="{682CF408-D1E2-19CC-E95B-839A5AC63B45}"/>
              </a:ext>
            </a:extLst>
          </p:cNvPr>
          <p:cNvSpPr>
            <a:spLocks noGrp="1"/>
          </p:cNvSpPr>
          <p:nvPr>
            <p:ph idx="1"/>
          </p:nvPr>
        </p:nvSpPr>
        <p:spPr/>
        <p:txBody>
          <a:bodyPr>
            <a:normAutofit/>
          </a:bodyPr>
          <a:lstStyle/>
          <a:p>
            <a:r>
              <a:rPr lang="en-US" sz="2400" noProof="0" dirty="0"/>
              <a:t>The Board conducts a </a:t>
            </a:r>
            <a:r>
              <a:rPr lang="en-US" sz="2400" b="1" noProof="0" dirty="0"/>
              <a:t>qualitative</a:t>
            </a:r>
            <a:r>
              <a:rPr lang="en-US" sz="2400" noProof="0" dirty="0"/>
              <a:t> review to ensure the operations and programming to be offered are sustainable and will offer necessary employment training and sufficient employment opportunities</a:t>
            </a:r>
          </a:p>
          <a:p>
            <a:r>
              <a:rPr lang="en-US" sz="2400" noProof="0" dirty="0"/>
              <a:t>The Board is responsible for reviewing applications and requests beyond ensuring the application is materially complete - it cannot be expected that staff will identify any or all Board concerns prior to Board review</a:t>
            </a:r>
          </a:p>
          <a:p>
            <a:r>
              <a:rPr lang="en-US" sz="2400" noProof="0" dirty="0"/>
              <a:t>It is the school’s responsibility to ensure materially complete applications that present information accurately and consistently</a:t>
            </a:r>
          </a:p>
        </p:txBody>
      </p:sp>
      <p:sp>
        <p:nvSpPr>
          <p:cNvPr id="4" name="Slide Number Placeholder 3">
            <a:extLst>
              <a:ext uri="{FF2B5EF4-FFF2-40B4-BE49-F238E27FC236}">
                <a16:creationId xmlns:a16="http://schemas.microsoft.com/office/drawing/2014/main" id="{EA0B2699-1DBA-DE37-0EFA-0E1FFAA148D8}"/>
              </a:ext>
            </a:extLst>
          </p:cNvPr>
          <p:cNvSpPr>
            <a:spLocks noGrp="1"/>
          </p:cNvSpPr>
          <p:nvPr>
            <p:ph type="sldNum" sz="quarter" idx="12"/>
          </p:nvPr>
        </p:nvSpPr>
        <p:spPr/>
        <p:txBody>
          <a:bodyPr/>
          <a:lstStyle/>
          <a:p>
            <a:fld id="{680C5762-CF65-4775-9966-A58D40CC61B9}" type="slidenum">
              <a:rPr lang="en-US" noProof="0" smtClean="0"/>
              <a:t>55</a:t>
            </a:fld>
            <a:endParaRPr lang="en-US" noProof="0" dirty="0"/>
          </a:p>
        </p:txBody>
      </p:sp>
    </p:spTree>
    <p:extLst>
      <p:ext uri="{BB962C8B-B14F-4D97-AF65-F5344CB8AC3E}">
        <p14:creationId xmlns:p14="http://schemas.microsoft.com/office/powerpoint/2010/main" val="3955668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BE47A-20F1-CA60-1033-5205193D02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E8071D-B702-C965-848C-3BA84B70E634}"/>
              </a:ext>
            </a:extLst>
          </p:cNvPr>
          <p:cNvSpPr>
            <a:spLocks noGrp="1"/>
          </p:cNvSpPr>
          <p:nvPr>
            <p:ph type="title"/>
          </p:nvPr>
        </p:nvSpPr>
        <p:spPr/>
        <p:txBody>
          <a:bodyPr/>
          <a:lstStyle/>
          <a:p>
            <a:r>
              <a:rPr lang="en-US" noProof="0" dirty="0"/>
              <a:t>Consultants</a:t>
            </a:r>
          </a:p>
        </p:txBody>
      </p:sp>
      <p:sp>
        <p:nvSpPr>
          <p:cNvPr id="3" name="Content Placeholder 2">
            <a:extLst>
              <a:ext uri="{FF2B5EF4-FFF2-40B4-BE49-F238E27FC236}">
                <a16:creationId xmlns:a16="http://schemas.microsoft.com/office/drawing/2014/main" id="{40C91F09-167C-65D8-59AF-7B915843A418}"/>
              </a:ext>
            </a:extLst>
          </p:cNvPr>
          <p:cNvSpPr>
            <a:spLocks noGrp="1"/>
          </p:cNvSpPr>
          <p:nvPr>
            <p:ph idx="1"/>
          </p:nvPr>
        </p:nvSpPr>
        <p:spPr/>
        <p:txBody>
          <a:bodyPr>
            <a:normAutofit/>
          </a:bodyPr>
          <a:lstStyle/>
          <a:p>
            <a:r>
              <a:rPr lang="en-US" sz="2400" noProof="0" dirty="0"/>
              <a:t>Accountants, Legal Counsel, Education, Business</a:t>
            </a:r>
            <a:r>
              <a:rPr lang="en-US" sz="2400" dirty="0"/>
              <a:t>, Technology</a:t>
            </a:r>
            <a:endParaRPr lang="en-US" sz="2400" noProof="0" dirty="0"/>
          </a:p>
          <a:p>
            <a:r>
              <a:rPr lang="en-US" sz="2400" noProof="0" dirty="0"/>
              <a:t>Board staff corresponds with the school’s designated Director – in the Director’s absence, a designated Assistant Director may correspond on behalf of the school</a:t>
            </a:r>
          </a:p>
          <a:p>
            <a:r>
              <a:rPr lang="en-US" sz="2400" noProof="0" dirty="0"/>
              <a:t>Board staff can correspond with legal counsel; however, it is expected that the school will provide introductions and be included on future correspondence</a:t>
            </a:r>
          </a:p>
          <a:p>
            <a:r>
              <a:rPr lang="en-US" sz="2400" noProof="0" dirty="0"/>
              <a:t>Board staff cannot correspond with accountants or education or business consultants</a:t>
            </a:r>
          </a:p>
        </p:txBody>
      </p:sp>
      <p:sp>
        <p:nvSpPr>
          <p:cNvPr id="4" name="Slide Number Placeholder 3">
            <a:extLst>
              <a:ext uri="{FF2B5EF4-FFF2-40B4-BE49-F238E27FC236}">
                <a16:creationId xmlns:a16="http://schemas.microsoft.com/office/drawing/2014/main" id="{F0892A9D-67B1-9E0C-9547-09F6EC949520}"/>
              </a:ext>
            </a:extLst>
          </p:cNvPr>
          <p:cNvSpPr>
            <a:spLocks noGrp="1"/>
          </p:cNvSpPr>
          <p:nvPr>
            <p:ph type="sldNum" sz="quarter" idx="12"/>
          </p:nvPr>
        </p:nvSpPr>
        <p:spPr/>
        <p:txBody>
          <a:bodyPr/>
          <a:lstStyle/>
          <a:p>
            <a:fld id="{680C5762-CF65-4775-9966-A58D40CC61B9}" type="slidenum">
              <a:rPr lang="en-US" noProof="0" smtClean="0"/>
              <a:t>56</a:t>
            </a:fld>
            <a:endParaRPr lang="en-US" noProof="0" dirty="0"/>
          </a:p>
        </p:txBody>
      </p:sp>
    </p:spTree>
    <p:extLst>
      <p:ext uri="{BB962C8B-B14F-4D97-AF65-F5344CB8AC3E}">
        <p14:creationId xmlns:p14="http://schemas.microsoft.com/office/powerpoint/2010/main" val="27137515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24537-892E-0CBC-23B3-E889EE6ABB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D6D80F-43EB-2A85-DFE4-6AA949166B41}"/>
              </a:ext>
            </a:extLst>
          </p:cNvPr>
          <p:cNvSpPr>
            <a:spLocks noGrp="1"/>
          </p:cNvSpPr>
          <p:nvPr>
            <p:ph type="title"/>
          </p:nvPr>
        </p:nvSpPr>
        <p:spPr/>
        <p:txBody>
          <a:bodyPr/>
          <a:lstStyle/>
          <a:p>
            <a:r>
              <a:rPr lang="en-US" noProof="0" dirty="0"/>
              <a:t>Consultants</a:t>
            </a:r>
          </a:p>
        </p:txBody>
      </p:sp>
      <p:sp>
        <p:nvSpPr>
          <p:cNvPr id="3" name="Content Placeholder 2">
            <a:extLst>
              <a:ext uri="{FF2B5EF4-FFF2-40B4-BE49-F238E27FC236}">
                <a16:creationId xmlns:a16="http://schemas.microsoft.com/office/drawing/2014/main" id="{AE7994AE-2E95-313F-B638-04879CDB643E}"/>
              </a:ext>
            </a:extLst>
          </p:cNvPr>
          <p:cNvSpPr>
            <a:spLocks noGrp="1"/>
          </p:cNvSpPr>
          <p:nvPr>
            <p:ph idx="1"/>
          </p:nvPr>
        </p:nvSpPr>
        <p:spPr/>
        <p:txBody>
          <a:bodyPr>
            <a:normAutofit/>
          </a:bodyPr>
          <a:lstStyle/>
          <a:p>
            <a:r>
              <a:rPr lang="en-US" sz="2400" noProof="0" dirty="0"/>
              <a:t>Only school personnel are permitted to present the school’s applications to the Board – consultants may not represent the school before the Board</a:t>
            </a:r>
          </a:p>
          <a:p>
            <a:r>
              <a:rPr lang="en-US" sz="2400" noProof="0" dirty="0"/>
              <a:t>Staff cannot provide consultant recommendations or referrals</a:t>
            </a:r>
          </a:p>
          <a:p>
            <a:r>
              <a:rPr lang="en-US" sz="2400" noProof="0" dirty="0">
                <a:hlinkClick r:id="rId2"/>
              </a:rPr>
              <a:t>Board Policy Memo #110</a:t>
            </a:r>
            <a:endParaRPr lang="en-US" sz="2400" noProof="0" dirty="0"/>
          </a:p>
          <a:p>
            <a:endParaRPr lang="en-US" sz="2400" noProof="0" dirty="0"/>
          </a:p>
        </p:txBody>
      </p:sp>
      <p:sp>
        <p:nvSpPr>
          <p:cNvPr id="4" name="Slide Number Placeholder 3">
            <a:extLst>
              <a:ext uri="{FF2B5EF4-FFF2-40B4-BE49-F238E27FC236}">
                <a16:creationId xmlns:a16="http://schemas.microsoft.com/office/drawing/2014/main" id="{0500DB0F-EC86-1FF8-3236-D7FA591AFF46}"/>
              </a:ext>
            </a:extLst>
          </p:cNvPr>
          <p:cNvSpPr>
            <a:spLocks noGrp="1"/>
          </p:cNvSpPr>
          <p:nvPr>
            <p:ph type="sldNum" sz="quarter" idx="12"/>
          </p:nvPr>
        </p:nvSpPr>
        <p:spPr/>
        <p:txBody>
          <a:bodyPr/>
          <a:lstStyle/>
          <a:p>
            <a:fld id="{680C5762-CF65-4775-9966-A58D40CC61B9}" type="slidenum">
              <a:rPr lang="en-US" noProof="0" smtClean="0"/>
              <a:t>57</a:t>
            </a:fld>
            <a:endParaRPr lang="en-US" noProof="0" dirty="0"/>
          </a:p>
        </p:txBody>
      </p:sp>
    </p:spTree>
    <p:extLst>
      <p:ext uri="{BB962C8B-B14F-4D97-AF65-F5344CB8AC3E}">
        <p14:creationId xmlns:p14="http://schemas.microsoft.com/office/powerpoint/2010/main" val="35020755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6F1C6-45FE-4E48-2271-9672EF5D5F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2D098B-D5C4-8AB9-18B7-2AF308E7F140}"/>
              </a:ext>
            </a:extLst>
          </p:cNvPr>
          <p:cNvSpPr>
            <a:spLocks noGrp="1"/>
          </p:cNvSpPr>
          <p:nvPr>
            <p:ph type="title"/>
          </p:nvPr>
        </p:nvSpPr>
        <p:spPr/>
        <p:txBody>
          <a:bodyPr/>
          <a:lstStyle/>
          <a:p>
            <a:r>
              <a:rPr lang="en-US" noProof="0" dirty="0"/>
              <a:t>What do I need to know after licensure?</a:t>
            </a:r>
          </a:p>
        </p:txBody>
      </p:sp>
      <p:sp>
        <p:nvSpPr>
          <p:cNvPr id="3" name="Content Placeholder 2">
            <a:extLst>
              <a:ext uri="{FF2B5EF4-FFF2-40B4-BE49-F238E27FC236}">
                <a16:creationId xmlns:a16="http://schemas.microsoft.com/office/drawing/2014/main" id="{19A6402D-CF41-F3E2-784C-F8EBADB792E3}"/>
              </a:ext>
            </a:extLst>
          </p:cNvPr>
          <p:cNvSpPr>
            <a:spLocks noGrp="1"/>
          </p:cNvSpPr>
          <p:nvPr>
            <p:ph idx="1"/>
          </p:nvPr>
        </p:nvSpPr>
        <p:spPr/>
        <p:txBody>
          <a:bodyPr>
            <a:normAutofit/>
          </a:bodyPr>
          <a:lstStyle/>
          <a:p>
            <a:r>
              <a:rPr lang="en-US" sz="2400" noProof="0" dirty="0"/>
              <a:t>The school is responsible for maintaining compliance with statute, regulations, and Board policy</a:t>
            </a:r>
          </a:p>
          <a:p>
            <a:r>
              <a:rPr lang="en-US" sz="2400" noProof="0" dirty="0"/>
              <a:t>Staff will make every effort to work with the school to come into compliance prior to initiating enforcement action</a:t>
            </a:r>
          </a:p>
          <a:p>
            <a:r>
              <a:rPr lang="en-US" sz="2400" noProof="0" dirty="0"/>
              <a:t>Schools that do not respond to staff outreach, or choose to otherwise not address compliance violations in a timely manner, will be referred to the Board for enforcement action</a:t>
            </a:r>
          </a:p>
        </p:txBody>
      </p:sp>
      <p:sp>
        <p:nvSpPr>
          <p:cNvPr id="4" name="Slide Number Placeholder 3">
            <a:extLst>
              <a:ext uri="{FF2B5EF4-FFF2-40B4-BE49-F238E27FC236}">
                <a16:creationId xmlns:a16="http://schemas.microsoft.com/office/drawing/2014/main" id="{8BFD9BE4-062B-697C-AFFC-33565CB7D6FE}"/>
              </a:ext>
            </a:extLst>
          </p:cNvPr>
          <p:cNvSpPr>
            <a:spLocks noGrp="1"/>
          </p:cNvSpPr>
          <p:nvPr>
            <p:ph type="sldNum" sz="quarter" idx="12"/>
          </p:nvPr>
        </p:nvSpPr>
        <p:spPr/>
        <p:txBody>
          <a:bodyPr/>
          <a:lstStyle/>
          <a:p>
            <a:fld id="{680C5762-CF65-4775-9966-A58D40CC61B9}" type="slidenum">
              <a:rPr lang="en-US" noProof="0" smtClean="0"/>
              <a:t>58</a:t>
            </a:fld>
            <a:endParaRPr lang="en-US" noProof="0" dirty="0"/>
          </a:p>
        </p:txBody>
      </p:sp>
    </p:spTree>
    <p:extLst>
      <p:ext uri="{BB962C8B-B14F-4D97-AF65-F5344CB8AC3E}">
        <p14:creationId xmlns:p14="http://schemas.microsoft.com/office/powerpoint/2010/main" val="29272207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A2BDA-F416-30A3-CDE6-663137AD72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C26383-4A70-0BA5-4550-0B1C688B6928}"/>
              </a:ext>
            </a:extLst>
          </p:cNvPr>
          <p:cNvSpPr>
            <a:spLocks noGrp="1"/>
          </p:cNvSpPr>
          <p:nvPr>
            <p:ph type="title"/>
          </p:nvPr>
        </p:nvSpPr>
        <p:spPr/>
        <p:txBody>
          <a:bodyPr/>
          <a:lstStyle/>
          <a:p>
            <a:r>
              <a:rPr lang="en-US" noProof="0" dirty="0"/>
              <a:t>What do I need to know after licensure?</a:t>
            </a:r>
          </a:p>
        </p:txBody>
      </p:sp>
      <p:sp>
        <p:nvSpPr>
          <p:cNvPr id="3" name="Content Placeholder 2">
            <a:extLst>
              <a:ext uri="{FF2B5EF4-FFF2-40B4-BE49-F238E27FC236}">
                <a16:creationId xmlns:a16="http://schemas.microsoft.com/office/drawing/2014/main" id="{CD830EEB-41BD-6A64-842A-A9CBA74C1A8B}"/>
              </a:ext>
            </a:extLst>
          </p:cNvPr>
          <p:cNvSpPr>
            <a:spLocks noGrp="1"/>
          </p:cNvSpPr>
          <p:nvPr>
            <p:ph idx="1"/>
          </p:nvPr>
        </p:nvSpPr>
        <p:spPr/>
        <p:txBody>
          <a:bodyPr>
            <a:normAutofit/>
          </a:bodyPr>
          <a:lstStyle/>
          <a:p>
            <a:r>
              <a:rPr lang="en-US" sz="2400" noProof="0" dirty="0"/>
              <a:t>All correspondence will be sent to the school’s Director</a:t>
            </a:r>
          </a:p>
          <a:p>
            <a:r>
              <a:rPr lang="en-US" sz="2400" noProof="0" dirty="0"/>
              <a:t>It is the school’s responsibility to ensure that the Director is accountable for forwarding all necessary correspondence to the appropriate individuals within their operations</a:t>
            </a:r>
          </a:p>
          <a:p>
            <a:r>
              <a:rPr lang="en-US" sz="2400" noProof="0" dirty="0"/>
              <a:t>Be sure that email/postal mail is checked frequently and responded to promptly – not receiving email, mail, or certified mail does not exempt a school from maintaining compliance</a:t>
            </a:r>
          </a:p>
          <a:p>
            <a:r>
              <a:rPr lang="en-US" sz="2400" noProof="0" dirty="0"/>
              <a:t>Reference the website prior to and after each Board meeting to review new Board policy</a:t>
            </a:r>
            <a:endParaRPr lang="en-US" sz="2000" noProof="0" dirty="0"/>
          </a:p>
          <a:p>
            <a:endParaRPr lang="en-US" sz="2400" noProof="0" dirty="0"/>
          </a:p>
        </p:txBody>
      </p:sp>
      <p:sp>
        <p:nvSpPr>
          <p:cNvPr id="4" name="Slide Number Placeholder 3">
            <a:extLst>
              <a:ext uri="{FF2B5EF4-FFF2-40B4-BE49-F238E27FC236}">
                <a16:creationId xmlns:a16="http://schemas.microsoft.com/office/drawing/2014/main" id="{43AD3669-ABB9-2E36-275A-92353D024105}"/>
              </a:ext>
            </a:extLst>
          </p:cNvPr>
          <p:cNvSpPr>
            <a:spLocks noGrp="1"/>
          </p:cNvSpPr>
          <p:nvPr>
            <p:ph type="sldNum" sz="quarter" idx="12"/>
          </p:nvPr>
        </p:nvSpPr>
        <p:spPr/>
        <p:txBody>
          <a:bodyPr/>
          <a:lstStyle/>
          <a:p>
            <a:fld id="{680C5762-CF65-4775-9966-A58D40CC61B9}" type="slidenum">
              <a:rPr lang="en-US" noProof="0" smtClean="0"/>
              <a:t>59</a:t>
            </a:fld>
            <a:endParaRPr lang="en-US" noProof="0" dirty="0"/>
          </a:p>
        </p:txBody>
      </p:sp>
    </p:spTree>
    <p:extLst>
      <p:ext uri="{BB962C8B-B14F-4D97-AF65-F5344CB8AC3E}">
        <p14:creationId xmlns:p14="http://schemas.microsoft.com/office/powerpoint/2010/main" val="3223131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1A5B0-BFE0-8FD6-21A8-386EDC482997}"/>
            </a:ext>
          </a:extLst>
        </p:cNvPr>
        <p:cNvGrpSpPr/>
        <p:nvPr/>
      </p:nvGrpSpPr>
      <p:grpSpPr>
        <a:xfrm>
          <a:off x="0" y="0"/>
          <a:ext cx="0" cy="0"/>
          <a:chOff x="0" y="0"/>
          <a:chExt cx="0" cy="0"/>
        </a:xfrm>
      </p:grpSpPr>
      <p:sp>
        <p:nvSpPr>
          <p:cNvPr id="5127" name="Date Placeholder 3">
            <a:extLst>
              <a:ext uri="{FF2B5EF4-FFF2-40B4-BE49-F238E27FC236}">
                <a16:creationId xmlns:a16="http://schemas.microsoft.com/office/drawing/2014/main" id="{D54C7E61-4768-2A49-2338-F9AE86417A4A}"/>
              </a:ext>
            </a:extLst>
          </p:cNvPr>
          <p:cNvSpPr>
            <a:spLocks noGrp="1"/>
          </p:cNvSpPr>
          <p:nvPr>
            <p:ph type="dt" sz="half" idx="10"/>
          </p:nvPr>
        </p:nvSpPr>
        <p:spPr>
          <a:xfrm>
            <a:off x="457200" y="6356350"/>
            <a:ext cx="2133600" cy="365125"/>
          </a:xfrm>
        </p:spPr>
        <p:txBody>
          <a:bodyPr/>
          <a:lstStyle/>
          <a:p>
            <a:pPr>
              <a:spcAft>
                <a:spcPts val="600"/>
              </a:spcAft>
            </a:pPr>
            <a:fld id="{ED0CF1AE-9D07-4FAF-9EEC-B15CCCFC2843}" type="datetime1">
              <a:rPr lang="en-US" noProof="0" smtClean="0"/>
              <a:pPr>
                <a:spcAft>
                  <a:spcPts val="600"/>
                </a:spcAft>
              </a:pPr>
              <a:t>4/2/2025</a:t>
            </a:fld>
            <a:endParaRPr lang="en-US" noProof="0" dirty="0"/>
          </a:p>
        </p:txBody>
      </p:sp>
      <p:sp>
        <p:nvSpPr>
          <p:cNvPr id="4" name="Slide Number Placeholder 3">
            <a:extLst>
              <a:ext uri="{FF2B5EF4-FFF2-40B4-BE49-F238E27FC236}">
                <a16:creationId xmlns:a16="http://schemas.microsoft.com/office/drawing/2014/main" id="{9B18D024-CF69-2C73-330F-33F88AAD039E}"/>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680C5762-CF65-4775-9966-A58D40CC61B9}" type="slidenum">
              <a:rPr lang="en-US" noProof="0" smtClean="0"/>
              <a:pPr>
                <a:spcAft>
                  <a:spcPts val="600"/>
                </a:spcAft>
              </a:pPr>
              <a:t>6</a:t>
            </a:fld>
            <a:endParaRPr lang="en-US" noProof="0" dirty="0"/>
          </a:p>
        </p:txBody>
      </p:sp>
      <p:pic>
        <p:nvPicPr>
          <p:cNvPr id="1026" name="Picture 2" descr="Proper Introductions: Virtual Introductions - HSI">
            <a:extLst>
              <a:ext uri="{FF2B5EF4-FFF2-40B4-BE49-F238E27FC236}">
                <a16:creationId xmlns:a16="http://schemas.microsoft.com/office/drawing/2014/main" id="{6CE108ED-E8DD-083D-C5D4-E3720AF8D56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6841" b="8305"/>
          <a:stretch/>
        </p:blipFill>
        <p:spPr bwMode="auto">
          <a:xfrm>
            <a:off x="1042987" y="1943100"/>
            <a:ext cx="7058025"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1176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76B14-590C-901D-CAAF-437D50DE16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242AD6-15B5-CA62-7034-1E7F25DE3582}"/>
              </a:ext>
            </a:extLst>
          </p:cNvPr>
          <p:cNvSpPr>
            <a:spLocks noGrp="1"/>
          </p:cNvSpPr>
          <p:nvPr>
            <p:ph type="title"/>
          </p:nvPr>
        </p:nvSpPr>
        <p:spPr/>
        <p:txBody>
          <a:bodyPr/>
          <a:lstStyle/>
          <a:p>
            <a:r>
              <a:rPr lang="en-US" noProof="0" dirty="0"/>
              <a:t>What do I need to know after licensure?</a:t>
            </a:r>
          </a:p>
        </p:txBody>
      </p:sp>
      <p:sp>
        <p:nvSpPr>
          <p:cNvPr id="3" name="Content Placeholder 2">
            <a:extLst>
              <a:ext uri="{FF2B5EF4-FFF2-40B4-BE49-F238E27FC236}">
                <a16:creationId xmlns:a16="http://schemas.microsoft.com/office/drawing/2014/main" id="{01ADB1D5-1B33-7DCB-28F3-DA7238065A58}"/>
              </a:ext>
            </a:extLst>
          </p:cNvPr>
          <p:cNvSpPr>
            <a:spLocks noGrp="1"/>
          </p:cNvSpPr>
          <p:nvPr>
            <p:ph idx="1"/>
          </p:nvPr>
        </p:nvSpPr>
        <p:spPr/>
        <p:txBody>
          <a:bodyPr>
            <a:normAutofit/>
          </a:bodyPr>
          <a:lstStyle/>
          <a:p>
            <a:r>
              <a:rPr lang="en-US" sz="2400" noProof="0" dirty="0"/>
              <a:t>Your school will be placed on quarterly financial reporting for a minimum of one year - financial analysis of a business' performance</a:t>
            </a:r>
          </a:p>
          <a:p>
            <a:pPr lvl="1"/>
            <a:r>
              <a:rPr lang="en-US" sz="2400" noProof="0" dirty="0">
                <a:hlinkClick r:id="rId2"/>
              </a:rPr>
              <a:t>Financial Report PDE-2006 for Quarterly Reporting</a:t>
            </a:r>
            <a:endParaRPr lang="en-US" sz="2400" noProof="0" dirty="0"/>
          </a:p>
          <a:p>
            <a:pPr lvl="1"/>
            <a:r>
              <a:rPr lang="en-US" sz="2400" noProof="0" dirty="0">
                <a:hlinkClick r:id="rId3"/>
              </a:rPr>
              <a:t>Quarterly Financial Reporting Submission Deadlines</a:t>
            </a:r>
            <a:endParaRPr lang="en-US" sz="2400" noProof="0" dirty="0"/>
          </a:p>
          <a:p>
            <a:r>
              <a:rPr lang="en-US" sz="2400" noProof="0" dirty="0"/>
              <a:t>You are required to attend a New Director Seminar within 6 months of obtaining initial licensure/registration</a:t>
            </a:r>
          </a:p>
          <a:p>
            <a:pPr lvl="1"/>
            <a:r>
              <a:rPr lang="en-US" sz="2400" noProof="0" dirty="0">
                <a:hlinkClick r:id="rId4"/>
              </a:rPr>
              <a:t>New Director Seminar Dates</a:t>
            </a:r>
            <a:endParaRPr lang="en-US" sz="2400" noProof="0" dirty="0"/>
          </a:p>
          <a:p>
            <a:pPr lvl="1"/>
            <a:r>
              <a:rPr lang="en-US" sz="2400" noProof="0" dirty="0">
                <a:hlinkClick r:id="rId5"/>
              </a:rPr>
              <a:t>New Director Seminar Registration Form</a:t>
            </a:r>
            <a:r>
              <a:rPr lang="en-US" sz="2400" noProof="0" dirty="0"/>
              <a:t>​</a:t>
            </a:r>
          </a:p>
          <a:p>
            <a:endParaRPr lang="en-US" sz="2400" noProof="0" dirty="0"/>
          </a:p>
        </p:txBody>
      </p:sp>
      <p:sp>
        <p:nvSpPr>
          <p:cNvPr id="4" name="Slide Number Placeholder 3">
            <a:extLst>
              <a:ext uri="{FF2B5EF4-FFF2-40B4-BE49-F238E27FC236}">
                <a16:creationId xmlns:a16="http://schemas.microsoft.com/office/drawing/2014/main" id="{31D5E284-548A-011E-4EB4-94F405691D64}"/>
              </a:ext>
            </a:extLst>
          </p:cNvPr>
          <p:cNvSpPr>
            <a:spLocks noGrp="1"/>
          </p:cNvSpPr>
          <p:nvPr>
            <p:ph type="sldNum" sz="quarter" idx="12"/>
          </p:nvPr>
        </p:nvSpPr>
        <p:spPr/>
        <p:txBody>
          <a:bodyPr/>
          <a:lstStyle/>
          <a:p>
            <a:fld id="{680C5762-CF65-4775-9966-A58D40CC61B9}" type="slidenum">
              <a:rPr lang="en-US" noProof="0" smtClean="0"/>
              <a:t>60</a:t>
            </a:fld>
            <a:endParaRPr lang="en-US" noProof="0" dirty="0"/>
          </a:p>
        </p:txBody>
      </p:sp>
    </p:spTree>
    <p:extLst>
      <p:ext uri="{BB962C8B-B14F-4D97-AF65-F5344CB8AC3E}">
        <p14:creationId xmlns:p14="http://schemas.microsoft.com/office/powerpoint/2010/main" val="5386922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28AC4-F27A-ECDF-BD95-DFF8E26EE7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390D57-2174-6CD9-2328-ED79479013F1}"/>
              </a:ext>
            </a:extLst>
          </p:cNvPr>
          <p:cNvSpPr>
            <a:spLocks noGrp="1"/>
          </p:cNvSpPr>
          <p:nvPr>
            <p:ph type="title"/>
          </p:nvPr>
        </p:nvSpPr>
        <p:spPr/>
        <p:txBody>
          <a:bodyPr/>
          <a:lstStyle/>
          <a:p>
            <a:r>
              <a:rPr lang="en-US" noProof="0" dirty="0"/>
              <a:t>What do I need to know after licensure?</a:t>
            </a:r>
          </a:p>
        </p:txBody>
      </p:sp>
      <p:sp>
        <p:nvSpPr>
          <p:cNvPr id="3" name="Content Placeholder 2">
            <a:extLst>
              <a:ext uri="{FF2B5EF4-FFF2-40B4-BE49-F238E27FC236}">
                <a16:creationId xmlns:a16="http://schemas.microsoft.com/office/drawing/2014/main" id="{15F9219F-EDA2-9F4D-EB91-5BB4D2FFDC00}"/>
              </a:ext>
            </a:extLst>
          </p:cNvPr>
          <p:cNvSpPr>
            <a:spLocks noGrp="1"/>
          </p:cNvSpPr>
          <p:nvPr>
            <p:ph idx="1"/>
          </p:nvPr>
        </p:nvSpPr>
        <p:spPr/>
        <p:txBody>
          <a:bodyPr>
            <a:normAutofit/>
          </a:bodyPr>
          <a:lstStyle/>
          <a:p>
            <a:r>
              <a:rPr lang="en-US" sz="2400" noProof="0" dirty="0"/>
              <a:t>License/registration is renewed initially after the first year, then every two years – application and fees are due the 7th of the month prior to expiration</a:t>
            </a:r>
          </a:p>
          <a:p>
            <a:r>
              <a:rPr lang="en-US" sz="2400" noProof="0" dirty="0"/>
              <a:t>Compliance audits are conducted every 3 years for non-accredited schools, every 5 years for accredited schools</a:t>
            </a:r>
          </a:p>
        </p:txBody>
      </p:sp>
      <p:sp>
        <p:nvSpPr>
          <p:cNvPr id="4" name="Slide Number Placeholder 3">
            <a:extLst>
              <a:ext uri="{FF2B5EF4-FFF2-40B4-BE49-F238E27FC236}">
                <a16:creationId xmlns:a16="http://schemas.microsoft.com/office/drawing/2014/main" id="{CF1B5396-294E-DC30-0167-8556B0CFA607}"/>
              </a:ext>
            </a:extLst>
          </p:cNvPr>
          <p:cNvSpPr>
            <a:spLocks noGrp="1"/>
          </p:cNvSpPr>
          <p:nvPr>
            <p:ph type="sldNum" sz="quarter" idx="12"/>
          </p:nvPr>
        </p:nvSpPr>
        <p:spPr/>
        <p:txBody>
          <a:bodyPr/>
          <a:lstStyle/>
          <a:p>
            <a:fld id="{680C5762-CF65-4775-9966-A58D40CC61B9}" type="slidenum">
              <a:rPr lang="en-US" noProof="0" smtClean="0"/>
              <a:t>61</a:t>
            </a:fld>
            <a:endParaRPr lang="en-US" noProof="0" dirty="0"/>
          </a:p>
        </p:txBody>
      </p:sp>
    </p:spTree>
    <p:extLst>
      <p:ext uri="{BB962C8B-B14F-4D97-AF65-F5344CB8AC3E}">
        <p14:creationId xmlns:p14="http://schemas.microsoft.com/office/powerpoint/2010/main" val="30040701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38F05E-9D20-31F8-B14B-7067AF37AE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E2C1AD-A5FE-5B92-F3EF-7631E32E6505}"/>
              </a:ext>
            </a:extLst>
          </p:cNvPr>
          <p:cNvSpPr>
            <a:spLocks noGrp="1"/>
          </p:cNvSpPr>
          <p:nvPr>
            <p:ph type="title"/>
          </p:nvPr>
        </p:nvSpPr>
        <p:spPr/>
        <p:txBody>
          <a:bodyPr/>
          <a:lstStyle/>
          <a:p>
            <a:r>
              <a:rPr lang="en-US" noProof="0" dirty="0"/>
              <a:t>What do I need to know after licensure?</a:t>
            </a:r>
          </a:p>
        </p:txBody>
      </p:sp>
      <p:sp>
        <p:nvSpPr>
          <p:cNvPr id="3" name="Content Placeholder 2">
            <a:extLst>
              <a:ext uri="{FF2B5EF4-FFF2-40B4-BE49-F238E27FC236}">
                <a16:creationId xmlns:a16="http://schemas.microsoft.com/office/drawing/2014/main" id="{A8542A7A-D0EB-B334-B482-41B296523F40}"/>
              </a:ext>
            </a:extLst>
          </p:cNvPr>
          <p:cNvSpPr>
            <a:spLocks noGrp="1"/>
          </p:cNvSpPr>
          <p:nvPr>
            <p:ph idx="1"/>
          </p:nvPr>
        </p:nvSpPr>
        <p:spPr/>
        <p:txBody>
          <a:bodyPr>
            <a:normAutofit/>
          </a:bodyPr>
          <a:lstStyle/>
          <a:p>
            <a:r>
              <a:rPr lang="en-US" sz="2400" noProof="0" dirty="0">
                <a:hlinkClick r:id="rId2"/>
              </a:rPr>
              <a:t>School Resources </a:t>
            </a:r>
            <a:r>
              <a:rPr lang="en-US" sz="2400" noProof="0" dirty="0"/>
              <a:t>&gt; Required Annual Reporting Submissions</a:t>
            </a:r>
          </a:p>
          <a:p>
            <a:pPr lvl="1"/>
            <a:r>
              <a:rPr lang="en-US" sz="2400" noProof="0" dirty="0"/>
              <a:t>Annual Statistical Report - due by September 30</a:t>
            </a:r>
          </a:p>
          <a:p>
            <a:pPr lvl="2"/>
            <a:r>
              <a:rPr lang="en-US" noProof="0" dirty="0"/>
              <a:t>Division of Postsecondary Proprietary Training</a:t>
            </a:r>
          </a:p>
          <a:p>
            <a:pPr lvl="2"/>
            <a:r>
              <a:rPr lang="en-US" noProof="0" dirty="0">
                <a:hlinkClick r:id="rId3"/>
              </a:rPr>
              <a:t>RA-PLS@pa.gov</a:t>
            </a:r>
            <a:r>
              <a:rPr lang="en-US" noProof="0" dirty="0"/>
              <a:t> </a:t>
            </a:r>
          </a:p>
          <a:p>
            <a:pPr lvl="1"/>
            <a:r>
              <a:rPr lang="en-US" sz="2400" noProof="0" dirty="0"/>
              <a:t>Higher Ed Annual Institution Reporting - due March 1</a:t>
            </a:r>
          </a:p>
          <a:p>
            <a:pPr lvl="2"/>
            <a:r>
              <a:rPr lang="en-US" noProof="0" dirty="0"/>
              <a:t>Division of Higher Education, Access and Equity </a:t>
            </a:r>
          </a:p>
          <a:p>
            <a:pPr lvl="2"/>
            <a:r>
              <a:rPr lang="en-US" noProof="0" dirty="0">
                <a:hlinkClick r:id="rId4"/>
              </a:rPr>
              <a:t>RA-highereducation@pa.gov</a:t>
            </a:r>
            <a:r>
              <a:rPr lang="en-US" noProof="0" dirty="0"/>
              <a:t> </a:t>
            </a:r>
          </a:p>
          <a:p>
            <a:endParaRPr lang="en-US" sz="2400" noProof="0" dirty="0"/>
          </a:p>
        </p:txBody>
      </p:sp>
      <p:sp>
        <p:nvSpPr>
          <p:cNvPr id="4" name="Slide Number Placeholder 3">
            <a:extLst>
              <a:ext uri="{FF2B5EF4-FFF2-40B4-BE49-F238E27FC236}">
                <a16:creationId xmlns:a16="http://schemas.microsoft.com/office/drawing/2014/main" id="{AA2AB96B-5893-BD24-FFF9-AF698B092623}"/>
              </a:ext>
            </a:extLst>
          </p:cNvPr>
          <p:cNvSpPr>
            <a:spLocks noGrp="1"/>
          </p:cNvSpPr>
          <p:nvPr>
            <p:ph type="sldNum" sz="quarter" idx="12"/>
          </p:nvPr>
        </p:nvSpPr>
        <p:spPr/>
        <p:txBody>
          <a:bodyPr/>
          <a:lstStyle/>
          <a:p>
            <a:fld id="{680C5762-CF65-4775-9966-A58D40CC61B9}" type="slidenum">
              <a:rPr lang="en-US" noProof="0" smtClean="0"/>
              <a:t>62</a:t>
            </a:fld>
            <a:endParaRPr lang="en-US" noProof="0" dirty="0"/>
          </a:p>
        </p:txBody>
      </p:sp>
    </p:spTree>
    <p:extLst>
      <p:ext uri="{BB962C8B-B14F-4D97-AF65-F5344CB8AC3E}">
        <p14:creationId xmlns:p14="http://schemas.microsoft.com/office/powerpoint/2010/main" val="25189427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09624-B0A5-DA03-BE3F-AC41BBA9BB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D35DC3-3A2C-AA31-8BBE-D429AA0417DB}"/>
              </a:ext>
            </a:extLst>
          </p:cNvPr>
          <p:cNvSpPr>
            <a:spLocks noGrp="1"/>
          </p:cNvSpPr>
          <p:nvPr>
            <p:ph type="title"/>
          </p:nvPr>
        </p:nvSpPr>
        <p:spPr>
          <a:xfrm>
            <a:off x="457200" y="304800"/>
            <a:ext cx="8229600" cy="1143000"/>
          </a:xfrm>
        </p:spPr>
        <p:txBody>
          <a:bodyPr anchor="ctr">
            <a:normAutofit/>
          </a:bodyPr>
          <a:lstStyle/>
          <a:p>
            <a:r>
              <a:rPr lang="en-US" noProof="0" dirty="0"/>
              <a:t>What do I need to know after licensure?</a:t>
            </a:r>
          </a:p>
        </p:txBody>
      </p:sp>
      <p:pic>
        <p:nvPicPr>
          <p:cNvPr id="3078" name="Picture 6" descr="If it is Important you will find a way….. | Priorities quotes, Time ...">
            <a:extLst>
              <a:ext uri="{FF2B5EF4-FFF2-40B4-BE49-F238E27FC236}">
                <a16:creationId xmlns:a16="http://schemas.microsoft.com/office/drawing/2014/main" id="{7E1268D9-8338-246E-0E40-19BEAF3F370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94247" y="1600200"/>
            <a:ext cx="2964505" cy="4525963"/>
          </a:xfrm>
          <a:prstGeom prst="rect">
            <a:avLst/>
          </a:prstGeom>
          <a:solidFill>
            <a:srgbClr val="FFFFFF"/>
          </a:solidFill>
        </p:spPr>
      </p:pic>
      <p:sp>
        <p:nvSpPr>
          <p:cNvPr id="3" name="Content Placeholder 2">
            <a:extLst>
              <a:ext uri="{FF2B5EF4-FFF2-40B4-BE49-F238E27FC236}">
                <a16:creationId xmlns:a16="http://schemas.microsoft.com/office/drawing/2014/main" id="{6F177E04-8B3F-A520-10C1-B7726E86BA9E}"/>
              </a:ext>
            </a:extLst>
          </p:cNvPr>
          <p:cNvSpPr>
            <a:spLocks noGrp="1"/>
          </p:cNvSpPr>
          <p:nvPr>
            <p:ph sz="half" idx="2"/>
          </p:nvPr>
        </p:nvSpPr>
        <p:spPr>
          <a:xfrm>
            <a:off x="4038600" y="1752600"/>
            <a:ext cx="4648200" cy="4373563"/>
          </a:xfrm>
        </p:spPr>
        <p:txBody>
          <a:bodyPr>
            <a:normAutofit/>
          </a:bodyPr>
          <a:lstStyle/>
          <a:p>
            <a:pPr>
              <a:lnSpc>
                <a:spcPct val="90000"/>
              </a:lnSpc>
            </a:pPr>
            <a:r>
              <a:rPr lang="en-US" sz="2000" noProof="0" dirty="0"/>
              <a:t>Annual Statistical Report data is submitted to the Senate and House of Representatives </a:t>
            </a:r>
          </a:p>
          <a:p>
            <a:pPr>
              <a:lnSpc>
                <a:spcPct val="90000"/>
              </a:lnSpc>
            </a:pPr>
            <a:r>
              <a:rPr lang="en-US" sz="2000" noProof="0" dirty="0"/>
              <a:t>The report serves as a representation of the privately-owned occupational training industry in Pennsylvania and is reviewed by our Governor’s Office, legislators, and the public</a:t>
            </a:r>
          </a:p>
          <a:p>
            <a:pPr>
              <a:lnSpc>
                <a:spcPct val="90000"/>
              </a:lnSpc>
            </a:pPr>
            <a:r>
              <a:rPr lang="en-US" sz="2000" noProof="0" dirty="0"/>
              <a:t>Timely reporting of accurate information is essential to lobby for change, advancements, partnerships, funding opportunities, grants, etc.</a:t>
            </a:r>
          </a:p>
        </p:txBody>
      </p:sp>
      <p:sp>
        <p:nvSpPr>
          <p:cNvPr id="3081" name="Date Placeholder 4">
            <a:extLst>
              <a:ext uri="{FF2B5EF4-FFF2-40B4-BE49-F238E27FC236}">
                <a16:creationId xmlns:a16="http://schemas.microsoft.com/office/drawing/2014/main" id="{E346E5B9-1A1C-A220-52BD-60DA6FC7315D}"/>
              </a:ext>
            </a:extLst>
          </p:cNvPr>
          <p:cNvSpPr>
            <a:spLocks noGrp="1"/>
          </p:cNvSpPr>
          <p:nvPr>
            <p:ph type="dt" sz="half" idx="10"/>
          </p:nvPr>
        </p:nvSpPr>
        <p:spPr>
          <a:xfrm>
            <a:off x="457200" y="6356350"/>
            <a:ext cx="2133600" cy="365125"/>
          </a:xfrm>
        </p:spPr>
        <p:txBody>
          <a:bodyPr anchor="ctr">
            <a:normAutofit/>
          </a:bodyPr>
          <a:lstStyle/>
          <a:p>
            <a:pPr>
              <a:spcAft>
                <a:spcPts val="600"/>
              </a:spcAft>
            </a:pPr>
            <a:fld id="{2886EB9F-620D-4745-B0DC-239369A89773}" type="datetime1">
              <a:rPr lang="en-US" noProof="0" smtClean="0"/>
              <a:pPr>
                <a:spcAft>
                  <a:spcPts val="600"/>
                </a:spcAft>
              </a:pPr>
              <a:t>4/2/2025</a:t>
            </a:fld>
            <a:endParaRPr lang="en-US" noProof="0" dirty="0"/>
          </a:p>
        </p:txBody>
      </p:sp>
      <p:sp>
        <p:nvSpPr>
          <p:cNvPr id="4" name="Slide Number Placeholder 3">
            <a:extLst>
              <a:ext uri="{FF2B5EF4-FFF2-40B4-BE49-F238E27FC236}">
                <a16:creationId xmlns:a16="http://schemas.microsoft.com/office/drawing/2014/main" id="{AA802DFF-E99B-A2AF-5150-A1ED13584579}"/>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680C5762-CF65-4775-9966-A58D40CC61B9}" type="slidenum">
              <a:rPr lang="en-US" noProof="0" smtClean="0"/>
              <a:pPr>
                <a:spcAft>
                  <a:spcPts val="600"/>
                </a:spcAft>
              </a:pPr>
              <a:t>63</a:t>
            </a:fld>
            <a:endParaRPr lang="en-US" noProof="0" dirty="0"/>
          </a:p>
        </p:txBody>
      </p:sp>
    </p:spTree>
    <p:extLst>
      <p:ext uri="{BB962C8B-B14F-4D97-AF65-F5344CB8AC3E}">
        <p14:creationId xmlns:p14="http://schemas.microsoft.com/office/powerpoint/2010/main" val="24856339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FABA8-22A1-FAD4-39FC-7C97C1CA9E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2597D0-F020-6600-D7BA-54FECFFA194C}"/>
              </a:ext>
            </a:extLst>
          </p:cNvPr>
          <p:cNvSpPr>
            <a:spLocks noGrp="1"/>
          </p:cNvSpPr>
          <p:nvPr>
            <p:ph type="title"/>
          </p:nvPr>
        </p:nvSpPr>
        <p:spPr/>
        <p:txBody>
          <a:bodyPr/>
          <a:lstStyle/>
          <a:p>
            <a:r>
              <a:rPr lang="en-US" noProof="0" dirty="0"/>
              <a:t>What do I need to know after licensure?</a:t>
            </a:r>
          </a:p>
        </p:txBody>
      </p:sp>
      <p:sp>
        <p:nvSpPr>
          <p:cNvPr id="3" name="Content Placeholder 2">
            <a:extLst>
              <a:ext uri="{FF2B5EF4-FFF2-40B4-BE49-F238E27FC236}">
                <a16:creationId xmlns:a16="http://schemas.microsoft.com/office/drawing/2014/main" id="{CF3A32AA-191E-C961-FC88-905E6A0998E2}"/>
              </a:ext>
            </a:extLst>
          </p:cNvPr>
          <p:cNvSpPr>
            <a:spLocks noGrp="1"/>
          </p:cNvSpPr>
          <p:nvPr>
            <p:ph idx="1"/>
          </p:nvPr>
        </p:nvSpPr>
        <p:spPr/>
        <p:txBody>
          <a:bodyPr>
            <a:normAutofit/>
          </a:bodyPr>
          <a:lstStyle/>
          <a:p>
            <a:r>
              <a:rPr lang="en-US" sz="2400" noProof="0" dirty="0"/>
              <a:t>Admission representatives enrolling students off-campus must be individually licensed, annually ($600)</a:t>
            </a:r>
          </a:p>
          <a:p>
            <a:r>
              <a:rPr lang="en-US" sz="2400" noProof="0" dirty="0"/>
              <a:t>If you are not initially approved for distance education, you must apply with the Board to be approved to offer distance education</a:t>
            </a:r>
          </a:p>
          <a:p>
            <a:r>
              <a:rPr lang="en-US" sz="2400" noProof="0" dirty="0"/>
              <a:t>To revise programming – correspond with your assigned Board administrator prior to making changes</a:t>
            </a:r>
          </a:p>
          <a:p>
            <a:pPr lvl="1"/>
            <a:r>
              <a:rPr lang="en-US" sz="2400" noProof="0" dirty="0"/>
              <a:t>Board approval is required for changes in programming over 24.99%</a:t>
            </a:r>
          </a:p>
        </p:txBody>
      </p:sp>
      <p:sp>
        <p:nvSpPr>
          <p:cNvPr id="4" name="Slide Number Placeholder 3">
            <a:extLst>
              <a:ext uri="{FF2B5EF4-FFF2-40B4-BE49-F238E27FC236}">
                <a16:creationId xmlns:a16="http://schemas.microsoft.com/office/drawing/2014/main" id="{D3191E23-6A5B-97CF-CE5D-BC71D2342DA8}"/>
              </a:ext>
            </a:extLst>
          </p:cNvPr>
          <p:cNvSpPr>
            <a:spLocks noGrp="1"/>
          </p:cNvSpPr>
          <p:nvPr>
            <p:ph type="sldNum" sz="quarter" idx="12"/>
          </p:nvPr>
        </p:nvSpPr>
        <p:spPr/>
        <p:txBody>
          <a:bodyPr/>
          <a:lstStyle/>
          <a:p>
            <a:fld id="{680C5762-CF65-4775-9966-A58D40CC61B9}" type="slidenum">
              <a:rPr lang="en-US" noProof="0" smtClean="0"/>
              <a:t>64</a:t>
            </a:fld>
            <a:endParaRPr lang="en-US" noProof="0" dirty="0"/>
          </a:p>
        </p:txBody>
      </p:sp>
    </p:spTree>
    <p:extLst>
      <p:ext uri="{BB962C8B-B14F-4D97-AF65-F5344CB8AC3E}">
        <p14:creationId xmlns:p14="http://schemas.microsoft.com/office/powerpoint/2010/main" val="16299590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BB826-306C-E080-0A7B-BCA45286D7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531DB0-C8A9-AAA2-42C6-BF33FC5BA78B}"/>
              </a:ext>
            </a:extLst>
          </p:cNvPr>
          <p:cNvSpPr>
            <a:spLocks noGrp="1"/>
          </p:cNvSpPr>
          <p:nvPr>
            <p:ph type="title"/>
          </p:nvPr>
        </p:nvSpPr>
        <p:spPr/>
        <p:txBody>
          <a:bodyPr/>
          <a:lstStyle/>
          <a:p>
            <a:r>
              <a:rPr lang="en-US" noProof="0" dirty="0"/>
              <a:t>What do I need to know after licensure?</a:t>
            </a:r>
          </a:p>
        </p:txBody>
      </p:sp>
      <p:sp>
        <p:nvSpPr>
          <p:cNvPr id="3" name="Content Placeholder 2">
            <a:extLst>
              <a:ext uri="{FF2B5EF4-FFF2-40B4-BE49-F238E27FC236}">
                <a16:creationId xmlns:a16="http://schemas.microsoft.com/office/drawing/2014/main" id="{6E1C9FDF-C8AA-5976-B80F-5AD1D23719F1}"/>
              </a:ext>
            </a:extLst>
          </p:cNvPr>
          <p:cNvSpPr>
            <a:spLocks noGrp="1"/>
          </p:cNvSpPr>
          <p:nvPr>
            <p:ph idx="1"/>
          </p:nvPr>
        </p:nvSpPr>
        <p:spPr/>
        <p:txBody>
          <a:bodyPr>
            <a:noAutofit/>
          </a:bodyPr>
          <a:lstStyle/>
          <a:p>
            <a:r>
              <a:rPr lang="en-US" sz="2400" noProof="0" dirty="0"/>
              <a:t>To change tuition or registration fees – correspond with your assigned Board administrator prior to making changes</a:t>
            </a:r>
          </a:p>
          <a:p>
            <a:pPr lvl="1"/>
            <a:r>
              <a:rPr lang="en-US" sz="2400" noProof="0" dirty="0"/>
              <a:t>Tuition and fee changes must be announced 60-days in advance</a:t>
            </a:r>
          </a:p>
          <a:p>
            <a:pPr lvl="1"/>
            <a:r>
              <a:rPr lang="en-US" sz="2400" noProof="0" dirty="0">
                <a:hlinkClick r:id="rId2"/>
              </a:rPr>
              <a:t>Tuition and fees must be itemized and fully disclosed to students prior to enrollment</a:t>
            </a:r>
          </a:p>
          <a:p>
            <a:pPr lvl="1"/>
            <a:r>
              <a:rPr lang="en-US" sz="2400" noProof="0" dirty="0">
                <a:hlinkClick r:id="rId2"/>
              </a:rPr>
              <a:t>Act 69 of 2024 Higher Education Fee and Cost Transparency Q&amp;A</a:t>
            </a:r>
            <a:endParaRPr lang="en-US" sz="2400" noProof="0" dirty="0"/>
          </a:p>
          <a:p>
            <a:pPr lvl="1"/>
            <a:endParaRPr lang="en-US" sz="2400" noProof="0" dirty="0"/>
          </a:p>
          <a:p>
            <a:endParaRPr lang="en-US" sz="2400" noProof="0" dirty="0"/>
          </a:p>
        </p:txBody>
      </p:sp>
      <p:sp>
        <p:nvSpPr>
          <p:cNvPr id="4" name="Slide Number Placeholder 3">
            <a:extLst>
              <a:ext uri="{FF2B5EF4-FFF2-40B4-BE49-F238E27FC236}">
                <a16:creationId xmlns:a16="http://schemas.microsoft.com/office/drawing/2014/main" id="{3ECE58A1-8E7A-ECB0-2347-324EA6E45B1E}"/>
              </a:ext>
            </a:extLst>
          </p:cNvPr>
          <p:cNvSpPr>
            <a:spLocks noGrp="1"/>
          </p:cNvSpPr>
          <p:nvPr>
            <p:ph type="sldNum" sz="quarter" idx="12"/>
          </p:nvPr>
        </p:nvSpPr>
        <p:spPr/>
        <p:txBody>
          <a:bodyPr/>
          <a:lstStyle/>
          <a:p>
            <a:fld id="{680C5762-CF65-4775-9966-A58D40CC61B9}" type="slidenum">
              <a:rPr lang="en-US" noProof="0" smtClean="0"/>
              <a:t>65</a:t>
            </a:fld>
            <a:endParaRPr lang="en-US" noProof="0" dirty="0"/>
          </a:p>
        </p:txBody>
      </p:sp>
    </p:spTree>
    <p:extLst>
      <p:ext uri="{BB962C8B-B14F-4D97-AF65-F5344CB8AC3E}">
        <p14:creationId xmlns:p14="http://schemas.microsoft.com/office/powerpoint/2010/main" val="15749612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E5E45-7AAA-615B-5B86-0CAC50C6E8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36C1F1-F3EE-0FF4-7FE2-0F96C01BCDC0}"/>
              </a:ext>
            </a:extLst>
          </p:cNvPr>
          <p:cNvSpPr>
            <a:spLocks noGrp="1"/>
          </p:cNvSpPr>
          <p:nvPr>
            <p:ph type="title"/>
          </p:nvPr>
        </p:nvSpPr>
        <p:spPr/>
        <p:txBody>
          <a:bodyPr/>
          <a:lstStyle/>
          <a:p>
            <a:r>
              <a:rPr lang="en-US" noProof="0" dirty="0"/>
              <a:t>What do I need to know after licensure?</a:t>
            </a:r>
          </a:p>
        </p:txBody>
      </p:sp>
      <p:sp>
        <p:nvSpPr>
          <p:cNvPr id="3" name="Content Placeholder 2">
            <a:extLst>
              <a:ext uri="{FF2B5EF4-FFF2-40B4-BE49-F238E27FC236}">
                <a16:creationId xmlns:a16="http://schemas.microsoft.com/office/drawing/2014/main" id="{993C7788-DDEB-9524-4EEC-28510D44C4EB}"/>
              </a:ext>
            </a:extLst>
          </p:cNvPr>
          <p:cNvSpPr>
            <a:spLocks noGrp="1"/>
          </p:cNvSpPr>
          <p:nvPr>
            <p:ph idx="1"/>
          </p:nvPr>
        </p:nvSpPr>
        <p:spPr/>
        <p:txBody>
          <a:bodyPr>
            <a:normAutofit/>
          </a:bodyPr>
          <a:lstStyle/>
          <a:p>
            <a:r>
              <a:rPr lang="en-US" sz="2400" noProof="0" dirty="0"/>
              <a:t>To add new programs, you must submit a New Program Application for consideration by the Board</a:t>
            </a:r>
          </a:p>
          <a:p>
            <a:r>
              <a:rPr lang="en-US" sz="2400" noProof="0" dirty="0"/>
              <a:t>To relocate, add new training locations, or discontinue approved locations – correspond with your assigned Board administrator prior to making changes, Board approval to relocate or a new location is required</a:t>
            </a:r>
            <a:endParaRPr lang="en-US" sz="2000" noProof="0" dirty="0"/>
          </a:p>
        </p:txBody>
      </p:sp>
      <p:sp>
        <p:nvSpPr>
          <p:cNvPr id="4" name="Slide Number Placeholder 3">
            <a:extLst>
              <a:ext uri="{FF2B5EF4-FFF2-40B4-BE49-F238E27FC236}">
                <a16:creationId xmlns:a16="http://schemas.microsoft.com/office/drawing/2014/main" id="{C125656B-AF51-CAFB-89F4-9BAB8B041EEB}"/>
              </a:ext>
            </a:extLst>
          </p:cNvPr>
          <p:cNvSpPr>
            <a:spLocks noGrp="1"/>
          </p:cNvSpPr>
          <p:nvPr>
            <p:ph type="sldNum" sz="quarter" idx="12"/>
          </p:nvPr>
        </p:nvSpPr>
        <p:spPr/>
        <p:txBody>
          <a:bodyPr/>
          <a:lstStyle/>
          <a:p>
            <a:fld id="{680C5762-CF65-4775-9966-A58D40CC61B9}" type="slidenum">
              <a:rPr lang="en-US" noProof="0" smtClean="0"/>
              <a:t>66</a:t>
            </a:fld>
            <a:endParaRPr lang="en-US" noProof="0" dirty="0"/>
          </a:p>
        </p:txBody>
      </p:sp>
    </p:spTree>
    <p:extLst>
      <p:ext uri="{BB962C8B-B14F-4D97-AF65-F5344CB8AC3E}">
        <p14:creationId xmlns:p14="http://schemas.microsoft.com/office/powerpoint/2010/main" val="36988700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A6313-5162-2EBF-364D-360B84EB16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5FDDFE-46F8-C16E-C2DE-BB5CAF286120}"/>
              </a:ext>
            </a:extLst>
          </p:cNvPr>
          <p:cNvSpPr>
            <a:spLocks noGrp="1"/>
          </p:cNvSpPr>
          <p:nvPr>
            <p:ph type="title"/>
          </p:nvPr>
        </p:nvSpPr>
        <p:spPr/>
        <p:txBody>
          <a:bodyPr/>
          <a:lstStyle/>
          <a:p>
            <a:r>
              <a:rPr lang="en-US" noProof="0" dirty="0"/>
              <a:t>What do I need to know after licensure?</a:t>
            </a:r>
          </a:p>
        </p:txBody>
      </p:sp>
      <p:sp>
        <p:nvSpPr>
          <p:cNvPr id="3" name="Content Placeholder 2">
            <a:extLst>
              <a:ext uri="{FF2B5EF4-FFF2-40B4-BE49-F238E27FC236}">
                <a16:creationId xmlns:a16="http://schemas.microsoft.com/office/drawing/2014/main" id="{116E47AE-C9D9-1D70-3444-C0C9F9A64D6E}"/>
              </a:ext>
            </a:extLst>
          </p:cNvPr>
          <p:cNvSpPr>
            <a:spLocks noGrp="1"/>
          </p:cNvSpPr>
          <p:nvPr>
            <p:ph idx="1"/>
          </p:nvPr>
        </p:nvSpPr>
        <p:spPr/>
        <p:txBody>
          <a:bodyPr>
            <a:normAutofit/>
          </a:bodyPr>
          <a:lstStyle/>
          <a:p>
            <a:r>
              <a:rPr lang="en-US" sz="2400" noProof="0" dirty="0"/>
              <a:t>If the Director or Acting Directors change, notification must be immediately provided to your assigned Board Administrator – staff will confirm qualifications of new Directors and Acting Directors</a:t>
            </a:r>
          </a:p>
          <a:p>
            <a:pPr lvl="1"/>
            <a:r>
              <a:rPr lang="en-US" sz="2400" noProof="0" dirty="0">
                <a:hlinkClick r:id="rId2"/>
              </a:rPr>
              <a:t>Director or Acting Director Qualifications PDE-340</a:t>
            </a:r>
            <a:endParaRPr lang="en-US" sz="2400" noProof="0" dirty="0"/>
          </a:p>
        </p:txBody>
      </p:sp>
      <p:sp>
        <p:nvSpPr>
          <p:cNvPr id="4" name="Slide Number Placeholder 3">
            <a:extLst>
              <a:ext uri="{FF2B5EF4-FFF2-40B4-BE49-F238E27FC236}">
                <a16:creationId xmlns:a16="http://schemas.microsoft.com/office/drawing/2014/main" id="{1034883E-1FCD-8626-B4F6-03AD590C5493}"/>
              </a:ext>
            </a:extLst>
          </p:cNvPr>
          <p:cNvSpPr>
            <a:spLocks noGrp="1"/>
          </p:cNvSpPr>
          <p:nvPr>
            <p:ph type="sldNum" sz="quarter" idx="12"/>
          </p:nvPr>
        </p:nvSpPr>
        <p:spPr/>
        <p:txBody>
          <a:bodyPr/>
          <a:lstStyle/>
          <a:p>
            <a:fld id="{680C5762-CF65-4775-9966-A58D40CC61B9}" type="slidenum">
              <a:rPr lang="en-US" noProof="0" smtClean="0"/>
              <a:t>67</a:t>
            </a:fld>
            <a:endParaRPr lang="en-US" noProof="0" dirty="0"/>
          </a:p>
        </p:txBody>
      </p:sp>
    </p:spTree>
    <p:extLst>
      <p:ext uri="{BB962C8B-B14F-4D97-AF65-F5344CB8AC3E}">
        <p14:creationId xmlns:p14="http://schemas.microsoft.com/office/powerpoint/2010/main" val="8292682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D9D68-67A7-B625-9BCD-88818EA3AB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321559-B739-EF87-2744-1EB85E4EC46C}"/>
              </a:ext>
            </a:extLst>
          </p:cNvPr>
          <p:cNvSpPr>
            <a:spLocks noGrp="1"/>
          </p:cNvSpPr>
          <p:nvPr>
            <p:ph type="title"/>
          </p:nvPr>
        </p:nvSpPr>
        <p:spPr/>
        <p:txBody>
          <a:bodyPr/>
          <a:lstStyle/>
          <a:p>
            <a:r>
              <a:rPr lang="en-US" noProof="0" dirty="0"/>
              <a:t>What do I need to know after licensure?</a:t>
            </a:r>
          </a:p>
        </p:txBody>
      </p:sp>
      <p:sp>
        <p:nvSpPr>
          <p:cNvPr id="3" name="Content Placeholder 2">
            <a:extLst>
              <a:ext uri="{FF2B5EF4-FFF2-40B4-BE49-F238E27FC236}">
                <a16:creationId xmlns:a16="http://schemas.microsoft.com/office/drawing/2014/main" id="{1815C223-32E5-C728-2B8A-646C79D81198}"/>
              </a:ext>
            </a:extLst>
          </p:cNvPr>
          <p:cNvSpPr>
            <a:spLocks noGrp="1"/>
          </p:cNvSpPr>
          <p:nvPr>
            <p:ph idx="1"/>
          </p:nvPr>
        </p:nvSpPr>
        <p:spPr/>
        <p:txBody>
          <a:bodyPr>
            <a:normAutofit/>
          </a:bodyPr>
          <a:lstStyle/>
          <a:p>
            <a:r>
              <a:rPr lang="en-US" sz="2400" noProof="0" dirty="0"/>
              <a:t>If you change or alter your surety coverage, immediately notify and submit current documentation to your Board Administrator</a:t>
            </a:r>
          </a:p>
          <a:p>
            <a:r>
              <a:rPr lang="en-US" sz="2400" noProof="0" dirty="0"/>
              <a:t>If you intend to sell the school and process a change in ownership, immediately notify your Board Administrator, Board approval is required for a change in ownership</a:t>
            </a:r>
          </a:p>
          <a:p>
            <a:r>
              <a:rPr lang="en-US" sz="2400" noProof="0" dirty="0"/>
              <a:t>Reportable events - schools are required to notify the Board of any circumstance or occurrence which takes place at a school, or which pertains to the school, within the knowledge of the school’s owner, director, or chief executive officer</a:t>
            </a:r>
          </a:p>
        </p:txBody>
      </p:sp>
      <p:sp>
        <p:nvSpPr>
          <p:cNvPr id="4" name="Slide Number Placeholder 3">
            <a:extLst>
              <a:ext uri="{FF2B5EF4-FFF2-40B4-BE49-F238E27FC236}">
                <a16:creationId xmlns:a16="http://schemas.microsoft.com/office/drawing/2014/main" id="{20222161-B34A-A1FB-DAD8-6760CEF44187}"/>
              </a:ext>
            </a:extLst>
          </p:cNvPr>
          <p:cNvSpPr>
            <a:spLocks noGrp="1"/>
          </p:cNvSpPr>
          <p:nvPr>
            <p:ph type="sldNum" sz="quarter" idx="12"/>
          </p:nvPr>
        </p:nvSpPr>
        <p:spPr/>
        <p:txBody>
          <a:bodyPr/>
          <a:lstStyle/>
          <a:p>
            <a:fld id="{680C5762-CF65-4775-9966-A58D40CC61B9}" type="slidenum">
              <a:rPr lang="en-US" noProof="0" smtClean="0"/>
              <a:t>68</a:t>
            </a:fld>
            <a:endParaRPr lang="en-US" noProof="0" dirty="0"/>
          </a:p>
        </p:txBody>
      </p:sp>
    </p:spTree>
    <p:extLst>
      <p:ext uri="{BB962C8B-B14F-4D97-AF65-F5344CB8AC3E}">
        <p14:creationId xmlns:p14="http://schemas.microsoft.com/office/powerpoint/2010/main" val="10611842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E9F7F-B5E7-6537-C6A8-D5A1A6175D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FB1544-D47F-414A-982B-899195DB3CF7}"/>
              </a:ext>
            </a:extLst>
          </p:cNvPr>
          <p:cNvSpPr>
            <a:spLocks noGrp="1"/>
          </p:cNvSpPr>
          <p:nvPr>
            <p:ph type="title"/>
          </p:nvPr>
        </p:nvSpPr>
        <p:spPr/>
        <p:txBody>
          <a:bodyPr/>
          <a:lstStyle/>
          <a:p>
            <a:r>
              <a:rPr lang="en-US" noProof="0" dirty="0"/>
              <a:t>Board Applications</a:t>
            </a:r>
          </a:p>
        </p:txBody>
      </p:sp>
      <p:sp>
        <p:nvSpPr>
          <p:cNvPr id="3" name="Content Placeholder 2">
            <a:extLst>
              <a:ext uri="{FF2B5EF4-FFF2-40B4-BE49-F238E27FC236}">
                <a16:creationId xmlns:a16="http://schemas.microsoft.com/office/drawing/2014/main" id="{5AA9A8AD-1749-9C71-6E9B-274B8ABD53D5}"/>
              </a:ext>
            </a:extLst>
          </p:cNvPr>
          <p:cNvSpPr>
            <a:spLocks noGrp="1"/>
          </p:cNvSpPr>
          <p:nvPr>
            <p:ph idx="1"/>
          </p:nvPr>
        </p:nvSpPr>
        <p:spPr/>
        <p:txBody>
          <a:bodyPr>
            <a:normAutofit/>
          </a:bodyPr>
          <a:lstStyle/>
          <a:p>
            <a:r>
              <a:rPr lang="en-US" sz="2400" noProof="0" dirty="0"/>
              <a:t>All Board applications are currently provided in MS Excel</a:t>
            </a:r>
          </a:p>
          <a:p>
            <a:r>
              <a:rPr lang="en-US" sz="2400" noProof="0" dirty="0"/>
              <a:t>MS Excel must be used to ensure file formatting remains</a:t>
            </a:r>
          </a:p>
          <a:p>
            <a:r>
              <a:rPr lang="en-US" sz="2400" noProof="0" dirty="0"/>
              <a:t>Do not attempt to unlock or edit the applications</a:t>
            </a:r>
          </a:p>
          <a:p>
            <a:pPr lvl="1"/>
            <a:r>
              <a:rPr lang="en-US" sz="2000" noProof="0" dirty="0"/>
              <a:t>Areas of the applications have been developed to transfer data/information to other areas and/or to calculate data</a:t>
            </a:r>
          </a:p>
          <a:p>
            <a:r>
              <a:rPr lang="en-US" sz="2400" noProof="0" dirty="0">
                <a:solidFill>
                  <a:srgbClr val="FF0000"/>
                </a:solidFill>
              </a:rPr>
              <a:t>Do not leave any required areas blank – incomplete applications may be returned without a full review </a:t>
            </a:r>
          </a:p>
          <a:p>
            <a:r>
              <a:rPr lang="en-US" sz="2400" noProof="0" dirty="0"/>
              <a:t>Ensure all contact information included in the application is current and checked regularly </a:t>
            </a:r>
          </a:p>
          <a:p>
            <a:r>
              <a:rPr lang="en-US" sz="2400" noProof="0" dirty="0"/>
              <a:t>All communications will be sent via email to the school’s Director as identified on the application</a:t>
            </a:r>
          </a:p>
        </p:txBody>
      </p:sp>
      <p:sp>
        <p:nvSpPr>
          <p:cNvPr id="4" name="Slide Number Placeholder 3">
            <a:extLst>
              <a:ext uri="{FF2B5EF4-FFF2-40B4-BE49-F238E27FC236}">
                <a16:creationId xmlns:a16="http://schemas.microsoft.com/office/drawing/2014/main" id="{5AF06997-158F-8BCE-5647-57E744CF4D18}"/>
              </a:ext>
            </a:extLst>
          </p:cNvPr>
          <p:cNvSpPr>
            <a:spLocks noGrp="1"/>
          </p:cNvSpPr>
          <p:nvPr>
            <p:ph type="sldNum" sz="quarter" idx="12"/>
          </p:nvPr>
        </p:nvSpPr>
        <p:spPr/>
        <p:txBody>
          <a:bodyPr/>
          <a:lstStyle/>
          <a:p>
            <a:fld id="{680C5762-CF65-4775-9966-A58D40CC61B9}" type="slidenum">
              <a:rPr lang="en-US" noProof="0" smtClean="0"/>
              <a:t>69</a:t>
            </a:fld>
            <a:endParaRPr lang="en-US" noProof="0" dirty="0"/>
          </a:p>
        </p:txBody>
      </p:sp>
    </p:spTree>
    <p:extLst>
      <p:ext uri="{BB962C8B-B14F-4D97-AF65-F5344CB8AC3E}">
        <p14:creationId xmlns:p14="http://schemas.microsoft.com/office/powerpoint/2010/main" val="3176788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78F1D-2FF8-4C4B-9567-3637733745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F44394-794A-2EB7-0147-3AD1064D00FE}"/>
              </a:ext>
            </a:extLst>
          </p:cNvPr>
          <p:cNvSpPr>
            <a:spLocks noGrp="1"/>
          </p:cNvSpPr>
          <p:nvPr>
            <p:ph type="title"/>
          </p:nvPr>
        </p:nvSpPr>
        <p:spPr/>
        <p:txBody>
          <a:bodyPr/>
          <a:lstStyle/>
          <a:p>
            <a:r>
              <a:rPr lang="en-US" noProof="0" dirty="0"/>
              <a:t>Agenda</a:t>
            </a:r>
          </a:p>
        </p:txBody>
      </p:sp>
      <p:sp>
        <p:nvSpPr>
          <p:cNvPr id="3" name="Content Placeholder 2">
            <a:extLst>
              <a:ext uri="{FF2B5EF4-FFF2-40B4-BE49-F238E27FC236}">
                <a16:creationId xmlns:a16="http://schemas.microsoft.com/office/drawing/2014/main" id="{0E493008-0D05-2C4B-A7E2-B52095FA70F3}"/>
              </a:ext>
            </a:extLst>
          </p:cNvPr>
          <p:cNvSpPr>
            <a:spLocks noGrp="1"/>
          </p:cNvSpPr>
          <p:nvPr>
            <p:ph idx="1"/>
          </p:nvPr>
        </p:nvSpPr>
        <p:spPr/>
        <p:txBody>
          <a:bodyPr>
            <a:normAutofit/>
          </a:bodyPr>
          <a:lstStyle/>
          <a:p>
            <a:r>
              <a:rPr lang="en-US" sz="2400" noProof="0" dirty="0"/>
              <a:t>Common questions about who is required to seek authorization to operate as an occupational training provider</a:t>
            </a:r>
          </a:p>
          <a:p>
            <a:r>
              <a:rPr lang="en-US" sz="2400" dirty="0"/>
              <a:t>Why authorization is required</a:t>
            </a:r>
          </a:p>
          <a:p>
            <a:r>
              <a:rPr lang="en-US" sz="2400" noProof="0" dirty="0"/>
              <a:t>Benefits of authorization</a:t>
            </a:r>
          </a:p>
          <a:p>
            <a:r>
              <a:rPr lang="en-US" sz="2400" dirty="0"/>
              <a:t>Statutes, regulations, and policy</a:t>
            </a:r>
          </a:p>
          <a:p>
            <a:r>
              <a:rPr lang="en-US" sz="2400" noProof="0" dirty="0"/>
              <a:t>Compliance and communication</a:t>
            </a:r>
          </a:p>
          <a:p>
            <a:r>
              <a:rPr lang="en-US" sz="2400" dirty="0"/>
              <a:t>Application and fee submission</a:t>
            </a:r>
          </a:p>
          <a:p>
            <a:r>
              <a:rPr lang="en-US" sz="2400" noProof="0" dirty="0"/>
              <a:t>Roles of the Board, Department staff, and the school</a:t>
            </a:r>
          </a:p>
        </p:txBody>
      </p:sp>
      <p:sp>
        <p:nvSpPr>
          <p:cNvPr id="4" name="Slide Number Placeholder 3">
            <a:extLst>
              <a:ext uri="{FF2B5EF4-FFF2-40B4-BE49-F238E27FC236}">
                <a16:creationId xmlns:a16="http://schemas.microsoft.com/office/drawing/2014/main" id="{5D27A841-DF7D-9012-D52F-394F769FEAEE}"/>
              </a:ext>
            </a:extLst>
          </p:cNvPr>
          <p:cNvSpPr>
            <a:spLocks noGrp="1"/>
          </p:cNvSpPr>
          <p:nvPr>
            <p:ph type="sldNum" sz="quarter" idx="12"/>
          </p:nvPr>
        </p:nvSpPr>
        <p:spPr/>
        <p:txBody>
          <a:bodyPr/>
          <a:lstStyle/>
          <a:p>
            <a:fld id="{680C5762-CF65-4775-9966-A58D40CC61B9}" type="slidenum">
              <a:rPr lang="en-US" noProof="0" smtClean="0"/>
              <a:t>7</a:t>
            </a:fld>
            <a:endParaRPr lang="en-US" noProof="0" dirty="0"/>
          </a:p>
        </p:txBody>
      </p:sp>
    </p:spTree>
    <p:extLst>
      <p:ext uri="{BB962C8B-B14F-4D97-AF65-F5344CB8AC3E}">
        <p14:creationId xmlns:p14="http://schemas.microsoft.com/office/powerpoint/2010/main" val="7150624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44D9EE-A64A-1BA8-B8B7-E61459CD38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B6BB1A-5564-35ED-165F-D3EA5146E70C}"/>
              </a:ext>
            </a:extLst>
          </p:cNvPr>
          <p:cNvSpPr>
            <a:spLocks noGrp="1"/>
          </p:cNvSpPr>
          <p:nvPr>
            <p:ph type="title"/>
          </p:nvPr>
        </p:nvSpPr>
        <p:spPr/>
        <p:txBody>
          <a:bodyPr/>
          <a:lstStyle/>
          <a:p>
            <a:r>
              <a:rPr lang="en-US" noProof="0" dirty="0"/>
              <a:t>Board Applications</a:t>
            </a:r>
          </a:p>
        </p:txBody>
      </p:sp>
      <p:sp>
        <p:nvSpPr>
          <p:cNvPr id="3" name="Content Placeholder 2">
            <a:extLst>
              <a:ext uri="{FF2B5EF4-FFF2-40B4-BE49-F238E27FC236}">
                <a16:creationId xmlns:a16="http://schemas.microsoft.com/office/drawing/2014/main" id="{0E34BDDC-0588-BBFE-C6F2-EE64D7967D0F}"/>
              </a:ext>
            </a:extLst>
          </p:cNvPr>
          <p:cNvSpPr>
            <a:spLocks noGrp="1"/>
          </p:cNvSpPr>
          <p:nvPr>
            <p:ph idx="1"/>
          </p:nvPr>
        </p:nvSpPr>
        <p:spPr/>
        <p:txBody>
          <a:bodyPr>
            <a:normAutofit/>
          </a:bodyPr>
          <a:lstStyle/>
          <a:p>
            <a:r>
              <a:rPr lang="en-US" sz="2400" noProof="0" dirty="0"/>
              <a:t>Provide any additional documents to be reviewed by the Board in the Documents worksheet of the application, including:</a:t>
            </a:r>
          </a:p>
          <a:p>
            <a:pPr lvl="1"/>
            <a:r>
              <a:rPr lang="en-US" sz="2400" noProof="0" dirty="0"/>
              <a:t>Curriculum approvals (Nurse Aid, Practical Nursing)</a:t>
            </a:r>
          </a:p>
          <a:p>
            <a:pPr lvl="1"/>
            <a:r>
              <a:rPr lang="en-US" sz="2400" dirty="0"/>
              <a:t>Outcomes from already operating programming</a:t>
            </a:r>
            <a:endParaRPr lang="en-US" sz="2400" noProof="0" dirty="0"/>
          </a:p>
          <a:p>
            <a:r>
              <a:rPr lang="en-US" sz="2400" noProof="0" dirty="0"/>
              <a:t>All applications are submitted via SharePoint – be sure to create a registered user account and obtain access to upload prior to the submission deadline</a:t>
            </a:r>
          </a:p>
          <a:p>
            <a:r>
              <a:rPr lang="en-US" sz="2400" noProof="0" dirty="0">
                <a:hlinkClick r:id="rId2"/>
              </a:rPr>
              <a:t>SharePoint Site Access Instructions</a:t>
            </a:r>
            <a:r>
              <a:rPr lang="en-US" sz="2400" noProof="0" dirty="0"/>
              <a:t>​</a:t>
            </a:r>
          </a:p>
        </p:txBody>
      </p:sp>
      <p:sp>
        <p:nvSpPr>
          <p:cNvPr id="4" name="Slide Number Placeholder 3">
            <a:extLst>
              <a:ext uri="{FF2B5EF4-FFF2-40B4-BE49-F238E27FC236}">
                <a16:creationId xmlns:a16="http://schemas.microsoft.com/office/drawing/2014/main" id="{027F553F-B2DE-5784-A090-CF4C4D4852D2}"/>
              </a:ext>
            </a:extLst>
          </p:cNvPr>
          <p:cNvSpPr>
            <a:spLocks noGrp="1"/>
          </p:cNvSpPr>
          <p:nvPr>
            <p:ph type="sldNum" sz="quarter" idx="12"/>
          </p:nvPr>
        </p:nvSpPr>
        <p:spPr/>
        <p:txBody>
          <a:bodyPr/>
          <a:lstStyle/>
          <a:p>
            <a:fld id="{680C5762-CF65-4775-9966-A58D40CC61B9}" type="slidenum">
              <a:rPr lang="en-US" noProof="0" smtClean="0"/>
              <a:t>70</a:t>
            </a:fld>
            <a:endParaRPr lang="en-US" noProof="0" dirty="0"/>
          </a:p>
        </p:txBody>
      </p:sp>
    </p:spTree>
    <p:extLst>
      <p:ext uri="{BB962C8B-B14F-4D97-AF65-F5344CB8AC3E}">
        <p14:creationId xmlns:p14="http://schemas.microsoft.com/office/powerpoint/2010/main" val="42285348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7BE6A-B83F-DF9A-BD11-9EEB9EC6B1AC}"/>
            </a:ext>
          </a:extLst>
        </p:cNvPr>
        <p:cNvGrpSpPr/>
        <p:nvPr/>
      </p:nvGrpSpPr>
      <p:grpSpPr>
        <a:xfrm>
          <a:off x="0" y="0"/>
          <a:ext cx="0" cy="0"/>
          <a:chOff x="0" y="0"/>
          <a:chExt cx="0" cy="0"/>
        </a:xfrm>
      </p:grpSpPr>
      <p:pic>
        <p:nvPicPr>
          <p:cNvPr id="3074" name="Picture 2" descr="Break Time Stock Photos, Pictures &amp; Royalty-Free Images - iStock">
            <a:extLst>
              <a:ext uri="{FF2B5EF4-FFF2-40B4-BE49-F238E27FC236}">
                <a16:creationId xmlns:a16="http://schemas.microsoft.com/office/drawing/2014/main" id="{D2B6B034-C594-8E15-EB48-F6CFAA8B78F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08102" y="1600200"/>
            <a:ext cx="5527795" cy="4049110"/>
          </a:xfrm>
          <a:prstGeom prst="rect">
            <a:avLst/>
          </a:prstGeom>
          <a:solidFill>
            <a:srgbClr val="FFFFFF"/>
          </a:solidFill>
        </p:spPr>
      </p:pic>
      <p:sp>
        <p:nvSpPr>
          <p:cNvPr id="3079" name="Date Placeholder 3">
            <a:extLst>
              <a:ext uri="{FF2B5EF4-FFF2-40B4-BE49-F238E27FC236}">
                <a16:creationId xmlns:a16="http://schemas.microsoft.com/office/drawing/2014/main" id="{10A27E60-867C-62A9-36B0-B4E8D296F167}"/>
              </a:ext>
            </a:extLst>
          </p:cNvPr>
          <p:cNvSpPr>
            <a:spLocks noGrp="1"/>
          </p:cNvSpPr>
          <p:nvPr>
            <p:ph type="dt" sz="half" idx="10"/>
          </p:nvPr>
        </p:nvSpPr>
        <p:spPr>
          <a:xfrm>
            <a:off x="457200" y="6356350"/>
            <a:ext cx="2133600" cy="365125"/>
          </a:xfrm>
        </p:spPr>
        <p:txBody>
          <a:bodyPr/>
          <a:lstStyle/>
          <a:p>
            <a:pPr>
              <a:spcAft>
                <a:spcPts val="600"/>
              </a:spcAft>
            </a:pPr>
            <a:fld id="{ED0CF1AE-9D07-4FAF-9EEC-B15CCCFC2843}" type="datetime1">
              <a:rPr lang="en-US" smtClean="0"/>
              <a:pPr>
                <a:spcAft>
                  <a:spcPts val="600"/>
                </a:spcAft>
              </a:pPr>
              <a:t>4/2/2025</a:t>
            </a:fld>
            <a:endParaRPr lang="en-US" dirty="0"/>
          </a:p>
        </p:txBody>
      </p:sp>
      <p:sp>
        <p:nvSpPr>
          <p:cNvPr id="4" name="Slide Number Placeholder 3">
            <a:extLst>
              <a:ext uri="{FF2B5EF4-FFF2-40B4-BE49-F238E27FC236}">
                <a16:creationId xmlns:a16="http://schemas.microsoft.com/office/drawing/2014/main" id="{C38A96C0-185D-34F1-A479-EDA7B5AF17E4}"/>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680C5762-CF65-4775-9966-A58D40CC61B9}" type="slidenum">
              <a:rPr lang="en-US" noProof="0" smtClean="0"/>
              <a:pPr>
                <a:spcAft>
                  <a:spcPts val="600"/>
                </a:spcAft>
              </a:pPr>
              <a:t>71</a:t>
            </a:fld>
            <a:endParaRPr lang="en-US" noProof="0" dirty="0"/>
          </a:p>
        </p:txBody>
      </p:sp>
    </p:spTree>
    <p:extLst>
      <p:ext uri="{BB962C8B-B14F-4D97-AF65-F5344CB8AC3E}">
        <p14:creationId xmlns:p14="http://schemas.microsoft.com/office/powerpoint/2010/main" val="19899935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E7A3D1-8409-8334-4042-63BA3EF34C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70B3B4-D760-76FF-E5DE-CB36EF7990DB}"/>
              </a:ext>
            </a:extLst>
          </p:cNvPr>
          <p:cNvSpPr>
            <a:spLocks noGrp="1"/>
          </p:cNvSpPr>
          <p:nvPr>
            <p:ph type="title"/>
          </p:nvPr>
        </p:nvSpPr>
        <p:spPr/>
        <p:txBody>
          <a:bodyPr/>
          <a:lstStyle/>
          <a:p>
            <a:r>
              <a:rPr lang="en-US" noProof="0" dirty="0"/>
              <a:t>New School Applicant Orientation</a:t>
            </a:r>
          </a:p>
        </p:txBody>
      </p:sp>
      <p:sp>
        <p:nvSpPr>
          <p:cNvPr id="3" name="Content Placeholder 2">
            <a:extLst>
              <a:ext uri="{FF2B5EF4-FFF2-40B4-BE49-F238E27FC236}">
                <a16:creationId xmlns:a16="http://schemas.microsoft.com/office/drawing/2014/main" id="{F4ABCC49-B914-B6C1-15A9-1F35750ACBCF}"/>
              </a:ext>
            </a:extLst>
          </p:cNvPr>
          <p:cNvSpPr>
            <a:spLocks noGrp="1"/>
          </p:cNvSpPr>
          <p:nvPr>
            <p:ph idx="1"/>
          </p:nvPr>
        </p:nvSpPr>
        <p:spPr/>
        <p:txBody>
          <a:bodyPr>
            <a:normAutofit/>
          </a:bodyPr>
          <a:lstStyle/>
          <a:p>
            <a:r>
              <a:rPr lang="en-US" sz="2400" noProof="0" dirty="0"/>
              <a:t>This seminar is intended to provide the applicant with a general understanding of the application process.</a:t>
            </a:r>
          </a:p>
          <a:p>
            <a:r>
              <a:rPr lang="en-US" sz="2400" noProof="0" dirty="0"/>
              <a:t>We have already provided the highlights important to know when considering applying.</a:t>
            </a:r>
          </a:p>
          <a:p>
            <a:r>
              <a:rPr lang="en-US" sz="2400" noProof="0" dirty="0"/>
              <a:t>Now we will highlight important areas within the applications, noting where to locate information and obtain necessary documentation.</a:t>
            </a:r>
          </a:p>
          <a:p>
            <a:r>
              <a:rPr lang="en-US" sz="2400" noProof="0" dirty="0"/>
              <a:t>This seminar is not intended to, and will not, identify every required item in the application.</a:t>
            </a:r>
          </a:p>
        </p:txBody>
      </p:sp>
      <p:sp>
        <p:nvSpPr>
          <p:cNvPr id="4" name="Slide Number Placeholder 3">
            <a:extLst>
              <a:ext uri="{FF2B5EF4-FFF2-40B4-BE49-F238E27FC236}">
                <a16:creationId xmlns:a16="http://schemas.microsoft.com/office/drawing/2014/main" id="{0C9FB3C2-83EC-4976-B214-ED2AD0889265}"/>
              </a:ext>
            </a:extLst>
          </p:cNvPr>
          <p:cNvSpPr>
            <a:spLocks noGrp="1"/>
          </p:cNvSpPr>
          <p:nvPr>
            <p:ph type="sldNum" sz="quarter" idx="12"/>
          </p:nvPr>
        </p:nvSpPr>
        <p:spPr/>
        <p:txBody>
          <a:bodyPr/>
          <a:lstStyle/>
          <a:p>
            <a:fld id="{680C5762-CF65-4775-9966-A58D40CC61B9}" type="slidenum">
              <a:rPr lang="en-US" noProof="0" smtClean="0"/>
              <a:t>72</a:t>
            </a:fld>
            <a:endParaRPr lang="en-US" noProof="0" dirty="0"/>
          </a:p>
        </p:txBody>
      </p:sp>
    </p:spTree>
    <p:extLst>
      <p:ext uri="{BB962C8B-B14F-4D97-AF65-F5344CB8AC3E}">
        <p14:creationId xmlns:p14="http://schemas.microsoft.com/office/powerpoint/2010/main" val="304787994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D9F86-A4C5-7AFC-F261-8023ABCAA7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D9BCA5-8B43-BF21-AD40-6B91A1D1D9A8}"/>
              </a:ext>
            </a:extLst>
          </p:cNvPr>
          <p:cNvSpPr>
            <a:spLocks noGrp="1"/>
          </p:cNvSpPr>
          <p:nvPr>
            <p:ph type="title"/>
          </p:nvPr>
        </p:nvSpPr>
        <p:spPr>
          <a:xfrm>
            <a:off x="457200" y="304800"/>
            <a:ext cx="8229600" cy="1143000"/>
          </a:xfrm>
        </p:spPr>
        <p:txBody>
          <a:bodyPr anchor="ctr">
            <a:normAutofit/>
          </a:bodyPr>
          <a:lstStyle/>
          <a:p>
            <a:r>
              <a:rPr lang="en-US" noProof="0" dirty="0"/>
              <a:t>New School Applicant Orientation</a:t>
            </a:r>
          </a:p>
        </p:txBody>
      </p:sp>
      <p:sp>
        <p:nvSpPr>
          <p:cNvPr id="3" name="Content Placeholder 2">
            <a:extLst>
              <a:ext uri="{FF2B5EF4-FFF2-40B4-BE49-F238E27FC236}">
                <a16:creationId xmlns:a16="http://schemas.microsoft.com/office/drawing/2014/main" id="{64651535-590C-4F92-A1D0-29334AD07AF1}"/>
              </a:ext>
            </a:extLst>
          </p:cNvPr>
          <p:cNvSpPr>
            <a:spLocks noGrp="1"/>
          </p:cNvSpPr>
          <p:nvPr>
            <p:ph sz="half" idx="1"/>
          </p:nvPr>
        </p:nvSpPr>
        <p:spPr>
          <a:xfrm>
            <a:off x="457200" y="2177066"/>
            <a:ext cx="4038600" cy="3949097"/>
          </a:xfrm>
        </p:spPr>
        <p:txBody>
          <a:bodyPr>
            <a:normAutofit/>
          </a:bodyPr>
          <a:lstStyle/>
          <a:p>
            <a:r>
              <a:rPr lang="en-US" sz="2400" noProof="0" dirty="0"/>
              <a:t>If we have missed anything, let us know after the seminar!</a:t>
            </a:r>
          </a:p>
          <a:p>
            <a:r>
              <a:rPr lang="en-US" sz="2400" noProof="0" dirty="0"/>
              <a:t>We will respond to your inquiry and add the information for future presentations!</a:t>
            </a:r>
          </a:p>
          <a:p>
            <a:r>
              <a:rPr lang="en-US" sz="2400" noProof="0" dirty="0">
                <a:hlinkClick r:id="rId2"/>
              </a:rPr>
              <a:t>RA-PLS@pa.gov</a:t>
            </a:r>
            <a:r>
              <a:rPr lang="en-US" sz="2400" noProof="0" dirty="0"/>
              <a:t> </a:t>
            </a:r>
          </a:p>
        </p:txBody>
      </p:sp>
      <p:pic>
        <p:nvPicPr>
          <p:cNvPr id="1026" name="Picture 2" descr="What We Have Missed">
            <a:extLst>
              <a:ext uri="{FF2B5EF4-FFF2-40B4-BE49-F238E27FC236}">
                <a16:creationId xmlns:a16="http://schemas.microsoft.com/office/drawing/2014/main" id="{ABF395F6-6F0F-1FE2-8397-BDA7E445314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48200" y="2177066"/>
            <a:ext cx="4038600" cy="3372231"/>
          </a:xfrm>
          <a:prstGeom prst="rect">
            <a:avLst/>
          </a:prstGeom>
          <a:solidFill>
            <a:srgbClr val="FFFFFF"/>
          </a:solidFill>
        </p:spPr>
      </p:pic>
      <p:sp>
        <p:nvSpPr>
          <p:cNvPr id="1031" name="Date Placeholder 4">
            <a:extLst>
              <a:ext uri="{FF2B5EF4-FFF2-40B4-BE49-F238E27FC236}">
                <a16:creationId xmlns:a16="http://schemas.microsoft.com/office/drawing/2014/main" id="{0D507B9F-373B-02FE-FE10-8414F84C140F}"/>
              </a:ext>
            </a:extLst>
          </p:cNvPr>
          <p:cNvSpPr>
            <a:spLocks noGrp="1"/>
          </p:cNvSpPr>
          <p:nvPr>
            <p:ph type="dt" sz="half" idx="10"/>
          </p:nvPr>
        </p:nvSpPr>
        <p:spPr>
          <a:xfrm>
            <a:off x="457200" y="6356350"/>
            <a:ext cx="2133600" cy="365125"/>
          </a:xfrm>
        </p:spPr>
        <p:txBody>
          <a:bodyPr/>
          <a:lstStyle/>
          <a:p>
            <a:pPr>
              <a:spcAft>
                <a:spcPts val="600"/>
              </a:spcAft>
            </a:pPr>
            <a:fld id="{2886EB9F-620D-4745-B0DC-239369A89773}" type="datetime1">
              <a:rPr lang="en-US" noProof="0" smtClean="0"/>
              <a:pPr>
                <a:spcAft>
                  <a:spcPts val="600"/>
                </a:spcAft>
              </a:pPr>
              <a:t>4/2/2025</a:t>
            </a:fld>
            <a:endParaRPr lang="en-US" noProof="0" dirty="0"/>
          </a:p>
        </p:txBody>
      </p:sp>
      <p:sp>
        <p:nvSpPr>
          <p:cNvPr id="4" name="Slide Number Placeholder 3">
            <a:extLst>
              <a:ext uri="{FF2B5EF4-FFF2-40B4-BE49-F238E27FC236}">
                <a16:creationId xmlns:a16="http://schemas.microsoft.com/office/drawing/2014/main" id="{6A900F56-5352-8726-C6D0-B31A234E031E}"/>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680C5762-CF65-4775-9966-A58D40CC61B9}" type="slidenum">
              <a:rPr lang="en-US" noProof="0" smtClean="0"/>
              <a:pPr>
                <a:spcAft>
                  <a:spcPts val="600"/>
                </a:spcAft>
              </a:pPr>
              <a:t>73</a:t>
            </a:fld>
            <a:endParaRPr lang="en-US" noProof="0" dirty="0"/>
          </a:p>
        </p:txBody>
      </p:sp>
    </p:spTree>
    <p:extLst>
      <p:ext uri="{BB962C8B-B14F-4D97-AF65-F5344CB8AC3E}">
        <p14:creationId xmlns:p14="http://schemas.microsoft.com/office/powerpoint/2010/main" val="32636874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1683A-5880-1B15-A03F-27B3FC200E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D4D743-6C01-DF1E-7F94-966C615FC8E7}"/>
              </a:ext>
            </a:extLst>
          </p:cNvPr>
          <p:cNvSpPr>
            <a:spLocks noGrp="1"/>
          </p:cNvSpPr>
          <p:nvPr>
            <p:ph type="title"/>
          </p:nvPr>
        </p:nvSpPr>
        <p:spPr/>
        <p:txBody>
          <a:bodyPr/>
          <a:lstStyle/>
          <a:p>
            <a:r>
              <a:rPr lang="en-US" noProof="0" dirty="0"/>
              <a:t>New School Application</a:t>
            </a:r>
          </a:p>
        </p:txBody>
      </p:sp>
      <p:sp>
        <p:nvSpPr>
          <p:cNvPr id="3" name="Content Placeholder 2">
            <a:extLst>
              <a:ext uri="{FF2B5EF4-FFF2-40B4-BE49-F238E27FC236}">
                <a16:creationId xmlns:a16="http://schemas.microsoft.com/office/drawing/2014/main" id="{EFC84CD0-14FF-9D39-9AB2-1BDB3E3ED4CA}"/>
              </a:ext>
            </a:extLst>
          </p:cNvPr>
          <p:cNvSpPr>
            <a:spLocks noGrp="1"/>
          </p:cNvSpPr>
          <p:nvPr>
            <p:ph idx="1"/>
          </p:nvPr>
        </p:nvSpPr>
        <p:spPr/>
        <p:txBody>
          <a:bodyPr>
            <a:normAutofit/>
          </a:bodyPr>
          <a:lstStyle/>
          <a:p>
            <a:pPr marL="0" indent="0">
              <a:buNone/>
            </a:pPr>
            <a:r>
              <a:rPr lang="en-US" sz="2400" noProof="0" dirty="0"/>
              <a:t>Ownership hierarchy/structure - a visual representation of the ownership, demonstrates financial and voting interests, as well as any entities under the same ownership</a:t>
            </a:r>
          </a:p>
        </p:txBody>
      </p:sp>
      <p:sp>
        <p:nvSpPr>
          <p:cNvPr id="4" name="Slide Number Placeholder 3">
            <a:extLst>
              <a:ext uri="{FF2B5EF4-FFF2-40B4-BE49-F238E27FC236}">
                <a16:creationId xmlns:a16="http://schemas.microsoft.com/office/drawing/2014/main" id="{C7455ECD-55DE-1863-6D35-92591FA037BA}"/>
              </a:ext>
            </a:extLst>
          </p:cNvPr>
          <p:cNvSpPr>
            <a:spLocks noGrp="1"/>
          </p:cNvSpPr>
          <p:nvPr>
            <p:ph type="sldNum" sz="quarter" idx="12"/>
          </p:nvPr>
        </p:nvSpPr>
        <p:spPr/>
        <p:txBody>
          <a:bodyPr/>
          <a:lstStyle/>
          <a:p>
            <a:fld id="{680C5762-CF65-4775-9966-A58D40CC61B9}" type="slidenum">
              <a:rPr lang="en-US" noProof="0" smtClean="0"/>
              <a:t>74</a:t>
            </a:fld>
            <a:endParaRPr lang="en-US" noProof="0" dirty="0"/>
          </a:p>
        </p:txBody>
      </p:sp>
      <p:pic>
        <p:nvPicPr>
          <p:cNvPr id="12" name="Picture 11">
            <a:extLst>
              <a:ext uri="{FF2B5EF4-FFF2-40B4-BE49-F238E27FC236}">
                <a16:creationId xmlns:a16="http://schemas.microsoft.com/office/drawing/2014/main" id="{959B248E-ABF0-C31F-12C4-0403A0B2E657}"/>
              </a:ext>
            </a:extLst>
          </p:cNvPr>
          <p:cNvPicPr>
            <a:picLocks noChangeAspect="1"/>
          </p:cNvPicPr>
          <p:nvPr/>
        </p:nvPicPr>
        <p:blipFill>
          <a:blip r:embed="rId2"/>
          <a:srcRect t="5809"/>
          <a:stretch/>
        </p:blipFill>
        <p:spPr>
          <a:xfrm>
            <a:off x="1752600" y="3200400"/>
            <a:ext cx="5486400" cy="2471114"/>
          </a:xfrm>
          <a:prstGeom prst="rect">
            <a:avLst/>
          </a:prstGeom>
        </p:spPr>
      </p:pic>
      <p:pic>
        <p:nvPicPr>
          <p:cNvPr id="2054" name="Picture 6" descr="Example stamp Royalty Free Vector Image - VectorStock">
            <a:extLst>
              <a:ext uri="{FF2B5EF4-FFF2-40B4-BE49-F238E27FC236}">
                <a16:creationId xmlns:a16="http://schemas.microsoft.com/office/drawing/2014/main" id="{43150A3B-0290-A2F2-881D-C4C615ACDC0A}"/>
              </a:ext>
            </a:extLst>
          </p:cNvPr>
          <p:cNvPicPr>
            <a:picLocks noChangeAspect="1" noChangeArrowheads="1"/>
          </p:cNvPicPr>
          <p:nvPr/>
        </p:nvPicPr>
        <p:blipFill rotWithShape="1">
          <a:blip r:embed="rId3" cstate="print">
            <a:alphaModFix amt="32000"/>
            <a:extLst>
              <a:ext uri="{28A0092B-C50C-407E-A947-70E740481C1C}">
                <a14:useLocalDpi xmlns:a14="http://schemas.microsoft.com/office/drawing/2010/main" val="0"/>
              </a:ext>
            </a:extLst>
          </a:blip>
          <a:srcRect t="19977" b="28889"/>
          <a:stretch/>
        </p:blipFill>
        <p:spPr bwMode="auto">
          <a:xfrm>
            <a:off x="76200" y="4922196"/>
            <a:ext cx="3958976" cy="1579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9184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99218-7560-502C-2956-8E6EADBCC5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209028-89C2-C524-5DBF-E6F77764DD65}"/>
              </a:ext>
            </a:extLst>
          </p:cNvPr>
          <p:cNvSpPr>
            <a:spLocks noGrp="1"/>
          </p:cNvSpPr>
          <p:nvPr>
            <p:ph type="title"/>
          </p:nvPr>
        </p:nvSpPr>
        <p:spPr/>
        <p:txBody>
          <a:bodyPr/>
          <a:lstStyle/>
          <a:p>
            <a:r>
              <a:rPr lang="en-US" noProof="0" dirty="0"/>
              <a:t>New School Application</a:t>
            </a:r>
          </a:p>
        </p:txBody>
      </p:sp>
      <p:sp>
        <p:nvSpPr>
          <p:cNvPr id="3" name="Content Placeholder 2">
            <a:extLst>
              <a:ext uri="{FF2B5EF4-FFF2-40B4-BE49-F238E27FC236}">
                <a16:creationId xmlns:a16="http://schemas.microsoft.com/office/drawing/2014/main" id="{A8770F5B-4875-348F-9029-172C453B1B5E}"/>
              </a:ext>
            </a:extLst>
          </p:cNvPr>
          <p:cNvSpPr>
            <a:spLocks noGrp="1"/>
          </p:cNvSpPr>
          <p:nvPr>
            <p:ph idx="1"/>
          </p:nvPr>
        </p:nvSpPr>
        <p:spPr/>
        <p:txBody>
          <a:bodyPr>
            <a:normAutofit/>
          </a:bodyPr>
          <a:lstStyle/>
          <a:p>
            <a:r>
              <a:rPr lang="en-US" sz="2400" noProof="0" dirty="0"/>
              <a:t>We know that there are many to organize and structure ownership and operations</a:t>
            </a:r>
          </a:p>
          <a:p>
            <a:r>
              <a:rPr lang="en-US" sz="2400" noProof="0" dirty="0"/>
              <a:t>We do not expect to know your specific structure</a:t>
            </a:r>
          </a:p>
          <a:p>
            <a:r>
              <a:rPr lang="en-US" sz="2400" noProof="0" dirty="0"/>
              <a:t>If the application doesn’t seem to meet your unique needs, reach out to us so we can discuss how you might best present your structure to the Board</a:t>
            </a:r>
          </a:p>
          <a:p>
            <a:r>
              <a:rPr lang="en-US" sz="2400" noProof="0" dirty="0"/>
              <a:t>The Board’s ability to understand the structure of your ownership and operations on paper is imperative</a:t>
            </a:r>
          </a:p>
          <a:p>
            <a:r>
              <a:rPr lang="en-US" sz="2400" noProof="0" dirty="0"/>
              <a:t>Present information as if the Board has no knowledge of your school – because they don’t!</a:t>
            </a:r>
          </a:p>
        </p:txBody>
      </p:sp>
      <p:sp>
        <p:nvSpPr>
          <p:cNvPr id="4" name="Slide Number Placeholder 3">
            <a:extLst>
              <a:ext uri="{FF2B5EF4-FFF2-40B4-BE49-F238E27FC236}">
                <a16:creationId xmlns:a16="http://schemas.microsoft.com/office/drawing/2014/main" id="{2E4A4C78-F8EA-F06C-0254-E62ED0D42704}"/>
              </a:ext>
            </a:extLst>
          </p:cNvPr>
          <p:cNvSpPr>
            <a:spLocks noGrp="1"/>
          </p:cNvSpPr>
          <p:nvPr>
            <p:ph type="sldNum" sz="quarter" idx="12"/>
          </p:nvPr>
        </p:nvSpPr>
        <p:spPr/>
        <p:txBody>
          <a:bodyPr/>
          <a:lstStyle/>
          <a:p>
            <a:fld id="{680C5762-CF65-4775-9966-A58D40CC61B9}" type="slidenum">
              <a:rPr lang="en-US" noProof="0" smtClean="0"/>
              <a:t>75</a:t>
            </a:fld>
            <a:endParaRPr lang="en-US" noProof="0" dirty="0"/>
          </a:p>
        </p:txBody>
      </p:sp>
    </p:spTree>
    <p:extLst>
      <p:ext uri="{BB962C8B-B14F-4D97-AF65-F5344CB8AC3E}">
        <p14:creationId xmlns:p14="http://schemas.microsoft.com/office/powerpoint/2010/main" val="10670864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68D1E-00AB-25EB-6031-93478C1EF3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708469-80E7-BC66-C76A-81812A43BA97}"/>
              </a:ext>
            </a:extLst>
          </p:cNvPr>
          <p:cNvSpPr>
            <a:spLocks noGrp="1"/>
          </p:cNvSpPr>
          <p:nvPr>
            <p:ph type="title"/>
          </p:nvPr>
        </p:nvSpPr>
        <p:spPr/>
        <p:txBody>
          <a:bodyPr/>
          <a:lstStyle/>
          <a:p>
            <a:r>
              <a:rPr lang="en-US" noProof="0" dirty="0"/>
              <a:t>New School Application</a:t>
            </a:r>
          </a:p>
        </p:txBody>
      </p:sp>
      <p:sp>
        <p:nvSpPr>
          <p:cNvPr id="3" name="Content Placeholder 2">
            <a:extLst>
              <a:ext uri="{FF2B5EF4-FFF2-40B4-BE49-F238E27FC236}">
                <a16:creationId xmlns:a16="http://schemas.microsoft.com/office/drawing/2014/main" id="{5B44D68C-06C4-12EB-D090-56FBE971AD2F}"/>
              </a:ext>
            </a:extLst>
          </p:cNvPr>
          <p:cNvSpPr>
            <a:spLocks noGrp="1"/>
          </p:cNvSpPr>
          <p:nvPr>
            <p:ph idx="1"/>
          </p:nvPr>
        </p:nvSpPr>
        <p:spPr/>
        <p:txBody>
          <a:bodyPr>
            <a:normAutofit/>
          </a:bodyPr>
          <a:lstStyle/>
          <a:p>
            <a:pPr marL="0" indent="0">
              <a:buNone/>
            </a:pPr>
            <a:r>
              <a:rPr lang="en-US" sz="2400" noProof="0" dirty="0"/>
              <a:t>Application provides for the following:</a:t>
            </a:r>
          </a:p>
          <a:p>
            <a:pPr marL="914400" lvl="1" indent="-457200">
              <a:buFont typeface="+mj-lt"/>
              <a:buAutoNum type="arabicPeriod"/>
            </a:pPr>
            <a:r>
              <a:rPr lang="en-US" sz="2400" noProof="0" dirty="0"/>
              <a:t>Sole Proprietor, Partner, or Corporate President</a:t>
            </a:r>
          </a:p>
          <a:p>
            <a:pPr marL="914400" lvl="1" indent="-457200">
              <a:buFont typeface="+mj-lt"/>
              <a:buAutoNum type="arabicPeriod"/>
            </a:pPr>
            <a:r>
              <a:rPr lang="en-US" sz="2400" noProof="0" dirty="0"/>
              <a:t>Second Partner or Corporate Vice President</a:t>
            </a:r>
          </a:p>
          <a:p>
            <a:pPr marL="914400" lvl="1" indent="-457200">
              <a:buFont typeface="+mj-lt"/>
              <a:buAutoNum type="arabicPeriod"/>
            </a:pPr>
            <a:r>
              <a:rPr lang="en-US" sz="2400" noProof="0" dirty="0"/>
              <a:t>Third Partner or Corporate Secretary</a:t>
            </a:r>
          </a:p>
          <a:p>
            <a:pPr marL="914400" lvl="1" indent="-457200">
              <a:buFont typeface="+mj-lt"/>
              <a:buAutoNum type="arabicPeriod"/>
            </a:pPr>
            <a:r>
              <a:rPr lang="en-US" sz="2400" noProof="0" dirty="0"/>
              <a:t>Fourth Partner or Corporate Treasurer</a:t>
            </a:r>
          </a:p>
        </p:txBody>
      </p:sp>
      <p:sp>
        <p:nvSpPr>
          <p:cNvPr id="4" name="Slide Number Placeholder 3">
            <a:extLst>
              <a:ext uri="{FF2B5EF4-FFF2-40B4-BE49-F238E27FC236}">
                <a16:creationId xmlns:a16="http://schemas.microsoft.com/office/drawing/2014/main" id="{D85EC814-2AB5-80DC-CC10-70D97FC927F9}"/>
              </a:ext>
            </a:extLst>
          </p:cNvPr>
          <p:cNvSpPr>
            <a:spLocks noGrp="1"/>
          </p:cNvSpPr>
          <p:nvPr>
            <p:ph type="sldNum" sz="quarter" idx="12"/>
          </p:nvPr>
        </p:nvSpPr>
        <p:spPr/>
        <p:txBody>
          <a:bodyPr/>
          <a:lstStyle/>
          <a:p>
            <a:fld id="{680C5762-CF65-4775-9966-A58D40CC61B9}" type="slidenum">
              <a:rPr lang="en-US" noProof="0" smtClean="0"/>
              <a:t>76</a:t>
            </a:fld>
            <a:endParaRPr lang="en-US" noProof="0" dirty="0"/>
          </a:p>
        </p:txBody>
      </p:sp>
    </p:spTree>
    <p:extLst>
      <p:ext uri="{BB962C8B-B14F-4D97-AF65-F5344CB8AC3E}">
        <p14:creationId xmlns:p14="http://schemas.microsoft.com/office/powerpoint/2010/main" val="29138332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06572-2313-B712-E8F7-E7DB2F61EC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314425-D5EB-D55F-CB5B-42CEC7180046}"/>
              </a:ext>
            </a:extLst>
          </p:cNvPr>
          <p:cNvSpPr>
            <a:spLocks noGrp="1"/>
          </p:cNvSpPr>
          <p:nvPr>
            <p:ph type="title"/>
          </p:nvPr>
        </p:nvSpPr>
        <p:spPr/>
        <p:txBody>
          <a:bodyPr/>
          <a:lstStyle/>
          <a:p>
            <a:r>
              <a:rPr lang="en-US" noProof="0" dirty="0"/>
              <a:t>New School Application</a:t>
            </a:r>
          </a:p>
        </p:txBody>
      </p:sp>
      <p:sp>
        <p:nvSpPr>
          <p:cNvPr id="3" name="Content Placeholder 2">
            <a:extLst>
              <a:ext uri="{FF2B5EF4-FFF2-40B4-BE49-F238E27FC236}">
                <a16:creationId xmlns:a16="http://schemas.microsoft.com/office/drawing/2014/main" id="{1A65EAE0-D5B8-78C6-1515-ECE47A9CBA62}"/>
              </a:ext>
            </a:extLst>
          </p:cNvPr>
          <p:cNvSpPr>
            <a:spLocks noGrp="1"/>
          </p:cNvSpPr>
          <p:nvPr>
            <p:ph idx="1"/>
          </p:nvPr>
        </p:nvSpPr>
        <p:spPr/>
        <p:txBody>
          <a:bodyPr>
            <a:normAutofit/>
          </a:bodyPr>
          <a:lstStyle/>
          <a:p>
            <a:r>
              <a:rPr lang="en-US" sz="2400" noProof="0" dirty="0"/>
              <a:t>Each of the previously identified individuals must submit the following:</a:t>
            </a:r>
          </a:p>
          <a:p>
            <a:pPr lvl="1"/>
            <a:r>
              <a:rPr lang="en-US" sz="2400" noProof="0" dirty="0">
                <a:hlinkClick r:id="rId2"/>
              </a:rPr>
              <a:t>FBI Identity History Summary Check</a:t>
            </a:r>
            <a:endParaRPr lang="en-US" sz="2400" noProof="0" dirty="0"/>
          </a:p>
          <a:p>
            <a:pPr lvl="1"/>
            <a:r>
              <a:rPr lang="en-US" sz="2400" noProof="0" dirty="0">
                <a:hlinkClick r:id="rId3"/>
              </a:rPr>
              <a:t>Pennsylvania State Police Criminal History Background Check</a:t>
            </a:r>
            <a:endParaRPr lang="en-US" sz="2400" noProof="0" dirty="0"/>
          </a:p>
          <a:p>
            <a:pPr lvl="1"/>
            <a:r>
              <a:rPr lang="en-US" sz="2400" noProof="0" dirty="0"/>
              <a:t>Please do not deviated from the above resources - if we are unable to accept the documents provided, the application will be materially incomplete</a:t>
            </a:r>
          </a:p>
        </p:txBody>
      </p:sp>
      <p:sp>
        <p:nvSpPr>
          <p:cNvPr id="4" name="Slide Number Placeholder 3">
            <a:extLst>
              <a:ext uri="{FF2B5EF4-FFF2-40B4-BE49-F238E27FC236}">
                <a16:creationId xmlns:a16="http://schemas.microsoft.com/office/drawing/2014/main" id="{BAAACE5C-7E19-C674-9742-2549B4A60328}"/>
              </a:ext>
            </a:extLst>
          </p:cNvPr>
          <p:cNvSpPr>
            <a:spLocks noGrp="1"/>
          </p:cNvSpPr>
          <p:nvPr>
            <p:ph type="sldNum" sz="quarter" idx="12"/>
          </p:nvPr>
        </p:nvSpPr>
        <p:spPr/>
        <p:txBody>
          <a:bodyPr/>
          <a:lstStyle/>
          <a:p>
            <a:fld id="{680C5762-CF65-4775-9966-A58D40CC61B9}" type="slidenum">
              <a:rPr lang="en-US" noProof="0" smtClean="0"/>
              <a:t>77</a:t>
            </a:fld>
            <a:endParaRPr lang="en-US" noProof="0" dirty="0"/>
          </a:p>
        </p:txBody>
      </p:sp>
    </p:spTree>
    <p:extLst>
      <p:ext uri="{BB962C8B-B14F-4D97-AF65-F5344CB8AC3E}">
        <p14:creationId xmlns:p14="http://schemas.microsoft.com/office/powerpoint/2010/main" val="370225216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D2A66-906F-6236-3663-0089694A53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002D1A-E396-A226-1A3B-B5505AB7A4EB}"/>
              </a:ext>
            </a:extLst>
          </p:cNvPr>
          <p:cNvSpPr>
            <a:spLocks noGrp="1"/>
          </p:cNvSpPr>
          <p:nvPr>
            <p:ph type="title"/>
          </p:nvPr>
        </p:nvSpPr>
        <p:spPr/>
        <p:txBody>
          <a:bodyPr/>
          <a:lstStyle/>
          <a:p>
            <a:r>
              <a:rPr lang="en-US" noProof="0" dirty="0"/>
              <a:t>New School Application</a:t>
            </a:r>
          </a:p>
        </p:txBody>
      </p:sp>
      <p:sp>
        <p:nvSpPr>
          <p:cNvPr id="3" name="Content Placeholder 2">
            <a:extLst>
              <a:ext uri="{FF2B5EF4-FFF2-40B4-BE49-F238E27FC236}">
                <a16:creationId xmlns:a16="http://schemas.microsoft.com/office/drawing/2014/main" id="{87AAF0C4-CBFF-143E-7DAF-7BEE65586F0C}"/>
              </a:ext>
            </a:extLst>
          </p:cNvPr>
          <p:cNvSpPr>
            <a:spLocks noGrp="1"/>
          </p:cNvSpPr>
          <p:nvPr>
            <p:ph idx="1"/>
          </p:nvPr>
        </p:nvSpPr>
        <p:spPr/>
        <p:txBody>
          <a:bodyPr>
            <a:normAutofit/>
          </a:bodyPr>
          <a:lstStyle/>
          <a:p>
            <a:r>
              <a:rPr lang="en-US" sz="2400" noProof="0" dirty="0"/>
              <a:t>Each of the previously identified individuals must submit the following:</a:t>
            </a:r>
          </a:p>
          <a:p>
            <a:pPr lvl="1"/>
            <a:r>
              <a:rPr lang="en-US" sz="2400" noProof="0" dirty="0"/>
              <a:t>Individual credit report </a:t>
            </a:r>
          </a:p>
          <a:p>
            <a:pPr lvl="2"/>
            <a:r>
              <a:rPr lang="en-US" noProof="0" dirty="0"/>
              <a:t>TransUnion, Equifax, Experian</a:t>
            </a:r>
          </a:p>
          <a:p>
            <a:pPr lvl="2"/>
            <a:r>
              <a:rPr lang="en-US" noProof="0" dirty="0"/>
              <a:t>May be a soft pull, not credit impact</a:t>
            </a:r>
          </a:p>
          <a:p>
            <a:pPr lvl="2"/>
            <a:r>
              <a:rPr lang="en-US" noProof="0" dirty="0"/>
              <a:t>Must be a full report, not only a credit score</a:t>
            </a:r>
          </a:p>
          <a:p>
            <a:pPr lvl="1"/>
            <a:r>
              <a:rPr lang="en-US" sz="2400" noProof="0" dirty="0"/>
              <a:t>If a sole proprietorship, a personal third-party prepared financial statement is required</a:t>
            </a:r>
          </a:p>
        </p:txBody>
      </p:sp>
      <p:sp>
        <p:nvSpPr>
          <p:cNvPr id="4" name="Slide Number Placeholder 3">
            <a:extLst>
              <a:ext uri="{FF2B5EF4-FFF2-40B4-BE49-F238E27FC236}">
                <a16:creationId xmlns:a16="http://schemas.microsoft.com/office/drawing/2014/main" id="{48F5868D-9960-C0BE-342D-0E9D8C3FFBB4}"/>
              </a:ext>
            </a:extLst>
          </p:cNvPr>
          <p:cNvSpPr>
            <a:spLocks noGrp="1"/>
          </p:cNvSpPr>
          <p:nvPr>
            <p:ph type="sldNum" sz="quarter" idx="12"/>
          </p:nvPr>
        </p:nvSpPr>
        <p:spPr/>
        <p:txBody>
          <a:bodyPr/>
          <a:lstStyle/>
          <a:p>
            <a:fld id="{680C5762-CF65-4775-9966-A58D40CC61B9}" type="slidenum">
              <a:rPr lang="en-US" noProof="0" smtClean="0"/>
              <a:t>78</a:t>
            </a:fld>
            <a:endParaRPr lang="en-US" noProof="0" dirty="0"/>
          </a:p>
        </p:txBody>
      </p:sp>
    </p:spTree>
    <p:extLst>
      <p:ext uri="{BB962C8B-B14F-4D97-AF65-F5344CB8AC3E}">
        <p14:creationId xmlns:p14="http://schemas.microsoft.com/office/powerpoint/2010/main" val="5041539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1D551-C4FA-2BA5-470F-B3F95B73BC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748A2C-0060-6EBC-630D-E30D3660914C}"/>
              </a:ext>
            </a:extLst>
          </p:cNvPr>
          <p:cNvSpPr>
            <a:spLocks noGrp="1"/>
          </p:cNvSpPr>
          <p:nvPr>
            <p:ph type="title"/>
          </p:nvPr>
        </p:nvSpPr>
        <p:spPr/>
        <p:txBody>
          <a:bodyPr/>
          <a:lstStyle/>
          <a:p>
            <a:r>
              <a:rPr lang="en-US" noProof="0" dirty="0"/>
              <a:t>New School Application</a:t>
            </a:r>
          </a:p>
        </p:txBody>
      </p:sp>
      <p:sp>
        <p:nvSpPr>
          <p:cNvPr id="3" name="Content Placeholder 2">
            <a:extLst>
              <a:ext uri="{FF2B5EF4-FFF2-40B4-BE49-F238E27FC236}">
                <a16:creationId xmlns:a16="http://schemas.microsoft.com/office/drawing/2014/main" id="{B0E81C5F-C731-AFB7-3D57-DFEF8C51EC9F}"/>
              </a:ext>
            </a:extLst>
          </p:cNvPr>
          <p:cNvSpPr>
            <a:spLocks noGrp="1"/>
          </p:cNvSpPr>
          <p:nvPr>
            <p:ph idx="1"/>
          </p:nvPr>
        </p:nvSpPr>
        <p:spPr/>
        <p:txBody>
          <a:bodyPr>
            <a:normAutofit/>
          </a:bodyPr>
          <a:lstStyle/>
          <a:p>
            <a:r>
              <a:rPr lang="en-US" sz="2400" noProof="0" dirty="0"/>
              <a:t>Business Registration</a:t>
            </a:r>
          </a:p>
          <a:p>
            <a:pPr lvl="1"/>
            <a:r>
              <a:rPr lang="en-US" sz="2000" noProof="0" dirty="0">
                <a:hlinkClick r:id="rId2"/>
              </a:rPr>
              <a:t>Commonwealth of Pennsylvania Register a Business</a:t>
            </a:r>
            <a:endParaRPr lang="en-US" sz="2000" noProof="0" dirty="0"/>
          </a:p>
          <a:p>
            <a:r>
              <a:rPr lang="en-US" sz="2400" noProof="0" dirty="0"/>
              <a:t>Fictitious Name Registration (alternate names or d/b/a)</a:t>
            </a:r>
          </a:p>
          <a:p>
            <a:pPr lvl="1"/>
            <a:r>
              <a:rPr lang="en-US" sz="2000" noProof="0" dirty="0">
                <a:hlinkClick r:id="rId3"/>
              </a:rPr>
              <a:t>Commonwealth of Pennsylvania Fictitious Names</a:t>
            </a:r>
            <a:endParaRPr lang="en-US" sz="2000" noProof="0" dirty="0"/>
          </a:p>
          <a:p>
            <a:r>
              <a:rPr lang="en-US" sz="2400" noProof="0" dirty="0"/>
              <a:t>Please do not deviated from the above resources - if we are unable to accept the documents provided, the application will be materially incomplete</a:t>
            </a:r>
          </a:p>
          <a:p>
            <a:r>
              <a:rPr lang="en-US" sz="2400" noProof="0" dirty="0"/>
              <a:t>Partnership agreement / articles of incorporation</a:t>
            </a:r>
          </a:p>
        </p:txBody>
      </p:sp>
      <p:sp>
        <p:nvSpPr>
          <p:cNvPr id="4" name="Slide Number Placeholder 3">
            <a:extLst>
              <a:ext uri="{FF2B5EF4-FFF2-40B4-BE49-F238E27FC236}">
                <a16:creationId xmlns:a16="http://schemas.microsoft.com/office/drawing/2014/main" id="{57F15BBC-E716-12A1-4000-D7AD4867C574}"/>
              </a:ext>
            </a:extLst>
          </p:cNvPr>
          <p:cNvSpPr>
            <a:spLocks noGrp="1"/>
          </p:cNvSpPr>
          <p:nvPr>
            <p:ph type="sldNum" sz="quarter" idx="12"/>
          </p:nvPr>
        </p:nvSpPr>
        <p:spPr/>
        <p:txBody>
          <a:bodyPr/>
          <a:lstStyle/>
          <a:p>
            <a:fld id="{680C5762-CF65-4775-9966-A58D40CC61B9}" type="slidenum">
              <a:rPr lang="en-US" noProof="0" smtClean="0"/>
              <a:t>79</a:t>
            </a:fld>
            <a:endParaRPr lang="en-US" noProof="0" dirty="0"/>
          </a:p>
        </p:txBody>
      </p:sp>
    </p:spTree>
    <p:extLst>
      <p:ext uri="{BB962C8B-B14F-4D97-AF65-F5344CB8AC3E}">
        <p14:creationId xmlns:p14="http://schemas.microsoft.com/office/powerpoint/2010/main" val="1333897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B7B85-C822-158A-D6BF-A7DBE8DE76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8C01AB-EB5B-69B3-3F2A-F5A04FDF8FB2}"/>
              </a:ext>
            </a:extLst>
          </p:cNvPr>
          <p:cNvSpPr>
            <a:spLocks noGrp="1"/>
          </p:cNvSpPr>
          <p:nvPr>
            <p:ph type="title"/>
          </p:nvPr>
        </p:nvSpPr>
        <p:spPr/>
        <p:txBody>
          <a:bodyPr/>
          <a:lstStyle/>
          <a:p>
            <a:r>
              <a:rPr lang="en-US" noProof="0" dirty="0"/>
              <a:t>Agenda</a:t>
            </a:r>
          </a:p>
        </p:txBody>
      </p:sp>
      <p:sp>
        <p:nvSpPr>
          <p:cNvPr id="3" name="Content Placeholder 2">
            <a:extLst>
              <a:ext uri="{FF2B5EF4-FFF2-40B4-BE49-F238E27FC236}">
                <a16:creationId xmlns:a16="http://schemas.microsoft.com/office/drawing/2014/main" id="{2E1994FA-6A29-0F42-0E80-FA61ADEEF52B}"/>
              </a:ext>
            </a:extLst>
          </p:cNvPr>
          <p:cNvSpPr>
            <a:spLocks noGrp="1"/>
          </p:cNvSpPr>
          <p:nvPr>
            <p:ph idx="1"/>
          </p:nvPr>
        </p:nvSpPr>
        <p:spPr/>
        <p:txBody>
          <a:bodyPr>
            <a:normAutofit/>
          </a:bodyPr>
          <a:lstStyle/>
          <a:p>
            <a:r>
              <a:rPr lang="en-US" sz="2400" dirty="0"/>
              <a:t>Application process</a:t>
            </a:r>
            <a:endParaRPr lang="en-US" sz="2400" noProof="0" dirty="0"/>
          </a:p>
          <a:p>
            <a:r>
              <a:rPr lang="en-US" sz="2400" noProof="0" dirty="0"/>
              <a:t>What do I need to know after authorization?</a:t>
            </a:r>
          </a:p>
          <a:p>
            <a:r>
              <a:rPr lang="en-US" sz="2400" dirty="0"/>
              <a:t>Highlights of New School Application requirements</a:t>
            </a:r>
          </a:p>
          <a:p>
            <a:r>
              <a:rPr lang="en-US" sz="2400" noProof="0" dirty="0"/>
              <a:t>Highlights of New Program Application requirements</a:t>
            </a:r>
          </a:p>
          <a:p>
            <a:r>
              <a:rPr lang="en-US" sz="2400" dirty="0"/>
              <a:t>Application submission </a:t>
            </a:r>
          </a:p>
          <a:p>
            <a:r>
              <a:rPr lang="en-US" sz="2400" noProof="0" dirty="0"/>
              <a:t>Common causes for delays in authorization</a:t>
            </a:r>
          </a:p>
          <a:p>
            <a:endParaRPr lang="en-US" sz="2400" noProof="0" dirty="0"/>
          </a:p>
        </p:txBody>
      </p:sp>
      <p:sp>
        <p:nvSpPr>
          <p:cNvPr id="4" name="Slide Number Placeholder 3">
            <a:extLst>
              <a:ext uri="{FF2B5EF4-FFF2-40B4-BE49-F238E27FC236}">
                <a16:creationId xmlns:a16="http://schemas.microsoft.com/office/drawing/2014/main" id="{534EA9BA-7FC3-9BAE-4699-D3393FA98133}"/>
              </a:ext>
            </a:extLst>
          </p:cNvPr>
          <p:cNvSpPr>
            <a:spLocks noGrp="1"/>
          </p:cNvSpPr>
          <p:nvPr>
            <p:ph type="sldNum" sz="quarter" idx="12"/>
          </p:nvPr>
        </p:nvSpPr>
        <p:spPr/>
        <p:txBody>
          <a:bodyPr/>
          <a:lstStyle/>
          <a:p>
            <a:fld id="{680C5762-CF65-4775-9966-A58D40CC61B9}" type="slidenum">
              <a:rPr lang="en-US" noProof="0" smtClean="0"/>
              <a:t>8</a:t>
            </a:fld>
            <a:endParaRPr lang="en-US" noProof="0" dirty="0"/>
          </a:p>
        </p:txBody>
      </p:sp>
    </p:spTree>
    <p:extLst>
      <p:ext uri="{BB962C8B-B14F-4D97-AF65-F5344CB8AC3E}">
        <p14:creationId xmlns:p14="http://schemas.microsoft.com/office/powerpoint/2010/main" val="428119704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FD22A-F4E5-5B1A-19F3-146BF197F2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9298E7-560B-247B-CF2C-4B869BF266DC}"/>
              </a:ext>
            </a:extLst>
          </p:cNvPr>
          <p:cNvSpPr>
            <a:spLocks noGrp="1"/>
          </p:cNvSpPr>
          <p:nvPr>
            <p:ph type="title"/>
          </p:nvPr>
        </p:nvSpPr>
        <p:spPr/>
        <p:txBody>
          <a:bodyPr/>
          <a:lstStyle/>
          <a:p>
            <a:r>
              <a:rPr lang="en-US" noProof="0" dirty="0"/>
              <a:t>New School Application</a:t>
            </a:r>
          </a:p>
        </p:txBody>
      </p:sp>
      <p:sp>
        <p:nvSpPr>
          <p:cNvPr id="3" name="Content Placeholder 2">
            <a:extLst>
              <a:ext uri="{FF2B5EF4-FFF2-40B4-BE49-F238E27FC236}">
                <a16:creationId xmlns:a16="http://schemas.microsoft.com/office/drawing/2014/main" id="{77DCA98C-4A9E-7281-D74B-FABF79072B30}"/>
              </a:ext>
            </a:extLst>
          </p:cNvPr>
          <p:cNvSpPr>
            <a:spLocks noGrp="1"/>
          </p:cNvSpPr>
          <p:nvPr>
            <p:ph idx="1"/>
          </p:nvPr>
        </p:nvSpPr>
        <p:spPr/>
        <p:txBody>
          <a:bodyPr>
            <a:normAutofit/>
          </a:bodyPr>
          <a:lstStyle/>
          <a:p>
            <a:r>
              <a:rPr lang="en-US" sz="2400" noProof="0" dirty="0"/>
              <a:t>Director/Acting Directors</a:t>
            </a:r>
          </a:p>
          <a:p>
            <a:pPr lvl="1"/>
            <a:r>
              <a:rPr lang="en-US" sz="2400" noProof="0" dirty="0"/>
              <a:t>Personal information required, if not living within daily driving distance of the school, submit a narrative of how the school will operate without you present</a:t>
            </a:r>
          </a:p>
          <a:p>
            <a:pPr lvl="1"/>
            <a:r>
              <a:rPr lang="en-US" sz="2400" noProof="0" dirty="0"/>
              <a:t>Ensure an active email address is provided, that is checked regularly</a:t>
            </a:r>
          </a:p>
          <a:p>
            <a:pPr lvl="1"/>
            <a:r>
              <a:rPr lang="en-US" sz="2400" noProof="0" dirty="0"/>
              <a:t>All correspondence will be sent to the Director</a:t>
            </a:r>
          </a:p>
          <a:p>
            <a:pPr lvl="1"/>
            <a:r>
              <a:rPr lang="en-US" sz="2400" noProof="0" dirty="0"/>
              <a:t>Education</a:t>
            </a:r>
          </a:p>
          <a:p>
            <a:pPr lvl="1"/>
            <a:r>
              <a:rPr lang="en-US" sz="2400" noProof="0" dirty="0"/>
              <a:t>Work Experience – highlight teaching and supervisory experience (subjects taught, if teaching experience)</a:t>
            </a:r>
          </a:p>
        </p:txBody>
      </p:sp>
      <p:sp>
        <p:nvSpPr>
          <p:cNvPr id="4" name="Slide Number Placeholder 3">
            <a:extLst>
              <a:ext uri="{FF2B5EF4-FFF2-40B4-BE49-F238E27FC236}">
                <a16:creationId xmlns:a16="http://schemas.microsoft.com/office/drawing/2014/main" id="{B4A57034-E61A-A014-027B-3E7992D55417}"/>
              </a:ext>
            </a:extLst>
          </p:cNvPr>
          <p:cNvSpPr>
            <a:spLocks noGrp="1"/>
          </p:cNvSpPr>
          <p:nvPr>
            <p:ph type="sldNum" sz="quarter" idx="12"/>
          </p:nvPr>
        </p:nvSpPr>
        <p:spPr/>
        <p:txBody>
          <a:bodyPr/>
          <a:lstStyle/>
          <a:p>
            <a:fld id="{680C5762-CF65-4775-9966-A58D40CC61B9}" type="slidenum">
              <a:rPr lang="en-US" noProof="0" smtClean="0"/>
              <a:t>80</a:t>
            </a:fld>
            <a:endParaRPr lang="en-US" noProof="0" dirty="0"/>
          </a:p>
        </p:txBody>
      </p:sp>
    </p:spTree>
    <p:extLst>
      <p:ext uri="{BB962C8B-B14F-4D97-AF65-F5344CB8AC3E}">
        <p14:creationId xmlns:p14="http://schemas.microsoft.com/office/powerpoint/2010/main" val="302729756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FB667-1974-E14F-A238-ADAF8D5DAD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5D15CA-F35B-FEFC-F9FD-560136F9B723}"/>
              </a:ext>
            </a:extLst>
          </p:cNvPr>
          <p:cNvSpPr>
            <a:spLocks noGrp="1"/>
          </p:cNvSpPr>
          <p:nvPr>
            <p:ph type="title"/>
          </p:nvPr>
        </p:nvSpPr>
        <p:spPr/>
        <p:txBody>
          <a:bodyPr/>
          <a:lstStyle/>
          <a:p>
            <a:r>
              <a:rPr lang="en-US" noProof="0" dirty="0"/>
              <a:t>New School Application</a:t>
            </a:r>
          </a:p>
        </p:txBody>
      </p:sp>
      <p:sp>
        <p:nvSpPr>
          <p:cNvPr id="3" name="Content Placeholder 2">
            <a:extLst>
              <a:ext uri="{FF2B5EF4-FFF2-40B4-BE49-F238E27FC236}">
                <a16:creationId xmlns:a16="http://schemas.microsoft.com/office/drawing/2014/main" id="{3883FEA5-D622-493C-3D5C-3B0EB036D0F0}"/>
              </a:ext>
            </a:extLst>
          </p:cNvPr>
          <p:cNvSpPr>
            <a:spLocks noGrp="1"/>
          </p:cNvSpPr>
          <p:nvPr>
            <p:ph idx="1"/>
          </p:nvPr>
        </p:nvSpPr>
        <p:spPr/>
        <p:txBody>
          <a:bodyPr>
            <a:normAutofit/>
          </a:bodyPr>
          <a:lstStyle/>
          <a:p>
            <a:r>
              <a:rPr lang="en-US" sz="2400" noProof="0" dirty="0"/>
              <a:t>Director/Acting Directors</a:t>
            </a:r>
          </a:p>
          <a:p>
            <a:pPr lvl="1"/>
            <a:r>
              <a:rPr lang="en-US" sz="2400" noProof="0" dirty="0"/>
              <a:t>Verification of qualifications, must demonstrate two (2) of the following:</a:t>
            </a:r>
          </a:p>
          <a:p>
            <a:pPr lvl="2"/>
            <a:r>
              <a:rPr lang="en-US" noProof="0" dirty="0"/>
              <a:t>An earned degree</a:t>
            </a:r>
          </a:p>
          <a:p>
            <a:pPr lvl="2"/>
            <a:r>
              <a:rPr lang="en-US" noProof="0" dirty="0"/>
              <a:t>At least 2 years of related work experience in a specific field for which training is offered at the school</a:t>
            </a:r>
          </a:p>
          <a:p>
            <a:pPr lvl="2"/>
            <a:r>
              <a:rPr lang="en-US" noProof="0" dirty="0"/>
              <a:t>At least 1 year of actual administrative or supervisory experience</a:t>
            </a:r>
          </a:p>
          <a:p>
            <a:pPr lvl="2"/>
            <a:r>
              <a:rPr lang="en-US" noProof="0" dirty="0"/>
              <a:t>At least 2 years of applied work experience in training or education</a:t>
            </a:r>
          </a:p>
          <a:p>
            <a:pPr lvl="2"/>
            <a:endParaRPr lang="en-US" noProof="0" dirty="0"/>
          </a:p>
        </p:txBody>
      </p:sp>
      <p:sp>
        <p:nvSpPr>
          <p:cNvPr id="4" name="Slide Number Placeholder 3">
            <a:extLst>
              <a:ext uri="{FF2B5EF4-FFF2-40B4-BE49-F238E27FC236}">
                <a16:creationId xmlns:a16="http://schemas.microsoft.com/office/drawing/2014/main" id="{2B76F396-AE0D-A3B4-6FC2-219A5077E276}"/>
              </a:ext>
            </a:extLst>
          </p:cNvPr>
          <p:cNvSpPr>
            <a:spLocks noGrp="1"/>
          </p:cNvSpPr>
          <p:nvPr>
            <p:ph type="sldNum" sz="quarter" idx="12"/>
          </p:nvPr>
        </p:nvSpPr>
        <p:spPr/>
        <p:txBody>
          <a:bodyPr/>
          <a:lstStyle/>
          <a:p>
            <a:fld id="{680C5762-CF65-4775-9966-A58D40CC61B9}" type="slidenum">
              <a:rPr lang="en-US" noProof="0" smtClean="0"/>
              <a:t>81</a:t>
            </a:fld>
            <a:endParaRPr lang="en-US" noProof="0" dirty="0"/>
          </a:p>
        </p:txBody>
      </p:sp>
    </p:spTree>
    <p:extLst>
      <p:ext uri="{BB962C8B-B14F-4D97-AF65-F5344CB8AC3E}">
        <p14:creationId xmlns:p14="http://schemas.microsoft.com/office/powerpoint/2010/main" val="23915201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BC27F-3AB2-2699-AC07-00BAB0191D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DFBE84-8D6A-DCD0-D0A7-B73E35A1CE24}"/>
              </a:ext>
            </a:extLst>
          </p:cNvPr>
          <p:cNvSpPr>
            <a:spLocks noGrp="1"/>
          </p:cNvSpPr>
          <p:nvPr>
            <p:ph type="title"/>
          </p:nvPr>
        </p:nvSpPr>
        <p:spPr/>
        <p:txBody>
          <a:bodyPr/>
          <a:lstStyle/>
          <a:p>
            <a:r>
              <a:rPr lang="en-US" noProof="0" dirty="0"/>
              <a:t>New School Application</a:t>
            </a:r>
          </a:p>
        </p:txBody>
      </p:sp>
      <p:sp>
        <p:nvSpPr>
          <p:cNvPr id="3" name="Content Placeholder 2">
            <a:extLst>
              <a:ext uri="{FF2B5EF4-FFF2-40B4-BE49-F238E27FC236}">
                <a16:creationId xmlns:a16="http://schemas.microsoft.com/office/drawing/2014/main" id="{73D8E074-B371-2C46-C52B-9159C30E6E81}"/>
              </a:ext>
            </a:extLst>
          </p:cNvPr>
          <p:cNvSpPr>
            <a:spLocks noGrp="1"/>
          </p:cNvSpPr>
          <p:nvPr>
            <p:ph idx="1"/>
          </p:nvPr>
        </p:nvSpPr>
        <p:spPr/>
        <p:txBody>
          <a:bodyPr>
            <a:normAutofit/>
          </a:bodyPr>
          <a:lstStyle/>
          <a:p>
            <a:r>
              <a:rPr lang="en-US" sz="2400" noProof="0" dirty="0"/>
              <a:t>Director/Acting Directors</a:t>
            </a:r>
          </a:p>
          <a:p>
            <a:pPr lvl="1"/>
            <a:r>
              <a:rPr lang="en-US" sz="2400" noProof="0" dirty="0"/>
              <a:t>Director or Acting Director must be on-site any time the campus is open to students</a:t>
            </a:r>
          </a:p>
          <a:p>
            <a:pPr lvl="1"/>
            <a:r>
              <a:rPr lang="en-US" sz="2400" noProof="0" dirty="0"/>
              <a:t>Includes branch locations</a:t>
            </a:r>
          </a:p>
          <a:p>
            <a:pPr lvl="1"/>
            <a:r>
              <a:rPr lang="en-US" sz="2400" noProof="0" dirty="0"/>
              <a:t>Multiple acting directors may be assigned</a:t>
            </a:r>
          </a:p>
          <a:p>
            <a:pPr lvl="1"/>
            <a:r>
              <a:rPr lang="en-US" sz="2400" noProof="0" dirty="0"/>
              <a:t>Instructional staff may serve as acting director</a:t>
            </a:r>
          </a:p>
          <a:p>
            <a:pPr lvl="1"/>
            <a:r>
              <a:rPr lang="en-US" sz="2400" noProof="0" dirty="0"/>
              <a:t>Will be responsible for compliance </a:t>
            </a:r>
          </a:p>
          <a:p>
            <a:pPr lvl="1"/>
            <a:r>
              <a:rPr lang="en-US" sz="2400" noProof="0" dirty="0"/>
              <a:t>Provide a unique email address for each assignment</a:t>
            </a:r>
            <a:endParaRPr lang="en-US" noProof="0" dirty="0"/>
          </a:p>
          <a:p>
            <a:pPr lvl="2"/>
            <a:endParaRPr lang="en-US" noProof="0" dirty="0"/>
          </a:p>
        </p:txBody>
      </p:sp>
      <p:sp>
        <p:nvSpPr>
          <p:cNvPr id="4" name="Slide Number Placeholder 3">
            <a:extLst>
              <a:ext uri="{FF2B5EF4-FFF2-40B4-BE49-F238E27FC236}">
                <a16:creationId xmlns:a16="http://schemas.microsoft.com/office/drawing/2014/main" id="{62981151-7429-5744-88B1-C0DE55F6E480}"/>
              </a:ext>
            </a:extLst>
          </p:cNvPr>
          <p:cNvSpPr>
            <a:spLocks noGrp="1"/>
          </p:cNvSpPr>
          <p:nvPr>
            <p:ph type="sldNum" sz="quarter" idx="12"/>
          </p:nvPr>
        </p:nvSpPr>
        <p:spPr/>
        <p:txBody>
          <a:bodyPr/>
          <a:lstStyle/>
          <a:p>
            <a:fld id="{680C5762-CF65-4775-9966-A58D40CC61B9}" type="slidenum">
              <a:rPr lang="en-US" noProof="0" smtClean="0"/>
              <a:t>82</a:t>
            </a:fld>
            <a:endParaRPr lang="en-US" noProof="0" dirty="0"/>
          </a:p>
        </p:txBody>
      </p:sp>
    </p:spTree>
    <p:extLst>
      <p:ext uri="{BB962C8B-B14F-4D97-AF65-F5344CB8AC3E}">
        <p14:creationId xmlns:p14="http://schemas.microsoft.com/office/powerpoint/2010/main" val="270520819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C2CCF-F765-C773-DB1D-A32AC5A226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CF7202-8CBC-2F58-8515-C8C692682055}"/>
              </a:ext>
            </a:extLst>
          </p:cNvPr>
          <p:cNvSpPr>
            <a:spLocks noGrp="1"/>
          </p:cNvSpPr>
          <p:nvPr>
            <p:ph type="title"/>
          </p:nvPr>
        </p:nvSpPr>
        <p:spPr/>
        <p:txBody>
          <a:bodyPr/>
          <a:lstStyle/>
          <a:p>
            <a:r>
              <a:rPr lang="en-US" noProof="0" dirty="0"/>
              <a:t>New School Application</a:t>
            </a:r>
          </a:p>
        </p:txBody>
      </p:sp>
      <p:sp>
        <p:nvSpPr>
          <p:cNvPr id="3" name="Content Placeholder 2">
            <a:extLst>
              <a:ext uri="{FF2B5EF4-FFF2-40B4-BE49-F238E27FC236}">
                <a16:creationId xmlns:a16="http://schemas.microsoft.com/office/drawing/2014/main" id="{E0834411-6C72-1F01-32D7-BF4F1800816B}"/>
              </a:ext>
            </a:extLst>
          </p:cNvPr>
          <p:cNvSpPr>
            <a:spLocks noGrp="1"/>
          </p:cNvSpPr>
          <p:nvPr>
            <p:ph idx="1"/>
          </p:nvPr>
        </p:nvSpPr>
        <p:spPr/>
        <p:txBody>
          <a:bodyPr>
            <a:normAutofit/>
          </a:bodyPr>
          <a:lstStyle/>
          <a:p>
            <a:r>
              <a:rPr lang="en-US" sz="2400" noProof="0" dirty="0"/>
              <a:t>Admission representatives must be licensed by the Board to enroll students off-campus – sign an enrollment agreement</a:t>
            </a:r>
          </a:p>
          <a:p>
            <a:r>
              <a:rPr lang="en-US" sz="2400" noProof="0" dirty="0"/>
              <a:t>An admission representative who works remotely (online – no in-person) is not required to be licensed</a:t>
            </a:r>
          </a:p>
          <a:p>
            <a:r>
              <a:rPr lang="en-US" sz="2400" noProof="0" dirty="0"/>
              <a:t>An admission representative who enrolls students off-campus from somewhere other than a remote online office must be licensed</a:t>
            </a:r>
          </a:p>
          <a:p>
            <a:r>
              <a:rPr lang="en-US" sz="2400" noProof="0" dirty="0"/>
              <a:t>Admission representatives can attend fairs, but may not have students sign enrollment agreements</a:t>
            </a:r>
          </a:p>
          <a:p>
            <a:r>
              <a:rPr lang="en-US" sz="2400" noProof="0" dirty="0"/>
              <a:t>$600/annually per rep</a:t>
            </a:r>
          </a:p>
        </p:txBody>
      </p:sp>
      <p:sp>
        <p:nvSpPr>
          <p:cNvPr id="4" name="Slide Number Placeholder 3">
            <a:extLst>
              <a:ext uri="{FF2B5EF4-FFF2-40B4-BE49-F238E27FC236}">
                <a16:creationId xmlns:a16="http://schemas.microsoft.com/office/drawing/2014/main" id="{45D33FE9-5DBA-4D6E-4459-70B6A5E3C296}"/>
              </a:ext>
            </a:extLst>
          </p:cNvPr>
          <p:cNvSpPr>
            <a:spLocks noGrp="1"/>
          </p:cNvSpPr>
          <p:nvPr>
            <p:ph type="sldNum" sz="quarter" idx="12"/>
          </p:nvPr>
        </p:nvSpPr>
        <p:spPr/>
        <p:txBody>
          <a:bodyPr/>
          <a:lstStyle/>
          <a:p>
            <a:fld id="{680C5762-CF65-4775-9966-A58D40CC61B9}" type="slidenum">
              <a:rPr lang="en-US" noProof="0" smtClean="0"/>
              <a:t>83</a:t>
            </a:fld>
            <a:endParaRPr lang="en-US" noProof="0" dirty="0"/>
          </a:p>
        </p:txBody>
      </p:sp>
    </p:spTree>
    <p:extLst>
      <p:ext uri="{BB962C8B-B14F-4D97-AF65-F5344CB8AC3E}">
        <p14:creationId xmlns:p14="http://schemas.microsoft.com/office/powerpoint/2010/main" val="358275999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59ABE-EAEF-8399-F82A-AA56903ED2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83835B-666B-8E2C-F201-90F0AE56E45E}"/>
              </a:ext>
            </a:extLst>
          </p:cNvPr>
          <p:cNvSpPr>
            <a:spLocks noGrp="1"/>
          </p:cNvSpPr>
          <p:nvPr>
            <p:ph type="title"/>
          </p:nvPr>
        </p:nvSpPr>
        <p:spPr/>
        <p:txBody>
          <a:bodyPr/>
          <a:lstStyle/>
          <a:p>
            <a:r>
              <a:rPr lang="en-US" noProof="0" dirty="0"/>
              <a:t>New School Application</a:t>
            </a:r>
          </a:p>
        </p:txBody>
      </p:sp>
      <p:sp>
        <p:nvSpPr>
          <p:cNvPr id="3" name="Content Placeholder 2">
            <a:extLst>
              <a:ext uri="{FF2B5EF4-FFF2-40B4-BE49-F238E27FC236}">
                <a16:creationId xmlns:a16="http://schemas.microsoft.com/office/drawing/2014/main" id="{893E5B72-EAF2-80E2-811C-65E576AC1B10}"/>
              </a:ext>
            </a:extLst>
          </p:cNvPr>
          <p:cNvSpPr>
            <a:spLocks noGrp="1"/>
          </p:cNvSpPr>
          <p:nvPr>
            <p:ph idx="1"/>
          </p:nvPr>
        </p:nvSpPr>
        <p:spPr/>
        <p:txBody>
          <a:bodyPr>
            <a:normAutofit/>
          </a:bodyPr>
          <a:lstStyle/>
          <a:p>
            <a:r>
              <a:rPr lang="en-US" sz="2400" noProof="0" dirty="0"/>
              <a:t>Business Plan</a:t>
            </a:r>
          </a:p>
          <a:p>
            <a:pPr lvl="1"/>
            <a:r>
              <a:rPr lang="en-US" sz="2400" noProof="0" dirty="0"/>
              <a:t>Respond to all areas – do not leave blanks</a:t>
            </a:r>
          </a:p>
          <a:p>
            <a:pPr lvl="1"/>
            <a:r>
              <a:rPr lang="en-US" sz="2400" noProof="0" dirty="0"/>
              <a:t>Ensure information is consistent between all documentation submitted and all areas of both the New School and New Program Applications</a:t>
            </a:r>
          </a:p>
          <a:p>
            <a:pPr lvl="1"/>
            <a:r>
              <a:rPr lang="en-US" sz="2400" noProof="0" dirty="0"/>
              <a:t>Visual representation of the schools anticipated operations – goals and plans</a:t>
            </a:r>
          </a:p>
          <a:p>
            <a:pPr lvl="1"/>
            <a:r>
              <a:rPr lang="en-US" sz="2400" noProof="0" dirty="0"/>
              <a:t>Remember, the Board does not know your school like you do!</a:t>
            </a:r>
          </a:p>
        </p:txBody>
      </p:sp>
      <p:sp>
        <p:nvSpPr>
          <p:cNvPr id="4" name="Slide Number Placeholder 3">
            <a:extLst>
              <a:ext uri="{FF2B5EF4-FFF2-40B4-BE49-F238E27FC236}">
                <a16:creationId xmlns:a16="http://schemas.microsoft.com/office/drawing/2014/main" id="{9CCAA08F-B7F3-5C8A-CF3E-AF1B46245BD2}"/>
              </a:ext>
            </a:extLst>
          </p:cNvPr>
          <p:cNvSpPr>
            <a:spLocks noGrp="1"/>
          </p:cNvSpPr>
          <p:nvPr>
            <p:ph type="sldNum" sz="quarter" idx="12"/>
          </p:nvPr>
        </p:nvSpPr>
        <p:spPr/>
        <p:txBody>
          <a:bodyPr/>
          <a:lstStyle/>
          <a:p>
            <a:fld id="{680C5762-CF65-4775-9966-A58D40CC61B9}" type="slidenum">
              <a:rPr lang="en-US" noProof="0" smtClean="0"/>
              <a:t>84</a:t>
            </a:fld>
            <a:endParaRPr lang="en-US" noProof="0" dirty="0"/>
          </a:p>
        </p:txBody>
      </p:sp>
    </p:spTree>
    <p:extLst>
      <p:ext uri="{BB962C8B-B14F-4D97-AF65-F5344CB8AC3E}">
        <p14:creationId xmlns:p14="http://schemas.microsoft.com/office/powerpoint/2010/main" val="142876675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284E22-2BED-969D-554B-C0716C028E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467D53-E733-4784-558A-1877065AF4FF}"/>
              </a:ext>
            </a:extLst>
          </p:cNvPr>
          <p:cNvSpPr>
            <a:spLocks noGrp="1"/>
          </p:cNvSpPr>
          <p:nvPr>
            <p:ph type="title"/>
          </p:nvPr>
        </p:nvSpPr>
        <p:spPr/>
        <p:txBody>
          <a:bodyPr/>
          <a:lstStyle/>
          <a:p>
            <a:r>
              <a:rPr lang="en-US" noProof="0" dirty="0"/>
              <a:t>New School Application</a:t>
            </a:r>
          </a:p>
        </p:txBody>
      </p:sp>
      <p:sp>
        <p:nvSpPr>
          <p:cNvPr id="3" name="Content Placeholder 2">
            <a:extLst>
              <a:ext uri="{FF2B5EF4-FFF2-40B4-BE49-F238E27FC236}">
                <a16:creationId xmlns:a16="http://schemas.microsoft.com/office/drawing/2014/main" id="{1ADE0318-14DB-EB18-7A00-16FE6C8048A0}"/>
              </a:ext>
            </a:extLst>
          </p:cNvPr>
          <p:cNvSpPr>
            <a:spLocks noGrp="1"/>
          </p:cNvSpPr>
          <p:nvPr>
            <p:ph idx="1"/>
          </p:nvPr>
        </p:nvSpPr>
        <p:spPr/>
        <p:txBody>
          <a:bodyPr>
            <a:noAutofit/>
          </a:bodyPr>
          <a:lstStyle/>
          <a:p>
            <a:r>
              <a:rPr lang="en-US" sz="2400" noProof="0" dirty="0"/>
              <a:t>Business Plan</a:t>
            </a:r>
          </a:p>
          <a:p>
            <a:pPr lvl="1"/>
            <a:r>
              <a:rPr lang="en-US" sz="2400" noProof="0" dirty="0"/>
              <a:t>Reference Proforma-Instructions worksheet</a:t>
            </a:r>
          </a:p>
          <a:p>
            <a:pPr lvl="1"/>
            <a:r>
              <a:rPr lang="en-US" sz="2400" noProof="0" dirty="0"/>
              <a:t>Review instructions carefully and in entirety</a:t>
            </a:r>
          </a:p>
          <a:p>
            <a:r>
              <a:rPr lang="en-US" sz="2400" noProof="0" dirty="0"/>
              <a:t>Financial Requirements</a:t>
            </a:r>
          </a:p>
          <a:p>
            <a:pPr lvl="1"/>
            <a:r>
              <a:rPr lang="en-US" sz="2400" noProof="0" dirty="0"/>
              <a:t>Stockholder equity must be positive</a:t>
            </a:r>
          </a:p>
          <a:p>
            <a:pPr lvl="1"/>
            <a:r>
              <a:rPr lang="en-US" sz="2400" noProof="0" dirty="0"/>
              <a:t>Reasonable debt to equity ratio </a:t>
            </a:r>
          </a:p>
          <a:p>
            <a:pPr lvl="1"/>
            <a:r>
              <a:rPr lang="en-US" sz="2400" noProof="0" dirty="0"/>
              <a:t>1:1 current ratio, where current assets must equal or exceed current liabilities</a:t>
            </a:r>
          </a:p>
          <a:p>
            <a:pPr lvl="1"/>
            <a:r>
              <a:rPr lang="en-US" sz="2400" noProof="0" dirty="0"/>
              <a:t>Capital equal to pre-start-up and the first 4 months of operating expenses (sustainability plan – do not anticipate immediate profit)</a:t>
            </a:r>
          </a:p>
        </p:txBody>
      </p:sp>
      <p:sp>
        <p:nvSpPr>
          <p:cNvPr id="4" name="Slide Number Placeholder 3">
            <a:extLst>
              <a:ext uri="{FF2B5EF4-FFF2-40B4-BE49-F238E27FC236}">
                <a16:creationId xmlns:a16="http://schemas.microsoft.com/office/drawing/2014/main" id="{FAA125D7-1689-E286-F1AF-5E5F35DCBC8A}"/>
              </a:ext>
            </a:extLst>
          </p:cNvPr>
          <p:cNvSpPr>
            <a:spLocks noGrp="1"/>
          </p:cNvSpPr>
          <p:nvPr>
            <p:ph type="sldNum" sz="quarter" idx="12"/>
          </p:nvPr>
        </p:nvSpPr>
        <p:spPr/>
        <p:txBody>
          <a:bodyPr/>
          <a:lstStyle/>
          <a:p>
            <a:fld id="{680C5762-CF65-4775-9966-A58D40CC61B9}" type="slidenum">
              <a:rPr lang="en-US" noProof="0" smtClean="0"/>
              <a:t>85</a:t>
            </a:fld>
            <a:endParaRPr lang="en-US" noProof="0" dirty="0"/>
          </a:p>
        </p:txBody>
      </p:sp>
    </p:spTree>
    <p:extLst>
      <p:ext uri="{BB962C8B-B14F-4D97-AF65-F5344CB8AC3E}">
        <p14:creationId xmlns:p14="http://schemas.microsoft.com/office/powerpoint/2010/main" val="182228478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96B8A-4FEE-F04F-6D5A-D081D3B8FE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951AB5-F94C-52F0-B0E5-6FD6CFE1F1E5}"/>
              </a:ext>
            </a:extLst>
          </p:cNvPr>
          <p:cNvSpPr>
            <a:spLocks noGrp="1"/>
          </p:cNvSpPr>
          <p:nvPr>
            <p:ph type="title"/>
          </p:nvPr>
        </p:nvSpPr>
        <p:spPr/>
        <p:txBody>
          <a:bodyPr/>
          <a:lstStyle/>
          <a:p>
            <a:r>
              <a:rPr lang="en-US" noProof="0" dirty="0"/>
              <a:t>New School Application</a:t>
            </a:r>
          </a:p>
        </p:txBody>
      </p:sp>
      <p:sp>
        <p:nvSpPr>
          <p:cNvPr id="3" name="Content Placeholder 2">
            <a:extLst>
              <a:ext uri="{FF2B5EF4-FFF2-40B4-BE49-F238E27FC236}">
                <a16:creationId xmlns:a16="http://schemas.microsoft.com/office/drawing/2014/main" id="{30901D7F-DAE9-2448-783A-6197B37A8CE4}"/>
              </a:ext>
            </a:extLst>
          </p:cNvPr>
          <p:cNvSpPr>
            <a:spLocks noGrp="1"/>
          </p:cNvSpPr>
          <p:nvPr>
            <p:ph idx="1"/>
          </p:nvPr>
        </p:nvSpPr>
        <p:spPr/>
        <p:txBody>
          <a:bodyPr>
            <a:noAutofit/>
          </a:bodyPr>
          <a:lstStyle/>
          <a:p>
            <a:r>
              <a:rPr lang="en-US" sz="2400" noProof="0" dirty="0"/>
              <a:t>Financial Capital</a:t>
            </a:r>
          </a:p>
          <a:p>
            <a:pPr lvl="1"/>
            <a:r>
              <a:rPr lang="en-US" sz="2400" noProof="0" dirty="0"/>
              <a:t>Refers to the various forms of money and financial resources that are readily accessible</a:t>
            </a:r>
          </a:p>
          <a:p>
            <a:pPr lvl="1"/>
            <a:r>
              <a:rPr lang="en-US" sz="2400" noProof="0" dirty="0"/>
              <a:t>Investment made by the school to enable it to purchase assets and maintain operations</a:t>
            </a:r>
          </a:p>
          <a:p>
            <a:pPr lvl="1"/>
            <a:r>
              <a:rPr lang="en-US" sz="2400" noProof="0" dirty="0"/>
              <a:t>Must be in the name of the school</a:t>
            </a:r>
          </a:p>
          <a:p>
            <a:pPr lvl="1"/>
            <a:r>
              <a:rPr lang="en-US" sz="2400" noProof="0" dirty="0"/>
              <a:t>May be a line of credit</a:t>
            </a:r>
          </a:p>
          <a:p>
            <a:pPr lvl="1"/>
            <a:r>
              <a:rPr lang="en-US" sz="2400" noProof="0" dirty="0"/>
              <a:t>Cannot depend on future income or tuition revenue</a:t>
            </a:r>
          </a:p>
        </p:txBody>
      </p:sp>
      <p:sp>
        <p:nvSpPr>
          <p:cNvPr id="4" name="Slide Number Placeholder 3">
            <a:extLst>
              <a:ext uri="{FF2B5EF4-FFF2-40B4-BE49-F238E27FC236}">
                <a16:creationId xmlns:a16="http://schemas.microsoft.com/office/drawing/2014/main" id="{85201CF8-C68B-B6FF-E70E-F14575F4E4C5}"/>
              </a:ext>
            </a:extLst>
          </p:cNvPr>
          <p:cNvSpPr>
            <a:spLocks noGrp="1"/>
          </p:cNvSpPr>
          <p:nvPr>
            <p:ph type="sldNum" sz="quarter" idx="12"/>
          </p:nvPr>
        </p:nvSpPr>
        <p:spPr/>
        <p:txBody>
          <a:bodyPr/>
          <a:lstStyle/>
          <a:p>
            <a:fld id="{680C5762-CF65-4775-9966-A58D40CC61B9}" type="slidenum">
              <a:rPr lang="en-US" noProof="0" smtClean="0"/>
              <a:t>86</a:t>
            </a:fld>
            <a:endParaRPr lang="en-US" noProof="0" dirty="0"/>
          </a:p>
        </p:txBody>
      </p:sp>
    </p:spTree>
    <p:extLst>
      <p:ext uri="{BB962C8B-B14F-4D97-AF65-F5344CB8AC3E}">
        <p14:creationId xmlns:p14="http://schemas.microsoft.com/office/powerpoint/2010/main" val="100580872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795DB-C8FB-0A95-B83B-834645830A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A9811D-91F1-E9AE-6992-6F2CDBB1C4BE}"/>
              </a:ext>
            </a:extLst>
          </p:cNvPr>
          <p:cNvSpPr>
            <a:spLocks noGrp="1"/>
          </p:cNvSpPr>
          <p:nvPr>
            <p:ph type="title"/>
          </p:nvPr>
        </p:nvSpPr>
        <p:spPr/>
        <p:txBody>
          <a:bodyPr/>
          <a:lstStyle/>
          <a:p>
            <a:r>
              <a:rPr lang="en-US" noProof="0" dirty="0"/>
              <a:t>New School Application</a:t>
            </a:r>
          </a:p>
        </p:txBody>
      </p:sp>
      <p:sp>
        <p:nvSpPr>
          <p:cNvPr id="3" name="Content Placeholder 2">
            <a:extLst>
              <a:ext uri="{FF2B5EF4-FFF2-40B4-BE49-F238E27FC236}">
                <a16:creationId xmlns:a16="http://schemas.microsoft.com/office/drawing/2014/main" id="{66F1C9D4-C6A4-1865-43D2-BCBA5450BD3F}"/>
              </a:ext>
            </a:extLst>
          </p:cNvPr>
          <p:cNvSpPr>
            <a:spLocks noGrp="1"/>
          </p:cNvSpPr>
          <p:nvPr>
            <p:ph idx="1"/>
          </p:nvPr>
        </p:nvSpPr>
        <p:spPr/>
        <p:txBody>
          <a:bodyPr>
            <a:normAutofit/>
          </a:bodyPr>
          <a:lstStyle/>
          <a:p>
            <a:r>
              <a:rPr lang="en-US" sz="2400" noProof="0" dirty="0"/>
              <a:t>Generally Accepted Accounting Principles (GAAP) must be used when preparing financials for presentation to the Board</a:t>
            </a:r>
          </a:p>
          <a:p>
            <a:r>
              <a:rPr lang="en-US" sz="2400" noProof="0" dirty="0"/>
              <a:t>Measures the performance and position of a company by recognizing economic events regardless of when cash transactions occur </a:t>
            </a:r>
          </a:p>
          <a:p>
            <a:r>
              <a:rPr lang="en-US" sz="2400" noProof="0" dirty="0"/>
              <a:t>Economic events are recognized at the time in which the transaction occurs rather than when payment is made (or received)</a:t>
            </a:r>
          </a:p>
          <a:p>
            <a:r>
              <a:rPr lang="en-US" sz="2400" noProof="0" dirty="0"/>
              <a:t>Provides an accurate picture of current financial condition</a:t>
            </a:r>
          </a:p>
          <a:p>
            <a:endParaRPr lang="en-US" sz="2400" noProof="0" dirty="0"/>
          </a:p>
        </p:txBody>
      </p:sp>
      <p:sp>
        <p:nvSpPr>
          <p:cNvPr id="4" name="Slide Number Placeholder 3">
            <a:extLst>
              <a:ext uri="{FF2B5EF4-FFF2-40B4-BE49-F238E27FC236}">
                <a16:creationId xmlns:a16="http://schemas.microsoft.com/office/drawing/2014/main" id="{99DEF41C-3D19-42B3-04D6-839B6D7DD211}"/>
              </a:ext>
            </a:extLst>
          </p:cNvPr>
          <p:cNvSpPr>
            <a:spLocks noGrp="1"/>
          </p:cNvSpPr>
          <p:nvPr>
            <p:ph type="sldNum" sz="quarter" idx="12"/>
          </p:nvPr>
        </p:nvSpPr>
        <p:spPr/>
        <p:txBody>
          <a:bodyPr/>
          <a:lstStyle/>
          <a:p>
            <a:fld id="{680C5762-CF65-4775-9966-A58D40CC61B9}" type="slidenum">
              <a:rPr lang="en-US" noProof="0" smtClean="0"/>
              <a:t>87</a:t>
            </a:fld>
            <a:endParaRPr lang="en-US" noProof="0" dirty="0"/>
          </a:p>
        </p:txBody>
      </p:sp>
    </p:spTree>
    <p:extLst>
      <p:ext uri="{BB962C8B-B14F-4D97-AF65-F5344CB8AC3E}">
        <p14:creationId xmlns:p14="http://schemas.microsoft.com/office/powerpoint/2010/main" val="242886989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A22E0-8BD9-CCC4-AAC2-37808162D5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9299C7-3121-637B-7E46-3293FAE8D1B5}"/>
              </a:ext>
            </a:extLst>
          </p:cNvPr>
          <p:cNvSpPr>
            <a:spLocks noGrp="1"/>
          </p:cNvSpPr>
          <p:nvPr>
            <p:ph type="title"/>
          </p:nvPr>
        </p:nvSpPr>
        <p:spPr/>
        <p:txBody>
          <a:bodyPr/>
          <a:lstStyle/>
          <a:p>
            <a:r>
              <a:rPr lang="en-US" noProof="0" dirty="0"/>
              <a:t>New School Application</a:t>
            </a:r>
          </a:p>
        </p:txBody>
      </p:sp>
      <p:sp>
        <p:nvSpPr>
          <p:cNvPr id="3" name="Content Placeholder 2">
            <a:extLst>
              <a:ext uri="{FF2B5EF4-FFF2-40B4-BE49-F238E27FC236}">
                <a16:creationId xmlns:a16="http://schemas.microsoft.com/office/drawing/2014/main" id="{FF505714-0588-84A9-96EA-0FC7D6B6946C}"/>
              </a:ext>
            </a:extLst>
          </p:cNvPr>
          <p:cNvSpPr>
            <a:spLocks noGrp="1"/>
          </p:cNvSpPr>
          <p:nvPr>
            <p:ph idx="1"/>
          </p:nvPr>
        </p:nvSpPr>
        <p:spPr/>
        <p:txBody>
          <a:bodyPr>
            <a:normAutofit/>
          </a:bodyPr>
          <a:lstStyle/>
          <a:p>
            <a:r>
              <a:rPr lang="en-US" sz="2400" noProof="0" dirty="0"/>
              <a:t>Remember that the Department cannot assist in the completion of financial documentation and is unable to offer recommendations or referrals for professional assistance</a:t>
            </a:r>
          </a:p>
          <a:p>
            <a:r>
              <a:rPr lang="en-US" sz="2400" noProof="0" dirty="0"/>
              <a:t>This seminar is intended to guide applicants regarding application requirements and is not intended as financial planning</a:t>
            </a:r>
          </a:p>
          <a:p>
            <a:r>
              <a:rPr lang="en-US" sz="2400" noProof="0" dirty="0"/>
              <a:t>If you are unsure of how to respond to the information being requested, you will want to consult a third-party professional for assistance</a:t>
            </a:r>
          </a:p>
        </p:txBody>
      </p:sp>
      <p:sp>
        <p:nvSpPr>
          <p:cNvPr id="4" name="Slide Number Placeholder 3">
            <a:extLst>
              <a:ext uri="{FF2B5EF4-FFF2-40B4-BE49-F238E27FC236}">
                <a16:creationId xmlns:a16="http://schemas.microsoft.com/office/drawing/2014/main" id="{73E80E9C-D4A5-1CF4-4BBE-107D6B899B6E}"/>
              </a:ext>
            </a:extLst>
          </p:cNvPr>
          <p:cNvSpPr>
            <a:spLocks noGrp="1"/>
          </p:cNvSpPr>
          <p:nvPr>
            <p:ph type="sldNum" sz="quarter" idx="12"/>
          </p:nvPr>
        </p:nvSpPr>
        <p:spPr/>
        <p:txBody>
          <a:bodyPr/>
          <a:lstStyle/>
          <a:p>
            <a:fld id="{680C5762-CF65-4775-9966-A58D40CC61B9}" type="slidenum">
              <a:rPr lang="en-US" noProof="0" smtClean="0"/>
              <a:t>88</a:t>
            </a:fld>
            <a:endParaRPr lang="en-US" noProof="0" dirty="0"/>
          </a:p>
        </p:txBody>
      </p:sp>
    </p:spTree>
    <p:extLst>
      <p:ext uri="{BB962C8B-B14F-4D97-AF65-F5344CB8AC3E}">
        <p14:creationId xmlns:p14="http://schemas.microsoft.com/office/powerpoint/2010/main" val="424376049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925BD-D1A2-F337-1FCF-098C0E444B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B2F005-D70E-6A2D-8B47-E339B7F43E76}"/>
              </a:ext>
            </a:extLst>
          </p:cNvPr>
          <p:cNvSpPr>
            <a:spLocks noGrp="1"/>
          </p:cNvSpPr>
          <p:nvPr>
            <p:ph type="title"/>
          </p:nvPr>
        </p:nvSpPr>
        <p:spPr/>
        <p:txBody>
          <a:bodyPr/>
          <a:lstStyle/>
          <a:p>
            <a:r>
              <a:rPr lang="en-US" noProof="0" dirty="0"/>
              <a:t>New School Application</a:t>
            </a:r>
          </a:p>
        </p:txBody>
      </p:sp>
      <p:sp>
        <p:nvSpPr>
          <p:cNvPr id="3" name="Content Placeholder 2">
            <a:extLst>
              <a:ext uri="{FF2B5EF4-FFF2-40B4-BE49-F238E27FC236}">
                <a16:creationId xmlns:a16="http://schemas.microsoft.com/office/drawing/2014/main" id="{9D9F645C-D022-AEDF-DAD2-7D1B9E52EAAD}"/>
              </a:ext>
            </a:extLst>
          </p:cNvPr>
          <p:cNvSpPr>
            <a:spLocks noGrp="1"/>
          </p:cNvSpPr>
          <p:nvPr>
            <p:ph idx="1"/>
          </p:nvPr>
        </p:nvSpPr>
        <p:spPr/>
        <p:txBody>
          <a:bodyPr>
            <a:noAutofit/>
          </a:bodyPr>
          <a:lstStyle/>
          <a:p>
            <a:r>
              <a:rPr lang="en-US" sz="2400" noProof="0" dirty="0"/>
              <a:t>Profit and Loss Statement Pro-forma</a:t>
            </a:r>
          </a:p>
          <a:p>
            <a:pPr lvl="1"/>
            <a:r>
              <a:rPr lang="en-US" sz="2400" noProof="0" dirty="0"/>
              <a:t>Accurate and realistic reflection of the revenue and expenditures anticipated prior to opening </a:t>
            </a:r>
            <a:r>
              <a:rPr lang="en-US" sz="2400" u="sng" noProof="0" dirty="0"/>
              <a:t>and</a:t>
            </a:r>
            <a:r>
              <a:rPr lang="en-US" sz="2400" noProof="0" dirty="0"/>
              <a:t> the first 18 months of operation</a:t>
            </a:r>
          </a:p>
          <a:p>
            <a:pPr lvl="1"/>
            <a:r>
              <a:rPr lang="en-US" sz="2400" noProof="0" dirty="0"/>
              <a:t>Be realistic – do not underestimate expenses – include all possible expenses including facilities, utilities, advertising, printing costs, staffing, staff benefits, insurance, equipment, etc.</a:t>
            </a:r>
          </a:p>
          <a:p>
            <a:pPr lvl="1"/>
            <a:r>
              <a:rPr lang="en-US" sz="2400" noProof="0" dirty="0"/>
              <a:t>Anticipate withdrawals, leave of absences, and students reentering the program(s)</a:t>
            </a:r>
          </a:p>
          <a:p>
            <a:endParaRPr lang="en-US" sz="2400" noProof="0" dirty="0"/>
          </a:p>
        </p:txBody>
      </p:sp>
      <p:sp>
        <p:nvSpPr>
          <p:cNvPr id="4" name="Slide Number Placeholder 3">
            <a:extLst>
              <a:ext uri="{FF2B5EF4-FFF2-40B4-BE49-F238E27FC236}">
                <a16:creationId xmlns:a16="http://schemas.microsoft.com/office/drawing/2014/main" id="{E051EC30-E6C9-A0EB-B01A-50C3C3C85E2A}"/>
              </a:ext>
            </a:extLst>
          </p:cNvPr>
          <p:cNvSpPr>
            <a:spLocks noGrp="1"/>
          </p:cNvSpPr>
          <p:nvPr>
            <p:ph type="sldNum" sz="quarter" idx="12"/>
          </p:nvPr>
        </p:nvSpPr>
        <p:spPr/>
        <p:txBody>
          <a:bodyPr/>
          <a:lstStyle/>
          <a:p>
            <a:fld id="{680C5762-CF65-4775-9966-A58D40CC61B9}" type="slidenum">
              <a:rPr lang="en-US" noProof="0" smtClean="0"/>
              <a:t>89</a:t>
            </a:fld>
            <a:endParaRPr lang="en-US" noProof="0" dirty="0"/>
          </a:p>
        </p:txBody>
      </p:sp>
    </p:spTree>
    <p:extLst>
      <p:ext uri="{BB962C8B-B14F-4D97-AF65-F5344CB8AC3E}">
        <p14:creationId xmlns:p14="http://schemas.microsoft.com/office/powerpoint/2010/main" val="3863597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35D4E-B917-F472-905A-342BC628C333}"/>
            </a:ext>
          </a:extLst>
        </p:cNvPr>
        <p:cNvGrpSpPr/>
        <p:nvPr/>
      </p:nvGrpSpPr>
      <p:grpSpPr>
        <a:xfrm>
          <a:off x="0" y="0"/>
          <a:ext cx="0" cy="0"/>
          <a:chOff x="0" y="0"/>
          <a:chExt cx="0" cy="0"/>
        </a:xfrm>
      </p:grpSpPr>
      <p:pic>
        <p:nvPicPr>
          <p:cNvPr id="5122" name="Picture 2" descr="Common Questions – Education Leads Home">
            <a:extLst>
              <a:ext uri="{FF2B5EF4-FFF2-40B4-BE49-F238E27FC236}">
                <a16:creationId xmlns:a16="http://schemas.microsoft.com/office/drawing/2014/main" id="{2B989F94-B426-1957-0F93-4C59CEC1175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25873" y="1905000"/>
            <a:ext cx="6492253" cy="3392202"/>
          </a:xfrm>
          <a:prstGeom prst="rect">
            <a:avLst/>
          </a:prstGeom>
          <a:solidFill>
            <a:srgbClr val="FFFFFF"/>
          </a:solidFill>
        </p:spPr>
      </p:pic>
      <p:sp>
        <p:nvSpPr>
          <p:cNvPr id="5127" name="Date Placeholder 3">
            <a:extLst>
              <a:ext uri="{FF2B5EF4-FFF2-40B4-BE49-F238E27FC236}">
                <a16:creationId xmlns:a16="http://schemas.microsoft.com/office/drawing/2014/main" id="{A69F33AD-BEE0-A361-29FB-4C9AE950642D}"/>
              </a:ext>
            </a:extLst>
          </p:cNvPr>
          <p:cNvSpPr>
            <a:spLocks noGrp="1"/>
          </p:cNvSpPr>
          <p:nvPr>
            <p:ph type="dt" sz="half" idx="10"/>
          </p:nvPr>
        </p:nvSpPr>
        <p:spPr>
          <a:xfrm>
            <a:off x="457200" y="6356350"/>
            <a:ext cx="2133600" cy="365125"/>
          </a:xfrm>
        </p:spPr>
        <p:txBody>
          <a:bodyPr/>
          <a:lstStyle/>
          <a:p>
            <a:pPr>
              <a:spcAft>
                <a:spcPts val="600"/>
              </a:spcAft>
            </a:pPr>
            <a:fld id="{ED0CF1AE-9D07-4FAF-9EEC-B15CCCFC2843}" type="datetime1">
              <a:rPr lang="en-US" noProof="0" smtClean="0"/>
              <a:pPr>
                <a:spcAft>
                  <a:spcPts val="600"/>
                </a:spcAft>
              </a:pPr>
              <a:t>4/2/2025</a:t>
            </a:fld>
            <a:endParaRPr lang="en-US" noProof="0" dirty="0"/>
          </a:p>
        </p:txBody>
      </p:sp>
      <p:sp>
        <p:nvSpPr>
          <p:cNvPr id="4" name="Slide Number Placeholder 3">
            <a:extLst>
              <a:ext uri="{FF2B5EF4-FFF2-40B4-BE49-F238E27FC236}">
                <a16:creationId xmlns:a16="http://schemas.microsoft.com/office/drawing/2014/main" id="{E018505E-1C93-CD83-3D30-681FBF48C580}"/>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680C5762-CF65-4775-9966-A58D40CC61B9}" type="slidenum">
              <a:rPr lang="en-US" noProof="0" smtClean="0"/>
              <a:pPr>
                <a:spcAft>
                  <a:spcPts val="600"/>
                </a:spcAft>
              </a:pPr>
              <a:t>9</a:t>
            </a:fld>
            <a:endParaRPr lang="en-US" noProof="0" dirty="0"/>
          </a:p>
        </p:txBody>
      </p:sp>
    </p:spTree>
    <p:extLst>
      <p:ext uri="{BB962C8B-B14F-4D97-AF65-F5344CB8AC3E}">
        <p14:creationId xmlns:p14="http://schemas.microsoft.com/office/powerpoint/2010/main" val="350801058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C2D2A-85F8-44A4-6A70-7880882180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5D0754-0135-4489-940C-E3FC48DA9A5B}"/>
              </a:ext>
            </a:extLst>
          </p:cNvPr>
          <p:cNvSpPr>
            <a:spLocks noGrp="1"/>
          </p:cNvSpPr>
          <p:nvPr>
            <p:ph type="title"/>
          </p:nvPr>
        </p:nvSpPr>
        <p:spPr/>
        <p:txBody>
          <a:bodyPr/>
          <a:lstStyle/>
          <a:p>
            <a:r>
              <a:rPr lang="en-US" noProof="0" dirty="0"/>
              <a:t>New School Application</a:t>
            </a:r>
          </a:p>
        </p:txBody>
      </p:sp>
      <p:sp>
        <p:nvSpPr>
          <p:cNvPr id="3" name="Content Placeholder 2">
            <a:extLst>
              <a:ext uri="{FF2B5EF4-FFF2-40B4-BE49-F238E27FC236}">
                <a16:creationId xmlns:a16="http://schemas.microsoft.com/office/drawing/2014/main" id="{0E7744F6-C3C0-28B1-BE66-11F36C4FE43D}"/>
              </a:ext>
            </a:extLst>
          </p:cNvPr>
          <p:cNvSpPr>
            <a:spLocks noGrp="1"/>
          </p:cNvSpPr>
          <p:nvPr>
            <p:ph idx="1"/>
          </p:nvPr>
        </p:nvSpPr>
        <p:spPr/>
        <p:txBody>
          <a:bodyPr>
            <a:noAutofit/>
          </a:bodyPr>
          <a:lstStyle/>
          <a:p>
            <a:r>
              <a:rPr lang="en-US" sz="2400" noProof="0" dirty="0"/>
              <a:t>Profit and Loss Statement Pro-forma</a:t>
            </a:r>
          </a:p>
          <a:p>
            <a:pPr lvl="1"/>
            <a:r>
              <a:rPr lang="en-US" sz="2400" noProof="0" dirty="0"/>
              <a:t>Failure to anticipate reasonable expenses, or an unrealistic revenue projection, may initiate Board inquiry and delay the approval process  </a:t>
            </a:r>
          </a:p>
          <a:p>
            <a:endParaRPr lang="en-US" sz="2400" noProof="0" dirty="0"/>
          </a:p>
          <a:p>
            <a:endParaRPr lang="en-US" sz="2400" noProof="0" dirty="0"/>
          </a:p>
        </p:txBody>
      </p:sp>
      <p:sp>
        <p:nvSpPr>
          <p:cNvPr id="4" name="Slide Number Placeholder 3">
            <a:extLst>
              <a:ext uri="{FF2B5EF4-FFF2-40B4-BE49-F238E27FC236}">
                <a16:creationId xmlns:a16="http://schemas.microsoft.com/office/drawing/2014/main" id="{23D0E135-E7FA-0D54-6F51-9E02AEFCBAB1}"/>
              </a:ext>
            </a:extLst>
          </p:cNvPr>
          <p:cNvSpPr>
            <a:spLocks noGrp="1"/>
          </p:cNvSpPr>
          <p:nvPr>
            <p:ph type="sldNum" sz="quarter" idx="12"/>
          </p:nvPr>
        </p:nvSpPr>
        <p:spPr/>
        <p:txBody>
          <a:bodyPr/>
          <a:lstStyle/>
          <a:p>
            <a:fld id="{680C5762-CF65-4775-9966-A58D40CC61B9}" type="slidenum">
              <a:rPr lang="en-US" noProof="0" smtClean="0"/>
              <a:t>90</a:t>
            </a:fld>
            <a:endParaRPr lang="en-US" noProof="0" dirty="0"/>
          </a:p>
        </p:txBody>
      </p:sp>
    </p:spTree>
    <p:extLst>
      <p:ext uri="{BB962C8B-B14F-4D97-AF65-F5344CB8AC3E}">
        <p14:creationId xmlns:p14="http://schemas.microsoft.com/office/powerpoint/2010/main" val="350502500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68A43-D8DC-6EF1-A147-92B0C2C99C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2D5EB2-073A-5A0D-169F-2134D1AF8ACC}"/>
              </a:ext>
            </a:extLst>
          </p:cNvPr>
          <p:cNvSpPr>
            <a:spLocks noGrp="1"/>
          </p:cNvSpPr>
          <p:nvPr>
            <p:ph type="title"/>
          </p:nvPr>
        </p:nvSpPr>
        <p:spPr/>
        <p:txBody>
          <a:bodyPr/>
          <a:lstStyle/>
          <a:p>
            <a:r>
              <a:rPr lang="en-US" noProof="0" dirty="0"/>
              <a:t>New School Application</a:t>
            </a:r>
          </a:p>
        </p:txBody>
      </p:sp>
      <p:sp>
        <p:nvSpPr>
          <p:cNvPr id="3" name="Content Placeholder 2">
            <a:extLst>
              <a:ext uri="{FF2B5EF4-FFF2-40B4-BE49-F238E27FC236}">
                <a16:creationId xmlns:a16="http://schemas.microsoft.com/office/drawing/2014/main" id="{787FB665-A4EC-6FD1-9D75-FC63FEC30EEB}"/>
              </a:ext>
            </a:extLst>
          </p:cNvPr>
          <p:cNvSpPr>
            <a:spLocks noGrp="1"/>
          </p:cNvSpPr>
          <p:nvPr>
            <p:ph idx="1"/>
          </p:nvPr>
        </p:nvSpPr>
        <p:spPr/>
        <p:txBody>
          <a:bodyPr>
            <a:noAutofit/>
          </a:bodyPr>
          <a:lstStyle/>
          <a:p>
            <a:r>
              <a:rPr lang="en-US" sz="2400" noProof="0" dirty="0"/>
              <a:t>PDE-2006 Financial Reporting</a:t>
            </a:r>
          </a:p>
          <a:p>
            <a:pPr lvl="1"/>
            <a:r>
              <a:rPr lang="en-US" sz="2400" noProof="0" dirty="0"/>
              <a:t>A balance sheet lays out the ending balances in a company's asset, liability, and equity accounts as of the date stated on the report - it provides a picture of what a business owns and owes, as well as how much as been invested in it</a:t>
            </a:r>
          </a:p>
          <a:p>
            <a:pPr lvl="1"/>
            <a:r>
              <a:rPr lang="en-US" sz="2400" noProof="0" dirty="0"/>
              <a:t>An income statement presents the financial results for a stated period - the statement quantifies the amount of revenue generated and the expenses incurred during a reporting period, as well as any resulting net profit or net loss</a:t>
            </a:r>
          </a:p>
          <a:p>
            <a:pPr lvl="1"/>
            <a:endParaRPr lang="en-US" sz="2400" noProof="0" dirty="0"/>
          </a:p>
        </p:txBody>
      </p:sp>
      <p:sp>
        <p:nvSpPr>
          <p:cNvPr id="4" name="Slide Number Placeholder 3">
            <a:extLst>
              <a:ext uri="{FF2B5EF4-FFF2-40B4-BE49-F238E27FC236}">
                <a16:creationId xmlns:a16="http://schemas.microsoft.com/office/drawing/2014/main" id="{AA582B19-ABAD-77B3-5D88-89087CF0E7EF}"/>
              </a:ext>
            </a:extLst>
          </p:cNvPr>
          <p:cNvSpPr>
            <a:spLocks noGrp="1"/>
          </p:cNvSpPr>
          <p:nvPr>
            <p:ph type="sldNum" sz="quarter" idx="12"/>
          </p:nvPr>
        </p:nvSpPr>
        <p:spPr/>
        <p:txBody>
          <a:bodyPr/>
          <a:lstStyle/>
          <a:p>
            <a:fld id="{680C5762-CF65-4775-9966-A58D40CC61B9}" type="slidenum">
              <a:rPr lang="en-US" noProof="0" smtClean="0"/>
              <a:t>91</a:t>
            </a:fld>
            <a:endParaRPr lang="en-US" noProof="0" dirty="0"/>
          </a:p>
        </p:txBody>
      </p:sp>
    </p:spTree>
    <p:extLst>
      <p:ext uri="{BB962C8B-B14F-4D97-AF65-F5344CB8AC3E}">
        <p14:creationId xmlns:p14="http://schemas.microsoft.com/office/powerpoint/2010/main" val="113714496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88364-8C99-B863-2481-03AF96118F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B2AA5C-1272-17EF-4DB5-FCC868D9A43E}"/>
              </a:ext>
            </a:extLst>
          </p:cNvPr>
          <p:cNvSpPr>
            <a:spLocks noGrp="1"/>
          </p:cNvSpPr>
          <p:nvPr>
            <p:ph type="title"/>
          </p:nvPr>
        </p:nvSpPr>
        <p:spPr/>
        <p:txBody>
          <a:bodyPr/>
          <a:lstStyle/>
          <a:p>
            <a:r>
              <a:rPr lang="en-US" noProof="0" dirty="0"/>
              <a:t>New School Application</a:t>
            </a:r>
          </a:p>
        </p:txBody>
      </p:sp>
      <p:sp>
        <p:nvSpPr>
          <p:cNvPr id="3" name="Content Placeholder 2">
            <a:extLst>
              <a:ext uri="{FF2B5EF4-FFF2-40B4-BE49-F238E27FC236}">
                <a16:creationId xmlns:a16="http://schemas.microsoft.com/office/drawing/2014/main" id="{94C012B5-410B-29D4-A08D-3FCDCE069349}"/>
              </a:ext>
            </a:extLst>
          </p:cNvPr>
          <p:cNvSpPr>
            <a:spLocks noGrp="1"/>
          </p:cNvSpPr>
          <p:nvPr>
            <p:ph idx="1"/>
          </p:nvPr>
        </p:nvSpPr>
        <p:spPr/>
        <p:txBody>
          <a:bodyPr>
            <a:noAutofit/>
          </a:bodyPr>
          <a:lstStyle/>
          <a:p>
            <a:r>
              <a:rPr lang="en-US" sz="2400" noProof="0" dirty="0"/>
              <a:t>PDE-2006 Financial Reporting</a:t>
            </a:r>
          </a:p>
          <a:p>
            <a:pPr lvl="1"/>
            <a:r>
              <a:rPr lang="en-US" sz="2400" noProof="0" dirty="0"/>
              <a:t>Actual, real, not-projected</a:t>
            </a:r>
          </a:p>
          <a:p>
            <a:pPr lvl="1"/>
            <a:r>
              <a:rPr lang="en-US" sz="2400" noProof="0" dirty="0"/>
              <a:t>Financial analysis of a business' performance</a:t>
            </a:r>
          </a:p>
          <a:p>
            <a:pPr lvl="1"/>
            <a:r>
              <a:rPr lang="en-US" sz="2400" noProof="0" dirty="0"/>
              <a:t>Income statement and balance sheet must match</a:t>
            </a:r>
          </a:p>
          <a:p>
            <a:pPr lvl="1"/>
            <a:r>
              <a:rPr lang="en-US" sz="2400" noProof="0" dirty="0"/>
              <a:t>Do not leave blanks, do not complete with all zeros</a:t>
            </a:r>
          </a:p>
          <a:p>
            <a:pPr lvl="1"/>
            <a:r>
              <a:rPr lang="en-US" sz="2400" noProof="0" dirty="0"/>
              <a:t>Failure to report necessary information may initiate Board inquiry and delay the approval process  </a:t>
            </a:r>
          </a:p>
          <a:p>
            <a:pPr lvl="1"/>
            <a:endParaRPr lang="en-US" sz="2400" noProof="0" dirty="0"/>
          </a:p>
        </p:txBody>
      </p:sp>
      <p:sp>
        <p:nvSpPr>
          <p:cNvPr id="4" name="Slide Number Placeholder 3">
            <a:extLst>
              <a:ext uri="{FF2B5EF4-FFF2-40B4-BE49-F238E27FC236}">
                <a16:creationId xmlns:a16="http://schemas.microsoft.com/office/drawing/2014/main" id="{BA9DDCA4-6B1F-DB77-D904-45BCFE6FBD9D}"/>
              </a:ext>
            </a:extLst>
          </p:cNvPr>
          <p:cNvSpPr>
            <a:spLocks noGrp="1"/>
          </p:cNvSpPr>
          <p:nvPr>
            <p:ph type="sldNum" sz="quarter" idx="12"/>
          </p:nvPr>
        </p:nvSpPr>
        <p:spPr/>
        <p:txBody>
          <a:bodyPr/>
          <a:lstStyle/>
          <a:p>
            <a:fld id="{680C5762-CF65-4775-9966-A58D40CC61B9}" type="slidenum">
              <a:rPr lang="en-US" noProof="0" smtClean="0"/>
              <a:t>92</a:t>
            </a:fld>
            <a:endParaRPr lang="en-US" noProof="0" dirty="0"/>
          </a:p>
        </p:txBody>
      </p:sp>
    </p:spTree>
    <p:extLst>
      <p:ext uri="{BB962C8B-B14F-4D97-AF65-F5344CB8AC3E}">
        <p14:creationId xmlns:p14="http://schemas.microsoft.com/office/powerpoint/2010/main" val="151510592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E9C22-821C-FAB8-97FB-C114C115B1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B4C836-B368-AB55-4090-4E5445DC507C}"/>
              </a:ext>
            </a:extLst>
          </p:cNvPr>
          <p:cNvSpPr>
            <a:spLocks noGrp="1"/>
          </p:cNvSpPr>
          <p:nvPr>
            <p:ph type="title"/>
          </p:nvPr>
        </p:nvSpPr>
        <p:spPr/>
        <p:txBody>
          <a:bodyPr/>
          <a:lstStyle/>
          <a:p>
            <a:r>
              <a:rPr lang="en-US" noProof="0" dirty="0"/>
              <a:t>New School Application</a:t>
            </a:r>
          </a:p>
        </p:txBody>
      </p:sp>
      <p:sp>
        <p:nvSpPr>
          <p:cNvPr id="3" name="Content Placeholder 2">
            <a:extLst>
              <a:ext uri="{FF2B5EF4-FFF2-40B4-BE49-F238E27FC236}">
                <a16:creationId xmlns:a16="http://schemas.microsoft.com/office/drawing/2014/main" id="{8E8DD1AC-CE44-1981-4358-E1B2759DE396}"/>
              </a:ext>
            </a:extLst>
          </p:cNvPr>
          <p:cNvSpPr>
            <a:spLocks noGrp="1"/>
          </p:cNvSpPr>
          <p:nvPr>
            <p:ph idx="1"/>
          </p:nvPr>
        </p:nvSpPr>
        <p:spPr/>
        <p:txBody>
          <a:bodyPr>
            <a:normAutofit/>
          </a:bodyPr>
          <a:lstStyle/>
          <a:p>
            <a:r>
              <a:rPr lang="en-US" sz="2400" noProof="0" dirty="0"/>
              <a:t>Audited Financials – Independent Certified Public Accountant (CPA) prepared financials must demonstrate solvency – the ability of the school to meet its long-term debts and financial obligations</a:t>
            </a:r>
          </a:p>
          <a:p>
            <a:r>
              <a:rPr lang="en-US" sz="2400" noProof="0" dirty="0"/>
              <a:t>Newly formed ownership may submit prepared compiled or reviewed financials to minimize cost</a:t>
            </a:r>
          </a:p>
          <a:p>
            <a:r>
              <a:rPr lang="en-US" sz="2400" noProof="0" dirty="0"/>
              <a:t>Owners who have been previously operating will be expected to provide the most recently prepared annual audited financials</a:t>
            </a:r>
          </a:p>
          <a:p>
            <a:r>
              <a:rPr lang="en-US" sz="2400" noProof="0" dirty="0"/>
              <a:t>Sole proprietors and partnership will be expected to provide prepared personal financial statements</a:t>
            </a:r>
          </a:p>
        </p:txBody>
      </p:sp>
      <p:sp>
        <p:nvSpPr>
          <p:cNvPr id="4" name="Slide Number Placeholder 3">
            <a:extLst>
              <a:ext uri="{FF2B5EF4-FFF2-40B4-BE49-F238E27FC236}">
                <a16:creationId xmlns:a16="http://schemas.microsoft.com/office/drawing/2014/main" id="{5CA2271C-384A-E926-A949-EDD9D14E8624}"/>
              </a:ext>
            </a:extLst>
          </p:cNvPr>
          <p:cNvSpPr>
            <a:spLocks noGrp="1"/>
          </p:cNvSpPr>
          <p:nvPr>
            <p:ph type="sldNum" sz="quarter" idx="12"/>
          </p:nvPr>
        </p:nvSpPr>
        <p:spPr/>
        <p:txBody>
          <a:bodyPr/>
          <a:lstStyle/>
          <a:p>
            <a:fld id="{680C5762-CF65-4775-9966-A58D40CC61B9}" type="slidenum">
              <a:rPr lang="en-US" noProof="0" smtClean="0"/>
              <a:t>93</a:t>
            </a:fld>
            <a:endParaRPr lang="en-US" noProof="0" dirty="0"/>
          </a:p>
        </p:txBody>
      </p:sp>
    </p:spTree>
    <p:extLst>
      <p:ext uri="{BB962C8B-B14F-4D97-AF65-F5344CB8AC3E}">
        <p14:creationId xmlns:p14="http://schemas.microsoft.com/office/powerpoint/2010/main" val="395762611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B776B-C934-79A2-CBA5-DDBB986CAB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2D3F7B-C5E4-16DD-9477-C051A6D645D1}"/>
              </a:ext>
            </a:extLst>
          </p:cNvPr>
          <p:cNvSpPr>
            <a:spLocks noGrp="1"/>
          </p:cNvSpPr>
          <p:nvPr>
            <p:ph type="title"/>
          </p:nvPr>
        </p:nvSpPr>
        <p:spPr/>
        <p:txBody>
          <a:bodyPr/>
          <a:lstStyle/>
          <a:p>
            <a:r>
              <a:rPr lang="en-US" noProof="0" dirty="0"/>
              <a:t>New School Application</a:t>
            </a:r>
          </a:p>
        </p:txBody>
      </p:sp>
      <p:sp>
        <p:nvSpPr>
          <p:cNvPr id="3" name="Content Placeholder 2">
            <a:extLst>
              <a:ext uri="{FF2B5EF4-FFF2-40B4-BE49-F238E27FC236}">
                <a16:creationId xmlns:a16="http://schemas.microsoft.com/office/drawing/2014/main" id="{938881C0-9827-C8CE-C4D1-79E04CD3516E}"/>
              </a:ext>
            </a:extLst>
          </p:cNvPr>
          <p:cNvSpPr>
            <a:spLocks noGrp="1"/>
          </p:cNvSpPr>
          <p:nvPr>
            <p:ph idx="1"/>
          </p:nvPr>
        </p:nvSpPr>
        <p:spPr/>
        <p:txBody>
          <a:bodyPr>
            <a:normAutofit/>
          </a:bodyPr>
          <a:lstStyle/>
          <a:p>
            <a:r>
              <a:rPr lang="en-US" sz="2400" noProof="0" dirty="0"/>
              <a:t>Training Facilities</a:t>
            </a:r>
          </a:p>
          <a:p>
            <a:pPr lvl="1"/>
            <a:r>
              <a:rPr lang="en-US" sz="2400" noProof="0" dirty="0"/>
              <a:t>Provide mailing address and physical address</a:t>
            </a:r>
          </a:p>
          <a:p>
            <a:pPr lvl="1"/>
            <a:r>
              <a:rPr lang="en-US" sz="2400" noProof="0" dirty="0"/>
              <a:t>Floor/Space Plans – identify interior and exterior areas to be accessed by students – classrooms, administrative offices, bathrooms, parking, break areas, etc.</a:t>
            </a:r>
          </a:p>
          <a:p>
            <a:pPr lvl="1"/>
            <a:r>
              <a:rPr lang="en-US" sz="2400" noProof="0" dirty="0"/>
              <a:t>Indicate if spaces will be shared training areas, provide a narrative on how they will be utilized</a:t>
            </a:r>
          </a:p>
        </p:txBody>
      </p:sp>
      <p:sp>
        <p:nvSpPr>
          <p:cNvPr id="4" name="Slide Number Placeholder 3">
            <a:extLst>
              <a:ext uri="{FF2B5EF4-FFF2-40B4-BE49-F238E27FC236}">
                <a16:creationId xmlns:a16="http://schemas.microsoft.com/office/drawing/2014/main" id="{80E215EE-2287-B3CA-CE03-A92887B73EF6}"/>
              </a:ext>
            </a:extLst>
          </p:cNvPr>
          <p:cNvSpPr>
            <a:spLocks noGrp="1"/>
          </p:cNvSpPr>
          <p:nvPr>
            <p:ph type="sldNum" sz="quarter" idx="12"/>
          </p:nvPr>
        </p:nvSpPr>
        <p:spPr/>
        <p:txBody>
          <a:bodyPr/>
          <a:lstStyle/>
          <a:p>
            <a:fld id="{680C5762-CF65-4775-9966-A58D40CC61B9}" type="slidenum">
              <a:rPr lang="en-US" noProof="0" smtClean="0"/>
              <a:t>94</a:t>
            </a:fld>
            <a:endParaRPr lang="en-US" noProof="0" dirty="0"/>
          </a:p>
        </p:txBody>
      </p:sp>
    </p:spTree>
    <p:extLst>
      <p:ext uri="{BB962C8B-B14F-4D97-AF65-F5344CB8AC3E}">
        <p14:creationId xmlns:p14="http://schemas.microsoft.com/office/powerpoint/2010/main" val="322049697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42046-1E33-6E7C-9372-2959CF6365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067E2E-3CFB-5731-C66D-15E4111D064F}"/>
              </a:ext>
            </a:extLst>
          </p:cNvPr>
          <p:cNvSpPr>
            <a:spLocks noGrp="1"/>
          </p:cNvSpPr>
          <p:nvPr>
            <p:ph type="title"/>
          </p:nvPr>
        </p:nvSpPr>
        <p:spPr/>
        <p:txBody>
          <a:bodyPr/>
          <a:lstStyle/>
          <a:p>
            <a:r>
              <a:rPr lang="en-US" noProof="0" dirty="0"/>
              <a:t>New School Application</a:t>
            </a:r>
          </a:p>
        </p:txBody>
      </p:sp>
      <p:sp>
        <p:nvSpPr>
          <p:cNvPr id="3" name="Content Placeholder 2">
            <a:extLst>
              <a:ext uri="{FF2B5EF4-FFF2-40B4-BE49-F238E27FC236}">
                <a16:creationId xmlns:a16="http://schemas.microsoft.com/office/drawing/2014/main" id="{B10AD993-35AF-8FA4-28EC-ECA863192F83}"/>
              </a:ext>
            </a:extLst>
          </p:cNvPr>
          <p:cNvSpPr>
            <a:spLocks noGrp="1"/>
          </p:cNvSpPr>
          <p:nvPr>
            <p:ph idx="1"/>
          </p:nvPr>
        </p:nvSpPr>
        <p:spPr/>
        <p:txBody>
          <a:bodyPr>
            <a:normAutofit/>
          </a:bodyPr>
          <a:lstStyle/>
          <a:p>
            <a:r>
              <a:rPr lang="en-US" sz="2400" noProof="0" dirty="0"/>
              <a:t>Training Facilities</a:t>
            </a:r>
          </a:p>
          <a:p>
            <a:pPr lvl="1"/>
            <a:r>
              <a:rPr lang="en-US" sz="2400" noProof="0" dirty="0"/>
              <a:t>Facility space lease agreement should not omit signatures or necessary information, ensure information is consistent with other documents and information presented</a:t>
            </a:r>
          </a:p>
          <a:p>
            <a:pPr lvl="1"/>
            <a:r>
              <a:rPr lang="en-US" sz="2400" noProof="0" dirty="0"/>
              <a:t>Use approvals must provide for the intended activities (occupation training, commercial vehicles, etc.)</a:t>
            </a:r>
          </a:p>
          <a:p>
            <a:pPr lvl="1"/>
            <a:endParaRPr lang="en-US" sz="2400" noProof="0" dirty="0"/>
          </a:p>
        </p:txBody>
      </p:sp>
      <p:sp>
        <p:nvSpPr>
          <p:cNvPr id="4" name="Slide Number Placeholder 3">
            <a:extLst>
              <a:ext uri="{FF2B5EF4-FFF2-40B4-BE49-F238E27FC236}">
                <a16:creationId xmlns:a16="http://schemas.microsoft.com/office/drawing/2014/main" id="{6E7257E3-EFA9-D605-D108-FBADCB17F542}"/>
              </a:ext>
            </a:extLst>
          </p:cNvPr>
          <p:cNvSpPr>
            <a:spLocks noGrp="1"/>
          </p:cNvSpPr>
          <p:nvPr>
            <p:ph type="sldNum" sz="quarter" idx="12"/>
          </p:nvPr>
        </p:nvSpPr>
        <p:spPr/>
        <p:txBody>
          <a:bodyPr/>
          <a:lstStyle/>
          <a:p>
            <a:fld id="{680C5762-CF65-4775-9966-A58D40CC61B9}" type="slidenum">
              <a:rPr lang="en-US" noProof="0" smtClean="0"/>
              <a:t>95</a:t>
            </a:fld>
            <a:endParaRPr lang="en-US" noProof="0" dirty="0"/>
          </a:p>
        </p:txBody>
      </p:sp>
    </p:spTree>
    <p:extLst>
      <p:ext uri="{BB962C8B-B14F-4D97-AF65-F5344CB8AC3E}">
        <p14:creationId xmlns:p14="http://schemas.microsoft.com/office/powerpoint/2010/main" val="291103526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2DC43-D51A-7344-6BBB-7C4B2FFFA1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FC2252-AF25-5898-D63C-76BF60477715}"/>
              </a:ext>
            </a:extLst>
          </p:cNvPr>
          <p:cNvSpPr>
            <a:spLocks noGrp="1"/>
          </p:cNvSpPr>
          <p:nvPr>
            <p:ph type="title"/>
          </p:nvPr>
        </p:nvSpPr>
        <p:spPr/>
        <p:txBody>
          <a:bodyPr/>
          <a:lstStyle/>
          <a:p>
            <a:r>
              <a:rPr lang="en-US" noProof="0" dirty="0"/>
              <a:t>New School Application</a:t>
            </a:r>
          </a:p>
        </p:txBody>
      </p:sp>
      <p:sp>
        <p:nvSpPr>
          <p:cNvPr id="3" name="Content Placeholder 2">
            <a:extLst>
              <a:ext uri="{FF2B5EF4-FFF2-40B4-BE49-F238E27FC236}">
                <a16:creationId xmlns:a16="http://schemas.microsoft.com/office/drawing/2014/main" id="{F6838420-038F-C370-8856-71DA47A39BEB}"/>
              </a:ext>
            </a:extLst>
          </p:cNvPr>
          <p:cNvSpPr>
            <a:spLocks noGrp="1"/>
          </p:cNvSpPr>
          <p:nvPr>
            <p:ph idx="1"/>
          </p:nvPr>
        </p:nvSpPr>
        <p:spPr/>
        <p:txBody>
          <a:bodyPr>
            <a:normAutofit/>
          </a:bodyPr>
          <a:lstStyle/>
          <a:p>
            <a:r>
              <a:rPr lang="en-US" sz="2400" noProof="0" dirty="0"/>
              <a:t>Training Facilities</a:t>
            </a:r>
          </a:p>
          <a:p>
            <a:pPr lvl="1"/>
            <a:r>
              <a:rPr lang="en-US" sz="2400" noProof="0" dirty="0"/>
              <a:t>Indicate the location of required equipment</a:t>
            </a:r>
          </a:p>
          <a:p>
            <a:pPr lvl="1"/>
            <a:r>
              <a:rPr lang="en-US" sz="2400" noProof="0" dirty="0"/>
              <a:t>Indicate the overall square footage of the space, as well as the dimensions of instructional areas</a:t>
            </a:r>
          </a:p>
          <a:p>
            <a:pPr lvl="1"/>
            <a:r>
              <a:rPr lang="en-US" sz="2400" noProof="0" dirty="0"/>
              <a:t>For driving ranges – indicate the planned training and assessment skills areas, along with the dimensions of the areas</a:t>
            </a:r>
          </a:p>
          <a:p>
            <a:pPr lvl="1"/>
            <a:r>
              <a:rPr lang="en-US" sz="2400" noProof="0" dirty="0"/>
              <a:t>For driving ranges – indicate any obstructions or barriers, including public parking areas and vehicle access points</a:t>
            </a:r>
          </a:p>
        </p:txBody>
      </p:sp>
      <p:sp>
        <p:nvSpPr>
          <p:cNvPr id="4" name="Slide Number Placeholder 3">
            <a:extLst>
              <a:ext uri="{FF2B5EF4-FFF2-40B4-BE49-F238E27FC236}">
                <a16:creationId xmlns:a16="http://schemas.microsoft.com/office/drawing/2014/main" id="{6313604B-893D-9DD1-7B06-36191142B0F8}"/>
              </a:ext>
            </a:extLst>
          </p:cNvPr>
          <p:cNvSpPr>
            <a:spLocks noGrp="1"/>
          </p:cNvSpPr>
          <p:nvPr>
            <p:ph type="sldNum" sz="quarter" idx="12"/>
          </p:nvPr>
        </p:nvSpPr>
        <p:spPr/>
        <p:txBody>
          <a:bodyPr/>
          <a:lstStyle/>
          <a:p>
            <a:fld id="{680C5762-CF65-4775-9966-A58D40CC61B9}" type="slidenum">
              <a:rPr lang="en-US" noProof="0" smtClean="0"/>
              <a:t>96</a:t>
            </a:fld>
            <a:endParaRPr lang="en-US" noProof="0" dirty="0"/>
          </a:p>
        </p:txBody>
      </p:sp>
    </p:spTree>
    <p:extLst>
      <p:ext uri="{BB962C8B-B14F-4D97-AF65-F5344CB8AC3E}">
        <p14:creationId xmlns:p14="http://schemas.microsoft.com/office/powerpoint/2010/main" val="259135721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3EE2B-27B5-5384-0845-9336620F79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C74A4A-4B48-CEA7-BB74-2E47323ECF92}"/>
              </a:ext>
            </a:extLst>
          </p:cNvPr>
          <p:cNvSpPr>
            <a:spLocks noGrp="1"/>
          </p:cNvSpPr>
          <p:nvPr>
            <p:ph type="title"/>
          </p:nvPr>
        </p:nvSpPr>
        <p:spPr/>
        <p:txBody>
          <a:bodyPr/>
          <a:lstStyle/>
          <a:p>
            <a:r>
              <a:rPr lang="en-US" noProof="0" dirty="0"/>
              <a:t>New School Application</a:t>
            </a:r>
          </a:p>
        </p:txBody>
      </p:sp>
      <p:sp>
        <p:nvSpPr>
          <p:cNvPr id="3" name="Content Placeholder 2">
            <a:extLst>
              <a:ext uri="{FF2B5EF4-FFF2-40B4-BE49-F238E27FC236}">
                <a16:creationId xmlns:a16="http://schemas.microsoft.com/office/drawing/2014/main" id="{4AE56CA0-9D31-DB7E-796B-8E7C050A8F75}"/>
              </a:ext>
            </a:extLst>
          </p:cNvPr>
          <p:cNvSpPr>
            <a:spLocks noGrp="1"/>
          </p:cNvSpPr>
          <p:nvPr>
            <p:ph idx="1"/>
          </p:nvPr>
        </p:nvSpPr>
        <p:spPr/>
        <p:txBody>
          <a:bodyPr>
            <a:normAutofit/>
          </a:bodyPr>
          <a:lstStyle/>
          <a:p>
            <a:r>
              <a:rPr lang="en-US" sz="2400" noProof="0" dirty="0"/>
              <a:t>Training Facilities</a:t>
            </a:r>
          </a:p>
          <a:p>
            <a:pPr lvl="1"/>
            <a:r>
              <a:rPr lang="en-US" sz="2400" noProof="0" dirty="0"/>
              <a:t>$750 site visit fee at time of application submission</a:t>
            </a:r>
          </a:p>
          <a:p>
            <a:pPr lvl="1"/>
            <a:r>
              <a:rPr lang="en-US" sz="2400" noProof="0" dirty="0"/>
              <a:t>Evidence of general liability insurance</a:t>
            </a:r>
          </a:p>
          <a:p>
            <a:pPr lvl="1"/>
            <a:r>
              <a:rPr lang="en-US" sz="2400" noProof="0" dirty="0"/>
              <a:t>Certificate of occupancy / Zoning permit – ensure current use permits training facility and intended instruction</a:t>
            </a:r>
          </a:p>
          <a:p>
            <a:pPr lvl="1"/>
            <a:r>
              <a:rPr lang="en-US" sz="2400" noProof="0" dirty="0"/>
              <a:t>Department of Labor and Industry - </a:t>
            </a:r>
            <a:r>
              <a:rPr lang="en-US" sz="2400" noProof="0" dirty="0">
                <a:hlinkClick r:id="rId2"/>
              </a:rPr>
              <a:t>File a Request for a Duplicate or Revised Occupancy Permit or Certificate</a:t>
            </a:r>
            <a:endParaRPr lang="en-US" sz="2400" noProof="0" dirty="0"/>
          </a:p>
          <a:p>
            <a:pPr lvl="1"/>
            <a:r>
              <a:rPr lang="en-US" sz="2400" noProof="0" dirty="0"/>
              <a:t>Philadelphia can be unique and challenging</a:t>
            </a:r>
          </a:p>
          <a:p>
            <a:endParaRPr lang="en-US" sz="2400" noProof="0" dirty="0"/>
          </a:p>
        </p:txBody>
      </p:sp>
      <p:sp>
        <p:nvSpPr>
          <p:cNvPr id="4" name="Slide Number Placeholder 3">
            <a:extLst>
              <a:ext uri="{FF2B5EF4-FFF2-40B4-BE49-F238E27FC236}">
                <a16:creationId xmlns:a16="http://schemas.microsoft.com/office/drawing/2014/main" id="{2AD1011E-118D-F9EF-73EC-608594C44FBF}"/>
              </a:ext>
            </a:extLst>
          </p:cNvPr>
          <p:cNvSpPr>
            <a:spLocks noGrp="1"/>
          </p:cNvSpPr>
          <p:nvPr>
            <p:ph type="sldNum" sz="quarter" idx="12"/>
          </p:nvPr>
        </p:nvSpPr>
        <p:spPr/>
        <p:txBody>
          <a:bodyPr/>
          <a:lstStyle/>
          <a:p>
            <a:fld id="{680C5762-CF65-4775-9966-A58D40CC61B9}" type="slidenum">
              <a:rPr lang="en-US" noProof="0" smtClean="0"/>
              <a:t>97</a:t>
            </a:fld>
            <a:endParaRPr lang="en-US" noProof="0" dirty="0"/>
          </a:p>
        </p:txBody>
      </p:sp>
    </p:spTree>
    <p:extLst>
      <p:ext uri="{BB962C8B-B14F-4D97-AF65-F5344CB8AC3E}">
        <p14:creationId xmlns:p14="http://schemas.microsoft.com/office/powerpoint/2010/main" val="82668765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77575-B28C-6625-CE4C-3014102638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E203B7-6B4D-D936-649F-8A2E608AEC4A}"/>
              </a:ext>
            </a:extLst>
          </p:cNvPr>
          <p:cNvSpPr>
            <a:spLocks noGrp="1"/>
          </p:cNvSpPr>
          <p:nvPr>
            <p:ph type="title"/>
          </p:nvPr>
        </p:nvSpPr>
        <p:spPr/>
        <p:txBody>
          <a:bodyPr/>
          <a:lstStyle/>
          <a:p>
            <a:r>
              <a:rPr lang="en-US" noProof="0" dirty="0"/>
              <a:t>New School Application</a:t>
            </a:r>
          </a:p>
        </p:txBody>
      </p:sp>
      <p:sp>
        <p:nvSpPr>
          <p:cNvPr id="3" name="Content Placeholder 2">
            <a:extLst>
              <a:ext uri="{FF2B5EF4-FFF2-40B4-BE49-F238E27FC236}">
                <a16:creationId xmlns:a16="http://schemas.microsoft.com/office/drawing/2014/main" id="{D87DC1B4-296A-2BB3-C38A-C91A1F08BAE8}"/>
              </a:ext>
            </a:extLst>
          </p:cNvPr>
          <p:cNvSpPr>
            <a:spLocks noGrp="1"/>
          </p:cNvSpPr>
          <p:nvPr>
            <p:ph idx="1"/>
          </p:nvPr>
        </p:nvSpPr>
        <p:spPr/>
        <p:txBody>
          <a:bodyPr>
            <a:normAutofit lnSpcReduction="10000"/>
          </a:bodyPr>
          <a:lstStyle/>
          <a:p>
            <a:r>
              <a:rPr lang="en-US" sz="2400" noProof="0" dirty="0"/>
              <a:t>Remote Location – skills training conducted at a location other than the school’s main location, instructors on-site with students – requires all items previously mentioned, requires preliminary staff approval prior to use</a:t>
            </a:r>
          </a:p>
          <a:p>
            <a:r>
              <a:rPr lang="en-US" sz="2400" noProof="0" dirty="0"/>
              <a:t>Externship/Internship – skills training conducted at a location other than the school’s main location, instructors do not attend with students, school visits sites to confirm attendance and learned skills – requires evidence of acceptable site agreement</a:t>
            </a:r>
          </a:p>
          <a:p>
            <a:r>
              <a:rPr lang="en-US" sz="2400" noProof="0" dirty="0"/>
              <a:t>Clinical Sites – skills training conducted at another location, instructors on-site with students in a real-world environment – requires State Board of Nursing approval and evidence of acceptable agreement</a:t>
            </a:r>
          </a:p>
        </p:txBody>
      </p:sp>
      <p:sp>
        <p:nvSpPr>
          <p:cNvPr id="4" name="Slide Number Placeholder 3">
            <a:extLst>
              <a:ext uri="{FF2B5EF4-FFF2-40B4-BE49-F238E27FC236}">
                <a16:creationId xmlns:a16="http://schemas.microsoft.com/office/drawing/2014/main" id="{915C73BC-7008-1959-24FE-A5CBB8DFB7C2}"/>
              </a:ext>
            </a:extLst>
          </p:cNvPr>
          <p:cNvSpPr>
            <a:spLocks noGrp="1"/>
          </p:cNvSpPr>
          <p:nvPr>
            <p:ph type="sldNum" sz="quarter" idx="12"/>
          </p:nvPr>
        </p:nvSpPr>
        <p:spPr/>
        <p:txBody>
          <a:bodyPr/>
          <a:lstStyle/>
          <a:p>
            <a:fld id="{680C5762-CF65-4775-9966-A58D40CC61B9}" type="slidenum">
              <a:rPr lang="en-US" noProof="0" smtClean="0"/>
              <a:t>98</a:t>
            </a:fld>
            <a:endParaRPr lang="en-US" noProof="0" dirty="0"/>
          </a:p>
        </p:txBody>
      </p:sp>
    </p:spTree>
    <p:extLst>
      <p:ext uri="{BB962C8B-B14F-4D97-AF65-F5344CB8AC3E}">
        <p14:creationId xmlns:p14="http://schemas.microsoft.com/office/powerpoint/2010/main" val="248774552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DBAF9-C27A-1700-FABA-D8127ECBF6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DD40F8-51D7-64C8-C42A-149E18341C4A}"/>
              </a:ext>
            </a:extLst>
          </p:cNvPr>
          <p:cNvSpPr>
            <a:spLocks noGrp="1"/>
          </p:cNvSpPr>
          <p:nvPr>
            <p:ph type="title"/>
          </p:nvPr>
        </p:nvSpPr>
        <p:spPr/>
        <p:txBody>
          <a:bodyPr/>
          <a:lstStyle/>
          <a:p>
            <a:r>
              <a:rPr lang="en-US" noProof="0" dirty="0"/>
              <a:t>New School Application</a:t>
            </a:r>
          </a:p>
        </p:txBody>
      </p:sp>
      <p:sp>
        <p:nvSpPr>
          <p:cNvPr id="3" name="Content Placeholder 2">
            <a:extLst>
              <a:ext uri="{FF2B5EF4-FFF2-40B4-BE49-F238E27FC236}">
                <a16:creationId xmlns:a16="http://schemas.microsoft.com/office/drawing/2014/main" id="{77FD0B03-30F7-3C4B-5BCD-B0D0323C8CC7}"/>
              </a:ext>
            </a:extLst>
          </p:cNvPr>
          <p:cNvSpPr>
            <a:spLocks noGrp="1"/>
          </p:cNvSpPr>
          <p:nvPr>
            <p:ph idx="1"/>
          </p:nvPr>
        </p:nvSpPr>
        <p:spPr/>
        <p:txBody>
          <a:bodyPr>
            <a:noAutofit/>
          </a:bodyPr>
          <a:lstStyle/>
          <a:p>
            <a:r>
              <a:rPr lang="en-US" sz="2400" noProof="0" dirty="0"/>
              <a:t>Surety</a:t>
            </a:r>
          </a:p>
          <a:p>
            <a:pPr lvl="1"/>
            <a:r>
              <a:rPr lang="en-US" sz="2400" noProof="0" dirty="0"/>
              <a:t>Provides students a means of financial recourse if the school suddenly closes</a:t>
            </a:r>
          </a:p>
          <a:p>
            <a:pPr lvl="1"/>
            <a:r>
              <a:rPr lang="en-US" sz="2400" noProof="0" dirty="0"/>
              <a:t>Ensures students receive reimbursement of their unearned/unused tuition payments</a:t>
            </a:r>
          </a:p>
          <a:p>
            <a:pPr lvl="1"/>
            <a:r>
              <a:rPr lang="en-US" sz="2400" noProof="0" dirty="0"/>
              <a:t>Must include all locations visited by students – except for externship, internship, and clinical sites (where instructors do not attend with the student)</a:t>
            </a:r>
          </a:p>
          <a:p>
            <a:pPr lvl="1"/>
            <a:r>
              <a:rPr lang="en-US" sz="2400" noProof="0" dirty="0"/>
              <a:t>Must be in effect while licensed – cause for immediate suspension of license</a:t>
            </a:r>
          </a:p>
        </p:txBody>
      </p:sp>
      <p:sp>
        <p:nvSpPr>
          <p:cNvPr id="4" name="Slide Number Placeholder 3">
            <a:extLst>
              <a:ext uri="{FF2B5EF4-FFF2-40B4-BE49-F238E27FC236}">
                <a16:creationId xmlns:a16="http://schemas.microsoft.com/office/drawing/2014/main" id="{ED5CA846-DA7F-4AE5-C049-EA9195CF634F}"/>
              </a:ext>
            </a:extLst>
          </p:cNvPr>
          <p:cNvSpPr>
            <a:spLocks noGrp="1"/>
          </p:cNvSpPr>
          <p:nvPr>
            <p:ph type="sldNum" sz="quarter" idx="12"/>
          </p:nvPr>
        </p:nvSpPr>
        <p:spPr/>
        <p:txBody>
          <a:bodyPr/>
          <a:lstStyle/>
          <a:p>
            <a:fld id="{680C5762-CF65-4775-9966-A58D40CC61B9}" type="slidenum">
              <a:rPr lang="en-US" noProof="0" smtClean="0"/>
              <a:t>99</a:t>
            </a:fld>
            <a:endParaRPr lang="en-US" noProof="0" dirty="0"/>
          </a:p>
        </p:txBody>
      </p:sp>
    </p:spTree>
    <p:extLst>
      <p:ext uri="{BB962C8B-B14F-4D97-AF65-F5344CB8AC3E}">
        <p14:creationId xmlns:p14="http://schemas.microsoft.com/office/powerpoint/2010/main" val="39665333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DE PowerPoint Template - ADA Accessible  -  version 1.0: 7/21/23 10:12 AM  -  Read-Only" id="{B60E4BA7-3D23-914F-9F78-57D86BC0AAA8}" vid="{7552D814-C380-D742-A299-4A10415536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E8732BA1DA0FD429E90BF33985FD1A9" ma:contentTypeVersion="4" ma:contentTypeDescription="Create a new document." ma:contentTypeScope="" ma:versionID="9e936c4ce2f3d32b713e0021b1977f26">
  <xsd:schema xmlns:xsd="http://www.w3.org/2001/XMLSchema" xmlns:xs="http://www.w3.org/2001/XMLSchema" xmlns:p="http://schemas.microsoft.com/office/2006/metadata/properties" xmlns:ns2="a4d6b4e1-a671-4dd6-b6f1-ff96368bd6b7" targetNamespace="http://schemas.microsoft.com/office/2006/metadata/properties" ma:root="true" ma:fieldsID="953601f88537edf52b67e06d35aa3275" ns2:_="">
    <xsd:import namespace="a4d6b4e1-a671-4dd6-b6f1-ff96368bd6b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d6b4e1-a671-4dd6-b6f1-ff96368bd6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12A4EA4-2FD6-46CD-858F-1ABF09EFBD7C}">
  <ds:schemaRefs>
    <ds:schemaRef ds:uri="http://schemas.microsoft.com/sharepoint/v3/contenttype/forms"/>
  </ds:schemaRefs>
</ds:datastoreItem>
</file>

<file path=customXml/itemProps2.xml><?xml version="1.0" encoding="utf-8"?>
<ds:datastoreItem xmlns:ds="http://schemas.openxmlformats.org/officeDocument/2006/customXml" ds:itemID="{B57AC5CC-108F-40D2-BB57-DC3FE849D0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d6b4e1-a671-4dd6-b6f1-ff96368bd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345E959-B139-4928-B6C0-4290FBE61FC4}">
  <ds:schemaRefs>
    <ds:schemaRef ds:uri="http://purl.org/dc/elements/1.1/"/>
    <ds:schemaRef ds:uri="http://schemas.openxmlformats.org/package/2006/metadata/core-properties"/>
    <ds:schemaRef ds:uri="http://schemas.microsoft.com/office/infopath/2007/PartnerControls"/>
    <ds:schemaRef ds:uri="http://purl.org/dc/terms/"/>
    <ds:schemaRef ds:uri="3213682c-4f9e-4663-bc64-712dd7ba0278"/>
    <ds:schemaRef ds:uri="http://schemas.microsoft.com/office/2006/documentManagement/types"/>
    <ds:schemaRef ds:uri="342dd3fb-a6df-412b-a44c-ee47df77da92"/>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6569</TotalTime>
  <Words>8848</Words>
  <Application>Microsoft Office PowerPoint</Application>
  <PresentationFormat>On-screen Show (4:3)</PresentationFormat>
  <Paragraphs>963</Paragraphs>
  <Slides>148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148</vt:i4>
      </vt:variant>
    </vt:vector>
  </HeadingPairs>
  <TitlesOfParts>
    <vt:vector size="152" baseType="lpstr">
      <vt:lpstr>Arial</vt:lpstr>
      <vt:lpstr>Calibri</vt:lpstr>
      <vt:lpstr>Fairwater Script</vt:lpstr>
      <vt:lpstr>Office Theme</vt:lpstr>
      <vt:lpstr>New School Applicant  Orientation Seminar</vt:lpstr>
      <vt:lpstr>Welcome!</vt:lpstr>
      <vt:lpstr>Housekeeping</vt:lpstr>
      <vt:lpstr>Housekeeping</vt:lpstr>
      <vt:lpstr>Housekeeping</vt:lpstr>
      <vt:lpstr>PowerPoint Presentation</vt:lpstr>
      <vt:lpstr>Agenda</vt:lpstr>
      <vt:lpstr>Agenda</vt:lpstr>
      <vt:lpstr>PowerPoint Presentation</vt:lpstr>
      <vt:lpstr>What If?</vt:lpstr>
      <vt:lpstr>What If?</vt:lpstr>
      <vt:lpstr>What If?</vt:lpstr>
      <vt:lpstr>What If?</vt:lpstr>
      <vt:lpstr>What If?</vt:lpstr>
      <vt:lpstr>What If?</vt:lpstr>
      <vt:lpstr>What If?</vt:lpstr>
      <vt:lpstr>What If?</vt:lpstr>
      <vt:lpstr>What If?</vt:lpstr>
      <vt:lpstr>What If?</vt:lpstr>
      <vt:lpstr>What If?</vt:lpstr>
      <vt:lpstr>What If?</vt:lpstr>
      <vt:lpstr>What If?</vt:lpstr>
      <vt:lpstr>What If?</vt:lpstr>
      <vt:lpstr>What If?</vt:lpstr>
      <vt:lpstr>PowerPoint Presentation</vt:lpstr>
      <vt:lpstr>Why is authorization required?</vt:lpstr>
      <vt:lpstr>Benefits of Authorization</vt:lpstr>
      <vt:lpstr>Benefits of Authorization</vt:lpstr>
      <vt:lpstr>Benefits of Authorization</vt:lpstr>
      <vt:lpstr>Statutes, Regulations, and Policy</vt:lpstr>
      <vt:lpstr>Statutes, Regulations, and Policy</vt:lpstr>
      <vt:lpstr>Statutes, Regulations, and Policy</vt:lpstr>
      <vt:lpstr>Statutes, Regulations, and Policy</vt:lpstr>
      <vt:lpstr>Compliance and Communication</vt:lpstr>
      <vt:lpstr>Compliance and Communication</vt:lpstr>
      <vt:lpstr>Compliance and Communication</vt:lpstr>
      <vt:lpstr>Compliance and Communication</vt:lpstr>
      <vt:lpstr>Compliance and Communication</vt:lpstr>
      <vt:lpstr>Compliance and Communication</vt:lpstr>
      <vt:lpstr>Application + Fee Submission</vt:lpstr>
      <vt:lpstr>Application + Fee Submission</vt:lpstr>
      <vt:lpstr>Application + Fee Submission</vt:lpstr>
      <vt:lpstr>Application + Fee Submission</vt:lpstr>
      <vt:lpstr>Application + Fee Submission</vt:lpstr>
      <vt:lpstr>Role of Division Staff</vt:lpstr>
      <vt:lpstr>Role of the Board</vt:lpstr>
      <vt:lpstr>Role of the School</vt:lpstr>
      <vt:lpstr>Role of the School</vt:lpstr>
      <vt:lpstr>Role of the School</vt:lpstr>
      <vt:lpstr>Application Process</vt:lpstr>
      <vt:lpstr>Application Process</vt:lpstr>
      <vt:lpstr>Application Process</vt:lpstr>
      <vt:lpstr>Application Process</vt:lpstr>
      <vt:lpstr>Quantitative vs Qualitative</vt:lpstr>
      <vt:lpstr>Quantitative vs Qualitative</vt:lpstr>
      <vt:lpstr>Consultants</vt:lpstr>
      <vt:lpstr>Consultants</vt:lpstr>
      <vt:lpstr>What do I need to know after licensure?</vt:lpstr>
      <vt:lpstr>What do I need to know after licensure?</vt:lpstr>
      <vt:lpstr>What do I need to know after licensure?</vt:lpstr>
      <vt:lpstr>What do I need to know after licensure?</vt:lpstr>
      <vt:lpstr>What do I need to know after licensure?</vt:lpstr>
      <vt:lpstr>What do I need to know after licensure?</vt:lpstr>
      <vt:lpstr>What do I need to know after licensure?</vt:lpstr>
      <vt:lpstr>What do I need to know after licensure?</vt:lpstr>
      <vt:lpstr>What do I need to know after licensure?</vt:lpstr>
      <vt:lpstr>What do I need to know after licensure?</vt:lpstr>
      <vt:lpstr>What do I need to know after licensure?</vt:lpstr>
      <vt:lpstr>Board Applications</vt:lpstr>
      <vt:lpstr>Board Applications</vt:lpstr>
      <vt:lpstr>PowerPoint Presentation</vt:lpstr>
      <vt:lpstr>New School Applicant Orientation</vt:lpstr>
      <vt:lpstr>New School Applicant Orientation</vt:lpstr>
      <vt:lpstr>New School Application</vt:lpstr>
      <vt:lpstr>New School Application</vt:lpstr>
      <vt:lpstr>New School Application</vt:lpstr>
      <vt:lpstr>New School Application</vt:lpstr>
      <vt:lpstr>New School Application</vt:lpstr>
      <vt:lpstr>New School Application</vt:lpstr>
      <vt:lpstr>New School Application</vt:lpstr>
      <vt:lpstr>New School Application</vt:lpstr>
      <vt:lpstr>New School Application</vt:lpstr>
      <vt:lpstr>New School Application</vt:lpstr>
      <vt:lpstr>New School Application</vt:lpstr>
      <vt:lpstr>New School Application</vt:lpstr>
      <vt:lpstr>New School Application</vt:lpstr>
      <vt:lpstr>New School Application</vt:lpstr>
      <vt:lpstr>New School Application</vt:lpstr>
      <vt:lpstr>New School Application</vt:lpstr>
      <vt:lpstr>New School Application</vt:lpstr>
      <vt:lpstr>New School Application</vt:lpstr>
      <vt:lpstr>New School Application</vt:lpstr>
      <vt:lpstr>New School Application</vt:lpstr>
      <vt:lpstr>New School Application</vt:lpstr>
      <vt:lpstr>New School Application</vt:lpstr>
      <vt:lpstr>New School Application</vt:lpstr>
      <vt:lpstr>New School Application</vt:lpstr>
      <vt:lpstr>New School Application</vt:lpstr>
      <vt:lpstr>New School Application</vt:lpstr>
      <vt:lpstr>New School Application</vt:lpstr>
      <vt:lpstr>New School Application</vt:lpstr>
      <vt:lpstr>New School Application</vt:lpstr>
      <vt:lpstr>New School Application</vt:lpstr>
      <vt:lpstr>New School Application</vt:lpstr>
      <vt:lpstr>New School Application</vt:lpstr>
      <vt:lpstr>New School Application</vt:lpstr>
      <vt:lpstr>New School Application</vt:lpstr>
      <vt:lpstr>New School Application</vt:lpstr>
      <vt:lpstr>New School Application</vt:lpstr>
      <vt:lpstr>New School Application</vt:lpstr>
      <vt:lpstr>New School Application</vt:lpstr>
      <vt:lpstr>New School Application</vt:lpstr>
      <vt:lpstr>New School Application</vt:lpstr>
      <vt:lpstr>New School Application</vt:lpstr>
      <vt:lpstr>New Program Application</vt:lpstr>
      <vt:lpstr>New Program Application</vt:lpstr>
      <vt:lpstr>New Program Application</vt:lpstr>
      <vt:lpstr>New Program Application</vt:lpstr>
      <vt:lpstr>New Program Application</vt:lpstr>
      <vt:lpstr>New Program Application</vt:lpstr>
      <vt:lpstr>New Program Application</vt:lpstr>
      <vt:lpstr>New Program Application</vt:lpstr>
      <vt:lpstr>New Program Application</vt:lpstr>
      <vt:lpstr>New Program Application</vt:lpstr>
      <vt:lpstr>New Program Application</vt:lpstr>
      <vt:lpstr>New Program Application</vt:lpstr>
      <vt:lpstr>New Program Application</vt:lpstr>
      <vt:lpstr>New Program Application</vt:lpstr>
      <vt:lpstr>New Program Application</vt:lpstr>
      <vt:lpstr>New Program Application</vt:lpstr>
      <vt:lpstr>New Program Application</vt:lpstr>
      <vt:lpstr>New Program Application</vt:lpstr>
      <vt:lpstr>New Program Application</vt:lpstr>
      <vt:lpstr>New Program Application</vt:lpstr>
      <vt:lpstr>New Program Application</vt:lpstr>
      <vt:lpstr>New Program Application</vt:lpstr>
      <vt:lpstr>New Program Application</vt:lpstr>
      <vt:lpstr>Application Submission</vt:lpstr>
      <vt:lpstr>Application Submission</vt:lpstr>
      <vt:lpstr>Application Submission</vt:lpstr>
      <vt:lpstr>Application Submission</vt:lpstr>
      <vt:lpstr>Common Causes for Delays</vt:lpstr>
      <vt:lpstr>Common Causes for Delays</vt:lpstr>
      <vt:lpstr>Common Causes for Delays</vt:lpstr>
      <vt:lpstr>Common Causes for Delays</vt:lpstr>
      <vt:lpstr>Common Causes for Delays</vt:lpstr>
      <vt:lpstr>New School Applicant Orientation</vt:lpstr>
      <vt:lpstr>Contact/Mission</vt:lpstr>
    </vt:vector>
  </TitlesOfParts>
  <Company>PA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pdeadmin</dc:creator>
  <cp:lastModifiedBy>Moyer, Jessica</cp:lastModifiedBy>
  <cp:revision>45</cp:revision>
  <dcterms:created xsi:type="dcterms:W3CDTF">2017-02-01T18:23:33Z</dcterms:created>
  <dcterms:modified xsi:type="dcterms:W3CDTF">2025-04-02T15:51:57Z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33500</vt:r8>
  </property>
  <property fmtid="{D5CDD505-2E9C-101B-9397-08002B2CF9AE}" pid="3" name="_dlc_policyId">
    <vt:lpwstr>/InsidePDE/Documents</vt:lpwstr>
  </property>
  <property fmtid="{D5CDD505-2E9C-101B-9397-08002B2CF9AE}" pid="4" name="xd_ProgID">
    <vt:lpwstr/>
  </property>
  <property fmtid="{D5CDD505-2E9C-101B-9397-08002B2CF9AE}" pid="5" name="_CopySource">
    <vt:lpwstr>https://collab.pde.pa.gov/InsidePDE/Documents/Getting My Job Done/Accessibility/PDE PowerPoint Template - ADA Accessible.pptx</vt:lpwstr>
  </property>
  <property fmtid="{D5CDD505-2E9C-101B-9397-08002B2CF9AE}" pid="6" name="ContentTypeId">
    <vt:lpwstr>0x0101007E8732BA1DA0FD429E90BF33985FD1A9</vt:lpwstr>
  </property>
  <property fmtid="{D5CDD505-2E9C-101B-9397-08002B2CF9AE}" pid="7" name="ItemRetentionFormula">
    <vt:lpwstr>&lt;formula id="Microsoft.Office.RecordsManagement.PolicyFeatures.Expiration.Formula.BuiltIn"&gt;&lt;number&gt;1&lt;/number&gt;&lt;property&gt;Post_x005f_x0020_End_x005f_x0020_Date&lt;/property&gt;&lt;propertyId&gt;00000000-0000-0000-0000-000000000000&lt;/propertyId&gt;&lt;period&gt;days&lt;/period&gt;&lt;/formula&gt;</vt:lpwstr>
  </property>
  <property fmtid="{D5CDD505-2E9C-101B-9397-08002B2CF9AE}" pid="8" name="TemplateUrl">
    <vt:lpwstr/>
  </property>
</Properties>
</file>