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60" r:id="rId6"/>
    <p:sldId id="261" r:id="rId7"/>
    <p:sldId id="263" r:id="rId8"/>
    <p:sldId id="264" r:id="rId9"/>
    <p:sldId id="265" r:id="rId10"/>
    <p:sldId id="266" r:id="rId11"/>
    <p:sldId id="268" r:id="rId12"/>
    <p:sldId id="267" r:id="rId13"/>
    <p:sldId id="290" r:id="rId14"/>
    <p:sldId id="364" r:id="rId15"/>
    <p:sldId id="25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e, Julie" initials="KJ" lastIdx="6" clrIdx="0">
    <p:extLst>
      <p:ext uri="{19B8F6BF-5375-455C-9EA6-DF929625EA0E}">
        <p15:presenceInfo xmlns:p15="http://schemas.microsoft.com/office/powerpoint/2012/main" userId="S::jukane@pa.gov::74bfac7e-9d2f-4006-979c-6657e4837f9d" providerId="AD"/>
      </p:ext>
    </p:extLst>
  </p:cmAuthor>
  <p:cmAuthor id="2" name="Worley, Kari" initials="WK" lastIdx="1" clrIdx="1">
    <p:extLst>
      <p:ext uri="{19B8F6BF-5375-455C-9EA6-DF929625EA0E}">
        <p15:presenceInfo xmlns:p15="http://schemas.microsoft.com/office/powerpoint/2012/main" userId="S::karworley@pa.gov::aa79741e-7ed4-4d72-9a49-affc57beb235" providerId="AD"/>
      </p:ext>
    </p:extLst>
  </p:cmAuthor>
  <p:cmAuthor id="3" name="Dubbs, Thomas" initials="DT" lastIdx="1" clrIdx="2">
    <p:extLst>
      <p:ext uri="{19B8F6BF-5375-455C-9EA6-DF929625EA0E}">
        <p15:presenceInfo xmlns:p15="http://schemas.microsoft.com/office/powerpoint/2012/main" userId="S::tdubbs@pa.gov::1fb5a820-ca86-44af-88cb-bfa40c67f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c:v>25979</c:v>
                </c:pt>
                <c:pt idx="1">
                  <c:v>41483</c:v>
                </c:pt>
                <c:pt idx="2">
                  <c:v>39846</c:v>
                </c:pt>
                <c:pt idx="3">
                  <c:v>40391</c:v>
                </c:pt>
                <c:pt idx="4">
                  <c:v>42615</c:v>
                </c:pt>
              </c:numCache>
            </c:numRef>
          </c:val>
          <c:extLst>
            <c:ext xmlns:c16="http://schemas.microsoft.com/office/drawing/2014/chart" uri="{C3380CC4-5D6E-409C-BE32-E72D297353CC}">
              <c16:uniqueId val="{00000000-1F23-42A0-A756-E281054E5CC6}"/>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min val="2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B9BB-411B-8DBA-6FA12606CFD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formatCode="General">
                  <c:v>831</c:v>
                </c:pt>
                <c:pt idx="1">
                  <c:v>1283</c:v>
                </c:pt>
                <c:pt idx="2">
                  <c:v>1306</c:v>
                </c:pt>
                <c:pt idx="3">
                  <c:v>1388</c:v>
                </c:pt>
                <c:pt idx="4" formatCode="General">
                  <c:v>1409</c:v>
                </c:pt>
              </c:numCache>
            </c:numRef>
          </c:val>
          <c:extLst>
            <c:ext xmlns:c16="http://schemas.microsoft.com/office/drawing/2014/chart" uri="{C3380CC4-5D6E-409C-BE32-E72D297353CC}">
              <c16:uniqueId val="{00000000-1F23-42A0-A756-E281054E5CC6}"/>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244604841061536E-2"/>
          <c:y val="2.0498179061561043E-2"/>
          <c:w val="0.9277800865169632"/>
          <c:h val="0.84433323913606895"/>
        </c:manualLayout>
      </c:layout>
      <c:barChart>
        <c:barDir val="col"/>
        <c:grouping val="stacked"/>
        <c:varyColors val="0"/>
        <c:ser>
          <c:idx val="0"/>
          <c:order val="0"/>
          <c:tx>
            <c:strRef>
              <c:f>Sheet1!$B$1</c:f>
              <c:strCache>
                <c:ptCount val="1"/>
                <c:pt idx="0">
                  <c:v>Public School Students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0.0%</c:formatCode>
                <c:ptCount val="5"/>
                <c:pt idx="0">
                  <c:v>0.98399999999999999</c:v>
                </c:pt>
                <c:pt idx="1">
                  <c:v>0.97399999999999998</c:v>
                </c:pt>
                <c:pt idx="2">
                  <c:v>0.97599999999999998</c:v>
                </c:pt>
                <c:pt idx="3">
                  <c:v>0.97599999999999998</c:v>
                </c:pt>
                <c:pt idx="4">
                  <c:v>0.97499999999999998</c:v>
                </c:pt>
              </c:numCache>
            </c:numRef>
          </c:val>
          <c:extLst>
            <c:ext xmlns:c16="http://schemas.microsoft.com/office/drawing/2014/chart" uri="{C3380CC4-5D6E-409C-BE32-E72D297353CC}">
              <c16:uniqueId val="{00000000-96B7-43F0-A9DC-FA2B2E8DAC7B}"/>
            </c:ext>
          </c:extLst>
        </c:ser>
        <c:ser>
          <c:idx val="1"/>
          <c:order val="1"/>
          <c:tx>
            <c:strRef>
              <c:f>Sheet1!$C$1</c:f>
              <c:strCache>
                <c:ptCount val="1"/>
                <c:pt idx="0">
                  <c:v>Home School + Privately Tutored Students</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t" anchorCtr="0">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Sheet1!$C$2:$C$6</c:f>
              <c:numCache>
                <c:formatCode>0.0%</c:formatCode>
                <c:ptCount val="5"/>
                <c:pt idx="0">
                  <c:v>1.6E-2</c:v>
                </c:pt>
                <c:pt idx="1">
                  <c:v>2.5999999999999999E-2</c:v>
                </c:pt>
                <c:pt idx="2">
                  <c:v>2.4E-2</c:v>
                </c:pt>
                <c:pt idx="3">
                  <c:v>2.4E-2</c:v>
                </c:pt>
                <c:pt idx="4">
                  <c:v>2.5000000000000001E-2</c:v>
                </c:pt>
              </c:numCache>
            </c:numRef>
          </c:val>
          <c:extLst>
            <c:ext xmlns:c16="http://schemas.microsoft.com/office/drawing/2014/chart" uri="{C3380CC4-5D6E-409C-BE32-E72D297353CC}">
              <c16:uniqueId val="{00000001-96B7-43F0-A9DC-FA2B2E8DAC7B}"/>
            </c:ext>
          </c:extLst>
        </c:ser>
        <c:dLbls>
          <c:showLegendKey val="0"/>
          <c:showVal val="0"/>
          <c:showCatName val="0"/>
          <c:showSerName val="0"/>
          <c:showPercent val="0"/>
          <c:showBubbleSize val="0"/>
        </c:dLbls>
        <c:gapWidth val="150"/>
        <c:overlap val="100"/>
        <c:axId val="666058928"/>
        <c:axId val="666059584"/>
      </c:barChart>
      <c:catAx>
        <c:axId val="666058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59584"/>
        <c:crosses val="autoZero"/>
        <c:auto val="1"/>
        <c:lblAlgn val="ctr"/>
        <c:lblOffset val="100"/>
        <c:noMultiLvlLbl val="0"/>
      </c:catAx>
      <c:valAx>
        <c:axId val="666059584"/>
        <c:scaling>
          <c:orientation val="minMax"/>
          <c:max val="1"/>
          <c:min val="0"/>
        </c:scaling>
        <c:delete val="0"/>
        <c:axPos val="l"/>
        <c:majorGridlines>
          <c:spPr>
            <a:ln w="9525" cap="flat" cmpd="sng" algn="ctr">
              <a:solidFill>
                <a:schemeClr val="accent1">
                  <a:alpha val="99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58928"/>
        <c:crosses val="autoZero"/>
        <c:crossBetween val="between"/>
      </c:valAx>
      <c:spPr>
        <a:noFill/>
        <a:ln>
          <a:noFill/>
        </a:ln>
        <a:effectLst/>
      </c:spPr>
    </c:plotArea>
    <c:legend>
      <c:legendPos val="b"/>
      <c:layout>
        <c:manualLayout>
          <c:xMode val="edge"/>
          <c:yMode val="edge"/>
          <c:x val="1.1027267424905218E-3"/>
          <c:y val="0.92854736108094549"/>
          <c:w val="0.71075750947798177"/>
          <c:h val="5.742247561458191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Lancaster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Sheet1!$B$2:$B$6</c:f>
              <c:numCache>
                <c:formatCode>#,##0</c:formatCode>
                <c:ptCount val="5"/>
                <c:pt idx="0">
                  <c:v>2648</c:v>
                </c:pt>
                <c:pt idx="1">
                  <c:v>4460</c:v>
                </c:pt>
                <c:pt idx="2">
                  <c:v>4544</c:v>
                </c:pt>
                <c:pt idx="3">
                  <c:v>4524</c:v>
                </c:pt>
                <c:pt idx="4">
                  <c:v>4577</c:v>
                </c:pt>
              </c:numCache>
            </c:numRef>
          </c:val>
          <c:extLst>
            <c:ext xmlns:c16="http://schemas.microsoft.com/office/drawing/2014/chart" uri="{C3380CC4-5D6E-409C-BE32-E72D297353CC}">
              <c16:uniqueId val="{00000000-4198-42A2-BF97-3A402416C077}"/>
            </c:ext>
          </c:extLst>
        </c:ser>
        <c:ser>
          <c:idx val="1"/>
          <c:order val="1"/>
          <c:tx>
            <c:strRef>
              <c:f>Sheet1!$C$1</c:f>
              <c:strCache>
                <c:ptCount val="1"/>
                <c:pt idx="0">
                  <c:v>York</c:v>
                </c:pt>
              </c:strCache>
            </c:strRef>
          </c:tx>
          <c:spPr>
            <a:solidFill>
              <a:srgbClr val="FF0000"/>
            </a:solidFill>
            <a:ln>
              <a:noFill/>
            </a:ln>
            <a:effectLst/>
          </c:spPr>
          <c:invertIfNegative val="0"/>
          <c:dLbls>
            <c:dLbl>
              <c:idx val="4"/>
              <c:layout>
                <c:manualLayout>
                  <c:x val="1.3888888888888888E-2"/>
                  <c:y val="2.82485812872945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86-4F37-A1B8-130F15FF02C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Sheet1!$C$2:$C$6</c:f>
              <c:numCache>
                <c:formatCode>#,##0</c:formatCode>
                <c:ptCount val="5"/>
                <c:pt idx="0">
                  <c:v>1934</c:v>
                </c:pt>
                <c:pt idx="1">
                  <c:v>2856</c:v>
                </c:pt>
                <c:pt idx="2">
                  <c:v>2897</c:v>
                </c:pt>
                <c:pt idx="3">
                  <c:v>2957</c:v>
                </c:pt>
                <c:pt idx="4">
                  <c:v>3115</c:v>
                </c:pt>
              </c:numCache>
            </c:numRef>
          </c:val>
          <c:extLst>
            <c:ext xmlns:c16="http://schemas.microsoft.com/office/drawing/2014/chart" uri="{C3380CC4-5D6E-409C-BE32-E72D297353CC}">
              <c16:uniqueId val="{00000001-4198-42A2-BF97-3A402416C077}"/>
            </c:ext>
          </c:extLst>
        </c:ser>
        <c:ser>
          <c:idx val="2"/>
          <c:order val="2"/>
          <c:tx>
            <c:strRef>
              <c:f>Sheet1!$D$1</c:f>
              <c:strCache>
                <c:ptCount val="1"/>
                <c:pt idx="0">
                  <c:v>Berks</c:v>
                </c:pt>
              </c:strCache>
            </c:strRef>
          </c:tx>
          <c:spPr>
            <a:solidFill>
              <a:srgbClr val="FFFF00"/>
            </a:solidFill>
            <a:ln>
              <a:noFill/>
            </a:ln>
            <a:effectLst/>
          </c:spPr>
          <c:invertIfNegative val="0"/>
          <c:dLbls>
            <c:dLbl>
              <c:idx val="0"/>
              <c:layout>
                <c:manualLayout>
                  <c:x val="3.0864197530864196E-3"/>
                  <c:y val="-2.259886502983561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A4C-4485-95CB-6CEC3F76CE00}"/>
                </c:ext>
              </c:extLst>
            </c:dLbl>
            <c:dLbl>
              <c:idx val="1"/>
              <c:layout>
                <c:manualLayout>
                  <c:x val="6.1728395061728392E-3"/>
                  <c:y val="-3.389829754475342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4E-41D6-BCB6-29614317D4E2}"/>
                </c:ext>
              </c:extLst>
            </c:dLbl>
            <c:dLbl>
              <c:idx val="3"/>
              <c:layout>
                <c:manualLayout>
                  <c:x val="-2.3148148148148216E-3"/>
                  <c:y val="-2.1186435965470939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5.4382716049382704E-2"/>
                      <c:h val="6.6384166025142133E-2"/>
                    </c:manualLayout>
                  </c15:layout>
                </c:ext>
                <c:ext xmlns:c16="http://schemas.microsoft.com/office/drawing/2014/chart" uri="{C3380CC4-5D6E-409C-BE32-E72D297353CC}">
                  <c16:uniqueId val="{00000002-AA4C-4485-95CB-6CEC3F76CE00}"/>
                </c:ext>
              </c:extLst>
            </c:dLbl>
            <c:dLbl>
              <c:idx val="4"/>
              <c:layout>
                <c:manualLayout>
                  <c:x val="1.1574074074073957E-2"/>
                  <c:y val="5.6497162574589074E-3"/>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5.1296296296296291E-2"/>
                      <c:h val="8.0508456668789391E-2"/>
                    </c:manualLayout>
                  </c15:layout>
                </c:ext>
                <c:ext xmlns:c16="http://schemas.microsoft.com/office/drawing/2014/chart" uri="{C3380CC4-5D6E-409C-BE32-E72D297353CC}">
                  <c16:uniqueId val="{00000003-AA4C-4485-95CB-6CEC3F76CE0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Sheet1!$D$2:$D$6</c:f>
              <c:numCache>
                <c:formatCode>#,##0</c:formatCode>
                <c:ptCount val="5"/>
                <c:pt idx="0">
                  <c:v>1291</c:v>
                </c:pt>
                <c:pt idx="1">
                  <c:v>2139</c:v>
                </c:pt>
                <c:pt idx="2">
                  <c:v>1996</c:v>
                </c:pt>
                <c:pt idx="3">
                  <c:v>2130</c:v>
                </c:pt>
                <c:pt idx="4">
                  <c:v>2368</c:v>
                </c:pt>
              </c:numCache>
            </c:numRef>
          </c:val>
          <c:extLst>
            <c:ext xmlns:c16="http://schemas.microsoft.com/office/drawing/2014/chart" uri="{C3380CC4-5D6E-409C-BE32-E72D297353CC}">
              <c16:uniqueId val="{00000002-4198-42A2-BF97-3A402416C077}"/>
            </c:ext>
          </c:extLst>
        </c:ser>
        <c:ser>
          <c:idx val="3"/>
          <c:order val="3"/>
          <c:tx>
            <c:strRef>
              <c:f>Sheet1!$E$1</c:f>
              <c:strCache>
                <c:ptCount val="1"/>
                <c:pt idx="0">
                  <c:v>Chester</c:v>
                </c:pt>
              </c:strCache>
            </c:strRef>
          </c:tx>
          <c:spPr>
            <a:solidFill>
              <a:srgbClr val="00B050"/>
            </a:solidFill>
            <a:ln>
              <a:noFill/>
            </a:ln>
            <a:effectLst/>
          </c:spPr>
          <c:invertIfNegative val="0"/>
          <c:dLbls>
            <c:dLbl>
              <c:idx val="2"/>
              <c:layout>
                <c:manualLayout>
                  <c:x val="3.0864197530864196E-3"/>
                  <c:y val="3.389829754475342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A4C-4485-95CB-6CEC3F76CE0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Sheet1!$E$2:$E$6</c:f>
              <c:numCache>
                <c:formatCode>#,##0</c:formatCode>
                <c:ptCount val="5"/>
                <c:pt idx="0">
                  <c:v>1174</c:v>
                </c:pt>
                <c:pt idx="1">
                  <c:v>2027</c:v>
                </c:pt>
                <c:pt idx="2">
                  <c:v>1779</c:v>
                </c:pt>
                <c:pt idx="3">
                  <c:v>1844</c:v>
                </c:pt>
                <c:pt idx="4">
                  <c:v>1848</c:v>
                </c:pt>
              </c:numCache>
            </c:numRef>
          </c:val>
          <c:extLst>
            <c:ext xmlns:c16="http://schemas.microsoft.com/office/drawing/2014/chart" uri="{C3380CC4-5D6E-409C-BE32-E72D297353CC}">
              <c16:uniqueId val="{00000003-4198-42A2-BF97-3A402416C077}"/>
            </c:ext>
          </c:extLst>
        </c:ser>
        <c:ser>
          <c:idx val="4"/>
          <c:order val="4"/>
          <c:tx>
            <c:strRef>
              <c:f>Sheet1!$F$1</c:f>
              <c:strCache>
                <c:ptCount val="1"/>
                <c:pt idx="0">
                  <c:v>Montgomery</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Sheet1!$F$2:$F$6</c:f>
              <c:numCache>
                <c:formatCode>#,##0</c:formatCode>
                <c:ptCount val="5"/>
                <c:pt idx="0">
                  <c:v>1012</c:v>
                </c:pt>
                <c:pt idx="1">
                  <c:v>1972</c:v>
                </c:pt>
                <c:pt idx="2">
                  <c:v>1771</c:v>
                </c:pt>
                <c:pt idx="3">
                  <c:v>1772</c:v>
                </c:pt>
                <c:pt idx="4">
                  <c:v>1833</c:v>
                </c:pt>
              </c:numCache>
            </c:numRef>
          </c:val>
          <c:extLst>
            <c:ext xmlns:c16="http://schemas.microsoft.com/office/drawing/2014/chart" uri="{C3380CC4-5D6E-409C-BE32-E72D297353CC}">
              <c16:uniqueId val="{00000004-4198-42A2-BF97-3A402416C077}"/>
            </c:ext>
          </c:extLst>
        </c:ser>
        <c:ser>
          <c:idx val="5"/>
          <c:order val="5"/>
          <c:tx>
            <c:strRef>
              <c:f>Sheet1!$G$1</c:f>
              <c:strCache>
                <c:ptCount val="1"/>
                <c:pt idx="0">
                  <c:v>Allegheny</c:v>
                </c:pt>
              </c:strCache>
            </c:strRef>
          </c:tx>
          <c:spPr>
            <a:solidFill>
              <a:schemeClr val="bg1">
                <a:lumMod val="85000"/>
              </a:schemeClr>
            </a:solidFill>
            <a:ln>
              <a:noFill/>
            </a:ln>
            <a:effectLst/>
          </c:spPr>
          <c:invertIfNegative val="0"/>
          <c:dLbls>
            <c:dLbl>
              <c:idx val="0"/>
              <c:layout>
                <c:manualLayout>
                  <c:x val="1.2345679012345678E-2"/>
                  <c:y val="9.451708383000152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0A-4283-8B1B-8BEE4666D6AB}"/>
                </c:ext>
              </c:extLst>
            </c:dLbl>
            <c:dLbl>
              <c:idx val="2"/>
              <c:layout>
                <c:manualLayout>
                  <c:x val="1.5432098765432098E-3"/>
                  <c:y val="6.16397389475191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8C-43D3-BC91-3E392D9D3B60}"/>
                </c:ext>
              </c:extLst>
            </c:dLbl>
            <c:dLbl>
              <c:idx val="3"/>
              <c:layout>
                <c:manualLayout>
                  <c:x val="6.1728395061728392E-3"/>
                  <c:y val="-7.19893963278184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8C-43D3-BC91-3E392D9D3B60}"/>
                </c:ext>
              </c:extLst>
            </c:dLbl>
            <c:dLbl>
              <c:idx val="4"/>
              <c:layout>
                <c:manualLayout>
                  <c:x val="7.7160493827159362E-3"/>
                  <c:y val="-3.079095360315102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8C-43D3-BC91-3E392D9D3B6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c:v>
                </c:pt>
                <c:pt idx="1">
                  <c:v>2020-21</c:v>
                </c:pt>
                <c:pt idx="2">
                  <c:v>2021-22</c:v>
                </c:pt>
                <c:pt idx="3">
                  <c:v>2022-23</c:v>
                </c:pt>
                <c:pt idx="4">
                  <c:v>2023-24</c:v>
                </c:pt>
              </c:strCache>
            </c:strRef>
          </c:cat>
          <c:val>
            <c:numRef>
              <c:f>Sheet1!$G$2:$G$6</c:f>
              <c:numCache>
                <c:formatCode>#,##0</c:formatCode>
                <c:ptCount val="5"/>
                <c:pt idx="0">
                  <c:v>1287</c:v>
                </c:pt>
                <c:pt idx="1">
                  <c:v>2336</c:v>
                </c:pt>
                <c:pt idx="2">
                  <c:v>2136</c:v>
                </c:pt>
                <c:pt idx="3">
                  <c:v>2152</c:v>
                </c:pt>
                <c:pt idx="4">
                  <c:v>2269</c:v>
                </c:pt>
              </c:numCache>
            </c:numRef>
          </c:val>
          <c:extLst>
            <c:ext xmlns:c16="http://schemas.microsoft.com/office/drawing/2014/chart" uri="{C3380CC4-5D6E-409C-BE32-E72D297353CC}">
              <c16:uniqueId val="{00000005-4198-42A2-BF97-3A402416C077}"/>
            </c:ext>
          </c:extLst>
        </c:ser>
        <c:dLbls>
          <c:showLegendKey val="0"/>
          <c:showVal val="0"/>
          <c:showCatName val="0"/>
          <c:showSerName val="0"/>
          <c:showPercent val="0"/>
          <c:showBubbleSize val="0"/>
        </c:dLbls>
        <c:gapWidth val="144"/>
        <c:overlap val="2"/>
        <c:axId val="755707528"/>
        <c:axId val="755707856"/>
      </c:barChart>
      <c:catAx>
        <c:axId val="755707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5707856"/>
        <c:crosses val="autoZero"/>
        <c:auto val="1"/>
        <c:lblAlgn val="ctr"/>
        <c:lblOffset val="100"/>
        <c:noMultiLvlLbl val="0"/>
      </c:catAx>
      <c:valAx>
        <c:axId val="755707856"/>
        <c:scaling>
          <c:orientation val="minMax"/>
          <c:min val="75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5707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c:v>
                </c:pt>
                <c:pt idx="1">
                  <c:v>2022-23</c:v>
                </c:pt>
                <c:pt idx="2">
                  <c:v>2021-22</c:v>
                </c:pt>
                <c:pt idx="3">
                  <c:v>2020-21</c:v>
                </c:pt>
                <c:pt idx="4">
                  <c:v>2019-20</c:v>
                </c:pt>
              </c:strCache>
            </c:strRef>
          </c:cat>
          <c:val>
            <c:numRef>
              <c:f>Sheet1!$B$2:$B$6</c:f>
              <c:numCache>
                <c:formatCode>General</c:formatCode>
                <c:ptCount val="5"/>
                <c:pt idx="0">
                  <c:v>0.9</c:v>
                </c:pt>
                <c:pt idx="1">
                  <c:v>0.88700000000000001</c:v>
                </c:pt>
                <c:pt idx="2">
                  <c:v>0.89600000000000002</c:v>
                </c:pt>
                <c:pt idx="3">
                  <c:v>0.88600000000000001</c:v>
                </c:pt>
                <c:pt idx="4">
                  <c:v>0.84799999999999998</c:v>
                </c:pt>
              </c:numCache>
            </c:numRef>
          </c:val>
          <c:extLst>
            <c:ext xmlns:c16="http://schemas.microsoft.com/office/drawing/2014/chart" uri="{C3380CC4-5D6E-409C-BE32-E72D297353CC}">
              <c16:uniqueId val="{00000000-9331-4BF4-B5AD-9D37647C98C5}"/>
            </c:ext>
          </c:extLst>
        </c:ser>
        <c:dLbls>
          <c:showLegendKey val="0"/>
          <c:showVal val="0"/>
          <c:showCatName val="0"/>
          <c:showSerName val="0"/>
          <c:showPercent val="0"/>
          <c:showBubbleSize val="0"/>
        </c:dLbls>
        <c:gapWidth val="96"/>
        <c:axId val="755699328"/>
        <c:axId val="755700968"/>
      </c:barChart>
      <c:catAx>
        <c:axId val="755699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5700968"/>
        <c:crosses val="autoZero"/>
        <c:auto val="1"/>
        <c:lblAlgn val="ctr"/>
        <c:lblOffset val="100"/>
        <c:noMultiLvlLbl val="0"/>
      </c:catAx>
      <c:valAx>
        <c:axId val="755700968"/>
        <c:scaling>
          <c:orientation val="minMax"/>
          <c:min val="0.5"/>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5699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2023-24</a:t>
            </a:r>
            <a:r>
              <a:rPr lang="en-US" baseline="0" dirty="0"/>
              <a:t> SY</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Number of Home School Students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Academic Classes</c:v>
                </c:pt>
                <c:pt idx="1">
                  <c:v>CoCurricular Courses</c:v>
                </c:pt>
                <c:pt idx="2">
                  <c:v>CTE Programs</c:v>
                </c:pt>
              </c:strCache>
            </c:strRef>
          </c:cat>
          <c:val>
            <c:numRef>
              <c:f>Sheet1!$B$2:$B$4</c:f>
              <c:numCache>
                <c:formatCode>0</c:formatCode>
                <c:ptCount val="3"/>
                <c:pt idx="0">
                  <c:v>363</c:v>
                </c:pt>
                <c:pt idx="1">
                  <c:v>452</c:v>
                </c:pt>
                <c:pt idx="2">
                  <c:v>240</c:v>
                </c:pt>
              </c:numCache>
            </c:numRef>
          </c:val>
          <c:extLst>
            <c:ext xmlns:c16="http://schemas.microsoft.com/office/drawing/2014/chart" uri="{C3380CC4-5D6E-409C-BE32-E72D297353CC}">
              <c16:uniqueId val="{00000000-87F0-4770-B539-9FBD2C187F2A}"/>
            </c:ext>
          </c:extLst>
        </c:ser>
        <c:dLbls>
          <c:showLegendKey val="0"/>
          <c:showVal val="0"/>
          <c:showCatName val="0"/>
          <c:showSerName val="0"/>
          <c:showPercent val="0"/>
          <c:showBubbleSize val="0"/>
        </c:dLbls>
        <c:gapWidth val="182"/>
        <c:axId val="770811240"/>
        <c:axId val="770813040"/>
      </c:barChart>
      <c:catAx>
        <c:axId val="770811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0813040"/>
        <c:crosses val="autoZero"/>
        <c:auto val="1"/>
        <c:lblAlgn val="ctr"/>
        <c:lblOffset val="100"/>
        <c:noMultiLvlLbl val="0"/>
      </c:catAx>
      <c:valAx>
        <c:axId val="770813040"/>
        <c:scaling>
          <c:orientation val="minMax"/>
          <c:max val="60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0811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D76463-76F5-4920-8F68-24AA3529E66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F2BDBC4-BD60-4BEF-87CB-31709C34E7FE}"/>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6C869C0-A1CE-4A6E-B888-0D433479FFF9}" type="datetimeFigureOut">
              <a:rPr lang="en-US" smtClean="0"/>
              <a:t>12/20/2024</a:t>
            </a:fld>
            <a:endParaRPr lang="en-US"/>
          </a:p>
        </p:txBody>
      </p:sp>
      <p:sp>
        <p:nvSpPr>
          <p:cNvPr id="4" name="Footer Placeholder 3">
            <a:extLst>
              <a:ext uri="{FF2B5EF4-FFF2-40B4-BE49-F238E27FC236}">
                <a16:creationId xmlns:a16="http://schemas.microsoft.com/office/drawing/2014/main" id="{DB697FBA-0604-4945-9045-74120B57A56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9C09655-2D1F-4849-91C4-BDF2B01680C7}"/>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8ABAEE7-AE0E-4FBC-B15D-433FFEC1191A}" type="slidenum">
              <a:rPr lang="en-US" smtClean="0"/>
              <a:t>‹#›</a:t>
            </a:fld>
            <a:endParaRPr lang="en-US"/>
          </a:p>
        </p:txBody>
      </p:sp>
    </p:spTree>
    <p:extLst>
      <p:ext uri="{BB962C8B-B14F-4D97-AF65-F5344CB8AC3E}">
        <p14:creationId xmlns:p14="http://schemas.microsoft.com/office/powerpoint/2010/main" val="3155417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EEBFCE-E1AD-4C66-8436-2B8546317258}" type="datetimeFigureOut">
              <a:rPr lang="en-US" smtClean="0"/>
              <a:t>12/20/2024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C0DDAA2-1C43-4F84-BCB8-BB799C3B521C}" type="slidenum">
              <a:rPr lang="en-US" smtClean="0"/>
              <a:t>‹#›</a:t>
            </a:fld>
            <a:endParaRPr lang="en-US"/>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4</a:t>
            </a:fld>
            <a:endParaRPr lang="en-US"/>
          </a:p>
        </p:txBody>
      </p:sp>
    </p:spTree>
    <p:extLst>
      <p:ext uri="{BB962C8B-B14F-4D97-AF65-F5344CB8AC3E}">
        <p14:creationId xmlns:p14="http://schemas.microsoft.com/office/powerpoint/2010/main" val="130741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u="none" dirty="0"/>
              <a:t>Again the challenge is at the local, not at the State level.</a:t>
            </a:r>
          </a:p>
        </p:txBody>
      </p:sp>
      <p:sp>
        <p:nvSpPr>
          <p:cNvPr id="4" name="Slide Number Placeholder 3"/>
          <p:cNvSpPr>
            <a:spLocks noGrp="1"/>
          </p:cNvSpPr>
          <p:nvPr>
            <p:ph type="sldNum" sz="quarter" idx="5"/>
          </p:nvPr>
        </p:nvSpPr>
        <p:spPr/>
        <p:txBody>
          <a:bodyPr/>
          <a:lstStyle/>
          <a:p>
            <a:fld id="{3C0DDAA2-1C43-4F84-BCB8-BB799C3B521C}" type="slidenum">
              <a:rPr lang="en-US" smtClean="0"/>
              <a:t>10</a:t>
            </a:fld>
            <a:endParaRPr lang="en-US" dirty="0"/>
          </a:p>
        </p:txBody>
      </p:sp>
    </p:spTree>
    <p:extLst>
      <p:ext uri="{BB962C8B-B14F-4D97-AF65-F5344CB8AC3E}">
        <p14:creationId xmlns:p14="http://schemas.microsoft.com/office/powerpoint/2010/main" val="3661050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86510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12/20/2024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12/20/2024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12/20/2024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12/20/2024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12/20/2024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
        <p:nvSpPr>
          <p:cNvPr id="8" name="Title 1"/>
          <p:cNvSpPr>
            <a:spLocks noGrp="1"/>
          </p:cNvSpPr>
          <p:nvPr>
            <p:ph type="title" hasCustomPrompt="1"/>
          </p:nvPr>
        </p:nvSpPr>
        <p:spPr>
          <a:xfrm>
            <a:off x="457200" y="304800"/>
            <a:ext cx="8229600" cy="1143000"/>
          </a:xfrm>
        </p:spPr>
        <p:txBody>
          <a:bodyPr/>
          <a:lstStyle/>
          <a:p>
            <a:r>
              <a:rPr lang="en-US"/>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12/20/2024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61697" y="58674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12/20/2024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a:p>
        </p:txBody>
      </p:sp>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pacode.com/secure/data/022/chapter11/chap11toc.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172720"/>
            <a:r>
              <a:rPr lang="en-US" dirty="0">
                <a:latin typeface="Arial"/>
                <a:cs typeface="Arial"/>
              </a:rPr>
              <a:t>Home Education Program Statistics</a:t>
            </a:r>
            <a:br>
              <a:rPr lang="en-US" dirty="0"/>
            </a:br>
            <a:r>
              <a:rPr lang="en-US" dirty="0">
                <a:latin typeface="Arial"/>
                <a:cs typeface="Arial"/>
              </a:rPr>
              <a:t>(SY 2019-2024)</a:t>
            </a:r>
          </a:p>
        </p:txBody>
      </p:sp>
      <p:sp>
        <p:nvSpPr>
          <p:cNvPr id="3" name="Subtitle 2"/>
          <p:cNvSpPr>
            <a:spLocks noGrp="1"/>
          </p:cNvSpPr>
          <p:nvPr>
            <p:ph type="subTitle" idx="1"/>
          </p:nvPr>
        </p:nvSpPr>
        <p:spPr/>
        <p:txBody>
          <a:bodyPr vert="horz" lIns="91440" tIns="45720" rIns="91440" bIns="45720" rtlCol="0" anchor="t">
            <a:normAutofit lnSpcReduction="10000"/>
          </a:bodyPr>
          <a:lstStyle/>
          <a:p>
            <a:r>
              <a:rPr lang="en-US" dirty="0"/>
              <a:t>Compiled by:</a:t>
            </a:r>
          </a:p>
          <a:p>
            <a:r>
              <a:rPr lang="en-US" dirty="0"/>
              <a:t>Thomas J. Dubbs, BEAII</a:t>
            </a:r>
          </a:p>
          <a:p>
            <a:r>
              <a:rPr lang="en-US" dirty="0"/>
              <a:t>School Services Office</a:t>
            </a:r>
          </a:p>
          <a:p>
            <a:r>
              <a:rPr lang="en-US" dirty="0">
                <a:latin typeface="Arial"/>
                <a:cs typeface="Arial"/>
              </a:rPr>
              <a:t>December 20, 2024</a:t>
            </a:r>
          </a:p>
          <a:p>
            <a:endParaRPr lang="en-US" dirty="0">
              <a:latin typeface="Arial"/>
              <a:cs typeface="Arial"/>
            </a:endParaRPr>
          </a:p>
        </p:txBody>
      </p:sp>
      <p:sp>
        <p:nvSpPr>
          <p:cNvPr id="4" name="Slide Number Placeholder 3"/>
          <p:cNvSpPr>
            <a:spLocks noGrp="1"/>
          </p:cNvSpPr>
          <p:nvPr>
            <p:ph type="sldNum" sz="quarter" idx="12"/>
          </p:nvPr>
        </p:nvSpPr>
        <p:spPr/>
        <p:txBody>
          <a:bodyPr/>
          <a:lstStyle/>
          <a:p>
            <a:fld id="{680C5762-CF65-4775-9966-A58D40CC61B9}" type="slidenum">
              <a:rPr lang="en-US" smtClean="0"/>
              <a:t>1</a:t>
            </a:fld>
            <a:endParaRPr lang="en-US"/>
          </a:p>
        </p:txBody>
      </p:sp>
      <p:sp>
        <p:nvSpPr>
          <p:cNvPr id="5" name="Date Placeholder 4"/>
          <p:cNvSpPr>
            <a:spLocks noGrp="1"/>
          </p:cNvSpPr>
          <p:nvPr>
            <p:ph type="dt" sz="half" idx="10"/>
          </p:nvPr>
        </p:nvSpPr>
        <p:spPr/>
        <p:txBody>
          <a:bodyPr/>
          <a:lstStyle/>
          <a:p>
            <a:fld id="{01DC3D52-904E-4A66-ACEA-A7B79BE56C18}" type="datetime1">
              <a:rPr lang="en-US" smtClean="0"/>
              <a:t>12/20/2024</a:t>
            </a:fld>
            <a:endParaRPr lang="en-US"/>
          </a:p>
        </p:txBody>
      </p:sp>
    </p:spTree>
    <p:extLst>
      <p:ext uri="{BB962C8B-B14F-4D97-AF65-F5344CB8AC3E}">
        <p14:creationId xmlns:p14="http://schemas.microsoft.com/office/powerpoint/2010/main" val="1379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a:xfrm>
            <a:off x="457200" y="1524000"/>
            <a:ext cx="8229600" cy="4602163"/>
          </a:xfrm>
        </p:spPr>
        <p:txBody>
          <a:bodyPr>
            <a:noAutofit/>
          </a:bodyPr>
          <a:lstStyle/>
          <a:p>
            <a:endParaRPr lang="en-US" sz="2400" dirty="0"/>
          </a:p>
          <a:p>
            <a:r>
              <a:rPr lang="en-US" sz="2000" dirty="0"/>
              <a:t>Prior to the 2023-24 SY, the districts had the discretion to allow home school students to take classes and the majority (79.8%) did permit this.</a:t>
            </a:r>
          </a:p>
          <a:p>
            <a:endParaRPr lang="en-US" sz="1600" dirty="0"/>
          </a:p>
          <a:p>
            <a:r>
              <a:rPr lang="en-US" sz="2000" dirty="0"/>
              <a:t>24 P.S. § 13-1327.1 (Act 55 of 2022) permitted all home school students to take cocurricular classes, academic courses, and participate in CTE programs, in all districts, effective the 2023-24 SY.</a:t>
            </a:r>
          </a:p>
          <a:p>
            <a:endParaRPr lang="en-US" sz="1600" dirty="0"/>
          </a:p>
          <a:p>
            <a:r>
              <a:rPr lang="en-US" sz="2000" dirty="0"/>
              <a:t>With the 2023-24 SY, PDE formally began collecting data on home schoolers taking classes and/or participating in CTE programs.</a:t>
            </a:r>
          </a:p>
        </p:txBody>
      </p:sp>
      <p:sp>
        <p:nvSpPr>
          <p:cNvPr id="4" name="Slide Number Placeholder 3"/>
          <p:cNvSpPr>
            <a:spLocks noGrp="1"/>
          </p:cNvSpPr>
          <p:nvPr>
            <p:ph type="sldNum" sz="quarter" idx="12"/>
          </p:nvPr>
        </p:nvSpPr>
        <p:spPr/>
        <p:txBody>
          <a:bodyPr/>
          <a:lstStyle/>
          <a:p>
            <a:fld id="{680C5762-CF65-4775-9966-A58D40CC61B9}" type="slidenum">
              <a:rPr lang="en-US" smtClean="0"/>
              <a:t>10</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12/20/2024</a:t>
            </a:fld>
            <a:endParaRPr lang="en-US" dirty="0"/>
          </a:p>
        </p:txBody>
      </p:sp>
    </p:spTree>
    <p:extLst>
      <p:ext uri="{BB962C8B-B14F-4D97-AF65-F5344CB8AC3E}">
        <p14:creationId xmlns:p14="http://schemas.microsoft.com/office/powerpoint/2010/main" val="3276972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F36C-4382-5256-D091-F2A9384EFD13}"/>
              </a:ext>
            </a:extLst>
          </p:cNvPr>
          <p:cNvSpPr>
            <a:spLocks noGrp="1"/>
          </p:cNvSpPr>
          <p:nvPr>
            <p:ph type="title"/>
          </p:nvPr>
        </p:nvSpPr>
        <p:spPr>
          <a:xfrm>
            <a:off x="228600" y="-76200"/>
            <a:ext cx="8458200" cy="1920875"/>
          </a:xfrm>
        </p:spPr>
        <p:txBody>
          <a:bodyPr>
            <a:normAutofit/>
          </a:bodyPr>
          <a:lstStyle/>
          <a:p>
            <a:pPr algn="ctr"/>
            <a:r>
              <a:rPr lang="en-US" sz="2400" dirty="0"/>
              <a:t>Home Schoolers in Classes, Courses, and CTE Programs</a:t>
            </a:r>
            <a:endParaRPr lang="en-US" sz="2400" i="1" dirty="0"/>
          </a:p>
        </p:txBody>
      </p:sp>
      <p:graphicFrame>
        <p:nvGraphicFramePr>
          <p:cNvPr id="8" name="Content Placeholder 7">
            <a:extLst>
              <a:ext uri="{FF2B5EF4-FFF2-40B4-BE49-F238E27FC236}">
                <a16:creationId xmlns:a16="http://schemas.microsoft.com/office/drawing/2014/main" id="{7F455DB9-BB6C-4C65-9A66-41F3E333A3CD}"/>
              </a:ext>
            </a:extLst>
          </p:cNvPr>
          <p:cNvGraphicFramePr>
            <a:graphicFrameLocks noGrp="1"/>
          </p:cNvGraphicFramePr>
          <p:nvPr>
            <p:ph idx="1"/>
            <p:extLst>
              <p:ext uri="{D42A27DB-BD31-4B8C-83A1-F6EECF244321}">
                <p14:modId xmlns:p14="http://schemas.microsoft.com/office/powerpoint/2010/main" val="1181775031"/>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7AC740E8-A73A-C465-2F48-827795F6D41B}"/>
              </a:ext>
            </a:extLst>
          </p:cNvPr>
          <p:cNvSpPr>
            <a:spLocks noGrp="1"/>
          </p:cNvSpPr>
          <p:nvPr>
            <p:ph type="dt" sz="half" idx="10"/>
          </p:nvPr>
        </p:nvSpPr>
        <p:spPr/>
        <p:txBody>
          <a:bodyPr/>
          <a:lstStyle/>
          <a:p>
            <a:fld id="{ED0CF1AE-9D07-4FAF-9EEC-B15CCCFC2843}" type="datetime1">
              <a:rPr lang="en-US" smtClean="0"/>
              <a:t>12/20/2024</a:t>
            </a:fld>
            <a:endParaRPr lang="en-US" dirty="0"/>
          </a:p>
        </p:txBody>
      </p:sp>
      <p:sp>
        <p:nvSpPr>
          <p:cNvPr id="5" name="Slide Number Placeholder 4">
            <a:extLst>
              <a:ext uri="{FF2B5EF4-FFF2-40B4-BE49-F238E27FC236}">
                <a16:creationId xmlns:a16="http://schemas.microsoft.com/office/drawing/2014/main" id="{6FC05BFC-B02A-A3C5-07FB-8B722225B412}"/>
              </a:ext>
            </a:extLst>
          </p:cNvPr>
          <p:cNvSpPr>
            <a:spLocks noGrp="1"/>
          </p:cNvSpPr>
          <p:nvPr>
            <p:ph type="sldNum" sz="quarter" idx="12"/>
          </p:nvPr>
        </p:nvSpPr>
        <p:spPr/>
        <p:txBody>
          <a:bodyPr/>
          <a:lstStyle/>
          <a:p>
            <a:fld id="{680C5762-CF65-4775-9966-A58D40CC61B9}" type="slidenum">
              <a:rPr lang="en-US" smtClean="0"/>
              <a:t>11</a:t>
            </a:fld>
            <a:endParaRPr lang="en-US" dirty="0"/>
          </a:p>
        </p:txBody>
      </p:sp>
      <p:sp>
        <p:nvSpPr>
          <p:cNvPr id="3" name="TextBox 2">
            <a:extLst>
              <a:ext uri="{FF2B5EF4-FFF2-40B4-BE49-F238E27FC236}">
                <a16:creationId xmlns:a16="http://schemas.microsoft.com/office/drawing/2014/main" id="{9CA932A2-D7C7-88DF-77C0-71F10B8842C9}"/>
              </a:ext>
            </a:extLst>
          </p:cNvPr>
          <p:cNvSpPr txBox="1"/>
          <p:nvPr/>
        </p:nvSpPr>
        <p:spPr>
          <a:xfrm>
            <a:off x="1447800" y="6413698"/>
            <a:ext cx="6629400" cy="307777"/>
          </a:xfrm>
          <a:prstGeom prst="rect">
            <a:avLst/>
          </a:prstGeom>
          <a:noFill/>
        </p:spPr>
        <p:txBody>
          <a:bodyPr wrap="square" rtlCol="0">
            <a:spAutoFit/>
          </a:bodyPr>
          <a:lstStyle/>
          <a:p>
            <a:r>
              <a:rPr lang="en-US" sz="1400" i="1" dirty="0"/>
              <a:t>A home school student is permitted to take more than one class, course or  CTE program.</a:t>
            </a:r>
            <a:endParaRPr lang="en-US" sz="1400" dirty="0"/>
          </a:p>
        </p:txBody>
      </p:sp>
    </p:spTree>
    <p:extLst>
      <p:ext uri="{BB962C8B-B14F-4D97-AF65-F5344CB8AC3E}">
        <p14:creationId xmlns:p14="http://schemas.microsoft.com/office/powerpoint/2010/main" val="2954335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476250" y="2430463"/>
            <a:ext cx="8229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a:solidFill>
                  <a:srgbClr val="000000"/>
                </a:solidFill>
                <a:latin typeface="Arial" panose="020B0604020202020204" pitchFamily="34" charset="0"/>
                <a:ea typeface="Verdana" pitchFamily="34" charset="0"/>
                <a:cs typeface="Arial" panose="020B0604020202020204" pitchFamily="34" charset="0"/>
              </a:rPr>
              <a:t>For more information on home education and private tutoring programs, including more data on home education students by county and by district, please visit PDE’s website at </a:t>
            </a:r>
            <a:r>
              <a:rPr lang="en-US" altLang="en-US" sz="2000" u="sng">
                <a:solidFill>
                  <a:srgbClr val="0000FF"/>
                </a:solidFill>
                <a:latin typeface="Arial" panose="020B0604020202020204" pitchFamily="34" charset="0"/>
                <a:ea typeface="Verdana" pitchFamily="34" charset="0"/>
                <a:cs typeface="Arial" panose="020B0604020202020204" pitchFamily="34" charset="0"/>
              </a:rPr>
              <a:t>www.education.pa.gov.</a:t>
            </a:r>
            <a:r>
              <a:rPr lang="en-US" altLang="en-US" sz="2000">
                <a:solidFill>
                  <a:srgbClr val="000000"/>
                </a:solidFill>
                <a:latin typeface="Arial" panose="020B0604020202020204" pitchFamily="34" charset="0"/>
                <a:ea typeface="Verdana" pitchFamily="34" charset="0"/>
                <a:cs typeface="Arial" panose="020B0604020202020204" pitchFamily="34" charset="0"/>
              </a:rPr>
              <a:t> </a:t>
            </a:r>
            <a:endParaRPr lang="en-US" altLang="en-US">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a:p>
          <a:p>
            <a:r>
              <a:rPr lang="en-US"/>
              <a:t> </a:t>
            </a:r>
          </a:p>
        </p:txBody>
      </p:sp>
      <p:sp>
        <p:nvSpPr>
          <p:cNvPr id="4" name="Slide Number Placeholder 3"/>
          <p:cNvSpPr>
            <a:spLocks noGrp="1"/>
          </p:cNvSpPr>
          <p:nvPr>
            <p:ph type="sldNum" sz="quarter" idx="12"/>
          </p:nvPr>
        </p:nvSpPr>
        <p:spPr/>
        <p:txBody>
          <a:bodyPr/>
          <a:lstStyle/>
          <a:p>
            <a:fld id="{680C5762-CF65-4775-9966-A58D40CC61B9}" type="slidenum">
              <a:rPr lang="en-US" smtClean="0"/>
              <a:t>12</a:t>
            </a:fld>
            <a:endParaRPr lang="en-US"/>
          </a:p>
        </p:txBody>
      </p:sp>
      <p:sp>
        <p:nvSpPr>
          <p:cNvPr id="5" name="Date Placeholder 4"/>
          <p:cNvSpPr>
            <a:spLocks noGrp="1"/>
          </p:cNvSpPr>
          <p:nvPr>
            <p:ph type="dt" sz="half" idx="10"/>
          </p:nvPr>
        </p:nvSpPr>
        <p:spPr/>
        <p:txBody>
          <a:bodyPr/>
          <a:lstStyle/>
          <a:p>
            <a:fld id="{C5609242-B7C9-4E08-B84E-BC2A06CF552E}" type="datetime1">
              <a:rPr lang="en-US" smtClean="0"/>
              <a:t>12/20/2024</a:t>
            </a:fld>
            <a:endParaRPr lang="en-US"/>
          </a:p>
        </p:txBody>
      </p:sp>
      <p:sp>
        <p:nvSpPr>
          <p:cNvPr id="6" name="Title 5"/>
          <p:cNvSpPr>
            <a:spLocks noGrp="1"/>
          </p:cNvSpPr>
          <p:nvPr>
            <p:ph type="title" idx="4294967295"/>
          </p:nvPr>
        </p:nvSpPr>
        <p:spPr bwMode="gray"/>
        <p:txBody>
          <a:bodyPr/>
          <a:lstStyle/>
          <a:p>
            <a:r>
              <a:rPr lang="en-US"/>
              <a:t>Contact</a:t>
            </a:r>
            <a:r>
              <a:rPr lang="en-US" baseline="0"/>
              <a:t>/Mission</a:t>
            </a:r>
            <a:endParaRPr lang="en-US"/>
          </a:p>
        </p:txBody>
      </p:sp>
    </p:spTree>
    <p:extLst>
      <p:ext uri="{BB962C8B-B14F-4D97-AF65-F5344CB8AC3E}">
        <p14:creationId xmlns:p14="http://schemas.microsoft.com/office/powerpoint/2010/main" val="228321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DCFD-F28E-4859-B81F-EA042FA53F08}"/>
              </a:ext>
            </a:extLst>
          </p:cNvPr>
          <p:cNvSpPr>
            <a:spLocks noGrp="1"/>
          </p:cNvSpPr>
          <p:nvPr>
            <p:ph type="title"/>
          </p:nvPr>
        </p:nvSpPr>
        <p:spPr/>
        <p:txBody>
          <a:bodyPr/>
          <a:lstStyle/>
          <a:p>
            <a:r>
              <a:rPr lang="en-US"/>
              <a:t>Home Education and Private Tutoring</a:t>
            </a:r>
          </a:p>
        </p:txBody>
      </p:sp>
      <p:sp>
        <p:nvSpPr>
          <p:cNvPr id="3" name="Content Placeholder 2">
            <a:extLst>
              <a:ext uri="{FF2B5EF4-FFF2-40B4-BE49-F238E27FC236}">
                <a16:creationId xmlns:a16="http://schemas.microsoft.com/office/drawing/2014/main" id="{C0A42FA2-54D7-4279-A004-67E075FEEDFD}"/>
              </a:ext>
            </a:extLst>
          </p:cNvPr>
          <p:cNvSpPr>
            <a:spLocks noGrp="1"/>
          </p:cNvSpPr>
          <p:nvPr>
            <p:ph idx="1"/>
          </p:nvPr>
        </p:nvSpPr>
        <p:spPr/>
        <p:txBody>
          <a:bodyPr vert="horz" lIns="91440" tIns="45720" rIns="91440" bIns="45720" rtlCol="0" anchor="t">
            <a:normAutofit/>
          </a:bodyPr>
          <a:lstStyle/>
          <a:p>
            <a:pPr marL="0" indent="0">
              <a:buNone/>
            </a:pPr>
            <a:r>
              <a:rPr lang="en-US" i="1"/>
              <a:t>The decision to have a home education program (</a:t>
            </a:r>
            <a:r>
              <a:rPr lang="en-US" i="1" u="sng">
                <a:hlinkClick r:id="rId2"/>
              </a:rPr>
              <a:t>22 Pa. Code § 11.31a</a:t>
            </a:r>
            <a:r>
              <a:rPr lang="en-US" i="1"/>
              <a:t>) or a private tutoring program (</a:t>
            </a:r>
            <a:r>
              <a:rPr lang="en-US" i="1" u="sng">
                <a:hlinkClick r:id="rId2"/>
              </a:rPr>
              <a:t>22 Pa. Code § 11.31(b)(1)</a:t>
            </a:r>
            <a:r>
              <a:rPr lang="en-US" i="1"/>
              <a:t>) is a right; school district approval is not needed to commence either program, however the required documentation must be submitted.</a:t>
            </a:r>
            <a:endParaRPr lang="en-US"/>
          </a:p>
          <a:p>
            <a:endParaRPr lang="en-US"/>
          </a:p>
        </p:txBody>
      </p:sp>
      <p:sp>
        <p:nvSpPr>
          <p:cNvPr id="4" name="Date Placeholder 3">
            <a:extLst>
              <a:ext uri="{FF2B5EF4-FFF2-40B4-BE49-F238E27FC236}">
                <a16:creationId xmlns:a16="http://schemas.microsoft.com/office/drawing/2014/main" id="{E6D6A4E7-18E4-4948-B421-C4A72B824993}"/>
              </a:ext>
            </a:extLst>
          </p:cNvPr>
          <p:cNvSpPr>
            <a:spLocks noGrp="1"/>
          </p:cNvSpPr>
          <p:nvPr>
            <p:ph type="dt" sz="half" idx="10"/>
          </p:nvPr>
        </p:nvSpPr>
        <p:spPr/>
        <p:txBody>
          <a:bodyPr/>
          <a:lstStyle/>
          <a:p>
            <a:fld id="{ED0CF1AE-9D07-4FAF-9EEC-B15CCCFC2843}" type="datetime1">
              <a:rPr lang="en-US" smtClean="0"/>
              <a:t>12/20/2024</a:t>
            </a:fld>
            <a:endParaRPr lang="en-US"/>
          </a:p>
        </p:txBody>
      </p:sp>
      <p:sp>
        <p:nvSpPr>
          <p:cNvPr id="5" name="Slide Number Placeholder 4">
            <a:extLst>
              <a:ext uri="{FF2B5EF4-FFF2-40B4-BE49-F238E27FC236}">
                <a16:creationId xmlns:a16="http://schemas.microsoft.com/office/drawing/2014/main" id="{DFEA759C-3879-45A5-86A1-E762EBDB9D2A}"/>
              </a:ext>
            </a:extLst>
          </p:cNvPr>
          <p:cNvSpPr>
            <a:spLocks noGrp="1"/>
          </p:cNvSpPr>
          <p:nvPr>
            <p:ph type="sldNum" sz="quarter" idx="12"/>
          </p:nvPr>
        </p:nvSpPr>
        <p:spPr/>
        <p:txBody>
          <a:bodyPr/>
          <a:lstStyle/>
          <a:p>
            <a:fld id="{680C5762-CF65-4775-9966-A58D40CC61B9}" type="slidenum">
              <a:rPr lang="en-US" smtClean="0"/>
              <a:t>2</a:t>
            </a:fld>
            <a:endParaRPr lang="en-US"/>
          </a:p>
        </p:txBody>
      </p:sp>
    </p:spTree>
    <p:extLst>
      <p:ext uri="{BB962C8B-B14F-4D97-AF65-F5344CB8AC3E}">
        <p14:creationId xmlns:p14="http://schemas.microsoft.com/office/powerpoint/2010/main" val="99380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885F8-57CD-406D-A20F-547D7B13E112}"/>
              </a:ext>
            </a:extLst>
          </p:cNvPr>
          <p:cNvSpPr>
            <a:spLocks noGrp="1"/>
          </p:cNvSpPr>
          <p:nvPr>
            <p:ph type="title"/>
          </p:nvPr>
        </p:nvSpPr>
        <p:spPr/>
        <p:txBody>
          <a:bodyPr/>
          <a:lstStyle/>
          <a:p>
            <a:r>
              <a:rPr lang="en-US"/>
              <a:t>Home Education and Private Tutoring</a:t>
            </a:r>
          </a:p>
        </p:txBody>
      </p:sp>
      <p:sp>
        <p:nvSpPr>
          <p:cNvPr id="3" name="Content Placeholder 2">
            <a:extLst>
              <a:ext uri="{FF2B5EF4-FFF2-40B4-BE49-F238E27FC236}">
                <a16:creationId xmlns:a16="http://schemas.microsoft.com/office/drawing/2014/main" id="{22C63AD6-E6AC-41D8-96C2-7ED86EFF9ABD}"/>
              </a:ext>
            </a:extLst>
          </p:cNvPr>
          <p:cNvSpPr>
            <a:spLocks noGrp="1"/>
          </p:cNvSpPr>
          <p:nvPr>
            <p:ph idx="1"/>
          </p:nvPr>
        </p:nvSpPr>
        <p:spPr/>
        <p:txBody>
          <a:bodyPr vert="horz" lIns="91440" tIns="45720" rIns="91440" bIns="45720" rtlCol="0" anchor="t">
            <a:normAutofit fontScale="62500" lnSpcReduction="20000"/>
          </a:bodyPr>
          <a:lstStyle/>
          <a:p>
            <a:r>
              <a:rPr lang="en-US" sz="2900" dirty="0"/>
              <a:t>Homeschooling is a program where the education of the student is directed by the parent, guardian or such person having legal custody (“the home school supervisor”) of the child or children. </a:t>
            </a:r>
          </a:p>
          <a:p>
            <a:pPr marL="0" indent="0">
              <a:buNone/>
            </a:pPr>
            <a:endParaRPr lang="en-US" sz="2200" dirty="0"/>
          </a:p>
          <a:p>
            <a:r>
              <a:rPr lang="en-US" sz="2900" dirty="0">
                <a:latin typeface="Arial"/>
                <a:cs typeface="Arial"/>
              </a:rPr>
              <a:t>Private tutoring programs are for families that are interested in hiring a private tutor (PA certified teacher), rather than having a parent-directed education for their children to satisfy compulsory education requirements. A parent or guardian may act as a private tutor for their own children as long as the documentation and teacher certification requirements are met. </a:t>
            </a:r>
            <a:endParaRPr lang="en-US" sz="2900" dirty="0"/>
          </a:p>
          <a:p>
            <a:endParaRPr lang="en-US" sz="2900" dirty="0"/>
          </a:p>
          <a:p>
            <a:r>
              <a:rPr lang="en-US" sz="2900" dirty="0"/>
              <a:t>School districts are responsible for tracking the educational progress of home schooled and privately tutored students and must provide data to PA Department of Education (PDE) annually.</a:t>
            </a:r>
          </a:p>
          <a:p>
            <a:endParaRPr lang="en-US" sz="2900" dirty="0"/>
          </a:p>
          <a:p>
            <a:r>
              <a:rPr lang="en-US" sz="2900" dirty="0">
                <a:latin typeface="Arial"/>
                <a:cs typeface="Arial"/>
              </a:rPr>
              <a:t>The following statistics summarize the data for all reporting districts for the most recent five years (2019-20, 2020-21, 2021-22, 2022-23, and the 2023-24 school years).</a:t>
            </a:r>
          </a:p>
          <a:p>
            <a:endParaRPr lang="en-US" dirty="0"/>
          </a:p>
        </p:txBody>
      </p:sp>
      <p:sp>
        <p:nvSpPr>
          <p:cNvPr id="4" name="Date Placeholder 3">
            <a:extLst>
              <a:ext uri="{FF2B5EF4-FFF2-40B4-BE49-F238E27FC236}">
                <a16:creationId xmlns:a16="http://schemas.microsoft.com/office/drawing/2014/main" id="{95E96C57-6274-44DB-A810-FECAA584203F}"/>
              </a:ext>
            </a:extLst>
          </p:cNvPr>
          <p:cNvSpPr>
            <a:spLocks noGrp="1"/>
          </p:cNvSpPr>
          <p:nvPr>
            <p:ph type="dt" sz="half" idx="10"/>
          </p:nvPr>
        </p:nvSpPr>
        <p:spPr/>
        <p:txBody>
          <a:bodyPr/>
          <a:lstStyle/>
          <a:p>
            <a:fld id="{ED0CF1AE-9D07-4FAF-9EEC-B15CCCFC2843}" type="datetime1">
              <a:rPr lang="en-US" smtClean="0"/>
              <a:t>12/20/2024</a:t>
            </a:fld>
            <a:endParaRPr lang="en-US"/>
          </a:p>
        </p:txBody>
      </p:sp>
      <p:sp>
        <p:nvSpPr>
          <p:cNvPr id="5" name="Slide Number Placeholder 4">
            <a:extLst>
              <a:ext uri="{FF2B5EF4-FFF2-40B4-BE49-F238E27FC236}">
                <a16:creationId xmlns:a16="http://schemas.microsoft.com/office/drawing/2014/main" id="{427EEC6F-B00F-4A23-9C29-B5C73F2F9501}"/>
              </a:ext>
            </a:extLst>
          </p:cNvPr>
          <p:cNvSpPr>
            <a:spLocks noGrp="1"/>
          </p:cNvSpPr>
          <p:nvPr>
            <p:ph type="sldNum" sz="quarter" idx="12"/>
          </p:nvPr>
        </p:nvSpPr>
        <p:spPr/>
        <p:txBody>
          <a:bodyPr/>
          <a:lstStyle/>
          <a:p>
            <a:fld id="{680C5762-CF65-4775-9966-A58D40CC61B9}" type="slidenum">
              <a:rPr lang="en-US" smtClean="0"/>
              <a:t>3</a:t>
            </a:fld>
            <a:endParaRPr lang="en-US"/>
          </a:p>
        </p:txBody>
      </p:sp>
    </p:spTree>
    <p:extLst>
      <p:ext uri="{BB962C8B-B14F-4D97-AF65-F5344CB8AC3E}">
        <p14:creationId xmlns:p14="http://schemas.microsoft.com/office/powerpoint/2010/main" val="3934477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A6C66-5AF7-4A9A-BD9D-C600FAED5A58}"/>
              </a:ext>
            </a:extLst>
          </p:cNvPr>
          <p:cNvSpPr>
            <a:spLocks noGrp="1"/>
          </p:cNvSpPr>
          <p:nvPr>
            <p:ph type="title"/>
          </p:nvPr>
        </p:nvSpPr>
        <p:spPr>
          <a:xfrm>
            <a:off x="457200" y="228600"/>
            <a:ext cx="8229600" cy="1295400"/>
          </a:xfrm>
        </p:spPr>
        <p:txBody>
          <a:bodyPr/>
          <a:lstStyle/>
          <a:p>
            <a:r>
              <a:rPr lang="en-US"/>
              <a:t>Home School Student Enrollment </a:t>
            </a:r>
          </a:p>
        </p:txBody>
      </p:sp>
      <p:graphicFrame>
        <p:nvGraphicFramePr>
          <p:cNvPr id="8" name="Content Placeholder 7" descr="2018-19; 25,105&#10;2019-20; 25,979&#10;">
            <a:extLst>
              <a:ext uri="{FF2B5EF4-FFF2-40B4-BE49-F238E27FC236}">
                <a16:creationId xmlns:a16="http://schemas.microsoft.com/office/drawing/2014/main" id="{2B86CB40-BA27-4117-B085-CEF3691DBC0B}"/>
              </a:ext>
            </a:extLst>
          </p:cNvPr>
          <p:cNvGraphicFramePr>
            <a:graphicFrameLocks noGrp="1"/>
          </p:cNvGraphicFramePr>
          <p:nvPr>
            <p:ph idx="1"/>
            <p:extLst>
              <p:ext uri="{D42A27DB-BD31-4B8C-83A1-F6EECF244321}">
                <p14:modId xmlns:p14="http://schemas.microsoft.com/office/powerpoint/2010/main" val="2512506191"/>
              </p:ext>
            </p:extLst>
          </p:nvPr>
        </p:nvGraphicFramePr>
        <p:xfrm>
          <a:off x="457200" y="1600201"/>
          <a:ext cx="82296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DB36E378-1BED-4A29-86E1-CEDF4CCED6C4}"/>
              </a:ext>
            </a:extLst>
          </p:cNvPr>
          <p:cNvSpPr>
            <a:spLocks noGrp="1"/>
          </p:cNvSpPr>
          <p:nvPr>
            <p:ph type="sldNum" sz="quarter" idx="12"/>
          </p:nvPr>
        </p:nvSpPr>
        <p:spPr/>
        <p:txBody>
          <a:bodyPr/>
          <a:lstStyle/>
          <a:p>
            <a:fld id="{680C5762-CF65-4775-9966-A58D40CC61B9}" type="slidenum">
              <a:rPr lang="en-US" smtClean="0"/>
              <a:t>4</a:t>
            </a:fld>
            <a:endParaRPr lang="en-US"/>
          </a:p>
        </p:txBody>
      </p:sp>
      <p:sp>
        <p:nvSpPr>
          <p:cNvPr id="6" name="Footer Placeholder 5">
            <a:extLst>
              <a:ext uri="{FF2B5EF4-FFF2-40B4-BE49-F238E27FC236}">
                <a16:creationId xmlns:a16="http://schemas.microsoft.com/office/drawing/2014/main" id="{C302E202-DB70-49F3-8001-023BD9D4E835}"/>
              </a:ext>
            </a:extLst>
          </p:cNvPr>
          <p:cNvSpPr>
            <a:spLocks noGrp="1"/>
          </p:cNvSpPr>
          <p:nvPr>
            <p:ph type="ftr" sz="quarter" idx="11"/>
          </p:nvPr>
        </p:nvSpPr>
        <p:spPr>
          <a:xfrm>
            <a:off x="533400" y="5867402"/>
            <a:ext cx="5562600" cy="488948"/>
          </a:xfrm>
        </p:spPr>
        <p:txBody>
          <a:bodyPr/>
          <a:lstStyle/>
          <a:p>
            <a:r>
              <a:rPr lang="en-US" sz="1200" i="1" dirty="0"/>
              <a:t>School districts report the number of home school students between the ages of 5 and 21 that finish the school year in a home school program on an annual basis.</a:t>
            </a:r>
          </a:p>
        </p:txBody>
      </p:sp>
    </p:spTree>
    <p:extLst>
      <p:ext uri="{BB962C8B-B14F-4D97-AF65-F5344CB8AC3E}">
        <p14:creationId xmlns:p14="http://schemas.microsoft.com/office/powerpoint/2010/main" val="4177661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A6C66-5AF7-4A9A-BD9D-C600FAED5A58}"/>
              </a:ext>
            </a:extLst>
          </p:cNvPr>
          <p:cNvSpPr>
            <a:spLocks noGrp="1"/>
          </p:cNvSpPr>
          <p:nvPr>
            <p:ph type="title"/>
          </p:nvPr>
        </p:nvSpPr>
        <p:spPr/>
        <p:txBody>
          <a:bodyPr/>
          <a:lstStyle/>
          <a:p>
            <a:r>
              <a:rPr lang="en-US"/>
              <a:t>Privately Tutored Student Enrollment </a:t>
            </a:r>
          </a:p>
        </p:txBody>
      </p:sp>
      <p:graphicFrame>
        <p:nvGraphicFramePr>
          <p:cNvPr id="8" name="Content Placeholder 7" descr="2018-19 802; 2019-20 831; 2020-21 1,283; 2021-22 1,306; 2022-23 1,388.&#10;">
            <a:extLst>
              <a:ext uri="{FF2B5EF4-FFF2-40B4-BE49-F238E27FC236}">
                <a16:creationId xmlns:a16="http://schemas.microsoft.com/office/drawing/2014/main" id="{2B86CB40-BA27-4117-B085-CEF3691DBC0B}"/>
              </a:ext>
            </a:extLst>
          </p:cNvPr>
          <p:cNvGraphicFramePr>
            <a:graphicFrameLocks noGrp="1"/>
          </p:cNvGraphicFramePr>
          <p:nvPr>
            <p:ph idx="1"/>
            <p:extLst>
              <p:ext uri="{D42A27DB-BD31-4B8C-83A1-F6EECF244321}">
                <p14:modId xmlns:p14="http://schemas.microsoft.com/office/powerpoint/2010/main" val="4176482470"/>
              </p:ext>
            </p:extLst>
          </p:nvPr>
        </p:nvGraphicFramePr>
        <p:xfrm>
          <a:off x="457200" y="1600201"/>
          <a:ext cx="82296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DB36E378-1BED-4A29-86E1-CEDF4CCED6C4}"/>
              </a:ext>
            </a:extLst>
          </p:cNvPr>
          <p:cNvSpPr>
            <a:spLocks noGrp="1"/>
          </p:cNvSpPr>
          <p:nvPr>
            <p:ph type="sldNum" sz="quarter" idx="12"/>
          </p:nvPr>
        </p:nvSpPr>
        <p:spPr/>
        <p:txBody>
          <a:bodyPr/>
          <a:lstStyle/>
          <a:p>
            <a:fld id="{680C5762-CF65-4775-9966-A58D40CC61B9}" type="slidenum">
              <a:rPr lang="en-US" smtClean="0"/>
              <a:t>5</a:t>
            </a:fld>
            <a:endParaRPr lang="en-US"/>
          </a:p>
        </p:txBody>
      </p:sp>
      <p:sp>
        <p:nvSpPr>
          <p:cNvPr id="6" name="Footer Placeholder 5">
            <a:extLst>
              <a:ext uri="{FF2B5EF4-FFF2-40B4-BE49-F238E27FC236}">
                <a16:creationId xmlns:a16="http://schemas.microsoft.com/office/drawing/2014/main" id="{4CFE81C1-7326-41D0-B9BA-8C1501DB3539}"/>
              </a:ext>
            </a:extLst>
          </p:cNvPr>
          <p:cNvSpPr>
            <a:spLocks noGrp="1"/>
          </p:cNvSpPr>
          <p:nvPr>
            <p:ph type="ftr" sz="quarter" idx="11"/>
          </p:nvPr>
        </p:nvSpPr>
        <p:spPr>
          <a:xfrm>
            <a:off x="609600" y="5956854"/>
            <a:ext cx="4942398" cy="365125"/>
          </a:xfrm>
        </p:spPr>
        <p:txBody>
          <a:bodyPr/>
          <a:lstStyle/>
          <a:p>
            <a:r>
              <a:rPr lang="en-US" sz="1100" i="1"/>
              <a:t>School districts report on the number of privately tutored students between the ages of 5 and 21 on an annual basis.</a:t>
            </a:r>
          </a:p>
        </p:txBody>
      </p:sp>
    </p:spTree>
    <p:extLst>
      <p:ext uri="{BB962C8B-B14F-4D97-AF65-F5344CB8AC3E}">
        <p14:creationId xmlns:p14="http://schemas.microsoft.com/office/powerpoint/2010/main" val="3806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2110E-FF4E-4076-BAA0-9843250F1E90}"/>
              </a:ext>
            </a:extLst>
          </p:cNvPr>
          <p:cNvSpPr>
            <a:spLocks noGrp="1"/>
          </p:cNvSpPr>
          <p:nvPr>
            <p:ph type="title"/>
          </p:nvPr>
        </p:nvSpPr>
        <p:spPr>
          <a:xfrm>
            <a:off x="468464" y="731836"/>
            <a:ext cx="8218336" cy="487363"/>
          </a:xfrm>
        </p:spPr>
        <p:txBody>
          <a:bodyPr>
            <a:normAutofit fontScale="90000"/>
          </a:bodyPr>
          <a:lstStyle/>
          <a:p>
            <a:r>
              <a:rPr lang="en-US" sz="2400"/>
              <a:t>Total Enrollment of Public School Students - Ages 5-21 </a:t>
            </a:r>
            <a:br>
              <a:rPr lang="en-US" sz="1600"/>
            </a:br>
            <a:endParaRPr lang="en-US" sz="1200"/>
          </a:p>
        </p:txBody>
      </p:sp>
      <p:graphicFrame>
        <p:nvGraphicFramePr>
          <p:cNvPr id="8" name="Content Placeholder 7" descr="2018-19 1.5% of public school students are home schooled;  in 2019-20 the number was 1.6%; in 2020-21 2.6%; in 2021-22 2.4%; and in 2022-23 2.4%.&#10;">
            <a:extLst>
              <a:ext uri="{FF2B5EF4-FFF2-40B4-BE49-F238E27FC236}">
                <a16:creationId xmlns:a16="http://schemas.microsoft.com/office/drawing/2014/main" id="{0F9A737D-2699-40C5-BC99-7586DE99691C}"/>
              </a:ext>
            </a:extLst>
          </p:cNvPr>
          <p:cNvGraphicFramePr>
            <a:graphicFrameLocks noGrp="1"/>
          </p:cNvGraphicFramePr>
          <p:nvPr>
            <p:ph idx="1"/>
            <p:extLst>
              <p:ext uri="{D42A27DB-BD31-4B8C-83A1-F6EECF244321}">
                <p14:modId xmlns:p14="http://schemas.microsoft.com/office/powerpoint/2010/main" val="6403343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5E2A6E87-9A83-4054-A632-541E3B8B2AB4}"/>
              </a:ext>
            </a:extLst>
          </p:cNvPr>
          <p:cNvSpPr>
            <a:spLocks noGrp="1"/>
          </p:cNvSpPr>
          <p:nvPr>
            <p:ph type="sldNum" sz="quarter" idx="12"/>
          </p:nvPr>
        </p:nvSpPr>
        <p:spPr/>
        <p:txBody>
          <a:bodyPr/>
          <a:lstStyle/>
          <a:p>
            <a:fld id="{680C5762-CF65-4775-9966-A58D40CC61B9}" type="slidenum">
              <a:rPr lang="en-US" smtClean="0"/>
              <a:t>6</a:t>
            </a:fld>
            <a:endParaRPr lang="en-US"/>
          </a:p>
        </p:txBody>
      </p:sp>
      <p:sp>
        <p:nvSpPr>
          <p:cNvPr id="6" name="TextBox 5">
            <a:extLst>
              <a:ext uri="{FF2B5EF4-FFF2-40B4-BE49-F238E27FC236}">
                <a16:creationId xmlns:a16="http://schemas.microsoft.com/office/drawing/2014/main" id="{6C2B113C-8F87-4B91-9CEC-5F12F6990F7F}"/>
              </a:ext>
            </a:extLst>
          </p:cNvPr>
          <p:cNvSpPr txBox="1"/>
          <p:nvPr/>
        </p:nvSpPr>
        <p:spPr>
          <a:xfrm>
            <a:off x="468464" y="1338590"/>
            <a:ext cx="8218336" cy="261610"/>
          </a:xfrm>
          <a:prstGeom prst="rect">
            <a:avLst/>
          </a:prstGeom>
          <a:noFill/>
        </p:spPr>
        <p:txBody>
          <a:bodyPr wrap="square" rtlCol="0">
            <a:spAutoFit/>
          </a:bodyPr>
          <a:lstStyle/>
          <a:p>
            <a:pPr algn="ctr"/>
            <a:r>
              <a:rPr lang="en-US" sz="1050"/>
              <a:t>This chart depicts the percentage of home educated students (home school and privately tutored students) as part of total public school enrollment</a:t>
            </a:r>
            <a:r>
              <a:rPr lang="en-US" sz="1100"/>
              <a:t>.</a:t>
            </a:r>
          </a:p>
        </p:txBody>
      </p:sp>
    </p:spTree>
    <p:extLst>
      <p:ext uri="{BB962C8B-B14F-4D97-AF65-F5344CB8AC3E}">
        <p14:creationId xmlns:p14="http://schemas.microsoft.com/office/powerpoint/2010/main" val="353579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95168-253F-479C-A921-728F5FA7FFB8}"/>
              </a:ext>
            </a:extLst>
          </p:cNvPr>
          <p:cNvSpPr>
            <a:spLocks noGrp="1"/>
          </p:cNvSpPr>
          <p:nvPr>
            <p:ph type="title"/>
          </p:nvPr>
        </p:nvSpPr>
        <p:spPr>
          <a:xfrm>
            <a:off x="535021" y="466927"/>
            <a:ext cx="8229600" cy="749030"/>
          </a:xfrm>
        </p:spPr>
        <p:txBody>
          <a:bodyPr/>
          <a:lstStyle/>
          <a:p>
            <a:pPr algn="ctr"/>
            <a:r>
              <a:rPr lang="en-US" dirty="0"/>
              <a:t>Home School Students – By Age </a:t>
            </a:r>
          </a:p>
        </p:txBody>
      </p:sp>
      <p:graphicFrame>
        <p:nvGraphicFramePr>
          <p:cNvPr id="6" name="Content Placeholder 5">
            <a:extLst>
              <a:ext uri="{FF2B5EF4-FFF2-40B4-BE49-F238E27FC236}">
                <a16:creationId xmlns:a16="http://schemas.microsoft.com/office/drawing/2014/main" id="{99A9D4B5-6777-4040-B1DB-0AA8C6A6A097}"/>
              </a:ext>
            </a:extLst>
          </p:cNvPr>
          <p:cNvGraphicFramePr>
            <a:graphicFrameLocks noGrp="1"/>
          </p:cNvGraphicFramePr>
          <p:nvPr>
            <p:ph idx="1"/>
            <p:extLst>
              <p:ext uri="{D42A27DB-BD31-4B8C-83A1-F6EECF244321}">
                <p14:modId xmlns:p14="http://schemas.microsoft.com/office/powerpoint/2010/main" val="1899025514"/>
              </p:ext>
            </p:extLst>
          </p:nvPr>
        </p:nvGraphicFramePr>
        <p:xfrm>
          <a:off x="457201" y="1215957"/>
          <a:ext cx="8229599" cy="4717751"/>
        </p:xfrm>
        <a:graphic>
          <a:graphicData uri="http://schemas.openxmlformats.org/drawingml/2006/table">
            <a:tbl>
              <a:tblPr firstRow="1" bandRow="1">
                <a:tableStyleId>{3B4B98B0-60AC-42C2-AFA5-B58CD77FA1E5}</a:tableStyleId>
              </a:tblPr>
              <a:tblGrid>
                <a:gridCol w="1179250">
                  <a:extLst>
                    <a:ext uri="{9D8B030D-6E8A-4147-A177-3AD203B41FA5}">
                      <a16:colId xmlns:a16="http://schemas.microsoft.com/office/drawing/2014/main" val="2923958713"/>
                    </a:ext>
                  </a:extLst>
                </a:gridCol>
                <a:gridCol w="1146853">
                  <a:extLst>
                    <a:ext uri="{9D8B030D-6E8A-4147-A177-3AD203B41FA5}">
                      <a16:colId xmlns:a16="http://schemas.microsoft.com/office/drawing/2014/main" val="4060610833"/>
                    </a:ext>
                  </a:extLst>
                </a:gridCol>
                <a:gridCol w="1079392">
                  <a:extLst>
                    <a:ext uri="{9D8B030D-6E8A-4147-A177-3AD203B41FA5}">
                      <a16:colId xmlns:a16="http://schemas.microsoft.com/office/drawing/2014/main" val="3940561996"/>
                    </a:ext>
                  </a:extLst>
                </a:gridCol>
                <a:gridCol w="1146853">
                  <a:extLst>
                    <a:ext uri="{9D8B030D-6E8A-4147-A177-3AD203B41FA5}">
                      <a16:colId xmlns:a16="http://schemas.microsoft.com/office/drawing/2014/main" val="3126937909"/>
                    </a:ext>
                  </a:extLst>
                </a:gridCol>
                <a:gridCol w="1248620">
                  <a:extLst>
                    <a:ext uri="{9D8B030D-6E8A-4147-A177-3AD203B41FA5}">
                      <a16:colId xmlns:a16="http://schemas.microsoft.com/office/drawing/2014/main" val="3986459984"/>
                    </a:ext>
                  </a:extLst>
                </a:gridCol>
                <a:gridCol w="1013905">
                  <a:extLst>
                    <a:ext uri="{9D8B030D-6E8A-4147-A177-3AD203B41FA5}">
                      <a16:colId xmlns:a16="http://schemas.microsoft.com/office/drawing/2014/main" val="1795542655"/>
                    </a:ext>
                  </a:extLst>
                </a:gridCol>
                <a:gridCol w="1414726">
                  <a:extLst>
                    <a:ext uri="{9D8B030D-6E8A-4147-A177-3AD203B41FA5}">
                      <a16:colId xmlns:a16="http://schemas.microsoft.com/office/drawing/2014/main" val="2525339743"/>
                    </a:ext>
                  </a:extLst>
                </a:gridCol>
              </a:tblGrid>
              <a:tr h="456958">
                <a:tc>
                  <a:txBody>
                    <a:bodyPr/>
                    <a:lstStyle/>
                    <a:p>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2019-20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2020-21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2021-22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2022-23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2023-24</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 Change (+ or -) </a:t>
                      </a:r>
                    </a:p>
                    <a:p>
                      <a:pPr algn="ctr"/>
                      <a:r>
                        <a:rPr lang="en-US" sz="1000" dirty="0"/>
                        <a:t>2019-20 v. 2023-24</a:t>
                      </a:r>
                      <a:endParaRPr lang="en-US" sz="1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07999657"/>
                  </a:ext>
                </a:extLst>
              </a:tr>
              <a:tr h="238014">
                <a:tc>
                  <a:txBody>
                    <a:bodyPr/>
                    <a:lstStyle/>
                    <a:p>
                      <a:r>
                        <a:rPr lang="en-US" sz="1000"/>
                        <a:t>5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181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1,725</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1,095</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1,063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1,052</a:t>
                      </a:r>
                    </a:p>
                  </a:txBody>
                  <a:tcPr/>
                </a:tc>
                <a:tc>
                  <a:txBody>
                    <a:bodyPr/>
                    <a:lstStyle/>
                    <a:p>
                      <a:pPr algn="ctr"/>
                      <a:r>
                        <a:rPr lang="en-US" sz="1000" dirty="0">
                          <a:solidFill>
                            <a:schemeClr val="tx1"/>
                          </a:solidFill>
                          <a:latin typeface="+mn-lt"/>
                        </a:rPr>
                        <a:t>+ 581%</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4282352824"/>
                  </a:ext>
                </a:extLst>
              </a:tr>
              <a:tr h="238014">
                <a:tc>
                  <a:txBody>
                    <a:bodyPr/>
                    <a:lstStyle/>
                    <a:p>
                      <a:r>
                        <a:rPr lang="en-US" sz="1000"/>
                        <a:t>6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497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4,334</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3,674</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3,622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3,719</a:t>
                      </a:r>
                    </a:p>
                  </a:txBody>
                  <a:tcPr/>
                </a:tc>
                <a:tc>
                  <a:txBody>
                    <a:bodyPr/>
                    <a:lstStyle/>
                    <a:p>
                      <a:pPr algn="ctr"/>
                      <a:r>
                        <a:rPr lang="en-US" sz="1000" dirty="0">
                          <a:solidFill>
                            <a:schemeClr val="tx1"/>
                          </a:solidFill>
                          <a:latin typeface="+mn-lt"/>
                        </a:rPr>
                        <a:t>+748%</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259050972"/>
                  </a:ext>
                </a:extLst>
              </a:tr>
              <a:tr h="238014">
                <a:tc>
                  <a:txBody>
                    <a:bodyPr/>
                    <a:lstStyle/>
                    <a:p>
                      <a:r>
                        <a:rPr lang="en-US" sz="1000"/>
                        <a:t>7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1,350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4,415</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4,241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4,067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4,184</a:t>
                      </a:r>
                    </a:p>
                  </a:txBody>
                  <a:tcPr/>
                </a:tc>
                <a:tc>
                  <a:txBody>
                    <a:bodyPr/>
                    <a:lstStyle/>
                    <a:p>
                      <a:pPr algn="ctr"/>
                      <a:r>
                        <a:rPr lang="en-US" sz="1000" dirty="0">
                          <a:solidFill>
                            <a:schemeClr val="tx1"/>
                          </a:solidFill>
                          <a:latin typeface="+mn-lt"/>
                        </a:rPr>
                        <a:t>+310%</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866471908"/>
                  </a:ext>
                </a:extLst>
              </a:tr>
              <a:tr h="238014">
                <a:tc>
                  <a:txBody>
                    <a:bodyPr/>
                    <a:lstStyle/>
                    <a:p>
                      <a:r>
                        <a:rPr lang="en-US" sz="1000"/>
                        <a:t>8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2,578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4,283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3,909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4,132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4,250</a:t>
                      </a:r>
                    </a:p>
                  </a:txBody>
                  <a:tcPr/>
                </a:tc>
                <a:tc>
                  <a:txBody>
                    <a:bodyPr/>
                    <a:lstStyle/>
                    <a:p>
                      <a:pPr algn="ctr"/>
                      <a:r>
                        <a:rPr lang="en-US" sz="1000" dirty="0">
                          <a:solidFill>
                            <a:schemeClr val="tx1"/>
                          </a:solidFill>
                          <a:latin typeface="+mn-lt"/>
                        </a:rPr>
                        <a:t>+65%</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66400076"/>
                  </a:ext>
                </a:extLst>
              </a:tr>
              <a:tr h="238014">
                <a:tc>
                  <a:txBody>
                    <a:bodyPr/>
                    <a:lstStyle/>
                    <a:p>
                      <a:r>
                        <a:rPr lang="en-US" sz="1000"/>
                        <a:t>9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2,637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3,938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3,790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3,857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4,272</a:t>
                      </a:r>
                    </a:p>
                  </a:txBody>
                  <a:tcPr/>
                </a:tc>
                <a:tc>
                  <a:txBody>
                    <a:bodyPr/>
                    <a:lstStyle/>
                    <a:p>
                      <a:pPr algn="ctr"/>
                      <a:r>
                        <a:rPr lang="en-US" sz="1000" dirty="0">
                          <a:solidFill>
                            <a:schemeClr val="tx1"/>
                          </a:solidFill>
                          <a:latin typeface="+mn-lt"/>
                        </a:rPr>
                        <a:t>+62%</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979367771"/>
                  </a:ext>
                </a:extLst>
              </a:tr>
              <a:tr h="238014">
                <a:tc>
                  <a:txBody>
                    <a:bodyPr/>
                    <a:lstStyle/>
                    <a:p>
                      <a:r>
                        <a:rPr lang="en-US" sz="1000"/>
                        <a:t>10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2,741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3,714</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3,581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3,680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3,871</a:t>
                      </a:r>
                    </a:p>
                  </a:txBody>
                  <a:tcPr/>
                </a:tc>
                <a:tc>
                  <a:txBody>
                    <a:bodyPr/>
                    <a:lstStyle/>
                    <a:p>
                      <a:pPr algn="ctr"/>
                      <a:r>
                        <a:rPr lang="en-US" sz="1000" dirty="0">
                          <a:solidFill>
                            <a:schemeClr val="tx1"/>
                          </a:solidFill>
                          <a:latin typeface="+mn-lt"/>
                        </a:rPr>
                        <a:t>+41%</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635321644"/>
                  </a:ext>
                </a:extLst>
              </a:tr>
              <a:tr h="238014">
                <a:tc>
                  <a:txBody>
                    <a:bodyPr/>
                    <a:lstStyle/>
                    <a:p>
                      <a:r>
                        <a:rPr lang="en-US" sz="1000"/>
                        <a:t>11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2,562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3,427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3,399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3457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3,697</a:t>
                      </a:r>
                    </a:p>
                  </a:txBody>
                  <a:tcPr/>
                </a:tc>
                <a:tc>
                  <a:txBody>
                    <a:bodyPr/>
                    <a:lstStyle/>
                    <a:p>
                      <a:pPr algn="ctr"/>
                      <a:r>
                        <a:rPr lang="en-US" sz="1000" dirty="0">
                          <a:solidFill>
                            <a:schemeClr val="tx1"/>
                          </a:solidFill>
                          <a:latin typeface="+mn-lt"/>
                        </a:rPr>
                        <a:t>+44%</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624422596"/>
                  </a:ext>
                </a:extLst>
              </a:tr>
              <a:tr h="282302">
                <a:tc>
                  <a:txBody>
                    <a:bodyPr/>
                    <a:lstStyle/>
                    <a:p>
                      <a:r>
                        <a:rPr lang="en-US" sz="1000"/>
                        <a:t>Subtotal 5-11 yrs.</a:t>
                      </a:r>
                      <a:endParaRPr lang="en-US" sz="1000" i="1">
                        <a:latin typeface="Arial" panose="020B0604020202020204" pitchFamily="34" charset="0"/>
                        <a:cs typeface="Arial" panose="020B0604020202020204" pitchFamily="34" charset="0"/>
                      </a:endParaRPr>
                    </a:p>
                  </a:txBody>
                  <a:tcPr/>
                </a:tc>
                <a:tc>
                  <a:txBody>
                    <a:bodyPr/>
                    <a:lstStyle/>
                    <a:p>
                      <a:pPr algn="ctr"/>
                      <a:r>
                        <a:rPr lang="en-US" sz="1000" dirty="0"/>
                        <a:t>12,546</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25,836</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23,690</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23,878</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i="1" dirty="0">
                          <a:latin typeface="+mn-lt"/>
                          <a:cs typeface="Arial" panose="020B0604020202020204" pitchFamily="34" charset="0"/>
                        </a:rPr>
                        <a:t>25,045</a:t>
                      </a:r>
                    </a:p>
                  </a:txBody>
                  <a:tcPr/>
                </a:tc>
                <a:tc>
                  <a:txBody>
                    <a:bodyPr/>
                    <a:lstStyle/>
                    <a:p>
                      <a:pPr algn="ctr"/>
                      <a:r>
                        <a:rPr lang="en-US" sz="1000" dirty="0">
                          <a:solidFill>
                            <a:schemeClr val="tx1"/>
                          </a:solidFill>
                          <a:latin typeface="+mn-lt"/>
                        </a:rPr>
                        <a:t>+200%</a:t>
                      </a:r>
                      <a:endParaRPr lang="en-US" sz="1000" i="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299545266"/>
                  </a:ext>
                </a:extLst>
              </a:tr>
              <a:tr h="238014">
                <a:tc>
                  <a:txBody>
                    <a:bodyPr/>
                    <a:lstStyle/>
                    <a:p>
                      <a:r>
                        <a:rPr lang="en-US" sz="1000"/>
                        <a:t>12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2,586</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3,133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3,221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3,219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3,500</a:t>
                      </a:r>
                    </a:p>
                  </a:txBody>
                  <a:tcPr/>
                </a:tc>
                <a:tc>
                  <a:txBody>
                    <a:bodyPr/>
                    <a:lstStyle/>
                    <a:p>
                      <a:pPr algn="ctr"/>
                      <a:r>
                        <a:rPr lang="en-US" sz="1000" dirty="0">
                          <a:solidFill>
                            <a:schemeClr val="tx1"/>
                          </a:solidFill>
                          <a:latin typeface="+mn-lt"/>
                        </a:rPr>
                        <a:t>+35%</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378040162"/>
                  </a:ext>
                </a:extLst>
              </a:tr>
              <a:tr h="238014">
                <a:tc>
                  <a:txBody>
                    <a:bodyPr/>
                    <a:lstStyle/>
                    <a:p>
                      <a:r>
                        <a:rPr lang="en-US" sz="1000"/>
                        <a:t>13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2,472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2,983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2,900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3,079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3,157</a:t>
                      </a:r>
                    </a:p>
                  </a:txBody>
                  <a:tcPr/>
                </a:tc>
                <a:tc>
                  <a:txBody>
                    <a:bodyPr/>
                    <a:lstStyle/>
                    <a:p>
                      <a:pPr algn="ctr"/>
                      <a:r>
                        <a:rPr lang="en-US" sz="1000" dirty="0">
                          <a:solidFill>
                            <a:schemeClr val="tx1"/>
                          </a:solidFill>
                          <a:latin typeface="+mn-lt"/>
                        </a:rPr>
                        <a:t>+28%</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800718514"/>
                  </a:ext>
                </a:extLst>
              </a:tr>
              <a:tr h="238014">
                <a:tc>
                  <a:txBody>
                    <a:bodyPr/>
                    <a:lstStyle/>
                    <a:p>
                      <a:r>
                        <a:rPr lang="en-US" sz="1000"/>
                        <a:t>14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2,285</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2,701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2,717</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2,689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2,925</a:t>
                      </a:r>
                    </a:p>
                  </a:txBody>
                  <a:tcPr/>
                </a:tc>
                <a:tc>
                  <a:txBody>
                    <a:bodyPr/>
                    <a:lstStyle/>
                    <a:p>
                      <a:pPr algn="ctr"/>
                      <a:r>
                        <a:rPr lang="en-US" sz="1000" dirty="0">
                          <a:solidFill>
                            <a:schemeClr val="tx1"/>
                          </a:solidFill>
                          <a:latin typeface="+mn-lt"/>
                        </a:rPr>
                        <a:t>+28%</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4047674474"/>
                  </a:ext>
                </a:extLst>
              </a:tr>
              <a:tr h="238014">
                <a:tc>
                  <a:txBody>
                    <a:bodyPr/>
                    <a:lstStyle/>
                    <a:p>
                      <a:r>
                        <a:rPr lang="en-US" sz="1000"/>
                        <a:t>15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2,076</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2,395</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2,559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2,606</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2,663</a:t>
                      </a:r>
                    </a:p>
                  </a:txBody>
                  <a:tcPr/>
                </a:tc>
                <a:tc>
                  <a:txBody>
                    <a:bodyPr/>
                    <a:lstStyle/>
                    <a:p>
                      <a:pPr algn="ctr"/>
                      <a:r>
                        <a:rPr lang="en-US" sz="1000" dirty="0">
                          <a:solidFill>
                            <a:schemeClr val="tx1"/>
                          </a:solidFill>
                          <a:latin typeface="+mn-lt"/>
                        </a:rPr>
                        <a:t>+28%</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648589879"/>
                  </a:ext>
                </a:extLst>
              </a:tr>
              <a:tr h="320891">
                <a:tc>
                  <a:txBody>
                    <a:bodyPr/>
                    <a:lstStyle/>
                    <a:p>
                      <a:r>
                        <a:rPr lang="en-US" sz="1000"/>
                        <a:t>16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1,968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2,173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2,293</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2,391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2,613</a:t>
                      </a:r>
                    </a:p>
                  </a:txBody>
                  <a:tcPr/>
                </a:tc>
                <a:tc>
                  <a:txBody>
                    <a:bodyPr/>
                    <a:lstStyle/>
                    <a:p>
                      <a:pPr algn="ctr"/>
                      <a:r>
                        <a:rPr lang="en-US" sz="1000" dirty="0">
                          <a:solidFill>
                            <a:schemeClr val="tx1"/>
                          </a:solidFill>
                          <a:latin typeface="+mn-lt"/>
                        </a:rPr>
                        <a:t>+33%</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78568169"/>
                  </a:ext>
                </a:extLst>
              </a:tr>
              <a:tr h="238014">
                <a:tc>
                  <a:txBody>
                    <a:bodyPr/>
                    <a:lstStyle/>
                    <a:p>
                      <a:r>
                        <a:rPr lang="en-US" sz="1000"/>
                        <a:t>17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1,558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1,670</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1,799</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1,861</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2,011</a:t>
                      </a:r>
                    </a:p>
                  </a:txBody>
                  <a:tcPr/>
                </a:tc>
                <a:tc>
                  <a:txBody>
                    <a:bodyPr/>
                    <a:lstStyle/>
                    <a:p>
                      <a:pPr algn="ctr"/>
                      <a:r>
                        <a:rPr lang="en-US" sz="1000" dirty="0">
                          <a:solidFill>
                            <a:schemeClr val="tx1"/>
                          </a:solidFill>
                          <a:latin typeface="+mn-lt"/>
                        </a:rPr>
                        <a:t>+29%</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24294992"/>
                  </a:ext>
                </a:extLst>
              </a:tr>
              <a:tr h="238014">
                <a:tc>
                  <a:txBody>
                    <a:bodyPr/>
                    <a:lstStyle/>
                    <a:p>
                      <a:r>
                        <a:rPr lang="en-US" sz="1000"/>
                        <a:t>18+ yrs</a:t>
                      </a:r>
                      <a:endParaRPr lang="en-US" sz="1000">
                        <a:latin typeface="Arial" panose="020B0604020202020204" pitchFamily="34" charset="0"/>
                        <a:cs typeface="Arial" panose="020B0604020202020204" pitchFamily="34" charset="0"/>
                      </a:endParaRPr>
                    </a:p>
                  </a:txBody>
                  <a:tcPr/>
                </a:tc>
                <a:tc>
                  <a:txBody>
                    <a:bodyPr/>
                    <a:lstStyle/>
                    <a:p>
                      <a:pPr algn="ctr"/>
                      <a:r>
                        <a:rPr lang="en-US" sz="1000" dirty="0"/>
                        <a:t>488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592</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668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t>668</a:t>
                      </a:r>
                      <a:endParaRPr lang="en-US" sz="1000" dirty="0">
                        <a:latin typeface="Arial" panose="020B0604020202020204" pitchFamily="34" charset="0"/>
                        <a:cs typeface="Arial" panose="020B0604020202020204" pitchFamily="34" charset="0"/>
                      </a:endParaRPr>
                    </a:p>
                  </a:txBody>
                  <a:tcPr/>
                </a:tc>
                <a:tc>
                  <a:txBody>
                    <a:bodyPr/>
                    <a:lstStyle/>
                    <a:p>
                      <a:pPr algn="ctr"/>
                      <a:r>
                        <a:rPr lang="en-US" sz="1000" dirty="0">
                          <a:latin typeface="+mn-lt"/>
                          <a:cs typeface="Arial" panose="020B0604020202020204" pitchFamily="34" charset="0"/>
                        </a:rPr>
                        <a:t>701</a:t>
                      </a:r>
                    </a:p>
                  </a:txBody>
                  <a:tcPr/>
                </a:tc>
                <a:tc>
                  <a:txBody>
                    <a:bodyPr/>
                    <a:lstStyle/>
                    <a:p>
                      <a:pPr algn="ctr"/>
                      <a:r>
                        <a:rPr lang="en-US" sz="1000" dirty="0">
                          <a:solidFill>
                            <a:schemeClr val="tx1"/>
                          </a:solidFill>
                          <a:latin typeface="+mn-lt"/>
                        </a:rPr>
                        <a:t>+44%</a:t>
                      </a:r>
                      <a:endParaRPr lang="en-US" sz="10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616794433"/>
                  </a:ext>
                </a:extLst>
              </a:tr>
              <a:tr h="238014">
                <a:tc>
                  <a:txBody>
                    <a:bodyPr/>
                    <a:lstStyle/>
                    <a:p>
                      <a:r>
                        <a:rPr lang="en-US" sz="1000"/>
                        <a:t>Subtotal 12+ yrs. </a:t>
                      </a:r>
                      <a:endParaRPr lang="en-US" sz="1000" i="1">
                        <a:latin typeface="Arial" panose="020B0604020202020204" pitchFamily="34" charset="0"/>
                        <a:cs typeface="Arial" panose="020B0604020202020204" pitchFamily="34" charset="0"/>
                      </a:endParaRPr>
                    </a:p>
                  </a:txBody>
                  <a:tcPr/>
                </a:tc>
                <a:tc>
                  <a:txBody>
                    <a:bodyPr/>
                    <a:lstStyle/>
                    <a:p>
                      <a:pPr algn="ctr"/>
                      <a:r>
                        <a:rPr lang="en-US" sz="1000" dirty="0"/>
                        <a:t>13,433</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15647</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16,157</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dirty="0"/>
                        <a:t>16,513</a:t>
                      </a:r>
                      <a:endParaRPr lang="en-US" sz="1000" i="1" dirty="0">
                        <a:latin typeface="Arial" panose="020B0604020202020204" pitchFamily="34" charset="0"/>
                        <a:cs typeface="Arial" panose="020B0604020202020204" pitchFamily="34" charset="0"/>
                      </a:endParaRPr>
                    </a:p>
                  </a:txBody>
                  <a:tcPr/>
                </a:tc>
                <a:tc>
                  <a:txBody>
                    <a:bodyPr/>
                    <a:lstStyle/>
                    <a:p>
                      <a:pPr algn="ctr"/>
                      <a:r>
                        <a:rPr lang="en-US" sz="1000" i="1" dirty="0">
                          <a:latin typeface="+mn-lt"/>
                          <a:cs typeface="Arial" panose="020B0604020202020204" pitchFamily="34" charset="0"/>
                        </a:rPr>
                        <a:t>17,570</a:t>
                      </a:r>
                    </a:p>
                  </a:txBody>
                  <a:tcPr/>
                </a:tc>
                <a:tc>
                  <a:txBody>
                    <a:bodyPr/>
                    <a:lstStyle/>
                    <a:p>
                      <a:pPr algn="ctr"/>
                      <a:r>
                        <a:rPr lang="en-US" sz="1000" dirty="0">
                          <a:solidFill>
                            <a:schemeClr val="tx1"/>
                          </a:solidFill>
                          <a:latin typeface="+mn-lt"/>
                        </a:rPr>
                        <a:t>+31%</a:t>
                      </a:r>
                      <a:endParaRPr lang="en-US" sz="1000" i="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188444411"/>
                  </a:ext>
                </a:extLst>
              </a:tr>
              <a:tr h="238014">
                <a:tc>
                  <a:txBody>
                    <a:bodyPr/>
                    <a:lstStyle/>
                    <a:p>
                      <a:r>
                        <a:rPr lang="en-US" sz="1000" b="1"/>
                        <a:t>Total Students</a:t>
                      </a:r>
                      <a:endParaRPr lang="en-US" sz="1000" b="1">
                        <a:latin typeface="Arial" panose="020B0604020202020204" pitchFamily="34" charset="0"/>
                        <a:cs typeface="Arial" panose="020B0604020202020204" pitchFamily="34" charset="0"/>
                      </a:endParaRPr>
                    </a:p>
                  </a:txBody>
                  <a:tcPr/>
                </a:tc>
                <a:tc>
                  <a:txBody>
                    <a:bodyPr/>
                    <a:lstStyle/>
                    <a:p>
                      <a:pPr algn="ctr"/>
                      <a:r>
                        <a:rPr lang="en-US" sz="1000" b="1" dirty="0"/>
                        <a:t>25,979</a:t>
                      </a:r>
                      <a:endParaRPr lang="en-US" sz="1000" b="1" dirty="0">
                        <a:latin typeface="Arial" panose="020B0604020202020204" pitchFamily="34" charset="0"/>
                        <a:cs typeface="Arial" panose="020B0604020202020204" pitchFamily="34" charset="0"/>
                      </a:endParaRPr>
                    </a:p>
                  </a:txBody>
                  <a:tcPr/>
                </a:tc>
                <a:tc>
                  <a:txBody>
                    <a:bodyPr/>
                    <a:lstStyle/>
                    <a:p>
                      <a:pPr algn="ctr"/>
                      <a:r>
                        <a:rPr lang="en-US" sz="1000" b="1" dirty="0"/>
                        <a:t>41,483</a:t>
                      </a:r>
                      <a:endParaRPr lang="en-US" sz="1000" b="1" dirty="0">
                        <a:latin typeface="Arial" panose="020B0604020202020204" pitchFamily="34" charset="0"/>
                        <a:cs typeface="Arial" panose="020B0604020202020204" pitchFamily="34" charset="0"/>
                      </a:endParaRPr>
                    </a:p>
                  </a:txBody>
                  <a:tcPr/>
                </a:tc>
                <a:tc>
                  <a:txBody>
                    <a:bodyPr/>
                    <a:lstStyle/>
                    <a:p>
                      <a:pPr algn="ctr"/>
                      <a:r>
                        <a:rPr lang="en-US" sz="1000" b="1" dirty="0"/>
                        <a:t>39,846</a:t>
                      </a:r>
                      <a:endParaRPr lang="en-US" sz="1000" b="1" dirty="0">
                        <a:latin typeface="Arial" panose="020B0604020202020204" pitchFamily="34" charset="0"/>
                        <a:cs typeface="Arial" panose="020B0604020202020204" pitchFamily="34" charset="0"/>
                      </a:endParaRPr>
                    </a:p>
                  </a:txBody>
                  <a:tcPr/>
                </a:tc>
                <a:tc>
                  <a:txBody>
                    <a:bodyPr/>
                    <a:lstStyle/>
                    <a:p>
                      <a:pPr algn="ctr"/>
                      <a:r>
                        <a:rPr lang="en-US" sz="1000" b="1" dirty="0"/>
                        <a:t>40,391</a:t>
                      </a:r>
                      <a:endParaRPr lang="en-US" sz="1000" b="1" dirty="0">
                        <a:latin typeface="Arial" panose="020B0604020202020204" pitchFamily="34" charset="0"/>
                        <a:cs typeface="Arial" panose="020B0604020202020204" pitchFamily="34" charset="0"/>
                      </a:endParaRPr>
                    </a:p>
                  </a:txBody>
                  <a:tcPr/>
                </a:tc>
                <a:tc>
                  <a:txBody>
                    <a:bodyPr/>
                    <a:lstStyle/>
                    <a:p>
                      <a:pPr algn="ctr"/>
                      <a:r>
                        <a:rPr lang="en-US" sz="1000" b="1" dirty="0">
                          <a:latin typeface="+mn-lt"/>
                          <a:cs typeface="Arial" panose="020B0604020202020204" pitchFamily="34" charset="0"/>
                        </a:rPr>
                        <a:t>42,615</a:t>
                      </a:r>
                    </a:p>
                  </a:txBody>
                  <a:tcPr/>
                </a:tc>
                <a:tc>
                  <a:txBody>
                    <a:bodyPr/>
                    <a:lstStyle/>
                    <a:p>
                      <a:pPr algn="ctr"/>
                      <a:r>
                        <a:rPr lang="en-US" sz="1000" b="1" dirty="0">
                          <a:solidFill>
                            <a:schemeClr val="tx1"/>
                          </a:solidFill>
                          <a:latin typeface="+mn-lt"/>
                        </a:rPr>
                        <a:t>+64%</a:t>
                      </a:r>
                      <a:endParaRPr lang="en-US" sz="10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457946544"/>
                  </a:ext>
                </a:extLst>
              </a:tr>
            </a:tbl>
          </a:graphicData>
        </a:graphic>
      </p:graphicFrame>
      <p:sp>
        <p:nvSpPr>
          <p:cNvPr id="4" name="Date Placeholder 3">
            <a:extLst>
              <a:ext uri="{FF2B5EF4-FFF2-40B4-BE49-F238E27FC236}">
                <a16:creationId xmlns:a16="http://schemas.microsoft.com/office/drawing/2014/main" id="{76CC829C-6873-4BCD-BBF2-0F3F9E60B2F9}"/>
              </a:ext>
            </a:extLst>
          </p:cNvPr>
          <p:cNvSpPr>
            <a:spLocks noGrp="1"/>
          </p:cNvSpPr>
          <p:nvPr>
            <p:ph type="dt" sz="half" idx="10"/>
          </p:nvPr>
        </p:nvSpPr>
        <p:spPr/>
        <p:txBody>
          <a:bodyPr/>
          <a:lstStyle/>
          <a:p>
            <a:fld id="{ED0CF1AE-9D07-4FAF-9EEC-B15CCCFC2843}" type="datetime1">
              <a:rPr lang="en-US" smtClean="0"/>
              <a:t>12/20/2024</a:t>
            </a:fld>
            <a:endParaRPr lang="en-US"/>
          </a:p>
        </p:txBody>
      </p:sp>
      <p:sp>
        <p:nvSpPr>
          <p:cNvPr id="5" name="Slide Number Placeholder 4">
            <a:extLst>
              <a:ext uri="{FF2B5EF4-FFF2-40B4-BE49-F238E27FC236}">
                <a16:creationId xmlns:a16="http://schemas.microsoft.com/office/drawing/2014/main" id="{54D5F3A8-E853-4A07-9D18-93A22AC92A29}"/>
              </a:ext>
            </a:extLst>
          </p:cNvPr>
          <p:cNvSpPr>
            <a:spLocks noGrp="1"/>
          </p:cNvSpPr>
          <p:nvPr>
            <p:ph type="sldNum" sz="quarter" idx="12"/>
          </p:nvPr>
        </p:nvSpPr>
        <p:spPr/>
        <p:txBody>
          <a:bodyPr/>
          <a:lstStyle/>
          <a:p>
            <a:fld id="{680C5762-CF65-4775-9966-A58D40CC61B9}" type="slidenum">
              <a:rPr lang="en-US" smtClean="0"/>
              <a:t>7</a:t>
            </a:fld>
            <a:endParaRPr lang="en-US"/>
          </a:p>
        </p:txBody>
      </p:sp>
    </p:spTree>
    <p:extLst>
      <p:ext uri="{BB962C8B-B14F-4D97-AF65-F5344CB8AC3E}">
        <p14:creationId xmlns:p14="http://schemas.microsoft.com/office/powerpoint/2010/main" val="3189588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BCB78-CBAB-45C5-8AD2-F07CFE5FE08B}"/>
              </a:ext>
            </a:extLst>
          </p:cNvPr>
          <p:cNvSpPr>
            <a:spLocks noGrp="1"/>
          </p:cNvSpPr>
          <p:nvPr>
            <p:ph type="title"/>
          </p:nvPr>
        </p:nvSpPr>
        <p:spPr/>
        <p:txBody>
          <a:bodyPr/>
          <a:lstStyle/>
          <a:p>
            <a:r>
              <a:rPr lang="en-US"/>
              <a:t>Top PA Home School Student Counties </a:t>
            </a:r>
          </a:p>
        </p:txBody>
      </p:sp>
      <p:graphicFrame>
        <p:nvGraphicFramePr>
          <p:cNvPr id="8" name="Content Placeholder 7">
            <a:extLst>
              <a:ext uri="{FF2B5EF4-FFF2-40B4-BE49-F238E27FC236}">
                <a16:creationId xmlns:a16="http://schemas.microsoft.com/office/drawing/2014/main" id="{125DC95A-5BA1-4534-BDFF-2DA6BABB3B1F}"/>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674826306"/>
              </p:ext>
            </p:extLst>
          </p:nvPr>
        </p:nvGraphicFramePr>
        <p:xfrm>
          <a:off x="457200" y="1447800"/>
          <a:ext cx="8229600" cy="4495801"/>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C7121998-1940-4231-98A4-1FF14832698F}"/>
              </a:ext>
            </a:extLst>
          </p:cNvPr>
          <p:cNvSpPr>
            <a:spLocks noGrp="1"/>
          </p:cNvSpPr>
          <p:nvPr>
            <p:ph type="dt" sz="half" idx="10"/>
          </p:nvPr>
        </p:nvSpPr>
        <p:spPr/>
        <p:txBody>
          <a:bodyPr/>
          <a:lstStyle/>
          <a:p>
            <a:fld id="{ED0CF1AE-9D07-4FAF-9EEC-B15CCCFC2843}" type="datetime1">
              <a:rPr lang="en-US" smtClean="0"/>
              <a:t>12/20/2024</a:t>
            </a:fld>
            <a:endParaRPr lang="en-US"/>
          </a:p>
        </p:txBody>
      </p:sp>
      <p:sp>
        <p:nvSpPr>
          <p:cNvPr id="5" name="Slide Number Placeholder 4">
            <a:extLst>
              <a:ext uri="{FF2B5EF4-FFF2-40B4-BE49-F238E27FC236}">
                <a16:creationId xmlns:a16="http://schemas.microsoft.com/office/drawing/2014/main" id="{AAAE182F-6938-4BCC-B16F-023518F21081}"/>
              </a:ext>
            </a:extLst>
          </p:cNvPr>
          <p:cNvSpPr>
            <a:spLocks noGrp="1"/>
          </p:cNvSpPr>
          <p:nvPr>
            <p:ph type="sldNum" sz="quarter" idx="12"/>
          </p:nvPr>
        </p:nvSpPr>
        <p:spPr/>
        <p:txBody>
          <a:bodyPr/>
          <a:lstStyle/>
          <a:p>
            <a:fld id="{680C5762-CF65-4775-9966-A58D40CC61B9}" type="slidenum">
              <a:rPr lang="en-US" smtClean="0"/>
              <a:t>8</a:t>
            </a:fld>
            <a:endParaRPr lang="en-US"/>
          </a:p>
        </p:txBody>
      </p:sp>
    </p:spTree>
    <p:extLst>
      <p:ext uri="{BB962C8B-B14F-4D97-AF65-F5344CB8AC3E}">
        <p14:creationId xmlns:p14="http://schemas.microsoft.com/office/powerpoint/2010/main" val="1925498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173F2-4B64-46F8-917E-E0692BA2712C}"/>
              </a:ext>
            </a:extLst>
          </p:cNvPr>
          <p:cNvSpPr>
            <a:spLocks noGrp="1"/>
          </p:cNvSpPr>
          <p:nvPr>
            <p:ph type="title"/>
          </p:nvPr>
        </p:nvSpPr>
        <p:spPr>
          <a:xfrm>
            <a:off x="457200" y="457200"/>
            <a:ext cx="8229600" cy="990600"/>
          </a:xfrm>
        </p:spPr>
        <p:txBody>
          <a:bodyPr>
            <a:normAutofit/>
          </a:bodyPr>
          <a:lstStyle/>
          <a:p>
            <a:pPr algn="ctr"/>
            <a:r>
              <a:rPr lang="en-US"/>
              <a:t>School District Sponsored Cyber Programs</a:t>
            </a:r>
            <a:br>
              <a:rPr lang="en-US"/>
            </a:br>
            <a:endParaRPr lang="en-US" sz="1100"/>
          </a:p>
        </p:txBody>
      </p:sp>
      <p:graphicFrame>
        <p:nvGraphicFramePr>
          <p:cNvPr id="8" name="Content Placeholder 7" descr="in 2018-19 80% of districts offered cyber programs to at least one grade; in 2019-20 the % was 84.8%; for 2020-21, 88,6% had a cyber program in at least one grade; in 2021-21 89.6% had cyber programs and in 2022-23, 88.7% had a cybee program in at least one grade.">
            <a:extLst>
              <a:ext uri="{FF2B5EF4-FFF2-40B4-BE49-F238E27FC236}">
                <a16:creationId xmlns:a16="http://schemas.microsoft.com/office/drawing/2014/main" id="{2976B133-A412-48E5-9883-ADA2D0D7C927}"/>
              </a:ext>
            </a:extLst>
          </p:cNvPr>
          <p:cNvGraphicFramePr>
            <a:graphicFrameLocks noGrp="1"/>
          </p:cNvGraphicFramePr>
          <p:nvPr>
            <p:ph idx="1"/>
            <p:extLst>
              <p:ext uri="{D42A27DB-BD31-4B8C-83A1-F6EECF244321}">
                <p14:modId xmlns:p14="http://schemas.microsoft.com/office/powerpoint/2010/main" val="2998854217"/>
              </p:ext>
            </p:extLst>
          </p:nvPr>
        </p:nvGraphicFramePr>
        <p:xfrm>
          <a:off x="457200" y="1600201"/>
          <a:ext cx="82296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870D374E-C504-4C6F-AF66-7CD728341A82}"/>
              </a:ext>
            </a:extLst>
          </p:cNvPr>
          <p:cNvSpPr>
            <a:spLocks noGrp="1"/>
          </p:cNvSpPr>
          <p:nvPr>
            <p:ph type="sldNum" sz="quarter" idx="12"/>
          </p:nvPr>
        </p:nvSpPr>
        <p:spPr/>
        <p:txBody>
          <a:bodyPr/>
          <a:lstStyle/>
          <a:p>
            <a:fld id="{680C5762-CF65-4775-9966-A58D40CC61B9}" type="slidenum">
              <a:rPr lang="en-US" smtClean="0"/>
              <a:t>9</a:t>
            </a:fld>
            <a:endParaRPr lang="en-US"/>
          </a:p>
        </p:txBody>
      </p:sp>
      <p:sp>
        <p:nvSpPr>
          <p:cNvPr id="7" name="Footer Placeholder 6">
            <a:extLst>
              <a:ext uri="{FF2B5EF4-FFF2-40B4-BE49-F238E27FC236}">
                <a16:creationId xmlns:a16="http://schemas.microsoft.com/office/drawing/2014/main" id="{9B000255-5FA2-4A88-957F-83828D41E9F6}"/>
              </a:ext>
            </a:extLst>
          </p:cNvPr>
          <p:cNvSpPr>
            <a:spLocks noGrp="1"/>
          </p:cNvSpPr>
          <p:nvPr>
            <p:ph type="ftr" sz="quarter" idx="11"/>
          </p:nvPr>
        </p:nvSpPr>
        <p:spPr>
          <a:xfrm>
            <a:off x="838200" y="5891213"/>
            <a:ext cx="5329136" cy="577681"/>
          </a:xfrm>
        </p:spPr>
        <p:txBody>
          <a:bodyPr/>
          <a:lstStyle/>
          <a:p>
            <a:r>
              <a:rPr lang="en-US" sz="1200" i="1" dirty="0"/>
              <a:t>This chart depicts the percentage of school districts that offer at least one grade of curriculum as a cyber program. Of those with cyber programs, 88.9% offered the program to all grades or grades 1-12 in the 2023-24 SY.</a:t>
            </a:r>
          </a:p>
        </p:txBody>
      </p:sp>
      <p:sp>
        <p:nvSpPr>
          <p:cNvPr id="9" name="TextBox 8">
            <a:extLst>
              <a:ext uri="{FF2B5EF4-FFF2-40B4-BE49-F238E27FC236}">
                <a16:creationId xmlns:a16="http://schemas.microsoft.com/office/drawing/2014/main" id="{960AE499-D83E-4C65-A6E6-6BC08A968C6D}"/>
              </a:ext>
            </a:extLst>
          </p:cNvPr>
          <p:cNvSpPr txBox="1"/>
          <p:nvPr/>
        </p:nvSpPr>
        <p:spPr>
          <a:xfrm>
            <a:off x="457200" y="1447800"/>
            <a:ext cx="8229600" cy="430887"/>
          </a:xfrm>
          <a:prstGeom prst="rect">
            <a:avLst/>
          </a:prstGeom>
          <a:noFill/>
        </p:spPr>
        <p:txBody>
          <a:bodyPr wrap="square" rtlCol="0">
            <a:spAutoFit/>
          </a:bodyPr>
          <a:lstStyle/>
          <a:p>
            <a:r>
              <a:rPr lang="en-US" sz="1100"/>
              <a:t>An increasing number of school districts offer cyber programs that allow students to complete online courses from home or other locations.  The students are enrolled in the district rather than opting for home schooling, private tutoring, or other educational options. </a:t>
            </a:r>
          </a:p>
        </p:txBody>
      </p:sp>
    </p:spTree>
    <p:extLst>
      <p:ext uri="{BB962C8B-B14F-4D97-AF65-F5344CB8AC3E}">
        <p14:creationId xmlns:p14="http://schemas.microsoft.com/office/powerpoint/2010/main" val="644049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3adb215-f6d8-4152-a06f-31410195f4bb">
      <Terms xmlns="http://schemas.microsoft.com/office/infopath/2007/PartnerControls"/>
    </lcf76f155ced4ddcb4097134ff3c332f>
    <TaxCatchAll xmlns="6d2448b8-b219-4ed2-9faf-3d66d68ba90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D04CA580636741AC8691F9498E21B9" ma:contentTypeVersion="21" ma:contentTypeDescription="Create a new document." ma:contentTypeScope="" ma:versionID="33a910884afa295f4e3ea1336252493f">
  <xsd:schema xmlns:xsd="http://www.w3.org/2001/XMLSchema" xmlns:xs="http://www.w3.org/2001/XMLSchema" xmlns:p="http://schemas.microsoft.com/office/2006/metadata/properties" xmlns:ns2="03adb215-f6d8-4152-a06f-31410195f4bb" xmlns:ns3="6d2448b8-b219-4ed2-9faf-3d66d68ba90e" targetNamespace="http://schemas.microsoft.com/office/2006/metadata/properties" ma:root="true" ma:fieldsID="a162097a1e03725f6b85904d88484518" ns2:_="" ns3:_="">
    <xsd:import namespace="03adb215-f6d8-4152-a06f-31410195f4bb"/>
    <xsd:import namespace="6d2448b8-b219-4ed2-9faf-3d66d68ba90e"/>
    <xsd:element name="properties">
      <xsd:complexType>
        <xsd:sequence>
          <xsd:element name="documentManagement">
            <xsd:complexType>
              <xsd:all>
                <xsd:element ref="ns2:MediaServiceMetadata" minOccurs="0"/>
                <xsd:element ref="ns2:MediaServiceFastMetadata"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adb215-f6d8-4152-a06f-31410195f4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3380fc7-fa52-4f73-84dd-cd41989e36df"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2448b8-b219-4ed2-9faf-3d66d68ba90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48ed005-c680-447a-ab75-b5a5a6feef6b}" ma:internalName="TaxCatchAll" ma:showField="CatchAllData" ma:web="6d2448b8-b219-4ed2-9faf-3d66d68ba9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0AE8B9-2D71-43CF-B6C7-9B2655F751D2}">
  <ds:schemaRefs>
    <ds:schemaRef ds:uri="http://schemas.microsoft.com/office/infopath/2007/PartnerControls"/>
    <ds:schemaRef ds:uri="http://schemas.microsoft.com/office/2006/documentManagement/types"/>
    <ds:schemaRef ds:uri="http://purl.org/dc/terms/"/>
    <ds:schemaRef ds:uri="http://schemas.microsoft.com/office/2006/metadata/properties"/>
    <ds:schemaRef ds:uri="http://purl.org/dc/dcmitype/"/>
    <ds:schemaRef ds:uri="6d2448b8-b219-4ed2-9faf-3d66d68ba90e"/>
    <ds:schemaRef ds:uri="http://purl.org/dc/elements/1.1/"/>
    <ds:schemaRef ds:uri="http://schemas.openxmlformats.org/package/2006/metadata/core-properties"/>
    <ds:schemaRef ds:uri="03adb215-f6d8-4152-a06f-31410195f4bb"/>
    <ds:schemaRef ds:uri="http://www.w3.org/XML/1998/namespace"/>
  </ds:schemaRefs>
</ds:datastoreItem>
</file>

<file path=customXml/itemProps2.xml><?xml version="1.0" encoding="utf-8"?>
<ds:datastoreItem xmlns:ds="http://schemas.openxmlformats.org/officeDocument/2006/customXml" ds:itemID="{839F1BA3-B5D9-4163-8508-C03AEBE347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adb215-f6d8-4152-a06f-31410195f4bb"/>
    <ds:schemaRef ds:uri="6d2448b8-b219-4ed2-9faf-3d66d68ba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82ED79-EBB7-49E1-8727-BE6C1CC8A0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614</TotalTime>
  <Words>929</Words>
  <Application>Microsoft Office PowerPoint</Application>
  <PresentationFormat>On-screen Show (4:3)</PresentationFormat>
  <Paragraphs>189</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Home Education Program Statistics (SY 2019-2024)</vt:lpstr>
      <vt:lpstr>Home Education and Private Tutoring</vt:lpstr>
      <vt:lpstr>Home Education and Private Tutoring</vt:lpstr>
      <vt:lpstr>Home School Student Enrollment </vt:lpstr>
      <vt:lpstr>Privately Tutored Student Enrollment </vt:lpstr>
      <vt:lpstr>Total Enrollment of Public School Students - Ages 5-21  </vt:lpstr>
      <vt:lpstr>Home School Students – By Age </vt:lpstr>
      <vt:lpstr>Top PA Home School Student Counties </vt:lpstr>
      <vt:lpstr>School District Sponsored Cyber Programs </vt:lpstr>
      <vt:lpstr>Academic Courses and CTE Programs</vt:lpstr>
      <vt:lpstr>Home Schoolers in Classes, Courses, and CTE Programs</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Education Reporting 2019-2024</dc:title>
  <dc:creator>pdeadmin</dc:creator>
  <cp:lastModifiedBy>Heimbach, Bunne</cp:lastModifiedBy>
  <cp:revision>8</cp:revision>
  <cp:lastPrinted>2021-12-15T19:28:25Z</cp:lastPrinted>
  <dcterms:created xsi:type="dcterms:W3CDTF">2017-02-01T18:23:33Z</dcterms:created>
  <dcterms:modified xsi:type="dcterms:W3CDTF">2024-12-20T16:16:43Z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0x01010005D04CA580636741AC8691F9498E21B9</vt:lpwstr>
  </property>
  <property fmtid="{D5CDD505-2E9C-101B-9397-08002B2CF9AE}" pid="3" name="MediaServiceImageTags">
    <vt:lpwstr/>
  </property>
</Properties>
</file>