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92"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3" r:id="rId41"/>
    <p:sldId id="294" r:id="rId42"/>
    <p:sldId id="295" r:id="rId43"/>
    <p:sldId id="296" r:id="rId44"/>
    <p:sldId id="297" r:id="rId45"/>
    <p:sldId id="298" r:id="rId46"/>
    <p:sldId id="25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shatus, John" initials="KJ" lastIdx="0" clrIdx="0">
    <p:extLst>
      <p:ext uri="{19B8F6BF-5375-455C-9EA6-DF929625EA0E}">
        <p15:presenceInfo xmlns:p15="http://schemas.microsoft.com/office/powerpoint/2012/main" userId="Kashatus, Joh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661" autoAdjust="0"/>
  </p:normalViewPr>
  <p:slideViewPr>
    <p:cSldViewPr>
      <p:cViewPr varScale="1">
        <p:scale>
          <a:sx n="108" d="100"/>
          <a:sy n="108" d="100"/>
        </p:scale>
        <p:origin x="170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teach students how to look to the target area and to practice what they see in the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a:t>
            </a:fld>
            <a:endParaRPr lang="en-US"/>
          </a:p>
        </p:txBody>
      </p:sp>
    </p:spTree>
    <p:extLst>
      <p:ext uri="{BB962C8B-B14F-4D97-AF65-F5344CB8AC3E}">
        <p14:creationId xmlns:p14="http://schemas.microsoft.com/office/powerpoint/2010/main" val="40982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Two and one-half seconds of road space = speed too fast</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16</a:t>
            </a:fld>
            <a:endParaRPr lang="en-US"/>
          </a:p>
        </p:txBody>
      </p:sp>
    </p:spTree>
    <p:extLst>
      <p:ext uri="{BB962C8B-B14F-4D97-AF65-F5344CB8AC3E}">
        <p14:creationId xmlns:p14="http://schemas.microsoft.com/office/powerpoint/2010/main" val="121840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Four Seconds to Survive will be explained more thoroughly in subsequent NIDB Curriculum Updates.</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17</a:t>
            </a:fld>
            <a:endParaRPr lang="en-US"/>
          </a:p>
        </p:txBody>
      </p:sp>
    </p:spTree>
    <p:extLst>
      <p:ext uri="{BB962C8B-B14F-4D97-AF65-F5344CB8AC3E}">
        <p14:creationId xmlns:p14="http://schemas.microsoft.com/office/powerpoint/2010/main" val="120799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Practice looking into curves and visualizing road space.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18</a:t>
            </a:fld>
            <a:endParaRPr lang="en-US"/>
          </a:p>
        </p:txBody>
      </p:sp>
    </p:spTree>
    <p:extLst>
      <p:ext uri="{BB962C8B-B14F-4D97-AF65-F5344CB8AC3E}">
        <p14:creationId xmlns:p14="http://schemas.microsoft.com/office/powerpoint/2010/main" val="341104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LOS blockage due to hillcrest.</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19</a:t>
            </a:fld>
            <a:endParaRPr lang="en-US"/>
          </a:p>
        </p:txBody>
      </p:sp>
    </p:spTree>
    <p:extLst>
      <p:ext uri="{BB962C8B-B14F-4D97-AF65-F5344CB8AC3E}">
        <p14:creationId xmlns:p14="http://schemas.microsoft.com/office/powerpoint/2010/main" val="3432345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LOS blockage due to curve and Hillcrest.</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20</a:t>
            </a:fld>
            <a:endParaRPr lang="en-US"/>
          </a:p>
        </p:txBody>
      </p:sp>
    </p:spTree>
    <p:extLst>
      <p:ext uri="{BB962C8B-B14F-4D97-AF65-F5344CB8AC3E}">
        <p14:creationId xmlns:p14="http://schemas.microsoft.com/office/powerpoint/2010/main" val="1033459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LOS blockage due to curve.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21</a:t>
            </a:fld>
            <a:endParaRPr lang="en-US"/>
          </a:p>
        </p:txBody>
      </p:sp>
    </p:spTree>
    <p:extLst>
      <p:ext uri="{BB962C8B-B14F-4D97-AF65-F5344CB8AC3E}">
        <p14:creationId xmlns:p14="http://schemas.microsoft.com/office/powerpoint/2010/main" val="3859178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See curve in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22</a:t>
            </a:fld>
            <a:endParaRPr lang="en-US"/>
          </a:p>
        </p:txBody>
      </p:sp>
    </p:spTree>
    <p:extLst>
      <p:ext uri="{BB962C8B-B14F-4D97-AF65-F5344CB8AC3E}">
        <p14:creationId xmlns:p14="http://schemas.microsoft.com/office/powerpoint/2010/main" val="1710633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Target Area Searching - Review with students</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23</a:t>
            </a:fld>
            <a:endParaRPr lang="en-US"/>
          </a:p>
        </p:txBody>
      </p:sp>
    </p:spTree>
    <p:extLst>
      <p:ext uri="{BB962C8B-B14F-4D97-AF65-F5344CB8AC3E}">
        <p14:creationId xmlns:p14="http://schemas.microsoft.com/office/powerpoint/2010/main" val="2589253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LOS-POT Blockage = Closed Zone = Look for Open Zones = Look for LOS-POT Blockage = Closed Zone = Look for Open Zones…</a:t>
            </a:r>
            <a:r>
              <a:rPr lang="en-US" altLang="en-US" dirty="0" err="1"/>
              <a:t>etc</a:t>
            </a:r>
            <a:r>
              <a:rPr lang="en-US" altLang="en-US" dirty="0"/>
              <a:t>…</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24</a:t>
            </a:fld>
            <a:endParaRPr lang="en-US"/>
          </a:p>
        </p:txBody>
      </p:sp>
    </p:spTree>
    <p:extLst>
      <p:ext uri="{BB962C8B-B14F-4D97-AF65-F5344CB8AC3E}">
        <p14:creationId xmlns:p14="http://schemas.microsoft.com/office/powerpoint/2010/main" val="364528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Zone Control practice. Have students use the ABC’s for this situation!</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26</a:t>
            </a:fld>
            <a:endParaRPr lang="en-US"/>
          </a:p>
        </p:txBody>
      </p:sp>
    </p:spTree>
    <p:extLst>
      <p:ext uri="{BB962C8B-B14F-4D97-AF65-F5344CB8AC3E}">
        <p14:creationId xmlns:p14="http://schemas.microsoft.com/office/powerpoint/2010/main" val="39246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teach students how to look to the target area and to practice what they see in the target area. The curves in the road should turn the alert switch on and reduce speed.</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4</a:t>
            </a:fld>
            <a:endParaRPr lang="en-US"/>
          </a:p>
        </p:txBody>
      </p:sp>
    </p:spTree>
    <p:extLst>
      <p:ext uri="{BB962C8B-B14F-4D97-AF65-F5344CB8AC3E}">
        <p14:creationId xmlns:p14="http://schemas.microsoft.com/office/powerpoint/2010/main" val="2682897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Targeting practice.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27</a:t>
            </a:fld>
            <a:endParaRPr lang="en-US"/>
          </a:p>
        </p:txBody>
      </p:sp>
    </p:spTree>
    <p:extLst>
      <p:ext uri="{BB962C8B-B14F-4D97-AF65-F5344CB8AC3E}">
        <p14:creationId xmlns:p14="http://schemas.microsoft.com/office/powerpoint/2010/main" val="3988240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Target Area Search.</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28</a:t>
            </a:fld>
            <a:endParaRPr lang="en-US"/>
          </a:p>
        </p:txBody>
      </p:sp>
    </p:spTree>
    <p:extLst>
      <p:ext uri="{BB962C8B-B14F-4D97-AF65-F5344CB8AC3E}">
        <p14:creationId xmlns:p14="http://schemas.microsoft.com/office/powerpoint/2010/main" val="2286984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Targeting Path and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29</a:t>
            </a:fld>
            <a:endParaRPr lang="en-US"/>
          </a:p>
        </p:txBody>
      </p:sp>
    </p:spTree>
    <p:extLst>
      <p:ext uri="{BB962C8B-B14F-4D97-AF65-F5344CB8AC3E}">
        <p14:creationId xmlns:p14="http://schemas.microsoft.com/office/powerpoint/2010/main" val="2837481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Looking through a curve for new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30</a:t>
            </a:fld>
            <a:endParaRPr lang="en-US"/>
          </a:p>
        </p:txBody>
      </p:sp>
    </p:spTree>
    <p:extLst>
      <p:ext uri="{BB962C8B-B14F-4D97-AF65-F5344CB8AC3E}">
        <p14:creationId xmlns:p14="http://schemas.microsoft.com/office/powerpoint/2010/main" val="2140624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What do you see in the target area?</a:t>
            </a:r>
          </a:p>
          <a:p>
            <a:r>
              <a:rPr lang="en-US" altLang="en-US" dirty="0"/>
              <a:t>Yes, the building is in the target area which tells us we have a tee intersection there.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31</a:t>
            </a:fld>
            <a:endParaRPr lang="en-US"/>
          </a:p>
        </p:txBody>
      </p:sp>
    </p:spTree>
    <p:extLst>
      <p:ext uri="{BB962C8B-B14F-4D97-AF65-F5344CB8AC3E}">
        <p14:creationId xmlns:p14="http://schemas.microsoft.com/office/powerpoint/2010/main" val="2866358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Say: What is your best lane position at this moment?</a:t>
            </a:r>
          </a:p>
          <a:p>
            <a:r>
              <a:rPr lang="en-US" altLang="en-US" dirty="0"/>
              <a:t>	A. Lane position one (center of lane)</a:t>
            </a:r>
          </a:p>
          <a:p>
            <a:r>
              <a:rPr lang="en-US" altLang="en-US" dirty="0"/>
              <a:t>	*B. Lane position two (to left side of lane)</a:t>
            </a:r>
          </a:p>
          <a:p>
            <a:r>
              <a:rPr lang="en-US" altLang="en-US" dirty="0"/>
              <a:t>	C. Lane position three (to right side of lane)</a:t>
            </a:r>
          </a:p>
          <a:p>
            <a:r>
              <a:rPr lang="en-US" altLang="en-US" dirty="0"/>
              <a:t>	D. Lane position four (straddle the center line)</a:t>
            </a:r>
          </a:p>
          <a:p>
            <a:endParaRPr lang="en-US" altLang="en-US" dirty="0"/>
          </a:p>
          <a:p>
            <a:r>
              <a:rPr lang="en-US" altLang="en-US" dirty="0"/>
              <a:t>*correct response</a:t>
            </a:r>
          </a:p>
          <a:p>
            <a:r>
              <a:rPr lang="en-US" altLang="en-US" dirty="0"/>
              <a:t>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32</a:t>
            </a:fld>
            <a:endParaRPr lang="en-US"/>
          </a:p>
        </p:txBody>
      </p:sp>
    </p:spTree>
    <p:extLst>
      <p:ext uri="{BB962C8B-B14F-4D97-AF65-F5344CB8AC3E}">
        <p14:creationId xmlns:p14="http://schemas.microsoft.com/office/powerpoint/2010/main" val="1587452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Notice the additional space you can be away from the parked cars while taking lane position two as illustrated here.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33</a:t>
            </a:fld>
            <a:endParaRPr lang="en-US"/>
          </a:p>
        </p:txBody>
      </p:sp>
    </p:spTree>
    <p:extLst>
      <p:ext uri="{BB962C8B-B14F-4D97-AF65-F5344CB8AC3E}">
        <p14:creationId xmlns:p14="http://schemas.microsoft.com/office/powerpoint/2010/main" val="641040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Notice how easily you can see the stopped traffic as compared to seeing the red traffic light. It doesn’t matter whether you saw the red light or the stopped traffic, both are causing your front zone to be closed. Therefore, you should manage your speed by decreasing acceleration and begin to make a braking response.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34</a:t>
            </a:fld>
            <a:endParaRPr lang="en-US"/>
          </a:p>
        </p:txBody>
      </p:sp>
    </p:spTree>
    <p:extLst>
      <p:ext uri="{BB962C8B-B14F-4D97-AF65-F5344CB8AC3E}">
        <p14:creationId xmlns:p14="http://schemas.microsoft.com/office/powerpoint/2010/main" val="1531057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By reducing speed after seeing the closed front zone you were able to time arrival into a green light and an open zone. </a:t>
            </a:r>
          </a:p>
          <a:p>
            <a:r>
              <a:rPr lang="en-US" altLang="en-US" dirty="0"/>
              <a:t>If you were the driver of the red car how should the intersection be searched before being the first car to move with the fresh green light? </a:t>
            </a:r>
          </a:p>
          <a:p>
            <a:r>
              <a:rPr lang="en-US" altLang="en-US" dirty="0"/>
              <a:t>	*A. Check the left, front and right zones before moving. </a:t>
            </a:r>
          </a:p>
          <a:p>
            <a:r>
              <a:rPr lang="en-US" altLang="en-US" dirty="0"/>
              <a:t>	B. Make certain the light is green before entering the intersection.</a:t>
            </a:r>
          </a:p>
          <a:p>
            <a:r>
              <a:rPr lang="en-US" altLang="en-US" dirty="0"/>
              <a:t>	C. Check left, right and left before moving.</a:t>
            </a:r>
          </a:p>
          <a:p>
            <a:r>
              <a:rPr lang="en-US" altLang="en-US" dirty="0"/>
              <a:t>	D. Delay two seconds before moving. </a:t>
            </a:r>
          </a:p>
          <a:p>
            <a:endParaRPr lang="en-US" altLang="en-US" dirty="0"/>
          </a:p>
          <a:p>
            <a:r>
              <a:rPr lang="en-US" altLang="en-US" dirty="0"/>
              <a:t>* correct response</a:t>
            </a: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35</a:t>
            </a:fld>
            <a:endParaRPr lang="en-US"/>
          </a:p>
        </p:txBody>
      </p:sp>
    </p:spTree>
    <p:extLst>
      <p:ext uri="{BB962C8B-B14F-4D97-AF65-F5344CB8AC3E}">
        <p14:creationId xmlns:p14="http://schemas.microsoft.com/office/powerpoint/2010/main" val="3821459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What zone change that can affect your path of travel?</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36</a:t>
            </a:fld>
            <a:endParaRPr lang="en-US"/>
          </a:p>
        </p:txBody>
      </p:sp>
    </p:spTree>
    <p:extLst>
      <p:ext uri="{BB962C8B-B14F-4D97-AF65-F5344CB8AC3E}">
        <p14:creationId xmlns:p14="http://schemas.microsoft.com/office/powerpoint/2010/main" val="290575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teach students how to look to the target area and to practice what they see in the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a:p>
        </p:txBody>
      </p:sp>
    </p:spTree>
    <p:extLst>
      <p:ext uri="{BB962C8B-B14F-4D97-AF65-F5344CB8AC3E}">
        <p14:creationId xmlns:p14="http://schemas.microsoft.com/office/powerpoint/2010/main" val="588045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parked car with the brake lights on. The car can pull out into your path of travel, the door could be opened into your path, or someone can walk out from in front of the car. All of the problems coming from the right may cause you to take an alternate path of travel. Therefore, you should check your left front zone to see what your options are, before the trap is sprung.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37</a:t>
            </a:fld>
            <a:endParaRPr lang="en-US"/>
          </a:p>
        </p:txBody>
      </p:sp>
    </p:spTree>
    <p:extLst>
      <p:ext uri="{BB962C8B-B14F-4D97-AF65-F5344CB8AC3E}">
        <p14:creationId xmlns:p14="http://schemas.microsoft.com/office/powerpoint/2010/main" val="3857124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Check your left front zone to see what your options are, before the trap is sprung.</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38</a:t>
            </a:fld>
            <a:endParaRPr lang="en-US"/>
          </a:p>
        </p:txBody>
      </p:sp>
    </p:spTree>
    <p:extLst>
      <p:ext uri="{BB962C8B-B14F-4D97-AF65-F5344CB8AC3E}">
        <p14:creationId xmlns:p14="http://schemas.microsoft.com/office/powerpoint/2010/main" val="2162148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test student’s understanding of targets, transition pegs and knowing how to react to a situation.</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42</a:t>
            </a:fld>
            <a:endParaRPr lang="en-US"/>
          </a:p>
        </p:txBody>
      </p:sp>
    </p:spTree>
    <p:extLst>
      <p:ext uri="{BB962C8B-B14F-4D97-AF65-F5344CB8AC3E}">
        <p14:creationId xmlns:p14="http://schemas.microsoft.com/office/powerpoint/2010/main" val="175962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teach students how to look to the target area and to practice what they see in the target area. Ask student what risk-generating factors </a:t>
            </a:r>
            <a:r>
              <a:rPr lang="en-US" altLang="en-US" dirty="0" err="1"/>
              <a:t>factors</a:t>
            </a:r>
            <a:r>
              <a:rPr lang="en-US" altLang="en-US" dirty="0"/>
              <a:t> they can think of when approaching a curve.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a:t>
            </a:fld>
            <a:endParaRPr lang="en-US"/>
          </a:p>
        </p:txBody>
      </p:sp>
    </p:spTree>
    <p:extLst>
      <p:ext uri="{BB962C8B-B14F-4D97-AF65-F5344CB8AC3E}">
        <p14:creationId xmlns:p14="http://schemas.microsoft.com/office/powerpoint/2010/main" val="414823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Review risk factors with class. Excessive speed into a curve kills thousands every year.</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7</a:t>
            </a:fld>
            <a:endParaRPr lang="en-US"/>
          </a:p>
        </p:txBody>
      </p:sp>
    </p:spTree>
    <p:extLst>
      <p:ext uri="{BB962C8B-B14F-4D97-AF65-F5344CB8AC3E}">
        <p14:creationId xmlns:p14="http://schemas.microsoft.com/office/powerpoint/2010/main" val="3255058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Reminder of the steps of the Zone Control System.</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8</a:t>
            </a:fld>
            <a:endParaRPr lang="en-US"/>
          </a:p>
        </p:txBody>
      </p:sp>
    </p:spTree>
    <p:extLst>
      <p:ext uri="{BB962C8B-B14F-4D97-AF65-F5344CB8AC3E}">
        <p14:creationId xmlns:p14="http://schemas.microsoft.com/office/powerpoint/2010/main" val="402741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Vision should relate correct speed control</a:t>
            </a: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10</a:t>
            </a:fld>
            <a:endParaRPr lang="en-US"/>
          </a:p>
        </p:txBody>
      </p:sp>
    </p:spTree>
    <p:extLst>
      <p:ext uri="{BB962C8B-B14F-4D97-AF65-F5344CB8AC3E}">
        <p14:creationId xmlns:p14="http://schemas.microsoft.com/office/powerpoint/2010/main" val="321048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Curve creates LOS Blockage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13</a:t>
            </a:fld>
            <a:endParaRPr lang="en-US"/>
          </a:p>
        </p:txBody>
      </p:sp>
    </p:spTree>
    <p:extLst>
      <p:ext uri="{BB962C8B-B14F-4D97-AF65-F5344CB8AC3E}">
        <p14:creationId xmlns:p14="http://schemas.microsoft.com/office/powerpoint/2010/main" val="177510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Proper speed selection</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14</a:t>
            </a:fld>
            <a:endParaRPr lang="en-US"/>
          </a:p>
        </p:txBody>
      </p:sp>
    </p:spTree>
    <p:extLst>
      <p:ext uri="{BB962C8B-B14F-4D97-AF65-F5344CB8AC3E}">
        <p14:creationId xmlns:p14="http://schemas.microsoft.com/office/powerpoint/2010/main" val="251226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1/24/2019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1/24/2019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1/24/2019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1/24/2019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1/24/2019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1/24/2019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1/24/2019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1/24/2019</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Sample Curriculum Materials</a:t>
            </a:r>
            <a:endParaRPr lang="en-US" dirty="0"/>
          </a:p>
        </p:txBody>
      </p:sp>
      <p:sp>
        <p:nvSpPr>
          <p:cNvPr id="3" name="Subtitle 2"/>
          <p:cNvSpPr>
            <a:spLocks noGrp="1"/>
          </p:cNvSpPr>
          <p:nvPr>
            <p:ph type="subTitle" idx="1"/>
          </p:nvPr>
        </p:nvSpPr>
        <p:spPr/>
        <p:txBody>
          <a:bodyPr/>
          <a:lstStyle/>
          <a:p>
            <a:r>
              <a:rPr lang="en-US" altLang="en-US" dirty="0"/>
              <a:t>Supporting In-car Instruction</a:t>
            </a:r>
          </a:p>
        </p:txBody>
      </p:sp>
      <p:sp>
        <p:nvSpPr>
          <p:cNvPr id="4" name="Slide Number Placeholder 3"/>
          <p:cNvSpPr>
            <a:spLocks noGrp="1"/>
          </p:cNvSpPr>
          <p:nvPr>
            <p:ph type="sldNum" sz="quarter" idx="12"/>
          </p:nvPr>
        </p:nvSpPr>
        <p:spPr/>
        <p:txBody>
          <a:bodyPr/>
          <a:lstStyle/>
          <a:p>
            <a:fld id="{680C5762-CF65-4775-9966-A58D40CC61B9}" type="slidenum">
              <a:rPr lang="en-US" smtClean="0"/>
              <a:t>1</a:t>
            </a:fld>
            <a:endParaRPr lang="en-US" dirty="0"/>
          </a:p>
        </p:txBody>
      </p:sp>
      <p:sp>
        <p:nvSpPr>
          <p:cNvPr id="5" name="Date Placeholder 4"/>
          <p:cNvSpPr>
            <a:spLocks noGrp="1"/>
          </p:cNvSpPr>
          <p:nvPr>
            <p:ph type="dt" sz="half" idx="10"/>
          </p:nvPr>
        </p:nvSpPr>
        <p:spPr/>
        <p:txBody>
          <a:bodyPr/>
          <a:lstStyle/>
          <a:p>
            <a:fld id="{01DC3D52-904E-4A66-ACEA-A7B79BE56C18}" type="datetime1">
              <a:rPr lang="en-US" smtClean="0"/>
              <a:t>1/24/2019</a:t>
            </a:fld>
            <a:endParaRPr lang="en-US" dirty="0"/>
          </a:p>
        </p:txBody>
      </p:sp>
    </p:spTree>
    <p:extLst>
      <p:ext uri="{BB962C8B-B14F-4D97-AF65-F5344CB8AC3E}">
        <p14:creationId xmlns:p14="http://schemas.microsoft.com/office/powerpoint/2010/main" val="1379834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DCA6-533A-4E55-A910-3DD7FE1C339B}"/>
              </a:ext>
            </a:extLst>
          </p:cNvPr>
          <p:cNvSpPr>
            <a:spLocks noGrp="1"/>
          </p:cNvSpPr>
          <p:nvPr>
            <p:ph type="title"/>
          </p:nvPr>
        </p:nvSpPr>
        <p:spPr/>
        <p:txBody>
          <a:bodyPr/>
          <a:lstStyle/>
          <a:p>
            <a:r>
              <a:rPr lang="en-US" dirty="0"/>
              <a:t>4 Seconds to Survive Applied to:</a:t>
            </a:r>
          </a:p>
        </p:txBody>
      </p:sp>
      <p:sp>
        <p:nvSpPr>
          <p:cNvPr id="3" name="Content Placeholder 2">
            <a:extLst>
              <a:ext uri="{FF2B5EF4-FFF2-40B4-BE49-F238E27FC236}">
                <a16:creationId xmlns:a16="http://schemas.microsoft.com/office/drawing/2014/main" id="{994B47AC-12C7-47D9-A667-4A5EA2328AF6}"/>
              </a:ext>
            </a:extLst>
          </p:cNvPr>
          <p:cNvSpPr>
            <a:spLocks noGrp="1"/>
          </p:cNvSpPr>
          <p:nvPr>
            <p:ph idx="1"/>
          </p:nvPr>
        </p:nvSpPr>
        <p:spPr/>
        <p:txBody>
          <a:bodyPr/>
          <a:lstStyle/>
          <a:p>
            <a:r>
              <a:rPr lang="en-US" dirty="0"/>
              <a:t>Curve Entry</a:t>
            </a:r>
          </a:p>
          <a:p>
            <a:r>
              <a:rPr lang="en-US" dirty="0"/>
              <a:t>Approaching Intersection Entry</a:t>
            </a:r>
          </a:p>
          <a:p>
            <a:r>
              <a:rPr lang="en-US" dirty="0"/>
              <a:t>Approaching Sightline/Travel path Blockage</a:t>
            </a:r>
          </a:p>
          <a:p>
            <a:r>
              <a:rPr lang="en-US" dirty="0"/>
              <a:t>Following Intervals for Time and Space </a:t>
            </a:r>
          </a:p>
        </p:txBody>
      </p:sp>
      <p:sp>
        <p:nvSpPr>
          <p:cNvPr id="4" name="Date Placeholder 3">
            <a:extLst>
              <a:ext uri="{FF2B5EF4-FFF2-40B4-BE49-F238E27FC236}">
                <a16:creationId xmlns:a16="http://schemas.microsoft.com/office/drawing/2014/main" id="{0EEB1231-9AF6-442F-BBF1-E06A610AE192}"/>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C39EBDA2-66D4-4389-A54C-DC84AF1972F6}"/>
              </a:ext>
            </a:extLst>
          </p:cNvPr>
          <p:cNvSpPr>
            <a:spLocks noGrp="1"/>
          </p:cNvSpPr>
          <p:nvPr>
            <p:ph type="sldNum" sz="quarter" idx="12"/>
          </p:nvPr>
        </p:nvSpPr>
        <p:spPr/>
        <p:txBody>
          <a:bodyPr/>
          <a:lstStyle/>
          <a:p>
            <a:fld id="{680C5762-CF65-4775-9966-A58D40CC61B9}" type="slidenum">
              <a:rPr lang="en-US" smtClean="0"/>
              <a:t>10</a:t>
            </a:fld>
            <a:endParaRPr lang="en-US"/>
          </a:p>
        </p:txBody>
      </p:sp>
    </p:spTree>
    <p:extLst>
      <p:ext uri="{BB962C8B-B14F-4D97-AF65-F5344CB8AC3E}">
        <p14:creationId xmlns:p14="http://schemas.microsoft.com/office/powerpoint/2010/main" val="7581727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99E0-247D-4A1F-846D-CC7BAA0325E1}"/>
              </a:ext>
            </a:extLst>
          </p:cNvPr>
          <p:cNvSpPr>
            <a:spLocks noGrp="1"/>
          </p:cNvSpPr>
          <p:nvPr>
            <p:ph type="title"/>
          </p:nvPr>
        </p:nvSpPr>
        <p:spPr/>
        <p:txBody>
          <a:bodyPr/>
          <a:lstStyle/>
          <a:p>
            <a:r>
              <a:rPr lang="en-US" dirty="0"/>
              <a:t>Driver Control Skills for Curves/Hills</a:t>
            </a:r>
          </a:p>
        </p:txBody>
      </p:sp>
      <p:sp>
        <p:nvSpPr>
          <p:cNvPr id="3" name="Content Placeholder 2">
            <a:extLst>
              <a:ext uri="{FF2B5EF4-FFF2-40B4-BE49-F238E27FC236}">
                <a16:creationId xmlns:a16="http://schemas.microsoft.com/office/drawing/2014/main" id="{2470B092-9182-47AF-8E27-B52C527B1CCA}"/>
              </a:ext>
            </a:extLst>
          </p:cNvPr>
          <p:cNvSpPr>
            <a:spLocks noGrp="1"/>
          </p:cNvSpPr>
          <p:nvPr>
            <p:ph idx="1"/>
          </p:nvPr>
        </p:nvSpPr>
        <p:spPr/>
        <p:txBody>
          <a:bodyPr>
            <a:normAutofit fontScale="77500" lnSpcReduction="20000"/>
          </a:bodyPr>
          <a:lstStyle/>
          <a:p>
            <a:r>
              <a:rPr lang="en-US" dirty="0"/>
              <a:t>Entry to Curve/Hill</a:t>
            </a:r>
          </a:p>
          <a:p>
            <a:pPr lvl="1"/>
            <a:r>
              <a:rPr lang="en-US" dirty="0"/>
              <a:t>Vision to Exit</a:t>
            </a:r>
          </a:p>
          <a:p>
            <a:pPr lvl="1"/>
            <a:r>
              <a:rPr lang="en-US" dirty="0"/>
              <a:t>Deceleration area</a:t>
            </a:r>
          </a:p>
          <a:p>
            <a:pPr lvl="1"/>
            <a:r>
              <a:rPr lang="en-US" dirty="0"/>
              <a:t>Steer to exit of curve</a:t>
            </a:r>
          </a:p>
          <a:p>
            <a:r>
              <a:rPr lang="en-US" dirty="0"/>
              <a:t>Apex of Curve/Hill</a:t>
            </a:r>
          </a:p>
          <a:p>
            <a:pPr lvl="1"/>
            <a:r>
              <a:rPr lang="en-US" dirty="0"/>
              <a:t>Vision to exit</a:t>
            </a:r>
          </a:p>
          <a:p>
            <a:pPr lvl="1"/>
            <a:r>
              <a:rPr lang="en-US" dirty="0"/>
              <a:t>Transition Point for Speed Adjustment</a:t>
            </a:r>
          </a:p>
          <a:p>
            <a:pPr lvl="1"/>
            <a:r>
              <a:rPr lang="en-US" dirty="0"/>
              <a:t>Steer to exit of curve</a:t>
            </a:r>
          </a:p>
          <a:p>
            <a:r>
              <a:rPr lang="en-US" dirty="0"/>
              <a:t>Exit of Curve/Hill</a:t>
            </a:r>
          </a:p>
          <a:p>
            <a:pPr lvl="1"/>
            <a:r>
              <a:rPr lang="en-US" dirty="0"/>
              <a:t>Vision to new travel path 12-115 seconds</a:t>
            </a:r>
          </a:p>
          <a:p>
            <a:pPr lvl="1"/>
            <a:r>
              <a:rPr lang="en-US" dirty="0"/>
              <a:t>Acceleration area</a:t>
            </a:r>
          </a:p>
          <a:p>
            <a:pPr lvl="1"/>
            <a:r>
              <a:rPr lang="en-US" dirty="0"/>
              <a:t>Steer to new travel path </a:t>
            </a:r>
          </a:p>
        </p:txBody>
      </p:sp>
      <p:sp>
        <p:nvSpPr>
          <p:cNvPr id="4" name="Date Placeholder 3">
            <a:extLst>
              <a:ext uri="{FF2B5EF4-FFF2-40B4-BE49-F238E27FC236}">
                <a16:creationId xmlns:a16="http://schemas.microsoft.com/office/drawing/2014/main" id="{7A0BDC76-A254-4B01-B566-D93DED92D7C7}"/>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A827889-BB94-48B1-B7C1-6DD78F4992BD}"/>
              </a:ext>
            </a:extLst>
          </p:cNvPr>
          <p:cNvSpPr>
            <a:spLocks noGrp="1"/>
          </p:cNvSpPr>
          <p:nvPr>
            <p:ph type="sldNum" sz="quarter" idx="12"/>
          </p:nvPr>
        </p:nvSpPr>
        <p:spPr/>
        <p:txBody>
          <a:bodyPr/>
          <a:lstStyle/>
          <a:p>
            <a:fld id="{680C5762-CF65-4775-9966-A58D40CC61B9}" type="slidenum">
              <a:rPr lang="en-US" smtClean="0"/>
              <a:t>11</a:t>
            </a:fld>
            <a:endParaRPr lang="en-US"/>
          </a:p>
        </p:txBody>
      </p:sp>
    </p:spTree>
    <p:extLst>
      <p:ext uri="{BB962C8B-B14F-4D97-AF65-F5344CB8AC3E}">
        <p14:creationId xmlns:p14="http://schemas.microsoft.com/office/powerpoint/2010/main" val="38060753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EF76-C779-44A7-AC29-852777AFA815}"/>
              </a:ext>
            </a:extLst>
          </p:cNvPr>
          <p:cNvSpPr>
            <a:spLocks noGrp="1"/>
          </p:cNvSpPr>
          <p:nvPr>
            <p:ph type="title"/>
          </p:nvPr>
        </p:nvSpPr>
        <p:spPr/>
        <p:txBody>
          <a:bodyPr/>
          <a:lstStyle/>
          <a:p>
            <a:r>
              <a:rPr lang="en-US" dirty="0"/>
              <a:t>Which Behaviors Do You Need?</a:t>
            </a:r>
          </a:p>
        </p:txBody>
      </p:sp>
      <p:sp>
        <p:nvSpPr>
          <p:cNvPr id="3" name="Content Placeholder 2">
            <a:extLst>
              <a:ext uri="{FF2B5EF4-FFF2-40B4-BE49-F238E27FC236}">
                <a16:creationId xmlns:a16="http://schemas.microsoft.com/office/drawing/2014/main" id="{9CA1CA18-0C87-48B5-8657-C5F6AB0A91DA}"/>
              </a:ext>
            </a:extLst>
          </p:cNvPr>
          <p:cNvSpPr>
            <a:spLocks noGrp="1"/>
          </p:cNvSpPr>
          <p:nvPr>
            <p:ph idx="1"/>
          </p:nvPr>
        </p:nvSpPr>
        <p:spPr/>
        <p:txBody>
          <a:bodyPr>
            <a:normAutofit fontScale="92500"/>
          </a:bodyPr>
          <a:lstStyle/>
          <a:p>
            <a:r>
              <a:rPr lang="en-US" dirty="0"/>
              <a:t>Searching To Target Area</a:t>
            </a:r>
          </a:p>
          <a:p>
            <a:r>
              <a:rPr lang="en-US" dirty="0"/>
              <a:t>Evaluation of 15 second range</a:t>
            </a:r>
          </a:p>
          <a:p>
            <a:r>
              <a:rPr lang="en-US" dirty="0"/>
              <a:t>Evaluation of 4 second range</a:t>
            </a:r>
          </a:p>
          <a:p>
            <a:r>
              <a:rPr lang="en-US" dirty="0"/>
              <a:t>Use of Focal and UFOV</a:t>
            </a:r>
          </a:p>
          <a:p>
            <a:r>
              <a:rPr lang="en-US" dirty="0"/>
              <a:t>How to measure space in Seconds</a:t>
            </a:r>
          </a:p>
          <a:p>
            <a:r>
              <a:rPr lang="en-US" dirty="0"/>
              <a:t>How to see the intended target area</a:t>
            </a:r>
          </a:p>
          <a:p>
            <a:pPr lvl="1"/>
            <a:r>
              <a:rPr lang="en-US" dirty="0"/>
              <a:t>End of travel path</a:t>
            </a:r>
          </a:p>
          <a:p>
            <a:r>
              <a:rPr lang="en-US" dirty="0"/>
              <a:t>Knowing the effects speed has upon control</a:t>
            </a:r>
          </a:p>
        </p:txBody>
      </p:sp>
      <p:sp>
        <p:nvSpPr>
          <p:cNvPr id="4" name="Date Placeholder 3">
            <a:extLst>
              <a:ext uri="{FF2B5EF4-FFF2-40B4-BE49-F238E27FC236}">
                <a16:creationId xmlns:a16="http://schemas.microsoft.com/office/drawing/2014/main" id="{D796DEAD-F5A8-41F7-929C-6B962B6CC1F9}"/>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675ED43-67A8-46EB-9871-24517CA41A97}"/>
              </a:ext>
            </a:extLst>
          </p:cNvPr>
          <p:cNvSpPr>
            <a:spLocks noGrp="1"/>
          </p:cNvSpPr>
          <p:nvPr>
            <p:ph type="sldNum" sz="quarter" idx="12"/>
          </p:nvPr>
        </p:nvSpPr>
        <p:spPr/>
        <p:txBody>
          <a:bodyPr/>
          <a:lstStyle/>
          <a:p>
            <a:fld id="{680C5762-CF65-4775-9966-A58D40CC61B9}" type="slidenum">
              <a:rPr lang="en-US" smtClean="0"/>
              <a:t>12</a:t>
            </a:fld>
            <a:endParaRPr lang="en-US"/>
          </a:p>
        </p:txBody>
      </p:sp>
    </p:spTree>
    <p:extLst>
      <p:ext uri="{BB962C8B-B14F-4D97-AF65-F5344CB8AC3E}">
        <p14:creationId xmlns:p14="http://schemas.microsoft.com/office/powerpoint/2010/main" val="3054293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5FE3-F0C2-42C5-BD7F-608AB0E37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08A9BC-EF40-4F86-9315-B3ED0009DF9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5B71682-1708-44CC-A53E-77A3D1647CA7}"/>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83544E49-6A3F-47DE-9ABA-9C3CDB59CD4C}"/>
              </a:ext>
            </a:extLst>
          </p:cNvPr>
          <p:cNvSpPr>
            <a:spLocks noGrp="1"/>
          </p:cNvSpPr>
          <p:nvPr>
            <p:ph type="sldNum" sz="quarter" idx="12"/>
          </p:nvPr>
        </p:nvSpPr>
        <p:spPr/>
        <p:txBody>
          <a:bodyPr/>
          <a:lstStyle/>
          <a:p>
            <a:fld id="{680C5762-CF65-4775-9966-A58D40CC61B9}" type="slidenum">
              <a:rPr lang="en-US" smtClean="0"/>
              <a:t>13</a:t>
            </a:fld>
            <a:endParaRPr lang="en-US"/>
          </a:p>
        </p:txBody>
      </p:sp>
      <p:pic>
        <p:nvPicPr>
          <p:cNvPr id="6" name="Picture 2" descr="Photo, waterbury curve 1                                       000017B830 gig-F                       B65E76AB:">
            <a:extLst>
              <a:ext uri="{FF2B5EF4-FFF2-40B4-BE49-F238E27FC236}">
                <a16:creationId xmlns:a16="http://schemas.microsoft.com/office/drawing/2014/main" id="{41F77B7C-88C3-4563-AF64-2690615D9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10744200" cy="7696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1B708BF-F1B1-4917-BD5A-D447E841D652}"/>
              </a:ext>
            </a:extLst>
          </p:cNvPr>
          <p:cNvSpPr/>
          <p:nvPr/>
        </p:nvSpPr>
        <p:spPr>
          <a:xfrm rot="10800000" flipV="1">
            <a:off x="3276600" y="3613666"/>
            <a:ext cx="609600" cy="369332"/>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EXIT</a:t>
            </a:r>
          </a:p>
        </p:txBody>
      </p:sp>
      <p:sp>
        <p:nvSpPr>
          <p:cNvPr id="8" name="Rectangle 7">
            <a:extLst>
              <a:ext uri="{FF2B5EF4-FFF2-40B4-BE49-F238E27FC236}">
                <a16:creationId xmlns:a16="http://schemas.microsoft.com/office/drawing/2014/main" id="{17964977-6B54-429B-BFFE-F8A337DB7CA9}"/>
              </a:ext>
            </a:extLst>
          </p:cNvPr>
          <p:cNvSpPr/>
          <p:nvPr/>
        </p:nvSpPr>
        <p:spPr>
          <a:xfrm rot="10800000" flipH="1" flipV="1">
            <a:off x="7162800" y="4038600"/>
            <a:ext cx="732414" cy="369332"/>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APEX</a:t>
            </a:r>
          </a:p>
        </p:txBody>
      </p:sp>
      <p:sp>
        <p:nvSpPr>
          <p:cNvPr id="10" name="Rectangle 9">
            <a:extLst>
              <a:ext uri="{FF2B5EF4-FFF2-40B4-BE49-F238E27FC236}">
                <a16:creationId xmlns:a16="http://schemas.microsoft.com/office/drawing/2014/main" id="{BC3B02D7-D8E2-4B4A-891B-8347EE85E240}"/>
              </a:ext>
            </a:extLst>
          </p:cNvPr>
          <p:cNvSpPr/>
          <p:nvPr/>
        </p:nvSpPr>
        <p:spPr>
          <a:xfrm rot="10800000" flipH="1" flipV="1">
            <a:off x="7010400" y="6568322"/>
            <a:ext cx="884814" cy="383340"/>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ENTRY</a:t>
            </a:r>
          </a:p>
        </p:txBody>
      </p:sp>
      <p:sp>
        <p:nvSpPr>
          <p:cNvPr id="11" name="Rectangle 10">
            <a:extLst>
              <a:ext uri="{FF2B5EF4-FFF2-40B4-BE49-F238E27FC236}">
                <a16:creationId xmlns:a16="http://schemas.microsoft.com/office/drawing/2014/main" id="{250913B0-4587-4FE4-951E-CEB444C0C6E1}"/>
              </a:ext>
            </a:extLst>
          </p:cNvPr>
          <p:cNvSpPr/>
          <p:nvPr/>
        </p:nvSpPr>
        <p:spPr>
          <a:xfrm>
            <a:off x="533400" y="5029200"/>
            <a:ext cx="6400800" cy="1384995"/>
          </a:xfrm>
          <a:prstGeom prst="rect">
            <a:avLst/>
          </a:prstGeom>
        </p:spPr>
        <p:txBody>
          <a:bodyPr wrap="square">
            <a:spAutoFit/>
          </a:bodyPr>
          <a:lstStyle/>
          <a:p>
            <a:r>
              <a:rPr lang="en-US" altLang="en-US" sz="2800" b="1" dirty="0">
                <a:solidFill>
                  <a:srgbClr val="FF0000"/>
                </a:solidFill>
                <a:effectLst>
                  <a:outerShdw blurRad="38100" dist="38100" dir="2700000" algn="tl">
                    <a:srgbClr val="FFFFFF"/>
                  </a:outerShdw>
                </a:effectLst>
                <a:latin typeface="Albertus Medium" pitchFamily="34" charset="0"/>
              </a:rPr>
              <a:t>Using sightline to curve/hill exit for determining speed selection into curve/hill</a:t>
            </a:r>
            <a:endParaRPr lang="en-US" sz="2800" dirty="0">
              <a:solidFill>
                <a:srgbClr val="FF0000"/>
              </a:solidFill>
            </a:endParaRPr>
          </a:p>
        </p:txBody>
      </p:sp>
    </p:spTree>
    <p:extLst>
      <p:ext uri="{BB962C8B-B14F-4D97-AF65-F5344CB8AC3E}">
        <p14:creationId xmlns:p14="http://schemas.microsoft.com/office/powerpoint/2010/main" val="19664875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DDFA-B0B8-438E-8954-A255CAEDCA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834D7F-6CC3-4D2D-900F-4460C33F6D0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EF16F57E-1D66-4740-B568-FB60CCCA3CE4}"/>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FACD178-309A-4C67-9D30-22B4850D8DA5}"/>
              </a:ext>
            </a:extLst>
          </p:cNvPr>
          <p:cNvSpPr>
            <a:spLocks noGrp="1"/>
          </p:cNvSpPr>
          <p:nvPr>
            <p:ph type="sldNum" sz="quarter" idx="12"/>
          </p:nvPr>
        </p:nvSpPr>
        <p:spPr/>
        <p:txBody>
          <a:bodyPr/>
          <a:lstStyle/>
          <a:p>
            <a:fld id="{680C5762-CF65-4775-9966-A58D40CC61B9}" type="slidenum">
              <a:rPr lang="en-US" smtClean="0"/>
              <a:t>14</a:t>
            </a:fld>
            <a:endParaRPr lang="en-US"/>
          </a:p>
        </p:txBody>
      </p:sp>
      <p:pic>
        <p:nvPicPr>
          <p:cNvPr id="6" name="Picture 2" descr="Photo, waterbury curve 1, pict                                 000017B830 gig-F                       B65E76AB:">
            <a:extLst>
              <a:ext uri="{FF2B5EF4-FFF2-40B4-BE49-F238E27FC236}">
                <a16:creationId xmlns:a16="http://schemas.microsoft.com/office/drawing/2014/main" id="{E60AAAD5-CF49-4962-AF05-7879E3527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91800" cy="7429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6466FE-A0FC-437F-9894-4E19BE406C7A}"/>
              </a:ext>
            </a:extLst>
          </p:cNvPr>
          <p:cNvSpPr/>
          <p:nvPr/>
        </p:nvSpPr>
        <p:spPr>
          <a:xfrm>
            <a:off x="990600" y="4953000"/>
            <a:ext cx="5791200" cy="954107"/>
          </a:xfrm>
          <a:prstGeom prst="rect">
            <a:avLst/>
          </a:prstGeom>
        </p:spPr>
        <p:txBody>
          <a:bodyPr wrap="square">
            <a:spAutoFit/>
          </a:bodyPr>
          <a:lstStyle/>
          <a:p>
            <a:r>
              <a:rPr lang="en-US" altLang="en-US" sz="2800" b="1" dirty="0">
                <a:solidFill>
                  <a:srgbClr val="FF0000"/>
                </a:solidFill>
                <a:effectLst>
                  <a:outerShdw blurRad="38100" dist="38100" dir="2700000" algn="tl">
                    <a:srgbClr val="FFFFFF"/>
                  </a:outerShdw>
                </a:effectLst>
              </a:rPr>
              <a:t>Approach at 30 m.p.h. (5 seconds to exit of curve)</a:t>
            </a:r>
            <a:endParaRPr lang="en-US" sz="2800" dirty="0">
              <a:solidFill>
                <a:srgbClr val="FF0000"/>
              </a:solidFill>
            </a:endParaRPr>
          </a:p>
        </p:txBody>
      </p:sp>
    </p:spTree>
    <p:extLst>
      <p:ext uri="{BB962C8B-B14F-4D97-AF65-F5344CB8AC3E}">
        <p14:creationId xmlns:p14="http://schemas.microsoft.com/office/powerpoint/2010/main" val="12663591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50ED-27AE-4CB4-8FF8-6A3B6FA8CB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2FD2CC-47AD-41E7-8322-0345CB396AC9}"/>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8325D8D-7E40-4361-A198-3B74A2422CA9}"/>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6DAD259-6EB7-4B41-B652-64B46746BB3C}"/>
              </a:ext>
            </a:extLst>
          </p:cNvPr>
          <p:cNvSpPr>
            <a:spLocks noGrp="1"/>
          </p:cNvSpPr>
          <p:nvPr>
            <p:ph type="sldNum" sz="quarter" idx="12"/>
          </p:nvPr>
        </p:nvSpPr>
        <p:spPr/>
        <p:txBody>
          <a:bodyPr/>
          <a:lstStyle/>
          <a:p>
            <a:fld id="{680C5762-CF65-4775-9966-A58D40CC61B9}" type="slidenum">
              <a:rPr lang="en-US" smtClean="0"/>
              <a:t>15</a:t>
            </a:fld>
            <a:endParaRPr lang="en-US"/>
          </a:p>
        </p:txBody>
      </p:sp>
      <p:pic>
        <p:nvPicPr>
          <p:cNvPr id="6" name="Picture 2" descr="Photo, waterbury curve 1, pict2                                000017B830 gig-F                       B65E76AB:">
            <a:extLst>
              <a:ext uri="{FF2B5EF4-FFF2-40B4-BE49-F238E27FC236}">
                <a16:creationId xmlns:a16="http://schemas.microsoft.com/office/drawing/2014/main" id="{9972BAE0-659B-4C36-A913-7EFFCF2E4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63200" cy="69103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294B0E1-BD3C-4E11-979D-B63E042B14E4}"/>
              </a:ext>
            </a:extLst>
          </p:cNvPr>
          <p:cNvSpPr/>
          <p:nvPr/>
        </p:nvSpPr>
        <p:spPr>
          <a:xfrm rot="10800000" flipV="1">
            <a:off x="609600" y="4890939"/>
            <a:ext cx="5943600" cy="954107"/>
          </a:xfrm>
          <a:prstGeom prst="rect">
            <a:avLst/>
          </a:prstGeom>
        </p:spPr>
        <p:txBody>
          <a:bodyPr wrap="square">
            <a:spAutoFit/>
          </a:bodyPr>
          <a:lstStyle/>
          <a:p>
            <a:r>
              <a:rPr lang="en-US" altLang="en-US" sz="2800" b="1" dirty="0">
                <a:solidFill>
                  <a:srgbClr val="FF0000"/>
                </a:solidFill>
                <a:effectLst>
                  <a:outerShdw blurRad="38100" dist="38100" dir="2700000" algn="tl">
                    <a:srgbClr val="FFFFFF"/>
                  </a:outerShdw>
                </a:effectLst>
              </a:rPr>
              <a:t>Approach of 60 m.p.h. (2.5 seconds exit of curve)</a:t>
            </a:r>
            <a:endParaRPr lang="en-US" sz="2800" dirty="0">
              <a:solidFill>
                <a:srgbClr val="FF0000"/>
              </a:solidFill>
            </a:endParaRPr>
          </a:p>
        </p:txBody>
      </p:sp>
    </p:spTree>
    <p:extLst>
      <p:ext uri="{BB962C8B-B14F-4D97-AF65-F5344CB8AC3E}">
        <p14:creationId xmlns:p14="http://schemas.microsoft.com/office/powerpoint/2010/main" val="13652502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5B51-8D67-41D3-9331-FADC0E20F8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686D84-E82F-47A6-8902-C3D52527950E}"/>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A5AA3A87-1EB5-4C0A-9D2F-2DF6CFB6296D}"/>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A83C1323-E66C-46D9-A629-7A6CFC6A5E8F}"/>
              </a:ext>
            </a:extLst>
          </p:cNvPr>
          <p:cNvSpPr>
            <a:spLocks noGrp="1"/>
          </p:cNvSpPr>
          <p:nvPr>
            <p:ph type="sldNum" sz="quarter" idx="12"/>
          </p:nvPr>
        </p:nvSpPr>
        <p:spPr/>
        <p:txBody>
          <a:bodyPr/>
          <a:lstStyle/>
          <a:p>
            <a:fld id="{680C5762-CF65-4775-9966-A58D40CC61B9}" type="slidenum">
              <a:rPr lang="en-US" smtClean="0"/>
              <a:t>16</a:t>
            </a:fld>
            <a:endParaRPr lang="en-US"/>
          </a:p>
        </p:txBody>
      </p:sp>
      <p:pic>
        <p:nvPicPr>
          <p:cNvPr id="6" name="Picture 2" descr="Photo, waterbury curve 1, pict2                                000017B830 gig-F                       B65E76AB:">
            <a:extLst>
              <a:ext uri="{FF2B5EF4-FFF2-40B4-BE49-F238E27FC236}">
                <a16:creationId xmlns:a16="http://schemas.microsoft.com/office/drawing/2014/main" id="{7546833D-F15E-4B6E-9F5B-5E1F4B1AA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72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5100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AF91-96E0-429F-8697-01ED2CDEBD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1373F4-5480-46A4-BD1C-D2C2D379212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83E2528-3AAC-4C5E-9281-C36FC394FE3C}"/>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0735B0E3-3FDA-4651-AE88-A71AD5C9FC1F}"/>
              </a:ext>
            </a:extLst>
          </p:cNvPr>
          <p:cNvSpPr>
            <a:spLocks noGrp="1"/>
          </p:cNvSpPr>
          <p:nvPr>
            <p:ph type="sldNum" sz="quarter" idx="12"/>
          </p:nvPr>
        </p:nvSpPr>
        <p:spPr/>
        <p:txBody>
          <a:bodyPr/>
          <a:lstStyle/>
          <a:p>
            <a:fld id="{680C5762-CF65-4775-9966-A58D40CC61B9}" type="slidenum">
              <a:rPr lang="en-US" smtClean="0"/>
              <a:t>17</a:t>
            </a:fld>
            <a:endParaRPr lang="en-US"/>
          </a:p>
        </p:txBody>
      </p:sp>
      <p:pic>
        <p:nvPicPr>
          <p:cNvPr id="6" name="Picture 2" descr="SherHotel1C&amp;H exitLcurve6                                      00000611 30 gig HD                      B58B3A1B:">
            <a:extLst>
              <a:ext uri="{FF2B5EF4-FFF2-40B4-BE49-F238E27FC236}">
                <a16:creationId xmlns:a16="http://schemas.microsoft.com/office/drawing/2014/main" id="{F26257A0-EACF-4263-80AE-B02CDADB3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33F083D-1200-43FE-84E8-BCBBAAC4ABE5}"/>
              </a:ext>
            </a:extLst>
          </p:cNvPr>
          <p:cNvSpPr/>
          <p:nvPr/>
        </p:nvSpPr>
        <p:spPr>
          <a:xfrm>
            <a:off x="228600" y="76200"/>
            <a:ext cx="6629400" cy="830997"/>
          </a:xfrm>
          <a:prstGeom prst="rect">
            <a:avLst/>
          </a:prstGeom>
        </p:spPr>
        <p:txBody>
          <a:bodyPr wrap="square">
            <a:spAutoFit/>
          </a:bodyPr>
          <a:lstStyle/>
          <a:p>
            <a:pPr algn="ctr">
              <a:spcBef>
                <a:spcPct val="50000"/>
              </a:spcBef>
            </a:pPr>
            <a:r>
              <a:rPr lang="en-US" altLang="en-US" sz="2400" b="1" dirty="0">
                <a:solidFill>
                  <a:srgbClr val="FF0000"/>
                </a:solidFill>
                <a:effectLst>
                  <a:outerShdw blurRad="38100" dist="38100" dir="2700000" algn="tl">
                    <a:srgbClr val="000000"/>
                  </a:outerShdw>
                </a:effectLst>
                <a:latin typeface="Palatino" charset="0"/>
              </a:rPr>
              <a:t>Reduce speed when you cannot see the exit with at least 4-seconds of road surface.</a:t>
            </a:r>
            <a:endParaRPr lang="en-US" altLang="en-US" sz="2400" b="1" dirty="0">
              <a:solidFill>
                <a:srgbClr val="FF0000"/>
              </a:solidFill>
              <a:latin typeface="Palatino" charset="0"/>
            </a:endParaRPr>
          </a:p>
        </p:txBody>
      </p:sp>
      <p:sp>
        <p:nvSpPr>
          <p:cNvPr id="8" name="Rectangle 7">
            <a:extLst>
              <a:ext uri="{FF2B5EF4-FFF2-40B4-BE49-F238E27FC236}">
                <a16:creationId xmlns:a16="http://schemas.microsoft.com/office/drawing/2014/main" id="{E5CA13A6-70F3-482C-8704-0B716F6336C0}"/>
              </a:ext>
            </a:extLst>
          </p:cNvPr>
          <p:cNvSpPr/>
          <p:nvPr/>
        </p:nvSpPr>
        <p:spPr>
          <a:xfrm>
            <a:off x="838200" y="3982998"/>
            <a:ext cx="914400" cy="369332"/>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EXIT</a:t>
            </a:r>
          </a:p>
        </p:txBody>
      </p:sp>
      <p:sp>
        <p:nvSpPr>
          <p:cNvPr id="10" name="Text Box 5">
            <a:extLst>
              <a:ext uri="{FF2B5EF4-FFF2-40B4-BE49-F238E27FC236}">
                <a16:creationId xmlns:a16="http://schemas.microsoft.com/office/drawing/2014/main" id="{E177A659-996D-4643-A967-348E4A8356B9}"/>
              </a:ext>
            </a:extLst>
          </p:cNvPr>
          <p:cNvSpPr txBox="1">
            <a:spLocks noChangeArrowheads="1"/>
          </p:cNvSpPr>
          <p:nvPr/>
        </p:nvSpPr>
        <p:spPr bwMode="auto">
          <a:xfrm>
            <a:off x="2743200" y="40386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pPr>
            <a:r>
              <a:rPr lang="en-US" altLang="en-US" dirty="0">
                <a:solidFill>
                  <a:srgbClr val="FF0000"/>
                </a:solidFill>
                <a:latin typeface="Albertus Extra Bold" pitchFamily="34" charset="0"/>
              </a:rPr>
              <a:t>APEX</a:t>
            </a:r>
          </a:p>
        </p:txBody>
      </p:sp>
      <p:sp>
        <p:nvSpPr>
          <p:cNvPr id="11" name="Rectangle 10">
            <a:extLst>
              <a:ext uri="{FF2B5EF4-FFF2-40B4-BE49-F238E27FC236}">
                <a16:creationId xmlns:a16="http://schemas.microsoft.com/office/drawing/2014/main" id="{EAD6C31B-25A7-4298-A6D5-032DEF3DC03B}"/>
              </a:ext>
            </a:extLst>
          </p:cNvPr>
          <p:cNvSpPr/>
          <p:nvPr/>
        </p:nvSpPr>
        <p:spPr>
          <a:xfrm flipH="1">
            <a:off x="5638800" y="6198987"/>
            <a:ext cx="1447800" cy="369332"/>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ENTRY</a:t>
            </a:r>
          </a:p>
        </p:txBody>
      </p:sp>
    </p:spTree>
    <p:extLst>
      <p:ext uri="{BB962C8B-B14F-4D97-AF65-F5344CB8AC3E}">
        <p14:creationId xmlns:p14="http://schemas.microsoft.com/office/powerpoint/2010/main" val="1055675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7382-CA44-44A7-A4C8-7F7AD92CF3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6B88BF-986B-487B-A692-A6053C0CC5ED}"/>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5AC2648-571A-4E1D-B8B4-1351DB92E0F9}"/>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3068870D-3CBD-4FEF-B81D-3191869476E7}"/>
              </a:ext>
            </a:extLst>
          </p:cNvPr>
          <p:cNvSpPr>
            <a:spLocks noGrp="1"/>
          </p:cNvSpPr>
          <p:nvPr>
            <p:ph type="sldNum" sz="quarter" idx="12"/>
          </p:nvPr>
        </p:nvSpPr>
        <p:spPr/>
        <p:txBody>
          <a:bodyPr/>
          <a:lstStyle/>
          <a:p>
            <a:fld id="{680C5762-CF65-4775-9966-A58D40CC61B9}" type="slidenum">
              <a:rPr lang="en-US" smtClean="0"/>
              <a:t>18</a:t>
            </a:fld>
            <a:endParaRPr lang="en-US"/>
          </a:p>
        </p:txBody>
      </p:sp>
      <p:pic>
        <p:nvPicPr>
          <p:cNvPr id="6" name="Picture 2" descr="SherHotel1C&amp;H ApexLcurve5                                      00000611 30 gig HD                      B58B3A1B:">
            <a:extLst>
              <a:ext uri="{FF2B5EF4-FFF2-40B4-BE49-F238E27FC236}">
                <a16:creationId xmlns:a16="http://schemas.microsoft.com/office/drawing/2014/main" id="{8BE178F9-340D-44E0-95C5-A1C9DE310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338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9ABE-95E1-40A3-993C-2BC79B1CE9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127880-5CE4-433D-B52C-29606BEAE2D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35712E7-3893-4021-A2CA-608C9325D284}"/>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EF9AFB8-810B-4AFC-B1D4-A94D5E4A8B2C}"/>
              </a:ext>
            </a:extLst>
          </p:cNvPr>
          <p:cNvSpPr>
            <a:spLocks noGrp="1"/>
          </p:cNvSpPr>
          <p:nvPr>
            <p:ph type="sldNum" sz="quarter" idx="12"/>
          </p:nvPr>
        </p:nvSpPr>
        <p:spPr/>
        <p:txBody>
          <a:bodyPr/>
          <a:lstStyle/>
          <a:p>
            <a:fld id="{680C5762-CF65-4775-9966-A58D40CC61B9}" type="slidenum">
              <a:rPr lang="en-US" smtClean="0"/>
              <a:t>19</a:t>
            </a:fld>
            <a:endParaRPr lang="en-US"/>
          </a:p>
        </p:txBody>
      </p:sp>
      <p:pic>
        <p:nvPicPr>
          <p:cNvPr id="6" name="Picture 2" descr="7/181b101–LOS/HC                                               00000F0E 30 gig HD                      B58B3A1B:">
            <a:extLst>
              <a:ext uri="{FF2B5EF4-FFF2-40B4-BE49-F238E27FC236}">
                <a16:creationId xmlns:a16="http://schemas.microsoft.com/office/drawing/2014/main" id="{3F20992F-DCF0-4570-8992-A37021934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663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75000"/>
              </a:lnSpc>
            </a:pPr>
            <a:r>
              <a:rPr lang="en-US" altLang="en-US" dirty="0"/>
              <a:t>Vision and Targeting</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altLang="en-US" b="1" dirty="0">
                <a:effectLst>
                  <a:outerShdw blurRad="38100" dist="38100" dir="2700000" algn="tl">
                    <a:srgbClr val="FFFFFF"/>
                  </a:outerShdw>
                </a:effectLst>
              </a:rPr>
              <a:t>Student Targeting Practice</a:t>
            </a:r>
            <a:endParaRPr lang="en-US" dirty="0"/>
          </a:p>
          <a:p>
            <a:pPr>
              <a:lnSpc>
                <a:spcPct val="90000"/>
              </a:lnSpc>
            </a:pPr>
            <a:r>
              <a:rPr lang="en-US" altLang="en-US" b="1" dirty="0">
                <a:effectLst>
                  <a:outerShdw blurRad="38100" dist="38100" dir="2700000" algn="tl">
                    <a:srgbClr val="FFFFFF"/>
                  </a:outerShdw>
                </a:effectLst>
              </a:rPr>
              <a:t>Hand position on steering wheel</a:t>
            </a:r>
          </a:p>
          <a:p>
            <a:pPr>
              <a:lnSpc>
                <a:spcPct val="90000"/>
              </a:lnSpc>
            </a:pPr>
            <a:r>
              <a:rPr lang="en-US" altLang="en-US" b="1" dirty="0">
                <a:effectLst>
                  <a:outerShdw blurRad="38100" dist="38100" dir="2700000" algn="tl">
                    <a:srgbClr val="FFFFFF"/>
                  </a:outerShdw>
                </a:effectLst>
              </a:rPr>
              <a:t>Grip of steering wheel</a:t>
            </a:r>
          </a:p>
          <a:p>
            <a:pPr>
              <a:lnSpc>
                <a:spcPct val="90000"/>
              </a:lnSpc>
            </a:pPr>
            <a:r>
              <a:rPr lang="en-US" altLang="en-US" b="1" dirty="0">
                <a:effectLst>
                  <a:outerShdw blurRad="38100" dist="38100" dir="2700000" algn="tl">
                    <a:srgbClr val="FFFFFF"/>
                  </a:outerShdw>
                </a:effectLst>
              </a:rPr>
              <a:t>Turning of wheel techniques</a:t>
            </a:r>
          </a:p>
          <a:p>
            <a:pPr>
              <a:lnSpc>
                <a:spcPct val="90000"/>
              </a:lnSpc>
            </a:pPr>
            <a:r>
              <a:rPr lang="en-US" altLang="en-US" b="1" dirty="0">
                <a:effectLst>
                  <a:outerShdw blurRad="38100" dist="38100" dir="2700000" algn="tl">
                    <a:srgbClr val="FFFFFF"/>
                  </a:outerShdw>
                </a:effectLst>
              </a:rPr>
              <a:t>Target Identification</a:t>
            </a:r>
          </a:p>
          <a:p>
            <a:pPr>
              <a:lnSpc>
                <a:spcPct val="90000"/>
              </a:lnSpc>
            </a:pPr>
            <a:r>
              <a:rPr lang="en-US" altLang="en-US" b="1" dirty="0">
                <a:effectLst>
                  <a:outerShdw blurRad="38100" dist="38100" dir="2700000" algn="tl">
                    <a:srgbClr val="FFFFFF"/>
                  </a:outerShdw>
                </a:effectLst>
              </a:rPr>
              <a:t>Use of Central Vision</a:t>
            </a:r>
          </a:p>
          <a:p>
            <a:pPr>
              <a:lnSpc>
                <a:spcPct val="90000"/>
              </a:lnSpc>
            </a:pPr>
            <a:r>
              <a:rPr lang="en-US" altLang="en-US" b="1" dirty="0">
                <a:effectLst>
                  <a:outerShdw blurRad="38100" dist="38100" dir="2700000" algn="tl">
                    <a:srgbClr val="FFFFFF"/>
                  </a:outerShdw>
                </a:effectLst>
              </a:rPr>
              <a:t>Use of Fringe Vision</a:t>
            </a:r>
          </a:p>
          <a:p>
            <a:pPr>
              <a:lnSpc>
                <a:spcPct val="90000"/>
              </a:lnSpc>
            </a:pPr>
            <a:r>
              <a:rPr lang="en-US" altLang="en-US" b="1" dirty="0">
                <a:effectLst>
                  <a:outerShdw blurRad="38100" dist="38100" dir="2700000" algn="tl">
                    <a:srgbClr val="FFFFFF"/>
                  </a:outerShdw>
                </a:effectLst>
              </a:rPr>
              <a:t>Turning Head Before Steering</a:t>
            </a:r>
          </a:p>
          <a:p>
            <a:pPr>
              <a:lnSpc>
                <a:spcPct val="90000"/>
              </a:lnSpc>
            </a:pPr>
            <a:r>
              <a:rPr lang="en-US" altLang="en-US" b="1" dirty="0">
                <a:effectLst>
                  <a:outerShdw blurRad="38100" dist="38100" dir="2700000" algn="tl">
                    <a:srgbClr val="FFFFFF"/>
                  </a:outerShdw>
                </a:effectLst>
              </a:rPr>
              <a:t>Seeing targeting path</a:t>
            </a:r>
          </a:p>
          <a:p>
            <a:pPr>
              <a:lnSpc>
                <a:spcPct val="90000"/>
              </a:lnSpc>
            </a:pPr>
            <a:r>
              <a:rPr lang="en-US" altLang="en-US" b="1" dirty="0">
                <a:effectLst>
                  <a:outerShdw blurRad="38100" dist="38100" dir="2700000" algn="tl">
                    <a:srgbClr val="FFFFFF"/>
                  </a:outerShdw>
                </a:effectLst>
              </a:rPr>
              <a:t>Transition pegs for steering recovery</a:t>
            </a:r>
            <a:endParaRPr lang="en-US" altLang="en-US" sz="2800" dirty="0"/>
          </a:p>
        </p:txBody>
      </p:sp>
      <p:sp>
        <p:nvSpPr>
          <p:cNvPr id="4" name="Slide Number Placeholder 3"/>
          <p:cNvSpPr>
            <a:spLocks noGrp="1"/>
          </p:cNvSpPr>
          <p:nvPr>
            <p:ph type="sldNum" sz="quarter" idx="12"/>
          </p:nvPr>
        </p:nvSpPr>
        <p:spPr/>
        <p:txBody>
          <a:bodyPr/>
          <a:lstStyle/>
          <a:p>
            <a:fld id="{680C5762-CF65-4775-9966-A58D40CC61B9}" type="slidenum">
              <a:rPr lang="en-US" smtClean="0"/>
              <a:t>2</a:t>
            </a:fld>
            <a:endParaRPr lang="en-US"/>
          </a:p>
        </p:txBody>
      </p:sp>
      <p:sp>
        <p:nvSpPr>
          <p:cNvPr id="5" name="Date Placeholder 4"/>
          <p:cNvSpPr>
            <a:spLocks noGrp="1"/>
          </p:cNvSpPr>
          <p:nvPr>
            <p:ph type="dt" sz="half" idx="10"/>
          </p:nvPr>
        </p:nvSpPr>
        <p:spPr/>
        <p:txBody>
          <a:bodyPr/>
          <a:lstStyle/>
          <a:p>
            <a:fld id="{20D57AF2-7F98-445B-850F-DA14E34254B5}" type="datetime1">
              <a:rPr lang="en-US" smtClean="0"/>
              <a:t>1/24/2019</a:t>
            </a:fld>
            <a:endParaRPr lang="en-US"/>
          </a:p>
        </p:txBody>
      </p:sp>
    </p:spTree>
    <p:extLst>
      <p:ext uri="{BB962C8B-B14F-4D97-AF65-F5344CB8AC3E}">
        <p14:creationId xmlns:p14="http://schemas.microsoft.com/office/powerpoint/2010/main" val="32947831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8E10-08E2-4433-90D8-F898EEC011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CBF962-8C08-464B-B9D1-1579CD4B07BA}"/>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D090EA5-2B20-4247-8F92-7339360BF212}"/>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6D07FDC4-93D5-4277-8691-54634B87D2B5}"/>
              </a:ext>
            </a:extLst>
          </p:cNvPr>
          <p:cNvSpPr>
            <a:spLocks noGrp="1"/>
          </p:cNvSpPr>
          <p:nvPr>
            <p:ph type="sldNum" sz="quarter" idx="12"/>
          </p:nvPr>
        </p:nvSpPr>
        <p:spPr/>
        <p:txBody>
          <a:bodyPr/>
          <a:lstStyle/>
          <a:p>
            <a:fld id="{680C5762-CF65-4775-9966-A58D40CC61B9}" type="slidenum">
              <a:rPr lang="en-US" smtClean="0"/>
              <a:t>20</a:t>
            </a:fld>
            <a:endParaRPr lang="en-US"/>
          </a:p>
        </p:txBody>
      </p:sp>
      <p:pic>
        <p:nvPicPr>
          <p:cNvPr id="6" name="Picture 2" descr="SherHotel1C&amp;H Apex 2                                           00000611 30 gig HD                      B58B3A1B:">
            <a:extLst>
              <a:ext uri="{FF2B5EF4-FFF2-40B4-BE49-F238E27FC236}">
                <a16:creationId xmlns:a16="http://schemas.microsoft.com/office/drawing/2014/main" id="{42EBCD76-228C-4211-9966-721B3D89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7275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9979-23D9-4668-81DF-C6B1E8C7EE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1656B2-A306-4DA8-B375-C8F9FEFAE8D3}"/>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90CE6C0-A9C9-4B5A-8D5F-47F0E047672F}"/>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C4B8EE5D-B3D9-4F4C-AB4E-7FBFE5B98068}"/>
              </a:ext>
            </a:extLst>
          </p:cNvPr>
          <p:cNvSpPr>
            <a:spLocks noGrp="1"/>
          </p:cNvSpPr>
          <p:nvPr>
            <p:ph type="sldNum" sz="quarter" idx="12"/>
          </p:nvPr>
        </p:nvSpPr>
        <p:spPr/>
        <p:txBody>
          <a:bodyPr/>
          <a:lstStyle/>
          <a:p>
            <a:fld id="{680C5762-CF65-4775-9966-A58D40CC61B9}" type="slidenum">
              <a:rPr lang="en-US" smtClean="0"/>
              <a:t>21</a:t>
            </a:fld>
            <a:endParaRPr lang="en-US"/>
          </a:p>
        </p:txBody>
      </p:sp>
      <p:pic>
        <p:nvPicPr>
          <p:cNvPr id="6" name="Picture 2" descr="7/18-1j-59   cook hill, TA                                     00000F0E 30 gig HD                      B58B3A1B:">
            <a:extLst>
              <a:ext uri="{FF2B5EF4-FFF2-40B4-BE49-F238E27FC236}">
                <a16:creationId xmlns:a16="http://schemas.microsoft.com/office/drawing/2014/main" id="{EB1BCAD1-6D8E-4967-8313-3CF2D5C92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6287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3551-D49A-43CA-8B1F-51B0FDABB4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2BB337-C90D-41B6-A3D9-B6349C3D89E9}"/>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7EEDECC-1F13-4058-9A44-3285765BE3A4}"/>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160EFB69-8BF6-4017-B4EA-9D0985E53257}"/>
              </a:ext>
            </a:extLst>
          </p:cNvPr>
          <p:cNvSpPr>
            <a:spLocks noGrp="1"/>
          </p:cNvSpPr>
          <p:nvPr>
            <p:ph type="sldNum" sz="quarter" idx="12"/>
          </p:nvPr>
        </p:nvSpPr>
        <p:spPr/>
        <p:txBody>
          <a:bodyPr/>
          <a:lstStyle/>
          <a:p>
            <a:fld id="{680C5762-CF65-4775-9966-A58D40CC61B9}" type="slidenum">
              <a:rPr lang="en-US" smtClean="0"/>
              <a:t>22</a:t>
            </a:fld>
            <a:endParaRPr lang="en-US"/>
          </a:p>
        </p:txBody>
      </p:sp>
      <p:pic>
        <p:nvPicPr>
          <p:cNvPr id="6" name="Picture 2" descr="SherHotel1C&amp;H approachLcurve4                                  00000611 30 gig HD                      B58B3A1B:">
            <a:extLst>
              <a:ext uri="{FF2B5EF4-FFF2-40B4-BE49-F238E27FC236}">
                <a16:creationId xmlns:a16="http://schemas.microsoft.com/office/drawing/2014/main" id="{58764658-8A04-4489-943B-76330A263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274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8FF6-B89F-4C2A-AC7E-062626B5D781}"/>
              </a:ext>
            </a:extLst>
          </p:cNvPr>
          <p:cNvSpPr>
            <a:spLocks noGrp="1"/>
          </p:cNvSpPr>
          <p:nvPr>
            <p:ph type="title"/>
          </p:nvPr>
        </p:nvSpPr>
        <p:spPr/>
        <p:txBody>
          <a:bodyPr/>
          <a:lstStyle/>
          <a:p>
            <a:r>
              <a:rPr lang="en-US" dirty="0"/>
              <a:t>Target Area Searching</a:t>
            </a:r>
          </a:p>
        </p:txBody>
      </p:sp>
      <p:sp>
        <p:nvSpPr>
          <p:cNvPr id="3" name="Content Placeholder 2">
            <a:extLst>
              <a:ext uri="{FF2B5EF4-FFF2-40B4-BE49-F238E27FC236}">
                <a16:creationId xmlns:a16="http://schemas.microsoft.com/office/drawing/2014/main" id="{EEE3E8A2-6CA5-4C5D-AC83-EC55131F50A6}"/>
              </a:ext>
            </a:extLst>
          </p:cNvPr>
          <p:cNvSpPr>
            <a:spLocks noGrp="1"/>
          </p:cNvSpPr>
          <p:nvPr>
            <p:ph idx="1"/>
          </p:nvPr>
        </p:nvSpPr>
        <p:spPr>
          <a:xfrm>
            <a:off x="457200" y="1600200"/>
            <a:ext cx="8229600" cy="4525963"/>
          </a:xfrm>
        </p:spPr>
        <p:txBody>
          <a:bodyPr>
            <a:normAutofit/>
          </a:bodyPr>
          <a:lstStyle/>
          <a:p>
            <a:pPr marL="0" indent="0" algn="ctr">
              <a:buNone/>
            </a:pPr>
            <a:r>
              <a:rPr lang="en-US" sz="2000" dirty="0"/>
              <a:t>Evaluate Targeting Path for Sightline/Path of Travel</a:t>
            </a:r>
          </a:p>
          <a:p>
            <a:pPr marL="0" indent="0" algn="ctr">
              <a:buNone/>
            </a:pPr>
            <a:endParaRPr lang="en-US" sz="2000" dirty="0"/>
          </a:p>
          <a:p>
            <a:pPr marL="0" indent="0" algn="ctr">
              <a:buNone/>
            </a:pPr>
            <a:r>
              <a:rPr lang="en-US" sz="2000" dirty="0"/>
              <a:t>Evaluate for Open Space to Exit</a:t>
            </a:r>
          </a:p>
          <a:p>
            <a:pPr marL="0" indent="0" algn="ctr">
              <a:buNone/>
            </a:pPr>
            <a:endParaRPr lang="en-US" sz="2000" dirty="0"/>
          </a:p>
          <a:p>
            <a:pPr marL="0" indent="0" algn="ctr">
              <a:buNone/>
            </a:pPr>
            <a:r>
              <a:rPr lang="en-US" sz="2000" dirty="0"/>
              <a:t>Execute Appropriate Speed, Positioning, Control, Communication</a:t>
            </a:r>
          </a:p>
          <a:p>
            <a:pPr marL="0" indent="0" algn="ctr">
              <a:buNone/>
            </a:pPr>
            <a:endParaRPr lang="en-US" sz="2000" dirty="0"/>
          </a:p>
          <a:p>
            <a:pPr marL="0" indent="0" algn="ctr">
              <a:buNone/>
            </a:pPr>
            <a:r>
              <a:rPr lang="en-US" sz="2000" dirty="0"/>
              <a:t>Search Target Area for Sightline/ Path of Travel Restrictions  </a:t>
            </a:r>
          </a:p>
        </p:txBody>
      </p:sp>
      <p:sp>
        <p:nvSpPr>
          <p:cNvPr id="4" name="Date Placeholder 3">
            <a:extLst>
              <a:ext uri="{FF2B5EF4-FFF2-40B4-BE49-F238E27FC236}">
                <a16:creationId xmlns:a16="http://schemas.microsoft.com/office/drawing/2014/main" id="{AADEB2FA-595E-42FC-8904-7DEC6E37B66D}"/>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42AE8D5F-E022-4EF5-A8C6-47F123034CD4}"/>
              </a:ext>
            </a:extLst>
          </p:cNvPr>
          <p:cNvSpPr>
            <a:spLocks noGrp="1"/>
          </p:cNvSpPr>
          <p:nvPr>
            <p:ph type="sldNum" sz="quarter" idx="12"/>
          </p:nvPr>
        </p:nvSpPr>
        <p:spPr/>
        <p:txBody>
          <a:bodyPr/>
          <a:lstStyle/>
          <a:p>
            <a:fld id="{680C5762-CF65-4775-9966-A58D40CC61B9}" type="slidenum">
              <a:rPr lang="en-US" smtClean="0"/>
              <a:t>23</a:t>
            </a:fld>
            <a:endParaRPr lang="en-US"/>
          </a:p>
        </p:txBody>
      </p:sp>
      <p:cxnSp>
        <p:nvCxnSpPr>
          <p:cNvPr id="7" name="Straight Arrow Connector 6">
            <a:extLst>
              <a:ext uri="{FF2B5EF4-FFF2-40B4-BE49-F238E27FC236}">
                <a16:creationId xmlns:a16="http://schemas.microsoft.com/office/drawing/2014/main" id="{F7F4D492-D73F-4985-91A8-BAE5634E91FB}"/>
              </a:ext>
              <a:ext uri="{C183D7F6-B498-43B3-948B-1728B52AA6E4}">
                <adec:decorative xmlns:adec="http://schemas.microsoft.com/office/drawing/2017/decorative" val="1"/>
              </a:ext>
            </a:extLst>
          </p:cNvPr>
          <p:cNvCxnSpPr>
            <a:cxnSpLocks/>
          </p:cNvCxnSpPr>
          <p:nvPr/>
        </p:nvCxnSpPr>
        <p:spPr>
          <a:xfrm>
            <a:off x="4572000" y="19050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C35DE7F-9D64-4A3B-A699-15D0B16A3BA8}"/>
              </a:ext>
              <a:ext uri="{C183D7F6-B498-43B3-948B-1728B52AA6E4}">
                <adec:decorative xmlns:adec="http://schemas.microsoft.com/office/drawing/2017/decorative" val="1"/>
              </a:ext>
            </a:extLst>
          </p:cNvPr>
          <p:cNvCxnSpPr>
            <a:cxnSpLocks/>
          </p:cNvCxnSpPr>
          <p:nvPr/>
        </p:nvCxnSpPr>
        <p:spPr>
          <a:xfrm>
            <a:off x="4572000" y="26670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A34911B-A9B2-4785-B936-FDD7AD59AC49}"/>
              </a:ext>
              <a:ext uri="{C183D7F6-B498-43B3-948B-1728B52AA6E4}">
                <adec:decorative xmlns:adec="http://schemas.microsoft.com/office/drawing/2017/decorative" val="1"/>
              </a:ext>
            </a:extLst>
          </p:cNvPr>
          <p:cNvCxnSpPr>
            <a:cxnSpLocks/>
          </p:cNvCxnSpPr>
          <p:nvPr/>
        </p:nvCxnSpPr>
        <p:spPr>
          <a:xfrm>
            <a:off x="4563122" y="33528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AutoShape 8">
            <a:extLst>
              <a:ext uri="{FF2B5EF4-FFF2-40B4-BE49-F238E27FC236}">
                <a16:creationId xmlns:a16="http://schemas.microsoft.com/office/drawing/2014/main" id="{88EE3402-27A3-4950-ACEC-F8CD124B814F}"/>
              </a:ext>
              <a:ext uri="{C183D7F6-B498-43B3-948B-1728B52AA6E4}">
                <adec:decorative xmlns:adec="http://schemas.microsoft.com/office/drawing/2017/decorative" val="1"/>
              </a:ext>
            </a:extLst>
          </p:cNvPr>
          <p:cNvSpPr>
            <a:spLocks noChangeArrowheads="1"/>
          </p:cNvSpPr>
          <p:nvPr/>
        </p:nvSpPr>
        <p:spPr bwMode="auto">
          <a:xfrm rot="16200000">
            <a:off x="-471031" y="2482845"/>
            <a:ext cx="2408288" cy="947580"/>
          </a:xfrm>
          <a:custGeom>
            <a:avLst/>
            <a:gdLst>
              <a:gd name="T0" fmla="*/ 701435 w 21600"/>
              <a:gd name="T1" fmla="*/ 0 h 21600"/>
              <a:gd name="T2" fmla="*/ 701435 w 21600"/>
              <a:gd name="T3" fmla="*/ 814924 h 21600"/>
              <a:gd name="T4" fmla="*/ 144667 w 21600"/>
              <a:gd name="T5" fmla="*/ 1447800 h 21600"/>
              <a:gd name="T6" fmla="*/ 1219200 w 21600"/>
              <a:gd name="T7" fmla="*/ 407462 h 21600"/>
              <a:gd name="T8" fmla="*/ 17694720 60000 65536"/>
              <a:gd name="T9" fmla="*/ 5898240 60000 65536"/>
              <a:gd name="T10" fmla="*/ 5898240 60000 65536"/>
              <a:gd name="T11" fmla="*/ 0 60000 65536"/>
              <a:gd name="T12" fmla="*/ 12427 w 21600"/>
              <a:gd name="T13" fmla="*/ 3572 h 21600"/>
              <a:gd name="T14" fmla="*/ 17817 w 21600"/>
              <a:gd name="T15" fmla="*/ 8586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572"/>
                </a:lnTo>
                <a:cubicBezTo>
                  <a:pt x="5564" y="3572"/>
                  <a:pt x="0" y="7416"/>
                  <a:pt x="0" y="12158"/>
                </a:cubicBezTo>
                <a:lnTo>
                  <a:pt x="0" y="21600"/>
                </a:lnTo>
                <a:lnTo>
                  <a:pt x="5125" y="21600"/>
                </a:lnTo>
                <a:lnTo>
                  <a:pt x="5125" y="12158"/>
                </a:lnTo>
                <a:cubicBezTo>
                  <a:pt x="5125" y="10185"/>
                  <a:pt x="8394" y="8586"/>
                  <a:pt x="12427" y="8586"/>
                </a:cubicBezTo>
                <a:lnTo>
                  <a:pt x="12427"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557098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4AC6-AC6B-476D-977D-8187CFFA3A06}"/>
              </a:ext>
            </a:extLst>
          </p:cNvPr>
          <p:cNvSpPr>
            <a:spLocks noGrp="1"/>
          </p:cNvSpPr>
          <p:nvPr>
            <p:ph type="title"/>
          </p:nvPr>
        </p:nvSpPr>
        <p:spPr/>
        <p:txBody>
          <a:bodyPr/>
          <a:lstStyle/>
          <a:p>
            <a:r>
              <a:rPr lang="en-US" dirty="0"/>
              <a:t>Choosing a Path of Travel </a:t>
            </a:r>
          </a:p>
        </p:txBody>
      </p:sp>
      <p:sp>
        <p:nvSpPr>
          <p:cNvPr id="3" name="Content Placeholder 2">
            <a:extLst>
              <a:ext uri="{FF2B5EF4-FFF2-40B4-BE49-F238E27FC236}">
                <a16:creationId xmlns:a16="http://schemas.microsoft.com/office/drawing/2014/main" id="{8A9EF2C9-C36A-407C-B61E-1CA5E32A2D24}"/>
              </a:ext>
            </a:extLst>
          </p:cNvPr>
          <p:cNvSpPr>
            <a:spLocks noGrp="1"/>
          </p:cNvSpPr>
          <p:nvPr>
            <p:ph idx="1"/>
          </p:nvPr>
        </p:nvSpPr>
        <p:spPr/>
        <p:txBody>
          <a:bodyPr>
            <a:normAutofit lnSpcReduction="10000"/>
          </a:bodyPr>
          <a:lstStyle/>
          <a:p>
            <a:pPr marL="0" indent="0">
              <a:buNone/>
            </a:pPr>
            <a:endParaRPr lang="en-US" dirty="0"/>
          </a:p>
          <a:p>
            <a:pPr marL="0" indent="0">
              <a:buNone/>
            </a:pPr>
            <a:endParaRPr lang="en-US" dirty="0"/>
          </a:p>
          <a:p>
            <a:pPr marL="0" indent="0">
              <a:buNone/>
            </a:pPr>
            <a:r>
              <a:rPr lang="en-US" dirty="0">
                <a:solidFill>
                  <a:srgbClr val="00B050"/>
                </a:solidFill>
              </a:rPr>
              <a:t>Open Space</a:t>
            </a:r>
            <a:r>
              <a:rPr lang="en-US" dirty="0"/>
              <a:t>			   </a:t>
            </a:r>
            <a:r>
              <a:rPr lang="en-US" dirty="0">
                <a:solidFill>
                  <a:srgbClr val="FF0000"/>
                </a:solidFill>
              </a:rPr>
              <a:t>Restricted Space</a:t>
            </a:r>
          </a:p>
          <a:p>
            <a:pPr marL="0" indent="0">
              <a:buNone/>
            </a:pPr>
            <a:endParaRPr lang="en-US" dirty="0"/>
          </a:p>
          <a:p>
            <a:pPr marL="0" indent="0">
              <a:buNone/>
            </a:pPr>
            <a:r>
              <a:rPr lang="en-US" dirty="0"/>
              <a:t>							</a:t>
            </a:r>
          </a:p>
          <a:p>
            <a:pPr marL="0" indent="0">
              <a:buNone/>
            </a:pPr>
            <a:endParaRPr lang="en-US" dirty="0"/>
          </a:p>
          <a:p>
            <a:pPr marL="0" indent="0" algn="ctr">
              <a:buNone/>
            </a:pPr>
            <a:r>
              <a:rPr lang="en-US" dirty="0">
                <a:solidFill>
                  <a:srgbClr val="7030A0"/>
                </a:solidFill>
              </a:rPr>
              <a:t>Sightline or Path of Travel </a:t>
            </a:r>
          </a:p>
          <a:p>
            <a:pPr marL="0" indent="0" algn="ctr">
              <a:buNone/>
            </a:pPr>
            <a:r>
              <a:rPr lang="en-US" dirty="0">
                <a:solidFill>
                  <a:srgbClr val="7030A0"/>
                </a:solidFill>
              </a:rPr>
              <a:t>Blockage </a:t>
            </a:r>
          </a:p>
        </p:txBody>
      </p:sp>
      <p:sp>
        <p:nvSpPr>
          <p:cNvPr id="4" name="Date Placeholder 3">
            <a:extLst>
              <a:ext uri="{FF2B5EF4-FFF2-40B4-BE49-F238E27FC236}">
                <a16:creationId xmlns:a16="http://schemas.microsoft.com/office/drawing/2014/main" id="{8D4C3AE6-47B0-441A-BC37-FB2C0E6EA6B6}"/>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0E9F55C2-2E3A-4BBB-838E-BE817FE2EB12}"/>
              </a:ext>
            </a:extLst>
          </p:cNvPr>
          <p:cNvSpPr>
            <a:spLocks noGrp="1"/>
          </p:cNvSpPr>
          <p:nvPr>
            <p:ph type="sldNum" sz="quarter" idx="12"/>
          </p:nvPr>
        </p:nvSpPr>
        <p:spPr/>
        <p:txBody>
          <a:bodyPr/>
          <a:lstStyle/>
          <a:p>
            <a:fld id="{680C5762-CF65-4775-9966-A58D40CC61B9}" type="slidenum">
              <a:rPr lang="en-US" smtClean="0"/>
              <a:t>24</a:t>
            </a:fld>
            <a:endParaRPr lang="en-US"/>
          </a:p>
        </p:txBody>
      </p:sp>
      <p:sp>
        <p:nvSpPr>
          <p:cNvPr id="6" name="AutoShape 10">
            <a:extLst>
              <a:ext uri="{FF2B5EF4-FFF2-40B4-BE49-F238E27FC236}">
                <a16:creationId xmlns:a16="http://schemas.microsoft.com/office/drawing/2014/main" id="{D1D0FE37-18EE-4493-9C33-D6A383898C70}"/>
              </a:ext>
              <a:ext uri="{C183D7F6-B498-43B3-948B-1728B52AA6E4}">
                <adec:decorative xmlns:adec="http://schemas.microsoft.com/office/drawing/2017/decorative" val="1"/>
              </a:ext>
            </a:extLst>
          </p:cNvPr>
          <p:cNvSpPr>
            <a:spLocks noChangeArrowheads="1"/>
          </p:cNvSpPr>
          <p:nvPr/>
        </p:nvSpPr>
        <p:spPr bwMode="auto">
          <a:xfrm rot="2105087">
            <a:off x="5687341" y="2944919"/>
            <a:ext cx="1143000" cy="1905000"/>
          </a:xfrm>
          <a:prstGeom prst="upArrow">
            <a:avLst>
              <a:gd name="adj1" fmla="val 61509"/>
              <a:gd name="adj2" fmla="val 66875"/>
            </a:avLst>
          </a:prstGeom>
          <a:solidFill>
            <a:srgbClr val="EF1F1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7" name="AutoShape 9">
            <a:extLst>
              <a:ext uri="{FF2B5EF4-FFF2-40B4-BE49-F238E27FC236}">
                <a16:creationId xmlns:a16="http://schemas.microsoft.com/office/drawing/2014/main" id="{6ECE71BE-46EA-49C4-9F9C-33BF99A999B4}"/>
              </a:ext>
              <a:ext uri="{C183D7F6-B498-43B3-948B-1728B52AA6E4}">
                <adec:decorative xmlns:adec="http://schemas.microsoft.com/office/drawing/2017/decorative" val="1"/>
              </a:ext>
            </a:extLst>
          </p:cNvPr>
          <p:cNvSpPr>
            <a:spLocks noChangeArrowheads="1"/>
          </p:cNvSpPr>
          <p:nvPr/>
        </p:nvSpPr>
        <p:spPr bwMode="auto">
          <a:xfrm rot="19742847">
            <a:off x="1905000" y="3348775"/>
            <a:ext cx="1371600" cy="1371600"/>
          </a:xfrm>
          <a:prstGeom prst="upArrow">
            <a:avLst>
              <a:gd name="adj1" fmla="val 50000"/>
              <a:gd name="adj2" fmla="val 25000"/>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8" name="AutoShape 4">
            <a:extLst>
              <a:ext uri="{FF2B5EF4-FFF2-40B4-BE49-F238E27FC236}">
                <a16:creationId xmlns:a16="http://schemas.microsoft.com/office/drawing/2014/main" id="{9B571B8C-8FEE-46E8-937D-CF7C4CE0C865}"/>
              </a:ext>
              <a:ext uri="{C183D7F6-B498-43B3-948B-1728B52AA6E4}">
                <adec:decorative xmlns:adec="http://schemas.microsoft.com/office/drawing/2017/decorative" val="1"/>
              </a:ext>
            </a:extLst>
          </p:cNvPr>
          <p:cNvSpPr>
            <a:spLocks noChangeArrowheads="1"/>
          </p:cNvSpPr>
          <p:nvPr/>
        </p:nvSpPr>
        <p:spPr bwMode="auto">
          <a:xfrm flipH="1">
            <a:off x="1219200" y="1142887"/>
            <a:ext cx="5638800" cy="1600200"/>
          </a:xfrm>
          <a:prstGeom prst="curvedDownArrow">
            <a:avLst>
              <a:gd name="adj1" fmla="val 70476"/>
              <a:gd name="adj2" fmla="val 140952"/>
              <a:gd name="adj3" fmla="val 38546"/>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Tree>
    <p:extLst>
      <p:ext uri="{BB962C8B-B14F-4D97-AF65-F5344CB8AC3E}">
        <p14:creationId xmlns:p14="http://schemas.microsoft.com/office/powerpoint/2010/main" val="493128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E34E-5D8A-4CBB-BC75-65FB9973FF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E1CBB8-4835-4678-AE2F-2B31D38B3E83}"/>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6004579E-9573-4775-A408-6D7553C3C086}"/>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B18A6241-D049-4941-A619-F286ABE79D08}"/>
              </a:ext>
            </a:extLst>
          </p:cNvPr>
          <p:cNvSpPr>
            <a:spLocks noGrp="1"/>
          </p:cNvSpPr>
          <p:nvPr>
            <p:ph type="sldNum" sz="quarter" idx="12"/>
          </p:nvPr>
        </p:nvSpPr>
        <p:spPr/>
        <p:txBody>
          <a:bodyPr/>
          <a:lstStyle/>
          <a:p>
            <a:fld id="{680C5762-CF65-4775-9966-A58D40CC61B9}" type="slidenum">
              <a:rPr lang="en-US" smtClean="0"/>
              <a:t>25</a:t>
            </a:fld>
            <a:endParaRPr lang="en-US"/>
          </a:p>
        </p:txBody>
      </p:sp>
      <p:pic>
        <p:nvPicPr>
          <p:cNvPr id="6" name="Picture 2" descr="SherHotel1TA-TA TP&amp;TA search6                                  00000611 30 gig HD                      B58B3A1B:">
            <a:extLst>
              <a:ext uri="{FF2B5EF4-FFF2-40B4-BE49-F238E27FC236}">
                <a16:creationId xmlns:a16="http://schemas.microsoft.com/office/drawing/2014/main" id="{2B663C02-50BC-4C0B-A681-D86EC1DB5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20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28D0-5494-4B22-AD6D-20E83FB327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8EA8F5-8948-4566-AD60-32E51757D35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138E2E2-E0AE-4453-A7C8-F446650C3BC2}"/>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4DCC3593-E671-4185-AD08-D30EF21BE71C}"/>
              </a:ext>
            </a:extLst>
          </p:cNvPr>
          <p:cNvSpPr>
            <a:spLocks noGrp="1"/>
          </p:cNvSpPr>
          <p:nvPr>
            <p:ph type="sldNum" sz="quarter" idx="12"/>
          </p:nvPr>
        </p:nvSpPr>
        <p:spPr/>
        <p:txBody>
          <a:bodyPr/>
          <a:lstStyle/>
          <a:p>
            <a:fld id="{680C5762-CF65-4775-9966-A58D40CC61B9}" type="slidenum">
              <a:rPr lang="en-US" smtClean="0"/>
              <a:t>26</a:t>
            </a:fld>
            <a:endParaRPr lang="en-US"/>
          </a:p>
        </p:txBody>
      </p:sp>
      <p:pic>
        <p:nvPicPr>
          <p:cNvPr id="6" name="Picture 1026" descr="7/181b29–2LR/XRFZ/XFZ                                          0001A8F1G4 HD                          ABA78158:">
            <a:extLst>
              <a:ext uri="{FF2B5EF4-FFF2-40B4-BE49-F238E27FC236}">
                <a16:creationId xmlns:a16="http://schemas.microsoft.com/office/drawing/2014/main" id="{8C56E84E-D50E-4291-9312-61B4BA8DD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82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DB80-CB7E-48CC-B16F-9E08495457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BAF9DB-FA32-493A-87B5-AF4F5CD8F05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F2E91361-0834-4797-8866-652A189BF1D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F463560-A280-4F91-81C2-0F2E55286ADF}"/>
              </a:ext>
            </a:extLst>
          </p:cNvPr>
          <p:cNvSpPr>
            <a:spLocks noGrp="1"/>
          </p:cNvSpPr>
          <p:nvPr>
            <p:ph type="sldNum" sz="quarter" idx="12"/>
          </p:nvPr>
        </p:nvSpPr>
        <p:spPr/>
        <p:txBody>
          <a:bodyPr/>
          <a:lstStyle/>
          <a:p>
            <a:fld id="{680C5762-CF65-4775-9966-A58D40CC61B9}" type="slidenum">
              <a:rPr lang="en-US" smtClean="0"/>
              <a:t>27</a:t>
            </a:fld>
            <a:endParaRPr lang="en-US"/>
          </a:p>
        </p:txBody>
      </p:sp>
      <p:pic>
        <p:nvPicPr>
          <p:cNvPr id="6" name="Picture 2" descr="hi4-2 Closer to TA pict                                        000007A5 30 gig HD                      B58B3A1B:">
            <a:extLst>
              <a:ext uri="{FF2B5EF4-FFF2-40B4-BE49-F238E27FC236}">
                <a16:creationId xmlns:a16="http://schemas.microsoft.com/office/drawing/2014/main" id="{6129A86A-A960-4D37-B170-0AC513D99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3260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5E0D-A252-439D-BDFF-1D0DF0FC69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57F393-DC4F-4D46-8EC7-267832BAB3A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43FF5CC-1B7B-49DE-B32F-9E4CD370DFC7}"/>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8EF6FCB-5687-4F8B-910D-F576126ED286}"/>
              </a:ext>
            </a:extLst>
          </p:cNvPr>
          <p:cNvSpPr>
            <a:spLocks noGrp="1"/>
          </p:cNvSpPr>
          <p:nvPr>
            <p:ph type="sldNum" sz="quarter" idx="12"/>
          </p:nvPr>
        </p:nvSpPr>
        <p:spPr/>
        <p:txBody>
          <a:bodyPr/>
          <a:lstStyle/>
          <a:p>
            <a:fld id="{680C5762-CF65-4775-9966-A58D40CC61B9}" type="slidenum">
              <a:rPr lang="en-US" smtClean="0"/>
              <a:t>28</a:t>
            </a:fld>
            <a:endParaRPr lang="en-US"/>
          </a:p>
        </p:txBody>
      </p:sp>
      <p:pic>
        <p:nvPicPr>
          <p:cNvPr id="6" name="Picture 2" descr="hi4-3a searching TA  pict                                      000007A5 30 gig HD                      B58B3A1B:">
            <a:extLst>
              <a:ext uri="{FF2B5EF4-FFF2-40B4-BE49-F238E27FC236}">
                <a16:creationId xmlns:a16="http://schemas.microsoft.com/office/drawing/2014/main" id="{A2B2C06A-7BD7-4025-8989-B48EA229D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9838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0BE5-0671-424D-B37B-2CEDDFD258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8BEBBF-2A24-417E-B1CE-392CC10362D2}"/>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F07C4E2A-7BB4-4227-8F22-BF014D18F132}"/>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6440CC7E-591E-4E07-9C04-A3C9772FE802}"/>
              </a:ext>
            </a:extLst>
          </p:cNvPr>
          <p:cNvSpPr>
            <a:spLocks noGrp="1"/>
          </p:cNvSpPr>
          <p:nvPr>
            <p:ph type="sldNum" sz="quarter" idx="12"/>
          </p:nvPr>
        </p:nvSpPr>
        <p:spPr/>
        <p:txBody>
          <a:bodyPr/>
          <a:lstStyle/>
          <a:p>
            <a:fld id="{680C5762-CF65-4775-9966-A58D40CC61B9}" type="slidenum">
              <a:rPr lang="en-US" smtClean="0"/>
              <a:t>29</a:t>
            </a:fld>
            <a:endParaRPr lang="en-US"/>
          </a:p>
        </p:txBody>
      </p:sp>
      <p:pic>
        <p:nvPicPr>
          <p:cNvPr id="6" name="Picture 2" descr="hi4-3b search TA gr tar pa pict                                000007A5 30 gig HD                      B58B3A1B:">
            <a:extLst>
              <a:ext uri="{FF2B5EF4-FFF2-40B4-BE49-F238E27FC236}">
                <a16:creationId xmlns:a16="http://schemas.microsoft.com/office/drawing/2014/main" id="{FBBDCF28-B992-47EF-90A9-10350983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456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C120-F0C3-4271-A39E-65C7650EF1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6DCFDD-7AA2-45A6-AE76-914D93A22A6A}"/>
              </a:ext>
            </a:extLst>
          </p:cNvPr>
          <p:cNvSpPr>
            <a:spLocks noGrp="1"/>
          </p:cNvSpPr>
          <p:nvPr>
            <p:ph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8A20F9B1-79BA-499C-BE3E-A3AB0F2E4E55}"/>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CE2BE2C8-9737-4683-8DD6-86E1AF3B5BA2}"/>
              </a:ext>
            </a:extLst>
          </p:cNvPr>
          <p:cNvSpPr>
            <a:spLocks noGrp="1"/>
          </p:cNvSpPr>
          <p:nvPr>
            <p:ph type="sldNum" sz="quarter" idx="12"/>
          </p:nvPr>
        </p:nvSpPr>
        <p:spPr/>
        <p:txBody>
          <a:bodyPr/>
          <a:lstStyle/>
          <a:p>
            <a:fld id="{680C5762-CF65-4775-9966-A58D40CC61B9}" type="slidenum">
              <a:rPr lang="en-US" smtClean="0"/>
              <a:t>3</a:t>
            </a:fld>
            <a:endParaRPr lang="en-US"/>
          </a:p>
        </p:txBody>
      </p:sp>
      <p:pic>
        <p:nvPicPr>
          <p:cNvPr id="6" name="Picture 2" descr="Ph curve877.jpeg                                               0000CB58G4 HD                          ABA78158:">
            <a:extLst>
              <a:ext uri="{FF2B5EF4-FFF2-40B4-BE49-F238E27FC236}">
                <a16:creationId xmlns:a16="http://schemas.microsoft.com/office/drawing/2014/main" id="{0F4A641D-4251-4BF3-8D65-74BCB0D1A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021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4C7-976A-4D40-A404-DF136587DD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EB0FFD-91C7-41D0-A4FB-F4BC47FED2E1}"/>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407296E4-3B9A-4F56-B746-F0C1438C1643}"/>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37E5748-2903-4E99-B10C-6511E05E3640}"/>
              </a:ext>
            </a:extLst>
          </p:cNvPr>
          <p:cNvSpPr>
            <a:spLocks noGrp="1"/>
          </p:cNvSpPr>
          <p:nvPr>
            <p:ph type="sldNum" sz="quarter" idx="12"/>
          </p:nvPr>
        </p:nvSpPr>
        <p:spPr/>
        <p:txBody>
          <a:bodyPr/>
          <a:lstStyle/>
          <a:p>
            <a:fld id="{680C5762-CF65-4775-9966-A58D40CC61B9}" type="slidenum">
              <a:rPr lang="en-US" smtClean="0"/>
              <a:t>30</a:t>
            </a:fld>
            <a:endParaRPr lang="en-US"/>
          </a:p>
        </p:txBody>
      </p:sp>
      <p:pic>
        <p:nvPicPr>
          <p:cNvPr id="6" name="Picture 2" descr="hi4-4 Six seconds later pict                                   000007A5 30 gig HD                      B58B3A1B:">
            <a:extLst>
              <a:ext uri="{FF2B5EF4-FFF2-40B4-BE49-F238E27FC236}">
                <a16:creationId xmlns:a16="http://schemas.microsoft.com/office/drawing/2014/main" id="{0EB6471D-05F4-491E-BB0B-D6743DB4C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0BFA06E-B403-452E-AA0D-A4390B7E2D7E}"/>
              </a:ext>
            </a:extLst>
          </p:cNvPr>
          <p:cNvSpPr/>
          <p:nvPr/>
        </p:nvSpPr>
        <p:spPr>
          <a:xfrm>
            <a:off x="3886200" y="6106655"/>
            <a:ext cx="2819400" cy="523220"/>
          </a:xfrm>
          <a:prstGeom prst="rect">
            <a:avLst/>
          </a:prstGeom>
        </p:spPr>
        <p:txBody>
          <a:bodyPr wrap="square">
            <a:spAutoFit/>
          </a:bodyPr>
          <a:lstStyle/>
          <a:p>
            <a:r>
              <a:rPr lang="en-US" altLang="en-US" sz="2800" b="1" dirty="0"/>
              <a:t>Six Seconds later</a:t>
            </a:r>
            <a:endParaRPr lang="en-US" altLang="en-US" sz="2800" dirty="0"/>
          </a:p>
        </p:txBody>
      </p:sp>
    </p:spTree>
    <p:extLst>
      <p:ext uri="{BB962C8B-B14F-4D97-AF65-F5344CB8AC3E}">
        <p14:creationId xmlns:p14="http://schemas.microsoft.com/office/powerpoint/2010/main" val="31714957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D8F3-C975-45ED-B537-11013D377A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5D51FA-8C48-4793-91EE-8355F2FF32E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94CC33C-AF2B-4811-B8BA-043D9B43F8D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06B4F9A9-7F06-46BB-8AC2-4E375742D6BC}"/>
              </a:ext>
            </a:extLst>
          </p:cNvPr>
          <p:cNvSpPr>
            <a:spLocks noGrp="1"/>
          </p:cNvSpPr>
          <p:nvPr>
            <p:ph type="sldNum" sz="quarter" idx="12"/>
          </p:nvPr>
        </p:nvSpPr>
        <p:spPr/>
        <p:txBody>
          <a:bodyPr/>
          <a:lstStyle/>
          <a:p>
            <a:fld id="{680C5762-CF65-4775-9966-A58D40CC61B9}" type="slidenum">
              <a:rPr lang="en-US" smtClean="0"/>
              <a:t>31</a:t>
            </a:fld>
            <a:endParaRPr lang="en-US"/>
          </a:p>
        </p:txBody>
      </p:sp>
      <p:pic>
        <p:nvPicPr>
          <p:cNvPr id="6" name="Picture 2" descr="h2 Whats in TA                                                 0001D64FMy HD                          ABA78158:">
            <a:extLst>
              <a:ext uri="{FF2B5EF4-FFF2-40B4-BE49-F238E27FC236}">
                <a16:creationId xmlns:a16="http://schemas.microsoft.com/office/drawing/2014/main" id="{1C279C4F-1C4A-4C58-ADEA-795A87B35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931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5919-ECEF-4B1E-BA85-60B57D239B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D39348-02A5-4A2A-8C75-BD8DAA1C34A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0498AA33-79CF-4548-920A-A0ACD50A60F6}"/>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0ECA1CD-F234-4898-BA45-9A3E87D74D4B}"/>
              </a:ext>
            </a:extLst>
          </p:cNvPr>
          <p:cNvSpPr>
            <a:spLocks noGrp="1"/>
          </p:cNvSpPr>
          <p:nvPr>
            <p:ph type="sldNum" sz="quarter" idx="12"/>
          </p:nvPr>
        </p:nvSpPr>
        <p:spPr/>
        <p:txBody>
          <a:bodyPr/>
          <a:lstStyle/>
          <a:p>
            <a:fld id="{680C5762-CF65-4775-9966-A58D40CC61B9}" type="slidenum">
              <a:rPr lang="en-US" smtClean="0"/>
              <a:t>32</a:t>
            </a:fld>
            <a:endParaRPr lang="en-US"/>
          </a:p>
        </p:txBody>
      </p:sp>
      <p:pic>
        <p:nvPicPr>
          <p:cNvPr id="6" name="Picture 2" descr="h2a Whats in TA , TA high light                                0001D64FMy HD                          ABA78158:">
            <a:extLst>
              <a:ext uri="{FF2B5EF4-FFF2-40B4-BE49-F238E27FC236}">
                <a16:creationId xmlns:a16="http://schemas.microsoft.com/office/drawing/2014/main" id="{6D90594E-A686-4F73-AD16-75046D5E0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008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9188-9822-4B59-B7C7-8C3DE55166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034B9B-9B0B-49E9-B366-2D7DFB46C2AA}"/>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E1BC99C-9C26-4CB8-99EF-8DA2D4D1326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9BA3C5A4-3060-4683-AD85-E8D3CA1A3173}"/>
              </a:ext>
            </a:extLst>
          </p:cNvPr>
          <p:cNvSpPr>
            <a:spLocks noGrp="1"/>
          </p:cNvSpPr>
          <p:nvPr>
            <p:ph type="sldNum" sz="quarter" idx="12"/>
          </p:nvPr>
        </p:nvSpPr>
        <p:spPr/>
        <p:txBody>
          <a:bodyPr/>
          <a:lstStyle/>
          <a:p>
            <a:fld id="{680C5762-CF65-4775-9966-A58D40CC61B9}" type="slidenum">
              <a:rPr lang="en-US" smtClean="0"/>
              <a:t>33</a:t>
            </a:fld>
            <a:endParaRPr lang="en-US"/>
          </a:p>
        </p:txBody>
      </p:sp>
      <p:pic>
        <p:nvPicPr>
          <p:cNvPr id="6" name="Picture 2" descr="h2b Whats in TA, graphic LP                                    0001D64FMy HD                          ABA78158:">
            <a:extLst>
              <a:ext uri="{FF2B5EF4-FFF2-40B4-BE49-F238E27FC236}">
                <a16:creationId xmlns:a16="http://schemas.microsoft.com/office/drawing/2014/main" id="{2BB0735D-36B0-48CC-A9DB-B95D09B7D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0001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5BA5-5169-4A6B-AC3F-3636926A08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28172A-5EF0-4BBC-A95B-D9A1B1E41BE6}"/>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B4043086-F777-4CCC-9D2E-DE1D5FDCB421}"/>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9F633859-6FE7-4C08-9805-E7B18564CF8A}"/>
              </a:ext>
            </a:extLst>
          </p:cNvPr>
          <p:cNvSpPr>
            <a:spLocks noGrp="1"/>
          </p:cNvSpPr>
          <p:nvPr>
            <p:ph type="sldNum" sz="quarter" idx="12"/>
          </p:nvPr>
        </p:nvSpPr>
        <p:spPr/>
        <p:txBody>
          <a:bodyPr/>
          <a:lstStyle/>
          <a:p>
            <a:fld id="{680C5762-CF65-4775-9966-A58D40CC61B9}" type="slidenum">
              <a:rPr lang="en-US" smtClean="0"/>
              <a:t>34</a:t>
            </a:fld>
            <a:endParaRPr lang="en-US"/>
          </a:p>
        </p:txBody>
      </p:sp>
      <p:pic>
        <p:nvPicPr>
          <p:cNvPr id="6" name="Picture 2" descr="h12 click on what                                              0001D64FMy HD                          ABA78158:">
            <a:extLst>
              <a:ext uri="{FF2B5EF4-FFF2-40B4-BE49-F238E27FC236}">
                <a16:creationId xmlns:a16="http://schemas.microsoft.com/office/drawing/2014/main" id="{B3113448-DB1D-4F65-8EAA-4F52FF511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041"/>
            <a:ext cx="93726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529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1134-A7E5-4F52-A8D1-FAA6EB68CD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ED75C8-8702-4F2D-9CA4-B0A841FCE0A6}"/>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9D370F7-4D4F-4B29-848B-E63BC29FA84F}"/>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2F58691-2E2C-4D45-827D-EAECC5FDA60C}"/>
              </a:ext>
            </a:extLst>
          </p:cNvPr>
          <p:cNvSpPr>
            <a:spLocks noGrp="1"/>
          </p:cNvSpPr>
          <p:nvPr>
            <p:ph type="sldNum" sz="quarter" idx="12"/>
          </p:nvPr>
        </p:nvSpPr>
        <p:spPr/>
        <p:txBody>
          <a:bodyPr/>
          <a:lstStyle/>
          <a:p>
            <a:fld id="{680C5762-CF65-4775-9966-A58D40CC61B9}" type="slidenum">
              <a:rPr lang="en-US" smtClean="0"/>
              <a:t>35</a:t>
            </a:fld>
            <a:endParaRPr lang="en-US"/>
          </a:p>
        </p:txBody>
      </p:sp>
      <p:pic>
        <p:nvPicPr>
          <p:cNvPr id="6" name="Picture 2" descr="&#10;h13 Closed fz                                                  0001D64FMy HD                          ABA78158:">
            <a:extLst>
              <a:ext uri="{FF2B5EF4-FFF2-40B4-BE49-F238E27FC236}">
                <a16:creationId xmlns:a16="http://schemas.microsoft.com/office/drawing/2014/main" id="{CFAC0F40-AA4D-48EE-9BD8-21E4E4E87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195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53D1-30C4-46B1-A710-3C004B05F9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1880C4-6EA7-4300-8D96-46EF888C339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96132A6-3527-4D3C-8466-1D3488BF8FD8}"/>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634A0524-4843-42B8-98FF-CC807376A34F}"/>
              </a:ext>
            </a:extLst>
          </p:cNvPr>
          <p:cNvSpPr>
            <a:spLocks noGrp="1"/>
          </p:cNvSpPr>
          <p:nvPr>
            <p:ph type="sldNum" sz="quarter" idx="12"/>
          </p:nvPr>
        </p:nvSpPr>
        <p:spPr/>
        <p:txBody>
          <a:bodyPr/>
          <a:lstStyle/>
          <a:p>
            <a:fld id="{680C5762-CF65-4775-9966-A58D40CC61B9}" type="slidenum">
              <a:rPr lang="en-US" smtClean="0"/>
              <a:t>36</a:t>
            </a:fld>
            <a:endParaRPr lang="en-US"/>
          </a:p>
        </p:txBody>
      </p:sp>
      <p:pic>
        <p:nvPicPr>
          <p:cNvPr id="6" name="Picture 2" descr="h15 click on                                                   0001D64FMy HD                          ABA78158:">
            <a:extLst>
              <a:ext uri="{FF2B5EF4-FFF2-40B4-BE49-F238E27FC236}">
                <a16:creationId xmlns:a16="http://schemas.microsoft.com/office/drawing/2014/main" id="{F2EB556B-BAC1-496E-B5FB-A21F1B88F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Connector 6" descr="Attention is being brought to the vehicle with the left turn signal flashing indicating the driver's intention to enter traffic. ">
            <a:extLst>
              <a:ext uri="{FF2B5EF4-FFF2-40B4-BE49-F238E27FC236}">
                <a16:creationId xmlns:a16="http://schemas.microsoft.com/office/drawing/2014/main" id="{69A7D838-FCA5-4449-8221-E22FA96F3211}"/>
              </a:ext>
            </a:extLst>
          </p:cNvPr>
          <p:cNvSpPr/>
          <p:nvPr/>
        </p:nvSpPr>
        <p:spPr>
          <a:xfrm>
            <a:off x="8001000" y="3657600"/>
            <a:ext cx="685800" cy="60960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0264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B530-4C89-4204-AD7E-E10B4A0FAF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4CEA8D-844A-43E8-8C7C-63C75289A8CA}"/>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BE110CA-4CBA-4ACD-8158-A3FB4D7A9CD4}"/>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A82BC22F-C74A-4EE9-A565-F08DBF976B70}"/>
              </a:ext>
            </a:extLst>
          </p:cNvPr>
          <p:cNvSpPr>
            <a:spLocks noGrp="1"/>
          </p:cNvSpPr>
          <p:nvPr>
            <p:ph type="sldNum" sz="quarter" idx="12"/>
          </p:nvPr>
        </p:nvSpPr>
        <p:spPr/>
        <p:txBody>
          <a:bodyPr/>
          <a:lstStyle/>
          <a:p>
            <a:fld id="{680C5762-CF65-4775-9966-A58D40CC61B9}" type="slidenum">
              <a:rPr lang="en-US" smtClean="0"/>
              <a:t>37</a:t>
            </a:fld>
            <a:endParaRPr lang="en-US"/>
          </a:p>
        </p:txBody>
      </p:sp>
      <p:pic>
        <p:nvPicPr>
          <p:cNvPr id="6" name="Picture 2" descr="h15 click on                                                   0001D64FMy HD                          ABA78158:">
            <a:extLst>
              <a:ext uri="{FF2B5EF4-FFF2-40B4-BE49-F238E27FC236}">
                <a16:creationId xmlns:a16="http://schemas.microsoft.com/office/drawing/2014/main" id="{FA0D77C0-EE56-4A54-AAD4-C13826379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072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Flowchart: Connector 6">
            <a:extLst>
              <a:ext uri="{FF2B5EF4-FFF2-40B4-BE49-F238E27FC236}">
                <a16:creationId xmlns:a16="http://schemas.microsoft.com/office/drawing/2014/main" id="{71917A1A-06F5-462D-9E4A-EFE79F84BA28}"/>
              </a:ext>
              <a:ext uri="{C183D7F6-B498-43B3-948B-1728B52AA6E4}">
                <adec:decorative xmlns:adec="http://schemas.microsoft.com/office/drawing/2017/decorative" val="1"/>
              </a:ext>
            </a:extLst>
          </p:cNvPr>
          <p:cNvSpPr/>
          <p:nvPr/>
        </p:nvSpPr>
        <p:spPr>
          <a:xfrm>
            <a:off x="7924800" y="3581400"/>
            <a:ext cx="685800" cy="6858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5BEF5E28-2D23-4603-8E5D-7D4720C656BD}"/>
              </a:ext>
              <a:ext uri="{C183D7F6-B498-43B3-948B-1728B52AA6E4}">
                <adec:decorative xmlns:adec="http://schemas.microsoft.com/office/drawing/2017/decorative" val="1"/>
              </a:ext>
            </a:extLst>
          </p:cNvPr>
          <p:cNvSpPr/>
          <p:nvPr/>
        </p:nvSpPr>
        <p:spPr>
          <a:xfrm>
            <a:off x="6946392" y="3681984"/>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0288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939F-3BD8-4308-A833-C85214FCF3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34B2-5A25-46C6-B131-6A41312283CE}"/>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AB288D6-E2DE-4A51-AD17-521F7B63CD2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74CEE6A-905F-4BCC-8A29-93F19E3F024D}"/>
              </a:ext>
            </a:extLst>
          </p:cNvPr>
          <p:cNvSpPr>
            <a:spLocks noGrp="1"/>
          </p:cNvSpPr>
          <p:nvPr>
            <p:ph type="sldNum" sz="quarter" idx="12"/>
          </p:nvPr>
        </p:nvSpPr>
        <p:spPr/>
        <p:txBody>
          <a:bodyPr/>
          <a:lstStyle/>
          <a:p>
            <a:fld id="{680C5762-CF65-4775-9966-A58D40CC61B9}" type="slidenum">
              <a:rPr lang="en-US" smtClean="0"/>
              <a:t>38</a:t>
            </a:fld>
            <a:endParaRPr lang="en-US"/>
          </a:p>
        </p:txBody>
      </p:sp>
      <p:pic>
        <p:nvPicPr>
          <p:cNvPr id="6" name="Picture 2" descr="&#10;h15a click on                                                  0001D64FMy HD                          ABA78158:">
            <a:extLst>
              <a:ext uri="{FF2B5EF4-FFF2-40B4-BE49-F238E27FC236}">
                <a16:creationId xmlns:a16="http://schemas.microsoft.com/office/drawing/2014/main" id="{4BB3E416-34C1-477A-884A-3C6EEDB90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Connector 8" descr="vehicle left turn signal is flashing indicating the driver's intention to move form the parking space into the flow of traffic. ">
            <a:extLst>
              <a:ext uri="{FF2B5EF4-FFF2-40B4-BE49-F238E27FC236}">
                <a16:creationId xmlns:a16="http://schemas.microsoft.com/office/drawing/2014/main" id="{DDCBDD4E-14D3-41F4-9CD7-3564B4A0AB2C}"/>
              </a:ext>
            </a:extLst>
          </p:cNvPr>
          <p:cNvSpPr/>
          <p:nvPr/>
        </p:nvSpPr>
        <p:spPr>
          <a:xfrm>
            <a:off x="8001000" y="3657600"/>
            <a:ext cx="762000" cy="6096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4675595-52B3-4993-8409-2001BD0C1A83}"/>
              </a:ext>
              <a:ext uri="{C183D7F6-B498-43B3-948B-1728B52AA6E4}">
                <adec:decorative xmlns:adec="http://schemas.microsoft.com/office/drawing/2017/decorative" val="1"/>
              </a:ext>
            </a:extLst>
          </p:cNvPr>
          <p:cNvSpPr/>
          <p:nvPr/>
        </p:nvSpPr>
        <p:spPr>
          <a:xfrm>
            <a:off x="7022592" y="3720084"/>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ordArt 5">
            <a:extLst>
              <a:ext uri="{FF2B5EF4-FFF2-40B4-BE49-F238E27FC236}">
                <a16:creationId xmlns:a16="http://schemas.microsoft.com/office/drawing/2014/main" id="{2E69D9AC-E5BF-4C49-AEE7-2257736F045F}"/>
              </a:ext>
            </a:extLst>
          </p:cNvPr>
          <p:cNvSpPr>
            <a:spLocks noChangeArrowheads="1" noChangeShapeType="1" noTextEdit="1"/>
          </p:cNvSpPr>
          <p:nvPr/>
        </p:nvSpPr>
        <p:spPr bwMode="auto">
          <a:xfrm>
            <a:off x="2057400" y="3720084"/>
            <a:ext cx="3962400" cy="2223516"/>
          </a:xfrm>
          <a:prstGeom prst="rect">
            <a:avLst/>
          </a:prstGeom>
        </p:spPr>
        <p:txBody>
          <a:bodyPr wrap="none" fromWordArt="1">
            <a:prstTxWarp prst="textSlantUp">
              <a:avLst>
                <a:gd name="adj" fmla="val 49640"/>
              </a:avLst>
            </a:prstTxWarp>
          </a:bodyPr>
          <a:lstStyle/>
          <a:p>
            <a:pPr algn="ctr"/>
            <a:r>
              <a:rPr lang="en-US" kern="10" dirty="0">
                <a:ln w="9525">
                  <a:solidFill>
                    <a:srgbClr val="000000"/>
                  </a:solidFill>
                  <a:round/>
                  <a:headEnd/>
                  <a:tailEnd/>
                </a:ln>
                <a:solidFill>
                  <a:srgbClr val="000000"/>
                </a:solidFill>
                <a:latin typeface="Arial Black" panose="020B0A04020102020204" pitchFamily="34" charset="0"/>
              </a:rPr>
              <a:t>Check Left-front space</a:t>
            </a:r>
          </a:p>
        </p:txBody>
      </p:sp>
    </p:spTree>
    <p:extLst>
      <p:ext uri="{BB962C8B-B14F-4D97-AF65-F5344CB8AC3E}">
        <p14:creationId xmlns:p14="http://schemas.microsoft.com/office/powerpoint/2010/main" val="35292206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32893-BDFA-4F7D-969F-1780E98282AE}"/>
              </a:ext>
            </a:extLst>
          </p:cNvPr>
          <p:cNvSpPr>
            <a:spLocks noGrp="1"/>
          </p:cNvSpPr>
          <p:nvPr>
            <p:ph type="title"/>
          </p:nvPr>
        </p:nvSpPr>
        <p:spPr/>
        <p:txBody>
          <a:bodyPr/>
          <a:lstStyle/>
          <a:p>
            <a:r>
              <a:rPr lang="en-US" dirty="0"/>
              <a:t>Clutter</a:t>
            </a:r>
          </a:p>
        </p:txBody>
      </p:sp>
      <p:sp>
        <p:nvSpPr>
          <p:cNvPr id="3" name="Content Placeholder 2">
            <a:extLst>
              <a:ext uri="{FF2B5EF4-FFF2-40B4-BE49-F238E27FC236}">
                <a16:creationId xmlns:a16="http://schemas.microsoft.com/office/drawing/2014/main" id="{A03C71E7-EE57-4FB7-9C97-89D3FD72074A}"/>
              </a:ext>
            </a:extLst>
          </p:cNvPr>
          <p:cNvSpPr>
            <a:spLocks noGrp="1"/>
          </p:cNvSpPr>
          <p:nvPr>
            <p:ph idx="1"/>
          </p:nvPr>
        </p:nvSpPr>
        <p:spPr/>
        <p:txBody>
          <a:bodyPr>
            <a:normAutofit/>
          </a:bodyPr>
          <a:lstStyle/>
          <a:p>
            <a:pPr marL="0" indent="0" algn="ctr">
              <a:buNone/>
            </a:pPr>
            <a:r>
              <a:rPr lang="en-US" sz="7200" b="1" dirty="0"/>
              <a:t>It is easier to find something when there is no clutter </a:t>
            </a:r>
          </a:p>
        </p:txBody>
      </p:sp>
      <p:sp>
        <p:nvSpPr>
          <p:cNvPr id="4" name="Date Placeholder 3">
            <a:extLst>
              <a:ext uri="{FF2B5EF4-FFF2-40B4-BE49-F238E27FC236}">
                <a16:creationId xmlns:a16="http://schemas.microsoft.com/office/drawing/2014/main" id="{F82B0B60-0155-42F6-8C15-00860518585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89DD794-19AF-4FE2-9E08-69E4A812709F}"/>
              </a:ext>
            </a:extLst>
          </p:cNvPr>
          <p:cNvSpPr>
            <a:spLocks noGrp="1"/>
          </p:cNvSpPr>
          <p:nvPr>
            <p:ph type="sldNum" sz="quarter" idx="12"/>
          </p:nvPr>
        </p:nvSpPr>
        <p:spPr/>
        <p:txBody>
          <a:bodyPr/>
          <a:lstStyle/>
          <a:p>
            <a:fld id="{680C5762-CF65-4775-9966-A58D40CC61B9}" type="slidenum">
              <a:rPr lang="en-US" smtClean="0"/>
              <a:t>39</a:t>
            </a:fld>
            <a:endParaRPr lang="en-US"/>
          </a:p>
        </p:txBody>
      </p:sp>
    </p:spTree>
    <p:extLst>
      <p:ext uri="{BB962C8B-B14F-4D97-AF65-F5344CB8AC3E}">
        <p14:creationId xmlns:p14="http://schemas.microsoft.com/office/powerpoint/2010/main" val="1465877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E067-A582-4F5B-A935-2AE7A49399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FA57B5-8010-4E8E-A7AC-DC2496BF3795}"/>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434A444A-0AFC-4BB1-B989-DA3E1ECD5537}"/>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9764A0EF-943A-4F21-9E1E-876ECDA95477}"/>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2" descr="Ph curve878.jpeg                                               0000CB58G4 HD                          ABA78158:">
            <a:extLst>
              <a:ext uri="{FF2B5EF4-FFF2-40B4-BE49-F238E27FC236}">
                <a16:creationId xmlns:a16="http://schemas.microsoft.com/office/drawing/2014/main" id="{3E97FEE2-6364-45AB-B63F-10A156E89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960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CF53-0F0E-4B96-8A89-30B378958762}"/>
              </a:ext>
            </a:extLst>
          </p:cNvPr>
          <p:cNvSpPr>
            <a:spLocks noGrp="1"/>
          </p:cNvSpPr>
          <p:nvPr>
            <p:ph type="title"/>
          </p:nvPr>
        </p:nvSpPr>
        <p:spPr/>
        <p:txBody>
          <a:bodyPr/>
          <a:lstStyle/>
          <a:p>
            <a:r>
              <a:rPr lang="en-US" dirty="0"/>
              <a:t>Eliminate Clutter </a:t>
            </a:r>
          </a:p>
        </p:txBody>
      </p:sp>
      <p:sp>
        <p:nvSpPr>
          <p:cNvPr id="3" name="Content Placeholder 2">
            <a:extLst>
              <a:ext uri="{FF2B5EF4-FFF2-40B4-BE49-F238E27FC236}">
                <a16:creationId xmlns:a16="http://schemas.microsoft.com/office/drawing/2014/main" id="{A6182293-226F-424F-B7FF-42244B71BBF9}"/>
              </a:ext>
            </a:extLst>
          </p:cNvPr>
          <p:cNvSpPr>
            <a:spLocks noGrp="1"/>
          </p:cNvSpPr>
          <p:nvPr>
            <p:ph idx="1"/>
          </p:nvPr>
        </p:nvSpPr>
        <p:spPr/>
        <p:txBody>
          <a:bodyPr>
            <a:normAutofit/>
          </a:bodyPr>
          <a:lstStyle/>
          <a:p>
            <a:pPr marL="0" indent="0" algn="ctr">
              <a:buNone/>
            </a:pPr>
            <a:r>
              <a:rPr lang="en-US" sz="5400" b="1" dirty="0"/>
              <a:t>Clutter is eliminated by drivers focusing on searching for restrictions to Sightline and the Path of Travel</a:t>
            </a:r>
          </a:p>
        </p:txBody>
      </p:sp>
      <p:sp>
        <p:nvSpPr>
          <p:cNvPr id="4" name="Date Placeholder 3">
            <a:extLst>
              <a:ext uri="{FF2B5EF4-FFF2-40B4-BE49-F238E27FC236}">
                <a16:creationId xmlns:a16="http://schemas.microsoft.com/office/drawing/2014/main" id="{049102D3-8B3B-4E34-BBB8-480FCE48199C}"/>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681ABA6F-8B33-4FC5-A5D5-9358DA79EAFA}"/>
              </a:ext>
            </a:extLst>
          </p:cNvPr>
          <p:cNvSpPr>
            <a:spLocks noGrp="1"/>
          </p:cNvSpPr>
          <p:nvPr>
            <p:ph type="sldNum" sz="quarter" idx="12"/>
          </p:nvPr>
        </p:nvSpPr>
        <p:spPr/>
        <p:txBody>
          <a:bodyPr/>
          <a:lstStyle/>
          <a:p>
            <a:fld id="{680C5762-CF65-4775-9966-A58D40CC61B9}" type="slidenum">
              <a:rPr lang="en-US" smtClean="0"/>
              <a:t>40</a:t>
            </a:fld>
            <a:endParaRPr lang="en-US"/>
          </a:p>
        </p:txBody>
      </p:sp>
    </p:spTree>
    <p:extLst>
      <p:ext uri="{BB962C8B-B14F-4D97-AF65-F5344CB8AC3E}">
        <p14:creationId xmlns:p14="http://schemas.microsoft.com/office/powerpoint/2010/main" val="586172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46E8C-88B2-46B1-BF65-EDDD4C4174FD}"/>
              </a:ext>
            </a:extLst>
          </p:cNvPr>
          <p:cNvSpPr>
            <a:spLocks noGrp="1"/>
          </p:cNvSpPr>
          <p:nvPr>
            <p:ph type="title"/>
          </p:nvPr>
        </p:nvSpPr>
        <p:spPr/>
        <p:txBody>
          <a:bodyPr/>
          <a:lstStyle/>
          <a:p>
            <a:r>
              <a:rPr lang="en-US" dirty="0"/>
              <a:t>Zone Control and ways to Reduce Clutter</a:t>
            </a:r>
          </a:p>
        </p:txBody>
      </p:sp>
      <p:sp>
        <p:nvSpPr>
          <p:cNvPr id="3" name="Content Placeholder 2">
            <a:extLst>
              <a:ext uri="{FF2B5EF4-FFF2-40B4-BE49-F238E27FC236}">
                <a16:creationId xmlns:a16="http://schemas.microsoft.com/office/drawing/2014/main" id="{AF370DF7-127D-4182-BECE-50AFCE30C34D}"/>
              </a:ext>
            </a:extLst>
          </p:cNvPr>
          <p:cNvSpPr>
            <a:spLocks noGrp="1"/>
          </p:cNvSpPr>
          <p:nvPr>
            <p:ph idx="1"/>
          </p:nvPr>
        </p:nvSpPr>
        <p:spPr/>
        <p:txBody>
          <a:bodyPr/>
          <a:lstStyle/>
          <a:p>
            <a:pPr marL="0" lvl="0" indent="0" algn="ctr" eaLnBrk="0" fontAlgn="base" hangingPunct="0">
              <a:spcBef>
                <a:spcPct val="0"/>
              </a:spcBef>
              <a:spcAft>
                <a:spcPct val="0"/>
              </a:spcAft>
              <a:buNone/>
              <a:defRPr/>
            </a:pPr>
            <a:r>
              <a:rPr lang="en-US" altLang="en-US" sz="2800" b="1" dirty="0">
                <a:effectLst>
                  <a:outerShdw blurRad="38100" dist="38100" dir="2700000" algn="tl">
                    <a:srgbClr val="000000"/>
                  </a:outerShdw>
                </a:effectLst>
                <a:latin typeface="Times" panose="02020603050405020304" pitchFamily="18" charset="0"/>
                <a:cs typeface="+mn-cs"/>
              </a:rPr>
              <a:t>See a</a:t>
            </a:r>
          </a:p>
          <a:p>
            <a:pPr marL="0" lvl="0" indent="0" algn="ctr" eaLnBrk="0" fontAlgn="base" hangingPunct="0">
              <a:spcBef>
                <a:spcPct val="0"/>
              </a:spcBef>
              <a:spcAft>
                <a:spcPct val="0"/>
              </a:spcAft>
              <a:buNone/>
              <a:defRPr/>
            </a:pPr>
            <a:r>
              <a:rPr lang="en-US" altLang="en-US" sz="2800" b="1" dirty="0">
                <a:effectLst>
                  <a:outerShdw blurRad="38100" dist="38100" dir="2700000" algn="tl">
                    <a:srgbClr val="000000"/>
                  </a:outerShdw>
                </a:effectLst>
                <a:latin typeface="Times" panose="02020603050405020304" pitchFamily="18" charset="0"/>
                <a:cs typeface="+mn-cs"/>
              </a:rPr>
              <a:t>Sightline/Path of travel </a:t>
            </a:r>
          </a:p>
          <a:p>
            <a:pPr marL="0" lvl="0" indent="0" algn="ctr" eaLnBrk="0" fontAlgn="base" hangingPunct="0">
              <a:spcBef>
                <a:spcPct val="0"/>
              </a:spcBef>
              <a:spcAft>
                <a:spcPct val="0"/>
              </a:spcAft>
              <a:buNone/>
              <a:defRPr/>
            </a:pPr>
            <a:r>
              <a:rPr lang="en-US" altLang="en-US" sz="2800" b="1" dirty="0">
                <a:effectLst>
                  <a:outerShdw blurRad="38100" dist="38100" dir="2700000" algn="tl">
                    <a:srgbClr val="000000"/>
                  </a:outerShdw>
                </a:effectLst>
                <a:latin typeface="Times" panose="02020603050405020304" pitchFamily="18" charset="0"/>
                <a:cs typeface="+mn-cs"/>
              </a:rPr>
              <a:t>Restriction</a:t>
            </a:r>
          </a:p>
          <a:p>
            <a:pPr marL="0" lvl="0" indent="0" eaLnBrk="0" fontAlgn="base" hangingPunct="0">
              <a:spcBef>
                <a:spcPct val="0"/>
              </a:spcBef>
              <a:spcAft>
                <a:spcPct val="0"/>
              </a:spcAft>
              <a:buNone/>
              <a:defRPr/>
            </a:pPr>
            <a:endParaRPr lang="en-US" altLang="en-US" sz="1600" dirty="0">
              <a:latin typeface="Times" panose="02020603050405020304" pitchFamily="18" charset="0"/>
              <a:cs typeface="+mn-cs"/>
            </a:endParaRPr>
          </a:p>
          <a:p>
            <a:pPr marL="0" indent="0">
              <a:buNone/>
              <a:defRPr/>
            </a:pPr>
            <a:r>
              <a:rPr lang="en-US" altLang="en-US" sz="2400" b="1" dirty="0">
                <a:effectLst>
                  <a:outerShdw blurRad="38100" dist="38100" dir="2700000" algn="tl">
                    <a:srgbClr val="FFFFFF"/>
                  </a:outerShdw>
                </a:effectLst>
              </a:rPr>
              <a:t>Search for Sightline/	         Evaluate for Open Space</a:t>
            </a:r>
          </a:p>
          <a:p>
            <a:pPr marL="0" indent="0">
              <a:buNone/>
              <a:defRPr/>
            </a:pPr>
            <a:r>
              <a:rPr lang="en-US" altLang="en-US" sz="2400" b="1" dirty="0">
                <a:effectLst>
                  <a:outerShdw blurRad="38100" dist="38100" dir="2700000" algn="tl">
                    <a:srgbClr val="FFFFFF"/>
                  </a:outerShdw>
                </a:effectLst>
              </a:rPr>
              <a:t>Path of Travel Change</a:t>
            </a:r>
          </a:p>
          <a:p>
            <a:pPr marL="0" indent="0">
              <a:buNone/>
              <a:defRPr/>
            </a:pPr>
            <a:endParaRPr lang="en-US" altLang="en-US" sz="2400" b="1" dirty="0">
              <a:solidFill>
                <a:schemeClr val="bg1"/>
              </a:solidFill>
              <a:effectLst>
                <a:outerShdw blurRad="38100" dist="38100" dir="2700000" algn="tl">
                  <a:srgbClr val="FFFFFF"/>
                </a:outerShdw>
              </a:effectLst>
            </a:endParaRPr>
          </a:p>
          <a:p>
            <a:pPr marL="0" indent="0" algn="ctr">
              <a:buNone/>
              <a:defRPr/>
            </a:pPr>
            <a:r>
              <a:rPr lang="en-US" altLang="en-US" sz="2400" b="1" dirty="0">
                <a:effectLst>
                  <a:outerShdw blurRad="38100" dist="38100" dir="2700000" algn="tl">
                    <a:srgbClr val="FFFFFF"/>
                  </a:outerShdw>
                </a:effectLst>
              </a:rPr>
              <a:t>Execute The </a:t>
            </a:r>
          </a:p>
          <a:p>
            <a:pPr marL="0" indent="0" algn="ctr">
              <a:buNone/>
              <a:defRPr/>
            </a:pPr>
            <a:r>
              <a:rPr lang="en-US" altLang="en-US" sz="2400" b="1" dirty="0">
                <a:effectLst>
                  <a:outerShdw blurRad="38100" dist="38100" dir="2700000" algn="tl">
                    <a:srgbClr val="FFFFFF"/>
                  </a:outerShdw>
                </a:effectLst>
              </a:rPr>
              <a:t>Best Control</a:t>
            </a:r>
            <a:endParaRPr lang="en-US" altLang="en-US" sz="2400" b="1" dirty="0"/>
          </a:p>
          <a:p>
            <a:pPr marL="0" indent="0">
              <a:buNone/>
            </a:pPr>
            <a:endParaRPr lang="en-US" dirty="0"/>
          </a:p>
        </p:txBody>
      </p:sp>
      <p:sp>
        <p:nvSpPr>
          <p:cNvPr id="4" name="Date Placeholder 3">
            <a:extLst>
              <a:ext uri="{FF2B5EF4-FFF2-40B4-BE49-F238E27FC236}">
                <a16:creationId xmlns:a16="http://schemas.microsoft.com/office/drawing/2014/main" id="{3ED7B620-A97A-4ACD-96F4-E6696A58C3F6}"/>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00542B7-A374-4DA6-B25D-230E098B7E90}"/>
              </a:ext>
            </a:extLst>
          </p:cNvPr>
          <p:cNvSpPr>
            <a:spLocks noGrp="1"/>
          </p:cNvSpPr>
          <p:nvPr>
            <p:ph type="sldNum" sz="quarter" idx="12"/>
          </p:nvPr>
        </p:nvSpPr>
        <p:spPr/>
        <p:txBody>
          <a:bodyPr/>
          <a:lstStyle/>
          <a:p>
            <a:fld id="{680C5762-CF65-4775-9966-A58D40CC61B9}" type="slidenum">
              <a:rPr lang="en-US" smtClean="0"/>
              <a:t>41</a:t>
            </a:fld>
            <a:endParaRPr lang="en-US"/>
          </a:p>
        </p:txBody>
      </p:sp>
      <p:sp>
        <p:nvSpPr>
          <p:cNvPr id="6" name="Oval 5">
            <a:extLst>
              <a:ext uri="{FF2B5EF4-FFF2-40B4-BE49-F238E27FC236}">
                <a16:creationId xmlns:a16="http://schemas.microsoft.com/office/drawing/2014/main" id="{EF1E13A5-70D4-46A0-8D00-7CCDBABBAC03}"/>
              </a:ext>
              <a:ext uri="{C183D7F6-B498-43B3-948B-1728B52AA6E4}">
                <adec:decorative xmlns:adec="http://schemas.microsoft.com/office/drawing/2017/decorative" val="1"/>
              </a:ext>
            </a:extLst>
          </p:cNvPr>
          <p:cNvSpPr/>
          <p:nvPr/>
        </p:nvSpPr>
        <p:spPr>
          <a:xfrm>
            <a:off x="2590800" y="1600200"/>
            <a:ext cx="3962400" cy="1524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C3EAC7-4ACC-469D-B048-592FC51147D1}"/>
              </a:ext>
              <a:ext uri="{C183D7F6-B498-43B3-948B-1728B52AA6E4}">
                <adec:decorative xmlns:adec="http://schemas.microsoft.com/office/drawing/2017/decorative" val="1"/>
              </a:ext>
            </a:extLst>
          </p:cNvPr>
          <p:cNvSpPr/>
          <p:nvPr/>
        </p:nvSpPr>
        <p:spPr>
          <a:xfrm>
            <a:off x="4876800" y="3276600"/>
            <a:ext cx="3810000" cy="45720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2F765E-45C8-42A3-B415-7C99D1210C25}"/>
              </a:ext>
              <a:ext uri="{C183D7F6-B498-43B3-948B-1728B52AA6E4}">
                <adec:decorative xmlns:adec="http://schemas.microsoft.com/office/drawing/2017/decorative" val="1"/>
              </a:ext>
            </a:extLst>
          </p:cNvPr>
          <p:cNvSpPr/>
          <p:nvPr/>
        </p:nvSpPr>
        <p:spPr>
          <a:xfrm>
            <a:off x="3276600" y="4373563"/>
            <a:ext cx="2667000" cy="1524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C4C2ADC9-2CFB-499F-9A60-F5C3AF00050E}"/>
              </a:ext>
              <a:ext uri="{C183D7F6-B498-43B3-948B-1728B52AA6E4}">
                <adec:decorative xmlns:adec="http://schemas.microsoft.com/office/drawing/2017/decorative" val="1"/>
              </a:ext>
            </a:extLst>
          </p:cNvPr>
          <p:cNvSpPr/>
          <p:nvPr/>
        </p:nvSpPr>
        <p:spPr>
          <a:xfrm>
            <a:off x="1" y="2462645"/>
            <a:ext cx="4267200" cy="2362200"/>
          </a:xfrm>
          <a:prstGeom prst="diamond">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2">
            <a:extLst>
              <a:ext uri="{FF2B5EF4-FFF2-40B4-BE49-F238E27FC236}">
                <a16:creationId xmlns:a16="http://schemas.microsoft.com/office/drawing/2014/main" id="{8D0789A5-B1BE-42FC-83B1-D8DA2C6C60A7}"/>
              </a:ext>
              <a:ext uri="{C183D7F6-B498-43B3-948B-1728B52AA6E4}">
                <adec:decorative xmlns:adec="http://schemas.microsoft.com/office/drawing/2017/decorative" val="1"/>
              </a:ext>
            </a:extLst>
          </p:cNvPr>
          <p:cNvSpPr>
            <a:spLocks noChangeArrowheads="1"/>
          </p:cNvSpPr>
          <p:nvPr/>
        </p:nvSpPr>
        <p:spPr bwMode="auto">
          <a:xfrm>
            <a:off x="1066800" y="1600200"/>
            <a:ext cx="1600200" cy="1143000"/>
          </a:xfrm>
          <a:custGeom>
            <a:avLst/>
            <a:gdLst>
              <a:gd name="T0" fmla="*/ 853779 w 21600"/>
              <a:gd name="T1" fmla="*/ 0 h 21600"/>
              <a:gd name="T2" fmla="*/ 853779 w 21600"/>
              <a:gd name="T3" fmla="*/ 686252 h 21600"/>
              <a:gd name="T4" fmla="*/ 182711 w 21600"/>
              <a:gd name="T5" fmla="*/ 1219200 h 21600"/>
              <a:gd name="T6" fmla="*/ 1219200 w 21600"/>
              <a:gd name="T7" fmla="*/ 34312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utoShape 5">
            <a:extLst>
              <a:ext uri="{FF2B5EF4-FFF2-40B4-BE49-F238E27FC236}">
                <a16:creationId xmlns:a16="http://schemas.microsoft.com/office/drawing/2014/main" id="{6A595CA1-7ACA-4D27-B5D2-D7CF9E756D0E}"/>
              </a:ext>
              <a:ext uri="{C183D7F6-B498-43B3-948B-1728B52AA6E4}">
                <adec:decorative xmlns:adec="http://schemas.microsoft.com/office/drawing/2017/decorative" val="1"/>
              </a:ext>
            </a:extLst>
          </p:cNvPr>
          <p:cNvSpPr>
            <a:spLocks noChangeArrowheads="1"/>
          </p:cNvSpPr>
          <p:nvPr/>
        </p:nvSpPr>
        <p:spPr bwMode="auto">
          <a:xfrm rot="5332328">
            <a:off x="7173974" y="1635222"/>
            <a:ext cx="914400" cy="2138363"/>
          </a:xfrm>
          <a:custGeom>
            <a:avLst/>
            <a:gdLst>
              <a:gd name="T0" fmla="*/ 640334 w 21600"/>
              <a:gd name="T1" fmla="*/ 0 h 21600"/>
              <a:gd name="T2" fmla="*/ 640334 w 21600"/>
              <a:gd name="T3" fmla="*/ 1203621 h 21600"/>
              <a:gd name="T4" fmla="*/ 137033 w 21600"/>
              <a:gd name="T5" fmla="*/ 2138363 h 21600"/>
              <a:gd name="T6" fmla="*/ 914400 w 21600"/>
              <a:gd name="T7" fmla="*/ 60181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7">
            <a:extLst>
              <a:ext uri="{FF2B5EF4-FFF2-40B4-BE49-F238E27FC236}">
                <a16:creationId xmlns:a16="http://schemas.microsoft.com/office/drawing/2014/main" id="{7CF1A5CD-3C39-4D0C-9C80-EFDAEC1427C2}"/>
              </a:ext>
              <a:ext uri="{C183D7F6-B498-43B3-948B-1728B52AA6E4}">
                <adec:decorative xmlns:adec="http://schemas.microsoft.com/office/drawing/2017/decorative" val="1"/>
              </a:ext>
            </a:extLst>
          </p:cNvPr>
          <p:cNvSpPr>
            <a:spLocks noChangeArrowheads="1"/>
          </p:cNvSpPr>
          <p:nvPr/>
        </p:nvSpPr>
        <p:spPr bwMode="auto">
          <a:xfrm rot="10800000">
            <a:off x="5943600" y="3750245"/>
            <a:ext cx="1791567" cy="1561357"/>
          </a:xfrm>
          <a:custGeom>
            <a:avLst/>
            <a:gdLst>
              <a:gd name="T0" fmla="*/ 876794 w 21600"/>
              <a:gd name="T1" fmla="*/ 0 h 21600"/>
              <a:gd name="T2" fmla="*/ 876794 w 21600"/>
              <a:gd name="T3" fmla="*/ 814924 h 21600"/>
              <a:gd name="T4" fmla="*/ 180834 w 21600"/>
              <a:gd name="T5" fmla="*/ 1447800 h 21600"/>
              <a:gd name="T6" fmla="*/ 1524000 w 21600"/>
              <a:gd name="T7" fmla="*/ 407462 h 21600"/>
              <a:gd name="T8" fmla="*/ 17694720 60000 65536"/>
              <a:gd name="T9" fmla="*/ 5898240 60000 65536"/>
              <a:gd name="T10" fmla="*/ 5898240 60000 65536"/>
              <a:gd name="T11" fmla="*/ 0 60000 65536"/>
              <a:gd name="T12" fmla="*/ 12427 w 21600"/>
              <a:gd name="T13" fmla="*/ 3572 h 21600"/>
              <a:gd name="T14" fmla="*/ 17817 w 21600"/>
              <a:gd name="T15" fmla="*/ 8586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572"/>
                </a:lnTo>
                <a:cubicBezTo>
                  <a:pt x="5564" y="3572"/>
                  <a:pt x="0" y="7416"/>
                  <a:pt x="0" y="12158"/>
                </a:cubicBezTo>
                <a:lnTo>
                  <a:pt x="0" y="21600"/>
                </a:lnTo>
                <a:lnTo>
                  <a:pt x="5125" y="21600"/>
                </a:lnTo>
                <a:lnTo>
                  <a:pt x="5125" y="12158"/>
                </a:lnTo>
                <a:cubicBezTo>
                  <a:pt x="5125" y="10185"/>
                  <a:pt x="8394" y="8586"/>
                  <a:pt x="12427" y="8586"/>
                </a:cubicBezTo>
                <a:lnTo>
                  <a:pt x="12427"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utoShape 8">
            <a:extLst>
              <a:ext uri="{FF2B5EF4-FFF2-40B4-BE49-F238E27FC236}">
                <a16:creationId xmlns:a16="http://schemas.microsoft.com/office/drawing/2014/main" id="{99ECB2A3-BDD3-48A5-B48E-C7EC79330074}"/>
              </a:ext>
              <a:ext uri="{C183D7F6-B498-43B3-948B-1728B52AA6E4}">
                <adec:decorative xmlns:adec="http://schemas.microsoft.com/office/drawing/2017/decorative" val="1"/>
              </a:ext>
            </a:extLst>
          </p:cNvPr>
          <p:cNvSpPr>
            <a:spLocks noChangeArrowheads="1"/>
          </p:cNvSpPr>
          <p:nvPr/>
        </p:nvSpPr>
        <p:spPr bwMode="auto">
          <a:xfrm rot="16200000">
            <a:off x="1905001" y="4221957"/>
            <a:ext cx="1219200" cy="1600200"/>
          </a:xfrm>
          <a:custGeom>
            <a:avLst/>
            <a:gdLst>
              <a:gd name="T0" fmla="*/ 701435 w 21600"/>
              <a:gd name="T1" fmla="*/ 0 h 21600"/>
              <a:gd name="T2" fmla="*/ 701435 w 21600"/>
              <a:gd name="T3" fmla="*/ 814924 h 21600"/>
              <a:gd name="T4" fmla="*/ 144667 w 21600"/>
              <a:gd name="T5" fmla="*/ 1447800 h 21600"/>
              <a:gd name="T6" fmla="*/ 1219200 w 21600"/>
              <a:gd name="T7" fmla="*/ 407462 h 21600"/>
              <a:gd name="T8" fmla="*/ 17694720 60000 65536"/>
              <a:gd name="T9" fmla="*/ 5898240 60000 65536"/>
              <a:gd name="T10" fmla="*/ 5898240 60000 65536"/>
              <a:gd name="T11" fmla="*/ 0 60000 65536"/>
              <a:gd name="T12" fmla="*/ 12427 w 21600"/>
              <a:gd name="T13" fmla="*/ 3572 h 21600"/>
              <a:gd name="T14" fmla="*/ 17817 w 21600"/>
              <a:gd name="T15" fmla="*/ 8586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572"/>
                </a:lnTo>
                <a:cubicBezTo>
                  <a:pt x="5564" y="3572"/>
                  <a:pt x="0" y="7416"/>
                  <a:pt x="0" y="12158"/>
                </a:cubicBezTo>
                <a:lnTo>
                  <a:pt x="0" y="21600"/>
                </a:lnTo>
                <a:lnTo>
                  <a:pt x="5125" y="21600"/>
                </a:lnTo>
                <a:lnTo>
                  <a:pt x="5125" y="12158"/>
                </a:lnTo>
                <a:cubicBezTo>
                  <a:pt x="5125" y="10185"/>
                  <a:pt x="8394" y="8586"/>
                  <a:pt x="12427" y="8586"/>
                </a:cubicBezTo>
                <a:lnTo>
                  <a:pt x="12427"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90975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96809-188B-435F-94FC-37F551D9875A}"/>
              </a:ext>
            </a:extLst>
          </p:cNvPr>
          <p:cNvSpPr>
            <a:spLocks noGrp="1"/>
          </p:cNvSpPr>
          <p:nvPr>
            <p:ph type="title"/>
          </p:nvPr>
        </p:nvSpPr>
        <p:spPr/>
        <p:txBody>
          <a:bodyPr/>
          <a:lstStyle/>
          <a:p>
            <a:r>
              <a:rPr lang="en-US" dirty="0"/>
              <a:t>Choosing Targets </a:t>
            </a:r>
          </a:p>
        </p:txBody>
      </p:sp>
      <p:pic>
        <p:nvPicPr>
          <p:cNvPr id="6" name="Content Placeholder 5" descr="A car parked on the side of a road&#10;&#10;Description automatically generated">
            <a:extLst>
              <a:ext uri="{FF2B5EF4-FFF2-40B4-BE49-F238E27FC236}">
                <a16:creationId xmlns:a16="http://schemas.microsoft.com/office/drawing/2014/main" id="{C922BF00-A12C-4E7E-9366-A150F358FDBC}"/>
              </a:ext>
            </a:extLst>
          </p:cNvPr>
          <p:cNvPicPr>
            <a:picLocks noGrp="1" noChangeAspect="1"/>
          </p:cNvPicPr>
          <p:nvPr>
            <p:ph idx="1"/>
          </p:nvPr>
        </p:nvPicPr>
        <p:blipFill>
          <a:blip r:embed="rId3"/>
          <a:stretch>
            <a:fillRect/>
          </a:stretch>
        </p:blipFill>
        <p:spPr>
          <a:xfrm>
            <a:off x="457200" y="1600200"/>
            <a:ext cx="2493794" cy="2013432"/>
          </a:xfrm>
          <a:prstGeom prst="rect">
            <a:avLst/>
          </a:prstGeom>
        </p:spPr>
      </p:pic>
      <p:sp>
        <p:nvSpPr>
          <p:cNvPr id="4" name="Date Placeholder 3">
            <a:extLst>
              <a:ext uri="{FF2B5EF4-FFF2-40B4-BE49-F238E27FC236}">
                <a16:creationId xmlns:a16="http://schemas.microsoft.com/office/drawing/2014/main" id="{C01512F7-5DB4-4691-8102-1055AB363B61}"/>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018D4085-1DF1-4539-B2B7-1D7A11C46572}"/>
              </a:ext>
            </a:extLst>
          </p:cNvPr>
          <p:cNvSpPr>
            <a:spLocks noGrp="1"/>
          </p:cNvSpPr>
          <p:nvPr>
            <p:ph type="sldNum" sz="quarter" idx="12"/>
          </p:nvPr>
        </p:nvSpPr>
        <p:spPr/>
        <p:txBody>
          <a:bodyPr/>
          <a:lstStyle/>
          <a:p>
            <a:fld id="{680C5762-CF65-4775-9966-A58D40CC61B9}" type="slidenum">
              <a:rPr lang="en-US" smtClean="0"/>
              <a:t>42</a:t>
            </a:fld>
            <a:endParaRPr lang="en-US"/>
          </a:p>
        </p:txBody>
      </p:sp>
      <p:pic>
        <p:nvPicPr>
          <p:cNvPr id="7" name="Picture 6" descr="A side view mirror of a car window&#10;&#10;Description automatically generated">
            <a:extLst>
              <a:ext uri="{FF2B5EF4-FFF2-40B4-BE49-F238E27FC236}">
                <a16:creationId xmlns:a16="http://schemas.microsoft.com/office/drawing/2014/main" id="{7388F604-03D3-4491-97BF-2600DCE049B3}"/>
              </a:ext>
            </a:extLst>
          </p:cNvPr>
          <p:cNvPicPr>
            <a:picLocks noChangeAspect="1"/>
          </p:cNvPicPr>
          <p:nvPr/>
        </p:nvPicPr>
        <p:blipFill>
          <a:blip r:embed="rId4"/>
          <a:stretch>
            <a:fillRect/>
          </a:stretch>
        </p:blipFill>
        <p:spPr>
          <a:xfrm>
            <a:off x="3120039" y="1600200"/>
            <a:ext cx="2555117" cy="2013432"/>
          </a:xfrm>
          <a:prstGeom prst="rect">
            <a:avLst/>
          </a:prstGeom>
        </p:spPr>
      </p:pic>
      <p:pic>
        <p:nvPicPr>
          <p:cNvPr id="8" name="Picture 7" descr="A side view mirror of a car&#10;&#10;Description automatically generated">
            <a:extLst>
              <a:ext uri="{FF2B5EF4-FFF2-40B4-BE49-F238E27FC236}">
                <a16:creationId xmlns:a16="http://schemas.microsoft.com/office/drawing/2014/main" id="{CC10CA0F-80DF-4DCA-B324-78932E6BEED8}"/>
              </a:ext>
            </a:extLst>
          </p:cNvPr>
          <p:cNvPicPr>
            <a:picLocks noChangeAspect="1"/>
          </p:cNvPicPr>
          <p:nvPr/>
        </p:nvPicPr>
        <p:blipFill>
          <a:blip r:embed="rId5"/>
          <a:stretch>
            <a:fillRect/>
          </a:stretch>
        </p:blipFill>
        <p:spPr>
          <a:xfrm>
            <a:off x="5943600" y="1600199"/>
            <a:ext cx="2265113" cy="2013433"/>
          </a:xfrm>
          <a:prstGeom prst="rect">
            <a:avLst/>
          </a:prstGeom>
        </p:spPr>
      </p:pic>
      <p:sp>
        <p:nvSpPr>
          <p:cNvPr id="10" name="Rectangle 9">
            <a:extLst>
              <a:ext uri="{FF2B5EF4-FFF2-40B4-BE49-F238E27FC236}">
                <a16:creationId xmlns:a16="http://schemas.microsoft.com/office/drawing/2014/main" id="{154F715F-4F06-475E-A728-87BFF06B1812}"/>
              </a:ext>
            </a:extLst>
          </p:cNvPr>
          <p:cNvSpPr/>
          <p:nvPr/>
        </p:nvSpPr>
        <p:spPr>
          <a:xfrm>
            <a:off x="762000" y="3613632"/>
            <a:ext cx="7239000" cy="646331"/>
          </a:xfrm>
          <a:prstGeom prst="rect">
            <a:avLst/>
          </a:prstGeom>
        </p:spPr>
        <p:txBody>
          <a:bodyPr wrap="square">
            <a:spAutoFit/>
          </a:bodyPr>
          <a:lstStyle/>
          <a:p>
            <a:r>
              <a:rPr lang="en-US" altLang="en-US" sz="1200" b="1" dirty="0"/>
              <a:t>Q 1. Which photo shows the earliest stage of a turn being made? How can you tell?</a:t>
            </a:r>
          </a:p>
          <a:p>
            <a:r>
              <a:rPr lang="en-US" altLang="en-US" sz="1200" b="1" dirty="0"/>
              <a:t>Q 2. Which photo shows the car on-target?  How can you tell?</a:t>
            </a:r>
          </a:p>
          <a:p>
            <a:r>
              <a:rPr lang="en-US" altLang="en-US" sz="1200" b="1" dirty="0"/>
              <a:t>Q 3. Which photo shows the transition peg for making a right turn? How can you tell?</a:t>
            </a:r>
          </a:p>
        </p:txBody>
      </p:sp>
      <p:pic>
        <p:nvPicPr>
          <p:cNvPr id="11" name="Picture 10" descr="A car parked in front of a mirror posing for the camera&#10;&#10;Description automatically generated">
            <a:extLst>
              <a:ext uri="{FF2B5EF4-FFF2-40B4-BE49-F238E27FC236}">
                <a16:creationId xmlns:a16="http://schemas.microsoft.com/office/drawing/2014/main" id="{CAAD142F-74F6-462C-9D74-11EF0CA618F1}"/>
              </a:ext>
            </a:extLst>
          </p:cNvPr>
          <p:cNvPicPr>
            <a:picLocks noChangeAspect="1"/>
          </p:cNvPicPr>
          <p:nvPr/>
        </p:nvPicPr>
        <p:blipFill>
          <a:blip r:embed="rId6"/>
          <a:stretch>
            <a:fillRect/>
          </a:stretch>
        </p:blipFill>
        <p:spPr>
          <a:xfrm>
            <a:off x="457200" y="4259963"/>
            <a:ext cx="2662840" cy="2369437"/>
          </a:xfrm>
          <a:prstGeom prst="rect">
            <a:avLst/>
          </a:prstGeom>
        </p:spPr>
      </p:pic>
      <p:pic>
        <p:nvPicPr>
          <p:cNvPr id="12" name="Picture 11" descr="A car parked on the side of a road&#10;&#10;Description automatically generated">
            <a:extLst>
              <a:ext uri="{FF2B5EF4-FFF2-40B4-BE49-F238E27FC236}">
                <a16:creationId xmlns:a16="http://schemas.microsoft.com/office/drawing/2014/main" id="{45A8CBEF-F0EC-41CD-9F7A-C23C50AAA38F}"/>
              </a:ext>
            </a:extLst>
          </p:cNvPr>
          <p:cNvPicPr>
            <a:picLocks noChangeAspect="1"/>
          </p:cNvPicPr>
          <p:nvPr/>
        </p:nvPicPr>
        <p:blipFill>
          <a:blip r:embed="rId7"/>
          <a:stretch>
            <a:fillRect/>
          </a:stretch>
        </p:blipFill>
        <p:spPr>
          <a:xfrm>
            <a:off x="5545874" y="4256070"/>
            <a:ext cx="2759926" cy="2369436"/>
          </a:xfrm>
          <a:prstGeom prst="rect">
            <a:avLst/>
          </a:prstGeom>
        </p:spPr>
      </p:pic>
      <p:sp>
        <p:nvSpPr>
          <p:cNvPr id="13" name="Rectangle 12">
            <a:extLst>
              <a:ext uri="{FF2B5EF4-FFF2-40B4-BE49-F238E27FC236}">
                <a16:creationId xmlns:a16="http://schemas.microsoft.com/office/drawing/2014/main" id="{E730BFA3-1D78-4944-8040-003503001A9F}"/>
              </a:ext>
            </a:extLst>
          </p:cNvPr>
          <p:cNvSpPr/>
          <p:nvPr/>
        </p:nvSpPr>
        <p:spPr>
          <a:xfrm rot="10800000" flipV="1">
            <a:off x="3276597" y="4354323"/>
            <a:ext cx="2133601" cy="2462213"/>
          </a:xfrm>
          <a:prstGeom prst="rect">
            <a:avLst/>
          </a:prstGeom>
        </p:spPr>
        <p:txBody>
          <a:bodyPr wrap="square">
            <a:spAutoFit/>
          </a:bodyPr>
          <a:lstStyle/>
          <a:p>
            <a:r>
              <a:rPr lang="en-US" altLang="en-US" sz="1400" b="1" dirty="0"/>
              <a:t>Q 4. Which photo shows the transition peg for making a left turn? How can you tell?</a:t>
            </a:r>
          </a:p>
          <a:p>
            <a:endParaRPr lang="en-US" altLang="en-US" sz="1400" b="1" dirty="0"/>
          </a:p>
          <a:p>
            <a:r>
              <a:rPr lang="en-US" altLang="en-US" sz="1400" b="1" dirty="0"/>
              <a:t>Q 5.  Which photo shows the beginning of a traction loss?  Which way you turn the steering wheel to correct a traction loss? </a:t>
            </a:r>
          </a:p>
        </p:txBody>
      </p:sp>
    </p:spTree>
    <p:extLst>
      <p:ext uri="{BB962C8B-B14F-4D97-AF65-F5344CB8AC3E}">
        <p14:creationId xmlns:p14="http://schemas.microsoft.com/office/powerpoint/2010/main" val="2257987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76250" y="2430463"/>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the (the topic of the presentation)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4" name="Slide Number Placeholder 3"/>
          <p:cNvSpPr>
            <a:spLocks noGrp="1"/>
          </p:cNvSpPr>
          <p:nvPr>
            <p:ph type="sldNum" sz="quarter" idx="12"/>
          </p:nvPr>
        </p:nvSpPr>
        <p:spPr/>
        <p:txBody>
          <a:bodyPr/>
          <a:lstStyle/>
          <a:p>
            <a:fld id="{680C5762-CF65-4775-9966-A58D40CC61B9}" type="slidenum">
              <a:rPr lang="en-US" smtClean="0"/>
              <a:t>43</a:t>
            </a:fld>
            <a:endParaRPr lang="en-US"/>
          </a:p>
        </p:txBody>
      </p:sp>
      <p:sp>
        <p:nvSpPr>
          <p:cNvPr id="5" name="Date Placeholder 4"/>
          <p:cNvSpPr>
            <a:spLocks noGrp="1"/>
          </p:cNvSpPr>
          <p:nvPr>
            <p:ph type="dt" sz="half" idx="10"/>
          </p:nvPr>
        </p:nvSpPr>
        <p:spPr/>
        <p:txBody>
          <a:bodyPr/>
          <a:lstStyle/>
          <a:p>
            <a:fld id="{C5609242-B7C9-4E08-B84E-BC2A06CF552E}" type="datetime1">
              <a:rPr lang="en-US" smtClean="0"/>
              <a:t>1/24/2019</a:t>
            </a:fld>
            <a:endParaRPr lang="en-US"/>
          </a:p>
        </p:txBody>
      </p:sp>
      <p:sp>
        <p:nvSpPr>
          <p:cNvPr id="6" name="Title 5"/>
          <p:cNvSpPr>
            <a:spLocks noGrp="1"/>
          </p:cNvSpPr>
          <p:nvPr>
            <p:ph type="title" idx="4294967295"/>
          </p:nvPr>
        </p:nvSpPr>
        <p:spPr/>
        <p:txBody>
          <a:bodyPr/>
          <a:lstStyle/>
          <a:p>
            <a:r>
              <a:rPr lang="en-US" dirty="0"/>
              <a:t>Contact</a:t>
            </a:r>
            <a:r>
              <a:rPr lang="en-US" baseline="0" dirty="0"/>
              <a:t>/Mission</a:t>
            </a:r>
            <a:endParaRPr lang="en-US" dirty="0"/>
          </a:p>
        </p:txBody>
      </p:sp>
    </p:spTree>
    <p:extLst>
      <p:ext uri="{BB962C8B-B14F-4D97-AF65-F5344CB8AC3E}">
        <p14:creationId xmlns:p14="http://schemas.microsoft.com/office/powerpoint/2010/main" val="2283214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903-B6A5-4320-9E65-7C554A2387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3EA4F-4268-4309-99E8-FBD4E70CDB42}"/>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0FD24985-B34B-414C-AF42-52A0C4702EC9}"/>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218AC020-9E8B-415E-B416-24259868B4C7}"/>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6" name="Picture 2" descr="Ph curve878.jpeg                                               0000CB58G4 HD                          ABA78158:">
            <a:extLst>
              <a:ext uri="{FF2B5EF4-FFF2-40B4-BE49-F238E27FC236}">
                <a16:creationId xmlns:a16="http://schemas.microsoft.com/office/drawing/2014/main" id="{552F7C3F-656F-4230-97B5-40A5BCE4B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864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23C0-3053-4F84-87F5-815944ACDB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736921-FB01-4F4C-B677-C3897740638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C731806-1FB4-4E1F-BFFA-7152BFEB1358}"/>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591B261E-D97B-4B02-B8DC-BBF20494FDEA}"/>
              </a:ext>
            </a:extLst>
          </p:cNvPr>
          <p:cNvSpPr>
            <a:spLocks noGrp="1"/>
          </p:cNvSpPr>
          <p:nvPr>
            <p:ph type="sldNum" sz="quarter" idx="12"/>
          </p:nvPr>
        </p:nvSpPr>
        <p:spPr/>
        <p:txBody>
          <a:bodyPr/>
          <a:lstStyle/>
          <a:p>
            <a:fld id="{680C5762-CF65-4775-9966-A58D40CC61B9}" type="slidenum">
              <a:rPr lang="en-US" smtClean="0"/>
              <a:t>6</a:t>
            </a:fld>
            <a:endParaRPr lang="en-US"/>
          </a:p>
        </p:txBody>
      </p:sp>
      <p:pic>
        <p:nvPicPr>
          <p:cNvPr id="6" name="Picture 2" descr="Ph curve879.jpeg                                               0000CB58G4 HD                          ABA78158:">
            <a:extLst>
              <a:ext uri="{FF2B5EF4-FFF2-40B4-BE49-F238E27FC236}">
                <a16:creationId xmlns:a16="http://schemas.microsoft.com/office/drawing/2014/main" id="{2C83BDF1-6852-41FC-89F7-4D5F1C455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97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5432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D500-B11F-4870-9E68-AE9E60C2D9FD}"/>
              </a:ext>
            </a:extLst>
          </p:cNvPr>
          <p:cNvSpPr>
            <a:spLocks noGrp="1"/>
          </p:cNvSpPr>
          <p:nvPr>
            <p:ph type="title"/>
          </p:nvPr>
        </p:nvSpPr>
        <p:spPr/>
        <p:txBody>
          <a:bodyPr>
            <a:normAutofit/>
          </a:bodyPr>
          <a:lstStyle/>
          <a:p>
            <a:r>
              <a:rPr lang="en-US" altLang="en-US" sz="4000" b="1" dirty="0"/>
              <a:t>Risk-Generating Factors</a:t>
            </a:r>
            <a:endParaRPr lang="en-US" sz="4000" dirty="0"/>
          </a:p>
        </p:txBody>
      </p:sp>
      <p:sp>
        <p:nvSpPr>
          <p:cNvPr id="3" name="Content Placeholder 2">
            <a:extLst>
              <a:ext uri="{FF2B5EF4-FFF2-40B4-BE49-F238E27FC236}">
                <a16:creationId xmlns:a16="http://schemas.microsoft.com/office/drawing/2014/main" id="{6D6BBB1A-E90E-438F-830D-A5A306D8D4BE}"/>
              </a:ext>
            </a:extLst>
          </p:cNvPr>
          <p:cNvSpPr>
            <a:spLocks noGrp="1"/>
          </p:cNvSpPr>
          <p:nvPr>
            <p:ph idx="1"/>
          </p:nvPr>
        </p:nvSpPr>
        <p:spPr/>
        <p:txBody>
          <a:bodyPr>
            <a:normAutofit fontScale="25000" lnSpcReduction="20000"/>
          </a:bodyPr>
          <a:lstStyle/>
          <a:p>
            <a:pPr marL="0" indent="0" algn="ctr">
              <a:buNone/>
            </a:pPr>
            <a:r>
              <a:rPr lang="en-US" altLang="en-US" sz="11200" b="1" dirty="0"/>
              <a:t>While Approaching A Curve</a:t>
            </a:r>
          </a:p>
          <a:p>
            <a:r>
              <a:rPr lang="en-US" altLang="en-US" sz="9600" dirty="0"/>
              <a:t>Direction of the curve, left or right</a:t>
            </a:r>
          </a:p>
          <a:p>
            <a:r>
              <a:rPr lang="en-US" altLang="en-US" sz="9600" dirty="0"/>
              <a:t>Camber of the road surface</a:t>
            </a:r>
          </a:p>
          <a:p>
            <a:r>
              <a:rPr lang="en-US" altLang="en-US" sz="9600" dirty="0"/>
              <a:t>Grade elevation, up, down or level</a:t>
            </a:r>
          </a:p>
          <a:p>
            <a:r>
              <a:rPr lang="en-US" altLang="en-US" sz="9600" dirty="0"/>
              <a:t>Loose sand, gravel, water, ice, snow, dew on road surface</a:t>
            </a:r>
          </a:p>
          <a:p>
            <a:r>
              <a:rPr lang="en-US" altLang="en-US" sz="9600" dirty="0"/>
              <a:t>Composition of the pavement</a:t>
            </a:r>
          </a:p>
          <a:p>
            <a:r>
              <a:rPr lang="en-US" altLang="en-US" sz="9600" dirty="0"/>
              <a:t>Suspension system of the vehicle</a:t>
            </a:r>
          </a:p>
          <a:p>
            <a:r>
              <a:rPr lang="en-US" altLang="en-US" sz="9600" dirty="0"/>
              <a:t>Searching location and technique</a:t>
            </a:r>
          </a:p>
          <a:p>
            <a:r>
              <a:rPr lang="en-US" altLang="en-US" sz="9600" dirty="0"/>
              <a:t>Steering technique</a:t>
            </a:r>
          </a:p>
          <a:p>
            <a:r>
              <a:rPr lang="en-US" altLang="en-US" sz="9600" dirty="0"/>
              <a:t>Speed selection </a:t>
            </a:r>
          </a:p>
          <a:p>
            <a:pPr>
              <a:lnSpc>
                <a:spcPct val="90000"/>
              </a:lnSpc>
            </a:pPr>
            <a:r>
              <a:rPr lang="en-US" altLang="en-US" b="1" dirty="0">
                <a:solidFill>
                  <a:schemeClr val="bg1"/>
                </a:solidFill>
              </a:rPr>
              <a:t>Direction of the curve, left or right</a:t>
            </a:r>
          </a:p>
          <a:p>
            <a:pPr>
              <a:lnSpc>
                <a:spcPct val="90000"/>
              </a:lnSpc>
            </a:pPr>
            <a:r>
              <a:rPr lang="en-US" altLang="en-US" b="1" dirty="0">
                <a:solidFill>
                  <a:schemeClr val="bg1"/>
                </a:solidFill>
              </a:rPr>
              <a:t>Camber of the road surface</a:t>
            </a:r>
          </a:p>
          <a:p>
            <a:pPr>
              <a:lnSpc>
                <a:spcPct val="90000"/>
              </a:lnSpc>
            </a:pPr>
            <a:r>
              <a:rPr lang="en-US" altLang="en-US" b="1" dirty="0">
                <a:solidFill>
                  <a:schemeClr val="bg1"/>
                </a:solidFill>
              </a:rPr>
              <a:t>Grade elevation, up, down or level</a:t>
            </a:r>
          </a:p>
          <a:p>
            <a:pPr>
              <a:lnSpc>
                <a:spcPct val="90000"/>
              </a:lnSpc>
            </a:pPr>
            <a:r>
              <a:rPr lang="en-US" altLang="en-US" b="1" dirty="0">
                <a:solidFill>
                  <a:schemeClr val="bg1"/>
                </a:solidFill>
              </a:rPr>
              <a:t>Loose sand, gravel, water, ice, snow, dew on road surface</a:t>
            </a:r>
          </a:p>
          <a:p>
            <a:pPr>
              <a:lnSpc>
                <a:spcPct val="90000"/>
              </a:lnSpc>
            </a:pPr>
            <a:r>
              <a:rPr lang="en-US" altLang="en-US" b="1" dirty="0">
                <a:solidFill>
                  <a:schemeClr val="bg1"/>
                </a:solidFill>
              </a:rPr>
              <a:t>Composition of the pavement</a:t>
            </a:r>
          </a:p>
          <a:p>
            <a:pPr>
              <a:lnSpc>
                <a:spcPct val="90000"/>
              </a:lnSpc>
            </a:pPr>
            <a:r>
              <a:rPr lang="en-US" altLang="en-US" b="1" dirty="0">
                <a:solidFill>
                  <a:schemeClr val="bg1"/>
                </a:solidFill>
              </a:rPr>
              <a:t>Suspension system of the vehicle</a:t>
            </a:r>
          </a:p>
          <a:p>
            <a:pPr>
              <a:lnSpc>
                <a:spcPct val="90000"/>
              </a:lnSpc>
            </a:pPr>
            <a:r>
              <a:rPr lang="en-US" altLang="en-US" b="1" dirty="0">
                <a:solidFill>
                  <a:schemeClr val="bg1"/>
                </a:solidFill>
              </a:rPr>
              <a:t>Searching location and technique</a:t>
            </a:r>
          </a:p>
          <a:p>
            <a:pPr>
              <a:lnSpc>
                <a:spcPct val="90000"/>
              </a:lnSpc>
            </a:pPr>
            <a:r>
              <a:rPr lang="en-US" altLang="en-US" b="1" dirty="0">
                <a:solidFill>
                  <a:schemeClr val="bg1"/>
                </a:solidFill>
              </a:rPr>
              <a:t>Steering technique</a:t>
            </a:r>
          </a:p>
          <a:p>
            <a:pPr>
              <a:lnSpc>
                <a:spcPct val="90000"/>
              </a:lnSpc>
            </a:pPr>
            <a:r>
              <a:rPr lang="en-US" altLang="en-US" b="1" dirty="0">
                <a:solidFill>
                  <a:schemeClr val="bg1"/>
                </a:solidFill>
              </a:rPr>
              <a:t>Speed selection</a:t>
            </a:r>
            <a:endParaRPr lang="en-US" altLang="en-US" dirty="0">
              <a:solidFill>
                <a:schemeClr val="bg1"/>
              </a:solidFill>
            </a:endParaRPr>
          </a:p>
          <a:p>
            <a:pPr marL="0" indent="0">
              <a:buNone/>
            </a:pPr>
            <a:endParaRPr lang="en-US" dirty="0"/>
          </a:p>
        </p:txBody>
      </p:sp>
      <p:sp>
        <p:nvSpPr>
          <p:cNvPr id="4" name="Date Placeholder 3">
            <a:extLst>
              <a:ext uri="{FF2B5EF4-FFF2-40B4-BE49-F238E27FC236}">
                <a16:creationId xmlns:a16="http://schemas.microsoft.com/office/drawing/2014/main" id="{905B34DE-97B7-4A06-B53A-8986B6F2FBD1}"/>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4AE56A3-4393-4221-A392-295464CE5B1A}"/>
              </a:ext>
            </a:extLst>
          </p:cNvPr>
          <p:cNvSpPr>
            <a:spLocks noGrp="1"/>
          </p:cNvSpPr>
          <p:nvPr>
            <p:ph type="sldNum" sz="quarter" idx="12"/>
          </p:nvPr>
        </p:nvSpPr>
        <p:spPr/>
        <p:txBody>
          <a:bodyPr/>
          <a:lstStyle/>
          <a:p>
            <a:fld id="{680C5762-CF65-4775-9966-A58D40CC61B9}" type="slidenum">
              <a:rPr lang="en-US" smtClean="0"/>
              <a:t>7</a:t>
            </a:fld>
            <a:endParaRPr lang="en-US"/>
          </a:p>
        </p:txBody>
      </p:sp>
    </p:spTree>
    <p:extLst>
      <p:ext uri="{BB962C8B-B14F-4D97-AF65-F5344CB8AC3E}">
        <p14:creationId xmlns:p14="http://schemas.microsoft.com/office/powerpoint/2010/main" val="1883618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564D4-FC5F-4175-835F-4638147C88A8}"/>
              </a:ext>
            </a:extLst>
          </p:cNvPr>
          <p:cNvSpPr>
            <a:spLocks noGrp="1"/>
          </p:cNvSpPr>
          <p:nvPr>
            <p:ph type="title"/>
          </p:nvPr>
        </p:nvSpPr>
        <p:spPr/>
        <p:txBody>
          <a:bodyPr/>
          <a:lstStyle/>
          <a:p>
            <a:r>
              <a:rPr lang="en-US" dirty="0"/>
              <a:t>SEE Driving System</a:t>
            </a:r>
          </a:p>
        </p:txBody>
      </p:sp>
      <p:sp>
        <p:nvSpPr>
          <p:cNvPr id="3" name="Content Placeholder 2">
            <a:extLst>
              <a:ext uri="{FF2B5EF4-FFF2-40B4-BE49-F238E27FC236}">
                <a16:creationId xmlns:a16="http://schemas.microsoft.com/office/drawing/2014/main" id="{E9684381-265F-4E86-A180-38A8BBEB6C5D}"/>
              </a:ext>
            </a:extLst>
          </p:cNvPr>
          <p:cNvSpPr>
            <a:spLocks noGrp="1"/>
          </p:cNvSpPr>
          <p:nvPr>
            <p:ph idx="1"/>
          </p:nvPr>
        </p:nvSpPr>
        <p:spPr/>
        <p:txBody>
          <a:bodyPr/>
          <a:lstStyle/>
          <a:p>
            <a:r>
              <a:rPr lang="en-US" dirty="0">
                <a:solidFill>
                  <a:srgbClr val="FF0000"/>
                </a:solidFill>
              </a:rPr>
              <a:t>S</a:t>
            </a:r>
            <a:r>
              <a:rPr lang="en-US" dirty="0"/>
              <a:t>earch for a sightline or travel-path restriction or change</a:t>
            </a:r>
          </a:p>
          <a:p>
            <a:r>
              <a:rPr lang="en-US" dirty="0">
                <a:solidFill>
                  <a:srgbClr val="FF0000"/>
                </a:solidFill>
              </a:rPr>
              <a:t>E</a:t>
            </a:r>
            <a:r>
              <a:rPr lang="en-US" dirty="0"/>
              <a:t>valuate for Open Space</a:t>
            </a:r>
          </a:p>
          <a:p>
            <a:r>
              <a:rPr lang="en-US" dirty="0">
                <a:solidFill>
                  <a:srgbClr val="FF0000"/>
                </a:solidFill>
              </a:rPr>
              <a:t>E</a:t>
            </a:r>
            <a:r>
              <a:rPr lang="en-US" dirty="0"/>
              <a:t>xecute Appropriate Speed Control, Lane Position, and Communication</a:t>
            </a:r>
          </a:p>
        </p:txBody>
      </p:sp>
      <p:sp>
        <p:nvSpPr>
          <p:cNvPr id="4" name="Date Placeholder 3">
            <a:extLst>
              <a:ext uri="{FF2B5EF4-FFF2-40B4-BE49-F238E27FC236}">
                <a16:creationId xmlns:a16="http://schemas.microsoft.com/office/drawing/2014/main" id="{84E050FB-7872-4407-8CB9-93A244D758BA}"/>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A0A4C65-A58C-4D98-A7DA-8CD12B842CA8}"/>
              </a:ext>
            </a:extLst>
          </p:cNvPr>
          <p:cNvSpPr>
            <a:spLocks noGrp="1"/>
          </p:cNvSpPr>
          <p:nvPr>
            <p:ph type="sldNum" sz="quarter" idx="12"/>
          </p:nvPr>
        </p:nvSpPr>
        <p:spPr/>
        <p:txBody>
          <a:bodyPr/>
          <a:lstStyle/>
          <a:p>
            <a:fld id="{680C5762-CF65-4775-9966-A58D40CC61B9}" type="slidenum">
              <a:rPr lang="en-US" smtClean="0"/>
              <a:t>8</a:t>
            </a:fld>
            <a:endParaRPr lang="en-US"/>
          </a:p>
        </p:txBody>
      </p:sp>
    </p:spTree>
    <p:extLst>
      <p:ext uri="{BB962C8B-B14F-4D97-AF65-F5344CB8AC3E}">
        <p14:creationId xmlns:p14="http://schemas.microsoft.com/office/powerpoint/2010/main" val="1024023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4A5B-8C1B-41BF-A817-67DC53B5DB45}"/>
              </a:ext>
            </a:extLst>
          </p:cNvPr>
          <p:cNvSpPr>
            <a:spLocks noGrp="1"/>
          </p:cNvSpPr>
          <p:nvPr>
            <p:ph type="title"/>
          </p:nvPr>
        </p:nvSpPr>
        <p:spPr/>
        <p:txBody>
          <a:bodyPr/>
          <a:lstStyle/>
          <a:p>
            <a:r>
              <a:rPr lang="en-US" dirty="0"/>
              <a:t>Risk-Generating Factors</a:t>
            </a:r>
          </a:p>
        </p:txBody>
      </p:sp>
      <p:sp>
        <p:nvSpPr>
          <p:cNvPr id="3" name="Content Placeholder 2">
            <a:extLst>
              <a:ext uri="{FF2B5EF4-FFF2-40B4-BE49-F238E27FC236}">
                <a16:creationId xmlns:a16="http://schemas.microsoft.com/office/drawing/2014/main" id="{80AF0C85-DF9D-4DD9-8502-2514282E49C7}"/>
              </a:ext>
            </a:extLst>
          </p:cNvPr>
          <p:cNvSpPr>
            <a:spLocks noGrp="1"/>
          </p:cNvSpPr>
          <p:nvPr>
            <p:ph idx="1"/>
          </p:nvPr>
        </p:nvSpPr>
        <p:spPr/>
        <p:txBody>
          <a:bodyPr>
            <a:normAutofit fontScale="85000" lnSpcReduction="20000"/>
          </a:bodyPr>
          <a:lstStyle/>
          <a:p>
            <a:r>
              <a:rPr lang="en-US" dirty="0"/>
              <a:t>Tire pressure</a:t>
            </a:r>
          </a:p>
          <a:p>
            <a:r>
              <a:rPr lang="en-US" dirty="0"/>
              <a:t>Application of acceleration forces</a:t>
            </a:r>
          </a:p>
          <a:p>
            <a:r>
              <a:rPr lang="en-US" dirty="0"/>
              <a:t>Application of braking forces</a:t>
            </a:r>
          </a:p>
          <a:p>
            <a:r>
              <a:rPr lang="en-US" dirty="0"/>
              <a:t>Number of occupants in the vehicle</a:t>
            </a:r>
          </a:p>
          <a:p>
            <a:r>
              <a:rPr lang="en-US" dirty="0"/>
              <a:t>Seating location of occupants</a:t>
            </a:r>
          </a:p>
          <a:p>
            <a:r>
              <a:rPr lang="en-US" dirty="0"/>
              <a:t>Drive line entry into the curve</a:t>
            </a:r>
          </a:p>
          <a:p>
            <a:r>
              <a:rPr lang="en-US" dirty="0"/>
              <a:t>Apex position</a:t>
            </a:r>
          </a:p>
          <a:p>
            <a:r>
              <a:rPr lang="en-US" dirty="0"/>
              <a:t>Exiting point of the drive line</a:t>
            </a:r>
          </a:p>
          <a:p>
            <a:r>
              <a:rPr lang="en-US" dirty="0"/>
              <a:t>Driver condition</a:t>
            </a:r>
          </a:p>
          <a:p>
            <a:r>
              <a:rPr lang="en-US" dirty="0"/>
              <a:t>Driver awareness </a:t>
            </a:r>
          </a:p>
        </p:txBody>
      </p:sp>
      <p:sp>
        <p:nvSpPr>
          <p:cNvPr id="4" name="Date Placeholder 3">
            <a:extLst>
              <a:ext uri="{FF2B5EF4-FFF2-40B4-BE49-F238E27FC236}">
                <a16:creationId xmlns:a16="http://schemas.microsoft.com/office/drawing/2014/main" id="{D7327CB2-9129-47F6-AB32-8082FA2C621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9E10C9C6-67A4-4C0A-B12E-657E381887F4}"/>
              </a:ext>
            </a:extLst>
          </p:cNvPr>
          <p:cNvSpPr>
            <a:spLocks noGrp="1"/>
          </p:cNvSpPr>
          <p:nvPr>
            <p:ph type="sldNum" sz="quarter" idx="12"/>
          </p:nvPr>
        </p:nvSpPr>
        <p:spPr/>
        <p:txBody>
          <a:bodyPr/>
          <a:lstStyle/>
          <a:p>
            <a:fld id="{680C5762-CF65-4775-9966-A58D40CC61B9}" type="slidenum">
              <a:rPr lang="en-US" smtClean="0"/>
              <a:t>9</a:t>
            </a:fld>
            <a:endParaRPr lang="en-US"/>
          </a:p>
        </p:txBody>
      </p:sp>
    </p:spTree>
    <p:extLst>
      <p:ext uri="{BB962C8B-B14F-4D97-AF65-F5344CB8AC3E}">
        <p14:creationId xmlns:p14="http://schemas.microsoft.com/office/powerpoint/2010/main" val="3853099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cf1e4c4ca9d7da6aad23c111eea9510d">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333eeef662f33d827901a6908d0661d8"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2A4EA4-2FD6-46CD-858F-1ABF09EFBD7C}">
  <ds:schemaRefs>
    <ds:schemaRef ds:uri="http://schemas.microsoft.com/sharepoint/v3/contenttype/forms"/>
  </ds:schemaRefs>
</ds:datastoreItem>
</file>

<file path=customXml/itemProps2.xml><?xml version="1.0" encoding="utf-8"?>
<ds:datastoreItem xmlns:ds="http://schemas.openxmlformats.org/officeDocument/2006/customXml" ds:itemID="{B345E959-B139-4928-B6C0-4290FBE61FC4}">
  <ds:schemaRefs>
    <ds:schemaRef ds:uri="http://www.w3.org/XML/1998/namespace"/>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1c7bf0e-1cb0-48f8-99df-6e3f20f315ba"/>
    <ds:schemaRef ds:uri="http://purl.org/dc/dcmitype/"/>
  </ds:schemaRefs>
</ds:datastoreItem>
</file>

<file path=customXml/itemProps3.xml><?xml version="1.0" encoding="utf-8"?>
<ds:datastoreItem xmlns:ds="http://schemas.openxmlformats.org/officeDocument/2006/customXml" ds:itemID="{FDD6E85B-7733-4488-B97A-CCA29658D2F4}"/>
</file>

<file path=docProps/app.xml><?xml version="1.0" encoding="utf-8"?>
<Properties xmlns="http://schemas.openxmlformats.org/officeDocument/2006/extended-properties" xmlns:vt="http://schemas.openxmlformats.org/officeDocument/2006/docPropsVTypes">
  <TotalTime>349</TotalTime>
  <Words>1445</Words>
  <Application>Microsoft Office PowerPoint</Application>
  <PresentationFormat>On-screen Show (4:3)</PresentationFormat>
  <Paragraphs>294</Paragraphs>
  <Slides>43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Albertus Extra Bold</vt:lpstr>
      <vt:lpstr>Albertus Medium</vt:lpstr>
      <vt:lpstr>Arial</vt:lpstr>
      <vt:lpstr>Arial Black</vt:lpstr>
      <vt:lpstr>Calibri</vt:lpstr>
      <vt:lpstr>Palatino</vt:lpstr>
      <vt:lpstr>Times</vt:lpstr>
      <vt:lpstr>Office Theme</vt:lpstr>
      <vt:lpstr>Sample Curriculum Materials</vt:lpstr>
      <vt:lpstr>Vision and Targeting</vt:lpstr>
      <vt:lpstr>PowerPoint Presentation</vt:lpstr>
      <vt:lpstr>PowerPoint Presentation</vt:lpstr>
      <vt:lpstr>PowerPoint Presentation</vt:lpstr>
      <vt:lpstr>PowerPoint Presentation</vt:lpstr>
      <vt:lpstr>Risk-Generating Factors</vt:lpstr>
      <vt:lpstr>SEE Driving System</vt:lpstr>
      <vt:lpstr>Risk-Generating Factors</vt:lpstr>
      <vt:lpstr>4 Seconds to Survive Applied to:</vt:lpstr>
      <vt:lpstr>Driver Control Skills for Curves/Hills</vt:lpstr>
      <vt:lpstr>Which Behaviors Do You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Area Searching</vt:lpstr>
      <vt:lpstr>Choosing a Path of Travel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Clutter</vt:lpstr>
      <vt:lpstr>Eliminate Clutter </vt:lpstr>
      <vt:lpstr>Zone Control and ways to Reduce Clutter</vt:lpstr>
      <vt:lpstr>Choosing Targets </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Kashatus, John</cp:lastModifiedBy>
  <cp:revision>31</cp:revision>
  <dcterms:created xsi:type="dcterms:W3CDTF">2017-02-01T18:23:33Z</dcterms:created>
  <dcterms:modified xsi:type="dcterms:W3CDTF">2019-01-24T19:11:37Z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0x01010063A4E9D8B9AE294BB8664582FC3229C4</vt:lpwstr>
  </property>
  <property fmtid="{D5CDD505-2E9C-101B-9397-08002B2CF9AE}" pid="7"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8" name="TemplateUrl">
    <vt:lpwstr/>
  </property>
</Properties>
</file>