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88" r:id="rId15"/>
    <p:sldId id="28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8" r:id="rId25"/>
    <p:sldId id="280" r:id="rId26"/>
    <p:sldId id="281" r:id="rId27"/>
    <p:sldId id="296" r:id="rId28"/>
    <p:sldId id="297" r:id="rId29"/>
    <p:sldId id="299" r:id="rId30"/>
    <p:sldId id="300" r:id="rId31"/>
    <p:sldId id="301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sher, Alison" initials="MA" lastIdx="2" clrIdx="0">
    <p:extLst>
      <p:ext uri="{19B8F6BF-5375-455C-9EA6-DF929625EA0E}">
        <p15:presenceInfo xmlns:p15="http://schemas.microsoft.com/office/powerpoint/2012/main" userId="Mosher, Ali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B9B9B9"/>
    <a:srgbClr val="0000CC"/>
    <a:srgbClr val="FFFFFF"/>
    <a:srgbClr val="FF9900"/>
    <a:srgbClr val="000099"/>
    <a:srgbClr val="CC0000"/>
    <a:srgbClr val="9C7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94661" autoAdjust="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630A-B4C6-440D-8DFA-092D64E442B8}" type="datetime1">
              <a:rPr lang="en-US" smtClean="0"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8029-EA98-428C-9C94-99DDD0A03049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0A0D-70E5-4974-AD90-8DA8B9AC48B2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FCA-7A7C-4191-8BC8-370AEEE02C16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EB9F-620D-4745-B0DC-239369A89773}" type="datetime1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D5E9-816A-404D-95C5-1BCCD4E30359}" type="datetime1">
              <a:rPr lang="en-US" smtClean="0"/>
              <a:t>12/12/2018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4DF-3504-4A5A-ACA1-B091F23F45D1}" type="datetime1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6F1-C86A-40F8-B29C-18DAE3D14AAE}" type="datetime1">
              <a:rPr lang="en-US" smtClean="0"/>
              <a:t>12/12/2018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58EE-A39A-4E93-949A-DFFC70D6E94B}" type="datetime1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FC4D-F93B-431C-B876-5FCBBC91611E}" type="datetime1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0341-FC7F-406E-BA30-1FF03FFEEBCF}" type="datetime1">
              <a:rPr lang="en-US" smtClean="0"/>
              <a:t>12/12/2018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1961856"/>
            <a:ext cx="8763000" cy="735012"/>
          </a:xfrm>
        </p:spPr>
        <p:txBody>
          <a:bodyPr>
            <a:no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dirty="0"/>
              <a:t>Basic Maneuvering Tasks: Understanding Risk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2514600"/>
            <a:ext cx="8839201" cy="3276600"/>
          </a:xfrm>
        </p:spPr>
        <p:txBody>
          <a:bodyPr>
            <a:normAutofit lnSpcReduction="10000"/>
          </a:bodyPr>
          <a:lstStyle/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3200" dirty="0">
                <a:latin typeface="Berlin Sans FB" panose="020E0602020502020306" pitchFamily="34" charset="0"/>
              </a:rPr>
              <a:t>	</a:t>
            </a:r>
            <a:r>
              <a:rPr lang="en-US" altLang="en-US" sz="2000" dirty="0"/>
              <a:t>Topic 1 Risk Assessment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2000" dirty="0"/>
              <a:t>	Topic 2 Driver Responsibilities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2000" dirty="0"/>
              <a:t>	Topic 3 Good Driving Practices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2000" dirty="0"/>
              <a:t>	Topic 4 Signs Pre-Test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16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3D52-904E-4A66-ACEA-A7B79BE56C18}" type="datetime1">
              <a:rPr lang="en-US" smtClean="0"/>
              <a:t>12/12/2018</a:t>
            </a:fld>
            <a:endParaRPr lang="en-US" dirty="0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5C50798C-0D69-483F-B727-9BCB19D82040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34BC-6F1C-4A15-9FB0-A76CCFF1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alt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978-C7D0-4D94-941D-E5F7E9DB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5A767-61E7-421F-AEBB-BD1350B1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How can you let off steam? Talk, take a walk, listen to music, try deep breathing.">
            <a:extLst>
              <a:ext uri="{FF2B5EF4-FFF2-40B4-BE49-F238E27FC236}">
                <a16:creationId xmlns:a16="http://schemas.microsoft.com/office/drawing/2014/main" id="{74DE21C4-3A35-4260-B204-92C0973B7F2F}"/>
              </a:ext>
            </a:extLst>
          </p:cNvPr>
          <p:cNvPicPr/>
          <p:nvPr/>
        </p:nvPicPr>
        <p:blipFill rotWithShape="1">
          <a:blip r:embed="rId2"/>
          <a:srcRect l="35427" t="16755" r="13284" b="123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055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13B9-0280-49CB-95B0-10F9C1DD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Reduce stressful driving.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F8887-7816-41C9-9F80-446C24B2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AD6E1-A720-4688-B12E-DDD2E432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Reduce stressful driving: anticipate, allow enough time, create a laid back atmosphere, know where you are a going.">
            <a:extLst>
              <a:ext uri="{FF2B5EF4-FFF2-40B4-BE49-F238E27FC236}">
                <a16:creationId xmlns:a16="http://schemas.microsoft.com/office/drawing/2014/main" id="{516CB81A-FF2E-4F7A-B383-3BE49067B7CD}"/>
              </a:ext>
            </a:extLst>
          </p:cNvPr>
          <p:cNvPicPr/>
          <p:nvPr/>
        </p:nvPicPr>
        <p:blipFill rotWithShape="1">
          <a:blip r:embed="rId2"/>
          <a:srcRect l="56947" t="16806" r="13083" b="12209"/>
          <a:stretch/>
        </p:blipFill>
        <p:spPr bwMode="auto">
          <a:xfrm>
            <a:off x="5105400" y="1118394"/>
            <a:ext cx="4038600" cy="5567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9E5580-FD91-4AA9-AA35-29E2241B44F3}"/>
              </a:ext>
            </a:extLst>
          </p:cNvPr>
          <p:cNvSpPr/>
          <p:nvPr/>
        </p:nvSpPr>
        <p:spPr>
          <a:xfrm>
            <a:off x="320530" y="2133600"/>
            <a:ext cx="49215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Anticipate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Allow enough time</a:t>
            </a:r>
            <a:endParaRPr lang="en-US" altLang="en-US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Create a laid back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Know where you are going</a:t>
            </a:r>
          </a:p>
        </p:txBody>
      </p:sp>
      <p:pic>
        <p:nvPicPr>
          <p:cNvPr id="8" name="Picture 7" descr="Logo of a car superimposed on outline of Pennsylvania">
            <a:extLst>
              <a:ext uri="{FF2B5EF4-FFF2-40B4-BE49-F238E27FC236}">
                <a16:creationId xmlns:a16="http://schemas.microsoft.com/office/drawing/2014/main" id="{75B70696-7265-4EDA-9F7B-17E963016951}"/>
              </a:ext>
            </a:extLst>
          </p:cNvPr>
          <p:cNvPicPr/>
          <p:nvPr/>
        </p:nvPicPr>
        <p:blipFill rotWithShape="1">
          <a:blip r:embed="rId3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6617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61E-43C9-4A4A-BEB9-FB000B1C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dirty="0"/>
              <a:t>Check-in 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13FC9-84CA-497F-9779-027D8AF5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4DBE7-BEFA-4743-89C0-B59986FE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80C5762-CF65-4775-9966-A58D40CC61B9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4" descr="&#10;Checkmark.jpg                                                  00014087 Taylor_HD                      B8C4C261:">
            <a:extLst>
              <a:ext uri="{FF2B5EF4-FFF2-40B4-BE49-F238E27FC236}">
                <a16:creationId xmlns:a16="http://schemas.microsoft.com/office/drawing/2014/main" id="{0EC65BBF-1BDD-4525-8693-FE0D62F0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0" y="1676400"/>
            <a:ext cx="2632075" cy="3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8C0C8D5-F069-4201-BF53-5C0E47AEBA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67200" y="1931987"/>
            <a:ext cx="4191000" cy="2994025"/>
          </a:xfrm>
        </p:spPr>
        <p:txBody>
          <a:bodyPr wrap="none"/>
          <a:lstStyle/>
          <a:p>
            <a:r>
              <a:rPr lang="en-US" altLang="en-US" dirty="0">
                <a:solidFill>
                  <a:srgbClr val="FF0000"/>
                </a:solidFill>
              </a:rPr>
              <a:t>  Safety belts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  Clear mind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  Distraction-free car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  Clear rules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  Plenty of time</a:t>
            </a:r>
          </a:p>
        </p:txBody>
      </p:sp>
    </p:spTree>
    <p:extLst>
      <p:ext uri="{BB962C8B-B14F-4D97-AF65-F5344CB8AC3E}">
        <p14:creationId xmlns:p14="http://schemas.microsoft.com/office/powerpoint/2010/main" val="2308652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D4ED4-6D53-4F31-BA4A-C07E9D5A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6B03B-6D7B-4F67-B791-0063E3B0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13</a:t>
            </a:fld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F9BFAD8E-B27F-4B29-B6B1-D803E06C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Don’t get caught in the speed trap.</a:t>
            </a:r>
            <a:endParaRPr lang="en-US" dirty="0"/>
          </a:p>
        </p:txBody>
      </p:sp>
      <p:pic>
        <p:nvPicPr>
          <p:cNvPr id="9" name="Picture 8" descr="Logo of a car superimposed on outline of Pennsylvania">
            <a:extLst>
              <a:ext uri="{FF2B5EF4-FFF2-40B4-BE49-F238E27FC236}">
                <a16:creationId xmlns:a16="http://schemas.microsoft.com/office/drawing/2014/main" id="{3092EE26-792C-4727-8B74-E302F072A7F8}"/>
              </a:ext>
            </a:extLst>
          </p:cNvPr>
          <p:cNvPicPr/>
          <p:nvPr/>
        </p:nvPicPr>
        <p:blipFill rotWithShape="1">
          <a:blip r:embed="rId3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1FA459-0232-4D3D-A956-6361E4332B5A}"/>
              </a:ext>
            </a:extLst>
          </p:cNvPr>
          <p:cNvSpPr/>
          <p:nvPr/>
        </p:nvSpPr>
        <p:spPr>
          <a:xfrm>
            <a:off x="704322" y="2209800"/>
            <a:ext cx="37729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flies.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is lost.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stops dead.</a:t>
            </a:r>
          </a:p>
        </p:txBody>
      </p:sp>
      <p:pic>
        <p:nvPicPr>
          <p:cNvPr id="10" name="Picture 9" descr="Don't get caught in the speed trap: time flies, time is lost, time stops dead.">
            <a:extLst>
              <a:ext uri="{FF2B5EF4-FFF2-40B4-BE49-F238E27FC236}">
                <a16:creationId xmlns:a16="http://schemas.microsoft.com/office/drawing/2014/main" id="{FCAA7415-BA0A-414C-BF4A-F722BF816D5C}"/>
              </a:ext>
            </a:extLst>
          </p:cNvPr>
          <p:cNvPicPr/>
          <p:nvPr/>
        </p:nvPicPr>
        <p:blipFill rotWithShape="1">
          <a:blip r:embed="rId4"/>
          <a:srcRect l="388" t="5094" r="70331" b="26677"/>
          <a:stretch/>
        </p:blipFill>
        <p:spPr bwMode="auto">
          <a:xfrm>
            <a:off x="4572000" y="1371600"/>
            <a:ext cx="4418439" cy="5343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4842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e question of speed: pack effect, emotions, lack of concentration.">
            <a:extLst>
              <a:ext uri="{FF2B5EF4-FFF2-40B4-BE49-F238E27FC236}">
                <a16:creationId xmlns:a16="http://schemas.microsoft.com/office/drawing/2014/main" id="{FD6B0F22-AEB8-4502-98C2-FDF36890DCA8}"/>
              </a:ext>
            </a:extLst>
          </p:cNvPr>
          <p:cNvPicPr/>
          <p:nvPr/>
        </p:nvPicPr>
        <p:blipFill rotWithShape="1">
          <a:blip r:embed="rId2"/>
          <a:srcRect l="463" t="5104" r="66778" b="49831"/>
          <a:stretch/>
        </p:blipFill>
        <p:spPr bwMode="auto">
          <a:xfrm>
            <a:off x="2895600" y="1371600"/>
            <a:ext cx="5791200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7FBEFC-1B5C-4BF3-9FEC-3EAB26323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The question of </a:t>
            </a:r>
            <a:r>
              <a:rPr lang="en-US" altLang="en-US" i="1" dirty="0"/>
              <a:t>speed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D33E1-3504-4013-B942-2D985FA1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EEC83-B9AD-4E64-B871-841ED5F0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6B8CC6-2D77-4C49-873E-048F46A7962E}"/>
              </a:ext>
            </a:extLst>
          </p:cNvPr>
          <p:cNvSpPr/>
          <p:nvPr/>
        </p:nvSpPr>
        <p:spPr>
          <a:xfrm>
            <a:off x="381000" y="1411128"/>
            <a:ext cx="8001000" cy="1787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 effect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Emotions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concentration</a:t>
            </a:r>
          </a:p>
        </p:txBody>
      </p:sp>
      <p:pic>
        <p:nvPicPr>
          <p:cNvPr id="8" name="Picture 7" descr="Logo of a car superimposed on outline of Pennsylvania">
            <a:extLst>
              <a:ext uri="{FF2B5EF4-FFF2-40B4-BE49-F238E27FC236}">
                <a16:creationId xmlns:a16="http://schemas.microsoft.com/office/drawing/2014/main" id="{E35FBA7F-5760-4593-92DC-211684770541}"/>
              </a:ext>
            </a:extLst>
          </p:cNvPr>
          <p:cNvPicPr/>
          <p:nvPr/>
        </p:nvPicPr>
        <p:blipFill rotWithShape="1">
          <a:blip r:embed="rId3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6167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1048C-BFB8-4EA6-881C-FFCC55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E774B-F775-48E8-A0B8-A7FDEC5B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988B8C-984D-4804-BD7C-32F2E035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Live fast...drive fast...die fast. Game over">
            <a:extLst>
              <a:ext uri="{FF2B5EF4-FFF2-40B4-BE49-F238E27FC236}">
                <a16:creationId xmlns:a16="http://schemas.microsoft.com/office/drawing/2014/main" id="{32B60A4A-0B6E-4DEB-8799-595C74C6B84E}"/>
              </a:ext>
            </a:extLst>
          </p:cNvPr>
          <p:cNvPicPr/>
          <p:nvPr/>
        </p:nvPicPr>
        <p:blipFill rotWithShape="1">
          <a:blip r:embed="rId2"/>
          <a:srcRect l="35947" t="17962" r="14104" b="13026"/>
          <a:stretch/>
        </p:blipFill>
        <p:spPr bwMode="auto">
          <a:xfrm>
            <a:off x="9525" y="0"/>
            <a:ext cx="913447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309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7D42-7C03-4360-901C-572E60B7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9" y="365940"/>
            <a:ext cx="8229600" cy="1143000"/>
          </a:xfrm>
        </p:spPr>
        <p:txBody>
          <a:bodyPr>
            <a:normAutofit/>
          </a:bodyPr>
          <a:lstStyle/>
          <a:p>
            <a:endParaRPr lang="en-US" alt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44E8-77EE-4F47-9EFF-D61C505F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27B6B-6302-4308-A889-684B77BC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Mother Nature can make driving difficult. Slow down. Increase following distance.">
            <a:extLst>
              <a:ext uri="{FF2B5EF4-FFF2-40B4-BE49-F238E27FC236}">
                <a16:creationId xmlns:a16="http://schemas.microsoft.com/office/drawing/2014/main" id="{3FB8953C-C19D-431B-A1BB-8BF6C55E0CF4}"/>
              </a:ext>
            </a:extLst>
          </p:cNvPr>
          <p:cNvPicPr/>
          <p:nvPr/>
        </p:nvPicPr>
        <p:blipFill rotWithShape="1">
          <a:blip r:embed="rId2"/>
          <a:srcRect l="35491" t="17019" r="13130" b="122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1924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C239-3D2C-40B0-B0C5-6D9D89CD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90B2C-1A33-4DAF-91DA-F8E83778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0C60A-CBEE-4774-BD8C-9D1F2F1E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Can you see in the dark? The night can be deadly">
            <a:extLst>
              <a:ext uri="{FF2B5EF4-FFF2-40B4-BE49-F238E27FC236}">
                <a16:creationId xmlns:a16="http://schemas.microsoft.com/office/drawing/2014/main" id="{803669D9-EE6C-4CFC-9D86-EAEDD5CFE748}"/>
              </a:ext>
            </a:extLst>
          </p:cNvPr>
          <p:cNvPicPr/>
          <p:nvPr/>
        </p:nvPicPr>
        <p:blipFill rotWithShape="1">
          <a:blip r:embed="rId2"/>
          <a:srcRect l="35705" t="16987" r="13194" b="12165"/>
          <a:stretch/>
        </p:blipFill>
        <p:spPr bwMode="auto">
          <a:xfrm>
            <a:off x="5179" y="0"/>
            <a:ext cx="913882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9849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39EB4-9FA6-4DA8-9F72-DF44A61C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5260"/>
            <a:ext cx="8229600" cy="1143000"/>
          </a:xfrm>
        </p:spPr>
        <p:txBody>
          <a:bodyPr>
            <a:normAutofit/>
          </a:bodyPr>
          <a:lstStyle/>
          <a:p>
            <a:br>
              <a:rPr kumimoji="1" lang="en-US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BE446-5062-48F5-9958-7CD332B8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426AB-373C-4F9D-B1D2-756BEA37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When someone gets on your tail...don't let them get underneath your skin.">
            <a:extLst>
              <a:ext uri="{FF2B5EF4-FFF2-40B4-BE49-F238E27FC236}">
                <a16:creationId xmlns:a16="http://schemas.microsoft.com/office/drawing/2014/main" id="{78EC331E-97CF-4073-855C-9916BF769B98}"/>
              </a:ext>
            </a:extLst>
          </p:cNvPr>
          <p:cNvPicPr/>
          <p:nvPr/>
        </p:nvPicPr>
        <p:blipFill rotWithShape="1">
          <a:blip r:embed="rId2"/>
          <a:srcRect l="35421" t="16969" r="13781" b="128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7772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A23F-8E68-4EB6-9C73-635F958E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36" y="344716"/>
            <a:ext cx="8229600" cy="1143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kumimoji="1"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F0D7-85C4-462A-98CB-F5F64C13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61B79-984D-479B-9C7F-2C701E4F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Keep your concentration...keep your cool. Don't fight fire with fire. Keep your eyes on the road. Lay off the horn. Let it pass.">
            <a:extLst>
              <a:ext uri="{FF2B5EF4-FFF2-40B4-BE49-F238E27FC236}">
                <a16:creationId xmlns:a16="http://schemas.microsoft.com/office/drawing/2014/main" id="{608F5967-5E2C-478A-87EF-4A6F2307E59A}"/>
              </a:ext>
            </a:extLst>
          </p:cNvPr>
          <p:cNvPicPr/>
          <p:nvPr/>
        </p:nvPicPr>
        <p:blipFill rotWithShape="1">
          <a:blip r:embed="rId2"/>
          <a:srcRect l="35498" t="16955" r="13292" b="121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05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7AF2-7F98-445B-850F-DA14E34254B5}" type="datetime1">
              <a:rPr lang="en-US" smtClean="0"/>
              <a:t>12/12/2018</a:t>
            </a:fld>
            <a:endParaRPr lang="en-US" dirty="0"/>
          </a:p>
        </p:txBody>
      </p:sp>
      <p:pic>
        <p:nvPicPr>
          <p:cNvPr id="13" name="Picture 12" descr="Logo of a car superimposed on outline of Pennsylvania">
            <a:extLst>
              <a:ext uri="{FF2B5EF4-FFF2-40B4-BE49-F238E27FC236}">
                <a16:creationId xmlns:a16="http://schemas.microsoft.com/office/drawing/2014/main" id="{6587262F-15BD-4B42-A11A-F52E555B0D71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334962" y="5819839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BDFDD5-41E9-4490-A953-7F38628B6E3B}"/>
              </a:ext>
            </a:extLst>
          </p:cNvPr>
          <p:cNvSpPr/>
          <p:nvPr/>
        </p:nvSpPr>
        <p:spPr>
          <a:xfrm>
            <a:off x="457200" y="1676400"/>
            <a:ext cx="5791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Last Session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Determining Risk and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Responsibilities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Legal Responsibilities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Social Responsibilities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Responsibilities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This Session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en-US" sz="2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Assessment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en-US" sz="2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Reduction Decisions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en-US" sz="2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Signs, Signals, and Markings </a:t>
            </a:r>
          </a:p>
          <a:p>
            <a:pPr lvl="1"/>
            <a:r>
              <a:rPr kumimoji="1" lang="en-US" altLang="en-US" sz="2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Pre-test</a:t>
            </a:r>
            <a:endParaRPr lang="en-US" altLang="en-US" sz="24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Stop painted on the street">
            <a:extLst>
              <a:ext uri="{FF2B5EF4-FFF2-40B4-BE49-F238E27FC236}">
                <a16:creationId xmlns:a16="http://schemas.microsoft.com/office/drawing/2014/main" id="{54506D54-D269-4798-AAA3-6C8AA550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25000"/>
          <a:stretch>
            <a:fillRect/>
          </a:stretch>
        </p:blipFill>
        <p:spPr bwMode="auto">
          <a:xfrm>
            <a:off x="6937375" y="590871"/>
            <a:ext cx="190182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 judge sitting at a bench">
            <a:extLst>
              <a:ext uri="{FF2B5EF4-FFF2-40B4-BE49-F238E27FC236}">
                <a16:creationId xmlns:a16="http://schemas.microsoft.com/office/drawing/2014/main" id="{32312A48-97AF-4689-809F-D2C50DA5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46705"/>
            <a:ext cx="2133600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An elephant saying &quot;don't forget&quot;">
            <a:extLst>
              <a:ext uri="{FF2B5EF4-FFF2-40B4-BE49-F238E27FC236}">
                <a16:creationId xmlns:a16="http://schemas.microsoft.com/office/drawing/2014/main" id="{2E07791D-9D60-4424-9088-8F6ECC644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964" y="4175493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B995-BE6D-4498-A689-43A57A3B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E4B5A-E552-498B-BE63-7F5C2C57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47C8E-D3F4-429C-8F75-FF3F093C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Risk assessment: practice visual references to gain position within a lane. Risk compensation involves: recognizing potential errors or limitations, adjusting speed to reduce errors, adjusting lane position to reduce errors, appropriate communication to reduce errors.">
            <a:extLst>
              <a:ext uri="{FF2B5EF4-FFF2-40B4-BE49-F238E27FC236}">
                <a16:creationId xmlns:a16="http://schemas.microsoft.com/office/drawing/2014/main" id="{DD823D75-952F-4F9B-812F-FE67B0B7407F}"/>
              </a:ext>
            </a:extLst>
          </p:cNvPr>
          <p:cNvPicPr/>
          <p:nvPr/>
        </p:nvPicPr>
        <p:blipFill rotWithShape="1">
          <a:blip r:embed="rId2"/>
          <a:srcRect l="648" t="6412" r="68644" b="51260"/>
          <a:stretch/>
        </p:blipFill>
        <p:spPr bwMode="auto">
          <a:xfrm>
            <a:off x="109854" y="0"/>
            <a:ext cx="895794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500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A red check mark">
            <a:extLst>
              <a:ext uri="{FF2B5EF4-FFF2-40B4-BE49-F238E27FC236}">
                <a16:creationId xmlns:a16="http://schemas.microsoft.com/office/drawing/2014/main" id="{4F9C1CDD-51EE-4F80-A435-A79546FAA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35" y="2170153"/>
            <a:ext cx="38100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858A1-A99A-4282-AAD4-8E0042A4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Doing Things Right</a:t>
            </a:r>
            <a:endParaRPr kumimoji="1"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D331D-2B12-4D10-B3CE-1F3E2ED7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F8A25-42DE-4300-9986-BAC15E5B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Logo of a car superimposed on outline of Pennsylvania">
            <a:extLst>
              <a:ext uri="{FF2B5EF4-FFF2-40B4-BE49-F238E27FC236}">
                <a16:creationId xmlns:a16="http://schemas.microsoft.com/office/drawing/2014/main" id="{551C867F-7A68-4EA0-8E35-05C7F456E703}"/>
              </a:ext>
            </a:extLst>
          </p:cNvPr>
          <p:cNvPicPr/>
          <p:nvPr/>
        </p:nvPicPr>
        <p:blipFill rotWithShape="1">
          <a:blip r:embed="rId3"/>
          <a:srcRect l="16319" t="84606" r="73959" b="3732"/>
          <a:stretch/>
        </p:blipFill>
        <p:spPr bwMode="auto">
          <a:xfrm>
            <a:off x="463062" y="5745203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5FA0624B-224C-446B-8897-81AB2BA0B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52600"/>
            <a:ext cx="8077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568325" indent="-568325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68375" indent="-28575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11275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4175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Decision-making is the most important driver skill</a:t>
            </a:r>
          </a:p>
          <a:p>
            <a:pPr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q"/>
            </a:pP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Procedural tasks vs. Processing tasks</a:t>
            </a:r>
          </a:p>
          <a:p>
            <a:pPr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q"/>
            </a:pP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Learning from good and bad experiences</a:t>
            </a:r>
          </a:p>
          <a:p>
            <a:pPr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q"/>
            </a:pP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Learning by observation</a:t>
            </a:r>
          </a:p>
        </p:txBody>
      </p:sp>
    </p:spTree>
    <p:extLst>
      <p:ext uri="{BB962C8B-B14F-4D97-AF65-F5344CB8AC3E}">
        <p14:creationId xmlns:p14="http://schemas.microsoft.com/office/powerpoint/2010/main" val="1318809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check mark">
            <a:extLst>
              <a:ext uri="{FF2B5EF4-FFF2-40B4-BE49-F238E27FC236}">
                <a16:creationId xmlns:a16="http://schemas.microsoft.com/office/drawing/2014/main" id="{3E29635C-F135-4611-AF58-6DACD3958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37" y="3254375"/>
            <a:ext cx="2429522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1CB0B-A4AF-48CC-844E-CFF5A15F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Doing Things Right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1BB5A-0B07-411E-BC17-2BBEA58D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213AA-F40B-4E4C-8485-5F545D99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Logo of a car superimposed on outline of Pennsylvania">
            <a:extLst>
              <a:ext uri="{FF2B5EF4-FFF2-40B4-BE49-F238E27FC236}">
                <a16:creationId xmlns:a16="http://schemas.microsoft.com/office/drawing/2014/main" id="{385A47CF-6D96-491F-B772-08650926172D}"/>
              </a:ext>
            </a:extLst>
          </p:cNvPr>
          <p:cNvPicPr/>
          <p:nvPr/>
        </p:nvPicPr>
        <p:blipFill rotWithShape="1">
          <a:blip r:embed="rId3"/>
          <a:srcRect l="16319" t="84606" r="73959" b="3732"/>
          <a:stretch/>
        </p:blipFill>
        <p:spPr bwMode="auto">
          <a:xfrm>
            <a:off x="463062" y="5745203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2AA03822-60C8-485A-8D4E-C65B6DEE4D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7467600" cy="37338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68325" indent="-568325"/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Procedures and experience equals habits</a:t>
            </a:r>
          </a:p>
          <a:p>
            <a:pPr marL="568325" indent="-568325"/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568325" indent="-568325" algn="just"/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Work for developing best procedures and experience</a:t>
            </a:r>
          </a:p>
          <a:p>
            <a:pPr marL="568325" indent="-568325"/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568325" indent="-568325" algn="just"/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Greater the resistance to change often means the greater the need for changing habits</a:t>
            </a:r>
          </a:p>
        </p:txBody>
      </p:sp>
    </p:spTree>
    <p:extLst>
      <p:ext uri="{BB962C8B-B14F-4D97-AF65-F5344CB8AC3E}">
        <p14:creationId xmlns:p14="http://schemas.microsoft.com/office/powerpoint/2010/main" val="1061589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C6AB-33FD-4122-B1B1-D93B03BE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07" y="31908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Guided Practice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2B3B6-641D-44D3-ADB7-70B95B32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 descr="Logo of a car superimposed on outline of Pennsylvania">
            <a:extLst>
              <a:ext uri="{FF2B5EF4-FFF2-40B4-BE49-F238E27FC236}">
                <a16:creationId xmlns:a16="http://schemas.microsoft.com/office/drawing/2014/main" id="{E01F0DA2-5E84-48B0-B1D9-AF22350CFD77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381000" y="5926264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F4D4F1-7B94-4069-8D91-8FD9F224EF86}"/>
              </a:ext>
            </a:extLst>
          </p:cNvPr>
          <p:cNvSpPr/>
          <p:nvPr/>
        </p:nvSpPr>
        <p:spPr>
          <a:xfrm>
            <a:off x="685800" y="1537816"/>
            <a:ext cx="4572000" cy="35381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3550" indent="-4635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Practice is key to sound habits and judgments</a:t>
            </a:r>
          </a:p>
          <a:p>
            <a:pPr marL="463550" indent="-4635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What to practice is important</a:t>
            </a:r>
          </a:p>
          <a:p>
            <a:pPr marL="463550" indent="-4635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Good habits and judgment deteriorate over time</a:t>
            </a:r>
            <a:endParaRPr lang="en-US" altLang="en-US" sz="2400" dirty="0">
              <a:solidFill>
                <a:srgbClr val="FF3300"/>
              </a:solidFill>
            </a:endParaRPr>
          </a:p>
          <a:p>
            <a:pPr marL="463550" indent="-463550">
              <a:lnSpc>
                <a:spcPct val="140000"/>
              </a:lnSpc>
              <a:buFont typeface="Wingdings" panose="05000000000000000000" pitchFamily="2" charset="2"/>
              <a:buChar char="Ø"/>
            </a:pPr>
            <a:endParaRPr lang="en-US" altLang="en-US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a student driver car">
            <a:extLst>
              <a:ext uri="{FF2B5EF4-FFF2-40B4-BE49-F238E27FC236}">
                <a16:creationId xmlns:a16="http://schemas.microsoft.com/office/drawing/2014/main" id="{01B01314-8AB9-4A99-81A6-B84B85BBB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3446463" cy="163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308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7402-2DF6-4380-AD16-A4DA9A63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Guided Practice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48CB8-6A02-411C-8B57-02942D4CB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43" y="1752599"/>
            <a:ext cx="5105400" cy="33528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3300"/>
                </a:solidFill>
              </a:rPr>
              <a:t>Majority of drivers rate themselves as good</a:t>
            </a:r>
          </a:p>
          <a:p>
            <a:pPr>
              <a:lnSpc>
                <a:spcPct val="12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3300"/>
                </a:solidFill>
              </a:rPr>
              <a:t>Good versus poor procedures and processing</a:t>
            </a:r>
          </a:p>
          <a:p>
            <a:pPr>
              <a:lnSpc>
                <a:spcPct val="12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3300"/>
                </a:solidFill>
              </a:rPr>
              <a:t>Poor driving experiences develop poor driving behaviors</a:t>
            </a:r>
          </a:p>
          <a:p>
            <a:pPr>
              <a:lnSpc>
                <a:spcPct val="12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endParaRPr lang="en-US" altLang="en-US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C05C6-7E0A-4538-A80C-BA5C00DF4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6F35E-2927-4C62-BC6F-2D905975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4" descr="Picture of a student car">
            <a:extLst>
              <a:ext uri="{FF2B5EF4-FFF2-40B4-BE49-F238E27FC236}">
                <a16:creationId xmlns:a16="http://schemas.microsoft.com/office/drawing/2014/main" id="{2AC1CCA5-791B-4CFA-8A85-E8CE7301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66" y="2649536"/>
            <a:ext cx="3287391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552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E44E-47BA-4017-9D9B-8FFFAC88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7016"/>
            <a:ext cx="104394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1A53D-6019-4044-88AB-E24F7DD3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1A0D7-7D1C-40C3-8D22-680AC135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D6B84-8FE2-4448-934E-391109890E66}"/>
              </a:ext>
            </a:extLst>
          </p:cNvPr>
          <p:cNvSpPr/>
          <p:nvPr/>
        </p:nvSpPr>
        <p:spPr>
          <a:xfrm>
            <a:off x="609600" y="609600"/>
            <a:ext cx="5810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Traffic Safety Education Goals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7C0F52-C270-4154-A74D-F5C3FC462C26}"/>
              </a:ext>
            </a:extLst>
          </p:cNvPr>
          <p:cNvSpPr/>
          <p:nvPr/>
        </p:nvSpPr>
        <p:spPr>
          <a:xfrm>
            <a:off x="609600" y="1630430"/>
            <a:ext cx="5067300" cy="3597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Make every driving sequence a good driving sequence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Use processing techniques to make judgments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Develop sound procedures for maneuvers</a:t>
            </a:r>
          </a:p>
        </p:txBody>
      </p:sp>
      <p:pic>
        <p:nvPicPr>
          <p:cNvPr id="9" name="Picture 8" descr="a green sign pointing to goals">
            <a:extLst>
              <a:ext uri="{FF2B5EF4-FFF2-40B4-BE49-F238E27FC236}">
                <a16:creationId xmlns:a16="http://schemas.microsoft.com/office/drawing/2014/main" id="{BD6BF27D-C614-4818-A1E8-E8F350995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520" y="3962400"/>
            <a:ext cx="16764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240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4FF0-F377-4BDE-AB8D-3D217DD3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9100"/>
            <a:ext cx="9753600" cy="1143000"/>
          </a:xfrm>
        </p:spPr>
        <p:txBody>
          <a:bodyPr>
            <a:normAutofit/>
          </a:bodyPr>
          <a:lstStyle/>
          <a:p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9897F-9BF1-4114-AD56-610C1EA45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632B6-6DCD-4756-A1BF-F7B8A1CB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So, take it easy. Time is on your side.">
            <a:extLst>
              <a:ext uri="{FF2B5EF4-FFF2-40B4-BE49-F238E27FC236}">
                <a16:creationId xmlns:a16="http://schemas.microsoft.com/office/drawing/2014/main" id="{EBE62B79-A824-4FA9-8B60-5DF5A06DB43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4" t="17179" r="13263" b="12077"/>
          <a:stretch/>
        </p:blipFill>
        <p:spPr bwMode="auto">
          <a:xfrm>
            <a:off x="0" y="7398"/>
            <a:ext cx="9144000" cy="6850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0337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14F54-20C9-459B-A22A-8EA41FFC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B6CC4-0FEE-4FCB-B14E-AA41B68D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Picture of a passed driver's test with a caption, &quot;Getting your license does not end Driver Education.&quot;">
            <a:extLst>
              <a:ext uri="{FF2B5EF4-FFF2-40B4-BE49-F238E27FC236}">
                <a16:creationId xmlns:a16="http://schemas.microsoft.com/office/drawing/2014/main" id="{EC970E3E-087F-474E-853B-44110CE2A8EC}"/>
              </a:ext>
            </a:extLst>
          </p:cNvPr>
          <p:cNvPicPr/>
          <p:nvPr/>
        </p:nvPicPr>
        <p:blipFill rotWithShape="1">
          <a:blip r:embed="rId2"/>
          <a:srcRect l="35527" t="17425" r="13522" b="21044"/>
          <a:stretch/>
        </p:blipFill>
        <p:spPr bwMode="auto">
          <a:xfrm>
            <a:off x="0" y="114753"/>
            <a:ext cx="9144000" cy="6732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206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938F-82C6-4FAE-9662-523FD54D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CB71D-BFD5-47C1-8E38-6AFE91B77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69A57-3C44-4026-942F-4022AA1D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1F4B2-4583-417A-9BC5-27E57E9D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&quot;Stay curious. Ask questions: parents, other experienced drivers, lifetime learning needed.&quot;">
            <a:extLst>
              <a:ext uri="{FF2B5EF4-FFF2-40B4-BE49-F238E27FC236}">
                <a16:creationId xmlns:a16="http://schemas.microsoft.com/office/drawing/2014/main" id="{B934F27D-616C-4284-A4BE-E745B1CDCC06}"/>
              </a:ext>
            </a:extLst>
          </p:cNvPr>
          <p:cNvPicPr/>
          <p:nvPr/>
        </p:nvPicPr>
        <p:blipFill rotWithShape="1">
          <a:blip r:embed="rId2"/>
          <a:srcRect l="35577" t="18352" r="13286" b="132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5272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184C-77BC-4A8C-A48D-2B6C63692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DED38-2952-4DB8-8E62-B090DBC67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75578-CFD3-4E9D-8CD7-BE68FFA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81641-FFD5-4DB4-868A-85DC6590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A picture of a kid watching a street that says &quot;Observe. It's powerful.&quot;">
            <a:extLst>
              <a:ext uri="{FF2B5EF4-FFF2-40B4-BE49-F238E27FC236}">
                <a16:creationId xmlns:a16="http://schemas.microsoft.com/office/drawing/2014/main" id="{4005F810-81C6-428F-8CC4-D40ED755E4D5}"/>
              </a:ext>
            </a:extLst>
          </p:cNvPr>
          <p:cNvPicPr/>
          <p:nvPr/>
        </p:nvPicPr>
        <p:blipFill rotWithShape="1">
          <a:blip r:embed="rId2"/>
          <a:srcRect l="35673" t="17116" r="13046" b="12626"/>
          <a:stretch/>
        </p:blipFill>
        <p:spPr bwMode="auto">
          <a:xfrm>
            <a:off x="0" y="-11097"/>
            <a:ext cx="9144000" cy="6869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5269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012A-E643-4B19-A7B2-6948808E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dirty="0"/>
              <a:t>Ready to roll?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89023-9533-46B3-B734-286BA846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E2F0A-435D-468E-AD95-1E5CCDB4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0CCDE935-0D61-4A17-A127-5EED72A5FDE4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26868" y="5860404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picture of a boy surrounded by distractions during driving">
            <a:extLst>
              <a:ext uri="{FF2B5EF4-FFF2-40B4-BE49-F238E27FC236}">
                <a16:creationId xmlns:a16="http://schemas.microsoft.com/office/drawing/2014/main" id="{BEF8AEDA-05CE-4F1E-82CC-5A15F2B2BF7B}"/>
              </a:ext>
            </a:extLst>
          </p:cNvPr>
          <p:cNvPicPr/>
          <p:nvPr/>
        </p:nvPicPr>
        <p:blipFill rotWithShape="1">
          <a:blip r:embed="rId3"/>
          <a:srcRect l="33996" t="20932" r="14932" b="11907"/>
          <a:stretch/>
        </p:blipFill>
        <p:spPr bwMode="auto">
          <a:xfrm>
            <a:off x="0" y="1352550"/>
            <a:ext cx="9144000" cy="5505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820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AA28-E032-48AE-92DC-09E4DE0C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47A2D-D53F-4C78-A41D-DDA1473DC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E7AF4-ED7D-43E6-A5BF-B7E4D687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&quot;Respect the Ps. Parents have rules, too. Parents have power. Keep it positive.&quot;">
            <a:extLst>
              <a:ext uri="{FF2B5EF4-FFF2-40B4-BE49-F238E27FC236}">
                <a16:creationId xmlns:a16="http://schemas.microsoft.com/office/drawing/2014/main" id="{F470DB66-92CA-4F3E-9C3A-1A1DCB98F6E6}"/>
              </a:ext>
            </a:extLst>
          </p:cNvPr>
          <p:cNvPicPr/>
          <p:nvPr/>
        </p:nvPicPr>
        <p:blipFill rotWithShape="1">
          <a:blip r:embed="rId2"/>
          <a:srcRect l="35416" t="16509" r="13458" b="137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9132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ABB3-1475-4586-97AD-48D5D4FA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0786F-4910-49C6-8FF5-53B77630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6041A-41AB-4212-BF7A-2534ABE2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A picture of a to do list saying, &quot;Take steps to reduce risky driving; show courtesy, respect, and patience on the road; talk about driving with your parent or guardian; set goals to become a better driver - and passenger.&quot;">
            <a:extLst>
              <a:ext uri="{FF2B5EF4-FFF2-40B4-BE49-F238E27FC236}">
                <a16:creationId xmlns:a16="http://schemas.microsoft.com/office/drawing/2014/main" id="{52759959-B569-40D6-A275-3E0E3EFF9FF6}"/>
              </a:ext>
            </a:extLst>
          </p:cNvPr>
          <p:cNvPicPr/>
          <p:nvPr/>
        </p:nvPicPr>
        <p:blipFill rotWithShape="1">
          <a:blip r:embed="rId2"/>
          <a:srcRect l="35589" t="16684" r="13642" b="12482"/>
          <a:stretch/>
        </p:blipFill>
        <p:spPr bwMode="auto">
          <a:xfrm>
            <a:off x="0" y="-14796"/>
            <a:ext cx="9144000" cy="6872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080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9EE0-B09F-4697-9573-E815C110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Assignment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C7449-067E-41F4-A9CE-37C86F5E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46B43-73B3-4647-9645-2D10393E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 descr="Logo of a car superimposed on outline of Pennsylvania">
            <a:extLst>
              <a:ext uri="{FF2B5EF4-FFF2-40B4-BE49-F238E27FC236}">
                <a16:creationId xmlns:a16="http://schemas.microsoft.com/office/drawing/2014/main" id="{40B0ECC7-1928-48EE-83C1-1077522FF866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304800" y="6050026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66DA7CD-6E67-4A03-90F4-DA6DBF9356B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752600"/>
            <a:ext cx="8382000" cy="390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 Range Lesson Completion</a:t>
            </a:r>
          </a:p>
          <a:p>
            <a:pPr lvl="1"/>
            <a:r>
              <a:rPr lang="en-US" altLang="en-US" sz="2000" dirty="0"/>
              <a:t>  Vehicle Space</a:t>
            </a:r>
          </a:p>
          <a:p>
            <a:pPr lvl="1"/>
            <a:r>
              <a:rPr lang="en-US" altLang="en-US" sz="2000" dirty="0"/>
              <a:t>   Reference points</a:t>
            </a:r>
          </a:p>
          <a:p>
            <a:pPr lvl="1"/>
            <a:r>
              <a:rPr lang="en-US" altLang="en-US" sz="2000" dirty="0"/>
              <a:t>   Both groups on Range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  State Rules and Regulations</a:t>
            </a:r>
          </a:p>
          <a:p>
            <a:pPr lvl="1"/>
            <a:r>
              <a:rPr lang="en-US" altLang="en-US" sz="2000" dirty="0"/>
              <a:t>  State Signs Pre-test</a:t>
            </a:r>
          </a:p>
          <a:p>
            <a:pPr lvl="1"/>
            <a:r>
              <a:rPr lang="en-US" altLang="en-US" sz="2000" dirty="0"/>
              <a:t>  Guest Speaker</a:t>
            </a:r>
          </a:p>
          <a:p>
            <a:pPr lvl="1"/>
            <a:r>
              <a:rPr lang="en-US" altLang="en-US" sz="2000" dirty="0"/>
              <a:t>  Signs, Signals, and Markings is next topic</a:t>
            </a:r>
          </a:p>
        </p:txBody>
      </p:sp>
    </p:spTree>
    <p:extLst>
      <p:ext uri="{BB962C8B-B14F-4D97-AF65-F5344CB8AC3E}">
        <p14:creationId xmlns:p14="http://schemas.microsoft.com/office/powerpoint/2010/main" val="373462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5C949-2E6A-49A8-87F9-073FA686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2CCA6-A0A3-498E-A67F-7C959FE9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&quot;It's a car. Not a phone booth, picnic table, dressing room, entertainment center.&quot;">
            <a:extLst>
              <a:ext uri="{FF2B5EF4-FFF2-40B4-BE49-F238E27FC236}">
                <a16:creationId xmlns:a16="http://schemas.microsoft.com/office/drawing/2014/main" id="{5FD341DD-3C9F-4093-BAB3-DB3F67E9FD99}"/>
              </a:ext>
            </a:extLst>
          </p:cNvPr>
          <p:cNvPicPr/>
          <p:nvPr/>
        </p:nvPicPr>
        <p:blipFill rotWithShape="1">
          <a:blip r:embed="rId2"/>
          <a:srcRect l="35514" t="16540" r="13158" b="12736"/>
          <a:stretch/>
        </p:blipFill>
        <p:spPr bwMode="auto">
          <a:xfrm>
            <a:off x="0" y="0"/>
            <a:ext cx="9144000" cy="672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679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2B4E4-5E0D-44F6-B132-DFA7BB83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21CA-55B6-486D-AA8D-1BD43E6A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123ED-FE80-48DA-A314-7A65A435E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 descr="&quot;There can be danger in numbers.&quot;">
            <a:extLst>
              <a:ext uri="{FF2B5EF4-FFF2-40B4-BE49-F238E27FC236}">
                <a16:creationId xmlns:a16="http://schemas.microsoft.com/office/drawing/2014/main" id="{06EC6D28-9BB5-45EA-843A-6236C0A7B7FA}"/>
              </a:ext>
            </a:extLst>
          </p:cNvPr>
          <p:cNvPicPr/>
          <p:nvPr/>
        </p:nvPicPr>
        <p:blipFill rotWithShape="1">
          <a:blip r:embed="rId2"/>
          <a:srcRect l="35994" t="16671" r="13154" b="132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0625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E409F-C057-4C4F-B5EF-7796E44E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394D2-77A8-4971-BA6B-98C701CF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688FB43-A2A5-46DB-BC59-E5901CAA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endParaRPr kumimoji="1" lang="en-US" altLang="en-US" dirty="0"/>
          </a:p>
        </p:txBody>
      </p:sp>
      <p:pic>
        <p:nvPicPr>
          <p:cNvPr id="7" name="Picture 6" descr="&quot;Passengers come in different flavors: space invader, back-seat driver, respectful.&quot;">
            <a:extLst>
              <a:ext uri="{FF2B5EF4-FFF2-40B4-BE49-F238E27FC236}">
                <a16:creationId xmlns:a16="http://schemas.microsoft.com/office/drawing/2014/main" id="{9CD0A1BA-2380-4B2C-BFAC-F5069D026757}"/>
              </a:ext>
            </a:extLst>
          </p:cNvPr>
          <p:cNvPicPr/>
          <p:nvPr/>
        </p:nvPicPr>
        <p:blipFill rotWithShape="1">
          <a:blip r:embed="rId2"/>
          <a:srcRect l="35903" t="17403" r="13306" b="121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094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ntrol car chaos: set clear rules, require safety belts, keep troublemakers out.">
            <a:extLst>
              <a:ext uri="{FF2B5EF4-FFF2-40B4-BE49-F238E27FC236}">
                <a16:creationId xmlns:a16="http://schemas.microsoft.com/office/drawing/2014/main" id="{BB124B9A-1905-41E5-A989-1EF1C69E731A}"/>
              </a:ext>
            </a:extLst>
          </p:cNvPr>
          <p:cNvPicPr/>
          <p:nvPr/>
        </p:nvPicPr>
        <p:blipFill rotWithShape="1">
          <a:blip r:embed="rId2"/>
          <a:srcRect l="432" t="5211" r="63634" b="41306"/>
          <a:stretch/>
        </p:blipFill>
        <p:spPr bwMode="auto">
          <a:xfrm>
            <a:off x="76200" y="1233176"/>
            <a:ext cx="9067800" cy="5624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08C46-3349-4AFB-84BB-9C463D9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Control car chaos.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0A734-27B1-47A9-B10C-28742E0B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62DDC1B-C088-44EE-A8FE-C91CFFFEAB57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690376"/>
            <a:ext cx="3233738" cy="1371600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300"/>
              </a:buClr>
            </a:pPr>
            <a:r>
              <a:rPr lang="en-US" altLang="en-US" sz="2600" dirty="0">
                <a:solidFill>
                  <a:srgbClr val="FF3300"/>
                </a:solidFill>
              </a:rPr>
              <a:t>Set clear rules.</a:t>
            </a:r>
          </a:p>
          <a:p>
            <a:pPr>
              <a:buClr>
                <a:srgbClr val="FF3300"/>
              </a:buClr>
            </a:pPr>
            <a:r>
              <a:rPr lang="en-US" altLang="en-US" sz="2600" dirty="0">
                <a:solidFill>
                  <a:srgbClr val="FF3300"/>
                </a:solidFill>
              </a:rPr>
              <a:t>Require safety belts.</a:t>
            </a:r>
          </a:p>
          <a:p>
            <a:pPr>
              <a:buClr>
                <a:srgbClr val="FF3300"/>
              </a:buClr>
            </a:pPr>
            <a:r>
              <a:rPr lang="en-US" altLang="en-US" sz="2600" dirty="0">
                <a:solidFill>
                  <a:srgbClr val="FF3300"/>
                </a:solidFill>
              </a:rPr>
              <a:t>Keep troublemakers out.</a:t>
            </a:r>
          </a:p>
          <a:p>
            <a:pPr>
              <a:buClr>
                <a:srgbClr val="FF3300"/>
              </a:buClr>
            </a:pPr>
            <a:endParaRPr lang="en-US" altLang="en-US" dirty="0">
              <a:solidFill>
                <a:srgbClr val="FF3300"/>
              </a:solidFill>
            </a:endParaRPr>
          </a:p>
          <a:p>
            <a:pPr>
              <a:buClr>
                <a:srgbClr val="FF3300"/>
              </a:buClr>
            </a:pPr>
            <a:endParaRPr lang="en-US" alt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9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64CC2-9B92-49F5-8FB8-62D7E6C6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A7A09-F103-4C9A-A693-4A87B0F8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BB25E-5CE9-4C94-95A2-AD782E4E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 descr="It takes teamwork.">
            <a:extLst>
              <a:ext uri="{FF2B5EF4-FFF2-40B4-BE49-F238E27FC236}">
                <a16:creationId xmlns:a16="http://schemas.microsoft.com/office/drawing/2014/main" id="{0C28A298-5218-4EB4-9C49-D1605C524BBB}"/>
              </a:ext>
            </a:extLst>
          </p:cNvPr>
          <p:cNvPicPr/>
          <p:nvPr/>
        </p:nvPicPr>
        <p:blipFill rotWithShape="1">
          <a:blip r:embed="rId2"/>
          <a:srcRect l="35414" t="16647" r="13199" b="11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446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28B8-A33C-45AF-AD8F-ECF61A6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7784"/>
            <a:ext cx="9829800" cy="1143000"/>
          </a:xfrm>
        </p:spPr>
        <p:txBody>
          <a:bodyPr>
            <a:normAutofit/>
          </a:bodyPr>
          <a:lstStyle/>
          <a:p>
            <a:endParaRPr kumimoji="1"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325D8-E45A-454E-849C-C059721C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12/12/2018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016E9-EB8F-4F69-8F75-9E33043D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Get a grip on emotions.">
            <a:extLst>
              <a:ext uri="{FF2B5EF4-FFF2-40B4-BE49-F238E27FC236}">
                <a16:creationId xmlns:a16="http://schemas.microsoft.com/office/drawing/2014/main" id="{F2F8E28D-9A0A-4960-97BC-9B09D9F737DC}"/>
              </a:ext>
            </a:extLst>
          </p:cNvPr>
          <p:cNvPicPr/>
          <p:nvPr/>
        </p:nvPicPr>
        <p:blipFill rotWithShape="1">
          <a:blip r:embed="rId2"/>
          <a:srcRect l="35672" t="17367" r="13218" b="131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487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2B088AF-0473-4483-B723-986436B91B40}"/>
</file>

<file path=customXml/itemProps2.xml><?xml version="1.0" encoding="utf-8"?>
<ds:datastoreItem xmlns:ds="http://schemas.openxmlformats.org/officeDocument/2006/customXml" ds:itemID="{75C4DA14-BEA7-43A3-9F9C-9A18948BA010}"/>
</file>

<file path=customXml/itemProps3.xml><?xml version="1.0" encoding="utf-8"?>
<ds:datastoreItem xmlns:ds="http://schemas.openxmlformats.org/officeDocument/2006/customXml" ds:itemID="{8EBF7907-7941-4084-80AE-ADA9FFE63169}"/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351</Words>
  <Application>Microsoft Office PowerPoint</Application>
  <PresentationFormat>On-screen Show (4:3)</PresentationFormat>
  <Paragraphs>144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Berlin Sans FB</vt:lpstr>
      <vt:lpstr>Calibri</vt:lpstr>
      <vt:lpstr>Times New Roman</vt:lpstr>
      <vt:lpstr>Wingdings</vt:lpstr>
      <vt:lpstr>Office Theme</vt:lpstr>
      <vt:lpstr>Basic Maneuvering Tasks: Understanding Risk Assessment</vt:lpstr>
      <vt:lpstr>Introduction</vt:lpstr>
      <vt:lpstr>Ready to roll?</vt:lpstr>
      <vt:lpstr>PowerPoint Presentation</vt:lpstr>
      <vt:lpstr>PowerPoint Presentation</vt:lpstr>
      <vt:lpstr>PowerPoint Presentation</vt:lpstr>
      <vt:lpstr>Control car chaos.</vt:lpstr>
      <vt:lpstr>PowerPoint Presentation</vt:lpstr>
      <vt:lpstr>PowerPoint Presentation</vt:lpstr>
      <vt:lpstr>PowerPoint Presentation</vt:lpstr>
      <vt:lpstr>Reduce stressful driving.</vt:lpstr>
      <vt:lpstr>Check-in  </vt:lpstr>
      <vt:lpstr>Don’t get caught in the speed trap.</vt:lpstr>
      <vt:lpstr>The question of speed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Doing Things Right</vt:lpstr>
      <vt:lpstr>Doing Things Right</vt:lpstr>
      <vt:lpstr>Guided Practice</vt:lpstr>
      <vt:lpstr>Guided Practice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Assignment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pdeadmin</dc:creator>
  <cp:lastModifiedBy>Mosher, Alison</cp:lastModifiedBy>
  <cp:revision>166</cp:revision>
  <dcterms:created xsi:type="dcterms:W3CDTF">2017-02-01T18:23:33Z</dcterms:created>
  <dcterms:modified xsi:type="dcterms:W3CDTF">2018-12-12T21:23:51Z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</Properties>
</file>