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61" autoAdjust="0"/>
  </p:normalViewPr>
  <p:slideViewPr>
    <p:cSldViewPr>
      <p:cViewPr varScale="1">
        <p:scale>
          <a:sx n="108" d="100"/>
          <a:sy n="108" d="100"/>
        </p:scale>
        <p:origin x="10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11/30/2018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11/30/2018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11/30/2018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11/30/2018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11/30/2018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11/30/2018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11/30/2018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4.bin"/><Relationship Id="rId3" Type="http://schemas.openxmlformats.org/officeDocument/2006/relationships/image" Target="../media/image3.png"/><Relationship Id="rId7" Type="http://schemas.openxmlformats.org/officeDocument/2006/relationships/oleObject" Target="../embeddings/oleObject9.bin"/><Relationship Id="rId12"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11" Type="http://schemas.openxmlformats.org/officeDocument/2006/relationships/oleObject" Target="../embeddings/oleObject12.bin"/><Relationship Id="rId5" Type="http://schemas.openxmlformats.org/officeDocument/2006/relationships/oleObject" Target="../embeddings/oleObject8.bin"/><Relationship Id="rId15" Type="http://schemas.openxmlformats.org/officeDocument/2006/relationships/image" Target="../media/image16.wmf"/><Relationship Id="rId10" Type="http://schemas.openxmlformats.org/officeDocument/2006/relationships/oleObject" Target="../embeddings/oleObject11.bin"/><Relationship Id="rId4" Type="http://schemas.openxmlformats.org/officeDocument/2006/relationships/image" Target="../media/image14.wmf"/><Relationship Id="rId9" Type="http://schemas.openxmlformats.org/officeDocument/2006/relationships/oleObject" Target="../embeddings/oleObject10.bin"/><Relationship Id="rId1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png"/><Relationship Id="rId4" Type="http://schemas.openxmlformats.org/officeDocument/2006/relationships/image" Target="../media/image38.wmf"/></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D:\DigitalVideo\Driver%20Perceptions.mpe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120833"/>
            <a:ext cx="8763000" cy="735012"/>
          </a:xfrm>
        </p:spPr>
        <p:txBody>
          <a:bodyPr>
            <a:noAutofit/>
          </a:bodyPr>
          <a:lstStyle/>
          <a:p>
            <a:pPr>
              <a:lnSpc>
                <a:spcPct val="90000"/>
              </a:lnSpc>
            </a:pPr>
            <a:r>
              <a:rPr lang="en-US" altLang="en-US" dirty="0"/>
              <a:t>    State Driver Responsibilities: </a:t>
            </a:r>
            <a:br>
              <a:rPr lang="en-US" altLang="en-US" dirty="0"/>
            </a:br>
            <a:r>
              <a:rPr lang="en-US" altLang="en-US" dirty="0"/>
              <a:t>Knowing Your Capabilities</a:t>
            </a:r>
          </a:p>
        </p:txBody>
      </p:sp>
      <p:sp>
        <p:nvSpPr>
          <p:cNvPr id="3" name="Subtitle 2"/>
          <p:cNvSpPr>
            <a:spLocks noGrp="1"/>
          </p:cNvSpPr>
          <p:nvPr>
            <p:ph type="subTitle" idx="1"/>
          </p:nvPr>
        </p:nvSpPr>
        <p:spPr>
          <a:xfrm>
            <a:off x="914399" y="2993234"/>
            <a:ext cx="6705601" cy="2732883"/>
          </a:xfrm>
        </p:spPr>
        <p:txBody>
          <a:bodyPr>
            <a:normAutofit/>
          </a:bodyPr>
          <a:lstStyle/>
          <a:p>
            <a:pPr lvl="1" algn="just">
              <a:spcAft>
                <a:spcPts val="713"/>
              </a:spcAft>
            </a:pPr>
            <a:r>
              <a:rPr lang="en-US" altLang="en-US" dirty="0">
                <a:latin typeface="Berlin Sans FB" panose="020E0602020502020306" pitchFamily="34" charset="0"/>
              </a:rPr>
              <a:t>		</a:t>
            </a:r>
            <a:r>
              <a:rPr lang="en-US" altLang="en-US" sz="2400" dirty="0"/>
              <a:t>Topic 1  Controlling Your Vision </a:t>
            </a:r>
          </a:p>
          <a:p>
            <a:pPr lvl="1" algn="just">
              <a:spcAft>
                <a:spcPts val="713"/>
              </a:spcAft>
            </a:pPr>
            <a:r>
              <a:rPr lang="en-US" altLang="en-US" sz="2400" dirty="0"/>
              <a:t>		Topic 2 Perception and Training</a:t>
            </a:r>
          </a:p>
          <a:p>
            <a:pPr lvl="1" algn="just">
              <a:spcAft>
                <a:spcPts val="713"/>
              </a:spcAft>
            </a:pPr>
            <a:r>
              <a:rPr lang="en-US" altLang="en-US" sz="2400" dirty="0"/>
              <a:t>		Topic 3  Central Space </a:t>
            </a:r>
          </a:p>
          <a:p>
            <a:pPr lvl="1" algn="just">
              <a:spcAft>
                <a:spcPts val="713"/>
              </a:spcAft>
            </a:pPr>
            <a:r>
              <a:rPr lang="en-US" altLang="en-US" sz="2400" dirty="0"/>
              <a:t>		Topic 4 Dealing with Blind Zones</a:t>
            </a:r>
            <a:r>
              <a:rPr lang="en-US" altLang="en-US" sz="2400" dirty="0">
                <a:latin typeface="Bookman" pitchFamily="18" charset="0"/>
              </a:rPr>
              <a:t>	</a:t>
            </a:r>
            <a:endParaRPr lang="en-US" dirty="0"/>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11/30/2018</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994CBA68-591C-4930-B7A3-163497FD478A}"/>
              </a:ext>
            </a:extLst>
          </p:cNvPr>
          <p:cNvSpPr>
            <a:spLocks noGrp="1"/>
          </p:cNvSpPr>
          <p:nvPr>
            <p:ph idx="1"/>
          </p:nvPr>
        </p:nvSpPr>
        <p:spPr/>
        <p:txBody>
          <a:bodyPr/>
          <a:lstStyle/>
          <a:p>
            <a:pPr>
              <a:buFont typeface="Wingdings" panose="05000000000000000000" pitchFamily="2" charset="2"/>
              <a:buNone/>
            </a:pPr>
            <a:r>
              <a:rPr lang="en-US" altLang="en-US" sz="2400" dirty="0"/>
              <a:t>Execute Process (Responding)</a:t>
            </a:r>
          </a:p>
          <a:p>
            <a:r>
              <a:rPr lang="en-US" altLang="en-US" sz="2000" dirty="0">
                <a:solidFill>
                  <a:srgbClr val="FF0000"/>
                </a:solidFill>
              </a:rPr>
              <a:t> SEE- </a:t>
            </a:r>
            <a:r>
              <a:rPr lang="en-US" altLang="en-US" sz="2000" dirty="0"/>
              <a:t>execute communication, speed, or position change</a:t>
            </a:r>
            <a:r>
              <a:rPr lang="en-US" altLang="en-US" sz="2000" dirty="0">
                <a:solidFill>
                  <a:srgbClr val="FF3300"/>
                </a:solidFill>
              </a:rPr>
              <a:t> </a:t>
            </a:r>
          </a:p>
          <a:p>
            <a:r>
              <a:rPr lang="en-US" altLang="en-US" sz="2000" dirty="0">
                <a:solidFill>
                  <a:srgbClr val="FF0000"/>
                </a:solidFill>
              </a:rPr>
              <a:t> Perceptual- </a:t>
            </a:r>
            <a:r>
              <a:rPr lang="en-US" altLang="en-US" sz="2000" dirty="0"/>
              <a:t>communicate, speed, or position change</a:t>
            </a:r>
          </a:p>
          <a:p>
            <a:r>
              <a:rPr lang="en-US" altLang="en-US" sz="2000" dirty="0">
                <a:solidFill>
                  <a:srgbClr val="FF0000"/>
                </a:solidFill>
              </a:rPr>
              <a:t> Zone Control- </a:t>
            </a:r>
            <a:r>
              <a:rPr lang="en-US" altLang="en-US" sz="2000" dirty="0"/>
              <a:t>communicate, speed, or position change</a:t>
            </a:r>
          </a:p>
          <a:p>
            <a:r>
              <a:rPr lang="en-US" altLang="en-US" sz="2000" dirty="0">
                <a:solidFill>
                  <a:srgbClr val="FF0000"/>
                </a:solidFill>
              </a:rPr>
              <a:t> Smith- </a:t>
            </a:r>
            <a:r>
              <a:rPr lang="en-US" altLang="en-US" sz="2000" dirty="0"/>
              <a:t>make sure others see you</a:t>
            </a:r>
          </a:p>
          <a:p>
            <a:endParaRPr lang="en-US"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Logo of a car superimposed on outline of Pennsylvania">
            <a:extLst>
              <a:ext uri="{FF2B5EF4-FFF2-40B4-BE49-F238E27FC236}">
                <a16:creationId xmlns:a16="http://schemas.microsoft.com/office/drawing/2014/main" id="{D1B0A02A-7D06-4378-AE42-4E99FB8F81DC}"/>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8" name="Object 4" descr="Picture of wheels turning in a brain">
            <a:hlinkClick r:id="" action="ppaction://ole?verb=0"/>
            <a:extLst>
              <a:ext uri="{FF2B5EF4-FFF2-40B4-BE49-F238E27FC236}">
                <a16:creationId xmlns:a16="http://schemas.microsoft.com/office/drawing/2014/main" id="{65F82778-0339-4F48-842A-8BB0A605BBDE}"/>
              </a:ext>
            </a:extLst>
          </p:cNvPr>
          <p:cNvGraphicFramePr>
            <a:graphicFrameLocks/>
          </p:cNvGraphicFramePr>
          <p:nvPr>
            <p:extLst>
              <p:ext uri="{D42A27DB-BD31-4B8C-83A1-F6EECF244321}">
                <p14:modId xmlns:p14="http://schemas.microsoft.com/office/powerpoint/2010/main" val="4196908204"/>
              </p:ext>
            </p:extLst>
          </p:nvPr>
        </p:nvGraphicFramePr>
        <p:xfrm>
          <a:off x="7391400" y="731837"/>
          <a:ext cx="1066799" cy="1219200"/>
        </p:xfrm>
        <a:graphic>
          <a:graphicData uri="http://schemas.openxmlformats.org/presentationml/2006/ole">
            <mc:AlternateContent xmlns:mc="http://schemas.openxmlformats.org/markup-compatibility/2006">
              <mc:Choice xmlns:v="urn:schemas-microsoft-com:vml" Requires="v">
                <p:oleObj spid="_x0000_s8212"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6955AA96-6896-4814-8F82-1F034DBB723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731837"/>
                        <a:ext cx="1066799" cy="1219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3B9-0280-49CB-95B0-10F9C1DD7B70}"/>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E420655F-0C57-455C-BE9B-758B87615296}"/>
              </a:ext>
            </a:extLst>
          </p:cNvPr>
          <p:cNvSpPr>
            <a:spLocks noGrp="1"/>
          </p:cNvSpPr>
          <p:nvPr>
            <p:ph idx="1"/>
          </p:nvPr>
        </p:nvSpPr>
        <p:spPr>
          <a:xfrm>
            <a:off x="457200" y="1675638"/>
            <a:ext cx="8229600" cy="4525963"/>
          </a:xfrm>
        </p:spPr>
        <p:txBody>
          <a:bodyPr>
            <a:normAutofit/>
          </a:bodyPr>
          <a:lstStyle/>
          <a:p>
            <a:pPr>
              <a:lnSpc>
                <a:spcPct val="90000"/>
              </a:lnSpc>
              <a:buFont typeface="Wingdings" panose="05000000000000000000" pitchFamily="2" charset="2"/>
              <a:buNone/>
            </a:pPr>
            <a:r>
              <a:rPr lang="en-US" altLang="en-US" sz="2400" dirty="0"/>
              <a:t>Following Interval</a:t>
            </a:r>
          </a:p>
          <a:p>
            <a:pPr>
              <a:lnSpc>
                <a:spcPct val="90000"/>
              </a:lnSpc>
            </a:pPr>
            <a:r>
              <a:rPr lang="en-US" altLang="en-US" sz="2000" dirty="0">
                <a:solidFill>
                  <a:srgbClr val="FF0000"/>
                </a:solidFill>
              </a:rPr>
              <a:t>SEE-</a:t>
            </a:r>
            <a:r>
              <a:rPr lang="en-US" altLang="en-US" sz="2000" dirty="0"/>
              <a:t> use a 4 second minimum and adjust for weather conditions</a:t>
            </a:r>
          </a:p>
          <a:p>
            <a:pPr>
              <a:lnSpc>
                <a:spcPct val="90000"/>
              </a:lnSpc>
            </a:pPr>
            <a:r>
              <a:rPr lang="en-US" altLang="en-US" sz="2000" dirty="0">
                <a:solidFill>
                  <a:srgbClr val="FF0000"/>
                </a:solidFill>
              </a:rPr>
              <a:t>Perceptual-</a:t>
            </a:r>
            <a:r>
              <a:rPr lang="en-US" altLang="en-US" sz="2000" dirty="0"/>
              <a:t> 2 sec minimum, 3 or more seconds based on conditions</a:t>
            </a:r>
          </a:p>
          <a:p>
            <a:pPr>
              <a:lnSpc>
                <a:spcPct val="90000"/>
              </a:lnSpc>
            </a:pPr>
            <a:r>
              <a:rPr lang="en-US" altLang="en-US" sz="2000" dirty="0">
                <a:solidFill>
                  <a:srgbClr val="FF0000"/>
                </a:solidFill>
              </a:rPr>
              <a:t>Zone Control- </a:t>
            </a:r>
            <a:r>
              <a:rPr lang="en-US" altLang="en-US" sz="2000" dirty="0"/>
              <a:t>gaining 4 seconds minimum or more based on conditions</a:t>
            </a:r>
          </a:p>
          <a:p>
            <a:pPr>
              <a:lnSpc>
                <a:spcPct val="90000"/>
              </a:lnSpc>
            </a:pPr>
            <a:r>
              <a:rPr lang="en-US" altLang="en-US" sz="2000" dirty="0">
                <a:solidFill>
                  <a:srgbClr val="FF0000"/>
                </a:solidFill>
              </a:rPr>
              <a:t>Smith-</a:t>
            </a:r>
            <a:r>
              <a:rPr lang="en-US" altLang="en-US" sz="2000" dirty="0"/>
              <a:t> 1 car for 10mph ( now 2-3 seconds)</a:t>
            </a:r>
          </a:p>
          <a:p>
            <a:pPr>
              <a:lnSpc>
                <a:spcPct val="90000"/>
              </a:lnSpc>
            </a:pPr>
            <a:r>
              <a:rPr lang="en-US" altLang="en-US" sz="2000" dirty="0">
                <a:solidFill>
                  <a:srgbClr val="FF0000"/>
                </a:solidFill>
              </a:rPr>
              <a:t>National Safety Council- </a:t>
            </a:r>
            <a:r>
              <a:rPr lang="en-US" altLang="en-US" sz="2000" dirty="0"/>
              <a:t>use 3 second minimum plus I sec for each mitigating factor</a:t>
            </a:r>
          </a:p>
          <a:p>
            <a:endParaRPr lang="en-US" dirty="0"/>
          </a:p>
        </p:txBody>
      </p:sp>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6" name="Picture 5" descr="Logo of a car superimposed on outline of Pennsylvania">
            <a:extLst>
              <a:ext uri="{FF2B5EF4-FFF2-40B4-BE49-F238E27FC236}">
                <a16:creationId xmlns:a16="http://schemas.microsoft.com/office/drawing/2014/main" id="{9530F10E-0A09-4BCA-8399-3540F51781BF}"/>
              </a:ext>
            </a:extLst>
          </p:cNvPr>
          <p:cNvPicPr/>
          <p:nvPr/>
        </p:nvPicPr>
        <p:blipFill rotWithShape="1">
          <a:blip r:embed="rId3"/>
          <a:srcRect l="16319" t="84606" r="73959" b="3732"/>
          <a:stretch/>
        </p:blipFill>
        <p:spPr bwMode="auto">
          <a:xfrm>
            <a:off x="457200" y="5819839"/>
            <a:ext cx="986168" cy="612648"/>
          </a:xfrm>
          <a:prstGeom prst="rect">
            <a:avLst/>
          </a:prstGeom>
          <a:ln>
            <a:noFill/>
          </a:ln>
          <a:extLst>
            <a:ext uri="{53640926-AAD7-44D8-BBD7-CCE9431645EC}">
              <a14:shadowObscured xmlns:a14="http://schemas.microsoft.com/office/drawing/2010/main"/>
            </a:ext>
          </a:extLst>
        </p:spPr>
      </p:pic>
      <p:graphicFrame>
        <p:nvGraphicFramePr>
          <p:cNvPr id="7" name="Object 5" descr="Cartoon picture of a car">
            <a:hlinkClick r:id="" action="ppaction://ole?verb=0"/>
            <a:extLst>
              <a:ext uri="{FF2B5EF4-FFF2-40B4-BE49-F238E27FC236}">
                <a16:creationId xmlns:a16="http://schemas.microsoft.com/office/drawing/2014/main" id="{A6A27185-DAA1-427E-9E05-B214B0780F2B}"/>
              </a:ext>
            </a:extLst>
          </p:cNvPr>
          <p:cNvGraphicFramePr>
            <a:graphicFrameLocks/>
          </p:cNvGraphicFramePr>
          <p:nvPr>
            <p:extLst>
              <p:ext uri="{D42A27DB-BD31-4B8C-83A1-F6EECF244321}">
                <p14:modId xmlns:p14="http://schemas.microsoft.com/office/powerpoint/2010/main" val="1443876538"/>
              </p:ext>
            </p:extLst>
          </p:nvPr>
        </p:nvGraphicFramePr>
        <p:xfrm>
          <a:off x="5105400" y="876300"/>
          <a:ext cx="2286000" cy="914400"/>
        </p:xfrm>
        <a:graphic>
          <a:graphicData uri="http://schemas.openxmlformats.org/presentationml/2006/ole">
            <mc:AlternateContent xmlns:mc="http://schemas.openxmlformats.org/markup-compatibility/2006">
              <mc:Choice xmlns:v="urn:schemas-microsoft-com:vml" Requires="v">
                <p:oleObj spid="_x0000_s9234" name="Microsoft ClipArt Gallery" r:id="rId4" imgW="6083280" imgH="2539800" progId="MS_ClipArt_Gallery">
                  <p:embed/>
                </p:oleObj>
              </mc:Choice>
              <mc:Fallback>
                <p:oleObj name="Microsoft ClipArt Gallery" r:id="rId4" imgW="6083280" imgH="2539800" progId="MS_ClipArt_Gallery">
                  <p:embed/>
                  <p:pic>
                    <p:nvPicPr>
                      <p:cNvPr id="225285" name="Object 5">
                        <a:hlinkClick r:id="" action="ppaction://ole?verb=0"/>
                        <a:extLst>
                          <a:ext uri="{FF2B5EF4-FFF2-40B4-BE49-F238E27FC236}">
                            <a16:creationId xmlns:a16="http://schemas.microsoft.com/office/drawing/2014/main" id="{82FF5EE2-F8FB-4710-9CE0-D4A04695F00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876300"/>
                        <a:ext cx="228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6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a:xfrm>
            <a:off x="457200" y="304800"/>
            <a:ext cx="8229600" cy="1143000"/>
          </a:xfrm>
        </p:spPr>
        <p:txBody>
          <a:bodyPr/>
          <a:lstStyle/>
          <a:p>
            <a:r>
              <a:rPr lang="en-US" altLang="en-US" dirty="0"/>
              <a:t>Perception</a:t>
            </a:r>
            <a:endParaRPr lang="en-US" dirty="0"/>
          </a:p>
        </p:txBody>
      </p:sp>
      <p:sp>
        <p:nvSpPr>
          <p:cNvPr id="3" name="Content Placeholder 2">
            <a:extLst>
              <a:ext uri="{FF2B5EF4-FFF2-40B4-BE49-F238E27FC236}">
                <a16:creationId xmlns:a16="http://schemas.microsoft.com/office/drawing/2014/main" id="{B9AD7D66-D2A6-49BA-B0C7-BDEC09427246}"/>
              </a:ext>
            </a:extLst>
          </p:cNvPr>
          <p:cNvSpPr>
            <a:spLocks noGrp="1"/>
          </p:cNvSpPr>
          <p:nvPr>
            <p:ph idx="1"/>
          </p:nvPr>
        </p:nvSpPr>
        <p:spPr>
          <a:xfrm>
            <a:off x="457200" y="1600200"/>
            <a:ext cx="8229600" cy="4525963"/>
          </a:xfrm>
        </p:spPr>
        <p:txBody>
          <a:bodyPr/>
          <a:lstStyle/>
          <a:p>
            <a:pPr>
              <a:lnSpc>
                <a:spcPct val="140000"/>
              </a:lnSpc>
            </a:pPr>
            <a:r>
              <a:rPr lang="en-US" altLang="en-US" sz="2400" dirty="0"/>
              <a:t> Being Perceptive is a Learned Process</a:t>
            </a:r>
          </a:p>
          <a:p>
            <a:pPr>
              <a:lnSpc>
                <a:spcPct val="140000"/>
              </a:lnSpc>
            </a:pPr>
            <a:r>
              <a:rPr lang="en-US" altLang="en-US" sz="2400" dirty="0"/>
              <a:t> Perceiving Problems Takes Time</a:t>
            </a:r>
          </a:p>
          <a:p>
            <a:pPr>
              <a:lnSpc>
                <a:spcPct val="140000"/>
              </a:lnSpc>
            </a:pPr>
            <a:r>
              <a:rPr lang="en-US" altLang="en-US" sz="2400" dirty="0"/>
              <a:t> Managing Visual Inputs Is Critical</a:t>
            </a:r>
          </a:p>
          <a:p>
            <a:pPr>
              <a:lnSpc>
                <a:spcPct val="140000"/>
              </a:lnSpc>
            </a:pPr>
            <a:r>
              <a:rPr lang="en-US" altLang="en-US" sz="2400" dirty="0"/>
              <a:t> Managing Time and Space is Primary Decision Tool</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a:xfrm>
            <a:off x="457200" y="6356350"/>
            <a:ext cx="2133600" cy="365125"/>
          </a:xfrm>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12</a:t>
            </a:fld>
            <a:endParaRPr lang="en-US"/>
          </a:p>
        </p:txBody>
      </p:sp>
      <p:pic>
        <p:nvPicPr>
          <p:cNvPr id="6" name="Picture 5" descr="Logo of a car superimposed on outline of Pennsylvania">
            <a:extLst>
              <a:ext uri="{FF2B5EF4-FFF2-40B4-BE49-F238E27FC236}">
                <a16:creationId xmlns:a16="http://schemas.microsoft.com/office/drawing/2014/main" id="{8EA35F67-EE00-4306-B4FC-7227B74D9D23}"/>
              </a:ext>
            </a:extLst>
          </p:cNvPr>
          <p:cNvPicPr/>
          <p:nvPr/>
        </p:nvPicPr>
        <p:blipFill rotWithShape="1">
          <a:blip r:embed="rId2"/>
          <a:srcRect l="16319" t="84606" r="73959" b="3732"/>
          <a:stretch/>
        </p:blipFill>
        <p:spPr bwMode="auto">
          <a:xfrm>
            <a:off x="457200" y="5799891"/>
            <a:ext cx="986168" cy="612648"/>
          </a:xfrm>
          <a:prstGeom prst="rect">
            <a:avLst/>
          </a:prstGeom>
          <a:ln>
            <a:noFill/>
          </a:ln>
          <a:extLst>
            <a:ext uri="{53640926-AAD7-44D8-BBD7-CCE9431645EC}">
              <a14:shadowObscured xmlns:a14="http://schemas.microsoft.com/office/drawing/2010/main"/>
            </a:ext>
          </a:extLst>
        </p:spPr>
      </p:pic>
      <p:pic>
        <p:nvPicPr>
          <p:cNvPr id="7" name="Picture 5" descr="Picture of a man pondering while holding his chin and a pencil">
            <a:extLst>
              <a:ext uri="{FF2B5EF4-FFF2-40B4-BE49-F238E27FC236}">
                <a16:creationId xmlns:a16="http://schemas.microsoft.com/office/drawing/2014/main" id="{5B7C49D1-A2BF-4C80-B4E7-E16A6790AA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04800"/>
            <a:ext cx="11557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rtoon picture of a middle aged man with an idea">
            <a:extLst>
              <a:ext uri="{FF2B5EF4-FFF2-40B4-BE49-F238E27FC236}">
                <a16:creationId xmlns:a16="http://schemas.microsoft.com/office/drawing/2014/main" id="{26EC1CCB-2F02-45A6-9CE9-84480806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062" y="3915935"/>
            <a:ext cx="1184275" cy="177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65AB-15E9-4F7C-BF16-5E84AC444729}"/>
              </a:ext>
            </a:extLst>
          </p:cNvPr>
          <p:cNvSpPr>
            <a:spLocks noGrp="1"/>
          </p:cNvSpPr>
          <p:nvPr>
            <p:ph type="title"/>
          </p:nvPr>
        </p:nvSpPr>
        <p:spPr/>
        <p:txBody>
          <a:bodyPr/>
          <a:lstStyle/>
          <a:p>
            <a:r>
              <a:rPr lang="en-US" altLang="en-US" dirty="0"/>
              <a:t>Language Example</a:t>
            </a:r>
            <a:endParaRPr lang="en-US" dirty="0"/>
          </a:p>
        </p:txBody>
      </p:sp>
      <p:sp>
        <p:nvSpPr>
          <p:cNvPr id="3" name="Content Placeholder 2">
            <a:extLst>
              <a:ext uri="{FF2B5EF4-FFF2-40B4-BE49-F238E27FC236}">
                <a16:creationId xmlns:a16="http://schemas.microsoft.com/office/drawing/2014/main" id="{C6921BFC-70DE-47D3-B51F-57B167115DA1}"/>
              </a:ext>
            </a:extLst>
          </p:cNvPr>
          <p:cNvSpPr>
            <a:spLocks noGrp="1"/>
          </p:cNvSpPr>
          <p:nvPr>
            <p:ph idx="1"/>
          </p:nvPr>
        </p:nvSpPr>
        <p:spPr/>
        <p:txBody>
          <a:bodyPr/>
          <a:lstStyle/>
          <a:p>
            <a:pPr>
              <a:buFont typeface="Wingdings" panose="05000000000000000000" pitchFamily="2" charset="2"/>
              <a:buNone/>
            </a:pPr>
            <a:r>
              <a:rPr lang="en-US" altLang="en-US" sz="2400" dirty="0"/>
              <a:t>Saville, Der Dago</a:t>
            </a:r>
          </a:p>
          <a:p>
            <a:pPr>
              <a:buFont typeface="Wingdings" panose="05000000000000000000" pitchFamily="2" charset="2"/>
              <a:buNone/>
            </a:pPr>
            <a:r>
              <a:rPr lang="en-US" altLang="en-US" sz="2400" dirty="0" err="1"/>
              <a:t>Tousin</a:t>
            </a:r>
            <a:r>
              <a:rPr lang="en-US" altLang="en-US" sz="2400" dirty="0"/>
              <a:t> </a:t>
            </a:r>
            <a:r>
              <a:rPr lang="en-US" altLang="en-US" sz="2400" dirty="0" err="1"/>
              <a:t>busis</a:t>
            </a:r>
            <a:r>
              <a:rPr lang="en-US" altLang="en-US" sz="2400" dirty="0"/>
              <a:t> </a:t>
            </a:r>
            <a:r>
              <a:rPr lang="en-US" altLang="en-US" sz="2400" dirty="0" err="1"/>
              <a:t>inaro</a:t>
            </a:r>
            <a:endParaRPr lang="en-US" altLang="en-US" sz="2400" dirty="0"/>
          </a:p>
          <a:p>
            <a:pPr>
              <a:buFont typeface="Wingdings" panose="05000000000000000000" pitchFamily="2" charset="2"/>
              <a:buNone/>
            </a:pPr>
            <a:r>
              <a:rPr lang="en-US" altLang="en-US" sz="2400" dirty="0" err="1"/>
              <a:t>Nocho</a:t>
            </a:r>
            <a:r>
              <a:rPr lang="en-US" altLang="en-US" sz="2400" dirty="0"/>
              <a:t>, </a:t>
            </a:r>
            <a:r>
              <a:rPr lang="en-US" altLang="en-US" sz="2400" dirty="0" err="1"/>
              <a:t>Demis</a:t>
            </a:r>
            <a:r>
              <a:rPr lang="en-US" altLang="en-US" sz="2400" dirty="0"/>
              <a:t> </a:t>
            </a:r>
            <a:r>
              <a:rPr lang="en-US" altLang="en-US" sz="2400" dirty="0" err="1"/>
              <a:t>troux</a:t>
            </a:r>
            <a:endParaRPr lang="en-US" altLang="en-US" sz="2400" dirty="0"/>
          </a:p>
          <a:p>
            <a:pPr>
              <a:buFont typeface="Wingdings" panose="05000000000000000000" pitchFamily="2" charset="2"/>
              <a:buNone/>
            </a:pPr>
            <a:r>
              <a:rPr lang="en-US" altLang="en-US" sz="2400" dirty="0"/>
              <a:t>Summit </a:t>
            </a:r>
            <a:r>
              <a:rPr lang="en-US" altLang="en-US" sz="2400" dirty="0" err="1"/>
              <a:t>cowsin</a:t>
            </a:r>
            <a:endParaRPr lang="en-US" altLang="en-US" sz="2400" dirty="0"/>
          </a:p>
          <a:p>
            <a:pPr>
              <a:buFont typeface="Wingdings" panose="05000000000000000000" pitchFamily="2" charset="2"/>
              <a:buNone/>
            </a:pPr>
            <a:r>
              <a:rPr lang="en-US" altLang="en-US" sz="2400" dirty="0"/>
              <a:t>Summit </a:t>
            </a:r>
            <a:r>
              <a:rPr lang="en-US" altLang="en-US" sz="2400" dirty="0" err="1"/>
              <a:t>doux</a:t>
            </a:r>
            <a:endParaRPr lang="en-US" altLang="en-US" sz="2400" dirty="0"/>
          </a:p>
          <a:p>
            <a:endParaRPr lang="en-US" dirty="0"/>
          </a:p>
        </p:txBody>
      </p:sp>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pic>
        <p:nvPicPr>
          <p:cNvPr id="6" name="Picture 5" descr="Logo of a car superimposed on outline of Pennsylvania">
            <a:extLst>
              <a:ext uri="{FF2B5EF4-FFF2-40B4-BE49-F238E27FC236}">
                <a16:creationId xmlns:a16="http://schemas.microsoft.com/office/drawing/2014/main" id="{89945CCA-B810-4024-B37E-DB024C2025E5}"/>
              </a:ext>
            </a:extLst>
          </p:cNvPr>
          <p:cNvPicPr/>
          <p:nvPr/>
        </p:nvPicPr>
        <p:blipFill rotWithShape="1">
          <a:blip r:embed="rId3"/>
          <a:srcRect l="16319" t="84606" r="73959" b="3732"/>
          <a:stretch/>
        </p:blipFill>
        <p:spPr bwMode="auto">
          <a:xfrm>
            <a:off x="429491" y="6037222"/>
            <a:ext cx="990600" cy="611147"/>
          </a:xfrm>
          <a:prstGeom prst="rect">
            <a:avLst/>
          </a:prstGeom>
          <a:ln>
            <a:noFill/>
          </a:ln>
          <a:extLst>
            <a:ext uri="{53640926-AAD7-44D8-BBD7-CCE9431645EC}">
              <a14:shadowObscured xmlns:a14="http://schemas.microsoft.com/office/drawing/2010/main"/>
            </a:ext>
          </a:extLst>
        </p:spPr>
      </p:pic>
      <p:pic>
        <p:nvPicPr>
          <p:cNvPr id="7" name="Picture 21" descr="Picture of two marathon runners, one in white with mint green shorts, the other in brick red with white shorts">
            <a:extLst>
              <a:ext uri="{FF2B5EF4-FFF2-40B4-BE49-F238E27FC236}">
                <a16:creationId xmlns:a16="http://schemas.microsoft.com/office/drawing/2014/main" id="{BCB98A10-C09B-40B4-8589-0F47D06F2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1546"/>
            <a:ext cx="873125" cy="1293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4" descr="Cartoon picture of a gray double decker bus. There are three in a straight row.">
            <a:hlinkClick r:id="" action="ppaction://ole?verb=0"/>
            <a:extLst>
              <a:ext uri="{FF2B5EF4-FFF2-40B4-BE49-F238E27FC236}">
                <a16:creationId xmlns:a16="http://schemas.microsoft.com/office/drawing/2014/main" id="{E5735740-9170-4D11-A1C8-A25325BE47FA}"/>
              </a:ext>
            </a:extLst>
          </p:cNvPr>
          <p:cNvGraphicFramePr>
            <a:graphicFrameLocks/>
          </p:cNvGraphicFramePr>
          <p:nvPr>
            <p:extLst>
              <p:ext uri="{D42A27DB-BD31-4B8C-83A1-F6EECF244321}">
                <p14:modId xmlns:p14="http://schemas.microsoft.com/office/powerpoint/2010/main" val="2024089813"/>
              </p:ext>
            </p:extLst>
          </p:nvPr>
        </p:nvGraphicFramePr>
        <p:xfrm>
          <a:off x="5740400" y="1570891"/>
          <a:ext cx="908050" cy="333375"/>
        </p:xfrm>
        <a:graphic>
          <a:graphicData uri="http://schemas.openxmlformats.org/presentationml/2006/ole">
            <mc:AlternateContent xmlns:mc="http://schemas.openxmlformats.org/markup-compatibility/2006">
              <mc:Choice xmlns:v="urn:schemas-microsoft-com:vml" Requires="v">
                <p:oleObj spid="_x0000_s10422"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400" y="1570891"/>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4" descr="Cartoon picture of a gray double decker bus. There are three in a straight row.">
            <a:hlinkClick r:id="" action="ppaction://ole?verb=0"/>
            <a:extLst>
              <a:ext uri="{FF2B5EF4-FFF2-40B4-BE49-F238E27FC236}">
                <a16:creationId xmlns:a16="http://schemas.microsoft.com/office/drawing/2014/main" id="{144F0428-4FC3-4D68-8E0F-84ECC9A496E9}"/>
              </a:ext>
            </a:extLst>
          </p:cNvPr>
          <p:cNvGraphicFramePr>
            <a:graphicFrameLocks/>
          </p:cNvGraphicFramePr>
          <p:nvPr>
            <p:extLst>
              <p:ext uri="{D42A27DB-BD31-4B8C-83A1-F6EECF244321}">
                <p14:modId xmlns:p14="http://schemas.microsoft.com/office/powerpoint/2010/main" val="61849244"/>
              </p:ext>
            </p:extLst>
          </p:nvPr>
        </p:nvGraphicFramePr>
        <p:xfrm>
          <a:off x="6835531" y="1573822"/>
          <a:ext cx="908050" cy="333375"/>
        </p:xfrm>
        <a:graphic>
          <a:graphicData uri="http://schemas.openxmlformats.org/presentationml/2006/ole">
            <mc:AlternateContent xmlns:mc="http://schemas.openxmlformats.org/markup-compatibility/2006">
              <mc:Choice xmlns:v="urn:schemas-microsoft-com:vml" Requires="v">
                <p:oleObj spid="_x0000_s10423"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531" y="1573822"/>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4" descr="Cartoon picture of a gray double decker bus. There are three in a straight row. This is a top line over a second, identical bottom line. The outline of all buses creates a gentle parallelogram. ">
            <a:hlinkClick r:id="" action="ppaction://ole?verb=0"/>
            <a:extLst>
              <a:ext uri="{FF2B5EF4-FFF2-40B4-BE49-F238E27FC236}">
                <a16:creationId xmlns:a16="http://schemas.microsoft.com/office/drawing/2014/main" id="{7DD6E267-E2CB-4044-92D0-3FE65FA75C14}"/>
              </a:ext>
            </a:extLst>
          </p:cNvPr>
          <p:cNvGraphicFramePr>
            <a:graphicFrameLocks/>
          </p:cNvGraphicFramePr>
          <p:nvPr>
            <p:extLst>
              <p:ext uri="{D42A27DB-BD31-4B8C-83A1-F6EECF244321}">
                <p14:modId xmlns:p14="http://schemas.microsoft.com/office/powerpoint/2010/main" val="3960962336"/>
              </p:ext>
            </p:extLst>
          </p:nvPr>
        </p:nvGraphicFramePr>
        <p:xfrm>
          <a:off x="7930662" y="1570891"/>
          <a:ext cx="908050" cy="333375"/>
        </p:xfrm>
        <a:graphic>
          <a:graphicData uri="http://schemas.openxmlformats.org/presentationml/2006/ole">
            <mc:AlternateContent xmlns:mc="http://schemas.openxmlformats.org/markup-compatibility/2006">
              <mc:Choice xmlns:v="urn:schemas-microsoft-com:vml" Requires="v">
                <p:oleObj spid="_x0000_s10424"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0662" y="1570891"/>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4" descr="Cartoon picture of a gray double decker bus. There are three in a straight row.">
            <a:hlinkClick r:id="" action="ppaction://ole?verb=0"/>
            <a:extLst>
              <a:ext uri="{FF2B5EF4-FFF2-40B4-BE49-F238E27FC236}">
                <a16:creationId xmlns:a16="http://schemas.microsoft.com/office/drawing/2014/main" id="{88926E6A-B705-4077-BC8A-B3C4384602C7}"/>
              </a:ext>
            </a:extLst>
          </p:cNvPr>
          <p:cNvGraphicFramePr>
            <a:graphicFrameLocks/>
          </p:cNvGraphicFramePr>
          <p:nvPr>
            <p:extLst>
              <p:ext uri="{D42A27DB-BD31-4B8C-83A1-F6EECF244321}">
                <p14:modId xmlns:p14="http://schemas.microsoft.com/office/powerpoint/2010/main" val="4154666782"/>
              </p:ext>
            </p:extLst>
          </p:nvPr>
        </p:nvGraphicFramePr>
        <p:xfrm>
          <a:off x="6099175" y="2027357"/>
          <a:ext cx="908050" cy="333375"/>
        </p:xfrm>
        <a:graphic>
          <a:graphicData uri="http://schemas.openxmlformats.org/presentationml/2006/ole">
            <mc:AlternateContent xmlns:mc="http://schemas.openxmlformats.org/markup-compatibility/2006">
              <mc:Choice xmlns:v="urn:schemas-microsoft-com:vml" Requires="v">
                <p:oleObj spid="_x0000_s10425"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175" y="2027357"/>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descr="Cartoon picture of a gray double decker bus. There are three in a straight row.">
            <a:hlinkClick r:id="" action="ppaction://ole?verb=0"/>
            <a:extLst>
              <a:ext uri="{FF2B5EF4-FFF2-40B4-BE49-F238E27FC236}">
                <a16:creationId xmlns:a16="http://schemas.microsoft.com/office/drawing/2014/main" id="{CD22FDB0-12F4-478A-8FC2-59A07F1EAE5F}"/>
              </a:ext>
            </a:extLst>
          </p:cNvPr>
          <p:cNvGraphicFramePr>
            <a:graphicFrameLocks/>
          </p:cNvGraphicFramePr>
          <p:nvPr>
            <p:extLst>
              <p:ext uri="{D42A27DB-BD31-4B8C-83A1-F6EECF244321}">
                <p14:modId xmlns:p14="http://schemas.microsoft.com/office/powerpoint/2010/main" val="2929177527"/>
              </p:ext>
            </p:extLst>
          </p:nvPr>
        </p:nvGraphicFramePr>
        <p:xfrm>
          <a:off x="7130012" y="2027355"/>
          <a:ext cx="908050" cy="333375"/>
        </p:xfrm>
        <a:graphic>
          <a:graphicData uri="http://schemas.openxmlformats.org/presentationml/2006/ole">
            <mc:AlternateContent xmlns:mc="http://schemas.openxmlformats.org/markup-compatibility/2006">
              <mc:Choice xmlns:v="urn:schemas-microsoft-com:vml" Requires="v">
                <p:oleObj spid="_x0000_s10426"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012" y="2027355"/>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 descr="Cartoon picture of a gray double decker bus. There are three in a straight row. This is a second horizontal line directly below an identical top line. The outline of all buses creates a gentle parallelogram.">
            <a:hlinkClick r:id="" action="ppaction://ole?verb=0"/>
            <a:extLst>
              <a:ext uri="{FF2B5EF4-FFF2-40B4-BE49-F238E27FC236}">
                <a16:creationId xmlns:a16="http://schemas.microsoft.com/office/drawing/2014/main" id="{5185AEB5-10F2-4A70-A8EF-ACA211A861F4}"/>
              </a:ext>
            </a:extLst>
          </p:cNvPr>
          <p:cNvGraphicFramePr>
            <a:graphicFrameLocks/>
          </p:cNvGraphicFramePr>
          <p:nvPr>
            <p:extLst>
              <p:ext uri="{D42A27DB-BD31-4B8C-83A1-F6EECF244321}">
                <p14:modId xmlns:p14="http://schemas.microsoft.com/office/powerpoint/2010/main" val="1085749534"/>
              </p:ext>
            </p:extLst>
          </p:nvPr>
        </p:nvGraphicFramePr>
        <p:xfrm>
          <a:off x="8137403" y="2027356"/>
          <a:ext cx="908050" cy="333375"/>
        </p:xfrm>
        <a:graphic>
          <a:graphicData uri="http://schemas.openxmlformats.org/presentationml/2006/ole">
            <mc:AlternateContent xmlns:mc="http://schemas.openxmlformats.org/markup-compatibility/2006">
              <mc:Choice xmlns:v="urn:schemas-microsoft-com:vml" Requires="v">
                <p:oleObj spid="_x0000_s10427" name="Microsoft ClipArt Gallery" r:id="rId5" imgW="7454880" imgH="2743200" progId="MS_ClipArt_Gallery">
                  <p:embed/>
                </p:oleObj>
              </mc:Choice>
              <mc:Fallback>
                <p:oleObj name="Microsoft ClipArt Gallery" r:id="rId5" imgW="7454880" imgH="2743200" progId="MS_ClipArt_Gallery">
                  <p:embed/>
                  <p:pic>
                    <p:nvPicPr>
                      <p:cNvPr id="227332" name="Object 4">
                        <a:hlinkClick r:id="" action="ppaction://ole?verb=0"/>
                        <a:extLst>
                          <a:ext uri="{FF2B5EF4-FFF2-40B4-BE49-F238E27FC236}">
                            <a16:creationId xmlns:a16="http://schemas.microsoft.com/office/drawing/2014/main" id="{F4980F82-E3E4-41EB-8E76-AB7104F36A4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403" y="2027356"/>
                        <a:ext cx="908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0" descr="Large picture of the back of a gray tractor trailer">
            <a:hlinkClick r:id="" action="ppaction://ole?verb=0"/>
            <a:extLst>
              <a:ext uri="{FF2B5EF4-FFF2-40B4-BE49-F238E27FC236}">
                <a16:creationId xmlns:a16="http://schemas.microsoft.com/office/drawing/2014/main" id="{2E3E5DE1-EA23-4EB9-9C56-27295815F8C2}"/>
              </a:ext>
            </a:extLst>
          </p:cNvPr>
          <p:cNvGraphicFramePr>
            <a:graphicFrameLocks/>
          </p:cNvGraphicFramePr>
          <p:nvPr>
            <p:extLst>
              <p:ext uri="{D42A27DB-BD31-4B8C-83A1-F6EECF244321}">
                <p14:modId xmlns:p14="http://schemas.microsoft.com/office/powerpoint/2010/main" val="3545591268"/>
              </p:ext>
            </p:extLst>
          </p:nvPr>
        </p:nvGraphicFramePr>
        <p:xfrm>
          <a:off x="6008687" y="2716024"/>
          <a:ext cx="1089025" cy="660400"/>
        </p:xfrm>
        <a:graphic>
          <a:graphicData uri="http://schemas.openxmlformats.org/presentationml/2006/ole">
            <mc:AlternateContent xmlns:mc="http://schemas.openxmlformats.org/markup-compatibility/2006">
              <mc:Choice xmlns:v="urn:schemas-microsoft-com:vml" Requires="v">
                <p:oleObj spid="_x0000_s10428" name="Microsoft ClipArt Gallery" r:id="rId7" imgW="6108480" imgH="3835080" progId="MS_ClipArt_Gallery">
                  <p:embed/>
                </p:oleObj>
              </mc:Choice>
              <mc:Fallback>
                <p:oleObj name="Microsoft ClipArt Gallery" r:id="rId7" imgW="6108480" imgH="3835080" progId="MS_ClipArt_Gallery">
                  <p:embed/>
                  <p:pic>
                    <p:nvPicPr>
                      <p:cNvPr id="227338" name="Object 10">
                        <a:hlinkClick r:id="" action="ppaction://ole?verb=0"/>
                        <a:extLst>
                          <a:ext uri="{FF2B5EF4-FFF2-40B4-BE49-F238E27FC236}">
                            <a16:creationId xmlns:a16="http://schemas.microsoft.com/office/drawing/2014/main" id="{1B70F09B-F916-455C-8217-39F6C233184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8687" y="2716024"/>
                        <a:ext cx="108902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1" descr="Medium picture of the back of a gray tractor trailer">
            <a:hlinkClick r:id="" action="ppaction://ole?verb=0"/>
            <a:extLst>
              <a:ext uri="{FF2B5EF4-FFF2-40B4-BE49-F238E27FC236}">
                <a16:creationId xmlns:a16="http://schemas.microsoft.com/office/drawing/2014/main" id="{916F3C7A-DAD2-4F8D-A64B-88323FA33DD3}"/>
              </a:ext>
            </a:extLst>
          </p:cNvPr>
          <p:cNvGraphicFramePr>
            <a:graphicFrameLocks/>
          </p:cNvGraphicFramePr>
          <p:nvPr>
            <p:extLst>
              <p:ext uri="{D42A27DB-BD31-4B8C-83A1-F6EECF244321}">
                <p14:modId xmlns:p14="http://schemas.microsoft.com/office/powerpoint/2010/main" val="2325379226"/>
              </p:ext>
            </p:extLst>
          </p:nvPr>
        </p:nvGraphicFramePr>
        <p:xfrm>
          <a:off x="7281434" y="2895541"/>
          <a:ext cx="719138" cy="434975"/>
        </p:xfrm>
        <a:graphic>
          <a:graphicData uri="http://schemas.openxmlformats.org/presentationml/2006/ole">
            <mc:AlternateContent xmlns:mc="http://schemas.openxmlformats.org/markup-compatibility/2006">
              <mc:Choice xmlns:v="urn:schemas-microsoft-com:vml" Requires="v">
                <p:oleObj spid="_x0000_s10429" name="Microsoft ClipArt Gallery" r:id="rId9" imgW="6108480" imgH="3835080" progId="MS_ClipArt_Gallery">
                  <p:embed/>
                </p:oleObj>
              </mc:Choice>
              <mc:Fallback>
                <p:oleObj name="Microsoft ClipArt Gallery" r:id="rId9" imgW="6108480" imgH="3835080" progId="MS_ClipArt_Gallery">
                  <p:embed/>
                  <p:pic>
                    <p:nvPicPr>
                      <p:cNvPr id="227339" name="Object 11">
                        <a:hlinkClick r:id="" action="ppaction://ole?verb=0"/>
                        <a:extLst>
                          <a:ext uri="{FF2B5EF4-FFF2-40B4-BE49-F238E27FC236}">
                            <a16:creationId xmlns:a16="http://schemas.microsoft.com/office/drawing/2014/main" id="{AEBE3CD0-6316-4DE9-BD33-8513384D243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1434" y="2895541"/>
                        <a:ext cx="7191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2" descr="Small picture of the back of a gray tractor trailer. These three tractor trailers are in a horizontal line, so that the top left corner of the first trailer makes a diagonal with the right corner of the last trailer.">
            <a:hlinkClick r:id="" action="ppaction://ole?verb=0"/>
            <a:extLst>
              <a:ext uri="{FF2B5EF4-FFF2-40B4-BE49-F238E27FC236}">
                <a16:creationId xmlns:a16="http://schemas.microsoft.com/office/drawing/2014/main" id="{DD297DC1-1994-4F74-8616-F34869B9D8EC}"/>
              </a:ext>
            </a:extLst>
          </p:cNvPr>
          <p:cNvGraphicFramePr>
            <a:graphicFrameLocks/>
          </p:cNvGraphicFramePr>
          <p:nvPr>
            <p:extLst>
              <p:ext uri="{D42A27DB-BD31-4B8C-83A1-F6EECF244321}">
                <p14:modId xmlns:p14="http://schemas.microsoft.com/office/powerpoint/2010/main" val="2230678054"/>
              </p:ext>
            </p:extLst>
          </p:nvPr>
        </p:nvGraphicFramePr>
        <p:xfrm>
          <a:off x="8103973" y="2995189"/>
          <a:ext cx="479425" cy="292100"/>
        </p:xfrm>
        <a:graphic>
          <a:graphicData uri="http://schemas.openxmlformats.org/presentationml/2006/ole">
            <mc:AlternateContent xmlns:mc="http://schemas.openxmlformats.org/markup-compatibility/2006">
              <mc:Choice xmlns:v="urn:schemas-microsoft-com:vml" Requires="v">
                <p:oleObj spid="_x0000_s10430" name="Microsoft ClipArt Gallery" r:id="rId10" imgW="6108480" imgH="3835080" progId="MS_ClipArt_Gallery">
                  <p:embed/>
                </p:oleObj>
              </mc:Choice>
              <mc:Fallback>
                <p:oleObj name="Microsoft ClipArt Gallery" r:id="rId10" imgW="6108480" imgH="3835080" progId="MS_ClipArt_Gallery">
                  <p:embed/>
                  <p:pic>
                    <p:nvPicPr>
                      <p:cNvPr id="227340" name="Object 12">
                        <a:hlinkClick r:id="" action="ppaction://ole?verb=0"/>
                        <a:extLst>
                          <a:ext uri="{FF2B5EF4-FFF2-40B4-BE49-F238E27FC236}">
                            <a16:creationId xmlns:a16="http://schemas.microsoft.com/office/drawing/2014/main" id="{477ED888-024C-486E-921B-D9EEC869684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3973" y="2995189"/>
                        <a:ext cx="4794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3" descr="Large picture of the back of a gray tractor trailer">
            <a:hlinkClick r:id="" action="ppaction://ole?verb=0"/>
            <a:extLst>
              <a:ext uri="{FF2B5EF4-FFF2-40B4-BE49-F238E27FC236}">
                <a16:creationId xmlns:a16="http://schemas.microsoft.com/office/drawing/2014/main" id="{39F1649E-FB0F-4A67-94B3-BFA7AC487BB4}"/>
              </a:ext>
            </a:extLst>
          </p:cNvPr>
          <p:cNvGraphicFramePr>
            <a:graphicFrameLocks/>
          </p:cNvGraphicFramePr>
          <p:nvPr>
            <p:extLst>
              <p:ext uri="{D42A27DB-BD31-4B8C-83A1-F6EECF244321}">
                <p14:modId xmlns:p14="http://schemas.microsoft.com/office/powerpoint/2010/main" val="3334475096"/>
              </p:ext>
            </p:extLst>
          </p:nvPr>
        </p:nvGraphicFramePr>
        <p:xfrm>
          <a:off x="6021387" y="3606611"/>
          <a:ext cx="1089025" cy="660400"/>
        </p:xfrm>
        <a:graphic>
          <a:graphicData uri="http://schemas.openxmlformats.org/presentationml/2006/ole">
            <mc:AlternateContent xmlns:mc="http://schemas.openxmlformats.org/markup-compatibility/2006">
              <mc:Choice xmlns:v="urn:schemas-microsoft-com:vml" Requires="v">
                <p:oleObj spid="_x0000_s10431" name="Microsoft ClipArt Gallery" r:id="rId11" imgW="6108480" imgH="3835080" progId="MS_ClipArt_Gallery">
                  <p:embed/>
                </p:oleObj>
              </mc:Choice>
              <mc:Fallback>
                <p:oleObj name="Microsoft ClipArt Gallery" r:id="rId11" imgW="6108480" imgH="3835080" progId="MS_ClipArt_Gallery">
                  <p:embed/>
                  <p:pic>
                    <p:nvPicPr>
                      <p:cNvPr id="227341" name="Object 13">
                        <a:hlinkClick r:id="" action="ppaction://ole?verb=0"/>
                        <a:extLst>
                          <a:ext uri="{FF2B5EF4-FFF2-40B4-BE49-F238E27FC236}">
                            <a16:creationId xmlns:a16="http://schemas.microsoft.com/office/drawing/2014/main" id="{332C7630-1EB7-4BB7-A0F8-0753979B095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7" y="3606611"/>
                        <a:ext cx="108902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4" descr="Medium picture of the back of a gray tractor trailer">
            <a:hlinkClick r:id="" action="ppaction://ole?verb=0"/>
            <a:extLst>
              <a:ext uri="{FF2B5EF4-FFF2-40B4-BE49-F238E27FC236}">
                <a16:creationId xmlns:a16="http://schemas.microsoft.com/office/drawing/2014/main" id="{AD3AEEF7-C961-4070-A067-E03F1A0C0DD6}"/>
              </a:ext>
            </a:extLst>
          </p:cNvPr>
          <p:cNvGraphicFramePr>
            <a:graphicFrameLocks/>
          </p:cNvGraphicFramePr>
          <p:nvPr>
            <p:extLst>
              <p:ext uri="{D42A27DB-BD31-4B8C-83A1-F6EECF244321}">
                <p14:modId xmlns:p14="http://schemas.microsoft.com/office/powerpoint/2010/main" val="2415121657"/>
              </p:ext>
            </p:extLst>
          </p:nvPr>
        </p:nvGraphicFramePr>
        <p:xfrm>
          <a:off x="7199007" y="3799192"/>
          <a:ext cx="719138" cy="434975"/>
        </p:xfrm>
        <a:graphic>
          <a:graphicData uri="http://schemas.openxmlformats.org/presentationml/2006/ole">
            <mc:AlternateContent xmlns:mc="http://schemas.openxmlformats.org/markup-compatibility/2006">
              <mc:Choice xmlns:v="urn:schemas-microsoft-com:vml" Requires="v">
                <p:oleObj spid="_x0000_s10432" name="Microsoft ClipArt Gallery" r:id="rId12" imgW="6108480" imgH="3835080" progId="MS_ClipArt_Gallery">
                  <p:embed/>
                </p:oleObj>
              </mc:Choice>
              <mc:Fallback>
                <p:oleObj name="Microsoft ClipArt Gallery" r:id="rId12" imgW="6108480" imgH="3835080" progId="MS_ClipArt_Gallery">
                  <p:embed/>
                  <p:pic>
                    <p:nvPicPr>
                      <p:cNvPr id="227342" name="Object 14">
                        <a:hlinkClick r:id="" action="ppaction://ole?verb=0"/>
                        <a:extLst>
                          <a:ext uri="{FF2B5EF4-FFF2-40B4-BE49-F238E27FC236}">
                            <a16:creationId xmlns:a16="http://schemas.microsoft.com/office/drawing/2014/main" id="{8349ACE5-C186-4BF9-BC7B-67DCE7630ED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9007" y="3799192"/>
                        <a:ext cx="7191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15" descr="Small picture of the back of a gray tractor trailer. These three tractor trailers are in a horizontal line, so that the top left corner of the first trailer makes a diagonal with the right corner of the last trailer. This is a second horizontal line directly below an identical top line.">
            <a:hlinkClick r:id="" action="ppaction://ole?verb=0"/>
            <a:extLst>
              <a:ext uri="{FF2B5EF4-FFF2-40B4-BE49-F238E27FC236}">
                <a16:creationId xmlns:a16="http://schemas.microsoft.com/office/drawing/2014/main" id="{C4506EC5-98AB-4DD7-BF22-BA2D86794D05}"/>
              </a:ext>
            </a:extLst>
          </p:cNvPr>
          <p:cNvGraphicFramePr>
            <a:graphicFrameLocks/>
          </p:cNvGraphicFramePr>
          <p:nvPr>
            <p:extLst>
              <p:ext uri="{D42A27DB-BD31-4B8C-83A1-F6EECF244321}">
                <p14:modId xmlns:p14="http://schemas.microsoft.com/office/powerpoint/2010/main" val="2373194852"/>
              </p:ext>
            </p:extLst>
          </p:nvPr>
        </p:nvGraphicFramePr>
        <p:xfrm>
          <a:off x="8032595" y="3906523"/>
          <a:ext cx="479425" cy="292100"/>
        </p:xfrm>
        <a:graphic>
          <a:graphicData uri="http://schemas.openxmlformats.org/presentationml/2006/ole">
            <mc:AlternateContent xmlns:mc="http://schemas.openxmlformats.org/markup-compatibility/2006">
              <mc:Choice xmlns:v="urn:schemas-microsoft-com:vml" Requires="v">
                <p:oleObj spid="_x0000_s10433" name="Microsoft ClipArt Gallery" r:id="rId13" imgW="6108480" imgH="3835080" progId="MS_ClipArt_Gallery">
                  <p:embed/>
                </p:oleObj>
              </mc:Choice>
              <mc:Fallback>
                <p:oleObj name="Microsoft ClipArt Gallery" r:id="rId13" imgW="6108480" imgH="3835080" progId="MS_ClipArt_Gallery">
                  <p:embed/>
                  <p:pic>
                    <p:nvPicPr>
                      <p:cNvPr id="227343" name="Object 15">
                        <a:hlinkClick r:id="" action="ppaction://ole?verb=0"/>
                        <a:extLst>
                          <a:ext uri="{FF2B5EF4-FFF2-40B4-BE49-F238E27FC236}">
                            <a16:creationId xmlns:a16="http://schemas.microsoft.com/office/drawing/2014/main" id="{42CD477D-5279-4C65-AC81-C2869418275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2595" y="3906523"/>
                        <a:ext cx="4794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Picture 20" descr="Picture of a brown cow in a field with ivory horns and a white heart splotch on its forehead.">
            <a:extLst>
              <a:ext uri="{FF2B5EF4-FFF2-40B4-BE49-F238E27FC236}">
                <a16:creationId xmlns:a16="http://schemas.microsoft.com/office/drawing/2014/main" id="{F59282B0-67DE-49BA-B306-D8C882B245E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9321" y="4378212"/>
            <a:ext cx="865188"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descr="Picture of a tan duckling with light blue eyes. The duckling is part of a gaggle.">
            <a:extLst>
              <a:ext uri="{FF2B5EF4-FFF2-40B4-BE49-F238E27FC236}">
                <a16:creationId xmlns:a16="http://schemas.microsoft.com/office/drawing/2014/main" id="{8203E87C-6CCD-40FA-8C27-E57124E9A55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49937" y="4953735"/>
            <a:ext cx="498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Picture of a tan duckling with light blue eyes. The duckling is part of a gaggle.">
            <a:extLst>
              <a:ext uri="{FF2B5EF4-FFF2-40B4-BE49-F238E27FC236}">
                <a16:creationId xmlns:a16="http://schemas.microsoft.com/office/drawing/2014/main" id="{09DC085C-FFE4-4B49-B183-56C6592EBB1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80213" y="4755357"/>
            <a:ext cx="498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Picture of a tan duckling with light blue eyes. The duckling is part of a gaggle.">
            <a:extLst>
              <a:ext uri="{FF2B5EF4-FFF2-40B4-BE49-F238E27FC236}">
                <a16:creationId xmlns:a16="http://schemas.microsoft.com/office/drawing/2014/main" id="{164DD162-0C40-4933-885C-4A7FF380E96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29450" y="5046622"/>
            <a:ext cx="49847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Picture of a tan duckling with light blue eyes. The duckling is part of a gaggle.">
            <a:extLst>
              <a:ext uri="{FF2B5EF4-FFF2-40B4-BE49-F238E27FC236}">
                <a16:creationId xmlns:a16="http://schemas.microsoft.com/office/drawing/2014/main" id="{EA5C6E17-448C-4790-A346-57D66BFF974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10549" y="5135563"/>
            <a:ext cx="49847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lstStyle/>
          <a:p>
            <a:r>
              <a:rPr lang="en-US" altLang="en-US" dirty="0"/>
              <a:t>Language Example</a:t>
            </a:r>
            <a:endParaRPr lang="en-US" dirty="0"/>
          </a:p>
        </p:txBody>
      </p:sp>
      <p:sp>
        <p:nvSpPr>
          <p:cNvPr id="3" name="Content Placeholder 2">
            <a:extLst>
              <a:ext uri="{FF2B5EF4-FFF2-40B4-BE49-F238E27FC236}">
                <a16:creationId xmlns:a16="http://schemas.microsoft.com/office/drawing/2014/main" id="{CD06650D-EF85-49EB-A848-139A090B8632}"/>
              </a:ext>
            </a:extLst>
          </p:cNvPr>
          <p:cNvSpPr>
            <a:spLocks noGrp="1"/>
          </p:cNvSpPr>
          <p:nvPr>
            <p:ph idx="1"/>
          </p:nvPr>
        </p:nvSpPr>
        <p:spPr/>
        <p:txBody>
          <a:bodyPr/>
          <a:lstStyle/>
          <a:p>
            <a:pPr>
              <a:buFont typeface="Wingdings" panose="05000000000000000000" pitchFamily="2" charset="2"/>
              <a:buNone/>
            </a:pPr>
            <a:r>
              <a:rPr lang="en-US" altLang="en-US" sz="2400" dirty="0"/>
              <a:t>   </a:t>
            </a:r>
            <a:r>
              <a:rPr lang="en-US" altLang="en-US" sz="2400" dirty="0" err="1"/>
              <a:t>Aoccdrnig</a:t>
            </a:r>
            <a:r>
              <a:rPr lang="en-US" altLang="en-US" sz="2400" dirty="0"/>
              <a:t> to a </a:t>
            </a:r>
            <a:r>
              <a:rPr lang="en-US" altLang="en-US" sz="2400" dirty="0" err="1"/>
              <a:t>rscheearch</a:t>
            </a:r>
            <a:r>
              <a:rPr lang="en-US" altLang="en-US" sz="2400" dirty="0"/>
              <a:t> at an </a:t>
            </a:r>
            <a:r>
              <a:rPr lang="en-US" altLang="en-US" sz="2400" dirty="0" err="1"/>
              <a:t>Elingsh</a:t>
            </a:r>
            <a:r>
              <a:rPr lang="en-US" altLang="en-US" sz="2400" dirty="0"/>
              <a:t> </a:t>
            </a:r>
            <a:r>
              <a:rPr lang="en-US" altLang="en-US" sz="2400" dirty="0" err="1"/>
              <a:t>Uinervtisy</a:t>
            </a:r>
            <a:r>
              <a:rPr lang="en-US" altLang="en-US" sz="2400" dirty="0"/>
              <a:t>, it </a:t>
            </a:r>
            <a:r>
              <a:rPr lang="en-US" altLang="en-US" sz="2400" dirty="0" err="1"/>
              <a:t>deosn't</a:t>
            </a:r>
            <a:r>
              <a:rPr lang="en-US" altLang="en-US" sz="2400" dirty="0"/>
              <a:t> </a:t>
            </a:r>
            <a:r>
              <a:rPr lang="en-US" altLang="en-US" sz="2400" dirty="0" err="1"/>
              <a:t>mttaer</a:t>
            </a:r>
            <a:r>
              <a:rPr lang="en-US" altLang="en-US" sz="2400" dirty="0"/>
              <a:t> in </a:t>
            </a:r>
            <a:r>
              <a:rPr lang="en-US" altLang="en-US" sz="2400" dirty="0" err="1"/>
              <a:t>waht</a:t>
            </a:r>
            <a:r>
              <a:rPr lang="en-US" altLang="en-US" sz="2400" dirty="0"/>
              <a:t> </a:t>
            </a:r>
            <a:r>
              <a:rPr lang="en-US" altLang="en-US" sz="2400" dirty="0" err="1"/>
              <a:t>oredr</a:t>
            </a:r>
            <a:r>
              <a:rPr lang="en-US" altLang="en-US" sz="2400" dirty="0"/>
              <a:t> the </a:t>
            </a:r>
            <a:r>
              <a:rPr lang="en-US" altLang="en-US" sz="2400" dirty="0" err="1"/>
              <a:t>ltteers</a:t>
            </a:r>
            <a:r>
              <a:rPr lang="en-US" altLang="en-US" sz="2400" dirty="0"/>
              <a:t> in a </a:t>
            </a:r>
            <a:r>
              <a:rPr lang="en-US" altLang="en-US" sz="2400" dirty="0" err="1"/>
              <a:t>wrod</a:t>
            </a:r>
            <a:r>
              <a:rPr lang="en-US" altLang="en-US" sz="2400" dirty="0"/>
              <a:t> are, the </a:t>
            </a:r>
            <a:r>
              <a:rPr lang="en-US" altLang="en-US" sz="2400" dirty="0" err="1"/>
              <a:t>olny</a:t>
            </a:r>
            <a:r>
              <a:rPr lang="en-US" altLang="en-US" sz="2400" dirty="0"/>
              <a:t> </a:t>
            </a:r>
            <a:r>
              <a:rPr lang="en-US" altLang="en-US" sz="2400" dirty="0" err="1"/>
              <a:t>iprmoetnt</a:t>
            </a:r>
            <a:r>
              <a:rPr lang="en-US" altLang="en-US" sz="2400" dirty="0"/>
              <a:t> </a:t>
            </a:r>
            <a:r>
              <a:rPr lang="en-US" altLang="en-US" sz="2400" dirty="0" err="1"/>
              <a:t>tihng</a:t>
            </a:r>
            <a:r>
              <a:rPr lang="en-US" altLang="en-US" sz="2400" dirty="0"/>
              <a:t> is </a:t>
            </a:r>
            <a:r>
              <a:rPr lang="en-US" altLang="en-US" sz="2400" dirty="0" err="1"/>
              <a:t>taht</a:t>
            </a:r>
            <a:r>
              <a:rPr lang="en-US" altLang="en-US" sz="2400" dirty="0"/>
              <a:t> </a:t>
            </a:r>
            <a:r>
              <a:rPr lang="en-US" altLang="en-US" sz="2400" dirty="0" err="1"/>
              <a:t>frist</a:t>
            </a:r>
            <a:r>
              <a:rPr lang="en-US" altLang="en-US" sz="2400" dirty="0"/>
              <a:t> and </a:t>
            </a:r>
            <a:r>
              <a:rPr lang="en-US" altLang="en-US" sz="2400" dirty="0" err="1"/>
              <a:t>lsat</a:t>
            </a:r>
            <a:r>
              <a:rPr lang="en-US" altLang="en-US" sz="2400" dirty="0"/>
              <a:t> </a:t>
            </a:r>
            <a:r>
              <a:rPr lang="en-US" altLang="en-US" sz="2400" dirty="0" err="1"/>
              <a:t>ltteer</a:t>
            </a:r>
            <a:r>
              <a:rPr lang="en-US" altLang="en-US" sz="2400" dirty="0"/>
              <a:t> is at the </a:t>
            </a:r>
            <a:r>
              <a:rPr lang="en-US" altLang="en-US" sz="2400" dirty="0" err="1"/>
              <a:t>rghit</a:t>
            </a:r>
            <a:r>
              <a:rPr lang="en-US" altLang="en-US" sz="2400" dirty="0"/>
              <a:t> </a:t>
            </a:r>
            <a:r>
              <a:rPr lang="en-US" altLang="en-US" sz="2400" dirty="0" err="1"/>
              <a:t>pclae</a:t>
            </a:r>
            <a:r>
              <a:rPr lang="en-US" altLang="en-US" sz="2400" dirty="0"/>
              <a:t>. The </a:t>
            </a:r>
            <a:r>
              <a:rPr lang="en-US" altLang="en-US" sz="2400" dirty="0" err="1"/>
              <a:t>rset</a:t>
            </a:r>
            <a:r>
              <a:rPr lang="en-US" altLang="en-US" sz="2400" dirty="0"/>
              <a:t> can be a </a:t>
            </a:r>
            <a:r>
              <a:rPr lang="en-US" altLang="en-US" sz="2400" dirty="0" err="1"/>
              <a:t>toatl</a:t>
            </a:r>
            <a:r>
              <a:rPr lang="en-US" altLang="en-US" sz="2400" dirty="0"/>
              <a:t> </a:t>
            </a:r>
            <a:r>
              <a:rPr lang="en-US" altLang="en-US" sz="2400" dirty="0" err="1"/>
              <a:t>mses</a:t>
            </a:r>
            <a:r>
              <a:rPr lang="en-US" altLang="en-US" sz="2400" dirty="0"/>
              <a:t> and you can </a:t>
            </a:r>
            <a:r>
              <a:rPr lang="en-US" altLang="en-US" sz="2400" dirty="0" err="1"/>
              <a:t>sitll</a:t>
            </a:r>
            <a:r>
              <a:rPr lang="en-US" altLang="en-US" sz="2400" dirty="0"/>
              <a:t> </a:t>
            </a:r>
            <a:r>
              <a:rPr lang="en-US" altLang="en-US" sz="2400" dirty="0" err="1"/>
              <a:t>raed</a:t>
            </a:r>
            <a:r>
              <a:rPr lang="en-US" altLang="en-US" sz="2400" dirty="0"/>
              <a:t> it </a:t>
            </a:r>
            <a:r>
              <a:rPr lang="en-US" altLang="en-US" sz="2400" dirty="0" err="1"/>
              <a:t>wouthit</a:t>
            </a:r>
            <a:r>
              <a:rPr lang="en-US" altLang="en-US" sz="2400" dirty="0"/>
              <a:t> </a:t>
            </a:r>
            <a:r>
              <a:rPr lang="en-US" altLang="en-US" sz="2400" dirty="0" err="1"/>
              <a:t>porbelm</a:t>
            </a:r>
            <a:r>
              <a:rPr lang="en-US" altLang="en-US" sz="2400" dirty="0"/>
              <a:t>. </a:t>
            </a:r>
            <a:r>
              <a:rPr lang="en-US" altLang="en-US" sz="2400" dirty="0" err="1"/>
              <a:t>Tihs</a:t>
            </a:r>
            <a:r>
              <a:rPr lang="en-US" altLang="en-US" sz="2400" dirty="0"/>
              <a:t> is </a:t>
            </a:r>
            <a:r>
              <a:rPr lang="en-US" altLang="en-US" sz="2400" dirty="0" err="1"/>
              <a:t>bcuseae</a:t>
            </a:r>
            <a:r>
              <a:rPr lang="en-US" altLang="en-US" sz="2400" dirty="0"/>
              <a:t> we do not </a:t>
            </a:r>
            <a:r>
              <a:rPr lang="en-US" altLang="en-US" sz="2400" dirty="0" err="1"/>
              <a:t>raed</a:t>
            </a:r>
            <a:r>
              <a:rPr lang="en-US" altLang="en-US" sz="2400" dirty="0"/>
              <a:t> </a:t>
            </a:r>
            <a:r>
              <a:rPr lang="en-US" altLang="en-US" sz="2400" dirty="0" err="1"/>
              <a:t>ervey</a:t>
            </a:r>
            <a:r>
              <a:rPr lang="en-US" altLang="en-US" sz="2400" dirty="0"/>
              <a:t> </a:t>
            </a:r>
            <a:r>
              <a:rPr lang="en-US" altLang="en-US" sz="2400" dirty="0" err="1"/>
              <a:t>lteter</a:t>
            </a:r>
            <a:r>
              <a:rPr lang="en-US" altLang="en-US" sz="2400" dirty="0"/>
              <a:t> by it </a:t>
            </a:r>
            <a:r>
              <a:rPr lang="en-US" altLang="en-US" sz="2400" dirty="0" err="1"/>
              <a:t>slef</a:t>
            </a:r>
            <a:r>
              <a:rPr lang="en-US" altLang="en-US" sz="2400" dirty="0"/>
              <a:t> but the </a:t>
            </a:r>
            <a:r>
              <a:rPr lang="en-US" altLang="en-US" sz="2400" dirty="0" err="1"/>
              <a:t>wrod</a:t>
            </a:r>
            <a:r>
              <a:rPr lang="en-US" altLang="en-US" sz="2400" dirty="0"/>
              <a:t> as a </a:t>
            </a:r>
            <a:r>
              <a:rPr lang="en-US" altLang="en-US" sz="2400" dirty="0" err="1"/>
              <a:t>wlohe</a:t>
            </a:r>
            <a:r>
              <a:rPr lang="en-US" altLang="en-US" sz="2400" dirty="0"/>
              <a:t>.</a:t>
            </a:r>
          </a:p>
          <a:p>
            <a:endParaRPr lang="en-US" dirty="0"/>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6" name="Picture 5" descr="Logo of a car superimposed on outline of Pennsylvania">
            <a:extLst>
              <a:ext uri="{FF2B5EF4-FFF2-40B4-BE49-F238E27FC236}">
                <a16:creationId xmlns:a16="http://schemas.microsoft.com/office/drawing/2014/main" id="{4992886C-6498-4B5B-B9B5-CB98725DC71B}"/>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7" name="Picture 1028" descr="Cartoon picture of a gray owl with yellow glasses and a furrowed brow  reading an orange-brown book.">
            <a:extLst>
              <a:ext uri="{FF2B5EF4-FFF2-40B4-BE49-F238E27FC236}">
                <a16:creationId xmlns:a16="http://schemas.microsoft.com/office/drawing/2014/main" id="{8A7B1004-C08D-447F-84F0-9122D654D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3025"/>
            <a:ext cx="1541463" cy="160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2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C239-3D2C-40B0-B0C5-6D9D89CD6002}"/>
              </a:ext>
            </a:extLst>
          </p:cNvPr>
          <p:cNvSpPr>
            <a:spLocks noGrp="1"/>
          </p:cNvSpPr>
          <p:nvPr>
            <p:ph type="title"/>
          </p:nvPr>
        </p:nvSpPr>
        <p:spPr/>
        <p:txBody>
          <a:bodyPr/>
          <a:lstStyle/>
          <a:p>
            <a:r>
              <a:rPr lang="en-US" altLang="en-US" dirty="0"/>
              <a:t>Language of Driving</a:t>
            </a:r>
            <a:endParaRPr lang="en-US" dirty="0"/>
          </a:p>
        </p:txBody>
      </p:sp>
      <p:sp>
        <p:nvSpPr>
          <p:cNvPr id="4" name="Date Placeholder 3">
            <a:extLst>
              <a:ext uri="{FF2B5EF4-FFF2-40B4-BE49-F238E27FC236}">
                <a16:creationId xmlns:a16="http://schemas.microsoft.com/office/drawing/2014/main" id="{9EE90B2C-1A33-4DAF-91DA-F8E837789F5E}"/>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4100C60A-CBEE-4774-BD8C-9D1F2F1E76CE}"/>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6" name="Picture 5" descr="Logo of a car superimposed on outline of Pennsylvania">
            <a:extLst>
              <a:ext uri="{FF2B5EF4-FFF2-40B4-BE49-F238E27FC236}">
                <a16:creationId xmlns:a16="http://schemas.microsoft.com/office/drawing/2014/main" id="{B36274D9-AC47-443A-8733-32AEE01ADCE5}"/>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7" name="Picture 6" descr="Picture of road signs">
            <a:extLst>
              <a:ext uri="{FF2B5EF4-FFF2-40B4-BE49-F238E27FC236}">
                <a16:creationId xmlns:a16="http://schemas.microsoft.com/office/drawing/2014/main" id="{87A816F6-E8CA-4199-AA31-0748B0C9FAE1}"/>
              </a:ext>
            </a:extLst>
          </p:cNvPr>
          <p:cNvPicPr/>
          <p:nvPr/>
        </p:nvPicPr>
        <p:blipFill rotWithShape="1">
          <a:blip r:embed="rId3"/>
          <a:srcRect l="1282" t="5621" r="61379" b="47633"/>
          <a:stretch/>
        </p:blipFill>
        <p:spPr bwMode="auto">
          <a:xfrm>
            <a:off x="1333500" y="1602560"/>
            <a:ext cx="6896100" cy="4829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84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lstStyle/>
          <a:p>
            <a:r>
              <a:rPr lang="en-US" altLang="en-US" dirty="0"/>
              <a:t>Language of Driving</a:t>
            </a:r>
            <a:endParaRPr lang="en-US" dirty="0"/>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7" name="Picture 6" descr="Logo of a car superimposed on outline of Pennsylvania">
            <a:extLst>
              <a:ext uri="{FF2B5EF4-FFF2-40B4-BE49-F238E27FC236}">
                <a16:creationId xmlns:a16="http://schemas.microsoft.com/office/drawing/2014/main" id="{C1243842-413F-4181-B1D7-38EF76D4F9AB}"/>
              </a:ext>
            </a:extLst>
          </p:cNvPr>
          <p:cNvPicPr/>
          <p:nvPr/>
        </p:nvPicPr>
        <p:blipFill rotWithShape="1">
          <a:blip r:embed="rId2"/>
          <a:srcRect l="16319" t="84606" r="73959" b="3732"/>
          <a:stretch/>
        </p:blipFill>
        <p:spPr bwMode="auto">
          <a:xfrm>
            <a:off x="457200" y="5816693"/>
            <a:ext cx="990600" cy="611147"/>
          </a:xfrm>
          <a:prstGeom prst="rect">
            <a:avLst/>
          </a:prstGeom>
          <a:ln>
            <a:noFill/>
          </a:ln>
          <a:extLst>
            <a:ext uri="{53640926-AAD7-44D8-BBD7-CCE9431645EC}">
              <a14:shadowObscured xmlns:a14="http://schemas.microsoft.com/office/drawing/2010/main"/>
            </a:ext>
          </a:extLst>
        </p:spPr>
      </p:pic>
      <p:grpSp>
        <p:nvGrpSpPr>
          <p:cNvPr id="8" name="Group 75" descr="Picture of the same road signs with color.">
            <a:extLst>
              <a:ext uri="{FF2B5EF4-FFF2-40B4-BE49-F238E27FC236}">
                <a16:creationId xmlns:a16="http://schemas.microsoft.com/office/drawing/2014/main" id="{69F6953F-36F3-4127-939B-8F63003ACF7B}"/>
              </a:ext>
            </a:extLst>
          </p:cNvPr>
          <p:cNvGrpSpPr>
            <a:grpSpLocks/>
          </p:cNvGrpSpPr>
          <p:nvPr/>
        </p:nvGrpSpPr>
        <p:grpSpPr bwMode="auto">
          <a:xfrm>
            <a:off x="3810000" y="2863850"/>
            <a:ext cx="1447800" cy="1371600"/>
            <a:chOff x="1776" y="1776"/>
            <a:chExt cx="1056" cy="1056"/>
          </a:xfrm>
        </p:grpSpPr>
        <p:pic>
          <p:nvPicPr>
            <p:cNvPr id="9" name="Picture 59" descr="Picture of a yield sign.">
              <a:extLst>
                <a:ext uri="{FF2B5EF4-FFF2-40B4-BE49-F238E27FC236}">
                  <a16:creationId xmlns:a16="http://schemas.microsoft.com/office/drawing/2014/main" id="{7A4906E5-FFBE-41F0-85A5-CB2C1CD4B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1776"/>
              <a:ext cx="1056" cy="10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4">
              <a:extLst>
                <a:ext uri="{FF2B5EF4-FFF2-40B4-BE49-F238E27FC236}">
                  <a16:creationId xmlns:a16="http://schemas.microsoft.com/office/drawing/2014/main" id="{A1ABDDF3-F796-4FC0-A328-39684A297A6E}"/>
                </a:ext>
              </a:extLst>
            </p:cNvPr>
            <p:cNvSpPr txBox="1">
              <a:spLocks noChangeArrowheads="1"/>
            </p:cNvSpPr>
            <p:nvPr/>
          </p:nvSpPr>
          <p:spPr bwMode="auto">
            <a:xfrm>
              <a:off x="2063" y="206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rgbClr val="CC0000"/>
                  </a:solidFill>
                  <a:effectLst>
                    <a:outerShdw blurRad="38100" dist="38100" dir="2700000" algn="tl">
                      <a:srgbClr val="C0C0C0"/>
                    </a:outerShdw>
                  </a:effectLst>
                  <a:latin typeface="Arial Rounded MT Bold" panose="020F0704030504030204" pitchFamily="34" charset="0"/>
                </a:rPr>
                <a:t>YIELD</a:t>
              </a:r>
            </a:p>
          </p:txBody>
        </p:sp>
      </p:grpSp>
      <p:sp>
        <p:nvSpPr>
          <p:cNvPr id="11" name="Rectangle 23" descr="Picture of a do not enter sign.">
            <a:extLst>
              <a:ext uri="{FF2B5EF4-FFF2-40B4-BE49-F238E27FC236}">
                <a16:creationId xmlns:a16="http://schemas.microsoft.com/office/drawing/2014/main" id="{CF0514D4-BC35-4F92-ADDF-C0ED42A64507}"/>
              </a:ext>
            </a:extLst>
          </p:cNvPr>
          <p:cNvSpPr>
            <a:spLocks noChangeArrowheads="1"/>
          </p:cNvSpPr>
          <p:nvPr/>
        </p:nvSpPr>
        <p:spPr bwMode="auto">
          <a:xfrm>
            <a:off x="2961481" y="5470790"/>
            <a:ext cx="5156200" cy="127000"/>
          </a:xfrm>
          <a:prstGeom prst="rect">
            <a:avLst/>
          </a:prstGeom>
          <a:solidFill>
            <a:srgbClr val="FF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4" descr="Rectangle. ">
            <a:extLst>
              <a:ext uri="{FF2B5EF4-FFF2-40B4-BE49-F238E27FC236}">
                <a16:creationId xmlns:a16="http://schemas.microsoft.com/office/drawing/2014/main" id="{9D23A5E5-7104-4EF1-AB21-0776BD8D7AF3}"/>
              </a:ext>
            </a:extLst>
          </p:cNvPr>
          <p:cNvSpPr>
            <a:spLocks noChangeArrowheads="1"/>
          </p:cNvSpPr>
          <p:nvPr/>
        </p:nvSpPr>
        <p:spPr bwMode="auto">
          <a:xfrm>
            <a:off x="2961481" y="5745355"/>
            <a:ext cx="5156200" cy="127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25" descr="Picture of a yellow triangle flag.">
            <a:extLst>
              <a:ext uri="{FF2B5EF4-FFF2-40B4-BE49-F238E27FC236}">
                <a16:creationId xmlns:a16="http://schemas.microsoft.com/office/drawing/2014/main" id="{433A8304-FF62-451C-9C5C-3C81646CF8E2}"/>
              </a:ext>
            </a:extLst>
          </p:cNvPr>
          <p:cNvSpPr>
            <a:spLocks noChangeArrowheads="1"/>
          </p:cNvSpPr>
          <p:nvPr/>
        </p:nvSpPr>
        <p:spPr bwMode="auto">
          <a:xfrm rot="5400000">
            <a:off x="778669" y="1159486"/>
            <a:ext cx="1031875" cy="1778000"/>
          </a:xfrm>
          <a:prstGeom prst="triangle">
            <a:avLst>
              <a:gd name="adj" fmla="val 49995"/>
            </a:avLst>
          </a:prstGeom>
          <a:solidFill>
            <a:srgbClr val="FFFF00"/>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 name="Group 35" descr="Picture of a yellow box with black diagonal stripes from the top right corner.">
            <a:extLst>
              <a:ext uri="{FF2B5EF4-FFF2-40B4-BE49-F238E27FC236}">
                <a16:creationId xmlns:a16="http://schemas.microsoft.com/office/drawing/2014/main" id="{D6D28851-65D3-4294-A42A-888E3014C7D7}"/>
              </a:ext>
            </a:extLst>
          </p:cNvPr>
          <p:cNvGrpSpPr>
            <a:grpSpLocks/>
          </p:cNvGrpSpPr>
          <p:nvPr/>
        </p:nvGrpSpPr>
        <p:grpSpPr bwMode="auto">
          <a:xfrm>
            <a:off x="5262563" y="3845110"/>
            <a:ext cx="914400" cy="914400"/>
            <a:chOff x="2880" y="3168"/>
            <a:chExt cx="576" cy="576"/>
          </a:xfrm>
        </p:grpSpPr>
        <p:sp>
          <p:nvSpPr>
            <p:cNvPr id="15" name="Rectangle 36">
              <a:extLst>
                <a:ext uri="{FF2B5EF4-FFF2-40B4-BE49-F238E27FC236}">
                  <a16:creationId xmlns:a16="http://schemas.microsoft.com/office/drawing/2014/main" id="{06CC3D3E-17E5-4892-932D-6CA4DA6183AD}"/>
                </a:ext>
              </a:extLst>
            </p:cNvPr>
            <p:cNvSpPr>
              <a:spLocks noChangeArrowheads="1"/>
            </p:cNvSpPr>
            <p:nvPr/>
          </p:nvSpPr>
          <p:spPr bwMode="auto">
            <a:xfrm>
              <a:off x="2880" y="3168"/>
              <a:ext cx="576" cy="576"/>
            </a:xfrm>
            <a:prstGeom prst="rect">
              <a:avLst/>
            </a:prstGeom>
            <a:solidFill>
              <a:srgbClr val="FFFF00"/>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37">
              <a:extLst>
                <a:ext uri="{FF2B5EF4-FFF2-40B4-BE49-F238E27FC236}">
                  <a16:creationId xmlns:a16="http://schemas.microsoft.com/office/drawing/2014/main" id="{3395BDD0-5032-4983-B1EA-059D26C5BA80}"/>
                </a:ext>
              </a:extLst>
            </p:cNvPr>
            <p:cNvSpPr>
              <a:spLocks noChangeShapeType="1"/>
            </p:cNvSpPr>
            <p:nvPr/>
          </p:nvSpPr>
          <p:spPr bwMode="auto">
            <a:xfrm flipH="1">
              <a:off x="2880" y="3168"/>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8">
              <a:extLst>
                <a:ext uri="{FF2B5EF4-FFF2-40B4-BE49-F238E27FC236}">
                  <a16:creationId xmlns:a16="http://schemas.microsoft.com/office/drawing/2014/main" id="{403ED451-A5C9-47F0-9876-BCB52A044685}"/>
                </a:ext>
              </a:extLst>
            </p:cNvPr>
            <p:cNvSpPr>
              <a:spLocks noChangeShapeType="1"/>
            </p:cNvSpPr>
            <p:nvPr/>
          </p:nvSpPr>
          <p:spPr bwMode="auto">
            <a:xfrm flipH="1">
              <a:off x="2880" y="3168"/>
              <a:ext cx="384" cy="3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9">
              <a:extLst>
                <a:ext uri="{FF2B5EF4-FFF2-40B4-BE49-F238E27FC236}">
                  <a16:creationId xmlns:a16="http://schemas.microsoft.com/office/drawing/2014/main" id="{45A23867-8B8C-4AD1-A143-666BD8251002}"/>
                </a:ext>
              </a:extLst>
            </p:cNvPr>
            <p:cNvSpPr>
              <a:spLocks noChangeShapeType="1"/>
            </p:cNvSpPr>
            <p:nvPr/>
          </p:nvSpPr>
          <p:spPr bwMode="auto">
            <a:xfrm flipH="1">
              <a:off x="2880" y="3168"/>
              <a:ext cx="576" cy="57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40">
              <a:extLst>
                <a:ext uri="{FF2B5EF4-FFF2-40B4-BE49-F238E27FC236}">
                  <a16:creationId xmlns:a16="http://schemas.microsoft.com/office/drawing/2014/main" id="{C6CFF024-82F1-4387-9092-4D24D464AB5D}"/>
                </a:ext>
              </a:extLst>
            </p:cNvPr>
            <p:cNvSpPr>
              <a:spLocks noChangeShapeType="1"/>
            </p:cNvSpPr>
            <p:nvPr/>
          </p:nvSpPr>
          <p:spPr bwMode="auto">
            <a:xfrm flipH="1">
              <a:off x="3072" y="3360"/>
              <a:ext cx="384" cy="3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41">
              <a:extLst>
                <a:ext uri="{FF2B5EF4-FFF2-40B4-BE49-F238E27FC236}">
                  <a16:creationId xmlns:a16="http://schemas.microsoft.com/office/drawing/2014/main" id="{34443491-F6C3-43A3-AB0A-B6236C17C728}"/>
                </a:ext>
              </a:extLst>
            </p:cNvPr>
            <p:cNvSpPr>
              <a:spLocks noChangeShapeType="1"/>
            </p:cNvSpPr>
            <p:nvPr/>
          </p:nvSpPr>
          <p:spPr bwMode="auto">
            <a:xfrm flipH="1">
              <a:off x="3264" y="3552"/>
              <a:ext cx="192"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1" name="Picture 51" descr="Picture of a no right turn sign.">
            <a:extLst>
              <a:ext uri="{FF2B5EF4-FFF2-40B4-BE49-F238E27FC236}">
                <a16:creationId xmlns:a16="http://schemas.microsoft.com/office/drawing/2014/main" id="{63682DE6-C5DD-4C34-B1B4-CC6080CD8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7" y="3980107"/>
            <a:ext cx="1058863" cy="10588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54" descr="Picture of a divided highway.">
            <a:extLst>
              <a:ext uri="{FF2B5EF4-FFF2-40B4-BE49-F238E27FC236}">
                <a16:creationId xmlns:a16="http://schemas.microsoft.com/office/drawing/2014/main" id="{E083DDD5-6834-4AA1-B2B2-4520E9CF1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781" y="141605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0" descr="Picture of a do not enter sign.">
            <a:extLst>
              <a:ext uri="{FF2B5EF4-FFF2-40B4-BE49-F238E27FC236}">
                <a16:creationId xmlns:a16="http://schemas.microsoft.com/office/drawing/2014/main" id="{31ABEA35-311A-43D7-8813-F6EAC4189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926" y="4240893"/>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4" descr="Picture of a couple crossing the road.">
            <a:extLst>
              <a:ext uri="{FF2B5EF4-FFF2-40B4-BE49-F238E27FC236}">
                <a16:creationId xmlns:a16="http://schemas.microsoft.com/office/drawing/2014/main" id="{AF8F02C8-BEEA-4039-900A-840CB04805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740" t="10869" r="9740" b="5435"/>
          <a:stretch>
            <a:fillRect/>
          </a:stretch>
        </p:blipFill>
        <p:spPr bwMode="auto">
          <a:xfrm>
            <a:off x="6629400" y="3987322"/>
            <a:ext cx="1143000" cy="1063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 name="Picture 65" descr="Picture of a man crossing the road.">
            <a:extLst>
              <a:ext uri="{FF2B5EF4-FFF2-40B4-BE49-F238E27FC236}">
                <a16:creationId xmlns:a16="http://schemas.microsoft.com/office/drawing/2014/main" id="{0FD3BE87-3573-46E0-9E35-DEFB81388C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815" y="1833137"/>
            <a:ext cx="14033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6" descr="Picture of a one-way divider.">
            <a:extLst>
              <a:ext uri="{FF2B5EF4-FFF2-40B4-BE49-F238E27FC236}">
                <a16:creationId xmlns:a16="http://schemas.microsoft.com/office/drawing/2014/main" id="{CCFF5A2C-732D-4B70-814E-5C4DD8F0C6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0137" y="258445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78" descr="Picture of a one-way sign. ">
            <a:extLst>
              <a:ext uri="{FF2B5EF4-FFF2-40B4-BE49-F238E27FC236}">
                <a16:creationId xmlns:a16="http://schemas.microsoft.com/office/drawing/2014/main" id="{E7E47712-DBAD-4FA0-A841-15CC0BE40D8D}"/>
              </a:ext>
            </a:extLst>
          </p:cNvPr>
          <p:cNvGrpSpPr>
            <a:grpSpLocks/>
          </p:cNvGrpSpPr>
          <p:nvPr/>
        </p:nvGrpSpPr>
        <p:grpSpPr bwMode="auto">
          <a:xfrm>
            <a:off x="2375694" y="1603557"/>
            <a:ext cx="1547813" cy="788988"/>
            <a:chOff x="1488" y="1130"/>
            <a:chExt cx="975" cy="497"/>
          </a:xfrm>
        </p:grpSpPr>
        <p:pic>
          <p:nvPicPr>
            <p:cNvPr id="29" name="Picture 63" descr="Picture of a one-way sign.">
              <a:extLst>
                <a:ext uri="{FF2B5EF4-FFF2-40B4-BE49-F238E27FC236}">
                  <a16:creationId xmlns:a16="http://schemas.microsoft.com/office/drawing/2014/main" id="{034BBF81-3AF5-4B10-B6B6-93BA0DE306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32001" b="24001"/>
            <a:stretch>
              <a:fillRect/>
            </a:stretch>
          </p:blipFill>
          <p:spPr bwMode="auto">
            <a:xfrm>
              <a:off x="1488" y="1130"/>
              <a:ext cx="97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7">
              <a:extLst>
                <a:ext uri="{FF2B5EF4-FFF2-40B4-BE49-F238E27FC236}">
                  <a16:creationId xmlns:a16="http://schemas.microsoft.com/office/drawing/2014/main" id="{C32CA18D-E24D-4ECD-97D6-64890F89A62F}"/>
                </a:ext>
              </a:extLst>
            </p:cNvPr>
            <p:cNvSpPr txBox="1">
              <a:spLocks noChangeArrowheads="1"/>
            </p:cNvSpPr>
            <p:nvPr/>
          </p:nvSpPr>
          <p:spPr bwMode="auto">
            <a:xfrm>
              <a:off x="1728" y="1248"/>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effectLst>
                    <a:outerShdw blurRad="38100" dist="38100" dir="2700000" algn="tl">
                      <a:srgbClr val="C0C0C0"/>
                    </a:outerShdw>
                  </a:effectLst>
                  <a:latin typeface="Arial Rounded MT Bold" panose="020F0704030504030204" pitchFamily="34" charset="0"/>
                </a:rPr>
                <a:t>ONE  WAY</a:t>
              </a:r>
            </a:p>
          </p:txBody>
        </p:sp>
      </p:grpSp>
      <p:pic>
        <p:nvPicPr>
          <p:cNvPr id="31" name="Picture 80" descr="Picture of a railroad crossing.">
            <a:extLst>
              <a:ext uri="{FF2B5EF4-FFF2-40B4-BE49-F238E27FC236}">
                <a16:creationId xmlns:a16="http://schemas.microsoft.com/office/drawing/2014/main" id="{54A61195-E6AD-434C-8162-7C37F6E07E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622425"/>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1" descr="Picture of a railroad crossing.">
            <a:extLst>
              <a:ext uri="{FF2B5EF4-FFF2-40B4-BE49-F238E27FC236}">
                <a16:creationId xmlns:a16="http://schemas.microsoft.com/office/drawing/2014/main" id="{3E5E6201-9694-4AEB-B4DB-A11C09C733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500" t="3787" r="17500"/>
          <a:stretch>
            <a:fillRect/>
          </a:stretch>
        </p:blipFill>
        <p:spPr bwMode="auto">
          <a:xfrm>
            <a:off x="346075" y="3151327"/>
            <a:ext cx="16351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67" descr="Picture of a stop sign.">
            <a:extLst>
              <a:ext uri="{FF2B5EF4-FFF2-40B4-BE49-F238E27FC236}">
                <a16:creationId xmlns:a16="http://schemas.microsoft.com/office/drawing/2014/main" id="{7CB52667-0C1D-42B0-BB91-14A73448B488}"/>
              </a:ext>
            </a:extLst>
          </p:cNvPr>
          <p:cNvSpPr>
            <a:spLocks noChangeArrowheads="1"/>
          </p:cNvSpPr>
          <p:nvPr/>
        </p:nvSpPr>
        <p:spPr bwMode="auto">
          <a:xfrm>
            <a:off x="6747548" y="2689225"/>
            <a:ext cx="1295400" cy="1219200"/>
          </a:xfrm>
          <a:prstGeom prst="octagon">
            <a:avLst>
              <a:gd name="adj" fmla="val 29287"/>
            </a:avLst>
          </a:prstGeom>
          <a:solidFill>
            <a:srgbClr val="FF3300"/>
          </a:solidFill>
          <a:ln w="57150" cmpd="thickThin">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3300"/>
              </a:solidFill>
              <a:effectLst>
                <a:outerShdw blurRad="38100" dist="38100" dir="2700000" algn="tl">
                  <a:srgbClr val="000000"/>
                </a:outerShdw>
              </a:effectLst>
            </a:endParaRPr>
          </a:p>
        </p:txBody>
      </p:sp>
      <p:sp>
        <p:nvSpPr>
          <p:cNvPr id="34" name="Text Box 69">
            <a:extLst>
              <a:ext uri="{FF2B5EF4-FFF2-40B4-BE49-F238E27FC236}">
                <a16:creationId xmlns:a16="http://schemas.microsoft.com/office/drawing/2014/main" id="{8B2CC270-795A-445D-8241-4EFB6CA4731C}"/>
              </a:ext>
            </a:extLst>
          </p:cNvPr>
          <p:cNvSpPr txBox="1">
            <a:spLocks noChangeArrowheads="1"/>
          </p:cNvSpPr>
          <p:nvPr/>
        </p:nvSpPr>
        <p:spPr bwMode="auto">
          <a:xfrm>
            <a:off x="6633248" y="2997626"/>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solidFill>
                  <a:schemeClr val="bg1"/>
                </a:solidFill>
                <a:effectLst>
                  <a:outerShdw blurRad="38100" dist="38100" dir="2700000" algn="tl">
                    <a:srgbClr val="C0C0C0"/>
                  </a:outerShdw>
                </a:effectLst>
                <a:latin typeface="Arial Rounded MT Bold" panose="020F0704030504030204" pitchFamily="34" charset="0"/>
              </a:rPr>
              <a:t>STOP</a:t>
            </a:r>
          </a:p>
        </p:txBody>
      </p:sp>
    </p:spTree>
    <p:extLst>
      <p:ext uri="{BB962C8B-B14F-4D97-AF65-F5344CB8AC3E}">
        <p14:creationId xmlns:p14="http://schemas.microsoft.com/office/powerpoint/2010/main" val="71777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p:txBody>
          <a:bodyPr/>
          <a:lstStyle/>
          <a:p>
            <a:r>
              <a:rPr lang="en-US" altLang="en-US" dirty="0"/>
              <a:t>Read This!</a:t>
            </a:r>
            <a:endParaRPr lang="en-US" dirty="0"/>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6" name="Picture 5" descr="Logo of a car superimposed on outline of Pennsylvania">
            <a:extLst>
              <a:ext uri="{FF2B5EF4-FFF2-40B4-BE49-F238E27FC236}">
                <a16:creationId xmlns:a16="http://schemas.microsoft.com/office/drawing/2014/main" id="{CFF50EEA-EA33-4BFD-8B05-E5959912A9E2}"/>
              </a:ext>
            </a:extLst>
          </p:cNvPr>
          <p:cNvPicPr/>
          <p:nvPr/>
        </p:nvPicPr>
        <p:blipFill rotWithShape="1">
          <a:blip r:embed="rId2"/>
          <a:srcRect l="16319" t="84606" r="73959" b="3732"/>
          <a:stretch/>
        </p:blipFill>
        <p:spPr bwMode="auto">
          <a:xfrm>
            <a:off x="462379" y="5820589"/>
            <a:ext cx="990600" cy="611147"/>
          </a:xfrm>
          <a:prstGeom prst="rect">
            <a:avLst/>
          </a:prstGeom>
          <a:ln>
            <a:noFill/>
          </a:ln>
          <a:extLst>
            <a:ext uri="{53640926-AAD7-44D8-BBD7-CCE9431645EC}">
              <a14:shadowObscured xmlns:a14="http://schemas.microsoft.com/office/drawing/2010/main"/>
            </a:ext>
          </a:extLst>
        </p:spPr>
      </p:pic>
      <p:sp>
        <p:nvSpPr>
          <p:cNvPr id="12" name="AutoShape 3" descr="Picture of a yellow triangle with a purposeful error. It says &quot;Buckle Up For For Safety.&quot; The first &quot;for&quot; is on line two, and the second &quot;for&quot; is on line three. This makes the error harder to read.">
            <a:extLst>
              <a:ext uri="{FF2B5EF4-FFF2-40B4-BE49-F238E27FC236}">
                <a16:creationId xmlns:a16="http://schemas.microsoft.com/office/drawing/2014/main" id="{E2548EF1-F8B8-4919-B039-CD1D1E1D9C57}"/>
              </a:ext>
            </a:extLst>
          </p:cNvPr>
          <p:cNvSpPr>
            <a:spLocks noChangeArrowheads="1"/>
          </p:cNvSpPr>
          <p:nvPr/>
        </p:nvSpPr>
        <p:spPr bwMode="auto">
          <a:xfrm>
            <a:off x="1828800" y="1171331"/>
            <a:ext cx="5130800" cy="4521200"/>
          </a:xfrm>
          <a:prstGeom prst="triangle">
            <a:avLst>
              <a:gd name="adj" fmla="val 49995"/>
            </a:avLst>
          </a:prstGeom>
          <a:solidFill>
            <a:srgbClr val="FAFD00"/>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4">
            <a:extLst>
              <a:ext uri="{FF2B5EF4-FFF2-40B4-BE49-F238E27FC236}">
                <a16:creationId xmlns:a16="http://schemas.microsoft.com/office/drawing/2014/main" id="{90888A73-7D0A-401F-A7AE-26E770516971}"/>
              </a:ext>
            </a:extLst>
          </p:cNvPr>
          <p:cNvSpPr>
            <a:spLocks noChangeArrowheads="1"/>
          </p:cNvSpPr>
          <p:nvPr/>
        </p:nvSpPr>
        <p:spPr bwMode="auto">
          <a:xfrm>
            <a:off x="2865437" y="2638425"/>
            <a:ext cx="305752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4000" b="1" i="1" dirty="0">
                <a:effectLst/>
                <a:latin typeface="Tahoma" panose="020B0604030504040204" pitchFamily="34" charset="0"/>
              </a:rPr>
              <a:t>Buckle</a:t>
            </a:r>
          </a:p>
          <a:p>
            <a:pPr algn="ctr">
              <a:spcBef>
                <a:spcPct val="50000"/>
              </a:spcBef>
            </a:pPr>
            <a:r>
              <a:rPr lang="en-US" altLang="en-US" sz="4000" b="1" i="1" dirty="0">
                <a:effectLst/>
                <a:latin typeface="Tahoma" panose="020B0604030504040204" pitchFamily="34" charset="0"/>
              </a:rPr>
              <a:t>Up For</a:t>
            </a:r>
          </a:p>
          <a:p>
            <a:pPr algn="ctr">
              <a:spcBef>
                <a:spcPct val="50000"/>
              </a:spcBef>
            </a:pPr>
            <a:r>
              <a:rPr lang="en-US" altLang="en-US" sz="4000" b="1" i="1" dirty="0">
                <a:effectLst/>
                <a:latin typeface="Tahoma" panose="020B0604030504040204" pitchFamily="34" charset="0"/>
              </a:rPr>
              <a:t>For Safety</a:t>
            </a:r>
            <a:endParaRPr lang="en-US" altLang="en-US" sz="4000" b="1" i="1" dirty="0">
              <a:effectLst/>
              <a:latin typeface="Helvetica Black" charset="0"/>
            </a:endParaRPr>
          </a:p>
        </p:txBody>
      </p:sp>
    </p:spTree>
    <p:extLst>
      <p:ext uri="{BB962C8B-B14F-4D97-AF65-F5344CB8AC3E}">
        <p14:creationId xmlns:p14="http://schemas.microsoft.com/office/powerpoint/2010/main" val="34630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Read This!</a:t>
            </a:r>
            <a:endParaRPr lang="en-US" dirty="0"/>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Logo of a car superimposed on outline of Pennsylvania">
            <a:extLst>
              <a:ext uri="{FF2B5EF4-FFF2-40B4-BE49-F238E27FC236}">
                <a16:creationId xmlns:a16="http://schemas.microsoft.com/office/drawing/2014/main" id="{82250E97-CA31-4C4E-BD78-528CAEA1C6B0}"/>
              </a:ext>
            </a:extLst>
          </p:cNvPr>
          <p:cNvPicPr/>
          <p:nvPr/>
        </p:nvPicPr>
        <p:blipFill rotWithShape="1">
          <a:blip r:embed="rId2"/>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76F0B00A-A7E8-4D4D-8E06-C8515E9AF189}"/>
              </a:ext>
            </a:extLst>
          </p:cNvPr>
          <p:cNvSpPr>
            <a:spLocks noGrp="1"/>
          </p:cNvSpPr>
          <p:nvPr>
            <p:ph idx="1"/>
          </p:nvPr>
        </p:nvSpPr>
        <p:spPr/>
        <p:txBody>
          <a:bodyPr/>
          <a:lstStyle/>
          <a:p>
            <a:pPr>
              <a:lnSpc>
                <a:spcPct val="140000"/>
              </a:lnSpc>
            </a:pPr>
            <a:r>
              <a:rPr lang="en-US" altLang="en-US" sz="2400" dirty="0"/>
              <a:t>What did it say?</a:t>
            </a:r>
          </a:p>
          <a:p>
            <a:pPr>
              <a:lnSpc>
                <a:spcPct val="140000"/>
              </a:lnSpc>
            </a:pPr>
            <a:r>
              <a:rPr lang="en-US" altLang="en-US" sz="2400" dirty="0"/>
              <a:t>Did you see...</a:t>
            </a:r>
          </a:p>
          <a:p>
            <a:pPr lvl="1">
              <a:lnSpc>
                <a:spcPct val="140000"/>
              </a:lnSpc>
            </a:pPr>
            <a:r>
              <a:rPr lang="en-US" altLang="en-US" sz="2400" dirty="0"/>
              <a:t>Buckle Up </a:t>
            </a:r>
            <a:r>
              <a:rPr lang="en-US" altLang="en-US" sz="2400" dirty="0">
                <a:solidFill>
                  <a:srgbClr val="FC0128"/>
                </a:solidFill>
              </a:rPr>
              <a:t>For </a:t>
            </a:r>
            <a:r>
              <a:rPr lang="en-US" altLang="en-US" sz="2400" dirty="0" err="1">
                <a:solidFill>
                  <a:srgbClr val="FC0128"/>
                </a:solidFill>
              </a:rPr>
              <a:t>For</a:t>
            </a:r>
            <a:r>
              <a:rPr lang="en-US" altLang="en-US" sz="2400" dirty="0">
                <a:solidFill>
                  <a:srgbClr val="FC0128"/>
                </a:solidFill>
              </a:rPr>
              <a:t> </a:t>
            </a:r>
            <a:r>
              <a:rPr lang="en-US" altLang="en-US" sz="2400" dirty="0"/>
              <a:t>Safety</a:t>
            </a:r>
          </a:p>
          <a:p>
            <a:pPr>
              <a:lnSpc>
                <a:spcPct val="140000"/>
              </a:lnSpc>
            </a:pPr>
            <a:r>
              <a:rPr lang="en-US" altLang="en-US" sz="2400" dirty="0"/>
              <a:t>Why?</a:t>
            </a:r>
          </a:p>
          <a:p>
            <a:endParaRPr lang="en-US" dirty="0"/>
          </a:p>
        </p:txBody>
      </p:sp>
    </p:spTree>
    <p:extLst>
      <p:ext uri="{BB962C8B-B14F-4D97-AF65-F5344CB8AC3E}">
        <p14:creationId xmlns:p14="http://schemas.microsoft.com/office/powerpoint/2010/main" val="121500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lang="en-US" altLang="en-US" dirty="0"/>
              <a:t>Imaging Effects</a:t>
            </a:r>
            <a:endParaRPr lang="en-US" dirty="0"/>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7" name="Picture 6" descr="Logo of a car superimposed on outline of Pennsylvania">
            <a:extLst>
              <a:ext uri="{FF2B5EF4-FFF2-40B4-BE49-F238E27FC236}">
                <a16:creationId xmlns:a16="http://schemas.microsoft.com/office/drawing/2014/main" id="{551C867F-7A68-4EA0-8E35-05C7F456E703}"/>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grpSp>
        <p:nvGrpSpPr>
          <p:cNvPr id="8" name="Group 22" descr="Picture illustrating depth perception.">
            <a:extLst>
              <a:ext uri="{FF2B5EF4-FFF2-40B4-BE49-F238E27FC236}">
                <a16:creationId xmlns:a16="http://schemas.microsoft.com/office/drawing/2014/main" id="{86A934CE-D2DC-4EEE-843D-45230FCE5144}"/>
              </a:ext>
            </a:extLst>
          </p:cNvPr>
          <p:cNvGrpSpPr>
            <a:grpSpLocks/>
          </p:cNvGrpSpPr>
          <p:nvPr/>
        </p:nvGrpSpPr>
        <p:grpSpPr bwMode="auto">
          <a:xfrm>
            <a:off x="927100" y="1556401"/>
            <a:ext cx="6692900" cy="3492500"/>
            <a:chOff x="576" y="1152"/>
            <a:chExt cx="4216" cy="2200"/>
          </a:xfrm>
        </p:grpSpPr>
        <p:sp>
          <p:nvSpPr>
            <p:cNvPr id="9" name="Oval 4">
              <a:extLst>
                <a:ext uri="{FF2B5EF4-FFF2-40B4-BE49-F238E27FC236}">
                  <a16:creationId xmlns:a16="http://schemas.microsoft.com/office/drawing/2014/main" id="{C3BCAD22-8DA7-4474-B21C-2870DA3B75D8}"/>
                </a:ext>
              </a:extLst>
            </p:cNvPr>
            <p:cNvSpPr>
              <a:spLocks noChangeArrowheads="1"/>
            </p:cNvSpPr>
            <p:nvPr/>
          </p:nvSpPr>
          <p:spPr bwMode="auto">
            <a:xfrm>
              <a:off x="1396" y="2116"/>
              <a:ext cx="368" cy="368"/>
            </a:xfrm>
            <a:prstGeom prst="ellipse">
              <a:avLst/>
            </a:prstGeom>
            <a:solidFill>
              <a:srgbClr val="00007A"/>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5">
              <a:extLst>
                <a:ext uri="{FF2B5EF4-FFF2-40B4-BE49-F238E27FC236}">
                  <a16:creationId xmlns:a16="http://schemas.microsoft.com/office/drawing/2014/main" id="{08F1BABD-AD5B-4457-A460-53F0ED794446}"/>
                </a:ext>
              </a:extLst>
            </p:cNvPr>
            <p:cNvSpPr>
              <a:spLocks noChangeArrowheads="1"/>
            </p:cNvSpPr>
            <p:nvPr/>
          </p:nvSpPr>
          <p:spPr bwMode="auto">
            <a:xfrm>
              <a:off x="4084" y="2116"/>
              <a:ext cx="368" cy="368"/>
            </a:xfrm>
            <a:prstGeom prst="ellipse">
              <a:avLst/>
            </a:prstGeom>
            <a:solidFill>
              <a:srgbClr val="00007A"/>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6">
              <a:extLst>
                <a:ext uri="{FF2B5EF4-FFF2-40B4-BE49-F238E27FC236}">
                  <a16:creationId xmlns:a16="http://schemas.microsoft.com/office/drawing/2014/main" id="{A9F1AD8F-253F-4B23-99D8-F957A1829E2B}"/>
                </a:ext>
              </a:extLst>
            </p:cNvPr>
            <p:cNvSpPr>
              <a:spLocks noChangeArrowheads="1"/>
            </p:cNvSpPr>
            <p:nvPr/>
          </p:nvSpPr>
          <p:spPr bwMode="auto">
            <a:xfrm>
              <a:off x="1968" y="1536"/>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7">
              <a:extLst>
                <a:ext uri="{FF2B5EF4-FFF2-40B4-BE49-F238E27FC236}">
                  <a16:creationId xmlns:a16="http://schemas.microsoft.com/office/drawing/2014/main" id="{8BF7C3CA-8CEB-4E55-9CF4-F85B4F4B4315}"/>
                </a:ext>
              </a:extLst>
            </p:cNvPr>
            <p:cNvSpPr>
              <a:spLocks noChangeArrowheads="1"/>
            </p:cNvSpPr>
            <p:nvPr/>
          </p:nvSpPr>
          <p:spPr bwMode="auto">
            <a:xfrm>
              <a:off x="1200" y="1152"/>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8">
              <a:extLst>
                <a:ext uri="{FF2B5EF4-FFF2-40B4-BE49-F238E27FC236}">
                  <a16:creationId xmlns:a16="http://schemas.microsoft.com/office/drawing/2014/main" id="{07EB3DAB-6AA0-4C44-8948-E583FCEF1131}"/>
                </a:ext>
              </a:extLst>
            </p:cNvPr>
            <p:cNvSpPr>
              <a:spLocks noChangeArrowheads="1"/>
            </p:cNvSpPr>
            <p:nvPr/>
          </p:nvSpPr>
          <p:spPr bwMode="auto">
            <a:xfrm>
              <a:off x="1776" y="2448"/>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
              <a:extLst>
                <a:ext uri="{FF2B5EF4-FFF2-40B4-BE49-F238E27FC236}">
                  <a16:creationId xmlns:a16="http://schemas.microsoft.com/office/drawing/2014/main" id="{A22C313C-F2A5-42CF-A24E-F1F5C4AC87B4}"/>
                </a:ext>
              </a:extLst>
            </p:cNvPr>
            <p:cNvSpPr>
              <a:spLocks noChangeArrowheads="1"/>
            </p:cNvSpPr>
            <p:nvPr/>
          </p:nvSpPr>
          <p:spPr bwMode="auto">
            <a:xfrm>
              <a:off x="912" y="2544"/>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0">
              <a:extLst>
                <a:ext uri="{FF2B5EF4-FFF2-40B4-BE49-F238E27FC236}">
                  <a16:creationId xmlns:a16="http://schemas.microsoft.com/office/drawing/2014/main" id="{F33C6DAE-68FE-41E8-85B4-E4823FFAB52C}"/>
                </a:ext>
              </a:extLst>
            </p:cNvPr>
            <p:cNvSpPr>
              <a:spLocks noChangeArrowheads="1"/>
            </p:cNvSpPr>
            <p:nvPr/>
          </p:nvSpPr>
          <p:spPr bwMode="auto">
            <a:xfrm>
              <a:off x="576" y="1680"/>
              <a:ext cx="712" cy="808"/>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1">
              <a:extLst>
                <a:ext uri="{FF2B5EF4-FFF2-40B4-BE49-F238E27FC236}">
                  <a16:creationId xmlns:a16="http://schemas.microsoft.com/office/drawing/2014/main" id="{4171C99A-ED7E-4DDD-9C8E-AC8DA1AF36C7}"/>
                </a:ext>
              </a:extLst>
            </p:cNvPr>
            <p:cNvSpPr>
              <a:spLocks noChangeArrowheads="1"/>
            </p:cNvSpPr>
            <p:nvPr/>
          </p:nvSpPr>
          <p:spPr bwMode="auto">
            <a:xfrm>
              <a:off x="1433" y="2153"/>
              <a:ext cx="390" cy="286"/>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i="1">
                  <a:solidFill>
                    <a:schemeClr val="bg1"/>
                  </a:solidFill>
                  <a:effectLst/>
                  <a:latin typeface="Arial" panose="020B0604020202020204" pitchFamily="34" charset="0"/>
                </a:rPr>
                <a:t>A</a:t>
              </a:r>
            </a:p>
          </p:txBody>
        </p:sp>
        <p:sp>
          <p:nvSpPr>
            <p:cNvPr id="17" name="Rectangle 12">
              <a:extLst>
                <a:ext uri="{FF2B5EF4-FFF2-40B4-BE49-F238E27FC236}">
                  <a16:creationId xmlns:a16="http://schemas.microsoft.com/office/drawing/2014/main" id="{4D637F7E-6888-4B43-B6CD-48A75BC6D3AF}"/>
                </a:ext>
              </a:extLst>
            </p:cNvPr>
            <p:cNvSpPr>
              <a:spLocks noChangeArrowheads="1"/>
            </p:cNvSpPr>
            <p:nvPr/>
          </p:nvSpPr>
          <p:spPr bwMode="auto">
            <a:xfrm>
              <a:off x="4121" y="2153"/>
              <a:ext cx="390" cy="286"/>
            </a:xfrm>
            <a:prstGeom prst="rect">
              <a:avLst/>
            </a:prstGeom>
            <a:noFill/>
            <a:ln>
              <a:noFill/>
            </a:ln>
            <a:effectLst/>
            <a:extLst>
              <a:ext uri="{909E8E84-426E-40DD-AFC4-6F175D3DCCD1}">
                <a14:hiddenFill xmlns:a14="http://schemas.microsoft.com/office/drawing/2010/main">
                  <a:solidFill>
                    <a:srgbClr val="00007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b="1" i="1">
                  <a:solidFill>
                    <a:schemeClr val="bg1"/>
                  </a:solidFill>
                  <a:effectLst/>
                  <a:latin typeface="Arial" panose="020B0604020202020204" pitchFamily="34" charset="0"/>
                </a:rPr>
                <a:t>B</a:t>
              </a:r>
            </a:p>
          </p:txBody>
        </p:sp>
        <p:sp>
          <p:nvSpPr>
            <p:cNvPr id="18" name="Oval 13">
              <a:extLst>
                <a:ext uri="{FF2B5EF4-FFF2-40B4-BE49-F238E27FC236}">
                  <a16:creationId xmlns:a16="http://schemas.microsoft.com/office/drawing/2014/main" id="{5652A8FC-A998-4AAB-B561-6678FD8E3713}"/>
                </a:ext>
              </a:extLst>
            </p:cNvPr>
            <p:cNvSpPr>
              <a:spLocks noChangeArrowheads="1"/>
            </p:cNvSpPr>
            <p:nvPr/>
          </p:nvSpPr>
          <p:spPr bwMode="auto">
            <a:xfrm>
              <a:off x="3840" y="1920"/>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14">
              <a:extLst>
                <a:ext uri="{FF2B5EF4-FFF2-40B4-BE49-F238E27FC236}">
                  <a16:creationId xmlns:a16="http://schemas.microsoft.com/office/drawing/2014/main" id="{8811340B-7F26-48D0-84D3-018269969941}"/>
                </a:ext>
              </a:extLst>
            </p:cNvPr>
            <p:cNvSpPr>
              <a:spLocks noChangeArrowheads="1"/>
            </p:cNvSpPr>
            <p:nvPr/>
          </p:nvSpPr>
          <p:spPr bwMode="auto">
            <a:xfrm>
              <a:off x="4128" y="1776"/>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15">
              <a:extLst>
                <a:ext uri="{FF2B5EF4-FFF2-40B4-BE49-F238E27FC236}">
                  <a16:creationId xmlns:a16="http://schemas.microsoft.com/office/drawing/2014/main" id="{3A4FB43F-3464-40BF-B639-0F7C9E94D502}"/>
                </a:ext>
              </a:extLst>
            </p:cNvPr>
            <p:cNvSpPr>
              <a:spLocks noChangeArrowheads="1"/>
            </p:cNvSpPr>
            <p:nvPr/>
          </p:nvSpPr>
          <p:spPr bwMode="auto">
            <a:xfrm>
              <a:off x="3744" y="2256"/>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6">
              <a:extLst>
                <a:ext uri="{FF2B5EF4-FFF2-40B4-BE49-F238E27FC236}">
                  <a16:creationId xmlns:a16="http://schemas.microsoft.com/office/drawing/2014/main" id="{EA3945C6-7365-4795-ADEA-075F5571C5A1}"/>
                </a:ext>
              </a:extLst>
            </p:cNvPr>
            <p:cNvSpPr>
              <a:spLocks noChangeArrowheads="1"/>
            </p:cNvSpPr>
            <p:nvPr/>
          </p:nvSpPr>
          <p:spPr bwMode="auto">
            <a:xfrm>
              <a:off x="3888" y="2544"/>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17">
              <a:extLst>
                <a:ext uri="{FF2B5EF4-FFF2-40B4-BE49-F238E27FC236}">
                  <a16:creationId xmlns:a16="http://schemas.microsoft.com/office/drawing/2014/main" id="{573F1E81-B8B3-4C23-9136-E445A0CB986F}"/>
                </a:ext>
              </a:extLst>
            </p:cNvPr>
            <p:cNvSpPr>
              <a:spLocks noChangeArrowheads="1"/>
            </p:cNvSpPr>
            <p:nvPr/>
          </p:nvSpPr>
          <p:spPr bwMode="auto">
            <a:xfrm>
              <a:off x="4176" y="2688"/>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8">
              <a:extLst>
                <a:ext uri="{FF2B5EF4-FFF2-40B4-BE49-F238E27FC236}">
                  <a16:creationId xmlns:a16="http://schemas.microsoft.com/office/drawing/2014/main" id="{3060CEBB-4A49-47E0-B648-0B7F810C9356}"/>
                </a:ext>
              </a:extLst>
            </p:cNvPr>
            <p:cNvSpPr>
              <a:spLocks noChangeArrowheads="1"/>
            </p:cNvSpPr>
            <p:nvPr/>
          </p:nvSpPr>
          <p:spPr bwMode="auto">
            <a:xfrm>
              <a:off x="4512" y="2544"/>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9">
              <a:extLst>
                <a:ext uri="{FF2B5EF4-FFF2-40B4-BE49-F238E27FC236}">
                  <a16:creationId xmlns:a16="http://schemas.microsoft.com/office/drawing/2014/main" id="{34D94B8A-5AA3-4B61-9F3C-A9685E19D35E}"/>
                </a:ext>
              </a:extLst>
            </p:cNvPr>
            <p:cNvSpPr>
              <a:spLocks noChangeArrowheads="1"/>
            </p:cNvSpPr>
            <p:nvPr/>
          </p:nvSpPr>
          <p:spPr bwMode="auto">
            <a:xfrm>
              <a:off x="4608" y="2208"/>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0">
              <a:extLst>
                <a:ext uri="{FF2B5EF4-FFF2-40B4-BE49-F238E27FC236}">
                  <a16:creationId xmlns:a16="http://schemas.microsoft.com/office/drawing/2014/main" id="{CEAD2A80-AD0D-4EED-84A2-19C4A303C699}"/>
                </a:ext>
              </a:extLst>
            </p:cNvPr>
            <p:cNvSpPr>
              <a:spLocks noChangeArrowheads="1"/>
            </p:cNvSpPr>
            <p:nvPr/>
          </p:nvSpPr>
          <p:spPr bwMode="auto">
            <a:xfrm>
              <a:off x="4464" y="1872"/>
              <a:ext cx="184" cy="184"/>
            </a:xfrm>
            <a:prstGeom prst="ellipse">
              <a:avLst/>
            </a:prstGeom>
            <a:solidFill>
              <a:srgbClr val="00007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Rectangle 21">
            <a:extLst>
              <a:ext uri="{FF2B5EF4-FFF2-40B4-BE49-F238E27FC236}">
                <a16:creationId xmlns:a16="http://schemas.microsoft.com/office/drawing/2014/main" id="{E1AB0A8D-9440-4EA4-AE86-3B3617D28529}"/>
              </a:ext>
            </a:extLst>
          </p:cNvPr>
          <p:cNvSpPr>
            <a:spLocks noChangeArrowheads="1"/>
          </p:cNvSpPr>
          <p:nvPr/>
        </p:nvSpPr>
        <p:spPr bwMode="auto">
          <a:xfrm>
            <a:off x="1524000" y="5266531"/>
            <a:ext cx="77724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400" b="1" dirty="0">
                <a:solidFill>
                  <a:srgbClr val="FC0128"/>
                </a:solidFill>
                <a:effectLst/>
                <a:latin typeface="Arial" panose="020B0604020202020204" pitchFamily="34" charset="0"/>
              </a:rPr>
              <a:t>Which center image (A or B) looks larger?</a:t>
            </a:r>
          </a:p>
        </p:txBody>
      </p:sp>
    </p:spTree>
    <p:extLst>
      <p:ext uri="{BB962C8B-B14F-4D97-AF65-F5344CB8AC3E}">
        <p14:creationId xmlns:p14="http://schemas.microsoft.com/office/powerpoint/2010/main" val="131880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altLang="en-US" sz="2400" dirty="0"/>
              <a:t>Classroom</a:t>
            </a:r>
          </a:p>
          <a:p>
            <a:pPr lvl="1"/>
            <a:r>
              <a:rPr lang="en-US" altLang="en-US" sz="2000" dirty="0"/>
              <a:t> visual skills</a:t>
            </a:r>
          </a:p>
          <a:p>
            <a:pPr lvl="1"/>
            <a:r>
              <a:rPr lang="en-US" altLang="en-US" sz="2000" dirty="0"/>
              <a:t>  blind zones</a:t>
            </a:r>
          </a:p>
          <a:p>
            <a:pPr lvl="1"/>
            <a:r>
              <a:rPr lang="en-US" altLang="en-US" sz="2000" dirty="0"/>
              <a:t> central space area</a:t>
            </a:r>
          </a:p>
          <a:p>
            <a:r>
              <a:rPr lang="en-US" altLang="en-US" sz="2400" dirty="0"/>
              <a:t>Range Lab Activity</a:t>
            </a:r>
          </a:p>
          <a:p>
            <a:pPr lvl="1"/>
            <a:r>
              <a:rPr lang="en-US" altLang="en-US" sz="2000" dirty="0"/>
              <a:t> knowing your limitations</a:t>
            </a:r>
          </a:p>
          <a:p>
            <a:pPr lvl="1"/>
            <a:r>
              <a:rPr lang="en-US" altLang="en-US" sz="2000" dirty="0"/>
              <a:t> effect of 2 mph on vehicle control</a:t>
            </a:r>
          </a:p>
          <a:p>
            <a:pPr lvl="1"/>
            <a:r>
              <a:rPr lang="en-US" altLang="en-US" sz="2000" dirty="0"/>
              <a:t> using your vision effectively</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11/30/2018</a:t>
            </a:fld>
            <a:endParaRPr lang="en-US" dirty="0"/>
          </a:p>
        </p:txBody>
      </p:sp>
      <p:grpSp>
        <p:nvGrpSpPr>
          <p:cNvPr id="6" name="Group 126" descr="Picture of glasses overlaying Wordart saying &quot;see&quot;">
            <a:extLst>
              <a:ext uri="{FF2B5EF4-FFF2-40B4-BE49-F238E27FC236}">
                <a16:creationId xmlns:a16="http://schemas.microsoft.com/office/drawing/2014/main" id="{38BBA49A-3945-463E-8302-FDD54B1572E9}"/>
              </a:ext>
            </a:extLst>
          </p:cNvPr>
          <p:cNvGrpSpPr>
            <a:grpSpLocks/>
          </p:cNvGrpSpPr>
          <p:nvPr/>
        </p:nvGrpSpPr>
        <p:grpSpPr bwMode="auto">
          <a:xfrm>
            <a:off x="7620000" y="1600200"/>
            <a:ext cx="1189038" cy="611188"/>
            <a:chOff x="4650" y="448"/>
            <a:chExt cx="749" cy="385"/>
          </a:xfrm>
        </p:grpSpPr>
        <p:sp>
          <p:nvSpPr>
            <p:cNvPr id="7" name="Freeform 73">
              <a:extLst>
                <a:ext uri="{FF2B5EF4-FFF2-40B4-BE49-F238E27FC236}">
                  <a16:creationId xmlns:a16="http://schemas.microsoft.com/office/drawing/2014/main" id="{A7AE4959-6E62-44DD-B72F-8BF883092CF8}"/>
                </a:ext>
              </a:extLst>
            </p:cNvPr>
            <p:cNvSpPr>
              <a:spLocks/>
            </p:cNvSpPr>
            <p:nvPr/>
          </p:nvSpPr>
          <p:spPr bwMode="auto">
            <a:xfrm rot="725542">
              <a:off x="5010" y="577"/>
              <a:ext cx="236" cy="256"/>
            </a:xfrm>
            <a:custGeom>
              <a:avLst/>
              <a:gdLst>
                <a:gd name="T0" fmla="*/ 231 w 264"/>
                <a:gd name="T1" fmla="*/ 11 h 210"/>
                <a:gd name="T2" fmla="*/ 182 w 264"/>
                <a:gd name="T3" fmla="*/ 2 h 210"/>
                <a:gd name="T4" fmla="*/ 136 w 264"/>
                <a:gd name="T5" fmla="*/ 2 h 210"/>
                <a:gd name="T6" fmla="*/ 92 w 264"/>
                <a:gd name="T7" fmla="*/ 0 h 210"/>
                <a:gd name="T8" fmla="*/ 53 w 264"/>
                <a:gd name="T9" fmla="*/ 3 h 210"/>
                <a:gd name="T10" fmla="*/ 24 w 264"/>
                <a:gd name="T11" fmla="*/ 11 h 210"/>
                <a:gd name="T12" fmla="*/ 0 w 264"/>
                <a:gd name="T13" fmla="*/ 23 h 210"/>
                <a:gd name="T14" fmla="*/ 0 w 264"/>
                <a:gd name="T15" fmla="*/ 92 h 210"/>
                <a:gd name="T16" fmla="*/ 7 w 264"/>
                <a:gd name="T17" fmla="*/ 131 h 210"/>
                <a:gd name="T18" fmla="*/ 19 w 264"/>
                <a:gd name="T19" fmla="*/ 159 h 210"/>
                <a:gd name="T20" fmla="*/ 34 w 264"/>
                <a:gd name="T21" fmla="*/ 178 h 210"/>
                <a:gd name="T22" fmla="*/ 49 w 264"/>
                <a:gd name="T23" fmla="*/ 189 h 210"/>
                <a:gd name="T24" fmla="*/ 69 w 264"/>
                <a:gd name="T25" fmla="*/ 199 h 210"/>
                <a:gd name="T26" fmla="*/ 88 w 264"/>
                <a:gd name="T27" fmla="*/ 205 h 210"/>
                <a:gd name="T28" fmla="*/ 110 w 264"/>
                <a:gd name="T29" fmla="*/ 208 h 210"/>
                <a:gd name="T30" fmla="*/ 135 w 264"/>
                <a:gd name="T31" fmla="*/ 210 h 210"/>
                <a:gd name="T32" fmla="*/ 176 w 264"/>
                <a:gd name="T33" fmla="*/ 208 h 210"/>
                <a:gd name="T34" fmla="*/ 202 w 264"/>
                <a:gd name="T35" fmla="*/ 202 h 210"/>
                <a:gd name="T36" fmla="*/ 225 w 264"/>
                <a:gd name="T37" fmla="*/ 194 h 210"/>
                <a:gd name="T38" fmla="*/ 243 w 264"/>
                <a:gd name="T39" fmla="*/ 172 h 210"/>
                <a:gd name="T40" fmla="*/ 255 w 264"/>
                <a:gd name="T41" fmla="*/ 144 h 210"/>
                <a:gd name="T42" fmla="*/ 264 w 264"/>
                <a:gd name="T43" fmla="*/ 115 h 210"/>
                <a:gd name="T44" fmla="*/ 264 w 264"/>
                <a:gd name="T45" fmla="*/ 75 h 210"/>
                <a:gd name="T46" fmla="*/ 264 w 264"/>
                <a:gd name="T47" fmla="*/ 36 h 210"/>
                <a:gd name="T48" fmla="*/ 231 w 264"/>
                <a:gd name="T49" fmla="*/ 1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10">
                  <a:moveTo>
                    <a:pt x="231" y="11"/>
                  </a:moveTo>
                  <a:lnTo>
                    <a:pt x="182" y="2"/>
                  </a:lnTo>
                  <a:lnTo>
                    <a:pt x="136" y="2"/>
                  </a:lnTo>
                  <a:lnTo>
                    <a:pt x="92" y="0"/>
                  </a:lnTo>
                  <a:lnTo>
                    <a:pt x="53" y="3"/>
                  </a:lnTo>
                  <a:lnTo>
                    <a:pt x="24" y="11"/>
                  </a:lnTo>
                  <a:lnTo>
                    <a:pt x="0" y="23"/>
                  </a:lnTo>
                  <a:lnTo>
                    <a:pt x="0" y="92"/>
                  </a:lnTo>
                  <a:lnTo>
                    <a:pt x="7" y="131"/>
                  </a:lnTo>
                  <a:lnTo>
                    <a:pt x="19" y="159"/>
                  </a:lnTo>
                  <a:lnTo>
                    <a:pt x="34" y="178"/>
                  </a:lnTo>
                  <a:lnTo>
                    <a:pt x="49" y="189"/>
                  </a:lnTo>
                  <a:lnTo>
                    <a:pt x="69" y="199"/>
                  </a:lnTo>
                  <a:lnTo>
                    <a:pt x="88" y="205"/>
                  </a:lnTo>
                  <a:lnTo>
                    <a:pt x="110" y="208"/>
                  </a:lnTo>
                  <a:lnTo>
                    <a:pt x="135" y="210"/>
                  </a:lnTo>
                  <a:lnTo>
                    <a:pt x="176" y="208"/>
                  </a:lnTo>
                  <a:lnTo>
                    <a:pt x="202" y="202"/>
                  </a:lnTo>
                  <a:lnTo>
                    <a:pt x="225" y="194"/>
                  </a:lnTo>
                  <a:lnTo>
                    <a:pt x="243" y="172"/>
                  </a:lnTo>
                  <a:lnTo>
                    <a:pt x="255" y="144"/>
                  </a:lnTo>
                  <a:lnTo>
                    <a:pt x="264" y="115"/>
                  </a:lnTo>
                  <a:lnTo>
                    <a:pt x="264" y="75"/>
                  </a:lnTo>
                  <a:lnTo>
                    <a:pt x="264" y="36"/>
                  </a:lnTo>
                  <a:lnTo>
                    <a:pt x="231"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8" name="Freeform 74">
              <a:extLst>
                <a:ext uri="{FF2B5EF4-FFF2-40B4-BE49-F238E27FC236}">
                  <a16:creationId xmlns:a16="http://schemas.microsoft.com/office/drawing/2014/main" id="{A91D5285-349F-498A-AC51-DDC2EB50F225}"/>
                </a:ext>
              </a:extLst>
            </p:cNvPr>
            <p:cNvSpPr>
              <a:spLocks/>
            </p:cNvSpPr>
            <p:nvPr/>
          </p:nvSpPr>
          <p:spPr bwMode="auto">
            <a:xfrm rot="792127">
              <a:off x="4889" y="544"/>
              <a:ext cx="151" cy="33"/>
            </a:xfrm>
            <a:custGeom>
              <a:avLst/>
              <a:gdLst>
                <a:gd name="T0" fmla="*/ 0 w 38"/>
                <a:gd name="T1" fmla="*/ 9 h 28"/>
                <a:gd name="T2" fmla="*/ 6 w 38"/>
                <a:gd name="T3" fmla="*/ 3 h 28"/>
                <a:gd name="T4" fmla="*/ 14 w 38"/>
                <a:gd name="T5" fmla="*/ 0 h 28"/>
                <a:gd name="T6" fmla="*/ 26 w 38"/>
                <a:gd name="T7" fmla="*/ 0 h 28"/>
                <a:gd name="T8" fmla="*/ 35 w 38"/>
                <a:gd name="T9" fmla="*/ 5 h 28"/>
                <a:gd name="T10" fmla="*/ 38 w 38"/>
                <a:gd name="T11" fmla="*/ 27 h 28"/>
                <a:gd name="T12" fmla="*/ 29 w 38"/>
                <a:gd name="T13" fmla="*/ 25 h 28"/>
                <a:gd name="T14" fmla="*/ 21 w 38"/>
                <a:gd name="T15" fmla="*/ 21 h 28"/>
                <a:gd name="T16" fmla="*/ 11 w 38"/>
                <a:gd name="T17" fmla="*/ 25 h 28"/>
                <a:gd name="T18" fmla="*/ 1 w 38"/>
                <a:gd name="T19" fmla="*/ 28 h 28"/>
                <a:gd name="T20" fmla="*/ 0 w 38"/>
                <a:gd name="T2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0" y="9"/>
                  </a:moveTo>
                  <a:lnTo>
                    <a:pt x="6" y="3"/>
                  </a:lnTo>
                  <a:lnTo>
                    <a:pt x="14" y="0"/>
                  </a:lnTo>
                  <a:lnTo>
                    <a:pt x="26" y="0"/>
                  </a:lnTo>
                  <a:lnTo>
                    <a:pt x="35" y="5"/>
                  </a:lnTo>
                  <a:lnTo>
                    <a:pt x="38" y="27"/>
                  </a:lnTo>
                  <a:lnTo>
                    <a:pt x="29" y="25"/>
                  </a:lnTo>
                  <a:lnTo>
                    <a:pt x="21" y="21"/>
                  </a:lnTo>
                  <a:lnTo>
                    <a:pt x="11" y="25"/>
                  </a:lnTo>
                  <a:lnTo>
                    <a:pt x="1" y="28"/>
                  </a:lnTo>
                  <a:lnTo>
                    <a:pt x="0" y="9"/>
                  </a:lnTo>
                  <a:close/>
                </a:path>
              </a:pathLst>
            </a:custGeom>
            <a:solidFill>
              <a:schemeClr val="hlink"/>
            </a:solidFill>
            <a:ln>
              <a:noFill/>
            </a:ln>
            <a:extLst>
              <a:ext uri="{91240B29-F687-4F45-9708-019B960494DF}">
                <a14:hiddenLine xmlns:a14="http://schemas.microsoft.com/office/drawing/2010/main" w="12700" cmpd="sng">
                  <a:solidFill>
                    <a:srgbClr val="000000"/>
                  </a:solidFill>
                  <a:prstDash val="solid"/>
                  <a:round/>
                  <a:headEnd/>
                  <a:tailEnd/>
                </a14:hiddenLine>
              </a:ext>
            </a:extLst>
          </p:spPr>
          <p:txBody>
            <a:bodyPr/>
            <a:lstStyle/>
            <a:p>
              <a:endParaRPr lang="en-US"/>
            </a:p>
          </p:txBody>
        </p:sp>
        <p:sp>
          <p:nvSpPr>
            <p:cNvPr id="9" name="Freeform 72">
              <a:extLst>
                <a:ext uri="{FF2B5EF4-FFF2-40B4-BE49-F238E27FC236}">
                  <a16:creationId xmlns:a16="http://schemas.microsoft.com/office/drawing/2014/main" id="{0A785A07-3A48-4DA6-9241-E0A793480364}"/>
                </a:ext>
              </a:extLst>
            </p:cNvPr>
            <p:cNvSpPr>
              <a:spLocks/>
            </p:cNvSpPr>
            <p:nvPr/>
          </p:nvSpPr>
          <p:spPr bwMode="auto">
            <a:xfrm rot="525671">
              <a:off x="4650" y="480"/>
              <a:ext cx="239" cy="256"/>
            </a:xfrm>
            <a:custGeom>
              <a:avLst/>
              <a:gdLst>
                <a:gd name="T0" fmla="*/ 26 w 265"/>
                <a:gd name="T1" fmla="*/ 11 h 211"/>
                <a:gd name="T2" fmla="*/ 75 w 265"/>
                <a:gd name="T3" fmla="*/ 0 h 211"/>
                <a:gd name="T4" fmla="*/ 128 w 265"/>
                <a:gd name="T5" fmla="*/ 0 h 211"/>
                <a:gd name="T6" fmla="*/ 208 w 265"/>
                <a:gd name="T7" fmla="*/ 6 h 211"/>
                <a:gd name="T8" fmla="*/ 236 w 265"/>
                <a:gd name="T9" fmla="*/ 11 h 211"/>
                <a:gd name="T10" fmla="*/ 265 w 265"/>
                <a:gd name="T11" fmla="*/ 25 h 211"/>
                <a:gd name="T12" fmla="*/ 265 w 265"/>
                <a:gd name="T13" fmla="*/ 56 h 211"/>
                <a:gd name="T14" fmla="*/ 265 w 265"/>
                <a:gd name="T15" fmla="*/ 90 h 211"/>
                <a:gd name="T16" fmla="*/ 256 w 265"/>
                <a:gd name="T17" fmla="*/ 122 h 211"/>
                <a:gd name="T18" fmla="*/ 247 w 265"/>
                <a:gd name="T19" fmla="*/ 143 h 211"/>
                <a:gd name="T20" fmla="*/ 239 w 265"/>
                <a:gd name="T21" fmla="*/ 163 h 211"/>
                <a:gd name="T22" fmla="*/ 228 w 265"/>
                <a:gd name="T23" fmla="*/ 178 h 211"/>
                <a:gd name="T24" fmla="*/ 212 w 265"/>
                <a:gd name="T25" fmla="*/ 193 h 211"/>
                <a:gd name="T26" fmla="*/ 187 w 265"/>
                <a:gd name="T27" fmla="*/ 201 h 211"/>
                <a:gd name="T28" fmla="*/ 154 w 265"/>
                <a:gd name="T29" fmla="*/ 207 h 211"/>
                <a:gd name="T30" fmla="*/ 117 w 265"/>
                <a:gd name="T31" fmla="*/ 211 h 211"/>
                <a:gd name="T32" fmla="*/ 88 w 265"/>
                <a:gd name="T33" fmla="*/ 207 h 211"/>
                <a:gd name="T34" fmla="*/ 64 w 265"/>
                <a:gd name="T35" fmla="*/ 203 h 211"/>
                <a:gd name="T36" fmla="*/ 40 w 265"/>
                <a:gd name="T37" fmla="*/ 193 h 211"/>
                <a:gd name="T38" fmla="*/ 20 w 265"/>
                <a:gd name="T39" fmla="*/ 175 h 211"/>
                <a:gd name="T40" fmla="*/ 9 w 265"/>
                <a:gd name="T41" fmla="*/ 158 h 211"/>
                <a:gd name="T42" fmla="*/ 0 w 265"/>
                <a:gd name="T43" fmla="*/ 114 h 211"/>
                <a:gd name="T44" fmla="*/ 0 w 265"/>
                <a:gd name="T45" fmla="*/ 75 h 211"/>
                <a:gd name="T46" fmla="*/ 0 w 265"/>
                <a:gd name="T47" fmla="*/ 35 h 211"/>
                <a:gd name="T48" fmla="*/ 26 w 265"/>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1">
                  <a:moveTo>
                    <a:pt x="26" y="11"/>
                  </a:moveTo>
                  <a:lnTo>
                    <a:pt x="75" y="0"/>
                  </a:lnTo>
                  <a:lnTo>
                    <a:pt x="128" y="0"/>
                  </a:lnTo>
                  <a:lnTo>
                    <a:pt x="208" y="6"/>
                  </a:lnTo>
                  <a:lnTo>
                    <a:pt x="236" y="11"/>
                  </a:lnTo>
                  <a:lnTo>
                    <a:pt x="265" y="25"/>
                  </a:lnTo>
                  <a:lnTo>
                    <a:pt x="265" y="56"/>
                  </a:lnTo>
                  <a:lnTo>
                    <a:pt x="265" y="90"/>
                  </a:lnTo>
                  <a:lnTo>
                    <a:pt x="256" y="122"/>
                  </a:lnTo>
                  <a:lnTo>
                    <a:pt x="247" y="143"/>
                  </a:lnTo>
                  <a:lnTo>
                    <a:pt x="239" y="163"/>
                  </a:lnTo>
                  <a:lnTo>
                    <a:pt x="228" y="178"/>
                  </a:lnTo>
                  <a:lnTo>
                    <a:pt x="212" y="193"/>
                  </a:lnTo>
                  <a:lnTo>
                    <a:pt x="187" y="201"/>
                  </a:lnTo>
                  <a:lnTo>
                    <a:pt x="154" y="207"/>
                  </a:lnTo>
                  <a:lnTo>
                    <a:pt x="117" y="211"/>
                  </a:lnTo>
                  <a:lnTo>
                    <a:pt x="88" y="207"/>
                  </a:lnTo>
                  <a:lnTo>
                    <a:pt x="64" y="203"/>
                  </a:lnTo>
                  <a:lnTo>
                    <a:pt x="40" y="193"/>
                  </a:lnTo>
                  <a:lnTo>
                    <a:pt x="20" y="175"/>
                  </a:lnTo>
                  <a:lnTo>
                    <a:pt x="9" y="158"/>
                  </a:lnTo>
                  <a:lnTo>
                    <a:pt x="0" y="114"/>
                  </a:lnTo>
                  <a:lnTo>
                    <a:pt x="0" y="75"/>
                  </a:lnTo>
                  <a:lnTo>
                    <a:pt x="0" y="35"/>
                  </a:lnTo>
                  <a:lnTo>
                    <a:pt x="26"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10" name="Line 114">
              <a:extLst>
                <a:ext uri="{FF2B5EF4-FFF2-40B4-BE49-F238E27FC236}">
                  <a16:creationId xmlns:a16="http://schemas.microsoft.com/office/drawing/2014/main" id="{81979F30-48DD-4C7C-8C3A-BE2C36E77498}"/>
                </a:ext>
              </a:extLst>
            </p:cNvPr>
            <p:cNvSpPr>
              <a:spLocks noChangeShapeType="1"/>
            </p:cNvSpPr>
            <p:nvPr/>
          </p:nvSpPr>
          <p:spPr bwMode="auto">
            <a:xfrm flipV="1">
              <a:off x="4710" y="448"/>
              <a:ext cx="90" cy="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5">
              <a:extLst>
                <a:ext uri="{FF2B5EF4-FFF2-40B4-BE49-F238E27FC236}">
                  <a16:creationId xmlns:a16="http://schemas.microsoft.com/office/drawing/2014/main" id="{02AE368D-B0D3-4BB2-8FE8-3774B12702BF}"/>
                </a:ext>
              </a:extLst>
            </p:cNvPr>
            <p:cNvSpPr>
              <a:spLocks noChangeShapeType="1"/>
            </p:cNvSpPr>
            <p:nvPr/>
          </p:nvSpPr>
          <p:spPr bwMode="auto">
            <a:xfrm flipV="1">
              <a:off x="5249" y="577"/>
              <a:ext cx="150" cy="6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7" descr="White marble">
              <a:extLst>
                <a:ext uri="{FF2B5EF4-FFF2-40B4-BE49-F238E27FC236}">
                  <a16:creationId xmlns:a16="http://schemas.microsoft.com/office/drawing/2014/main" id="{4C97D273-A7B9-4EF4-8DF8-2915E4099A22}"/>
                </a:ext>
              </a:extLst>
            </p:cNvPr>
            <p:cNvSpPr>
              <a:spLocks noChangeArrowheads="1" noChangeShapeType="1" noTextEdit="1"/>
            </p:cNvSpPr>
            <p:nvPr/>
          </p:nvSpPr>
          <p:spPr bwMode="auto">
            <a:xfrm rot="1053621">
              <a:off x="4709" y="580"/>
              <a:ext cx="450" cy="1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dirty="0">
                  <a:ln w="9525">
                    <a:round/>
                    <a:headEnd/>
                    <a:tailEnd/>
                  </a:ln>
                  <a:blipFill dpi="0" rotWithShape="0">
                    <a:blip r:embed="rId2"/>
                    <a:srcRect/>
                    <a:tile tx="0" ty="0" sx="100000" sy="100000" flip="none" algn="tl"/>
                  </a:blipFill>
                  <a:effectLst/>
                  <a:latin typeface="Arial Black" panose="020B0A04020102020204" pitchFamily="34" charset="0"/>
                </a:rPr>
                <a:t>S E </a:t>
              </a:r>
              <a:r>
                <a:rPr lang="en-US" sz="3600" kern="10" dirty="0" err="1">
                  <a:ln w="9525">
                    <a:round/>
                    <a:headEnd/>
                    <a:tailEnd/>
                  </a:ln>
                  <a:blipFill dpi="0" rotWithShape="0">
                    <a:blip r:embed="rId2"/>
                    <a:srcRect/>
                    <a:tile tx="0" ty="0" sx="100000" sy="100000" flip="none" algn="tl"/>
                  </a:blipFill>
                  <a:effectLst/>
                  <a:latin typeface="Arial Black" panose="020B0A04020102020204" pitchFamily="34" charset="0"/>
                </a:rPr>
                <a:t>E</a:t>
              </a:r>
              <a:endParaRPr lang="en-US" sz="3600" kern="10" dirty="0">
                <a:ln w="9525">
                  <a:round/>
                  <a:headEnd/>
                  <a:tailEnd/>
                </a:ln>
                <a:blipFill dpi="0" rotWithShape="0">
                  <a:blip r:embed="rId2"/>
                  <a:srcRect/>
                  <a:tile tx="0" ty="0" sx="100000" sy="100000" flip="none" algn="tl"/>
                </a:blipFill>
                <a:effectLst/>
                <a:latin typeface="Arial Black" panose="020B0A04020102020204" pitchFamily="34" charset="0"/>
              </a:endParaRPr>
            </a:p>
          </p:txBody>
        </p:sp>
      </p:grpSp>
      <p:pic>
        <p:nvPicPr>
          <p:cNvPr id="13" name="Picture 12" descr="Logo of a car superimposed on outline of Pennsylvania">
            <a:extLst>
              <a:ext uri="{FF2B5EF4-FFF2-40B4-BE49-F238E27FC236}">
                <a16:creationId xmlns:a16="http://schemas.microsoft.com/office/drawing/2014/main" id="{6587262F-15BD-4B42-A11A-F52E555B0D71}"/>
              </a:ext>
            </a:extLst>
          </p:cNvPr>
          <p:cNvPicPr/>
          <p:nvPr/>
        </p:nvPicPr>
        <p:blipFill rotWithShape="1">
          <a:blip r:embed="rId3"/>
          <a:srcRect l="16319" t="84606" r="73959" b="3732"/>
          <a:stretch/>
        </p:blipFill>
        <p:spPr bwMode="auto">
          <a:xfrm>
            <a:off x="334962"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CB0B-A4AF-48CC-844E-CFF5A15FFAD5}"/>
              </a:ext>
            </a:extLst>
          </p:cNvPr>
          <p:cNvSpPr>
            <a:spLocks noGrp="1"/>
          </p:cNvSpPr>
          <p:nvPr>
            <p:ph type="title"/>
          </p:nvPr>
        </p:nvSpPr>
        <p:spPr/>
        <p:txBody>
          <a:bodyPr/>
          <a:lstStyle/>
          <a:p>
            <a:r>
              <a:rPr lang="en-US" altLang="en-US" dirty="0"/>
              <a:t>Imaging Effects</a:t>
            </a:r>
            <a:endParaRPr lang="en-US" dirty="0"/>
          </a:p>
        </p:txBody>
      </p:sp>
      <p:sp>
        <p:nvSpPr>
          <p:cNvPr id="4" name="Date Placeholder 3">
            <a:extLst>
              <a:ext uri="{FF2B5EF4-FFF2-40B4-BE49-F238E27FC236}">
                <a16:creationId xmlns:a16="http://schemas.microsoft.com/office/drawing/2014/main" id="{0711BB5A-0B07-411E-BC17-2BBEA58DFECD}"/>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AF213AA-F40B-4E4C-8485-5F545D990C44}"/>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6" name="Content Placeholder 5" descr="Explanation that the two circles in the previous slide are of equal size.">
            <a:extLst>
              <a:ext uri="{FF2B5EF4-FFF2-40B4-BE49-F238E27FC236}">
                <a16:creationId xmlns:a16="http://schemas.microsoft.com/office/drawing/2014/main" id="{73FE2EF4-21F2-4BF2-AE41-4C81D9D9FD60}"/>
              </a:ext>
            </a:extLst>
          </p:cNvPr>
          <p:cNvPicPr>
            <a:picLocks noGrp="1"/>
          </p:cNvPicPr>
          <p:nvPr>
            <p:ph idx="1"/>
          </p:nvPr>
        </p:nvPicPr>
        <p:blipFill rotWithShape="1">
          <a:blip r:embed="rId2"/>
          <a:srcRect l="35416" t="46389" r="16186" b="38638"/>
          <a:stretch/>
        </p:blipFill>
        <p:spPr bwMode="auto">
          <a:xfrm>
            <a:off x="457200" y="2734151"/>
            <a:ext cx="8229600" cy="1389697"/>
          </a:xfrm>
          <a:prstGeom prst="rect">
            <a:avLst/>
          </a:prstGeom>
          <a:ln>
            <a:noFill/>
          </a:ln>
          <a:extLst>
            <a:ext uri="{53640926-AAD7-44D8-BBD7-CCE9431645EC}">
              <a14:shadowObscured xmlns:a14="http://schemas.microsoft.com/office/drawing/2010/main"/>
            </a:ext>
          </a:extLst>
        </p:spPr>
      </p:pic>
      <p:sp>
        <p:nvSpPr>
          <p:cNvPr id="7" name="Rectangle 10">
            <a:extLst>
              <a:ext uri="{FF2B5EF4-FFF2-40B4-BE49-F238E27FC236}">
                <a16:creationId xmlns:a16="http://schemas.microsoft.com/office/drawing/2014/main" id="{E9ECB246-6CBC-4B03-8A3D-39DD600CB650}"/>
              </a:ext>
            </a:extLst>
          </p:cNvPr>
          <p:cNvSpPr>
            <a:spLocks noChangeArrowheads="1"/>
          </p:cNvSpPr>
          <p:nvPr/>
        </p:nvSpPr>
        <p:spPr bwMode="auto">
          <a:xfrm>
            <a:off x="2573215" y="4780999"/>
            <a:ext cx="47339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C0128"/>
                </a:solidFill>
                <a:latin typeface="Arial" panose="020B0604020202020204" pitchFamily="34" charset="0"/>
              </a:rPr>
              <a:t>They are equal...</a:t>
            </a:r>
          </a:p>
        </p:txBody>
      </p:sp>
      <p:pic>
        <p:nvPicPr>
          <p:cNvPr id="8" name="Picture 7" descr="Logo of a car superimposed on outline of Pennsylvania">
            <a:extLst>
              <a:ext uri="{FF2B5EF4-FFF2-40B4-BE49-F238E27FC236}">
                <a16:creationId xmlns:a16="http://schemas.microsoft.com/office/drawing/2014/main" id="{385A47CF-6D96-491F-B772-08650926172D}"/>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158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AB-33FD-4122-B1B1-D93B03BE37AF}"/>
              </a:ext>
            </a:extLst>
          </p:cNvPr>
          <p:cNvSpPr>
            <a:spLocks noGrp="1"/>
          </p:cNvSpPr>
          <p:nvPr>
            <p:ph type="title"/>
          </p:nvPr>
        </p:nvSpPr>
        <p:spPr/>
        <p:txBody>
          <a:bodyPr/>
          <a:lstStyle/>
          <a:p>
            <a:r>
              <a:rPr lang="en-US" altLang="en-US" dirty="0"/>
              <a:t>Imaging Effects</a:t>
            </a:r>
            <a:endParaRPr lang="en-US" dirty="0"/>
          </a:p>
        </p:txBody>
      </p:sp>
      <p:sp>
        <p:nvSpPr>
          <p:cNvPr id="5" name="Slide Number Placeholder 4">
            <a:extLst>
              <a:ext uri="{FF2B5EF4-FFF2-40B4-BE49-F238E27FC236}">
                <a16:creationId xmlns:a16="http://schemas.microsoft.com/office/drawing/2014/main" id="{6DF2B3B6-641D-44D3-ADB7-70B95B321468}"/>
              </a:ext>
            </a:extLst>
          </p:cNvPr>
          <p:cNvSpPr>
            <a:spLocks noGrp="1"/>
          </p:cNvSpPr>
          <p:nvPr>
            <p:ph type="sldNum" sz="quarter" idx="12"/>
          </p:nvPr>
        </p:nvSpPr>
        <p:spPr/>
        <p:txBody>
          <a:bodyPr/>
          <a:lstStyle/>
          <a:p>
            <a:fld id="{680C5762-CF65-4775-9966-A58D40CC61B9}" type="slidenum">
              <a:rPr lang="en-US" smtClean="0"/>
              <a:t>21</a:t>
            </a:fld>
            <a:endParaRPr lang="en-US"/>
          </a:p>
        </p:txBody>
      </p:sp>
      <p:sp>
        <p:nvSpPr>
          <p:cNvPr id="6" name="Rectangle 11">
            <a:extLst>
              <a:ext uri="{FF2B5EF4-FFF2-40B4-BE49-F238E27FC236}">
                <a16:creationId xmlns:a16="http://schemas.microsoft.com/office/drawing/2014/main" id="{31A3168A-47EC-4C6C-B51E-26E5AA3671F0}"/>
              </a:ext>
            </a:extLst>
          </p:cNvPr>
          <p:cNvSpPr>
            <a:spLocks noChangeArrowheads="1"/>
          </p:cNvSpPr>
          <p:nvPr/>
        </p:nvSpPr>
        <p:spPr bwMode="auto">
          <a:xfrm>
            <a:off x="4191000" y="1249991"/>
            <a:ext cx="4124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a:solidFill>
                  <a:srgbClr val="FC0128"/>
                </a:solidFill>
                <a:latin typeface="Arial" panose="020B0604020202020204" pitchFamily="34" charset="0"/>
              </a:rPr>
              <a:t>Visual Memory Imprint</a:t>
            </a:r>
          </a:p>
        </p:txBody>
      </p:sp>
      <p:pic>
        <p:nvPicPr>
          <p:cNvPr id="7" name="Picture 15" descr="Picture of a white grid with white dots overlaying a black square background. The picture is an optical illusion.">
            <a:extLst>
              <a:ext uri="{FF2B5EF4-FFF2-40B4-BE49-F238E27FC236}">
                <a16:creationId xmlns:a16="http://schemas.microsoft.com/office/drawing/2014/main" id="{DCAB2B12-2FB5-497E-B7BC-5B051E8A9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00" t="5333" r="14000" b="24001"/>
          <a:stretch>
            <a:fillRect/>
          </a:stretch>
        </p:blipFill>
        <p:spPr bwMode="auto">
          <a:xfrm>
            <a:off x="152400" y="1668950"/>
            <a:ext cx="7467600" cy="407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a:extLst>
              <a:ext uri="{FF2B5EF4-FFF2-40B4-BE49-F238E27FC236}">
                <a16:creationId xmlns:a16="http://schemas.microsoft.com/office/drawing/2014/main" id="{22DD40A7-3084-4A23-A496-0F734171ED99}"/>
              </a:ext>
            </a:extLst>
          </p:cNvPr>
          <p:cNvSpPr txBox="1">
            <a:spLocks noChangeArrowheads="1"/>
          </p:cNvSpPr>
          <p:nvPr/>
        </p:nvSpPr>
        <p:spPr bwMode="auto">
          <a:xfrm rot="10800000" flipV="1">
            <a:off x="0" y="5934670"/>
            <a:ext cx="77841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dirty="0">
                <a:latin typeface="Arial" panose="020B0604020202020204" pitchFamily="34" charset="0"/>
                <a:cs typeface="Arial" panose="020B0604020202020204" pitchFamily="34" charset="0"/>
              </a:rPr>
              <a:t>Dots follow your focal vision. </a:t>
            </a:r>
          </a:p>
          <a:p>
            <a:r>
              <a:rPr lang="en-US" dirty="0">
                <a:latin typeface="Arial" panose="020B0604020202020204" pitchFamily="34" charset="0"/>
                <a:cs typeface="Arial" panose="020B0604020202020204" pitchFamily="34" charset="0"/>
              </a:rPr>
              <a:t>Try staring at center box only to stop movement.</a:t>
            </a:r>
            <a:endParaRPr lang="en-US"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030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901B-4AB0-4989-90BC-2C0C7523321D}"/>
              </a:ext>
            </a:extLst>
          </p:cNvPr>
          <p:cNvSpPr>
            <a:spLocks noGrp="1"/>
          </p:cNvSpPr>
          <p:nvPr>
            <p:ph type="title"/>
          </p:nvPr>
        </p:nvSpPr>
        <p:spPr/>
        <p:txBody>
          <a:bodyPr/>
          <a:lstStyle/>
          <a:p>
            <a:r>
              <a:rPr lang="en-US" altLang="en-US" dirty="0"/>
              <a:t>Your Brain Sees?</a:t>
            </a:r>
            <a:endParaRPr lang="en-US" dirty="0"/>
          </a:p>
        </p:txBody>
      </p:sp>
      <p:sp>
        <p:nvSpPr>
          <p:cNvPr id="4" name="Date Placeholder 3">
            <a:extLst>
              <a:ext uri="{FF2B5EF4-FFF2-40B4-BE49-F238E27FC236}">
                <a16:creationId xmlns:a16="http://schemas.microsoft.com/office/drawing/2014/main" id="{C4FBE033-AEE5-4421-B515-2D238ED649EF}"/>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83D1564D-7E63-4356-A506-F40A0EB35FF4}"/>
              </a:ext>
            </a:extLst>
          </p:cNvPr>
          <p:cNvSpPr>
            <a:spLocks noGrp="1"/>
          </p:cNvSpPr>
          <p:nvPr>
            <p:ph type="sldNum" sz="quarter" idx="12"/>
          </p:nvPr>
        </p:nvSpPr>
        <p:spPr/>
        <p:txBody>
          <a:bodyPr/>
          <a:lstStyle/>
          <a:p>
            <a:fld id="{680C5762-CF65-4775-9966-A58D40CC61B9}" type="slidenum">
              <a:rPr lang="en-US" smtClean="0"/>
              <a:t>22</a:t>
            </a:fld>
            <a:endParaRPr lang="en-US"/>
          </a:p>
        </p:txBody>
      </p:sp>
      <p:grpSp>
        <p:nvGrpSpPr>
          <p:cNvPr id="6" name="Group 3" descr="Picture of a light blue background, a darker blue sign header on top of a white sign, with a small black dot in the middle of the white background.">
            <a:extLst>
              <a:ext uri="{FF2B5EF4-FFF2-40B4-BE49-F238E27FC236}">
                <a16:creationId xmlns:a16="http://schemas.microsoft.com/office/drawing/2014/main" id="{2012283B-2462-4665-A8DF-001563BEE8EF}"/>
              </a:ext>
            </a:extLst>
          </p:cNvPr>
          <p:cNvGrpSpPr>
            <a:grpSpLocks/>
          </p:cNvGrpSpPr>
          <p:nvPr/>
        </p:nvGrpSpPr>
        <p:grpSpPr bwMode="auto">
          <a:xfrm>
            <a:off x="2406650" y="1863725"/>
            <a:ext cx="4330700" cy="4076700"/>
            <a:chOff x="1636" y="1200"/>
            <a:chExt cx="2728" cy="2568"/>
          </a:xfrm>
        </p:grpSpPr>
        <p:sp>
          <p:nvSpPr>
            <p:cNvPr id="7" name="Rectangle 4">
              <a:extLst>
                <a:ext uri="{FF2B5EF4-FFF2-40B4-BE49-F238E27FC236}">
                  <a16:creationId xmlns:a16="http://schemas.microsoft.com/office/drawing/2014/main" id="{3F055B1B-9C49-43B4-810F-56A30AA52C9D}"/>
                </a:ext>
              </a:extLst>
            </p:cNvPr>
            <p:cNvSpPr>
              <a:spLocks noChangeArrowheads="1"/>
            </p:cNvSpPr>
            <p:nvPr/>
          </p:nvSpPr>
          <p:spPr bwMode="auto">
            <a:xfrm>
              <a:off x="2208" y="1200"/>
              <a:ext cx="1632" cy="76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8" name="Arc 5">
              <a:extLst>
                <a:ext uri="{FF2B5EF4-FFF2-40B4-BE49-F238E27FC236}">
                  <a16:creationId xmlns:a16="http://schemas.microsoft.com/office/drawing/2014/main" id="{4CC3237F-A192-4AE3-B45B-53B3994B1E7E}"/>
                </a:ext>
              </a:extLst>
            </p:cNvPr>
            <p:cNvSpPr>
              <a:spLocks/>
            </p:cNvSpPr>
            <p:nvPr/>
          </p:nvSpPr>
          <p:spPr bwMode="auto">
            <a:xfrm>
              <a:off x="2976" y="1968"/>
              <a:ext cx="1368" cy="180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600"/>
                    <a:pt x="0" y="21600"/>
                  </a:cubicBezTo>
                </a:path>
                <a:path w="21600" h="21600" stroke="0" extrusionOk="0">
                  <a:moveTo>
                    <a:pt x="21600" y="0"/>
                  </a:moveTo>
                  <a:cubicBezTo>
                    <a:pt x="21600" y="11929"/>
                    <a:pt x="11929" y="21600"/>
                    <a:pt x="0" y="21600"/>
                  </a:cubicBezTo>
                  <a:lnTo>
                    <a:pt x="0" y="0"/>
                  </a:lnTo>
                  <a:close/>
                </a:path>
              </a:pathLst>
            </a:custGeom>
            <a:solidFill>
              <a:srgbClr val="FFFFFF"/>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9" name="Arc 6">
              <a:extLst>
                <a:ext uri="{FF2B5EF4-FFF2-40B4-BE49-F238E27FC236}">
                  <a16:creationId xmlns:a16="http://schemas.microsoft.com/office/drawing/2014/main" id="{19EDBF5B-C04B-496A-97F7-6D2E42C507CE}"/>
                </a:ext>
              </a:extLst>
            </p:cNvPr>
            <p:cNvSpPr>
              <a:spLocks/>
            </p:cNvSpPr>
            <p:nvPr/>
          </p:nvSpPr>
          <p:spPr bwMode="auto">
            <a:xfrm>
              <a:off x="1657" y="1968"/>
              <a:ext cx="1320" cy="18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FFFFFF"/>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0" name="Line 7">
              <a:extLst>
                <a:ext uri="{FF2B5EF4-FFF2-40B4-BE49-F238E27FC236}">
                  <a16:creationId xmlns:a16="http://schemas.microsoft.com/office/drawing/2014/main" id="{D8167405-1368-4F30-9744-4CB493A9031A}"/>
                </a:ext>
              </a:extLst>
            </p:cNvPr>
            <p:cNvSpPr>
              <a:spLocks noChangeShapeType="1"/>
            </p:cNvSpPr>
            <p:nvPr/>
          </p:nvSpPr>
          <p:spPr bwMode="auto">
            <a:xfrm>
              <a:off x="1636" y="1968"/>
              <a:ext cx="27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1" name="Line 8">
              <a:extLst>
                <a:ext uri="{FF2B5EF4-FFF2-40B4-BE49-F238E27FC236}">
                  <a16:creationId xmlns:a16="http://schemas.microsoft.com/office/drawing/2014/main" id="{EBE2F57C-102A-4551-BBAA-9D2200001C68}"/>
                </a:ext>
              </a:extLst>
            </p:cNvPr>
            <p:cNvSpPr>
              <a:spLocks noChangeShapeType="1"/>
            </p:cNvSpPr>
            <p:nvPr/>
          </p:nvSpPr>
          <p:spPr bwMode="auto">
            <a:xfrm>
              <a:off x="2232" y="1200"/>
              <a:ext cx="15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2" name="Arc 9">
              <a:extLst>
                <a:ext uri="{FF2B5EF4-FFF2-40B4-BE49-F238E27FC236}">
                  <a16:creationId xmlns:a16="http://schemas.microsoft.com/office/drawing/2014/main" id="{B021F33B-9A9E-47F6-8A68-DD95957CF5B5}"/>
                </a:ext>
              </a:extLst>
            </p:cNvPr>
            <p:cNvSpPr>
              <a:spLocks/>
            </p:cNvSpPr>
            <p:nvPr/>
          </p:nvSpPr>
          <p:spPr bwMode="auto">
            <a:xfrm>
              <a:off x="1657" y="1225"/>
              <a:ext cx="552" cy="744"/>
            </a:xfrm>
            <a:custGeom>
              <a:avLst/>
              <a:gdLst>
                <a:gd name="G0" fmla="+- 21600 0 0"/>
                <a:gd name="G1" fmla="+- 21600 0 0"/>
                <a:gd name="G2" fmla="+- 21600 0 0"/>
                <a:gd name="T0" fmla="*/ 0 w 21600"/>
                <a:gd name="T1" fmla="*/ 21600 h 21600"/>
                <a:gd name="T2" fmla="*/ 2156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5"/>
                    <a:pt x="9646" y="21"/>
                    <a:pt x="21561" y="0"/>
                  </a:cubicBezTo>
                </a:path>
                <a:path w="21600" h="21600" stroke="0" extrusionOk="0">
                  <a:moveTo>
                    <a:pt x="0" y="21600"/>
                  </a:moveTo>
                  <a:cubicBezTo>
                    <a:pt x="0" y="9685"/>
                    <a:pt x="9646" y="21"/>
                    <a:pt x="21561" y="0"/>
                  </a:cubicBezTo>
                  <a:lnTo>
                    <a:pt x="21600" y="21600"/>
                  </a:lnTo>
                  <a:close/>
                </a:path>
              </a:pathLst>
            </a:custGeom>
            <a:solidFill>
              <a:schemeClr val="accent1"/>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Arc 10">
              <a:extLst>
                <a:ext uri="{FF2B5EF4-FFF2-40B4-BE49-F238E27FC236}">
                  <a16:creationId xmlns:a16="http://schemas.microsoft.com/office/drawing/2014/main" id="{1BB0C674-BA67-44F8-AE1A-6CD29F2DE680}"/>
                </a:ext>
              </a:extLst>
            </p:cNvPr>
            <p:cNvSpPr>
              <a:spLocks/>
            </p:cNvSpPr>
            <p:nvPr/>
          </p:nvSpPr>
          <p:spPr bwMode="auto">
            <a:xfrm>
              <a:off x="3840" y="1225"/>
              <a:ext cx="504" cy="7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762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Rectangle 11">
              <a:extLst>
                <a:ext uri="{FF2B5EF4-FFF2-40B4-BE49-F238E27FC236}">
                  <a16:creationId xmlns:a16="http://schemas.microsoft.com/office/drawing/2014/main" id="{F73D126C-51AD-45A9-9100-A4E500D68886}"/>
                </a:ext>
              </a:extLst>
            </p:cNvPr>
            <p:cNvSpPr>
              <a:spLocks noChangeArrowheads="1"/>
            </p:cNvSpPr>
            <p:nvPr/>
          </p:nvSpPr>
          <p:spPr bwMode="auto">
            <a:xfrm>
              <a:off x="2013" y="2157"/>
              <a:ext cx="1974" cy="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200" b="1">
                  <a:latin typeface="Verdana" panose="020B0604030504040204" pitchFamily="34" charset="0"/>
                </a:rPr>
                <a:t>80</a:t>
              </a:r>
            </a:p>
          </p:txBody>
        </p:sp>
        <p:sp>
          <p:nvSpPr>
            <p:cNvPr id="15" name="Line 12">
              <a:extLst>
                <a:ext uri="{FF2B5EF4-FFF2-40B4-BE49-F238E27FC236}">
                  <a16:creationId xmlns:a16="http://schemas.microsoft.com/office/drawing/2014/main" id="{B814BBE2-64F8-49AF-8C6A-523DC94599DA}"/>
                </a:ext>
              </a:extLst>
            </p:cNvPr>
            <p:cNvSpPr>
              <a:spLocks noChangeShapeType="1"/>
            </p:cNvSpPr>
            <p:nvPr/>
          </p:nvSpPr>
          <p:spPr bwMode="auto">
            <a:xfrm>
              <a:off x="1656" y="1968"/>
              <a:ext cx="26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3">
              <a:extLst>
                <a:ext uri="{FF2B5EF4-FFF2-40B4-BE49-F238E27FC236}">
                  <a16:creationId xmlns:a16="http://schemas.microsoft.com/office/drawing/2014/main" id="{CC82827A-CA78-455F-89BA-AD0A7C449C12}"/>
                </a:ext>
              </a:extLst>
            </p:cNvPr>
            <p:cNvSpPr>
              <a:spLocks noChangeArrowheads="1"/>
            </p:cNvSpPr>
            <p:nvPr/>
          </p:nvSpPr>
          <p:spPr bwMode="auto">
            <a:xfrm>
              <a:off x="1917" y="1389"/>
              <a:ext cx="221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4000" b="1">
                  <a:latin typeface="Arial" panose="020B0604020202020204" pitchFamily="34" charset="0"/>
                </a:rPr>
                <a:t>INTERSTATE</a:t>
              </a:r>
            </a:p>
          </p:txBody>
        </p:sp>
        <p:sp>
          <p:nvSpPr>
            <p:cNvPr id="17" name="Rectangle 14">
              <a:extLst>
                <a:ext uri="{FF2B5EF4-FFF2-40B4-BE49-F238E27FC236}">
                  <a16:creationId xmlns:a16="http://schemas.microsoft.com/office/drawing/2014/main" id="{A89825AC-17FA-4374-BD81-B009870EBA5D}"/>
                </a:ext>
              </a:extLst>
            </p:cNvPr>
            <p:cNvSpPr>
              <a:spLocks noChangeArrowheads="1"/>
            </p:cNvSpPr>
            <p:nvPr/>
          </p:nvSpPr>
          <p:spPr bwMode="auto">
            <a:xfrm>
              <a:off x="2877" y="1869"/>
              <a:ext cx="246"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6000" b="1">
                  <a:latin typeface="Arial" panose="020B0604020202020204" pitchFamily="34" charset="0"/>
                </a:rPr>
                <a:t>.</a:t>
              </a:r>
            </a:p>
          </p:txBody>
        </p:sp>
      </p:grpSp>
    </p:spTree>
    <p:extLst>
      <p:ext uri="{BB962C8B-B14F-4D97-AF65-F5344CB8AC3E}">
        <p14:creationId xmlns:p14="http://schemas.microsoft.com/office/powerpoint/2010/main" val="12772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E44E-47BA-4017-9D9B-8FFFAC88F877}"/>
              </a:ext>
            </a:extLst>
          </p:cNvPr>
          <p:cNvSpPr>
            <a:spLocks noGrp="1"/>
          </p:cNvSpPr>
          <p:nvPr>
            <p:ph type="title"/>
          </p:nvPr>
        </p:nvSpPr>
        <p:spPr/>
        <p:txBody>
          <a:bodyPr/>
          <a:lstStyle/>
          <a:p>
            <a:r>
              <a:rPr lang="en-US" altLang="en-US" dirty="0"/>
              <a:t>Your Brain Sees?</a:t>
            </a:r>
            <a:endParaRPr lang="en-US" dirty="0"/>
          </a:p>
        </p:txBody>
      </p:sp>
      <p:sp>
        <p:nvSpPr>
          <p:cNvPr id="4" name="Date Placeholder 3">
            <a:extLst>
              <a:ext uri="{FF2B5EF4-FFF2-40B4-BE49-F238E27FC236}">
                <a16:creationId xmlns:a16="http://schemas.microsoft.com/office/drawing/2014/main" id="{AF01A53D-6019-4044-88AB-E24F7DD37D1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7BF1A0D7-7D1C-40C3-8D22-680AC13512E5}"/>
              </a:ext>
            </a:extLst>
          </p:cNvPr>
          <p:cNvSpPr>
            <a:spLocks noGrp="1"/>
          </p:cNvSpPr>
          <p:nvPr>
            <p:ph type="sldNum" sz="quarter" idx="12"/>
          </p:nvPr>
        </p:nvSpPr>
        <p:spPr/>
        <p:txBody>
          <a:bodyPr/>
          <a:lstStyle/>
          <a:p>
            <a:fld id="{680C5762-CF65-4775-9966-A58D40CC61B9}" type="slidenum">
              <a:rPr lang="en-US" smtClean="0"/>
              <a:t>23</a:t>
            </a:fld>
            <a:endParaRPr lang="en-US"/>
          </a:p>
        </p:txBody>
      </p:sp>
      <p:sp>
        <p:nvSpPr>
          <p:cNvPr id="6" name="Rectangle 3">
            <a:extLst>
              <a:ext uri="{FF2B5EF4-FFF2-40B4-BE49-F238E27FC236}">
                <a16:creationId xmlns:a16="http://schemas.microsoft.com/office/drawing/2014/main" id="{D64FA1F6-CB4F-4476-BDDB-AA9A79867870}"/>
              </a:ext>
            </a:extLst>
          </p:cNvPr>
          <p:cNvSpPr>
            <a:spLocks noChangeArrowheads="1"/>
          </p:cNvSpPr>
          <p:nvPr/>
        </p:nvSpPr>
        <p:spPr bwMode="auto">
          <a:xfrm>
            <a:off x="4376737" y="3429000"/>
            <a:ext cx="39052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6000" b="1">
                <a:latin typeface="Arial" panose="020B0604020202020204" pitchFamily="34" charset="0"/>
              </a:rPr>
              <a:t>.</a:t>
            </a:r>
          </a:p>
        </p:txBody>
      </p:sp>
    </p:spTree>
    <p:extLst>
      <p:ext uri="{BB962C8B-B14F-4D97-AF65-F5344CB8AC3E}">
        <p14:creationId xmlns:p14="http://schemas.microsoft.com/office/powerpoint/2010/main" val="199824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4FF0-F377-4BDE-AB8D-3D217DD35F25}"/>
              </a:ext>
            </a:extLst>
          </p:cNvPr>
          <p:cNvSpPr>
            <a:spLocks noGrp="1"/>
          </p:cNvSpPr>
          <p:nvPr>
            <p:ph type="title"/>
          </p:nvPr>
        </p:nvSpPr>
        <p:spPr/>
        <p:txBody>
          <a:bodyPr/>
          <a:lstStyle/>
          <a:p>
            <a:r>
              <a:rPr lang="en-US" altLang="en-US" dirty="0"/>
              <a:t>Your Brain Remembers</a:t>
            </a:r>
            <a:endParaRPr lang="en-US" dirty="0"/>
          </a:p>
        </p:txBody>
      </p:sp>
      <p:sp>
        <p:nvSpPr>
          <p:cNvPr id="4" name="Date Placeholder 3">
            <a:extLst>
              <a:ext uri="{FF2B5EF4-FFF2-40B4-BE49-F238E27FC236}">
                <a16:creationId xmlns:a16="http://schemas.microsoft.com/office/drawing/2014/main" id="{FE89897F-9BF1-4114-AD56-610C1EA45AED}"/>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3D5632B6-6DCD-4756-A1BF-F7B8A1CBAF14}"/>
              </a:ext>
            </a:extLst>
          </p:cNvPr>
          <p:cNvSpPr>
            <a:spLocks noGrp="1"/>
          </p:cNvSpPr>
          <p:nvPr>
            <p:ph type="sldNum" sz="quarter" idx="12"/>
          </p:nvPr>
        </p:nvSpPr>
        <p:spPr/>
        <p:txBody>
          <a:bodyPr/>
          <a:lstStyle/>
          <a:p>
            <a:fld id="{680C5762-CF65-4775-9966-A58D40CC61B9}" type="slidenum">
              <a:rPr lang="en-US" smtClean="0"/>
              <a:t>24</a:t>
            </a:fld>
            <a:endParaRPr lang="en-US"/>
          </a:p>
        </p:txBody>
      </p:sp>
      <p:pic>
        <p:nvPicPr>
          <p:cNvPr id="7" name="Picture 6" descr="A Rorschach ink blot test.">
            <a:extLst>
              <a:ext uri="{FF2B5EF4-FFF2-40B4-BE49-F238E27FC236}">
                <a16:creationId xmlns:a16="http://schemas.microsoft.com/office/drawing/2014/main" id="{DDA9ED71-B014-41E8-9890-B732DD4C44A1}"/>
              </a:ext>
            </a:extLst>
          </p:cNvPr>
          <p:cNvPicPr/>
          <p:nvPr/>
        </p:nvPicPr>
        <p:blipFill rotWithShape="1">
          <a:blip r:embed="rId2"/>
          <a:srcRect l="15544" t="17455" r="54167" b="35714"/>
          <a:stretch/>
        </p:blipFill>
        <p:spPr bwMode="auto">
          <a:xfrm>
            <a:off x="2133600" y="1676400"/>
            <a:ext cx="4667250" cy="3908607"/>
          </a:xfrm>
          <a:prstGeom prst="rect">
            <a:avLst/>
          </a:prstGeom>
          <a:ln>
            <a:noFill/>
          </a:ln>
          <a:extLst>
            <a:ext uri="{53640926-AAD7-44D8-BBD7-CCE9431645EC}">
              <a14:shadowObscured xmlns:a14="http://schemas.microsoft.com/office/drawing/2010/main"/>
            </a:ext>
          </a:extLst>
        </p:spPr>
      </p:pic>
      <p:pic>
        <p:nvPicPr>
          <p:cNvPr id="6" name="Picture 5" descr="Logo of a car superimposed on outline of Pennsylvania">
            <a:extLst>
              <a:ext uri="{FF2B5EF4-FFF2-40B4-BE49-F238E27FC236}">
                <a16:creationId xmlns:a16="http://schemas.microsoft.com/office/drawing/2014/main" id="{DDAFDABB-7EC5-492A-BE51-F9065244A727}"/>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0337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EE0-B09F-4697-9573-E815C110F03B}"/>
              </a:ext>
            </a:extLst>
          </p:cNvPr>
          <p:cNvSpPr>
            <a:spLocks noGrp="1"/>
          </p:cNvSpPr>
          <p:nvPr>
            <p:ph type="title"/>
          </p:nvPr>
        </p:nvSpPr>
        <p:spPr/>
        <p:txBody>
          <a:bodyPr/>
          <a:lstStyle/>
          <a:p>
            <a:r>
              <a:rPr lang="en-US" altLang="en-US" dirty="0"/>
              <a:t>What Did You See?</a:t>
            </a:r>
            <a:endParaRPr lang="en-US" dirty="0"/>
          </a:p>
        </p:txBody>
      </p:sp>
      <p:sp>
        <p:nvSpPr>
          <p:cNvPr id="4" name="Date Placeholder 3">
            <a:extLst>
              <a:ext uri="{FF2B5EF4-FFF2-40B4-BE49-F238E27FC236}">
                <a16:creationId xmlns:a16="http://schemas.microsoft.com/office/drawing/2014/main" id="{545C7449-067E-41F4-A9CE-37C86F5E3E38}"/>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3A846B43-73B3-4647-9645-2D10393E9722}"/>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6" name="Picture 5" descr="A Rorschach ink blot test.">
            <a:extLst>
              <a:ext uri="{FF2B5EF4-FFF2-40B4-BE49-F238E27FC236}">
                <a16:creationId xmlns:a16="http://schemas.microsoft.com/office/drawing/2014/main" id="{A70050B4-2609-4AA0-B433-5F18D49B1963}"/>
              </a:ext>
            </a:extLst>
          </p:cNvPr>
          <p:cNvPicPr/>
          <p:nvPr/>
        </p:nvPicPr>
        <p:blipFill rotWithShape="1">
          <a:blip r:embed="rId2"/>
          <a:srcRect l="15544" t="17455" r="54167" b="35714"/>
          <a:stretch/>
        </p:blipFill>
        <p:spPr bwMode="auto">
          <a:xfrm>
            <a:off x="1828800" y="1676400"/>
            <a:ext cx="4667250" cy="3908607"/>
          </a:xfrm>
          <a:prstGeom prst="rect">
            <a:avLst/>
          </a:prstGeom>
          <a:ln>
            <a:noFill/>
          </a:ln>
          <a:extLst>
            <a:ext uri="{53640926-AAD7-44D8-BBD7-CCE9431645EC}">
              <a14:shadowObscured xmlns:a14="http://schemas.microsoft.com/office/drawing/2010/main"/>
            </a:ext>
          </a:extLst>
        </p:spPr>
      </p:pic>
      <p:sp>
        <p:nvSpPr>
          <p:cNvPr id="7" name="Text Box 4">
            <a:extLst>
              <a:ext uri="{FF2B5EF4-FFF2-40B4-BE49-F238E27FC236}">
                <a16:creationId xmlns:a16="http://schemas.microsoft.com/office/drawing/2014/main" id="{5A61B8D4-35E5-4627-90A1-961EA34B08F7}"/>
              </a:ext>
            </a:extLst>
          </p:cNvPr>
          <p:cNvSpPr txBox="1">
            <a:spLocks noChangeArrowheads="1"/>
          </p:cNvSpPr>
          <p:nvPr/>
        </p:nvSpPr>
        <p:spPr bwMode="auto">
          <a:xfrm>
            <a:off x="5753100" y="1672701"/>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dirty="0">
                <a:latin typeface="Arial" panose="020B0604020202020204" pitchFamily="34" charset="0"/>
              </a:rPr>
              <a:t>A Horse and Rider?</a:t>
            </a:r>
          </a:p>
        </p:txBody>
      </p:sp>
      <p:pic>
        <p:nvPicPr>
          <p:cNvPr id="8" name="Picture 7" descr="Logo of a car superimposed on outline of Pennsylvania">
            <a:extLst>
              <a:ext uri="{FF2B5EF4-FFF2-40B4-BE49-F238E27FC236}">
                <a16:creationId xmlns:a16="http://schemas.microsoft.com/office/drawing/2014/main" id="{3BC0192D-27A7-4D88-9828-E1D12C3B2A61}"/>
              </a:ext>
            </a:extLst>
          </p:cNvPr>
          <p:cNvPicPr/>
          <p:nvPr/>
        </p:nvPicPr>
        <p:blipFill rotWithShape="1">
          <a:blip r:embed="rId3"/>
          <a:srcRect l="16319" t="84606" r="73959" b="3732"/>
          <a:stretch/>
        </p:blipFill>
        <p:spPr bwMode="auto">
          <a:xfrm>
            <a:off x="457200" y="5730787"/>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2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9057-48B9-46E9-8D7B-035112BDB263}"/>
              </a:ext>
            </a:extLst>
          </p:cNvPr>
          <p:cNvSpPr>
            <a:spLocks noGrp="1"/>
          </p:cNvSpPr>
          <p:nvPr>
            <p:ph type="title"/>
          </p:nvPr>
        </p:nvSpPr>
        <p:spPr/>
        <p:txBody>
          <a:bodyPr/>
          <a:lstStyle/>
          <a:p>
            <a:r>
              <a:rPr lang="en-US" altLang="en-US" dirty="0"/>
              <a:t>Visual Imagery Fools Brain Perception</a:t>
            </a:r>
            <a:endParaRPr lang="en-US" dirty="0"/>
          </a:p>
        </p:txBody>
      </p:sp>
      <p:sp>
        <p:nvSpPr>
          <p:cNvPr id="4" name="Date Placeholder 3">
            <a:extLst>
              <a:ext uri="{FF2B5EF4-FFF2-40B4-BE49-F238E27FC236}">
                <a16:creationId xmlns:a16="http://schemas.microsoft.com/office/drawing/2014/main" id="{F571B58F-6C51-4430-A50B-7B453FB18181}"/>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AE4B56B-09B8-43FB-8189-AF6ACE61353F}"/>
              </a:ext>
            </a:extLst>
          </p:cNvPr>
          <p:cNvSpPr>
            <a:spLocks noGrp="1"/>
          </p:cNvSpPr>
          <p:nvPr>
            <p:ph type="sldNum" sz="quarter" idx="12"/>
          </p:nvPr>
        </p:nvSpPr>
        <p:spPr/>
        <p:txBody>
          <a:bodyPr/>
          <a:lstStyle/>
          <a:p>
            <a:fld id="{680C5762-CF65-4775-9966-A58D40CC61B9}" type="slidenum">
              <a:rPr lang="en-US" smtClean="0"/>
              <a:t>26</a:t>
            </a:fld>
            <a:endParaRPr lang="en-US"/>
          </a:p>
        </p:txBody>
      </p:sp>
      <p:pic>
        <p:nvPicPr>
          <p:cNvPr id="8" name="Picture 5" descr="A drawing of an elephant that is missing a line at the bottom of its torso. The missing line in the bottom of the elephant creates an optical illusion that the elephant has an extra leg.">
            <a:extLst>
              <a:ext uri="{FF2B5EF4-FFF2-40B4-BE49-F238E27FC236}">
                <a16:creationId xmlns:a16="http://schemas.microsoft.com/office/drawing/2014/main" id="{5E1E9E38-8B31-4FF6-B1D1-74404B3AD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00" t="10666" r="16000" b="26038"/>
          <a:stretch/>
        </p:blipFill>
        <p:spPr bwMode="auto">
          <a:xfrm>
            <a:off x="1371600" y="1724819"/>
            <a:ext cx="6400800" cy="421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 of a car superimposed on outline of Pennsylvania">
            <a:extLst>
              <a:ext uri="{FF2B5EF4-FFF2-40B4-BE49-F238E27FC236}">
                <a16:creationId xmlns:a16="http://schemas.microsoft.com/office/drawing/2014/main" id="{EA30E824-EB5A-4F91-A662-961439809F31}"/>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8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7E6F-47FF-4CBE-A0FC-66F93B349714}"/>
              </a:ext>
            </a:extLst>
          </p:cNvPr>
          <p:cNvSpPr>
            <a:spLocks noGrp="1"/>
          </p:cNvSpPr>
          <p:nvPr>
            <p:ph type="title"/>
          </p:nvPr>
        </p:nvSpPr>
        <p:spPr/>
        <p:txBody>
          <a:bodyPr/>
          <a:lstStyle/>
          <a:p>
            <a:r>
              <a:rPr lang="en-US" altLang="en-US" dirty="0"/>
              <a:t>Visual Imagery Fools Brain Perception</a:t>
            </a:r>
            <a:endParaRPr lang="en-US" dirty="0"/>
          </a:p>
        </p:txBody>
      </p:sp>
      <p:sp>
        <p:nvSpPr>
          <p:cNvPr id="4" name="Date Placeholder 3">
            <a:extLst>
              <a:ext uri="{FF2B5EF4-FFF2-40B4-BE49-F238E27FC236}">
                <a16:creationId xmlns:a16="http://schemas.microsoft.com/office/drawing/2014/main" id="{27E1AA2F-E196-4A48-9E19-F7E89EB8FCD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23C4F55D-677A-4FB9-8F66-97EC83579346}"/>
              </a:ext>
            </a:extLst>
          </p:cNvPr>
          <p:cNvSpPr>
            <a:spLocks noGrp="1"/>
          </p:cNvSpPr>
          <p:nvPr>
            <p:ph type="sldNum" sz="quarter" idx="12"/>
          </p:nvPr>
        </p:nvSpPr>
        <p:spPr/>
        <p:txBody>
          <a:bodyPr/>
          <a:lstStyle/>
          <a:p>
            <a:fld id="{680C5762-CF65-4775-9966-A58D40CC61B9}" type="slidenum">
              <a:rPr lang="en-US" smtClean="0"/>
              <a:t>27</a:t>
            </a:fld>
            <a:endParaRPr lang="en-US"/>
          </a:p>
        </p:txBody>
      </p:sp>
      <p:sp>
        <p:nvSpPr>
          <p:cNvPr id="6" name="Rectangle 5">
            <a:extLst>
              <a:ext uri="{FF2B5EF4-FFF2-40B4-BE49-F238E27FC236}">
                <a16:creationId xmlns:a16="http://schemas.microsoft.com/office/drawing/2014/main" id="{9E7D2D7B-24E6-43F5-8EEA-A9157294FCE8}"/>
              </a:ext>
            </a:extLst>
          </p:cNvPr>
          <p:cNvSpPr/>
          <p:nvPr/>
        </p:nvSpPr>
        <p:spPr>
          <a:xfrm>
            <a:off x="990600" y="2491111"/>
            <a:ext cx="4572000" cy="1852045"/>
          </a:xfrm>
          <a:prstGeom prst="rect">
            <a:avLst/>
          </a:prstGeom>
        </p:spPr>
        <p:txBody>
          <a:bodyPr>
            <a:spAutoFit/>
          </a:bodyPr>
          <a:lstStyle/>
          <a:p>
            <a:pPr>
              <a:lnSpc>
                <a:spcPct val="130000"/>
              </a:lnSpc>
              <a:spcBef>
                <a:spcPct val="50000"/>
              </a:spcBef>
              <a:defRPr/>
            </a:pPr>
            <a:r>
              <a:rPr lang="en-US" altLang="en-US" sz="24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What Do You See? …</a:t>
            </a:r>
          </a:p>
          <a:p>
            <a:pPr>
              <a:lnSpc>
                <a:spcPct val="130000"/>
              </a:lnSpc>
              <a:spcBef>
                <a:spcPct val="50000"/>
              </a:spcBef>
              <a:buFontTx/>
              <a:buChar char="•"/>
              <a:defRPr/>
            </a:pPr>
            <a:r>
              <a:rPr lang="en-US" altLang="en-US" sz="2400" dirty="0">
                <a:effectLst>
                  <a:outerShdw blurRad="38100" dist="38100" dir="2700000" algn="tl">
                    <a:srgbClr val="C0C0C0"/>
                  </a:outerShdw>
                </a:effectLst>
                <a:latin typeface="Arial" panose="020B0604020202020204" pitchFamily="34" charset="0"/>
                <a:cs typeface="Arial" panose="020B0604020202020204" pitchFamily="34" charset="0"/>
              </a:rPr>
              <a:t> The Old Woman or</a:t>
            </a:r>
          </a:p>
          <a:p>
            <a:pPr>
              <a:lnSpc>
                <a:spcPct val="130000"/>
              </a:lnSpc>
              <a:spcBef>
                <a:spcPct val="50000"/>
              </a:spcBef>
              <a:buFontTx/>
              <a:buChar char="•"/>
              <a:defRPr/>
            </a:pPr>
            <a:r>
              <a:rPr lang="en-US" altLang="en-US" sz="2400" dirty="0">
                <a:effectLst>
                  <a:outerShdw blurRad="38100" dist="38100" dir="2700000" algn="tl">
                    <a:srgbClr val="C0C0C0"/>
                  </a:outerShdw>
                </a:effectLst>
                <a:latin typeface="Arial" panose="020B0604020202020204" pitchFamily="34" charset="0"/>
                <a:cs typeface="Arial" panose="020B0604020202020204" pitchFamily="34" charset="0"/>
              </a:rPr>
              <a:t> The Young Girl</a:t>
            </a:r>
          </a:p>
        </p:txBody>
      </p:sp>
      <p:pic>
        <p:nvPicPr>
          <p:cNvPr id="7" name="Picture 4" descr="A picture that the brain can interpret either as a young girl or an old woman.">
            <a:extLst>
              <a:ext uri="{FF2B5EF4-FFF2-40B4-BE49-F238E27FC236}">
                <a16:creationId xmlns:a16="http://schemas.microsoft.com/office/drawing/2014/main" id="{41F01787-A0BF-4BDE-B79E-36805B2F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674"/>
          <a:stretch>
            <a:fillRect/>
          </a:stretch>
        </p:blipFill>
        <p:spPr bwMode="auto">
          <a:xfrm>
            <a:off x="6127236" y="1675768"/>
            <a:ext cx="2735076" cy="350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of a car superimposed on outline of Pennsylvania">
            <a:extLst>
              <a:ext uri="{FF2B5EF4-FFF2-40B4-BE49-F238E27FC236}">
                <a16:creationId xmlns:a16="http://schemas.microsoft.com/office/drawing/2014/main" id="{E65570D9-8E39-4649-95C7-FA482504256A}"/>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976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E3FD-7BDA-460E-982D-ED9AA4C8A101}"/>
              </a:ext>
            </a:extLst>
          </p:cNvPr>
          <p:cNvSpPr>
            <a:spLocks noGrp="1"/>
          </p:cNvSpPr>
          <p:nvPr>
            <p:ph type="title"/>
          </p:nvPr>
        </p:nvSpPr>
        <p:spPr/>
        <p:txBody>
          <a:bodyPr/>
          <a:lstStyle/>
          <a:p>
            <a:r>
              <a:rPr lang="en-US" altLang="en-US" dirty="0"/>
              <a:t>Visual Imagery Fools Brain Perception</a:t>
            </a:r>
            <a:endParaRPr lang="en-US" dirty="0"/>
          </a:p>
        </p:txBody>
      </p:sp>
      <p:sp>
        <p:nvSpPr>
          <p:cNvPr id="4" name="Date Placeholder 3">
            <a:extLst>
              <a:ext uri="{FF2B5EF4-FFF2-40B4-BE49-F238E27FC236}">
                <a16:creationId xmlns:a16="http://schemas.microsoft.com/office/drawing/2014/main" id="{6F5EF04E-4946-4219-9C18-9A0E95EC52C6}"/>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18A1D899-7053-43FC-9C63-6975007FBFF0}"/>
              </a:ext>
            </a:extLst>
          </p:cNvPr>
          <p:cNvSpPr>
            <a:spLocks noGrp="1"/>
          </p:cNvSpPr>
          <p:nvPr>
            <p:ph type="sldNum" sz="quarter" idx="12"/>
          </p:nvPr>
        </p:nvSpPr>
        <p:spPr/>
        <p:txBody>
          <a:bodyPr/>
          <a:lstStyle/>
          <a:p>
            <a:fld id="{680C5762-CF65-4775-9966-A58D40CC61B9}" type="slidenum">
              <a:rPr lang="en-US" smtClean="0"/>
              <a:t>28</a:t>
            </a:fld>
            <a:endParaRPr lang="en-US"/>
          </a:p>
        </p:txBody>
      </p:sp>
      <p:pic>
        <p:nvPicPr>
          <p:cNvPr id="6" name="Picture 4" descr="A picture of various colors written in the wrong color for its name. For example, the color yellow is written in green font. This slows down the reader's reading, because it takes the brain extra time to process the conflicting signals.">
            <a:extLst>
              <a:ext uri="{FF2B5EF4-FFF2-40B4-BE49-F238E27FC236}">
                <a16:creationId xmlns:a16="http://schemas.microsoft.com/office/drawing/2014/main" id="{9C95A417-0390-4DF9-BD4F-51EFD0307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13" b="24428"/>
          <a:stretch>
            <a:fillRect/>
          </a:stretch>
        </p:blipFill>
        <p:spPr bwMode="auto">
          <a:xfrm>
            <a:off x="1066800" y="1456267"/>
            <a:ext cx="7391400" cy="320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ight-Left Conflict - Your right brain tries to say the color itself, but your left brain insists on reading the word.">
            <a:extLst>
              <a:ext uri="{FF2B5EF4-FFF2-40B4-BE49-F238E27FC236}">
                <a16:creationId xmlns:a16="http://schemas.microsoft.com/office/drawing/2014/main" id="{EB0E4F5B-767C-432F-9923-DB6EB8EC9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6335" b="6107"/>
          <a:stretch>
            <a:fillRect/>
          </a:stretch>
        </p:blipFill>
        <p:spPr bwMode="auto">
          <a:xfrm>
            <a:off x="0" y="4667674"/>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of a car superimposed on outline of Pennsylvania">
            <a:extLst>
              <a:ext uri="{FF2B5EF4-FFF2-40B4-BE49-F238E27FC236}">
                <a16:creationId xmlns:a16="http://schemas.microsoft.com/office/drawing/2014/main" id="{C3BEB6C4-D7AC-441F-9ECF-19DB7F7D340E}"/>
              </a:ext>
            </a:extLst>
          </p:cNvPr>
          <p:cNvPicPr/>
          <p:nvPr/>
        </p:nvPicPr>
        <p:blipFill rotWithShape="1">
          <a:blip r:embed="rId3"/>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9865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3C5C-FB11-48B0-937C-4D6695AFC126}"/>
              </a:ext>
            </a:extLst>
          </p:cNvPr>
          <p:cNvSpPr>
            <a:spLocks noGrp="1"/>
          </p:cNvSpPr>
          <p:nvPr>
            <p:ph type="title"/>
          </p:nvPr>
        </p:nvSpPr>
        <p:spPr/>
        <p:txBody>
          <a:bodyPr/>
          <a:lstStyle/>
          <a:p>
            <a:r>
              <a:rPr lang="en-US" altLang="en-US" dirty="0"/>
              <a:t>Vision and Perception</a:t>
            </a:r>
            <a:endParaRPr lang="en-US" dirty="0"/>
          </a:p>
        </p:txBody>
      </p:sp>
      <p:sp>
        <p:nvSpPr>
          <p:cNvPr id="4" name="Date Placeholder 3">
            <a:extLst>
              <a:ext uri="{FF2B5EF4-FFF2-40B4-BE49-F238E27FC236}">
                <a16:creationId xmlns:a16="http://schemas.microsoft.com/office/drawing/2014/main" id="{197ABE85-AD28-4A5F-8BB7-DB968D17581E}"/>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E59A9898-04AF-4BEB-9D1F-6F09F874F495}"/>
              </a:ext>
            </a:extLst>
          </p:cNvPr>
          <p:cNvSpPr>
            <a:spLocks noGrp="1"/>
          </p:cNvSpPr>
          <p:nvPr>
            <p:ph type="sldNum" sz="quarter" idx="12"/>
          </p:nvPr>
        </p:nvSpPr>
        <p:spPr/>
        <p:txBody>
          <a:bodyPr/>
          <a:lstStyle/>
          <a:p>
            <a:fld id="{680C5762-CF65-4775-9966-A58D40CC61B9}" type="slidenum">
              <a:rPr lang="en-US" smtClean="0"/>
              <a:t>29</a:t>
            </a:fld>
            <a:endParaRPr lang="en-US"/>
          </a:p>
        </p:txBody>
      </p:sp>
      <p:sp>
        <p:nvSpPr>
          <p:cNvPr id="6" name="Rectangle 5">
            <a:extLst>
              <a:ext uri="{FF2B5EF4-FFF2-40B4-BE49-F238E27FC236}">
                <a16:creationId xmlns:a16="http://schemas.microsoft.com/office/drawing/2014/main" id="{0A1BE3F7-3C31-4D24-88C1-82CBD34A451A}"/>
              </a:ext>
            </a:extLst>
          </p:cNvPr>
          <p:cNvSpPr/>
          <p:nvPr/>
        </p:nvSpPr>
        <p:spPr>
          <a:xfrm>
            <a:off x="457200" y="1449977"/>
            <a:ext cx="4572000" cy="1200329"/>
          </a:xfrm>
          <a:prstGeom prst="rect">
            <a:avLst/>
          </a:prstGeom>
        </p:spPr>
        <p:txBody>
          <a:bodyPr>
            <a:spAutoFit/>
          </a:bodyPr>
          <a:lstStyle/>
          <a:p>
            <a:pPr>
              <a:buFont typeface="Wingdings" panose="05000000000000000000" pitchFamily="2" charset="2"/>
              <a:buNone/>
              <a:defRPr/>
            </a:pPr>
            <a:r>
              <a:rPr lang="en-US" altLang="en-US" sz="2400" dirty="0">
                <a:latin typeface="Arial" panose="020B0604020202020204" pitchFamily="34" charset="0"/>
                <a:cs typeface="Arial" panose="020B0604020202020204" pitchFamily="34" charset="0"/>
              </a:rPr>
              <a:t>Central Space Area</a:t>
            </a:r>
          </a:p>
          <a:p>
            <a:pPr>
              <a:defRPr/>
            </a:pPr>
            <a:r>
              <a:rPr lang="en-US" altLang="en-US" sz="2400" dirty="0">
                <a:solidFill>
                  <a:srgbClr val="FF0000"/>
                </a:solidFill>
                <a:latin typeface="Arial" panose="020B0604020202020204" pitchFamily="34" charset="0"/>
                <a:cs typeface="Arial" panose="020B0604020202020204" pitchFamily="34" charset="0"/>
              </a:rPr>
              <a:t>True Blind Spot</a:t>
            </a:r>
          </a:p>
          <a:p>
            <a:pPr>
              <a:defRPr/>
            </a:pPr>
            <a:r>
              <a:rPr lang="en-US" altLang="en-US" sz="2400" dirty="0">
                <a:solidFill>
                  <a:srgbClr val="FF0000"/>
                </a:solidFill>
                <a:latin typeface="Arial" panose="020B0604020202020204" pitchFamily="34" charset="0"/>
                <a:cs typeface="Arial" panose="020B0604020202020204" pitchFamily="34" charset="0"/>
              </a:rPr>
              <a:t> Sightline Limitations</a:t>
            </a:r>
          </a:p>
        </p:txBody>
      </p:sp>
      <p:pic>
        <p:nvPicPr>
          <p:cNvPr id="7" name="Picture 5" descr="Picture of a white car surrounded by small orange cones in a large, vacant parking lot.">
            <a:extLst>
              <a:ext uri="{FF2B5EF4-FFF2-40B4-BE49-F238E27FC236}">
                <a16:creationId xmlns:a16="http://schemas.microsoft.com/office/drawing/2014/main" id="{433C4F31-46F3-4CDD-A956-891B89843EA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l="9500" t="34000" r="13499" b="44000"/>
          <a:stretch>
            <a:fillRect/>
          </a:stretch>
        </p:blipFill>
        <p:spPr bwMode="auto">
          <a:xfrm>
            <a:off x="457200" y="3213463"/>
            <a:ext cx="82296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 of a car superimposed on outline of Pennsylvania">
            <a:extLst>
              <a:ext uri="{FF2B5EF4-FFF2-40B4-BE49-F238E27FC236}">
                <a16:creationId xmlns:a16="http://schemas.microsoft.com/office/drawing/2014/main" id="{647FB073-0781-49FA-9581-ABFC7744AB77}"/>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481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3D741E15-BAE5-46E0-B816-A96E6F026F8E}"/>
              </a:ext>
            </a:extLst>
          </p:cNvPr>
          <p:cNvSpPr>
            <a:spLocks noGrp="1"/>
          </p:cNvSpPr>
          <p:nvPr>
            <p:ph idx="1"/>
          </p:nvPr>
        </p:nvSpPr>
        <p:spPr/>
        <p:txBody>
          <a:bodyPr/>
          <a:lstStyle/>
          <a:p>
            <a:pPr>
              <a:lnSpc>
                <a:spcPct val="135000"/>
              </a:lnSpc>
            </a:pPr>
            <a:r>
              <a:rPr lang="en-US" altLang="en-US" sz="2400" dirty="0"/>
              <a:t>Seeing Techniques</a:t>
            </a:r>
          </a:p>
          <a:p>
            <a:pPr>
              <a:lnSpc>
                <a:spcPct val="135000"/>
              </a:lnSpc>
            </a:pPr>
            <a:r>
              <a:rPr lang="en-US" altLang="en-US" sz="2400" dirty="0"/>
              <a:t>Perceiving Techniques</a:t>
            </a:r>
          </a:p>
          <a:p>
            <a:pPr>
              <a:lnSpc>
                <a:spcPct val="135000"/>
              </a:lnSpc>
            </a:pPr>
            <a:r>
              <a:rPr lang="en-US" altLang="en-US" sz="2400" dirty="0"/>
              <a:t>In-Car Habits</a:t>
            </a:r>
          </a:p>
          <a:p>
            <a:endParaRPr lang="en-US" dirty="0"/>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p:txBody>
          <a:bodyPr/>
          <a:lstStyle/>
          <a:p>
            <a:fld id="{680C5762-CF65-4775-9966-A58D40CC61B9}" type="slidenum">
              <a:rPr lang="en-US" smtClean="0"/>
              <a:t>3</a:t>
            </a:fld>
            <a:endParaRPr lang="en-US"/>
          </a:p>
        </p:txBody>
      </p:sp>
      <p:pic>
        <p:nvPicPr>
          <p:cNvPr id="6" name="Picture 5" descr="Logo of a car superimposed on outline of Pennsylvania">
            <a:extLst>
              <a:ext uri="{FF2B5EF4-FFF2-40B4-BE49-F238E27FC236}">
                <a16:creationId xmlns:a16="http://schemas.microsoft.com/office/drawing/2014/main" id="{0CCDE935-0D61-4A17-A127-5EED72A5FDE4}"/>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Artistic map of the human brain">
            <a:hlinkClick r:id="" action="ppaction://ole?verb=0"/>
            <a:extLst>
              <a:ext uri="{FF2B5EF4-FFF2-40B4-BE49-F238E27FC236}">
                <a16:creationId xmlns:a16="http://schemas.microsoft.com/office/drawing/2014/main" id="{7765046F-A5F3-4D89-B5DE-DB233E980F96}"/>
              </a:ext>
            </a:extLst>
          </p:cNvPr>
          <p:cNvGraphicFramePr>
            <a:graphicFrameLocks/>
          </p:cNvGraphicFramePr>
          <p:nvPr>
            <p:extLst>
              <p:ext uri="{D42A27DB-BD31-4B8C-83A1-F6EECF244321}">
                <p14:modId xmlns:p14="http://schemas.microsoft.com/office/powerpoint/2010/main" val="3057162976"/>
              </p:ext>
            </p:extLst>
          </p:nvPr>
        </p:nvGraphicFramePr>
        <p:xfrm>
          <a:off x="4038600" y="3048000"/>
          <a:ext cx="1905000" cy="2413000"/>
        </p:xfrm>
        <a:graphic>
          <a:graphicData uri="http://schemas.openxmlformats.org/presentationml/2006/ole">
            <mc:AlternateContent xmlns:mc="http://schemas.openxmlformats.org/markup-compatibility/2006">
              <mc:Choice xmlns:v="urn:schemas-microsoft-com:vml" Requires="v">
                <p:oleObj spid="_x0000_s3091" name="Microsoft ClipArt Gallery" r:id="rId4" imgW="2590560" imgH="3276360" progId="MS_ClipArt_Gallery">
                  <p:embed/>
                </p:oleObj>
              </mc:Choice>
              <mc:Fallback>
                <p:oleObj name="Microsoft ClipArt Gallery" r:id="rId4" imgW="2590560" imgH="3276360" progId="MS_ClipArt_Gallery">
                  <p:embed/>
                  <p:pic>
                    <p:nvPicPr>
                      <p:cNvPr id="216068" name="Object 4">
                        <a:hlinkClick r:id="" action="ppaction://ole?verb=0"/>
                        <a:extLst>
                          <a:ext uri="{FF2B5EF4-FFF2-40B4-BE49-F238E27FC236}">
                            <a16:creationId xmlns:a16="http://schemas.microsoft.com/office/drawing/2014/main" id="{CC8E1806-6A66-4520-B85F-64024B2F6B9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048000"/>
                        <a:ext cx="1905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BEBC-7FA2-4152-B4A7-7893F994A061}"/>
              </a:ext>
            </a:extLst>
          </p:cNvPr>
          <p:cNvSpPr>
            <a:spLocks noGrp="1"/>
          </p:cNvSpPr>
          <p:nvPr>
            <p:ph type="title"/>
          </p:nvPr>
        </p:nvSpPr>
        <p:spPr/>
        <p:txBody>
          <a:bodyPr/>
          <a:lstStyle/>
          <a:p>
            <a:r>
              <a:rPr lang="en-US" altLang="en-US" dirty="0"/>
              <a:t>Vision and Perception</a:t>
            </a:r>
            <a:endParaRPr lang="en-US" dirty="0"/>
          </a:p>
        </p:txBody>
      </p:sp>
      <p:sp>
        <p:nvSpPr>
          <p:cNvPr id="4" name="Date Placeholder 3">
            <a:extLst>
              <a:ext uri="{FF2B5EF4-FFF2-40B4-BE49-F238E27FC236}">
                <a16:creationId xmlns:a16="http://schemas.microsoft.com/office/drawing/2014/main" id="{90146C00-A39D-4DB4-93F9-16771DA9D176}"/>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B8107595-5A51-43DF-B9C9-7DAB5ABE9C86}"/>
              </a:ext>
            </a:extLst>
          </p:cNvPr>
          <p:cNvSpPr>
            <a:spLocks noGrp="1"/>
          </p:cNvSpPr>
          <p:nvPr>
            <p:ph type="sldNum" sz="quarter" idx="12"/>
          </p:nvPr>
        </p:nvSpPr>
        <p:spPr/>
        <p:txBody>
          <a:bodyPr/>
          <a:lstStyle/>
          <a:p>
            <a:fld id="{680C5762-CF65-4775-9966-A58D40CC61B9}" type="slidenum">
              <a:rPr lang="en-US" smtClean="0"/>
              <a:t>30</a:t>
            </a:fld>
            <a:endParaRPr lang="en-US"/>
          </a:p>
        </p:txBody>
      </p:sp>
      <p:sp>
        <p:nvSpPr>
          <p:cNvPr id="6" name="Rectangle 5">
            <a:extLst>
              <a:ext uri="{FF2B5EF4-FFF2-40B4-BE49-F238E27FC236}">
                <a16:creationId xmlns:a16="http://schemas.microsoft.com/office/drawing/2014/main" id="{29B1623F-C8DC-4A89-88FA-8AEA630EF41D}"/>
              </a:ext>
            </a:extLst>
          </p:cNvPr>
          <p:cNvSpPr/>
          <p:nvPr/>
        </p:nvSpPr>
        <p:spPr>
          <a:xfrm>
            <a:off x="457200" y="1447800"/>
            <a:ext cx="4572000" cy="1815882"/>
          </a:xfrm>
          <a:prstGeom prst="rect">
            <a:avLst/>
          </a:prstGeom>
        </p:spPr>
        <p:txBody>
          <a:bodyPr>
            <a:spAutoFit/>
          </a:bodyPr>
          <a:lstStyle/>
          <a:p>
            <a:pPr>
              <a:buFont typeface="Wingdings" panose="05000000000000000000" pitchFamily="2" charset="2"/>
              <a:buNone/>
              <a:defRPr/>
            </a:pPr>
            <a:r>
              <a:rPr lang="en-US" altLang="en-US" sz="2400" dirty="0">
                <a:latin typeface="Arial" panose="020B0604020202020204" pitchFamily="34" charset="0"/>
                <a:cs typeface="Arial" panose="020B0604020202020204" pitchFamily="34" charset="0"/>
              </a:rPr>
              <a:t>Rear and Side View Mirrors</a:t>
            </a:r>
          </a:p>
          <a:p>
            <a:pPr marL="342900" indent="-342900">
              <a:buFont typeface="Arial" panose="020B0604020202020204" pitchFamily="34" charset="0"/>
              <a:buChar char="•"/>
              <a:defRPr/>
            </a:pPr>
            <a:r>
              <a:rPr lang="en-US" altLang="en-US" sz="2000" dirty="0">
                <a:solidFill>
                  <a:srgbClr val="FF0000"/>
                </a:solidFill>
                <a:latin typeface="Arial" panose="020B0604020202020204" pitchFamily="34" charset="0"/>
                <a:cs typeface="Arial" panose="020B0604020202020204" pitchFamily="34" charset="0"/>
              </a:rPr>
              <a:t>Mirror Blind Spot</a:t>
            </a:r>
          </a:p>
          <a:p>
            <a:pPr marL="342900" indent="-342900">
              <a:buFont typeface="Arial" panose="020B0604020202020204" pitchFamily="34" charset="0"/>
              <a:buChar char="•"/>
              <a:defRPr/>
            </a:pPr>
            <a:r>
              <a:rPr lang="en-US" altLang="en-US" sz="2000" dirty="0">
                <a:solidFill>
                  <a:srgbClr val="FF0000"/>
                </a:solidFill>
                <a:latin typeface="Arial" panose="020B0604020202020204" pitchFamily="34" charset="0"/>
                <a:cs typeface="Arial" panose="020B0604020202020204" pitchFamily="34" charset="0"/>
              </a:rPr>
              <a:t>Sightline Limitations</a:t>
            </a:r>
          </a:p>
          <a:p>
            <a:pPr marL="342900" indent="-342900">
              <a:buFont typeface="Arial" panose="020B0604020202020204" pitchFamily="34" charset="0"/>
              <a:buChar cha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 </a:t>
            </a:r>
          </a:p>
        </p:txBody>
      </p:sp>
      <p:pic>
        <p:nvPicPr>
          <p:cNvPr id="9" name="Picture 8" descr="Picture of two blue cars and a red car racing. Each car has a balloon attached to its bumper to slow it down.">
            <a:extLst>
              <a:ext uri="{FF2B5EF4-FFF2-40B4-BE49-F238E27FC236}">
                <a16:creationId xmlns:a16="http://schemas.microsoft.com/office/drawing/2014/main" id="{1E3C0130-CD7F-4A33-BD11-D4B625A6394D}"/>
              </a:ext>
            </a:extLst>
          </p:cNvPr>
          <p:cNvPicPr/>
          <p:nvPr/>
        </p:nvPicPr>
        <p:blipFill rotWithShape="1">
          <a:blip r:embed="rId2"/>
          <a:srcRect l="801" t="5030" r="68109" b="79882"/>
          <a:stretch/>
        </p:blipFill>
        <p:spPr bwMode="auto">
          <a:xfrm>
            <a:off x="2971801" y="3200401"/>
            <a:ext cx="5715000" cy="2016132"/>
          </a:xfrm>
          <a:prstGeom prst="rect">
            <a:avLst/>
          </a:prstGeom>
          <a:ln>
            <a:noFill/>
          </a:ln>
          <a:extLst>
            <a:ext uri="{53640926-AAD7-44D8-BBD7-CCE9431645EC}">
              <a14:shadowObscured xmlns:a14="http://schemas.microsoft.com/office/drawing/2010/main"/>
            </a:ext>
          </a:extLst>
        </p:spPr>
      </p:pic>
      <p:pic>
        <p:nvPicPr>
          <p:cNvPr id="10" name="Picture 9" descr="Logo of a car superimposed on outline of Pennsylvania">
            <a:extLst>
              <a:ext uri="{FF2B5EF4-FFF2-40B4-BE49-F238E27FC236}">
                <a16:creationId xmlns:a16="http://schemas.microsoft.com/office/drawing/2014/main" id="{E51AF5A0-07B0-497F-BCDA-EADED494675C}"/>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470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D485-3304-44DF-AF61-7D8A4EA6ED8B}"/>
              </a:ext>
            </a:extLst>
          </p:cNvPr>
          <p:cNvSpPr>
            <a:spLocks noGrp="1"/>
          </p:cNvSpPr>
          <p:nvPr>
            <p:ph type="title"/>
          </p:nvPr>
        </p:nvSpPr>
        <p:spPr/>
        <p:txBody>
          <a:bodyPr>
            <a:normAutofit/>
          </a:bodyPr>
          <a:lstStyle/>
          <a:p>
            <a:r>
              <a:rPr lang="en-US" altLang="en-US" sz="2800" dirty="0" err="1"/>
              <a:t>Blindzone</a:t>
            </a:r>
            <a:r>
              <a:rPr lang="en-US" altLang="en-US" sz="2800" dirty="0"/>
              <a:t>-Glare Elimination (BGE) Mirror Method</a:t>
            </a:r>
            <a:endParaRPr lang="en-US" sz="2800" dirty="0"/>
          </a:p>
        </p:txBody>
      </p:sp>
      <p:sp>
        <p:nvSpPr>
          <p:cNvPr id="3" name="Content Placeholder 2">
            <a:extLst>
              <a:ext uri="{FF2B5EF4-FFF2-40B4-BE49-F238E27FC236}">
                <a16:creationId xmlns:a16="http://schemas.microsoft.com/office/drawing/2014/main" id="{66FF844A-75BC-48DE-98F2-EF18A36F8F4E}"/>
              </a:ext>
            </a:extLst>
          </p:cNvPr>
          <p:cNvSpPr>
            <a:spLocks noGrp="1"/>
          </p:cNvSpPr>
          <p:nvPr>
            <p:ph idx="1"/>
          </p:nvPr>
        </p:nvSpPr>
        <p:spPr/>
        <p:txBody>
          <a:bodyPr/>
          <a:lstStyle/>
          <a:p>
            <a:pPr>
              <a:buFont typeface="Wingdings" panose="05000000000000000000" pitchFamily="2" charset="2"/>
              <a:buNone/>
            </a:pPr>
            <a:r>
              <a:rPr lang="en-US" altLang="en-US" sz="2400" dirty="0"/>
              <a:t>Move Side View Mirrors</a:t>
            </a:r>
          </a:p>
          <a:p>
            <a:r>
              <a:rPr lang="en-US" altLang="en-US" sz="2000" dirty="0">
                <a:solidFill>
                  <a:srgbClr val="FF0000"/>
                </a:solidFill>
              </a:rPr>
              <a:t> Move Side Mirrors 15 degrees to outside</a:t>
            </a:r>
          </a:p>
          <a:p>
            <a:r>
              <a:rPr lang="en-US" altLang="en-US" sz="2000" dirty="0">
                <a:solidFill>
                  <a:srgbClr val="FF0000"/>
                </a:solidFill>
              </a:rPr>
              <a:t> Head against left side window</a:t>
            </a:r>
          </a:p>
          <a:p>
            <a:r>
              <a:rPr lang="en-US" altLang="en-US" sz="2000" dirty="0">
                <a:solidFill>
                  <a:srgbClr val="FF0000"/>
                </a:solidFill>
              </a:rPr>
              <a:t> Head in center of car</a:t>
            </a:r>
          </a:p>
          <a:p>
            <a:endParaRPr lang="en-US" dirty="0"/>
          </a:p>
        </p:txBody>
      </p:sp>
      <p:sp>
        <p:nvSpPr>
          <p:cNvPr id="4" name="Date Placeholder 3">
            <a:extLst>
              <a:ext uri="{FF2B5EF4-FFF2-40B4-BE49-F238E27FC236}">
                <a16:creationId xmlns:a16="http://schemas.microsoft.com/office/drawing/2014/main" id="{A7871669-4C0A-4E07-84BA-7243DF9290EF}"/>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6E22B85E-C5D5-45D6-921D-E38A51D31447}"/>
              </a:ext>
            </a:extLst>
          </p:cNvPr>
          <p:cNvSpPr>
            <a:spLocks noGrp="1"/>
          </p:cNvSpPr>
          <p:nvPr>
            <p:ph type="sldNum" sz="quarter" idx="12"/>
          </p:nvPr>
        </p:nvSpPr>
        <p:spPr/>
        <p:txBody>
          <a:bodyPr/>
          <a:lstStyle/>
          <a:p>
            <a:fld id="{680C5762-CF65-4775-9966-A58D40CC61B9}" type="slidenum">
              <a:rPr lang="en-US" smtClean="0"/>
              <a:t>31</a:t>
            </a:fld>
            <a:endParaRPr lang="en-US"/>
          </a:p>
        </p:txBody>
      </p:sp>
      <p:pic>
        <p:nvPicPr>
          <p:cNvPr id="6" name="Picture 5" descr="Logo of a car superimposed on outline of Pennsylvania">
            <a:extLst>
              <a:ext uri="{FF2B5EF4-FFF2-40B4-BE49-F238E27FC236}">
                <a16:creationId xmlns:a16="http://schemas.microsoft.com/office/drawing/2014/main" id="{A468F7DC-D405-4B71-BBC3-505F01A9CEF0}"/>
              </a:ext>
            </a:extLst>
          </p:cNvPr>
          <p:cNvPicPr/>
          <p:nvPr/>
        </p:nvPicPr>
        <p:blipFill rotWithShape="1">
          <a:blip r:embed="rId2"/>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7" name="Picture 6" descr="Picture of two blue cars and a red car racing. Each car has a balloon attached to its bumper to slow it down.">
            <a:extLst>
              <a:ext uri="{FF2B5EF4-FFF2-40B4-BE49-F238E27FC236}">
                <a16:creationId xmlns:a16="http://schemas.microsoft.com/office/drawing/2014/main" id="{A1BAD8EC-6AEA-47B2-8103-2B1E7C6D9012}"/>
              </a:ext>
            </a:extLst>
          </p:cNvPr>
          <p:cNvPicPr/>
          <p:nvPr/>
        </p:nvPicPr>
        <p:blipFill rotWithShape="1">
          <a:blip r:embed="rId3"/>
          <a:srcRect l="801" t="5030" r="68109" b="79882"/>
          <a:stretch/>
        </p:blipFill>
        <p:spPr bwMode="auto">
          <a:xfrm>
            <a:off x="3124200" y="3429000"/>
            <a:ext cx="5715000" cy="2016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924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8E2E-2914-4C69-9631-D9ADF99FFADA}"/>
              </a:ext>
            </a:extLst>
          </p:cNvPr>
          <p:cNvSpPr>
            <a:spLocks noGrp="1"/>
          </p:cNvSpPr>
          <p:nvPr>
            <p:ph type="title"/>
          </p:nvPr>
        </p:nvSpPr>
        <p:spPr/>
        <p:txBody>
          <a:bodyPr/>
          <a:lstStyle/>
          <a:p>
            <a:r>
              <a:rPr lang="en-US" altLang="en-US" dirty="0"/>
              <a:t>BGE Mirror Settings</a:t>
            </a:r>
            <a:endParaRPr lang="en-US" dirty="0"/>
          </a:p>
        </p:txBody>
      </p:sp>
      <p:pic>
        <p:nvPicPr>
          <p:cNvPr id="6" name="Content Placeholder 5" descr="Diagram of how to place your rearview and sideview mirror settings so that from your car, all of the three other cars in the parking lot are visible in the mirrors.">
            <a:extLst>
              <a:ext uri="{FF2B5EF4-FFF2-40B4-BE49-F238E27FC236}">
                <a16:creationId xmlns:a16="http://schemas.microsoft.com/office/drawing/2014/main" id="{5BD0A826-CAE5-4CFA-A00E-D60F35D87C76}"/>
              </a:ext>
            </a:extLst>
          </p:cNvPr>
          <p:cNvPicPr>
            <a:picLocks noGrp="1" noChangeAspect="1"/>
          </p:cNvPicPr>
          <p:nvPr>
            <p:ph idx="1"/>
          </p:nvPr>
        </p:nvPicPr>
        <p:blipFill rotWithShape="1">
          <a:blip r:embed="rId2"/>
          <a:srcRect b="18654"/>
          <a:stretch/>
        </p:blipFill>
        <p:spPr>
          <a:xfrm>
            <a:off x="606187" y="1447800"/>
            <a:ext cx="7931625" cy="4221892"/>
          </a:xfrm>
          <a:prstGeom prst="rect">
            <a:avLst/>
          </a:prstGeom>
        </p:spPr>
      </p:pic>
      <p:sp>
        <p:nvSpPr>
          <p:cNvPr id="4" name="Date Placeholder 3">
            <a:extLst>
              <a:ext uri="{FF2B5EF4-FFF2-40B4-BE49-F238E27FC236}">
                <a16:creationId xmlns:a16="http://schemas.microsoft.com/office/drawing/2014/main" id="{EF2C2CAE-C5FE-41B9-9B10-F2F0C0830AB5}"/>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6D11035C-ADB5-4D03-93F7-E6C2FCD305F8}"/>
              </a:ext>
            </a:extLst>
          </p:cNvPr>
          <p:cNvSpPr>
            <a:spLocks noGrp="1"/>
          </p:cNvSpPr>
          <p:nvPr>
            <p:ph type="sldNum" sz="quarter" idx="12"/>
          </p:nvPr>
        </p:nvSpPr>
        <p:spPr/>
        <p:txBody>
          <a:bodyPr/>
          <a:lstStyle/>
          <a:p>
            <a:fld id="{680C5762-CF65-4775-9966-A58D40CC61B9}" type="slidenum">
              <a:rPr lang="en-US" smtClean="0"/>
              <a:t>32</a:t>
            </a:fld>
            <a:endParaRPr lang="en-US"/>
          </a:p>
        </p:txBody>
      </p:sp>
      <p:pic>
        <p:nvPicPr>
          <p:cNvPr id="7" name="Picture 6" descr="Logo of a car superimposed on outline of Pennsylvania">
            <a:extLst>
              <a:ext uri="{FF2B5EF4-FFF2-40B4-BE49-F238E27FC236}">
                <a16:creationId xmlns:a16="http://schemas.microsoft.com/office/drawing/2014/main" id="{539B5E24-D62A-448B-9015-1C12E4C1D16A}"/>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273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C100-6807-427A-96C7-1F70DE7F46D3}"/>
              </a:ext>
            </a:extLst>
          </p:cNvPr>
          <p:cNvSpPr>
            <a:spLocks noGrp="1"/>
          </p:cNvSpPr>
          <p:nvPr>
            <p:ph type="title"/>
          </p:nvPr>
        </p:nvSpPr>
        <p:spPr/>
        <p:txBody>
          <a:bodyPr/>
          <a:lstStyle/>
          <a:p>
            <a:r>
              <a:rPr lang="en-US" altLang="en-US" dirty="0"/>
              <a:t>Class Activity</a:t>
            </a:r>
            <a:endParaRPr lang="en-US" dirty="0"/>
          </a:p>
        </p:txBody>
      </p:sp>
      <p:sp>
        <p:nvSpPr>
          <p:cNvPr id="3" name="Content Placeholder 2">
            <a:extLst>
              <a:ext uri="{FF2B5EF4-FFF2-40B4-BE49-F238E27FC236}">
                <a16:creationId xmlns:a16="http://schemas.microsoft.com/office/drawing/2014/main" id="{184A7A44-533F-4109-ABCF-E2D3AB665A3F}"/>
              </a:ext>
            </a:extLst>
          </p:cNvPr>
          <p:cNvSpPr>
            <a:spLocks noGrp="1"/>
          </p:cNvSpPr>
          <p:nvPr>
            <p:ph idx="1"/>
          </p:nvPr>
        </p:nvSpPr>
        <p:spPr/>
        <p:txBody>
          <a:bodyPr/>
          <a:lstStyle/>
          <a:p>
            <a:pPr>
              <a:lnSpc>
                <a:spcPct val="90000"/>
              </a:lnSpc>
            </a:pPr>
            <a:r>
              <a:rPr lang="en-US" altLang="en-US" sz="2400" dirty="0"/>
              <a:t>Individually, on a sheet of paper</a:t>
            </a:r>
          </a:p>
          <a:p>
            <a:pPr lvl="1">
              <a:lnSpc>
                <a:spcPct val="90000"/>
              </a:lnSpc>
            </a:pPr>
            <a:r>
              <a:rPr lang="en-US" altLang="en-US" sz="2000" dirty="0"/>
              <a:t>Develop list of the five most important things that you will need to learn in driver education</a:t>
            </a:r>
          </a:p>
          <a:p>
            <a:pPr>
              <a:lnSpc>
                <a:spcPct val="90000"/>
              </a:lnSpc>
            </a:pPr>
            <a:r>
              <a:rPr lang="en-US" altLang="en-US" sz="2400" dirty="0"/>
              <a:t>Break into groups of 3-5</a:t>
            </a:r>
          </a:p>
          <a:p>
            <a:pPr lvl="1">
              <a:lnSpc>
                <a:spcPct val="90000"/>
              </a:lnSpc>
            </a:pPr>
            <a:r>
              <a:rPr lang="en-US" altLang="en-US" sz="2000" dirty="0"/>
              <a:t>Determine five most important items</a:t>
            </a:r>
          </a:p>
          <a:p>
            <a:pPr lvl="1">
              <a:lnSpc>
                <a:spcPct val="90000"/>
              </a:lnSpc>
            </a:pPr>
            <a:r>
              <a:rPr lang="en-US" altLang="en-US" sz="2000" dirty="0"/>
              <a:t>Place on Poster with names and images on wall</a:t>
            </a:r>
          </a:p>
          <a:p>
            <a:pPr>
              <a:lnSpc>
                <a:spcPct val="90000"/>
              </a:lnSpc>
            </a:pPr>
            <a:r>
              <a:rPr lang="en-US" altLang="en-US" sz="2400" dirty="0"/>
              <a:t>As a class</a:t>
            </a:r>
          </a:p>
          <a:p>
            <a:pPr lvl="1">
              <a:lnSpc>
                <a:spcPct val="90000"/>
              </a:lnSpc>
            </a:pPr>
            <a:r>
              <a:rPr lang="en-US" altLang="en-US" sz="2000" dirty="0"/>
              <a:t>Discuss the five most important class activities for Driver Education class…</a:t>
            </a:r>
          </a:p>
          <a:p>
            <a:endParaRPr lang="en-US" dirty="0"/>
          </a:p>
        </p:txBody>
      </p:sp>
      <p:sp>
        <p:nvSpPr>
          <p:cNvPr id="4" name="Date Placeholder 3">
            <a:extLst>
              <a:ext uri="{FF2B5EF4-FFF2-40B4-BE49-F238E27FC236}">
                <a16:creationId xmlns:a16="http://schemas.microsoft.com/office/drawing/2014/main" id="{43B3BA0E-CD7F-4A79-A3B1-1E112DB3E21F}"/>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B37040B-07F2-47A5-8038-024C075D9E26}"/>
              </a:ext>
            </a:extLst>
          </p:cNvPr>
          <p:cNvSpPr>
            <a:spLocks noGrp="1"/>
          </p:cNvSpPr>
          <p:nvPr>
            <p:ph type="sldNum" sz="quarter" idx="12"/>
          </p:nvPr>
        </p:nvSpPr>
        <p:spPr/>
        <p:txBody>
          <a:bodyPr/>
          <a:lstStyle/>
          <a:p>
            <a:fld id="{680C5762-CF65-4775-9966-A58D40CC61B9}" type="slidenum">
              <a:rPr lang="en-US" smtClean="0"/>
              <a:t>33</a:t>
            </a:fld>
            <a:endParaRPr lang="en-US"/>
          </a:p>
        </p:txBody>
      </p:sp>
      <p:pic>
        <p:nvPicPr>
          <p:cNvPr id="6" name="Picture 5" descr="Logo of a car superimposed on outline of Pennsylvania">
            <a:extLst>
              <a:ext uri="{FF2B5EF4-FFF2-40B4-BE49-F238E27FC236}">
                <a16:creationId xmlns:a16="http://schemas.microsoft.com/office/drawing/2014/main" id="{3449813C-E692-434B-9AFC-9E02A179B4CB}"/>
              </a:ext>
            </a:extLst>
          </p:cNvPr>
          <p:cNvPicPr/>
          <p:nvPr/>
        </p:nvPicPr>
        <p:blipFill rotWithShape="1">
          <a:blip r:embed="rId2"/>
          <a:srcRect l="16319" t="84606" r="73959" b="3732"/>
          <a:stretch/>
        </p:blipFill>
        <p:spPr bwMode="auto">
          <a:xfrm>
            <a:off x="457200" y="5667416"/>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64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FB8D-DBD1-4B3A-9DD5-159A58B47356}"/>
              </a:ext>
            </a:extLst>
          </p:cNvPr>
          <p:cNvSpPr>
            <a:spLocks noGrp="1"/>
          </p:cNvSpPr>
          <p:nvPr>
            <p:ph type="title"/>
          </p:nvPr>
        </p:nvSpPr>
        <p:spPr/>
        <p:txBody>
          <a:bodyPr/>
          <a:lstStyle/>
          <a:p>
            <a:r>
              <a:rPr lang="en-US" altLang="en-US" dirty="0"/>
              <a:t>High School Driver Education Program</a:t>
            </a:r>
            <a:endParaRPr lang="en-US" dirty="0"/>
          </a:p>
        </p:txBody>
      </p:sp>
      <p:sp>
        <p:nvSpPr>
          <p:cNvPr id="3" name="Content Placeholder 2">
            <a:extLst>
              <a:ext uri="{FF2B5EF4-FFF2-40B4-BE49-F238E27FC236}">
                <a16:creationId xmlns:a16="http://schemas.microsoft.com/office/drawing/2014/main" id="{D95AB1C0-1D53-4BCD-BE33-3C78C9D60538}"/>
              </a:ext>
            </a:extLst>
          </p:cNvPr>
          <p:cNvSpPr>
            <a:spLocks noGrp="1"/>
          </p:cNvSpPr>
          <p:nvPr>
            <p:ph idx="1"/>
          </p:nvPr>
        </p:nvSpPr>
        <p:spPr/>
        <p:txBody>
          <a:bodyPr/>
          <a:lstStyle/>
          <a:p>
            <a:pPr>
              <a:buFont typeface="Wingdings" panose="05000000000000000000" pitchFamily="2" charset="2"/>
              <a:buNone/>
            </a:pPr>
            <a:r>
              <a:rPr lang="en-US" altLang="en-US" sz="2400" dirty="0"/>
              <a:t>Vision and Perceptual Training</a:t>
            </a:r>
          </a:p>
          <a:p>
            <a:pPr>
              <a:buFont typeface="Wingdings" panose="05000000000000000000" pitchFamily="2" charset="2"/>
              <a:buNone/>
            </a:pPr>
            <a:r>
              <a:rPr lang="en-US" altLang="en-US" sz="2400" dirty="0"/>
              <a:t>Concepts and Practices</a:t>
            </a:r>
          </a:p>
          <a:p>
            <a:endParaRPr lang="en-US" dirty="0"/>
          </a:p>
        </p:txBody>
      </p:sp>
      <p:sp>
        <p:nvSpPr>
          <p:cNvPr id="4" name="Date Placeholder 3">
            <a:extLst>
              <a:ext uri="{FF2B5EF4-FFF2-40B4-BE49-F238E27FC236}">
                <a16:creationId xmlns:a16="http://schemas.microsoft.com/office/drawing/2014/main" id="{CB0D8E40-3DD2-465A-9E03-2B61D6EDF41B}"/>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62533578-785D-4D7C-86A3-2F8DA051A087}"/>
              </a:ext>
            </a:extLst>
          </p:cNvPr>
          <p:cNvSpPr>
            <a:spLocks noGrp="1"/>
          </p:cNvSpPr>
          <p:nvPr>
            <p:ph type="sldNum" sz="quarter" idx="12"/>
          </p:nvPr>
        </p:nvSpPr>
        <p:spPr/>
        <p:txBody>
          <a:bodyPr/>
          <a:lstStyle/>
          <a:p>
            <a:fld id="{680C5762-CF65-4775-9966-A58D40CC61B9}" type="slidenum">
              <a:rPr lang="en-US" smtClean="0"/>
              <a:t>34</a:t>
            </a:fld>
            <a:endParaRPr lang="en-US"/>
          </a:p>
        </p:txBody>
      </p:sp>
      <p:graphicFrame>
        <p:nvGraphicFramePr>
          <p:cNvPr id="6" name="Object 4" descr="Picture of a teacher in the classroom.">
            <a:hlinkClick r:id="" action="ppaction://ole?verb=0"/>
            <a:extLst>
              <a:ext uri="{FF2B5EF4-FFF2-40B4-BE49-F238E27FC236}">
                <a16:creationId xmlns:a16="http://schemas.microsoft.com/office/drawing/2014/main" id="{525C75D8-7A70-4022-84CB-3E98470FFFF7}"/>
              </a:ext>
            </a:extLst>
          </p:cNvPr>
          <p:cNvGraphicFramePr>
            <a:graphicFrameLocks/>
          </p:cNvGraphicFramePr>
          <p:nvPr>
            <p:extLst>
              <p:ext uri="{D42A27DB-BD31-4B8C-83A1-F6EECF244321}">
                <p14:modId xmlns:p14="http://schemas.microsoft.com/office/powerpoint/2010/main" val="3093976115"/>
              </p:ext>
            </p:extLst>
          </p:nvPr>
        </p:nvGraphicFramePr>
        <p:xfrm>
          <a:off x="5673639" y="3657600"/>
          <a:ext cx="2978150" cy="2116138"/>
        </p:xfrm>
        <a:graphic>
          <a:graphicData uri="http://schemas.openxmlformats.org/presentationml/2006/ole">
            <mc:AlternateContent xmlns:mc="http://schemas.openxmlformats.org/markup-compatibility/2006">
              <mc:Choice xmlns:v="urn:schemas-microsoft-com:vml" Requires="v">
                <p:oleObj spid="_x0000_s11270" name="Microsoft ClipArt Gallery" r:id="rId3" imgW="4000320" imgH="2844720" progId="MS_ClipArt_Gallery">
                  <p:embed/>
                </p:oleObj>
              </mc:Choice>
              <mc:Fallback>
                <p:oleObj name="Microsoft ClipArt Gallery" r:id="rId3" imgW="4000320" imgH="2844720" progId="MS_ClipArt_Gallery">
                  <p:embed/>
                  <p:pic>
                    <p:nvPicPr>
                      <p:cNvPr id="241668" name="Object 4">
                        <a:hlinkClick r:id="" action="ppaction://ole?verb=0"/>
                        <a:extLst>
                          <a:ext uri="{FF2B5EF4-FFF2-40B4-BE49-F238E27FC236}">
                            <a16:creationId xmlns:a16="http://schemas.microsoft.com/office/drawing/2014/main" id="{F98BBF20-C09C-4F24-8E12-A4435CA94D1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639" y="3657600"/>
                        <a:ext cx="2978150"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Logo of a car superimposed on outline of Pennsylvania">
            <a:extLst>
              <a:ext uri="{FF2B5EF4-FFF2-40B4-BE49-F238E27FC236}">
                <a16:creationId xmlns:a16="http://schemas.microsoft.com/office/drawing/2014/main" id="{438C47B5-F9A1-4E81-9768-C0F7E8D12420}"/>
              </a:ext>
            </a:extLst>
          </p:cNvPr>
          <p:cNvPicPr/>
          <p:nvPr/>
        </p:nvPicPr>
        <p:blipFill rotWithShape="1">
          <a:blip r:embed="rId5"/>
          <a:srcRect l="16319" t="84606" r="73959" b="3732"/>
          <a:stretch/>
        </p:blipFill>
        <p:spPr bwMode="auto">
          <a:xfrm>
            <a:off x="457200" y="5773738"/>
            <a:ext cx="990600" cy="611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6199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35</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11/30/2018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Effects of Misperceptions</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11/30/2018</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6" name="Picture 5" descr="Logo of a car superimposed on outline of Pennsylvania">
            <a:extLst>
              <a:ext uri="{FF2B5EF4-FFF2-40B4-BE49-F238E27FC236}">
                <a16:creationId xmlns:a16="http://schemas.microsoft.com/office/drawing/2014/main" id="{A475730E-A021-43C4-968B-9A86BADC37EE}"/>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9" name="Driver Perceptions.mpeg" descr="Fuzzy picture of the road">
            <a:hlinkClick r:id="" action="ppaction://media"/>
            <a:extLst>
              <a:ext uri="{FF2B5EF4-FFF2-40B4-BE49-F238E27FC236}">
                <a16:creationId xmlns:a16="http://schemas.microsoft.com/office/drawing/2014/main" id="{C5009A14-08F7-47E0-BECE-C51C7C3194DF}"/>
              </a:ext>
            </a:extLst>
          </p:cNvPr>
          <p:cNvPicPr>
            <a:picLocks noGrp="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544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797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8F3722F6-5A96-4088-B6D2-4B57B6B90AB5}"/>
              </a:ext>
            </a:extLst>
          </p:cNvPr>
          <p:cNvSpPr>
            <a:spLocks noGrp="1"/>
          </p:cNvSpPr>
          <p:nvPr>
            <p:ph idx="1"/>
          </p:nvPr>
        </p:nvSpPr>
        <p:spPr/>
        <p:txBody>
          <a:bodyPr/>
          <a:lstStyle/>
          <a:p>
            <a:r>
              <a:rPr lang="en-US" altLang="en-US" sz="2400" dirty="0" err="1"/>
              <a:t>Fovial</a:t>
            </a:r>
            <a:r>
              <a:rPr lang="en-US" altLang="en-US" sz="2400" dirty="0"/>
              <a:t> Vision Field</a:t>
            </a:r>
          </a:p>
          <a:p>
            <a:pPr lvl="1"/>
            <a:r>
              <a:rPr lang="en-US" altLang="en-US" sz="2000" dirty="0"/>
              <a:t>focus, controlled activity</a:t>
            </a:r>
          </a:p>
          <a:p>
            <a:pPr lvl="1"/>
            <a:r>
              <a:rPr lang="en-US" altLang="en-US" sz="2000" dirty="0"/>
              <a:t>field independent</a:t>
            </a:r>
          </a:p>
          <a:p>
            <a:r>
              <a:rPr lang="en-US" altLang="en-US" sz="2400" dirty="0"/>
              <a:t>Useful Field of View</a:t>
            </a:r>
          </a:p>
          <a:p>
            <a:pPr lvl="1"/>
            <a:r>
              <a:rPr lang="en-US" altLang="en-US" sz="2000" dirty="0"/>
              <a:t>depth, movement, position</a:t>
            </a:r>
          </a:p>
          <a:p>
            <a:pPr lvl="1"/>
            <a:r>
              <a:rPr lang="en-US" altLang="en-US" sz="2000" dirty="0"/>
              <a:t>field dependent</a:t>
            </a:r>
          </a:p>
          <a:p>
            <a:r>
              <a:rPr lang="en-US" altLang="en-US" sz="2400" dirty="0"/>
              <a:t>Peripheral Vision Field</a:t>
            </a:r>
          </a:p>
          <a:p>
            <a:pPr lvl="1"/>
            <a:r>
              <a:rPr lang="en-US" altLang="en-US" sz="2000" dirty="0"/>
              <a:t>changes in color, movement</a:t>
            </a:r>
          </a:p>
          <a:p>
            <a:pPr lvl="1"/>
            <a:r>
              <a:rPr lang="en-US" altLang="en-US" sz="2000" dirty="0"/>
              <a:t>field dependent</a:t>
            </a:r>
            <a:endParaRPr lang="en-US" sz="2000" dirty="0"/>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Logo of a car superimposed on outline of Pennsylvania">
            <a:extLst>
              <a:ext uri="{FF2B5EF4-FFF2-40B4-BE49-F238E27FC236}">
                <a16:creationId xmlns:a16="http://schemas.microsoft.com/office/drawing/2014/main" id="{21B6F3DA-0DA4-4E87-8B10-646BFA2FA59A}"/>
              </a:ext>
            </a:extLst>
          </p:cNvPr>
          <p:cNvPicPr/>
          <p:nvPr/>
        </p:nvPicPr>
        <p:blipFill rotWithShape="1">
          <a:blip r:embed="rId2"/>
          <a:srcRect l="16319" t="84606" r="73959" b="3732"/>
          <a:stretch/>
        </p:blipFill>
        <p:spPr bwMode="auto">
          <a:xfrm>
            <a:off x="233032" y="5791200"/>
            <a:ext cx="987552" cy="612648"/>
          </a:xfrm>
          <a:prstGeom prst="rect">
            <a:avLst/>
          </a:prstGeom>
          <a:ln>
            <a:noFill/>
          </a:ln>
          <a:extLst>
            <a:ext uri="{53640926-AAD7-44D8-BBD7-CCE9431645EC}">
              <a14:shadowObscured xmlns:a14="http://schemas.microsoft.com/office/drawing/2010/main"/>
            </a:ext>
          </a:extLst>
        </p:spPr>
      </p:pic>
      <p:pic>
        <p:nvPicPr>
          <p:cNvPr id="19" name="Picture 18" descr="Diagram of depth control in different fields of vision">
            <a:extLst>
              <a:ext uri="{FF2B5EF4-FFF2-40B4-BE49-F238E27FC236}">
                <a16:creationId xmlns:a16="http://schemas.microsoft.com/office/drawing/2014/main" id="{163C0420-CF72-4794-96AE-CD5E6C19CD02}"/>
              </a:ext>
            </a:extLst>
          </p:cNvPr>
          <p:cNvPicPr/>
          <p:nvPr/>
        </p:nvPicPr>
        <p:blipFill rotWithShape="1">
          <a:blip r:embed="rId3"/>
          <a:srcRect l="62821" t="28185" r="15063" b="27775"/>
          <a:stretch/>
        </p:blipFill>
        <p:spPr bwMode="auto">
          <a:xfrm>
            <a:off x="4724400" y="1600200"/>
            <a:ext cx="3124200" cy="3124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B979-F9B4-4028-B95F-387B35087745}"/>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EBA0F67F-74AE-4E48-9984-3A62A0EECAF8}"/>
              </a:ext>
            </a:extLst>
          </p:cNvPr>
          <p:cNvSpPr>
            <a:spLocks noGrp="1"/>
          </p:cNvSpPr>
          <p:nvPr>
            <p:ph idx="1"/>
          </p:nvPr>
        </p:nvSpPr>
        <p:spPr/>
        <p:txBody>
          <a:bodyPr/>
          <a:lstStyle/>
          <a:p>
            <a:pPr>
              <a:lnSpc>
                <a:spcPct val="140000"/>
              </a:lnSpc>
            </a:pPr>
            <a:r>
              <a:rPr lang="en-US" altLang="en-US" sz="2400" dirty="0"/>
              <a:t>Input-Process-Output</a:t>
            </a:r>
          </a:p>
          <a:p>
            <a:pPr>
              <a:lnSpc>
                <a:spcPct val="140000"/>
              </a:lnSpc>
            </a:pPr>
            <a:r>
              <a:rPr lang="en-US" altLang="en-US" sz="2400" dirty="0"/>
              <a:t>(S)IPDE Process</a:t>
            </a:r>
          </a:p>
          <a:p>
            <a:pPr>
              <a:lnSpc>
                <a:spcPct val="140000"/>
              </a:lnSpc>
            </a:pPr>
            <a:r>
              <a:rPr lang="en-US" altLang="en-US" sz="2400" dirty="0"/>
              <a:t>Time Relevant</a:t>
            </a:r>
          </a:p>
          <a:p>
            <a:endParaRPr lang="en-US" dirty="0"/>
          </a:p>
        </p:txBody>
      </p:sp>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6" name="Picture 5" descr="Logo of a car superimposed on outline of Pennsylvania">
            <a:extLst>
              <a:ext uri="{FF2B5EF4-FFF2-40B4-BE49-F238E27FC236}">
                <a16:creationId xmlns:a16="http://schemas.microsoft.com/office/drawing/2014/main" id="{21AB12C9-F2BE-4299-B42F-2E2064268187}"/>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6955AA96-6896-4814-8F82-1F034DBB7231}"/>
              </a:ext>
            </a:extLst>
          </p:cNvPr>
          <p:cNvGraphicFramePr>
            <a:graphicFrameLocks/>
          </p:cNvGraphicFramePr>
          <p:nvPr>
            <p:extLst>
              <p:ext uri="{D42A27DB-BD31-4B8C-83A1-F6EECF244321}">
                <p14:modId xmlns:p14="http://schemas.microsoft.com/office/powerpoint/2010/main" val="1844524900"/>
              </p:ext>
            </p:extLst>
          </p:nvPr>
        </p:nvGraphicFramePr>
        <p:xfrm>
          <a:off x="4800600" y="2635250"/>
          <a:ext cx="2409825" cy="2622550"/>
        </p:xfrm>
        <a:graphic>
          <a:graphicData uri="http://schemas.openxmlformats.org/presentationml/2006/ole">
            <mc:AlternateContent xmlns:mc="http://schemas.openxmlformats.org/markup-compatibility/2006">
              <mc:Choice xmlns:v="urn:schemas-microsoft-com:vml" Requires="v">
                <p:oleObj spid="_x0000_s4115" name="Microsoft ClipArt Gallery" r:id="rId4" imgW="4330440" imgH="4711680" progId="MS_ClipArt_Gallery">
                  <p:embed/>
                </p:oleObj>
              </mc:Choice>
              <mc:Fallback>
                <p:oleObj name="Microsoft ClipArt Gallery" r:id="rId4" imgW="4330440" imgH="4711680" progId="MS_ClipArt_Gallery">
                  <p:embed/>
                  <p:pic>
                    <p:nvPicPr>
                      <p:cNvPr id="218116" name="Object 4">
                        <a:hlinkClick r:id="" action="ppaction://ole?verb=0"/>
                        <a:extLst>
                          <a:ext uri="{FF2B5EF4-FFF2-40B4-BE49-F238E27FC236}">
                            <a16:creationId xmlns:a16="http://schemas.microsoft.com/office/drawing/2014/main" id="{27419E4F-8D0A-470C-AD74-B877CBA1051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635250"/>
                        <a:ext cx="240982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lang="en-US" altLang="en-US" dirty="0"/>
              <a:t>Vision and Perception Systems</a:t>
            </a:r>
            <a:endParaRPr lang="en-US" dirty="0"/>
          </a:p>
        </p:txBody>
      </p:sp>
      <p:sp>
        <p:nvSpPr>
          <p:cNvPr id="3" name="Content Placeholder 2">
            <a:extLst>
              <a:ext uri="{FF2B5EF4-FFF2-40B4-BE49-F238E27FC236}">
                <a16:creationId xmlns:a16="http://schemas.microsoft.com/office/drawing/2014/main" id="{29471C6E-F4C7-46EE-8987-0FC43E075482}"/>
              </a:ext>
            </a:extLst>
          </p:cNvPr>
          <p:cNvSpPr>
            <a:spLocks noGrp="1"/>
          </p:cNvSpPr>
          <p:nvPr>
            <p:ph idx="1"/>
          </p:nvPr>
        </p:nvSpPr>
        <p:spPr/>
        <p:txBody>
          <a:bodyPr/>
          <a:lstStyle/>
          <a:p>
            <a:pPr>
              <a:buFont typeface="Wingdings" panose="05000000000000000000" pitchFamily="2" charset="2"/>
              <a:buNone/>
            </a:pPr>
            <a:r>
              <a:rPr lang="en-US" altLang="en-US" sz="2400" dirty="0"/>
              <a:t>Identify Process (Searching)</a:t>
            </a:r>
          </a:p>
          <a:p>
            <a:r>
              <a:rPr lang="en-US" altLang="en-US" sz="2400" dirty="0">
                <a:solidFill>
                  <a:srgbClr val="FF0000"/>
                </a:solidFill>
              </a:rPr>
              <a:t> SEE System- </a:t>
            </a:r>
            <a:r>
              <a:rPr lang="en-US" altLang="en-US" sz="2400" dirty="0"/>
              <a:t>search for open LOS/POT</a:t>
            </a:r>
          </a:p>
          <a:p>
            <a:r>
              <a:rPr lang="en-US" altLang="en-US" sz="2400" dirty="0">
                <a:solidFill>
                  <a:srgbClr val="FF0000"/>
                </a:solidFill>
              </a:rPr>
              <a:t> Perceptual Driving System- </a:t>
            </a:r>
            <a:r>
              <a:rPr lang="en-US" altLang="en-US" sz="2400" dirty="0"/>
              <a:t>scan, path of travel, space cushion</a:t>
            </a:r>
          </a:p>
          <a:p>
            <a:r>
              <a:rPr lang="en-US" altLang="en-US" sz="2400" dirty="0">
                <a:solidFill>
                  <a:srgbClr val="FF0000"/>
                </a:solidFill>
              </a:rPr>
              <a:t> Zone Control System- </a:t>
            </a:r>
            <a:r>
              <a:rPr lang="en-US" altLang="en-US" sz="2400" dirty="0"/>
              <a:t>look for LOS/POT restrictions</a:t>
            </a:r>
          </a:p>
          <a:p>
            <a:r>
              <a:rPr lang="en-US" altLang="en-US" sz="2400" dirty="0">
                <a:solidFill>
                  <a:srgbClr val="FF0000"/>
                </a:solidFill>
              </a:rPr>
              <a:t> Smith System- </a:t>
            </a:r>
            <a:r>
              <a:rPr lang="en-US" altLang="en-US" sz="2400" dirty="0"/>
              <a:t>aiming high, eyes moving, getting big picture</a:t>
            </a:r>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Logo of a car superimposed on outline of Pennsylvania">
            <a:extLst>
              <a:ext uri="{FF2B5EF4-FFF2-40B4-BE49-F238E27FC236}">
                <a16:creationId xmlns:a16="http://schemas.microsoft.com/office/drawing/2014/main" id="{ED1733A2-8264-4BD8-A005-D4A2956A90C6}"/>
              </a:ext>
            </a:extLst>
          </p:cNvPr>
          <p:cNvPicPr/>
          <p:nvPr/>
        </p:nvPicPr>
        <p:blipFill rotWithShape="1">
          <a:blip r:embed="rId3"/>
          <a:srcRect l="16319" t="84606" r="73959" b="3732"/>
          <a:stretch/>
        </p:blipFill>
        <p:spPr bwMode="auto">
          <a:xfrm>
            <a:off x="452021"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E8A84364-8D1A-407E-B99F-4C08EE5C7D1E}"/>
              </a:ext>
            </a:extLst>
          </p:cNvPr>
          <p:cNvGraphicFramePr>
            <a:graphicFrameLocks/>
          </p:cNvGraphicFramePr>
          <p:nvPr>
            <p:extLst>
              <p:ext uri="{D42A27DB-BD31-4B8C-83A1-F6EECF244321}">
                <p14:modId xmlns:p14="http://schemas.microsoft.com/office/powerpoint/2010/main" val="1291968026"/>
              </p:ext>
            </p:extLst>
          </p:nvPr>
        </p:nvGraphicFramePr>
        <p:xfrm>
          <a:off x="7010400" y="762000"/>
          <a:ext cx="1219200" cy="1371600"/>
        </p:xfrm>
        <a:graphic>
          <a:graphicData uri="http://schemas.openxmlformats.org/presentationml/2006/ole">
            <mc:AlternateContent xmlns:mc="http://schemas.openxmlformats.org/markup-compatibility/2006">
              <mc:Choice xmlns:v="urn:schemas-microsoft-com:vml" Requires="v">
                <p:oleObj spid="_x0000_s5139"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6955AA96-6896-4814-8F82-1F034DBB723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62000"/>
                        <a:ext cx="1219200" cy="137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E328F47C-800E-415C-8AFE-73744DA99D0A}"/>
              </a:ext>
            </a:extLst>
          </p:cNvPr>
          <p:cNvSpPr>
            <a:spLocks noGrp="1"/>
          </p:cNvSpPr>
          <p:nvPr>
            <p:ph idx="1"/>
          </p:nvPr>
        </p:nvSpPr>
        <p:spPr/>
        <p:txBody>
          <a:bodyPr>
            <a:normAutofit/>
          </a:bodyPr>
          <a:lstStyle/>
          <a:p>
            <a:pPr>
              <a:buFont typeface="Wingdings" panose="05000000000000000000" pitchFamily="2" charset="2"/>
              <a:buNone/>
            </a:pPr>
            <a:r>
              <a:rPr lang="en-US" altLang="en-US" sz="2400" dirty="0"/>
              <a:t>Predict Process (Evaluating)</a:t>
            </a:r>
          </a:p>
          <a:p>
            <a:pPr>
              <a:lnSpc>
                <a:spcPct val="120000"/>
              </a:lnSpc>
            </a:pPr>
            <a:r>
              <a:rPr lang="en-US" altLang="en-US" sz="2000" dirty="0">
                <a:solidFill>
                  <a:srgbClr val="FF0000"/>
                </a:solidFill>
              </a:rPr>
              <a:t> SEE- </a:t>
            </a:r>
            <a:r>
              <a:rPr lang="en-US" altLang="en-US" sz="2000" dirty="0"/>
              <a:t>evaluate space for speed or position adjustments</a:t>
            </a:r>
          </a:p>
          <a:p>
            <a:pPr>
              <a:lnSpc>
                <a:spcPct val="120000"/>
              </a:lnSpc>
            </a:pPr>
            <a:r>
              <a:rPr lang="en-US" altLang="en-US" sz="2000" dirty="0">
                <a:solidFill>
                  <a:srgbClr val="FF0000"/>
                </a:solidFill>
              </a:rPr>
              <a:t> Perceptual- </a:t>
            </a:r>
            <a:r>
              <a:rPr lang="en-US" altLang="en-US" sz="2000" dirty="0"/>
              <a:t>2 sec/4 sec/12 sec, hazard criticality</a:t>
            </a:r>
          </a:p>
          <a:p>
            <a:pPr>
              <a:lnSpc>
                <a:spcPct val="120000"/>
              </a:lnSpc>
            </a:pPr>
            <a:r>
              <a:rPr lang="en-US" altLang="en-US" sz="2000" dirty="0">
                <a:solidFill>
                  <a:srgbClr val="FF0000"/>
                </a:solidFill>
              </a:rPr>
              <a:t> Zone Control- </a:t>
            </a:r>
            <a:r>
              <a:rPr lang="en-US" altLang="en-US" sz="2000" dirty="0"/>
              <a:t>changing or closed zones</a:t>
            </a:r>
          </a:p>
          <a:p>
            <a:pPr>
              <a:lnSpc>
                <a:spcPct val="120000"/>
              </a:lnSpc>
            </a:pPr>
            <a:r>
              <a:rPr lang="en-US" altLang="en-US" sz="2000" dirty="0">
                <a:solidFill>
                  <a:srgbClr val="FF0000"/>
                </a:solidFill>
              </a:rPr>
              <a:t> Smith- </a:t>
            </a:r>
            <a:r>
              <a:rPr lang="en-US" altLang="en-US" sz="2000" dirty="0"/>
              <a:t>big picture, a way out of situation</a:t>
            </a:r>
          </a:p>
          <a:p>
            <a:endParaRPr lang="en-US" dirty="0"/>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Logo of a car superimposed on outline of Pennsylvania">
            <a:extLst>
              <a:ext uri="{FF2B5EF4-FFF2-40B4-BE49-F238E27FC236}">
                <a16:creationId xmlns:a16="http://schemas.microsoft.com/office/drawing/2014/main" id="{F81AA781-B817-41B8-B140-C40BDC8EA29D}"/>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0B8FB5C7-0A8F-4704-B959-ADC4D9989F61}"/>
              </a:ext>
            </a:extLst>
          </p:cNvPr>
          <p:cNvGraphicFramePr>
            <a:graphicFrameLocks/>
          </p:cNvGraphicFramePr>
          <p:nvPr>
            <p:extLst>
              <p:ext uri="{D42A27DB-BD31-4B8C-83A1-F6EECF244321}">
                <p14:modId xmlns:p14="http://schemas.microsoft.com/office/powerpoint/2010/main" val="2253840266"/>
              </p:ext>
            </p:extLst>
          </p:nvPr>
        </p:nvGraphicFramePr>
        <p:xfrm>
          <a:off x="7010400" y="731837"/>
          <a:ext cx="1219200" cy="1371600"/>
        </p:xfrm>
        <a:graphic>
          <a:graphicData uri="http://schemas.openxmlformats.org/presentationml/2006/ole">
            <mc:AlternateContent xmlns:mc="http://schemas.openxmlformats.org/markup-compatibility/2006">
              <mc:Choice xmlns:v="urn:schemas-microsoft-com:vml" Requires="v">
                <p:oleObj spid="_x0000_s6164"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E8A84364-8D1A-407E-B99F-4C08EE5C7D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31837"/>
                        <a:ext cx="1219200" cy="137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p:txBody>
          <a:bodyPr/>
          <a:lstStyle/>
          <a:p>
            <a:r>
              <a:rPr lang="en-US" altLang="en-US" dirty="0"/>
              <a:t>Vision and Perception</a:t>
            </a:r>
            <a:endParaRPr lang="en-US" dirty="0"/>
          </a:p>
        </p:txBody>
      </p:sp>
      <p:sp>
        <p:nvSpPr>
          <p:cNvPr id="3" name="Content Placeholder 2">
            <a:extLst>
              <a:ext uri="{FF2B5EF4-FFF2-40B4-BE49-F238E27FC236}">
                <a16:creationId xmlns:a16="http://schemas.microsoft.com/office/drawing/2014/main" id="{FD2713FA-2B55-437D-83F1-7285578F632D}"/>
              </a:ext>
            </a:extLst>
          </p:cNvPr>
          <p:cNvSpPr>
            <a:spLocks noGrp="1"/>
          </p:cNvSpPr>
          <p:nvPr>
            <p:ph idx="1"/>
          </p:nvPr>
        </p:nvSpPr>
        <p:spPr/>
        <p:txBody>
          <a:bodyPr>
            <a:normAutofit/>
          </a:bodyPr>
          <a:lstStyle/>
          <a:p>
            <a:pPr>
              <a:buFont typeface="Wingdings" panose="05000000000000000000" pitchFamily="2" charset="2"/>
              <a:buNone/>
            </a:pPr>
            <a:r>
              <a:rPr lang="en-US" altLang="en-US" sz="2400" dirty="0"/>
              <a:t>Decide Process (Evaluating)</a:t>
            </a:r>
          </a:p>
          <a:p>
            <a:pPr>
              <a:lnSpc>
                <a:spcPct val="130000"/>
              </a:lnSpc>
            </a:pPr>
            <a:r>
              <a:rPr lang="en-US" altLang="en-US" sz="2000" dirty="0">
                <a:solidFill>
                  <a:srgbClr val="FF0000"/>
                </a:solidFill>
              </a:rPr>
              <a:t> SEE- </a:t>
            </a:r>
            <a:r>
              <a:rPr lang="en-US" altLang="en-US" sz="2000" dirty="0"/>
              <a:t>evaluate space for speed or position adjustments</a:t>
            </a:r>
          </a:p>
          <a:p>
            <a:pPr>
              <a:lnSpc>
                <a:spcPct val="130000"/>
              </a:lnSpc>
            </a:pPr>
            <a:r>
              <a:rPr lang="en-US" altLang="en-US" sz="2000" dirty="0">
                <a:solidFill>
                  <a:srgbClr val="FF0000"/>
                </a:solidFill>
              </a:rPr>
              <a:t> Perceptual- </a:t>
            </a:r>
            <a:r>
              <a:rPr lang="en-US" altLang="en-US" sz="2000" dirty="0"/>
              <a:t>minimize, separate, compromise</a:t>
            </a:r>
          </a:p>
          <a:p>
            <a:pPr>
              <a:lnSpc>
                <a:spcPct val="130000"/>
              </a:lnSpc>
            </a:pPr>
            <a:r>
              <a:rPr lang="en-US" altLang="en-US" sz="2000" dirty="0">
                <a:solidFill>
                  <a:srgbClr val="FF0000"/>
                </a:solidFill>
              </a:rPr>
              <a:t> Zone Control- </a:t>
            </a:r>
            <a:r>
              <a:rPr lang="en-US" altLang="en-US" sz="2000" dirty="0"/>
              <a:t>check for open space</a:t>
            </a:r>
          </a:p>
          <a:p>
            <a:pPr>
              <a:lnSpc>
                <a:spcPct val="130000"/>
              </a:lnSpc>
            </a:pPr>
            <a:r>
              <a:rPr lang="en-US" altLang="en-US" sz="2000" dirty="0">
                <a:solidFill>
                  <a:srgbClr val="FF0000"/>
                </a:solidFill>
              </a:rPr>
              <a:t> Smith- </a:t>
            </a:r>
            <a:r>
              <a:rPr lang="en-US" altLang="en-US" sz="2000" dirty="0"/>
              <a:t>leave yourself an out</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11/30/2018</a:t>
            </a:fld>
            <a:endParaRPr lang="en-US"/>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6" name="Picture 5" descr="Logo of a car superimposed on outline of Pennsylvania">
            <a:extLst>
              <a:ext uri="{FF2B5EF4-FFF2-40B4-BE49-F238E27FC236}">
                <a16:creationId xmlns:a16="http://schemas.microsoft.com/office/drawing/2014/main" id="{7FBC4667-C2D0-4480-8A60-349034E99C16}"/>
              </a:ext>
            </a:extLst>
          </p:cNvPr>
          <p:cNvPicPr/>
          <p:nvPr/>
        </p:nvPicPr>
        <p:blipFill rotWithShape="1">
          <a:blip r:embed="rId3"/>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graphicFrame>
        <p:nvGraphicFramePr>
          <p:cNvPr id="7" name="Object 4" descr="Picture of wheels turning in a brain">
            <a:hlinkClick r:id="" action="ppaction://ole?verb=0"/>
            <a:extLst>
              <a:ext uri="{FF2B5EF4-FFF2-40B4-BE49-F238E27FC236}">
                <a16:creationId xmlns:a16="http://schemas.microsoft.com/office/drawing/2014/main" id="{46E14EBB-6399-4D5D-BCBE-B0E94E78898B}"/>
              </a:ext>
            </a:extLst>
          </p:cNvPr>
          <p:cNvGraphicFramePr>
            <a:graphicFrameLocks/>
          </p:cNvGraphicFramePr>
          <p:nvPr>
            <p:extLst>
              <p:ext uri="{D42A27DB-BD31-4B8C-83A1-F6EECF244321}">
                <p14:modId xmlns:p14="http://schemas.microsoft.com/office/powerpoint/2010/main" val="4202327156"/>
              </p:ext>
            </p:extLst>
          </p:nvPr>
        </p:nvGraphicFramePr>
        <p:xfrm>
          <a:off x="7010400" y="533400"/>
          <a:ext cx="1219200" cy="1371600"/>
        </p:xfrm>
        <a:graphic>
          <a:graphicData uri="http://schemas.openxmlformats.org/presentationml/2006/ole">
            <mc:AlternateContent xmlns:mc="http://schemas.openxmlformats.org/markup-compatibility/2006">
              <mc:Choice xmlns:v="urn:schemas-microsoft-com:vml" Requires="v">
                <p:oleObj spid="_x0000_s7188" name="Microsoft ClipArt Gallery" r:id="rId4" imgW="4330440" imgH="4711680" progId="MS_ClipArt_Gallery">
                  <p:embed/>
                </p:oleObj>
              </mc:Choice>
              <mc:Fallback>
                <p:oleObj name="Microsoft ClipArt Gallery" r:id="rId4" imgW="4330440" imgH="4711680" progId="MS_ClipArt_Gallery">
                  <p:embed/>
                  <p:pic>
                    <p:nvPicPr>
                      <p:cNvPr id="7" name="Object 4">
                        <a:hlinkClick r:id="" action="ppaction://ole?verb=0"/>
                        <a:extLst>
                          <a:ext uri="{FF2B5EF4-FFF2-40B4-BE49-F238E27FC236}">
                            <a16:creationId xmlns:a16="http://schemas.microsoft.com/office/drawing/2014/main" id="{0B8FB5C7-0A8F-4704-B959-ADC4D9989F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33400"/>
                        <a:ext cx="1219200" cy="1371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3982E61-BDF0-4E9E-9052-3BC746F92A7E}"/>
</file>

<file path=customXml/itemProps2.xml><?xml version="1.0" encoding="utf-8"?>
<ds:datastoreItem xmlns:ds="http://schemas.openxmlformats.org/officeDocument/2006/customXml" ds:itemID="{A9DE0046-2A77-4CC2-803A-CD608136FC77}"/>
</file>

<file path=customXml/itemProps3.xml><?xml version="1.0" encoding="utf-8"?>
<ds:datastoreItem xmlns:ds="http://schemas.openxmlformats.org/officeDocument/2006/customXml" ds:itemID="{F75F7BFA-44AD-4CE5-A6F2-A160D5F410D1}"/>
</file>

<file path=docProps/app.xml><?xml version="1.0" encoding="utf-8"?>
<Properties xmlns="http://schemas.openxmlformats.org/officeDocument/2006/extended-properties" xmlns:vt="http://schemas.openxmlformats.org/officeDocument/2006/docPropsVTypes">
  <TotalTime>386</TotalTime>
  <Words>891</Words>
  <Application>Microsoft Office PowerPoint</Application>
  <PresentationFormat>On-screen Show (4:3)</PresentationFormat>
  <Paragraphs>217</Paragraphs>
  <Slides>35</Slides>
  <Notes>0</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Arial Black</vt:lpstr>
      <vt:lpstr>Arial Rounded MT Bold</vt:lpstr>
      <vt:lpstr>Berlin Sans FB</vt:lpstr>
      <vt:lpstr>Bookman</vt:lpstr>
      <vt:lpstr>Calibri</vt:lpstr>
      <vt:lpstr>Helvetica Black</vt:lpstr>
      <vt:lpstr>Tahoma</vt:lpstr>
      <vt:lpstr>Verdana</vt:lpstr>
      <vt:lpstr>Wingdings</vt:lpstr>
      <vt:lpstr>Office Theme</vt:lpstr>
      <vt:lpstr>Microsoft ClipArt Gallery</vt:lpstr>
      <vt:lpstr>    State Driver Responsibilities:  Knowing Your Capabilities</vt:lpstr>
      <vt:lpstr>Introduction</vt:lpstr>
      <vt:lpstr>Vision and Perception</vt:lpstr>
      <vt:lpstr>Effects of Misperceptions</vt:lpstr>
      <vt:lpstr>Vision and Perception</vt:lpstr>
      <vt:lpstr>Vision and Perception</vt:lpstr>
      <vt:lpstr>Vision and Perception Systems</vt:lpstr>
      <vt:lpstr>Vision and Perception</vt:lpstr>
      <vt:lpstr>Vision and Perception</vt:lpstr>
      <vt:lpstr>Vision and Perception</vt:lpstr>
      <vt:lpstr>Vision and Perception</vt:lpstr>
      <vt:lpstr>Perception</vt:lpstr>
      <vt:lpstr>Language Example</vt:lpstr>
      <vt:lpstr>Language Example</vt:lpstr>
      <vt:lpstr>Language of Driving</vt:lpstr>
      <vt:lpstr>Language of Driving</vt:lpstr>
      <vt:lpstr>Read This!</vt:lpstr>
      <vt:lpstr>Read This!</vt:lpstr>
      <vt:lpstr>Imaging Effects</vt:lpstr>
      <vt:lpstr>Imaging Effects</vt:lpstr>
      <vt:lpstr>Imaging Effects</vt:lpstr>
      <vt:lpstr>Your Brain Sees?</vt:lpstr>
      <vt:lpstr>Your Brain Sees?</vt:lpstr>
      <vt:lpstr>Your Brain Remembers</vt:lpstr>
      <vt:lpstr>What Did You See?</vt:lpstr>
      <vt:lpstr>Visual Imagery Fools Brain Perception</vt:lpstr>
      <vt:lpstr>Visual Imagery Fools Brain Perception</vt:lpstr>
      <vt:lpstr>Visual Imagery Fools Brain Perception</vt:lpstr>
      <vt:lpstr>Vision and Perception</vt:lpstr>
      <vt:lpstr>Vision and Perception</vt:lpstr>
      <vt:lpstr>Blindzone-Glare Elimination (BGE) Mirror Method</vt:lpstr>
      <vt:lpstr>BGE Mirror Settings</vt:lpstr>
      <vt:lpstr>Class Activity</vt:lpstr>
      <vt:lpstr>High School Driver Education Program</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49</cp:revision>
  <dcterms:created xsi:type="dcterms:W3CDTF">2017-02-01T18:23:33Z</dcterms:created>
  <dcterms:modified xsi:type="dcterms:W3CDTF">2018-11-30T20:26:36Z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ies>
</file>