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5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61" autoAdjust="0"/>
  </p:normalViewPr>
  <p:slideViewPr>
    <p:cSldViewPr>
      <p:cViewPr varScale="1">
        <p:scale>
          <a:sx n="68" d="100"/>
          <a:sy n="68" d="100"/>
        </p:scale>
        <p:origin x="12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12/5/2018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Driver Responsibilities: Making Informed Choices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Topic 1 Insuring Vehicle</a:t>
            </a:r>
          </a:p>
          <a:p>
            <a:r>
              <a:rPr lang="en-US" dirty="0"/>
              <a:t>Topic 2 Purchasing Vehicle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12/5/2018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1A384-BDF1-48C1-8E32-753D98406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Liability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FF6C2-5FD6-4CA2-9D1D-81A5445D1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Pays:</a:t>
            </a:r>
          </a:p>
          <a:p>
            <a:pPr lvl="1"/>
            <a:r>
              <a:rPr lang="en-US" dirty="0"/>
              <a:t>Other people’s medical expenses</a:t>
            </a:r>
          </a:p>
          <a:p>
            <a:pPr lvl="1"/>
            <a:r>
              <a:rPr lang="en-US" dirty="0"/>
              <a:t>Auto repairs</a:t>
            </a:r>
          </a:p>
          <a:p>
            <a:pPr lvl="1"/>
            <a:r>
              <a:rPr lang="en-US" dirty="0"/>
              <a:t>Attorney fees</a:t>
            </a:r>
          </a:p>
          <a:p>
            <a:pPr lvl="1"/>
            <a:r>
              <a:rPr lang="en-US" dirty="0"/>
              <a:t>Bail to $250</a:t>
            </a:r>
          </a:p>
          <a:p>
            <a:r>
              <a:rPr lang="en-US" dirty="0"/>
              <a:t>Covers:</a:t>
            </a:r>
          </a:p>
          <a:p>
            <a:pPr lvl="1"/>
            <a:r>
              <a:rPr lang="en-US" dirty="0"/>
              <a:t>You </a:t>
            </a:r>
          </a:p>
          <a:p>
            <a:pPr lvl="1"/>
            <a:r>
              <a:rPr lang="en-US" dirty="0"/>
              <a:t>Your family</a:t>
            </a:r>
          </a:p>
          <a:p>
            <a:pPr lvl="1"/>
            <a:r>
              <a:rPr lang="en-US" dirty="0"/>
              <a:t>Others driving with your permission</a:t>
            </a:r>
          </a:p>
          <a:p>
            <a:r>
              <a:rPr lang="en-US" dirty="0"/>
              <a:t>Required?</a:t>
            </a:r>
          </a:p>
          <a:p>
            <a:pPr lvl="1"/>
            <a:r>
              <a:rPr lang="en-US" dirty="0"/>
              <a:t>Yes, by State Law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862DF-6F72-4F1F-AC3B-66844D7F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DE7FA5-C5FA-4A88-BAF5-534E5AF53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65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87DA8-3125-4EFA-AF69-FDCE021A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Payment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4FDEC-B736-410F-99E9-7E193F233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Pays:</a:t>
            </a:r>
          </a:p>
          <a:p>
            <a:pPr lvl="1"/>
            <a:r>
              <a:rPr lang="en-US" dirty="0"/>
              <a:t>Medical</a:t>
            </a:r>
          </a:p>
          <a:p>
            <a:pPr lvl="1"/>
            <a:r>
              <a:rPr lang="en-US" dirty="0"/>
              <a:t>Funeral expenses</a:t>
            </a:r>
          </a:p>
          <a:p>
            <a:r>
              <a:rPr lang="en-US" dirty="0"/>
              <a:t>Covers:</a:t>
            </a:r>
          </a:p>
          <a:p>
            <a:pPr lvl="1"/>
            <a:r>
              <a:rPr lang="en-US" dirty="0"/>
              <a:t>You</a:t>
            </a:r>
          </a:p>
          <a:p>
            <a:pPr lvl="1"/>
            <a:r>
              <a:rPr lang="en-US" dirty="0"/>
              <a:t>Your family</a:t>
            </a:r>
          </a:p>
          <a:p>
            <a:pPr lvl="1"/>
            <a:r>
              <a:rPr lang="en-US" dirty="0"/>
              <a:t>Your passengers</a:t>
            </a:r>
          </a:p>
          <a:p>
            <a:r>
              <a:rPr lang="en-US" dirty="0"/>
              <a:t>Required?</a:t>
            </a:r>
          </a:p>
          <a:p>
            <a:pPr lvl="1"/>
            <a:r>
              <a:rPr lang="en-US" dirty="0"/>
              <a:t>Not required by state law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12B7B-4A6F-4990-980B-1F5AFFEF3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9CB592-278A-4194-86AD-910329CDD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31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64447-CDE5-4E0C-86F0-C165F3824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Injury Protection (PIP)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73CB2-F3BF-47B7-9443-DB430C475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Pays:</a:t>
            </a:r>
          </a:p>
          <a:p>
            <a:pPr lvl="1"/>
            <a:r>
              <a:rPr lang="en-US" dirty="0"/>
              <a:t>Medical expenses</a:t>
            </a:r>
          </a:p>
          <a:p>
            <a:pPr lvl="1"/>
            <a:r>
              <a:rPr lang="en-US" dirty="0"/>
              <a:t>Funeral expenses</a:t>
            </a:r>
          </a:p>
          <a:p>
            <a:pPr lvl="1"/>
            <a:r>
              <a:rPr lang="en-US" dirty="0"/>
              <a:t>Lost wages</a:t>
            </a:r>
          </a:p>
          <a:p>
            <a:pPr lvl="1"/>
            <a:r>
              <a:rPr lang="en-US" dirty="0"/>
              <a:t>Homemaker/caregiver services</a:t>
            </a:r>
          </a:p>
          <a:p>
            <a:r>
              <a:rPr lang="en-US" dirty="0"/>
              <a:t>Covers:</a:t>
            </a:r>
          </a:p>
          <a:p>
            <a:pPr lvl="1"/>
            <a:r>
              <a:rPr lang="en-US" dirty="0"/>
              <a:t>You </a:t>
            </a:r>
          </a:p>
          <a:p>
            <a:pPr lvl="1"/>
            <a:r>
              <a:rPr lang="en-US" dirty="0"/>
              <a:t>Your family</a:t>
            </a:r>
          </a:p>
          <a:p>
            <a:pPr lvl="1"/>
            <a:r>
              <a:rPr lang="en-US" dirty="0"/>
              <a:t>Your passengers</a:t>
            </a:r>
          </a:p>
          <a:p>
            <a:r>
              <a:rPr lang="en-US" dirty="0"/>
              <a:t>Required?</a:t>
            </a:r>
          </a:p>
          <a:p>
            <a:pPr lvl="1"/>
            <a:r>
              <a:rPr lang="en-US" dirty="0"/>
              <a:t>Not by State Law, but company must offer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0D48F-58BF-4671-8DDE-1BD052998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7015DD-7229-40E7-A1B4-07A40565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92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CC94-D614-4E33-AE5A-48FAC8CA8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Uninsured/Underinsured Motorist (UM/UIM)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79805-4D8F-4EC8-B8A1-8385EC634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Pays:</a:t>
            </a:r>
          </a:p>
          <a:p>
            <a:pPr lvl="1"/>
            <a:r>
              <a:rPr lang="en-US" dirty="0"/>
              <a:t>Medical expenses</a:t>
            </a:r>
          </a:p>
          <a:p>
            <a:pPr lvl="1"/>
            <a:r>
              <a:rPr lang="en-US" dirty="0"/>
              <a:t>Funeral expenses</a:t>
            </a:r>
          </a:p>
          <a:p>
            <a:pPr lvl="1"/>
            <a:r>
              <a:rPr lang="en-US" dirty="0"/>
              <a:t>Car repairs</a:t>
            </a:r>
          </a:p>
          <a:p>
            <a:pPr lvl="1"/>
            <a:r>
              <a:rPr lang="en-US" dirty="0"/>
              <a:t>Car rental</a:t>
            </a:r>
          </a:p>
          <a:p>
            <a:pPr lvl="1"/>
            <a:r>
              <a:rPr lang="en-US" dirty="0"/>
              <a:t>Replacement of damaged contents</a:t>
            </a:r>
          </a:p>
          <a:p>
            <a:r>
              <a:rPr lang="en-US" dirty="0"/>
              <a:t>Covers:</a:t>
            </a:r>
          </a:p>
          <a:p>
            <a:pPr lvl="1"/>
            <a:r>
              <a:rPr lang="en-US" dirty="0"/>
              <a:t>You</a:t>
            </a:r>
          </a:p>
          <a:p>
            <a:pPr lvl="1"/>
            <a:r>
              <a:rPr lang="en-US" dirty="0"/>
              <a:t>Your family</a:t>
            </a:r>
          </a:p>
          <a:p>
            <a:pPr lvl="1"/>
            <a:r>
              <a:rPr lang="en-US" dirty="0"/>
              <a:t>Your passengers</a:t>
            </a:r>
          </a:p>
          <a:p>
            <a:r>
              <a:rPr lang="en-US" dirty="0"/>
              <a:t>Required?</a:t>
            </a:r>
          </a:p>
          <a:p>
            <a:pPr lvl="1"/>
            <a:r>
              <a:rPr lang="en-US" dirty="0"/>
              <a:t>Not by State Law, but company must offer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363EE-D913-44CC-B662-150C3D2EF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CD2CB3-54AA-4752-8444-AA4A76F5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96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E07BE-94B0-4110-A0E5-2BB5E8B59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96186-79A3-4797-8434-15BE8094A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Pays:</a:t>
            </a:r>
          </a:p>
          <a:p>
            <a:pPr lvl="1"/>
            <a:r>
              <a:rPr lang="en-US" dirty="0"/>
              <a:t>Your car repair</a:t>
            </a:r>
          </a:p>
          <a:p>
            <a:pPr lvl="1"/>
            <a:r>
              <a:rPr lang="en-US" dirty="0"/>
              <a:t>Your car replacement</a:t>
            </a:r>
          </a:p>
          <a:p>
            <a:pPr lvl="1"/>
            <a:r>
              <a:rPr lang="en-US" dirty="0"/>
              <a:t>After a crash</a:t>
            </a:r>
          </a:p>
          <a:p>
            <a:r>
              <a:rPr lang="en-US" dirty="0"/>
              <a:t>Covers:</a:t>
            </a:r>
          </a:p>
          <a:p>
            <a:pPr lvl="1"/>
            <a:r>
              <a:rPr lang="en-US" dirty="0"/>
              <a:t>Your car</a:t>
            </a:r>
          </a:p>
          <a:p>
            <a:pPr lvl="1"/>
            <a:r>
              <a:rPr lang="en-US" dirty="0"/>
              <a:t>Regardless of driver</a:t>
            </a:r>
          </a:p>
          <a:p>
            <a:r>
              <a:rPr lang="en-US" dirty="0"/>
              <a:t>Required?</a:t>
            </a:r>
          </a:p>
          <a:p>
            <a:pPr lvl="1"/>
            <a:r>
              <a:rPr lang="en-US" dirty="0"/>
              <a:t>Not by State Law, but by car loan lenders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B3A74-1E40-4732-BAD8-C9482DC6B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0AE94A-D526-4BE4-8C95-12D7C569F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32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94338-1DC0-4B92-B478-AF39B2987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Comprehensive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BBEEB-A944-43EE-977F-266CB4719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Pays:</a:t>
            </a:r>
          </a:p>
          <a:p>
            <a:pPr lvl="1"/>
            <a:r>
              <a:rPr lang="en-US" dirty="0"/>
              <a:t>Car repair or replacement after</a:t>
            </a:r>
          </a:p>
          <a:p>
            <a:pPr lvl="2"/>
            <a:r>
              <a:rPr lang="en-US" dirty="0"/>
              <a:t>Fire</a:t>
            </a:r>
          </a:p>
          <a:p>
            <a:pPr lvl="2"/>
            <a:r>
              <a:rPr lang="en-US" dirty="0"/>
              <a:t>Hailstorm</a:t>
            </a:r>
          </a:p>
          <a:p>
            <a:pPr lvl="2"/>
            <a:r>
              <a:rPr lang="en-US" dirty="0"/>
              <a:t>Theft or other non-collision event</a:t>
            </a:r>
          </a:p>
          <a:p>
            <a:pPr lvl="2"/>
            <a:r>
              <a:rPr lang="en-US" dirty="0"/>
              <a:t>Rental car after theft</a:t>
            </a:r>
          </a:p>
          <a:p>
            <a:r>
              <a:rPr lang="en-US" dirty="0"/>
              <a:t>Covers:</a:t>
            </a:r>
          </a:p>
          <a:p>
            <a:pPr lvl="1"/>
            <a:r>
              <a:rPr lang="en-US" dirty="0"/>
              <a:t>Your car</a:t>
            </a:r>
          </a:p>
          <a:p>
            <a:r>
              <a:rPr lang="en-US" dirty="0"/>
              <a:t>Required?</a:t>
            </a:r>
          </a:p>
          <a:p>
            <a:pPr lvl="1"/>
            <a:r>
              <a:rPr lang="en-US" dirty="0"/>
              <a:t>Not by State Law, but by car loan </a:t>
            </a:r>
            <a:r>
              <a:rPr lang="en-US" dirty="0" err="1"/>
              <a:t>lendeers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F35D5-2238-4CEE-AEBD-04E950C4D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77C31-62F3-4F16-A196-F4550C610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72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ECD05-89D1-44DB-84B2-D1F15C1FA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Towing &amp; Labor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4D1DF-E156-4779-A1A3-ACC656DD8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Pays:</a:t>
            </a:r>
          </a:p>
          <a:p>
            <a:pPr lvl="1"/>
            <a:r>
              <a:rPr lang="en-US" dirty="0"/>
              <a:t>Towing</a:t>
            </a:r>
          </a:p>
          <a:p>
            <a:pPr lvl="1"/>
            <a:r>
              <a:rPr lang="en-US" dirty="0"/>
              <a:t>Labor charges</a:t>
            </a:r>
          </a:p>
          <a:p>
            <a:pPr lvl="1"/>
            <a:r>
              <a:rPr lang="en-US" dirty="0"/>
              <a:t>When your car is disabled </a:t>
            </a:r>
          </a:p>
          <a:p>
            <a:r>
              <a:rPr lang="en-US" dirty="0"/>
              <a:t>Covers:</a:t>
            </a:r>
          </a:p>
          <a:p>
            <a:pPr lvl="1"/>
            <a:r>
              <a:rPr lang="en-US" dirty="0"/>
              <a:t>Your car</a:t>
            </a:r>
          </a:p>
          <a:p>
            <a:r>
              <a:rPr lang="en-US" dirty="0"/>
              <a:t>Required?</a:t>
            </a:r>
          </a:p>
          <a:p>
            <a:pPr lvl="1"/>
            <a:r>
              <a:rPr lang="en-US" dirty="0"/>
              <a:t>Not required by State Law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8E869-E7EA-46FC-9928-B57C9DBFB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3F412-3F50-4CC7-B2A8-8DA3DB08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3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6BAB6-1AE6-41DF-B9A5-D7C9D159B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Rental Reimbursement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50E68-DD7C-4894-8F65-4D1C7DA1D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Pays:</a:t>
            </a:r>
          </a:p>
          <a:p>
            <a:pPr lvl="1"/>
            <a:r>
              <a:rPr lang="en-US" dirty="0"/>
              <a:t>A rental car</a:t>
            </a:r>
          </a:p>
          <a:p>
            <a:pPr lvl="1"/>
            <a:r>
              <a:rPr lang="en-US" dirty="0"/>
              <a:t>Your car is undergoing repair</a:t>
            </a:r>
          </a:p>
          <a:p>
            <a:pPr lvl="1"/>
            <a:r>
              <a:rPr lang="en-US" dirty="0"/>
              <a:t>For covered damage </a:t>
            </a:r>
          </a:p>
          <a:p>
            <a:r>
              <a:rPr lang="en-US" dirty="0"/>
              <a:t>Covers:</a:t>
            </a:r>
          </a:p>
          <a:p>
            <a:pPr lvl="1"/>
            <a:r>
              <a:rPr lang="en-US" dirty="0"/>
              <a:t>You</a:t>
            </a:r>
          </a:p>
          <a:p>
            <a:pPr lvl="1"/>
            <a:r>
              <a:rPr lang="en-US" dirty="0"/>
              <a:t>Your family members</a:t>
            </a:r>
          </a:p>
          <a:p>
            <a:r>
              <a:rPr lang="en-US" dirty="0"/>
              <a:t>Required?</a:t>
            </a:r>
          </a:p>
          <a:p>
            <a:pPr lvl="1"/>
            <a:r>
              <a:rPr lang="en-US" dirty="0"/>
              <a:t>Not required by State Law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2AC79-9729-4555-988F-333F6B87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3F2A90-F02B-4C39-958D-C319A78FA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82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DCCEA-89AB-423D-A092-32FBBF7D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9D847-04D8-4AC7-AA61-7C00D1DD2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car rates are determined</a:t>
            </a:r>
          </a:p>
          <a:p>
            <a:r>
              <a:rPr lang="en-US" dirty="0"/>
              <a:t>Factors used in establishing rates</a:t>
            </a:r>
          </a:p>
          <a:p>
            <a:r>
              <a:rPr lang="en-US" dirty="0"/>
              <a:t>Discounts</a:t>
            </a:r>
          </a:p>
          <a:p>
            <a:pPr lvl="1"/>
            <a:r>
              <a:rPr lang="en-US" dirty="0"/>
              <a:t>Mandatory</a:t>
            </a:r>
          </a:p>
          <a:p>
            <a:pPr lvl="1"/>
            <a:r>
              <a:rPr lang="en-US" dirty="0"/>
              <a:t>Non-mandatory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18680-3599-41E3-B0DC-98B5C7FF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37B79B-943E-40F7-BD57-22C897129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3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F9D81-7847-4394-A57C-C3BF5BCCB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976EE-3544-40B4-A452-E01C9FAD9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Factors used to determine your premium</a:t>
            </a:r>
          </a:p>
          <a:p>
            <a:pPr lvl="1"/>
            <a:r>
              <a:rPr lang="en-US" dirty="0"/>
              <a:t>Your age and marital status</a:t>
            </a:r>
          </a:p>
          <a:p>
            <a:pPr lvl="2"/>
            <a:r>
              <a:rPr lang="en-US" dirty="0"/>
              <a:t>Highest rates</a:t>
            </a:r>
          </a:p>
          <a:p>
            <a:pPr lvl="3"/>
            <a:r>
              <a:rPr lang="en-US" dirty="0"/>
              <a:t>Male drivers under 25</a:t>
            </a:r>
          </a:p>
          <a:p>
            <a:pPr lvl="3"/>
            <a:r>
              <a:rPr lang="en-US" dirty="0"/>
              <a:t>Unmarried women under 21</a:t>
            </a:r>
          </a:p>
          <a:p>
            <a:pPr lvl="2"/>
            <a:r>
              <a:rPr lang="en-US" dirty="0"/>
              <a:t>Over 50 may get a discount</a:t>
            </a:r>
          </a:p>
          <a:p>
            <a:pPr lvl="1"/>
            <a:r>
              <a:rPr lang="en-US" dirty="0"/>
              <a:t>County where you keep your car</a:t>
            </a:r>
          </a:p>
          <a:p>
            <a:pPr lvl="2"/>
            <a:r>
              <a:rPr lang="en-US" dirty="0"/>
              <a:t>Urban counties have more accidents and auto thefts; tending to be higher than those of rural areas </a:t>
            </a:r>
          </a:p>
          <a:p>
            <a:pPr lvl="1"/>
            <a:r>
              <a:rPr lang="en-US" dirty="0"/>
              <a:t>Your car</a:t>
            </a:r>
          </a:p>
          <a:p>
            <a:pPr lvl="2"/>
            <a:r>
              <a:rPr lang="en-US" dirty="0"/>
              <a:t>Collision and comprehensive rates</a:t>
            </a:r>
          </a:p>
          <a:p>
            <a:pPr lvl="3"/>
            <a:r>
              <a:rPr lang="en-US" dirty="0"/>
              <a:t>Highest for luxury, high-performance, and sports cars</a:t>
            </a:r>
          </a:p>
          <a:p>
            <a:pPr lvl="3"/>
            <a:r>
              <a:rPr lang="en-US" dirty="0"/>
              <a:t>Higher for cars that damage easily</a:t>
            </a:r>
          </a:p>
          <a:p>
            <a:pPr lvl="3"/>
            <a:r>
              <a:rPr lang="en-US" dirty="0"/>
              <a:t>Higher for cars that cost more to repair</a:t>
            </a:r>
          </a:p>
          <a:p>
            <a:pPr lvl="1"/>
            <a:r>
              <a:rPr lang="en-US" dirty="0"/>
              <a:t>How you use your car</a:t>
            </a:r>
          </a:p>
          <a:p>
            <a:pPr lvl="2"/>
            <a:r>
              <a:rPr lang="en-US" dirty="0"/>
              <a:t>Higher for cars driven to work or used for business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6B8A4-7E68-40D1-ABB3-777BED4F9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3DE34-4254-414D-BD65-BFA376340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41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Ownership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Insurance Costs</a:t>
            </a:r>
          </a:p>
          <a:p>
            <a:r>
              <a:rPr lang="en-US" dirty="0"/>
              <a:t>Purchase and Financing Costs</a:t>
            </a:r>
          </a:p>
          <a:p>
            <a:r>
              <a:rPr lang="en-US" dirty="0"/>
              <a:t>Maintenance and Operating Costs</a:t>
            </a:r>
          </a:p>
          <a:p>
            <a:r>
              <a:rPr lang="en-US" dirty="0"/>
              <a:t>Registration and Inspection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12/5/2018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DD657-A3DC-4B99-9FD8-7DFCE9A0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5FD63-3AB2-4CB0-B8A0-33FE38C53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Factors used to determine your individual premium </a:t>
            </a:r>
          </a:p>
          <a:p>
            <a:pPr lvl="1"/>
            <a:r>
              <a:rPr lang="en-US" dirty="0"/>
              <a:t>Your deductibles</a:t>
            </a:r>
          </a:p>
          <a:p>
            <a:pPr lvl="2"/>
            <a:r>
              <a:rPr lang="en-US" dirty="0"/>
              <a:t>Your share of the cost of a collision or comprehensive claim</a:t>
            </a:r>
          </a:p>
          <a:p>
            <a:pPr lvl="2"/>
            <a:r>
              <a:rPr lang="en-US" dirty="0"/>
              <a:t>Reduce your premium by raising your deductibles  </a:t>
            </a:r>
          </a:p>
          <a:p>
            <a:pPr lvl="1"/>
            <a:r>
              <a:rPr lang="en-US" dirty="0"/>
              <a:t>Surcharges</a:t>
            </a:r>
          </a:p>
          <a:p>
            <a:pPr lvl="2"/>
            <a:r>
              <a:rPr lang="en-US" dirty="0"/>
              <a:t>Added for collisions resulting in property damage of $1,000 or more</a:t>
            </a:r>
          </a:p>
          <a:p>
            <a:pPr lvl="1"/>
            <a:r>
              <a:rPr lang="en-US" dirty="0"/>
              <a:t>Discounts</a:t>
            </a:r>
          </a:p>
          <a:p>
            <a:pPr lvl="2"/>
            <a:r>
              <a:rPr lang="en-US" dirty="0"/>
              <a:t>Some required by the state, while others are optional with companies</a:t>
            </a:r>
          </a:p>
          <a:p>
            <a:pPr lvl="2"/>
            <a:r>
              <a:rPr lang="en-US" dirty="0"/>
              <a:t>Mutuals are not required to give any discounts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D8A7F-E432-429A-BFBC-C03E3D7E4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0BC7D2-FB65-4C9F-954A-E5C76B4E8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0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80E7C-EB7A-4674-BD46-CBB1197D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Premium Discounts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BB187-15E4-4A1F-9201-B119ED7C5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 and Car Equipment Savings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C56FF-CCE3-475F-90DD-7B35EB6A7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06C42-C7FF-4D9C-A54E-C7F66865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6F41BFB-10E7-4A6C-8E5B-15DF31EE1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061963"/>
              </p:ext>
            </p:extLst>
          </p:nvPr>
        </p:nvGraphicFramePr>
        <p:xfrm>
          <a:off x="457200" y="2106144"/>
          <a:ext cx="8229600" cy="4250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9310952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926135134"/>
                    </a:ext>
                  </a:extLst>
                </a:gridCol>
              </a:tblGrid>
              <a:tr h="4047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Auto Insurance Discounts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523201"/>
                  </a:ext>
                </a:extLst>
              </a:tr>
              <a:tr h="70836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Defensive driving and driver education courses for young drivers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10 % off Liability, Collision Medical Payments, and PIP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09638"/>
                  </a:ext>
                </a:extLst>
              </a:tr>
              <a:tr h="1011955">
                <a:tc>
                  <a:txBody>
                    <a:bodyPr/>
                    <a:lstStyle/>
                    <a:p>
                      <a:r>
                        <a:rPr lang="en-US" dirty="0"/>
                        <a:t>Airbags and other passive restraints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 off Medical Payments and PIP (driver’s side) 30% off Medical payments and PIP (both sides)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10892"/>
                  </a:ext>
                </a:extLst>
              </a:tr>
              <a:tr h="708367">
                <a:tc>
                  <a:txBody>
                    <a:bodyPr/>
                    <a:lstStyle/>
                    <a:p>
                      <a:r>
                        <a:rPr lang="en-US" dirty="0"/>
                        <a:t>Drug/alcohol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 off Liability, Collision, medical payments and PIP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591495"/>
                  </a:ext>
                </a:extLst>
              </a:tr>
              <a:tr h="708367">
                <a:tc>
                  <a:txBody>
                    <a:bodyPr/>
                    <a:lstStyle/>
                    <a:p>
                      <a:r>
                        <a:rPr lang="en-US" dirty="0"/>
                        <a:t>Anti Theft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Reduces Comprehensive premium; amount varies by device and county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582924"/>
                  </a:ext>
                </a:extLst>
              </a:tr>
              <a:tr h="708367">
                <a:tc>
                  <a:txBody>
                    <a:bodyPr/>
                    <a:lstStyle/>
                    <a:p>
                      <a:r>
                        <a:rPr lang="en-US" dirty="0"/>
                        <a:t>Two or more cars on 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 off Liability, medical Payments, and PIP 15% off Collision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929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549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128B0-22CC-47CB-8EF5-D2FB31DBF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Premium Discounts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6DBE3-4D6C-400F-A700-308643986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Companies may give optional discounts for:</a:t>
            </a:r>
          </a:p>
          <a:p>
            <a:pPr lvl="1"/>
            <a:r>
              <a:rPr lang="en-US" dirty="0"/>
              <a:t>Your age and annual mileage driven</a:t>
            </a:r>
          </a:p>
          <a:p>
            <a:pPr lvl="1"/>
            <a:r>
              <a:rPr lang="en-US" dirty="0"/>
              <a:t>Policy renewal, with a good claim and driving record</a:t>
            </a:r>
          </a:p>
          <a:p>
            <a:pPr lvl="1"/>
            <a:r>
              <a:rPr lang="en-US" dirty="0"/>
              <a:t>Anti-lock brakes</a:t>
            </a:r>
          </a:p>
          <a:p>
            <a:pPr lvl="1"/>
            <a:r>
              <a:rPr lang="en-US" dirty="0"/>
              <a:t>A parent or family whose young driver is away at school without a car</a:t>
            </a:r>
          </a:p>
          <a:p>
            <a:pPr lvl="1"/>
            <a:r>
              <a:rPr lang="en-US" dirty="0"/>
              <a:t>Full-time college and high school students with a “B” or 3.0 average</a:t>
            </a:r>
          </a:p>
          <a:p>
            <a:pPr lvl="1"/>
            <a:r>
              <a:rPr lang="en-US" dirty="0"/>
              <a:t>Cars with automatic daytime running lights</a:t>
            </a:r>
          </a:p>
          <a:p>
            <a:pPr lvl="1"/>
            <a:r>
              <a:rPr lang="en-US" dirty="0"/>
              <a:t>Membership or adult leadership in certain youth organizations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5082E-E983-4064-95B0-821BFF6DA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F37D83-EDE0-4C01-B60D-0849EBB3E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06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F711B-5E2D-4890-898D-4A17F0215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“High Risk”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03E8E-A63E-44B2-9944-EBFBB335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company has its own rules</a:t>
            </a:r>
          </a:p>
          <a:p>
            <a:pPr lvl="1"/>
            <a:r>
              <a:rPr lang="en-US" dirty="0"/>
              <a:t>Called “underwriting guidelines”</a:t>
            </a:r>
          </a:p>
          <a:p>
            <a:pPr lvl="1"/>
            <a:r>
              <a:rPr lang="en-US" dirty="0"/>
              <a:t>For deciding whether to insure people </a:t>
            </a:r>
          </a:p>
          <a:p>
            <a:r>
              <a:rPr lang="en-US" dirty="0"/>
              <a:t>Makes it harder to get car insurance</a:t>
            </a:r>
          </a:p>
          <a:p>
            <a:r>
              <a:rPr lang="en-US" dirty="0"/>
              <a:t>Must pay higher premiums</a:t>
            </a:r>
          </a:p>
          <a:p>
            <a:r>
              <a:rPr lang="en-US" dirty="0"/>
              <a:t>Insurance for high risk drivers</a:t>
            </a:r>
          </a:p>
          <a:p>
            <a:r>
              <a:rPr lang="en-US" dirty="0"/>
              <a:t>Surcharges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50178-E646-48B6-B402-D6B4F0510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30965-A6CE-4A81-ADEA-189EC4C8A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91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2F6C7-B530-47BA-AF6C-3DD4D70EB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“High Risk”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53AD2-3474-49C7-824C-C2415B2B2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Driving Record Will Cost You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125DF-BD41-4290-A315-28BE5AC9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D3791-C885-45EE-83CF-11159888E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B49979B-7819-442E-91D5-492B3266C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95634"/>
              </p:ext>
            </p:extLst>
          </p:nvPr>
        </p:nvGraphicFramePr>
        <p:xfrm>
          <a:off x="457200" y="2286000"/>
          <a:ext cx="82296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04224801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841433229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Accident or Violation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Surcharge* (Premium Cost will increase by)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18047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One collision (at-fault) in 36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119226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Two collisions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26331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Three collisions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26549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Each moving violation (speeding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967499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Involuntary manslaughter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254016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Driving Under the Influence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18972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Criminally negligent driving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2867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No license or license suspension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577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027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2A554-1FF1-43EE-88DB-6E97256D0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Paying for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4942A-9C5C-4E17-90DB-77854AD8C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Many people can not pay their car insurance premium in one installment</a:t>
            </a:r>
          </a:p>
          <a:p>
            <a:r>
              <a:rPr lang="en-US" dirty="0"/>
              <a:t>Insurance companies must offer installment plans</a:t>
            </a:r>
          </a:p>
          <a:p>
            <a:r>
              <a:rPr lang="en-US" dirty="0"/>
              <a:t>Agents and insurers use finance companies</a:t>
            </a:r>
          </a:p>
          <a:p>
            <a:pPr lvl="1"/>
            <a:r>
              <a:rPr lang="en-US" dirty="0"/>
              <a:t>Lend money at high interest rates to pay insurance premiums </a:t>
            </a:r>
          </a:p>
          <a:p>
            <a:r>
              <a:rPr lang="en-US" dirty="0"/>
              <a:t>Look for insurance companies that offer their own installment plans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E8A87-FF58-424D-9F75-7526A2FC9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1C9DE-0BC5-4239-B71A-6B1110F36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F0BB0-C637-4D6B-AF76-41CF0DCB1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Paying for Insurance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05D37-8910-4421-B47D-B055A1AF7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Ask the agent:</a:t>
            </a:r>
          </a:p>
          <a:p>
            <a:pPr lvl="1"/>
            <a:r>
              <a:rPr lang="en-US" dirty="0"/>
              <a:t>Who will provide my installment plan?</a:t>
            </a:r>
          </a:p>
          <a:p>
            <a:pPr lvl="2"/>
            <a:r>
              <a:rPr lang="en-US" dirty="0"/>
              <a:t>The insurance company or a premium finance company </a:t>
            </a:r>
          </a:p>
          <a:p>
            <a:pPr lvl="1"/>
            <a:r>
              <a:rPr lang="en-US" dirty="0"/>
              <a:t>If it is a premium finance company, what is the interest rate?</a:t>
            </a:r>
          </a:p>
          <a:p>
            <a:pPr lvl="1"/>
            <a:r>
              <a:rPr lang="en-US" dirty="0"/>
              <a:t>How much is the down payment?</a:t>
            </a:r>
          </a:p>
          <a:p>
            <a:pPr lvl="1"/>
            <a:r>
              <a:rPr lang="en-US" dirty="0"/>
              <a:t>How much is my monthly payment?</a:t>
            </a:r>
          </a:p>
          <a:p>
            <a:pPr lvl="1"/>
            <a:r>
              <a:rPr lang="en-US" dirty="0"/>
              <a:t>How many payments do I make?</a:t>
            </a:r>
          </a:p>
          <a:p>
            <a:pPr lvl="1"/>
            <a:r>
              <a:rPr lang="en-US" dirty="0"/>
              <a:t>How much is my total payment?</a:t>
            </a:r>
          </a:p>
          <a:p>
            <a:pPr lvl="2"/>
            <a:r>
              <a:rPr lang="en-US" dirty="0"/>
              <a:t>Annual or sic-month premium plus interest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8CE0B-9FDA-43BC-A0A8-B962C2AB0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48CD38-BEFC-45B6-B394-A493C16D8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026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EB6DD-5AEB-435F-ACD0-252502DC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Paying for Insurance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773C-5400-437A-A273-F19640FF9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worksheet to compare the installment packages offered by agents and companies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Bookman" pitchFamily="18" charset="0"/>
                <a:cs typeface="+mn-cs"/>
              </a:rPr>
              <a:t>INSTALLMENT PLAN WORKSHEET</a:t>
            </a:r>
            <a:endParaRPr lang="en-US" alt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+mn-cs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i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Agent or Company Names 		______________	______________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Interest Rate, if any 		______________	______________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Down Payment 			______________	______________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Monthly Payment 			______________	______________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Number of Months 		______________	______________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Total you pay			______________	______________	</a:t>
            </a:r>
            <a:endParaRPr lang="en-US" altLang="en-US" sz="1600" b="1" dirty="0">
              <a:solidFill>
                <a:srgbClr val="000099"/>
              </a:solidFill>
              <a:latin typeface="Times New Roman" panose="02020603050405020304" pitchFamily="18" charset="0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E91C5-E387-430C-A71E-9FC749D97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54BFC0-9EBE-460E-B1DA-51E24472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20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9D927-A5B7-4D2F-8AD4-B7AB8E7B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Losing Your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5F8AD-62D3-4D8F-BE8B-39776E436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Cancellation</a:t>
            </a:r>
          </a:p>
          <a:p>
            <a:pPr lvl="1"/>
            <a:r>
              <a:rPr lang="en-US" dirty="0"/>
              <a:t>First 60 days, company can cancel for any reason, including a ticket or collision</a:t>
            </a:r>
          </a:p>
          <a:p>
            <a:pPr lvl="1"/>
            <a:r>
              <a:rPr lang="en-US" dirty="0"/>
              <a:t>After policy is in effect more than 60 days, for the following reasons:</a:t>
            </a:r>
          </a:p>
          <a:p>
            <a:pPr lvl="2"/>
            <a:r>
              <a:rPr lang="en-US" dirty="0"/>
              <a:t>Company must give 10 days’ notice before canceling</a:t>
            </a:r>
          </a:p>
          <a:p>
            <a:pPr lvl="2"/>
            <a:r>
              <a:rPr lang="en-US" dirty="0"/>
              <a:t>Refund of unearned premium </a:t>
            </a:r>
          </a:p>
          <a:p>
            <a:r>
              <a:rPr lang="en-US" dirty="0"/>
              <a:t>Non-renewal</a:t>
            </a:r>
          </a:p>
          <a:p>
            <a:pPr lvl="1"/>
            <a:r>
              <a:rPr lang="en-US" dirty="0"/>
              <a:t>Company will not develop a new contract</a:t>
            </a:r>
          </a:p>
          <a:p>
            <a:r>
              <a:rPr lang="en-US" dirty="0"/>
              <a:t>Request Reasons in Writing</a:t>
            </a:r>
          </a:p>
          <a:p>
            <a:pPr lvl="1"/>
            <a:r>
              <a:rPr lang="en-US" dirty="0"/>
              <a:t>Why company canceled policy</a:t>
            </a:r>
          </a:p>
          <a:p>
            <a:pPr lvl="1"/>
            <a:r>
              <a:rPr lang="en-US" dirty="0"/>
              <a:t>Why company will not renew the policy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2ABF0-614D-4572-A3B9-A789A30A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452F77-C7D7-4352-947F-7180F136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177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9BE63-8B85-4A61-AC8B-77665FC12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Collision…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6451C-8397-4B1A-9A79-81316377D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now?</a:t>
            </a:r>
          </a:p>
          <a:p>
            <a:pPr lvl="1"/>
            <a:r>
              <a:rPr lang="en-US" dirty="0"/>
              <a:t>Discuss what your policy requires you to do after a collision</a:t>
            </a:r>
          </a:p>
          <a:p>
            <a:pPr lvl="1"/>
            <a:r>
              <a:rPr lang="en-US" dirty="0"/>
              <a:t>Your uninsured motorist coverage pays for hit-and-run collisions only if reported to the police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E974D-D4E6-4A3B-B4EE-745835D21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B74BC-3254-4023-B43F-BC781BA3D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58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176FF-1CC1-4A60-8628-882648603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Insuring a Car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AD2F8-8E29-4626-8350-84E307088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law requires you to have car insurance</a:t>
            </a:r>
          </a:p>
          <a:p>
            <a:r>
              <a:rPr lang="en-US" dirty="0"/>
              <a:t>If you still owe money on your car, you lender can require insurance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1F413-9A7F-4DB1-AD4A-68B192086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C23EB9-FDE2-48BD-A665-1CB518FE2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26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31F3C-0568-4F95-8262-C17660887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Buying a Car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01E2A-D6FF-411E-BF6D-960E2033A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or Used?</a:t>
            </a:r>
          </a:p>
          <a:p>
            <a:r>
              <a:rPr lang="en-US" dirty="0"/>
              <a:t>What Do I need it To Do?</a:t>
            </a:r>
          </a:p>
          <a:p>
            <a:r>
              <a:rPr lang="en-US" dirty="0"/>
              <a:t>What Safety Features Are needed?</a:t>
            </a:r>
          </a:p>
          <a:p>
            <a:r>
              <a:rPr lang="en-US" dirty="0"/>
              <a:t>How Much will it Cost?</a:t>
            </a:r>
          </a:p>
          <a:p>
            <a:r>
              <a:rPr lang="en-US" dirty="0"/>
              <a:t>How Economical is it?</a:t>
            </a:r>
          </a:p>
          <a:p>
            <a:r>
              <a:rPr lang="en-US" dirty="0"/>
              <a:t>What Options Do I Need?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21D28-28AC-473C-AE91-3EFC3DE5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E606FF-C19B-455B-94AA-5ADFBE467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195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CE01D-6733-461A-AD09-2467C9E57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Monthly Payment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4C14D-DEF7-4B04-8AFB-7FC1BB503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Price Formula</a:t>
            </a:r>
          </a:p>
          <a:p>
            <a:pPr marL="0" lvl="0" indent="0"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8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+mn-cs"/>
              </a:rPr>
              <a:t>Vehicle Price</a:t>
            </a:r>
            <a:endParaRPr lang="en-US" altLang="en-US" sz="3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+mn-cs"/>
            </a:endParaRPr>
          </a:p>
          <a:p>
            <a:pPr marL="0" lvl="0" indent="0"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Purchase Price x Interest Rate x  Length of Finance</a:t>
            </a:r>
          </a:p>
          <a:p>
            <a:pPr marL="0" lvl="0" indent="0" eaLnBrk="0" fontAlgn="base" hangingPunct="0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	Purchase Price - 	 		$12,000</a:t>
            </a:r>
          </a:p>
          <a:p>
            <a:pPr marL="0" lvl="0" indent="0" eaLnBrk="0" fontAlgn="base" hangingPunct="0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	Interest Rate - 			7 percent</a:t>
            </a:r>
          </a:p>
          <a:p>
            <a:pPr marL="0" lvl="0" indent="0" eaLnBrk="0" fontAlgn="base" hangingPunct="0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800" b="1" dirty="0">
                <a:solidFill>
                  <a:srgbClr val="000099"/>
                </a:solidFill>
                <a:latin typeface="Times New Roman" panose="02020603050405020304" pitchFamily="18" charset="0"/>
                <a:cs typeface="+mn-cs"/>
              </a:rPr>
              <a:t>	Length of Finance - 		48 months</a:t>
            </a:r>
          </a:p>
          <a:p>
            <a:pPr marL="0" lvl="0" indent="0"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8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+mn-cs"/>
              </a:rPr>
              <a:t>Purchase Price + Interest + Sales Taxes = Total Price</a:t>
            </a:r>
            <a:endParaRPr lang="en-US" altLang="en-US" sz="3800" b="1" dirty="0">
              <a:solidFill>
                <a:srgbClr val="000099"/>
              </a:solidFill>
              <a:latin typeface="Times New Roman" panose="02020603050405020304" pitchFamily="18" charset="0"/>
              <a:cs typeface="+mn-cs"/>
            </a:endParaRPr>
          </a:p>
          <a:p>
            <a:pPr marL="0" lvl="0" indent="0"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8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+mn-cs"/>
              </a:rPr>
              <a:t>over $16,000.00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is a Monthly Payment?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18D84-C797-44B4-92D8-91E2044C1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70121-ECD9-401F-A1E7-C8442CD4F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52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1A0E2-B030-40F3-9858-8198FE4F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Sessions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40C18-F18B-4017-9767-8CFB5499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Classroom</a:t>
            </a:r>
          </a:p>
          <a:p>
            <a:pPr lvl="1"/>
            <a:r>
              <a:rPr lang="en-US" dirty="0"/>
              <a:t>Trip planning</a:t>
            </a:r>
          </a:p>
          <a:p>
            <a:pPr lvl="1"/>
            <a:r>
              <a:rPr lang="en-US" dirty="0"/>
              <a:t>Getting your Pennsylvania License</a:t>
            </a:r>
          </a:p>
          <a:p>
            <a:pPr lvl="1"/>
            <a:r>
              <a:rPr lang="en-US" dirty="0"/>
              <a:t>Highway Transportation System</a:t>
            </a:r>
          </a:p>
          <a:p>
            <a:r>
              <a:rPr lang="en-US" dirty="0"/>
              <a:t>In-Car</a:t>
            </a:r>
          </a:p>
          <a:p>
            <a:pPr lvl="1"/>
            <a:r>
              <a:rPr lang="en-US" dirty="0"/>
              <a:t>Lesson Assessments</a:t>
            </a:r>
          </a:p>
          <a:p>
            <a:pPr lvl="1"/>
            <a:r>
              <a:rPr lang="en-US" dirty="0"/>
              <a:t>Traction Control Range Sessions Planning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0F264-259E-4A0C-86AC-38062F8DB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DE30E-78BE-4FA1-BBBA-F224FCC3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61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12/5/2018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0A531-B6BA-4759-AE0F-9AD2C2D1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Responsibility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457B5-C2A9-4D8C-AD24-0997BCC2D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liability coverage</a:t>
            </a:r>
          </a:p>
          <a:p>
            <a:r>
              <a:rPr lang="en-US" dirty="0"/>
              <a:t>Alternatives to insurance</a:t>
            </a:r>
          </a:p>
          <a:p>
            <a:r>
              <a:rPr lang="en-US" dirty="0"/>
              <a:t>Types of proof of financial responsibility</a:t>
            </a:r>
          </a:p>
          <a:p>
            <a:r>
              <a:rPr lang="en-US" dirty="0"/>
              <a:t>When you must show proof of financial responsibility</a:t>
            </a:r>
          </a:p>
          <a:p>
            <a:r>
              <a:rPr lang="en-US" dirty="0"/>
              <a:t>Penalties for driving without insurance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5D9CA-B759-46D8-BCC7-2DCF1A8C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C039D-17D9-4A51-87E2-1239174D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F160C-EDE5-45D6-8E34-84D4F0E6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Auto Insurance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FD652-DFAF-44DB-A363-4E4B32391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Minimum Liability Coverage</a:t>
            </a:r>
          </a:p>
          <a:p>
            <a:pPr lvl="1"/>
            <a:r>
              <a:rPr lang="en-US" dirty="0"/>
              <a:t>$20.000 per injured person</a:t>
            </a:r>
          </a:p>
          <a:p>
            <a:pPr lvl="1"/>
            <a:r>
              <a:rPr lang="en-US" dirty="0"/>
              <a:t>Up to $40,000 for everyone hurt in an accident</a:t>
            </a:r>
          </a:p>
          <a:p>
            <a:pPr lvl="1"/>
            <a:r>
              <a:rPr lang="en-US" dirty="0"/>
              <a:t>$15,000 for property damage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537F6-E0FD-454E-B93A-892AA12CA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2B38B3-F104-4C49-A0AE-DBAD98AB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7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41554-97A3-416A-B106-C37A68D6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Auto Insurance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51341-CED9-4878-B75E-BD9D25D92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must show Proof of Financial Responsibility when you:</a:t>
            </a:r>
          </a:p>
          <a:p>
            <a:pPr lvl="1"/>
            <a:r>
              <a:rPr lang="en-US" dirty="0"/>
              <a:t>Are asked for it by a police officer</a:t>
            </a:r>
          </a:p>
          <a:p>
            <a:pPr lvl="1"/>
            <a:r>
              <a:rPr lang="en-US" dirty="0"/>
              <a:t>Have a collision</a:t>
            </a:r>
          </a:p>
          <a:p>
            <a:pPr lvl="1"/>
            <a:r>
              <a:rPr lang="en-US" dirty="0"/>
              <a:t>Register your vehicle or renew its plates</a:t>
            </a:r>
          </a:p>
          <a:p>
            <a:pPr lvl="1"/>
            <a:r>
              <a:rPr lang="en-US" dirty="0"/>
              <a:t>Obtain or renew a driver license</a:t>
            </a:r>
          </a:p>
          <a:p>
            <a:pPr lvl="1"/>
            <a:r>
              <a:rPr lang="en-US" dirty="0"/>
              <a:t>Get your car inspected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8C34E-B669-42D0-B9EE-E3A451A3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ABDF27-1C3C-40F1-BA3C-4D319F1E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8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B2E9E-8738-4F93-9416-5489C5C4E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Auto Insurance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265C2-AA96-446D-82BD-F9C8A4794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Penalties for Driving without Proof of Insurance</a:t>
            </a:r>
          </a:p>
          <a:p>
            <a:pPr lvl="1"/>
            <a:r>
              <a:rPr lang="en-US" dirty="0"/>
              <a:t>First Conviction</a:t>
            </a:r>
          </a:p>
          <a:p>
            <a:pPr lvl="2"/>
            <a:r>
              <a:rPr lang="en-US" dirty="0"/>
              <a:t>$175 to $350 fine </a:t>
            </a:r>
          </a:p>
          <a:p>
            <a:pPr lvl="1"/>
            <a:r>
              <a:rPr lang="en-US" dirty="0"/>
              <a:t>Subsequent Convictions</a:t>
            </a:r>
          </a:p>
          <a:p>
            <a:pPr lvl="2"/>
            <a:r>
              <a:rPr lang="en-US" dirty="0"/>
              <a:t>$350 to $1,000 fine</a:t>
            </a:r>
          </a:p>
          <a:p>
            <a:pPr lvl="2"/>
            <a:r>
              <a:rPr lang="en-US" dirty="0"/>
              <a:t>Driver’s license suspension</a:t>
            </a:r>
          </a:p>
          <a:p>
            <a:pPr lvl="2"/>
            <a:r>
              <a:rPr lang="en-US" dirty="0"/>
              <a:t>Impoundment of your car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CB8F4-C3AE-46D8-B090-ACEA5913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52179-3820-4AA6-BE61-BF42FB5A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01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85BE4-B625-427B-A273-2EACA372E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Auto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3255D-DE19-4A46-BEFA-2F166835C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Declaration Page of Your Policy</a:t>
            </a:r>
          </a:p>
          <a:p>
            <a:pPr lvl="1"/>
            <a:r>
              <a:rPr lang="en-US" dirty="0"/>
              <a:t>The exact mane of your insurance company</a:t>
            </a:r>
          </a:p>
          <a:p>
            <a:pPr lvl="1"/>
            <a:r>
              <a:rPr lang="en-US" dirty="0"/>
              <a:t>The policy number</a:t>
            </a:r>
          </a:p>
          <a:p>
            <a:pPr lvl="1"/>
            <a:r>
              <a:rPr lang="en-US" dirty="0"/>
              <a:t>Your coverages and how much they cost</a:t>
            </a:r>
          </a:p>
          <a:p>
            <a:pPr lvl="1"/>
            <a:r>
              <a:rPr lang="en-US" dirty="0"/>
              <a:t>Your deductibles, if any</a:t>
            </a:r>
          </a:p>
          <a:p>
            <a:pPr lvl="1"/>
            <a:r>
              <a:rPr lang="en-US" dirty="0"/>
              <a:t>The vehicle insured on the policy, their vehicle identification number(s) (VIN) and their classification for rating purposes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9DECF-7771-4017-A124-A6B51015D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CAB05-053C-40FA-89C3-B7AA807D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64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A9D90-DC02-4B82-9CA4-2F8440992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Personal Auto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EF09F-112C-4105-81BE-A3314B75B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Eight types of coverage</a:t>
            </a:r>
          </a:p>
          <a:p>
            <a:pPr lvl="1"/>
            <a:r>
              <a:rPr lang="en-US" dirty="0"/>
              <a:t>Liability</a:t>
            </a:r>
          </a:p>
          <a:p>
            <a:pPr lvl="1"/>
            <a:r>
              <a:rPr lang="en-US" dirty="0"/>
              <a:t>Medical payments</a:t>
            </a:r>
          </a:p>
          <a:p>
            <a:pPr lvl="1"/>
            <a:r>
              <a:rPr lang="en-US" dirty="0"/>
              <a:t>Personal Injury Protection</a:t>
            </a:r>
          </a:p>
          <a:p>
            <a:pPr lvl="1"/>
            <a:r>
              <a:rPr lang="en-US" dirty="0"/>
              <a:t>Uninsured/Underinsured Motorist</a:t>
            </a:r>
          </a:p>
          <a:p>
            <a:pPr lvl="1"/>
            <a:r>
              <a:rPr lang="en-US" dirty="0"/>
              <a:t>Collision</a:t>
            </a:r>
          </a:p>
          <a:p>
            <a:pPr lvl="1"/>
            <a:r>
              <a:rPr lang="en-US" dirty="0"/>
              <a:t>Comprehensive</a:t>
            </a:r>
          </a:p>
          <a:p>
            <a:pPr lvl="1"/>
            <a:r>
              <a:rPr lang="en-US" dirty="0"/>
              <a:t>Towing &amp; Labor</a:t>
            </a:r>
          </a:p>
          <a:p>
            <a:pPr lvl="1"/>
            <a:r>
              <a:rPr lang="en-US" dirty="0"/>
              <a:t>Rental reimbursement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EA844-9B00-4EC3-843C-BF39CD8C0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12/5/2018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EFBE45-F0D0-4715-A80F-63A6C13C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60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DB8ED9-4645-49FA-B257-3C5FAB260B2C}"/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purl.org/dc/terms/"/>
    <ds:schemaRef ds:uri="http://schemas.microsoft.com/office/2006/documentManagement/types"/>
    <ds:schemaRef ds:uri="f1c7bf0e-1cb0-48f8-99df-6e3f20f315ba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1464</Words>
  <Application>Microsoft Office PowerPoint</Application>
  <PresentationFormat>On-screen Show (4:3)</PresentationFormat>
  <Paragraphs>363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Bookman</vt:lpstr>
      <vt:lpstr>Calibri</vt:lpstr>
      <vt:lpstr>Times New Roman</vt:lpstr>
      <vt:lpstr>Verdana</vt:lpstr>
      <vt:lpstr>Office Theme</vt:lpstr>
      <vt:lpstr>Driver Responsibilities: Making Informed Choices</vt:lpstr>
      <vt:lpstr>Ownership Responsibilities</vt:lpstr>
      <vt:lpstr>Insuring a Car</vt:lpstr>
      <vt:lpstr>Safety Responsibility Law</vt:lpstr>
      <vt:lpstr>State Auto Insurance </vt:lpstr>
      <vt:lpstr>State Auto Insurance </vt:lpstr>
      <vt:lpstr>State Auto Insurance </vt:lpstr>
      <vt:lpstr>State Auto Insurance</vt:lpstr>
      <vt:lpstr>State Personal Auto Policy</vt:lpstr>
      <vt:lpstr>Liability Coverage</vt:lpstr>
      <vt:lpstr>Medical Payment Coverage</vt:lpstr>
      <vt:lpstr>Personal Injury Protection (PIP) Coverage</vt:lpstr>
      <vt:lpstr>Uninsured/Underinsured Motorist (UM/UIM) Coverage</vt:lpstr>
      <vt:lpstr>Collision Coverage</vt:lpstr>
      <vt:lpstr>Comprehensive Coverage</vt:lpstr>
      <vt:lpstr>Towing &amp; Labor Coverage</vt:lpstr>
      <vt:lpstr>Rental Reimbursement Coverage</vt:lpstr>
      <vt:lpstr>Insurance Costs</vt:lpstr>
      <vt:lpstr>Insurance Costs</vt:lpstr>
      <vt:lpstr>Insurance Costs</vt:lpstr>
      <vt:lpstr>Premium Discounts</vt:lpstr>
      <vt:lpstr>Premium Discounts</vt:lpstr>
      <vt:lpstr>“High Risk” Drivers</vt:lpstr>
      <vt:lpstr>“High Risk” Drivers</vt:lpstr>
      <vt:lpstr>Paying for Insurance</vt:lpstr>
      <vt:lpstr>Paying for Insurance </vt:lpstr>
      <vt:lpstr>Paying for Insurance </vt:lpstr>
      <vt:lpstr>Losing Your Insurance</vt:lpstr>
      <vt:lpstr>After a Collision…</vt:lpstr>
      <vt:lpstr>Buying a Car</vt:lpstr>
      <vt:lpstr>Your Monthly Payment</vt:lpstr>
      <vt:lpstr>Next Sessions 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Kashatus, John</cp:lastModifiedBy>
  <cp:revision>29</cp:revision>
  <dcterms:created xsi:type="dcterms:W3CDTF">2017-02-01T18:23:33Z</dcterms:created>
  <dcterms:modified xsi:type="dcterms:W3CDTF">2018-12-05T15:12:58Z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