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5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4661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EBFCE-E1AD-4C66-8436-2B8546317258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DDAA2-1C43-4F84-BCB8-BB799C3B5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7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3630A-B4C6-440D-8DFA-092D64E442B8}" type="datetime1">
              <a:rPr lang="en-US" smtClean="0"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118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8029-EA98-428C-9C94-99DDD0A03049}" type="datetime1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2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0A0D-70E5-4974-AD90-8DA8B9AC48B2}" type="datetime1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07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98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BFCA-7A7C-4191-8BC8-370AEEE02C16}" type="datetime1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6EB9F-620D-4745-B0DC-239369A89773}" type="datetime1">
              <a:rPr lang="en-US" smtClean="0"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07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D5E9-816A-404D-95C5-1BCCD4E30359}" type="datetime1">
              <a:rPr lang="en-US" smtClean="0"/>
              <a:t>12/19/2018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78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F4DF-3504-4A5A-ACA1-B091F23F45D1}" type="datetime1">
              <a:rPr lang="en-US" smtClean="0"/>
              <a:t>12/19/2018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9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96F1-C86A-40F8-B29C-18DAE3D14AAE}" type="datetime1">
              <a:rPr lang="en-US" smtClean="0"/>
              <a:t>12/19/2018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7800"/>
            <a:ext cx="5111750" cy="46783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58EE-A39A-4E93-949A-DFFC70D6E94B}" type="datetime1">
              <a:rPr lang="en-US" smtClean="0"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/>
              <a:t>Click to edit title </a:t>
            </a:r>
          </a:p>
        </p:txBody>
      </p:sp>
    </p:spTree>
    <p:extLst>
      <p:ext uri="{BB962C8B-B14F-4D97-AF65-F5344CB8AC3E}">
        <p14:creationId xmlns:p14="http://schemas.microsoft.com/office/powerpoint/2010/main" val="206465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FC4D-F93B-431C-B876-5FCBBC91611E}" type="datetime1">
              <a:rPr lang="en-US" smtClean="0"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1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 descr="Pennsylvania Department of Education Logo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697" y="5867400"/>
            <a:ext cx="23050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 descr="Blue Banner - decorative imag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C0341-FC7F-406E-BA30-1FF03FFEEBCF}" type="datetime1">
              <a:rPr lang="en-US" smtClean="0"/>
              <a:t>12/19/2018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0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marL="173038" indent="0"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ot.state.pa.us/public/dvspubsforms/bdl/bdl%20manuals/manuals/pa%20drivers%20manual%20by%20chapter/english/pub%2095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png"/><Relationship Id="rId9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Driver Education Theory Sample Lesson 16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Taking Personal Responsibility: Alcohol and Other Drugs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3D52-904E-4A66-ACEA-A7B79BE56C18}" type="datetime1">
              <a:rPr lang="en-US" smtClean="0"/>
              <a:t>12/19/2018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834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476250" y="2430463"/>
            <a:ext cx="8229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For more information on the (the topic of the presentation) please visit PDE’s website at </a:t>
            </a:r>
            <a:r>
              <a:rPr lang="en-US" altLang="en-US" sz="2000" u="sng" dirty="0">
                <a:solidFill>
                  <a:srgbClr val="0000FF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www.education.pa.gov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9"/>
          <p:cNvSpPr txBox="1">
            <a:spLocks noChangeArrowheads="1"/>
          </p:cNvSpPr>
          <p:nvPr/>
        </p:nvSpPr>
        <p:spPr bwMode="auto">
          <a:xfrm>
            <a:off x="476250" y="3836075"/>
            <a:ext cx="821055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1600" i="1" dirty="0"/>
              <a:t>The mission of the Department of Education is to ensure that every learner has access to a world-class education system that academically prepares children and adults to succeed as productive citizens. Further, the Department seeks to establish a culture that is committed to improving opportunities throughout the commonwealth by ensuring that technical support, resources, and optimal learning environments are available for all students, whether children or adults.</a:t>
            </a:r>
            <a:endParaRPr lang="en-US" sz="1600" dirty="0"/>
          </a:p>
          <a:p>
            <a:r>
              <a:rPr lang="en-US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09242-B7C9-4E08-B84E-BC2A06CF552E}" type="datetime1">
              <a:rPr lang="en-US" smtClean="0"/>
              <a:t>12/19/2018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Contact</a:t>
            </a:r>
            <a:r>
              <a:rPr lang="en-US" baseline="0" dirty="0"/>
              <a:t>/Mission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214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/>
              <a:t>Taking Personal Responsibility: Alcohol and Other Drugs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/>
              <a:t>Making Responsible Choices</a:t>
            </a:r>
          </a:p>
          <a:p>
            <a:r>
              <a:rPr lang="en-US"/>
              <a:t>Other Drugs and Driving task</a:t>
            </a:r>
          </a:p>
          <a:p>
            <a:r>
              <a:rPr lang="en-US"/>
              <a:t>The Choices Are Yours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80C5762-CF65-4775-9966-A58D40CC61B9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20D57AF2-7F98-445B-850F-DA14E34254B5}" type="datetime1">
              <a:rPr lang="en-US" smtClean="0"/>
              <a:t>12/19/2018</a:t>
            </a:fld>
            <a:endParaRPr lang="en-US"/>
          </a:p>
        </p:txBody>
      </p:sp>
      <p:pic>
        <p:nvPicPr>
          <p:cNvPr id="6" name="Picture 12" descr="A close up of items on a table&#10;&#10;Description automatically generated">
            <a:extLst>
              <a:ext uri="{FF2B5EF4-FFF2-40B4-BE49-F238E27FC236}">
                <a16:creationId xmlns:a16="http://schemas.microsoft.com/office/drawing/2014/main" id="{ADCD9BCD-4507-4DD4-9488-A88D94D137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863181"/>
            <a:ext cx="2514600" cy="19018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4783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0A1E2-F90B-4108-B47E-116D35B06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3CF01-3420-45F8-9D3B-D9BE63186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we know about alcohol and other drugs and driving?</a:t>
            </a:r>
          </a:p>
          <a:p>
            <a:r>
              <a:rPr lang="en-US" dirty="0"/>
              <a:t>How do state laws impact teens?</a:t>
            </a:r>
          </a:p>
          <a:p>
            <a:r>
              <a:rPr lang="en-US" dirty="0"/>
              <a:t>How does BAC make a difference?</a:t>
            </a:r>
          </a:p>
          <a:p>
            <a:r>
              <a:rPr lang="en-US" dirty="0"/>
              <a:t>How does alcohol and other drugs impact driving ability?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3A028-5754-4A78-AA11-3343394C1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12/19/2018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843D8C-5E3A-43C3-81A1-E155EB0DE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434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BAA44-6838-4C0E-9D5B-0B39AFA69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Alcohol/Drug Laws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3DD93-614D-4FE5-94A4-986D4D86F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Driving Under the Influence</a:t>
            </a:r>
          </a:p>
          <a:p>
            <a:pPr lvl="1"/>
            <a:r>
              <a:rPr lang="en-US" dirty="0">
                <a:hlinkClick r:id="rId2"/>
              </a:rPr>
              <a:t>PA. Driver’s Manual Chapter 4 Page 80</a:t>
            </a:r>
            <a:endParaRPr lang="en-US" dirty="0"/>
          </a:p>
          <a:p>
            <a:r>
              <a:rPr lang="en-US" dirty="0"/>
              <a:t>21 and older BAC level is .08%</a:t>
            </a:r>
          </a:p>
          <a:p>
            <a:pPr lvl="1"/>
            <a:r>
              <a:rPr lang="en-US" dirty="0">
                <a:hlinkClick r:id="rId2"/>
              </a:rPr>
              <a:t>PA. Driver’s Manual Chapter 4 Page 80</a:t>
            </a:r>
            <a:endParaRPr lang="en-US" dirty="0"/>
          </a:p>
          <a:p>
            <a:r>
              <a:rPr lang="en-US" dirty="0"/>
              <a:t>20 and under BAC level is .02%</a:t>
            </a:r>
          </a:p>
          <a:p>
            <a:pPr lvl="1"/>
            <a:r>
              <a:rPr lang="en-US" dirty="0">
                <a:hlinkClick r:id="rId2"/>
              </a:rPr>
              <a:t>PA. Driver’s Manual Chapter 4 Page 80</a:t>
            </a:r>
            <a:endParaRPr lang="en-US" dirty="0"/>
          </a:p>
          <a:p>
            <a:r>
              <a:rPr lang="en-US" dirty="0"/>
              <a:t>Implied Consent Law</a:t>
            </a:r>
          </a:p>
          <a:p>
            <a:pPr lvl="1"/>
            <a:r>
              <a:rPr lang="en-US" dirty="0">
                <a:hlinkClick r:id="rId2"/>
              </a:rPr>
              <a:t>PA. Driver’s Manual Chapter 4 Page 80</a:t>
            </a:r>
            <a:endParaRPr lang="en-US" dirty="0"/>
          </a:p>
          <a:p>
            <a:r>
              <a:rPr lang="en-US" dirty="0"/>
              <a:t>Open Container Law</a:t>
            </a:r>
          </a:p>
          <a:p>
            <a:pPr lvl="1"/>
            <a:r>
              <a:rPr lang="en-US" dirty="0">
                <a:hlinkClick r:id="rId2"/>
              </a:rPr>
              <a:t>PA. Driver’s Manual Chapter 4 Page 80 </a:t>
            </a:r>
            <a:endParaRPr lang="en-US" dirty="0"/>
          </a:p>
          <a:p>
            <a:r>
              <a:rPr lang="en-US" dirty="0"/>
              <a:t>Purchase and Age Misrepresentation</a:t>
            </a:r>
          </a:p>
          <a:p>
            <a:pPr lvl="1"/>
            <a:r>
              <a:rPr lang="en-US" dirty="0">
                <a:hlinkClick r:id="rId2"/>
              </a:rPr>
              <a:t>PA. Driver’s Manual Chapter 4 Page 82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4C3E1-F861-46BC-8A33-3E9A2A1B0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12/19/2018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517387-623B-4CA1-A30E-985E45ECD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338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42595-C871-42C9-BF38-E57421F53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Drugs and Driving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5A3E2-9187-4A72-B25C-DF808DB75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Perception</a:t>
            </a:r>
          </a:p>
          <a:p>
            <a:r>
              <a:rPr lang="en-US" dirty="0"/>
              <a:t>Judgement</a:t>
            </a:r>
          </a:p>
          <a:p>
            <a:r>
              <a:rPr lang="en-US" dirty="0"/>
              <a:t>Coordination</a:t>
            </a:r>
          </a:p>
          <a:p>
            <a:r>
              <a:rPr lang="en-US" dirty="0"/>
              <a:t>Vision</a:t>
            </a:r>
          </a:p>
          <a:p>
            <a:r>
              <a:rPr lang="en-US" dirty="0"/>
              <a:t>Mood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1B161-EA3B-4D34-AC30-2C653196C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12/19/2018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ED5977-22FE-43F1-AF17-811FE4395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9" descr="A close up of items on a table&#10;&#10;Description automatically generated">
            <a:extLst>
              <a:ext uri="{FF2B5EF4-FFF2-40B4-BE49-F238E27FC236}">
                <a16:creationId xmlns:a16="http://schemas.microsoft.com/office/drawing/2014/main" id="{44324BCC-C275-4419-9733-153E27A31A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849437"/>
            <a:ext cx="4179888" cy="3159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6803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9AC6F-59B5-45DB-A099-CD28A6E52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Marijuana and Driving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F27E9-7A41-4F96-9D7F-F510CA735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altLang="en-US" sz="2400" dirty="0">
                <a:solidFill>
                  <a:srgbClr val="FF0000"/>
                </a:solidFill>
                <a:latin typeface="Berlin Sans FB" panose="020E0602020502020306" pitchFamily="34" charset="0"/>
              </a:rPr>
              <a:t> About 300 µg/kg to achieve a high</a:t>
            </a:r>
          </a:p>
          <a:p>
            <a:pPr>
              <a:lnSpc>
                <a:spcPct val="110000"/>
              </a:lnSpc>
            </a:pPr>
            <a:r>
              <a:rPr lang="en-US" altLang="en-US" sz="2400" dirty="0">
                <a:solidFill>
                  <a:srgbClr val="FF0000"/>
                </a:solidFill>
                <a:latin typeface="Berlin Sans FB" panose="020E0602020502020306" pitchFamily="34" charset="0"/>
              </a:rPr>
              <a:t> Effects at 300 µg/kg:</a:t>
            </a:r>
          </a:p>
          <a:p>
            <a:pPr lvl="1">
              <a:lnSpc>
                <a:spcPct val="110000"/>
              </a:lnSpc>
            </a:pPr>
            <a:r>
              <a:rPr lang="en-US" altLang="en-US" sz="2000" dirty="0">
                <a:solidFill>
                  <a:srgbClr val="002060"/>
                </a:solidFill>
                <a:latin typeface="Berlin Sans FB" panose="020E0602020502020306" pitchFamily="34" charset="0"/>
              </a:rPr>
              <a:t>Tracking</a:t>
            </a:r>
          </a:p>
          <a:p>
            <a:pPr lvl="1">
              <a:lnSpc>
                <a:spcPct val="110000"/>
              </a:lnSpc>
            </a:pPr>
            <a:r>
              <a:rPr lang="en-US" altLang="en-US" sz="2000" dirty="0">
                <a:solidFill>
                  <a:srgbClr val="002060"/>
                </a:solidFill>
                <a:latin typeface="Berlin Sans FB" panose="020E0602020502020306" pitchFamily="34" charset="0"/>
              </a:rPr>
              <a:t>Following Distance</a:t>
            </a:r>
          </a:p>
          <a:p>
            <a:pPr lvl="1">
              <a:lnSpc>
                <a:spcPct val="110000"/>
              </a:lnSpc>
            </a:pPr>
            <a:r>
              <a:rPr lang="en-US" altLang="en-US" sz="2000" dirty="0">
                <a:solidFill>
                  <a:srgbClr val="002060"/>
                </a:solidFill>
                <a:latin typeface="Berlin Sans FB" panose="020E0602020502020306" pitchFamily="34" charset="0"/>
              </a:rPr>
              <a:t>Vigilance</a:t>
            </a:r>
          </a:p>
          <a:p>
            <a:pPr lvl="1">
              <a:lnSpc>
                <a:spcPct val="110000"/>
              </a:lnSpc>
            </a:pPr>
            <a:r>
              <a:rPr lang="en-US" altLang="en-US" sz="2000" dirty="0">
                <a:solidFill>
                  <a:srgbClr val="002060"/>
                </a:solidFill>
                <a:latin typeface="Berlin Sans FB" panose="020E0602020502020306" pitchFamily="34" charset="0"/>
              </a:rPr>
              <a:t>Divided Attention</a:t>
            </a:r>
          </a:p>
          <a:p>
            <a:pPr>
              <a:lnSpc>
                <a:spcPct val="110000"/>
              </a:lnSpc>
            </a:pPr>
            <a:r>
              <a:rPr lang="en-US" altLang="en-US" sz="2400" dirty="0">
                <a:solidFill>
                  <a:srgbClr val="FF0000"/>
                </a:solidFill>
                <a:latin typeface="Berlin Sans FB" panose="020E0602020502020306" pitchFamily="34" charset="0"/>
              </a:rPr>
              <a:t> Research should be conducted to</a:t>
            </a:r>
            <a:br>
              <a:rPr lang="en-US" altLang="en-US" sz="2400" dirty="0">
                <a:solidFill>
                  <a:srgbClr val="FF0000"/>
                </a:solidFill>
                <a:latin typeface="Berlin Sans FB" panose="020E0602020502020306" pitchFamily="34" charset="0"/>
              </a:rPr>
            </a:br>
            <a:r>
              <a:rPr lang="en-US" altLang="en-US" sz="2400" dirty="0">
                <a:solidFill>
                  <a:srgbClr val="FF0000"/>
                </a:solidFill>
                <a:latin typeface="Berlin Sans FB" panose="020E0602020502020306" pitchFamily="34" charset="0"/>
              </a:rPr>
              <a:t> determine marijuana effects 8, 16,                                                                                      and 24 hours after smoking.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8EFDB-D298-4912-B30E-24DAAED0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12/19/2018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B03691-EBB2-45EE-B20F-32B5C022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6" name="Object 18" descr="Marijuana plant">
            <a:extLst>
              <a:ext uri="{FF2B5EF4-FFF2-40B4-BE49-F238E27FC236}">
                <a16:creationId xmlns:a16="http://schemas.microsoft.com/office/drawing/2014/main" id="{6D28C436-0E81-446D-997F-CC1946E93F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9374642"/>
              </p:ext>
            </p:extLst>
          </p:nvPr>
        </p:nvGraphicFramePr>
        <p:xfrm>
          <a:off x="5486400" y="1677987"/>
          <a:ext cx="1260475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Paint Shop Pro Image" r:id="rId3" imgW="722147" imgH="565854" progId="PaintShopPro">
                  <p:embed/>
                </p:oleObj>
              </mc:Choice>
              <mc:Fallback>
                <p:oleObj name="Paint Shop Pro Image" r:id="rId3" imgW="722147" imgH="565854" progId="PaintShopPro">
                  <p:embed/>
                  <p:pic>
                    <p:nvPicPr>
                      <p:cNvPr id="24594" name="Object 18">
                        <a:extLst>
                          <a:ext uri="{FF2B5EF4-FFF2-40B4-BE49-F238E27FC236}">
                            <a16:creationId xmlns:a16="http://schemas.microsoft.com/office/drawing/2014/main" id="{18B76EA5-C837-44CC-A364-15D70515A45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677987"/>
                        <a:ext cx="1260475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8" descr="Marijuana plant ">
            <a:extLst>
              <a:ext uri="{FF2B5EF4-FFF2-40B4-BE49-F238E27FC236}">
                <a16:creationId xmlns:a16="http://schemas.microsoft.com/office/drawing/2014/main" id="{2D4ED184-3B6D-4F8E-B73F-9C3F26C5F4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520684"/>
              </p:ext>
            </p:extLst>
          </p:nvPr>
        </p:nvGraphicFramePr>
        <p:xfrm>
          <a:off x="4800600" y="2971800"/>
          <a:ext cx="1260475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Paint Shop Pro Image" r:id="rId5" imgW="722147" imgH="565854" progId="PaintShopPro">
                  <p:embed/>
                </p:oleObj>
              </mc:Choice>
              <mc:Fallback>
                <p:oleObj name="Paint Shop Pro Image" r:id="rId5" imgW="722147" imgH="565854" progId="PaintShopPro">
                  <p:embed/>
                  <p:pic>
                    <p:nvPicPr>
                      <p:cNvPr id="24594" name="Object 18">
                        <a:extLst>
                          <a:ext uri="{FF2B5EF4-FFF2-40B4-BE49-F238E27FC236}">
                            <a16:creationId xmlns:a16="http://schemas.microsoft.com/office/drawing/2014/main" id="{18B76EA5-C837-44CC-A364-15D70515A45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971800"/>
                        <a:ext cx="1260475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8" descr="Marijuana plant ">
            <a:extLst>
              <a:ext uri="{FF2B5EF4-FFF2-40B4-BE49-F238E27FC236}">
                <a16:creationId xmlns:a16="http://schemas.microsoft.com/office/drawing/2014/main" id="{6A493A87-FFAA-4995-95D0-E50AF8D050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6261237"/>
              </p:ext>
            </p:extLst>
          </p:nvPr>
        </p:nvGraphicFramePr>
        <p:xfrm>
          <a:off x="5715000" y="4236021"/>
          <a:ext cx="1260475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Paint Shop Pro Image" r:id="rId6" imgW="722147" imgH="565854" progId="PaintShopPro">
                  <p:embed/>
                </p:oleObj>
              </mc:Choice>
              <mc:Fallback>
                <p:oleObj name="Paint Shop Pro Image" r:id="rId6" imgW="722147" imgH="565854" progId="PaintShopPro">
                  <p:embed/>
                  <p:pic>
                    <p:nvPicPr>
                      <p:cNvPr id="24594" name="Object 18">
                        <a:extLst>
                          <a:ext uri="{FF2B5EF4-FFF2-40B4-BE49-F238E27FC236}">
                            <a16:creationId xmlns:a16="http://schemas.microsoft.com/office/drawing/2014/main" id="{18B76EA5-C837-44CC-A364-15D70515A45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236021"/>
                        <a:ext cx="1260475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8" descr="Marijuana plant">
            <a:extLst>
              <a:ext uri="{FF2B5EF4-FFF2-40B4-BE49-F238E27FC236}">
                <a16:creationId xmlns:a16="http://schemas.microsoft.com/office/drawing/2014/main" id="{CBFCC23F-57D3-45D3-8331-4D47F599B8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0872557"/>
              </p:ext>
            </p:extLst>
          </p:nvPr>
        </p:nvGraphicFramePr>
        <p:xfrm>
          <a:off x="7142085" y="1989932"/>
          <a:ext cx="1260475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Paint Shop Pro Image" r:id="rId7" imgW="722147" imgH="565854" progId="PaintShopPro">
                  <p:embed/>
                </p:oleObj>
              </mc:Choice>
              <mc:Fallback>
                <p:oleObj name="Paint Shop Pro Image" r:id="rId7" imgW="722147" imgH="565854" progId="PaintShopPro">
                  <p:embed/>
                  <p:pic>
                    <p:nvPicPr>
                      <p:cNvPr id="24594" name="Object 18">
                        <a:extLst>
                          <a:ext uri="{FF2B5EF4-FFF2-40B4-BE49-F238E27FC236}">
                            <a16:creationId xmlns:a16="http://schemas.microsoft.com/office/drawing/2014/main" id="{18B76EA5-C837-44CC-A364-15D70515A45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2085" y="1989932"/>
                        <a:ext cx="1260475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8" descr="Marijuana plant ">
            <a:extLst>
              <a:ext uri="{FF2B5EF4-FFF2-40B4-BE49-F238E27FC236}">
                <a16:creationId xmlns:a16="http://schemas.microsoft.com/office/drawing/2014/main" id="{F2D2BE06-1B50-4FB4-9A05-8748EB8423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4786015"/>
              </p:ext>
            </p:extLst>
          </p:nvPr>
        </p:nvGraphicFramePr>
        <p:xfrm>
          <a:off x="6359525" y="3073797"/>
          <a:ext cx="1260475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Paint Shop Pro Image" r:id="rId8" imgW="722147" imgH="565854" progId="PaintShopPro">
                  <p:embed/>
                </p:oleObj>
              </mc:Choice>
              <mc:Fallback>
                <p:oleObj name="Paint Shop Pro Image" r:id="rId8" imgW="722147" imgH="565854" progId="PaintShopPro">
                  <p:embed/>
                  <p:pic>
                    <p:nvPicPr>
                      <p:cNvPr id="24594" name="Object 18">
                        <a:extLst>
                          <a:ext uri="{FF2B5EF4-FFF2-40B4-BE49-F238E27FC236}">
                            <a16:creationId xmlns:a16="http://schemas.microsoft.com/office/drawing/2014/main" id="{18B76EA5-C837-44CC-A364-15D70515A45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9525" y="3073797"/>
                        <a:ext cx="1260475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8" descr="marijuana plant ">
            <a:extLst>
              <a:ext uri="{FF2B5EF4-FFF2-40B4-BE49-F238E27FC236}">
                <a16:creationId xmlns:a16="http://schemas.microsoft.com/office/drawing/2014/main" id="{A21F8B20-6E69-45F7-A7BD-0914DE0D9D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1956858"/>
              </p:ext>
            </p:extLst>
          </p:nvPr>
        </p:nvGraphicFramePr>
        <p:xfrm>
          <a:off x="7200900" y="4599980"/>
          <a:ext cx="1260475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Paint Shop Pro Image" r:id="rId9" imgW="722147" imgH="565854" progId="PaintShopPro">
                  <p:embed/>
                </p:oleObj>
              </mc:Choice>
              <mc:Fallback>
                <p:oleObj name="Paint Shop Pro Image" r:id="rId9" imgW="722147" imgH="565854" progId="PaintShopPro">
                  <p:embed/>
                  <p:pic>
                    <p:nvPicPr>
                      <p:cNvPr id="24594" name="Object 18">
                        <a:extLst>
                          <a:ext uri="{FF2B5EF4-FFF2-40B4-BE49-F238E27FC236}">
                            <a16:creationId xmlns:a16="http://schemas.microsoft.com/office/drawing/2014/main" id="{18B76EA5-C837-44CC-A364-15D70515A45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0900" y="4599980"/>
                        <a:ext cx="1260475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6940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8D15-D49B-44D6-917F-88E57B336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Types of Drugs and Driving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7C8F1-8C5C-4FAB-BF34-D3BA36741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 the Counter Medications</a:t>
            </a:r>
          </a:p>
          <a:p>
            <a:r>
              <a:rPr lang="en-US" dirty="0"/>
              <a:t>Prescription Medications</a:t>
            </a:r>
          </a:p>
          <a:p>
            <a:pPr lvl="1"/>
            <a:r>
              <a:rPr lang="en-US" dirty="0"/>
              <a:t>Tranquilizers</a:t>
            </a:r>
          </a:p>
          <a:p>
            <a:pPr lvl="1"/>
            <a:r>
              <a:rPr lang="en-US" dirty="0"/>
              <a:t>Stimulants</a:t>
            </a:r>
          </a:p>
          <a:p>
            <a:pPr lvl="1"/>
            <a:r>
              <a:rPr lang="en-US" dirty="0"/>
              <a:t>Narcotics</a:t>
            </a:r>
          </a:p>
          <a:p>
            <a:pPr lvl="1"/>
            <a:r>
              <a:rPr lang="en-US" dirty="0"/>
              <a:t>Opioids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6B594-046E-4974-BF3C-D6A38EC0F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12/19/2018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16184-8D9C-4BCD-961D-217E34E60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13" descr="A close up of items on a table&#10;&#10;Description automatically generated">
            <a:extLst>
              <a:ext uri="{FF2B5EF4-FFF2-40B4-BE49-F238E27FC236}">
                <a16:creationId xmlns:a16="http://schemas.microsoft.com/office/drawing/2014/main" id="{AE5A94D9-5D2C-413C-BE95-8292ECB366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971800"/>
            <a:ext cx="3200400" cy="24193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4459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73553-8A5D-4EF2-A3C6-EA9A098F9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F95AD-A0D8-408D-B036-DC26B3051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Alcohol Affects Your Life</a:t>
            </a:r>
          </a:p>
          <a:p>
            <a:pPr lvl="1"/>
            <a:r>
              <a:rPr lang="en-US" dirty="0"/>
              <a:t>Video if time permits</a:t>
            </a:r>
          </a:p>
          <a:p>
            <a:pPr lvl="2"/>
            <a:r>
              <a:rPr lang="en-US" dirty="0"/>
              <a:t>Driving Drunk…Your Choice?</a:t>
            </a:r>
          </a:p>
          <a:p>
            <a:r>
              <a:rPr lang="en-US" dirty="0"/>
              <a:t>Alcohol Affects the Brain</a:t>
            </a:r>
          </a:p>
          <a:p>
            <a:pPr lvl="1"/>
            <a:r>
              <a:rPr lang="en-US" dirty="0"/>
              <a:t>Losing Your Coordination </a:t>
            </a:r>
          </a:p>
          <a:p>
            <a:r>
              <a:rPr lang="en-US" dirty="0"/>
              <a:t>Alcohol Affects the Vision</a:t>
            </a:r>
          </a:p>
          <a:p>
            <a:pPr lvl="1"/>
            <a:r>
              <a:rPr lang="en-US" dirty="0"/>
              <a:t>Fatal Vision goggles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F56DCD-DF49-4788-97A1-1DC5EE517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12/19/2018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B5B93D-9C7D-41D0-AA8E-67132232A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784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B5D81-74D6-4B0E-8969-74BF17E34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Class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9AF08-D2FD-4872-B390-92CA1F563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Alcohol Information</a:t>
            </a:r>
          </a:p>
          <a:p>
            <a:r>
              <a:rPr lang="en-US" dirty="0"/>
              <a:t>Managing Personal Risk</a:t>
            </a:r>
          </a:p>
          <a:p>
            <a:pPr lvl="1"/>
            <a:r>
              <a:rPr lang="en-US" dirty="0"/>
              <a:t>Fatigue</a:t>
            </a:r>
          </a:p>
          <a:p>
            <a:pPr lvl="1"/>
            <a:r>
              <a:rPr lang="en-US" dirty="0"/>
              <a:t>Anger</a:t>
            </a:r>
          </a:p>
          <a:p>
            <a:pPr lvl="1"/>
            <a:r>
              <a:rPr lang="en-US" dirty="0"/>
              <a:t>Unusual Conditions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C9762-1BDF-44EA-9FF0-D4B88C6B0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12/19/2018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CD0357-EA19-4505-9C53-9D537C713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158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A4E9D8B9AE294BB8664582FC3229C4" ma:contentTypeVersion="3" ma:contentTypeDescription="Create a new document." ma:contentTypeScope="" ma:versionID="cf1e4c4ca9d7da6aad23c111eea9510d">
  <xsd:schema xmlns:xsd="http://www.w3.org/2001/XMLSchema" xmlns:xs="http://www.w3.org/2001/XMLSchema" xmlns:p="http://schemas.microsoft.com/office/2006/metadata/properties" xmlns:ns1="http://schemas.microsoft.com/sharepoint/v3" xmlns:ns2="a7af8e22-4aad-4637-bdfe-8881feb25ebc" targetNamespace="http://schemas.microsoft.com/office/2006/metadata/properties" ma:root="true" ma:fieldsID="333eeef662f33d827901a6908d0661d8" ns1:_="" ns2:_="">
    <xsd:import namespace="http://schemas.microsoft.com/sharepoint/v3"/>
    <xsd:import namespace="a7af8e22-4aad-4637-bdfe-8881feb25eb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af8e22-4aad-4637-bdfe-8881feb25eb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2A4EA4-2FD6-46CD-858F-1ABF09EFBD7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45E959-B139-4928-B6C0-4290FBE61FC4}">
  <ds:schemaRefs>
    <ds:schemaRef ds:uri="f1c7bf0e-1cb0-48f8-99df-6e3f20f315ba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2E8CC3B-D9DE-41A5-A335-2CC19182CBDB}"/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375</Words>
  <Application>Microsoft Office PowerPoint</Application>
  <PresentationFormat>On-screen Show (4:3)</PresentationFormat>
  <Paragraphs>83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Berlin Sans FB</vt:lpstr>
      <vt:lpstr>Calibri</vt:lpstr>
      <vt:lpstr>Office Theme</vt:lpstr>
      <vt:lpstr>Paint Shop Pro Image</vt:lpstr>
      <vt:lpstr>Driver Education Theory Sample Lesson 16</vt:lpstr>
      <vt:lpstr>Taking Personal Responsibility: Alcohol and Other Drugs </vt:lpstr>
      <vt:lpstr>Introduction</vt:lpstr>
      <vt:lpstr>State Alcohol/Drug Laws </vt:lpstr>
      <vt:lpstr>Drugs and Driving </vt:lpstr>
      <vt:lpstr>Marijuana and Driving </vt:lpstr>
      <vt:lpstr>Other Types of Drugs and Driving </vt:lpstr>
      <vt:lpstr>Activities</vt:lpstr>
      <vt:lpstr>Next Class Sessions</vt:lpstr>
      <vt:lpstr>Contact/Mission</vt:lpstr>
    </vt:vector>
  </TitlesOfParts>
  <Company>PA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pdeadmin</dc:creator>
  <cp:lastModifiedBy>Kashatus, John</cp:lastModifiedBy>
  <cp:revision>18</cp:revision>
  <dcterms:created xsi:type="dcterms:W3CDTF">2017-02-01T18:23:33Z</dcterms:created>
  <dcterms:modified xsi:type="dcterms:W3CDTF">2018-12-19T15:31:45Z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33500</vt:r8>
  </property>
  <property fmtid="{D5CDD505-2E9C-101B-9397-08002B2CF9AE}" pid="3" name="_dlc_policyId">
    <vt:lpwstr>/InsidePDE/Documents</vt:lpwstr>
  </property>
  <property fmtid="{D5CDD505-2E9C-101B-9397-08002B2CF9AE}" pid="4" name="xd_ProgID">
    <vt:lpwstr/>
  </property>
  <property fmtid="{D5CDD505-2E9C-101B-9397-08002B2CF9AE}" pid="5" name="_CopySource">
    <vt:lpwstr>https://collab.pde.pa.gov/InsidePDE/Documents/Getting My Job Done/Accessibility/PDE PowerPoint Template - ADA Accessible.pptx</vt:lpwstr>
  </property>
  <property fmtid="{D5CDD505-2E9C-101B-9397-08002B2CF9AE}" pid="6" name="ContentTypeId">
    <vt:lpwstr>0x01010063A4E9D8B9AE294BB8664582FC3229C4</vt:lpwstr>
  </property>
  <property fmtid="{D5CDD505-2E9C-101B-9397-08002B2CF9AE}" pid="7" name="ItemRetentionFormula">
    <vt:lpwstr>&lt;formula id="Microsoft.Office.RecordsManagement.PolicyFeatures.Expiration.Formula.BuiltIn"&gt;&lt;number&gt;1&lt;/number&gt;&lt;property&gt;Post_x005f_x0020_End_x005f_x0020_Date&lt;/property&gt;&lt;propertyId&gt;00000000-0000-0000-0000-000000000000&lt;/propertyId&gt;&lt;period&gt;days&lt;/period&gt;&lt;/formula&gt;</vt:lpwstr>
  </property>
  <property fmtid="{D5CDD505-2E9C-101B-9397-08002B2CF9AE}" pid="8" name="TemplateUrl">
    <vt:lpwstr/>
  </property>
</Properties>
</file>