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61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Driver Education Theory Sample Lesson </a:t>
            </a:r>
            <a:br>
              <a:rPr lang="en-US" dirty="0"/>
            </a:br>
            <a:r>
              <a:rPr lang="en-US" dirty="0"/>
              <a:t>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Taking Personal Responsibility: Alcohol and Other Drugs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12/19/2018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D371-1EB4-4222-AC68-7DDBEAC1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They The Same?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76311-CF32-4AA9-BF97-FC6866F5A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1720"/>
            <a:ext cx="8229600" cy="4525963"/>
          </a:xfrm>
        </p:spPr>
        <p:txBody>
          <a:bodyPr/>
          <a:lstStyle/>
          <a:p>
            <a:r>
              <a:rPr lang="en-US" dirty="0"/>
              <a:t>Beer</a:t>
            </a:r>
          </a:p>
          <a:p>
            <a:r>
              <a:rPr lang="en-US" dirty="0"/>
              <a:t>Whiskey</a:t>
            </a:r>
          </a:p>
          <a:p>
            <a:r>
              <a:rPr lang="en-US" dirty="0"/>
              <a:t>Wine</a:t>
            </a:r>
          </a:p>
          <a:p>
            <a:r>
              <a:rPr lang="en-US" dirty="0"/>
              <a:t>Cooler</a:t>
            </a:r>
          </a:p>
          <a:p>
            <a:r>
              <a:rPr lang="en-US" dirty="0"/>
              <a:t>Margarita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55EAB-F05C-4A1A-A565-94918DD0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27C14-247A-4E7F-A4F2-3AEE7E82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15" descr="A row of wine glasses sitting on a table&#10;&#10;Description automatically generated">
            <a:extLst>
              <a:ext uri="{FF2B5EF4-FFF2-40B4-BE49-F238E27FC236}">
                <a16:creationId xmlns:a16="http://schemas.microsoft.com/office/drawing/2014/main" id="{9AB5203B-A5A2-419F-A866-10F9179E2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2" y="1752600"/>
            <a:ext cx="3063875" cy="1884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A close up of a beverage&#10;&#10;Description automatically generated">
            <a:extLst>
              <a:ext uri="{FF2B5EF4-FFF2-40B4-BE49-F238E27FC236}">
                <a16:creationId xmlns:a16="http://schemas.microsoft.com/office/drawing/2014/main" id="{F6C0D2CE-DAAB-4DD6-8752-3BEEEFD2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17" y="2590800"/>
            <a:ext cx="15621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A picture containing table, container&#10;&#10;Description automatically generated">
            <a:extLst>
              <a:ext uri="{FF2B5EF4-FFF2-40B4-BE49-F238E27FC236}">
                <a16:creationId xmlns:a16="http://schemas.microsoft.com/office/drawing/2014/main" id="{33857441-C042-429B-BC55-5AB895148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33" y="4073440"/>
            <a:ext cx="1173163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A close up of a bottle&#10;&#10;Description automatically generated">
            <a:extLst>
              <a:ext uri="{FF2B5EF4-FFF2-40B4-BE49-F238E27FC236}">
                <a16:creationId xmlns:a16="http://schemas.microsoft.com/office/drawing/2014/main" id="{24F44BA8-E51A-464F-A097-046186921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2" y="4152900"/>
            <a:ext cx="1143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7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CF82A-927A-4BC5-86CF-07F47D7C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Crunching the Numbers </a:t>
            </a:r>
          </a:p>
        </p:txBody>
      </p:sp>
      <p:pic>
        <p:nvPicPr>
          <p:cNvPr id="6" name="Content Placeholder 5" descr="A picture containing text&#10;&#10;Description automatically generated with low confidence">
            <a:extLst>
              <a:ext uri="{FF2B5EF4-FFF2-40B4-BE49-F238E27FC236}">
                <a16:creationId xmlns:a16="http://schemas.microsoft.com/office/drawing/2014/main" id="{5E0C0C7D-3D9D-4EF5-9F24-34FB369D5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752600"/>
            <a:ext cx="3145809" cy="177409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28D46-CD5F-4609-B6B0-0DD9D7EE2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8F14B-4A72-4DFC-BED0-B289540C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A picture containing text&#10;&#10;Description automatically generated with low confidence">
            <a:extLst>
              <a:ext uri="{FF2B5EF4-FFF2-40B4-BE49-F238E27FC236}">
                <a16:creationId xmlns:a16="http://schemas.microsoft.com/office/drawing/2014/main" id="{4C8BA945-E3AB-4777-881C-3A7D27908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464" y="1752600"/>
            <a:ext cx="3145809" cy="177409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182093D-EE43-402B-8462-DD64259F0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356884"/>
            <a:ext cx="3145809" cy="1841152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DFF128C6-3323-4B17-8039-AD62CF74E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464" y="3429000"/>
            <a:ext cx="3865199" cy="1731414"/>
          </a:xfrm>
          <a:prstGeom prst="rect">
            <a:avLst/>
          </a:prstGeom>
        </p:spPr>
      </p:pic>
      <p:pic>
        <p:nvPicPr>
          <p:cNvPr id="11" name="Picture 10" descr="A picture containing clipart&#10;&#10;Description automatically generated with low confidence">
            <a:extLst>
              <a:ext uri="{FF2B5EF4-FFF2-40B4-BE49-F238E27FC236}">
                <a16:creationId xmlns:a16="http://schemas.microsoft.com/office/drawing/2014/main" id="{C2D18778-4FA8-46EF-9A49-2B6953B070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312" y="4956180"/>
            <a:ext cx="2304488" cy="408467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DBC719B-9CB6-48A4-A03A-80137051E4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5256792"/>
            <a:ext cx="6065537" cy="11500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D9A094-0FB2-4AD6-A7BA-FD63D7E95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14800" y="1818646"/>
            <a:ext cx="76200" cy="34381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D5D2A70-57EF-4432-9B94-644E370C7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457200" y="1818646"/>
            <a:ext cx="8229599" cy="34394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79DBE4-AE5B-4BF2-B022-5B69A5907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7199" y="3427715"/>
            <a:ext cx="8193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181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1C54-FCE6-430B-B217-FC71DEA1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Light Beer (Male)</a:t>
            </a:r>
          </a:p>
        </p:txBody>
      </p:sp>
      <p:pic>
        <p:nvPicPr>
          <p:cNvPr id="6" name="Content Placeholder 5" descr="A screen shot of a computer&#10;&#10;Description automatically generated">
            <a:extLst>
              <a:ext uri="{FF2B5EF4-FFF2-40B4-BE49-F238E27FC236}">
                <a16:creationId xmlns:a16="http://schemas.microsoft.com/office/drawing/2014/main" id="{5ECFADAE-63BB-4BB4-9566-A61416FE6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973" y="1447800"/>
            <a:ext cx="6506054" cy="435355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A29BD-91A8-44ED-8029-1C711D63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DD28C-C3B8-48FA-AD2D-B667C066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700EADC-484F-495C-992B-0D62E781B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" y="5889859"/>
            <a:ext cx="5553937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01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88346-A5D1-4212-ACF5-BE38D890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Elimination of Alcohol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7CA36-8C18-4BC5-B355-7D2C7B309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PROCESS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TIME FACTORS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58FFC-5195-4ACA-91BE-32A55E55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01073-43F4-45DF-812D-4A8BB819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A picture containing text&#10;&#10;Description automatically generated with low confidence">
            <a:extLst>
              <a:ext uri="{FF2B5EF4-FFF2-40B4-BE49-F238E27FC236}">
                <a16:creationId xmlns:a16="http://schemas.microsoft.com/office/drawing/2014/main" id="{087F5916-7853-4807-AC26-F04B5A581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1542422" cy="1603387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505A7B3-24EB-4D21-A147-3123515DE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74" y="1625204"/>
            <a:ext cx="1938696" cy="2560542"/>
          </a:xfrm>
          <a:prstGeom prst="rect">
            <a:avLst/>
          </a:prstGeo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6ADA65B4-D1BB-48F1-8039-66A733F4D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422" y="2270778"/>
            <a:ext cx="1786283" cy="117663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 with low confidence">
            <a:extLst>
              <a:ext uri="{FF2B5EF4-FFF2-40B4-BE49-F238E27FC236}">
                <a16:creationId xmlns:a16="http://schemas.microsoft.com/office/drawing/2014/main" id="{28D64205-0581-4256-96FB-783E96349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297" y="2353081"/>
            <a:ext cx="3103133" cy="1012024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C33073A0-582C-4876-8A70-991B980E9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2255" y="3874165"/>
            <a:ext cx="5779509" cy="64013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C52378A-DADD-4F3A-93F2-4277535E9E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808" y="4244494"/>
            <a:ext cx="6612384" cy="1721473"/>
          </a:xfrm>
          <a:prstGeom prst="rect">
            <a:avLst/>
          </a:prstGeom>
        </p:spPr>
      </p:pic>
      <p:pic>
        <p:nvPicPr>
          <p:cNvPr id="12" name="Picture 1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9DBB3E86-E1C3-4073-AB25-9EF5FF2288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6017269"/>
            <a:ext cx="551735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50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5332-8976-4793-BEB3-33CD5A04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Elimination Rate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C964-EF70-4E08-B5FE-7F7F56C2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25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BAC	STOPS DRINKING @ 12:30 A.M.</a:t>
            </a: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.20</a:t>
            </a: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.15</a:t>
            </a: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.10</a:t>
            </a: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.05</a:t>
            </a: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.00</a:t>
            </a: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       9       10       11       12        1         </a:t>
            </a:r>
            <a:r>
              <a:rPr lang="en-US" sz="1200" dirty="0">
                <a:solidFill>
                  <a:srgbClr val="FF0000"/>
                </a:solidFill>
              </a:rPr>
              <a:t>2        3         4         5         6         7         8         9       10        11       12       1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    </a:t>
            </a:r>
            <a:r>
              <a:rPr lang="en-US" sz="1200" dirty="0">
                <a:solidFill>
                  <a:srgbClr val="002060"/>
                </a:solidFill>
              </a:rPr>
              <a:t>HRS       1        2         3         4         5       6         7         8         9        10       11        12      13        14       15      16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 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102B-2CEE-41FA-983B-F77C50949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B8D8E-2C6E-4BED-B217-AD92C3D2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397355-2CC2-4948-BD54-4C3068EA8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7460"/>
              </p:ext>
            </p:extLst>
          </p:nvPr>
        </p:nvGraphicFramePr>
        <p:xfrm>
          <a:off x="838200" y="1905000"/>
          <a:ext cx="739140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963">
                  <a:extLst>
                    <a:ext uri="{9D8B030D-6E8A-4147-A177-3AD203B41FA5}">
                      <a16:colId xmlns:a16="http://schemas.microsoft.com/office/drawing/2014/main" val="421094485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146074124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858183443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979075053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591982968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4063123581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723734270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991352237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3303897358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3567604406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482227527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880878189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3849371318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76374768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1691548174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704210962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033888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846788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142197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04621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5BEFDC1-33F0-466F-923E-A53240A9F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49" y="5410200"/>
            <a:ext cx="1914251" cy="530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E590BC-88CB-4EA4-80DC-67D81D6A2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5410200"/>
            <a:ext cx="5080766" cy="536494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2FC6B44E-8A0F-492B-ACAA-3820EC401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89" y="5745807"/>
            <a:ext cx="2194750" cy="591363"/>
          </a:xfrm>
          <a:prstGeom prst="rect">
            <a:avLst/>
          </a:prstGeom>
        </p:spPr>
      </p:pic>
      <p:pic>
        <p:nvPicPr>
          <p:cNvPr id="12" name="Picture 11" descr="A picture containing object&#10;&#10;Description automatically generated">
            <a:extLst>
              <a:ext uri="{FF2B5EF4-FFF2-40B4-BE49-F238E27FC236}">
                <a16:creationId xmlns:a16="http://schemas.microsoft.com/office/drawing/2014/main" id="{7750909B-BFD8-47C5-B79C-C9B4B13C0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6650" y="5712587"/>
            <a:ext cx="2109399" cy="591363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C524A94-4BCA-462A-8F0C-A980E43FE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884" y="2057400"/>
            <a:ext cx="1426719" cy="301196"/>
          </a:xfrm>
          <a:prstGeom prst="rect">
            <a:avLst/>
          </a:prstGeom>
        </p:spPr>
      </p:pic>
      <p:cxnSp>
        <p:nvCxnSpPr>
          <p:cNvPr id="15" name="Straight Connector 14" descr="line on graph showing rate of alcohol absorption from 0.00 to .20 in first 5 hours of consuming alcohol ">
            <a:extLst>
              <a:ext uri="{FF2B5EF4-FFF2-40B4-BE49-F238E27FC236}">
                <a16:creationId xmlns:a16="http://schemas.microsoft.com/office/drawing/2014/main" id="{109682E3-04DA-4C0A-83C5-37F55CA3ADBE}"/>
              </a:ext>
            </a:extLst>
          </p:cNvPr>
          <p:cNvCxnSpPr>
            <a:cxnSpLocks/>
          </p:cNvCxnSpPr>
          <p:nvPr/>
        </p:nvCxnSpPr>
        <p:spPr>
          <a:xfrm flipV="1">
            <a:off x="762000" y="2358596"/>
            <a:ext cx="1828800" cy="24420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 descr="line showing the length of time for alcohol to be eliminated after reaching peak of .16 BAC to 0.00 over the next 11 hours. ">
            <a:extLst>
              <a:ext uri="{FF2B5EF4-FFF2-40B4-BE49-F238E27FC236}">
                <a16:creationId xmlns:a16="http://schemas.microsoft.com/office/drawing/2014/main" id="{B60ECB6F-329D-4C57-A49E-6BA5031B11FA}"/>
              </a:ext>
            </a:extLst>
          </p:cNvPr>
          <p:cNvCxnSpPr>
            <a:cxnSpLocks/>
          </p:cNvCxnSpPr>
          <p:nvPr/>
        </p:nvCxnSpPr>
        <p:spPr>
          <a:xfrm>
            <a:off x="2590800" y="2358596"/>
            <a:ext cx="5606316" cy="24031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sitting&#10;&#10;Description automatically generated with low confidence">
            <a:extLst>
              <a:ext uri="{FF2B5EF4-FFF2-40B4-BE49-F238E27FC236}">
                <a16:creationId xmlns:a16="http://schemas.microsoft.com/office/drawing/2014/main" id="{54E4CA1E-734B-4965-AB35-84C7DC7124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650" y="2675757"/>
            <a:ext cx="3255546" cy="695004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51E743DA-9187-47AE-99CD-EEED295CA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4138344"/>
            <a:ext cx="1920406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58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35AAC-390D-4A11-AEF2-A2DD8214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DOES THE BODY REMOVE ONE DRINK PER HOUR?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F4FA4-966D-41EE-BD00-EFAB3C55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ABB7D-9173-4A9D-9CFE-338E42B3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pic>
        <p:nvPicPr>
          <p:cNvPr id="9" name="Content Placeholder 8" descr="A picture containing indoor&#10;&#10;Description automatically generated">
            <a:extLst>
              <a:ext uri="{FF2B5EF4-FFF2-40B4-BE49-F238E27FC236}">
                <a16:creationId xmlns:a16="http://schemas.microsoft.com/office/drawing/2014/main" id="{F2A32B67-83ED-4614-AA63-2628EFB09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737" y="1600201"/>
            <a:ext cx="6486263" cy="426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21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7FC1E-8DD6-4593-A8FF-610D4B530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DOES THE BODY REMOVE ONE DRINK PER HOUR?</a:t>
            </a:r>
          </a:p>
        </p:txBody>
      </p:sp>
      <p:pic>
        <p:nvPicPr>
          <p:cNvPr id="6" name="Content Placeholder 5" descr="A picture containing indoor&#10;&#10;Description automatically generated with medium confidence">
            <a:extLst>
              <a:ext uri="{FF2B5EF4-FFF2-40B4-BE49-F238E27FC236}">
                <a16:creationId xmlns:a16="http://schemas.microsoft.com/office/drawing/2014/main" id="{F4BF2AF5-2DE3-44F8-AA79-06D2DC299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169" y="1600201"/>
            <a:ext cx="6492632" cy="417307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8920B-2B35-4808-A104-F36F4489B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48BD0-E178-4D72-895A-970B1161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A picture containing animal&#10;&#10;Description automatically generated with very low confidence">
            <a:extLst>
              <a:ext uri="{FF2B5EF4-FFF2-40B4-BE49-F238E27FC236}">
                <a16:creationId xmlns:a16="http://schemas.microsoft.com/office/drawing/2014/main" id="{9B34975B-7557-49BF-BECD-AB6D4AE53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87816"/>
            <a:ext cx="6450127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39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3FF55-8B29-4F8C-8331-6BCBAD88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Affects the Body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89B4A-7A9B-4CF9-A73F-4862A4F25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Liver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Heart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Sexuality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Sleep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Stomach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Brain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B374D-749E-499B-8512-190873F9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85418-0482-43E5-B9C1-E023F586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15" descr="A picture containing indoor&#10;&#10;Description automatically generated">
            <a:extLst>
              <a:ext uri="{FF2B5EF4-FFF2-40B4-BE49-F238E27FC236}">
                <a16:creationId xmlns:a16="http://schemas.microsoft.com/office/drawing/2014/main" id="{68AE24E2-2CCC-494E-8AC8-140F7FE86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2438400" cy="1814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50364474-6128-493A-8069-13B8E68E6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510511"/>
              </p:ext>
            </p:extLst>
          </p:nvPr>
        </p:nvGraphicFramePr>
        <p:xfrm>
          <a:off x="6553200" y="1676400"/>
          <a:ext cx="14652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4" imgW="1050120" imgH="1800360" progId="MS_ClipArt_Gallery.2">
                  <p:embed/>
                </p:oleObj>
              </mc:Choice>
              <mc:Fallback>
                <p:oleObj name="Clip" r:id="rId4" imgW="1050120" imgH="1800360" progId="MS_ClipArt_Gallery.2">
                  <p:embed/>
                  <p:pic>
                    <p:nvPicPr>
                      <p:cNvPr id="16392" name="Object 8">
                        <a:extLst>
                          <a:ext uri="{FF2B5EF4-FFF2-40B4-BE49-F238E27FC236}">
                            <a16:creationId xmlns:a16="http://schemas.microsoft.com/office/drawing/2014/main" id="{8A92662D-6F37-49D2-B90D-A0DAFE5C7C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676400"/>
                        <a:ext cx="1465263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6" descr="A picture containing furniture, table&#10;&#10;Description automatically generated">
            <a:extLst>
              <a:ext uri="{FF2B5EF4-FFF2-40B4-BE49-F238E27FC236}">
                <a16:creationId xmlns:a16="http://schemas.microsoft.com/office/drawing/2014/main" id="{717A111F-A9DA-4D8A-A71C-E98308CF8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14763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A picture containing indoor, table, sitting&#10;&#10;Description automatically generated">
            <a:extLst>
              <a:ext uri="{FF2B5EF4-FFF2-40B4-BE49-F238E27FC236}">
                <a16:creationId xmlns:a16="http://schemas.microsoft.com/office/drawing/2014/main" id="{17F926BD-96C7-4220-A895-8DCCC695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7" y="4305300"/>
            <a:ext cx="1524000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22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the (the topic of the presentation)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12/19/2018</a:t>
            </a:fld>
            <a:endParaRPr lang="en-US"/>
          </a:p>
        </p:txBody>
      </p:sp>
      <p:pic>
        <p:nvPicPr>
          <p:cNvPr id="6" name="Picture 14" descr="A row of wine glasses sitting on a table&#10;&#10;Description automatically generated">
            <a:extLst>
              <a:ext uri="{FF2B5EF4-FFF2-40B4-BE49-F238E27FC236}">
                <a16:creationId xmlns:a16="http://schemas.microsoft.com/office/drawing/2014/main" id="{7703F019-2C98-4BA3-A18A-A210AEA07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2209800" cy="13604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A close up of items on a table&#10;&#10;Description automatically generated">
            <a:extLst>
              <a:ext uri="{FF2B5EF4-FFF2-40B4-BE49-F238E27FC236}">
                <a16:creationId xmlns:a16="http://schemas.microsoft.com/office/drawing/2014/main" id="{51DAAEE3-B830-469C-B8BD-EC7CBEA21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06925"/>
            <a:ext cx="2209800" cy="16716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Responsible Choices</a:t>
            </a:r>
          </a:p>
          <a:p>
            <a:r>
              <a:rPr lang="en-US" dirty="0"/>
              <a:t>Current Alcohol and Other Drugs Laws</a:t>
            </a:r>
          </a:p>
          <a:p>
            <a:r>
              <a:rPr lang="en-US" dirty="0"/>
              <a:t>BAC Factors </a:t>
            </a:r>
          </a:p>
          <a:p>
            <a:r>
              <a:rPr lang="en-US" dirty="0"/>
              <a:t>Alcohol Affects the Body</a:t>
            </a:r>
          </a:p>
          <a:p>
            <a:r>
              <a:rPr lang="en-US" dirty="0"/>
              <a:t>Alcohol and Driving Task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Personal Responsibility: Alcohol and Other Drugs</a:t>
            </a:r>
          </a:p>
        </p:txBody>
      </p: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D52B-5C59-445F-8A98-D20D48EC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A03D7-60B3-4CD2-AE31-7FF9428DA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What do we know about alcohol and other drugs and driving?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How do State laws impact teens.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How does BAC make a difference.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How does alcohol and other drugs impact driving ability.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2CAB5-E33C-43CC-B502-9514C69D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67EE5-A210-4757-B64B-EE973910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1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4581-2DDF-4584-9D52-16C32C66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Assessing the Facts True or False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42C2-3807-4F8D-9F08-8E69EB88C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lnSpc>
                <a:spcPct val="120000"/>
              </a:lnSpc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A 12 oz regular beer has more alcohol than a 1 oz shot of 80 proof whiskey.</a:t>
            </a:r>
          </a:p>
          <a:p>
            <a:pPr lvl="0" fontAlgn="base">
              <a:lnSpc>
                <a:spcPct val="120000"/>
              </a:lnSpc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Regular beer and light beer have the same amount of alcohol but different amount of calories.</a:t>
            </a:r>
          </a:p>
          <a:p>
            <a:pPr lvl="0" fontAlgn="base">
              <a:lnSpc>
                <a:spcPct val="120000"/>
              </a:lnSpc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BAC means Blood Alcohol Content</a:t>
            </a:r>
          </a:p>
          <a:p>
            <a:pPr lvl="0" fontAlgn="base">
              <a:lnSpc>
                <a:spcPct val="120000"/>
              </a:lnSpc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All persons remove alcohol at the rate of 1 drink per hour.</a:t>
            </a:r>
          </a:p>
          <a:p>
            <a:pPr lvl="0" fontAlgn="base">
              <a:lnSpc>
                <a:spcPct val="120000"/>
              </a:lnSpc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Teenagers are at a lower risk of alcohol-related crashes than older drivers</a:t>
            </a:r>
          </a:p>
          <a:p>
            <a:pPr lvl="0" fontAlgn="base">
              <a:lnSpc>
                <a:spcPct val="120000"/>
              </a:lnSpc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There is a much greater risk of  becoming an alcoholic if  drinking begins as a teenager</a:t>
            </a:r>
            <a:endParaRPr lang="en-US" altLang="en-US" sz="18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" panose="020E0602020502020306" pitchFamily="34" charset="0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0FD9-390D-4676-95D9-DD21357E8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DE4C8-B82B-4DBA-8573-45117CE5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1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62F1-5D88-4DE7-BD65-645FFC30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Alcohol/Drug Laws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E0B5D-807A-49C5-A292-C2BB82FC1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Driving Under the Influence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b="1" dirty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Page 262 of State Laws Handout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21 and older BAC Level is .08%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b="1" dirty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Page 262 of State Laws Handout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20 and under BAC level is .02%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b="1" dirty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Page 262… Section 189A.101 (e) in State Laws Handout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Implied Consent Law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b="1" dirty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Page 269 of State Laws Handout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Open Container Law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b="1" dirty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Page 269 of State Laws Handout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Purchase and Age Misrepresentation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b="1" dirty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  <a:cs typeface="+mn-cs"/>
              </a:rPr>
              <a:t>Page 396 of State Laws Handout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85B21-3733-4745-886B-1ED9324E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DA344-1E55-43E6-A017-F8A76DAF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91A73-4791-4953-88DF-E163FAC15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or Not Using?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C6C60-AB41-4821-B53B-16B78A88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F912B-9075-4289-9894-82782331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3" descr="A circuit board&#10;&#10;Description automatically generated">
            <a:extLst>
              <a:ext uri="{FF2B5EF4-FFF2-40B4-BE49-F238E27FC236}">
                <a16:creationId xmlns:a16="http://schemas.microsoft.com/office/drawing/2014/main" id="{B5F0A0DE-E2B0-4459-B04B-77DE333690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2354439" cy="215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C13EC6-7069-4AE5-ACC1-3C613BB7F79D}"/>
              </a:ext>
            </a:extLst>
          </p:cNvPr>
          <p:cNvSpPr/>
          <p:nvPr/>
        </p:nvSpPr>
        <p:spPr>
          <a:xfrm rot="10800000" flipV="1">
            <a:off x="3886200" y="274071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Why do you think State has a Zero Tolerance Law for persons under age 21?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420E24-E9D2-45F9-8520-FC7D21046201}"/>
              </a:ext>
            </a:extLst>
          </p:cNvPr>
          <p:cNvSpPr/>
          <p:nvPr/>
        </p:nvSpPr>
        <p:spPr>
          <a:xfrm rot="10800000" flipV="1">
            <a:off x="2286000" y="4419599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Why do some people choose not to use alcohol or other drugs?</a:t>
            </a:r>
          </a:p>
        </p:txBody>
      </p:sp>
      <p:pic>
        <p:nvPicPr>
          <p:cNvPr id="9" name="Picture 22" descr="A circuit board&#10;&#10;Description automatically generated">
            <a:extLst>
              <a:ext uri="{FF2B5EF4-FFF2-40B4-BE49-F238E27FC236}">
                <a16:creationId xmlns:a16="http://schemas.microsoft.com/office/drawing/2014/main" id="{8899071F-218F-4F12-A7BE-B64298F67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64041"/>
            <a:ext cx="241924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9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80FA6-A376-4370-BA25-00F6A043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Choices and Responsibilities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C4BE-01D8-4E78-BC0B-9E89B92F0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713"/>
              </a:spcAft>
              <a:buClr>
                <a:schemeClr val="accent2"/>
              </a:buClr>
            </a:pPr>
            <a:r>
              <a:rPr lang="en-US" altLang="en-US" dirty="0">
                <a:latin typeface="Berlin Sans FB" panose="020E0602020502020306" pitchFamily="34" charset="0"/>
              </a:rPr>
              <a:t>List some short-term and long-term rewards.</a:t>
            </a:r>
          </a:p>
          <a:p>
            <a:pPr>
              <a:lnSpc>
                <a:spcPct val="90000"/>
              </a:lnSpc>
              <a:spcAft>
                <a:spcPts val="713"/>
              </a:spcAft>
              <a:buClr>
                <a:schemeClr val="accent2"/>
              </a:buClr>
            </a:pPr>
            <a:r>
              <a:rPr lang="en-US" altLang="en-US" dirty="0">
                <a:latin typeface="Berlin Sans FB" panose="020E0602020502020306" pitchFamily="34" charset="0"/>
              </a:rPr>
              <a:t>List some short-term and long-term consequences.</a:t>
            </a:r>
          </a:p>
          <a:p>
            <a:pPr>
              <a:lnSpc>
                <a:spcPct val="90000"/>
              </a:lnSpc>
              <a:spcAft>
                <a:spcPts val="713"/>
              </a:spcAft>
              <a:buClr>
                <a:schemeClr val="accent2"/>
              </a:buClr>
            </a:pPr>
            <a:r>
              <a:rPr lang="en-US" altLang="en-US" dirty="0">
                <a:latin typeface="Berlin Sans FB" panose="020E0602020502020306" pitchFamily="34" charset="0"/>
              </a:rPr>
              <a:t>Is alcohol and other drug use short-term or long term reward?</a:t>
            </a:r>
          </a:p>
          <a:p>
            <a:pPr>
              <a:lnSpc>
                <a:spcPct val="90000"/>
              </a:lnSpc>
              <a:spcAft>
                <a:spcPts val="713"/>
              </a:spcAft>
              <a:buClr>
                <a:schemeClr val="accent2"/>
              </a:buClr>
            </a:pPr>
            <a:r>
              <a:rPr lang="en-US" altLang="en-US" dirty="0">
                <a:latin typeface="Berlin Sans FB" panose="020E0602020502020306" pitchFamily="34" charset="0"/>
              </a:rPr>
              <a:t>Are consequences of alcohol use short-term or long-term?</a:t>
            </a:r>
          </a:p>
          <a:p>
            <a:pPr>
              <a:lnSpc>
                <a:spcPct val="90000"/>
              </a:lnSpc>
              <a:spcAft>
                <a:spcPts val="713"/>
              </a:spcAft>
              <a:buClr>
                <a:schemeClr val="accent2"/>
              </a:buClr>
            </a:pPr>
            <a:r>
              <a:rPr lang="en-US" altLang="en-US" dirty="0">
                <a:latin typeface="Berlin Sans FB" panose="020E0602020502020306" pitchFamily="34" charset="0"/>
              </a:rPr>
              <a:t>Easiest way to avoid the consequences is?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D8AE4-19C4-41D0-B901-AFF41F6E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10311-6191-4C0C-BBC1-F5DA78D1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1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BE2AA-61EB-440E-9E83-B4ADA61A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E1C76-6BD3-48A8-8924-327640815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002060"/>
                </a:solidFill>
              </a:rPr>
              <a:t>lood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002060"/>
                </a:solidFill>
              </a:rPr>
              <a:t>lcohol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002060"/>
                </a:solidFill>
              </a:rPr>
              <a:t>oncentration</a:t>
            </a:r>
          </a:p>
          <a:p>
            <a:r>
              <a:rPr lang="en-US" dirty="0">
                <a:solidFill>
                  <a:srgbClr val="002060"/>
                </a:solidFill>
              </a:rPr>
              <a:t>What is the difference between: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00B050"/>
                </a:solidFill>
              </a:rPr>
              <a:t>lood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00B050"/>
                </a:solidFill>
              </a:rPr>
              <a:t>lcohol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00B050"/>
                </a:solidFill>
              </a:rPr>
              <a:t>ontent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00B050"/>
                </a:solidFill>
              </a:rPr>
              <a:t>lood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00B050"/>
                </a:solidFill>
              </a:rPr>
              <a:t>lcohol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00B050"/>
                </a:solidFill>
              </a:rPr>
              <a:t>oncentration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8941F-83DA-4442-B928-F0E313D4A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F3E64-CA17-4135-8F74-4F253127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BD97-8223-49E9-A532-DD151980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CDF7B-BD12-4AE3-8D8A-0AD6E9378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</a:t>
            </a:r>
          </a:p>
          <a:p>
            <a:r>
              <a:rPr lang="en-US" dirty="0"/>
              <a:t>Time Spent Drinking</a:t>
            </a:r>
          </a:p>
          <a:p>
            <a:r>
              <a:rPr lang="en-US" dirty="0"/>
              <a:t>Gender</a:t>
            </a:r>
          </a:p>
          <a:p>
            <a:r>
              <a:rPr lang="en-US" dirty="0"/>
              <a:t>Food</a:t>
            </a:r>
          </a:p>
          <a:p>
            <a:r>
              <a:rPr lang="en-US" dirty="0"/>
              <a:t>Alcohol Content</a:t>
            </a:r>
          </a:p>
          <a:p>
            <a:r>
              <a:rPr lang="en-US" dirty="0"/>
              <a:t>Size of Drinks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983A-B65A-4D1C-8AF1-1DD00C59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713F4-F1F6-4F3E-B370-DF2154F2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Object 7" descr="Picture showing how an 8 oz. alcoholic drink will cause a BAC of 0.04 to a 220 lb person and a BAC of 0.08 to a 110 lb. person ">
            <a:extLst>
              <a:ext uri="{FF2B5EF4-FFF2-40B4-BE49-F238E27FC236}">
                <a16:creationId xmlns:a16="http://schemas.microsoft.com/office/drawing/2014/main" id="{B1991396-7907-421F-A3B8-9D5C03EA84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714417"/>
              </p:ext>
            </p:extLst>
          </p:nvPr>
        </p:nvGraphicFramePr>
        <p:xfrm>
          <a:off x="4581617" y="1828800"/>
          <a:ext cx="3962400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int Shop Pro Image" r:id="rId3" imgW="2995122" imgH="2634146" progId="PaintShopPro">
                  <p:embed/>
                </p:oleObj>
              </mc:Choice>
              <mc:Fallback>
                <p:oleObj name="Paint Shop Pro Image" r:id="rId3" imgW="2995122" imgH="2634146" progId="PaintShopPro">
                  <p:embed/>
                  <p:pic>
                    <p:nvPicPr>
                      <p:cNvPr id="12295" name="Object 7">
                        <a:extLst>
                          <a:ext uri="{FF2B5EF4-FFF2-40B4-BE49-F238E27FC236}">
                            <a16:creationId xmlns:a16="http://schemas.microsoft.com/office/drawing/2014/main" id="{F080906C-03DD-4696-9684-3A4A7EE3D3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617" y="1828800"/>
                        <a:ext cx="3962400" cy="348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85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993CCD-A6F5-4E2A-B362-430C01D11A23}"/>
</file>

<file path=customXml/itemProps2.xml><?xml version="1.0" encoding="utf-8"?>
<ds:datastoreItem xmlns:ds="http://schemas.openxmlformats.org/officeDocument/2006/customXml" ds:itemID="{B345E959-B139-4928-B6C0-4290FBE61FC4}">
  <ds:schemaRefs>
    <ds:schemaRef ds:uri="http://www.w3.org/XML/1998/namespace"/>
    <ds:schemaRef ds:uri="http://purl.org/dc/elements/1.1/"/>
    <ds:schemaRef ds:uri="f1c7bf0e-1cb0-48f8-99df-6e3f20f315ba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12A4EA4-2FD6-46CD-858F-1ABF09EFBD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551</Words>
  <Application>Microsoft Office PowerPoint</Application>
  <PresentationFormat>On-screen Show (4:3)</PresentationFormat>
  <Paragraphs>136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Berlin Sans FB</vt:lpstr>
      <vt:lpstr>Calibri</vt:lpstr>
      <vt:lpstr>Office Theme</vt:lpstr>
      <vt:lpstr>Paint Shop Pro Image</vt:lpstr>
      <vt:lpstr>Microsoft Clip Gallery</vt:lpstr>
      <vt:lpstr>Driver Education Theory Sample Lesson  15</vt:lpstr>
      <vt:lpstr>Personal Responsibility: Alcohol and Other Drugs</vt:lpstr>
      <vt:lpstr>Introduction</vt:lpstr>
      <vt:lpstr>Assessing the Facts True or False Statements</vt:lpstr>
      <vt:lpstr>State Alcohol/Drug Laws </vt:lpstr>
      <vt:lpstr>Using or Not Using?</vt:lpstr>
      <vt:lpstr>Your Choices and Responsibilities </vt:lpstr>
      <vt:lpstr>BAC is:</vt:lpstr>
      <vt:lpstr>BAC Factors </vt:lpstr>
      <vt:lpstr>Are They The Same?</vt:lpstr>
      <vt:lpstr>Crunching the Numbers </vt:lpstr>
      <vt:lpstr>How Much Light Beer (Male)</vt:lpstr>
      <vt:lpstr>Elimination of Alcohol </vt:lpstr>
      <vt:lpstr>Elimination Rate </vt:lpstr>
      <vt:lpstr>DOES THE BODY REMOVE ONE DRINK PER HOUR?</vt:lpstr>
      <vt:lpstr>DOES THE BODY REMOVE ONE DRINK PER HOUR?</vt:lpstr>
      <vt:lpstr>Alcohol Affects the Body 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Kashatus, John</cp:lastModifiedBy>
  <cp:revision>28</cp:revision>
  <dcterms:created xsi:type="dcterms:W3CDTF">2017-02-01T18:23:33Z</dcterms:created>
  <dcterms:modified xsi:type="dcterms:W3CDTF">2018-12-19T20:53:05Z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33500</vt:r8>
  </property>
  <property fmtid="{D5CDD505-2E9C-101B-9397-08002B2CF9AE}" pid="3" name="_dlc_policyId">
    <vt:lpwstr>/InsidePDE/Documents</vt:lpwstr>
  </property>
  <property fmtid="{D5CDD505-2E9C-101B-9397-08002B2CF9AE}" pid="4" name="xd_ProgID">
    <vt:lpwstr/>
  </property>
  <property fmtid="{D5CDD505-2E9C-101B-9397-08002B2CF9AE}" pid="5" name="_CopySource">
    <vt:lpwstr>https://collab.pde.pa.gov/InsidePDE/Documents/Getting My Job Done/Accessibility/PDE PowerPoint Template - ADA Accessible.pptx</vt:lpwstr>
  </property>
  <property fmtid="{D5CDD505-2E9C-101B-9397-08002B2CF9AE}" pid="6" name="ContentTypeId">
    <vt:lpwstr>0x01010063A4E9D8B9AE294BB8664582FC3229C4</vt:lpwstr>
  </property>
  <property fmtid="{D5CDD505-2E9C-101B-9397-08002B2CF9AE}" pid="7" name="ItemRetentionFormula">
    <vt:lpwstr>&lt;formula id="Microsoft.Office.RecordsManagement.PolicyFeatures.Expiration.Formula.BuiltIn"&gt;&lt;number&gt;1&lt;/number&gt;&lt;property&gt;Post_x005f_x0020_End_x005f_x0020_Date&lt;/property&gt;&lt;propertyId&gt;00000000-0000-0000-0000-000000000000&lt;/propertyId&gt;&lt;period&gt;days&lt;/period&gt;&lt;/formula&gt;</vt:lpwstr>
  </property>
  <property fmtid="{D5CDD505-2E9C-101B-9397-08002B2CF9AE}" pid="8" name="TemplateUrl">
    <vt:lpwstr/>
  </property>
</Properties>
</file>