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atus, John" initials="KJ" lastIdx="0" clrIdx="0">
    <p:extLst>
      <p:ext uri="{19B8F6BF-5375-455C-9EA6-DF929625EA0E}">
        <p15:presenceInfo xmlns:p15="http://schemas.microsoft.com/office/powerpoint/2012/main" userId="Kashatus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4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10.e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304800"/>
            <a:ext cx="10579224" cy="147002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en-US" sz="2400" dirty="0">
                <a:solidFill>
                  <a:schemeClr val="bg1"/>
                </a:solidFill>
              </a:rPr>
              <a:t>Taking Personal Responsibility: Alcohol and Other Drugs</a:t>
            </a:r>
            <a:br>
              <a:rPr kumimoji="1"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85622-74FC-46DF-B74A-F5018DCF819F}"/>
              </a:ext>
            </a:extLst>
          </p:cNvPr>
          <p:cNvSpPr/>
          <p:nvPr/>
        </p:nvSpPr>
        <p:spPr>
          <a:xfrm>
            <a:off x="452761" y="2090172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Making Responsible Choices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Current Alcohol and Other Drugs Laws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BAC Factors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Alcohol Affects the Body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Alcohol and Driving Task</a:t>
            </a:r>
            <a:r>
              <a:rPr kumimoji="1"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	</a:t>
            </a:r>
          </a:p>
        </p:txBody>
      </p:sp>
      <p:pic>
        <p:nvPicPr>
          <p:cNvPr id="7" name="Picture 14" descr="A picture of glasses of different types of alcohol">
            <a:extLst>
              <a:ext uri="{FF2B5EF4-FFF2-40B4-BE49-F238E27FC236}">
                <a16:creationId xmlns:a16="http://schemas.microsoft.com/office/drawing/2014/main" id="{05CC5FE3-B172-4F9B-9F90-047C8238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4825"/>
            <a:ext cx="2209800" cy="1360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 picture of drugs">
            <a:extLst>
              <a:ext uri="{FF2B5EF4-FFF2-40B4-BE49-F238E27FC236}">
                <a16:creationId xmlns:a16="http://schemas.microsoft.com/office/drawing/2014/main" id="{7315C5E5-44F8-4996-94B4-4EE13BD7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22688"/>
            <a:ext cx="2209800" cy="1671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55A87CB4-0F40-4D1C-8651-193A04A56B43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2761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hart of conversions of alcohol content by concentrations. ">
            <a:extLst>
              <a:ext uri="{FF2B5EF4-FFF2-40B4-BE49-F238E27FC236}">
                <a16:creationId xmlns:a16="http://schemas.microsoft.com/office/drawing/2014/main" id="{447A3847-778D-4C92-9816-5B4D7F50DB92}"/>
              </a:ext>
            </a:extLst>
          </p:cNvPr>
          <p:cNvPicPr/>
          <p:nvPr/>
        </p:nvPicPr>
        <p:blipFill rotWithShape="1">
          <a:blip r:embed="rId2"/>
          <a:srcRect l="695" t="5128" r="58565" b="44017"/>
          <a:stretch/>
        </p:blipFill>
        <p:spPr bwMode="auto">
          <a:xfrm>
            <a:off x="1676400" y="1676400"/>
            <a:ext cx="5791200" cy="4187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846E1-4EB7-4AFB-92BB-E4859594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Crunching the Numbers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F3BC-EC21-4A66-8FEC-17282DD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A02A4-7237-4A9E-B976-1405485F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24" name="Picture 23" descr="Logo of a car superimposed on outline of Pennsylvania">
            <a:extLst>
              <a:ext uri="{FF2B5EF4-FFF2-40B4-BE49-F238E27FC236}">
                <a16:creationId xmlns:a16="http://schemas.microsoft.com/office/drawing/2014/main" id="{9CAE10FE-D549-4113-AAC7-0C77E2B8FF3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7780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33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86A5-7AFB-44C2-80D5-341D8F1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Much Light Beer (Male)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7696-DC17-4DB2-A370-7736B8D2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A565A-1806-462E-B59D-C31D9ADD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44ECB87-26B8-4D6E-BADE-BE71A8AC68B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76200" y="6232588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3" descr="A picture of a mug of light beer">
            <a:extLst>
              <a:ext uri="{FF2B5EF4-FFF2-40B4-BE49-F238E27FC236}">
                <a16:creationId xmlns:a16="http://schemas.microsoft.com/office/drawing/2014/main" id="{FC00AED6-D629-43CD-9D0A-3EFB6A369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6" y="14478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nversion chart of amount of light beer for a male at different weights and the blood alcohol level per ounces of beer">
            <a:extLst>
              <a:ext uri="{FF2B5EF4-FFF2-40B4-BE49-F238E27FC236}">
                <a16:creationId xmlns:a16="http://schemas.microsoft.com/office/drawing/2014/main" id="{960A85C9-3C45-464E-828B-89984F870EEB}"/>
              </a:ext>
            </a:extLst>
          </p:cNvPr>
          <p:cNvPicPr/>
          <p:nvPr/>
        </p:nvPicPr>
        <p:blipFill rotWithShape="1">
          <a:blip r:embed="rId4"/>
          <a:srcRect l="41318" t="25124" r="15047" b="21434"/>
          <a:stretch/>
        </p:blipFill>
        <p:spPr bwMode="auto">
          <a:xfrm>
            <a:off x="1524000" y="1538101"/>
            <a:ext cx="6267450" cy="4149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16">
            <a:extLst>
              <a:ext uri="{FF2B5EF4-FFF2-40B4-BE49-F238E27FC236}">
                <a16:creationId xmlns:a16="http://schemas.microsoft.com/office/drawing/2014/main" id="{558A7C93-9B21-45D8-9099-325BF8EB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5244"/>
            <a:ext cx="5562600" cy="3175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Basic Assumption:  12 oz of Light Beer = 1 oz of 86 proof liquor</a:t>
            </a:r>
          </a:p>
        </p:txBody>
      </p:sp>
    </p:spTree>
    <p:extLst>
      <p:ext uri="{BB962C8B-B14F-4D97-AF65-F5344CB8AC3E}">
        <p14:creationId xmlns:p14="http://schemas.microsoft.com/office/powerpoint/2010/main" val="309132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C5AF-5539-487F-8732-64A72DAC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Much Light Beer(Female)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B637-C3D4-4DF9-B324-5F832E6F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EDDD4-9C54-4316-99E4-8B5185C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1042" descr="A picture of a beer mug">
            <a:extLst>
              <a:ext uri="{FF2B5EF4-FFF2-40B4-BE49-F238E27FC236}">
                <a16:creationId xmlns:a16="http://schemas.microsoft.com/office/drawing/2014/main" id="{CA9E60EC-1659-44B8-B369-B6699FE2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6346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7C897673-D7B0-4F9C-A5C3-6186C76A5DC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918" y="624535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conversion chart of amount of light beer for a female at different weights and the blood alcohol level per ounces of beer">
            <a:extLst>
              <a:ext uri="{FF2B5EF4-FFF2-40B4-BE49-F238E27FC236}">
                <a16:creationId xmlns:a16="http://schemas.microsoft.com/office/drawing/2014/main" id="{569FB6B8-9170-48BF-8AC8-CAC13B0ED991}"/>
              </a:ext>
            </a:extLst>
          </p:cNvPr>
          <p:cNvPicPr/>
          <p:nvPr/>
        </p:nvPicPr>
        <p:blipFill rotWithShape="1">
          <a:blip r:embed="rId4"/>
          <a:srcRect l="41667" t="24911" r="15393" b="21433"/>
          <a:stretch/>
        </p:blipFill>
        <p:spPr bwMode="auto">
          <a:xfrm>
            <a:off x="1525480" y="1426346"/>
            <a:ext cx="6705600" cy="4431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80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0BD-5D56-4288-BF23-3C4299A6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Elimination of Alcohol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457B-B1DD-4929-976D-82C5A39D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74032-80AA-4911-8EA2-A263696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 descr="A picture of elimination of blood alcohol at different times">
            <a:extLst>
              <a:ext uri="{FF2B5EF4-FFF2-40B4-BE49-F238E27FC236}">
                <a16:creationId xmlns:a16="http://schemas.microsoft.com/office/drawing/2014/main" id="{BF1C6D66-C428-46C1-B905-8E01B62B154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9120" t="33847" r="15857" b="21220"/>
          <a:stretch/>
        </p:blipFill>
        <p:spPr bwMode="auto">
          <a:xfrm>
            <a:off x="1128574" y="1653996"/>
            <a:ext cx="6886852" cy="3550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A84A5966-AE90-4859-B414-FAD480AC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662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Assumption: Adult male 150-180 lbs. with normal liver function</a:t>
            </a:r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51350881-62B9-42D4-AD81-D8305EFFFCC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87532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158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56BC-184C-4EB9-B71D-7C5861D6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Elimination Rate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919DD-7586-432D-A061-2356229B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7B6CE-19D1-4A40-A812-301CD069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5" name="Object 351" descr="A picture of a test tube with black liquid in it">
            <a:extLst>
              <a:ext uri="{FF2B5EF4-FFF2-40B4-BE49-F238E27FC236}">
                <a16:creationId xmlns:a16="http://schemas.microsoft.com/office/drawing/2014/main" id="{EF852E57-5C58-4F76-9BA7-74892C765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015336"/>
              </p:ext>
            </p:extLst>
          </p:nvPr>
        </p:nvGraphicFramePr>
        <p:xfrm>
          <a:off x="8207534" y="76200"/>
          <a:ext cx="9191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Clip" r:id="rId3" imgW="400160" imgH="761870" progId="MS_ClipArt_Gallery.2">
                  <p:embed/>
                </p:oleObj>
              </mc:Choice>
              <mc:Fallback>
                <p:oleObj name="Clip" r:id="rId3" imgW="400160" imgH="761870" progId="MS_ClipArt_Gallery.2">
                  <p:embed/>
                  <p:pic>
                    <p:nvPicPr>
                      <p:cNvPr id="18573" name="Object 351">
                        <a:extLst>
                          <a:ext uri="{FF2B5EF4-FFF2-40B4-BE49-F238E27FC236}">
                            <a16:creationId xmlns:a16="http://schemas.microsoft.com/office/drawing/2014/main" id="{B44C3319-22F0-41E7-862B-A5D49A6CC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534" y="76200"/>
                        <a:ext cx="9191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hart of blood alcohol absorption and elimination">
            <a:extLst>
              <a:ext uri="{FF2B5EF4-FFF2-40B4-BE49-F238E27FC236}">
                <a16:creationId xmlns:a16="http://schemas.microsoft.com/office/drawing/2014/main" id="{63C97459-E76E-43B2-996D-4A904AF86EAB}"/>
              </a:ext>
            </a:extLst>
          </p:cNvPr>
          <p:cNvPicPr/>
          <p:nvPr/>
        </p:nvPicPr>
        <p:blipFill rotWithShape="1">
          <a:blip r:embed="rId5"/>
          <a:srcRect l="579" t="5381" r="55902" b="48932"/>
          <a:stretch/>
        </p:blipFill>
        <p:spPr bwMode="auto">
          <a:xfrm>
            <a:off x="924242" y="1524000"/>
            <a:ext cx="7295515" cy="4309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C1080FF8-344A-4E39-B656-983AC2E27924}"/>
              </a:ext>
            </a:extLst>
          </p:cNvPr>
          <p:cNvPicPr/>
          <p:nvPr/>
        </p:nvPicPr>
        <p:blipFill rotWithShape="1">
          <a:blip r:embed="rId6"/>
          <a:srcRect l="16319" t="84606" r="73959" b="3732"/>
          <a:stretch/>
        </p:blipFill>
        <p:spPr bwMode="auto">
          <a:xfrm>
            <a:off x="487532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67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854C-9AE1-495E-A74B-F74B5CFC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body remove one drink per hour?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75A1-B20A-4834-88F3-0A0D983F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5E97-E38C-493F-8269-46CA50DC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24DC59D-1E2D-4906-8C37-A5BE2EA50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44211"/>
            <a:ext cx="77724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 lb. Male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… </a:t>
            </a: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Drinks 0ne 12 oz. Bud Light @ 7:00 PM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		Sober (0) + .03   	</a:t>
            </a:r>
            <a:r>
              <a:rPr lang="en-US" altLang="en-US" sz="23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.03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  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hour</a:t>
            </a:r>
            <a:r>
              <a:rPr lang="en-US" altLang="en-US" sz="2100" b="1" dirty="0">
                <a:solidFill>
                  <a:srgbClr val="000000"/>
                </a:solidFill>
              </a:rPr>
              <a:t>…..	0.03 - 0.015  	 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0.015 BAC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… </a:t>
            </a: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Drinks Another  12 oz. Bud Light @ 8:00 PM 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0.03 + 0.015 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0.045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  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 hour</a:t>
            </a:r>
            <a:r>
              <a:rPr lang="en-US" altLang="en-US" sz="2100" b="1" dirty="0">
                <a:solidFill>
                  <a:srgbClr val="000000"/>
                </a:solidFill>
              </a:rPr>
              <a:t>…. 	0.045 - 0.015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0.03 BAC</a:t>
            </a:r>
            <a:endParaRPr lang="en-US" altLang="en-US" sz="2100" b="1" dirty="0">
              <a:solidFill>
                <a:srgbClr val="FF0066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… </a:t>
            </a: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Drinks Another  12 oz. Bud Light @ 9:00 PM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0.03 + 0.03 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0.06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  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Third hour</a:t>
            </a:r>
            <a:r>
              <a:rPr lang="en-US" altLang="en-US" sz="2100" b="1" dirty="0">
                <a:solidFill>
                  <a:srgbClr val="000000"/>
                </a:solidFill>
              </a:rPr>
              <a:t>…. 	0.06 - 0.015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0.045 BAC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</a:t>
            </a:r>
            <a:endParaRPr lang="en-US" altLang="en-US" sz="21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Logo of a car superimposed on outline of Pennsylvania">
            <a:extLst>
              <a:ext uri="{FF2B5EF4-FFF2-40B4-BE49-F238E27FC236}">
                <a16:creationId xmlns:a16="http://schemas.microsoft.com/office/drawing/2014/main" id="{DD0A1D6A-3A19-448D-95BD-F8F4ECFA03C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6232588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9" name="Object 14" descr="A picture of a man with a woman on a date">
            <a:extLst>
              <a:ext uri="{FF2B5EF4-FFF2-40B4-BE49-F238E27FC236}">
                <a16:creationId xmlns:a16="http://schemas.microsoft.com/office/drawing/2014/main" id="{497AD69E-D74A-4993-9190-F4A258E9D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60250"/>
              </p:ext>
            </p:extLst>
          </p:nvPr>
        </p:nvGraphicFramePr>
        <p:xfrm>
          <a:off x="7886700" y="1327935"/>
          <a:ext cx="800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Clip" r:id="rId4" imgW="1050646" imgH="1800454" progId="MS_ClipArt_Gallery.2">
                  <p:embed/>
                </p:oleObj>
              </mc:Choice>
              <mc:Fallback>
                <p:oleObj name="Clip" r:id="rId4" imgW="1050646" imgH="1800454" progId="MS_ClipArt_Gallery.2">
                  <p:embed/>
                  <p:pic>
                    <p:nvPicPr>
                      <p:cNvPr id="19470" name="Object 14">
                        <a:extLst>
                          <a:ext uri="{FF2B5EF4-FFF2-40B4-BE49-F238E27FC236}">
                            <a16:creationId xmlns:a16="http://schemas.microsoft.com/office/drawing/2014/main" id="{DC41CA10-3D6F-4DA4-89C1-6C4A622C1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1327935"/>
                        <a:ext cx="800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54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7028-B2BB-43B4-BF1B-3C767FF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body remove one drink per hour?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7510-D7D1-4ABC-B30C-764AA423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C2460-2BC3-42FF-9479-656F77B6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17" name="Rectangle 1027">
            <a:extLst>
              <a:ext uri="{FF2B5EF4-FFF2-40B4-BE49-F238E27FC236}">
                <a16:creationId xmlns:a16="http://schemas.microsoft.com/office/drawing/2014/main" id="{C944271F-7085-442D-8BBD-5B447F31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75438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 lb. Female </a:t>
            </a:r>
          </a:p>
          <a:p>
            <a:pPr>
              <a:lnSpc>
                <a:spcPct val="7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	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…. Drinks another 12 oz. Bud Light @ 10:00 PM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0.045 + 0.03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.75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Fourth hour</a:t>
            </a:r>
            <a:r>
              <a:rPr lang="en-US" altLang="en-US" sz="2100" b="1" dirty="0">
                <a:solidFill>
                  <a:srgbClr val="000000"/>
                </a:solidFill>
              </a:rPr>
              <a:t>….	0.075 - 0.015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0.06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 Drinks Another  12 oz. Bud Light @ 11:00 PM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0.06 + 0.03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0.09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Fifth hour</a:t>
            </a:r>
            <a:r>
              <a:rPr lang="en-US" altLang="en-US" sz="2100" b="1" dirty="0">
                <a:solidFill>
                  <a:srgbClr val="000000"/>
                </a:solidFill>
              </a:rPr>
              <a:t>….	0.09 - 0.015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0.075 BAC</a:t>
            </a:r>
            <a:endParaRPr lang="en-US" altLang="en-US" sz="23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 Drinks Another  12 oz. Bud Light @ Midnight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0.075 + 0.03 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0.105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Sixth hour</a:t>
            </a:r>
            <a:r>
              <a:rPr lang="en-US" altLang="en-US" sz="2100" b="1" dirty="0">
                <a:solidFill>
                  <a:srgbClr val="000000"/>
                </a:solidFill>
              </a:rPr>
              <a:t>….	0.105 - 0.015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0.09 BAC</a:t>
            </a:r>
            <a:endParaRPr lang="en-US" altLang="en-US" sz="2100" b="1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ct 1040" descr="A drawing of a man and a woman on a date">
            <a:extLst>
              <a:ext uri="{FF2B5EF4-FFF2-40B4-BE49-F238E27FC236}">
                <a16:creationId xmlns:a16="http://schemas.microsoft.com/office/drawing/2014/main" id="{8E27BC1E-E737-4BB5-9134-3E3E4D41E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43054"/>
              </p:ext>
            </p:extLst>
          </p:nvPr>
        </p:nvGraphicFramePr>
        <p:xfrm>
          <a:off x="7886700" y="1371600"/>
          <a:ext cx="800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lip" r:id="rId3" imgW="1050646" imgH="1800454" progId="MS_ClipArt_Gallery.2">
                  <p:embed/>
                </p:oleObj>
              </mc:Choice>
              <mc:Fallback>
                <p:oleObj name="Clip" r:id="rId3" imgW="1050646" imgH="1800454" progId="MS_ClipArt_Gallery.2">
                  <p:embed/>
                  <p:pic>
                    <p:nvPicPr>
                      <p:cNvPr id="20496" name="Object 1040">
                        <a:extLst>
                          <a:ext uri="{FF2B5EF4-FFF2-40B4-BE49-F238E27FC236}">
                            <a16:creationId xmlns:a16="http://schemas.microsoft.com/office/drawing/2014/main" id="{28964755-FE6E-4D30-8DA6-3BE1EBA2A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1371600"/>
                        <a:ext cx="800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44">
            <a:extLst>
              <a:ext uri="{FF2B5EF4-FFF2-40B4-BE49-F238E27FC236}">
                <a16:creationId xmlns:a16="http://schemas.microsoft.com/office/drawing/2014/main" id="{A4B3F9AE-5BC1-400F-B116-36C63A5A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5913437"/>
            <a:ext cx="7467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300" b="1" dirty="0">
                <a:solidFill>
                  <a:srgbClr val="2F15F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 May be arrested for DUI/DWI on trip home...</a:t>
            </a:r>
          </a:p>
        </p:txBody>
      </p:sp>
      <p:graphicFrame>
        <p:nvGraphicFramePr>
          <p:cNvPr id="22" name="Object 1045" descr="A drawing of an upside down police car">
            <a:extLst>
              <a:ext uri="{FF2B5EF4-FFF2-40B4-BE49-F238E27FC236}">
                <a16:creationId xmlns:a16="http://schemas.microsoft.com/office/drawing/2014/main" id="{C7B91008-539D-4728-874C-3BC174CD9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09037"/>
              </p:ext>
            </p:extLst>
          </p:nvPr>
        </p:nvGraphicFramePr>
        <p:xfrm flipV="1">
          <a:off x="4076700" y="6284118"/>
          <a:ext cx="990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lip" r:id="rId5" imgW="5281613" imgH="2871788" progId="MS_ClipArt_Gallery.2">
                  <p:embed/>
                </p:oleObj>
              </mc:Choice>
              <mc:Fallback>
                <p:oleObj name="Clip" r:id="rId5" imgW="5281613" imgH="2871788" progId="MS_ClipArt_Gallery.2">
                  <p:embed/>
                  <p:pic>
                    <p:nvPicPr>
                      <p:cNvPr id="107541" name="Object 1045">
                        <a:extLst>
                          <a:ext uri="{FF2B5EF4-FFF2-40B4-BE49-F238E27FC236}">
                            <a16:creationId xmlns:a16="http://schemas.microsoft.com/office/drawing/2014/main" id="{3D660E5B-FA0F-497E-8FDB-D1A183CE5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076700" y="6284118"/>
                        <a:ext cx="9906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Logo of a car superimposed on outline of Pennsylvania">
            <a:extLst>
              <a:ext uri="{FF2B5EF4-FFF2-40B4-BE49-F238E27FC236}">
                <a16:creationId xmlns:a16="http://schemas.microsoft.com/office/drawing/2014/main" id="{927B50C7-7106-4778-BF4C-4B0E973A6138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91971" y="6265900"/>
            <a:ext cx="762000" cy="538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313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76A0-A2EA-4CEB-8A1E-65840ED8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Affects the Body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D664-080F-47A9-9C12-E2856E0F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167B6-1992-4B18-92AC-C68C4C9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15" descr="A drawing of a heart">
            <a:extLst>
              <a:ext uri="{FF2B5EF4-FFF2-40B4-BE49-F238E27FC236}">
                <a16:creationId xmlns:a16="http://schemas.microsoft.com/office/drawing/2014/main" id="{AE928263-B17A-4EB1-81BC-327FE71E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1505474"/>
            <a:ext cx="2438400" cy="1814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A diagram of the small and large intestines">
            <a:extLst>
              <a:ext uri="{FF2B5EF4-FFF2-40B4-BE49-F238E27FC236}">
                <a16:creationId xmlns:a16="http://schemas.microsoft.com/office/drawing/2014/main" id="{B9F68F06-81DC-4569-B014-C7F92F17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1476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8" descr="A drawing of a man and woman on a date">
            <a:extLst>
              <a:ext uri="{FF2B5EF4-FFF2-40B4-BE49-F238E27FC236}">
                <a16:creationId xmlns:a16="http://schemas.microsoft.com/office/drawing/2014/main" id="{894F198B-A2C2-4EEA-B3D7-AAB9529AC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197563"/>
              </p:ext>
            </p:extLst>
          </p:nvPr>
        </p:nvGraphicFramePr>
        <p:xfrm>
          <a:off x="6367496" y="1447800"/>
          <a:ext cx="1252504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Clip" r:id="rId5" imgW="1050646" imgH="1800454" progId="MS_ClipArt_Gallery.2">
                  <p:embed/>
                </p:oleObj>
              </mc:Choice>
              <mc:Fallback>
                <p:oleObj name="Clip" r:id="rId5" imgW="1050646" imgH="1800454" progId="MS_ClipArt_Gallery.2">
                  <p:embed/>
                  <p:pic>
                    <p:nvPicPr>
                      <p:cNvPr id="21508" name="Object 8">
                        <a:extLst>
                          <a:ext uri="{FF2B5EF4-FFF2-40B4-BE49-F238E27FC236}">
                            <a16:creationId xmlns:a16="http://schemas.microsoft.com/office/drawing/2014/main" id="{60D1BB83-71B0-4CB7-9B5A-71E09D809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96" y="1447800"/>
                        <a:ext cx="1252504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A diagram of a brain">
            <a:extLst>
              <a:ext uri="{FF2B5EF4-FFF2-40B4-BE49-F238E27FC236}">
                <a16:creationId xmlns:a16="http://schemas.microsoft.com/office/drawing/2014/main" id="{837AC4BD-F97E-4ADA-AE2F-579BD7521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96" y="3810000"/>
            <a:ext cx="152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A0063850-38F1-49D3-95F9-D743EE6A7C4F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1353974"/>
            <a:ext cx="8001000" cy="449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Liver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Heart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Sexuality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Sleep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Stomach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Brain</a:t>
            </a: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A6FD5D86-B2F0-46B2-8260-9F6216F5ADB5}"/>
              </a:ext>
            </a:extLst>
          </p:cNvPr>
          <p:cNvPicPr/>
          <p:nvPr/>
        </p:nvPicPr>
        <p:blipFill rotWithShape="1">
          <a:blip r:embed="rId8"/>
          <a:srcRect l="16319" t="84606" r="73959" b="3732"/>
          <a:stretch/>
        </p:blipFill>
        <p:spPr bwMode="auto">
          <a:xfrm>
            <a:off x="449802" y="5638800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75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C84-6958-4B77-BF09-722B6EDD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Affects Persons Differently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97CD-28ED-4F61-9C86-27124484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8E907-EB89-4DEA-BACC-52DA0BB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45C6E-73E3-461F-B86A-5BBDDD2D7EE5}"/>
              </a:ext>
            </a:extLst>
          </p:cNvPr>
          <p:cNvSpPr/>
          <p:nvPr/>
        </p:nvSpPr>
        <p:spPr>
          <a:xfrm>
            <a:off x="7391400" y="3228945"/>
            <a:ext cx="1142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graphicFrame>
        <p:nvGraphicFramePr>
          <p:cNvPr id="30" name="Object 11" descr="A gray drawing of a person's head with a red question mark superimposed over it">
            <a:extLst>
              <a:ext uri="{FF2B5EF4-FFF2-40B4-BE49-F238E27FC236}">
                <a16:creationId xmlns:a16="http://schemas.microsoft.com/office/drawing/2014/main" id="{FED093CB-006B-4373-BBE6-B21F67857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25373"/>
              </p:ext>
            </p:extLst>
          </p:nvPr>
        </p:nvGraphicFramePr>
        <p:xfrm>
          <a:off x="7069138" y="1790700"/>
          <a:ext cx="207486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Paint Shop Pro Image" r:id="rId3" imgW="1854161" imgH="2926829" progId="PaintShopPro">
                  <p:embed/>
                </p:oleObj>
              </mc:Choice>
              <mc:Fallback>
                <p:oleObj name="Paint Shop Pro Image" r:id="rId3" imgW="1854161" imgH="2926829" progId="PaintShopPro">
                  <p:embed/>
                  <p:pic>
                    <p:nvPicPr>
                      <p:cNvPr id="22532" name="Object 11">
                        <a:extLst>
                          <a:ext uri="{FF2B5EF4-FFF2-40B4-BE49-F238E27FC236}">
                            <a16:creationId xmlns:a16="http://schemas.microsoft.com/office/drawing/2014/main" id="{3A3A0565-7125-446B-AFA9-FCE30604E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1790700"/>
                        <a:ext cx="207486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 descr="A drawing of two people of different weights drinking the same amount of alcohol and having different blood alcohol levels">
            <a:extLst>
              <a:ext uri="{FF2B5EF4-FFF2-40B4-BE49-F238E27FC236}">
                <a16:creationId xmlns:a16="http://schemas.microsoft.com/office/drawing/2014/main" id="{9C4576B2-2F0B-43C4-BD05-F0120058A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47053"/>
              </p:ext>
            </p:extLst>
          </p:nvPr>
        </p:nvGraphicFramePr>
        <p:xfrm>
          <a:off x="457200" y="1622395"/>
          <a:ext cx="36576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Paint Shop Pro Image" r:id="rId5" imgW="2995122" imgH="2634146" progId="PaintShopPro">
                  <p:embed/>
                </p:oleObj>
              </mc:Choice>
              <mc:Fallback>
                <p:oleObj name="Paint Shop Pro Image" r:id="rId5" imgW="2995122" imgH="2634146" progId="PaintShopPro">
                  <p:embed/>
                  <p:pic>
                    <p:nvPicPr>
                      <p:cNvPr id="22533" name="Object 12">
                        <a:extLst>
                          <a:ext uri="{FF2B5EF4-FFF2-40B4-BE49-F238E27FC236}">
                            <a16:creationId xmlns:a16="http://schemas.microsoft.com/office/drawing/2014/main" id="{3F707890-F85B-4DB5-A039-9C4CC3599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2395"/>
                        <a:ext cx="36576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">
            <a:extLst>
              <a:ext uri="{FF2B5EF4-FFF2-40B4-BE49-F238E27FC236}">
                <a16:creationId xmlns:a16="http://schemas.microsoft.com/office/drawing/2014/main" id="{B688C2B1-3E54-4E9E-9BF2-57773ADA1267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1490364"/>
            <a:ext cx="3886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Tolerance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Personality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Mood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Experience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Fatigue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Medication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Weight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Age</a:t>
            </a:r>
          </a:p>
        </p:txBody>
      </p:sp>
      <p:pic>
        <p:nvPicPr>
          <p:cNvPr id="35" name="Picture 34" descr="Logo of a car superimposed on outline of Pennsylvania">
            <a:extLst>
              <a:ext uri="{FF2B5EF4-FFF2-40B4-BE49-F238E27FC236}">
                <a16:creationId xmlns:a16="http://schemas.microsoft.com/office/drawing/2014/main" id="{B4763792-1779-4955-B0EC-2FCD35969040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49802" y="5638800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42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688-0675-4ADC-8FAD-D1A0943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Psychological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C4A-D674-47CF-AB18-F9ED244D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DFA5-6A08-479E-AA80-E3016DA0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71DCCB-7046-481E-AF24-DA3002839257}"/>
              </a:ext>
            </a:extLst>
          </p:cNvPr>
          <p:cNvSpPr/>
          <p:nvPr/>
        </p:nvSpPr>
        <p:spPr>
          <a:xfrm>
            <a:off x="7315200" y="40386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pic>
        <p:nvPicPr>
          <p:cNvPr id="32" name="Picture 31" descr="Logo of a car superimposed on outline of Pennsylvania">
            <a:extLst>
              <a:ext uri="{FF2B5EF4-FFF2-40B4-BE49-F238E27FC236}">
                <a16:creationId xmlns:a16="http://schemas.microsoft.com/office/drawing/2014/main" id="{7F53C026-7E62-4ABF-AB81-D91CAE39D04F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49802" y="5638800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pink drawing of a person's head with the words &quot;I love, hate&quot; superimposed over it">
            <a:extLst>
              <a:ext uri="{FF2B5EF4-FFF2-40B4-BE49-F238E27FC236}">
                <a16:creationId xmlns:a16="http://schemas.microsoft.com/office/drawing/2014/main" id="{8B376535-155F-47D7-A96C-C6ECEC7F83D1}"/>
              </a:ext>
            </a:extLst>
          </p:cNvPr>
          <p:cNvPicPr/>
          <p:nvPr/>
        </p:nvPicPr>
        <p:blipFill rotWithShape="1">
          <a:blip r:embed="rId3"/>
          <a:srcRect l="61806" t="34919" r="18981" b="12556"/>
          <a:stretch/>
        </p:blipFill>
        <p:spPr bwMode="auto">
          <a:xfrm>
            <a:off x="6144895" y="1409700"/>
            <a:ext cx="2541905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F295177A-9663-4270-8439-C93149728E05}"/>
              </a:ext>
            </a:extLst>
          </p:cNvPr>
          <p:cNvSpPr txBox="1">
            <a:spLocks noChangeArrowheads="1"/>
          </p:cNvSpPr>
          <p:nvPr/>
        </p:nvSpPr>
        <p:spPr>
          <a:xfrm>
            <a:off x="1608440" y="1630680"/>
            <a:ext cx="396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Attention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Memory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Emotions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Aggression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379451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What do we know about alcohol and other drugs and driving?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How do State laws impact teens.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How does BAC make a difference.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How does alcohol and other drugs impact driving 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6/28/2019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26AC8A8-08E5-4419-9792-C615DF6C38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C1FF-71BC-4D6E-AD7D-44B34B54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and Space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1E8C-2388-46A1-8FED-236365B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B6F11-8C28-482B-95F6-60A7B1AC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1638D-9F41-4401-92F9-9B8082E54FC3}"/>
              </a:ext>
            </a:extLst>
          </p:cNvPr>
          <p:cNvSpPr/>
          <p:nvPr/>
        </p:nvSpPr>
        <p:spPr>
          <a:xfrm>
            <a:off x="7581900" y="4343400"/>
            <a:ext cx="118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pic>
        <p:nvPicPr>
          <p:cNvPr id="28" name="Picture 27" descr="Logo of a car superimposed on outline of Pennsylvania">
            <a:extLst>
              <a:ext uri="{FF2B5EF4-FFF2-40B4-BE49-F238E27FC236}">
                <a16:creationId xmlns:a16="http://schemas.microsoft.com/office/drawing/2014/main" id="{745C7C49-3E24-4096-889E-C8A6CE4BDB99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297402" y="5514135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307" descr="A rectangle bordering text">
            <a:extLst>
              <a:ext uri="{FF2B5EF4-FFF2-40B4-BE49-F238E27FC236}">
                <a16:creationId xmlns:a16="http://schemas.microsoft.com/office/drawing/2014/main" id="{2E623F03-E9FF-4413-9D26-86A5F760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624097"/>
            <a:ext cx="2667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49132ADD-43FF-4CE6-848C-E0BBB855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2" y="1628786"/>
            <a:ext cx="2667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drinking, </a:t>
            </a:r>
            <a:b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may tend to stare at the center line.</a:t>
            </a:r>
          </a:p>
        </p:txBody>
      </p:sp>
      <p:pic>
        <p:nvPicPr>
          <p:cNvPr id="32" name="Picture 31" descr="A diagram of two cars in an intersection">
            <a:extLst>
              <a:ext uri="{FF2B5EF4-FFF2-40B4-BE49-F238E27FC236}">
                <a16:creationId xmlns:a16="http://schemas.microsoft.com/office/drawing/2014/main" id="{CD1BCC9A-7902-4CA8-B541-3E436F4E75A9}"/>
              </a:ext>
            </a:extLst>
          </p:cNvPr>
          <p:cNvPicPr/>
          <p:nvPr/>
        </p:nvPicPr>
        <p:blipFill rotWithShape="1">
          <a:blip r:embed="rId3"/>
          <a:srcRect l="1157" t="7425" r="52778" b="29128"/>
          <a:stretch/>
        </p:blipFill>
        <p:spPr bwMode="auto">
          <a:xfrm>
            <a:off x="2836046" y="1556032"/>
            <a:ext cx="6253101" cy="5292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811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C105-1438-47ED-B9F7-AA718D0F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333"/>
            <a:ext cx="8229600" cy="1143000"/>
          </a:xfrm>
        </p:spPr>
        <p:txBody>
          <a:bodyPr/>
          <a:lstStyle/>
          <a:p>
            <a:r>
              <a:rPr lang="en-US" altLang="en-US" dirty="0"/>
              <a:t>Impaired Vision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268F-CEA6-4A73-84A2-5576C819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8883-3BC8-4D11-9854-8C477326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30B551BC-4D28-4FA6-947B-2B668B7D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pic>
        <p:nvPicPr>
          <p:cNvPr id="28" name="Picture 11" descr="A drawing of a person's blue eyes">
            <a:extLst>
              <a:ext uri="{FF2B5EF4-FFF2-40B4-BE49-F238E27FC236}">
                <a16:creationId xmlns:a16="http://schemas.microsoft.com/office/drawing/2014/main" id="{970AD464-C42D-44DE-90B4-CFA9B065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59822"/>
            <a:ext cx="4876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9EA463F7-6CB7-447C-B389-82950070D5D1}"/>
              </a:ext>
            </a:extLst>
          </p:cNvPr>
          <p:cNvSpPr txBox="1">
            <a:spLocks noChangeArrowheads="1"/>
          </p:cNvSpPr>
          <p:nvPr/>
        </p:nvSpPr>
        <p:spPr>
          <a:xfrm>
            <a:off x="746464" y="3521075"/>
            <a:ext cx="38862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7" tIns="44450" rIns="90487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  <a:defRPr/>
            </a:pPr>
            <a:r>
              <a:rPr lang="en-US" altLang="en-US" sz="2800" dirty="0">
                <a:solidFill>
                  <a:srgbClr val="2F15F1"/>
                </a:solidFill>
              </a:rPr>
              <a:t> Side Vision</a:t>
            </a:r>
          </a:p>
          <a:p>
            <a:pPr>
              <a:lnSpc>
                <a:spcPct val="140000"/>
              </a:lnSpc>
              <a:buClr>
                <a:srgbClr val="FF0000"/>
              </a:buClr>
              <a:defRPr/>
            </a:pPr>
            <a:r>
              <a:rPr lang="en-US" altLang="en-US" sz="2800" dirty="0">
                <a:solidFill>
                  <a:srgbClr val="2F15F1"/>
                </a:solidFill>
              </a:rPr>
              <a:t> Visual Acuity</a:t>
            </a:r>
          </a:p>
          <a:p>
            <a:pPr>
              <a:lnSpc>
                <a:spcPct val="140000"/>
              </a:lnSpc>
              <a:buClr>
                <a:srgbClr val="FF0000"/>
              </a:buClr>
              <a:defRPr/>
            </a:pPr>
            <a:r>
              <a:rPr lang="en-US" altLang="en-US" sz="2800" dirty="0">
                <a:solidFill>
                  <a:srgbClr val="2F15F1"/>
                </a:solidFill>
              </a:rPr>
              <a:t> Color Distinction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81A9D560-E429-45B1-8326-0BCBBDFB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77660"/>
            <a:ext cx="4572000" cy="200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Focus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Vision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Judgment</a:t>
            </a:r>
          </a:p>
        </p:txBody>
      </p:sp>
    </p:spTree>
    <p:extLst>
      <p:ext uri="{BB962C8B-B14F-4D97-AF65-F5344CB8AC3E}">
        <p14:creationId xmlns:p14="http://schemas.microsoft.com/office/powerpoint/2010/main" val="20644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F2F9-68FA-491C-B0D4-F9682AD3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Risk-Taking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BD92-5AEB-4853-9AB4-F53A52853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69" y="15470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7D67-8C6F-4A41-B56A-4B37A40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7115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F026-5794-49F9-9275-87B7F305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42A9A-B948-485B-B8FF-1B6117250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38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 car&#10;">
            <a:extLst>
              <a:ext uri="{FF2B5EF4-FFF2-40B4-BE49-F238E27FC236}">
                <a16:creationId xmlns:a16="http://schemas.microsoft.com/office/drawing/2014/main" id="{B4FD3A2F-B7D1-442A-80EF-F5F3ED38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1517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A red car">
            <a:extLst>
              <a:ext uri="{FF2B5EF4-FFF2-40B4-BE49-F238E27FC236}">
                <a16:creationId xmlns:a16="http://schemas.microsoft.com/office/drawing/2014/main" id="{817E94B0-8124-4180-BCD2-9C02B15B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87625"/>
            <a:ext cx="1485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6" descr="vehicle heading the wrong way in the wrong lane ">
            <a:extLst>
              <a:ext uri="{FF2B5EF4-FFF2-40B4-BE49-F238E27FC236}">
                <a16:creationId xmlns:a16="http://schemas.microsoft.com/office/drawing/2014/main" id="{07CFC4AE-1400-4026-A124-12DD4B7DA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86607"/>
              </p:ext>
            </p:extLst>
          </p:nvPr>
        </p:nvGraphicFramePr>
        <p:xfrm>
          <a:off x="7120831" y="3810000"/>
          <a:ext cx="15319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Paint Shop Pro Image" r:id="rId5" imgW="1531707" imgH="741664" progId="PaintShopPro">
                  <p:embed/>
                </p:oleObj>
              </mc:Choice>
              <mc:Fallback>
                <p:oleObj name="Paint Shop Pro Image" r:id="rId5" imgW="1531707" imgH="741664" progId="PaintShopPro">
                  <p:embed/>
                  <p:pic>
                    <p:nvPicPr>
                      <p:cNvPr id="26637" name="Object 16">
                        <a:extLst>
                          <a:ext uri="{FF2B5EF4-FFF2-40B4-BE49-F238E27FC236}">
                            <a16:creationId xmlns:a16="http://schemas.microsoft.com/office/drawing/2014/main" id="{7E5D5A10-A171-41BD-A98C-3C6EEBEC8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831" y="3810000"/>
                        <a:ext cx="15319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32006B-AFB5-4AA5-8D7F-CB5375612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1000" y="3429000"/>
            <a:ext cx="88392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910C60-B4F7-4749-9C8D-864875BB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3584292"/>
            <a:ext cx="9220200" cy="205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D9C3EB-4C1B-4B8B-A9B6-E8A30793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 descr="Oncoming Truck ">
            <a:extLst>
              <a:ext uri="{FF2B5EF4-FFF2-40B4-BE49-F238E27FC236}">
                <a16:creationId xmlns:a16="http://schemas.microsoft.com/office/drawing/2014/main" id="{2244CD3A-9F71-43F3-B2E7-EC597A10B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84970"/>
              </p:ext>
            </p:extLst>
          </p:nvPr>
        </p:nvGraphicFramePr>
        <p:xfrm>
          <a:off x="0" y="3657600"/>
          <a:ext cx="1066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Paint Shop Pro Image" r:id="rId7" imgW="917322" imgH="770732" progId="PaintShopPro">
                  <p:embed/>
                </p:oleObj>
              </mc:Choice>
              <mc:Fallback>
                <p:oleObj name="Paint Shop Pro Image" r:id="rId7" imgW="917322" imgH="770732" progId="PaintShopPro">
                  <p:embed/>
                  <p:pic>
                    <p:nvPicPr>
                      <p:cNvPr id="26626" name="Object 25">
                        <a:extLst>
                          <a:ext uri="{FF2B5EF4-FFF2-40B4-BE49-F238E27FC236}">
                            <a16:creationId xmlns:a16="http://schemas.microsoft.com/office/drawing/2014/main" id="{82684106-5CA5-4C6E-AD2A-5A274C931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10668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 descr="vehicle traveling in the wrong lane attempting to cut in between two vehicles. ">
            <a:extLst>
              <a:ext uri="{FF2B5EF4-FFF2-40B4-BE49-F238E27FC236}">
                <a16:creationId xmlns:a16="http://schemas.microsoft.com/office/drawing/2014/main" id="{4AD56AE6-9B4E-4498-A4D4-D32EEBC2C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45481"/>
              </p:ext>
            </p:extLst>
          </p:nvPr>
        </p:nvGraphicFramePr>
        <p:xfrm>
          <a:off x="3929856" y="2967661"/>
          <a:ext cx="15128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Paint Shop Pro Image" r:id="rId9" imgW="1512195" imgH="1258537" progId="PaintShopPro">
                  <p:embed/>
                </p:oleObj>
              </mc:Choice>
              <mc:Fallback>
                <p:oleObj name="Paint Shop Pro Image" r:id="rId9" imgW="1512195" imgH="1258537" progId="PaintShopPro">
                  <p:embed/>
                  <p:pic>
                    <p:nvPicPr>
                      <p:cNvPr id="26632" name="Object 11">
                        <a:extLst>
                          <a:ext uri="{FF2B5EF4-FFF2-40B4-BE49-F238E27FC236}">
                            <a16:creationId xmlns:a16="http://schemas.microsoft.com/office/drawing/2014/main" id="{7CF15967-A154-4825-8332-1ED802005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856" y="2967661"/>
                        <a:ext cx="151288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A918-8ACB-45AD-8854-4F531531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Chance of Death for ages 16-19 by BAC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3963-EBD3-44B2-AADF-9A23E684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BAC           </a:t>
            </a:r>
            <a:r>
              <a:rPr lang="en-US" altLang="en-US" dirty="0">
                <a:solidFill>
                  <a:srgbClr val="FF0000"/>
                </a:solidFill>
              </a:rPr>
              <a:t>Increased Risk of Death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.015 -  .049    	    	</a:t>
            </a:r>
            <a:r>
              <a:rPr lang="en-US" altLang="en-US" sz="2800" dirty="0">
                <a:solidFill>
                  <a:srgbClr val="FF0000"/>
                </a:solidFill>
              </a:rPr>
              <a:t>2.5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.05   -  .079			</a:t>
            </a:r>
            <a:r>
              <a:rPr lang="en-US" altLang="en-US" sz="2800" dirty="0">
                <a:solidFill>
                  <a:srgbClr val="FF0000"/>
                </a:solidFill>
                <a:cs typeface="+mn-cs"/>
              </a:rPr>
              <a:t>9.0</a:t>
            </a: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.08   -  .099			</a:t>
            </a:r>
            <a:r>
              <a:rPr lang="en-US" altLang="en-US" sz="2800" dirty="0">
                <a:solidFill>
                  <a:srgbClr val="FF0000"/>
                </a:solidFill>
                <a:cs typeface="+mn-cs"/>
              </a:rPr>
              <a:t>40.0</a:t>
            </a: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	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.10   -  .149 		</a:t>
            </a:r>
            <a:r>
              <a:rPr lang="en-US" altLang="en-US" sz="2800" dirty="0">
                <a:solidFill>
                  <a:srgbClr val="FF0000"/>
                </a:solidFill>
                <a:cs typeface="+mn-cs"/>
              </a:rPr>
              <a:t>90.0</a:t>
            </a: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.15 and greater</a:t>
            </a:r>
            <a:r>
              <a:rPr lang="en-US" altLang="en-US" sz="2400" dirty="0">
                <a:solidFill>
                  <a:srgbClr val="000000"/>
                </a:solidFill>
                <a:cs typeface="+mn-cs"/>
              </a:rPr>
              <a:t> 		</a:t>
            </a:r>
            <a:r>
              <a:rPr lang="en-US" altLang="en-US" sz="2400" dirty="0">
                <a:solidFill>
                  <a:srgbClr val="FF0000"/>
                </a:solidFill>
                <a:cs typeface="+mn-cs"/>
              </a:rPr>
              <a:t>420.0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cs typeface="+mn-cs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STUDY INCLUDES COMPARISON OF SINGLE VEHICLE COLLISIONS IN AGE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A31A-1D69-4EBA-B08B-AB978C12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EF1F-7959-4C25-BAFC-C3CBB49F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01D6-B535-47F7-9CB1-D1E705BC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EDEB-1A3E-47B4-BEFE-58900990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Drug Information</a:t>
            </a:r>
          </a:p>
          <a:p>
            <a:pPr lvl="1"/>
            <a:r>
              <a:rPr lang="en-US" dirty="0"/>
              <a:t>Affects on Driving</a:t>
            </a:r>
          </a:p>
          <a:p>
            <a:pPr lvl="1"/>
            <a:r>
              <a:rPr lang="en-US" dirty="0"/>
              <a:t>Making Choices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BE3D-3F38-4DC2-AFAE-83F6E0F8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F3C34-59BD-4547-BC53-D38FDEF6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the (the topic of the presentation)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2E97-078E-4E3F-A823-D5FBFB9F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Assessing the Facts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FB42-18BC-4255-9380-D836FD1A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52600"/>
            <a:ext cx="8610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A 12 oz regular beer has more alcohol than a 1 oz shot of 80 proof whiskey.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Regular beer and light beer have the same amount of alcohol but different amount of calories.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BAC means Blood Alcohol Content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All persons remove alcohol at the rate of 1 drink per hour.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Teenagers are at a lower risk of alcohol-related crashes than older drivers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There is a much greater risk of  becoming an alcoholic if  drinking begins as a teenager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FD46-5235-42E6-8052-0531BE55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E426-D8B3-4F4C-9AE9-07E86909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Object 5" descr="A picture of a contract with a blue ribbon at the bottom">
            <a:extLst>
              <a:ext uri="{FF2B5EF4-FFF2-40B4-BE49-F238E27FC236}">
                <a16:creationId xmlns:a16="http://schemas.microsoft.com/office/drawing/2014/main" id="{43FC8E57-5F81-48D9-A611-636A0FBEE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19007"/>
              </p:ext>
            </p:extLst>
          </p:nvPr>
        </p:nvGraphicFramePr>
        <p:xfrm>
          <a:off x="7772400" y="231775"/>
          <a:ext cx="11493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Clip" r:id="rId3" imgW="1150315" imgH="1216152" progId="MS_ClipArt_Gallery.2">
                  <p:embed/>
                </p:oleObj>
              </mc:Choice>
              <mc:Fallback>
                <p:oleObj name="Clip" r:id="rId3" imgW="1150315" imgH="1216152" progId="MS_ClipArt_Gallery.2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E5821B39-963C-486F-9137-79A0BBC18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31775"/>
                        <a:ext cx="114935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19EDFA7E-1ABA-42B2-B375-DA010A5B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01589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Statements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AB2D3C8F-E3BE-4DA2-A9D9-FCC01D6631E6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83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FFFC-EFEE-4FE7-9599-A92E8E91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Alcohol/Drug Laws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016E-A2A2-42FC-A598-6AD87CA1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Driving Under the Influence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21 and older BAC Level is .08%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 (e)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20 and under BAC level is .02%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 (a)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Implied Consent Law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Drivers Manual Chapter 4 Page 80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Controlled Substance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 (d)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Purchase and Age Misrepresentation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Drivers Manual Chapter 4 Page 80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0782-277D-4780-9DE7-A30BDEFF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5E30A-3ED6-4978-8A88-431680B9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66671DE2-397D-4F58-8B7E-1DD35AE4736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29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3DE2-6A05-4E4B-93B6-B1462C2E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or Not Using?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0204-CFEB-4722-92A5-839DEE23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06E09-230C-4510-BFAD-918BBF6A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6E875C5-DCC9-4F9B-8C1B-19AFDB8970A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3" descr="A picture of alcoholic beverages with a red &quot;no&quot; around it">
            <a:extLst>
              <a:ext uri="{FF2B5EF4-FFF2-40B4-BE49-F238E27FC236}">
                <a16:creationId xmlns:a16="http://schemas.microsoft.com/office/drawing/2014/main" id="{815E92F6-A038-4DAC-898D-D7C6FA2FB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470911" cy="22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B6FAF614-1CF9-4E28-A3E8-1B03A13B4B4C}"/>
              </a:ext>
            </a:extLst>
          </p:cNvPr>
          <p:cNvSpPr txBox="1">
            <a:spLocks noChangeArrowheads="1"/>
          </p:cNvSpPr>
          <p:nvPr/>
        </p:nvSpPr>
        <p:spPr>
          <a:xfrm>
            <a:off x="3352800" y="166343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solidFill>
                  <a:srgbClr val="008000"/>
                </a:solidFill>
              </a:rPr>
              <a:t>   </a:t>
            </a:r>
            <a:r>
              <a:rPr lang="en-US" altLang="en-US" dirty="0">
                <a:solidFill>
                  <a:srgbClr val="2F15F1"/>
                </a:solidFill>
              </a:rPr>
              <a:t>Why do you think State has a Zero Tolerance Law for persons under age 21?</a:t>
            </a:r>
          </a:p>
        </p:txBody>
      </p:sp>
      <p:sp>
        <p:nvSpPr>
          <p:cNvPr id="11" name="Rectangle 15" descr="A blue rectangle">
            <a:extLst>
              <a:ext uri="{FF2B5EF4-FFF2-40B4-BE49-F238E27FC236}">
                <a16:creationId xmlns:a16="http://schemas.microsoft.com/office/drawing/2014/main" id="{E6238A96-CFA8-4504-9D93-8E2B6DDE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63430"/>
            <a:ext cx="5257800" cy="1536970"/>
          </a:xfrm>
          <a:prstGeom prst="rect">
            <a:avLst/>
          </a:prstGeom>
          <a:noFill/>
          <a:ln w="38100">
            <a:solidFill>
              <a:srgbClr val="2F15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2F15F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50F8B58-47CF-4C2B-9F37-43606420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11" y="3838398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Why do some people choose not to use alcohol or other drugs?</a:t>
            </a:r>
          </a:p>
        </p:txBody>
      </p:sp>
      <p:sp>
        <p:nvSpPr>
          <p:cNvPr id="13" name="Rectangle 17" descr="A red rectangle">
            <a:extLst>
              <a:ext uri="{FF2B5EF4-FFF2-40B4-BE49-F238E27FC236}">
                <a16:creationId xmlns:a16="http://schemas.microsoft.com/office/drawing/2014/main" id="{88464B73-81D1-4BF0-8E5D-F982A56D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00078"/>
            <a:ext cx="4495800" cy="160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22" descr="A picture of alcoholic beverages with a green circle around it">
            <a:extLst>
              <a:ext uri="{FF2B5EF4-FFF2-40B4-BE49-F238E27FC236}">
                <a16:creationId xmlns:a16="http://schemas.microsoft.com/office/drawing/2014/main" id="{6B9C68DD-1A19-478A-9689-3489DFE0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11" y="3339923"/>
            <a:ext cx="259477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5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4FA0-D3F2-4B33-BE42-D436E444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Choices and Responsibilities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B3BE-6D81-4A28-957C-C90ED7D0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4F642-DE77-4AFF-A52F-BF8324E5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953B70-7A89-4DB6-9B93-4D594913952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10" descr="A gray drawing of a man's head with a red question mark superimposed over it">
            <a:extLst>
              <a:ext uri="{FF2B5EF4-FFF2-40B4-BE49-F238E27FC236}">
                <a16:creationId xmlns:a16="http://schemas.microsoft.com/office/drawing/2014/main" id="{06129E0C-EF1C-4F0F-BA4C-45068A99093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65119"/>
              </p:ext>
            </p:extLst>
          </p:nvPr>
        </p:nvGraphicFramePr>
        <p:xfrm>
          <a:off x="457200" y="1659001"/>
          <a:ext cx="18542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Paint Shop Pro Image" r:id="rId4" imgW="1854161" imgH="2926829" progId="PaintShopPro">
                  <p:embed/>
                </p:oleObj>
              </mc:Choice>
              <mc:Fallback>
                <p:oleObj name="Paint Shop Pro Image" r:id="rId4" imgW="1854161" imgH="2926829" progId="PaintShopPro">
                  <p:embed/>
                  <p:pic>
                    <p:nvPicPr>
                      <p:cNvPr id="10245" name="Object 10">
                        <a:extLst>
                          <a:ext uri="{FF2B5EF4-FFF2-40B4-BE49-F238E27FC236}">
                            <a16:creationId xmlns:a16="http://schemas.microsoft.com/office/drawing/2014/main" id="{8C2E64C5-FA8F-49E3-AF8C-B5303EC93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59001"/>
                        <a:ext cx="185420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069E858E-ED7E-45A5-A1F3-F679282C52EC}"/>
              </a:ext>
            </a:extLst>
          </p:cNvPr>
          <p:cNvSpPr txBox="1">
            <a:spLocks noChangeArrowheads="1"/>
          </p:cNvSpPr>
          <p:nvPr/>
        </p:nvSpPr>
        <p:spPr>
          <a:xfrm>
            <a:off x="2615214" y="1671410"/>
            <a:ext cx="6172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List some short-term and long-term rewards.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List some short-term and long-term consequences.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Is alcohol and other drug use short-term or long term reward?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Are consequences of alcohol use short-term or long-term?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Easiest way to avoid the consequences is?</a:t>
            </a:r>
          </a:p>
        </p:txBody>
      </p:sp>
      <p:sp>
        <p:nvSpPr>
          <p:cNvPr id="11" name="Rectangle 9" descr="A red rectangle  bordering blue text">
            <a:extLst>
              <a:ext uri="{FF2B5EF4-FFF2-40B4-BE49-F238E27FC236}">
                <a16:creationId xmlns:a16="http://schemas.microsoft.com/office/drawing/2014/main" id="{1359B682-F590-4E1C-86FC-FED8386D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45" y="1557110"/>
            <a:ext cx="6248400" cy="434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30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2483-6E9A-4CC1-A008-A9127912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BAC  is: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F5D9-C2E2-4050-BC45-CAC0FF55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67818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dirty="0"/>
              <a:t>lood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lcohol </a:t>
            </a: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/>
              <a:t>oncentration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What is the difference between </a:t>
            </a:r>
          </a:p>
          <a:p>
            <a:pPr lvl="1">
              <a:lnSpc>
                <a:spcPct val="18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dirty="0"/>
              <a:t>lood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lcohol </a:t>
            </a: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/>
              <a:t>ontent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dirty="0"/>
              <a:t>lood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lcohol </a:t>
            </a: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/>
              <a:t>oncentration?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48E0-5885-4DB8-8DCF-EF38EEA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F9FD3-B24D-4B7B-ADA2-685FBB35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1032" descr="A picture of a test tube and a bottle with green liquid in them">
            <a:extLst>
              <a:ext uri="{FF2B5EF4-FFF2-40B4-BE49-F238E27FC236}">
                <a16:creationId xmlns:a16="http://schemas.microsoft.com/office/drawing/2014/main" id="{CA65AC99-8C1F-482A-B4A6-37753D77C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22266"/>
              </p:ext>
            </p:extLst>
          </p:nvPr>
        </p:nvGraphicFramePr>
        <p:xfrm>
          <a:off x="152400" y="3892549"/>
          <a:ext cx="1131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Clip" r:id="rId3" imgW="752581" imgH="1066969" progId="MS_ClipArt_Gallery.2">
                  <p:embed/>
                </p:oleObj>
              </mc:Choice>
              <mc:Fallback>
                <p:oleObj name="Clip" r:id="rId3" imgW="752581" imgH="1066969" progId="MS_ClipArt_Gallery.2">
                  <p:embed/>
                  <p:pic>
                    <p:nvPicPr>
                      <p:cNvPr id="11272" name="Object 1032">
                        <a:extLst>
                          <a:ext uri="{FF2B5EF4-FFF2-40B4-BE49-F238E27FC236}">
                            <a16:creationId xmlns:a16="http://schemas.microsoft.com/office/drawing/2014/main" id="{51837185-BA94-41A9-B0C9-9BBFA43C0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92549"/>
                        <a:ext cx="1131888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4CFCD803-E3E1-4D08-8CF6-EAC278486855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296736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1031" descr="A picture of a shot glass">
            <a:extLst>
              <a:ext uri="{FF2B5EF4-FFF2-40B4-BE49-F238E27FC236}">
                <a16:creationId xmlns:a16="http://schemas.microsoft.com/office/drawing/2014/main" id="{276B47BB-EED3-40F7-9183-4DEC50758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46178"/>
              </p:ext>
            </p:extLst>
          </p:nvPr>
        </p:nvGraphicFramePr>
        <p:xfrm>
          <a:off x="5908490" y="4155767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5908490" y="4155767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31" descr="A picture of a shot glass">
            <a:extLst>
              <a:ext uri="{FF2B5EF4-FFF2-40B4-BE49-F238E27FC236}">
                <a16:creationId xmlns:a16="http://schemas.microsoft.com/office/drawing/2014/main" id="{5D4E0551-C5CF-4F71-A73B-02F9A96FE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09772"/>
              </p:ext>
            </p:extLst>
          </p:nvPr>
        </p:nvGraphicFramePr>
        <p:xfrm>
          <a:off x="6610165" y="4255116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6610165" y="4255116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31" descr="A picture of a shot glass">
            <a:extLst>
              <a:ext uri="{FF2B5EF4-FFF2-40B4-BE49-F238E27FC236}">
                <a16:creationId xmlns:a16="http://schemas.microsoft.com/office/drawing/2014/main" id="{D45043D3-34B9-4BB9-86A6-271A0D86E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8505"/>
              </p:ext>
            </p:extLst>
          </p:nvPr>
        </p:nvGraphicFramePr>
        <p:xfrm>
          <a:off x="6301266" y="4424425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6301266" y="4424425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31" descr="A picture of a shot glass">
            <a:extLst>
              <a:ext uri="{FF2B5EF4-FFF2-40B4-BE49-F238E27FC236}">
                <a16:creationId xmlns:a16="http://schemas.microsoft.com/office/drawing/2014/main" id="{7BFEBFA4-0FD1-477C-BE33-38D8A45ED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60882"/>
              </p:ext>
            </p:extLst>
          </p:nvPr>
        </p:nvGraphicFramePr>
        <p:xfrm>
          <a:off x="5560673" y="4424424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5560673" y="4424424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33" descr="A picture of a doctor and a patient">
            <a:extLst>
              <a:ext uri="{FF2B5EF4-FFF2-40B4-BE49-F238E27FC236}">
                <a16:creationId xmlns:a16="http://schemas.microsoft.com/office/drawing/2014/main" id="{8CEAAE10-D032-4CF0-BEF7-DA82BB7A8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33023"/>
              </p:ext>
            </p:extLst>
          </p:nvPr>
        </p:nvGraphicFramePr>
        <p:xfrm>
          <a:off x="7311840" y="1700428"/>
          <a:ext cx="14478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Clip" r:id="rId8" imgW="780898" imgH="726034" progId="MS_ClipArt_Gallery.2">
                  <p:embed/>
                </p:oleObj>
              </mc:Choice>
              <mc:Fallback>
                <p:oleObj name="Clip" r:id="rId8" imgW="780898" imgH="726034" progId="MS_ClipArt_Gallery.2">
                  <p:embed/>
                  <p:pic>
                    <p:nvPicPr>
                      <p:cNvPr id="11273" name="Object 1033">
                        <a:extLst>
                          <a:ext uri="{FF2B5EF4-FFF2-40B4-BE49-F238E27FC236}">
                            <a16:creationId xmlns:a16="http://schemas.microsoft.com/office/drawing/2014/main" id="{26D42217-3D55-4A74-82AE-3F4B73623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840" y="1700428"/>
                        <a:ext cx="14478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28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D41D-7162-4E43-B4C0-1891953F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 Factors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72E50-C674-4355-9907-A9DD4120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Weight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Time Spent Drinking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Gender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Food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Alcohol Content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Size of Drink</a:t>
            </a:r>
          </a:p>
          <a:p>
            <a:pPr marL="457200" lvl="1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3C65-FF09-4825-8E3A-03D2C09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B9C2D-8F0B-4197-B88F-42874D1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Object 7" descr="A picture of blood alcohol content in two different individuals of different weights who consumed the same amount of the beverage">
            <a:extLst>
              <a:ext uri="{FF2B5EF4-FFF2-40B4-BE49-F238E27FC236}">
                <a16:creationId xmlns:a16="http://schemas.microsoft.com/office/drawing/2014/main" id="{E1BC5145-A7E0-4F24-B7FE-FBF3AB41D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75099"/>
              </p:ext>
            </p:extLst>
          </p:nvPr>
        </p:nvGraphicFramePr>
        <p:xfrm>
          <a:off x="4724400" y="2121693"/>
          <a:ext cx="39624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Paint Shop Pro Image" r:id="rId3" imgW="2995122" imgH="2634146" progId="PaintShopPro">
                  <p:embed/>
                </p:oleObj>
              </mc:Choice>
              <mc:Fallback>
                <p:oleObj name="Paint Shop Pro Image" r:id="rId3" imgW="2995122" imgH="2634146" progId="PaintShopPro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76AD6542-17A1-4F26-9882-325F7016C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21693"/>
                        <a:ext cx="39624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5E11CA3-95EE-4C37-AEC9-5A38B9BE3C61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41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A picture of a bottle of white wine">
            <a:extLst>
              <a:ext uri="{FF2B5EF4-FFF2-40B4-BE49-F238E27FC236}">
                <a16:creationId xmlns:a16="http://schemas.microsoft.com/office/drawing/2014/main" id="{D835BA37-724F-4E56-91C9-9DF9B009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44" y="2725515"/>
            <a:ext cx="156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612A5-B93D-4F0C-9F33-32212591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 They The Same </a:t>
            </a:r>
            <a:r>
              <a:rPr lang="en-US" altLang="en-US" sz="5400" dirty="0"/>
              <a:t>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D7D9-B89A-41A3-ABE8-1CB71DC7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344EF-8591-4CBB-AE15-E7807407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6A73AF-887C-4665-90ED-BA9DC932FC96}"/>
              </a:ext>
            </a:extLst>
          </p:cNvPr>
          <p:cNvSpPr/>
          <p:nvPr/>
        </p:nvSpPr>
        <p:spPr>
          <a:xfrm>
            <a:off x="457200" y="1447800"/>
            <a:ext cx="4572000" cy="4400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Beer							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Whiskey  	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Wine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Cooler	      					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Margarita</a:t>
            </a:r>
            <a:endParaRPr lang="en-US" sz="2400" b="1" dirty="0">
              <a:solidFill>
                <a:srgbClr val="2F15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5" descr="A picture of various alcoholic drinks">
            <a:extLst>
              <a:ext uri="{FF2B5EF4-FFF2-40B4-BE49-F238E27FC236}">
                <a16:creationId xmlns:a16="http://schemas.microsoft.com/office/drawing/2014/main" id="{2130F5AB-AA4F-41E8-AAA1-F561BBCA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39" y="1544637"/>
            <a:ext cx="3063875" cy="1884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A picture of a cocktail">
            <a:extLst>
              <a:ext uri="{FF2B5EF4-FFF2-40B4-BE49-F238E27FC236}">
                <a16:creationId xmlns:a16="http://schemas.microsoft.com/office/drawing/2014/main" id="{FE674A4C-78AC-4AF5-8F4A-B84CCF55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40" y="3809885"/>
            <a:ext cx="11731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 picture of a bottle of scotch">
            <a:extLst>
              <a:ext uri="{FF2B5EF4-FFF2-40B4-BE49-F238E27FC236}">
                <a16:creationId xmlns:a16="http://schemas.microsoft.com/office/drawing/2014/main" id="{F5B62336-DF9C-43DE-A975-8137C1DA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09885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 of a car superimposed on outline of Pennsylvania">
            <a:extLst>
              <a:ext uri="{FF2B5EF4-FFF2-40B4-BE49-F238E27FC236}">
                <a16:creationId xmlns:a16="http://schemas.microsoft.com/office/drawing/2014/main" id="{C4BF0121-0937-4473-A01C-43E139918900}"/>
              </a:ext>
            </a:extLst>
          </p:cNvPr>
          <p:cNvPicPr/>
          <p:nvPr/>
        </p:nvPicPr>
        <p:blipFill rotWithShape="1">
          <a:blip r:embed="rId6"/>
          <a:srcRect l="16319" t="84606" r="73959" b="3732"/>
          <a:stretch/>
        </p:blipFill>
        <p:spPr bwMode="auto">
          <a:xfrm>
            <a:off x="474304" y="5848235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42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1c7bf0e-1cb0-48f8-99df-6e3f20f315ba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1692F0-D5EF-4384-B59D-A323A90E54A9}"/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699</Words>
  <Application>Microsoft Office PowerPoint</Application>
  <PresentationFormat>On-screen Show (4:3)</PresentationFormat>
  <Paragraphs>198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Helvetica</vt:lpstr>
      <vt:lpstr>Monotype Sorts</vt:lpstr>
      <vt:lpstr>Times New Roman</vt:lpstr>
      <vt:lpstr>Office Theme</vt:lpstr>
      <vt:lpstr>Clip</vt:lpstr>
      <vt:lpstr>Paint Shop Pro Image</vt:lpstr>
      <vt:lpstr>Bitmap Image</vt:lpstr>
      <vt:lpstr>Taking Personal Responsibility: Alcohol and Other Drugs </vt:lpstr>
      <vt:lpstr>Introduction</vt:lpstr>
      <vt:lpstr>Assessing the Facts</vt:lpstr>
      <vt:lpstr>State Alcohol/Drug Laws</vt:lpstr>
      <vt:lpstr>Using or Not Using?</vt:lpstr>
      <vt:lpstr>Your Choices and Responsibilities</vt:lpstr>
      <vt:lpstr>BAC  is:</vt:lpstr>
      <vt:lpstr>BAC Factors</vt:lpstr>
      <vt:lpstr>Are They The Same ?</vt:lpstr>
      <vt:lpstr>Crunching the Numbers</vt:lpstr>
      <vt:lpstr>How Much Light Beer (Male)</vt:lpstr>
      <vt:lpstr>How Much Light Beer(Female)</vt:lpstr>
      <vt:lpstr>Elimination of Alcohol</vt:lpstr>
      <vt:lpstr>Elimination Rate</vt:lpstr>
      <vt:lpstr>Does the body remove one drink per hour?</vt:lpstr>
      <vt:lpstr>Does the body remove one drink per hour?</vt:lpstr>
      <vt:lpstr>Alcohol Affects the Body</vt:lpstr>
      <vt:lpstr>Affects Persons Differently</vt:lpstr>
      <vt:lpstr>Psychological Effects</vt:lpstr>
      <vt:lpstr>Alcohol and Space Management</vt:lpstr>
      <vt:lpstr>Impaired Vision</vt:lpstr>
      <vt:lpstr>Risk-Taking Problems</vt:lpstr>
      <vt:lpstr>Chance of Death for ages 16-19 by BAC levels</vt:lpstr>
      <vt:lpstr>PowerPoint Presentation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134</cp:revision>
  <dcterms:created xsi:type="dcterms:W3CDTF">2017-02-01T18:23:33Z</dcterms:created>
  <dcterms:modified xsi:type="dcterms:W3CDTF">2019-06-28T20:00:59Z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</Properties>
</file>