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5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shatus, John" initials="KJ" lastIdx="0" clrIdx="0">
    <p:extLst>
      <p:ext uri="{19B8F6BF-5375-455C-9EA6-DF929625EA0E}">
        <p15:presenceInfo xmlns:p15="http://schemas.microsoft.com/office/powerpoint/2012/main" userId="Kashatus, Joh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1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661" autoAdjust="0"/>
  </p:normalViewPr>
  <p:slideViewPr>
    <p:cSldViewPr>
      <p:cViewPr varScale="1">
        <p:scale>
          <a:sx n="68" d="100"/>
          <a:sy n="68" d="100"/>
        </p:scale>
        <p:origin x="12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33.emf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BFCE-E1AD-4C66-8436-2B8546317258}" type="datetimeFigureOut">
              <a:rPr lang="en-US" smtClean="0"/>
              <a:t>12/31/2018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DAA2-1C43-4F84-BCB8-BB799C3B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630A-B4C6-440D-8DFA-092D64E442B8}" type="datetime1">
              <a:rPr lang="en-US" smtClean="0"/>
              <a:t>12/31/2018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1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8029-EA98-428C-9C94-99DDD0A03049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0A0D-70E5-4974-AD90-8DA8B9AC48B2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BFCA-7A7C-4191-8BC8-370AEEE02C16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EB9F-620D-4745-B0DC-239369A89773}" type="datetime1">
              <a:rPr lang="en-US" smtClean="0"/>
              <a:t>12/31/2018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D5E9-816A-404D-95C5-1BCCD4E30359}" type="datetime1">
              <a:rPr lang="en-US" smtClean="0"/>
              <a:t>12/31/2018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F4DF-3504-4A5A-ACA1-B091F23F45D1}" type="datetime1">
              <a:rPr lang="en-US" smtClean="0"/>
              <a:t>12/31/2018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6F1-C86A-40F8-B29C-18DAE3D14AAE}" type="datetime1">
              <a:rPr lang="en-US" smtClean="0"/>
              <a:t>12/31/2018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58EE-A39A-4E93-949A-DFFC70D6E94B}" type="datetime1">
              <a:rPr lang="en-US" smtClean="0"/>
              <a:t>12/31/2018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6465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FC4D-F93B-431C-B876-5FCBBC91611E}" type="datetime1">
              <a:rPr lang="en-US" smtClean="0"/>
              <a:t>12/31/2018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Pennsylvania Department of Education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97" y="5867400"/>
            <a:ext cx="230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lue Banner - decorative im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C0341-FC7F-406E-BA30-1FF03FFEEBCF}" type="datetime1">
              <a:rPr lang="en-US" smtClean="0"/>
              <a:t>12/31/2018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173038" indent="0"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emf"/><Relationship Id="rId5" Type="http://schemas.openxmlformats.org/officeDocument/2006/relationships/image" Target="../media/image20.png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6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39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png"/><Relationship Id="rId11" Type="http://schemas.openxmlformats.org/officeDocument/2006/relationships/image" Target="../media/image38.png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35.png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3.png"/><Relationship Id="rId5" Type="http://schemas.openxmlformats.org/officeDocument/2006/relationships/image" Target="../media/image41.png"/><Relationship Id="rId4" Type="http://schemas.openxmlformats.org/officeDocument/2006/relationships/oleObject" Target="../embeddings/oleObject14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oleObject" Target="../embeddings/oleObject20.bin"/><Relationship Id="rId18" Type="http://schemas.openxmlformats.org/officeDocument/2006/relationships/oleObject" Target="../embeddings/oleObject23.bin"/><Relationship Id="rId3" Type="http://schemas.openxmlformats.org/officeDocument/2006/relationships/oleObject" Target="../embeddings/oleObject15.bin"/><Relationship Id="rId7" Type="http://schemas.openxmlformats.org/officeDocument/2006/relationships/image" Target="../media/image44.png"/><Relationship Id="rId12" Type="http://schemas.openxmlformats.org/officeDocument/2006/relationships/image" Target="../media/image49.jpeg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8.png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46.png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oleObject" Target="../embeddings/oleObject19.bin"/><Relationship Id="rId19" Type="http://schemas.openxmlformats.org/officeDocument/2006/relationships/oleObject" Target="../embeddings/oleObject24.bin"/><Relationship Id="rId4" Type="http://schemas.openxmlformats.org/officeDocument/2006/relationships/image" Target="../media/image33.emf"/><Relationship Id="rId9" Type="http://schemas.openxmlformats.org/officeDocument/2006/relationships/image" Target="../media/image45.png"/><Relationship Id="rId1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0.png"/><Relationship Id="rId4" Type="http://schemas.openxmlformats.org/officeDocument/2006/relationships/image" Target="../media/image58.png"/><Relationship Id="rId9" Type="http://schemas.openxmlformats.org/officeDocument/2006/relationships/oleObject" Target="../embeddings/oleObject27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Sample Lesson Session 13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Moderate Risk Involvement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3D52-904E-4A66-ACEA-A7B79BE56C18}" type="datetime1">
              <a:rPr lang="en-US" smtClean="0"/>
              <a:t>12/31/2018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834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846E1-4EB7-4AFB-92BB-E48595940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8A72E-2E23-4710-829A-74FECB764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4F3BC-EC21-4A66-8FEC-17282DDD6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1A02A4-7237-4A9E-B976-1405485F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10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9F465D-CEE6-4284-BAD0-2F2AC8B0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590800" y="3048000"/>
            <a:ext cx="5715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705F59-E95F-4D36-9D79-91197FD1C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2589320" y="1677987"/>
            <a:ext cx="0" cy="13818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 descr="car, main focus of driving ">
            <a:extLst>
              <a:ext uri="{FF2B5EF4-FFF2-40B4-BE49-F238E27FC236}">
                <a16:creationId xmlns:a16="http://schemas.microsoft.com/office/drawing/2014/main" id="{FB7FBE4D-2C80-47B8-8643-F3A8BF8E9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587" y="4062413"/>
            <a:ext cx="1985963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car located to the right of subject vehicle ">
            <a:extLst>
              <a:ext uri="{FF2B5EF4-FFF2-40B4-BE49-F238E27FC236}">
                <a16:creationId xmlns:a16="http://schemas.microsoft.com/office/drawing/2014/main" id="{F8C181D7-B299-48BD-A654-0ED6F2039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79762"/>
            <a:ext cx="2133600" cy="93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7" descr="car in cross traffic ">
            <a:extLst>
              <a:ext uri="{FF2B5EF4-FFF2-40B4-BE49-F238E27FC236}">
                <a16:creationId xmlns:a16="http://schemas.microsoft.com/office/drawing/2014/main" id="{79EAE5B3-6F0F-4DC2-B785-DD538CC83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21" y="2360772"/>
            <a:ext cx="914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Line 8">
            <a:extLst>
              <a:ext uri="{FF2B5EF4-FFF2-40B4-BE49-F238E27FC236}">
                <a16:creationId xmlns:a16="http://schemas.microsoft.com/office/drawing/2014/main" id="{518E6543-B255-4934-BE19-84B11B75A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498499" y="3810179"/>
            <a:ext cx="5920233" cy="758107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8">
            <a:extLst>
              <a:ext uri="{FF2B5EF4-FFF2-40B4-BE49-F238E27FC236}">
                <a16:creationId xmlns:a16="http://schemas.microsoft.com/office/drawing/2014/main" id="{416798FB-6C8B-40DE-9A7D-5A869CC56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461510" y="4568293"/>
            <a:ext cx="5867378" cy="64341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Oval 29">
            <a:extLst>
              <a:ext uri="{FF2B5EF4-FFF2-40B4-BE49-F238E27FC236}">
                <a16:creationId xmlns:a16="http://schemas.microsoft.com/office/drawing/2014/main" id="{1E86173A-38E4-4EDC-B480-6445EA855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48" y="3810000"/>
            <a:ext cx="228552" cy="762000"/>
          </a:xfrm>
          <a:prstGeom prst="ellips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23">
            <a:extLst>
              <a:ext uri="{FF2B5EF4-FFF2-40B4-BE49-F238E27FC236}">
                <a16:creationId xmlns:a16="http://schemas.microsoft.com/office/drawing/2014/main" id="{F92A329D-2E08-4BD1-B85C-1F92829CD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33782" y="3291226"/>
            <a:ext cx="3632095" cy="127704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Oval 26">
            <a:extLst>
              <a:ext uri="{FF2B5EF4-FFF2-40B4-BE49-F238E27FC236}">
                <a16:creationId xmlns:a16="http://schemas.microsoft.com/office/drawing/2014/main" id="{C85AEFDE-BC40-4334-BD1B-8124D388E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938" y="3276600"/>
            <a:ext cx="313282" cy="1905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2">
            <a:extLst>
              <a:ext uri="{FF2B5EF4-FFF2-40B4-BE49-F238E27FC236}">
                <a16:creationId xmlns:a16="http://schemas.microsoft.com/office/drawing/2014/main" id="{33BBDE6F-57FE-49D6-8357-6698A7619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82628" y="4568274"/>
            <a:ext cx="3636104" cy="62795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3">
            <a:extLst>
              <a:ext uri="{FF2B5EF4-FFF2-40B4-BE49-F238E27FC236}">
                <a16:creationId xmlns:a16="http://schemas.microsoft.com/office/drawing/2014/main" id="{6FCBC37D-8271-45C2-94D5-188DD296B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990599"/>
            <a:ext cx="660275" cy="3577661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8">
            <a:extLst>
              <a:ext uri="{FF2B5EF4-FFF2-40B4-BE49-F238E27FC236}">
                <a16:creationId xmlns:a16="http://schemas.microsoft.com/office/drawing/2014/main" id="{EBCCF621-A982-4586-8984-D5D8CCB63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52591" y="4632634"/>
            <a:ext cx="313283" cy="1305639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34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086A5-7AFB-44C2-80D5-341D8F1C7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Practices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235CA-82D0-46D6-AFBB-A21D2B461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Focus Vision Field should be 15 to 20 seconds ahead of your vehicle</a:t>
            </a:r>
          </a:p>
          <a:p>
            <a:r>
              <a:rPr lang="en-US" dirty="0"/>
              <a:t>Your Central Vision Field should be 4 to 8 seconds ahead of your vehicle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E7696-DC17-4DB2-A370-7736B8D22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4A565A-1806-462E-B59D-C31D9ADD7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24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8C5AF-5539-487F-8732-64A72DAC7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EA777-2420-4CA9-9EF7-9AC2E5AA3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Actions of Driver		Signals		Position of Vehicle</a:t>
            </a:r>
          </a:p>
          <a:p>
            <a:r>
              <a:rPr lang="en-US" sz="2000" dirty="0"/>
              <a:t>Hand Signal			Turning		Speed of Vehicle</a:t>
            </a:r>
          </a:p>
          <a:p>
            <a:r>
              <a:rPr lang="en-US" sz="2000" dirty="0"/>
              <a:t>Using Cell Phone		Backing		Brake Lights</a:t>
            </a:r>
          </a:p>
          <a:p>
            <a:r>
              <a:rPr lang="en-US" sz="2000" dirty="0"/>
              <a:t>Distracted			Hazard		Horn</a:t>
            </a:r>
          </a:p>
          <a:p>
            <a:pPr marL="0" indent="0">
              <a:buNone/>
            </a:pPr>
            <a:r>
              <a:rPr lang="en-US" sz="2000" dirty="0"/>
              <a:t>				Headlights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1B637-C3D4-4DF9-B324-5F832E6F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9EDDD4-9C54-4316-99E4-8B5185CCD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6" descr="driver using hand signals to indicate left turn, stopping and right turn">
            <a:extLst>
              <a:ext uri="{FF2B5EF4-FFF2-40B4-BE49-F238E27FC236}">
                <a16:creationId xmlns:a16="http://schemas.microsoft.com/office/drawing/2014/main" id="{CB39CF42-8128-4076-8784-15D92122C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24148"/>
            <a:ext cx="7620000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809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840BD-5D56-4288-BF23-3C4299A60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Visual Searches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4AF98-75AF-40B0-B5CB-DBE109D2D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Search far ahead to identify potential conflicts</a:t>
            </a:r>
          </a:p>
          <a:p>
            <a:r>
              <a:rPr lang="en-US" dirty="0"/>
              <a:t>Objects in Path and Area of Limited Visibility</a:t>
            </a:r>
          </a:p>
          <a:p>
            <a:r>
              <a:rPr lang="en-US" dirty="0"/>
              <a:t>Limitations to Path of Travel and Line of Sight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1457B-B1DD-4929-976D-82C5A39D0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C74032-80AA-4911-8EA2-A263696E8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86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F56BC-184C-4EB9-B71D-7C5861D65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Visual Searches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74A91-4BD6-4FB0-8BD1-FB92A9030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</a:rPr>
              <a:t>20 to 30 Seconds</a:t>
            </a:r>
            <a:r>
              <a:rPr lang="en-US" sz="2000" dirty="0"/>
              <a:t>				</a:t>
            </a:r>
            <a:r>
              <a:rPr lang="en-US" sz="2000" dirty="0">
                <a:solidFill>
                  <a:srgbClr val="FF0000"/>
                </a:solidFill>
              </a:rPr>
              <a:t>12 to 15 Seconds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</a:rPr>
              <a:t>Search Area</a:t>
            </a:r>
            <a:r>
              <a:rPr lang="en-US" sz="2000" dirty="0"/>
              <a:t>					</a:t>
            </a:r>
            <a:r>
              <a:rPr lang="en-US" sz="2000" dirty="0">
                <a:solidFill>
                  <a:srgbClr val="FF0000"/>
                </a:solidFill>
              </a:rPr>
              <a:t>Control Area</a:t>
            </a:r>
          </a:p>
          <a:p>
            <a:pPr marL="0" indent="0">
              <a:buNone/>
            </a:pPr>
            <a:r>
              <a:rPr lang="en-US" sz="2000" dirty="0"/>
              <a:t>		Find Conditions Requiring your Continuing Attention</a:t>
            </a:r>
          </a:p>
          <a:p>
            <a:pPr marL="0" indent="0">
              <a:buNone/>
            </a:pPr>
            <a:r>
              <a:rPr lang="en-US" sz="2000" dirty="0"/>
              <a:t>		Lok for Closed or Changing Paths of Travel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919DD-7586-432D-A061-2356229B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7B6CE-19D1-4A40-A812-301CD0696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6" descr="car">
            <a:extLst>
              <a:ext uri="{FF2B5EF4-FFF2-40B4-BE49-F238E27FC236}">
                <a16:creationId xmlns:a16="http://schemas.microsoft.com/office/drawing/2014/main" id="{D4A3BC45-187D-4D9A-8C97-89E068CBB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7" y="3581400"/>
            <a:ext cx="1985963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15" descr="control area">
            <a:extLst>
              <a:ext uri="{FF2B5EF4-FFF2-40B4-BE49-F238E27FC236}">
                <a16:creationId xmlns:a16="http://schemas.microsoft.com/office/drawing/2014/main" id="{3CB88688-8915-4D6B-92E9-3B218452A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124200"/>
            <a:ext cx="228600" cy="1905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12" descr="search area">
            <a:extLst>
              <a:ext uri="{FF2B5EF4-FFF2-40B4-BE49-F238E27FC236}">
                <a16:creationId xmlns:a16="http://schemas.microsoft.com/office/drawing/2014/main" id="{860C5C18-A3A6-471A-8322-4F0DE594C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733800"/>
            <a:ext cx="228600" cy="7620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E86B59-C652-441E-A618-73F288E3B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29000" y="3124200"/>
            <a:ext cx="4114800" cy="990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B542DA-B4D4-43CB-9BBD-B53A6026C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7" idx="4"/>
          </p:cNvCxnSpPr>
          <p:nvPr/>
        </p:nvCxnSpPr>
        <p:spPr>
          <a:xfrm flipV="1">
            <a:off x="3390900" y="4114800"/>
            <a:ext cx="4114800" cy="914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709A5DD-E07B-4E42-8D6D-332F58F64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8" idx="0"/>
          </p:cNvCxnSpPr>
          <p:nvPr/>
        </p:nvCxnSpPr>
        <p:spPr>
          <a:xfrm>
            <a:off x="800100" y="3733800"/>
            <a:ext cx="6705600" cy="381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EC18C86-CDBF-4610-B5CC-8E44C8C68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8" idx="4"/>
          </p:cNvCxnSpPr>
          <p:nvPr/>
        </p:nvCxnSpPr>
        <p:spPr>
          <a:xfrm flipV="1">
            <a:off x="800100" y="4114800"/>
            <a:ext cx="6591300" cy="381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676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F854C-9AE1-495E-A74B-F74B5CFC1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Visual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0FDF1-12F4-4269-AD7B-4F42DCF30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B050"/>
                </a:solidFill>
              </a:rPr>
              <a:t>Identify an Alternate Path of Travel and safe stopping Zone		8-12 Second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B050"/>
                </a:solidFill>
              </a:rPr>
              <a:t>Evaluate open Zones to the Side and Rear			Response Area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4-8 Seconds Directed     The eyes will focus on what the brain tells them to concentrate      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Response Area                This is the only information that will be processed</a:t>
            </a:r>
            <a:r>
              <a:rPr lang="en-US" sz="2000" dirty="0"/>
              <a:t>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075A1-B20A-4834-88F3-0A0D983F3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B85E97-E38C-493F-8269-46CA50DCB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6" descr="car centered in the six zones surrounding a vehicle ">
            <a:extLst>
              <a:ext uri="{FF2B5EF4-FFF2-40B4-BE49-F238E27FC236}">
                <a16:creationId xmlns:a16="http://schemas.microsoft.com/office/drawing/2014/main" id="{699B21C3-5319-476A-BDA3-312E72076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82296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car ">
            <a:extLst>
              <a:ext uri="{FF2B5EF4-FFF2-40B4-BE49-F238E27FC236}">
                <a16:creationId xmlns:a16="http://schemas.microsoft.com/office/drawing/2014/main" id="{7ED1ABF4-45C6-4CEC-8B7C-511E81FDE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7" y="3276600"/>
            <a:ext cx="15208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12" descr="focus area">
            <a:extLst>
              <a:ext uri="{FF2B5EF4-FFF2-40B4-BE49-F238E27FC236}">
                <a16:creationId xmlns:a16="http://schemas.microsoft.com/office/drawing/2014/main" id="{11471BB4-57A4-4A1D-9C70-870A7F692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276600"/>
            <a:ext cx="381000" cy="6858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FA78AF-8040-4D0C-804A-EA0DC46D8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0" idx="0"/>
          </p:cNvCxnSpPr>
          <p:nvPr/>
        </p:nvCxnSpPr>
        <p:spPr>
          <a:xfrm>
            <a:off x="266700" y="3276600"/>
            <a:ext cx="5067300" cy="4572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E64ACDE-959C-4B36-9D76-3DDEA7415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0" idx="4"/>
          </p:cNvCxnSpPr>
          <p:nvPr/>
        </p:nvCxnSpPr>
        <p:spPr>
          <a:xfrm flipV="1">
            <a:off x="266700" y="3733800"/>
            <a:ext cx="5067300" cy="2286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6" descr="response area ">
            <a:extLst>
              <a:ext uri="{FF2B5EF4-FFF2-40B4-BE49-F238E27FC236}">
                <a16:creationId xmlns:a16="http://schemas.microsoft.com/office/drawing/2014/main" id="{EA69A989-6E55-4278-92B2-32488FB88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667000"/>
            <a:ext cx="228600" cy="1905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905BC44-7545-446C-B37A-65C6D6BB0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8" idx="0"/>
          </p:cNvCxnSpPr>
          <p:nvPr/>
        </p:nvCxnSpPr>
        <p:spPr>
          <a:xfrm>
            <a:off x="2705100" y="2667000"/>
            <a:ext cx="2628900" cy="1066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EB50097-E459-4333-92DE-B9792285B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8" idx="4"/>
          </p:cNvCxnSpPr>
          <p:nvPr/>
        </p:nvCxnSpPr>
        <p:spPr>
          <a:xfrm flipV="1">
            <a:off x="2705100" y="3733800"/>
            <a:ext cx="2628900" cy="838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542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87028-B2BB-43B4-BF1B-3C767FF58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Following Intervals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861CB-A516-4BB3-B8CE-0D74BA13E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B050"/>
                </a:solidFill>
              </a:rPr>
              <a:t>A two to four second following interval is intended to provide time to steer and is acceptable only in heavy traffic flows.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It provides time to brake to a stop only if you are monitoring the actions of drivers 8 to 12 seconds ahead in your path of travel.  In most instances, it necessitates steering to alternate escape path.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rgbClr val="00B050"/>
                </a:solidFill>
              </a:rPr>
              <a:t>8-12 second intervals</a:t>
            </a:r>
            <a:r>
              <a:rPr lang="en-US" sz="1600" dirty="0"/>
              <a:t>			                            </a:t>
            </a:r>
            <a:r>
              <a:rPr lang="en-US" sz="1600" dirty="0">
                <a:solidFill>
                  <a:srgbClr val="FF0000"/>
                </a:solidFill>
              </a:rPr>
              <a:t>2-4 second intervals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27510-D7D1-4ABC-B30C-764AA423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5C2460-2BC3-42FF-9479-656F77B66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6" descr="subject vehicle">
            <a:extLst>
              <a:ext uri="{FF2B5EF4-FFF2-40B4-BE49-F238E27FC236}">
                <a16:creationId xmlns:a16="http://schemas.microsoft.com/office/drawing/2014/main" id="{A396CC2A-9FC7-4DF8-B5FE-465F3895C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343400"/>
            <a:ext cx="10699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car closest to subject vehicle ">
            <a:extLst>
              <a:ext uri="{FF2B5EF4-FFF2-40B4-BE49-F238E27FC236}">
                <a16:creationId xmlns:a16="http://schemas.microsoft.com/office/drawing/2014/main" id="{4CFDD30A-FE69-4CA9-A3CB-AB67D4EDA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2" y="4343400"/>
            <a:ext cx="10699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distant vehicle ">
            <a:extLst>
              <a:ext uri="{FF2B5EF4-FFF2-40B4-BE49-F238E27FC236}">
                <a16:creationId xmlns:a16="http://schemas.microsoft.com/office/drawing/2014/main" id="{18CE5F42-4A87-4F28-BD6C-57FB00464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" y="4319587"/>
            <a:ext cx="10699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18" descr="focus area">
            <a:extLst>
              <a:ext uri="{FF2B5EF4-FFF2-40B4-BE49-F238E27FC236}">
                <a16:creationId xmlns:a16="http://schemas.microsoft.com/office/drawing/2014/main" id="{03EEFF9C-3084-40D3-B80B-D4A8BD3BD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928" y="4203041"/>
            <a:ext cx="381000" cy="747441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19" descr="vehicle in close interval ">
            <a:extLst>
              <a:ext uri="{FF2B5EF4-FFF2-40B4-BE49-F238E27FC236}">
                <a16:creationId xmlns:a16="http://schemas.microsoft.com/office/drawing/2014/main" id="{2F2C6F09-8642-4EE5-980A-B79762A5F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733800"/>
            <a:ext cx="381000" cy="1600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29848F-E1A6-41B3-BD6A-A6BCDD4F2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9" idx="0"/>
          </p:cNvCxnSpPr>
          <p:nvPr/>
        </p:nvCxnSpPr>
        <p:spPr>
          <a:xfrm>
            <a:off x="396428" y="4203041"/>
            <a:ext cx="7833172" cy="4127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2F7FB7C-E69E-4140-B233-150B3355C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9" idx="4"/>
          </p:cNvCxnSpPr>
          <p:nvPr/>
        </p:nvCxnSpPr>
        <p:spPr>
          <a:xfrm flipV="1">
            <a:off x="396428" y="4615791"/>
            <a:ext cx="7833172" cy="33469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4F9548-D80C-4730-B28E-3E4E9DC0C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0" idx="0"/>
          </p:cNvCxnSpPr>
          <p:nvPr/>
        </p:nvCxnSpPr>
        <p:spPr>
          <a:xfrm>
            <a:off x="4686300" y="3733800"/>
            <a:ext cx="3427413" cy="8819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0317A8D-8809-4CE9-9A3E-A2953BAA9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0" idx="4"/>
          </p:cNvCxnSpPr>
          <p:nvPr/>
        </p:nvCxnSpPr>
        <p:spPr>
          <a:xfrm flipV="1">
            <a:off x="4686300" y="4615791"/>
            <a:ext cx="3543300" cy="71820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130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176A0-A2EA-4CEB-8A1E-65840ED88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Search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104CD-566C-41BC-AB67-4F6AEFF11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Traffic Controls</a:t>
            </a:r>
          </a:p>
          <a:p>
            <a:r>
              <a:rPr lang="en-US" dirty="0"/>
              <a:t>Motor Vehicles</a:t>
            </a:r>
          </a:p>
          <a:p>
            <a:r>
              <a:rPr lang="en-US" dirty="0"/>
              <a:t>Non-Motorized Users</a:t>
            </a:r>
          </a:p>
          <a:p>
            <a:r>
              <a:rPr lang="en-US" dirty="0"/>
              <a:t>Highway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5D664-080F-47A9-9C12-E2856E0F9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D167B6-1992-4B18-92AC-C68C4C992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17" descr="traffic light ">
            <a:extLst>
              <a:ext uri="{FF2B5EF4-FFF2-40B4-BE49-F238E27FC236}">
                <a16:creationId xmlns:a16="http://schemas.microsoft.com/office/drawing/2014/main" id="{816FAA31-71BF-402B-9D44-0558E6FAA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28800"/>
            <a:ext cx="12954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756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5DC84-6958-4B77-BF09-722B6EDD6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Highway Conditions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05BD7-7C78-4726-8D55-501B6E11B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1600" b="1" dirty="0">
                <a:solidFill>
                  <a:srgbClr val="00B050"/>
                </a:solidFill>
                <a:cs typeface="+mn-cs"/>
              </a:rPr>
              <a:t>Width</a:t>
            </a:r>
            <a:r>
              <a:rPr lang="en-US" altLang="en-US" sz="1600" b="1" dirty="0">
                <a:solidFill>
                  <a:srgbClr val="000099"/>
                </a:solidFill>
                <a:cs typeface="+mn-cs"/>
              </a:rPr>
              <a:t>                   </a:t>
            </a:r>
            <a:r>
              <a:rPr lang="en-US" altLang="en-US" sz="1600" b="1" dirty="0">
                <a:solidFill>
                  <a:srgbClr val="FF0000"/>
                </a:solidFill>
                <a:cs typeface="+mn-cs"/>
              </a:rPr>
              <a:t>Roadway </a:t>
            </a:r>
            <a:r>
              <a:rPr lang="en-US" altLang="en-US" sz="1600" b="1" dirty="0">
                <a:solidFill>
                  <a:srgbClr val="000099"/>
                </a:solidFill>
                <a:cs typeface="+mn-cs"/>
              </a:rPr>
              <a:t>                                </a:t>
            </a:r>
            <a:r>
              <a:rPr lang="en-US" altLang="en-US" sz="1600" b="1" dirty="0">
                <a:solidFill>
                  <a:srgbClr val="FF0000"/>
                </a:solidFill>
                <a:cs typeface="+mn-cs"/>
              </a:rPr>
              <a:t>Intersection</a:t>
            </a:r>
          </a:p>
          <a:p>
            <a:pPr marL="0" indent="0">
              <a:buNone/>
            </a:pPr>
            <a:r>
              <a:rPr lang="en-US" altLang="en-US" sz="1600" b="1" dirty="0">
                <a:solidFill>
                  <a:srgbClr val="00B050"/>
                </a:solidFill>
                <a:cs typeface="+mn-cs"/>
              </a:rPr>
              <a:t>Curbing</a:t>
            </a:r>
            <a:r>
              <a:rPr lang="en-US" altLang="en-US" sz="1600" b="1" dirty="0">
                <a:solidFill>
                  <a:srgbClr val="000099"/>
                </a:solidFill>
                <a:cs typeface="+mn-cs"/>
              </a:rPr>
              <a:t>               </a:t>
            </a:r>
            <a:r>
              <a:rPr lang="en-US" altLang="en-US" sz="1600" b="1" dirty="0">
                <a:solidFill>
                  <a:srgbClr val="FF0000"/>
                </a:solidFill>
                <a:cs typeface="+mn-cs"/>
              </a:rPr>
              <a:t>Structure</a:t>
            </a:r>
          </a:p>
          <a:p>
            <a:pPr marL="0" indent="0">
              <a:buNone/>
            </a:pPr>
            <a:r>
              <a:rPr lang="en-US" altLang="en-US" sz="1600" b="1" dirty="0">
                <a:solidFill>
                  <a:srgbClr val="00B050"/>
                </a:solidFill>
                <a:cs typeface="+mn-cs"/>
              </a:rPr>
              <a:t>Curves</a:t>
            </a:r>
          </a:p>
          <a:p>
            <a:pPr marL="0" indent="0">
              <a:buNone/>
            </a:pPr>
            <a:r>
              <a:rPr lang="en-US" altLang="en-US" sz="1600" b="1" dirty="0">
                <a:solidFill>
                  <a:srgbClr val="00B050"/>
                </a:solidFill>
                <a:cs typeface="+mn-cs"/>
              </a:rPr>
              <a:t>Slopes</a:t>
            </a:r>
          </a:p>
          <a:p>
            <a:pPr marL="0" indent="0">
              <a:buNone/>
            </a:pPr>
            <a:r>
              <a:rPr lang="en-US" altLang="en-US" sz="1600" b="1" dirty="0">
                <a:solidFill>
                  <a:srgbClr val="00B050"/>
                </a:solidFill>
                <a:cs typeface="+mn-cs"/>
              </a:rPr>
              <a:t> </a:t>
            </a:r>
            <a:r>
              <a:rPr lang="en-US" altLang="en-US" sz="1600" dirty="0">
                <a:solidFill>
                  <a:srgbClr val="00B050"/>
                </a:solidFill>
                <a:cs typeface="+mn-cs"/>
              </a:rPr>
              <a:t>Roughness </a:t>
            </a:r>
            <a:r>
              <a:rPr lang="en-US" altLang="en-US" sz="1600" b="1" dirty="0">
                <a:solidFill>
                  <a:srgbClr val="00B050"/>
                </a:solidFill>
                <a:cs typeface="+mn-cs"/>
              </a:rPr>
              <a:t>                   </a:t>
            </a:r>
            <a:r>
              <a:rPr lang="en-US" altLang="en-US" sz="3600" b="1" dirty="0">
                <a:solidFill>
                  <a:srgbClr val="000099"/>
                </a:solidFill>
                <a:cs typeface="+mn-cs"/>
              </a:rPr>
              <a:t>Highway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>
                <a:solidFill>
                  <a:srgbClr val="00B050"/>
                </a:solidFill>
              </a:rPr>
              <a:t>Slick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>
                <a:solidFill>
                  <a:srgbClr val="00B050"/>
                </a:solidFill>
              </a:rPr>
              <a:t>Wet Leaves</a:t>
            </a:r>
            <a:r>
              <a:rPr lang="en-US" sz="1600" dirty="0"/>
              <a:t>            </a:t>
            </a:r>
            <a:r>
              <a:rPr lang="en-US" sz="1600" dirty="0">
                <a:solidFill>
                  <a:srgbClr val="FF0000"/>
                </a:solidFill>
              </a:rPr>
              <a:t>Roadway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>
                <a:solidFill>
                  <a:srgbClr val="00B050"/>
                </a:solidFill>
              </a:rPr>
              <a:t>Mud</a:t>
            </a:r>
            <a:r>
              <a:rPr lang="en-US" sz="1600" dirty="0"/>
              <a:t>                        </a:t>
            </a:r>
            <a:r>
              <a:rPr lang="en-US" sz="1600" dirty="0">
                <a:solidFill>
                  <a:srgbClr val="FF0000"/>
                </a:solidFill>
              </a:rPr>
              <a:t>Surface</a:t>
            </a:r>
            <a:r>
              <a:rPr lang="en-US" sz="1600" dirty="0"/>
              <a:t>                                 </a:t>
            </a:r>
            <a:r>
              <a:rPr lang="en-US" sz="1600" dirty="0">
                <a:solidFill>
                  <a:srgbClr val="FF0000"/>
                </a:solidFill>
              </a:rPr>
              <a:t>Atmosphere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>
                <a:solidFill>
                  <a:srgbClr val="00B050"/>
                </a:solidFill>
              </a:rPr>
              <a:t>Sand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>
                <a:solidFill>
                  <a:srgbClr val="00B050"/>
                </a:solidFill>
              </a:rPr>
              <a:t>Shoulders</a:t>
            </a:r>
            <a:r>
              <a:rPr lang="en-US" sz="1600" dirty="0"/>
              <a:t>                          </a:t>
            </a:r>
            <a:r>
              <a:rPr lang="en-US" sz="1600" dirty="0">
                <a:solidFill>
                  <a:srgbClr val="FF0000"/>
                </a:solidFill>
              </a:rPr>
              <a:t>Roadway</a:t>
            </a:r>
            <a:r>
              <a:rPr lang="en-US" sz="1600" dirty="0"/>
              <a:t>                       </a:t>
            </a:r>
            <a:r>
              <a:rPr lang="en-US" sz="1600" dirty="0">
                <a:solidFill>
                  <a:srgbClr val="00B050"/>
                </a:solidFill>
              </a:rPr>
              <a:t>Illumination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>
                <a:solidFill>
                  <a:srgbClr val="00B050"/>
                </a:solidFill>
              </a:rPr>
              <a:t>Affixed Objects </a:t>
            </a:r>
            <a:r>
              <a:rPr lang="en-US" sz="1600" dirty="0"/>
              <a:t>                 </a:t>
            </a:r>
            <a:r>
              <a:rPr lang="en-US" sz="1600" dirty="0">
                <a:solidFill>
                  <a:srgbClr val="FF0000"/>
                </a:solidFill>
              </a:rPr>
              <a:t>Features</a:t>
            </a:r>
            <a:r>
              <a:rPr lang="en-US" sz="1600" dirty="0"/>
              <a:t>                        </a:t>
            </a:r>
            <a:r>
              <a:rPr lang="en-US" sz="1600" dirty="0">
                <a:solidFill>
                  <a:srgbClr val="00B050"/>
                </a:solidFill>
              </a:rPr>
              <a:t>Glare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>
                <a:solidFill>
                  <a:srgbClr val="00B050"/>
                </a:solidFill>
              </a:rPr>
              <a:t>Adjacent Buildings</a:t>
            </a:r>
            <a:r>
              <a:rPr lang="en-US" sz="1600" dirty="0"/>
              <a:t>                                                   </a:t>
            </a:r>
            <a:r>
              <a:rPr lang="en-US" sz="1600" dirty="0">
                <a:solidFill>
                  <a:srgbClr val="00B050"/>
                </a:solidFill>
              </a:rPr>
              <a:t>Precipitation</a:t>
            </a:r>
          </a:p>
          <a:p>
            <a:pPr marL="0" indent="0">
              <a:buNone/>
            </a:pPr>
            <a:r>
              <a:rPr lang="en-US" sz="1600" dirty="0"/>
              <a:t>                                                                                 </a:t>
            </a:r>
            <a:r>
              <a:rPr lang="en-US" sz="1600" dirty="0">
                <a:solidFill>
                  <a:srgbClr val="00B050"/>
                </a:solidFill>
              </a:rPr>
              <a:t>Wind/Noise</a:t>
            </a:r>
            <a:r>
              <a:rPr lang="en-US" sz="1600" dirty="0"/>
              <a:t>       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E97CD-28ED-4F61-9C86-271244845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D8E907-EB89-4DEA-BACC-52DA0BBBD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4" descr="sensory input to the brain ">
            <a:extLst>
              <a:ext uri="{FF2B5EF4-FFF2-40B4-BE49-F238E27FC236}">
                <a16:creationId xmlns:a16="http://schemas.microsoft.com/office/drawing/2014/main" id="{42A2AC36-DB09-4680-BCE2-E6AE0D179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417" y="1600200"/>
            <a:ext cx="246697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9045C6E-73E3-461F-B86A-5BBDDD2D7EE5}"/>
              </a:ext>
            </a:extLst>
          </p:cNvPr>
          <p:cNvSpPr/>
          <p:nvPr/>
        </p:nvSpPr>
        <p:spPr>
          <a:xfrm>
            <a:off x="7391400" y="3228945"/>
            <a:ext cx="1142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</a:rPr>
              <a:t>Sensory Input to           the Brain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234D633-C1D7-4AF3-BB99-7082C8B94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648200" y="2438400"/>
            <a:ext cx="2743200" cy="838200"/>
          </a:xfrm>
          <a:prstGeom prst="straightConnector1">
            <a:avLst/>
          </a:prstGeom>
          <a:ln w="57150">
            <a:solidFill>
              <a:srgbClr val="2F15F1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 descr="roadway components">
            <a:extLst>
              <a:ext uri="{FF2B5EF4-FFF2-40B4-BE49-F238E27FC236}">
                <a16:creationId xmlns:a16="http://schemas.microsoft.com/office/drawing/2014/main" id="{72269111-83F6-4879-B621-79C8FC8E4C28}"/>
              </a:ext>
            </a:extLst>
          </p:cNvPr>
          <p:cNvSpPr/>
          <p:nvPr/>
        </p:nvSpPr>
        <p:spPr>
          <a:xfrm>
            <a:off x="427608" y="1677986"/>
            <a:ext cx="914400" cy="11429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 descr="roadway structure ">
            <a:extLst>
              <a:ext uri="{FF2B5EF4-FFF2-40B4-BE49-F238E27FC236}">
                <a16:creationId xmlns:a16="http://schemas.microsoft.com/office/drawing/2014/main" id="{0E65CDA2-3C04-4878-A6E5-5E41FDCB1694}"/>
              </a:ext>
            </a:extLst>
          </p:cNvPr>
          <p:cNvSpPr/>
          <p:nvPr/>
        </p:nvSpPr>
        <p:spPr>
          <a:xfrm>
            <a:off x="2161018" y="1555641"/>
            <a:ext cx="1039381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 descr="intersection">
            <a:extLst>
              <a:ext uri="{FF2B5EF4-FFF2-40B4-BE49-F238E27FC236}">
                <a16:creationId xmlns:a16="http://schemas.microsoft.com/office/drawing/2014/main" id="{CA0B55C6-56F7-4F24-B9E8-5EEA53C2238E}"/>
              </a:ext>
            </a:extLst>
          </p:cNvPr>
          <p:cNvSpPr/>
          <p:nvPr/>
        </p:nvSpPr>
        <p:spPr>
          <a:xfrm>
            <a:off x="4904217" y="1555641"/>
            <a:ext cx="1228726" cy="425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 descr="components of roadway surface ">
            <a:extLst>
              <a:ext uri="{FF2B5EF4-FFF2-40B4-BE49-F238E27FC236}">
                <a16:creationId xmlns:a16="http://schemas.microsoft.com/office/drawing/2014/main" id="{4B8E275E-3431-476F-B1DE-0B4EF9B3C780}"/>
              </a:ext>
            </a:extLst>
          </p:cNvPr>
          <p:cNvSpPr/>
          <p:nvPr/>
        </p:nvSpPr>
        <p:spPr>
          <a:xfrm>
            <a:off x="533401" y="3124200"/>
            <a:ext cx="1219200" cy="142818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 descr="components of roadway features ">
            <a:extLst>
              <a:ext uri="{FF2B5EF4-FFF2-40B4-BE49-F238E27FC236}">
                <a16:creationId xmlns:a16="http://schemas.microsoft.com/office/drawing/2014/main" id="{FD513029-79F9-4E9D-B2FB-49A26DE46C04}"/>
              </a:ext>
            </a:extLst>
          </p:cNvPr>
          <p:cNvSpPr/>
          <p:nvPr/>
        </p:nvSpPr>
        <p:spPr>
          <a:xfrm>
            <a:off x="533401" y="4896416"/>
            <a:ext cx="1792873" cy="914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 descr="roadway surface">
            <a:extLst>
              <a:ext uri="{FF2B5EF4-FFF2-40B4-BE49-F238E27FC236}">
                <a16:creationId xmlns:a16="http://schemas.microsoft.com/office/drawing/2014/main" id="{5763C0A9-2C9C-4255-A755-3EE1405D1BA7}"/>
              </a:ext>
            </a:extLst>
          </p:cNvPr>
          <p:cNvSpPr/>
          <p:nvPr/>
        </p:nvSpPr>
        <p:spPr>
          <a:xfrm>
            <a:off x="2326274" y="3750678"/>
            <a:ext cx="950326" cy="606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 descr="atmosphere">
            <a:extLst>
              <a:ext uri="{FF2B5EF4-FFF2-40B4-BE49-F238E27FC236}">
                <a16:creationId xmlns:a16="http://schemas.microsoft.com/office/drawing/2014/main" id="{C5646714-5931-4BF6-8FC7-892ECCE25D78}"/>
              </a:ext>
            </a:extLst>
          </p:cNvPr>
          <p:cNvSpPr/>
          <p:nvPr/>
        </p:nvSpPr>
        <p:spPr>
          <a:xfrm>
            <a:off x="4904216" y="4015502"/>
            <a:ext cx="1217191" cy="3416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 descr="roadway features">
            <a:extLst>
              <a:ext uri="{FF2B5EF4-FFF2-40B4-BE49-F238E27FC236}">
                <a16:creationId xmlns:a16="http://schemas.microsoft.com/office/drawing/2014/main" id="{07C2F2DA-9CAC-423D-8699-C9AE1AF4B30D}"/>
              </a:ext>
            </a:extLst>
          </p:cNvPr>
          <p:cNvSpPr/>
          <p:nvPr/>
        </p:nvSpPr>
        <p:spPr>
          <a:xfrm>
            <a:off x="2914789" y="4878915"/>
            <a:ext cx="1047611" cy="6836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 descr="components of atmosphere ">
            <a:extLst>
              <a:ext uri="{FF2B5EF4-FFF2-40B4-BE49-F238E27FC236}">
                <a16:creationId xmlns:a16="http://schemas.microsoft.com/office/drawing/2014/main" id="{E75BE749-5583-4EDE-B253-55EF656DC484}"/>
              </a:ext>
            </a:extLst>
          </p:cNvPr>
          <p:cNvSpPr/>
          <p:nvPr/>
        </p:nvSpPr>
        <p:spPr>
          <a:xfrm>
            <a:off x="5048389" y="4791075"/>
            <a:ext cx="1276211" cy="130492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03B8A19-5977-4E06-96BB-0A195FF5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1342008" y="1981201"/>
            <a:ext cx="789418" cy="26828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4FE482C-9D4B-4F6E-9CA7-351713581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1752601" y="3838292"/>
            <a:ext cx="544081" cy="3588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2E9FD7E-46E5-4CD7-8A65-98F405428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2326274" y="5154814"/>
            <a:ext cx="558923" cy="19880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 descr="highway conditions ">
            <a:extLst>
              <a:ext uri="{FF2B5EF4-FFF2-40B4-BE49-F238E27FC236}">
                <a16:creationId xmlns:a16="http://schemas.microsoft.com/office/drawing/2014/main" id="{827C6B0B-9007-4304-95D8-4452514D2FC0}"/>
              </a:ext>
            </a:extLst>
          </p:cNvPr>
          <p:cNvSpPr/>
          <p:nvPr/>
        </p:nvSpPr>
        <p:spPr>
          <a:xfrm>
            <a:off x="2666999" y="2953046"/>
            <a:ext cx="1981199" cy="475954"/>
          </a:xfrm>
          <a:prstGeom prst="rect">
            <a:avLst/>
          </a:prstGeom>
          <a:noFill/>
          <a:ln>
            <a:solidFill>
              <a:srgbClr val="2F15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4A68B48-597E-4AE1-A829-4BB06417BB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5410200" y="4449395"/>
            <a:ext cx="609600" cy="3416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63024C5-A6A8-437F-AB2E-5D778B644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200398" y="2038646"/>
            <a:ext cx="532245" cy="8586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D92027B-14A0-40BB-A79F-636756333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4190999" y="1768421"/>
            <a:ext cx="713218" cy="11660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8A2762B-7F59-44E6-9E31-A0CC78DB7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299326" y="3473559"/>
            <a:ext cx="205875" cy="71005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9DCB86E-E5A3-4357-8921-27CB53576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762236" y="3491999"/>
            <a:ext cx="47764" cy="13869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F2D54AC-453A-4868-B421-0BE66BDC4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4190999" y="3429000"/>
            <a:ext cx="914401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426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08688-0675-4ADC-8FAD-D1A0943BF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Traffic Controls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339BE-8346-4F4A-880C-0E91143DB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Regulatory</a:t>
            </a:r>
          </a:p>
          <a:p>
            <a:pPr marL="0" indent="0">
              <a:buNone/>
            </a:pPr>
            <a:r>
              <a:rPr lang="en-US" sz="1800" dirty="0"/>
              <a:t>Warning                           Signs</a:t>
            </a:r>
          </a:p>
          <a:p>
            <a:pPr marL="0" indent="0">
              <a:buNone/>
            </a:pPr>
            <a:r>
              <a:rPr lang="en-US" sz="1800" dirty="0"/>
              <a:t>Guide                                                                                        Unmarked                     						            Intersections</a:t>
            </a:r>
          </a:p>
          <a:p>
            <a:pPr marL="0" indent="0">
              <a:buNone/>
            </a:pPr>
            <a:r>
              <a:rPr lang="en-US" sz="1800" dirty="0"/>
              <a:t>                Signals                         </a:t>
            </a:r>
            <a:r>
              <a:rPr lang="en-US" sz="2000" b="1" dirty="0">
                <a:solidFill>
                  <a:srgbClr val="0070C0"/>
                </a:solidFill>
              </a:rPr>
              <a:t>Traffic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800" dirty="0"/>
              <a:t>Stop/Go                                        </a:t>
            </a:r>
            <a:r>
              <a:rPr lang="en-US" sz="2000" b="1" dirty="0">
                <a:solidFill>
                  <a:srgbClr val="0070C0"/>
                </a:solidFill>
              </a:rPr>
              <a:t>Controls</a:t>
            </a:r>
          </a:p>
          <a:p>
            <a:pPr marL="0" indent="0">
              <a:buNone/>
            </a:pPr>
            <a:r>
              <a:rPr lang="en-US" sz="1800" dirty="0"/>
              <a:t>Lane</a:t>
            </a:r>
          </a:p>
          <a:p>
            <a:pPr marL="0" indent="0">
              <a:buNone/>
            </a:pPr>
            <a:r>
              <a:rPr lang="en-US" sz="1800" dirty="0"/>
              <a:t>Turning</a:t>
            </a:r>
          </a:p>
          <a:p>
            <a:pPr marL="0" indent="0">
              <a:buNone/>
            </a:pPr>
            <a:r>
              <a:rPr lang="en-US" sz="1800" dirty="0"/>
              <a:t>Flashers                             Roadway                                        </a:t>
            </a:r>
          </a:p>
          <a:p>
            <a:pPr marL="0" indent="0">
              <a:buNone/>
            </a:pPr>
            <a:r>
              <a:rPr lang="en-US" sz="1800" dirty="0"/>
              <a:t>Passing                              Markings       Interchanges</a:t>
            </a:r>
          </a:p>
          <a:p>
            <a:pPr marL="0" indent="0">
              <a:buNone/>
            </a:pPr>
            <a:r>
              <a:rPr lang="en-US" sz="1800" dirty="0"/>
              <a:t>Crosswalk</a:t>
            </a:r>
          </a:p>
          <a:p>
            <a:pPr marL="0" indent="0">
              <a:buNone/>
            </a:pPr>
            <a:r>
              <a:rPr lang="en-US" sz="1800" dirty="0"/>
              <a:t>Stop Line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17C4A-D674-47CF-AB18-F9ED244D0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B9DFA5-6A08-479E-AA80-E3016DA0D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4" descr="sensory input to the brain ">
            <a:extLst>
              <a:ext uri="{FF2B5EF4-FFF2-40B4-BE49-F238E27FC236}">
                <a16:creationId xmlns:a16="http://schemas.microsoft.com/office/drawing/2014/main" id="{AECEACDA-4C24-4554-A964-BAB47E089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2971801"/>
            <a:ext cx="24669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371DCCB-7046-481E-AF24-DA3002839257}"/>
              </a:ext>
            </a:extLst>
          </p:cNvPr>
          <p:cNvSpPr/>
          <p:nvPr/>
        </p:nvSpPr>
        <p:spPr>
          <a:xfrm>
            <a:off x="7315200" y="4038600"/>
            <a:ext cx="106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Sensory Input to           the Brain</a:t>
            </a:r>
          </a:p>
        </p:txBody>
      </p:sp>
      <p:pic>
        <p:nvPicPr>
          <p:cNvPr id="10" name="Picture 38" descr="stop sign">
            <a:extLst>
              <a:ext uri="{FF2B5EF4-FFF2-40B4-BE49-F238E27FC236}">
                <a16:creationId xmlns:a16="http://schemas.microsoft.com/office/drawing/2014/main" id="{CD45691C-78D3-47CA-B81C-BE91B98AD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1370013"/>
            <a:ext cx="755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9" descr="red traffic signal ">
            <a:extLst>
              <a:ext uri="{FF2B5EF4-FFF2-40B4-BE49-F238E27FC236}">
                <a16:creationId xmlns:a16="http://schemas.microsoft.com/office/drawing/2014/main" id="{ABBFD643-6794-47A5-9B05-356F531AE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596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26">
            <a:extLst>
              <a:ext uri="{FF2B5EF4-FFF2-40B4-BE49-F238E27FC236}">
                <a16:creationId xmlns:a16="http://schemas.microsoft.com/office/drawing/2014/main" id="{B77DB490-F323-4827-9748-F4A8229DD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836077"/>
              </p:ext>
            </p:extLst>
          </p:nvPr>
        </p:nvGraphicFramePr>
        <p:xfrm>
          <a:off x="7620000" y="287045"/>
          <a:ext cx="1287463" cy="233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Clip" r:id="rId6" imgW="3247313" imgH="5879194" progId="MS_ClipArt_Gallery.2">
                  <p:embed/>
                </p:oleObj>
              </mc:Choice>
              <mc:Fallback>
                <p:oleObj name="Clip" r:id="rId6" imgW="3247313" imgH="5879194" progId="MS_ClipArt_Gallery.2">
                  <p:embed/>
                  <p:pic>
                    <p:nvPicPr>
                      <p:cNvPr id="17431" name="Object 26">
                        <a:extLst>
                          <a:ext uri="{FF2B5EF4-FFF2-40B4-BE49-F238E27FC236}">
                            <a16:creationId xmlns:a16="http://schemas.microsoft.com/office/drawing/2014/main" id="{5C188666-A1CC-4400-81BF-8AD85A0A4C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87045"/>
                        <a:ext cx="1287463" cy="233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descr="types of signs ">
            <a:extLst>
              <a:ext uri="{FF2B5EF4-FFF2-40B4-BE49-F238E27FC236}">
                <a16:creationId xmlns:a16="http://schemas.microsoft.com/office/drawing/2014/main" id="{CD13E495-0B30-430A-98CF-48435ABEB361}"/>
              </a:ext>
            </a:extLst>
          </p:cNvPr>
          <p:cNvSpPr/>
          <p:nvPr/>
        </p:nvSpPr>
        <p:spPr>
          <a:xfrm>
            <a:off x="457200" y="1600201"/>
            <a:ext cx="1219200" cy="990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 descr="types of signs ">
            <a:extLst>
              <a:ext uri="{FF2B5EF4-FFF2-40B4-BE49-F238E27FC236}">
                <a16:creationId xmlns:a16="http://schemas.microsoft.com/office/drawing/2014/main" id="{4163C3CF-DE17-4F18-B973-886123B76856}"/>
              </a:ext>
            </a:extLst>
          </p:cNvPr>
          <p:cNvSpPr/>
          <p:nvPr/>
        </p:nvSpPr>
        <p:spPr>
          <a:xfrm>
            <a:off x="457200" y="3276600"/>
            <a:ext cx="1143000" cy="1304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 descr="types of signals ">
            <a:extLst>
              <a:ext uri="{FF2B5EF4-FFF2-40B4-BE49-F238E27FC236}">
                <a16:creationId xmlns:a16="http://schemas.microsoft.com/office/drawing/2014/main" id="{55BF5A96-861C-4E17-B19F-DBE4891D5E75}"/>
              </a:ext>
            </a:extLst>
          </p:cNvPr>
          <p:cNvSpPr/>
          <p:nvPr/>
        </p:nvSpPr>
        <p:spPr>
          <a:xfrm>
            <a:off x="457200" y="4648200"/>
            <a:ext cx="1371600" cy="914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 descr="traffic signs ">
            <a:extLst>
              <a:ext uri="{FF2B5EF4-FFF2-40B4-BE49-F238E27FC236}">
                <a16:creationId xmlns:a16="http://schemas.microsoft.com/office/drawing/2014/main" id="{B597F44C-5960-4896-9231-807C697D1F1F}"/>
              </a:ext>
            </a:extLst>
          </p:cNvPr>
          <p:cNvSpPr/>
          <p:nvPr/>
        </p:nvSpPr>
        <p:spPr>
          <a:xfrm>
            <a:off x="3048000" y="1905000"/>
            <a:ext cx="75565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 descr="traffic signals ">
            <a:extLst>
              <a:ext uri="{FF2B5EF4-FFF2-40B4-BE49-F238E27FC236}">
                <a16:creationId xmlns:a16="http://schemas.microsoft.com/office/drawing/2014/main" id="{5A5E788E-4566-4D9D-8E03-8AA62BC45C3B}"/>
              </a:ext>
            </a:extLst>
          </p:cNvPr>
          <p:cNvSpPr/>
          <p:nvPr/>
        </p:nvSpPr>
        <p:spPr>
          <a:xfrm>
            <a:off x="1524000" y="2820987"/>
            <a:ext cx="831850" cy="3794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 descr="unmarked intersections ">
            <a:extLst>
              <a:ext uri="{FF2B5EF4-FFF2-40B4-BE49-F238E27FC236}">
                <a16:creationId xmlns:a16="http://schemas.microsoft.com/office/drawing/2014/main" id="{513F3268-70C5-467E-ABB4-EDC6AAB3F01B}"/>
              </a:ext>
            </a:extLst>
          </p:cNvPr>
          <p:cNvSpPr/>
          <p:nvPr/>
        </p:nvSpPr>
        <p:spPr>
          <a:xfrm>
            <a:off x="6629400" y="2286000"/>
            <a:ext cx="1524000" cy="5699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 descr="traffic controls ">
            <a:extLst>
              <a:ext uri="{FF2B5EF4-FFF2-40B4-BE49-F238E27FC236}">
                <a16:creationId xmlns:a16="http://schemas.microsoft.com/office/drawing/2014/main" id="{F2B9F882-3E71-4030-A1A7-37FC329FB7CD}"/>
              </a:ext>
            </a:extLst>
          </p:cNvPr>
          <p:cNvSpPr/>
          <p:nvPr/>
        </p:nvSpPr>
        <p:spPr>
          <a:xfrm>
            <a:off x="3803650" y="2855912"/>
            <a:ext cx="1304925" cy="954088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 descr="roadway markings ">
            <a:extLst>
              <a:ext uri="{FF2B5EF4-FFF2-40B4-BE49-F238E27FC236}">
                <a16:creationId xmlns:a16="http://schemas.microsoft.com/office/drawing/2014/main" id="{C736B2A6-4B83-41F9-BFF5-E1EF55099734}"/>
              </a:ext>
            </a:extLst>
          </p:cNvPr>
          <p:cNvSpPr/>
          <p:nvPr/>
        </p:nvSpPr>
        <p:spPr>
          <a:xfrm>
            <a:off x="3200400" y="4191000"/>
            <a:ext cx="1143000" cy="8747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 descr="interchanges">
            <a:extLst>
              <a:ext uri="{FF2B5EF4-FFF2-40B4-BE49-F238E27FC236}">
                <a16:creationId xmlns:a16="http://schemas.microsoft.com/office/drawing/2014/main" id="{EF52FD60-C173-4DED-B38C-11C203F6BC43}"/>
              </a:ext>
            </a:extLst>
          </p:cNvPr>
          <p:cNvSpPr/>
          <p:nvPr/>
        </p:nvSpPr>
        <p:spPr>
          <a:xfrm>
            <a:off x="4571999" y="4608512"/>
            <a:ext cx="1419225" cy="3534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83FEC59-F656-4F98-930B-A3B59B737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676400" y="2125663"/>
            <a:ext cx="1331912" cy="23653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F4F66A8-19B9-4420-9484-4F4371372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600200" y="3267670"/>
            <a:ext cx="457200" cy="97283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E81A872-6FFC-4319-99DA-DD21312C5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828800" y="4470694"/>
            <a:ext cx="1371600" cy="87471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0405DD1-C68A-4FBA-BF2C-7DBCF7664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803650" y="2355849"/>
            <a:ext cx="45720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8B59A67-2444-43E3-9DDB-824994AE9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355850" y="2965449"/>
            <a:ext cx="1331912" cy="1651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EFAEA91-4796-43C3-9345-1EB2F20C0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352800" y="3873500"/>
            <a:ext cx="685800" cy="31749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879CBE9-D3B8-4652-A56F-EB5E0DC6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4724400" y="3873500"/>
            <a:ext cx="685800" cy="7074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8907206-FA98-4D61-AA7F-FBF41E4D9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175250" y="2362200"/>
            <a:ext cx="1377950" cy="6461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BFE091C-9EED-4420-BB8C-5EAD3658D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175250" y="3465512"/>
            <a:ext cx="1835150" cy="304800"/>
          </a:xfrm>
          <a:prstGeom prst="straightConnector1">
            <a:avLst/>
          </a:prstGeom>
          <a:ln w="57150">
            <a:solidFill>
              <a:srgbClr val="0070C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515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Lesson Session 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Information Processing: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		Moderate Risk Environment</a:t>
            </a:r>
          </a:p>
          <a:p>
            <a:pPr lvl="1"/>
            <a:r>
              <a:rPr lang="en-US" dirty="0"/>
              <a:t>Topic 1 Processing Information</a:t>
            </a:r>
          </a:p>
          <a:p>
            <a:pPr lvl="1"/>
            <a:r>
              <a:rPr lang="en-US" dirty="0"/>
              <a:t>Topic 2 Intersections, Curves and Hills</a:t>
            </a:r>
          </a:p>
          <a:p>
            <a:pPr lvl="1"/>
            <a:r>
              <a:rPr lang="en-US" dirty="0"/>
              <a:t>Topic 3 passing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7AF2-7F98-445B-850F-DA14E34254B5}" type="datetime1">
              <a:rPr lang="en-US" smtClean="0"/>
              <a:t>12/31/2018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83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2C1FF-71BC-4D6E-AD7D-44B34B54A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Motor Vehicles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78D7F-77AF-410C-96DF-4C2D9D60D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                                                                                     </a:t>
            </a:r>
            <a:r>
              <a:rPr lang="en-US" sz="1800" dirty="0">
                <a:solidFill>
                  <a:srgbClr val="00B050"/>
                </a:solidFill>
              </a:rPr>
              <a:t>Camper, Pick-Up,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B050"/>
                </a:solidFill>
              </a:rPr>
              <a:t>                                                                                     Motor Homes, Off-Road,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B050"/>
                </a:solidFill>
              </a:rPr>
              <a:t>                                                                                     Motorcycles,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B050"/>
                </a:solidFill>
              </a:rPr>
              <a:t>                                                                                     Farm Machines,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B050"/>
                </a:solidFill>
              </a:rPr>
              <a:t>                                                                                     Snowmobiles</a:t>
            </a:r>
          </a:p>
          <a:p>
            <a:pPr marL="0" indent="0">
              <a:buNone/>
            </a:pPr>
            <a:r>
              <a:rPr lang="en-US" sz="1800" dirty="0"/>
              <a:t>                                                </a:t>
            </a:r>
            <a:r>
              <a:rPr lang="en-US" sz="2000" b="1" dirty="0">
                <a:solidFill>
                  <a:srgbClr val="FF0000"/>
                </a:solidFill>
              </a:rPr>
              <a:t>Type</a:t>
            </a:r>
            <a:r>
              <a:rPr lang="en-US" sz="1800" dirty="0"/>
              <a:t>              </a:t>
            </a:r>
            <a:r>
              <a:rPr lang="en-US" sz="2800" b="1" dirty="0">
                <a:solidFill>
                  <a:srgbClr val="0070C0"/>
                </a:solidFill>
              </a:rPr>
              <a:t>Motor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                                                               </a:t>
            </a:r>
            <a:r>
              <a:rPr lang="en-US" sz="2000" b="1" dirty="0">
                <a:solidFill>
                  <a:srgbClr val="0070C0"/>
                </a:solidFill>
              </a:rPr>
              <a:t>Vehicles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                                                           </a:t>
            </a:r>
            <a:r>
              <a:rPr lang="en-US" sz="1800" dirty="0">
                <a:solidFill>
                  <a:srgbClr val="FF0000"/>
                </a:solidFill>
              </a:rPr>
              <a:t>Road Handling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                                                                 Characteristics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F1E8C-2388-46A1-8FED-236365BC4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CB6F11-8C28-482B-95F6-60A7B1AC5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3" descr="tractor trailer ">
            <a:extLst>
              <a:ext uri="{FF2B5EF4-FFF2-40B4-BE49-F238E27FC236}">
                <a16:creationId xmlns:a16="http://schemas.microsoft.com/office/drawing/2014/main" id="{4A499DAD-8C39-4A11-AC4F-C0C3382CB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268" y="3276600"/>
            <a:ext cx="2183732" cy="251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E51638D-9F41-4401-92F9-9B8082E54FC3}"/>
              </a:ext>
            </a:extLst>
          </p:cNvPr>
          <p:cNvSpPr/>
          <p:nvPr/>
        </p:nvSpPr>
        <p:spPr>
          <a:xfrm>
            <a:off x="7581900" y="4343400"/>
            <a:ext cx="1181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Sensory Input to           the Brain</a:t>
            </a:r>
          </a:p>
        </p:txBody>
      </p:sp>
      <p:sp>
        <p:nvSpPr>
          <p:cNvPr id="9" name="Rectangle 8" descr="list of types of vehicles ">
            <a:extLst>
              <a:ext uri="{FF2B5EF4-FFF2-40B4-BE49-F238E27FC236}">
                <a16:creationId xmlns:a16="http://schemas.microsoft.com/office/drawing/2014/main" id="{0790E99E-3589-4A24-B804-DA5D83DD3CC5}"/>
              </a:ext>
            </a:extLst>
          </p:cNvPr>
          <p:cNvSpPr/>
          <p:nvPr/>
        </p:nvSpPr>
        <p:spPr>
          <a:xfrm>
            <a:off x="5867400" y="1600200"/>
            <a:ext cx="2667000" cy="1600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 descr="motor vehicles ">
            <a:extLst>
              <a:ext uri="{FF2B5EF4-FFF2-40B4-BE49-F238E27FC236}">
                <a16:creationId xmlns:a16="http://schemas.microsoft.com/office/drawing/2014/main" id="{8EA39012-E977-4BC2-B2EE-96F4C7D311DE}"/>
              </a:ext>
            </a:extLst>
          </p:cNvPr>
          <p:cNvSpPr/>
          <p:nvPr/>
        </p:nvSpPr>
        <p:spPr>
          <a:xfrm>
            <a:off x="4800600" y="3276600"/>
            <a:ext cx="1371600" cy="914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 descr="type ">
            <a:extLst>
              <a:ext uri="{FF2B5EF4-FFF2-40B4-BE49-F238E27FC236}">
                <a16:creationId xmlns:a16="http://schemas.microsoft.com/office/drawing/2014/main" id="{A4A863B4-7EED-4A77-B450-3F4EA30FD8C2}"/>
              </a:ext>
            </a:extLst>
          </p:cNvPr>
          <p:cNvSpPr/>
          <p:nvPr/>
        </p:nvSpPr>
        <p:spPr>
          <a:xfrm>
            <a:off x="3505200" y="3429000"/>
            <a:ext cx="838201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 descr="road handling characteristic ">
            <a:extLst>
              <a:ext uri="{FF2B5EF4-FFF2-40B4-BE49-F238E27FC236}">
                <a16:creationId xmlns:a16="http://schemas.microsoft.com/office/drawing/2014/main" id="{AE0EA77F-9EC4-4C69-88A7-B001CA9B5319}"/>
              </a:ext>
            </a:extLst>
          </p:cNvPr>
          <p:cNvSpPr/>
          <p:nvPr/>
        </p:nvSpPr>
        <p:spPr>
          <a:xfrm>
            <a:off x="4648200" y="4800601"/>
            <a:ext cx="16002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6" descr="SUV">
            <a:extLst>
              <a:ext uri="{FF2B5EF4-FFF2-40B4-BE49-F238E27FC236}">
                <a16:creationId xmlns:a16="http://schemas.microsoft.com/office/drawing/2014/main" id="{5F7081D2-2841-40DC-9081-E6C979CEA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6" y="1370013"/>
            <a:ext cx="21336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modified vehicle ">
            <a:extLst>
              <a:ext uri="{FF2B5EF4-FFF2-40B4-BE49-F238E27FC236}">
                <a16:creationId xmlns:a16="http://schemas.microsoft.com/office/drawing/2014/main" id="{BC4AD348-9683-4D59-9B8B-DAF5FC36C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18" y="2863850"/>
            <a:ext cx="3279775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modified vehicle ">
            <a:extLst>
              <a:ext uri="{FF2B5EF4-FFF2-40B4-BE49-F238E27FC236}">
                <a16:creationId xmlns:a16="http://schemas.microsoft.com/office/drawing/2014/main" id="{F1B903E7-2AC0-4B99-A35F-4221171D1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52" y="4776927"/>
            <a:ext cx="38862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 descr="SUV ">
            <a:extLst>
              <a:ext uri="{FF2B5EF4-FFF2-40B4-BE49-F238E27FC236}">
                <a16:creationId xmlns:a16="http://schemas.microsoft.com/office/drawing/2014/main" id="{868D4429-5ACF-4180-B6F7-C191BE70AB13}"/>
              </a:ext>
            </a:extLst>
          </p:cNvPr>
          <p:cNvSpPr/>
          <p:nvPr/>
        </p:nvSpPr>
        <p:spPr>
          <a:xfrm>
            <a:off x="609600" y="1447800"/>
            <a:ext cx="1752600" cy="98252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 descr="Tractor Trailer ">
            <a:extLst>
              <a:ext uri="{FF2B5EF4-FFF2-40B4-BE49-F238E27FC236}">
                <a16:creationId xmlns:a16="http://schemas.microsoft.com/office/drawing/2014/main" id="{3FF309D5-69AB-4CDE-B8AC-8F58BB3335D1}"/>
              </a:ext>
            </a:extLst>
          </p:cNvPr>
          <p:cNvSpPr/>
          <p:nvPr/>
        </p:nvSpPr>
        <p:spPr>
          <a:xfrm>
            <a:off x="197118" y="2914790"/>
            <a:ext cx="3231882" cy="14795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 descr="modified vehicle ">
            <a:extLst>
              <a:ext uri="{FF2B5EF4-FFF2-40B4-BE49-F238E27FC236}">
                <a16:creationId xmlns:a16="http://schemas.microsoft.com/office/drawing/2014/main" id="{A2333BC8-6A6D-40E4-B450-360FDB3328A0}"/>
              </a:ext>
            </a:extLst>
          </p:cNvPr>
          <p:cNvSpPr/>
          <p:nvPr/>
        </p:nvSpPr>
        <p:spPr>
          <a:xfrm>
            <a:off x="197118" y="4899025"/>
            <a:ext cx="4070082" cy="145732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91D7668-844D-4A6B-978D-6779321B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4038600" y="1981200"/>
            <a:ext cx="1752600" cy="13716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AECE4EA-BCBA-42E4-A0E1-11B5788A6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362200" y="1498740"/>
            <a:ext cx="1524000" cy="177786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D7F998E-EF13-4DED-B3F3-56443549E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476893" y="3886200"/>
            <a:ext cx="447407" cy="4572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CD85738-E778-4595-925B-D0C961E79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31632" y="3654565"/>
            <a:ext cx="29276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0F48ABC-7608-4DDC-A744-E272046DC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343401" y="5638800"/>
            <a:ext cx="914399" cy="48736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D071237-ECE6-43B8-A97B-A8623FC98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009150" y="4206081"/>
            <a:ext cx="23058" cy="5945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E912626-94BC-4B2F-BFB1-5890BB595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48400" y="3962400"/>
            <a:ext cx="1333500" cy="0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114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8C105-1438-47ED-B9F7-AA718D0F3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Non-Motorized Users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FAB77-4FE7-457C-A85F-D50AD6427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</a:t>
            </a:r>
            <a:r>
              <a:rPr lang="en-US" sz="2800" dirty="0">
                <a:solidFill>
                  <a:srgbClr val="0070C0"/>
                </a:solidFill>
              </a:rPr>
              <a:t>NON-MOTORIZED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                                USERS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Bicycles</a:t>
            </a:r>
            <a:r>
              <a:rPr lang="en-US" sz="1800" dirty="0"/>
              <a:t>                                </a:t>
            </a:r>
          </a:p>
          <a:p>
            <a:pPr marL="0" indent="0">
              <a:buNone/>
            </a:pPr>
            <a:r>
              <a:rPr lang="en-US" sz="1800" dirty="0"/>
              <a:t>                                  </a:t>
            </a:r>
            <a:r>
              <a:rPr lang="en-US" sz="1800" dirty="0">
                <a:solidFill>
                  <a:srgbClr val="FF0000"/>
                </a:solidFill>
              </a:rPr>
              <a:t>In-Line Skaters,                 Pedestrians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B050"/>
                </a:solidFill>
              </a:rPr>
              <a:t>Kind &amp; Size</a:t>
            </a:r>
            <a:r>
              <a:rPr lang="en-US" sz="1800" dirty="0"/>
              <a:t>                </a:t>
            </a:r>
            <a:r>
              <a:rPr lang="en-US" sz="1800" dirty="0">
                <a:solidFill>
                  <a:srgbClr val="FF0000"/>
                </a:solidFill>
              </a:rPr>
              <a:t>Skateboards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B050"/>
                </a:solidFill>
              </a:rPr>
              <a:t>Numbers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B050"/>
                </a:solidFill>
              </a:rPr>
              <a:t>Age of Riders</a:t>
            </a:r>
            <a:r>
              <a:rPr lang="en-US" sz="1800" dirty="0"/>
              <a:t>          </a:t>
            </a:r>
            <a:r>
              <a:rPr lang="en-US" sz="1800" dirty="0">
                <a:solidFill>
                  <a:srgbClr val="FF0000"/>
                </a:solidFill>
              </a:rPr>
              <a:t>Animals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B050"/>
                </a:solidFill>
              </a:rPr>
              <a:t>Activity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B050"/>
                </a:solidFill>
              </a:rPr>
              <a:t>Rider Ability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E268F-CEA6-4A73-84A2-5576C8190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78883-3BC8-4D11-9854-8C477326D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43" descr="sensory input to the brain ">
            <a:extLst>
              <a:ext uri="{FF2B5EF4-FFF2-40B4-BE49-F238E27FC236}">
                <a16:creationId xmlns:a16="http://schemas.microsoft.com/office/drawing/2014/main" id="{672847B7-08A6-475E-811D-56642A319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1447800"/>
            <a:ext cx="246697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4">
            <a:extLst>
              <a:ext uri="{FF2B5EF4-FFF2-40B4-BE49-F238E27FC236}">
                <a16:creationId xmlns:a16="http://schemas.microsoft.com/office/drawing/2014/main" id="{30B551BC-4D28-4FA6-947B-2B668B7D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514600"/>
            <a:ext cx="1295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0" dirty="0">
                <a:solidFill>
                  <a:srgbClr val="FFFFFF"/>
                </a:solidFill>
                <a:latin typeface="Arial" panose="020B0604020202020204" pitchFamily="34" charset="0"/>
              </a:rPr>
              <a:t>Sensory Input to           the Brain</a:t>
            </a:r>
          </a:p>
        </p:txBody>
      </p:sp>
      <p:graphicFrame>
        <p:nvGraphicFramePr>
          <p:cNvPr id="8" name="Object 36" descr="bicycle ">
            <a:extLst>
              <a:ext uri="{FF2B5EF4-FFF2-40B4-BE49-F238E27FC236}">
                <a16:creationId xmlns:a16="http://schemas.microsoft.com/office/drawing/2014/main" id="{8C8D3927-BD6E-4F64-98F0-18CDE3C274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504721"/>
              </p:ext>
            </p:extLst>
          </p:nvPr>
        </p:nvGraphicFramePr>
        <p:xfrm>
          <a:off x="457200" y="1600200"/>
          <a:ext cx="1277938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Paint Shop Pro Image" r:id="rId4" imgW="1278395" imgH="878287" progId="PaintShopPro">
                  <p:embed/>
                </p:oleObj>
              </mc:Choice>
              <mc:Fallback>
                <p:oleObj name="Paint Shop Pro Image" r:id="rId4" imgW="1278395" imgH="878287" progId="PaintShopPro">
                  <p:embed/>
                  <p:pic>
                    <p:nvPicPr>
                      <p:cNvPr id="19467" name="Object 36">
                        <a:extLst>
                          <a:ext uri="{FF2B5EF4-FFF2-40B4-BE49-F238E27FC236}">
                            <a16:creationId xmlns:a16="http://schemas.microsoft.com/office/drawing/2014/main" id="{0F5CEE3E-6F7E-4276-82D2-25C1FE744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1277938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horse back rider and a horse drawn carriage ">
            <a:extLst>
              <a:ext uri="{FF2B5EF4-FFF2-40B4-BE49-F238E27FC236}">
                <a16:creationId xmlns:a16="http://schemas.microsoft.com/office/drawing/2014/main" id="{EBD8F9A2-46F5-4A7F-A486-FA3C26B972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5029200"/>
            <a:ext cx="2412881" cy="1005967"/>
          </a:xfrm>
          <a:prstGeom prst="rect">
            <a:avLst/>
          </a:prstGeom>
        </p:spPr>
      </p:pic>
      <p:graphicFrame>
        <p:nvGraphicFramePr>
          <p:cNvPr id="10" name="Object 45" descr="three pedestrians, one with a cane and one in a wheelchair ">
            <a:extLst>
              <a:ext uri="{FF2B5EF4-FFF2-40B4-BE49-F238E27FC236}">
                <a16:creationId xmlns:a16="http://schemas.microsoft.com/office/drawing/2014/main" id="{D0F1C30F-94A5-461C-9F85-9ABE4CFFEE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72457"/>
              </p:ext>
            </p:extLst>
          </p:nvPr>
        </p:nvGraphicFramePr>
        <p:xfrm>
          <a:off x="4876800" y="3959225"/>
          <a:ext cx="2312988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Paint Shop Pro Image" r:id="rId7" imgW="2312195" imgH="1053659" progId="PaintShopPro">
                  <p:embed/>
                </p:oleObj>
              </mc:Choice>
              <mc:Fallback>
                <p:oleObj name="Paint Shop Pro Image" r:id="rId7" imgW="2312195" imgH="1053659" progId="PaintShopPro">
                  <p:embed/>
                  <p:pic>
                    <p:nvPicPr>
                      <p:cNvPr id="19473" name="Object 45">
                        <a:extLst>
                          <a:ext uri="{FF2B5EF4-FFF2-40B4-BE49-F238E27FC236}">
                            <a16:creationId xmlns:a16="http://schemas.microsoft.com/office/drawing/2014/main" id="{35388B9A-0803-498E-9919-7741958296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959225"/>
                        <a:ext cx="2312988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descr="non motorized users ">
            <a:extLst>
              <a:ext uri="{FF2B5EF4-FFF2-40B4-BE49-F238E27FC236}">
                <a16:creationId xmlns:a16="http://schemas.microsoft.com/office/drawing/2014/main" id="{848B5D5F-06BA-4CEB-8B96-2F743CFED668}"/>
              </a:ext>
            </a:extLst>
          </p:cNvPr>
          <p:cNvSpPr/>
          <p:nvPr/>
        </p:nvSpPr>
        <p:spPr>
          <a:xfrm>
            <a:off x="2667000" y="1676400"/>
            <a:ext cx="3124200" cy="914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 descr="bicycles">
            <a:extLst>
              <a:ext uri="{FF2B5EF4-FFF2-40B4-BE49-F238E27FC236}">
                <a16:creationId xmlns:a16="http://schemas.microsoft.com/office/drawing/2014/main" id="{BB06BF3C-608E-4114-887F-CBC6F1E549FF}"/>
              </a:ext>
            </a:extLst>
          </p:cNvPr>
          <p:cNvSpPr/>
          <p:nvPr/>
        </p:nvSpPr>
        <p:spPr>
          <a:xfrm>
            <a:off x="457200" y="2708275"/>
            <a:ext cx="1066800" cy="263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 descr="in-line skaters and skateboards  ">
            <a:extLst>
              <a:ext uri="{FF2B5EF4-FFF2-40B4-BE49-F238E27FC236}">
                <a16:creationId xmlns:a16="http://schemas.microsoft.com/office/drawing/2014/main" id="{DFEB780A-859F-408D-891E-CCFF9A0EB3D9}"/>
              </a:ext>
            </a:extLst>
          </p:cNvPr>
          <p:cNvSpPr/>
          <p:nvPr/>
        </p:nvSpPr>
        <p:spPr>
          <a:xfrm>
            <a:off x="2667000" y="2971800"/>
            <a:ext cx="17526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 descr="pedestrians ">
            <a:extLst>
              <a:ext uri="{FF2B5EF4-FFF2-40B4-BE49-F238E27FC236}">
                <a16:creationId xmlns:a16="http://schemas.microsoft.com/office/drawing/2014/main" id="{EDE889F8-026D-4387-8583-8455D337530B}"/>
              </a:ext>
            </a:extLst>
          </p:cNvPr>
          <p:cNvSpPr/>
          <p:nvPr/>
        </p:nvSpPr>
        <p:spPr>
          <a:xfrm>
            <a:off x="5305425" y="2971800"/>
            <a:ext cx="1371599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 descr="animals">
            <a:extLst>
              <a:ext uri="{FF2B5EF4-FFF2-40B4-BE49-F238E27FC236}">
                <a16:creationId xmlns:a16="http://schemas.microsoft.com/office/drawing/2014/main" id="{5F433770-C6CA-4C2D-8A2D-B6BD64A950F9}"/>
              </a:ext>
            </a:extLst>
          </p:cNvPr>
          <p:cNvSpPr/>
          <p:nvPr/>
        </p:nvSpPr>
        <p:spPr>
          <a:xfrm>
            <a:off x="2438400" y="3959225"/>
            <a:ext cx="990600" cy="3841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 descr="characteristics of non-motorized users ">
            <a:extLst>
              <a:ext uri="{FF2B5EF4-FFF2-40B4-BE49-F238E27FC236}">
                <a16:creationId xmlns:a16="http://schemas.microsoft.com/office/drawing/2014/main" id="{DBE16FC0-4E1E-4D33-B88E-A60E35E2C119}"/>
              </a:ext>
            </a:extLst>
          </p:cNvPr>
          <p:cNvSpPr/>
          <p:nvPr/>
        </p:nvSpPr>
        <p:spPr>
          <a:xfrm>
            <a:off x="457199" y="3337433"/>
            <a:ext cx="1600201" cy="167589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 descr="horseback rider and horse drawn carriage ">
            <a:extLst>
              <a:ext uri="{FF2B5EF4-FFF2-40B4-BE49-F238E27FC236}">
                <a16:creationId xmlns:a16="http://schemas.microsoft.com/office/drawing/2014/main" id="{BEACFF5A-CA5F-4EB9-A672-883974DA36C1}"/>
              </a:ext>
            </a:extLst>
          </p:cNvPr>
          <p:cNvSpPr/>
          <p:nvPr/>
        </p:nvSpPr>
        <p:spPr>
          <a:xfrm>
            <a:off x="2285999" y="5029200"/>
            <a:ext cx="2412881" cy="838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 descr="three pedestrians, one with a cane and one in a wheelchair ">
            <a:extLst>
              <a:ext uri="{FF2B5EF4-FFF2-40B4-BE49-F238E27FC236}">
                <a16:creationId xmlns:a16="http://schemas.microsoft.com/office/drawing/2014/main" id="{9240470D-0DAE-4A89-B252-EDC5CBB4F174}"/>
              </a:ext>
            </a:extLst>
          </p:cNvPr>
          <p:cNvSpPr/>
          <p:nvPr/>
        </p:nvSpPr>
        <p:spPr>
          <a:xfrm>
            <a:off x="4800600" y="3810000"/>
            <a:ext cx="2514600" cy="1295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5AB68B9-D5AF-4349-A82A-C16674DA7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524000" y="2209800"/>
            <a:ext cx="1066800" cy="6096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7A50D76-98EF-48E7-BAEA-F24B0C413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581400" y="2590800"/>
            <a:ext cx="0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A322DA-204B-465B-988B-D2D52E95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2438400" y="2478088"/>
            <a:ext cx="228600" cy="14811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348DB88-CB2B-437E-AACC-AA72951B3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4698880" y="2590800"/>
            <a:ext cx="863720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1204383-2346-40CA-9ACF-60C7C40B7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762624" y="3429000"/>
            <a:ext cx="0" cy="3810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6CF5CFF-105D-47C6-AE35-E4043134B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2895600" y="4343400"/>
            <a:ext cx="0" cy="66992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9D498D5-DA6B-468A-B410-A649F40D4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791200" y="2209800"/>
            <a:ext cx="1828800" cy="0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409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CB0A-43B9-4BF1-8584-4C5CD526F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Space to the Front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9D976-2F27-443B-A57B-A1002304A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532" y="1625715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Timing your Arrival</a:t>
            </a:r>
          </a:p>
          <a:p>
            <a:r>
              <a:rPr lang="en-US" dirty="0"/>
              <a:t>Forward Placement</a:t>
            </a:r>
          </a:p>
          <a:p>
            <a:r>
              <a:rPr lang="en-US" dirty="0"/>
              <a:t>Following Interval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35FDE-88DD-4A19-8184-29655C282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7AA5-5FA0-43B8-94F3-4E59ECB69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6" name="Object 40" descr="vehicle dashboard ">
            <a:extLst>
              <a:ext uri="{FF2B5EF4-FFF2-40B4-BE49-F238E27FC236}">
                <a16:creationId xmlns:a16="http://schemas.microsoft.com/office/drawing/2014/main" id="{59340243-AA84-496F-807E-799893DC86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531402"/>
              </p:ext>
            </p:extLst>
          </p:nvPr>
        </p:nvGraphicFramePr>
        <p:xfrm>
          <a:off x="4724400" y="1380370"/>
          <a:ext cx="3962400" cy="224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Paint Shop Pro Image" r:id="rId3" imgW="9492683" imgH="5375610" progId="PaintShopPro">
                  <p:embed/>
                </p:oleObj>
              </mc:Choice>
              <mc:Fallback>
                <p:oleObj name="Paint Shop Pro Image" r:id="rId3" imgW="9492683" imgH="5375610" progId="PaintShopPro">
                  <p:embed/>
                  <p:pic>
                    <p:nvPicPr>
                      <p:cNvPr id="20496" name="Object 40">
                        <a:extLst>
                          <a:ext uri="{FF2B5EF4-FFF2-40B4-BE49-F238E27FC236}">
                            <a16:creationId xmlns:a16="http://schemas.microsoft.com/office/drawing/2014/main" id="{5E42BFFF-F43F-4001-A798-D95E9DC02B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380370"/>
                        <a:ext cx="3962400" cy="224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8" descr="vehicle ">
            <a:extLst>
              <a:ext uri="{FF2B5EF4-FFF2-40B4-BE49-F238E27FC236}">
                <a16:creationId xmlns:a16="http://schemas.microsoft.com/office/drawing/2014/main" id="{5B73E9D3-2010-433E-84A4-262B3FF26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33528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front portion of vehicle ">
            <a:extLst>
              <a:ext uri="{FF2B5EF4-FFF2-40B4-BE49-F238E27FC236}">
                <a16:creationId xmlns:a16="http://schemas.microsoft.com/office/drawing/2014/main" id="{2447D6B3-CAE9-42FB-95C5-565A9FBE7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34" y="4302864"/>
            <a:ext cx="10604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 descr="front of vehicle arriving at stopping point ">
            <a:extLst>
              <a:ext uri="{FF2B5EF4-FFF2-40B4-BE49-F238E27FC236}">
                <a16:creationId xmlns:a16="http://schemas.microsoft.com/office/drawing/2014/main" id="{20B7900E-9E18-4784-8C2C-6029DC447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719" y="4302124"/>
            <a:ext cx="10604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6">
            <a:extLst>
              <a:ext uri="{FF2B5EF4-FFF2-40B4-BE49-F238E27FC236}">
                <a16:creationId xmlns:a16="http://schemas.microsoft.com/office/drawing/2014/main" id="{417EB597-DCC3-43DD-B453-835E2D71E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3733800"/>
            <a:ext cx="0" cy="198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4331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4C96B-2CB5-4E30-A6F0-FB2231C2A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Space With Lane Position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E2BBF-6BC4-41A4-836A-B530D5C9A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Within Lane Positions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 algn="r">
              <a:buNone/>
            </a:pPr>
            <a:r>
              <a:rPr lang="en-US" sz="2800" dirty="0">
                <a:solidFill>
                  <a:srgbClr val="00B050"/>
                </a:solidFill>
              </a:rPr>
              <a:t>Straddle Lane Positions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80C0A-2FBA-4554-9265-A21E6FA7A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0CDBAE-D07A-437A-BDAA-F72266874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23</a:t>
            </a:fld>
            <a:endParaRPr lang="en-US"/>
          </a:p>
        </p:txBody>
      </p:sp>
      <p:sp>
        <p:nvSpPr>
          <p:cNvPr id="6" name="Line 79" descr="left lane marker at left shoulder of road">
            <a:extLst>
              <a:ext uri="{FF2B5EF4-FFF2-40B4-BE49-F238E27FC236}">
                <a16:creationId xmlns:a16="http://schemas.microsoft.com/office/drawing/2014/main" id="{41EF829D-D704-410D-861F-7348B3E611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2819400"/>
            <a:ext cx="8229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Line 83" descr="broken center line ">
            <a:extLst>
              <a:ext uri="{FF2B5EF4-FFF2-40B4-BE49-F238E27FC236}">
                <a16:creationId xmlns:a16="http://schemas.microsoft.com/office/drawing/2014/main" id="{13A4BCB8-84E3-4E61-99D1-41D87B54E6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038600"/>
            <a:ext cx="82296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Line 34" descr="double solid yellow center line ">
            <a:extLst>
              <a:ext uri="{FF2B5EF4-FFF2-40B4-BE49-F238E27FC236}">
                <a16:creationId xmlns:a16="http://schemas.microsoft.com/office/drawing/2014/main" id="{9376B78C-8B3F-41DE-8609-F754924941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5334000"/>
            <a:ext cx="8229600" cy="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Line 34" descr="double solid yellow center line ">
            <a:extLst>
              <a:ext uri="{FF2B5EF4-FFF2-40B4-BE49-F238E27FC236}">
                <a16:creationId xmlns:a16="http://schemas.microsoft.com/office/drawing/2014/main" id="{8384DB7D-5EB6-4AD1-B45A-53028D7768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5181559"/>
            <a:ext cx="8229600" cy="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85" descr="lead vehicle, number 6 ">
            <a:extLst>
              <a:ext uri="{FF2B5EF4-FFF2-40B4-BE49-F238E27FC236}">
                <a16:creationId xmlns:a16="http://schemas.microsoft.com/office/drawing/2014/main" id="{D1096EFF-1E5E-42D2-98C7-54CAF88CF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709947"/>
            <a:ext cx="13716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4C73E51-92B5-4E1A-98A6-DAA30F6A44DE}"/>
              </a:ext>
            </a:extLst>
          </p:cNvPr>
          <p:cNvSpPr/>
          <p:nvPr/>
        </p:nvSpPr>
        <p:spPr>
          <a:xfrm>
            <a:off x="7391400" y="386500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12" name="Picture 81" descr="vehicle number 5">
            <a:extLst>
              <a:ext uri="{FF2B5EF4-FFF2-40B4-BE49-F238E27FC236}">
                <a16:creationId xmlns:a16="http://schemas.microsoft.com/office/drawing/2014/main" id="{EE17A191-E9AF-41C4-B0DB-D80E2307C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25" y="2452648"/>
            <a:ext cx="1374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2179ABD-532E-4D06-AB0A-019ED04AB9FD}"/>
              </a:ext>
            </a:extLst>
          </p:cNvPr>
          <p:cNvSpPr/>
          <p:nvPr/>
        </p:nvSpPr>
        <p:spPr>
          <a:xfrm>
            <a:off x="5945126" y="259183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14" name="Picture 78" descr="vehicle number 2 ">
            <a:extLst>
              <a:ext uri="{FF2B5EF4-FFF2-40B4-BE49-F238E27FC236}">
                <a16:creationId xmlns:a16="http://schemas.microsoft.com/office/drawing/2014/main" id="{7B5B2EB0-B66B-4224-B3CE-C605C1848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871" y="3292396"/>
            <a:ext cx="13747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075E676-A399-4992-9204-25C2A6036732}"/>
              </a:ext>
            </a:extLst>
          </p:cNvPr>
          <p:cNvSpPr/>
          <p:nvPr/>
        </p:nvSpPr>
        <p:spPr>
          <a:xfrm>
            <a:off x="4928572" y="340838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16" name="Picture 77" descr="vehicle number 3">
            <a:extLst>
              <a:ext uri="{FF2B5EF4-FFF2-40B4-BE49-F238E27FC236}">
                <a16:creationId xmlns:a16="http://schemas.microsoft.com/office/drawing/2014/main" id="{08EE8288-CCE6-4494-B321-A01131F59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08" y="2883674"/>
            <a:ext cx="13747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D32D20C-BD00-43A1-976E-98A1D2FB0116}"/>
              </a:ext>
            </a:extLst>
          </p:cNvPr>
          <p:cNvSpPr/>
          <p:nvPr/>
        </p:nvSpPr>
        <p:spPr>
          <a:xfrm>
            <a:off x="2895600" y="302154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18" name="Picture 73" descr="vehicle number 1 ">
            <a:extLst>
              <a:ext uri="{FF2B5EF4-FFF2-40B4-BE49-F238E27FC236}">
                <a16:creationId xmlns:a16="http://schemas.microsoft.com/office/drawing/2014/main" id="{586DBF03-E0EF-4B05-8BC4-2B906FBEE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1374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73CC739-3159-4EDF-A074-A058C74568AA}"/>
              </a:ext>
            </a:extLst>
          </p:cNvPr>
          <p:cNvSpPr/>
          <p:nvPr/>
        </p:nvSpPr>
        <p:spPr>
          <a:xfrm>
            <a:off x="989885" y="326284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628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00139-CC2C-4505-B68C-678976346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Staggered Stops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D59F6-9C0F-4DCE-BEF6-CEA3CEE08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Stop Behind The: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	Stop Bar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	Crosswalk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	Road Edge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Position Vehicle Toward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Right Side of Lane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7D7D1-CF0A-4EE4-82C9-F898330CA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2B579F-65C1-4008-BCFA-6C92022B2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24</a:t>
            </a:fld>
            <a:endParaRPr lang="en-US"/>
          </a:p>
        </p:txBody>
      </p:sp>
      <p:sp>
        <p:nvSpPr>
          <p:cNvPr id="6" name="Line 76" descr="pedestrian cross walk ">
            <a:extLst>
              <a:ext uri="{FF2B5EF4-FFF2-40B4-BE49-F238E27FC236}">
                <a16:creationId xmlns:a16="http://schemas.microsoft.com/office/drawing/2014/main" id="{F5C7AE0B-BC9B-4F7B-9662-E97ED1E976B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1600199"/>
            <a:ext cx="2" cy="1828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Line 76" descr="pedestrian crosswalk ">
            <a:extLst>
              <a:ext uri="{FF2B5EF4-FFF2-40B4-BE49-F238E27FC236}">
                <a16:creationId xmlns:a16="http://schemas.microsoft.com/office/drawing/2014/main" id="{27310EAD-6397-4BC6-9DB7-072DCA48D5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1397" y="1600199"/>
            <a:ext cx="2" cy="1828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Line 76" descr="left lane marker ">
            <a:extLst>
              <a:ext uri="{FF2B5EF4-FFF2-40B4-BE49-F238E27FC236}">
                <a16:creationId xmlns:a16="http://schemas.microsoft.com/office/drawing/2014/main" id="{017B62F1-9190-4A73-8145-EB961A1AE9B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83882" y="3428986"/>
            <a:ext cx="1502917" cy="1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75" descr="subject vehicle ">
            <a:extLst>
              <a:ext uri="{FF2B5EF4-FFF2-40B4-BE49-F238E27FC236}">
                <a16:creationId xmlns:a16="http://schemas.microsoft.com/office/drawing/2014/main" id="{09500700-A05A-4687-9490-9BE19621E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22" y="2821781"/>
            <a:ext cx="12255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 descr="right lane marker ">
            <a:extLst>
              <a:ext uri="{FF2B5EF4-FFF2-40B4-BE49-F238E27FC236}">
                <a16:creationId xmlns:a16="http://schemas.microsoft.com/office/drawing/2014/main" id="{E3E8702B-BB31-49A7-B1A1-AC2E6F140E1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391396" y="2760981"/>
            <a:ext cx="1295402" cy="4571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Line 65" descr="broken lane marker ">
            <a:extLst>
              <a:ext uri="{FF2B5EF4-FFF2-40B4-BE49-F238E27FC236}">
                <a16:creationId xmlns:a16="http://schemas.microsoft.com/office/drawing/2014/main" id="{91730BDE-730C-4DF2-B47C-F7A6A97773BD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2286000"/>
            <a:ext cx="1295402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046AADBC-98B2-45B8-BDA9-126806562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6945590" y="3398519"/>
            <a:ext cx="246062" cy="261937"/>
          </a:xfrm>
          <a:custGeom>
            <a:avLst/>
            <a:gdLst>
              <a:gd name="T0" fmla="*/ 135 w 155"/>
              <a:gd name="T1" fmla="*/ 0 h 165"/>
              <a:gd name="T2" fmla="*/ 0 w 155"/>
              <a:gd name="T3" fmla="*/ 140 h 165"/>
              <a:gd name="T4" fmla="*/ 20 w 155"/>
              <a:gd name="T5" fmla="*/ 165 h 165"/>
              <a:gd name="T6" fmla="*/ 155 w 155"/>
              <a:gd name="T7" fmla="*/ 20 h 165"/>
              <a:gd name="T8" fmla="*/ 135 w 155"/>
              <a:gd name="T9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" h="165">
                <a:moveTo>
                  <a:pt x="135" y="0"/>
                </a:moveTo>
                <a:lnTo>
                  <a:pt x="0" y="140"/>
                </a:lnTo>
                <a:lnTo>
                  <a:pt x="20" y="165"/>
                </a:lnTo>
                <a:lnTo>
                  <a:pt x="155" y="20"/>
                </a:lnTo>
                <a:lnTo>
                  <a:pt x="13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8" descr="right lane marker for north bound traffic ">
            <a:extLst>
              <a:ext uri="{FF2B5EF4-FFF2-40B4-BE49-F238E27FC236}">
                <a16:creationId xmlns:a16="http://schemas.microsoft.com/office/drawing/2014/main" id="{79823C19-E578-49CE-B556-F4459B5DA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4336" y="3581400"/>
            <a:ext cx="66064" cy="221549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Object 78" descr="subject vehicle progressing through intersection ">
            <a:extLst>
              <a:ext uri="{FF2B5EF4-FFF2-40B4-BE49-F238E27FC236}">
                <a16:creationId xmlns:a16="http://schemas.microsoft.com/office/drawing/2014/main" id="{655A6DB1-5373-4656-B6D1-B0800529C1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369244"/>
              </p:ext>
            </p:extLst>
          </p:nvPr>
        </p:nvGraphicFramePr>
        <p:xfrm>
          <a:off x="4495800" y="3352800"/>
          <a:ext cx="1279525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Paint Shop Pro Image" r:id="rId4" imgW="1463811" imgH="1375983" progId="PaintShopPro">
                  <p:embed/>
                </p:oleObj>
              </mc:Choice>
              <mc:Fallback>
                <p:oleObj name="Paint Shop Pro Image" r:id="rId4" imgW="1463811" imgH="1375983" progId="PaintShopPro">
                  <p:embed/>
                  <p:pic>
                    <p:nvPicPr>
                      <p:cNvPr id="22550" name="Object 78">
                        <a:extLst>
                          <a:ext uri="{FF2B5EF4-FFF2-40B4-BE49-F238E27FC236}">
                            <a16:creationId xmlns:a16="http://schemas.microsoft.com/office/drawing/2014/main" id="{2EF57CF3-6DED-4F18-8085-AC13E98046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352800"/>
                        <a:ext cx="1279525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81" descr="pedestrian cross walk ">
            <a:extLst>
              <a:ext uri="{FF2B5EF4-FFF2-40B4-BE49-F238E27FC236}">
                <a16:creationId xmlns:a16="http://schemas.microsoft.com/office/drawing/2014/main" id="{9D27424F-CED8-4396-BA53-85FD025AF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5632" y="3843337"/>
            <a:ext cx="1348704" cy="4571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81" descr="stop bar for north bound traffic ">
            <a:extLst>
              <a:ext uri="{FF2B5EF4-FFF2-40B4-BE49-F238E27FC236}">
                <a16:creationId xmlns:a16="http://schemas.microsoft.com/office/drawing/2014/main" id="{C6935F18-A9FB-47FA-9F0B-67E12FCC4DD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943600" y="4041456"/>
            <a:ext cx="1000736" cy="777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Straight Connector 18" descr="solid left lane marker for the right lane">
            <a:extLst>
              <a:ext uri="{FF2B5EF4-FFF2-40B4-BE49-F238E27FC236}">
                <a16:creationId xmlns:a16="http://schemas.microsoft.com/office/drawing/2014/main" id="{75EE17C5-AC58-41D0-918F-C282969C6D33}"/>
              </a:ext>
            </a:extLst>
          </p:cNvPr>
          <p:cNvCxnSpPr>
            <a:cxnSpLocks/>
          </p:cNvCxnSpPr>
          <p:nvPr/>
        </p:nvCxnSpPr>
        <p:spPr>
          <a:xfrm>
            <a:off x="5943600" y="3843337"/>
            <a:ext cx="0" cy="19535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 descr="solid yellow center lane marker ">
            <a:extLst>
              <a:ext uri="{FF2B5EF4-FFF2-40B4-BE49-F238E27FC236}">
                <a16:creationId xmlns:a16="http://schemas.microsoft.com/office/drawing/2014/main" id="{DAA584E3-1541-4FB3-BC4D-ADA49AC0F657}"/>
              </a:ext>
            </a:extLst>
          </p:cNvPr>
          <p:cNvCxnSpPr>
            <a:cxnSpLocks/>
          </p:cNvCxnSpPr>
          <p:nvPr/>
        </p:nvCxnSpPr>
        <p:spPr>
          <a:xfrm>
            <a:off x="4648200" y="3581400"/>
            <a:ext cx="1" cy="221549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 descr="top of pedestrian crossing marker ">
            <a:extLst>
              <a:ext uri="{FF2B5EF4-FFF2-40B4-BE49-F238E27FC236}">
                <a16:creationId xmlns:a16="http://schemas.microsoft.com/office/drawing/2014/main" id="{B955ABC8-BAAE-4614-96DC-C9AFCBCDA54E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5595632" y="3581400"/>
            <a:ext cx="138173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74" descr="first vehicle in right north bound lane ">
            <a:extLst>
              <a:ext uri="{FF2B5EF4-FFF2-40B4-BE49-F238E27FC236}">
                <a16:creationId xmlns:a16="http://schemas.microsoft.com/office/drawing/2014/main" id="{E0B31298-9C53-4CEC-B39F-21B488519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6" y="4119243"/>
            <a:ext cx="606425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72" descr="second vehicle in left lane of north bound traffic ">
            <a:extLst>
              <a:ext uri="{FF2B5EF4-FFF2-40B4-BE49-F238E27FC236}">
                <a16:creationId xmlns:a16="http://schemas.microsoft.com/office/drawing/2014/main" id="{424CCBDF-D579-4217-87F9-742DAD97C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463" y="4642010"/>
            <a:ext cx="56832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Straight Arrow Connector 39" descr="shows direction of travel for subject vehicle ">
            <a:extLst>
              <a:ext uri="{FF2B5EF4-FFF2-40B4-BE49-F238E27FC236}">
                <a16:creationId xmlns:a16="http://schemas.microsoft.com/office/drawing/2014/main" id="{F08B51B2-4864-4E4D-9A9B-3AA99DCD76CA}"/>
              </a:ext>
            </a:extLst>
          </p:cNvPr>
          <p:cNvCxnSpPr>
            <a:cxnSpLocks/>
          </p:cNvCxnSpPr>
          <p:nvPr/>
        </p:nvCxnSpPr>
        <p:spPr>
          <a:xfrm flipH="1">
            <a:off x="6415088" y="3079750"/>
            <a:ext cx="52924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 descr="shows direction of travel for subject vehicle ">
            <a:extLst>
              <a:ext uri="{FF2B5EF4-FFF2-40B4-BE49-F238E27FC236}">
                <a16:creationId xmlns:a16="http://schemas.microsoft.com/office/drawing/2014/main" id="{2D570847-81E2-496E-B9ED-C6EF85F7D902}"/>
              </a:ext>
            </a:extLst>
          </p:cNvPr>
          <p:cNvCxnSpPr>
            <a:cxnSpLocks/>
          </p:cNvCxnSpPr>
          <p:nvPr/>
        </p:nvCxnSpPr>
        <p:spPr>
          <a:xfrm flipH="1">
            <a:off x="5715005" y="3157538"/>
            <a:ext cx="518969" cy="290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 descr="shows direction of travel for subject vehicle ">
            <a:extLst>
              <a:ext uri="{FF2B5EF4-FFF2-40B4-BE49-F238E27FC236}">
                <a16:creationId xmlns:a16="http://schemas.microsoft.com/office/drawing/2014/main" id="{6917FBB5-C2D9-4032-98BF-DE90B90110CC}"/>
              </a:ext>
            </a:extLst>
          </p:cNvPr>
          <p:cNvCxnSpPr>
            <a:cxnSpLocks/>
          </p:cNvCxnSpPr>
          <p:nvPr/>
        </p:nvCxnSpPr>
        <p:spPr>
          <a:xfrm flipH="1">
            <a:off x="4352864" y="4419600"/>
            <a:ext cx="219136" cy="2224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 descr="shows direction of travel for subject vehicle ">
            <a:extLst>
              <a:ext uri="{FF2B5EF4-FFF2-40B4-BE49-F238E27FC236}">
                <a16:creationId xmlns:a16="http://schemas.microsoft.com/office/drawing/2014/main" id="{3FA24D97-71BD-4BC4-84BD-79484F6298AA}"/>
              </a:ext>
            </a:extLst>
          </p:cNvPr>
          <p:cNvCxnSpPr>
            <a:cxnSpLocks/>
          </p:cNvCxnSpPr>
          <p:nvPr/>
        </p:nvCxnSpPr>
        <p:spPr>
          <a:xfrm>
            <a:off x="4342728" y="4820115"/>
            <a:ext cx="10136" cy="8565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724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AF053-0FA5-4799-9BBF-E35CBA765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Intersection Search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9B810-3721-4445-83D5-0E1AA7065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75047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Intersection Approach</a:t>
            </a:r>
          </a:p>
          <a:p>
            <a:pPr marL="0" indent="0">
              <a:buNone/>
            </a:pPr>
            <a:r>
              <a:rPr lang="en-US" sz="1800" dirty="0"/>
              <a:t>Check open areas, then                                                        </a:t>
            </a:r>
            <a:r>
              <a:rPr lang="en-US" sz="1400" b="1" dirty="0">
                <a:solidFill>
                  <a:srgbClr val="00B050"/>
                </a:solidFill>
              </a:rPr>
              <a:t>Open</a:t>
            </a:r>
          </a:p>
          <a:p>
            <a:pPr marL="0" indent="0">
              <a:buNone/>
            </a:pPr>
            <a:r>
              <a:rPr lang="en-US" sz="1800" dirty="0"/>
              <a:t>closed areas to the front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Check to the rear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                                                                         </a:t>
            </a:r>
            <a:r>
              <a:rPr lang="en-US" sz="1400" dirty="0">
                <a:solidFill>
                  <a:srgbClr val="FF0000"/>
                </a:solidFill>
              </a:rPr>
              <a:t>Closed                          Closed</a:t>
            </a:r>
          </a:p>
          <a:p>
            <a:pPr marL="0" indent="0">
              <a:buNone/>
            </a:pPr>
            <a:r>
              <a:rPr lang="en-US" sz="1800" dirty="0"/>
              <a:t>Communicate as necessary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Check areas adjacent to path of travel                   </a:t>
            </a:r>
            <a:r>
              <a:rPr lang="en-US" sz="1400" b="1" dirty="0">
                <a:solidFill>
                  <a:srgbClr val="00B050"/>
                </a:solidFill>
              </a:rPr>
              <a:t>Open                                  Open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Check sightlines left and right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Adjust speed and/or</a:t>
            </a:r>
          </a:p>
          <a:p>
            <a:pPr marL="0" indent="0">
              <a:buNone/>
            </a:pPr>
            <a:r>
              <a:rPr lang="en-US" sz="1800" dirty="0"/>
              <a:t>position as appropriate                                                                 </a:t>
            </a:r>
            <a:r>
              <a:rPr lang="en-US" sz="1100" b="1" dirty="0">
                <a:solidFill>
                  <a:srgbClr val="00B050"/>
                </a:solidFill>
              </a:rPr>
              <a:t>Open</a:t>
            </a:r>
            <a:endParaRPr lang="en-US" sz="1800" b="1" dirty="0">
              <a:solidFill>
                <a:srgbClr val="00B05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395E2-7368-4994-A039-FCE9C5AC5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B68BB7-F402-42EF-8162-907E902C3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39087" y="6029033"/>
            <a:ext cx="2133600" cy="365125"/>
          </a:xfrm>
        </p:spPr>
        <p:txBody>
          <a:bodyPr/>
          <a:lstStyle/>
          <a:p>
            <a:fld id="{680C5762-CF65-4775-9966-A58D40CC61B9}" type="slidenum">
              <a:rPr lang="en-US" smtClean="0"/>
              <a:t>25</a:t>
            </a:fld>
            <a:endParaRPr lang="en-US"/>
          </a:p>
        </p:txBody>
      </p:sp>
      <p:sp>
        <p:nvSpPr>
          <p:cNvPr id="6" name="Rectangle 599">
            <a:extLst>
              <a:ext uri="{FF2B5EF4-FFF2-40B4-BE49-F238E27FC236}">
                <a16:creationId xmlns:a16="http://schemas.microsoft.com/office/drawing/2014/main" id="{5FD301CB-EC02-4AD0-922E-6E485463E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828800"/>
            <a:ext cx="801516" cy="838200"/>
          </a:xfrm>
          <a:prstGeom prst="rect">
            <a:avLst/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16" descr="vehicle at intersection ">
            <a:extLst>
              <a:ext uri="{FF2B5EF4-FFF2-40B4-BE49-F238E27FC236}">
                <a16:creationId xmlns:a16="http://schemas.microsoft.com/office/drawing/2014/main" id="{9F08913C-5AF3-4FD0-B7B4-9606CE670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1362245"/>
            <a:ext cx="8064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FFD649-7DC8-4D38-A758-9A20277BD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572000" y="1744679"/>
            <a:ext cx="948730" cy="17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9EFA7C-87DE-483F-94F1-E9621BFAA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20730" y="1744679"/>
            <a:ext cx="1181" cy="1096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1741E60-64D0-4B75-B155-3107BC095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4648200" y="2811479"/>
            <a:ext cx="872530" cy="17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369">
            <a:extLst>
              <a:ext uri="{FF2B5EF4-FFF2-40B4-BE49-F238E27FC236}">
                <a16:creationId xmlns:a16="http://schemas.microsoft.com/office/drawing/2014/main" id="{ED92A859-84F7-4C2C-80AC-E7F22CF76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3536" y="1828800"/>
            <a:ext cx="609601" cy="609600"/>
          </a:xfrm>
          <a:prstGeom prst="rect">
            <a:avLst/>
          </a:prstGeom>
          <a:solidFill>
            <a:srgbClr val="CC66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20A8DB0-770A-4309-AE16-2F589BC47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65000" y="1744679"/>
            <a:ext cx="9281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543761D-8138-4D1D-96B8-512921C95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74168" y="1744679"/>
            <a:ext cx="13031" cy="1066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2DEDDBD-58F6-4386-ACC4-38B662854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87199" y="2811479"/>
            <a:ext cx="905938" cy="17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71">
            <a:extLst>
              <a:ext uri="{FF2B5EF4-FFF2-40B4-BE49-F238E27FC236}">
                <a16:creationId xmlns:a16="http://schemas.microsoft.com/office/drawing/2014/main" id="{8A01DD29-FEB1-428A-8470-1C4CF873F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638799"/>
            <a:ext cx="846681" cy="23789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0" name="Group 484" descr="group of trees ">
            <a:extLst>
              <a:ext uri="{FF2B5EF4-FFF2-40B4-BE49-F238E27FC236}">
                <a16:creationId xmlns:a16="http://schemas.microsoft.com/office/drawing/2014/main" id="{9330D608-8BAA-43D1-B9C1-CA931D535417}"/>
              </a:ext>
            </a:extLst>
          </p:cNvPr>
          <p:cNvGrpSpPr>
            <a:grpSpLocks/>
          </p:cNvGrpSpPr>
          <p:nvPr/>
        </p:nvGrpSpPr>
        <p:grpSpPr bwMode="auto">
          <a:xfrm>
            <a:off x="4780153" y="4953002"/>
            <a:ext cx="768476" cy="804743"/>
            <a:chOff x="2162" y="2020"/>
            <a:chExt cx="303" cy="470"/>
          </a:xfrm>
        </p:grpSpPr>
        <p:sp>
          <p:nvSpPr>
            <p:cNvPr id="41" name="Freeform 485">
              <a:extLst>
                <a:ext uri="{FF2B5EF4-FFF2-40B4-BE49-F238E27FC236}">
                  <a16:creationId xmlns:a16="http://schemas.microsoft.com/office/drawing/2014/main" id="{00CB7B34-2570-4869-B94D-E64B84AC4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7" y="2298"/>
              <a:ext cx="10" cy="24"/>
            </a:xfrm>
            <a:custGeom>
              <a:avLst/>
              <a:gdLst>
                <a:gd name="T0" fmla="*/ 0 w 10"/>
                <a:gd name="T1" fmla="*/ 8 h 12"/>
                <a:gd name="T2" fmla="*/ 10 w 10"/>
                <a:gd name="T3" fmla="*/ 0 h 12"/>
                <a:gd name="T4" fmla="*/ 8 w 10"/>
                <a:gd name="T5" fmla="*/ 5 h 12"/>
                <a:gd name="T6" fmla="*/ 0 w 10"/>
                <a:gd name="T7" fmla="*/ 12 h 12"/>
                <a:gd name="T8" fmla="*/ 0 w 10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0" y="8"/>
                  </a:moveTo>
                  <a:lnTo>
                    <a:pt x="10" y="0"/>
                  </a:lnTo>
                  <a:lnTo>
                    <a:pt x="8" y="5"/>
                  </a:lnTo>
                  <a:lnTo>
                    <a:pt x="0" y="12"/>
                  </a:lnTo>
                  <a:lnTo>
                    <a:pt x="0" y="8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Freeform 486">
              <a:extLst>
                <a:ext uri="{FF2B5EF4-FFF2-40B4-BE49-F238E27FC236}">
                  <a16:creationId xmlns:a16="http://schemas.microsoft.com/office/drawing/2014/main" id="{54323888-7119-4712-A121-F20D33F57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8" y="2256"/>
              <a:ext cx="85" cy="226"/>
            </a:xfrm>
            <a:custGeom>
              <a:avLst/>
              <a:gdLst>
                <a:gd name="T0" fmla="*/ 13 w 85"/>
                <a:gd name="T1" fmla="*/ 25 h 113"/>
                <a:gd name="T2" fmla="*/ 14 w 85"/>
                <a:gd name="T3" fmla="*/ 41 h 113"/>
                <a:gd name="T4" fmla="*/ 7 w 85"/>
                <a:gd name="T5" fmla="*/ 50 h 113"/>
                <a:gd name="T6" fmla="*/ 13 w 85"/>
                <a:gd name="T7" fmla="*/ 69 h 113"/>
                <a:gd name="T8" fmla="*/ 6 w 85"/>
                <a:gd name="T9" fmla="*/ 97 h 113"/>
                <a:gd name="T10" fmla="*/ 0 w 85"/>
                <a:gd name="T11" fmla="*/ 111 h 113"/>
                <a:gd name="T12" fmla="*/ 5 w 85"/>
                <a:gd name="T13" fmla="*/ 113 h 113"/>
                <a:gd name="T14" fmla="*/ 15 w 85"/>
                <a:gd name="T15" fmla="*/ 83 h 113"/>
                <a:gd name="T16" fmla="*/ 31 w 85"/>
                <a:gd name="T17" fmla="*/ 59 h 113"/>
                <a:gd name="T18" fmla="*/ 49 w 85"/>
                <a:gd name="T19" fmla="*/ 60 h 113"/>
                <a:gd name="T20" fmla="*/ 55 w 85"/>
                <a:gd name="T21" fmla="*/ 51 h 113"/>
                <a:gd name="T22" fmla="*/ 73 w 85"/>
                <a:gd name="T23" fmla="*/ 40 h 113"/>
                <a:gd name="T24" fmla="*/ 58 w 85"/>
                <a:gd name="T25" fmla="*/ 45 h 113"/>
                <a:gd name="T26" fmla="*/ 48 w 85"/>
                <a:gd name="T27" fmla="*/ 55 h 113"/>
                <a:gd name="T28" fmla="*/ 28 w 85"/>
                <a:gd name="T29" fmla="*/ 56 h 113"/>
                <a:gd name="T30" fmla="*/ 17 w 85"/>
                <a:gd name="T31" fmla="*/ 66 h 113"/>
                <a:gd name="T32" fmla="*/ 12 w 85"/>
                <a:gd name="T33" fmla="*/ 49 h 113"/>
                <a:gd name="T34" fmla="*/ 32 w 85"/>
                <a:gd name="T35" fmla="*/ 32 h 113"/>
                <a:gd name="T36" fmla="*/ 45 w 85"/>
                <a:gd name="T37" fmla="*/ 21 h 113"/>
                <a:gd name="T38" fmla="*/ 58 w 85"/>
                <a:gd name="T39" fmla="*/ 17 h 113"/>
                <a:gd name="T40" fmla="*/ 85 w 85"/>
                <a:gd name="T41" fmla="*/ 9 h 113"/>
                <a:gd name="T42" fmla="*/ 63 w 85"/>
                <a:gd name="T43" fmla="*/ 15 h 113"/>
                <a:gd name="T44" fmla="*/ 44 w 85"/>
                <a:gd name="T45" fmla="*/ 18 h 113"/>
                <a:gd name="T46" fmla="*/ 37 w 85"/>
                <a:gd name="T47" fmla="*/ 24 h 113"/>
                <a:gd name="T48" fmla="*/ 18 w 85"/>
                <a:gd name="T49" fmla="*/ 39 h 113"/>
                <a:gd name="T50" fmla="*/ 18 w 85"/>
                <a:gd name="T51" fmla="*/ 26 h 113"/>
                <a:gd name="T52" fmla="*/ 29 w 85"/>
                <a:gd name="T53" fmla="*/ 12 h 113"/>
                <a:gd name="T54" fmla="*/ 30 w 85"/>
                <a:gd name="T55" fmla="*/ 0 h 113"/>
                <a:gd name="T56" fmla="*/ 25 w 85"/>
                <a:gd name="T57" fmla="*/ 11 h 113"/>
                <a:gd name="T58" fmla="*/ 13 w 85"/>
                <a:gd name="T59" fmla="*/ 2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113">
                  <a:moveTo>
                    <a:pt x="13" y="25"/>
                  </a:moveTo>
                  <a:cubicBezTo>
                    <a:pt x="13" y="25"/>
                    <a:pt x="16" y="38"/>
                    <a:pt x="14" y="41"/>
                  </a:cubicBezTo>
                  <a:cubicBezTo>
                    <a:pt x="12" y="44"/>
                    <a:pt x="6" y="45"/>
                    <a:pt x="7" y="50"/>
                  </a:cubicBezTo>
                  <a:cubicBezTo>
                    <a:pt x="7" y="54"/>
                    <a:pt x="13" y="64"/>
                    <a:pt x="13" y="69"/>
                  </a:cubicBezTo>
                  <a:cubicBezTo>
                    <a:pt x="13" y="74"/>
                    <a:pt x="8" y="94"/>
                    <a:pt x="6" y="97"/>
                  </a:cubicBezTo>
                  <a:cubicBezTo>
                    <a:pt x="4" y="99"/>
                    <a:pt x="0" y="111"/>
                    <a:pt x="0" y="111"/>
                  </a:cubicBezTo>
                  <a:cubicBezTo>
                    <a:pt x="0" y="111"/>
                    <a:pt x="4" y="113"/>
                    <a:pt x="5" y="113"/>
                  </a:cubicBezTo>
                  <a:cubicBezTo>
                    <a:pt x="6" y="112"/>
                    <a:pt x="12" y="92"/>
                    <a:pt x="15" y="83"/>
                  </a:cubicBezTo>
                  <a:cubicBezTo>
                    <a:pt x="18" y="73"/>
                    <a:pt x="23" y="62"/>
                    <a:pt x="31" y="59"/>
                  </a:cubicBezTo>
                  <a:cubicBezTo>
                    <a:pt x="38" y="57"/>
                    <a:pt x="49" y="60"/>
                    <a:pt x="49" y="60"/>
                  </a:cubicBezTo>
                  <a:cubicBezTo>
                    <a:pt x="49" y="60"/>
                    <a:pt x="53" y="55"/>
                    <a:pt x="55" y="51"/>
                  </a:cubicBezTo>
                  <a:cubicBezTo>
                    <a:pt x="58" y="47"/>
                    <a:pt x="73" y="40"/>
                    <a:pt x="73" y="40"/>
                  </a:cubicBezTo>
                  <a:cubicBezTo>
                    <a:pt x="73" y="40"/>
                    <a:pt x="60" y="43"/>
                    <a:pt x="58" y="45"/>
                  </a:cubicBezTo>
                  <a:cubicBezTo>
                    <a:pt x="56" y="47"/>
                    <a:pt x="48" y="55"/>
                    <a:pt x="48" y="55"/>
                  </a:cubicBezTo>
                  <a:cubicBezTo>
                    <a:pt x="48" y="55"/>
                    <a:pt x="32" y="53"/>
                    <a:pt x="28" y="56"/>
                  </a:cubicBezTo>
                  <a:cubicBezTo>
                    <a:pt x="23" y="58"/>
                    <a:pt x="17" y="66"/>
                    <a:pt x="17" y="66"/>
                  </a:cubicBezTo>
                  <a:cubicBezTo>
                    <a:pt x="17" y="66"/>
                    <a:pt x="10" y="52"/>
                    <a:pt x="12" y="49"/>
                  </a:cubicBezTo>
                  <a:cubicBezTo>
                    <a:pt x="14" y="45"/>
                    <a:pt x="32" y="32"/>
                    <a:pt x="32" y="32"/>
                  </a:cubicBezTo>
                  <a:lnTo>
                    <a:pt x="45" y="21"/>
                  </a:lnTo>
                  <a:cubicBezTo>
                    <a:pt x="45" y="21"/>
                    <a:pt x="47" y="17"/>
                    <a:pt x="58" y="17"/>
                  </a:cubicBezTo>
                  <a:cubicBezTo>
                    <a:pt x="69" y="17"/>
                    <a:pt x="85" y="9"/>
                    <a:pt x="85" y="9"/>
                  </a:cubicBezTo>
                  <a:cubicBezTo>
                    <a:pt x="85" y="9"/>
                    <a:pt x="67" y="15"/>
                    <a:pt x="63" y="15"/>
                  </a:cubicBezTo>
                  <a:cubicBezTo>
                    <a:pt x="58" y="15"/>
                    <a:pt x="46" y="15"/>
                    <a:pt x="44" y="18"/>
                  </a:cubicBezTo>
                  <a:cubicBezTo>
                    <a:pt x="41" y="21"/>
                    <a:pt x="41" y="20"/>
                    <a:pt x="37" y="24"/>
                  </a:cubicBezTo>
                  <a:cubicBezTo>
                    <a:pt x="33" y="28"/>
                    <a:pt x="18" y="39"/>
                    <a:pt x="18" y="39"/>
                  </a:cubicBezTo>
                  <a:lnTo>
                    <a:pt x="18" y="26"/>
                  </a:lnTo>
                  <a:cubicBezTo>
                    <a:pt x="18" y="26"/>
                    <a:pt x="28" y="16"/>
                    <a:pt x="29" y="12"/>
                  </a:cubicBezTo>
                  <a:cubicBezTo>
                    <a:pt x="30" y="8"/>
                    <a:pt x="30" y="0"/>
                    <a:pt x="30" y="0"/>
                  </a:cubicBezTo>
                  <a:cubicBezTo>
                    <a:pt x="30" y="0"/>
                    <a:pt x="27" y="8"/>
                    <a:pt x="25" y="11"/>
                  </a:cubicBezTo>
                  <a:cubicBezTo>
                    <a:pt x="23" y="14"/>
                    <a:pt x="13" y="25"/>
                    <a:pt x="13" y="25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Freeform 487">
              <a:extLst>
                <a:ext uri="{FF2B5EF4-FFF2-40B4-BE49-F238E27FC236}">
                  <a16:creationId xmlns:a16="http://schemas.microsoft.com/office/drawing/2014/main" id="{20FD4552-9205-4B8E-98D9-A56BDCB5A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7" y="2124"/>
              <a:ext cx="61" cy="134"/>
            </a:xfrm>
            <a:custGeom>
              <a:avLst/>
              <a:gdLst>
                <a:gd name="T0" fmla="*/ 0 w 61"/>
                <a:gd name="T1" fmla="*/ 66 h 67"/>
                <a:gd name="T2" fmla="*/ 20 w 61"/>
                <a:gd name="T3" fmla="*/ 39 h 67"/>
                <a:gd name="T4" fmla="*/ 32 w 61"/>
                <a:gd name="T5" fmla="*/ 28 h 67"/>
                <a:gd name="T6" fmla="*/ 35 w 61"/>
                <a:gd name="T7" fmla="*/ 19 h 67"/>
                <a:gd name="T8" fmla="*/ 35 w 61"/>
                <a:gd name="T9" fmla="*/ 9 h 67"/>
                <a:gd name="T10" fmla="*/ 53 w 61"/>
                <a:gd name="T11" fmla="*/ 0 h 67"/>
                <a:gd name="T12" fmla="*/ 38 w 61"/>
                <a:gd name="T13" fmla="*/ 9 h 67"/>
                <a:gd name="T14" fmla="*/ 35 w 61"/>
                <a:gd name="T15" fmla="*/ 13 h 67"/>
                <a:gd name="T16" fmla="*/ 38 w 61"/>
                <a:gd name="T17" fmla="*/ 22 h 67"/>
                <a:gd name="T18" fmla="*/ 35 w 61"/>
                <a:gd name="T19" fmla="*/ 29 h 67"/>
                <a:gd name="T20" fmla="*/ 61 w 61"/>
                <a:gd name="T21" fmla="*/ 18 h 67"/>
                <a:gd name="T22" fmla="*/ 57 w 61"/>
                <a:gd name="T23" fmla="*/ 24 h 67"/>
                <a:gd name="T24" fmla="*/ 30 w 61"/>
                <a:gd name="T25" fmla="*/ 34 h 67"/>
                <a:gd name="T26" fmla="*/ 9 w 61"/>
                <a:gd name="T27" fmla="*/ 59 h 67"/>
                <a:gd name="T28" fmla="*/ 4 w 61"/>
                <a:gd name="T29" fmla="*/ 67 h 67"/>
                <a:gd name="T30" fmla="*/ 0 w 61"/>
                <a:gd name="T31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67">
                  <a:moveTo>
                    <a:pt x="0" y="66"/>
                  </a:moveTo>
                  <a:cubicBezTo>
                    <a:pt x="0" y="66"/>
                    <a:pt x="16" y="44"/>
                    <a:pt x="20" y="39"/>
                  </a:cubicBezTo>
                  <a:cubicBezTo>
                    <a:pt x="24" y="35"/>
                    <a:pt x="32" y="28"/>
                    <a:pt x="32" y="28"/>
                  </a:cubicBezTo>
                  <a:cubicBezTo>
                    <a:pt x="32" y="28"/>
                    <a:pt x="37" y="23"/>
                    <a:pt x="35" y="19"/>
                  </a:cubicBezTo>
                  <a:cubicBezTo>
                    <a:pt x="33" y="15"/>
                    <a:pt x="31" y="12"/>
                    <a:pt x="35" y="9"/>
                  </a:cubicBezTo>
                  <a:cubicBezTo>
                    <a:pt x="39" y="6"/>
                    <a:pt x="53" y="0"/>
                    <a:pt x="53" y="0"/>
                  </a:cubicBezTo>
                  <a:cubicBezTo>
                    <a:pt x="53" y="0"/>
                    <a:pt x="40" y="8"/>
                    <a:pt x="38" y="9"/>
                  </a:cubicBezTo>
                  <a:cubicBezTo>
                    <a:pt x="37" y="10"/>
                    <a:pt x="35" y="12"/>
                    <a:pt x="35" y="13"/>
                  </a:cubicBezTo>
                  <a:cubicBezTo>
                    <a:pt x="35" y="15"/>
                    <a:pt x="39" y="19"/>
                    <a:pt x="38" y="22"/>
                  </a:cubicBezTo>
                  <a:cubicBezTo>
                    <a:pt x="38" y="26"/>
                    <a:pt x="35" y="29"/>
                    <a:pt x="35" y="29"/>
                  </a:cubicBezTo>
                  <a:cubicBezTo>
                    <a:pt x="46" y="30"/>
                    <a:pt x="53" y="26"/>
                    <a:pt x="61" y="18"/>
                  </a:cubicBezTo>
                  <a:lnTo>
                    <a:pt x="57" y="24"/>
                  </a:lnTo>
                  <a:cubicBezTo>
                    <a:pt x="47" y="33"/>
                    <a:pt x="40" y="34"/>
                    <a:pt x="30" y="34"/>
                  </a:cubicBezTo>
                  <a:cubicBezTo>
                    <a:pt x="30" y="34"/>
                    <a:pt x="12" y="53"/>
                    <a:pt x="9" y="59"/>
                  </a:cubicBezTo>
                  <a:cubicBezTo>
                    <a:pt x="6" y="65"/>
                    <a:pt x="4" y="67"/>
                    <a:pt x="4" y="67"/>
                  </a:cubicBezTo>
                  <a:lnTo>
                    <a:pt x="0" y="66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Freeform 488">
              <a:extLst>
                <a:ext uri="{FF2B5EF4-FFF2-40B4-BE49-F238E27FC236}">
                  <a16:creationId xmlns:a16="http://schemas.microsoft.com/office/drawing/2014/main" id="{F49E6E6F-0E0A-4A94-BE28-E456A583C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" y="2108"/>
              <a:ext cx="63" cy="206"/>
            </a:xfrm>
            <a:custGeom>
              <a:avLst/>
              <a:gdLst>
                <a:gd name="T0" fmla="*/ 11 w 63"/>
                <a:gd name="T1" fmla="*/ 85 h 103"/>
                <a:gd name="T2" fmla="*/ 28 w 63"/>
                <a:gd name="T3" fmla="*/ 67 h 103"/>
                <a:gd name="T4" fmla="*/ 16 w 63"/>
                <a:gd name="T5" fmla="*/ 56 h 103"/>
                <a:gd name="T6" fmla="*/ 17 w 63"/>
                <a:gd name="T7" fmla="*/ 53 h 103"/>
                <a:gd name="T8" fmla="*/ 30 w 63"/>
                <a:gd name="T9" fmla="*/ 64 h 103"/>
                <a:gd name="T10" fmla="*/ 38 w 63"/>
                <a:gd name="T11" fmla="*/ 60 h 103"/>
                <a:gd name="T12" fmla="*/ 38 w 63"/>
                <a:gd name="T13" fmla="*/ 53 h 103"/>
                <a:gd name="T14" fmla="*/ 54 w 63"/>
                <a:gd name="T15" fmla="*/ 42 h 103"/>
                <a:gd name="T16" fmla="*/ 54 w 63"/>
                <a:gd name="T17" fmla="*/ 26 h 103"/>
                <a:gd name="T18" fmla="*/ 51 w 63"/>
                <a:gd name="T19" fmla="*/ 7 h 103"/>
                <a:gd name="T20" fmla="*/ 63 w 63"/>
                <a:gd name="T21" fmla="*/ 0 h 103"/>
                <a:gd name="T22" fmla="*/ 55 w 63"/>
                <a:gd name="T23" fmla="*/ 5 h 103"/>
                <a:gd name="T24" fmla="*/ 56 w 63"/>
                <a:gd name="T25" fmla="*/ 23 h 103"/>
                <a:gd name="T26" fmla="*/ 56 w 63"/>
                <a:gd name="T27" fmla="*/ 41 h 103"/>
                <a:gd name="T28" fmla="*/ 62 w 63"/>
                <a:gd name="T29" fmla="*/ 49 h 103"/>
                <a:gd name="T30" fmla="*/ 61 w 63"/>
                <a:gd name="T31" fmla="*/ 51 h 103"/>
                <a:gd name="T32" fmla="*/ 56 w 63"/>
                <a:gd name="T33" fmla="*/ 47 h 103"/>
                <a:gd name="T34" fmla="*/ 48 w 63"/>
                <a:gd name="T35" fmla="*/ 51 h 103"/>
                <a:gd name="T36" fmla="*/ 42 w 63"/>
                <a:gd name="T37" fmla="*/ 53 h 103"/>
                <a:gd name="T38" fmla="*/ 43 w 63"/>
                <a:gd name="T39" fmla="*/ 60 h 103"/>
                <a:gd name="T40" fmla="*/ 37 w 63"/>
                <a:gd name="T41" fmla="*/ 65 h 103"/>
                <a:gd name="T42" fmla="*/ 28 w 63"/>
                <a:gd name="T43" fmla="*/ 74 h 103"/>
                <a:gd name="T44" fmla="*/ 36 w 63"/>
                <a:gd name="T45" fmla="*/ 81 h 103"/>
                <a:gd name="T46" fmla="*/ 33 w 63"/>
                <a:gd name="T47" fmla="*/ 85 h 103"/>
                <a:gd name="T48" fmla="*/ 25 w 63"/>
                <a:gd name="T49" fmla="*/ 78 h 103"/>
                <a:gd name="T50" fmla="*/ 20 w 63"/>
                <a:gd name="T51" fmla="*/ 84 h 103"/>
                <a:gd name="T52" fmla="*/ 0 w 63"/>
                <a:gd name="T53" fmla="*/ 103 h 103"/>
                <a:gd name="T54" fmla="*/ 11 w 63"/>
                <a:gd name="T55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3" h="103">
                  <a:moveTo>
                    <a:pt x="11" y="85"/>
                  </a:moveTo>
                  <a:cubicBezTo>
                    <a:pt x="14" y="83"/>
                    <a:pt x="29" y="70"/>
                    <a:pt x="28" y="67"/>
                  </a:cubicBezTo>
                  <a:cubicBezTo>
                    <a:pt x="28" y="64"/>
                    <a:pt x="18" y="58"/>
                    <a:pt x="16" y="56"/>
                  </a:cubicBezTo>
                  <a:cubicBezTo>
                    <a:pt x="15" y="55"/>
                    <a:pt x="16" y="54"/>
                    <a:pt x="17" y="53"/>
                  </a:cubicBezTo>
                  <a:cubicBezTo>
                    <a:pt x="21" y="56"/>
                    <a:pt x="26" y="60"/>
                    <a:pt x="30" y="64"/>
                  </a:cubicBezTo>
                  <a:cubicBezTo>
                    <a:pt x="30" y="64"/>
                    <a:pt x="36" y="61"/>
                    <a:pt x="38" y="60"/>
                  </a:cubicBezTo>
                  <a:cubicBezTo>
                    <a:pt x="40" y="58"/>
                    <a:pt x="37" y="57"/>
                    <a:pt x="38" y="53"/>
                  </a:cubicBezTo>
                  <a:cubicBezTo>
                    <a:pt x="40" y="42"/>
                    <a:pt x="54" y="53"/>
                    <a:pt x="54" y="42"/>
                  </a:cubicBezTo>
                  <a:cubicBezTo>
                    <a:pt x="54" y="35"/>
                    <a:pt x="54" y="31"/>
                    <a:pt x="54" y="26"/>
                  </a:cubicBezTo>
                  <a:cubicBezTo>
                    <a:pt x="55" y="22"/>
                    <a:pt x="51" y="7"/>
                    <a:pt x="51" y="7"/>
                  </a:cubicBezTo>
                  <a:cubicBezTo>
                    <a:pt x="54" y="2"/>
                    <a:pt x="58" y="2"/>
                    <a:pt x="63" y="0"/>
                  </a:cubicBezTo>
                  <a:cubicBezTo>
                    <a:pt x="60" y="2"/>
                    <a:pt x="58" y="3"/>
                    <a:pt x="55" y="5"/>
                  </a:cubicBezTo>
                  <a:cubicBezTo>
                    <a:pt x="52" y="11"/>
                    <a:pt x="56" y="16"/>
                    <a:pt x="56" y="23"/>
                  </a:cubicBezTo>
                  <a:cubicBezTo>
                    <a:pt x="56" y="26"/>
                    <a:pt x="55" y="39"/>
                    <a:pt x="56" y="41"/>
                  </a:cubicBezTo>
                  <a:cubicBezTo>
                    <a:pt x="56" y="42"/>
                    <a:pt x="62" y="49"/>
                    <a:pt x="62" y="49"/>
                  </a:cubicBezTo>
                  <a:cubicBezTo>
                    <a:pt x="62" y="50"/>
                    <a:pt x="62" y="50"/>
                    <a:pt x="61" y="51"/>
                  </a:cubicBezTo>
                  <a:cubicBezTo>
                    <a:pt x="59" y="50"/>
                    <a:pt x="58" y="48"/>
                    <a:pt x="56" y="47"/>
                  </a:cubicBezTo>
                  <a:cubicBezTo>
                    <a:pt x="56" y="47"/>
                    <a:pt x="51" y="51"/>
                    <a:pt x="48" y="51"/>
                  </a:cubicBezTo>
                  <a:cubicBezTo>
                    <a:pt x="45" y="51"/>
                    <a:pt x="42" y="50"/>
                    <a:pt x="42" y="53"/>
                  </a:cubicBezTo>
                  <a:cubicBezTo>
                    <a:pt x="42" y="55"/>
                    <a:pt x="43" y="60"/>
                    <a:pt x="43" y="60"/>
                  </a:cubicBezTo>
                  <a:cubicBezTo>
                    <a:pt x="43" y="60"/>
                    <a:pt x="40" y="65"/>
                    <a:pt x="37" y="65"/>
                  </a:cubicBezTo>
                  <a:cubicBezTo>
                    <a:pt x="33" y="66"/>
                    <a:pt x="31" y="71"/>
                    <a:pt x="28" y="74"/>
                  </a:cubicBezTo>
                  <a:cubicBezTo>
                    <a:pt x="31" y="77"/>
                    <a:pt x="33" y="79"/>
                    <a:pt x="36" y="81"/>
                  </a:cubicBezTo>
                  <a:cubicBezTo>
                    <a:pt x="35" y="83"/>
                    <a:pt x="34" y="84"/>
                    <a:pt x="33" y="85"/>
                  </a:cubicBezTo>
                  <a:cubicBezTo>
                    <a:pt x="30" y="83"/>
                    <a:pt x="28" y="80"/>
                    <a:pt x="25" y="78"/>
                  </a:cubicBezTo>
                  <a:cubicBezTo>
                    <a:pt x="25" y="78"/>
                    <a:pt x="21" y="82"/>
                    <a:pt x="20" y="84"/>
                  </a:cubicBezTo>
                  <a:cubicBezTo>
                    <a:pt x="19" y="86"/>
                    <a:pt x="0" y="103"/>
                    <a:pt x="0" y="103"/>
                  </a:cubicBezTo>
                  <a:cubicBezTo>
                    <a:pt x="3" y="97"/>
                    <a:pt x="7" y="91"/>
                    <a:pt x="11" y="85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Freeform 489">
              <a:extLst>
                <a:ext uri="{FF2B5EF4-FFF2-40B4-BE49-F238E27FC236}">
                  <a16:creationId xmlns:a16="http://schemas.microsoft.com/office/drawing/2014/main" id="{688A6CF2-ECC4-4FB1-8D61-60EE52FB0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0" y="2074"/>
              <a:ext cx="30" cy="390"/>
            </a:xfrm>
            <a:custGeom>
              <a:avLst/>
              <a:gdLst>
                <a:gd name="T0" fmla="*/ 24 w 30"/>
                <a:gd name="T1" fmla="*/ 38 h 195"/>
                <a:gd name="T2" fmla="*/ 12 w 30"/>
                <a:gd name="T3" fmla="*/ 52 h 195"/>
                <a:gd name="T4" fmla="*/ 14 w 30"/>
                <a:gd name="T5" fmla="*/ 65 h 195"/>
                <a:gd name="T6" fmla="*/ 11 w 30"/>
                <a:gd name="T7" fmla="*/ 82 h 195"/>
                <a:gd name="T8" fmla="*/ 2 w 30"/>
                <a:gd name="T9" fmla="*/ 123 h 195"/>
                <a:gd name="T10" fmla="*/ 7 w 30"/>
                <a:gd name="T11" fmla="*/ 167 h 195"/>
                <a:gd name="T12" fmla="*/ 4 w 30"/>
                <a:gd name="T13" fmla="*/ 194 h 195"/>
                <a:gd name="T14" fmla="*/ 9 w 30"/>
                <a:gd name="T15" fmla="*/ 193 h 195"/>
                <a:gd name="T16" fmla="*/ 13 w 30"/>
                <a:gd name="T17" fmla="*/ 152 h 195"/>
                <a:gd name="T18" fmla="*/ 8 w 30"/>
                <a:gd name="T19" fmla="*/ 119 h 195"/>
                <a:gd name="T20" fmla="*/ 17 w 30"/>
                <a:gd name="T21" fmla="*/ 74 h 195"/>
                <a:gd name="T22" fmla="*/ 18 w 30"/>
                <a:gd name="T23" fmla="*/ 50 h 195"/>
                <a:gd name="T24" fmla="*/ 26 w 30"/>
                <a:gd name="T25" fmla="*/ 41 h 195"/>
                <a:gd name="T26" fmla="*/ 22 w 30"/>
                <a:gd name="T27" fmla="*/ 33 h 195"/>
                <a:gd name="T28" fmla="*/ 17 w 30"/>
                <a:gd name="T29" fmla="*/ 29 h 195"/>
                <a:gd name="T30" fmla="*/ 12 w 30"/>
                <a:gd name="T31" fmla="*/ 15 h 195"/>
                <a:gd name="T32" fmla="*/ 1 w 30"/>
                <a:gd name="T33" fmla="*/ 0 h 195"/>
                <a:gd name="T34" fmla="*/ 9 w 30"/>
                <a:gd name="T35" fmla="*/ 14 h 195"/>
                <a:gd name="T36" fmla="*/ 14 w 30"/>
                <a:gd name="T37" fmla="*/ 25 h 195"/>
                <a:gd name="T38" fmla="*/ 15 w 30"/>
                <a:gd name="T39" fmla="*/ 31 h 195"/>
                <a:gd name="T40" fmla="*/ 24 w 30"/>
                <a:gd name="T41" fmla="*/ 3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" h="195">
                  <a:moveTo>
                    <a:pt x="24" y="38"/>
                  </a:moveTo>
                  <a:cubicBezTo>
                    <a:pt x="24" y="38"/>
                    <a:pt x="13" y="45"/>
                    <a:pt x="12" y="52"/>
                  </a:cubicBezTo>
                  <a:cubicBezTo>
                    <a:pt x="11" y="59"/>
                    <a:pt x="14" y="65"/>
                    <a:pt x="14" y="65"/>
                  </a:cubicBezTo>
                  <a:cubicBezTo>
                    <a:pt x="14" y="65"/>
                    <a:pt x="11" y="76"/>
                    <a:pt x="11" y="82"/>
                  </a:cubicBezTo>
                  <a:cubicBezTo>
                    <a:pt x="11" y="89"/>
                    <a:pt x="0" y="104"/>
                    <a:pt x="2" y="123"/>
                  </a:cubicBezTo>
                  <a:cubicBezTo>
                    <a:pt x="4" y="143"/>
                    <a:pt x="9" y="139"/>
                    <a:pt x="7" y="167"/>
                  </a:cubicBezTo>
                  <a:cubicBezTo>
                    <a:pt x="4" y="195"/>
                    <a:pt x="4" y="194"/>
                    <a:pt x="4" y="194"/>
                  </a:cubicBezTo>
                  <a:cubicBezTo>
                    <a:pt x="5" y="194"/>
                    <a:pt x="7" y="194"/>
                    <a:pt x="9" y="193"/>
                  </a:cubicBezTo>
                  <a:cubicBezTo>
                    <a:pt x="9" y="193"/>
                    <a:pt x="13" y="164"/>
                    <a:pt x="13" y="152"/>
                  </a:cubicBezTo>
                  <a:cubicBezTo>
                    <a:pt x="13" y="139"/>
                    <a:pt x="8" y="125"/>
                    <a:pt x="8" y="119"/>
                  </a:cubicBezTo>
                  <a:cubicBezTo>
                    <a:pt x="8" y="112"/>
                    <a:pt x="17" y="74"/>
                    <a:pt x="17" y="74"/>
                  </a:cubicBezTo>
                  <a:cubicBezTo>
                    <a:pt x="17" y="66"/>
                    <a:pt x="18" y="58"/>
                    <a:pt x="18" y="50"/>
                  </a:cubicBezTo>
                  <a:cubicBezTo>
                    <a:pt x="18" y="50"/>
                    <a:pt x="23" y="45"/>
                    <a:pt x="26" y="41"/>
                  </a:cubicBezTo>
                  <a:cubicBezTo>
                    <a:pt x="30" y="37"/>
                    <a:pt x="22" y="33"/>
                    <a:pt x="22" y="33"/>
                  </a:cubicBezTo>
                  <a:cubicBezTo>
                    <a:pt x="22" y="33"/>
                    <a:pt x="18" y="32"/>
                    <a:pt x="17" y="29"/>
                  </a:cubicBezTo>
                  <a:cubicBezTo>
                    <a:pt x="16" y="25"/>
                    <a:pt x="19" y="25"/>
                    <a:pt x="12" y="15"/>
                  </a:cubicBezTo>
                  <a:cubicBezTo>
                    <a:pt x="5" y="4"/>
                    <a:pt x="1" y="0"/>
                    <a:pt x="1" y="0"/>
                  </a:cubicBezTo>
                  <a:cubicBezTo>
                    <a:pt x="4" y="5"/>
                    <a:pt x="6" y="9"/>
                    <a:pt x="9" y="14"/>
                  </a:cubicBezTo>
                  <a:cubicBezTo>
                    <a:pt x="9" y="14"/>
                    <a:pt x="15" y="22"/>
                    <a:pt x="14" y="25"/>
                  </a:cubicBezTo>
                  <a:cubicBezTo>
                    <a:pt x="14" y="29"/>
                    <a:pt x="13" y="28"/>
                    <a:pt x="15" y="31"/>
                  </a:cubicBezTo>
                  <a:cubicBezTo>
                    <a:pt x="17" y="34"/>
                    <a:pt x="24" y="38"/>
                    <a:pt x="24" y="38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Freeform 490">
              <a:extLst>
                <a:ext uri="{FF2B5EF4-FFF2-40B4-BE49-F238E27FC236}">
                  <a16:creationId xmlns:a16="http://schemas.microsoft.com/office/drawing/2014/main" id="{A1ADBA9B-EAA8-44F5-8838-A2FDFBC43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" y="2090"/>
              <a:ext cx="98" cy="394"/>
            </a:xfrm>
            <a:custGeom>
              <a:avLst/>
              <a:gdLst>
                <a:gd name="T0" fmla="*/ 57 w 98"/>
                <a:gd name="T1" fmla="*/ 34 h 197"/>
                <a:gd name="T2" fmla="*/ 39 w 98"/>
                <a:gd name="T3" fmla="*/ 60 h 197"/>
                <a:gd name="T4" fmla="*/ 35 w 98"/>
                <a:gd name="T5" fmla="*/ 80 h 197"/>
                <a:gd name="T6" fmla="*/ 18 w 98"/>
                <a:gd name="T7" fmla="*/ 85 h 197"/>
                <a:gd name="T8" fmla="*/ 28 w 98"/>
                <a:gd name="T9" fmla="*/ 66 h 197"/>
                <a:gd name="T10" fmla="*/ 18 w 98"/>
                <a:gd name="T11" fmla="*/ 79 h 197"/>
                <a:gd name="T12" fmla="*/ 4 w 98"/>
                <a:gd name="T13" fmla="*/ 110 h 197"/>
                <a:gd name="T14" fmla="*/ 1 w 98"/>
                <a:gd name="T15" fmla="*/ 131 h 197"/>
                <a:gd name="T16" fmla="*/ 5 w 98"/>
                <a:gd name="T17" fmla="*/ 170 h 197"/>
                <a:gd name="T18" fmla="*/ 1 w 98"/>
                <a:gd name="T19" fmla="*/ 191 h 197"/>
                <a:gd name="T20" fmla="*/ 9 w 98"/>
                <a:gd name="T21" fmla="*/ 197 h 197"/>
                <a:gd name="T22" fmla="*/ 12 w 98"/>
                <a:gd name="T23" fmla="*/ 147 h 197"/>
                <a:gd name="T24" fmla="*/ 9 w 98"/>
                <a:gd name="T25" fmla="*/ 113 h 197"/>
                <a:gd name="T26" fmla="*/ 22 w 98"/>
                <a:gd name="T27" fmla="*/ 88 h 197"/>
                <a:gd name="T28" fmla="*/ 39 w 98"/>
                <a:gd name="T29" fmla="*/ 85 h 197"/>
                <a:gd name="T30" fmla="*/ 67 w 98"/>
                <a:gd name="T31" fmla="*/ 84 h 197"/>
                <a:gd name="T32" fmla="*/ 91 w 98"/>
                <a:gd name="T33" fmla="*/ 71 h 197"/>
                <a:gd name="T34" fmla="*/ 98 w 98"/>
                <a:gd name="T35" fmla="*/ 65 h 197"/>
                <a:gd name="T36" fmla="*/ 81 w 98"/>
                <a:gd name="T37" fmla="*/ 77 h 197"/>
                <a:gd name="T38" fmla="*/ 58 w 98"/>
                <a:gd name="T39" fmla="*/ 83 h 197"/>
                <a:gd name="T40" fmla="*/ 40 w 98"/>
                <a:gd name="T41" fmla="*/ 79 h 197"/>
                <a:gd name="T42" fmla="*/ 44 w 98"/>
                <a:gd name="T43" fmla="*/ 56 h 197"/>
                <a:gd name="T44" fmla="*/ 59 w 98"/>
                <a:gd name="T45" fmla="*/ 36 h 197"/>
                <a:gd name="T46" fmla="*/ 60 w 98"/>
                <a:gd name="T47" fmla="*/ 24 h 197"/>
                <a:gd name="T48" fmla="*/ 76 w 98"/>
                <a:gd name="T49" fmla="*/ 13 h 197"/>
                <a:gd name="T50" fmla="*/ 83 w 98"/>
                <a:gd name="T51" fmla="*/ 0 h 197"/>
                <a:gd name="T52" fmla="*/ 76 w 98"/>
                <a:gd name="T53" fmla="*/ 6 h 197"/>
                <a:gd name="T54" fmla="*/ 72 w 98"/>
                <a:gd name="T55" fmla="*/ 14 h 197"/>
                <a:gd name="T56" fmla="*/ 57 w 98"/>
                <a:gd name="T57" fmla="*/ 24 h 197"/>
                <a:gd name="T58" fmla="*/ 58 w 98"/>
                <a:gd name="T59" fmla="*/ 32 h 197"/>
                <a:gd name="T60" fmla="*/ 57 w 98"/>
                <a:gd name="T61" fmla="*/ 34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197">
                  <a:moveTo>
                    <a:pt x="57" y="34"/>
                  </a:moveTo>
                  <a:cubicBezTo>
                    <a:pt x="57" y="34"/>
                    <a:pt x="40" y="55"/>
                    <a:pt x="39" y="60"/>
                  </a:cubicBezTo>
                  <a:cubicBezTo>
                    <a:pt x="37" y="65"/>
                    <a:pt x="35" y="80"/>
                    <a:pt x="35" y="80"/>
                  </a:cubicBezTo>
                  <a:cubicBezTo>
                    <a:pt x="35" y="80"/>
                    <a:pt x="19" y="84"/>
                    <a:pt x="18" y="85"/>
                  </a:cubicBezTo>
                  <a:cubicBezTo>
                    <a:pt x="17" y="86"/>
                    <a:pt x="28" y="66"/>
                    <a:pt x="28" y="66"/>
                  </a:cubicBezTo>
                  <a:cubicBezTo>
                    <a:pt x="28" y="66"/>
                    <a:pt x="21" y="73"/>
                    <a:pt x="18" y="79"/>
                  </a:cubicBezTo>
                  <a:cubicBezTo>
                    <a:pt x="15" y="84"/>
                    <a:pt x="5" y="104"/>
                    <a:pt x="4" y="110"/>
                  </a:cubicBezTo>
                  <a:cubicBezTo>
                    <a:pt x="2" y="115"/>
                    <a:pt x="0" y="120"/>
                    <a:pt x="1" y="131"/>
                  </a:cubicBezTo>
                  <a:cubicBezTo>
                    <a:pt x="1" y="142"/>
                    <a:pt x="5" y="156"/>
                    <a:pt x="5" y="170"/>
                  </a:cubicBezTo>
                  <a:cubicBezTo>
                    <a:pt x="4" y="184"/>
                    <a:pt x="1" y="191"/>
                    <a:pt x="1" y="191"/>
                  </a:cubicBezTo>
                  <a:lnTo>
                    <a:pt x="9" y="197"/>
                  </a:lnTo>
                  <a:cubicBezTo>
                    <a:pt x="9" y="197"/>
                    <a:pt x="14" y="157"/>
                    <a:pt x="12" y="147"/>
                  </a:cubicBezTo>
                  <a:cubicBezTo>
                    <a:pt x="9" y="138"/>
                    <a:pt x="5" y="125"/>
                    <a:pt x="9" y="113"/>
                  </a:cubicBezTo>
                  <a:cubicBezTo>
                    <a:pt x="12" y="101"/>
                    <a:pt x="22" y="88"/>
                    <a:pt x="22" y="88"/>
                  </a:cubicBezTo>
                  <a:cubicBezTo>
                    <a:pt x="22" y="88"/>
                    <a:pt x="32" y="84"/>
                    <a:pt x="39" y="85"/>
                  </a:cubicBezTo>
                  <a:cubicBezTo>
                    <a:pt x="47" y="86"/>
                    <a:pt x="55" y="87"/>
                    <a:pt x="67" y="84"/>
                  </a:cubicBezTo>
                  <a:cubicBezTo>
                    <a:pt x="79" y="82"/>
                    <a:pt x="91" y="71"/>
                    <a:pt x="91" y="71"/>
                  </a:cubicBezTo>
                  <a:lnTo>
                    <a:pt x="98" y="65"/>
                  </a:lnTo>
                  <a:cubicBezTo>
                    <a:pt x="98" y="65"/>
                    <a:pt x="87" y="74"/>
                    <a:pt x="81" y="77"/>
                  </a:cubicBezTo>
                  <a:cubicBezTo>
                    <a:pt x="75" y="80"/>
                    <a:pt x="63" y="83"/>
                    <a:pt x="58" y="83"/>
                  </a:cubicBezTo>
                  <a:cubicBezTo>
                    <a:pt x="53" y="83"/>
                    <a:pt x="40" y="79"/>
                    <a:pt x="40" y="79"/>
                  </a:cubicBezTo>
                  <a:cubicBezTo>
                    <a:pt x="40" y="79"/>
                    <a:pt x="41" y="61"/>
                    <a:pt x="44" y="56"/>
                  </a:cubicBezTo>
                  <a:cubicBezTo>
                    <a:pt x="47" y="51"/>
                    <a:pt x="56" y="39"/>
                    <a:pt x="59" y="36"/>
                  </a:cubicBezTo>
                  <a:cubicBezTo>
                    <a:pt x="63" y="33"/>
                    <a:pt x="56" y="29"/>
                    <a:pt x="60" y="24"/>
                  </a:cubicBezTo>
                  <a:cubicBezTo>
                    <a:pt x="64" y="19"/>
                    <a:pt x="75" y="17"/>
                    <a:pt x="76" y="13"/>
                  </a:cubicBezTo>
                  <a:cubicBezTo>
                    <a:pt x="76" y="7"/>
                    <a:pt x="83" y="0"/>
                    <a:pt x="83" y="0"/>
                  </a:cubicBezTo>
                  <a:cubicBezTo>
                    <a:pt x="83" y="0"/>
                    <a:pt x="77" y="4"/>
                    <a:pt x="76" y="6"/>
                  </a:cubicBezTo>
                  <a:cubicBezTo>
                    <a:pt x="74" y="8"/>
                    <a:pt x="74" y="13"/>
                    <a:pt x="72" y="14"/>
                  </a:cubicBezTo>
                  <a:cubicBezTo>
                    <a:pt x="69" y="15"/>
                    <a:pt x="59" y="22"/>
                    <a:pt x="57" y="24"/>
                  </a:cubicBezTo>
                  <a:cubicBezTo>
                    <a:pt x="56" y="25"/>
                    <a:pt x="55" y="25"/>
                    <a:pt x="58" y="32"/>
                  </a:cubicBezTo>
                  <a:cubicBezTo>
                    <a:pt x="58" y="33"/>
                    <a:pt x="57" y="34"/>
                    <a:pt x="57" y="34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" name="Freeform 491">
              <a:extLst>
                <a:ext uri="{FF2B5EF4-FFF2-40B4-BE49-F238E27FC236}">
                  <a16:creationId xmlns:a16="http://schemas.microsoft.com/office/drawing/2014/main" id="{6C8157D4-2FD1-4AE8-9988-FE52DB963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" y="2042"/>
              <a:ext cx="69" cy="427"/>
            </a:xfrm>
            <a:custGeom>
              <a:avLst/>
              <a:gdLst>
                <a:gd name="T0" fmla="*/ 1 w 69"/>
                <a:gd name="T1" fmla="*/ 0 h 213"/>
                <a:gd name="T2" fmla="*/ 1 w 69"/>
                <a:gd name="T3" fmla="*/ 24 h 213"/>
                <a:gd name="T4" fmla="*/ 6 w 69"/>
                <a:gd name="T5" fmla="*/ 40 h 213"/>
                <a:gd name="T6" fmla="*/ 6 w 69"/>
                <a:gd name="T7" fmla="*/ 72 h 213"/>
                <a:gd name="T8" fmla="*/ 11 w 69"/>
                <a:gd name="T9" fmla="*/ 98 h 213"/>
                <a:gd name="T10" fmla="*/ 8 w 69"/>
                <a:gd name="T11" fmla="*/ 143 h 213"/>
                <a:gd name="T12" fmla="*/ 11 w 69"/>
                <a:gd name="T13" fmla="*/ 213 h 213"/>
                <a:gd name="T14" fmla="*/ 17 w 69"/>
                <a:gd name="T15" fmla="*/ 208 h 213"/>
                <a:gd name="T16" fmla="*/ 20 w 69"/>
                <a:gd name="T17" fmla="*/ 147 h 213"/>
                <a:gd name="T18" fmla="*/ 33 w 69"/>
                <a:gd name="T19" fmla="*/ 105 h 213"/>
                <a:gd name="T20" fmla="*/ 43 w 69"/>
                <a:gd name="T21" fmla="*/ 68 h 213"/>
                <a:gd name="T22" fmla="*/ 60 w 69"/>
                <a:gd name="T23" fmla="*/ 43 h 213"/>
                <a:gd name="T24" fmla="*/ 69 w 69"/>
                <a:gd name="T25" fmla="*/ 20 h 213"/>
                <a:gd name="T26" fmla="*/ 58 w 69"/>
                <a:gd name="T27" fmla="*/ 38 h 213"/>
                <a:gd name="T28" fmla="*/ 45 w 69"/>
                <a:gd name="T29" fmla="*/ 59 h 213"/>
                <a:gd name="T30" fmla="*/ 33 w 69"/>
                <a:gd name="T31" fmla="*/ 81 h 213"/>
                <a:gd name="T32" fmla="*/ 27 w 69"/>
                <a:gd name="T33" fmla="*/ 111 h 213"/>
                <a:gd name="T34" fmla="*/ 17 w 69"/>
                <a:gd name="T35" fmla="*/ 136 h 213"/>
                <a:gd name="T36" fmla="*/ 13 w 69"/>
                <a:gd name="T37" fmla="*/ 171 h 213"/>
                <a:gd name="T38" fmla="*/ 13 w 69"/>
                <a:gd name="T39" fmla="*/ 122 h 213"/>
                <a:gd name="T40" fmla="*/ 17 w 69"/>
                <a:gd name="T41" fmla="*/ 97 h 213"/>
                <a:gd name="T42" fmla="*/ 28 w 69"/>
                <a:gd name="T43" fmla="*/ 79 h 213"/>
                <a:gd name="T44" fmla="*/ 14 w 69"/>
                <a:gd name="T45" fmla="*/ 95 h 213"/>
                <a:gd name="T46" fmla="*/ 11 w 69"/>
                <a:gd name="T47" fmla="*/ 72 h 213"/>
                <a:gd name="T48" fmla="*/ 10 w 69"/>
                <a:gd name="T49" fmla="*/ 44 h 213"/>
                <a:gd name="T50" fmla="*/ 10 w 69"/>
                <a:gd name="T51" fmla="*/ 36 h 213"/>
                <a:gd name="T52" fmla="*/ 4 w 69"/>
                <a:gd name="T53" fmla="*/ 28 h 213"/>
                <a:gd name="T54" fmla="*/ 1 w 69"/>
                <a:gd name="T55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9" h="213">
                  <a:moveTo>
                    <a:pt x="1" y="0"/>
                  </a:moveTo>
                  <a:cubicBezTo>
                    <a:pt x="1" y="0"/>
                    <a:pt x="0" y="13"/>
                    <a:pt x="1" y="24"/>
                  </a:cubicBezTo>
                  <a:cubicBezTo>
                    <a:pt x="2" y="34"/>
                    <a:pt x="6" y="40"/>
                    <a:pt x="6" y="40"/>
                  </a:cubicBezTo>
                  <a:cubicBezTo>
                    <a:pt x="6" y="40"/>
                    <a:pt x="5" y="58"/>
                    <a:pt x="6" y="72"/>
                  </a:cubicBezTo>
                  <a:cubicBezTo>
                    <a:pt x="8" y="87"/>
                    <a:pt x="11" y="98"/>
                    <a:pt x="11" y="98"/>
                  </a:cubicBezTo>
                  <a:cubicBezTo>
                    <a:pt x="11" y="98"/>
                    <a:pt x="8" y="128"/>
                    <a:pt x="8" y="143"/>
                  </a:cubicBezTo>
                  <a:cubicBezTo>
                    <a:pt x="8" y="159"/>
                    <a:pt x="11" y="213"/>
                    <a:pt x="11" y="213"/>
                  </a:cubicBezTo>
                  <a:lnTo>
                    <a:pt x="17" y="208"/>
                  </a:lnTo>
                  <a:cubicBezTo>
                    <a:pt x="17" y="208"/>
                    <a:pt x="19" y="166"/>
                    <a:pt x="20" y="147"/>
                  </a:cubicBezTo>
                  <a:cubicBezTo>
                    <a:pt x="21" y="128"/>
                    <a:pt x="33" y="116"/>
                    <a:pt x="33" y="105"/>
                  </a:cubicBezTo>
                  <a:cubicBezTo>
                    <a:pt x="33" y="94"/>
                    <a:pt x="39" y="74"/>
                    <a:pt x="43" y="68"/>
                  </a:cubicBezTo>
                  <a:cubicBezTo>
                    <a:pt x="48" y="62"/>
                    <a:pt x="60" y="46"/>
                    <a:pt x="60" y="43"/>
                  </a:cubicBezTo>
                  <a:cubicBezTo>
                    <a:pt x="60" y="41"/>
                    <a:pt x="69" y="20"/>
                    <a:pt x="69" y="20"/>
                  </a:cubicBezTo>
                  <a:cubicBezTo>
                    <a:pt x="69" y="20"/>
                    <a:pt x="60" y="34"/>
                    <a:pt x="58" y="38"/>
                  </a:cubicBezTo>
                  <a:cubicBezTo>
                    <a:pt x="57" y="42"/>
                    <a:pt x="51" y="54"/>
                    <a:pt x="45" y="59"/>
                  </a:cubicBezTo>
                  <a:cubicBezTo>
                    <a:pt x="39" y="63"/>
                    <a:pt x="33" y="81"/>
                    <a:pt x="33" y="81"/>
                  </a:cubicBezTo>
                  <a:lnTo>
                    <a:pt x="27" y="111"/>
                  </a:lnTo>
                  <a:cubicBezTo>
                    <a:pt x="27" y="111"/>
                    <a:pt x="20" y="133"/>
                    <a:pt x="17" y="136"/>
                  </a:cubicBezTo>
                  <a:cubicBezTo>
                    <a:pt x="15" y="139"/>
                    <a:pt x="13" y="171"/>
                    <a:pt x="13" y="171"/>
                  </a:cubicBezTo>
                  <a:cubicBezTo>
                    <a:pt x="13" y="171"/>
                    <a:pt x="13" y="134"/>
                    <a:pt x="13" y="122"/>
                  </a:cubicBezTo>
                  <a:cubicBezTo>
                    <a:pt x="14" y="110"/>
                    <a:pt x="17" y="97"/>
                    <a:pt x="17" y="97"/>
                  </a:cubicBezTo>
                  <a:lnTo>
                    <a:pt x="28" y="79"/>
                  </a:lnTo>
                  <a:lnTo>
                    <a:pt x="14" y="95"/>
                  </a:lnTo>
                  <a:cubicBezTo>
                    <a:pt x="14" y="95"/>
                    <a:pt x="11" y="82"/>
                    <a:pt x="11" y="72"/>
                  </a:cubicBezTo>
                  <a:cubicBezTo>
                    <a:pt x="11" y="63"/>
                    <a:pt x="10" y="44"/>
                    <a:pt x="10" y="44"/>
                  </a:cubicBezTo>
                  <a:lnTo>
                    <a:pt x="10" y="36"/>
                  </a:lnTo>
                  <a:cubicBezTo>
                    <a:pt x="10" y="36"/>
                    <a:pt x="6" y="35"/>
                    <a:pt x="4" y="28"/>
                  </a:cubicBezTo>
                  <a:cubicBezTo>
                    <a:pt x="3" y="22"/>
                    <a:pt x="1" y="0"/>
                    <a:pt x="1" y="0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" name="Freeform 492">
              <a:extLst>
                <a:ext uri="{FF2B5EF4-FFF2-40B4-BE49-F238E27FC236}">
                  <a16:creationId xmlns:a16="http://schemas.microsoft.com/office/drawing/2014/main" id="{F5B9EEF8-E37C-4525-9B99-D40A8F842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7" y="2248"/>
              <a:ext cx="156" cy="242"/>
            </a:xfrm>
            <a:custGeom>
              <a:avLst/>
              <a:gdLst>
                <a:gd name="T0" fmla="*/ 112 w 156"/>
                <a:gd name="T1" fmla="*/ 121 h 121"/>
                <a:gd name="T2" fmla="*/ 121 w 156"/>
                <a:gd name="T3" fmla="*/ 114 h 121"/>
                <a:gd name="T4" fmla="*/ 110 w 156"/>
                <a:gd name="T5" fmla="*/ 89 h 121"/>
                <a:gd name="T6" fmla="*/ 111 w 156"/>
                <a:gd name="T7" fmla="*/ 70 h 121"/>
                <a:gd name="T8" fmla="*/ 130 w 156"/>
                <a:gd name="T9" fmla="*/ 46 h 121"/>
                <a:gd name="T10" fmla="*/ 148 w 156"/>
                <a:gd name="T11" fmla="*/ 31 h 121"/>
                <a:gd name="T12" fmla="*/ 156 w 156"/>
                <a:gd name="T13" fmla="*/ 20 h 121"/>
                <a:gd name="T14" fmla="*/ 142 w 156"/>
                <a:gd name="T15" fmla="*/ 32 h 121"/>
                <a:gd name="T16" fmla="*/ 119 w 156"/>
                <a:gd name="T17" fmla="*/ 50 h 121"/>
                <a:gd name="T18" fmla="*/ 109 w 156"/>
                <a:gd name="T19" fmla="*/ 65 h 121"/>
                <a:gd name="T20" fmla="*/ 107 w 156"/>
                <a:gd name="T21" fmla="*/ 48 h 121"/>
                <a:gd name="T22" fmla="*/ 126 w 156"/>
                <a:gd name="T23" fmla="*/ 32 h 121"/>
                <a:gd name="T24" fmla="*/ 129 w 156"/>
                <a:gd name="T25" fmla="*/ 31 h 121"/>
                <a:gd name="T26" fmla="*/ 125 w 156"/>
                <a:gd name="T27" fmla="*/ 29 h 121"/>
                <a:gd name="T28" fmla="*/ 125 w 156"/>
                <a:gd name="T29" fmla="*/ 22 h 121"/>
                <a:gd name="T30" fmla="*/ 123 w 156"/>
                <a:gd name="T31" fmla="*/ 31 h 121"/>
                <a:gd name="T32" fmla="*/ 106 w 156"/>
                <a:gd name="T33" fmla="*/ 39 h 121"/>
                <a:gd name="T34" fmla="*/ 121 w 156"/>
                <a:gd name="T35" fmla="*/ 26 h 121"/>
                <a:gd name="T36" fmla="*/ 121 w 156"/>
                <a:gd name="T37" fmla="*/ 24 h 121"/>
                <a:gd name="T38" fmla="*/ 111 w 156"/>
                <a:gd name="T39" fmla="*/ 27 h 121"/>
                <a:gd name="T40" fmla="*/ 119 w 156"/>
                <a:gd name="T41" fmla="*/ 8 h 121"/>
                <a:gd name="T42" fmla="*/ 116 w 156"/>
                <a:gd name="T43" fmla="*/ 7 h 121"/>
                <a:gd name="T44" fmla="*/ 115 w 156"/>
                <a:gd name="T45" fmla="*/ 0 h 121"/>
                <a:gd name="T46" fmla="*/ 115 w 156"/>
                <a:gd name="T47" fmla="*/ 7 h 121"/>
                <a:gd name="T48" fmla="*/ 108 w 156"/>
                <a:gd name="T49" fmla="*/ 27 h 121"/>
                <a:gd name="T50" fmla="*/ 102 w 156"/>
                <a:gd name="T51" fmla="*/ 40 h 121"/>
                <a:gd name="T52" fmla="*/ 105 w 156"/>
                <a:gd name="T53" fmla="*/ 70 h 121"/>
                <a:gd name="T54" fmla="*/ 105 w 156"/>
                <a:gd name="T55" fmla="*/ 74 h 121"/>
                <a:gd name="T56" fmla="*/ 69 w 156"/>
                <a:gd name="T57" fmla="*/ 34 h 121"/>
                <a:gd name="T58" fmla="*/ 51 w 156"/>
                <a:gd name="T59" fmla="*/ 18 h 121"/>
                <a:gd name="T60" fmla="*/ 27 w 156"/>
                <a:gd name="T61" fmla="*/ 6 h 121"/>
                <a:gd name="T62" fmla="*/ 29 w 156"/>
                <a:gd name="T63" fmla="*/ 9 h 121"/>
                <a:gd name="T64" fmla="*/ 48 w 156"/>
                <a:gd name="T65" fmla="*/ 18 h 121"/>
                <a:gd name="T66" fmla="*/ 44 w 156"/>
                <a:gd name="T67" fmla="*/ 19 h 121"/>
                <a:gd name="T68" fmla="*/ 23 w 156"/>
                <a:gd name="T69" fmla="*/ 14 h 121"/>
                <a:gd name="T70" fmla="*/ 31 w 156"/>
                <a:gd name="T71" fmla="*/ 18 h 121"/>
                <a:gd name="T72" fmla="*/ 46 w 156"/>
                <a:gd name="T73" fmla="*/ 22 h 121"/>
                <a:gd name="T74" fmla="*/ 52 w 156"/>
                <a:gd name="T75" fmla="*/ 21 h 121"/>
                <a:gd name="T76" fmla="*/ 64 w 156"/>
                <a:gd name="T77" fmla="*/ 32 h 121"/>
                <a:gd name="T78" fmla="*/ 50 w 156"/>
                <a:gd name="T79" fmla="*/ 26 h 121"/>
                <a:gd name="T80" fmla="*/ 29 w 156"/>
                <a:gd name="T81" fmla="*/ 23 h 121"/>
                <a:gd name="T82" fmla="*/ 18 w 156"/>
                <a:gd name="T83" fmla="*/ 22 h 121"/>
                <a:gd name="T84" fmla="*/ 0 w 156"/>
                <a:gd name="T85" fmla="*/ 5 h 121"/>
                <a:gd name="T86" fmla="*/ 13 w 156"/>
                <a:gd name="T87" fmla="*/ 21 h 121"/>
                <a:gd name="T88" fmla="*/ 8 w 156"/>
                <a:gd name="T89" fmla="*/ 22 h 121"/>
                <a:gd name="T90" fmla="*/ 18 w 156"/>
                <a:gd name="T91" fmla="*/ 24 h 121"/>
                <a:gd name="T92" fmla="*/ 54 w 156"/>
                <a:gd name="T93" fmla="*/ 31 h 121"/>
                <a:gd name="T94" fmla="*/ 66 w 156"/>
                <a:gd name="T95" fmla="*/ 38 h 121"/>
                <a:gd name="T96" fmla="*/ 56 w 156"/>
                <a:gd name="T97" fmla="*/ 38 h 121"/>
                <a:gd name="T98" fmla="*/ 39 w 156"/>
                <a:gd name="T99" fmla="*/ 41 h 121"/>
                <a:gd name="T100" fmla="*/ 29 w 156"/>
                <a:gd name="T101" fmla="*/ 35 h 121"/>
                <a:gd name="T102" fmla="*/ 17 w 156"/>
                <a:gd name="T103" fmla="*/ 36 h 121"/>
                <a:gd name="T104" fmla="*/ 38 w 156"/>
                <a:gd name="T105" fmla="*/ 44 h 121"/>
                <a:gd name="T106" fmla="*/ 68 w 156"/>
                <a:gd name="T107" fmla="*/ 41 h 121"/>
                <a:gd name="T108" fmla="*/ 95 w 156"/>
                <a:gd name="T109" fmla="*/ 66 h 121"/>
                <a:gd name="T110" fmla="*/ 100 w 156"/>
                <a:gd name="T111" fmla="*/ 84 h 121"/>
                <a:gd name="T112" fmla="*/ 99 w 156"/>
                <a:gd name="T113" fmla="*/ 91 h 121"/>
                <a:gd name="T114" fmla="*/ 107 w 156"/>
                <a:gd name="T115" fmla="*/ 104 h 121"/>
                <a:gd name="T116" fmla="*/ 112 w 156"/>
                <a:gd name="T11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21">
                  <a:moveTo>
                    <a:pt x="112" y="121"/>
                  </a:moveTo>
                  <a:cubicBezTo>
                    <a:pt x="115" y="119"/>
                    <a:pt x="118" y="117"/>
                    <a:pt x="121" y="114"/>
                  </a:cubicBezTo>
                  <a:cubicBezTo>
                    <a:pt x="121" y="114"/>
                    <a:pt x="111" y="93"/>
                    <a:pt x="110" y="89"/>
                  </a:cubicBezTo>
                  <a:cubicBezTo>
                    <a:pt x="109" y="84"/>
                    <a:pt x="111" y="70"/>
                    <a:pt x="111" y="70"/>
                  </a:cubicBezTo>
                  <a:cubicBezTo>
                    <a:pt x="115" y="58"/>
                    <a:pt x="119" y="53"/>
                    <a:pt x="130" y="46"/>
                  </a:cubicBezTo>
                  <a:cubicBezTo>
                    <a:pt x="136" y="41"/>
                    <a:pt x="142" y="36"/>
                    <a:pt x="148" y="31"/>
                  </a:cubicBezTo>
                  <a:cubicBezTo>
                    <a:pt x="151" y="27"/>
                    <a:pt x="153" y="24"/>
                    <a:pt x="156" y="20"/>
                  </a:cubicBezTo>
                  <a:cubicBezTo>
                    <a:pt x="156" y="20"/>
                    <a:pt x="148" y="27"/>
                    <a:pt x="142" y="32"/>
                  </a:cubicBezTo>
                  <a:cubicBezTo>
                    <a:pt x="137" y="36"/>
                    <a:pt x="124" y="47"/>
                    <a:pt x="119" y="50"/>
                  </a:cubicBezTo>
                  <a:cubicBezTo>
                    <a:pt x="114" y="53"/>
                    <a:pt x="109" y="65"/>
                    <a:pt x="109" y="65"/>
                  </a:cubicBezTo>
                  <a:cubicBezTo>
                    <a:pt x="109" y="65"/>
                    <a:pt x="107" y="52"/>
                    <a:pt x="107" y="48"/>
                  </a:cubicBezTo>
                  <a:cubicBezTo>
                    <a:pt x="106" y="43"/>
                    <a:pt x="123" y="34"/>
                    <a:pt x="126" y="32"/>
                  </a:cubicBezTo>
                  <a:cubicBezTo>
                    <a:pt x="127" y="32"/>
                    <a:pt x="128" y="32"/>
                    <a:pt x="129" y="31"/>
                  </a:cubicBezTo>
                  <a:cubicBezTo>
                    <a:pt x="127" y="31"/>
                    <a:pt x="126" y="30"/>
                    <a:pt x="125" y="29"/>
                  </a:cubicBezTo>
                  <a:cubicBezTo>
                    <a:pt x="125" y="26"/>
                    <a:pt x="125" y="24"/>
                    <a:pt x="125" y="22"/>
                  </a:cubicBezTo>
                  <a:cubicBezTo>
                    <a:pt x="124" y="25"/>
                    <a:pt x="124" y="28"/>
                    <a:pt x="123" y="31"/>
                  </a:cubicBezTo>
                  <a:cubicBezTo>
                    <a:pt x="123" y="31"/>
                    <a:pt x="106" y="41"/>
                    <a:pt x="106" y="39"/>
                  </a:cubicBezTo>
                  <a:cubicBezTo>
                    <a:pt x="107" y="29"/>
                    <a:pt x="113" y="28"/>
                    <a:pt x="121" y="26"/>
                  </a:cubicBezTo>
                  <a:cubicBezTo>
                    <a:pt x="121" y="26"/>
                    <a:pt x="121" y="25"/>
                    <a:pt x="121" y="24"/>
                  </a:cubicBezTo>
                  <a:cubicBezTo>
                    <a:pt x="118" y="25"/>
                    <a:pt x="114" y="26"/>
                    <a:pt x="111" y="27"/>
                  </a:cubicBezTo>
                  <a:cubicBezTo>
                    <a:pt x="110" y="16"/>
                    <a:pt x="110" y="13"/>
                    <a:pt x="119" y="8"/>
                  </a:cubicBezTo>
                  <a:cubicBezTo>
                    <a:pt x="118" y="7"/>
                    <a:pt x="117" y="7"/>
                    <a:pt x="116" y="7"/>
                  </a:cubicBezTo>
                  <a:cubicBezTo>
                    <a:pt x="116" y="5"/>
                    <a:pt x="115" y="3"/>
                    <a:pt x="115" y="0"/>
                  </a:cubicBezTo>
                  <a:cubicBezTo>
                    <a:pt x="115" y="3"/>
                    <a:pt x="115" y="5"/>
                    <a:pt x="115" y="7"/>
                  </a:cubicBezTo>
                  <a:cubicBezTo>
                    <a:pt x="107" y="12"/>
                    <a:pt x="107" y="19"/>
                    <a:pt x="108" y="27"/>
                  </a:cubicBezTo>
                  <a:cubicBezTo>
                    <a:pt x="108" y="27"/>
                    <a:pt x="102" y="36"/>
                    <a:pt x="102" y="40"/>
                  </a:cubicBezTo>
                  <a:cubicBezTo>
                    <a:pt x="102" y="50"/>
                    <a:pt x="104" y="60"/>
                    <a:pt x="105" y="70"/>
                  </a:cubicBezTo>
                  <a:cubicBezTo>
                    <a:pt x="105" y="71"/>
                    <a:pt x="105" y="73"/>
                    <a:pt x="105" y="74"/>
                  </a:cubicBezTo>
                  <a:cubicBezTo>
                    <a:pt x="99" y="56"/>
                    <a:pt x="84" y="42"/>
                    <a:pt x="69" y="34"/>
                  </a:cubicBezTo>
                  <a:cubicBezTo>
                    <a:pt x="68" y="26"/>
                    <a:pt x="57" y="21"/>
                    <a:pt x="51" y="18"/>
                  </a:cubicBezTo>
                  <a:cubicBezTo>
                    <a:pt x="50" y="12"/>
                    <a:pt x="31" y="7"/>
                    <a:pt x="27" y="6"/>
                  </a:cubicBezTo>
                  <a:cubicBezTo>
                    <a:pt x="28" y="7"/>
                    <a:pt x="28" y="8"/>
                    <a:pt x="29" y="9"/>
                  </a:cubicBezTo>
                  <a:cubicBezTo>
                    <a:pt x="36" y="12"/>
                    <a:pt x="43" y="13"/>
                    <a:pt x="48" y="18"/>
                  </a:cubicBezTo>
                  <a:cubicBezTo>
                    <a:pt x="48" y="18"/>
                    <a:pt x="46" y="19"/>
                    <a:pt x="44" y="19"/>
                  </a:cubicBezTo>
                  <a:cubicBezTo>
                    <a:pt x="41" y="19"/>
                    <a:pt x="23" y="14"/>
                    <a:pt x="23" y="14"/>
                  </a:cubicBezTo>
                  <a:cubicBezTo>
                    <a:pt x="26" y="16"/>
                    <a:pt x="28" y="17"/>
                    <a:pt x="31" y="18"/>
                  </a:cubicBezTo>
                  <a:cubicBezTo>
                    <a:pt x="31" y="18"/>
                    <a:pt x="44" y="22"/>
                    <a:pt x="46" y="22"/>
                  </a:cubicBezTo>
                  <a:cubicBezTo>
                    <a:pt x="47" y="22"/>
                    <a:pt x="49" y="20"/>
                    <a:pt x="52" y="21"/>
                  </a:cubicBezTo>
                  <a:cubicBezTo>
                    <a:pt x="58" y="24"/>
                    <a:pt x="61" y="27"/>
                    <a:pt x="64" y="32"/>
                  </a:cubicBezTo>
                  <a:cubicBezTo>
                    <a:pt x="64" y="32"/>
                    <a:pt x="54" y="27"/>
                    <a:pt x="50" y="26"/>
                  </a:cubicBezTo>
                  <a:cubicBezTo>
                    <a:pt x="46" y="25"/>
                    <a:pt x="29" y="23"/>
                    <a:pt x="29" y="23"/>
                  </a:cubicBezTo>
                  <a:cubicBezTo>
                    <a:pt x="25" y="22"/>
                    <a:pt x="21" y="22"/>
                    <a:pt x="18" y="22"/>
                  </a:cubicBezTo>
                  <a:cubicBezTo>
                    <a:pt x="12" y="16"/>
                    <a:pt x="6" y="11"/>
                    <a:pt x="0" y="5"/>
                  </a:cubicBezTo>
                  <a:cubicBezTo>
                    <a:pt x="5" y="10"/>
                    <a:pt x="9" y="16"/>
                    <a:pt x="13" y="21"/>
                  </a:cubicBezTo>
                  <a:cubicBezTo>
                    <a:pt x="12" y="22"/>
                    <a:pt x="10" y="22"/>
                    <a:pt x="8" y="22"/>
                  </a:cubicBezTo>
                  <a:cubicBezTo>
                    <a:pt x="8" y="22"/>
                    <a:pt x="12" y="23"/>
                    <a:pt x="18" y="24"/>
                  </a:cubicBezTo>
                  <a:cubicBezTo>
                    <a:pt x="23" y="26"/>
                    <a:pt x="45" y="28"/>
                    <a:pt x="54" y="31"/>
                  </a:cubicBezTo>
                  <a:cubicBezTo>
                    <a:pt x="62" y="35"/>
                    <a:pt x="66" y="38"/>
                    <a:pt x="66" y="38"/>
                  </a:cubicBezTo>
                  <a:cubicBezTo>
                    <a:pt x="63" y="38"/>
                    <a:pt x="59" y="38"/>
                    <a:pt x="56" y="38"/>
                  </a:cubicBezTo>
                  <a:cubicBezTo>
                    <a:pt x="56" y="38"/>
                    <a:pt x="41" y="42"/>
                    <a:pt x="39" y="41"/>
                  </a:cubicBezTo>
                  <a:cubicBezTo>
                    <a:pt x="36" y="39"/>
                    <a:pt x="33" y="36"/>
                    <a:pt x="29" y="35"/>
                  </a:cubicBezTo>
                  <a:cubicBezTo>
                    <a:pt x="24" y="35"/>
                    <a:pt x="17" y="36"/>
                    <a:pt x="17" y="36"/>
                  </a:cubicBezTo>
                  <a:cubicBezTo>
                    <a:pt x="24" y="36"/>
                    <a:pt x="33" y="37"/>
                    <a:pt x="38" y="44"/>
                  </a:cubicBezTo>
                  <a:cubicBezTo>
                    <a:pt x="38" y="44"/>
                    <a:pt x="63" y="41"/>
                    <a:pt x="68" y="41"/>
                  </a:cubicBezTo>
                  <a:cubicBezTo>
                    <a:pt x="76" y="43"/>
                    <a:pt x="92" y="61"/>
                    <a:pt x="95" y="66"/>
                  </a:cubicBezTo>
                  <a:cubicBezTo>
                    <a:pt x="99" y="73"/>
                    <a:pt x="102" y="81"/>
                    <a:pt x="100" y="84"/>
                  </a:cubicBezTo>
                  <a:cubicBezTo>
                    <a:pt x="99" y="87"/>
                    <a:pt x="96" y="88"/>
                    <a:pt x="99" y="91"/>
                  </a:cubicBezTo>
                  <a:cubicBezTo>
                    <a:pt x="101" y="95"/>
                    <a:pt x="105" y="96"/>
                    <a:pt x="107" y="104"/>
                  </a:cubicBezTo>
                  <a:cubicBezTo>
                    <a:pt x="109" y="112"/>
                    <a:pt x="112" y="121"/>
                    <a:pt x="112" y="121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Freeform 493">
              <a:extLst>
                <a:ext uri="{FF2B5EF4-FFF2-40B4-BE49-F238E27FC236}">
                  <a16:creationId xmlns:a16="http://schemas.microsoft.com/office/drawing/2014/main" id="{1A5FE4B9-1CD8-418F-A4FD-72977083F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2308"/>
              <a:ext cx="124" cy="179"/>
            </a:xfrm>
            <a:custGeom>
              <a:avLst/>
              <a:gdLst>
                <a:gd name="T0" fmla="*/ 0 w 124"/>
                <a:gd name="T1" fmla="*/ 2 h 89"/>
                <a:gd name="T2" fmla="*/ 9 w 124"/>
                <a:gd name="T3" fmla="*/ 12 h 89"/>
                <a:gd name="T4" fmla="*/ 21 w 124"/>
                <a:gd name="T5" fmla="*/ 19 h 89"/>
                <a:gd name="T6" fmla="*/ 7 w 124"/>
                <a:gd name="T7" fmla="*/ 24 h 89"/>
                <a:gd name="T8" fmla="*/ 9 w 124"/>
                <a:gd name="T9" fmla="*/ 25 h 89"/>
                <a:gd name="T10" fmla="*/ 24 w 124"/>
                <a:gd name="T11" fmla="*/ 20 h 89"/>
                <a:gd name="T12" fmla="*/ 26 w 124"/>
                <a:gd name="T13" fmla="*/ 26 h 89"/>
                <a:gd name="T14" fmla="*/ 33 w 124"/>
                <a:gd name="T15" fmla="*/ 35 h 89"/>
                <a:gd name="T16" fmla="*/ 52 w 124"/>
                <a:gd name="T17" fmla="*/ 39 h 89"/>
                <a:gd name="T18" fmla="*/ 91 w 124"/>
                <a:gd name="T19" fmla="*/ 51 h 89"/>
                <a:gd name="T20" fmla="*/ 109 w 124"/>
                <a:gd name="T21" fmla="*/ 69 h 89"/>
                <a:gd name="T22" fmla="*/ 122 w 124"/>
                <a:gd name="T23" fmla="*/ 87 h 89"/>
                <a:gd name="T24" fmla="*/ 124 w 124"/>
                <a:gd name="T25" fmla="*/ 89 h 89"/>
                <a:gd name="T26" fmla="*/ 124 w 124"/>
                <a:gd name="T27" fmla="*/ 80 h 89"/>
                <a:gd name="T28" fmla="*/ 108 w 124"/>
                <a:gd name="T29" fmla="*/ 60 h 89"/>
                <a:gd name="T30" fmla="*/ 105 w 124"/>
                <a:gd name="T31" fmla="*/ 46 h 89"/>
                <a:gd name="T32" fmla="*/ 109 w 124"/>
                <a:gd name="T33" fmla="*/ 32 h 89"/>
                <a:gd name="T34" fmla="*/ 107 w 124"/>
                <a:gd name="T35" fmla="*/ 31 h 89"/>
                <a:gd name="T36" fmla="*/ 104 w 124"/>
                <a:gd name="T37" fmla="*/ 44 h 89"/>
                <a:gd name="T38" fmla="*/ 97 w 124"/>
                <a:gd name="T39" fmla="*/ 19 h 89"/>
                <a:gd name="T40" fmla="*/ 94 w 124"/>
                <a:gd name="T41" fmla="*/ 18 h 89"/>
                <a:gd name="T42" fmla="*/ 101 w 124"/>
                <a:gd name="T43" fmla="*/ 44 h 89"/>
                <a:gd name="T44" fmla="*/ 104 w 124"/>
                <a:gd name="T45" fmla="*/ 56 h 89"/>
                <a:gd name="T46" fmla="*/ 94 w 124"/>
                <a:gd name="T47" fmla="*/ 48 h 89"/>
                <a:gd name="T48" fmla="*/ 83 w 124"/>
                <a:gd name="T49" fmla="*/ 35 h 89"/>
                <a:gd name="T50" fmla="*/ 65 w 124"/>
                <a:gd name="T51" fmla="*/ 28 h 89"/>
                <a:gd name="T52" fmla="*/ 54 w 124"/>
                <a:gd name="T53" fmla="*/ 15 h 89"/>
                <a:gd name="T54" fmla="*/ 38 w 124"/>
                <a:gd name="T55" fmla="*/ 11 h 89"/>
                <a:gd name="T56" fmla="*/ 51 w 124"/>
                <a:gd name="T57" fmla="*/ 16 h 89"/>
                <a:gd name="T58" fmla="*/ 62 w 124"/>
                <a:gd name="T59" fmla="*/ 28 h 89"/>
                <a:gd name="T60" fmla="*/ 53 w 124"/>
                <a:gd name="T61" fmla="*/ 24 h 89"/>
                <a:gd name="T62" fmla="*/ 43 w 124"/>
                <a:gd name="T63" fmla="*/ 23 h 89"/>
                <a:gd name="T64" fmla="*/ 52 w 124"/>
                <a:gd name="T65" fmla="*/ 26 h 89"/>
                <a:gd name="T66" fmla="*/ 59 w 124"/>
                <a:gd name="T67" fmla="*/ 30 h 89"/>
                <a:gd name="T68" fmla="*/ 76 w 124"/>
                <a:gd name="T69" fmla="*/ 35 h 89"/>
                <a:gd name="T70" fmla="*/ 88 w 124"/>
                <a:gd name="T71" fmla="*/ 46 h 89"/>
                <a:gd name="T72" fmla="*/ 65 w 124"/>
                <a:gd name="T73" fmla="*/ 39 h 89"/>
                <a:gd name="T74" fmla="*/ 43 w 124"/>
                <a:gd name="T75" fmla="*/ 32 h 89"/>
                <a:gd name="T76" fmla="*/ 32 w 124"/>
                <a:gd name="T77" fmla="*/ 30 h 89"/>
                <a:gd name="T78" fmla="*/ 26 w 124"/>
                <a:gd name="T79" fmla="*/ 18 h 89"/>
                <a:gd name="T80" fmla="*/ 12 w 124"/>
                <a:gd name="T81" fmla="*/ 11 h 89"/>
                <a:gd name="T82" fmla="*/ 11 w 124"/>
                <a:gd name="T83" fmla="*/ 1 h 89"/>
                <a:gd name="T84" fmla="*/ 10 w 124"/>
                <a:gd name="T85" fmla="*/ 1 h 89"/>
                <a:gd name="T86" fmla="*/ 10 w 124"/>
                <a:gd name="T87" fmla="*/ 9 h 89"/>
                <a:gd name="T88" fmla="*/ 1 w 124"/>
                <a:gd name="T89" fmla="*/ 0 h 89"/>
                <a:gd name="T90" fmla="*/ 0 w 124"/>
                <a:gd name="T91" fmla="*/ 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4" h="89">
                  <a:moveTo>
                    <a:pt x="0" y="2"/>
                  </a:moveTo>
                  <a:cubicBezTo>
                    <a:pt x="0" y="2"/>
                    <a:pt x="4" y="9"/>
                    <a:pt x="9" y="12"/>
                  </a:cubicBezTo>
                  <a:cubicBezTo>
                    <a:pt x="12" y="14"/>
                    <a:pt x="21" y="19"/>
                    <a:pt x="21" y="19"/>
                  </a:cubicBezTo>
                  <a:cubicBezTo>
                    <a:pt x="16" y="21"/>
                    <a:pt x="12" y="22"/>
                    <a:pt x="7" y="24"/>
                  </a:cubicBezTo>
                  <a:cubicBezTo>
                    <a:pt x="8" y="24"/>
                    <a:pt x="8" y="24"/>
                    <a:pt x="9" y="25"/>
                  </a:cubicBezTo>
                  <a:cubicBezTo>
                    <a:pt x="14" y="23"/>
                    <a:pt x="19" y="21"/>
                    <a:pt x="24" y="20"/>
                  </a:cubicBezTo>
                  <a:cubicBezTo>
                    <a:pt x="24" y="20"/>
                    <a:pt x="26" y="22"/>
                    <a:pt x="26" y="26"/>
                  </a:cubicBezTo>
                  <a:cubicBezTo>
                    <a:pt x="27" y="29"/>
                    <a:pt x="31" y="34"/>
                    <a:pt x="33" y="35"/>
                  </a:cubicBezTo>
                  <a:cubicBezTo>
                    <a:pt x="34" y="36"/>
                    <a:pt x="47" y="37"/>
                    <a:pt x="52" y="39"/>
                  </a:cubicBezTo>
                  <a:cubicBezTo>
                    <a:pt x="57" y="41"/>
                    <a:pt x="91" y="51"/>
                    <a:pt x="91" y="51"/>
                  </a:cubicBezTo>
                  <a:cubicBezTo>
                    <a:pt x="91" y="51"/>
                    <a:pt x="104" y="63"/>
                    <a:pt x="109" y="69"/>
                  </a:cubicBezTo>
                  <a:cubicBezTo>
                    <a:pt x="113" y="76"/>
                    <a:pt x="122" y="87"/>
                    <a:pt x="122" y="87"/>
                  </a:cubicBezTo>
                  <a:cubicBezTo>
                    <a:pt x="122" y="88"/>
                    <a:pt x="123" y="89"/>
                    <a:pt x="124" y="89"/>
                  </a:cubicBezTo>
                  <a:cubicBezTo>
                    <a:pt x="124" y="86"/>
                    <a:pt x="124" y="83"/>
                    <a:pt x="124" y="80"/>
                  </a:cubicBezTo>
                  <a:cubicBezTo>
                    <a:pt x="124" y="80"/>
                    <a:pt x="108" y="64"/>
                    <a:pt x="108" y="60"/>
                  </a:cubicBezTo>
                  <a:cubicBezTo>
                    <a:pt x="107" y="56"/>
                    <a:pt x="105" y="46"/>
                    <a:pt x="105" y="46"/>
                  </a:cubicBezTo>
                  <a:cubicBezTo>
                    <a:pt x="107" y="41"/>
                    <a:pt x="108" y="37"/>
                    <a:pt x="109" y="32"/>
                  </a:cubicBezTo>
                  <a:cubicBezTo>
                    <a:pt x="109" y="32"/>
                    <a:pt x="108" y="31"/>
                    <a:pt x="107" y="31"/>
                  </a:cubicBezTo>
                  <a:cubicBezTo>
                    <a:pt x="106" y="35"/>
                    <a:pt x="105" y="39"/>
                    <a:pt x="104" y="44"/>
                  </a:cubicBezTo>
                  <a:cubicBezTo>
                    <a:pt x="102" y="35"/>
                    <a:pt x="99" y="27"/>
                    <a:pt x="97" y="19"/>
                  </a:cubicBezTo>
                  <a:cubicBezTo>
                    <a:pt x="96" y="19"/>
                    <a:pt x="95" y="18"/>
                    <a:pt x="94" y="18"/>
                  </a:cubicBezTo>
                  <a:cubicBezTo>
                    <a:pt x="94" y="18"/>
                    <a:pt x="100" y="42"/>
                    <a:pt x="101" y="44"/>
                  </a:cubicBezTo>
                  <a:cubicBezTo>
                    <a:pt x="102" y="47"/>
                    <a:pt x="104" y="56"/>
                    <a:pt x="104" y="56"/>
                  </a:cubicBezTo>
                  <a:cubicBezTo>
                    <a:pt x="100" y="54"/>
                    <a:pt x="97" y="51"/>
                    <a:pt x="94" y="48"/>
                  </a:cubicBezTo>
                  <a:cubicBezTo>
                    <a:pt x="94" y="48"/>
                    <a:pt x="88" y="38"/>
                    <a:pt x="83" y="35"/>
                  </a:cubicBezTo>
                  <a:cubicBezTo>
                    <a:pt x="78" y="32"/>
                    <a:pt x="68" y="31"/>
                    <a:pt x="65" y="28"/>
                  </a:cubicBezTo>
                  <a:cubicBezTo>
                    <a:pt x="63" y="25"/>
                    <a:pt x="54" y="15"/>
                    <a:pt x="54" y="15"/>
                  </a:cubicBezTo>
                  <a:cubicBezTo>
                    <a:pt x="48" y="13"/>
                    <a:pt x="43" y="12"/>
                    <a:pt x="38" y="11"/>
                  </a:cubicBezTo>
                  <a:cubicBezTo>
                    <a:pt x="38" y="11"/>
                    <a:pt x="49" y="15"/>
                    <a:pt x="51" y="16"/>
                  </a:cubicBezTo>
                  <a:cubicBezTo>
                    <a:pt x="55" y="18"/>
                    <a:pt x="60" y="25"/>
                    <a:pt x="62" y="28"/>
                  </a:cubicBezTo>
                  <a:cubicBezTo>
                    <a:pt x="59" y="27"/>
                    <a:pt x="56" y="25"/>
                    <a:pt x="53" y="24"/>
                  </a:cubicBezTo>
                  <a:cubicBezTo>
                    <a:pt x="49" y="23"/>
                    <a:pt x="46" y="23"/>
                    <a:pt x="43" y="23"/>
                  </a:cubicBezTo>
                  <a:cubicBezTo>
                    <a:pt x="46" y="24"/>
                    <a:pt x="49" y="25"/>
                    <a:pt x="52" y="26"/>
                  </a:cubicBezTo>
                  <a:cubicBezTo>
                    <a:pt x="52" y="26"/>
                    <a:pt x="56" y="28"/>
                    <a:pt x="59" y="30"/>
                  </a:cubicBezTo>
                  <a:cubicBezTo>
                    <a:pt x="61" y="31"/>
                    <a:pt x="76" y="35"/>
                    <a:pt x="76" y="35"/>
                  </a:cubicBezTo>
                  <a:cubicBezTo>
                    <a:pt x="82" y="37"/>
                    <a:pt x="85" y="41"/>
                    <a:pt x="88" y="46"/>
                  </a:cubicBezTo>
                  <a:cubicBezTo>
                    <a:pt x="88" y="46"/>
                    <a:pt x="72" y="41"/>
                    <a:pt x="65" y="39"/>
                  </a:cubicBezTo>
                  <a:cubicBezTo>
                    <a:pt x="58" y="36"/>
                    <a:pt x="48" y="33"/>
                    <a:pt x="43" y="32"/>
                  </a:cubicBezTo>
                  <a:cubicBezTo>
                    <a:pt x="39" y="31"/>
                    <a:pt x="35" y="34"/>
                    <a:pt x="32" y="30"/>
                  </a:cubicBezTo>
                  <a:cubicBezTo>
                    <a:pt x="29" y="25"/>
                    <a:pt x="26" y="18"/>
                    <a:pt x="26" y="18"/>
                  </a:cubicBezTo>
                  <a:cubicBezTo>
                    <a:pt x="24" y="14"/>
                    <a:pt x="16" y="12"/>
                    <a:pt x="12" y="11"/>
                  </a:cubicBezTo>
                  <a:cubicBezTo>
                    <a:pt x="12" y="7"/>
                    <a:pt x="11" y="4"/>
                    <a:pt x="11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10" y="4"/>
                    <a:pt x="10" y="6"/>
                    <a:pt x="10" y="9"/>
                  </a:cubicBezTo>
                  <a:cubicBezTo>
                    <a:pt x="8" y="9"/>
                    <a:pt x="3" y="2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Freeform 494">
              <a:extLst>
                <a:ext uri="{FF2B5EF4-FFF2-40B4-BE49-F238E27FC236}">
                  <a16:creationId xmlns:a16="http://schemas.microsoft.com/office/drawing/2014/main" id="{9227E22F-AAF5-49DA-AC26-2B6824CD3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8" y="2192"/>
              <a:ext cx="83" cy="166"/>
            </a:xfrm>
            <a:custGeom>
              <a:avLst/>
              <a:gdLst>
                <a:gd name="T0" fmla="*/ 83 w 83"/>
                <a:gd name="T1" fmla="*/ 83 h 83"/>
                <a:gd name="T2" fmla="*/ 64 w 83"/>
                <a:gd name="T3" fmla="*/ 58 h 83"/>
                <a:gd name="T4" fmla="*/ 32 w 83"/>
                <a:gd name="T5" fmla="*/ 35 h 83"/>
                <a:gd name="T6" fmla="*/ 17 w 83"/>
                <a:gd name="T7" fmla="*/ 16 h 83"/>
                <a:gd name="T8" fmla="*/ 0 w 83"/>
                <a:gd name="T9" fmla="*/ 8 h 83"/>
                <a:gd name="T10" fmla="*/ 11 w 83"/>
                <a:gd name="T11" fmla="*/ 10 h 83"/>
                <a:gd name="T12" fmla="*/ 20 w 83"/>
                <a:gd name="T13" fmla="*/ 17 h 83"/>
                <a:gd name="T14" fmla="*/ 40 w 83"/>
                <a:gd name="T15" fmla="*/ 41 h 83"/>
                <a:gd name="T16" fmla="*/ 58 w 83"/>
                <a:gd name="T17" fmla="*/ 53 h 83"/>
                <a:gd name="T18" fmla="*/ 62 w 83"/>
                <a:gd name="T19" fmla="*/ 47 h 83"/>
                <a:gd name="T20" fmla="*/ 55 w 83"/>
                <a:gd name="T21" fmla="*/ 9 h 83"/>
                <a:gd name="T22" fmla="*/ 68 w 83"/>
                <a:gd name="T23" fmla="*/ 0 h 83"/>
                <a:gd name="T24" fmla="*/ 58 w 83"/>
                <a:gd name="T25" fmla="*/ 10 h 83"/>
                <a:gd name="T26" fmla="*/ 65 w 83"/>
                <a:gd name="T27" fmla="*/ 47 h 83"/>
                <a:gd name="T28" fmla="*/ 65 w 83"/>
                <a:gd name="T29" fmla="*/ 55 h 83"/>
                <a:gd name="T30" fmla="*/ 72 w 83"/>
                <a:gd name="T31" fmla="*/ 60 h 83"/>
                <a:gd name="T32" fmla="*/ 83 w 83"/>
                <a:gd name="T33" fmla="*/ 75 h 83"/>
                <a:gd name="T34" fmla="*/ 83 w 83"/>
                <a:gd name="T3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3" h="83">
                  <a:moveTo>
                    <a:pt x="83" y="83"/>
                  </a:moveTo>
                  <a:cubicBezTo>
                    <a:pt x="83" y="83"/>
                    <a:pt x="70" y="59"/>
                    <a:pt x="64" y="58"/>
                  </a:cubicBezTo>
                  <a:cubicBezTo>
                    <a:pt x="49" y="56"/>
                    <a:pt x="42" y="47"/>
                    <a:pt x="32" y="35"/>
                  </a:cubicBezTo>
                  <a:cubicBezTo>
                    <a:pt x="32" y="35"/>
                    <a:pt x="22" y="23"/>
                    <a:pt x="17" y="16"/>
                  </a:cubicBezTo>
                  <a:cubicBezTo>
                    <a:pt x="11" y="10"/>
                    <a:pt x="0" y="8"/>
                    <a:pt x="0" y="8"/>
                  </a:cubicBezTo>
                  <a:cubicBezTo>
                    <a:pt x="0" y="8"/>
                    <a:pt x="8" y="9"/>
                    <a:pt x="11" y="10"/>
                  </a:cubicBezTo>
                  <a:cubicBezTo>
                    <a:pt x="14" y="12"/>
                    <a:pt x="18" y="15"/>
                    <a:pt x="20" y="17"/>
                  </a:cubicBezTo>
                  <a:cubicBezTo>
                    <a:pt x="22" y="19"/>
                    <a:pt x="37" y="39"/>
                    <a:pt x="40" y="41"/>
                  </a:cubicBezTo>
                  <a:cubicBezTo>
                    <a:pt x="44" y="44"/>
                    <a:pt x="53" y="53"/>
                    <a:pt x="58" y="53"/>
                  </a:cubicBezTo>
                  <a:cubicBezTo>
                    <a:pt x="63" y="54"/>
                    <a:pt x="62" y="47"/>
                    <a:pt x="62" y="47"/>
                  </a:cubicBezTo>
                  <a:cubicBezTo>
                    <a:pt x="53" y="33"/>
                    <a:pt x="51" y="25"/>
                    <a:pt x="55" y="9"/>
                  </a:cubicBezTo>
                  <a:lnTo>
                    <a:pt x="68" y="0"/>
                  </a:lnTo>
                  <a:cubicBezTo>
                    <a:pt x="68" y="0"/>
                    <a:pt x="59" y="8"/>
                    <a:pt x="58" y="10"/>
                  </a:cubicBezTo>
                  <a:cubicBezTo>
                    <a:pt x="52" y="24"/>
                    <a:pt x="58" y="36"/>
                    <a:pt x="65" y="47"/>
                  </a:cubicBezTo>
                  <a:lnTo>
                    <a:pt x="65" y="55"/>
                  </a:lnTo>
                  <a:cubicBezTo>
                    <a:pt x="65" y="55"/>
                    <a:pt x="68" y="57"/>
                    <a:pt x="72" y="60"/>
                  </a:cubicBezTo>
                  <a:cubicBezTo>
                    <a:pt x="76" y="63"/>
                    <a:pt x="83" y="75"/>
                    <a:pt x="83" y="75"/>
                  </a:cubicBezTo>
                  <a:lnTo>
                    <a:pt x="83" y="83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Freeform 495">
              <a:extLst>
                <a:ext uri="{FF2B5EF4-FFF2-40B4-BE49-F238E27FC236}">
                  <a16:creationId xmlns:a16="http://schemas.microsoft.com/office/drawing/2014/main" id="{67F06993-3B43-41C9-9B93-77772473C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" y="2138"/>
              <a:ext cx="34" cy="82"/>
            </a:xfrm>
            <a:custGeom>
              <a:avLst/>
              <a:gdLst>
                <a:gd name="T0" fmla="*/ 0 w 34"/>
                <a:gd name="T1" fmla="*/ 0 h 41"/>
                <a:gd name="T2" fmla="*/ 30 w 34"/>
                <a:gd name="T3" fmla="*/ 39 h 41"/>
                <a:gd name="T4" fmla="*/ 14 w 34"/>
                <a:gd name="T5" fmla="*/ 39 h 41"/>
                <a:gd name="T6" fmla="*/ 17 w 34"/>
                <a:gd name="T7" fmla="*/ 41 h 41"/>
                <a:gd name="T8" fmla="*/ 34 w 34"/>
                <a:gd name="T9" fmla="*/ 41 h 41"/>
                <a:gd name="T10" fmla="*/ 34 w 34"/>
                <a:gd name="T11" fmla="*/ 38 h 41"/>
                <a:gd name="T12" fmla="*/ 12 w 34"/>
                <a:gd name="T13" fmla="*/ 25 h 41"/>
                <a:gd name="T14" fmla="*/ 2 w 34"/>
                <a:gd name="T15" fmla="*/ 4 h 41"/>
                <a:gd name="T16" fmla="*/ 0 w 34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1">
                  <a:moveTo>
                    <a:pt x="0" y="0"/>
                  </a:moveTo>
                  <a:cubicBezTo>
                    <a:pt x="6" y="24"/>
                    <a:pt x="10" y="28"/>
                    <a:pt x="30" y="39"/>
                  </a:cubicBezTo>
                  <a:lnTo>
                    <a:pt x="14" y="39"/>
                  </a:lnTo>
                  <a:lnTo>
                    <a:pt x="17" y="41"/>
                  </a:lnTo>
                  <a:lnTo>
                    <a:pt x="34" y="41"/>
                  </a:lnTo>
                  <a:lnTo>
                    <a:pt x="34" y="38"/>
                  </a:lnTo>
                  <a:cubicBezTo>
                    <a:pt x="34" y="38"/>
                    <a:pt x="18" y="32"/>
                    <a:pt x="12" y="25"/>
                  </a:cubicBezTo>
                  <a:cubicBezTo>
                    <a:pt x="7" y="18"/>
                    <a:pt x="2" y="4"/>
                    <a:pt x="2" y="4"/>
                  </a:cubicBezTo>
                  <a:lnTo>
                    <a:pt x="0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" name="Freeform 496">
              <a:extLst>
                <a:ext uri="{FF2B5EF4-FFF2-40B4-BE49-F238E27FC236}">
                  <a16:creationId xmlns:a16="http://schemas.microsoft.com/office/drawing/2014/main" id="{AFEE5FFD-0244-4111-9E12-074BAB603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" y="2138"/>
              <a:ext cx="10" cy="64"/>
            </a:xfrm>
            <a:custGeom>
              <a:avLst/>
              <a:gdLst>
                <a:gd name="T0" fmla="*/ 9 w 10"/>
                <a:gd name="T1" fmla="*/ 30 h 32"/>
                <a:gd name="T2" fmla="*/ 0 w 10"/>
                <a:gd name="T3" fmla="*/ 0 h 32"/>
                <a:gd name="T4" fmla="*/ 5 w 10"/>
                <a:gd name="T5" fmla="*/ 6 h 32"/>
                <a:gd name="T6" fmla="*/ 10 w 10"/>
                <a:gd name="T7" fmla="*/ 32 h 32"/>
                <a:gd name="T8" fmla="*/ 9 w 10"/>
                <a:gd name="T9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9" y="30"/>
                  </a:moveTo>
                  <a:cubicBezTo>
                    <a:pt x="9" y="18"/>
                    <a:pt x="5" y="10"/>
                    <a:pt x="0" y="0"/>
                  </a:cubicBezTo>
                  <a:cubicBezTo>
                    <a:pt x="0" y="0"/>
                    <a:pt x="3" y="3"/>
                    <a:pt x="5" y="6"/>
                  </a:cubicBezTo>
                  <a:cubicBezTo>
                    <a:pt x="9" y="15"/>
                    <a:pt x="10" y="22"/>
                    <a:pt x="10" y="32"/>
                  </a:cubicBezTo>
                  <a:lnTo>
                    <a:pt x="9" y="3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" name="Freeform 497">
              <a:extLst>
                <a:ext uri="{FF2B5EF4-FFF2-40B4-BE49-F238E27FC236}">
                  <a16:creationId xmlns:a16="http://schemas.microsoft.com/office/drawing/2014/main" id="{C331BB83-C83C-48EC-B485-E17DE4AA6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" y="2150"/>
              <a:ext cx="40" cy="68"/>
            </a:xfrm>
            <a:custGeom>
              <a:avLst/>
              <a:gdLst>
                <a:gd name="T0" fmla="*/ 4 w 41"/>
                <a:gd name="T1" fmla="*/ 0 h 34"/>
                <a:gd name="T2" fmla="*/ 4 w 41"/>
                <a:gd name="T3" fmla="*/ 19 h 34"/>
                <a:gd name="T4" fmla="*/ 14 w 41"/>
                <a:gd name="T5" fmla="*/ 30 h 34"/>
                <a:gd name="T6" fmla="*/ 41 w 41"/>
                <a:gd name="T7" fmla="*/ 34 h 34"/>
                <a:gd name="T8" fmla="*/ 30 w 41"/>
                <a:gd name="T9" fmla="*/ 28 h 34"/>
                <a:gd name="T10" fmla="*/ 16 w 41"/>
                <a:gd name="T11" fmla="*/ 27 h 34"/>
                <a:gd name="T12" fmla="*/ 6 w 41"/>
                <a:gd name="T13" fmla="*/ 19 h 34"/>
                <a:gd name="T14" fmla="*/ 4 w 41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4">
                  <a:moveTo>
                    <a:pt x="4" y="0"/>
                  </a:moveTo>
                  <a:cubicBezTo>
                    <a:pt x="4" y="0"/>
                    <a:pt x="0" y="13"/>
                    <a:pt x="4" y="19"/>
                  </a:cubicBezTo>
                  <a:cubicBezTo>
                    <a:pt x="7" y="25"/>
                    <a:pt x="10" y="28"/>
                    <a:pt x="14" y="30"/>
                  </a:cubicBezTo>
                  <a:cubicBezTo>
                    <a:pt x="19" y="31"/>
                    <a:pt x="41" y="34"/>
                    <a:pt x="41" y="34"/>
                  </a:cubicBezTo>
                  <a:lnTo>
                    <a:pt x="30" y="28"/>
                  </a:lnTo>
                  <a:cubicBezTo>
                    <a:pt x="30" y="28"/>
                    <a:pt x="21" y="29"/>
                    <a:pt x="16" y="27"/>
                  </a:cubicBezTo>
                  <a:cubicBezTo>
                    <a:pt x="10" y="25"/>
                    <a:pt x="8" y="22"/>
                    <a:pt x="6" y="19"/>
                  </a:cubicBezTo>
                  <a:cubicBezTo>
                    <a:pt x="4" y="15"/>
                    <a:pt x="4" y="0"/>
                    <a:pt x="4" y="0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" name="Freeform 498">
              <a:extLst>
                <a:ext uri="{FF2B5EF4-FFF2-40B4-BE49-F238E27FC236}">
                  <a16:creationId xmlns:a16="http://schemas.microsoft.com/office/drawing/2014/main" id="{E49F2DC3-B7E1-4AB8-A6CF-B675636F6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" y="2216"/>
              <a:ext cx="17" cy="110"/>
            </a:xfrm>
            <a:custGeom>
              <a:avLst/>
              <a:gdLst>
                <a:gd name="T0" fmla="*/ 17 w 17"/>
                <a:gd name="T1" fmla="*/ 0 h 55"/>
                <a:gd name="T2" fmla="*/ 3 w 17"/>
                <a:gd name="T3" fmla="*/ 15 h 55"/>
                <a:gd name="T4" fmla="*/ 0 w 17"/>
                <a:gd name="T5" fmla="*/ 33 h 55"/>
                <a:gd name="T6" fmla="*/ 0 w 17"/>
                <a:gd name="T7" fmla="*/ 44 h 55"/>
                <a:gd name="T8" fmla="*/ 0 w 17"/>
                <a:gd name="T9" fmla="*/ 51 h 55"/>
                <a:gd name="T10" fmla="*/ 2 w 17"/>
                <a:gd name="T11" fmla="*/ 55 h 55"/>
                <a:gd name="T12" fmla="*/ 2 w 17"/>
                <a:gd name="T13" fmla="*/ 41 h 55"/>
                <a:gd name="T14" fmla="*/ 2 w 17"/>
                <a:gd name="T15" fmla="*/ 30 h 55"/>
                <a:gd name="T16" fmla="*/ 6 w 17"/>
                <a:gd name="T17" fmla="*/ 16 h 55"/>
                <a:gd name="T18" fmla="*/ 15 w 17"/>
                <a:gd name="T19" fmla="*/ 4 h 55"/>
                <a:gd name="T20" fmla="*/ 17 w 17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5">
                  <a:moveTo>
                    <a:pt x="17" y="0"/>
                  </a:moveTo>
                  <a:cubicBezTo>
                    <a:pt x="17" y="0"/>
                    <a:pt x="5" y="10"/>
                    <a:pt x="3" y="15"/>
                  </a:cubicBezTo>
                  <a:cubicBezTo>
                    <a:pt x="1" y="20"/>
                    <a:pt x="0" y="33"/>
                    <a:pt x="0" y="33"/>
                  </a:cubicBezTo>
                  <a:cubicBezTo>
                    <a:pt x="0" y="33"/>
                    <a:pt x="0" y="39"/>
                    <a:pt x="0" y="44"/>
                  </a:cubicBezTo>
                  <a:cubicBezTo>
                    <a:pt x="1" y="48"/>
                    <a:pt x="0" y="51"/>
                    <a:pt x="0" y="51"/>
                  </a:cubicBezTo>
                  <a:lnTo>
                    <a:pt x="2" y="55"/>
                  </a:lnTo>
                  <a:cubicBezTo>
                    <a:pt x="2" y="55"/>
                    <a:pt x="3" y="49"/>
                    <a:pt x="2" y="41"/>
                  </a:cubicBezTo>
                  <a:cubicBezTo>
                    <a:pt x="2" y="34"/>
                    <a:pt x="2" y="30"/>
                    <a:pt x="2" y="30"/>
                  </a:cubicBezTo>
                  <a:cubicBezTo>
                    <a:pt x="2" y="30"/>
                    <a:pt x="3" y="21"/>
                    <a:pt x="6" y="16"/>
                  </a:cubicBezTo>
                  <a:cubicBezTo>
                    <a:pt x="9" y="11"/>
                    <a:pt x="15" y="4"/>
                    <a:pt x="15" y="4"/>
                  </a:cubicBezTo>
                  <a:lnTo>
                    <a:pt x="17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" name="Freeform 499">
              <a:extLst>
                <a:ext uri="{FF2B5EF4-FFF2-40B4-BE49-F238E27FC236}">
                  <a16:creationId xmlns:a16="http://schemas.microsoft.com/office/drawing/2014/main" id="{A45762E6-65AB-425C-9D41-C09326C7E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7" y="2224"/>
              <a:ext cx="54" cy="104"/>
            </a:xfrm>
            <a:custGeom>
              <a:avLst/>
              <a:gdLst>
                <a:gd name="T0" fmla="*/ 13 w 54"/>
                <a:gd name="T1" fmla="*/ 0 h 52"/>
                <a:gd name="T2" fmla="*/ 37 w 54"/>
                <a:gd name="T3" fmla="*/ 17 h 52"/>
                <a:gd name="T4" fmla="*/ 48 w 54"/>
                <a:gd name="T5" fmla="*/ 22 h 52"/>
                <a:gd name="T6" fmla="*/ 54 w 54"/>
                <a:gd name="T7" fmla="*/ 50 h 52"/>
                <a:gd name="T8" fmla="*/ 52 w 54"/>
                <a:gd name="T9" fmla="*/ 52 h 52"/>
                <a:gd name="T10" fmla="*/ 49 w 54"/>
                <a:gd name="T11" fmla="*/ 29 h 52"/>
                <a:gd name="T12" fmla="*/ 32 w 54"/>
                <a:gd name="T13" fmla="*/ 20 h 52"/>
                <a:gd name="T14" fmla="*/ 15 w 54"/>
                <a:gd name="T15" fmla="*/ 18 h 52"/>
                <a:gd name="T16" fmla="*/ 0 w 54"/>
                <a:gd name="T17" fmla="*/ 12 h 52"/>
                <a:gd name="T18" fmla="*/ 15 w 54"/>
                <a:gd name="T19" fmla="*/ 16 h 52"/>
                <a:gd name="T20" fmla="*/ 34 w 54"/>
                <a:gd name="T21" fmla="*/ 17 h 52"/>
                <a:gd name="T22" fmla="*/ 28 w 54"/>
                <a:gd name="T23" fmla="*/ 10 h 52"/>
                <a:gd name="T24" fmla="*/ 13 w 54"/>
                <a:gd name="T2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52">
                  <a:moveTo>
                    <a:pt x="13" y="0"/>
                  </a:moveTo>
                  <a:cubicBezTo>
                    <a:pt x="23" y="4"/>
                    <a:pt x="31" y="8"/>
                    <a:pt x="37" y="17"/>
                  </a:cubicBezTo>
                  <a:cubicBezTo>
                    <a:pt x="37" y="17"/>
                    <a:pt x="45" y="18"/>
                    <a:pt x="48" y="22"/>
                  </a:cubicBezTo>
                  <a:cubicBezTo>
                    <a:pt x="53" y="30"/>
                    <a:pt x="53" y="40"/>
                    <a:pt x="54" y="50"/>
                  </a:cubicBezTo>
                  <a:cubicBezTo>
                    <a:pt x="54" y="51"/>
                    <a:pt x="53" y="51"/>
                    <a:pt x="52" y="52"/>
                  </a:cubicBezTo>
                  <a:cubicBezTo>
                    <a:pt x="52" y="52"/>
                    <a:pt x="51" y="34"/>
                    <a:pt x="49" y="29"/>
                  </a:cubicBezTo>
                  <a:cubicBezTo>
                    <a:pt x="46" y="21"/>
                    <a:pt x="39" y="21"/>
                    <a:pt x="32" y="20"/>
                  </a:cubicBezTo>
                  <a:cubicBezTo>
                    <a:pt x="32" y="20"/>
                    <a:pt x="20" y="19"/>
                    <a:pt x="15" y="18"/>
                  </a:cubicBezTo>
                  <a:cubicBezTo>
                    <a:pt x="10" y="17"/>
                    <a:pt x="0" y="12"/>
                    <a:pt x="0" y="12"/>
                  </a:cubicBezTo>
                  <a:cubicBezTo>
                    <a:pt x="0" y="12"/>
                    <a:pt x="11" y="14"/>
                    <a:pt x="15" y="16"/>
                  </a:cubicBezTo>
                  <a:cubicBezTo>
                    <a:pt x="19" y="17"/>
                    <a:pt x="34" y="17"/>
                    <a:pt x="34" y="17"/>
                  </a:cubicBezTo>
                  <a:cubicBezTo>
                    <a:pt x="34" y="17"/>
                    <a:pt x="33" y="13"/>
                    <a:pt x="28" y="10"/>
                  </a:cubicBezTo>
                  <a:cubicBezTo>
                    <a:pt x="24" y="8"/>
                    <a:pt x="13" y="0"/>
                    <a:pt x="13" y="0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" name="Freeform 500">
              <a:extLst>
                <a:ext uri="{FF2B5EF4-FFF2-40B4-BE49-F238E27FC236}">
                  <a16:creationId xmlns:a16="http://schemas.microsoft.com/office/drawing/2014/main" id="{AE066D85-A6E6-40BD-9CC2-DC80029E8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4" y="2296"/>
              <a:ext cx="64" cy="58"/>
            </a:xfrm>
            <a:custGeom>
              <a:avLst/>
              <a:gdLst>
                <a:gd name="T0" fmla="*/ 1 w 64"/>
                <a:gd name="T1" fmla="*/ 11 h 29"/>
                <a:gd name="T2" fmla="*/ 30 w 64"/>
                <a:gd name="T3" fmla="*/ 5 h 29"/>
                <a:gd name="T4" fmla="*/ 40 w 64"/>
                <a:gd name="T5" fmla="*/ 0 h 29"/>
                <a:gd name="T6" fmla="*/ 64 w 64"/>
                <a:gd name="T7" fmla="*/ 16 h 29"/>
                <a:gd name="T8" fmla="*/ 63 w 64"/>
                <a:gd name="T9" fmla="*/ 18 h 29"/>
                <a:gd name="T10" fmla="*/ 46 w 64"/>
                <a:gd name="T11" fmla="*/ 5 h 29"/>
                <a:gd name="T12" fmla="*/ 35 w 64"/>
                <a:gd name="T13" fmla="*/ 4 h 29"/>
                <a:gd name="T14" fmla="*/ 28 w 64"/>
                <a:gd name="T15" fmla="*/ 11 h 29"/>
                <a:gd name="T16" fmla="*/ 14 w 64"/>
                <a:gd name="T17" fmla="*/ 22 h 29"/>
                <a:gd name="T18" fmla="*/ 0 w 64"/>
                <a:gd name="T19" fmla="*/ 29 h 29"/>
                <a:gd name="T20" fmla="*/ 13 w 64"/>
                <a:gd name="T21" fmla="*/ 20 h 29"/>
                <a:gd name="T22" fmla="*/ 27 w 64"/>
                <a:gd name="T23" fmla="*/ 8 h 29"/>
                <a:gd name="T24" fmla="*/ 19 w 64"/>
                <a:gd name="T25" fmla="*/ 7 h 29"/>
                <a:gd name="T26" fmla="*/ 1 w 64"/>
                <a:gd name="T27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29">
                  <a:moveTo>
                    <a:pt x="1" y="11"/>
                  </a:moveTo>
                  <a:cubicBezTo>
                    <a:pt x="11" y="6"/>
                    <a:pt x="20" y="3"/>
                    <a:pt x="30" y="5"/>
                  </a:cubicBezTo>
                  <a:cubicBezTo>
                    <a:pt x="30" y="5"/>
                    <a:pt x="36" y="0"/>
                    <a:pt x="40" y="0"/>
                  </a:cubicBezTo>
                  <a:cubicBezTo>
                    <a:pt x="50" y="2"/>
                    <a:pt x="57" y="10"/>
                    <a:pt x="64" y="16"/>
                  </a:cubicBezTo>
                  <a:cubicBezTo>
                    <a:pt x="64" y="17"/>
                    <a:pt x="64" y="17"/>
                    <a:pt x="63" y="18"/>
                  </a:cubicBezTo>
                  <a:cubicBezTo>
                    <a:pt x="63" y="18"/>
                    <a:pt x="51" y="7"/>
                    <a:pt x="46" y="5"/>
                  </a:cubicBezTo>
                  <a:cubicBezTo>
                    <a:pt x="41" y="2"/>
                    <a:pt x="36" y="4"/>
                    <a:pt x="35" y="4"/>
                  </a:cubicBezTo>
                  <a:cubicBezTo>
                    <a:pt x="34" y="5"/>
                    <a:pt x="28" y="11"/>
                    <a:pt x="28" y="11"/>
                  </a:cubicBezTo>
                  <a:cubicBezTo>
                    <a:pt x="28" y="11"/>
                    <a:pt x="18" y="19"/>
                    <a:pt x="14" y="22"/>
                  </a:cubicBezTo>
                  <a:cubicBezTo>
                    <a:pt x="10" y="25"/>
                    <a:pt x="0" y="29"/>
                    <a:pt x="0" y="29"/>
                  </a:cubicBezTo>
                  <a:cubicBezTo>
                    <a:pt x="0" y="29"/>
                    <a:pt x="9" y="23"/>
                    <a:pt x="13" y="20"/>
                  </a:cubicBezTo>
                  <a:cubicBezTo>
                    <a:pt x="17" y="18"/>
                    <a:pt x="27" y="8"/>
                    <a:pt x="27" y="8"/>
                  </a:cubicBezTo>
                  <a:cubicBezTo>
                    <a:pt x="27" y="8"/>
                    <a:pt x="23" y="5"/>
                    <a:pt x="19" y="7"/>
                  </a:cubicBezTo>
                  <a:cubicBezTo>
                    <a:pt x="15" y="8"/>
                    <a:pt x="1" y="11"/>
                    <a:pt x="1" y="11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" name="Freeform 501">
              <a:extLst>
                <a:ext uri="{FF2B5EF4-FFF2-40B4-BE49-F238E27FC236}">
                  <a16:creationId xmlns:a16="http://schemas.microsoft.com/office/drawing/2014/main" id="{969280CF-95D4-42BF-B9A3-3318660E2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" y="2050"/>
              <a:ext cx="27" cy="70"/>
            </a:xfrm>
            <a:custGeom>
              <a:avLst/>
              <a:gdLst>
                <a:gd name="T0" fmla="*/ 0 w 27"/>
                <a:gd name="T1" fmla="*/ 0 h 35"/>
                <a:gd name="T2" fmla="*/ 6 w 27"/>
                <a:gd name="T3" fmla="*/ 15 h 35"/>
                <a:gd name="T4" fmla="*/ 27 w 27"/>
                <a:gd name="T5" fmla="*/ 35 h 35"/>
                <a:gd name="T6" fmla="*/ 25 w 27"/>
                <a:gd name="T7" fmla="*/ 30 h 35"/>
                <a:gd name="T8" fmla="*/ 11 w 27"/>
                <a:gd name="T9" fmla="*/ 18 h 35"/>
                <a:gd name="T10" fmla="*/ 5 w 27"/>
                <a:gd name="T11" fmla="*/ 9 h 35"/>
                <a:gd name="T12" fmla="*/ 10 w 27"/>
                <a:gd name="T13" fmla="*/ 1 h 35"/>
                <a:gd name="T14" fmla="*/ 9 w 27"/>
                <a:gd name="T15" fmla="*/ 1 h 35"/>
                <a:gd name="T16" fmla="*/ 4 w 27"/>
                <a:gd name="T17" fmla="*/ 7 h 35"/>
                <a:gd name="T18" fmla="*/ 2 w 27"/>
                <a:gd name="T19" fmla="*/ 2 h 35"/>
                <a:gd name="T20" fmla="*/ 0 w 27"/>
                <a:gd name="T2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35">
                  <a:moveTo>
                    <a:pt x="0" y="0"/>
                  </a:moveTo>
                  <a:cubicBezTo>
                    <a:pt x="0" y="0"/>
                    <a:pt x="1" y="5"/>
                    <a:pt x="6" y="15"/>
                  </a:cubicBezTo>
                  <a:cubicBezTo>
                    <a:pt x="10" y="25"/>
                    <a:pt x="27" y="35"/>
                    <a:pt x="27" y="35"/>
                  </a:cubicBezTo>
                  <a:lnTo>
                    <a:pt x="25" y="30"/>
                  </a:lnTo>
                  <a:cubicBezTo>
                    <a:pt x="25" y="30"/>
                    <a:pt x="14" y="22"/>
                    <a:pt x="11" y="18"/>
                  </a:cubicBezTo>
                  <a:cubicBezTo>
                    <a:pt x="8" y="14"/>
                    <a:pt x="5" y="9"/>
                    <a:pt x="5" y="9"/>
                  </a:cubicBezTo>
                  <a:lnTo>
                    <a:pt x="10" y="1"/>
                  </a:lnTo>
                  <a:lnTo>
                    <a:pt x="9" y="1"/>
                  </a:lnTo>
                  <a:lnTo>
                    <a:pt x="4" y="7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8" name="Freeform 502">
              <a:extLst>
                <a:ext uri="{FF2B5EF4-FFF2-40B4-BE49-F238E27FC236}">
                  <a16:creationId xmlns:a16="http://schemas.microsoft.com/office/drawing/2014/main" id="{835B58ED-FA9D-497D-92C3-B201637D1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" y="2042"/>
              <a:ext cx="11" cy="42"/>
            </a:xfrm>
            <a:custGeom>
              <a:avLst/>
              <a:gdLst>
                <a:gd name="T0" fmla="*/ 0 w 11"/>
                <a:gd name="T1" fmla="*/ 19 h 21"/>
                <a:gd name="T2" fmla="*/ 7 w 11"/>
                <a:gd name="T3" fmla="*/ 10 h 21"/>
                <a:gd name="T4" fmla="*/ 10 w 11"/>
                <a:gd name="T5" fmla="*/ 0 h 21"/>
                <a:gd name="T6" fmla="*/ 11 w 11"/>
                <a:gd name="T7" fmla="*/ 1 h 21"/>
                <a:gd name="T8" fmla="*/ 8 w 11"/>
                <a:gd name="T9" fmla="*/ 12 h 21"/>
                <a:gd name="T10" fmla="*/ 1 w 11"/>
                <a:gd name="T11" fmla="*/ 21 h 21"/>
                <a:gd name="T12" fmla="*/ 0 w 11"/>
                <a:gd name="T13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1">
                  <a:moveTo>
                    <a:pt x="0" y="19"/>
                  </a:moveTo>
                  <a:cubicBezTo>
                    <a:pt x="0" y="19"/>
                    <a:pt x="5" y="15"/>
                    <a:pt x="7" y="10"/>
                  </a:cubicBezTo>
                  <a:cubicBezTo>
                    <a:pt x="9" y="5"/>
                    <a:pt x="10" y="0"/>
                    <a:pt x="10" y="0"/>
                  </a:cubicBezTo>
                  <a:lnTo>
                    <a:pt x="11" y="1"/>
                  </a:lnTo>
                  <a:cubicBezTo>
                    <a:pt x="11" y="1"/>
                    <a:pt x="10" y="8"/>
                    <a:pt x="8" y="12"/>
                  </a:cubicBezTo>
                  <a:cubicBezTo>
                    <a:pt x="6" y="16"/>
                    <a:pt x="1" y="21"/>
                    <a:pt x="1" y="21"/>
                  </a:cubicBezTo>
                  <a:lnTo>
                    <a:pt x="0" y="19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9" name="Freeform 503">
              <a:extLst>
                <a:ext uri="{FF2B5EF4-FFF2-40B4-BE49-F238E27FC236}">
                  <a16:creationId xmlns:a16="http://schemas.microsoft.com/office/drawing/2014/main" id="{4DCED8ED-CF2C-4F68-A8D6-8872540AA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" y="2058"/>
              <a:ext cx="70" cy="102"/>
            </a:xfrm>
            <a:custGeom>
              <a:avLst/>
              <a:gdLst>
                <a:gd name="T0" fmla="*/ 70 w 70"/>
                <a:gd name="T1" fmla="*/ 46 h 51"/>
                <a:gd name="T2" fmla="*/ 58 w 70"/>
                <a:gd name="T3" fmla="*/ 34 h 51"/>
                <a:gd name="T4" fmla="*/ 41 w 70"/>
                <a:gd name="T5" fmla="*/ 22 h 51"/>
                <a:gd name="T6" fmla="*/ 41 w 70"/>
                <a:gd name="T7" fmla="*/ 11 h 51"/>
                <a:gd name="T8" fmla="*/ 26 w 70"/>
                <a:gd name="T9" fmla="*/ 0 h 51"/>
                <a:gd name="T10" fmla="*/ 41 w 70"/>
                <a:gd name="T11" fmla="*/ 17 h 51"/>
                <a:gd name="T12" fmla="*/ 38 w 70"/>
                <a:gd name="T13" fmla="*/ 23 h 51"/>
                <a:gd name="T14" fmla="*/ 48 w 70"/>
                <a:gd name="T15" fmla="*/ 31 h 51"/>
                <a:gd name="T16" fmla="*/ 37 w 70"/>
                <a:gd name="T17" fmla="*/ 34 h 51"/>
                <a:gd name="T18" fmla="*/ 12 w 70"/>
                <a:gd name="T19" fmla="*/ 24 h 51"/>
                <a:gd name="T20" fmla="*/ 7 w 70"/>
                <a:gd name="T21" fmla="*/ 16 h 51"/>
                <a:gd name="T22" fmla="*/ 10 w 70"/>
                <a:gd name="T23" fmla="*/ 24 h 51"/>
                <a:gd name="T24" fmla="*/ 0 w 70"/>
                <a:gd name="T25" fmla="*/ 24 h 51"/>
                <a:gd name="T26" fmla="*/ 2 w 70"/>
                <a:gd name="T27" fmla="*/ 26 h 51"/>
                <a:gd name="T28" fmla="*/ 11 w 70"/>
                <a:gd name="T29" fmla="*/ 26 h 51"/>
                <a:gd name="T30" fmla="*/ 24 w 70"/>
                <a:gd name="T31" fmla="*/ 31 h 51"/>
                <a:gd name="T32" fmla="*/ 39 w 70"/>
                <a:gd name="T33" fmla="*/ 37 h 51"/>
                <a:gd name="T34" fmla="*/ 50 w 70"/>
                <a:gd name="T35" fmla="*/ 34 h 51"/>
                <a:gd name="T36" fmla="*/ 58 w 70"/>
                <a:gd name="T37" fmla="*/ 38 h 51"/>
                <a:gd name="T38" fmla="*/ 70 w 70"/>
                <a:gd name="T39" fmla="*/ 51 h 51"/>
                <a:gd name="T40" fmla="*/ 70 w 70"/>
                <a:gd name="T41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51">
                  <a:moveTo>
                    <a:pt x="70" y="46"/>
                  </a:moveTo>
                  <a:cubicBezTo>
                    <a:pt x="70" y="46"/>
                    <a:pt x="63" y="36"/>
                    <a:pt x="58" y="34"/>
                  </a:cubicBezTo>
                  <a:cubicBezTo>
                    <a:pt x="54" y="31"/>
                    <a:pt x="41" y="22"/>
                    <a:pt x="41" y="22"/>
                  </a:cubicBezTo>
                  <a:cubicBezTo>
                    <a:pt x="41" y="22"/>
                    <a:pt x="46" y="18"/>
                    <a:pt x="41" y="11"/>
                  </a:cubicBezTo>
                  <a:cubicBezTo>
                    <a:pt x="35" y="4"/>
                    <a:pt x="26" y="0"/>
                    <a:pt x="26" y="0"/>
                  </a:cubicBezTo>
                  <a:cubicBezTo>
                    <a:pt x="28" y="1"/>
                    <a:pt x="43" y="14"/>
                    <a:pt x="41" y="17"/>
                  </a:cubicBezTo>
                  <a:cubicBezTo>
                    <a:pt x="40" y="19"/>
                    <a:pt x="38" y="23"/>
                    <a:pt x="38" y="23"/>
                  </a:cubicBezTo>
                  <a:cubicBezTo>
                    <a:pt x="41" y="26"/>
                    <a:pt x="44" y="28"/>
                    <a:pt x="48" y="31"/>
                  </a:cubicBezTo>
                  <a:cubicBezTo>
                    <a:pt x="48" y="31"/>
                    <a:pt x="45" y="34"/>
                    <a:pt x="37" y="34"/>
                  </a:cubicBezTo>
                  <a:cubicBezTo>
                    <a:pt x="30" y="33"/>
                    <a:pt x="12" y="24"/>
                    <a:pt x="12" y="24"/>
                  </a:cubicBezTo>
                  <a:cubicBezTo>
                    <a:pt x="10" y="22"/>
                    <a:pt x="9" y="19"/>
                    <a:pt x="7" y="16"/>
                  </a:cubicBezTo>
                  <a:cubicBezTo>
                    <a:pt x="8" y="19"/>
                    <a:pt x="9" y="21"/>
                    <a:pt x="10" y="24"/>
                  </a:cubicBezTo>
                  <a:cubicBezTo>
                    <a:pt x="7" y="24"/>
                    <a:pt x="4" y="24"/>
                    <a:pt x="0" y="24"/>
                  </a:cubicBezTo>
                  <a:cubicBezTo>
                    <a:pt x="1" y="25"/>
                    <a:pt x="1" y="25"/>
                    <a:pt x="2" y="26"/>
                  </a:cubicBezTo>
                  <a:cubicBezTo>
                    <a:pt x="2" y="26"/>
                    <a:pt x="9" y="26"/>
                    <a:pt x="11" y="26"/>
                  </a:cubicBezTo>
                  <a:cubicBezTo>
                    <a:pt x="12" y="27"/>
                    <a:pt x="20" y="29"/>
                    <a:pt x="24" y="31"/>
                  </a:cubicBezTo>
                  <a:cubicBezTo>
                    <a:pt x="28" y="34"/>
                    <a:pt x="32" y="37"/>
                    <a:pt x="39" y="37"/>
                  </a:cubicBezTo>
                  <a:cubicBezTo>
                    <a:pt x="45" y="37"/>
                    <a:pt x="50" y="34"/>
                    <a:pt x="50" y="34"/>
                  </a:cubicBezTo>
                  <a:cubicBezTo>
                    <a:pt x="50" y="34"/>
                    <a:pt x="53" y="34"/>
                    <a:pt x="58" y="38"/>
                  </a:cubicBezTo>
                  <a:cubicBezTo>
                    <a:pt x="62" y="42"/>
                    <a:pt x="70" y="51"/>
                    <a:pt x="70" y="51"/>
                  </a:cubicBezTo>
                  <a:cubicBezTo>
                    <a:pt x="70" y="49"/>
                    <a:pt x="70" y="47"/>
                    <a:pt x="70" y="46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0" name="Freeform 504">
              <a:extLst>
                <a:ext uri="{FF2B5EF4-FFF2-40B4-BE49-F238E27FC236}">
                  <a16:creationId xmlns:a16="http://schemas.microsoft.com/office/drawing/2014/main" id="{55926997-FE90-4D9F-967B-4F879A2E7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" y="2034"/>
              <a:ext cx="42" cy="86"/>
            </a:xfrm>
            <a:custGeom>
              <a:avLst/>
              <a:gdLst>
                <a:gd name="T0" fmla="*/ 0 w 42"/>
                <a:gd name="T1" fmla="*/ 39 h 43"/>
                <a:gd name="T2" fmla="*/ 22 w 42"/>
                <a:gd name="T3" fmla="*/ 19 h 43"/>
                <a:gd name="T4" fmla="*/ 26 w 42"/>
                <a:gd name="T5" fmla="*/ 11 h 43"/>
                <a:gd name="T6" fmla="*/ 24 w 42"/>
                <a:gd name="T7" fmla="*/ 19 h 43"/>
                <a:gd name="T8" fmla="*/ 41 w 42"/>
                <a:gd name="T9" fmla="*/ 0 h 43"/>
                <a:gd name="T10" fmla="*/ 40 w 42"/>
                <a:gd name="T11" fmla="*/ 8 h 43"/>
                <a:gd name="T12" fmla="*/ 34 w 42"/>
                <a:gd name="T13" fmla="*/ 18 h 43"/>
                <a:gd name="T14" fmla="*/ 21 w 42"/>
                <a:gd name="T15" fmla="*/ 23 h 43"/>
                <a:gd name="T16" fmla="*/ 13 w 42"/>
                <a:gd name="T17" fmla="*/ 31 h 43"/>
                <a:gd name="T18" fmla="*/ 1 w 42"/>
                <a:gd name="T19" fmla="*/ 43 h 43"/>
                <a:gd name="T20" fmla="*/ 0 w 42"/>
                <a:gd name="T21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43">
                  <a:moveTo>
                    <a:pt x="0" y="39"/>
                  </a:moveTo>
                  <a:cubicBezTo>
                    <a:pt x="7" y="33"/>
                    <a:pt x="15" y="24"/>
                    <a:pt x="22" y="19"/>
                  </a:cubicBezTo>
                  <a:cubicBezTo>
                    <a:pt x="23" y="16"/>
                    <a:pt x="24" y="14"/>
                    <a:pt x="26" y="11"/>
                  </a:cubicBezTo>
                  <a:cubicBezTo>
                    <a:pt x="25" y="13"/>
                    <a:pt x="25" y="16"/>
                    <a:pt x="24" y="19"/>
                  </a:cubicBezTo>
                  <a:cubicBezTo>
                    <a:pt x="35" y="17"/>
                    <a:pt x="39" y="11"/>
                    <a:pt x="41" y="0"/>
                  </a:cubicBezTo>
                  <a:cubicBezTo>
                    <a:pt x="41" y="0"/>
                    <a:pt x="42" y="3"/>
                    <a:pt x="40" y="8"/>
                  </a:cubicBezTo>
                  <a:cubicBezTo>
                    <a:pt x="38" y="13"/>
                    <a:pt x="38" y="16"/>
                    <a:pt x="34" y="18"/>
                  </a:cubicBezTo>
                  <a:cubicBezTo>
                    <a:pt x="31" y="20"/>
                    <a:pt x="25" y="20"/>
                    <a:pt x="21" y="23"/>
                  </a:cubicBezTo>
                  <a:cubicBezTo>
                    <a:pt x="18" y="26"/>
                    <a:pt x="13" y="31"/>
                    <a:pt x="13" y="31"/>
                  </a:cubicBezTo>
                  <a:cubicBezTo>
                    <a:pt x="9" y="35"/>
                    <a:pt x="5" y="39"/>
                    <a:pt x="1" y="43"/>
                  </a:cubicBezTo>
                  <a:cubicBezTo>
                    <a:pt x="1" y="41"/>
                    <a:pt x="1" y="40"/>
                    <a:pt x="0" y="39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" name="Freeform 505">
              <a:extLst>
                <a:ext uri="{FF2B5EF4-FFF2-40B4-BE49-F238E27FC236}">
                  <a16:creationId xmlns:a16="http://schemas.microsoft.com/office/drawing/2014/main" id="{83AC3B84-41CB-43CF-AC9E-800BE3976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2070"/>
              <a:ext cx="33" cy="70"/>
            </a:xfrm>
            <a:custGeom>
              <a:avLst/>
              <a:gdLst>
                <a:gd name="T0" fmla="*/ 0 w 33"/>
                <a:gd name="T1" fmla="*/ 34 h 35"/>
                <a:gd name="T2" fmla="*/ 12 w 33"/>
                <a:gd name="T3" fmla="*/ 20 h 35"/>
                <a:gd name="T4" fmla="*/ 33 w 33"/>
                <a:gd name="T5" fmla="*/ 0 h 35"/>
                <a:gd name="T6" fmla="*/ 12 w 33"/>
                <a:gd name="T7" fmla="*/ 22 h 35"/>
                <a:gd name="T8" fmla="*/ 3 w 33"/>
                <a:gd name="T9" fmla="*/ 35 h 35"/>
                <a:gd name="T10" fmla="*/ 0 w 33"/>
                <a:gd name="T11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5">
                  <a:moveTo>
                    <a:pt x="0" y="34"/>
                  </a:moveTo>
                  <a:cubicBezTo>
                    <a:pt x="7" y="29"/>
                    <a:pt x="8" y="24"/>
                    <a:pt x="12" y="20"/>
                  </a:cubicBezTo>
                  <a:cubicBezTo>
                    <a:pt x="20" y="14"/>
                    <a:pt x="26" y="8"/>
                    <a:pt x="33" y="0"/>
                  </a:cubicBezTo>
                  <a:cubicBezTo>
                    <a:pt x="28" y="9"/>
                    <a:pt x="20" y="16"/>
                    <a:pt x="12" y="22"/>
                  </a:cubicBezTo>
                  <a:cubicBezTo>
                    <a:pt x="11" y="27"/>
                    <a:pt x="6" y="31"/>
                    <a:pt x="3" y="35"/>
                  </a:cubicBezTo>
                  <a:cubicBezTo>
                    <a:pt x="2" y="35"/>
                    <a:pt x="1" y="34"/>
                    <a:pt x="0" y="34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2" name="Freeform 506">
              <a:extLst>
                <a:ext uri="{FF2B5EF4-FFF2-40B4-BE49-F238E27FC236}">
                  <a16:creationId xmlns:a16="http://schemas.microsoft.com/office/drawing/2014/main" id="{7D04CA22-FA1C-401A-BF0B-DDFBF0423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4" y="2046"/>
              <a:ext cx="12" cy="112"/>
            </a:xfrm>
            <a:custGeom>
              <a:avLst/>
              <a:gdLst>
                <a:gd name="T0" fmla="*/ 2 w 12"/>
                <a:gd name="T1" fmla="*/ 0 h 56"/>
                <a:gd name="T2" fmla="*/ 1 w 12"/>
                <a:gd name="T3" fmla="*/ 15 h 56"/>
                <a:gd name="T4" fmla="*/ 9 w 12"/>
                <a:gd name="T5" fmla="*/ 35 h 56"/>
                <a:gd name="T6" fmla="*/ 9 w 12"/>
                <a:gd name="T7" fmla="*/ 56 h 56"/>
                <a:gd name="T8" fmla="*/ 11 w 12"/>
                <a:gd name="T9" fmla="*/ 54 h 56"/>
                <a:gd name="T10" fmla="*/ 11 w 12"/>
                <a:gd name="T11" fmla="*/ 39 h 56"/>
                <a:gd name="T12" fmla="*/ 9 w 12"/>
                <a:gd name="T13" fmla="*/ 28 h 56"/>
                <a:gd name="T14" fmla="*/ 2 w 12"/>
                <a:gd name="T15" fmla="*/ 14 h 56"/>
                <a:gd name="T16" fmla="*/ 2 w 12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56">
                  <a:moveTo>
                    <a:pt x="2" y="0"/>
                  </a:moveTo>
                  <a:cubicBezTo>
                    <a:pt x="2" y="0"/>
                    <a:pt x="0" y="8"/>
                    <a:pt x="1" y="15"/>
                  </a:cubicBezTo>
                  <a:cubicBezTo>
                    <a:pt x="2" y="22"/>
                    <a:pt x="8" y="31"/>
                    <a:pt x="9" y="35"/>
                  </a:cubicBezTo>
                  <a:cubicBezTo>
                    <a:pt x="9" y="39"/>
                    <a:pt x="9" y="56"/>
                    <a:pt x="9" y="56"/>
                  </a:cubicBezTo>
                  <a:lnTo>
                    <a:pt x="11" y="54"/>
                  </a:lnTo>
                  <a:cubicBezTo>
                    <a:pt x="11" y="54"/>
                    <a:pt x="12" y="46"/>
                    <a:pt x="11" y="39"/>
                  </a:cubicBezTo>
                  <a:cubicBezTo>
                    <a:pt x="10" y="32"/>
                    <a:pt x="11" y="31"/>
                    <a:pt x="9" y="28"/>
                  </a:cubicBezTo>
                  <a:cubicBezTo>
                    <a:pt x="7" y="25"/>
                    <a:pt x="3" y="18"/>
                    <a:pt x="2" y="14"/>
                  </a:cubicBezTo>
                  <a:cubicBezTo>
                    <a:pt x="2" y="11"/>
                    <a:pt x="2" y="0"/>
                    <a:pt x="2" y="0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" name="Freeform 507">
              <a:extLst>
                <a:ext uri="{FF2B5EF4-FFF2-40B4-BE49-F238E27FC236}">
                  <a16:creationId xmlns:a16="http://schemas.microsoft.com/office/drawing/2014/main" id="{54105CF2-5CE4-4171-B18D-396978B5F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8" y="2098"/>
              <a:ext cx="59" cy="118"/>
            </a:xfrm>
            <a:custGeom>
              <a:avLst/>
              <a:gdLst>
                <a:gd name="T0" fmla="*/ 59 w 59"/>
                <a:gd name="T1" fmla="*/ 59 h 59"/>
                <a:gd name="T2" fmla="*/ 51 w 59"/>
                <a:gd name="T3" fmla="*/ 49 h 59"/>
                <a:gd name="T4" fmla="*/ 43 w 59"/>
                <a:gd name="T5" fmla="*/ 40 h 59"/>
                <a:gd name="T6" fmla="*/ 23 w 59"/>
                <a:gd name="T7" fmla="*/ 30 h 59"/>
                <a:gd name="T8" fmla="*/ 0 w 59"/>
                <a:gd name="T9" fmla="*/ 15 h 59"/>
                <a:gd name="T10" fmla="*/ 1 w 59"/>
                <a:gd name="T11" fmla="*/ 14 h 59"/>
                <a:gd name="T12" fmla="*/ 30 w 59"/>
                <a:gd name="T13" fmla="*/ 30 h 59"/>
                <a:gd name="T14" fmla="*/ 26 w 59"/>
                <a:gd name="T15" fmla="*/ 22 h 59"/>
                <a:gd name="T16" fmla="*/ 20 w 59"/>
                <a:gd name="T17" fmla="*/ 9 h 59"/>
                <a:gd name="T18" fmla="*/ 14 w 59"/>
                <a:gd name="T19" fmla="*/ 5 h 59"/>
                <a:gd name="T20" fmla="*/ 21 w 59"/>
                <a:gd name="T21" fmla="*/ 9 h 59"/>
                <a:gd name="T22" fmla="*/ 37 w 59"/>
                <a:gd name="T23" fmla="*/ 0 h 59"/>
                <a:gd name="T24" fmla="*/ 37 w 59"/>
                <a:gd name="T25" fmla="*/ 1 h 59"/>
                <a:gd name="T26" fmla="*/ 24 w 59"/>
                <a:gd name="T27" fmla="*/ 11 h 59"/>
                <a:gd name="T28" fmla="*/ 30 w 59"/>
                <a:gd name="T29" fmla="*/ 26 h 59"/>
                <a:gd name="T30" fmla="*/ 39 w 59"/>
                <a:gd name="T31" fmla="*/ 34 h 59"/>
                <a:gd name="T32" fmla="*/ 50 w 59"/>
                <a:gd name="T33" fmla="*/ 40 h 59"/>
                <a:gd name="T34" fmla="*/ 58 w 59"/>
                <a:gd name="T35" fmla="*/ 53 h 59"/>
                <a:gd name="T36" fmla="*/ 59 w 59"/>
                <a:gd name="T3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59">
                  <a:moveTo>
                    <a:pt x="59" y="59"/>
                  </a:moveTo>
                  <a:cubicBezTo>
                    <a:pt x="59" y="59"/>
                    <a:pt x="53" y="52"/>
                    <a:pt x="51" y="49"/>
                  </a:cubicBezTo>
                  <a:cubicBezTo>
                    <a:pt x="48" y="46"/>
                    <a:pt x="48" y="43"/>
                    <a:pt x="43" y="40"/>
                  </a:cubicBezTo>
                  <a:cubicBezTo>
                    <a:pt x="38" y="38"/>
                    <a:pt x="23" y="30"/>
                    <a:pt x="23" y="30"/>
                  </a:cubicBezTo>
                  <a:cubicBezTo>
                    <a:pt x="14" y="27"/>
                    <a:pt x="7" y="23"/>
                    <a:pt x="0" y="15"/>
                  </a:cubicBezTo>
                  <a:lnTo>
                    <a:pt x="1" y="14"/>
                  </a:lnTo>
                  <a:cubicBezTo>
                    <a:pt x="10" y="23"/>
                    <a:pt x="18" y="26"/>
                    <a:pt x="30" y="30"/>
                  </a:cubicBezTo>
                  <a:cubicBezTo>
                    <a:pt x="30" y="30"/>
                    <a:pt x="26" y="26"/>
                    <a:pt x="26" y="22"/>
                  </a:cubicBezTo>
                  <a:cubicBezTo>
                    <a:pt x="25" y="18"/>
                    <a:pt x="20" y="9"/>
                    <a:pt x="20" y="9"/>
                  </a:cubicBezTo>
                  <a:cubicBezTo>
                    <a:pt x="18" y="8"/>
                    <a:pt x="16" y="6"/>
                    <a:pt x="14" y="5"/>
                  </a:cubicBezTo>
                  <a:cubicBezTo>
                    <a:pt x="17" y="5"/>
                    <a:pt x="19" y="8"/>
                    <a:pt x="21" y="9"/>
                  </a:cubicBezTo>
                  <a:cubicBezTo>
                    <a:pt x="27" y="4"/>
                    <a:pt x="30" y="2"/>
                    <a:pt x="37" y="0"/>
                  </a:cubicBezTo>
                  <a:cubicBezTo>
                    <a:pt x="37" y="0"/>
                    <a:pt x="37" y="1"/>
                    <a:pt x="37" y="1"/>
                  </a:cubicBezTo>
                  <a:cubicBezTo>
                    <a:pt x="31" y="2"/>
                    <a:pt x="28" y="5"/>
                    <a:pt x="24" y="11"/>
                  </a:cubicBezTo>
                  <a:cubicBezTo>
                    <a:pt x="24" y="11"/>
                    <a:pt x="28" y="23"/>
                    <a:pt x="30" y="26"/>
                  </a:cubicBezTo>
                  <a:cubicBezTo>
                    <a:pt x="33" y="28"/>
                    <a:pt x="36" y="33"/>
                    <a:pt x="39" y="34"/>
                  </a:cubicBezTo>
                  <a:cubicBezTo>
                    <a:pt x="41" y="35"/>
                    <a:pt x="47" y="37"/>
                    <a:pt x="50" y="40"/>
                  </a:cubicBezTo>
                  <a:cubicBezTo>
                    <a:pt x="52" y="44"/>
                    <a:pt x="58" y="53"/>
                    <a:pt x="58" y="53"/>
                  </a:cubicBezTo>
                  <a:lnTo>
                    <a:pt x="59" y="59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4" name="Freeform 508">
              <a:extLst>
                <a:ext uri="{FF2B5EF4-FFF2-40B4-BE49-F238E27FC236}">
                  <a16:creationId xmlns:a16="http://schemas.microsoft.com/office/drawing/2014/main" id="{E3BADCB6-5F01-4828-9EAE-0644D72A9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1" y="2024"/>
              <a:ext cx="25" cy="52"/>
            </a:xfrm>
            <a:custGeom>
              <a:avLst/>
              <a:gdLst>
                <a:gd name="T0" fmla="*/ 10 w 25"/>
                <a:gd name="T1" fmla="*/ 1 h 26"/>
                <a:gd name="T2" fmla="*/ 16 w 25"/>
                <a:gd name="T3" fmla="*/ 15 h 26"/>
                <a:gd name="T4" fmla="*/ 0 w 25"/>
                <a:gd name="T5" fmla="*/ 12 h 26"/>
                <a:gd name="T6" fmla="*/ 0 w 25"/>
                <a:gd name="T7" fmla="*/ 14 h 26"/>
                <a:gd name="T8" fmla="*/ 16 w 25"/>
                <a:gd name="T9" fmla="*/ 17 h 26"/>
                <a:gd name="T10" fmla="*/ 24 w 25"/>
                <a:gd name="T11" fmla="*/ 26 h 26"/>
                <a:gd name="T12" fmla="*/ 25 w 25"/>
                <a:gd name="T13" fmla="*/ 24 h 26"/>
                <a:gd name="T14" fmla="*/ 18 w 25"/>
                <a:gd name="T15" fmla="*/ 17 h 26"/>
                <a:gd name="T16" fmla="*/ 11 w 25"/>
                <a:gd name="T17" fmla="*/ 0 h 26"/>
                <a:gd name="T18" fmla="*/ 10 w 25"/>
                <a:gd name="T1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6">
                  <a:moveTo>
                    <a:pt x="10" y="1"/>
                  </a:moveTo>
                  <a:cubicBezTo>
                    <a:pt x="13" y="4"/>
                    <a:pt x="17" y="10"/>
                    <a:pt x="16" y="15"/>
                  </a:cubicBezTo>
                  <a:lnTo>
                    <a:pt x="0" y="12"/>
                  </a:lnTo>
                  <a:lnTo>
                    <a:pt x="0" y="14"/>
                  </a:lnTo>
                  <a:cubicBezTo>
                    <a:pt x="0" y="14"/>
                    <a:pt x="13" y="16"/>
                    <a:pt x="16" y="17"/>
                  </a:cubicBezTo>
                  <a:cubicBezTo>
                    <a:pt x="18" y="18"/>
                    <a:pt x="24" y="26"/>
                    <a:pt x="24" y="26"/>
                  </a:cubicBezTo>
                  <a:lnTo>
                    <a:pt x="25" y="24"/>
                  </a:lnTo>
                  <a:lnTo>
                    <a:pt x="18" y="17"/>
                  </a:lnTo>
                  <a:cubicBezTo>
                    <a:pt x="18" y="10"/>
                    <a:pt x="16" y="5"/>
                    <a:pt x="11" y="0"/>
                  </a:cubicBezTo>
                  <a:lnTo>
                    <a:pt x="10" y="1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" name="Freeform 509">
              <a:extLst>
                <a:ext uri="{FF2B5EF4-FFF2-40B4-BE49-F238E27FC236}">
                  <a16:creationId xmlns:a16="http://schemas.microsoft.com/office/drawing/2014/main" id="{BA012C9A-9A3D-43CA-B953-2A4570021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" y="2020"/>
              <a:ext cx="13" cy="50"/>
            </a:xfrm>
            <a:custGeom>
              <a:avLst/>
              <a:gdLst>
                <a:gd name="T0" fmla="*/ 0 w 13"/>
                <a:gd name="T1" fmla="*/ 0 h 25"/>
                <a:gd name="T2" fmla="*/ 9 w 13"/>
                <a:gd name="T3" fmla="*/ 25 h 25"/>
                <a:gd name="T4" fmla="*/ 11 w 13"/>
                <a:gd name="T5" fmla="*/ 24 h 25"/>
                <a:gd name="T6" fmla="*/ 4 w 13"/>
                <a:gd name="T7" fmla="*/ 9 h 25"/>
                <a:gd name="T8" fmla="*/ 13 w 13"/>
                <a:gd name="T9" fmla="*/ 1 h 25"/>
                <a:gd name="T10" fmla="*/ 12 w 13"/>
                <a:gd name="T11" fmla="*/ 1 h 25"/>
                <a:gd name="T12" fmla="*/ 4 w 13"/>
                <a:gd name="T13" fmla="*/ 7 h 25"/>
                <a:gd name="T14" fmla="*/ 0 w 13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cubicBezTo>
                    <a:pt x="2" y="9"/>
                    <a:pt x="6" y="17"/>
                    <a:pt x="9" y="25"/>
                  </a:cubicBezTo>
                  <a:lnTo>
                    <a:pt x="11" y="24"/>
                  </a:lnTo>
                  <a:cubicBezTo>
                    <a:pt x="8" y="19"/>
                    <a:pt x="5" y="14"/>
                    <a:pt x="4" y="9"/>
                  </a:cubicBezTo>
                  <a:cubicBezTo>
                    <a:pt x="9" y="8"/>
                    <a:pt x="11" y="5"/>
                    <a:pt x="13" y="1"/>
                  </a:cubicBezTo>
                  <a:lnTo>
                    <a:pt x="12" y="1"/>
                  </a:lnTo>
                  <a:cubicBezTo>
                    <a:pt x="10" y="4"/>
                    <a:pt x="7" y="7"/>
                    <a:pt x="4" y="7"/>
                  </a:cubicBezTo>
                  <a:lnTo>
                    <a:pt x="0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6" name="Freeform 510">
              <a:extLst>
                <a:ext uri="{FF2B5EF4-FFF2-40B4-BE49-F238E27FC236}">
                  <a16:creationId xmlns:a16="http://schemas.microsoft.com/office/drawing/2014/main" id="{3BC21575-78EE-4D75-AA84-0432780BB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" y="2074"/>
              <a:ext cx="8" cy="30"/>
            </a:xfrm>
            <a:custGeom>
              <a:avLst/>
              <a:gdLst>
                <a:gd name="T0" fmla="*/ 6 w 8"/>
                <a:gd name="T1" fmla="*/ 1 h 15"/>
                <a:gd name="T2" fmla="*/ 5 w 8"/>
                <a:gd name="T3" fmla="*/ 8 h 15"/>
                <a:gd name="T4" fmla="*/ 0 w 8"/>
                <a:gd name="T5" fmla="*/ 13 h 15"/>
                <a:gd name="T6" fmla="*/ 2 w 8"/>
                <a:gd name="T7" fmla="*/ 15 h 15"/>
                <a:gd name="T8" fmla="*/ 6 w 8"/>
                <a:gd name="T9" fmla="*/ 9 h 15"/>
                <a:gd name="T10" fmla="*/ 8 w 8"/>
                <a:gd name="T11" fmla="*/ 0 h 15"/>
                <a:gd name="T12" fmla="*/ 6 w 8"/>
                <a:gd name="T1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5">
                  <a:moveTo>
                    <a:pt x="6" y="1"/>
                  </a:moveTo>
                  <a:cubicBezTo>
                    <a:pt x="6" y="1"/>
                    <a:pt x="6" y="5"/>
                    <a:pt x="5" y="8"/>
                  </a:cubicBezTo>
                  <a:cubicBezTo>
                    <a:pt x="4" y="11"/>
                    <a:pt x="0" y="13"/>
                    <a:pt x="0" y="13"/>
                  </a:cubicBezTo>
                  <a:lnTo>
                    <a:pt x="2" y="15"/>
                  </a:lnTo>
                  <a:cubicBezTo>
                    <a:pt x="2" y="15"/>
                    <a:pt x="5" y="10"/>
                    <a:pt x="6" y="9"/>
                  </a:cubicBezTo>
                  <a:cubicBezTo>
                    <a:pt x="7" y="7"/>
                    <a:pt x="8" y="0"/>
                    <a:pt x="8" y="0"/>
                  </a:cubicBezTo>
                  <a:lnTo>
                    <a:pt x="6" y="1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7" name="Freeform 511">
              <a:extLst>
                <a:ext uri="{FF2B5EF4-FFF2-40B4-BE49-F238E27FC236}">
                  <a16:creationId xmlns:a16="http://schemas.microsoft.com/office/drawing/2014/main" id="{416A544A-C6A9-4EB0-8E93-8BCDE0459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" y="2052"/>
              <a:ext cx="17" cy="51"/>
            </a:xfrm>
            <a:custGeom>
              <a:avLst/>
              <a:gdLst>
                <a:gd name="T0" fmla="*/ 0 w 17"/>
                <a:gd name="T1" fmla="*/ 4 h 26"/>
                <a:gd name="T2" fmla="*/ 4 w 17"/>
                <a:gd name="T3" fmla="*/ 11 h 26"/>
                <a:gd name="T4" fmla="*/ 7 w 17"/>
                <a:gd name="T5" fmla="*/ 17 h 26"/>
                <a:gd name="T6" fmla="*/ 16 w 17"/>
                <a:gd name="T7" fmla="*/ 26 h 26"/>
                <a:gd name="T8" fmla="*/ 17 w 17"/>
                <a:gd name="T9" fmla="*/ 25 h 26"/>
                <a:gd name="T10" fmla="*/ 10 w 17"/>
                <a:gd name="T11" fmla="*/ 19 h 26"/>
                <a:gd name="T12" fmla="*/ 13 w 17"/>
                <a:gd name="T13" fmla="*/ 10 h 26"/>
                <a:gd name="T14" fmla="*/ 11 w 17"/>
                <a:gd name="T15" fmla="*/ 0 h 26"/>
                <a:gd name="T16" fmla="*/ 11 w 17"/>
                <a:gd name="T17" fmla="*/ 0 h 26"/>
                <a:gd name="T18" fmla="*/ 12 w 17"/>
                <a:gd name="T19" fmla="*/ 8 h 26"/>
                <a:gd name="T20" fmla="*/ 9 w 17"/>
                <a:gd name="T21" fmla="*/ 18 h 26"/>
                <a:gd name="T22" fmla="*/ 5 w 17"/>
                <a:gd name="T23" fmla="*/ 12 h 26"/>
                <a:gd name="T24" fmla="*/ 3 w 17"/>
                <a:gd name="T25" fmla="*/ 5 h 26"/>
                <a:gd name="T26" fmla="*/ 0 w 17"/>
                <a:gd name="T27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6">
                  <a:moveTo>
                    <a:pt x="0" y="4"/>
                  </a:moveTo>
                  <a:cubicBezTo>
                    <a:pt x="0" y="4"/>
                    <a:pt x="4" y="7"/>
                    <a:pt x="4" y="11"/>
                  </a:cubicBezTo>
                  <a:cubicBezTo>
                    <a:pt x="5" y="15"/>
                    <a:pt x="6" y="15"/>
                    <a:pt x="7" y="17"/>
                  </a:cubicBezTo>
                  <a:cubicBezTo>
                    <a:pt x="9" y="20"/>
                    <a:pt x="16" y="26"/>
                    <a:pt x="16" y="26"/>
                  </a:cubicBezTo>
                  <a:lnTo>
                    <a:pt x="17" y="25"/>
                  </a:lnTo>
                  <a:lnTo>
                    <a:pt x="10" y="19"/>
                  </a:lnTo>
                  <a:cubicBezTo>
                    <a:pt x="10" y="19"/>
                    <a:pt x="13" y="15"/>
                    <a:pt x="13" y="10"/>
                  </a:cubicBezTo>
                  <a:cubicBezTo>
                    <a:pt x="13" y="5"/>
                    <a:pt x="11" y="0"/>
                    <a:pt x="11" y="0"/>
                  </a:cubicBezTo>
                  <a:lnTo>
                    <a:pt x="11" y="0"/>
                  </a:lnTo>
                  <a:cubicBezTo>
                    <a:pt x="11" y="0"/>
                    <a:pt x="12" y="5"/>
                    <a:pt x="12" y="8"/>
                  </a:cubicBezTo>
                  <a:cubicBezTo>
                    <a:pt x="12" y="11"/>
                    <a:pt x="9" y="18"/>
                    <a:pt x="9" y="18"/>
                  </a:cubicBezTo>
                  <a:cubicBezTo>
                    <a:pt x="9" y="18"/>
                    <a:pt x="5" y="15"/>
                    <a:pt x="5" y="12"/>
                  </a:cubicBezTo>
                  <a:cubicBezTo>
                    <a:pt x="5" y="9"/>
                    <a:pt x="6" y="7"/>
                    <a:pt x="3" y="5"/>
                  </a:cubicBezTo>
                  <a:cubicBezTo>
                    <a:pt x="1" y="4"/>
                    <a:pt x="0" y="4"/>
                    <a:pt x="0" y="4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8" name="Freeform 512">
              <a:extLst>
                <a:ext uri="{FF2B5EF4-FFF2-40B4-BE49-F238E27FC236}">
                  <a16:creationId xmlns:a16="http://schemas.microsoft.com/office/drawing/2014/main" id="{4A4B8E27-C9C6-44F7-82CB-890464252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2074"/>
              <a:ext cx="23" cy="24"/>
            </a:xfrm>
            <a:custGeom>
              <a:avLst/>
              <a:gdLst>
                <a:gd name="T0" fmla="*/ 0 w 23"/>
                <a:gd name="T1" fmla="*/ 0 h 12"/>
                <a:gd name="T2" fmla="*/ 6 w 23"/>
                <a:gd name="T3" fmla="*/ 9 h 12"/>
                <a:gd name="T4" fmla="*/ 14 w 23"/>
                <a:gd name="T5" fmla="*/ 12 h 12"/>
                <a:gd name="T6" fmla="*/ 23 w 23"/>
                <a:gd name="T7" fmla="*/ 11 h 12"/>
                <a:gd name="T8" fmla="*/ 22 w 23"/>
                <a:gd name="T9" fmla="*/ 10 h 12"/>
                <a:gd name="T10" fmla="*/ 9 w 23"/>
                <a:gd name="T11" fmla="*/ 9 h 12"/>
                <a:gd name="T12" fmla="*/ 4 w 23"/>
                <a:gd name="T13" fmla="*/ 3 h 12"/>
                <a:gd name="T14" fmla="*/ 0 w 23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2">
                  <a:moveTo>
                    <a:pt x="0" y="0"/>
                  </a:moveTo>
                  <a:cubicBezTo>
                    <a:pt x="0" y="0"/>
                    <a:pt x="4" y="7"/>
                    <a:pt x="6" y="9"/>
                  </a:cubicBezTo>
                  <a:cubicBezTo>
                    <a:pt x="8" y="11"/>
                    <a:pt x="14" y="12"/>
                    <a:pt x="14" y="12"/>
                  </a:cubicBezTo>
                  <a:lnTo>
                    <a:pt x="23" y="11"/>
                  </a:lnTo>
                  <a:lnTo>
                    <a:pt x="22" y="10"/>
                  </a:lnTo>
                  <a:cubicBezTo>
                    <a:pt x="22" y="10"/>
                    <a:pt x="13" y="10"/>
                    <a:pt x="9" y="9"/>
                  </a:cubicBezTo>
                  <a:cubicBezTo>
                    <a:pt x="6" y="7"/>
                    <a:pt x="4" y="3"/>
                    <a:pt x="4" y="3"/>
                  </a:cubicBezTo>
                  <a:lnTo>
                    <a:pt x="0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9" name="Freeform 513">
              <a:extLst>
                <a:ext uri="{FF2B5EF4-FFF2-40B4-BE49-F238E27FC236}">
                  <a16:creationId xmlns:a16="http://schemas.microsoft.com/office/drawing/2014/main" id="{1512F7B4-D199-4F0D-831F-13AD6B929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" y="2096"/>
              <a:ext cx="16" cy="16"/>
            </a:xfrm>
            <a:custGeom>
              <a:avLst/>
              <a:gdLst>
                <a:gd name="T0" fmla="*/ 0 w 16"/>
                <a:gd name="T1" fmla="*/ 0 h 8"/>
                <a:gd name="T2" fmla="*/ 6 w 16"/>
                <a:gd name="T3" fmla="*/ 7 h 8"/>
                <a:gd name="T4" fmla="*/ 16 w 16"/>
                <a:gd name="T5" fmla="*/ 8 h 8"/>
                <a:gd name="T6" fmla="*/ 14 w 16"/>
                <a:gd name="T7" fmla="*/ 6 h 8"/>
                <a:gd name="T8" fmla="*/ 7 w 16"/>
                <a:gd name="T9" fmla="*/ 6 h 8"/>
                <a:gd name="T10" fmla="*/ 0 w 16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cubicBezTo>
                    <a:pt x="0" y="0"/>
                    <a:pt x="4" y="6"/>
                    <a:pt x="6" y="7"/>
                  </a:cubicBezTo>
                  <a:cubicBezTo>
                    <a:pt x="8" y="8"/>
                    <a:pt x="16" y="8"/>
                    <a:pt x="16" y="8"/>
                  </a:cubicBezTo>
                  <a:lnTo>
                    <a:pt x="14" y="6"/>
                  </a:lnTo>
                  <a:cubicBezTo>
                    <a:pt x="14" y="6"/>
                    <a:pt x="11" y="8"/>
                    <a:pt x="7" y="6"/>
                  </a:cubicBezTo>
                  <a:cubicBezTo>
                    <a:pt x="4" y="3"/>
                    <a:pt x="0" y="0"/>
                    <a:pt x="0" y="0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0" name="Freeform 514">
              <a:extLst>
                <a:ext uri="{FF2B5EF4-FFF2-40B4-BE49-F238E27FC236}">
                  <a16:creationId xmlns:a16="http://schemas.microsoft.com/office/drawing/2014/main" id="{BCD75A76-3C45-4717-93FE-09C7D639B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" y="2072"/>
              <a:ext cx="4" cy="38"/>
            </a:xfrm>
            <a:custGeom>
              <a:avLst/>
              <a:gdLst>
                <a:gd name="T0" fmla="*/ 1 w 4"/>
                <a:gd name="T1" fmla="*/ 0 h 19"/>
                <a:gd name="T2" fmla="*/ 3 w 4"/>
                <a:gd name="T3" fmla="*/ 19 h 19"/>
                <a:gd name="T4" fmla="*/ 4 w 4"/>
                <a:gd name="T5" fmla="*/ 19 h 19"/>
                <a:gd name="T6" fmla="*/ 1 w 4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9">
                  <a:moveTo>
                    <a:pt x="1" y="0"/>
                  </a:moveTo>
                  <a:cubicBezTo>
                    <a:pt x="0" y="7"/>
                    <a:pt x="1" y="13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2" y="13"/>
                    <a:pt x="1" y="7"/>
                    <a:pt x="1" y="0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" name="Freeform 515">
              <a:extLst>
                <a:ext uri="{FF2B5EF4-FFF2-40B4-BE49-F238E27FC236}">
                  <a16:creationId xmlns:a16="http://schemas.microsoft.com/office/drawing/2014/main" id="{FD647161-FF65-46BB-9E9D-E62617FCA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3" y="2374"/>
              <a:ext cx="54" cy="28"/>
            </a:xfrm>
            <a:custGeom>
              <a:avLst/>
              <a:gdLst>
                <a:gd name="T0" fmla="*/ 0 w 54"/>
                <a:gd name="T1" fmla="*/ 0 h 14"/>
                <a:gd name="T2" fmla="*/ 9 w 54"/>
                <a:gd name="T3" fmla="*/ 8 h 14"/>
                <a:gd name="T4" fmla="*/ 27 w 54"/>
                <a:gd name="T5" fmla="*/ 12 h 14"/>
                <a:gd name="T6" fmla="*/ 38 w 54"/>
                <a:gd name="T7" fmla="*/ 14 h 14"/>
                <a:gd name="T8" fmla="*/ 54 w 54"/>
                <a:gd name="T9" fmla="*/ 10 h 14"/>
                <a:gd name="T10" fmla="*/ 51 w 54"/>
                <a:gd name="T11" fmla="*/ 8 h 14"/>
                <a:gd name="T12" fmla="*/ 44 w 54"/>
                <a:gd name="T13" fmla="*/ 9 h 14"/>
                <a:gd name="T14" fmla="*/ 31 w 54"/>
                <a:gd name="T15" fmla="*/ 7 h 14"/>
                <a:gd name="T16" fmla="*/ 16 w 54"/>
                <a:gd name="T17" fmla="*/ 5 h 14"/>
                <a:gd name="T18" fmla="*/ 8 w 54"/>
                <a:gd name="T19" fmla="*/ 1 h 14"/>
                <a:gd name="T20" fmla="*/ 9 w 54"/>
                <a:gd name="T21" fmla="*/ 3 h 14"/>
                <a:gd name="T22" fmla="*/ 20 w 54"/>
                <a:gd name="T23" fmla="*/ 8 h 14"/>
                <a:gd name="T24" fmla="*/ 31 w 54"/>
                <a:gd name="T25" fmla="*/ 9 h 14"/>
                <a:gd name="T26" fmla="*/ 36 w 54"/>
                <a:gd name="T27" fmla="*/ 11 h 14"/>
                <a:gd name="T28" fmla="*/ 40 w 54"/>
                <a:gd name="T29" fmla="*/ 12 h 14"/>
                <a:gd name="T30" fmla="*/ 30 w 54"/>
                <a:gd name="T31" fmla="*/ 11 h 14"/>
                <a:gd name="T32" fmla="*/ 20 w 54"/>
                <a:gd name="T33" fmla="*/ 9 h 14"/>
                <a:gd name="T34" fmla="*/ 9 w 54"/>
                <a:gd name="T35" fmla="*/ 7 h 14"/>
                <a:gd name="T36" fmla="*/ 2 w 54"/>
                <a:gd name="T37" fmla="*/ 0 h 14"/>
                <a:gd name="T38" fmla="*/ 0 w 54"/>
                <a:gd name="T3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14">
                  <a:moveTo>
                    <a:pt x="0" y="0"/>
                  </a:moveTo>
                  <a:cubicBezTo>
                    <a:pt x="0" y="0"/>
                    <a:pt x="5" y="7"/>
                    <a:pt x="9" y="8"/>
                  </a:cubicBezTo>
                  <a:cubicBezTo>
                    <a:pt x="13" y="10"/>
                    <a:pt x="24" y="10"/>
                    <a:pt x="27" y="12"/>
                  </a:cubicBezTo>
                  <a:cubicBezTo>
                    <a:pt x="31" y="14"/>
                    <a:pt x="34" y="14"/>
                    <a:pt x="38" y="14"/>
                  </a:cubicBezTo>
                  <a:cubicBezTo>
                    <a:pt x="43" y="14"/>
                    <a:pt x="54" y="10"/>
                    <a:pt x="54" y="10"/>
                  </a:cubicBezTo>
                  <a:lnTo>
                    <a:pt x="51" y="8"/>
                  </a:lnTo>
                  <a:cubicBezTo>
                    <a:pt x="51" y="8"/>
                    <a:pt x="47" y="9"/>
                    <a:pt x="44" y="9"/>
                  </a:cubicBezTo>
                  <a:cubicBezTo>
                    <a:pt x="40" y="10"/>
                    <a:pt x="37" y="9"/>
                    <a:pt x="31" y="7"/>
                  </a:cubicBezTo>
                  <a:cubicBezTo>
                    <a:pt x="26" y="5"/>
                    <a:pt x="20" y="7"/>
                    <a:pt x="16" y="5"/>
                  </a:cubicBezTo>
                  <a:cubicBezTo>
                    <a:pt x="11" y="4"/>
                    <a:pt x="8" y="1"/>
                    <a:pt x="8" y="1"/>
                  </a:cubicBezTo>
                  <a:cubicBezTo>
                    <a:pt x="8" y="1"/>
                    <a:pt x="7" y="1"/>
                    <a:pt x="9" y="3"/>
                  </a:cubicBezTo>
                  <a:cubicBezTo>
                    <a:pt x="12" y="5"/>
                    <a:pt x="14" y="8"/>
                    <a:pt x="20" y="8"/>
                  </a:cubicBezTo>
                  <a:cubicBezTo>
                    <a:pt x="26" y="7"/>
                    <a:pt x="28" y="8"/>
                    <a:pt x="31" y="9"/>
                  </a:cubicBezTo>
                  <a:cubicBezTo>
                    <a:pt x="34" y="11"/>
                    <a:pt x="33" y="10"/>
                    <a:pt x="36" y="11"/>
                  </a:cubicBezTo>
                  <a:cubicBezTo>
                    <a:pt x="39" y="11"/>
                    <a:pt x="40" y="12"/>
                    <a:pt x="40" y="12"/>
                  </a:cubicBezTo>
                  <a:cubicBezTo>
                    <a:pt x="40" y="12"/>
                    <a:pt x="33" y="13"/>
                    <a:pt x="30" y="11"/>
                  </a:cubicBezTo>
                  <a:cubicBezTo>
                    <a:pt x="27" y="10"/>
                    <a:pt x="22" y="9"/>
                    <a:pt x="20" y="9"/>
                  </a:cubicBezTo>
                  <a:cubicBezTo>
                    <a:pt x="17" y="9"/>
                    <a:pt x="11" y="9"/>
                    <a:pt x="9" y="7"/>
                  </a:cubicBezTo>
                  <a:cubicBezTo>
                    <a:pt x="6" y="5"/>
                    <a:pt x="2" y="0"/>
                    <a:pt x="2" y="0"/>
                  </a:cubicBezTo>
                  <a:lnTo>
                    <a:pt x="0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" name="Freeform 516">
              <a:extLst>
                <a:ext uri="{FF2B5EF4-FFF2-40B4-BE49-F238E27FC236}">
                  <a16:creationId xmlns:a16="http://schemas.microsoft.com/office/drawing/2014/main" id="{FC3CAA22-5278-4B92-A0AA-36D159F87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1" y="2338"/>
              <a:ext cx="7" cy="20"/>
            </a:xfrm>
            <a:custGeom>
              <a:avLst/>
              <a:gdLst>
                <a:gd name="T0" fmla="*/ 0 w 7"/>
                <a:gd name="T1" fmla="*/ 9 h 10"/>
                <a:gd name="T2" fmla="*/ 6 w 7"/>
                <a:gd name="T3" fmla="*/ 0 h 10"/>
                <a:gd name="T4" fmla="*/ 7 w 7"/>
                <a:gd name="T5" fmla="*/ 2 h 10"/>
                <a:gd name="T6" fmla="*/ 2 w 7"/>
                <a:gd name="T7" fmla="*/ 10 h 10"/>
                <a:gd name="T8" fmla="*/ 0 w 7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9"/>
                  </a:moveTo>
                  <a:lnTo>
                    <a:pt x="6" y="0"/>
                  </a:lnTo>
                  <a:lnTo>
                    <a:pt x="7" y="2"/>
                  </a:lnTo>
                  <a:lnTo>
                    <a:pt x="2" y="10"/>
                  </a:lnTo>
                  <a:lnTo>
                    <a:pt x="0" y="9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3" name="Freeform 517">
              <a:extLst>
                <a:ext uri="{FF2B5EF4-FFF2-40B4-BE49-F238E27FC236}">
                  <a16:creationId xmlns:a16="http://schemas.microsoft.com/office/drawing/2014/main" id="{C8908BB3-6229-4C0A-B5B5-19C305F2C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4" y="2268"/>
              <a:ext cx="30" cy="40"/>
            </a:xfrm>
            <a:custGeom>
              <a:avLst/>
              <a:gdLst>
                <a:gd name="T0" fmla="*/ 28 w 30"/>
                <a:gd name="T1" fmla="*/ 10 h 20"/>
                <a:gd name="T2" fmla="*/ 22 w 30"/>
                <a:gd name="T3" fmla="*/ 10 h 20"/>
                <a:gd name="T4" fmla="*/ 14 w 30"/>
                <a:gd name="T5" fmla="*/ 3 h 20"/>
                <a:gd name="T6" fmla="*/ 0 w 30"/>
                <a:gd name="T7" fmla="*/ 0 h 20"/>
                <a:gd name="T8" fmla="*/ 1 w 30"/>
                <a:gd name="T9" fmla="*/ 1 h 20"/>
                <a:gd name="T10" fmla="*/ 21 w 30"/>
                <a:gd name="T11" fmla="*/ 11 h 20"/>
                <a:gd name="T12" fmla="*/ 14 w 30"/>
                <a:gd name="T13" fmla="*/ 14 h 20"/>
                <a:gd name="T14" fmla="*/ 7 w 30"/>
                <a:gd name="T15" fmla="*/ 19 h 20"/>
                <a:gd name="T16" fmla="*/ 0 w 30"/>
                <a:gd name="T17" fmla="*/ 17 h 20"/>
                <a:gd name="T18" fmla="*/ 1 w 30"/>
                <a:gd name="T19" fmla="*/ 18 h 20"/>
                <a:gd name="T20" fmla="*/ 7 w 30"/>
                <a:gd name="T21" fmla="*/ 20 h 20"/>
                <a:gd name="T22" fmla="*/ 14 w 30"/>
                <a:gd name="T23" fmla="*/ 16 h 20"/>
                <a:gd name="T24" fmla="*/ 30 w 30"/>
                <a:gd name="T25" fmla="*/ 14 h 20"/>
                <a:gd name="T26" fmla="*/ 28 w 30"/>
                <a:gd name="T2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0">
                  <a:moveTo>
                    <a:pt x="28" y="10"/>
                  </a:moveTo>
                  <a:cubicBezTo>
                    <a:pt x="28" y="10"/>
                    <a:pt x="25" y="13"/>
                    <a:pt x="22" y="10"/>
                  </a:cubicBezTo>
                  <a:cubicBezTo>
                    <a:pt x="19" y="8"/>
                    <a:pt x="17" y="5"/>
                    <a:pt x="14" y="3"/>
                  </a:cubicBezTo>
                  <a:cubicBezTo>
                    <a:pt x="11" y="2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8" y="3"/>
                    <a:pt x="15" y="5"/>
                    <a:pt x="21" y="11"/>
                  </a:cubicBezTo>
                  <a:cubicBezTo>
                    <a:pt x="21" y="11"/>
                    <a:pt x="17" y="12"/>
                    <a:pt x="14" y="14"/>
                  </a:cubicBezTo>
                  <a:cubicBezTo>
                    <a:pt x="11" y="16"/>
                    <a:pt x="9" y="20"/>
                    <a:pt x="7" y="19"/>
                  </a:cubicBezTo>
                  <a:cubicBezTo>
                    <a:pt x="5" y="19"/>
                    <a:pt x="0" y="17"/>
                    <a:pt x="0" y="17"/>
                  </a:cubicBezTo>
                  <a:cubicBezTo>
                    <a:pt x="0" y="17"/>
                    <a:pt x="0" y="18"/>
                    <a:pt x="1" y="18"/>
                  </a:cubicBezTo>
                  <a:cubicBezTo>
                    <a:pt x="1" y="18"/>
                    <a:pt x="5" y="20"/>
                    <a:pt x="7" y="20"/>
                  </a:cubicBezTo>
                  <a:cubicBezTo>
                    <a:pt x="9" y="20"/>
                    <a:pt x="13" y="17"/>
                    <a:pt x="14" y="16"/>
                  </a:cubicBezTo>
                  <a:cubicBezTo>
                    <a:pt x="17" y="12"/>
                    <a:pt x="27" y="14"/>
                    <a:pt x="30" y="14"/>
                  </a:cubicBezTo>
                  <a:cubicBezTo>
                    <a:pt x="30" y="13"/>
                    <a:pt x="29" y="12"/>
                    <a:pt x="28" y="10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4" name="Freeform 518">
              <a:extLst>
                <a:ext uri="{FF2B5EF4-FFF2-40B4-BE49-F238E27FC236}">
                  <a16:creationId xmlns:a16="http://schemas.microsoft.com/office/drawing/2014/main" id="{6496A310-C7C7-4F01-A414-E430427E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" y="2280"/>
              <a:ext cx="17" cy="10"/>
            </a:xfrm>
            <a:custGeom>
              <a:avLst/>
              <a:gdLst>
                <a:gd name="T0" fmla="*/ 15 w 17"/>
                <a:gd name="T1" fmla="*/ 0 h 5"/>
                <a:gd name="T2" fmla="*/ 10 w 17"/>
                <a:gd name="T3" fmla="*/ 2 h 5"/>
                <a:gd name="T4" fmla="*/ 1 w 17"/>
                <a:gd name="T5" fmla="*/ 3 h 5"/>
                <a:gd name="T6" fmla="*/ 0 w 17"/>
                <a:gd name="T7" fmla="*/ 4 h 5"/>
                <a:gd name="T8" fmla="*/ 10 w 17"/>
                <a:gd name="T9" fmla="*/ 4 h 5"/>
                <a:gd name="T10" fmla="*/ 17 w 17"/>
                <a:gd name="T11" fmla="*/ 1 h 5"/>
                <a:gd name="T12" fmla="*/ 15 w 17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">
                  <a:moveTo>
                    <a:pt x="15" y="0"/>
                  </a:moveTo>
                  <a:cubicBezTo>
                    <a:pt x="15" y="0"/>
                    <a:pt x="12" y="1"/>
                    <a:pt x="10" y="2"/>
                  </a:cubicBezTo>
                  <a:cubicBezTo>
                    <a:pt x="8" y="3"/>
                    <a:pt x="1" y="3"/>
                    <a:pt x="1" y="3"/>
                  </a:cubicBezTo>
                  <a:lnTo>
                    <a:pt x="0" y="4"/>
                  </a:lnTo>
                  <a:cubicBezTo>
                    <a:pt x="0" y="4"/>
                    <a:pt x="7" y="5"/>
                    <a:pt x="10" y="4"/>
                  </a:cubicBezTo>
                  <a:cubicBezTo>
                    <a:pt x="13" y="3"/>
                    <a:pt x="17" y="1"/>
                    <a:pt x="17" y="1"/>
                  </a:cubicBezTo>
                  <a:lnTo>
                    <a:pt x="15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5" name="Freeform 519">
              <a:extLst>
                <a:ext uri="{FF2B5EF4-FFF2-40B4-BE49-F238E27FC236}">
                  <a16:creationId xmlns:a16="http://schemas.microsoft.com/office/drawing/2014/main" id="{B0A9BABE-7509-48C7-9EF6-179BC4735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0" y="2188"/>
              <a:ext cx="36" cy="82"/>
            </a:xfrm>
            <a:custGeom>
              <a:avLst/>
              <a:gdLst>
                <a:gd name="T0" fmla="*/ 30 w 36"/>
                <a:gd name="T1" fmla="*/ 39 h 41"/>
                <a:gd name="T2" fmla="*/ 25 w 36"/>
                <a:gd name="T3" fmla="*/ 31 h 41"/>
                <a:gd name="T4" fmla="*/ 15 w 36"/>
                <a:gd name="T5" fmla="*/ 24 h 41"/>
                <a:gd name="T6" fmla="*/ 11 w 36"/>
                <a:gd name="T7" fmla="*/ 16 h 41"/>
                <a:gd name="T8" fmla="*/ 0 w 36"/>
                <a:gd name="T9" fmla="*/ 10 h 41"/>
                <a:gd name="T10" fmla="*/ 1 w 36"/>
                <a:gd name="T11" fmla="*/ 9 h 41"/>
                <a:gd name="T12" fmla="*/ 10 w 36"/>
                <a:gd name="T13" fmla="*/ 13 h 41"/>
                <a:gd name="T14" fmla="*/ 11 w 36"/>
                <a:gd name="T15" fmla="*/ 6 h 41"/>
                <a:gd name="T16" fmla="*/ 13 w 36"/>
                <a:gd name="T17" fmla="*/ 7 h 41"/>
                <a:gd name="T18" fmla="*/ 12 w 36"/>
                <a:gd name="T19" fmla="*/ 14 h 41"/>
                <a:gd name="T20" fmla="*/ 14 w 36"/>
                <a:gd name="T21" fmla="*/ 18 h 41"/>
                <a:gd name="T22" fmla="*/ 20 w 36"/>
                <a:gd name="T23" fmla="*/ 8 h 41"/>
                <a:gd name="T24" fmla="*/ 20 w 36"/>
                <a:gd name="T25" fmla="*/ 10 h 41"/>
                <a:gd name="T26" fmla="*/ 15 w 36"/>
                <a:gd name="T27" fmla="*/ 19 h 41"/>
                <a:gd name="T28" fmla="*/ 17 w 36"/>
                <a:gd name="T29" fmla="*/ 23 h 41"/>
                <a:gd name="T30" fmla="*/ 26 w 36"/>
                <a:gd name="T31" fmla="*/ 29 h 41"/>
                <a:gd name="T32" fmla="*/ 24 w 36"/>
                <a:gd name="T33" fmla="*/ 23 h 41"/>
                <a:gd name="T34" fmla="*/ 20 w 36"/>
                <a:gd name="T35" fmla="*/ 17 h 41"/>
                <a:gd name="T36" fmla="*/ 20 w 36"/>
                <a:gd name="T37" fmla="*/ 16 h 41"/>
                <a:gd name="T38" fmla="*/ 26 w 36"/>
                <a:gd name="T39" fmla="*/ 21 h 41"/>
                <a:gd name="T40" fmla="*/ 28 w 36"/>
                <a:gd name="T41" fmla="*/ 11 h 41"/>
                <a:gd name="T42" fmla="*/ 36 w 36"/>
                <a:gd name="T43" fmla="*/ 0 h 41"/>
                <a:gd name="T44" fmla="*/ 36 w 36"/>
                <a:gd name="T45" fmla="*/ 2 h 41"/>
                <a:gd name="T46" fmla="*/ 30 w 36"/>
                <a:gd name="T47" fmla="*/ 10 h 41"/>
                <a:gd name="T48" fmla="*/ 28 w 36"/>
                <a:gd name="T49" fmla="*/ 25 h 41"/>
                <a:gd name="T50" fmla="*/ 31 w 36"/>
                <a:gd name="T51" fmla="*/ 33 h 41"/>
                <a:gd name="T52" fmla="*/ 34 w 36"/>
                <a:gd name="T53" fmla="*/ 41 h 41"/>
                <a:gd name="T54" fmla="*/ 30 w 36"/>
                <a:gd name="T55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" h="41">
                  <a:moveTo>
                    <a:pt x="30" y="39"/>
                  </a:moveTo>
                  <a:cubicBezTo>
                    <a:pt x="30" y="38"/>
                    <a:pt x="28" y="33"/>
                    <a:pt x="25" y="31"/>
                  </a:cubicBezTo>
                  <a:cubicBezTo>
                    <a:pt x="22" y="29"/>
                    <a:pt x="17" y="27"/>
                    <a:pt x="15" y="24"/>
                  </a:cubicBezTo>
                  <a:cubicBezTo>
                    <a:pt x="13" y="21"/>
                    <a:pt x="11" y="16"/>
                    <a:pt x="11" y="16"/>
                  </a:cubicBezTo>
                  <a:lnTo>
                    <a:pt x="0" y="10"/>
                  </a:lnTo>
                  <a:lnTo>
                    <a:pt x="1" y="9"/>
                  </a:lnTo>
                  <a:lnTo>
                    <a:pt x="10" y="13"/>
                  </a:lnTo>
                  <a:lnTo>
                    <a:pt x="11" y="6"/>
                  </a:lnTo>
                  <a:lnTo>
                    <a:pt x="13" y="7"/>
                  </a:lnTo>
                  <a:lnTo>
                    <a:pt x="12" y="14"/>
                  </a:lnTo>
                  <a:lnTo>
                    <a:pt x="14" y="18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5" y="19"/>
                  </a:lnTo>
                  <a:cubicBezTo>
                    <a:pt x="15" y="19"/>
                    <a:pt x="15" y="22"/>
                    <a:pt x="17" y="23"/>
                  </a:cubicBezTo>
                  <a:cubicBezTo>
                    <a:pt x="19" y="25"/>
                    <a:pt x="26" y="29"/>
                    <a:pt x="26" y="29"/>
                  </a:cubicBezTo>
                  <a:lnTo>
                    <a:pt x="24" y="23"/>
                  </a:lnTo>
                  <a:lnTo>
                    <a:pt x="20" y="17"/>
                  </a:lnTo>
                  <a:lnTo>
                    <a:pt x="20" y="16"/>
                  </a:lnTo>
                  <a:lnTo>
                    <a:pt x="26" y="21"/>
                  </a:lnTo>
                  <a:cubicBezTo>
                    <a:pt x="26" y="21"/>
                    <a:pt x="27" y="14"/>
                    <a:pt x="28" y="11"/>
                  </a:cubicBezTo>
                  <a:cubicBezTo>
                    <a:pt x="30" y="7"/>
                    <a:pt x="36" y="0"/>
                    <a:pt x="36" y="0"/>
                  </a:cubicBezTo>
                  <a:lnTo>
                    <a:pt x="36" y="2"/>
                  </a:lnTo>
                  <a:cubicBezTo>
                    <a:pt x="36" y="2"/>
                    <a:pt x="32" y="7"/>
                    <a:pt x="30" y="10"/>
                  </a:cubicBezTo>
                  <a:cubicBezTo>
                    <a:pt x="29" y="13"/>
                    <a:pt x="27" y="23"/>
                    <a:pt x="28" y="25"/>
                  </a:cubicBezTo>
                  <a:cubicBezTo>
                    <a:pt x="28" y="27"/>
                    <a:pt x="30" y="30"/>
                    <a:pt x="31" y="33"/>
                  </a:cubicBezTo>
                  <a:cubicBezTo>
                    <a:pt x="32" y="36"/>
                    <a:pt x="34" y="41"/>
                    <a:pt x="34" y="41"/>
                  </a:cubicBezTo>
                  <a:lnTo>
                    <a:pt x="30" y="39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6" name="Freeform 520">
              <a:extLst>
                <a:ext uri="{FF2B5EF4-FFF2-40B4-BE49-F238E27FC236}">
                  <a16:creationId xmlns:a16="http://schemas.microsoft.com/office/drawing/2014/main" id="{298F1B12-A0E6-4346-BD11-E96554E9A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2218"/>
              <a:ext cx="46" cy="50"/>
            </a:xfrm>
            <a:custGeom>
              <a:avLst/>
              <a:gdLst>
                <a:gd name="T0" fmla="*/ 46 w 46"/>
                <a:gd name="T1" fmla="*/ 23 h 25"/>
                <a:gd name="T2" fmla="*/ 35 w 46"/>
                <a:gd name="T3" fmla="*/ 17 h 25"/>
                <a:gd name="T4" fmla="*/ 26 w 46"/>
                <a:gd name="T5" fmla="*/ 11 h 25"/>
                <a:gd name="T6" fmla="*/ 17 w 46"/>
                <a:gd name="T7" fmla="*/ 0 h 25"/>
                <a:gd name="T8" fmla="*/ 17 w 46"/>
                <a:gd name="T9" fmla="*/ 1 h 25"/>
                <a:gd name="T10" fmla="*/ 24 w 46"/>
                <a:gd name="T11" fmla="*/ 10 h 25"/>
                <a:gd name="T12" fmla="*/ 28 w 46"/>
                <a:gd name="T13" fmla="*/ 16 h 25"/>
                <a:gd name="T14" fmla="*/ 20 w 46"/>
                <a:gd name="T15" fmla="*/ 14 h 25"/>
                <a:gd name="T16" fmla="*/ 10 w 46"/>
                <a:gd name="T17" fmla="*/ 4 h 25"/>
                <a:gd name="T18" fmla="*/ 0 w 46"/>
                <a:gd name="T19" fmla="*/ 0 h 25"/>
                <a:gd name="T20" fmla="*/ 1 w 46"/>
                <a:gd name="T21" fmla="*/ 2 h 25"/>
                <a:gd name="T22" fmla="*/ 11 w 46"/>
                <a:gd name="T23" fmla="*/ 7 h 25"/>
                <a:gd name="T24" fmla="*/ 19 w 46"/>
                <a:gd name="T25" fmla="*/ 16 h 25"/>
                <a:gd name="T26" fmla="*/ 6 w 46"/>
                <a:gd name="T27" fmla="*/ 21 h 25"/>
                <a:gd name="T28" fmla="*/ 7 w 46"/>
                <a:gd name="T29" fmla="*/ 22 h 25"/>
                <a:gd name="T30" fmla="*/ 20 w 46"/>
                <a:gd name="T31" fmla="*/ 18 h 25"/>
                <a:gd name="T32" fmla="*/ 28 w 46"/>
                <a:gd name="T33" fmla="*/ 18 h 25"/>
                <a:gd name="T34" fmla="*/ 35 w 46"/>
                <a:gd name="T35" fmla="*/ 20 h 25"/>
                <a:gd name="T36" fmla="*/ 46 w 46"/>
                <a:gd name="T37" fmla="*/ 25 h 25"/>
                <a:gd name="T38" fmla="*/ 46 w 46"/>
                <a:gd name="T39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" h="25">
                  <a:moveTo>
                    <a:pt x="46" y="23"/>
                  </a:moveTo>
                  <a:lnTo>
                    <a:pt x="35" y="17"/>
                  </a:lnTo>
                  <a:cubicBezTo>
                    <a:pt x="35" y="17"/>
                    <a:pt x="30" y="15"/>
                    <a:pt x="26" y="11"/>
                  </a:cubicBezTo>
                  <a:cubicBezTo>
                    <a:pt x="22" y="6"/>
                    <a:pt x="17" y="0"/>
                    <a:pt x="17" y="0"/>
                  </a:cubicBezTo>
                  <a:lnTo>
                    <a:pt x="17" y="1"/>
                  </a:lnTo>
                  <a:cubicBezTo>
                    <a:pt x="17" y="1"/>
                    <a:pt x="22" y="8"/>
                    <a:pt x="24" y="10"/>
                  </a:cubicBezTo>
                  <a:cubicBezTo>
                    <a:pt x="25" y="12"/>
                    <a:pt x="28" y="16"/>
                    <a:pt x="28" y="16"/>
                  </a:cubicBezTo>
                  <a:cubicBezTo>
                    <a:pt x="28" y="16"/>
                    <a:pt x="23" y="17"/>
                    <a:pt x="20" y="14"/>
                  </a:cubicBezTo>
                  <a:cubicBezTo>
                    <a:pt x="17" y="12"/>
                    <a:pt x="14" y="6"/>
                    <a:pt x="10" y="4"/>
                  </a:cubicBezTo>
                  <a:cubicBezTo>
                    <a:pt x="7" y="3"/>
                    <a:pt x="0" y="0"/>
                    <a:pt x="0" y="0"/>
                  </a:cubicBezTo>
                  <a:lnTo>
                    <a:pt x="1" y="2"/>
                  </a:lnTo>
                  <a:cubicBezTo>
                    <a:pt x="1" y="2"/>
                    <a:pt x="8" y="5"/>
                    <a:pt x="11" y="7"/>
                  </a:cubicBezTo>
                  <a:cubicBezTo>
                    <a:pt x="14" y="10"/>
                    <a:pt x="19" y="16"/>
                    <a:pt x="19" y="16"/>
                  </a:cubicBezTo>
                  <a:lnTo>
                    <a:pt x="6" y="21"/>
                  </a:lnTo>
                  <a:lnTo>
                    <a:pt x="7" y="22"/>
                  </a:lnTo>
                  <a:lnTo>
                    <a:pt x="20" y="18"/>
                  </a:lnTo>
                  <a:cubicBezTo>
                    <a:pt x="20" y="18"/>
                    <a:pt x="25" y="17"/>
                    <a:pt x="28" y="18"/>
                  </a:cubicBezTo>
                  <a:cubicBezTo>
                    <a:pt x="30" y="19"/>
                    <a:pt x="33" y="19"/>
                    <a:pt x="35" y="20"/>
                  </a:cubicBezTo>
                  <a:cubicBezTo>
                    <a:pt x="37" y="21"/>
                    <a:pt x="46" y="25"/>
                    <a:pt x="46" y="25"/>
                  </a:cubicBezTo>
                  <a:lnTo>
                    <a:pt x="46" y="23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7" name="Freeform 521">
              <a:extLst>
                <a:ext uri="{FF2B5EF4-FFF2-40B4-BE49-F238E27FC236}">
                  <a16:creationId xmlns:a16="http://schemas.microsoft.com/office/drawing/2014/main" id="{0C814F36-C681-4730-A955-E445BF20E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" y="2154"/>
              <a:ext cx="32" cy="62"/>
            </a:xfrm>
            <a:custGeom>
              <a:avLst/>
              <a:gdLst>
                <a:gd name="T0" fmla="*/ 0 w 32"/>
                <a:gd name="T1" fmla="*/ 0 h 31"/>
                <a:gd name="T2" fmla="*/ 6 w 32"/>
                <a:gd name="T3" fmla="*/ 11 h 31"/>
                <a:gd name="T4" fmla="*/ 22 w 32"/>
                <a:gd name="T5" fmla="*/ 26 h 31"/>
                <a:gd name="T6" fmla="*/ 30 w 32"/>
                <a:gd name="T7" fmla="*/ 31 h 31"/>
                <a:gd name="T8" fmla="*/ 32 w 32"/>
                <a:gd name="T9" fmla="*/ 31 h 31"/>
                <a:gd name="T10" fmla="*/ 17 w 32"/>
                <a:gd name="T11" fmla="*/ 19 h 31"/>
                <a:gd name="T12" fmla="*/ 6 w 32"/>
                <a:gd name="T13" fmla="*/ 9 h 31"/>
                <a:gd name="T14" fmla="*/ 2 w 32"/>
                <a:gd name="T15" fmla="*/ 2 h 31"/>
                <a:gd name="T16" fmla="*/ 0 w 32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1">
                  <a:moveTo>
                    <a:pt x="0" y="0"/>
                  </a:moveTo>
                  <a:cubicBezTo>
                    <a:pt x="0" y="0"/>
                    <a:pt x="2" y="6"/>
                    <a:pt x="6" y="11"/>
                  </a:cubicBezTo>
                  <a:cubicBezTo>
                    <a:pt x="9" y="16"/>
                    <a:pt x="22" y="26"/>
                    <a:pt x="22" y="26"/>
                  </a:cubicBezTo>
                  <a:lnTo>
                    <a:pt x="30" y="31"/>
                  </a:lnTo>
                  <a:lnTo>
                    <a:pt x="32" y="31"/>
                  </a:lnTo>
                  <a:cubicBezTo>
                    <a:pt x="32" y="31"/>
                    <a:pt x="20" y="22"/>
                    <a:pt x="17" y="19"/>
                  </a:cubicBezTo>
                  <a:cubicBezTo>
                    <a:pt x="14" y="17"/>
                    <a:pt x="7" y="12"/>
                    <a:pt x="6" y="9"/>
                  </a:cubicBezTo>
                  <a:cubicBezTo>
                    <a:pt x="4" y="6"/>
                    <a:pt x="2" y="2"/>
                    <a:pt x="2" y="2"/>
                  </a:cubicBezTo>
                  <a:lnTo>
                    <a:pt x="0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" name="Freeform 522">
              <a:extLst>
                <a:ext uri="{FF2B5EF4-FFF2-40B4-BE49-F238E27FC236}">
                  <a16:creationId xmlns:a16="http://schemas.microsoft.com/office/drawing/2014/main" id="{D34A06A3-FE04-4E3E-AB48-C58D6BD68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" y="2200"/>
              <a:ext cx="21" cy="18"/>
            </a:xfrm>
            <a:custGeom>
              <a:avLst/>
              <a:gdLst>
                <a:gd name="T0" fmla="*/ 19 w 21"/>
                <a:gd name="T1" fmla="*/ 0 h 9"/>
                <a:gd name="T2" fmla="*/ 8 w 21"/>
                <a:gd name="T3" fmla="*/ 3 h 9"/>
                <a:gd name="T4" fmla="*/ 0 w 21"/>
                <a:gd name="T5" fmla="*/ 9 h 9"/>
                <a:gd name="T6" fmla="*/ 0 w 21"/>
                <a:gd name="T7" fmla="*/ 9 h 9"/>
                <a:gd name="T8" fmla="*/ 9 w 21"/>
                <a:gd name="T9" fmla="*/ 4 h 9"/>
                <a:gd name="T10" fmla="*/ 21 w 21"/>
                <a:gd name="T11" fmla="*/ 2 h 9"/>
                <a:gd name="T12" fmla="*/ 19 w 2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9">
                  <a:moveTo>
                    <a:pt x="19" y="0"/>
                  </a:moveTo>
                  <a:cubicBezTo>
                    <a:pt x="19" y="0"/>
                    <a:pt x="11" y="2"/>
                    <a:pt x="8" y="3"/>
                  </a:cubicBezTo>
                  <a:cubicBezTo>
                    <a:pt x="5" y="4"/>
                    <a:pt x="0" y="9"/>
                    <a:pt x="0" y="9"/>
                  </a:cubicBezTo>
                  <a:lnTo>
                    <a:pt x="0" y="9"/>
                  </a:lnTo>
                  <a:cubicBezTo>
                    <a:pt x="0" y="9"/>
                    <a:pt x="6" y="4"/>
                    <a:pt x="9" y="4"/>
                  </a:cubicBezTo>
                  <a:cubicBezTo>
                    <a:pt x="12" y="3"/>
                    <a:pt x="21" y="2"/>
                    <a:pt x="21" y="2"/>
                  </a:cubicBezTo>
                  <a:lnTo>
                    <a:pt x="19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9" name="Freeform 523">
              <a:extLst>
                <a:ext uri="{FF2B5EF4-FFF2-40B4-BE49-F238E27FC236}">
                  <a16:creationId xmlns:a16="http://schemas.microsoft.com/office/drawing/2014/main" id="{775C1836-0CBE-403E-AC42-57AEB3A97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7" y="2128"/>
              <a:ext cx="9" cy="54"/>
            </a:xfrm>
            <a:custGeom>
              <a:avLst/>
              <a:gdLst>
                <a:gd name="T0" fmla="*/ 5 w 9"/>
                <a:gd name="T1" fmla="*/ 0 h 27"/>
                <a:gd name="T2" fmla="*/ 7 w 9"/>
                <a:gd name="T3" fmla="*/ 11 h 27"/>
                <a:gd name="T4" fmla="*/ 0 w 9"/>
                <a:gd name="T5" fmla="*/ 25 h 27"/>
                <a:gd name="T6" fmla="*/ 0 w 9"/>
                <a:gd name="T7" fmla="*/ 27 h 27"/>
                <a:gd name="T8" fmla="*/ 8 w 9"/>
                <a:gd name="T9" fmla="*/ 8 h 27"/>
                <a:gd name="T10" fmla="*/ 5 w 9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7">
                  <a:moveTo>
                    <a:pt x="5" y="0"/>
                  </a:moveTo>
                  <a:cubicBezTo>
                    <a:pt x="5" y="0"/>
                    <a:pt x="7" y="7"/>
                    <a:pt x="7" y="11"/>
                  </a:cubicBezTo>
                  <a:cubicBezTo>
                    <a:pt x="7" y="15"/>
                    <a:pt x="0" y="25"/>
                    <a:pt x="0" y="25"/>
                  </a:cubicBezTo>
                  <a:lnTo>
                    <a:pt x="0" y="27"/>
                  </a:lnTo>
                  <a:cubicBezTo>
                    <a:pt x="4" y="22"/>
                    <a:pt x="9" y="16"/>
                    <a:pt x="8" y="8"/>
                  </a:cubicBezTo>
                  <a:cubicBezTo>
                    <a:pt x="8" y="6"/>
                    <a:pt x="5" y="0"/>
                    <a:pt x="5" y="0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0" name="Freeform 524">
              <a:extLst>
                <a:ext uri="{FF2B5EF4-FFF2-40B4-BE49-F238E27FC236}">
                  <a16:creationId xmlns:a16="http://schemas.microsoft.com/office/drawing/2014/main" id="{0C252613-0791-447D-A27E-463BF2C16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7" y="2154"/>
              <a:ext cx="41" cy="102"/>
            </a:xfrm>
            <a:custGeom>
              <a:avLst/>
              <a:gdLst>
                <a:gd name="T0" fmla="*/ 40 w 41"/>
                <a:gd name="T1" fmla="*/ 51 h 51"/>
                <a:gd name="T2" fmla="*/ 30 w 41"/>
                <a:gd name="T3" fmla="*/ 37 h 51"/>
                <a:gd name="T4" fmla="*/ 25 w 41"/>
                <a:gd name="T5" fmla="*/ 31 h 51"/>
                <a:gd name="T6" fmla="*/ 16 w 41"/>
                <a:gd name="T7" fmla="*/ 27 h 51"/>
                <a:gd name="T8" fmla="*/ 7 w 41"/>
                <a:gd name="T9" fmla="*/ 23 h 51"/>
                <a:gd name="T10" fmla="*/ 15 w 41"/>
                <a:gd name="T11" fmla="*/ 24 h 51"/>
                <a:gd name="T12" fmla="*/ 13 w 41"/>
                <a:gd name="T13" fmla="*/ 22 h 51"/>
                <a:gd name="T14" fmla="*/ 1 w 41"/>
                <a:gd name="T15" fmla="*/ 20 h 51"/>
                <a:gd name="T16" fmla="*/ 1 w 41"/>
                <a:gd name="T17" fmla="*/ 17 h 51"/>
                <a:gd name="T18" fmla="*/ 14 w 41"/>
                <a:gd name="T19" fmla="*/ 20 h 51"/>
                <a:gd name="T20" fmla="*/ 12 w 41"/>
                <a:gd name="T21" fmla="*/ 17 h 51"/>
                <a:gd name="T22" fmla="*/ 7 w 41"/>
                <a:gd name="T23" fmla="*/ 12 h 51"/>
                <a:gd name="T24" fmla="*/ 8 w 41"/>
                <a:gd name="T25" fmla="*/ 12 h 51"/>
                <a:gd name="T26" fmla="*/ 15 w 41"/>
                <a:gd name="T27" fmla="*/ 17 h 51"/>
                <a:gd name="T28" fmla="*/ 17 w 41"/>
                <a:gd name="T29" fmla="*/ 22 h 51"/>
                <a:gd name="T30" fmla="*/ 17 w 41"/>
                <a:gd name="T31" fmla="*/ 16 h 51"/>
                <a:gd name="T32" fmla="*/ 13 w 41"/>
                <a:gd name="T33" fmla="*/ 9 h 51"/>
                <a:gd name="T34" fmla="*/ 6 w 41"/>
                <a:gd name="T35" fmla="*/ 9 h 51"/>
                <a:gd name="T36" fmla="*/ 6 w 41"/>
                <a:gd name="T37" fmla="*/ 8 h 51"/>
                <a:gd name="T38" fmla="*/ 14 w 41"/>
                <a:gd name="T39" fmla="*/ 7 h 51"/>
                <a:gd name="T40" fmla="*/ 19 w 41"/>
                <a:gd name="T41" fmla="*/ 0 h 51"/>
                <a:gd name="T42" fmla="*/ 19 w 41"/>
                <a:gd name="T43" fmla="*/ 1 h 51"/>
                <a:gd name="T44" fmla="*/ 15 w 41"/>
                <a:gd name="T45" fmla="*/ 8 h 51"/>
                <a:gd name="T46" fmla="*/ 19 w 41"/>
                <a:gd name="T47" fmla="*/ 16 h 51"/>
                <a:gd name="T48" fmla="*/ 18 w 41"/>
                <a:gd name="T49" fmla="*/ 23 h 51"/>
                <a:gd name="T50" fmla="*/ 22 w 41"/>
                <a:gd name="T51" fmla="*/ 28 h 51"/>
                <a:gd name="T52" fmla="*/ 33 w 41"/>
                <a:gd name="T53" fmla="*/ 32 h 51"/>
                <a:gd name="T54" fmla="*/ 36 w 41"/>
                <a:gd name="T55" fmla="*/ 38 h 51"/>
                <a:gd name="T56" fmla="*/ 41 w 41"/>
                <a:gd name="T57" fmla="*/ 45 h 51"/>
                <a:gd name="T58" fmla="*/ 40 w 41"/>
                <a:gd name="T5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51">
                  <a:moveTo>
                    <a:pt x="40" y="51"/>
                  </a:moveTo>
                  <a:cubicBezTo>
                    <a:pt x="40" y="50"/>
                    <a:pt x="32" y="40"/>
                    <a:pt x="30" y="37"/>
                  </a:cubicBezTo>
                  <a:cubicBezTo>
                    <a:pt x="29" y="35"/>
                    <a:pt x="32" y="33"/>
                    <a:pt x="25" y="31"/>
                  </a:cubicBezTo>
                  <a:cubicBezTo>
                    <a:pt x="18" y="29"/>
                    <a:pt x="18" y="29"/>
                    <a:pt x="16" y="27"/>
                  </a:cubicBezTo>
                  <a:cubicBezTo>
                    <a:pt x="14" y="25"/>
                    <a:pt x="7" y="23"/>
                    <a:pt x="7" y="23"/>
                  </a:cubicBezTo>
                  <a:lnTo>
                    <a:pt x="15" y="24"/>
                  </a:lnTo>
                  <a:cubicBezTo>
                    <a:pt x="15" y="24"/>
                    <a:pt x="14" y="23"/>
                    <a:pt x="13" y="22"/>
                  </a:cubicBezTo>
                  <a:cubicBezTo>
                    <a:pt x="13" y="21"/>
                    <a:pt x="2" y="20"/>
                    <a:pt x="1" y="20"/>
                  </a:cubicBezTo>
                  <a:cubicBezTo>
                    <a:pt x="0" y="20"/>
                    <a:pt x="1" y="17"/>
                    <a:pt x="1" y="17"/>
                  </a:cubicBezTo>
                  <a:lnTo>
                    <a:pt x="14" y="20"/>
                  </a:lnTo>
                  <a:cubicBezTo>
                    <a:pt x="14" y="20"/>
                    <a:pt x="14" y="18"/>
                    <a:pt x="12" y="17"/>
                  </a:cubicBezTo>
                  <a:cubicBezTo>
                    <a:pt x="11" y="16"/>
                    <a:pt x="7" y="12"/>
                    <a:pt x="7" y="12"/>
                  </a:cubicBezTo>
                  <a:lnTo>
                    <a:pt x="8" y="12"/>
                  </a:lnTo>
                  <a:cubicBezTo>
                    <a:pt x="8" y="12"/>
                    <a:pt x="14" y="16"/>
                    <a:pt x="15" y="17"/>
                  </a:cubicBezTo>
                  <a:cubicBezTo>
                    <a:pt x="15" y="18"/>
                    <a:pt x="17" y="22"/>
                    <a:pt x="17" y="22"/>
                  </a:cubicBezTo>
                  <a:cubicBezTo>
                    <a:pt x="17" y="22"/>
                    <a:pt x="18" y="19"/>
                    <a:pt x="17" y="16"/>
                  </a:cubicBezTo>
                  <a:cubicBezTo>
                    <a:pt x="17" y="13"/>
                    <a:pt x="13" y="9"/>
                    <a:pt x="13" y="9"/>
                  </a:cubicBezTo>
                  <a:lnTo>
                    <a:pt x="6" y="9"/>
                  </a:lnTo>
                  <a:lnTo>
                    <a:pt x="6" y="8"/>
                  </a:lnTo>
                  <a:cubicBezTo>
                    <a:pt x="6" y="8"/>
                    <a:pt x="11" y="8"/>
                    <a:pt x="14" y="7"/>
                  </a:cubicBezTo>
                  <a:cubicBezTo>
                    <a:pt x="17" y="5"/>
                    <a:pt x="19" y="0"/>
                    <a:pt x="19" y="0"/>
                  </a:cubicBezTo>
                  <a:lnTo>
                    <a:pt x="19" y="1"/>
                  </a:lnTo>
                  <a:lnTo>
                    <a:pt x="15" y="8"/>
                  </a:lnTo>
                  <a:cubicBezTo>
                    <a:pt x="15" y="8"/>
                    <a:pt x="18" y="14"/>
                    <a:pt x="19" y="16"/>
                  </a:cubicBezTo>
                  <a:cubicBezTo>
                    <a:pt x="20" y="19"/>
                    <a:pt x="18" y="21"/>
                    <a:pt x="18" y="23"/>
                  </a:cubicBezTo>
                  <a:cubicBezTo>
                    <a:pt x="18" y="25"/>
                    <a:pt x="19" y="27"/>
                    <a:pt x="22" y="28"/>
                  </a:cubicBezTo>
                  <a:cubicBezTo>
                    <a:pt x="25" y="28"/>
                    <a:pt x="32" y="29"/>
                    <a:pt x="33" y="32"/>
                  </a:cubicBezTo>
                  <a:cubicBezTo>
                    <a:pt x="34" y="34"/>
                    <a:pt x="33" y="36"/>
                    <a:pt x="36" y="38"/>
                  </a:cubicBezTo>
                  <a:cubicBezTo>
                    <a:pt x="38" y="41"/>
                    <a:pt x="41" y="45"/>
                    <a:pt x="41" y="45"/>
                  </a:cubicBezTo>
                  <a:lnTo>
                    <a:pt x="40" y="51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1" name="Freeform 525">
              <a:extLst>
                <a:ext uri="{FF2B5EF4-FFF2-40B4-BE49-F238E27FC236}">
                  <a16:creationId xmlns:a16="http://schemas.microsoft.com/office/drawing/2014/main" id="{1F10AB9D-5EC5-46BC-BBF2-B2CB8E66E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5" y="2040"/>
              <a:ext cx="12" cy="32"/>
            </a:xfrm>
            <a:custGeom>
              <a:avLst/>
              <a:gdLst>
                <a:gd name="T0" fmla="*/ 0 w 12"/>
                <a:gd name="T1" fmla="*/ 1 h 16"/>
                <a:gd name="T2" fmla="*/ 2 w 12"/>
                <a:gd name="T3" fmla="*/ 10 h 16"/>
                <a:gd name="T4" fmla="*/ 12 w 12"/>
                <a:gd name="T5" fmla="*/ 16 h 16"/>
                <a:gd name="T6" fmla="*/ 11 w 12"/>
                <a:gd name="T7" fmla="*/ 15 h 16"/>
                <a:gd name="T8" fmla="*/ 4 w 12"/>
                <a:gd name="T9" fmla="*/ 10 h 16"/>
                <a:gd name="T10" fmla="*/ 6 w 12"/>
                <a:gd name="T11" fmla="*/ 6 h 16"/>
                <a:gd name="T12" fmla="*/ 6 w 12"/>
                <a:gd name="T13" fmla="*/ 1 h 16"/>
                <a:gd name="T14" fmla="*/ 5 w 12"/>
                <a:gd name="T15" fmla="*/ 0 h 16"/>
                <a:gd name="T16" fmla="*/ 4 w 12"/>
                <a:gd name="T17" fmla="*/ 5 h 16"/>
                <a:gd name="T18" fmla="*/ 3 w 12"/>
                <a:gd name="T19" fmla="*/ 8 h 16"/>
                <a:gd name="T20" fmla="*/ 2 w 12"/>
                <a:gd name="T21" fmla="*/ 5 h 16"/>
                <a:gd name="T22" fmla="*/ 1 w 12"/>
                <a:gd name="T23" fmla="*/ 1 h 16"/>
                <a:gd name="T24" fmla="*/ 0 w 12"/>
                <a:gd name="T25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6">
                  <a:moveTo>
                    <a:pt x="0" y="1"/>
                  </a:moveTo>
                  <a:cubicBezTo>
                    <a:pt x="0" y="1"/>
                    <a:pt x="0" y="8"/>
                    <a:pt x="2" y="10"/>
                  </a:cubicBezTo>
                  <a:cubicBezTo>
                    <a:pt x="3" y="12"/>
                    <a:pt x="12" y="16"/>
                    <a:pt x="12" y="16"/>
                  </a:cubicBezTo>
                  <a:lnTo>
                    <a:pt x="11" y="15"/>
                  </a:lnTo>
                  <a:lnTo>
                    <a:pt x="4" y="10"/>
                  </a:lnTo>
                  <a:cubicBezTo>
                    <a:pt x="4" y="10"/>
                    <a:pt x="5" y="7"/>
                    <a:pt x="6" y="6"/>
                  </a:cubicBezTo>
                  <a:cubicBezTo>
                    <a:pt x="6" y="4"/>
                    <a:pt x="6" y="1"/>
                    <a:pt x="6" y="1"/>
                  </a:cubicBezTo>
                  <a:lnTo>
                    <a:pt x="5" y="0"/>
                  </a:lnTo>
                  <a:cubicBezTo>
                    <a:pt x="5" y="0"/>
                    <a:pt x="6" y="3"/>
                    <a:pt x="4" y="5"/>
                  </a:cubicBezTo>
                  <a:cubicBezTo>
                    <a:pt x="3" y="6"/>
                    <a:pt x="3" y="8"/>
                    <a:pt x="3" y="8"/>
                  </a:cubicBezTo>
                  <a:cubicBezTo>
                    <a:pt x="3" y="8"/>
                    <a:pt x="2" y="6"/>
                    <a:pt x="2" y="5"/>
                  </a:cubicBezTo>
                  <a:cubicBezTo>
                    <a:pt x="1" y="3"/>
                    <a:pt x="1" y="1"/>
                    <a:pt x="1" y="1"/>
                  </a:cubicBezTo>
                  <a:lnTo>
                    <a:pt x="0" y="1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" name="Freeform 526">
              <a:extLst>
                <a:ext uri="{FF2B5EF4-FFF2-40B4-BE49-F238E27FC236}">
                  <a16:creationId xmlns:a16="http://schemas.microsoft.com/office/drawing/2014/main" id="{A91E45F7-FA07-47EB-A386-23DF91899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" y="2040"/>
              <a:ext cx="12" cy="64"/>
            </a:xfrm>
            <a:custGeom>
              <a:avLst/>
              <a:gdLst>
                <a:gd name="T0" fmla="*/ 10 w 12"/>
                <a:gd name="T1" fmla="*/ 32 h 32"/>
                <a:gd name="T2" fmla="*/ 0 w 12"/>
                <a:gd name="T3" fmla="*/ 10 h 32"/>
                <a:gd name="T4" fmla="*/ 0 w 12"/>
                <a:gd name="T5" fmla="*/ 1 h 32"/>
                <a:gd name="T6" fmla="*/ 1 w 12"/>
                <a:gd name="T7" fmla="*/ 0 h 32"/>
                <a:gd name="T8" fmla="*/ 10 w 12"/>
                <a:gd name="T9" fmla="*/ 19 h 32"/>
                <a:gd name="T10" fmla="*/ 12 w 12"/>
                <a:gd name="T11" fmla="*/ 30 h 32"/>
                <a:gd name="T12" fmla="*/ 10 w 12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2">
                  <a:moveTo>
                    <a:pt x="10" y="32"/>
                  </a:moveTo>
                  <a:cubicBezTo>
                    <a:pt x="11" y="15"/>
                    <a:pt x="3" y="22"/>
                    <a:pt x="0" y="10"/>
                  </a:cubicBezTo>
                  <a:cubicBezTo>
                    <a:pt x="0" y="7"/>
                    <a:pt x="0" y="4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2" y="13"/>
                    <a:pt x="2" y="11"/>
                    <a:pt x="10" y="19"/>
                  </a:cubicBezTo>
                  <a:cubicBezTo>
                    <a:pt x="12" y="22"/>
                    <a:pt x="12" y="26"/>
                    <a:pt x="12" y="30"/>
                  </a:cubicBezTo>
                  <a:cubicBezTo>
                    <a:pt x="11" y="30"/>
                    <a:pt x="11" y="32"/>
                    <a:pt x="10" y="32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3" name="Freeform 527">
              <a:extLst>
                <a:ext uri="{FF2B5EF4-FFF2-40B4-BE49-F238E27FC236}">
                  <a16:creationId xmlns:a16="http://schemas.microsoft.com/office/drawing/2014/main" id="{B91C3B04-EC66-45B9-A539-A13EC5A95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2104"/>
              <a:ext cx="45" cy="102"/>
            </a:xfrm>
            <a:custGeom>
              <a:avLst/>
              <a:gdLst>
                <a:gd name="T0" fmla="*/ 7 w 45"/>
                <a:gd name="T1" fmla="*/ 0 h 51"/>
                <a:gd name="T2" fmla="*/ 9 w 45"/>
                <a:gd name="T3" fmla="*/ 13 h 51"/>
                <a:gd name="T4" fmla="*/ 9 w 45"/>
                <a:gd name="T5" fmla="*/ 22 h 51"/>
                <a:gd name="T6" fmla="*/ 0 w 45"/>
                <a:gd name="T7" fmla="*/ 25 h 51"/>
                <a:gd name="T8" fmla="*/ 2 w 45"/>
                <a:gd name="T9" fmla="*/ 26 h 51"/>
                <a:gd name="T10" fmla="*/ 10 w 45"/>
                <a:gd name="T11" fmla="*/ 25 h 51"/>
                <a:gd name="T12" fmla="*/ 29 w 45"/>
                <a:gd name="T13" fmla="*/ 36 h 51"/>
                <a:gd name="T14" fmla="*/ 45 w 45"/>
                <a:gd name="T15" fmla="*/ 51 h 51"/>
                <a:gd name="T16" fmla="*/ 45 w 45"/>
                <a:gd name="T17" fmla="*/ 47 h 51"/>
                <a:gd name="T18" fmla="*/ 11 w 45"/>
                <a:gd name="T19" fmla="*/ 20 h 51"/>
                <a:gd name="T20" fmla="*/ 10 w 45"/>
                <a:gd name="T21" fmla="*/ 8 h 51"/>
                <a:gd name="T22" fmla="*/ 7 w 45"/>
                <a:gd name="T2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51">
                  <a:moveTo>
                    <a:pt x="7" y="0"/>
                  </a:moveTo>
                  <a:cubicBezTo>
                    <a:pt x="7" y="0"/>
                    <a:pt x="9" y="9"/>
                    <a:pt x="9" y="13"/>
                  </a:cubicBezTo>
                  <a:cubicBezTo>
                    <a:pt x="9" y="17"/>
                    <a:pt x="9" y="22"/>
                    <a:pt x="9" y="22"/>
                  </a:cubicBezTo>
                  <a:lnTo>
                    <a:pt x="0" y="25"/>
                  </a:lnTo>
                  <a:lnTo>
                    <a:pt x="2" y="26"/>
                  </a:lnTo>
                  <a:lnTo>
                    <a:pt x="10" y="25"/>
                  </a:lnTo>
                  <a:cubicBezTo>
                    <a:pt x="10" y="25"/>
                    <a:pt x="27" y="34"/>
                    <a:pt x="29" y="36"/>
                  </a:cubicBezTo>
                  <a:cubicBezTo>
                    <a:pt x="31" y="38"/>
                    <a:pt x="45" y="51"/>
                    <a:pt x="45" y="51"/>
                  </a:cubicBezTo>
                  <a:lnTo>
                    <a:pt x="45" y="47"/>
                  </a:lnTo>
                  <a:cubicBezTo>
                    <a:pt x="34" y="34"/>
                    <a:pt x="24" y="28"/>
                    <a:pt x="11" y="20"/>
                  </a:cubicBezTo>
                  <a:cubicBezTo>
                    <a:pt x="11" y="20"/>
                    <a:pt x="10" y="12"/>
                    <a:pt x="10" y="8"/>
                  </a:cubicBezTo>
                  <a:cubicBezTo>
                    <a:pt x="9" y="5"/>
                    <a:pt x="7" y="0"/>
                    <a:pt x="7" y="0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4" name="Freeform 528">
              <a:extLst>
                <a:ext uri="{FF2B5EF4-FFF2-40B4-BE49-F238E27FC236}">
                  <a16:creationId xmlns:a16="http://schemas.microsoft.com/office/drawing/2014/main" id="{72ACAF32-5A51-4819-BF49-8B7768566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2148"/>
              <a:ext cx="20" cy="38"/>
            </a:xfrm>
            <a:custGeom>
              <a:avLst/>
              <a:gdLst>
                <a:gd name="T0" fmla="*/ 0 w 20"/>
                <a:gd name="T1" fmla="*/ 0 h 19"/>
                <a:gd name="T2" fmla="*/ 6 w 20"/>
                <a:gd name="T3" fmla="*/ 5 h 19"/>
                <a:gd name="T4" fmla="*/ 16 w 20"/>
                <a:gd name="T5" fmla="*/ 9 h 19"/>
                <a:gd name="T6" fmla="*/ 20 w 20"/>
                <a:gd name="T7" fmla="*/ 14 h 19"/>
                <a:gd name="T8" fmla="*/ 19 w 20"/>
                <a:gd name="T9" fmla="*/ 19 h 19"/>
                <a:gd name="T10" fmla="*/ 13 w 20"/>
                <a:gd name="T11" fmla="*/ 10 h 19"/>
                <a:gd name="T12" fmla="*/ 4 w 20"/>
                <a:gd name="T13" fmla="*/ 8 h 19"/>
                <a:gd name="T14" fmla="*/ 0 w 20"/>
                <a:gd name="T15" fmla="*/ 5 h 19"/>
                <a:gd name="T16" fmla="*/ 0 w 20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cubicBezTo>
                    <a:pt x="0" y="0"/>
                    <a:pt x="4" y="3"/>
                    <a:pt x="6" y="5"/>
                  </a:cubicBezTo>
                  <a:cubicBezTo>
                    <a:pt x="9" y="7"/>
                    <a:pt x="13" y="6"/>
                    <a:pt x="16" y="9"/>
                  </a:cubicBezTo>
                  <a:cubicBezTo>
                    <a:pt x="19" y="11"/>
                    <a:pt x="20" y="14"/>
                    <a:pt x="20" y="14"/>
                  </a:cubicBezTo>
                  <a:lnTo>
                    <a:pt x="19" y="19"/>
                  </a:lnTo>
                  <a:lnTo>
                    <a:pt x="13" y="10"/>
                  </a:lnTo>
                  <a:cubicBezTo>
                    <a:pt x="13" y="10"/>
                    <a:pt x="6" y="10"/>
                    <a:pt x="4" y="8"/>
                  </a:cubicBezTo>
                  <a:cubicBezTo>
                    <a:pt x="3" y="7"/>
                    <a:pt x="0" y="5"/>
                    <a:pt x="0" y="5"/>
                  </a:cubicBezTo>
                  <a:lnTo>
                    <a:pt x="0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5" name="Freeform 529">
              <a:extLst>
                <a:ext uri="{FF2B5EF4-FFF2-40B4-BE49-F238E27FC236}">
                  <a16:creationId xmlns:a16="http://schemas.microsoft.com/office/drawing/2014/main" id="{8C089486-B780-4EC9-AFE6-41E286F90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2126"/>
              <a:ext cx="8" cy="36"/>
            </a:xfrm>
            <a:custGeom>
              <a:avLst/>
              <a:gdLst>
                <a:gd name="T0" fmla="*/ 0 w 8"/>
                <a:gd name="T1" fmla="*/ 5 h 18"/>
                <a:gd name="T2" fmla="*/ 4 w 8"/>
                <a:gd name="T3" fmla="*/ 10 h 18"/>
                <a:gd name="T4" fmla="*/ 5 w 8"/>
                <a:gd name="T5" fmla="*/ 17 h 18"/>
                <a:gd name="T6" fmla="*/ 8 w 8"/>
                <a:gd name="T7" fmla="*/ 18 h 18"/>
                <a:gd name="T8" fmla="*/ 6 w 8"/>
                <a:gd name="T9" fmla="*/ 8 h 18"/>
                <a:gd name="T10" fmla="*/ 0 w 8"/>
                <a:gd name="T11" fmla="*/ 0 h 18"/>
                <a:gd name="T12" fmla="*/ 0 w 8"/>
                <a:gd name="T13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8">
                  <a:moveTo>
                    <a:pt x="0" y="5"/>
                  </a:moveTo>
                  <a:cubicBezTo>
                    <a:pt x="0" y="5"/>
                    <a:pt x="3" y="8"/>
                    <a:pt x="4" y="10"/>
                  </a:cubicBezTo>
                  <a:cubicBezTo>
                    <a:pt x="4" y="12"/>
                    <a:pt x="5" y="17"/>
                    <a:pt x="5" y="17"/>
                  </a:cubicBezTo>
                  <a:lnTo>
                    <a:pt x="8" y="18"/>
                  </a:lnTo>
                  <a:cubicBezTo>
                    <a:pt x="8" y="18"/>
                    <a:pt x="7" y="10"/>
                    <a:pt x="6" y="8"/>
                  </a:cubicBezTo>
                  <a:cubicBezTo>
                    <a:pt x="4" y="5"/>
                    <a:pt x="0" y="0"/>
                    <a:pt x="0" y="0"/>
                  </a:cubicBezTo>
                  <a:lnTo>
                    <a:pt x="0" y="5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6" name="Freeform 530">
              <a:extLst>
                <a:ext uri="{FF2B5EF4-FFF2-40B4-BE49-F238E27FC236}">
                  <a16:creationId xmlns:a16="http://schemas.microsoft.com/office/drawing/2014/main" id="{58B88C6F-722A-4291-B014-5DF16143C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2060"/>
              <a:ext cx="12" cy="80"/>
            </a:xfrm>
            <a:custGeom>
              <a:avLst/>
              <a:gdLst>
                <a:gd name="T0" fmla="*/ 12 w 12"/>
                <a:gd name="T1" fmla="*/ 0 h 40"/>
                <a:gd name="T2" fmla="*/ 11 w 12"/>
                <a:gd name="T3" fmla="*/ 8 h 40"/>
                <a:gd name="T4" fmla="*/ 10 w 12"/>
                <a:gd name="T5" fmla="*/ 22 h 40"/>
                <a:gd name="T6" fmla="*/ 0 w 12"/>
                <a:gd name="T7" fmla="*/ 36 h 40"/>
                <a:gd name="T8" fmla="*/ 1 w 12"/>
                <a:gd name="T9" fmla="*/ 40 h 40"/>
                <a:gd name="T10" fmla="*/ 11 w 12"/>
                <a:gd name="T11" fmla="*/ 26 h 40"/>
                <a:gd name="T12" fmla="*/ 12 w 12"/>
                <a:gd name="T13" fmla="*/ 20 h 40"/>
                <a:gd name="T14" fmla="*/ 12 w 12"/>
                <a:gd name="T15" fmla="*/ 5 h 40"/>
                <a:gd name="T16" fmla="*/ 12 w 12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0">
                  <a:moveTo>
                    <a:pt x="12" y="0"/>
                  </a:moveTo>
                  <a:cubicBezTo>
                    <a:pt x="12" y="0"/>
                    <a:pt x="10" y="5"/>
                    <a:pt x="11" y="8"/>
                  </a:cubicBezTo>
                  <a:cubicBezTo>
                    <a:pt x="11" y="11"/>
                    <a:pt x="11" y="20"/>
                    <a:pt x="10" y="22"/>
                  </a:cubicBezTo>
                  <a:cubicBezTo>
                    <a:pt x="9" y="24"/>
                    <a:pt x="0" y="36"/>
                    <a:pt x="0" y="36"/>
                  </a:cubicBezTo>
                  <a:lnTo>
                    <a:pt x="1" y="40"/>
                  </a:lnTo>
                  <a:cubicBezTo>
                    <a:pt x="1" y="40"/>
                    <a:pt x="9" y="29"/>
                    <a:pt x="11" y="26"/>
                  </a:cubicBezTo>
                  <a:cubicBezTo>
                    <a:pt x="12" y="24"/>
                    <a:pt x="12" y="23"/>
                    <a:pt x="12" y="20"/>
                  </a:cubicBezTo>
                  <a:cubicBezTo>
                    <a:pt x="12" y="16"/>
                    <a:pt x="12" y="5"/>
                    <a:pt x="12" y="5"/>
                  </a:cubicBezTo>
                  <a:lnTo>
                    <a:pt x="12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" name="Freeform 531">
              <a:extLst>
                <a:ext uri="{FF2B5EF4-FFF2-40B4-BE49-F238E27FC236}">
                  <a16:creationId xmlns:a16="http://schemas.microsoft.com/office/drawing/2014/main" id="{6F97F8FC-291F-47BA-945E-0E33C0EFC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" y="2182"/>
              <a:ext cx="36" cy="78"/>
            </a:xfrm>
            <a:custGeom>
              <a:avLst/>
              <a:gdLst>
                <a:gd name="T0" fmla="*/ 0 w 36"/>
                <a:gd name="T1" fmla="*/ 0 h 39"/>
                <a:gd name="T2" fmla="*/ 7 w 36"/>
                <a:gd name="T3" fmla="*/ 10 h 39"/>
                <a:gd name="T4" fmla="*/ 13 w 36"/>
                <a:gd name="T5" fmla="*/ 18 h 39"/>
                <a:gd name="T6" fmla="*/ 17 w 36"/>
                <a:gd name="T7" fmla="*/ 25 h 39"/>
                <a:gd name="T8" fmla="*/ 27 w 36"/>
                <a:gd name="T9" fmla="*/ 29 h 39"/>
                <a:gd name="T10" fmla="*/ 32 w 36"/>
                <a:gd name="T11" fmla="*/ 39 h 39"/>
                <a:gd name="T12" fmla="*/ 36 w 36"/>
                <a:gd name="T13" fmla="*/ 39 h 39"/>
                <a:gd name="T14" fmla="*/ 30 w 36"/>
                <a:gd name="T15" fmla="*/ 27 h 39"/>
                <a:gd name="T16" fmla="*/ 18 w 36"/>
                <a:gd name="T17" fmla="*/ 23 h 39"/>
                <a:gd name="T18" fmla="*/ 9 w 36"/>
                <a:gd name="T19" fmla="*/ 9 h 39"/>
                <a:gd name="T20" fmla="*/ 0 w 36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39">
                  <a:moveTo>
                    <a:pt x="0" y="0"/>
                  </a:moveTo>
                  <a:cubicBezTo>
                    <a:pt x="0" y="0"/>
                    <a:pt x="2" y="6"/>
                    <a:pt x="7" y="10"/>
                  </a:cubicBezTo>
                  <a:cubicBezTo>
                    <a:pt x="11" y="14"/>
                    <a:pt x="11" y="15"/>
                    <a:pt x="13" y="18"/>
                  </a:cubicBezTo>
                  <a:cubicBezTo>
                    <a:pt x="14" y="21"/>
                    <a:pt x="17" y="25"/>
                    <a:pt x="17" y="25"/>
                  </a:cubicBezTo>
                  <a:cubicBezTo>
                    <a:pt x="17" y="25"/>
                    <a:pt x="26" y="27"/>
                    <a:pt x="27" y="29"/>
                  </a:cubicBezTo>
                  <a:cubicBezTo>
                    <a:pt x="29" y="31"/>
                    <a:pt x="32" y="39"/>
                    <a:pt x="32" y="39"/>
                  </a:cubicBezTo>
                  <a:lnTo>
                    <a:pt x="36" y="39"/>
                  </a:lnTo>
                  <a:cubicBezTo>
                    <a:pt x="36" y="39"/>
                    <a:pt x="32" y="30"/>
                    <a:pt x="30" y="27"/>
                  </a:cubicBezTo>
                  <a:cubicBezTo>
                    <a:pt x="27" y="24"/>
                    <a:pt x="18" y="23"/>
                    <a:pt x="18" y="23"/>
                  </a:cubicBezTo>
                  <a:cubicBezTo>
                    <a:pt x="18" y="23"/>
                    <a:pt x="14" y="12"/>
                    <a:pt x="9" y="9"/>
                  </a:cubicBezTo>
                  <a:cubicBezTo>
                    <a:pt x="4" y="6"/>
                    <a:pt x="0" y="0"/>
                    <a:pt x="0" y="0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8" name="Freeform 532">
              <a:extLst>
                <a:ext uri="{FF2B5EF4-FFF2-40B4-BE49-F238E27FC236}">
                  <a16:creationId xmlns:a16="http://schemas.microsoft.com/office/drawing/2014/main" id="{C352EADE-5167-4FEE-A99A-58770CA3E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" y="2256"/>
              <a:ext cx="50" cy="38"/>
            </a:xfrm>
            <a:custGeom>
              <a:avLst/>
              <a:gdLst>
                <a:gd name="T0" fmla="*/ 0 w 50"/>
                <a:gd name="T1" fmla="*/ 1 h 19"/>
                <a:gd name="T2" fmla="*/ 16 w 50"/>
                <a:gd name="T3" fmla="*/ 5 h 19"/>
                <a:gd name="T4" fmla="*/ 27 w 50"/>
                <a:gd name="T5" fmla="*/ 0 h 19"/>
                <a:gd name="T6" fmla="*/ 43 w 50"/>
                <a:gd name="T7" fmla="*/ 13 h 19"/>
                <a:gd name="T8" fmla="*/ 50 w 50"/>
                <a:gd name="T9" fmla="*/ 15 h 19"/>
                <a:gd name="T10" fmla="*/ 50 w 50"/>
                <a:gd name="T11" fmla="*/ 19 h 19"/>
                <a:gd name="T12" fmla="*/ 37 w 50"/>
                <a:gd name="T13" fmla="*/ 12 h 19"/>
                <a:gd name="T14" fmla="*/ 26 w 50"/>
                <a:gd name="T15" fmla="*/ 4 h 19"/>
                <a:gd name="T16" fmla="*/ 17 w 50"/>
                <a:gd name="T17" fmla="*/ 7 h 19"/>
                <a:gd name="T18" fmla="*/ 0 w 50"/>
                <a:gd name="T1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9">
                  <a:moveTo>
                    <a:pt x="0" y="1"/>
                  </a:moveTo>
                  <a:cubicBezTo>
                    <a:pt x="0" y="1"/>
                    <a:pt x="12" y="5"/>
                    <a:pt x="16" y="5"/>
                  </a:cubicBezTo>
                  <a:cubicBezTo>
                    <a:pt x="20" y="5"/>
                    <a:pt x="27" y="0"/>
                    <a:pt x="27" y="0"/>
                  </a:cubicBezTo>
                  <a:cubicBezTo>
                    <a:pt x="27" y="0"/>
                    <a:pt x="40" y="11"/>
                    <a:pt x="43" y="13"/>
                  </a:cubicBezTo>
                  <a:cubicBezTo>
                    <a:pt x="46" y="15"/>
                    <a:pt x="50" y="15"/>
                    <a:pt x="50" y="15"/>
                  </a:cubicBezTo>
                  <a:lnTo>
                    <a:pt x="50" y="19"/>
                  </a:lnTo>
                  <a:cubicBezTo>
                    <a:pt x="50" y="19"/>
                    <a:pt x="42" y="16"/>
                    <a:pt x="37" y="12"/>
                  </a:cubicBezTo>
                  <a:cubicBezTo>
                    <a:pt x="33" y="9"/>
                    <a:pt x="26" y="4"/>
                    <a:pt x="26" y="4"/>
                  </a:cubicBezTo>
                  <a:cubicBezTo>
                    <a:pt x="26" y="4"/>
                    <a:pt x="23" y="7"/>
                    <a:pt x="17" y="7"/>
                  </a:cubicBezTo>
                  <a:cubicBezTo>
                    <a:pt x="10" y="8"/>
                    <a:pt x="0" y="1"/>
                    <a:pt x="0" y="1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9" name="Freeform 533">
              <a:extLst>
                <a:ext uri="{FF2B5EF4-FFF2-40B4-BE49-F238E27FC236}">
                  <a16:creationId xmlns:a16="http://schemas.microsoft.com/office/drawing/2014/main" id="{96FC4A70-03AD-4479-BB36-17CA05C47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8" y="2168"/>
              <a:ext cx="21" cy="40"/>
            </a:xfrm>
            <a:custGeom>
              <a:avLst/>
              <a:gdLst>
                <a:gd name="T0" fmla="*/ 0 w 21"/>
                <a:gd name="T1" fmla="*/ 3 h 20"/>
                <a:gd name="T2" fmla="*/ 8 w 21"/>
                <a:gd name="T3" fmla="*/ 8 h 20"/>
                <a:gd name="T4" fmla="*/ 18 w 21"/>
                <a:gd name="T5" fmla="*/ 20 h 20"/>
                <a:gd name="T6" fmla="*/ 21 w 21"/>
                <a:gd name="T7" fmla="*/ 20 h 20"/>
                <a:gd name="T8" fmla="*/ 12 w 21"/>
                <a:gd name="T9" fmla="*/ 7 h 20"/>
                <a:gd name="T10" fmla="*/ 5 w 21"/>
                <a:gd name="T11" fmla="*/ 4 h 20"/>
                <a:gd name="T12" fmla="*/ 0 w 21"/>
                <a:gd name="T13" fmla="*/ 0 h 20"/>
                <a:gd name="T14" fmla="*/ 0 w 21"/>
                <a:gd name="T15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0">
                  <a:moveTo>
                    <a:pt x="0" y="3"/>
                  </a:moveTo>
                  <a:cubicBezTo>
                    <a:pt x="0" y="3"/>
                    <a:pt x="4" y="7"/>
                    <a:pt x="8" y="8"/>
                  </a:cubicBezTo>
                  <a:cubicBezTo>
                    <a:pt x="11" y="9"/>
                    <a:pt x="18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20"/>
                    <a:pt x="15" y="9"/>
                    <a:pt x="12" y="7"/>
                  </a:cubicBezTo>
                  <a:cubicBezTo>
                    <a:pt x="8" y="5"/>
                    <a:pt x="7" y="6"/>
                    <a:pt x="5" y="4"/>
                  </a:cubicBezTo>
                  <a:cubicBezTo>
                    <a:pt x="2" y="2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0" name="Freeform 534">
              <a:extLst>
                <a:ext uri="{FF2B5EF4-FFF2-40B4-BE49-F238E27FC236}">
                  <a16:creationId xmlns:a16="http://schemas.microsoft.com/office/drawing/2014/main" id="{0A62C43A-F2D9-4B70-8506-41F0773F8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1" y="2196"/>
              <a:ext cx="21" cy="38"/>
            </a:xfrm>
            <a:custGeom>
              <a:avLst/>
              <a:gdLst>
                <a:gd name="T0" fmla="*/ 0 w 22"/>
                <a:gd name="T1" fmla="*/ 1 h 19"/>
                <a:gd name="T2" fmla="*/ 7 w 22"/>
                <a:gd name="T3" fmla="*/ 7 h 19"/>
                <a:gd name="T4" fmla="*/ 21 w 22"/>
                <a:gd name="T5" fmla="*/ 19 h 19"/>
                <a:gd name="T6" fmla="*/ 22 w 22"/>
                <a:gd name="T7" fmla="*/ 14 h 19"/>
                <a:gd name="T8" fmla="*/ 13 w 22"/>
                <a:gd name="T9" fmla="*/ 6 h 19"/>
                <a:gd name="T10" fmla="*/ 6 w 22"/>
                <a:gd name="T11" fmla="*/ 3 h 19"/>
                <a:gd name="T12" fmla="*/ 2 w 22"/>
                <a:gd name="T13" fmla="*/ 0 h 19"/>
                <a:gd name="T14" fmla="*/ 0 w 22"/>
                <a:gd name="T1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9">
                  <a:moveTo>
                    <a:pt x="0" y="1"/>
                  </a:moveTo>
                  <a:cubicBezTo>
                    <a:pt x="0" y="1"/>
                    <a:pt x="0" y="6"/>
                    <a:pt x="7" y="7"/>
                  </a:cubicBezTo>
                  <a:cubicBezTo>
                    <a:pt x="14" y="9"/>
                    <a:pt x="21" y="19"/>
                    <a:pt x="21" y="19"/>
                  </a:cubicBezTo>
                  <a:lnTo>
                    <a:pt x="22" y="14"/>
                  </a:lnTo>
                  <a:cubicBezTo>
                    <a:pt x="22" y="14"/>
                    <a:pt x="16" y="8"/>
                    <a:pt x="13" y="6"/>
                  </a:cubicBezTo>
                  <a:cubicBezTo>
                    <a:pt x="10" y="5"/>
                    <a:pt x="6" y="3"/>
                    <a:pt x="6" y="3"/>
                  </a:cubicBezTo>
                  <a:lnTo>
                    <a:pt x="2" y="0"/>
                  </a:lnTo>
                  <a:lnTo>
                    <a:pt x="0" y="1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1" name="Freeform 535">
              <a:extLst>
                <a:ext uri="{FF2B5EF4-FFF2-40B4-BE49-F238E27FC236}">
                  <a16:creationId xmlns:a16="http://schemas.microsoft.com/office/drawing/2014/main" id="{49376ABA-C863-4B42-8E01-FAA43439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" y="2112"/>
              <a:ext cx="21" cy="56"/>
            </a:xfrm>
            <a:custGeom>
              <a:avLst/>
              <a:gdLst>
                <a:gd name="T0" fmla="*/ 0 w 21"/>
                <a:gd name="T1" fmla="*/ 5 h 28"/>
                <a:gd name="T2" fmla="*/ 10 w 21"/>
                <a:gd name="T3" fmla="*/ 15 h 28"/>
                <a:gd name="T4" fmla="*/ 17 w 21"/>
                <a:gd name="T5" fmla="*/ 28 h 28"/>
                <a:gd name="T6" fmla="*/ 18 w 21"/>
                <a:gd name="T7" fmla="*/ 26 h 28"/>
                <a:gd name="T8" fmla="*/ 15 w 21"/>
                <a:gd name="T9" fmla="*/ 18 h 28"/>
                <a:gd name="T10" fmla="*/ 20 w 21"/>
                <a:gd name="T11" fmla="*/ 24 h 28"/>
                <a:gd name="T12" fmla="*/ 21 w 21"/>
                <a:gd name="T13" fmla="*/ 23 h 28"/>
                <a:gd name="T14" fmla="*/ 12 w 21"/>
                <a:gd name="T15" fmla="*/ 11 h 28"/>
                <a:gd name="T16" fmla="*/ 4 w 21"/>
                <a:gd name="T17" fmla="*/ 0 h 28"/>
                <a:gd name="T18" fmla="*/ 3 w 21"/>
                <a:gd name="T19" fmla="*/ 1 h 28"/>
                <a:gd name="T20" fmla="*/ 7 w 21"/>
                <a:gd name="T21" fmla="*/ 8 h 28"/>
                <a:gd name="T22" fmla="*/ 2 w 21"/>
                <a:gd name="T23" fmla="*/ 2 h 28"/>
                <a:gd name="T24" fmla="*/ 0 w 21"/>
                <a:gd name="T25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8">
                  <a:moveTo>
                    <a:pt x="0" y="5"/>
                  </a:moveTo>
                  <a:cubicBezTo>
                    <a:pt x="0" y="5"/>
                    <a:pt x="8" y="13"/>
                    <a:pt x="10" y="15"/>
                  </a:cubicBezTo>
                  <a:cubicBezTo>
                    <a:pt x="12" y="18"/>
                    <a:pt x="17" y="28"/>
                    <a:pt x="17" y="28"/>
                  </a:cubicBezTo>
                  <a:lnTo>
                    <a:pt x="18" y="26"/>
                  </a:lnTo>
                  <a:cubicBezTo>
                    <a:pt x="18" y="26"/>
                    <a:pt x="16" y="19"/>
                    <a:pt x="15" y="18"/>
                  </a:cubicBezTo>
                  <a:cubicBezTo>
                    <a:pt x="14" y="17"/>
                    <a:pt x="20" y="24"/>
                    <a:pt x="20" y="24"/>
                  </a:cubicBezTo>
                  <a:lnTo>
                    <a:pt x="21" y="23"/>
                  </a:lnTo>
                  <a:cubicBezTo>
                    <a:pt x="21" y="23"/>
                    <a:pt x="14" y="13"/>
                    <a:pt x="12" y="11"/>
                  </a:cubicBezTo>
                  <a:cubicBezTo>
                    <a:pt x="10" y="9"/>
                    <a:pt x="4" y="0"/>
                    <a:pt x="4" y="0"/>
                  </a:cubicBezTo>
                  <a:lnTo>
                    <a:pt x="3" y="1"/>
                  </a:lnTo>
                  <a:lnTo>
                    <a:pt x="7" y="8"/>
                  </a:lnTo>
                  <a:lnTo>
                    <a:pt x="2" y="2"/>
                  </a:lnTo>
                  <a:lnTo>
                    <a:pt x="0" y="5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" name="Freeform 536">
              <a:extLst>
                <a:ext uri="{FF2B5EF4-FFF2-40B4-BE49-F238E27FC236}">
                  <a16:creationId xmlns:a16="http://schemas.microsoft.com/office/drawing/2014/main" id="{F7D472E6-6924-481B-A905-0AF4884C3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0" y="2050"/>
              <a:ext cx="15" cy="54"/>
            </a:xfrm>
            <a:custGeom>
              <a:avLst/>
              <a:gdLst>
                <a:gd name="T0" fmla="*/ 1 w 15"/>
                <a:gd name="T1" fmla="*/ 7 h 27"/>
                <a:gd name="T2" fmla="*/ 1 w 15"/>
                <a:gd name="T3" fmla="*/ 15 h 27"/>
                <a:gd name="T4" fmla="*/ 0 w 15"/>
                <a:gd name="T5" fmla="*/ 25 h 27"/>
                <a:gd name="T6" fmla="*/ 2 w 15"/>
                <a:gd name="T7" fmla="*/ 27 h 27"/>
                <a:gd name="T8" fmla="*/ 9 w 15"/>
                <a:gd name="T9" fmla="*/ 15 h 27"/>
                <a:gd name="T10" fmla="*/ 14 w 15"/>
                <a:gd name="T11" fmla="*/ 0 h 27"/>
                <a:gd name="T12" fmla="*/ 13 w 15"/>
                <a:gd name="T13" fmla="*/ 0 h 27"/>
                <a:gd name="T14" fmla="*/ 3 w 15"/>
                <a:gd name="T15" fmla="*/ 16 h 27"/>
                <a:gd name="T16" fmla="*/ 1 w 15"/>
                <a:gd name="T17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7">
                  <a:moveTo>
                    <a:pt x="1" y="7"/>
                  </a:moveTo>
                  <a:cubicBezTo>
                    <a:pt x="1" y="7"/>
                    <a:pt x="0" y="12"/>
                    <a:pt x="1" y="15"/>
                  </a:cubicBezTo>
                  <a:cubicBezTo>
                    <a:pt x="2" y="18"/>
                    <a:pt x="0" y="25"/>
                    <a:pt x="0" y="25"/>
                  </a:cubicBezTo>
                  <a:cubicBezTo>
                    <a:pt x="1" y="25"/>
                    <a:pt x="1" y="26"/>
                    <a:pt x="2" y="27"/>
                  </a:cubicBezTo>
                  <a:cubicBezTo>
                    <a:pt x="3" y="22"/>
                    <a:pt x="3" y="18"/>
                    <a:pt x="9" y="15"/>
                  </a:cubicBezTo>
                  <a:cubicBezTo>
                    <a:pt x="14" y="12"/>
                    <a:pt x="15" y="5"/>
                    <a:pt x="14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4" y="9"/>
                    <a:pt x="9" y="11"/>
                    <a:pt x="3" y="16"/>
                  </a:cubicBezTo>
                  <a:cubicBezTo>
                    <a:pt x="2" y="14"/>
                    <a:pt x="2" y="8"/>
                    <a:pt x="1" y="7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3" name="Freeform 537">
              <a:extLst>
                <a:ext uri="{FF2B5EF4-FFF2-40B4-BE49-F238E27FC236}">
                  <a16:creationId xmlns:a16="http://schemas.microsoft.com/office/drawing/2014/main" id="{BD319379-B208-41FB-98B4-1A67CFA02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" y="2108"/>
              <a:ext cx="8" cy="24"/>
            </a:xfrm>
            <a:custGeom>
              <a:avLst/>
              <a:gdLst>
                <a:gd name="T0" fmla="*/ 0 w 8"/>
                <a:gd name="T1" fmla="*/ 0 h 12"/>
                <a:gd name="T2" fmla="*/ 3 w 8"/>
                <a:gd name="T3" fmla="*/ 4 h 12"/>
                <a:gd name="T4" fmla="*/ 8 w 8"/>
                <a:gd name="T5" fmla="*/ 12 h 12"/>
                <a:gd name="T6" fmla="*/ 8 w 8"/>
                <a:gd name="T7" fmla="*/ 10 h 12"/>
                <a:gd name="T8" fmla="*/ 4 w 8"/>
                <a:gd name="T9" fmla="*/ 2 h 12"/>
                <a:gd name="T10" fmla="*/ 1 w 8"/>
                <a:gd name="T11" fmla="*/ 0 h 12"/>
                <a:gd name="T12" fmla="*/ 0 w 8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0" y="0"/>
                    <a:pt x="1" y="2"/>
                    <a:pt x="3" y="4"/>
                  </a:cubicBezTo>
                  <a:cubicBezTo>
                    <a:pt x="6" y="7"/>
                    <a:pt x="8" y="12"/>
                    <a:pt x="8" y="12"/>
                  </a:cubicBezTo>
                  <a:lnTo>
                    <a:pt x="8" y="10"/>
                  </a:lnTo>
                  <a:cubicBezTo>
                    <a:pt x="8" y="10"/>
                    <a:pt x="5" y="4"/>
                    <a:pt x="4" y="2"/>
                  </a:cubicBezTo>
                  <a:cubicBezTo>
                    <a:pt x="2" y="0"/>
                    <a:pt x="1" y="0"/>
                    <a:pt x="1" y="0"/>
                  </a:cubicBezTo>
                  <a:lnTo>
                    <a:pt x="0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4" name="Freeform 538">
              <a:extLst>
                <a:ext uri="{FF2B5EF4-FFF2-40B4-BE49-F238E27FC236}">
                  <a16:creationId xmlns:a16="http://schemas.microsoft.com/office/drawing/2014/main" id="{7562E873-AC11-4CD9-822D-B8F2F7F32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" y="2044"/>
              <a:ext cx="34" cy="132"/>
            </a:xfrm>
            <a:custGeom>
              <a:avLst/>
              <a:gdLst>
                <a:gd name="T0" fmla="*/ 23 w 34"/>
                <a:gd name="T1" fmla="*/ 66 h 66"/>
                <a:gd name="T2" fmla="*/ 26 w 34"/>
                <a:gd name="T3" fmla="*/ 63 h 66"/>
                <a:gd name="T4" fmla="*/ 20 w 34"/>
                <a:gd name="T5" fmla="*/ 47 h 66"/>
                <a:gd name="T6" fmla="*/ 26 w 34"/>
                <a:gd name="T7" fmla="*/ 35 h 66"/>
                <a:gd name="T8" fmla="*/ 34 w 34"/>
                <a:gd name="T9" fmla="*/ 22 h 66"/>
                <a:gd name="T10" fmla="*/ 33 w 34"/>
                <a:gd name="T11" fmla="*/ 23 h 66"/>
                <a:gd name="T12" fmla="*/ 26 w 34"/>
                <a:gd name="T13" fmla="*/ 32 h 66"/>
                <a:gd name="T14" fmla="*/ 27 w 34"/>
                <a:gd name="T15" fmla="*/ 14 h 66"/>
                <a:gd name="T16" fmla="*/ 28 w 34"/>
                <a:gd name="T17" fmla="*/ 1 h 66"/>
                <a:gd name="T18" fmla="*/ 27 w 34"/>
                <a:gd name="T19" fmla="*/ 0 h 66"/>
                <a:gd name="T20" fmla="*/ 24 w 34"/>
                <a:gd name="T21" fmla="*/ 7 h 66"/>
                <a:gd name="T22" fmla="*/ 24 w 34"/>
                <a:gd name="T23" fmla="*/ 14 h 66"/>
                <a:gd name="T24" fmla="*/ 22 w 34"/>
                <a:gd name="T25" fmla="*/ 21 h 66"/>
                <a:gd name="T26" fmla="*/ 24 w 34"/>
                <a:gd name="T27" fmla="*/ 34 h 66"/>
                <a:gd name="T28" fmla="*/ 19 w 34"/>
                <a:gd name="T29" fmla="*/ 43 h 66"/>
                <a:gd name="T30" fmla="*/ 10 w 34"/>
                <a:gd name="T31" fmla="*/ 24 h 66"/>
                <a:gd name="T32" fmla="*/ 1 w 34"/>
                <a:gd name="T33" fmla="*/ 5 h 66"/>
                <a:gd name="T34" fmla="*/ 0 w 34"/>
                <a:gd name="T35" fmla="*/ 9 h 66"/>
                <a:gd name="T36" fmla="*/ 4 w 34"/>
                <a:gd name="T37" fmla="*/ 22 h 66"/>
                <a:gd name="T38" fmla="*/ 9 w 34"/>
                <a:gd name="T39" fmla="*/ 27 h 66"/>
                <a:gd name="T40" fmla="*/ 18 w 34"/>
                <a:gd name="T41" fmla="*/ 45 h 66"/>
                <a:gd name="T42" fmla="*/ 19 w 34"/>
                <a:gd name="T43" fmla="*/ 51 h 66"/>
                <a:gd name="T44" fmla="*/ 23 w 34"/>
                <a:gd name="T4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" h="66">
                  <a:moveTo>
                    <a:pt x="23" y="66"/>
                  </a:moveTo>
                  <a:cubicBezTo>
                    <a:pt x="24" y="65"/>
                    <a:pt x="24" y="64"/>
                    <a:pt x="26" y="63"/>
                  </a:cubicBezTo>
                  <a:cubicBezTo>
                    <a:pt x="26" y="63"/>
                    <a:pt x="20" y="51"/>
                    <a:pt x="20" y="47"/>
                  </a:cubicBezTo>
                  <a:cubicBezTo>
                    <a:pt x="21" y="42"/>
                    <a:pt x="26" y="35"/>
                    <a:pt x="26" y="35"/>
                  </a:cubicBezTo>
                  <a:cubicBezTo>
                    <a:pt x="31" y="32"/>
                    <a:pt x="34" y="29"/>
                    <a:pt x="34" y="22"/>
                  </a:cubicBezTo>
                  <a:cubicBezTo>
                    <a:pt x="34" y="22"/>
                    <a:pt x="33" y="23"/>
                    <a:pt x="33" y="23"/>
                  </a:cubicBezTo>
                  <a:cubicBezTo>
                    <a:pt x="32" y="27"/>
                    <a:pt x="30" y="30"/>
                    <a:pt x="26" y="32"/>
                  </a:cubicBezTo>
                  <a:cubicBezTo>
                    <a:pt x="24" y="24"/>
                    <a:pt x="23" y="20"/>
                    <a:pt x="27" y="14"/>
                  </a:cubicBezTo>
                  <a:cubicBezTo>
                    <a:pt x="25" y="10"/>
                    <a:pt x="26" y="4"/>
                    <a:pt x="28" y="1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0"/>
                    <a:pt x="25" y="5"/>
                    <a:pt x="24" y="7"/>
                  </a:cubicBezTo>
                  <a:cubicBezTo>
                    <a:pt x="23" y="9"/>
                    <a:pt x="26" y="13"/>
                    <a:pt x="24" y="14"/>
                  </a:cubicBezTo>
                  <a:cubicBezTo>
                    <a:pt x="23" y="16"/>
                    <a:pt x="21" y="19"/>
                    <a:pt x="22" y="21"/>
                  </a:cubicBezTo>
                  <a:cubicBezTo>
                    <a:pt x="22" y="23"/>
                    <a:pt x="24" y="34"/>
                    <a:pt x="24" y="34"/>
                  </a:cubicBezTo>
                  <a:cubicBezTo>
                    <a:pt x="23" y="37"/>
                    <a:pt x="21" y="40"/>
                    <a:pt x="19" y="43"/>
                  </a:cubicBezTo>
                  <a:cubicBezTo>
                    <a:pt x="19" y="35"/>
                    <a:pt x="14" y="30"/>
                    <a:pt x="10" y="24"/>
                  </a:cubicBezTo>
                  <a:cubicBezTo>
                    <a:pt x="4" y="22"/>
                    <a:pt x="3" y="12"/>
                    <a:pt x="1" y="5"/>
                  </a:cubicBezTo>
                  <a:cubicBezTo>
                    <a:pt x="1" y="7"/>
                    <a:pt x="0" y="7"/>
                    <a:pt x="0" y="9"/>
                  </a:cubicBezTo>
                  <a:cubicBezTo>
                    <a:pt x="0" y="9"/>
                    <a:pt x="3" y="21"/>
                    <a:pt x="4" y="22"/>
                  </a:cubicBezTo>
                  <a:cubicBezTo>
                    <a:pt x="6" y="24"/>
                    <a:pt x="9" y="24"/>
                    <a:pt x="9" y="27"/>
                  </a:cubicBezTo>
                  <a:cubicBezTo>
                    <a:pt x="9" y="29"/>
                    <a:pt x="17" y="37"/>
                    <a:pt x="18" y="45"/>
                  </a:cubicBezTo>
                  <a:cubicBezTo>
                    <a:pt x="18" y="48"/>
                    <a:pt x="17" y="47"/>
                    <a:pt x="19" y="51"/>
                  </a:cubicBezTo>
                  <a:cubicBezTo>
                    <a:pt x="20" y="55"/>
                    <a:pt x="23" y="66"/>
                    <a:pt x="23" y="66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5" name="Freeform 539">
              <a:extLst>
                <a:ext uri="{FF2B5EF4-FFF2-40B4-BE49-F238E27FC236}">
                  <a16:creationId xmlns:a16="http://schemas.microsoft.com/office/drawing/2014/main" id="{C21C4895-FC7B-4165-9639-8B3908153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9" y="2056"/>
              <a:ext cx="19" cy="92"/>
            </a:xfrm>
            <a:custGeom>
              <a:avLst/>
              <a:gdLst>
                <a:gd name="T0" fmla="*/ 16 w 19"/>
                <a:gd name="T1" fmla="*/ 0 h 46"/>
                <a:gd name="T2" fmla="*/ 11 w 19"/>
                <a:gd name="T3" fmla="*/ 24 h 46"/>
                <a:gd name="T4" fmla="*/ 0 w 19"/>
                <a:gd name="T5" fmla="*/ 42 h 46"/>
                <a:gd name="T6" fmla="*/ 2 w 19"/>
                <a:gd name="T7" fmla="*/ 46 h 46"/>
                <a:gd name="T8" fmla="*/ 13 w 19"/>
                <a:gd name="T9" fmla="*/ 24 h 46"/>
                <a:gd name="T10" fmla="*/ 19 w 19"/>
                <a:gd name="T11" fmla="*/ 9 h 46"/>
                <a:gd name="T12" fmla="*/ 18 w 19"/>
                <a:gd name="T13" fmla="*/ 9 h 46"/>
                <a:gd name="T14" fmla="*/ 13 w 19"/>
                <a:gd name="T15" fmla="*/ 21 h 46"/>
                <a:gd name="T16" fmla="*/ 16 w 19"/>
                <a:gd name="T17" fmla="*/ 1 h 46"/>
                <a:gd name="T18" fmla="*/ 16 w 19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46">
                  <a:moveTo>
                    <a:pt x="16" y="0"/>
                  </a:moveTo>
                  <a:cubicBezTo>
                    <a:pt x="6" y="8"/>
                    <a:pt x="11" y="18"/>
                    <a:pt x="11" y="24"/>
                  </a:cubicBezTo>
                  <a:cubicBezTo>
                    <a:pt x="6" y="30"/>
                    <a:pt x="1" y="28"/>
                    <a:pt x="0" y="42"/>
                  </a:cubicBezTo>
                  <a:cubicBezTo>
                    <a:pt x="1" y="43"/>
                    <a:pt x="1" y="44"/>
                    <a:pt x="2" y="46"/>
                  </a:cubicBezTo>
                  <a:cubicBezTo>
                    <a:pt x="3" y="34"/>
                    <a:pt x="5" y="32"/>
                    <a:pt x="13" y="24"/>
                  </a:cubicBezTo>
                  <a:cubicBezTo>
                    <a:pt x="18" y="19"/>
                    <a:pt x="18" y="15"/>
                    <a:pt x="19" y="9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7" y="15"/>
                    <a:pt x="16" y="17"/>
                    <a:pt x="13" y="21"/>
                  </a:cubicBezTo>
                  <a:cubicBezTo>
                    <a:pt x="13" y="14"/>
                    <a:pt x="12" y="6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" name="Freeform 540">
              <a:extLst>
                <a:ext uri="{FF2B5EF4-FFF2-40B4-BE49-F238E27FC236}">
                  <a16:creationId xmlns:a16="http://schemas.microsoft.com/office/drawing/2014/main" id="{97575C77-6BF6-49CE-9EC5-56A948A5A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" y="2098"/>
              <a:ext cx="60" cy="96"/>
            </a:xfrm>
            <a:custGeom>
              <a:avLst/>
              <a:gdLst>
                <a:gd name="T0" fmla="*/ 4 w 60"/>
                <a:gd name="T1" fmla="*/ 42 h 48"/>
                <a:gd name="T2" fmla="*/ 33 w 60"/>
                <a:gd name="T3" fmla="*/ 29 h 48"/>
                <a:gd name="T4" fmla="*/ 39 w 60"/>
                <a:gd name="T5" fmla="*/ 20 h 48"/>
                <a:gd name="T6" fmla="*/ 43 w 60"/>
                <a:gd name="T7" fmla="*/ 0 h 48"/>
                <a:gd name="T8" fmla="*/ 43 w 60"/>
                <a:gd name="T9" fmla="*/ 2 h 48"/>
                <a:gd name="T10" fmla="*/ 43 w 60"/>
                <a:gd name="T11" fmla="*/ 21 h 48"/>
                <a:gd name="T12" fmla="*/ 60 w 60"/>
                <a:gd name="T13" fmla="*/ 26 h 48"/>
                <a:gd name="T14" fmla="*/ 60 w 60"/>
                <a:gd name="T15" fmla="*/ 27 h 48"/>
                <a:gd name="T16" fmla="*/ 44 w 60"/>
                <a:gd name="T17" fmla="*/ 24 h 48"/>
                <a:gd name="T18" fmla="*/ 39 w 60"/>
                <a:gd name="T19" fmla="*/ 26 h 48"/>
                <a:gd name="T20" fmla="*/ 34 w 60"/>
                <a:gd name="T21" fmla="*/ 33 h 48"/>
                <a:gd name="T22" fmla="*/ 0 w 60"/>
                <a:gd name="T23" fmla="*/ 48 h 48"/>
                <a:gd name="T24" fmla="*/ 4 w 60"/>
                <a:gd name="T25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48">
                  <a:moveTo>
                    <a:pt x="4" y="42"/>
                  </a:moveTo>
                  <a:cubicBezTo>
                    <a:pt x="15" y="39"/>
                    <a:pt x="23" y="35"/>
                    <a:pt x="33" y="29"/>
                  </a:cubicBezTo>
                  <a:cubicBezTo>
                    <a:pt x="33" y="29"/>
                    <a:pt x="38" y="24"/>
                    <a:pt x="39" y="20"/>
                  </a:cubicBezTo>
                  <a:cubicBezTo>
                    <a:pt x="40" y="10"/>
                    <a:pt x="36" y="9"/>
                    <a:pt x="43" y="0"/>
                  </a:cubicBezTo>
                  <a:cubicBezTo>
                    <a:pt x="43" y="1"/>
                    <a:pt x="43" y="2"/>
                    <a:pt x="43" y="2"/>
                  </a:cubicBezTo>
                  <a:cubicBezTo>
                    <a:pt x="37" y="7"/>
                    <a:pt x="43" y="13"/>
                    <a:pt x="43" y="21"/>
                  </a:cubicBezTo>
                  <a:cubicBezTo>
                    <a:pt x="49" y="20"/>
                    <a:pt x="52" y="26"/>
                    <a:pt x="60" y="26"/>
                  </a:cubicBezTo>
                  <a:cubicBezTo>
                    <a:pt x="60" y="26"/>
                    <a:pt x="60" y="27"/>
                    <a:pt x="60" y="27"/>
                  </a:cubicBezTo>
                  <a:cubicBezTo>
                    <a:pt x="54" y="27"/>
                    <a:pt x="48" y="24"/>
                    <a:pt x="44" y="24"/>
                  </a:cubicBezTo>
                  <a:cubicBezTo>
                    <a:pt x="42" y="24"/>
                    <a:pt x="40" y="25"/>
                    <a:pt x="39" y="26"/>
                  </a:cubicBezTo>
                  <a:cubicBezTo>
                    <a:pt x="38" y="26"/>
                    <a:pt x="34" y="33"/>
                    <a:pt x="34" y="33"/>
                  </a:cubicBezTo>
                  <a:cubicBezTo>
                    <a:pt x="22" y="38"/>
                    <a:pt x="12" y="44"/>
                    <a:pt x="0" y="48"/>
                  </a:cubicBezTo>
                  <a:cubicBezTo>
                    <a:pt x="1" y="46"/>
                    <a:pt x="2" y="44"/>
                    <a:pt x="4" y="42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7" name="Freeform 541">
              <a:extLst>
                <a:ext uri="{FF2B5EF4-FFF2-40B4-BE49-F238E27FC236}">
                  <a16:creationId xmlns:a16="http://schemas.microsoft.com/office/drawing/2014/main" id="{3B10F5CA-DBF3-42A7-B39C-5AC1BEA47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4" y="2132"/>
              <a:ext cx="16" cy="51"/>
            </a:xfrm>
            <a:custGeom>
              <a:avLst/>
              <a:gdLst>
                <a:gd name="T0" fmla="*/ 1 w 16"/>
                <a:gd name="T1" fmla="*/ 0 h 26"/>
                <a:gd name="T2" fmla="*/ 11 w 16"/>
                <a:gd name="T3" fmla="*/ 15 h 26"/>
                <a:gd name="T4" fmla="*/ 16 w 16"/>
                <a:gd name="T5" fmla="*/ 25 h 26"/>
                <a:gd name="T6" fmla="*/ 14 w 16"/>
                <a:gd name="T7" fmla="*/ 26 h 26"/>
                <a:gd name="T8" fmla="*/ 6 w 16"/>
                <a:gd name="T9" fmla="*/ 10 h 26"/>
                <a:gd name="T10" fmla="*/ 0 w 16"/>
                <a:gd name="T11" fmla="*/ 1 h 26"/>
                <a:gd name="T12" fmla="*/ 1 w 1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6">
                  <a:moveTo>
                    <a:pt x="1" y="0"/>
                  </a:moveTo>
                  <a:cubicBezTo>
                    <a:pt x="1" y="0"/>
                    <a:pt x="9" y="11"/>
                    <a:pt x="11" y="15"/>
                  </a:cubicBezTo>
                  <a:cubicBezTo>
                    <a:pt x="13" y="18"/>
                    <a:pt x="16" y="25"/>
                    <a:pt x="16" y="25"/>
                  </a:cubicBezTo>
                  <a:lnTo>
                    <a:pt x="14" y="26"/>
                  </a:lnTo>
                  <a:cubicBezTo>
                    <a:pt x="14" y="26"/>
                    <a:pt x="8" y="13"/>
                    <a:pt x="6" y="10"/>
                  </a:cubicBezTo>
                  <a:cubicBezTo>
                    <a:pt x="4" y="6"/>
                    <a:pt x="0" y="1"/>
                    <a:pt x="0" y="1"/>
                  </a:cubicBezTo>
                  <a:lnTo>
                    <a:pt x="1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8" name="Freeform 542">
              <a:extLst>
                <a:ext uri="{FF2B5EF4-FFF2-40B4-BE49-F238E27FC236}">
                  <a16:creationId xmlns:a16="http://schemas.microsoft.com/office/drawing/2014/main" id="{65A3FD4C-F3FA-43D0-8D1A-EEE4E1C6C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1" y="2102"/>
              <a:ext cx="23" cy="26"/>
            </a:xfrm>
            <a:custGeom>
              <a:avLst/>
              <a:gdLst>
                <a:gd name="T0" fmla="*/ 0 w 23"/>
                <a:gd name="T1" fmla="*/ 12 h 13"/>
                <a:gd name="T2" fmla="*/ 6 w 23"/>
                <a:gd name="T3" fmla="*/ 12 h 13"/>
                <a:gd name="T4" fmla="*/ 13 w 23"/>
                <a:gd name="T5" fmla="*/ 5 h 13"/>
                <a:gd name="T6" fmla="*/ 23 w 23"/>
                <a:gd name="T7" fmla="*/ 1 h 13"/>
                <a:gd name="T8" fmla="*/ 22 w 23"/>
                <a:gd name="T9" fmla="*/ 0 h 13"/>
                <a:gd name="T10" fmla="*/ 13 w 23"/>
                <a:gd name="T11" fmla="*/ 4 h 13"/>
                <a:gd name="T12" fmla="*/ 7 w 23"/>
                <a:gd name="T13" fmla="*/ 10 h 13"/>
                <a:gd name="T14" fmla="*/ 1 w 23"/>
                <a:gd name="T15" fmla="*/ 10 h 13"/>
                <a:gd name="T16" fmla="*/ 0 w 23"/>
                <a:gd name="T1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3">
                  <a:moveTo>
                    <a:pt x="0" y="12"/>
                  </a:moveTo>
                  <a:cubicBezTo>
                    <a:pt x="0" y="12"/>
                    <a:pt x="3" y="13"/>
                    <a:pt x="6" y="12"/>
                  </a:cubicBezTo>
                  <a:cubicBezTo>
                    <a:pt x="9" y="11"/>
                    <a:pt x="12" y="6"/>
                    <a:pt x="13" y="5"/>
                  </a:cubicBezTo>
                  <a:cubicBezTo>
                    <a:pt x="15" y="4"/>
                    <a:pt x="23" y="1"/>
                    <a:pt x="23" y="1"/>
                  </a:cubicBezTo>
                  <a:lnTo>
                    <a:pt x="22" y="0"/>
                  </a:lnTo>
                  <a:cubicBezTo>
                    <a:pt x="22" y="0"/>
                    <a:pt x="14" y="2"/>
                    <a:pt x="13" y="4"/>
                  </a:cubicBezTo>
                  <a:cubicBezTo>
                    <a:pt x="12" y="5"/>
                    <a:pt x="9" y="9"/>
                    <a:pt x="7" y="10"/>
                  </a:cubicBezTo>
                  <a:cubicBezTo>
                    <a:pt x="5" y="11"/>
                    <a:pt x="1" y="10"/>
                    <a:pt x="1" y="10"/>
                  </a:cubicBezTo>
                  <a:lnTo>
                    <a:pt x="0" y="12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9" name="Freeform 543">
              <a:extLst>
                <a:ext uri="{FF2B5EF4-FFF2-40B4-BE49-F238E27FC236}">
                  <a16:creationId xmlns:a16="http://schemas.microsoft.com/office/drawing/2014/main" id="{1079065B-62FE-48C4-A799-986B8DCE6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" y="2298"/>
              <a:ext cx="53" cy="64"/>
            </a:xfrm>
            <a:custGeom>
              <a:avLst/>
              <a:gdLst>
                <a:gd name="T0" fmla="*/ 4 w 53"/>
                <a:gd name="T1" fmla="*/ 14 h 32"/>
                <a:gd name="T2" fmla="*/ 30 w 53"/>
                <a:gd name="T3" fmla="*/ 4 h 32"/>
                <a:gd name="T4" fmla="*/ 43 w 53"/>
                <a:gd name="T5" fmla="*/ 4 h 32"/>
                <a:gd name="T6" fmla="*/ 52 w 53"/>
                <a:gd name="T7" fmla="*/ 0 h 32"/>
                <a:gd name="T8" fmla="*/ 53 w 53"/>
                <a:gd name="T9" fmla="*/ 1 h 32"/>
                <a:gd name="T10" fmla="*/ 43 w 53"/>
                <a:gd name="T11" fmla="*/ 7 h 32"/>
                <a:gd name="T12" fmla="*/ 31 w 53"/>
                <a:gd name="T13" fmla="*/ 7 h 32"/>
                <a:gd name="T14" fmla="*/ 32 w 53"/>
                <a:gd name="T15" fmla="*/ 15 h 32"/>
                <a:gd name="T16" fmla="*/ 41 w 53"/>
                <a:gd name="T17" fmla="*/ 27 h 32"/>
                <a:gd name="T18" fmla="*/ 50 w 53"/>
                <a:gd name="T19" fmla="*/ 30 h 32"/>
                <a:gd name="T20" fmla="*/ 50 w 53"/>
                <a:gd name="T21" fmla="*/ 32 h 32"/>
                <a:gd name="T22" fmla="*/ 38 w 53"/>
                <a:gd name="T23" fmla="*/ 28 h 32"/>
                <a:gd name="T24" fmla="*/ 29 w 53"/>
                <a:gd name="T25" fmla="*/ 14 h 32"/>
                <a:gd name="T26" fmla="*/ 28 w 53"/>
                <a:gd name="T27" fmla="*/ 9 h 32"/>
                <a:gd name="T28" fmla="*/ 18 w 53"/>
                <a:gd name="T29" fmla="*/ 16 h 32"/>
                <a:gd name="T30" fmla="*/ 0 w 53"/>
                <a:gd name="T31" fmla="*/ 19 h 32"/>
                <a:gd name="T32" fmla="*/ 4 w 53"/>
                <a:gd name="T3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32">
                  <a:moveTo>
                    <a:pt x="4" y="14"/>
                  </a:moveTo>
                  <a:cubicBezTo>
                    <a:pt x="15" y="16"/>
                    <a:pt x="22" y="10"/>
                    <a:pt x="30" y="4"/>
                  </a:cubicBezTo>
                  <a:cubicBezTo>
                    <a:pt x="30" y="4"/>
                    <a:pt x="39" y="6"/>
                    <a:pt x="43" y="4"/>
                  </a:cubicBezTo>
                  <a:cubicBezTo>
                    <a:pt x="46" y="3"/>
                    <a:pt x="52" y="0"/>
                    <a:pt x="52" y="0"/>
                  </a:cubicBezTo>
                  <a:cubicBezTo>
                    <a:pt x="53" y="0"/>
                    <a:pt x="53" y="0"/>
                    <a:pt x="53" y="1"/>
                  </a:cubicBezTo>
                  <a:cubicBezTo>
                    <a:pt x="53" y="1"/>
                    <a:pt x="45" y="6"/>
                    <a:pt x="43" y="7"/>
                  </a:cubicBezTo>
                  <a:cubicBezTo>
                    <a:pt x="41" y="8"/>
                    <a:pt x="31" y="7"/>
                    <a:pt x="31" y="7"/>
                  </a:cubicBezTo>
                  <a:cubicBezTo>
                    <a:pt x="31" y="7"/>
                    <a:pt x="30" y="12"/>
                    <a:pt x="32" y="15"/>
                  </a:cubicBezTo>
                  <a:cubicBezTo>
                    <a:pt x="33" y="18"/>
                    <a:pt x="39" y="26"/>
                    <a:pt x="41" y="27"/>
                  </a:cubicBezTo>
                  <a:cubicBezTo>
                    <a:pt x="43" y="29"/>
                    <a:pt x="50" y="30"/>
                    <a:pt x="50" y="30"/>
                  </a:cubicBezTo>
                  <a:cubicBezTo>
                    <a:pt x="50" y="31"/>
                    <a:pt x="50" y="31"/>
                    <a:pt x="50" y="32"/>
                  </a:cubicBezTo>
                  <a:cubicBezTo>
                    <a:pt x="50" y="32"/>
                    <a:pt x="39" y="30"/>
                    <a:pt x="38" y="28"/>
                  </a:cubicBezTo>
                  <a:cubicBezTo>
                    <a:pt x="36" y="26"/>
                    <a:pt x="29" y="15"/>
                    <a:pt x="29" y="14"/>
                  </a:cubicBezTo>
                  <a:cubicBezTo>
                    <a:pt x="29" y="12"/>
                    <a:pt x="28" y="9"/>
                    <a:pt x="28" y="9"/>
                  </a:cubicBezTo>
                  <a:cubicBezTo>
                    <a:pt x="28" y="9"/>
                    <a:pt x="21" y="14"/>
                    <a:pt x="18" y="16"/>
                  </a:cubicBezTo>
                  <a:cubicBezTo>
                    <a:pt x="14" y="19"/>
                    <a:pt x="0" y="19"/>
                    <a:pt x="0" y="19"/>
                  </a:cubicBezTo>
                  <a:cubicBezTo>
                    <a:pt x="1" y="17"/>
                    <a:pt x="3" y="16"/>
                    <a:pt x="4" y="14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0" name="Freeform 544">
              <a:extLst>
                <a:ext uri="{FF2B5EF4-FFF2-40B4-BE49-F238E27FC236}">
                  <a16:creationId xmlns:a16="http://schemas.microsoft.com/office/drawing/2014/main" id="{6C5899B0-0921-4BFE-9633-A4C34C4AF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2240"/>
              <a:ext cx="28" cy="48"/>
            </a:xfrm>
            <a:custGeom>
              <a:avLst/>
              <a:gdLst>
                <a:gd name="T0" fmla="*/ 0 w 28"/>
                <a:gd name="T1" fmla="*/ 24 h 24"/>
                <a:gd name="T2" fmla="*/ 11 w 28"/>
                <a:gd name="T3" fmla="*/ 12 h 24"/>
                <a:gd name="T4" fmla="*/ 28 w 28"/>
                <a:gd name="T5" fmla="*/ 0 h 24"/>
                <a:gd name="T6" fmla="*/ 28 w 28"/>
                <a:gd name="T7" fmla="*/ 1 h 24"/>
                <a:gd name="T8" fmla="*/ 12 w 28"/>
                <a:gd name="T9" fmla="*/ 13 h 24"/>
                <a:gd name="T10" fmla="*/ 3 w 28"/>
                <a:gd name="T11" fmla="*/ 24 h 24"/>
                <a:gd name="T12" fmla="*/ 0 w 28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4">
                  <a:moveTo>
                    <a:pt x="0" y="24"/>
                  </a:moveTo>
                  <a:cubicBezTo>
                    <a:pt x="0" y="24"/>
                    <a:pt x="9" y="15"/>
                    <a:pt x="11" y="12"/>
                  </a:cubicBezTo>
                  <a:cubicBezTo>
                    <a:pt x="13" y="9"/>
                    <a:pt x="28" y="0"/>
                    <a:pt x="28" y="0"/>
                  </a:cubicBezTo>
                  <a:lnTo>
                    <a:pt x="28" y="1"/>
                  </a:lnTo>
                  <a:cubicBezTo>
                    <a:pt x="28" y="1"/>
                    <a:pt x="14" y="11"/>
                    <a:pt x="12" y="13"/>
                  </a:cubicBezTo>
                  <a:cubicBezTo>
                    <a:pt x="11" y="15"/>
                    <a:pt x="3" y="24"/>
                    <a:pt x="3" y="24"/>
                  </a:cubicBezTo>
                  <a:lnTo>
                    <a:pt x="0" y="24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1" name="Freeform 545">
              <a:extLst>
                <a:ext uri="{FF2B5EF4-FFF2-40B4-BE49-F238E27FC236}">
                  <a16:creationId xmlns:a16="http://schemas.microsoft.com/office/drawing/2014/main" id="{2354DCDE-F780-4E1F-B939-75AC8FB0B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2254"/>
              <a:ext cx="21" cy="34"/>
            </a:xfrm>
            <a:custGeom>
              <a:avLst/>
              <a:gdLst>
                <a:gd name="T0" fmla="*/ 0 w 21"/>
                <a:gd name="T1" fmla="*/ 17 h 17"/>
                <a:gd name="T2" fmla="*/ 14 w 21"/>
                <a:gd name="T3" fmla="*/ 4 h 17"/>
                <a:gd name="T4" fmla="*/ 21 w 21"/>
                <a:gd name="T5" fmla="*/ 0 h 17"/>
                <a:gd name="T6" fmla="*/ 21 w 21"/>
                <a:gd name="T7" fmla="*/ 1 h 17"/>
                <a:gd name="T8" fmla="*/ 12 w 21"/>
                <a:gd name="T9" fmla="*/ 7 h 17"/>
                <a:gd name="T10" fmla="*/ 2 w 21"/>
                <a:gd name="T11" fmla="*/ 17 h 17"/>
                <a:gd name="T12" fmla="*/ 0 w 21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7">
                  <a:moveTo>
                    <a:pt x="0" y="17"/>
                  </a:moveTo>
                  <a:cubicBezTo>
                    <a:pt x="0" y="17"/>
                    <a:pt x="10" y="7"/>
                    <a:pt x="14" y="4"/>
                  </a:cubicBezTo>
                  <a:cubicBezTo>
                    <a:pt x="17" y="2"/>
                    <a:pt x="21" y="0"/>
                    <a:pt x="21" y="0"/>
                  </a:cubicBezTo>
                  <a:lnTo>
                    <a:pt x="21" y="1"/>
                  </a:lnTo>
                  <a:cubicBezTo>
                    <a:pt x="21" y="1"/>
                    <a:pt x="14" y="5"/>
                    <a:pt x="12" y="7"/>
                  </a:cubicBezTo>
                  <a:cubicBezTo>
                    <a:pt x="11" y="9"/>
                    <a:pt x="2" y="17"/>
                    <a:pt x="2" y="17"/>
                  </a:cubicBezTo>
                  <a:lnTo>
                    <a:pt x="0" y="17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" name="Freeform 546">
              <a:extLst>
                <a:ext uri="{FF2B5EF4-FFF2-40B4-BE49-F238E27FC236}">
                  <a16:creationId xmlns:a16="http://schemas.microsoft.com/office/drawing/2014/main" id="{9E17BB5E-D307-4C1C-A859-E98E25378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2" y="2256"/>
              <a:ext cx="37" cy="216"/>
            </a:xfrm>
            <a:custGeom>
              <a:avLst/>
              <a:gdLst>
                <a:gd name="T0" fmla="*/ 14 w 37"/>
                <a:gd name="T1" fmla="*/ 0 h 108"/>
                <a:gd name="T2" fmla="*/ 13 w 37"/>
                <a:gd name="T3" fmla="*/ 20 h 108"/>
                <a:gd name="T4" fmla="*/ 8 w 37"/>
                <a:gd name="T5" fmla="*/ 49 h 108"/>
                <a:gd name="T6" fmla="*/ 9 w 37"/>
                <a:gd name="T7" fmla="*/ 74 h 108"/>
                <a:gd name="T8" fmla="*/ 0 w 37"/>
                <a:gd name="T9" fmla="*/ 108 h 108"/>
                <a:gd name="T10" fmla="*/ 3 w 37"/>
                <a:gd name="T11" fmla="*/ 107 h 108"/>
                <a:gd name="T12" fmla="*/ 13 w 37"/>
                <a:gd name="T13" fmla="*/ 74 h 108"/>
                <a:gd name="T14" fmla="*/ 10 w 37"/>
                <a:gd name="T15" fmla="*/ 51 h 108"/>
                <a:gd name="T16" fmla="*/ 15 w 37"/>
                <a:gd name="T17" fmla="*/ 35 h 108"/>
                <a:gd name="T18" fmla="*/ 16 w 37"/>
                <a:gd name="T19" fmla="*/ 18 h 108"/>
                <a:gd name="T20" fmla="*/ 37 w 37"/>
                <a:gd name="T21" fmla="*/ 1 h 108"/>
                <a:gd name="T22" fmla="*/ 35 w 37"/>
                <a:gd name="T23" fmla="*/ 1 h 108"/>
                <a:gd name="T24" fmla="*/ 16 w 37"/>
                <a:gd name="T25" fmla="*/ 14 h 108"/>
                <a:gd name="T26" fmla="*/ 20 w 37"/>
                <a:gd name="T27" fmla="*/ 0 h 108"/>
                <a:gd name="T28" fmla="*/ 14 w 37"/>
                <a:gd name="T2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108">
                  <a:moveTo>
                    <a:pt x="14" y="0"/>
                  </a:moveTo>
                  <a:cubicBezTo>
                    <a:pt x="14" y="0"/>
                    <a:pt x="13" y="14"/>
                    <a:pt x="13" y="20"/>
                  </a:cubicBezTo>
                  <a:cubicBezTo>
                    <a:pt x="13" y="26"/>
                    <a:pt x="9" y="42"/>
                    <a:pt x="8" y="49"/>
                  </a:cubicBezTo>
                  <a:cubicBezTo>
                    <a:pt x="6" y="55"/>
                    <a:pt x="9" y="68"/>
                    <a:pt x="9" y="74"/>
                  </a:cubicBezTo>
                  <a:cubicBezTo>
                    <a:pt x="8" y="81"/>
                    <a:pt x="0" y="108"/>
                    <a:pt x="0" y="108"/>
                  </a:cubicBezTo>
                  <a:lnTo>
                    <a:pt x="3" y="107"/>
                  </a:lnTo>
                  <a:cubicBezTo>
                    <a:pt x="3" y="107"/>
                    <a:pt x="13" y="81"/>
                    <a:pt x="13" y="74"/>
                  </a:cubicBezTo>
                  <a:cubicBezTo>
                    <a:pt x="13" y="66"/>
                    <a:pt x="9" y="56"/>
                    <a:pt x="10" y="51"/>
                  </a:cubicBezTo>
                  <a:cubicBezTo>
                    <a:pt x="10" y="46"/>
                    <a:pt x="15" y="35"/>
                    <a:pt x="15" y="35"/>
                  </a:cubicBezTo>
                  <a:cubicBezTo>
                    <a:pt x="15" y="35"/>
                    <a:pt x="14" y="22"/>
                    <a:pt x="16" y="18"/>
                  </a:cubicBezTo>
                  <a:cubicBezTo>
                    <a:pt x="18" y="15"/>
                    <a:pt x="37" y="1"/>
                    <a:pt x="37" y="1"/>
                  </a:cubicBezTo>
                  <a:lnTo>
                    <a:pt x="35" y="1"/>
                  </a:lnTo>
                  <a:lnTo>
                    <a:pt x="16" y="14"/>
                  </a:lnTo>
                  <a:lnTo>
                    <a:pt x="20" y="0"/>
                  </a:lnTo>
                  <a:lnTo>
                    <a:pt x="14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" name="Freeform 547">
              <a:extLst>
                <a:ext uri="{FF2B5EF4-FFF2-40B4-BE49-F238E27FC236}">
                  <a16:creationId xmlns:a16="http://schemas.microsoft.com/office/drawing/2014/main" id="{18A080A3-5E29-4A8D-A8B8-343A05424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2160"/>
              <a:ext cx="36" cy="114"/>
            </a:xfrm>
            <a:custGeom>
              <a:avLst/>
              <a:gdLst>
                <a:gd name="T0" fmla="*/ 8 w 36"/>
                <a:gd name="T1" fmla="*/ 57 h 57"/>
                <a:gd name="T2" fmla="*/ 7 w 36"/>
                <a:gd name="T3" fmla="*/ 38 h 57"/>
                <a:gd name="T4" fmla="*/ 2 w 36"/>
                <a:gd name="T5" fmla="*/ 23 h 57"/>
                <a:gd name="T6" fmla="*/ 15 w 36"/>
                <a:gd name="T7" fmla="*/ 0 h 57"/>
                <a:gd name="T8" fmla="*/ 13 w 36"/>
                <a:gd name="T9" fmla="*/ 7 h 57"/>
                <a:gd name="T10" fmla="*/ 4 w 36"/>
                <a:gd name="T11" fmla="*/ 24 h 57"/>
                <a:gd name="T12" fmla="*/ 6 w 36"/>
                <a:gd name="T13" fmla="*/ 29 h 57"/>
                <a:gd name="T14" fmla="*/ 16 w 36"/>
                <a:gd name="T15" fmla="*/ 21 h 57"/>
                <a:gd name="T16" fmla="*/ 26 w 36"/>
                <a:gd name="T17" fmla="*/ 19 h 57"/>
                <a:gd name="T18" fmla="*/ 20 w 36"/>
                <a:gd name="T19" fmla="*/ 21 h 57"/>
                <a:gd name="T20" fmla="*/ 8 w 36"/>
                <a:gd name="T21" fmla="*/ 30 h 57"/>
                <a:gd name="T22" fmla="*/ 16 w 36"/>
                <a:gd name="T23" fmla="*/ 30 h 57"/>
                <a:gd name="T24" fmla="*/ 36 w 36"/>
                <a:gd name="T25" fmla="*/ 35 h 57"/>
                <a:gd name="T26" fmla="*/ 32 w 36"/>
                <a:gd name="T27" fmla="*/ 35 h 57"/>
                <a:gd name="T28" fmla="*/ 17 w 36"/>
                <a:gd name="T29" fmla="*/ 32 h 57"/>
                <a:gd name="T30" fmla="*/ 8 w 36"/>
                <a:gd name="T31" fmla="*/ 33 h 57"/>
                <a:gd name="T32" fmla="*/ 10 w 36"/>
                <a:gd name="T33" fmla="*/ 43 h 57"/>
                <a:gd name="T34" fmla="*/ 10 w 36"/>
                <a:gd name="T35" fmla="*/ 55 h 57"/>
                <a:gd name="T36" fmla="*/ 8 w 36"/>
                <a:gd name="T3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57">
                  <a:moveTo>
                    <a:pt x="8" y="57"/>
                  </a:moveTo>
                  <a:cubicBezTo>
                    <a:pt x="8" y="57"/>
                    <a:pt x="10" y="42"/>
                    <a:pt x="7" y="38"/>
                  </a:cubicBezTo>
                  <a:cubicBezTo>
                    <a:pt x="4" y="34"/>
                    <a:pt x="0" y="27"/>
                    <a:pt x="2" y="23"/>
                  </a:cubicBezTo>
                  <a:cubicBezTo>
                    <a:pt x="4" y="18"/>
                    <a:pt x="15" y="0"/>
                    <a:pt x="15" y="0"/>
                  </a:cubicBezTo>
                  <a:lnTo>
                    <a:pt x="13" y="7"/>
                  </a:lnTo>
                  <a:cubicBezTo>
                    <a:pt x="13" y="7"/>
                    <a:pt x="4" y="22"/>
                    <a:pt x="4" y="24"/>
                  </a:cubicBezTo>
                  <a:cubicBezTo>
                    <a:pt x="4" y="26"/>
                    <a:pt x="6" y="29"/>
                    <a:pt x="6" y="29"/>
                  </a:cubicBezTo>
                  <a:cubicBezTo>
                    <a:pt x="6" y="29"/>
                    <a:pt x="13" y="24"/>
                    <a:pt x="16" y="21"/>
                  </a:cubicBezTo>
                  <a:cubicBezTo>
                    <a:pt x="19" y="18"/>
                    <a:pt x="26" y="19"/>
                    <a:pt x="26" y="19"/>
                  </a:cubicBezTo>
                  <a:lnTo>
                    <a:pt x="20" y="21"/>
                  </a:lnTo>
                  <a:lnTo>
                    <a:pt x="8" y="30"/>
                  </a:lnTo>
                  <a:cubicBezTo>
                    <a:pt x="8" y="30"/>
                    <a:pt x="13" y="30"/>
                    <a:pt x="16" y="30"/>
                  </a:cubicBezTo>
                  <a:cubicBezTo>
                    <a:pt x="20" y="29"/>
                    <a:pt x="36" y="35"/>
                    <a:pt x="36" y="35"/>
                  </a:cubicBezTo>
                  <a:lnTo>
                    <a:pt x="32" y="35"/>
                  </a:lnTo>
                  <a:cubicBezTo>
                    <a:pt x="32" y="35"/>
                    <a:pt x="21" y="32"/>
                    <a:pt x="17" y="32"/>
                  </a:cubicBezTo>
                  <a:cubicBezTo>
                    <a:pt x="13" y="32"/>
                    <a:pt x="8" y="33"/>
                    <a:pt x="8" y="33"/>
                  </a:cubicBezTo>
                  <a:cubicBezTo>
                    <a:pt x="8" y="33"/>
                    <a:pt x="10" y="38"/>
                    <a:pt x="10" y="43"/>
                  </a:cubicBezTo>
                  <a:cubicBezTo>
                    <a:pt x="10" y="49"/>
                    <a:pt x="10" y="55"/>
                    <a:pt x="10" y="55"/>
                  </a:cubicBezTo>
                  <a:lnTo>
                    <a:pt x="8" y="57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" name="Freeform 548">
              <a:extLst>
                <a:ext uri="{FF2B5EF4-FFF2-40B4-BE49-F238E27FC236}">
                  <a16:creationId xmlns:a16="http://schemas.microsoft.com/office/drawing/2014/main" id="{DF4D6F55-7178-4148-B514-6B7FA4CE1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0" y="2134"/>
              <a:ext cx="27" cy="66"/>
            </a:xfrm>
            <a:custGeom>
              <a:avLst/>
              <a:gdLst>
                <a:gd name="T0" fmla="*/ 18 w 27"/>
                <a:gd name="T1" fmla="*/ 0 h 33"/>
                <a:gd name="T2" fmla="*/ 27 w 27"/>
                <a:gd name="T3" fmla="*/ 12 h 33"/>
                <a:gd name="T4" fmla="*/ 26 w 27"/>
                <a:gd name="T5" fmla="*/ 26 h 33"/>
                <a:gd name="T6" fmla="*/ 25 w 27"/>
                <a:gd name="T7" fmla="*/ 30 h 33"/>
                <a:gd name="T8" fmla="*/ 20 w 27"/>
                <a:gd name="T9" fmla="*/ 33 h 33"/>
                <a:gd name="T10" fmla="*/ 23 w 27"/>
                <a:gd name="T11" fmla="*/ 28 h 33"/>
                <a:gd name="T12" fmla="*/ 16 w 27"/>
                <a:gd name="T13" fmla="*/ 19 h 33"/>
                <a:gd name="T14" fmla="*/ 0 w 27"/>
                <a:gd name="T15" fmla="*/ 7 h 33"/>
                <a:gd name="T16" fmla="*/ 1 w 27"/>
                <a:gd name="T17" fmla="*/ 7 h 33"/>
                <a:gd name="T18" fmla="*/ 18 w 27"/>
                <a:gd name="T19" fmla="*/ 18 h 33"/>
                <a:gd name="T20" fmla="*/ 23 w 27"/>
                <a:gd name="T21" fmla="*/ 27 h 33"/>
                <a:gd name="T22" fmla="*/ 25 w 27"/>
                <a:gd name="T23" fmla="*/ 27 h 33"/>
                <a:gd name="T24" fmla="*/ 22 w 27"/>
                <a:gd name="T25" fmla="*/ 3 h 33"/>
                <a:gd name="T26" fmla="*/ 17 w 27"/>
                <a:gd name="T27" fmla="*/ 1 h 33"/>
                <a:gd name="T28" fmla="*/ 18 w 27"/>
                <a:gd name="T2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33">
                  <a:moveTo>
                    <a:pt x="18" y="0"/>
                  </a:moveTo>
                  <a:cubicBezTo>
                    <a:pt x="24" y="0"/>
                    <a:pt x="27" y="7"/>
                    <a:pt x="27" y="12"/>
                  </a:cubicBezTo>
                  <a:cubicBezTo>
                    <a:pt x="27" y="16"/>
                    <a:pt x="26" y="26"/>
                    <a:pt x="26" y="26"/>
                  </a:cubicBezTo>
                  <a:cubicBezTo>
                    <a:pt x="26" y="28"/>
                    <a:pt x="25" y="29"/>
                    <a:pt x="25" y="30"/>
                  </a:cubicBezTo>
                  <a:cubicBezTo>
                    <a:pt x="23" y="31"/>
                    <a:pt x="22" y="32"/>
                    <a:pt x="20" y="33"/>
                  </a:cubicBezTo>
                  <a:cubicBezTo>
                    <a:pt x="21" y="32"/>
                    <a:pt x="22" y="30"/>
                    <a:pt x="23" y="28"/>
                  </a:cubicBezTo>
                  <a:cubicBezTo>
                    <a:pt x="23" y="28"/>
                    <a:pt x="19" y="22"/>
                    <a:pt x="16" y="19"/>
                  </a:cubicBezTo>
                  <a:cubicBezTo>
                    <a:pt x="13" y="16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6" y="16"/>
                    <a:pt x="18" y="18"/>
                  </a:cubicBezTo>
                  <a:cubicBezTo>
                    <a:pt x="19" y="21"/>
                    <a:pt x="23" y="27"/>
                    <a:pt x="23" y="27"/>
                  </a:cubicBezTo>
                  <a:cubicBezTo>
                    <a:pt x="24" y="27"/>
                    <a:pt x="24" y="27"/>
                    <a:pt x="25" y="27"/>
                  </a:cubicBezTo>
                  <a:cubicBezTo>
                    <a:pt x="25" y="19"/>
                    <a:pt x="27" y="10"/>
                    <a:pt x="22" y="3"/>
                  </a:cubicBezTo>
                  <a:cubicBezTo>
                    <a:pt x="21" y="1"/>
                    <a:pt x="17" y="1"/>
                    <a:pt x="17" y="1"/>
                  </a:cubicBezTo>
                  <a:cubicBezTo>
                    <a:pt x="18" y="1"/>
                    <a:pt x="18" y="1"/>
                    <a:pt x="18" y="0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" name="Freeform 549">
              <a:extLst>
                <a:ext uri="{FF2B5EF4-FFF2-40B4-BE49-F238E27FC236}">
                  <a16:creationId xmlns:a16="http://schemas.microsoft.com/office/drawing/2014/main" id="{2178586C-7C56-43AC-818B-3E2F16139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1" y="2140"/>
              <a:ext cx="16" cy="48"/>
            </a:xfrm>
            <a:custGeom>
              <a:avLst/>
              <a:gdLst>
                <a:gd name="T0" fmla="*/ 0 w 16"/>
                <a:gd name="T1" fmla="*/ 0 h 24"/>
                <a:gd name="T2" fmla="*/ 5 w 16"/>
                <a:gd name="T3" fmla="*/ 7 h 24"/>
                <a:gd name="T4" fmla="*/ 11 w 16"/>
                <a:gd name="T5" fmla="*/ 18 h 24"/>
                <a:gd name="T6" fmla="*/ 16 w 16"/>
                <a:gd name="T7" fmla="*/ 24 h 24"/>
                <a:gd name="T8" fmla="*/ 15 w 16"/>
                <a:gd name="T9" fmla="*/ 21 h 24"/>
                <a:gd name="T10" fmla="*/ 10 w 16"/>
                <a:gd name="T11" fmla="*/ 12 h 24"/>
                <a:gd name="T12" fmla="*/ 4 w 16"/>
                <a:gd name="T13" fmla="*/ 4 h 24"/>
                <a:gd name="T14" fmla="*/ 0 w 16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4">
                  <a:moveTo>
                    <a:pt x="0" y="0"/>
                  </a:moveTo>
                  <a:cubicBezTo>
                    <a:pt x="0" y="0"/>
                    <a:pt x="3" y="4"/>
                    <a:pt x="5" y="7"/>
                  </a:cubicBezTo>
                  <a:cubicBezTo>
                    <a:pt x="7" y="10"/>
                    <a:pt x="9" y="17"/>
                    <a:pt x="11" y="18"/>
                  </a:cubicBezTo>
                  <a:cubicBezTo>
                    <a:pt x="12" y="19"/>
                    <a:pt x="16" y="24"/>
                    <a:pt x="16" y="24"/>
                  </a:cubicBezTo>
                  <a:lnTo>
                    <a:pt x="15" y="21"/>
                  </a:lnTo>
                  <a:cubicBezTo>
                    <a:pt x="15" y="21"/>
                    <a:pt x="11" y="16"/>
                    <a:pt x="10" y="12"/>
                  </a:cubicBezTo>
                  <a:cubicBezTo>
                    <a:pt x="8" y="8"/>
                    <a:pt x="5" y="5"/>
                    <a:pt x="4" y="4"/>
                  </a:cubicBezTo>
                  <a:cubicBezTo>
                    <a:pt x="3" y="2"/>
                    <a:pt x="0" y="0"/>
                    <a:pt x="0" y="0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6" name="Freeform 550">
              <a:extLst>
                <a:ext uri="{FF2B5EF4-FFF2-40B4-BE49-F238E27FC236}">
                  <a16:creationId xmlns:a16="http://schemas.microsoft.com/office/drawing/2014/main" id="{E56B735A-AA2B-4D00-B5EF-2C67B04B8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2264"/>
              <a:ext cx="51" cy="54"/>
            </a:xfrm>
            <a:custGeom>
              <a:avLst/>
              <a:gdLst>
                <a:gd name="T0" fmla="*/ 0 w 51"/>
                <a:gd name="T1" fmla="*/ 23 h 27"/>
                <a:gd name="T2" fmla="*/ 14 w 51"/>
                <a:gd name="T3" fmla="*/ 27 h 27"/>
                <a:gd name="T4" fmla="*/ 37 w 51"/>
                <a:gd name="T5" fmla="*/ 21 h 27"/>
                <a:gd name="T6" fmla="*/ 51 w 51"/>
                <a:gd name="T7" fmla="*/ 25 h 27"/>
                <a:gd name="T8" fmla="*/ 50 w 51"/>
                <a:gd name="T9" fmla="*/ 23 h 27"/>
                <a:gd name="T10" fmla="*/ 38 w 51"/>
                <a:gd name="T11" fmla="*/ 19 h 27"/>
                <a:gd name="T12" fmla="*/ 46 w 51"/>
                <a:gd name="T13" fmla="*/ 13 h 27"/>
                <a:gd name="T14" fmla="*/ 51 w 51"/>
                <a:gd name="T15" fmla="*/ 0 h 27"/>
                <a:gd name="T16" fmla="*/ 48 w 51"/>
                <a:gd name="T17" fmla="*/ 0 h 27"/>
                <a:gd name="T18" fmla="*/ 44 w 51"/>
                <a:gd name="T19" fmla="*/ 12 h 27"/>
                <a:gd name="T20" fmla="*/ 26 w 51"/>
                <a:gd name="T21" fmla="*/ 21 h 27"/>
                <a:gd name="T22" fmla="*/ 14 w 51"/>
                <a:gd name="T23" fmla="*/ 24 h 27"/>
                <a:gd name="T24" fmla="*/ 5 w 51"/>
                <a:gd name="T25" fmla="*/ 23 h 27"/>
                <a:gd name="T26" fmla="*/ 0 w 51"/>
                <a:gd name="T27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27">
                  <a:moveTo>
                    <a:pt x="0" y="23"/>
                  </a:moveTo>
                  <a:cubicBezTo>
                    <a:pt x="0" y="23"/>
                    <a:pt x="10" y="27"/>
                    <a:pt x="14" y="27"/>
                  </a:cubicBezTo>
                  <a:cubicBezTo>
                    <a:pt x="19" y="26"/>
                    <a:pt x="37" y="21"/>
                    <a:pt x="37" y="21"/>
                  </a:cubicBezTo>
                  <a:lnTo>
                    <a:pt x="51" y="25"/>
                  </a:lnTo>
                  <a:lnTo>
                    <a:pt x="50" y="23"/>
                  </a:lnTo>
                  <a:lnTo>
                    <a:pt x="38" y="19"/>
                  </a:lnTo>
                  <a:cubicBezTo>
                    <a:pt x="38" y="19"/>
                    <a:pt x="43" y="17"/>
                    <a:pt x="46" y="13"/>
                  </a:cubicBezTo>
                  <a:cubicBezTo>
                    <a:pt x="48" y="9"/>
                    <a:pt x="51" y="0"/>
                    <a:pt x="51" y="0"/>
                  </a:cubicBezTo>
                  <a:lnTo>
                    <a:pt x="48" y="0"/>
                  </a:lnTo>
                  <a:cubicBezTo>
                    <a:pt x="48" y="0"/>
                    <a:pt x="48" y="7"/>
                    <a:pt x="44" y="12"/>
                  </a:cubicBezTo>
                  <a:cubicBezTo>
                    <a:pt x="39" y="16"/>
                    <a:pt x="26" y="21"/>
                    <a:pt x="26" y="21"/>
                  </a:cubicBezTo>
                  <a:cubicBezTo>
                    <a:pt x="26" y="21"/>
                    <a:pt x="18" y="24"/>
                    <a:pt x="14" y="24"/>
                  </a:cubicBezTo>
                  <a:cubicBezTo>
                    <a:pt x="10" y="24"/>
                    <a:pt x="5" y="23"/>
                    <a:pt x="5" y="23"/>
                  </a:cubicBezTo>
                  <a:lnTo>
                    <a:pt x="0" y="23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7" name="Freeform 551">
              <a:extLst>
                <a:ext uri="{FF2B5EF4-FFF2-40B4-BE49-F238E27FC236}">
                  <a16:creationId xmlns:a16="http://schemas.microsoft.com/office/drawing/2014/main" id="{C4303966-877C-4AB7-A71E-AA2A715A5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" y="2238"/>
              <a:ext cx="32" cy="76"/>
            </a:xfrm>
            <a:custGeom>
              <a:avLst/>
              <a:gdLst>
                <a:gd name="T0" fmla="*/ 0 w 32"/>
                <a:gd name="T1" fmla="*/ 38 h 38"/>
                <a:gd name="T2" fmla="*/ 8 w 32"/>
                <a:gd name="T3" fmla="*/ 26 h 38"/>
                <a:gd name="T4" fmla="*/ 18 w 32"/>
                <a:gd name="T5" fmla="*/ 16 h 38"/>
                <a:gd name="T6" fmla="*/ 24 w 32"/>
                <a:gd name="T7" fmla="*/ 0 h 38"/>
                <a:gd name="T8" fmla="*/ 25 w 32"/>
                <a:gd name="T9" fmla="*/ 1 h 38"/>
                <a:gd name="T10" fmla="*/ 20 w 32"/>
                <a:gd name="T11" fmla="*/ 14 h 38"/>
                <a:gd name="T12" fmla="*/ 32 w 32"/>
                <a:gd name="T13" fmla="*/ 10 h 38"/>
                <a:gd name="T14" fmla="*/ 31 w 32"/>
                <a:gd name="T15" fmla="*/ 11 h 38"/>
                <a:gd name="T16" fmla="*/ 20 w 32"/>
                <a:gd name="T17" fmla="*/ 15 h 38"/>
                <a:gd name="T18" fmla="*/ 16 w 32"/>
                <a:gd name="T19" fmla="*/ 22 h 38"/>
                <a:gd name="T20" fmla="*/ 9 w 32"/>
                <a:gd name="T21" fmla="*/ 29 h 38"/>
                <a:gd name="T22" fmla="*/ 3 w 32"/>
                <a:gd name="T23" fmla="*/ 37 h 38"/>
                <a:gd name="T24" fmla="*/ 0 w 32"/>
                <a:gd name="T2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8">
                  <a:moveTo>
                    <a:pt x="0" y="38"/>
                  </a:moveTo>
                  <a:cubicBezTo>
                    <a:pt x="0" y="38"/>
                    <a:pt x="4" y="30"/>
                    <a:pt x="8" y="26"/>
                  </a:cubicBezTo>
                  <a:cubicBezTo>
                    <a:pt x="12" y="22"/>
                    <a:pt x="16" y="21"/>
                    <a:pt x="18" y="16"/>
                  </a:cubicBezTo>
                  <a:cubicBezTo>
                    <a:pt x="20" y="10"/>
                    <a:pt x="24" y="0"/>
                    <a:pt x="24" y="0"/>
                  </a:cubicBezTo>
                  <a:lnTo>
                    <a:pt x="25" y="1"/>
                  </a:lnTo>
                  <a:lnTo>
                    <a:pt x="20" y="14"/>
                  </a:lnTo>
                  <a:lnTo>
                    <a:pt x="32" y="10"/>
                  </a:lnTo>
                  <a:lnTo>
                    <a:pt x="31" y="11"/>
                  </a:lnTo>
                  <a:lnTo>
                    <a:pt x="20" y="15"/>
                  </a:lnTo>
                  <a:cubicBezTo>
                    <a:pt x="20" y="15"/>
                    <a:pt x="19" y="20"/>
                    <a:pt x="16" y="22"/>
                  </a:cubicBezTo>
                  <a:cubicBezTo>
                    <a:pt x="12" y="24"/>
                    <a:pt x="10" y="28"/>
                    <a:pt x="9" y="29"/>
                  </a:cubicBezTo>
                  <a:cubicBezTo>
                    <a:pt x="7" y="31"/>
                    <a:pt x="3" y="37"/>
                    <a:pt x="3" y="37"/>
                  </a:cubicBezTo>
                  <a:lnTo>
                    <a:pt x="0" y="38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8" name="Freeform 552">
              <a:extLst>
                <a:ext uri="{FF2B5EF4-FFF2-40B4-BE49-F238E27FC236}">
                  <a16:creationId xmlns:a16="http://schemas.microsoft.com/office/drawing/2014/main" id="{B9AB10D6-BA41-4044-878D-ECEF591F6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8" y="2342"/>
              <a:ext cx="57" cy="46"/>
            </a:xfrm>
            <a:custGeom>
              <a:avLst/>
              <a:gdLst>
                <a:gd name="T0" fmla="*/ 1 w 57"/>
                <a:gd name="T1" fmla="*/ 11 h 23"/>
                <a:gd name="T2" fmla="*/ 18 w 57"/>
                <a:gd name="T3" fmla="*/ 15 h 23"/>
                <a:gd name="T4" fmla="*/ 39 w 57"/>
                <a:gd name="T5" fmla="*/ 11 h 23"/>
                <a:gd name="T6" fmla="*/ 53 w 57"/>
                <a:gd name="T7" fmla="*/ 0 h 23"/>
                <a:gd name="T8" fmla="*/ 53 w 57"/>
                <a:gd name="T9" fmla="*/ 2 h 23"/>
                <a:gd name="T10" fmla="*/ 40 w 57"/>
                <a:gd name="T11" fmla="*/ 13 h 23"/>
                <a:gd name="T12" fmla="*/ 52 w 57"/>
                <a:gd name="T13" fmla="*/ 17 h 23"/>
                <a:gd name="T14" fmla="*/ 57 w 57"/>
                <a:gd name="T15" fmla="*/ 22 h 23"/>
                <a:gd name="T16" fmla="*/ 56 w 57"/>
                <a:gd name="T17" fmla="*/ 23 h 23"/>
                <a:gd name="T18" fmla="*/ 50 w 57"/>
                <a:gd name="T19" fmla="*/ 17 h 23"/>
                <a:gd name="T20" fmla="*/ 38 w 57"/>
                <a:gd name="T21" fmla="*/ 14 h 23"/>
                <a:gd name="T22" fmla="*/ 20 w 57"/>
                <a:gd name="T23" fmla="*/ 17 h 23"/>
                <a:gd name="T24" fmla="*/ 0 w 57"/>
                <a:gd name="T25" fmla="*/ 14 h 23"/>
                <a:gd name="T26" fmla="*/ 1 w 57"/>
                <a:gd name="T2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23">
                  <a:moveTo>
                    <a:pt x="1" y="11"/>
                  </a:moveTo>
                  <a:cubicBezTo>
                    <a:pt x="1" y="11"/>
                    <a:pt x="11" y="15"/>
                    <a:pt x="18" y="15"/>
                  </a:cubicBezTo>
                  <a:cubicBezTo>
                    <a:pt x="25" y="16"/>
                    <a:pt x="39" y="11"/>
                    <a:pt x="39" y="11"/>
                  </a:cubicBezTo>
                  <a:lnTo>
                    <a:pt x="53" y="0"/>
                  </a:lnTo>
                  <a:lnTo>
                    <a:pt x="53" y="2"/>
                  </a:lnTo>
                  <a:lnTo>
                    <a:pt x="40" y="13"/>
                  </a:lnTo>
                  <a:cubicBezTo>
                    <a:pt x="40" y="13"/>
                    <a:pt x="49" y="15"/>
                    <a:pt x="52" y="17"/>
                  </a:cubicBezTo>
                  <a:cubicBezTo>
                    <a:pt x="55" y="18"/>
                    <a:pt x="57" y="22"/>
                    <a:pt x="57" y="22"/>
                  </a:cubicBezTo>
                  <a:lnTo>
                    <a:pt x="56" y="23"/>
                  </a:lnTo>
                  <a:cubicBezTo>
                    <a:pt x="56" y="23"/>
                    <a:pt x="53" y="19"/>
                    <a:pt x="50" y="17"/>
                  </a:cubicBezTo>
                  <a:cubicBezTo>
                    <a:pt x="47" y="16"/>
                    <a:pt x="38" y="14"/>
                    <a:pt x="38" y="14"/>
                  </a:cubicBezTo>
                  <a:cubicBezTo>
                    <a:pt x="38" y="14"/>
                    <a:pt x="26" y="17"/>
                    <a:pt x="20" y="17"/>
                  </a:cubicBezTo>
                  <a:cubicBezTo>
                    <a:pt x="15" y="17"/>
                    <a:pt x="0" y="14"/>
                    <a:pt x="0" y="14"/>
                  </a:cubicBezTo>
                  <a:lnTo>
                    <a:pt x="1" y="11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9" name="Freeform 553">
              <a:extLst>
                <a:ext uri="{FF2B5EF4-FFF2-40B4-BE49-F238E27FC236}">
                  <a16:creationId xmlns:a16="http://schemas.microsoft.com/office/drawing/2014/main" id="{05FA0CCE-B412-41C1-9786-F18CD5964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" y="2038"/>
              <a:ext cx="11" cy="64"/>
            </a:xfrm>
            <a:custGeom>
              <a:avLst/>
              <a:gdLst>
                <a:gd name="T0" fmla="*/ 0 w 11"/>
                <a:gd name="T1" fmla="*/ 0 h 32"/>
                <a:gd name="T2" fmla="*/ 3 w 11"/>
                <a:gd name="T3" fmla="*/ 11 h 32"/>
                <a:gd name="T4" fmla="*/ 1 w 11"/>
                <a:gd name="T5" fmla="*/ 28 h 32"/>
                <a:gd name="T6" fmla="*/ 2 w 11"/>
                <a:gd name="T7" fmla="*/ 32 h 32"/>
                <a:gd name="T8" fmla="*/ 5 w 11"/>
                <a:gd name="T9" fmla="*/ 16 h 32"/>
                <a:gd name="T10" fmla="*/ 4 w 11"/>
                <a:gd name="T11" fmla="*/ 8 h 32"/>
                <a:gd name="T12" fmla="*/ 11 w 11"/>
                <a:gd name="T13" fmla="*/ 2 h 32"/>
                <a:gd name="T14" fmla="*/ 10 w 11"/>
                <a:gd name="T15" fmla="*/ 1 h 32"/>
                <a:gd name="T16" fmla="*/ 3 w 11"/>
                <a:gd name="T17" fmla="*/ 6 h 32"/>
                <a:gd name="T18" fmla="*/ 1 w 11"/>
                <a:gd name="T19" fmla="*/ 2 h 32"/>
                <a:gd name="T20" fmla="*/ 0 w 11"/>
                <a:gd name="T2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32">
                  <a:moveTo>
                    <a:pt x="0" y="0"/>
                  </a:moveTo>
                  <a:cubicBezTo>
                    <a:pt x="0" y="0"/>
                    <a:pt x="2" y="7"/>
                    <a:pt x="3" y="11"/>
                  </a:cubicBezTo>
                  <a:cubicBezTo>
                    <a:pt x="4" y="15"/>
                    <a:pt x="1" y="28"/>
                    <a:pt x="1" y="28"/>
                  </a:cubicBezTo>
                  <a:lnTo>
                    <a:pt x="2" y="32"/>
                  </a:lnTo>
                  <a:cubicBezTo>
                    <a:pt x="2" y="32"/>
                    <a:pt x="5" y="19"/>
                    <a:pt x="5" y="16"/>
                  </a:cubicBezTo>
                  <a:cubicBezTo>
                    <a:pt x="5" y="12"/>
                    <a:pt x="4" y="8"/>
                    <a:pt x="4" y="8"/>
                  </a:cubicBezTo>
                  <a:lnTo>
                    <a:pt x="11" y="2"/>
                  </a:lnTo>
                  <a:lnTo>
                    <a:pt x="10" y="1"/>
                  </a:lnTo>
                  <a:lnTo>
                    <a:pt x="3" y="6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0" name="Freeform 554">
              <a:extLst>
                <a:ext uri="{FF2B5EF4-FFF2-40B4-BE49-F238E27FC236}">
                  <a16:creationId xmlns:a16="http://schemas.microsoft.com/office/drawing/2014/main" id="{88C7109F-E566-478A-9C8B-B58ADA598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" y="2324"/>
              <a:ext cx="49" cy="52"/>
            </a:xfrm>
            <a:custGeom>
              <a:avLst/>
              <a:gdLst>
                <a:gd name="T0" fmla="*/ 26 w 49"/>
                <a:gd name="T1" fmla="*/ 0 h 26"/>
                <a:gd name="T2" fmla="*/ 13 w 49"/>
                <a:gd name="T3" fmla="*/ 10 h 26"/>
                <a:gd name="T4" fmla="*/ 0 w 49"/>
                <a:gd name="T5" fmla="*/ 26 h 26"/>
                <a:gd name="T6" fmla="*/ 3 w 49"/>
                <a:gd name="T7" fmla="*/ 26 h 26"/>
                <a:gd name="T8" fmla="*/ 16 w 49"/>
                <a:gd name="T9" fmla="*/ 12 h 26"/>
                <a:gd name="T10" fmla="*/ 38 w 49"/>
                <a:gd name="T11" fmla="*/ 16 h 26"/>
                <a:gd name="T12" fmla="*/ 49 w 49"/>
                <a:gd name="T13" fmla="*/ 11 h 26"/>
                <a:gd name="T14" fmla="*/ 37 w 49"/>
                <a:gd name="T15" fmla="*/ 14 h 26"/>
                <a:gd name="T16" fmla="*/ 17 w 49"/>
                <a:gd name="T17" fmla="*/ 8 h 26"/>
                <a:gd name="T18" fmla="*/ 30 w 49"/>
                <a:gd name="T19" fmla="*/ 2 h 26"/>
                <a:gd name="T20" fmla="*/ 26 w 49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26">
                  <a:moveTo>
                    <a:pt x="26" y="0"/>
                  </a:moveTo>
                  <a:cubicBezTo>
                    <a:pt x="26" y="0"/>
                    <a:pt x="17" y="5"/>
                    <a:pt x="13" y="10"/>
                  </a:cubicBezTo>
                  <a:cubicBezTo>
                    <a:pt x="9" y="14"/>
                    <a:pt x="0" y="26"/>
                    <a:pt x="0" y="26"/>
                  </a:cubicBezTo>
                  <a:lnTo>
                    <a:pt x="3" y="26"/>
                  </a:lnTo>
                  <a:cubicBezTo>
                    <a:pt x="3" y="26"/>
                    <a:pt x="11" y="14"/>
                    <a:pt x="16" y="12"/>
                  </a:cubicBezTo>
                  <a:cubicBezTo>
                    <a:pt x="21" y="9"/>
                    <a:pt x="34" y="17"/>
                    <a:pt x="38" y="16"/>
                  </a:cubicBezTo>
                  <a:cubicBezTo>
                    <a:pt x="42" y="15"/>
                    <a:pt x="49" y="11"/>
                    <a:pt x="49" y="11"/>
                  </a:cubicBezTo>
                  <a:lnTo>
                    <a:pt x="37" y="14"/>
                  </a:lnTo>
                  <a:lnTo>
                    <a:pt x="17" y="8"/>
                  </a:lnTo>
                  <a:lnTo>
                    <a:pt x="30" y="2"/>
                  </a:lnTo>
                  <a:lnTo>
                    <a:pt x="26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" name="Freeform 555">
              <a:extLst>
                <a:ext uri="{FF2B5EF4-FFF2-40B4-BE49-F238E27FC236}">
                  <a16:creationId xmlns:a16="http://schemas.microsoft.com/office/drawing/2014/main" id="{222B910C-A461-49B1-8C0F-57A4D45D4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" y="2130"/>
              <a:ext cx="73" cy="348"/>
            </a:xfrm>
            <a:custGeom>
              <a:avLst/>
              <a:gdLst>
                <a:gd name="T0" fmla="*/ 3 w 73"/>
                <a:gd name="T1" fmla="*/ 170 h 174"/>
                <a:gd name="T2" fmla="*/ 6 w 73"/>
                <a:gd name="T3" fmla="*/ 148 h 174"/>
                <a:gd name="T4" fmla="*/ 2 w 73"/>
                <a:gd name="T5" fmla="*/ 102 h 174"/>
                <a:gd name="T6" fmla="*/ 19 w 73"/>
                <a:gd name="T7" fmla="*/ 59 h 174"/>
                <a:gd name="T8" fmla="*/ 17 w 73"/>
                <a:gd name="T9" fmla="*/ 66 h 174"/>
                <a:gd name="T10" fmla="*/ 36 w 73"/>
                <a:gd name="T11" fmla="*/ 62 h 174"/>
                <a:gd name="T12" fmla="*/ 39 w 73"/>
                <a:gd name="T13" fmla="*/ 43 h 174"/>
                <a:gd name="T14" fmla="*/ 47 w 73"/>
                <a:gd name="T15" fmla="*/ 29 h 174"/>
                <a:gd name="T16" fmla="*/ 51 w 73"/>
                <a:gd name="T17" fmla="*/ 22 h 174"/>
                <a:gd name="T18" fmla="*/ 46 w 73"/>
                <a:gd name="T19" fmla="*/ 6 h 174"/>
                <a:gd name="T20" fmla="*/ 46 w 73"/>
                <a:gd name="T21" fmla="*/ 0 h 174"/>
                <a:gd name="T22" fmla="*/ 47 w 73"/>
                <a:gd name="T23" fmla="*/ 1 h 174"/>
                <a:gd name="T24" fmla="*/ 47 w 73"/>
                <a:gd name="T25" fmla="*/ 6 h 174"/>
                <a:gd name="T26" fmla="*/ 52 w 73"/>
                <a:gd name="T27" fmla="*/ 20 h 174"/>
                <a:gd name="T28" fmla="*/ 58 w 73"/>
                <a:gd name="T29" fmla="*/ 14 h 174"/>
                <a:gd name="T30" fmla="*/ 59 w 73"/>
                <a:gd name="T31" fmla="*/ 11 h 174"/>
                <a:gd name="T32" fmla="*/ 59 w 73"/>
                <a:gd name="T33" fmla="*/ 14 h 174"/>
                <a:gd name="T34" fmla="*/ 49 w 73"/>
                <a:gd name="T35" fmla="*/ 27 h 174"/>
                <a:gd name="T36" fmla="*/ 42 w 73"/>
                <a:gd name="T37" fmla="*/ 41 h 174"/>
                <a:gd name="T38" fmla="*/ 39 w 73"/>
                <a:gd name="T39" fmla="*/ 61 h 174"/>
                <a:gd name="T40" fmla="*/ 62 w 73"/>
                <a:gd name="T41" fmla="*/ 63 h 174"/>
                <a:gd name="T42" fmla="*/ 73 w 73"/>
                <a:gd name="T43" fmla="*/ 61 h 174"/>
                <a:gd name="T44" fmla="*/ 57 w 73"/>
                <a:gd name="T45" fmla="*/ 65 h 174"/>
                <a:gd name="T46" fmla="*/ 35 w 73"/>
                <a:gd name="T47" fmla="*/ 64 h 174"/>
                <a:gd name="T48" fmla="*/ 20 w 73"/>
                <a:gd name="T49" fmla="*/ 68 h 174"/>
                <a:gd name="T50" fmla="*/ 10 w 73"/>
                <a:gd name="T51" fmla="*/ 84 h 174"/>
                <a:gd name="T52" fmla="*/ 5 w 73"/>
                <a:gd name="T53" fmla="*/ 102 h 174"/>
                <a:gd name="T54" fmla="*/ 9 w 73"/>
                <a:gd name="T55" fmla="*/ 128 h 174"/>
                <a:gd name="T56" fmla="*/ 10 w 73"/>
                <a:gd name="T57" fmla="*/ 146 h 174"/>
                <a:gd name="T58" fmla="*/ 7 w 73"/>
                <a:gd name="T59" fmla="*/ 174 h 174"/>
                <a:gd name="T60" fmla="*/ 3 w 73"/>
                <a:gd name="T61" fmla="*/ 17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" h="174">
                  <a:moveTo>
                    <a:pt x="3" y="170"/>
                  </a:moveTo>
                  <a:cubicBezTo>
                    <a:pt x="3" y="170"/>
                    <a:pt x="6" y="159"/>
                    <a:pt x="6" y="148"/>
                  </a:cubicBezTo>
                  <a:cubicBezTo>
                    <a:pt x="6" y="137"/>
                    <a:pt x="0" y="115"/>
                    <a:pt x="2" y="102"/>
                  </a:cubicBezTo>
                  <a:cubicBezTo>
                    <a:pt x="4" y="88"/>
                    <a:pt x="13" y="72"/>
                    <a:pt x="19" y="59"/>
                  </a:cubicBezTo>
                  <a:cubicBezTo>
                    <a:pt x="19" y="61"/>
                    <a:pt x="18" y="64"/>
                    <a:pt x="17" y="66"/>
                  </a:cubicBezTo>
                  <a:cubicBezTo>
                    <a:pt x="23" y="65"/>
                    <a:pt x="29" y="63"/>
                    <a:pt x="36" y="62"/>
                  </a:cubicBezTo>
                  <a:cubicBezTo>
                    <a:pt x="36" y="62"/>
                    <a:pt x="38" y="47"/>
                    <a:pt x="39" y="43"/>
                  </a:cubicBezTo>
                  <a:cubicBezTo>
                    <a:pt x="40" y="38"/>
                    <a:pt x="47" y="29"/>
                    <a:pt x="47" y="29"/>
                  </a:cubicBezTo>
                  <a:cubicBezTo>
                    <a:pt x="48" y="27"/>
                    <a:pt x="50" y="24"/>
                    <a:pt x="51" y="22"/>
                  </a:cubicBezTo>
                  <a:cubicBezTo>
                    <a:pt x="49" y="16"/>
                    <a:pt x="48" y="11"/>
                    <a:pt x="46" y="6"/>
                  </a:cubicBezTo>
                  <a:cubicBezTo>
                    <a:pt x="46" y="4"/>
                    <a:pt x="46" y="2"/>
                    <a:pt x="46" y="0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3"/>
                    <a:pt x="47" y="4"/>
                    <a:pt x="47" y="6"/>
                  </a:cubicBezTo>
                  <a:cubicBezTo>
                    <a:pt x="49" y="10"/>
                    <a:pt x="51" y="15"/>
                    <a:pt x="52" y="20"/>
                  </a:cubicBezTo>
                  <a:cubicBezTo>
                    <a:pt x="54" y="18"/>
                    <a:pt x="56" y="16"/>
                    <a:pt x="58" y="14"/>
                  </a:cubicBezTo>
                  <a:cubicBezTo>
                    <a:pt x="58" y="13"/>
                    <a:pt x="58" y="12"/>
                    <a:pt x="59" y="11"/>
                  </a:cubicBezTo>
                  <a:cubicBezTo>
                    <a:pt x="59" y="12"/>
                    <a:pt x="59" y="13"/>
                    <a:pt x="59" y="14"/>
                  </a:cubicBezTo>
                  <a:cubicBezTo>
                    <a:pt x="59" y="14"/>
                    <a:pt x="51" y="24"/>
                    <a:pt x="49" y="27"/>
                  </a:cubicBezTo>
                  <a:cubicBezTo>
                    <a:pt x="48" y="29"/>
                    <a:pt x="43" y="35"/>
                    <a:pt x="42" y="41"/>
                  </a:cubicBezTo>
                  <a:cubicBezTo>
                    <a:pt x="40" y="46"/>
                    <a:pt x="39" y="61"/>
                    <a:pt x="39" y="61"/>
                  </a:cubicBezTo>
                  <a:cubicBezTo>
                    <a:pt x="47" y="63"/>
                    <a:pt x="54" y="64"/>
                    <a:pt x="62" y="63"/>
                  </a:cubicBezTo>
                  <a:cubicBezTo>
                    <a:pt x="67" y="63"/>
                    <a:pt x="73" y="61"/>
                    <a:pt x="73" y="61"/>
                  </a:cubicBezTo>
                  <a:cubicBezTo>
                    <a:pt x="73" y="61"/>
                    <a:pt x="63" y="65"/>
                    <a:pt x="57" y="65"/>
                  </a:cubicBezTo>
                  <a:cubicBezTo>
                    <a:pt x="52" y="65"/>
                    <a:pt x="41" y="63"/>
                    <a:pt x="35" y="64"/>
                  </a:cubicBezTo>
                  <a:cubicBezTo>
                    <a:pt x="29" y="65"/>
                    <a:pt x="20" y="68"/>
                    <a:pt x="20" y="68"/>
                  </a:cubicBezTo>
                  <a:cubicBezTo>
                    <a:pt x="20" y="68"/>
                    <a:pt x="13" y="76"/>
                    <a:pt x="10" y="84"/>
                  </a:cubicBezTo>
                  <a:cubicBezTo>
                    <a:pt x="7" y="91"/>
                    <a:pt x="5" y="94"/>
                    <a:pt x="5" y="102"/>
                  </a:cubicBezTo>
                  <a:cubicBezTo>
                    <a:pt x="5" y="109"/>
                    <a:pt x="8" y="120"/>
                    <a:pt x="9" y="128"/>
                  </a:cubicBezTo>
                  <a:cubicBezTo>
                    <a:pt x="9" y="135"/>
                    <a:pt x="10" y="136"/>
                    <a:pt x="10" y="146"/>
                  </a:cubicBezTo>
                  <a:cubicBezTo>
                    <a:pt x="10" y="157"/>
                    <a:pt x="7" y="174"/>
                    <a:pt x="7" y="174"/>
                  </a:cubicBezTo>
                  <a:cubicBezTo>
                    <a:pt x="6" y="173"/>
                    <a:pt x="4" y="172"/>
                    <a:pt x="3" y="170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" name="Freeform 556">
              <a:extLst>
                <a:ext uri="{FF2B5EF4-FFF2-40B4-BE49-F238E27FC236}">
                  <a16:creationId xmlns:a16="http://schemas.microsoft.com/office/drawing/2014/main" id="{15659A65-4AF6-4413-BE54-B01FA1E0F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1" y="2292"/>
              <a:ext cx="119" cy="194"/>
            </a:xfrm>
            <a:custGeom>
              <a:avLst/>
              <a:gdLst>
                <a:gd name="T0" fmla="*/ 0 w 119"/>
                <a:gd name="T1" fmla="*/ 0 h 97"/>
                <a:gd name="T2" fmla="*/ 13 w 119"/>
                <a:gd name="T3" fmla="*/ 2 h 97"/>
                <a:gd name="T4" fmla="*/ 34 w 119"/>
                <a:gd name="T5" fmla="*/ 4 h 97"/>
                <a:gd name="T6" fmla="*/ 52 w 119"/>
                <a:gd name="T7" fmla="*/ 12 h 97"/>
                <a:gd name="T8" fmla="*/ 45 w 119"/>
                <a:gd name="T9" fmla="*/ 2 h 97"/>
                <a:gd name="T10" fmla="*/ 54 w 119"/>
                <a:gd name="T11" fmla="*/ 13 h 97"/>
                <a:gd name="T12" fmla="*/ 72 w 119"/>
                <a:gd name="T13" fmla="*/ 26 h 97"/>
                <a:gd name="T14" fmla="*/ 86 w 119"/>
                <a:gd name="T15" fmla="*/ 43 h 97"/>
                <a:gd name="T16" fmla="*/ 91 w 119"/>
                <a:gd name="T17" fmla="*/ 57 h 97"/>
                <a:gd name="T18" fmla="*/ 92 w 119"/>
                <a:gd name="T19" fmla="*/ 46 h 97"/>
                <a:gd name="T20" fmla="*/ 90 w 119"/>
                <a:gd name="T21" fmla="*/ 30 h 97"/>
                <a:gd name="T22" fmla="*/ 71 w 119"/>
                <a:gd name="T23" fmla="*/ 7 h 97"/>
                <a:gd name="T24" fmla="*/ 73 w 119"/>
                <a:gd name="T25" fmla="*/ 7 h 97"/>
                <a:gd name="T26" fmla="*/ 89 w 119"/>
                <a:gd name="T27" fmla="*/ 25 h 97"/>
                <a:gd name="T28" fmla="*/ 90 w 119"/>
                <a:gd name="T29" fmla="*/ 20 h 97"/>
                <a:gd name="T30" fmla="*/ 110 w 119"/>
                <a:gd name="T31" fmla="*/ 10 h 97"/>
                <a:gd name="T32" fmla="*/ 107 w 119"/>
                <a:gd name="T33" fmla="*/ 12 h 97"/>
                <a:gd name="T34" fmla="*/ 93 w 119"/>
                <a:gd name="T35" fmla="*/ 21 h 97"/>
                <a:gd name="T36" fmla="*/ 91 w 119"/>
                <a:gd name="T37" fmla="*/ 28 h 97"/>
                <a:gd name="T38" fmla="*/ 94 w 119"/>
                <a:gd name="T39" fmla="*/ 47 h 97"/>
                <a:gd name="T40" fmla="*/ 102 w 119"/>
                <a:gd name="T41" fmla="*/ 32 h 97"/>
                <a:gd name="T42" fmla="*/ 119 w 119"/>
                <a:gd name="T43" fmla="*/ 19 h 97"/>
                <a:gd name="T44" fmla="*/ 119 w 119"/>
                <a:gd name="T45" fmla="*/ 20 h 97"/>
                <a:gd name="T46" fmla="*/ 103 w 119"/>
                <a:gd name="T47" fmla="*/ 33 h 97"/>
                <a:gd name="T48" fmla="*/ 95 w 119"/>
                <a:gd name="T49" fmla="*/ 48 h 97"/>
                <a:gd name="T50" fmla="*/ 94 w 119"/>
                <a:gd name="T51" fmla="*/ 62 h 97"/>
                <a:gd name="T52" fmla="*/ 95 w 119"/>
                <a:gd name="T53" fmla="*/ 70 h 97"/>
                <a:gd name="T54" fmla="*/ 104 w 119"/>
                <a:gd name="T55" fmla="*/ 92 h 97"/>
                <a:gd name="T56" fmla="*/ 99 w 119"/>
                <a:gd name="T57" fmla="*/ 97 h 97"/>
                <a:gd name="T58" fmla="*/ 91 w 119"/>
                <a:gd name="T59" fmla="*/ 72 h 97"/>
                <a:gd name="T60" fmla="*/ 87 w 119"/>
                <a:gd name="T61" fmla="*/ 67 h 97"/>
                <a:gd name="T62" fmla="*/ 87 w 119"/>
                <a:gd name="T63" fmla="*/ 55 h 97"/>
                <a:gd name="T64" fmla="*/ 80 w 119"/>
                <a:gd name="T65" fmla="*/ 38 h 97"/>
                <a:gd name="T66" fmla="*/ 64 w 119"/>
                <a:gd name="T67" fmla="*/ 23 h 97"/>
                <a:gd name="T68" fmla="*/ 54 w 119"/>
                <a:gd name="T69" fmla="*/ 18 h 97"/>
                <a:gd name="T70" fmla="*/ 25 w 119"/>
                <a:gd name="T71" fmla="*/ 21 h 97"/>
                <a:gd name="T72" fmla="*/ 24 w 119"/>
                <a:gd name="T73" fmla="*/ 20 h 97"/>
                <a:gd name="T74" fmla="*/ 35 w 119"/>
                <a:gd name="T75" fmla="*/ 19 h 97"/>
                <a:gd name="T76" fmla="*/ 23 w 119"/>
                <a:gd name="T77" fmla="*/ 8 h 97"/>
                <a:gd name="T78" fmla="*/ 36 w 119"/>
                <a:gd name="T79" fmla="*/ 18 h 97"/>
                <a:gd name="T80" fmla="*/ 55 w 119"/>
                <a:gd name="T81" fmla="*/ 17 h 97"/>
                <a:gd name="T82" fmla="*/ 43 w 119"/>
                <a:gd name="T83" fmla="*/ 9 h 97"/>
                <a:gd name="T84" fmla="*/ 13 w 119"/>
                <a:gd name="T85" fmla="*/ 3 h 97"/>
                <a:gd name="T86" fmla="*/ 0 w 119"/>
                <a:gd name="T8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9" h="97">
                  <a:moveTo>
                    <a:pt x="0" y="0"/>
                  </a:moveTo>
                  <a:cubicBezTo>
                    <a:pt x="4" y="1"/>
                    <a:pt x="9" y="1"/>
                    <a:pt x="13" y="2"/>
                  </a:cubicBezTo>
                  <a:cubicBezTo>
                    <a:pt x="13" y="2"/>
                    <a:pt x="30" y="3"/>
                    <a:pt x="34" y="4"/>
                  </a:cubicBezTo>
                  <a:cubicBezTo>
                    <a:pt x="37" y="6"/>
                    <a:pt x="52" y="12"/>
                    <a:pt x="52" y="12"/>
                  </a:cubicBezTo>
                  <a:cubicBezTo>
                    <a:pt x="52" y="8"/>
                    <a:pt x="48" y="4"/>
                    <a:pt x="45" y="2"/>
                  </a:cubicBezTo>
                  <a:cubicBezTo>
                    <a:pt x="51" y="4"/>
                    <a:pt x="52" y="7"/>
                    <a:pt x="54" y="13"/>
                  </a:cubicBezTo>
                  <a:cubicBezTo>
                    <a:pt x="54" y="13"/>
                    <a:pt x="67" y="22"/>
                    <a:pt x="72" y="26"/>
                  </a:cubicBezTo>
                  <a:cubicBezTo>
                    <a:pt x="76" y="29"/>
                    <a:pt x="83" y="39"/>
                    <a:pt x="86" y="43"/>
                  </a:cubicBezTo>
                  <a:cubicBezTo>
                    <a:pt x="88" y="47"/>
                    <a:pt x="91" y="57"/>
                    <a:pt x="91" y="57"/>
                  </a:cubicBezTo>
                  <a:cubicBezTo>
                    <a:pt x="91" y="57"/>
                    <a:pt x="92" y="50"/>
                    <a:pt x="92" y="46"/>
                  </a:cubicBezTo>
                  <a:cubicBezTo>
                    <a:pt x="92" y="42"/>
                    <a:pt x="90" y="30"/>
                    <a:pt x="90" y="30"/>
                  </a:cubicBezTo>
                  <a:cubicBezTo>
                    <a:pt x="85" y="22"/>
                    <a:pt x="79" y="12"/>
                    <a:pt x="71" y="7"/>
                  </a:cubicBezTo>
                  <a:cubicBezTo>
                    <a:pt x="72" y="7"/>
                    <a:pt x="73" y="7"/>
                    <a:pt x="73" y="7"/>
                  </a:cubicBezTo>
                  <a:cubicBezTo>
                    <a:pt x="80" y="12"/>
                    <a:pt x="85" y="19"/>
                    <a:pt x="89" y="25"/>
                  </a:cubicBezTo>
                  <a:cubicBezTo>
                    <a:pt x="90" y="24"/>
                    <a:pt x="90" y="22"/>
                    <a:pt x="90" y="20"/>
                  </a:cubicBezTo>
                  <a:cubicBezTo>
                    <a:pt x="97" y="17"/>
                    <a:pt x="104" y="13"/>
                    <a:pt x="110" y="10"/>
                  </a:cubicBezTo>
                  <a:cubicBezTo>
                    <a:pt x="109" y="11"/>
                    <a:pt x="108" y="12"/>
                    <a:pt x="107" y="12"/>
                  </a:cubicBezTo>
                  <a:cubicBezTo>
                    <a:pt x="107" y="12"/>
                    <a:pt x="94" y="20"/>
                    <a:pt x="93" y="21"/>
                  </a:cubicBezTo>
                  <a:cubicBezTo>
                    <a:pt x="92" y="22"/>
                    <a:pt x="91" y="25"/>
                    <a:pt x="91" y="28"/>
                  </a:cubicBezTo>
                  <a:cubicBezTo>
                    <a:pt x="92" y="31"/>
                    <a:pt x="94" y="47"/>
                    <a:pt x="94" y="47"/>
                  </a:cubicBezTo>
                  <a:cubicBezTo>
                    <a:pt x="94" y="47"/>
                    <a:pt x="99" y="35"/>
                    <a:pt x="102" y="32"/>
                  </a:cubicBezTo>
                  <a:cubicBezTo>
                    <a:pt x="104" y="29"/>
                    <a:pt x="119" y="19"/>
                    <a:pt x="119" y="19"/>
                  </a:cubicBezTo>
                  <a:cubicBezTo>
                    <a:pt x="119" y="19"/>
                    <a:pt x="119" y="20"/>
                    <a:pt x="119" y="20"/>
                  </a:cubicBezTo>
                  <a:cubicBezTo>
                    <a:pt x="119" y="20"/>
                    <a:pt x="105" y="30"/>
                    <a:pt x="103" y="33"/>
                  </a:cubicBezTo>
                  <a:cubicBezTo>
                    <a:pt x="101" y="35"/>
                    <a:pt x="96" y="46"/>
                    <a:pt x="95" y="48"/>
                  </a:cubicBezTo>
                  <a:cubicBezTo>
                    <a:pt x="95" y="51"/>
                    <a:pt x="94" y="59"/>
                    <a:pt x="94" y="62"/>
                  </a:cubicBezTo>
                  <a:cubicBezTo>
                    <a:pt x="94" y="64"/>
                    <a:pt x="94" y="66"/>
                    <a:pt x="95" y="70"/>
                  </a:cubicBezTo>
                  <a:cubicBezTo>
                    <a:pt x="96" y="75"/>
                    <a:pt x="104" y="92"/>
                    <a:pt x="104" y="92"/>
                  </a:cubicBezTo>
                  <a:cubicBezTo>
                    <a:pt x="103" y="94"/>
                    <a:pt x="101" y="95"/>
                    <a:pt x="99" y="97"/>
                  </a:cubicBezTo>
                  <a:cubicBezTo>
                    <a:pt x="99" y="97"/>
                    <a:pt x="92" y="74"/>
                    <a:pt x="91" y="72"/>
                  </a:cubicBezTo>
                  <a:cubicBezTo>
                    <a:pt x="90" y="71"/>
                    <a:pt x="87" y="70"/>
                    <a:pt x="87" y="67"/>
                  </a:cubicBezTo>
                  <a:cubicBezTo>
                    <a:pt x="87" y="64"/>
                    <a:pt x="89" y="61"/>
                    <a:pt x="87" y="55"/>
                  </a:cubicBezTo>
                  <a:cubicBezTo>
                    <a:pt x="85" y="48"/>
                    <a:pt x="83" y="42"/>
                    <a:pt x="80" y="38"/>
                  </a:cubicBezTo>
                  <a:cubicBezTo>
                    <a:pt x="76" y="34"/>
                    <a:pt x="67" y="25"/>
                    <a:pt x="64" y="23"/>
                  </a:cubicBezTo>
                  <a:cubicBezTo>
                    <a:pt x="61" y="21"/>
                    <a:pt x="54" y="18"/>
                    <a:pt x="54" y="18"/>
                  </a:cubicBezTo>
                  <a:cubicBezTo>
                    <a:pt x="44" y="19"/>
                    <a:pt x="34" y="20"/>
                    <a:pt x="25" y="21"/>
                  </a:cubicBezTo>
                  <a:cubicBezTo>
                    <a:pt x="24" y="21"/>
                    <a:pt x="24" y="20"/>
                    <a:pt x="24" y="20"/>
                  </a:cubicBezTo>
                  <a:cubicBezTo>
                    <a:pt x="27" y="19"/>
                    <a:pt x="31" y="19"/>
                    <a:pt x="35" y="19"/>
                  </a:cubicBezTo>
                  <a:cubicBezTo>
                    <a:pt x="31" y="15"/>
                    <a:pt x="27" y="11"/>
                    <a:pt x="23" y="8"/>
                  </a:cubicBezTo>
                  <a:cubicBezTo>
                    <a:pt x="27" y="11"/>
                    <a:pt x="32" y="15"/>
                    <a:pt x="36" y="18"/>
                  </a:cubicBezTo>
                  <a:cubicBezTo>
                    <a:pt x="43" y="18"/>
                    <a:pt x="49" y="18"/>
                    <a:pt x="55" y="17"/>
                  </a:cubicBezTo>
                  <a:cubicBezTo>
                    <a:pt x="55" y="17"/>
                    <a:pt x="46" y="11"/>
                    <a:pt x="43" y="9"/>
                  </a:cubicBezTo>
                  <a:cubicBezTo>
                    <a:pt x="34" y="5"/>
                    <a:pt x="22" y="4"/>
                    <a:pt x="13" y="3"/>
                  </a:cubicBezTo>
                  <a:cubicBezTo>
                    <a:pt x="9" y="2"/>
                    <a:pt x="4" y="1"/>
                    <a:pt x="0" y="0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3" name="Freeform 557">
              <a:extLst>
                <a:ext uri="{FF2B5EF4-FFF2-40B4-BE49-F238E27FC236}">
                  <a16:creationId xmlns:a16="http://schemas.microsoft.com/office/drawing/2014/main" id="{9357F51B-BE62-480C-B95B-53475CB79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" y="2314"/>
              <a:ext cx="121" cy="166"/>
            </a:xfrm>
            <a:custGeom>
              <a:avLst/>
              <a:gdLst>
                <a:gd name="T0" fmla="*/ 0 w 121"/>
                <a:gd name="T1" fmla="*/ 0 h 83"/>
                <a:gd name="T2" fmla="*/ 7 w 121"/>
                <a:gd name="T3" fmla="*/ 7 h 83"/>
                <a:gd name="T4" fmla="*/ 23 w 121"/>
                <a:gd name="T5" fmla="*/ 17 h 83"/>
                <a:gd name="T6" fmla="*/ 30 w 121"/>
                <a:gd name="T7" fmla="*/ 29 h 83"/>
                <a:gd name="T8" fmla="*/ 37 w 121"/>
                <a:gd name="T9" fmla="*/ 32 h 83"/>
                <a:gd name="T10" fmla="*/ 50 w 121"/>
                <a:gd name="T11" fmla="*/ 34 h 83"/>
                <a:gd name="T12" fmla="*/ 61 w 121"/>
                <a:gd name="T13" fmla="*/ 38 h 83"/>
                <a:gd name="T14" fmla="*/ 52 w 121"/>
                <a:gd name="T15" fmla="*/ 41 h 83"/>
                <a:gd name="T16" fmla="*/ 54 w 121"/>
                <a:gd name="T17" fmla="*/ 42 h 83"/>
                <a:gd name="T18" fmla="*/ 64 w 121"/>
                <a:gd name="T19" fmla="*/ 39 h 83"/>
                <a:gd name="T20" fmla="*/ 88 w 121"/>
                <a:gd name="T21" fmla="*/ 47 h 83"/>
                <a:gd name="T22" fmla="*/ 98 w 121"/>
                <a:gd name="T23" fmla="*/ 54 h 83"/>
                <a:gd name="T24" fmla="*/ 115 w 121"/>
                <a:gd name="T25" fmla="*/ 75 h 83"/>
                <a:gd name="T26" fmla="*/ 121 w 121"/>
                <a:gd name="T27" fmla="*/ 83 h 83"/>
                <a:gd name="T28" fmla="*/ 121 w 121"/>
                <a:gd name="T29" fmla="*/ 78 h 83"/>
                <a:gd name="T30" fmla="*/ 105 w 121"/>
                <a:gd name="T31" fmla="*/ 58 h 83"/>
                <a:gd name="T32" fmla="*/ 104 w 121"/>
                <a:gd name="T33" fmla="*/ 45 h 83"/>
                <a:gd name="T34" fmla="*/ 96 w 121"/>
                <a:gd name="T35" fmla="*/ 20 h 83"/>
                <a:gd name="T36" fmla="*/ 95 w 121"/>
                <a:gd name="T37" fmla="*/ 19 h 83"/>
                <a:gd name="T38" fmla="*/ 98 w 121"/>
                <a:gd name="T39" fmla="*/ 30 h 83"/>
                <a:gd name="T40" fmla="*/ 102 w 121"/>
                <a:gd name="T41" fmla="*/ 45 h 83"/>
                <a:gd name="T42" fmla="*/ 103 w 121"/>
                <a:gd name="T43" fmla="*/ 56 h 83"/>
                <a:gd name="T44" fmla="*/ 95 w 121"/>
                <a:gd name="T45" fmla="*/ 49 h 83"/>
                <a:gd name="T46" fmla="*/ 84 w 121"/>
                <a:gd name="T47" fmla="*/ 34 h 83"/>
                <a:gd name="T48" fmla="*/ 67 w 121"/>
                <a:gd name="T49" fmla="*/ 28 h 83"/>
                <a:gd name="T50" fmla="*/ 59 w 121"/>
                <a:gd name="T51" fmla="*/ 20 h 83"/>
                <a:gd name="T52" fmla="*/ 63 w 121"/>
                <a:gd name="T53" fmla="*/ 26 h 83"/>
                <a:gd name="T54" fmla="*/ 54 w 121"/>
                <a:gd name="T55" fmla="*/ 23 h 83"/>
                <a:gd name="T56" fmla="*/ 60 w 121"/>
                <a:gd name="T57" fmla="*/ 27 h 83"/>
                <a:gd name="T58" fmla="*/ 81 w 121"/>
                <a:gd name="T59" fmla="*/ 34 h 83"/>
                <a:gd name="T60" fmla="*/ 90 w 121"/>
                <a:gd name="T61" fmla="*/ 45 h 83"/>
                <a:gd name="T62" fmla="*/ 46 w 121"/>
                <a:gd name="T63" fmla="*/ 31 h 83"/>
                <a:gd name="T64" fmla="*/ 32 w 121"/>
                <a:gd name="T65" fmla="*/ 30 h 83"/>
                <a:gd name="T66" fmla="*/ 24 w 121"/>
                <a:gd name="T67" fmla="*/ 15 h 83"/>
                <a:gd name="T68" fmla="*/ 11 w 121"/>
                <a:gd name="T69" fmla="*/ 8 h 83"/>
                <a:gd name="T70" fmla="*/ 4 w 121"/>
                <a:gd name="T71" fmla="*/ 4 h 83"/>
                <a:gd name="T72" fmla="*/ 0 w 121"/>
                <a:gd name="T7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1" h="83">
                  <a:moveTo>
                    <a:pt x="0" y="0"/>
                  </a:moveTo>
                  <a:cubicBezTo>
                    <a:pt x="0" y="0"/>
                    <a:pt x="4" y="5"/>
                    <a:pt x="7" y="7"/>
                  </a:cubicBezTo>
                  <a:cubicBezTo>
                    <a:pt x="10" y="10"/>
                    <a:pt x="20" y="14"/>
                    <a:pt x="23" y="17"/>
                  </a:cubicBezTo>
                  <a:cubicBezTo>
                    <a:pt x="26" y="19"/>
                    <a:pt x="27" y="27"/>
                    <a:pt x="30" y="29"/>
                  </a:cubicBezTo>
                  <a:cubicBezTo>
                    <a:pt x="32" y="31"/>
                    <a:pt x="36" y="32"/>
                    <a:pt x="37" y="32"/>
                  </a:cubicBezTo>
                  <a:cubicBezTo>
                    <a:pt x="38" y="32"/>
                    <a:pt x="44" y="33"/>
                    <a:pt x="50" y="34"/>
                  </a:cubicBezTo>
                  <a:cubicBezTo>
                    <a:pt x="56" y="36"/>
                    <a:pt x="61" y="38"/>
                    <a:pt x="61" y="38"/>
                  </a:cubicBezTo>
                  <a:cubicBezTo>
                    <a:pt x="58" y="39"/>
                    <a:pt x="55" y="40"/>
                    <a:pt x="52" y="41"/>
                  </a:cubicBezTo>
                  <a:cubicBezTo>
                    <a:pt x="53" y="41"/>
                    <a:pt x="53" y="42"/>
                    <a:pt x="54" y="42"/>
                  </a:cubicBezTo>
                  <a:cubicBezTo>
                    <a:pt x="57" y="41"/>
                    <a:pt x="61" y="40"/>
                    <a:pt x="64" y="39"/>
                  </a:cubicBezTo>
                  <a:cubicBezTo>
                    <a:pt x="72" y="42"/>
                    <a:pt x="80" y="44"/>
                    <a:pt x="88" y="47"/>
                  </a:cubicBezTo>
                  <a:cubicBezTo>
                    <a:pt x="88" y="47"/>
                    <a:pt x="94" y="51"/>
                    <a:pt x="98" y="54"/>
                  </a:cubicBezTo>
                  <a:cubicBezTo>
                    <a:pt x="102" y="57"/>
                    <a:pt x="111" y="69"/>
                    <a:pt x="115" y="75"/>
                  </a:cubicBezTo>
                  <a:cubicBezTo>
                    <a:pt x="119" y="80"/>
                    <a:pt x="121" y="83"/>
                    <a:pt x="121" y="83"/>
                  </a:cubicBezTo>
                  <a:cubicBezTo>
                    <a:pt x="121" y="81"/>
                    <a:pt x="121" y="79"/>
                    <a:pt x="121" y="78"/>
                  </a:cubicBezTo>
                  <a:cubicBezTo>
                    <a:pt x="121" y="78"/>
                    <a:pt x="106" y="61"/>
                    <a:pt x="105" y="58"/>
                  </a:cubicBezTo>
                  <a:cubicBezTo>
                    <a:pt x="105" y="56"/>
                    <a:pt x="104" y="45"/>
                    <a:pt x="104" y="45"/>
                  </a:cubicBezTo>
                  <a:cubicBezTo>
                    <a:pt x="100" y="38"/>
                    <a:pt x="98" y="28"/>
                    <a:pt x="96" y="20"/>
                  </a:cubicBezTo>
                  <a:cubicBezTo>
                    <a:pt x="96" y="20"/>
                    <a:pt x="96" y="19"/>
                    <a:pt x="95" y="19"/>
                  </a:cubicBezTo>
                  <a:cubicBezTo>
                    <a:pt x="95" y="19"/>
                    <a:pt x="97" y="27"/>
                    <a:pt x="98" y="30"/>
                  </a:cubicBezTo>
                  <a:cubicBezTo>
                    <a:pt x="98" y="32"/>
                    <a:pt x="101" y="42"/>
                    <a:pt x="102" y="45"/>
                  </a:cubicBezTo>
                  <a:cubicBezTo>
                    <a:pt x="103" y="49"/>
                    <a:pt x="103" y="56"/>
                    <a:pt x="103" y="56"/>
                  </a:cubicBezTo>
                  <a:cubicBezTo>
                    <a:pt x="103" y="56"/>
                    <a:pt x="97" y="51"/>
                    <a:pt x="95" y="49"/>
                  </a:cubicBezTo>
                  <a:cubicBezTo>
                    <a:pt x="93" y="46"/>
                    <a:pt x="87" y="36"/>
                    <a:pt x="84" y="34"/>
                  </a:cubicBezTo>
                  <a:cubicBezTo>
                    <a:pt x="82" y="32"/>
                    <a:pt x="67" y="28"/>
                    <a:pt x="67" y="28"/>
                  </a:cubicBezTo>
                  <a:cubicBezTo>
                    <a:pt x="65" y="25"/>
                    <a:pt x="62" y="23"/>
                    <a:pt x="59" y="20"/>
                  </a:cubicBezTo>
                  <a:cubicBezTo>
                    <a:pt x="60" y="22"/>
                    <a:pt x="62" y="24"/>
                    <a:pt x="63" y="26"/>
                  </a:cubicBezTo>
                  <a:cubicBezTo>
                    <a:pt x="60" y="25"/>
                    <a:pt x="57" y="24"/>
                    <a:pt x="54" y="23"/>
                  </a:cubicBezTo>
                  <a:cubicBezTo>
                    <a:pt x="54" y="23"/>
                    <a:pt x="58" y="26"/>
                    <a:pt x="60" y="27"/>
                  </a:cubicBezTo>
                  <a:cubicBezTo>
                    <a:pt x="63" y="28"/>
                    <a:pt x="80" y="33"/>
                    <a:pt x="81" y="34"/>
                  </a:cubicBezTo>
                  <a:cubicBezTo>
                    <a:pt x="83" y="35"/>
                    <a:pt x="90" y="45"/>
                    <a:pt x="90" y="45"/>
                  </a:cubicBezTo>
                  <a:cubicBezTo>
                    <a:pt x="90" y="45"/>
                    <a:pt x="47" y="31"/>
                    <a:pt x="46" y="31"/>
                  </a:cubicBezTo>
                  <a:cubicBezTo>
                    <a:pt x="44" y="30"/>
                    <a:pt x="34" y="31"/>
                    <a:pt x="32" y="30"/>
                  </a:cubicBezTo>
                  <a:cubicBezTo>
                    <a:pt x="30" y="28"/>
                    <a:pt x="25" y="17"/>
                    <a:pt x="24" y="15"/>
                  </a:cubicBezTo>
                  <a:cubicBezTo>
                    <a:pt x="22" y="14"/>
                    <a:pt x="11" y="8"/>
                    <a:pt x="11" y="8"/>
                  </a:cubicBezTo>
                  <a:cubicBezTo>
                    <a:pt x="9" y="7"/>
                    <a:pt x="7" y="5"/>
                    <a:pt x="4" y="4"/>
                  </a:cubicBezTo>
                  <a:cubicBezTo>
                    <a:pt x="3" y="2"/>
                    <a:pt x="2" y="1"/>
                    <a:pt x="0" y="0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4" name="Freeform 558">
              <a:extLst>
                <a:ext uri="{FF2B5EF4-FFF2-40B4-BE49-F238E27FC236}">
                  <a16:creationId xmlns:a16="http://schemas.microsoft.com/office/drawing/2014/main" id="{7D685309-B110-46F1-81C8-F936B8361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" y="2376"/>
              <a:ext cx="5" cy="28"/>
            </a:xfrm>
            <a:custGeom>
              <a:avLst/>
              <a:gdLst>
                <a:gd name="T0" fmla="*/ 4 w 5"/>
                <a:gd name="T1" fmla="*/ 0 h 14"/>
                <a:gd name="T2" fmla="*/ 0 w 5"/>
                <a:gd name="T3" fmla="*/ 12 h 14"/>
                <a:gd name="T4" fmla="*/ 1 w 5"/>
                <a:gd name="T5" fmla="*/ 14 h 14"/>
                <a:gd name="T6" fmla="*/ 5 w 5"/>
                <a:gd name="T7" fmla="*/ 1 h 14"/>
                <a:gd name="T8" fmla="*/ 4 w 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4">
                  <a:moveTo>
                    <a:pt x="4" y="0"/>
                  </a:moveTo>
                  <a:lnTo>
                    <a:pt x="0" y="12"/>
                  </a:lnTo>
                  <a:lnTo>
                    <a:pt x="1" y="14"/>
                  </a:lnTo>
                  <a:lnTo>
                    <a:pt x="5" y="1"/>
                  </a:lnTo>
                  <a:lnTo>
                    <a:pt x="4" y="0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5" name="Freeform 559">
              <a:extLst>
                <a:ext uri="{FF2B5EF4-FFF2-40B4-BE49-F238E27FC236}">
                  <a16:creationId xmlns:a16="http://schemas.microsoft.com/office/drawing/2014/main" id="{5DC4EF2A-721E-41C4-961E-6897A05AB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3" y="2110"/>
              <a:ext cx="43" cy="350"/>
            </a:xfrm>
            <a:custGeom>
              <a:avLst/>
              <a:gdLst>
                <a:gd name="T0" fmla="*/ 2 w 43"/>
                <a:gd name="T1" fmla="*/ 175 h 175"/>
                <a:gd name="T2" fmla="*/ 5 w 43"/>
                <a:gd name="T3" fmla="*/ 139 h 175"/>
                <a:gd name="T4" fmla="*/ 1 w 43"/>
                <a:gd name="T5" fmla="*/ 111 h 175"/>
                <a:gd name="T6" fmla="*/ 1 w 43"/>
                <a:gd name="T7" fmla="*/ 90 h 175"/>
                <a:gd name="T8" fmla="*/ 9 w 43"/>
                <a:gd name="T9" fmla="*/ 67 h 175"/>
                <a:gd name="T10" fmla="*/ 11 w 43"/>
                <a:gd name="T11" fmla="*/ 49 h 175"/>
                <a:gd name="T12" fmla="*/ 10 w 43"/>
                <a:gd name="T13" fmla="*/ 33 h 175"/>
                <a:gd name="T14" fmla="*/ 22 w 43"/>
                <a:gd name="T15" fmla="*/ 21 h 175"/>
                <a:gd name="T16" fmla="*/ 20 w 43"/>
                <a:gd name="T17" fmla="*/ 26 h 175"/>
                <a:gd name="T18" fmla="*/ 13 w 43"/>
                <a:gd name="T19" fmla="*/ 32 h 175"/>
                <a:gd name="T20" fmla="*/ 13 w 43"/>
                <a:gd name="T21" fmla="*/ 55 h 175"/>
                <a:gd name="T22" fmla="*/ 18 w 43"/>
                <a:gd name="T23" fmla="*/ 43 h 175"/>
                <a:gd name="T24" fmla="*/ 25 w 43"/>
                <a:gd name="T25" fmla="*/ 29 h 175"/>
                <a:gd name="T26" fmla="*/ 30 w 43"/>
                <a:gd name="T27" fmla="*/ 23 h 175"/>
                <a:gd name="T28" fmla="*/ 38 w 43"/>
                <a:gd name="T29" fmla="*/ 10 h 175"/>
                <a:gd name="T30" fmla="*/ 43 w 43"/>
                <a:gd name="T31" fmla="*/ 0 h 175"/>
                <a:gd name="T32" fmla="*/ 39 w 43"/>
                <a:gd name="T33" fmla="*/ 12 h 175"/>
                <a:gd name="T34" fmla="*/ 32 w 43"/>
                <a:gd name="T35" fmla="*/ 23 h 175"/>
                <a:gd name="T36" fmla="*/ 24 w 43"/>
                <a:gd name="T37" fmla="*/ 32 h 175"/>
                <a:gd name="T38" fmla="*/ 17 w 43"/>
                <a:gd name="T39" fmla="*/ 51 h 175"/>
                <a:gd name="T40" fmla="*/ 14 w 43"/>
                <a:gd name="T41" fmla="*/ 70 h 175"/>
                <a:gd name="T42" fmla="*/ 4 w 43"/>
                <a:gd name="T43" fmla="*/ 98 h 175"/>
                <a:gd name="T44" fmla="*/ 9 w 43"/>
                <a:gd name="T45" fmla="*/ 137 h 175"/>
                <a:gd name="T46" fmla="*/ 4 w 43"/>
                <a:gd name="T47" fmla="*/ 174 h 175"/>
                <a:gd name="T48" fmla="*/ 2 w 43"/>
                <a:gd name="T4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175">
                  <a:moveTo>
                    <a:pt x="2" y="175"/>
                  </a:moveTo>
                  <a:cubicBezTo>
                    <a:pt x="2" y="175"/>
                    <a:pt x="5" y="149"/>
                    <a:pt x="5" y="139"/>
                  </a:cubicBezTo>
                  <a:cubicBezTo>
                    <a:pt x="5" y="128"/>
                    <a:pt x="1" y="114"/>
                    <a:pt x="1" y="111"/>
                  </a:cubicBezTo>
                  <a:cubicBezTo>
                    <a:pt x="0" y="107"/>
                    <a:pt x="0" y="94"/>
                    <a:pt x="1" y="90"/>
                  </a:cubicBezTo>
                  <a:cubicBezTo>
                    <a:pt x="2" y="87"/>
                    <a:pt x="9" y="67"/>
                    <a:pt x="9" y="67"/>
                  </a:cubicBezTo>
                  <a:cubicBezTo>
                    <a:pt x="10" y="61"/>
                    <a:pt x="11" y="55"/>
                    <a:pt x="11" y="49"/>
                  </a:cubicBezTo>
                  <a:cubicBezTo>
                    <a:pt x="11" y="49"/>
                    <a:pt x="9" y="35"/>
                    <a:pt x="10" y="33"/>
                  </a:cubicBezTo>
                  <a:cubicBezTo>
                    <a:pt x="13" y="28"/>
                    <a:pt x="18" y="24"/>
                    <a:pt x="22" y="21"/>
                  </a:cubicBezTo>
                  <a:cubicBezTo>
                    <a:pt x="22" y="23"/>
                    <a:pt x="21" y="24"/>
                    <a:pt x="20" y="26"/>
                  </a:cubicBezTo>
                  <a:cubicBezTo>
                    <a:pt x="20" y="26"/>
                    <a:pt x="13" y="30"/>
                    <a:pt x="13" y="32"/>
                  </a:cubicBezTo>
                  <a:cubicBezTo>
                    <a:pt x="13" y="34"/>
                    <a:pt x="13" y="55"/>
                    <a:pt x="13" y="55"/>
                  </a:cubicBezTo>
                  <a:cubicBezTo>
                    <a:pt x="15" y="51"/>
                    <a:pt x="17" y="47"/>
                    <a:pt x="18" y="43"/>
                  </a:cubicBezTo>
                  <a:cubicBezTo>
                    <a:pt x="18" y="43"/>
                    <a:pt x="23" y="30"/>
                    <a:pt x="25" y="29"/>
                  </a:cubicBezTo>
                  <a:cubicBezTo>
                    <a:pt x="26" y="27"/>
                    <a:pt x="30" y="23"/>
                    <a:pt x="30" y="23"/>
                  </a:cubicBezTo>
                  <a:cubicBezTo>
                    <a:pt x="33" y="19"/>
                    <a:pt x="36" y="15"/>
                    <a:pt x="38" y="10"/>
                  </a:cubicBezTo>
                  <a:cubicBezTo>
                    <a:pt x="40" y="7"/>
                    <a:pt x="42" y="3"/>
                    <a:pt x="43" y="0"/>
                  </a:cubicBezTo>
                  <a:cubicBezTo>
                    <a:pt x="42" y="4"/>
                    <a:pt x="41" y="8"/>
                    <a:pt x="39" y="12"/>
                  </a:cubicBezTo>
                  <a:cubicBezTo>
                    <a:pt x="39" y="12"/>
                    <a:pt x="33" y="21"/>
                    <a:pt x="32" y="23"/>
                  </a:cubicBezTo>
                  <a:cubicBezTo>
                    <a:pt x="30" y="25"/>
                    <a:pt x="26" y="30"/>
                    <a:pt x="24" y="32"/>
                  </a:cubicBezTo>
                  <a:cubicBezTo>
                    <a:pt x="23" y="34"/>
                    <a:pt x="18" y="47"/>
                    <a:pt x="17" y="51"/>
                  </a:cubicBezTo>
                  <a:cubicBezTo>
                    <a:pt x="16" y="54"/>
                    <a:pt x="14" y="66"/>
                    <a:pt x="14" y="70"/>
                  </a:cubicBezTo>
                  <a:cubicBezTo>
                    <a:pt x="13" y="80"/>
                    <a:pt x="4" y="88"/>
                    <a:pt x="4" y="98"/>
                  </a:cubicBezTo>
                  <a:cubicBezTo>
                    <a:pt x="3" y="111"/>
                    <a:pt x="9" y="124"/>
                    <a:pt x="9" y="137"/>
                  </a:cubicBezTo>
                  <a:cubicBezTo>
                    <a:pt x="9" y="142"/>
                    <a:pt x="4" y="174"/>
                    <a:pt x="4" y="174"/>
                  </a:cubicBezTo>
                  <a:cubicBezTo>
                    <a:pt x="3" y="174"/>
                    <a:pt x="2" y="174"/>
                    <a:pt x="2" y="175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6" name="Freeform 560">
              <a:extLst>
                <a:ext uri="{FF2B5EF4-FFF2-40B4-BE49-F238E27FC236}">
                  <a16:creationId xmlns:a16="http://schemas.microsoft.com/office/drawing/2014/main" id="{D6DB49EA-9ACE-42AA-93C1-1DAAC1C39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2328"/>
              <a:ext cx="9" cy="136"/>
            </a:xfrm>
            <a:custGeom>
              <a:avLst/>
              <a:gdLst>
                <a:gd name="T0" fmla="*/ 8 w 9"/>
                <a:gd name="T1" fmla="*/ 0 h 68"/>
                <a:gd name="T2" fmla="*/ 5 w 9"/>
                <a:gd name="T3" fmla="*/ 21 h 68"/>
                <a:gd name="T4" fmla="*/ 4 w 9"/>
                <a:gd name="T5" fmla="*/ 38 h 68"/>
                <a:gd name="T6" fmla="*/ 2 w 9"/>
                <a:gd name="T7" fmla="*/ 9 h 68"/>
                <a:gd name="T8" fmla="*/ 0 w 9"/>
                <a:gd name="T9" fmla="*/ 13 h 68"/>
                <a:gd name="T10" fmla="*/ 4 w 9"/>
                <a:gd name="T11" fmla="*/ 68 h 68"/>
                <a:gd name="T12" fmla="*/ 7 w 9"/>
                <a:gd name="T13" fmla="*/ 64 h 68"/>
                <a:gd name="T14" fmla="*/ 8 w 9"/>
                <a:gd name="T15" fmla="*/ 22 h 68"/>
                <a:gd name="T16" fmla="*/ 9 w 9"/>
                <a:gd name="T17" fmla="*/ 7 h 68"/>
                <a:gd name="T18" fmla="*/ 8 w 9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68">
                  <a:moveTo>
                    <a:pt x="8" y="0"/>
                  </a:moveTo>
                  <a:cubicBezTo>
                    <a:pt x="8" y="0"/>
                    <a:pt x="5" y="16"/>
                    <a:pt x="5" y="21"/>
                  </a:cubicBezTo>
                  <a:cubicBezTo>
                    <a:pt x="5" y="27"/>
                    <a:pt x="4" y="38"/>
                    <a:pt x="4" y="38"/>
                  </a:cubicBezTo>
                  <a:lnTo>
                    <a:pt x="2" y="9"/>
                  </a:lnTo>
                  <a:lnTo>
                    <a:pt x="0" y="13"/>
                  </a:lnTo>
                  <a:lnTo>
                    <a:pt x="4" y="68"/>
                  </a:lnTo>
                  <a:lnTo>
                    <a:pt x="7" y="64"/>
                  </a:lnTo>
                  <a:cubicBezTo>
                    <a:pt x="7" y="64"/>
                    <a:pt x="7" y="32"/>
                    <a:pt x="8" y="22"/>
                  </a:cubicBezTo>
                  <a:cubicBezTo>
                    <a:pt x="9" y="11"/>
                    <a:pt x="9" y="7"/>
                    <a:pt x="9" y="7"/>
                  </a:cubicBezTo>
                  <a:lnTo>
                    <a:pt x="8" y="0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7" name="Freeform 561">
              <a:extLst>
                <a:ext uri="{FF2B5EF4-FFF2-40B4-BE49-F238E27FC236}">
                  <a16:creationId xmlns:a16="http://schemas.microsoft.com/office/drawing/2014/main" id="{E20F3E78-90F1-42C9-8AA8-C43B6F048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" y="2170"/>
              <a:ext cx="8" cy="166"/>
            </a:xfrm>
            <a:custGeom>
              <a:avLst/>
              <a:gdLst>
                <a:gd name="T0" fmla="*/ 1 w 8"/>
                <a:gd name="T1" fmla="*/ 0 h 83"/>
                <a:gd name="T2" fmla="*/ 6 w 8"/>
                <a:gd name="T3" fmla="*/ 35 h 83"/>
                <a:gd name="T4" fmla="*/ 3 w 8"/>
                <a:gd name="T5" fmla="*/ 56 h 83"/>
                <a:gd name="T6" fmla="*/ 2 w 8"/>
                <a:gd name="T7" fmla="*/ 83 h 83"/>
                <a:gd name="T8" fmla="*/ 4 w 8"/>
                <a:gd name="T9" fmla="*/ 81 h 83"/>
                <a:gd name="T10" fmla="*/ 8 w 8"/>
                <a:gd name="T11" fmla="*/ 34 h 83"/>
                <a:gd name="T12" fmla="*/ 4 w 8"/>
                <a:gd name="T13" fmla="*/ 22 h 83"/>
                <a:gd name="T14" fmla="*/ 2 w 8"/>
                <a:gd name="T15" fmla="*/ 2 h 83"/>
                <a:gd name="T16" fmla="*/ 1 w 8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3">
                  <a:moveTo>
                    <a:pt x="1" y="0"/>
                  </a:moveTo>
                  <a:cubicBezTo>
                    <a:pt x="0" y="12"/>
                    <a:pt x="2" y="24"/>
                    <a:pt x="6" y="35"/>
                  </a:cubicBezTo>
                  <a:cubicBezTo>
                    <a:pt x="6" y="35"/>
                    <a:pt x="4" y="51"/>
                    <a:pt x="3" y="56"/>
                  </a:cubicBezTo>
                  <a:cubicBezTo>
                    <a:pt x="3" y="61"/>
                    <a:pt x="2" y="83"/>
                    <a:pt x="2" y="83"/>
                  </a:cubicBezTo>
                  <a:cubicBezTo>
                    <a:pt x="3" y="82"/>
                    <a:pt x="3" y="82"/>
                    <a:pt x="4" y="81"/>
                  </a:cubicBezTo>
                  <a:cubicBezTo>
                    <a:pt x="5" y="65"/>
                    <a:pt x="5" y="49"/>
                    <a:pt x="8" y="34"/>
                  </a:cubicBezTo>
                  <a:cubicBezTo>
                    <a:pt x="8" y="34"/>
                    <a:pt x="5" y="30"/>
                    <a:pt x="4" y="22"/>
                  </a:cubicBezTo>
                  <a:cubicBezTo>
                    <a:pt x="3" y="14"/>
                    <a:pt x="2" y="2"/>
                    <a:pt x="2" y="2"/>
                  </a:cubicBezTo>
                  <a:cubicBezTo>
                    <a:pt x="2" y="1"/>
                    <a:pt x="1" y="1"/>
                    <a:pt x="1" y="0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8" name="Freeform 562">
              <a:extLst>
                <a:ext uri="{FF2B5EF4-FFF2-40B4-BE49-F238E27FC236}">
                  <a16:creationId xmlns:a16="http://schemas.microsoft.com/office/drawing/2014/main" id="{2702D381-F4B0-473B-B077-7E00019B5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" y="2214"/>
              <a:ext cx="10" cy="26"/>
            </a:xfrm>
            <a:custGeom>
              <a:avLst/>
              <a:gdLst>
                <a:gd name="T0" fmla="*/ 0 w 10"/>
                <a:gd name="T1" fmla="*/ 11 h 13"/>
                <a:gd name="T2" fmla="*/ 10 w 10"/>
                <a:gd name="T3" fmla="*/ 0 h 13"/>
                <a:gd name="T4" fmla="*/ 0 w 10"/>
                <a:gd name="T5" fmla="*/ 13 h 13"/>
                <a:gd name="T6" fmla="*/ 0 w 10"/>
                <a:gd name="T7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0" y="11"/>
                  </a:moveTo>
                  <a:lnTo>
                    <a:pt x="10" y="0"/>
                  </a:lnTo>
                  <a:lnTo>
                    <a:pt x="0" y="13"/>
                  </a:lnTo>
                  <a:lnTo>
                    <a:pt x="0" y="11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9" name="Freeform 563">
              <a:extLst>
                <a:ext uri="{FF2B5EF4-FFF2-40B4-BE49-F238E27FC236}">
                  <a16:creationId xmlns:a16="http://schemas.microsoft.com/office/drawing/2014/main" id="{CFB31232-5905-44B9-B633-308328A8D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" y="2220"/>
              <a:ext cx="53" cy="82"/>
            </a:xfrm>
            <a:custGeom>
              <a:avLst/>
              <a:gdLst>
                <a:gd name="T0" fmla="*/ 2 w 53"/>
                <a:gd name="T1" fmla="*/ 12 h 41"/>
                <a:gd name="T2" fmla="*/ 9 w 53"/>
                <a:gd name="T3" fmla="*/ 17 h 41"/>
                <a:gd name="T4" fmla="*/ 20 w 53"/>
                <a:gd name="T5" fmla="*/ 21 h 41"/>
                <a:gd name="T6" fmla="*/ 24 w 53"/>
                <a:gd name="T7" fmla="*/ 23 h 41"/>
                <a:gd name="T8" fmla="*/ 21 w 53"/>
                <a:gd name="T9" fmla="*/ 16 h 41"/>
                <a:gd name="T10" fmla="*/ 15 w 53"/>
                <a:gd name="T11" fmla="*/ 12 h 41"/>
                <a:gd name="T12" fmla="*/ 9 w 53"/>
                <a:gd name="T13" fmla="*/ 8 h 41"/>
                <a:gd name="T14" fmla="*/ 5 w 53"/>
                <a:gd name="T15" fmla="*/ 0 h 41"/>
                <a:gd name="T16" fmla="*/ 9 w 53"/>
                <a:gd name="T17" fmla="*/ 8 h 41"/>
                <a:gd name="T18" fmla="*/ 21 w 53"/>
                <a:gd name="T19" fmla="*/ 14 h 41"/>
                <a:gd name="T20" fmla="*/ 19 w 53"/>
                <a:gd name="T21" fmla="*/ 7 h 41"/>
                <a:gd name="T22" fmla="*/ 20 w 53"/>
                <a:gd name="T23" fmla="*/ 4 h 41"/>
                <a:gd name="T24" fmla="*/ 20 w 53"/>
                <a:gd name="T25" fmla="*/ 7 h 41"/>
                <a:gd name="T26" fmla="*/ 22 w 53"/>
                <a:gd name="T27" fmla="*/ 14 h 41"/>
                <a:gd name="T28" fmla="*/ 26 w 53"/>
                <a:gd name="T29" fmla="*/ 23 h 41"/>
                <a:gd name="T30" fmla="*/ 36 w 53"/>
                <a:gd name="T31" fmla="*/ 28 h 41"/>
                <a:gd name="T32" fmla="*/ 41 w 53"/>
                <a:gd name="T33" fmla="*/ 32 h 41"/>
                <a:gd name="T34" fmla="*/ 53 w 53"/>
                <a:gd name="T35" fmla="*/ 40 h 41"/>
                <a:gd name="T36" fmla="*/ 52 w 53"/>
                <a:gd name="T37" fmla="*/ 41 h 41"/>
                <a:gd name="T38" fmla="*/ 41 w 53"/>
                <a:gd name="T39" fmla="*/ 34 h 41"/>
                <a:gd name="T40" fmla="*/ 37 w 53"/>
                <a:gd name="T41" fmla="*/ 35 h 41"/>
                <a:gd name="T42" fmla="*/ 39 w 53"/>
                <a:gd name="T43" fmla="*/ 32 h 41"/>
                <a:gd name="T44" fmla="*/ 36 w 53"/>
                <a:gd name="T45" fmla="*/ 29 h 41"/>
                <a:gd name="T46" fmla="*/ 22 w 53"/>
                <a:gd name="T47" fmla="*/ 23 h 41"/>
                <a:gd name="T48" fmla="*/ 12 w 53"/>
                <a:gd name="T49" fmla="*/ 19 h 41"/>
                <a:gd name="T50" fmla="*/ 0 w 53"/>
                <a:gd name="T51" fmla="*/ 16 h 41"/>
                <a:gd name="T52" fmla="*/ 5 w 53"/>
                <a:gd name="T53" fmla="*/ 16 h 41"/>
                <a:gd name="T54" fmla="*/ 2 w 53"/>
                <a:gd name="T55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3" h="41">
                  <a:moveTo>
                    <a:pt x="2" y="12"/>
                  </a:moveTo>
                  <a:cubicBezTo>
                    <a:pt x="3" y="13"/>
                    <a:pt x="6" y="15"/>
                    <a:pt x="9" y="17"/>
                  </a:cubicBezTo>
                  <a:cubicBezTo>
                    <a:pt x="12" y="18"/>
                    <a:pt x="18" y="21"/>
                    <a:pt x="20" y="21"/>
                  </a:cubicBezTo>
                  <a:cubicBezTo>
                    <a:pt x="21" y="22"/>
                    <a:pt x="24" y="23"/>
                    <a:pt x="24" y="23"/>
                  </a:cubicBezTo>
                  <a:cubicBezTo>
                    <a:pt x="24" y="23"/>
                    <a:pt x="22" y="17"/>
                    <a:pt x="21" y="16"/>
                  </a:cubicBezTo>
                  <a:cubicBezTo>
                    <a:pt x="21" y="15"/>
                    <a:pt x="15" y="12"/>
                    <a:pt x="15" y="12"/>
                  </a:cubicBezTo>
                  <a:cubicBezTo>
                    <a:pt x="15" y="12"/>
                    <a:pt x="10" y="10"/>
                    <a:pt x="9" y="8"/>
                  </a:cubicBezTo>
                  <a:cubicBezTo>
                    <a:pt x="7" y="7"/>
                    <a:pt x="5" y="0"/>
                    <a:pt x="5" y="0"/>
                  </a:cubicBezTo>
                  <a:cubicBezTo>
                    <a:pt x="5" y="0"/>
                    <a:pt x="8" y="7"/>
                    <a:pt x="9" y="8"/>
                  </a:cubicBezTo>
                  <a:cubicBezTo>
                    <a:pt x="11" y="9"/>
                    <a:pt x="21" y="14"/>
                    <a:pt x="21" y="14"/>
                  </a:cubicBezTo>
                  <a:lnTo>
                    <a:pt x="19" y="7"/>
                  </a:lnTo>
                  <a:lnTo>
                    <a:pt x="20" y="4"/>
                  </a:lnTo>
                  <a:lnTo>
                    <a:pt x="20" y="7"/>
                  </a:lnTo>
                  <a:lnTo>
                    <a:pt x="22" y="14"/>
                  </a:lnTo>
                  <a:lnTo>
                    <a:pt x="26" y="23"/>
                  </a:lnTo>
                  <a:cubicBezTo>
                    <a:pt x="26" y="23"/>
                    <a:pt x="35" y="27"/>
                    <a:pt x="36" y="28"/>
                  </a:cubicBezTo>
                  <a:cubicBezTo>
                    <a:pt x="38" y="29"/>
                    <a:pt x="41" y="32"/>
                    <a:pt x="41" y="32"/>
                  </a:cubicBezTo>
                  <a:lnTo>
                    <a:pt x="53" y="40"/>
                  </a:lnTo>
                  <a:lnTo>
                    <a:pt x="52" y="41"/>
                  </a:lnTo>
                  <a:lnTo>
                    <a:pt x="41" y="34"/>
                  </a:lnTo>
                  <a:lnTo>
                    <a:pt x="37" y="35"/>
                  </a:lnTo>
                  <a:lnTo>
                    <a:pt x="39" y="32"/>
                  </a:lnTo>
                  <a:cubicBezTo>
                    <a:pt x="39" y="32"/>
                    <a:pt x="37" y="29"/>
                    <a:pt x="36" y="29"/>
                  </a:cubicBezTo>
                  <a:cubicBezTo>
                    <a:pt x="34" y="28"/>
                    <a:pt x="22" y="23"/>
                    <a:pt x="22" y="23"/>
                  </a:cubicBezTo>
                  <a:cubicBezTo>
                    <a:pt x="22" y="23"/>
                    <a:pt x="14" y="20"/>
                    <a:pt x="12" y="19"/>
                  </a:cubicBezTo>
                  <a:cubicBezTo>
                    <a:pt x="10" y="18"/>
                    <a:pt x="0" y="16"/>
                    <a:pt x="0" y="16"/>
                  </a:cubicBezTo>
                  <a:lnTo>
                    <a:pt x="5" y="16"/>
                  </a:lnTo>
                  <a:lnTo>
                    <a:pt x="2" y="12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0" name="Freeform 564">
              <a:extLst>
                <a:ext uri="{FF2B5EF4-FFF2-40B4-BE49-F238E27FC236}">
                  <a16:creationId xmlns:a16="http://schemas.microsoft.com/office/drawing/2014/main" id="{29B5BF88-60EF-49C1-A0DA-3FC3BA9C1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3" y="2200"/>
              <a:ext cx="51" cy="108"/>
            </a:xfrm>
            <a:custGeom>
              <a:avLst/>
              <a:gdLst>
                <a:gd name="T0" fmla="*/ 40 w 51"/>
                <a:gd name="T1" fmla="*/ 6 h 54"/>
                <a:gd name="T2" fmla="*/ 38 w 51"/>
                <a:gd name="T3" fmla="*/ 19 h 54"/>
                <a:gd name="T4" fmla="*/ 43 w 51"/>
                <a:gd name="T5" fmla="*/ 33 h 54"/>
                <a:gd name="T6" fmla="*/ 48 w 51"/>
                <a:gd name="T7" fmla="*/ 44 h 54"/>
                <a:gd name="T8" fmla="*/ 43 w 51"/>
                <a:gd name="T9" fmla="*/ 43 h 54"/>
                <a:gd name="T10" fmla="*/ 27 w 51"/>
                <a:gd name="T11" fmla="*/ 30 h 54"/>
                <a:gd name="T12" fmla="*/ 22 w 51"/>
                <a:gd name="T13" fmla="*/ 20 h 54"/>
                <a:gd name="T14" fmla="*/ 19 w 51"/>
                <a:gd name="T15" fmla="*/ 17 h 54"/>
                <a:gd name="T16" fmla="*/ 10 w 51"/>
                <a:gd name="T17" fmla="*/ 14 h 54"/>
                <a:gd name="T18" fmla="*/ 6 w 51"/>
                <a:gd name="T19" fmla="*/ 6 h 54"/>
                <a:gd name="T20" fmla="*/ 0 w 51"/>
                <a:gd name="T21" fmla="*/ 0 h 54"/>
                <a:gd name="T22" fmla="*/ 6 w 51"/>
                <a:gd name="T23" fmla="*/ 9 h 54"/>
                <a:gd name="T24" fmla="*/ 9 w 51"/>
                <a:gd name="T25" fmla="*/ 15 h 54"/>
                <a:gd name="T26" fmla="*/ 20 w 51"/>
                <a:gd name="T27" fmla="*/ 19 h 54"/>
                <a:gd name="T28" fmla="*/ 25 w 51"/>
                <a:gd name="T29" fmla="*/ 30 h 54"/>
                <a:gd name="T30" fmla="*/ 20 w 51"/>
                <a:gd name="T31" fmla="*/ 33 h 54"/>
                <a:gd name="T32" fmla="*/ 13 w 51"/>
                <a:gd name="T33" fmla="*/ 34 h 54"/>
                <a:gd name="T34" fmla="*/ 7 w 51"/>
                <a:gd name="T35" fmla="*/ 32 h 54"/>
                <a:gd name="T36" fmla="*/ 15 w 51"/>
                <a:gd name="T37" fmla="*/ 35 h 54"/>
                <a:gd name="T38" fmla="*/ 26 w 51"/>
                <a:gd name="T39" fmla="*/ 31 h 54"/>
                <a:gd name="T40" fmla="*/ 40 w 51"/>
                <a:gd name="T41" fmla="*/ 43 h 54"/>
                <a:gd name="T42" fmla="*/ 47 w 51"/>
                <a:gd name="T43" fmla="*/ 45 h 54"/>
                <a:gd name="T44" fmla="*/ 46 w 51"/>
                <a:gd name="T45" fmla="*/ 50 h 54"/>
                <a:gd name="T46" fmla="*/ 38 w 51"/>
                <a:gd name="T47" fmla="*/ 49 h 54"/>
                <a:gd name="T48" fmla="*/ 24 w 51"/>
                <a:gd name="T49" fmla="*/ 37 h 54"/>
                <a:gd name="T50" fmla="*/ 25 w 51"/>
                <a:gd name="T51" fmla="*/ 40 h 54"/>
                <a:gd name="T52" fmla="*/ 36 w 51"/>
                <a:gd name="T53" fmla="*/ 49 h 54"/>
                <a:gd name="T54" fmla="*/ 42 w 51"/>
                <a:gd name="T55" fmla="*/ 51 h 54"/>
                <a:gd name="T56" fmla="*/ 48 w 51"/>
                <a:gd name="T57" fmla="*/ 53 h 54"/>
                <a:gd name="T58" fmla="*/ 50 w 51"/>
                <a:gd name="T59" fmla="*/ 54 h 54"/>
                <a:gd name="T60" fmla="*/ 51 w 51"/>
                <a:gd name="T61" fmla="*/ 53 h 54"/>
                <a:gd name="T62" fmla="*/ 48 w 51"/>
                <a:gd name="T63" fmla="*/ 50 h 54"/>
                <a:gd name="T64" fmla="*/ 49 w 51"/>
                <a:gd name="T65" fmla="*/ 42 h 54"/>
                <a:gd name="T66" fmla="*/ 41 w 51"/>
                <a:gd name="T67" fmla="*/ 26 h 54"/>
                <a:gd name="T68" fmla="*/ 40 w 51"/>
                <a:gd name="T69" fmla="*/ 14 h 54"/>
                <a:gd name="T70" fmla="*/ 40 w 51"/>
                <a:gd name="T7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" h="54">
                  <a:moveTo>
                    <a:pt x="40" y="6"/>
                  </a:moveTo>
                  <a:cubicBezTo>
                    <a:pt x="40" y="6"/>
                    <a:pt x="38" y="14"/>
                    <a:pt x="38" y="19"/>
                  </a:cubicBezTo>
                  <a:cubicBezTo>
                    <a:pt x="39" y="24"/>
                    <a:pt x="43" y="33"/>
                    <a:pt x="43" y="33"/>
                  </a:cubicBezTo>
                  <a:lnTo>
                    <a:pt x="48" y="44"/>
                  </a:lnTo>
                  <a:cubicBezTo>
                    <a:pt x="48" y="44"/>
                    <a:pt x="45" y="44"/>
                    <a:pt x="43" y="43"/>
                  </a:cubicBezTo>
                  <a:cubicBezTo>
                    <a:pt x="40" y="41"/>
                    <a:pt x="27" y="30"/>
                    <a:pt x="27" y="30"/>
                  </a:cubicBezTo>
                  <a:cubicBezTo>
                    <a:pt x="27" y="30"/>
                    <a:pt x="24" y="21"/>
                    <a:pt x="22" y="20"/>
                  </a:cubicBezTo>
                  <a:cubicBezTo>
                    <a:pt x="21" y="19"/>
                    <a:pt x="21" y="18"/>
                    <a:pt x="19" y="17"/>
                  </a:cubicBezTo>
                  <a:cubicBezTo>
                    <a:pt x="16" y="16"/>
                    <a:pt x="10" y="14"/>
                    <a:pt x="10" y="14"/>
                  </a:cubicBezTo>
                  <a:cubicBezTo>
                    <a:pt x="10" y="14"/>
                    <a:pt x="8" y="9"/>
                    <a:pt x="6" y="6"/>
                  </a:cubicBezTo>
                  <a:cubicBezTo>
                    <a:pt x="4" y="4"/>
                    <a:pt x="0" y="0"/>
                    <a:pt x="0" y="0"/>
                  </a:cubicBezTo>
                  <a:cubicBezTo>
                    <a:pt x="0" y="0"/>
                    <a:pt x="5" y="7"/>
                    <a:pt x="6" y="9"/>
                  </a:cubicBezTo>
                  <a:cubicBezTo>
                    <a:pt x="7" y="11"/>
                    <a:pt x="9" y="15"/>
                    <a:pt x="9" y="15"/>
                  </a:cubicBezTo>
                  <a:cubicBezTo>
                    <a:pt x="9" y="15"/>
                    <a:pt x="18" y="17"/>
                    <a:pt x="20" y="19"/>
                  </a:cubicBezTo>
                  <a:cubicBezTo>
                    <a:pt x="22" y="20"/>
                    <a:pt x="25" y="30"/>
                    <a:pt x="25" y="30"/>
                  </a:cubicBezTo>
                  <a:cubicBezTo>
                    <a:pt x="25" y="30"/>
                    <a:pt x="22" y="31"/>
                    <a:pt x="20" y="33"/>
                  </a:cubicBezTo>
                  <a:cubicBezTo>
                    <a:pt x="17" y="34"/>
                    <a:pt x="13" y="34"/>
                    <a:pt x="13" y="34"/>
                  </a:cubicBezTo>
                  <a:lnTo>
                    <a:pt x="7" y="32"/>
                  </a:lnTo>
                  <a:cubicBezTo>
                    <a:pt x="7" y="32"/>
                    <a:pt x="11" y="35"/>
                    <a:pt x="15" y="35"/>
                  </a:cubicBezTo>
                  <a:cubicBezTo>
                    <a:pt x="19" y="34"/>
                    <a:pt x="26" y="31"/>
                    <a:pt x="26" y="31"/>
                  </a:cubicBezTo>
                  <a:cubicBezTo>
                    <a:pt x="26" y="31"/>
                    <a:pt x="40" y="42"/>
                    <a:pt x="40" y="43"/>
                  </a:cubicBezTo>
                  <a:cubicBezTo>
                    <a:pt x="41" y="43"/>
                    <a:pt x="47" y="45"/>
                    <a:pt x="47" y="45"/>
                  </a:cubicBezTo>
                  <a:cubicBezTo>
                    <a:pt x="47" y="45"/>
                    <a:pt x="47" y="49"/>
                    <a:pt x="46" y="50"/>
                  </a:cubicBezTo>
                  <a:cubicBezTo>
                    <a:pt x="45" y="50"/>
                    <a:pt x="41" y="50"/>
                    <a:pt x="38" y="49"/>
                  </a:cubicBezTo>
                  <a:cubicBezTo>
                    <a:pt x="35" y="47"/>
                    <a:pt x="24" y="37"/>
                    <a:pt x="24" y="37"/>
                  </a:cubicBezTo>
                  <a:lnTo>
                    <a:pt x="25" y="40"/>
                  </a:lnTo>
                  <a:lnTo>
                    <a:pt x="36" y="49"/>
                  </a:lnTo>
                  <a:cubicBezTo>
                    <a:pt x="36" y="49"/>
                    <a:pt x="39" y="51"/>
                    <a:pt x="42" y="51"/>
                  </a:cubicBezTo>
                  <a:cubicBezTo>
                    <a:pt x="44" y="51"/>
                    <a:pt x="48" y="53"/>
                    <a:pt x="48" y="53"/>
                  </a:cubicBezTo>
                  <a:lnTo>
                    <a:pt x="50" y="54"/>
                  </a:lnTo>
                  <a:lnTo>
                    <a:pt x="51" y="53"/>
                  </a:lnTo>
                  <a:lnTo>
                    <a:pt x="48" y="50"/>
                  </a:lnTo>
                  <a:cubicBezTo>
                    <a:pt x="48" y="50"/>
                    <a:pt x="50" y="45"/>
                    <a:pt x="49" y="42"/>
                  </a:cubicBezTo>
                  <a:cubicBezTo>
                    <a:pt x="47" y="40"/>
                    <a:pt x="43" y="31"/>
                    <a:pt x="41" y="26"/>
                  </a:cubicBezTo>
                  <a:cubicBezTo>
                    <a:pt x="40" y="22"/>
                    <a:pt x="40" y="17"/>
                    <a:pt x="40" y="14"/>
                  </a:cubicBezTo>
                  <a:cubicBezTo>
                    <a:pt x="40" y="10"/>
                    <a:pt x="40" y="6"/>
                    <a:pt x="40" y="6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1" name="Freeform 565">
              <a:extLst>
                <a:ext uri="{FF2B5EF4-FFF2-40B4-BE49-F238E27FC236}">
                  <a16:creationId xmlns:a16="http://schemas.microsoft.com/office/drawing/2014/main" id="{03928F29-32F3-42BD-823F-8E50E015E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" y="2250"/>
              <a:ext cx="22" cy="94"/>
            </a:xfrm>
            <a:custGeom>
              <a:avLst/>
              <a:gdLst>
                <a:gd name="T0" fmla="*/ 1 w 22"/>
                <a:gd name="T1" fmla="*/ 5 h 47"/>
                <a:gd name="T2" fmla="*/ 3 w 22"/>
                <a:gd name="T3" fmla="*/ 5 h 47"/>
                <a:gd name="T4" fmla="*/ 1 w 22"/>
                <a:gd name="T5" fmla="*/ 0 h 47"/>
                <a:gd name="T6" fmla="*/ 4 w 22"/>
                <a:gd name="T7" fmla="*/ 5 h 47"/>
                <a:gd name="T8" fmla="*/ 11 w 22"/>
                <a:gd name="T9" fmla="*/ 7 h 47"/>
                <a:gd name="T10" fmla="*/ 18 w 22"/>
                <a:gd name="T11" fmla="*/ 14 h 47"/>
                <a:gd name="T12" fmla="*/ 21 w 22"/>
                <a:gd name="T13" fmla="*/ 35 h 47"/>
                <a:gd name="T14" fmla="*/ 22 w 22"/>
                <a:gd name="T15" fmla="*/ 42 h 47"/>
                <a:gd name="T16" fmla="*/ 21 w 22"/>
                <a:gd name="T17" fmla="*/ 47 h 47"/>
                <a:gd name="T18" fmla="*/ 18 w 22"/>
                <a:gd name="T19" fmla="*/ 20 h 47"/>
                <a:gd name="T20" fmla="*/ 15 w 22"/>
                <a:gd name="T21" fmla="*/ 12 h 47"/>
                <a:gd name="T22" fmla="*/ 6 w 22"/>
                <a:gd name="T23" fmla="*/ 7 h 47"/>
                <a:gd name="T24" fmla="*/ 0 w 22"/>
                <a:gd name="T25" fmla="*/ 6 h 47"/>
                <a:gd name="T26" fmla="*/ 1 w 22"/>
                <a:gd name="T27" fmla="*/ 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47">
                  <a:moveTo>
                    <a:pt x="1" y="5"/>
                  </a:moveTo>
                  <a:lnTo>
                    <a:pt x="3" y="5"/>
                  </a:lnTo>
                  <a:lnTo>
                    <a:pt x="1" y="0"/>
                  </a:lnTo>
                  <a:lnTo>
                    <a:pt x="4" y="5"/>
                  </a:lnTo>
                  <a:cubicBezTo>
                    <a:pt x="4" y="5"/>
                    <a:pt x="8" y="6"/>
                    <a:pt x="11" y="7"/>
                  </a:cubicBezTo>
                  <a:cubicBezTo>
                    <a:pt x="14" y="8"/>
                    <a:pt x="17" y="11"/>
                    <a:pt x="18" y="14"/>
                  </a:cubicBezTo>
                  <a:cubicBezTo>
                    <a:pt x="19" y="16"/>
                    <a:pt x="21" y="35"/>
                    <a:pt x="21" y="35"/>
                  </a:cubicBezTo>
                  <a:lnTo>
                    <a:pt x="22" y="42"/>
                  </a:lnTo>
                  <a:lnTo>
                    <a:pt x="21" y="47"/>
                  </a:lnTo>
                  <a:lnTo>
                    <a:pt x="18" y="20"/>
                  </a:lnTo>
                  <a:cubicBezTo>
                    <a:pt x="18" y="20"/>
                    <a:pt x="18" y="15"/>
                    <a:pt x="15" y="12"/>
                  </a:cubicBezTo>
                  <a:cubicBezTo>
                    <a:pt x="13" y="9"/>
                    <a:pt x="8" y="7"/>
                    <a:pt x="6" y="7"/>
                  </a:cubicBezTo>
                  <a:cubicBezTo>
                    <a:pt x="5" y="7"/>
                    <a:pt x="0" y="6"/>
                    <a:pt x="0" y="6"/>
                  </a:cubicBezTo>
                  <a:lnTo>
                    <a:pt x="1" y="5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2" name="Freeform 566">
              <a:extLst>
                <a:ext uri="{FF2B5EF4-FFF2-40B4-BE49-F238E27FC236}">
                  <a16:creationId xmlns:a16="http://schemas.microsoft.com/office/drawing/2014/main" id="{D083BA18-0FE6-4D0D-9EE8-E87A1495D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" y="2280"/>
              <a:ext cx="1" cy="44"/>
            </a:xfrm>
            <a:custGeom>
              <a:avLst/>
              <a:gdLst>
                <a:gd name="T0" fmla="*/ 0 w 1"/>
                <a:gd name="T1" fmla="*/ 0 h 22"/>
                <a:gd name="T2" fmla="*/ 0 w 1"/>
                <a:gd name="T3" fmla="*/ 20 h 22"/>
                <a:gd name="T4" fmla="*/ 1 w 1"/>
                <a:gd name="T5" fmla="*/ 22 h 22"/>
                <a:gd name="T6" fmla="*/ 1 w 1"/>
                <a:gd name="T7" fmla="*/ 0 h 22"/>
                <a:gd name="T8" fmla="*/ 0 w 1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2">
                  <a:moveTo>
                    <a:pt x="0" y="0"/>
                  </a:moveTo>
                  <a:cubicBezTo>
                    <a:pt x="0" y="6"/>
                    <a:pt x="1" y="13"/>
                    <a:pt x="0" y="20"/>
                  </a:cubicBezTo>
                  <a:cubicBezTo>
                    <a:pt x="1" y="21"/>
                    <a:pt x="1" y="21"/>
                    <a:pt x="1" y="22"/>
                  </a:cubicBezTo>
                  <a:cubicBezTo>
                    <a:pt x="1" y="15"/>
                    <a:pt x="1" y="7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" name="Freeform 567">
              <a:extLst>
                <a:ext uri="{FF2B5EF4-FFF2-40B4-BE49-F238E27FC236}">
                  <a16:creationId xmlns:a16="http://schemas.microsoft.com/office/drawing/2014/main" id="{0B0ADE8E-7A37-4487-ABB2-260E0D5FE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" y="2226"/>
              <a:ext cx="11" cy="40"/>
            </a:xfrm>
            <a:custGeom>
              <a:avLst/>
              <a:gdLst>
                <a:gd name="T0" fmla="*/ 0 w 11"/>
                <a:gd name="T1" fmla="*/ 19 h 20"/>
                <a:gd name="T2" fmla="*/ 11 w 11"/>
                <a:gd name="T3" fmla="*/ 0 h 20"/>
                <a:gd name="T4" fmla="*/ 1 w 11"/>
                <a:gd name="T5" fmla="*/ 20 h 20"/>
                <a:gd name="T6" fmla="*/ 0 w 11"/>
                <a:gd name="T7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0">
                  <a:moveTo>
                    <a:pt x="0" y="19"/>
                  </a:moveTo>
                  <a:cubicBezTo>
                    <a:pt x="2" y="11"/>
                    <a:pt x="5" y="7"/>
                    <a:pt x="11" y="0"/>
                  </a:cubicBezTo>
                  <a:cubicBezTo>
                    <a:pt x="6" y="7"/>
                    <a:pt x="3" y="11"/>
                    <a:pt x="1" y="20"/>
                  </a:cubicBezTo>
                  <a:cubicBezTo>
                    <a:pt x="1" y="19"/>
                    <a:pt x="0" y="19"/>
                    <a:pt x="0" y="19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4" name="Freeform 568">
              <a:extLst>
                <a:ext uri="{FF2B5EF4-FFF2-40B4-BE49-F238E27FC236}">
                  <a16:creationId xmlns:a16="http://schemas.microsoft.com/office/drawing/2014/main" id="{5E2D99FE-E1F3-4166-9D56-E01425887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0" y="2118"/>
              <a:ext cx="55" cy="84"/>
            </a:xfrm>
            <a:custGeom>
              <a:avLst/>
              <a:gdLst>
                <a:gd name="T0" fmla="*/ 19 w 54"/>
                <a:gd name="T1" fmla="*/ 0 h 42"/>
                <a:gd name="T2" fmla="*/ 24 w 54"/>
                <a:gd name="T3" fmla="*/ 9 h 42"/>
                <a:gd name="T4" fmla="*/ 27 w 54"/>
                <a:gd name="T5" fmla="*/ 17 h 42"/>
                <a:gd name="T6" fmla="*/ 30 w 54"/>
                <a:gd name="T7" fmla="*/ 21 h 42"/>
                <a:gd name="T8" fmla="*/ 21 w 54"/>
                <a:gd name="T9" fmla="*/ 18 h 42"/>
                <a:gd name="T10" fmla="*/ 9 w 54"/>
                <a:gd name="T11" fmla="*/ 13 h 42"/>
                <a:gd name="T12" fmla="*/ 0 w 54"/>
                <a:gd name="T13" fmla="*/ 7 h 42"/>
                <a:gd name="T14" fmla="*/ 7 w 54"/>
                <a:gd name="T15" fmla="*/ 12 h 42"/>
                <a:gd name="T16" fmla="*/ 31 w 54"/>
                <a:gd name="T17" fmla="*/ 23 h 42"/>
                <a:gd name="T18" fmla="*/ 45 w 54"/>
                <a:gd name="T19" fmla="*/ 31 h 42"/>
                <a:gd name="T20" fmla="*/ 51 w 54"/>
                <a:gd name="T21" fmla="*/ 39 h 42"/>
                <a:gd name="T22" fmla="*/ 54 w 54"/>
                <a:gd name="T23" fmla="*/ 42 h 42"/>
                <a:gd name="T24" fmla="*/ 54 w 54"/>
                <a:gd name="T25" fmla="*/ 38 h 42"/>
                <a:gd name="T26" fmla="*/ 50 w 54"/>
                <a:gd name="T27" fmla="*/ 35 h 42"/>
                <a:gd name="T28" fmla="*/ 44 w 54"/>
                <a:gd name="T29" fmla="*/ 28 h 42"/>
                <a:gd name="T30" fmla="*/ 32 w 54"/>
                <a:gd name="T31" fmla="*/ 21 h 42"/>
                <a:gd name="T32" fmla="*/ 26 w 54"/>
                <a:gd name="T33" fmla="*/ 14 h 42"/>
                <a:gd name="T34" fmla="*/ 23 w 54"/>
                <a:gd name="T35" fmla="*/ 4 h 42"/>
                <a:gd name="T36" fmla="*/ 19 w 54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42">
                  <a:moveTo>
                    <a:pt x="19" y="0"/>
                  </a:moveTo>
                  <a:cubicBezTo>
                    <a:pt x="19" y="0"/>
                    <a:pt x="22" y="5"/>
                    <a:pt x="24" y="9"/>
                  </a:cubicBezTo>
                  <a:cubicBezTo>
                    <a:pt x="25" y="14"/>
                    <a:pt x="25" y="15"/>
                    <a:pt x="27" y="17"/>
                  </a:cubicBezTo>
                  <a:cubicBezTo>
                    <a:pt x="29" y="19"/>
                    <a:pt x="30" y="21"/>
                    <a:pt x="30" y="21"/>
                  </a:cubicBezTo>
                  <a:lnTo>
                    <a:pt x="21" y="18"/>
                  </a:lnTo>
                  <a:cubicBezTo>
                    <a:pt x="21" y="18"/>
                    <a:pt x="12" y="15"/>
                    <a:pt x="9" y="13"/>
                  </a:cubicBezTo>
                  <a:cubicBezTo>
                    <a:pt x="6" y="11"/>
                    <a:pt x="0" y="7"/>
                    <a:pt x="0" y="7"/>
                  </a:cubicBezTo>
                  <a:cubicBezTo>
                    <a:pt x="0" y="7"/>
                    <a:pt x="3" y="10"/>
                    <a:pt x="7" y="12"/>
                  </a:cubicBezTo>
                  <a:cubicBezTo>
                    <a:pt x="11" y="15"/>
                    <a:pt x="28" y="22"/>
                    <a:pt x="31" y="23"/>
                  </a:cubicBezTo>
                  <a:cubicBezTo>
                    <a:pt x="34" y="24"/>
                    <a:pt x="43" y="28"/>
                    <a:pt x="45" y="31"/>
                  </a:cubicBezTo>
                  <a:cubicBezTo>
                    <a:pt x="48" y="34"/>
                    <a:pt x="49" y="37"/>
                    <a:pt x="51" y="39"/>
                  </a:cubicBezTo>
                  <a:cubicBezTo>
                    <a:pt x="52" y="40"/>
                    <a:pt x="54" y="42"/>
                    <a:pt x="54" y="42"/>
                  </a:cubicBezTo>
                  <a:lnTo>
                    <a:pt x="54" y="38"/>
                  </a:lnTo>
                  <a:cubicBezTo>
                    <a:pt x="54" y="38"/>
                    <a:pt x="52" y="38"/>
                    <a:pt x="50" y="35"/>
                  </a:cubicBezTo>
                  <a:cubicBezTo>
                    <a:pt x="48" y="32"/>
                    <a:pt x="46" y="30"/>
                    <a:pt x="44" y="28"/>
                  </a:cubicBezTo>
                  <a:cubicBezTo>
                    <a:pt x="42" y="27"/>
                    <a:pt x="32" y="22"/>
                    <a:pt x="32" y="21"/>
                  </a:cubicBezTo>
                  <a:cubicBezTo>
                    <a:pt x="31" y="20"/>
                    <a:pt x="27" y="16"/>
                    <a:pt x="26" y="14"/>
                  </a:cubicBezTo>
                  <a:cubicBezTo>
                    <a:pt x="25" y="12"/>
                    <a:pt x="23" y="4"/>
                    <a:pt x="23" y="4"/>
                  </a:cubicBezTo>
                  <a:lnTo>
                    <a:pt x="19" y="0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5" name="Freeform 569">
              <a:extLst>
                <a:ext uri="{FF2B5EF4-FFF2-40B4-BE49-F238E27FC236}">
                  <a16:creationId xmlns:a16="http://schemas.microsoft.com/office/drawing/2014/main" id="{A8FDF0D9-474D-4890-9C30-C0AAE7D1D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2070"/>
              <a:ext cx="28" cy="108"/>
            </a:xfrm>
            <a:custGeom>
              <a:avLst/>
              <a:gdLst>
                <a:gd name="T0" fmla="*/ 23 w 28"/>
                <a:gd name="T1" fmla="*/ 47 h 54"/>
                <a:gd name="T2" fmla="*/ 23 w 28"/>
                <a:gd name="T3" fmla="*/ 54 h 54"/>
                <a:gd name="T4" fmla="*/ 22 w 28"/>
                <a:gd name="T5" fmla="*/ 53 h 54"/>
                <a:gd name="T6" fmla="*/ 21 w 28"/>
                <a:gd name="T7" fmla="*/ 25 h 54"/>
                <a:gd name="T8" fmla="*/ 18 w 28"/>
                <a:gd name="T9" fmla="*/ 20 h 54"/>
                <a:gd name="T10" fmla="*/ 6 w 28"/>
                <a:gd name="T11" fmla="*/ 11 h 54"/>
                <a:gd name="T12" fmla="*/ 0 w 28"/>
                <a:gd name="T13" fmla="*/ 0 h 54"/>
                <a:gd name="T14" fmla="*/ 17 w 28"/>
                <a:gd name="T15" fmla="*/ 19 h 54"/>
                <a:gd name="T16" fmla="*/ 15 w 28"/>
                <a:gd name="T17" fmla="*/ 1 h 54"/>
                <a:gd name="T18" fmla="*/ 22 w 28"/>
                <a:gd name="T19" fmla="*/ 22 h 54"/>
                <a:gd name="T20" fmla="*/ 28 w 28"/>
                <a:gd name="T21" fmla="*/ 17 h 54"/>
                <a:gd name="T22" fmla="*/ 23 w 28"/>
                <a:gd name="T23" fmla="*/ 24 h 54"/>
                <a:gd name="T24" fmla="*/ 23 w 28"/>
                <a:gd name="T25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54">
                  <a:moveTo>
                    <a:pt x="23" y="47"/>
                  </a:moveTo>
                  <a:cubicBezTo>
                    <a:pt x="23" y="50"/>
                    <a:pt x="23" y="54"/>
                    <a:pt x="23" y="54"/>
                  </a:cubicBezTo>
                  <a:lnTo>
                    <a:pt x="22" y="53"/>
                  </a:lnTo>
                  <a:cubicBezTo>
                    <a:pt x="22" y="53"/>
                    <a:pt x="21" y="26"/>
                    <a:pt x="21" y="25"/>
                  </a:cubicBezTo>
                  <a:cubicBezTo>
                    <a:pt x="21" y="24"/>
                    <a:pt x="18" y="20"/>
                    <a:pt x="18" y="20"/>
                  </a:cubicBezTo>
                  <a:cubicBezTo>
                    <a:pt x="18" y="20"/>
                    <a:pt x="9" y="15"/>
                    <a:pt x="6" y="11"/>
                  </a:cubicBezTo>
                  <a:cubicBezTo>
                    <a:pt x="3" y="8"/>
                    <a:pt x="0" y="0"/>
                    <a:pt x="0" y="0"/>
                  </a:cubicBezTo>
                  <a:cubicBezTo>
                    <a:pt x="4" y="9"/>
                    <a:pt x="10" y="14"/>
                    <a:pt x="17" y="19"/>
                  </a:cubicBezTo>
                  <a:cubicBezTo>
                    <a:pt x="16" y="13"/>
                    <a:pt x="15" y="7"/>
                    <a:pt x="15" y="1"/>
                  </a:cubicBezTo>
                  <a:cubicBezTo>
                    <a:pt x="17" y="8"/>
                    <a:pt x="16" y="18"/>
                    <a:pt x="22" y="22"/>
                  </a:cubicBezTo>
                  <a:cubicBezTo>
                    <a:pt x="24" y="21"/>
                    <a:pt x="27" y="19"/>
                    <a:pt x="28" y="17"/>
                  </a:cubicBezTo>
                  <a:cubicBezTo>
                    <a:pt x="27" y="20"/>
                    <a:pt x="25" y="22"/>
                    <a:pt x="23" y="24"/>
                  </a:cubicBezTo>
                  <a:cubicBezTo>
                    <a:pt x="23" y="24"/>
                    <a:pt x="23" y="45"/>
                    <a:pt x="23" y="47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6" name="Freeform 570">
              <a:extLst>
                <a:ext uri="{FF2B5EF4-FFF2-40B4-BE49-F238E27FC236}">
                  <a16:creationId xmlns:a16="http://schemas.microsoft.com/office/drawing/2014/main" id="{A8D7A01B-26BD-4D79-8915-2B09F2689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" y="2166"/>
              <a:ext cx="17" cy="37"/>
            </a:xfrm>
            <a:custGeom>
              <a:avLst/>
              <a:gdLst>
                <a:gd name="T0" fmla="*/ 0 w 17"/>
                <a:gd name="T1" fmla="*/ 0 h 18"/>
                <a:gd name="T2" fmla="*/ 0 w 17"/>
                <a:gd name="T3" fmla="*/ 2 h 18"/>
                <a:gd name="T4" fmla="*/ 9 w 17"/>
                <a:gd name="T5" fmla="*/ 11 h 18"/>
                <a:gd name="T6" fmla="*/ 17 w 17"/>
                <a:gd name="T7" fmla="*/ 18 h 18"/>
                <a:gd name="T8" fmla="*/ 16 w 17"/>
                <a:gd name="T9" fmla="*/ 15 h 18"/>
                <a:gd name="T10" fmla="*/ 7 w 17"/>
                <a:gd name="T11" fmla="*/ 5 h 18"/>
                <a:gd name="T12" fmla="*/ 0 w 17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8">
                  <a:moveTo>
                    <a:pt x="0" y="0"/>
                  </a:moveTo>
                  <a:lnTo>
                    <a:pt x="0" y="2"/>
                  </a:lnTo>
                  <a:cubicBezTo>
                    <a:pt x="0" y="2"/>
                    <a:pt x="7" y="8"/>
                    <a:pt x="9" y="11"/>
                  </a:cubicBezTo>
                  <a:cubicBezTo>
                    <a:pt x="12" y="14"/>
                    <a:pt x="17" y="18"/>
                    <a:pt x="17" y="18"/>
                  </a:cubicBezTo>
                  <a:lnTo>
                    <a:pt x="16" y="15"/>
                  </a:lnTo>
                  <a:cubicBezTo>
                    <a:pt x="16" y="15"/>
                    <a:pt x="9" y="7"/>
                    <a:pt x="7" y="5"/>
                  </a:cubicBezTo>
                  <a:cubicBezTo>
                    <a:pt x="5" y="4"/>
                    <a:pt x="0" y="0"/>
                    <a:pt x="0" y="0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7" name="Freeform 571">
              <a:extLst>
                <a:ext uri="{FF2B5EF4-FFF2-40B4-BE49-F238E27FC236}">
                  <a16:creationId xmlns:a16="http://schemas.microsoft.com/office/drawing/2014/main" id="{961B25AA-F03B-400F-A209-A33DC06F8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" y="2134"/>
              <a:ext cx="21" cy="30"/>
            </a:xfrm>
            <a:custGeom>
              <a:avLst/>
              <a:gdLst>
                <a:gd name="T0" fmla="*/ 9 w 21"/>
                <a:gd name="T1" fmla="*/ 6 h 15"/>
                <a:gd name="T2" fmla="*/ 21 w 21"/>
                <a:gd name="T3" fmla="*/ 13 h 15"/>
                <a:gd name="T4" fmla="*/ 21 w 21"/>
                <a:gd name="T5" fmla="*/ 15 h 15"/>
                <a:gd name="T6" fmla="*/ 10 w 21"/>
                <a:gd name="T7" fmla="*/ 8 h 15"/>
                <a:gd name="T8" fmla="*/ 1 w 21"/>
                <a:gd name="T9" fmla="*/ 11 h 15"/>
                <a:gd name="T10" fmla="*/ 0 w 21"/>
                <a:gd name="T11" fmla="*/ 10 h 15"/>
                <a:gd name="T12" fmla="*/ 8 w 21"/>
                <a:gd name="T13" fmla="*/ 7 h 15"/>
                <a:gd name="T14" fmla="*/ 9 w 21"/>
                <a:gd name="T15" fmla="*/ 0 h 15"/>
                <a:gd name="T16" fmla="*/ 9 w 21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5">
                  <a:moveTo>
                    <a:pt x="9" y="6"/>
                  </a:moveTo>
                  <a:lnTo>
                    <a:pt x="21" y="13"/>
                  </a:lnTo>
                  <a:lnTo>
                    <a:pt x="21" y="15"/>
                  </a:lnTo>
                  <a:lnTo>
                    <a:pt x="10" y="8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8" y="7"/>
                  </a:lnTo>
                  <a:cubicBezTo>
                    <a:pt x="8" y="7"/>
                    <a:pt x="9" y="0"/>
                    <a:pt x="9" y="0"/>
                  </a:cubicBezTo>
                  <a:cubicBezTo>
                    <a:pt x="9" y="1"/>
                    <a:pt x="9" y="6"/>
                    <a:pt x="9" y="6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8" name="Freeform 572">
              <a:extLst>
                <a:ext uri="{FF2B5EF4-FFF2-40B4-BE49-F238E27FC236}">
                  <a16:creationId xmlns:a16="http://schemas.microsoft.com/office/drawing/2014/main" id="{029ADBAD-CBDC-418A-A8E7-F03080741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" y="2104"/>
              <a:ext cx="28" cy="47"/>
            </a:xfrm>
            <a:custGeom>
              <a:avLst/>
              <a:gdLst>
                <a:gd name="T0" fmla="*/ 0 w 28"/>
                <a:gd name="T1" fmla="*/ 0 h 23"/>
                <a:gd name="T2" fmla="*/ 19 w 28"/>
                <a:gd name="T3" fmla="*/ 12 h 23"/>
                <a:gd name="T4" fmla="*/ 28 w 28"/>
                <a:gd name="T5" fmla="*/ 21 h 23"/>
                <a:gd name="T6" fmla="*/ 28 w 28"/>
                <a:gd name="T7" fmla="*/ 23 h 23"/>
                <a:gd name="T8" fmla="*/ 16 w 28"/>
                <a:gd name="T9" fmla="*/ 11 h 23"/>
                <a:gd name="T10" fmla="*/ 10 w 28"/>
                <a:gd name="T11" fmla="*/ 9 h 23"/>
                <a:gd name="T12" fmla="*/ 6 w 28"/>
                <a:gd name="T13" fmla="*/ 12 h 23"/>
                <a:gd name="T14" fmla="*/ 1 w 28"/>
                <a:gd name="T15" fmla="*/ 13 h 23"/>
                <a:gd name="T16" fmla="*/ 1 w 28"/>
                <a:gd name="T17" fmla="*/ 11 h 23"/>
                <a:gd name="T18" fmla="*/ 8 w 28"/>
                <a:gd name="T19" fmla="*/ 9 h 23"/>
                <a:gd name="T20" fmla="*/ 9 w 28"/>
                <a:gd name="T21" fmla="*/ 8 h 23"/>
                <a:gd name="T22" fmla="*/ 1 w 28"/>
                <a:gd name="T23" fmla="*/ 1 h 23"/>
                <a:gd name="T24" fmla="*/ 0 w 2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23">
                  <a:moveTo>
                    <a:pt x="0" y="0"/>
                  </a:moveTo>
                  <a:cubicBezTo>
                    <a:pt x="0" y="0"/>
                    <a:pt x="17" y="10"/>
                    <a:pt x="19" y="12"/>
                  </a:cubicBezTo>
                  <a:cubicBezTo>
                    <a:pt x="21" y="14"/>
                    <a:pt x="28" y="21"/>
                    <a:pt x="28" y="21"/>
                  </a:cubicBezTo>
                  <a:lnTo>
                    <a:pt x="28" y="23"/>
                  </a:lnTo>
                  <a:cubicBezTo>
                    <a:pt x="28" y="23"/>
                    <a:pt x="18" y="13"/>
                    <a:pt x="16" y="11"/>
                  </a:cubicBezTo>
                  <a:cubicBezTo>
                    <a:pt x="13" y="10"/>
                    <a:pt x="10" y="9"/>
                    <a:pt x="10" y="9"/>
                  </a:cubicBezTo>
                  <a:cubicBezTo>
                    <a:pt x="10" y="9"/>
                    <a:pt x="9" y="10"/>
                    <a:pt x="6" y="12"/>
                  </a:cubicBezTo>
                  <a:cubicBezTo>
                    <a:pt x="2" y="13"/>
                    <a:pt x="1" y="13"/>
                    <a:pt x="1" y="13"/>
                  </a:cubicBezTo>
                  <a:lnTo>
                    <a:pt x="1" y="11"/>
                  </a:lnTo>
                  <a:cubicBezTo>
                    <a:pt x="1" y="11"/>
                    <a:pt x="7" y="10"/>
                    <a:pt x="8" y="9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9" name="Freeform 573">
              <a:extLst>
                <a:ext uri="{FF2B5EF4-FFF2-40B4-BE49-F238E27FC236}">
                  <a16:creationId xmlns:a16="http://schemas.microsoft.com/office/drawing/2014/main" id="{DC249E5F-46FC-4AD0-A8C6-C10A7CBCF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" y="2122"/>
              <a:ext cx="11" cy="7"/>
            </a:xfrm>
            <a:custGeom>
              <a:avLst/>
              <a:gdLst>
                <a:gd name="T0" fmla="*/ 0 w 11"/>
                <a:gd name="T1" fmla="*/ 0 h 4"/>
                <a:gd name="T2" fmla="*/ 7 w 11"/>
                <a:gd name="T3" fmla="*/ 2 h 4"/>
                <a:gd name="T4" fmla="*/ 11 w 11"/>
                <a:gd name="T5" fmla="*/ 2 h 4"/>
                <a:gd name="T6" fmla="*/ 11 w 11"/>
                <a:gd name="T7" fmla="*/ 3 h 4"/>
                <a:gd name="T8" fmla="*/ 6 w 11"/>
                <a:gd name="T9" fmla="*/ 3 h 4"/>
                <a:gd name="T10" fmla="*/ 0 w 11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0" y="0"/>
                  </a:moveTo>
                  <a:cubicBezTo>
                    <a:pt x="0" y="0"/>
                    <a:pt x="5" y="2"/>
                    <a:pt x="7" y="2"/>
                  </a:cubicBezTo>
                  <a:cubicBezTo>
                    <a:pt x="10" y="2"/>
                    <a:pt x="11" y="2"/>
                    <a:pt x="11" y="2"/>
                  </a:cubicBezTo>
                  <a:lnTo>
                    <a:pt x="11" y="3"/>
                  </a:lnTo>
                  <a:cubicBezTo>
                    <a:pt x="11" y="3"/>
                    <a:pt x="9" y="4"/>
                    <a:pt x="6" y="3"/>
                  </a:cubicBezTo>
                  <a:cubicBezTo>
                    <a:pt x="4" y="2"/>
                    <a:pt x="0" y="0"/>
                    <a:pt x="0" y="0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0" name="Freeform 574">
              <a:extLst>
                <a:ext uri="{FF2B5EF4-FFF2-40B4-BE49-F238E27FC236}">
                  <a16:creationId xmlns:a16="http://schemas.microsoft.com/office/drawing/2014/main" id="{2F94E7E2-6537-42B7-BFFD-61E7F0AB2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" y="2194"/>
              <a:ext cx="44" cy="51"/>
            </a:xfrm>
            <a:custGeom>
              <a:avLst/>
              <a:gdLst>
                <a:gd name="T0" fmla="*/ 0 w 44"/>
                <a:gd name="T1" fmla="*/ 0 h 26"/>
                <a:gd name="T2" fmla="*/ 8 w 44"/>
                <a:gd name="T3" fmla="*/ 5 h 26"/>
                <a:gd name="T4" fmla="*/ 25 w 44"/>
                <a:gd name="T5" fmla="*/ 8 h 26"/>
                <a:gd name="T6" fmla="*/ 35 w 44"/>
                <a:gd name="T7" fmla="*/ 11 h 26"/>
                <a:gd name="T8" fmla="*/ 38 w 44"/>
                <a:gd name="T9" fmla="*/ 16 h 26"/>
                <a:gd name="T10" fmla="*/ 44 w 44"/>
                <a:gd name="T11" fmla="*/ 24 h 26"/>
                <a:gd name="T12" fmla="*/ 44 w 44"/>
                <a:gd name="T13" fmla="*/ 26 h 26"/>
                <a:gd name="T14" fmla="*/ 36 w 44"/>
                <a:gd name="T15" fmla="*/ 17 h 26"/>
                <a:gd name="T16" fmla="*/ 33 w 44"/>
                <a:gd name="T17" fmla="*/ 11 h 26"/>
                <a:gd name="T18" fmla="*/ 14 w 44"/>
                <a:gd name="T19" fmla="*/ 8 h 26"/>
                <a:gd name="T20" fmla="*/ 5 w 44"/>
                <a:gd name="T21" fmla="*/ 5 h 26"/>
                <a:gd name="T22" fmla="*/ 0 w 44"/>
                <a:gd name="T2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26">
                  <a:moveTo>
                    <a:pt x="0" y="0"/>
                  </a:moveTo>
                  <a:cubicBezTo>
                    <a:pt x="0" y="1"/>
                    <a:pt x="2" y="3"/>
                    <a:pt x="8" y="5"/>
                  </a:cubicBezTo>
                  <a:cubicBezTo>
                    <a:pt x="13" y="7"/>
                    <a:pt x="25" y="8"/>
                    <a:pt x="25" y="8"/>
                  </a:cubicBezTo>
                  <a:cubicBezTo>
                    <a:pt x="25" y="8"/>
                    <a:pt x="34" y="9"/>
                    <a:pt x="35" y="11"/>
                  </a:cubicBezTo>
                  <a:cubicBezTo>
                    <a:pt x="37" y="12"/>
                    <a:pt x="38" y="16"/>
                    <a:pt x="38" y="16"/>
                  </a:cubicBezTo>
                  <a:cubicBezTo>
                    <a:pt x="40" y="19"/>
                    <a:pt x="42" y="21"/>
                    <a:pt x="44" y="24"/>
                  </a:cubicBezTo>
                  <a:cubicBezTo>
                    <a:pt x="44" y="25"/>
                    <a:pt x="44" y="26"/>
                    <a:pt x="44" y="26"/>
                  </a:cubicBezTo>
                  <a:cubicBezTo>
                    <a:pt x="44" y="26"/>
                    <a:pt x="36" y="18"/>
                    <a:pt x="36" y="17"/>
                  </a:cubicBezTo>
                  <a:cubicBezTo>
                    <a:pt x="36" y="15"/>
                    <a:pt x="35" y="12"/>
                    <a:pt x="33" y="11"/>
                  </a:cubicBezTo>
                  <a:cubicBezTo>
                    <a:pt x="31" y="10"/>
                    <a:pt x="18" y="9"/>
                    <a:pt x="14" y="8"/>
                  </a:cubicBezTo>
                  <a:cubicBezTo>
                    <a:pt x="10" y="7"/>
                    <a:pt x="8" y="8"/>
                    <a:pt x="5" y="5"/>
                  </a:cubicBezTo>
                  <a:cubicBezTo>
                    <a:pt x="3" y="3"/>
                    <a:pt x="0" y="0"/>
                    <a:pt x="0" y="0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1" name="Freeform 575">
              <a:extLst>
                <a:ext uri="{FF2B5EF4-FFF2-40B4-BE49-F238E27FC236}">
                  <a16:creationId xmlns:a16="http://schemas.microsoft.com/office/drawing/2014/main" id="{E027CC09-04C6-4D27-9AEF-B846E6788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9" y="2192"/>
              <a:ext cx="17" cy="14"/>
            </a:xfrm>
            <a:custGeom>
              <a:avLst/>
              <a:gdLst>
                <a:gd name="T0" fmla="*/ 0 w 16"/>
                <a:gd name="T1" fmla="*/ 0 h 7"/>
                <a:gd name="T2" fmla="*/ 12 w 16"/>
                <a:gd name="T3" fmla="*/ 1 h 7"/>
                <a:gd name="T4" fmla="*/ 16 w 16"/>
                <a:gd name="T5" fmla="*/ 7 h 7"/>
                <a:gd name="T6" fmla="*/ 14 w 16"/>
                <a:gd name="T7" fmla="*/ 7 h 7"/>
                <a:gd name="T8" fmla="*/ 11 w 16"/>
                <a:gd name="T9" fmla="*/ 2 h 7"/>
                <a:gd name="T10" fmla="*/ 0 w 16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">
                  <a:moveTo>
                    <a:pt x="0" y="0"/>
                  </a:moveTo>
                  <a:lnTo>
                    <a:pt x="12" y="1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1" y="2"/>
                  </a:lnTo>
                  <a:lnTo>
                    <a:pt x="0" y="0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2" name="Freeform 576">
              <a:extLst>
                <a:ext uri="{FF2B5EF4-FFF2-40B4-BE49-F238E27FC236}">
                  <a16:creationId xmlns:a16="http://schemas.microsoft.com/office/drawing/2014/main" id="{48D2F458-52B7-4B95-86DE-78027B046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" y="2138"/>
              <a:ext cx="18" cy="44"/>
            </a:xfrm>
            <a:custGeom>
              <a:avLst/>
              <a:gdLst>
                <a:gd name="T0" fmla="*/ 0 w 18"/>
                <a:gd name="T1" fmla="*/ 7 h 22"/>
                <a:gd name="T2" fmla="*/ 0 w 18"/>
                <a:gd name="T3" fmla="*/ 10 h 22"/>
                <a:gd name="T4" fmla="*/ 5 w 18"/>
                <a:gd name="T5" fmla="*/ 13 h 22"/>
                <a:gd name="T6" fmla="*/ 12 w 18"/>
                <a:gd name="T7" fmla="*/ 15 h 22"/>
                <a:gd name="T8" fmla="*/ 18 w 18"/>
                <a:gd name="T9" fmla="*/ 22 h 22"/>
                <a:gd name="T10" fmla="*/ 18 w 18"/>
                <a:gd name="T11" fmla="*/ 18 h 22"/>
                <a:gd name="T12" fmla="*/ 6 w 18"/>
                <a:gd name="T13" fmla="*/ 12 h 22"/>
                <a:gd name="T14" fmla="*/ 2 w 18"/>
                <a:gd name="T15" fmla="*/ 0 h 22"/>
                <a:gd name="T16" fmla="*/ 4 w 18"/>
                <a:gd name="T17" fmla="*/ 11 h 22"/>
                <a:gd name="T18" fmla="*/ 0 w 18"/>
                <a:gd name="T1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22">
                  <a:moveTo>
                    <a:pt x="0" y="7"/>
                  </a:move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3" y="13"/>
                    <a:pt x="5" y="13"/>
                  </a:cubicBezTo>
                  <a:cubicBezTo>
                    <a:pt x="8" y="14"/>
                    <a:pt x="11" y="14"/>
                    <a:pt x="12" y="15"/>
                  </a:cubicBezTo>
                  <a:cubicBezTo>
                    <a:pt x="14" y="16"/>
                    <a:pt x="18" y="22"/>
                    <a:pt x="18" y="22"/>
                  </a:cubicBezTo>
                  <a:cubicBezTo>
                    <a:pt x="18" y="21"/>
                    <a:pt x="18" y="19"/>
                    <a:pt x="18" y="18"/>
                  </a:cubicBezTo>
                  <a:cubicBezTo>
                    <a:pt x="15" y="13"/>
                    <a:pt x="11" y="13"/>
                    <a:pt x="6" y="12"/>
                  </a:cubicBezTo>
                  <a:cubicBezTo>
                    <a:pt x="6" y="7"/>
                    <a:pt x="5" y="4"/>
                    <a:pt x="2" y="0"/>
                  </a:cubicBezTo>
                  <a:cubicBezTo>
                    <a:pt x="4" y="4"/>
                    <a:pt x="4" y="7"/>
                    <a:pt x="4" y="11"/>
                  </a:cubicBezTo>
                  <a:cubicBezTo>
                    <a:pt x="3" y="10"/>
                    <a:pt x="2" y="8"/>
                    <a:pt x="0" y="7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" name="Freeform 577">
              <a:extLst>
                <a:ext uri="{FF2B5EF4-FFF2-40B4-BE49-F238E27FC236}">
                  <a16:creationId xmlns:a16="http://schemas.microsoft.com/office/drawing/2014/main" id="{E240608F-3377-471D-9581-4E12B9BCC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" y="2106"/>
              <a:ext cx="9" cy="30"/>
            </a:xfrm>
            <a:custGeom>
              <a:avLst/>
              <a:gdLst>
                <a:gd name="T0" fmla="*/ 9 w 9"/>
                <a:gd name="T1" fmla="*/ 0 h 15"/>
                <a:gd name="T2" fmla="*/ 0 w 9"/>
                <a:gd name="T3" fmla="*/ 13 h 15"/>
                <a:gd name="T4" fmla="*/ 0 w 9"/>
                <a:gd name="T5" fmla="*/ 15 h 15"/>
                <a:gd name="T6" fmla="*/ 8 w 9"/>
                <a:gd name="T7" fmla="*/ 4 h 15"/>
                <a:gd name="T8" fmla="*/ 9 w 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5">
                  <a:moveTo>
                    <a:pt x="9" y="0"/>
                  </a:moveTo>
                  <a:lnTo>
                    <a:pt x="0" y="13"/>
                  </a:lnTo>
                  <a:lnTo>
                    <a:pt x="0" y="15"/>
                  </a:lnTo>
                  <a:cubicBezTo>
                    <a:pt x="0" y="15"/>
                    <a:pt x="7" y="6"/>
                    <a:pt x="8" y="4"/>
                  </a:cubicBezTo>
                  <a:cubicBezTo>
                    <a:pt x="9" y="2"/>
                    <a:pt x="9" y="0"/>
                    <a:pt x="9" y="0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4" name="Freeform 578">
              <a:extLst>
                <a:ext uri="{FF2B5EF4-FFF2-40B4-BE49-F238E27FC236}">
                  <a16:creationId xmlns:a16="http://schemas.microsoft.com/office/drawing/2014/main" id="{A6616B0D-2803-407F-AC50-69B7076C8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" y="2120"/>
              <a:ext cx="15" cy="44"/>
            </a:xfrm>
            <a:custGeom>
              <a:avLst/>
              <a:gdLst>
                <a:gd name="T0" fmla="*/ 0 w 15"/>
                <a:gd name="T1" fmla="*/ 2 h 22"/>
                <a:gd name="T2" fmla="*/ 7 w 15"/>
                <a:gd name="T3" fmla="*/ 10 h 22"/>
                <a:gd name="T4" fmla="*/ 14 w 15"/>
                <a:gd name="T5" fmla="*/ 22 h 22"/>
                <a:gd name="T6" fmla="*/ 15 w 15"/>
                <a:gd name="T7" fmla="*/ 21 h 22"/>
                <a:gd name="T8" fmla="*/ 11 w 15"/>
                <a:gd name="T9" fmla="*/ 11 h 22"/>
                <a:gd name="T10" fmla="*/ 4 w 15"/>
                <a:gd name="T11" fmla="*/ 4 h 22"/>
                <a:gd name="T12" fmla="*/ 0 w 15"/>
                <a:gd name="T13" fmla="*/ 0 h 22"/>
                <a:gd name="T14" fmla="*/ 0 w 15"/>
                <a:gd name="T15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2">
                  <a:moveTo>
                    <a:pt x="0" y="2"/>
                  </a:moveTo>
                  <a:cubicBezTo>
                    <a:pt x="0" y="2"/>
                    <a:pt x="5" y="7"/>
                    <a:pt x="7" y="10"/>
                  </a:cubicBezTo>
                  <a:cubicBezTo>
                    <a:pt x="10" y="12"/>
                    <a:pt x="14" y="22"/>
                    <a:pt x="14" y="22"/>
                  </a:cubicBezTo>
                  <a:lnTo>
                    <a:pt x="15" y="21"/>
                  </a:lnTo>
                  <a:cubicBezTo>
                    <a:pt x="15" y="21"/>
                    <a:pt x="12" y="13"/>
                    <a:pt x="11" y="11"/>
                  </a:cubicBezTo>
                  <a:cubicBezTo>
                    <a:pt x="9" y="9"/>
                    <a:pt x="6" y="6"/>
                    <a:pt x="4" y="4"/>
                  </a:cubicBezTo>
                  <a:cubicBezTo>
                    <a:pt x="3" y="2"/>
                    <a:pt x="0" y="0"/>
                    <a:pt x="0" y="0"/>
                  </a:cubicBezTo>
                  <a:lnTo>
                    <a:pt x="0" y="2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5" name="Freeform 579">
              <a:extLst>
                <a:ext uri="{FF2B5EF4-FFF2-40B4-BE49-F238E27FC236}">
                  <a16:creationId xmlns:a16="http://schemas.microsoft.com/office/drawing/2014/main" id="{BB729655-1861-4F69-AF5F-38BA6B180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1" y="2206"/>
              <a:ext cx="34" cy="84"/>
            </a:xfrm>
            <a:custGeom>
              <a:avLst/>
              <a:gdLst>
                <a:gd name="T0" fmla="*/ 0 w 34"/>
                <a:gd name="T1" fmla="*/ 42 h 42"/>
                <a:gd name="T2" fmla="*/ 2 w 34"/>
                <a:gd name="T3" fmla="*/ 37 h 42"/>
                <a:gd name="T4" fmla="*/ 12 w 34"/>
                <a:gd name="T5" fmla="*/ 29 h 42"/>
                <a:gd name="T6" fmla="*/ 20 w 34"/>
                <a:gd name="T7" fmla="*/ 20 h 42"/>
                <a:gd name="T8" fmla="*/ 21 w 34"/>
                <a:gd name="T9" fmla="*/ 16 h 42"/>
                <a:gd name="T10" fmla="*/ 28 w 34"/>
                <a:gd name="T11" fmla="*/ 13 h 42"/>
                <a:gd name="T12" fmla="*/ 30 w 34"/>
                <a:gd name="T13" fmla="*/ 10 h 42"/>
                <a:gd name="T14" fmla="*/ 31 w 34"/>
                <a:gd name="T15" fmla="*/ 3 h 42"/>
                <a:gd name="T16" fmla="*/ 34 w 34"/>
                <a:gd name="T17" fmla="*/ 0 h 42"/>
                <a:gd name="T18" fmla="*/ 32 w 34"/>
                <a:gd name="T19" fmla="*/ 3 h 42"/>
                <a:gd name="T20" fmla="*/ 31 w 34"/>
                <a:gd name="T21" fmla="*/ 12 h 42"/>
                <a:gd name="T22" fmla="*/ 22 w 34"/>
                <a:gd name="T23" fmla="*/ 18 h 42"/>
                <a:gd name="T24" fmla="*/ 14 w 34"/>
                <a:gd name="T25" fmla="*/ 29 h 42"/>
                <a:gd name="T26" fmla="*/ 0 w 34"/>
                <a:gd name="T2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42">
                  <a:moveTo>
                    <a:pt x="0" y="42"/>
                  </a:moveTo>
                  <a:lnTo>
                    <a:pt x="2" y="37"/>
                  </a:lnTo>
                  <a:cubicBezTo>
                    <a:pt x="2" y="37"/>
                    <a:pt x="8" y="33"/>
                    <a:pt x="12" y="29"/>
                  </a:cubicBezTo>
                  <a:cubicBezTo>
                    <a:pt x="15" y="25"/>
                    <a:pt x="19" y="22"/>
                    <a:pt x="20" y="20"/>
                  </a:cubicBezTo>
                  <a:cubicBezTo>
                    <a:pt x="21" y="18"/>
                    <a:pt x="21" y="16"/>
                    <a:pt x="21" y="16"/>
                  </a:cubicBezTo>
                  <a:cubicBezTo>
                    <a:pt x="21" y="16"/>
                    <a:pt x="26" y="15"/>
                    <a:pt x="28" y="13"/>
                  </a:cubicBezTo>
                  <a:cubicBezTo>
                    <a:pt x="30" y="11"/>
                    <a:pt x="30" y="10"/>
                    <a:pt x="30" y="10"/>
                  </a:cubicBezTo>
                  <a:cubicBezTo>
                    <a:pt x="30" y="10"/>
                    <a:pt x="29" y="5"/>
                    <a:pt x="31" y="3"/>
                  </a:cubicBezTo>
                  <a:cubicBezTo>
                    <a:pt x="32" y="0"/>
                    <a:pt x="34" y="0"/>
                    <a:pt x="34" y="0"/>
                  </a:cubicBezTo>
                  <a:cubicBezTo>
                    <a:pt x="34" y="0"/>
                    <a:pt x="32" y="2"/>
                    <a:pt x="32" y="3"/>
                  </a:cubicBezTo>
                  <a:cubicBezTo>
                    <a:pt x="32" y="5"/>
                    <a:pt x="33" y="11"/>
                    <a:pt x="31" y="12"/>
                  </a:cubicBezTo>
                  <a:cubicBezTo>
                    <a:pt x="30" y="14"/>
                    <a:pt x="22" y="18"/>
                    <a:pt x="22" y="18"/>
                  </a:cubicBezTo>
                  <a:cubicBezTo>
                    <a:pt x="22" y="18"/>
                    <a:pt x="21" y="22"/>
                    <a:pt x="14" y="29"/>
                  </a:cubicBezTo>
                  <a:cubicBezTo>
                    <a:pt x="7" y="35"/>
                    <a:pt x="0" y="42"/>
                    <a:pt x="0" y="42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6" name="Freeform 580">
              <a:extLst>
                <a:ext uri="{FF2B5EF4-FFF2-40B4-BE49-F238E27FC236}">
                  <a16:creationId xmlns:a16="http://schemas.microsoft.com/office/drawing/2014/main" id="{2AC93143-228C-48A4-9045-50711BB3F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" y="2260"/>
              <a:ext cx="8" cy="18"/>
            </a:xfrm>
            <a:custGeom>
              <a:avLst/>
              <a:gdLst>
                <a:gd name="T0" fmla="*/ 1 w 8"/>
                <a:gd name="T1" fmla="*/ 0 h 9"/>
                <a:gd name="T2" fmla="*/ 8 w 8"/>
                <a:gd name="T3" fmla="*/ 6 h 9"/>
                <a:gd name="T4" fmla="*/ 7 w 8"/>
                <a:gd name="T5" fmla="*/ 9 h 9"/>
                <a:gd name="T6" fmla="*/ 0 w 8"/>
                <a:gd name="T7" fmla="*/ 1 h 9"/>
                <a:gd name="T8" fmla="*/ 1 w 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1" y="0"/>
                  </a:moveTo>
                  <a:cubicBezTo>
                    <a:pt x="1" y="0"/>
                    <a:pt x="8" y="6"/>
                    <a:pt x="8" y="6"/>
                  </a:cubicBezTo>
                  <a:lnTo>
                    <a:pt x="7" y="9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7" name="Freeform 581">
              <a:extLst>
                <a:ext uri="{FF2B5EF4-FFF2-40B4-BE49-F238E27FC236}">
                  <a16:creationId xmlns:a16="http://schemas.microsoft.com/office/drawing/2014/main" id="{042A05D5-79DD-4CF6-9435-BE675A88E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" y="2220"/>
              <a:ext cx="13" cy="22"/>
            </a:xfrm>
            <a:custGeom>
              <a:avLst/>
              <a:gdLst>
                <a:gd name="T0" fmla="*/ 1 w 13"/>
                <a:gd name="T1" fmla="*/ 0 h 11"/>
                <a:gd name="T2" fmla="*/ 8 w 13"/>
                <a:gd name="T3" fmla="*/ 5 h 11"/>
                <a:gd name="T4" fmla="*/ 13 w 13"/>
                <a:gd name="T5" fmla="*/ 10 h 11"/>
                <a:gd name="T6" fmla="*/ 12 w 13"/>
                <a:gd name="T7" fmla="*/ 11 h 11"/>
                <a:gd name="T8" fmla="*/ 4 w 13"/>
                <a:gd name="T9" fmla="*/ 3 h 11"/>
                <a:gd name="T10" fmla="*/ 0 w 13"/>
                <a:gd name="T11" fmla="*/ 1 h 11"/>
                <a:gd name="T12" fmla="*/ 1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1" y="0"/>
                  </a:moveTo>
                  <a:cubicBezTo>
                    <a:pt x="1" y="0"/>
                    <a:pt x="5" y="3"/>
                    <a:pt x="8" y="5"/>
                  </a:cubicBezTo>
                  <a:cubicBezTo>
                    <a:pt x="11" y="8"/>
                    <a:pt x="13" y="10"/>
                    <a:pt x="13" y="10"/>
                  </a:cubicBezTo>
                  <a:lnTo>
                    <a:pt x="12" y="11"/>
                  </a:lnTo>
                  <a:cubicBezTo>
                    <a:pt x="12" y="11"/>
                    <a:pt x="7" y="5"/>
                    <a:pt x="4" y="3"/>
                  </a:cubicBezTo>
                  <a:cubicBezTo>
                    <a:pt x="2" y="2"/>
                    <a:pt x="0" y="1"/>
                    <a:pt x="0" y="1"/>
                  </a:cubicBezTo>
                  <a:lnTo>
                    <a:pt x="1" y="0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8" name="Freeform 582">
              <a:extLst>
                <a:ext uri="{FF2B5EF4-FFF2-40B4-BE49-F238E27FC236}">
                  <a16:creationId xmlns:a16="http://schemas.microsoft.com/office/drawing/2014/main" id="{3DA44E2D-7DD2-471C-94AB-52DC3EC41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3" y="2160"/>
              <a:ext cx="28" cy="28"/>
            </a:xfrm>
            <a:custGeom>
              <a:avLst/>
              <a:gdLst>
                <a:gd name="T0" fmla="*/ 0 w 28"/>
                <a:gd name="T1" fmla="*/ 14 h 14"/>
                <a:gd name="T2" fmla="*/ 0 w 28"/>
                <a:gd name="T3" fmla="*/ 12 h 14"/>
                <a:gd name="T4" fmla="*/ 15 w 28"/>
                <a:gd name="T5" fmla="*/ 7 h 14"/>
                <a:gd name="T6" fmla="*/ 28 w 28"/>
                <a:gd name="T7" fmla="*/ 0 h 14"/>
                <a:gd name="T8" fmla="*/ 28 w 28"/>
                <a:gd name="T9" fmla="*/ 1 h 14"/>
                <a:gd name="T10" fmla="*/ 17 w 28"/>
                <a:gd name="T11" fmla="*/ 7 h 14"/>
                <a:gd name="T12" fmla="*/ 6 w 28"/>
                <a:gd name="T13" fmla="*/ 12 h 14"/>
                <a:gd name="T14" fmla="*/ 0 w 28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4">
                  <a:moveTo>
                    <a:pt x="0" y="14"/>
                  </a:moveTo>
                  <a:lnTo>
                    <a:pt x="0" y="12"/>
                  </a:lnTo>
                  <a:cubicBezTo>
                    <a:pt x="0" y="12"/>
                    <a:pt x="12" y="8"/>
                    <a:pt x="15" y="7"/>
                  </a:cubicBezTo>
                  <a:cubicBezTo>
                    <a:pt x="18" y="6"/>
                    <a:pt x="28" y="0"/>
                    <a:pt x="28" y="0"/>
                  </a:cubicBezTo>
                  <a:lnTo>
                    <a:pt x="28" y="1"/>
                  </a:lnTo>
                  <a:cubicBezTo>
                    <a:pt x="28" y="1"/>
                    <a:pt x="19" y="6"/>
                    <a:pt x="17" y="7"/>
                  </a:cubicBezTo>
                  <a:cubicBezTo>
                    <a:pt x="14" y="8"/>
                    <a:pt x="8" y="11"/>
                    <a:pt x="6" y="12"/>
                  </a:cubicBezTo>
                  <a:cubicBezTo>
                    <a:pt x="4" y="13"/>
                    <a:pt x="0" y="14"/>
                    <a:pt x="0" y="14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9" name="Freeform 583">
              <a:extLst>
                <a:ext uri="{FF2B5EF4-FFF2-40B4-BE49-F238E27FC236}">
                  <a16:creationId xmlns:a16="http://schemas.microsoft.com/office/drawing/2014/main" id="{9EC34810-05CB-4FBF-8C85-26991F349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0" y="2178"/>
              <a:ext cx="46" cy="74"/>
            </a:xfrm>
            <a:custGeom>
              <a:avLst/>
              <a:gdLst>
                <a:gd name="T0" fmla="*/ 27 w 46"/>
                <a:gd name="T1" fmla="*/ 4 h 37"/>
                <a:gd name="T2" fmla="*/ 15 w 46"/>
                <a:gd name="T3" fmla="*/ 16 h 37"/>
                <a:gd name="T4" fmla="*/ 0 w 46"/>
                <a:gd name="T5" fmla="*/ 36 h 37"/>
                <a:gd name="T6" fmla="*/ 2 w 46"/>
                <a:gd name="T7" fmla="*/ 37 h 37"/>
                <a:gd name="T8" fmla="*/ 15 w 46"/>
                <a:gd name="T9" fmla="*/ 18 h 37"/>
                <a:gd name="T10" fmla="*/ 27 w 46"/>
                <a:gd name="T11" fmla="*/ 6 h 37"/>
                <a:gd name="T12" fmla="*/ 31 w 46"/>
                <a:gd name="T13" fmla="*/ 5 h 37"/>
                <a:gd name="T14" fmla="*/ 40 w 46"/>
                <a:gd name="T15" fmla="*/ 5 h 37"/>
                <a:gd name="T16" fmla="*/ 46 w 46"/>
                <a:gd name="T17" fmla="*/ 1 h 37"/>
                <a:gd name="T18" fmla="*/ 36 w 46"/>
                <a:gd name="T19" fmla="*/ 4 h 37"/>
                <a:gd name="T20" fmla="*/ 30 w 46"/>
                <a:gd name="T21" fmla="*/ 3 h 37"/>
                <a:gd name="T22" fmla="*/ 31 w 46"/>
                <a:gd name="T23" fmla="*/ 0 h 37"/>
                <a:gd name="T24" fmla="*/ 27 w 46"/>
                <a:gd name="T2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37">
                  <a:moveTo>
                    <a:pt x="27" y="4"/>
                  </a:moveTo>
                  <a:cubicBezTo>
                    <a:pt x="27" y="4"/>
                    <a:pt x="20" y="12"/>
                    <a:pt x="15" y="16"/>
                  </a:cubicBezTo>
                  <a:cubicBezTo>
                    <a:pt x="10" y="21"/>
                    <a:pt x="0" y="36"/>
                    <a:pt x="0" y="36"/>
                  </a:cubicBezTo>
                  <a:lnTo>
                    <a:pt x="2" y="37"/>
                  </a:lnTo>
                  <a:cubicBezTo>
                    <a:pt x="2" y="37"/>
                    <a:pt x="10" y="24"/>
                    <a:pt x="15" y="18"/>
                  </a:cubicBezTo>
                  <a:cubicBezTo>
                    <a:pt x="19" y="13"/>
                    <a:pt x="27" y="6"/>
                    <a:pt x="27" y="6"/>
                  </a:cubicBezTo>
                  <a:cubicBezTo>
                    <a:pt x="27" y="6"/>
                    <a:pt x="29" y="5"/>
                    <a:pt x="31" y="5"/>
                  </a:cubicBezTo>
                  <a:cubicBezTo>
                    <a:pt x="32" y="5"/>
                    <a:pt x="39" y="6"/>
                    <a:pt x="40" y="5"/>
                  </a:cubicBezTo>
                  <a:cubicBezTo>
                    <a:pt x="42" y="4"/>
                    <a:pt x="46" y="1"/>
                    <a:pt x="46" y="1"/>
                  </a:cubicBezTo>
                  <a:cubicBezTo>
                    <a:pt x="46" y="1"/>
                    <a:pt x="39" y="4"/>
                    <a:pt x="36" y="4"/>
                  </a:cubicBezTo>
                  <a:cubicBezTo>
                    <a:pt x="32" y="4"/>
                    <a:pt x="30" y="3"/>
                    <a:pt x="30" y="3"/>
                  </a:cubicBezTo>
                  <a:lnTo>
                    <a:pt x="31" y="0"/>
                  </a:lnTo>
                  <a:lnTo>
                    <a:pt x="27" y="4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0" name="Freeform 584">
              <a:extLst>
                <a:ext uri="{FF2B5EF4-FFF2-40B4-BE49-F238E27FC236}">
                  <a16:creationId xmlns:a16="http://schemas.microsoft.com/office/drawing/2014/main" id="{2F610783-D391-45F7-B3CA-6535BFB46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" y="2270"/>
              <a:ext cx="27" cy="208"/>
            </a:xfrm>
            <a:custGeom>
              <a:avLst/>
              <a:gdLst>
                <a:gd name="T0" fmla="*/ 0 w 27"/>
                <a:gd name="T1" fmla="*/ 104 h 104"/>
                <a:gd name="T2" fmla="*/ 6 w 27"/>
                <a:gd name="T3" fmla="*/ 90 h 104"/>
                <a:gd name="T4" fmla="*/ 13 w 27"/>
                <a:gd name="T5" fmla="*/ 65 h 104"/>
                <a:gd name="T6" fmla="*/ 12 w 27"/>
                <a:gd name="T7" fmla="*/ 56 h 104"/>
                <a:gd name="T8" fmla="*/ 7 w 27"/>
                <a:gd name="T9" fmla="*/ 44 h 104"/>
                <a:gd name="T10" fmla="*/ 15 w 27"/>
                <a:gd name="T11" fmla="*/ 31 h 104"/>
                <a:gd name="T12" fmla="*/ 14 w 27"/>
                <a:gd name="T13" fmla="*/ 19 h 104"/>
                <a:gd name="T14" fmla="*/ 27 w 27"/>
                <a:gd name="T15" fmla="*/ 0 h 104"/>
                <a:gd name="T16" fmla="*/ 26 w 27"/>
                <a:gd name="T17" fmla="*/ 5 h 104"/>
                <a:gd name="T18" fmla="*/ 16 w 27"/>
                <a:gd name="T19" fmla="*/ 20 h 104"/>
                <a:gd name="T20" fmla="*/ 16 w 27"/>
                <a:gd name="T21" fmla="*/ 34 h 104"/>
                <a:gd name="T22" fmla="*/ 24 w 27"/>
                <a:gd name="T23" fmla="*/ 28 h 104"/>
                <a:gd name="T24" fmla="*/ 22 w 27"/>
                <a:gd name="T25" fmla="*/ 31 h 104"/>
                <a:gd name="T26" fmla="*/ 10 w 27"/>
                <a:gd name="T27" fmla="*/ 42 h 104"/>
                <a:gd name="T28" fmla="*/ 16 w 27"/>
                <a:gd name="T29" fmla="*/ 62 h 104"/>
                <a:gd name="T30" fmla="*/ 19 w 27"/>
                <a:gd name="T31" fmla="*/ 57 h 104"/>
                <a:gd name="T32" fmla="*/ 20 w 27"/>
                <a:gd name="T33" fmla="*/ 60 h 104"/>
                <a:gd name="T34" fmla="*/ 14 w 27"/>
                <a:gd name="T35" fmla="*/ 72 h 104"/>
                <a:gd name="T36" fmla="*/ 4 w 27"/>
                <a:gd name="T37" fmla="*/ 104 h 104"/>
                <a:gd name="T38" fmla="*/ 0 w 27"/>
                <a:gd name="T3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104">
                  <a:moveTo>
                    <a:pt x="0" y="104"/>
                  </a:moveTo>
                  <a:cubicBezTo>
                    <a:pt x="0" y="103"/>
                    <a:pt x="4" y="95"/>
                    <a:pt x="6" y="90"/>
                  </a:cubicBezTo>
                  <a:cubicBezTo>
                    <a:pt x="8" y="86"/>
                    <a:pt x="13" y="67"/>
                    <a:pt x="13" y="65"/>
                  </a:cubicBezTo>
                  <a:cubicBezTo>
                    <a:pt x="13" y="63"/>
                    <a:pt x="13" y="58"/>
                    <a:pt x="12" y="56"/>
                  </a:cubicBezTo>
                  <a:cubicBezTo>
                    <a:pt x="11" y="53"/>
                    <a:pt x="7" y="47"/>
                    <a:pt x="7" y="44"/>
                  </a:cubicBezTo>
                  <a:cubicBezTo>
                    <a:pt x="7" y="38"/>
                    <a:pt x="15" y="37"/>
                    <a:pt x="15" y="31"/>
                  </a:cubicBezTo>
                  <a:cubicBezTo>
                    <a:pt x="15" y="28"/>
                    <a:pt x="14" y="19"/>
                    <a:pt x="14" y="19"/>
                  </a:cubicBezTo>
                  <a:cubicBezTo>
                    <a:pt x="18" y="13"/>
                    <a:pt x="22" y="7"/>
                    <a:pt x="27" y="0"/>
                  </a:cubicBezTo>
                  <a:cubicBezTo>
                    <a:pt x="27" y="2"/>
                    <a:pt x="27" y="4"/>
                    <a:pt x="26" y="5"/>
                  </a:cubicBezTo>
                  <a:cubicBezTo>
                    <a:pt x="23" y="10"/>
                    <a:pt x="19" y="15"/>
                    <a:pt x="16" y="20"/>
                  </a:cubicBezTo>
                  <a:cubicBezTo>
                    <a:pt x="16" y="24"/>
                    <a:pt x="16" y="29"/>
                    <a:pt x="16" y="34"/>
                  </a:cubicBezTo>
                  <a:cubicBezTo>
                    <a:pt x="19" y="32"/>
                    <a:pt x="21" y="30"/>
                    <a:pt x="24" y="28"/>
                  </a:cubicBezTo>
                  <a:cubicBezTo>
                    <a:pt x="23" y="29"/>
                    <a:pt x="22" y="30"/>
                    <a:pt x="22" y="31"/>
                  </a:cubicBezTo>
                  <a:cubicBezTo>
                    <a:pt x="22" y="31"/>
                    <a:pt x="10" y="39"/>
                    <a:pt x="10" y="42"/>
                  </a:cubicBezTo>
                  <a:cubicBezTo>
                    <a:pt x="9" y="45"/>
                    <a:pt x="16" y="62"/>
                    <a:pt x="16" y="62"/>
                  </a:cubicBezTo>
                  <a:cubicBezTo>
                    <a:pt x="17" y="60"/>
                    <a:pt x="18" y="59"/>
                    <a:pt x="19" y="57"/>
                  </a:cubicBezTo>
                  <a:cubicBezTo>
                    <a:pt x="19" y="58"/>
                    <a:pt x="20" y="59"/>
                    <a:pt x="20" y="60"/>
                  </a:cubicBezTo>
                  <a:cubicBezTo>
                    <a:pt x="20" y="60"/>
                    <a:pt x="15" y="68"/>
                    <a:pt x="14" y="72"/>
                  </a:cubicBezTo>
                  <a:cubicBezTo>
                    <a:pt x="12" y="76"/>
                    <a:pt x="4" y="104"/>
                    <a:pt x="4" y="104"/>
                  </a:cubicBezTo>
                  <a:cubicBezTo>
                    <a:pt x="2" y="104"/>
                    <a:pt x="1" y="104"/>
                    <a:pt x="0" y="104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1" name="Freeform 585">
              <a:extLst>
                <a:ext uri="{FF2B5EF4-FFF2-40B4-BE49-F238E27FC236}">
                  <a16:creationId xmlns:a16="http://schemas.microsoft.com/office/drawing/2014/main" id="{85FE39B5-9A45-4643-9BD5-C11C99D56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" y="2296"/>
              <a:ext cx="13" cy="172"/>
            </a:xfrm>
            <a:custGeom>
              <a:avLst/>
              <a:gdLst>
                <a:gd name="T0" fmla="*/ 9 w 13"/>
                <a:gd name="T1" fmla="*/ 19 h 86"/>
                <a:gd name="T2" fmla="*/ 6 w 13"/>
                <a:gd name="T3" fmla="*/ 32 h 86"/>
                <a:gd name="T4" fmla="*/ 8 w 13"/>
                <a:gd name="T5" fmla="*/ 47 h 86"/>
                <a:gd name="T6" fmla="*/ 7 w 13"/>
                <a:gd name="T7" fmla="*/ 61 h 86"/>
                <a:gd name="T8" fmla="*/ 0 w 13"/>
                <a:gd name="T9" fmla="*/ 86 h 86"/>
                <a:gd name="T10" fmla="*/ 1 w 13"/>
                <a:gd name="T11" fmla="*/ 85 h 86"/>
                <a:gd name="T12" fmla="*/ 10 w 13"/>
                <a:gd name="T13" fmla="*/ 55 h 86"/>
                <a:gd name="T14" fmla="*/ 8 w 13"/>
                <a:gd name="T15" fmla="*/ 36 h 86"/>
                <a:gd name="T16" fmla="*/ 8 w 13"/>
                <a:gd name="T17" fmla="*/ 28 h 86"/>
                <a:gd name="T18" fmla="*/ 12 w 13"/>
                <a:gd name="T19" fmla="*/ 15 h 86"/>
                <a:gd name="T20" fmla="*/ 13 w 13"/>
                <a:gd name="T21" fmla="*/ 0 h 86"/>
                <a:gd name="T22" fmla="*/ 9 w 13"/>
                <a:gd name="T23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86">
                  <a:moveTo>
                    <a:pt x="9" y="19"/>
                  </a:moveTo>
                  <a:cubicBezTo>
                    <a:pt x="9" y="19"/>
                    <a:pt x="6" y="29"/>
                    <a:pt x="6" y="32"/>
                  </a:cubicBezTo>
                  <a:cubicBezTo>
                    <a:pt x="6" y="36"/>
                    <a:pt x="7" y="43"/>
                    <a:pt x="8" y="47"/>
                  </a:cubicBezTo>
                  <a:cubicBezTo>
                    <a:pt x="8" y="51"/>
                    <a:pt x="8" y="55"/>
                    <a:pt x="7" y="61"/>
                  </a:cubicBezTo>
                  <a:cubicBezTo>
                    <a:pt x="5" y="68"/>
                    <a:pt x="0" y="86"/>
                    <a:pt x="0" y="86"/>
                  </a:cubicBezTo>
                  <a:cubicBezTo>
                    <a:pt x="0" y="86"/>
                    <a:pt x="0" y="86"/>
                    <a:pt x="1" y="85"/>
                  </a:cubicBezTo>
                  <a:cubicBezTo>
                    <a:pt x="1" y="85"/>
                    <a:pt x="9" y="60"/>
                    <a:pt x="10" y="55"/>
                  </a:cubicBezTo>
                  <a:cubicBezTo>
                    <a:pt x="10" y="49"/>
                    <a:pt x="8" y="36"/>
                    <a:pt x="8" y="36"/>
                  </a:cubicBezTo>
                  <a:cubicBezTo>
                    <a:pt x="8" y="36"/>
                    <a:pt x="7" y="32"/>
                    <a:pt x="8" y="28"/>
                  </a:cubicBezTo>
                  <a:cubicBezTo>
                    <a:pt x="8" y="24"/>
                    <a:pt x="11" y="19"/>
                    <a:pt x="12" y="15"/>
                  </a:cubicBezTo>
                  <a:cubicBezTo>
                    <a:pt x="12" y="11"/>
                    <a:pt x="13" y="0"/>
                    <a:pt x="13" y="0"/>
                  </a:cubicBezTo>
                  <a:cubicBezTo>
                    <a:pt x="11" y="6"/>
                    <a:pt x="10" y="12"/>
                    <a:pt x="9" y="19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2" name="Freeform 586">
              <a:extLst>
                <a:ext uri="{FF2B5EF4-FFF2-40B4-BE49-F238E27FC236}">
                  <a16:creationId xmlns:a16="http://schemas.microsoft.com/office/drawing/2014/main" id="{A265D0AC-FF30-4809-ADA5-B3BD12953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7" y="2242"/>
              <a:ext cx="52" cy="82"/>
            </a:xfrm>
            <a:custGeom>
              <a:avLst/>
              <a:gdLst>
                <a:gd name="T0" fmla="*/ 0 w 52"/>
                <a:gd name="T1" fmla="*/ 39 h 41"/>
                <a:gd name="T2" fmla="*/ 12 w 52"/>
                <a:gd name="T3" fmla="*/ 29 h 41"/>
                <a:gd name="T4" fmla="*/ 17 w 52"/>
                <a:gd name="T5" fmla="*/ 24 h 41"/>
                <a:gd name="T6" fmla="*/ 24 w 52"/>
                <a:gd name="T7" fmla="*/ 23 h 41"/>
                <a:gd name="T8" fmla="*/ 34 w 52"/>
                <a:gd name="T9" fmla="*/ 12 h 41"/>
                <a:gd name="T10" fmla="*/ 42 w 52"/>
                <a:gd name="T11" fmla="*/ 6 h 41"/>
                <a:gd name="T12" fmla="*/ 50 w 52"/>
                <a:gd name="T13" fmla="*/ 0 h 41"/>
                <a:gd name="T14" fmla="*/ 38 w 52"/>
                <a:gd name="T15" fmla="*/ 9 h 41"/>
                <a:gd name="T16" fmla="*/ 30 w 52"/>
                <a:gd name="T17" fmla="*/ 17 h 41"/>
                <a:gd name="T18" fmla="*/ 25 w 52"/>
                <a:gd name="T19" fmla="*/ 23 h 41"/>
                <a:gd name="T20" fmla="*/ 33 w 52"/>
                <a:gd name="T21" fmla="*/ 23 h 41"/>
                <a:gd name="T22" fmla="*/ 44 w 52"/>
                <a:gd name="T23" fmla="*/ 12 h 41"/>
                <a:gd name="T24" fmla="*/ 48 w 52"/>
                <a:gd name="T25" fmla="*/ 9 h 41"/>
                <a:gd name="T26" fmla="*/ 52 w 52"/>
                <a:gd name="T27" fmla="*/ 7 h 41"/>
                <a:gd name="T28" fmla="*/ 47 w 52"/>
                <a:gd name="T29" fmla="*/ 10 h 41"/>
                <a:gd name="T30" fmla="*/ 41 w 52"/>
                <a:gd name="T31" fmla="*/ 16 h 41"/>
                <a:gd name="T32" fmla="*/ 34 w 52"/>
                <a:gd name="T33" fmla="*/ 23 h 41"/>
                <a:gd name="T34" fmla="*/ 50 w 52"/>
                <a:gd name="T35" fmla="*/ 19 h 41"/>
                <a:gd name="T36" fmla="*/ 35 w 52"/>
                <a:gd name="T37" fmla="*/ 23 h 41"/>
                <a:gd name="T38" fmla="*/ 22 w 52"/>
                <a:gd name="T39" fmla="*/ 24 h 41"/>
                <a:gd name="T40" fmla="*/ 16 w 52"/>
                <a:gd name="T41" fmla="*/ 27 h 41"/>
                <a:gd name="T42" fmla="*/ 0 w 52"/>
                <a:gd name="T43" fmla="*/ 41 h 41"/>
                <a:gd name="T44" fmla="*/ 0 w 52"/>
                <a:gd name="T45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41">
                  <a:moveTo>
                    <a:pt x="0" y="39"/>
                  </a:moveTo>
                  <a:cubicBezTo>
                    <a:pt x="0" y="39"/>
                    <a:pt x="9" y="32"/>
                    <a:pt x="12" y="29"/>
                  </a:cubicBezTo>
                  <a:cubicBezTo>
                    <a:pt x="14" y="26"/>
                    <a:pt x="14" y="25"/>
                    <a:pt x="17" y="24"/>
                  </a:cubicBezTo>
                  <a:cubicBezTo>
                    <a:pt x="19" y="24"/>
                    <a:pt x="24" y="23"/>
                    <a:pt x="24" y="23"/>
                  </a:cubicBezTo>
                  <a:cubicBezTo>
                    <a:pt x="24" y="23"/>
                    <a:pt x="34" y="12"/>
                    <a:pt x="34" y="12"/>
                  </a:cubicBezTo>
                  <a:cubicBezTo>
                    <a:pt x="35" y="11"/>
                    <a:pt x="39" y="7"/>
                    <a:pt x="42" y="6"/>
                  </a:cubicBezTo>
                  <a:cubicBezTo>
                    <a:pt x="44" y="4"/>
                    <a:pt x="50" y="0"/>
                    <a:pt x="50" y="0"/>
                  </a:cubicBezTo>
                  <a:lnTo>
                    <a:pt x="38" y="9"/>
                  </a:lnTo>
                  <a:cubicBezTo>
                    <a:pt x="38" y="9"/>
                    <a:pt x="32" y="15"/>
                    <a:pt x="30" y="17"/>
                  </a:cubicBezTo>
                  <a:cubicBezTo>
                    <a:pt x="29" y="18"/>
                    <a:pt x="25" y="23"/>
                    <a:pt x="25" y="23"/>
                  </a:cubicBezTo>
                  <a:lnTo>
                    <a:pt x="33" y="23"/>
                  </a:lnTo>
                  <a:lnTo>
                    <a:pt x="44" y="12"/>
                  </a:lnTo>
                  <a:cubicBezTo>
                    <a:pt x="44" y="12"/>
                    <a:pt x="46" y="9"/>
                    <a:pt x="48" y="9"/>
                  </a:cubicBezTo>
                  <a:cubicBezTo>
                    <a:pt x="50" y="8"/>
                    <a:pt x="52" y="7"/>
                    <a:pt x="52" y="7"/>
                  </a:cubicBezTo>
                  <a:cubicBezTo>
                    <a:pt x="52" y="7"/>
                    <a:pt x="48" y="9"/>
                    <a:pt x="47" y="10"/>
                  </a:cubicBezTo>
                  <a:cubicBezTo>
                    <a:pt x="46" y="11"/>
                    <a:pt x="41" y="16"/>
                    <a:pt x="41" y="16"/>
                  </a:cubicBezTo>
                  <a:lnTo>
                    <a:pt x="34" y="23"/>
                  </a:lnTo>
                  <a:lnTo>
                    <a:pt x="50" y="19"/>
                  </a:lnTo>
                  <a:cubicBezTo>
                    <a:pt x="50" y="19"/>
                    <a:pt x="38" y="23"/>
                    <a:pt x="35" y="23"/>
                  </a:cubicBezTo>
                  <a:cubicBezTo>
                    <a:pt x="32" y="24"/>
                    <a:pt x="23" y="24"/>
                    <a:pt x="22" y="24"/>
                  </a:cubicBezTo>
                  <a:cubicBezTo>
                    <a:pt x="20" y="24"/>
                    <a:pt x="16" y="26"/>
                    <a:pt x="16" y="27"/>
                  </a:cubicBezTo>
                  <a:cubicBezTo>
                    <a:pt x="15" y="28"/>
                    <a:pt x="0" y="41"/>
                    <a:pt x="0" y="41"/>
                  </a:cubicBezTo>
                  <a:lnTo>
                    <a:pt x="0" y="39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" name="Freeform 587">
              <a:extLst>
                <a:ext uri="{FF2B5EF4-FFF2-40B4-BE49-F238E27FC236}">
                  <a16:creationId xmlns:a16="http://schemas.microsoft.com/office/drawing/2014/main" id="{680259DD-1B87-4148-A9E2-1B5EA49AF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" y="2262"/>
              <a:ext cx="20" cy="46"/>
            </a:xfrm>
            <a:custGeom>
              <a:avLst/>
              <a:gdLst>
                <a:gd name="T0" fmla="*/ 3 w 20"/>
                <a:gd name="T1" fmla="*/ 0 h 23"/>
                <a:gd name="T2" fmla="*/ 0 w 20"/>
                <a:gd name="T3" fmla="*/ 23 h 23"/>
                <a:gd name="T4" fmla="*/ 2 w 20"/>
                <a:gd name="T5" fmla="*/ 14 h 23"/>
                <a:gd name="T6" fmla="*/ 20 w 20"/>
                <a:gd name="T7" fmla="*/ 0 h 23"/>
                <a:gd name="T8" fmla="*/ 3 w 20"/>
                <a:gd name="T9" fmla="*/ 12 h 23"/>
                <a:gd name="T10" fmla="*/ 5 w 20"/>
                <a:gd name="T11" fmla="*/ 0 h 23"/>
                <a:gd name="T12" fmla="*/ 3 w 2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3">
                  <a:moveTo>
                    <a:pt x="3" y="0"/>
                  </a:moveTo>
                  <a:cubicBezTo>
                    <a:pt x="1" y="8"/>
                    <a:pt x="1" y="15"/>
                    <a:pt x="0" y="23"/>
                  </a:cubicBezTo>
                  <a:cubicBezTo>
                    <a:pt x="2" y="21"/>
                    <a:pt x="2" y="17"/>
                    <a:pt x="2" y="14"/>
                  </a:cubicBezTo>
                  <a:cubicBezTo>
                    <a:pt x="8" y="10"/>
                    <a:pt x="14" y="4"/>
                    <a:pt x="20" y="0"/>
                  </a:cubicBezTo>
                  <a:cubicBezTo>
                    <a:pt x="14" y="4"/>
                    <a:pt x="9" y="8"/>
                    <a:pt x="3" y="12"/>
                  </a:cubicBezTo>
                  <a:cubicBezTo>
                    <a:pt x="3" y="8"/>
                    <a:pt x="4" y="4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" name="Freeform 588">
              <a:extLst>
                <a:ext uri="{FF2B5EF4-FFF2-40B4-BE49-F238E27FC236}">
                  <a16:creationId xmlns:a16="http://schemas.microsoft.com/office/drawing/2014/main" id="{6C8C3D3F-85F7-4649-950B-ABD7043CD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" y="2340"/>
              <a:ext cx="43" cy="38"/>
            </a:xfrm>
            <a:custGeom>
              <a:avLst/>
              <a:gdLst>
                <a:gd name="T0" fmla="*/ 0 w 43"/>
                <a:gd name="T1" fmla="*/ 17 h 19"/>
                <a:gd name="T2" fmla="*/ 18 w 43"/>
                <a:gd name="T3" fmla="*/ 13 h 19"/>
                <a:gd name="T4" fmla="*/ 24 w 43"/>
                <a:gd name="T5" fmla="*/ 14 h 19"/>
                <a:gd name="T6" fmla="*/ 34 w 43"/>
                <a:gd name="T7" fmla="*/ 3 h 19"/>
                <a:gd name="T8" fmla="*/ 43 w 43"/>
                <a:gd name="T9" fmla="*/ 0 h 19"/>
                <a:gd name="T10" fmla="*/ 34 w 43"/>
                <a:gd name="T11" fmla="*/ 5 h 19"/>
                <a:gd name="T12" fmla="*/ 24 w 43"/>
                <a:gd name="T13" fmla="*/ 16 h 19"/>
                <a:gd name="T14" fmla="*/ 8 w 43"/>
                <a:gd name="T15" fmla="*/ 15 h 19"/>
                <a:gd name="T16" fmla="*/ 1 w 43"/>
                <a:gd name="T17" fmla="*/ 19 h 19"/>
                <a:gd name="T18" fmla="*/ 0 w 43"/>
                <a:gd name="T19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9">
                  <a:moveTo>
                    <a:pt x="0" y="17"/>
                  </a:moveTo>
                  <a:cubicBezTo>
                    <a:pt x="4" y="12"/>
                    <a:pt x="13" y="13"/>
                    <a:pt x="18" y="13"/>
                  </a:cubicBezTo>
                  <a:cubicBezTo>
                    <a:pt x="20" y="13"/>
                    <a:pt x="24" y="14"/>
                    <a:pt x="24" y="14"/>
                  </a:cubicBezTo>
                  <a:cubicBezTo>
                    <a:pt x="24" y="14"/>
                    <a:pt x="32" y="5"/>
                    <a:pt x="34" y="3"/>
                  </a:cubicBezTo>
                  <a:cubicBezTo>
                    <a:pt x="35" y="1"/>
                    <a:pt x="43" y="0"/>
                    <a:pt x="43" y="0"/>
                  </a:cubicBezTo>
                  <a:cubicBezTo>
                    <a:pt x="42" y="0"/>
                    <a:pt x="36" y="3"/>
                    <a:pt x="34" y="5"/>
                  </a:cubicBezTo>
                  <a:cubicBezTo>
                    <a:pt x="33" y="6"/>
                    <a:pt x="24" y="15"/>
                    <a:pt x="24" y="16"/>
                  </a:cubicBezTo>
                  <a:cubicBezTo>
                    <a:pt x="23" y="16"/>
                    <a:pt x="11" y="15"/>
                    <a:pt x="8" y="15"/>
                  </a:cubicBezTo>
                  <a:cubicBezTo>
                    <a:pt x="5" y="16"/>
                    <a:pt x="1" y="19"/>
                    <a:pt x="1" y="19"/>
                  </a:cubicBezTo>
                  <a:cubicBezTo>
                    <a:pt x="0" y="18"/>
                    <a:pt x="0" y="17"/>
                    <a:pt x="0" y="17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" name="Freeform 589">
              <a:extLst>
                <a:ext uri="{FF2B5EF4-FFF2-40B4-BE49-F238E27FC236}">
                  <a16:creationId xmlns:a16="http://schemas.microsoft.com/office/drawing/2014/main" id="{45B769EE-BE51-4134-BBD9-D4BC393A1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7" y="2344"/>
              <a:ext cx="53" cy="32"/>
            </a:xfrm>
            <a:custGeom>
              <a:avLst/>
              <a:gdLst>
                <a:gd name="T0" fmla="*/ 2 w 53"/>
                <a:gd name="T1" fmla="*/ 11 h 16"/>
                <a:gd name="T2" fmla="*/ 16 w 53"/>
                <a:gd name="T3" fmla="*/ 14 h 16"/>
                <a:gd name="T4" fmla="*/ 39 w 53"/>
                <a:gd name="T5" fmla="*/ 11 h 16"/>
                <a:gd name="T6" fmla="*/ 53 w 53"/>
                <a:gd name="T7" fmla="*/ 0 h 16"/>
                <a:gd name="T8" fmla="*/ 53 w 53"/>
                <a:gd name="T9" fmla="*/ 1 h 16"/>
                <a:gd name="T10" fmla="*/ 40 w 53"/>
                <a:gd name="T11" fmla="*/ 12 h 16"/>
                <a:gd name="T12" fmla="*/ 21 w 53"/>
                <a:gd name="T13" fmla="*/ 16 h 16"/>
                <a:gd name="T14" fmla="*/ 0 w 53"/>
                <a:gd name="T15" fmla="*/ 11 h 16"/>
                <a:gd name="T16" fmla="*/ 2 w 53"/>
                <a:gd name="T17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6">
                  <a:moveTo>
                    <a:pt x="2" y="11"/>
                  </a:moveTo>
                  <a:cubicBezTo>
                    <a:pt x="2" y="11"/>
                    <a:pt x="12" y="14"/>
                    <a:pt x="16" y="14"/>
                  </a:cubicBezTo>
                  <a:cubicBezTo>
                    <a:pt x="24" y="16"/>
                    <a:pt x="32" y="13"/>
                    <a:pt x="39" y="11"/>
                  </a:cubicBezTo>
                  <a:cubicBezTo>
                    <a:pt x="44" y="7"/>
                    <a:pt x="49" y="4"/>
                    <a:pt x="53" y="0"/>
                  </a:cubicBezTo>
                  <a:cubicBezTo>
                    <a:pt x="53" y="0"/>
                    <a:pt x="53" y="1"/>
                    <a:pt x="53" y="1"/>
                  </a:cubicBezTo>
                  <a:cubicBezTo>
                    <a:pt x="49" y="4"/>
                    <a:pt x="44" y="8"/>
                    <a:pt x="40" y="12"/>
                  </a:cubicBezTo>
                  <a:cubicBezTo>
                    <a:pt x="40" y="12"/>
                    <a:pt x="25" y="16"/>
                    <a:pt x="21" y="16"/>
                  </a:cubicBezTo>
                  <a:cubicBezTo>
                    <a:pt x="18" y="16"/>
                    <a:pt x="0" y="11"/>
                    <a:pt x="0" y="11"/>
                  </a:cubicBezTo>
                  <a:cubicBezTo>
                    <a:pt x="1" y="11"/>
                    <a:pt x="1" y="11"/>
                    <a:pt x="2" y="11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" name="Freeform 590">
              <a:extLst>
                <a:ext uri="{FF2B5EF4-FFF2-40B4-BE49-F238E27FC236}">
                  <a16:creationId xmlns:a16="http://schemas.microsoft.com/office/drawing/2014/main" id="{9C6A9E70-21D7-4EC3-9639-1A7B966AC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8" y="2326"/>
              <a:ext cx="27" cy="48"/>
            </a:xfrm>
            <a:custGeom>
              <a:avLst/>
              <a:gdLst>
                <a:gd name="T0" fmla="*/ 0 w 27"/>
                <a:gd name="T1" fmla="*/ 24 h 24"/>
                <a:gd name="T2" fmla="*/ 14 w 27"/>
                <a:gd name="T3" fmla="*/ 7 h 24"/>
                <a:gd name="T4" fmla="*/ 24 w 27"/>
                <a:gd name="T5" fmla="*/ 0 h 24"/>
                <a:gd name="T6" fmla="*/ 26 w 27"/>
                <a:gd name="T7" fmla="*/ 0 h 24"/>
                <a:gd name="T8" fmla="*/ 14 w 27"/>
                <a:gd name="T9" fmla="*/ 8 h 24"/>
                <a:gd name="T10" fmla="*/ 27 w 27"/>
                <a:gd name="T11" fmla="*/ 12 h 24"/>
                <a:gd name="T12" fmla="*/ 27 w 27"/>
                <a:gd name="T13" fmla="*/ 12 h 24"/>
                <a:gd name="T14" fmla="*/ 12 w 27"/>
                <a:gd name="T15" fmla="*/ 11 h 24"/>
                <a:gd name="T16" fmla="*/ 1 w 27"/>
                <a:gd name="T17" fmla="*/ 24 h 24"/>
                <a:gd name="T18" fmla="*/ 0 w 27"/>
                <a:gd name="T1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4">
                  <a:moveTo>
                    <a:pt x="0" y="24"/>
                  </a:moveTo>
                  <a:cubicBezTo>
                    <a:pt x="4" y="18"/>
                    <a:pt x="9" y="12"/>
                    <a:pt x="14" y="7"/>
                  </a:cubicBezTo>
                  <a:cubicBezTo>
                    <a:pt x="15" y="5"/>
                    <a:pt x="24" y="0"/>
                    <a:pt x="24" y="0"/>
                  </a:cubicBezTo>
                  <a:cubicBezTo>
                    <a:pt x="25" y="0"/>
                    <a:pt x="25" y="0"/>
                    <a:pt x="26" y="0"/>
                  </a:cubicBezTo>
                  <a:cubicBezTo>
                    <a:pt x="22" y="3"/>
                    <a:pt x="18" y="5"/>
                    <a:pt x="14" y="8"/>
                  </a:cubicBezTo>
                  <a:cubicBezTo>
                    <a:pt x="19" y="8"/>
                    <a:pt x="23" y="10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3" y="11"/>
                    <a:pt x="15" y="7"/>
                    <a:pt x="12" y="11"/>
                  </a:cubicBezTo>
                  <a:cubicBezTo>
                    <a:pt x="11" y="11"/>
                    <a:pt x="1" y="24"/>
                    <a:pt x="1" y="24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" name="Freeform 591">
              <a:extLst>
                <a:ext uri="{FF2B5EF4-FFF2-40B4-BE49-F238E27FC236}">
                  <a16:creationId xmlns:a16="http://schemas.microsoft.com/office/drawing/2014/main" id="{311C0DC4-28F7-4D23-BC45-1F6684617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" y="2350"/>
              <a:ext cx="13" cy="6"/>
            </a:xfrm>
            <a:custGeom>
              <a:avLst/>
              <a:gdLst>
                <a:gd name="T0" fmla="*/ 1 w 13"/>
                <a:gd name="T1" fmla="*/ 0 h 3"/>
                <a:gd name="T2" fmla="*/ 5 w 13"/>
                <a:gd name="T3" fmla="*/ 2 h 3"/>
                <a:gd name="T4" fmla="*/ 13 w 13"/>
                <a:gd name="T5" fmla="*/ 0 h 3"/>
                <a:gd name="T6" fmla="*/ 6 w 13"/>
                <a:gd name="T7" fmla="*/ 3 h 3"/>
                <a:gd name="T8" fmla="*/ 0 w 13"/>
                <a:gd name="T9" fmla="*/ 1 h 3"/>
                <a:gd name="T10" fmla="*/ 1 w 1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">
                  <a:moveTo>
                    <a:pt x="1" y="0"/>
                  </a:moveTo>
                  <a:cubicBezTo>
                    <a:pt x="1" y="0"/>
                    <a:pt x="3" y="2"/>
                    <a:pt x="5" y="2"/>
                  </a:cubicBezTo>
                  <a:cubicBezTo>
                    <a:pt x="7" y="2"/>
                    <a:pt x="13" y="0"/>
                    <a:pt x="13" y="0"/>
                  </a:cubicBezTo>
                  <a:lnTo>
                    <a:pt x="6" y="3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8" name="Freeform 592">
              <a:extLst>
                <a:ext uri="{FF2B5EF4-FFF2-40B4-BE49-F238E27FC236}">
                  <a16:creationId xmlns:a16="http://schemas.microsoft.com/office/drawing/2014/main" id="{9B0B243F-2FAA-4CA2-AB99-D063EEB14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" y="2266"/>
              <a:ext cx="79" cy="80"/>
            </a:xfrm>
            <a:custGeom>
              <a:avLst/>
              <a:gdLst>
                <a:gd name="T0" fmla="*/ 0 w 79"/>
                <a:gd name="T1" fmla="*/ 32 h 40"/>
                <a:gd name="T2" fmla="*/ 9 w 79"/>
                <a:gd name="T3" fmla="*/ 31 h 40"/>
                <a:gd name="T4" fmla="*/ 23 w 79"/>
                <a:gd name="T5" fmla="*/ 21 h 40"/>
                <a:gd name="T6" fmla="*/ 32 w 79"/>
                <a:gd name="T7" fmla="*/ 22 h 40"/>
                <a:gd name="T8" fmla="*/ 45 w 79"/>
                <a:gd name="T9" fmla="*/ 16 h 40"/>
                <a:gd name="T10" fmla="*/ 36 w 79"/>
                <a:gd name="T11" fmla="*/ 22 h 40"/>
                <a:gd name="T12" fmla="*/ 48 w 79"/>
                <a:gd name="T13" fmla="*/ 23 h 40"/>
                <a:gd name="T14" fmla="*/ 60 w 79"/>
                <a:gd name="T15" fmla="*/ 8 h 40"/>
                <a:gd name="T16" fmla="*/ 49 w 79"/>
                <a:gd name="T17" fmla="*/ 23 h 40"/>
                <a:gd name="T18" fmla="*/ 59 w 79"/>
                <a:gd name="T19" fmla="*/ 20 h 40"/>
                <a:gd name="T20" fmla="*/ 70 w 79"/>
                <a:gd name="T21" fmla="*/ 14 h 40"/>
                <a:gd name="T22" fmla="*/ 78 w 79"/>
                <a:gd name="T23" fmla="*/ 0 h 40"/>
                <a:gd name="T24" fmla="*/ 66 w 79"/>
                <a:gd name="T25" fmla="*/ 18 h 40"/>
                <a:gd name="T26" fmla="*/ 79 w 79"/>
                <a:gd name="T27" fmla="*/ 22 h 40"/>
                <a:gd name="T28" fmla="*/ 79 w 79"/>
                <a:gd name="T29" fmla="*/ 23 h 40"/>
                <a:gd name="T30" fmla="*/ 65 w 79"/>
                <a:gd name="T31" fmla="*/ 19 h 40"/>
                <a:gd name="T32" fmla="*/ 46 w 79"/>
                <a:gd name="T33" fmla="*/ 25 h 40"/>
                <a:gd name="T34" fmla="*/ 31 w 79"/>
                <a:gd name="T35" fmla="*/ 23 h 40"/>
                <a:gd name="T36" fmla="*/ 23 w 79"/>
                <a:gd name="T37" fmla="*/ 23 h 40"/>
                <a:gd name="T38" fmla="*/ 23 w 79"/>
                <a:gd name="T39" fmla="*/ 28 h 40"/>
                <a:gd name="T40" fmla="*/ 29 w 79"/>
                <a:gd name="T41" fmla="*/ 39 h 40"/>
                <a:gd name="T42" fmla="*/ 29 w 79"/>
                <a:gd name="T43" fmla="*/ 40 h 40"/>
                <a:gd name="T44" fmla="*/ 22 w 79"/>
                <a:gd name="T45" fmla="*/ 24 h 40"/>
                <a:gd name="T46" fmla="*/ 8 w 79"/>
                <a:gd name="T47" fmla="*/ 32 h 40"/>
                <a:gd name="T48" fmla="*/ 0 w 79"/>
                <a:gd name="T49" fmla="*/ 33 h 40"/>
                <a:gd name="T50" fmla="*/ 0 w 79"/>
                <a:gd name="T5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9" h="40">
                  <a:moveTo>
                    <a:pt x="0" y="32"/>
                  </a:moveTo>
                  <a:cubicBezTo>
                    <a:pt x="0" y="32"/>
                    <a:pt x="6" y="32"/>
                    <a:pt x="9" y="31"/>
                  </a:cubicBezTo>
                  <a:cubicBezTo>
                    <a:pt x="12" y="30"/>
                    <a:pt x="23" y="21"/>
                    <a:pt x="23" y="21"/>
                  </a:cubicBezTo>
                  <a:cubicBezTo>
                    <a:pt x="23" y="21"/>
                    <a:pt x="31" y="22"/>
                    <a:pt x="32" y="22"/>
                  </a:cubicBezTo>
                  <a:cubicBezTo>
                    <a:pt x="34" y="21"/>
                    <a:pt x="45" y="16"/>
                    <a:pt x="45" y="16"/>
                  </a:cubicBezTo>
                  <a:cubicBezTo>
                    <a:pt x="42" y="18"/>
                    <a:pt x="39" y="20"/>
                    <a:pt x="36" y="22"/>
                  </a:cubicBezTo>
                  <a:cubicBezTo>
                    <a:pt x="37" y="24"/>
                    <a:pt x="45" y="23"/>
                    <a:pt x="48" y="23"/>
                  </a:cubicBezTo>
                  <a:cubicBezTo>
                    <a:pt x="51" y="16"/>
                    <a:pt x="54" y="12"/>
                    <a:pt x="60" y="8"/>
                  </a:cubicBezTo>
                  <a:cubicBezTo>
                    <a:pt x="55" y="13"/>
                    <a:pt x="52" y="17"/>
                    <a:pt x="49" y="23"/>
                  </a:cubicBezTo>
                  <a:cubicBezTo>
                    <a:pt x="49" y="23"/>
                    <a:pt x="56" y="21"/>
                    <a:pt x="59" y="20"/>
                  </a:cubicBezTo>
                  <a:cubicBezTo>
                    <a:pt x="62" y="18"/>
                    <a:pt x="66" y="17"/>
                    <a:pt x="70" y="14"/>
                  </a:cubicBezTo>
                  <a:cubicBezTo>
                    <a:pt x="74" y="10"/>
                    <a:pt x="77" y="6"/>
                    <a:pt x="78" y="0"/>
                  </a:cubicBezTo>
                  <a:cubicBezTo>
                    <a:pt x="77" y="9"/>
                    <a:pt x="73" y="14"/>
                    <a:pt x="66" y="18"/>
                  </a:cubicBezTo>
                  <a:cubicBezTo>
                    <a:pt x="70" y="20"/>
                    <a:pt x="75" y="21"/>
                    <a:pt x="79" y="22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4" y="22"/>
                    <a:pt x="70" y="20"/>
                    <a:pt x="65" y="19"/>
                  </a:cubicBezTo>
                  <a:cubicBezTo>
                    <a:pt x="65" y="19"/>
                    <a:pt x="49" y="24"/>
                    <a:pt x="46" y="25"/>
                  </a:cubicBezTo>
                  <a:cubicBezTo>
                    <a:pt x="41" y="26"/>
                    <a:pt x="36" y="24"/>
                    <a:pt x="31" y="23"/>
                  </a:cubicBezTo>
                  <a:cubicBezTo>
                    <a:pt x="28" y="23"/>
                    <a:pt x="26" y="23"/>
                    <a:pt x="23" y="23"/>
                  </a:cubicBezTo>
                  <a:cubicBezTo>
                    <a:pt x="23" y="23"/>
                    <a:pt x="23" y="27"/>
                    <a:pt x="23" y="28"/>
                  </a:cubicBezTo>
                  <a:cubicBezTo>
                    <a:pt x="23" y="30"/>
                    <a:pt x="29" y="39"/>
                    <a:pt x="29" y="39"/>
                  </a:cubicBezTo>
                  <a:cubicBezTo>
                    <a:pt x="29" y="39"/>
                    <a:pt x="29" y="40"/>
                    <a:pt x="29" y="40"/>
                  </a:cubicBezTo>
                  <a:cubicBezTo>
                    <a:pt x="25" y="34"/>
                    <a:pt x="22" y="31"/>
                    <a:pt x="22" y="24"/>
                  </a:cubicBezTo>
                  <a:cubicBezTo>
                    <a:pt x="22" y="24"/>
                    <a:pt x="10" y="32"/>
                    <a:pt x="8" y="32"/>
                  </a:cubicBezTo>
                  <a:cubicBezTo>
                    <a:pt x="6" y="33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9" name="Freeform 593">
              <a:extLst>
                <a:ext uri="{FF2B5EF4-FFF2-40B4-BE49-F238E27FC236}">
                  <a16:creationId xmlns:a16="http://schemas.microsoft.com/office/drawing/2014/main" id="{14E75D23-0468-4DC7-9166-719F7B651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7" y="2350"/>
              <a:ext cx="12" cy="10"/>
            </a:xfrm>
            <a:custGeom>
              <a:avLst/>
              <a:gdLst>
                <a:gd name="T0" fmla="*/ 1 w 12"/>
                <a:gd name="T1" fmla="*/ 0 h 5"/>
                <a:gd name="T2" fmla="*/ 5 w 12"/>
                <a:gd name="T3" fmla="*/ 3 h 5"/>
                <a:gd name="T4" fmla="*/ 12 w 12"/>
                <a:gd name="T5" fmla="*/ 4 h 5"/>
                <a:gd name="T6" fmla="*/ 12 w 12"/>
                <a:gd name="T7" fmla="*/ 5 h 5"/>
                <a:gd name="T8" fmla="*/ 1 w 12"/>
                <a:gd name="T9" fmla="*/ 3 h 5"/>
                <a:gd name="T10" fmla="*/ 0 w 12"/>
                <a:gd name="T11" fmla="*/ 1 h 5"/>
                <a:gd name="T12" fmla="*/ 1 w 12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">
                  <a:moveTo>
                    <a:pt x="1" y="0"/>
                  </a:moveTo>
                  <a:cubicBezTo>
                    <a:pt x="1" y="0"/>
                    <a:pt x="3" y="2"/>
                    <a:pt x="5" y="3"/>
                  </a:cubicBezTo>
                  <a:cubicBezTo>
                    <a:pt x="8" y="3"/>
                    <a:pt x="12" y="4"/>
                    <a:pt x="12" y="4"/>
                  </a:cubicBezTo>
                  <a:lnTo>
                    <a:pt x="12" y="5"/>
                  </a:lnTo>
                  <a:cubicBezTo>
                    <a:pt x="12" y="5"/>
                    <a:pt x="3" y="4"/>
                    <a:pt x="1" y="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0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0" name="Freeform 594">
              <a:extLst>
                <a:ext uri="{FF2B5EF4-FFF2-40B4-BE49-F238E27FC236}">
                  <a16:creationId xmlns:a16="http://schemas.microsoft.com/office/drawing/2014/main" id="{C190DA89-1334-45FF-BDCB-C50960BB5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1" y="2190"/>
              <a:ext cx="30" cy="60"/>
            </a:xfrm>
            <a:custGeom>
              <a:avLst/>
              <a:gdLst>
                <a:gd name="T0" fmla="*/ 2 w 30"/>
                <a:gd name="T1" fmla="*/ 5 h 30"/>
                <a:gd name="T2" fmla="*/ 0 w 30"/>
                <a:gd name="T3" fmla="*/ 11 h 30"/>
                <a:gd name="T4" fmla="*/ 4 w 30"/>
                <a:gd name="T5" fmla="*/ 20 h 30"/>
                <a:gd name="T6" fmla="*/ 7 w 30"/>
                <a:gd name="T7" fmla="*/ 25 h 30"/>
                <a:gd name="T8" fmla="*/ 7 w 30"/>
                <a:gd name="T9" fmla="*/ 30 h 30"/>
                <a:gd name="T10" fmla="*/ 8 w 30"/>
                <a:gd name="T11" fmla="*/ 30 h 30"/>
                <a:gd name="T12" fmla="*/ 6 w 30"/>
                <a:gd name="T13" fmla="*/ 21 h 30"/>
                <a:gd name="T14" fmla="*/ 4 w 30"/>
                <a:gd name="T15" fmla="*/ 16 h 30"/>
                <a:gd name="T16" fmla="*/ 10 w 30"/>
                <a:gd name="T17" fmla="*/ 17 h 30"/>
                <a:gd name="T18" fmla="*/ 18 w 30"/>
                <a:gd name="T19" fmla="*/ 16 h 30"/>
                <a:gd name="T20" fmla="*/ 30 w 30"/>
                <a:gd name="T21" fmla="*/ 20 h 30"/>
                <a:gd name="T22" fmla="*/ 19 w 30"/>
                <a:gd name="T23" fmla="*/ 16 h 30"/>
                <a:gd name="T24" fmla="*/ 10 w 30"/>
                <a:gd name="T25" fmla="*/ 15 h 30"/>
                <a:gd name="T26" fmla="*/ 5 w 30"/>
                <a:gd name="T27" fmla="*/ 15 h 30"/>
                <a:gd name="T28" fmla="*/ 16 w 30"/>
                <a:gd name="T29" fmla="*/ 6 h 30"/>
                <a:gd name="T30" fmla="*/ 14 w 30"/>
                <a:gd name="T31" fmla="*/ 7 h 30"/>
                <a:gd name="T32" fmla="*/ 4 w 30"/>
                <a:gd name="T33" fmla="*/ 14 h 30"/>
                <a:gd name="T34" fmla="*/ 3 w 30"/>
                <a:gd name="T35" fmla="*/ 14 h 30"/>
                <a:gd name="T36" fmla="*/ 1 w 30"/>
                <a:gd name="T37" fmla="*/ 9 h 30"/>
                <a:gd name="T38" fmla="*/ 5 w 30"/>
                <a:gd name="T39" fmla="*/ 0 h 30"/>
                <a:gd name="T40" fmla="*/ 2 w 30"/>
                <a:gd name="T41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" h="30">
                  <a:moveTo>
                    <a:pt x="2" y="5"/>
                  </a:moveTo>
                  <a:cubicBezTo>
                    <a:pt x="2" y="5"/>
                    <a:pt x="0" y="8"/>
                    <a:pt x="0" y="11"/>
                  </a:cubicBezTo>
                  <a:cubicBezTo>
                    <a:pt x="1" y="14"/>
                    <a:pt x="3" y="19"/>
                    <a:pt x="4" y="20"/>
                  </a:cubicBezTo>
                  <a:cubicBezTo>
                    <a:pt x="5" y="22"/>
                    <a:pt x="7" y="24"/>
                    <a:pt x="7" y="25"/>
                  </a:cubicBezTo>
                  <a:cubicBezTo>
                    <a:pt x="7" y="27"/>
                    <a:pt x="7" y="30"/>
                    <a:pt x="7" y="30"/>
                  </a:cubicBezTo>
                  <a:lnTo>
                    <a:pt x="8" y="30"/>
                  </a:lnTo>
                  <a:cubicBezTo>
                    <a:pt x="8" y="30"/>
                    <a:pt x="8" y="24"/>
                    <a:pt x="6" y="21"/>
                  </a:cubicBezTo>
                  <a:cubicBezTo>
                    <a:pt x="4" y="18"/>
                    <a:pt x="4" y="16"/>
                    <a:pt x="4" y="16"/>
                  </a:cubicBezTo>
                  <a:cubicBezTo>
                    <a:pt x="4" y="16"/>
                    <a:pt x="7" y="17"/>
                    <a:pt x="10" y="17"/>
                  </a:cubicBezTo>
                  <a:cubicBezTo>
                    <a:pt x="14" y="16"/>
                    <a:pt x="16" y="16"/>
                    <a:pt x="18" y="16"/>
                  </a:cubicBezTo>
                  <a:cubicBezTo>
                    <a:pt x="20" y="17"/>
                    <a:pt x="30" y="20"/>
                    <a:pt x="30" y="20"/>
                  </a:cubicBezTo>
                  <a:cubicBezTo>
                    <a:pt x="30" y="20"/>
                    <a:pt x="21" y="17"/>
                    <a:pt x="19" y="16"/>
                  </a:cubicBezTo>
                  <a:cubicBezTo>
                    <a:pt x="17" y="15"/>
                    <a:pt x="10" y="15"/>
                    <a:pt x="10" y="15"/>
                  </a:cubicBezTo>
                  <a:lnTo>
                    <a:pt x="5" y="15"/>
                  </a:lnTo>
                  <a:lnTo>
                    <a:pt x="16" y="6"/>
                  </a:lnTo>
                  <a:lnTo>
                    <a:pt x="14" y="7"/>
                  </a:lnTo>
                  <a:lnTo>
                    <a:pt x="4" y="14"/>
                  </a:lnTo>
                  <a:cubicBezTo>
                    <a:pt x="4" y="14"/>
                    <a:pt x="3" y="15"/>
                    <a:pt x="3" y="14"/>
                  </a:cubicBezTo>
                  <a:cubicBezTo>
                    <a:pt x="2" y="13"/>
                    <a:pt x="1" y="11"/>
                    <a:pt x="1" y="9"/>
                  </a:cubicBezTo>
                  <a:cubicBezTo>
                    <a:pt x="1" y="7"/>
                    <a:pt x="5" y="0"/>
                    <a:pt x="5" y="0"/>
                  </a:cubicBezTo>
                  <a:lnTo>
                    <a:pt x="2" y="5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1" name="Freeform 595">
              <a:extLst>
                <a:ext uri="{FF2B5EF4-FFF2-40B4-BE49-F238E27FC236}">
                  <a16:creationId xmlns:a16="http://schemas.microsoft.com/office/drawing/2014/main" id="{68EEDCE3-2DD1-41C9-A70A-0386D4C36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8" y="2256"/>
              <a:ext cx="1" cy="14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7 h 7"/>
                <a:gd name="T4" fmla="*/ 0 w 1"/>
                <a:gd name="T5" fmla="*/ 6 h 7"/>
                <a:gd name="T6" fmla="*/ 1 w 1"/>
                <a:gd name="T7" fmla="*/ 0 h 7"/>
                <a:gd name="T8" fmla="*/ 0 w 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2" name="Group 484" descr="group of trees ">
            <a:extLst>
              <a:ext uri="{FF2B5EF4-FFF2-40B4-BE49-F238E27FC236}">
                <a16:creationId xmlns:a16="http://schemas.microsoft.com/office/drawing/2014/main" id="{02704DC2-4789-4644-BC0B-231DEA25548B}"/>
              </a:ext>
            </a:extLst>
          </p:cNvPr>
          <p:cNvGrpSpPr>
            <a:grpSpLocks/>
          </p:cNvGrpSpPr>
          <p:nvPr/>
        </p:nvGrpSpPr>
        <p:grpSpPr bwMode="auto">
          <a:xfrm>
            <a:off x="4565696" y="4800603"/>
            <a:ext cx="775490" cy="974720"/>
            <a:chOff x="2162" y="2020"/>
            <a:chExt cx="303" cy="470"/>
          </a:xfrm>
        </p:grpSpPr>
        <p:sp>
          <p:nvSpPr>
            <p:cNvPr id="153" name="Freeform 485">
              <a:extLst>
                <a:ext uri="{FF2B5EF4-FFF2-40B4-BE49-F238E27FC236}">
                  <a16:creationId xmlns:a16="http://schemas.microsoft.com/office/drawing/2014/main" id="{2A11CD66-1999-4A66-B906-EE2577A8F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7" y="2298"/>
              <a:ext cx="10" cy="24"/>
            </a:xfrm>
            <a:custGeom>
              <a:avLst/>
              <a:gdLst>
                <a:gd name="T0" fmla="*/ 0 w 10"/>
                <a:gd name="T1" fmla="*/ 8 h 12"/>
                <a:gd name="T2" fmla="*/ 10 w 10"/>
                <a:gd name="T3" fmla="*/ 0 h 12"/>
                <a:gd name="T4" fmla="*/ 8 w 10"/>
                <a:gd name="T5" fmla="*/ 5 h 12"/>
                <a:gd name="T6" fmla="*/ 0 w 10"/>
                <a:gd name="T7" fmla="*/ 12 h 12"/>
                <a:gd name="T8" fmla="*/ 0 w 10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0" y="8"/>
                  </a:moveTo>
                  <a:lnTo>
                    <a:pt x="10" y="0"/>
                  </a:lnTo>
                  <a:lnTo>
                    <a:pt x="8" y="5"/>
                  </a:lnTo>
                  <a:lnTo>
                    <a:pt x="0" y="12"/>
                  </a:lnTo>
                  <a:lnTo>
                    <a:pt x="0" y="8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" name="Freeform 486">
              <a:extLst>
                <a:ext uri="{FF2B5EF4-FFF2-40B4-BE49-F238E27FC236}">
                  <a16:creationId xmlns:a16="http://schemas.microsoft.com/office/drawing/2014/main" id="{32673B29-45AF-436D-B9A1-3427B1FDE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8" y="2256"/>
              <a:ext cx="85" cy="226"/>
            </a:xfrm>
            <a:custGeom>
              <a:avLst/>
              <a:gdLst>
                <a:gd name="T0" fmla="*/ 13 w 85"/>
                <a:gd name="T1" fmla="*/ 25 h 113"/>
                <a:gd name="T2" fmla="*/ 14 w 85"/>
                <a:gd name="T3" fmla="*/ 41 h 113"/>
                <a:gd name="T4" fmla="*/ 7 w 85"/>
                <a:gd name="T5" fmla="*/ 50 h 113"/>
                <a:gd name="T6" fmla="*/ 13 w 85"/>
                <a:gd name="T7" fmla="*/ 69 h 113"/>
                <a:gd name="T8" fmla="*/ 6 w 85"/>
                <a:gd name="T9" fmla="*/ 97 h 113"/>
                <a:gd name="T10" fmla="*/ 0 w 85"/>
                <a:gd name="T11" fmla="*/ 111 h 113"/>
                <a:gd name="T12" fmla="*/ 5 w 85"/>
                <a:gd name="T13" fmla="*/ 113 h 113"/>
                <a:gd name="T14" fmla="*/ 15 w 85"/>
                <a:gd name="T15" fmla="*/ 83 h 113"/>
                <a:gd name="T16" fmla="*/ 31 w 85"/>
                <a:gd name="T17" fmla="*/ 59 h 113"/>
                <a:gd name="T18" fmla="*/ 49 w 85"/>
                <a:gd name="T19" fmla="*/ 60 h 113"/>
                <a:gd name="T20" fmla="*/ 55 w 85"/>
                <a:gd name="T21" fmla="*/ 51 h 113"/>
                <a:gd name="T22" fmla="*/ 73 w 85"/>
                <a:gd name="T23" fmla="*/ 40 h 113"/>
                <a:gd name="T24" fmla="*/ 58 w 85"/>
                <a:gd name="T25" fmla="*/ 45 h 113"/>
                <a:gd name="T26" fmla="*/ 48 w 85"/>
                <a:gd name="T27" fmla="*/ 55 h 113"/>
                <a:gd name="T28" fmla="*/ 28 w 85"/>
                <a:gd name="T29" fmla="*/ 56 h 113"/>
                <a:gd name="T30" fmla="*/ 17 w 85"/>
                <a:gd name="T31" fmla="*/ 66 h 113"/>
                <a:gd name="T32" fmla="*/ 12 w 85"/>
                <a:gd name="T33" fmla="*/ 49 h 113"/>
                <a:gd name="T34" fmla="*/ 32 w 85"/>
                <a:gd name="T35" fmla="*/ 32 h 113"/>
                <a:gd name="T36" fmla="*/ 45 w 85"/>
                <a:gd name="T37" fmla="*/ 21 h 113"/>
                <a:gd name="T38" fmla="*/ 58 w 85"/>
                <a:gd name="T39" fmla="*/ 17 h 113"/>
                <a:gd name="T40" fmla="*/ 85 w 85"/>
                <a:gd name="T41" fmla="*/ 9 h 113"/>
                <a:gd name="T42" fmla="*/ 63 w 85"/>
                <a:gd name="T43" fmla="*/ 15 h 113"/>
                <a:gd name="T44" fmla="*/ 44 w 85"/>
                <a:gd name="T45" fmla="*/ 18 h 113"/>
                <a:gd name="T46" fmla="*/ 37 w 85"/>
                <a:gd name="T47" fmla="*/ 24 h 113"/>
                <a:gd name="T48" fmla="*/ 18 w 85"/>
                <a:gd name="T49" fmla="*/ 39 h 113"/>
                <a:gd name="T50" fmla="*/ 18 w 85"/>
                <a:gd name="T51" fmla="*/ 26 h 113"/>
                <a:gd name="T52" fmla="*/ 29 w 85"/>
                <a:gd name="T53" fmla="*/ 12 h 113"/>
                <a:gd name="T54" fmla="*/ 30 w 85"/>
                <a:gd name="T55" fmla="*/ 0 h 113"/>
                <a:gd name="T56" fmla="*/ 25 w 85"/>
                <a:gd name="T57" fmla="*/ 11 h 113"/>
                <a:gd name="T58" fmla="*/ 13 w 85"/>
                <a:gd name="T59" fmla="*/ 2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113">
                  <a:moveTo>
                    <a:pt x="13" y="25"/>
                  </a:moveTo>
                  <a:cubicBezTo>
                    <a:pt x="13" y="25"/>
                    <a:pt x="16" y="38"/>
                    <a:pt x="14" y="41"/>
                  </a:cubicBezTo>
                  <a:cubicBezTo>
                    <a:pt x="12" y="44"/>
                    <a:pt x="6" y="45"/>
                    <a:pt x="7" y="50"/>
                  </a:cubicBezTo>
                  <a:cubicBezTo>
                    <a:pt x="7" y="54"/>
                    <a:pt x="13" y="64"/>
                    <a:pt x="13" y="69"/>
                  </a:cubicBezTo>
                  <a:cubicBezTo>
                    <a:pt x="13" y="74"/>
                    <a:pt x="8" y="94"/>
                    <a:pt x="6" y="97"/>
                  </a:cubicBezTo>
                  <a:cubicBezTo>
                    <a:pt x="4" y="99"/>
                    <a:pt x="0" y="111"/>
                    <a:pt x="0" y="111"/>
                  </a:cubicBezTo>
                  <a:cubicBezTo>
                    <a:pt x="0" y="111"/>
                    <a:pt x="4" y="113"/>
                    <a:pt x="5" y="113"/>
                  </a:cubicBezTo>
                  <a:cubicBezTo>
                    <a:pt x="6" y="112"/>
                    <a:pt x="12" y="92"/>
                    <a:pt x="15" y="83"/>
                  </a:cubicBezTo>
                  <a:cubicBezTo>
                    <a:pt x="18" y="73"/>
                    <a:pt x="23" y="62"/>
                    <a:pt x="31" y="59"/>
                  </a:cubicBezTo>
                  <a:cubicBezTo>
                    <a:pt x="38" y="57"/>
                    <a:pt x="49" y="60"/>
                    <a:pt x="49" y="60"/>
                  </a:cubicBezTo>
                  <a:cubicBezTo>
                    <a:pt x="49" y="60"/>
                    <a:pt x="53" y="55"/>
                    <a:pt x="55" y="51"/>
                  </a:cubicBezTo>
                  <a:cubicBezTo>
                    <a:pt x="58" y="47"/>
                    <a:pt x="73" y="40"/>
                    <a:pt x="73" y="40"/>
                  </a:cubicBezTo>
                  <a:cubicBezTo>
                    <a:pt x="73" y="40"/>
                    <a:pt x="60" y="43"/>
                    <a:pt x="58" y="45"/>
                  </a:cubicBezTo>
                  <a:cubicBezTo>
                    <a:pt x="56" y="47"/>
                    <a:pt x="48" y="55"/>
                    <a:pt x="48" y="55"/>
                  </a:cubicBezTo>
                  <a:cubicBezTo>
                    <a:pt x="48" y="55"/>
                    <a:pt x="32" y="53"/>
                    <a:pt x="28" y="56"/>
                  </a:cubicBezTo>
                  <a:cubicBezTo>
                    <a:pt x="23" y="58"/>
                    <a:pt x="17" y="66"/>
                    <a:pt x="17" y="66"/>
                  </a:cubicBezTo>
                  <a:cubicBezTo>
                    <a:pt x="17" y="66"/>
                    <a:pt x="10" y="52"/>
                    <a:pt x="12" y="49"/>
                  </a:cubicBezTo>
                  <a:cubicBezTo>
                    <a:pt x="14" y="45"/>
                    <a:pt x="32" y="32"/>
                    <a:pt x="32" y="32"/>
                  </a:cubicBezTo>
                  <a:lnTo>
                    <a:pt x="45" y="21"/>
                  </a:lnTo>
                  <a:cubicBezTo>
                    <a:pt x="45" y="21"/>
                    <a:pt x="47" y="17"/>
                    <a:pt x="58" y="17"/>
                  </a:cubicBezTo>
                  <a:cubicBezTo>
                    <a:pt x="69" y="17"/>
                    <a:pt x="85" y="9"/>
                    <a:pt x="85" y="9"/>
                  </a:cubicBezTo>
                  <a:cubicBezTo>
                    <a:pt x="85" y="9"/>
                    <a:pt x="67" y="15"/>
                    <a:pt x="63" y="15"/>
                  </a:cubicBezTo>
                  <a:cubicBezTo>
                    <a:pt x="58" y="15"/>
                    <a:pt x="46" y="15"/>
                    <a:pt x="44" y="18"/>
                  </a:cubicBezTo>
                  <a:cubicBezTo>
                    <a:pt x="41" y="21"/>
                    <a:pt x="41" y="20"/>
                    <a:pt x="37" y="24"/>
                  </a:cubicBezTo>
                  <a:cubicBezTo>
                    <a:pt x="33" y="28"/>
                    <a:pt x="18" y="39"/>
                    <a:pt x="18" y="39"/>
                  </a:cubicBezTo>
                  <a:lnTo>
                    <a:pt x="18" y="26"/>
                  </a:lnTo>
                  <a:cubicBezTo>
                    <a:pt x="18" y="26"/>
                    <a:pt x="28" y="16"/>
                    <a:pt x="29" y="12"/>
                  </a:cubicBezTo>
                  <a:cubicBezTo>
                    <a:pt x="30" y="8"/>
                    <a:pt x="30" y="0"/>
                    <a:pt x="30" y="0"/>
                  </a:cubicBezTo>
                  <a:cubicBezTo>
                    <a:pt x="30" y="0"/>
                    <a:pt x="27" y="8"/>
                    <a:pt x="25" y="11"/>
                  </a:cubicBezTo>
                  <a:cubicBezTo>
                    <a:pt x="23" y="14"/>
                    <a:pt x="13" y="25"/>
                    <a:pt x="13" y="25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5" name="Freeform 487">
              <a:extLst>
                <a:ext uri="{FF2B5EF4-FFF2-40B4-BE49-F238E27FC236}">
                  <a16:creationId xmlns:a16="http://schemas.microsoft.com/office/drawing/2014/main" id="{5A1EED6C-E19A-459A-9B96-93DB9E4A5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7" y="2124"/>
              <a:ext cx="61" cy="134"/>
            </a:xfrm>
            <a:custGeom>
              <a:avLst/>
              <a:gdLst>
                <a:gd name="T0" fmla="*/ 0 w 61"/>
                <a:gd name="T1" fmla="*/ 66 h 67"/>
                <a:gd name="T2" fmla="*/ 20 w 61"/>
                <a:gd name="T3" fmla="*/ 39 h 67"/>
                <a:gd name="T4" fmla="*/ 32 w 61"/>
                <a:gd name="T5" fmla="*/ 28 h 67"/>
                <a:gd name="T6" fmla="*/ 35 w 61"/>
                <a:gd name="T7" fmla="*/ 19 h 67"/>
                <a:gd name="T8" fmla="*/ 35 w 61"/>
                <a:gd name="T9" fmla="*/ 9 h 67"/>
                <a:gd name="T10" fmla="*/ 53 w 61"/>
                <a:gd name="T11" fmla="*/ 0 h 67"/>
                <a:gd name="T12" fmla="*/ 38 w 61"/>
                <a:gd name="T13" fmla="*/ 9 h 67"/>
                <a:gd name="T14" fmla="*/ 35 w 61"/>
                <a:gd name="T15" fmla="*/ 13 h 67"/>
                <a:gd name="T16" fmla="*/ 38 w 61"/>
                <a:gd name="T17" fmla="*/ 22 h 67"/>
                <a:gd name="T18" fmla="*/ 35 w 61"/>
                <a:gd name="T19" fmla="*/ 29 h 67"/>
                <a:gd name="T20" fmla="*/ 61 w 61"/>
                <a:gd name="T21" fmla="*/ 18 h 67"/>
                <a:gd name="T22" fmla="*/ 57 w 61"/>
                <a:gd name="T23" fmla="*/ 24 h 67"/>
                <a:gd name="T24" fmla="*/ 30 w 61"/>
                <a:gd name="T25" fmla="*/ 34 h 67"/>
                <a:gd name="T26" fmla="*/ 9 w 61"/>
                <a:gd name="T27" fmla="*/ 59 h 67"/>
                <a:gd name="T28" fmla="*/ 4 w 61"/>
                <a:gd name="T29" fmla="*/ 67 h 67"/>
                <a:gd name="T30" fmla="*/ 0 w 61"/>
                <a:gd name="T31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67">
                  <a:moveTo>
                    <a:pt x="0" y="66"/>
                  </a:moveTo>
                  <a:cubicBezTo>
                    <a:pt x="0" y="66"/>
                    <a:pt x="16" y="44"/>
                    <a:pt x="20" y="39"/>
                  </a:cubicBezTo>
                  <a:cubicBezTo>
                    <a:pt x="24" y="35"/>
                    <a:pt x="32" y="28"/>
                    <a:pt x="32" y="28"/>
                  </a:cubicBezTo>
                  <a:cubicBezTo>
                    <a:pt x="32" y="28"/>
                    <a:pt x="37" y="23"/>
                    <a:pt x="35" y="19"/>
                  </a:cubicBezTo>
                  <a:cubicBezTo>
                    <a:pt x="33" y="15"/>
                    <a:pt x="31" y="12"/>
                    <a:pt x="35" y="9"/>
                  </a:cubicBezTo>
                  <a:cubicBezTo>
                    <a:pt x="39" y="6"/>
                    <a:pt x="53" y="0"/>
                    <a:pt x="53" y="0"/>
                  </a:cubicBezTo>
                  <a:cubicBezTo>
                    <a:pt x="53" y="0"/>
                    <a:pt x="40" y="8"/>
                    <a:pt x="38" y="9"/>
                  </a:cubicBezTo>
                  <a:cubicBezTo>
                    <a:pt x="37" y="10"/>
                    <a:pt x="35" y="12"/>
                    <a:pt x="35" y="13"/>
                  </a:cubicBezTo>
                  <a:cubicBezTo>
                    <a:pt x="35" y="15"/>
                    <a:pt x="39" y="19"/>
                    <a:pt x="38" y="22"/>
                  </a:cubicBezTo>
                  <a:cubicBezTo>
                    <a:pt x="38" y="26"/>
                    <a:pt x="35" y="29"/>
                    <a:pt x="35" y="29"/>
                  </a:cubicBezTo>
                  <a:cubicBezTo>
                    <a:pt x="46" y="30"/>
                    <a:pt x="53" y="26"/>
                    <a:pt x="61" y="18"/>
                  </a:cubicBezTo>
                  <a:lnTo>
                    <a:pt x="57" y="24"/>
                  </a:lnTo>
                  <a:cubicBezTo>
                    <a:pt x="47" y="33"/>
                    <a:pt x="40" y="34"/>
                    <a:pt x="30" y="34"/>
                  </a:cubicBezTo>
                  <a:cubicBezTo>
                    <a:pt x="30" y="34"/>
                    <a:pt x="12" y="53"/>
                    <a:pt x="9" y="59"/>
                  </a:cubicBezTo>
                  <a:cubicBezTo>
                    <a:pt x="6" y="65"/>
                    <a:pt x="4" y="67"/>
                    <a:pt x="4" y="67"/>
                  </a:cubicBezTo>
                  <a:lnTo>
                    <a:pt x="0" y="66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6" name="Freeform 488">
              <a:extLst>
                <a:ext uri="{FF2B5EF4-FFF2-40B4-BE49-F238E27FC236}">
                  <a16:creationId xmlns:a16="http://schemas.microsoft.com/office/drawing/2014/main" id="{E0D33FF8-3387-4153-874E-5EAAED939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" y="2108"/>
              <a:ext cx="63" cy="206"/>
            </a:xfrm>
            <a:custGeom>
              <a:avLst/>
              <a:gdLst>
                <a:gd name="T0" fmla="*/ 11 w 63"/>
                <a:gd name="T1" fmla="*/ 85 h 103"/>
                <a:gd name="T2" fmla="*/ 28 w 63"/>
                <a:gd name="T3" fmla="*/ 67 h 103"/>
                <a:gd name="T4" fmla="*/ 16 w 63"/>
                <a:gd name="T5" fmla="*/ 56 h 103"/>
                <a:gd name="T6" fmla="*/ 17 w 63"/>
                <a:gd name="T7" fmla="*/ 53 h 103"/>
                <a:gd name="T8" fmla="*/ 30 w 63"/>
                <a:gd name="T9" fmla="*/ 64 h 103"/>
                <a:gd name="T10" fmla="*/ 38 w 63"/>
                <a:gd name="T11" fmla="*/ 60 h 103"/>
                <a:gd name="T12" fmla="*/ 38 w 63"/>
                <a:gd name="T13" fmla="*/ 53 h 103"/>
                <a:gd name="T14" fmla="*/ 54 w 63"/>
                <a:gd name="T15" fmla="*/ 42 h 103"/>
                <a:gd name="T16" fmla="*/ 54 w 63"/>
                <a:gd name="T17" fmla="*/ 26 h 103"/>
                <a:gd name="T18" fmla="*/ 51 w 63"/>
                <a:gd name="T19" fmla="*/ 7 h 103"/>
                <a:gd name="T20" fmla="*/ 63 w 63"/>
                <a:gd name="T21" fmla="*/ 0 h 103"/>
                <a:gd name="T22" fmla="*/ 55 w 63"/>
                <a:gd name="T23" fmla="*/ 5 h 103"/>
                <a:gd name="T24" fmla="*/ 56 w 63"/>
                <a:gd name="T25" fmla="*/ 23 h 103"/>
                <a:gd name="T26" fmla="*/ 56 w 63"/>
                <a:gd name="T27" fmla="*/ 41 h 103"/>
                <a:gd name="T28" fmla="*/ 62 w 63"/>
                <a:gd name="T29" fmla="*/ 49 h 103"/>
                <a:gd name="T30" fmla="*/ 61 w 63"/>
                <a:gd name="T31" fmla="*/ 51 h 103"/>
                <a:gd name="T32" fmla="*/ 56 w 63"/>
                <a:gd name="T33" fmla="*/ 47 h 103"/>
                <a:gd name="T34" fmla="*/ 48 w 63"/>
                <a:gd name="T35" fmla="*/ 51 h 103"/>
                <a:gd name="T36" fmla="*/ 42 w 63"/>
                <a:gd name="T37" fmla="*/ 53 h 103"/>
                <a:gd name="T38" fmla="*/ 43 w 63"/>
                <a:gd name="T39" fmla="*/ 60 h 103"/>
                <a:gd name="T40" fmla="*/ 37 w 63"/>
                <a:gd name="T41" fmla="*/ 65 h 103"/>
                <a:gd name="T42" fmla="*/ 28 w 63"/>
                <a:gd name="T43" fmla="*/ 74 h 103"/>
                <a:gd name="T44" fmla="*/ 36 w 63"/>
                <a:gd name="T45" fmla="*/ 81 h 103"/>
                <a:gd name="T46" fmla="*/ 33 w 63"/>
                <a:gd name="T47" fmla="*/ 85 h 103"/>
                <a:gd name="T48" fmla="*/ 25 w 63"/>
                <a:gd name="T49" fmla="*/ 78 h 103"/>
                <a:gd name="T50" fmla="*/ 20 w 63"/>
                <a:gd name="T51" fmla="*/ 84 h 103"/>
                <a:gd name="T52" fmla="*/ 0 w 63"/>
                <a:gd name="T53" fmla="*/ 103 h 103"/>
                <a:gd name="T54" fmla="*/ 11 w 63"/>
                <a:gd name="T55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3" h="103">
                  <a:moveTo>
                    <a:pt x="11" y="85"/>
                  </a:moveTo>
                  <a:cubicBezTo>
                    <a:pt x="14" y="83"/>
                    <a:pt x="29" y="70"/>
                    <a:pt x="28" y="67"/>
                  </a:cubicBezTo>
                  <a:cubicBezTo>
                    <a:pt x="28" y="64"/>
                    <a:pt x="18" y="58"/>
                    <a:pt x="16" y="56"/>
                  </a:cubicBezTo>
                  <a:cubicBezTo>
                    <a:pt x="15" y="55"/>
                    <a:pt x="16" y="54"/>
                    <a:pt x="17" y="53"/>
                  </a:cubicBezTo>
                  <a:cubicBezTo>
                    <a:pt x="21" y="56"/>
                    <a:pt x="26" y="60"/>
                    <a:pt x="30" y="64"/>
                  </a:cubicBezTo>
                  <a:cubicBezTo>
                    <a:pt x="30" y="64"/>
                    <a:pt x="36" y="61"/>
                    <a:pt x="38" y="60"/>
                  </a:cubicBezTo>
                  <a:cubicBezTo>
                    <a:pt x="40" y="58"/>
                    <a:pt x="37" y="57"/>
                    <a:pt x="38" y="53"/>
                  </a:cubicBezTo>
                  <a:cubicBezTo>
                    <a:pt x="40" y="42"/>
                    <a:pt x="54" y="53"/>
                    <a:pt x="54" y="42"/>
                  </a:cubicBezTo>
                  <a:cubicBezTo>
                    <a:pt x="54" y="35"/>
                    <a:pt x="54" y="31"/>
                    <a:pt x="54" y="26"/>
                  </a:cubicBezTo>
                  <a:cubicBezTo>
                    <a:pt x="55" y="22"/>
                    <a:pt x="51" y="7"/>
                    <a:pt x="51" y="7"/>
                  </a:cubicBezTo>
                  <a:cubicBezTo>
                    <a:pt x="54" y="2"/>
                    <a:pt x="58" y="2"/>
                    <a:pt x="63" y="0"/>
                  </a:cubicBezTo>
                  <a:cubicBezTo>
                    <a:pt x="60" y="2"/>
                    <a:pt x="58" y="3"/>
                    <a:pt x="55" y="5"/>
                  </a:cubicBezTo>
                  <a:cubicBezTo>
                    <a:pt x="52" y="11"/>
                    <a:pt x="56" y="16"/>
                    <a:pt x="56" y="23"/>
                  </a:cubicBezTo>
                  <a:cubicBezTo>
                    <a:pt x="56" y="26"/>
                    <a:pt x="55" y="39"/>
                    <a:pt x="56" y="41"/>
                  </a:cubicBezTo>
                  <a:cubicBezTo>
                    <a:pt x="56" y="42"/>
                    <a:pt x="62" y="49"/>
                    <a:pt x="62" y="49"/>
                  </a:cubicBezTo>
                  <a:cubicBezTo>
                    <a:pt x="62" y="50"/>
                    <a:pt x="62" y="50"/>
                    <a:pt x="61" y="51"/>
                  </a:cubicBezTo>
                  <a:cubicBezTo>
                    <a:pt x="59" y="50"/>
                    <a:pt x="58" y="48"/>
                    <a:pt x="56" y="47"/>
                  </a:cubicBezTo>
                  <a:cubicBezTo>
                    <a:pt x="56" y="47"/>
                    <a:pt x="51" y="51"/>
                    <a:pt x="48" y="51"/>
                  </a:cubicBezTo>
                  <a:cubicBezTo>
                    <a:pt x="45" y="51"/>
                    <a:pt x="42" y="50"/>
                    <a:pt x="42" y="53"/>
                  </a:cubicBezTo>
                  <a:cubicBezTo>
                    <a:pt x="42" y="55"/>
                    <a:pt x="43" y="60"/>
                    <a:pt x="43" y="60"/>
                  </a:cubicBezTo>
                  <a:cubicBezTo>
                    <a:pt x="43" y="60"/>
                    <a:pt x="40" y="65"/>
                    <a:pt x="37" y="65"/>
                  </a:cubicBezTo>
                  <a:cubicBezTo>
                    <a:pt x="33" y="66"/>
                    <a:pt x="31" y="71"/>
                    <a:pt x="28" y="74"/>
                  </a:cubicBezTo>
                  <a:cubicBezTo>
                    <a:pt x="31" y="77"/>
                    <a:pt x="33" y="79"/>
                    <a:pt x="36" y="81"/>
                  </a:cubicBezTo>
                  <a:cubicBezTo>
                    <a:pt x="35" y="83"/>
                    <a:pt x="34" y="84"/>
                    <a:pt x="33" y="85"/>
                  </a:cubicBezTo>
                  <a:cubicBezTo>
                    <a:pt x="30" y="83"/>
                    <a:pt x="28" y="80"/>
                    <a:pt x="25" y="78"/>
                  </a:cubicBezTo>
                  <a:cubicBezTo>
                    <a:pt x="25" y="78"/>
                    <a:pt x="21" y="82"/>
                    <a:pt x="20" y="84"/>
                  </a:cubicBezTo>
                  <a:cubicBezTo>
                    <a:pt x="19" y="86"/>
                    <a:pt x="0" y="103"/>
                    <a:pt x="0" y="103"/>
                  </a:cubicBezTo>
                  <a:cubicBezTo>
                    <a:pt x="3" y="97"/>
                    <a:pt x="7" y="91"/>
                    <a:pt x="11" y="85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7" name="Freeform 489">
              <a:extLst>
                <a:ext uri="{FF2B5EF4-FFF2-40B4-BE49-F238E27FC236}">
                  <a16:creationId xmlns:a16="http://schemas.microsoft.com/office/drawing/2014/main" id="{031164AD-44D6-42BD-9151-E748D968A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0" y="2074"/>
              <a:ext cx="30" cy="390"/>
            </a:xfrm>
            <a:custGeom>
              <a:avLst/>
              <a:gdLst>
                <a:gd name="T0" fmla="*/ 24 w 30"/>
                <a:gd name="T1" fmla="*/ 38 h 195"/>
                <a:gd name="T2" fmla="*/ 12 w 30"/>
                <a:gd name="T3" fmla="*/ 52 h 195"/>
                <a:gd name="T4" fmla="*/ 14 w 30"/>
                <a:gd name="T5" fmla="*/ 65 h 195"/>
                <a:gd name="T6" fmla="*/ 11 w 30"/>
                <a:gd name="T7" fmla="*/ 82 h 195"/>
                <a:gd name="T8" fmla="*/ 2 w 30"/>
                <a:gd name="T9" fmla="*/ 123 h 195"/>
                <a:gd name="T10" fmla="*/ 7 w 30"/>
                <a:gd name="T11" fmla="*/ 167 h 195"/>
                <a:gd name="T12" fmla="*/ 4 w 30"/>
                <a:gd name="T13" fmla="*/ 194 h 195"/>
                <a:gd name="T14" fmla="*/ 9 w 30"/>
                <a:gd name="T15" fmla="*/ 193 h 195"/>
                <a:gd name="T16" fmla="*/ 13 w 30"/>
                <a:gd name="T17" fmla="*/ 152 h 195"/>
                <a:gd name="T18" fmla="*/ 8 w 30"/>
                <a:gd name="T19" fmla="*/ 119 h 195"/>
                <a:gd name="T20" fmla="*/ 17 w 30"/>
                <a:gd name="T21" fmla="*/ 74 h 195"/>
                <a:gd name="T22" fmla="*/ 18 w 30"/>
                <a:gd name="T23" fmla="*/ 50 h 195"/>
                <a:gd name="T24" fmla="*/ 26 w 30"/>
                <a:gd name="T25" fmla="*/ 41 h 195"/>
                <a:gd name="T26" fmla="*/ 22 w 30"/>
                <a:gd name="T27" fmla="*/ 33 h 195"/>
                <a:gd name="T28" fmla="*/ 17 w 30"/>
                <a:gd name="T29" fmla="*/ 29 h 195"/>
                <a:gd name="T30" fmla="*/ 12 w 30"/>
                <a:gd name="T31" fmla="*/ 15 h 195"/>
                <a:gd name="T32" fmla="*/ 1 w 30"/>
                <a:gd name="T33" fmla="*/ 0 h 195"/>
                <a:gd name="T34" fmla="*/ 9 w 30"/>
                <a:gd name="T35" fmla="*/ 14 h 195"/>
                <a:gd name="T36" fmla="*/ 14 w 30"/>
                <a:gd name="T37" fmla="*/ 25 h 195"/>
                <a:gd name="T38" fmla="*/ 15 w 30"/>
                <a:gd name="T39" fmla="*/ 31 h 195"/>
                <a:gd name="T40" fmla="*/ 24 w 30"/>
                <a:gd name="T41" fmla="*/ 3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" h="195">
                  <a:moveTo>
                    <a:pt x="24" y="38"/>
                  </a:moveTo>
                  <a:cubicBezTo>
                    <a:pt x="24" y="38"/>
                    <a:pt x="13" y="45"/>
                    <a:pt x="12" y="52"/>
                  </a:cubicBezTo>
                  <a:cubicBezTo>
                    <a:pt x="11" y="59"/>
                    <a:pt x="14" y="65"/>
                    <a:pt x="14" y="65"/>
                  </a:cubicBezTo>
                  <a:cubicBezTo>
                    <a:pt x="14" y="65"/>
                    <a:pt x="11" y="76"/>
                    <a:pt x="11" y="82"/>
                  </a:cubicBezTo>
                  <a:cubicBezTo>
                    <a:pt x="11" y="89"/>
                    <a:pt x="0" y="104"/>
                    <a:pt x="2" y="123"/>
                  </a:cubicBezTo>
                  <a:cubicBezTo>
                    <a:pt x="4" y="143"/>
                    <a:pt x="9" y="139"/>
                    <a:pt x="7" y="167"/>
                  </a:cubicBezTo>
                  <a:cubicBezTo>
                    <a:pt x="4" y="195"/>
                    <a:pt x="4" y="194"/>
                    <a:pt x="4" y="194"/>
                  </a:cubicBezTo>
                  <a:cubicBezTo>
                    <a:pt x="5" y="194"/>
                    <a:pt x="7" y="194"/>
                    <a:pt x="9" y="193"/>
                  </a:cubicBezTo>
                  <a:cubicBezTo>
                    <a:pt x="9" y="193"/>
                    <a:pt x="13" y="164"/>
                    <a:pt x="13" y="152"/>
                  </a:cubicBezTo>
                  <a:cubicBezTo>
                    <a:pt x="13" y="139"/>
                    <a:pt x="8" y="125"/>
                    <a:pt x="8" y="119"/>
                  </a:cubicBezTo>
                  <a:cubicBezTo>
                    <a:pt x="8" y="112"/>
                    <a:pt x="17" y="74"/>
                    <a:pt x="17" y="74"/>
                  </a:cubicBezTo>
                  <a:cubicBezTo>
                    <a:pt x="17" y="66"/>
                    <a:pt x="18" y="58"/>
                    <a:pt x="18" y="50"/>
                  </a:cubicBezTo>
                  <a:cubicBezTo>
                    <a:pt x="18" y="50"/>
                    <a:pt x="23" y="45"/>
                    <a:pt x="26" y="41"/>
                  </a:cubicBezTo>
                  <a:cubicBezTo>
                    <a:pt x="30" y="37"/>
                    <a:pt x="22" y="33"/>
                    <a:pt x="22" y="33"/>
                  </a:cubicBezTo>
                  <a:cubicBezTo>
                    <a:pt x="22" y="33"/>
                    <a:pt x="18" y="32"/>
                    <a:pt x="17" y="29"/>
                  </a:cubicBezTo>
                  <a:cubicBezTo>
                    <a:pt x="16" y="25"/>
                    <a:pt x="19" y="25"/>
                    <a:pt x="12" y="15"/>
                  </a:cubicBezTo>
                  <a:cubicBezTo>
                    <a:pt x="5" y="4"/>
                    <a:pt x="1" y="0"/>
                    <a:pt x="1" y="0"/>
                  </a:cubicBezTo>
                  <a:cubicBezTo>
                    <a:pt x="4" y="5"/>
                    <a:pt x="6" y="9"/>
                    <a:pt x="9" y="14"/>
                  </a:cubicBezTo>
                  <a:cubicBezTo>
                    <a:pt x="9" y="14"/>
                    <a:pt x="15" y="22"/>
                    <a:pt x="14" y="25"/>
                  </a:cubicBezTo>
                  <a:cubicBezTo>
                    <a:pt x="14" y="29"/>
                    <a:pt x="13" y="28"/>
                    <a:pt x="15" y="31"/>
                  </a:cubicBezTo>
                  <a:cubicBezTo>
                    <a:pt x="17" y="34"/>
                    <a:pt x="24" y="38"/>
                    <a:pt x="24" y="38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8" name="Freeform 490">
              <a:extLst>
                <a:ext uri="{FF2B5EF4-FFF2-40B4-BE49-F238E27FC236}">
                  <a16:creationId xmlns:a16="http://schemas.microsoft.com/office/drawing/2014/main" id="{B4D86A51-0E89-40BE-9E1C-8340707FD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" y="2090"/>
              <a:ext cx="98" cy="394"/>
            </a:xfrm>
            <a:custGeom>
              <a:avLst/>
              <a:gdLst>
                <a:gd name="T0" fmla="*/ 57 w 98"/>
                <a:gd name="T1" fmla="*/ 34 h 197"/>
                <a:gd name="T2" fmla="*/ 39 w 98"/>
                <a:gd name="T3" fmla="*/ 60 h 197"/>
                <a:gd name="T4" fmla="*/ 35 w 98"/>
                <a:gd name="T5" fmla="*/ 80 h 197"/>
                <a:gd name="T6" fmla="*/ 18 w 98"/>
                <a:gd name="T7" fmla="*/ 85 h 197"/>
                <a:gd name="T8" fmla="*/ 28 w 98"/>
                <a:gd name="T9" fmla="*/ 66 h 197"/>
                <a:gd name="T10" fmla="*/ 18 w 98"/>
                <a:gd name="T11" fmla="*/ 79 h 197"/>
                <a:gd name="T12" fmla="*/ 4 w 98"/>
                <a:gd name="T13" fmla="*/ 110 h 197"/>
                <a:gd name="T14" fmla="*/ 1 w 98"/>
                <a:gd name="T15" fmla="*/ 131 h 197"/>
                <a:gd name="T16" fmla="*/ 5 w 98"/>
                <a:gd name="T17" fmla="*/ 170 h 197"/>
                <a:gd name="T18" fmla="*/ 1 w 98"/>
                <a:gd name="T19" fmla="*/ 191 h 197"/>
                <a:gd name="T20" fmla="*/ 9 w 98"/>
                <a:gd name="T21" fmla="*/ 197 h 197"/>
                <a:gd name="T22" fmla="*/ 12 w 98"/>
                <a:gd name="T23" fmla="*/ 147 h 197"/>
                <a:gd name="T24" fmla="*/ 9 w 98"/>
                <a:gd name="T25" fmla="*/ 113 h 197"/>
                <a:gd name="T26" fmla="*/ 22 w 98"/>
                <a:gd name="T27" fmla="*/ 88 h 197"/>
                <a:gd name="T28" fmla="*/ 39 w 98"/>
                <a:gd name="T29" fmla="*/ 85 h 197"/>
                <a:gd name="T30" fmla="*/ 67 w 98"/>
                <a:gd name="T31" fmla="*/ 84 h 197"/>
                <a:gd name="T32" fmla="*/ 91 w 98"/>
                <a:gd name="T33" fmla="*/ 71 h 197"/>
                <a:gd name="T34" fmla="*/ 98 w 98"/>
                <a:gd name="T35" fmla="*/ 65 h 197"/>
                <a:gd name="T36" fmla="*/ 81 w 98"/>
                <a:gd name="T37" fmla="*/ 77 h 197"/>
                <a:gd name="T38" fmla="*/ 58 w 98"/>
                <a:gd name="T39" fmla="*/ 83 h 197"/>
                <a:gd name="T40" fmla="*/ 40 w 98"/>
                <a:gd name="T41" fmla="*/ 79 h 197"/>
                <a:gd name="T42" fmla="*/ 44 w 98"/>
                <a:gd name="T43" fmla="*/ 56 h 197"/>
                <a:gd name="T44" fmla="*/ 59 w 98"/>
                <a:gd name="T45" fmla="*/ 36 h 197"/>
                <a:gd name="T46" fmla="*/ 60 w 98"/>
                <a:gd name="T47" fmla="*/ 24 h 197"/>
                <a:gd name="T48" fmla="*/ 76 w 98"/>
                <a:gd name="T49" fmla="*/ 13 h 197"/>
                <a:gd name="T50" fmla="*/ 83 w 98"/>
                <a:gd name="T51" fmla="*/ 0 h 197"/>
                <a:gd name="T52" fmla="*/ 76 w 98"/>
                <a:gd name="T53" fmla="*/ 6 h 197"/>
                <a:gd name="T54" fmla="*/ 72 w 98"/>
                <a:gd name="T55" fmla="*/ 14 h 197"/>
                <a:gd name="T56" fmla="*/ 57 w 98"/>
                <a:gd name="T57" fmla="*/ 24 h 197"/>
                <a:gd name="T58" fmla="*/ 58 w 98"/>
                <a:gd name="T59" fmla="*/ 32 h 197"/>
                <a:gd name="T60" fmla="*/ 57 w 98"/>
                <a:gd name="T61" fmla="*/ 34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197">
                  <a:moveTo>
                    <a:pt x="57" y="34"/>
                  </a:moveTo>
                  <a:cubicBezTo>
                    <a:pt x="57" y="34"/>
                    <a:pt x="40" y="55"/>
                    <a:pt x="39" y="60"/>
                  </a:cubicBezTo>
                  <a:cubicBezTo>
                    <a:pt x="37" y="65"/>
                    <a:pt x="35" y="80"/>
                    <a:pt x="35" y="80"/>
                  </a:cubicBezTo>
                  <a:cubicBezTo>
                    <a:pt x="35" y="80"/>
                    <a:pt x="19" y="84"/>
                    <a:pt x="18" y="85"/>
                  </a:cubicBezTo>
                  <a:cubicBezTo>
                    <a:pt x="17" y="86"/>
                    <a:pt x="28" y="66"/>
                    <a:pt x="28" y="66"/>
                  </a:cubicBezTo>
                  <a:cubicBezTo>
                    <a:pt x="28" y="66"/>
                    <a:pt x="21" y="73"/>
                    <a:pt x="18" y="79"/>
                  </a:cubicBezTo>
                  <a:cubicBezTo>
                    <a:pt x="15" y="84"/>
                    <a:pt x="5" y="104"/>
                    <a:pt x="4" y="110"/>
                  </a:cubicBezTo>
                  <a:cubicBezTo>
                    <a:pt x="2" y="115"/>
                    <a:pt x="0" y="120"/>
                    <a:pt x="1" y="131"/>
                  </a:cubicBezTo>
                  <a:cubicBezTo>
                    <a:pt x="1" y="142"/>
                    <a:pt x="5" y="156"/>
                    <a:pt x="5" y="170"/>
                  </a:cubicBezTo>
                  <a:cubicBezTo>
                    <a:pt x="4" y="184"/>
                    <a:pt x="1" y="191"/>
                    <a:pt x="1" y="191"/>
                  </a:cubicBezTo>
                  <a:lnTo>
                    <a:pt x="9" y="197"/>
                  </a:lnTo>
                  <a:cubicBezTo>
                    <a:pt x="9" y="197"/>
                    <a:pt x="14" y="157"/>
                    <a:pt x="12" y="147"/>
                  </a:cubicBezTo>
                  <a:cubicBezTo>
                    <a:pt x="9" y="138"/>
                    <a:pt x="5" y="125"/>
                    <a:pt x="9" y="113"/>
                  </a:cubicBezTo>
                  <a:cubicBezTo>
                    <a:pt x="12" y="101"/>
                    <a:pt x="22" y="88"/>
                    <a:pt x="22" y="88"/>
                  </a:cubicBezTo>
                  <a:cubicBezTo>
                    <a:pt x="22" y="88"/>
                    <a:pt x="32" y="84"/>
                    <a:pt x="39" y="85"/>
                  </a:cubicBezTo>
                  <a:cubicBezTo>
                    <a:pt x="47" y="86"/>
                    <a:pt x="55" y="87"/>
                    <a:pt x="67" y="84"/>
                  </a:cubicBezTo>
                  <a:cubicBezTo>
                    <a:pt x="79" y="82"/>
                    <a:pt x="91" y="71"/>
                    <a:pt x="91" y="71"/>
                  </a:cubicBezTo>
                  <a:lnTo>
                    <a:pt x="98" y="65"/>
                  </a:lnTo>
                  <a:cubicBezTo>
                    <a:pt x="98" y="65"/>
                    <a:pt x="87" y="74"/>
                    <a:pt x="81" y="77"/>
                  </a:cubicBezTo>
                  <a:cubicBezTo>
                    <a:pt x="75" y="80"/>
                    <a:pt x="63" y="83"/>
                    <a:pt x="58" y="83"/>
                  </a:cubicBezTo>
                  <a:cubicBezTo>
                    <a:pt x="53" y="83"/>
                    <a:pt x="40" y="79"/>
                    <a:pt x="40" y="79"/>
                  </a:cubicBezTo>
                  <a:cubicBezTo>
                    <a:pt x="40" y="79"/>
                    <a:pt x="41" y="61"/>
                    <a:pt x="44" y="56"/>
                  </a:cubicBezTo>
                  <a:cubicBezTo>
                    <a:pt x="47" y="51"/>
                    <a:pt x="56" y="39"/>
                    <a:pt x="59" y="36"/>
                  </a:cubicBezTo>
                  <a:cubicBezTo>
                    <a:pt x="63" y="33"/>
                    <a:pt x="56" y="29"/>
                    <a:pt x="60" y="24"/>
                  </a:cubicBezTo>
                  <a:cubicBezTo>
                    <a:pt x="64" y="19"/>
                    <a:pt x="75" y="17"/>
                    <a:pt x="76" y="13"/>
                  </a:cubicBezTo>
                  <a:cubicBezTo>
                    <a:pt x="76" y="7"/>
                    <a:pt x="83" y="0"/>
                    <a:pt x="83" y="0"/>
                  </a:cubicBezTo>
                  <a:cubicBezTo>
                    <a:pt x="83" y="0"/>
                    <a:pt x="77" y="4"/>
                    <a:pt x="76" y="6"/>
                  </a:cubicBezTo>
                  <a:cubicBezTo>
                    <a:pt x="74" y="8"/>
                    <a:pt x="74" y="13"/>
                    <a:pt x="72" y="14"/>
                  </a:cubicBezTo>
                  <a:cubicBezTo>
                    <a:pt x="69" y="15"/>
                    <a:pt x="59" y="22"/>
                    <a:pt x="57" y="24"/>
                  </a:cubicBezTo>
                  <a:cubicBezTo>
                    <a:pt x="56" y="25"/>
                    <a:pt x="55" y="25"/>
                    <a:pt x="58" y="32"/>
                  </a:cubicBezTo>
                  <a:cubicBezTo>
                    <a:pt x="58" y="33"/>
                    <a:pt x="57" y="34"/>
                    <a:pt x="57" y="34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" name="Freeform 491">
              <a:extLst>
                <a:ext uri="{FF2B5EF4-FFF2-40B4-BE49-F238E27FC236}">
                  <a16:creationId xmlns:a16="http://schemas.microsoft.com/office/drawing/2014/main" id="{4E890564-0C48-42DF-B9FD-CC0EAC359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" y="2042"/>
              <a:ext cx="69" cy="427"/>
            </a:xfrm>
            <a:custGeom>
              <a:avLst/>
              <a:gdLst>
                <a:gd name="T0" fmla="*/ 1 w 69"/>
                <a:gd name="T1" fmla="*/ 0 h 213"/>
                <a:gd name="T2" fmla="*/ 1 w 69"/>
                <a:gd name="T3" fmla="*/ 24 h 213"/>
                <a:gd name="T4" fmla="*/ 6 w 69"/>
                <a:gd name="T5" fmla="*/ 40 h 213"/>
                <a:gd name="T6" fmla="*/ 6 w 69"/>
                <a:gd name="T7" fmla="*/ 72 h 213"/>
                <a:gd name="T8" fmla="*/ 11 w 69"/>
                <a:gd name="T9" fmla="*/ 98 h 213"/>
                <a:gd name="T10" fmla="*/ 8 w 69"/>
                <a:gd name="T11" fmla="*/ 143 h 213"/>
                <a:gd name="T12" fmla="*/ 11 w 69"/>
                <a:gd name="T13" fmla="*/ 213 h 213"/>
                <a:gd name="T14" fmla="*/ 17 w 69"/>
                <a:gd name="T15" fmla="*/ 208 h 213"/>
                <a:gd name="T16" fmla="*/ 20 w 69"/>
                <a:gd name="T17" fmla="*/ 147 h 213"/>
                <a:gd name="T18" fmla="*/ 33 w 69"/>
                <a:gd name="T19" fmla="*/ 105 h 213"/>
                <a:gd name="T20" fmla="*/ 43 w 69"/>
                <a:gd name="T21" fmla="*/ 68 h 213"/>
                <a:gd name="T22" fmla="*/ 60 w 69"/>
                <a:gd name="T23" fmla="*/ 43 h 213"/>
                <a:gd name="T24" fmla="*/ 69 w 69"/>
                <a:gd name="T25" fmla="*/ 20 h 213"/>
                <a:gd name="T26" fmla="*/ 58 w 69"/>
                <a:gd name="T27" fmla="*/ 38 h 213"/>
                <a:gd name="T28" fmla="*/ 45 w 69"/>
                <a:gd name="T29" fmla="*/ 59 h 213"/>
                <a:gd name="T30" fmla="*/ 33 w 69"/>
                <a:gd name="T31" fmla="*/ 81 h 213"/>
                <a:gd name="T32" fmla="*/ 27 w 69"/>
                <a:gd name="T33" fmla="*/ 111 h 213"/>
                <a:gd name="T34" fmla="*/ 17 w 69"/>
                <a:gd name="T35" fmla="*/ 136 h 213"/>
                <a:gd name="T36" fmla="*/ 13 w 69"/>
                <a:gd name="T37" fmla="*/ 171 h 213"/>
                <a:gd name="T38" fmla="*/ 13 w 69"/>
                <a:gd name="T39" fmla="*/ 122 h 213"/>
                <a:gd name="T40" fmla="*/ 17 w 69"/>
                <a:gd name="T41" fmla="*/ 97 h 213"/>
                <a:gd name="T42" fmla="*/ 28 w 69"/>
                <a:gd name="T43" fmla="*/ 79 h 213"/>
                <a:gd name="T44" fmla="*/ 14 w 69"/>
                <a:gd name="T45" fmla="*/ 95 h 213"/>
                <a:gd name="T46" fmla="*/ 11 w 69"/>
                <a:gd name="T47" fmla="*/ 72 h 213"/>
                <a:gd name="T48" fmla="*/ 10 w 69"/>
                <a:gd name="T49" fmla="*/ 44 h 213"/>
                <a:gd name="T50" fmla="*/ 10 w 69"/>
                <a:gd name="T51" fmla="*/ 36 h 213"/>
                <a:gd name="T52" fmla="*/ 4 w 69"/>
                <a:gd name="T53" fmla="*/ 28 h 213"/>
                <a:gd name="T54" fmla="*/ 1 w 69"/>
                <a:gd name="T55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9" h="213">
                  <a:moveTo>
                    <a:pt x="1" y="0"/>
                  </a:moveTo>
                  <a:cubicBezTo>
                    <a:pt x="1" y="0"/>
                    <a:pt x="0" y="13"/>
                    <a:pt x="1" y="24"/>
                  </a:cubicBezTo>
                  <a:cubicBezTo>
                    <a:pt x="2" y="34"/>
                    <a:pt x="6" y="40"/>
                    <a:pt x="6" y="40"/>
                  </a:cubicBezTo>
                  <a:cubicBezTo>
                    <a:pt x="6" y="40"/>
                    <a:pt x="5" y="58"/>
                    <a:pt x="6" y="72"/>
                  </a:cubicBezTo>
                  <a:cubicBezTo>
                    <a:pt x="8" y="87"/>
                    <a:pt x="11" y="98"/>
                    <a:pt x="11" y="98"/>
                  </a:cubicBezTo>
                  <a:cubicBezTo>
                    <a:pt x="11" y="98"/>
                    <a:pt x="8" y="128"/>
                    <a:pt x="8" y="143"/>
                  </a:cubicBezTo>
                  <a:cubicBezTo>
                    <a:pt x="8" y="159"/>
                    <a:pt x="11" y="213"/>
                    <a:pt x="11" y="213"/>
                  </a:cubicBezTo>
                  <a:lnTo>
                    <a:pt x="17" y="208"/>
                  </a:lnTo>
                  <a:cubicBezTo>
                    <a:pt x="17" y="208"/>
                    <a:pt x="19" y="166"/>
                    <a:pt x="20" y="147"/>
                  </a:cubicBezTo>
                  <a:cubicBezTo>
                    <a:pt x="21" y="128"/>
                    <a:pt x="33" y="116"/>
                    <a:pt x="33" y="105"/>
                  </a:cubicBezTo>
                  <a:cubicBezTo>
                    <a:pt x="33" y="94"/>
                    <a:pt x="39" y="74"/>
                    <a:pt x="43" y="68"/>
                  </a:cubicBezTo>
                  <a:cubicBezTo>
                    <a:pt x="48" y="62"/>
                    <a:pt x="60" y="46"/>
                    <a:pt x="60" y="43"/>
                  </a:cubicBezTo>
                  <a:cubicBezTo>
                    <a:pt x="60" y="41"/>
                    <a:pt x="69" y="20"/>
                    <a:pt x="69" y="20"/>
                  </a:cubicBezTo>
                  <a:cubicBezTo>
                    <a:pt x="69" y="20"/>
                    <a:pt x="60" y="34"/>
                    <a:pt x="58" y="38"/>
                  </a:cubicBezTo>
                  <a:cubicBezTo>
                    <a:pt x="57" y="42"/>
                    <a:pt x="51" y="54"/>
                    <a:pt x="45" y="59"/>
                  </a:cubicBezTo>
                  <a:cubicBezTo>
                    <a:pt x="39" y="63"/>
                    <a:pt x="33" y="81"/>
                    <a:pt x="33" y="81"/>
                  </a:cubicBezTo>
                  <a:lnTo>
                    <a:pt x="27" y="111"/>
                  </a:lnTo>
                  <a:cubicBezTo>
                    <a:pt x="27" y="111"/>
                    <a:pt x="20" y="133"/>
                    <a:pt x="17" y="136"/>
                  </a:cubicBezTo>
                  <a:cubicBezTo>
                    <a:pt x="15" y="139"/>
                    <a:pt x="13" y="171"/>
                    <a:pt x="13" y="171"/>
                  </a:cubicBezTo>
                  <a:cubicBezTo>
                    <a:pt x="13" y="171"/>
                    <a:pt x="13" y="134"/>
                    <a:pt x="13" y="122"/>
                  </a:cubicBezTo>
                  <a:cubicBezTo>
                    <a:pt x="14" y="110"/>
                    <a:pt x="17" y="97"/>
                    <a:pt x="17" y="97"/>
                  </a:cubicBezTo>
                  <a:lnTo>
                    <a:pt x="28" y="79"/>
                  </a:lnTo>
                  <a:lnTo>
                    <a:pt x="14" y="95"/>
                  </a:lnTo>
                  <a:cubicBezTo>
                    <a:pt x="14" y="95"/>
                    <a:pt x="11" y="82"/>
                    <a:pt x="11" y="72"/>
                  </a:cubicBezTo>
                  <a:cubicBezTo>
                    <a:pt x="11" y="63"/>
                    <a:pt x="10" y="44"/>
                    <a:pt x="10" y="44"/>
                  </a:cubicBezTo>
                  <a:lnTo>
                    <a:pt x="10" y="36"/>
                  </a:lnTo>
                  <a:cubicBezTo>
                    <a:pt x="10" y="36"/>
                    <a:pt x="6" y="35"/>
                    <a:pt x="4" y="28"/>
                  </a:cubicBezTo>
                  <a:cubicBezTo>
                    <a:pt x="3" y="22"/>
                    <a:pt x="1" y="0"/>
                    <a:pt x="1" y="0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0" name="Freeform 492">
              <a:extLst>
                <a:ext uri="{FF2B5EF4-FFF2-40B4-BE49-F238E27FC236}">
                  <a16:creationId xmlns:a16="http://schemas.microsoft.com/office/drawing/2014/main" id="{78C2471C-F231-451C-9F97-AD4E3011F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7" y="2248"/>
              <a:ext cx="156" cy="242"/>
            </a:xfrm>
            <a:custGeom>
              <a:avLst/>
              <a:gdLst>
                <a:gd name="T0" fmla="*/ 112 w 156"/>
                <a:gd name="T1" fmla="*/ 121 h 121"/>
                <a:gd name="T2" fmla="*/ 121 w 156"/>
                <a:gd name="T3" fmla="*/ 114 h 121"/>
                <a:gd name="T4" fmla="*/ 110 w 156"/>
                <a:gd name="T5" fmla="*/ 89 h 121"/>
                <a:gd name="T6" fmla="*/ 111 w 156"/>
                <a:gd name="T7" fmla="*/ 70 h 121"/>
                <a:gd name="T8" fmla="*/ 130 w 156"/>
                <a:gd name="T9" fmla="*/ 46 h 121"/>
                <a:gd name="T10" fmla="*/ 148 w 156"/>
                <a:gd name="T11" fmla="*/ 31 h 121"/>
                <a:gd name="T12" fmla="*/ 156 w 156"/>
                <a:gd name="T13" fmla="*/ 20 h 121"/>
                <a:gd name="T14" fmla="*/ 142 w 156"/>
                <a:gd name="T15" fmla="*/ 32 h 121"/>
                <a:gd name="T16" fmla="*/ 119 w 156"/>
                <a:gd name="T17" fmla="*/ 50 h 121"/>
                <a:gd name="T18" fmla="*/ 109 w 156"/>
                <a:gd name="T19" fmla="*/ 65 h 121"/>
                <a:gd name="T20" fmla="*/ 107 w 156"/>
                <a:gd name="T21" fmla="*/ 48 h 121"/>
                <a:gd name="T22" fmla="*/ 126 w 156"/>
                <a:gd name="T23" fmla="*/ 32 h 121"/>
                <a:gd name="T24" fmla="*/ 129 w 156"/>
                <a:gd name="T25" fmla="*/ 31 h 121"/>
                <a:gd name="T26" fmla="*/ 125 w 156"/>
                <a:gd name="T27" fmla="*/ 29 h 121"/>
                <a:gd name="T28" fmla="*/ 125 w 156"/>
                <a:gd name="T29" fmla="*/ 22 h 121"/>
                <a:gd name="T30" fmla="*/ 123 w 156"/>
                <a:gd name="T31" fmla="*/ 31 h 121"/>
                <a:gd name="T32" fmla="*/ 106 w 156"/>
                <a:gd name="T33" fmla="*/ 39 h 121"/>
                <a:gd name="T34" fmla="*/ 121 w 156"/>
                <a:gd name="T35" fmla="*/ 26 h 121"/>
                <a:gd name="T36" fmla="*/ 121 w 156"/>
                <a:gd name="T37" fmla="*/ 24 h 121"/>
                <a:gd name="T38" fmla="*/ 111 w 156"/>
                <a:gd name="T39" fmla="*/ 27 h 121"/>
                <a:gd name="T40" fmla="*/ 119 w 156"/>
                <a:gd name="T41" fmla="*/ 8 h 121"/>
                <a:gd name="T42" fmla="*/ 116 w 156"/>
                <a:gd name="T43" fmla="*/ 7 h 121"/>
                <a:gd name="T44" fmla="*/ 115 w 156"/>
                <a:gd name="T45" fmla="*/ 0 h 121"/>
                <a:gd name="T46" fmla="*/ 115 w 156"/>
                <a:gd name="T47" fmla="*/ 7 h 121"/>
                <a:gd name="T48" fmla="*/ 108 w 156"/>
                <a:gd name="T49" fmla="*/ 27 h 121"/>
                <a:gd name="T50" fmla="*/ 102 w 156"/>
                <a:gd name="T51" fmla="*/ 40 h 121"/>
                <a:gd name="T52" fmla="*/ 105 w 156"/>
                <a:gd name="T53" fmla="*/ 70 h 121"/>
                <a:gd name="T54" fmla="*/ 105 w 156"/>
                <a:gd name="T55" fmla="*/ 74 h 121"/>
                <a:gd name="T56" fmla="*/ 69 w 156"/>
                <a:gd name="T57" fmla="*/ 34 h 121"/>
                <a:gd name="T58" fmla="*/ 51 w 156"/>
                <a:gd name="T59" fmla="*/ 18 h 121"/>
                <a:gd name="T60" fmla="*/ 27 w 156"/>
                <a:gd name="T61" fmla="*/ 6 h 121"/>
                <a:gd name="T62" fmla="*/ 29 w 156"/>
                <a:gd name="T63" fmla="*/ 9 h 121"/>
                <a:gd name="T64" fmla="*/ 48 w 156"/>
                <a:gd name="T65" fmla="*/ 18 h 121"/>
                <a:gd name="T66" fmla="*/ 44 w 156"/>
                <a:gd name="T67" fmla="*/ 19 h 121"/>
                <a:gd name="T68" fmla="*/ 23 w 156"/>
                <a:gd name="T69" fmla="*/ 14 h 121"/>
                <a:gd name="T70" fmla="*/ 31 w 156"/>
                <a:gd name="T71" fmla="*/ 18 h 121"/>
                <a:gd name="T72" fmla="*/ 46 w 156"/>
                <a:gd name="T73" fmla="*/ 22 h 121"/>
                <a:gd name="T74" fmla="*/ 52 w 156"/>
                <a:gd name="T75" fmla="*/ 21 h 121"/>
                <a:gd name="T76" fmla="*/ 64 w 156"/>
                <a:gd name="T77" fmla="*/ 32 h 121"/>
                <a:gd name="T78" fmla="*/ 50 w 156"/>
                <a:gd name="T79" fmla="*/ 26 h 121"/>
                <a:gd name="T80" fmla="*/ 29 w 156"/>
                <a:gd name="T81" fmla="*/ 23 h 121"/>
                <a:gd name="T82" fmla="*/ 18 w 156"/>
                <a:gd name="T83" fmla="*/ 22 h 121"/>
                <a:gd name="T84" fmla="*/ 0 w 156"/>
                <a:gd name="T85" fmla="*/ 5 h 121"/>
                <a:gd name="T86" fmla="*/ 13 w 156"/>
                <a:gd name="T87" fmla="*/ 21 h 121"/>
                <a:gd name="T88" fmla="*/ 8 w 156"/>
                <a:gd name="T89" fmla="*/ 22 h 121"/>
                <a:gd name="T90" fmla="*/ 18 w 156"/>
                <a:gd name="T91" fmla="*/ 24 h 121"/>
                <a:gd name="T92" fmla="*/ 54 w 156"/>
                <a:gd name="T93" fmla="*/ 31 h 121"/>
                <a:gd name="T94" fmla="*/ 66 w 156"/>
                <a:gd name="T95" fmla="*/ 38 h 121"/>
                <a:gd name="T96" fmla="*/ 56 w 156"/>
                <a:gd name="T97" fmla="*/ 38 h 121"/>
                <a:gd name="T98" fmla="*/ 39 w 156"/>
                <a:gd name="T99" fmla="*/ 41 h 121"/>
                <a:gd name="T100" fmla="*/ 29 w 156"/>
                <a:gd name="T101" fmla="*/ 35 h 121"/>
                <a:gd name="T102" fmla="*/ 17 w 156"/>
                <a:gd name="T103" fmla="*/ 36 h 121"/>
                <a:gd name="T104" fmla="*/ 38 w 156"/>
                <a:gd name="T105" fmla="*/ 44 h 121"/>
                <a:gd name="T106" fmla="*/ 68 w 156"/>
                <a:gd name="T107" fmla="*/ 41 h 121"/>
                <a:gd name="T108" fmla="*/ 95 w 156"/>
                <a:gd name="T109" fmla="*/ 66 h 121"/>
                <a:gd name="T110" fmla="*/ 100 w 156"/>
                <a:gd name="T111" fmla="*/ 84 h 121"/>
                <a:gd name="T112" fmla="*/ 99 w 156"/>
                <a:gd name="T113" fmla="*/ 91 h 121"/>
                <a:gd name="T114" fmla="*/ 107 w 156"/>
                <a:gd name="T115" fmla="*/ 104 h 121"/>
                <a:gd name="T116" fmla="*/ 112 w 156"/>
                <a:gd name="T11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21">
                  <a:moveTo>
                    <a:pt x="112" y="121"/>
                  </a:moveTo>
                  <a:cubicBezTo>
                    <a:pt x="115" y="119"/>
                    <a:pt x="118" y="117"/>
                    <a:pt x="121" y="114"/>
                  </a:cubicBezTo>
                  <a:cubicBezTo>
                    <a:pt x="121" y="114"/>
                    <a:pt x="111" y="93"/>
                    <a:pt x="110" y="89"/>
                  </a:cubicBezTo>
                  <a:cubicBezTo>
                    <a:pt x="109" y="84"/>
                    <a:pt x="111" y="70"/>
                    <a:pt x="111" y="70"/>
                  </a:cubicBezTo>
                  <a:cubicBezTo>
                    <a:pt x="115" y="58"/>
                    <a:pt x="119" y="53"/>
                    <a:pt x="130" y="46"/>
                  </a:cubicBezTo>
                  <a:cubicBezTo>
                    <a:pt x="136" y="41"/>
                    <a:pt x="142" y="36"/>
                    <a:pt x="148" y="31"/>
                  </a:cubicBezTo>
                  <a:cubicBezTo>
                    <a:pt x="151" y="27"/>
                    <a:pt x="153" y="24"/>
                    <a:pt x="156" y="20"/>
                  </a:cubicBezTo>
                  <a:cubicBezTo>
                    <a:pt x="156" y="20"/>
                    <a:pt x="148" y="27"/>
                    <a:pt x="142" y="32"/>
                  </a:cubicBezTo>
                  <a:cubicBezTo>
                    <a:pt x="137" y="36"/>
                    <a:pt x="124" y="47"/>
                    <a:pt x="119" y="50"/>
                  </a:cubicBezTo>
                  <a:cubicBezTo>
                    <a:pt x="114" y="53"/>
                    <a:pt x="109" y="65"/>
                    <a:pt x="109" y="65"/>
                  </a:cubicBezTo>
                  <a:cubicBezTo>
                    <a:pt x="109" y="65"/>
                    <a:pt x="107" y="52"/>
                    <a:pt x="107" y="48"/>
                  </a:cubicBezTo>
                  <a:cubicBezTo>
                    <a:pt x="106" y="43"/>
                    <a:pt x="123" y="34"/>
                    <a:pt x="126" y="32"/>
                  </a:cubicBezTo>
                  <a:cubicBezTo>
                    <a:pt x="127" y="32"/>
                    <a:pt x="128" y="32"/>
                    <a:pt x="129" y="31"/>
                  </a:cubicBezTo>
                  <a:cubicBezTo>
                    <a:pt x="127" y="31"/>
                    <a:pt x="126" y="30"/>
                    <a:pt x="125" y="29"/>
                  </a:cubicBezTo>
                  <a:cubicBezTo>
                    <a:pt x="125" y="26"/>
                    <a:pt x="125" y="24"/>
                    <a:pt x="125" y="22"/>
                  </a:cubicBezTo>
                  <a:cubicBezTo>
                    <a:pt x="124" y="25"/>
                    <a:pt x="124" y="28"/>
                    <a:pt x="123" y="31"/>
                  </a:cubicBezTo>
                  <a:cubicBezTo>
                    <a:pt x="123" y="31"/>
                    <a:pt x="106" y="41"/>
                    <a:pt x="106" y="39"/>
                  </a:cubicBezTo>
                  <a:cubicBezTo>
                    <a:pt x="107" y="29"/>
                    <a:pt x="113" y="28"/>
                    <a:pt x="121" y="26"/>
                  </a:cubicBezTo>
                  <a:cubicBezTo>
                    <a:pt x="121" y="26"/>
                    <a:pt x="121" y="25"/>
                    <a:pt x="121" y="24"/>
                  </a:cubicBezTo>
                  <a:cubicBezTo>
                    <a:pt x="118" y="25"/>
                    <a:pt x="114" y="26"/>
                    <a:pt x="111" y="27"/>
                  </a:cubicBezTo>
                  <a:cubicBezTo>
                    <a:pt x="110" y="16"/>
                    <a:pt x="110" y="13"/>
                    <a:pt x="119" y="8"/>
                  </a:cubicBezTo>
                  <a:cubicBezTo>
                    <a:pt x="118" y="7"/>
                    <a:pt x="117" y="7"/>
                    <a:pt x="116" y="7"/>
                  </a:cubicBezTo>
                  <a:cubicBezTo>
                    <a:pt x="116" y="5"/>
                    <a:pt x="115" y="3"/>
                    <a:pt x="115" y="0"/>
                  </a:cubicBezTo>
                  <a:cubicBezTo>
                    <a:pt x="115" y="3"/>
                    <a:pt x="115" y="5"/>
                    <a:pt x="115" y="7"/>
                  </a:cubicBezTo>
                  <a:cubicBezTo>
                    <a:pt x="107" y="12"/>
                    <a:pt x="107" y="19"/>
                    <a:pt x="108" y="27"/>
                  </a:cubicBezTo>
                  <a:cubicBezTo>
                    <a:pt x="108" y="27"/>
                    <a:pt x="102" y="36"/>
                    <a:pt x="102" y="40"/>
                  </a:cubicBezTo>
                  <a:cubicBezTo>
                    <a:pt x="102" y="50"/>
                    <a:pt x="104" y="60"/>
                    <a:pt x="105" y="70"/>
                  </a:cubicBezTo>
                  <a:cubicBezTo>
                    <a:pt x="105" y="71"/>
                    <a:pt x="105" y="73"/>
                    <a:pt x="105" y="74"/>
                  </a:cubicBezTo>
                  <a:cubicBezTo>
                    <a:pt x="99" y="56"/>
                    <a:pt x="84" y="42"/>
                    <a:pt x="69" y="34"/>
                  </a:cubicBezTo>
                  <a:cubicBezTo>
                    <a:pt x="68" y="26"/>
                    <a:pt x="57" y="21"/>
                    <a:pt x="51" y="18"/>
                  </a:cubicBezTo>
                  <a:cubicBezTo>
                    <a:pt x="50" y="12"/>
                    <a:pt x="31" y="7"/>
                    <a:pt x="27" y="6"/>
                  </a:cubicBezTo>
                  <a:cubicBezTo>
                    <a:pt x="28" y="7"/>
                    <a:pt x="28" y="8"/>
                    <a:pt x="29" y="9"/>
                  </a:cubicBezTo>
                  <a:cubicBezTo>
                    <a:pt x="36" y="12"/>
                    <a:pt x="43" y="13"/>
                    <a:pt x="48" y="18"/>
                  </a:cubicBezTo>
                  <a:cubicBezTo>
                    <a:pt x="48" y="18"/>
                    <a:pt x="46" y="19"/>
                    <a:pt x="44" y="19"/>
                  </a:cubicBezTo>
                  <a:cubicBezTo>
                    <a:pt x="41" y="19"/>
                    <a:pt x="23" y="14"/>
                    <a:pt x="23" y="14"/>
                  </a:cubicBezTo>
                  <a:cubicBezTo>
                    <a:pt x="26" y="16"/>
                    <a:pt x="28" y="17"/>
                    <a:pt x="31" y="18"/>
                  </a:cubicBezTo>
                  <a:cubicBezTo>
                    <a:pt x="31" y="18"/>
                    <a:pt x="44" y="22"/>
                    <a:pt x="46" y="22"/>
                  </a:cubicBezTo>
                  <a:cubicBezTo>
                    <a:pt x="47" y="22"/>
                    <a:pt x="49" y="20"/>
                    <a:pt x="52" y="21"/>
                  </a:cubicBezTo>
                  <a:cubicBezTo>
                    <a:pt x="58" y="24"/>
                    <a:pt x="61" y="27"/>
                    <a:pt x="64" y="32"/>
                  </a:cubicBezTo>
                  <a:cubicBezTo>
                    <a:pt x="64" y="32"/>
                    <a:pt x="54" y="27"/>
                    <a:pt x="50" y="26"/>
                  </a:cubicBezTo>
                  <a:cubicBezTo>
                    <a:pt x="46" y="25"/>
                    <a:pt x="29" y="23"/>
                    <a:pt x="29" y="23"/>
                  </a:cubicBezTo>
                  <a:cubicBezTo>
                    <a:pt x="25" y="22"/>
                    <a:pt x="21" y="22"/>
                    <a:pt x="18" y="22"/>
                  </a:cubicBezTo>
                  <a:cubicBezTo>
                    <a:pt x="12" y="16"/>
                    <a:pt x="6" y="11"/>
                    <a:pt x="0" y="5"/>
                  </a:cubicBezTo>
                  <a:cubicBezTo>
                    <a:pt x="5" y="10"/>
                    <a:pt x="9" y="16"/>
                    <a:pt x="13" y="21"/>
                  </a:cubicBezTo>
                  <a:cubicBezTo>
                    <a:pt x="12" y="22"/>
                    <a:pt x="10" y="22"/>
                    <a:pt x="8" y="22"/>
                  </a:cubicBezTo>
                  <a:cubicBezTo>
                    <a:pt x="8" y="22"/>
                    <a:pt x="12" y="23"/>
                    <a:pt x="18" y="24"/>
                  </a:cubicBezTo>
                  <a:cubicBezTo>
                    <a:pt x="23" y="26"/>
                    <a:pt x="45" y="28"/>
                    <a:pt x="54" y="31"/>
                  </a:cubicBezTo>
                  <a:cubicBezTo>
                    <a:pt x="62" y="35"/>
                    <a:pt x="66" y="38"/>
                    <a:pt x="66" y="38"/>
                  </a:cubicBezTo>
                  <a:cubicBezTo>
                    <a:pt x="63" y="38"/>
                    <a:pt x="59" y="38"/>
                    <a:pt x="56" y="38"/>
                  </a:cubicBezTo>
                  <a:cubicBezTo>
                    <a:pt x="56" y="38"/>
                    <a:pt x="41" y="42"/>
                    <a:pt x="39" y="41"/>
                  </a:cubicBezTo>
                  <a:cubicBezTo>
                    <a:pt x="36" y="39"/>
                    <a:pt x="33" y="36"/>
                    <a:pt x="29" y="35"/>
                  </a:cubicBezTo>
                  <a:cubicBezTo>
                    <a:pt x="24" y="35"/>
                    <a:pt x="17" y="36"/>
                    <a:pt x="17" y="36"/>
                  </a:cubicBezTo>
                  <a:cubicBezTo>
                    <a:pt x="24" y="36"/>
                    <a:pt x="33" y="37"/>
                    <a:pt x="38" y="44"/>
                  </a:cubicBezTo>
                  <a:cubicBezTo>
                    <a:pt x="38" y="44"/>
                    <a:pt x="63" y="41"/>
                    <a:pt x="68" y="41"/>
                  </a:cubicBezTo>
                  <a:cubicBezTo>
                    <a:pt x="76" y="43"/>
                    <a:pt x="92" y="61"/>
                    <a:pt x="95" y="66"/>
                  </a:cubicBezTo>
                  <a:cubicBezTo>
                    <a:pt x="99" y="73"/>
                    <a:pt x="102" y="81"/>
                    <a:pt x="100" y="84"/>
                  </a:cubicBezTo>
                  <a:cubicBezTo>
                    <a:pt x="99" y="87"/>
                    <a:pt x="96" y="88"/>
                    <a:pt x="99" y="91"/>
                  </a:cubicBezTo>
                  <a:cubicBezTo>
                    <a:pt x="101" y="95"/>
                    <a:pt x="105" y="96"/>
                    <a:pt x="107" y="104"/>
                  </a:cubicBezTo>
                  <a:cubicBezTo>
                    <a:pt x="109" y="112"/>
                    <a:pt x="112" y="121"/>
                    <a:pt x="112" y="121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1" name="Freeform 493">
              <a:extLst>
                <a:ext uri="{FF2B5EF4-FFF2-40B4-BE49-F238E27FC236}">
                  <a16:creationId xmlns:a16="http://schemas.microsoft.com/office/drawing/2014/main" id="{3F281FFF-0A3D-4E72-B170-C9CF58EAD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2308"/>
              <a:ext cx="124" cy="179"/>
            </a:xfrm>
            <a:custGeom>
              <a:avLst/>
              <a:gdLst>
                <a:gd name="T0" fmla="*/ 0 w 124"/>
                <a:gd name="T1" fmla="*/ 2 h 89"/>
                <a:gd name="T2" fmla="*/ 9 w 124"/>
                <a:gd name="T3" fmla="*/ 12 h 89"/>
                <a:gd name="T4" fmla="*/ 21 w 124"/>
                <a:gd name="T5" fmla="*/ 19 h 89"/>
                <a:gd name="T6" fmla="*/ 7 w 124"/>
                <a:gd name="T7" fmla="*/ 24 h 89"/>
                <a:gd name="T8" fmla="*/ 9 w 124"/>
                <a:gd name="T9" fmla="*/ 25 h 89"/>
                <a:gd name="T10" fmla="*/ 24 w 124"/>
                <a:gd name="T11" fmla="*/ 20 h 89"/>
                <a:gd name="T12" fmla="*/ 26 w 124"/>
                <a:gd name="T13" fmla="*/ 26 h 89"/>
                <a:gd name="T14" fmla="*/ 33 w 124"/>
                <a:gd name="T15" fmla="*/ 35 h 89"/>
                <a:gd name="T16" fmla="*/ 52 w 124"/>
                <a:gd name="T17" fmla="*/ 39 h 89"/>
                <a:gd name="T18" fmla="*/ 91 w 124"/>
                <a:gd name="T19" fmla="*/ 51 h 89"/>
                <a:gd name="T20" fmla="*/ 109 w 124"/>
                <a:gd name="T21" fmla="*/ 69 h 89"/>
                <a:gd name="T22" fmla="*/ 122 w 124"/>
                <a:gd name="T23" fmla="*/ 87 h 89"/>
                <a:gd name="T24" fmla="*/ 124 w 124"/>
                <a:gd name="T25" fmla="*/ 89 h 89"/>
                <a:gd name="T26" fmla="*/ 124 w 124"/>
                <a:gd name="T27" fmla="*/ 80 h 89"/>
                <a:gd name="T28" fmla="*/ 108 w 124"/>
                <a:gd name="T29" fmla="*/ 60 h 89"/>
                <a:gd name="T30" fmla="*/ 105 w 124"/>
                <a:gd name="T31" fmla="*/ 46 h 89"/>
                <a:gd name="T32" fmla="*/ 109 w 124"/>
                <a:gd name="T33" fmla="*/ 32 h 89"/>
                <a:gd name="T34" fmla="*/ 107 w 124"/>
                <a:gd name="T35" fmla="*/ 31 h 89"/>
                <a:gd name="T36" fmla="*/ 104 w 124"/>
                <a:gd name="T37" fmla="*/ 44 h 89"/>
                <a:gd name="T38" fmla="*/ 97 w 124"/>
                <a:gd name="T39" fmla="*/ 19 h 89"/>
                <a:gd name="T40" fmla="*/ 94 w 124"/>
                <a:gd name="T41" fmla="*/ 18 h 89"/>
                <a:gd name="T42" fmla="*/ 101 w 124"/>
                <a:gd name="T43" fmla="*/ 44 h 89"/>
                <a:gd name="T44" fmla="*/ 104 w 124"/>
                <a:gd name="T45" fmla="*/ 56 h 89"/>
                <a:gd name="T46" fmla="*/ 94 w 124"/>
                <a:gd name="T47" fmla="*/ 48 h 89"/>
                <a:gd name="T48" fmla="*/ 83 w 124"/>
                <a:gd name="T49" fmla="*/ 35 h 89"/>
                <a:gd name="T50" fmla="*/ 65 w 124"/>
                <a:gd name="T51" fmla="*/ 28 h 89"/>
                <a:gd name="T52" fmla="*/ 54 w 124"/>
                <a:gd name="T53" fmla="*/ 15 h 89"/>
                <a:gd name="T54" fmla="*/ 38 w 124"/>
                <a:gd name="T55" fmla="*/ 11 h 89"/>
                <a:gd name="T56" fmla="*/ 51 w 124"/>
                <a:gd name="T57" fmla="*/ 16 h 89"/>
                <a:gd name="T58" fmla="*/ 62 w 124"/>
                <a:gd name="T59" fmla="*/ 28 h 89"/>
                <a:gd name="T60" fmla="*/ 53 w 124"/>
                <a:gd name="T61" fmla="*/ 24 h 89"/>
                <a:gd name="T62" fmla="*/ 43 w 124"/>
                <a:gd name="T63" fmla="*/ 23 h 89"/>
                <a:gd name="T64" fmla="*/ 52 w 124"/>
                <a:gd name="T65" fmla="*/ 26 h 89"/>
                <a:gd name="T66" fmla="*/ 59 w 124"/>
                <a:gd name="T67" fmla="*/ 30 h 89"/>
                <a:gd name="T68" fmla="*/ 76 w 124"/>
                <a:gd name="T69" fmla="*/ 35 h 89"/>
                <a:gd name="T70" fmla="*/ 88 w 124"/>
                <a:gd name="T71" fmla="*/ 46 h 89"/>
                <a:gd name="T72" fmla="*/ 65 w 124"/>
                <a:gd name="T73" fmla="*/ 39 h 89"/>
                <a:gd name="T74" fmla="*/ 43 w 124"/>
                <a:gd name="T75" fmla="*/ 32 h 89"/>
                <a:gd name="T76" fmla="*/ 32 w 124"/>
                <a:gd name="T77" fmla="*/ 30 h 89"/>
                <a:gd name="T78" fmla="*/ 26 w 124"/>
                <a:gd name="T79" fmla="*/ 18 h 89"/>
                <a:gd name="T80" fmla="*/ 12 w 124"/>
                <a:gd name="T81" fmla="*/ 11 h 89"/>
                <a:gd name="T82" fmla="*/ 11 w 124"/>
                <a:gd name="T83" fmla="*/ 1 h 89"/>
                <a:gd name="T84" fmla="*/ 10 w 124"/>
                <a:gd name="T85" fmla="*/ 1 h 89"/>
                <a:gd name="T86" fmla="*/ 10 w 124"/>
                <a:gd name="T87" fmla="*/ 9 h 89"/>
                <a:gd name="T88" fmla="*/ 1 w 124"/>
                <a:gd name="T89" fmla="*/ 0 h 89"/>
                <a:gd name="T90" fmla="*/ 0 w 124"/>
                <a:gd name="T91" fmla="*/ 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4" h="89">
                  <a:moveTo>
                    <a:pt x="0" y="2"/>
                  </a:moveTo>
                  <a:cubicBezTo>
                    <a:pt x="0" y="2"/>
                    <a:pt x="4" y="9"/>
                    <a:pt x="9" y="12"/>
                  </a:cubicBezTo>
                  <a:cubicBezTo>
                    <a:pt x="12" y="14"/>
                    <a:pt x="21" y="19"/>
                    <a:pt x="21" y="19"/>
                  </a:cubicBezTo>
                  <a:cubicBezTo>
                    <a:pt x="16" y="21"/>
                    <a:pt x="12" y="22"/>
                    <a:pt x="7" y="24"/>
                  </a:cubicBezTo>
                  <a:cubicBezTo>
                    <a:pt x="8" y="24"/>
                    <a:pt x="8" y="24"/>
                    <a:pt x="9" y="25"/>
                  </a:cubicBezTo>
                  <a:cubicBezTo>
                    <a:pt x="14" y="23"/>
                    <a:pt x="19" y="21"/>
                    <a:pt x="24" y="20"/>
                  </a:cubicBezTo>
                  <a:cubicBezTo>
                    <a:pt x="24" y="20"/>
                    <a:pt x="26" y="22"/>
                    <a:pt x="26" y="26"/>
                  </a:cubicBezTo>
                  <a:cubicBezTo>
                    <a:pt x="27" y="29"/>
                    <a:pt x="31" y="34"/>
                    <a:pt x="33" y="35"/>
                  </a:cubicBezTo>
                  <a:cubicBezTo>
                    <a:pt x="34" y="36"/>
                    <a:pt x="47" y="37"/>
                    <a:pt x="52" y="39"/>
                  </a:cubicBezTo>
                  <a:cubicBezTo>
                    <a:pt x="57" y="41"/>
                    <a:pt x="91" y="51"/>
                    <a:pt x="91" y="51"/>
                  </a:cubicBezTo>
                  <a:cubicBezTo>
                    <a:pt x="91" y="51"/>
                    <a:pt x="104" y="63"/>
                    <a:pt x="109" y="69"/>
                  </a:cubicBezTo>
                  <a:cubicBezTo>
                    <a:pt x="113" y="76"/>
                    <a:pt x="122" y="87"/>
                    <a:pt x="122" y="87"/>
                  </a:cubicBezTo>
                  <a:cubicBezTo>
                    <a:pt x="122" y="88"/>
                    <a:pt x="123" y="89"/>
                    <a:pt x="124" y="89"/>
                  </a:cubicBezTo>
                  <a:cubicBezTo>
                    <a:pt x="124" y="86"/>
                    <a:pt x="124" y="83"/>
                    <a:pt x="124" y="80"/>
                  </a:cubicBezTo>
                  <a:cubicBezTo>
                    <a:pt x="124" y="80"/>
                    <a:pt x="108" y="64"/>
                    <a:pt x="108" y="60"/>
                  </a:cubicBezTo>
                  <a:cubicBezTo>
                    <a:pt x="107" y="56"/>
                    <a:pt x="105" y="46"/>
                    <a:pt x="105" y="46"/>
                  </a:cubicBezTo>
                  <a:cubicBezTo>
                    <a:pt x="107" y="41"/>
                    <a:pt x="108" y="37"/>
                    <a:pt x="109" y="32"/>
                  </a:cubicBezTo>
                  <a:cubicBezTo>
                    <a:pt x="109" y="32"/>
                    <a:pt x="108" y="31"/>
                    <a:pt x="107" y="31"/>
                  </a:cubicBezTo>
                  <a:cubicBezTo>
                    <a:pt x="106" y="35"/>
                    <a:pt x="105" y="39"/>
                    <a:pt x="104" y="44"/>
                  </a:cubicBezTo>
                  <a:cubicBezTo>
                    <a:pt x="102" y="35"/>
                    <a:pt x="99" y="27"/>
                    <a:pt x="97" y="19"/>
                  </a:cubicBezTo>
                  <a:cubicBezTo>
                    <a:pt x="96" y="19"/>
                    <a:pt x="95" y="18"/>
                    <a:pt x="94" y="18"/>
                  </a:cubicBezTo>
                  <a:cubicBezTo>
                    <a:pt x="94" y="18"/>
                    <a:pt x="100" y="42"/>
                    <a:pt x="101" y="44"/>
                  </a:cubicBezTo>
                  <a:cubicBezTo>
                    <a:pt x="102" y="47"/>
                    <a:pt x="104" y="56"/>
                    <a:pt x="104" y="56"/>
                  </a:cubicBezTo>
                  <a:cubicBezTo>
                    <a:pt x="100" y="54"/>
                    <a:pt x="97" y="51"/>
                    <a:pt x="94" y="48"/>
                  </a:cubicBezTo>
                  <a:cubicBezTo>
                    <a:pt x="94" y="48"/>
                    <a:pt x="88" y="38"/>
                    <a:pt x="83" y="35"/>
                  </a:cubicBezTo>
                  <a:cubicBezTo>
                    <a:pt x="78" y="32"/>
                    <a:pt x="68" y="31"/>
                    <a:pt x="65" y="28"/>
                  </a:cubicBezTo>
                  <a:cubicBezTo>
                    <a:pt x="63" y="25"/>
                    <a:pt x="54" y="15"/>
                    <a:pt x="54" y="15"/>
                  </a:cubicBezTo>
                  <a:cubicBezTo>
                    <a:pt x="48" y="13"/>
                    <a:pt x="43" y="12"/>
                    <a:pt x="38" y="11"/>
                  </a:cubicBezTo>
                  <a:cubicBezTo>
                    <a:pt x="38" y="11"/>
                    <a:pt x="49" y="15"/>
                    <a:pt x="51" y="16"/>
                  </a:cubicBezTo>
                  <a:cubicBezTo>
                    <a:pt x="55" y="18"/>
                    <a:pt x="60" y="25"/>
                    <a:pt x="62" y="28"/>
                  </a:cubicBezTo>
                  <a:cubicBezTo>
                    <a:pt x="59" y="27"/>
                    <a:pt x="56" y="25"/>
                    <a:pt x="53" y="24"/>
                  </a:cubicBezTo>
                  <a:cubicBezTo>
                    <a:pt x="49" y="23"/>
                    <a:pt x="46" y="23"/>
                    <a:pt x="43" y="23"/>
                  </a:cubicBezTo>
                  <a:cubicBezTo>
                    <a:pt x="46" y="24"/>
                    <a:pt x="49" y="25"/>
                    <a:pt x="52" y="26"/>
                  </a:cubicBezTo>
                  <a:cubicBezTo>
                    <a:pt x="52" y="26"/>
                    <a:pt x="56" y="28"/>
                    <a:pt x="59" y="30"/>
                  </a:cubicBezTo>
                  <a:cubicBezTo>
                    <a:pt x="61" y="31"/>
                    <a:pt x="76" y="35"/>
                    <a:pt x="76" y="35"/>
                  </a:cubicBezTo>
                  <a:cubicBezTo>
                    <a:pt x="82" y="37"/>
                    <a:pt x="85" y="41"/>
                    <a:pt x="88" y="46"/>
                  </a:cubicBezTo>
                  <a:cubicBezTo>
                    <a:pt x="88" y="46"/>
                    <a:pt x="72" y="41"/>
                    <a:pt x="65" y="39"/>
                  </a:cubicBezTo>
                  <a:cubicBezTo>
                    <a:pt x="58" y="36"/>
                    <a:pt x="48" y="33"/>
                    <a:pt x="43" y="32"/>
                  </a:cubicBezTo>
                  <a:cubicBezTo>
                    <a:pt x="39" y="31"/>
                    <a:pt x="35" y="34"/>
                    <a:pt x="32" y="30"/>
                  </a:cubicBezTo>
                  <a:cubicBezTo>
                    <a:pt x="29" y="25"/>
                    <a:pt x="26" y="18"/>
                    <a:pt x="26" y="18"/>
                  </a:cubicBezTo>
                  <a:cubicBezTo>
                    <a:pt x="24" y="14"/>
                    <a:pt x="16" y="12"/>
                    <a:pt x="12" y="11"/>
                  </a:cubicBezTo>
                  <a:cubicBezTo>
                    <a:pt x="12" y="7"/>
                    <a:pt x="11" y="4"/>
                    <a:pt x="11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10" y="4"/>
                    <a:pt x="10" y="6"/>
                    <a:pt x="10" y="9"/>
                  </a:cubicBezTo>
                  <a:cubicBezTo>
                    <a:pt x="8" y="9"/>
                    <a:pt x="3" y="2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2" name="Freeform 494">
              <a:extLst>
                <a:ext uri="{FF2B5EF4-FFF2-40B4-BE49-F238E27FC236}">
                  <a16:creationId xmlns:a16="http://schemas.microsoft.com/office/drawing/2014/main" id="{7D4A3F5B-8662-4754-8963-7ED262C9C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8" y="2192"/>
              <a:ext cx="83" cy="166"/>
            </a:xfrm>
            <a:custGeom>
              <a:avLst/>
              <a:gdLst>
                <a:gd name="T0" fmla="*/ 83 w 83"/>
                <a:gd name="T1" fmla="*/ 83 h 83"/>
                <a:gd name="T2" fmla="*/ 64 w 83"/>
                <a:gd name="T3" fmla="*/ 58 h 83"/>
                <a:gd name="T4" fmla="*/ 32 w 83"/>
                <a:gd name="T5" fmla="*/ 35 h 83"/>
                <a:gd name="T6" fmla="*/ 17 w 83"/>
                <a:gd name="T7" fmla="*/ 16 h 83"/>
                <a:gd name="T8" fmla="*/ 0 w 83"/>
                <a:gd name="T9" fmla="*/ 8 h 83"/>
                <a:gd name="T10" fmla="*/ 11 w 83"/>
                <a:gd name="T11" fmla="*/ 10 h 83"/>
                <a:gd name="T12" fmla="*/ 20 w 83"/>
                <a:gd name="T13" fmla="*/ 17 h 83"/>
                <a:gd name="T14" fmla="*/ 40 w 83"/>
                <a:gd name="T15" fmla="*/ 41 h 83"/>
                <a:gd name="T16" fmla="*/ 58 w 83"/>
                <a:gd name="T17" fmla="*/ 53 h 83"/>
                <a:gd name="T18" fmla="*/ 62 w 83"/>
                <a:gd name="T19" fmla="*/ 47 h 83"/>
                <a:gd name="T20" fmla="*/ 55 w 83"/>
                <a:gd name="T21" fmla="*/ 9 h 83"/>
                <a:gd name="T22" fmla="*/ 68 w 83"/>
                <a:gd name="T23" fmla="*/ 0 h 83"/>
                <a:gd name="T24" fmla="*/ 58 w 83"/>
                <a:gd name="T25" fmla="*/ 10 h 83"/>
                <a:gd name="T26" fmla="*/ 65 w 83"/>
                <a:gd name="T27" fmla="*/ 47 h 83"/>
                <a:gd name="T28" fmla="*/ 65 w 83"/>
                <a:gd name="T29" fmla="*/ 55 h 83"/>
                <a:gd name="T30" fmla="*/ 72 w 83"/>
                <a:gd name="T31" fmla="*/ 60 h 83"/>
                <a:gd name="T32" fmla="*/ 83 w 83"/>
                <a:gd name="T33" fmla="*/ 75 h 83"/>
                <a:gd name="T34" fmla="*/ 83 w 83"/>
                <a:gd name="T3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3" h="83">
                  <a:moveTo>
                    <a:pt x="83" y="83"/>
                  </a:moveTo>
                  <a:cubicBezTo>
                    <a:pt x="83" y="83"/>
                    <a:pt x="70" y="59"/>
                    <a:pt x="64" y="58"/>
                  </a:cubicBezTo>
                  <a:cubicBezTo>
                    <a:pt x="49" y="56"/>
                    <a:pt x="42" y="47"/>
                    <a:pt x="32" y="35"/>
                  </a:cubicBezTo>
                  <a:cubicBezTo>
                    <a:pt x="32" y="35"/>
                    <a:pt x="22" y="23"/>
                    <a:pt x="17" y="16"/>
                  </a:cubicBezTo>
                  <a:cubicBezTo>
                    <a:pt x="11" y="10"/>
                    <a:pt x="0" y="8"/>
                    <a:pt x="0" y="8"/>
                  </a:cubicBezTo>
                  <a:cubicBezTo>
                    <a:pt x="0" y="8"/>
                    <a:pt x="8" y="9"/>
                    <a:pt x="11" y="10"/>
                  </a:cubicBezTo>
                  <a:cubicBezTo>
                    <a:pt x="14" y="12"/>
                    <a:pt x="18" y="15"/>
                    <a:pt x="20" y="17"/>
                  </a:cubicBezTo>
                  <a:cubicBezTo>
                    <a:pt x="22" y="19"/>
                    <a:pt x="37" y="39"/>
                    <a:pt x="40" y="41"/>
                  </a:cubicBezTo>
                  <a:cubicBezTo>
                    <a:pt x="44" y="44"/>
                    <a:pt x="53" y="53"/>
                    <a:pt x="58" y="53"/>
                  </a:cubicBezTo>
                  <a:cubicBezTo>
                    <a:pt x="63" y="54"/>
                    <a:pt x="62" y="47"/>
                    <a:pt x="62" y="47"/>
                  </a:cubicBezTo>
                  <a:cubicBezTo>
                    <a:pt x="53" y="33"/>
                    <a:pt x="51" y="25"/>
                    <a:pt x="55" y="9"/>
                  </a:cubicBezTo>
                  <a:lnTo>
                    <a:pt x="68" y="0"/>
                  </a:lnTo>
                  <a:cubicBezTo>
                    <a:pt x="68" y="0"/>
                    <a:pt x="59" y="8"/>
                    <a:pt x="58" y="10"/>
                  </a:cubicBezTo>
                  <a:cubicBezTo>
                    <a:pt x="52" y="24"/>
                    <a:pt x="58" y="36"/>
                    <a:pt x="65" y="47"/>
                  </a:cubicBezTo>
                  <a:lnTo>
                    <a:pt x="65" y="55"/>
                  </a:lnTo>
                  <a:cubicBezTo>
                    <a:pt x="65" y="55"/>
                    <a:pt x="68" y="57"/>
                    <a:pt x="72" y="60"/>
                  </a:cubicBezTo>
                  <a:cubicBezTo>
                    <a:pt x="76" y="63"/>
                    <a:pt x="83" y="75"/>
                    <a:pt x="83" y="75"/>
                  </a:cubicBezTo>
                  <a:lnTo>
                    <a:pt x="83" y="83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3" name="Freeform 495">
              <a:extLst>
                <a:ext uri="{FF2B5EF4-FFF2-40B4-BE49-F238E27FC236}">
                  <a16:creationId xmlns:a16="http://schemas.microsoft.com/office/drawing/2014/main" id="{E329128B-3F04-4D10-B357-F84CE5359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" y="2138"/>
              <a:ext cx="34" cy="82"/>
            </a:xfrm>
            <a:custGeom>
              <a:avLst/>
              <a:gdLst>
                <a:gd name="T0" fmla="*/ 0 w 34"/>
                <a:gd name="T1" fmla="*/ 0 h 41"/>
                <a:gd name="T2" fmla="*/ 30 w 34"/>
                <a:gd name="T3" fmla="*/ 39 h 41"/>
                <a:gd name="T4" fmla="*/ 14 w 34"/>
                <a:gd name="T5" fmla="*/ 39 h 41"/>
                <a:gd name="T6" fmla="*/ 17 w 34"/>
                <a:gd name="T7" fmla="*/ 41 h 41"/>
                <a:gd name="T8" fmla="*/ 34 w 34"/>
                <a:gd name="T9" fmla="*/ 41 h 41"/>
                <a:gd name="T10" fmla="*/ 34 w 34"/>
                <a:gd name="T11" fmla="*/ 38 h 41"/>
                <a:gd name="T12" fmla="*/ 12 w 34"/>
                <a:gd name="T13" fmla="*/ 25 h 41"/>
                <a:gd name="T14" fmla="*/ 2 w 34"/>
                <a:gd name="T15" fmla="*/ 4 h 41"/>
                <a:gd name="T16" fmla="*/ 0 w 34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1">
                  <a:moveTo>
                    <a:pt x="0" y="0"/>
                  </a:moveTo>
                  <a:cubicBezTo>
                    <a:pt x="6" y="24"/>
                    <a:pt x="10" y="28"/>
                    <a:pt x="30" y="39"/>
                  </a:cubicBezTo>
                  <a:lnTo>
                    <a:pt x="14" y="39"/>
                  </a:lnTo>
                  <a:lnTo>
                    <a:pt x="17" y="41"/>
                  </a:lnTo>
                  <a:lnTo>
                    <a:pt x="34" y="41"/>
                  </a:lnTo>
                  <a:lnTo>
                    <a:pt x="34" y="38"/>
                  </a:lnTo>
                  <a:cubicBezTo>
                    <a:pt x="34" y="38"/>
                    <a:pt x="18" y="32"/>
                    <a:pt x="12" y="25"/>
                  </a:cubicBezTo>
                  <a:cubicBezTo>
                    <a:pt x="7" y="18"/>
                    <a:pt x="2" y="4"/>
                    <a:pt x="2" y="4"/>
                  </a:cubicBezTo>
                  <a:lnTo>
                    <a:pt x="0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4" name="Freeform 496">
              <a:extLst>
                <a:ext uri="{FF2B5EF4-FFF2-40B4-BE49-F238E27FC236}">
                  <a16:creationId xmlns:a16="http://schemas.microsoft.com/office/drawing/2014/main" id="{C71CCED5-E598-4F78-B503-123A9A259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" y="2138"/>
              <a:ext cx="10" cy="64"/>
            </a:xfrm>
            <a:custGeom>
              <a:avLst/>
              <a:gdLst>
                <a:gd name="T0" fmla="*/ 9 w 10"/>
                <a:gd name="T1" fmla="*/ 30 h 32"/>
                <a:gd name="T2" fmla="*/ 0 w 10"/>
                <a:gd name="T3" fmla="*/ 0 h 32"/>
                <a:gd name="T4" fmla="*/ 5 w 10"/>
                <a:gd name="T5" fmla="*/ 6 h 32"/>
                <a:gd name="T6" fmla="*/ 10 w 10"/>
                <a:gd name="T7" fmla="*/ 32 h 32"/>
                <a:gd name="T8" fmla="*/ 9 w 10"/>
                <a:gd name="T9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9" y="30"/>
                  </a:moveTo>
                  <a:cubicBezTo>
                    <a:pt x="9" y="18"/>
                    <a:pt x="5" y="10"/>
                    <a:pt x="0" y="0"/>
                  </a:cubicBezTo>
                  <a:cubicBezTo>
                    <a:pt x="0" y="0"/>
                    <a:pt x="3" y="3"/>
                    <a:pt x="5" y="6"/>
                  </a:cubicBezTo>
                  <a:cubicBezTo>
                    <a:pt x="9" y="15"/>
                    <a:pt x="10" y="22"/>
                    <a:pt x="10" y="32"/>
                  </a:cubicBezTo>
                  <a:lnTo>
                    <a:pt x="9" y="3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5" name="Freeform 497">
              <a:extLst>
                <a:ext uri="{FF2B5EF4-FFF2-40B4-BE49-F238E27FC236}">
                  <a16:creationId xmlns:a16="http://schemas.microsoft.com/office/drawing/2014/main" id="{0234AAC4-5D0D-4DB1-8FCB-511C83B5A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" y="2150"/>
              <a:ext cx="40" cy="68"/>
            </a:xfrm>
            <a:custGeom>
              <a:avLst/>
              <a:gdLst>
                <a:gd name="T0" fmla="*/ 4 w 41"/>
                <a:gd name="T1" fmla="*/ 0 h 34"/>
                <a:gd name="T2" fmla="*/ 4 w 41"/>
                <a:gd name="T3" fmla="*/ 19 h 34"/>
                <a:gd name="T4" fmla="*/ 14 w 41"/>
                <a:gd name="T5" fmla="*/ 30 h 34"/>
                <a:gd name="T6" fmla="*/ 41 w 41"/>
                <a:gd name="T7" fmla="*/ 34 h 34"/>
                <a:gd name="T8" fmla="*/ 30 w 41"/>
                <a:gd name="T9" fmla="*/ 28 h 34"/>
                <a:gd name="T10" fmla="*/ 16 w 41"/>
                <a:gd name="T11" fmla="*/ 27 h 34"/>
                <a:gd name="T12" fmla="*/ 6 w 41"/>
                <a:gd name="T13" fmla="*/ 19 h 34"/>
                <a:gd name="T14" fmla="*/ 4 w 41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4">
                  <a:moveTo>
                    <a:pt x="4" y="0"/>
                  </a:moveTo>
                  <a:cubicBezTo>
                    <a:pt x="4" y="0"/>
                    <a:pt x="0" y="13"/>
                    <a:pt x="4" y="19"/>
                  </a:cubicBezTo>
                  <a:cubicBezTo>
                    <a:pt x="7" y="25"/>
                    <a:pt x="10" y="28"/>
                    <a:pt x="14" y="30"/>
                  </a:cubicBezTo>
                  <a:cubicBezTo>
                    <a:pt x="19" y="31"/>
                    <a:pt x="41" y="34"/>
                    <a:pt x="41" y="34"/>
                  </a:cubicBezTo>
                  <a:lnTo>
                    <a:pt x="30" y="28"/>
                  </a:lnTo>
                  <a:cubicBezTo>
                    <a:pt x="30" y="28"/>
                    <a:pt x="21" y="29"/>
                    <a:pt x="16" y="27"/>
                  </a:cubicBezTo>
                  <a:cubicBezTo>
                    <a:pt x="10" y="25"/>
                    <a:pt x="8" y="22"/>
                    <a:pt x="6" y="19"/>
                  </a:cubicBezTo>
                  <a:cubicBezTo>
                    <a:pt x="4" y="15"/>
                    <a:pt x="4" y="0"/>
                    <a:pt x="4" y="0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6" name="Freeform 498">
              <a:extLst>
                <a:ext uri="{FF2B5EF4-FFF2-40B4-BE49-F238E27FC236}">
                  <a16:creationId xmlns:a16="http://schemas.microsoft.com/office/drawing/2014/main" id="{04999ADE-C259-4393-B03B-BD0F9C77D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" y="2216"/>
              <a:ext cx="17" cy="110"/>
            </a:xfrm>
            <a:custGeom>
              <a:avLst/>
              <a:gdLst>
                <a:gd name="T0" fmla="*/ 17 w 17"/>
                <a:gd name="T1" fmla="*/ 0 h 55"/>
                <a:gd name="T2" fmla="*/ 3 w 17"/>
                <a:gd name="T3" fmla="*/ 15 h 55"/>
                <a:gd name="T4" fmla="*/ 0 w 17"/>
                <a:gd name="T5" fmla="*/ 33 h 55"/>
                <a:gd name="T6" fmla="*/ 0 w 17"/>
                <a:gd name="T7" fmla="*/ 44 h 55"/>
                <a:gd name="T8" fmla="*/ 0 w 17"/>
                <a:gd name="T9" fmla="*/ 51 h 55"/>
                <a:gd name="T10" fmla="*/ 2 w 17"/>
                <a:gd name="T11" fmla="*/ 55 h 55"/>
                <a:gd name="T12" fmla="*/ 2 w 17"/>
                <a:gd name="T13" fmla="*/ 41 h 55"/>
                <a:gd name="T14" fmla="*/ 2 w 17"/>
                <a:gd name="T15" fmla="*/ 30 h 55"/>
                <a:gd name="T16" fmla="*/ 6 w 17"/>
                <a:gd name="T17" fmla="*/ 16 h 55"/>
                <a:gd name="T18" fmla="*/ 15 w 17"/>
                <a:gd name="T19" fmla="*/ 4 h 55"/>
                <a:gd name="T20" fmla="*/ 17 w 17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5">
                  <a:moveTo>
                    <a:pt x="17" y="0"/>
                  </a:moveTo>
                  <a:cubicBezTo>
                    <a:pt x="17" y="0"/>
                    <a:pt x="5" y="10"/>
                    <a:pt x="3" y="15"/>
                  </a:cubicBezTo>
                  <a:cubicBezTo>
                    <a:pt x="1" y="20"/>
                    <a:pt x="0" y="33"/>
                    <a:pt x="0" y="33"/>
                  </a:cubicBezTo>
                  <a:cubicBezTo>
                    <a:pt x="0" y="33"/>
                    <a:pt x="0" y="39"/>
                    <a:pt x="0" y="44"/>
                  </a:cubicBezTo>
                  <a:cubicBezTo>
                    <a:pt x="1" y="48"/>
                    <a:pt x="0" y="51"/>
                    <a:pt x="0" y="51"/>
                  </a:cubicBezTo>
                  <a:lnTo>
                    <a:pt x="2" y="55"/>
                  </a:lnTo>
                  <a:cubicBezTo>
                    <a:pt x="2" y="55"/>
                    <a:pt x="3" y="49"/>
                    <a:pt x="2" y="41"/>
                  </a:cubicBezTo>
                  <a:cubicBezTo>
                    <a:pt x="2" y="34"/>
                    <a:pt x="2" y="30"/>
                    <a:pt x="2" y="30"/>
                  </a:cubicBezTo>
                  <a:cubicBezTo>
                    <a:pt x="2" y="30"/>
                    <a:pt x="3" y="21"/>
                    <a:pt x="6" y="16"/>
                  </a:cubicBezTo>
                  <a:cubicBezTo>
                    <a:pt x="9" y="11"/>
                    <a:pt x="15" y="4"/>
                    <a:pt x="15" y="4"/>
                  </a:cubicBezTo>
                  <a:lnTo>
                    <a:pt x="17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7" name="Freeform 499">
              <a:extLst>
                <a:ext uri="{FF2B5EF4-FFF2-40B4-BE49-F238E27FC236}">
                  <a16:creationId xmlns:a16="http://schemas.microsoft.com/office/drawing/2014/main" id="{AABDD3AE-61E2-4B0B-8F65-0CD9ED69D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7" y="2224"/>
              <a:ext cx="54" cy="104"/>
            </a:xfrm>
            <a:custGeom>
              <a:avLst/>
              <a:gdLst>
                <a:gd name="T0" fmla="*/ 13 w 54"/>
                <a:gd name="T1" fmla="*/ 0 h 52"/>
                <a:gd name="T2" fmla="*/ 37 w 54"/>
                <a:gd name="T3" fmla="*/ 17 h 52"/>
                <a:gd name="T4" fmla="*/ 48 w 54"/>
                <a:gd name="T5" fmla="*/ 22 h 52"/>
                <a:gd name="T6" fmla="*/ 54 w 54"/>
                <a:gd name="T7" fmla="*/ 50 h 52"/>
                <a:gd name="T8" fmla="*/ 52 w 54"/>
                <a:gd name="T9" fmla="*/ 52 h 52"/>
                <a:gd name="T10" fmla="*/ 49 w 54"/>
                <a:gd name="T11" fmla="*/ 29 h 52"/>
                <a:gd name="T12" fmla="*/ 32 w 54"/>
                <a:gd name="T13" fmla="*/ 20 h 52"/>
                <a:gd name="T14" fmla="*/ 15 w 54"/>
                <a:gd name="T15" fmla="*/ 18 h 52"/>
                <a:gd name="T16" fmla="*/ 0 w 54"/>
                <a:gd name="T17" fmla="*/ 12 h 52"/>
                <a:gd name="T18" fmla="*/ 15 w 54"/>
                <a:gd name="T19" fmla="*/ 16 h 52"/>
                <a:gd name="T20" fmla="*/ 34 w 54"/>
                <a:gd name="T21" fmla="*/ 17 h 52"/>
                <a:gd name="T22" fmla="*/ 28 w 54"/>
                <a:gd name="T23" fmla="*/ 10 h 52"/>
                <a:gd name="T24" fmla="*/ 13 w 54"/>
                <a:gd name="T2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52">
                  <a:moveTo>
                    <a:pt x="13" y="0"/>
                  </a:moveTo>
                  <a:cubicBezTo>
                    <a:pt x="23" y="4"/>
                    <a:pt x="31" y="8"/>
                    <a:pt x="37" y="17"/>
                  </a:cubicBezTo>
                  <a:cubicBezTo>
                    <a:pt x="37" y="17"/>
                    <a:pt x="45" y="18"/>
                    <a:pt x="48" y="22"/>
                  </a:cubicBezTo>
                  <a:cubicBezTo>
                    <a:pt x="53" y="30"/>
                    <a:pt x="53" y="40"/>
                    <a:pt x="54" y="50"/>
                  </a:cubicBezTo>
                  <a:cubicBezTo>
                    <a:pt x="54" y="51"/>
                    <a:pt x="53" y="51"/>
                    <a:pt x="52" y="52"/>
                  </a:cubicBezTo>
                  <a:cubicBezTo>
                    <a:pt x="52" y="52"/>
                    <a:pt x="51" y="34"/>
                    <a:pt x="49" y="29"/>
                  </a:cubicBezTo>
                  <a:cubicBezTo>
                    <a:pt x="46" y="21"/>
                    <a:pt x="39" y="21"/>
                    <a:pt x="32" y="20"/>
                  </a:cubicBezTo>
                  <a:cubicBezTo>
                    <a:pt x="32" y="20"/>
                    <a:pt x="20" y="19"/>
                    <a:pt x="15" y="18"/>
                  </a:cubicBezTo>
                  <a:cubicBezTo>
                    <a:pt x="10" y="17"/>
                    <a:pt x="0" y="12"/>
                    <a:pt x="0" y="12"/>
                  </a:cubicBezTo>
                  <a:cubicBezTo>
                    <a:pt x="0" y="12"/>
                    <a:pt x="11" y="14"/>
                    <a:pt x="15" y="16"/>
                  </a:cubicBezTo>
                  <a:cubicBezTo>
                    <a:pt x="19" y="17"/>
                    <a:pt x="34" y="17"/>
                    <a:pt x="34" y="17"/>
                  </a:cubicBezTo>
                  <a:cubicBezTo>
                    <a:pt x="34" y="17"/>
                    <a:pt x="33" y="13"/>
                    <a:pt x="28" y="10"/>
                  </a:cubicBezTo>
                  <a:cubicBezTo>
                    <a:pt x="24" y="8"/>
                    <a:pt x="13" y="0"/>
                    <a:pt x="13" y="0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8" name="Freeform 500">
              <a:extLst>
                <a:ext uri="{FF2B5EF4-FFF2-40B4-BE49-F238E27FC236}">
                  <a16:creationId xmlns:a16="http://schemas.microsoft.com/office/drawing/2014/main" id="{87D3FFEF-C1A0-4B67-8F10-17784F755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4" y="2296"/>
              <a:ext cx="64" cy="58"/>
            </a:xfrm>
            <a:custGeom>
              <a:avLst/>
              <a:gdLst>
                <a:gd name="T0" fmla="*/ 1 w 64"/>
                <a:gd name="T1" fmla="*/ 11 h 29"/>
                <a:gd name="T2" fmla="*/ 30 w 64"/>
                <a:gd name="T3" fmla="*/ 5 h 29"/>
                <a:gd name="T4" fmla="*/ 40 w 64"/>
                <a:gd name="T5" fmla="*/ 0 h 29"/>
                <a:gd name="T6" fmla="*/ 64 w 64"/>
                <a:gd name="T7" fmla="*/ 16 h 29"/>
                <a:gd name="T8" fmla="*/ 63 w 64"/>
                <a:gd name="T9" fmla="*/ 18 h 29"/>
                <a:gd name="T10" fmla="*/ 46 w 64"/>
                <a:gd name="T11" fmla="*/ 5 h 29"/>
                <a:gd name="T12" fmla="*/ 35 w 64"/>
                <a:gd name="T13" fmla="*/ 4 h 29"/>
                <a:gd name="T14" fmla="*/ 28 w 64"/>
                <a:gd name="T15" fmla="*/ 11 h 29"/>
                <a:gd name="T16" fmla="*/ 14 w 64"/>
                <a:gd name="T17" fmla="*/ 22 h 29"/>
                <a:gd name="T18" fmla="*/ 0 w 64"/>
                <a:gd name="T19" fmla="*/ 29 h 29"/>
                <a:gd name="T20" fmla="*/ 13 w 64"/>
                <a:gd name="T21" fmla="*/ 20 h 29"/>
                <a:gd name="T22" fmla="*/ 27 w 64"/>
                <a:gd name="T23" fmla="*/ 8 h 29"/>
                <a:gd name="T24" fmla="*/ 19 w 64"/>
                <a:gd name="T25" fmla="*/ 7 h 29"/>
                <a:gd name="T26" fmla="*/ 1 w 64"/>
                <a:gd name="T27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29">
                  <a:moveTo>
                    <a:pt x="1" y="11"/>
                  </a:moveTo>
                  <a:cubicBezTo>
                    <a:pt x="11" y="6"/>
                    <a:pt x="20" y="3"/>
                    <a:pt x="30" y="5"/>
                  </a:cubicBezTo>
                  <a:cubicBezTo>
                    <a:pt x="30" y="5"/>
                    <a:pt x="36" y="0"/>
                    <a:pt x="40" y="0"/>
                  </a:cubicBezTo>
                  <a:cubicBezTo>
                    <a:pt x="50" y="2"/>
                    <a:pt x="57" y="10"/>
                    <a:pt x="64" y="16"/>
                  </a:cubicBezTo>
                  <a:cubicBezTo>
                    <a:pt x="64" y="17"/>
                    <a:pt x="64" y="17"/>
                    <a:pt x="63" y="18"/>
                  </a:cubicBezTo>
                  <a:cubicBezTo>
                    <a:pt x="63" y="18"/>
                    <a:pt x="51" y="7"/>
                    <a:pt x="46" y="5"/>
                  </a:cubicBezTo>
                  <a:cubicBezTo>
                    <a:pt x="41" y="2"/>
                    <a:pt x="36" y="4"/>
                    <a:pt x="35" y="4"/>
                  </a:cubicBezTo>
                  <a:cubicBezTo>
                    <a:pt x="34" y="5"/>
                    <a:pt x="28" y="11"/>
                    <a:pt x="28" y="11"/>
                  </a:cubicBezTo>
                  <a:cubicBezTo>
                    <a:pt x="28" y="11"/>
                    <a:pt x="18" y="19"/>
                    <a:pt x="14" y="22"/>
                  </a:cubicBezTo>
                  <a:cubicBezTo>
                    <a:pt x="10" y="25"/>
                    <a:pt x="0" y="29"/>
                    <a:pt x="0" y="29"/>
                  </a:cubicBezTo>
                  <a:cubicBezTo>
                    <a:pt x="0" y="29"/>
                    <a:pt x="9" y="23"/>
                    <a:pt x="13" y="20"/>
                  </a:cubicBezTo>
                  <a:cubicBezTo>
                    <a:pt x="17" y="18"/>
                    <a:pt x="27" y="8"/>
                    <a:pt x="27" y="8"/>
                  </a:cubicBezTo>
                  <a:cubicBezTo>
                    <a:pt x="27" y="8"/>
                    <a:pt x="23" y="5"/>
                    <a:pt x="19" y="7"/>
                  </a:cubicBezTo>
                  <a:cubicBezTo>
                    <a:pt x="15" y="8"/>
                    <a:pt x="1" y="11"/>
                    <a:pt x="1" y="11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9" name="Freeform 501">
              <a:extLst>
                <a:ext uri="{FF2B5EF4-FFF2-40B4-BE49-F238E27FC236}">
                  <a16:creationId xmlns:a16="http://schemas.microsoft.com/office/drawing/2014/main" id="{AA06658D-9CD0-48EC-A05F-26A2EA405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" y="2050"/>
              <a:ext cx="27" cy="70"/>
            </a:xfrm>
            <a:custGeom>
              <a:avLst/>
              <a:gdLst>
                <a:gd name="T0" fmla="*/ 0 w 27"/>
                <a:gd name="T1" fmla="*/ 0 h 35"/>
                <a:gd name="T2" fmla="*/ 6 w 27"/>
                <a:gd name="T3" fmla="*/ 15 h 35"/>
                <a:gd name="T4" fmla="*/ 27 w 27"/>
                <a:gd name="T5" fmla="*/ 35 h 35"/>
                <a:gd name="T6" fmla="*/ 25 w 27"/>
                <a:gd name="T7" fmla="*/ 30 h 35"/>
                <a:gd name="T8" fmla="*/ 11 w 27"/>
                <a:gd name="T9" fmla="*/ 18 h 35"/>
                <a:gd name="T10" fmla="*/ 5 w 27"/>
                <a:gd name="T11" fmla="*/ 9 h 35"/>
                <a:gd name="T12" fmla="*/ 10 w 27"/>
                <a:gd name="T13" fmla="*/ 1 h 35"/>
                <a:gd name="T14" fmla="*/ 9 w 27"/>
                <a:gd name="T15" fmla="*/ 1 h 35"/>
                <a:gd name="T16" fmla="*/ 4 w 27"/>
                <a:gd name="T17" fmla="*/ 7 h 35"/>
                <a:gd name="T18" fmla="*/ 2 w 27"/>
                <a:gd name="T19" fmla="*/ 2 h 35"/>
                <a:gd name="T20" fmla="*/ 0 w 27"/>
                <a:gd name="T2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35">
                  <a:moveTo>
                    <a:pt x="0" y="0"/>
                  </a:moveTo>
                  <a:cubicBezTo>
                    <a:pt x="0" y="0"/>
                    <a:pt x="1" y="5"/>
                    <a:pt x="6" y="15"/>
                  </a:cubicBezTo>
                  <a:cubicBezTo>
                    <a:pt x="10" y="25"/>
                    <a:pt x="27" y="35"/>
                    <a:pt x="27" y="35"/>
                  </a:cubicBezTo>
                  <a:lnTo>
                    <a:pt x="25" y="30"/>
                  </a:lnTo>
                  <a:cubicBezTo>
                    <a:pt x="25" y="30"/>
                    <a:pt x="14" y="22"/>
                    <a:pt x="11" y="18"/>
                  </a:cubicBezTo>
                  <a:cubicBezTo>
                    <a:pt x="8" y="14"/>
                    <a:pt x="5" y="9"/>
                    <a:pt x="5" y="9"/>
                  </a:cubicBezTo>
                  <a:lnTo>
                    <a:pt x="10" y="1"/>
                  </a:lnTo>
                  <a:lnTo>
                    <a:pt x="9" y="1"/>
                  </a:lnTo>
                  <a:lnTo>
                    <a:pt x="4" y="7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0" name="Freeform 502">
              <a:extLst>
                <a:ext uri="{FF2B5EF4-FFF2-40B4-BE49-F238E27FC236}">
                  <a16:creationId xmlns:a16="http://schemas.microsoft.com/office/drawing/2014/main" id="{B17DA9F0-DAC0-482B-ABE3-2118A9096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" y="2042"/>
              <a:ext cx="11" cy="42"/>
            </a:xfrm>
            <a:custGeom>
              <a:avLst/>
              <a:gdLst>
                <a:gd name="T0" fmla="*/ 0 w 11"/>
                <a:gd name="T1" fmla="*/ 19 h 21"/>
                <a:gd name="T2" fmla="*/ 7 w 11"/>
                <a:gd name="T3" fmla="*/ 10 h 21"/>
                <a:gd name="T4" fmla="*/ 10 w 11"/>
                <a:gd name="T5" fmla="*/ 0 h 21"/>
                <a:gd name="T6" fmla="*/ 11 w 11"/>
                <a:gd name="T7" fmla="*/ 1 h 21"/>
                <a:gd name="T8" fmla="*/ 8 w 11"/>
                <a:gd name="T9" fmla="*/ 12 h 21"/>
                <a:gd name="T10" fmla="*/ 1 w 11"/>
                <a:gd name="T11" fmla="*/ 21 h 21"/>
                <a:gd name="T12" fmla="*/ 0 w 11"/>
                <a:gd name="T13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1">
                  <a:moveTo>
                    <a:pt x="0" y="19"/>
                  </a:moveTo>
                  <a:cubicBezTo>
                    <a:pt x="0" y="19"/>
                    <a:pt x="5" y="15"/>
                    <a:pt x="7" y="10"/>
                  </a:cubicBezTo>
                  <a:cubicBezTo>
                    <a:pt x="9" y="5"/>
                    <a:pt x="10" y="0"/>
                    <a:pt x="10" y="0"/>
                  </a:cubicBezTo>
                  <a:lnTo>
                    <a:pt x="11" y="1"/>
                  </a:lnTo>
                  <a:cubicBezTo>
                    <a:pt x="11" y="1"/>
                    <a:pt x="10" y="8"/>
                    <a:pt x="8" y="12"/>
                  </a:cubicBezTo>
                  <a:cubicBezTo>
                    <a:pt x="6" y="16"/>
                    <a:pt x="1" y="21"/>
                    <a:pt x="1" y="21"/>
                  </a:cubicBezTo>
                  <a:lnTo>
                    <a:pt x="0" y="19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1" name="Freeform 503">
              <a:extLst>
                <a:ext uri="{FF2B5EF4-FFF2-40B4-BE49-F238E27FC236}">
                  <a16:creationId xmlns:a16="http://schemas.microsoft.com/office/drawing/2014/main" id="{3A30F4FE-01D2-40E5-97C8-7872B7A59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" y="2058"/>
              <a:ext cx="70" cy="102"/>
            </a:xfrm>
            <a:custGeom>
              <a:avLst/>
              <a:gdLst>
                <a:gd name="T0" fmla="*/ 70 w 70"/>
                <a:gd name="T1" fmla="*/ 46 h 51"/>
                <a:gd name="T2" fmla="*/ 58 w 70"/>
                <a:gd name="T3" fmla="*/ 34 h 51"/>
                <a:gd name="T4" fmla="*/ 41 w 70"/>
                <a:gd name="T5" fmla="*/ 22 h 51"/>
                <a:gd name="T6" fmla="*/ 41 w 70"/>
                <a:gd name="T7" fmla="*/ 11 h 51"/>
                <a:gd name="T8" fmla="*/ 26 w 70"/>
                <a:gd name="T9" fmla="*/ 0 h 51"/>
                <a:gd name="T10" fmla="*/ 41 w 70"/>
                <a:gd name="T11" fmla="*/ 17 h 51"/>
                <a:gd name="T12" fmla="*/ 38 w 70"/>
                <a:gd name="T13" fmla="*/ 23 h 51"/>
                <a:gd name="T14" fmla="*/ 48 w 70"/>
                <a:gd name="T15" fmla="*/ 31 h 51"/>
                <a:gd name="T16" fmla="*/ 37 w 70"/>
                <a:gd name="T17" fmla="*/ 34 h 51"/>
                <a:gd name="T18" fmla="*/ 12 w 70"/>
                <a:gd name="T19" fmla="*/ 24 h 51"/>
                <a:gd name="T20" fmla="*/ 7 w 70"/>
                <a:gd name="T21" fmla="*/ 16 h 51"/>
                <a:gd name="T22" fmla="*/ 10 w 70"/>
                <a:gd name="T23" fmla="*/ 24 h 51"/>
                <a:gd name="T24" fmla="*/ 0 w 70"/>
                <a:gd name="T25" fmla="*/ 24 h 51"/>
                <a:gd name="T26" fmla="*/ 2 w 70"/>
                <a:gd name="T27" fmla="*/ 26 h 51"/>
                <a:gd name="T28" fmla="*/ 11 w 70"/>
                <a:gd name="T29" fmla="*/ 26 h 51"/>
                <a:gd name="T30" fmla="*/ 24 w 70"/>
                <a:gd name="T31" fmla="*/ 31 h 51"/>
                <a:gd name="T32" fmla="*/ 39 w 70"/>
                <a:gd name="T33" fmla="*/ 37 h 51"/>
                <a:gd name="T34" fmla="*/ 50 w 70"/>
                <a:gd name="T35" fmla="*/ 34 h 51"/>
                <a:gd name="T36" fmla="*/ 58 w 70"/>
                <a:gd name="T37" fmla="*/ 38 h 51"/>
                <a:gd name="T38" fmla="*/ 70 w 70"/>
                <a:gd name="T39" fmla="*/ 51 h 51"/>
                <a:gd name="T40" fmla="*/ 70 w 70"/>
                <a:gd name="T41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51">
                  <a:moveTo>
                    <a:pt x="70" y="46"/>
                  </a:moveTo>
                  <a:cubicBezTo>
                    <a:pt x="70" y="46"/>
                    <a:pt x="63" y="36"/>
                    <a:pt x="58" y="34"/>
                  </a:cubicBezTo>
                  <a:cubicBezTo>
                    <a:pt x="54" y="31"/>
                    <a:pt x="41" y="22"/>
                    <a:pt x="41" y="22"/>
                  </a:cubicBezTo>
                  <a:cubicBezTo>
                    <a:pt x="41" y="22"/>
                    <a:pt x="46" y="18"/>
                    <a:pt x="41" y="11"/>
                  </a:cubicBezTo>
                  <a:cubicBezTo>
                    <a:pt x="35" y="4"/>
                    <a:pt x="26" y="0"/>
                    <a:pt x="26" y="0"/>
                  </a:cubicBezTo>
                  <a:cubicBezTo>
                    <a:pt x="28" y="1"/>
                    <a:pt x="43" y="14"/>
                    <a:pt x="41" y="17"/>
                  </a:cubicBezTo>
                  <a:cubicBezTo>
                    <a:pt x="40" y="19"/>
                    <a:pt x="38" y="23"/>
                    <a:pt x="38" y="23"/>
                  </a:cubicBezTo>
                  <a:cubicBezTo>
                    <a:pt x="41" y="26"/>
                    <a:pt x="44" y="28"/>
                    <a:pt x="48" y="31"/>
                  </a:cubicBezTo>
                  <a:cubicBezTo>
                    <a:pt x="48" y="31"/>
                    <a:pt x="45" y="34"/>
                    <a:pt x="37" y="34"/>
                  </a:cubicBezTo>
                  <a:cubicBezTo>
                    <a:pt x="30" y="33"/>
                    <a:pt x="12" y="24"/>
                    <a:pt x="12" y="24"/>
                  </a:cubicBezTo>
                  <a:cubicBezTo>
                    <a:pt x="10" y="22"/>
                    <a:pt x="9" y="19"/>
                    <a:pt x="7" y="16"/>
                  </a:cubicBezTo>
                  <a:cubicBezTo>
                    <a:pt x="8" y="19"/>
                    <a:pt x="9" y="21"/>
                    <a:pt x="10" y="24"/>
                  </a:cubicBezTo>
                  <a:cubicBezTo>
                    <a:pt x="7" y="24"/>
                    <a:pt x="4" y="24"/>
                    <a:pt x="0" y="24"/>
                  </a:cubicBezTo>
                  <a:cubicBezTo>
                    <a:pt x="1" y="25"/>
                    <a:pt x="1" y="25"/>
                    <a:pt x="2" y="26"/>
                  </a:cubicBezTo>
                  <a:cubicBezTo>
                    <a:pt x="2" y="26"/>
                    <a:pt x="9" y="26"/>
                    <a:pt x="11" y="26"/>
                  </a:cubicBezTo>
                  <a:cubicBezTo>
                    <a:pt x="12" y="27"/>
                    <a:pt x="20" y="29"/>
                    <a:pt x="24" y="31"/>
                  </a:cubicBezTo>
                  <a:cubicBezTo>
                    <a:pt x="28" y="34"/>
                    <a:pt x="32" y="37"/>
                    <a:pt x="39" y="37"/>
                  </a:cubicBezTo>
                  <a:cubicBezTo>
                    <a:pt x="45" y="37"/>
                    <a:pt x="50" y="34"/>
                    <a:pt x="50" y="34"/>
                  </a:cubicBezTo>
                  <a:cubicBezTo>
                    <a:pt x="50" y="34"/>
                    <a:pt x="53" y="34"/>
                    <a:pt x="58" y="38"/>
                  </a:cubicBezTo>
                  <a:cubicBezTo>
                    <a:pt x="62" y="42"/>
                    <a:pt x="70" y="51"/>
                    <a:pt x="70" y="51"/>
                  </a:cubicBezTo>
                  <a:cubicBezTo>
                    <a:pt x="70" y="49"/>
                    <a:pt x="70" y="47"/>
                    <a:pt x="70" y="46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2" name="Freeform 504">
              <a:extLst>
                <a:ext uri="{FF2B5EF4-FFF2-40B4-BE49-F238E27FC236}">
                  <a16:creationId xmlns:a16="http://schemas.microsoft.com/office/drawing/2014/main" id="{634FFD10-8A2D-4D4E-B6F1-6B092F918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" y="2034"/>
              <a:ext cx="42" cy="86"/>
            </a:xfrm>
            <a:custGeom>
              <a:avLst/>
              <a:gdLst>
                <a:gd name="T0" fmla="*/ 0 w 42"/>
                <a:gd name="T1" fmla="*/ 39 h 43"/>
                <a:gd name="T2" fmla="*/ 22 w 42"/>
                <a:gd name="T3" fmla="*/ 19 h 43"/>
                <a:gd name="T4" fmla="*/ 26 w 42"/>
                <a:gd name="T5" fmla="*/ 11 h 43"/>
                <a:gd name="T6" fmla="*/ 24 w 42"/>
                <a:gd name="T7" fmla="*/ 19 h 43"/>
                <a:gd name="T8" fmla="*/ 41 w 42"/>
                <a:gd name="T9" fmla="*/ 0 h 43"/>
                <a:gd name="T10" fmla="*/ 40 w 42"/>
                <a:gd name="T11" fmla="*/ 8 h 43"/>
                <a:gd name="T12" fmla="*/ 34 w 42"/>
                <a:gd name="T13" fmla="*/ 18 h 43"/>
                <a:gd name="T14" fmla="*/ 21 w 42"/>
                <a:gd name="T15" fmla="*/ 23 h 43"/>
                <a:gd name="T16" fmla="*/ 13 w 42"/>
                <a:gd name="T17" fmla="*/ 31 h 43"/>
                <a:gd name="T18" fmla="*/ 1 w 42"/>
                <a:gd name="T19" fmla="*/ 43 h 43"/>
                <a:gd name="T20" fmla="*/ 0 w 42"/>
                <a:gd name="T21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43">
                  <a:moveTo>
                    <a:pt x="0" y="39"/>
                  </a:moveTo>
                  <a:cubicBezTo>
                    <a:pt x="7" y="33"/>
                    <a:pt x="15" y="24"/>
                    <a:pt x="22" y="19"/>
                  </a:cubicBezTo>
                  <a:cubicBezTo>
                    <a:pt x="23" y="16"/>
                    <a:pt x="24" y="14"/>
                    <a:pt x="26" y="11"/>
                  </a:cubicBezTo>
                  <a:cubicBezTo>
                    <a:pt x="25" y="13"/>
                    <a:pt x="25" y="16"/>
                    <a:pt x="24" y="19"/>
                  </a:cubicBezTo>
                  <a:cubicBezTo>
                    <a:pt x="35" y="17"/>
                    <a:pt x="39" y="11"/>
                    <a:pt x="41" y="0"/>
                  </a:cubicBezTo>
                  <a:cubicBezTo>
                    <a:pt x="41" y="0"/>
                    <a:pt x="42" y="3"/>
                    <a:pt x="40" y="8"/>
                  </a:cubicBezTo>
                  <a:cubicBezTo>
                    <a:pt x="38" y="13"/>
                    <a:pt x="38" y="16"/>
                    <a:pt x="34" y="18"/>
                  </a:cubicBezTo>
                  <a:cubicBezTo>
                    <a:pt x="31" y="20"/>
                    <a:pt x="25" y="20"/>
                    <a:pt x="21" y="23"/>
                  </a:cubicBezTo>
                  <a:cubicBezTo>
                    <a:pt x="18" y="26"/>
                    <a:pt x="13" y="31"/>
                    <a:pt x="13" y="31"/>
                  </a:cubicBezTo>
                  <a:cubicBezTo>
                    <a:pt x="9" y="35"/>
                    <a:pt x="5" y="39"/>
                    <a:pt x="1" y="43"/>
                  </a:cubicBezTo>
                  <a:cubicBezTo>
                    <a:pt x="1" y="41"/>
                    <a:pt x="1" y="40"/>
                    <a:pt x="0" y="39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3" name="Freeform 505">
              <a:extLst>
                <a:ext uri="{FF2B5EF4-FFF2-40B4-BE49-F238E27FC236}">
                  <a16:creationId xmlns:a16="http://schemas.microsoft.com/office/drawing/2014/main" id="{75B1B824-739F-41BE-8CD8-0099310D1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2070"/>
              <a:ext cx="33" cy="70"/>
            </a:xfrm>
            <a:custGeom>
              <a:avLst/>
              <a:gdLst>
                <a:gd name="T0" fmla="*/ 0 w 33"/>
                <a:gd name="T1" fmla="*/ 34 h 35"/>
                <a:gd name="T2" fmla="*/ 12 w 33"/>
                <a:gd name="T3" fmla="*/ 20 h 35"/>
                <a:gd name="T4" fmla="*/ 33 w 33"/>
                <a:gd name="T5" fmla="*/ 0 h 35"/>
                <a:gd name="T6" fmla="*/ 12 w 33"/>
                <a:gd name="T7" fmla="*/ 22 h 35"/>
                <a:gd name="T8" fmla="*/ 3 w 33"/>
                <a:gd name="T9" fmla="*/ 35 h 35"/>
                <a:gd name="T10" fmla="*/ 0 w 33"/>
                <a:gd name="T11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5">
                  <a:moveTo>
                    <a:pt x="0" y="34"/>
                  </a:moveTo>
                  <a:cubicBezTo>
                    <a:pt x="7" y="29"/>
                    <a:pt x="8" y="24"/>
                    <a:pt x="12" y="20"/>
                  </a:cubicBezTo>
                  <a:cubicBezTo>
                    <a:pt x="20" y="14"/>
                    <a:pt x="26" y="8"/>
                    <a:pt x="33" y="0"/>
                  </a:cubicBezTo>
                  <a:cubicBezTo>
                    <a:pt x="28" y="9"/>
                    <a:pt x="20" y="16"/>
                    <a:pt x="12" y="22"/>
                  </a:cubicBezTo>
                  <a:cubicBezTo>
                    <a:pt x="11" y="27"/>
                    <a:pt x="6" y="31"/>
                    <a:pt x="3" y="35"/>
                  </a:cubicBezTo>
                  <a:cubicBezTo>
                    <a:pt x="2" y="35"/>
                    <a:pt x="1" y="34"/>
                    <a:pt x="0" y="34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" name="Freeform 506">
              <a:extLst>
                <a:ext uri="{FF2B5EF4-FFF2-40B4-BE49-F238E27FC236}">
                  <a16:creationId xmlns:a16="http://schemas.microsoft.com/office/drawing/2014/main" id="{6236CE36-214A-4EF2-AE7B-1032071D4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4" y="2046"/>
              <a:ext cx="12" cy="112"/>
            </a:xfrm>
            <a:custGeom>
              <a:avLst/>
              <a:gdLst>
                <a:gd name="T0" fmla="*/ 2 w 12"/>
                <a:gd name="T1" fmla="*/ 0 h 56"/>
                <a:gd name="T2" fmla="*/ 1 w 12"/>
                <a:gd name="T3" fmla="*/ 15 h 56"/>
                <a:gd name="T4" fmla="*/ 9 w 12"/>
                <a:gd name="T5" fmla="*/ 35 h 56"/>
                <a:gd name="T6" fmla="*/ 9 w 12"/>
                <a:gd name="T7" fmla="*/ 56 h 56"/>
                <a:gd name="T8" fmla="*/ 11 w 12"/>
                <a:gd name="T9" fmla="*/ 54 h 56"/>
                <a:gd name="T10" fmla="*/ 11 w 12"/>
                <a:gd name="T11" fmla="*/ 39 h 56"/>
                <a:gd name="T12" fmla="*/ 9 w 12"/>
                <a:gd name="T13" fmla="*/ 28 h 56"/>
                <a:gd name="T14" fmla="*/ 2 w 12"/>
                <a:gd name="T15" fmla="*/ 14 h 56"/>
                <a:gd name="T16" fmla="*/ 2 w 12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56">
                  <a:moveTo>
                    <a:pt x="2" y="0"/>
                  </a:moveTo>
                  <a:cubicBezTo>
                    <a:pt x="2" y="0"/>
                    <a:pt x="0" y="8"/>
                    <a:pt x="1" y="15"/>
                  </a:cubicBezTo>
                  <a:cubicBezTo>
                    <a:pt x="2" y="22"/>
                    <a:pt x="8" y="31"/>
                    <a:pt x="9" y="35"/>
                  </a:cubicBezTo>
                  <a:cubicBezTo>
                    <a:pt x="9" y="39"/>
                    <a:pt x="9" y="56"/>
                    <a:pt x="9" y="56"/>
                  </a:cubicBezTo>
                  <a:lnTo>
                    <a:pt x="11" y="54"/>
                  </a:lnTo>
                  <a:cubicBezTo>
                    <a:pt x="11" y="54"/>
                    <a:pt x="12" y="46"/>
                    <a:pt x="11" y="39"/>
                  </a:cubicBezTo>
                  <a:cubicBezTo>
                    <a:pt x="10" y="32"/>
                    <a:pt x="11" y="31"/>
                    <a:pt x="9" y="28"/>
                  </a:cubicBezTo>
                  <a:cubicBezTo>
                    <a:pt x="7" y="25"/>
                    <a:pt x="3" y="18"/>
                    <a:pt x="2" y="14"/>
                  </a:cubicBezTo>
                  <a:cubicBezTo>
                    <a:pt x="2" y="11"/>
                    <a:pt x="2" y="0"/>
                    <a:pt x="2" y="0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" name="Freeform 507">
              <a:extLst>
                <a:ext uri="{FF2B5EF4-FFF2-40B4-BE49-F238E27FC236}">
                  <a16:creationId xmlns:a16="http://schemas.microsoft.com/office/drawing/2014/main" id="{C4D8D397-B33C-4BED-9D9C-9B103621D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8" y="2098"/>
              <a:ext cx="59" cy="118"/>
            </a:xfrm>
            <a:custGeom>
              <a:avLst/>
              <a:gdLst>
                <a:gd name="T0" fmla="*/ 59 w 59"/>
                <a:gd name="T1" fmla="*/ 59 h 59"/>
                <a:gd name="T2" fmla="*/ 51 w 59"/>
                <a:gd name="T3" fmla="*/ 49 h 59"/>
                <a:gd name="T4" fmla="*/ 43 w 59"/>
                <a:gd name="T5" fmla="*/ 40 h 59"/>
                <a:gd name="T6" fmla="*/ 23 w 59"/>
                <a:gd name="T7" fmla="*/ 30 h 59"/>
                <a:gd name="T8" fmla="*/ 0 w 59"/>
                <a:gd name="T9" fmla="*/ 15 h 59"/>
                <a:gd name="T10" fmla="*/ 1 w 59"/>
                <a:gd name="T11" fmla="*/ 14 h 59"/>
                <a:gd name="T12" fmla="*/ 30 w 59"/>
                <a:gd name="T13" fmla="*/ 30 h 59"/>
                <a:gd name="T14" fmla="*/ 26 w 59"/>
                <a:gd name="T15" fmla="*/ 22 h 59"/>
                <a:gd name="T16" fmla="*/ 20 w 59"/>
                <a:gd name="T17" fmla="*/ 9 h 59"/>
                <a:gd name="T18" fmla="*/ 14 w 59"/>
                <a:gd name="T19" fmla="*/ 5 h 59"/>
                <a:gd name="T20" fmla="*/ 21 w 59"/>
                <a:gd name="T21" fmla="*/ 9 h 59"/>
                <a:gd name="T22" fmla="*/ 37 w 59"/>
                <a:gd name="T23" fmla="*/ 0 h 59"/>
                <a:gd name="T24" fmla="*/ 37 w 59"/>
                <a:gd name="T25" fmla="*/ 1 h 59"/>
                <a:gd name="T26" fmla="*/ 24 w 59"/>
                <a:gd name="T27" fmla="*/ 11 h 59"/>
                <a:gd name="T28" fmla="*/ 30 w 59"/>
                <a:gd name="T29" fmla="*/ 26 h 59"/>
                <a:gd name="T30" fmla="*/ 39 w 59"/>
                <a:gd name="T31" fmla="*/ 34 h 59"/>
                <a:gd name="T32" fmla="*/ 50 w 59"/>
                <a:gd name="T33" fmla="*/ 40 h 59"/>
                <a:gd name="T34" fmla="*/ 58 w 59"/>
                <a:gd name="T35" fmla="*/ 53 h 59"/>
                <a:gd name="T36" fmla="*/ 59 w 59"/>
                <a:gd name="T3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59">
                  <a:moveTo>
                    <a:pt x="59" y="59"/>
                  </a:moveTo>
                  <a:cubicBezTo>
                    <a:pt x="59" y="59"/>
                    <a:pt x="53" y="52"/>
                    <a:pt x="51" y="49"/>
                  </a:cubicBezTo>
                  <a:cubicBezTo>
                    <a:pt x="48" y="46"/>
                    <a:pt x="48" y="43"/>
                    <a:pt x="43" y="40"/>
                  </a:cubicBezTo>
                  <a:cubicBezTo>
                    <a:pt x="38" y="38"/>
                    <a:pt x="23" y="30"/>
                    <a:pt x="23" y="30"/>
                  </a:cubicBezTo>
                  <a:cubicBezTo>
                    <a:pt x="14" y="27"/>
                    <a:pt x="7" y="23"/>
                    <a:pt x="0" y="15"/>
                  </a:cubicBezTo>
                  <a:lnTo>
                    <a:pt x="1" y="14"/>
                  </a:lnTo>
                  <a:cubicBezTo>
                    <a:pt x="10" y="23"/>
                    <a:pt x="18" y="26"/>
                    <a:pt x="30" y="30"/>
                  </a:cubicBezTo>
                  <a:cubicBezTo>
                    <a:pt x="30" y="30"/>
                    <a:pt x="26" y="26"/>
                    <a:pt x="26" y="22"/>
                  </a:cubicBezTo>
                  <a:cubicBezTo>
                    <a:pt x="25" y="18"/>
                    <a:pt x="20" y="9"/>
                    <a:pt x="20" y="9"/>
                  </a:cubicBezTo>
                  <a:cubicBezTo>
                    <a:pt x="18" y="8"/>
                    <a:pt x="16" y="6"/>
                    <a:pt x="14" y="5"/>
                  </a:cubicBezTo>
                  <a:cubicBezTo>
                    <a:pt x="17" y="5"/>
                    <a:pt x="19" y="8"/>
                    <a:pt x="21" y="9"/>
                  </a:cubicBezTo>
                  <a:cubicBezTo>
                    <a:pt x="27" y="4"/>
                    <a:pt x="30" y="2"/>
                    <a:pt x="37" y="0"/>
                  </a:cubicBezTo>
                  <a:cubicBezTo>
                    <a:pt x="37" y="0"/>
                    <a:pt x="37" y="1"/>
                    <a:pt x="37" y="1"/>
                  </a:cubicBezTo>
                  <a:cubicBezTo>
                    <a:pt x="31" y="2"/>
                    <a:pt x="28" y="5"/>
                    <a:pt x="24" y="11"/>
                  </a:cubicBezTo>
                  <a:cubicBezTo>
                    <a:pt x="24" y="11"/>
                    <a:pt x="28" y="23"/>
                    <a:pt x="30" y="26"/>
                  </a:cubicBezTo>
                  <a:cubicBezTo>
                    <a:pt x="33" y="28"/>
                    <a:pt x="36" y="33"/>
                    <a:pt x="39" y="34"/>
                  </a:cubicBezTo>
                  <a:cubicBezTo>
                    <a:pt x="41" y="35"/>
                    <a:pt x="47" y="37"/>
                    <a:pt x="50" y="40"/>
                  </a:cubicBezTo>
                  <a:cubicBezTo>
                    <a:pt x="52" y="44"/>
                    <a:pt x="58" y="53"/>
                    <a:pt x="58" y="53"/>
                  </a:cubicBezTo>
                  <a:lnTo>
                    <a:pt x="59" y="59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6" name="Freeform 508">
              <a:extLst>
                <a:ext uri="{FF2B5EF4-FFF2-40B4-BE49-F238E27FC236}">
                  <a16:creationId xmlns:a16="http://schemas.microsoft.com/office/drawing/2014/main" id="{40C96304-B274-42FA-9F99-DA32243A7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1" y="2024"/>
              <a:ext cx="25" cy="52"/>
            </a:xfrm>
            <a:custGeom>
              <a:avLst/>
              <a:gdLst>
                <a:gd name="T0" fmla="*/ 10 w 25"/>
                <a:gd name="T1" fmla="*/ 1 h 26"/>
                <a:gd name="T2" fmla="*/ 16 w 25"/>
                <a:gd name="T3" fmla="*/ 15 h 26"/>
                <a:gd name="T4" fmla="*/ 0 w 25"/>
                <a:gd name="T5" fmla="*/ 12 h 26"/>
                <a:gd name="T6" fmla="*/ 0 w 25"/>
                <a:gd name="T7" fmla="*/ 14 h 26"/>
                <a:gd name="T8" fmla="*/ 16 w 25"/>
                <a:gd name="T9" fmla="*/ 17 h 26"/>
                <a:gd name="T10" fmla="*/ 24 w 25"/>
                <a:gd name="T11" fmla="*/ 26 h 26"/>
                <a:gd name="T12" fmla="*/ 25 w 25"/>
                <a:gd name="T13" fmla="*/ 24 h 26"/>
                <a:gd name="T14" fmla="*/ 18 w 25"/>
                <a:gd name="T15" fmla="*/ 17 h 26"/>
                <a:gd name="T16" fmla="*/ 11 w 25"/>
                <a:gd name="T17" fmla="*/ 0 h 26"/>
                <a:gd name="T18" fmla="*/ 10 w 25"/>
                <a:gd name="T1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6">
                  <a:moveTo>
                    <a:pt x="10" y="1"/>
                  </a:moveTo>
                  <a:cubicBezTo>
                    <a:pt x="13" y="4"/>
                    <a:pt x="17" y="10"/>
                    <a:pt x="16" y="15"/>
                  </a:cubicBezTo>
                  <a:lnTo>
                    <a:pt x="0" y="12"/>
                  </a:lnTo>
                  <a:lnTo>
                    <a:pt x="0" y="14"/>
                  </a:lnTo>
                  <a:cubicBezTo>
                    <a:pt x="0" y="14"/>
                    <a:pt x="13" y="16"/>
                    <a:pt x="16" y="17"/>
                  </a:cubicBezTo>
                  <a:cubicBezTo>
                    <a:pt x="18" y="18"/>
                    <a:pt x="24" y="26"/>
                    <a:pt x="24" y="26"/>
                  </a:cubicBezTo>
                  <a:lnTo>
                    <a:pt x="25" y="24"/>
                  </a:lnTo>
                  <a:lnTo>
                    <a:pt x="18" y="17"/>
                  </a:lnTo>
                  <a:cubicBezTo>
                    <a:pt x="18" y="10"/>
                    <a:pt x="16" y="5"/>
                    <a:pt x="11" y="0"/>
                  </a:cubicBezTo>
                  <a:lnTo>
                    <a:pt x="10" y="1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7" name="Freeform 509">
              <a:extLst>
                <a:ext uri="{FF2B5EF4-FFF2-40B4-BE49-F238E27FC236}">
                  <a16:creationId xmlns:a16="http://schemas.microsoft.com/office/drawing/2014/main" id="{E6A23F1F-C4D8-437C-9CBF-7AA3CC7C7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" y="2020"/>
              <a:ext cx="13" cy="50"/>
            </a:xfrm>
            <a:custGeom>
              <a:avLst/>
              <a:gdLst>
                <a:gd name="T0" fmla="*/ 0 w 13"/>
                <a:gd name="T1" fmla="*/ 0 h 25"/>
                <a:gd name="T2" fmla="*/ 9 w 13"/>
                <a:gd name="T3" fmla="*/ 25 h 25"/>
                <a:gd name="T4" fmla="*/ 11 w 13"/>
                <a:gd name="T5" fmla="*/ 24 h 25"/>
                <a:gd name="T6" fmla="*/ 4 w 13"/>
                <a:gd name="T7" fmla="*/ 9 h 25"/>
                <a:gd name="T8" fmla="*/ 13 w 13"/>
                <a:gd name="T9" fmla="*/ 1 h 25"/>
                <a:gd name="T10" fmla="*/ 12 w 13"/>
                <a:gd name="T11" fmla="*/ 1 h 25"/>
                <a:gd name="T12" fmla="*/ 4 w 13"/>
                <a:gd name="T13" fmla="*/ 7 h 25"/>
                <a:gd name="T14" fmla="*/ 0 w 13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cubicBezTo>
                    <a:pt x="2" y="9"/>
                    <a:pt x="6" y="17"/>
                    <a:pt x="9" y="25"/>
                  </a:cubicBezTo>
                  <a:lnTo>
                    <a:pt x="11" y="24"/>
                  </a:lnTo>
                  <a:cubicBezTo>
                    <a:pt x="8" y="19"/>
                    <a:pt x="5" y="14"/>
                    <a:pt x="4" y="9"/>
                  </a:cubicBezTo>
                  <a:cubicBezTo>
                    <a:pt x="9" y="8"/>
                    <a:pt x="11" y="5"/>
                    <a:pt x="13" y="1"/>
                  </a:cubicBezTo>
                  <a:lnTo>
                    <a:pt x="12" y="1"/>
                  </a:lnTo>
                  <a:cubicBezTo>
                    <a:pt x="10" y="4"/>
                    <a:pt x="7" y="7"/>
                    <a:pt x="4" y="7"/>
                  </a:cubicBezTo>
                  <a:lnTo>
                    <a:pt x="0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8" name="Freeform 510">
              <a:extLst>
                <a:ext uri="{FF2B5EF4-FFF2-40B4-BE49-F238E27FC236}">
                  <a16:creationId xmlns:a16="http://schemas.microsoft.com/office/drawing/2014/main" id="{048B4271-A3EA-4F38-9FDF-003DAFD33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" y="2074"/>
              <a:ext cx="8" cy="30"/>
            </a:xfrm>
            <a:custGeom>
              <a:avLst/>
              <a:gdLst>
                <a:gd name="T0" fmla="*/ 6 w 8"/>
                <a:gd name="T1" fmla="*/ 1 h 15"/>
                <a:gd name="T2" fmla="*/ 5 w 8"/>
                <a:gd name="T3" fmla="*/ 8 h 15"/>
                <a:gd name="T4" fmla="*/ 0 w 8"/>
                <a:gd name="T5" fmla="*/ 13 h 15"/>
                <a:gd name="T6" fmla="*/ 2 w 8"/>
                <a:gd name="T7" fmla="*/ 15 h 15"/>
                <a:gd name="T8" fmla="*/ 6 w 8"/>
                <a:gd name="T9" fmla="*/ 9 h 15"/>
                <a:gd name="T10" fmla="*/ 8 w 8"/>
                <a:gd name="T11" fmla="*/ 0 h 15"/>
                <a:gd name="T12" fmla="*/ 6 w 8"/>
                <a:gd name="T1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5">
                  <a:moveTo>
                    <a:pt x="6" y="1"/>
                  </a:moveTo>
                  <a:cubicBezTo>
                    <a:pt x="6" y="1"/>
                    <a:pt x="6" y="5"/>
                    <a:pt x="5" y="8"/>
                  </a:cubicBezTo>
                  <a:cubicBezTo>
                    <a:pt x="4" y="11"/>
                    <a:pt x="0" y="13"/>
                    <a:pt x="0" y="13"/>
                  </a:cubicBezTo>
                  <a:lnTo>
                    <a:pt x="2" y="15"/>
                  </a:lnTo>
                  <a:cubicBezTo>
                    <a:pt x="2" y="15"/>
                    <a:pt x="5" y="10"/>
                    <a:pt x="6" y="9"/>
                  </a:cubicBezTo>
                  <a:cubicBezTo>
                    <a:pt x="7" y="7"/>
                    <a:pt x="8" y="0"/>
                    <a:pt x="8" y="0"/>
                  </a:cubicBezTo>
                  <a:lnTo>
                    <a:pt x="6" y="1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9" name="Freeform 511">
              <a:extLst>
                <a:ext uri="{FF2B5EF4-FFF2-40B4-BE49-F238E27FC236}">
                  <a16:creationId xmlns:a16="http://schemas.microsoft.com/office/drawing/2014/main" id="{88E37720-421E-4F55-A400-7CBD719F2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" y="2052"/>
              <a:ext cx="17" cy="51"/>
            </a:xfrm>
            <a:custGeom>
              <a:avLst/>
              <a:gdLst>
                <a:gd name="T0" fmla="*/ 0 w 17"/>
                <a:gd name="T1" fmla="*/ 4 h 26"/>
                <a:gd name="T2" fmla="*/ 4 w 17"/>
                <a:gd name="T3" fmla="*/ 11 h 26"/>
                <a:gd name="T4" fmla="*/ 7 w 17"/>
                <a:gd name="T5" fmla="*/ 17 h 26"/>
                <a:gd name="T6" fmla="*/ 16 w 17"/>
                <a:gd name="T7" fmla="*/ 26 h 26"/>
                <a:gd name="T8" fmla="*/ 17 w 17"/>
                <a:gd name="T9" fmla="*/ 25 h 26"/>
                <a:gd name="T10" fmla="*/ 10 w 17"/>
                <a:gd name="T11" fmla="*/ 19 h 26"/>
                <a:gd name="T12" fmla="*/ 13 w 17"/>
                <a:gd name="T13" fmla="*/ 10 h 26"/>
                <a:gd name="T14" fmla="*/ 11 w 17"/>
                <a:gd name="T15" fmla="*/ 0 h 26"/>
                <a:gd name="T16" fmla="*/ 11 w 17"/>
                <a:gd name="T17" fmla="*/ 0 h 26"/>
                <a:gd name="T18" fmla="*/ 12 w 17"/>
                <a:gd name="T19" fmla="*/ 8 h 26"/>
                <a:gd name="T20" fmla="*/ 9 w 17"/>
                <a:gd name="T21" fmla="*/ 18 h 26"/>
                <a:gd name="T22" fmla="*/ 5 w 17"/>
                <a:gd name="T23" fmla="*/ 12 h 26"/>
                <a:gd name="T24" fmla="*/ 3 w 17"/>
                <a:gd name="T25" fmla="*/ 5 h 26"/>
                <a:gd name="T26" fmla="*/ 0 w 17"/>
                <a:gd name="T27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6">
                  <a:moveTo>
                    <a:pt x="0" y="4"/>
                  </a:moveTo>
                  <a:cubicBezTo>
                    <a:pt x="0" y="4"/>
                    <a:pt x="4" y="7"/>
                    <a:pt x="4" y="11"/>
                  </a:cubicBezTo>
                  <a:cubicBezTo>
                    <a:pt x="5" y="15"/>
                    <a:pt x="6" y="15"/>
                    <a:pt x="7" y="17"/>
                  </a:cubicBezTo>
                  <a:cubicBezTo>
                    <a:pt x="9" y="20"/>
                    <a:pt x="16" y="26"/>
                    <a:pt x="16" y="26"/>
                  </a:cubicBezTo>
                  <a:lnTo>
                    <a:pt x="17" y="25"/>
                  </a:lnTo>
                  <a:lnTo>
                    <a:pt x="10" y="19"/>
                  </a:lnTo>
                  <a:cubicBezTo>
                    <a:pt x="10" y="19"/>
                    <a:pt x="13" y="15"/>
                    <a:pt x="13" y="10"/>
                  </a:cubicBezTo>
                  <a:cubicBezTo>
                    <a:pt x="13" y="5"/>
                    <a:pt x="11" y="0"/>
                    <a:pt x="11" y="0"/>
                  </a:cubicBezTo>
                  <a:lnTo>
                    <a:pt x="11" y="0"/>
                  </a:lnTo>
                  <a:cubicBezTo>
                    <a:pt x="11" y="0"/>
                    <a:pt x="12" y="5"/>
                    <a:pt x="12" y="8"/>
                  </a:cubicBezTo>
                  <a:cubicBezTo>
                    <a:pt x="12" y="11"/>
                    <a:pt x="9" y="18"/>
                    <a:pt x="9" y="18"/>
                  </a:cubicBezTo>
                  <a:cubicBezTo>
                    <a:pt x="9" y="18"/>
                    <a:pt x="5" y="15"/>
                    <a:pt x="5" y="12"/>
                  </a:cubicBezTo>
                  <a:cubicBezTo>
                    <a:pt x="5" y="9"/>
                    <a:pt x="6" y="7"/>
                    <a:pt x="3" y="5"/>
                  </a:cubicBezTo>
                  <a:cubicBezTo>
                    <a:pt x="1" y="4"/>
                    <a:pt x="0" y="4"/>
                    <a:pt x="0" y="4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0" name="Freeform 512">
              <a:extLst>
                <a:ext uri="{FF2B5EF4-FFF2-40B4-BE49-F238E27FC236}">
                  <a16:creationId xmlns:a16="http://schemas.microsoft.com/office/drawing/2014/main" id="{BFA10B70-CAB5-45D9-B29E-BD9199145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2074"/>
              <a:ext cx="23" cy="24"/>
            </a:xfrm>
            <a:custGeom>
              <a:avLst/>
              <a:gdLst>
                <a:gd name="T0" fmla="*/ 0 w 23"/>
                <a:gd name="T1" fmla="*/ 0 h 12"/>
                <a:gd name="T2" fmla="*/ 6 w 23"/>
                <a:gd name="T3" fmla="*/ 9 h 12"/>
                <a:gd name="T4" fmla="*/ 14 w 23"/>
                <a:gd name="T5" fmla="*/ 12 h 12"/>
                <a:gd name="T6" fmla="*/ 23 w 23"/>
                <a:gd name="T7" fmla="*/ 11 h 12"/>
                <a:gd name="T8" fmla="*/ 22 w 23"/>
                <a:gd name="T9" fmla="*/ 10 h 12"/>
                <a:gd name="T10" fmla="*/ 9 w 23"/>
                <a:gd name="T11" fmla="*/ 9 h 12"/>
                <a:gd name="T12" fmla="*/ 4 w 23"/>
                <a:gd name="T13" fmla="*/ 3 h 12"/>
                <a:gd name="T14" fmla="*/ 0 w 23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2">
                  <a:moveTo>
                    <a:pt x="0" y="0"/>
                  </a:moveTo>
                  <a:cubicBezTo>
                    <a:pt x="0" y="0"/>
                    <a:pt x="4" y="7"/>
                    <a:pt x="6" y="9"/>
                  </a:cubicBezTo>
                  <a:cubicBezTo>
                    <a:pt x="8" y="11"/>
                    <a:pt x="14" y="12"/>
                    <a:pt x="14" y="12"/>
                  </a:cubicBezTo>
                  <a:lnTo>
                    <a:pt x="23" y="11"/>
                  </a:lnTo>
                  <a:lnTo>
                    <a:pt x="22" y="10"/>
                  </a:lnTo>
                  <a:cubicBezTo>
                    <a:pt x="22" y="10"/>
                    <a:pt x="13" y="10"/>
                    <a:pt x="9" y="9"/>
                  </a:cubicBezTo>
                  <a:cubicBezTo>
                    <a:pt x="6" y="7"/>
                    <a:pt x="4" y="3"/>
                    <a:pt x="4" y="3"/>
                  </a:cubicBezTo>
                  <a:lnTo>
                    <a:pt x="0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1" name="Freeform 513">
              <a:extLst>
                <a:ext uri="{FF2B5EF4-FFF2-40B4-BE49-F238E27FC236}">
                  <a16:creationId xmlns:a16="http://schemas.microsoft.com/office/drawing/2014/main" id="{5822F263-EB9A-4A89-A43B-9FB994531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" y="2096"/>
              <a:ext cx="16" cy="16"/>
            </a:xfrm>
            <a:custGeom>
              <a:avLst/>
              <a:gdLst>
                <a:gd name="T0" fmla="*/ 0 w 16"/>
                <a:gd name="T1" fmla="*/ 0 h 8"/>
                <a:gd name="T2" fmla="*/ 6 w 16"/>
                <a:gd name="T3" fmla="*/ 7 h 8"/>
                <a:gd name="T4" fmla="*/ 16 w 16"/>
                <a:gd name="T5" fmla="*/ 8 h 8"/>
                <a:gd name="T6" fmla="*/ 14 w 16"/>
                <a:gd name="T7" fmla="*/ 6 h 8"/>
                <a:gd name="T8" fmla="*/ 7 w 16"/>
                <a:gd name="T9" fmla="*/ 6 h 8"/>
                <a:gd name="T10" fmla="*/ 0 w 16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cubicBezTo>
                    <a:pt x="0" y="0"/>
                    <a:pt x="4" y="6"/>
                    <a:pt x="6" y="7"/>
                  </a:cubicBezTo>
                  <a:cubicBezTo>
                    <a:pt x="8" y="8"/>
                    <a:pt x="16" y="8"/>
                    <a:pt x="16" y="8"/>
                  </a:cubicBezTo>
                  <a:lnTo>
                    <a:pt x="14" y="6"/>
                  </a:lnTo>
                  <a:cubicBezTo>
                    <a:pt x="14" y="6"/>
                    <a:pt x="11" y="8"/>
                    <a:pt x="7" y="6"/>
                  </a:cubicBezTo>
                  <a:cubicBezTo>
                    <a:pt x="4" y="3"/>
                    <a:pt x="0" y="0"/>
                    <a:pt x="0" y="0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2" name="Freeform 514">
              <a:extLst>
                <a:ext uri="{FF2B5EF4-FFF2-40B4-BE49-F238E27FC236}">
                  <a16:creationId xmlns:a16="http://schemas.microsoft.com/office/drawing/2014/main" id="{5A7B1457-F2DD-4AAA-AEA8-75A0BC9AC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" y="2072"/>
              <a:ext cx="4" cy="38"/>
            </a:xfrm>
            <a:custGeom>
              <a:avLst/>
              <a:gdLst>
                <a:gd name="T0" fmla="*/ 1 w 4"/>
                <a:gd name="T1" fmla="*/ 0 h 19"/>
                <a:gd name="T2" fmla="*/ 3 w 4"/>
                <a:gd name="T3" fmla="*/ 19 h 19"/>
                <a:gd name="T4" fmla="*/ 4 w 4"/>
                <a:gd name="T5" fmla="*/ 19 h 19"/>
                <a:gd name="T6" fmla="*/ 1 w 4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9">
                  <a:moveTo>
                    <a:pt x="1" y="0"/>
                  </a:moveTo>
                  <a:cubicBezTo>
                    <a:pt x="0" y="7"/>
                    <a:pt x="1" y="13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2" y="13"/>
                    <a:pt x="1" y="7"/>
                    <a:pt x="1" y="0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3" name="Freeform 515">
              <a:extLst>
                <a:ext uri="{FF2B5EF4-FFF2-40B4-BE49-F238E27FC236}">
                  <a16:creationId xmlns:a16="http://schemas.microsoft.com/office/drawing/2014/main" id="{82824C3D-3C0B-4292-917B-53D43361B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3" y="2374"/>
              <a:ext cx="54" cy="28"/>
            </a:xfrm>
            <a:custGeom>
              <a:avLst/>
              <a:gdLst>
                <a:gd name="T0" fmla="*/ 0 w 54"/>
                <a:gd name="T1" fmla="*/ 0 h 14"/>
                <a:gd name="T2" fmla="*/ 9 w 54"/>
                <a:gd name="T3" fmla="*/ 8 h 14"/>
                <a:gd name="T4" fmla="*/ 27 w 54"/>
                <a:gd name="T5" fmla="*/ 12 h 14"/>
                <a:gd name="T6" fmla="*/ 38 w 54"/>
                <a:gd name="T7" fmla="*/ 14 h 14"/>
                <a:gd name="T8" fmla="*/ 54 w 54"/>
                <a:gd name="T9" fmla="*/ 10 h 14"/>
                <a:gd name="T10" fmla="*/ 51 w 54"/>
                <a:gd name="T11" fmla="*/ 8 h 14"/>
                <a:gd name="T12" fmla="*/ 44 w 54"/>
                <a:gd name="T13" fmla="*/ 9 h 14"/>
                <a:gd name="T14" fmla="*/ 31 w 54"/>
                <a:gd name="T15" fmla="*/ 7 h 14"/>
                <a:gd name="T16" fmla="*/ 16 w 54"/>
                <a:gd name="T17" fmla="*/ 5 h 14"/>
                <a:gd name="T18" fmla="*/ 8 w 54"/>
                <a:gd name="T19" fmla="*/ 1 h 14"/>
                <a:gd name="T20" fmla="*/ 9 w 54"/>
                <a:gd name="T21" fmla="*/ 3 h 14"/>
                <a:gd name="T22" fmla="*/ 20 w 54"/>
                <a:gd name="T23" fmla="*/ 8 h 14"/>
                <a:gd name="T24" fmla="*/ 31 w 54"/>
                <a:gd name="T25" fmla="*/ 9 h 14"/>
                <a:gd name="T26" fmla="*/ 36 w 54"/>
                <a:gd name="T27" fmla="*/ 11 h 14"/>
                <a:gd name="T28" fmla="*/ 40 w 54"/>
                <a:gd name="T29" fmla="*/ 12 h 14"/>
                <a:gd name="T30" fmla="*/ 30 w 54"/>
                <a:gd name="T31" fmla="*/ 11 h 14"/>
                <a:gd name="T32" fmla="*/ 20 w 54"/>
                <a:gd name="T33" fmla="*/ 9 h 14"/>
                <a:gd name="T34" fmla="*/ 9 w 54"/>
                <a:gd name="T35" fmla="*/ 7 h 14"/>
                <a:gd name="T36" fmla="*/ 2 w 54"/>
                <a:gd name="T37" fmla="*/ 0 h 14"/>
                <a:gd name="T38" fmla="*/ 0 w 54"/>
                <a:gd name="T3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14">
                  <a:moveTo>
                    <a:pt x="0" y="0"/>
                  </a:moveTo>
                  <a:cubicBezTo>
                    <a:pt x="0" y="0"/>
                    <a:pt x="5" y="7"/>
                    <a:pt x="9" y="8"/>
                  </a:cubicBezTo>
                  <a:cubicBezTo>
                    <a:pt x="13" y="10"/>
                    <a:pt x="24" y="10"/>
                    <a:pt x="27" y="12"/>
                  </a:cubicBezTo>
                  <a:cubicBezTo>
                    <a:pt x="31" y="14"/>
                    <a:pt x="34" y="14"/>
                    <a:pt x="38" y="14"/>
                  </a:cubicBezTo>
                  <a:cubicBezTo>
                    <a:pt x="43" y="14"/>
                    <a:pt x="54" y="10"/>
                    <a:pt x="54" y="10"/>
                  </a:cubicBezTo>
                  <a:lnTo>
                    <a:pt x="51" y="8"/>
                  </a:lnTo>
                  <a:cubicBezTo>
                    <a:pt x="51" y="8"/>
                    <a:pt x="47" y="9"/>
                    <a:pt x="44" y="9"/>
                  </a:cubicBezTo>
                  <a:cubicBezTo>
                    <a:pt x="40" y="10"/>
                    <a:pt x="37" y="9"/>
                    <a:pt x="31" y="7"/>
                  </a:cubicBezTo>
                  <a:cubicBezTo>
                    <a:pt x="26" y="5"/>
                    <a:pt x="20" y="7"/>
                    <a:pt x="16" y="5"/>
                  </a:cubicBezTo>
                  <a:cubicBezTo>
                    <a:pt x="11" y="4"/>
                    <a:pt x="8" y="1"/>
                    <a:pt x="8" y="1"/>
                  </a:cubicBezTo>
                  <a:cubicBezTo>
                    <a:pt x="8" y="1"/>
                    <a:pt x="7" y="1"/>
                    <a:pt x="9" y="3"/>
                  </a:cubicBezTo>
                  <a:cubicBezTo>
                    <a:pt x="12" y="5"/>
                    <a:pt x="14" y="8"/>
                    <a:pt x="20" y="8"/>
                  </a:cubicBezTo>
                  <a:cubicBezTo>
                    <a:pt x="26" y="7"/>
                    <a:pt x="28" y="8"/>
                    <a:pt x="31" y="9"/>
                  </a:cubicBezTo>
                  <a:cubicBezTo>
                    <a:pt x="34" y="11"/>
                    <a:pt x="33" y="10"/>
                    <a:pt x="36" y="11"/>
                  </a:cubicBezTo>
                  <a:cubicBezTo>
                    <a:pt x="39" y="11"/>
                    <a:pt x="40" y="12"/>
                    <a:pt x="40" y="12"/>
                  </a:cubicBezTo>
                  <a:cubicBezTo>
                    <a:pt x="40" y="12"/>
                    <a:pt x="33" y="13"/>
                    <a:pt x="30" y="11"/>
                  </a:cubicBezTo>
                  <a:cubicBezTo>
                    <a:pt x="27" y="10"/>
                    <a:pt x="22" y="9"/>
                    <a:pt x="20" y="9"/>
                  </a:cubicBezTo>
                  <a:cubicBezTo>
                    <a:pt x="17" y="9"/>
                    <a:pt x="11" y="9"/>
                    <a:pt x="9" y="7"/>
                  </a:cubicBezTo>
                  <a:cubicBezTo>
                    <a:pt x="6" y="5"/>
                    <a:pt x="2" y="0"/>
                    <a:pt x="2" y="0"/>
                  </a:cubicBezTo>
                  <a:lnTo>
                    <a:pt x="0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4" name="Freeform 516">
              <a:extLst>
                <a:ext uri="{FF2B5EF4-FFF2-40B4-BE49-F238E27FC236}">
                  <a16:creationId xmlns:a16="http://schemas.microsoft.com/office/drawing/2014/main" id="{6FD2B82C-0E4F-4BDC-B4A7-A7068BEA6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1" y="2338"/>
              <a:ext cx="7" cy="20"/>
            </a:xfrm>
            <a:custGeom>
              <a:avLst/>
              <a:gdLst>
                <a:gd name="T0" fmla="*/ 0 w 7"/>
                <a:gd name="T1" fmla="*/ 9 h 10"/>
                <a:gd name="T2" fmla="*/ 6 w 7"/>
                <a:gd name="T3" fmla="*/ 0 h 10"/>
                <a:gd name="T4" fmla="*/ 7 w 7"/>
                <a:gd name="T5" fmla="*/ 2 h 10"/>
                <a:gd name="T6" fmla="*/ 2 w 7"/>
                <a:gd name="T7" fmla="*/ 10 h 10"/>
                <a:gd name="T8" fmla="*/ 0 w 7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9"/>
                  </a:moveTo>
                  <a:lnTo>
                    <a:pt x="6" y="0"/>
                  </a:lnTo>
                  <a:lnTo>
                    <a:pt x="7" y="2"/>
                  </a:lnTo>
                  <a:lnTo>
                    <a:pt x="2" y="10"/>
                  </a:lnTo>
                  <a:lnTo>
                    <a:pt x="0" y="9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5" name="Freeform 517">
              <a:extLst>
                <a:ext uri="{FF2B5EF4-FFF2-40B4-BE49-F238E27FC236}">
                  <a16:creationId xmlns:a16="http://schemas.microsoft.com/office/drawing/2014/main" id="{CA5C31D7-4D99-4FF8-A1C0-681C14CB1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4" y="2268"/>
              <a:ext cx="30" cy="40"/>
            </a:xfrm>
            <a:custGeom>
              <a:avLst/>
              <a:gdLst>
                <a:gd name="T0" fmla="*/ 28 w 30"/>
                <a:gd name="T1" fmla="*/ 10 h 20"/>
                <a:gd name="T2" fmla="*/ 22 w 30"/>
                <a:gd name="T3" fmla="*/ 10 h 20"/>
                <a:gd name="T4" fmla="*/ 14 w 30"/>
                <a:gd name="T5" fmla="*/ 3 h 20"/>
                <a:gd name="T6" fmla="*/ 0 w 30"/>
                <a:gd name="T7" fmla="*/ 0 h 20"/>
                <a:gd name="T8" fmla="*/ 1 w 30"/>
                <a:gd name="T9" fmla="*/ 1 h 20"/>
                <a:gd name="T10" fmla="*/ 21 w 30"/>
                <a:gd name="T11" fmla="*/ 11 h 20"/>
                <a:gd name="T12" fmla="*/ 14 w 30"/>
                <a:gd name="T13" fmla="*/ 14 h 20"/>
                <a:gd name="T14" fmla="*/ 7 w 30"/>
                <a:gd name="T15" fmla="*/ 19 h 20"/>
                <a:gd name="T16" fmla="*/ 0 w 30"/>
                <a:gd name="T17" fmla="*/ 17 h 20"/>
                <a:gd name="T18" fmla="*/ 1 w 30"/>
                <a:gd name="T19" fmla="*/ 18 h 20"/>
                <a:gd name="T20" fmla="*/ 7 w 30"/>
                <a:gd name="T21" fmla="*/ 20 h 20"/>
                <a:gd name="T22" fmla="*/ 14 w 30"/>
                <a:gd name="T23" fmla="*/ 16 h 20"/>
                <a:gd name="T24" fmla="*/ 30 w 30"/>
                <a:gd name="T25" fmla="*/ 14 h 20"/>
                <a:gd name="T26" fmla="*/ 28 w 30"/>
                <a:gd name="T2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0">
                  <a:moveTo>
                    <a:pt x="28" y="10"/>
                  </a:moveTo>
                  <a:cubicBezTo>
                    <a:pt x="28" y="10"/>
                    <a:pt x="25" y="13"/>
                    <a:pt x="22" y="10"/>
                  </a:cubicBezTo>
                  <a:cubicBezTo>
                    <a:pt x="19" y="8"/>
                    <a:pt x="17" y="5"/>
                    <a:pt x="14" y="3"/>
                  </a:cubicBezTo>
                  <a:cubicBezTo>
                    <a:pt x="11" y="2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8" y="3"/>
                    <a:pt x="15" y="5"/>
                    <a:pt x="21" y="11"/>
                  </a:cubicBezTo>
                  <a:cubicBezTo>
                    <a:pt x="21" y="11"/>
                    <a:pt x="17" y="12"/>
                    <a:pt x="14" y="14"/>
                  </a:cubicBezTo>
                  <a:cubicBezTo>
                    <a:pt x="11" y="16"/>
                    <a:pt x="9" y="20"/>
                    <a:pt x="7" y="19"/>
                  </a:cubicBezTo>
                  <a:cubicBezTo>
                    <a:pt x="5" y="19"/>
                    <a:pt x="0" y="17"/>
                    <a:pt x="0" y="17"/>
                  </a:cubicBezTo>
                  <a:cubicBezTo>
                    <a:pt x="0" y="17"/>
                    <a:pt x="0" y="18"/>
                    <a:pt x="1" y="18"/>
                  </a:cubicBezTo>
                  <a:cubicBezTo>
                    <a:pt x="1" y="18"/>
                    <a:pt x="5" y="20"/>
                    <a:pt x="7" y="20"/>
                  </a:cubicBezTo>
                  <a:cubicBezTo>
                    <a:pt x="9" y="20"/>
                    <a:pt x="13" y="17"/>
                    <a:pt x="14" y="16"/>
                  </a:cubicBezTo>
                  <a:cubicBezTo>
                    <a:pt x="17" y="12"/>
                    <a:pt x="27" y="14"/>
                    <a:pt x="30" y="14"/>
                  </a:cubicBezTo>
                  <a:cubicBezTo>
                    <a:pt x="30" y="13"/>
                    <a:pt x="29" y="12"/>
                    <a:pt x="28" y="10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6" name="Freeform 518">
              <a:extLst>
                <a:ext uri="{FF2B5EF4-FFF2-40B4-BE49-F238E27FC236}">
                  <a16:creationId xmlns:a16="http://schemas.microsoft.com/office/drawing/2014/main" id="{87054990-9AC5-4152-9A43-58D9E2202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" y="2280"/>
              <a:ext cx="17" cy="10"/>
            </a:xfrm>
            <a:custGeom>
              <a:avLst/>
              <a:gdLst>
                <a:gd name="T0" fmla="*/ 15 w 17"/>
                <a:gd name="T1" fmla="*/ 0 h 5"/>
                <a:gd name="T2" fmla="*/ 10 w 17"/>
                <a:gd name="T3" fmla="*/ 2 h 5"/>
                <a:gd name="T4" fmla="*/ 1 w 17"/>
                <a:gd name="T5" fmla="*/ 3 h 5"/>
                <a:gd name="T6" fmla="*/ 0 w 17"/>
                <a:gd name="T7" fmla="*/ 4 h 5"/>
                <a:gd name="T8" fmla="*/ 10 w 17"/>
                <a:gd name="T9" fmla="*/ 4 h 5"/>
                <a:gd name="T10" fmla="*/ 17 w 17"/>
                <a:gd name="T11" fmla="*/ 1 h 5"/>
                <a:gd name="T12" fmla="*/ 15 w 17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">
                  <a:moveTo>
                    <a:pt x="15" y="0"/>
                  </a:moveTo>
                  <a:cubicBezTo>
                    <a:pt x="15" y="0"/>
                    <a:pt x="12" y="1"/>
                    <a:pt x="10" y="2"/>
                  </a:cubicBezTo>
                  <a:cubicBezTo>
                    <a:pt x="8" y="3"/>
                    <a:pt x="1" y="3"/>
                    <a:pt x="1" y="3"/>
                  </a:cubicBezTo>
                  <a:lnTo>
                    <a:pt x="0" y="4"/>
                  </a:lnTo>
                  <a:cubicBezTo>
                    <a:pt x="0" y="4"/>
                    <a:pt x="7" y="5"/>
                    <a:pt x="10" y="4"/>
                  </a:cubicBezTo>
                  <a:cubicBezTo>
                    <a:pt x="13" y="3"/>
                    <a:pt x="17" y="1"/>
                    <a:pt x="17" y="1"/>
                  </a:cubicBezTo>
                  <a:lnTo>
                    <a:pt x="15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7" name="Freeform 519">
              <a:extLst>
                <a:ext uri="{FF2B5EF4-FFF2-40B4-BE49-F238E27FC236}">
                  <a16:creationId xmlns:a16="http://schemas.microsoft.com/office/drawing/2014/main" id="{40100409-0AD1-4E55-A53A-C6C10082B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0" y="2188"/>
              <a:ext cx="36" cy="82"/>
            </a:xfrm>
            <a:custGeom>
              <a:avLst/>
              <a:gdLst>
                <a:gd name="T0" fmla="*/ 30 w 36"/>
                <a:gd name="T1" fmla="*/ 39 h 41"/>
                <a:gd name="T2" fmla="*/ 25 w 36"/>
                <a:gd name="T3" fmla="*/ 31 h 41"/>
                <a:gd name="T4" fmla="*/ 15 w 36"/>
                <a:gd name="T5" fmla="*/ 24 h 41"/>
                <a:gd name="T6" fmla="*/ 11 w 36"/>
                <a:gd name="T7" fmla="*/ 16 h 41"/>
                <a:gd name="T8" fmla="*/ 0 w 36"/>
                <a:gd name="T9" fmla="*/ 10 h 41"/>
                <a:gd name="T10" fmla="*/ 1 w 36"/>
                <a:gd name="T11" fmla="*/ 9 h 41"/>
                <a:gd name="T12" fmla="*/ 10 w 36"/>
                <a:gd name="T13" fmla="*/ 13 h 41"/>
                <a:gd name="T14" fmla="*/ 11 w 36"/>
                <a:gd name="T15" fmla="*/ 6 h 41"/>
                <a:gd name="T16" fmla="*/ 13 w 36"/>
                <a:gd name="T17" fmla="*/ 7 h 41"/>
                <a:gd name="T18" fmla="*/ 12 w 36"/>
                <a:gd name="T19" fmla="*/ 14 h 41"/>
                <a:gd name="T20" fmla="*/ 14 w 36"/>
                <a:gd name="T21" fmla="*/ 18 h 41"/>
                <a:gd name="T22" fmla="*/ 20 w 36"/>
                <a:gd name="T23" fmla="*/ 8 h 41"/>
                <a:gd name="T24" fmla="*/ 20 w 36"/>
                <a:gd name="T25" fmla="*/ 10 h 41"/>
                <a:gd name="T26" fmla="*/ 15 w 36"/>
                <a:gd name="T27" fmla="*/ 19 h 41"/>
                <a:gd name="T28" fmla="*/ 17 w 36"/>
                <a:gd name="T29" fmla="*/ 23 h 41"/>
                <a:gd name="T30" fmla="*/ 26 w 36"/>
                <a:gd name="T31" fmla="*/ 29 h 41"/>
                <a:gd name="T32" fmla="*/ 24 w 36"/>
                <a:gd name="T33" fmla="*/ 23 h 41"/>
                <a:gd name="T34" fmla="*/ 20 w 36"/>
                <a:gd name="T35" fmla="*/ 17 h 41"/>
                <a:gd name="T36" fmla="*/ 20 w 36"/>
                <a:gd name="T37" fmla="*/ 16 h 41"/>
                <a:gd name="T38" fmla="*/ 26 w 36"/>
                <a:gd name="T39" fmla="*/ 21 h 41"/>
                <a:gd name="T40" fmla="*/ 28 w 36"/>
                <a:gd name="T41" fmla="*/ 11 h 41"/>
                <a:gd name="T42" fmla="*/ 36 w 36"/>
                <a:gd name="T43" fmla="*/ 0 h 41"/>
                <a:gd name="T44" fmla="*/ 36 w 36"/>
                <a:gd name="T45" fmla="*/ 2 h 41"/>
                <a:gd name="T46" fmla="*/ 30 w 36"/>
                <a:gd name="T47" fmla="*/ 10 h 41"/>
                <a:gd name="T48" fmla="*/ 28 w 36"/>
                <a:gd name="T49" fmla="*/ 25 h 41"/>
                <a:gd name="T50" fmla="*/ 31 w 36"/>
                <a:gd name="T51" fmla="*/ 33 h 41"/>
                <a:gd name="T52" fmla="*/ 34 w 36"/>
                <a:gd name="T53" fmla="*/ 41 h 41"/>
                <a:gd name="T54" fmla="*/ 30 w 36"/>
                <a:gd name="T55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" h="41">
                  <a:moveTo>
                    <a:pt x="30" y="39"/>
                  </a:moveTo>
                  <a:cubicBezTo>
                    <a:pt x="30" y="38"/>
                    <a:pt x="28" y="33"/>
                    <a:pt x="25" y="31"/>
                  </a:cubicBezTo>
                  <a:cubicBezTo>
                    <a:pt x="22" y="29"/>
                    <a:pt x="17" y="27"/>
                    <a:pt x="15" y="24"/>
                  </a:cubicBezTo>
                  <a:cubicBezTo>
                    <a:pt x="13" y="21"/>
                    <a:pt x="11" y="16"/>
                    <a:pt x="11" y="16"/>
                  </a:cubicBezTo>
                  <a:lnTo>
                    <a:pt x="0" y="10"/>
                  </a:lnTo>
                  <a:lnTo>
                    <a:pt x="1" y="9"/>
                  </a:lnTo>
                  <a:lnTo>
                    <a:pt x="10" y="13"/>
                  </a:lnTo>
                  <a:lnTo>
                    <a:pt x="11" y="6"/>
                  </a:lnTo>
                  <a:lnTo>
                    <a:pt x="13" y="7"/>
                  </a:lnTo>
                  <a:lnTo>
                    <a:pt x="12" y="14"/>
                  </a:lnTo>
                  <a:lnTo>
                    <a:pt x="14" y="18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5" y="19"/>
                  </a:lnTo>
                  <a:cubicBezTo>
                    <a:pt x="15" y="19"/>
                    <a:pt x="15" y="22"/>
                    <a:pt x="17" y="23"/>
                  </a:cubicBezTo>
                  <a:cubicBezTo>
                    <a:pt x="19" y="25"/>
                    <a:pt x="26" y="29"/>
                    <a:pt x="26" y="29"/>
                  </a:cubicBezTo>
                  <a:lnTo>
                    <a:pt x="24" y="23"/>
                  </a:lnTo>
                  <a:lnTo>
                    <a:pt x="20" y="17"/>
                  </a:lnTo>
                  <a:lnTo>
                    <a:pt x="20" y="16"/>
                  </a:lnTo>
                  <a:lnTo>
                    <a:pt x="26" y="21"/>
                  </a:lnTo>
                  <a:cubicBezTo>
                    <a:pt x="26" y="21"/>
                    <a:pt x="27" y="14"/>
                    <a:pt x="28" y="11"/>
                  </a:cubicBezTo>
                  <a:cubicBezTo>
                    <a:pt x="30" y="7"/>
                    <a:pt x="36" y="0"/>
                    <a:pt x="36" y="0"/>
                  </a:cubicBezTo>
                  <a:lnTo>
                    <a:pt x="36" y="2"/>
                  </a:lnTo>
                  <a:cubicBezTo>
                    <a:pt x="36" y="2"/>
                    <a:pt x="32" y="7"/>
                    <a:pt x="30" y="10"/>
                  </a:cubicBezTo>
                  <a:cubicBezTo>
                    <a:pt x="29" y="13"/>
                    <a:pt x="27" y="23"/>
                    <a:pt x="28" y="25"/>
                  </a:cubicBezTo>
                  <a:cubicBezTo>
                    <a:pt x="28" y="27"/>
                    <a:pt x="30" y="30"/>
                    <a:pt x="31" y="33"/>
                  </a:cubicBezTo>
                  <a:cubicBezTo>
                    <a:pt x="32" y="36"/>
                    <a:pt x="34" y="41"/>
                    <a:pt x="34" y="41"/>
                  </a:cubicBezTo>
                  <a:lnTo>
                    <a:pt x="30" y="39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8" name="Freeform 520">
              <a:extLst>
                <a:ext uri="{FF2B5EF4-FFF2-40B4-BE49-F238E27FC236}">
                  <a16:creationId xmlns:a16="http://schemas.microsoft.com/office/drawing/2014/main" id="{7516D2FA-AF23-4C2F-934B-A18209662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2218"/>
              <a:ext cx="46" cy="50"/>
            </a:xfrm>
            <a:custGeom>
              <a:avLst/>
              <a:gdLst>
                <a:gd name="T0" fmla="*/ 46 w 46"/>
                <a:gd name="T1" fmla="*/ 23 h 25"/>
                <a:gd name="T2" fmla="*/ 35 w 46"/>
                <a:gd name="T3" fmla="*/ 17 h 25"/>
                <a:gd name="T4" fmla="*/ 26 w 46"/>
                <a:gd name="T5" fmla="*/ 11 h 25"/>
                <a:gd name="T6" fmla="*/ 17 w 46"/>
                <a:gd name="T7" fmla="*/ 0 h 25"/>
                <a:gd name="T8" fmla="*/ 17 w 46"/>
                <a:gd name="T9" fmla="*/ 1 h 25"/>
                <a:gd name="T10" fmla="*/ 24 w 46"/>
                <a:gd name="T11" fmla="*/ 10 h 25"/>
                <a:gd name="T12" fmla="*/ 28 w 46"/>
                <a:gd name="T13" fmla="*/ 16 h 25"/>
                <a:gd name="T14" fmla="*/ 20 w 46"/>
                <a:gd name="T15" fmla="*/ 14 h 25"/>
                <a:gd name="T16" fmla="*/ 10 w 46"/>
                <a:gd name="T17" fmla="*/ 4 h 25"/>
                <a:gd name="T18" fmla="*/ 0 w 46"/>
                <a:gd name="T19" fmla="*/ 0 h 25"/>
                <a:gd name="T20" fmla="*/ 1 w 46"/>
                <a:gd name="T21" fmla="*/ 2 h 25"/>
                <a:gd name="T22" fmla="*/ 11 w 46"/>
                <a:gd name="T23" fmla="*/ 7 h 25"/>
                <a:gd name="T24" fmla="*/ 19 w 46"/>
                <a:gd name="T25" fmla="*/ 16 h 25"/>
                <a:gd name="T26" fmla="*/ 6 w 46"/>
                <a:gd name="T27" fmla="*/ 21 h 25"/>
                <a:gd name="T28" fmla="*/ 7 w 46"/>
                <a:gd name="T29" fmla="*/ 22 h 25"/>
                <a:gd name="T30" fmla="*/ 20 w 46"/>
                <a:gd name="T31" fmla="*/ 18 h 25"/>
                <a:gd name="T32" fmla="*/ 28 w 46"/>
                <a:gd name="T33" fmla="*/ 18 h 25"/>
                <a:gd name="T34" fmla="*/ 35 w 46"/>
                <a:gd name="T35" fmla="*/ 20 h 25"/>
                <a:gd name="T36" fmla="*/ 46 w 46"/>
                <a:gd name="T37" fmla="*/ 25 h 25"/>
                <a:gd name="T38" fmla="*/ 46 w 46"/>
                <a:gd name="T39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" h="25">
                  <a:moveTo>
                    <a:pt x="46" y="23"/>
                  </a:moveTo>
                  <a:lnTo>
                    <a:pt x="35" y="17"/>
                  </a:lnTo>
                  <a:cubicBezTo>
                    <a:pt x="35" y="17"/>
                    <a:pt x="30" y="15"/>
                    <a:pt x="26" y="11"/>
                  </a:cubicBezTo>
                  <a:cubicBezTo>
                    <a:pt x="22" y="6"/>
                    <a:pt x="17" y="0"/>
                    <a:pt x="17" y="0"/>
                  </a:cubicBezTo>
                  <a:lnTo>
                    <a:pt x="17" y="1"/>
                  </a:lnTo>
                  <a:cubicBezTo>
                    <a:pt x="17" y="1"/>
                    <a:pt x="22" y="8"/>
                    <a:pt x="24" y="10"/>
                  </a:cubicBezTo>
                  <a:cubicBezTo>
                    <a:pt x="25" y="12"/>
                    <a:pt x="28" y="16"/>
                    <a:pt x="28" y="16"/>
                  </a:cubicBezTo>
                  <a:cubicBezTo>
                    <a:pt x="28" y="16"/>
                    <a:pt x="23" y="17"/>
                    <a:pt x="20" y="14"/>
                  </a:cubicBezTo>
                  <a:cubicBezTo>
                    <a:pt x="17" y="12"/>
                    <a:pt x="14" y="6"/>
                    <a:pt x="10" y="4"/>
                  </a:cubicBezTo>
                  <a:cubicBezTo>
                    <a:pt x="7" y="3"/>
                    <a:pt x="0" y="0"/>
                    <a:pt x="0" y="0"/>
                  </a:cubicBezTo>
                  <a:lnTo>
                    <a:pt x="1" y="2"/>
                  </a:lnTo>
                  <a:cubicBezTo>
                    <a:pt x="1" y="2"/>
                    <a:pt x="8" y="5"/>
                    <a:pt x="11" y="7"/>
                  </a:cubicBezTo>
                  <a:cubicBezTo>
                    <a:pt x="14" y="10"/>
                    <a:pt x="19" y="16"/>
                    <a:pt x="19" y="16"/>
                  </a:cubicBezTo>
                  <a:lnTo>
                    <a:pt x="6" y="21"/>
                  </a:lnTo>
                  <a:lnTo>
                    <a:pt x="7" y="22"/>
                  </a:lnTo>
                  <a:lnTo>
                    <a:pt x="20" y="18"/>
                  </a:lnTo>
                  <a:cubicBezTo>
                    <a:pt x="20" y="18"/>
                    <a:pt x="25" y="17"/>
                    <a:pt x="28" y="18"/>
                  </a:cubicBezTo>
                  <a:cubicBezTo>
                    <a:pt x="30" y="19"/>
                    <a:pt x="33" y="19"/>
                    <a:pt x="35" y="20"/>
                  </a:cubicBezTo>
                  <a:cubicBezTo>
                    <a:pt x="37" y="21"/>
                    <a:pt x="46" y="25"/>
                    <a:pt x="46" y="25"/>
                  </a:cubicBezTo>
                  <a:lnTo>
                    <a:pt x="46" y="23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9" name="Freeform 521">
              <a:extLst>
                <a:ext uri="{FF2B5EF4-FFF2-40B4-BE49-F238E27FC236}">
                  <a16:creationId xmlns:a16="http://schemas.microsoft.com/office/drawing/2014/main" id="{9C705910-1736-4722-9FE3-B935B9A87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" y="2154"/>
              <a:ext cx="32" cy="62"/>
            </a:xfrm>
            <a:custGeom>
              <a:avLst/>
              <a:gdLst>
                <a:gd name="T0" fmla="*/ 0 w 32"/>
                <a:gd name="T1" fmla="*/ 0 h 31"/>
                <a:gd name="T2" fmla="*/ 6 w 32"/>
                <a:gd name="T3" fmla="*/ 11 h 31"/>
                <a:gd name="T4" fmla="*/ 22 w 32"/>
                <a:gd name="T5" fmla="*/ 26 h 31"/>
                <a:gd name="T6" fmla="*/ 30 w 32"/>
                <a:gd name="T7" fmla="*/ 31 h 31"/>
                <a:gd name="T8" fmla="*/ 32 w 32"/>
                <a:gd name="T9" fmla="*/ 31 h 31"/>
                <a:gd name="T10" fmla="*/ 17 w 32"/>
                <a:gd name="T11" fmla="*/ 19 h 31"/>
                <a:gd name="T12" fmla="*/ 6 w 32"/>
                <a:gd name="T13" fmla="*/ 9 h 31"/>
                <a:gd name="T14" fmla="*/ 2 w 32"/>
                <a:gd name="T15" fmla="*/ 2 h 31"/>
                <a:gd name="T16" fmla="*/ 0 w 32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1">
                  <a:moveTo>
                    <a:pt x="0" y="0"/>
                  </a:moveTo>
                  <a:cubicBezTo>
                    <a:pt x="0" y="0"/>
                    <a:pt x="2" y="6"/>
                    <a:pt x="6" y="11"/>
                  </a:cubicBezTo>
                  <a:cubicBezTo>
                    <a:pt x="9" y="16"/>
                    <a:pt x="22" y="26"/>
                    <a:pt x="22" y="26"/>
                  </a:cubicBezTo>
                  <a:lnTo>
                    <a:pt x="30" y="31"/>
                  </a:lnTo>
                  <a:lnTo>
                    <a:pt x="32" y="31"/>
                  </a:lnTo>
                  <a:cubicBezTo>
                    <a:pt x="32" y="31"/>
                    <a:pt x="20" y="22"/>
                    <a:pt x="17" y="19"/>
                  </a:cubicBezTo>
                  <a:cubicBezTo>
                    <a:pt x="14" y="17"/>
                    <a:pt x="7" y="12"/>
                    <a:pt x="6" y="9"/>
                  </a:cubicBezTo>
                  <a:cubicBezTo>
                    <a:pt x="4" y="6"/>
                    <a:pt x="2" y="2"/>
                    <a:pt x="2" y="2"/>
                  </a:cubicBezTo>
                  <a:lnTo>
                    <a:pt x="0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0" name="Freeform 522">
              <a:extLst>
                <a:ext uri="{FF2B5EF4-FFF2-40B4-BE49-F238E27FC236}">
                  <a16:creationId xmlns:a16="http://schemas.microsoft.com/office/drawing/2014/main" id="{9EDE6D99-23EC-4132-9E21-53DFEC357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" y="2200"/>
              <a:ext cx="21" cy="18"/>
            </a:xfrm>
            <a:custGeom>
              <a:avLst/>
              <a:gdLst>
                <a:gd name="T0" fmla="*/ 19 w 21"/>
                <a:gd name="T1" fmla="*/ 0 h 9"/>
                <a:gd name="T2" fmla="*/ 8 w 21"/>
                <a:gd name="T3" fmla="*/ 3 h 9"/>
                <a:gd name="T4" fmla="*/ 0 w 21"/>
                <a:gd name="T5" fmla="*/ 9 h 9"/>
                <a:gd name="T6" fmla="*/ 0 w 21"/>
                <a:gd name="T7" fmla="*/ 9 h 9"/>
                <a:gd name="T8" fmla="*/ 9 w 21"/>
                <a:gd name="T9" fmla="*/ 4 h 9"/>
                <a:gd name="T10" fmla="*/ 21 w 21"/>
                <a:gd name="T11" fmla="*/ 2 h 9"/>
                <a:gd name="T12" fmla="*/ 19 w 2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9">
                  <a:moveTo>
                    <a:pt x="19" y="0"/>
                  </a:moveTo>
                  <a:cubicBezTo>
                    <a:pt x="19" y="0"/>
                    <a:pt x="11" y="2"/>
                    <a:pt x="8" y="3"/>
                  </a:cubicBezTo>
                  <a:cubicBezTo>
                    <a:pt x="5" y="4"/>
                    <a:pt x="0" y="9"/>
                    <a:pt x="0" y="9"/>
                  </a:cubicBezTo>
                  <a:lnTo>
                    <a:pt x="0" y="9"/>
                  </a:lnTo>
                  <a:cubicBezTo>
                    <a:pt x="0" y="9"/>
                    <a:pt x="6" y="4"/>
                    <a:pt x="9" y="4"/>
                  </a:cubicBezTo>
                  <a:cubicBezTo>
                    <a:pt x="12" y="3"/>
                    <a:pt x="21" y="2"/>
                    <a:pt x="21" y="2"/>
                  </a:cubicBezTo>
                  <a:lnTo>
                    <a:pt x="19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1" name="Freeform 523">
              <a:extLst>
                <a:ext uri="{FF2B5EF4-FFF2-40B4-BE49-F238E27FC236}">
                  <a16:creationId xmlns:a16="http://schemas.microsoft.com/office/drawing/2014/main" id="{24E66955-E53A-4B22-8228-26FF826E5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7" y="2128"/>
              <a:ext cx="9" cy="54"/>
            </a:xfrm>
            <a:custGeom>
              <a:avLst/>
              <a:gdLst>
                <a:gd name="T0" fmla="*/ 5 w 9"/>
                <a:gd name="T1" fmla="*/ 0 h 27"/>
                <a:gd name="T2" fmla="*/ 7 w 9"/>
                <a:gd name="T3" fmla="*/ 11 h 27"/>
                <a:gd name="T4" fmla="*/ 0 w 9"/>
                <a:gd name="T5" fmla="*/ 25 h 27"/>
                <a:gd name="T6" fmla="*/ 0 w 9"/>
                <a:gd name="T7" fmla="*/ 27 h 27"/>
                <a:gd name="T8" fmla="*/ 8 w 9"/>
                <a:gd name="T9" fmla="*/ 8 h 27"/>
                <a:gd name="T10" fmla="*/ 5 w 9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7">
                  <a:moveTo>
                    <a:pt x="5" y="0"/>
                  </a:moveTo>
                  <a:cubicBezTo>
                    <a:pt x="5" y="0"/>
                    <a:pt x="7" y="7"/>
                    <a:pt x="7" y="11"/>
                  </a:cubicBezTo>
                  <a:cubicBezTo>
                    <a:pt x="7" y="15"/>
                    <a:pt x="0" y="25"/>
                    <a:pt x="0" y="25"/>
                  </a:cubicBezTo>
                  <a:lnTo>
                    <a:pt x="0" y="27"/>
                  </a:lnTo>
                  <a:cubicBezTo>
                    <a:pt x="4" y="22"/>
                    <a:pt x="9" y="16"/>
                    <a:pt x="8" y="8"/>
                  </a:cubicBezTo>
                  <a:cubicBezTo>
                    <a:pt x="8" y="6"/>
                    <a:pt x="5" y="0"/>
                    <a:pt x="5" y="0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2" name="Freeform 524">
              <a:extLst>
                <a:ext uri="{FF2B5EF4-FFF2-40B4-BE49-F238E27FC236}">
                  <a16:creationId xmlns:a16="http://schemas.microsoft.com/office/drawing/2014/main" id="{F4178ED5-A5D3-472E-8922-A4DB33DC4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7" y="2154"/>
              <a:ext cx="41" cy="102"/>
            </a:xfrm>
            <a:custGeom>
              <a:avLst/>
              <a:gdLst>
                <a:gd name="T0" fmla="*/ 40 w 41"/>
                <a:gd name="T1" fmla="*/ 51 h 51"/>
                <a:gd name="T2" fmla="*/ 30 w 41"/>
                <a:gd name="T3" fmla="*/ 37 h 51"/>
                <a:gd name="T4" fmla="*/ 25 w 41"/>
                <a:gd name="T5" fmla="*/ 31 h 51"/>
                <a:gd name="T6" fmla="*/ 16 w 41"/>
                <a:gd name="T7" fmla="*/ 27 h 51"/>
                <a:gd name="T8" fmla="*/ 7 w 41"/>
                <a:gd name="T9" fmla="*/ 23 h 51"/>
                <a:gd name="T10" fmla="*/ 15 w 41"/>
                <a:gd name="T11" fmla="*/ 24 h 51"/>
                <a:gd name="T12" fmla="*/ 13 w 41"/>
                <a:gd name="T13" fmla="*/ 22 h 51"/>
                <a:gd name="T14" fmla="*/ 1 w 41"/>
                <a:gd name="T15" fmla="*/ 20 h 51"/>
                <a:gd name="T16" fmla="*/ 1 w 41"/>
                <a:gd name="T17" fmla="*/ 17 h 51"/>
                <a:gd name="T18" fmla="*/ 14 w 41"/>
                <a:gd name="T19" fmla="*/ 20 h 51"/>
                <a:gd name="T20" fmla="*/ 12 w 41"/>
                <a:gd name="T21" fmla="*/ 17 h 51"/>
                <a:gd name="T22" fmla="*/ 7 w 41"/>
                <a:gd name="T23" fmla="*/ 12 h 51"/>
                <a:gd name="T24" fmla="*/ 8 w 41"/>
                <a:gd name="T25" fmla="*/ 12 h 51"/>
                <a:gd name="T26" fmla="*/ 15 w 41"/>
                <a:gd name="T27" fmla="*/ 17 h 51"/>
                <a:gd name="T28" fmla="*/ 17 w 41"/>
                <a:gd name="T29" fmla="*/ 22 h 51"/>
                <a:gd name="T30" fmla="*/ 17 w 41"/>
                <a:gd name="T31" fmla="*/ 16 h 51"/>
                <a:gd name="T32" fmla="*/ 13 w 41"/>
                <a:gd name="T33" fmla="*/ 9 h 51"/>
                <a:gd name="T34" fmla="*/ 6 w 41"/>
                <a:gd name="T35" fmla="*/ 9 h 51"/>
                <a:gd name="T36" fmla="*/ 6 w 41"/>
                <a:gd name="T37" fmla="*/ 8 h 51"/>
                <a:gd name="T38" fmla="*/ 14 w 41"/>
                <a:gd name="T39" fmla="*/ 7 h 51"/>
                <a:gd name="T40" fmla="*/ 19 w 41"/>
                <a:gd name="T41" fmla="*/ 0 h 51"/>
                <a:gd name="T42" fmla="*/ 19 w 41"/>
                <a:gd name="T43" fmla="*/ 1 h 51"/>
                <a:gd name="T44" fmla="*/ 15 w 41"/>
                <a:gd name="T45" fmla="*/ 8 h 51"/>
                <a:gd name="T46" fmla="*/ 19 w 41"/>
                <a:gd name="T47" fmla="*/ 16 h 51"/>
                <a:gd name="T48" fmla="*/ 18 w 41"/>
                <a:gd name="T49" fmla="*/ 23 h 51"/>
                <a:gd name="T50" fmla="*/ 22 w 41"/>
                <a:gd name="T51" fmla="*/ 28 h 51"/>
                <a:gd name="T52" fmla="*/ 33 w 41"/>
                <a:gd name="T53" fmla="*/ 32 h 51"/>
                <a:gd name="T54" fmla="*/ 36 w 41"/>
                <a:gd name="T55" fmla="*/ 38 h 51"/>
                <a:gd name="T56" fmla="*/ 41 w 41"/>
                <a:gd name="T57" fmla="*/ 45 h 51"/>
                <a:gd name="T58" fmla="*/ 40 w 41"/>
                <a:gd name="T5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51">
                  <a:moveTo>
                    <a:pt x="40" y="51"/>
                  </a:moveTo>
                  <a:cubicBezTo>
                    <a:pt x="40" y="50"/>
                    <a:pt x="32" y="40"/>
                    <a:pt x="30" y="37"/>
                  </a:cubicBezTo>
                  <a:cubicBezTo>
                    <a:pt x="29" y="35"/>
                    <a:pt x="32" y="33"/>
                    <a:pt x="25" y="31"/>
                  </a:cubicBezTo>
                  <a:cubicBezTo>
                    <a:pt x="18" y="29"/>
                    <a:pt x="18" y="29"/>
                    <a:pt x="16" y="27"/>
                  </a:cubicBezTo>
                  <a:cubicBezTo>
                    <a:pt x="14" y="25"/>
                    <a:pt x="7" y="23"/>
                    <a:pt x="7" y="23"/>
                  </a:cubicBezTo>
                  <a:lnTo>
                    <a:pt x="15" y="24"/>
                  </a:lnTo>
                  <a:cubicBezTo>
                    <a:pt x="15" y="24"/>
                    <a:pt x="14" y="23"/>
                    <a:pt x="13" y="22"/>
                  </a:cubicBezTo>
                  <a:cubicBezTo>
                    <a:pt x="13" y="21"/>
                    <a:pt x="2" y="20"/>
                    <a:pt x="1" y="20"/>
                  </a:cubicBezTo>
                  <a:cubicBezTo>
                    <a:pt x="0" y="20"/>
                    <a:pt x="1" y="17"/>
                    <a:pt x="1" y="17"/>
                  </a:cubicBezTo>
                  <a:lnTo>
                    <a:pt x="14" y="20"/>
                  </a:lnTo>
                  <a:cubicBezTo>
                    <a:pt x="14" y="20"/>
                    <a:pt x="14" y="18"/>
                    <a:pt x="12" y="17"/>
                  </a:cubicBezTo>
                  <a:cubicBezTo>
                    <a:pt x="11" y="16"/>
                    <a:pt x="7" y="12"/>
                    <a:pt x="7" y="12"/>
                  </a:cubicBezTo>
                  <a:lnTo>
                    <a:pt x="8" y="12"/>
                  </a:lnTo>
                  <a:cubicBezTo>
                    <a:pt x="8" y="12"/>
                    <a:pt x="14" y="16"/>
                    <a:pt x="15" y="17"/>
                  </a:cubicBezTo>
                  <a:cubicBezTo>
                    <a:pt x="15" y="18"/>
                    <a:pt x="17" y="22"/>
                    <a:pt x="17" y="22"/>
                  </a:cubicBezTo>
                  <a:cubicBezTo>
                    <a:pt x="17" y="22"/>
                    <a:pt x="18" y="19"/>
                    <a:pt x="17" y="16"/>
                  </a:cubicBezTo>
                  <a:cubicBezTo>
                    <a:pt x="17" y="13"/>
                    <a:pt x="13" y="9"/>
                    <a:pt x="13" y="9"/>
                  </a:cubicBezTo>
                  <a:lnTo>
                    <a:pt x="6" y="9"/>
                  </a:lnTo>
                  <a:lnTo>
                    <a:pt x="6" y="8"/>
                  </a:lnTo>
                  <a:cubicBezTo>
                    <a:pt x="6" y="8"/>
                    <a:pt x="11" y="8"/>
                    <a:pt x="14" y="7"/>
                  </a:cubicBezTo>
                  <a:cubicBezTo>
                    <a:pt x="17" y="5"/>
                    <a:pt x="19" y="0"/>
                    <a:pt x="19" y="0"/>
                  </a:cubicBezTo>
                  <a:lnTo>
                    <a:pt x="19" y="1"/>
                  </a:lnTo>
                  <a:lnTo>
                    <a:pt x="15" y="8"/>
                  </a:lnTo>
                  <a:cubicBezTo>
                    <a:pt x="15" y="8"/>
                    <a:pt x="18" y="14"/>
                    <a:pt x="19" y="16"/>
                  </a:cubicBezTo>
                  <a:cubicBezTo>
                    <a:pt x="20" y="19"/>
                    <a:pt x="18" y="21"/>
                    <a:pt x="18" y="23"/>
                  </a:cubicBezTo>
                  <a:cubicBezTo>
                    <a:pt x="18" y="25"/>
                    <a:pt x="19" y="27"/>
                    <a:pt x="22" y="28"/>
                  </a:cubicBezTo>
                  <a:cubicBezTo>
                    <a:pt x="25" y="28"/>
                    <a:pt x="32" y="29"/>
                    <a:pt x="33" y="32"/>
                  </a:cubicBezTo>
                  <a:cubicBezTo>
                    <a:pt x="34" y="34"/>
                    <a:pt x="33" y="36"/>
                    <a:pt x="36" y="38"/>
                  </a:cubicBezTo>
                  <a:cubicBezTo>
                    <a:pt x="38" y="41"/>
                    <a:pt x="41" y="45"/>
                    <a:pt x="41" y="45"/>
                  </a:cubicBezTo>
                  <a:lnTo>
                    <a:pt x="40" y="51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3" name="Freeform 525">
              <a:extLst>
                <a:ext uri="{FF2B5EF4-FFF2-40B4-BE49-F238E27FC236}">
                  <a16:creationId xmlns:a16="http://schemas.microsoft.com/office/drawing/2014/main" id="{E192D61C-3F26-4C58-969D-5E2A470F9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5" y="2040"/>
              <a:ext cx="12" cy="32"/>
            </a:xfrm>
            <a:custGeom>
              <a:avLst/>
              <a:gdLst>
                <a:gd name="T0" fmla="*/ 0 w 12"/>
                <a:gd name="T1" fmla="*/ 1 h 16"/>
                <a:gd name="T2" fmla="*/ 2 w 12"/>
                <a:gd name="T3" fmla="*/ 10 h 16"/>
                <a:gd name="T4" fmla="*/ 12 w 12"/>
                <a:gd name="T5" fmla="*/ 16 h 16"/>
                <a:gd name="T6" fmla="*/ 11 w 12"/>
                <a:gd name="T7" fmla="*/ 15 h 16"/>
                <a:gd name="T8" fmla="*/ 4 w 12"/>
                <a:gd name="T9" fmla="*/ 10 h 16"/>
                <a:gd name="T10" fmla="*/ 6 w 12"/>
                <a:gd name="T11" fmla="*/ 6 h 16"/>
                <a:gd name="T12" fmla="*/ 6 w 12"/>
                <a:gd name="T13" fmla="*/ 1 h 16"/>
                <a:gd name="T14" fmla="*/ 5 w 12"/>
                <a:gd name="T15" fmla="*/ 0 h 16"/>
                <a:gd name="T16" fmla="*/ 4 w 12"/>
                <a:gd name="T17" fmla="*/ 5 h 16"/>
                <a:gd name="T18" fmla="*/ 3 w 12"/>
                <a:gd name="T19" fmla="*/ 8 h 16"/>
                <a:gd name="T20" fmla="*/ 2 w 12"/>
                <a:gd name="T21" fmla="*/ 5 h 16"/>
                <a:gd name="T22" fmla="*/ 1 w 12"/>
                <a:gd name="T23" fmla="*/ 1 h 16"/>
                <a:gd name="T24" fmla="*/ 0 w 12"/>
                <a:gd name="T25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6">
                  <a:moveTo>
                    <a:pt x="0" y="1"/>
                  </a:moveTo>
                  <a:cubicBezTo>
                    <a:pt x="0" y="1"/>
                    <a:pt x="0" y="8"/>
                    <a:pt x="2" y="10"/>
                  </a:cubicBezTo>
                  <a:cubicBezTo>
                    <a:pt x="3" y="12"/>
                    <a:pt x="12" y="16"/>
                    <a:pt x="12" y="16"/>
                  </a:cubicBezTo>
                  <a:lnTo>
                    <a:pt x="11" y="15"/>
                  </a:lnTo>
                  <a:lnTo>
                    <a:pt x="4" y="10"/>
                  </a:lnTo>
                  <a:cubicBezTo>
                    <a:pt x="4" y="10"/>
                    <a:pt x="5" y="7"/>
                    <a:pt x="6" y="6"/>
                  </a:cubicBezTo>
                  <a:cubicBezTo>
                    <a:pt x="6" y="4"/>
                    <a:pt x="6" y="1"/>
                    <a:pt x="6" y="1"/>
                  </a:cubicBezTo>
                  <a:lnTo>
                    <a:pt x="5" y="0"/>
                  </a:lnTo>
                  <a:cubicBezTo>
                    <a:pt x="5" y="0"/>
                    <a:pt x="6" y="3"/>
                    <a:pt x="4" y="5"/>
                  </a:cubicBezTo>
                  <a:cubicBezTo>
                    <a:pt x="3" y="6"/>
                    <a:pt x="3" y="8"/>
                    <a:pt x="3" y="8"/>
                  </a:cubicBezTo>
                  <a:cubicBezTo>
                    <a:pt x="3" y="8"/>
                    <a:pt x="2" y="6"/>
                    <a:pt x="2" y="5"/>
                  </a:cubicBezTo>
                  <a:cubicBezTo>
                    <a:pt x="1" y="3"/>
                    <a:pt x="1" y="1"/>
                    <a:pt x="1" y="1"/>
                  </a:cubicBezTo>
                  <a:lnTo>
                    <a:pt x="0" y="1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4" name="Freeform 526">
              <a:extLst>
                <a:ext uri="{FF2B5EF4-FFF2-40B4-BE49-F238E27FC236}">
                  <a16:creationId xmlns:a16="http://schemas.microsoft.com/office/drawing/2014/main" id="{D4EA3C75-5F22-4D7D-AB27-E2E655571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" y="2040"/>
              <a:ext cx="12" cy="64"/>
            </a:xfrm>
            <a:custGeom>
              <a:avLst/>
              <a:gdLst>
                <a:gd name="T0" fmla="*/ 10 w 12"/>
                <a:gd name="T1" fmla="*/ 32 h 32"/>
                <a:gd name="T2" fmla="*/ 0 w 12"/>
                <a:gd name="T3" fmla="*/ 10 h 32"/>
                <a:gd name="T4" fmla="*/ 0 w 12"/>
                <a:gd name="T5" fmla="*/ 1 h 32"/>
                <a:gd name="T6" fmla="*/ 1 w 12"/>
                <a:gd name="T7" fmla="*/ 0 h 32"/>
                <a:gd name="T8" fmla="*/ 10 w 12"/>
                <a:gd name="T9" fmla="*/ 19 h 32"/>
                <a:gd name="T10" fmla="*/ 12 w 12"/>
                <a:gd name="T11" fmla="*/ 30 h 32"/>
                <a:gd name="T12" fmla="*/ 10 w 12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2">
                  <a:moveTo>
                    <a:pt x="10" y="32"/>
                  </a:moveTo>
                  <a:cubicBezTo>
                    <a:pt x="11" y="15"/>
                    <a:pt x="3" y="22"/>
                    <a:pt x="0" y="10"/>
                  </a:cubicBezTo>
                  <a:cubicBezTo>
                    <a:pt x="0" y="7"/>
                    <a:pt x="0" y="4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2" y="13"/>
                    <a:pt x="2" y="11"/>
                    <a:pt x="10" y="19"/>
                  </a:cubicBezTo>
                  <a:cubicBezTo>
                    <a:pt x="12" y="22"/>
                    <a:pt x="12" y="26"/>
                    <a:pt x="12" y="30"/>
                  </a:cubicBezTo>
                  <a:cubicBezTo>
                    <a:pt x="11" y="30"/>
                    <a:pt x="11" y="32"/>
                    <a:pt x="10" y="32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5" name="Freeform 527">
              <a:extLst>
                <a:ext uri="{FF2B5EF4-FFF2-40B4-BE49-F238E27FC236}">
                  <a16:creationId xmlns:a16="http://schemas.microsoft.com/office/drawing/2014/main" id="{C2A9384B-DEEA-48B0-A1AE-A269C518E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2104"/>
              <a:ext cx="45" cy="102"/>
            </a:xfrm>
            <a:custGeom>
              <a:avLst/>
              <a:gdLst>
                <a:gd name="T0" fmla="*/ 7 w 45"/>
                <a:gd name="T1" fmla="*/ 0 h 51"/>
                <a:gd name="T2" fmla="*/ 9 w 45"/>
                <a:gd name="T3" fmla="*/ 13 h 51"/>
                <a:gd name="T4" fmla="*/ 9 w 45"/>
                <a:gd name="T5" fmla="*/ 22 h 51"/>
                <a:gd name="T6" fmla="*/ 0 w 45"/>
                <a:gd name="T7" fmla="*/ 25 h 51"/>
                <a:gd name="T8" fmla="*/ 2 w 45"/>
                <a:gd name="T9" fmla="*/ 26 h 51"/>
                <a:gd name="T10" fmla="*/ 10 w 45"/>
                <a:gd name="T11" fmla="*/ 25 h 51"/>
                <a:gd name="T12" fmla="*/ 29 w 45"/>
                <a:gd name="T13" fmla="*/ 36 h 51"/>
                <a:gd name="T14" fmla="*/ 45 w 45"/>
                <a:gd name="T15" fmla="*/ 51 h 51"/>
                <a:gd name="T16" fmla="*/ 45 w 45"/>
                <a:gd name="T17" fmla="*/ 47 h 51"/>
                <a:gd name="T18" fmla="*/ 11 w 45"/>
                <a:gd name="T19" fmla="*/ 20 h 51"/>
                <a:gd name="T20" fmla="*/ 10 w 45"/>
                <a:gd name="T21" fmla="*/ 8 h 51"/>
                <a:gd name="T22" fmla="*/ 7 w 45"/>
                <a:gd name="T2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51">
                  <a:moveTo>
                    <a:pt x="7" y="0"/>
                  </a:moveTo>
                  <a:cubicBezTo>
                    <a:pt x="7" y="0"/>
                    <a:pt x="9" y="9"/>
                    <a:pt x="9" y="13"/>
                  </a:cubicBezTo>
                  <a:cubicBezTo>
                    <a:pt x="9" y="17"/>
                    <a:pt x="9" y="22"/>
                    <a:pt x="9" y="22"/>
                  </a:cubicBezTo>
                  <a:lnTo>
                    <a:pt x="0" y="25"/>
                  </a:lnTo>
                  <a:lnTo>
                    <a:pt x="2" y="26"/>
                  </a:lnTo>
                  <a:lnTo>
                    <a:pt x="10" y="25"/>
                  </a:lnTo>
                  <a:cubicBezTo>
                    <a:pt x="10" y="25"/>
                    <a:pt x="27" y="34"/>
                    <a:pt x="29" y="36"/>
                  </a:cubicBezTo>
                  <a:cubicBezTo>
                    <a:pt x="31" y="38"/>
                    <a:pt x="45" y="51"/>
                    <a:pt x="45" y="51"/>
                  </a:cubicBezTo>
                  <a:lnTo>
                    <a:pt x="45" y="47"/>
                  </a:lnTo>
                  <a:cubicBezTo>
                    <a:pt x="34" y="34"/>
                    <a:pt x="24" y="28"/>
                    <a:pt x="11" y="20"/>
                  </a:cubicBezTo>
                  <a:cubicBezTo>
                    <a:pt x="11" y="20"/>
                    <a:pt x="10" y="12"/>
                    <a:pt x="10" y="8"/>
                  </a:cubicBezTo>
                  <a:cubicBezTo>
                    <a:pt x="9" y="5"/>
                    <a:pt x="7" y="0"/>
                    <a:pt x="7" y="0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6" name="Freeform 528">
              <a:extLst>
                <a:ext uri="{FF2B5EF4-FFF2-40B4-BE49-F238E27FC236}">
                  <a16:creationId xmlns:a16="http://schemas.microsoft.com/office/drawing/2014/main" id="{0DE53B5E-17CB-4E71-82AD-5CBD338AF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2148"/>
              <a:ext cx="20" cy="38"/>
            </a:xfrm>
            <a:custGeom>
              <a:avLst/>
              <a:gdLst>
                <a:gd name="T0" fmla="*/ 0 w 20"/>
                <a:gd name="T1" fmla="*/ 0 h 19"/>
                <a:gd name="T2" fmla="*/ 6 w 20"/>
                <a:gd name="T3" fmla="*/ 5 h 19"/>
                <a:gd name="T4" fmla="*/ 16 w 20"/>
                <a:gd name="T5" fmla="*/ 9 h 19"/>
                <a:gd name="T6" fmla="*/ 20 w 20"/>
                <a:gd name="T7" fmla="*/ 14 h 19"/>
                <a:gd name="T8" fmla="*/ 19 w 20"/>
                <a:gd name="T9" fmla="*/ 19 h 19"/>
                <a:gd name="T10" fmla="*/ 13 w 20"/>
                <a:gd name="T11" fmla="*/ 10 h 19"/>
                <a:gd name="T12" fmla="*/ 4 w 20"/>
                <a:gd name="T13" fmla="*/ 8 h 19"/>
                <a:gd name="T14" fmla="*/ 0 w 20"/>
                <a:gd name="T15" fmla="*/ 5 h 19"/>
                <a:gd name="T16" fmla="*/ 0 w 20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cubicBezTo>
                    <a:pt x="0" y="0"/>
                    <a:pt x="4" y="3"/>
                    <a:pt x="6" y="5"/>
                  </a:cubicBezTo>
                  <a:cubicBezTo>
                    <a:pt x="9" y="7"/>
                    <a:pt x="13" y="6"/>
                    <a:pt x="16" y="9"/>
                  </a:cubicBezTo>
                  <a:cubicBezTo>
                    <a:pt x="19" y="11"/>
                    <a:pt x="20" y="14"/>
                    <a:pt x="20" y="14"/>
                  </a:cubicBezTo>
                  <a:lnTo>
                    <a:pt x="19" y="19"/>
                  </a:lnTo>
                  <a:lnTo>
                    <a:pt x="13" y="10"/>
                  </a:lnTo>
                  <a:cubicBezTo>
                    <a:pt x="13" y="10"/>
                    <a:pt x="6" y="10"/>
                    <a:pt x="4" y="8"/>
                  </a:cubicBezTo>
                  <a:cubicBezTo>
                    <a:pt x="3" y="7"/>
                    <a:pt x="0" y="5"/>
                    <a:pt x="0" y="5"/>
                  </a:cubicBezTo>
                  <a:lnTo>
                    <a:pt x="0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7" name="Freeform 529">
              <a:extLst>
                <a:ext uri="{FF2B5EF4-FFF2-40B4-BE49-F238E27FC236}">
                  <a16:creationId xmlns:a16="http://schemas.microsoft.com/office/drawing/2014/main" id="{B4F172A0-B46F-460C-B207-D4EFCF27A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2126"/>
              <a:ext cx="8" cy="36"/>
            </a:xfrm>
            <a:custGeom>
              <a:avLst/>
              <a:gdLst>
                <a:gd name="T0" fmla="*/ 0 w 8"/>
                <a:gd name="T1" fmla="*/ 5 h 18"/>
                <a:gd name="T2" fmla="*/ 4 w 8"/>
                <a:gd name="T3" fmla="*/ 10 h 18"/>
                <a:gd name="T4" fmla="*/ 5 w 8"/>
                <a:gd name="T5" fmla="*/ 17 h 18"/>
                <a:gd name="T6" fmla="*/ 8 w 8"/>
                <a:gd name="T7" fmla="*/ 18 h 18"/>
                <a:gd name="T8" fmla="*/ 6 w 8"/>
                <a:gd name="T9" fmla="*/ 8 h 18"/>
                <a:gd name="T10" fmla="*/ 0 w 8"/>
                <a:gd name="T11" fmla="*/ 0 h 18"/>
                <a:gd name="T12" fmla="*/ 0 w 8"/>
                <a:gd name="T13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8">
                  <a:moveTo>
                    <a:pt x="0" y="5"/>
                  </a:moveTo>
                  <a:cubicBezTo>
                    <a:pt x="0" y="5"/>
                    <a:pt x="3" y="8"/>
                    <a:pt x="4" y="10"/>
                  </a:cubicBezTo>
                  <a:cubicBezTo>
                    <a:pt x="4" y="12"/>
                    <a:pt x="5" y="17"/>
                    <a:pt x="5" y="17"/>
                  </a:cubicBezTo>
                  <a:lnTo>
                    <a:pt x="8" y="18"/>
                  </a:lnTo>
                  <a:cubicBezTo>
                    <a:pt x="8" y="18"/>
                    <a:pt x="7" y="10"/>
                    <a:pt x="6" y="8"/>
                  </a:cubicBezTo>
                  <a:cubicBezTo>
                    <a:pt x="4" y="5"/>
                    <a:pt x="0" y="0"/>
                    <a:pt x="0" y="0"/>
                  </a:cubicBezTo>
                  <a:lnTo>
                    <a:pt x="0" y="5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8" name="Freeform 530">
              <a:extLst>
                <a:ext uri="{FF2B5EF4-FFF2-40B4-BE49-F238E27FC236}">
                  <a16:creationId xmlns:a16="http://schemas.microsoft.com/office/drawing/2014/main" id="{2FBECDB8-0DE5-47E0-BB1A-0FE3A289C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2060"/>
              <a:ext cx="12" cy="80"/>
            </a:xfrm>
            <a:custGeom>
              <a:avLst/>
              <a:gdLst>
                <a:gd name="T0" fmla="*/ 12 w 12"/>
                <a:gd name="T1" fmla="*/ 0 h 40"/>
                <a:gd name="T2" fmla="*/ 11 w 12"/>
                <a:gd name="T3" fmla="*/ 8 h 40"/>
                <a:gd name="T4" fmla="*/ 10 w 12"/>
                <a:gd name="T5" fmla="*/ 22 h 40"/>
                <a:gd name="T6" fmla="*/ 0 w 12"/>
                <a:gd name="T7" fmla="*/ 36 h 40"/>
                <a:gd name="T8" fmla="*/ 1 w 12"/>
                <a:gd name="T9" fmla="*/ 40 h 40"/>
                <a:gd name="T10" fmla="*/ 11 w 12"/>
                <a:gd name="T11" fmla="*/ 26 h 40"/>
                <a:gd name="T12" fmla="*/ 12 w 12"/>
                <a:gd name="T13" fmla="*/ 20 h 40"/>
                <a:gd name="T14" fmla="*/ 12 w 12"/>
                <a:gd name="T15" fmla="*/ 5 h 40"/>
                <a:gd name="T16" fmla="*/ 12 w 12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0">
                  <a:moveTo>
                    <a:pt x="12" y="0"/>
                  </a:moveTo>
                  <a:cubicBezTo>
                    <a:pt x="12" y="0"/>
                    <a:pt x="10" y="5"/>
                    <a:pt x="11" y="8"/>
                  </a:cubicBezTo>
                  <a:cubicBezTo>
                    <a:pt x="11" y="11"/>
                    <a:pt x="11" y="20"/>
                    <a:pt x="10" y="22"/>
                  </a:cubicBezTo>
                  <a:cubicBezTo>
                    <a:pt x="9" y="24"/>
                    <a:pt x="0" y="36"/>
                    <a:pt x="0" y="36"/>
                  </a:cubicBezTo>
                  <a:lnTo>
                    <a:pt x="1" y="40"/>
                  </a:lnTo>
                  <a:cubicBezTo>
                    <a:pt x="1" y="40"/>
                    <a:pt x="9" y="29"/>
                    <a:pt x="11" y="26"/>
                  </a:cubicBezTo>
                  <a:cubicBezTo>
                    <a:pt x="12" y="24"/>
                    <a:pt x="12" y="23"/>
                    <a:pt x="12" y="20"/>
                  </a:cubicBezTo>
                  <a:cubicBezTo>
                    <a:pt x="12" y="16"/>
                    <a:pt x="12" y="5"/>
                    <a:pt x="12" y="5"/>
                  </a:cubicBezTo>
                  <a:lnTo>
                    <a:pt x="12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9" name="Freeform 531">
              <a:extLst>
                <a:ext uri="{FF2B5EF4-FFF2-40B4-BE49-F238E27FC236}">
                  <a16:creationId xmlns:a16="http://schemas.microsoft.com/office/drawing/2014/main" id="{6547489F-8C44-41D0-9B6D-661E87B13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" y="2182"/>
              <a:ext cx="36" cy="78"/>
            </a:xfrm>
            <a:custGeom>
              <a:avLst/>
              <a:gdLst>
                <a:gd name="T0" fmla="*/ 0 w 36"/>
                <a:gd name="T1" fmla="*/ 0 h 39"/>
                <a:gd name="T2" fmla="*/ 7 w 36"/>
                <a:gd name="T3" fmla="*/ 10 h 39"/>
                <a:gd name="T4" fmla="*/ 13 w 36"/>
                <a:gd name="T5" fmla="*/ 18 h 39"/>
                <a:gd name="T6" fmla="*/ 17 w 36"/>
                <a:gd name="T7" fmla="*/ 25 h 39"/>
                <a:gd name="T8" fmla="*/ 27 w 36"/>
                <a:gd name="T9" fmla="*/ 29 h 39"/>
                <a:gd name="T10" fmla="*/ 32 w 36"/>
                <a:gd name="T11" fmla="*/ 39 h 39"/>
                <a:gd name="T12" fmla="*/ 36 w 36"/>
                <a:gd name="T13" fmla="*/ 39 h 39"/>
                <a:gd name="T14" fmla="*/ 30 w 36"/>
                <a:gd name="T15" fmla="*/ 27 h 39"/>
                <a:gd name="T16" fmla="*/ 18 w 36"/>
                <a:gd name="T17" fmla="*/ 23 h 39"/>
                <a:gd name="T18" fmla="*/ 9 w 36"/>
                <a:gd name="T19" fmla="*/ 9 h 39"/>
                <a:gd name="T20" fmla="*/ 0 w 36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39">
                  <a:moveTo>
                    <a:pt x="0" y="0"/>
                  </a:moveTo>
                  <a:cubicBezTo>
                    <a:pt x="0" y="0"/>
                    <a:pt x="2" y="6"/>
                    <a:pt x="7" y="10"/>
                  </a:cubicBezTo>
                  <a:cubicBezTo>
                    <a:pt x="11" y="14"/>
                    <a:pt x="11" y="15"/>
                    <a:pt x="13" y="18"/>
                  </a:cubicBezTo>
                  <a:cubicBezTo>
                    <a:pt x="14" y="21"/>
                    <a:pt x="17" y="25"/>
                    <a:pt x="17" y="25"/>
                  </a:cubicBezTo>
                  <a:cubicBezTo>
                    <a:pt x="17" y="25"/>
                    <a:pt x="26" y="27"/>
                    <a:pt x="27" y="29"/>
                  </a:cubicBezTo>
                  <a:cubicBezTo>
                    <a:pt x="29" y="31"/>
                    <a:pt x="32" y="39"/>
                    <a:pt x="32" y="39"/>
                  </a:cubicBezTo>
                  <a:lnTo>
                    <a:pt x="36" y="39"/>
                  </a:lnTo>
                  <a:cubicBezTo>
                    <a:pt x="36" y="39"/>
                    <a:pt x="32" y="30"/>
                    <a:pt x="30" y="27"/>
                  </a:cubicBezTo>
                  <a:cubicBezTo>
                    <a:pt x="27" y="24"/>
                    <a:pt x="18" y="23"/>
                    <a:pt x="18" y="23"/>
                  </a:cubicBezTo>
                  <a:cubicBezTo>
                    <a:pt x="18" y="23"/>
                    <a:pt x="14" y="12"/>
                    <a:pt x="9" y="9"/>
                  </a:cubicBezTo>
                  <a:cubicBezTo>
                    <a:pt x="4" y="6"/>
                    <a:pt x="0" y="0"/>
                    <a:pt x="0" y="0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0" name="Freeform 532">
              <a:extLst>
                <a:ext uri="{FF2B5EF4-FFF2-40B4-BE49-F238E27FC236}">
                  <a16:creationId xmlns:a16="http://schemas.microsoft.com/office/drawing/2014/main" id="{5C504152-17AE-4C8D-A73A-96E3C1160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" y="2256"/>
              <a:ext cx="50" cy="38"/>
            </a:xfrm>
            <a:custGeom>
              <a:avLst/>
              <a:gdLst>
                <a:gd name="T0" fmla="*/ 0 w 50"/>
                <a:gd name="T1" fmla="*/ 1 h 19"/>
                <a:gd name="T2" fmla="*/ 16 w 50"/>
                <a:gd name="T3" fmla="*/ 5 h 19"/>
                <a:gd name="T4" fmla="*/ 27 w 50"/>
                <a:gd name="T5" fmla="*/ 0 h 19"/>
                <a:gd name="T6" fmla="*/ 43 w 50"/>
                <a:gd name="T7" fmla="*/ 13 h 19"/>
                <a:gd name="T8" fmla="*/ 50 w 50"/>
                <a:gd name="T9" fmla="*/ 15 h 19"/>
                <a:gd name="T10" fmla="*/ 50 w 50"/>
                <a:gd name="T11" fmla="*/ 19 h 19"/>
                <a:gd name="T12" fmla="*/ 37 w 50"/>
                <a:gd name="T13" fmla="*/ 12 h 19"/>
                <a:gd name="T14" fmla="*/ 26 w 50"/>
                <a:gd name="T15" fmla="*/ 4 h 19"/>
                <a:gd name="T16" fmla="*/ 17 w 50"/>
                <a:gd name="T17" fmla="*/ 7 h 19"/>
                <a:gd name="T18" fmla="*/ 0 w 50"/>
                <a:gd name="T1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9">
                  <a:moveTo>
                    <a:pt x="0" y="1"/>
                  </a:moveTo>
                  <a:cubicBezTo>
                    <a:pt x="0" y="1"/>
                    <a:pt x="12" y="5"/>
                    <a:pt x="16" y="5"/>
                  </a:cubicBezTo>
                  <a:cubicBezTo>
                    <a:pt x="20" y="5"/>
                    <a:pt x="27" y="0"/>
                    <a:pt x="27" y="0"/>
                  </a:cubicBezTo>
                  <a:cubicBezTo>
                    <a:pt x="27" y="0"/>
                    <a:pt x="40" y="11"/>
                    <a:pt x="43" y="13"/>
                  </a:cubicBezTo>
                  <a:cubicBezTo>
                    <a:pt x="46" y="15"/>
                    <a:pt x="50" y="15"/>
                    <a:pt x="50" y="15"/>
                  </a:cubicBezTo>
                  <a:lnTo>
                    <a:pt x="50" y="19"/>
                  </a:lnTo>
                  <a:cubicBezTo>
                    <a:pt x="50" y="19"/>
                    <a:pt x="42" y="16"/>
                    <a:pt x="37" y="12"/>
                  </a:cubicBezTo>
                  <a:cubicBezTo>
                    <a:pt x="33" y="9"/>
                    <a:pt x="26" y="4"/>
                    <a:pt x="26" y="4"/>
                  </a:cubicBezTo>
                  <a:cubicBezTo>
                    <a:pt x="26" y="4"/>
                    <a:pt x="23" y="7"/>
                    <a:pt x="17" y="7"/>
                  </a:cubicBezTo>
                  <a:cubicBezTo>
                    <a:pt x="10" y="8"/>
                    <a:pt x="0" y="1"/>
                    <a:pt x="0" y="1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1" name="Freeform 533">
              <a:extLst>
                <a:ext uri="{FF2B5EF4-FFF2-40B4-BE49-F238E27FC236}">
                  <a16:creationId xmlns:a16="http://schemas.microsoft.com/office/drawing/2014/main" id="{76B7C521-C898-4983-9747-B2C0176B3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8" y="2168"/>
              <a:ext cx="21" cy="40"/>
            </a:xfrm>
            <a:custGeom>
              <a:avLst/>
              <a:gdLst>
                <a:gd name="T0" fmla="*/ 0 w 21"/>
                <a:gd name="T1" fmla="*/ 3 h 20"/>
                <a:gd name="T2" fmla="*/ 8 w 21"/>
                <a:gd name="T3" fmla="*/ 8 h 20"/>
                <a:gd name="T4" fmla="*/ 18 w 21"/>
                <a:gd name="T5" fmla="*/ 20 h 20"/>
                <a:gd name="T6" fmla="*/ 21 w 21"/>
                <a:gd name="T7" fmla="*/ 20 h 20"/>
                <a:gd name="T8" fmla="*/ 12 w 21"/>
                <a:gd name="T9" fmla="*/ 7 h 20"/>
                <a:gd name="T10" fmla="*/ 5 w 21"/>
                <a:gd name="T11" fmla="*/ 4 h 20"/>
                <a:gd name="T12" fmla="*/ 0 w 21"/>
                <a:gd name="T13" fmla="*/ 0 h 20"/>
                <a:gd name="T14" fmla="*/ 0 w 21"/>
                <a:gd name="T15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0">
                  <a:moveTo>
                    <a:pt x="0" y="3"/>
                  </a:moveTo>
                  <a:cubicBezTo>
                    <a:pt x="0" y="3"/>
                    <a:pt x="4" y="7"/>
                    <a:pt x="8" y="8"/>
                  </a:cubicBezTo>
                  <a:cubicBezTo>
                    <a:pt x="11" y="9"/>
                    <a:pt x="18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20"/>
                    <a:pt x="15" y="9"/>
                    <a:pt x="12" y="7"/>
                  </a:cubicBezTo>
                  <a:cubicBezTo>
                    <a:pt x="8" y="5"/>
                    <a:pt x="7" y="6"/>
                    <a:pt x="5" y="4"/>
                  </a:cubicBezTo>
                  <a:cubicBezTo>
                    <a:pt x="2" y="2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2" name="Freeform 534">
              <a:extLst>
                <a:ext uri="{FF2B5EF4-FFF2-40B4-BE49-F238E27FC236}">
                  <a16:creationId xmlns:a16="http://schemas.microsoft.com/office/drawing/2014/main" id="{331470FC-05BC-43DF-8AEF-591892914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1" y="2196"/>
              <a:ext cx="21" cy="38"/>
            </a:xfrm>
            <a:custGeom>
              <a:avLst/>
              <a:gdLst>
                <a:gd name="T0" fmla="*/ 0 w 22"/>
                <a:gd name="T1" fmla="*/ 1 h 19"/>
                <a:gd name="T2" fmla="*/ 7 w 22"/>
                <a:gd name="T3" fmla="*/ 7 h 19"/>
                <a:gd name="T4" fmla="*/ 21 w 22"/>
                <a:gd name="T5" fmla="*/ 19 h 19"/>
                <a:gd name="T6" fmla="*/ 22 w 22"/>
                <a:gd name="T7" fmla="*/ 14 h 19"/>
                <a:gd name="T8" fmla="*/ 13 w 22"/>
                <a:gd name="T9" fmla="*/ 6 h 19"/>
                <a:gd name="T10" fmla="*/ 6 w 22"/>
                <a:gd name="T11" fmla="*/ 3 h 19"/>
                <a:gd name="T12" fmla="*/ 2 w 22"/>
                <a:gd name="T13" fmla="*/ 0 h 19"/>
                <a:gd name="T14" fmla="*/ 0 w 22"/>
                <a:gd name="T1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9">
                  <a:moveTo>
                    <a:pt x="0" y="1"/>
                  </a:moveTo>
                  <a:cubicBezTo>
                    <a:pt x="0" y="1"/>
                    <a:pt x="0" y="6"/>
                    <a:pt x="7" y="7"/>
                  </a:cubicBezTo>
                  <a:cubicBezTo>
                    <a:pt x="14" y="9"/>
                    <a:pt x="21" y="19"/>
                    <a:pt x="21" y="19"/>
                  </a:cubicBezTo>
                  <a:lnTo>
                    <a:pt x="22" y="14"/>
                  </a:lnTo>
                  <a:cubicBezTo>
                    <a:pt x="22" y="14"/>
                    <a:pt x="16" y="8"/>
                    <a:pt x="13" y="6"/>
                  </a:cubicBezTo>
                  <a:cubicBezTo>
                    <a:pt x="10" y="5"/>
                    <a:pt x="6" y="3"/>
                    <a:pt x="6" y="3"/>
                  </a:cubicBezTo>
                  <a:lnTo>
                    <a:pt x="2" y="0"/>
                  </a:lnTo>
                  <a:lnTo>
                    <a:pt x="0" y="1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3" name="Freeform 535">
              <a:extLst>
                <a:ext uri="{FF2B5EF4-FFF2-40B4-BE49-F238E27FC236}">
                  <a16:creationId xmlns:a16="http://schemas.microsoft.com/office/drawing/2014/main" id="{FFB2505A-CF75-4412-81D3-6CF3C964A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" y="2112"/>
              <a:ext cx="21" cy="56"/>
            </a:xfrm>
            <a:custGeom>
              <a:avLst/>
              <a:gdLst>
                <a:gd name="T0" fmla="*/ 0 w 21"/>
                <a:gd name="T1" fmla="*/ 5 h 28"/>
                <a:gd name="T2" fmla="*/ 10 w 21"/>
                <a:gd name="T3" fmla="*/ 15 h 28"/>
                <a:gd name="T4" fmla="*/ 17 w 21"/>
                <a:gd name="T5" fmla="*/ 28 h 28"/>
                <a:gd name="T6" fmla="*/ 18 w 21"/>
                <a:gd name="T7" fmla="*/ 26 h 28"/>
                <a:gd name="T8" fmla="*/ 15 w 21"/>
                <a:gd name="T9" fmla="*/ 18 h 28"/>
                <a:gd name="T10" fmla="*/ 20 w 21"/>
                <a:gd name="T11" fmla="*/ 24 h 28"/>
                <a:gd name="T12" fmla="*/ 21 w 21"/>
                <a:gd name="T13" fmla="*/ 23 h 28"/>
                <a:gd name="T14" fmla="*/ 12 w 21"/>
                <a:gd name="T15" fmla="*/ 11 h 28"/>
                <a:gd name="T16" fmla="*/ 4 w 21"/>
                <a:gd name="T17" fmla="*/ 0 h 28"/>
                <a:gd name="T18" fmla="*/ 3 w 21"/>
                <a:gd name="T19" fmla="*/ 1 h 28"/>
                <a:gd name="T20" fmla="*/ 7 w 21"/>
                <a:gd name="T21" fmla="*/ 8 h 28"/>
                <a:gd name="T22" fmla="*/ 2 w 21"/>
                <a:gd name="T23" fmla="*/ 2 h 28"/>
                <a:gd name="T24" fmla="*/ 0 w 21"/>
                <a:gd name="T25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8">
                  <a:moveTo>
                    <a:pt x="0" y="5"/>
                  </a:moveTo>
                  <a:cubicBezTo>
                    <a:pt x="0" y="5"/>
                    <a:pt x="8" y="13"/>
                    <a:pt x="10" y="15"/>
                  </a:cubicBezTo>
                  <a:cubicBezTo>
                    <a:pt x="12" y="18"/>
                    <a:pt x="17" y="28"/>
                    <a:pt x="17" y="28"/>
                  </a:cubicBezTo>
                  <a:lnTo>
                    <a:pt x="18" y="26"/>
                  </a:lnTo>
                  <a:cubicBezTo>
                    <a:pt x="18" y="26"/>
                    <a:pt x="16" y="19"/>
                    <a:pt x="15" y="18"/>
                  </a:cubicBezTo>
                  <a:cubicBezTo>
                    <a:pt x="14" y="17"/>
                    <a:pt x="20" y="24"/>
                    <a:pt x="20" y="24"/>
                  </a:cubicBezTo>
                  <a:lnTo>
                    <a:pt x="21" y="23"/>
                  </a:lnTo>
                  <a:cubicBezTo>
                    <a:pt x="21" y="23"/>
                    <a:pt x="14" y="13"/>
                    <a:pt x="12" y="11"/>
                  </a:cubicBezTo>
                  <a:cubicBezTo>
                    <a:pt x="10" y="9"/>
                    <a:pt x="4" y="0"/>
                    <a:pt x="4" y="0"/>
                  </a:cubicBezTo>
                  <a:lnTo>
                    <a:pt x="3" y="1"/>
                  </a:lnTo>
                  <a:lnTo>
                    <a:pt x="7" y="8"/>
                  </a:lnTo>
                  <a:lnTo>
                    <a:pt x="2" y="2"/>
                  </a:lnTo>
                  <a:lnTo>
                    <a:pt x="0" y="5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4" name="Freeform 536">
              <a:extLst>
                <a:ext uri="{FF2B5EF4-FFF2-40B4-BE49-F238E27FC236}">
                  <a16:creationId xmlns:a16="http://schemas.microsoft.com/office/drawing/2014/main" id="{2AFF5422-6C7C-40C5-AD8C-888B56109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0" y="2050"/>
              <a:ext cx="15" cy="54"/>
            </a:xfrm>
            <a:custGeom>
              <a:avLst/>
              <a:gdLst>
                <a:gd name="T0" fmla="*/ 1 w 15"/>
                <a:gd name="T1" fmla="*/ 7 h 27"/>
                <a:gd name="T2" fmla="*/ 1 w 15"/>
                <a:gd name="T3" fmla="*/ 15 h 27"/>
                <a:gd name="T4" fmla="*/ 0 w 15"/>
                <a:gd name="T5" fmla="*/ 25 h 27"/>
                <a:gd name="T6" fmla="*/ 2 w 15"/>
                <a:gd name="T7" fmla="*/ 27 h 27"/>
                <a:gd name="T8" fmla="*/ 9 w 15"/>
                <a:gd name="T9" fmla="*/ 15 h 27"/>
                <a:gd name="T10" fmla="*/ 14 w 15"/>
                <a:gd name="T11" fmla="*/ 0 h 27"/>
                <a:gd name="T12" fmla="*/ 13 w 15"/>
                <a:gd name="T13" fmla="*/ 0 h 27"/>
                <a:gd name="T14" fmla="*/ 3 w 15"/>
                <a:gd name="T15" fmla="*/ 16 h 27"/>
                <a:gd name="T16" fmla="*/ 1 w 15"/>
                <a:gd name="T17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7">
                  <a:moveTo>
                    <a:pt x="1" y="7"/>
                  </a:moveTo>
                  <a:cubicBezTo>
                    <a:pt x="1" y="7"/>
                    <a:pt x="0" y="12"/>
                    <a:pt x="1" y="15"/>
                  </a:cubicBezTo>
                  <a:cubicBezTo>
                    <a:pt x="2" y="18"/>
                    <a:pt x="0" y="25"/>
                    <a:pt x="0" y="25"/>
                  </a:cubicBezTo>
                  <a:cubicBezTo>
                    <a:pt x="1" y="25"/>
                    <a:pt x="1" y="26"/>
                    <a:pt x="2" y="27"/>
                  </a:cubicBezTo>
                  <a:cubicBezTo>
                    <a:pt x="3" y="22"/>
                    <a:pt x="3" y="18"/>
                    <a:pt x="9" y="15"/>
                  </a:cubicBezTo>
                  <a:cubicBezTo>
                    <a:pt x="14" y="12"/>
                    <a:pt x="15" y="5"/>
                    <a:pt x="14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4" y="9"/>
                    <a:pt x="9" y="11"/>
                    <a:pt x="3" y="16"/>
                  </a:cubicBezTo>
                  <a:cubicBezTo>
                    <a:pt x="2" y="14"/>
                    <a:pt x="2" y="8"/>
                    <a:pt x="1" y="7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5" name="Freeform 537">
              <a:extLst>
                <a:ext uri="{FF2B5EF4-FFF2-40B4-BE49-F238E27FC236}">
                  <a16:creationId xmlns:a16="http://schemas.microsoft.com/office/drawing/2014/main" id="{F8166905-44D5-4863-9A62-DB8300E01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" y="2108"/>
              <a:ext cx="8" cy="24"/>
            </a:xfrm>
            <a:custGeom>
              <a:avLst/>
              <a:gdLst>
                <a:gd name="T0" fmla="*/ 0 w 8"/>
                <a:gd name="T1" fmla="*/ 0 h 12"/>
                <a:gd name="T2" fmla="*/ 3 w 8"/>
                <a:gd name="T3" fmla="*/ 4 h 12"/>
                <a:gd name="T4" fmla="*/ 8 w 8"/>
                <a:gd name="T5" fmla="*/ 12 h 12"/>
                <a:gd name="T6" fmla="*/ 8 w 8"/>
                <a:gd name="T7" fmla="*/ 10 h 12"/>
                <a:gd name="T8" fmla="*/ 4 w 8"/>
                <a:gd name="T9" fmla="*/ 2 h 12"/>
                <a:gd name="T10" fmla="*/ 1 w 8"/>
                <a:gd name="T11" fmla="*/ 0 h 12"/>
                <a:gd name="T12" fmla="*/ 0 w 8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0" y="0"/>
                    <a:pt x="1" y="2"/>
                    <a:pt x="3" y="4"/>
                  </a:cubicBezTo>
                  <a:cubicBezTo>
                    <a:pt x="6" y="7"/>
                    <a:pt x="8" y="12"/>
                    <a:pt x="8" y="12"/>
                  </a:cubicBezTo>
                  <a:lnTo>
                    <a:pt x="8" y="10"/>
                  </a:lnTo>
                  <a:cubicBezTo>
                    <a:pt x="8" y="10"/>
                    <a:pt x="5" y="4"/>
                    <a:pt x="4" y="2"/>
                  </a:cubicBezTo>
                  <a:cubicBezTo>
                    <a:pt x="2" y="0"/>
                    <a:pt x="1" y="0"/>
                    <a:pt x="1" y="0"/>
                  </a:cubicBezTo>
                  <a:lnTo>
                    <a:pt x="0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6" name="Freeform 538">
              <a:extLst>
                <a:ext uri="{FF2B5EF4-FFF2-40B4-BE49-F238E27FC236}">
                  <a16:creationId xmlns:a16="http://schemas.microsoft.com/office/drawing/2014/main" id="{36B924C2-4310-422B-9556-0614957FB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" y="2044"/>
              <a:ext cx="34" cy="132"/>
            </a:xfrm>
            <a:custGeom>
              <a:avLst/>
              <a:gdLst>
                <a:gd name="T0" fmla="*/ 23 w 34"/>
                <a:gd name="T1" fmla="*/ 66 h 66"/>
                <a:gd name="T2" fmla="*/ 26 w 34"/>
                <a:gd name="T3" fmla="*/ 63 h 66"/>
                <a:gd name="T4" fmla="*/ 20 w 34"/>
                <a:gd name="T5" fmla="*/ 47 h 66"/>
                <a:gd name="T6" fmla="*/ 26 w 34"/>
                <a:gd name="T7" fmla="*/ 35 h 66"/>
                <a:gd name="T8" fmla="*/ 34 w 34"/>
                <a:gd name="T9" fmla="*/ 22 h 66"/>
                <a:gd name="T10" fmla="*/ 33 w 34"/>
                <a:gd name="T11" fmla="*/ 23 h 66"/>
                <a:gd name="T12" fmla="*/ 26 w 34"/>
                <a:gd name="T13" fmla="*/ 32 h 66"/>
                <a:gd name="T14" fmla="*/ 27 w 34"/>
                <a:gd name="T15" fmla="*/ 14 h 66"/>
                <a:gd name="T16" fmla="*/ 28 w 34"/>
                <a:gd name="T17" fmla="*/ 1 h 66"/>
                <a:gd name="T18" fmla="*/ 27 w 34"/>
                <a:gd name="T19" fmla="*/ 0 h 66"/>
                <a:gd name="T20" fmla="*/ 24 w 34"/>
                <a:gd name="T21" fmla="*/ 7 h 66"/>
                <a:gd name="T22" fmla="*/ 24 w 34"/>
                <a:gd name="T23" fmla="*/ 14 h 66"/>
                <a:gd name="T24" fmla="*/ 22 w 34"/>
                <a:gd name="T25" fmla="*/ 21 h 66"/>
                <a:gd name="T26" fmla="*/ 24 w 34"/>
                <a:gd name="T27" fmla="*/ 34 h 66"/>
                <a:gd name="T28" fmla="*/ 19 w 34"/>
                <a:gd name="T29" fmla="*/ 43 h 66"/>
                <a:gd name="T30" fmla="*/ 10 w 34"/>
                <a:gd name="T31" fmla="*/ 24 h 66"/>
                <a:gd name="T32" fmla="*/ 1 w 34"/>
                <a:gd name="T33" fmla="*/ 5 h 66"/>
                <a:gd name="T34" fmla="*/ 0 w 34"/>
                <a:gd name="T35" fmla="*/ 9 h 66"/>
                <a:gd name="T36" fmla="*/ 4 w 34"/>
                <a:gd name="T37" fmla="*/ 22 h 66"/>
                <a:gd name="T38" fmla="*/ 9 w 34"/>
                <a:gd name="T39" fmla="*/ 27 h 66"/>
                <a:gd name="T40" fmla="*/ 18 w 34"/>
                <a:gd name="T41" fmla="*/ 45 h 66"/>
                <a:gd name="T42" fmla="*/ 19 w 34"/>
                <a:gd name="T43" fmla="*/ 51 h 66"/>
                <a:gd name="T44" fmla="*/ 23 w 34"/>
                <a:gd name="T4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" h="66">
                  <a:moveTo>
                    <a:pt x="23" y="66"/>
                  </a:moveTo>
                  <a:cubicBezTo>
                    <a:pt x="24" y="65"/>
                    <a:pt x="24" y="64"/>
                    <a:pt x="26" y="63"/>
                  </a:cubicBezTo>
                  <a:cubicBezTo>
                    <a:pt x="26" y="63"/>
                    <a:pt x="20" y="51"/>
                    <a:pt x="20" y="47"/>
                  </a:cubicBezTo>
                  <a:cubicBezTo>
                    <a:pt x="21" y="42"/>
                    <a:pt x="26" y="35"/>
                    <a:pt x="26" y="35"/>
                  </a:cubicBezTo>
                  <a:cubicBezTo>
                    <a:pt x="31" y="32"/>
                    <a:pt x="34" y="29"/>
                    <a:pt x="34" y="22"/>
                  </a:cubicBezTo>
                  <a:cubicBezTo>
                    <a:pt x="34" y="22"/>
                    <a:pt x="33" y="23"/>
                    <a:pt x="33" y="23"/>
                  </a:cubicBezTo>
                  <a:cubicBezTo>
                    <a:pt x="32" y="27"/>
                    <a:pt x="30" y="30"/>
                    <a:pt x="26" y="32"/>
                  </a:cubicBezTo>
                  <a:cubicBezTo>
                    <a:pt x="24" y="24"/>
                    <a:pt x="23" y="20"/>
                    <a:pt x="27" y="14"/>
                  </a:cubicBezTo>
                  <a:cubicBezTo>
                    <a:pt x="25" y="10"/>
                    <a:pt x="26" y="4"/>
                    <a:pt x="28" y="1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0"/>
                    <a:pt x="25" y="5"/>
                    <a:pt x="24" y="7"/>
                  </a:cubicBezTo>
                  <a:cubicBezTo>
                    <a:pt x="23" y="9"/>
                    <a:pt x="26" y="13"/>
                    <a:pt x="24" y="14"/>
                  </a:cubicBezTo>
                  <a:cubicBezTo>
                    <a:pt x="23" y="16"/>
                    <a:pt x="21" y="19"/>
                    <a:pt x="22" y="21"/>
                  </a:cubicBezTo>
                  <a:cubicBezTo>
                    <a:pt x="22" y="23"/>
                    <a:pt x="24" y="34"/>
                    <a:pt x="24" y="34"/>
                  </a:cubicBezTo>
                  <a:cubicBezTo>
                    <a:pt x="23" y="37"/>
                    <a:pt x="21" y="40"/>
                    <a:pt x="19" y="43"/>
                  </a:cubicBezTo>
                  <a:cubicBezTo>
                    <a:pt x="19" y="35"/>
                    <a:pt x="14" y="30"/>
                    <a:pt x="10" y="24"/>
                  </a:cubicBezTo>
                  <a:cubicBezTo>
                    <a:pt x="4" y="22"/>
                    <a:pt x="3" y="12"/>
                    <a:pt x="1" y="5"/>
                  </a:cubicBezTo>
                  <a:cubicBezTo>
                    <a:pt x="1" y="7"/>
                    <a:pt x="0" y="7"/>
                    <a:pt x="0" y="9"/>
                  </a:cubicBezTo>
                  <a:cubicBezTo>
                    <a:pt x="0" y="9"/>
                    <a:pt x="3" y="21"/>
                    <a:pt x="4" y="22"/>
                  </a:cubicBezTo>
                  <a:cubicBezTo>
                    <a:pt x="6" y="24"/>
                    <a:pt x="9" y="24"/>
                    <a:pt x="9" y="27"/>
                  </a:cubicBezTo>
                  <a:cubicBezTo>
                    <a:pt x="9" y="29"/>
                    <a:pt x="17" y="37"/>
                    <a:pt x="18" y="45"/>
                  </a:cubicBezTo>
                  <a:cubicBezTo>
                    <a:pt x="18" y="48"/>
                    <a:pt x="17" y="47"/>
                    <a:pt x="19" y="51"/>
                  </a:cubicBezTo>
                  <a:cubicBezTo>
                    <a:pt x="20" y="55"/>
                    <a:pt x="23" y="66"/>
                    <a:pt x="23" y="66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7" name="Freeform 539">
              <a:extLst>
                <a:ext uri="{FF2B5EF4-FFF2-40B4-BE49-F238E27FC236}">
                  <a16:creationId xmlns:a16="http://schemas.microsoft.com/office/drawing/2014/main" id="{1795795A-BDAB-4C70-B593-B028C7288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9" y="2056"/>
              <a:ext cx="19" cy="92"/>
            </a:xfrm>
            <a:custGeom>
              <a:avLst/>
              <a:gdLst>
                <a:gd name="T0" fmla="*/ 16 w 19"/>
                <a:gd name="T1" fmla="*/ 0 h 46"/>
                <a:gd name="T2" fmla="*/ 11 w 19"/>
                <a:gd name="T3" fmla="*/ 24 h 46"/>
                <a:gd name="T4" fmla="*/ 0 w 19"/>
                <a:gd name="T5" fmla="*/ 42 h 46"/>
                <a:gd name="T6" fmla="*/ 2 w 19"/>
                <a:gd name="T7" fmla="*/ 46 h 46"/>
                <a:gd name="T8" fmla="*/ 13 w 19"/>
                <a:gd name="T9" fmla="*/ 24 h 46"/>
                <a:gd name="T10" fmla="*/ 19 w 19"/>
                <a:gd name="T11" fmla="*/ 9 h 46"/>
                <a:gd name="T12" fmla="*/ 18 w 19"/>
                <a:gd name="T13" fmla="*/ 9 h 46"/>
                <a:gd name="T14" fmla="*/ 13 w 19"/>
                <a:gd name="T15" fmla="*/ 21 h 46"/>
                <a:gd name="T16" fmla="*/ 16 w 19"/>
                <a:gd name="T17" fmla="*/ 1 h 46"/>
                <a:gd name="T18" fmla="*/ 16 w 19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46">
                  <a:moveTo>
                    <a:pt x="16" y="0"/>
                  </a:moveTo>
                  <a:cubicBezTo>
                    <a:pt x="6" y="8"/>
                    <a:pt x="11" y="18"/>
                    <a:pt x="11" y="24"/>
                  </a:cubicBezTo>
                  <a:cubicBezTo>
                    <a:pt x="6" y="30"/>
                    <a:pt x="1" y="28"/>
                    <a:pt x="0" y="42"/>
                  </a:cubicBezTo>
                  <a:cubicBezTo>
                    <a:pt x="1" y="43"/>
                    <a:pt x="1" y="44"/>
                    <a:pt x="2" y="46"/>
                  </a:cubicBezTo>
                  <a:cubicBezTo>
                    <a:pt x="3" y="34"/>
                    <a:pt x="5" y="32"/>
                    <a:pt x="13" y="24"/>
                  </a:cubicBezTo>
                  <a:cubicBezTo>
                    <a:pt x="18" y="19"/>
                    <a:pt x="18" y="15"/>
                    <a:pt x="19" y="9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7" y="15"/>
                    <a:pt x="16" y="17"/>
                    <a:pt x="13" y="21"/>
                  </a:cubicBezTo>
                  <a:cubicBezTo>
                    <a:pt x="13" y="14"/>
                    <a:pt x="12" y="6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8" name="Freeform 540">
              <a:extLst>
                <a:ext uri="{FF2B5EF4-FFF2-40B4-BE49-F238E27FC236}">
                  <a16:creationId xmlns:a16="http://schemas.microsoft.com/office/drawing/2014/main" id="{82E81288-5F21-4786-A415-63553B7E8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" y="2098"/>
              <a:ext cx="60" cy="96"/>
            </a:xfrm>
            <a:custGeom>
              <a:avLst/>
              <a:gdLst>
                <a:gd name="T0" fmla="*/ 4 w 60"/>
                <a:gd name="T1" fmla="*/ 42 h 48"/>
                <a:gd name="T2" fmla="*/ 33 w 60"/>
                <a:gd name="T3" fmla="*/ 29 h 48"/>
                <a:gd name="T4" fmla="*/ 39 w 60"/>
                <a:gd name="T5" fmla="*/ 20 h 48"/>
                <a:gd name="T6" fmla="*/ 43 w 60"/>
                <a:gd name="T7" fmla="*/ 0 h 48"/>
                <a:gd name="T8" fmla="*/ 43 w 60"/>
                <a:gd name="T9" fmla="*/ 2 h 48"/>
                <a:gd name="T10" fmla="*/ 43 w 60"/>
                <a:gd name="T11" fmla="*/ 21 h 48"/>
                <a:gd name="T12" fmla="*/ 60 w 60"/>
                <a:gd name="T13" fmla="*/ 26 h 48"/>
                <a:gd name="T14" fmla="*/ 60 w 60"/>
                <a:gd name="T15" fmla="*/ 27 h 48"/>
                <a:gd name="T16" fmla="*/ 44 w 60"/>
                <a:gd name="T17" fmla="*/ 24 h 48"/>
                <a:gd name="T18" fmla="*/ 39 w 60"/>
                <a:gd name="T19" fmla="*/ 26 h 48"/>
                <a:gd name="T20" fmla="*/ 34 w 60"/>
                <a:gd name="T21" fmla="*/ 33 h 48"/>
                <a:gd name="T22" fmla="*/ 0 w 60"/>
                <a:gd name="T23" fmla="*/ 48 h 48"/>
                <a:gd name="T24" fmla="*/ 4 w 60"/>
                <a:gd name="T25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48">
                  <a:moveTo>
                    <a:pt x="4" y="42"/>
                  </a:moveTo>
                  <a:cubicBezTo>
                    <a:pt x="15" y="39"/>
                    <a:pt x="23" y="35"/>
                    <a:pt x="33" y="29"/>
                  </a:cubicBezTo>
                  <a:cubicBezTo>
                    <a:pt x="33" y="29"/>
                    <a:pt x="38" y="24"/>
                    <a:pt x="39" y="20"/>
                  </a:cubicBezTo>
                  <a:cubicBezTo>
                    <a:pt x="40" y="10"/>
                    <a:pt x="36" y="9"/>
                    <a:pt x="43" y="0"/>
                  </a:cubicBezTo>
                  <a:cubicBezTo>
                    <a:pt x="43" y="1"/>
                    <a:pt x="43" y="2"/>
                    <a:pt x="43" y="2"/>
                  </a:cubicBezTo>
                  <a:cubicBezTo>
                    <a:pt x="37" y="7"/>
                    <a:pt x="43" y="13"/>
                    <a:pt x="43" y="21"/>
                  </a:cubicBezTo>
                  <a:cubicBezTo>
                    <a:pt x="49" y="20"/>
                    <a:pt x="52" y="26"/>
                    <a:pt x="60" y="26"/>
                  </a:cubicBezTo>
                  <a:cubicBezTo>
                    <a:pt x="60" y="26"/>
                    <a:pt x="60" y="27"/>
                    <a:pt x="60" y="27"/>
                  </a:cubicBezTo>
                  <a:cubicBezTo>
                    <a:pt x="54" y="27"/>
                    <a:pt x="48" y="24"/>
                    <a:pt x="44" y="24"/>
                  </a:cubicBezTo>
                  <a:cubicBezTo>
                    <a:pt x="42" y="24"/>
                    <a:pt x="40" y="25"/>
                    <a:pt x="39" y="26"/>
                  </a:cubicBezTo>
                  <a:cubicBezTo>
                    <a:pt x="38" y="26"/>
                    <a:pt x="34" y="33"/>
                    <a:pt x="34" y="33"/>
                  </a:cubicBezTo>
                  <a:cubicBezTo>
                    <a:pt x="22" y="38"/>
                    <a:pt x="12" y="44"/>
                    <a:pt x="0" y="48"/>
                  </a:cubicBezTo>
                  <a:cubicBezTo>
                    <a:pt x="1" y="46"/>
                    <a:pt x="2" y="44"/>
                    <a:pt x="4" y="42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9" name="Freeform 541">
              <a:extLst>
                <a:ext uri="{FF2B5EF4-FFF2-40B4-BE49-F238E27FC236}">
                  <a16:creationId xmlns:a16="http://schemas.microsoft.com/office/drawing/2014/main" id="{BFC4ACDF-0BEC-4D07-A43A-2EA86BEF9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4" y="2132"/>
              <a:ext cx="16" cy="51"/>
            </a:xfrm>
            <a:custGeom>
              <a:avLst/>
              <a:gdLst>
                <a:gd name="T0" fmla="*/ 1 w 16"/>
                <a:gd name="T1" fmla="*/ 0 h 26"/>
                <a:gd name="T2" fmla="*/ 11 w 16"/>
                <a:gd name="T3" fmla="*/ 15 h 26"/>
                <a:gd name="T4" fmla="*/ 16 w 16"/>
                <a:gd name="T5" fmla="*/ 25 h 26"/>
                <a:gd name="T6" fmla="*/ 14 w 16"/>
                <a:gd name="T7" fmla="*/ 26 h 26"/>
                <a:gd name="T8" fmla="*/ 6 w 16"/>
                <a:gd name="T9" fmla="*/ 10 h 26"/>
                <a:gd name="T10" fmla="*/ 0 w 16"/>
                <a:gd name="T11" fmla="*/ 1 h 26"/>
                <a:gd name="T12" fmla="*/ 1 w 1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6">
                  <a:moveTo>
                    <a:pt x="1" y="0"/>
                  </a:moveTo>
                  <a:cubicBezTo>
                    <a:pt x="1" y="0"/>
                    <a:pt x="9" y="11"/>
                    <a:pt x="11" y="15"/>
                  </a:cubicBezTo>
                  <a:cubicBezTo>
                    <a:pt x="13" y="18"/>
                    <a:pt x="16" y="25"/>
                    <a:pt x="16" y="25"/>
                  </a:cubicBezTo>
                  <a:lnTo>
                    <a:pt x="14" y="26"/>
                  </a:lnTo>
                  <a:cubicBezTo>
                    <a:pt x="14" y="26"/>
                    <a:pt x="8" y="13"/>
                    <a:pt x="6" y="10"/>
                  </a:cubicBezTo>
                  <a:cubicBezTo>
                    <a:pt x="4" y="6"/>
                    <a:pt x="0" y="1"/>
                    <a:pt x="0" y="1"/>
                  </a:cubicBezTo>
                  <a:lnTo>
                    <a:pt x="1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0" name="Freeform 542">
              <a:extLst>
                <a:ext uri="{FF2B5EF4-FFF2-40B4-BE49-F238E27FC236}">
                  <a16:creationId xmlns:a16="http://schemas.microsoft.com/office/drawing/2014/main" id="{E9AD421F-3F24-4DE7-A3A8-67E1EABD3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1" y="2102"/>
              <a:ext cx="23" cy="26"/>
            </a:xfrm>
            <a:custGeom>
              <a:avLst/>
              <a:gdLst>
                <a:gd name="T0" fmla="*/ 0 w 23"/>
                <a:gd name="T1" fmla="*/ 12 h 13"/>
                <a:gd name="T2" fmla="*/ 6 w 23"/>
                <a:gd name="T3" fmla="*/ 12 h 13"/>
                <a:gd name="T4" fmla="*/ 13 w 23"/>
                <a:gd name="T5" fmla="*/ 5 h 13"/>
                <a:gd name="T6" fmla="*/ 23 w 23"/>
                <a:gd name="T7" fmla="*/ 1 h 13"/>
                <a:gd name="T8" fmla="*/ 22 w 23"/>
                <a:gd name="T9" fmla="*/ 0 h 13"/>
                <a:gd name="T10" fmla="*/ 13 w 23"/>
                <a:gd name="T11" fmla="*/ 4 h 13"/>
                <a:gd name="T12" fmla="*/ 7 w 23"/>
                <a:gd name="T13" fmla="*/ 10 h 13"/>
                <a:gd name="T14" fmla="*/ 1 w 23"/>
                <a:gd name="T15" fmla="*/ 10 h 13"/>
                <a:gd name="T16" fmla="*/ 0 w 23"/>
                <a:gd name="T1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3">
                  <a:moveTo>
                    <a:pt x="0" y="12"/>
                  </a:moveTo>
                  <a:cubicBezTo>
                    <a:pt x="0" y="12"/>
                    <a:pt x="3" y="13"/>
                    <a:pt x="6" y="12"/>
                  </a:cubicBezTo>
                  <a:cubicBezTo>
                    <a:pt x="9" y="11"/>
                    <a:pt x="12" y="6"/>
                    <a:pt x="13" y="5"/>
                  </a:cubicBezTo>
                  <a:cubicBezTo>
                    <a:pt x="15" y="4"/>
                    <a:pt x="23" y="1"/>
                    <a:pt x="23" y="1"/>
                  </a:cubicBezTo>
                  <a:lnTo>
                    <a:pt x="22" y="0"/>
                  </a:lnTo>
                  <a:cubicBezTo>
                    <a:pt x="22" y="0"/>
                    <a:pt x="14" y="2"/>
                    <a:pt x="13" y="4"/>
                  </a:cubicBezTo>
                  <a:cubicBezTo>
                    <a:pt x="12" y="5"/>
                    <a:pt x="9" y="9"/>
                    <a:pt x="7" y="10"/>
                  </a:cubicBezTo>
                  <a:cubicBezTo>
                    <a:pt x="5" y="11"/>
                    <a:pt x="1" y="10"/>
                    <a:pt x="1" y="10"/>
                  </a:cubicBezTo>
                  <a:lnTo>
                    <a:pt x="0" y="12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1" name="Freeform 543">
              <a:extLst>
                <a:ext uri="{FF2B5EF4-FFF2-40B4-BE49-F238E27FC236}">
                  <a16:creationId xmlns:a16="http://schemas.microsoft.com/office/drawing/2014/main" id="{DB0380B0-FD22-4403-998F-9086BD63A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" y="2298"/>
              <a:ext cx="53" cy="64"/>
            </a:xfrm>
            <a:custGeom>
              <a:avLst/>
              <a:gdLst>
                <a:gd name="T0" fmla="*/ 4 w 53"/>
                <a:gd name="T1" fmla="*/ 14 h 32"/>
                <a:gd name="T2" fmla="*/ 30 w 53"/>
                <a:gd name="T3" fmla="*/ 4 h 32"/>
                <a:gd name="T4" fmla="*/ 43 w 53"/>
                <a:gd name="T5" fmla="*/ 4 h 32"/>
                <a:gd name="T6" fmla="*/ 52 w 53"/>
                <a:gd name="T7" fmla="*/ 0 h 32"/>
                <a:gd name="T8" fmla="*/ 53 w 53"/>
                <a:gd name="T9" fmla="*/ 1 h 32"/>
                <a:gd name="T10" fmla="*/ 43 w 53"/>
                <a:gd name="T11" fmla="*/ 7 h 32"/>
                <a:gd name="T12" fmla="*/ 31 w 53"/>
                <a:gd name="T13" fmla="*/ 7 h 32"/>
                <a:gd name="T14" fmla="*/ 32 w 53"/>
                <a:gd name="T15" fmla="*/ 15 h 32"/>
                <a:gd name="T16" fmla="*/ 41 w 53"/>
                <a:gd name="T17" fmla="*/ 27 h 32"/>
                <a:gd name="T18" fmla="*/ 50 w 53"/>
                <a:gd name="T19" fmla="*/ 30 h 32"/>
                <a:gd name="T20" fmla="*/ 50 w 53"/>
                <a:gd name="T21" fmla="*/ 32 h 32"/>
                <a:gd name="T22" fmla="*/ 38 w 53"/>
                <a:gd name="T23" fmla="*/ 28 h 32"/>
                <a:gd name="T24" fmla="*/ 29 w 53"/>
                <a:gd name="T25" fmla="*/ 14 h 32"/>
                <a:gd name="T26" fmla="*/ 28 w 53"/>
                <a:gd name="T27" fmla="*/ 9 h 32"/>
                <a:gd name="T28" fmla="*/ 18 w 53"/>
                <a:gd name="T29" fmla="*/ 16 h 32"/>
                <a:gd name="T30" fmla="*/ 0 w 53"/>
                <a:gd name="T31" fmla="*/ 19 h 32"/>
                <a:gd name="T32" fmla="*/ 4 w 53"/>
                <a:gd name="T3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32">
                  <a:moveTo>
                    <a:pt x="4" y="14"/>
                  </a:moveTo>
                  <a:cubicBezTo>
                    <a:pt x="15" y="16"/>
                    <a:pt x="22" y="10"/>
                    <a:pt x="30" y="4"/>
                  </a:cubicBezTo>
                  <a:cubicBezTo>
                    <a:pt x="30" y="4"/>
                    <a:pt x="39" y="6"/>
                    <a:pt x="43" y="4"/>
                  </a:cubicBezTo>
                  <a:cubicBezTo>
                    <a:pt x="46" y="3"/>
                    <a:pt x="52" y="0"/>
                    <a:pt x="52" y="0"/>
                  </a:cubicBezTo>
                  <a:cubicBezTo>
                    <a:pt x="53" y="0"/>
                    <a:pt x="53" y="0"/>
                    <a:pt x="53" y="1"/>
                  </a:cubicBezTo>
                  <a:cubicBezTo>
                    <a:pt x="53" y="1"/>
                    <a:pt x="45" y="6"/>
                    <a:pt x="43" y="7"/>
                  </a:cubicBezTo>
                  <a:cubicBezTo>
                    <a:pt x="41" y="8"/>
                    <a:pt x="31" y="7"/>
                    <a:pt x="31" y="7"/>
                  </a:cubicBezTo>
                  <a:cubicBezTo>
                    <a:pt x="31" y="7"/>
                    <a:pt x="30" y="12"/>
                    <a:pt x="32" y="15"/>
                  </a:cubicBezTo>
                  <a:cubicBezTo>
                    <a:pt x="33" y="18"/>
                    <a:pt x="39" y="26"/>
                    <a:pt x="41" y="27"/>
                  </a:cubicBezTo>
                  <a:cubicBezTo>
                    <a:pt x="43" y="29"/>
                    <a:pt x="50" y="30"/>
                    <a:pt x="50" y="30"/>
                  </a:cubicBezTo>
                  <a:cubicBezTo>
                    <a:pt x="50" y="31"/>
                    <a:pt x="50" y="31"/>
                    <a:pt x="50" y="32"/>
                  </a:cubicBezTo>
                  <a:cubicBezTo>
                    <a:pt x="50" y="32"/>
                    <a:pt x="39" y="30"/>
                    <a:pt x="38" y="28"/>
                  </a:cubicBezTo>
                  <a:cubicBezTo>
                    <a:pt x="36" y="26"/>
                    <a:pt x="29" y="15"/>
                    <a:pt x="29" y="14"/>
                  </a:cubicBezTo>
                  <a:cubicBezTo>
                    <a:pt x="29" y="12"/>
                    <a:pt x="28" y="9"/>
                    <a:pt x="28" y="9"/>
                  </a:cubicBezTo>
                  <a:cubicBezTo>
                    <a:pt x="28" y="9"/>
                    <a:pt x="21" y="14"/>
                    <a:pt x="18" y="16"/>
                  </a:cubicBezTo>
                  <a:cubicBezTo>
                    <a:pt x="14" y="19"/>
                    <a:pt x="0" y="19"/>
                    <a:pt x="0" y="19"/>
                  </a:cubicBezTo>
                  <a:cubicBezTo>
                    <a:pt x="1" y="17"/>
                    <a:pt x="3" y="16"/>
                    <a:pt x="4" y="14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2" name="Freeform 544">
              <a:extLst>
                <a:ext uri="{FF2B5EF4-FFF2-40B4-BE49-F238E27FC236}">
                  <a16:creationId xmlns:a16="http://schemas.microsoft.com/office/drawing/2014/main" id="{A143BDD9-D5AF-422C-B737-08697F3B5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2240"/>
              <a:ext cx="28" cy="48"/>
            </a:xfrm>
            <a:custGeom>
              <a:avLst/>
              <a:gdLst>
                <a:gd name="T0" fmla="*/ 0 w 28"/>
                <a:gd name="T1" fmla="*/ 24 h 24"/>
                <a:gd name="T2" fmla="*/ 11 w 28"/>
                <a:gd name="T3" fmla="*/ 12 h 24"/>
                <a:gd name="T4" fmla="*/ 28 w 28"/>
                <a:gd name="T5" fmla="*/ 0 h 24"/>
                <a:gd name="T6" fmla="*/ 28 w 28"/>
                <a:gd name="T7" fmla="*/ 1 h 24"/>
                <a:gd name="T8" fmla="*/ 12 w 28"/>
                <a:gd name="T9" fmla="*/ 13 h 24"/>
                <a:gd name="T10" fmla="*/ 3 w 28"/>
                <a:gd name="T11" fmla="*/ 24 h 24"/>
                <a:gd name="T12" fmla="*/ 0 w 28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4">
                  <a:moveTo>
                    <a:pt x="0" y="24"/>
                  </a:moveTo>
                  <a:cubicBezTo>
                    <a:pt x="0" y="24"/>
                    <a:pt x="9" y="15"/>
                    <a:pt x="11" y="12"/>
                  </a:cubicBezTo>
                  <a:cubicBezTo>
                    <a:pt x="13" y="9"/>
                    <a:pt x="28" y="0"/>
                    <a:pt x="28" y="0"/>
                  </a:cubicBezTo>
                  <a:lnTo>
                    <a:pt x="28" y="1"/>
                  </a:lnTo>
                  <a:cubicBezTo>
                    <a:pt x="28" y="1"/>
                    <a:pt x="14" y="11"/>
                    <a:pt x="12" y="13"/>
                  </a:cubicBezTo>
                  <a:cubicBezTo>
                    <a:pt x="11" y="15"/>
                    <a:pt x="3" y="24"/>
                    <a:pt x="3" y="24"/>
                  </a:cubicBezTo>
                  <a:lnTo>
                    <a:pt x="0" y="24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3" name="Freeform 545">
              <a:extLst>
                <a:ext uri="{FF2B5EF4-FFF2-40B4-BE49-F238E27FC236}">
                  <a16:creationId xmlns:a16="http://schemas.microsoft.com/office/drawing/2014/main" id="{37DBF35A-7940-4734-B8FF-9658D2EDC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2254"/>
              <a:ext cx="21" cy="34"/>
            </a:xfrm>
            <a:custGeom>
              <a:avLst/>
              <a:gdLst>
                <a:gd name="T0" fmla="*/ 0 w 21"/>
                <a:gd name="T1" fmla="*/ 17 h 17"/>
                <a:gd name="T2" fmla="*/ 14 w 21"/>
                <a:gd name="T3" fmla="*/ 4 h 17"/>
                <a:gd name="T4" fmla="*/ 21 w 21"/>
                <a:gd name="T5" fmla="*/ 0 h 17"/>
                <a:gd name="T6" fmla="*/ 21 w 21"/>
                <a:gd name="T7" fmla="*/ 1 h 17"/>
                <a:gd name="T8" fmla="*/ 12 w 21"/>
                <a:gd name="T9" fmla="*/ 7 h 17"/>
                <a:gd name="T10" fmla="*/ 2 w 21"/>
                <a:gd name="T11" fmla="*/ 17 h 17"/>
                <a:gd name="T12" fmla="*/ 0 w 21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7">
                  <a:moveTo>
                    <a:pt x="0" y="17"/>
                  </a:moveTo>
                  <a:cubicBezTo>
                    <a:pt x="0" y="17"/>
                    <a:pt x="10" y="7"/>
                    <a:pt x="14" y="4"/>
                  </a:cubicBezTo>
                  <a:cubicBezTo>
                    <a:pt x="17" y="2"/>
                    <a:pt x="21" y="0"/>
                    <a:pt x="21" y="0"/>
                  </a:cubicBezTo>
                  <a:lnTo>
                    <a:pt x="21" y="1"/>
                  </a:lnTo>
                  <a:cubicBezTo>
                    <a:pt x="21" y="1"/>
                    <a:pt x="14" y="5"/>
                    <a:pt x="12" y="7"/>
                  </a:cubicBezTo>
                  <a:cubicBezTo>
                    <a:pt x="11" y="9"/>
                    <a:pt x="2" y="17"/>
                    <a:pt x="2" y="17"/>
                  </a:cubicBezTo>
                  <a:lnTo>
                    <a:pt x="0" y="17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4" name="Freeform 546">
              <a:extLst>
                <a:ext uri="{FF2B5EF4-FFF2-40B4-BE49-F238E27FC236}">
                  <a16:creationId xmlns:a16="http://schemas.microsoft.com/office/drawing/2014/main" id="{026A45A5-1205-4082-A7C8-7E69A40EE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2" y="2256"/>
              <a:ext cx="37" cy="216"/>
            </a:xfrm>
            <a:custGeom>
              <a:avLst/>
              <a:gdLst>
                <a:gd name="T0" fmla="*/ 14 w 37"/>
                <a:gd name="T1" fmla="*/ 0 h 108"/>
                <a:gd name="T2" fmla="*/ 13 w 37"/>
                <a:gd name="T3" fmla="*/ 20 h 108"/>
                <a:gd name="T4" fmla="*/ 8 w 37"/>
                <a:gd name="T5" fmla="*/ 49 h 108"/>
                <a:gd name="T6" fmla="*/ 9 w 37"/>
                <a:gd name="T7" fmla="*/ 74 h 108"/>
                <a:gd name="T8" fmla="*/ 0 w 37"/>
                <a:gd name="T9" fmla="*/ 108 h 108"/>
                <a:gd name="T10" fmla="*/ 3 w 37"/>
                <a:gd name="T11" fmla="*/ 107 h 108"/>
                <a:gd name="T12" fmla="*/ 13 w 37"/>
                <a:gd name="T13" fmla="*/ 74 h 108"/>
                <a:gd name="T14" fmla="*/ 10 w 37"/>
                <a:gd name="T15" fmla="*/ 51 h 108"/>
                <a:gd name="T16" fmla="*/ 15 w 37"/>
                <a:gd name="T17" fmla="*/ 35 h 108"/>
                <a:gd name="T18" fmla="*/ 16 w 37"/>
                <a:gd name="T19" fmla="*/ 18 h 108"/>
                <a:gd name="T20" fmla="*/ 37 w 37"/>
                <a:gd name="T21" fmla="*/ 1 h 108"/>
                <a:gd name="T22" fmla="*/ 35 w 37"/>
                <a:gd name="T23" fmla="*/ 1 h 108"/>
                <a:gd name="T24" fmla="*/ 16 w 37"/>
                <a:gd name="T25" fmla="*/ 14 h 108"/>
                <a:gd name="T26" fmla="*/ 20 w 37"/>
                <a:gd name="T27" fmla="*/ 0 h 108"/>
                <a:gd name="T28" fmla="*/ 14 w 37"/>
                <a:gd name="T2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108">
                  <a:moveTo>
                    <a:pt x="14" y="0"/>
                  </a:moveTo>
                  <a:cubicBezTo>
                    <a:pt x="14" y="0"/>
                    <a:pt x="13" y="14"/>
                    <a:pt x="13" y="20"/>
                  </a:cubicBezTo>
                  <a:cubicBezTo>
                    <a:pt x="13" y="26"/>
                    <a:pt x="9" y="42"/>
                    <a:pt x="8" y="49"/>
                  </a:cubicBezTo>
                  <a:cubicBezTo>
                    <a:pt x="6" y="55"/>
                    <a:pt x="9" y="68"/>
                    <a:pt x="9" y="74"/>
                  </a:cubicBezTo>
                  <a:cubicBezTo>
                    <a:pt x="8" y="81"/>
                    <a:pt x="0" y="108"/>
                    <a:pt x="0" y="108"/>
                  </a:cubicBezTo>
                  <a:lnTo>
                    <a:pt x="3" y="107"/>
                  </a:lnTo>
                  <a:cubicBezTo>
                    <a:pt x="3" y="107"/>
                    <a:pt x="13" y="81"/>
                    <a:pt x="13" y="74"/>
                  </a:cubicBezTo>
                  <a:cubicBezTo>
                    <a:pt x="13" y="66"/>
                    <a:pt x="9" y="56"/>
                    <a:pt x="10" y="51"/>
                  </a:cubicBezTo>
                  <a:cubicBezTo>
                    <a:pt x="10" y="46"/>
                    <a:pt x="15" y="35"/>
                    <a:pt x="15" y="35"/>
                  </a:cubicBezTo>
                  <a:cubicBezTo>
                    <a:pt x="15" y="35"/>
                    <a:pt x="14" y="22"/>
                    <a:pt x="16" y="18"/>
                  </a:cubicBezTo>
                  <a:cubicBezTo>
                    <a:pt x="18" y="15"/>
                    <a:pt x="37" y="1"/>
                    <a:pt x="37" y="1"/>
                  </a:cubicBezTo>
                  <a:lnTo>
                    <a:pt x="35" y="1"/>
                  </a:lnTo>
                  <a:lnTo>
                    <a:pt x="16" y="14"/>
                  </a:lnTo>
                  <a:lnTo>
                    <a:pt x="20" y="0"/>
                  </a:lnTo>
                  <a:lnTo>
                    <a:pt x="14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5" name="Freeform 547">
              <a:extLst>
                <a:ext uri="{FF2B5EF4-FFF2-40B4-BE49-F238E27FC236}">
                  <a16:creationId xmlns:a16="http://schemas.microsoft.com/office/drawing/2014/main" id="{E89142AF-6B15-40A7-8287-E19E09AA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2160"/>
              <a:ext cx="36" cy="114"/>
            </a:xfrm>
            <a:custGeom>
              <a:avLst/>
              <a:gdLst>
                <a:gd name="T0" fmla="*/ 8 w 36"/>
                <a:gd name="T1" fmla="*/ 57 h 57"/>
                <a:gd name="T2" fmla="*/ 7 w 36"/>
                <a:gd name="T3" fmla="*/ 38 h 57"/>
                <a:gd name="T4" fmla="*/ 2 w 36"/>
                <a:gd name="T5" fmla="*/ 23 h 57"/>
                <a:gd name="T6" fmla="*/ 15 w 36"/>
                <a:gd name="T7" fmla="*/ 0 h 57"/>
                <a:gd name="T8" fmla="*/ 13 w 36"/>
                <a:gd name="T9" fmla="*/ 7 h 57"/>
                <a:gd name="T10" fmla="*/ 4 w 36"/>
                <a:gd name="T11" fmla="*/ 24 h 57"/>
                <a:gd name="T12" fmla="*/ 6 w 36"/>
                <a:gd name="T13" fmla="*/ 29 h 57"/>
                <a:gd name="T14" fmla="*/ 16 w 36"/>
                <a:gd name="T15" fmla="*/ 21 h 57"/>
                <a:gd name="T16" fmla="*/ 26 w 36"/>
                <a:gd name="T17" fmla="*/ 19 h 57"/>
                <a:gd name="T18" fmla="*/ 20 w 36"/>
                <a:gd name="T19" fmla="*/ 21 h 57"/>
                <a:gd name="T20" fmla="*/ 8 w 36"/>
                <a:gd name="T21" fmla="*/ 30 h 57"/>
                <a:gd name="T22" fmla="*/ 16 w 36"/>
                <a:gd name="T23" fmla="*/ 30 h 57"/>
                <a:gd name="T24" fmla="*/ 36 w 36"/>
                <a:gd name="T25" fmla="*/ 35 h 57"/>
                <a:gd name="T26" fmla="*/ 32 w 36"/>
                <a:gd name="T27" fmla="*/ 35 h 57"/>
                <a:gd name="T28" fmla="*/ 17 w 36"/>
                <a:gd name="T29" fmla="*/ 32 h 57"/>
                <a:gd name="T30" fmla="*/ 8 w 36"/>
                <a:gd name="T31" fmla="*/ 33 h 57"/>
                <a:gd name="T32" fmla="*/ 10 w 36"/>
                <a:gd name="T33" fmla="*/ 43 h 57"/>
                <a:gd name="T34" fmla="*/ 10 w 36"/>
                <a:gd name="T35" fmla="*/ 55 h 57"/>
                <a:gd name="T36" fmla="*/ 8 w 36"/>
                <a:gd name="T3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57">
                  <a:moveTo>
                    <a:pt x="8" y="57"/>
                  </a:moveTo>
                  <a:cubicBezTo>
                    <a:pt x="8" y="57"/>
                    <a:pt x="10" y="42"/>
                    <a:pt x="7" y="38"/>
                  </a:cubicBezTo>
                  <a:cubicBezTo>
                    <a:pt x="4" y="34"/>
                    <a:pt x="0" y="27"/>
                    <a:pt x="2" y="23"/>
                  </a:cubicBezTo>
                  <a:cubicBezTo>
                    <a:pt x="4" y="18"/>
                    <a:pt x="15" y="0"/>
                    <a:pt x="15" y="0"/>
                  </a:cubicBezTo>
                  <a:lnTo>
                    <a:pt x="13" y="7"/>
                  </a:lnTo>
                  <a:cubicBezTo>
                    <a:pt x="13" y="7"/>
                    <a:pt x="4" y="22"/>
                    <a:pt x="4" y="24"/>
                  </a:cubicBezTo>
                  <a:cubicBezTo>
                    <a:pt x="4" y="26"/>
                    <a:pt x="6" y="29"/>
                    <a:pt x="6" y="29"/>
                  </a:cubicBezTo>
                  <a:cubicBezTo>
                    <a:pt x="6" y="29"/>
                    <a:pt x="13" y="24"/>
                    <a:pt x="16" y="21"/>
                  </a:cubicBezTo>
                  <a:cubicBezTo>
                    <a:pt x="19" y="18"/>
                    <a:pt x="26" y="19"/>
                    <a:pt x="26" y="19"/>
                  </a:cubicBezTo>
                  <a:lnTo>
                    <a:pt x="20" y="21"/>
                  </a:lnTo>
                  <a:lnTo>
                    <a:pt x="8" y="30"/>
                  </a:lnTo>
                  <a:cubicBezTo>
                    <a:pt x="8" y="30"/>
                    <a:pt x="13" y="30"/>
                    <a:pt x="16" y="30"/>
                  </a:cubicBezTo>
                  <a:cubicBezTo>
                    <a:pt x="20" y="29"/>
                    <a:pt x="36" y="35"/>
                    <a:pt x="36" y="35"/>
                  </a:cubicBezTo>
                  <a:lnTo>
                    <a:pt x="32" y="35"/>
                  </a:lnTo>
                  <a:cubicBezTo>
                    <a:pt x="32" y="35"/>
                    <a:pt x="21" y="32"/>
                    <a:pt x="17" y="32"/>
                  </a:cubicBezTo>
                  <a:cubicBezTo>
                    <a:pt x="13" y="32"/>
                    <a:pt x="8" y="33"/>
                    <a:pt x="8" y="33"/>
                  </a:cubicBezTo>
                  <a:cubicBezTo>
                    <a:pt x="8" y="33"/>
                    <a:pt x="10" y="38"/>
                    <a:pt x="10" y="43"/>
                  </a:cubicBezTo>
                  <a:cubicBezTo>
                    <a:pt x="10" y="49"/>
                    <a:pt x="10" y="55"/>
                    <a:pt x="10" y="55"/>
                  </a:cubicBezTo>
                  <a:lnTo>
                    <a:pt x="8" y="57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6" name="Freeform 548">
              <a:extLst>
                <a:ext uri="{FF2B5EF4-FFF2-40B4-BE49-F238E27FC236}">
                  <a16:creationId xmlns:a16="http://schemas.microsoft.com/office/drawing/2014/main" id="{BDEEDBFC-F5E8-4B98-B4CC-039DA3C93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0" y="2134"/>
              <a:ext cx="27" cy="66"/>
            </a:xfrm>
            <a:custGeom>
              <a:avLst/>
              <a:gdLst>
                <a:gd name="T0" fmla="*/ 18 w 27"/>
                <a:gd name="T1" fmla="*/ 0 h 33"/>
                <a:gd name="T2" fmla="*/ 27 w 27"/>
                <a:gd name="T3" fmla="*/ 12 h 33"/>
                <a:gd name="T4" fmla="*/ 26 w 27"/>
                <a:gd name="T5" fmla="*/ 26 h 33"/>
                <a:gd name="T6" fmla="*/ 25 w 27"/>
                <a:gd name="T7" fmla="*/ 30 h 33"/>
                <a:gd name="T8" fmla="*/ 20 w 27"/>
                <a:gd name="T9" fmla="*/ 33 h 33"/>
                <a:gd name="T10" fmla="*/ 23 w 27"/>
                <a:gd name="T11" fmla="*/ 28 h 33"/>
                <a:gd name="T12" fmla="*/ 16 w 27"/>
                <a:gd name="T13" fmla="*/ 19 h 33"/>
                <a:gd name="T14" fmla="*/ 0 w 27"/>
                <a:gd name="T15" fmla="*/ 7 h 33"/>
                <a:gd name="T16" fmla="*/ 1 w 27"/>
                <a:gd name="T17" fmla="*/ 7 h 33"/>
                <a:gd name="T18" fmla="*/ 18 w 27"/>
                <a:gd name="T19" fmla="*/ 18 h 33"/>
                <a:gd name="T20" fmla="*/ 23 w 27"/>
                <a:gd name="T21" fmla="*/ 27 h 33"/>
                <a:gd name="T22" fmla="*/ 25 w 27"/>
                <a:gd name="T23" fmla="*/ 27 h 33"/>
                <a:gd name="T24" fmla="*/ 22 w 27"/>
                <a:gd name="T25" fmla="*/ 3 h 33"/>
                <a:gd name="T26" fmla="*/ 17 w 27"/>
                <a:gd name="T27" fmla="*/ 1 h 33"/>
                <a:gd name="T28" fmla="*/ 18 w 27"/>
                <a:gd name="T2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33">
                  <a:moveTo>
                    <a:pt x="18" y="0"/>
                  </a:moveTo>
                  <a:cubicBezTo>
                    <a:pt x="24" y="0"/>
                    <a:pt x="27" y="7"/>
                    <a:pt x="27" y="12"/>
                  </a:cubicBezTo>
                  <a:cubicBezTo>
                    <a:pt x="27" y="16"/>
                    <a:pt x="26" y="26"/>
                    <a:pt x="26" y="26"/>
                  </a:cubicBezTo>
                  <a:cubicBezTo>
                    <a:pt x="26" y="28"/>
                    <a:pt x="25" y="29"/>
                    <a:pt x="25" y="30"/>
                  </a:cubicBezTo>
                  <a:cubicBezTo>
                    <a:pt x="23" y="31"/>
                    <a:pt x="22" y="32"/>
                    <a:pt x="20" y="33"/>
                  </a:cubicBezTo>
                  <a:cubicBezTo>
                    <a:pt x="21" y="32"/>
                    <a:pt x="22" y="30"/>
                    <a:pt x="23" y="28"/>
                  </a:cubicBezTo>
                  <a:cubicBezTo>
                    <a:pt x="23" y="28"/>
                    <a:pt x="19" y="22"/>
                    <a:pt x="16" y="19"/>
                  </a:cubicBezTo>
                  <a:cubicBezTo>
                    <a:pt x="13" y="16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6" y="16"/>
                    <a:pt x="18" y="18"/>
                  </a:cubicBezTo>
                  <a:cubicBezTo>
                    <a:pt x="19" y="21"/>
                    <a:pt x="23" y="27"/>
                    <a:pt x="23" y="27"/>
                  </a:cubicBezTo>
                  <a:cubicBezTo>
                    <a:pt x="24" y="27"/>
                    <a:pt x="24" y="27"/>
                    <a:pt x="25" y="27"/>
                  </a:cubicBezTo>
                  <a:cubicBezTo>
                    <a:pt x="25" y="19"/>
                    <a:pt x="27" y="10"/>
                    <a:pt x="22" y="3"/>
                  </a:cubicBezTo>
                  <a:cubicBezTo>
                    <a:pt x="21" y="1"/>
                    <a:pt x="17" y="1"/>
                    <a:pt x="17" y="1"/>
                  </a:cubicBezTo>
                  <a:cubicBezTo>
                    <a:pt x="18" y="1"/>
                    <a:pt x="18" y="1"/>
                    <a:pt x="18" y="0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7" name="Freeform 549">
              <a:extLst>
                <a:ext uri="{FF2B5EF4-FFF2-40B4-BE49-F238E27FC236}">
                  <a16:creationId xmlns:a16="http://schemas.microsoft.com/office/drawing/2014/main" id="{BE958BC4-38B9-4FE0-8173-18DFD5D7F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1" y="2140"/>
              <a:ext cx="16" cy="48"/>
            </a:xfrm>
            <a:custGeom>
              <a:avLst/>
              <a:gdLst>
                <a:gd name="T0" fmla="*/ 0 w 16"/>
                <a:gd name="T1" fmla="*/ 0 h 24"/>
                <a:gd name="T2" fmla="*/ 5 w 16"/>
                <a:gd name="T3" fmla="*/ 7 h 24"/>
                <a:gd name="T4" fmla="*/ 11 w 16"/>
                <a:gd name="T5" fmla="*/ 18 h 24"/>
                <a:gd name="T6" fmla="*/ 16 w 16"/>
                <a:gd name="T7" fmla="*/ 24 h 24"/>
                <a:gd name="T8" fmla="*/ 15 w 16"/>
                <a:gd name="T9" fmla="*/ 21 h 24"/>
                <a:gd name="T10" fmla="*/ 10 w 16"/>
                <a:gd name="T11" fmla="*/ 12 h 24"/>
                <a:gd name="T12" fmla="*/ 4 w 16"/>
                <a:gd name="T13" fmla="*/ 4 h 24"/>
                <a:gd name="T14" fmla="*/ 0 w 16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4">
                  <a:moveTo>
                    <a:pt x="0" y="0"/>
                  </a:moveTo>
                  <a:cubicBezTo>
                    <a:pt x="0" y="0"/>
                    <a:pt x="3" y="4"/>
                    <a:pt x="5" y="7"/>
                  </a:cubicBezTo>
                  <a:cubicBezTo>
                    <a:pt x="7" y="10"/>
                    <a:pt x="9" y="17"/>
                    <a:pt x="11" y="18"/>
                  </a:cubicBezTo>
                  <a:cubicBezTo>
                    <a:pt x="12" y="19"/>
                    <a:pt x="16" y="24"/>
                    <a:pt x="16" y="24"/>
                  </a:cubicBezTo>
                  <a:lnTo>
                    <a:pt x="15" y="21"/>
                  </a:lnTo>
                  <a:cubicBezTo>
                    <a:pt x="15" y="21"/>
                    <a:pt x="11" y="16"/>
                    <a:pt x="10" y="12"/>
                  </a:cubicBezTo>
                  <a:cubicBezTo>
                    <a:pt x="8" y="8"/>
                    <a:pt x="5" y="5"/>
                    <a:pt x="4" y="4"/>
                  </a:cubicBezTo>
                  <a:cubicBezTo>
                    <a:pt x="3" y="2"/>
                    <a:pt x="0" y="0"/>
                    <a:pt x="0" y="0"/>
                  </a:cubicBez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" name="Freeform 550">
              <a:extLst>
                <a:ext uri="{FF2B5EF4-FFF2-40B4-BE49-F238E27FC236}">
                  <a16:creationId xmlns:a16="http://schemas.microsoft.com/office/drawing/2014/main" id="{F2551C3B-699B-46B9-8F81-722A894B7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2264"/>
              <a:ext cx="51" cy="54"/>
            </a:xfrm>
            <a:custGeom>
              <a:avLst/>
              <a:gdLst>
                <a:gd name="T0" fmla="*/ 0 w 51"/>
                <a:gd name="T1" fmla="*/ 23 h 27"/>
                <a:gd name="T2" fmla="*/ 14 w 51"/>
                <a:gd name="T3" fmla="*/ 27 h 27"/>
                <a:gd name="T4" fmla="*/ 37 w 51"/>
                <a:gd name="T5" fmla="*/ 21 h 27"/>
                <a:gd name="T6" fmla="*/ 51 w 51"/>
                <a:gd name="T7" fmla="*/ 25 h 27"/>
                <a:gd name="T8" fmla="*/ 50 w 51"/>
                <a:gd name="T9" fmla="*/ 23 h 27"/>
                <a:gd name="T10" fmla="*/ 38 w 51"/>
                <a:gd name="T11" fmla="*/ 19 h 27"/>
                <a:gd name="T12" fmla="*/ 46 w 51"/>
                <a:gd name="T13" fmla="*/ 13 h 27"/>
                <a:gd name="T14" fmla="*/ 51 w 51"/>
                <a:gd name="T15" fmla="*/ 0 h 27"/>
                <a:gd name="T16" fmla="*/ 48 w 51"/>
                <a:gd name="T17" fmla="*/ 0 h 27"/>
                <a:gd name="T18" fmla="*/ 44 w 51"/>
                <a:gd name="T19" fmla="*/ 12 h 27"/>
                <a:gd name="T20" fmla="*/ 26 w 51"/>
                <a:gd name="T21" fmla="*/ 21 h 27"/>
                <a:gd name="T22" fmla="*/ 14 w 51"/>
                <a:gd name="T23" fmla="*/ 24 h 27"/>
                <a:gd name="T24" fmla="*/ 5 w 51"/>
                <a:gd name="T25" fmla="*/ 23 h 27"/>
                <a:gd name="T26" fmla="*/ 0 w 51"/>
                <a:gd name="T27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27">
                  <a:moveTo>
                    <a:pt x="0" y="23"/>
                  </a:moveTo>
                  <a:cubicBezTo>
                    <a:pt x="0" y="23"/>
                    <a:pt x="10" y="27"/>
                    <a:pt x="14" y="27"/>
                  </a:cubicBezTo>
                  <a:cubicBezTo>
                    <a:pt x="19" y="26"/>
                    <a:pt x="37" y="21"/>
                    <a:pt x="37" y="21"/>
                  </a:cubicBezTo>
                  <a:lnTo>
                    <a:pt x="51" y="25"/>
                  </a:lnTo>
                  <a:lnTo>
                    <a:pt x="50" y="23"/>
                  </a:lnTo>
                  <a:lnTo>
                    <a:pt x="38" y="19"/>
                  </a:lnTo>
                  <a:cubicBezTo>
                    <a:pt x="38" y="19"/>
                    <a:pt x="43" y="17"/>
                    <a:pt x="46" y="13"/>
                  </a:cubicBezTo>
                  <a:cubicBezTo>
                    <a:pt x="48" y="9"/>
                    <a:pt x="51" y="0"/>
                    <a:pt x="51" y="0"/>
                  </a:cubicBezTo>
                  <a:lnTo>
                    <a:pt x="48" y="0"/>
                  </a:lnTo>
                  <a:cubicBezTo>
                    <a:pt x="48" y="0"/>
                    <a:pt x="48" y="7"/>
                    <a:pt x="44" y="12"/>
                  </a:cubicBezTo>
                  <a:cubicBezTo>
                    <a:pt x="39" y="16"/>
                    <a:pt x="26" y="21"/>
                    <a:pt x="26" y="21"/>
                  </a:cubicBezTo>
                  <a:cubicBezTo>
                    <a:pt x="26" y="21"/>
                    <a:pt x="18" y="24"/>
                    <a:pt x="14" y="24"/>
                  </a:cubicBezTo>
                  <a:cubicBezTo>
                    <a:pt x="10" y="24"/>
                    <a:pt x="5" y="23"/>
                    <a:pt x="5" y="23"/>
                  </a:cubicBezTo>
                  <a:lnTo>
                    <a:pt x="0" y="23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" name="Freeform 551">
              <a:extLst>
                <a:ext uri="{FF2B5EF4-FFF2-40B4-BE49-F238E27FC236}">
                  <a16:creationId xmlns:a16="http://schemas.microsoft.com/office/drawing/2014/main" id="{004661A0-A264-4E52-B13D-DB5021CC9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" y="2238"/>
              <a:ext cx="32" cy="76"/>
            </a:xfrm>
            <a:custGeom>
              <a:avLst/>
              <a:gdLst>
                <a:gd name="T0" fmla="*/ 0 w 32"/>
                <a:gd name="T1" fmla="*/ 38 h 38"/>
                <a:gd name="T2" fmla="*/ 8 w 32"/>
                <a:gd name="T3" fmla="*/ 26 h 38"/>
                <a:gd name="T4" fmla="*/ 18 w 32"/>
                <a:gd name="T5" fmla="*/ 16 h 38"/>
                <a:gd name="T6" fmla="*/ 24 w 32"/>
                <a:gd name="T7" fmla="*/ 0 h 38"/>
                <a:gd name="T8" fmla="*/ 25 w 32"/>
                <a:gd name="T9" fmla="*/ 1 h 38"/>
                <a:gd name="T10" fmla="*/ 20 w 32"/>
                <a:gd name="T11" fmla="*/ 14 h 38"/>
                <a:gd name="T12" fmla="*/ 32 w 32"/>
                <a:gd name="T13" fmla="*/ 10 h 38"/>
                <a:gd name="T14" fmla="*/ 31 w 32"/>
                <a:gd name="T15" fmla="*/ 11 h 38"/>
                <a:gd name="T16" fmla="*/ 20 w 32"/>
                <a:gd name="T17" fmla="*/ 15 h 38"/>
                <a:gd name="T18" fmla="*/ 16 w 32"/>
                <a:gd name="T19" fmla="*/ 22 h 38"/>
                <a:gd name="T20" fmla="*/ 9 w 32"/>
                <a:gd name="T21" fmla="*/ 29 h 38"/>
                <a:gd name="T22" fmla="*/ 3 w 32"/>
                <a:gd name="T23" fmla="*/ 37 h 38"/>
                <a:gd name="T24" fmla="*/ 0 w 32"/>
                <a:gd name="T2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8">
                  <a:moveTo>
                    <a:pt x="0" y="38"/>
                  </a:moveTo>
                  <a:cubicBezTo>
                    <a:pt x="0" y="38"/>
                    <a:pt x="4" y="30"/>
                    <a:pt x="8" y="26"/>
                  </a:cubicBezTo>
                  <a:cubicBezTo>
                    <a:pt x="12" y="22"/>
                    <a:pt x="16" y="21"/>
                    <a:pt x="18" y="16"/>
                  </a:cubicBezTo>
                  <a:cubicBezTo>
                    <a:pt x="20" y="10"/>
                    <a:pt x="24" y="0"/>
                    <a:pt x="24" y="0"/>
                  </a:cubicBezTo>
                  <a:lnTo>
                    <a:pt x="25" y="1"/>
                  </a:lnTo>
                  <a:lnTo>
                    <a:pt x="20" y="14"/>
                  </a:lnTo>
                  <a:lnTo>
                    <a:pt x="32" y="10"/>
                  </a:lnTo>
                  <a:lnTo>
                    <a:pt x="31" y="11"/>
                  </a:lnTo>
                  <a:lnTo>
                    <a:pt x="20" y="15"/>
                  </a:lnTo>
                  <a:cubicBezTo>
                    <a:pt x="20" y="15"/>
                    <a:pt x="19" y="20"/>
                    <a:pt x="16" y="22"/>
                  </a:cubicBezTo>
                  <a:cubicBezTo>
                    <a:pt x="12" y="24"/>
                    <a:pt x="10" y="28"/>
                    <a:pt x="9" y="29"/>
                  </a:cubicBezTo>
                  <a:cubicBezTo>
                    <a:pt x="7" y="31"/>
                    <a:pt x="3" y="37"/>
                    <a:pt x="3" y="37"/>
                  </a:cubicBezTo>
                  <a:lnTo>
                    <a:pt x="0" y="38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0" name="Freeform 552">
              <a:extLst>
                <a:ext uri="{FF2B5EF4-FFF2-40B4-BE49-F238E27FC236}">
                  <a16:creationId xmlns:a16="http://schemas.microsoft.com/office/drawing/2014/main" id="{9DACAD3D-E301-4B1F-AC5E-4AB7CC6AD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8" y="2342"/>
              <a:ext cx="57" cy="46"/>
            </a:xfrm>
            <a:custGeom>
              <a:avLst/>
              <a:gdLst>
                <a:gd name="T0" fmla="*/ 1 w 57"/>
                <a:gd name="T1" fmla="*/ 11 h 23"/>
                <a:gd name="T2" fmla="*/ 18 w 57"/>
                <a:gd name="T3" fmla="*/ 15 h 23"/>
                <a:gd name="T4" fmla="*/ 39 w 57"/>
                <a:gd name="T5" fmla="*/ 11 h 23"/>
                <a:gd name="T6" fmla="*/ 53 w 57"/>
                <a:gd name="T7" fmla="*/ 0 h 23"/>
                <a:gd name="T8" fmla="*/ 53 w 57"/>
                <a:gd name="T9" fmla="*/ 2 h 23"/>
                <a:gd name="T10" fmla="*/ 40 w 57"/>
                <a:gd name="T11" fmla="*/ 13 h 23"/>
                <a:gd name="T12" fmla="*/ 52 w 57"/>
                <a:gd name="T13" fmla="*/ 17 h 23"/>
                <a:gd name="T14" fmla="*/ 57 w 57"/>
                <a:gd name="T15" fmla="*/ 22 h 23"/>
                <a:gd name="T16" fmla="*/ 56 w 57"/>
                <a:gd name="T17" fmla="*/ 23 h 23"/>
                <a:gd name="T18" fmla="*/ 50 w 57"/>
                <a:gd name="T19" fmla="*/ 17 h 23"/>
                <a:gd name="T20" fmla="*/ 38 w 57"/>
                <a:gd name="T21" fmla="*/ 14 h 23"/>
                <a:gd name="T22" fmla="*/ 20 w 57"/>
                <a:gd name="T23" fmla="*/ 17 h 23"/>
                <a:gd name="T24" fmla="*/ 0 w 57"/>
                <a:gd name="T25" fmla="*/ 14 h 23"/>
                <a:gd name="T26" fmla="*/ 1 w 57"/>
                <a:gd name="T2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23">
                  <a:moveTo>
                    <a:pt x="1" y="11"/>
                  </a:moveTo>
                  <a:cubicBezTo>
                    <a:pt x="1" y="11"/>
                    <a:pt x="11" y="15"/>
                    <a:pt x="18" y="15"/>
                  </a:cubicBezTo>
                  <a:cubicBezTo>
                    <a:pt x="25" y="16"/>
                    <a:pt x="39" y="11"/>
                    <a:pt x="39" y="11"/>
                  </a:cubicBezTo>
                  <a:lnTo>
                    <a:pt x="53" y="0"/>
                  </a:lnTo>
                  <a:lnTo>
                    <a:pt x="53" y="2"/>
                  </a:lnTo>
                  <a:lnTo>
                    <a:pt x="40" y="13"/>
                  </a:lnTo>
                  <a:cubicBezTo>
                    <a:pt x="40" y="13"/>
                    <a:pt x="49" y="15"/>
                    <a:pt x="52" y="17"/>
                  </a:cubicBezTo>
                  <a:cubicBezTo>
                    <a:pt x="55" y="18"/>
                    <a:pt x="57" y="22"/>
                    <a:pt x="57" y="22"/>
                  </a:cubicBezTo>
                  <a:lnTo>
                    <a:pt x="56" y="23"/>
                  </a:lnTo>
                  <a:cubicBezTo>
                    <a:pt x="56" y="23"/>
                    <a:pt x="53" y="19"/>
                    <a:pt x="50" y="17"/>
                  </a:cubicBezTo>
                  <a:cubicBezTo>
                    <a:pt x="47" y="16"/>
                    <a:pt x="38" y="14"/>
                    <a:pt x="38" y="14"/>
                  </a:cubicBezTo>
                  <a:cubicBezTo>
                    <a:pt x="38" y="14"/>
                    <a:pt x="26" y="17"/>
                    <a:pt x="20" y="17"/>
                  </a:cubicBezTo>
                  <a:cubicBezTo>
                    <a:pt x="15" y="17"/>
                    <a:pt x="0" y="14"/>
                    <a:pt x="0" y="14"/>
                  </a:cubicBezTo>
                  <a:lnTo>
                    <a:pt x="1" y="11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1" name="Freeform 553">
              <a:extLst>
                <a:ext uri="{FF2B5EF4-FFF2-40B4-BE49-F238E27FC236}">
                  <a16:creationId xmlns:a16="http://schemas.microsoft.com/office/drawing/2014/main" id="{A9DDD6D0-7598-47EA-A47B-263648CDD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" y="2038"/>
              <a:ext cx="11" cy="64"/>
            </a:xfrm>
            <a:custGeom>
              <a:avLst/>
              <a:gdLst>
                <a:gd name="T0" fmla="*/ 0 w 11"/>
                <a:gd name="T1" fmla="*/ 0 h 32"/>
                <a:gd name="T2" fmla="*/ 3 w 11"/>
                <a:gd name="T3" fmla="*/ 11 h 32"/>
                <a:gd name="T4" fmla="*/ 1 w 11"/>
                <a:gd name="T5" fmla="*/ 28 h 32"/>
                <a:gd name="T6" fmla="*/ 2 w 11"/>
                <a:gd name="T7" fmla="*/ 32 h 32"/>
                <a:gd name="T8" fmla="*/ 5 w 11"/>
                <a:gd name="T9" fmla="*/ 16 h 32"/>
                <a:gd name="T10" fmla="*/ 4 w 11"/>
                <a:gd name="T11" fmla="*/ 8 h 32"/>
                <a:gd name="T12" fmla="*/ 11 w 11"/>
                <a:gd name="T13" fmla="*/ 2 h 32"/>
                <a:gd name="T14" fmla="*/ 10 w 11"/>
                <a:gd name="T15" fmla="*/ 1 h 32"/>
                <a:gd name="T16" fmla="*/ 3 w 11"/>
                <a:gd name="T17" fmla="*/ 6 h 32"/>
                <a:gd name="T18" fmla="*/ 1 w 11"/>
                <a:gd name="T19" fmla="*/ 2 h 32"/>
                <a:gd name="T20" fmla="*/ 0 w 11"/>
                <a:gd name="T2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32">
                  <a:moveTo>
                    <a:pt x="0" y="0"/>
                  </a:moveTo>
                  <a:cubicBezTo>
                    <a:pt x="0" y="0"/>
                    <a:pt x="2" y="7"/>
                    <a:pt x="3" y="11"/>
                  </a:cubicBezTo>
                  <a:cubicBezTo>
                    <a:pt x="4" y="15"/>
                    <a:pt x="1" y="28"/>
                    <a:pt x="1" y="28"/>
                  </a:cubicBezTo>
                  <a:lnTo>
                    <a:pt x="2" y="32"/>
                  </a:lnTo>
                  <a:cubicBezTo>
                    <a:pt x="2" y="32"/>
                    <a:pt x="5" y="19"/>
                    <a:pt x="5" y="16"/>
                  </a:cubicBezTo>
                  <a:cubicBezTo>
                    <a:pt x="5" y="12"/>
                    <a:pt x="4" y="8"/>
                    <a:pt x="4" y="8"/>
                  </a:cubicBezTo>
                  <a:lnTo>
                    <a:pt x="11" y="2"/>
                  </a:lnTo>
                  <a:lnTo>
                    <a:pt x="10" y="1"/>
                  </a:lnTo>
                  <a:lnTo>
                    <a:pt x="3" y="6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2" name="Freeform 554">
              <a:extLst>
                <a:ext uri="{FF2B5EF4-FFF2-40B4-BE49-F238E27FC236}">
                  <a16:creationId xmlns:a16="http://schemas.microsoft.com/office/drawing/2014/main" id="{3E454992-755A-45DE-B0B5-478DA840F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" y="2324"/>
              <a:ext cx="49" cy="52"/>
            </a:xfrm>
            <a:custGeom>
              <a:avLst/>
              <a:gdLst>
                <a:gd name="T0" fmla="*/ 26 w 49"/>
                <a:gd name="T1" fmla="*/ 0 h 26"/>
                <a:gd name="T2" fmla="*/ 13 w 49"/>
                <a:gd name="T3" fmla="*/ 10 h 26"/>
                <a:gd name="T4" fmla="*/ 0 w 49"/>
                <a:gd name="T5" fmla="*/ 26 h 26"/>
                <a:gd name="T6" fmla="*/ 3 w 49"/>
                <a:gd name="T7" fmla="*/ 26 h 26"/>
                <a:gd name="T8" fmla="*/ 16 w 49"/>
                <a:gd name="T9" fmla="*/ 12 h 26"/>
                <a:gd name="T10" fmla="*/ 38 w 49"/>
                <a:gd name="T11" fmla="*/ 16 h 26"/>
                <a:gd name="T12" fmla="*/ 49 w 49"/>
                <a:gd name="T13" fmla="*/ 11 h 26"/>
                <a:gd name="T14" fmla="*/ 37 w 49"/>
                <a:gd name="T15" fmla="*/ 14 h 26"/>
                <a:gd name="T16" fmla="*/ 17 w 49"/>
                <a:gd name="T17" fmla="*/ 8 h 26"/>
                <a:gd name="T18" fmla="*/ 30 w 49"/>
                <a:gd name="T19" fmla="*/ 2 h 26"/>
                <a:gd name="T20" fmla="*/ 26 w 49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26">
                  <a:moveTo>
                    <a:pt x="26" y="0"/>
                  </a:moveTo>
                  <a:cubicBezTo>
                    <a:pt x="26" y="0"/>
                    <a:pt x="17" y="5"/>
                    <a:pt x="13" y="10"/>
                  </a:cubicBezTo>
                  <a:cubicBezTo>
                    <a:pt x="9" y="14"/>
                    <a:pt x="0" y="26"/>
                    <a:pt x="0" y="26"/>
                  </a:cubicBezTo>
                  <a:lnTo>
                    <a:pt x="3" y="26"/>
                  </a:lnTo>
                  <a:cubicBezTo>
                    <a:pt x="3" y="26"/>
                    <a:pt x="11" y="14"/>
                    <a:pt x="16" y="12"/>
                  </a:cubicBezTo>
                  <a:cubicBezTo>
                    <a:pt x="21" y="9"/>
                    <a:pt x="34" y="17"/>
                    <a:pt x="38" y="16"/>
                  </a:cubicBezTo>
                  <a:cubicBezTo>
                    <a:pt x="42" y="15"/>
                    <a:pt x="49" y="11"/>
                    <a:pt x="49" y="11"/>
                  </a:cubicBezTo>
                  <a:lnTo>
                    <a:pt x="37" y="14"/>
                  </a:lnTo>
                  <a:lnTo>
                    <a:pt x="17" y="8"/>
                  </a:lnTo>
                  <a:lnTo>
                    <a:pt x="30" y="2"/>
                  </a:lnTo>
                  <a:lnTo>
                    <a:pt x="26" y="0"/>
                  </a:lnTo>
                </a:path>
              </a:pathLst>
            </a:custGeom>
            <a:solidFill>
              <a:srgbClr val="72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" name="Freeform 555">
              <a:extLst>
                <a:ext uri="{FF2B5EF4-FFF2-40B4-BE49-F238E27FC236}">
                  <a16:creationId xmlns:a16="http://schemas.microsoft.com/office/drawing/2014/main" id="{E3B72EBB-A6B4-4344-9621-53CCE038C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" y="2130"/>
              <a:ext cx="73" cy="348"/>
            </a:xfrm>
            <a:custGeom>
              <a:avLst/>
              <a:gdLst>
                <a:gd name="T0" fmla="*/ 3 w 73"/>
                <a:gd name="T1" fmla="*/ 170 h 174"/>
                <a:gd name="T2" fmla="*/ 6 w 73"/>
                <a:gd name="T3" fmla="*/ 148 h 174"/>
                <a:gd name="T4" fmla="*/ 2 w 73"/>
                <a:gd name="T5" fmla="*/ 102 h 174"/>
                <a:gd name="T6" fmla="*/ 19 w 73"/>
                <a:gd name="T7" fmla="*/ 59 h 174"/>
                <a:gd name="T8" fmla="*/ 17 w 73"/>
                <a:gd name="T9" fmla="*/ 66 h 174"/>
                <a:gd name="T10" fmla="*/ 36 w 73"/>
                <a:gd name="T11" fmla="*/ 62 h 174"/>
                <a:gd name="T12" fmla="*/ 39 w 73"/>
                <a:gd name="T13" fmla="*/ 43 h 174"/>
                <a:gd name="T14" fmla="*/ 47 w 73"/>
                <a:gd name="T15" fmla="*/ 29 h 174"/>
                <a:gd name="T16" fmla="*/ 51 w 73"/>
                <a:gd name="T17" fmla="*/ 22 h 174"/>
                <a:gd name="T18" fmla="*/ 46 w 73"/>
                <a:gd name="T19" fmla="*/ 6 h 174"/>
                <a:gd name="T20" fmla="*/ 46 w 73"/>
                <a:gd name="T21" fmla="*/ 0 h 174"/>
                <a:gd name="T22" fmla="*/ 47 w 73"/>
                <a:gd name="T23" fmla="*/ 1 h 174"/>
                <a:gd name="T24" fmla="*/ 47 w 73"/>
                <a:gd name="T25" fmla="*/ 6 h 174"/>
                <a:gd name="T26" fmla="*/ 52 w 73"/>
                <a:gd name="T27" fmla="*/ 20 h 174"/>
                <a:gd name="T28" fmla="*/ 58 w 73"/>
                <a:gd name="T29" fmla="*/ 14 h 174"/>
                <a:gd name="T30" fmla="*/ 59 w 73"/>
                <a:gd name="T31" fmla="*/ 11 h 174"/>
                <a:gd name="T32" fmla="*/ 59 w 73"/>
                <a:gd name="T33" fmla="*/ 14 h 174"/>
                <a:gd name="T34" fmla="*/ 49 w 73"/>
                <a:gd name="T35" fmla="*/ 27 h 174"/>
                <a:gd name="T36" fmla="*/ 42 w 73"/>
                <a:gd name="T37" fmla="*/ 41 h 174"/>
                <a:gd name="T38" fmla="*/ 39 w 73"/>
                <a:gd name="T39" fmla="*/ 61 h 174"/>
                <a:gd name="T40" fmla="*/ 62 w 73"/>
                <a:gd name="T41" fmla="*/ 63 h 174"/>
                <a:gd name="T42" fmla="*/ 73 w 73"/>
                <a:gd name="T43" fmla="*/ 61 h 174"/>
                <a:gd name="T44" fmla="*/ 57 w 73"/>
                <a:gd name="T45" fmla="*/ 65 h 174"/>
                <a:gd name="T46" fmla="*/ 35 w 73"/>
                <a:gd name="T47" fmla="*/ 64 h 174"/>
                <a:gd name="T48" fmla="*/ 20 w 73"/>
                <a:gd name="T49" fmla="*/ 68 h 174"/>
                <a:gd name="T50" fmla="*/ 10 w 73"/>
                <a:gd name="T51" fmla="*/ 84 h 174"/>
                <a:gd name="T52" fmla="*/ 5 w 73"/>
                <a:gd name="T53" fmla="*/ 102 h 174"/>
                <a:gd name="T54" fmla="*/ 9 w 73"/>
                <a:gd name="T55" fmla="*/ 128 h 174"/>
                <a:gd name="T56" fmla="*/ 10 w 73"/>
                <a:gd name="T57" fmla="*/ 146 h 174"/>
                <a:gd name="T58" fmla="*/ 7 w 73"/>
                <a:gd name="T59" fmla="*/ 174 h 174"/>
                <a:gd name="T60" fmla="*/ 3 w 73"/>
                <a:gd name="T61" fmla="*/ 17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" h="174">
                  <a:moveTo>
                    <a:pt x="3" y="170"/>
                  </a:moveTo>
                  <a:cubicBezTo>
                    <a:pt x="3" y="170"/>
                    <a:pt x="6" y="159"/>
                    <a:pt x="6" y="148"/>
                  </a:cubicBezTo>
                  <a:cubicBezTo>
                    <a:pt x="6" y="137"/>
                    <a:pt x="0" y="115"/>
                    <a:pt x="2" y="102"/>
                  </a:cubicBezTo>
                  <a:cubicBezTo>
                    <a:pt x="4" y="88"/>
                    <a:pt x="13" y="72"/>
                    <a:pt x="19" y="59"/>
                  </a:cubicBezTo>
                  <a:cubicBezTo>
                    <a:pt x="19" y="61"/>
                    <a:pt x="18" y="64"/>
                    <a:pt x="17" y="66"/>
                  </a:cubicBezTo>
                  <a:cubicBezTo>
                    <a:pt x="23" y="65"/>
                    <a:pt x="29" y="63"/>
                    <a:pt x="36" y="62"/>
                  </a:cubicBezTo>
                  <a:cubicBezTo>
                    <a:pt x="36" y="62"/>
                    <a:pt x="38" y="47"/>
                    <a:pt x="39" y="43"/>
                  </a:cubicBezTo>
                  <a:cubicBezTo>
                    <a:pt x="40" y="38"/>
                    <a:pt x="47" y="29"/>
                    <a:pt x="47" y="29"/>
                  </a:cubicBezTo>
                  <a:cubicBezTo>
                    <a:pt x="48" y="27"/>
                    <a:pt x="50" y="24"/>
                    <a:pt x="51" y="22"/>
                  </a:cubicBezTo>
                  <a:cubicBezTo>
                    <a:pt x="49" y="16"/>
                    <a:pt x="48" y="11"/>
                    <a:pt x="46" y="6"/>
                  </a:cubicBezTo>
                  <a:cubicBezTo>
                    <a:pt x="46" y="4"/>
                    <a:pt x="46" y="2"/>
                    <a:pt x="46" y="0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3"/>
                    <a:pt x="47" y="4"/>
                    <a:pt x="47" y="6"/>
                  </a:cubicBezTo>
                  <a:cubicBezTo>
                    <a:pt x="49" y="10"/>
                    <a:pt x="51" y="15"/>
                    <a:pt x="52" y="20"/>
                  </a:cubicBezTo>
                  <a:cubicBezTo>
                    <a:pt x="54" y="18"/>
                    <a:pt x="56" y="16"/>
                    <a:pt x="58" y="14"/>
                  </a:cubicBezTo>
                  <a:cubicBezTo>
                    <a:pt x="58" y="13"/>
                    <a:pt x="58" y="12"/>
                    <a:pt x="59" y="11"/>
                  </a:cubicBezTo>
                  <a:cubicBezTo>
                    <a:pt x="59" y="12"/>
                    <a:pt x="59" y="13"/>
                    <a:pt x="59" y="14"/>
                  </a:cubicBezTo>
                  <a:cubicBezTo>
                    <a:pt x="59" y="14"/>
                    <a:pt x="51" y="24"/>
                    <a:pt x="49" y="27"/>
                  </a:cubicBezTo>
                  <a:cubicBezTo>
                    <a:pt x="48" y="29"/>
                    <a:pt x="43" y="35"/>
                    <a:pt x="42" y="41"/>
                  </a:cubicBezTo>
                  <a:cubicBezTo>
                    <a:pt x="40" y="46"/>
                    <a:pt x="39" y="61"/>
                    <a:pt x="39" y="61"/>
                  </a:cubicBezTo>
                  <a:cubicBezTo>
                    <a:pt x="47" y="63"/>
                    <a:pt x="54" y="64"/>
                    <a:pt x="62" y="63"/>
                  </a:cubicBezTo>
                  <a:cubicBezTo>
                    <a:pt x="67" y="63"/>
                    <a:pt x="73" y="61"/>
                    <a:pt x="73" y="61"/>
                  </a:cubicBezTo>
                  <a:cubicBezTo>
                    <a:pt x="73" y="61"/>
                    <a:pt x="63" y="65"/>
                    <a:pt x="57" y="65"/>
                  </a:cubicBezTo>
                  <a:cubicBezTo>
                    <a:pt x="52" y="65"/>
                    <a:pt x="41" y="63"/>
                    <a:pt x="35" y="64"/>
                  </a:cubicBezTo>
                  <a:cubicBezTo>
                    <a:pt x="29" y="65"/>
                    <a:pt x="20" y="68"/>
                    <a:pt x="20" y="68"/>
                  </a:cubicBezTo>
                  <a:cubicBezTo>
                    <a:pt x="20" y="68"/>
                    <a:pt x="13" y="76"/>
                    <a:pt x="10" y="84"/>
                  </a:cubicBezTo>
                  <a:cubicBezTo>
                    <a:pt x="7" y="91"/>
                    <a:pt x="5" y="94"/>
                    <a:pt x="5" y="102"/>
                  </a:cubicBezTo>
                  <a:cubicBezTo>
                    <a:pt x="5" y="109"/>
                    <a:pt x="8" y="120"/>
                    <a:pt x="9" y="128"/>
                  </a:cubicBezTo>
                  <a:cubicBezTo>
                    <a:pt x="9" y="135"/>
                    <a:pt x="10" y="136"/>
                    <a:pt x="10" y="146"/>
                  </a:cubicBezTo>
                  <a:cubicBezTo>
                    <a:pt x="10" y="157"/>
                    <a:pt x="7" y="174"/>
                    <a:pt x="7" y="174"/>
                  </a:cubicBezTo>
                  <a:cubicBezTo>
                    <a:pt x="6" y="173"/>
                    <a:pt x="4" y="172"/>
                    <a:pt x="3" y="170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4" name="Freeform 556">
              <a:extLst>
                <a:ext uri="{FF2B5EF4-FFF2-40B4-BE49-F238E27FC236}">
                  <a16:creationId xmlns:a16="http://schemas.microsoft.com/office/drawing/2014/main" id="{A9DC202D-E7CB-49E7-A8B8-55006422E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1" y="2292"/>
              <a:ext cx="119" cy="194"/>
            </a:xfrm>
            <a:custGeom>
              <a:avLst/>
              <a:gdLst>
                <a:gd name="T0" fmla="*/ 0 w 119"/>
                <a:gd name="T1" fmla="*/ 0 h 97"/>
                <a:gd name="T2" fmla="*/ 13 w 119"/>
                <a:gd name="T3" fmla="*/ 2 h 97"/>
                <a:gd name="T4" fmla="*/ 34 w 119"/>
                <a:gd name="T5" fmla="*/ 4 h 97"/>
                <a:gd name="T6" fmla="*/ 52 w 119"/>
                <a:gd name="T7" fmla="*/ 12 h 97"/>
                <a:gd name="T8" fmla="*/ 45 w 119"/>
                <a:gd name="T9" fmla="*/ 2 h 97"/>
                <a:gd name="T10" fmla="*/ 54 w 119"/>
                <a:gd name="T11" fmla="*/ 13 h 97"/>
                <a:gd name="T12" fmla="*/ 72 w 119"/>
                <a:gd name="T13" fmla="*/ 26 h 97"/>
                <a:gd name="T14" fmla="*/ 86 w 119"/>
                <a:gd name="T15" fmla="*/ 43 h 97"/>
                <a:gd name="T16" fmla="*/ 91 w 119"/>
                <a:gd name="T17" fmla="*/ 57 h 97"/>
                <a:gd name="T18" fmla="*/ 92 w 119"/>
                <a:gd name="T19" fmla="*/ 46 h 97"/>
                <a:gd name="T20" fmla="*/ 90 w 119"/>
                <a:gd name="T21" fmla="*/ 30 h 97"/>
                <a:gd name="T22" fmla="*/ 71 w 119"/>
                <a:gd name="T23" fmla="*/ 7 h 97"/>
                <a:gd name="T24" fmla="*/ 73 w 119"/>
                <a:gd name="T25" fmla="*/ 7 h 97"/>
                <a:gd name="T26" fmla="*/ 89 w 119"/>
                <a:gd name="T27" fmla="*/ 25 h 97"/>
                <a:gd name="T28" fmla="*/ 90 w 119"/>
                <a:gd name="T29" fmla="*/ 20 h 97"/>
                <a:gd name="T30" fmla="*/ 110 w 119"/>
                <a:gd name="T31" fmla="*/ 10 h 97"/>
                <a:gd name="T32" fmla="*/ 107 w 119"/>
                <a:gd name="T33" fmla="*/ 12 h 97"/>
                <a:gd name="T34" fmla="*/ 93 w 119"/>
                <a:gd name="T35" fmla="*/ 21 h 97"/>
                <a:gd name="T36" fmla="*/ 91 w 119"/>
                <a:gd name="T37" fmla="*/ 28 h 97"/>
                <a:gd name="T38" fmla="*/ 94 w 119"/>
                <a:gd name="T39" fmla="*/ 47 h 97"/>
                <a:gd name="T40" fmla="*/ 102 w 119"/>
                <a:gd name="T41" fmla="*/ 32 h 97"/>
                <a:gd name="T42" fmla="*/ 119 w 119"/>
                <a:gd name="T43" fmla="*/ 19 h 97"/>
                <a:gd name="T44" fmla="*/ 119 w 119"/>
                <a:gd name="T45" fmla="*/ 20 h 97"/>
                <a:gd name="T46" fmla="*/ 103 w 119"/>
                <a:gd name="T47" fmla="*/ 33 h 97"/>
                <a:gd name="T48" fmla="*/ 95 w 119"/>
                <a:gd name="T49" fmla="*/ 48 h 97"/>
                <a:gd name="T50" fmla="*/ 94 w 119"/>
                <a:gd name="T51" fmla="*/ 62 h 97"/>
                <a:gd name="T52" fmla="*/ 95 w 119"/>
                <a:gd name="T53" fmla="*/ 70 h 97"/>
                <a:gd name="T54" fmla="*/ 104 w 119"/>
                <a:gd name="T55" fmla="*/ 92 h 97"/>
                <a:gd name="T56" fmla="*/ 99 w 119"/>
                <a:gd name="T57" fmla="*/ 97 h 97"/>
                <a:gd name="T58" fmla="*/ 91 w 119"/>
                <a:gd name="T59" fmla="*/ 72 h 97"/>
                <a:gd name="T60" fmla="*/ 87 w 119"/>
                <a:gd name="T61" fmla="*/ 67 h 97"/>
                <a:gd name="T62" fmla="*/ 87 w 119"/>
                <a:gd name="T63" fmla="*/ 55 h 97"/>
                <a:gd name="T64" fmla="*/ 80 w 119"/>
                <a:gd name="T65" fmla="*/ 38 h 97"/>
                <a:gd name="T66" fmla="*/ 64 w 119"/>
                <a:gd name="T67" fmla="*/ 23 h 97"/>
                <a:gd name="T68" fmla="*/ 54 w 119"/>
                <a:gd name="T69" fmla="*/ 18 h 97"/>
                <a:gd name="T70" fmla="*/ 25 w 119"/>
                <a:gd name="T71" fmla="*/ 21 h 97"/>
                <a:gd name="T72" fmla="*/ 24 w 119"/>
                <a:gd name="T73" fmla="*/ 20 h 97"/>
                <a:gd name="T74" fmla="*/ 35 w 119"/>
                <a:gd name="T75" fmla="*/ 19 h 97"/>
                <a:gd name="T76" fmla="*/ 23 w 119"/>
                <a:gd name="T77" fmla="*/ 8 h 97"/>
                <a:gd name="T78" fmla="*/ 36 w 119"/>
                <a:gd name="T79" fmla="*/ 18 h 97"/>
                <a:gd name="T80" fmla="*/ 55 w 119"/>
                <a:gd name="T81" fmla="*/ 17 h 97"/>
                <a:gd name="T82" fmla="*/ 43 w 119"/>
                <a:gd name="T83" fmla="*/ 9 h 97"/>
                <a:gd name="T84" fmla="*/ 13 w 119"/>
                <a:gd name="T85" fmla="*/ 3 h 97"/>
                <a:gd name="T86" fmla="*/ 0 w 119"/>
                <a:gd name="T8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9" h="97">
                  <a:moveTo>
                    <a:pt x="0" y="0"/>
                  </a:moveTo>
                  <a:cubicBezTo>
                    <a:pt x="4" y="1"/>
                    <a:pt x="9" y="1"/>
                    <a:pt x="13" y="2"/>
                  </a:cubicBezTo>
                  <a:cubicBezTo>
                    <a:pt x="13" y="2"/>
                    <a:pt x="30" y="3"/>
                    <a:pt x="34" y="4"/>
                  </a:cubicBezTo>
                  <a:cubicBezTo>
                    <a:pt x="37" y="6"/>
                    <a:pt x="52" y="12"/>
                    <a:pt x="52" y="12"/>
                  </a:cubicBezTo>
                  <a:cubicBezTo>
                    <a:pt x="52" y="8"/>
                    <a:pt x="48" y="4"/>
                    <a:pt x="45" y="2"/>
                  </a:cubicBezTo>
                  <a:cubicBezTo>
                    <a:pt x="51" y="4"/>
                    <a:pt x="52" y="7"/>
                    <a:pt x="54" y="13"/>
                  </a:cubicBezTo>
                  <a:cubicBezTo>
                    <a:pt x="54" y="13"/>
                    <a:pt x="67" y="22"/>
                    <a:pt x="72" y="26"/>
                  </a:cubicBezTo>
                  <a:cubicBezTo>
                    <a:pt x="76" y="29"/>
                    <a:pt x="83" y="39"/>
                    <a:pt x="86" y="43"/>
                  </a:cubicBezTo>
                  <a:cubicBezTo>
                    <a:pt x="88" y="47"/>
                    <a:pt x="91" y="57"/>
                    <a:pt x="91" y="57"/>
                  </a:cubicBezTo>
                  <a:cubicBezTo>
                    <a:pt x="91" y="57"/>
                    <a:pt x="92" y="50"/>
                    <a:pt x="92" y="46"/>
                  </a:cubicBezTo>
                  <a:cubicBezTo>
                    <a:pt x="92" y="42"/>
                    <a:pt x="90" y="30"/>
                    <a:pt x="90" y="30"/>
                  </a:cubicBezTo>
                  <a:cubicBezTo>
                    <a:pt x="85" y="22"/>
                    <a:pt x="79" y="12"/>
                    <a:pt x="71" y="7"/>
                  </a:cubicBezTo>
                  <a:cubicBezTo>
                    <a:pt x="72" y="7"/>
                    <a:pt x="73" y="7"/>
                    <a:pt x="73" y="7"/>
                  </a:cubicBezTo>
                  <a:cubicBezTo>
                    <a:pt x="80" y="12"/>
                    <a:pt x="85" y="19"/>
                    <a:pt x="89" y="25"/>
                  </a:cubicBezTo>
                  <a:cubicBezTo>
                    <a:pt x="90" y="24"/>
                    <a:pt x="90" y="22"/>
                    <a:pt x="90" y="20"/>
                  </a:cubicBezTo>
                  <a:cubicBezTo>
                    <a:pt x="97" y="17"/>
                    <a:pt x="104" y="13"/>
                    <a:pt x="110" y="10"/>
                  </a:cubicBezTo>
                  <a:cubicBezTo>
                    <a:pt x="109" y="11"/>
                    <a:pt x="108" y="12"/>
                    <a:pt x="107" y="12"/>
                  </a:cubicBezTo>
                  <a:cubicBezTo>
                    <a:pt x="107" y="12"/>
                    <a:pt x="94" y="20"/>
                    <a:pt x="93" y="21"/>
                  </a:cubicBezTo>
                  <a:cubicBezTo>
                    <a:pt x="92" y="22"/>
                    <a:pt x="91" y="25"/>
                    <a:pt x="91" y="28"/>
                  </a:cubicBezTo>
                  <a:cubicBezTo>
                    <a:pt x="92" y="31"/>
                    <a:pt x="94" y="47"/>
                    <a:pt x="94" y="47"/>
                  </a:cubicBezTo>
                  <a:cubicBezTo>
                    <a:pt x="94" y="47"/>
                    <a:pt x="99" y="35"/>
                    <a:pt x="102" y="32"/>
                  </a:cubicBezTo>
                  <a:cubicBezTo>
                    <a:pt x="104" y="29"/>
                    <a:pt x="119" y="19"/>
                    <a:pt x="119" y="19"/>
                  </a:cubicBezTo>
                  <a:cubicBezTo>
                    <a:pt x="119" y="19"/>
                    <a:pt x="119" y="20"/>
                    <a:pt x="119" y="20"/>
                  </a:cubicBezTo>
                  <a:cubicBezTo>
                    <a:pt x="119" y="20"/>
                    <a:pt x="105" y="30"/>
                    <a:pt x="103" y="33"/>
                  </a:cubicBezTo>
                  <a:cubicBezTo>
                    <a:pt x="101" y="35"/>
                    <a:pt x="96" y="46"/>
                    <a:pt x="95" y="48"/>
                  </a:cubicBezTo>
                  <a:cubicBezTo>
                    <a:pt x="95" y="51"/>
                    <a:pt x="94" y="59"/>
                    <a:pt x="94" y="62"/>
                  </a:cubicBezTo>
                  <a:cubicBezTo>
                    <a:pt x="94" y="64"/>
                    <a:pt x="94" y="66"/>
                    <a:pt x="95" y="70"/>
                  </a:cubicBezTo>
                  <a:cubicBezTo>
                    <a:pt x="96" y="75"/>
                    <a:pt x="104" y="92"/>
                    <a:pt x="104" y="92"/>
                  </a:cubicBezTo>
                  <a:cubicBezTo>
                    <a:pt x="103" y="94"/>
                    <a:pt x="101" y="95"/>
                    <a:pt x="99" y="97"/>
                  </a:cubicBezTo>
                  <a:cubicBezTo>
                    <a:pt x="99" y="97"/>
                    <a:pt x="92" y="74"/>
                    <a:pt x="91" y="72"/>
                  </a:cubicBezTo>
                  <a:cubicBezTo>
                    <a:pt x="90" y="71"/>
                    <a:pt x="87" y="70"/>
                    <a:pt x="87" y="67"/>
                  </a:cubicBezTo>
                  <a:cubicBezTo>
                    <a:pt x="87" y="64"/>
                    <a:pt x="89" y="61"/>
                    <a:pt x="87" y="55"/>
                  </a:cubicBezTo>
                  <a:cubicBezTo>
                    <a:pt x="85" y="48"/>
                    <a:pt x="83" y="42"/>
                    <a:pt x="80" y="38"/>
                  </a:cubicBezTo>
                  <a:cubicBezTo>
                    <a:pt x="76" y="34"/>
                    <a:pt x="67" y="25"/>
                    <a:pt x="64" y="23"/>
                  </a:cubicBezTo>
                  <a:cubicBezTo>
                    <a:pt x="61" y="21"/>
                    <a:pt x="54" y="18"/>
                    <a:pt x="54" y="18"/>
                  </a:cubicBezTo>
                  <a:cubicBezTo>
                    <a:pt x="44" y="19"/>
                    <a:pt x="34" y="20"/>
                    <a:pt x="25" y="21"/>
                  </a:cubicBezTo>
                  <a:cubicBezTo>
                    <a:pt x="24" y="21"/>
                    <a:pt x="24" y="20"/>
                    <a:pt x="24" y="20"/>
                  </a:cubicBezTo>
                  <a:cubicBezTo>
                    <a:pt x="27" y="19"/>
                    <a:pt x="31" y="19"/>
                    <a:pt x="35" y="19"/>
                  </a:cubicBezTo>
                  <a:cubicBezTo>
                    <a:pt x="31" y="15"/>
                    <a:pt x="27" y="11"/>
                    <a:pt x="23" y="8"/>
                  </a:cubicBezTo>
                  <a:cubicBezTo>
                    <a:pt x="27" y="11"/>
                    <a:pt x="32" y="15"/>
                    <a:pt x="36" y="18"/>
                  </a:cubicBezTo>
                  <a:cubicBezTo>
                    <a:pt x="43" y="18"/>
                    <a:pt x="49" y="18"/>
                    <a:pt x="55" y="17"/>
                  </a:cubicBezTo>
                  <a:cubicBezTo>
                    <a:pt x="55" y="17"/>
                    <a:pt x="46" y="11"/>
                    <a:pt x="43" y="9"/>
                  </a:cubicBezTo>
                  <a:cubicBezTo>
                    <a:pt x="34" y="5"/>
                    <a:pt x="22" y="4"/>
                    <a:pt x="13" y="3"/>
                  </a:cubicBezTo>
                  <a:cubicBezTo>
                    <a:pt x="9" y="2"/>
                    <a:pt x="4" y="1"/>
                    <a:pt x="0" y="0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5" name="Freeform 557">
              <a:extLst>
                <a:ext uri="{FF2B5EF4-FFF2-40B4-BE49-F238E27FC236}">
                  <a16:creationId xmlns:a16="http://schemas.microsoft.com/office/drawing/2014/main" id="{57918B63-941C-4507-9A36-EA6817745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" y="2314"/>
              <a:ext cx="121" cy="166"/>
            </a:xfrm>
            <a:custGeom>
              <a:avLst/>
              <a:gdLst>
                <a:gd name="T0" fmla="*/ 0 w 121"/>
                <a:gd name="T1" fmla="*/ 0 h 83"/>
                <a:gd name="T2" fmla="*/ 7 w 121"/>
                <a:gd name="T3" fmla="*/ 7 h 83"/>
                <a:gd name="T4" fmla="*/ 23 w 121"/>
                <a:gd name="T5" fmla="*/ 17 h 83"/>
                <a:gd name="T6" fmla="*/ 30 w 121"/>
                <a:gd name="T7" fmla="*/ 29 h 83"/>
                <a:gd name="T8" fmla="*/ 37 w 121"/>
                <a:gd name="T9" fmla="*/ 32 h 83"/>
                <a:gd name="T10" fmla="*/ 50 w 121"/>
                <a:gd name="T11" fmla="*/ 34 h 83"/>
                <a:gd name="T12" fmla="*/ 61 w 121"/>
                <a:gd name="T13" fmla="*/ 38 h 83"/>
                <a:gd name="T14" fmla="*/ 52 w 121"/>
                <a:gd name="T15" fmla="*/ 41 h 83"/>
                <a:gd name="T16" fmla="*/ 54 w 121"/>
                <a:gd name="T17" fmla="*/ 42 h 83"/>
                <a:gd name="T18" fmla="*/ 64 w 121"/>
                <a:gd name="T19" fmla="*/ 39 h 83"/>
                <a:gd name="T20" fmla="*/ 88 w 121"/>
                <a:gd name="T21" fmla="*/ 47 h 83"/>
                <a:gd name="T22" fmla="*/ 98 w 121"/>
                <a:gd name="T23" fmla="*/ 54 h 83"/>
                <a:gd name="T24" fmla="*/ 115 w 121"/>
                <a:gd name="T25" fmla="*/ 75 h 83"/>
                <a:gd name="T26" fmla="*/ 121 w 121"/>
                <a:gd name="T27" fmla="*/ 83 h 83"/>
                <a:gd name="T28" fmla="*/ 121 w 121"/>
                <a:gd name="T29" fmla="*/ 78 h 83"/>
                <a:gd name="T30" fmla="*/ 105 w 121"/>
                <a:gd name="T31" fmla="*/ 58 h 83"/>
                <a:gd name="T32" fmla="*/ 104 w 121"/>
                <a:gd name="T33" fmla="*/ 45 h 83"/>
                <a:gd name="T34" fmla="*/ 96 w 121"/>
                <a:gd name="T35" fmla="*/ 20 h 83"/>
                <a:gd name="T36" fmla="*/ 95 w 121"/>
                <a:gd name="T37" fmla="*/ 19 h 83"/>
                <a:gd name="T38" fmla="*/ 98 w 121"/>
                <a:gd name="T39" fmla="*/ 30 h 83"/>
                <a:gd name="T40" fmla="*/ 102 w 121"/>
                <a:gd name="T41" fmla="*/ 45 h 83"/>
                <a:gd name="T42" fmla="*/ 103 w 121"/>
                <a:gd name="T43" fmla="*/ 56 h 83"/>
                <a:gd name="T44" fmla="*/ 95 w 121"/>
                <a:gd name="T45" fmla="*/ 49 h 83"/>
                <a:gd name="T46" fmla="*/ 84 w 121"/>
                <a:gd name="T47" fmla="*/ 34 h 83"/>
                <a:gd name="T48" fmla="*/ 67 w 121"/>
                <a:gd name="T49" fmla="*/ 28 h 83"/>
                <a:gd name="T50" fmla="*/ 59 w 121"/>
                <a:gd name="T51" fmla="*/ 20 h 83"/>
                <a:gd name="T52" fmla="*/ 63 w 121"/>
                <a:gd name="T53" fmla="*/ 26 h 83"/>
                <a:gd name="T54" fmla="*/ 54 w 121"/>
                <a:gd name="T55" fmla="*/ 23 h 83"/>
                <a:gd name="T56" fmla="*/ 60 w 121"/>
                <a:gd name="T57" fmla="*/ 27 h 83"/>
                <a:gd name="T58" fmla="*/ 81 w 121"/>
                <a:gd name="T59" fmla="*/ 34 h 83"/>
                <a:gd name="T60" fmla="*/ 90 w 121"/>
                <a:gd name="T61" fmla="*/ 45 h 83"/>
                <a:gd name="T62" fmla="*/ 46 w 121"/>
                <a:gd name="T63" fmla="*/ 31 h 83"/>
                <a:gd name="T64" fmla="*/ 32 w 121"/>
                <a:gd name="T65" fmla="*/ 30 h 83"/>
                <a:gd name="T66" fmla="*/ 24 w 121"/>
                <a:gd name="T67" fmla="*/ 15 h 83"/>
                <a:gd name="T68" fmla="*/ 11 w 121"/>
                <a:gd name="T69" fmla="*/ 8 h 83"/>
                <a:gd name="T70" fmla="*/ 4 w 121"/>
                <a:gd name="T71" fmla="*/ 4 h 83"/>
                <a:gd name="T72" fmla="*/ 0 w 121"/>
                <a:gd name="T7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1" h="83">
                  <a:moveTo>
                    <a:pt x="0" y="0"/>
                  </a:moveTo>
                  <a:cubicBezTo>
                    <a:pt x="0" y="0"/>
                    <a:pt x="4" y="5"/>
                    <a:pt x="7" y="7"/>
                  </a:cubicBezTo>
                  <a:cubicBezTo>
                    <a:pt x="10" y="10"/>
                    <a:pt x="20" y="14"/>
                    <a:pt x="23" y="17"/>
                  </a:cubicBezTo>
                  <a:cubicBezTo>
                    <a:pt x="26" y="19"/>
                    <a:pt x="27" y="27"/>
                    <a:pt x="30" y="29"/>
                  </a:cubicBezTo>
                  <a:cubicBezTo>
                    <a:pt x="32" y="31"/>
                    <a:pt x="36" y="32"/>
                    <a:pt x="37" y="32"/>
                  </a:cubicBezTo>
                  <a:cubicBezTo>
                    <a:pt x="38" y="32"/>
                    <a:pt x="44" y="33"/>
                    <a:pt x="50" y="34"/>
                  </a:cubicBezTo>
                  <a:cubicBezTo>
                    <a:pt x="56" y="36"/>
                    <a:pt x="61" y="38"/>
                    <a:pt x="61" y="38"/>
                  </a:cubicBezTo>
                  <a:cubicBezTo>
                    <a:pt x="58" y="39"/>
                    <a:pt x="55" y="40"/>
                    <a:pt x="52" y="41"/>
                  </a:cubicBezTo>
                  <a:cubicBezTo>
                    <a:pt x="53" y="41"/>
                    <a:pt x="53" y="42"/>
                    <a:pt x="54" y="42"/>
                  </a:cubicBezTo>
                  <a:cubicBezTo>
                    <a:pt x="57" y="41"/>
                    <a:pt x="61" y="40"/>
                    <a:pt x="64" y="39"/>
                  </a:cubicBezTo>
                  <a:cubicBezTo>
                    <a:pt x="72" y="42"/>
                    <a:pt x="80" y="44"/>
                    <a:pt x="88" y="47"/>
                  </a:cubicBezTo>
                  <a:cubicBezTo>
                    <a:pt x="88" y="47"/>
                    <a:pt x="94" y="51"/>
                    <a:pt x="98" y="54"/>
                  </a:cubicBezTo>
                  <a:cubicBezTo>
                    <a:pt x="102" y="57"/>
                    <a:pt x="111" y="69"/>
                    <a:pt x="115" y="75"/>
                  </a:cubicBezTo>
                  <a:cubicBezTo>
                    <a:pt x="119" y="80"/>
                    <a:pt x="121" y="83"/>
                    <a:pt x="121" y="83"/>
                  </a:cubicBezTo>
                  <a:cubicBezTo>
                    <a:pt x="121" y="81"/>
                    <a:pt x="121" y="79"/>
                    <a:pt x="121" y="78"/>
                  </a:cubicBezTo>
                  <a:cubicBezTo>
                    <a:pt x="121" y="78"/>
                    <a:pt x="106" y="61"/>
                    <a:pt x="105" y="58"/>
                  </a:cubicBezTo>
                  <a:cubicBezTo>
                    <a:pt x="105" y="56"/>
                    <a:pt x="104" y="45"/>
                    <a:pt x="104" y="45"/>
                  </a:cubicBezTo>
                  <a:cubicBezTo>
                    <a:pt x="100" y="38"/>
                    <a:pt x="98" y="28"/>
                    <a:pt x="96" y="20"/>
                  </a:cubicBezTo>
                  <a:cubicBezTo>
                    <a:pt x="96" y="20"/>
                    <a:pt x="96" y="19"/>
                    <a:pt x="95" y="19"/>
                  </a:cubicBezTo>
                  <a:cubicBezTo>
                    <a:pt x="95" y="19"/>
                    <a:pt x="97" y="27"/>
                    <a:pt x="98" y="30"/>
                  </a:cubicBezTo>
                  <a:cubicBezTo>
                    <a:pt x="98" y="32"/>
                    <a:pt x="101" y="42"/>
                    <a:pt x="102" y="45"/>
                  </a:cubicBezTo>
                  <a:cubicBezTo>
                    <a:pt x="103" y="49"/>
                    <a:pt x="103" y="56"/>
                    <a:pt x="103" y="56"/>
                  </a:cubicBezTo>
                  <a:cubicBezTo>
                    <a:pt x="103" y="56"/>
                    <a:pt x="97" y="51"/>
                    <a:pt x="95" y="49"/>
                  </a:cubicBezTo>
                  <a:cubicBezTo>
                    <a:pt x="93" y="46"/>
                    <a:pt x="87" y="36"/>
                    <a:pt x="84" y="34"/>
                  </a:cubicBezTo>
                  <a:cubicBezTo>
                    <a:pt x="82" y="32"/>
                    <a:pt x="67" y="28"/>
                    <a:pt x="67" y="28"/>
                  </a:cubicBezTo>
                  <a:cubicBezTo>
                    <a:pt x="65" y="25"/>
                    <a:pt x="62" y="23"/>
                    <a:pt x="59" y="20"/>
                  </a:cubicBezTo>
                  <a:cubicBezTo>
                    <a:pt x="60" y="22"/>
                    <a:pt x="62" y="24"/>
                    <a:pt x="63" y="26"/>
                  </a:cubicBezTo>
                  <a:cubicBezTo>
                    <a:pt x="60" y="25"/>
                    <a:pt x="57" y="24"/>
                    <a:pt x="54" y="23"/>
                  </a:cubicBezTo>
                  <a:cubicBezTo>
                    <a:pt x="54" y="23"/>
                    <a:pt x="58" y="26"/>
                    <a:pt x="60" y="27"/>
                  </a:cubicBezTo>
                  <a:cubicBezTo>
                    <a:pt x="63" y="28"/>
                    <a:pt x="80" y="33"/>
                    <a:pt x="81" y="34"/>
                  </a:cubicBezTo>
                  <a:cubicBezTo>
                    <a:pt x="83" y="35"/>
                    <a:pt x="90" y="45"/>
                    <a:pt x="90" y="45"/>
                  </a:cubicBezTo>
                  <a:cubicBezTo>
                    <a:pt x="90" y="45"/>
                    <a:pt x="47" y="31"/>
                    <a:pt x="46" y="31"/>
                  </a:cubicBezTo>
                  <a:cubicBezTo>
                    <a:pt x="44" y="30"/>
                    <a:pt x="34" y="31"/>
                    <a:pt x="32" y="30"/>
                  </a:cubicBezTo>
                  <a:cubicBezTo>
                    <a:pt x="30" y="28"/>
                    <a:pt x="25" y="17"/>
                    <a:pt x="24" y="15"/>
                  </a:cubicBezTo>
                  <a:cubicBezTo>
                    <a:pt x="22" y="14"/>
                    <a:pt x="11" y="8"/>
                    <a:pt x="11" y="8"/>
                  </a:cubicBezTo>
                  <a:cubicBezTo>
                    <a:pt x="9" y="7"/>
                    <a:pt x="7" y="5"/>
                    <a:pt x="4" y="4"/>
                  </a:cubicBezTo>
                  <a:cubicBezTo>
                    <a:pt x="3" y="2"/>
                    <a:pt x="2" y="1"/>
                    <a:pt x="0" y="0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6" name="Freeform 558">
              <a:extLst>
                <a:ext uri="{FF2B5EF4-FFF2-40B4-BE49-F238E27FC236}">
                  <a16:creationId xmlns:a16="http://schemas.microsoft.com/office/drawing/2014/main" id="{9B09F420-0FF5-4918-A491-5BE5CBE10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" y="2376"/>
              <a:ext cx="5" cy="28"/>
            </a:xfrm>
            <a:custGeom>
              <a:avLst/>
              <a:gdLst>
                <a:gd name="T0" fmla="*/ 4 w 5"/>
                <a:gd name="T1" fmla="*/ 0 h 14"/>
                <a:gd name="T2" fmla="*/ 0 w 5"/>
                <a:gd name="T3" fmla="*/ 12 h 14"/>
                <a:gd name="T4" fmla="*/ 1 w 5"/>
                <a:gd name="T5" fmla="*/ 14 h 14"/>
                <a:gd name="T6" fmla="*/ 5 w 5"/>
                <a:gd name="T7" fmla="*/ 1 h 14"/>
                <a:gd name="T8" fmla="*/ 4 w 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4">
                  <a:moveTo>
                    <a:pt x="4" y="0"/>
                  </a:moveTo>
                  <a:lnTo>
                    <a:pt x="0" y="12"/>
                  </a:lnTo>
                  <a:lnTo>
                    <a:pt x="1" y="14"/>
                  </a:lnTo>
                  <a:lnTo>
                    <a:pt x="5" y="1"/>
                  </a:lnTo>
                  <a:lnTo>
                    <a:pt x="4" y="0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7" name="Freeform 559">
              <a:extLst>
                <a:ext uri="{FF2B5EF4-FFF2-40B4-BE49-F238E27FC236}">
                  <a16:creationId xmlns:a16="http://schemas.microsoft.com/office/drawing/2014/main" id="{3ED2F9B5-FB2B-4E9B-B8DA-98EEBBEE3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3" y="2110"/>
              <a:ext cx="43" cy="350"/>
            </a:xfrm>
            <a:custGeom>
              <a:avLst/>
              <a:gdLst>
                <a:gd name="T0" fmla="*/ 2 w 43"/>
                <a:gd name="T1" fmla="*/ 175 h 175"/>
                <a:gd name="T2" fmla="*/ 5 w 43"/>
                <a:gd name="T3" fmla="*/ 139 h 175"/>
                <a:gd name="T4" fmla="*/ 1 w 43"/>
                <a:gd name="T5" fmla="*/ 111 h 175"/>
                <a:gd name="T6" fmla="*/ 1 w 43"/>
                <a:gd name="T7" fmla="*/ 90 h 175"/>
                <a:gd name="T8" fmla="*/ 9 w 43"/>
                <a:gd name="T9" fmla="*/ 67 h 175"/>
                <a:gd name="T10" fmla="*/ 11 w 43"/>
                <a:gd name="T11" fmla="*/ 49 h 175"/>
                <a:gd name="T12" fmla="*/ 10 w 43"/>
                <a:gd name="T13" fmla="*/ 33 h 175"/>
                <a:gd name="T14" fmla="*/ 22 w 43"/>
                <a:gd name="T15" fmla="*/ 21 h 175"/>
                <a:gd name="T16" fmla="*/ 20 w 43"/>
                <a:gd name="T17" fmla="*/ 26 h 175"/>
                <a:gd name="T18" fmla="*/ 13 w 43"/>
                <a:gd name="T19" fmla="*/ 32 h 175"/>
                <a:gd name="T20" fmla="*/ 13 w 43"/>
                <a:gd name="T21" fmla="*/ 55 h 175"/>
                <a:gd name="T22" fmla="*/ 18 w 43"/>
                <a:gd name="T23" fmla="*/ 43 h 175"/>
                <a:gd name="T24" fmla="*/ 25 w 43"/>
                <a:gd name="T25" fmla="*/ 29 h 175"/>
                <a:gd name="T26" fmla="*/ 30 w 43"/>
                <a:gd name="T27" fmla="*/ 23 h 175"/>
                <a:gd name="T28" fmla="*/ 38 w 43"/>
                <a:gd name="T29" fmla="*/ 10 h 175"/>
                <a:gd name="T30" fmla="*/ 43 w 43"/>
                <a:gd name="T31" fmla="*/ 0 h 175"/>
                <a:gd name="T32" fmla="*/ 39 w 43"/>
                <a:gd name="T33" fmla="*/ 12 h 175"/>
                <a:gd name="T34" fmla="*/ 32 w 43"/>
                <a:gd name="T35" fmla="*/ 23 h 175"/>
                <a:gd name="T36" fmla="*/ 24 w 43"/>
                <a:gd name="T37" fmla="*/ 32 h 175"/>
                <a:gd name="T38" fmla="*/ 17 w 43"/>
                <a:gd name="T39" fmla="*/ 51 h 175"/>
                <a:gd name="T40" fmla="*/ 14 w 43"/>
                <a:gd name="T41" fmla="*/ 70 h 175"/>
                <a:gd name="T42" fmla="*/ 4 w 43"/>
                <a:gd name="T43" fmla="*/ 98 h 175"/>
                <a:gd name="T44" fmla="*/ 9 w 43"/>
                <a:gd name="T45" fmla="*/ 137 h 175"/>
                <a:gd name="T46" fmla="*/ 4 w 43"/>
                <a:gd name="T47" fmla="*/ 174 h 175"/>
                <a:gd name="T48" fmla="*/ 2 w 43"/>
                <a:gd name="T4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175">
                  <a:moveTo>
                    <a:pt x="2" y="175"/>
                  </a:moveTo>
                  <a:cubicBezTo>
                    <a:pt x="2" y="175"/>
                    <a:pt x="5" y="149"/>
                    <a:pt x="5" y="139"/>
                  </a:cubicBezTo>
                  <a:cubicBezTo>
                    <a:pt x="5" y="128"/>
                    <a:pt x="1" y="114"/>
                    <a:pt x="1" y="111"/>
                  </a:cubicBezTo>
                  <a:cubicBezTo>
                    <a:pt x="0" y="107"/>
                    <a:pt x="0" y="94"/>
                    <a:pt x="1" y="90"/>
                  </a:cubicBezTo>
                  <a:cubicBezTo>
                    <a:pt x="2" y="87"/>
                    <a:pt x="9" y="67"/>
                    <a:pt x="9" y="67"/>
                  </a:cubicBezTo>
                  <a:cubicBezTo>
                    <a:pt x="10" y="61"/>
                    <a:pt x="11" y="55"/>
                    <a:pt x="11" y="49"/>
                  </a:cubicBezTo>
                  <a:cubicBezTo>
                    <a:pt x="11" y="49"/>
                    <a:pt x="9" y="35"/>
                    <a:pt x="10" y="33"/>
                  </a:cubicBezTo>
                  <a:cubicBezTo>
                    <a:pt x="13" y="28"/>
                    <a:pt x="18" y="24"/>
                    <a:pt x="22" y="21"/>
                  </a:cubicBezTo>
                  <a:cubicBezTo>
                    <a:pt x="22" y="23"/>
                    <a:pt x="21" y="24"/>
                    <a:pt x="20" y="26"/>
                  </a:cubicBezTo>
                  <a:cubicBezTo>
                    <a:pt x="20" y="26"/>
                    <a:pt x="13" y="30"/>
                    <a:pt x="13" y="32"/>
                  </a:cubicBezTo>
                  <a:cubicBezTo>
                    <a:pt x="13" y="34"/>
                    <a:pt x="13" y="55"/>
                    <a:pt x="13" y="55"/>
                  </a:cubicBezTo>
                  <a:cubicBezTo>
                    <a:pt x="15" y="51"/>
                    <a:pt x="17" y="47"/>
                    <a:pt x="18" y="43"/>
                  </a:cubicBezTo>
                  <a:cubicBezTo>
                    <a:pt x="18" y="43"/>
                    <a:pt x="23" y="30"/>
                    <a:pt x="25" y="29"/>
                  </a:cubicBezTo>
                  <a:cubicBezTo>
                    <a:pt x="26" y="27"/>
                    <a:pt x="30" y="23"/>
                    <a:pt x="30" y="23"/>
                  </a:cubicBezTo>
                  <a:cubicBezTo>
                    <a:pt x="33" y="19"/>
                    <a:pt x="36" y="15"/>
                    <a:pt x="38" y="10"/>
                  </a:cubicBezTo>
                  <a:cubicBezTo>
                    <a:pt x="40" y="7"/>
                    <a:pt x="42" y="3"/>
                    <a:pt x="43" y="0"/>
                  </a:cubicBezTo>
                  <a:cubicBezTo>
                    <a:pt x="42" y="4"/>
                    <a:pt x="41" y="8"/>
                    <a:pt x="39" y="12"/>
                  </a:cubicBezTo>
                  <a:cubicBezTo>
                    <a:pt x="39" y="12"/>
                    <a:pt x="33" y="21"/>
                    <a:pt x="32" y="23"/>
                  </a:cubicBezTo>
                  <a:cubicBezTo>
                    <a:pt x="30" y="25"/>
                    <a:pt x="26" y="30"/>
                    <a:pt x="24" y="32"/>
                  </a:cubicBezTo>
                  <a:cubicBezTo>
                    <a:pt x="23" y="34"/>
                    <a:pt x="18" y="47"/>
                    <a:pt x="17" y="51"/>
                  </a:cubicBezTo>
                  <a:cubicBezTo>
                    <a:pt x="16" y="54"/>
                    <a:pt x="14" y="66"/>
                    <a:pt x="14" y="70"/>
                  </a:cubicBezTo>
                  <a:cubicBezTo>
                    <a:pt x="13" y="80"/>
                    <a:pt x="4" y="88"/>
                    <a:pt x="4" y="98"/>
                  </a:cubicBezTo>
                  <a:cubicBezTo>
                    <a:pt x="3" y="111"/>
                    <a:pt x="9" y="124"/>
                    <a:pt x="9" y="137"/>
                  </a:cubicBezTo>
                  <a:cubicBezTo>
                    <a:pt x="9" y="142"/>
                    <a:pt x="4" y="174"/>
                    <a:pt x="4" y="174"/>
                  </a:cubicBezTo>
                  <a:cubicBezTo>
                    <a:pt x="3" y="174"/>
                    <a:pt x="2" y="174"/>
                    <a:pt x="2" y="175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8" name="Freeform 560">
              <a:extLst>
                <a:ext uri="{FF2B5EF4-FFF2-40B4-BE49-F238E27FC236}">
                  <a16:creationId xmlns:a16="http://schemas.microsoft.com/office/drawing/2014/main" id="{2812F669-0003-478E-B83A-421C19984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2328"/>
              <a:ext cx="9" cy="136"/>
            </a:xfrm>
            <a:custGeom>
              <a:avLst/>
              <a:gdLst>
                <a:gd name="T0" fmla="*/ 8 w 9"/>
                <a:gd name="T1" fmla="*/ 0 h 68"/>
                <a:gd name="T2" fmla="*/ 5 w 9"/>
                <a:gd name="T3" fmla="*/ 21 h 68"/>
                <a:gd name="T4" fmla="*/ 4 w 9"/>
                <a:gd name="T5" fmla="*/ 38 h 68"/>
                <a:gd name="T6" fmla="*/ 2 w 9"/>
                <a:gd name="T7" fmla="*/ 9 h 68"/>
                <a:gd name="T8" fmla="*/ 0 w 9"/>
                <a:gd name="T9" fmla="*/ 13 h 68"/>
                <a:gd name="T10" fmla="*/ 4 w 9"/>
                <a:gd name="T11" fmla="*/ 68 h 68"/>
                <a:gd name="T12" fmla="*/ 7 w 9"/>
                <a:gd name="T13" fmla="*/ 64 h 68"/>
                <a:gd name="T14" fmla="*/ 8 w 9"/>
                <a:gd name="T15" fmla="*/ 22 h 68"/>
                <a:gd name="T16" fmla="*/ 9 w 9"/>
                <a:gd name="T17" fmla="*/ 7 h 68"/>
                <a:gd name="T18" fmla="*/ 8 w 9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68">
                  <a:moveTo>
                    <a:pt x="8" y="0"/>
                  </a:moveTo>
                  <a:cubicBezTo>
                    <a:pt x="8" y="0"/>
                    <a:pt x="5" y="16"/>
                    <a:pt x="5" y="21"/>
                  </a:cubicBezTo>
                  <a:cubicBezTo>
                    <a:pt x="5" y="27"/>
                    <a:pt x="4" y="38"/>
                    <a:pt x="4" y="38"/>
                  </a:cubicBezTo>
                  <a:lnTo>
                    <a:pt x="2" y="9"/>
                  </a:lnTo>
                  <a:lnTo>
                    <a:pt x="0" y="13"/>
                  </a:lnTo>
                  <a:lnTo>
                    <a:pt x="4" y="68"/>
                  </a:lnTo>
                  <a:lnTo>
                    <a:pt x="7" y="64"/>
                  </a:lnTo>
                  <a:cubicBezTo>
                    <a:pt x="7" y="64"/>
                    <a:pt x="7" y="32"/>
                    <a:pt x="8" y="22"/>
                  </a:cubicBezTo>
                  <a:cubicBezTo>
                    <a:pt x="9" y="11"/>
                    <a:pt x="9" y="7"/>
                    <a:pt x="9" y="7"/>
                  </a:cubicBezTo>
                  <a:lnTo>
                    <a:pt x="8" y="0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9" name="Freeform 561">
              <a:extLst>
                <a:ext uri="{FF2B5EF4-FFF2-40B4-BE49-F238E27FC236}">
                  <a16:creationId xmlns:a16="http://schemas.microsoft.com/office/drawing/2014/main" id="{E7C62E44-B360-490C-A605-977ACC7C2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" y="2170"/>
              <a:ext cx="8" cy="166"/>
            </a:xfrm>
            <a:custGeom>
              <a:avLst/>
              <a:gdLst>
                <a:gd name="T0" fmla="*/ 1 w 8"/>
                <a:gd name="T1" fmla="*/ 0 h 83"/>
                <a:gd name="T2" fmla="*/ 6 w 8"/>
                <a:gd name="T3" fmla="*/ 35 h 83"/>
                <a:gd name="T4" fmla="*/ 3 w 8"/>
                <a:gd name="T5" fmla="*/ 56 h 83"/>
                <a:gd name="T6" fmla="*/ 2 w 8"/>
                <a:gd name="T7" fmla="*/ 83 h 83"/>
                <a:gd name="T8" fmla="*/ 4 w 8"/>
                <a:gd name="T9" fmla="*/ 81 h 83"/>
                <a:gd name="T10" fmla="*/ 8 w 8"/>
                <a:gd name="T11" fmla="*/ 34 h 83"/>
                <a:gd name="T12" fmla="*/ 4 w 8"/>
                <a:gd name="T13" fmla="*/ 22 h 83"/>
                <a:gd name="T14" fmla="*/ 2 w 8"/>
                <a:gd name="T15" fmla="*/ 2 h 83"/>
                <a:gd name="T16" fmla="*/ 1 w 8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3">
                  <a:moveTo>
                    <a:pt x="1" y="0"/>
                  </a:moveTo>
                  <a:cubicBezTo>
                    <a:pt x="0" y="12"/>
                    <a:pt x="2" y="24"/>
                    <a:pt x="6" y="35"/>
                  </a:cubicBezTo>
                  <a:cubicBezTo>
                    <a:pt x="6" y="35"/>
                    <a:pt x="4" y="51"/>
                    <a:pt x="3" y="56"/>
                  </a:cubicBezTo>
                  <a:cubicBezTo>
                    <a:pt x="3" y="61"/>
                    <a:pt x="2" y="83"/>
                    <a:pt x="2" y="83"/>
                  </a:cubicBezTo>
                  <a:cubicBezTo>
                    <a:pt x="3" y="82"/>
                    <a:pt x="3" y="82"/>
                    <a:pt x="4" y="81"/>
                  </a:cubicBezTo>
                  <a:cubicBezTo>
                    <a:pt x="5" y="65"/>
                    <a:pt x="5" y="49"/>
                    <a:pt x="8" y="34"/>
                  </a:cubicBezTo>
                  <a:cubicBezTo>
                    <a:pt x="8" y="34"/>
                    <a:pt x="5" y="30"/>
                    <a:pt x="4" y="22"/>
                  </a:cubicBezTo>
                  <a:cubicBezTo>
                    <a:pt x="3" y="14"/>
                    <a:pt x="2" y="2"/>
                    <a:pt x="2" y="2"/>
                  </a:cubicBezTo>
                  <a:cubicBezTo>
                    <a:pt x="2" y="1"/>
                    <a:pt x="1" y="1"/>
                    <a:pt x="1" y="0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0" name="Freeform 562">
              <a:extLst>
                <a:ext uri="{FF2B5EF4-FFF2-40B4-BE49-F238E27FC236}">
                  <a16:creationId xmlns:a16="http://schemas.microsoft.com/office/drawing/2014/main" id="{989D34A8-8BF1-4FF1-82C8-C78F6B1A0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" y="2214"/>
              <a:ext cx="10" cy="26"/>
            </a:xfrm>
            <a:custGeom>
              <a:avLst/>
              <a:gdLst>
                <a:gd name="T0" fmla="*/ 0 w 10"/>
                <a:gd name="T1" fmla="*/ 11 h 13"/>
                <a:gd name="T2" fmla="*/ 10 w 10"/>
                <a:gd name="T3" fmla="*/ 0 h 13"/>
                <a:gd name="T4" fmla="*/ 0 w 10"/>
                <a:gd name="T5" fmla="*/ 13 h 13"/>
                <a:gd name="T6" fmla="*/ 0 w 10"/>
                <a:gd name="T7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0" y="11"/>
                  </a:moveTo>
                  <a:lnTo>
                    <a:pt x="10" y="0"/>
                  </a:lnTo>
                  <a:lnTo>
                    <a:pt x="0" y="13"/>
                  </a:lnTo>
                  <a:lnTo>
                    <a:pt x="0" y="11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1" name="Freeform 563">
              <a:extLst>
                <a:ext uri="{FF2B5EF4-FFF2-40B4-BE49-F238E27FC236}">
                  <a16:creationId xmlns:a16="http://schemas.microsoft.com/office/drawing/2014/main" id="{32961917-AA22-49E4-9DC8-A4E2E700E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" y="2220"/>
              <a:ext cx="53" cy="82"/>
            </a:xfrm>
            <a:custGeom>
              <a:avLst/>
              <a:gdLst>
                <a:gd name="T0" fmla="*/ 2 w 53"/>
                <a:gd name="T1" fmla="*/ 12 h 41"/>
                <a:gd name="T2" fmla="*/ 9 w 53"/>
                <a:gd name="T3" fmla="*/ 17 h 41"/>
                <a:gd name="T4" fmla="*/ 20 w 53"/>
                <a:gd name="T5" fmla="*/ 21 h 41"/>
                <a:gd name="T6" fmla="*/ 24 w 53"/>
                <a:gd name="T7" fmla="*/ 23 h 41"/>
                <a:gd name="T8" fmla="*/ 21 w 53"/>
                <a:gd name="T9" fmla="*/ 16 h 41"/>
                <a:gd name="T10" fmla="*/ 15 w 53"/>
                <a:gd name="T11" fmla="*/ 12 h 41"/>
                <a:gd name="T12" fmla="*/ 9 w 53"/>
                <a:gd name="T13" fmla="*/ 8 h 41"/>
                <a:gd name="T14" fmla="*/ 5 w 53"/>
                <a:gd name="T15" fmla="*/ 0 h 41"/>
                <a:gd name="T16" fmla="*/ 9 w 53"/>
                <a:gd name="T17" fmla="*/ 8 h 41"/>
                <a:gd name="T18" fmla="*/ 21 w 53"/>
                <a:gd name="T19" fmla="*/ 14 h 41"/>
                <a:gd name="T20" fmla="*/ 19 w 53"/>
                <a:gd name="T21" fmla="*/ 7 h 41"/>
                <a:gd name="T22" fmla="*/ 20 w 53"/>
                <a:gd name="T23" fmla="*/ 4 h 41"/>
                <a:gd name="T24" fmla="*/ 20 w 53"/>
                <a:gd name="T25" fmla="*/ 7 h 41"/>
                <a:gd name="T26" fmla="*/ 22 w 53"/>
                <a:gd name="T27" fmla="*/ 14 h 41"/>
                <a:gd name="T28" fmla="*/ 26 w 53"/>
                <a:gd name="T29" fmla="*/ 23 h 41"/>
                <a:gd name="T30" fmla="*/ 36 w 53"/>
                <a:gd name="T31" fmla="*/ 28 h 41"/>
                <a:gd name="T32" fmla="*/ 41 w 53"/>
                <a:gd name="T33" fmla="*/ 32 h 41"/>
                <a:gd name="T34" fmla="*/ 53 w 53"/>
                <a:gd name="T35" fmla="*/ 40 h 41"/>
                <a:gd name="T36" fmla="*/ 52 w 53"/>
                <a:gd name="T37" fmla="*/ 41 h 41"/>
                <a:gd name="T38" fmla="*/ 41 w 53"/>
                <a:gd name="T39" fmla="*/ 34 h 41"/>
                <a:gd name="T40" fmla="*/ 37 w 53"/>
                <a:gd name="T41" fmla="*/ 35 h 41"/>
                <a:gd name="T42" fmla="*/ 39 w 53"/>
                <a:gd name="T43" fmla="*/ 32 h 41"/>
                <a:gd name="T44" fmla="*/ 36 w 53"/>
                <a:gd name="T45" fmla="*/ 29 h 41"/>
                <a:gd name="T46" fmla="*/ 22 w 53"/>
                <a:gd name="T47" fmla="*/ 23 h 41"/>
                <a:gd name="T48" fmla="*/ 12 w 53"/>
                <a:gd name="T49" fmla="*/ 19 h 41"/>
                <a:gd name="T50" fmla="*/ 0 w 53"/>
                <a:gd name="T51" fmla="*/ 16 h 41"/>
                <a:gd name="T52" fmla="*/ 5 w 53"/>
                <a:gd name="T53" fmla="*/ 16 h 41"/>
                <a:gd name="T54" fmla="*/ 2 w 53"/>
                <a:gd name="T55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3" h="41">
                  <a:moveTo>
                    <a:pt x="2" y="12"/>
                  </a:moveTo>
                  <a:cubicBezTo>
                    <a:pt x="3" y="13"/>
                    <a:pt x="6" y="15"/>
                    <a:pt x="9" y="17"/>
                  </a:cubicBezTo>
                  <a:cubicBezTo>
                    <a:pt x="12" y="18"/>
                    <a:pt x="18" y="21"/>
                    <a:pt x="20" y="21"/>
                  </a:cubicBezTo>
                  <a:cubicBezTo>
                    <a:pt x="21" y="22"/>
                    <a:pt x="24" y="23"/>
                    <a:pt x="24" y="23"/>
                  </a:cubicBezTo>
                  <a:cubicBezTo>
                    <a:pt x="24" y="23"/>
                    <a:pt x="22" y="17"/>
                    <a:pt x="21" y="16"/>
                  </a:cubicBezTo>
                  <a:cubicBezTo>
                    <a:pt x="21" y="15"/>
                    <a:pt x="15" y="12"/>
                    <a:pt x="15" y="12"/>
                  </a:cubicBezTo>
                  <a:cubicBezTo>
                    <a:pt x="15" y="12"/>
                    <a:pt x="10" y="10"/>
                    <a:pt x="9" y="8"/>
                  </a:cubicBezTo>
                  <a:cubicBezTo>
                    <a:pt x="7" y="7"/>
                    <a:pt x="5" y="0"/>
                    <a:pt x="5" y="0"/>
                  </a:cubicBezTo>
                  <a:cubicBezTo>
                    <a:pt x="5" y="0"/>
                    <a:pt x="8" y="7"/>
                    <a:pt x="9" y="8"/>
                  </a:cubicBezTo>
                  <a:cubicBezTo>
                    <a:pt x="11" y="9"/>
                    <a:pt x="21" y="14"/>
                    <a:pt x="21" y="14"/>
                  </a:cubicBezTo>
                  <a:lnTo>
                    <a:pt x="19" y="7"/>
                  </a:lnTo>
                  <a:lnTo>
                    <a:pt x="20" y="4"/>
                  </a:lnTo>
                  <a:lnTo>
                    <a:pt x="20" y="7"/>
                  </a:lnTo>
                  <a:lnTo>
                    <a:pt x="22" y="14"/>
                  </a:lnTo>
                  <a:lnTo>
                    <a:pt x="26" y="23"/>
                  </a:lnTo>
                  <a:cubicBezTo>
                    <a:pt x="26" y="23"/>
                    <a:pt x="35" y="27"/>
                    <a:pt x="36" y="28"/>
                  </a:cubicBezTo>
                  <a:cubicBezTo>
                    <a:pt x="38" y="29"/>
                    <a:pt x="41" y="32"/>
                    <a:pt x="41" y="32"/>
                  </a:cubicBezTo>
                  <a:lnTo>
                    <a:pt x="53" y="40"/>
                  </a:lnTo>
                  <a:lnTo>
                    <a:pt x="52" y="41"/>
                  </a:lnTo>
                  <a:lnTo>
                    <a:pt x="41" y="34"/>
                  </a:lnTo>
                  <a:lnTo>
                    <a:pt x="37" y="35"/>
                  </a:lnTo>
                  <a:lnTo>
                    <a:pt x="39" y="32"/>
                  </a:lnTo>
                  <a:cubicBezTo>
                    <a:pt x="39" y="32"/>
                    <a:pt x="37" y="29"/>
                    <a:pt x="36" y="29"/>
                  </a:cubicBezTo>
                  <a:cubicBezTo>
                    <a:pt x="34" y="28"/>
                    <a:pt x="22" y="23"/>
                    <a:pt x="22" y="23"/>
                  </a:cubicBezTo>
                  <a:cubicBezTo>
                    <a:pt x="22" y="23"/>
                    <a:pt x="14" y="20"/>
                    <a:pt x="12" y="19"/>
                  </a:cubicBezTo>
                  <a:cubicBezTo>
                    <a:pt x="10" y="18"/>
                    <a:pt x="0" y="16"/>
                    <a:pt x="0" y="16"/>
                  </a:cubicBezTo>
                  <a:lnTo>
                    <a:pt x="5" y="16"/>
                  </a:lnTo>
                  <a:lnTo>
                    <a:pt x="2" y="12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2" name="Freeform 564">
              <a:extLst>
                <a:ext uri="{FF2B5EF4-FFF2-40B4-BE49-F238E27FC236}">
                  <a16:creationId xmlns:a16="http://schemas.microsoft.com/office/drawing/2014/main" id="{32471840-A208-40A2-B951-DB300A4C5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3" y="2200"/>
              <a:ext cx="51" cy="108"/>
            </a:xfrm>
            <a:custGeom>
              <a:avLst/>
              <a:gdLst>
                <a:gd name="T0" fmla="*/ 40 w 51"/>
                <a:gd name="T1" fmla="*/ 6 h 54"/>
                <a:gd name="T2" fmla="*/ 38 w 51"/>
                <a:gd name="T3" fmla="*/ 19 h 54"/>
                <a:gd name="T4" fmla="*/ 43 w 51"/>
                <a:gd name="T5" fmla="*/ 33 h 54"/>
                <a:gd name="T6" fmla="*/ 48 w 51"/>
                <a:gd name="T7" fmla="*/ 44 h 54"/>
                <a:gd name="T8" fmla="*/ 43 w 51"/>
                <a:gd name="T9" fmla="*/ 43 h 54"/>
                <a:gd name="T10" fmla="*/ 27 w 51"/>
                <a:gd name="T11" fmla="*/ 30 h 54"/>
                <a:gd name="T12" fmla="*/ 22 w 51"/>
                <a:gd name="T13" fmla="*/ 20 h 54"/>
                <a:gd name="T14" fmla="*/ 19 w 51"/>
                <a:gd name="T15" fmla="*/ 17 h 54"/>
                <a:gd name="T16" fmla="*/ 10 w 51"/>
                <a:gd name="T17" fmla="*/ 14 h 54"/>
                <a:gd name="T18" fmla="*/ 6 w 51"/>
                <a:gd name="T19" fmla="*/ 6 h 54"/>
                <a:gd name="T20" fmla="*/ 0 w 51"/>
                <a:gd name="T21" fmla="*/ 0 h 54"/>
                <a:gd name="T22" fmla="*/ 6 w 51"/>
                <a:gd name="T23" fmla="*/ 9 h 54"/>
                <a:gd name="T24" fmla="*/ 9 w 51"/>
                <a:gd name="T25" fmla="*/ 15 h 54"/>
                <a:gd name="T26" fmla="*/ 20 w 51"/>
                <a:gd name="T27" fmla="*/ 19 h 54"/>
                <a:gd name="T28" fmla="*/ 25 w 51"/>
                <a:gd name="T29" fmla="*/ 30 h 54"/>
                <a:gd name="T30" fmla="*/ 20 w 51"/>
                <a:gd name="T31" fmla="*/ 33 h 54"/>
                <a:gd name="T32" fmla="*/ 13 w 51"/>
                <a:gd name="T33" fmla="*/ 34 h 54"/>
                <a:gd name="T34" fmla="*/ 7 w 51"/>
                <a:gd name="T35" fmla="*/ 32 h 54"/>
                <a:gd name="T36" fmla="*/ 15 w 51"/>
                <a:gd name="T37" fmla="*/ 35 h 54"/>
                <a:gd name="T38" fmla="*/ 26 w 51"/>
                <a:gd name="T39" fmla="*/ 31 h 54"/>
                <a:gd name="T40" fmla="*/ 40 w 51"/>
                <a:gd name="T41" fmla="*/ 43 h 54"/>
                <a:gd name="T42" fmla="*/ 47 w 51"/>
                <a:gd name="T43" fmla="*/ 45 h 54"/>
                <a:gd name="T44" fmla="*/ 46 w 51"/>
                <a:gd name="T45" fmla="*/ 50 h 54"/>
                <a:gd name="T46" fmla="*/ 38 w 51"/>
                <a:gd name="T47" fmla="*/ 49 h 54"/>
                <a:gd name="T48" fmla="*/ 24 w 51"/>
                <a:gd name="T49" fmla="*/ 37 h 54"/>
                <a:gd name="T50" fmla="*/ 25 w 51"/>
                <a:gd name="T51" fmla="*/ 40 h 54"/>
                <a:gd name="T52" fmla="*/ 36 w 51"/>
                <a:gd name="T53" fmla="*/ 49 h 54"/>
                <a:gd name="T54" fmla="*/ 42 w 51"/>
                <a:gd name="T55" fmla="*/ 51 h 54"/>
                <a:gd name="T56" fmla="*/ 48 w 51"/>
                <a:gd name="T57" fmla="*/ 53 h 54"/>
                <a:gd name="T58" fmla="*/ 50 w 51"/>
                <a:gd name="T59" fmla="*/ 54 h 54"/>
                <a:gd name="T60" fmla="*/ 51 w 51"/>
                <a:gd name="T61" fmla="*/ 53 h 54"/>
                <a:gd name="T62" fmla="*/ 48 w 51"/>
                <a:gd name="T63" fmla="*/ 50 h 54"/>
                <a:gd name="T64" fmla="*/ 49 w 51"/>
                <a:gd name="T65" fmla="*/ 42 h 54"/>
                <a:gd name="T66" fmla="*/ 41 w 51"/>
                <a:gd name="T67" fmla="*/ 26 h 54"/>
                <a:gd name="T68" fmla="*/ 40 w 51"/>
                <a:gd name="T69" fmla="*/ 14 h 54"/>
                <a:gd name="T70" fmla="*/ 40 w 51"/>
                <a:gd name="T7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" h="54">
                  <a:moveTo>
                    <a:pt x="40" y="6"/>
                  </a:moveTo>
                  <a:cubicBezTo>
                    <a:pt x="40" y="6"/>
                    <a:pt x="38" y="14"/>
                    <a:pt x="38" y="19"/>
                  </a:cubicBezTo>
                  <a:cubicBezTo>
                    <a:pt x="39" y="24"/>
                    <a:pt x="43" y="33"/>
                    <a:pt x="43" y="33"/>
                  </a:cubicBezTo>
                  <a:lnTo>
                    <a:pt x="48" y="44"/>
                  </a:lnTo>
                  <a:cubicBezTo>
                    <a:pt x="48" y="44"/>
                    <a:pt x="45" y="44"/>
                    <a:pt x="43" y="43"/>
                  </a:cubicBezTo>
                  <a:cubicBezTo>
                    <a:pt x="40" y="41"/>
                    <a:pt x="27" y="30"/>
                    <a:pt x="27" y="30"/>
                  </a:cubicBezTo>
                  <a:cubicBezTo>
                    <a:pt x="27" y="30"/>
                    <a:pt x="24" y="21"/>
                    <a:pt x="22" y="20"/>
                  </a:cubicBezTo>
                  <a:cubicBezTo>
                    <a:pt x="21" y="19"/>
                    <a:pt x="21" y="18"/>
                    <a:pt x="19" y="17"/>
                  </a:cubicBezTo>
                  <a:cubicBezTo>
                    <a:pt x="16" y="16"/>
                    <a:pt x="10" y="14"/>
                    <a:pt x="10" y="14"/>
                  </a:cubicBezTo>
                  <a:cubicBezTo>
                    <a:pt x="10" y="14"/>
                    <a:pt x="8" y="9"/>
                    <a:pt x="6" y="6"/>
                  </a:cubicBezTo>
                  <a:cubicBezTo>
                    <a:pt x="4" y="4"/>
                    <a:pt x="0" y="0"/>
                    <a:pt x="0" y="0"/>
                  </a:cubicBezTo>
                  <a:cubicBezTo>
                    <a:pt x="0" y="0"/>
                    <a:pt x="5" y="7"/>
                    <a:pt x="6" y="9"/>
                  </a:cubicBezTo>
                  <a:cubicBezTo>
                    <a:pt x="7" y="11"/>
                    <a:pt x="9" y="15"/>
                    <a:pt x="9" y="15"/>
                  </a:cubicBezTo>
                  <a:cubicBezTo>
                    <a:pt x="9" y="15"/>
                    <a:pt x="18" y="17"/>
                    <a:pt x="20" y="19"/>
                  </a:cubicBezTo>
                  <a:cubicBezTo>
                    <a:pt x="22" y="20"/>
                    <a:pt x="25" y="30"/>
                    <a:pt x="25" y="30"/>
                  </a:cubicBezTo>
                  <a:cubicBezTo>
                    <a:pt x="25" y="30"/>
                    <a:pt x="22" y="31"/>
                    <a:pt x="20" y="33"/>
                  </a:cubicBezTo>
                  <a:cubicBezTo>
                    <a:pt x="17" y="34"/>
                    <a:pt x="13" y="34"/>
                    <a:pt x="13" y="34"/>
                  </a:cubicBezTo>
                  <a:lnTo>
                    <a:pt x="7" y="32"/>
                  </a:lnTo>
                  <a:cubicBezTo>
                    <a:pt x="7" y="32"/>
                    <a:pt x="11" y="35"/>
                    <a:pt x="15" y="35"/>
                  </a:cubicBezTo>
                  <a:cubicBezTo>
                    <a:pt x="19" y="34"/>
                    <a:pt x="26" y="31"/>
                    <a:pt x="26" y="31"/>
                  </a:cubicBezTo>
                  <a:cubicBezTo>
                    <a:pt x="26" y="31"/>
                    <a:pt x="40" y="42"/>
                    <a:pt x="40" y="43"/>
                  </a:cubicBezTo>
                  <a:cubicBezTo>
                    <a:pt x="41" y="43"/>
                    <a:pt x="47" y="45"/>
                    <a:pt x="47" y="45"/>
                  </a:cubicBezTo>
                  <a:cubicBezTo>
                    <a:pt x="47" y="45"/>
                    <a:pt x="47" y="49"/>
                    <a:pt x="46" y="50"/>
                  </a:cubicBezTo>
                  <a:cubicBezTo>
                    <a:pt x="45" y="50"/>
                    <a:pt x="41" y="50"/>
                    <a:pt x="38" y="49"/>
                  </a:cubicBezTo>
                  <a:cubicBezTo>
                    <a:pt x="35" y="47"/>
                    <a:pt x="24" y="37"/>
                    <a:pt x="24" y="37"/>
                  </a:cubicBezTo>
                  <a:lnTo>
                    <a:pt x="25" y="40"/>
                  </a:lnTo>
                  <a:lnTo>
                    <a:pt x="36" y="49"/>
                  </a:lnTo>
                  <a:cubicBezTo>
                    <a:pt x="36" y="49"/>
                    <a:pt x="39" y="51"/>
                    <a:pt x="42" y="51"/>
                  </a:cubicBezTo>
                  <a:cubicBezTo>
                    <a:pt x="44" y="51"/>
                    <a:pt x="48" y="53"/>
                    <a:pt x="48" y="53"/>
                  </a:cubicBezTo>
                  <a:lnTo>
                    <a:pt x="50" y="54"/>
                  </a:lnTo>
                  <a:lnTo>
                    <a:pt x="51" y="53"/>
                  </a:lnTo>
                  <a:lnTo>
                    <a:pt x="48" y="50"/>
                  </a:lnTo>
                  <a:cubicBezTo>
                    <a:pt x="48" y="50"/>
                    <a:pt x="50" y="45"/>
                    <a:pt x="49" y="42"/>
                  </a:cubicBezTo>
                  <a:cubicBezTo>
                    <a:pt x="47" y="40"/>
                    <a:pt x="43" y="31"/>
                    <a:pt x="41" y="26"/>
                  </a:cubicBezTo>
                  <a:cubicBezTo>
                    <a:pt x="40" y="22"/>
                    <a:pt x="40" y="17"/>
                    <a:pt x="40" y="14"/>
                  </a:cubicBezTo>
                  <a:cubicBezTo>
                    <a:pt x="40" y="10"/>
                    <a:pt x="40" y="6"/>
                    <a:pt x="40" y="6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3" name="Freeform 565">
              <a:extLst>
                <a:ext uri="{FF2B5EF4-FFF2-40B4-BE49-F238E27FC236}">
                  <a16:creationId xmlns:a16="http://schemas.microsoft.com/office/drawing/2014/main" id="{14C096D9-67B3-44D5-98B2-0184061AD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" y="2250"/>
              <a:ext cx="22" cy="94"/>
            </a:xfrm>
            <a:custGeom>
              <a:avLst/>
              <a:gdLst>
                <a:gd name="T0" fmla="*/ 1 w 22"/>
                <a:gd name="T1" fmla="*/ 5 h 47"/>
                <a:gd name="T2" fmla="*/ 3 w 22"/>
                <a:gd name="T3" fmla="*/ 5 h 47"/>
                <a:gd name="T4" fmla="*/ 1 w 22"/>
                <a:gd name="T5" fmla="*/ 0 h 47"/>
                <a:gd name="T6" fmla="*/ 4 w 22"/>
                <a:gd name="T7" fmla="*/ 5 h 47"/>
                <a:gd name="T8" fmla="*/ 11 w 22"/>
                <a:gd name="T9" fmla="*/ 7 h 47"/>
                <a:gd name="T10" fmla="*/ 18 w 22"/>
                <a:gd name="T11" fmla="*/ 14 h 47"/>
                <a:gd name="T12" fmla="*/ 21 w 22"/>
                <a:gd name="T13" fmla="*/ 35 h 47"/>
                <a:gd name="T14" fmla="*/ 22 w 22"/>
                <a:gd name="T15" fmla="*/ 42 h 47"/>
                <a:gd name="T16" fmla="*/ 21 w 22"/>
                <a:gd name="T17" fmla="*/ 47 h 47"/>
                <a:gd name="T18" fmla="*/ 18 w 22"/>
                <a:gd name="T19" fmla="*/ 20 h 47"/>
                <a:gd name="T20" fmla="*/ 15 w 22"/>
                <a:gd name="T21" fmla="*/ 12 h 47"/>
                <a:gd name="T22" fmla="*/ 6 w 22"/>
                <a:gd name="T23" fmla="*/ 7 h 47"/>
                <a:gd name="T24" fmla="*/ 0 w 22"/>
                <a:gd name="T25" fmla="*/ 6 h 47"/>
                <a:gd name="T26" fmla="*/ 1 w 22"/>
                <a:gd name="T27" fmla="*/ 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47">
                  <a:moveTo>
                    <a:pt x="1" y="5"/>
                  </a:moveTo>
                  <a:lnTo>
                    <a:pt x="3" y="5"/>
                  </a:lnTo>
                  <a:lnTo>
                    <a:pt x="1" y="0"/>
                  </a:lnTo>
                  <a:lnTo>
                    <a:pt x="4" y="5"/>
                  </a:lnTo>
                  <a:cubicBezTo>
                    <a:pt x="4" y="5"/>
                    <a:pt x="8" y="6"/>
                    <a:pt x="11" y="7"/>
                  </a:cubicBezTo>
                  <a:cubicBezTo>
                    <a:pt x="14" y="8"/>
                    <a:pt x="17" y="11"/>
                    <a:pt x="18" y="14"/>
                  </a:cubicBezTo>
                  <a:cubicBezTo>
                    <a:pt x="19" y="16"/>
                    <a:pt x="21" y="35"/>
                    <a:pt x="21" y="35"/>
                  </a:cubicBezTo>
                  <a:lnTo>
                    <a:pt x="22" y="42"/>
                  </a:lnTo>
                  <a:lnTo>
                    <a:pt x="21" y="47"/>
                  </a:lnTo>
                  <a:lnTo>
                    <a:pt x="18" y="20"/>
                  </a:lnTo>
                  <a:cubicBezTo>
                    <a:pt x="18" y="20"/>
                    <a:pt x="18" y="15"/>
                    <a:pt x="15" y="12"/>
                  </a:cubicBezTo>
                  <a:cubicBezTo>
                    <a:pt x="13" y="9"/>
                    <a:pt x="8" y="7"/>
                    <a:pt x="6" y="7"/>
                  </a:cubicBezTo>
                  <a:cubicBezTo>
                    <a:pt x="5" y="7"/>
                    <a:pt x="0" y="6"/>
                    <a:pt x="0" y="6"/>
                  </a:cubicBezTo>
                  <a:lnTo>
                    <a:pt x="1" y="5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4" name="Freeform 566">
              <a:extLst>
                <a:ext uri="{FF2B5EF4-FFF2-40B4-BE49-F238E27FC236}">
                  <a16:creationId xmlns:a16="http://schemas.microsoft.com/office/drawing/2014/main" id="{0C0AFD95-CB3A-49BD-8236-A3F053445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" y="2280"/>
              <a:ext cx="1" cy="44"/>
            </a:xfrm>
            <a:custGeom>
              <a:avLst/>
              <a:gdLst>
                <a:gd name="T0" fmla="*/ 0 w 1"/>
                <a:gd name="T1" fmla="*/ 0 h 22"/>
                <a:gd name="T2" fmla="*/ 0 w 1"/>
                <a:gd name="T3" fmla="*/ 20 h 22"/>
                <a:gd name="T4" fmla="*/ 1 w 1"/>
                <a:gd name="T5" fmla="*/ 22 h 22"/>
                <a:gd name="T6" fmla="*/ 1 w 1"/>
                <a:gd name="T7" fmla="*/ 0 h 22"/>
                <a:gd name="T8" fmla="*/ 0 w 1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2">
                  <a:moveTo>
                    <a:pt x="0" y="0"/>
                  </a:moveTo>
                  <a:cubicBezTo>
                    <a:pt x="0" y="6"/>
                    <a:pt x="1" y="13"/>
                    <a:pt x="0" y="20"/>
                  </a:cubicBezTo>
                  <a:cubicBezTo>
                    <a:pt x="1" y="21"/>
                    <a:pt x="1" y="21"/>
                    <a:pt x="1" y="22"/>
                  </a:cubicBezTo>
                  <a:cubicBezTo>
                    <a:pt x="1" y="15"/>
                    <a:pt x="1" y="7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5" name="Freeform 567">
              <a:extLst>
                <a:ext uri="{FF2B5EF4-FFF2-40B4-BE49-F238E27FC236}">
                  <a16:creationId xmlns:a16="http://schemas.microsoft.com/office/drawing/2014/main" id="{6F958C7B-9840-4DE1-B371-448D3A33A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" y="2226"/>
              <a:ext cx="11" cy="40"/>
            </a:xfrm>
            <a:custGeom>
              <a:avLst/>
              <a:gdLst>
                <a:gd name="T0" fmla="*/ 0 w 11"/>
                <a:gd name="T1" fmla="*/ 19 h 20"/>
                <a:gd name="T2" fmla="*/ 11 w 11"/>
                <a:gd name="T3" fmla="*/ 0 h 20"/>
                <a:gd name="T4" fmla="*/ 1 w 11"/>
                <a:gd name="T5" fmla="*/ 20 h 20"/>
                <a:gd name="T6" fmla="*/ 0 w 11"/>
                <a:gd name="T7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0">
                  <a:moveTo>
                    <a:pt x="0" y="19"/>
                  </a:moveTo>
                  <a:cubicBezTo>
                    <a:pt x="2" y="11"/>
                    <a:pt x="5" y="7"/>
                    <a:pt x="11" y="0"/>
                  </a:cubicBezTo>
                  <a:cubicBezTo>
                    <a:pt x="6" y="7"/>
                    <a:pt x="3" y="11"/>
                    <a:pt x="1" y="20"/>
                  </a:cubicBezTo>
                  <a:cubicBezTo>
                    <a:pt x="1" y="19"/>
                    <a:pt x="0" y="19"/>
                    <a:pt x="0" y="19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6" name="Freeform 568">
              <a:extLst>
                <a:ext uri="{FF2B5EF4-FFF2-40B4-BE49-F238E27FC236}">
                  <a16:creationId xmlns:a16="http://schemas.microsoft.com/office/drawing/2014/main" id="{EE5164AD-6A38-4FAB-AC68-7755C10F6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0" y="2118"/>
              <a:ext cx="55" cy="84"/>
            </a:xfrm>
            <a:custGeom>
              <a:avLst/>
              <a:gdLst>
                <a:gd name="T0" fmla="*/ 19 w 54"/>
                <a:gd name="T1" fmla="*/ 0 h 42"/>
                <a:gd name="T2" fmla="*/ 24 w 54"/>
                <a:gd name="T3" fmla="*/ 9 h 42"/>
                <a:gd name="T4" fmla="*/ 27 w 54"/>
                <a:gd name="T5" fmla="*/ 17 h 42"/>
                <a:gd name="T6" fmla="*/ 30 w 54"/>
                <a:gd name="T7" fmla="*/ 21 h 42"/>
                <a:gd name="T8" fmla="*/ 21 w 54"/>
                <a:gd name="T9" fmla="*/ 18 h 42"/>
                <a:gd name="T10" fmla="*/ 9 w 54"/>
                <a:gd name="T11" fmla="*/ 13 h 42"/>
                <a:gd name="T12" fmla="*/ 0 w 54"/>
                <a:gd name="T13" fmla="*/ 7 h 42"/>
                <a:gd name="T14" fmla="*/ 7 w 54"/>
                <a:gd name="T15" fmla="*/ 12 h 42"/>
                <a:gd name="T16" fmla="*/ 31 w 54"/>
                <a:gd name="T17" fmla="*/ 23 h 42"/>
                <a:gd name="T18" fmla="*/ 45 w 54"/>
                <a:gd name="T19" fmla="*/ 31 h 42"/>
                <a:gd name="T20" fmla="*/ 51 w 54"/>
                <a:gd name="T21" fmla="*/ 39 h 42"/>
                <a:gd name="T22" fmla="*/ 54 w 54"/>
                <a:gd name="T23" fmla="*/ 42 h 42"/>
                <a:gd name="T24" fmla="*/ 54 w 54"/>
                <a:gd name="T25" fmla="*/ 38 h 42"/>
                <a:gd name="T26" fmla="*/ 50 w 54"/>
                <a:gd name="T27" fmla="*/ 35 h 42"/>
                <a:gd name="T28" fmla="*/ 44 w 54"/>
                <a:gd name="T29" fmla="*/ 28 h 42"/>
                <a:gd name="T30" fmla="*/ 32 w 54"/>
                <a:gd name="T31" fmla="*/ 21 h 42"/>
                <a:gd name="T32" fmla="*/ 26 w 54"/>
                <a:gd name="T33" fmla="*/ 14 h 42"/>
                <a:gd name="T34" fmla="*/ 23 w 54"/>
                <a:gd name="T35" fmla="*/ 4 h 42"/>
                <a:gd name="T36" fmla="*/ 19 w 54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42">
                  <a:moveTo>
                    <a:pt x="19" y="0"/>
                  </a:moveTo>
                  <a:cubicBezTo>
                    <a:pt x="19" y="0"/>
                    <a:pt x="22" y="5"/>
                    <a:pt x="24" y="9"/>
                  </a:cubicBezTo>
                  <a:cubicBezTo>
                    <a:pt x="25" y="14"/>
                    <a:pt x="25" y="15"/>
                    <a:pt x="27" y="17"/>
                  </a:cubicBezTo>
                  <a:cubicBezTo>
                    <a:pt x="29" y="19"/>
                    <a:pt x="30" y="21"/>
                    <a:pt x="30" y="21"/>
                  </a:cubicBezTo>
                  <a:lnTo>
                    <a:pt x="21" y="18"/>
                  </a:lnTo>
                  <a:cubicBezTo>
                    <a:pt x="21" y="18"/>
                    <a:pt x="12" y="15"/>
                    <a:pt x="9" y="13"/>
                  </a:cubicBezTo>
                  <a:cubicBezTo>
                    <a:pt x="6" y="11"/>
                    <a:pt x="0" y="7"/>
                    <a:pt x="0" y="7"/>
                  </a:cubicBezTo>
                  <a:cubicBezTo>
                    <a:pt x="0" y="7"/>
                    <a:pt x="3" y="10"/>
                    <a:pt x="7" y="12"/>
                  </a:cubicBezTo>
                  <a:cubicBezTo>
                    <a:pt x="11" y="15"/>
                    <a:pt x="28" y="22"/>
                    <a:pt x="31" y="23"/>
                  </a:cubicBezTo>
                  <a:cubicBezTo>
                    <a:pt x="34" y="24"/>
                    <a:pt x="43" y="28"/>
                    <a:pt x="45" y="31"/>
                  </a:cubicBezTo>
                  <a:cubicBezTo>
                    <a:pt x="48" y="34"/>
                    <a:pt x="49" y="37"/>
                    <a:pt x="51" y="39"/>
                  </a:cubicBezTo>
                  <a:cubicBezTo>
                    <a:pt x="52" y="40"/>
                    <a:pt x="54" y="42"/>
                    <a:pt x="54" y="42"/>
                  </a:cubicBezTo>
                  <a:lnTo>
                    <a:pt x="54" y="38"/>
                  </a:lnTo>
                  <a:cubicBezTo>
                    <a:pt x="54" y="38"/>
                    <a:pt x="52" y="38"/>
                    <a:pt x="50" y="35"/>
                  </a:cubicBezTo>
                  <a:cubicBezTo>
                    <a:pt x="48" y="32"/>
                    <a:pt x="46" y="30"/>
                    <a:pt x="44" y="28"/>
                  </a:cubicBezTo>
                  <a:cubicBezTo>
                    <a:pt x="42" y="27"/>
                    <a:pt x="32" y="22"/>
                    <a:pt x="32" y="21"/>
                  </a:cubicBezTo>
                  <a:cubicBezTo>
                    <a:pt x="31" y="20"/>
                    <a:pt x="27" y="16"/>
                    <a:pt x="26" y="14"/>
                  </a:cubicBezTo>
                  <a:cubicBezTo>
                    <a:pt x="25" y="12"/>
                    <a:pt x="23" y="4"/>
                    <a:pt x="23" y="4"/>
                  </a:cubicBezTo>
                  <a:lnTo>
                    <a:pt x="19" y="0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7" name="Freeform 569">
              <a:extLst>
                <a:ext uri="{FF2B5EF4-FFF2-40B4-BE49-F238E27FC236}">
                  <a16:creationId xmlns:a16="http://schemas.microsoft.com/office/drawing/2014/main" id="{E5D6C920-DB25-4A9A-8B79-6717CAEF2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2070"/>
              <a:ext cx="28" cy="108"/>
            </a:xfrm>
            <a:custGeom>
              <a:avLst/>
              <a:gdLst>
                <a:gd name="T0" fmla="*/ 23 w 28"/>
                <a:gd name="T1" fmla="*/ 47 h 54"/>
                <a:gd name="T2" fmla="*/ 23 w 28"/>
                <a:gd name="T3" fmla="*/ 54 h 54"/>
                <a:gd name="T4" fmla="*/ 22 w 28"/>
                <a:gd name="T5" fmla="*/ 53 h 54"/>
                <a:gd name="T6" fmla="*/ 21 w 28"/>
                <a:gd name="T7" fmla="*/ 25 h 54"/>
                <a:gd name="T8" fmla="*/ 18 w 28"/>
                <a:gd name="T9" fmla="*/ 20 h 54"/>
                <a:gd name="T10" fmla="*/ 6 w 28"/>
                <a:gd name="T11" fmla="*/ 11 h 54"/>
                <a:gd name="T12" fmla="*/ 0 w 28"/>
                <a:gd name="T13" fmla="*/ 0 h 54"/>
                <a:gd name="T14" fmla="*/ 17 w 28"/>
                <a:gd name="T15" fmla="*/ 19 h 54"/>
                <a:gd name="T16" fmla="*/ 15 w 28"/>
                <a:gd name="T17" fmla="*/ 1 h 54"/>
                <a:gd name="T18" fmla="*/ 22 w 28"/>
                <a:gd name="T19" fmla="*/ 22 h 54"/>
                <a:gd name="T20" fmla="*/ 28 w 28"/>
                <a:gd name="T21" fmla="*/ 17 h 54"/>
                <a:gd name="T22" fmla="*/ 23 w 28"/>
                <a:gd name="T23" fmla="*/ 24 h 54"/>
                <a:gd name="T24" fmla="*/ 23 w 28"/>
                <a:gd name="T25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54">
                  <a:moveTo>
                    <a:pt x="23" y="47"/>
                  </a:moveTo>
                  <a:cubicBezTo>
                    <a:pt x="23" y="50"/>
                    <a:pt x="23" y="54"/>
                    <a:pt x="23" y="54"/>
                  </a:cubicBezTo>
                  <a:lnTo>
                    <a:pt x="22" y="53"/>
                  </a:lnTo>
                  <a:cubicBezTo>
                    <a:pt x="22" y="53"/>
                    <a:pt x="21" y="26"/>
                    <a:pt x="21" y="25"/>
                  </a:cubicBezTo>
                  <a:cubicBezTo>
                    <a:pt x="21" y="24"/>
                    <a:pt x="18" y="20"/>
                    <a:pt x="18" y="20"/>
                  </a:cubicBezTo>
                  <a:cubicBezTo>
                    <a:pt x="18" y="20"/>
                    <a:pt x="9" y="15"/>
                    <a:pt x="6" y="11"/>
                  </a:cubicBezTo>
                  <a:cubicBezTo>
                    <a:pt x="3" y="8"/>
                    <a:pt x="0" y="0"/>
                    <a:pt x="0" y="0"/>
                  </a:cubicBezTo>
                  <a:cubicBezTo>
                    <a:pt x="4" y="9"/>
                    <a:pt x="10" y="14"/>
                    <a:pt x="17" y="19"/>
                  </a:cubicBezTo>
                  <a:cubicBezTo>
                    <a:pt x="16" y="13"/>
                    <a:pt x="15" y="7"/>
                    <a:pt x="15" y="1"/>
                  </a:cubicBezTo>
                  <a:cubicBezTo>
                    <a:pt x="17" y="8"/>
                    <a:pt x="16" y="18"/>
                    <a:pt x="22" y="22"/>
                  </a:cubicBezTo>
                  <a:cubicBezTo>
                    <a:pt x="24" y="21"/>
                    <a:pt x="27" y="19"/>
                    <a:pt x="28" y="17"/>
                  </a:cubicBezTo>
                  <a:cubicBezTo>
                    <a:pt x="27" y="20"/>
                    <a:pt x="25" y="22"/>
                    <a:pt x="23" y="24"/>
                  </a:cubicBezTo>
                  <a:cubicBezTo>
                    <a:pt x="23" y="24"/>
                    <a:pt x="23" y="45"/>
                    <a:pt x="23" y="47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8" name="Freeform 570">
              <a:extLst>
                <a:ext uri="{FF2B5EF4-FFF2-40B4-BE49-F238E27FC236}">
                  <a16:creationId xmlns:a16="http://schemas.microsoft.com/office/drawing/2014/main" id="{C2023695-2851-43C2-9EFA-F901ABF92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" y="2166"/>
              <a:ext cx="17" cy="37"/>
            </a:xfrm>
            <a:custGeom>
              <a:avLst/>
              <a:gdLst>
                <a:gd name="T0" fmla="*/ 0 w 17"/>
                <a:gd name="T1" fmla="*/ 0 h 18"/>
                <a:gd name="T2" fmla="*/ 0 w 17"/>
                <a:gd name="T3" fmla="*/ 2 h 18"/>
                <a:gd name="T4" fmla="*/ 9 w 17"/>
                <a:gd name="T5" fmla="*/ 11 h 18"/>
                <a:gd name="T6" fmla="*/ 17 w 17"/>
                <a:gd name="T7" fmla="*/ 18 h 18"/>
                <a:gd name="T8" fmla="*/ 16 w 17"/>
                <a:gd name="T9" fmla="*/ 15 h 18"/>
                <a:gd name="T10" fmla="*/ 7 w 17"/>
                <a:gd name="T11" fmla="*/ 5 h 18"/>
                <a:gd name="T12" fmla="*/ 0 w 17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8">
                  <a:moveTo>
                    <a:pt x="0" y="0"/>
                  </a:moveTo>
                  <a:lnTo>
                    <a:pt x="0" y="2"/>
                  </a:lnTo>
                  <a:cubicBezTo>
                    <a:pt x="0" y="2"/>
                    <a:pt x="7" y="8"/>
                    <a:pt x="9" y="11"/>
                  </a:cubicBezTo>
                  <a:cubicBezTo>
                    <a:pt x="12" y="14"/>
                    <a:pt x="17" y="18"/>
                    <a:pt x="17" y="18"/>
                  </a:cubicBezTo>
                  <a:lnTo>
                    <a:pt x="16" y="15"/>
                  </a:lnTo>
                  <a:cubicBezTo>
                    <a:pt x="16" y="15"/>
                    <a:pt x="9" y="7"/>
                    <a:pt x="7" y="5"/>
                  </a:cubicBezTo>
                  <a:cubicBezTo>
                    <a:pt x="5" y="4"/>
                    <a:pt x="0" y="0"/>
                    <a:pt x="0" y="0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9" name="Freeform 571">
              <a:extLst>
                <a:ext uri="{FF2B5EF4-FFF2-40B4-BE49-F238E27FC236}">
                  <a16:creationId xmlns:a16="http://schemas.microsoft.com/office/drawing/2014/main" id="{EBC4BC6B-C712-422B-95CA-00F606DC2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" y="2134"/>
              <a:ext cx="21" cy="30"/>
            </a:xfrm>
            <a:custGeom>
              <a:avLst/>
              <a:gdLst>
                <a:gd name="T0" fmla="*/ 9 w 21"/>
                <a:gd name="T1" fmla="*/ 6 h 15"/>
                <a:gd name="T2" fmla="*/ 21 w 21"/>
                <a:gd name="T3" fmla="*/ 13 h 15"/>
                <a:gd name="T4" fmla="*/ 21 w 21"/>
                <a:gd name="T5" fmla="*/ 15 h 15"/>
                <a:gd name="T6" fmla="*/ 10 w 21"/>
                <a:gd name="T7" fmla="*/ 8 h 15"/>
                <a:gd name="T8" fmla="*/ 1 w 21"/>
                <a:gd name="T9" fmla="*/ 11 h 15"/>
                <a:gd name="T10" fmla="*/ 0 w 21"/>
                <a:gd name="T11" fmla="*/ 10 h 15"/>
                <a:gd name="T12" fmla="*/ 8 w 21"/>
                <a:gd name="T13" fmla="*/ 7 h 15"/>
                <a:gd name="T14" fmla="*/ 9 w 21"/>
                <a:gd name="T15" fmla="*/ 0 h 15"/>
                <a:gd name="T16" fmla="*/ 9 w 21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5">
                  <a:moveTo>
                    <a:pt x="9" y="6"/>
                  </a:moveTo>
                  <a:lnTo>
                    <a:pt x="21" y="13"/>
                  </a:lnTo>
                  <a:lnTo>
                    <a:pt x="21" y="15"/>
                  </a:lnTo>
                  <a:lnTo>
                    <a:pt x="10" y="8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8" y="7"/>
                  </a:lnTo>
                  <a:cubicBezTo>
                    <a:pt x="8" y="7"/>
                    <a:pt x="9" y="0"/>
                    <a:pt x="9" y="0"/>
                  </a:cubicBezTo>
                  <a:cubicBezTo>
                    <a:pt x="9" y="1"/>
                    <a:pt x="9" y="6"/>
                    <a:pt x="9" y="6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0" name="Freeform 572">
              <a:extLst>
                <a:ext uri="{FF2B5EF4-FFF2-40B4-BE49-F238E27FC236}">
                  <a16:creationId xmlns:a16="http://schemas.microsoft.com/office/drawing/2014/main" id="{34D4023D-4CC4-4834-8908-062DD454B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" y="2104"/>
              <a:ext cx="28" cy="47"/>
            </a:xfrm>
            <a:custGeom>
              <a:avLst/>
              <a:gdLst>
                <a:gd name="T0" fmla="*/ 0 w 28"/>
                <a:gd name="T1" fmla="*/ 0 h 23"/>
                <a:gd name="T2" fmla="*/ 19 w 28"/>
                <a:gd name="T3" fmla="*/ 12 h 23"/>
                <a:gd name="T4" fmla="*/ 28 w 28"/>
                <a:gd name="T5" fmla="*/ 21 h 23"/>
                <a:gd name="T6" fmla="*/ 28 w 28"/>
                <a:gd name="T7" fmla="*/ 23 h 23"/>
                <a:gd name="T8" fmla="*/ 16 w 28"/>
                <a:gd name="T9" fmla="*/ 11 h 23"/>
                <a:gd name="T10" fmla="*/ 10 w 28"/>
                <a:gd name="T11" fmla="*/ 9 h 23"/>
                <a:gd name="T12" fmla="*/ 6 w 28"/>
                <a:gd name="T13" fmla="*/ 12 h 23"/>
                <a:gd name="T14" fmla="*/ 1 w 28"/>
                <a:gd name="T15" fmla="*/ 13 h 23"/>
                <a:gd name="T16" fmla="*/ 1 w 28"/>
                <a:gd name="T17" fmla="*/ 11 h 23"/>
                <a:gd name="T18" fmla="*/ 8 w 28"/>
                <a:gd name="T19" fmla="*/ 9 h 23"/>
                <a:gd name="T20" fmla="*/ 9 w 28"/>
                <a:gd name="T21" fmla="*/ 8 h 23"/>
                <a:gd name="T22" fmla="*/ 1 w 28"/>
                <a:gd name="T23" fmla="*/ 1 h 23"/>
                <a:gd name="T24" fmla="*/ 0 w 2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23">
                  <a:moveTo>
                    <a:pt x="0" y="0"/>
                  </a:moveTo>
                  <a:cubicBezTo>
                    <a:pt x="0" y="0"/>
                    <a:pt x="17" y="10"/>
                    <a:pt x="19" y="12"/>
                  </a:cubicBezTo>
                  <a:cubicBezTo>
                    <a:pt x="21" y="14"/>
                    <a:pt x="28" y="21"/>
                    <a:pt x="28" y="21"/>
                  </a:cubicBezTo>
                  <a:lnTo>
                    <a:pt x="28" y="23"/>
                  </a:lnTo>
                  <a:cubicBezTo>
                    <a:pt x="28" y="23"/>
                    <a:pt x="18" y="13"/>
                    <a:pt x="16" y="11"/>
                  </a:cubicBezTo>
                  <a:cubicBezTo>
                    <a:pt x="13" y="10"/>
                    <a:pt x="10" y="9"/>
                    <a:pt x="10" y="9"/>
                  </a:cubicBezTo>
                  <a:cubicBezTo>
                    <a:pt x="10" y="9"/>
                    <a:pt x="9" y="10"/>
                    <a:pt x="6" y="12"/>
                  </a:cubicBezTo>
                  <a:cubicBezTo>
                    <a:pt x="2" y="13"/>
                    <a:pt x="1" y="13"/>
                    <a:pt x="1" y="13"/>
                  </a:cubicBezTo>
                  <a:lnTo>
                    <a:pt x="1" y="11"/>
                  </a:lnTo>
                  <a:cubicBezTo>
                    <a:pt x="1" y="11"/>
                    <a:pt x="7" y="10"/>
                    <a:pt x="8" y="9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1" name="Freeform 573">
              <a:extLst>
                <a:ext uri="{FF2B5EF4-FFF2-40B4-BE49-F238E27FC236}">
                  <a16:creationId xmlns:a16="http://schemas.microsoft.com/office/drawing/2014/main" id="{C8498B75-E4BF-4C71-B234-0B8EF2160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" y="2122"/>
              <a:ext cx="11" cy="7"/>
            </a:xfrm>
            <a:custGeom>
              <a:avLst/>
              <a:gdLst>
                <a:gd name="T0" fmla="*/ 0 w 11"/>
                <a:gd name="T1" fmla="*/ 0 h 4"/>
                <a:gd name="T2" fmla="*/ 7 w 11"/>
                <a:gd name="T3" fmla="*/ 2 h 4"/>
                <a:gd name="T4" fmla="*/ 11 w 11"/>
                <a:gd name="T5" fmla="*/ 2 h 4"/>
                <a:gd name="T6" fmla="*/ 11 w 11"/>
                <a:gd name="T7" fmla="*/ 3 h 4"/>
                <a:gd name="T8" fmla="*/ 6 w 11"/>
                <a:gd name="T9" fmla="*/ 3 h 4"/>
                <a:gd name="T10" fmla="*/ 0 w 11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0" y="0"/>
                  </a:moveTo>
                  <a:cubicBezTo>
                    <a:pt x="0" y="0"/>
                    <a:pt x="5" y="2"/>
                    <a:pt x="7" y="2"/>
                  </a:cubicBezTo>
                  <a:cubicBezTo>
                    <a:pt x="10" y="2"/>
                    <a:pt x="11" y="2"/>
                    <a:pt x="11" y="2"/>
                  </a:cubicBezTo>
                  <a:lnTo>
                    <a:pt x="11" y="3"/>
                  </a:lnTo>
                  <a:cubicBezTo>
                    <a:pt x="11" y="3"/>
                    <a:pt x="9" y="4"/>
                    <a:pt x="6" y="3"/>
                  </a:cubicBezTo>
                  <a:cubicBezTo>
                    <a:pt x="4" y="2"/>
                    <a:pt x="0" y="0"/>
                    <a:pt x="0" y="0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2" name="Freeform 574">
              <a:extLst>
                <a:ext uri="{FF2B5EF4-FFF2-40B4-BE49-F238E27FC236}">
                  <a16:creationId xmlns:a16="http://schemas.microsoft.com/office/drawing/2014/main" id="{74859256-2E79-4C77-9775-E462DF321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" y="2194"/>
              <a:ext cx="44" cy="51"/>
            </a:xfrm>
            <a:custGeom>
              <a:avLst/>
              <a:gdLst>
                <a:gd name="T0" fmla="*/ 0 w 44"/>
                <a:gd name="T1" fmla="*/ 0 h 26"/>
                <a:gd name="T2" fmla="*/ 8 w 44"/>
                <a:gd name="T3" fmla="*/ 5 h 26"/>
                <a:gd name="T4" fmla="*/ 25 w 44"/>
                <a:gd name="T5" fmla="*/ 8 h 26"/>
                <a:gd name="T6" fmla="*/ 35 w 44"/>
                <a:gd name="T7" fmla="*/ 11 h 26"/>
                <a:gd name="T8" fmla="*/ 38 w 44"/>
                <a:gd name="T9" fmla="*/ 16 h 26"/>
                <a:gd name="T10" fmla="*/ 44 w 44"/>
                <a:gd name="T11" fmla="*/ 24 h 26"/>
                <a:gd name="T12" fmla="*/ 44 w 44"/>
                <a:gd name="T13" fmla="*/ 26 h 26"/>
                <a:gd name="T14" fmla="*/ 36 w 44"/>
                <a:gd name="T15" fmla="*/ 17 h 26"/>
                <a:gd name="T16" fmla="*/ 33 w 44"/>
                <a:gd name="T17" fmla="*/ 11 h 26"/>
                <a:gd name="T18" fmla="*/ 14 w 44"/>
                <a:gd name="T19" fmla="*/ 8 h 26"/>
                <a:gd name="T20" fmla="*/ 5 w 44"/>
                <a:gd name="T21" fmla="*/ 5 h 26"/>
                <a:gd name="T22" fmla="*/ 0 w 44"/>
                <a:gd name="T2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26">
                  <a:moveTo>
                    <a:pt x="0" y="0"/>
                  </a:moveTo>
                  <a:cubicBezTo>
                    <a:pt x="0" y="1"/>
                    <a:pt x="2" y="3"/>
                    <a:pt x="8" y="5"/>
                  </a:cubicBezTo>
                  <a:cubicBezTo>
                    <a:pt x="13" y="7"/>
                    <a:pt x="25" y="8"/>
                    <a:pt x="25" y="8"/>
                  </a:cubicBezTo>
                  <a:cubicBezTo>
                    <a:pt x="25" y="8"/>
                    <a:pt x="34" y="9"/>
                    <a:pt x="35" y="11"/>
                  </a:cubicBezTo>
                  <a:cubicBezTo>
                    <a:pt x="37" y="12"/>
                    <a:pt x="38" y="16"/>
                    <a:pt x="38" y="16"/>
                  </a:cubicBezTo>
                  <a:cubicBezTo>
                    <a:pt x="40" y="19"/>
                    <a:pt x="42" y="21"/>
                    <a:pt x="44" y="24"/>
                  </a:cubicBezTo>
                  <a:cubicBezTo>
                    <a:pt x="44" y="25"/>
                    <a:pt x="44" y="26"/>
                    <a:pt x="44" y="26"/>
                  </a:cubicBezTo>
                  <a:cubicBezTo>
                    <a:pt x="44" y="26"/>
                    <a:pt x="36" y="18"/>
                    <a:pt x="36" y="17"/>
                  </a:cubicBezTo>
                  <a:cubicBezTo>
                    <a:pt x="36" y="15"/>
                    <a:pt x="35" y="12"/>
                    <a:pt x="33" y="11"/>
                  </a:cubicBezTo>
                  <a:cubicBezTo>
                    <a:pt x="31" y="10"/>
                    <a:pt x="18" y="9"/>
                    <a:pt x="14" y="8"/>
                  </a:cubicBezTo>
                  <a:cubicBezTo>
                    <a:pt x="10" y="7"/>
                    <a:pt x="8" y="8"/>
                    <a:pt x="5" y="5"/>
                  </a:cubicBezTo>
                  <a:cubicBezTo>
                    <a:pt x="3" y="3"/>
                    <a:pt x="0" y="0"/>
                    <a:pt x="0" y="0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3" name="Freeform 575">
              <a:extLst>
                <a:ext uri="{FF2B5EF4-FFF2-40B4-BE49-F238E27FC236}">
                  <a16:creationId xmlns:a16="http://schemas.microsoft.com/office/drawing/2014/main" id="{33F5F909-FE55-4631-9478-03334962C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9" y="2192"/>
              <a:ext cx="17" cy="14"/>
            </a:xfrm>
            <a:custGeom>
              <a:avLst/>
              <a:gdLst>
                <a:gd name="T0" fmla="*/ 0 w 16"/>
                <a:gd name="T1" fmla="*/ 0 h 7"/>
                <a:gd name="T2" fmla="*/ 12 w 16"/>
                <a:gd name="T3" fmla="*/ 1 h 7"/>
                <a:gd name="T4" fmla="*/ 16 w 16"/>
                <a:gd name="T5" fmla="*/ 7 h 7"/>
                <a:gd name="T6" fmla="*/ 14 w 16"/>
                <a:gd name="T7" fmla="*/ 7 h 7"/>
                <a:gd name="T8" fmla="*/ 11 w 16"/>
                <a:gd name="T9" fmla="*/ 2 h 7"/>
                <a:gd name="T10" fmla="*/ 0 w 16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">
                  <a:moveTo>
                    <a:pt x="0" y="0"/>
                  </a:moveTo>
                  <a:lnTo>
                    <a:pt x="12" y="1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1" y="2"/>
                  </a:lnTo>
                  <a:lnTo>
                    <a:pt x="0" y="0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4" name="Freeform 576">
              <a:extLst>
                <a:ext uri="{FF2B5EF4-FFF2-40B4-BE49-F238E27FC236}">
                  <a16:creationId xmlns:a16="http://schemas.microsoft.com/office/drawing/2014/main" id="{46263E15-493A-4314-908B-9520E9646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" y="2138"/>
              <a:ext cx="18" cy="44"/>
            </a:xfrm>
            <a:custGeom>
              <a:avLst/>
              <a:gdLst>
                <a:gd name="T0" fmla="*/ 0 w 18"/>
                <a:gd name="T1" fmla="*/ 7 h 22"/>
                <a:gd name="T2" fmla="*/ 0 w 18"/>
                <a:gd name="T3" fmla="*/ 10 h 22"/>
                <a:gd name="T4" fmla="*/ 5 w 18"/>
                <a:gd name="T5" fmla="*/ 13 h 22"/>
                <a:gd name="T6" fmla="*/ 12 w 18"/>
                <a:gd name="T7" fmla="*/ 15 h 22"/>
                <a:gd name="T8" fmla="*/ 18 w 18"/>
                <a:gd name="T9" fmla="*/ 22 h 22"/>
                <a:gd name="T10" fmla="*/ 18 w 18"/>
                <a:gd name="T11" fmla="*/ 18 h 22"/>
                <a:gd name="T12" fmla="*/ 6 w 18"/>
                <a:gd name="T13" fmla="*/ 12 h 22"/>
                <a:gd name="T14" fmla="*/ 2 w 18"/>
                <a:gd name="T15" fmla="*/ 0 h 22"/>
                <a:gd name="T16" fmla="*/ 4 w 18"/>
                <a:gd name="T17" fmla="*/ 11 h 22"/>
                <a:gd name="T18" fmla="*/ 0 w 18"/>
                <a:gd name="T1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22">
                  <a:moveTo>
                    <a:pt x="0" y="7"/>
                  </a:move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3" y="13"/>
                    <a:pt x="5" y="13"/>
                  </a:cubicBezTo>
                  <a:cubicBezTo>
                    <a:pt x="8" y="14"/>
                    <a:pt x="11" y="14"/>
                    <a:pt x="12" y="15"/>
                  </a:cubicBezTo>
                  <a:cubicBezTo>
                    <a:pt x="14" y="16"/>
                    <a:pt x="18" y="22"/>
                    <a:pt x="18" y="22"/>
                  </a:cubicBezTo>
                  <a:cubicBezTo>
                    <a:pt x="18" y="21"/>
                    <a:pt x="18" y="19"/>
                    <a:pt x="18" y="18"/>
                  </a:cubicBezTo>
                  <a:cubicBezTo>
                    <a:pt x="15" y="13"/>
                    <a:pt x="11" y="13"/>
                    <a:pt x="6" y="12"/>
                  </a:cubicBezTo>
                  <a:cubicBezTo>
                    <a:pt x="6" y="7"/>
                    <a:pt x="5" y="4"/>
                    <a:pt x="2" y="0"/>
                  </a:cubicBezTo>
                  <a:cubicBezTo>
                    <a:pt x="4" y="4"/>
                    <a:pt x="4" y="7"/>
                    <a:pt x="4" y="11"/>
                  </a:cubicBezTo>
                  <a:cubicBezTo>
                    <a:pt x="3" y="10"/>
                    <a:pt x="2" y="8"/>
                    <a:pt x="0" y="7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5" name="Freeform 577">
              <a:extLst>
                <a:ext uri="{FF2B5EF4-FFF2-40B4-BE49-F238E27FC236}">
                  <a16:creationId xmlns:a16="http://schemas.microsoft.com/office/drawing/2014/main" id="{A99669EC-3983-4F8D-9BA9-CE28C18E9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" y="2106"/>
              <a:ext cx="9" cy="30"/>
            </a:xfrm>
            <a:custGeom>
              <a:avLst/>
              <a:gdLst>
                <a:gd name="T0" fmla="*/ 9 w 9"/>
                <a:gd name="T1" fmla="*/ 0 h 15"/>
                <a:gd name="T2" fmla="*/ 0 w 9"/>
                <a:gd name="T3" fmla="*/ 13 h 15"/>
                <a:gd name="T4" fmla="*/ 0 w 9"/>
                <a:gd name="T5" fmla="*/ 15 h 15"/>
                <a:gd name="T6" fmla="*/ 8 w 9"/>
                <a:gd name="T7" fmla="*/ 4 h 15"/>
                <a:gd name="T8" fmla="*/ 9 w 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5">
                  <a:moveTo>
                    <a:pt x="9" y="0"/>
                  </a:moveTo>
                  <a:lnTo>
                    <a:pt x="0" y="13"/>
                  </a:lnTo>
                  <a:lnTo>
                    <a:pt x="0" y="15"/>
                  </a:lnTo>
                  <a:cubicBezTo>
                    <a:pt x="0" y="15"/>
                    <a:pt x="7" y="6"/>
                    <a:pt x="8" y="4"/>
                  </a:cubicBezTo>
                  <a:cubicBezTo>
                    <a:pt x="9" y="2"/>
                    <a:pt x="9" y="0"/>
                    <a:pt x="9" y="0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6" name="Freeform 578">
              <a:extLst>
                <a:ext uri="{FF2B5EF4-FFF2-40B4-BE49-F238E27FC236}">
                  <a16:creationId xmlns:a16="http://schemas.microsoft.com/office/drawing/2014/main" id="{A47898DE-0D8D-4ABC-8C24-7752AFBBA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" y="2120"/>
              <a:ext cx="15" cy="44"/>
            </a:xfrm>
            <a:custGeom>
              <a:avLst/>
              <a:gdLst>
                <a:gd name="T0" fmla="*/ 0 w 15"/>
                <a:gd name="T1" fmla="*/ 2 h 22"/>
                <a:gd name="T2" fmla="*/ 7 w 15"/>
                <a:gd name="T3" fmla="*/ 10 h 22"/>
                <a:gd name="T4" fmla="*/ 14 w 15"/>
                <a:gd name="T5" fmla="*/ 22 h 22"/>
                <a:gd name="T6" fmla="*/ 15 w 15"/>
                <a:gd name="T7" fmla="*/ 21 h 22"/>
                <a:gd name="T8" fmla="*/ 11 w 15"/>
                <a:gd name="T9" fmla="*/ 11 h 22"/>
                <a:gd name="T10" fmla="*/ 4 w 15"/>
                <a:gd name="T11" fmla="*/ 4 h 22"/>
                <a:gd name="T12" fmla="*/ 0 w 15"/>
                <a:gd name="T13" fmla="*/ 0 h 22"/>
                <a:gd name="T14" fmla="*/ 0 w 15"/>
                <a:gd name="T15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2">
                  <a:moveTo>
                    <a:pt x="0" y="2"/>
                  </a:moveTo>
                  <a:cubicBezTo>
                    <a:pt x="0" y="2"/>
                    <a:pt x="5" y="7"/>
                    <a:pt x="7" y="10"/>
                  </a:cubicBezTo>
                  <a:cubicBezTo>
                    <a:pt x="10" y="12"/>
                    <a:pt x="14" y="22"/>
                    <a:pt x="14" y="22"/>
                  </a:cubicBezTo>
                  <a:lnTo>
                    <a:pt x="15" y="21"/>
                  </a:lnTo>
                  <a:cubicBezTo>
                    <a:pt x="15" y="21"/>
                    <a:pt x="12" y="13"/>
                    <a:pt x="11" y="11"/>
                  </a:cubicBezTo>
                  <a:cubicBezTo>
                    <a:pt x="9" y="9"/>
                    <a:pt x="6" y="6"/>
                    <a:pt x="4" y="4"/>
                  </a:cubicBezTo>
                  <a:cubicBezTo>
                    <a:pt x="3" y="2"/>
                    <a:pt x="0" y="0"/>
                    <a:pt x="0" y="0"/>
                  </a:cubicBezTo>
                  <a:lnTo>
                    <a:pt x="0" y="2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7" name="Freeform 579">
              <a:extLst>
                <a:ext uri="{FF2B5EF4-FFF2-40B4-BE49-F238E27FC236}">
                  <a16:creationId xmlns:a16="http://schemas.microsoft.com/office/drawing/2014/main" id="{7ACA2253-3DA2-4AD5-A895-F5DFB927D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1" y="2206"/>
              <a:ext cx="34" cy="84"/>
            </a:xfrm>
            <a:custGeom>
              <a:avLst/>
              <a:gdLst>
                <a:gd name="T0" fmla="*/ 0 w 34"/>
                <a:gd name="T1" fmla="*/ 42 h 42"/>
                <a:gd name="T2" fmla="*/ 2 w 34"/>
                <a:gd name="T3" fmla="*/ 37 h 42"/>
                <a:gd name="T4" fmla="*/ 12 w 34"/>
                <a:gd name="T5" fmla="*/ 29 h 42"/>
                <a:gd name="T6" fmla="*/ 20 w 34"/>
                <a:gd name="T7" fmla="*/ 20 h 42"/>
                <a:gd name="T8" fmla="*/ 21 w 34"/>
                <a:gd name="T9" fmla="*/ 16 h 42"/>
                <a:gd name="T10" fmla="*/ 28 w 34"/>
                <a:gd name="T11" fmla="*/ 13 h 42"/>
                <a:gd name="T12" fmla="*/ 30 w 34"/>
                <a:gd name="T13" fmla="*/ 10 h 42"/>
                <a:gd name="T14" fmla="*/ 31 w 34"/>
                <a:gd name="T15" fmla="*/ 3 h 42"/>
                <a:gd name="T16" fmla="*/ 34 w 34"/>
                <a:gd name="T17" fmla="*/ 0 h 42"/>
                <a:gd name="T18" fmla="*/ 32 w 34"/>
                <a:gd name="T19" fmla="*/ 3 h 42"/>
                <a:gd name="T20" fmla="*/ 31 w 34"/>
                <a:gd name="T21" fmla="*/ 12 h 42"/>
                <a:gd name="T22" fmla="*/ 22 w 34"/>
                <a:gd name="T23" fmla="*/ 18 h 42"/>
                <a:gd name="T24" fmla="*/ 14 w 34"/>
                <a:gd name="T25" fmla="*/ 29 h 42"/>
                <a:gd name="T26" fmla="*/ 0 w 34"/>
                <a:gd name="T2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42">
                  <a:moveTo>
                    <a:pt x="0" y="42"/>
                  </a:moveTo>
                  <a:lnTo>
                    <a:pt x="2" y="37"/>
                  </a:lnTo>
                  <a:cubicBezTo>
                    <a:pt x="2" y="37"/>
                    <a:pt x="8" y="33"/>
                    <a:pt x="12" y="29"/>
                  </a:cubicBezTo>
                  <a:cubicBezTo>
                    <a:pt x="15" y="25"/>
                    <a:pt x="19" y="22"/>
                    <a:pt x="20" y="20"/>
                  </a:cubicBezTo>
                  <a:cubicBezTo>
                    <a:pt x="21" y="18"/>
                    <a:pt x="21" y="16"/>
                    <a:pt x="21" y="16"/>
                  </a:cubicBezTo>
                  <a:cubicBezTo>
                    <a:pt x="21" y="16"/>
                    <a:pt x="26" y="15"/>
                    <a:pt x="28" y="13"/>
                  </a:cubicBezTo>
                  <a:cubicBezTo>
                    <a:pt x="30" y="11"/>
                    <a:pt x="30" y="10"/>
                    <a:pt x="30" y="10"/>
                  </a:cubicBezTo>
                  <a:cubicBezTo>
                    <a:pt x="30" y="10"/>
                    <a:pt x="29" y="5"/>
                    <a:pt x="31" y="3"/>
                  </a:cubicBezTo>
                  <a:cubicBezTo>
                    <a:pt x="32" y="0"/>
                    <a:pt x="34" y="0"/>
                    <a:pt x="34" y="0"/>
                  </a:cubicBezTo>
                  <a:cubicBezTo>
                    <a:pt x="34" y="0"/>
                    <a:pt x="32" y="2"/>
                    <a:pt x="32" y="3"/>
                  </a:cubicBezTo>
                  <a:cubicBezTo>
                    <a:pt x="32" y="5"/>
                    <a:pt x="33" y="11"/>
                    <a:pt x="31" y="12"/>
                  </a:cubicBezTo>
                  <a:cubicBezTo>
                    <a:pt x="30" y="14"/>
                    <a:pt x="22" y="18"/>
                    <a:pt x="22" y="18"/>
                  </a:cubicBezTo>
                  <a:cubicBezTo>
                    <a:pt x="22" y="18"/>
                    <a:pt x="21" y="22"/>
                    <a:pt x="14" y="29"/>
                  </a:cubicBezTo>
                  <a:cubicBezTo>
                    <a:pt x="7" y="35"/>
                    <a:pt x="0" y="42"/>
                    <a:pt x="0" y="42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8" name="Freeform 580">
              <a:extLst>
                <a:ext uri="{FF2B5EF4-FFF2-40B4-BE49-F238E27FC236}">
                  <a16:creationId xmlns:a16="http://schemas.microsoft.com/office/drawing/2014/main" id="{65D7983C-2902-4F40-8706-C9FEEC663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" y="2260"/>
              <a:ext cx="8" cy="18"/>
            </a:xfrm>
            <a:custGeom>
              <a:avLst/>
              <a:gdLst>
                <a:gd name="T0" fmla="*/ 1 w 8"/>
                <a:gd name="T1" fmla="*/ 0 h 9"/>
                <a:gd name="T2" fmla="*/ 8 w 8"/>
                <a:gd name="T3" fmla="*/ 6 h 9"/>
                <a:gd name="T4" fmla="*/ 7 w 8"/>
                <a:gd name="T5" fmla="*/ 9 h 9"/>
                <a:gd name="T6" fmla="*/ 0 w 8"/>
                <a:gd name="T7" fmla="*/ 1 h 9"/>
                <a:gd name="T8" fmla="*/ 1 w 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1" y="0"/>
                  </a:moveTo>
                  <a:cubicBezTo>
                    <a:pt x="1" y="0"/>
                    <a:pt x="8" y="6"/>
                    <a:pt x="8" y="6"/>
                  </a:cubicBezTo>
                  <a:lnTo>
                    <a:pt x="7" y="9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9" name="Freeform 581">
              <a:extLst>
                <a:ext uri="{FF2B5EF4-FFF2-40B4-BE49-F238E27FC236}">
                  <a16:creationId xmlns:a16="http://schemas.microsoft.com/office/drawing/2014/main" id="{CF561492-3845-4242-9A74-60A045A25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" y="2220"/>
              <a:ext cx="13" cy="22"/>
            </a:xfrm>
            <a:custGeom>
              <a:avLst/>
              <a:gdLst>
                <a:gd name="T0" fmla="*/ 1 w 13"/>
                <a:gd name="T1" fmla="*/ 0 h 11"/>
                <a:gd name="T2" fmla="*/ 8 w 13"/>
                <a:gd name="T3" fmla="*/ 5 h 11"/>
                <a:gd name="T4" fmla="*/ 13 w 13"/>
                <a:gd name="T5" fmla="*/ 10 h 11"/>
                <a:gd name="T6" fmla="*/ 12 w 13"/>
                <a:gd name="T7" fmla="*/ 11 h 11"/>
                <a:gd name="T8" fmla="*/ 4 w 13"/>
                <a:gd name="T9" fmla="*/ 3 h 11"/>
                <a:gd name="T10" fmla="*/ 0 w 13"/>
                <a:gd name="T11" fmla="*/ 1 h 11"/>
                <a:gd name="T12" fmla="*/ 1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1" y="0"/>
                  </a:moveTo>
                  <a:cubicBezTo>
                    <a:pt x="1" y="0"/>
                    <a:pt x="5" y="3"/>
                    <a:pt x="8" y="5"/>
                  </a:cubicBezTo>
                  <a:cubicBezTo>
                    <a:pt x="11" y="8"/>
                    <a:pt x="13" y="10"/>
                    <a:pt x="13" y="10"/>
                  </a:cubicBezTo>
                  <a:lnTo>
                    <a:pt x="12" y="11"/>
                  </a:lnTo>
                  <a:cubicBezTo>
                    <a:pt x="12" y="11"/>
                    <a:pt x="7" y="5"/>
                    <a:pt x="4" y="3"/>
                  </a:cubicBezTo>
                  <a:cubicBezTo>
                    <a:pt x="2" y="2"/>
                    <a:pt x="0" y="1"/>
                    <a:pt x="0" y="1"/>
                  </a:cubicBezTo>
                  <a:lnTo>
                    <a:pt x="1" y="0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0" name="Freeform 582">
              <a:extLst>
                <a:ext uri="{FF2B5EF4-FFF2-40B4-BE49-F238E27FC236}">
                  <a16:creationId xmlns:a16="http://schemas.microsoft.com/office/drawing/2014/main" id="{D99D92F7-9219-4840-AF25-F47AF3D9C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3" y="2160"/>
              <a:ext cx="28" cy="28"/>
            </a:xfrm>
            <a:custGeom>
              <a:avLst/>
              <a:gdLst>
                <a:gd name="T0" fmla="*/ 0 w 28"/>
                <a:gd name="T1" fmla="*/ 14 h 14"/>
                <a:gd name="T2" fmla="*/ 0 w 28"/>
                <a:gd name="T3" fmla="*/ 12 h 14"/>
                <a:gd name="T4" fmla="*/ 15 w 28"/>
                <a:gd name="T5" fmla="*/ 7 h 14"/>
                <a:gd name="T6" fmla="*/ 28 w 28"/>
                <a:gd name="T7" fmla="*/ 0 h 14"/>
                <a:gd name="T8" fmla="*/ 28 w 28"/>
                <a:gd name="T9" fmla="*/ 1 h 14"/>
                <a:gd name="T10" fmla="*/ 17 w 28"/>
                <a:gd name="T11" fmla="*/ 7 h 14"/>
                <a:gd name="T12" fmla="*/ 6 w 28"/>
                <a:gd name="T13" fmla="*/ 12 h 14"/>
                <a:gd name="T14" fmla="*/ 0 w 28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4">
                  <a:moveTo>
                    <a:pt x="0" y="14"/>
                  </a:moveTo>
                  <a:lnTo>
                    <a:pt x="0" y="12"/>
                  </a:lnTo>
                  <a:cubicBezTo>
                    <a:pt x="0" y="12"/>
                    <a:pt x="12" y="8"/>
                    <a:pt x="15" y="7"/>
                  </a:cubicBezTo>
                  <a:cubicBezTo>
                    <a:pt x="18" y="6"/>
                    <a:pt x="28" y="0"/>
                    <a:pt x="28" y="0"/>
                  </a:cubicBezTo>
                  <a:lnTo>
                    <a:pt x="28" y="1"/>
                  </a:lnTo>
                  <a:cubicBezTo>
                    <a:pt x="28" y="1"/>
                    <a:pt x="19" y="6"/>
                    <a:pt x="17" y="7"/>
                  </a:cubicBezTo>
                  <a:cubicBezTo>
                    <a:pt x="14" y="8"/>
                    <a:pt x="8" y="11"/>
                    <a:pt x="6" y="12"/>
                  </a:cubicBezTo>
                  <a:cubicBezTo>
                    <a:pt x="4" y="13"/>
                    <a:pt x="0" y="14"/>
                    <a:pt x="0" y="14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1" name="Freeform 583">
              <a:extLst>
                <a:ext uri="{FF2B5EF4-FFF2-40B4-BE49-F238E27FC236}">
                  <a16:creationId xmlns:a16="http://schemas.microsoft.com/office/drawing/2014/main" id="{BC665EBE-8873-4265-8B6A-FCDE13484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0" y="2178"/>
              <a:ext cx="46" cy="74"/>
            </a:xfrm>
            <a:custGeom>
              <a:avLst/>
              <a:gdLst>
                <a:gd name="T0" fmla="*/ 27 w 46"/>
                <a:gd name="T1" fmla="*/ 4 h 37"/>
                <a:gd name="T2" fmla="*/ 15 w 46"/>
                <a:gd name="T3" fmla="*/ 16 h 37"/>
                <a:gd name="T4" fmla="*/ 0 w 46"/>
                <a:gd name="T5" fmla="*/ 36 h 37"/>
                <a:gd name="T6" fmla="*/ 2 w 46"/>
                <a:gd name="T7" fmla="*/ 37 h 37"/>
                <a:gd name="T8" fmla="*/ 15 w 46"/>
                <a:gd name="T9" fmla="*/ 18 h 37"/>
                <a:gd name="T10" fmla="*/ 27 w 46"/>
                <a:gd name="T11" fmla="*/ 6 h 37"/>
                <a:gd name="T12" fmla="*/ 31 w 46"/>
                <a:gd name="T13" fmla="*/ 5 h 37"/>
                <a:gd name="T14" fmla="*/ 40 w 46"/>
                <a:gd name="T15" fmla="*/ 5 h 37"/>
                <a:gd name="T16" fmla="*/ 46 w 46"/>
                <a:gd name="T17" fmla="*/ 1 h 37"/>
                <a:gd name="T18" fmla="*/ 36 w 46"/>
                <a:gd name="T19" fmla="*/ 4 h 37"/>
                <a:gd name="T20" fmla="*/ 30 w 46"/>
                <a:gd name="T21" fmla="*/ 3 h 37"/>
                <a:gd name="T22" fmla="*/ 31 w 46"/>
                <a:gd name="T23" fmla="*/ 0 h 37"/>
                <a:gd name="T24" fmla="*/ 27 w 46"/>
                <a:gd name="T2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37">
                  <a:moveTo>
                    <a:pt x="27" y="4"/>
                  </a:moveTo>
                  <a:cubicBezTo>
                    <a:pt x="27" y="4"/>
                    <a:pt x="20" y="12"/>
                    <a:pt x="15" y="16"/>
                  </a:cubicBezTo>
                  <a:cubicBezTo>
                    <a:pt x="10" y="21"/>
                    <a:pt x="0" y="36"/>
                    <a:pt x="0" y="36"/>
                  </a:cubicBezTo>
                  <a:lnTo>
                    <a:pt x="2" y="37"/>
                  </a:lnTo>
                  <a:cubicBezTo>
                    <a:pt x="2" y="37"/>
                    <a:pt x="10" y="24"/>
                    <a:pt x="15" y="18"/>
                  </a:cubicBezTo>
                  <a:cubicBezTo>
                    <a:pt x="19" y="13"/>
                    <a:pt x="27" y="6"/>
                    <a:pt x="27" y="6"/>
                  </a:cubicBezTo>
                  <a:cubicBezTo>
                    <a:pt x="27" y="6"/>
                    <a:pt x="29" y="5"/>
                    <a:pt x="31" y="5"/>
                  </a:cubicBezTo>
                  <a:cubicBezTo>
                    <a:pt x="32" y="5"/>
                    <a:pt x="39" y="6"/>
                    <a:pt x="40" y="5"/>
                  </a:cubicBezTo>
                  <a:cubicBezTo>
                    <a:pt x="42" y="4"/>
                    <a:pt x="46" y="1"/>
                    <a:pt x="46" y="1"/>
                  </a:cubicBezTo>
                  <a:cubicBezTo>
                    <a:pt x="46" y="1"/>
                    <a:pt x="39" y="4"/>
                    <a:pt x="36" y="4"/>
                  </a:cubicBezTo>
                  <a:cubicBezTo>
                    <a:pt x="32" y="4"/>
                    <a:pt x="30" y="3"/>
                    <a:pt x="30" y="3"/>
                  </a:cubicBezTo>
                  <a:lnTo>
                    <a:pt x="31" y="0"/>
                  </a:lnTo>
                  <a:lnTo>
                    <a:pt x="27" y="4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2" name="Freeform 584">
              <a:extLst>
                <a:ext uri="{FF2B5EF4-FFF2-40B4-BE49-F238E27FC236}">
                  <a16:creationId xmlns:a16="http://schemas.microsoft.com/office/drawing/2014/main" id="{B8747E4F-5EF5-4D43-8A7D-B98D04610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" y="2270"/>
              <a:ext cx="27" cy="208"/>
            </a:xfrm>
            <a:custGeom>
              <a:avLst/>
              <a:gdLst>
                <a:gd name="T0" fmla="*/ 0 w 27"/>
                <a:gd name="T1" fmla="*/ 104 h 104"/>
                <a:gd name="T2" fmla="*/ 6 w 27"/>
                <a:gd name="T3" fmla="*/ 90 h 104"/>
                <a:gd name="T4" fmla="*/ 13 w 27"/>
                <a:gd name="T5" fmla="*/ 65 h 104"/>
                <a:gd name="T6" fmla="*/ 12 w 27"/>
                <a:gd name="T7" fmla="*/ 56 h 104"/>
                <a:gd name="T8" fmla="*/ 7 w 27"/>
                <a:gd name="T9" fmla="*/ 44 h 104"/>
                <a:gd name="T10" fmla="*/ 15 w 27"/>
                <a:gd name="T11" fmla="*/ 31 h 104"/>
                <a:gd name="T12" fmla="*/ 14 w 27"/>
                <a:gd name="T13" fmla="*/ 19 h 104"/>
                <a:gd name="T14" fmla="*/ 27 w 27"/>
                <a:gd name="T15" fmla="*/ 0 h 104"/>
                <a:gd name="T16" fmla="*/ 26 w 27"/>
                <a:gd name="T17" fmla="*/ 5 h 104"/>
                <a:gd name="T18" fmla="*/ 16 w 27"/>
                <a:gd name="T19" fmla="*/ 20 h 104"/>
                <a:gd name="T20" fmla="*/ 16 w 27"/>
                <a:gd name="T21" fmla="*/ 34 h 104"/>
                <a:gd name="T22" fmla="*/ 24 w 27"/>
                <a:gd name="T23" fmla="*/ 28 h 104"/>
                <a:gd name="T24" fmla="*/ 22 w 27"/>
                <a:gd name="T25" fmla="*/ 31 h 104"/>
                <a:gd name="T26" fmla="*/ 10 w 27"/>
                <a:gd name="T27" fmla="*/ 42 h 104"/>
                <a:gd name="T28" fmla="*/ 16 w 27"/>
                <a:gd name="T29" fmla="*/ 62 h 104"/>
                <a:gd name="T30" fmla="*/ 19 w 27"/>
                <a:gd name="T31" fmla="*/ 57 h 104"/>
                <a:gd name="T32" fmla="*/ 20 w 27"/>
                <a:gd name="T33" fmla="*/ 60 h 104"/>
                <a:gd name="T34" fmla="*/ 14 w 27"/>
                <a:gd name="T35" fmla="*/ 72 h 104"/>
                <a:gd name="T36" fmla="*/ 4 w 27"/>
                <a:gd name="T37" fmla="*/ 104 h 104"/>
                <a:gd name="T38" fmla="*/ 0 w 27"/>
                <a:gd name="T3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104">
                  <a:moveTo>
                    <a:pt x="0" y="104"/>
                  </a:moveTo>
                  <a:cubicBezTo>
                    <a:pt x="0" y="103"/>
                    <a:pt x="4" y="95"/>
                    <a:pt x="6" y="90"/>
                  </a:cubicBezTo>
                  <a:cubicBezTo>
                    <a:pt x="8" y="86"/>
                    <a:pt x="13" y="67"/>
                    <a:pt x="13" y="65"/>
                  </a:cubicBezTo>
                  <a:cubicBezTo>
                    <a:pt x="13" y="63"/>
                    <a:pt x="13" y="58"/>
                    <a:pt x="12" y="56"/>
                  </a:cubicBezTo>
                  <a:cubicBezTo>
                    <a:pt x="11" y="53"/>
                    <a:pt x="7" y="47"/>
                    <a:pt x="7" y="44"/>
                  </a:cubicBezTo>
                  <a:cubicBezTo>
                    <a:pt x="7" y="38"/>
                    <a:pt x="15" y="37"/>
                    <a:pt x="15" y="31"/>
                  </a:cubicBezTo>
                  <a:cubicBezTo>
                    <a:pt x="15" y="28"/>
                    <a:pt x="14" y="19"/>
                    <a:pt x="14" y="19"/>
                  </a:cubicBezTo>
                  <a:cubicBezTo>
                    <a:pt x="18" y="13"/>
                    <a:pt x="22" y="7"/>
                    <a:pt x="27" y="0"/>
                  </a:cubicBezTo>
                  <a:cubicBezTo>
                    <a:pt x="27" y="2"/>
                    <a:pt x="27" y="4"/>
                    <a:pt x="26" y="5"/>
                  </a:cubicBezTo>
                  <a:cubicBezTo>
                    <a:pt x="23" y="10"/>
                    <a:pt x="19" y="15"/>
                    <a:pt x="16" y="20"/>
                  </a:cubicBezTo>
                  <a:cubicBezTo>
                    <a:pt x="16" y="24"/>
                    <a:pt x="16" y="29"/>
                    <a:pt x="16" y="34"/>
                  </a:cubicBezTo>
                  <a:cubicBezTo>
                    <a:pt x="19" y="32"/>
                    <a:pt x="21" y="30"/>
                    <a:pt x="24" y="28"/>
                  </a:cubicBezTo>
                  <a:cubicBezTo>
                    <a:pt x="23" y="29"/>
                    <a:pt x="22" y="30"/>
                    <a:pt x="22" y="31"/>
                  </a:cubicBezTo>
                  <a:cubicBezTo>
                    <a:pt x="22" y="31"/>
                    <a:pt x="10" y="39"/>
                    <a:pt x="10" y="42"/>
                  </a:cubicBezTo>
                  <a:cubicBezTo>
                    <a:pt x="9" y="45"/>
                    <a:pt x="16" y="62"/>
                    <a:pt x="16" y="62"/>
                  </a:cubicBezTo>
                  <a:cubicBezTo>
                    <a:pt x="17" y="60"/>
                    <a:pt x="18" y="59"/>
                    <a:pt x="19" y="57"/>
                  </a:cubicBezTo>
                  <a:cubicBezTo>
                    <a:pt x="19" y="58"/>
                    <a:pt x="20" y="59"/>
                    <a:pt x="20" y="60"/>
                  </a:cubicBezTo>
                  <a:cubicBezTo>
                    <a:pt x="20" y="60"/>
                    <a:pt x="15" y="68"/>
                    <a:pt x="14" y="72"/>
                  </a:cubicBezTo>
                  <a:cubicBezTo>
                    <a:pt x="12" y="76"/>
                    <a:pt x="4" y="104"/>
                    <a:pt x="4" y="104"/>
                  </a:cubicBezTo>
                  <a:cubicBezTo>
                    <a:pt x="2" y="104"/>
                    <a:pt x="1" y="104"/>
                    <a:pt x="0" y="104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3" name="Freeform 585">
              <a:extLst>
                <a:ext uri="{FF2B5EF4-FFF2-40B4-BE49-F238E27FC236}">
                  <a16:creationId xmlns:a16="http://schemas.microsoft.com/office/drawing/2014/main" id="{3FAE3A50-CA9A-4DF6-96D2-035609DB6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" y="2296"/>
              <a:ext cx="13" cy="172"/>
            </a:xfrm>
            <a:custGeom>
              <a:avLst/>
              <a:gdLst>
                <a:gd name="T0" fmla="*/ 9 w 13"/>
                <a:gd name="T1" fmla="*/ 19 h 86"/>
                <a:gd name="T2" fmla="*/ 6 w 13"/>
                <a:gd name="T3" fmla="*/ 32 h 86"/>
                <a:gd name="T4" fmla="*/ 8 w 13"/>
                <a:gd name="T5" fmla="*/ 47 h 86"/>
                <a:gd name="T6" fmla="*/ 7 w 13"/>
                <a:gd name="T7" fmla="*/ 61 h 86"/>
                <a:gd name="T8" fmla="*/ 0 w 13"/>
                <a:gd name="T9" fmla="*/ 86 h 86"/>
                <a:gd name="T10" fmla="*/ 1 w 13"/>
                <a:gd name="T11" fmla="*/ 85 h 86"/>
                <a:gd name="T12" fmla="*/ 10 w 13"/>
                <a:gd name="T13" fmla="*/ 55 h 86"/>
                <a:gd name="T14" fmla="*/ 8 w 13"/>
                <a:gd name="T15" fmla="*/ 36 h 86"/>
                <a:gd name="T16" fmla="*/ 8 w 13"/>
                <a:gd name="T17" fmla="*/ 28 h 86"/>
                <a:gd name="T18" fmla="*/ 12 w 13"/>
                <a:gd name="T19" fmla="*/ 15 h 86"/>
                <a:gd name="T20" fmla="*/ 13 w 13"/>
                <a:gd name="T21" fmla="*/ 0 h 86"/>
                <a:gd name="T22" fmla="*/ 9 w 13"/>
                <a:gd name="T23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86">
                  <a:moveTo>
                    <a:pt x="9" y="19"/>
                  </a:moveTo>
                  <a:cubicBezTo>
                    <a:pt x="9" y="19"/>
                    <a:pt x="6" y="29"/>
                    <a:pt x="6" y="32"/>
                  </a:cubicBezTo>
                  <a:cubicBezTo>
                    <a:pt x="6" y="36"/>
                    <a:pt x="7" y="43"/>
                    <a:pt x="8" y="47"/>
                  </a:cubicBezTo>
                  <a:cubicBezTo>
                    <a:pt x="8" y="51"/>
                    <a:pt x="8" y="55"/>
                    <a:pt x="7" y="61"/>
                  </a:cubicBezTo>
                  <a:cubicBezTo>
                    <a:pt x="5" y="68"/>
                    <a:pt x="0" y="86"/>
                    <a:pt x="0" y="86"/>
                  </a:cubicBezTo>
                  <a:cubicBezTo>
                    <a:pt x="0" y="86"/>
                    <a:pt x="0" y="86"/>
                    <a:pt x="1" y="85"/>
                  </a:cubicBezTo>
                  <a:cubicBezTo>
                    <a:pt x="1" y="85"/>
                    <a:pt x="9" y="60"/>
                    <a:pt x="10" y="55"/>
                  </a:cubicBezTo>
                  <a:cubicBezTo>
                    <a:pt x="10" y="49"/>
                    <a:pt x="8" y="36"/>
                    <a:pt x="8" y="36"/>
                  </a:cubicBezTo>
                  <a:cubicBezTo>
                    <a:pt x="8" y="36"/>
                    <a:pt x="7" y="32"/>
                    <a:pt x="8" y="28"/>
                  </a:cubicBezTo>
                  <a:cubicBezTo>
                    <a:pt x="8" y="24"/>
                    <a:pt x="11" y="19"/>
                    <a:pt x="12" y="15"/>
                  </a:cubicBezTo>
                  <a:cubicBezTo>
                    <a:pt x="12" y="11"/>
                    <a:pt x="13" y="0"/>
                    <a:pt x="13" y="0"/>
                  </a:cubicBezTo>
                  <a:cubicBezTo>
                    <a:pt x="11" y="6"/>
                    <a:pt x="10" y="12"/>
                    <a:pt x="9" y="19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4" name="Freeform 586">
              <a:extLst>
                <a:ext uri="{FF2B5EF4-FFF2-40B4-BE49-F238E27FC236}">
                  <a16:creationId xmlns:a16="http://schemas.microsoft.com/office/drawing/2014/main" id="{9AB23B8D-C61F-4371-891A-FC8B6270B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7" y="2242"/>
              <a:ext cx="52" cy="82"/>
            </a:xfrm>
            <a:custGeom>
              <a:avLst/>
              <a:gdLst>
                <a:gd name="T0" fmla="*/ 0 w 52"/>
                <a:gd name="T1" fmla="*/ 39 h 41"/>
                <a:gd name="T2" fmla="*/ 12 w 52"/>
                <a:gd name="T3" fmla="*/ 29 h 41"/>
                <a:gd name="T4" fmla="*/ 17 w 52"/>
                <a:gd name="T5" fmla="*/ 24 h 41"/>
                <a:gd name="T6" fmla="*/ 24 w 52"/>
                <a:gd name="T7" fmla="*/ 23 h 41"/>
                <a:gd name="T8" fmla="*/ 34 w 52"/>
                <a:gd name="T9" fmla="*/ 12 h 41"/>
                <a:gd name="T10" fmla="*/ 42 w 52"/>
                <a:gd name="T11" fmla="*/ 6 h 41"/>
                <a:gd name="T12" fmla="*/ 50 w 52"/>
                <a:gd name="T13" fmla="*/ 0 h 41"/>
                <a:gd name="T14" fmla="*/ 38 w 52"/>
                <a:gd name="T15" fmla="*/ 9 h 41"/>
                <a:gd name="T16" fmla="*/ 30 w 52"/>
                <a:gd name="T17" fmla="*/ 17 h 41"/>
                <a:gd name="T18" fmla="*/ 25 w 52"/>
                <a:gd name="T19" fmla="*/ 23 h 41"/>
                <a:gd name="T20" fmla="*/ 33 w 52"/>
                <a:gd name="T21" fmla="*/ 23 h 41"/>
                <a:gd name="T22" fmla="*/ 44 w 52"/>
                <a:gd name="T23" fmla="*/ 12 h 41"/>
                <a:gd name="T24" fmla="*/ 48 w 52"/>
                <a:gd name="T25" fmla="*/ 9 h 41"/>
                <a:gd name="T26" fmla="*/ 52 w 52"/>
                <a:gd name="T27" fmla="*/ 7 h 41"/>
                <a:gd name="T28" fmla="*/ 47 w 52"/>
                <a:gd name="T29" fmla="*/ 10 h 41"/>
                <a:gd name="T30" fmla="*/ 41 w 52"/>
                <a:gd name="T31" fmla="*/ 16 h 41"/>
                <a:gd name="T32" fmla="*/ 34 w 52"/>
                <a:gd name="T33" fmla="*/ 23 h 41"/>
                <a:gd name="T34" fmla="*/ 50 w 52"/>
                <a:gd name="T35" fmla="*/ 19 h 41"/>
                <a:gd name="T36" fmla="*/ 35 w 52"/>
                <a:gd name="T37" fmla="*/ 23 h 41"/>
                <a:gd name="T38" fmla="*/ 22 w 52"/>
                <a:gd name="T39" fmla="*/ 24 h 41"/>
                <a:gd name="T40" fmla="*/ 16 w 52"/>
                <a:gd name="T41" fmla="*/ 27 h 41"/>
                <a:gd name="T42" fmla="*/ 0 w 52"/>
                <a:gd name="T43" fmla="*/ 41 h 41"/>
                <a:gd name="T44" fmla="*/ 0 w 52"/>
                <a:gd name="T45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41">
                  <a:moveTo>
                    <a:pt x="0" y="39"/>
                  </a:moveTo>
                  <a:cubicBezTo>
                    <a:pt x="0" y="39"/>
                    <a:pt x="9" y="32"/>
                    <a:pt x="12" y="29"/>
                  </a:cubicBezTo>
                  <a:cubicBezTo>
                    <a:pt x="14" y="26"/>
                    <a:pt x="14" y="25"/>
                    <a:pt x="17" y="24"/>
                  </a:cubicBezTo>
                  <a:cubicBezTo>
                    <a:pt x="19" y="24"/>
                    <a:pt x="24" y="23"/>
                    <a:pt x="24" y="23"/>
                  </a:cubicBezTo>
                  <a:cubicBezTo>
                    <a:pt x="24" y="23"/>
                    <a:pt x="34" y="12"/>
                    <a:pt x="34" y="12"/>
                  </a:cubicBezTo>
                  <a:cubicBezTo>
                    <a:pt x="35" y="11"/>
                    <a:pt x="39" y="7"/>
                    <a:pt x="42" y="6"/>
                  </a:cubicBezTo>
                  <a:cubicBezTo>
                    <a:pt x="44" y="4"/>
                    <a:pt x="50" y="0"/>
                    <a:pt x="50" y="0"/>
                  </a:cubicBezTo>
                  <a:lnTo>
                    <a:pt x="38" y="9"/>
                  </a:lnTo>
                  <a:cubicBezTo>
                    <a:pt x="38" y="9"/>
                    <a:pt x="32" y="15"/>
                    <a:pt x="30" y="17"/>
                  </a:cubicBezTo>
                  <a:cubicBezTo>
                    <a:pt x="29" y="18"/>
                    <a:pt x="25" y="23"/>
                    <a:pt x="25" y="23"/>
                  </a:cubicBezTo>
                  <a:lnTo>
                    <a:pt x="33" y="23"/>
                  </a:lnTo>
                  <a:lnTo>
                    <a:pt x="44" y="12"/>
                  </a:lnTo>
                  <a:cubicBezTo>
                    <a:pt x="44" y="12"/>
                    <a:pt x="46" y="9"/>
                    <a:pt x="48" y="9"/>
                  </a:cubicBezTo>
                  <a:cubicBezTo>
                    <a:pt x="50" y="8"/>
                    <a:pt x="52" y="7"/>
                    <a:pt x="52" y="7"/>
                  </a:cubicBezTo>
                  <a:cubicBezTo>
                    <a:pt x="52" y="7"/>
                    <a:pt x="48" y="9"/>
                    <a:pt x="47" y="10"/>
                  </a:cubicBezTo>
                  <a:cubicBezTo>
                    <a:pt x="46" y="11"/>
                    <a:pt x="41" y="16"/>
                    <a:pt x="41" y="16"/>
                  </a:cubicBezTo>
                  <a:lnTo>
                    <a:pt x="34" y="23"/>
                  </a:lnTo>
                  <a:lnTo>
                    <a:pt x="50" y="19"/>
                  </a:lnTo>
                  <a:cubicBezTo>
                    <a:pt x="50" y="19"/>
                    <a:pt x="38" y="23"/>
                    <a:pt x="35" y="23"/>
                  </a:cubicBezTo>
                  <a:cubicBezTo>
                    <a:pt x="32" y="24"/>
                    <a:pt x="23" y="24"/>
                    <a:pt x="22" y="24"/>
                  </a:cubicBezTo>
                  <a:cubicBezTo>
                    <a:pt x="20" y="24"/>
                    <a:pt x="16" y="26"/>
                    <a:pt x="16" y="27"/>
                  </a:cubicBezTo>
                  <a:cubicBezTo>
                    <a:pt x="15" y="28"/>
                    <a:pt x="0" y="41"/>
                    <a:pt x="0" y="41"/>
                  </a:cubicBezTo>
                  <a:lnTo>
                    <a:pt x="0" y="39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5" name="Freeform 587">
              <a:extLst>
                <a:ext uri="{FF2B5EF4-FFF2-40B4-BE49-F238E27FC236}">
                  <a16:creationId xmlns:a16="http://schemas.microsoft.com/office/drawing/2014/main" id="{574C1BE8-5A79-4B8B-B3C3-0384DB92F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" y="2262"/>
              <a:ext cx="20" cy="46"/>
            </a:xfrm>
            <a:custGeom>
              <a:avLst/>
              <a:gdLst>
                <a:gd name="T0" fmla="*/ 3 w 20"/>
                <a:gd name="T1" fmla="*/ 0 h 23"/>
                <a:gd name="T2" fmla="*/ 0 w 20"/>
                <a:gd name="T3" fmla="*/ 23 h 23"/>
                <a:gd name="T4" fmla="*/ 2 w 20"/>
                <a:gd name="T5" fmla="*/ 14 h 23"/>
                <a:gd name="T6" fmla="*/ 20 w 20"/>
                <a:gd name="T7" fmla="*/ 0 h 23"/>
                <a:gd name="T8" fmla="*/ 3 w 20"/>
                <a:gd name="T9" fmla="*/ 12 h 23"/>
                <a:gd name="T10" fmla="*/ 5 w 20"/>
                <a:gd name="T11" fmla="*/ 0 h 23"/>
                <a:gd name="T12" fmla="*/ 3 w 2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3">
                  <a:moveTo>
                    <a:pt x="3" y="0"/>
                  </a:moveTo>
                  <a:cubicBezTo>
                    <a:pt x="1" y="8"/>
                    <a:pt x="1" y="15"/>
                    <a:pt x="0" y="23"/>
                  </a:cubicBezTo>
                  <a:cubicBezTo>
                    <a:pt x="2" y="21"/>
                    <a:pt x="2" y="17"/>
                    <a:pt x="2" y="14"/>
                  </a:cubicBezTo>
                  <a:cubicBezTo>
                    <a:pt x="8" y="10"/>
                    <a:pt x="14" y="4"/>
                    <a:pt x="20" y="0"/>
                  </a:cubicBezTo>
                  <a:cubicBezTo>
                    <a:pt x="14" y="4"/>
                    <a:pt x="9" y="8"/>
                    <a:pt x="3" y="12"/>
                  </a:cubicBezTo>
                  <a:cubicBezTo>
                    <a:pt x="3" y="8"/>
                    <a:pt x="4" y="4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6" name="Freeform 588">
              <a:extLst>
                <a:ext uri="{FF2B5EF4-FFF2-40B4-BE49-F238E27FC236}">
                  <a16:creationId xmlns:a16="http://schemas.microsoft.com/office/drawing/2014/main" id="{32EE80A4-9425-49A6-AD5B-999146A61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" y="2340"/>
              <a:ext cx="43" cy="38"/>
            </a:xfrm>
            <a:custGeom>
              <a:avLst/>
              <a:gdLst>
                <a:gd name="T0" fmla="*/ 0 w 43"/>
                <a:gd name="T1" fmla="*/ 17 h 19"/>
                <a:gd name="T2" fmla="*/ 18 w 43"/>
                <a:gd name="T3" fmla="*/ 13 h 19"/>
                <a:gd name="T4" fmla="*/ 24 w 43"/>
                <a:gd name="T5" fmla="*/ 14 h 19"/>
                <a:gd name="T6" fmla="*/ 34 w 43"/>
                <a:gd name="T7" fmla="*/ 3 h 19"/>
                <a:gd name="T8" fmla="*/ 43 w 43"/>
                <a:gd name="T9" fmla="*/ 0 h 19"/>
                <a:gd name="T10" fmla="*/ 34 w 43"/>
                <a:gd name="T11" fmla="*/ 5 h 19"/>
                <a:gd name="T12" fmla="*/ 24 w 43"/>
                <a:gd name="T13" fmla="*/ 16 h 19"/>
                <a:gd name="T14" fmla="*/ 8 w 43"/>
                <a:gd name="T15" fmla="*/ 15 h 19"/>
                <a:gd name="T16" fmla="*/ 1 w 43"/>
                <a:gd name="T17" fmla="*/ 19 h 19"/>
                <a:gd name="T18" fmla="*/ 0 w 43"/>
                <a:gd name="T19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9">
                  <a:moveTo>
                    <a:pt x="0" y="17"/>
                  </a:moveTo>
                  <a:cubicBezTo>
                    <a:pt x="4" y="12"/>
                    <a:pt x="13" y="13"/>
                    <a:pt x="18" y="13"/>
                  </a:cubicBezTo>
                  <a:cubicBezTo>
                    <a:pt x="20" y="13"/>
                    <a:pt x="24" y="14"/>
                    <a:pt x="24" y="14"/>
                  </a:cubicBezTo>
                  <a:cubicBezTo>
                    <a:pt x="24" y="14"/>
                    <a:pt x="32" y="5"/>
                    <a:pt x="34" y="3"/>
                  </a:cubicBezTo>
                  <a:cubicBezTo>
                    <a:pt x="35" y="1"/>
                    <a:pt x="43" y="0"/>
                    <a:pt x="43" y="0"/>
                  </a:cubicBezTo>
                  <a:cubicBezTo>
                    <a:pt x="42" y="0"/>
                    <a:pt x="36" y="3"/>
                    <a:pt x="34" y="5"/>
                  </a:cubicBezTo>
                  <a:cubicBezTo>
                    <a:pt x="33" y="6"/>
                    <a:pt x="24" y="15"/>
                    <a:pt x="24" y="16"/>
                  </a:cubicBezTo>
                  <a:cubicBezTo>
                    <a:pt x="23" y="16"/>
                    <a:pt x="11" y="15"/>
                    <a:pt x="8" y="15"/>
                  </a:cubicBezTo>
                  <a:cubicBezTo>
                    <a:pt x="5" y="16"/>
                    <a:pt x="1" y="19"/>
                    <a:pt x="1" y="19"/>
                  </a:cubicBezTo>
                  <a:cubicBezTo>
                    <a:pt x="0" y="18"/>
                    <a:pt x="0" y="17"/>
                    <a:pt x="0" y="17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" name="Freeform 589">
              <a:extLst>
                <a:ext uri="{FF2B5EF4-FFF2-40B4-BE49-F238E27FC236}">
                  <a16:creationId xmlns:a16="http://schemas.microsoft.com/office/drawing/2014/main" id="{8DD2CB0B-E7A7-4376-AF84-A90E16604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7" y="2344"/>
              <a:ext cx="53" cy="32"/>
            </a:xfrm>
            <a:custGeom>
              <a:avLst/>
              <a:gdLst>
                <a:gd name="T0" fmla="*/ 2 w 53"/>
                <a:gd name="T1" fmla="*/ 11 h 16"/>
                <a:gd name="T2" fmla="*/ 16 w 53"/>
                <a:gd name="T3" fmla="*/ 14 h 16"/>
                <a:gd name="T4" fmla="*/ 39 w 53"/>
                <a:gd name="T5" fmla="*/ 11 h 16"/>
                <a:gd name="T6" fmla="*/ 53 w 53"/>
                <a:gd name="T7" fmla="*/ 0 h 16"/>
                <a:gd name="T8" fmla="*/ 53 w 53"/>
                <a:gd name="T9" fmla="*/ 1 h 16"/>
                <a:gd name="T10" fmla="*/ 40 w 53"/>
                <a:gd name="T11" fmla="*/ 12 h 16"/>
                <a:gd name="T12" fmla="*/ 21 w 53"/>
                <a:gd name="T13" fmla="*/ 16 h 16"/>
                <a:gd name="T14" fmla="*/ 0 w 53"/>
                <a:gd name="T15" fmla="*/ 11 h 16"/>
                <a:gd name="T16" fmla="*/ 2 w 53"/>
                <a:gd name="T17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6">
                  <a:moveTo>
                    <a:pt x="2" y="11"/>
                  </a:moveTo>
                  <a:cubicBezTo>
                    <a:pt x="2" y="11"/>
                    <a:pt x="12" y="14"/>
                    <a:pt x="16" y="14"/>
                  </a:cubicBezTo>
                  <a:cubicBezTo>
                    <a:pt x="24" y="16"/>
                    <a:pt x="32" y="13"/>
                    <a:pt x="39" y="11"/>
                  </a:cubicBezTo>
                  <a:cubicBezTo>
                    <a:pt x="44" y="7"/>
                    <a:pt x="49" y="4"/>
                    <a:pt x="53" y="0"/>
                  </a:cubicBezTo>
                  <a:cubicBezTo>
                    <a:pt x="53" y="0"/>
                    <a:pt x="53" y="1"/>
                    <a:pt x="53" y="1"/>
                  </a:cubicBezTo>
                  <a:cubicBezTo>
                    <a:pt x="49" y="4"/>
                    <a:pt x="44" y="8"/>
                    <a:pt x="40" y="12"/>
                  </a:cubicBezTo>
                  <a:cubicBezTo>
                    <a:pt x="40" y="12"/>
                    <a:pt x="25" y="16"/>
                    <a:pt x="21" y="16"/>
                  </a:cubicBezTo>
                  <a:cubicBezTo>
                    <a:pt x="18" y="16"/>
                    <a:pt x="0" y="11"/>
                    <a:pt x="0" y="11"/>
                  </a:cubicBezTo>
                  <a:cubicBezTo>
                    <a:pt x="1" y="11"/>
                    <a:pt x="1" y="11"/>
                    <a:pt x="2" y="11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8" name="Freeform 590">
              <a:extLst>
                <a:ext uri="{FF2B5EF4-FFF2-40B4-BE49-F238E27FC236}">
                  <a16:creationId xmlns:a16="http://schemas.microsoft.com/office/drawing/2014/main" id="{DD17E72C-FD80-4D6E-AC4A-B52723C92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8" y="2326"/>
              <a:ext cx="27" cy="48"/>
            </a:xfrm>
            <a:custGeom>
              <a:avLst/>
              <a:gdLst>
                <a:gd name="T0" fmla="*/ 0 w 27"/>
                <a:gd name="T1" fmla="*/ 24 h 24"/>
                <a:gd name="T2" fmla="*/ 14 w 27"/>
                <a:gd name="T3" fmla="*/ 7 h 24"/>
                <a:gd name="T4" fmla="*/ 24 w 27"/>
                <a:gd name="T5" fmla="*/ 0 h 24"/>
                <a:gd name="T6" fmla="*/ 26 w 27"/>
                <a:gd name="T7" fmla="*/ 0 h 24"/>
                <a:gd name="T8" fmla="*/ 14 w 27"/>
                <a:gd name="T9" fmla="*/ 8 h 24"/>
                <a:gd name="T10" fmla="*/ 27 w 27"/>
                <a:gd name="T11" fmla="*/ 12 h 24"/>
                <a:gd name="T12" fmla="*/ 27 w 27"/>
                <a:gd name="T13" fmla="*/ 12 h 24"/>
                <a:gd name="T14" fmla="*/ 12 w 27"/>
                <a:gd name="T15" fmla="*/ 11 h 24"/>
                <a:gd name="T16" fmla="*/ 1 w 27"/>
                <a:gd name="T17" fmla="*/ 24 h 24"/>
                <a:gd name="T18" fmla="*/ 0 w 27"/>
                <a:gd name="T1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4">
                  <a:moveTo>
                    <a:pt x="0" y="24"/>
                  </a:moveTo>
                  <a:cubicBezTo>
                    <a:pt x="4" y="18"/>
                    <a:pt x="9" y="12"/>
                    <a:pt x="14" y="7"/>
                  </a:cubicBezTo>
                  <a:cubicBezTo>
                    <a:pt x="15" y="5"/>
                    <a:pt x="24" y="0"/>
                    <a:pt x="24" y="0"/>
                  </a:cubicBezTo>
                  <a:cubicBezTo>
                    <a:pt x="25" y="0"/>
                    <a:pt x="25" y="0"/>
                    <a:pt x="26" y="0"/>
                  </a:cubicBezTo>
                  <a:cubicBezTo>
                    <a:pt x="22" y="3"/>
                    <a:pt x="18" y="5"/>
                    <a:pt x="14" y="8"/>
                  </a:cubicBezTo>
                  <a:cubicBezTo>
                    <a:pt x="19" y="8"/>
                    <a:pt x="23" y="10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3" y="11"/>
                    <a:pt x="15" y="7"/>
                    <a:pt x="12" y="11"/>
                  </a:cubicBezTo>
                  <a:cubicBezTo>
                    <a:pt x="11" y="11"/>
                    <a:pt x="1" y="24"/>
                    <a:pt x="1" y="24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9" name="Freeform 591">
              <a:extLst>
                <a:ext uri="{FF2B5EF4-FFF2-40B4-BE49-F238E27FC236}">
                  <a16:creationId xmlns:a16="http://schemas.microsoft.com/office/drawing/2014/main" id="{F05C97C4-0330-4213-8264-25405C6FE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" y="2350"/>
              <a:ext cx="13" cy="6"/>
            </a:xfrm>
            <a:custGeom>
              <a:avLst/>
              <a:gdLst>
                <a:gd name="T0" fmla="*/ 1 w 13"/>
                <a:gd name="T1" fmla="*/ 0 h 3"/>
                <a:gd name="T2" fmla="*/ 5 w 13"/>
                <a:gd name="T3" fmla="*/ 2 h 3"/>
                <a:gd name="T4" fmla="*/ 13 w 13"/>
                <a:gd name="T5" fmla="*/ 0 h 3"/>
                <a:gd name="T6" fmla="*/ 6 w 13"/>
                <a:gd name="T7" fmla="*/ 3 h 3"/>
                <a:gd name="T8" fmla="*/ 0 w 13"/>
                <a:gd name="T9" fmla="*/ 1 h 3"/>
                <a:gd name="T10" fmla="*/ 1 w 1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">
                  <a:moveTo>
                    <a:pt x="1" y="0"/>
                  </a:moveTo>
                  <a:cubicBezTo>
                    <a:pt x="1" y="0"/>
                    <a:pt x="3" y="2"/>
                    <a:pt x="5" y="2"/>
                  </a:cubicBezTo>
                  <a:cubicBezTo>
                    <a:pt x="7" y="2"/>
                    <a:pt x="13" y="0"/>
                    <a:pt x="13" y="0"/>
                  </a:cubicBezTo>
                  <a:lnTo>
                    <a:pt x="6" y="3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0" name="Freeform 592">
              <a:extLst>
                <a:ext uri="{FF2B5EF4-FFF2-40B4-BE49-F238E27FC236}">
                  <a16:creationId xmlns:a16="http://schemas.microsoft.com/office/drawing/2014/main" id="{F3397BD6-455C-4964-B9CD-413EF8108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" y="2266"/>
              <a:ext cx="79" cy="80"/>
            </a:xfrm>
            <a:custGeom>
              <a:avLst/>
              <a:gdLst>
                <a:gd name="T0" fmla="*/ 0 w 79"/>
                <a:gd name="T1" fmla="*/ 32 h 40"/>
                <a:gd name="T2" fmla="*/ 9 w 79"/>
                <a:gd name="T3" fmla="*/ 31 h 40"/>
                <a:gd name="T4" fmla="*/ 23 w 79"/>
                <a:gd name="T5" fmla="*/ 21 h 40"/>
                <a:gd name="T6" fmla="*/ 32 w 79"/>
                <a:gd name="T7" fmla="*/ 22 h 40"/>
                <a:gd name="T8" fmla="*/ 45 w 79"/>
                <a:gd name="T9" fmla="*/ 16 h 40"/>
                <a:gd name="T10" fmla="*/ 36 w 79"/>
                <a:gd name="T11" fmla="*/ 22 h 40"/>
                <a:gd name="T12" fmla="*/ 48 w 79"/>
                <a:gd name="T13" fmla="*/ 23 h 40"/>
                <a:gd name="T14" fmla="*/ 60 w 79"/>
                <a:gd name="T15" fmla="*/ 8 h 40"/>
                <a:gd name="T16" fmla="*/ 49 w 79"/>
                <a:gd name="T17" fmla="*/ 23 h 40"/>
                <a:gd name="T18" fmla="*/ 59 w 79"/>
                <a:gd name="T19" fmla="*/ 20 h 40"/>
                <a:gd name="T20" fmla="*/ 70 w 79"/>
                <a:gd name="T21" fmla="*/ 14 h 40"/>
                <a:gd name="T22" fmla="*/ 78 w 79"/>
                <a:gd name="T23" fmla="*/ 0 h 40"/>
                <a:gd name="T24" fmla="*/ 66 w 79"/>
                <a:gd name="T25" fmla="*/ 18 h 40"/>
                <a:gd name="T26" fmla="*/ 79 w 79"/>
                <a:gd name="T27" fmla="*/ 22 h 40"/>
                <a:gd name="T28" fmla="*/ 79 w 79"/>
                <a:gd name="T29" fmla="*/ 23 h 40"/>
                <a:gd name="T30" fmla="*/ 65 w 79"/>
                <a:gd name="T31" fmla="*/ 19 h 40"/>
                <a:gd name="T32" fmla="*/ 46 w 79"/>
                <a:gd name="T33" fmla="*/ 25 h 40"/>
                <a:gd name="T34" fmla="*/ 31 w 79"/>
                <a:gd name="T35" fmla="*/ 23 h 40"/>
                <a:gd name="T36" fmla="*/ 23 w 79"/>
                <a:gd name="T37" fmla="*/ 23 h 40"/>
                <a:gd name="T38" fmla="*/ 23 w 79"/>
                <a:gd name="T39" fmla="*/ 28 h 40"/>
                <a:gd name="T40" fmla="*/ 29 w 79"/>
                <a:gd name="T41" fmla="*/ 39 h 40"/>
                <a:gd name="T42" fmla="*/ 29 w 79"/>
                <a:gd name="T43" fmla="*/ 40 h 40"/>
                <a:gd name="T44" fmla="*/ 22 w 79"/>
                <a:gd name="T45" fmla="*/ 24 h 40"/>
                <a:gd name="T46" fmla="*/ 8 w 79"/>
                <a:gd name="T47" fmla="*/ 32 h 40"/>
                <a:gd name="T48" fmla="*/ 0 w 79"/>
                <a:gd name="T49" fmla="*/ 33 h 40"/>
                <a:gd name="T50" fmla="*/ 0 w 79"/>
                <a:gd name="T5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9" h="40">
                  <a:moveTo>
                    <a:pt x="0" y="32"/>
                  </a:moveTo>
                  <a:cubicBezTo>
                    <a:pt x="0" y="32"/>
                    <a:pt x="6" y="32"/>
                    <a:pt x="9" y="31"/>
                  </a:cubicBezTo>
                  <a:cubicBezTo>
                    <a:pt x="12" y="30"/>
                    <a:pt x="23" y="21"/>
                    <a:pt x="23" y="21"/>
                  </a:cubicBezTo>
                  <a:cubicBezTo>
                    <a:pt x="23" y="21"/>
                    <a:pt x="31" y="22"/>
                    <a:pt x="32" y="22"/>
                  </a:cubicBezTo>
                  <a:cubicBezTo>
                    <a:pt x="34" y="21"/>
                    <a:pt x="45" y="16"/>
                    <a:pt x="45" y="16"/>
                  </a:cubicBezTo>
                  <a:cubicBezTo>
                    <a:pt x="42" y="18"/>
                    <a:pt x="39" y="20"/>
                    <a:pt x="36" y="22"/>
                  </a:cubicBezTo>
                  <a:cubicBezTo>
                    <a:pt x="37" y="24"/>
                    <a:pt x="45" y="23"/>
                    <a:pt x="48" y="23"/>
                  </a:cubicBezTo>
                  <a:cubicBezTo>
                    <a:pt x="51" y="16"/>
                    <a:pt x="54" y="12"/>
                    <a:pt x="60" y="8"/>
                  </a:cubicBezTo>
                  <a:cubicBezTo>
                    <a:pt x="55" y="13"/>
                    <a:pt x="52" y="17"/>
                    <a:pt x="49" y="23"/>
                  </a:cubicBezTo>
                  <a:cubicBezTo>
                    <a:pt x="49" y="23"/>
                    <a:pt x="56" y="21"/>
                    <a:pt x="59" y="20"/>
                  </a:cubicBezTo>
                  <a:cubicBezTo>
                    <a:pt x="62" y="18"/>
                    <a:pt x="66" y="17"/>
                    <a:pt x="70" y="14"/>
                  </a:cubicBezTo>
                  <a:cubicBezTo>
                    <a:pt x="74" y="10"/>
                    <a:pt x="77" y="6"/>
                    <a:pt x="78" y="0"/>
                  </a:cubicBezTo>
                  <a:cubicBezTo>
                    <a:pt x="77" y="9"/>
                    <a:pt x="73" y="14"/>
                    <a:pt x="66" y="18"/>
                  </a:cubicBezTo>
                  <a:cubicBezTo>
                    <a:pt x="70" y="20"/>
                    <a:pt x="75" y="21"/>
                    <a:pt x="79" y="22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4" y="22"/>
                    <a:pt x="70" y="20"/>
                    <a:pt x="65" y="19"/>
                  </a:cubicBezTo>
                  <a:cubicBezTo>
                    <a:pt x="65" y="19"/>
                    <a:pt x="49" y="24"/>
                    <a:pt x="46" y="25"/>
                  </a:cubicBezTo>
                  <a:cubicBezTo>
                    <a:pt x="41" y="26"/>
                    <a:pt x="36" y="24"/>
                    <a:pt x="31" y="23"/>
                  </a:cubicBezTo>
                  <a:cubicBezTo>
                    <a:pt x="28" y="23"/>
                    <a:pt x="26" y="23"/>
                    <a:pt x="23" y="23"/>
                  </a:cubicBezTo>
                  <a:cubicBezTo>
                    <a:pt x="23" y="23"/>
                    <a:pt x="23" y="27"/>
                    <a:pt x="23" y="28"/>
                  </a:cubicBezTo>
                  <a:cubicBezTo>
                    <a:pt x="23" y="30"/>
                    <a:pt x="29" y="39"/>
                    <a:pt x="29" y="39"/>
                  </a:cubicBezTo>
                  <a:cubicBezTo>
                    <a:pt x="29" y="39"/>
                    <a:pt x="29" y="40"/>
                    <a:pt x="29" y="40"/>
                  </a:cubicBezTo>
                  <a:cubicBezTo>
                    <a:pt x="25" y="34"/>
                    <a:pt x="22" y="31"/>
                    <a:pt x="22" y="24"/>
                  </a:cubicBezTo>
                  <a:cubicBezTo>
                    <a:pt x="22" y="24"/>
                    <a:pt x="10" y="32"/>
                    <a:pt x="8" y="32"/>
                  </a:cubicBezTo>
                  <a:cubicBezTo>
                    <a:pt x="6" y="33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1" name="Freeform 593">
              <a:extLst>
                <a:ext uri="{FF2B5EF4-FFF2-40B4-BE49-F238E27FC236}">
                  <a16:creationId xmlns:a16="http://schemas.microsoft.com/office/drawing/2014/main" id="{9C21B430-A1B3-4A46-8592-21503EE5E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7" y="2350"/>
              <a:ext cx="12" cy="10"/>
            </a:xfrm>
            <a:custGeom>
              <a:avLst/>
              <a:gdLst>
                <a:gd name="T0" fmla="*/ 1 w 12"/>
                <a:gd name="T1" fmla="*/ 0 h 5"/>
                <a:gd name="T2" fmla="*/ 5 w 12"/>
                <a:gd name="T3" fmla="*/ 3 h 5"/>
                <a:gd name="T4" fmla="*/ 12 w 12"/>
                <a:gd name="T5" fmla="*/ 4 h 5"/>
                <a:gd name="T6" fmla="*/ 12 w 12"/>
                <a:gd name="T7" fmla="*/ 5 h 5"/>
                <a:gd name="T8" fmla="*/ 1 w 12"/>
                <a:gd name="T9" fmla="*/ 3 h 5"/>
                <a:gd name="T10" fmla="*/ 0 w 12"/>
                <a:gd name="T11" fmla="*/ 1 h 5"/>
                <a:gd name="T12" fmla="*/ 1 w 12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">
                  <a:moveTo>
                    <a:pt x="1" y="0"/>
                  </a:moveTo>
                  <a:cubicBezTo>
                    <a:pt x="1" y="0"/>
                    <a:pt x="3" y="2"/>
                    <a:pt x="5" y="3"/>
                  </a:cubicBezTo>
                  <a:cubicBezTo>
                    <a:pt x="8" y="3"/>
                    <a:pt x="12" y="4"/>
                    <a:pt x="12" y="4"/>
                  </a:cubicBezTo>
                  <a:lnTo>
                    <a:pt x="12" y="5"/>
                  </a:lnTo>
                  <a:cubicBezTo>
                    <a:pt x="12" y="5"/>
                    <a:pt x="3" y="4"/>
                    <a:pt x="1" y="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0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2" name="Freeform 594">
              <a:extLst>
                <a:ext uri="{FF2B5EF4-FFF2-40B4-BE49-F238E27FC236}">
                  <a16:creationId xmlns:a16="http://schemas.microsoft.com/office/drawing/2014/main" id="{EF3871B9-9A1F-4EA6-BC30-AE79BBBB8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1" y="2190"/>
              <a:ext cx="30" cy="60"/>
            </a:xfrm>
            <a:custGeom>
              <a:avLst/>
              <a:gdLst>
                <a:gd name="T0" fmla="*/ 2 w 30"/>
                <a:gd name="T1" fmla="*/ 5 h 30"/>
                <a:gd name="T2" fmla="*/ 0 w 30"/>
                <a:gd name="T3" fmla="*/ 11 h 30"/>
                <a:gd name="T4" fmla="*/ 4 w 30"/>
                <a:gd name="T5" fmla="*/ 20 h 30"/>
                <a:gd name="T6" fmla="*/ 7 w 30"/>
                <a:gd name="T7" fmla="*/ 25 h 30"/>
                <a:gd name="T8" fmla="*/ 7 w 30"/>
                <a:gd name="T9" fmla="*/ 30 h 30"/>
                <a:gd name="T10" fmla="*/ 8 w 30"/>
                <a:gd name="T11" fmla="*/ 30 h 30"/>
                <a:gd name="T12" fmla="*/ 6 w 30"/>
                <a:gd name="T13" fmla="*/ 21 h 30"/>
                <a:gd name="T14" fmla="*/ 4 w 30"/>
                <a:gd name="T15" fmla="*/ 16 h 30"/>
                <a:gd name="T16" fmla="*/ 10 w 30"/>
                <a:gd name="T17" fmla="*/ 17 h 30"/>
                <a:gd name="T18" fmla="*/ 18 w 30"/>
                <a:gd name="T19" fmla="*/ 16 h 30"/>
                <a:gd name="T20" fmla="*/ 30 w 30"/>
                <a:gd name="T21" fmla="*/ 20 h 30"/>
                <a:gd name="T22" fmla="*/ 19 w 30"/>
                <a:gd name="T23" fmla="*/ 16 h 30"/>
                <a:gd name="T24" fmla="*/ 10 w 30"/>
                <a:gd name="T25" fmla="*/ 15 h 30"/>
                <a:gd name="T26" fmla="*/ 5 w 30"/>
                <a:gd name="T27" fmla="*/ 15 h 30"/>
                <a:gd name="T28" fmla="*/ 16 w 30"/>
                <a:gd name="T29" fmla="*/ 6 h 30"/>
                <a:gd name="T30" fmla="*/ 14 w 30"/>
                <a:gd name="T31" fmla="*/ 7 h 30"/>
                <a:gd name="T32" fmla="*/ 4 w 30"/>
                <a:gd name="T33" fmla="*/ 14 h 30"/>
                <a:gd name="T34" fmla="*/ 3 w 30"/>
                <a:gd name="T35" fmla="*/ 14 h 30"/>
                <a:gd name="T36" fmla="*/ 1 w 30"/>
                <a:gd name="T37" fmla="*/ 9 h 30"/>
                <a:gd name="T38" fmla="*/ 5 w 30"/>
                <a:gd name="T39" fmla="*/ 0 h 30"/>
                <a:gd name="T40" fmla="*/ 2 w 30"/>
                <a:gd name="T41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" h="30">
                  <a:moveTo>
                    <a:pt x="2" y="5"/>
                  </a:moveTo>
                  <a:cubicBezTo>
                    <a:pt x="2" y="5"/>
                    <a:pt x="0" y="8"/>
                    <a:pt x="0" y="11"/>
                  </a:cubicBezTo>
                  <a:cubicBezTo>
                    <a:pt x="1" y="14"/>
                    <a:pt x="3" y="19"/>
                    <a:pt x="4" y="20"/>
                  </a:cubicBezTo>
                  <a:cubicBezTo>
                    <a:pt x="5" y="22"/>
                    <a:pt x="7" y="24"/>
                    <a:pt x="7" y="25"/>
                  </a:cubicBezTo>
                  <a:cubicBezTo>
                    <a:pt x="7" y="27"/>
                    <a:pt x="7" y="30"/>
                    <a:pt x="7" y="30"/>
                  </a:cubicBezTo>
                  <a:lnTo>
                    <a:pt x="8" y="30"/>
                  </a:lnTo>
                  <a:cubicBezTo>
                    <a:pt x="8" y="30"/>
                    <a:pt x="8" y="24"/>
                    <a:pt x="6" y="21"/>
                  </a:cubicBezTo>
                  <a:cubicBezTo>
                    <a:pt x="4" y="18"/>
                    <a:pt x="4" y="16"/>
                    <a:pt x="4" y="16"/>
                  </a:cubicBezTo>
                  <a:cubicBezTo>
                    <a:pt x="4" y="16"/>
                    <a:pt x="7" y="17"/>
                    <a:pt x="10" y="17"/>
                  </a:cubicBezTo>
                  <a:cubicBezTo>
                    <a:pt x="14" y="16"/>
                    <a:pt x="16" y="16"/>
                    <a:pt x="18" y="16"/>
                  </a:cubicBezTo>
                  <a:cubicBezTo>
                    <a:pt x="20" y="17"/>
                    <a:pt x="30" y="20"/>
                    <a:pt x="30" y="20"/>
                  </a:cubicBezTo>
                  <a:cubicBezTo>
                    <a:pt x="30" y="20"/>
                    <a:pt x="21" y="17"/>
                    <a:pt x="19" y="16"/>
                  </a:cubicBezTo>
                  <a:cubicBezTo>
                    <a:pt x="17" y="15"/>
                    <a:pt x="10" y="15"/>
                    <a:pt x="10" y="15"/>
                  </a:cubicBezTo>
                  <a:lnTo>
                    <a:pt x="5" y="15"/>
                  </a:lnTo>
                  <a:lnTo>
                    <a:pt x="16" y="6"/>
                  </a:lnTo>
                  <a:lnTo>
                    <a:pt x="14" y="7"/>
                  </a:lnTo>
                  <a:lnTo>
                    <a:pt x="4" y="14"/>
                  </a:lnTo>
                  <a:cubicBezTo>
                    <a:pt x="4" y="14"/>
                    <a:pt x="3" y="15"/>
                    <a:pt x="3" y="14"/>
                  </a:cubicBezTo>
                  <a:cubicBezTo>
                    <a:pt x="2" y="13"/>
                    <a:pt x="1" y="11"/>
                    <a:pt x="1" y="9"/>
                  </a:cubicBezTo>
                  <a:cubicBezTo>
                    <a:pt x="1" y="7"/>
                    <a:pt x="5" y="0"/>
                    <a:pt x="5" y="0"/>
                  </a:cubicBezTo>
                  <a:lnTo>
                    <a:pt x="2" y="5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3" name="Freeform 595">
              <a:extLst>
                <a:ext uri="{FF2B5EF4-FFF2-40B4-BE49-F238E27FC236}">
                  <a16:creationId xmlns:a16="http://schemas.microsoft.com/office/drawing/2014/main" id="{A9879A19-1EC9-4E8B-89F2-D3479DF48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8" y="2256"/>
              <a:ext cx="1" cy="14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7 h 7"/>
                <a:gd name="T4" fmla="*/ 0 w 1"/>
                <a:gd name="T5" fmla="*/ 6 h 7"/>
                <a:gd name="T6" fmla="*/ 1 w 1"/>
                <a:gd name="T7" fmla="*/ 0 h 7"/>
                <a:gd name="T8" fmla="*/ 0 w 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CE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4F2708B5-D101-4E58-96DE-D9CA662140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632240" y="4774904"/>
            <a:ext cx="9037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962DD453-B25E-439C-8659-BBF7251F3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42955" y="4774904"/>
            <a:ext cx="21335" cy="11100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9" name="Object 598" descr="group of trees ">
            <a:extLst>
              <a:ext uri="{FF2B5EF4-FFF2-40B4-BE49-F238E27FC236}">
                <a16:creationId xmlns:a16="http://schemas.microsoft.com/office/drawing/2014/main" id="{809F023A-6CC2-4AB5-9289-5108EB7C15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414757"/>
              </p:ext>
            </p:extLst>
          </p:nvPr>
        </p:nvGraphicFramePr>
        <p:xfrm>
          <a:off x="7983536" y="4731535"/>
          <a:ext cx="789151" cy="1026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CorelDRAW" r:id="rId4" imgW="2932557" imgH="2277466" progId="CorelDraw.Graphic.8">
                  <p:embed/>
                </p:oleObj>
              </mc:Choice>
              <mc:Fallback>
                <p:oleObj name="CorelDRAW" r:id="rId4" imgW="2932557" imgH="2277466" progId="CorelDraw.Graphic.8">
                  <p:embed/>
                  <p:pic>
                    <p:nvPicPr>
                      <p:cNvPr id="23579" name="Object 598">
                        <a:extLst>
                          <a:ext uri="{FF2B5EF4-FFF2-40B4-BE49-F238E27FC236}">
                            <a16:creationId xmlns:a16="http://schemas.microsoft.com/office/drawing/2014/main" id="{2293F315-77D2-4C25-947F-0E7115FB7B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3536" y="4731535"/>
                        <a:ext cx="789151" cy="10262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0" name="Object 370" descr="group of trees ">
            <a:extLst>
              <a:ext uri="{FF2B5EF4-FFF2-40B4-BE49-F238E27FC236}">
                <a16:creationId xmlns:a16="http://schemas.microsoft.com/office/drawing/2014/main" id="{47CAF104-E98A-487C-8161-B499B53C9C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092041"/>
              </p:ext>
            </p:extLst>
          </p:nvPr>
        </p:nvGraphicFramePr>
        <p:xfrm>
          <a:off x="7750700" y="1828800"/>
          <a:ext cx="778936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CorelDRAW" r:id="rId6" imgW="2932557" imgH="2277466" progId="CorelDraw.Graphic.8">
                  <p:embed/>
                </p:oleObj>
              </mc:Choice>
              <mc:Fallback>
                <p:oleObj name="CorelDRAW" r:id="rId6" imgW="2932557" imgH="2277466" progId="CorelDraw.Graphic.8">
                  <p:embed/>
                  <p:pic>
                    <p:nvPicPr>
                      <p:cNvPr id="23573" name="Object 370">
                        <a:extLst>
                          <a:ext uri="{FF2B5EF4-FFF2-40B4-BE49-F238E27FC236}">
                            <a16:creationId xmlns:a16="http://schemas.microsoft.com/office/drawing/2014/main" id="{9E33C710-8436-4CE3-9B0B-4F8D5D1DBB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0700" y="1828800"/>
                        <a:ext cx="778936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F3CB30E4-8105-49D7-B424-6D07CA6F0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875949" y="4764967"/>
            <a:ext cx="789151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17DF73C2-3703-4673-9F19-AC51F1856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875949" y="4755732"/>
            <a:ext cx="0" cy="11100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Rectangle 295" descr="group of trees ">
            <a:extLst>
              <a:ext uri="{FF2B5EF4-FFF2-40B4-BE49-F238E27FC236}">
                <a16:creationId xmlns:a16="http://schemas.microsoft.com/office/drawing/2014/main" id="{E6180153-6AE7-4035-BA2D-8C0F888DD185}"/>
              </a:ext>
            </a:extLst>
          </p:cNvPr>
          <p:cNvSpPr/>
          <p:nvPr/>
        </p:nvSpPr>
        <p:spPr>
          <a:xfrm>
            <a:off x="7983536" y="4943700"/>
            <a:ext cx="681564" cy="91440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7" name="Picture 600" descr="subject vehicle  ">
            <a:extLst>
              <a:ext uri="{FF2B5EF4-FFF2-40B4-BE49-F238E27FC236}">
                <a16:creationId xmlns:a16="http://schemas.microsoft.com/office/drawing/2014/main" id="{56398337-D066-4D82-9A81-D83597B24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291" y="4765859"/>
            <a:ext cx="313415" cy="78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9" name="Straight Connector 318" descr="center yellow marker ">
            <a:extLst>
              <a:ext uri="{FF2B5EF4-FFF2-40B4-BE49-F238E27FC236}">
                <a16:creationId xmlns:a16="http://schemas.microsoft.com/office/drawing/2014/main" id="{B7143ABB-1AC9-4C80-836A-BE8CEB50B354}"/>
              </a:ext>
            </a:extLst>
          </p:cNvPr>
          <p:cNvCxnSpPr>
            <a:cxnSpLocks/>
          </p:cNvCxnSpPr>
          <p:nvPr/>
        </p:nvCxnSpPr>
        <p:spPr>
          <a:xfrm flipV="1">
            <a:off x="6781800" y="4729794"/>
            <a:ext cx="0" cy="103723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 descr="center yellow marker ">
            <a:extLst>
              <a:ext uri="{FF2B5EF4-FFF2-40B4-BE49-F238E27FC236}">
                <a16:creationId xmlns:a16="http://schemas.microsoft.com/office/drawing/2014/main" id="{73657FFC-FC3D-40F9-AA1A-3861959D744F}"/>
              </a:ext>
            </a:extLst>
          </p:cNvPr>
          <p:cNvCxnSpPr>
            <a:cxnSpLocks/>
          </p:cNvCxnSpPr>
          <p:nvPr/>
        </p:nvCxnSpPr>
        <p:spPr>
          <a:xfrm>
            <a:off x="6768230" y="1744679"/>
            <a:ext cx="13570" cy="998521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 descr="center yellow marker for east west traffic ">
            <a:extLst>
              <a:ext uri="{FF2B5EF4-FFF2-40B4-BE49-F238E27FC236}">
                <a16:creationId xmlns:a16="http://schemas.microsoft.com/office/drawing/2014/main" id="{5E19FB2B-3551-402D-A03B-91183BF67C3A}"/>
              </a:ext>
            </a:extLst>
          </p:cNvPr>
          <p:cNvCxnSpPr>
            <a:cxnSpLocks/>
          </p:cNvCxnSpPr>
          <p:nvPr/>
        </p:nvCxnSpPr>
        <p:spPr>
          <a:xfrm flipH="1">
            <a:off x="7750700" y="3838028"/>
            <a:ext cx="6313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 descr="center yellow marker for east west traffic ">
            <a:extLst>
              <a:ext uri="{FF2B5EF4-FFF2-40B4-BE49-F238E27FC236}">
                <a16:creationId xmlns:a16="http://schemas.microsoft.com/office/drawing/2014/main" id="{139D7A35-9F5F-45AE-AD11-55CD1A510656}"/>
              </a:ext>
            </a:extLst>
          </p:cNvPr>
          <p:cNvCxnSpPr>
            <a:cxnSpLocks/>
          </p:cNvCxnSpPr>
          <p:nvPr/>
        </p:nvCxnSpPr>
        <p:spPr>
          <a:xfrm>
            <a:off x="4590009" y="3838028"/>
            <a:ext cx="890141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 descr="broken lane marker for north bound traffic ">
            <a:extLst>
              <a:ext uri="{FF2B5EF4-FFF2-40B4-BE49-F238E27FC236}">
                <a16:creationId xmlns:a16="http://schemas.microsoft.com/office/drawing/2014/main" id="{00C69367-B66D-49CA-8C99-17430049D84A}"/>
              </a:ext>
            </a:extLst>
          </p:cNvPr>
          <p:cNvCxnSpPr>
            <a:cxnSpLocks/>
          </p:cNvCxnSpPr>
          <p:nvPr/>
        </p:nvCxnSpPr>
        <p:spPr>
          <a:xfrm>
            <a:off x="7467601" y="4800603"/>
            <a:ext cx="0" cy="1057497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 descr="broken lane marker for south bound traffic ">
            <a:extLst>
              <a:ext uri="{FF2B5EF4-FFF2-40B4-BE49-F238E27FC236}">
                <a16:creationId xmlns:a16="http://schemas.microsoft.com/office/drawing/2014/main" id="{5DAACB55-CE57-409E-AD1A-4578C83DA8EB}"/>
              </a:ext>
            </a:extLst>
          </p:cNvPr>
          <p:cNvCxnSpPr>
            <a:cxnSpLocks/>
          </p:cNvCxnSpPr>
          <p:nvPr/>
        </p:nvCxnSpPr>
        <p:spPr>
          <a:xfrm>
            <a:off x="6031104" y="4764967"/>
            <a:ext cx="7472" cy="1111725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 descr="broken lane marker for north bound traffic ">
            <a:extLst>
              <a:ext uri="{FF2B5EF4-FFF2-40B4-BE49-F238E27FC236}">
                <a16:creationId xmlns:a16="http://schemas.microsoft.com/office/drawing/2014/main" id="{F5A22637-36CA-4A30-9D09-5967BDF217E5}"/>
              </a:ext>
            </a:extLst>
          </p:cNvPr>
          <p:cNvCxnSpPr>
            <a:cxnSpLocks/>
          </p:cNvCxnSpPr>
          <p:nvPr/>
        </p:nvCxnSpPr>
        <p:spPr>
          <a:xfrm>
            <a:off x="7290706" y="1828800"/>
            <a:ext cx="0" cy="884453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 descr="broken lane marker for south bound traffic ">
            <a:extLst>
              <a:ext uri="{FF2B5EF4-FFF2-40B4-BE49-F238E27FC236}">
                <a16:creationId xmlns:a16="http://schemas.microsoft.com/office/drawing/2014/main" id="{372DE05C-42D2-4A0A-B442-D96CDB70B821}"/>
              </a:ext>
            </a:extLst>
          </p:cNvPr>
          <p:cNvCxnSpPr>
            <a:cxnSpLocks/>
          </p:cNvCxnSpPr>
          <p:nvPr/>
        </p:nvCxnSpPr>
        <p:spPr>
          <a:xfrm flipH="1">
            <a:off x="6029636" y="1744679"/>
            <a:ext cx="1468" cy="968128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Arrow Connector 360" descr="line of sight arrow ">
            <a:extLst>
              <a:ext uri="{FF2B5EF4-FFF2-40B4-BE49-F238E27FC236}">
                <a16:creationId xmlns:a16="http://schemas.microsoft.com/office/drawing/2014/main" id="{BBDA0FCB-E327-474E-A8E3-53F46540F02E}"/>
              </a:ext>
            </a:extLst>
          </p:cNvPr>
          <p:cNvCxnSpPr>
            <a:cxnSpLocks/>
          </p:cNvCxnSpPr>
          <p:nvPr/>
        </p:nvCxnSpPr>
        <p:spPr>
          <a:xfrm flipH="1" flipV="1">
            <a:off x="4606827" y="2557788"/>
            <a:ext cx="2526715" cy="25172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Arrow Connector 368" descr="line of sight arrow ">
            <a:extLst>
              <a:ext uri="{FF2B5EF4-FFF2-40B4-BE49-F238E27FC236}">
                <a16:creationId xmlns:a16="http://schemas.microsoft.com/office/drawing/2014/main" id="{615B62CF-8200-463E-A302-0B3B207F11F6}"/>
              </a:ext>
            </a:extLst>
          </p:cNvPr>
          <p:cNvCxnSpPr>
            <a:cxnSpLocks/>
          </p:cNvCxnSpPr>
          <p:nvPr/>
        </p:nvCxnSpPr>
        <p:spPr>
          <a:xfrm flipH="1" flipV="1">
            <a:off x="5423086" y="1785497"/>
            <a:ext cx="1710456" cy="33032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Arrow Connector 372" descr="line of sight arrow ">
            <a:extLst>
              <a:ext uri="{FF2B5EF4-FFF2-40B4-BE49-F238E27FC236}">
                <a16:creationId xmlns:a16="http://schemas.microsoft.com/office/drawing/2014/main" id="{81120DB2-FFF1-4351-8455-10AF84B774D0}"/>
              </a:ext>
            </a:extLst>
          </p:cNvPr>
          <p:cNvCxnSpPr>
            <a:cxnSpLocks/>
          </p:cNvCxnSpPr>
          <p:nvPr/>
        </p:nvCxnSpPr>
        <p:spPr>
          <a:xfrm flipV="1">
            <a:off x="7133998" y="1692598"/>
            <a:ext cx="409044" cy="33651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Arrow Connector 376" descr="line of sight arrow ">
            <a:extLst>
              <a:ext uri="{FF2B5EF4-FFF2-40B4-BE49-F238E27FC236}">
                <a16:creationId xmlns:a16="http://schemas.microsoft.com/office/drawing/2014/main" id="{0966725E-8C38-4A5B-8BF6-C4B40C8A6DBF}"/>
              </a:ext>
            </a:extLst>
          </p:cNvPr>
          <p:cNvCxnSpPr>
            <a:cxnSpLocks/>
          </p:cNvCxnSpPr>
          <p:nvPr/>
        </p:nvCxnSpPr>
        <p:spPr>
          <a:xfrm flipV="1">
            <a:off x="7139919" y="2598506"/>
            <a:ext cx="1256135" cy="24717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Arrow Connector 382" descr="line of sight arrow ">
            <a:extLst>
              <a:ext uri="{FF2B5EF4-FFF2-40B4-BE49-F238E27FC236}">
                <a16:creationId xmlns:a16="http://schemas.microsoft.com/office/drawing/2014/main" id="{CCA29F2D-6EF7-48C8-9B9B-B232284A1A06}"/>
              </a:ext>
            </a:extLst>
          </p:cNvPr>
          <p:cNvCxnSpPr>
            <a:cxnSpLocks/>
          </p:cNvCxnSpPr>
          <p:nvPr/>
        </p:nvCxnSpPr>
        <p:spPr>
          <a:xfrm flipH="1" flipV="1">
            <a:off x="4619460" y="3962400"/>
            <a:ext cx="2514082" cy="111772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Arrow Connector 386" descr="line of sight arrow ">
            <a:extLst>
              <a:ext uri="{FF2B5EF4-FFF2-40B4-BE49-F238E27FC236}">
                <a16:creationId xmlns:a16="http://schemas.microsoft.com/office/drawing/2014/main" id="{E0FF9052-4867-4BC5-9145-4B3DE6C1F939}"/>
              </a:ext>
            </a:extLst>
          </p:cNvPr>
          <p:cNvCxnSpPr>
            <a:cxnSpLocks/>
          </p:cNvCxnSpPr>
          <p:nvPr/>
        </p:nvCxnSpPr>
        <p:spPr>
          <a:xfrm flipV="1">
            <a:off x="7133542" y="4016346"/>
            <a:ext cx="1358714" cy="104556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Arrow Connector 390" descr="line of sight arrow ">
            <a:extLst>
              <a:ext uri="{FF2B5EF4-FFF2-40B4-BE49-F238E27FC236}">
                <a16:creationId xmlns:a16="http://schemas.microsoft.com/office/drawing/2014/main" id="{BE1D8BC4-5BE1-40BA-AD42-9192D0C9A4F1}"/>
              </a:ext>
            </a:extLst>
          </p:cNvPr>
          <p:cNvCxnSpPr>
            <a:cxnSpLocks/>
          </p:cNvCxnSpPr>
          <p:nvPr/>
        </p:nvCxnSpPr>
        <p:spPr>
          <a:xfrm flipH="1">
            <a:off x="6316628" y="5071145"/>
            <a:ext cx="841114" cy="74027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Arrow Connector 394" descr="line of sight arrow ">
            <a:extLst>
              <a:ext uri="{FF2B5EF4-FFF2-40B4-BE49-F238E27FC236}">
                <a16:creationId xmlns:a16="http://schemas.microsoft.com/office/drawing/2014/main" id="{06A6E7FD-73A2-45CF-9718-13DAAE9C00A0}"/>
              </a:ext>
            </a:extLst>
          </p:cNvPr>
          <p:cNvCxnSpPr>
            <a:cxnSpLocks/>
          </p:cNvCxnSpPr>
          <p:nvPr/>
        </p:nvCxnSpPr>
        <p:spPr>
          <a:xfrm>
            <a:off x="7139919" y="5078502"/>
            <a:ext cx="591281" cy="74896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793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D5C0E-CDD9-4B25-A437-B0280FBE8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Lane Markings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9E9AB-E081-4DE5-89BA-EF5778847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   Shared Left Turn Lane                                 Reversible Lanes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BD444-5923-44FB-A1F0-A53760129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C2EBE8-8EC7-48DB-BA9D-1AAC452BD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6" name="Object 27" descr="roadway markings showing center lane left turn lane ">
            <a:extLst>
              <a:ext uri="{FF2B5EF4-FFF2-40B4-BE49-F238E27FC236}">
                <a16:creationId xmlns:a16="http://schemas.microsoft.com/office/drawing/2014/main" id="{7436DC16-4046-4411-8F01-C502F39328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243661"/>
              </p:ext>
            </p:extLst>
          </p:nvPr>
        </p:nvGraphicFramePr>
        <p:xfrm>
          <a:off x="685800" y="1981200"/>
          <a:ext cx="2282825" cy="406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" name="Paint Shop Pro Image" r:id="rId3" imgW="2282927" imgH="4068293" progId="PaintShopPro">
                  <p:embed/>
                </p:oleObj>
              </mc:Choice>
              <mc:Fallback>
                <p:oleObj name="Paint Shop Pro Image" r:id="rId3" imgW="2282927" imgH="4068293" progId="PaintShopPro">
                  <p:embed/>
                  <p:pic>
                    <p:nvPicPr>
                      <p:cNvPr id="3" name="Object 27">
                        <a:extLst>
                          <a:ext uri="{FF2B5EF4-FFF2-40B4-BE49-F238E27FC236}">
                            <a16:creationId xmlns:a16="http://schemas.microsoft.com/office/drawing/2014/main" id="{F00C1BE0-E46F-4371-BAFD-DEA3108417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2282825" cy="406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3" descr="roadway showing multiple reversable lanes ">
            <a:extLst>
              <a:ext uri="{FF2B5EF4-FFF2-40B4-BE49-F238E27FC236}">
                <a16:creationId xmlns:a16="http://schemas.microsoft.com/office/drawing/2014/main" id="{A20537CE-B31A-483E-83EC-018BB35DEA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00763"/>
              </p:ext>
            </p:extLst>
          </p:nvPr>
        </p:nvGraphicFramePr>
        <p:xfrm>
          <a:off x="3606800" y="1969640"/>
          <a:ext cx="48514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" name="Paint Shop Pro Image" r:id="rId5" imgW="2517073" imgH="2565854" progId="PaintShopPro">
                  <p:embed/>
                </p:oleObj>
              </mc:Choice>
              <mc:Fallback>
                <p:oleObj name="Paint Shop Pro Image" r:id="rId5" imgW="2517073" imgH="2565854" progId="PaintShopPro">
                  <p:embed/>
                  <p:pic>
                    <p:nvPicPr>
                      <p:cNvPr id="24581" name="Object 13">
                        <a:extLst>
                          <a:ext uri="{FF2B5EF4-FFF2-40B4-BE49-F238E27FC236}">
                            <a16:creationId xmlns:a16="http://schemas.microsoft.com/office/drawing/2014/main" id="{10C13FCE-CDFA-41C1-A0A1-A815E85B6F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1969640"/>
                        <a:ext cx="4851400" cy="38100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bg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3" descr="lane use arrow ">
            <a:extLst>
              <a:ext uri="{FF2B5EF4-FFF2-40B4-BE49-F238E27FC236}">
                <a16:creationId xmlns:a16="http://schemas.microsoft.com/office/drawing/2014/main" id="{6FFD8973-6179-45E9-976B-1557A73228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364648"/>
              </p:ext>
            </p:extLst>
          </p:nvPr>
        </p:nvGraphicFramePr>
        <p:xfrm>
          <a:off x="5410200" y="3581400"/>
          <a:ext cx="3143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9" name="Paint Shop Pro Image" r:id="rId7" imgW="429501" imgH="565854" progId="PaintShopPro">
                  <p:embed/>
                </p:oleObj>
              </mc:Choice>
              <mc:Fallback>
                <p:oleObj name="Paint Shop Pro Image" r:id="rId7" imgW="429501" imgH="565854" progId="PaintShopPro">
                  <p:embed/>
                  <p:pic>
                    <p:nvPicPr>
                      <p:cNvPr id="24589" name="Object 23">
                        <a:extLst>
                          <a:ext uri="{FF2B5EF4-FFF2-40B4-BE49-F238E27FC236}">
                            <a16:creationId xmlns:a16="http://schemas.microsoft.com/office/drawing/2014/main" id="{F23BA017-72AF-481A-8A3B-EF00FCBD5A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581400"/>
                        <a:ext cx="3143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3" descr="lane use arrow ">
            <a:extLst>
              <a:ext uri="{FF2B5EF4-FFF2-40B4-BE49-F238E27FC236}">
                <a16:creationId xmlns:a16="http://schemas.microsoft.com/office/drawing/2014/main" id="{78A1B455-9FDD-4A28-8A7C-A6557489B2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71392"/>
              </p:ext>
            </p:extLst>
          </p:nvPr>
        </p:nvGraphicFramePr>
        <p:xfrm>
          <a:off x="6396037" y="3602831"/>
          <a:ext cx="3143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" name="Paint Shop Pro Image" r:id="rId9" imgW="429501" imgH="565854" progId="PaintShopPro">
                  <p:embed/>
                </p:oleObj>
              </mc:Choice>
              <mc:Fallback>
                <p:oleObj name="Paint Shop Pro Image" r:id="rId9" imgW="429501" imgH="565854" progId="PaintShopPro">
                  <p:embed/>
                  <p:pic>
                    <p:nvPicPr>
                      <p:cNvPr id="24589" name="Object 23">
                        <a:extLst>
                          <a:ext uri="{FF2B5EF4-FFF2-40B4-BE49-F238E27FC236}">
                            <a16:creationId xmlns:a16="http://schemas.microsoft.com/office/drawing/2014/main" id="{F23BA017-72AF-481A-8A3B-EF00FCBD5A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6037" y="3602831"/>
                        <a:ext cx="3143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8" descr="center lane left turn arrow ">
            <a:extLst>
              <a:ext uri="{FF2B5EF4-FFF2-40B4-BE49-F238E27FC236}">
                <a16:creationId xmlns:a16="http://schemas.microsoft.com/office/drawing/2014/main" id="{40350D9C-A04F-4ED7-8F34-499E22DA13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514173"/>
              </p:ext>
            </p:extLst>
          </p:nvPr>
        </p:nvGraphicFramePr>
        <p:xfrm>
          <a:off x="1676400" y="2895599"/>
          <a:ext cx="222250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" name="Paint Shop Pro Image" r:id="rId10" imgW="526972" imgH="526972" progId="PaintShopPro">
                  <p:embed/>
                </p:oleObj>
              </mc:Choice>
              <mc:Fallback>
                <p:oleObj name="Paint Shop Pro Image" r:id="rId10" imgW="526972" imgH="526972" progId="PaintShopPro">
                  <p:embed/>
                  <p:pic>
                    <p:nvPicPr>
                      <p:cNvPr id="4" name="Object 28">
                        <a:extLst>
                          <a:ext uri="{FF2B5EF4-FFF2-40B4-BE49-F238E27FC236}">
                            <a16:creationId xmlns:a16="http://schemas.microsoft.com/office/drawing/2014/main" id="{2717C302-F6C0-44FD-AB79-79806D54F0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895599"/>
                        <a:ext cx="222250" cy="20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9" descr="center lane left turn arrow ">
            <a:extLst>
              <a:ext uri="{FF2B5EF4-FFF2-40B4-BE49-F238E27FC236}">
                <a16:creationId xmlns:a16="http://schemas.microsoft.com/office/drawing/2014/main" id="{E5C960A5-220A-42AC-BB05-70AF531545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62026"/>
              </p:ext>
            </p:extLst>
          </p:nvPr>
        </p:nvGraphicFramePr>
        <p:xfrm>
          <a:off x="1676400" y="4648200"/>
          <a:ext cx="222250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2" name="Paint Shop Pro Image" r:id="rId12" imgW="526972" imgH="478049" progId="PaintShopPro">
                  <p:embed/>
                </p:oleObj>
              </mc:Choice>
              <mc:Fallback>
                <p:oleObj name="Paint Shop Pro Image" r:id="rId12" imgW="526972" imgH="478049" progId="PaintShopPro">
                  <p:embed/>
                  <p:pic>
                    <p:nvPicPr>
                      <p:cNvPr id="5" name="Object 29">
                        <a:extLst>
                          <a:ext uri="{FF2B5EF4-FFF2-40B4-BE49-F238E27FC236}">
                            <a16:creationId xmlns:a16="http://schemas.microsoft.com/office/drawing/2014/main" id="{421ED7DA-48C9-458A-97C4-7913D15652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648200"/>
                        <a:ext cx="222250" cy="20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 descr="arrow showing direction of travel ">
            <a:extLst>
              <a:ext uri="{FF2B5EF4-FFF2-40B4-BE49-F238E27FC236}">
                <a16:creationId xmlns:a16="http://schemas.microsoft.com/office/drawing/2014/main" id="{D1CD5AA1-E398-4DC3-8AB5-5378935EF74C}"/>
              </a:ext>
            </a:extLst>
          </p:cNvPr>
          <p:cNvCxnSpPr>
            <a:cxnSpLocks/>
          </p:cNvCxnSpPr>
          <p:nvPr/>
        </p:nvCxnSpPr>
        <p:spPr>
          <a:xfrm>
            <a:off x="4114800" y="4648200"/>
            <a:ext cx="0" cy="9906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direction of travel signal ">
            <a:extLst>
              <a:ext uri="{FF2B5EF4-FFF2-40B4-BE49-F238E27FC236}">
                <a16:creationId xmlns:a16="http://schemas.microsoft.com/office/drawing/2014/main" id="{F13A0DFB-B347-43E1-8357-BED603557D0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43762" y="3619500"/>
            <a:ext cx="314325" cy="419100"/>
          </a:xfrm>
          <a:prstGeom prst="rect">
            <a:avLst/>
          </a:prstGeom>
        </p:spPr>
      </p:pic>
      <p:cxnSp>
        <p:nvCxnSpPr>
          <p:cNvPr id="16" name="Straight Arrow Connector 15" descr="arrow showing direction of travel ">
            <a:extLst>
              <a:ext uri="{FF2B5EF4-FFF2-40B4-BE49-F238E27FC236}">
                <a16:creationId xmlns:a16="http://schemas.microsoft.com/office/drawing/2014/main" id="{14034981-E926-4C23-8B69-E8CB4847CD81}"/>
              </a:ext>
            </a:extLst>
          </p:cNvPr>
          <p:cNvCxnSpPr>
            <a:cxnSpLocks/>
          </p:cNvCxnSpPr>
          <p:nvPr/>
        </p:nvCxnSpPr>
        <p:spPr>
          <a:xfrm>
            <a:off x="4746624" y="4648200"/>
            <a:ext cx="0" cy="9906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 descr="arrow showing direction of travel">
            <a:extLst>
              <a:ext uri="{FF2B5EF4-FFF2-40B4-BE49-F238E27FC236}">
                <a16:creationId xmlns:a16="http://schemas.microsoft.com/office/drawing/2014/main" id="{395B2683-7261-416C-AAD9-0E5CE9EAAF50}"/>
              </a:ext>
            </a:extLst>
          </p:cNvPr>
          <p:cNvCxnSpPr>
            <a:cxnSpLocks/>
          </p:cNvCxnSpPr>
          <p:nvPr/>
        </p:nvCxnSpPr>
        <p:spPr>
          <a:xfrm>
            <a:off x="5567362" y="4648200"/>
            <a:ext cx="0" cy="10668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 descr="arrow showing direction of travel">
            <a:extLst>
              <a:ext uri="{FF2B5EF4-FFF2-40B4-BE49-F238E27FC236}">
                <a16:creationId xmlns:a16="http://schemas.microsoft.com/office/drawing/2014/main" id="{DD443D52-9CC5-4891-B8EA-F1BFB589676C}"/>
              </a:ext>
            </a:extLst>
          </p:cNvPr>
          <p:cNvCxnSpPr>
            <a:cxnSpLocks/>
          </p:cNvCxnSpPr>
          <p:nvPr/>
        </p:nvCxnSpPr>
        <p:spPr>
          <a:xfrm flipH="1">
            <a:off x="6477002" y="4748212"/>
            <a:ext cx="1" cy="96678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 descr="arrow showing direction of travel">
            <a:extLst>
              <a:ext uri="{FF2B5EF4-FFF2-40B4-BE49-F238E27FC236}">
                <a16:creationId xmlns:a16="http://schemas.microsoft.com/office/drawing/2014/main" id="{A96C7990-18BB-4D62-A670-9939F416302D}"/>
              </a:ext>
            </a:extLst>
          </p:cNvPr>
          <p:cNvCxnSpPr>
            <a:cxnSpLocks/>
          </p:cNvCxnSpPr>
          <p:nvPr/>
        </p:nvCxnSpPr>
        <p:spPr>
          <a:xfrm flipH="1" flipV="1">
            <a:off x="7386642" y="4748213"/>
            <a:ext cx="14282" cy="89058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 descr="arrow showing direction of travel">
            <a:extLst>
              <a:ext uri="{FF2B5EF4-FFF2-40B4-BE49-F238E27FC236}">
                <a16:creationId xmlns:a16="http://schemas.microsoft.com/office/drawing/2014/main" id="{ECE5F9D0-5B40-478F-898F-F13B1E18C652}"/>
              </a:ext>
            </a:extLst>
          </p:cNvPr>
          <p:cNvCxnSpPr>
            <a:cxnSpLocks/>
          </p:cNvCxnSpPr>
          <p:nvPr/>
        </p:nvCxnSpPr>
        <p:spPr>
          <a:xfrm flipV="1">
            <a:off x="8153400" y="4748212"/>
            <a:ext cx="0" cy="89058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412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8C3D8-5076-42E6-A526-4E90D23AC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of Sight Through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93D66-33C2-46CA-AE23-A95C368B4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Establish Line of Sight and</a:t>
            </a:r>
          </a:p>
          <a:p>
            <a:pPr marL="0" indent="0">
              <a:buNone/>
            </a:pPr>
            <a:r>
              <a:rPr lang="en-US" sz="2000" dirty="0"/>
              <a:t>     Projected Path of Travel</a:t>
            </a:r>
          </a:p>
          <a:p>
            <a:r>
              <a:rPr lang="en-US" sz="2000" dirty="0"/>
              <a:t>Check to the Rear</a:t>
            </a:r>
          </a:p>
          <a:p>
            <a:r>
              <a:rPr lang="en-US" sz="2000" dirty="0"/>
              <a:t>Adjust Position for Maximum</a:t>
            </a:r>
          </a:p>
          <a:p>
            <a:pPr marL="0" indent="0">
              <a:buNone/>
            </a:pPr>
            <a:r>
              <a:rPr lang="en-US" sz="2000" dirty="0"/>
              <a:t>     View of Oncoming Traffic</a:t>
            </a:r>
          </a:p>
          <a:p>
            <a:r>
              <a:rPr lang="en-US" sz="2000" dirty="0"/>
              <a:t>Establish Target Area for Path of </a:t>
            </a:r>
          </a:p>
          <a:p>
            <a:pPr marL="0" indent="0">
              <a:buNone/>
            </a:pPr>
            <a:r>
              <a:rPr lang="en-US" sz="2000" dirty="0"/>
              <a:t>     Travel</a:t>
            </a:r>
          </a:p>
          <a:p>
            <a:r>
              <a:rPr lang="en-US" sz="2000" dirty="0"/>
              <a:t>Adjust speed and Position to</a:t>
            </a:r>
          </a:p>
          <a:p>
            <a:pPr marL="0" indent="0">
              <a:buNone/>
            </a:pPr>
            <a:r>
              <a:rPr lang="en-US" sz="2000" dirty="0"/>
              <a:t>     Conditions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43D9B-830E-4CB6-ADB0-7BAB70252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90EBC7-BD02-4BDF-833F-FA79406CC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27</a:t>
            </a:fld>
            <a:endParaRPr lang="en-US"/>
          </a:p>
        </p:txBody>
      </p:sp>
      <p:pic>
        <p:nvPicPr>
          <p:cNvPr id="11" name="Picture 18" descr="illustration showing road curving to the left ">
            <a:extLst>
              <a:ext uri="{FF2B5EF4-FFF2-40B4-BE49-F238E27FC236}">
                <a16:creationId xmlns:a16="http://schemas.microsoft.com/office/drawing/2014/main" id="{F4EA0407-B4C0-4F10-AE98-6C97C0413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0013"/>
            <a:ext cx="405606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22" descr="subject vehicle starting point ">
            <a:extLst>
              <a:ext uri="{FF2B5EF4-FFF2-40B4-BE49-F238E27FC236}">
                <a16:creationId xmlns:a16="http://schemas.microsoft.com/office/drawing/2014/main" id="{A60F7AC8-93A7-4B96-B10B-1461C526DD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040702"/>
              </p:ext>
            </p:extLst>
          </p:nvPr>
        </p:nvGraphicFramePr>
        <p:xfrm>
          <a:off x="7800182" y="4649787"/>
          <a:ext cx="571500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Paint Shop Pro Image" r:id="rId4" imgW="1483329" imgH="3151220" progId="PaintShopPro">
                  <p:embed/>
                </p:oleObj>
              </mc:Choice>
              <mc:Fallback>
                <p:oleObj name="Paint Shop Pro Image" r:id="rId4" imgW="1483329" imgH="3151220" progId="PaintShopPro">
                  <p:embed/>
                  <p:pic>
                    <p:nvPicPr>
                      <p:cNvPr id="9" name="Object 22">
                        <a:extLst>
                          <a:ext uri="{FF2B5EF4-FFF2-40B4-BE49-F238E27FC236}">
                            <a16:creationId xmlns:a16="http://schemas.microsoft.com/office/drawing/2014/main" id="{5B17F583-32EF-454E-8E51-0CBC8294ED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0182" y="4649787"/>
                        <a:ext cx="571500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9" descr="subject vehicle ">
            <a:extLst>
              <a:ext uri="{FF2B5EF4-FFF2-40B4-BE49-F238E27FC236}">
                <a16:creationId xmlns:a16="http://schemas.microsoft.com/office/drawing/2014/main" id="{C0D5626A-A1AA-4129-A30E-54A9BC4BD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991" y="3468687"/>
            <a:ext cx="5524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 descr="line of sight arrow ">
            <a:extLst>
              <a:ext uri="{FF2B5EF4-FFF2-40B4-BE49-F238E27FC236}">
                <a16:creationId xmlns:a16="http://schemas.microsoft.com/office/drawing/2014/main" id="{A8A01954-4C3D-4044-9FC7-9D41F3991D83}"/>
              </a:ext>
            </a:extLst>
          </p:cNvPr>
          <p:cNvCxnSpPr>
            <a:cxnSpLocks/>
          </p:cNvCxnSpPr>
          <p:nvPr/>
        </p:nvCxnSpPr>
        <p:spPr>
          <a:xfrm flipH="1" flipV="1">
            <a:off x="5943600" y="1627584"/>
            <a:ext cx="2142332" cy="223559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 descr="line of sight arrow ">
            <a:extLst>
              <a:ext uri="{FF2B5EF4-FFF2-40B4-BE49-F238E27FC236}">
                <a16:creationId xmlns:a16="http://schemas.microsoft.com/office/drawing/2014/main" id="{08F64B80-CC5F-4981-B367-67F76C0C5535}"/>
              </a:ext>
            </a:extLst>
          </p:cNvPr>
          <p:cNvCxnSpPr>
            <a:cxnSpLocks/>
          </p:cNvCxnSpPr>
          <p:nvPr/>
        </p:nvCxnSpPr>
        <p:spPr>
          <a:xfrm flipH="1" flipV="1">
            <a:off x="5943600" y="1677987"/>
            <a:ext cx="2057400" cy="342741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4487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C65D7-2C13-4C80-8EE2-D5599C4E5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of sight Through Curves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7BF50-EF00-454C-97A8-17E1617E9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A57884-6BB9-408A-B5CC-F348555C2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28</a:t>
            </a:fld>
            <a:endParaRPr lang="en-US"/>
          </a:p>
        </p:txBody>
      </p:sp>
      <p:sp>
        <p:nvSpPr>
          <p:cNvPr id="7" name="Freeform 120" descr="illustration showing curve in road ">
            <a:extLst>
              <a:ext uri="{FF2B5EF4-FFF2-40B4-BE49-F238E27FC236}">
                <a16:creationId xmlns:a16="http://schemas.microsoft.com/office/drawing/2014/main" id="{339E3A35-4AB8-474B-BC06-16FE456941DD}"/>
              </a:ext>
            </a:extLst>
          </p:cNvPr>
          <p:cNvSpPr>
            <a:spLocks/>
          </p:cNvSpPr>
          <p:nvPr/>
        </p:nvSpPr>
        <p:spPr bwMode="auto">
          <a:xfrm>
            <a:off x="2286000" y="1677987"/>
            <a:ext cx="2438400" cy="4265613"/>
          </a:xfrm>
          <a:custGeom>
            <a:avLst/>
            <a:gdLst>
              <a:gd name="T0" fmla="*/ 1170 w 1170"/>
              <a:gd name="T1" fmla="*/ 3798 h 3810"/>
              <a:gd name="T2" fmla="*/ 1038 w 1170"/>
              <a:gd name="T3" fmla="*/ 3690 h 3810"/>
              <a:gd name="T4" fmla="*/ 912 w 1170"/>
              <a:gd name="T5" fmla="*/ 3582 h 3810"/>
              <a:gd name="T6" fmla="*/ 798 w 1170"/>
              <a:gd name="T7" fmla="*/ 3462 h 3810"/>
              <a:gd name="T8" fmla="*/ 690 w 1170"/>
              <a:gd name="T9" fmla="*/ 3336 h 3810"/>
              <a:gd name="T10" fmla="*/ 510 w 1170"/>
              <a:gd name="T11" fmla="*/ 3060 h 3810"/>
              <a:gd name="T12" fmla="*/ 360 w 1170"/>
              <a:gd name="T13" fmla="*/ 2760 h 3810"/>
              <a:gd name="T14" fmla="*/ 246 w 1170"/>
              <a:gd name="T15" fmla="*/ 2454 h 3810"/>
              <a:gd name="T16" fmla="*/ 156 w 1170"/>
              <a:gd name="T17" fmla="*/ 2136 h 3810"/>
              <a:gd name="T18" fmla="*/ 90 w 1170"/>
              <a:gd name="T19" fmla="*/ 1818 h 3810"/>
              <a:gd name="T20" fmla="*/ 48 w 1170"/>
              <a:gd name="T21" fmla="*/ 1506 h 3810"/>
              <a:gd name="T22" fmla="*/ 24 w 1170"/>
              <a:gd name="T23" fmla="*/ 1206 h 3810"/>
              <a:gd name="T24" fmla="*/ 18 w 1170"/>
              <a:gd name="T25" fmla="*/ 924 h 3810"/>
              <a:gd name="T26" fmla="*/ 30 w 1170"/>
              <a:gd name="T27" fmla="*/ 444 h 3810"/>
              <a:gd name="T28" fmla="*/ 66 w 1170"/>
              <a:gd name="T29" fmla="*/ 120 h 3810"/>
              <a:gd name="T30" fmla="*/ 84 w 1170"/>
              <a:gd name="T31" fmla="*/ 36 h 3810"/>
              <a:gd name="T32" fmla="*/ 84 w 1170"/>
              <a:gd name="T33" fmla="*/ 18 h 3810"/>
              <a:gd name="T34" fmla="*/ 78 w 1170"/>
              <a:gd name="T35" fmla="*/ 12 h 3810"/>
              <a:gd name="T36" fmla="*/ 60 w 1170"/>
              <a:gd name="T37" fmla="*/ 72 h 3810"/>
              <a:gd name="T38" fmla="*/ 30 w 1170"/>
              <a:gd name="T39" fmla="*/ 258 h 3810"/>
              <a:gd name="T40" fmla="*/ 0 w 1170"/>
              <a:gd name="T41" fmla="*/ 666 h 3810"/>
              <a:gd name="T42" fmla="*/ 0 w 1170"/>
              <a:gd name="T43" fmla="*/ 1062 h 3810"/>
              <a:gd name="T44" fmla="*/ 18 w 1170"/>
              <a:gd name="T45" fmla="*/ 1350 h 3810"/>
              <a:gd name="T46" fmla="*/ 54 w 1170"/>
              <a:gd name="T47" fmla="*/ 1662 h 3810"/>
              <a:gd name="T48" fmla="*/ 102 w 1170"/>
              <a:gd name="T49" fmla="*/ 1980 h 3810"/>
              <a:gd name="T50" fmla="*/ 180 w 1170"/>
              <a:gd name="T51" fmla="*/ 2298 h 3810"/>
              <a:gd name="T52" fmla="*/ 282 w 1170"/>
              <a:gd name="T53" fmla="*/ 2616 h 3810"/>
              <a:gd name="T54" fmla="*/ 414 w 1170"/>
              <a:gd name="T55" fmla="*/ 2922 h 3810"/>
              <a:gd name="T56" fmla="*/ 582 w 1170"/>
              <a:gd name="T57" fmla="*/ 3210 h 3810"/>
              <a:gd name="T58" fmla="*/ 732 w 1170"/>
              <a:gd name="T59" fmla="*/ 3408 h 3810"/>
              <a:gd name="T60" fmla="*/ 840 w 1170"/>
              <a:gd name="T61" fmla="*/ 3534 h 3810"/>
              <a:gd name="T62" fmla="*/ 960 w 1170"/>
              <a:gd name="T63" fmla="*/ 3654 h 3810"/>
              <a:gd name="T64" fmla="*/ 1092 w 1170"/>
              <a:gd name="T65" fmla="*/ 3762 h 3810"/>
              <a:gd name="T66" fmla="*/ 1170 w 1170"/>
              <a:gd name="T67" fmla="*/ 3810 h 3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70" h="3810">
                <a:moveTo>
                  <a:pt x="1170" y="3792"/>
                </a:moveTo>
                <a:lnTo>
                  <a:pt x="1170" y="3798"/>
                </a:lnTo>
                <a:lnTo>
                  <a:pt x="1104" y="3744"/>
                </a:lnTo>
                <a:lnTo>
                  <a:pt x="1038" y="3690"/>
                </a:lnTo>
                <a:lnTo>
                  <a:pt x="972" y="3636"/>
                </a:lnTo>
                <a:lnTo>
                  <a:pt x="912" y="3582"/>
                </a:lnTo>
                <a:lnTo>
                  <a:pt x="852" y="3522"/>
                </a:lnTo>
                <a:lnTo>
                  <a:pt x="798" y="3462"/>
                </a:lnTo>
                <a:lnTo>
                  <a:pt x="744" y="3396"/>
                </a:lnTo>
                <a:lnTo>
                  <a:pt x="690" y="3336"/>
                </a:lnTo>
                <a:lnTo>
                  <a:pt x="594" y="3198"/>
                </a:lnTo>
                <a:lnTo>
                  <a:pt x="510" y="3060"/>
                </a:lnTo>
                <a:lnTo>
                  <a:pt x="432" y="2910"/>
                </a:lnTo>
                <a:lnTo>
                  <a:pt x="360" y="2760"/>
                </a:lnTo>
                <a:lnTo>
                  <a:pt x="300" y="2610"/>
                </a:lnTo>
                <a:lnTo>
                  <a:pt x="246" y="2454"/>
                </a:lnTo>
                <a:lnTo>
                  <a:pt x="198" y="2292"/>
                </a:lnTo>
                <a:lnTo>
                  <a:pt x="156" y="2136"/>
                </a:lnTo>
                <a:lnTo>
                  <a:pt x="120" y="1974"/>
                </a:lnTo>
                <a:lnTo>
                  <a:pt x="90" y="1818"/>
                </a:lnTo>
                <a:lnTo>
                  <a:pt x="66" y="1656"/>
                </a:lnTo>
                <a:lnTo>
                  <a:pt x="48" y="1506"/>
                </a:lnTo>
                <a:lnTo>
                  <a:pt x="36" y="1350"/>
                </a:lnTo>
                <a:lnTo>
                  <a:pt x="24" y="1206"/>
                </a:lnTo>
                <a:lnTo>
                  <a:pt x="18" y="1062"/>
                </a:lnTo>
                <a:lnTo>
                  <a:pt x="18" y="924"/>
                </a:lnTo>
                <a:lnTo>
                  <a:pt x="18" y="666"/>
                </a:lnTo>
                <a:lnTo>
                  <a:pt x="30" y="444"/>
                </a:lnTo>
                <a:lnTo>
                  <a:pt x="48" y="258"/>
                </a:lnTo>
                <a:lnTo>
                  <a:pt x="66" y="120"/>
                </a:lnTo>
                <a:lnTo>
                  <a:pt x="72" y="72"/>
                </a:lnTo>
                <a:lnTo>
                  <a:pt x="84" y="36"/>
                </a:lnTo>
                <a:lnTo>
                  <a:pt x="90" y="18"/>
                </a:lnTo>
                <a:lnTo>
                  <a:pt x="84" y="18"/>
                </a:lnTo>
                <a:lnTo>
                  <a:pt x="90" y="0"/>
                </a:lnTo>
                <a:lnTo>
                  <a:pt x="78" y="12"/>
                </a:lnTo>
                <a:lnTo>
                  <a:pt x="66" y="30"/>
                </a:lnTo>
                <a:lnTo>
                  <a:pt x="60" y="72"/>
                </a:lnTo>
                <a:lnTo>
                  <a:pt x="48" y="120"/>
                </a:lnTo>
                <a:lnTo>
                  <a:pt x="30" y="258"/>
                </a:lnTo>
                <a:lnTo>
                  <a:pt x="12" y="444"/>
                </a:lnTo>
                <a:lnTo>
                  <a:pt x="0" y="666"/>
                </a:lnTo>
                <a:lnTo>
                  <a:pt x="0" y="924"/>
                </a:lnTo>
                <a:lnTo>
                  <a:pt x="0" y="1062"/>
                </a:lnTo>
                <a:lnTo>
                  <a:pt x="6" y="1206"/>
                </a:lnTo>
                <a:lnTo>
                  <a:pt x="18" y="1350"/>
                </a:lnTo>
                <a:lnTo>
                  <a:pt x="30" y="1506"/>
                </a:lnTo>
                <a:lnTo>
                  <a:pt x="54" y="1662"/>
                </a:lnTo>
                <a:lnTo>
                  <a:pt x="78" y="1818"/>
                </a:lnTo>
                <a:lnTo>
                  <a:pt x="102" y="1980"/>
                </a:lnTo>
                <a:lnTo>
                  <a:pt x="138" y="2142"/>
                </a:lnTo>
                <a:lnTo>
                  <a:pt x="180" y="2298"/>
                </a:lnTo>
                <a:lnTo>
                  <a:pt x="228" y="2460"/>
                </a:lnTo>
                <a:lnTo>
                  <a:pt x="282" y="2616"/>
                </a:lnTo>
                <a:lnTo>
                  <a:pt x="348" y="2772"/>
                </a:lnTo>
                <a:lnTo>
                  <a:pt x="414" y="2922"/>
                </a:lnTo>
                <a:lnTo>
                  <a:pt x="498" y="3066"/>
                </a:lnTo>
                <a:lnTo>
                  <a:pt x="582" y="3210"/>
                </a:lnTo>
                <a:lnTo>
                  <a:pt x="678" y="3342"/>
                </a:lnTo>
                <a:lnTo>
                  <a:pt x="732" y="3408"/>
                </a:lnTo>
                <a:lnTo>
                  <a:pt x="786" y="3474"/>
                </a:lnTo>
                <a:lnTo>
                  <a:pt x="840" y="3534"/>
                </a:lnTo>
                <a:lnTo>
                  <a:pt x="900" y="3594"/>
                </a:lnTo>
                <a:lnTo>
                  <a:pt x="960" y="3654"/>
                </a:lnTo>
                <a:lnTo>
                  <a:pt x="1026" y="3708"/>
                </a:lnTo>
                <a:lnTo>
                  <a:pt x="1092" y="3762"/>
                </a:lnTo>
                <a:lnTo>
                  <a:pt x="1164" y="3810"/>
                </a:lnTo>
                <a:lnTo>
                  <a:pt x="1170" y="3810"/>
                </a:lnTo>
                <a:lnTo>
                  <a:pt x="1170" y="37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graphicFrame>
        <p:nvGraphicFramePr>
          <p:cNvPr id="8" name="Object 91" descr="group of trees ">
            <a:extLst>
              <a:ext uri="{FF2B5EF4-FFF2-40B4-BE49-F238E27FC236}">
                <a16:creationId xmlns:a16="http://schemas.microsoft.com/office/drawing/2014/main" id="{68F707B5-D3D4-46DA-8270-D687F4CD139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441548"/>
              </p:ext>
            </p:extLst>
          </p:nvPr>
        </p:nvGraphicFramePr>
        <p:xfrm>
          <a:off x="914400" y="3200400"/>
          <a:ext cx="1447801" cy="227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4" name="CorelDRAW" r:id="rId3" imgW="2932557" imgH="2277466" progId="CorelDraw.Graphic.8">
                  <p:embed/>
                </p:oleObj>
              </mc:Choice>
              <mc:Fallback>
                <p:oleObj name="CorelDRAW" r:id="rId3" imgW="2932557" imgH="2277466" progId="CorelDraw.Graphic.8">
                  <p:embed/>
                  <p:pic>
                    <p:nvPicPr>
                      <p:cNvPr id="26661" name="Object 91">
                        <a:extLst>
                          <a:ext uri="{FF2B5EF4-FFF2-40B4-BE49-F238E27FC236}">
                            <a16:creationId xmlns:a16="http://schemas.microsoft.com/office/drawing/2014/main" id="{7AD3070E-3AA0-4ADC-9C8A-7D4A931A2B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200400"/>
                        <a:ext cx="1447801" cy="227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1" descr="group of trees ">
            <a:extLst>
              <a:ext uri="{FF2B5EF4-FFF2-40B4-BE49-F238E27FC236}">
                <a16:creationId xmlns:a16="http://schemas.microsoft.com/office/drawing/2014/main" id="{93ABB0AA-0D06-4B7C-90BD-59D3C63712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382797"/>
              </p:ext>
            </p:extLst>
          </p:nvPr>
        </p:nvGraphicFramePr>
        <p:xfrm>
          <a:off x="366574" y="3276601"/>
          <a:ext cx="1295400" cy="2153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5" name="CorelDRAW" r:id="rId5" imgW="2932557" imgH="2277466" progId="CorelDraw.Graphic.8">
                  <p:embed/>
                </p:oleObj>
              </mc:Choice>
              <mc:Fallback>
                <p:oleObj name="CorelDRAW" r:id="rId5" imgW="2932557" imgH="2277466" progId="CorelDraw.Graphic.8">
                  <p:embed/>
                  <p:pic>
                    <p:nvPicPr>
                      <p:cNvPr id="26678" name="Object 121">
                        <a:extLst>
                          <a:ext uri="{FF2B5EF4-FFF2-40B4-BE49-F238E27FC236}">
                            <a16:creationId xmlns:a16="http://schemas.microsoft.com/office/drawing/2014/main" id="{03EA7498-A0F2-473D-9687-51F0CA4F66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74" y="3276601"/>
                        <a:ext cx="1295400" cy="2153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12" descr="starting point of southbound vehicle ">
            <a:extLst>
              <a:ext uri="{FF2B5EF4-FFF2-40B4-BE49-F238E27FC236}">
                <a16:creationId xmlns:a16="http://schemas.microsoft.com/office/drawing/2014/main" id="{FFB871FA-BB85-4E75-B85D-FF1DB047F8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365162"/>
              </p:ext>
            </p:extLst>
          </p:nvPr>
        </p:nvGraphicFramePr>
        <p:xfrm>
          <a:off x="2618913" y="1677987"/>
          <a:ext cx="457200" cy="1028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6" name="Paint Shop Pro Image" r:id="rId6" imgW="312449" imgH="663415" progId="PaintShopPro">
                  <p:embed/>
                </p:oleObj>
              </mc:Choice>
              <mc:Fallback>
                <p:oleObj name="Paint Shop Pro Image" r:id="rId6" imgW="312449" imgH="663415" progId="PaintShopPro">
                  <p:embed/>
                  <p:pic>
                    <p:nvPicPr>
                      <p:cNvPr id="26669" name="Object 112">
                        <a:extLst>
                          <a:ext uri="{FF2B5EF4-FFF2-40B4-BE49-F238E27FC236}">
                            <a16:creationId xmlns:a16="http://schemas.microsoft.com/office/drawing/2014/main" id="{D3509A7F-2365-40B9-9CAC-D53DC7AAD2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8913" y="1677987"/>
                        <a:ext cx="457200" cy="10282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9" descr="south bound vehicle at apex of curve ">
            <a:extLst>
              <a:ext uri="{FF2B5EF4-FFF2-40B4-BE49-F238E27FC236}">
                <a16:creationId xmlns:a16="http://schemas.microsoft.com/office/drawing/2014/main" id="{C97A4315-6995-48BC-90BC-CFBD6E367A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5054"/>
              </p:ext>
            </p:extLst>
          </p:nvPr>
        </p:nvGraphicFramePr>
        <p:xfrm>
          <a:off x="2743200" y="2945275"/>
          <a:ext cx="990601" cy="1308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7" name="Paint Shop Pro Image" r:id="rId8" imgW="556248" imgH="731906" progId="PaintShopPro">
                  <p:embed/>
                </p:oleObj>
              </mc:Choice>
              <mc:Fallback>
                <p:oleObj name="Paint Shop Pro Image" r:id="rId8" imgW="556248" imgH="731906" progId="PaintShopPro">
                  <p:embed/>
                  <p:pic>
                    <p:nvPicPr>
                      <p:cNvPr id="26676" name="Object 119">
                        <a:extLst>
                          <a:ext uri="{FF2B5EF4-FFF2-40B4-BE49-F238E27FC236}">
                            <a16:creationId xmlns:a16="http://schemas.microsoft.com/office/drawing/2014/main" id="{5CE6C5A6-F7F3-471A-B829-6E243663C5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945275"/>
                        <a:ext cx="990601" cy="13083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3" descr="southbound vehicle completing maneuver through curve ">
            <a:extLst>
              <a:ext uri="{FF2B5EF4-FFF2-40B4-BE49-F238E27FC236}">
                <a16:creationId xmlns:a16="http://schemas.microsoft.com/office/drawing/2014/main" id="{0EB54AC1-B777-4CDD-98FB-F52AED6B04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766773"/>
              </p:ext>
            </p:extLst>
          </p:nvPr>
        </p:nvGraphicFramePr>
        <p:xfrm>
          <a:off x="3847155" y="4170122"/>
          <a:ext cx="1267122" cy="1259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8" name="Paint Shop Pro Image" r:id="rId10" imgW="2653659" imgH="2643902" progId="PaintShopPro">
                  <p:embed/>
                </p:oleObj>
              </mc:Choice>
              <mc:Fallback>
                <p:oleObj name="Paint Shop Pro Image" r:id="rId10" imgW="2653659" imgH="2643902" progId="PaintShopPro">
                  <p:embed/>
                  <p:pic>
                    <p:nvPicPr>
                      <p:cNvPr id="26670" name="Object 113">
                        <a:extLst>
                          <a:ext uri="{FF2B5EF4-FFF2-40B4-BE49-F238E27FC236}">
                            <a16:creationId xmlns:a16="http://schemas.microsoft.com/office/drawing/2014/main" id="{1E938409-B4B9-4DE0-BF91-FC147B7BE1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7155" y="4170122"/>
                        <a:ext cx="1267122" cy="1259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Freeform: Shape 20" descr="illustration of curve in the road ">
            <a:extLst>
              <a:ext uri="{FF2B5EF4-FFF2-40B4-BE49-F238E27FC236}">
                <a16:creationId xmlns:a16="http://schemas.microsoft.com/office/drawing/2014/main" id="{F156DF8A-5CFF-49FC-95D0-BE2339222CD6}"/>
              </a:ext>
            </a:extLst>
          </p:cNvPr>
          <p:cNvSpPr/>
          <p:nvPr/>
        </p:nvSpPr>
        <p:spPr>
          <a:xfrm rot="185604">
            <a:off x="3420491" y="1751779"/>
            <a:ext cx="3387571" cy="3863159"/>
          </a:xfrm>
          <a:custGeom>
            <a:avLst/>
            <a:gdLst>
              <a:gd name="connsiteX0" fmla="*/ 0 w 781235"/>
              <a:gd name="connsiteY0" fmla="*/ 0 h 834501"/>
              <a:gd name="connsiteX1" fmla="*/ 781235 w 781235"/>
              <a:gd name="connsiteY1" fmla="*/ 834501 h 834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1235" h="834501">
                <a:moveTo>
                  <a:pt x="0" y="0"/>
                </a:moveTo>
                <a:cubicBezTo>
                  <a:pt x="164237" y="250794"/>
                  <a:pt x="328474" y="501588"/>
                  <a:pt x="781235" y="834501"/>
                </a:cubicBezTo>
              </a:path>
            </a:pathLst>
          </a:custGeom>
          <a:noFill/>
          <a:ln w="5715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 descr="right side marker of north bound traffic ">
            <a:extLst>
              <a:ext uri="{FF2B5EF4-FFF2-40B4-BE49-F238E27FC236}">
                <a16:creationId xmlns:a16="http://schemas.microsoft.com/office/drawing/2014/main" id="{407B6768-F1A2-4D99-AE9B-3C0E7CD67651}"/>
              </a:ext>
            </a:extLst>
          </p:cNvPr>
          <p:cNvSpPr/>
          <p:nvPr/>
        </p:nvSpPr>
        <p:spPr>
          <a:xfrm rot="11855939">
            <a:off x="4750336" y="753162"/>
            <a:ext cx="4930815" cy="3258699"/>
          </a:xfrm>
          <a:prstGeom prst="arc">
            <a:avLst>
              <a:gd name="adj1" fmla="val 18564593"/>
              <a:gd name="adj2" fmla="val 20617840"/>
            </a:avLst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 descr="right side marker of north bound traffic ">
            <a:extLst>
              <a:ext uri="{FF2B5EF4-FFF2-40B4-BE49-F238E27FC236}">
                <a16:creationId xmlns:a16="http://schemas.microsoft.com/office/drawing/2014/main" id="{217837A0-2506-48A6-82CF-837B1DEF08DF}"/>
              </a:ext>
            </a:extLst>
          </p:cNvPr>
          <p:cNvCxnSpPr>
            <a:cxnSpLocks/>
          </p:cNvCxnSpPr>
          <p:nvPr/>
        </p:nvCxnSpPr>
        <p:spPr>
          <a:xfrm flipH="1" flipV="1">
            <a:off x="4447879" y="1524001"/>
            <a:ext cx="428921" cy="838199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 descr="right side marker of north bound traffic ">
            <a:extLst>
              <a:ext uri="{FF2B5EF4-FFF2-40B4-BE49-F238E27FC236}">
                <a16:creationId xmlns:a16="http://schemas.microsoft.com/office/drawing/2014/main" id="{F7C5A760-EE7D-46BC-A893-F8F492FB40D6}"/>
              </a:ext>
            </a:extLst>
          </p:cNvPr>
          <p:cNvCxnSpPr>
            <a:cxnSpLocks/>
          </p:cNvCxnSpPr>
          <p:nvPr/>
        </p:nvCxnSpPr>
        <p:spPr>
          <a:xfrm>
            <a:off x="5638800" y="3429000"/>
            <a:ext cx="1905000" cy="2001045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128" descr="north bound vehicle finishing maneuver through curve ">
            <a:extLst>
              <a:ext uri="{FF2B5EF4-FFF2-40B4-BE49-F238E27FC236}">
                <a16:creationId xmlns:a16="http://schemas.microsoft.com/office/drawing/2014/main" id="{D62C7F2A-04A4-40EC-B6FA-800E52087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2897">
            <a:off x="4018792" y="1498144"/>
            <a:ext cx="428921" cy="90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9" name="Object 125" descr="north bound vehicle at apex of curve ">
            <a:extLst>
              <a:ext uri="{FF2B5EF4-FFF2-40B4-BE49-F238E27FC236}">
                <a16:creationId xmlns:a16="http://schemas.microsoft.com/office/drawing/2014/main" id="{D2E23C41-0B55-4F76-B557-A77234B99D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822093"/>
              </p:ext>
            </p:extLst>
          </p:nvPr>
        </p:nvGraphicFramePr>
        <p:xfrm>
          <a:off x="5025302" y="3455765"/>
          <a:ext cx="1146992" cy="1034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9" name="Paint Shop Pro Image" r:id="rId13" imgW="3160976" imgH="2848780" progId="PaintShopPro">
                  <p:embed/>
                </p:oleObj>
              </mc:Choice>
              <mc:Fallback>
                <p:oleObj name="Paint Shop Pro Image" r:id="rId13" imgW="3160976" imgH="2848780" progId="PaintShopPro">
                  <p:embed/>
                  <p:pic>
                    <p:nvPicPr>
                      <p:cNvPr id="26680" name="Object 125">
                        <a:extLst>
                          <a:ext uri="{FF2B5EF4-FFF2-40B4-BE49-F238E27FC236}">
                            <a16:creationId xmlns:a16="http://schemas.microsoft.com/office/drawing/2014/main" id="{FADA9A12-3B16-478E-842D-CC4EBAA1B9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5302" y="3455765"/>
                        <a:ext cx="1146992" cy="1034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22" descr="north bound vehicle at starting point of curve maneuver ">
            <a:extLst>
              <a:ext uri="{FF2B5EF4-FFF2-40B4-BE49-F238E27FC236}">
                <a16:creationId xmlns:a16="http://schemas.microsoft.com/office/drawing/2014/main" id="{9F5234CC-0013-45BD-BB3B-78B6B12D09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474343"/>
              </p:ext>
            </p:extLst>
          </p:nvPr>
        </p:nvGraphicFramePr>
        <p:xfrm>
          <a:off x="6663153" y="5036754"/>
          <a:ext cx="1279400" cy="807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0" name="Paint Shop Pro Image" r:id="rId15" imgW="3258537" imgH="2342098" progId="PaintShopPro">
                  <p:embed/>
                </p:oleObj>
              </mc:Choice>
              <mc:Fallback>
                <p:oleObj name="Paint Shop Pro Image" r:id="rId15" imgW="3258537" imgH="2342098" progId="PaintShopPro">
                  <p:embed/>
                  <p:pic>
                    <p:nvPicPr>
                      <p:cNvPr id="26679" name="Object 122">
                        <a:extLst>
                          <a:ext uri="{FF2B5EF4-FFF2-40B4-BE49-F238E27FC236}">
                            <a16:creationId xmlns:a16="http://schemas.microsoft.com/office/drawing/2014/main" id="{2AA59052-15B4-43E3-B71B-C312A13777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3153" y="5036754"/>
                        <a:ext cx="1279400" cy="8076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88" descr="group of trees ">
            <a:extLst>
              <a:ext uri="{FF2B5EF4-FFF2-40B4-BE49-F238E27FC236}">
                <a16:creationId xmlns:a16="http://schemas.microsoft.com/office/drawing/2014/main" id="{D723FABC-85E8-4263-9CE3-5DFCD3B172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127986"/>
              </p:ext>
            </p:extLst>
          </p:nvPr>
        </p:nvGraphicFramePr>
        <p:xfrm>
          <a:off x="5057313" y="1130605"/>
          <a:ext cx="2932113" cy="227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1" name="CorelDRAW" r:id="rId17" imgW="2932557" imgH="2277466" progId="CorelDraw.Graphic.8">
                  <p:embed/>
                </p:oleObj>
              </mc:Choice>
              <mc:Fallback>
                <p:oleObj name="CorelDRAW" r:id="rId17" imgW="2932557" imgH="2277466" progId="CorelDraw.Graphic.8">
                  <p:embed/>
                  <p:pic>
                    <p:nvPicPr>
                      <p:cNvPr id="26658" name="Object 88">
                        <a:extLst>
                          <a:ext uri="{FF2B5EF4-FFF2-40B4-BE49-F238E27FC236}">
                            <a16:creationId xmlns:a16="http://schemas.microsoft.com/office/drawing/2014/main" id="{63E3788A-A15B-4938-99FF-1D10B9B429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7313" y="1130605"/>
                        <a:ext cx="2932113" cy="227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88" descr="group of trees ">
            <a:extLst>
              <a:ext uri="{FF2B5EF4-FFF2-40B4-BE49-F238E27FC236}">
                <a16:creationId xmlns:a16="http://schemas.microsoft.com/office/drawing/2014/main" id="{B59D6384-9DFA-4AE1-BDB7-F0D71F6240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396476"/>
              </p:ext>
            </p:extLst>
          </p:nvPr>
        </p:nvGraphicFramePr>
        <p:xfrm>
          <a:off x="6183632" y="1944707"/>
          <a:ext cx="2932113" cy="227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2" name="CorelDRAW" r:id="rId18" imgW="2932557" imgH="2277466" progId="CorelDraw.Graphic.8">
                  <p:embed/>
                </p:oleObj>
              </mc:Choice>
              <mc:Fallback>
                <p:oleObj name="CorelDRAW" r:id="rId18" imgW="2932557" imgH="2277466" progId="CorelDraw.Graphic.8">
                  <p:embed/>
                  <p:pic>
                    <p:nvPicPr>
                      <p:cNvPr id="26658" name="Object 88">
                        <a:extLst>
                          <a:ext uri="{FF2B5EF4-FFF2-40B4-BE49-F238E27FC236}">
                            <a16:creationId xmlns:a16="http://schemas.microsoft.com/office/drawing/2014/main" id="{63E3788A-A15B-4938-99FF-1D10B9B429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3632" y="1944707"/>
                        <a:ext cx="2932113" cy="227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88" descr="group of trees ">
            <a:extLst>
              <a:ext uri="{FF2B5EF4-FFF2-40B4-BE49-F238E27FC236}">
                <a16:creationId xmlns:a16="http://schemas.microsoft.com/office/drawing/2014/main" id="{52F2BFBA-0D9B-4EF3-9E2C-F26815231B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527349"/>
              </p:ext>
            </p:extLst>
          </p:nvPr>
        </p:nvGraphicFramePr>
        <p:xfrm>
          <a:off x="6763543" y="2914955"/>
          <a:ext cx="2203363" cy="227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3" name="CorelDRAW" r:id="rId19" imgW="2932557" imgH="2277466" progId="CorelDraw.Graphic.8">
                  <p:embed/>
                </p:oleObj>
              </mc:Choice>
              <mc:Fallback>
                <p:oleObj name="CorelDRAW" r:id="rId19" imgW="2932557" imgH="2277466" progId="CorelDraw.Graphic.8">
                  <p:embed/>
                  <p:pic>
                    <p:nvPicPr>
                      <p:cNvPr id="26658" name="Object 88">
                        <a:extLst>
                          <a:ext uri="{FF2B5EF4-FFF2-40B4-BE49-F238E27FC236}">
                            <a16:creationId xmlns:a16="http://schemas.microsoft.com/office/drawing/2014/main" id="{63E3788A-A15B-4938-99FF-1D10B9B429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3543" y="2914955"/>
                        <a:ext cx="2203363" cy="227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3326E42-73CC-4E0E-94F0-A72132E5F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2" idx="2"/>
          </p:cNvCxnSpPr>
          <p:nvPr/>
        </p:nvCxnSpPr>
        <p:spPr>
          <a:xfrm flipH="1" flipV="1">
            <a:off x="4572000" y="1447800"/>
            <a:ext cx="2514600" cy="39822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 descr="line of sight for north bound vehicle ">
            <a:extLst>
              <a:ext uri="{FF2B5EF4-FFF2-40B4-BE49-F238E27FC236}">
                <a16:creationId xmlns:a16="http://schemas.microsoft.com/office/drawing/2014/main" id="{10AA711A-A2B7-4F08-9EAA-913CB6198CDC}"/>
              </a:ext>
            </a:extLst>
          </p:cNvPr>
          <p:cNvCxnSpPr>
            <a:cxnSpLocks/>
          </p:cNvCxnSpPr>
          <p:nvPr/>
        </p:nvCxnSpPr>
        <p:spPr>
          <a:xfrm flipH="1" flipV="1">
            <a:off x="3547322" y="1663190"/>
            <a:ext cx="3539278" cy="38152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664D6B5-DBC9-4A06-9787-224C7D1A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1" idx="0"/>
            <a:endCxn id="2" idx="2"/>
          </p:cNvCxnSpPr>
          <p:nvPr/>
        </p:nvCxnSpPr>
        <p:spPr>
          <a:xfrm flipV="1">
            <a:off x="3527194" y="1447800"/>
            <a:ext cx="1044806" cy="2153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 descr="direction of travel for northbound vehicle ">
            <a:extLst>
              <a:ext uri="{FF2B5EF4-FFF2-40B4-BE49-F238E27FC236}">
                <a16:creationId xmlns:a16="http://schemas.microsoft.com/office/drawing/2014/main" id="{81510C5D-7037-4D9C-8C2A-EB560237DB25}"/>
              </a:ext>
            </a:extLst>
          </p:cNvPr>
          <p:cNvCxnSpPr>
            <a:cxnSpLocks/>
          </p:cNvCxnSpPr>
          <p:nvPr/>
        </p:nvCxnSpPr>
        <p:spPr>
          <a:xfrm flipH="1" flipV="1">
            <a:off x="6028677" y="4572000"/>
            <a:ext cx="448323" cy="4647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 descr="line of sight for northbound vehicle ">
            <a:extLst>
              <a:ext uri="{FF2B5EF4-FFF2-40B4-BE49-F238E27FC236}">
                <a16:creationId xmlns:a16="http://schemas.microsoft.com/office/drawing/2014/main" id="{868CD19C-57BC-4448-8E3E-0ECA539037E7}"/>
              </a:ext>
            </a:extLst>
          </p:cNvPr>
          <p:cNvCxnSpPr>
            <a:cxnSpLocks/>
          </p:cNvCxnSpPr>
          <p:nvPr/>
        </p:nvCxnSpPr>
        <p:spPr>
          <a:xfrm flipH="1" flipV="1">
            <a:off x="4458646" y="2706210"/>
            <a:ext cx="341954" cy="5703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 descr="direction of travel of southbound vehicle ">
            <a:extLst>
              <a:ext uri="{FF2B5EF4-FFF2-40B4-BE49-F238E27FC236}">
                <a16:creationId xmlns:a16="http://schemas.microsoft.com/office/drawing/2014/main" id="{56C3A4AF-1277-4DDE-9AC4-A8D227FC7085}"/>
              </a:ext>
            </a:extLst>
          </p:cNvPr>
          <p:cNvCxnSpPr>
            <a:cxnSpLocks/>
          </p:cNvCxnSpPr>
          <p:nvPr/>
        </p:nvCxnSpPr>
        <p:spPr>
          <a:xfrm>
            <a:off x="2786717" y="2743200"/>
            <a:ext cx="121318" cy="2020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 descr="path of travel for southbound vehicle ">
            <a:extLst>
              <a:ext uri="{FF2B5EF4-FFF2-40B4-BE49-F238E27FC236}">
                <a16:creationId xmlns:a16="http://schemas.microsoft.com/office/drawing/2014/main" id="{BB05D524-E498-4919-95BD-159E6350623E}"/>
              </a:ext>
            </a:extLst>
          </p:cNvPr>
          <p:cNvCxnSpPr>
            <a:cxnSpLocks/>
          </p:cNvCxnSpPr>
          <p:nvPr/>
        </p:nvCxnSpPr>
        <p:spPr>
          <a:xfrm>
            <a:off x="3527194" y="4253616"/>
            <a:ext cx="226735" cy="3183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 descr="path of travel for southbound vehicle ">
            <a:extLst>
              <a:ext uri="{FF2B5EF4-FFF2-40B4-BE49-F238E27FC236}">
                <a16:creationId xmlns:a16="http://schemas.microsoft.com/office/drawing/2014/main" id="{BBAF61FD-9688-4175-B321-767233F789D7}"/>
              </a:ext>
            </a:extLst>
          </p:cNvPr>
          <p:cNvCxnSpPr>
            <a:cxnSpLocks/>
          </p:cNvCxnSpPr>
          <p:nvPr/>
        </p:nvCxnSpPr>
        <p:spPr>
          <a:xfrm>
            <a:off x="5025302" y="5334000"/>
            <a:ext cx="918298" cy="8076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 descr="line of sight for southbound vehicle ">
            <a:extLst>
              <a:ext uri="{FF2B5EF4-FFF2-40B4-BE49-F238E27FC236}">
                <a16:creationId xmlns:a16="http://schemas.microsoft.com/office/drawing/2014/main" id="{8F887988-0E37-47B7-A213-0C9E5F18E991}"/>
              </a:ext>
            </a:extLst>
          </p:cNvPr>
          <p:cNvCxnSpPr>
            <a:cxnSpLocks/>
          </p:cNvCxnSpPr>
          <p:nvPr/>
        </p:nvCxnSpPr>
        <p:spPr>
          <a:xfrm>
            <a:off x="2908035" y="2362200"/>
            <a:ext cx="2502166" cy="26745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0B3C498-0F0F-4509-9F44-295E105CC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908035" y="2362200"/>
            <a:ext cx="1539844" cy="33413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672A164-6DF1-4DCA-B466-B140236FA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4447879" y="5036754"/>
            <a:ext cx="962322" cy="6667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855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1D194-4AF4-4860-8C0B-E2E9D5503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of Sight Over Hills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DA713-B483-4E24-8C30-DFF8499B0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Sightline Limitations Similar to Curves</a:t>
            </a:r>
          </a:p>
          <a:p>
            <a:r>
              <a:rPr lang="en-US" sz="2000" dirty="0"/>
              <a:t>Adjustments are Speed Reduction and Position to the Right or Outside of Lane</a:t>
            </a:r>
          </a:p>
          <a:p>
            <a:r>
              <a:rPr lang="en-US" sz="2000" dirty="0"/>
              <a:t>Restrictions to Sightline is up and Down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797EF-6B38-418E-B9DB-FFFCC260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88605D-91CD-4B69-B7CF-6A3BA2677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82" descr="car approaching crest of hill ">
            <a:extLst>
              <a:ext uri="{FF2B5EF4-FFF2-40B4-BE49-F238E27FC236}">
                <a16:creationId xmlns:a16="http://schemas.microsoft.com/office/drawing/2014/main" id="{AFFCC896-24CD-452A-A742-9AE67C521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457852"/>
            <a:ext cx="2667000" cy="227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016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2E97-078E-4E3F-A823-D5FBFB9F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13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FB42-18BC-4255-9380-D836FD1AA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List two important things a driver must do to compensate for risk-taking.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What are the three steps for the SEE driving system?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The two space management basics for executing performances are: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The three space management basics for searching performances are: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List four typical lane changing sites.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What is the safest turning around procedure?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List two ways that a license may be improperly used in Pennsylvania.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List two bicyclist responsibilities when riding in Pennsylvania.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List three areas where you may have different speed limits.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What does the National Safety Council recommend for following interval?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5FD46-5235-42E6-8052-0531BE551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D2E426-D8B3-4F4C-9AE9-07E869090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370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28097-5A8F-429B-8BA7-6258BB2D0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Passing Tine/Space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AE259-A4C1-4817-9158-0AA8950F8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802" y="161911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1-2 second return to lane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   40 mph = 60 feet</a:t>
            </a:r>
          </a:p>
          <a:p>
            <a:pPr marL="0" indent="0">
              <a:buNone/>
            </a:pPr>
            <a:endParaRPr lang="en-US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74 feet/second @ 50 mph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    </a:t>
            </a:r>
            <a:r>
              <a:rPr lang="en-US" sz="1800" dirty="0">
                <a:solidFill>
                  <a:srgbClr val="002060"/>
                </a:solidFill>
              </a:rPr>
              <a:t>3 lengths of car per second may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    take </a:t>
            </a:r>
            <a:r>
              <a:rPr lang="en-US" sz="1800" dirty="0">
                <a:solidFill>
                  <a:srgbClr val="FF0000"/>
                </a:solidFill>
              </a:rPr>
              <a:t>8 to 10 seconds </a:t>
            </a:r>
            <a:r>
              <a:rPr lang="en-US" sz="1800" dirty="0">
                <a:solidFill>
                  <a:srgbClr val="002060"/>
                </a:solidFill>
              </a:rPr>
              <a:t>to pass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    another car</a:t>
            </a:r>
          </a:p>
          <a:p>
            <a:pPr marL="0" indent="0">
              <a:buNone/>
            </a:pPr>
            <a:endParaRPr lang="en-US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3-4 seconds start pass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    40 mph = 120 feet</a:t>
            </a:r>
          </a:p>
          <a:p>
            <a:pPr marL="0" indent="0">
              <a:buNone/>
            </a:pPr>
            <a:endParaRPr lang="en-US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Total Time: 12 -16 seconds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F38B0-2B93-4DF5-99CD-D0B8FE907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C180D7-28D0-4691-98FA-5D9BB18D7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30</a:t>
            </a:fld>
            <a:endParaRPr lang="en-US"/>
          </a:p>
        </p:txBody>
      </p:sp>
      <p:cxnSp>
        <p:nvCxnSpPr>
          <p:cNvPr id="7" name="Straight Connector 6" descr="right lane marker for northbound lane ">
            <a:extLst>
              <a:ext uri="{FF2B5EF4-FFF2-40B4-BE49-F238E27FC236}">
                <a16:creationId xmlns:a16="http://schemas.microsoft.com/office/drawing/2014/main" id="{72DE09B8-133D-41D3-96F8-C149996EF4B0}"/>
              </a:ext>
            </a:extLst>
          </p:cNvPr>
          <p:cNvCxnSpPr>
            <a:cxnSpLocks/>
          </p:cNvCxnSpPr>
          <p:nvPr/>
        </p:nvCxnSpPr>
        <p:spPr>
          <a:xfrm>
            <a:off x="8305800" y="1676400"/>
            <a:ext cx="76200" cy="4038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5" descr="passing vehicle starting point ">
            <a:extLst>
              <a:ext uri="{FF2B5EF4-FFF2-40B4-BE49-F238E27FC236}">
                <a16:creationId xmlns:a16="http://schemas.microsoft.com/office/drawing/2014/main" id="{67CBB000-6944-4115-A200-A2215A238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279" y="4676775"/>
            <a:ext cx="4921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 descr="broken yellow center marker ">
            <a:extLst>
              <a:ext uri="{FF2B5EF4-FFF2-40B4-BE49-F238E27FC236}">
                <a16:creationId xmlns:a16="http://schemas.microsoft.com/office/drawing/2014/main" id="{4EEF3AC8-C621-497A-B6FA-DC9AD7F56C61}"/>
              </a:ext>
            </a:extLst>
          </p:cNvPr>
          <p:cNvCxnSpPr>
            <a:cxnSpLocks/>
          </p:cNvCxnSpPr>
          <p:nvPr/>
        </p:nvCxnSpPr>
        <p:spPr>
          <a:xfrm>
            <a:off x="7543800" y="1676400"/>
            <a:ext cx="76200" cy="4038600"/>
          </a:xfrm>
          <a:prstGeom prst="line">
            <a:avLst/>
          </a:prstGeom>
          <a:ln w="571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passing vehicle at mid point of pass ">
            <a:extLst>
              <a:ext uri="{FF2B5EF4-FFF2-40B4-BE49-F238E27FC236}">
                <a16:creationId xmlns:a16="http://schemas.microsoft.com/office/drawing/2014/main" id="{7BFD12F5-34A2-49A9-8E7F-D7546BBBF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229" y="3638550"/>
            <a:ext cx="4921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 descr="vehicle being passed ">
            <a:extLst>
              <a:ext uri="{FF2B5EF4-FFF2-40B4-BE49-F238E27FC236}">
                <a16:creationId xmlns:a16="http://schemas.microsoft.com/office/drawing/2014/main" id="{97387CAB-FFE7-46AB-85F0-5930104FC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504" y="3276600"/>
            <a:ext cx="4953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8" descr="passing vehicle at conclusion of pass ">
            <a:extLst>
              <a:ext uri="{FF2B5EF4-FFF2-40B4-BE49-F238E27FC236}">
                <a16:creationId xmlns:a16="http://schemas.microsoft.com/office/drawing/2014/main" id="{5AF89A3C-0576-4B6F-8072-6EF666910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601" y="1717756"/>
            <a:ext cx="46355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Connector 21" descr="right side marker for southbound traffic ">
            <a:extLst>
              <a:ext uri="{FF2B5EF4-FFF2-40B4-BE49-F238E27FC236}">
                <a16:creationId xmlns:a16="http://schemas.microsoft.com/office/drawing/2014/main" id="{447B6228-30E4-40C5-83FC-2D9D8366816A}"/>
              </a:ext>
            </a:extLst>
          </p:cNvPr>
          <p:cNvCxnSpPr>
            <a:cxnSpLocks/>
          </p:cNvCxnSpPr>
          <p:nvPr/>
        </p:nvCxnSpPr>
        <p:spPr>
          <a:xfrm>
            <a:off x="6669950" y="1717756"/>
            <a:ext cx="35650" cy="399724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 descr="path of travel for passing vehicle ">
            <a:extLst>
              <a:ext uri="{FF2B5EF4-FFF2-40B4-BE49-F238E27FC236}">
                <a16:creationId xmlns:a16="http://schemas.microsoft.com/office/drawing/2014/main" id="{66D5B219-D290-48C5-9337-370204777014}"/>
              </a:ext>
            </a:extLst>
          </p:cNvPr>
          <p:cNvCxnSpPr>
            <a:cxnSpLocks/>
          </p:cNvCxnSpPr>
          <p:nvPr/>
        </p:nvCxnSpPr>
        <p:spPr>
          <a:xfrm flipH="1" flipV="1">
            <a:off x="7410296" y="4548320"/>
            <a:ext cx="586080" cy="633280"/>
          </a:xfrm>
          <a:prstGeom prst="straightConnector1">
            <a:avLst/>
          </a:prstGeom>
          <a:ln w="38100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 descr="path of travel for passing vehicle ">
            <a:extLst>
              <a:ext uri="{FF2B5EF4-FFF2-40B4-BE49-F238E27FC236}">
                <a16:creationId xmlns:a16="http://schemas.microsoft.com/office/drawing/2014/main" id="{069ED42B-8CBF-4B74-987E-96AB5C3C4A5F}"/>
              </a:ext>
            </a:extLst>
          </p:cNvPr>
          <p:cNvCxnSpPr>
            <a:cxnSpLocks/>
          </p:cNvCxnSpPr>
          <p:nvPr/>
        </p:nvCxnSpPr>
        <p:spPr>
          <a:xfrm flipV="1">
            <a:off x="6972377" y="2675069"/>
            <a:ext cx="740600" cy="1330392"/>
          </a:xfrm>
          <a:prstGeom prst="straightConnector1">
            <a:avLst/>
          </a:prstGeom>
          <a:ln w="38100"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7215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42768-D571-4FD6-A18E-14D22FC56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Needs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C61CA-5EF0-40A2-9B65-EFD09938B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2060"/>
                </a:solidFill>
              </a:rPr>
              <a:t>Constant: 1mph = 1.4667 or			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2060"/>
                </a:solidFill>
              </a:rPr>
              <a:t>1.5 feet per second (fps)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Time to pass = distance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Traveled to complete pass, divided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by difference in distance traveled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per second by each vehicle,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>
                <a:solidFill>
                  <a:srgbClr val="00B050"/>
                </a:solidFill>
              </a:rPr>
              <a:t>30 mph		= 45 fps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B050"/>
                </a:solidFill>
              </a:rPr>
              <a:t>	40 mph		= 60 fps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B050"/>
                </a:solidFill>
              </a:rPr>
              <a:t>	60 ft  - 45 ft	= 15 ft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13A0C-A1E6-4495-BF0C-E31FF2C1C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31FF12-35AC-4C67-914A-47A838631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C795B1-AF00-4420-A6AB-1096B0C91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48200" y="1681094"/>
            <a:ext cx="3886200" cy="304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E73909-6A9F-4DE5-8DD1-C4BC00C92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581" y="1827757"/>
            <a:ext cx="3724619" cy="2754674"/>
          </a:xfrm>
          <a:prstGeom prst="rect">
            <a:avLst/>
          </a:prstGeom>
        </p:spPr>
      </p:pic>
      <p:cxnSp>
        <p:nvCxnSpPr>
          <p:cNvPr id="9" name="Straight Connector 8" descr="right side marker for westbound traffic ">
            <a:extLst>
              <a:ext uri="{FF2B5EF4-FFF2-40B4-BE49-F238E27FC236}">
                <a16:creationId xmlns:a16="http://schemas.microsoft.com/office/drawing/2014/main" id="{46D598D1-A019-48AC-8ACD-1EE0784EB1EE}"/>
              </a:ext>
            </a:extLst>
          </p:cNvPr>
          <p:cNvCxnSpPr>
            <a:cxnSpLocks/>
          </p:cNvCxnSpPr>
          <p:nvPr/>
        </p:nvCxnSpPr>
        <p:spPr>
          <a:xfrm>
            <a:off x="990600" y="4809988"/>
            <a:ext cx="7543800" cy="3416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4" descr="passing vehicle at midway point of passing ">
            <a:extLst>
              <a:ext uri="{FF2B5EF4-FFF2-40B4-BE49-F238E27FC236}">
                <a16:creationId xmlns:a16="http://schemas.microsoft.com/office/drawing/2014/main" id="{E4FB3D38-FC5D-421D-8A3A-CD59BD766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556" y="4885398"/>
            <a:ext cx="908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vehicle being passed ">
            <a:extLst>
              <a:ext uri="{FF2B5EF4-FFF2-40B4-BE49-F238E27FC236}">
                <a16:creationId xmlns:a16="http://schemas.microsoft.com/office/drawing/2014/main" id="{E7B42AB2-1F2F-405E-B02A-45D7CCB30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442749"/>
            <a:ext cx="908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 descr="broken yellow center lane marker ">
            <a:extLst>
              <a:ext uri="{FF2B5EF4-FFF2-40B4-BE49-F238E27FC236}">
                <a16:creationId xmlns:a16="http://schemas.microsoft.com/office/drawing/2014/main" id="{31BA89B5-127A-4BE4-A412-A7112BF5D409}"/>
              </a:ext>
            </a:extLst>
          </p:cNvPr>
          <p:cNvCxnSpPr>
            <a:cxnSpLocks/>
          </p:cNvCxnSpPr>
          <p:nvPr/>
        </p:nvCxnSpPr>
        <p:spPr>
          <a:xfrm>
            <a:off x="990600" y="5355268"/>
            <a:ext cx="7543800" cy="0"/>
          </a:xfrm>
          <a:prstGeom prst="line">
            <a:avLst/>
          </a:prstGeom>
          <a:ln w="571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 descr="right lane marker for eastbound traffic ">
            <a:extLst>
              <a:ext uri="{FF2B5EF4-FFF2-40B4-BE49-F238E27FC236}">
                <a16:creationId xmlns:a16="http://schemas.microsoft.com/office/drawing/2014/main" id="{789E1996-C0A4-4D4A-A189-8446FC401A70}"/>
              </a:ext>
            </a:extLst>
          </p:cNvPr>
          <p:cNvCxnSpPr>
            <a:cxnSpLocks/>
          </p:cNvCxnSpPr>
          <p:nvPr/>
        </p:nvCxnSpPr>
        <p:spPr>
          <a:xfrm flipV="1">
            <a:off x="990600" y="5866384"/>
            <a:ext cx="7696200" cy="499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3" descr="starting point of passing vehicle ">
            <a:extLst>
              <a:ext uri="{FF2B5EF4-FFF2-40B4-BE49-F238E27FC236}">
                <a16:creationId xmlns:a16="http://schemas.microsoft.com/office/drawing/2014/main" id="{EFC2E5FE-E8A7-49C2-AC11-C87D9E7FA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96514"/>
            <a:ext cx="908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6" descr="end point of passing vehicle ">
            <a:extLst>
              <a:ext uri="{FF2B5EF4-FFF2-40B4-BE49-F238E27FC236}">
                <a16:creationId xmlns:a16="http://schemas.microsoft.com/office/drawing/2014/main" id="{802D182D-4CE9-49CB-872F-9436E5D83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701" y="5374256"/>
            <a:ext cx="958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 descr="direction of travel">
            <a:extLst>
              <a:ext uri="{FF2B5EF4-FFF2-40B4-BE49-F238E27FC236}">
                <a16:creationId xmlns:a16="http://schemas.microsoft.com/office/drawing/2014/main" id="{D47E260B-84BC-48D5-9E01-EF12E3B2FE23}"/>
              </a:ext>
            </a:extLst>
          </p:cNvPr>
          <p:cNvCxnSpPr>
            <a:cxnSpLocks/>
          </p:cNvCxnSpPr>
          <p:nvPr/>
        </p:nvCxnSpPr>
        <p:spPr>
          <a:xfrm flipV="1">
            <a:off x="1752600" y="5074340"/>
            <a:ext cx="2359425" cy="511116"/>
          </a:xfrm>
          <a:prstGeom prst="straightConnector1">
            <a:avLst/>
          </a:prstGeom>
          <a:ln w="38100"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 descr="direction of travel ">
            <a:extLst>
              <a:ext uri="{FF2B5EF4-FFF2-40B4-BE49-F238E27FC236}">
                <a16:creationId xmlns:a16="http://schemas.microsoft.com/office/drawing/2014/main" id="{2416EF89-DA97-4712-82BC-40A534BCD57B}"/>
              </a:ext>
            </a:extLst>
          </p:cNvPr>
          <p:cNvCxnSpPr>
            <a:cxnSpLocks/>
          </p:cNvCxnSpPr>
          <p:nvPr/>
        </p:nvCxnSpPr>
        <p:spPr>
          <a:xfrm>
            <a:off x="4870450" y="5074340"/>
            <a:ext cx="1720850" cy="392083"/>
          </a:xfrm>
          <a:prstGeom prst="straightConnector1">
            <a:avLst/>
          </a:prstGeom>
          <a:ln w="38100"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7610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84992-6488-4220-92BD-10D0FD45C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Considerations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180E9-DF0C-44EC-BFB8-FCE927207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Larger Vehicles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24 seconds to pass tractor trailer rig (90 feet) traveling @ 50 mph, when passing @ 60 mph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2160 feet needed to complete a 24-second pass</a:t>
            </a:r>
          </a:p>
          <a:p>
            <a:r>
              <a:rPr lang="en-US" sz="2000" dirty="0">
                <a:solidFill>
                  <a:srgbClr val="FF0000"/>
                </a:solidFill>
              </a:rPr>
              <a:t>Oncoming Vehicles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Approaching vehicle travels 2160 feet @ 60 mph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Total clear distance needed to pass becomes 4320 feet when approaching vehicles exist</a:t>
            </a:r>
          </a:p>
          <a:p>
            <a:r>
              <a:rPr lang="en-US" sz="2000" dirty="0">
                <a:solidFill>
                  <a:srgbClr val="FF0000"/>
                </a:solidFill>
              </a:rPr>
              <a:t>Daylight Headlight Use Critical</a:t>
            </a:r>
            <a:endParaRPr lang="en-US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D8D4A-DB85-40D3-B1BC-2A02221F4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5A2D09-3483-498E-BED3-812E1D1EB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32</a:t>
            </a:fld>
            <a:endParaRPr lang="en-US"/>
          </a:p>
        </p:txBody>
      </p:sp>
      <p:cxnSp>
        <p:nvCxnSpPr>
          <p:cNvPr id="7" name="Straight Connector 6" descr="right side marker for westbound traffic ">
            <a:extLst>
              <a:ext uri="{FF2B5EF4-FFF2-40B4-BE49-F238E27FC236}">
                <a16:creationId xmlns:a16="http://schemas.microsoft.com/office/drawing/2014/main" id="{672B3D73-CC71-4355-AD88-1692483F3279}"/>
              </a:ext>
            </a:extLst>
          </p:cNvPr>
          <p:cNvCxnSpPr>
            <a:cxnSpLocks/>
          </p:cNvCxnSpPr>
          <p:nvPr/>
        </p:nvCxnSpPr>
        <p:spPr>
          <a:xfrm>
            <a:off x="762000" y="4724400"/>
            <a:ext cx="792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0" descr="midpoint of passing vehicle ">
            <a:extLst>
              <a:ext uri="{FF2B5EF4-FFF2-40B4-BE49-F238E27FC236}">
                <a16:creationId xmlns:a16="http://schemas.microsoft.com/office/drawing/2014/main" id="{6BC903EF-11B6-4B33-899F-CF4EABA6A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5" y="4782344"/>
            <a:ext cx="908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tractor trailer being passed ">
            <a:extLst>
              <a:ext uri="{FF2B5EF4-FFF2-40B4-BE49-F238E27FC236}">
                <a16:creationId xmlns:a16="http://schemas.microsoft.com/office/drawing/2014/main" id="{97FFB016-72D7-479D-ADFC-5FFCE9193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210969"/>
            <a:ext cx="2146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 descr="right side marker for eastbound traffic ">
            <a:extLst>
              <a:ext uri="{FF2B5EF4-FFF2-40B4-BE49-F238E27FC236}">
                <a16:creationId xmlns:a16="http://schemas.microsoft.com/office/drawing/2014/main" id="{C625DF26-F7B1-49CB-B19C-EA5806BBED13}"/>
              </a:ext>
            </a:extLst>
          </p:cNvPr>
          <p:cNvCxnSpPr>
            <a:cxnSpLocks/>
          </p:cNvCxnSpPr>
          <p:nvPr/>
        </p:nvCxnSpPr>
        <p:spPr>
          <a:xfrm>
            <a:off x="762000" y="5820569"/>
            <a:ext cx="792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 descr="broken yellow center lane marker ">
            <a:extLst>
              <a:ext uri="{FF2B5EF4-FFF2-40B4-BE49-F238E27FC236}">
                <a16:creationId xmlns:a16="http://schemas.microsoft.com/office/drawing/2014/main" id="{738753A8-A1F7-4848-A6CF-52746657DBD2}"/>
              </a:ext>
            </a:extLst>
          </p:cNvPr>
          <p:cNvCxnSpPr>
            <a:cxnSpLocks/>
          </p:cNvCxnSpPr>
          <p:nvPr/>
        </p:nvCxnSpPr>
        <p:spPr>
          <a:xfrm>
            <a:off x="838200" y="5210969"/>
            <a:ext cx="7848600" cy="0"/>
          </a:xfrm>
          <a:prstGeom prst="line">
            <a:avLst/>
          </a:prstGeom>
          <a:ln w="571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8" descr="starting point of passing vehicle ">
            <a:extLst>
              <a:ext uri="{FF2B5EF4-FFF2-40B4-BE49-F238E27FC236}">
                <a16:creationId xmlns:a16="http://schemas.microsoft.com/office/drawing/2014/main" id="{201617FB-D781-4A0C-9A48-3FC0BF2A2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184" y="5307306"/>
            <a:ext cx="908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 descr="end point of passing vehicle ">
            <a:extLst>
              <a:ext uri="{FF2B5EF4-FFF2-40B4-BE49-F238E27FC236}">
                <a16:creationId xmlns:a16="http://schemas.microsoft.com/office/drawing/2014/main" id="{A5A4A882-F4D6-405E-93B5-8F2CF8BD8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5316475"/>
            <a:ext cx="958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Arrow Connector 26" descr="direction of travel ">
            <a:extLst>
              <a:ext uri="{FF2B5EF4-FFF2-40B4-BE49-F238E27FC236}">
                <a16:creationId xmlns:a16="http://schemas.microsoft.com/office/drawing/2014/main" id="{3A821C01-A2FC-4CED-A23E-FCD42ECA116C}"/>
              </a:ext>
            </a:extLst>
          </p:cNvPr>
          <p:cNvCxnSpPr>
            <a:cxnSpLocks/>
          </p:cNvCxnSpPr>
          <p:nvPr/>
        </p:nvCxnSpPr>
        <p:spPr>
          <a:xfrm flipV="1">
            <a:off x="1981200" y="4996656"/>
            <a:ext cx="2162884" cy="519113"/>
          </a:xfrm>
          <a:prstGeom prst="straightConnector1">
            <a:avLst/>
          </a:prstGeom>
          <a:ln w="38100"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 descr="direction of travel ">
            <a:extLst>
              <a:ext uri="{FF2B5EF4-FFF2-40B4-BE49-F238E27FC236}">
                <a16:creationId xmlns:a16="http://schemas.microsoft.com/office/drawing/2014/main" id="{F62062D8-B890-4F0B-9C47-A41B8D70FAE2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4806950" y="4996656"/>
            <a:ext cx="2921000" cy="548419"/>
          </a:xfrm>
          <a:prstGeom prst="straightConnector1">
            <a:avLst/>
          </a:prstGeom>
          <a:ln w="38100"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6653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BDE96-2EF7-4D93-B3A0-C4D4F7C1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62DDE-CE86-4C8A-B73F-730ABA79A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Prepare to Pass</a:t>
            </a:r>
          </a:p>
          <a:p>
            <a:pPr lvl="1"/>
            <a:r>
              <a:rPr lang="en-US" sz="1850" b="1" dirty="0">
                <a:solidFill>
                  <a:srgbClr val="002060"/>
                </a:solidFill>
              </a:rPr>
              <a:t>Position your self two to three seconds behind the vehicle you intend to pass</a:t>
            </a:r>
          </a:p>
          <a:p>
            <a:pPr lvl="1"/>
            <a:r>
              <a:rPr lang="en-US" sz="1850" b="1" dirty="0">
                <a:solidFill>
                  <a:srgbClr val="002060"/>
                </a:solidFill>
              </a:rPr>
              <a:t>Check mirrors and oncoming traffic</a:t>
            </a:r>
          </a:p>
          <a:p>
            <a:pPr lvl="1"/>
            <a:r>
              <a:rPr lang="en-US" sz="1850" b="1" dirty="0">
                <a:solidFill>
                  <a:srgbClr val="002060"/>
                </a:solidFill>
              </a:rPr>
              <a:t>Check ahead for safe passing distance</a:t>
            </a:r>
          </a:p>
          <a:p>
            <a:pPr lvl="1"/>
            <a:r>
              <a:rPr lang="en-US" sz="1850" b="1" dirty="0">
                <a:solidFill>
                  <a:srgbClr val="002060"/>
                </a:solidFill>
              </a:rPr>
              <a:t>Signal your intention</a:t>
            </a:r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                                        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                                        2-3 Seconds Behind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BF8F5-DAA1-48D9-9319-058B29E9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EE3821-44A9-4F98-9DFD-9FA5602DC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33</a:t>
            </a:fld>
            <a:endParaRPr lang="en-US"/>
          </a:p>
        </p:txBody>
      </p:sp>
      <p:cxnSp>
        <p:nvCxnSpPr>
          <p:cNvPr id="7" name="Straight Connector 6" descr="right side marker for eastbound traffic ">
            <a:extLst>
              <a:ext uri="{FF2B5EF4-FFF2-40B4-BE49-F238E27FC236}">
                <a16:creationId xmlns:a16="http://schemas.microsoft.com/office/drawing/2014/main" id="{371CA6FD-9BE9-48DA-9DA9-0FFEBA39944F}"/>
              </a:ext>
            </a:extLst>
          </p:cNvPr>
          <p:cNvCxnSpPr>
            <a:cxnSpLocks/>
          </p:cNvCxnSpPr>
          <p:nvPr/>
        </p:nvCxnSpPr>
        <p:spPr>
          <a:xfrm>
            <a:off x="990600" y="5486400"/>
            <a:ext cx="7543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ractor trailer ">
            <a:extLst>
              <a:ext uri="{FF2B5EF4-FFF2-40B4-BE49-F238E27FC236}">
                <a16:creationId xmlns:a16="http://schemas.microsoft.com/office/drawing/2014/main" id="{524B8E45-1824-4B39-B087-4CAC92FCE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818062"/>
            <a:ext cx="22098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subject vehicle ">
            <a:extLst>
              <a:ext uri="{FF2B5EF4-FFF2-40B4-BE49-F238E27FC236}">
                <a16:creationId xmlns:a16="http://schemas.microsoft.com/office/drawing/2014/main" id="{530FFDE3-763D-4A31-8CCE-0BE2FDF2C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85531"/>
            <a:ext cx="958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 descr="broken yellow center lane marker ">
            <a:extLst>
              <a:ext uri="{FF2B5EF4-FFF2-40B4-BE49-F238E27FC236}">
                <a16:creationId xmlns:a16="http://schemas.microsoft.com/office/drawing/2014/main" id="{833C640F-6B68-47FA-943C-4F473DAFDB96}"/>
              </a:ext>
            </a:extLst>
          </p:cNvPr>
          <p:cNvCxnSpPr>
            <a:cxnSpLocks/>
          </p:cNvCxnSpPr>
          <p:nvPr/>
        </p:nvCxnSpPr>
        <p:spPr>
          <a:xfrm>
            <a:off x="1219200" y="4723607"/>
            <a:ext cx="7239000" cy="793"/>
          </a:xfrm>
          <a:prstGeom prst="line">
            <a:avLst/>
          </a:prstGeom>
          <a:ln w="571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 descr="right side marker for westbound traffic  ">
            <a:extLst>
              <a:ext uri="{FF2B5EF4-FFF2-40B4-BE49-F238E27FC236}">
                <a16:creationId xmlns:a16="http://schemas.microsoft.com/office/drawing/2014/main" id="{D1AD869B-45EA-449E-8B3B-29512B618487}"/>
              </a:ext>
            </a:extLst>
          </p:cNvPr>
          <p:cNvCxnSpPr>
            <a:cxnSpLocks/>
          </p:cNvCxnSpPr>
          <p:nvPr/>
        </p:nvCxnSpPr>
        <p:spPr>
          <a:xfrm>
            <a:off x="990600" y="4245769"/>
            <a:ext cx="7543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 descr="direction of travel ">
            <a:extLst>
              <a:ext uri="{FF2B5EF4-FFF2-40B4-BE49-F238E27FC236}">
                <a16:creationId xmlns:a16="http://schemas.microsoft.com/office/drawing/2014/main" id="{DA5F6A36-1CC0-4C1F-9F68-01BFC0049C7A}"/>
              </a:ext>
            </a:extLst>
          </p:cNvPr>
          <p:cNvCxnSpPr>
            <a:cxnSpLocks/>
          </p:cNvCxnSpPr>
          <p:nvPr/>
        </p:nvCxnSpPr>
        <p:spPr>
          <a:xfrm flipV="1">
            <a:off x="990600" y="4562476"/>
            <a:ext cx="7239000" cy="551655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6122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8231B-0539-4D94-A201-E83BF1279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B1172-1D84-47E3-9F09-9D87B51DF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Overtake the ongoing car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</a:rPr>
              <a:t> - Signal and accelerate into passing lane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</a:rPr>
              <a:t> - Accelerate quickly to an appropriate speed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</a:rPr>
              <a:t> - Concentrate on the path ahead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</a:rPr>
              <a:t> - Check your mirror for following cars</a:t>
            </a:r>
          </a:p>
          <a:p>
            <a:pPr marL="0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			</a:t>
            </a:r>
            <a:r>
              <a:rPr lang="en-US" sz="2000" dirty="0">
                <a:solidFill>
                  <a:srgbClr val="FF0000"/>
                </a:solidFill>
              </a:rPr>
              <a:t>Return to lane</a:t>
            </a:r>
          </a:p>
          <a:p>
            <a:pPr marL="0" indent="0">
              <a:buNone/>
            </a:pPr>
            <a:r>
              <a:rPr lang="en-US" sz="2000" dirty="0"/>
              <a:t>			</a:t>
            </a:r>
            <a:r>
              <a:rPr lang="en-US" sz="2000" dirty="0">
                <a:solidFill>
                  <a:srgbClr val="002060"/>
                </a:solidFill>
              </a:rPr>
              <a:t>- Check for the front of the car you are passing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</a:rPr>
              <a:t>			- Signal intention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</a:rPr>
              <a:t>			- Change lanes and maintain speed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</a:rPr>
              <a:t>			- Cancel turn signal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B6618-9218-48A3-97B2-89B91465D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440F49-B2CF-4182-8B6C-21C89F241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34</a:t>
            </a:fld>
            <a:endParaRPr lang="en-US"/>
          </a:p>
        </p:txBody>
      </p:sp>
      <p:cxnSp>
        <p:nvCxnSpPr>
          <p:cNvPr id="7" name="Straight Connector 6" descr="right side marker for westbound traffic">
            <a:extLst>
              <a:ext uri="{FF2B5EF4-FFF2-40B4-BE49-F238E27FC236}">
                <a16:creationId xmlns:a16="http://schemas.microsoft.com/office/drawing/2014/main" id="{EF8A43BF-3493-4D48-9BC5-0DE9E5931608}"/>
              </a:ext>
            </a:extLst>
          </p:cNvPr>
          <p:cNvCxnSpPr>
            <a:cxnSpLocks/>
          </p:cNvCxnSpPr>
          <p:nvPr/>
        </p:nvCxnSpPr>
        <p:spPr>
          <a:xfrm flipV="1">
            <a:off x="455720" y="2895600"/>
            <a:ext cx="8002480" cy="76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34" descr="subject vehicle during pass with right turn signals activated ">
            <a:extLst>
              <a:ext uri="{FF2B5EF4-FFF2-40B4-BE49-F238E27FC236}">
                <a16:creationId xmlns:a16="http://schemas.microsoft.com/office/drawing/2014/main" id="{02C977AE-861D-4E33-8D66-D2A7764E9D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828046"/>
              </p:ext>
            </p:extLst>
          </p:nvPr>
        </p:nvGraphicFramePr>
        <p:xfrm>
          <a:off x="5410200" y="2980308"/>
          <a:ext cx="958204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Paint Shop Pro Image" r:id="rId3" imgW="1024668" imgH="488202" progId="PaintShopPro">
                  <p:embed/>
                </p:oleObj>
              </mc:Choice>
              <mc:Fallback>
                <p:oleObj name="Paint Shop Pro Image" r:id="rId3" imgW="1024668" imgH="488202" progId="PaintShopPro">
                  <p:embed/>
                  <p:pic>
                    <p:nvPicPr>
                      <p:cNvPr id="33811" name="Object 34">
                        <a:extLst>
                          <a:ext uri="{FF2B5EF4-FFF2-40B4-BE49-F238E27FC236}">
                            <a16:creationId xmlns:a16="http://schemas.microsoft.com/office/drawing/2014/main" id="{ED62A8E1-A669-4F80-81FC-41DE1802C4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980308"/>
                        <a:ext cx="958204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8" descr="subject vehicle at conclusion of pass. ">
            <a:extLst>
              <a:ext uri="{FF2B5EF4-FFF2-40B4-BE49-F238E27FC236}">
                <a16:creationId xmlns:a16="http://schemas.microsoft.com/office/drawing/2014/main" id="{7E15AEE0-51D6-4737-A1D4-927B4CC76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691" y="3505200"/>
            <a:ext cx="1006310" cy="47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 descr="broken yellow center lane marker ">
            <a:extLst>
              <a:ext uri="{FF2B5EF4-FFF2-40B4-BE49-F238E27FC236}">
                <a16:creationId xmlns:a16="http://schemas.microsoft.com/office/drawing/2014/main" id="{B29D9131-011C-4304-BB75-F65A11F88D72}"/>
              </a:ext>
            </a:extLst>
          </p:cNvPr>
          <p:cNvCxnSpPr>
            <a:cxnSpLocks/>
          </p:cNvCxnSpPr>
          <p:nvPr/>
        </p:nvCxnSpPr>
        <p:spPr>
          <a:xfrm flipV="1">
            <a:off x="455720" y="3446016"/>
            <a:ext cx="8154880" cy="59184"/>
          </a:xfrm>
          <a:prstGeom prst="line">
            <a:avLst/>
          </a:prstGeom>
          <a:ln w="571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7" descr="vehicle being passed ">
            <a:extLst>
              <a:ext uri="{FF2B5EF4-FFF2-40B4-BE49-F238E27FC236}">
                <a16:creationId xmlns:a16="http://schemas.microsoft.com/office/drawing/2014/main" id="{C775B392-42AF-4FEB-8BAF-8C8A3A2B0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631" y="3513708"/>
            <a:ext cx="1006309" cy="47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 descr="right side marker for eastbound traffic ">
            <a:extLst>
              <a:ext uri="{FF2B5EF4-FFF2-40B4-BE49-F238E27FC236}">
                <a16:creationId xmlns:a16="http://schemas.microsoft.com/office/drawing/2014/main" id="{5A698558-611D-4E0C-99BF-7679FEC9651A}"/>
              </a:ext>
            </a:extLst>
          </p:cNvPr>
          <p:cNvCxnSpPr>
            <a:cxnSpLocks/>
          </p:cNvCxnSpPr>
          <p:nvPr/>
        </p:nvCxnSpPr>
        <p:spPr>
          <a:xfrm>
            <a:off x="455720" y="4114800"/>
            <a:ext cx="815488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0" descr="subject vehicle beginning to change lanes with left turn signal activated ">
            <a:extLst>
              <a:ext uri="{FF2B5EF4-FFF2-40B4-BE49-F238E27FC236}">
                <a16:creationId xmlns:a16="http://schemas.microsoft.com/office/drawing/2014/main" id="{B0BCB2C1-733C-4DD8-BF4A-17F5B8F889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598972"/>
              </p:ext>
            </p:extLst>
          </p:nvPr>
        </p:nvGraphicFramePr>
        <p:xfrm>
          <a:off x="2104601" y="2988725"/>
          <a:ext cx="1006310" cy="914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Paint Shop Pro Image" r:id="rId7" imgW="1102738" imgH="1005150" progId="PaintShopPro">
                  <p:embed/>
                </p:oleObj>
              </mc:Choice>
              <mc:Fallback>
                <p:oleObj name="Paint Shop Pro Image" r:id="rId7" imgW="1102738" imgH="1005150" progId="PaintShopPro">
                  <p:embed/>
                  <p:pic>
                    <p:nvPicPr>
                      <p:cNvPr id="33803" name="Object 20">
                        <a:extLst>
                          <a:ext uri="{FF2B5EF4-FFF2-40B4-BE49-F238E27FC236}">
                            <a16:creationId xmlns:a16="http://schemas.microsoft.com/office/drawing/2014/main" id="{434C9147-BC2F-43CB-B1AD-6D061A472F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4601" y="2988725"/>
                        <a:ext cx="1006310" cy="9145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5" descr="starting point of subject vehicle ">
            <a:extLst>
              <a:ext uri="{FF2B5EF4-FFF2-40B4-BE49-F238E27FC236}">
                <a16:creationId xmlns:a16="http://schemas.microsoft.com/office/drawing/2014/main" id="{FF4ED061-8E0E-4B56-9B99-2532429DAE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446833"/>
              </p:ext>
            </p:extLst>
          </p:nvPr>
        </p:nvGraphicFramePr>
        <p:xfrm>
          <a:off x="1044898" y="3581400"/>
          <a:ext cx="958204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Paint Shop Pro Image" r:id="rId9" imgW="1024668" imgH="488202" progId="PaintShopPro">
                  <p:embed/>
                </p:oleObj>
              </mc:Choice>
              <mc:Fallback>
                <p:oleObj name="Paint Shop Pro Image" r:id="rId9" imgW="1024668" imgH="488202" progId="PaintShopPro">
                  <p:embed/>
                  <p:pic>
                    <p:nvPicPr>
                      <p:cNvPr id="33800" name="Object 15">
                        <a:extLst>
                          <a:ext uri="{FF2B5EF4-FFF2-40B4-BE49-F238E27FC236}">
                            <a16:creationId xmlns:a16="http://schemas.microsoft.com/office/drawing/2014/main" id="{02232621-364A-4C11-984A-C6C6615E95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898" y="3581400"/>
                        <a:ext cx="958204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 descr="view when checking outside mirror ">
            <a:extLst>
              <a:ext uri="{FF2B5EF4-FFF2-40B4-BE49-F238E27FC236}">
                <a16:creationId xmlns:a16="http://schemas.microsoft.com/office/drawing/2014/main" id="{EA1D6F92-F3BD-4C98-A788-EE86A22F87BE}"/>
              </a:ext>
            </a:extLst>
          </p:cNvPr>
          <p:cNvCxnSpPr>
            <a:cxnSpLocks/>
          </p:cNvCxnSpPr>
          <p:nvPr/>
        </p:nvCxnSpPr>
        <p:spPr>
          <a:xfrm flipH="1" flipV="1">
            <a:off x="943399" y="3276600"/>
            <a:ext cx="703262" cy="47419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 descr="veiw when checking inside mirror ">
            <a:extLst>
              <a:ext uri="{FF2B5EF4-FFF2-40B4-BE49-F238E27FC236}">
                <a16:creationId xmlns:a16="http://schemas.microsoft.com/office/drawing/2014/main" id="{264F3174-EA28-4604-BB43-5632D6B94D99}"/>
              </a:ext>
            </a:extLst>
          </p:cNvPr>
          <p:cNvCxnSpPr>
            <a:cxnSpLocks/>
          </p:cNvCxnSpPr>
          <p:nvPr/>
        </p:nvCxnSpPr>
        <p:spPr>
          <a:xfrm flipH="1" flipV="1">
            <a:off x="586958" y="3632242"/>
            <a:ext cx="1059703" cy="11004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 descr="path of travel of subject vehicle when making pass ">
            <a:extLst>
              <a:ext uri="{FF2B5EF4-FFF2-40B4-BE49-F238E27FC236}">
                <a16:creationId xmlns:a16="http://schemas.microsoft.com/office/drawing/2014/main" id="{DB366B9F-61CE-468E-970B-4077733C9FAF}"/>
              </a:ext>
            </a:extLst>
          </p:cNvPr>
          <p:cNvCxnSpPr>
            <a:cxnSpLocks/>
          </p:cNvCxnSpPr>
          <p:nvPr/>
        </p:nvCxnSpPr>
        <p:spPr>
          <a:xfrm>
            <a:off x="2895600" y="3208908"/>
            <a:ext cx="251460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 descr="path of travel for subject vehicle during pass ">
            <a:extLst>
              <a:ext uri="{FF2B5EF4-FFF2-40B4-BE49-F238E27FC236}">
                <a16:creationId xmlns:a16="http://schemas.microsoft.com/office/drawing/2014/main" id="{3221133C-7890-4EE4-8A43-9FDB2B2B6443}"/>
              </a:ext>
            </a:extLst>
          </p:cNvPr>
          <p:cNvCxnSpPr>
            <a:cxnSpLocks/>
          </p:cNvCxnSpPr>
          <p:nvPr/>
        </p:nvCxnSpPr>
        <p:spPr>
          <a:xfrm flipV="1">
            <a:off x="6368404" y="3201988"/>
            <a:ext cx="2089796" cy="344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 descr="view from inside mirror of subject vehicle before making lane change to return to proper lane after pass ">
            <a:extLst>
              <a:ext uri="{FF2B5EF4-FFF2-40B4-BE49-F238E27FC236}">
                <a16:creationId xmlns:a16="http://schemas.microsoft.com/office/drawing/2014/main" id="{561CB996-4718-4E33-8151-649A6F08CE58}"/>
              </a:ext>
            </a:extLst>
          </p:cNvPr>
          <p:cNvCxnSpPr>
            <a:cxnSpLocks/>
          </p:cNvCxnSpPr>
          <p:nvPr/>
        </p:nvCxnSpPr>
        <p:spPr>
          <a:xfrm flipH="1">
            <a:off x="4953000" y="3141216"/>
            <a:ext cx="1066800" cy="52647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5956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476250" y="2430463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For more information on the (the topic of the presentation) please visit PDE’s website at </a:t>
            </a:r>
            <a:r>
              <a:rPr lang="en-US" altLang="en-US" sz="2000" u="sng" dirty="0">
                <a:solidFill>
                  <a:srgbClr val="0000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www.education.pa.gov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476250" y="3836075"/>
            <a:ext cx="821055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i="1" dirty="0"/>
              <a:t>The mission of the Department of Education is to ensure that every learner has access to a world-class education system that academically prepares children and adults to succeed as productive citizens. Further, the Department seeks to establish a culture that is committed to improving opportunities throughout the commonwealth by ensuring that technical support, resources, and optimal learning environments are available for all students, whether children or adults.</a:t>
            </a:r>
            <a:endParaRPr lang="en-US" sz="1600" dirty="0"/>
          </a:p>
          <a:p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9242-B7C9-4E08-B84E-BC2A06CF552E}" type="datetime1">
              <a:rPr lang="en-US" smtClean="0"/>
              <a:t>12/31/2018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Contact</a:t>
            </a:r>
            <a:r>
              <a:rPr lang="en-US" baseline="0" dirty="0"/>
              <a:t>/Mission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214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1FFFC-EFEE-4FE7-9599-A92E8E915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13 Assessment Answers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5016E-A2A2-42FC-A598-6AD87CA15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3600" dirty="0"/>
              <a:t>List two important things a driver must do to compensate for risk-taking. </a:t>
            </a:r>
            <a:r>
              <a:rPr lang="en-US" altLang="en-US" dirty="0">
                <a:solidFill>
                  <a:srgbClr val="CC0000"/>
                </a:solidFill>
              </a:rPr>
              <a:t>Recognizing potential errors or limitations, Adjusting speed to reduce errors, Adjusting lane position to reduce errors, and Appropriate communication to reduce errors.</a:t>
            </a:r>
            <a:endParaRPr lang="en-US" altLang="en-US" sz="1400" dirty="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3600" dirty="0"/>
              <a:t>What are the three steps for the SEE driving system? </a:t>
            </a:r>
            <a:r>
              <a:rPr lang="en-US" altLang="en-US" dirty="0">
                <a:solidFill>
                  <a:srgbClr val="CC0000"/>
                </a:solidFill>
              </a:rPr>
              <a:t>Search for travel path or sightline restrictions, Evaluate for open space, and Execute appropriate communication, speed, and lane position adjustments.</a:t>
            </a:r>
            <a:endParaRPr lang="en-US" altLang="en-US" sz="3600" dirty="0"/>
          </a:p>
          <a:p>
            <a:pPr>
              <a:lnSpc>
                <a:spcPct val="90000"/>
              </a:lnSpc>
            </a:pPr>
            <a:r>
              <a:rPr lang="en-US" altLang="en-US" sz="3600" dirty="0"/>
              <a:t>The two space management basics for executing performances are:</a:t>
            </a:r>
            <a:r>
              <a:rPr lang="en-US" altLang="en-US" dirty="0">
                <a:solidFill>
                  <a:srgbClr val="CC0000"/>
                </a:solidFill>
              </a:rPr>
              <a:t> </a:t>
            </a:r>
            <a:r>
              <a:rPr lang="en-US" altLang="en-US" sz="2800" dirty="0">
                <a:solidFill>
                  <a:srgbClr val="CC0000"/>
                </a:solidFill>
              </a:rPr>
              <a:t>Execute appropriate communication, speed or lane position adjustments</a:t>
            </a:r>
            <a:endParaRPr lang="en-US" altLang="en-US" sz="2400" dirty="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3600" dirty="0"/>
              <a:t>The three space management basics for searching performances are: </a:t>
            </a:r>
            <a:r>
              <a:rPr lang="en-US" altLang="en-US" sz="2800" dirty="0">
                <a:solidFill>
                  <a:srgbClr val="CC0000"/>
                </a:solidFill>
              </a:rPr>
              <a:t>What to look for, </a:t>
            </a:r>
            <a:r>
              <a:rPr lang="en-US" altLang="en-US" dirty="0">
                <a:solidFill>
                  <a:srgbClr val="CC0000"/>
                </a:solidFill>
              </a:rPr>
              <a:t>How to look, Where to look</a:t>
            </a:r>
            <a:endParaRPr lang="en-US" altLang="en-US" sz="2400" dirty="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3600" dirty="0"/>
              <a:t>List four typical lane changing sites. </a:t>
            </a:r>
            <a:r>
              <a:rPr lang="en-US" altLang="en-US" dirty="0">
                <a:solidFill>
                  <a:srgbClr val="CC0000"/>
                </a:solidFill>
              </a:rPr>
              <a:t>To and from a curb when starting and stopping, Moving into turn storage lanes, Pulling from roadway onto the improved shoulder of a highway to temporarily stop, Moving from improved shoulder to roadway, One-way street lane adjustments, Multi-lane rural roadways (Bypass), Limited access roadways (Interstate), Merge and exits on limited access roadways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70782-277D-4780-9DE7-A30BDEFF3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15E30A-3ED6-4978-8A88-431680B98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83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63DE2-6A05-4E4B-93B6-B1462C2E7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13 Assessment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29598-641F-4FE8-B4CA-B5517BCC4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altLang="en-US" sz="3600" dirty="0"/>
              <a:t>What is the safest turning around procedure? </a:t>
            </a:r>
            <a:r>
              <a:rPr lang="en-US" altLang="en-US" dirty="0">
                <a:solidFill>
                  <a:srgbClr val="CC0000"/>
                </a:solidFill>
              </a:rPr>
              <a:t>Turn around the block to the left or turn around the block to the right.</a:t>
            </a:r>
            <a:endParaRPr lang="en-US" altLang="en-US" sz="3600" dirty="0"/>
          </a:p>
          <a:p>
            <a:r>
              <a:rPr lang="en-US" altLang="en-US" sz="3600" dirty="0"/>
              <a:t>List two ways that a license may be improperly used in Pennsylvania. </a:t>
            </a:r>
            <a:r>
              <a:rPr lang="en-US" altLang="en-US" dirty="0">
                <a:solidFill>
                  <a:srgbClr val="CC0000"/>
                </a:solidFill>
              </a:rPr>
              <a:t>Use of false name/address to get a license, Possess more than one license, Use a cancelled or revoked license, Use another person’s license, Lend your license to others, Display or possess a false license</a:t>
            </a:r>
            <a:endParaRPr lang="en-US" altLang="en-US" sz="3600" dirty="0"/>
          </a:p>
          <a:p>
            <a:r>
              <a:rPr lang="en-US" altLang="en-US" sz="3600" dirty="0"/>
              <a:t>List two bicyclist responsibilities when riding in Pennsylvania. </a:t>
            </a:r>
            <a:r>
              <a:rPr lang="en-US" altLang="en-US" dirty="0">
                <a:solidFill>
                  <a:srgbClr val="CC0000"/>
                </a:solidFill>
              </a:rPr>
              <a:t>Full lane use by bicyclist, Cyclist not restricted to lane, Merging to traffic flow, Obey traffic rules</a:t>
            </a:r>
            <a:endParaRPr lang="en-US" altLang="en-US" sz="3600" dirty="0"/>
          </a:p>
          <a:p>
            <a:r>
              <a:rPr lang="en-US" altLang="en-US" sz="3600" dirty="0"/>
              <a:t>List three areas where you may have different speed limits. </a:t>
            </a:r>
            <a:r>
              <a:rPr lang="en-US" altLang="en-US" dirty="0">
                <a:solidFill>
                  <a:srgbClr val="CC0000"/>
                </a:solidFill>
              </a:rPr>
              <a:t>Urban areas, Parks, Rural interstate, Urban interstate, School buses, School zones</a:t>
            </a:r>
            <a:endParaRPr lang="en-US" altLang="en-US" sz="3600" dirty="0"/>
          </a:p>
          <a:p>
            <a:r>
              <a:rPr lang="en-US" altLang="en-US" sz="3600" dirty="0"/>
              <a:t>What does the National Safety Council recommend for following interval? </a:t>
            </a:r>
            <a:r>
              <a:rPr lang="en-US" altLang="en-US" dirty="0">
                <a:solidFill>
                  <a:srgbClr val="CC0000"/>
                </a:solidFill>
              </a:rPr>
              <a:t>The NSC recommends three seconds plus one for each mitigating circumstance. </a:t>
            </a:r>
            <a:endParaRPr lang="en-US" altLang="en-US" sz="8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F0204-CFEB-4722-92A5-839DEE23E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606E09-230C-4510-BFAD-918BBF6A3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56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54FA0-D3F2-4B33-BE42-D436E4443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Requirements for Driving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E4717-09EF-48F2-ABC4-43FADD90F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3400" dirty="0">
                <a:solidFill>
                  <a:srgbClr val="004E47"/>
                </a:solidFill>
              </a:rPr>
              <a:t> </a:t>
            </a:r>
            <a:r>
              <a:rPr lang="en-US" altLang="en-US" sz="3400" dirty="0"/>
              <a:t>DRIVER REQUIREMENTS</a:t>
            </a:r>
            <a:endParaRPr lang="en-US" altLang="en-US" sz="36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3600" dirty="0"/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6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500" b="1" dirty="0"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VISIBILITY...SPACE...TIME...SPACE...TRACTION</a:t>
            </a:r>
            <a:endParaRPr lang="en-US" altLang="en-US" sz="2400" b="1" dirty="0">
              <a:solidFill>
                <a:srgbClr val="FC012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3200" dirty="0"/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3200" dirty="0"/>
          </a:p>
          <a:p>
            <a:pPr lvl="4">
              <a:lnSpc>
                <a:spcPct val="90000"/>
              </a:lnSpc>
              <a:buFontTx/>
              <a:buNone/>
            </a:pPr>
            <a:r>
              <a:rPr lang="en-US" altLang="en-US" sz="3600" dirty="0"/>
              <a:t>		    </a:t>
            </a:r>
            <a:r>
              <a:rPr lang="en-US" altLang="en-US" sz="3800" dirty="0"/>
              <a:t>VEHICLE REQUIREMENTS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AB3BE-6D81-4A28-957C-C90ED7D0A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34F642-DE77-4AFF-A52F-BF8324E54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09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42483-6E9A-4CC1-A008-A9127912C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Management System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9F5D9-C2E2-4050-BC45-CAC0FF554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Search for objects or conditions</a:t>
            </a:r>
          </a:p>
          <a:p>
            <a:r>
              <a:rPr lang="en-US" altLang="en-US" dirty="0"/>
              <a:t>Evaluate the path ahead for alternate paths of travel</a:t>
            </a:r>
          </a:p>
          <a:p>
            <a:r>
              <a:rPr lang="en-US" altLang="en-US" dirty="0"/>
              <a:t>Prepare to make adjustments in speed and/or position</a:t>
            </a:r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848E0-5885-4DB8-8DCF-EF38EEA8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F9FD3-B24D-4B7B-ADA2-685FBB357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89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3D41D-7162-4E43-B4C0-1891953F1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Management System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72E50-C674-4355-9907-A9DD41208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Searching Includes</a:t>
            </a:r>
          </a:p>
          <a:p>
            <a:pPr lvl="1"/>
            <a:r>
              <a:rPr lang="en-US" dirty="0"/>
              <a:t>Where to search</a:t>
            </a:r>
          </a:p>
          <a:p>
            <a:pPr lvl="1"/>
            <a:r>
              <a:rPr lang="en-US" dirty="0"/>
              <a:t>When to search</a:t>
            </a:r>
          </a:p>
          <a:p>
            <a:pPr lvl="1"/>
            <a:r>
              <a:rPr lang="en-US" dirty="0"/>
              <a:t>How to search</a:t>
            </a:r>
          </a:p>
          <a:p>
            <a:pPr lvl="1"/>
            <a:r>
              <a:rPr lang="en-US" dirty="0"/>
              <a:t>What to search for </a:t>
            </a:r>
          </a:p>
          <a:p>
            <a:pPr marL="457200" lvl="1" indent="0" algn="r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83C65-FF09-4825-8E3A-03D2C09C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AB9C2D-8F0B-4197-B88F-42874D128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8" descr="car with space management areas &#10;">
            <a:extLst>
              <a:ext uri="{FF2B5EF4-FFF2-40B4-BE49-F238E27FC236}">
                <a16:creationId xmlns:a16="http://schemas.microsoft.com/office/drawing/2014/main" id="{C84C1EC1-054D-4A02-B20D-D3ECC3DE4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114800"/>
            <a:ext cx="4762500" cy="17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419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612A5-B93D-4F0C-9F33-32212591F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027F5-9F39-4FFF-8494-E0683FC73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Peripheral Vision Field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Focus Vision Field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000" dirty="0"/>
              <a:t>                      </a:t>
            </a:r>
            <a:r>
              <a:rPr lang="en-US" sz="2000" dirty="0">
                <a:solidFill>
                  <a:schemeClr val="accent2"/>
                </a:solidFill>
              </a:rPr>
              <a:t>Central Vision Field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0D7D9-B89A-41A3-ABE8-1CB71DC77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12/31/2018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2344EF-8591-4CBB-AE15-E7807407E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41" descr="car">
            <a:extLst>
              <a:ext uri="{FF2B5EF4-FFF2-40B4-BE49-F238E27FC236}">
                <a16:creationId xmlns:a16="http://schemas.microsoft.com/office/drawing/2014/main" id="{DE26A365-4FD6-459D-ABC1-59562A08F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733800"/>
            <a:ext cx="1985963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 descr="focus vision field ">
            <a:extLst>
              <a:ext uri="{FF2B5EF4-FFF2-40B4-BE49-F238E27FC236}">
                <a16:creationId xmlns:a16="http://schemas.microsoft.com/office/drawing/2014/main" id="{E5E9522A-1661-412E-8FE3-4B3C3D91CE39}"/>
              </a:ext>
            </a:extLst>
          </p:cNvPr>
          <p:cNvSpPr/>
          <p:nvPr/>
        </p:nvSpPr>
        <p:spPr>
          <a:xfrm>
            <a:off x="1371600" y="3762375"/>
            <a:ext cx="228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 descr="central vision field ">
            <a:extLst>
              <a:ext uri="{FF2B5EF4-FFF2-40B4-BE49-F238E27FC236}">
                <a16:creationId xmlns:a16="http://schemas.microsoft.com/office/drawing/2014/main" id="{075999E1-FC64-422F-9E01-FE5A69E13695}"/>
              </a:ext>
            </a:extLst>
          </p:cNvPr>
          <p:cNvSpPr/>
          <p:nvPr/>
        </p:nvSpPr>
        <p:spPr>
          <a:xfrm>
            <a:off x="4038600" y="3429000"/>
            <a:ext cx="304800" cy="1524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6BE8D7-CBDE-422A-AFF7-36485C0E8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7" idx="0"/>
          </p:cNvCxnSpPr>
          <p:nvPr/>
        </p:nvCxnSpPr>
        <p:spPr>
          <a:xfrm>
            <a:off x="1485900" y="3762375"/>
            <a:ext cx="5600700" cy="504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1C0B17-7F2D-4387-A7C9-9C4B7033C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7" idx="4"/>
          </p:cNvCxnSpPr>
          <p:nvPr/>
        </p:nvCxnSpPr>
        <p:spPr>
          <a:xfrm flipV="1">
            <a:off x="1485900" y="4267200"/>
            <a:ext cx="5600700" cy="409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C75E7F0-BCF0-48D7-A3D5-0264E3A4C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8" idx="0"/>
          </p:cNvCxnSpPr>
          <p:nvPr/>
        </p:nvCxnSpPr>
        <p:spPr>
          <a:xfrm>
            <a:off x="4191000" y="3429000"/>
            <a:ext cx="2895600" cy="838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A6D2AB6-1B1E-42D5-AB76-C341E6358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8" idx="4"/>
          </p:cNvCxnSpPr>
          <p:nvPr/>
        </p:nvCxnSpPr>
        <p:spPr>
          <a:xfrm flipV="1">
            <a:off x="4191000" y="4267200"/>
            <a:ext cx="2819400" cy="6858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15FB9A1-AF1E-4B87-8D17-8A3EA4C8B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6400800" y="2255838"/>
            <a:ext cx="762000" cy="2039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B6FC472-4767-46A1-B978-8D51E5C70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7010400" y="4295775"/>
            <a:ext cx="76200" cy="152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423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4E9D8B9AE294BB8664582FC3229C4" ma:contentTypeVersion="3" ma:contentTypeDescription="Create a new document." ma:contentTypeScope="" ma:versionID="cf1e4c4ca9d7da6aad23c111eea9510d">
  <xsd:schema xmlns:xsd="http://www.w3.org/2001/XMLSchema" xmlns:xs="http://www.w3.org/2001/XMLSchema" xmlns:p="http://schemas.microsoft.com/office/2006/metadata/properties" xmlns:ns1="http://schemas.microsoft.com/sharepoint/v3" xmlns:ns2="a7af8e22-4aad-4637-bdfe-8881feb25ebc" targetNamespace="http://schemas.microsoft.com/office/2006/metadata/properties" ma:root="true" ma:fieldsID="333eeef662f33d827901a6908d0661d8" ns1:_="" ns2:_="">
    <xsd:import namespace="http://schemas.microsoft.com/sharepoint/v3"/>
    <xsd:import namespace="a7af8e22-4aad-4637-bdfe-8881feb25eb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f8e22-4aad-4637-bdfe-8881feb25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45E959-B139-4928-B6C0-4290FBE61FC4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f1c7bf0e-1cb0-48f8-99df-6e3f20f315b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12A4EA4-2FD6-46CD-858F-1ABF09EFBD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725D77-A866-49B7-8E50-DB92F8313ECE}"/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1365</Words>
  <Application>Microsoft Office PowerPoint</Application>
  <PresentationFormat>On-screen Show (4:3)</PresentationFormat>
  <Paragraphs>370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Helvetica</vt:lpstr>
      <vt:lpstr>Monotype Sorts</vt:lpstr>
      <vt:lpstr>Times New Roman</vt:lpstr>
      <vt:lpstr>Office Theme</vt:lpstr>
      <vt:lpstr>Clip</vt:lpstr>
      <vt:lpstr>Paint Shop Pro Image</vt:lpstr>
      <vt:lpstr>CorelDRAW</vt:lpstr>
      <vt:lpstr>Sample Lesson Session 13</vt:lpstr>
      <vt:lpstr>Sample Lesson Session 13</vt:lpstr>
      <vt:lpstr>Session 13 Assessment</vt:lpstr>
      <vt:lpstr>Session 13 Assessment Answers </vt:lpstr>
      <vt:lpstr>Session 13 Assessment Answers</vt:lpstr>
      <vt:lpstr>Basic Requirements for Driving </vt:lpstr>
      <vt:lpstr>Space Management System Components</vt:lpstr>
      <vt:lpstr>Space Management System Components</vt:lpstr>
      <vt:lpstr>Visual Fields</vt:lpstr>
      <vt:lpstr>Search Practices</vt:lpstr>
      <vt:lpstr>Search Practices </vt:lpstr>
      <vt:lpstr>Communicating</vt:lpstr>
      <vt:lpstr>Managing Visual Searches</vt:lpstr>
      <vt:lpstr>Managing Visual Searches</vt:lpstr>
      <vt:lpstr>Managing Visual Search</vt:lpstr>
      <vt:lpstr>Determining Following Intervals</vt:lpstr>
      <vt:lpstr>Visual Search Categories</vt:lpstr>
      <vt:lpstr>Highway Conditions </vt:lpstr>
      <vt:lpstr>Traffic Controls</vt:lpstr>
      <vt:lpstr>Motor Vehicles</vt:lpstr>
      <vt:lpstr>Non-Motorized Users </vt:lpstr>
      <vt:lpstr>Controlling Space to the Front</vt:lpstr>
      <vt:lpstr>Make Space With Lane Position </vt:lpstr>
      <vt:lpstr>Staggered Stops </vt:lpstr>
      <vt:lpstr>Intersection Search Patterns</vt:lpstr>
      <vt:lpstr>Lane Markings</vt:lpstr>
      <vt:lpstr>Line of Sight Through Curve</vt:lpstr>
      <vt:lpstr>Line of sight Through Curves</vt:lpstr>
      <vt:lpstr>Line of Sight Over Hills </vt:lpstr>
      <vt:lpstr>Determining Passing Tine/Space Needs</vt:lpstr>
      <vt:lpstr>Passing Needs </vt:lpstr>
      <vt:lpstr>Passing Considerations </vt:lpstr>
      <vt:lpstr>Passing Procedures</vt:lpstr>
      <vt:lpstr>Passing Procedures</vt:lpstr>
      <vt:lpstr>Contact/Mission</vt:lpstr>
    </vt:vector>
  </TitlesOfParts>
  <Company>PA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pdeadmin</dc:creator>
  <cp:lastModifiedBy>Kashatus, John</cp:lastModifiedBy>
  <cp:revision>96</cp:revision>
  <dcterms:created xsi:type="dcterms:W3CDTF">2017-02-01T18:23:33Z</dcterms:created>
  <dcterms:modified xsi:type="dcterms:W3CDTF">2018-12-31T13:20:22Z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33500</vt:r8>
  </property>
  <property fmtid="{D5CDD505-2E9C-101B-9397-08002B2CF9AE}" pid="3" name="_dlc_policyId">
    <vt:lpwstr>/InsidePDE/Documents</vt:lpwstr>
  </property>
  <property fmtid="{D5CDD505-2E9C-101B-9397-08002B2CF9AE}" pid="4" name="xd_ProgID">
    <vt:lpwstr/>
  </property>
  <property fmtid="{D5CDD505-2E9C-101B-9397-08002B2CF9AE}" pid="5" name="_CopySource">
    <vt:lpwstr>https://collab.pde.pa.gov/InsidePDE/Documents/Getting My Job Done/Accessibility/PDE PowerPoint Template - ADA Accessible.pptx</vt:lpwstr>
  </property>
  <property fmtid="{D5CDD505-2E9C-101B-9397-08002B2CF9AE}" pid="6" name="ContentTypeId">
    <vt:lpwstr>0x01010063A4E9D8B9AE294BB8664582FC3229C4</vt:lpwstr>
  </property>
  <property fmtid="{D5CDD505-2E9C-101B-9397-08002B2CF9AE}" pid="7" name="ItemRetentionFormula">
    <vt:lpwstr>&lt;formula id="Microsoft.Office.RecordsManagement.PolicyFeatures.Expiration.Formula.BuiltIn"&gt;&lt;number&gt;1&lt;/number&gt;&lt;property&gt;Post_x005f_x0020_End_x005f_x0020_Date&lt;/property&gt;&lt;propertyId&gt;00000000-0000-0000-0000-000000000000&lt;/propertyId&gt;&lt;period&gt;days&lt;/period&gt;&lt;/formula&gt;</vt:lpwstr>
  </property>
  <property fmtid="{D5CDD505-2E9C-101B-9397-08002B2CF9AE}" pid="8" name="TemplateUrl">
    <vt:lpwstr/>
  </property>
</Properties>
</file>