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80" r:id="rId25"/>
    <p:sldId id="281" r:id="rId26"/>
    <p:sldId id="296" r:id="rId27"/>
    <p:sldId id="297" r:id="rId28"/>
    <p:sldId id="299" r:id="rId29"/>
    <p:sldId id="300" r:id="rId30"/>
    <p:sldId id="301" r:id="rId31"/>
    <p:sldId id="303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her, Alison" initials="MA" lastIdx="2" clrIdx="0">
    <p:extLst>
      <p:ext uri="{19B8F6BF-5375-455C-9EA6-DF929625EA0E}">
        <p15:presenceInfo xmlns:p15="http://schemas.microsoft.com/office/powerpoint/2012/main" userId="Mosher, Ali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9C7564"/>
    <a:srgbClr val="B9B9B9"/>
    <a:srgbClr val="FFFFFF"/>
    <a:srgbClr val="FF99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4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59" y="1599529"/>
            <a:ext cx="8763000" cy="735012"/>
          </a:xfrm>
        </p:spPr>
        <p:txBody>
          <a:bodyPr>
            <a:no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dirty="0"/>
              <a:t>Basic Maneuvering Tasks:</a:t>
            </a:r>
            <a:br>
              <a:rPr lang="en-US" altLang="en-US" dirty="0"/>
            </a:br>
            <a:r>
              <a:rPr lang="en-US" altLang="en-US" dirty="0"/>
              <a:t>		Moderate Risk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92029"/>
            <a:ext cx="8839201" cy="3276600"/>
          </a:xfrm>
        </p:spPr>
        <p:txBody>
          <a:bodyPr>
            <a:normAutofit fontScale="77500" lnSpcReduction="20000"/>
          </a:bodyPr>
          <a:lstStyle/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3200" dirty="0">
                <a:latin typeface="Berlin Sans FB" panose="020E0602020502020306" pitchFamily="34" charset="0"/>
              </a:rPr>
              <a:t>	</a:t>
            </a:r>
            <a:r>
              <a:rPr lang="en-US" altLang="en-US" sz="2000" dirty="0"/>
              <a:t>Topic 1  Risk Assessment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2  Space Management</a:t>
            </a:r>
          </a:p>
          <a:p>
            <a:pPr lvl="1" algn="just">
              <a:lnSpc>
                <a:spcPct val="180000"/>
              </a:lnSpc>
              <a:spcAft>
                <a:spcPts val="713"/>
              </a:spcAft>
            </a:pPr>
            <a:r>
              <a:rPr lang="en-US" altLang="en-US" sz="2000" dirty="0"/>
              <a:t>	Topic 3  Lane Changes</a:t>
            </a:r>
          </a:p>
          <a:p>
            <a:pPr lvl="1" algn="just">
              <a:lnSpc>
                <a:spcPct val="180000"/>
              </a:lnSpc>
              <a:spcAft>
                <a:spcPts val="713"/>
              </a:spcAft>
            </a:pPr>
            <a:r>
              <a:rPr lang="en-US" altLang="en-US" sz="2000" dirty="0"/>
              <a:t>	Topic 4 Turnabouts</a:t>
            </a:r>
          </a:p>
          <a:p>
            <a:pPr lvl="1" algn="just">
              <a:lnSpc>
                <a:spcPct val="180000"/>
              </a:lnSpc>
              <a:spcAft>
                <a:spcPts val="713"/>
              </a:spcAft>
            </a:pPr>
            <a:r>
              <a:rPr lang="en-US" altLang="en-US" sz="2000" dirty="0"/>
              <a:t>	Topic 5 Parking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12/20/2018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038" descr="Drawing of a person driving a car and looking in the rearview">
            <a:extLst>
              <a:ext uri="{FF2B5EF4-FFF2-40B4-BE49-F238E27FC236}">
                <a16:creationId xmlns:a16="http://schemas.microsoft.com/office/drawing/2014/main" id="{988CD4F9-C9BE-44D0-9A1E-2FFF4798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893571"/>
            <a:ext cx="25146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Developing the SEE Driving System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F9C22-8616-4B12-8909-A267BE9F21F3}"/>
              </a:ext>
            </a:extLst>
          </p:cNvPr>
          <p:cNvSpPr/>
          <p:nvPr/>
        </p:nvSpPr>
        <p:spPr>
          <a:xfrm>
            <a:off x="2593019" y="1997839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latin typeface="Arial" panose="020B0604020202020204" pitchFamily="34" charset="0"/>
              </a:rPr>
              <a:t>Three steps for Space Management are:</a:t>
            </a:r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Search</a:t>
            </a: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Evaluate</a:t>
            </a: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Execute</a:t>
            </a:r>
          </a:p>
          <a:p>
            <a:pPr marL="1084263" lvl="1" indent="-454025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latin typeface="Arial" panose="020B0604020202020204" pitchFamily="34" charset="0"/>
              </a:rPr>
              <a:t>Line of Sight, Path of Travel, or Area Changes</a:t>
            </a:r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latin typeface="Arial" panose="020B0604020202020204" pitchFamily="34" charset="0"/>
              </a:rPr>
              <a:t>Clear Opposite Area or Areas for Speed or Position Adjustments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9DC8C643-A6C6-4066-A17B-B6E5BB5E365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6" descr="Picture of a person's input and output processing">
            <a:extLst>
              <a:ext uri="{FF2B5EF4-FFF2-40B4-BE49-F238E27FC236}">
                <a16:creationId xmlns:a16="http://schemas.microsoft.com/office/drawing/2014/main" id="{EA014E1F-A93D-484F-BB2F-79921B5F1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2060448"/>
            <a:ext cx="1828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System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5B70696-7265-4EDA-9F7B-17E96301695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4F161-9ED7-495D-B990-9E0BCFE262BB}"/>
              </a:ext>
            </a:extLst>
          </p:cNvPr>
          <p:cNvSpPr/>
          <p:nvPr/>
        </p:nvSpPr>
        <p:spPr>
          <a:xfrm>
            <a:off x="154249" y="1704020"/>
            <a:ext cx="6593890" cy="3472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Speed Adjustment</a:t>
            </a:r>
          </a:p>
          <a:p>
            <a:pPr marL="463550" indent="-46355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Lane Position Adjustment</a:t>
            </a:r>
          </a:p>
          <a:p>
            <a:pPr marL="463550" indent="-46355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Risk Reduction is Goal</a:t>
            </a:r>
          </a:p>
          <a:p>
            <a:pPr marL="463550" indent="-46355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Guidelines for Decision-Making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endParaRPr lang="en-US" alt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10" descr="Picture of a red car passing a tan car">
            <a:extLst>
              <a:ext uri="{FF2B5EF4-FFF2-40B4-BE49-F238E27FC236}">
                <a16:creationId xmlns:a16="http://schemas.microsoft.com/office/drawing/2014/main" id="{88505848-3396-4186-969B-7D01ACB2D0CC}"/>
              </a:ext>
            </a:extLst>
          </p:cNvPr>
          <p:cNvPicPr/>
          <p:nvPr/>
        </p:nvPicPr>
        <p:blipFill rotWithShape="1">
          <a:blip r:embed="rId3"/>
          <a:srcRect l="68171" t="16608" r="12500" b="4826"/>
          <a:stretch/>
        </p:blipFill>
        <p:spPr bwMode="auto">
          <a:xfrm>
            <a:off x="6225836" y="396875"/>
            <a:ext cx="2743200" cy="632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b="1" dirty="0"/>
              <a:t>Space Management Areas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0E19CCD0-E331-48CC-B523-17DEFE854212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35622" y="6176301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15">
            <a:extLst>
              <a:ext uri="{FF2B5EF4-FFF2-40B4-BE49-F238E27FC236}">
                <a16:creationId xmlns:a16="http://schemas.microsoft.com/office/drawing/2014/main" id="{32DEADA7-7E61-468D-86EC-CA0664B4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5058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SEE Space Management Scheme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 descr="Diagram of the SEE Space Management Scheme">
            <a:extLst>
              <a:ext uri="{FF2B5EF4-FFF2-40B4-BE49-F238E27FC236}">
                <a16:creationId xmlns:a16="http://schemas.microsoft.com/office/drawing/2014/main" id="{0D4D5011-EBDC-40D3-87DC-182F0BDAC72A}"/>
              </a:ext>
            </a:extLst>
          </p:cNvPr>
          <p:cNvPicPr/>
          <p:nvPr/>
        </p:nvPicPr>
        <p:blipFill rotWithShape="1">
          <a:blip r:embed="rId3"/>
          <a:srcRect l="511" t="8485" r="63542" b="54061"/>
          <a:stretch/>
        </p:blipFill>
        <p:spPr bwMode="auto">
          <a:xfrm>
            <a:off x="1447800" y="2149743"/>
            <a:ext cx="6517006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9BFAD8E-B27F-4B29-B6B1-D803E06C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Managing Space Areas</a:t>
            </a:r>
            <a:endParaRPr lang="en-US" dirty="0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3092EE26-792C-4727-8B74-E302F072A7F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Diagram of evaluation for alternatives">
            <a:extLst>
              <a:ext uri="{FF2B5EF4-FFF2-40B4-BE49-F238E27FC236}">
                <a16:creationId xmlns:a16="http://schemas.microsoft.com/office/drawing/2014/main" id="{0BAA9373-383E-4BE0-A3EC-18AF5F38B5F0}"/>
              </a:ext>
            </a:extLst>
          </p:cNvPr>
          <p:cNvPicPr/>
          <p:nvPr/>
        </p:nvPicPr>
        <p:blipFill rotWithShape="1">
          <a:blip r:embed="rId4"/>
          <a:srcRect l="902" t="5042" r="61111" b="53419"/>
          <a:stretch/>
        </p:blipFill>
        <p:spPr bwMode="auto">
          <a:xfrm>
            <a:off x="1143000" y="1676400"/>
            <a:ext cx="6327648" cy="4049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048C-BFB8-4EA6-881C-FFCC559B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774B-F775-48E8-A0B8-A7FDEC5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988B8C-984D-4804-BD7C-32F2E035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b="1" dirty="0"/>
              <a:t>Space Management Basics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97525DD-D18C-44CF-931E-D789DB564DB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6490E0-D6F5-4CAD-92DD-F1C45B94DE53}"/>
              </a:ext>
            </a:extLst>
          </p:cNvPr>
          <p:cNvSpPr/>
          <p:nvPr/>
        </p:nvSpPr>
        <p:spPr>
          <a:xfrm>
            <a:off x="381000" y="1509090"/>
            <a:ext cx="91440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Searching Performances: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What</a:t>
            </a:r>
            <a:r>
              <a:rPr lang="en-US" altLang="en-US" sz="2400" b="1" dirty="0">
                <a:latin typeface="Arial" panose="020B0604020202020204" pitchFamily="34" charset="0"/>
              </a:rPr>
              <a:t> to look for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How </a:t>
            </a:r>
            <a:r>
              <a:rPr lang="en-US" altLang="en-US" sz="2400" b="1" dirty="0">
                <a:latin typeface="Arial" panose="020B0604020202020204" pitchFamily="34" charset="0"/>
              </a:rPr>
              <a:t>to look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Where</a:t>
            </a:r>
            <a:r>
              <a:rPr lang="en-US" altLang="en-US" sz="2400" b="1" dirty="0">
                <a:latin typeface="Arial" panose="020B0604020202020204" pitchFamily="34" charset="0"/>
              </a:rPr>
              <a:t> to look</a:t>
            </a:r>
          </a:p>
          <a:p>
            <a:pPr>
              <a:spcBef>
                <a:spcPct val="2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Evaluating Performances: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Risk Potential</a:t>
            </a:r>
            <a:r>
              <a:rPr lang="en-US" altLang="en-US" sz="2400" b="1" dirty="0">
                <a:latin typeface="Arial" panose="020B0604020202020204" pitchFamily="34" charset="0"/>
              </a:rPr>
              <a:t> of a Closed or Changing Area...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Versus…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Risk Potential</a:t>
            </a:r>
            <a:r>
              <a:rPr lang="en-US" altLang="en-US" sz="2400" b="1" dirty="0">
                <a:latin typeface="Arial" panose="020B0604020202020204" pitchFamily="34" charset="0"/>
              </a:rPr>
              <a:t> of Alternative Area</a:t>
            </a:r>
          </a:p>
        </p:txBody>
      </p:sp>
      <p:grpSp>
        <p:nvGrpSpPr>
          <p:cNvPr id="9" name="Group 19" descr="Picture of a pair of blue eyes and their range of sight">
            <a:extLst>
              <a:ext uri="{FF2B5EF4-FFF2-40B4-BE49-F238E27FC236}">
                <a16:creationId xmlns:a16="http://schemas.microsoft.com/office/drawing/2014/main" id="{726A5D81-5D5F-49F8-8F32-BCE8CA79099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396603"/>
            <a:ext cx="3352800" cy="2286000"/>
            <a:chOff x="3216" y="1056"/>
            <a:chExt cx="2256" cy="1440"/>
          </a:xfrm>
        </p:grpSpPr>
        <p:pic>
          <p:nvPicPr>
            <p:cNvPr id="10" name="Picture 12" descr="Picture of a pair of blue eyes and their range of vision">
              <a:extLst>
                <a:ext uri="{FF2B5EF4-FFF2-40B4-BE49-F238E27FC236}">
                  <a16:creationId xmlns:a16="http://schemas.microsoft.com/office/drawing/2014/main" id="{829B1A42-E4FA-48AB-AAAF-3FB397114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440"/>
              <a:ext cx="1530" cy="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8F5C8F0C-1182-4DDB-90FF-1CC4C9B6F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177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0FE18BAC-07CD-465B-BB63-9581431C1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824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25666F12-3379-4FB0-BC3F-909C39E4B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1824"/>
              <a:ext cx="28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3752EA91-B984-47D6-A3E8-7FB3BFC40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1824"/>
              <a:ext cx="24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7EE9BDC9-378C-48B2-AC83-4346D7B30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1104"/>
              <a:ext cx="28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38CEEF4E-3ACC-4528-B27B-7CCF11989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1056"/>
              <a:ext cx="28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09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Space Management Basics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72DA7806-526F-4E4C-8D0B-35FA77658FD9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5B5D05-B9C1-467B-8B5A-5EED3F350DF2}"/>
              </a:ext>
            </a:extLst>
          </p:cNvPr>
          <p:cNvSpPr/>
          <p:nvPr/>
        </p:nvSpPr>
        <p:spPr>
          <a:xfrm>
            <a:off x="457200" y="1598753"/>
            <a:ext cx="5143500" cy="397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Executing Performances:</a:t>
            </a:r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Speed change without losing vehicle balance</a:t>
            </a:r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Lane position change without losing balance</a:t>
            </a:r>
          </a:p>
          <a:p>
            <a:pPr marL="463550" lvl="1" indent="-344488">
              <a:lnSpc>
                <a:spcPct val="110000"/>
              </a:lnSpc>
              <a:buFontTx/>
              <a:buNone/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Crash Prevention Performances:</a:t>
            </a:r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Controlling the Target Area, Sightline, and </a:t>
            </a:r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Travel path followed by …  Speed Changes, Position Changes, and Effective Communication</a:t>
            </a:r>
          </a:p>
        </p:txBody>
      </p:sp>
      <p:pic>
        <p:nvPicPr>
          <p:cNvPr id="10" name="Picture 9" descr="Picture of a red car passing a tan car">
            <a:extLst>
              <a:ext uri="{FF2B5EF4-FFF2-40B4-BE49-F238E27FC236}">
                <a16:creationId xmlns:a16="http://schemas.microsoft.com/office/drawing/2014/main" id="{0A3CEF60-F9C9-42E8-BDEE-464162B37B66}"/>
              </a:ext>
            </a:extLst>
          </p:cNvPr>
          <p:cNvPicPr/>
          <p:nvPr/>
        </p:nvPicPr>
        <p:blipFill rotWithShape="1">
          <a:blip r:embed="rId3"/>
          <a:srcRect l="69361" t="17033" r="12942" b="5880"/>
          <a:stretch/>
        </p:blipFill>
        <p:spPr bwMode="auto">
          <a:xfrm>
            <a:off x="6248400" y="0"/>
            <a:ext cx="28956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9" descr="Drawing of a blue car visible in the rearview mirror of a person driving">
            <a:extLst>
              <a:ext uri="{FF2B5EF4-FFF2-40B4-BE49-F238E27FC236}">
                <a16:creationId xmlns:a16="http://schemas.microsoft.com/office/drawing/2014/main" id="{BEFC6BF0-11BB-4E2A-B57E-C24E61BF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91849"/>
            <a:ext cx="38862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1C239-3D2C-40B0-B0C5-6D9D89C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Space Management Basics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0B2C-1A33-4DAF-91DA-F8E8377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0C60A-CBEE-4774-BD8C-9D1F2F1E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7B159D-8A1B-44B3-A0AE-38B4A7B93C4E}"/>
              </a:ext>
            </a:extLst>
          </p:cNvPr>
          <p:cNvSpPr/>
          <p:nvPr/>
        </p:nvSpPr>
        <p:spPr>
          <a:xfrm>
            <a:off x="304800" y="1348251"/>
            <a:ext cx="5257800" cy="496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</a:rPr>
              <a:t>Seeing Changing Space Conditions:</a:t>
            </a:r>
          </a:p>
          <a:p>
            <a:endParaRPr lang="en-US" altLang="en-US" sz="1200" b="1" dirty="0">
              <a:latin typeface="Arial" panose="020B0604020202020204" pitchFamily="34" charset="0"/>
            </a:endParaRP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2000" b="1" dirty="0">
                <a:latin typeface="Arial" panose="020B0604020202020204" pitchFamily="34" charset="0"/>
              </a:rPr>
              <a:t> traffic signal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parked car to your right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bicyclist to your right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vehicle in your left mirror blind area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cycle in your right mirror blind area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large truck following closely behind is…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8366E9CC-A034-48F2-9312-D9B22829965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624687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984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44" y="3353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Turning At Intersections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D0B804A4-1977-48C6-976E-3942F1A9FD9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Diagram of a red car turning right at an intersection">
            <a:extLst>
              <a:ext uri="{FF2B5EF4-FFF2-40B4-BE49-F238E27FC236}">
                <a16:creationId xmlns:a16="http://schemas.microsoft.com/office/drawing/2014/main" id="{DAABCF95-F0E4-4C20-A1FF-FD22A02C5517}"/>
              </a:ext>
            </a:extLst>
          </p:cNvPr>
          <p:cNvPicPr/>
          <p:nvPr/>
        </p:nvPicPr>
        <p:blipFill rotWithShape="1">
          <a:blip r:embed="rId3"/>
          <a:srcRect l="2315" t="5343" r="49305" b="42093"/>
          <a:stretch/>
        </p:blipFill>
        <p:spPr bwMode="auto">
          <a:xfrm>
            <a:off x="0" y="1385812"/>
            <a:ext cx="9067800" cy="5472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Box 23">
            <a:extLst>
              <a:ext uri="{FF2B5EF4-FFF2-40B4-BE49-F238E27FC236}">
                <a16:creationId xmlns:a16="http://schemas.microsoft.com/office/drawing/2014/main" id="{5CCA0C5C-06E6-4A47-AC1D-928B305E4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474189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Target Area</a:t>
            </a:r>
          </a:p>
        </p:txBody>
      </p:sp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6" y="344716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Performances In Turning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896E1ED6-4BDA-47EE-878E-D38C1E3940C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 diagram of a red car turning right at an intersection towards a target">
            <a:extLst>
              <a:ext uri="{FF2B5EF4-FFF2-40B4-BE49-F238E27FC236}">
                <a16:creationId xmlns:a16="http://schemas.microsoft.com/office/drawing/2014/main" id="{2AAAF36B-79D9-475A-B0E4-D8632877ED3F}"/>
              </a:ext>
            </a:extLst>
          </p:cNvPr>
          <p:cNvPicPr/>
          <p:nvPr/>
        </p:nvPicPr>
        <p:blipFill rotWithShape="1">
          <a:blip r:embed="rId3"/>
          <a:srcRect l="20370" t="5343" r="55241" b="42093"/>
          <a:stretch/>
        </p:blipFill>
        <p:spPr bwMode="auto">
          <a:xfrm>
            <a:off x="4572000" y="1371600"/>
            <a:ext cx="4572000" cy="5473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2277A8-160F-4112-860B-623C14E9A548}"/>
              </a:ext>
            </a:extLst>
          </p:cNvPr>
          <p:cNvSpPr/>
          <p:nvPr/>
        </p:nvSpPr>
        <p:spPr>
          <a:xfrm>
            <a:off x="337721" y="189875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Approach to Intersection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Communication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Target Areas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Travel Path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Sightline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Speed Adjustment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Lane Position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Reference Turning Point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Courtesy Considerations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2A7930A7-AD9C-4A52-A6DE-067551EB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536" y="1464636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Target Area</a:t>
            </a:r>
          </a:p>
        </p:txBody>
      </p:sp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/>
              <a:t>Performances In Lane Change</a:t>
            </a:r>
            <a:endParaRPr lang="en-US" alt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EF9A8537-41BE-4E47-A45A-EBADAF5A05A6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BFC646-8B63-47F8-AD4C-CD66216F7DD1}"/>
              </a:ext>
            </a:extLst>
          </p:cNvPr>
          <p:cNvSpPr/>
          <p:nvPr/>
        </p:nvSpPr>
        <p:spPr>
          <a:xfrm>
            <a:off x="304800" y="1794706"/>
            <a:ext cx="4572000" cy="32685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Traffic Flow to Rear	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Appropriate Gap 	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Reduced-risk Decision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Effective 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Courtesy Considerations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Gradual Movements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Lane Position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Recheck to Rear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Regain Space</a:t>
            </a:r>
          </a:p>
        </p:txBody>
      </p:sp>
      <p:pic>
        <p:nvPicPr>
          <p:cNvPr id="12" name="Picture 11" descr="A diagram of performances in a lane change">
            <a:extLst>
              <a:ext uri="{FF2B5EF4-FFF2-40B4-BE49-F238E27FC236}">
                <a16:creationId xmlns:a16="http://schemas.microsoft.com/office/drawing/2014/main" id="{8DC926B0-89E4-49E8-B020-2B183FF73A54}"/>
              </a:ext>
            </a:extLst>
          </p:cNvPr>
          <p:cNvPicPr/>
          <p:nvPr/>
        </p:nvPicPr>
        <p:blipFill rotWithShape="1">
          <a:blip r:embed="rId3"/>
          <a:srcRect l="30288" t="23290" r="54808" b="4558"/>
          <a:stretch/>
        </p:blipFill>
        <p:spPr bwMode="auto">
          <a:xfrm>
            <a:off x="6019800" y="0"/>
            <a:ext cx="31242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12/20/2018</a:t>
            </a:fld>
            <a:endParaRPr lang="en-US" dirty="0"/>
          </a:p>
        </p:txBody>
      </p:sp>
      <p:pic>
        <p:nvPicPr>
          <p:cNvPr id="13" name="Picture 12" descr="Logo of a car superimposed on outline of Pennsylvania">
            <a:extLst>
              <a:ext uri="{FF2B5EF4-FFF2-40B4-BE49-F238E27FC236}">
                <a16:creationId xmlns:a16="http://schemas.microsoft.com/office/drawing/2014/main" id="{6587262F-15BD-4B42-A11A-F52E555B0D7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34962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DFDD5-41E9-4490-A953-7F38628B6E3B}"/>
              </a:ext>
            </a:extLst>
          </p:cNvPr>
          <p:cNvSpPr/>
          <p:nvPr/>
        </p:nvSpPr>
        <p:spPr>
          <a:xfrm>
            <a:off x="457200" y="16764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In-car Lesson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Simulation Review 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Communication Skills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Stopping in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Reviewing Risk-reduction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Developing Space Management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 Lane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Turning Around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Parking Maneuvers</a:t>
            </a:r>
          </a:p>
        </p:txBody>
      </p:sp>
      <p:pic>
        <p:nvPicPr>
          <p:cNvPr id="7" name="Picture 1028" descr="Picture of a student driver car">
            <a:extLst>
              <a:ext uri="{FF2B5EF4-FFF2-40B4-BE49-F238E27FC236}">
                <a16:creationId xmlns:a16="http://schemas.microsoft.com/office/drawing/2014/main" id="{C152502C-1078-4248-8FEF-B94B377C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3217863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30" descr="Overhead picture of a tan car being passed by a red car">
            <a:extLst>
              <a:ext uri="{FF2B5EF4-FFF2-40B4-BE49-F238E27FC236}">
                <a16:creationId xmlns:a16="http://schemas.microsoft.com/office/drawing/2014/main" id="{645C4D26-9BE5-4A2B-AA9F-771C6400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60163"/>
            <a:ext cx="1524000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29" descr="Overhead picture of a red car passing a tan car ">
            <a:extLst>
              <a:ext uri="{FF2B5EF4-FFF2-40B4-BE49-F238E27FC236}">
                <a16:creationId xmlns:a16="http://schemas.microsoft.com/office/drawing/2014/main" id="{18B3FB9F-07CD-46A5-812E-8E6AF142D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10" y="5764213"/>
            <a:ext cx="1524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31" descr="Overhead picture of a blue car">
            <a:extLst>
              <a:ext uri="{FF2B5EF4-FFF2-40B4-BE49-F238E27FC236}">
                <a16:creationId xmlns:a16="http://schemas.microsoft.com/office/drawing/2014/main" id="{DB3329CB-5372-4AC0-AF8B-378EB95A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17" y="5026318"/>
            <a:ext cx="13716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Lane Changing, Space To The Rear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551C867F-7A68-4EA0-8E35-05C7F456E703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3" descr="text box">
            <a:extLst>
              <a:ext uri="{FF2B5EF4-FFF2-40B4-BE49-F238E27FC236}">
                <a16:creationId xmlns:a16="http://schemas.microsoft.com/office/drawing/2014/main" id="{5FA0624B-224C-446B-8897-81AB2BA0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568325" indent="-568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8375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12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q"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A diagram of a silver car and its visibility to its rear">
            <a:extLst>
              <a:ext uri="{FF2B5EF4-FFF2-40B4-BE49-F238E27FC236}">
                <a16:creationId xmlns:a16="http://schemas.microsoft.com/office/drawing/2014/main" id="{9073F81C-0B8F-4BD5-AE3E-9FBCEFB2BEE9}"/>
              </a:ext>
            </a:extLst>
          </p:cNvPr>
          <p:cNvPicPr/>
          <p:nvPr/>
        </p:nvPicPr>
        <p:blipFill rotWithShape="1">
          <a:blip r:embed="rId3"/>
          <a:srcRect l="30941" t="25550" r="13193" b="15259"/>
          <a:stretch/>
        </p:blipFill>
        <p:spPr bwMode="auto">
          <a:xfrm>
            <a:off x="1028700" y="1573567"/>
            <a:ext cx="6781800" cy="4115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CB0B-A4AF-48CC-844E-CFF5A15F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0" y="325515"/>
            <a:ext cx="117348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Typical Lane Change Sites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BB5A-0B07-411E-BC17-2BBEA58D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13AA-F40B-4E4C-8485-5F545D9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5A47CF-6D96-491F-B772-08650926172D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A082F-94F8-4D91-90C9-706FBCB9D436}"/>
              </a:ext>
            </a:extLst>
          </p:cNvPr>
          <p:cNvSpPr/>
          <p:nvPr/>
        </p:nvSpPr>
        <p:spPr>
          <a:xfrm>
            <a:off x="304800" y="1468515"/>
            <a:ext cx="7620000" cy="371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and from a curb when starting and stopping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Moving into turn storage lanes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Pulling from roadway onto the improved shoulder of a highway to temporarily stop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Moving from improved shoulder to roadway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One-way street lane adjustments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Multi-lane rural roadways (Bypass)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Limited access roadways (Interstate)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Merge and exits on limited access roadways</a:t>
            </a:r>
          </a:p>
        </p:txBody>
      </p:sp>
      <p:pic>
        <p:nvPicPr>
          <p:cNvPr id="11" name="Picture 5" descr="A picture of a red tractor trailer">
            <a:extLst>
              <a:ext uri="{FF2B5EF4-FFF2-40B4-BE49-F238E27FC236}">
                <a16:creationId xmlns:a16="http://schemas.microsoft.com/office/drawing/2014/main" id="{0B0CE9F5-D8B3-4F5A-A2D8-55D126C32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2014"/>
            <a:ext cx="2057400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 photo of a right turn only at a stop sign">
            <a:extLst>
              <a:ext uri="{FF2B5EF4-FFF2-40B4-BE49-F238E27FC236}">
                <a16:creationId xmlns:a16="http://schemas.microsoft.com/office/drawing/2014/main" id="{5D87C8DE-E4FB-4ED8-960F-801E16D4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48" y="1672314"/>
            <a:ext cx="7858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 drawing of a four lane highway with a &quot;highway info&quot; sign">
            <a:extLst>
              <a:ext uri="{FF2B5EF4-FFF2-40B4-BE49-F238E27FC236}">
                <a16:creationId xmlns:a16="http://schemas.microsoft.com/office/drawing/2014/main" id="{362A12C4-79F3-48B8-BAED-192E557C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464898"/>
            <a:ext cx="17081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8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AB-33FD-4122-B1B1-D93B03BE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07" y="319088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Traditional Mirror Settings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B3B6-641D-44D3-ADB7-70B95B32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01F0DA2-5E84-48B0-B1D9-AF22350CFD7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92626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diagram of traditional mirror settings">
            <a:extLst>
              <a:ext uri="{FF2B5EF4-FFF2-40B4-BE49-F238E27FC236}">
                <a16:creationId xmlns:a16="http://schemas.microsoft.com/office/drawing/2014/main" id="{4EEA1E11-7793-4D94-8C7F-C4A402520F2C}"/>
              </a:ext>
            </a:extLst>
          </p:cNvPr>
          <p:cNvPicPr/>
          <p:nvPr/>
        </p:nvPicPr>
        <p:blipFill rotWithShape="1">
          <a:blip r:embed="rId3"/>
          <a:srcRect l="695" t="5128" r="56597" b="51282"/>
          <a:stretch/>
        </p:blipFill>
        <p:spPr bwMode="auto">
          <a:xfrm>
            <a:off x="807544" y="1627251"/>
            <a:ext cx="7477125" cy="413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30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7402-2DF6-4380-AD16-A4DA9A63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9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Contemporary Mirror Settings</a:t>
            </a:r>
            <a:br>
              <a:rPr lang="en-US" altLang="en-US" sz="1800" b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C05C6-7E0A-4538-A80C-BA5C00DF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6F35E-2927-4C62-BC6F-2D90597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 descr="A diagram of contemporary mirror settings">
            <a:extLst>
              <a:ext uri="{FF2B5EF4-FFF2-40B4-BE49-F238E27FC236}">
                <a16:creationId xmlns:a16="http://schemas.microsoft.com/office/drawing/2014/main" id="{030C095C-B24A-4D47-994D-0A3B677D294F}"/>
              </a:ext>
            </a:extLst>
          </p:cNvPr>
          <p:cNvPicPr/>
          <p:nvPr/>
        </p:nvPicPr>
        <p:blipFill rotWithShape="1">
          <a:blip r:embed="rId2"/>
          <a:srcRect l="30555" t="17543" r="12964" b="5252"/>
          <a:stretch/>
        </p:blipFill>
        <p:spPr bwMode="auto">
          <a:xfrm>
            <a:off x="0" y="1295400"/>
            <a:ext cx="9166934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155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E44E-47BA-4017-9D9B-8FFFAC88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7016"/>
            <a:ext cx="10439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A53D-6019-4044-88AB-E24F7DD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A0D7-7D1C-40C3-8D22-680AC135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D6B84-8FE2-4448-934E-391109890E66}"/>
              </a:ext>
            </a:extLst>
          </p:cNvPr>
          <p:cNvSpPr/>
          <p:nvPr/>
        </p:nvSpPr>
        <p:spPr>
          <a:xfrm>
            <a:off x="685800" y="632901"/>
            <a:ext cx="3691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Safest Turn Around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CB00A96-E2A6-4F8E-9C48-F6334BD918A2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4B5D6E-8144-4A6A-921C-2E080A3A269C}"/>
              </a:ext>
            </a:extLst>
          </p:cNvPr>
          <p:cNvSpPr/>
          <p:nvPr/>
        </p:nvSpPr>
        <p:spPr>
          <a:xfrm>
            <a:off x="304800" y="15240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Make turns around the block to change directions</a:t>
            </a:r>
          </a:p>
        </p:txBody>
      </p:sp>
      <p:pic>
        <p:nvPicPr>
          <p:cNvPr id="11" name="Picture 10" descr="A diagram of a red car making right turns around the block">
            <a:extLst>
              <a:ext uri="{FF2B5EF4-FFF2-40B4-BE49-F238E27FC236}">
                <a16:creationId xmlns:a16="http://schemas.microsoft.com/office/drawing/2014/main" id="{0A441CDD-1488-44E2-9EE3-58781AD3EDEC}"/>
              </a:ext>
            </a:extLst>
          </p:cNvPr>
          <p:cNvPicPr/>
          <p:nvPr/>
        </p:nvPicPr>
        <p:blipFill rotWithShape="1">
          <a:blip r:embed="rId3"/>
          <a:srcRect l="695" t="5555" r="58680" b="55770"/>
          <a:stretch/>
        </p:blipFill>
        <p:spPr bwMode="auto">
          <a:xfrm>
            <a:off x="1148413" y="2478287"/>
            <a:ext cx="6457950" cy="3329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824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safe turning around ">
            <a:extLst>
              <a:ext uri="{FF2B5EF4-FFF2-40B4-BE49-F238E27FC236}">
                <a16:creationId xmlns:a16="http://schemas.microsoft.com/office/drawing/2014/main" id="{F9390331-8981-4AA8-91BA-F9C96186AD69}"/>
              </a:ext>
            </a:extLst>
          </p:cNvPr>
          <p:cNvPicPr/>
          <p:nvPr/>
        </p:nvPicPr>
        <p:blipFill rotWithShape="1">
          <a:blip r:embed="rId2"/>
          <a:srcRect l="810" t="5128" r="56367" b="56196"/>
          <a:stretch/>
        </p:blipFill>
        <p:spPr bwMode="auto">
          <a:xfrm>
            <a:off x="1346697" y="2463450"/>
            <a:ext cx="7223125" cy="3338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A4FF0-F377-4BDE-AB8D-3D217DD3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Turning Around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897F-9BF1-4114-AD56-610C1EA4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32B6-6DCD-4756-A1BF-F7B8A1CB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BB00249F-E9AC-4F96-8955-672023DF708E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5C3AB0-52D9-4687-97CB-788EBBCD8439}"/>
              </a:ext>
            </a:extLst>
          </p:cNvPr>
          <p:cNvSpPr/>
          <p:nvPr/>
        </p:nvSpPr>
        <p:spPr>
          <a:xfrm>
            <a:off x="457200" y="1708212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Line of Sight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BD16C5-4F34-46A9-8F20-3E4372772AD8}"/>
              </a:ext>
            </a:extLst>
          </p:cNvPr>
          <p:cNvSpPr/>
          <p:nvPr/>
        </p:nvSpPr>
        <p:spPr>
          <a:xfrm>
            <a:off x="4267200" y="1597412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03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4F54-20C9-459B-A22A-8EA41FFC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B6CC4-0FEE-4FCB-B14E-AA41B68D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49B62-A707-4DC1-99B0-4BCE79ACDC49}"/>
              </a:ext>
            </a:extLst>
          </p:cNvPr>
          <p:cNvSpPr/>
          <p:nvPr/>
        </p:nvSpPr>
        <p:spPr>
          <a:xfrm>
            <a:off x="609600" y="609600"/>
            <a:ext cx="3234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Turning Around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CF7C21FB-96FF-45FA-B8DF-E1224DF2D06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1F1F1F-3EFD-4F75-AAAC-06A6EA57CF2B}"/>
              </a:ext>
            </a:extLst>
          </p:cNvPr>
          <p:cNvSpPr/>
          <p:nvPr/>
        </p:nvSpPr>
        <p:spPr>
          <a:xfrm>
            <a:off x="609600" y="1406516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Line of Sight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0CF16-E05F-44A9-9148-C5686DC93803}"/>
              </a:ext>
            </a:extLst>
          </p:cNvPr>
          <p:cNvSpPr/>
          <p:nvPr/>
        </p:nvSpPr>
        <p:spPr>
          <a:xfrm>
            <a:off x="4953000" y="1295716"/>
            <a:ext cx="4191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sz="2400" dirty="0"/>
          </a:p>
        </p:txBody>
      </p:sp>
      <p:pic>
        <p:nvPicPr>
          <p:cNvPr id="14" name="Picture 13" descr="A diagram of safe turning around">
            <a:extLst>
              <a:ext uri="{FF2B5EF4-FFF2-40B4-BE49-F238E27FC236}">
                <a16:creationId xmlns:a16="http://schemas.microsoft.com/office/drawing/2014/main" id="{48442C01-8229-4A5F-8DA4-ED263282E4FA}"/>
              </a:ext>
            </a:extLst>
          </p:cNvPr>
          <p:cNvPicPr/>
          <p:nvPr/>
        </p:nvPicPr>
        <p:blipFill rotWithShape="1">
          <a:blip r:embed="rId3"/>
          <a:srcRect l="637" t="7480" r="55651" b="62921"/>
          <a:stretch/>
        </p:blipFill>
        <p:spPr bwMode="auto">
          <a:xfrm>
            <a:off x="0" y="3188317"/>
            <a:ext cx="9144000" cy="3612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0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938F-82C6-4FAE-9662-523FD54D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Turning Around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9A57-3C44-4026-942F-4022AA1D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1F4B2-4583-417A-9BC5-27E57E9D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503617B-99F8-4DE3-A510-032DBBA2293B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1D9F0E-392D-47DE-B50C-4FD1E4950E57}"/>
              </a:ext>
            </a:extLst>
          </p:cNvPr>
          <p:cNvSpPr/>
          <p:nvPr/>
        </p:nvSpPr>
        <p:spPr>
          <a:xfrm>
            <a:off x="457200" y="1447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Line of Sight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897C32-2A84-4BE5-A0A5-8CFAEF1E756E}"/>
              </a:ext>
            </a:extLst>
          </p:cNvPr>
          <p:cNvSpPr/>
          <p:nvPr/>
        </p:nvSpPr>
        <p:spPr>
          <a:xfrm>
            <a:off x="4572000" y="1337000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sz="2400" dirty="0"/>
          </a:p>
        </p:txBody>
      </p:sp>
      <p:pic>
        <p:nvPicPr>
          <p:cNvPr id="11" name="Picture 10" descr="A diagram of cars turning around safely">
            <a:extLst>
              <a:ext uri="{FF2B5EF4-FFF2-40B4-BE49-F238E27FC236}">
                <a16:creationId xmlns:a16="http://schemas.microsoft.com/office/drawing/2014/main" id="{0677AFFF-F2A2-4712-BFA1-BB11D5833A81}"/>
              </a:ext>
            </a:extLst>
          </p:cNvPr>
          <p:cNvPicPr/>
          <p:nvPr/>
        </p:nvPicPr>
        <p:blipFill rotWithShape="1">
          <a:blip r:embed="rId3"/>
          <a:srcRect l="30749" t="56423" r="13153" b="15259"/>
          <a:stretch/>
        </p:blipFill>
        <p:spPr bwMode="auto">
          <a:xfrm>
            <a:off x="234315" y="3247079"/>
            <a:ext cx="8675370" cy="2380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527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 of a car doing angle parking">
            <a:extLst>
              <a:ext uri="{FF2B5EF4-FFF2-40B4-BE49-F238E27FC236}">
                <a16:creationId xmlns:a16="http://schemas.microsoft.com/office/drawing/2014/main" id="{C8098180-AF57-4368-9EDC-B15DEEFB73A2}"/>
              </a:ext>
            </a:extLst>
          </p:cNvPr>
          <p:cNvPicPr/>
          <p:nvPr/>
        </p:nvPicPr>
        <p:blipFill rotWithShape="1">
          <a:blip r:embed="rId2"/>
          <a:srcRect l="381" t="5406" r="53473" b="65812"/>
          <a:stretch/>
        </p:blipFill>
        <p:spPr bwMode="auto">
          <a:xfrm>
            <a:off x="0" y="3810000"/>
            <a:ext cx="91440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F184C-77BC-4A8C-A48D-2B6C6369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Angle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75578-CFD3-4E9D-8CD7-BE68FFA8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81641-FFD5-4DB4-868A-85DC6590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10881137-78C4-4C7A-B325-F1F42AF81E1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81000" y="6123434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C69A6-B25C-4D69-A144-68DF6581B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1600200"/>
            <a:ext cx="3581400" cy="1828800"/>
          </a:xfrm>
        </p:spPr>
        <p:txBody>
          <a:bodyPr/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Line of Sight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F409F2-5B54-4017-A2E3-3ADAA3CA735C}"/>
              </a:ext>
            </a:extLst>
          </p:cNvPr>
          <p:cNvSpPr/>
          <p:nvPr/>
        </p:nvSpPr>
        <p:spPr>
          <a:xfrm>
            <a:off x="4572000" y="1600200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526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perpendicular parking">
            <a:extLst>
              <a:ext uri="{FF2B5EF4-FFF2-40B4-BE49-F238E27FC236}">
                <a16:creationId xmlns:a16="http://schemas.microsoft.com/office/drawing/2014/main" id="{EADD73E8-607D-402C-9F97-5D67D63CFB59}"/>
              </a:ext>
            </a:extLst>
          </p:cNvPr>
          <p:cNvPicPr/>
          <p:nvPr/>
        </p:nvPicPr>
        <p:blipFill rotWithShape="1">
          <a:blip r:embed="rId3"/>
          <a:srcRect l="810" t="5128" r="50810" b="55983"/>
          <a:stretch/>
        </p:blipFill>
        <p:spPr bwMode="auto">
          <a:xfrm>
            <a:off x="76200" y="3496180"/>
            <a:ext cx="9067800" cy="3382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1BAA28-E032-48AE-92DC-09E4DE0C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12014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Perpendicular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7A2D-D53F-4C78-A41D-DDA1473D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7AF4-ED7D-43E6-A5BF-B7E4D6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4C6EAFBD-4422-43F7-8222-B681F87B626E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60ED41-BBB6-40FC-9D10-5E8DCD9DD776}"/>
              </a:ext>
            </a:extLst>
          </p:cNvPr>
          <p:cNvSpPr/>
          <p:nvPr/>
        </p:nvSpPr>
        <p:spPr>
          <a:xfrm>
            <a:off x="609600" y="1545939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Line of Sight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AEF663-8060-463E-97DF-315DB4A710C6}"/>
              </a:ext>
            </a:extLst>
          </p:cNvPr>
          <p:cNvSpPr/>
          <p:nvPr/>
        </p:nvSpPr>
        <p:spPr>
          <a:xfrm>
            <a:off x="4267200" y="1545939"/>
            <a:ext cx="612485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 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 Lane Position     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 Courtesy Considerations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3913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b="1" dirty="0"/>
              <a:t>REDUCING DRIVING RISK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CCDE935-0D61-4A17-A127-5EED72A5FDE4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192024" y="57912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50ECF8-A128-409E-AEAD-FF390BD7E8F9}"/>
              </a:ext>
            </a:extLst>
          </p:cNvPr>
          <p:cNvSpPr/>
          <p:nvPr/>
        </p:nvSpPr>
        <p:spPr>
          <a:xfrm>
            <a:off x="457200" y="1828800"/>
            <a:ext cx="7924800" cy="275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Decision-making is most crucial driver skill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Procedural tasks vs. Processing tasks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Learning from good and bad experiences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Learning by observation</a:t>
            </a:r>
          </a:p>
        </p:txBody>
      </p:sp>
      <p:pic>
        <p:nvPicPr>
          <p:cNvPr id="9" name="Picture 1031" descr="Overhead diagram of a car that has two other cars driving behind its rearview mirrors'  ">
            <a:extLst>
              <a:ext uri="{FF2B5EF4-FFF2-40B4-BE49-F238E27FC236}">
                <a16:creationId xmlns:a16="http://schemas.microsoft.com/office/drawing/2014/main" id="{462160AD-FB6C-4C22-AE68-2DA29B6C6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88210"/>
            <a:ext cx="3014663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ABB3-1475-4586-97AD-48D5D4FA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Parallel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786F-4910-49C6-8FF5-53B77630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6041A-41AB-4212-BF7A-2534ABE2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20B8512E-870E-4FB0-9D3A-070EE5B1E2C8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8B938D-AE0F-41E1-8062-5F18CCDA1A23}"/>
              </a:ext>
            </a:extLst>
          </p:cNvPr>
          <p:cNvSpPr/>
          <p:nvPr/>
        </p:nvSpPr>
        <p:spPr>
          <a:xfrm>
            <a:off x="533400" y="1447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Line of Sight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B4098-2CE0-4A85-B9E9-F7184034620A}"/>
              </a:ext>
            </a:extLst>
          </p:cNvPr>
          <p:cNvSpPr/>
          <p:nvPr/>
        </p:nvSpPr>
        <p:spPr>
          <a:xfrm>
            <a:off x="4572000" y="1385951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sz="2400" dirty="0"/>
          </a:p>
        </p:txBody>
      </p:sp>
      <p:pic>
        <p:nvPicPr>
          <p:cNvPr id="10" name="Picture 9" descr="A diagram of parallel parking">
            <a:extLst>
              <a:ext uri="{FF2B5EF4-FFF2-40B4-BE49-F238E27FC236}">
                <a16:creationId xmlns:a16="http://schemas.microsoft.com/office/drawing/2014/main" id="{0363BD41-3CFC-433B-8D94-28A8DB392502}"/>
              </a:ext>
            </a:extLst>
          </p:cNvPr>
          <p:cNvPicPr/>
          <p:nvPr/>
        </p:nvPicPr>
        <p:blipFill rotWithShape="1">
          <a:blip r:embed="rId3"/>
          <a:srcRect l="30604" t="54720" r="12980" b="18452"/>
          <a:stretch/>
        </p:blipFill>
        <p:spPr bwMode="auto">
          <a:xfrm>
            <a:off x="250560" y="3283110"/>
            <a:ext cx="8398510" cy="2171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080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6B91-038B-44C4-8D8E-0E3BE460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Hill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9E174-8A9A-4C5B-98C0-1644987A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66A50-9054-4BD5-888C-5AD8D1E3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A8E94F48-EB9D-4FC1-BB97-7DC38B6E3FF3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603677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9F0B55A-D02F-4F73-B8E4-53809E8D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95" y="1373450"/>
            <a:ext cx="3505200" cy="2057400"/>
          </a:xfrm>
        </p:spPr>
        <p:txBody>
          <a:bodyPr>
            <a:norm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Line of Sight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393B4D-4061-4126-AEC7-AC2E2E82CA0D}"/>
              </a:ext>
            </a:extLst>
          </p:cNvPr>
          <p:cNvSpPr/>
          <p:nvPr/>
        </p:nvSpPr>
        <p:spPr>
          <a:xfrm>
            <a:off x="4557944" y="1453348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sz="2400" dirty="0"/>
          </a:p>
        </p:txBody>
      </p:sp>
      <p:pic>
        <p:nvPicPr>
          <p:cNvPr id="13" name="Picture 12" descr="Diagram of how to angle your tires when you park a car on a hill">
            <a:extLst>
              <a:ext uri="{FF2B5EF4-FFF2-40B4-BE49-F238E27FC236}">
                <a16:creationId xmlns:a16="http://schemas.microsoft.com/office/drawing/2014/main" id="{D340A757-FE98-4E4D-8158-2E0387069F50}"/>
              </a:ext>
            </a:extLst>
          </p:cNvPr>
          <p:cNvPicPr/>
          <p:nvPr/>
        </p:nvPicPr>
        <p:blipFill rotWithShape="1">
          <a:blip r:embed="rId3"/>
          <a:srcRect l="695" t="5128" r="54051" b="56838"/>
          <a:stretch/>
        </p:blipFill>
        <p:spPr bwMode="auto">
          <a:xfrm>
            <a:off x="-14056" y="3454153"/>
            <a:ext cx="9144000" cy="3408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84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BC4F-CE68-4807-BF75-07DFAD30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Next Sessions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770D5-3F7D-4556-857B-83AFC8860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In-car sessions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 check schedules carefully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Simulation Sessions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  B- group and A-group as scheduled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Classroom Information Assessment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Next classroom session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Bring class materials on laws and this packet for review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91051-EDA1-4BC7-9B9E-8EA2682C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6F7FE-1949-4E7E-B87E-D8D24150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67537DC0-3D15-44C4-AA15-08753E96B713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42722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528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31" descr="Diagram of risk assessment">
            <a:extLst>
              <a:ext uri="{FF2B5EF4-FFF2-40B4-BE49-F238E27FC236}">
                <a16:creationId xmlns:a16="http://schemas.microsoft.com/office/drawing/2014/main" id="{12C63C8F-7687-4446-89AC-1FF5F59A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43521"/>
            <a:ext cx="899160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B5EFEA5-CF3C-4804-90BA-9C63A3800080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81000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F605D-1CEA-4D79-AF41-AE3C637F8FA8}"/>
              </a:ext>
            </a:extLst>
          </p:cNvPr>
          <p:cNvSpPr txBox="1"/>
          <p:nvPr/>
        </p:nvSpPr>
        <p:spPr>
          <a:xfrm>
            <a:off x="609600" y="609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RISK ASSESSMENT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AD91E-5F0C-416C-901B-A7492724FA17}"/>
              </a:ext>
            </a:extLst>
          </p:cNvPr>
          <p:cNvSpPr/>
          <p:nvPr/>
        </p:nvSpPr>
        <p:spPr>
          <a:xfrm>
            <a:off x="533400" y="2286000"/>
            <a:ext cx="8077200" cy="271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Compensation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Involves: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‾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Recognizing Potential Errors or Limitations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‾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Adjusting Speed to Reduce Errors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‾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Adjusting Lane Position to Reduce Errors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‾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Appropriate Communication to Reduce Errors</a:t>
            </a:r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Reducing Driving Risk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B6EF1C91-D3A4-48C6-AD86-8FF855495D2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187083" y="624687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1FA631-ECC6-46D6-A502-969450F623DF}"/>
              </a:ext>
            </a:extLst>
          </p:cNvPr>
          <p:cNvSpPr/>
          <p:nvPr/>
        </p:nvSpPr>
        <p:spPr>
          <a:xfrm>
            <a:off x="457200" y="1909257"/>
            <a:ext cx="8229600" cy="3039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Practice is key to sound habits and judgments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What to practice is important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Good habits and judgment deteriorate over time</a:t>
            </a: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88FB43-A2A5-46DB-BC59-E5901CAA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Reducing Driving Risk</a:t>
            </a:r>
            <a:endParaRPr kumimoji="1" lang="en-US" alt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077EFEC4-0396-4DC0-9FC1-161B94A8D03C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8680" y="572372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765759-D8C5-406C-BBE6-B58E06551BB9}"/>
              </a:ext>
            </a:extLst>
          </p:cNvPr>
          <p:cNvSpPr/>
          <p:nvPr/>
        </p:nvSpPr>
        <p:spPr>
          <a:xfrm>
            <a:off x="457200" y="2136039"/>
            <a:ext cx="8208145" cy="2899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Procedures and experience equals habits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Work for developing best procedures and experience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Greater the resistance to change often means the greater the need for changing habits</a:t>
            </a:r>
          </a:p>
        </p:txBody>
      </p:sp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Guided Practice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1F91BEF-9403-4BB2-ADBA-558EAA5ED48E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E873EF-E131-4783-A725-B2AB82D41709}"/>
              </a:ext>
            </a:extLst>
          </p:cNvPr>
          <p:cNvSpPr/>
          <p:nvPr/>
        </p:nvSpPr>
        <p:spPr>
          <a:xfrm>
            <a:off x="304800" y="1988035"/>
            <a:ext cx="9220200" cy="243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Practice is key to sound habits and judgments</a:t>
            </a:r>
          </a:p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What to practice is important</a:t>
            </a:r>
          </a:p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Good habits and judgment deteriorate over time</a:t>
            </a:r>
          </a:p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7" name="Picture 6" descr="Picture of a student driver car">
            <a:extLst>
              <a:ext uri="{FF2B5EF4-FFF2-40B4-BE49-F238E27FC236}">
                <a16:creationId xmlns:a16="http://schemas.microsoft.com/office/drawing/2014/main" id="{B5C16F3D-F51E-409A-B192-EE0016C3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68" y="4424279"/>
            <a:ext cx="4894263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dirty="0"/>
              <a:t>Guided Practice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3A2281-CD17-4B90-8D0A-84D3E8151BEA}"/>
              </a:ext>
            </a:extLst>
          </p:cNvPr>
          <p:cNvSpPr/>
          <p:nvPr/>
        </p:nvSpPr>
        <p:spPr>
          <a:xfrm>
            <a:off x="431307" y="2060448"/>
            <a:ext cx="9519082" cy="290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Majority of drivers rate themselves as good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Good versus poor procedures and processing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Poor driving experiences develop poor driving behaviors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AEA1A53-8BBA-49D2-8E90-2B4ED0B67B59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028" descr="Picture of a student driver car">
            <a:extLst>
              <a:ext uri="{FF2B5EF4-FFF2-40B4-BE49-F238E27FC236}">
                <a16:creationId xmlns:a16="http://schemas.microsoft.com/office/drawing/2014/main" id="{F1B926FE-CFD7-4ACC-8BE9-F3603812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68" y="4583239"/>
            <a:ext cx="4894263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84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Traffic Safety Education Goals</a:t>
            </a:r>
            <a:r>
              <a:rPr lang="en-US" altLang="en-US" dirty="0"/>
              <a:t> 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 descr="Logo of a car superimposed on outline of Pennsylvania">
            <a:extLst>
              <a:ext uri="{FF2B5EF4-FFF2-40B4-BE49-F238E27FC236}">
                <a16:creationId xmlns:a16="http://schemas.microsoft.com/office/drawing/2014/main" id="{2BCCAE7D-E033-498F-A049-494A403FAD2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1526FA-9431-40DD-8D16-FB74F0E5D0D4}"/>
              </a:ext>
            </a:extLst>
          </p:cNvPr>
          <p:cNvSpPr/>
          <p:nvPr/>
        </p:nvSpPr>
        <p:spPr>
          <a:xfrm>
            <a:off x="457200" y="1667028"/>
            <a:ext cx="9990708" cy="234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Make every driving sequence a good driving sequence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 Use processing techniques to make judgments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 Develop sound procedures for maneuvers</a:t>
            </a:r>
          </a:p>
        </p:txBody>
      </p:sp>
      <p:pic>
        <p:nvPicPr>
          <p:cNvPr id="9" name="Picture 8" descr="Picture of a goals sign">
            <a:extLst>
              <a:ext uri="{FF2B5EF4-FFF2-40B4-BE49-F238E27FC236}">
                <a16:creationId xmlns:a16="http://schemas.microsoft.com/office/drawing/2014/main" id="{A0E221DF-32C7-42AE-9B83-A49FF8DD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52" y="4503291"/>
            <a:ext cx="23622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EC1A016-CC5A-40EF-948E-A7683C5799B5}"/>
</file>

<file path=customXml/itemProps2.xml><?xml version="1.0" encoding="utf-8"?>
<ds:datastoreItem xmlns:ds="http://schemas.openxmlformats.org/officeDocument/2006/customXml" ds:itemID="{C4B3EDD9-4400-4081-960C-1A1762D0BFF9}"/>
</file>

<file path=customXml/itemProps3.xml><?xml version="1.0" encoding="utf-8"?>
<ds:datastoreItem xmlns:ds="http://schemas.openxmlformats.org/officeDocument/2006/customXml" ds:itemID="{1C5F169A-2FED-43E4-8887-FACC67AF244E}"/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706</Words>
  <Application>Microsoft Office PowerPoint</Application>
  <PresentationFormat>On-screen Show (4:3)</PresentationFormat>
  <Paragraphs>266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Berlin Sans FB</vt:lpstr>
      <vt:lpstr>Calibri</vt:lpstr>
      <vt:lpstr>Wingdings</vt:lpstr>
      <vt:lpstr>Office Theme</vt:lpstr>
      <vt:lpstr>Basic Maneuvering Tasks:   Moderate Risk Environment</vt:lpstr>
      <vt:lpstr>Introduction</vt:lpstr>
      <vt:lpstr>REDUCING DRIVING RISK</vt:lpstr>
      <vt:lpstr>PowerPoint Presentation</vt:lpstr>
      <vt:lpstr>Reducing Driving Risk</vt:lpstr>
      <vt:lpstr>Reducing Driving Risk</vt:lpstr>
      <vt:lpstr>Guided Practice</vt:lpstr>
      <vt:lpstr>Guided Practice</vt:lpstr>
      <vt:lpstr>Traffic Safety Education Goals </vt:lpstr>
      <vt:lpstr>Developing the SEE Driving System</vt:lpstr>
      <vt:lpstr>System Components</vt:lpstr>
      <vt:lpstr>Space Management Areas </vt:lpstr>
      <vt:lpstr>Managing Space Areas</vt:lpstr>
      <vt:lpstr>Space Management Basics </vt:lpstr>
      <vt:lpstr>Space Management Basics</vt:lpstr>
      <vt:lpstr>Space Management Basics</vt:lpstr>
      <vt:lpstr>Turning At Intersections</vt:lpstr>
      <vt:lpstr>Performances In Turning</vt:lpstr>
      <vt:lpstr>Performances In Lane Change</vt:lpstr>
      <vt:lpstr>Lane Changing, Space To The Rear</vt:lpstr>
      <vt:lpstr>Typical Lane Change Sites</vt:lpstr>
      <vt:lpstr>Traditional Mirror Settings</vt:lpstr>
      <vt:lpstr>Contemporary Mirror Settings </vt:lpstr>
      <vt:lpstr> </vt:lpstr>
      <vt:lpstr>Turning Around </vt:lpstr>
      <vt:lpstr>PowerPoint Presentation</vt:lpstr>
      <vt:lpstr>Turning Around</vt:lpstr>
      <vt:lpstr>Angle Parking</vt:lpstr>
      <vt:lpstr>Perpendicular Parking</vt:lpstr>
      <vt:lpstr>Parallel Parking</vt:lpstr>
      <vt:lpstr>Hill Parking</vt:lpstr>
      <vt:lpstr>Next Sessions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334</cp:revision>
  <dcterms:created xsi:type="dcterms:W3CDTF">2017-02-01T18:23:33Z</dcterms:created>
  <dcterms:modified xsi:type="dcterms:W3CDTF">2018-12-20T20:11:59Z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