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5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CC"/>
    <a:srgbClr val="CC0000"/>
    <a:srgbClr val="9C75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9" autoAdjust="0"/>
    <p:restoredTop sz="94661" autoAdjust="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EEBFCE-E1AD-4C66-8436-2B8546317258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DDAA2-1C43-4F84-BCB8-BB799C3B5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07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3630A-B4C6-440D-8DFA-092D64E442B8}" type="datetime1">
              <a:rPr lang="en-US" smtClean="0"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118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8029-EA98-428C-9C94-99DDD0A03049}" type="datetime1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2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0A0D-70E5-4974-AD90-8DA8B9AC48B2}" type="datetime1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07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98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BFCA-7A7C-4191-8BC8-370AEEE02C16}" type="datetime1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88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6EB9F-620D-4745-B0DC-239369A89773}" type="datetime1">
              <a:rPr lang="en-US" smtClean="0"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07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0D5E9-816A-404D-95C5-1BCCD4E30359}" type="datetime1">
              <a:rPr lang="en-US" smtClean="0"/>
              <a:t>11/28/2018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785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F4DF-3504-4A5A-ACA1-B091F23F45D1}" type="datetime1">
              <a:rPr lang="en-US" smtClean="0"/>
              <a:t>11/28/2018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495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96F1-C86A-40F8-B29C-18DAE3D14AAE}" type="datetime1">
              <a:rPr lang="en-US" smtClean="0"/>
              <a:t>11/28/2018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11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7800"/>
            <a:ext cx="5111750" cy="46783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58EE-A39A-4E93-949A-DFFC70D6E94B}" type="datetime1">
              <a:rPr lang="en-US" smtClean="0"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/>
              <a:t>Click to edit title </a:t>
            </a:r>
          </a:p>
        </p:txBody>
      </p:sp>
    </p:spTree>
    <p:extLst>
      <p:ext uri="{BB962C8B-B14F-4D97-AF65-F5344CB8AC3E}">
        <p14:creationId xmlns:p14="http://schemas.microsoft.com/office/powerpoint/2010/main" val="2064657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FC4D-F93B-431C-B876-5FCBBC91611E}" type="datetime1">
              <a:rPr lang="en-US" smtClean="0"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119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 descr="Pennsylvania Department of Education Logo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697" y="5867400"/>
            <a:ext cx="23050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5" descr="Blue Banner - decorative imag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C0341-FC7F-406E-BA30-1FF03FFEEBCF}" type="datetime1">
              <a:rPr lang="en-US" smtClean="0"/>
              <a:t>11/28/2018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100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marL="173038" indent="0"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5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video" Target="file:///C:\Documents%20and%20Settings\Administrator\My%20Documents\Terry%20Documents\DigitalVideo\ACM3.MPG" TargetMode="External"/><Relationship Id="rId7" Type="http://schemas.openxmlformats.org/officeDocument/2006/relationships/image" Target="../media/image7.png"/><Relationship Id="rId2" Type="http://schemas.openxmlformats.org/officeDocument/2006/relationships/video" Target="file:///C:\Documents%20and%20Settings\Administrator\My%20Documents\Terry%20Documents\DigitalVideo\ACM2.MPG" TargetMode="External"/><Relationship Id="rId1" Type="http://schemas.openxmlformats.org/officeDocument/2006/relationships/video" Target="file:///C:\Documents%20and%20Settings\Administrator\My%20Documents\Terry%20Documents\DigitalVideo\ACM%201.MPG" TargetMode="Externa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image" Target="../media/image10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5837" y="2170910"/>
            <a:ext cx="6172201" cy="735012"/>
          </a:xfrm>
        </p:spPr>
        <p:txBody>
          <a:bodyPr>
            <a:noAutofit/>
          </a:bodyPr>
          <a:lstStyle/>
          <a:p>
            <a:pPr algn="l"/>
            <a:r>
              <a:rPr lang="en-US" b="1" dirty="0"/>
              <a:t>State Driver Responsibilities: </a:t>
            </a:r>
            <a:br>
              <a:rPr lang="en-US" b="1" dirty="0"/>
            </a:br>
            <a:r>
              <a:rPr lang="en-US" b="1" dirty="0"/>
              <a:t> Knowing the Local Program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399" y="3264694"/>
            <a:ext cx="6705601" cy="2732883"/>
          </a:xfrm>
        </p:spPr>
        <p:txBody>
          <a:bodyPr>
            <a:normAutofit/>
          </a:bodyPr>
          <a:lstStyle/>
          <a:p>
            <a:pPr lvl="1" algn="l">
              <a:spcAft>
                <a:spcPts val="713"/>
              </a:spcAft>
            </a:pPr>
            <a:r>
              <a:rPr lang="en-US" altLang="en-US" dirty="0">
                <a:latin typeface="Berlin Sans FB" panose="020E0602020502020306" pitchFamily="34" charset="0"/>
              </a:rPr>
              <a:t>		</a:t>
            </a:r>
            <a:r>
              <a:rPr lang="en-US" altLang="en-US" sz="2400" dirty="0"/>
              <a:t>Topic 1   Staff</a:t>
            </a:r>
          </a:p>
          <a:p>
            <a:pPr lvl="1" algn="just">
              <a:spcAft>
                <a:spcPts val="713"/>
              </a:spcAft>
            </a:pPr>
            <a:r>
              <a:rPr lang="en-US" altLang="en-US" sz="2400" dirty="0"/>
              <a:t>		Topic 2   Program Activities</a:t>
            </a:r>
          </a:p>
          <a:p>
            <a:pPr lvl="1" algn="just">
              <a:spcAft>
                <a:spcPts val="713"/>
              </a:spcAft>
            </a:pPr>
            <a:r>
              <a:rPr lang="en-US" altLang="en-US" sz="2400" dirty="0"/>
              <a:t>		Topic 3   Student Responsibilities</a:t>
            </a:r>
          </a:p>
          <a:p>
            <a:pPr lvl="1" algn="just">
              <a:spcAft>
                <a:spcPts val="713"/>
              </a:spcAft>
            </a:pPr>
            <a:r>
              <a:rPr lang="en-US" altLang="en-US" sz="2400" dirty="0"/>
              <a:t>		Topic 4   Registration Materials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3D52-904E-4A66-ACEA-A7B79BE56C18}" type="datetime1">
              <a:rPr lang="en-US" smtClean="0"/>
              <a:t>11/28/2018</a:t>
            </a:fld>
            <a:endParaRPr lang="en-US" dirty="0"/>
          </a:p>
        </p:txBody>
      </p:sp>
      <p:pic>
        <p:nvPicPr>
          <p:cNvPr id="6" name="Picture 5" descr="Logo of a car superimposed on outline of Pennsylvania">
            <a:extLst>
              <a:ext uri="{FF2B5EF4-FFF2-40B4-BE49-F238E27FC236}">
                <a16:creationId xmlns:a16="http://schemas.microsoft.com/office/drawing/2014/main" id="{5C50798C-0D69-483F-B727-9BCB19D82040}"/>
              </a:ext>
            </a:extLst>
          </p:cNvPr>
          <p:cNvPicPr/>
          <p:nvPr/>
        </p:nvPicPr>
        <p:blipFill rotWithShape="1">
          <a:blip r:embed="rId2"/>
          <a:srcRect l="16319" t="84606" r="73959" b="3732"/>
          <a:stretch/>
        </p:blipFill>
        <p:spPr bwMode="auto">
          <a:xfrm>
            <a:off x="457200" y="5726117"/>
            <a:ext cx="987552" cy="61264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79834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34BC-6F1C-4A15-9FB0-A76CCFF15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Class Schedule of Activities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CBA68-591C-4930-B7A3-163497FD4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Grouping arrangements</a:t>
            </a:r>
          </a:p>
          <a:p>
            <a:r>
              <a:rPr lang="en-US" altLang="en-US" sz="2400" dirty="0"/>
              <a:t>Tentative schedule depends on:</a:t>
            </a:r>
          </a:p>
          <a:p>
            <a:pPr lvl="1"/>
            <a:r>
              <a:rPr lang="en-US" altLang="en-US" sz="2000" dirty="0">
                <a:solidFill>
                  <a:srgbClr val="FF0000"/>
                </a:solidFill>
              </a:rPr>
              <a:t>model school programs</a:t>
            </a:r>
          </a:p>
          <a:p>
            <a:pPr lvl="1"/>
            <a:r>
              <a:rPr lang="en-US" altLang="en-US" sz="2000" dirty="0">
                <a:solidFill>
                  <a:srgbClr val="FF0000"/>
                </a:solidFill>
              </a:rPr>
              <a:t>our facilities availability</a:t>
            </a:r>
          </a:p>
          <a:p>
            <a:r>
              <a:rPr lang="en-US" altLang="en-US" sz="2400" dirty="0"/>
              <a:t>Overall groupings will be based on your forms returned</a:t>
            </a:r>
          </a:p>
          <a:p>
            <a:r>
              <a:rPr lang="en-US" altLang="en-US" sz="2400" dirty="0"/>
              <a:t>We will have the first example of groupings starting on next Tuesday</a:t>
            </a:r>
          </a:p>
          <a:p>
            <a:r>
              <a:rPr lang="en-US" altLang="en-US" sz="2400" dirty="0"/>
              <a:t>Homework will be kept to a minimum</a:t>
            </a:r>
          </a:p>
          <a:p>
            <a:r>
              <a:rPr lang="en-US" altLang="en-US" sz="2400" dirty="0"/>
              <a:t>Lab will be made available for make-up work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0C4978-C7D0-4D94-941D-E5F7E9DB0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11/28/2018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A5A767-61E7-421F-AEBB-BD1350B11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10</a:t>
            </a:fld>
            <a:endParaRPr lang="en-US"/>
          </a:p>
        </p:txBody>
      </p:sp>
      <p:pic>
        <p:nvPicPr>
          <p:cNvPr id="7" name="Picture 6" descr="Logo of a car superimposed on outline of Pennsylvania">
            <a:extLst>
              <a:ext uri="{FF2B5EF4-FFF2-40B4-BE49-F238E27FC236}">
                <a16:creationId xmlns:a16="http://schemas.microsoft.com/office/drawing/2014/main" id="{D1B0A02A-7D06-4378-AE42-4E99FB8F81DC}"/>
              </a:ext>
            </a:extLst>
          </p:cNvPr>
          <p:cNvPicPr/>
          <p:nvPr/>
        </p:nvPicPr>
        <p:blipFill rotWithShape="1">
          <a:blip r:embed="rId2"/>
          <a:srcRect l="16319" t="84606" r="73959" b="3732"/>
          <a:stretch/>
        </p:blipFill>
        <p:spPr bwMode="auto">
          <a:xfrm>
            <a:off x="457200" y="5819839"/>
            <a:ext cx="987552" cy="61264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20559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A43EA-A371-440D-BB74-4F3CAA89B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Complete a Class Project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DA44FF-6716-4BF8-96CB-7A400B8AF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/>
              <a:t>Pick a Traffic Safety topical area by ……..</a:t>
            </a:r>
          </a:p>
          <a:p>
            <a:r>
              <a:rPr lang="en-US" altLang="en-US" sz="2400" dirty="0"/>
              <a:t> Prepare a written topic paper, PowerPoint with notations, or video</a:t>
            </a:r>
          </a:p>
          <a:p>
            <a:r>
              <a:rPr lang="en-US" altLang="en-US" sz="2400" dirty="0"/>
              <a:t> Prepare a fifteen minute class presentation</a:t>
            </a:r>
          </a:p>
          <a:p>
            <a:r>
              <a:rPr lang="en-US" altLang="en-US" sz="2400" dirty="0"/>
              <a:t> Be prepared for oral presentation by ………….</a:t>
            </a:r>
          </a:p>
          <a:p>
            <a:r>
              <a:rPr lang="en-US" altLang="en-US" sz="2400" dirty="0"/>
              <a:t> A schedule will be developed based on the topical areas</a:t>
            </a:r>
          </a:p>
          <a:p>
            <a:r>
              <a:rPr lang="en-US" altLang="en-US" sz="2400" dirty="0"/>
              <a:t> May be used as the basis for a Senior Project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3D5AEE-A3C7-47EF-84F7-8B130D83D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11/28/2018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7BE969-3442-4F1F-BA60-8003EF425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11</a:t>
            </a:fld>
            <a:endParaRPr lang="en-US"/>
          </a:p>
        </p:txBody>
      </p:sp>
      <p:pic>
        <p:nvPicPr>
          <p:cNvPr id="6" name="Picture 5" descr="Logo of a car superimposed on outline of Pennsylvania">
            <a:extLst>
              <a:ext uri="{FF2B5EF4-FFF2-40B4-BE49-F238E27FC236}">
                <a16:creationId xmlns:a16="http://schemas.microsoft.com/office/drawing/2014/main" id="{929D6D72-6E07-4A95-86D6-2FC152C7EB54}"/>
              </a:ext>
            </a:extLst>
          </p:cNvPr>
          <p:cNvPicPr/>
          <p:nvPr/>
        </p:nvPicPr>
        <p:blipFill rotWithShape="1">
          <a:blip r:embed="rId2"/>
          <a:srcRect l="16319" t="84606" r="73959" b="3732"/>
          <a:stretch/>
        </p:blipFill>
        <p:spPr bwMode="auto">
          <a:xfrm>
            <a:off x="453501" y="5819839"/>
            <a:ext cx="986168" cy="61264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21398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413B9-0280-49CB-95B0-10F9C1DD7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 a Traffic Safety Program…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20655F-0C57-455C-BE9B-758B876152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00146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en-US" sz="3000" dirty="0"/>
              <a:t> </a:t>
            </a:r>
            <a:r>
              <a:rPr lang="en-US" altLang="en-US" sz="2400" dirty="0"/>
              <a:t>Evaluate your needs as a driver</a:t>
            </a:r>
          </a:p>
          <a:p>
            <a:r>
              <a:rPr lang="en-US" altLang="en-US" sz="2400" dirty="0"/>
              <a:t> Provide some basic skill development</a:t>
            </a:r>
          </a:p>
          <a:p>
            <a:r>
              <a:rPr lang="en-US" altLang="en-US" sz="2400" dirty="0"/>
              <a:t> Provide perceptual training skills</a:t>
            </a:r>
          </a:p>
          <a:p>
            <a:r>
              <a:rPr lang="en-US" altLang="en-US" sz="2400" dirty="0"/>
              <a:t> Develop a recognition of the problem concerning new drivers	</a:t>
            </a:r>
          </a:p>
          <a:p>
            <a:r>
              <a:rPr lang="en-US" altLang="en-US" sz="2400" dirty="0"/>
              <a:t>View the video </a:t>
            </a:r>
            <a:r>
              <a:rPr lang="en-US" altLang="en-US" sz="2400" dirty="0">
                <a:solidFill>
                  <a:srgbClr val="FF0000"/>
                </a:solidFill>
              </a:rPr>
              <a:t>“Young Drivers: The High Risk Years”</a:t>
            </a:r>
            <a:r>
              <a:rPr lang="en-US" altLang="en-US" sz="2400" dirty="0"/>
              <a:t> and discuss the issues presented 	</a:t>
            </a:r>
          </a:p>
          <a:p>
            <a:r>
              <a:rPr lang="en-US" altLang="en-US" sz="2400" dirty="0"/>
              <a:t>Our goal is to provide good experiences that will help novice drivers make good decisions in the future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AF8887-7816-41C9-9F80-446C24B2E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11/28/2018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EAD6E1-A720-4688-B12E-DDD2E4323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12</a:t>
            </a:fld>
            <a:endParaRPr lang="en-US"/>
          </a:p>
        </p:txBody>
      </p:sp>
      <p:pic>
        <p:nvPicPr>
          <p:cNvPr id="6" name="Picture 5" descr="Logo of a car superimposed on outline of Pennsylvania">
            <a:extLst>
              <a:ext uri="{FF2B5EF4-FFF2-40B4-BE49-F238E27FC236}">
                <a16:creationId xmlns:a16="http://schemas.microsoft.com/office/drawing/2014/main" id="{9530F10E-0A09-4BCA-8399-3540F51781BF}"/>
              </a:ext>
            </a:extLst>
          </p:cNvPr>
          <p:cNvPicPr/>
          <p:nvPr/>
        </p:nvPicPr>
        <p:blipFill rotWithShape="1">
          <a:blip r:embed="rId2"/>
          <a:srcRect l="16319" t="84606" r="73959" b="3732"/>
          <a:stretch/>
        </p:blipFill>
        <p:spPr bwMode="auto">
          <a:xfrm>
            <a:off x="457200" y="5819839"/>
            <a:ext cx="986168" cy="61264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26617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F161E-43C9-4A4A-BEB9-FB000B1CA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State Graduated License Program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D7D66-D2A6-49BA-B0C7-BDEC09427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dirty="0"/>
              <a:t>Affects you as a new driver</a:t>
            </a:r>
          </a:p>
          <a:p>
            <a:pPr>
              <a:lnSpc>
                <a:spcPct val="80000"/>
              </a:lnSpc>
            </a:pPr>
            <a:r>
              <a:rPr lang="en-US" altLang="en-US" sz="2400" dirty="0"/>
              <a:t>The basis for provisional and graduated licensing comes from high insurance claims and risk assumption by new drivers</a:t>
            </a:r>
          </a:p>
          <a:p>
            <a:pPr>
              <a:lnSpc>
                <a:spcPct val="80000"/>
              </a:lnSpc>
            </a:pPr>
            <a:r>
              <a:rPr lang="en-US" altLang="en-US" sz="2400" dirty="0"/>
              <a:t>View video entitled, </a:t>
            </a:r>
            <a:r>
              <a:rPr lang="en-US" altLang="en-US" sz="2400" dirty="0">
                <a:solidFill>
                  <a:srgbClr val="FF0000"/>
                </a:solidFill>
              </a:rPr>
              <a:t>“Phasing in the Driving Privilege” </a:t>
            </a:r>
          </a:p>
          <a:p>
            <a:pPr>
              <a:lnSpc>
                <a:spcPct val="80000"/>
              </a:lnSpc>
            </a:pPr>
            <a:r>
              <a:rPr lang="en-US" altLang="en-US" sz="2400" dirty="0"/>
              <a:t>Look at copies of the “Graduated Driver’s License” State pamphlet provided with textbook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>
                <a:solidFill>
                  <a:srgbClr val="FF0000"/>
                </a:solidFill>
              </a:rPr>
              <a:t>review licensing process 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>
                <a:solidFill>
                  <a:srgbClr val="FF0000"/>
                </a:solidFill>
              </a:rPr>
              <a:t>answer PA GDL questions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613FC9-84CA-497F-9779-027D8AF58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11/28/2018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74DBE7-BEFA-4743-89C0-B59986FE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13</a:t>
            </a:fld>
            <a:endParaRPr lang="en-US"/>
          </a:p>
        </p:txBody>
      </p:sp>
      <p:pic>
        <p:nvPicPr>
          <p:cNvPr id="6" name="Picture 5" descr="Logo of a car superimposed on outline of Pennsylvania">
            <a:extLst>
              <a:ext uri="{FF2B5EF4-FFF2-40B4-BE49-F238E27FC236}">
                <a16:creationId xmlns:a16="http://schemas.microsoft.com/office/drawing/2014/main" id="{8EA35F67-EE00-4306-B4FC-7227B74D9D23}"/>
              </a:ext>
            </a:extLst>
          </p:cNvPr>
          <p:cNvPicPr/>
          <p:nvPr/>
        </p:nvPicPr>
        <p:blipFill rotWithShape="1">
          <a:blip r:embed="rId2"/>
          <a:srcRect l="16319" t="84606" r="73959" b="3732"/>
          <a:stretch/>
        </p:blipFill>
        <p:spPr bwMode="auto">
          <a:xfrm>
            <a:off x="457200" y="5799891"/>
            <a:ext cx="986168" cy="61264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08652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D65AB-15E9-4F7C-BF16-5E84AC444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Class Assignments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21BFC-70DE-47D3-B51F-57B167115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Begin with next session</a:t>
            </a:r>
          </a:p>
          <a:p>
            <a:r>
              <a:rPr lang="en-US" altLang="en-US" sz="2400" dirty="0"/>
              <a:t>Groupings and first laboratory sessions will be made available</a:t>
            </a:r>
          </a:p>
          <a:p>
            <a:r>
              <a:rPr lang="en-US" altLang="en-US" sz="2400" dirty="0"/>
              <a:t>A notebook or portfolio will be needed</a:t>
            </a:r>
          </a:p>
          <a:p>
            <a:r>
              <a:rPr lang="en-US" altLang="en-US" sz="2400" dirty="0"/>
              <a:t>Class activity information will be made available</a:t>
            </a:r>
          </a:p>
          <a:p>
            <a:r>
              <a:rPr lang="en-US" altLang="en-US" sz="2400" dirty="0"/>
              <a:t>Capability to operate more than one video presentation for individual work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8D4ED4-6D53-4F31-BA4A-C07E9D5AF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11/28/2018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76B03B-6D7B-4F67-B791-0063E3B08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14</a:t>
            </a:fld>
            <a:endParaRPr lang="en-US"/>
          </a:p>
        </p:txBody>
      </p:sp>
      <p:pic>
        <p:nvPicPr>
          <p:cNvPr id="6" name="Picture 5" descr="Logo of a car superimposed on outline of Pennsylvania">
            <a:extLst>
              <a:ext uri="{FF2B5EF4-FFF2-40B4-BE49-F238E27FC236}">
                <a16:creationId xmlns:a16="http://schemas.microsoft.com/office/drawing/2014/main" id="{89945CCA-B810-4024-B37E-DB024C2025E5}"/>
              </a:ext>
            </a:extLst>
          </p:cNvPr>
          <p:cNvPicPr/>
          <p:nvPr/>
        </p:nvPicPr>
        <p:blipFill rotWithShape="1">
          <a:blip r:embed="rId2"/>
          <a:srcRect l="16319" t="84606" r="73959" b="3732"/>
          <a:stretch/>
        </p:blipFill>
        <p:spPr bwMode="auto">
          <a:xfrm>
            <a:off x="429491" y="6037222"/>
            <a:ext cx="990600" cy="61114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648428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C7D42-7C03-4360-901C-572E60B77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Driver Education Program Goals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6650D-EF85-49EB-A848-139A090B8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>
                <a:solidFill>
                  <a:srgbClr val="CC0000"/>
                </a:solidFill>
              </a:rPr>
              <a:t>Demonstrate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>
                <a:solidFill>
                  <a:srgbClr val="CC0000"/>
                </a:solidFill>
              </a:rPr>
              <a:t>a working knowledge of</a:t>
            </a:r>
            <a:r>
              <a:rPr lang="en-US" altLang="en-US" sz="2400" dirty="0">
                <a:solidFill>
                  <a:srgbClr val="00007A"/>
                </a:solidFill>
              </a:rPr>
              <a:t> </a:t>
            </a:r>
          </a:p>
          <a:p>
            <a:pPr lvl="1"/>
            <a:r>
              <a:rPr lang="en-US" altLang="en-US" sz="2000" dirty="0"/>
              <a:t>laws for operating and owning an automobile</a:t>
            </a:r>
          </a:p>
          <a:p>
            <a:pPr lvl="1"/>
            <a:r>
              <a:rPr lang="en-US" altLang="en-US" sz="2000" dirty="0"/>
              <a:t>rules for operating and owning an automobile</a:t>
            </a:r>
          </a:p>
          <a:p>
            <a:pPr lvl="1"/>
            <a:r>
              <a:rPr lang="en-US" altLang="en-US" sz="2000" dirty="0"/>
              <a:t>procedures for operating and owning an automobile</a:t>
            </a:r>
          </a:p>
          <a:p>
            <a:pPr lvl="1"/>
            <a:r>
              <a:rPr lang="en-US" altLang="en-US" sz="2000" dirty="0"/>
              <a:t>occupant restraints and new vehicle technology</a:t>
            </a:r>
            <a:endParaRPr lang="en-US" altLang="en-US" sz="2000" dirty="0">
              <a:solidFill>
                <a:srgbClr val="FF0000"/>
              </a:solidFill>
            </a:endParaRPr>
          </a:p>
          <a:p>
            <a:r>
              <a:rPr lang="en-US" altLang="en-US" sz="2400" dirty="0">
                <a:solidFill>
                  <a:srgbClr val="CC0000"/>
                </a:solidFill>
              </a:rPr>
              <a:t>Use a space management system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>
                <a:solidFill>
                  <a:srgbClr val="CC0000"/>
                </a:solidFill>
              </a:rPr>
              <a:t>to</a:t>
            </a:r>
            <a:r>
              <a:rPr lang="en-US" altLang="en-US" sz="2400" dirty="0">
                <a:solidFill>
                  <a:srgbClr val="00007A"/>
                </a:solidFill>
              </a:rPr>
              <a:t> </a:t>
            </a:r>
          </a:p>
          <a:p>
            <a:pPr lvl="1"/>
            <a:r>
              <a:rPr lang="en-US" altLang="en-US" sz="2000" dirty="0"/>
              <a:t>obtain correct information about driving maneuvers</a:t>
            </a:r>
          </a:p>
          <a:p>
            <a:pPr lvl="1"/>
            <a:r>
              <a:rPr lang="en-US" altLang="en-US" sz="2000" dirty="0"/>
              <a:t>make reduced-risk decisions about driving maneuvers</a:t>
            </a:r>
          </a:p>
          <a:p>
            <a:pPr lvl="1"/>
            <a:r>
              <a:rPr lang="en-US" altLang="en-US" sz="2000" dirty="0"/>
              <a:t>adjusting position and/or speed to avoid conflicts and  reduce risk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B44E8-77EE-4F47-9EFF-D61C505FC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11/28/2018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527B6B-6302-4308-A889-684B77BC1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15</a:t>
            </a:fld>
            <a:endParaRPr lang="en-US"/>
          </a:p>
        </p:txBody>
      </p:sp>
      <p:pic>
        <p:nvPicPr>
          <p:cNvPr id="6" name="Picture 5" descr="Logo of a car superimposed on outline of Pennsylvania">
            <a:extLst>
              <a:ext uri="{FF2B5EF4-FFF2-40B4-BE49-F238E27FC236}">
                <a16:creationId xmlns:a16="http://schemas.microsoft.com/office/drawing/2014/main" id="{4992886C-6498-4B5B-B9B5-CB98725DC71B}"/>
              </a:ext>
            </a:extLst>
          </p:cNvPr>
          <p:cNvPicPr/>
          <p:nvPr/>
        </p:nvPicPr>
        <p:blipFill rotWithShape="1">
          <a:blip r:embed="rId2"/>
          <a:srcRect l="16319" t="84606" r="73959" b="3732"/>
          <a:stretch/>
        </p:blipFill>
        <p:spPr bwMode="auto">
          <a:xfrm>
            <a:off x="457200" y="5820589"/>
            <a:ext cx="990600" cy="61114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419248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1C239-3D2C-40B0-B0C5-6D9D89CD6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Driver Education Program Goals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B559F-B637-4522-B5B6-F24FEEE1D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student completing this driver education program will:</a:t>
            </a:r>
          </a:p>
          <a:p>
            <a:pPr>
              <a:lnSpc>
                <a:spcPct val="90000"/>
              </a:lnSpc>
            </a:pPr>
            <a:r>
              <a:rPr lang="en-US" altLang="en-US" sz="2400" dirty="0">
                <a:solidFill>
                  <a:srgbClr val="CC0000"/>
                </a:solidFill>
              </a:rPr>
              <a:t>Manage factors that affect driver performance by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developing refusal skills with alcohol and other drugs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controlling displays of anger in traffic situations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eliminating aggressive actions in traffic flow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maintaining fitness and attitudes needed for                        reduced-risk driving performance</a:t>
            </a:r>
          </a:p>
          <a:p>
            <a:pPr>
              <a:lnSpc>
                <a:spcPct val="90000"/>
              </a:lnSpc>
            </a:pPr>
            <a:r>
              <a:rPr lang="en-US" altLang="en-US" sz="2400" dirty="0">
                <a:solidFill>
                  <a:srgbClr val="CC0000"/>
                </a:solidFill>
              </a:rPr>
              <a:t>Protect natural resources by</a:t>
            </a:r>
            <a:r>
              <a:rPr lang="en-US" altLang="en-US" sz="2800" dirty="0">
                <a:solidFill>
                  <a:srgbClr val="00007A"/>
                </a:solidFill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safe disposal of trash and toxic products 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conserving fuel and energy resources</a:t>
            </a:r>
            <a:r>
              <a:rPr lang="en-US" altLang="en-US" sz="2400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utilizing manufacturer’s vehicle maintenance specifications</a:t>
            </a:r>
            <a:r>
              <a:rPr lang="en-US" altLang="en-US" sz="2400" dirty="0"/>
              <a:t> </a:t>
            </a:r>
          </a:p>
          <a:p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90B2C-1A33-4DAF-91DA-F8E837789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11/28/2018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00C60A-CBEE-4774-BD8C-9D1F2F1E7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16</a:t>
            </a:fld>
            <a:endParaRPr lang="en-US"/>
          </a:p>
        </p:txBody>
      </p:sp>
      <p:pic>
        <p:nvPicPr>
          <p:cNvPr id="6" name="Picture 5" descr="Logo of a car superimposed on outline of Pennsylvania">
            <a:extLst>
              <a:ext uri="{FF2B5EF4-FFF2-40B4-BE49-F238E27FC236}">
                <a16:creationId xmlns:a16="http://schemas.microsoft.com/office/drawing/2014/main" id="{B36274D9-AC47-443A-8733-32AEE01ADCE5}"/>
              </a:ext>
            </a:extLst>
          </p:cNvPr>
          <p:cNvPicPr/>
          <p:nvPr/>
        </p:nvPicPr>
        <p:blipFill rotWithShape="1">
          <a:blip r:embed="rId2"/>
          <a:srcRect l="16319" t="84606" r="73959" b="3732"/>
          <a:stretch/>
        </p:blipFill>
        <p:spPr bwMode="auto">
          <a:xfrm>
            <a:off x="457200" y="5820589"/>
            <a:ext cx="990600" cy="61114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298496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39EB4-9FA6-4DA8-9F72-DF44A61C3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Driver Education Program Goals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F5A4C-5D6F-4669-A352-CFB4F306E6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68582"/>
            <a:ext cx="8229600" cy="441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400" b="1" dirty="0">
                <a:solidFill>
                  <a:srgbClr val="00007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 this State, driver education students acquire the essential knowledge, skills, and experiences to perform reduced-risk driving practices in the total traffic environment.</a:t>
            </a:r>
            <a:endParaRPr lang="en-US" altLang="en-US" sz="2400" b="1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Mastery of classroom and in-car instruction include:</a:t>
            </a:r>
          </a:p>
          <a:p>
            <a:r>
              <a:rPr lang="en-US" altLang="en-US" sz="2000" dirty="0">
                <a:solidFill>
                  <a:srgbClr val="FF0000"/>
                </a:solidFill>
              </a:rPr>
              <a:t>Modeling behaviors</a:t>
            </a:r>
          </a:p>
          <a:p>
            <a:r>
              <a:rPr lang="en-US" altLang="en-US" sz="2000" dirty="0">
                <a:solidFill>
                  <a:srgbClr val="FF0000"/>
                </a:solidFill>
              </a:rPr>
              <a:t>Knowledge and skills assessment</a:t>
            </a:r>
          </a:p>
          <a:p>
            <a:r>
              <a:rPr lang="en-US" altLang="en-US" sz="2000" dirty="0">
                <a:solidFill>
                  <a:srgbClr val="FF0000"/>
                </a:solidFill>
              </a:rPr>
              <a:t>Observation</a:t>
            </a:r>
          </a:p>
          <a:p>
            <a:r>
              <a:rPr lang="en-US" altLang="en-US" sz="2000" dirty="0">
                <a:solidFill>
                  <a:srgbClr val="FF0000"/>
                </a:solidFill>
              </a:rPr>
              <a:t>Parental/Mentor involvement</a:t>
            </a:r>
          </a:p>
          <a:p>
            <a:r>
              <a:rPr lang="en-US" altLang="en-US" sz="2000" dirty="0">
                <a:solidFill>
                  <a:srgbClr val="FF0000"/>
                </a:solidFill>
              </a:rPr>
              <a:t>Continuous life-long learning of reduced-risk driving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DBE446-5062-48F5-9958-7CD332B86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11/28/2018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4426AB-373C-4F9D-B1D2-756BEA371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6" name="Object 5" descr="Picture of a book with ruffled pages">
            <a:extLst>
              <a:ext uri="{FF2B5EF4-FFF2-40B4-BE49-F238E27FC236}">
                <a16:creationId xmlns:a16="http://schemas.microsoft.com/office/drawing/2014/main" id="{8A5243AC-813F-4929-A7D6-809449B780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8070225"/>
              </p:ext>
            </p:extLst>
          </p:nvPr>
        </p:nvGraphicFramePr>
        <p:xfrm>
          <a:off x="6477000" y="3678382"/>
          <a:ext cx="2286000" cy="111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Clip" r:id="rId3" imgW="1035720" imgH="504720" progId="MS_ClipArt_Gallery.2">
                  <p:embed/>
                </p:oleObj>
              </mc:Choice>
              <mc:Fallback>
                <p:oleObj name="Clip" r:id="rId3" imgW="1035720" imgH="504720" progId="MS_ClipArt_Gallery.2">
                  <p:embed/>
                  <p:pic>
                    <p:nvPicPr>
                      <p:cNvPr id="62469" name="Object 5">
                        <a:extLst>
                          <a:ext uri="{FF2B5EF4-FFF2-40B4-BE49-F238E27FC236}">
                            <a16:creationId xmlns:a16="http://schemas.microsoft.com/office/drawing/2014/main" id="{43A4C181-2F49-4262-9A92-5029694298E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3678382"/>
                        <a:ext cx="2286000" cy="1116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 descr="Logo of a car superimposed on outline of Pennsylvania">
            <a:extLst>
              <a:ext uri="{FF2B5EF4-FFF2-40B4-BE49-F238E27FC236}">
                <a16:creationId xmlns:a16="http://schemas.microsoft.com/office/drawing/2014/main" id="{C1243842-413F-4181-B1D7-38EF76D4F9AB}"/>
              </a:ext>
            </a:extLst>
          </p:cNvPr>
          <p:cNvPicPr/>
          <p:nvPr/>
        </p:nvPicPr>
        <p:blipFill rotWithShape="1">
          <a:blip r:embed="rId5"/>
          <a:srcRect l="16319" t="84606" r="73959" b="3732"/>
          <a:stretch/>
        </p:blipFill>
        <p:spPr bwMode="auto">
          <a:xfrm>
            <a:off x="457200" y="5816693"/>
            <a:ext cx="990600" cy="61114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177723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AA23F-8E68-4EB6-9C73-635F958E5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 Session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21C33E-FCCE-4368-B910-DC7E4C9A8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>
                <a:solidFill>
                  <a:srgbClr val="FF0000"/>
                </a:solidFill>
              </a:rPr>
              <a:t>Classroom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  vision skills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  perceptual skills</a:t>
            </a:r>
          </a:p>
          <a:p>
            <a:pPr>
              <a:lnSpc>
                <a:spcPct val="90000"/>
              </a:lnSpc>
            </a:pPr>
            <a:r>
              <a:rPr lang="en-US" altLang="en-US" sz="2400" dirty="0">
                <a:solidFill>
                  <a:srgbClr val="FF0000"/>
                </a:solidFill>
              </a:rPr>
              <a:t>Range Lab Session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  vision control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  effect of 2 mph on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/>
              <a:t>      vehicle control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  </a:t>
            </a:r>
            <a:r>
              <a:rPr lang="en-US" altLang="en-US" sz="2000" dirty="0" err="1"/>
              <a:t>AutoControl</a:t>
            </a:r>
            <a:r>
              <a:rPr lang="en-US" altLang="en-US" sz="2000" dirty="0"/>
              <a:t> Monster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0DF0D7-85C4-462A-98CB-F5F64C13D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11/28/2018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461B79-984D-479B-9C7F-2C701E4FF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18</a:t>
            </a:fld>
            <a:endParaRPr lang="en-US"/>
          </a:p>
        </p:txBody>
      </p:sp>
      <p:pic>
        <p:nvPicPr>
          <p:cNvPr id="6" name="Picture 5" descr="Logo of a car superimposed on outline of Pennsylvania">
            <a:extLst>
              <a:ext uri="{FF2B5EF4-FFF2-40B4-BE49-F238E27FC236}">
                <a16:creationId xmlns:a16="http://schemas.microsoft.com/office/drawing/2014/main" id="{CFF50EEA-EA33-4BFD-8B05-E5959912A9E2}"/>
              </a:ext>
            </a:extLst>
          </p:cNvPr>
          <p:cNvPicPr/>
          <p:nvPr/>
        </p:nvPicPr>
        <p:blipFill rotWithShape="1">
          <a:blip r:embed="rId5"/>
          <a:srcRect l="16319" t="84606" r="73959" b="3732"/>
          <a:stretch/>
        </p:blipFill>
        <p:spPr bwMode="auto">
          <a:xfrm>
            <a:off x="462379" y="5820589"/>
            <a:ext cx="990600" cy="61114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ACM 1.MPG" descr="Picture of the passenger's side and front of a car parked in a parking lot behind small orange cones">
            <a:hlinkClick r:id="" action="ppaction://media"/>
            <a:extLst>
              <a:ext uri="{FF2B5EF4-FFF2-40B4-BE49-F238E27FC236}">
                <a16:creationId xmlns:a16="http://schemas.microsoft.com/office/drawing/2014/main" id="{5F7AB168-E468-4A58-B322-0912070EE34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 noChangeArrowheads="1"/>
          </p:cNvPicPr>
          <p:nvPr>
            <a:videoFile r:link="rId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003" y="1026907"/>
            <a:ext cx="21336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ACM2.MPG" descr="Picture of the back of a car parked in a parking lot, with orange cones in front of it">
            <a:hlinkClick r:id="" action="ppaction://media"/>
            <a:extLst>
              <a:ext uri="{FF2B5EF4-FFF2-40B4-BE49-F238E27FC236}">
                <a16:creationId xmlns:a16="http://schemas.microsoft.com/office/drawing/2014/main" id="{52E8F005-D039-4323-B0C0-3CC5365A0785}"/>
              </a:ext>
            </a:extLst>
          </p:cNvPr>
          <p:cNvPicPr>
            <a:picLocks noChangeAspect="1" noChangeArrowheads="1"/>
          </p:cNvPicPr>
          <p:nvPr>
            <a:videoFile r:link="rId2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085" y="2631497"/>
            <a:ext cx="2126673" cy="1595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ACM3.MPG" descr="Picture of the passenger's side and front of a car parked in a parking lot behind small orange cones">
            <a:hlinkClick r:id="" action="ppaction://media"/>
            <a:extLst>
              <a:ext uri="{FF2B5EF4-FFF2-40B4-BE49-F238E27FC236}">
                <a16:creationId xmlns:a16="http://schemas.microsoft.com/office/drawing/2014/main" id="{2640C915-8860-43F8-A869-95E5CC02277E}"/>
              </a:ext>
            </a:extLst>
          </p:cNvPr>
          <p:cNvPicPr>
            <a:picLocks noChangeAspect="1" noChangeArrowheads="1"/>
          </p:cNvPicPr>
          <p:nvPr>
            <a:videoFile r:link="rId3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6284" y="4222916"/>
            <a:ext cx="2107432" cy="1580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305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 vol="80000">
                <p:cTn id="13" fill="hold" display="0">
                  <p:stCondLst>
                    <p:cond delay="indefinite"/>
                  </p:stCondLst>
                </p:cTn>
                <p:tgtEl>
                  <p:spTgt spid="8"/>
                </p:tgtEl>
              </p:cMediaNode>
            </p:vide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8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video>
              <p:cMediaNode vol="80000">
                <p:cTn id="19" fill="hold" display="0">
                  <p:stCondLst>
                    <p:cond delay="indefinite"/>
                  </p:stCondLst>
                </p:cTn>
                <p:tgtEl>
                  <p:spTgt spid="9"/>
                </p:tgtEl>
              </p:cMediaNode>
            </p:vide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7B995-BE6D-4498-A689-43A57A3BC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Adding 2 MPH to Speed</a:t>
            </a:r>
            <a:endParaRPr lang="en-US" dirty="0"/>
          </a:p>
        </p:txBody>
      </p:sp>
      <p:pic>
        <p:nvPicPr>
          <p:cNvPr id="6" name="Content Placeholder 5" descr="Diagram of adding two miles per hour to speed">
            <a:extLst>
              <a:ext uri="{FF2B5EF4-FFF2-40B4-BE49-F238E27FC236}">
                <a16:creationId xmlns:a16="http://schemas.microsoft.com/office/drawing/2014/main" id="{8909A9C9-A841-449D-8FC1-E22DB39DBD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926" t="13886" r="55556" b="39227"/>
          <a:stretch/>
        </p:blipFill>
        <p:spPr>
          <a:xfrm>
            <a:off x="981273" y="1447800"/>
            <a:ext cx="7181453" cy="4191000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EE4B5A-E552-498B-BE63-7F5C2C572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11/28/2018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747C8E-D3F4-429C-8F75-FF3F093C6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19</a:t>
            </a:fld>
            <a:endParaRPr lang="en-US"/>
          </a:p>
        </p:txBody>
      </p:sp>
      <p:pic>
        <p:nvPicPr>
          <p:cNvPr id="7" name="Picture 6" descr="Logo of a car superimposed on outline of Pennsylvania">
            <a:extLst>
              <a:ext uri="{FF2B5EF4-FFF2-40B4-BE49-F238E27FC236}">
                <a16:creationId xmlns:a16="http://schemas.microsoft.com/office/drawing/2014/main" id="{82250E97-CA31-4C4E-BD78-528CAEA1C6B0}"/>
              </a:ext>
            </a:extLst>
          </p:cNvPr>
          <p:cNvPicPr/>
          <p:nvPr/>
        </p:nvPicPr>
        <p:blipFill rotWithShape="1">
          <a:blip r:embed="rId3"/>
          <a:srcRect l="16319" t="84606" r="73959" b="3732"/>
          <a:stretch/>
        </p:blipFill>
        <p:spPr bwMode="auto">
          <a:xfrm>
            <a:off x="457200" y="5745203"/>
            <a:ext cx="990600" cy="61114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15004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/>
              <a:t>Traffic Safety Institute Staff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en-US" altLang="en-US" sz="2000" dirty="0"/>
              <a:t>………….    is administrative support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 ……….. is coordinator of HSDE Program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 ……….. is coordinator of laboratory, in-car work, and student observers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Instructional Staff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 …………. is instructor and coordinator of ……….. HSDE program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 …………. is instructor for range and in-car activities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 students will observe and work with the lab phases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57AF2-7F98-445B-850F-DA14E34254B5}" type="datetime1">
              <a:rPr lang="en-US" smtClean="0"/>
              <a:t>11/28/2018</a:t>
            </a:fld>
            <a:endParaRPr lang="en-US"/>
          </a:p>
        </p:txBody>
      </p:sp>
      <p:grpSp>
        <p:nvGrpSpPr>
          <p:cNvPr id="6" name="Group 126" descr="Picture of glasses overlaying Wordart saying &quot;see&quot;">
            <a:extLst>
              <a:ext uri="{FF2B5EF4-FFF2-40B4-BE49-F238E27FC236}">
                <a16:creationId xmlns:a16="http://schemas.microsoft.com/office/drawing/2014/main" id="{38BBA49A-3945-463E-8302-FDD54B1572E9}"/>
              </a:ext>
            </a:extLst>
          </p:cNvPr>
          <p:cNvGrpSpPr>
            <a:grpSpLocks/>
          </p:cNvGrpSpPr>
          <p:nvPr/>
        </p:nvGrpSpPr>
        <p:grpSpPr bwMode="auto">
          <a:xfrm>
            <a:off x="7620000" y="1600200"/>
            <a:ext cx="1189038" cy="611188"/>
            <a:chOff x="4650" y="448"/>
            <a:chExt cx="749" cy="385"/>
          </a:xfrm>
        </p:grpSpPr>
        <p:sp>
          <p:nvSpPr>
            <p:cNvPr id="7" name="Freeform 73">
              <a:extLst>
                <a:ext uri="{FF2B5EF4-FFF2-40B4-BE49-F238E27FC236}">
                  <a16:creationId xmlns:a16="http://schemas.microsoft.com/office/drawing/2014/main" id="{A7AE4959-6E62-44DD-B72F-8BF883092CF8}"/>
                </a:ext>
              </a:extLst>
            </p:cNvPr>
            <p:cNvSpPr>
              <a:spLocks/>
            </p:cNvSpPr>
            <p:nvPr/>
          </p:nvSpPr>
          <p:spPr bwMode="auto">
            <a:xfrm rot="725542">
              <a:off x="5010" y="577"/>
              <a:ext cx="236" cy="256"/>
            </a:xfrm>
            <a:custGeom>
              <a:avLst/>
              <a:gdLst>
                <a:gd name="T0" fmla="*/ 231 w 264"/>
                <a:gd name="T1" fmla="*/ 11 h 210"/>
                <a:gd name="T2" fmla="*/ 182 w 264"/>
                <a:gd name="T3" fmla="*/ 2 h 210"/>
                <a:gd name="T4" fmla="*/ 136 w 264"/>
                <a:gd name="T5" fmla="*/ 2 h 210"/>
                <a:gd name="T6" fmla="*/ 92 w 264"/>
                <a:gd name="T7" fmla="*/ 0 h 210"/>
                <a:gd name="T8" fmla="*/ 53 w 264"/>
                <a:gd name="T9" fmla="*/ 3 h 210"/>
                <a:gd name="T10" fmla="*/ 24 w 264"/>
                <a:gd name="T11" fmla="*/ 11 h 210"/>
                <a:gd name="T12" fmla="*/ 0 w 264"/>
                <a:gd name="T13" fmla="*/ 23 h 210"/>
                <a:gd name="T14" fmla="*/ 0 w 264"/>
                <a:gd name="T15" fmla="*/ 92 h 210"/>
                <a:gd name="T16" fmla="*/ 7 w 264"/>
                <a:gd name="T17" fmla="*/ 131 h 210"/>
                <a:gd name="T18" fmla="*/ 19 w 264"/>
                <a:gd name="T19" fmla="*/ 159 h 210"/>
                <a:gd name="T20" fmla="*/ 34 w 264"/>
                <a:gd name="T21" fmla="*/ 178 h 210"/>
                <a:gd name="T22" fmla="*/ 49 w 264"/>
                <a:gd name="T23" fmla="*/ 189 h 210"/>
                <a:gd name="T24" fmla="*/ 69 w 264"/>
                <a:gd name="T25" fmla="*/ 199 h 210"/>
                <a:gd name="T26" fmla="*/ 88 w 264"/>
                <a:gd name="T27" fmla="*/ 205 h 210"/>
                <a:gd name="T28" fmla="*/ 110 w 264"/>
                <a:gd name="T29" fmla="*/ 208 h 210"/>
                <a:gd name="T30" fmla="*/ 135 w 264"/>
                <a:gd name="T31" fmla="*/ 210 h 210"/>
                <a:gd name="T32" fmla="*/ 176 w 264"/>
                <a:gd name="T33" fmla="*/ 208 h 210"/>
                <a:gd name="T34" fmla="*/ 202 w 264"/>
                <a:gd name="T35" fmla="*/ 202 h 210"/>
                <a:gd name="T36" fmla="*/ 225 w 264"/>
                <a:gd name="T37" fmla="*/ 194 h 210"/>
                <a:gd name="T38" fmla="*/ 243 w 264"/>
                <a:gd name="T39" fmla="*/ 172 h 210"/>
                <a:gd name="T40" fmla="*/ 255 w 264"/>
                <a:gd name="T41" fmla="*/ 144 h 210"/>
                <a:gd name="T42" fmla="*/ 264 w 264"/>
                <a:gd name="T43" fmla="*/ 115 h 210"/>
                <a:gd name="T44" fmla="*/ 264 w 264"/>
                <a:gd name="T45" fmla="*/ 75 h 210"/>
                <a:gd name="T46" fmla="*/ 264 w 264"/>
                <a:gd name="T47" fmla="*/ 36 h 210"/>
                <a:gd name="T48" fmla="*/ 231 w 264"/>
                <a:gd name="T49" fmla="*/ 11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10">
                  <a:moveTo>
                    <a:pt x="231" y="11"/>
                  </a:moveTo>
                  <a:lnTo>
                    <a:pt x="182" y="2"/>
                  </a:lnTo>
                  <a:lnTo>
                    <a:pt x="136" y="2"/>
                  </a:lnTo>
                  <a:lnTo>
                    <a:pt x="92" y="0"/>
                  </a:lnTo>
                  <a:lnTo>
                    <a:pt x="53" y="3"/>
                  </a:lnTo>
                  <a:lnTo>
                    <a:pt x="24" y="11"/>
                  </a:lnTo>
                  <a:lnTo>
                    <a:pt x="0" y="23"/>
                  </a:lnTo>
                  <a:lnTo>
                    <a:pt x="0" y="92"/>
                  </a:lnTo>
                  <a:lnTo>
                    <a:pt x="7" y="131"/>
                  </a:lnTo>
                  <a:lnTo>
                    <a:pt x="19" y="159"/>
                  </a:lnTo>
                  <a:lnTo>
                    <a:pt x="34" y="178"/>
                  </a:lnTo>
                  <a:lnTo>
                    <a:pt x="49" y="189"/>
                  </a:lnTo>
                  <a:lnTo>
                    <a:pt x="69" y="199"/>
                  </a:lnTo>
                  <a:lnTo>
                    <a:pt x="88" y="205"/>
                  </a:lnTo>
                  <a:lnTo>
                    <a:pt x="110" y="208"/>
                  </a:lnTo>
                  <a:lnTo>
                    <a:pt x="135" y="210"/>
                  </a:lnTo>
                  <a:lnTo>
                    <a:pt x="176" y="208"/>
                  </a:lnTo>
                  <a:lnTo>
                    <a:pt x="202" y="202"/>
                  </a:lnTo>
                  <a:lnTo>
                    <a:pt x="225" y="194"/>
                  </a:lnTo>
                  <a:lnTo>
                    <a:pt x="243" y="172"/>
                  </a:lnTo>
                  <a:lnTo>
                    <a:pt x="255" y="144"/>
                  </a:lnTo>
                  <a:lnTo>
                    <a:pt x="264" y="115"/>
                  </a:lnTo>
                  <a:lnTo>
                    <a:pt x="264" y="75"/>
                  </a:lnTo>
                  <a:lnTo>
                    <a:pt x="264" y="36"/>
                  </a:lnTo>
                  <a:lnTo>
                    <a:pt x="231" y="11"/>
                  </a:lnTo>
                  <a:close/>
                </a:path>
              </a:pathLst>
            </a:custGeom>
            <a:noFill/>
            <a:ln w="28575" cmpd="sng">
              <a:solidFill>
                <a:schemeClr val="hlink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0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4">
              <a:extLst>
                <a:ext uri="{FF2B5EF4-FFF2-40B4-BE49-F238E27FC236}">
                  <a16:creationId xmlns:a16="http://schemas.microsoft.com/office/drawing/2014/main" id="{A91D5285-349F-498A-AC51-DDC2EB50F225}"/>
                </a:ext>
              </a:extLst>
            </p:cNvPr>
            <p:cNvSpPr>
              <a:spLocks/>
            </p:cNvSpPr>
            <p:nvPr/>
          </p:nvSpPr>
          <p:spPr bwMode="auto">
            <a:xfrm rot="792127">
              <a:off x="4889" y="544"/>
              <a:ext cx="151" cy="33"/>
            </a:xfrm>
            <a:custGeom>
              <a:avLst/>
              <a:gdLst>
                <a:gd name="T0" fmla="*/ 0 w 38"/>
                <a:gd name="T1" fmla="*/ 9 h 28"/>
                <a:gd name="T2" fmla="*/ 6 w 38"/>
                <a:gd name="T3" fmla="*/ 3 h 28"/>
                <a:gd name="T4" fmla="*/ 14 w 38"/>
                <a:gd name="T5" fmla="*/ 0 h 28"/>
                <a:gd name="T6" fmla="*/ 26 w 38"/>
                <a:gd name="T7" fmla="*/ 0 h 28"/>
                <a:gd name="T8" fmla="*/ 35 w 38"/>
                <a:gd name="T9" fmla="*/ 5 h 28"/>
                <a:gd name="T10" fmla="*/ 38 w 38"/>
                <a:gd name="T11" fmla="*/ 27 h 28"/>
                <a:gd name="T12" fmla="*/ 29 w 38"/>
                <a:gd name="T13" fmla="*/ 25 h 28"/>
                <a:gd name="T14" fmla="*/ 21 w 38"/>
                <a:gd name="T15" fmla="*/ 21 h 28"/>
                <a:gd name="T16" fmla="*/ 11 w 38"/>
                <a:gd name="T17" fmla="*/ 25 h 28"/>
                <a:gd name="T18" fmla="*/ 1 w 38"/>
                <a:gd name="T19" fmla="*/ 28 h 28"/>
                <a:gd name="T20" fmla="*/ 0 w 38"/>
                <a:gd name="T21" fmla="*/ 9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8" h="28">
                  <a:moveTo>
                    <a:pt x="0" y="9"/>
                  </a:moveTo>
                  <a:lnTo>
                    <a:pt x="6" y="3"/>
                  </a:lnTo>
                  <a:lnTo>
                    <a:pt x="14" y="0"/>
                  </a:lnTo>
                  <a:lnTo>
                    <a:pt x="26" y="0"/>
                  </a:lnTo>
                  <a:lnTo>
                    <a:pt x="35" y="5"/>
                  </a:lnTo>
                  <a:lnTo>
                    <a:pt x="38" y="27"/>
                  </a:lnTo>
                  <a:lnTo>
                    <a:pt x="29" y="25"/>
                  </a:lnTo>
                  <a:lnTo>
                    <a:pt x="21" y="21"/>
                  </a:lnTo>
                  <a:lnTo>
                    <a:pt x="11" y="25"/>
                  </a:lnTo>
                  <a:lnTo>
                    <a:pt x="1" y="28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72">
              <a:extLst>
                <a:ext uri="{FF2B5EF4-FFF2-40B4-BE49-F238E27FC236}">
                  <a16:creationId xmlns:a16="http://schemas.microsoft.com/office/drawing/2014/main" id="{0A785A07-3A48-4DA6-9241-E0A793480364}"/>
                </a:ext>
              </a:extLst>
            </p:cNvPr>
            <p:cNvSpPr>
              <a:spLocks/>
            </p:cNvSpPr>
            <p:nvPr/>
          </p:nvSpPr>
          <p:spPr bwMode="auto">
            <a:xfrm rot="525671">
              <a:off x="4650" y="480"/>
              <a:ext cx="239" cy="256"/>
            </a:xfrm>
            <a:custGeom>
              <a:avLst/>
              <a:gdLst>
                <a:gd name="T0" fmla="*/ 26 w 265"/>
                <a:gd name="T1" fmla="*/ 11 h 211"/>
                <a:gd name="T2" fmla="*/ 75 w 265"/>
                <a:gd name="T3" fmla="*/ 0 h 211"/>
                <a:gd name="T4" fmla="*/ 128 w 265"/>
                <a:gd name="T5" fmla="*/ 0 h 211"/>
                <a:gd name="T6" fmla="*/ 208 w 265"/>
                <a:gd name="T7" fmla="*/ 6 h 211"/>
                <a:gd name="T8" fmla="*/ 236 w 265"/>
                <a:gd name="T9" fmla="*/ 11 h 211"/>
                <a:gd name="T10" fmla="*/ 265 w 265"/>
                <a:gd name="T11" fmla="*/ 25 h 211"/>
                <a:gd name="T12" fmla="*/ 265 w 265"/>
                <a:gd name="T13" fmla="*/ 56 h 211"/>
                <a:gd name="T14" fmla="*/ 265 w 265"/>
                <a:gd name="T15" fmla="*/ 90 h 211"/>
                <a:gd name="T16" fmla="*/ 256 w 265"/>
                <a:gd name="T17" fmla="*/ 122 h 211"/>
                <a:gd name="T18" fmla="*/ 247 w 265"/>
                <a:gd name="T19" fmla="*/ 143 h 211"/>
                <a:gd name="T20" fmla="*/ 239 w 265"/>
                <a:gd name="T21" fmla="*/ 163 h 211"/>
                <a:gd name="T22" fmla="*/ 228 w 265"/>
                <a:gd name="T23" fmla="*/ 178 h 211"/>
                <a:gd name="T24" fmla="*/ 212 w 265"/>
                <a:gd name="T25" fmla="*/ 193 h 211"/>
                <a:gd name="T26" fmla="*/ 187 w 265"/>
                <a:gd name="T27" fmla="*/ 201 h 211"/>
                <a:gd name="T28" fmla="*/ 154 w 265"/>
                <a:gd name="T29" fmla="*/ 207 h 211"/>
                <a:gd name="T30" fmla="*/ 117 w 265"/>
                <a:gd name="T31" fmla="*/ 211 h 211"/>
                <a:gd name="T32" fmla="*/ 88 w 265"/>
                <a:gd name="T33" fmla="*/ 207 h 211"/>
                <a:gd name="T34" fmla="*/ 64 w 265"/>
                <a:gd name="T35" fmla="*/ 203 h 211"/>
                <a:gd name="T36" fmla="*/ 40 w 265"/>
                <a:gd name="T37" fmla="*/ 193 h 211"/>
                <a:gd name="T38" fmla="*/ 20 w 265"/>
                <a:gd name="T39" fmla="*/ 175 h 211"/>
                <a:gd name="T40" fmla="*/ 9 w 265"/>
                <a:gd name="T41" fmla="*/ 158 h 211"/>
                <a:gd name="T42" fmla="*/ 0 w 265"/>
                <a:gd name="T43" fmla="*/ 114 h 211"/>
                <a:gd name="T44" fmla="*/ 0 w 265"/>
                <a:gd name="T45" fmla="*/ 75 h 211"/>
                <a:gd name="T46" fmla="*/ 0 w 265"/>
                <a:gd name="T47" fmla="*/ 35 h 211"/>
                <a:gd name="T48" fmla="*/ 26 w 265"/>
                <a:gd name="T49" fmla="*/ 11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5" h="211">
                  <a:moveTo>
                    <a:pt x="26" y="11"/>
                  </a:moveTo>
                  <a:lnTo>
                    <a:pt x="75" y="0"/>
                  </a:lnTo>
                  <a:lnTo>
                    <a:pt x="128" y="0"/>
                  </a:lnTo>
                  <a:lnTo>
                    <a:pt x="208" y="6"/>
                  </a:lnTo>
                  <a:lnTo>
                    <a:pt x="236" y="11"/>
                  </a:lnTo>
                  <a:lnTo>
                    <a:pt x="265" y="25"/>
                  </a:lnTo>
                  <a:lnTo>
                    <a:pt x="265" y="56"/>
                  </a:lnTo>
                  <a:lnTo>
                    <a:pt x="265" y="90"/>
                  </a:lnTo>
                  <a:lnTo>
                    <a:pt x="256" y="122"/>
                  </a:lnTo>
                  <a:lnTo>
                    <a:pt x="247" y="143"/>
                  </a:lnTo>
                  <a:lnTo>
                    <a:pt x="239" y="163"/>
                  </a:lnTo>
                  <a:lnTo>
                    <a:pt x="228" y="178"/>
                  </a:lnTo>
                  <a:lnTo>
                    <a:pt x="212" y="193"/>
                  </a:lnTo>
                  <a:lnTo>
                    <a:pt x="187" y="201"/>
                  </a:lnTo>
                  <a:lnTo>
                    <a:pt x="154" y="207"/>
                  </a:lnTo>
                  <a:lnTo>
                    <a:pt x="117" y="211"/>
                  </a:lnTo>
                  <a:lnTo>
                    <a:pt x="88" y="207"/>
                  </a:lnTo>
                  <a:lnTo>
                    <a:pt x="64" y="203"/>
                  </a:lnTo>
                  <a:lnTo>
                    <a:pt x="40" y="193"/>
                  </a:lnTo>
                  <a:lnTo>
                    <a:pt x="20" y="175"/>
                  </a:lnTo>
                  <a:lnTo>
                    <a:pt x="9" y="158"/>
                  </a:lnTo>
                  <a:lnTo>
                    <a:pt x="0" y="114"/>
                  </a:lnTo>
                  <a:lnTo>
                    <a:pt x="0" y="75"/>
                  </a:lnTo>
                  <a:lnTo>
                    <a:pt x="0" y="35"/>
                  </a:lnTo>
                  <a:lnTo>
                    <a:pt x="26" y="11"/>
                  </a:lnTo>
                  <a:close/>
                </a:path>
              </a:pathLst>
            </a:custGeom>
            <a:noFill/>
            <a:ln w="28575" cmpd="sng">
              <a:solidFill>
                <a:schemeClr val="hlink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0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114">
              <a:extLst>
                <a:ext uri="{FF2B5EF4-FFF2-40B4-BE49-F238E27FC236}">
                  <a16:creationId xmlns:a16="http://schemas.microsoft.com/office/drawing/2014/main" id="{81979F30-48DD-4C7C-8C3A-BE2C36E7749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10" y="448"/>
              <a:ext cx="90" cy="32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15">
              <a:extLst>
                <a:ext uri="{FF2B5EF4-FFF2-40B4-BE49-F238E27FC236}">
                  <a16:creationId xmlns:a16="http://schemas.microsoft.com/office/drawing/2014/main" id="{02AE368D-B0D3-4BB2-8FE8-3774B12702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49" y="577"/>
              <a:ext cx="150" cy="63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WordArt 117" descr="White marble">
              <a:extLst>
                <a:ext uri="{FF2B5EF4-FFF2-40B4-BE49-F238E27FC236}">
                  <a16:creationId xmlns:a16="http://schemas.microsoft.com/office/drawing/2014/main" id="{4C97D273-A7B9-4EF4-8DF8-2915E4099A22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1053621">
              <a:off x="4709" y="580"/>
              <a:ext cx="450" cy="169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legacyObliqueRight"/>
                <a:lightRig rig="legacyHarsh3" dir="t"/>
              </a:scene3d>
              <a:sp3d extrusionH="100000" prstMaterial="legacyMatte">
                <a:extrusionClr>
                  <a:srgbClr val="663300"/>
                </a:extrusionClr>
                <a:contourClr>
                  <a:srgbClr val="FFCC99"/>
                </a:contourClr>
              </a:sp3d>
            </a:bodyPr>
            <a:lstStyle/>
            <a:p>
              <a:pPr algn="ctr"/>
              <a:r>
                <a:rPr lang="en-US" sz="3600" kern="10" dirty="0">
                  <a:ln w="9525">
                    <a:round/>
                    <a:headEnd/>
                    <a:tailEnd/>
                  </a:ln>
                  <a:blipFill dpi="0" rotWithShape="0">
                    <a:blip r:embed="rId2"/>
                    <a:srcRect/>
                    <a:tile tx="0" ty="0" sx="100000" sy="100000" flip="none" algn="tl"/>
                  </a:blipFill>
                  <a:effectLst/>
                  <a:latin typeface="Arial Black" panose="020B0A04020102020204" pitchFamily="34" charset="0"/>
                </a:rPr>
                <a:t>S E </a:t>
              </a:r>
              <a:r>
                <a:rPr lang="en-US" sz="3600" kern="10" dirty="0" err="1">
                  <a:ln w="9525">
                    <a:round/>
                    <a:headEnd/>
                    <a:tailEnd/>
                  </a:ln>
                  <a:blipFill dpi="0" rotWithShape="0">
                    <a:blip r:embed="rId2"/>
                    <a:srcRect/>
                    <a:tile tx="0" ty="0" sx="100000" sy="100000" flip="none" algn="tl"/>
                  </a:blipFill>
                  <a:effectLst/>
                  <a:latin typeface="Arial Black" panose="020B0A04020102020204" pitchFamily="34" charset="0"/>
                </a:rPr>
                <a:t>E</a:t>
              </a:r>
              <a:endParaRPr lang="en-US" sz="3600" kern="10" dirty="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/>
                <a:latin typeface="Arial Black" panose="020B0A04020102020204" pitchFamily="34" charset="0"/>
              </a:endParaRPr>
            </a:p>
          </p:txBody>
        </p:sp>
      </p:grpSp>
      <p:pic>
        <p:nvPicPr>
          <p:cNvPr id="13" name="Picture 12" descr="Logo of a car superimposed on outline of Pennsylvania">
            <a:extLst>
              <a:ext uri="{FF2B5EF4-FFF2-40B4-BE49-F238E27FC236}">
                <a16:creationId xmlns:a16="http://schemas.microsoft.com/office/drawing/2014/main" id="{6587262F-15BD-4B42-A11A-F52E555B0D71}"/>
              </a:ext>
            </a:extLst>
          </p:cNvPr>
          <p:cNvPicPr/>
          <p:nvPr/>
        </p:nvPicPr>
        <p:blipFill rotWithShape="1">
          <a:blip r:embed="rId3"/>
          <a:srcRect l="16319" t="84606" r="73959" b="3732"/>
          <a:stretch/>
        </p:blipFill>
        <p:spPr bwMode="auto">
          <a:xfrm>
            <a:off x="309232" y="5486399"/>
            <a:ext cx="987552" cy="61264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947831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858A1-A99A-4282-AAD4-8E0042A4D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High School Driver Education Program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1CB83-F4E7-441C-8D1B-58C4FAAC8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 dirty="0"/>
              <a:t>Program Development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/>
              <a:t>Concepts and Practices</a:t>
            </a:r>
            <a:endParaRPr lang="en-US" altLang="en-US" sz="2400" dirty="0">
              <a:solidFill>
                <a:srgbClr val="00007A"/>
              </a:solidFill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1D331D-2B12-4D10-B3CE-1F3E2ED70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11/28/2018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3F8A25-42DE-4300-9986-BAC15E5B2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20</a:t>
            </a:fld>
            <a:endParaRPr lang="en-US"/>
          </a:p>
        </p:txBody>
      </p:sp>
      <p:graphicFrame>
        <p:nvGraphicFramePr>
          <p:cNvPr id="6" name="Object 4" descr="Picture of a teacher in front of a classroom">
            <a:hlinkClick r:id="" action="ppaction://ole?verb=0"/>
            <a:extLst>
              <a:ext uri="{FF2B5EF4-FFF2-40B4-BE49-F238E27FC236}">
                <a16:creationId xmlns:a16="http://schemas.microsoft.com/office/drawing/2014/main" id="{4E668CBF-D2D0-43C3-9A57-5FEA02E7DB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5434306"/>
              </p:ext>
            </p:extLst>
          </p:nvPr>
        </p:nvGraphicFramePr>
        <p:xfrm>
          <a:off x="5708650" y="3657600"/>
          <a:ext cx="2978150" cy="211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Microsoft ClipArt Gallery" r:id="rId3" imgW="4000320" imgH="2844720" progId="MS_ClipArt_Gallery">
                  <p:embed/>
                </p:oleObj>
              </mc:Choice>
              <mc:Fallback>
                <p:oleObj name="Microsoft ClipArt Gallery" r:id="rId3" imgW="4000320" imgH="2844720" progId="MS_ClipArt_Gallery">
                  <p:embed/>
                  <p:pic>
                    <p:nvPicPr>
                      <p:cNvPr id="241668" name="Object 4">
                        <a:hlinkClick r:id="" action="ppaction://ole?verb=0"/>
                        <a:extLst>
                          <a:ext uri="{FF2B5EF4-FFF2-40B4-BE49-F238E27FC236}">
                            <a16:creationId xmlns:a16="http://schemas.microsoft.com/office/drawing/2014/main" id="{65CD5A05-68F0-4CDF-A002-C329BF40D83C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8650" y="3657600"/>
                        <a:ext cx="2978150" cy="2116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 descr="Logo of a car superimposed on outline of Pennsylvania">
            <a:extLst>
              <a:ext uri="{FF2B5EF4-FFF2-40B4-BE49-F238E27FC236}">
                <a16:creationId xmlns:a16="http://schemas.microsoft.com/office/drawing/2014/main" id="{551C867F-7A68-4EA0-8E35-05C7F456E703}"/>
              </a:ext>
            </a:extLst>
          </p:cNvPr>
          <p:cNvPicPr/>
          <p:nvPr/>
        </p:nvPicPr>
        <p:blipFill rotWithShape="1">
          <a:blip r:embed="rId5"/>
          <a:srcRect l="16319" t="84606" r="73959" b="3732"/>
          <a:stretch/>
        </p:blipFill>
        <p:spPr bwMode="auto">
          <a:xfrm>
            <a:off x="463062" y="5745203"/>
            <a:ext cx="990600" cy="61114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188095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/>
          <p:cNvSpPr txBox="1">
            <a:spLocks noChangeArrowheads="1"/>
          </p:cNvSpPr>
          <p:nvPr/>
        </p:nvSpPr>
        <p:spPr bwMode="auto">
          <a:xfrm>
            <a:off x="476250" y="2430463"/>
            <a:ext cx="8229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For more information on Driver’s Education and Safety please visit PDE’s website at </a:t>
            </a:r>
            <a:r>
              <a:rPr lang="en-US" altLang="en-US" sz="2000" u="sng" dirty="0">
                <a:solidFill>
                  <a:srgbClr val="0000FF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www.education.pa.gov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9"/>
          <p:cNvSpPr txBox="1">
            <a:spLocks noChangeArrowheads="1"/>
          </p:cNvSpPr>
          <p:nvPr/>
        </p:nvSpPr>
        <p:spPr bwMode="auto">
          <a:xfrm>
            <a:off x="476250" y="3836075"/>
            <a:ext cx="8210550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1600" i="1" dirty="0"/>
              <a:t>The mission of the Department of Education is to ensure that every learner has access to a world-class education system that academically prepares children and adults to succeed as productive citizens. Further, the Department seeks to establish a culture that is committed to improving opportunities throughout the commonwealth by ensuring that technical support, resources, and optimal learning environments are available for all students, whether children or adults.</a:t>
            </a:r>
            <a:endParaRPr lang="en-US" sz="1600" dirty="0"/>
          </a:p>
          <a:p>
            <a:r>
              <a:rPr lang="en-US" dirty="0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09242-B7C9-4E08-B84E-BC2A06CF552E}" type="datetime1">
              <a:rPr lang="en-US" smtClean="0"/>
              <a:t>11/28/2018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Contact</a:t>
            </a:r>
            <a:r>
              <a:rPr lang="en-US" baseline="0" dirty="0"/>
              <a:t>/Mission</a:t>
            </a:r>
            <a:endParaRPr lang="en-US" dirty="0"/>
          </a:p>
        </p:txBody>
      </p:sp>
      <p:pic>
        <p:nvPicPr>
          <p:cNvPr id="7" name="Picture 6" descr="Logo of a car superimposed on outline of Pennsylvania">
            <a:extLst>
              <a:ext uri="{FF2B5EF4-FFF2-40B4-BE49-F238E27FC236}">
                <a16:creationId xmlns:a16="http://schemas.microsoft.com/office/drawing/2014/main" id="{33A1349B-779F-4D55-80EB-228850BDFBA5}"/>
              </a:ext>
            </a:extLst>
          </p:cNvPr>
          <p:cNvPicPr/>
          <p:nvPr/>
        </p:nvPicPr>
        <p:blipFill rotWithShape="1">
          <a:blip r:embed="rId2"/>
          <a:srcRect l="16319" t="84606" r="73959" b="3732"/>
          <a:stretch/>
        </p:blipFill>
        <p:spPr bwMode="auto">
          <a:xfrm>
            <a:off x="457200" y="5876413"/>
            <a:ext cx="987552" cy="61264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83214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9012A-E643-4B19-A7B2-6948808E9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Class Activities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41E15-BAE5-46E0-B816-A96E6F026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Classroom Lectures (large group activity)</a:t>
            </a:r>
          </a:p>
          <a:p>
            <a:r>
              <a:rPr lang="en-US" altLang="en-US" sz="2400" dirty="0"/>
              <a:t>Individualized Classroom Activities (small groups or individually)</a:t>
            </a:r>
          </a:p>
          <a:p>
            <a:r>
              <a:rPr lang="en-US" altLang="en-US" sz="2400" dirty="0"/>
              <a:t>Assessments (graded activities)</a:t>
            </a:r>
          </a:p>
          <a:p>
            <a:r>
              <a:rPr lang="en-US" altLang="en-US" sz="2400" dirty="0"/>
              <a:t>Simulation (small group activities)</a:t>
            </a:r>
          </a:p>
          <a:p>
            <a:pPr lvl="1"/>
            <a:r>
              <a:rPr lang="en-US" altLang="en-US" sz="2000" dirty="0"/>
              <a:t>visit simulation units</a:t>
            </a:r>
          </a:p>
          <a:p>
            <a:pPr lvl="1"/>
            <a:r>
              <a:rPr lang="en-US" altLang="en-US" sz="2000" dirty="0"/>
              <a:t>need to limit class size to twenty is based on simulation and range activities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89023-9533-46B3-B734-286BA846F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11/28/2018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2E2F0A-435D-468E-AD95-1E5CCDB4D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 descr="Logo of a car superimposed on outline of Pennsylvania">
            <a:extLst>
              <a:ext uri="{FF2B5EF4-FFF2-40B4-BE49-F238E27FC236}">
                <a16:creationId xmlns:a16="http://schemas.microsoft.com/office/drawing/2014/main" id="{0CCDE935-0D61-4A17-A127-5EED72A5FDE4}"/>
              </a:ext>
            </a:extLst>
          </p:cNvPr>
          <p:cNvPicPr/>
          <p:nvPr/>
        </p:nvPicPr>
        <p:blipFill rotWithShape="1">
          <a:blip r:embed="rId2"/>
          <a:srcRect l="16319" t="84606" r="73959" b="3732"/>
          <a:stretch/>
        </p:blipFill>
        <p:spPr bwMode="auto">
          <a:xfrm>
            <a:off x="457200" y="5819839"/>
            <a:ext cx="987552" cy="61264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3820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81CBA-19F3-45AF-B8C9-C7DEFA699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In-Car Activities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2140E9-B8FA-4147-A868-7B31D39D0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/>
              <a:t>Range activities are grouped activities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space and reference point lab 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Vehicle Balance and Control (</a:t>
            </a:r>
            <a:r>
              <a:rPr lang="en-US" altLang="en-US" sz="2000" dirty="0" err="1"/>
              <a:t>AutoControl</a:t>
            </a:r>
            <a:r>
              <a:rPr lang="en-US" altLang="en-US" sz="2000" dirty="0"/>
              <a:t> Monster)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basic skills audit (you may practice with your car)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traction loss control (wet surface training)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In-car activities are grouped activities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driver skills audit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remedial training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basic skill training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perceptual skill training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final audit of skills and performances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5C949-2E6A-49A8-87F9-073FA6864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11/28/2018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D2CCA6-A0A3-498E-A67F-7C959FE94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 descr="Logo of a car superimposed on outline of Pennsylvania">
            <a:extLst>
              <a:ext uri="{FF2B5EF4-FFF2-40B4-BE49-F238E27FC236}">
                <a16:creationId xmlns:a16="http://schemas.microsoft.com/office/drawing/2014/main" id="{A475730E-A021-43C4-968B-9A86BADC37EE}"/>
              </a:ext>
            </a:extLst>
          </p:cNvPr>
          <p:cNvPicPr/>
          <p:nvPr/>
        </p:nvPicPr>
        <p:blipFill rotWithShape="1">
          <a:blip r:embed="rId2"/>
          <a:srcRect l="16319" t="84606" r="73959" b="3732"/>
          <a:stretch/>
        </p:blipFill>
        <p:spPr bwMode="auto">
          <a:xfrm>
            <a:off x="457200" y="5819839"/>
            <a:ext cx="987552" cy="61264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76797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2B4E4-5E0D-44F6-B132-DFA7BB833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Attendance Policy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3722F6-5A96-4088-B6D2-4B57B6B90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dirty="0"/>
              <a:t>Hour requirement for completion and certification</a:t>
            </a:r>
          </a:p>
          <a:p>
            <a:pPr>
              <a:lnSpc>
                <a:spcPct val="80000"/>
              </a:lnSpc>
            </a:pPr>
            <a:r>
              <a:rPr lang="en-US" altLang="en-US" sz="2400" dirty="0"/>
              <a:t>When student misses fourth class or simulation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>
                <a:solidFill>
                  <a:srgbClr val="FF0000"/>
                </a:solidFill>
              </a:rPr>
              <a:t>dropped from class activities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>
                <a:solidFill>
                  <a:srgbClr val="FF0000"/>
                </a:solidFill>
              </a:rPr>
              <a:t>may make up work during next term class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>
                <a:solidFill>
                  <a:srgbClr val="FF0000"/>
                </a:solidFill>
              </a:rPr>
              <a:t> “I” grade will be issued</a:t>
            </a:r>
          </a:p>
          <a:p>
            <a:pPr lvl="2">
              <a:lnSpc>
                <a:spcPct val="80000"/>
              </a:lnSpc>
            </a:pPr>
            <a:r>
              <a:rPr lang="en-US" altLang="en-US" sz="1800" b="1" dirty="0">
                <a:solidFill>
                  <a:srgbClr val="0000CC"/>
                </a:solidFill>
              </a:rPr>
              <a:t>must retake class if activities are not made up in next term</a:t>
            </a:r>
          </a:p>
          <a:p>
            <a:pPr>
              <a:lnSpc>
                <a:spcPct val="80000"/>
              </a:lnSpc>
            </a:pPr>
            <a:r>
              <a:rPr lang="en-US" altLang="en-US" sz="2400" dirty="0"/>
              <a:t>When a student misses third in-car activity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>
                <a:solidFill>
                  <a:srgbClr val="FF0000"/>
                </a:solidFill>
              </a:rPr>
              <a:t>suspended from in-car activities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>
                <a:solidFill>
                  <a:srgbClr val="FF0000"/>
                </a:solidFill>
              </a:rPr>
              <a:t>may make up work during next term class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>
                <a:solidFill>
                  <a:srgbClr val="FF0000"/>
                </a:solidFill>
              </a:rPr>
              <a:t> “I” grade will be issued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>
                <a:solidFill>
                  <a:srgbClr val="FF0000"/>
                </a:solidFill>
              </a:rPr>
              <a:t>must retake class if activities are not made up in next term</a:t>
            </a:r>
          </a:p>
          <a:p>
            <a:pPr>
              <a:lnSpc>
                <a:spcPct val="80000"/>
              </a:lnSpc>
            </a:pPr>
            <a:r>
              <a:rPr lang="en-US" altLang="en-US" sz="2400" dirty="0"/>
              <a:t> “I” grades turn to “F” grade if not made up during next term class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B21CA-55B6-486D-AA8D-1BD43E6AA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11/28/2018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E123ED-FE80-48DA-A314-7A65A435E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 descr="Logo of a car superimposed on outline of Pennsylvania">
            <a:extLst>
              <a:ext uri="{FF2B5EF4-FFF2-40B4-BE49-F238E27FC236}">
                <a16:creationId xmlns:a16="http://schemas.microsoft.com/office/drawing/2014/main" id="{21B6F3DA-0DA4-4E87-8B10-646BFA2FA59A}"/>
              </a:ext>
            </a:extLst>
          </p:cNvPr>
          <p:cNvPicPr/>
          <p:nvPr/>
        </p:nvPicPr>
        <p:blipFill rotWithShape="1">
          <a:blip r:embed="rId2"/>
          <a:srcRect l="16319" t="84606" r="73959" b="3732"/>
          <a:stretch/>
        </p:blipFill>
        <p:spPr bwMode="auto">
          <a:xfrm>
            <a:off x="233032" y="5791200"/>
            <a:ext cx="987552" cy="61264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40625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BB979-F9B4-4028-B95F-387B35087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/>
              <a:t>Passing Classroom to Participate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0F67F-74AE-4E48-9984-3A62A0EEC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A student must be passing classroom and simulation activities to participate in the in-car activities</a:t>
            </a:r>
          </a:p>
          <a:p>
            <a:r>
              <a:rPr lang="en-US" altLang="en-US" sz="2400" dirty="0"/>
              <a:t>Example: if student fails test or is below passing... s/he is suspended from in-car activities</a:t>
            </a:r>
          </a:p>
          <a:p>
            <a:r>
              <a:rPr lang="en-US" altLang="en-US" sz="2400" dirty="0"/>
              <a:t> Attendance rules will apply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9E409F-C057-4C4F-B5EF-7796E44EF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11/28/2018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B394D2-77A8-4971-BA6B-98C701CFE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 descr="Logo of a car superimposed on outline of Pennsylvania">
            <a:extLst>
              <a:ext uri="{FF2B5EF4-FFF2-40B4-BE49-F238E27FC236}">
                <a16:creationId xmlns:a16="http://schemas.microsoft.com/office/drawing/2014/main" id="{21AB12C9-F2BE-4299-B42F-2E2064268187}"/>
              </a:ext>
            </a:extLst>
          </p:cNvPr>
          <p:cNvPicPr/>
          <p:nvPr/>
        </p:nvPicPr>
        <p:blipFill rotWithShape="1">
          <a:blip r:embed="rId2"/>
          <a:srcRect l="16319" t="84606" r="73959" b="3732"/>
          <a:stretch/>
        </p:blipFill>
        <p:spPr bwMode="auto">
          <a:xfrm>
            <a:off x="457200" y="5819839"/>
            <a:ext cx="987552" cy="61264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20948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08C46-3349-4AFB-84BB-9C463D9EB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Rules of Conduct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71C6E-F4C7-46EE-8987-0FC43E075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dirty="0"/>
              <a:t>We expect you to cooperate with our staff in any activity area</a:t>
            </a:r>
          </a:p>
          <a:p>
            <a:pPr>
              <a:lnSpc>
                <a:spcPct val="80000"/>
              </a:lnSpc>
            </a:pPr>
            <a:r>
              <a:rPr lang="en-US" altLang="en-US" sz="2400" dirty="0"/>
              <a:t>Food and drinks are not allowed in vehicle or simulator 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>
                <a:solidFill>
                  <a:srgbClr val="FF0000"/>
                </a:solidFill>
              </a:rPr>
              <a:t> electrical components 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>
                <a:solidFill>
                  <a:srgbClr val="FF0000"/>
                </a:solidFill>
              </a:rPr>
              <a:t> dangers to passengers</a:t>
            </a:r>
          </a:p>
          <a:p>
            <a:pPr>
              <a:lnSpc>
                <a:spcPct val="80000"/>
              </a:lnSpc>
            </a:pPr>
            <a:r>
              <a:rPr lang="en-US" altLang="en-US" sz="2400" dirty="0"/>
              <a:t>Abusive language will not be tolerated</a:t>
            </a:r>
          </a:p>
          <a:p>
            <a:pPr>
              <a:lnSpc>
                <a:spcPct val="80000"/>
              </a:lnSpc>
            </a:pPr>
            <a:r>
              <a:rPr lang="en-US" altLang="en-US" sz="2400" dirty="0"/>
              <a:t>Treat instructors and fellow class members with respect</a:t>
            </a:r>
          </a:p>
          <a:p>
            <a:pPr>
              <a:lnSpc>
                <a:spcPct val="80000"/>
              </a:lnSpc>
            </a:pPr>
            <a:r>
              <a:rPr lang="en-US" altLang="en-US" sz="2400" dirty="0"/>
              <a:t>Ask questions that are relative to the program and subject matter</a:t>
            </a:r>
          </a:p>
          <a:p>
            <a:pPr>
              <a:lnSpc>
                <a:spcPct val="80000"/>
              </a:lnSpc>
            </a:pPr>
            <a:r>
              <a:rPr lang="en-US" altLang="en-US" sz="2400" dirty="0"/>
              <a:t>Keep a notebook or portfolio of all classroom/laboratory activities</a:t>
            </a:r>
          </a:p>
          <a:p>
            <a:pPr>
              <a:lnSpc>
                <a:spcPct val="80000"/>
              </a:lnSpc>
            </a:pPr>
            <a:r>
              <a:rPr lang="en-US" altLang="en-US" sz="2400" dirty="0"/>
              <a:t>Be ready for class activities in a timely manner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6CB2FC-3450-4FCB-836D-AD1A7B14D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11/28/2018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40A734-27B1-47A9-B10C-28742E0B3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 descr="Logo of a car superimposed on outline of Pennsylvania">
            <a:extLst>
              <a:ext uri="{FF2B5EF4-FFF2-40B4-BE49-F238E27FC236}">
                <a16:creationId xmlns:a16="http://schemas.microsoft.com/office/drawing/2014/main" id="{ED1733A2-8264-4BD8-A005-D4A2956A90C6}"/>
              </a:ext>
            </a:extLst>
          </p:cNvPr>
          <p:cNvPicPr/>
          <p:nvPr/>
        </p:nvPicPr>
        <p:blipFill rotWithShape="1">
          <a:blip r:embed="rId2"/>
          <a:srcRect l="16319" t="84606" r="73959" b="3732"/>
          <a:stretch/>
        </p:blipFill>
        <p:spPr bwMode="auto">
          <a:xfrm>
            <a:off x="452021" y="5819839"/>
            <a:ext cx="987552" cy="61264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00997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64CC2-9B92-49F5-8FB8-62D7E6C6A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Penalties for Breaking Rules of Conduct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8F47C-800E-415C-8AFE-73744DA99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altLang="en-US" sz="2400" dirty="0"/>
              <a:t>Student will be removed from activity and treated as missing the class, simulation, or in-car activity</a:t>
            </a:r>
          </a:p>
          <a:p>
            <a:pPr>
              <a:lnSpc>
                <a:spcPct val="110000"/>
              </a:lnSpc>
            </a:pPr>
            <a:r>
              <a:rPr lang="en-US" altLang="en-US" sz="2400" dirty="0"/>
              <a:t> Attendance rules will be enforced as listed above</a:t>
            </a:r>
          </a:p>
          <a:p>
            <a:pPr>
              <a:lnSpc>
                <a:spcPct val="110000"/>
              </a:lnSpc>
            </a:pPr>
            <a:r>
              <a:rPr lang="en-US" altLang="en-US" sz="2400" dirty="0"/>
              <a:t> Tests, scores, or audits for the time missed will be     recorded as a “0”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8A7A09-F103-4C9A-A693-4A87B0F82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11/28/2018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9BB25E-5CE9-4C94-95A2-AD782E4E6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 descr="Logo of a car superimposed on outline of Pennsylvania">
            <a:extLst>
              <a:ext uri="{FF2B5EF4-FFF2-40B4-BE49-F238E27FC236}">
                <a16:creationId xmlns:a16="http://schemas.microsoft.com/office/drawing/2014/main" id="{F81AA781-B817-41B8-B140-C40BDC8EA29D}"/>
              </a:ext>
            </a:extLst>
          </p:cNvPr>
          <p:cNvPicPr/>
          <p:nvPr/>
        </p:nvPicPr>
        <p:blipFill rotWithShape="1">
          <a:blip r:embed="rId2"/>
          <a:srcRect l="16319" t="84606" r="73959" b="3732"/>
          <a:stretch/>
        </p:blipFill>
        <p:spPr bwMode="auto">
          <a:xfrm>
            <a:off x="457200" y="5819839"/>
            <a:ext cx="987552" cy="61264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34467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C28B8-A33C-45AF-AD8F-ECF61A679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Registration and Waiver Information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713FA-2B55-437D-83F1-7285578F6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/>
              <a:t>Must be completed and returned by next classroom session for scheduling groups</a:t>
            </a:r>
          </a:p>
          <a:p>
            <a:r>
              <a:rPr lang="en-US" altLang="en-US" sz="2400" dirty="0"/>
              <a:t>Waiver signature needed by parent if under age 18</a:t>
            </a:r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325D8-E45A-454E-849C-C059721C4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11/28/2018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8016E9-EB8F-4F69-8F75-9E33043D1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5" descr="Logo of a car superimposed on outline of Pennsylvania">
            <a:extLst>
              <a:ext uri="{FF2B5EF4-FFF2-40B4-BE49-F238E27FC236}">
                <a16:creationId xmlns:a16="http://schemas.microsoft.com/office/drawing/2014/main" id="{7FBC4667-C2D0-4480-8A60-349034E99C16}"/>
              </a:ext>
            </a:extLst>
          </p:cNvPr>
          <p:cNvPicPr/>
          <p:nvPr/>
        </p:nvPicPr>
        <p:blipFill rotWithShape="1">
          <a:blip r:embed="rId2"/>
          <a:srcRect l="16319" t="84606" r="73959" b="3732"/>
          <a:stretch/>
        </p:blipFill>
        <p:spPr bwMode="auto">
          <a:xfrm>
            <a:off x="457200" y="5819839"/>
            <a:ext cx="987552" cy="61264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7487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A4E9D8B9AE294BB8664582FC3229C4" ma:contentTypeVersion="3" ma:contentTypeDescription="Create a new document." ma:contentTypeScope="" ma:versionID="cf1e4c4ca9d7da6aad23c111eea9510d">
  <xsd:schema xmlns:xsd="http://www.w3.org/2001/XMLSchema" xmlns:xs="http://www.w3.org/2001/XMLSchema" xmlns:p="http://schemas.microsoft.com/office/2006/metadata/properties" xmlns:ns1="http://schemas.microsoft.com/sharepoint/v3" xmlns:ns2="a7af8e22-4aad-4637-bdfe-8881feb25ebc" targetNamespace="http://schemas.microsoft.com/office/2006/metadata/properties" ma:root="true" ma:fieldsID="333eeef662f33d827901a6908d0661d8" ns1:_="" ns2:_="">
    <xsd:import namespace="http://schemas.microsoft.com/sharepoint/v3"/>
    <xsd:import namespace="a7af8e22-4aad-4637-bdfe-8881feb25eb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af8e22-4aad-4637-bdfe-8881feb25eb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ECEE936-7A21-4BD2-81DC-CF2990CDF48B}"/>
</file>

<file path=customXml/itemProps2.xml><?xml version="1.0" encoding="utf-8"?>
<ds:datastoreItem xmlns:ds="http://schemas.openxmlformats.org/officeDocument/2006/customXml" ds:itemID="{CE087DF7-033F-4ABD-B50D-FA3F815DC6F5}"/>
</file>

<file path=customXml/itemProps3.xml><?xml version="1.0" encoding="utf-8"?>
<ds:datastoreItem xmlns:ds="http://schemas.openxmlformats.org/officeDocument/2006/customXml" ds:itemID="{F9AD6E3C-2AB7-4C50-BADB-251F7147707E}"/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1101</Words>
  <Application>Microsoft Office PowerPoint</Application>
  <PresentationFormat>On-screen Show (4:3)</PresentationFormat>
  <Paragraphs>192</Paragraphs>
  <Slides>21</Slides>
  <Notes>0</Notes>
  <HiddenSlides>0</HiddenSlides>
  <MMClips>3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Arial Black</vt:lpstr>
      <vt:lpstr>Berlin Sans FB</vt:lpstr>
      <vt:lpstr>Calibri</vt:lpstr>
      <vt:lpstr>Verdana</vt:lpstr>
      <vt:lpstr>Wingdings</vt:lpstr>
      <vt:lpstr>Office Theme</vt:lpstr>
      <vt:lpstr>Microsoft ClipArt Gallery</vt:lpstr>
      <vt:lpstr>Clip</vt:lpstr>
      <vt:lpstr>State Driver Responsibilities:   Knowing the Local Program</vt:lpstr>
      <vt:lpstr>Introduction</vt:lpstr>
      <vt:lpstr>Class Activities</vt:lpstr>
      <vt:lpstr>In-Car Activities </vt:lpstr>
      <vt:lpstr>Attendance Policy</vt:lpstr>
      <vt:lpstr> Passing Classroom to Participate</vt:lpstr>
      <vt:lpstr>Rules of Conduct</vt:lpstr>
      <vt:lpstr>Penalties for Breaking Rules of Conduct</vt:lpstr>
      <vt:lpstr>Registration and Waiver Information</vt:lpstr>
      <vt:lpstr>Class Schedule of Activities</vt:lpstr>
      <vt:lpstr>Complete a Class Project</vt:lpstr>
      <vt:lpstr>In a Traffic Safety Program…</vt:lpstr>
      <vt:lpstr>State Graduated License Program </vt:lpstr>
      <vt:lpstr>Class Assignments </vt:lpstr>
      <vt:lpstr>Driver Education Program Goals</vt:lpstr>
      <vt:lpstr>Driver Education Program Goals</vt:lpstr>
      <vt:lpstr>Driver Education Program Goals</vt:lpstr>
      <vt:lpstr>Next Session</vt:lpstr>
      <vt:lpstr>Adding 2 MPH to Speed</vt:lpstr>
      <vt:lpstr>High School Driver Education Program</vt:lpstr>
      <vt:lpstr>Contact/Mission</vt:lpstr>
    </vt:vector>
  </TitlesOfParts>
  <Company>PA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pdeadmin</dc:creator>
  <cp:lastModifiedBy>Mosher, Alison</cp:lastModifiedBy>
  <cp:revision>27</cp:revision>
  <dcterms:created xsi:type="dcterms:W3CDTF">2017-02-01T18:23:33Z</dcterms:created>
  <dcterms:modified xsi:type="dcterms:W3CDTF">2018-11-28T16:53:10Z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0x01010063A4E9D8B9AE294BB8664582FC3229C4</vt:lpwstr>
  </property>
</Properties>
</file>