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2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372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01" r:id="rId61"/>
    <p:sldId id="313" r:id="rId62"/>
    <p:sldId id="314" r:id="rId63"/>
    <p:sldId id="315" r:id="rId64"/>
    <p:sldId id="316" r:id="rId65"/>
    <p:sldId id="317" r:id="rId66"/>
    <p:sldId id="322" r:id="rId67"/>
    <p:sldId id="323" r:id="rId68"/>
    <p:sldId id="324" r:id="rId69"/>
    <p:sldId id="325" r:id="rId70"/>
    <p:sldId id="319" r:id="rId71"/>
    <p:sldId id="320" r:id="rId72"/>
    <p:sldId id="321" r:id="rId73"/>
    <p:sldId id="326" r:id="rId74"/>
    <p:sldId id="327" r:id="rId75"/>
    <p:sldId id="328" r:id="rId76"/>
    <p:sldId id="329" r:id="rId77"/>
    <p:sldId id="330" r:id="rId78"/>
    <p:sldId id="331" r:id="rId79"/>
    <p:sldId id="332" r:id="rId80"/>
    <p:sldId id="318" r:id="rId81"/>
    <p:sldId id="333" r:id="rId82"/>
    <p:sldId id="334" r:id="rId83"/>
    <p:sldId id="335" r:id="rId84"/>
    <p:sldId id="336" r:id="rId85"/>
    <p:sldId id="338" r:id="rId86"/>
    <p:sldId id="337" r:id="rId87"/>
    <p:sldId id="339" r:id="rId88"/>
    <p:sldId id="340" r:id="rId89"/>
    <p:sldId id="341" r:id="rId90"/>
    <p:sldId id="342" r:id="rId91"/>
    <p:sldId id="343" r:id="rId92"/>
    <p:sldId id="344" r:id="rId93"/>
    <p:sldId id="345" r:id="rId94"/>
    <p:sldId id="346" r:id="rId95"/>
    <p:sldId id="347" r:id="rId96"/>
    <p:sldId id="348" r:id="rId97"/>
    <p:sldId id="349" r:id="rId98"/>
    <p:sldId id="350" r:id="rId99"/>
    <p:sldId id="351" r:id="rId100"/>
    <p:sldId id="352" r:id="rId101"/>
    <p:sldId id="353" r:id="rId102"/>
    <p:sldId id="354" r:id="rId103"/>
    <p:sldId id="355" r:id="rId104"/>
    <p:sldId id="356" r:id="rId105"/>
    <p:sldId id="357" r:id="rId106"/>
    <p:sldId id="361" r:id="rId107"/>
    <p:sldId id="362" r:id="rId108"/>
    <p:sldId id="363" r:id="rId109"/>
    <p:sldId id="364" r:id="rId110"/>
    <p:sldId id="359" r:id="rId111"/>
    <p:sldId id="360" r:id="rId112"/>
    <p:sldId id="365" r:id="rId113"/>
    <p:sldId id="366" r:id="rId114"/>
    <p:sldId id="367" r:id="rId115"/>
    <p:sldId id="368" r:id="rId116"/>
    <p:sldId id="358" r:id="rId117"/>
    <p:sldId id="369" r:id="rId118"/>
    <p:sldId id="370" r:id="rId119"/>
    <p:sldId id="371" r:id="rId120"/>
    <p:sldId id="258" r:id="rId1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61" autoAdjust="0"/>
  </p:normalViewPr>
  <p:slideViewPr>
    <p:cSldViewPr>
      <p:cViewPr varScale="1">
        <p:scale>
          <a:sx n="108" d="100"/>
          <a:sy n="108" d="100"/>
        </p:scale>
        <p:origin x="40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2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16" Type="http://schemas.openxmlformats.org/officeDocument/2006/relationships/slide" Target="slides/slide112.xml"/><Relationship Id="rId124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11" Type="http://schemas.openxmlformats.org/officeDocument/2006/relationships/slide" Target="slides/slide10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theme" Target="theme/theme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1000">
        <p159:morph option="byObject"/>
        <p:sndAc>
          <p:stSnd>
            <p:snd r:embed="rId1" name="chimes.wav"/>
          </p:stSnd>
        </p:sndAc>
      </p:transition>
    </mc:Choice>
    <mc:Fallback xmlns="">
      <p:transition spd="slow" advClick="0" advTm="1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1000">
        <p159:morph option="byObject"/>
        <p:sndAc>
          <p:stSnd>
            <p:snd r:embed="rId1" name="chimes.wav"/>
          </p:stSnd>
        </p:sndAc>
      </p:transition>
    </mc:Choice>
    <mc:Fallback xmlns="">
      <p:transition spd="slow" advClick="0" advTm="1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1000">
        <p159:morph option="byObject"/>
        <p:sndAc>
          <p:stSnd>
            <p:snd r:embed="rId1" name="chimes.wav"/>
          </p:stSnd>
        </p:sndAc>
      </p:transition>
    </mc:Choice>
    <mc:Fallback xmlns="">
      <p:transition spd="slow" advClick="0" advTm="1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1000">
        <p159:morph option="byObject"/>
        <p:sndAc>
          <p:stSnd>
            <p:snd r:embed="rId1" name="chimes.wav"/>
          </p:stSnd>
        </p:sndAc>
      </p:transition>
    </mc:Choice>
    <mc:Fallback xmlns="">
      <p:transition spd="slow" advClick="0" advTm="1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1000">
        <p159:morph option="byObject"/>
        <p:sndAc>
          <p:stSnd>
            <p:snd r:embed="rId1" name="chimes.wav"/>
          </p:stSnd>
        </p:sndAc>
      </p:transition>
    </mc:Choice>
    <mc:Fallback xmlns="">
      <p:transition spd="slow" advClick="0" advTm="1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1000">
        <p159:morph option="byObject"/>
        <p:sndAc>
          <p:stSnd>
            <p:snd r:embed="rId1" name="chimes.wav"/>
          </p:stSnd>
        </p:sndAc>
      </p:transition>
    </mc:Choice>
    <mc:Fallback xmlns="">
      <p:transition spd="slow" advClick="0" advTm="1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1000">
        <p159:morph option="byObject"/>
        <p:sndAc>
          <p:stSnd>
            <p:snd r:embed="rId1" name="chimes.wav"/>
          </p:stSnd>
        </p:sndAc>
      </p:transition>
    </mc:Choice>
    <mc:Fallback xmlns="">
      <p:transition spd="slow" advClick="0" advTm="1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1000">
        <p159:morph option="byObject"/>
        <p:sndAc>
          <p:stSnd>
            <p:snd r:embed="rId1" name="chimes.wav"/>
          </p:stSnd>
        </p:sndAc>
      </p:transition>
    </mc:Choice>
    <mc:Fallback xmlns="">
      <p:transition spd="slow" advClick="0" advTm="1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1000">
        <p159:morph option="byObject"/>
        <p:sndAc>
          <p:stSnd>
            <p:snd r:embed="rId1" name="chimes.wav"/>
          </p:stSnd>
        </p:sndAc>
      </p:transition>
    </mc:Choice>
    <mc:Fallback xmlns="">
      <p:transition spd="slow" advClick="0" advTm="1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1000">
        <p159:morph option="byObject"/>
        <p:sndAc>
          <p:stSnd>
            <p:snd r:embed="rId1" name="chimes.wav"/>
          </p:stSnd>
        </p:sndAc>
      </p:transition>
    </mc:Choice>
    <mc:Fallback xmlns="">
      <p:transition spd="slow" advClick="0" advTm="1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1000">
        <p159:morph option="byObject"/>
        <p:sndAc>
          <p:stSnd>
            <p:snd r:embed="rId1" name="chimes.wav"/>
          </p:stSnd>
        </p:sndAc>
      </p:transition>
    </mc:Choice>
    <mc:Fallback xmlns="">
      <p:transition spd="slow" advClick="0" advTm="1000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spd="slow" advClick="0" advTm="1000">
        <p159:morph option="byObject"/>
        <p:sndAc>
          <p:stSnd>
            <p:snd r:embed="rId13" name="chimes.wav"/>
          </p:stSnd>
        </p:sndAc>
      </p:transition>
    </mc:Choice>
    <mc:Fallback xmlns="">
      <p:transition spd="slow" advClick="0" advTm="1000">
        <p:fade/>
        <p:sndAc>
          <p:stSnd>
            <p:snd r:embed="rId16" name="chimes.wav"/>
          </p:stSnd>
        </p:sndAc>
      </p:transition>
    </mc:Fallback>
  </mc:AlternateConten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0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audio" Target="../media/audio1.wav"/></Relationships>
</file>

<file path=ppt/slides/_rels/slide10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8.png"/><Relationship Id="rId7" Type="http://schemas.openxmlformats.org/officeDocument/2006/relationships/image" Target="../media/image1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audio" Target="../media/audio1.wav"/></Relationships>
</file>

<file path=ppt/slides/_rels/slide1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audio" Target="../media/audio1.wav"/></Relationships>
</file>

<file path=ppt/slides/_rels/slide112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jpe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audio" Target="../media/audio1.wav"/></Relationships>
</file>

<file path=ppt/slides/_rels/slide1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audio" Target="../media/audio1.wav"/></Relationships>
</file>

<file path=ppt/slides/_rels/slide115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55.jpeg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56.jpeg"/><Relationship Id="rId4" Type="http://schemas.openxmlformats.org/officeDocument/2006/relationships/image" Target="../media/image51.png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3D52-904E-4A66-ACEA-A7B79BE56C18}" type="datetime1">
              <a:rPr lang="en-US" smtClean="0"/>
              <a:t>1/23/2019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64656E77-AFE2-41CA-941E-F57FA18FF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133600"/>
            <a:ext cx="8153400" cy="1470025"/>
          </a:xfrm>
        </p:spPr>
        <p:txBody>
          <a:bodyPr>
            <a:normAutofit fontScale="90000"/>
          </a:bodyPr>
          <a:lstStyle/>
          <a:p>
            <a:r>
              <a:rPr lang="en-US" sz="4800" b="1" dirty="0"/>
              <a:t>Road Signs Recognition Quiz</a:t>
            </a:r>
          </a:p>
        </p:txBody>
      </p:sp>
    </p:spTree>
    <p:extLst>
      <p:ext uri="{BB962C8B-B14F-4D97-AF65-F5344CB8AC3E}">
        <p14:creationId xmlns:p14="http://schemas.microsoft.com/office/powerpoint/2010/main" val="137983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chimes.wav"/>
          </p:stSnd>
        </p:sndAc>
      </p:transition>
    </mc:Choice>
    <mc:Fallback xmlns="">
      <p:transition>
        <p:sndAc>
          <p:stSnd>
            <p:snd r:embed="rId3" name="chimes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18707-9C16-4E65-AABA-09E41EDA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9BCC67-BE77-4511-95F7-F28BC316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82F997BB-A352-41CD-923F-A30AE9D31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" name="Picture 4" descr="Warning of Stop Sign at Intersection">
            <a:extLst>
              <a:ext uri="{FF2B5EF4-FFF2-40B4-BE49-F238E27FC236}">
                <a16:creationId xmlns:a16="http://schemas.microsoft.com/office/drawing/2014/main" id="{E074946D-AE32-46D7-9418-440825365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8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601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ADFA9-A4E2-4588-B920-05BC408B1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D72B1A-9C01-49A2-A8CC-92E11967E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100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0494093C-A703-4A27-9B6D-8B57B488683E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48.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22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E5FF5-7E3B-4F8A-85DB-794BA769D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8AF96C-8CD2-42B5-BE51-20D394F79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101</a:t>
            </a:fld>
            <a:endParaRPr lang="en-US"/>
          </a:p>
        </p:txBody>
      </p:sp>
      <p:pic>
        <p:nvPicPr>
          <p:cNvPr id="6" name="Picture 4" descr="Marina sign">
            <a:extLst>
              <a:ext uri="{FF2B5EF4-FFF2-40B4-BE49-F238E27FC236}">
                <a16:creationId xmlns:a16="http://schemas.microsoft.com/office/drawing/2014/main" id="{0369E2C8-9AF4-4E96-8CA6-AF7E27414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54584"/>
            <a:ext cx="3348830" cy="3348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51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7BF43-E171-41F4-90C0-C6957129B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7D3A2-E272-4AC9-8C39-1F5B344C9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102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13531D32-A132-4F85-B4D5-5FF024EE5F4D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49.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7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2AA29-16A5-4C01-B8DA-AAE2D3906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3CF320-65D0-4A79-980E-B551C6CC9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103</a:t>
            </a:fld>
            <a:endParaRPr lang="en-US"/>
          </a:p>
        </p:txBody>
      </p:sp>
      <p:pic>
        <p:nvPicPr>
          <p:cNvPr id="6" name="Picture 4" descr="Warning pavement ends">
            <a:extLst>
              <a:ext uri="{FF2B5EF4-FFF2-40B4-BE49-F238E27FC236}">
                <a16:creationId xmlns:a16="http://schemas.microsoft.com/office/drawing/2014/main" id="{47FEE387-E778-4A80-B176-84101DC45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8" y="1527969"/>
            <a:ext cx="3802063" cy="380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9CCDC-D452-4FB0-A6E0-9B0717A8C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ACBABA-AF33-4CD6-97A6-7A65EB83D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104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111439DF-8006-4B2F-9CDF-EAD5F99DA012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50.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62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AACC4-4ABF-4C7B-A905-EBF17D7D8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5B4816-430B-424D-990E-42FEB85E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105</a:t>
            </a:fld>
            <a:endParaRPr lang="en-US"/>
          </a:p>
        </p:txBody>
      </p:sp>
      <p:pic>
        <p:nvPicPr>
          <p:cNvPr id="6" name="Picture 1029" descr="Children at play sign">
            <a:extLst>
              <a:ext uri="{FF2B5EF4-FFF2-40B4-BE49-F238E27FC236}">
                <a16:creationId xmlns:a16="http://schemas.microsoft.com/office/drawing/2014/main" id="{017EDBA6-5BD1-45FA-A2AB-E639D6DF7C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5" y="1862137"/>
            <a:ext cx="227965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9599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612217-8F6F-4771-B557-08AB790C7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2B083-B3A9-44C7-AC91-0ECBF26A6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106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30062F4-E529-4784-9D2F-CE6A31BE7216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590800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Tx/>
              <a:buNone/>
            </a:pPr>
            <a:r>
              <a:rPr lang="en-US" altLang="en-US" sz="7200" b="1" dirty="0"/>
              <a:t>That is all of the Signs…</a:t>
            </a:r>
          </a:p>
        </p:txBody>
      </p:sp>
    </p:spTree>
    <p:extLst>
      <p:ext uri="{BB962C8B-B14F-4D97-AF65-F5344CB8AC3E}">
        <p14:creationId xmlns:p14="http://schemas.microsoft.com/office/powerpoint/2010/main" val="255790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B1BA6-A4D4-479F-BA39-96411902C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BB3AD9-ECAF-4297-9683-7C87B8E5D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107</a:t>
            </a:fld>
            <a:endParaRPr lang="en-US"/>
          </a:p>
        </p:txBody>
      </p:sp>
      <p:pic>
        <p:nvPicPr>
          <p:cNvPr id="6" name="Picture 6" descr="Sting Ray Fever">
            <a:extLst>
              <a:ext uri="{FF2B5EF4-FFF2-40B4-BE49-F238E27FC236}">
                <a16:creationId xmlns:a16="http://schemas.microsoft.com/office/drawing/2014/main" id="{6F543C56-ADDE-4FB1-B07D-DD77659D6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765" y="1524000"/>
            <a:ext cx="5782469" cy="4117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C977176-ACE3-4614-A1C0-C95D9DB1C2AF}"/>
              </a:ext>
            </a:extLst>
          </p:cNvPr>
          <p:cNvSpPr/>
          <p:nvPr/>
        </p:nvSpPr>
        <p:spPr>
          <a:xfrm>
            <a:off x="-76200" y="633486"/>
            <a:ext cx="43852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ANSWERS…</a:t>
            </a:r>
            <a:r>
              <a:rPr lang="en-US" altLang="en-US" sz="3200" b="1" dirty="0">
                <a:solidFill>
                  <a:srgbClr val="1C1C1C"/>
                </a:solidFill>
              </a:rPr>
              <a:t>.</a:t>
            </a:r>
            <a:endParaRPr lang="en-US" altLang="en-US" sz="3200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2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chimes.wav"/>
          </p:stSnd>
        </p:sndAc>
      </p:transition>
    </mc:Choice>
    <mc:Fallback xmlns="">
      <p:transition>
        <p:sndAc>
          <p:stSnd>
            <p:snd r:embed="rId4" name="chimes.wav"/>
          </p:stSnd>
        </p:sndAc>
      </p:transition>
    </mc:Fallback>
  </mc:AlternateContent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F8CD6-B271-46B6-8711-0C5790EA4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1143000"/>
          </a:xfrm>
        </p:spPr>
        <p:txBody>
          <a:bodyPr/>
          <a:lstStyle/>
          <a:p>
            <a:r>
              <a:rPr lang="en-US" altLang="en-US" b="1" dirty="0"/>
              <a:t>ANSWERS….</a:t>
            </a:r>
            <a:br>
              <a:rPr lang="en-US" altLang="en-US" dirty="0">
                <a:solidFill>
                  <a:srgbClr val="1C1C1C"/>
                </a:solidFill>
              </a:rPr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8F6F1-0804-4A30-81E7-C30C3085A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EAA16C-EF23-44C9-B204-DBC998C1B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108</a:t>
            </a:fld>
            <a:endParaRPr lang="en-US"/>
          </a:p>
        </p:txBody>
      </p:sp>
      <p:pic>
        <p:nvPicPr>
          <p:cNvPr id="6" name="Picture 4" descr="No Right Turn">
            <a:extLst>
              <a:ext uri="{FF2B5EF4-FFF2-40B4-BE49-F238E27FC236}">
                <a16:creationId xmlns:a16="http://schemas.microsoft.com/office/drawing/2014/main" id="{A2D317A8-89EC-4EF2-AD21-231B39AFE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" y="1371600"/>
            <a:ext cx="830263" cy="83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Warning of Multiple Curves">
            <a:extLst>
              <a:ext uri="{FF2B5EF4-FFF2-40B4-BE49-F238E27FC236}">
                <a16:creationId xmlns:a16="http://schemas.microsoft.com/office/drawing/2014/main" id="{D8643076-940F-431F-B8EF-F37830272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31" y="2375694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Big stop ahead">
            <a:extLst>
              <a:ext uri="{FF2B5EF4-FFF2-40B4-BE49-F238E27FC236}">
                <a16:creationId xmlns:a16="http://schemas.microsoft.com/office/drawing/2014/main" id="{6D7BB02B-039B-4ACE-8DE7-2C3EFAAC1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31" y="3298821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Two-way traffic ahead">
            <a:extLst>
              <a:ext uri="{FF2B5EF4-FFF2-40B4-BE49-F238E27FC236}">
                <a16:creationId xmlns:a16="http://schemas.microsoft.com/office/drawing/2014/main" id="{59AED435-7D02-4F71-8489-F0B27F12B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31" y="4198935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Do not enter sign">
            <a:extLst>
              <a:ext uri="{FF2B5EF4-FFF2-40B4-BE49-F238E27FC236}">
                <a16:creationId xmlns:a16="http://schemas.microsoft.com/office/drawing/2014/main" id="{EC7F5657-9903-4E1F-9311-C64FCAECF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" y="5998733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 descr="Playground ahead">
            <a:extLst>
              <a:ext uri="{FF2B5EF4-FFF2-40B4-BE49-F238E27FC236}">
                <a16:creationId xmlns:a16="http://schemas.microsoft.com/office/drawing/2014/main" id="{19223576-80AA-427B-89A8-9919813BA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" y="5098619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E06D5236-14DE-4468-98FD-9AD8681611F1}"/>
              </a:ext>
            </a:extLst>
          </p:cNvPr>
          <p:cNvSpPr txBox="1">
            <a:spLocks noChangeArrowheads="1"/>
          </p:cNvSpPr>
          <p:nvPr/>
        </p:nvSpPr>
        <p:spPr>
          <a:xfrm>
            <a:off x="1295400" y="1295400"/>
            <a:ext cx="7696200" cy="556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230000"/>
              </a:lnSpc>
              <a:buFontTx/>
              <a:buAutoNum type="arabicPeriod"/>
            </a:pPr>
            <a:r>
              <a:rPr lang="en-US" altLang="en-US" sz="2400" b="1" dirty="0"/>
              <a:t>No Right Turn at the Intersection</a:t>
            </a:r>
          </a:p>
          <a:p>
            <a:pPr marL="609600" indent="-609600">
              <a:lnSpc>
                <a:spcPct val="230000"/>
              </a:lnSpc>
              <a:buFontTx/>
              <a:buAutoNum type="arabicPeriod"/>
            </a:pPr>
            <a:r>
              <a:rPr lang="en-US" altLang="en-US" sz="2400" b="1" dirty="0"/>
              <a:t>Warning of Multiple Curves Ahead</a:t>
            </a:r>
          </a:p>
          <a:p>
            <a:pPr marL="609600" indent="-609600">
              <a:lnSpc>
                <a:spcPct val="230000"/>
              </a:lnSpc>
              <a:buFontTx/>
              <a:buAutoNum type="arabicPeriod"/>
            </a:pPr>
            <a:r>
              <a:rPr lang="en-US" altLang="en-US" sz="2400" b="1" dirty="0"/>
              <a:t>Warning of Stop Sign at Intersection</a:t>
            </a:r>
          </a:p>
          <a:p>
            <a:pPr marL="609600" indent="-609600">
              <a:lnSpc>
                <a:spcPct val="230000"/>
              </a:lnSpc>
              <a:buFontTx/>
              <a:buAutoNum type="arabicPeriod"/>
            </a:pPr>
            <a:r>
              <a:rPr lang="en-US" altLang="en-US" sz="2400" b="1" dirty="0"/>
              <a:t>Warning of Two-Way Traffic Ahead</a:t>
            </a:r>
          </a:p>
          <a:p>
            <a:pPr marL="609600" indent="-609600">
              <a:lnSpc>
                <a:spcPct val="230000"/>
              </a:lnSpc>
              <a:buFontTx/>
              <a:buAutoNum type="arabicPeriod"/>
            </a:pPr>
            <a:r>
              <a:rPr lang="en-US" altLang="en-US" sz="2400" b="1" dirty="0"/>
              <a:t>Warning of Playground Ahead</a:t>
            </a:r>
          </a:p>
          <a:p>
            <a:pPr marL="609600" indent="-609600">
              <a:lnSpc>
                <a:spcPct val="230000"/>
              </a:lnSpc>
              <a:buFontTx/>
              <a:buAutoNum type="arabicPeriod"/>
            </a:pPr>
            <a:r>
              <a:rPr lang="en-US" altLang="en-US" sz="2400" b="1" dirty="0"/>
              <a:t>Do Not Enter This Roadway</a:t>
            </a:r>
          </a:p>
        </p:txBody>
      </p:sp>
    </p:spTree>
    <p:extLst>
      <p:ext uri="{BB962C8B-B14F-4D97-AF65-F5344CB8AC3E}">
        <p14:creationId xmlns:p14="http://schemas.microsoft.com/office/powerpoint/2010/main" val="317297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chimes.wav"/>
          </p:stSnd>
        </p:sndAc>
      </p:transition>
    </mc:Choice>
    <mc:Fallback xmlns="">
      <p:transition>
        <p:sndAc>
          <p:stSnd>
            <p:snd r:embed="rId9" name="chimes.wav"/>
          </p:stSnd>
        </p:sndAc>
      </p:transition>
    </mc:Fallback>
  </mc:AlternateContent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7D9C8-8988-4349-900A-393B6DBF7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ANSWERS….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382DF-96C4-4EC2-A89A-065F8F0DAC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9827" y="6356350"/>
            <a:ext cx="2133600" cy="365125"/>
          </a:xfrm>
        </p:spPr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032C79-573D-448D-BCAE-A45C0EC9A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109</a:t>
            </a:fld>
            <a:endParaRPr lang="en-US" dirty="0"/>
          </a:p>
        </p:txBody>
      </p:sp>
      <p:pic>
        <p:nvPicPr>
          <p:cNvPr id="6" name="Picture 5" descr="Warning of Intersection Ahead">
            <a:extLst>
              <a:ext uri="{FF2B5EF4-FFF2-40B4-BE49-F238E27FC236}">
                <a16:creationId xmlns:a16="http://schemas.microsoft.com/office/drawing/2014/main" id="{DE33BE06-1678-4B38-A62A-F4E80BBB7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44" y="1517255"/>
            <a:ext cx="821534" cy="75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Warning - big hill - downshift needed">
            <a:extLst>
              <a:ext uri="{FF2B5EF4-FFF2-40B4-BE49-F238E27FC236}">
                <a16:creationId xmlns:a16="http://schemas.microsoft.com/office/drawing/2014/main" id="{81F280A3-0C2E-4271-ACB5-CE6492840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66" y="2357784"/>
            <a:ext cx="821534" cy="75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Warning of elk crossing">
            <a:extLst>
              <a:ext uri="{FF2B5EF4-FFF2-40B4-BE49-F238E27FC236}">
                <a16:creationId xmlns:a16="http://schemas.microsoft.com/office/drawing/2014/main" id="{C557D322-0DBD-48F0-B860-A13577C9D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67" y="3135987"/>
            <a:ext cx="673878" cy="671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Warning - divided highway">
            <a:extLst>
              <a:ext uri="{FF2B5EF4-FFF2-40B4-BE49-F238E27FC236}">
                <a16:creationId xmlns:a16="http://schemas.microsoft.com/office/drawing/2014/main" id="{FE9386E9-17B3-45E7-8FC4-BAF20BA3D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062" y="3919792"/>
            <a:ext cx="662783" cy="671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No parking">
            <a:extLst>
              <a:ext uri="{FF2B5EF4-FFF2-40B4-BE49-F238E27FC236}">
                <a16:creationId xmlns:a16="http://schemas.microsoft.com/office/drawing/2014/main" id="{EA20B122-D81B-4B8D-A6A1-F757AAE8A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32" y="4750867"/>
            <a:ext cx="608013" cy="60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Warning of divided highway ending ahead">
            <a:extLst>
              <a:ext uri="{FF2B5EF4-FFF2-40B4-BE49-F238E27FC236}">
                <a16:creationId xmlns:a16="http://schemas.microsoft.com/office/drawing/2014/main" id="{F2403E45-B08E-47ED-8E12-37A510F152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7" y="5518149"/>
            <a:ext cx="662783" cy="60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FC2118B1-058D-4278-88E6-13850BB3869E}"/>
              </a:ext>
            </a:extLst>
          </p:cNvPr>
          <p:cNvSpPr txBox="1">
            <a:spLocks noChangeArrowheads="1"/>
          </p:cNvSpPr>
          <p:nvPr/>
        </p:nvSpPr>
        <p:spPr>
          <a:xfrm>
            <a:off x="1333500" y="1447800"/>
            <a:ext cx="7772400" cy="5787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230000"/>
              </a:lnSpc>
              <a:buFontTx/>
              <a:buAutoNum type="arabicPeriod" startAt="7"/>
            </a:pPr>
            <a:r>
              <a:rPr lang="en-US" altLang="en-US" sz="2000" b="1" dirty="0"/>
              <a:t>Warning of Intersection Ahead</a:t>
            </a:r>
          </a:p>
          <a:p>
            <a:pPr marL="609600" indent="-609600">
              <a:lnSpc>
                <a:spcPct val="230000"/>
              </a:lnSpc>
              <a:buFontTx/>
              <a:buAutoNum type="arabicPeriod" startAt="7"/>
            </a:pPr>
            <a:r>
              <a:rPr lang="en-US" altLang="en-US" sz="2000" b="1" dirty="0"/>
              <a:t>Warning of Steep </a:t>
            </a:r>
            <a:r>
              <a:rPr lang="en-US" altLang="en-US" sz="2000" b="1" dirty="0" err="1"/>
              <a:t>Downgrade..Downshift</a:t>
            </a:r>
            <a:r>
              <a:rPr lang="en-US" altLang="en-US" sz="2000" b="1" dirty="0"/>
              <a:t> Needed</a:t>
            </a:r>
          </a:p>
          <a:p>
            <a:pPr marL="609600" indent="-609600">
              <a:lnSpc>
                <a:spcPct val="230000"/>
              </a:lnSpc>
              <a:buFontTx/>
              <a:buAutoNum type="arabicPeriod" startAt="7"/>
            </a:pPr>
            <a:r>
              <a:rPr lang="en-US" altLang="en-US" sz="2000" b="1" dirty="0"/>
              <a:t>Warning of Wildlife </a:t>
            </a:r>
            <a:r>
              <a:rPr lang="en-US" altLang="en-US" sz="2000" b="1" dirty="0" err="1"/>
              <a:t>Crossing..Elk</a:t>
            </a:r>
            <a:r>
              <a:rPr lang="en-US" altLang="en-US" sz="2000" b="1" dirty="0"/>
              <a:t> Crossing</a:t>
            </a:r>
          </a:p>
          <a:p>
            <a:pPr marL="609600" indent="-609600">
              <a:lnSpc>
                <a:spcPct val="230000"/>
              </a:lnSpc>
              <a:buFontTx/>
              <a:buAutoNum type="arabicPeriod" startAt="7"/>
            </a:pPr>
            <a:r>
              <a:rPr lang="en-US" altLang="en-US" sz="2000" b="1" dirty="0"/>
              <a:t>Warning of Divided Highway Starting Ahead</a:t>
            </a:r>
          </a:p>
          <a:p>
            <a:pPr marL="609600" indent="-609600">
              <a:lnSpc>
                <a:spcPct val="230000"/>
              </a:lnSpc>
              <a:buFontTx/>
              <a:buAutoNum type="arabicPeriod" startAt="7"/>
            </a:pPr>
            <a:r>
              <a:rPr lang="en-US" altLang="en-US" sz="2000" b="1" dirty="0"/>
              <a:t>Regulation.. No Parking Area</a:t>
            </a:r>
          </a:p>
          <a:p>
            <a:pPr marL="609600" indent="-609600">
              <a:lnSpc>
                <a:spcPct val="230000"/>
              </a:lnSpc>
              <a:buFontTx/>
              <a:buAutoNum type="arabicPeriod" startAt="7"/>
            </a:pPr>
            <a:r>
              <a:rPr lang="en-US" altLang="en-US" sz="2000" b="1" dirty="0"/>
              <a:t>Warning of Divided Highway Ending Ahead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77505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chimes.wav"/>
          </p:stSnd>
        </p:sndAc>
      </p:transition>
    </mc:Choice>
    <mc:Fallback xmlns="">
      <p:transition>
        <p:sndAc>
          <p:stSnd>
            <p:snd r:embed="rId9" name="chimes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335BB-17DD-4040-973B-440E906D4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8DF3A2-20CE-4A05-92FB-6C05AF222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</a:t>
            </a:fld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A21F785-70E4-40A6-9E2B-BBE93E668D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8">
            <a:extLst>
              <a:ext uri="{FF2B5EF4-FFF2-40B4-BE49-F238E27FC236}">
                <a16:creationId xmlns:a16="http://schemas.microsoft.com/office/drawing/2014/main" id="{DA14C3AF-40D1-4936-BE87-8CA6E5EC2BD4}"/>
              </a:ext>
            </a:extLst>
          </p:cNvPr>
          <p:cNvSpPr txBox="1">
            <a:spLocks/>
          </p:cNvSpPr>
          <p:nvPr/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4.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49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8EBE0-7AF0-48B7-8472-8A1082D5F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ANSWERS….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5C341-9747-4974-AC2B-84C25A4C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C7245D-8989-4304-ACD9-83601FE26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110</a:t>
            </a:fld>
            <a:endParaRPr lang="en-US"/>
          </a:p>
        </p:txBody>
      </p:sp>
      <p:pic>
        <p:nvPicPr>
          <p:cNvPr id="6" name="Picture 13" descr="Hospital zone">
            <a:extLst>
              <a:ext uri="{FF2B5EF4-FFF2-40B4-BE49-F238E27FC236}">
                <a16:creationId xmlns:a16="http://schemas.microsoft.com/office/drawing/2014/main" id="{043907A3-1BE8-4EA5-AAC9-8F665721B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76" y="3043206"/>
            <a:ext cx="550253" cy="550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5" descr="Warning - restricted height">
            <a:extLst>
              <a:ext uri="{FF2B5EF4-FFF2-40B4-BE49-F238E27FC236}">
                <a16:creationId xmlns:a16="http://schemas.microsoft.com/office/drawing/2014/main" id="{D08F22A1-9FB0-4186-BBBC-E78A05CF9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60" y="4515751"/>
            <a:ext cx="728098" cy="72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6" descr="Information Center">
            <a:extLst>
              <a:ext uri="{FF2B5EF4-FFF2-40B4-BE49-F238E27FC236}">
                <a16:creationId xmlns:a16="http://schemas.microsoft.com/office/drawing/2014/main" id="{A756901E-E50A-4F32-A818-961D2587E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76" y="5481919"/>
            <a:ext cx="594123" cy="594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High occupancy vehicle lane">
            <a:extLst>
              <a:ext uri="{FF2B5EF4-FFF2-40B4-BE49-F238E27FC236}">
                <a16:creationId xmlns:a16="http://schemas.microsoft.com/office/drawing/2014/main" id="{2DDE3B0B-197B-4498-BFF9-B71E5C541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26" y="3791558"/>
            <a:ext cx="1203474" cy="601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1" descr="Flagman ahead">
            <a:extLst>
              <a:ext uri="{FF2B5EF4-FFF2-40B4-BE49-F238E27FC236}">
                <a16:creationId xmlns:a16="http://schemas.microsoft.com/office/drawing/2014/main" id="{61AC401B-6083-48C4-843C-E596D563F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65" y="1373135"/>
            <a:ext cx="617907" cy="601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Yield to traffic">
            <a:extLst>
              <a:ext uri="{FF2B5EF4-FFF2-40B4-BE49-F238E27FC236}">
                <a16:creationId xmlns:a16="http://schemas.microsoft.com/office/drawing/2014/main" id="{D915DDF7-19E2-4DFC-AC10-E973E1E28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43" y="2208170"/>
            <a:ext cx="615929" cy="61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E44988B4-E0A8-4A2C-9110-FB0A5373AB1F}"/>
              </a:ext>
            </a:extLst>
          </p:cNvPr>
          <p:cNvSpPr txBox="1">
            <a:spLocks noChangeArrowheads="1"/>
          </p:cNvSpPr>
          <p:nvPr/>
        </p:nvSpPr>
        <p:spPr>
          <a:xfrm>
            <a:off x="1341437" y="1196975"/>
            <a:ext cx="79248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220000"/>
              </a:lnSpc>
              <a:buFontTx/>
              <a:buAutoNum type="arabicPeriod" startAt="13"/>
            </a:pPr>
            <a:r>
              <a:rPr lang="en-US" altLang="en-US" sz="2400" b="1" dirty="0"/>
              <a:t>Warning of Flagman Ahead</a:t>
            </a:r>
          </a:p>
          <a:p>
            <a:pPr marL="609600" indent="-609600">
              <a:lnSpc>
                <a:spcPct val="220000"/>
              </a:lnSpc>
              <a:buFontTx/>
              <a:buAutoNum type="arabicPeriod" startAt="13"/>
            </a:pPr>
            <a:r>
              <a:rPr lang="en-US" altLang="en-US" sz="2400" b="1" dirty="0"/>
              <a:t>Regulation… Yield to Traffic at Next Intersection</a:t>
            </a:r>
          </a:p>
          <a:p>
            <a:pPr marL="609600" indent="-609600">
              <a:lnSpc>
                <a:spcPct val="220000"/>
              </a:lnSpc>
              <a:buFontTx/>
              <a:buAutoNum type="arabicPeriod" startAt="13"/>
            </a:pPr>
            <a:r>
              <a:rPr lang="en-US" altLang="en-US" sz="2400" b="1" dirty="0"/>
              <a:t>Information… Hospital Zone or Location</a:t>
            </a:r>
          </a:p>
          <a:p>
            <a:pPr marL="609600" indent="-609600">
              <a:lnSpc>
                <a:spcPct val="220000"/>
              </a:lnSpc>
              <a:buFontTx/>
              <a:buNone/>
            </a:pPr>
            <a:r>
              <a:rPr lang="en-US" altLang="en-US" sz="2400" b="1" dirty="0"/>
              <a:t>       16.  Diamond Indicates High Occupancy Vehicle Lane</a:t>
            </a:r>
          </a:p>
          <a:p>
            <a:pPr marL="609600" indent="-609600">
              <a:lnSpc>
                <a:spcPct val="220000"/>
              </a:lnSpc>
              <a:buFontTx/>
              <a:buAutoNum type="arabicPeriod" startAt="17"/>
            </a:pPr>
            <a:r>
              <a:rPr lang="en-US" altLang="en-US" sz="2400" b="1" dirty="0"/>
              <a:t>Warning of Restricted Height Space Ahead</a:t>
            </a:r>
          </a:p>
          <a:p>
            <a:pPr marL="609600" indent="-609600">
              <a:lnSpc>
                <a:spcPct val="220000"/>
              </a:lnSpc>
              <a:buFontTx/>
              <a:buAutoNum type="arabicPeriod" startAt="17"/>
            </a:pPr>
            <a:r>
              <a:rPr lang="en-US" altLang="en-US" sz="2400" b="1" dirty="0"/>
              <a:t>Information… Information Center Location</a:t>
            </a:r>
          </a:p>
        </p:txBody>
      </p:sp>
    </p:spTree>
    <p:extLst>
      <p:ext uri="{BB962C8B-B14F-4D97-AF65-F5344CB8AC3E}">
        <p14:creationId xmlns:p14="http://schemas.microsoft.com/office/powerpoint/2010/main" val="265737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chimes.wav"/>
          </p:stSnd>
        </p:sndAc>
      </p:transition>
    </mc:Choice>
    <mc:Fallback xmlns="">
      <p:transition>
        <p:sndAc>
          <p:stSnd>
            <p:snd r:embed="rId9" name="chimes.wav"/>
          </p:stSnd>
        </p:sndAc>
      </p:transition>
    </mc:Fallback>
  </mc:AlternateContent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5ABAC-C297-4F91-B947-52E23F85B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ANSWERS….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62FB8-EFF1-4B87-95F7-AA12EBA6C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5193F7-4D0F-436F-AAB2-98079C2FC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111</a:t>
            </a:fld>
            <a:endParaRPr lang="en-US"/>
          </a:p>
        </p:txBody>
      </p:sp>
      <p:pic>
        <p:nvPicPr>
          <p:cNvPr id="6" name="Picture 5" descr="Right lane ending ahead">
            <a:extLst>
              <a:ext uri="{FF2B5EF4-FFF2-40B4-BE49-F238E27FC236}">
                <a16:creationId xmlns:a16="http://schemas.microsoft.com/office/drawing/2014/main" id="{FC8BF422-E95C-4A35-B0FF-7D46649C7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27" y="1375943"/>
            <a:ext cx="674215" cy="67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Move to the right into the lane sign">
            <a:extLst>
              <a:ext uri="{FF2B5EF4-FFF2-40B4-BE49-F238E27FC236}">
                <a16:creationId xmlns:a16="http://schemas.microsoft.com/office/drawing/2014/main" id="{A0CAD752-CE3D-4367-80AA-46861B2D9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20" y="2130471"/>
            <a:ext cx="644857" cy="644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Warning of merging traffic from the right">
            <a:extLst>
              <a:ext uri="{FF2B5EF4-FFF2-40B4-BE49-F238E27FC236}">
                <a16:creationId xmlns:a16="http://schemas.microsoft.com/office/drawing/2014/main" id="{0609ADBA-99C5-4F35-9DC1-A5897607B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353" y="2880166"/>
            <a:ext cx="720857" cy="72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No bicyclists on this roadway">
            <a:extLst>
              <a:ext uri="{FF2B5EF4-FFF2-40B4-BE49-F238E27FC236}">
                <a16:creationId xmlns:a16="http://schemas.microsoft.com/office/drawing/2014/main" id="{CB0A9B95-1582-4291-B091-A4309BE20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85" y="3747915"/>
            <a:ext cx="644857" cy="644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Warning - low or uneven shoulder">
            <a:extLst>
              <a:ext uri="{FF2B5EF4-FFF2-40B4-BE49-F238E27FC236}">
                <a16:creationId xmlns:a16="http://schemas.microsoft.com/office/drawing/2014/main" id="{BAA543CC-36C6-4796-8353-996D4B291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86" y="4547860"/>
            <a:ext cx="781297" cy="781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Warning - left lane ends ahead">
            <a:extLst>
              <a:ext uri="{FF2B5EF4-FFF2-40B4-BE49-F238E27FC236}">
                <a16:creationId xmlns:a16="http://schemas.microsoft.com/office/drawing/2014/main" id="{D974079E-A3B4-4881-801F-E774041A9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353" y="5431772"/>
            <a:ext cx="690421" cy="690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11E48859-9C48-4C7E-8DD7-111E867677CF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16794"/>
            <a:ext cx="71628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230000"/>
              </a:lnSpc>
              <a:buFontTx/>
              <a:buAutoNum type="arabicPeriod" startAt="19"/>
            </a:pPr>
            <a:r>
              <a:rPr lang="en-US" altLang="en-US" sz="2400" b="1" dirty="0"/>
              <a:t>Warning of Right Lane Ending Ahead</a:t>
            </a:r>
          </a:p>
          <a:p>
            <a:pPr marL="609600" indent="-609600">
              <a:lnSpc>
                <a:spcPct val="230000"/>
              </a:lnSpc>
              <a:buFontTx/>
              <a:buAutoNum type="arabicPeriod" startAt="19"/>
            </a:pPr>
            <a:r>
              <a:rPr lang="en-US" altLang="en-US" sz="2400" b="1" dirty="0"/>
              <a:t>Regulation… Move to the Right into the Lane</a:t>
            </a:r>
          </a:p>
          <a:p>
            <a:pPr marL="609600" indent="-609600">
              <a:lnSpc>
                <a:spcPct val="230000"/>
              </a:lnSpc>
              <a:buFontTx/>
              <a:buAutoNum type="arabicPeriod" startAt="19"/>
            </a:pPr>
            <a:r>
              <a:rPr lang="en-US" altLang="en-US" sz="2400" b="1" dirty="0"/>
              <a:t>Warning of Merging Traffic from the Right</a:t>
            </a:r>
          </a:p>
          <a:p>
            <a:pPr marL="609600" indent="-609600">
              <a:lnSpc>
                <a:spcPct val="230000"/>
              </a:lnSpc>
              <a:buFontTx/>
              <a:buAutoNum type="arabicPeriod" startAt="19"/>
            </a:pPr>
            <a:r>
              <a:rPr lang="en-US" altLang="en-US" sz="2400" b="1" dirty="0"/>
              <a:t>Regulation… No Bicyclists on this Roadway</a:t>
            </a:r>
          </a:p>
          <a:p>
            <a:pPr marL="609600" indent="-609600">
              <a:lnSpc>
                <a:spcPct val="230000"/>
              </a:lnSpc>
              <a:buFontTx/>
              <a:buAutoNum type="arabicPeriod" startAt="19"/>
            </a:pPr>
            <a:r>
              <a:rPr lang="en-US" altLang="en-US" sz="2400" b="1" dirty="0"/>
              <a:t>Warning… Uneven or Low Shoulder Ahead</a:t>
            </a:r>
          </a:p>
          <a:p>
            <a:pPr marL="609600" indent="-609600">
              <a:lnSpc>
                <a:spcPct val="230000"/>
              </a:lnSpc>
              <a:buFontTx/>
              <a:buAutoNum type="arabicPeriod" startAt="19"/>
            </a:pPr>
            <a:r>
              <a:rPr lang="en-US" altLang="en-US" sz="2400" b="1" dirty="0"/>
              <a:t>Warning of Left Lane Ending Ahead</a:t>
            </a:r>
          </a:p>
        </p:txBody>
      </p:sp>
    </p:spTree>
    <p:extLst>
      <p:ext uri="{BB962C8B-B14F-4D97-AF65-F5344CB8AC3E}">
        <p14:creationId xmlns:p14="http://schemas.microsoft.com/office/powerpoint/2010/main" val="138239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chimes.wav"/>
          </p:stSnd>
        </p:sndAc>
      </p:transition>
    </mc:Choice>
    <mc:Fallback xmlns="">
      <p:transition>
        <p:sndAc>
          <p:stSnd>
            <p:snd r:embed="rId9" name="chimes.wav"/>
          </p:stSnd>
        </p:sndAc>
      </p:transition>
    </mc:Fallback>
  </mc:AlternateContent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8949-DC71-424C-A18B-498583FCC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ANSWERS….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A0BBD-F938-4EAA-A253-F99A8C306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33D766-B536-45C0-AE1A-B13827170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112</a:t>
            </a:fld>
            <a:endParaRPr lang="en-US"/>
          </a:p>
        </p:txBody>
      </p:sp>
      <p:pic>
        <p:nvPicPr>
          <p:cNvPr id="7" name="Picture 5" descr="Warning - Traffic signal at next intersection">
            <a:extLst>
              <a:ext uri="{FF2B5EF4-FFF2-40B4-BE49-F238E27FC236}">
                <a16:creationId xmlns:a16="http://schemas.microsoft.com/office/drawing/2014/main" id="{9EDB4D36-215D-471B-B317-B0AF52FD3B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454" y="1338390"/>
            <a:ext cx="598360" cy="598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Warning of T-intersection to the right">
            <a:extLst>
              <a:ext uri="{FF2B5EF4-FFF2-40B4-BE49-F238E27FC236}">
                <a16:creationId xmlns:a16="http://schemas.microsoft.com/office/drawing/2014/main" id="{4557427E-7A6B-4A42-BE7B-3415D4FC5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229" y="2050435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No pedestrians in this area">
            <a:extLst>
              <a:ext uri="{FF2B5EF4-FFF2-40B4-BE49-F238E27FC236}">
                <a16:creationId xmlns:a16="http://schemas.microsoft.com/office/drawing/2014/main" id="{5F929428-371C-4AD5-AF3B-209853566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060" y="2834659"/>
            <a:ext cx="515937" cy="515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Warning of school zone ahead">
            <a:extLst>
              <a:ext uri="{FF2B5EF4-FFF2-40B4-BE49-F238E27FC236}">
                <a16:creationId xmlns:a16="http://schemas.microsoft.com/office/drawing/2014/main" id="{BE2BA3FA-2D1C-4B9E-8216-016066F89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0" t="10869" r="9740" b="5435"/>
          <a:stretch>
            <a:fillRect/>
          </a:stretch>
        </p:blipFill>
        <p:spPr bwMode="auto">
          <a:xfrm>
            <a:off x="1230161" y="3541404"/>
            <a:ext cx="554816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5" descr="Regulation - one way street">
            <a:extLst>
              <a:ext uri="{FF2B5EF4-FFF2-40B4-BE49-F238E27FC236}">
                <a16:creationId xmlns:a16="http://schemas.microsoft.com/office/drawing/2014/main" id="{1FB7034E-2CAA-4E40-8710-AA99D8A82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229" y="4921251"/>
            <a:ext cx="805412" cy="732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3">
            <a:extLst>
              <a:ext uri="{FF2B5EF4-FFF2-40B4-BE49-F238E27FC236}">
                <a16:creationId xmlns:a16="http://schemas.microsoft.com/office/drawing/2014/main" id="{F4426B37-E4F5-4575-9375-2D9D1808820A}"/>
              </a:ext>
            </a:extLst>
          </p:cNvPr>
          <p:cNvSpPr txBox="1">
            <a:spLocks noChangeArrowheads="1"/>
          </p:cNvSpPr>
          <p:nvPr/>
        </p:nvSpPr>
        <p:spPr>
          <a:xfrm>
            <a:off x="2057400" y="1219200"/>
            <a:ext cx="64008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230000"/>
              </a:lnSpc>
              <a:buFontTx/>
              <a:buAutoNum type="arabicPeriod" startAt="25"/>
            </a:pPr>
            <a:r>
              <a:rPr lang="en-US" altLang="en-US" sz="2400" b="1" dirty="0"/>
              <a:t> Warning of Traffic Signal at Next Intersection</a:t>
            </a:r>
          </a:p>
          <a:p>
            <a:pPr marL="609600" indent="-609600">
              <a:lnSpc>
                <a:spcPct val="230000"/>
              </a:lnSpc>
              <a:buFontTx/>
              <a:buAutoNum type="arabicPeriod" startAt="25"/>
            </a:pPr>
            <a:r>
              <a:rPr lang="en-US" altLang="en-US" sz="2400" b="1" dirty="0"/>
              <a:t>Warning of T-intersection to the Right</a:t>
            </a:r>
          </a:p>
          <a:p>
            <a:pPr marL="609600" indent="-609600">
              <a:lnSpc>
                <a:spcPct val="230000"/>
              </a:lnSpc>
              <a:buFontTx/>
              <a:buAutoNum type="arabicPeriod" startAt="25"/>
            </a:pPr>
            <a:r>
              <a:rPr lang="en-US" altLang="en-US" sz="2400" b="1" dirty="0"/>
              <a:t>No Pedestrians In This Area</a:t>
            </a:r>
          </a:p>
          <a:p>
            <a:pPr marL="609600" indent="-609600">
              <a:lnSpc>
                <a:spcPct val="230000"/>
              </a:lnSpc>
              <a:buFontTx/>
              <a:buAutoNum type="arabicPeriod" startAt="25"/>
            </a:pPr>
            <a:r>
              <a:rPr lang="en-US" altLang="en-US" sz="2400" b="1" dirty="0"/>
              <a:t>Warning of School Zone Ahead</a:t>
            </a:r>
          </a:p>
          <a:p>
            <a:pPr marL="609600" indent="-609600">
              <a:lnSpc>
                <a:spcPct val="230000"/>
              </a:lnSpc>
              <a:buFontTx/>
              <a:buAutoNum type="arabicPeriod" startAt="25"/>
            </a:pPr>
            <a:r>
              <a:rPr lang="en-US" altLang="en-US" sz="2400" b="1" dirty="0"/>
              <a:t>Warning of School Crosswalk</a:t>
            </a:r>
          </a:p>
          <a:p>
            <a:pPr marL="609600" indent="-609600">
              <a:lnSpc>
                <a:spcPct val="230000"/>
              </a:lnSpc>
              <a:buFontTx/>
              <a:buAutoNum type="arabicPeriod" startAt="25"/>
            </a:pPr>
            <a:r>
              <a:rPr lang="en-US" altLang="en-US" sz="2400" b="1" dirty="0"/>
              <a:t>Regulation… One Way Street This Direction</a:t>
            </a:r>
          </a:p>
        </p:txBody>
      </p:sp>
      <p:pic>
        <p:nvPicPr>
          <p:cNvPr id="14" name="Picture 10" descr="School crosswalk">
            <a:extLst>
              <a:ext uri="{FF2B5EF4-FFF2-40B4-BE49-F238E27FC236}">
                <a16:creationId xmlns:a16="http://schemas.microsoft.com/office/drawing/2014/main" id="{0FB0C9BB-B213-489A-B360-9E61971F0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0" t="10869" r="9740" b="5435"/>
          <a:stretch>
            <a:fillRect/>
          </a:stretch>
        </p:blipFill>
        <p:spPr bwMode="auto">
          <a:xfrm>
            <a:off x="1252060" y="4292707"/>
            <a:ext cx="609599" cy="554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1C1C1C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885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chimes.wav"/>
          </p:stSnd>
        </p:sndAc>
      </p:transition>
    </mc:Choice>
    <mc:Fallback xmlns="">
      <p:transition>
        <p:sndAc>
          <p:stSnd>
            <p:snd r:embed="rId8" name="chimes.wav"/>
          </p:stSnd>
        </p:sndAc>
      </p:transition>
    </mc:Fallback>
  </mc:AlternateContent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31E83-C736-40DD-8189-08F1AFAC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ANSWERS….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C379E-7F09-4183-92D6-95DCD5B17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B96471-6C40-4CDA-829C-223C60D75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113</a:t>
            </a:fld>
            <a:endParaRPr lang="en-US"/>
          </a:p>
        </p:txBody>
      </p:sp>
      <p:pic>
        <p:nvPicPr>
          <p:cNvPr id="6" name="Picture 5" descr="Warning of railroad crossing near intersection ahead">
            <a:extLst>
              <a:ext uri="{FF2B5EF4-FFF2-40B4-BE49-F238E27FC236}">
                <a16:creationId xmlns:a16="http://schemas.microsoft.com/office/drawing/2014/main" id="{C07C07EF-9526-4CF4-90BC-571D8E239A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0" y="1546921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No delivery trucks in this area">
            <a:extLst>
              <a:ext uri="{FF2B5EF4-FFF2-40B4-BE49-F238E27FC236}">
                <a16:creationId xmlns:a16="http://schemas.microsoft.com/office/drawing/2014/main" id="{A157525E-3581-4521-AE8F-BDA98065E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84" y="2366213"/>
            <a:ext cx="550725" cy="55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Junction of roadways">
            <a:extLst>
              <a:ext uri="{FF2B5EF4-FFF2-40B4-BE49-F238E27FC236}">
                <a16:creationId xmlns:a16="http://schemas.microsoft.com/office/drawing/2014/main" id="{0C90D5F6-C8FB-4786-86D2-771907401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97" y="3137000"/>
            <a:ext cx="550726" cy="55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Warning of pedestrian crossings">
            <a:extLst>
              <a:ext uri="{FF2B5EF4-FFF2-40B4-BE49-F238E27FC236}">
                <a16:creationId xmlns:a16="http://schemas.microsoft.com/office/drawing/2014/main" id="{26AD6E2E-9779-4174-BFA3-4F37881BE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92" y="3789121"/>
            <a:ext cx="680772" cy="702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Warning of construction zone ahead">
            <a:extLst>
              <a:ext uri="{FF2B5EF4-FFF2-40B4-BE49-F238E27FC236}">
                <a16:creationId xmlns:a16="http://schemas.microsoft.com/office/drawing/2014/main" id="{7876B8F0-807F-468A-9679-C7D31B739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47" y="4660982"/>
            <a:ext cx="574462" cy="5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No U-Turn permitted">
            <a:extLst>
              <a:ext uri="{FF2B5EF4-FFF2-40B4-BE49-F238E27FC236}">
                <a16:creationId xmlns:a16="http://schemas.microsoft.com/office/drawing/2014/main" id="{289D4D69-E420-4308-8923-9CAC81DC2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171" y="5457354"/>
            <a:ext cx="522238" cy="5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8299FB53-DA63-4677-84F8-9FD1559F6A2F}"/>
              </a:ext>
            </a:extLst>
          </p:cNvPr>
          <p:cNvSpPr txBox="1">
            <a:spLocks noChangeArrowheads="1"/>
          </p:cNvSpPr>
          <p:nvPr/>
        </p:nvSpPr>
        <p:spPr>
          <a:xfrm>
            <a:off x="1485900" y="1311275"/>
            <a:ext cx="7848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240000"/>
              </a:lnSpc>
              <a:buFontTx/>
              <a:buAutoNum type="arabicPeriod" startAt="31"/>
            </a:pPr>
            <a:r>
              <a:rPr lang="en-US" altLang="en-US" sz="2200" b="1"/>
              <a:t>Warning of Railroad Crossing Near Intersection Ahead</a:t>
            </a:r>
          </a:p>
          <a:p>
            <a:pPr marL="609600" indent="-609600">
              <a:lnSpc>
                <a:spcPct val="240000"/>
              </a:lnSpc>
              <a:buFontTx/>
              <a:buAutoNum type="arabicPeriod" startAt="31"/>
            </a:pPr>
            <a:r>
              <a:rPr lang="en-US" altLang="en-US" sz="2200" b="1"/>
              <a:t>No Delivery Trucks in This Roadway or Area</a:t>
            </a:r>
          </a:p>
          <a:p>
            <a:pPr marL="609600" indent="-609600">
              <a:lnSpc>
                <a:spcPct val="240000"/>
              </a:lnSpc>
              <a:buFontTx/>
              <a:buAutoNum type="arabicPeriod" startAt="31"/>
            </a:pPr>
            <a:r>
              <a:rPr lang="en-US" altLang="en-US" sz="2200" b="1"/>
              <a:t>Junction of Roadways As Listed</a:t>
            </a:r>
          </a:p>
          <a:p>
            <a:pPr marL="609600" indent="-609600">
              <a:lnSpc>
                <a:spcPct val="240000"/>
              </a:lnSpc>
              <a:buFontTx/>
              <a:buAutoNum type="arabicPeriod" startAt="31"/>
            </a:pPr>
            <a:r>
              <a:rPr lang="en-US" altLang="en-US" sz="2200" b="1"/>
              <a:t>Warning of Pedestrian Crossings Ahead</a:t>
            </a:r>
          </a:p>
          <a:p>
            <a:pPr marL="609600" indent="-609600">
              <a:lnSpc>
                <a:spcPct val="240000"/>
              </a:lnSpc>
              <a:buFontTx/>
              <a:buAutoNum type="arabicPeriod" startAt="31"/>
            </a:pPr>
            <a:r>
              <a:rPr lang="en-US" altLang="en-US" sz="2200" b="1"/>
              <a:t>Warning of Construction Zone Ahead</a:t>
            </a:r>
          </a:p>
          <a:p>
            <a:pPr marL="609600" indent="-609600">
              <a:lnSpc>
                <a:spcPct val="240000"/>
              </a:lnSpc>
              <a:buFontTx/>
              <a:buAutoNum type="arabicPeriod" startAt="31"/>
            </a:pPr>
            <a:r>
              <a:rPr lang="en-US" altLang="en-US" sz="2200" b="1"/>
              <a:t>Regulation… No U-turn Permitted</a:t>
            </a:r>
            <a:endParaRPr lang="en-US" alt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71303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chimes.wav"/>
          </p:stSnd>
        </p:sndAc>
      </p:transition>
    </mc:Choice>
    <mc:Fallback xmlns="">
      <p:transition>
        <p:sndAc>
          <p:stSnd>
            <p:snd r:embed="rId9" name="chimes.wav"/>
          </p:stSnd>
        </p:sndAc>
      </p:transition>
    </mc:Fallback>
  </mc:AlternateContent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CAB71-CD65-4B06-B65B-2599ED6FE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ANSWERS….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1191B-787F-434B-AF54-CD2012498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13C14-F50D-4297-95F6-B563D90EF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114</a:t>
            </a:fld>
            <a:endParaRPr lang="en-US"/>
          </a:p>
        </p:txBody>
      </p:sp>
      <p:pic>
        <p:nvPicPr>
          <p:cNvPr id="6" name="Picture 4" descr="Slow traffic ahead">
            <a:extLst>
              <a:ext uri="{FF2B5EF4-FFF2-40B4-BE49-F238E27FC236}">
                <a16:creationId xmlns:a16="http://schemas.microsoft.com/office/drawing/2014/main" id="{8097FD8E-3D1F-4555-B915-7F62AA5C4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816" y="1387201"/>
            <a:ext cx="582866" cy="582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Lane added to the left side of a roadway">
            <a:extLst>
              <a:ext uri="{FF2B5EF4-FFF2-40B4-BE49-F238E27FC236}">
                <a16:creationId xmlns:a16="http://schemas.microsoft.com/office/drawing/2014/main" id="{40EFF227-D029-47A6-9C33-F8835BCF3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815" y="2102516"/>
            <a:ext cx="582867" cy="582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Regulation - dual right turns allowed within lanes">
            <a:extLst>
              <a:ext uri="{FF2B5EF4-FFF2-40B4-BE49-F238E27FC236}">
                <a16:creationId xmlns:a16="http://schemas.microsoft.com/office/drawing/2014/main" id="{F33A5BA7-6D4B-426D-B2EB-0EF819C6E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488" y="2837357"/>
            <a:ext cx="533399" cy="53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Warning of sharp curves ahead to left and right">
            <a:extLst>
              <a:ext uri="{FF2B5EF4-FFF2-40B4-BE49-F238E27FC236}">
                <a16:creationId xmlns:a16="http://schemas.microsoft.com/office/drawing/2014/main" id="{B56D12D6-8702-4E60-B931-9C586BAC5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488" y="3486418"/>
            <a:ext cx="582865" cy="58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All traffic flow moves to the left here">
            <a:extLst>
              <a:ext uri="{FF2B5EF4-FFF2-40B4-BE49-F238E27FC236}">
                <a16:creationId xmlns:a16="http://schemas.microsoft.com/office/drawing/2014/main" id="{191275F8-D5EB-4797-95DE-F60125391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360" y="4196343"/>
            <a:ext cx="698527" cy="698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Warning of sharp curve ahead with less than normal roadway banking">
            <a:extLst>
              <a:ext uri="{FF2B5EF4-FFF2-40B4-BE49-F238E27FC236}">
                <a16:creationId xmlns:a16="http://schemas.microsoft.com/office/drawing/2014/main" id="{06EE219F-D40F-4D3E-AC6F-CE2D8EF53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324" y="4920637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A4EA3805-0F1D-43D8-BD49-C4D5B924902F}"/>
              </a:ext>
            </a:extLst>
          </p:cNvPr>
          <p:cNvSpPr txBox="1">
            <a:spLocks noChangeArrowheads="1"/>
          </p:cNvSpPr>
          <p:nvPr/>
        </p:nvSpPr>
        <p:spPr>
          <a:xfrm>
            <a:off x="2564066" y="1357574"/>
            <a:ext cx="6198933" cy="496702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250000"/>
              </a:lnSpc>
              <a:buFontTx/>
              <a:buAutoNum type="arabicPeriod" startAt="37"/>
            </a:pPr>
            <a:r>
              <a:rPr lang="en-US" altLang="en-US" sz="2200" b="1" dirty="0"/>
              <a:t>Warning of Slow Moving Ahead</a:t>
            </a:r>
          </a:p>
          <a:p>
            <a:pPr marL="609600" indent="-609600">
              <a:lnSpc>
                <a:spcPct val="250000"/>
              </a:lnSpc>
              <a:buFontTx/>
              <a:buAutoNum type="arabicPeriod" startAt="37"/>
            </a:pPr>
            <a:r>
              <a:rPr lang="en-US" altLang="en-US" sz="2200" b="1" dirty="0"/>
              <a:t>Warning of Lane Added to Left Side of Roadway</a:t>
            </a:r>
          </a:p>
          <a:p>
            <a:pPr marL="609600" indent="-609600">
              <a:lnSpc>
                <a:spcPct val="250000"/>
              </a:lnSpc>
              <a:buFontTx/>
              <a:buAutoNum type="arabicPeriod" startAt="37"/>
            </a:pPr>
            <a:r>
              <a:rPr lang="en-US" altLang="en-US" sz="2200" b="1" dirty="0"/>
              <a:t>Regulation… Dual Right Turns Allowed Within Lanes</a:t>
            </a:r>
          </a:p>
          <a:p>
            <a:pPr marL="609600" indent="-609600">
              <a:lnSpc>
                <a:spcPct val="250000"/>
              </a:lnSpc>
              <a:buFontTx/>
              <a:buAutoNum type="arabicPeriod" startAt="37"/>
            </a:pPr>
            <a:r>
              <a:rPr lang="en-US" altLang="en-US" sz="2200" b="1" dirty="0"/>
              <a:t>Warning of Sharp Curves Ahead to Left and Right</a:t>
            </a:r>
          </a:p>
          <a:p>
            <a:pPr marL="609600" indent="-609600">
              <a:lnSpc>
                <a:spcPct val="320000"/>
              </a:lnSpc>
              <a:buFontTx/>
              <a:buAutoNum type="arabicPeriod" startAt="37"/>
            </a:pPr>
            <a:r>
              <a:rPr lang="en-US" altLang="en-US" sz="2200" b="1" dirty="0"/>
              <a:t>All Traffic Flow Moves to the Left Here</a:t>
            </a:r>
          </a:p>
          <a:p>
            <a:pPr marL="609600" indent="-609600">
              <a:lnSpc>
                <a:spcPct val="220000"/>
              </a:lnSpc>
              <a:buFontTx/>
              <a:buAutoNum type="arabicPeriod" startAt="37"/>
            </a:pPr>
            <a:r>
              <a:rPr lang="en-US" altLang="en-US" sz="2200" b="1" dirty="0"/>
              <a:t>Warning of Sharp Curve Ahead With Less than Normal Roadway Banking</a:t>
            </a:r>
          </a:p>
        </p:txBody>
      </p:sp>
    </p:spTree>
    <p:extLst>
      <p:ext uri="{BB962C8B-B14F-4D97-AF65-F5344CB8AC3E}">
        <p14:creationId xmlns:p14="http://schemas.microsoft.com/office/powerpoint/2010/main" val="205775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chimes.wav"/>
          </p:stSnd>
        </p:sndAc>
      </p:transition>
    </mc:Choice>
    <mc:Fallback xmlns="">
      <p:transition>
        <p:sndAc>
          <p:stSnd>
            <p:snd r:embed="rId9" name="chimes.wav"/>
          </p:stSnd>
        </p:sndAc>
      </p:transition>
    </mc:Fallback>
  </mc:AlternateContent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9984D-A6C8-4BBD-ADFA-93828FBD5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ANSWERS….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11ECC-DE91-4494-94C1-FD6099B3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A9DD0-BAE1-400A-94CE-38B7E07D0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115</a:t>
            </a:fld>
            <a:endParaRPr lang="en-US"/>
          </a:p>
        </p:txBody>
      </p:sp>
      <p:pic>
        <p:nvPicPr>
          <p:cNvPr id="7" name="Picture 5" descr="Information - airport ahead">
            <a:extLst>
              <a:ext uri="{FF2B5EF4-FFF2-40B4-BE49-F238E27FC236}">
                <a16:creationId xmlns:a16="http://schemas.microsoft.com/office/drawing/2014/main" id="{D71109E7-ECA5-4551-9C7B-801C256F4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926" y="1855479"/>
            <a:ext cx="581487" cy="58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Recreational - hiking trail ahead">
            <a:extLst>
              <a:ext uri="{FF2B5EF4-FFF2-40B4-BE49-F238E27FC236}">
                <a16:creationId xmlns:a16="http://schemas.microsoft.com/office/drawing/2014/main" id="{1BE007A1-B8DD-4A83-9A56-C7CD3858D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524" y="2672888"/>
            <a:ext cx="619002" cy="58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Warning of narrow roadway with bridge abutments">
            <a:extLst>
              <a:ext uri="{FF2B5EF4-FFF2-40B4-BE49-F238E27FC236}">
                <a16:creationId xmlns:a16="http://schemas.microsoft.com/office/drawing/2014/main" id="{27E0517F-8D9C-40A6-9546-84C27E54D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398" y="3429000"/>
            <a:ext cx="619002" cy="61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Regulation - towing zone, do not park in this area">
            <a:extLst>
              <a:ext uri="{FF2B5EF4-FFF2-40B4-BE49-F238E27FC236}">
                <a16:creationId xmlns:a16="http://schemas.microsoft.com/office/drawing/2014/main" id="{7A13F4B4-9717-4859-98ED-AFD9F1163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395" y="4222627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 descr="No hitchhiking in this area">
            <a:extLst>
              <a:ext uri="{FF2B5EF4-FFF2-40B4-BE49-F238E27FC236}">
                <a16:creationId xmlns:a16="http://schemas.microsoft.com/office/drawing/2014/main" id="{715530FE-A7B0-41BD-9DB9-09E22E105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225" y="5056203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7F5A333F-BF9B-4EB9-A4B4-E491568FAB99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616074"/>
            <a:ext cx="7162800" cy="43275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260000"/>
              </a:lnSpc>
              <a:buFontTx/>
              <a:buAutoNum type="arabicPeriod" startAt="43"/>
            </a:pPr>
            <a:r>
              <a:rPr lang="en-US" altLang="en-US" sz="2200" b="1" dirty="0"/>
              <a:t>Information… Airport Ahead</a:t>
            </a:r>
          </a:p>
          <a:p>
            <a:pPr marL="609600" indent="-609600">
              <a:lnSpc>
                <a:spcPct val="260000"/>
              </a:lnSpc>
              <a:buFontTx/>
              <a:buAutoNum type="arabicPeriod" startAt="43"/>
            </a:pPr>
            <a:r>
              <a:rPr lang="en-US" altLang="en-US" sz="2200" b="1" dirty="0"/>
              <a:t>Recreational… Hiking Trail Ahead</a:t>
            </a:r>
          </a:p>
          <a:p>
            <a:pPr marL="609600" indent="-609600">
              <a:lnSpc>
                <a:spcPct val="260000"/>
              </a:lnSpc>
              <a:buFontTx/>
              <a:buAutoNum type="arabicPeriod" startAt="43"/>
            </a:pPr>
            <a:r>
              <a:rPr lang="en-US" altLang="en-US" sz="2200" b="1" dirty="0"/>
              <a:t>Warning of Narrow Roadway with Bridge Abutments</a:t>
            </a:r>
          </a:p>
          <a:p>
            <a:pPr marL="609600" indent="-609600">
              <a:lnSpc>
                <a:spcPct val="260000"/>
              </a:lnSpc>
              <a:buFontTx/>
              <a:buAutoNum type="arabicPeriod" startAt="43"/>
            </a:pPr>
            <a:r>
              <a:rPr lang="en-US" altLang="en-US" sz="2200" b="1" dirty="0"/>
              <a:t>Regulation…  Towing Zone, Do Not Park In This Area</a:t>
            </a:r>
          </a:p>
          <a:p>
            <a:pPr marL="609600" indent="-609600">
              <a:lnSpc>
                <a:spcPct val="260000"/>
              </a:lnSpc>
              <a:buFontTx/>
              <a:buAutoNum type="arabicPeriod" startAt="43"/>
            </a:pPr>
            <a:r>
              <a:rPr lang="en-US" altLang="en-US" sz="2200" b="1" dirty="0"/>
              <a:t>Regulation… No Hitchhiking in This Area</a:t>
            </a:r>
          </a:p>
        </p:txBody>
      </p:sp>
    </p:spTree>
    <p:extLst>
      <p:ext uri="{BB962C8B-B14F-4D97-AF65-F5344CB8AC3E}">
        <p14:creationId xmlns:p14="http://schemas.microsoft.com/office/powerpoint/2010/main" val="196839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chimes.wav"/>
          </p:stSnd>
        </p:sndAc>
      </p:transition>
    </mc:Choice>
    <mc:Fallback xmlns="">
      <p:transition>
        <p:sndAc>
          <p:stSnd>
            <p:snd r:embed="rId8" name="chimes.wav"/>
          </p:stSnd>
        </p:sndAc>
      </p:transition>
    </mc:Fallback>
  </mc:AlternateContent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EEB08-43DA-490B-8DBC-33CB6FADC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ANSWERS….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3DFF1-A152-48A1-B09D-BBAEFFBC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8658CF-BEB6-4039-9D66-029E5CFED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116</a:t>
            </a:fld>
            <a:endParaRPr lang="en-US"/>
          </a:p>
        </p:txBody>
      </p:sp>
      <p:pic>
        <p:nvPicPr>
          <p:cNvPr id="6" name="Picture 5" descr="Marina ahead">
            <a:extLst>
              <a:ext uri="{FF2B5EF4-FFF2-40B4-BE49-F238E27FC236}">
                <a16:creationId xmlns:a16="http://schemas.microsoft.com/office/drawing/2014/main" id="{A258D413-F3E5-483A-8449-54D01828D3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77" y="168511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Warning of roadway ending">
            <a:extLst>
              <a:ext uri="{FF2B5EF4-FFF2-40B4-BE49-F238E27FC236}">
                <a16:creationId xmlns:a16="http://schemas.microsoft.com/office/drawing/2014/main" id="{7FD9032B-2621-49ED-8CEA-D4F226E8E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95" y="2804704"/>
            <a:ext cx="944564" cy="944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Warning of children at play">
            <a:extLst>
              <a:ext uri="{FF2B5EF4-FFF2-40B4-BE49-F238E27FC236}">
                <a16:creationId xmlns:a16="http://schemas.microsoft.com/office/drawing/2014/main" id="{DA8E277D-1DBD-43FC-8DF9-9B31296991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941" y="4183063"/>
            <a:ext cx="60371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FF0A408B-D9A4-4DF9-812D-CC6A65B1052E}"/>
              </a:ext>
            </a:extLst>
          </p:cNvPr>
          <p:cNvSpPr txBox="1">
            <a:spLocks noChangeArrowheads="1"/>
          </p:cNvSpPr>
          <p:nvPr/>
        </p:nvSpPr>
        <p:spPr>
          <a:xfrm>
            <a:off x="1518082" y="1608245"/>
            <a:ext cx="75438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260000"/>
              </a:lnSpc>
              <a:buFontTx/>
              <a:buAutoNum type="arabicPeriod" startAt="48"/>
            </a:pPr>
            <a:r>
              <a:rPr lang="en-US" altLang="en-US" sz="2200" b="1" dirty="0"/>
              <a:t>Information… Boat Loading/Unloading Docks Ahead</a:t>
            </a:r>
          </a:p>
          <a:p>
            <a:pPr marL="609600" indent="-609600">
              <a:lnSpc>
                <a:spcPct val="260000"/>
              </a:lnSpc>
              <a:buFontTx/>
              <a:buAutoNum type="arabicPeriod" startAt="48"/>
            </a:pPr>
            <a:r>
              <a:rPr lang="en-US" altLang="en-US" sz="2200" b="1" dirty="0"/>
              <a:t>Warning of Roadway Pavement Ending, Changes from Paved Roadway to Gravel Roadway</a:t>
            </a:r>
          </a:p>
          <a:p>
            <a:pPr marL="609600" indent="-609600">
              <a:lnSpc>
                <a:spcPct val="260000"/>
              </a:lnSpc>
              <a:buFontTx/>
              <a:buAutoNum type="arabicPeriod" startAt="48"/>
            </a:pPr>
            <a:r>
              <a:rPr lang="en-US" altLang="en-US" sz="2200" b="1" dirty="0"/>
              <a:t>Warning of Children Playing Ahead…Slow Down</a:t>
            </a:r>
          </a:p>
          <a:p>
            <a:pPr marL="609600" indent="-609600">
              <a:lnSpc>
                <a:spcPct val="260000"/>
              </a:lnSpc>
              <a:buFontTx/>
              <a:buAutoNum type="arabicPeriod" startAt="48"/>
            </a:pPr>
            <a:endParaRPr lang="en-US" alt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80511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chimes.wav"/>
          </p:stSnd>
        </p:sndAc>
      </p:transition>
    </mc:Choice>
    <mc:Fallback xmlns="">
      <p:transition>
        <p:sndAc>
          <p:stSnd>
            <p:snd r:embed="rId6" name="chimes.wav"/>
          </p:stSnd>
        </p:sndAc>
      </p:transition>
    </mc:Fallback>
  </mc:AlternateContent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476250" y="2430463"/>
            <a:ext cx="822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For more information on the (the topic of the presentation) please visit PDE’s website at </a:t>
            </a:r>
            <a:r>
              <a:rPr lang="en-US" altLang="en-US" sz="2000" u="sng" dirty="0">
                <a:solidFill>
                  <a:srgbClr val="0000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www.education.pa.gov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476250" y="3836075"/>
            <a:ext cx="82105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600" i="1" dirty="0"/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600" dirty="0"/>
          </a:p>
          <a:p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09242-B7C9-4E08-B84E-BC2A06CF552E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Contact</a:t>
            </a:r>
            <a:r>
              <a:rPr lang="en-US" baseline="0" dirty="0"/>
              <a:t>/Mission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21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chimes.wav"/>
          </p:stSnd>
        </p:sndAc>
      </p:transition>
    </mc:Choice>
    <mc:Fallback xmlns="">
      <p:transition>
        <p:sndAc>
          <p:stSnd>
            <p:snd r:embed="rId3" name="chimes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14C0E-0297-4A7E-A547-61DCEFA84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1B4F74-F126-4738-95FF-8E8D1BD29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12</a:t>
            </a:fld>
            <a:endParaRPr lang="en-US"/>
          </a:p>
        </p:txBody>
      </p:sp>
      <p:sp>
        <p:nvSpPr>
          <p:cNvPr id="73" name="Title 72">
            <a:extLst>
              <a:ext uri="{FF2B5EF4-FFF2-40B4-BE49-F238E27FC236}">
                <a16:creationId xmlns:a16="http://schemas.microsoft.com/office/drawing/2014/main" id="{27D15AAA-A9DD-4E68-865D-BE6D4F637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4" name="Picture 4" descr="Warning of Two-Way Traffic Ahead">
            <a:extLst>
              <a:ext uri="{FF2B5EF4-FFF2-40B4-BE49-F238E27FC236}">
                <a16:creationId xmlns:a16="http://schemas.microsoft.com/office/drawing/2014/main" id="{C1BF8C49-7080-42E6-8176-53F001953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8" y="1527969"/>
            <a:ext cx="3802063" cy="380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51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0F562-9E5D-4C8F-9575-27981F713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87B662-1657-4130-8D9E-3345B8184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13</a:t>
            </a:fld>
            <a:endParaRPr lang="en-US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1DE490D-F314-4FB4-B194-3D9470374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itle 8">
            <a:extLst>
              <a:ext uri="{FF2B5EF4-FFF2-40B4-BE49-F238E27FC236}">
                <a16:creationId xmlns:a16="http://schemas.microsoft.com/office/drawing/2014/main" id="{6D279041-65B7-4B42-B9E4-E4813E822A64}"/>
              </a:ext>
            </a:extLst>
          </p:cNvPr>
          <p:cNvSpPr txBox="1">
            <a:spLocks/>
          </p:cNvSpPr>
          <p:nvPr/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5.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11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D08B5-BADE-4D28-9D5C-1F34985F3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87F5F-5E68-4A39-A5EF-E58C181C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14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5E1F7376-2848-4FBB-8A6F-C282CF87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" name="Picture 4" descr="Warning of Playground Ahead">
            <a:extLst>
              <a:ext uri="{FF2B5EF4-FFF2-40B4-BE49-F238E27FC236}">
                <a16:creationId xmlns:a16="http://schemas.microsoft.com/office/drawing/2014/main" id="{C0A2CBF6-DB8C-41D9-B788-EA5F700B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137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93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6480F-9773-4C89-B860-99E93F79F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1FDC2E-9410-49D9-B7B4-A5CAAA1F7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15</a:t>
            </a:fld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323C2969-2186-4097-9608-2BC308ED5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itle 8">
            <a:extLst>
              <a:ext uri="{FF2B5EF4-FFF2-40B4-BE49-F238E27FC236}">
                <a16:creationId xmlns:a16="http://schemas.microsoft.com/office/drawing/2014/main" id="{938718A6-D5E6-47D0-905A-9DFAB5D6DB27}"/>
              </a:ext>
            </a:extLst>
          </p:cNvPr>
          <p:cNvSpPr txBox="1">
            <a:spLocks/>
          </p:cNvSpPr>
          <p:nvPr/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6.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09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29E94-CCE2-44E6-B0BF-76113232C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7D3839-FCBD-495F-AA73-D9FA1968A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16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E5C85DA-106D-4554-8A8D-6038489597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2" descr="Do Not Enter This Roadway">
            <a:extLst>
              <a:ext uri="{FF2B5EF4-FFF2-40B4-BE49-F238E27FC236}">
                <a16:creationId xmlns:a16="http://schemas.microsoft.com/office/drawing/2014/main" id="{FAC687B6-EDC6-4B66-AD1A-96A5858E6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43100"/>
            <a:ext cx="27432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96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B09F9-4540-461C-A912-FEE28BDED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CC3D82-4B1F-47D6-AC36-BB418323F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17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80465911-3DFC-4C20-BD96-35F6BF5A9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itle 8">
            <a:extLst>
              <a:ext uri="{FF2B5EF4-FFF2-40B4-BE49-F238E27FC236}">
                <a16:creationId xmlns:a16="http://schemas.microsoft.com/office/drawing/2014/main" id="{8B174A3A-C343-48DA-B445-483658FDA43E}"/>
              </a:ext>
            </a:extLst>
          </p:cNvPr>
          <p:cNvSpPr txBox="1">
            <a:spLocks/>
          </p:cNvSpPr>
          <p:nvPr/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7.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32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33DE6-3329-473E-807E-62D06FE81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75609-80D7-469E-ADA4-91ACB6967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18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DFF9146-4096-49D7-B34E-BF21ECD74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" name="Picture 4" descr="Warning of Intersection Ahead">
            <a:extLst>
              <a:ext uri="{FF2B5EF4-FFF2-40B4-BE49-F238E27FC236}">
                <a16:creationId xmlns:a16="http://schemas.microsoft.com/office/drawing/2014/main" id="{65AC2105-036B-43D1-B364-5290E57FE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04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865F7-4553-4C91-8E9B-4AFBCF963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4AAF07-069F-4279-9EC6-35AA9EC1A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19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D771B17-7170-414E-8D61-541E62B66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itle 8">
            <a:extLst>
              <a:ext uri="{FF2B5EF4-FFF2-40B4-BE49-F238E27FC236}">
                <a16:creationId xmlns:a16="http://schemas.microsoft.com/office/drawing/2014/main" id="{8CEF42D2-DBDF-46C9-88A8-6E393996904F}"/>
              </a:ext>
            </a:extLst>
          </p:cNvPr>
          <p:cNvSpPr txBox="1">
            <a:spLocks/>
          </p:cNvSpPr>
          <p:nvPr/>
        </p:nvSpPr>
        <p:spPr>
          <a:xfrm>
            <a:off x="4572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8.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18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7AF2-7F98-445B-850F-DA14E34254B5}" type="datetime1">
              <a:rPr lang="en-US" smtClean="0"/>
              <a:t>1/23/2019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CA872913-B703-4309-88D7-AE10C876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9945F005-2373-4C89-9068-2D4A6C199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179796"/>
            <a:ext cx="7620000" cy="521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Bef>
                <a:spcPct val="50000"/>
              </a:spcBef>
            </a:pPr>
            <a:r>
              <a:rPr lang="en-US" alt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Each sign will appear for 0.3 seconds…</a:t>
            </a:r>
          </a:p>
          <a:p>
            <a:pPr>
              <a:spcBef>
                <a:spcPct val="50000"/>
              </a:spcBef>
            </a:pPr>
            <a:endParaRPr lang="en-US" altLang="en-US" sz="6000" dirty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endParaRPr lang="en-US" altLang="en-US" sz="5400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4783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chimes.wav"/>
          </p:stSnd>
        </p:sndAc>
      </p:transition>
    </mc:Choice>
    <mc:Fallback xmlns="">
      <p:transition>
        <p:sndAc>
          <p:stSnd>
            <p:snd r:embed="rId3" name="chimes.wav"/>
          </p:stSnd>
        </p:sndAc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7E4A1-6B42-47A2-9CAA-AC05867F5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182E06-01E2-4694-9EB2-2E352AB8A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20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5DBB02F-4F91-4C30-9C7E-DFA743B860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5" descr="Warning of Steep Downgrade - Downshift Needed">
            <a:extLst>
              <a:ext uri="{FF2B5EF4-FFF2-40B4-BE49-F238E27FC236}">
                <a16:creationId xmlns:a16="http://schemas.microsoft.com/office/drawing/2014/main" id="{24D66D0D-5A42-4687-A878-AEF0F8229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9" y="1527969"/>
            <a:ext cx="3802062" cy="380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86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B12DA-763C-4094-BC03-02EEFAE8C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74694-0458-43F2-AC5B-83EEBDFA2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21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664CA485-B74E-43EC-B788-96391949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le 8">
            <a:extLst>
              <a:ext uri="{FF2B5EF4-FFF2-40B4-BE49-F238E27FC236}">
                <a16:creationId xmlns:a16="http://schemas.microsoft.com/office/drawing/2014/main" id="{8E96F97D-B1DD-4520-9F9E-E9CA9BA6272F}"/>
              </a:ext>
            </a:extLst>
          </p:cNvPr>
          <p:cNvSpPr txBox="1">
            <a:spLocks/>
          </p:cNvSpPr>
          <p:nvPr/>
        </p:nvSpPr>
        <p:spPr>
          <a:xfrm>
            <a:off x="4572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9.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19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DD086-B3A9-44E1-ABC7-C9D5E383D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2F0E4D-C653-4ACA-9DE3-072F1F339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22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A0AB624-95E2-4654-A6C2-F3D1C0DB2F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4" descr="Warning of Wildlife Crossing - Elk Crossing">
            <a:extLst>
              <a:ext uri="{FF2B5EF4-FFF2-40B4-BE49-F238E27FC236}">
                <a16:creationId xmlns:a16="http://schemas.microsoft.com/office/drawing/2014/main" id="{8187C94D-CCCF-47B8-9D89-96FF2D214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54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DAAB5-5B57-49A6-9C2F-E97E1B76E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74BA7-1933-46D2-8D86-B0E543CB3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23</a:t>
            </a:fld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B285C0D-ED57-4F24-BE7F-D20E38F0A2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8">
            <a:extLst>
              <a:ext uri="{FF2B5EF4-FFF2-40B4-BE49-F238E27FC236}">
                <a16:creationId xmlns:a16="http://schemas.microsoft.com/office/drawing/2014/main" id="{FD7473A5-8FE9-4CC8-B18C-DEE13D4EA23C}"/>
              </a:ext>
            </a:extLst>
          </p:cNvPr>
          <p:cNvSpPr txBox="1">
            <a:spLocks/>
          </p:cNvSpPr>
          <p:nvPr/>
        </p:nvSpPr>
        <p:spPr>
          <a:xfrm>
            <a:off x="4572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10.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29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98867-E4A2-42CB-9C48-BC5EF02B2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56B25D-7421-4F40-A986-EAD98DBC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24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3E25F6A-B855-4A01-A56A-21C94A740F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4" descr="Warning of Divided Highway Starting Ahead">
            <a:extLst>
              <a:ext uri="{FF2B5EF4-FFF2-40B4-BE49-F238E27FC236}">
                <a16:creationId xmlns:a16="http://schemas.microsoft.com/office/drawing/2014/main" id="{6F240F93-9BCD-4CD6-9C4C-385D962F9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7969"/>
            <a:ext cx="3802063" cy="380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55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5817E-A13B-4916-B5D6-BDF03182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EDE495-8C8C-4762-8B4E-EEF8E7574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25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47CF6642-6913-4D54-82F5-2337A0C3202E}"/>
              </a:ext>
            </a:extLst>
          </p:cNvPr>
          <p:cNvSpPr txBox="1">
            <a:spLocks/>
          </p:cNvSpPr>
          <p:nvPr/>
        </p:nvSpPr>
        <p:spPr>
          <a:xfrm>
            <a:off x="4572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11.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7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B8CC8-4640-4D50-ADC5-92AE7A046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1EDEA1-9108-4DDF-9781-52F269AE2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26</a:t>
            </a:fld>
            <a:endParaRPr lang="en-US"/>
          </a:p>
        </p:txBody>
      </p:sp>
      <p:pic>
        <p:nvPicPr>
          <p:cNvPr id="6" name="Picture 5" descr="No Parking Area">
            <a:extLst>
              <a:ext uri="{FF2B5EF4-FFF2-40B4-BE49-F238E27FC236}">
                <a16:creationId xmlns:a16="http://schemas.microsoft.com/office/drawing/2014/main" id="{A554BE05-DFBC-4BAC-9485-597145E94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9" y="1527968"/>
            <a:ext cx="3802062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471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0EDDF-B093-497B-90D4-3FD8BE8BE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7068D8-8F6C-4D32-B81F-260DB48AC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27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8D977FCE-C0BD-4554-B38D-75741369CFF3}"/>
              </a:ext>
            </a:extLst>
          </p:cNvPr>
          <p:cNvSpPr txBox="1">
            <a:spLocks/>
          </p:cNvSpPr>
          <p:nvPr/>
        </p:nvSpPr>
        <p:spPr>
          <a:xfrm>
            <a:off x="4572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12.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66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F2C35-AF6D-4E0B-B8DE-39925DA8A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EF66E6-A5AB-43A8-B4FC-D4B1DCF5F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28</a:t>
            </a:fld>
            <a:endParaRPr lang="en-US"/>
          </a:p>
        </p:txBody>
      </p:sp>
      <p:pic>
        <p:nvPicPr>
          <p:cNvPr id="6" name="Picture 4" descr="Warning of Divided Highway Ending Ahead">
            <a:extLst>
              <a:ext uri="{FF2B5EF4-FFF2-40B4-BE49-F238E27FC236}">
                <a16:creationId xmlns:a16="http://schemas.microsoft.com/office/drawing/2014/main" id="{D9E5EC12-27A5-4D1F-9A6A-E7036D771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99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E370C4-0892-4EEF-9057-F91FB81C8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1FE4E9-7E67-4984-A630-D2F05990D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29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ED770162-92BE-4887-85FC-1F9B948DAD58}"/>
              </a:ext>
            </a:extLst>
          </p:cNvPr>
          <p:cNvSpPr txBox="1">
            <a:spLocks/>
          </p:cNvSpPr>
          <p:nvPr/>
        </p:nvSpPr>
        <p:spPr>
          <a:xfrm>
            <a:off x="4572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13.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8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08F22-06BF-4C7E-9EFC-B74DAB67C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1B46B2-CE00-4472-B795-EF05F6EA8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6003D515-863A-426D-87B5-A2A029DB2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Box 1026">
            <a:extLst>
              <a:ext uri="{FF2B5EF4-FFF2-40B4-BE49-F238E27FC236}">
                <a16:creationId xmlns:a16="http://schemas.microsoft.com/office/drawing/2014/main" id="{182A1C98-2CC9-44E7-9FDE-C5C06A1D8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1720840"/>
            <a:ext cx="8001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You will then have ten (10) seconds to write down its meaning on your paper.</a:t>
            </a:r>
            <a:endParaRPr lang="en-US" alt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20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chimes.wav"/>
          </p:stSnd>
        </p:sndAc>
      </p:transition>
    </mc:Choice>
    <mc:Fallback xmlns="">
      <p:transition>
        <p:sndAc>
          <p:stSnd>
            <p:snd r:embed="rId3" name="chimes.wav"/>
          </p:stSnd>
        </p:sndAc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2739B-63FA-49F4-8FD2-DE1182053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6F26C-CF4C-4116-AA88-3CA489C8F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30</a:t>
            </a:fld>
            <a:endParaRPr lang="en-US"/>
          </a:p>
        </p:txBody>
      </p:sp>
      <p:pic>
        <p:nvPicPr>
          <p:cNvPr id="6" name="Picture 4" descr="Warning of Flagman Ahead">
            <a:extLst>
              <a:ext uri="{FF2B5EF4-FFF2-40B4-BE49-F238E27FC236}">
                <a16:creationId xmlns:a16="http://schemas.microsoft.com/office/drawing/2014/main" id="{EA3B44E8-B5DC-4C0C-A477-4E992D24A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8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75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3E0BE-BAC6-4EDA-B0ED-426DBF313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51B6E9-DEE2-446A-B47E-ADFE94872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31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7B9E8373-185A-4084-BCEB-3BAF32C36BC7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14.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C03FA-4C63-4153-8744-1EC39A232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E576FD-36F0-4091-9778-BDA898CC2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32</a:t>
            </a:fld>
            <a:endParaRPr lang="en-US"/>
          </a:p>
        </p:txBody>
      </p:sp>
      <p:pic>
        <p:nvPicPr>
          <p:cNvPr id="6" name="Picture 4" descr="Regulation - Yield to Traffic at Next Intersection">
            <a:extLst>
              <a:ext uri="{FF2B5EF4-FFF2-40B4-BE49-F238E27FC236}">
                <a16:creationId xmlns:a16="http://schemas.microsoft.com/office/drawing/2014/main" id="{9DFAFAE0-BADE-46D8-8E53-D7C21B18B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792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89571-D38A-4045-AF64-4B97F985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1DEEA-5913-47E1-90C3-400A374E2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33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61A15CFB-BB0B-4A8B-99D0-29CB99ABBC1F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15.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2A413-F2A6-4662-BA54-016E94D8C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2C05F3-E6FE-4D4A-8122-2E06BAA2E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34</a:t>
            </a:fld>
            <a:endParaRPr lang="en-US"/>
          </a:p>
        </p:txBody>
      </p:sp>
      <p:pic>
        <p:nvPicPr>
          <p:cNvPr id="6" name="Picture 4" descr="Information - Hospital Zone or Location">
            <a:extLst>
              <a:ext uri="{FF2B5EF4-FFF2-40B4-BE49-F238E27FC236}">
                <a16:creationId xmlns:a16="http://schemas.microsoft.com/office/drawing/2014/main" id="{4388A130-30FB-4352-A95D-95B69BC95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9" y="1527969"/>
            <a:ext cx="3802062" cy="380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90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C4682-AD42-49D5-95DD-C4BCBD51E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964EF-E4DB-4AB9-8B9A-259DBA340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Comes Sign # 16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D0E1A-2F8D-4AFF-80FD-954CA8F2D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A0D437-7983-43C7-844D-D1AA5D19B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C7049-6DA9-42A7-BF43-7C400C5BE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0E48C0-62A0-4EE6-AFC4-170A450C9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36</a:t>
            </a:fld>
            <a:endParaRPr lang="en-US"/>
          </a:p>
        </p:txBody>
      </p:sp>
      <p:sp>
        <p:nvSpPr>
          <p:cNvPr id="6" name="Text Box 1026">
            <a:extLst>
              <a:ext uri="{FF2B5EF4-FFF2-40B4-BE49-F238E27FC236}">
                <a16:creationId xmlns:a16="http://schemas.microsoft.com/office/drawing/2014/main" id="{F5E930AC-535E-4853-942E-CAC53C495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85704"/>
            <a:ext cx="82296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What do the DIAMOND SHAPED ROAD MARKINGS in this next slide signify?</a:t>
            </a:r>
          </a:p>
        </p:txBody>
      </p:sp>
    </p:spTree>
    <p:extLst>
      <p:ext uri="{BB962C8B-B14F-4D97-AF65-F5344CB8AC3E}">
        <p14:creationId xmlns:p14="http://schemas.microsoft.com/office/powerpoint/2010/main" val="209256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>
        <p:sndAc>
          <p:stSnd>
            <p:snd r:embed="rId2" name="chimes.wav"/>
          </p:stSnd>
        </p:sndAc>
      </p:transition>
    </mc:Choice>
    <mc:Fallback xmlns="">
      <p:transition advClick="0" advTm="20000">
        <p:sndAc>
          <p:stSnd>
            <p:snd r:embed="rId3" name="chimes.wav"/>
          </p:stSnd>
        </p:sndAc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194E-18E3-4D16-840F-3179E3EAE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C84C19-602A-4164-A547-F5F0B076A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37</a:t>
            </a:fld>
            <a:endParaRPr lang="en-US"/>
          </a:p>
        </p:txBody>
      </p:sp>
      <p:pic>
        <p:nvPicPr>
          <p:cNvPr id="6" name="Picture 2" descr="Diamond Indicates High Occupancy Vehicle Lane">
            <a:extLst>
              <a:ext uri="{FF2B5EF4-FFF2-40B4-BE49-F238E27FC236}">
                <a16:creationId xmlns:a16="http://schemas.microsoft.com/office/drawing/2014/main" id="{61E5E868-D20D-47E2-8277-C5F76AD8A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400"/>
            <a:ext cx="7623175" cy="381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59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97A4F-4791-4227-87D9-75CE654E1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DC2E12-02D9-4DE5-B0FB-B72FDF9E6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38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FCD9CC0F-722B-4775-80D4-B0E51A525CE6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17.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8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A0588-081B-43A3-AB52-F1D5FF6EB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ECFCE4-27AF-4976-BE4E-04DDC8641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39</a:t>
            </a:fld>
            <a:endParaRPr lang="en-US"/>
          </a:p>
        </p:txBody>
      </p:sp>
      <p:pic>
        <p:nvPicPr>
          <p:cNvPr id="6" name="Picture 4" descr="Warning of Restricted Height Space Ahead">
            <a:extLst>
              <a:ext uri="{FF2B5EF4-FFF2-40B4-BE49-F238E27FC236}">
                <a16:creationId xmlns:a16="http://schemas.microsoft.com/office/drawing/2014/main" id="{2E49F021-FB4B-48B1-8982-10B5562F6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8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97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D3C77-71BD-4EF2-B890-354085401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92067"/>
            <a:ext cx="8229600" cy="1143000"/>
          </a:xfrm>
        </p:spPr>
        <p:txBody>
          <a:bodyPr/>
          <a:lstStyle/>
          <a:p>
            <a:r>
              <a:rPr lang="en-US" altLang="en-US" b="1" dirty="0"/>
              <a:t>Ready to Roll?</a:t>
            </a:r>
            <a:br>
              <a:rPr lang="en-US" altLang="en-US" dirty="0"/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7AE40-CC9E-4E8B-BA1D-421847A53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51EDD2-0DD6-4A82-8DCF-628B036FB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1026" descr="Photo of a tan Mustang">
            <a:extLst>
              <a:ext uri="{FF2B5EF4-FFF2-40B4-BE49-F238E27FC236}">
                <a16:creationId xmlns:a16="http://schemas.microsoft.com/office/drawing/2014/main" id="{BDB8DADE-A549-4990-AF0E-01F4B30350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37"/>
          <a:stretch>
            <a:fillRect/>
          </a:stretch>
        </p:blipFill>
        <p:spPr bwMode="auto">
          <a:xfrm>
            <a:off x="1402556" y="1837319"/>
            <a:ext cx="6338888" cy="3183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69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chimes.wav"/>
          </p:stSnd>
        </p:sndAc>
      </p:transition>
    </mc:Choice>
    <mc:Fallback xmlns="">
      <p:transition>
        <p:sndAc>
          <p:stSnd>
            <p:snd r:embed="rId4" name="chimes.wav"/>
          </p:stSnd>
        </p:sndAc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34C37-FD12-4321-9196-EE5657567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A8BD36-9688-4127-BAE5-E3C9851A3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40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B6F7161D-E043-486D-BD0A-2E2A0571FE2D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18.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85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5847B-6509-42F8-B04B-C27D7517E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03FC4-3412-4C74-9B6A-0B67858D9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41</a:t>
            </a:fld>
            <a:endParaRPr lang="en-US"/>
          </a:p>
        </p:txBody>
      </p:sp>
      <p:pic>
        <p:nvPicPr>
          <p:cNvPr id="6" name="Picture 4" descr="Information - Information Center Location">
            <a:extLst>
              <a:ext uri="{FF2B5EF4-FFF2-40B4-BE49-F238E27FC236}">
                <a16:creationId xmlns:a16="http://schemas.microsoft.com/office/drawing/2014/main" id="{3467A8D6-A49D-4099-8A8F-A134B3AC0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8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32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54049-7714-4CD1-877D-D5A56DC5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3C814A-6C86-49DF-BC4D-6096B5482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42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E2AF5502-B31A-4FA6-8F93-AD4A8286FE8E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19.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25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60051-276C-4056-B015-FC6E0E223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1BAA34-585E-49DD-AD9E-F951C1DC5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43</a:t>
            </a:fld>
            <a:endParaRPr lang="en-US"/>
          </a:p>
        </p:txBody>
      </p:sp>
      <p:pic>
        <p:nvPicPr>
          <p:cNvPr id="6" name="Picture 4" descr="Warning of Right Lane Ending Ahead">
            <a:extLst>
              <a:ext uri="{FF2B5EF4-FFF2-40B4-BE49-F238E27FC236}">
                <a16:creationId xmlns:a16="http://schemas.microsoft.com/office/drawing/2014/main" id="{CD5118FE-6FB8-497E-B422-E625BB0BE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41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57A19-55EE-4517-9BE3-C00220554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D73557-7D75-4E66-88DB-357886C3B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44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4937D6D1-8E58-4193-B942-306C5A3D82EB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20.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22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38300-54B3-491C-A8A4-4B2360EF7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DFA26F-289C-45F3-9728-1C20DE917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45</a:t>
            </a:fld>
            <a:endParaRPr lang="en-US"/>
          </a:p>
        </p:txBody>
      </p:sp>
      <p:pic>
        <p:nvPicPr>
          <p:cNvPr id="6" name="Picture 4" descr="Regulation - Move to the Right into the Lane">
            <a:extLst>
              <a:ext uri="{FF2B5EF4-FFF2-40B4-BE49-F238E27FC236}">
                <a16:creationId xmlns:a16="http://schemas.microsoft.com/office/drawing/2014/main" id="{5E8AF705-B54E-4F08-9B3B-CB261C6E8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7969"/>
            <a:ext cx="3802062" cy="380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4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19297-9AF1-4CC0-A612-C22867C4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0A321B-FF91-4621-A480-4E3BEE6FE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46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2E6F6CB6-3388-4C76-A292-72145C6ECB8D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21.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25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90150-2A70-4E42-9CC5-7E166FF5B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A4CD54-F16B-49C5-A876-38DC0BB3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47</a:t>
            </a:fld>
            <a:endParaRPr lang="en-US"/>
          </a:p>
        </p:txBody>
      </p:sp>
      <p:pic>
        <p:nvPicPr>
          <p:cNvPr id="6" name="Picture 4" descr="Warning of Merging Traffic from the Right">
            <a:extLst>
              <a:ext uri="{FF2B5EF4-FFF2-40B4-BE49-F238E27FC236}">
                <a16:creationId xmlns:a16="http://schemas.microsoft.com/office/drawing/2014/main" id="{FFD007AB-0F36-4A6F-8D28-975F35CB0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9" y="1527968"/>
            <a:ext cx="3802062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57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ED575-301C-4934-BF4F-D094A4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A47AB-2817-49A3-8E1A-5DC16B473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48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94DC84F6-27C8-4D26-9A13-330A73F30504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22.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33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FB55E-1072-4B2D-B9FD-28FE5DDE9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98ADD5-7B40-451A-9950-6EF259BF2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49</a:t>
            </a:fld>
            <a:endParaRPr lang="en-US"/>
          </a:p>
        </p:txBody>
      </p:sp>
      <p:pic>
        <p:nvPicPr>
          <p:cNvPr id="6" name="Picture 4" descr="Regulation - No Bicyclists">
            <a:extLst>
              <a:ext uri="{FF2B5EF4-FFF2-40B4-BE49-F238E27FC236}">
                <a16:creationId xmlns:a16="http://schemas.microsoft.com/office/drawing/2014/main" id="{013900C2-B945-488F-8575-71185E9E5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9" y="1527968"/>
            <a:ext cx="3802062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82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FE5C7-B012-4315-BB1E-DBD03A0EB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A227F5-0444-49E8-A534-40E3A7002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1675022-D047-4CA5-B3E5-AA16D195E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 fontScale="90000"/>
          </a:bodyPr>
          <a:lstStyle/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1.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237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>
        <p:sndAc>
          <p:stSnd>
            <p:snd r:embed="rId2" name="chimes.wav"/>
          </p:stSnd>
        </p:sndAc>
      </p:transition>
    </mc:Choice>
    <mc:Fallback xmlns="">
      <p:transition advClick="0" advTm="4000">
        <p:sndAc>
          <p:stSnd>
            <p:snd r:embed="rId3" name="chimes.wav"/>
          </p:stSnd>
        </p:sndAc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68A2D-7A51-4A66-B0D4-9C762EDC2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A06221-06EA-46F2-A660-463A8C682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50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AD61BA9A-349D-43D7-9F48-BD9146EDBCA1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23.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E6823-E461-4374-AE56-0027F77B2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597D3-42D7-48F9-AB9F-423817663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51</a:t>
            </a:fld>
            <a:endParaRPr lang="en-US"/>
          </a:p>
        </p:txBody>
      </p:sp>
      <p:pic>
        <p:nvPicPr>
          <p:cNvPr id="6" name="Picture 5" descr="Warning - Uneven or Low Shoulder Ahead">
            <a:extLst>
              <a:ext uri="{FF2B5EF4-FFF2-40B4-BE49-F238E27FC236}">
                <a16:creationId xmlns:a16="http://schemas.microsoft.com/office/drawing/2014/main" id="{35723DF8-635D-4A61-83A3-AD19C3CBA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8" y="1905000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594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ED2FB-A0D5-4449-B350-904D40BB8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ADDD39-ABC3-46AE-B067-42E0D60B4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52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1315EDA9-A98E-4E93-BAB0-B1ACDB3C9A96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24.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29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F12D9-CB60-4CE4-B1D6-D67835786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E7352A-9DAE-49B0-A707-4E9174005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53</a:t>
            </a:fld>
            <a:endParaRPr lang="en-US"/>
          </a:p>
        </p:txBody>
      </p:sp>
      <p:pic>
        <p:nvPicPr>
          <p:cNvPr id="6" name="Picture 4" descr="Warning - Left Lane Ends Ahead">
            <a:extLst>
              <a:ext uri="{FF2B5EF4-FFF2-40B4-BE49-F238E27FC236}">
                <a16:creationId xmlns:a16="http://schemas.microsoft.com/office/drawing/2014/main" id="{6763F80C-E89B-4114-AEA8-057DD2DDA7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9" y="1527969"/>
            <a:ext cx="3802062" cy="380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70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AF4B0-1CBB-495D-98DC-5B0C58FF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EB77FC-F6C3-4007-9DE8-7D9120EA9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54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ABA7C441-F50F-4A3E-95A5-50EBA4D85915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25.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43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31846-72F5-4578-B501-C66A49436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96345E-50E2-4A31-A066-8846BFB87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55</a:t>
            </a:fld>
            <a:endParaRPr lang="en-US"/>
          </a:p>
        </p:txBody>
      </p:sp>
      <p:pic>
        <p:nvPicPr>
          <p:cNvPr id="6" name="Picture 4" descr="Warning - Traffic Signal At Next Intersection">
            <a:extLst>
              <a:ext uri="{FF2B5EF4-FFF2-40B4-BE49-F238E27FC236}">
                <a16:creationId xmlns:a16="http://schemas.microsoft.com/office/drawing/2014/main" id="{B3A6CF9C-CE9F-4408-83A7-E80238937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9" y="1527968"/>
            <a:ext cx="3802062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69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7F1EE-829D-4FA1-94BB-154B468A8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D7092-E625-4CD4-81AD-50B36DBD7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56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F3B908BD-8D8B-4B60-A3F1-3FFEF8AB80AB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26.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12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C2A72-D340-4FBE-8ED9-18982AFE0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CDC395-3996-413A-9128-B143DC6D2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57</a:t>
            </a:fld>
            <a:endParaRPr lang="en-US"/>
          </a:p>
        </p:txBody>
      </p:sp>
      <p:pic>
        <p:nvPicPr>
          <p:cNvPr id="7" name="Picture 4" descr="Warning - T-Intersection to the Right">
            <a:extLst>
              <a:ext uri="{FF2B5EF4-FFF2-40B4-BE49-F238E27FC236}">
                <a16:creationId xmlns:a16="http://schemas.microsoft.com/office/drawing/2014/main" id="{1AC3AB6B-37DC-43D3-8E65-D3BC3E6F4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137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770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D8970-4E62-4297-B60D-D6B63973C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84C2F9-76D5-45F1-AEE1-077206381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58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9A957CE9-0D7F-437E-B832-32AACFC5A075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27.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33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73802-436F-46B0-9897-CD8DBE678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EBAE11-4616-4F73-BC34-886A1BD6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59</a:t>
            </a:fld>
            <a:endParaRPr lang="en-US"/>
          </a:p>
        </p:txBody>
      </p:sp>
      <p:pic>
        <p:nvPicPr>
          <p:cNvPr id="7" name="Picture 4" descr="No Pedestrians in this Area">
            <a:extLst>
              <a:ext uri="{FF2B5EF4-FFF2-40B4-BE49-F238E27FC236}">
                <a16:creationId xmlns:a16="http://schemas.microsoft.com/office/drawing/2014/main" id="{E48AAA2A-14E2-44AF-A530-D9AAFEA318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8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25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BB254-92B3-48AF-8D14-580527049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058252-E1B0-47A8-A182-DC1E3B327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E6D582F3-69D5-4934-81C1-DDA0939BAA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5" descr="No right turn sign">
            <a:extLst>
              <a:ext uri="{FF2B5EF4-FFF2-40B4-BE49-F238E27FC236}">
                <a16:creationId xmlns:a16="http://schemas.microsoft.com/office/drawing/2014/main" id="{FE32ABEF-8E90-4979-AC84-7C95A0AF6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8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149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D300F-6077-45F3-9542-A81C85D2F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2C7A07-D228-4003-8B84-45922D07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60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69A91F7D-394A-4EBC-B196-E8E10DD075EF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28.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60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A79EC-B72F-440C-9ADB-80C025B3C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6BC75F-2B32-4A1E-9605-8B1EA835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61</a:t>
            </a:fld>
            <a:endParaRPr lang="en-US"/>
          </a:p>
        </p:txBody>
      </p:sp>
      <p:pic>
        <p:nvPicPr>
          <p:cNvPr id="6" name="Picture 5" descr="Warning - School Zone Ahead">
            <a:extLst>
              <a:ext uri="{FF2B5EF4-FFF2-40B4-BE49-F238E27FC236}">
                <a16:creationId xmlns:a16="http://schemas.microsoft.com/office/drawing/2014/main" id="{19D294EE-EB99-4C9B-9EF7-B458A0301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0" t="10869" r="9740" b="5435"/>
          <a:stretch>
            <a:fillRect/>
          </a:stretch>
        </p:blipFill>
        <p:spPr bwMode="auto">
          <a:xfrm>
            <a:off x="2933700" y="1902618"/>
            <a:ext cx="3276600" cy="305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91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ABC89-2FBC-467E-87C7-C5455551C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8593A6-739D-4A07-9635-B001A7E6F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62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20C52E2B-F4AE-4950-A3F2-72E506889B91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29.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46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FBAF3-FCF0-43B3-B44F-5A67E7D21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11EDE-DDD6-4D73-AC3E-AB7FCD78C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63</a:t>
            </a:fld>
            <a:endParaRPr lang="en-US"/>
          </a:p>
        </p:txBody>
      </p:sp>
      <p:grpSp>
        <p:nvGrpSpPr>
          <p:cNvPr id="6" name="Group 10" descr="Warning - School Crosswalk">
            <a:extLst>
              <a:ext uri="{FF2B5EF4-FFF2-40B4-BE49-F238E27FC236}">
                <a16:creationId xmlns:a16="http://schemas.microsoft.com/office/drawing/2014/main" id="{0386C993-A6DE-4073-935B-B0073BC13F4D}"/>
              </a:ext>
            </a:extLst>
          </p:cNvPr>
          <p:cNvGrpSpPr>
            <a:grpSpLocks/>
          </p:cNvGrpSpPr>
          <p:nvPr/>
        </p:nvGrpSpPr>
        <p:grpSpPr bwMode="auto">
          <a:xfrm>
            <a:off x="2933700" y="1902618"/>
            <a:ext cx="3276600" cy="3052763"/>
            <a:chOff x="1920" y="384"/>
            <a:chExt cx="2064" cy="1923"/>
          </a:xfrm>
        </p:grpSpPr>
        <p:pic>
          <p:nvPicPr>
            <p:cNvPr id="7" name="Picture 5" descr="Crosswalk">
              <a:extLst>
                <a:ext uri="{FF2B5EF4-FFF2-40B4-BE49-F238E27FC236}">
                  <a16:creationId xmlns:a16="http://schemas.microsoft.com/office/drawing/2014/main" id="{E9CF951C-1A77-47EA-B219-6FA4DC73EA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40" t="10869" r="9740" b="5435"/>
            <a:stretch>
              <a:fillRect/>
            </a:stretch>
          </p:blipFill>
          <p:spPr bwMode="auto">
            <a:xfrm>
              <a:off x="1920" y="384"/>
              <a:ext cx="2064" cy="19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1C1C1C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F2A1BD6B-8921-4CA8-BDBF-24ECB12D0A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1776"/>
              <a:ext cx="432" cy="0"/>
            </a:xfrm>
            <a:prstGeom prst="line">
              <a:avLst/>
            </a:prstGeom>
            <a:noFill/>
            <a:ln w="381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A579E779-FDE8-4586-B8D5-2E74B38CA2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2112"/>
              <a:ext cx="1584" cy="0"/>
            </a:xfrm>
            <a:prstGeom prst="line">
              <a:avLst/>
            </a:prstGeom>
            <a:noFill/>
            <a:ln w="381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E4E8784A-B8E2-4016-98D7-0EC6AFD2DB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1776"/>
              <a:ext cx="432" cy="0"/>
            </a:xfrm>
            <a:prstGeom prst="line">
              <a:avLst/>
            </a:prstGeom>
            <a:noFill/>
            <a:ln w="381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DB683F61-27CD-4084-8F70-A1A7363A9D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1776"/>
              <a:ext cx="144" cy="0"/>
            </a:xfrm>
            <a:prstGeom prst="line">
              <a:avLst/>
            </a:prstGeom>
            <a:noFill/>
            <a:ln w="381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9928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53BBC-F48E-499E-B59C-BF1EC86B2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5D994-CDB7-4793-8B72-2A0021B7F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64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93FA486B-7DF0-4849-8DA3-B620C82AECC1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30.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94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2AACA-9693-4708-9176-6676550A3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E6A5E5-7CA5-40D6-8351-E2AF0EC8D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65</a:t>
            </a:fld>
            <a:endParaRPr lang="en-US"/>
          </a:p>
        </p:txBody>
      </p:sp>
      <p:pic>
        <p:nvPicPr>
          <p:cNvPr id="6" name="Picture 5" descr="Regulation - One-Way Street this Direction">
            <a:extLst>
              <a:ext uri="{FF2B5EF4-FFF2-40B4-BE49-F238E27FC236}">
                <a16:creationId xmlns:a16="http://schemas.microsoft.com/office/drawing/2014/main" id="{E5C8B6AE-E3AD-4CAC-8911-3887F9DB4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138" y="1527969"/>
            <a:ext cx="3802062" cy="380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19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7584D-FF5E-4945-8878-35A9790BC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3377EE-7A27-4D6D-BDE7-33CAB657A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66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A963BADF-03E2-4658-A8C2-CFBC77DA3DDE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31.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681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A1439-A87C-4B3E-A8C6-DF10A938C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FA8A5-B09D-47F5-9506-A5646B528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67</a:t>
            </a:fld>
            <a:endParaRPr lang="en-US"/>
          </a:p>
        </p:txBody>
      </p:sp>
      <p:pic>
        <p:nvPicPr>
          <p:cNvPr id="6" name="Picture 4" descr="Warning - Railroad Crossing Near Intersection Ahead">
            <a:extLst>
              <a:ext uri="{FF2B5EF4-FFF2-40B4-BE49-F238E27FC236}">
                <a16:creationId xmlns:a16="http://schemas.microsoft.com/office/drawing/2014/main" id="{5DE9CD35-AD94-419C-B293-571B45F85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8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596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84EBB-31ED-434E-BEA9-DE2FE613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563AF6-144E-488D-B746-02D409A48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68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156554BB-8C56-48CD-9ACD-54109952FB06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32.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77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BE66B-7281-4867-9A99-D2FD44A37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68AC9F-0D40-4CAC-84FF-3DE43495B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69</a:t>
            </a:fld>
            <a:endParaRPr lang="en-US"/>
          </a:p>
        </p:txBody>
      </p:sp>
      <p:pic>
        <p:nvPicPr>
          <p:cNvPr id="6" name="Picture 4" descr="No Delivery Trucks in This Roadway or Area">
            <a:extLst>
              <a:ext uri="{FF2B5EF4-FFF2-40B4-BE49-F238E27FC236}">
                <a16:creationId xmlns:a16="http://schemas.microsoft.com/office/drawing/2014/main" id="{B733A1C8-6E7C-4D8D-8BA2-2F943F3AD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8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858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BFCA3-C879-4F02-A9C3-6EDC62301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D057E7-5E97-401A-85E9-2AF82279A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E773EDFE-8280-4753-A2DC-D953A362D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le 8">
            <a:extLst>
              <a:ext uri="{FF2B5EF4-FFF2-40B4-BE49-F238E27FC236}">
                <a16:creationId xmlns:a16="http://schemas.microsoft.com/office/drawing/2014/main" id="{44968300-4963-4A67-97A7-C434C96D3D15}"/>
              </a:ext>
            </a:extLst>
          </p:cNvPr>
          <p:cNvSpPr txBox="1">
            <a:spLocks/>
          </p:cNvSpPr>
          <p:nvPr/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2.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72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6F440-8082-4544-B3CC-CF60A9A8C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DD5ACC-8E8B-4F3B-81E8-A8006D35D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70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D539CC96-C19A-4DAF-9B62-9311E3A8D400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33.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53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A4ABF-A1E8-4DE6-BD20-776375073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FB3FE-E5D5-4BE6-AB1D-707D2A48E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71</a:t>
            </a:fld>
            <a:endParaRPr lang="en-US"/>
          </a:p>
        </p:txBody>
      </p:sp>
      <p:pic>
        <p:nvPicPr>
          <p:cNvPr id="6" name="Picture 4" descr="Junction of Roadways As Listed">
            <a:extLst>
              <a:ext uri="{FF2B5EF4-FFF2-40B4-BE49-F238E27FC236}">
                <a16:creationId xmlns:a16="http://schemas.microsoft.com/office/drawing/2014/main" id="{221D7D5A-612A-4D7E-9E02-EA8965183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606" y="1600200"/>
            <a:ext cx="3802063" cy="380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05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C0016-6787-4BD5-BD64-F7B88ABF5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F9FD3C-E4AF-444D-8E68-E80CB5A95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72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5501082D-218B-467B-8C2D-F100F9BD8539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34.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34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E26FE-5789-4333-820A-3470255BA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803E2B-DE49-4FFE-8B76-76F2A2CEE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73</a:t>
            </a:fld>
            <a:endParaRPr lang="en-US"/>
          </a:p>
        </p:txBody>
      </p:sp>
      <p:pic>
        <p:nvPicPr>
          <p:cNvPr id="6" name="Picture 5" descr="Warning of Pedestrian Crossings Ahead">
            <a:extLst>
              <a:ext uri="{FF2B5EF4-FFF2-40B4-BE49-F238E27FC236}">
                <a16:creationId xmlns:a16="http://schemas.microsoft.com/office/drawing/2014/main" id="{CFFA8611-5AFB-4A8E-83CB-C6CB93DE8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37" y="1524000"/>
            <a:ext cx="36925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601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B5197-C102-4838-83C2-C7971A7BB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09C343-F517-4BB1-8F52-61EA530B8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74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0FAF9057-73E0-4AD2-9026-ACEDCABC398F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35.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07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0AA88-5E46-4997-9EE2-0FF59A0F5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C6D50D-09A4-4A52-8770-28DF4520A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75</a:t>
            </a:fld>
            <a:endParaRPr lang="en-US"/>
          </a:p>
        </p:txBody>
      </p:sp>
      <p:pic>
        <p:nvPicPr>
          <p:cNvPr id="6" name="Picture 4" descr="Warning of Construction Zone Ahead">
            <a:extLst>
              <a:ext uri="{FF2B5EF4-FFF2-40B4-BE49-F238E27FC236}">
                <a16:creationId xmlns:a16="http://schemas.microsoft.com/office/drawing/2014/main" id="{A5AEBD64-DE50-45BE-A28D-776391B5C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69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0FEDC-0BE4-45A5-B441-033760301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1ADE7D-1CE4-4BA1-BABA-6F4C69D4B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76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23B5505C-6821-4125-86CE-123878C7BDBC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36.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9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2FB131-7E6F-4EC0-A110-A860AE875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CB07A8-024B-4971-ABA5-2167D452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77</a:t>
            </a:fld>
            <a:endParaRPr lang="en-US"/>
          </a:p>
        </p:txBody>
      </p:sp>
      <p:pic>
        <p:nvPicPr>
          <p:cNvPr id="6" name="Picture 4" descr="Regulation - No U-Turn Permitted">
            <a:extLst>
              <a:ext uri="{FF2B5EF4-FFF2-40B4-BE49-F238E27FC236}">
                <a16:creationId xmlns:a16="http://schemas.microsoft.com/office/drawing/2014/main" id="{62611EE6-4312-4DEE-BC7E-87E203E23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8" y="1527968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920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AF7C8-C041-438B-AF33-D7E546592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FBF7DB-503A-41BD-AB55-5FA6AEBBB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78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03698732-9E52-4E40-B503-C2381B9CD2BD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37.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50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0B711-7F47-4E67-951E-F46EA3CF8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3F275-E96D-4A23-9B70-8971B9355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79</a:t>
            </a:fld>
            <a:endParaRPr lang="en-US"/>
          </a:p>
        </p:txBody>
      </p:sp>
      <p:pic>
        <p:nvPicPr>
          <p:cNvPr id="6" name="Picture 4" descr="  Warning - Slow Moving Ahead">
            <a:extLst>
              <a:ext uri="{FF2B5EF4-FFF2-40B4-BE49-F238E27FC236}">
                <a16:creationId xmlns:a16="http://schemas.microsoft.com/office/drawing/2014/main" id="{44FF172D-159D-43F0-B24F-C33C5E980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518" y="1681162"/>
            <a:ext cx="4144963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56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BEC7A-DBA4-41B5-9682-6D2050E8A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18A7BD-1403-4842-85CF-51C6F13E6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1511C16-6464-4271-BA6A-305AC2443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4" descr="Warning of Multiple Curves Ahead">
            <a:extLst>
              <a:ext uri="{FF2B5EF4-FFF2-40B4-BE49-F238E27FC236}">
                <a16:creationId xmlns:a16="http://schemas.microsoft.com/office/drawing/2014/main" id="{95535D23-EC96-4925-87E2-9D93E004E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137" y="1527969"/>
            <a:ext cx="3802063" cy="380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93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4BC8D-2AAB-4DA4-83F9-5739CC2B0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8994E-A7BA-44F8-9383-C21A06E8B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80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8843307A-CED9-4A7C-9F14-D3CC6EDB5A2D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38.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487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48046-2EE9-4940-A390-B76467632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C4138B-F8AD-4EDC-B25C-2C0B17AC8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81</a:t>
            </a:fld>
            <a:endParaRPr lang="en-US"/>
          </a:p>
        </p:txBody>
      </p:sp>
      <p:pic>
        <p:nvPicPr>
          <p:cNvPr id="6" name="Picture 5" descr="Warning - Lane Added to Left Side of Roadway">
            <a:extLst>
              <a:ext uri="{FF2B5EF4-FFF2-40B4-BE49-F238E27FC236}">
                <a16:creationId xmlns:a16="http://schemas.microsoft.com/office/drawing/2014/main" id="{D6C851C5-2EDA-4F8B-B7FB-6E0EBC8AD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600200"/>
            <a:ext cx="3802063" cy="380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681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FB273-176E-44F0-A514-3F0A8AF7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DA5F40-F7B1-4053-9865-6A62B4F7A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82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6D76784B-53A1-435A-A74D-0DC5A8B7C592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39.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99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C8B9E-C2F4-40B6-BDF6-D30BAE3A5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A8430F-E32F-46A6-9767-EF259B013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83</a:t>
            </a:fld>
            <a:endParaRPr lang="en-US"/>
          </a:p>
        </p:txBody>
      </p:sp>
      <p:pic>
        <p:nvPicPr>
          <p:cNvPr id="6" name="Picture 5" descr="Regulation - Dual Right Turns Allowed within Lanes">
            <a:extLst>
              <a:ext uri="{FF2B5EF4-FFF2-40B4-BE49-F238E27FC236}">
                <a16:creationId xmlns:a16="http://schemas.microsoft.com/office/drawing/2014/main" id="{5CD3A856-3E7A-4594-8F85-15795FAA0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060" y="1527969"/>
            <a:ext cx="3802062" cy="380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656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4CB1C3-BA03-47BD-9D73-286A7961E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B6CBFF-F4FB-4384-B840-53B2216AE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84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CB5C0087-C2EB-4833-AF71-2C3C32BCAE24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40.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12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6A4AF-1C60-45F8-831D-5A98E2F6E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E666EB-3C36-494F-97F8-6489BEB05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85</a:t>
            </a:fld>
            <a:endParaRPr lang="en-US"/>
          </a:p>
        </p:txBody>
      </p:sp>
      <p:pic>
        <p:nvPicPr>
          <p:cNvPr id="6" name="Picture 5" descr="Warning - Sharp Curves Ahead to Left and Right">
            <a:extLst>
              <a:ext uri="{FF2B5EF4-FFF2-40B4-BE49-F238E27FC236}">
                <a16:creationId xmlns:a16="http://schemas.microsoft.com/office/drawing/2014/main" id="{2EA25392-55D0-4CCD-9823-D8E3274E4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9" y="1527968"/>
            <a:ext cx="3802062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590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A7EC4-C570-4F5D-8D64-6B7A1EC72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49008-5BB4-44CE-A9E7-F21A00587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86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1BD7F0D3-A077-4EEA-86B8-13B873BCDDD1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41.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52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F4C02-9E3E-4B59-B6DF-BAFD0A20B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84C100-270F-4D2A-8F08-BE7B680E2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87</a:t>
            </a:fld>
            <a:endParaRPr lang="en-US"/>
          </a:p>
        </p:txBody>
      </p:sp>
      <p:pic>
        <p:nvPicPr>
          <p:cNvPr id="6" name="Picture 5" descr="All Traffic Flow Moves to the Left Here">
            <a:extLst>
              <a:ext uri="{FF2B5EF4-FFF2-40B4-BE49-F238E27FC236}">
                <a16:creationId xmlns:a16="http://schemas.microsoft.com/office/drawing/2014/main" id="{E6939EC3-F95B-45F2-9C93-A704B9F74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8" y="1527969"/>
            <a:ext cx="3802063" cy="380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956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C8F9C-534E-4FF4-9D99-F7B981AE8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F7383A-7CEC-4D51-A6E4-3D65BD79D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88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0E567218-89FB-4D07-8176-D241DB518158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42.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63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A910C-02BC-45FA-A3E5-D339AC2C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E3363A-60A8-403A-A7AF-47351485B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89</a:t>
            </a:fld>
            <a:endParaRPr lang="en-US"/>
          </a:p>
        </p:txBody>
      </p:sp>
      <p:pic>
        <p:nvPicPr>
          <p:cNvPr id="6" name="Picture 5" descr="Warning - Sharp Curve Ahead with Less than Normal Roadway Banking">
            <a:extLst>
              <a:ext uri="{FF2B5EF4-FFF2-40B4-BE49-F238E27FC236}">
                <a16:creationId xmlns:a16="http://schemas.microsoft.com/office/drawing/2014/main" id="{20DCD9BD-3C8E-4851-B977-DD1DE9A20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3206"/>
            <a:ext cx="3811588" cy="381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68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18B9C-CFD3-4AED-9D33-36A364202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743899-9E94-4578-A16E-DD5C35585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AC6CEF2-0F3E-4068-95D8-C301A99939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8">
            <a:extLst>
              <a:ext uri="{FF2B5EF4-FFF2-40B4-BE49-F238E27FC236}">
                <a16:creationId xmlns:a16="http://schemas.microsoft.com/office/drawing/2014/main" id="{765FA2EE-B8A9-4B58-A00C-0DE57CAC5E2B}"/>
              </a:ext>
            </a:extLst>
          </p:cNvPr>
          <p:cNvSpPr txBox="1">
            <a:spLocks/>
          </p:cNvSpPr>
          <p:nvPr/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3.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99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841D4-6B5B-46A1-92B6-75D143367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947A5-A7B4-41B1-AC64-9ECABC66F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90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2DA546E8-5820-4E86-8CD3-EA8A01216C19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43.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8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26F9A-F8E4-4A2D-82F6-38F381F6D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49EA8-1830-4337-8110-4A062FBB7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91</a:t>
            </a:fld>
            <a:endParaRPr lang="en-US"/>
          </a:p>
        </p:txBody>
      </p:sp>
      <p:pic>
        <p:nvPicPr>
          <p:cNvPr id="6" name="Picture 5" descr="Information - Airport Ahead">
            <a:extLst>
              <a:ext uri="{FF2B5EF4-FFF2-40B4-BE49-F238E27FC236}">
                <a16:creationId xmlns:a16="http://schemas.microsoft.com/office/drawing/2014/main" id="{C1C5CE4E-F80A-4DDB-9821-14C531281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8" y="1600200"/>
            <a:ext cx="3802063" cy="380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515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18133-8C6F-49B2-8FCE-706CACD19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540C9A-B182-46CA-BA0C-94239F4D2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92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1667BB31-AF0C-4D40-A1A7-81C956DAAC12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44.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8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744A4-3E55-41F2-B089-749ECB1D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F81C9A-CE16-4ABB-BCD7-72F65FACE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93</a:t>
            </a:fld>
            <a:endParaRPr lang="en-US"/>
          </a:p>
        </p:txBody>
      </p:sp>
      <p:pic>
        <p:nvPicPr>
          <p:cNvPr id="6" name="Picture 5" descr="Recreational - Hiking Trail Ahead">
            <a:extLst>
              <a:ext uri="{FF2B5EF4-FFF2-40B4-BE49-F238E27FC236}">
                <a16:creationId xmlns:a16="http://schemas.microsoft.com/office/drawing/2014/main" id="{DE98BFDD-F4B7-4DBA-8479-37EE43403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497012"/>
            <a:ext cx="4114800" cy="386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72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50B3C-2FE0-425A-91C8-0A2B7AB3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F764FA-51DA-4ACF-82CE-E43BF7BFF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94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23BBFD48-972F-4EF1-A755-4D79E9BD88D2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45.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22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91B58-811E-476D-BD05-7D147DD58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9483E-37B2-4204-BE69-43B4CE799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66AAC5-EFC9-4F3E-97A9-94B08A0F4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95</a:t>
            </a:fld>
            <a:endParaRPr lang="en-US"/>
          </a:p>
        </p:txBody>
      </p:sp>
      <p:pic>
        <p:nvPicPr>
          <p:cNvPr id="6" name="Picture 4" descr="Warning - Narrow Roadway with Bridge Abutments">
            <a:extLst>
              <a:ext uri="{FF2B5EF4-FFF2-40B4-BE49-F238E27FC236}">
                <a16:creationId xmlns:a16="http://schemas.microsoft.com/office/drawing/2014/main" id="{D4468B95-7D4E-433D-BD1F-2170FC6C1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881" y="1335881"/>
            <a:ext cx="4186237" cy="418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7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E3564-B164-42CC-B02A-621D5AAF6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DC1D13-6958-4738-8C0A-A4A324A16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96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D252F636-5E22-4495-AEA2-10FE7336FE24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46.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38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F146C-3DE7-4618-BFB8-82B8592A1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EA87CF-95E7-473D-A097-755A6F23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97</a:t>
            </a:fld>
            <a:endParaRPr lang="en-US"/>
          </a:p>
        </p:txBody>
      </p:sp>
      <p:pic>
        <p:nvPicPr>
          <p:cNvPr id="6" name="Picture 4" descr="Towing zone">
            <a:extLst>
              <a:ext uri="{FF2B5EF4-FFF2-40B4-BE49-F238E27FC236}">
                <a16:creationId xmlns:a16="http://schemas.microsoft.com/office/drawing/2014/main" id="{2E56D921-8E71-4616-83B9-DD34DA813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881" y="1335881"/>
            <a:ext cx="4186237" cy="418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68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68A1A-34D4-4629-A131-01301D3C0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0B12A-36C6-42D1-BB5A-20DCEE84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B96AC9-9A1D-4AB2-B489-3BBA41AEC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98</a:t>
            </a:fld>
            <a:endParaRPr lang="en-US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97A7EF59-0587-4CFB-ABFE-C229038578FD}"/>
              </a:ext>
            </a:extLst>
          </p:cNvPr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5300" b="1" dirty="0">
                <a:solidFill>
                  <a:schemeClr val="tx1"/>
                </a:solidFill>
              </a:rPr>
              <a:t>Here Comes Sign # 47. . .</a:t>
            </a:r>
            <a:br>
              <a:rPr lang="en-US" altLang="en-US" b="1" dirty="0">
                <a:latin typeface="CAC Krazy Legs Bold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842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>
        <p:sndAc>
          <p:stSnd>
            <p:snd r:embed="rId2" name="chimes.wav"/>
          </p:stSnd>
        </p:sndAc>
      </p:transition>
    </mc:Choice>
    <mc:Fallback xmlns="">
      <p:transition advClick="0" advTm="10000">
        <p:sndAc>
          <p:stSnd>
            <p:snd r:embed="rId3" name="chimes.wav"/>
          </p:stSnd>
        </p:sndAc>
      </p:transition>
    </mc:Fallback>
  </mc:AlternateContent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C4F9D-566E-4FF6-877B-DFAD0412D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879EC8-8371-4353-909A-5D17B965C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99</a:t>
            </a:fld>
            <a:endParaRPr lang="en-US"/>
          </a:p>
        </p:txBody>
      </p:sp>
      <p:pic>
        <p:nvPicPr>
          <p:cNvPr id="6" name="Picture 4" descr="No hitchhiking">
            <a:extLst>
              <a:ext uri="{FF2B5EF4-FFF2-40B4-BE49-F238E27FC236}">
                <a16:creationId xmlns:a16="http://schemas.microsoft.com/office/drawing/2014/main" id="{36A9C8DE-AB28-46E1-9C2B-DD73858FA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668" y="1794668"/>
            <a:ext cx="3268663" cy="326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52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>
        <p:sndAc>
          <p:stSnd>
            <p:snd r:embed="rId2" name="chimes.wav"/>
          </p:stSnd>
        </p:sndAc>
      </p:transition>
    </mc:Choice>
    <mc:Fallback xmlns="">
      <p:transition advClick="0" advTm="1000">
        <p:sndAc>
          <p:stSnd>
            <p:snd r:embed="rId4" name="chimes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4E9D8B9AE294BB8664582FC3229C4" ma:contentTypeVersion="3" ma:contentTypeDescription="Create a new document." ma:contentTypeScope="" ma:versionID="cf1e4c4ca9d7da6aad23c111eea9510d">
  <xsd:schema xmlns:xsd="http://www.w3.org/2001/XMLSchema" xmlns:xs="http://www.w3.org/2001/XMLSchema" xmlns:p="http://schemas.microsoft.com/office/2006/metadata/properties" xmlns:ns1="http://schemas.microsoft.com/sharepoint/v3" xmlns:ns2="a7af8e22-4aad-4637-bdfe-8881feb25ebc" targetNamespace="http://schemas.microsoft.com/office/2006/metadata/properties" ma:root="true" ma:fieldsID="333eeef662f33d827901a6908d0661d8" ns1:_="" ns2:_="">
    <xsd:import namespace="http://schemas.microsoft.com/sharepoint/v3"/>
    <xsd:import namespace="a7af8e22-4aad-4637-bdfe-8881feb25eb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f8e22-4aad-4637-bdfe-8881feb25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6596BD-9777-4473-B0D0-6A52EAFDE714}"/>
</file>

<file path=customXml/itemProps2.xml><?xml version="1.0" encoding="utf-8"?>
<ds:datastoreItem xmlns:ds="http://schemas.openxmlformats.org/officeDocument/2006/customXml" ds:itemID="{B345E959-B139-4928-B6C0-4290FBE61FC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1c7bf0e-1cb0-48f8-99df-6e3f20f315ba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1134</Words>
  <Application>Microsoft Office PowerPoint</Application>
  <PresentationFormat>On-screen Show (4:3)</PresentationFormat>
  <Paragraphs>355</Paragraphs>
  <Slides>117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117</vt:i4>
      </vt:variant>
    </vt:vector>
  </HeadingPairs>
  <TitlesOfParts>
    <vt:vector size="122" baseType="lpstr">
      <vt:lpstr>Arial</vt:lpstr>
      <vt:lpstr>CAC Krazy Legs Bold</vt:lpstr>
      <vt:lpstr>Calibri</vt:lpstr>
      <vt:lpstr>Comic Sans MS</vt:lpstr>
      <vt:lpstr>Office Theme</vt:lpstr>
      <vt:lpstr>Road Signs Recognition Quiz</vt:lpstr>
      <vt:lpstr>PowerPoint Presentation</vt:lpstr>
      <vt:lpstr>PowerPoint Presentation</vt:lpstr>
      <vt:lpstr>Ready to Roll? </vt:lpstr>
      <vt:lpstr>Here Comes Sign # 1. . 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ANSWERS…. </vt:lpstr>
      <vt:lpstr>ANSWERS….</vt:lpstr>
      <vt:lpstr>ANSWERS….</vt:lpstr>
      <vt:lpstr>ANSWERS….</vt:lpstr>
      <vt:lpstr>ANSWERS….</vt:lpstr>
      <vt:lpstr>ANSWERS….</vt:lpstr>
      <vt:lpstr>ANSWERS….</vt:lpstr>
      <vt:lpstr>ANSWERS….</vt:lpstr>
      <vt:lpstr>ANSWERS….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Mosher, Alison</cp:lastModifiedBy>
  <cp:revision>102</cp:revision>
  <dcterms:created xsi:type="dcterms:W3CDTF">2017-02-01T18:23:33Z</dcterms:created>
  <dcterms:modified xsi:type="dcterms:W3CDTF">2019-01-23T15:40:29Z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0x01010063A4E9D8B9AE294BB8664582FC3229C4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</Properties>
</file>