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9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5" r:id="rId50"/>
    <p:sldId id="25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  <a:srgbClr val="FFFFFF"/>
    <a:srgbClr val="009900"/>
    <a:srgbClr val="66FF33"/>
    <a:srgbClr val="66FF66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Driving under limited visibility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Visibility Limitations in Bad Weather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EEA0C6-6562-4B09-B40D-9311D7DC5D5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6248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Reduce speed imposed by ability to stop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Do not stop in travel lane or shoulder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Turn headlights to low beams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Turn on emergency flashers when below speed limit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Maintain appropriate lane position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FF0000"/>
                </a:solidFill>
              </a:rPr>
              <a:t>If your stopping distance is longer than your range of visibility, you are at risk</a:t>
            </a:r>
          </a:p>
        </p:txBody>
      </p:sp>
      <p:pic>
        <p:nvPicPr>
          <p:cNvPr id="7" name="Picture 6" descr="Diagram of stopping distance and visibility range">
            <a:extLst>
              <a:ext uri="{FF2B5EF4-FFF2-40B4-BE49-F238E27FC236}">
                <a16:creationId xmlns:a16="http://schemas.microsoft.com/office/drawing/2014/main" id="{4333572B-4D8E-406A-866E-FC05200BF7E3}"/>
              </a:ext>
            </a:extLst>
          </p:cNvPr>
          <p:cNvPicPr/>
          <p:nvPr/>
        </p:nvPicPr>
        <p:blipFill rotWithShape="1">
          <a:blip r:embed="rId2"/>
          <a:srcRect l="801" t="5326" r="86699" b="50591"/>
          <a:stretch/>
        </p:blipFill>
        <p:spPr bwMode="auto">
          <a:xfrm>
            <a:off x="6637524" y="1631576"/>
            <a:ext cx="2049276" cy="4116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Precautions in Bad Weather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98AD0C-F015-433D-A0F0-8F48C84C4C2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6172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Turn on windshield wipers </a:t>
            </a:r>
          </a:p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Be alert for vehicles stopped in roadway</a:t>
            </a:r>
          </a:p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Be prepared for effects of gusting or 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200" b="1" dirty="0">
                <a:solidFill>
                  <a:srgbClr val="0000CC"/>
                </a:solidFill>
              </a:rPr>
              <a:t>     strong steady crosswinds</a:t>
            </a:r>
          </a:p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Make steering, acceleration and braking 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200" b="1" dirty="0">
                <a:solidFill>
                  <a:srgbClr val="0000CC"/>
                </a:solidFill>
              </a:rPr>
              <a:t>     actions gently and smoothly</a:t>
            </a:r>
          </a:p>
        </p:txBody>
      </p:sp>
      <p:graphicFrame>
        <p:nvGraphicFramePr>
          <p:cNvPr id="9" name="Object 106" descr="Illustration of a man blowing rain">
            <a:extLst>
              <a:ext uri="{FF2B5EF4-FFF2-40B4-BE49-F238E27FC236}">
                <a16:creationId xmlns:a16="http://schemas.microsoft.com/office/drawing/2014/main" id="{4383E479-8BF6-4F52-938A-8F6943C3C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65339"/>
              </p:ext>
            </p:extLst>
          </p:nvPr>
        </p:nvGraphicFramePr>
        <p:xfrm>
          <a:off x="6396708" y="1600200"/>
          <a:ext cx="2522784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Paint Shop Pro Image" r:id="rId3" imgW="2819512" imgH="2897561" progId="PaintShopPro">
                  <p:embed/>
                </p:oleObj>
              </mc:Choice>
              <mc:Fallback>
                <p:oleObj name="Paint Shop Pro Image" r:id="rId3" imgW="2819512" imgH="2897561" progId="PaintShopPro">
                  <p:embed/>
                  <p:pic>
                    <p:nvPicPr>
                      <p:cNvPr id="13317" name="Object 106">
                        <a:extLst>
                          <a:ext uri="{FF2B5EF4-FFF2-40B4-BE49-F238E27FC236}">
                            <a16:creationId xmlns:a16="http://schemas.microsoft.com/office/drawing/2014/main" id="{9B2E2904-8E85-42B7-AB00-BEF19CB13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708" y="1600200"/>
                        <a:ext cx="2522784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Precautions in Bad Weather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50DB02-5F80-490E-BB4C-F8136AF73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467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In severe snow conditions, look for exit from highway and turn on radio for weather report </a:t>
            </a:r>
          </a:p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If impossible to leave highway, stop beyond the outboard end of guard rail </a:t>
            </a:r>
          </a:p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Use cell phone or radio to check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conditions</a:t>
            </a:r>
          </a:p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Smoke, ice, and snow require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use of windshield washer</a:t>
            </a:r>
          </a:p>
        </p:txBody>
      </p:sp>
      <p:graphicFrame>
        <p:nvGraphicFramePr>
          <p:cNvPr id="9" name="Object 38" descr="Picture of a driver's viewpoint from a snowy day">
            <a:extLst>
              <a:ext uri="{FF2B5EF4-FFF2-40B4-BE49-F238E27FC236}">
                <a16:creationId xmlns:a16="http://schemas.microsoft.com/office/drawing/2014/main" id="{697913EB-D7A1-432C-BEA8-566FF7E50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98336"/>
              </p:ext>
            </p:extLst>
          </p:nvPr>
        </p:nvGraphicFramePr>
        <p:xfrm>
          <a:off x="4997450" y="3048000"/>
          <a:ext cx="3689350" cy="219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Paint Shop Pro Image" r:id="rId3" imgW="2926829" imgH="1746341" progId="PaintShopPro">
                  <p:embed/>
                </p:oleObj>
              </mc:Choice>
              <mc:Fallback>
                <p:oleObj name="Paint Shop Pro Image" r:id="rId3" imgW="2926829" imgH="1746341" progId="PaintShopPro">
                  <p:embed/>
                  <p:pic>
                    <p:nvPicPr>
                      <p:cNvPr id="14340" name="Object 38">
                        <a:extLst>
                          <a:ext uri="{FF2B5EF4-FFF2-40B4-BE49-F238E27FC236}">
                            <a16:creationId xmlns:a16="http://schemas.microsoft.com/office/drawing/2014/main" id="{D396AB5D-9ECA-4235-B199-6488F57E1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3048000"/>
                        <a:ext cx="3689350" cy="219953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3" descr="Picture of a car driving through a flash flood">
            <a:extLst>
              <a:ext uri="{FF2B5EF4-FFF2-40B4-BE49-F238E27FC236}">
                <a16:creationId xmlns:a16="http://schemas.microsoft.com/office/drawing/2014/main" id="{72ACEC21-5A9D-469F-9F1E-13F72EF26C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82750"/>
            <a:ext cx="8382000" cy="44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Low Water Crossings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EE7C5D4-3E09-40D1-A591-0A2F2E1C0434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68275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0000CC"/>
                </a:solidFill>
              </a:rPr>
              <a:t> Flash Flooding Conditions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0000CC"/>
                </a:solidFill>
              </a:rPr>
              <a:t> Not Specific to Time of Year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0000CC"/>
                </a:solidFill>
              </a:rPr>
              <a:t> Dangerous Condition</a:t>
            </a:r>
          </a:p>
        </p:txBody>
      </p:sp>
      <p:pic>
        <p:nvPicPr>
          <p:cNvPr id="9" name="Picture 95" descr="Picture of a car driving through a flash flood">
            <a:extLst>
              <a:ext uri="{FF2B5EF4-FFF2-40B4-BE49-F238E27FC236}">
                <a16:creationId xmlns:a16="http://schemas.microsoft.com/office/drawing/2014/main" id="{3DFA7BA5-D39B-45C6-B93D-CB9BDE00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5146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6" descr="Picture of a car stranded in a flash flood">
            <a:extLst>
              <a:ext uri="{FF2B5EF4-FFF2-40B4-BE49-F238E27FC236}">
                <a16:creationId xmlns:a16="http://schemas.microsoft.com/office/drawing/2014/main" id="{70083E51-0F84-465E-ACC5-583EB725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2763838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Picture of several cars flooded">
            <a:extLst>
              <a:ext uri="{FF2B5EF4-FFF2-40B4-BE49-F238E27FC236}">
                <a16:creationId xmlns:a16="http://schemas.microsoft.com/office/drawing/2014/main" id="{E73DA805-ACBB-4482-A9B0-7D3EDA68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" y="1370994"/>
            <a:ext cx="8174346" cy="53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Low Water Crossings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A13407E-1CEA-46E3-98B7-DA7943FF6520}"/>
              </a:ext>
            </a:extLst>
          </p:cNvPr>
          <p:cNvSpPr txBox="1">
            <a:spLocks noChangeArrowheads="1"/>
          </p:cNvSpPr>
          <p:nvPr/>
        </p:nvSpPr>
        <p:spPr>
          <a:xfrm>
            <a:off x="711706" y="1753206"/>
            <a:ext cx="8001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Nearly 50% of flash flood fatalities are vehicle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related  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Search for flood prone areas: </a:t>
            </a:r>
          </a:p>
          <a:p>
            <a:pPr lvl="1">
              <a:lnSpc>
                <a:spcPct val="9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highway dips</a:t>
            </a:r>
          </a:p>
          <a:p>
            <a:pPr lvl="1">
              <a:lnSpc>
                <a:spcPct val="9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bridges</a:t>
            </a:r>
          </a:p>
          <a:p>
            <a:pPr lvl="1">
              <a:lnSpc>
                <a:spcPct val="9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low areas 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Largest and heaviest of vehicles will float 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Six inches of water may cause loss of control</a:t>
            </a: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3" descr="Picture of two cars flooded">
            <a:extLst>
              <a:ext uri="{FF2B5EF4-FFF2-40B4-BE49-F238E27FC236}">
                <a16:creationId xmlns:a16="http://schemas.microsoft.com/office/drawing/2014/main" id="{A0AD6CB9-8007-4775-BC6D-BEBB59DD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991"/>
            <a:ext cx="9144000" cy="55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03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Low Water Crossing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B5A878-5DD4-4BFC-BA2B-46F0DA0492D0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1798301"/>
            <a:ext cx="6858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Two feet of water carries most cars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Hidden danger awaits most motorists 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Visibility is limited at night 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Heed all flood warnings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Heed all flash flood watches and warnings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Keep aware of road conditions through news media</a:t>
            </a:r>
            <a:endParaRPr lang="en-US" alt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Hot Cold Temperatures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056089A-D0AD-44F9-A59C-8FEC658FC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56764"/>
            <a:ext cx="472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Additional Demands on Vehicle Systems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88F2C2D-BB0E-47CE-AD11-0125E6631BA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835061"/>
            <a:ext cx="7162800" cy="324485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High temperatures of summer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Low temperatures of winter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If not addressed…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Impairs your ability to assess conditions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Impairs your ability to respond in a timely manner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Creates conditions of increased risk</a:t>
            </a:r>
          </a:p>
        </p:txBody>
      </p:sp>
      <p:pic>
        <p:nvPicPr>
          <p:cNvPr id="11" name="Picture 10" descr="Picture of a thermometer">
            <a:extLst>
              <a:ext uri="{FF2B5EF4-FFF2-40B4-BE49-F238E27FC236}">
                <a16:creationId xmlns:a16="http://schemas.microsoft.com/office/drawing/2014/main" id="{B67295BA-7617-4FC1-A19F-AC37F6F681E4}"/>
              </a:ext>
            </a:extLst>
          </p:cNvPr>
          <p:cNvPicPr/>
          <p:nvPr/>
        </p:nvPicPr>
        <p:blipFill rotWithShape="1">
          <a:blip r:embed="rId2"/>
          <a:srcRect l="87500" t="24764" r="3525" b="20991"/>
          <a:stretch/>
        </p:blipFill>
        <p:spPr bwMode="auto">
          <a:xfrm>
            <a:off x="7485529" y="1447800"/>
            <a:ext cx="1353671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962831" y="609600"/>
            <a:ext cx="4960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Cold Weather Precautions</a:t>
            </a:r>
          </a:p>
        </p:txBody>
      </p:sp>
      <p:graphicFrame>
        <p:nvGraphicFramePr>
          <p:cNvPr id="8" name="Object 55" descr="Illustration of a car over ice">
            <a:extLst>
              <a:ext uri="{FF2B5EF4-FFF2-40B4-BE49-F238E27FC236}">
                <a16:creationId xmlns:a16="http://schemas.microsoft.com/office/drawing/2014/main" id="{8FA7A2D5-A7C2-44DB-B0C1-8C53BDF74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80299"/>
              </p:ext>
            </p:extLst>
          </p:nvPr>
        </p:nvGraphicFramePr>
        <p:xfrm>
          <a:off x="7162800" y="96618"/>
          <a:ext cx="1766887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Paint Shop Pro Image" r:id="rId3" imgW="1766332" imgH="2195122" progId="PaintShopPro">
                  <p:embed/>
                </p:oleObj>
              </mc:Choice>
              <mc:Fallback>
                <p:oleObj name="Paint Shop Pro Image" r:id="rId3" imgW="1766332" imgH="2195122" progId="PaintShopPro">
                  <p:embed/>
                  <p:pic>
                    <p:nvPicPr>
                      <p:cNvPr id="19460" name="Object 55">
                        <a:extLst>
                          <a:ext uri="{FF2B5EF4-FFF2-40B4-BE49-F238E27FC236}">
                            <a16:creationId xmlns:a16="http://schemas.microsoft.com/office/drawing/2014/main" id="{1D5712BD-A720-491E-89D5-550B5E664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6618"/>
                        <a:ext cx="1766887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159FB54-6193-4B10-942D-A47F224220EA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" y="1447800"/>
            <a:ext cx="8915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FF0000"/>
                </a:solidFill>
              </a:rPr>
              <a:t> Tires for balance, alignment, appropriate type 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and depth of tread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 </a:t>
            </a:r>
            <a:r>
              <a:rPr lang="en-US" altLang="en-US" sz="2800" b="1" dirty="0">
                <a:solidFill>
                  <a:srgbClr val="0000CC"/>
                </a:solidFill>
              </a:rPr>
              <a:t>-</a:t>
            </a:r>
            <a:r>
              <a:rPr lang="en-US" altLang="en-US" sz="2400" b="1" dirty="0">
                <a:solidFill>
                  <a:srgbClr val="0000CC"/>
                </a:solidFill>
              </a:rPr>
              <a:t>  </a:t>
            </a:r>
            <a:r>
              <a:rPr lang="en-US" altLang="en-US" sz="2000" b="1" dirty="0">
                <a:solidFill>
                  <a:srgbClr val="0000CC"/>
                </a:solidFill>
              </a:rPr>
              <a:t>Minimum legal 2/32 of an inch tread depth inadequate on all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  wet surfaces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FF0000"/>
                </a:solidFill>
              </a:rPr>
              <a:t> Tire inflation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    -  </a:t>
            </a:r>
            <a:r>
              <a:rPr lang="en-US" altLang="en-US" sz="2000" b="1" dirty="0">
                <a:solidFill>
                  <a:srgbClr val="0000CC"/>
                </a:solidFill>
              </a:rPr>
              <a:t>Keep track of cold tire pressure (noted inside driver door)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    -  </a:t>
            </a:r>
            <a:r>
              <a:rPr lang="en-US" altLang="en-US" sz="2000" b="1" dirty="0">
                <a:solidFill>
                  <a:srgbClr val="0000CC"/>
                </a:solidFill>
              </a:rPr>
              <a:t>Maximum tire pressure indicated on tire sidewalls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FF0000"/>
                </a:solidFill>
              </a:rPr>
              <a:t> Radiator coolant, hoses, and connections</a:t>
            </a: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Cold Weather Checks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53" descr="Diagram of beneath a hood">
            <a:extLst>
              <a:ext uri="{FF2B5EF4-FFF2-40B4-BE49-F238E27FC236}">
                <a16:creationId xmlns:a16="http://schemas.microsoft.com/office/drawing/2014/main" id="{BAB05A5A-457C-4B45-B634-495AE9D7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566734" cy="25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5">
            <a:extLst>
              <a:ext uri="{FF2B5EF4-FFF2-40B4-BE49-F238E27FC236}">
                <a16:creationId xmlns:a16="http://schemas.microsoft.com/office/drawing/2014/main" id="{BD203139-5487-4DDE-8639-4B1BABA9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991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Heater, defroster and air 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conditioner system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Drive belts for tension and wear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Winterized windshield wiper fluid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Windshield wiper blades 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Lights and glass areas are clear and clean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Hot Weather Checks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16B2C14-826D-40E0-BBF9-7891B8E57D5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524000"/>
            <a:ext cx="6781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66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Tire inflation needs special attention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Underinflated tires are subject  to heat and pressure buildup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Especially when driving for extended distances at higher speeds</a:t>
            </a: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12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66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air conditioner, radiator coolant,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hoses, connections, and drive belts need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special attention</a:t>
            </a:r>
            <a:r>
              <a:rPr lang="en-US" altLang="en-US" sz="2400" b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Due to the extra load placed on the engine 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Due to the extra load placed on the cooling system</a:t>
            </a:r>
          </a:p>
        </p:txBody>
      </p:sp>
      <p:graphicFrame>
        <p:nvGraphicFramePr>
          <p:cNvPr id="12" name="Object 9" descr="Diagram of an underinflated tire">
            <a:extLst>
              <a:ext uri="{FF2B5EF4-FFF2-40B4-BE49-F238E27FC236}">
                <a16:creationId xmlns:a16="http://schemas.microsoft.com/office/drawing/2014/main" id="{03C50357-4220-4680-B21B-7587A99BC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22074"/>
              </p:ext>
            </p:extLst>
          </p:nvPr>
        </p:nvGraphicFramePr>
        <p:xfrm>
          <a:off x="430306" y="1570037"/>
          <a:ext cx="14732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Paint Shop Pro Image" r:id="rId3" imgW="1473570" imgH="2331707" progId="PaintShopPro">
                  <p:embed/>
                </p:oleObj>
              </mc:Choice>
              <mc:Fallback>
                <p:oleObj name="Paint Shop Pro Image" r:id="rId3" imgW="1473570" imgH="2331707" progId="PaintShopPro">
                  <p:embed/>
                  <p:pic>
                    <p:nvPicPr>
                      <p:cNvPr id="21508" name="Object 9">
                        <a:extLst>
                          <a:ext uri="{FF2B5EF4-FFF2-40B4-BE49-F238E27FC236}">
                            <a16:creationId xmlns:a16="http://schemas.microsoft.com/office/drawing/2014/main" id="{885DE4DD-375C-4D9D-8F2F-DB57D9416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06" y="1570037"/>
                        <a:ext cx="14732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Changing Visibility at 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9ECE117-8BD6-40C6-ACD9-2FAC7EBE5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7543800" cy="14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Limitations placed on gathering information</a:t>
            </a:r>
          </a:p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Limitations placed on processing information </a:t>
            </a:r>
          </a:p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Night driving factors: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Text Box 187">
            <a:extLst>
              <a:ext uri="{FF2B5EF4-FFF2-40B4-BE49-F238E27FC236}">
                <a16:creationId xmlns:a16="http://schemas.microsoft.com/office/drawing/2014/main" id="{3688A7EB-B533-4D25-91CB-979E1813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3051"/>
            <a:ext cx="4800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reduced illumination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ability of the eyes to adjust to glare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8" name="Object 4" descr="Illustration of a highway near a farm during the day">
            <a:extLst>
              <a:ext uri="{FF2B5EF4-FFF2-40B4-BE49-F238E27FC236}">
                <a16:creationId xmlns:a16="http://schemas.microsoft.com/office/drawing/2014/main" id="{441D81B6-C793-4FF9-B547-9095F1765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29970"/>
              </p:ext>
            </p:extLst>
          </p:nvPr>
        </p:nvGraphicFramePr>
        <p:xfrm>
          <a:off x="5356319" y="2546350"/>
          <a:ext cx="37338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Clip" r:id="rId3" imgW="2141280" imgH="910440" progId="MS_ClipArt_Gallery.2">
                  <p:embed/>
                </p:oleObj>
              </mc:Choice>
              <mc:Fallback>
                <p:oleObj name="Clip" r:id="rId3" imgW="2141280" imgH="910440" progId="MS_ClipArt_Gallery.2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1DBA2F69-DC3E-4CDF-95FF-21FC8A3C5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319" y="2546350"/>
                        <a:ext cx="37338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5" descr="Illustration of a highway near a farm during night">
            <a:extLst>
              <a:ext uri="{FF2B5EF4-FFF2-40B4-BE49-F238E27FC236}">
                <a16:creationId xmlns:a16="http://schemas.microsoft.com/office/drawing/2014/main" id="{7C76BE9E-5F8D-4272-B307-EA2AE822B7D0}"/>
              </a:ext>
            </a:extLst>
          </p:cNvPr>
          <p:cNvGrpSpPr>
            <a:grpSpLocks/>
          </p:cNvGrpSpPr>
          <p:nvPr/>
        </p:nvGrpSpPr>
        <p:grpSpPr bwMode="auto">
          <a:xfrm>
            <a:off x="5343619" y="4191000"/>
            <a:ext cx="3746500" cy="1335088"/>
            <a:chOff x="3212" y="2658"/>
            <a:chExt cx="2360" cy="841"/>
          </a:xfrm>
        </p:grpSpPr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730B4C1E-29CC-4179-A500-5AD1E5B45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715"/>
              <a:ext cx="2352" cy="78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C7386BAE-1103-4093-B9FD-545E304D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2711"/>
              <a:ext cx="8" cy="784"/>
            </a:xfrm>
            <a:custGeom>
              <a:avLst/>
              <a:gdLst>
                <a:gd name="T0" fmla="*/ 4 w 8"/>
                <a:gd name="T1" fmla="*/ 8 h 784"/>
                <a:gd name="T2" fmla="*/ 0 w 8"/>
                <a:gd name="T3" fmla="*/ 4 h 784"/>
                <a:gd name="T4" fmla="*/ 0 w 8"/>
                <a:gd name="T5" fmla="*/ 784 h 784"/>
                <a:gd name="T6" fmla="*/ 8 w 8"/>
                <a:gd name="T7" fmla="*/ 784 h 784"/>
                <a:gd name="T8" fmla="*/ 8 w 8"/>
                <a:gd name="T9" fmla="*/ 4 h 784"/>
                <a:gd name="T10" fmla="*/ 4 w 8"/>
                <a:gd name="T11" fmla="*/ 0 h 784"/>
                <a:gd name="T12" fmla="*/ 8 w 8"/>
                <a:gd name="T13" fmla="*/ 4 h 784"/>
                <a:gd name="T14" fmla="*/ 8 w 8"/>
                <a:gd name="T15" fmla="*/ 0 h 784"/>
                <a:gd name="T16" fmla="*/ 4 w 8"/>
                <a:gd name="T17" fmla="*/ 0 h 784"/>
                <a:gd name="T18" fmla="*/ 4 w 8"/>
                <a:gd name="T19" fmla="*/ 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8"/>
                  </a:moveTo>
                  <a:lnTo>
                    <a:pt x="0" y="4"/>
                  </a:lnTo>
                  <a:lnTo>
                    <a:pt x="0" y="784"/>
                  </a:lnTo>
                  <a:lnTo>
                    <a:pt x="8" y="784"/>
                  </a:lnTo>
                  <a:lnTo>
                    <a:pt x="8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9601893-1E63-4458-9B46-5C73178A0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1"/>
              <a:ext cx="2356" cy="8"/>
            </a:xfrm>
            <a:custGeom>
              <a:avLst/>
              <a:gdLst>
                <a:gd name="T0" fmla="*/ 8 w 2356"/>
                <a:gd name="T1" fmla="*/ 4 h 8"/>
                <a:gd name="T2" fmla="*/ 4 w 2356"/>
                <a:gd name="T3" fmla="*/ 8 h 8"/>
                <a:gd name="T4" fmla="*/ 2356 w 2356"/>
                <a:gd name="T5" fmla="*/ 8 h 8"/>
                <a:gd name="T6" fmla="*/ 2356 w 2356"/>
                <a:gd name="T7" fmla="*/ 0 h 8"/>
                <a:gd name="T8" fmla="*/ 4 w 2356"/>
                <a:gd name="T9" fmla="*/ 0 h 8"/>
                <a:gd name="T10" fmla="*/ 0 w 2356"/>
                <a:gd name="T11" fmla="*/ 4 h 8"/>
                <a:gd name="T12" fmla="*/ 4 w 2356"/>
                <a:gd name="T13" fmla="*/ 0 h 8"/>
                <a:gd name="T14" fmla="*/ 0 w 2356"/>
                <a:gd name="T15" fmla="*/ 0 h 8"/>
                <a:gd name="T16" fmla="*/ 0 w 2356"/>
                <a:gd name="T17" fmla="*/ 4 h 8"/>
                <a:gd name="T18" fmla="*/ 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8" y="4"/>
                  </a:moveTo>
                  <a:lnTo>
                    <a:pt x="4" y="8"/>
                  </a:lnTo>
                  <a:lnTo>
                    <a:pt x="2356" y="8"/>
                  </a:lnTo>
                  <a:lnTo>
                    <a:pt x="235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315B9713-8C22-4AEC-9F75-BCEC15E6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5"/>
              <a:ext cx="8" cy="784"/>
            </a:xfrm>
            <a:custGeom>
              <a:avLst/>
              <a:gdLst>
                <a:gd name="T0" fmla="*/ 4 w 8"/>
                <a:gd name="T1" fmla="*/ 776 h 784"/>
                <a:gd name="T2" fmla="*/ 8 w 8"/>
                <a:gd name="T3" fmla="*/ 780 h 784"/>
                <a:gd name="T4" fmla="*/ 8 w 8"/>
                <a:gd name="T5" fmla="*/ 0 h 784"/>
                <a:gd name="T6" fmla="*/ 0 w 8"/>
                <a:gd name="T7" fmla="*/ 0 h 784"/>
                <a:gd name="T8" fmla="*/ 0 w 8"/>
                <a:gd name="T9" fmla="*/ 780 h 784"/>
                <a:gd name="T10" fmla="*/ 4 w 8"/>
                <a:gd name="T11" fmla="*/ 784 h 784"/>
                <a:gd name="T12" fmla="*/ 0 w 8"/>
                <a:gd name="T13" fmla="*/ 780 h 784"/>
                <a:gd name="T14" fmla="*/ 0 w 8"/>
                <a:gd name="T15" fmla="*/ 784 h 784"/>
                <a:gd name="T16" fmla="*/ 4 w 8"/>
                <a:gd name="T17" fmla="*/ 784 h 784"/>
                <a:gd name="T18" fmla="*/ 4 w 8"/>
                <a:gd name="T19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776"/>
                  </a:moveTo>
                  <a:lnTo>
                    <a:pt x="8" y="78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80"/>
                  </a:lnTo>
                  <a:lnTo>
                    <a:pt x="4" y="784"/>
                  </a:lnTo>
                  <a:lnTo>
                    <a:pt x="0" y="780"/>
                  </a:lnTo>
                  <a:lnTo>
                    <a:pt x="0" y="784"/>
                  </a:lnTo>
                  <a:lnTo>
                    <a:pt x="4" y="784"/>
                  </a:lnTo>
                  <a:lnTo>
                    <a:pt x="4" y="7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8FAAB6A-8491-4493-A63A-C20137BAF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491"/>
              <a:ext cx="2356" cy="8"/>
            </a:xfrm>
            <a:custGeom>
              <a:avLst/>
              <a:gdLst>
                <a:gd name="T0" fmla="*/ 2348 w 2356"/>
                <a:gd name="T1" fmla="*/ 4 h 8"/>
                <a:gd name="T2" fmla="*/ 2352 w 2356"/>
                <a:gd name="T3" fmla="*/ 0 h 8"/>
                <a:gd name="T4" fmla="*/ 0 w 2356"/>
                <a:gd name="T5" fmla="*/ 0 h 8"/>
                <a:gd name="T6" fmla="*/ 0 w 2356"/>
                <a:gd name="T7" fmla="*/ 8 h 8"/>
                <a:gd name="T8" fmla="*/ 2352 w 2356"/>
                <a:gd name="T9" fmla="*/ 8 h 8"/>
                <a:gd name="T10" fmla="*/ 2356 w 2356"/>
                <a:gd name="T11" fmla="*/ 4 h 8"/>
                <a:gd name="T12" fmla="*/ 2352 w 2356"/>
                <a:gd name="T13" fmla="*/ 8 h 8"/>
                <a:gd name="T14" fmla="*/ 2356 w 2356"/>
                <a:gd name="T15" fmla="*/ 8 h 8"/>
                <a:gd name="T16" fmla="*/ 2356 w 2356"/>
                <a:gd name="T17" fmla="*/ 4 h 8"/>
                <a:gd name="T18" fmla="*/ 234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2348" y="4"/>
                  </a:moveTo>
                  <a:lnTo>
                    <a:pt x="235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52" y="8"/>
                  </a:lnTo>
                  <a:lnTo>
                    <a:pt x="2356" y="4"/>
                  </a:lnTo>
                  <a:lnTo>
                    <a:pt x="2352" y="8"/>
                  </a:lnTo>
                  <a:lnTo>
                    <a:pt x="2356" y="8"/>
                  </a:lnTo>
                  <a:lnTo>
                    <a:pt x="2356" y="4"/>
                  </a:lnTo>
                  <a:lnTo>
                    <a:pt x="23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02A156A6-069A-43A2-B51E-B7041669F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3032"/>
              <a:ext cx="143" cy="141"/>
            </a:xfrm>
            <a:custGeom>
              <a:avLst/>
              <a:gdLst>
                <a:gd name="T0" fmla="*/ 0 w 143"/>
                <a:gd name="T1" fmla="*/ 141 h 141"/>
                <a:gd name="T2" fmla="*/ 0 w 143"/>
                <a:gd name="T3" fmla="*/ 141 h 141"/>
                <a:gd name="T4" fmla="*/ 29 w 143"/>
                <a:gd name="T5" fmla="*/ 137 h 141"/>
                <a:gd name="T6" fmla="*/ 56 w 143"/>
                <a:gd name="T7" fmla="*/ 129 h 141"/>
                <a:gd name="T8" fmla="*/ 80 w 143"/>
                <a:gd name="T9" fmla="*/ 116 h 141"/>
                <a:gd name="T10" fmla="*/ 101 w 143"/>
                <a:gd name="T11" fmla="*/ 99 h 141"/>
                <a:gd name="T12" fmla="*/ 118 w 143"/>
                <a:gd name="T13" fmla="*/ 78 h 141"/>
                <a:gd name="T14" fmla="*/ 131 w 143"/>
                <a:gd name="T15" fmla="*/ 54 h 141"/>
                <a:gd name="T16" fmla="*/ 139 w 143"/>
                <a:gd name="T17" fmla="*/ 27 h 141"/>
                <a:gd name="T18" fmla="*/ 143 w 143"/>
                <a:gd name="T19" fmla="*/ 0 h 141"/>
                <a:gd name="T20" fmla="*/ 135 w 143"/>
                <a:gd name="T21" fmla="*/ 0 h 141"/>
                <a:gd name="T22" fmla="*/ 133 w 143"/>
                <a:gd name="T23" fmla="*/ 27 h 141"/>
                <a:gd name="T24" fmla="*/ 125 w 143"/>
                <a:gd name="T25" fmla="*/ 52 h 141"/>
                <a:gd name="T26" fmla="*/ 112 w 143"/>
                <a:gd name="T27" fmla="*/ 74 h 141"/>
                <a:gd name="T28" fmla="*/ 97 w 143"/>
                <a:gd name="T29" fmla="*/ 95 h 141"/>
                <a:gd name="T30" fmla="*/ 76 w 143"/>
                <a:gd name="T31" fmla="*/ 110 h 141"/>
                <a:gd name="T32" fmla="*/ 54 w 143"/>
                <a:gd name="T33" fmla="*/ 123 h 141"/>
                <a:gd name="T34" fmla="*/ 29 w 143"/>
                <a:gd name="T35" fmla="*/ 131 h 141"/>
                <a:gd name="T36" fmla="*/ 0 w 143"/>
                <a:gd name="T37" fmla="*/ 133 h 141"/>
                <a:gd name="T38" fmla="*/ 0 w 143"/>
                <a:gd name="T39" fmla="*/ 133 h 141"/>
                <a:gd name="T40" fmla="*/ 0 w 143"/>
                <a:gd name="T4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41">
                  <a:moveTo>
                    <a:pt x="0" y="141"/>
                  </a:moveTo>
                  <a:lnTo>
                    <a:pt x="0" y="141"/>
                  </a:lnTo>
                  <a:lnTo>
                    <a:pt x="29" y="137"/>
                  </a:lnTo>
                  <a:lnTo>
                    <a:pt x="56" y="129"/>
                  </a:lnTo>
                  <a:lnTo>
                    <a:pt x="80" y="116"/>
                  </a:lnTo>
                  <a:lnTo>
                    <a:pt x="101" y="99"/>
                  </a:lnTo>
                  <a:lnTo>
                    <a:pt x="118" y="78"/>
                  </a:lnTo>
                  <a:lnTo>
                    <a:pt x="131" y="54"/>
                  </a:lnTo>
                  <a:lnTo>
                    <a:pt x="139" y="27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33" y="27"/>
                  </a:lnTo>
                  <a:lnTo>
                    <a:pt x="125" y="52"/>
                  </a:lnTo>
                  <a:lnTo>
                    <a:pt x="112" y="74"/>
                  </a:lnTo>
                  <a:lnTo>
                    <a:pt x="97" y="95"/>
                  </a:lnTo>
                  <a:lnTo>
                    <a:pt x="76" y="110"/>
                  </a:lnTo>
                  <a:lnTo>
                    <a:pt x="54" y="123"/>
                  </a:lnTo>
                  <a:lnTo>
                    <a:pt x="29" y="131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05FF2550-E944-4271-8E15-B8ED3375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3032"/>
              <a:ext cx="143" cy="141"/>
            </a:xfrm>
            <a:custGeom>
              <a:avLst/>
              <a:gdLst>
                <a:gd name="T0" fmla="*/ 0 w 143"/>
                <a:gd name="T1" fmla="*/ 0 h 141"/>
                <a:gd name="T2" fmla="*/ 0 w 143"/>
                <a:gd name="T3" fmla="*/ 0 h 141"/>
                <a:gd name="T4" fmla="*/ 4 w 143"/>
                <a:gd name="T5" fmla="*/ 27 h 141"/>
                <a:gd name="T6" fmla="*/ 12 w 143"/>
                <a:gd name="T7" fmla="*/ 54 h 141"/>
                <a:gd name="T8" fmla="*/ 25 w 143"/>
                <a:gd name="T9" fmla="*/ 78 h 141"/>
                <a:gd name="T10" fmla="*/ 43 w 143"/>
                <a:gd name="T11" fmla="*/ 99 h 141"/>
                <a:gd name="T12" fmla="*/ 63 w 143"/>
                <a:gd name="T13" fmla="*/ 116 h 141"/>
                <a:gd name="T14" fmla="*/ 88 w 143"/>
                <a:gd name="T15" fmla="*/ 129 h 141"/>
                <a:gd name="T16" fmla="*/ 115 w 143"/>
                <a:gd name="T17" fmla="*/ 137 h 141"/>
                <a:gd name="T18" fmla="*/ 143 w 143"/>
                <a:gd name="T19" fmla="*/ 141 h 141"/>
                <a:gd name="T20" fmla="*/ 143 w 143"/>
                <a:gd name="T21" fmla="*/ 133 h 141"/>
                <a:gd name="T22" fmla="*/ 115 w 143"/>
                <a:gd name="T23" fmla="*/ 131 h 141"/>
                <a:gd name="T24" fmla="*/ 90 w 143"/>
                <a:gd name="T25" fmla="*/ 123 h 141"/>
                <a:gd name="T26" fmla="*/ 67 w 143"/>
                <a:gd name="T27" fmla="*/ 110 h 141"/>
                <a:gd name="T28" fmla="*/ 47 w 143"/>
                <a:gd name="T29" fmla="*/ 95 h 141"/>
                <a:gd name="T30" fmla="*/ 31 w 143"/>
                <a:gd name="T31" fmla="*/ 74 h 141"/>
                <a:gd name="T32" fmla="*/ 18 w 143"/>
                <a:gd name="T33" fmla="*/ 52 h 141"/>
                <a:gd name="T34" fmla="*/ 10 w 143"/>
                <a:gd name="T35" fmla="*/ 27 h 141"/>
                <a:gd name="T36" fmla="*/ 8 w 143"/>
                <a:gd name="T37" fmla="*/ 0 h 141"/>
                <a:gd name="T38" fmla="*/ 8 w 143"/>
                <a:gd name="T39" fmla="*/ 0 h 141"/>
                <a:gd name="T40" fmla="*/ 0 w 143"/>
                <a:gd name="T4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41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4"/>
                  </a:lnTo>
                  <a:lnTo>
                    <a:pt x="25" y="78"/>
                  </a:lnTo>
                  <a:lnTo>
                    <a:pt x="43" y="99"/>
                  </a:lnTo>
                  <a:lnTo>
                    <a:pt x="63" y="116"/>
                  </a:lnTo>
                  <a:lnTo>
                    <a:pt x="88" y="129"/>
                  </a:lnTo>
                  <a:lnTo>
                    <a:pt x="115" y="137"/>
                  </a:lnTo>
                  <a:lnTo>
                    <a:pt x="143" y="141"/>
                  </a:lnTo>
                  <a:lnTo>
                    <a:pt x="143" y="133"/>
                  </a:lnTo>
                  <a:lnTo>
                    <a:pt x="115" y="131"/>
                  </a:lnTo>
                  <a:lnTo>
                    <a:pt x="90" y="123"/>
                  </a:lnTo>
                  <a:lnTo>
                    <a:pt x="67" y="110"/>
                  </a:lnTo>
                  <a:lnTo>
                    <a:pt x="47" y="95"/>
                  </a:lnTo>
                  <a:lnTo>
                    <a:pt x="31" y="74"/>
                  </a:lnTo>
                  <a:lnTo>
                    <a:pt x="18" y="52"/>
                  </a:lnTo>
                  <a:lnTo>
                    <a:pt x="10" y="2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AEA15896-F48B-43E8-9757-D14C583F0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3148"/>
              <a:ext cx="1162" cy="8"/>
            </a:xfrm>
            <a:custGeom>
              <a:avLst/>
              <a:gdLst>
                <a:gd name="T0" fmla="*/ 1154 w 1162"/>
                <a:gd name="T1" fmla="*/ 4 h 8"/>
                <a:gd name="T2" fmla="*/ 1158 w 1162"/>
                <a:gd name="T3" fmla="*/ 0 h 8"/>
                <a:gd name="T4" fmla="*/ 0 w 1162"/>
                <a:gd name="T5" fmla="*/ 0 h 8"/>
                <a:gd name="T6" fmla="*/ 0 w 1162"/>
                <a:gd name="T7" fmla="*/ 8 h 8"/>
                <a:gd name="T8" fmla="*/ 1158 w 1162"/>
                <a:gd name="T9" fmla="*/ 8 h 8"/>
                <a:gd name="T10" fmla="*/ 1162 w 1162"/>
                <a:gd name="T11" fmla="*/ 4 h 8"/>
                <a:gd name="T12" fmla="*/ 1158 w 1162"/>
                <a:gd name="T13" fmla="*/ 8 h 8"/>
                <a:gd name="T14" fmla="*/ 1162 w 1162"/>
                <a:gd name="T15" fmla="*/ 8 h 8"/>
                <a:gd name="T16" fmla="*/ 1162 w 1162"/>
                <a:gd name="T17" fmla="*/ 4 h 8"/>
                <a:gd name="T18" fmla="*/ 1154 w 1162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2" h="8">
                  <a:moveTo>
                    <a:pt x="1154" y="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58" y="8"/>
                  </a:lnTo>
                  <a:lnTo>
                    <a:pt x="1162" y="4"/>
                  </a:lnTo>
                  <a:lnTo>
                    <a:pt x="1158" y="8"/>
                  </a:lnTo>
                  <a:lnTo>
                    <a:pt x="1162" y="8"/>
                  </a:lnTo>
                  <a:lnTo>
                    <a:pt x="1162" y="4"/>
                  </a:lnTo>
                  <a:lnTo>
                    <a:pt x="115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674D26A9-07C7-41CC-82BD-586FAB87E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3030"/>
              <a:ext cx="8" cy="122"/>
            </a:xfrm>
            <a:custGeom>
              <a:avLst/>
              <a:gdLst>
                <a:gd name="T0" fmla="*/ 0 w 8"/>
                <a:gd name="T1" fmla="*/ 0 h 122"/>
                <a:gd name="T2" fmla="*/ 0 w 8"/>
                <a:gd name="T3" fmla="*/ 0 h 122"/>
                <a:gd name="T4" fmla="*/ 0 w 8"/>
                <a:gd name="T5" fmla="*/ 31 h 122"/>
                <a:gd name="T6" fmla="*/ 0 w 8"/>
                <a:gd name="T7" fmla="*/ 72 h 122"/>
                <a:gd name="T8" fmla="*/ 0 w 8"/>
                <a:gd name="T9" fmla="*/ 107 h 122"/>
                <a:gd name="T10" fmla="*/ 0 w 8"/>
                <a:gd name="T11" fmla="*/ 122 h 122"/>
                <a:gd name="T12" fmla="*/ 8 w 8"/>
                <a:gd name="T13" fmla="*/ 122 h 122"/>
                <a:gd name="T14" fmla="*/ 8 w 8"/>
                <a:gd name="T15" fmla="*/ 107 h 122"/>
                <a:gd name="T16" fmla="*/ 8 w 8"/>
                <a:gd name="T17" fmla="*/ 72 h 122"/>
                <a:gd name="T18" fmla="*/ 8 w 8"/>
                <a:gd name="T19" fmla="*/ 31 h 122"/>
                <a:gd name="T20" fmla="*/ 8 w 8"/>
                <a:gd name="T21" fmla="*/ 0 h 122"/>
                <a:gd name="T22" fmla="*/ 8 w 8"/>
                <a:gd name="T23" fmla="*/ 0 h 122"/>
                <a:gd name="T24" fmla="*/ 0 w 8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2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72"/>
                  </a:lnTo>
                  <a:lnTo>
                    <a:pt x="0" y="107"/>
                  </a:lnTo>
                  <a:lnTo>
                    <a:pt x="0" y="122"/>
                  </a:lnTo>
                  <a:lnTo>
                    <a:pt x="8" y="122"/>
                  </a:lnTo>
                  <a:lnTo>
                    <a:pt x="8" y="107"/>
                  </a:lnTo>
                  <a:lnTo>
                    <a:pt x="8" y="72"/>
                  </a:lnTo>
                  <a:lnTo>
                    <a:pt x="8" y="3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35E0EBF4-4630-4B7C-864E-B2893291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2992"/>
              <a:ext cx="150" cy="38"/>
            </a:xfrm>
            <a:custGeom>
              <a:avLst/>
              <a:gdLst>
                <a:gd name="T0" fmla="*/ 6 w 150"/>
                <a:gd name="T1" fmla="*/ 20 h 38"/>
                <a:gd name="T2" fmla="*/ 10 w 150"/>
                <a:gd name="T3" fmla="*/ 24 h 38"/>
                <a:gd name="T4" fmla="*/ 34 w 150"/>
                <a:gd name="T5" fmla="*/ 14 h 38"/>
                <a:gd name="T6" fmla="*/ 57 w 150"/>
                <a:gd name="T7" fmla="*/ 9 h 38"/>
                <a:gd name="T8" fmla="*/ 79 w 150"/>
                <a:gd name="T9" fmla="*/ 9 h 38"/>
                <a:gd name="T10" fmla="*/ 101 w 150"/>
                <a:gd name="T11" fmla="*/ 10 h 38"/>
                <a:gd name="T12" fmla="*/ 118 w 150"/>
                <a:gd name="T13" fmla="*/ 15 h 38"/>
                <a:gd name="T14" fmla="*/ 131 w 150"/>
                <a:gd name="T15" fmla="*/ 23 h 38"/>
                <a:gd name="T16" fmla="*/ 140 w 150"/>
                <a:gd name="T17" fmla="*/ 30 h 38"/>
                <a:gd name="T18" fmla="*/ 142 w 150"/>
                <a:gd name="T19" fmla="*/ 38 h 38"/>
                <a:gd name="T20" fmla="*/ 150 w 150"/>
                <a:gd name="T21" fmla="*/ 38 h 38"/>
                <a:gd name="T22" fmla="*/ 146 w 150"/>
                <a:gd name="T23" fmla="*/ 26 h 38"/>
                <a:gd name="T24" fmla="*/ 135 w 150"/>
                <a:gd name="T25" fmla="*/ 17 h 38"/>
                <a:gd name="T26" fmla="*/ 120 w 150"/>
                <a:gd name="T27" fmla="*/ 9 h 38"/>
                <a:gd name="T28" fmla="*/ 101 w 150"/>
                <a:gd name="T29" fmla="*/ 4 h 38"/>
                <a:gd name="T30" fmla="*/ 79 w 150"/>
                <a:gd name="T31" fmla="*/ 0 h 38"/>
                <a:gd name="T32" fmla="*/ 57 w 150"/>
                <a:gd name="T33" fmla="*/ 2 h 38"/>
                <a:gd name="T34" fmla="*/ 32 w 150"/>
                <a:gd name="T35" fmla="*/ 8 h 38"/>
                <a:gd name="T36" fmla="*/ 8 w 150"/>
                <a:gd name="T37" fmla="*/ 18 h 38"/>
                <a:gd name="T38" fmla="*/ 12 w 150"/>
                <a:gd name="T39" fmla="*/ 22 h 38"/>
                <a:gd name="T40" fmla="*/ 6 w 150"/>
                <a:gd name="T41" fmla="*/ 20 h 38"/>
                <a:gd name="T42" fmla="*/ 0 w 150"/>
                <a:gd name="T43" fmla="*/ 30 h 38"/>
                <a:gd name="T44" fmla="*/ 10 w 150"/>
                <a:gd name="T45" fmla="*/ 24 h 38"/>
                <a:gd name="T46" fmla="*/ 6 w 150"/>
                <a:gd name="T47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38">
                  <a:moveTo>
                    <a:pt x="6" y="20"/>
                  </a:moveTo>
                  <a:lnTo>
                    <a:pt x="10" y="24"/>
                  </a:lnTo>
                  <a:lnTo>
                    <a:pt x="34" y="14"/>
                  </a:lnTo>
                  <a:lnTo>
                    <a:pt x="57" y="9"/>
                  </a:lnTo>
                  <a:lnTo>
                    <a:pt x="79" y="9"/>
                  </a:lnTo>
                  <a:lnTo>
                    <a:pt x="101" y="10"/>
                  </a:lnTo>
                  <a:lnTo>
                    <a:pt x="118" y="15"/>
                  </a:lnTo>
                  <a:lnTo>
                    <a:pt x="131" y="23"/>
                  </a:lnTo>
                  <a:lnTo>
                    <a:pt x="140" y="30"/>
                  </a:lnTo>
                  <a:lnTo>
                    <a:pt x="142" y="38"/>
                  </a:lnTo>
                  <a:lnTo>
                    <a:pt x="150" y="38"/>
                  </a:lnTo>
                  <a:lnTo>
                    <a:pt x="146" y="26"/>
                  </a:lnTo>
                  <a:lnTo>
                    <a:pt x="135" y="17"/>
                  </a:lnTo>
                  <a:lnTo>
                    <a:pt x="120" y="9"/>
                  </a:lnTo>
                  <a:lnTo>
                    <a:pt x="101" y="4"/>
                  </a:lnTo>
                  <a:lnTo>
                    <a:pt x="79" y="0"/>
                  </a:lnTo>
                  <a:lnTo>
                    <a:pt x="57" y="2"/>
                  </a:lnTo>
                  <a:lnTo>
                    <a:pt x="32" y="8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0" y="24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A3B2247-5634-49EE-8D2F-BE4F0272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" y="2973"/>
              <a:ext cx="41" cy="41"/>
            </a:xfrm>
            <a:custGeom>
              <a:avLst/>
              <a:gdLst>
                <a:gd name="T0" fmla="*/ 8 w 41"/>
                <a:gd name="T1" fmla="*/ 3 h 41"/>
                <a:gd name="T2" fmla="*/ 10 w 41"/>
                <a:gd name="T3" fmla="*/ 8 h 41"/>
                <a:gd name="T4" fmla="*/ 13 w 41"/>
                <a:gd name="T5" fmla="*/ 6 h 41"/>
                <a:gd name="T6" fmla="*/ 17 w 41"/>
                <a:gd name="T7" fmla="*/ 7 h 41"/>
                <a:gd name="T8" fmla="*/ 22 w 41"/>
                <a:gd name="T9" fmla="*/ 10 h 41"/>
                <a:gd name="T10" fmla="*/ 26 w 41"/>
                <a:gd name="T11" fmla="*/ 14 h 41"/>
                <a:gd name="T12" fmla="*/ 31 w 41"/>
                <a:gd name="T13" fmla="*/ 20 h 41"/>
                <a:gd name="T14" fmla="*/ 34 w 41"/>
                <a:gd name="T15" fmla="*/ 28 h 41"/>
                <a:gd name="T16" fmla="*/ 35 w 41"/>
                <a:gd name="T17" fmla="*/ 34 h 41"/>
                <a:gd name="T18" fmla="*/ 33 w 41"/>
                <a:gd name="T19" fmla="*/ 39 h 41"/>
                <a:gd name="T20" fmla="*/ 39 w 41"/>
                <a:gd name="T21" fmla="*/ 41 h 41"/>
                <a:gd name="T22" fmla="*/ 41 w 41"/>
                <a:gd name="T23" fmla="*/ 34 h 41"/>
                <a:gd name="T24" fmla="*/ 40 w 41"/>
                <a:gd name="T25" fmla="*/ 26 h 41"/>
                <a:gd name="T26" fmla="*/ 37 w 41"/>
                <a:gd name="T27" fmla="*/ 18 h 41"/>
                <a:gd name="T28" fmla="*/ 32 w 41"/>
                <a:gd name="T29" fmla="*/ 10 h 41"/>
                <a:gd name="T30" fmla="*/ 26 w 41"/>
                <a:gd name="T31" fmla="*/ 4 h 41"/>
                <a:gd name="T32" fmla="*/ 19 w 41"/>
                <a:gd name="T33" fmla="*/ 1 h 41"/>
                <a:gd name="T34" fmla="*/ 13 w 41"/>
                <a:gd name="T35" fmla="*/ 0 h 41"/>
                <a:gd name="T36" fmla="*/ 6 w 41"/>
                <a:gd name="T37" fmla="*/ 4 h 41"/>
                <a:gd name="T38" fmla="*/ 8 w 41"/>
                <a:gd name="T39" fmla="*/ 9 h 41"/>
                <a:gd name="T40" fmla="*/ 6 w 41"/>
                <a:gd name="T41" fmla="*/ 4 h 41"/>
                <a:gd name="T42" fmla="*/ 0 w 41"/>
                <a:gd name="T43" fmla="*/ 9 h 41"/>
                <a:gd name="T44" fmla="*/ 8 w 41"/>
                <a:gd name="T45" fmla="*/ 10 h 41"/>
                <a:gd name="T46" fmla="*/ 8 w 41"/>
                <a:gd name="T47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41">
                  <a:moveTo>
                    <a:pt x="8" y="3"/>
                  </a:moveTo>
                  <a:lnTo>
                    <a:pt x="10" y="8"/>
                  </a:lnTo>
                  <a:lnTo>
                    <a:pt x="13" y="6"/>
                  </a:lnTo>
                  <a:lnTo>
                    <a:pt x="17" y="7"/>
                  </a:lnTo>
                  <a:lnTo>
                    <a:pt x="22" y="10"/>
                  </a:lnTo>
                  <a:lnTo>
                    <a:pt x="26" y="14"/>
                  </a:lnTo>
                  <a:lnTo>
                    <a:pt x="31" y="20"/>
                  </a:lnTo>
                  <a:lnTo>
                    <a:pt x="34" y="28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39" y="41"/>
                  </a:lnTo>
                  <a:lnTo>
                    <a:pt x="41" y="34"/>
                  </a:lnTo>
                  <a:lnTo>
                    <a:pt x="40" y="26"/>
                  </a:lnTo>
                  <a:lnTo>
                    <a:pt x="37" y="18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6" y="4"/>
                  </a:lnTo>
                  <a:lnTo>
                    <a:pt x="8" y="9"/>
                  </a:lnTo>
                  <a:lnTo>
                    <a:pt x="6" y="4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85CAD898-2529-4990-BEC5-AF790E5F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931"/>
              <a:ext cx="55" cy="51"/>
            </a:xfrm>
            <a:custGeom>
              <a:avLst/>
              <a:gdLst>
                <a:gd name="T0" fmla="*/ 6 w 55"/>
                <a:gd name="T1" fmla="*/ 2 h 51"/>
                <a:gd name="T2" fmla="*/ 10 w 55"/>
                <a:gd name="T3" fmla="*/ 7 h 51"/>
                <a:gd name="T4" fmla="*/ 19 w 55"/>
                <a:gd name="T5" fmla="*/ 6 h 51"/>
                <a:gd name="T6" fmla="*/ 29 w 55"/>
                <a:gd name="T7" fmla="*/ 9 h 51"/>
                <a:gd name="T8" fmla="*/ 38 w 55"/>
                <a:gd name="T9" fmla="*/ 15 h 51"/>
                <a:gd name="T10" fmla="*/ 45 w 55"/>
                <a:gd name="T11" fmla="*/ 24 h 51"/>
                <a:gd name="T12" fmla="*/ 49 w 55"/>
                <a:gd name="T13" fmla="*/ 32 h 51"/>
                <a:gd name="T14" fmla="*/ 48 w 55"/>
                <a:gd name="T15" fmla="*/ 39 h 51"/>
                <a:gd name="T16" fmla="*/ 43 w 55"/>
                <a:gd name="T17" fmla="*/ 43 h 51"/>
                <a:gd name="T18" fmla="*/ 30 w 55"/>
                <a:gd name="T19" fmla="*/ 45 h 51"/>
                <a:gd name="T20" fmla="*/ 30 w 55"/>
                <a:gd name="T21" fmla="*/ 51 h 51"/>
                <a:gd name="T22" fmla="*/ 45 w 55"/>
                <a:gd name="T23" fmla="*/ 49 h 51"/>
                <a:gd name="T24" fmla="*/ 54 w 55"/>
                <a:gd name="T25" fmla="*/ 41 h 51"/>
                <a:gd name="T26" fmla="*/ 55 w 55"/>
                <a:gd name="T27" fmla="*/ 32 h 51"/>
                <a:gd name="T28" fmla="*/ 51 w 55"/>
                <a:gd name="T29" fmla="*/ 20 h 51"/>
                <a:gd name="T30" fmla="*/ 42 w 55"/>
                <a:gd name="T31" fmla="*/ 11 h 51"/>
                <a:gd name="T32" fmla="*/ 31 w 55"/>
                <a:gd name="T33" fmla="*/ 3 h 51"/>
                <a:gd name="T34" fmla="*/ 19 w 55"/>
                <a:gd name="T35" fmla="*/ 0 h 51"/>
                <a:gd name="T36" fmla="*/ 8 w 55"/>
                <a:gd name="T37" fmla="*/ 1 h 51"/>
                <a:gd name="T38" fmla="*/ 12 w 55"/>
                <a:gd name="T39" fmla="*/ 6 h 51"/>
                <a:gd name="T40" fmla="*/ 6 w 55"/>
                <a:gd name="T41" fmla="*/ 2 h 51"/>
                <a:gd name="T42" fmla="*/ 0 w 55"/>
                <a:gd name="T43" fmla="*/ 12 h 51"/>
                <a:gd name="T44" fmla="*/ 10 w 55"/>
                <a:gd name="T45" fmla="*/ 7 h 51"/>
                <a:gd name="T46" fmla="*/ 6 w 55"/>
                <a:gd name="T4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1">
                  <a:moveTo>
                    <a:pt x="6" y="2"/>
                  </a:moveTo>
                  <a:lnTo>
                    <a:pt x="10" y="7"/>
                  </a:lnTo>
                  <a:lnTo>
                    <a:pt x="19" y="6"/>
                  </a:lnTo>
                  <a:lnTo>
                    <a:pt x="29" y="9"/>
                  </a:lnTo>
                  <a:lnTo>
                    <a:pt x="38" y="15"/>
                  </a:lnTo>
                  <a:lnTo>
                    <a:pt x="45" y="24"/>
                  </a:lnTo>
                  <a:lnTo>
                    <a:pt x="49" y="32"/>
                  </a:lnTo>
                  <a:lnTo>
                    <a:pt x="48" y="39"/>
                  </a:lnTo>
                  <a:lnTo>
                    <a:pt x="43" y="43"/>
                  </a:lnTo>
                  <a:lnTo>
                    <a:pt x="30" y="45"/>
                  </a:lnTo>
                  <a:lnTo>
                    <a:pt x="30" y="51"/>
                  </a:lnTo>
                  <a:lnTo>
                    <a:pt x="45" y="49"/>
                  </a:lnTo>
                  <a:lnTo>
                    <a:pt x="54" y="41"/>
                  </a:lnTo>
                  <a:lnTo>
                    <a:pt x="55" y="32"/>
                  </a:lnTo>
                  <a:lnTo>
                    <a:pt x="51" y="20"/>
                  </a:lnTo>
                  <a:lnTo>
                    <a:pt x="42" y="11"/>
                  </a:lnTo>
                  <a:lnTo>
                    <a:pt x="31" y="3"/>
                  </a:lnTo>
                  <a:lnTo>
                    <a:pt x="19" y="0"/>
                  </a:lnTo>
                  <a:lnTo>
                    <a:pt x="8" y="1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12"/>
                  </a:lnTo>
                  <a:lnTo>
                    <a:pt x="10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C6B0AD63-D997-446C-B3DD-8CB6672D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" y="2898"/>
              <a:ext cx="58" cy="39"/>
            </a:xfrm>
            <a:custGeom>
              <a:avLst/>
              <a:gdLst>
                <a:gd name="T0" fmla="*/ 9 w 58"/>
                <a:gd name="T1" fmla="*/ 11 h 39"/>
                <a:gd name="T2" fmla="*/ 14 w 58"/>
                <a:gd name="T3" fmla="*/ 16 h 39"/>
                <a:gd name="T4" fmla="*/ 25 w 58"/>
                <a:gd name="T5" fmla="*/ 9 h 39"/>
                <a:gd name="T6" fmla="*/ 34 w 58"/>
                <a:gd name="T7" fmla="*/ 6 h 39"/>
                <a:gd name="T8" fmla="*/ 43 w 58"/>
                <a:gd name="T9" fmla="*/ 6 h 39"/>
                <a:gd name="T10" fmla="*/ 47 w 58"/>
                <a:gd name="T11" fmla="*/ 9 h 39"/>
                <a:gd name="T12" fmla="*/ 50 w 58"/>
                <a:gd name="T13" fmla="*/ 12 h 39"/>
                <a:gd name="T14" fmla="*/ 50 w 58"/>
                <a:gd name="T15" fmla="*/ 18 h 39"/>
                <a:gd name="T16" fmla="*/ 50 w 58"/>
                <a:gd name="T17" fmla="*/ 26 h 39"/>
                <a:gd name="T18" fmla="*/ 45 w 58"/>
                <a:gd name="T19" fmla="*/ 35 h 39"/>
                <a:gd name="T20" fmla="*/ 51 w 58"/>
                <a:gd name="T21" fmla="*/ 39 h 39"/>
                <a:gd name="T22" fmla="*/ 56 w 58"/>
                <a:gd name="T23" fmla="*/ 28 h 39"/>
                <a:gd name="T24" fmla="*/ 58 w 58"/>
                <a:gd name="T25" fmla="*/ 18 h 39"/>
                <a:gd name="T26" fmla="*/ 56 w 58"/>
                <a:gd name="T27" fmla="*/ 10 h 39"/>
                <a:gd name="T28" fmla="*/ 51 w 58"/>
                <a:gd name="T29" fmla="*/ 3 h 39"/>
                <a:gd name="T30" fmla="*/ 43 w 58"/>
                <a:gd name="T31" fmla="*/ 0 h 39"/>
                <a:gd name="T32" fmla="*/ 34 w 58"/>
                <a:gd name="T33" fmla="*/ 0 h 39"/>
                <a:gd name="T34" fmla="*/ 23 w 58"/>
                <a:gd name="T35" fmla="*/ 3 h 39"/>
                <a:gd name="T36" fmla="*/ 10 w 58"/>
                <a:gd name="T37" fmla="*/ 10 h 39"/>
                <a:gd name="T38" fmla="*/ 15 w 58"/>
                <a:gd name="T39" fmla="*/ 15 h 39"/>
                <a:gd name="T40" fmla="*/ 9 w 58"/>
                <a:gd name="T41" fmla="*/ 11 h 39"/>
                <a:gd name="T42" fmla="*/ 0 w 58"/>
                <a:gd name="T43" fmla="*/ 25 h 39"/>
                <a:gd name="T44" fmla="*/ 14 w 58"/>
                <a:gd name="T45" fmla="*/ 16 h 39"/>
                <a:gd name="T46" fmla="*/ 9 w 58"/>
                <a:gd name="T4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39">
                  <a:moveTo>
                    <a:pt x="9" y="11"/>
                  </a:moveTo>
                  <a:lnTo>
                    <a:pt x="14" y="16"/>
                  </a:lnTo>
                  <a:lnTo>
                    <a:pt x="25" y="9"/>
                  </a:lnTo>
                  <a:lnTo>
                    <a:pt x="34" y="6"/>
                  </a:lnTo>
                  <a:lnTo>
                    <a:pt x="43" y="6"/>
                  </a:lnTo>
                  <a:lnTo>
                    <a:pt x="47" y="9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26"/>
                  </a:lnTo>
                  <a:lnTo>
                    <a:pt x="45" y="35"/>
                  </a:lnTo>
                  <a:lnTo>
                    <a:pt x="51" y="39"/>
                  </a:lnTo>
                  <a:lnTo>
                    <a:pt x="56" y="28"/>
                  </a:lnTo>
                  <a:lnTo>
                    <a:pt x="58" y="18"/>
                  </a:lnTo>
                  <a:lnTo>
                    <a:pt x="56" y="10"/>
                  </a:lnTo>
                  <a:lnTo>
                    <a:pt x="51" y="3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3" y="3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9" y="11"/>
                  </a:lnTo>
                  <a:lnTo>
                    <a:pt x="0" y="25"/>
                  </a:lnTo>
                  <a:lnTo>
                    <a:pt x="14" y="16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5E41AF78-E89A-40CD-B8CD-8588434F9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2806"/>
              <a:ext cx="114" cy="107"/>
            </a:xfrm>
            <a:custGeom>
              <a:avLst/>
              <a:gdLst>
                <a:gd name="T0" fmla="*/ 0 w 114"/>
                <a:gd name="T1" fmla="*/ 24 h 107"/>
                <a:gd name="T2" fmla="*/ 5 w 114"/>
                <a:gd name="T3" fmla="*/ 25 h 107"/>
                <a:gd name="T4" fmla="*/ 27 w 114"/>
                <a:gd name="T5" fmla="*/ 12 h 107"/>
                <a:gd name="T6" fmla="*/ 49 w 114"/>
                <a:gd name="T7" fmla="*/ 6 h 107"/>
                <a:gd name="T8" fmla="*/ 71 w 114"/>
                <a:gd name="T9" fmla="*/ 8 h 107"/>
                <a:gd name="T10" fmla="*/ 89 w 114"/>
                <a:gd name="T11" fmla="*/ 17 h 107"/>
                <a:gd name="T12" fmla="*/ 101 w 114"/>
                <a:gd name="T13" fmla="*/ 30 h 107"/>
                <a:gd name="T14" fmla="*/ 108 w 114"/>
                <a:gd name="T15" fmla="*/ 50 h 107"/>
                <a:gd name="T16" fmla="*/ 106 w 114"/>
                <a:gd name="T17" fmla="*/ 74 h 107"/>
                <a:gd name="T18" fmla="*/ 92 w 114"/>
                <a:gd name="T19" fmla="*/ 103 h 107"/>
                <a:gd name="T20" fmla="*/ 98 w 114"/>
                <a:gd name="T21" fmla="*/ 107 h 107"/>
                <a:gd name="T22" fmla="*/ 112 w 114"/>
                <a:gd name="T23" fmla="*/ 76 h 107"/>
                <a:gd name="T24" fmla="*/ 114 w 114"/>
                <a:gd name="T25" fmla="*/ 50 h 107"/>
                <a:gd name="T26" fmla="*/ 107 w 114"/>
                <a:gd name="T27" fmla="*/ 28 h 107"/>
                <a:gd name="T28" fmla="*/ 93 w 114"/>
                <a:gd name="T29" fmla="*/ 11 h 107"/>
                <a:gd name="T30" fmla="*/ 73 w 114"/>
                <a:gd name="T31" fmla="*/ 2 h 107"/>
                <a:gd name="T32" fmla="*/ 49 w 114"/>
                <a:gd name="T33" fmla="*/ 0 h 107"/>
                <a:gd name="T34" fmla="*/ 25 w 114"/>
                <a:gd name="T35" fmla="*/ 6 h 107"/>
                <a:gd name="T36" fmla="*/ 1 w 114"/>
                <a:gd name="T37" fmla="*/ 19 h 107"/>
                <a:gd name="T38" fmla="*/ 6 w 114"/>
                <a:gd name="T39" fmla="*/ 20 h 107"/>
                <a:gd name="T40" fmla="*/ 0 w 114"/>
                <a:gd name="T41" fmla="*/ 24 h 107"/>
                <a:gd name="T42" fmla="*/ 3 w 114"/>
                <a:gd name="T43" fmla="*/ 27 h 107"/>
                <a:gd name="T44" fmla="*/ 5 w 114"/>
                <a:gd name="T45" fmla="*/ 25 h 107"/>
                <a:gd name="T46" fmla="*/ 0 w 114"/>
                <a:gd name="T47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" h="107">
                  <a:moveTo>
                    <a:pt x="0" y="24"/>
                  </a:moveTo>
                  <a:lnTo>
                    <a:pt x="5" y="25"/>
                  </a:lnTo>
                  <a:lnTo>
                    <a:pt x="27" y="12"/>
                  </a:lnTo>
                  <a:lnTo>
                    <a:pt x="49" y="6"/>
                  </a:lnTo>
                  <a:lnTo>
                    <a:pt x="71" y="8"/>
                  </a:lnTo>
                  <a:lnTo>
                    <a:pt x="89" y="17"/>
                  </a:lnTo>
                  <a:lnTo>
                    <a:pt x="101" y="30"/>
                  </a:lnTo>
                  <a:lnTo>
                    <a:pt x="108" y="50"/>
                  </a:lnTo>
                  <a:lnTo>
                    <a:pt x="106" y="74"/>
                  </a:lnTo>
                  <a:lnTo>
                    <a:pt x="92" y="103"/>
                  </a:lnTo>
                  <a:lnTo>
                    <a:pt x="98" y="107"/>
                  </a:lnTo>
                  <a:lnTo>
                    <a:pt x="112" y="76"/>
                  </a:lnTo>
                  <a:lnTo>
                    <a:pt x="114" y="50"/>
                  </a:lnTo>
                  <a:lnTo>
                    <a:pt x="107" y="28"/>
                  </a:lnTo>
                  <a:lnTo>
                    <a:pt x="93" y="11"/>
                  </a:lnTo>
                  <a:lnTo>
                    <a:pt x="73" y="2"/>
                  </a:lnTo>
                  <a:lnTo>
                    <a:pt x="49" y="0"/>
                  </a:lnTo>
                  <a:lnTo>
                    <a:pt x="25" y="6"/>
                  </a:lnTo>
                  <a:lnTo>
                    <a:pt x="1" y="19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529CB2D2-BA15-4E2B-A436-9E705622A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2799"/>
              <a:ext cx="141" cy="93"/>
            </a:xfrm>
            <a:custGeom>
              <a:avLst/>
              <a:gdLst>
                <a:gd name="T0" fmla="*/ 0 w 141"/>
                <a:gd name="T1" fmla="*/ 83 h 93"/>
                <a:gd name="T2" fmla="*/ 6 w 141"/>
                <a:gd name="T3" fmla="*/ 83 h 93"/>
                <a:gd name="T4" fmla="*/ 12 w 141"/>
                <a:gd name="T5" fmla="*/ 70 h 93"/>
                <a:gd name="T6" fmla="*/ 23 w 141"/>
                <a:gd name="T7" fmla="*/ 54 h 93"/>
                <a:gd name="T8" fmla="*/ 36 w 141"/>
                <a:gd name="T9" fmla="*/ 36 h 93"/>
                <a:gd name="T10" fmla="*/ 54 w 141"/>
                <a:gd name="T11" fmla="*/ 21 h 93"/>
                <a:gd name="T12" fmla="*/ 74 w 141"/>
                <a:gd name="T13" fmla="*/ 10 h 93"/>
                <a:gd name="T14" fmla="*/ 94 w 141"/>
                <a:gd name="T15" fmla="*/ 6 h 93"/>
                <a:gd name="T16" fmla="*/ 115 w 141"/>
                <a:gd name="T17" fmla="*/ 12 h 93"/>
                <a:gd name="T18" fmla="*/ 135 w 141"/>
                <a:gd name="T19" fmla="*/ 31 h 93"/>
                <a:gd name="T20" fmla="*/ 141 w 141"/>
                <a:gd name="T21" fmla="*/ 27 h 93"/>
                <a:gd name="T22" fmla="*/ 119 w 141"/>
                <a:gd name="T23" fmla="*/ 6 h 93"/>
                <a:gd name="T24" fmla="*/ 94 w 141"/>
                <a:gd name="T25" fmla="*/ 0 h 93"/>
                <a:gd name="T26" fmla="*/ 72 w 141"/>
                <a:gd name="T27" fmla="*/ 4 h 93"/>
                <a:gd name="T28" fmla="*/ 50 w 141"/>
                <a:gd name="T29" fmla="*/ 15 h 93"/>
                <a:gd name="T30" fmla="*/ 32 w 141"/>
                <a:gd name="T31" fmla="*/ 32 h 93"/>
                <a:gd name="T32" fmla="*/ 17 w 141"/>
                <a:gd name="T33" fmla="*/ 50 h 93"/>
                <a:gd name="T34" fmla="*/ 6 w 141"/>
                <a:gd name="T35" fmla="*/ 68 h 93"/>
                <a:gd name="T36" fmla="*/ 0 w 141"/>
                <a:gd name="T37" fmla="*/ 81 h 93"/>
                <a:gd name="T38" fmla="*/ 6 w 141"/>
                <a:gd name="T39" fmla="*/ 81 h 93"/>
                <a:gd name="T40" fmla="*/ 0 w 141"/>
                <a:gd name="T41" fmla="*/ 83 h 93"/>
                <a:gd name="T42" fmla="*/ 3 w 141"/>
                <a:gd name="T43" fmla="*/ 93 h 93"/>
                <a:gd name="T44" fmla="*/ 6 w 141"/>
                <a:gd name="T45" fmla="*/ 83 h 93"/>
                <a:gd name="T46" fmla="*/ 0 w 141"/>
                <a:gd name="T47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93">
                  <a:moveTo>
                    <a:pt x="0" y="83"/>
                  </a:moveTo>
                  <a:lnTo>
                    <a:pt x="6" y="83"/>
                  </a:lnTo>
                  <a:lnTo>
                    <a:pt x="12" y="70"/>
                  </a:lnTo>
                  <a:lnTo>
                    <a:pt x="23" y="54"/>
                  </a:lnTo>
                  <a:lnTo>
                    <a:pt x="36" y="36"/>
                  </a:lnTo>
                  <a:lnTo>
                    <a:pt x="54" y="21"/>
                  </a:lnTo>
                  <a:lnTo>
                    <a:pt x="74" y="10"/>
                  </a:lnTo>
                  <a:lnTo>
                    <a:pt x="94" y="6"/>
                  </a:lnTo>
                  <a:lnTo>
                    <a:pt x="115" y="12"/>
                  </a:lnTo>
                  <a:lnTo>
                    <a:pt x="135" y="31"/>
                  </a:lnTo>
                  <a:lnTo>
                    <a:pt x="141" y="27"/>
                  </a:lnTo>
                  <a:lnTo>
                    <a:pt x="119" y="6"/>
                  </a:lnTo>
                  <a:lnTo>
                    <a:pt x="94" y="0"/>
                  </a:lnTo>
                  <a:lnTo>
                    <a:pt x="72" y="4"/>
                  </a:lnTo>
                  <a:lnTo>
                    <a:pt x="50" y="15"/>
                  </a:lnTo>
                  <a:lnTo>
                    <a:pt x="32" y="32"/>
                  </a:lnTo>
                  <a:lnTo>
                    <a:pt x="17" y="50"/>
                  </a:lnTo>
                  <a:lnTo>
                    <a:pt x="6" y="68"/>
                  </a:lnTo>
                  <a:lnTo>
                    <a:pt x="0" y="81"/>
                  </a:lnTo>
                  <a:lnTo>
                    <a:pt x="6" y="81"/>
                  </a:lnTo>
                  <a:lnTo>
                    <a:pt x="0" y="83"/>
                  </a:lnTo>
                  <a:lnTo>
                    <a:pt x="3" y="93"/>
                  </a:lnTo>
                  <a:lnTo>
                    <a:pt x="6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D7CF52F6-62BC-4931-9CA7-C11A13DE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854"/>
              <a:ext cx="32" cy="28"/>
            </a:xfrm>
            <a:custGeom>
              <a:avLst/>
              <a:gdLst>
                <a:gd name="T0" fmla="*/ 0 w 32"/>
                <a:gd name="T1" fmla="*/ 9 h 28"/>
                <a:gd name="T2" fmla="*/ 5 w 32"/>
                <a:gd name="T3" fmla="*/ 10 h 28"/>
                <a:gd name="T4" fmla="*/ 12 w 32"/>
                <a:gd name="T5" fmla="*/ 6 h 28"/>
                <a:gd name="T6" fmla="*/ 17 w 32"/>
                <a:gd name="T7" fmla="*/ 8 h 28"/>
                <a:gd name="T8" fmla="*/ 21 w 32"/>
                <a:gd name="T9" fmla="*/ 17 h 28"/>
                <a:gd name="T10" fmla="*/ 26 w 32"/>
                <a:gd name="T11" fmla="*/ 28 h 28"/>
                <a:gd name="T12" fmla="*/ 32 w 32"/>
                <a:gd name="T13" fmla="*/ 26 h 28"/>
                <a:gd name="T14" fmla="*/ 27 w 32"/>
                <a:gd name="T15" fmla="*/ 15 h 28"/>
                <a:gd name="T16" fmla="*/ 21 w 32"/>
                <a:gd name="T17" fmla="*/ 4 h 28"/>
                <a:gd name="T18" fmla="*/ 12 w 32"/>
                <a:gd name="T19" fmla="*/ 0 h 28"/>
                <a:gd name="T20" fmla="*/ 1 w 32"/>
                <a:gd name="T21" fmla="*/ 6 h 28"/>
                <a:gd name="T22" fmla="*/ 6 w 32"/>
                <a:gd name="T23" fmla="*/ 7 h 28"/>
                <a:gd name="T24" fmla="*/ 0 w 32"/>
                <a:gd name="T25" fmla="*/ 9 h 28"/>
                <a:gd name="T26" fmla="*/ 2 w 32"/>
                <a:gd name="T27" fmla="*/ 14 h 28"/>
                <a:gd name="T28" fmla="*/ 5 w 32"/>
                <a:gd name="T29" fmla="*/ 10 h 28"/>
                <a:gd name="T30" fmla="*/ 0 w 32"/>
                <a:gd name="T3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lnTo>
                    <a:pt x="5" y="10"/>
                  </a:lnTo>
                  <a:lnTo>
                    <a:pt x="12" y="6"/>
                  </a:lnTo>
                  <a:lnTo>
                    <a:pt x="17" y="8"/>
                  </a:lnTo>
                  <a:lnTo>
                    <a:pt x="21" y="17"/>
                  </a:lnTo>
                  <a:lnTo>
                    <a:pt x="26" y="28"/>
                  </a:lnTo>
                  <a:lnTo>
                    <a:pt x="32" y="26"/>
                  </a:lnTo>
                  <a:lnTo>
                    <a:pt x="27" y="15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5C740E7B-B8A0-4D3A-BB98-8488E7D19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" y="2839"/>
              <a:ext cx="60" cy="33"/>
            </a:xfrm>
            <a:custGeom>
              <a:avLst/>
              <a:gdLst>
                <a:gd name="T0" fmla="*/ 0 w 60"/>
                <a:gd name="T1" fmla="*/ 22 h 33"/>
                <a:gd name="T2" fmla="*/ 6 w 60"/>
                <a:gd name="T3" fmla="*/ 21 h 33"/>
                <a:gd name="T4" fmla="*/ 9 w 60"/>
                <a:gd name="T5" fmla="*/ 15 h 33"/>
                <a:gd name="T6" fmla="*/ 14 w 60"/>
                <a:gd name="T7" fmla="*/ 11 h 33"/>
                <a:gd name="T8" fmla="*/ 19 w 60"/>
                <a:gd name="T9" fmla="*/ 8 h 33"/>
                <a:gd name="T10" fmla="*/ 28 w 60"/>
                <a:gd name="T11" fmla="*/ 8 h 33"/>
                <a:gd name="T12" fmla="*/ 35 w 60"/>
                <a:gd name="T13" fmla="*/ 9 h 33"/>
                <a:gd name="T14" fmla="*/ 44 w 60"/>
                <a:gd name="T15" fmla="*/ 13 h 33"/>
                <a:gd name="T16" fmla="*/ 50 w 60"/>
                <a:gd name="T17" fmla="*/ 17 h 33"/>
                <a:gd name="T18" fmla="*/ 54 w 60"/>
                <a:gd name="T19" fmla="*/ 24 h 33"/>
                <a:gd name="T20" fmla="*/ 60 w 60"/>
                <a:gd name="T21" fmla="*/ 22 h 33"/>
                <a:gd name="T22" fmla="*/ 54 w 60"/>
                <a:gd name="T23" fmla="*/ 13 h 33"/>
                <a:gd name="T24" fmla="*/ 46 w 60"/>
                <a:gd name="T25" fmla="*/ 7 h 33"/>
                <a:gd name="T26" fmla="*/ 37 w 60"/>
                <a:gd name="T27" fmla="*/ 3 h 33"/>
                <a:gd name="T28" fmla="*/ 28 w 60"/>
                <a:gd name="T29" fmla="*/ 0 h 33"/>
                <a:gd name="T30" fmla="*/ 19 w 60"/>
                <a:gd name="T31" fmla="*/ 2 h 33"/>
                <a:gd name="T32" fmla="*/ 10 w 60"/>
                <a:gd name="T33" fmla="*/ 5 h 33"/>
                <a:gd name="T34" fmla="*/ 3 w 60"/>
                <a:gd name="T35" fmla="*/ 11 h 33"/>
                <a:gd name="T36" fmla="*/ 0 w 60"/>
                <a:gd name="T37" fmla="*/ 21 h 33"/>
                <a:gd name="T38" fmla="*/ 6 w 60"/>
                <a:gd name="T39" fmla="*/ 20 h 33"/>
                <a:gd name="T40" fmla="*/ 0 w 60"/>
                <a:gd name="T41" fmla="*/ 22 h 33"/>
                <a:gd name="T42" fmla="*/ 4 w 60"/>
                <a:gd name="T43" fmla="*/ 33 h 33"/>
                <a:gd name="T44" fmla="*/ 6 w 60"/>
                <a:gd name="T45" fmla="*/ 21 h 33"/>
                <a:gd name="T46" fmla="*/ 0 w 60"/>
                <a:gd name="T4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33">
                  <a:moveTo>
                    <a:pt x="0" y="22"/>
                  </a:moveTo>
                  <a:lnTo>
                    <a:pt x="6" y="21"/>
                  </a:lnTo>
                  <a:lnTo>
                    <a:pt x="9" y="15"/>
                  </a:lnTo>
                  <a:lnTo>
                    <a:pt x="14" y="11"/>
                  </a:lnTo>
                  <a:lnTo>
                    <a:pt x="19" y="8"/>
                  </a:lnTo>
                  <a:lnTo>
                    <a:pt x="28" y="8"/>
                  </a:lnTo>
                  <a:lnTo>
                    <a:pt x="35" y="9"/>
                  </a:lnTo>
                  <a:lnTo>
                    <a:pt x="44" y="13"/>
                  </a:lnTo>
                  <a:lnTo>
                    <a:pt x="50" y="17"/>
                  </a:lnTo>
                  <a:lnTo>
                    <a:pt x="54" y="24"/>
                  </a:lnTo>
                  <a:lnTo>
                    <a:pt x="60" y="22"/>
                  </a:lnTo>
                  <a:lnTo>
                    <a:pt x="54" y="13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0" y="5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6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3847AC22-2A61-466B-9108-5B11515D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851"/>
              <a:ext cx="47" cy="35"/>
            </a:xfrm>
            <a:custGeom>
              <a:avLst/>
              <a:gdLst>
                <a:gd name="T0" fmla="*/ 1 w 47"/>
                <a:gd name="T1" fmla="*/ 28 h 35"/>
                <a:gd name="T2" fmla="*/ 6 w 47"/>
                <a:gd name="T3" fmla="*/ 24 h 35"/>
                <a:gd name="T4" fmla="*/ 6 w 47"/>
                <a:gd name="T5" fmla="*/ 19 h 35"/>
                <a:gd name="T6" fmla="*/ 9 w 47"/>
                <a:gd name="T7" fmla="*/ 15 h 35"/>
                <a:gd name="T8" fmla="*/ 13 w 47"/>
                <a:gd name="T9" fmla="*/ 11 h 35"/>
                <a:gd name="T10" fmla="*/ 20 w 47"/>
                <a:gd name="T11" fmla="*/ 8 h 35"/>
                <a:gd name="T12" fmla="*/ 26 w 47"/>
                <a:gd name="T13" fmla="*/ 6 h 35"/>
                <a:gd name="T14" fmla="*/ 34 w 47"/>
                <a:gd name="T15" fmla="*/ 6 h 35"/>
                <a:gd name="T16" fmla="*/ 38 w 47"/>
                <a:gd name="T17" fmla="*/ 8 h 35"/>
                <a:gd name="T18" fmla="*/ 41 w 47"/>
                <a:gd name="T19" fmla="*/ 10 h 35"/>
                <a:gd name="T20" fmla="*/ 47 w 47"/>
                <a:gd name="T21" fmla="*/ 8 h 35"/>
                <a:gd name="T22" fmla="*/ 42 w 47"/>
                <a:gd name="T23" fmla="*/ 2 h 35"/>
                <a:gd name="T24" fmla="*/ 34 w 47"/>
                <a:gd name="T25" fmla="*/ 0 h 35"/>
                <a:gd name="T26" fmla="*/ 26 w 47"/>
                <a:gd name="T27" fmla="*/ 0 h 35"/>
                <a:gd name="T28" fmla="*/ 18 w 47"/>
                <a:gd name="T29" fmla="*/ 2 h 35"/>
                <a:gd name="T30" fmla="*/ 9 w 47"/>
                <a:gd name="T31" fmla="*/ 5 h 35"/>
                <a:gd name="T32" fmla="*/ 3 w 47"/>
                <a:gd name="T33" fmla="*/ 11 h 35"/>
                <a:gd name="T34" fmla="*/ 0 w 47"/>
                <a:gd name="T35" fmla="*/ 19 h 35"/>
                <a:gd name="T36" fmla="*/ 0 w 47"/>
                <a:gd name="T37" fmla="*/ 26 h 35"/>
                <a:gd name="T38" fmla="*/ 5 w 47"/>
                <a:gd name="T39" fmla="*/ 22 h 35"/>
                <a:gd name="T40" fmla="*/ 1 w 47"/>
                <a:gd name="T41" fmla="*/ 28 h 35"/>
                <a:gd name="T42" fmla="*/ 10 w 47"/>
                <a:gd name="T43" fmla="*/ 35 h 35"/>
                <a:gd name="T44" fmla="*/ 6 w 47"/>
                <a:gd name="T45" fmla="*/ 24 h 35"/>
                <a:gd name="T46" fmla="*/ 1 w 47"/>
                <a:gd name="T4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35">
                  <a:moveTo>
                    <a:pt x="1" y="28"/>
                  </a:moveTo>
                  <a:lnTo>
                    <a:pt x="6" y="24"/>
                  </a:lnTo>
                  <a:lnTo>
                    <a:pt x="6" y="19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7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9" y="5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22"/>
                  </a:lnTo>
                  <a:lnTo>
                    <a:pt x="1" y="28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94C40073-9B3A-4901-B2BB-57EC8CD9A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847"/>
              <a:ext cx="138" cy="121"/>
            </a:xfrm>
            <a:custGeom>
              <a:avLst/>
              <a:gdLst>
                <a:gd name="T0" fmla="*/ 12 w 138"/>
                <a:gd name="T1" fmla="*/ 119 h 121"/>
                <a:gd name="T2" fmla="*/ 15 w 138"/>
                <a:gd name="T3" fmla="*/ 115 h 121"/>
                <a:gd name="T4" fmla="*/ 6 w 138"/>
                <a:gd name="T5" fmla="*/ 89 h 121"/>
                <a:gd name="T6" fmla="*/ 6 w 138"/>
                <a:gd name="T7" fmla="*/ 63 h 121"/>
                <a:gd name="T8" fmla="*/ 14 w 138"/>
                <a:gd name="T9" fmla="*/ 40 h 121"/>
                <a:gd name="T10" fmla="*/ 27 w 138"/>
                <a:gd name="T11" fmla="*/ 22 h 121"/>
                <a:gd name="T12" fmla="*/ 47 w 138"/>
                <a:gd name="T13" fmla="*/ 10 h 121"/>
                <a:gd name="T14" fmla="*/ 71 w 138"/>
                <a:gd name="T15" fmla="*/ 6 h 121"/>
                <a:gd name="T16" fmla="*/ 100 w 138"/>
                <a:gd name="T17" fmla="*/ 13 h 121"/>
                <a:gd name="T18" fmla="*/ 134 w 138"/>
                <a:gd name="T19" fmla="*/ 32 h 121"/>
                <a:gd name="T20" fmla="*/ 138 w 138"/>
                <a:gd name="T21" fmla="*/ 26 h 121"/>
                <a:gd name="T22" fmla="*/ 102 w 138"/>
                <a:gd name="T23" fmla="*/ 7 h 121"/>
                <a:gd name="T24" fmla="*/ 71 w 138"/>
                <a:gd name="T25" fmla="*/ 0 h 121"/>
                <a:gd name="T26" fmla="*/ 45 w 138"/>
                <a:gd name="T27" fmla="*/ 4 h 121"/>
                <a:gd name="T28" fmla="*/ 23 w 138"/>
                <a:gd name="T29" fmla="*/ 18 h 121"/>
                <a:gd name="T30" fmla="*/ 8 w 138"/>
                <a:gd name="T31" fmla="*/ 38 h 121"/>
                <a:gd name="T32" fmla="*/ 0 w 138"/>
                <a:gd name="T33" fmla="*/ 63 h 121"/>
                <a:gd name="T34" fmla="*/ 0 w 138"/>
                <a:gd name="T35" fmla="*/ 89 h 121"/>
                <a:gd name="T36" fmla="*/ 9 w 138"/>
                <a:gd name="T37" fmla="*/ 117 h 121"/>
                <a:gd name="T38" fmla="*/ 12 w 138"/>
                <a:gd name="T39" fmla="*/ 113 h 121"/>
                <a:gd name="T40" fmla="*/ 12 w 138"/>
                <a:gd name="T41" fmla="*/ 119 h 121"/>
                <a:gd name="T42" fmla="*/ 19 w 138"/>
                <a:gd name="T43" fmla="*/ 121 h 121"/>
                <a:gd name="T44" fmla="*/ 15 w 138"/>
                <a:gd name="T45" fmla="*/ 115 h 121"/>
                <a:gd name="T46" fmla="*/ 12 w 138"/>
                <a:gd name="T4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" h="121">
                  <a:moveTo>
                    <a:pt x="12" y="119"/>
                  </a:moveTo>
                  <a:lnTo>
                    <a:pt x="15" y="115"/>
                  </a:lnTo>
                  <a:lnTo>
                    <a:pt x="6" y="89"/>
                  </a:lnTo>
                  <a:lnTo>
                    <a:pt x="6" y="63"/>
                  </a:lnTo>
                  <a:lnTo>
                    <a:pt x="14" y="40"/>
                  </a:lnTo>
                  <a:lnTo>
                    <a:pt x="27" y="22"/>
                  </a:lnTo>
                  <a:lnTo>
                    <a:pt x="47" y="10"/>
                  </a:lnTo>
                  <a:lnTo>
                    <a:pt x="71" y="6"/>
                  </a:lnTo>
                  <a:lnTo>
                    <a:pt x="100" y="13"/>
                  </a:lnTo>
                  <a:lnTo>
                    <a:pt x="134" y="32"/>
                  </a:lnTo>
                  <a:lnTo>
                    <a:pt x="138" y="26"/>
                  </a:lnTo>
                  <a:lnTo>
                    <a:pt x="102" y="7"/>
                  </a:lnTo>
                  <a:lnTo>
                    <a:pt x="71" y="0"/>
                  </a:lnTo>
                  <a:lnTo>
                    <a:pt x="45" y="4"/>
                  </a:lnTo>
                  <a:lnTo>
                    <a:pt x="23" y="18"/>
                  </a:lnTo>
                  <a:lnTo>
                    <a:pt x="8" y="38"/>
                  </a:lnTo>
                  <a:lnTo>
                    <a:pt x="0" y="63"/>
                  </a:lnTo>
                  <a:lnTo>
                    <a:pt x="0" y="89"/>
                  </a:lnTo>
                  <a:lnTo>
                    <a:pt x="9" y="11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9" y="121"/>
                  </a:lnTo>
                  <a:lnTo>
                    <a:pt x="15" y="115"/>
                  </a:lnTo>
                  <a:lnTo>
                    <a:pt x="1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9A70DD2E-C493-4A4D-AE70-CF36CC629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2957"/>
              <a:ext cx="32" cy="31"/>
            </a:xfrm>
            <a:custGeom>
              <a:avLst/>
              <a:gdLst>
                <a:gd name="T0" fmla="*/ 1 w 32"/>
                <a:gd name="T1" fmla="*/ 23 h 31"/>
                <a:gd name="T2" fmla="*/ 6 w 32"/>
                <a:gd name="T3" fmla="*/ 21 h 31"/>
                <a:gd name="T4" fmla="*/ 6 w 32"/>
                <a:gd name="T5" fmla="*/ 14 h 31"/>
                <a:gd name="T6" fmla="*/ 8 w 32"/>
                <a:gd name="T7" fmla="*/ 11 h 31"/>
                <a:gd name="T8" fmla="*/ 10 w 32"/>
                <a:gd name="T9" fmla="*/ 9 h 31"/>
                <a:gd name="T10" fmla="*/ 12 w 32"/>
                <a:gd name="T11" fmla="*/ 7 h 31"/>
                <a:gd name="T12" fmla="*/ 16 w 32"/>
                <a:gd name="T13" fmla="*/ 8 h 31"/>
                <a:gd name="T14" fmla="*/ 21 w 32"/>
                <a:gd name="T15" fmla="*/ 7 h 31"/>
                <a:gd name="T16" fmla="*/ 26 w 32"/>
                <a:gd name="T17" fmla="*/ 8 h 31"/>
                <a:gd name="T18" fmla="*/ 32 w 32"/>
                <a:gd name="T19" fmla="*/ 9 h 31"/>
                <a:gd name="T20" fmla="*/ 32 w 32"/>
                <a:gd name="T21" fmla="*/ 3 h 31"/>
                <a:gd name="T22" fmla="*/ 26 w 32"/>
                <a:gd name="T23" fmla="*/ 2 h 31"/>
                <a:gd name="T24" fmla="*/ 21 w 32"/>
                <a:gd name="T25" fmla="*/ 1 h 31"/>
                <a:gd name="T26" fmla="*/ 16 w 32"/>
                <a:gd name="T27" fmla="*/ 0 h 31"/>
                <a:gd name="T28" fmla="*/ 12 w 32"/>
                <a:gd name="T29" fmla="*/ 1 h 31"/>
                <a:gd name="T30" fmla="*/ 6 w 32"/>
                <a:gd name="T31" fmla="*/ 3 h 31"/>
                <a:gd name="T32" fmla="*/ 2 w 32"/>
                <a:gd name="T33" fmla="*/ 7 h 31"/>
                <a:gd name="T34" fmla="*/ 0 w 32"/>
                <a:gd name="T35" fmla="*/ 14 h 31"/>
                <a:gd name="T36" fmla="*/ 0 w 32"/>
                <a:gd name="T37" fmla="*/ 21 h 31"/>
                <a:gd name="T38" fmla="*/ 5 w 32"/>
                <a:gd name="T39" fmla="*/ 19 h 31"/>
                <a:gd name="T40" fmla="*/ 1 w 32"/>
                <a:gd name="T41" fmla="*/ 23 h 31"/>
                <a:gd name="T42" fmla="*/ 7 w 32"/>
                <a:gd name="T43" fmla="*/ 31 h 31"/>
                <a:gd name="T44" fmla="*/ 7 w 32"/>
                <a:gd name="T45" fmla="*/ 21 h 31"/>
                <a:gd name="T46" fmla="*/ 1 w 32"/>
                <a:gd name="T4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1" y="23"/>
                  </a:moveTo>
                  <a:lnTo>
                    <a:pt x="6" y="21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6" y="8"/>
                  </a:lnTo>
                  <a:lnTo>
                    <a:pt x="32" y="9"/>
                  </a:lnTo>
                  <a:lnTo>
                    <a:pt x="32" y="3"/>
                  </a:lnTo>
                  <a:lnTo>
                    <a:pt x="26" y="2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" y="23"/>
                  </a:lnTo>
                  <a:lnTo>
                    <a:pt x="7" y="31"/>
                  </a:lnTo>
                  <a:lnTo>
                    <a:pt x="7" y="2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9485CE3A-282C-4B27-84AC-E277E2CA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71"/>
              <a:ext cx="50" cy="73"/>
            </a:xfrm>
            <a:custGeom>
              <a:avLst/>
              <a:gdLst>
                <a:gd name="T0" fmla="*/ 5 w 50"/>
                <a:gd name="T1" fmla="*/ 55 h 73"/>
                <a:gd name="T2" fmla="*/ 10 w 50"/>
                <a:gd name="T3" fmla="*/ 52 h 73"/>
                <a:gd name="T4" fmla="*/ 6 w 50"/>
                <a:gd name="T5" fmla="*/ 40 h 73"/>
                <a:gd name="T6" fmla="*/ 7 w 50"/>
                <a:gd name="T7" fmla="*/ 29 h 73"/>
                <a:gd name="T8" fmla="*/ 11 w 50"/>
                <a:gd name="T9" fmla="*/ 20 h 73"/>
                <a:gd name="T10" fmla="*/ 17 w 50"/>
                <a:gd name="T11" fmla="*/ 13 h 73"/>
                <a:gd name="T12" fmla="*/ 25 w 50"/>
                <a:gd name="T13" fmla="*/ 8 h 73"/>
                <a:gd name="T14" fmla="*/ 33 w 50"/>
                <a:gd name="T15" fmla="*/ 6 h 73"/>
                <a:gd name="T16" fmla="*/ 40 w 50"/>
                <a:gd name="T17" fmla="*/ 6 h 73"/>
                <a:gd name="T18" fmla="*/ 46 w 50"/>
                <a:gd name="T19" fmla="*/ 9 h 73"/>
                <a:gd name="T20" fmla="*/ 50 w 50"/>
                <a:gd name="T21" fmla="*/ 5 h 73"/>
                <a:gd name="T22" fmla="*/ 42 w 50"/>
                <a:gd name="T23" fmla="*/ 0 h 73"/>
                <a:gd name="T24" fmla="*/ 33 w 50"/>
                <a:gd name="T25" fmla="*/ 0 h 73"/>
                <a:gd name="T26" fmla="*/ 23 w 50"/>
                <a:gd name="T27" fmla="*/ 2 h 73"/>
                <a:gd name="T28" fmla="*/ 13 w 50"/>
                <a:gd name="T29" fmla="*/ 7 h 73"/>
                <a:gd name="T30" fmla="*/ 5 w 50"/>
                <a:gd name="T31" fmla="*/ 16 h 73"/>
                <a:gd name="T32" fmla="*/ 1 w 50"/>
                <a:gd name="T33" fmla="*/ 29 h 73"/>
                <a:gd name="T34" fmla="*/ 0 w 50"/>
                <a:gd name="T35" fmla="*/ 40 h 73"/>
                <a:gd name="T36" fmla="*/ 4 w 50"/>
                <a:gd name="T37" fmla="*/ 54 h 73"/>
                <a:gd name="T38" fmla="*/ 9 w 50"/>
                <a:gd name="T39" fmla="*/ 51 h 73"/>
                <a:gd name="T40" fmla="*/ 5 w 50"/>
                <a:gd name="T41" fmla="*/ 55 h 73"/>
                <a:gd name="T42" fmla="*/ 20 w 50"/>
                <a:gd name="T43" fmla="*/ 73 h 73"/>
                <a:gd name="T44" fmla="*/ 10 w 50"/>
                <a:gd name="T45" fmla="*/ 52 h 73"/>
                <a:gd name="T46" fmla="*/ 5 w 50"/>
                <a:gd name="T4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73">
                  <a:moveTo>
                    <a:pt x="5" y="55"/>
                  </a:moveTo>
                  <a:lnTo>
                    <a:pt x="10" y="52"/>
                  </a:lnTo>
                  <a:lnTo>
                    <a:pt x="6" y="40"/>
                  </a:lnTo>
                  <a:lnTo>
                    <a:pt x="7" y="29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5" y="8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50" y="5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3" y="2"/>
                  </a:lnTo>
                  <a:lnTo>
                    <a:pt x="13" y="7"/>
                  </a:lnTo>
                  <a:lnTo>
                    <a:pt x="5" y="16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4" y="54"/>
                  </a:lnTo>
                  <a:lnTo>
                    <a:pt x="9" y="51"/>
                  </a:lnTo>
                  <a:lnTo>
                    <a:pt x="5" y="55"/>
                  </a:lnTo>
                  <a:lnTo>
                    <a:pt x="20" y="73"/>
                  </a:lnTo>
                  <a:lnTo>
                    <a:pt x="10" y="52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B2BB098-21AD-451F-BEFF-4AE2773CE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2980"/>
              <a:ext cx="153" cy="95"/>
            </a:xfrm>
            <a:custGeom>
              <a:avLst/>
              <a:gdLst>
                <a:gd name="T0" fmla="*/ 0 w 153"/>
                <a:gd name="T1" fmla="*/ 75 h 95"/>
                <a:gd name="T2" fmla="*/ 6 w 153"/>
                <a:gd name="T3" fmla="*/ 75 h 95"/>
                <a:gd name="T4" fmla="*/ 16 w 153"/>
                <a:gd name="T5" fmla="*/ 44 h 95"/>
                <a:gd name="T6" fmla="*/ 30 w 153"/>
                <a:gd name="T7" fmla="*/ 23 h 95"/>
                <a:gd name="T8" fmla="*/ 48 w 153"/>
                <a:gd name="T9" fmla="*/ 11 h 95"/>
                <a:gd name="T10" fmla="*/ 68 w 153"/>
                <a:gd name="T11" fmla="*/ 8 h 95"/>
                <a:gd name="T12" fmla="*/ 90 w 153"/>
                <a:gd name="T13" fmla="*/ 10 h 95"/>
                <a:gd name="T14" fmla="*/ 112 w 153"/>
                <a:gd name="T15" fmla="*/ 19 h 95"/>
                <a:gd name="T16" fmla="*/ 132 w 153"/>
                <a:gd name="T17" fmla="*/ 32 h 95"/>
                <a:gd name="T18" fmla="*/ 149 w 153"/>
                <a:gd name="T19" fmla="*/ 46 h 95"/>
                <a:gd name="T20" fmla="*/ 153 w 153"/>
                <a:gd name="T21" fmla="*/ 42 h 95"/>
                <a:gd name="T22" fmla="*/ 136 w 153"/>
                <a:gd name="T23" fmla="*/ 26 h 95"/>
                <a:gd name="T24" fmla="*/ 114 w 153"/>
                <a:gd name="T25" fmla="*/ 12 h 95"/>
                <a:gd name="T26" fmla="*/ 90 w 153"/>
                <a:gd name="T27" fmla="*/ 4 h 95"/>
                <a:gd name="T28" fmla="*/ 68 w 153"/>
                <a:gd name="T29" fmla="*/ 0 h 95"/>
                <a:gd name="T30" fmla="*/ 46 w 153"/>
                <a:gd name="T31" fmla="*/ 5 h 95"/>
                <a:gd name="T32" fmla="*/ 26 w 153"/>
                <a:gd name="T33" fmla="*/ 19 h 95"/>
                <a:gd name="T34" fmla="*/ 10 w 153"/>
                <a:gd name="T35" fmla="*/ 42 h 95"/>
                <a:gd name="T36" fmla="*/ 0 w 153"/>
                <a:gd name="T37" fmla="*/ 75 h 95"/>
                <a:gd name="T38" fmla="*/ 6 w 153"/>
                <a:gd name="T39" fmla="*/ 75 h 95"/>
                <a:gd name="T40" fmla="*/ 0 w 153"/>
                <a:gd name="T41" fmla="*/ 75 h 95"/>
                <a:gd name="T42" fmla="*/ 3 w 153"/>
                <a:gd name="T43" fmla="*/ 95 h 95"/>
                <a:gd name="T44" fmla="*/ 6 w 153"/>
                <a:gd name="T45" fmla="*/ 75 h 95"/>
                <a:gd name="T46" fmla="*/ 0 w 153"/>
                <a:gd name="T47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95">
                  <a:moveTo>
                    <a:pt x="0" y="75"/>
                  </a:moveTo>
                  <a:lnTo>
                    <a:pt x="6" y="75"/>
                  </a:lnTo>
                  <a:lnTo>
                    <a:pt x="16" y="44"/>
                  </a:lnTo>
                  <a:lnTo>
                    <a:pt x="30" y="23"/>
                  </a:lnTo>
                  <a:lnTo>
                    <a:pt x="48" y="11"/>
                  </a:lnTo>
                  <a:lnTo>
                    <a:pt x="68" y="8"/>
                  </a:lnTo>
                  <a:lnTo>
                    <a:pt x="90" y="10"/>
                  </a:lnTo>
                  <a:lnTo>
                    <a:pt x="112" y="19"/>
                  </a:lnTo>
                  <a:lnTo>
                    <a:pt x="132" y="32"/>
                  </a:lnTo>
                  <a:lnTo>
                    <a:pt x="149" y="46"/>
                  </a:lnTo>
                  <a:lnTo>
                    <a:pt x="153" y="42"/>
                  </a:lnTo>
                  <a:lnTo>
                    <a:pt x="136" y="26"/>
                  </a:lnTo>
                  <a:lnTo>
                    <a:pt x="114" y="12"/>
                  </a:lnTo>
                  <a:lnTo>
                    <a:pt x="90" y="4"/>
                  </a:lnTo>
                  <a:lnTo>
                    <a:pt x="68" y="0"/>
                  </a:lnTo>
                  <a:lnTo>
                    <a:pt x="46" y="5"/>
                  </a:lnTo>
                  <a:lnTo>
                    <a:pt x="26" y="19"/>
                  </a:lnTo>
                  <a:lnTo>
                    <a:pt x="10" y="42"/>
                  </a:lnTo>
                  <a:lnTo>
                    <a:pt x="0" y="75"/>
                  </a:lnTo>
                  <a:lnTo>
                    <a:pt x="6" y="75"/>
                  </a:lnTo>
                  <a:lnTo>
                    <a:pt x="0" y="75"/>
                  </a:lnTo>
                  <a:lnTo>
                    <a:pt x="3" y="95"/>
                  </a:lnTo>
                  <a:lnTo>
                    <a:pt x="6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A6C2117-361A-4F3E-B127-09327F245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033"/>
              <a:ext cx="178" cy="45"/>
            </a:xfrm>
            <a:custGeom>
              <a:avLst/>
              <a:gdLst>
                <a:gd name="T0" fmla="*/ 1 w 178"/>
                <a:gd name="T1" fmla="*/ 38 h 45"/>
                <a:gd name="T2" fmla="*/ 6 w 178"/>
                <a:gd name="T3" fmla="*/ 36 h 45"/>
                <a:gd name="T4" fmla="*/ 7 w 178"/>
                <a:gd name="T5" fmla="*/ 29 h 45"/>
                <a:gd name="T6" fmla="*/ 11 w 178"/>
                <a:gd name="T7" fmla="*/ 24 h 45"/>
                <a:gd name="T8" fmla="*/ 18 w 178"/>
                <a:gd name="T9" fmla="*/ 19 h 45"/>
                <a:gd name="T10" fmla="*/ 28 w 178"/>
                <a:gd name="T11" fmla="*/ 15 h 45"/>
                <a:gd name="T12" fmla="*/ 41 w 178"/>
                <a:gd name="T13" fmla="*/ 12 h 45"/>
                <a:gd name="T14" fmla="*/ 55 w 178"/>
                <a:gd name="T15" fmla="*/ 9 h 45"/>
                <a:gd name="T16" fmla="*/ 71 w 178"/>
                <a:gd name="T17" fmla="*/ 8 h 45"/>
                <a:gd name="T18" fmla="*/ 87 w 178"/>
                <a:gd name="T19" fmla="*/ 8 h 45"/>
                <a:gd name="T20" fmla="*/ 102 w 178"/>
                <a:gd name="T21" fmla="*/ 8 h 45"/>
                <a:gd name="T22" fmla="*/ 118 w 178"/>
                <a:gd name="T23" fmla="*/ 8 h 45"/>
                <a:gd name="T24" fmla="*/ 133 w 178"/>
                <a:gd name="T25" fmla="*/ 9 h 45"/>
                <a:gd name="T26" fmla="*/ 146 w 178"/>
                <a:gd name="T27" fmla="*/ 11 h 45"/>
                <a:gd name="T28" fmla="*/ 156 w 178"/>
                <a:gd name="T29" fmla="*/ 14 h 45"/>
                <a:gd name="T30" fmla="*/ 165 w 178"/>
                <a:gd name="T31" fmla="*/ 17 h 45"/>
                <a:gd name="T32" fmla="*/ 170 w 178"/>
                <a:gd name="T33" fmla="*/ 20 h 45"/>
                <a:gd name="T34" fmla="*/ 172 w 178"/>
                <a:gd name="T35" fmla="*/ 22 h 45"/>
                <a:gd name="T36" fmla="*/ 178 w 178"/>
                <a:gd name="T37" fmla="*/ 22 h 45"/>
                <a:gd name="T38" fmla="*/ 174 w 178"/>
                <a:gd name="T39" fmla="*/ 16 h 45"/>
                <a:gd name="T40" fmla="*/ 167 w 178"/>
                <a:gd name="T41" fmla="*/ 11 h 45"/>
                <a:gd name="T42" fmla="*/ 158 w 178"/>
                <a:gd name="T43" fmla="*/ 8 h 45"/>
                <a:gd name="T44" fmla="*/ 146 w 178"/>
                <a:gd name="T45" fmla="*/ 5 h 45"/>
                <a:gd name="T46" fmla="*/ 133 w 178"/>
                <a:gd name="T47" fmla="*/ 3 h 45"/>
                <a:gd name="T48" fmla="*/ 118 w 178"/>
                <a:gd name="T49" fmla="*/ 2 h 45"/>
                <a:gd name="T50" fmla="*/ 102 w 178"/>
                <a:gd name="T51" fmla="*/ 0 h 45"/>
                <a:gd name="T52" fmla="*/ 87 w 178"/>
                <a:gd name="T53" fmla="*/ 0 h 45"/>
                <a:gd name="T54" fmla="*/ 71 w 178"/>
                <a:gd name="T55" fmla="*/ 2 h 45"/>
                <a:gd name="T56" fmla="*/ 55 w 178"/>
                <a:gd name="T57" fmla="*/ 3 h 45"/>
                <a:gd name="T58" fmla="*/ 41 w 178"/>
                <a:gd name="T59" fmla="*/ 6 h 45"/>
                <a:gd name="T60" fmla="*/ 26 w 178"/>
                <a:gd name="T61" fmla="*/ 9 h 45"/>
                <a:gd name="T62" fmla="*/ 16 w 178"/>
                <a:gd name="T63" fmla="*/ 13 h 45"/>
                <a:gd name="T64" fmla="*/ 7 w 178"/>
                <a:gd name="T65" fmla="*/ 20 h 45"/>
                <a:gd name="T66" fmla="*/ 1 w 178"/>
                <a:gd name="T67" fmla="*/ 27 h 45"/>
                <a:gd name="T68" fmla="*/ 0 w 178"/>
                <a:gd name="T69" fmla="*/ 36 h 45"/>
                <a:gd name="T70" fmla="*/ 5 w 178"/>
                <a:gd name="T71" fmla="*/ 34 h 45"/>
                <a:gd name="T72" fmla="*/ 1 w 178"/>
                <a:gd name="T73" fmla="*/ 38 h 45"/>
                <a:gd name="T74" fmla="*/ 7 w 178"/>
                <a:gd name="T75" fmla="*/ 45 h 45"/>
                <a:gd name="T76" fmla="*/ 6 w 178"/>
                <a:gd name="T77" fmla="*/ 36 h 45"/>
                <a:gd name="T78" fmla="*/ 1 w 178"/>
                <a:gd name="T7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45">
                  <a:moveTo>
                    <a:pt x="1" y="38"/>
                  </a:moveTo>
                  <a:lnTo>
                    <a:pt x="6" y="36"/>
                  </a:lnTo>
                  <a:lnTo>
                    <a:pt x="7" y="29"/>
                  </a:lnTo>
                  <a:lnTo>
                    <a:pt x="11" y="24"/>
                  </a:lnTo>
                  <a:lnTo>
                    <a:pt x="18" y="19"/>
                  </a:lnTo>
                  <a:lnTo>
                    <a:pt x="28" y="15"/>
                  </a:lnTo>
                  <a:lnTo>
                    <a:pt x="41" y="12"/>
                  </a:lnTo>
                  <a:lnTo>
                    <a:pt x="55" y="9"/>
                  </a:lnTo>
                  <a:lnTo>
                    <a:pt x="71" y="8"/>
                  </a:lnTo>
                  <a:lnTo>
                    <a:pt x="87" y="8"/>
                  </a:lnTo>
                  <a:lnTo>
                    <a:pt x="102" y="8"/>
                  </a:lnTo>
                  <a:lnTo>
                    <a:pt x="118" y="8"/>
                  </a:lnTo>
                  <a:lnTo>
                    <a:pt x="133" y="9"/>
                  </a:lnTo>
                  <a:lnTo>
                    <a:pt x="146" y="11"/>
                  </a:lnTo>
                  <a:lnTo>
                    <a:pt x="156" y="14"/>
                  </a:lnTo>
                  <a:lnTo>
                    <a:pt x="165" y="17"/>
                  </a:lnTo>
                  <a:lnTo>
                    <a:pt x="170" y="20"/>
                  </a:lnTo>
                  <a:lnTo>
                    <a:pt x="172" y="22"/>
                  </a:lnTo>
                  <a:lnTo>
                    <a:pt x="178" y="22"/>
                  </a:lnTo>
                  <a:lnTo>
                    <a:pt x="174" y="16"/>
                  </a:lnTo>
                  <a:lnTo>
                    <a:pt x="167" y="11"/>
                  </a:lnTo>
                  <a:lnTo>
                    <a:pt x="158" y="8"/>
                  </a:lnTo>
                  <a:lnTo>
                    <a:pt x="146" y="5"/>
                  </a:lnTo>
                  <a:lnTo>
                    <a:pt x="133" y="3"/>
                  </a:lnTo>
                  <a:lnTo>
                    <a:pt x="118" y="2"/>
                  </a:lnTo>
                  <a:lnTo>
                    <a:pt x="102" y="0"/>
                  </a:lnTo>
                  <a:lnTo>
                    <a:pt x="87" y="0"/>
                  </a:lnTo>
                  <a:lnTo>
                    <a:pt x="71" y="2"/>
                  </a:lnTo>
                  <a:lnTo>
                    <a:pt x="55" y="3"/>
                  </a:lnTo>
                  <a:lnTo>
                    <a:pt x="41" y="6"/>
                  </a:lnTo>
                  <a:lnTo>
                    <a:pt x="26" y="9"/>
                  </a:lnTo>
                  <a:lnTo>
                    <a:pt x="16" y="13"/>
                  </a:lnTo>
                  <a:lnTo>
                    <a:pt x="7" y="20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5" y="34"/>
                  </a:lnTo>
                  <a:lnTo>
                    <a:pt x="1" y="38"/>
                  </a:lnTo>
                  <a:lnTo>
                    <a:pt x="7" y="45"/>
                  </a:lnTo>
                  <a:lnTo>
                    <a:pt x="6" y="36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906572E0-8864-49D0-A96C-798A4765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3054"/>
              <a:ext cx="76" cy="38"/>
            </a:xfrm>
            <a:custGeom>
              <a:avLst/>
              <a:gdLst>
                <a:gd name="T0" fmla="*/ 1 w 76"/>
                <a:gd name="T1" fmla="*/ 33 h 38"/>
                <a:gd name="T2" fmla="*/ 6 w 76"/>
                <a:gd name="T3" fmla="*/ 30 h 38"/>
                <a:gd name="T4" fmla="*/ 6 w 76"/>
                <a:gd name="T5" fmla="*/ 20 h 38"/>
                <a:gd name="T6" fmla="*/ 10 w 76"/>
                <a:gd name="T7" fmla="*/ 13 h 38"/>
                <a:gd name="T8" fmla="*/ 18 w 76"/>
                <a:gd name="T9" fmla="*/ 9 h 38"/>
                <a:gd name="T10" fmla="*/ 29 w 76"/>
                <a:gd name="T11" fmla="*/ 6 h 38"/>
                <a:gd name="T12" fmla="*/ 41 w 76"/>
                <a:gd name="T13" fmla="*/ 6 h 38"/>
                <a:gd name="T14" fmla="*/ 54 w 76"/>
                <a:gd name="T15" fmla="*/ 8 h 38"/>
                <a:gd name="T16" fmla="*/ 64 w 76"/>
                <a:gd name="T17" fmla="*/ 12 h 38"/>
                <a:gd name="T18" fmla="*/ 72 w 76"/>
                <a:gd name="T19" fmla="*/ 17 h 38"/>
                <a:gd name="T20" fmla="*/ 76 w 76"/>
                <a:gd name="T21" fmla="*/ 13 h 38"/>
                <a:gd name="T22" fmla="*/ 66 w 76"/>
                <a:gd name="T23" fmla="*/ 6 h 38"/>
                <a:gd name="T24" fmla="*/ 54 w 76"/>
                <a:gd name="T25" fmla="*/ 2 h 38"/>
                <a:gd name="T26" fmla="*/ 41 w 76"/>
                <a:gd name="T27" fmla="*/ 0 h 38"/>
                <a:gd name="T28" fmla="*/ 29 w 76"/>
                <a:gd name="T29" fmla="*/ 0 h 38"/>
                <a:gd name="T30" fmla="*/ 16 w 76"/>
                <a:gd name="T31" fmla="*/ 3 h 38"/>
                <a:gd name="T32" fmla="*/ 6 w 76"/>
                <a:gd name="T33" fmla="*/ 9 h 38"/>
                <a:gd name="T34" fmla="*/ 0 w 76"/>
                <a:gd name="T35" fmla="*/ 18 h 38"/>
                <a:gd name="T36" fmla="*/ 0 w 76"/>
                <a:gd name="T37" fmla="*/ 30 h 38"/>
                <a:gd name="T38" fmla="*/ 5 w 76"/>
                <a:gd name="T39" fmla="*/ 27 h 38"/>
                <a:gd name="T40" fmla="*/ 1 w 76"/>
                <a:gd name="T41" fmla="*/ 33 h 38"/>
                <a:gd name="T42" fmla="*/ 8 w 76"/>
                <a:gd name="T43" fmla="*/ 38 h 38"/>
                <a:gd name="T44" fmla="*/ 6 w 76"/>
                <a:gd name="T45" fmla="*/ 30 h 38"/>
                <a:gd name="T46" fmla="*/ 1 w 76"/>
                <a:gd name="T4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38">
                  <a:moveTo>
                    <a:pt x="1" y="33"/>
                  </a:moveTo>
                  <a:lnTo>
                    <a:pt x="6" y="30"/>
                  </a:lnTo>
                  <a:lnTo>
                    <a:pt x="6" y="20"/>
                  </a:lnTo>
                  <a:lnTo>
                    <a:pt x="10" y="13"/>
                  </a:lnTo>
                  <a:lnTo>
                    <a:pt x="18" y="9"/>
                  </a:lnTo>
                  <a:lnTo>
                    <a:pt x="29" y="6"/>
                  </a:lnTo>
                  <a:lnTo>
                    <a:pt x="41" y="6"/>
                  </a:lnTo>
                  <a:lnTo>
                    <a:pt x="54" y="8"/>
                  </a:lnTo>
                  <a:lnTo>
                    <a:pt x="64" y="12"/>
                  </a:lnTo>
                  <a:lnTo>
                    <a:pt x="72" y="17"/>
                  </a:lnTo>
                  <a:lnTo>
                    <a:pt x="76" y="13"/>
                  </a:lnTo>
                  <a:lnTo>
                    <a:pt x="66" y="6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6" y="3"/>
                  </a:lnTo>
                  <a:lnTo>
                    <a:pt x="6" y="9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5" y="27"/>
                  </a:lnTo>
                  <a:lnTo>
                    <a:pt x="1" y="33"/>
                  </a:lnTo>
                  <a:lnTo>
                    <a:pt x="8" y="38"/>
                  </a:lnTo>
                  <a:lnTo>
                    <a:pt x="6" y="30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2A5E00ED-09B7-4DCF-952C-CDA107D8B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3072"/>
              <a:ext cx="54" cy="27"/>
            </a:xfrm>
            <a:custGeom>
              <a:avLst/>
              <a:gdLst>
                <a:gd name="T0" fmla="*/ 7 w 54"/>
                <a:gd name="T1" fmla="*/ 27 h 27"/>
                <a:gd name="T2" fmla="*/ 9 w 54"/>
                <a:gd name="T3" fmla="*/ 21 h 27"/>
                <a:gd name="T4" fmla="*/ 7 w 54"/>
                <a:gd name="T5" fmla="*/ 19 h 27"/>
                <a:gd name="T6" fmla="*/ 6 w 54"/>
                <a:gd name="T7" fmla="*/ 15 h 27"/>
                <a:gd name="T8" fmla="*/ 8 w 54"/>
                <a:gd name="T9" fmla="*/ 12 h 27"/>
                <a:gd name="T10" fmla="*/ 13 w 54"/>
                <a:gd name="T11" fmla="*/ 9 h 27"/>
                <a:gd name="T12" fmla="*/ 18 w 54"/>
                <a:gd name="T13" fmla="*/ 6 h 27"/>
                <a:gd name="T14" fmla="*/ 28 w 54"/>
                <a:gd name="T15" fmla="*/ 6 h 27"/>
                <a:gd name="T16" fmla="*/ 38 w 54"/>
                <a:gd name="T17" fmla="*/ 8 h 27"/>
                <a:gd name="T18" fmla="*/ 50 w 54"/>
                <a:gd name="T19" fmla="*/ 15 h 27"/>
                <a:gd name="T20" fmla="*/ 54 w 54"/>
                <a:gd name="T21" fmla="*/ 9 h 27"/>
                <a:gd name="T22" fmla="*/ 40 w 54"/>
                <a:gd name="T23" fmla="*/ 2 h 27"/>
                <a:gd name="T24" fmla="*/ 28 w 54"/>
                <a:gd name="T25" fmla="*/ 0 h 27"/>
                <a:gd name="T26" fmla="*/ 18 w 54"/>
                <a:gd name="T27" fmla="*/ 0 h 27"/>
                <a:gd name="T28" fmla="*/ 9 w 54"/>
                <a:gd name="T29" fmla="*/ 3 h 27"/>
                <a:gd name="T30" fmla="*/ 4 w 54"/>
                <a:gd name="T31" fmla="*/ 8 h 27"/>
                <a:gd name="T32" fmla="*/ 0 w 54"/>
                <a:gd name="T33" fmla="*/ 15 h 27"/>
                <a:gd name="T34" fmla="*/ 1 w 54"/>
                <a:gd name="T35" fmla="*/ 21 h 27"/>
                <a:gd name="T36" fmla="*/ 7 w 54"/>
                <a:gd name="T37" fmla="*/ 27 h 27"/>
                <a:gd name="T38" fmla="*/ 9 w 54"/>
                <a:gd name="T39" fmla="*/ 21 h 27"/>
                <a:gd name="T40" fmla="*/ 7 w 54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27">
                  <a:moveTo>
                    <a:pt x="7" y="27"/>
                  </a:moveTo>
                  <a:lnTo>
                    <a:pt x="9" y="21"/>
                  </a:lnTo>
                  <a:lnTo>
                    <a:pt x="7" y="19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8" y="6"/>
                  </a:lnTo>
                  <a:lnTo>
                    <a:pt x="38" y="8"/>
                  </a:lnTo>
                  <a:lnTo>
                    <a:pt x="50" y="15"/>
                  </a:lnTo>
                  <a:lnTo>
                    <a:pt x="54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8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7" y="27"/>
                  </a:lnTo>
                  <a:lnTo>
                    <a:pt x="9" y="21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045F2922-CAC2-460F-96B9-AA905730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090"/>
              <a:ext cx="102" cy="31"/>
            </a:xfrm>
            <a:custGeom>
              <a:avLst/>
              <a:gdLst>
                <a:gd name="T0" fmla="*/ 9 w 102"/>
                <a:gd name="T1" fmla="*/ 25 h 31"/>
                <a:gd name="T2" fmla="*/ 11 w 102"/>
                <a:gd name="T3" fmla="*/ 31 h 31"/>
                <a:gd name="T4" fmla="*/ 18 w 102"/>
                <a:gd name="T5" fmla="*/ 26 h 31"/>
                <a:gd name="T6" fmla="*/ 26 w 102"/>
                <a:gd name="T7" fmla="*/ 21 h 31"/>
                <a:gd name="T8" fmla="*/ 38 w 102"/>
                <a:gd name="T9" fmla="*/ 16 h 31"/>
                <a:gd name="T10" fmla="*/ 52 w 102"/>
                <a:gd name="T11" fmla="*/ 11 h 31"/>
                <a:gd name="T12" fmla="*/ 65 w 102"/>
                <a:gd name="T13" fmla="*/ 8 h 31"/>
                <a:gd name="T14" fmla="*/ 78 w 102"/>
                <a:gd name="T15" fmla="*/ 6 h 31"/>
                <a:gd name="T16" fmla="*/ 91 w 102"/>
                <a:gd name="T17" fmla="*/ 6 h 31"/>
                <a:gd name="T18" fmla="*/ 100 w 102"/>
                <a:gd name="T19" fmla="*/ 9 h 31"/>
                <a:gd name="T20" fmla="*/ 102 w 102"/>
                <a:gd name="T21" fmla="*/ 3 h 31"/>
                <a:gd name="T22" fmla="*/ 91 w 102"/>
                <a:gd name="T23" fmla="*/ 0 h 31"/>
                <a:gd name="T24" fmla="*/ 78 w 102"/>
                <a:gd name="T25" fmla="*/ 0 h 31"/>
                <a:gd name="T26" fmla="*/ 65 w 102"/>
                <a:gd name="T27" fmla="*/ 2 h 31"/>
                <a:gd name="T28" fmla="*/ 50 w 102"/>
                <a:gd name="T29" fmla="*/ 5 h 31"/>
                <a:gd name="T30" fmla="*/ 36 w 102"/>
                <a:gd name="T31" fmla="*/ 10 h 31"/>
                <a:gd name="T32" fmla="*/ 24 w 102"/>
                <a:gd name="T33" fmla="*/ 15 h 31"/>
                <a:gd name="T34" fmla="*/ 14 w 102"/>
                <a:gd name="T35" fmla="*/ 20 h 31"/>
                <a:gd name="T36" fmla="*/ 7 w 102"/>
                <a:gd name="T37" fmla="*/ 25 h 31"/>
                <a:gd name="T38" fmla="*/ 9 w 102"/>
                <a:gd name="T39" fmla="*/ 31 h 31"/>
                <a:gd name="T40" fmla="*/ 7 w 102"/>
                <a:gd name="T41" fmla="*/ 25 h 31"/>
                <a:gd name="T42" fmla="*/ 0 w 102"/>
                <a:gd name="T43" fmla="*/ 29 h 31"/>
                <a:gd name="T44" fmla="*/ 9 w 102"/>
                <a:gd name="T45" fmla="*/ 31 h 31"/>
                <a:gd name="T46" fmla="*/ 9 w 102"/>
                <a:gd name="T4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31">
                  <a:moveTo>
                    <a:pt x="9" y="25"/>
                  </a:moveTo>
                  <a:lnTo>
                    <a:pt x="11" y="31"/>
                  </a:lnTo>
                  <a:lnTo>
                    <a:pt x="18" y="26"/>
                  </a:lnTo>
                  <a:lnTo>
                    <a:pt x="26" y="21"/>
                  </a:lnTo>
                  <a:lnTo>
                    <a:pt x="38" y="16"/>
                  </a:lnTo>
                  <a:lnTo>
                    <a:pt x="52" y="11"/>
                  </a:lnTo>
                  <a:lnTo>
                    <a:pt x="65" y="8"/>
                  </a:lnTo>
                  <a:lnTo>
                    <a:pt x="78" y="6"/>
                  </a:lnTo>
                  <a:lnTo>
                    <a:pt x="91" y="6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91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0"/>
                  </a:lnTo>
                  <a:lnTo>
                    <a:pt x="24" y="15"/>
                  </a:lnTo>
                  <a:lnTo>
                    <a:pt x="14" y="20"/>
                  </a:lnTo>
                  <a:lnTo>
                    <a:pt x="7" y="25"/>
                  </a:lnTo>
                  <a:lnTo>
                    <a:pt x="9" y="31"/>
                  </a:lnTo>
                  <a:lnTo>
                    <a:pt x="7" y="25"/>
                  </a:lnTo>
                  <a:lnTo>
                    <a:pt x="0" y="29"/>
                  </a:lnTo>
                  <a:lnTo>
                    <a:pt x="9" y="31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E513FA49-92E8-4615-8D78-4A2ADD9C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115"/>
              <a:ext cx="133" cy="41"/>
            </a:xfrm>
            <a:custGeom>
              <a:avLst/>
              <a:gdLst>
                <a:gd name="T0" fmla="*/ 133 w 133"/>
                <a:gd name="T1" fmla="*/ 33 h 41"/>
                <a:gd name="T2" fmla="*/ 133 w 133"/>
                <a:gd name="T3" fmla="*/ 34 h 41"/>
                <a:gd name="T4" fmla="*/ 0 w 133"/>
                <a:gd name="T5" fmla="*/ 0 h 41"/>
                <a:gd name="T6" fmla="*/ 0 w 133"/>
                <a:gd name="T7" fmla="*/ 6 h 41"/>
                <a:gd name="T8" fmla="*/ 133 w 133"/>
                <a:gd name="T9" fmla="*/ 40 h 41"/>
                <a:gd name="T10" fmla="*/ 133 w 133"/>
                <a:gd name="T11" fmla="*/ 41 h 41"/>
                <a:gd name="T12" fmla="*/ 133 w 133"/>
                <a:gd name="T13" fmla="*/ 40 h 41"/>
                <a:gd name="T14" fmla="*/ 133 w 133"/>
                <a:gd name="T15" fmla="*/ 41 h 41"/>
                <a:gd name="T16" fmla="*/ 133 w 133"/>
                <a:gd name="T17" fmla="*/ 41 h 41"/>
                <a:gd name="T18" fmla="*/ 133 w 133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41">
                  <a:moveTo>
                    <a:pt x="133" y="33"/>
                  </a:moveTo>
                  <a:lnTo>
                    <a:pt x="133" y="34"/>
                  </a:lnTo>
                  <a:lnTo>
                    <a:pt x="0" y="0"/>
                  </a:lnTo>
                  <a:lnTo>
                    <a:pt x="0" y="6"/>
                  </a:lnTo>
                  <a:lnTo>
                    <a:pt x="133" y="40"/>
                  </a:lnTo>
                  <a:lnTo>
                    <a:pt x="133" y="41"/>
                  </a:lnTo>
                  <a:lnTo>
                    <a:pt x="133" y="40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48491FA2-9E96-4921-A0CB-EDEBC1EF6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3101"/>
              <a:ext cx="982" cy="51"/>
            </a:xfrm>
            <a:custGeom>
              <a:avLst/>
              <a:gdLst>
                <a:gd name="T0" fmla="*/ 13 w 982"/>
                <a:gd name="T1" fmla="*/ 48 h 51"/>
                <a:gd name="T2" fmla="*/ 57 w 982"/>
                <a:gd name="T3" fmla="*/ 41 h 51"/>
                <a:gd name="T4" fmla="*/ 119 w 982"/>
                <a:gd name="T5" fmla="*/ 33 h 51"/>
                <a:gd name="T6" fmla="*/ 193 w 982"/>
                <a:gd name="T7" fmla="*/ 25 h 51"/>
                <a:gd name="T8" fmla="*/ 271 w 982"/>
                <a:gd name="T9" fmla="*/ 18 h 51"/>
                <a:gd name="T10" fmla="*/ 346 w 982"/>
                <a:gd name="T11" fmla="*/ 12 h 51"/>
                <a:gd name="T12" fmla="*/ 414 w 982"/>
                <a:gd name="T13" fmla="*/ 7 h 51"/>
                <a:gd name="T14" fmla="*/ 466 w 982"/>
                <a:gd name="T15" fmla="*/ 6 h 51"/>
                <a:gd name="T16" fmla="*/ 499 w 982"/>
                <a:gd name="T17" fmla="*/ 7 h 51"/>
                <a:gd name="T18" fmla="*/ 529 w 982"/>
                <a:gd name="T19" fmla="*/ 9 h 51"/>
                <a:gd name="T20" fmla="*/ 559 w 982"/>
                <a:gd name="T21" fmla="*/ 11 h 51"/>
                <a:gd name="T22" fmla="*/ 589 w 982"/>
                <a:gd name="T23" fmla="*/ 14 h 51"/>
                <a:gd name="T24" fmla="*/ 618 w 982"/>
                <a:gd name="T25" fmla="*/ 15 h 51"/>
                <a:gd name="T26" fmla="*/ 644 w 982"/>
                <a:gd name="T27" fmla="*/ 15 h 51"/>
                <a:gd name="T28" fmla="*/ 668 w 982"/>
                <a:gd name="T29" fmla="*/ 13 h 51"/>
                <a:gd name="T30" fmla="*/ 689 w 982"/>
                <a:gd name="T31" fmla="*/ 8 h 51"/>
                <a:gd name="T32" fmla="*/ 707 w 982"/>
                <a:gd name="T33" fmla="*/ 1 h 51"/>
                <a:gd name="T34" fmla="*/ 733 w 982"/>
                <a:gd name="T35" fmla="*/ 0 h 51"/>
                <a:gd name="T36" fmla="*/ 768 w 982"/>
                <a:gd name="T37" fmla="*/ 3 h 51"/>
                <a:gd name="T38" fmla="*/ 809 w 982"/>
                <a:gd name="T39" fmla="*/ 11 h 51"/>
                <a:gd name="T40" fmla="*/ 853 w 982"/>
                <a:gd name="T41" fmla="*/ 20 h 51"/>
                <a:gd name="T42" fmla="*/ 897 w 982"/>
                <a:gd name="T43" fmla="*/ 30 h 51"/>
                <a:gd name="T44" fmla="*/ 936 w 982"/>
                <a:gd name="T45" fmla="*/ 40 h 51"/>
                <a:gd name="T46" fmla="*/ 969 w 982"/>
                <a:gd name="T47" fmla="*/ 48 h 51"/>
                <a:gd name="T48" fmla="*/ 969 w 982"/>
                <a:gd name="T49" fmla="*/ 51 h 51"/>
                <a:gd name="T50" fmla="*/ 916 w 982"/>
                <a:gd name="T51" fmla="*/ 51 h 51"/>
                <a:gd name="T52" fmla="*/ 833 w 982"/>
                <a:gd name="T53" fmla="*/ 51 h 51"/>
                <a:gd name="T54" fmla="*/ 734 w 982"/>
                <a:gd name="T55" fmla="*/ 51 h 51"/>
                <a:gd name="T56" fmla="*/ 627 w 982"/>
                <a:gd name="T57" fmla="*/ 51 h 51"/>
                <a:gd name="T58" fmla="*/ 522 w 982"/>
                <a:gd name="T59" fmla="*/ 51 h 51"/>
                <a:gd name="T60" fmla="*/ 431 w 982"/>
                <a:gd name="T61" fmla="*/ 51 h 51"/>
                <a:gd name="T62" fmla="*/ 363 w 982"/>
                <a:gd name="T63" fmla="*/ 51 h 51"/>
                <a:gd name="T64" fmla="*/ 322 w 982"/>
                <a:gd name="T65" fmla="*/ 51 h 51"/>
                <a:gd name="T66" fmla="*/ 276 w 982"/>
                <a:gd name="T67" fmla="*/ 51 h 51"/>
                <a:gd name="T68" fmla="*/ 222 w 982"/>
                <a:gd name="T69" fmla="*/ 51 h 51"/>
                <a:gd name="T70" fmla="*/ 165 w 982"/>
                <a:gd name="T71" fmla="*/ 51 h 51"/>
                <a:gd name="T72" fmla="*/ 109 w 982"/>
                <a:gd name="T73" fmla="*/ 51 h 51"/>
                <a:gd name="T74" fmla="*/ 61 w 982"/>
                <a:gd name="T75" fmla="*/ 51 h 51"/>
                <a:gd name="T76" fmla="*/ 24 w 982"/>
                <a:gd name="T77" fmla="*/ 51 h 51"/>
                <a:gd name="T78" fmla="*/ 3 w 982"/>
                <a:gd name="T7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2" h="51">
                  <a:moveTo>
                    <a:pt x="0" y="51"/>
                  </a:moveTo>
                  <a:lnTo>
                    <a:pt x="13" y="48"/>
                  </a:lnTo>
                  <a:lnTo>
                    <a:pt x="32" y="45"/>
                  </a:lnTo>
                  <a:lnTo>
                    <a:pt x="57" y="41"/>
                  </a:lnTo>
                  <a:lnTo>
                    <a:pt x="86" y="37"/>
                  </a:lnTo>
                  <a:lnTo>
                    <a:pt x="119" y="33"/>
                  </a:lnTo>
                  <a:lnTo>
                    <a:pt x="155" y="29"/>
                  </a:lnTo>
                  <a:lnTo>
                    <a:pt x="193" y="25"/>
                  </a:lnTo>
                  <a:lnTo>
                    <a:pt x="232" y="21"/>
                  </a:lnTo>
                  <a:lnTo>
                    <a:pt x="271" y="18"/>
                  </a:lnTo>
                  <a:lnTo>
                    <a:pt x="309" y="15"/>
                  </a:lnTo>
                  <a:lnTo>
                    <a:pt x="346" y="12"/>
                  </a:lnTo>
                  <a:lnTo>
                    <a:pt x="382" y="9"/>
                  </a:lnTo>
                  <a:lnTo>
                    <a:pt x="414" y="7"/>
                  </a:lnTo>
                  <a:lnTo>
                    <a:pt x="442" y="6"/>
                  </a:lnTo>
                  <a:lnTo>
                    <a:pt x="466" y="6"/>
                  </a:lnTo>
                  <a:lnTo>
                    <a:pt x="484" y="6"/>
                  </a:lnTo>
                  <a:lnTo>
                    <a:pt x="499" y="7"/>
                  </a:lnTo>
                  <a:lnTo>
                    <a:pt x="514" y="8"/>
                  </a:lnTo>
                  <a:lnTo>
                    <a:pt x="529" y="9"/>
                  </a:lnTo>
                  <a:lnTo>
                    <a:pt x="544" y="10"/>
                  </a:lnTo>
                  <a:lnTo>
                    <a:pt x="559" y="11"/>
                  </a:lnTo>
                  <a:lnTo>
                    <a:pt x="574" y="13"/>
                  </a:lnTo>
                  <a:lnTo>
                    <a:pt x="589" y="14"/>
                  </a:lnTo>
                  <a:lnTo>
                    <a:pt x="604" y="15"/>
                  </a:lnTo>
                  <a:lnTo>
                    <a:pt x="618" y="15"/>
                  </a:lnTo>
                  <a:lnTo>
                    <a:pt x="631" y="16"/>
                  </a:lnTo>
                  <a:lnTo>
                    <a:pt x="644" y="15"/>
                  </a:lnTo>
                  <a:lnTo>
                    <a:pt x="656" y="14"/>
                  </a:lnTo>
                  <a:lnTo>
                    <a:pt x="668" y="13"/>
                  </a:lnTo>
                  <a:lnTo>
                    <a:pt x="679" y="11"/>
                  </a:lnTo>
                  <a:lnTo>
                    <a:pt x="689" y="8"/>
                  </a:lnTo>
                  <a:lnTo>
                    <a:pt x="698" y="4"/>
                  </a:lnTo>
                  <a:lnTo>
                    <a:pt x="707" y="1"/>
                  </a:lnTo>
                  <a:lnTo>
                    <a:pt x="719" y="0"/>
                  </a:lnTo>
                  <a:lnTo>
                    <a:pt x="733" y="0"/>
                  </a:lnTo>
                  <a:lnTo>
                    <a:pt x="750" y="1"/>
                  </a:lnTo>
                  <a:lnTo>
                    <a:pt x="768" y="3"/>
                  </a:lnTo>
                  <a:lnTo>
                    <a:pt x="788" y="7"/>
                  </a:lnTo>
                  <a:lnTo>
                    <a:pt x="809" y="11"/>
                  </a:lnTo>
                  <a:lnTo>
                    <a:pt x="831" y="15"/>
                  </a:lnTo>
                  <a:lnTo>
                    <a:pt x="853" y="20"/>
                  </a:lnTo>
                  <a:lnTo>
                    <a:pt x="875" y="25"/>
                  </a:lnTo>
                  <a:lnTo>
                    <a:pt x="897" y="30"/>
                  </a:lnTo>
                  <a:lnTo>
                    <a:pt x="917" y="35"/>
                  </a:lnTo>
                  <a:lnTo>
                    <a:pt x="936" y="40"/>
                  </a:lnTo>
                  <a:lnTo>
                    <a:pt x="954" y="44"/>
                  </a:lnTo>
                  <a:lnTo>
                    <a:pt x="969" y="48"/>
                  </a:lnTo>
                  <a:lnTo>
                    <a:pt x="982" y="51"/>
                  </a:lnTo>
                  <a:lnTo>
                    <a:pt x="969" y="51"/>
                  </a:lnTo>
                  <a:lnTo>
                    <a:pt x="947" y="51"/>
                  </a:lnTo>
                  <a:lnTo>
                    <a:pt x="916" y="51"/>
                  </a:lnTo>
                  <a:lnTo>
                    <a:pt x="878" y="51"/>
                  </a:lnTo>
                  <a:lnTo>
                    <a:pt x="833" y="51"/>
                  </a:lnTo>
                  <a:lnTo>
                    <a:pt x="785" y="51"/>
                  </a:lnTo>
                  <a:lnTo>
                    <a:pt x="734" y="51"/>
                  </a:lnTo>
                  <a:lnTo>
                    <a:pt x="681" y="51"/>
                  </a:lnTo>
                  <a:lnTo>
                    <a:pt x="627" y="51"/>
                  </a:lnTo>
                  <a:lnTo>
                    <a:pt x="573" y="51"/>
                  </a:lnTo>
                  <a:lnTo>
                    <a:pt x="522" y="51"/>
                  </a:lnTo>
                  <a:lnTo>
                    <a:pt x="474" y="51"/>
                  </a:lnTo>
                  <a:lnTo>
                    <a:pt x="431" y="51"/>
                  </a:lnTo>
                  <a:lnTo>
                    <a:pt x="394" y="51"/>
                  </a:lnTo>
                  <a:lnTo>
                    <a:pt x="363" y="51"/>
                  </a:lnTo>
                  <a:lnTo>
                    <a:pt x="341" y="51"/>
                  </a:lnTo>
                  <a:lnTo>
                    <a:pt x="322" y="51"/>
                  </a:lnTo>
                  <a:lnTo>
                    <a:pt x="301" y="51"/>
                  </a:lnTo>
                  <a:lnTo>
                    <a:pt x="276" y="51"/>
                  </a:lnTo>
                  <a:lnTo>
                    <a:pt x="250" y="51"/>
                  </a:lnTo>
                  <a:lnTo>
                    <a:pt x="222" y="51"/>
                  </a:lnTo>
                  <a:lnTo>
                    <a:pt x="194" y="51"/>
                  </a:lnTo>
                  <a:lnTo>
                    <a:pt x="165" y="51"/>
                  </a:lnTo>
                  <a:lnTo>
                    <a:pt x="137" y="51"/>
                  </a:lnTo>
                  <a:lnTo>
                    <a:pt x="109" y="51"/>
                  </a:lnTo>
                  <a:lnTo>
                    <a:pt x="84" y="51"/>
                  </a:lnTo>
                  <a:lnTo>
                    <a:pt x="61" y="51"/>
                  </a:lnTo>
                  <a:lnTo>
                    <a:pt x="40" y="51"/>
                  </a:lnTo>
                  <a:lnTo>
                    <a:pt x="24" y="51"/>
                  </a:lnTo>
                  <a:lnTo>
                    <a:pt x="11" y="51"/>
                  </a:lnTo>
                  <a:lnTo>
                    <a:pt x="3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B7102E16-98B5-4AB2-B3AD-26D5C842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03"/>
              <a:ext cx="485" cy="52"/>
            </a:xfrm>
            <a:custGeom>
              <a:avLst/>
              <a:gdLst>
                <a:gd name="T0" fmla="*/ 485 w 485"/>
                <a:gd name="T1" fmla="*/ 1 h 52"/>
                <a:gd name="T2" fmla="*/ 485 w 485"/>
                <a:gd name="T3" fmla="*/ 1 h 52"/>
                <a:gd name="T4" fmla="*/ 467 w 485"/>
                <a:gd name="T5" fmla="*/ 0 h 52"/>
                <a:gd name="T6" fmla="*/ 443 w 485"/>
                <a:gd name="T7" fmla="*/ 0 h 52"/>
                <a:gd name="T8" fmla="*/ 415 w 485"/>
                <a:gd name="T9" fmla="*/ 2 h 52"/>
                <a:gd name="T10" fmla="*/ 383 w 485"/>
                <a:gd name="T11" fmla="*/ 4 h 52"/>
                <a:gd name="T12" fmla="*/ 347 w 485"/>
                <a:gd name="T13" fmla="*/ 7 h 52"/>
                <a:gd name="T14" fmla="*/ 310 w 485"/>
                <a:gd name="T15" fmla="*/ 10 h 52"/>
                <a:gd name="T16" fmla="*/ 272 w 485"/>
                <a:gd name="T17" fmla="*/ 13 h 52"/>
                <a:gd name="T18" fmla="*/ 233 w 485"/>
                <a:gd name="T19" fmla="*/ 16 h 52"/>
                <a:gd name="T20" fmla="*/ 194 w 485"/>
                <a:gd name="T21" fmla="*/ 20 h 52"/>
                <a:gd name="T22" fmla="*/ 156 w 485"/>
                <a:gd name="T23" fmla="*/ 24 h 52"/>
                <a:gd name="T24" fmla="*/ 120 w 485"/>
                <a:gd name="T25" fmla="*/ 28 h 52"/>
                <a:gd name="T26" fmla="*/ 87 w 485"/>
                <a:gd name="T27" fmla="*/ 32 h 52"/>
                <a:gd name="T28" fmla="*/ 58 w 485"/>
                <a:gd name="T29" fmla="*/ 36 h 52"/>
                <a:gd name="T30" fmla="*/ 33 w 485"/>
                <a:gd name="T31" fmla="*/ 40 h 52"/>
                <a:gd name="T32" fmla="*/ 14 w 485"/>
                <a:gd name="T33" fmla="*/ 43 h 52"/>
                <a:gd name="T34" fmla="*/ 0 w 485"/>
                <a:gd name="T35" fmla="*/ 46 h 52"/>
                <a:gd name="T36" fmla="*/ 2 w 485"/>
                <a:gd name="T37" fmla="*/ 52 h 52"/>
                <a:gd name="T38" fmla="*/ 14 w 485"/>
                <a:gd name="T39" fmla="*/ 49 h 52"/>
                <a:gd name="T40" fmla="*/ 33 w 485"/>
                <a:gd name="T41" fmla="*/ 46 h 52"/>
                <a:gd name="T42" fmla="*/ 58 w 485"/>
                <a:gd name="T43" fmla="*/ 42 h 52"/>
                <a:gd name="T44" fmla="*/ 87 w 485"/>
                <a:gd name="T45" fmla="*/ 38 h 52"/>
                <a:gd name="T46" fmla="*/ 120 w 485"/>
                <a:gd name="T47" fmla="*/ 34 h 52"/>
                <a:gd name="T48" fmla="*/ 156 w 485"/>
                <a:gd name="T49" fmla="*/ 30 h 52"/>
                <a:gd name="T50" fmla="*/ 194 w 485"/>
                <a:gd name="T51" fmla="*/ 26 h 52"/>
                <a:gd name="T52" fmla="*/ 233 w 485"/>
                <a:gd name="T53" fmla="*/ 22 h 52"/>
                <a:gd name="T54" fmla="*/ 272 w 485"/>
                <a:gd name="T55" fmla="*/ 19 h 52"/>
                <a:gd name="T56" fmla="*/ 310 w 485"/>
                <a:gd name="T57" fmla="*/ 16 h 52"/>
                <a:gd name="T58" fmla="*/ 347 w 485"/>
                <a:gd name="T59" fmla="*/ 13 h 52"/>
                <a:gd name="T60" fmla="*/ 383 w 485"/>
                <a:gd name="T61" fmla="*/ 10 h 52"/>
                <a:gd name="T62" fmla="*/ 415 w 485"/>
                <a:gd name="T63" fmla="*/ 8 h 52"/>
                <a:gd name="T64" fmla="*/ 443 w 485"/>
                <a:gd name="T65" fmla="*/ 8 h 52"/>
                <a:gd name="T66" fmla="*/ 467 w 485"/>
                <a:gd name="T67" fmla="*/ 8 h 52"/>
                <a:gd name="T68" fmla="*/ 485 w 485"/>
                <a:gd name="T69" fmla="*/ 7 h 52"/>
                <a:gd name="T70" fmla="*/ 485 w 485"/>
                <a:gd name="T71" fmla="*/ 7 h 52"/>
                <a:gd name="T72" fmla="*/ 485 w 485"/>
                <a:gd name="T7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5" h="52">
                  <a:moveTo>
                    <a:pt x="485" y="1"/>
                  </a:moveTo>
                  <a:lnTo>
                    <a:pt x="485" y="1"/>
                  </a:lnTo>
                  <a:lnTo>
                    <a:pt x="467" y="0"/>
                  </a:lnTo>
                  <a:lnTo>
                    <a:pt x="443" y="0"/>
                  </a:lnTo>
                  <a:lnTo>
                    <a:pt x="415" y="2"/>
                  </a:lnTo>
                  <a:lnTo>
                    <a:pt x="383" y="4"/>
                  </a:lnTo>
                  <a:lnTo>
                    <a:pt x="347" y="7"/>
                  </a:lnTo>
                  <a:lnTo>
                    <a:pt x="310" y="10"/>
                  </a:lnTo>
                  <a:lnTo>
                    <a:pt x="272" y="13"/>
                  </a:lnTo>
                  <a:lnTo>
                    <a:pt x="233" y="16"/>
                  </a:lnTo>
                  <a:lnTo>
                    <a:pt x="194" y="20"/>
                  </a:lnTo>
                  <a:lnTo>
                    <a:pt x="156" y="24"/>
                  </a:lnTo>
                  <a:lnTo>
                    <a:pt x="120" y="28"/>
                  </a:lnTo>
                  <a:lnTo>
                    <a:pt x="87" y="32"/>
                  </a:lnTo>
                  <a:lnTo>
                    <a:pt x="58" y="36"/>
                  </a:lnTo>
                  <a:lnTo>
                    <a:pt x="33" y="40"/>
                  </a:lnTo>
                  <a:lnTo>
                    <a:pt x="14" y="43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14" y="49"/>
                  </a:lnTo>
                  <a:lnTo>
                    <a:pt x="33" y="46"/>
                  </a:lnTo>
                  <a:lnTo>
                    <a:pt x="58" y="42"/>
                  </a:lnTo>
                  <a:lnTo>
                    <a:pt x="87" y="38"/>
                  </a:lnTo>
                  <a:lnTo>
                    <a:pt x="120" y="34"/>
                  </a:lnTo>
                  <a:lnTo>
                    <a:pt x="156" y="30"/>
                  </a:lnTo>
                  <a:lnTo>
                    <a:pt x="194" y="26"/>
                  </a:lnTo>
                  <a:lnTo>
                    <a:pt x="233" y="22"/>
                  </a:lnTo>
                  <a:lnTo>
                    <a:pt x="272" y="19"/>
                  </a:lnTo>
                  <a:lnTo>
                    <a:pt x="310" y="16"/>
                  </a:lnTo>
                  <a:lnTo>
                    <a:pt x="347" y="13"/>
                  </a:lnTo>
                  <a:lnTo>
                    <a:pt x="383" y="10"/>
                  </a:lnTo>
                  <a:lnTo>
                    <a:pt x="415" y="8"/>
                  </a:lnTo>
                  <a:lnTo>
                    <a:pt x="443" y="8"/>
                  </a:lnTo>
                  <a:lnTo>
                    <a:pt x="467" y="8"/>
                  </a:lnTo>
                  <a:lnTo>
                    <a:pt x="485" y="7"/>
                  </a:lnTo>
                  <a:lnTo>
                    <a:pt x="485" y="7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69340AE9-0AF8-4C8A-AE48-6E659D67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102"/>
              <a:ext cx="215" cy="19"/>
            </a:xfrm>
            <a:custGeom>
              <a:avLst/>
              <a:gdLst>
                <a:gd name="T0" fmla="*/ 213 w 215"/>
                <a:gd name="T1" fmla="*/ 0 h 19"/>
                <a:gd name="T2" fmla="*/ 213 w 215"/>
                <a:gd name="T3" fmla="*/ 0 h 19"/>
                <a:gd name="T4" fmla="*/ 204 w 215"/>
                <a:gd name="T5" fmla="*/ 4 h 19"/>
                <a:gd name="T6" fmla="*/ 195 w 215"/>
                <a:gd name="T7" fmla="*/ 7 h 19"/>
                <a:gd name="T8" fmla="*/ 184 w 215"/>
                <a:gd name="T9" fmla="*/ 9 h 19"/>
                <a:gd name="T10" fmla="*/ 172 w 215"/>
                <a:gd name="T11" fmla="*/ 10 h 19"/>
                <a:gd name="T12" fmla="*/ 160 w 215"/>
                <a:gd name="T13" fmla="*/ 11 h 19"/>
                <a:gd name="T14" fmla="*/ 147 w 215"/>
                <a:gd name="T15" fmla="*/ 11 h 19"/>
                <a:gd name="T16" fmla="*/ 134 w 215"/>
                <a:gd name="T17" fmla="*/ 10 h 19"/>
                <a:gd name="T18" fmla="*/ 120 w 215"/>
                <a:gd name="T19" fmla="*/ 10 h 19"/>
                <a:gd name="T20" fmla="*/ 105 w 215"/>
                <a:gd name="T21" fmla="*/ 10 h 19"/>
                <a:gd name="T22" fmla="*/ 90 w 215"/>
                <a:gd name="T23" fmla="*/ 9 h 19"/>
                <a:gd name="T24" fmla="*/ 75 w 215"/>
                <a:gd name="T25" fmla="*/ 7 h 19"/>
                <a:gd name="T26" fmla="*/ 60 w 215"/>
                <a:gd name="T27" fmla="*/ 6 h 19"/>
                <a:gd name="T28" fmla="*/ 45 w 215"/>
                <a:gd name="T29" fmla="*/ 5 h 19"/>
                <a:gd name="T30" fmla="*/ 30 w 215"/>
                <a:gd name="T31" fmla="*/ 4 h 19"/>
                <a:gd name="T32" fmla="*/ 15 w 215"/>
                <a:gd name="T33" fmla="*/ 3 h 19"/>
                <a:gd name="T34" fmla="*/ 0 w 215"/>
                <a:gd name="T35" fmla="*/ 2 h 19"/>
                <a:gd name="T36" fmla="*/ 0 w 215"/>
                <a:gd name="T37" fmla="*/ 8 h 19"/>
                <a:gd name="T38" fmla="*/ 15 w 215"/>
                <a:gd name="T39" fmla="*/ 9 h 19"/>
                <a:gd name="T40" fmla="*/ 30 w 215"/>
                <a:gd name="T41" fmla="*/ 10 h 19"/>
                <a:gd name="T42" fmla="*/ 45 w 215"/>
                <a:gd name="T43" fmla="*/ 11 h 19"/>
                <a:gd name="T44" fmla="*/ 60 w 215"/>
                <a:gd name="T45" fmla="*/ 12 h 19"/>
                <a:gd name="T46" fmla="*/ 75 w 215"/>
                <a:gd name="T47" fmla="*/ 13 h 19"/>
                <a:gd name="T48" fmla="*/ 90 w 215"/>
                <a:gd name="T49" fmla="*/ 15 h 19"/>
                <a:gd name="T50" fmla="*/ 105 w 215"/>
                <a:gd name="T51" fmla="*/ 16 h 19"/>
                <a:gd name="T52" fmla="*/ 120 w 215"/>
                <a:gd name="T53" fmla="*/ 18 h 19"/>
                <a:gd name="T54" fmla="*/ 134 w 215"/>
                <a:gd name="T55" fmla="*/ 18 h 19"/>
                <a:gd name="T56" fmla="*/ 147 w 215"/>
                <a:gd name="T57" fmla="*/ 19 h 19"/>
                <a:gd name="T58" fmla="*/ 160 w 215"/>
                <a:gd name="T59" fmla="*/ 17 h 19"/>
                <a:gd name="T60" fmla="*/ 172 w 215"/>
                <a:gd name="T61" fmla="*/ 16 h 19"/>
                <a:gd name="T62" fmla="*/ 184 w 215"/>
                <a:gd name="T63" fmla="*/ 15 h 19"/>
                <a:gd name="T64" fmla="*/ 195 w 215"/>
                <a:gd name="T65" fmla="*/ 13 h 19"/>
                <a:gd name="T66" fmla="*/ 206 w 215"/>
                <a:gd name="T67" fmla="*/ 10 h 19"/>
                <a:gd name="T68" fmla="*/ 215 w 215"/>
                <a:gd name="T69" fmla="*/ 6 h 19"/>
                <a:gd name="T70" fmla="*/ 215 w 215"/>
                <a:gd name="T71" fmla="*/ 6 h 19"/>
                <a:gd name="T72" fmla="*/ 213 w 215"/>
                <a:gd name="T7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19">
                  <a:moveTo>
                    <a:pt x="213" y="0"/>
                  </a:moveTo>
                  <a:lnTo>
                    <a:pt x="213" y="0"/>
                  </a:lnTo>
                  <a:lnTo>
                    <a:pt x="204" y="4"/>
                  </a:lnTo>
                  <a:lnTo>
                    <a:pt x="195" y="7"/>
                  </a:lnTo>
                  <a:lnTo>
                    <a:pt x="184" y="9"/>
                  </a:lnTo>
                  <a:lnTo>
                    <a:pt x="172" y="10"/>
                  </a:lnTo>
                  <a:lnTo>
                    <a:pt x="160" y="11"/>
                  </a:lnTo>
                  <a:lnTo>
                    <a:pt x="147" y="11"/>
                  </a:lnTo>
                  <a:lnTo>
                    <a:pt x="134" y="10"/>
                  </a:lnTo>
                  <a:lnTo>
                    <a:pt x="120" y="10"/>
                  </a:lnTo>
                  <a:lnTo>
                    <a:pt x="105" y="10"/>
                  </a:lnTo>
                  <a:lnTo>
                    <a:pt x="90" y="9"/>
                  </a:lnTo>
                  <a:lnTo>
                    <a:pt x="75" y="7"/>
                  </a:lnTo>
                  <a:lnTo>
                    <a:pt x="60" y="6"/>
                  </a:lnTo>
                  <a:lnTo>
                    <a:pt x="45" y="5"/>
                  </a:lnTo>
                  <a:lnTo>
                    <a:pt x="30" y="4"/>
                  </a:lnTo>
                  <a:lnTo>
                    <a:pt x="15" y="3"/>
                  </a:lnTo>
                  <a:lnTo>
                    <a:pt x="0" y="2"/>
                  </a:lnTo>
                  <a:lnTo>
                    <a:pt x="0" y="8"/>
                  </a:lnTo>
                  <a:lnTo>
                    <a:pt x="15" y="9"/>
                  </a:lnTo>
                  <a:lnTo>
                    <a:pt x="30" y="10"/>
                  </a:lnTo>
                  <a:lnTo>
                    <a:pt x="45" y="11"/>
                  </a:lnTo>
                  <a:lnTo>
                    <a:pt x="60" y="12"/>
                  </a:lnTo>
                  <a:lnTo>
                    <a:pt x="75" y="13"/>
                  </a:lnTo>
                  <a:lnTo>
                    <a:pt x="90" y="15"/>
                  </a:lnTo>
                  <a:lnTo>
                    <a:pt x="105" y="16"/>
                  </a:lnTo>
                  <a:lnTo>
                    <a:pt x="120" y="18"/>
                  </a:lnTo>
                  <a:lnTo>
                    <a:pt x="134" y="18"/>
                  </a:lnTo>
                  <a:lnTo>
                    <a:pt x="147" y="19"/>
                  </a:lnTo>
                  <a:lnTo>
                    <a:pt x="160" y="17"/>
                  </a:lnTo>
                  <a:lnTo>
                    <a:pt x="172" y="16"/>
                  </a:lnTo>
                  <a:lnTo>
                    <a:pt x="184" y="15"/>
                  </a:lnTo>
                  <a:lnTo>
                    <a:pt x="195" y="13"/>
                  </a:lnTo>
                  <a:lnTo>
                    <a:pt x="206" y="10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17A08F10-75E0-4B5A-B8BB-449612160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097"/>
              <a:ext cx="317" cy="59"/>
            </a:xfrm>
            <a:custGeom>
              <a:avLst/>
              <a:gdLst>
                <a:gd name="T0" fmla="*/ 285 w 317"/>
                <a:gd name="T1" fmla="*/ 58 h 59"/>
                <a:gd name="T2" fmla="*/ 285 w 317"/>
                <a:gd name="T3" fmla="*/ 52 h 59"/>
                <a:gd name="T4" fmla="*/ 272 w 317"/>
                <a:gd name="T5" fmla="*/ 49 h 59"/>
                <a:gd name="T6" fmla="*/ 257 w 317"/>
                <a:gd name="T7" fmla="*/ 45 h 59"/>
                <a:gd name="T8" fmla="*/ 239 w 317"/>
                <a:gd name="T9" fmla="*/ 41 h 59"/>
                <a:gd name="T10" fmla="*/ 220 w 317"/>
                <a:gd name="T11" fmla="*/ 36 h 59"/>
                <a:gd name="T12" fmla="*/ 200 w 317"/>
                <a:gd name="T13" fmla="*/ 31 h 59"/>
                <a:gd name="T14" fmla="*/ 178 w 317"/>
                <a:gd name="T15" fmla="*/ 26 h 59"/>
                <a:gd name="T16" fmla="*/ 156 w 317"/>
                <a:gd name="T17" fmla="*/ 21 h 59"/>
                <a:gd name="T18" fmla="*/ 134 w 317"/>
                <a:gd name="T19" fmla="*/ 16 h 59"/>
                <a:gd name="T20" fmla="*/ 112 w 317"/>
                <a:gd name="T21" fmla="*/ 12 h 59"/>
                <a:gd name="T22" fmla="*/ 91 w 317"/>
                <a:gd name="T23" fmla="*/ 8 h 59"/>
                <a:gd name="T24" fmla="*/ 71 w 317"/>
                <a:gd name="T25" fmla="*/ 4 h 59"/>
                <a:gd name="T26" fmla="*/ 53 w 317"/>
                <a:gd name="T27" fmla="*/ 2 h 59"/>
                <a:gd name="T28" fmla="*/ 36 w 317"/>
                <a:gd name="T29" fmla="*/ 0 h 59"/>
                <a:gd name="T30" fmla="*/ 22 w 317"/>
                <a:gd name="T31" fmla="*/ 0 h 59"/>
                <a:gd name="T32" fmla="*/ 10 w 317"/>
                <a:gd name="T33" fmla="*/ 2 h 59"/>
                <a:gd name="T34" fmla="*/ 0 w 317"/>
                <a:gd name="T35" fmla="*/ 5 h 59"/>
                <a:gd name="T36" fmla="*/ 2 w 317"/>
                <a:gd name="T37" fmla="*/ 11 h 59"/>
                <a:gd name="T38" fmla="*/ 10 w 317"/>
                <a:gd name="T39" fmla="*/ 8 h 59"/>
                <a:gd name="T40" fmla="*/ 22 w 317"/>
                <a:gd name="T41" fmla="*/ 8 h 59"/>
                <a:gd name="T42" fmla="*/ 36 w 317"/>
                <a:gd name="T43" fmla="*/ 8 h 59"/>
                <a:gd name="T44" fmla="*/ 53 w 317"/>
                <a:gd name="T45" fmla="*/ 8 h 59"/>
                <a:gd name="T46" fmla="*/ 71 w 317"/>
                <a:gd name="T47" fmla="*/ 10 h 59"/>
                <a:gd name="T48" fmla="*/ 91 w 317"/>
                <a:gd name="T49" fmla="*/ 14 h 59"/>
                <a:gd name="T50" fmla="*/ 112 w 317"/>
                <a:gd name="T51" fmla="*/ 18 h 59"/>
                <a:gd name="T52" fmla="*/ 134 w 317"/>
                <a:gd name="T53" fmla="*/ 22 h 59"/>
                <a:gd name="T54" fmla="*/ 156 w 317"/>
                <a:gd name="T55" fmla="*/ 27 h 59"/>
                <a:gd name="T56" fmla="*/ 178 w 317"/>
                <a:gd name="T57" fmla="*/ 32 h 59"/>
                <a:gd name="T58" fmla="*/ 200 w 317"/>
                <a:gd name="T59" fmla="*/ 37 h 59"/>
                <a:gd name="T60" fmla="*/ 220 w 317"/>
                <a:gd name="T61" fmla="*/ 42 h 59"/>
                <a:gd name="T62" fmla="*/ 239 w 317"/>
                <a:gd name="T63" fmla="*/ 47 h 59"/>
                <a:gd name="T64" fmla="*/ 257 w 317"/>
                <a:gd name="T65" fmla="*/ 51 h 59"/>
                <a:gd name="T66" fmla="*/ 272 w 317"/>
                <a:gd name="T67" fmla="*/ 55 h 59"/>
                <a:gd name="T68" fmla="*/ 285 w 317"/>
                <a:gd name="T69" fmla="*/ 58 h 59"/>
                <a:gd name="T70" fmla="*/ 285 w 317"/>
                <a:gd name="T71" fmla="*/ 52 h 59"/>
                <a:gd name="T72" fmla="*/ 285 w 317"/>
                <a:gd name="T73" fmla="*/ 59 h 59"/>
                <a:gd name="T74" fmla="*/ 317 w 317"/>
                <a:gd name="T75" fmla="*/ 58 h 59"/>
                <a:gd name="T76" fmla="*/ 285 w 317"/>
                <a:gd name="T77" fmla="*/ 52 h 59"/>
                <a:gd name="T78" fmla="*/ 285 w 317"/>
                <a:gd name="T7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59">
                  <a:moveTo>
                    <a:pt x="285" y="58"/>
                  </a:moveTo>
                  <a:lnTo>
                    <a:pt x="285" y="52"/>
                  </a:lnTo>
                  <a:lnTo>
                    <a:pt x="272" y="49"/>
                  </a:lnTo>
                  <a:lnTo>
                    <a:pt x="257" y="45"/>
                  </a:lnTo>
                  <a:lnTo>
                    <a:pt x="239" y="41"/>
                  </a:lnTo>
                  <a:lnTo>
                    <a:pt x="220" y="36"/>
                  </a:lnTo>
                  <a:lnTo>
                    <a:pt x="200" y="31"/>
                  </a:lnTo>
                  <a:lnTo>
                    <a:pt x="178" y="26"/>
                  </a:lnTo>
                  <a:lnTo>
                    <a:pt x="156" y="21"/>
                  </a:lnTo>
                  <a:lnTo>
                    <a:pt x="134" y="16"/>
                  </a:lnTo>
                  <a:lnTo>
                    <a:pt x="112" y="12"/>
                  </a:lnTo>
                  <a:lnTo>
                    <a:pt x="91" y="8"/>
                  </a:lnTo>
                  <a:lnTo>
                    <a:pt x="71" y="4"/>
                  </a:lnTo>
                  <a:lnTo>
                    <a:pt x="53" y="2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0" y="5"/>
                  </a:lnTo>
                  <a:lnTo>
                    <a:pt x="2" y="11"/>
                  </a:lnTo>
                  <a:lnTo>
                    <a:pt x="10" y="8"/>
                  </a:lnTo>
                  <a:lnTo>
                    <a:pt x="22" y="8"/>
                  </a:lnTo>
                  <a:lnTo>
                    <a:pt x="36" y="8"/>
                  </a:lnTo>
                  <a:lnTo>
                    <a:pt x="53" y="8"/>
                  </a:lnTo>
                  <a:lnTo>
                    <a:pt x="71" y="10"/>
                  </a:lnTo>
                  <a:lnTo>
                    <a:pt x="91" y="14"/>
                  </a:lnTo>
                  <a:lnTo>
                    <a:pt x="112" y="18"/>
                  </a:lnTo>
                  <a:lnTo>
                    <a:pt x="134" y="22"/>
                  </a:lnTo>
                  <a:lnTo>
                    <a:pt x="156" y="27"/>
                  </a:lnTo>
                  <a:lnTo>
                    <a:pt x="178" y="32"/>
                  </a:lnTo>
                  <a:lnTo>
                    <a:pt x="200" y="37"/>
                  </a:lnTo>
                  <a:lnTo>
                    <a:pt x="220" y="42"/>
                  </a:lnTo>
                  <a:lnTo>
                    <a:pt x="239" y="47"/>
                  </a:lnTo>
                  <a:lnTo>
                    <a:pt x="257" y="51"/>
                  </a:lnTo>
                  <a:lnTo>
                    <a:pt x="272" y="55"/>
                  </a:lnTo>
                  <a:lnTo>
                    <a:pt x="285" y="58"/>
                  </a:lnTo>
                  <a:lnTo>
                    <a:pt x="285" y="52"/>
                  </a:lnTo>
                  <a:lnTo>
                    <a:pt x="285" y="59"/>
                  </a:lnTo>
                  <a:lnTo>
                    <a:pt x="317" y="58"/>
                  </a:lnTo>
                  <a:lnTo>
                    <a:pt x="285" y="52"/>
                  </a:lnTo>
                  <a:lnTo>
                    <a:pt x="28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17E4857D-4527-4E36-98F9-DF2BA6C58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148"/>
              <a:ext cx="641" cy="8"/>
            </a:xfrm>
            <a:custGeom>
              <a:avLst/>
              <a:gdLst>
                <a:gd name="T0" fmla="*/ 0 w 641"/>
                <a:gd name="T1" fmla="*/ 8 h 8"/>
                <a:gd name="T2" fmla="*/ 0 w 641"/>
                <a:gd name="T3" fmla="*/ 8 h 8"/>
                <a:gd name="T4" fmla="*/ 22 w 641"/>
                <a:gd name="T5" fmla="*/ 8 h 8"/>
                <a:gd name="T6" fmla="*/ 53 w 641"/>
                <a:gd name="T7" fmla="*/ 8 h 8"/>
                <a:gd name="T8" fmla="*/ 90 w 641"/>
                <a:gd name="T9" fmla="*/ 8 h 8"/>
                <a:gd name="T10" fmla="*/ 133 w 641"/>
                <a:gd name="T11" fmla="*/ 8 h 8"/>
                <a:gd name="T12" fmla="*/ 181 w 641"/>
                <a:gd name="T13" fmla="*/ 8 h 8"/>
                <a:gd name="T14" fmla="*/ 232 w 641"/>
                <a:gd name="T15" fmla="*/ 8 h 8"/>
                <a:gd name="T16" fmla="*/ 286 w 641"/>
                <a:gd name="T17" fmla="*/ 8 h 8"/>
                <a:gd name="T18" fmla="*/ 340 w 641"/>
                <a:gd name="T19" fmla="*/ 8 h 8"/>
                <a:gd name="T20" fmla="*/ 393 w 641"/>
                <a:gd name="T21" fmla="*/ 8 h 8"/>
                <a:gd name="T22" fmla="*/ 444 w 641"/>
                <a:gd name="T23" fmla="*/ 8 h 8"/>
                <a:gd name="T24" fmla="*/ 492 w 641"/>
                <a:gd name="T25" fmla="*/ 8 h 8"/>
                <a:gd name="T26" fmla="*/ 537 w 641"/>
                <a:gd name="T27" fmla="*/ 8 h 8"/>
                <a:gd name="T28" fmla="*/ 575 w 641"/>
                <a:gd name="T29" fmla="*/ 8 h 8"/>
                <a:gd name="T30" fmla="*/ 606 w 641"/>
                <a:gd name="T31" fmla="*/ 8 h 8"/>
                <a:gd name="T32" fmla="*/ 628 w 641"/>
                <a:gd name="T33" fmla="*/ 8 h 8"/>
                <a:gd name="T34" fmla="*/ 641 w 641"/>
                <a:gd name="T35" fmla="*/ 7 h 8"/>
                <a:gd name="T36" fmla="*/ 641 w 641"/>
                <a:gd name="T37" fmla="*/ 1 h 8"/>
                <a:gd name="T38" fmla="*/ 628 w 641"/>
                <a:gd name="T39" fmla="*/ 0 h 8"/>
                <a:gd name="T40" fmla="*/ 606 w 641"/>
                <a:gd name="T41" fmla="*/ 0 h 8"/>
                <a:gd name="T42" fmla="*/ 575 w 641"/>
                <a:gd name="T43" fmla="*/ 0 h 8"/>
                <a:gd name="T44" fmla="*/ 537 w 641"/>
                <a:gd name="T45" fmla="*/ 0 h 8"/>
                <a:gd name="T46" fmla="*/ 492 w 641"/>
                <a:gd name="T47" fmla="*/ 0 h 8"/>
                <a:gd name="T48" fmla="*/ 444 w 641"/>
                <a:gd name="T49" fmla="*/ 0 h 8"/>
                <a:gd name="T50" fmla="*/ 393 w 641"/>
                <a:gd name="T51" fmla="*/ 0 h 8"/>
                <a:gd name="T52" fmla="*/ 340 w 641"/>
                <a:gd name="T53" fmla="*/ 0 h 8"/>
                <a:gd name="T54" fmla="*/ 286 w 641"/>
                <a:gd name="T55" fmla="*/ 0 h 8"/>
                <a:gd name="T56" fmla="*/ 232 w 641"/>
                <a:gd name="T57" fmla="*/ 0 h 8"/>
                <a:gd name="T58" fmla="*/ 181 w 641"/>
                <a:gd name="T59" fmla="*/ 0 h 8"/>
                <a:gd name="T60" fmla="*/ 133 w 641"/>
                <a:gd name="T61" fmla="*/ 0 h 8"/>
                <a:gd name="T62" fmla="*/ 90 w 641"/>
                <a:gd name="T63" fmla="*/ 0 h 8"/>
                <a:gd name="T64" fmla="*/ 53 w 641"/>
                <a:gd name="T65" fmla="*/ 0 h 8"/>
                <a:gd name="T66" fmla="*/ 22 w 641"/>
                <a:gd name="T67" fmla="*/ 0 h 8"/>
                <a:gd name="T68" fmla="*/ 0 w 641"/>
                <a:gd name="T69" fmla="*/ 0 h 8"/>
                <a:gd name="T70" fmla="*/ 0 w 641"/>
                <a:gd name="T71" fmla="*/ 0 h 8"/>
                <a:gd name="T72" fmla="*/ 0 w 641"/>
                <a:gd name="T7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1" h="8">
                  <a:moveTo>
                    <a:pt x="0" y="8"/>
                  </a:moveTo>
                  <a:lnTo>
                    <a:pt x="0" y="8"/>
                  </a:lnTo>
                  <a:lnTo>
                    <a:pt x="22" y="8"/>
                  </a:lnTo>
                  <a:lnTo>
                    <a:pt x="53" y="8"/>
                  </a:lnTo>
                  <a:lnTo>
                    <a:pt x="90" y="8"/>
                  </a:lnTo>
                  <a:lnTo>
                    <a:pt x="133" y="8"/>
                  </a:lnTo>
                  <a:lnTo>
                    <a:pt x="181" y="8"/>
                  </a:lnTo>
                  <a:lnTo>
                    <a:pt x="232" y="8"/>
                  </a:lnTo>
                  <a:lnTo>
                    <a:pt x="286" y="8"/>
                  </a:lnTo>
                  <a:lnTo>
                    <a:pt x="340" y="8"/>
                  </a:lnTo>
                  <a:lnTo>
                    <a:pt x="393" y="8"/>
                  </a:lnTo>
                  <a:lnTo>
                    <a:pt x="444" y="8"/>
                  </a:lnTo>
                  <a:lnTo>
                    <a:pt x="492" y="8"/>
                  </a:lnTo>
                  <a:lnTo>
                    <a:pt x="537" y="8"/>
                  </a:lnTo>
                  <a:lnTo>
                    <a:pt x="575" y="8"/>
                  </a:lnTo>
                  <a:lnTo>
                    <a:pt x="606" y="8"/>
                  </a:lnTo>
                  <a:lnTo>
                    <a:pt x="628" y="8"/>
                  </a:lnTo>
                  <a:lnTo>
                    <a:pt x="641" y="7"/>
                  </a:lnTo>
                  <a:lnTo>
                    <a:pt x="641" y="1"/>
                  </a:lnTo>
                  <a:lnTo>
                    <a:pt x="628" y="0"/>
                  </a:lnTo>
                  <a:lnTo>
                    <a:pt x="606" y="0"/>
                  </a:lnTo>
                  <a:lnTo>
                    <a:pt x="575" y="0"/>
                  </a:lnTo>
                  <a:lnTo>
                    <a:pt x="537" y="0"/>
                  </a:lnTo>
                  <a:lnTo>
                    <a:pt x="492" y="0"/>
                  </a:lnTo>
                  <a:lnTo>
                    <a:pt x="444" y="0"/>
                  </a:lnTo>
                  <a:lnTo>
                    <a:pt x="393" y="0"/>
                  </a:lnTo>
                  <a:lnTo>
                    <a:pt x="340" y="0"/>
                  </a:lnTo>
                  <a:lnTo>
                    <a:pt x="286" y="0"/>
                  </a:lnTo>
                  <a:lnTo>
                    <a:pt x="232" y="0"/>
                  </a:lnTo>
                  <a:lnTo>
                    <a:pt x="181" y="0"/>
                  </a:lnTo>
                  <a:lnTo>
                    <a:pt x="133" y="0"/>
                  </a:lnTo>
                  <a:lnTo>
                    <a:pt x="90" y="0"/>
                  </a:lnTo>
                  <a:lnTo>
                    <a:pt x="53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BEF6EA2C-4D47-49CF-AE07-CC755230B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3148"/>
              <a:ext cx="366" cy="8"/>
            </a:xfrm>
            <a:custGeom>
              <a:avLst/>
              <a:gdLst>
                <a:gd name="T0" fmla="*/ 24 w 366"/>
                <a:gd name="T1" fmla="*/ 1 h 8"/>
                <a:gd name="T2" fmla="*/ 25 w 366"/>
                <a:gd name="T3" fmla="*/ 8 h 8"/>
                <a:gd name="T4" fmla="*/ 28 w 366"/>
                <a:gd name="T5" fmla="*/ 8 h 8"/>
                <a:gd name="T6" fmla="*/ 36 w 366"/>
                <a:gd name="T7" fmla="*/ 8 h 8"/>
                <a:gd name="T8" fmla="*/ 49 w 366"/>
                <a:gd name="T9" fmla="*/ 8 h 8"/>
                <a:gd name="T10" fmla="*/ 65 w 366"/>
                <a:gd name="T11" fmla="*/ 8 h 8"/>
                <a:gd name="T12" fmla="*/ 86 w 366"/>
                <a:gd name="T13" fmla="*/ 8 h 8"/>
                <a:gd name="T14" fmla="*/ 109 w 366"/>
                <a:gd name="T15" fmla="*/ 8 h 8"/>
                <a:gd name="T16" fmla="*/ 134 w 366"/>
                <a:gd name="T17" fmla="*/ 8 h 8"/>
                <a:gd name="T18" fmla="*/ 162 w 366"/>
                <a:gd name="T19" fmla="*/ 8 h 8"/>
                <a:gd name="T20" fmla="*/ 190 w 366"/>
                <a:gd name="T21" fmla="*/ 8 h 8"/>
                <a:gd name="T22" fmla="*/ 219 w 366"/>
                <a:gd name="T23" fmla="*/ 8 h 8"/>
                <a:gd name="T24" fmla="*/ 247 w 366"/>
                <a:gd name="T25" fmla="*/ 8 h 8"/>
                <a:gd name="T26" fmla="*/ 275 w 366"/>
                <a:gd name="T27" fmla="*/ 8 h 8"/>
                <a:gd name="T28" fmla="*/ 301 w 366"/>
                <a:gd name="T29" fmla="*/ 8 h 8"/>
                <a:gd name="T30" fmla="*/ 326 w 366"/>
                <a:gd name="T31" fmla="*/ 8 h 8"/>
                <a:gd name="T32" fmla="*/ 347 w 366"/>
                <a:gd name="T33" fmla="*/ 8 h 8"/>
                <a:gd name="T34" fmla="*/ 366 w 366"/>
                <a:gd name="T35" fmla="*/ 8 h 8"/>
                <a:gd name="T36" fmla="*/ 366 w 366"/>
                <a:gd name="T37" fmla="*/ 0 h 8"/>
                <a:gd name="T38" fmla="*/ 347 w 366"/>
                <a:gd name="T39" fmla="*/ 0 h 8"/>
                <a:gd name="T40" fmla="*/ 326 w 366"/>
                <a:gd name="T41" fmla="*/ 0 h 8"/>
                <a:gd name="T42" fmla="*/ 301 w 366"/>
                <a:gd name="T43" fmla="*/ 0 h 8"/>
                <a:gd name="T44" fmla="*/ 275 w 366"/>
                <a:gd name="T45" fmla="*/ 0 h 8"/>
                <a:gd name="T46" fmla="*/ 247 w 366"/>
                <a:gd name="T47" fmla="*/ 0 h 8"/>
                <a:gd name="T48" fmla="*/ 219 w 366"/>
                <a:gd name="T49" fmla="*/ 0 h 8"/>
                <a:gd name="T50" fmla="*/ 190 w 366"/>
                <a:gd name="T51" fmla="*/ 0 h 8"/>
                <a:gd name="T52" fmla="*/ 162 w 366"/>
                <a:gd name="T53" fmla="*/ 0 h 8"/>
                <a:gd name="T54" fmla="*/ 134 w 366"/>
                <a:gd name="T55" fmla="*/ 0 h 8"/>
                <a:gd name="T56" fmla="*/ 109 w 366"/>
                <a:gd name="T57" fmla="*/ 0 h 8"/>
                <a:gd name="T58" fmla="*/ 86 w 366"/>
                <a:gd name="T59" fmla="*/ 0 h 8"/>
                <a:gd name="T60" fmla="*/ 65 w 366"/>
                <a:gd name="T61" fmla="*/ 0 h 8"/>
                <a:gd name="T62" fmla="*/ 49 w 366"/>
                <a:gd name="T63" fmla="*/ 0 h 8"/>
                <a:gd name="T64" fmla="*/ 36 w 366"/>
                <a:gd name="T65" fmla="*/ 0 h 8"/>
                <a:gd name="T66" fmla="*/ 28 w 366"/>
                <a:gd name="T67" fmla="*/ 0 h 8"/>
                <a:gd name="T68" fmla="*/ 25 w 366"/>
                <a:gd name="T69" fmla="*/ 0 h 8"/>
                <a:gd name="T70" fmla="*/ 26 w 366"/>
                <a:gd name="T71" fmla="*/ 7 h 8"/>
                <a:gd name="T72" fmla="*/ 24 w 366"/>
                <a:gd name="T73" fmla="*/ 1 h 8"/>
                <a:gd name="T74" fmla="*/ 0 w 366"/>
                <a:gd name="T75" fmla="*/ 8 h 8"/>
                <a:gd name="T76" fmla="*/ 25 w 366"/>
                <a:gd name="T77" fmla="*/ 8 h 8"/>
                <a:gd name="T78" fmla="*/ 24 w 366"/>
                <a:gd name="T7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8">
                  <a:moveTo>
                    <a:pt x="24" y="1"/>
                  </a:moveTo>
                  <a:lnTo>
                    <a:pt x="25" y="8"/>
                  </a:lnTo>
                  <a:lnTo>
                    <a:pt x="28" y="8"/>
                  </a:lnTo>
                  <a:lnTo>
                    <a:pt x="36" y="8"/>
                  </a:lnTo>
                  <a:lnTo>
                    <a:pt x="49" y="8"/>
                  </a:lnTo>
                  <a:lnTo>
                    <a:pt x="65" y="8"/>
                  </a:lnTo>
                  <a:lnTo>
                    <a:pt x="86" y="8"/>
                  </a:lnTo>
                  <a:lnTo>
                    <a:pt x="109" y="8"/>
                  </a:lnTo>
                  <a:lnTo>
                    <a:pt x="134" y="8"/>
                  </a:lnTo>
                  <a:lnTo>
                    <a:pt x="162" y="8"/>
                  </a:lnTo>
                  <a:lnTo>
                    <a:pt x="190" y="8"/>
                  </a:lnTo>
                  <a:lnTo>
                    <a:pt x="219" y="8"/>
                  </a:lnTo>
                  <a:lnTo>
                    <a:pt x="247" y="8"/>
                  </a:lnTo>
                  <a:lnTo>
                    <a:pt x="275" y="8"/>
                  </a:lnTo>
                  <a:lnTo>
                    <a:pt x="301" y="8"/>
                  </a:lnTo>
                  <a:lnTo>
                    <a:pt x="326" y="8"/>
                  </a:lnTo>
                  <a:lnTo>
                    <a:pt x="347" y="8"/>
                  </a:lnTo>
                  <a:lnTo>
                    <a:pt x="366" y="8"/>
                  </a:lnTo>
                  <a:lnTo>
                    <a:pt x="366" y="0"/>
                  </a:lnTo>
                  <a:lnTo>
                    <a:pt x="347" y="0"/>
                  </a:lnTo>
                  <a:lnTo>
                    <a:pt x="326" y="0"/>
                  </a:lnTo>
                  <a:lnTo>
                    <a:pt x="301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9" y="0"/>
                  </a:lnTo>
                  <a:lnTo>
                    <a:pt x="190" y="0"/>
                  </a:lnTo>
                  <a:lnTo>
                    <a:pt x="162" y="0"/>
                  </a:lnTo>
                  <a:lnTo>
                    <a:pt x="134" y="0"/>
                  </a:lnTo>
                  <a:lnTo>
                    <a:pt x="109" y="0"/>
                  </a:lnTo>
                  <a:lnTo>
                    <a:pt x="86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0" y="8"/>
                  </a:lnTo>
                  <a:lnTo>
                    <a:pt x="25" y="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75B9E6D0-63DA-4DE6-881A-6EF086413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151"/>
              <a:ext cx="891" cy="270"/>
            </a:xfrm>
            <a:custGeom>
              <a:avLst/>
              <a:gdLst>
                <a:gd name="T0" fmla="*/ 0 w 891"/>
                <a:gd name="T1" fmla="*/ 270 h 270"/>
                <a:gd name="T2" fmla="*/ 0 w 891"/>
                <a:gd name="T3" fmla="*/ 0 h 270"/>
                <a:gd name="T4" fmla="*/ 891 w 891"/>
                <a:gd name="T5" fmla="*/ 1 h 270"/>
                <a:gd name="T6" fmla="*/ 877 w 891"/>
                <a:gd name="T7" fmla="*/ 9 h 270"/>
                <a:gd name="T8" fmla="*/ 861 w 891"/>
                <a:gd name="T9" fmla="*/ 17 h 270"/>
                <a:gd name="T10" fmla="*/ 844 w 891"/>
                <a:gd name="T11" fmla="*/ 26 h 270"/>
                <a:gd name="T12" fmla="*/ 825 w 891"/>
                <a:gd name="T13" fmla="*/ 35 h 270"/>
                <a:gd name="T14" fmla="*/ 804 w 891"/>
                <a:gd name="T15" fmla="*/ 44 h 270"/>
                <a:gd name="T16" fmla="*/ 783 w 891"/>
                <a:gd name="T17" fmla="*/ 53 h 270"/>
                <a:gd name="T18" fmla="*/ 760 w 891"/>
                <a:gd name="T19" fmla="*/ 63 h 270"/>
                <a:gd name="T20" fmla="*/ 737 w 891"/>
                <a:gd name="T21" fmla="*/ 72 h 270"/>
                <a:gd name="T22" fmla="*/ 712 w 891"/>
                <a:gd name="T23" fmla="*/ 82 h 270"/>
                <a:gd name="T24" fmla="*/ 686 w 891"/>
                <a:gd name="T25" fmla="*/ 92 h 270"/>
                <a:gd name="T26" fmla="*/ 659 w 891"/>
                <a:gd name="T27" fmla="*/ 102 h 270"/>
                <a:gd name="T28" fmla="*/ 632 w 891"/>
                <a:gd name="T29" fmla="*/ 111 h 270"/>
                <a:gd name="T30" fmla="*/ 603 w 891"/>
                <a:gd name="T31" fmla="*/ 121 h 270"/>
                <a:gd name="T32" fmla="*/ 573 w 891"/>
                <a:gd name="T33" fmla="*/ 131 h 270"/>
                <a:gd name="T34" fmla="*/ 543 w 891"/>
                <a:gd name="T35" fmla="*/ 141 h 270"/>
                <a:gd name="T36" fmla="*/ 513 w 891"/>
                <a:gd name="T37" fmla="*/ 151 h 270"/>
                <a:gd name="T38" fmla="*/ 482 w 891"/>
                <a:gd name="T39" fmla="*/ 160 h 270"/>
                <a:gd name="T40" fmla="*/ 451 w 891"/>
                <a:gd name="T41" fmla="*/ 170 h 270"/>
                <a:gd name="T42" fmla="*/ 419 w 891"/>
                <a:gd name="T43" fmla="*/ 180 h 270"/>
                <a:gd name="T44" fmla="*/ 387 w 891"/>
                <a:gd name="T45" fmla="*/ 189 h 270"/>
                <a:gd name="T46" fmla="*/ 354 w 891"/>
                <a:gd name="T47" fmla="*/ 198 h 270"/>
                <a:gd name="T48" fmla="*/ 321 w 891"/>
                <a:gd name="T49" fmla="*/ 206 h 270"/>
                <a:gd name="T50" fmla="*/ 288 w 891"/>
                <a:gd name="T51" fmla="*/ 215 h 270"/>
                <a:gd name="T52" fmla="*/ 255 w 891"/>
                <a:gd name="T53" fmla="*/ 222 h 270"/>
                <a:gd name="T54" fmla="*/ 223 w 891"/>
                <a:gd name="T55" fmla="*/ 230 h 270"/>
                <a:gd name="T56" fmla="*/ 190 w 891"/>
                <a:gd name="T57" fmla="*/ 237 h 270"/>
                <a:gd name="T58" fmla="*/ 158 w 891"/>
                <a:gd name="T59" fmla="*/ 244 h 270"/>
                <a:gd name="T60" fmla="*/ 126 w 891"/>
                <a:gd name="T61" fmla="*/ 250 h 270"/>
                <a:gd name="T62" fmla="*/ 93 w 891"/>
                <a:gd name="T63" fmla="*/ 256 h 270"/>
                <a:gd name="T64" fmla="*/ 61 w 891"/>
                <a:gd name="T65" fmla="*/ 261 h 270"/>
                <a:gd name="T66" fmla="*/ 30 w 891"/>
                <a:gd name="T67" fmla="*/ 266 h 270"/>
                <a:gd name="T68" fmla="*/ 0 w 891"/>
                <a:gd name="T6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1" h="270">
                  <a:moveTo>
                    <a:pt x="0" y="270"/>
                  </a:moveTo>
                  <a:lnTo>
                    <a:pt x="0" y="0"/>
                  </a:lnTo>
                  <a:lnTo>
                    <a:pt x="891" y="1"/>
                  </a:lnTo>
                  <a:lnTo>
                    <a:pt x="877" y="9"/>
                  </a:lnTo>
                  <a:lnTo>
                    <a:pt x="861" y="17"/>
                  </a:lnTo>
                  <a:lnTo>
                    <a:pt x="844" y="26"/>
                  </a:lnTo>
                  <a:lnTo>
                    <a:pt x="825" y="35"/>
                  </a:lnTo>
                  <a:lnTo>
                    <a:pt x="804" y="44"/>
                  </a:lnTo>
                  <a:lnTo>
                    <a:pt x="783" y="53"/>
                  </a:lnTo>
                  <a:lnTo>
                    <a:pt x="760" y="63"/>
                  </a:lnTo>
                  <a:lnTo>
                    <a:pt x="737" y="72"/>
                  </a:lnTo>
                  <a:lnTo>
                    <a:pt x="712" y="82"/>
                  </a:lnTo>
                  <a:lnTo>
                    <a:pt x="686" y="92"/>
                  </a:lnTo>
                  <a:lnTo>
                    <a:pt x="659" y="102"/>
                  </a:lnTo>
                  <a:lnTo>
                    <a:pt x="632" y="111"/>
                  </a:lnTo>
                  <a:lnTo>
                    <a:pt x="603" y="121"/>
                  </a:lnTo>
                  <a:lnTo>
                    <a:pt x="573" y="131"/>
                  </a:lnTo>
                  <a:lnTo>
                    <a:pt x="543" y="141"/>
                  </a:lnTo>
                  <a:lnTo>
                    <a:pt x="513" y="151"/>
                  </a:lnTo>
                  <a:lnTo>
                    <a:pt x="482" y="160"/>
                  </a:lnTo>
                  <a:lnTo>
                    <a:pt x="451" y="170"/>
                  </a:lnTo>
                  <a:lnTo>
                    <a:pt x="419" y="180"/>
                  </a:lnTo>
                  <a:lnTo>
                    <a:pt x="387" y="189"/>
                  </a:lnTo>
                  <a:lnTo>
                    <a:pt x="354" y="198"/>
                  </a:lnTo>
                  <a:lnTo>
                    <a:pt x="321" y="206"/>
                  </a:lnTo>
                  <a:lnTo>
                    <a:pt x="288" y="215"/>
                  </a:lnTo>
                  <a:lnTo>
                    <a:pt x="255" y="222"/>
                  </a:lnTo>
                  <a:lnTo>
                    <a:pt x="223" y="230"/>
                  </a:lnTo>
                  <a:lnTo>
                    <a:pt x="190" y="237"/>
                  </a:lnTo>
                  <a:lnTo>
                    <a:pt x="158" y="244"/>
                  </a:lnTo>
                  <a:lnTo>
                    <a:pt x="126" y="250"/>
                  </a:lnTo>
                  <a:lnTo>
                    <a:pt x="93" y="256"/>
                  </a:lnTo>
                  <a:lnTo>
                    <a:pt x="61" y="261"/>
                  </a:lnTo>
                  <a:lnTo>
                    <a:pt x="30" y="266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BD459A3C-22C8-41AC-AA7D-03BAAD522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3147"/>
              <a:ext cx="8" cy="274"/>
            </a:xfrm>
            <a:custGeom>
              <a:avLst/>
              <a:gdLst>
                <a:gd name="T0" fmla="*/ 4 w 8"/>
                <a:gd name="T1" fmla="*/ 0 h 274"/>
                <a:gd name="T2" fmla="*/ 0 w 8"/>
                <a:gd name="T3" fmla="*/ 4 h 274"/>
                <a:gd name="T4" fmla="*/ 0 w 8"/>
                <a:gd name="T5" fmla="*/ 274 h 274"/>
                <a:gd name="T6" fmla="*/ 8 w 8"/>
                <a:gd name="T7" fmla="*/ 274 h 274"/>
                <a:gd name="T8" fmla="*/ 8 w 8"/>
                <a:gd name="T9" fmla="*/ 4 h 274"/>
                <a:gd name="T10" fmla="*/ 4 w 8"/>
                <a:gd name="T11" fmla="*/ 8 h 274"/>
                <a:gd name="T12" fmla="*/ 4 w 8"/>
                <a:gd name="T13" fmla="*/ 0 h 274"/>
                <a:gd name="T14" fmla="*/ 0 w 8"/>
                <a:gd name="T15" fmla="*/ 0 h 274"/>
                <a:gd name="T16" fmla="*/ 0 w 8"/>
                <a:gd name="T17" fmla="*/ 4 h 274"/>
                <a:gd name="T18" fmla="*/ 4 w 8"/>
                <a:gd name="T1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74">
                  <a:moveTo>
                    <a:pt x="4" y="0"/>
                  </a:moveTo>
                  <a:lnTo>
                    <a:pt x="0" y="4"/>
                  </a:lnTo>
                  <a:lnTo>
                    <a:pt x="0" y="274"/>
                  </a:lnTo>
                  <a:lnTo>
                    <a:pt x="8" y="27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F41369DF-3B93-4B7D-A529-16282BFBE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147"/>
              <a:ext cx="905" cy="9"/>
            </a:xfrm>
            <a:custGeom>
              <a:avLst/>
              <a:gdLst>
                <a:gd name="T0" fmla="*/ 893 w 905"/>
                <a:gd name="T1" fmla="*/ 8 h 9"/>
                <a:gd name="T2" fmla="*/ 891 w 905"/>
                <a:gd name="T3" fmla="*/ 1 h 9"/>
                <a:gd name="T4" fmla="*/ 0 w 905"/>
                <a:gd name="T5" fmla="*/ 0 h 9"/>
                <a:gd name="T6" fmla="*/ 0 w 905"/>
                <a:gd name="T7" fmla="*/ 8 h 9"/>
                <a:gd name="T8" fmla="*/ 891 w 905"/>
                <a:gd name="T9" fmla="*/ 9 h 9"/>
                <a:gd name="T10" fmla="*/ 889 w 905"/>
                <a:gd name="T11" fmla="*/ 2 h 9"/>
                <a:gd name="T12" fmla="*/ 893 w 905"/>
                <a:gd name="T13" fmla="*/ 8 h 9"/>
                <a:gd name="T14" fmla="*/ 905 w 905"/>
                <a:gd name="T15" fmla="*/ 1 h 9"/>
                <a:gd name="T16" fmla="*/ 891 w 905"/>
                <a:gd name="T17" fmla="*/ 1 h 9"/>
                <a:gd name="T18" fmla="*/ 893 w 90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5" h="9">
                  <a:moveTo>
                    <a:pt x="893" y="8"/>
                  </a:moveTo>
                  <a:lnTo>
                    <a:pt x="891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891" y="9"/>
                  </a:lnTo>
                  <a:lnTo>
                    <a:pt x="889" y="2"/>
                  </a:lnTo>
                  <a:lnTo>
                    <a:pt x="893" y="8"/>
                  </a:lnTo>
                  <a:lnTo>
                    <a:pt x="905" y="1"/>
                  </a:lnTo>
                  <a:lnTo>
                    <a:pt x="891" y="1"/>
                  </a:lnTo>
                  <a:lnTo>
                    <a:pt x="89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3F8BE79B-C994-43BA-90E4-A273C9095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3149"/>
              <a:ext cx="897" cy="276"/>
            </a:xfrm>
            <a:custGeom>
              <a:avLst/>
              <a:gdLst>
                <a:gd name="T0" fmla="*/ 4 w 897"/>
                <a:gd name="T1" fmla="*/ 275 h 276"/>
                <a:gd name="T2" fmla="*/ 65 w 897"/>
                <a:gd name="T3" fmla="*/ 266 h 276"/>
                <a:gd name="T4" fmla="*/ 130 w 897"/>
                <a:gd name="T5" fmla="*/ 255 h 276"/>
                <a:gd name="T6" fmla="*/ 194 w 897"/>
                <a:gd name="T7" fmla="*/ 242 h 276"/>
                <a:gd name="T8" fmla="*/ 259 w 897"/>
                <a:gd name="T9" fmla="*/ 227 h 276"/>
                <a:gd name="T10" fmla="*/ 326 w 897"/>
                <a:gd name="T11" fmla="*/ 211 h 276"/>
                <a:gd name="T12" fmla="*/ 392 w 897"/>
                <a:gd name="T13" fmla="*/ 194 h 276"/>
                <a:gd name="T14" fmla="*/ 456 w 897"/>
                <a:gd name="T15" fmla="*/ 175 h 276"/>
                <a:gd name="T16" fmla="*/ 518 w 897"/>
                <a:gd name="T17" fmla="*/ 156 h 276"/>
                <a:gd name="T18" fmla="*/ 578 w 897"/>
                <a:gd name="T19" fmla="*/ 136 h 276"/>
                <a:gd name="T20" fmla="*/ 637 w 897"/>
                <a:gd name="T21" fmla="*/ 116 h 276"/>
                <a:gd name="T22" fmla="*/ 691 w 897"/>
                <a:gd name="T23" fmla="*/ 97 h 276"/>
                <a:gd name="T24" fmla="*/ 742 w 897"/>
                <a:gd name="T25" fmla="*/ 77 h 276"/>
                <a:gd name="T26" fmla="*/ 788 w 897"/>
                <a:gd name="T27" fmla="*/ 58 h 276"/>
                <a:gd name="T28" fmla="*/ 830 w 897"/>
                <a:gd name="T29" fmla="*/ 40 h 276"/>
                <a:gd name="T30" fmla="*/ 866 w 897"/>
                <a:gd name="T31" fmla="*/ 22 h 276"/>
                <a:gd name="T32" fmla="*/ 897 w 897"/>
                <a:gd name="T33" fmla="*/ 6 h 276"/>
                <a:gd name="T34" fmla="*/ 880 w 897"/>
                <a:gd name="T35" fmla="*/ 8 h 276"/>
                <a:gd name="T36" fmla="*/ 847 w 897"/>
                <a:gd name="T37" fmla="*/ 25 h 276"/>
                <a:gd name="T38" fmla="*/ 807 w 897"/>
                <a:gd name="T39" fmla="*/ 43 h 276"/>
                <a:gd name="T40" fmla="*/ 763 w 897"/>
                <a:gd name="T41" fmla="*/ 62 h 276"/>
                <a:gd name="T42" fmla="*/ 715 w 897"/>
                <a:gd name="T43" fmla="*/ 81 h 276"/>
                <a:gd name="T44" fmla="*/ 662 w 897"/>
                <a:gd name="T45" fmla="*/ 101 h 276"/>
                <a:gd name="T46" fmla="*/ 606 w 897"/>
                <a:gd name="T47" fmla="*/ 120 h 276"/>
                <a:gd name="T48" fmla="*/ 546 w 897"/>
                <a:gd name="T49" fmla="*/ 140 h 276"/>
                <a:gd name="T50" fmla="*/ 485 w 897"/>
                <a:gd name="T51" fmla="*/ 159 h 276"/>
                <a:gd name="T52" fmla="*/ 422 w 897"/>
                <a:gd name="T53" fmla="*/ 178 h 276"/>
                <a:gd name="T54" fmla="*/ 356 w 897"/>
                <a:gd name="T55" fmla="*/ 197 h 276"/>
                <a:gd name="T56" fmla="*/ 292 w 897"/>
                <a:gd name="T57" fmla="*/ 214 h 276"/>
                <a:gd name="T58" fmla="*/ 227 w 897"/>
                <a:gd name="T59" fmla="*/ 229 h 276"/>
                <a:gd name="T60" fmla="*/ 162 w 897"/>
                <a:gd name="T61" fmla="*/ 243 h 276"/>
                <a:gd name="T62" fmla="*/ 97 w 897"/>
                <a:gd name="T63" fmla="*/ 255 h 276"/>
                <a:gd name="T64" fmla="*/ 34 w 897"/>
                <a:gd name="T65" fmla="*/ 265 h 276"/>
                <a:gd name="T66" fmla="*/ 8 w 897"/>
                <a:gd name="T67" fmla="*/ 272 h 276"/>
                <a:gd name="T68" fmla="*/ 0 w 897"/>
                <a:gd name="T69" fmla="*/ 276 h 276"/>
                <a:gd name="T70" fmla="*/ 0 w 897"/>
                <a:gd name="T71" fmla="*/ 27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7" h="276">
                  <a:moveTo>
                    <a:pt x="0" y="272"/>
                  </a:moveTo>
                  <a:lnTo>
                    <a:pt x="4" y="275"/>
                  </a:lnTo>
                  <a:lnTo>
                    <a:pt x="34" y="271"/>
                  </a:lnTo>
                  <a:lnTo>
                    <a:pt x="65" y="266"/>
                  </a:lnTo>
                  <a:lnTo>
                    <a:pt x="97" y="261"/>
                  </a:lnTo>
                  <a:lnTo>
                    <a:pt x="130" y="255"/>
                  </a:lnTo>
                  <a:lnTo>
                    <a:pt x="162" y="249"/>
                  </a:lnTo>
                  <a:lnTo>
                    <a:pt x="194" y="242"/>
                  </a:lnTo>
                  <a:lnTo>
                    <a:pt x="227" y="235"/>
                  </a:lnTo>
                  <a:lnTo>
                    <a:pt x="259" y="227"/>
                  </a:lnTo>
                  <a:lnTo>
                    <a:pt x="292" y="220"/>
                  </a:lnTo>
                  <a:lnTo>
                    <a:pt x="326" y="211"/>
                  </a:lnTo>
                  <a:lnTo>
                    <a:pt x="359" y="203"/>
                  </a:lnTo>
                  <a:lnTo>
                    <a:pt x="392" y="194"/>
                  </a:lnTo>
                  <a:lnTo>
                    <a:pt x="424" y="185"/>
                  </a:lnTo>
                  <a:lnTo>
                    <a:pt x="456" y="175"/>
                  </a:lnTo>
                  <a:lnTo>
                    <a:pt x="487" y="165"/>
                  </a:lnTo>
                  <a:lnTo>
                    <a:pt x="518" y="156"/>
                  </a:lnTo>
                  <a:lnTo>
                    <a:pt x="548" y="146"/>
                  </a:lnTo>
                  <a:lnTo>
                    <a:pt x="578" y="136"/>
                  </a:lnTo>
                  <a:lnTo>
                    <a:pt x="608" y="126"/>
                  </a:lnTo>
                  <a:lnTo>
                    <a:pt x="637" y="116"/>
                  </a:lnTo>
                  <a:lnTo>
                    <a:pt x="664" y="107"/>
                  </a:lnTo>
                  <a:lnTo>
                    <a:pt x="691" y="97"/>
                  </a:lnTo>
                  <a:lnTo>
                    <a:pt x="717" y="87"/>
                  </a:lnTo>
                  <a:lnTo>
                    <a:pt x="742" y="77"/>
                  </a:lnTo>
                  <a:lnTo>
                    <a:pt x="765" y="68"/>
                  </a:lnTo>
                  <a:lnTo>
                    <a:pt x="788" y="58"/>
                  </a:lnTo>
                  <a:lnTo>
                    <a:pt x="809" y="49"/>
                  </a:lnTo>
                  <a:lnTo>
                    <a:pt x="830" y="40"/>
                  </a:lnTo>
                  <a:lnTo>
                    <a:pt x="849" y="31"/>
                  </a:lnTo>
                  <a:lnTo>
                    <a:pt x="866" y="22"/>
                  </a:lnTo>
                  <a:lnTo>
                    <a:pt x="882" y="14"/>
                  </a:lnTo>
                  <a:lnTo>
                    <a:pt x="897" y="6"/>
                  </a:lnTo>
                  <a:lnTo>
                    <a:pt x="893" y="0"/>
                  </a:lnTo>
                  <a:lnTo>
                    <a:pt x="880" y="8"/>
                  </a:lnTo>
                  <a:lnTo>
                    <a:pt x="864" y="16"/>
                  </a:lnTo>
                  <a:lnTo>
                    <a:pt x="847" y="25"/>
                  </a:lnTo>
                  <a:lnTo>
                    <a:pt x="828" y="34"/>
                  </a:lnTo>
                  <a:lnTo>
                    <a:pt x="807" y="43"/>
                  </a:lnTo>
                  <a:lnTo>
                    <a:pt x="786" y="52"/>
                  </a:lnTo>
                  <a:lnTo>
                    <a:pt x="763" y="62"/>
                  </a:lnTo>
                  <a:lnTo>
                    <a:pt x="740" y="71"/>
                  </a:lnTo>
                  <a:lnTo>
                    <a:pt x="715" y="81"/>
                  </a:lnTo>
                  <a:lnTo>
                    <a:pt x="689" y="91"/>
                  </a:lnTo>
                  <a:lnTo>
                    <a:pt x="662" y="101"/>
                  </a:lnTo>
                  <a:lnTo>
                    <a:pt x="635" y="110"/>
                  </a:lnTo>
                  <a:lnTo>
                    <a:pt x="606" y="120"/>
                  </a:lnTo>
                  <a:lnTo>
                    <a:pt x="576" y="130"/>
                  </a:lnTo>
                  <a:lnTo>
                    <a:pt x="546" y="140"/>
                  </a:lnTo>
                  <a:lnTo>
                    <a:pt x="516" y="150"/>
                  </a:lnTo>
                  <a:lnTo>
                    <a:pt x="485" y="159"/>
                  </a:lnTo>
                  <a:lnTo>
                    <a:pt x="454" y="169"/>
                  </a:lnTo>
                  <a:lnTo>
                    <a:pt x="422" y="178"/>
                  </a:lnTo>
                  <a:lnTo>
                    <a:pt x="390" y="188"/>
                  </a:lnTo>
                  <a:lnTo>
                    <a:pt x="356" y="197"/>
                  </a:lnTo>
                  <a:lnTo>
                    <a:pt x="324" y="205"/>
                  </a:lnTo>
                  <a:lnTo>
                    <a:pt x="292" y="214"/>
                  </a:lnTo>
                  <a:lnTo>
                    <a:pt x="259" y="221"/>
                  </a:lnTo>
                  <a:lnTo>
                    <a:pt x="227" y="229"/>
                  </a:lnTo>
                  <a:lnTo>
                    <a:pt x="194" y="236"/>
                  </a:lnTo>
                  <a:lnTo>
                    <a:pt x="162" y="243"/>
                  </a:lnTo>
                  <a:lnTo>
                    <a:pt x="130" y="249"/>
                  </a:lnTo>
                  <a:lnTo>
                    <a:pt x="97" y="255"/>
                  </a:lnTo>
                  <a:lnTo>
                    <a:pt x="65" y="260"/>
                  </a:lnTo>
                  <a:lnTo>
                    <a:pt x="34" y="265"/>
                  </a:lnTo>
                  <a:lnTo>
                    <a:pt x="4" y="269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0" y="276"/>
                  </a:lnTo>
                  <a:lnTo>
                    <a:pt x="4" y="275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DDCF0726-88E6-4EF6-81A3-0F1F60E7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086"/>
              <a:ext cx="49" cy="77"/>
            </a:xfrm>
            <a:custGeom>
              <a:avLst/>
              <a:gdLst>
                <a:gd name="T0" fmla="*/ 14 w 49"/>
                <a:gd name="T1" fmla="*/ 5 h 77"/>
                <a:gd name="T2" fmla="*/ 12 w 49"/>
                <a:gd name="T3" fmla="*/ 8 h 77"/>
                <a:gd name="T4" fmla="*/ 8 w 49"/>
                <a:gd name="T5" fmla="*/ 9 h 77"/>
                <a:gd name="T6" fmla="*/ 3 w 49"/>
                <a:gd name="T7" fmla="*/ 11 h 77"/>
                <a:gd name="T8" fmla="*/ 2 w 49"/>
                <a:gd name="T9" fmla="*/ 15 h 77"/>
                <a:gd name="T10" fmla="*/ 4 w 49"/>
                <a:gd name="T11" fmla="*/ 21 h 77"/>
                <a:gd name="T12" fmla="*/ 6 w 49"/>
                <a:gd name="T13" fmla="*/ 28 h 77"/>
                <a:gd name="T14" fmla="*/ 7 w 49"/>
                <a:gd name="T15" fmla="*/ 33 h 77"/>
                <a:gd name="T16" fmla="*/ 6 w 49"/>
                <a:gd name="T17" fmla="*/ 35 h 77"/>
                <a:gd name="T18" fmla="*/ 3 w 49"/>
                <a:gd name="T19" fmla="*/ 35 h 77"/>
                <a:gd name="T20" fmla="*/ 1 w 49"/>
                <a:gd name="T21" fmla="*/ 34 h 77"/>
                <a:gd name="T22" fmla="*/ 0 w 49"/>
                <a:gd name="T23" fmla="*/ 36 h 77"/>
                <a:gd name="T24" fmla="*/ 2 w 49"/>
                <a:gd name="T25" fmla="*/ 41 h 77"/>
                <a:gd name="T26" fmla="*/ 6 w 49"/>
                <a:gd name="T27" fmla="*/ 48 h 77"/>
                <a:gd name="T28" fmla="*/ 11 w 49"/>
                <a:gd name="T29" fmla="*/ 51 h 77"/>
                <a:gd name="T30" fmla="*/ 16 w 49"/>
                <a:gd name="T31" fmla="*/ 52 h 77"/>
                <a:gd name="T32" fmla="*/ 20 w 49"/>
                <a:gd name="T33" fmla="*/ 51 h 77"/>
                <a:gd name="T34" fmla="*/ 22 w 49"/>
                <a:gd name="T35" fmla="*/ 53 h 77"/>
                <a:gd name="T36" fmla="*/ 21 w 49"/>
                <a:gd name="T37" fmla="*/ 61 h 77"/>
                <a:gd name="T38" fmla="*/ 19 w 49"/>
                <a:gd name="T39" fmla="*/ 70 h 77"/>
                <a:gd name="T40" fmla="*/ 18 w 49"/>
                <a:gd name="T41" fmla="*/ 74 h 77"/>
                <a:gd name="T42" fmla="*/ 13 w 49"/>
                <a:gd name="T43" fmla="*/ 77 h 77"/>
                <a:gd name="T44" fmla="*/ 30 w 49"/>
                <a:gd name="T45" fmla="*/ 77 h 77"/>
                <a:gd name="T46" fmla="*/ 26 w 49"/>
                <a:gd name="T47" fmla="*/ 73 h 77"/>
                <a:gd name="T48" fmla="*/ 26 w 49"/>
                <a:gd name="T49" fmla="*/ 70 h 77"/>
                <a:gd name="T50" fmla="*/ 25 w 49"/>
                <a:gd name="T51" fmla="*/ 63 h 77"/>
                <a:gd name="T52" fmla="*/ 26 w 49"/>
                <a:gd name="T53" fmla="*/ 55 h 77"/>
                <a:gd name="T54" fmla="*/ 27 w 49"/>
                <a:gd name="T55" fmla="*/ 50 h 77"/>
                <a:gd name="T56" fmla="*/ 29 w 49"/>
                <a:gd name="T57" fmla="*/ 48 h 77"/>
                <a:gd name="T58" fmla="*/ 31 w 49"/>
                <a:gd name="T59" fmla="*/ 46 h 77"/>
                <a:gd name="T60" fmla="*/ 32 w 49"/>
                <a:gd name="T61" fmla="*/ 44 h 77"/>
                <a:gd name="T62" fmla="*/ 33 w 49"/>
                <a:gd name="T63" fmla="*/ 43 h 77"/>
                <a:gd name="T64" fmla="*/ 34 w 49"/>
                <a:gd name="T65" fmla="*/ 43 h 77"/>
                <a:gd name="T66" fmla="*/ 35 w 49"/>
                <a:gd name="T67" fmla="*/ 43 h 77"/>
                <a:gd name="T68" fmla="*/ 37 w 49"/>
                <a:gd name="T69" fmla="*/ 43 h 77"/>
                <a:gd name="T70" fmla="*/ 39 w 49"/>
                <a:gd name="T71" fmla="*/ 43 h 77"/>
                <a:gd name="T72" fmla="*/ 42 w 49"/>
                <a:gd name="T73" fmla="*/ 40 h 77"/>
                <a:gd name="T74" fmla="*/ 45 w 49"/>
                <a:gd name="T75" fmla="*/ 35 h 77"/>
                <a:gd name="T76" fmla="*/ 46 w 49"/>
                <a:gd name="T77" fmla="*/ 29 h 77"/>
                <a:gd name="T78" fmla="*/ 44 w 49"/>
                <a:gd name="T79" fmla="*/ 27 h 77"/>
                <a:gd name="T80" fmla="*/ 47 w 49"/>
                <a:gd name="T81" fmla="*/ 23 h 77"/>
                <a:gd name="T82" fmla="*/ 49 w 49"/>
                <a:gd name="T83" fmla="*/ 18 h 77"/>
                <a:gd name="T84" fmla="*/ 49 w 49"/>
                <a:gd name="T85" fmla="*/ 13 h 77"/>
                <a:gd name="T86" fmla="*/ 45 w 49"/>
                <a:gd name="T87" fmla="*/ 11 h 77"/>
                <a:gd name="T88" fmla="*/ 40 w 49"/>
                <a:gd name="T89" fmla="*/ 9 h 77"/>
                <a:gd name="T90" fmla="*/ 36 w 49"/>
                <a:gd name="T91" fmla="*/ 7 h 77"/>
                <a:gd name="T92" fmla="*/ 34 w 49"/>
                <a:gd name="T93" fmla="*/ 5 h 77"/>
                <a:gd name="T94" fmla="*/ 33 w 49"/>
                <a:gd name="T95" fmla="*/ 4 h 77"/>
                <a:gd name="T96" fmla="*/ 30 w 49"/>
                <a:gd name="T97" fmla="*/ 2 h 77"/>
                <a:gd name="T98" fmla="*/ 24 w 49"/>
                <a:gd name="T99" fmla="*/ 0 h 77"/>
                <a:gd name="T100" fmla="*/ 18 w 49"/>
                <a:gd name="T101" fmla="*/ 0 h 77"/>
                <a:gd name="T102" fmla="*/ 14 w 49"/>
                <a:gd name="T10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" h="77">
                  <a:moveTo>
                    <a:pt x="14" y="5"/>
                  </a:moveTo>
                  <a:lnTo>
                    <a:pt x="12" y="8"/>
                  </a:lnTo>
                  <a:lnTo>
                    <a:pt x="8" y="9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11" y="51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1" y="61"/>
                  </a:lnTo>
                  <a:lnTo>
                    <a:pt x="19" y="70"/>
                  </a:lnTo>
                  <a:lnTo>
                    <a:pt x="18" y="74"/>
                  </a:lnTo>
                  <a:lnTo>
                    <a:pt x="13" y="77"/>
                  </a:lnTo>
                  <a:lnTo>
                    <a:pt x="30" y="77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5" y="63"/>
                  </a:lnTo>
                  <a:lnTo>
                    <a:pt x="26" y="55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42" y="40"/>
                  </a:lnTo>
                  <a:lnTo>
                    <a:pt x="45" y="35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7" y="23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11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AB4DECEC-0EC0-401E-B58A-BF579827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086"/>
              <a:ext cx="49" cy="77"/>
            </a:xfrm>
            <a:custGeom>
              <a:avLst/>
              <a:gdLst>
                <a:gd name="T0" fmla="*/ 14 w 49"/>
                <a:gd name="T1" fmla="*/ 5 h 77"/>
                <a:gd name="T2" fmla="*/ 8 w 49"/>
                <a:gd name="T3" fmla="*/ 9 h 77"/>
                <a:gd name="T4" fmla="*/ 2 w 49"/>
                <a:gd name="T5" fmla="*/ 15 h 77"/>
                <a:gd name="T6" fmla="*/ 4 w 49"/>
                <a:gd name="T7" fmla="*/ 21 h 77"/>
                <a:gd name="T8" fmla="*/ 7 w 49"/>
                <a:gd name="T9" fmla="*/ 33 h 77"/>
                <a:gd name="T10" fmla="*/ 6 w 49"/>
                <a:gd name="T11" fmla="*/ 35 h 77"/>
                <a:gd name="T12" fmla="*/ 1 w 49"/>
                <a:gd name="T13" fmla="*/ 34 h 77"/>
                <a:gd name="T14" fmla="*/ 2 w 49"/>
                <a:gd name="T15" fmla="*/ 41 h 77"/>
                <a:gd name="T16" fmla="*/ 6 w 49"/>
                <a:gd name="T17" fmla="*/ 48 h 77"/>
                <a:gd name="T18" fmla="*/ 16 w 49"/>
                <a:gd name="T19" fmla="*/ 52 h 77"/>
                <a:gd name="T20" fmla="*/ 20 w 49"/>
                <a:gd name="T21" fmla="*/ 51 h 77"/>
                <a:gd name="T22" fmla="*/ 21 w 49"/>
                <a:gd name="T23" fmla="*/ 61 h 77"/>
                <a:gd name="T24" fmla="*/ 18 w 49"/>
                <a:gd name="T25" fmla="*/ 74 h 77"/>
                <a:gd name="T26" fmla="*/ 30 w 49"/>
                <a:gd name="T27" fmla="*/ 77 h 77"/>
                <a:gd name="T28" fmla="*/ 26 w 49"/>
                <a:gd name="T29" fmla="*/ 73 h 77"/>
                <a:gd name="T30" fmla="*/ 25 w 49"/>
                <a:gd name="T31" fmla="*/ 63 h 77"/>
                <a:gd name="T32" fmla="*/ 27 w 49"/>
                <a:gd name="T33" fmla="*/ 50 h 77"/>
                <a:gd name="T34" fmla="*/ 29 w 49"/>
                <a:gd name="T35" fmla="*/ 48 h 77"/>
                <a:gd name="T36" fmla="*/ 32 w 49"/>
                <a:gd name="T37" fmla="*/ 44 h 77"/>
                <a:gd name="T38" fmla="*/ 33 w 49"/>
                <a:gd name="T39" fmla="*/ 43 h 77"/>
                <a:gd name="T40" fmla="*/ 35 w 49"/>
                <a:gd name="T41" fmla="*/ 43 h 77"/>
                <a:gd name="T42" fmla="*/ 39 w 49"/>
                <a:gd name="T43" fmla="*/ 43 h 77"/>
                <a:gd name="T44" fmla="*/ 42 w 49"/>
                <a:gd name="T45" fmla="*/ 40 h 77"/>
                <a:gd name="T46" fmla="*/ 46 w 49"/>
                <a:gd name="T47" fmla="*/ 29 h 77"/>
                <a:gd name="T48" fmla="*/ 44 w 49"/>
                <a:gd name="T49" fmla="*/ 27 h 77"/>
                <a:gd name="T50" fmla="*/ 49 w 49"/>
                <a:gd name="T51" fmla="*/ 18 h 77"/>
                <a:gd name="T52" fmla="*/ 45 w 49"/>
                <a:gd name="T53" fmla="*/ 11 h 77"/>
                <a:gd name="T54" fmla="*/ 40 w 49"/>
                <a:gd name="T55" fmla="*/ 9 h 77"/>
                <a:gd name="T56" fmla="*/ 34 w 49"/>
                <a:gd name="T57" fmla="*/ 5 h 77"/>
                <a:gd name="T58" fmla="*/ 33 w 49"/>
                <a:gd name="T59" fmla="*/ 4 h 77"/>
                <a:gd name="T60" fmla="*/ 24 w 49"/>
                <a:gd name="T61" fmla="*/ 0 h 77"/>
                <a:gd name="T62" fmla="*/ 14 w 49"/>
                <a:gd name="T6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" h="77">
                  <a:moveTo>
                    <a:pt x="14" y="5"/>
                  </a:moveTo>
                  <a:lnTo>
                    <a:pt x="14" y="5"/>
                  </a:lnTo>
                  <a:lnTo>
                    <a:pt x="12" y="8"/>
                  </a:lnTo>
                  <a:lnTo>
                    <a:pt x="8" y="9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11" y="51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1" y="61"/>
                  </a:lnTo>
                  <a:lnTo>
                    <a:pt x="19" y="70"/>
                  </a:lnTo>
                  <a:lnTo>
                    <a:pt x="18" y="74"/>
                  </a:lnTo>
                  <a:lnTo>
                    <a:pt x="13" y="77"/>
                  </a:lnTo>
                  <a:lnTo>
                    <a:pt x="30" y="77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5" y="63"/>
                  </a:lnTo>
                  <a:lnTo>
                    <a:pt x="26" y="55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2" y="40"/>
                  </a:lnTo>
                  <a:lnTo>
                    <a:pt x="45" y="35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7" y="23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87B45E54-824C-4946-8ED5-B0C115C0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3082"/>
              <a:ext cx="45" cy="81"/>
            </a:xfrm>
            <a:custGeom>
              <a:avLst/>
              <a:gdLst>
                <a:gd name="T0" fmla="*/ 45 w 45"/>
                <a:gd name="T1" fmla="*/ 81 h 81"/>
                <a:gd name="T2" fmla="*/ 45 w 45"/>
                <a:gd name="T3" fmla="*/ 13 h 81"/>
                <a:gd name="T4" fmla="*/ 23 w 45"/>
                <a:gd name="T5" fmla="*/ 0 h 81"/>
                <a:gd name="T6" fmla="*/ 0 w 45"/>
                <a:gd name="T7" fmla="*/ 13 h 81"/>
                <a:gd name="T8" fmla="*/ 0 w 45"/>
                <a:gd name="T9" fmla="*/ 81 h 81"/>
                <a:gd name="T10" fmla="*/ 45 w 45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1">
                  <a:moveTo>
                    <a:pt x="45" y="81"/>
                  </a:moveTo>
                  <a:lnTo>
                    <a:pt x="45" y="1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81"/>
                  </a:lnTo>
                  <a:lnTo>
                    <a:pt x="45" y="81"/>
                  </a:lnTo>
                  <a:close/>
                </a:path>
              </a:pathLst>
            </a:custGeom>
            <a:solidFill>
              <a:srgbClr val="A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36F42E4B-F115-465E-ACC6-609EE1CD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3082"/>
              <a:ext cx="45" cy="81"/>
            </a:xfrm>
            <a:custGeom>
              <a:avLst/>
              <a:gdLst>
                <a:gd name="T0" fmla="*/ 45 w 45"/>
                <a:gd name="T1" fmla="*/ 81 h 81"/>
                <a:gd name="T2" fmla="*/ 45 w 45"/>
                <a:gd name="T3" fmla="*/ 13 h 81"/>
                <a:gd name="T4" fmla="*/ 23 w 45"/>
                <a:gd name="T5" fmla="*/ 0 h 81"/>
                <a:gd name="T6" fmla="*/ 0 w 45"/>
                <a:gd name="T7" fmla="*/ 13 h 81"/>
                <a:gd name="T8" fmla="*/ 0 w 45"/>
                <a:gd name="T9" fmla="*/ 81 h 81"/>
                <a:gd name="T10" fmla="*/ 45 w 45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1">
                  <a:moveTo>
                    <a:pt x="45" y="81"/>
                  </a:moveTo>
                  <a:lnTo>
                    <a:pt x="45" y="1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81"/>
                  </a:lnTo>
                  <a:lnTo>
                    <a:pt x="45" y="81"/>
                  </a:lnTo>
                </a:path>
              </a:pathLst>
            </a:custGeom>
            <a:solidFill>
              <a:srgbClr val="6666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7">
              <a:extLst>
                <a:ext uri="{FF2B5EF4-FFF2-40B4-BE49-F238E27FC236}">
                  <a16:creationId xmlns:a16="http://schemas.microsoft.com/office/drawing/2014/main" id="{6B1AC213-C131-486C-AEF6-33EED3E4B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097"/>
              <a:ext cx="6" cy="2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8">
              <a:extLst>
                <a:ext uri="{FF2B5EF4-FFF2-40B4-BE49-F238E27FC236}">
                  <a16:creationId xmlns:a16="http://schemas.microsoft.com/office/drawing/2014/main" id="{4FBEE419-1ECC-40C5-BACE-372154337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097"/>
              <a:ext cx="6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859D13DA-CB91-44BC-87AB-FE0684811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3097"/>
              <a:ext cx="3" cy="6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60">
              <a:extLst>
                <a:ext uri="{FF2B5EF4-FFF2-40B4-BE49-F238E27FC236}">
                  <a16:creationId xmlns:a16="http://schemas.microsoft.com/office/drawing/2014/main" id="{1C74CA7A-2FB6-46A2-85E4-9A34ADC69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3139"/>
              <a:ext cx="50" cy="24"/>
            </a:xfrm>
            <a:prstGeom prst="rect">
              <a:avLst/>
            </a:prstGeom>
            <a:solidFill>
              <a:srgbClr val="A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61">
              <a:extLst>
                <a:ext uri="{FF2B5EF4-FFF2-40B4-BE49-F238E27FC236}">
                  <a16:creationId xmlns:a16="http://schemas.microsoft.com/office/drawing/2014/main" id="{9CC5D934-CDD5-47A5-8208-0A239231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3139"/>
              <a:ext cx="50" cy="2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697BAD1F-6676-4FD9-A5FA-013D5A8B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3124"/>
              <a:ext cx="59" cy="14"/>
            </a:xfrm>
            <a:custGeom>
              <a:avLst/>
              <a:gdLst>
                <a:gd name="T0" fmla="*/ 0 w 59"/>
                <a:gd name="T1" fmla="*/ 14 h 14"/>
                <a:gd name="T2" fmla="*/ 59 w 59"/>
                <a:gd name="T3" fmla="*/ 14 h 14"/>
                <a:gd name="T4" fmla="*/ 47 w 59"/>
                <a:gd name="T5" fmla="*/ 0 h 14"/>
                <a:gd name="T6" fmla="*/ 13 w 59"/>
                <a:gd name="T7" fmla="*/ 0 h 14"/>
                <a:gd name="T8" fmla="*/ 0 w 5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0" y="14"/>
                  </a:moveTo>
                  <a:lnTo>
                    <a:pt x="59" y="14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33B42632-F14F-4972-B949-FC5F9D806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3124"/>
              <a:ext cx="59" cy="14"/>
            </a:xfrm>
            <a:custGeom>
              <a:avLst/>
              <a:gdLst>
                <a:gd name="T0" fmla="*/ 0 w 59"/>
                <a:gd name="T1" fmla="*/ 14 h 14"/>
                <a:gd name="T2" fmla="*/ 59 w 59"/>
                <a:gd name="T3" fmla="*/ 14 h 14"/>
                <a:gd name="T4" fmla="*/ 47 w 59"/>
                <a:gd name="T5" fmla="*/ 0 h 14"/>
                <a:gd name="T6" fmla="*/ 13 w 59"/>
                <a:gd name="T7" fmla="*/ 0 h 14"/>
                <a:gd name="T8" fmla="*/ 0 w 5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0" y="14"/>
                  </a:moveTo>
                  <a:lnTo>
                    <a:pt x="59" y="14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9F98EE4B-47E3-4180-BDB5-2270AF83F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3141"/>
              <a:ext cx="45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65">
              <a:extLst>
                <a:ext uri="{FF2B5EF4-FFF2-40B4-BE49-F238E27FC236}">
                  <a16:creationId xmlns:a16="http://schemas.microsoft.com/office/drawing/2014/main" id="{2ED8BA50-B792-4712-8FA5-117A2F26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148"/>
              <a:ext cx="18" cy="15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F95A9109-0058-4644-88F6-9A98F69F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148"/>
              <a:ext cx="18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1310E7ED-44F9-4AAC-9B6B-E6981A918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3151"/>
              <a:ext cx="1047" cy="344"/>
            </a:xfrm>
            <a:custGeom>
              <a:avLst/>
              <a:gdLst>
                <a:gd name="T0" fmla="*/ 1047 w 1047"/>
                <a:gd name="T1" fmla="*/ 250 h 344"/>
                <a:gd name="T2" fmla="*/ 14 w 1047"/>
                <a:gd name="T3" fmla="*/ 0 h 344"/>
                <a:gd name="T4" fmla="*/ 0 w 1047"/>
                <a:gd name="T5" fmla="*/ 1 h 344"/>
                <a:gd name="T6" fmla="*/ 830 w 1047"/>
                <a:gd name="T7" fmla="*/ 344 h 344"/>
                <a:gd name="T8" fmla="*/ 1047 w 1047"/>
                <a:gd name="T9" fmla="*/ 344 h 344"/>
                <a:gd name="T10" fmla="*/ 1047 w 1047"/>
                <a:gd name="T11" fmla="*/ 25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7" h="344">
                  <a:moveTo>
                    <a:pt x="1047" y="250"/>
                  </a:moveTo>
                  <a:lnTo>
                    <a:pt x="14" y="0"/>
                  </a:lnTo>
                  <a:lnTo>
                    <a:pt x="0" y="1"/>
                  </a:lnTo>
                  <a:lnTo>
                    <a:pt x="830" y="344"/>
                  </a:lnTo>
                  <a:lnTo>
                    <a:pt x="1047" y="344"/>
                  </a:lnTo>
                  <a:lnTo>
                    <a:pt x="1047" y="25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3C14396F-8427-4784-9306-1196F0054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3152"/>
              <a:ext cx="967" cy="162"/>
            </a:xfrm>
            <a:custGeom>
              <a:avLst/>
              <a:gdLst>
                <a:gd name="T0" fmla="*/ 0 w 967"/>
                <a:gd name="T1" fmla="*/ 0 h 162"/>
                <a:gd name="T2" fmla="*/ 967 w 967"/>
                <a:gd name="T3" fmla="*/ 162 h 162"/>
                <a:gd name="T4" fmla="*/ 967 w 967"/>
                <a:gd name="T5" fmla="*/ 53 h 162"/>
                <a:gd name="T6" fmla="*/ 36 w 967"/>
                <a:gd name="T7" fmla="*/ 0 h 162"/>
                <a:gd name="T8" fmla="*/ 0 w 967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162">
                  <a:moveTo>
                    <a:pt x="0" y="0"/>
                  </a:moveTo>
                  <a:lnTo>
                    <a:pt x="967" y="162"/>
                  </a:lnTo>
                  <a:lnTo>
                    <a:pt x="967" y="53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39799316-5861-4712-ADF8-84C90D5DB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215"/>
              <a:ext cx="8" cy="81"/>
            </a:xfrm>
            <a:custGeom>
              <a:avLst/>
              <a:gdLst>
                <a:gd name="T0" fmla="*/ 4 w 8"/>
                <a:gd name="T1" fmla="*/ 81 h 81"/>
                <a:gd name="T2" fmla="*/ 8 w 8"/>
                <a:gd name="T3" fmla="*/ 81 h 81"/>
                <a:gd name="T4" fmla="*/ 8 w 8"/>
                <a:gd name="T5" fmla="*/ 0 h 81"/>
                <a:gd name="T6" fmla="*/ 0 w 8"/>
                <a:gd name="T7" fmla="*/ 0 h 81"/>
                <a:gd name="T8" fmla="*/ 0 w 8"/>
                <a:gd name="T9" fmla="*/ 81 h 81"/>
                <a:gd name="T10" fmla="*/ 4 w 8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1">
                  <a:moveTo>
                    <a:pt x="4" y="81"/>
                  </a:moveTo>
                  <a:lnTo>
                    <a:pt x="8" y="8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4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C9B81494-D6E4-4523-AC91-AC5E05434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213"/>
              <a:ext cx="8" cy="78"/>
            </a:xfrm>
            <a:custGeom>
              <a:avLst/>
              <a:gdLst>
                <a:gd name="T0" fmla="*/ 4 w 8"/>
                <a:gd name="T1" fmla="*/ 78 h 78"/>
                <a:gd name="T2" fmla="*/ 8 w 8"/>
                <a:gd name="T3" fmla="*/ 78 h 78"/>
                <a:gd name="T4" fmla="*/ 8 w 8"/>
                <a:gd name="T5" fmla="*/ 0 h 78"/>
                <a:gd name="T6" fmla="*/ 0 w 8"/>
                <a:gd name="T7" fmla="*/ 0 h 78"/>
                <a:gd name="T8" fmla="*/ 0 w 8"/>
                <a:gd name="T9" fmla="*/ 78 h 78"/>
                <a:gd name="T10" fmla="*/ 4 w 8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8">
                  <a:moveTo>
                    <a:pt x="4" y="78"/>
                  </a:moveTo>
                  <a:lnTo>
                    <a:pt x="8" y="7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218E38EB-7ECC-44EB-B959-27CB54359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3209"/>
              <a:ext cx="8" cy="77"/>
            </a:xfrm>
            <a:custGeom>
              <a:avLst/>
              <a:gdLst>
                <a:gd name="T0" fmla="*/ 4 w 8"/>
                <a:gd name="T1" fmla="*/ 77 h 77"/>
                <a:gd name="T2" fmla="*/ 8 w 8"/>
                <a:gd name="T3" fmla="*/ 77 h 77"/>
                <a:gd name="T4" fmla="*/ 8 w 8"/>
                <a:gd name="T5" fmla="*/ 0 h 77"/>
                <a:gd name="T6" fmla="*/ 0 w 8"/>
                <a:gd name="T7" fmla="*/ 0 h 77"/>
                <a:gd name="T8" fmla="*/ 0 w 8"/>
                <a:gd name="T9" fmla="*/ 77 h 77"/>
                <a:gd name="T10" fmla="*/ 4 w 8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7">
                  <a:moveTo>
                    <a:pt x="4" y="77"/>
                  </a:moveTo>
                  <a:lnTo>
                    <a:pt x="8" y="7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D340CEC8-98B5-40BF-B2EC-7662A0EC6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207"/>
              <a:ext cx="8" cy="73"/>
            </a:xfrm>
            <a:custGeom>
              <a:avLst/>
              <a:gdLst>
                <a:gd name="T0" fmla="*/ 4 w 8"/>
                <a:gd name="T1" fmla="*/ 73 h 73"/>
                <a:gd name="T2" fmla="*/ 8 w 8"/>
                <a:gd name="T3" fmla="*/ 73 h 73"/>
                <a:gd name="T4" fmla="*/ 8 w 8"/>
                <a:gd name="T5" fmla="*/ 0 h 73"/>
                <a:gd name="T6" fmla="*/ 0 w 8"/>
                <a:gd name="T7" fmla="*/ 0 h 73"/>
                <a:gd name="T8" fmla="*/ 0 w 8"/>
                <a:gd name="T9" fmla="*/ 73 h 73"/>
                <a:gd name="T10" fmla="*/ 4 w 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3">
                  <a:moveTo>
                    <a:pt x="4" y="73"/>
                  </a:moveTo>
                  <a:lnTo>
                    <a:pt x="8" y="7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56B8F52E-7367-4E04-AF8C-1C4B43F8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3205"/>
              <a:ext cx="8" cy="70"/>
            </a:xfrm>
            <a:custGeom>
              <a:avLst/>
              <a:gdLst>
                <a:gd name="T0" fmla="*/ 4 w 8"/>
                <a:gd name="T1" fmla="*/ 70 h 70"/>
                <a:gd name="T2" fmla="*/ 8 w 8"/>
                <a:gd name="T3" fmla="*/ 70 h 70"/>
                <a:gd name="T4" fmla="*/ 8 w 8"/>
                <a:gd name="T5" fmla="*/ 0 h 70"/>
                <a:gd name="T6" fmla="*/ 0 w 8"/>
                <a:gd name="T7" fmla="*/ 0 h 70"/>
                <a:gd name="T8" fmla="*/ 0 w 8"/>
                <a:gd name="T9" fmla="*/ 70 h 70"/>
                <a:gd name="T10" fmla="*/ 4 w 8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0">
                  <a:moveTo>
                    <a:pt x="4" y="70"/>
                  </a:moveTo>
                  <a:lnTo>
                    <a:pt x="8" y="7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51D2A6CA-822E-480C-80A0-F2CCA2D11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3203"/>
              <a:ext cx="8" cy="66"/>
            </a:xfrm>
            <a:custGeom>
              <a:avLst/>
              <a:gdLst>
                <a:gd name="T0" fmla="*/ 4 w 8"/>
                <a:gd name="T1" fmla="*/ 66 h 66"/>
                <a:gd name="T2" fmla="*/ 8 w 8"/>
                <a:gd name="T3" fmla="*/ 66 h 66"/>
                <a:gd name="T4" fmla="*/ 8 w 8"/>
                <a:gd name="T5" fmla="*/ 0 h 66"/>
                <a:gd name="T6" fmla="*/ 0 w 8"/>
                <a:gd name="T7" fmla="*/ 0 h 66"/>
                <a:gd name="T8" fmla="*/ 0 w 8"/>
                <a:gd name="T9" fmla="*/ 66 h 66"/>
                <a:gd name="T10" fmla="*/ 4 w 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6">
                  <a:moveTo>
                    <a:pt x="4" y="66"/>
                  </a:moveTo>
                  <a:lnTo>
                    <a:pt x="8" y="6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CB610338-C616-4075-B887-19E1953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3201"/>
              <a:ext cx="8" cy="64"/>
            </a:xfrm>
            <a:custGeom>
              <a:avLst/>
              <a:gdLst>
                <a:gd name="T0" fmla="*/ 4 w 8"/>
                <a:gd name="T1" fmla="*/ 64 h 64"/>
                <a:gd name="T2" fmla="*/ 8 w 8"/>
                <a:gd name="T3" fmla="*/ 64 h 64"/>
                <a:gd name="T4" fmla="*/ 8 w 8"/>
                <a:gd name="T5" fmla="*/ 0 h 64"/>
                <a:gd name="T6" fmla="*/ 0 w 8"/>
                <a:gd name="T7" fmla="*/ 0 h 64"/>
                <a:gd name="T8" fmla="*/ 0 w 8"/>
                <a:gd name="T9" fmla="*/ 64 h 64"/>
                <a:gd name="T10" fmla="*/ 4 w 8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4">
                  <a:moveTo>
                    <a:pt x="4" y="64"/>
                  </a:moveTo>
                  <a:lnTo>
                    <a:pt x="8" y="6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4D2A85F5-46C5-457D-8A02-76D4AD456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197"/>
              <a:ext cx="8" cy="61"/>
            </a:xfrm>
            <a:custGeom>
              <a:avLst/>
              <a:gdLst>
                <a:gd name="T0" fmla="*/ 4 w 8"/>
                <a:gd name="T1" fmla="*/ 61 h 61"/>
                <a:gd name="T2" fmla="*/ 8 w 8"/>
                <a:gd name="T3" fmla="*/ 61 h 61"/>
                <a:gd name="T4" fmla="*/ 8 w 8"/>
                <a:gd name="T5" fmla="*/ 0 h 61"/>
                <a:gd name="T6" fmla="*/ 0 w 8"/>
                <a:gd name="T7" fmla="*/ 0 h 61"/>
                <a:gd name="T8" fmla="*/ 0 w 8"/>
                <a:gd name="T9" fmla="*/ 61 h 61"/>
                <a:gd name="T10" fmla="*/ 4 w 8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1">
                  <a:moveTo>
                    <a:pt x="4" y="61"/>
                  </a:moveTo>
                  <a:lnTo>
                    <a:pt x="8" y="6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7">
              <a:extLst>
                <a:ext uri="{FF2B5EF4-FFF2-40B4-BE49-F238E27FC236}">
                  <a16:creationId xmlns:a16="http://schemas.microsoft.com/office/drawing/2014/main" id="{76AA22CC-B71C-40B2-AB5C-5ABE8BC8E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195"/>
              <a:ext cx="8" cy="58"/>
            </a:xfrm>
            <a:custGeom>
              <a:avLst/>
              <a:gdLst>
                <a:gd name="T0" fmla="*/ 4 w 8"/>
                <a:gd name="T1" fmla="*/ 58 h 58"/>
                <a:gd name="T2" fmla="*/ 8 w 8"/>
                <a:gd name="T3" fmla="*/ 58 h 58"/>
                <a:gd name="T4" fmla="*/ 8 w 8"/>
                <a:gd name="T5" fmla="*/ 0 h 58"/>
                <a:gd name="T6" fmla="*/ 0 w 8"/>
                <a:gd name="T7" fmla="*/ 0 h 58"/>
                <a:gd name="T8" fmla="*/ 0 w 8"/>
                <a:gd name="T9" fmla="*/ 58 h 58"/>
                <a:gd name="T10" fmla="*/ 4 w 8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8">
                  <a:moveTo>
                    <a:pt x="4" y="58"/>
                  </a:moveTo>
                  <a:lnTo>
                    <a:pt x="8" y="5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8">
              <a:extLst>
                <a:ext uri="{FF2B5EF4-FFF2-40B4-BE49-F238E27FC236}">
                  <a16:creationId xmlns:a16="http://schemas.microsoft.com/office/drawing/2014/main" id="{58863A79-95F9-4204-873F-272D61C4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3192"/>
              <a:ext cx="8" cy="56"/>
            </a:xfrm>
            <a:custGeom>
              <a:avLst/>
              <a:gdLst>
                <a:gd name="T0" fmla="*/ 4 w 8"/>
                <a:gd name="T1" fmla="*/ 56 h 56"/>
                <a:gd name="T2" fmla="*/ 8 w 8"/>
                <a:gd name="T3" fmla="*/ 56 h 56"/>
                <a:gd name="T4" fmla="*/ 8 w 8"/>
                <a:gd name="T5" fmla="*/ 0 h 56"/>
                <a:gd name="T6" fmla="*/ 0 w 8"/>
                <a:gd name="T7" fmla="*/ 0 h 56"/>
                <a:gd name="T8" fmla="*/ 0 w 8"/>
                <a:gd name="T9" fmla="*/ 56 h 56"/>
                <a:gd name="T10" fmla="*/ 4 w 8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6">
                  <a:moveTo>
                    <a:pt x="4" y="56"/>
                  </a:moveTo>
                  <a:lnTo>
                    <a:pt x="8" y="5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9">
              <a:extLst>
                <a:ext uri="{FF2B5EF4-FFF2-40B4-BE49-F238E27FC236}">
                  <a16:creationId xmlns:a16="http://schemas.microsoft.com/office/drawing/2014/main" id="{C11CDFA8-926F-4D6B-8AEF-F1EBCCB8D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3190"/>
              <a:ext cx="8" cy="53"/>
            </a:xfrm>
            <a:custGeom>
              <a:avLst/>
              <a:gdLst>
                <a:gd name="T0" fmla="*/ 4 w 8"/>
                <a:gd name="T1" fmla="*/ 53 h 53"/>
                <a:gd name="T2" fmla="*/ 8 w 8"/>
                <a:gd name="T3" fmla="*/ 53 h 53"/>
                <a:gd name="T4" fmla="*/ 8 w 8"/>
                <a:gd name="T5" fmla="*/ 0 h 53"/>
                <a:gd name="T6" fmla="*/ 0 w 8"/>
                <a:gd name="T7" fmla="*/ 0 h 53"/>
                <a:gd name="T8" fmla="*/ 0 w 8"/>
                <a:gd name="T9" fmla="*/ 53 h 53"/>
                <a:gd name="T10" fmla="*/ 4 w 8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3">
                  <a:moveTo>
                    <a:pt x="4" y="53"/>
                  </a:moveTo>
                  <a:lnTo>
                    <a:pt x="8" y="5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0">
              <a:extLst>
                <a:ext uri="{FF2B5EF4-FFF2-40B4-BE49-F238E27FC236}">
                  <a16:creationId xmlns:a16="http://schemas.microsoft.com/office/drawing/2014/main" id="{7C2D968E-3F52-4678-88BE-583104BC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3188"/>
              <a:ext cx="8" cy="49"/>
            </a:xfrm>
            <a:custGeom>
              <a:avLst/>
              <a:gdLst>
                <a:gd name="T0" fmla="*/ 4 w 8"/>
                <a:gd name="T1" fmla="*/ 49 h 49"/>
                <a:gd name="T2" fmla="*/ 8 w 8"/>
                <a:gd name="T3" fmla="*/ 49 h 49"/>
                <a:gd name="T4" fmla="*/ 8 w 8"/>
                <a:gd name="T5" fmla="*/ 0 h 49"/>
                <a:gd name="T6" fmla="*/ 0 w 8"/>
                <a:gd name="T7" fmla="*/ 0 h 49"/>
                <a:gd name="T8" fmla="*/ 0 w 8"/>
                <a:gd name="T9" fmla="*/ 49 h 49"/>
                <a:gd name="T10" fmla="*/ 4 w 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9">
                  <a:moveTo>
                    <a:pt x="4" y="49"/>
                  </a:moveTo>
                  <a:lnTo>
                    <a:pt x="8" y="4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7CDCF0AF-DD7A-4B8F-B9A3-DE4D4238B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186"/>
              <a:ext cx="8" cy="46"/>
            </a:xfrm>
            <a:custGeom>
              <a:avLst/>
              <a:gdLst>
                <a:gd name="T0" fmla="*/ 4 w 8"/>
                <a:gd name="T1" fmla="*/ 46 h 46"/>
                <a:gd name="T2" fmla="*/ 8 w 8"/>
                <a:gd name="T3" fmla="*/ 46 h 46"/>
                <a:gd name="T4" fmla="*/ 8 w 8"/>
                <a:gd name="T5" fmla="*/ 0 h 46"/>
                <a:gd name="T6" fmla="*/ 0 w 8"/>
                <a:gd name="T7" fmla="*/ 0 h 46"/>
                <a:gd name="T8" fmla="*/ 0 w 8"/>
                <a:gd name="T9" fmla="*/ 46 h 46"/>
                <a:gd name="T10" fmla="*/ 4 w 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">
                  <a:moveTo>
                    <a:pt x="4" y="46"/>
                  </a:moveTo>
                  <a:lnTo>
                    <a:pt x="8" y="4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4F7548BA-2201-4733-B926-FC688B39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3183"/>
              <a:ext cx="8" cy="44"/>
            </a:xfrm>
            <a:custGeom>
              <a:avLst/>
              <a:gdLst>
                <a:gd name="T0" fmla="*/ 4 w 8"/>
                <a:gd name="T1" fmla="*/ 44 h 44"/>
                <a:gd name="T2" fmla="*/ 8 w 8"/>
                <a:gd name="T3" fmla="*/ 44 h 44"/>
                <a:gd name="T4" fmla="*/ 8 w 8"/>
                <a:gd name="T5" fmla="*/ 0 h 44"/>
                <a:gd name="T6" fmla="*/ 0 w 8"/>
                <a:gd name="T7" fmla="*/ 0 h 44"/>
                <a:gd name="T8" fmla="*/ 0 w 8"/>
                <a:gd name="T9" fmla="*/ 44 h 44"/>
                <a:gd name="T10" fmla="*/ 4 w 8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4">
                  <a:moveTo>
                    <a:pt x="4" y="44"/>
                  </a:moveTo>
                  <a:lnTo>
                    <a:pt x="8" y="4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20194F74-C262-407A-9663-8172B99D9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3181"/>
              <a:ext cx="8" cy="41"/>
            </a:xfrm>
            <a:custGeom>
              <a:avLst/>
              <a:gdLst>
                <a:gd name="T0" fmla="*/ 4 w 8"/>
                <a:gd name="T1" fmla="*/ 41 h 41"/>
                <a:gd name="T2" fmla="*/ 8 w 8"/>
                <a:gd name="T3" fmla="*/ 41 h 41"/>
                <a:gd name="T4" fmla="*/ 8 w 8"/>
                <a:gd name="T5" fmla="*/ 0 h 41"/>
                <a:gd name="T6" fmla="*/ 0 w 8"/>
                <a:gd name="T7" fmla="*/ 0 h 41"/>
                <a:gd name="T8" fmla="*/ 0 w 8"/>
                <a:gd name="T9" fmla="*/ 41 h 41"/>
                <a:gd name="T10" fmla="*/ 4 w 8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1">
                  <a:moveTo>
                    <a:pt x="4" y="41"/>
                  </a:moveTo>
                  <a:lnTo>
                    <a:pt x="8" y="4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102F47B9-9E29-46B2-90FC-1D2A9F52A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178"/>
              <a:ext cx="8" cy="39"/>
            </a:xfrm>
            <a:custGeom>
              <a:avLst/>
              <a:gdLst>
                <a:gd name="T0" fmla="*/ 4 w 8"/>
                <a:gd name="T1" fmla="*/ 39 h 39"/>
                <a:gd name="T2" fmla="*/ 8 w 8"/>
                <a:gd name="T3" fmla="*/ 39 h 39"/>
                <a:gd name="T4" fmla="*/ 8 w 8"/>
                <a:gd name="T5" fmla="*/ 0 h 39"/>
                <a:gd name="T6" fmla="*/ 0 w 8"/>
                <a:gd name="T7" fmla="*/ 0 h 39"/>
                <a:gd name="T8" fmla="*/ 0 w 8"/>
                <a:gd name="T9" fmla="*/ 39 h 39"/>
                <a:gd name="T10" fmla="*/ 4 w 8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9">
                  <a:moveTo>
                    <a:pt x="4" y="39"/>
                  </a:moveTo>
                  <a:lnTo>
                    <a:pt x="8" y="3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18AD65DD-D3FF-4408-B410-DBE2D23E9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3176"/>
              <a:ext cx="8" cy="36"/>
            </a:xfrm>
            <a:custGeom>
              <a:avLst/>
              <a:gdLst>
                <a:gd name="T0" fmla="*/ 4 w 8"/>
                <a:gd name="T1" fmla="*/ 36 h 36"/>
                <a:gd name="T2" fmla="*/ 8 w 8"/>
                <a:gd name="T3" fmla="*/ 36 h 36"/>
                <a:gd name="T4" fmla="*/ 8 w 8"/>
                <a:gd name="T5" fmla="*/ 0 h 36"/>
                <a:gd name="T6" fmla="*/ 0 w 8"/>
                <a:gd name="T7" fmla="*/ 0 h 36"/>
                <a:gd name="T8" fmla="*/ 0 w 8"/>
                <a:gd name="T9" fmla="*/ 36 h 36"/>
                <a:gd name="T10" fmla="*/ 4 w 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lnTo>
                    <a:pt x="8" y="3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CC05C74C-FA5D-423B-BF7E-FBDDA8886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174"/>
              <a:ext cx="8" cy="34"/>
            </a:xfrm>
            <a:custGeom>
              <a:avLst/>
              <a:gdLst>
                <a:gd name="T0" fmla="*/ 4 w 8"/>
                <a:gd name="T1" fmla="*/ 34 h 34"/>
                <a:gd name="T2" fmla="*/ 8 w 8"/>
                <a:gd name="T3" fmla="*/ 34 h 34"/>
                <a:gd name="T4" fmla="*/ 8 w 8"/>
                <a:gd name="T5" fmla="*/ 0 h 34"/>
                <a:gd name="T6" fmla="*/ 0 w 8"/>
                <a:gd name="T7" fmla="*/ 0 h 34"/>
                <a:gd name="T8" fmla="*/ 0 w 8"/>
                <a:gd name="T9" fmla="*/ 34 h 34"/>
                <a:gd name="T10" fmla="*/ 4 w 8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4">
                  <a:moveTo>
                    <a:pt x="4" y="34"/>
                  </a:moveTo>
                  <a:lnTo>
                    <a:pt x="8" y="3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7">
              <a:extLst>
                <a:ext uri="{FF2B5EF4-FFF2-40B4-BE49-F238E27FC236}">
                  <a16:creationId xmlns:a16="http://schemas.microsoft.com/office/drawing/2014/main" id="{3C8100BD-7C28-4967-8314-341057D6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172"/>
              <a:ext cx="8" cy="32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32 h 32"/>
                <a:gd name="T4" fmla="*/ 8 w 8"/>
                <a:gd name="T5" fmla="*/ 0 h 32"/>
                <a:gd name="T6" fmla="*/ 0 w 8"/>
                <a:gd name="T7" fmla="*/ 0 h 32"/>
                <a:gd name="T8" fmla="*/ 0 w 8"/>
                <a:gd name="T9" fmla="*/ 32 h 32"/>
                <a:gd name="T10" fmla="*/ 4 w 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8">
              <a:extLst>
                <a:ext uri="{FF2B5EF4-FFF2-40B4-BE49-F238E27FC236}">
                  <a16:creationId xmlns:a16="http://schemas.microsoft.com/office/drawing/2014/main" id="{D07FDE8B-91B0-476D-9804-637C6F209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3171"/>
              <a:ext cx="8" cy="29"/>
            </a:xfrm>
            <a:custGeom>
              <a:avLst/>
              <a:gdLst>
                <a:gd name="T0" fmla="*/ 4 w 8"/>
                <a:gd name="T1" fmla="*/ 29 h 29"/>
                <a:gd name="T2" fmla="*/ 8 w 8"/>
                <a:gd name="T3" fmla="*/ 29 h 29"/>
                <a:gd name="T4" fmla="*/ 8 w 8"/>
                <a:gd name="T5" fmla="*/ 0 h 29"/>
                <a:gd name="T6" fmla="*/ 0 w 8"/>
                <a:gd name="T7" fmla="*/ 0 h 29"/>
                <a:gd name="T8" fmla="*/ 0 w 8"/>
                <a:gd name="T9" fmla="*/ 29 h 29"/>
                <a:gd name="T10" fmla="*/ 4 w 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lnTo>
                    <a:pt x="8" y="2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9">
              <a:extLst>
                <a:ext uri="{FF2B5EF4-FFF2-40B4-BE49-F238E27FC236}">
                  <a16:creationId xmlns:a16="http://schemas.microsoft.com/office/drawing/2014/main" id="{6F8BE8BF-1E9E-43D8-9A26-489B8A65A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168"/>
              <a:ext cx="8" cy="29"/>
            </a:xfrm>
            <a:custGeom>
              <a:avLst/>
              <a:gdLst>
                <a:gd name="T0" fmla="*/ 4 w 8"/>
                <a:gd name="T1" fmla="*/ 29 h 29"/>
                <a:gd name="T2" fmla="*/ 8 w 8"/>
                <a:gd name="T3" fmla="*/ 29 h 29"/>
                <a:gd name="T4" fmla="*/ 8 w 8"/>
                <a:gd name="T5" fmla="*/ 0 h 29"/>
                <a:gd name="T6" fmla="*/ 0 w 8"/>
                <a:gd name="T7" fmla="*/ 0 h 29"/>
                <a:gd name="T8" fmla="*/ 0 w 8"/>
                <a:gd name="T9" fmla="*/ 29 h 29"/>
                <a:gd name="T10" fmla="*/ 4 w 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lnTo>
                    <a:pt x="8" y="2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0">
              <a:extLst>
                <a:ext uri="{FF2B5EF4-FFF2-40B4-BE49-F238E27FC236}">
                  <a16:creationId xmlns:a16="http://schemas.microsoft.com/office/drawing/2014/main" id="{54DFC7A6-8BCA-4DF4-B71A-2704762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165"/>
              <a:ext cx="8" cy="28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0 h 28"/>
                <a:gd name="T6" fmla="*/ 0 w 8"/>
                <a:gd name="T7" fmla="*/ 0 h 28"/>
                <a:gd name="T8" fmla="*/ 0 w 8"/>
                <a:gd name="T9" fmla="*/ 28 h 28"/>
                <a:gd name="T10" fmla="*/ 4 w 8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lnTo>
                    <a:pt x="8" y="2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1">
              <a:extLst>
                <a:ext uri="{FF2B5EF4-FFF2-40B4-BE49-F238E27FC236}">
                  <a16:creationId xmlns:a16="http://schemas.microsoft.com/office/drawing/2014/main" id="{B06AAA06-10D4-4CD7-B3B1-1C2ACF1E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163"/>
              <a:ext cx="8" cy="27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7 h 27"/>
                <a:gd name="T4" fmla="*/ 8 w 8"/>
                <a:gd name="T5" fmla="*/ 0 h 27"/>
                <a:gd name="T6" fmla="*/ 0 w 8"/>
                <a:gd name="T7" fmla="*/ 0 h 27"/>
                <a:gd name="T8" fmla="*/ 0 w 8"/>
                <a:gd name="T9" fmla="*/ 27 h 27"/>
                <a:gd name="T10" fmla="*/ 4 w 8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4" y="27"/>
                  </a:moveTo>
                  <a:lnTo>
                    <a:pt x="8" y="2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2">
              <a:extLst>
                <a:ext uri="{FF2B5EF4-FFF2-40B4-BE49-F238E27FC236}">
                  <a16:creationId xmlns:a16="http://schemas.microsoft.com/office/drawing/2014/main" id="{1B16EA7B-EE46-46FA-81BC-6A0E5509D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3161"/>
              <a:ext cx="8" cy="26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6 h 26"/>
                <a:gd name="T4" fmla="*/ 8 w 8"/>
                <a:gd name="T5" fmla="*/ 0 h 26"/>
                <a:gd name="T6" fmla="*/ 0 w 8"/>
                <a:gd name="T7" fmla="*/ 0 h 26"/>
                <a:gd name="T8" fmla="*/ 0 w 8"/>
                <a:gd name="T9" fmla="*/ 26 h 26"/>
                <a:gd name="T10" fmla="*/ 4 w 8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lnTo>
                    <a:pt x="8" y="2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3">
              <a:extLst>
                <a:ext uri="{FF2B5EF4-FFF2-40B4-BE49-F238E27FC236}">
                  <a16:creationId xmlns:a16="http://schemas.microsoft.com/office/drawing/2014/main" id="{D0D34168-9104-4F10-9CD0-8805D41E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3158"/>
              <a:ext cx="8" cy="25"/>
            </a:xfrm>
            <a:custGeom>
              <a:avLst/>
              <a:gdLst>
                <a:gd name="T0" fmla="*/ 4 w 8"/>
                <a:gd name="T1" fmla="*/ 25 h 25"/>
                <a:gd name="T2" fmla="*/ 8 w 8"/>
                <a:gd name="T3" fmla="*/ 25 h 25"/>
                <a:gd name="T4" fmla="*/ 8 w 8"/>
                <a:gd name="T5" fmla="*/ 0 h 25"/>
                <a:gd name="T6" fmla="*/ 0 w 8"/>
                <a:gd name="T7" fmla="*/ 0 h 25"/>
                <a:gd name="T8" fmla="*/ 0 w 8"/>
                <a:gd name="T9" fmla="*/ 25 h 25"/>
                <a:gd name="T10" fmla="*/ 4 w 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5">
                  <a:moveTo>
                    <a:pt x="4" y="25"/>
                  </a:moveTo>
                  <a:lnTo>
                    <a:pt x="8" y="2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4">
              <a:extLst>
                <a:ext uri="{FF2B5EF4-FFF2-40B4-BE49-F238E27FC236}">
                  <a16:creationId xmlns:a16="http://schemas.microsoft.com/office/drawing/2014/main" id="{CCF4E995-37E6-47AA-AD5F-D83518C6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156"/>
              <a:ext cx="8" cy="24"/>
            </a:xfrm>
            <a:custGeom>
              <a:avLst/>
              <a:gdLst>
                <a:gd name="T0" fmla="*/ 4 w 8"/>
                <a:gd name="T1" fmla="*/ 24 h 24"/>
                <a:gd name="T2" fmla="*/ 8 w 8"/>
                <a:gd name="T3" fmla="*/ 24 h 24"/>
                <a:gd name="T4" fmla="*/ 8 w 8"/>
                <a:gd name="T5" fmla="*/ 0 h 24"/>
                <a:gd name="T6" fmla="*/ 0 w 8"/>
                <a:gd name="T7" fmla="*/ 0 h 24"/>
                <a:gd name="T8" fmla="*/ 0 w 8"/>
                <a:gd name="T9" fmla="*/ 24 h 24"/>
                <a:gd name="T10" fmla="*/ 4 w 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5">
              <a:extLst>
                <a:ext uri="{FF2B5EF4-FFF2-40B4-BE49-F238E27FC236}">
                  <a16:creationId xmlns:a16="http://schemas.microsoft.com/office/drawing/2014/main" id="{E8A1D194-797A-4C84-8F51-75594C99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3155"/>
              <a:ext cx="9" cy="22"/>
            </a:xfrm>
            <a:custGeom>
              <a:avLst/>
              <a:gdLst>
                <a:gd name="T0" fmla="*/ 4 w 9"/>
                <a:gd name="T1" fmla="*/ 22 h 22"/>
                <a:gd name="T2" fmla="*/ 9 w 9"/>
                <a:gd name="T3" fmla="*/ 22 h 22"/>
                <a:gd name="T4" fmla="*/ 9 w 9"/>
                <a:gd name="T5" fmla="*/ 0 h 22"/>
                <a:gd name="T6" fmla="*/ 0 w 9"/>
                <a:gd name="T7" fmla="*/ 0 h 22"/>
                <a:gd name="T8" fmla="*/ 0 w 9"/>
                <a:gd name="T9" fmla="*/ 22 h 22"/>
                <a:gd name="T10" fmla="*/ 4 w 9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lnTo>
                    <a:pt x="9" y="2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6">
              <a:extLst>
                <a:ext uri="{FF2B5EF4-FFF2-40B4-BE49-F238E27FC236}">
                  <a16:creationId xmlns:a16="http://schemas.microsoft.com/office/drawing/2014/main" id="{D2EBD199-F529-4081-8284-9DA25476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152"/>
              <a:ext cx="8" cy="21"/>
            </a:xfrm>
            <a:custGeom>
              <a:avLst/>
              <a:gdLst>
                <a:gd name="T0" fmla="*/ 4 w 8"/>
                <a:gd name="T1" fmla="*/ 21 h 21"/>
                <a:gd name="T2" fmla="*/ 8 w 8"/>
                <a:gd name="T3" fmla="*/ 21 h 21"/>
                <a:gd name="T4" fmla="*/ 8 w 8"/>
                <a:gd name="T5" fmla="*/ 0 h 21"/>
                <a:gd name="T6" fmla="*/ 0 w 8"/>
                <a:gd name="T7" fmla="*/ 0 h 21"/>
                <a:gd name="T8" fmla="*/ 0 w 8"/>
                <a:gd name="T9" fmla="*/ 21 h 21"/>
                <a:gd name="T10" fmla="*/ 4 w 8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4" y="21"/>
                  </a:moveTo>
                  <a:lnTo>
                    <a:pt x="8" y="2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7">
              <a:extLst>
                <a:ext uri="{FF2B5EF4-FFF2-40B4-BE49-F238E27FC236}">
                  <a16:creationId xmlns:a16="http://schemas.microsoft.com/office/drawing/2014/main" id="{91FF1CE1-CB3E-44E9-BE05-FE8B54D4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149"/>
              <a:ext cx="8" cy="21"/>
            </a:xfrm>
            <a:custGeom>
              <a:avLst/>
              <a:gdLst>
                <a:gd name="T0" fmla="*/ 4 w 8"/>
                <a:gd name="T1" fmla="*/ 21 h 21"/>
                <a:gd name="T2" fmla="*/ 8 w 8"/>
                <a:gd name="T3" fmla="*/ 21 h 21"/>
                <a:gd name="T4" fmla="*/ 8 w 8"/>
                <a:gd name="T5" fmla="*/ 0 h 21"/>
                <a:gd name="T6" fmla="*/ 0 w 8"/>
                <a:gd name="T7" fmla="*/ 0 h 21"/>
                <a:gd name="T8" fmla="*/ 0 w 8"/>
                <a:gd name="T9" fmla="*/ 21 h 21"/>
                <a:gd name="T10" fmla="*/ 4 w 8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4" y="21"/>
                  </a:moveTo>
                  <a:lnTo>
                    <a:pt x="8" y="2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8">
              <a:extLst>
                <a:ext uri="{FF2B5EF4-FFF2-40B4-BE49-F238E27FC236}">
                  <a16:creationId xmlns:a16="http://schemas.microsoft.com/office/drawing/2014/main" id="{9A12CC04-155F-403E-A0B1-823ACD00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3147"/>
              <a:ext cx="8" cy="20"/>
            </a:xfrm>
            <a:custGeom>
              <a:avLst/>
              <a:gdLst>
                <a:gd name="T0" fmla="*/ 4 w 8"/>
                <a:gd name="T1" fmla="*/ 20 h 20"/>
                <a:gd name="T2" fmla="*/ 8 w 8"/>
                <a:gd name="T3" fmla="*/ 20 h 20"/>
                <a:gd name="T4" fmla="*/ 8 w 8"/>
                <a:gd name="T5" fmla="*/ 0 h 20"/>
                <a:gd name="T6" fmla="*/ 0 w 8"/>
                <a:gd name="T7" fmla="*/ 0 h 20"/>
                <a:gd name="T8" fmla="*/ 0 w 8"/>
                <a:gd name="T9" fmla="*/ 20 h 20"/>
                <a:gd name="T10" fmla="*/ 4 w 8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298DEBF4-97A7-4FA1-99F2-768742D0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3144"/>
              <a:ext cx="8" cy="19"/>
            </a:xfrm>
            <a:custGeom>
              <a:avLst/>
              <a:gdLst>
                <a:gd name="T0" fmla="*/ 4 w 8"/>
                <a:gd name="T1" fmla="*/ 19 h 19"/>
                <a:gd name="T2" fmla="*/ 8 w 8"/>
                <a:gd name="T3" fmla="*/ 19 h 19"/>
                <a:gd name="T4" fmla="*/ 8 w 8"/>
                <a:gd name="T5" fmla="*/ 0 h 19"/>
                <a:gd name="T6" fmla="*/ 0 w 8"/>
                <a:gd name="T7" fmla="*/ 0 h 19"/>
                <a:gd name="T8" fmla="*/ 0 w 8"/>
                <a:gd name="T9" fmla="*/ 19 h 19"/>
                <a:gd name="T10" fmla="*/ 4 w 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4" y="19"/>
                  </a:move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0">
              <a:extLst>
                <a:ext uri="{FF2B5EF4-FFF2-40B4-BE49-F238E27FC236}">
                  <a16:creationId xmlns:a16="http://schemas.microsoft.com/office/drawing/2014/main" id="{73B68DC8-11E0-4891-BF53-1F05810D0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3142"/>
              <a:ext cx="8" cy="18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8 h 18"/>
                <a:gd name="T4" fmla="*/ 8 w 8"/>
                <a:gd name="T5" fmla="*/ 0 h 18"/>
                <a:gd name="T6" fmla="*/ 0 w 8"/>
                <a:gd name="T7" fmla="*/ 0 h 18"/>
                <a:gd name="T8" fmla="*/ 0 w 8"/>
                <a:gd name="T9" fmla="*/ 18 h 18"/>
                <a:gd name="T10" fmla="*/ 4 w 8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lnTo>
                    <a:pt x="8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9718E73D-E840-41E3-96B8-ACE249384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3140"/>
              <a:ext cx="8" cy="16"/>
            </a:xfrm>
            <a:custGeom>
              <a:avLst/>
              <a:gdLst>
                <a:gd name="T0" fmla="*/ 4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0 h 16"/>
                <a:gd name="T8" fmla="*/ 0 w 8"/>
                <a:gd name="T9" fmla="*/ 16 h 16"/>
                <a:gd name="T10" fmla="*/ 4 w 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7011DC6B-E5C4-4F2A-95EC-64ADFB910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3136"/>
              <a:ext cx="8" cy="17"/>
            </a:xfrm>
            <a:custGeom>
              <a:avLst/>
              <a:gdLst>
                <a:gd name="T0" fmla="*/ 4 w 8"/>
                <a:gd name="T1" fmla="*/ 17 h 17"/>
                <a:gd name="T2" fmla="*/ 8 w 8"/>
                <a:gd name="T3" fmla="*/ 17 h 17"/>
                <a:gd name="T4" fmla="*/ 8 w 8"/>
                <a:gd name="T5" fmla="*/ 0 h 17"/>
                <a:gd name="T6" fmla="*/ 0 w 8"/>
                <a:gd name="T7" fmla="*/ 0 h 17"/>
                <a:gd name="T8" fmla="*/ 0 w 8"/>
                <a:gd name="T9" fmla="*/ 17 h 17"/>
                <a:gd name="T10" fmla="*/ 4 w 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4" y="17"/>
                  </a:move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7BECAF91-576E-447B-A26B-AC559062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3242"/>
              <a:ext cx="8" cy="154"/>
            </a:xfrm>
            <a:custGeom>
              <a:avLst/>
              <a:gdLst>
                <a:gd name="T0" fmla="*/ 4 w 8"/>
                <a:gd name="T1" fmla="*/ 154 h 154"/>
                <a:gd name="T2" fmla="*/ 8 w 8"/>
                <a:gd name="T3" fmla="*/ 154 h 154"/>
                <a:gd name="T4" fmla="*/ 8 w 8"/>
                <a:gd name="T5" fmla="*/ 0 h 154"/>
                <a:gd name="T6" fmla="*/ 0 w 8"/>
                <a:gd name="T7" fmla="*/ 0 h 154"/>
                <a:gd name="T8" fmla="*/ 0 w 8"/>
                <a:gd name="T9" fmla="*/ 154 h 154"/>
                <a:gd name="T10" fmla="*/ 4 w 8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4">
                  <a:moveTo>
                    <a:pt x="4" y="154"/>
                  </a:moveTo>
                  <a:lnTo>
                    <a:pt x="8" y="15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4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4">
              <a:extLst>
                <a:ext uri="{FF2B5EF4-FFF2-40B4-BE49-F238E27FC236}">
                  <a16:creationId xmlns:a16="http://schemas.microsoft.com/office/drawing/2014/main" id="{156F8248-CE86-46BF-8746-946D620F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3233"/>
              <a:ext cx="8" cy="105"/>
            </a:xfrm>
            <a:custGeom>
              <a:avLst/>
              <a:gdLst>
                <a:gd name="T0" fmla="*/ 4 w 8"/>
                <a:gd name="T1" fmla="*/ 105 h 105"/>
                <a:gd name="T2" fmla="*/ 8 w 8"/>
                <a:gd name="T3" fmla="*/ 105 h 105"/>
                <a:gd name="T4" fmla="*/ 8 w 8"/>
                <a:gd name="T5" fmla="*/ 0 h 105"/>
                <a:gd name="T6" fmla="*/ 0 w 8"/>
                <a:gd name="T7" fmla="*/ 0 h 105"/>
                <a:gd name="T8" fmla="*/ 0 w 8"/>
                <a:gd name="T9" fmla="*/ 105 h 105"/>
                <a:gd name="T10" fmla="*/ 4 w 8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5">
                  <a:moveTo>
                    <a:pt x="4" y="105"/>
                  </a:moveTo>
                  <a:lnTo>
                    <a:pt x="8" y="10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5">
              <a:extLst>
                <a:ext uri="{FF2B5EF4-FFF2-40B4-BE49-F238E27FC236}">
                  <a16:creationId xmlns:a16="http://schemas.microsoft.com/office/drawing/2014/main" id="{7F478407-B8FD-457A-B4DF-5998EA7B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3242"/>
              <a:ext cx="8" cy="130"/>
            </a:xfrm>
            <a:custGeom>
              <a:avLst/>
              <a:gdLst>
                <a:gd name="T0" fmla="*/ 4 w 8"/>
                <a:gd name="T1" fmla="*/ 130 h 130"/>
                <a:gd name="T2" fmla="*/ 8 w 8"/>
                <a:gd name="T3" fmla="*/ 130 h 130"/>
                <a:gd name="T4" fmla="*/ 8 w 8"/>
                <a:gd name="T5" fmla="*/ 0 h 130"/>
                <a:gd name="T6" fmla="*/ 0 w 8"/>
                <a:gd name="T7" fmla="*/ 0 h 130"/>
                <a:gd name="T8" fmla="*/ 0 w 8"/>
                <a:gd name="T9" fmla="*/ 130 h 130"/>
                <a:gd name="T10" fmla="*/ 4 w 8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0">
                  <a:moveTo>
                    <a:pt x="4" y="130"/>
                  </a:moveTo>
                  <a:lnTo>
                    <a:pt x="8" y="1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6">
              <a:extLst>
                <a:ext uri="{FF2B5EF4-FFF2-40B4-BE49-F238E27FC236}">
                  <a16:creationId xmlns:a16="http://schemas.microsoft.com/office/drawing/2014/main" id="{874B0986-8980-417E-8C76-8962E4FC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3241"/>
              <a:ext cx="8" cy="123"/>
            </a:xfrm>
            <a:custGeom>
              <a:avLst/>
              <a:gdLst>
                <a:gd name="T0" fmla="*/ 4 w 8"/>
                <a:gd name="T1" fmla="*/ 123 h 123"/>
                <a:gd name="T2" fmla="*/ 8 w 8"/>
                <a:gd name="T3" fmla="*/ 123 h 123"/>
                <a:gd name="T4" fmla="*/ 8 w 8"/>
                <a:gd name="T5" fmla="*/ 0 h 123"/>
                <a:gd name="T6" fmla="*/ 0 w 8"/>
                <a:gd name="T7" fmla="*/ 0 h 123"/>
                <a:gd name="T8" fmla="*/ 0 w 8"/>
                <a:gd name="T9" fmla="*/ 123 h 123"/>
                <a:gd name="T10" fmla="*/ 4 w 8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3">
                  <a:moveTo>
                    <a:pt x="4" y="123"/>
                  </a:moveTo>
                  <a:lnTo>
                    <a:pt x="8" y="12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297F4799-F3B9-4A2E-BB16-44D3A193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237"/>
              <a:ext cx="8" cy="117"/>
            </a:xfrm>
            <a:custGeom>
              <a:avLst/>
              <a:gdLst>
                <a:gd name="T0" fmla="*/ 4 w 8"/>
                <a:gd name="T1" fmla="*/ 117 h 117"/>
                <a:gd name="T2" fmla="*/ 8 w 8"/>
                <a:gd name="T3" fmla="*/ 117 h 117"/>
                <a:gd name="T4" fmla="*/ 8 w 8"/>
                <a:gd name="T5" fmla="*/ 0 h 117"/>
                <a:gd name="T6" fmla="*/ 0 w 8"/>
                <a:gd name="T7" fmla="*/ 0 h 117"/>
                <a:gd name="T8" fmla="*/ 0 w 8"/>
                <a:gd name="T9" fmla="*/ 117 h 117"/>
                <a:gd name="T10" fmla="*/ 4 w 8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7">
                  <a:moveTo>
                    <a:pt x="4" y="117"/>
                  </a:moveTo>
                  <a:lnTo>
                    <a:pt x="8" y="1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4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8">
              <a:extLst>
                <a:ext uri="{FF2B5EF4-FFF2-40B4-BE49-F238E27FC236}">
                  <a16:creationId xmlns:a16="http://schemas.microsoft.com/office/drawing/2014/main" id="{01103B22-0CF0-4FBE-969F-6FDCB4115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235"/>
              <a:ext cx="8" cy="110"/>
            </a:xfrm>
            <a:custGeom>
              <a:avLst/>
              <a:gdLst>
                <a:gd name="T0" fmla="*/ 4 w 8"/>
                <a:gd name="T1" fmla="*/ 110 h 110"/>
                <a:gd name="T2" fmla="*/ 8 w 8"/>
                <a:gd name="T3" fmla="*/ 110 h 110"/>
                <a:gd name="T4" fmla="*/ 8 w 8"/>
                <a:gd name="T5" fmla="*/ 0 h 110"/>
                <a:gd name="T6" fmla="*/ 0 w 8"/>
                <a:gd name="T7" fmla="*/ 0 h 110"/>
                <a:gd name="T8" fmla="*/ 0 w 8"/>
                <a:gd name="T9" fmla="*/ 110 h 110"/>
                <a:gd name="T10" fmla="*/ 4 w 8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0">
                  <a:moveTo>
                    <a:pt x="4" y="110"/>
                  </a:moveTo>
                  <a:lnTo>
                    <a:pt x="8" y="1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9">
              <a:extLst>
                <a:ext uri="{FF2B5EF4-FFF2-40B4-BE49-F238E27FC236}">
                  <a16:creationId xmlns:a16="http://schemas.microsoft.com/office/drawing/2014/main" id="{ED9C877B-A472-45F0-AC60-3992711E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3242"/>
              <a:ext cx="8" cy="143"/>
            </a:xfrm>
            <a:custGeom>
              <a:avLst/>
              <a:gdLst>
                <a:gd name="T0" fmla="*/ 4 w 8"/>
                <a:gd name="T1" fmla="*/ 143 h 143"/>
                <a:gd name="T2" fmla="*/ 8 w 8"/>
                <a:gd name="T3" fmla="*/ 143 h 143"/>
                <a:gd name="T4" fmla="*/ 8 w 8"/>
                <a:gd name="T5" fmla="*/ 0 h 143"/>
                <a:gd name="T6" fmla="*/ 0 w 8"/>
                <a:gd name="T7" fmla="*/ 0 h 143"/>
                <a:gd name="T8" fmla="*/ 0 w 8"/>
                <a:gd name="T9" fmla="*/ 143 h 143"/>
                <a:gd name="T10" fmla="*/ 4 w 8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3">
                  <a:moveTo>
                    <a:pt x="4" y="143"/>
                  </a:moveTo>
                  <a:lnTo>
                    <a:pt x="8" y="14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4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0">
              <a:extLst>
                <a:ext uri="{FF2B5EF4-FFF2-40B4-BE49-F238E27FC236}">
                  <a16:creationId xmlns:a16="http://schemas.microsoft.com/office/drawing/2014/main" id="{05F13BBC-9111-4661-BD55-D0A249DB0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3229"/>
              <a:ext cx="8" cy="103"/>
            </a:xfrm>
            <a:custGeom>
              <a:avLst/>
              <a:gdLst>
                <a:gd name="T0" fmla="*/ 4 w 8"/>
                <a:gd name="T1" fmla="*/ 103 h 103"/>
                <a:gd name="T2" fmla="*/ 8 w 8"/>
                <a:gd name="T3" fmla="*/ 103 h 103"/>
                <a:gd name="T4" fmla="*/ 8 w 8"/>
                <a:gd name="T5" fmla="*/ 0 h 103"/>
                <a:gd name="T6" fmla="*/ 0 w 8"/>
                <a:gd name="T7" fmla="*/ 0 h 103"/>
                <a:gd name="T8" fmla="*/ 0 w 8"/>
                <a:gd name="T9" fmla="*/ 103 h 103"/>
                <a:gd name="T10" fmla="*/ 4 w 8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3">
                  <a:moveTo>
                    <a:pt x="4" y="103"/>
                  </a:moveTo>
                  <a:lnTo>
                    <a:pt x="8" y="10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F2BC96BE-9CA6-4B62-A676-8F6CFBCC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25"/>
              <a:ext cx="8" cy="98"/>
            </a:xfrm>
            <a:custGeom>
              <a:avLst/>
              <a:gdLst>
                <a:gd name="T0" fmla="*/ 4 w 8"/>
                <a:gd name="T1" fmla="*/ 0 h 98"/>
                <a:gd name="T2" fmla="*/ 0 w 8"/>
                <a:gd name="T3" fmla="*/ 0 h 98"/>
                <a:gd name="T4" fmla="*/ 0 w 8"/>
                <a:gd name="T5" fmla="*/ 98 h 98"/>
                <a:gd name="T6" fmla="*/ 8 w 8"/>
                <a:gd name="T7" fmla="*/ 98 h 98"/>
                <a:gd name="T8" fmla="*/ 8 w 8"/>
                <a:gd name="T9" fmla="*/ 0 h 98"/>
                <a:gd name="T10" fmla="*/ 4 w 8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8">
                  <a:moveTo>
                    <a:pt x="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8" y="9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2">
              <a:extLst>
                <a:ext uri="{FF2B5EF4-FFF2-40B4-BE49-F238E27FC236}">
                  <a16:creationId xmlns:a16="http://schemas.microsoft.com/office/drawing/2014/main" id="{B36C3A11-34C4-4FF2-8F34-C4F1C80A5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221"/>
              <a:ext cx="8" cy="96"/>
            </a:xfrm>
            <a:custGeom>
              <a:avLst/>
              <a:gdLst>
                <a:gd name="T0" fmla="*/ 4 w 8"/>
                <a:gd name="T1" fmla="*/ 96 h 96"/>
                <a:gd name="T2" fmla="*/ 8 w 8"/>
                <a:gd name="T3" fmla="*/ 96 h 96"/>
                <a:gd name="T4" fmla="*/ 8 w 8"/>
                <a:gd name="T5" fmla="*/ 0 h 96"/>
                <a:gd name="T6" fmla="*/ 0 w 8"/>
                <a:gd name="T7" fmla="*/ 0 h 96"/>
                <a:gd name="T8" fmla="*/ 0 w 8"/>
                <a:gd name="T9" fmla="*/ 96 h 96"/>
                <a:gd name="T10" fmla="*/ 4 w 8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6">
                  <a:moveTo>
                    <a:pt x="4" y="96"/>
                  </a:moveTo>
                  <a:lnTo>
                    <a:pt x="8" y="9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4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3">
              <a:extLst>
                <a:ext uri="{FF2B5EF4-FFF2-40B4-BE49-F238E27FC236}">
                  <a16:creationId xmlns:a16="http://schemas.microsoft.com/office/drawing/2014/main" id="{737D8784-3D34-4219-954E-AEB4ABA6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3220"/>
              <a:ext cx="8" cy="91"/>
            </a:xfrm>
            <a:custGeom>
              <a:avLst/>
              <a:gdLst>
                <a:gd name="T0" fmla="*/ 4 w 8"/>
                <a:gd name="T1" fmla="*/ 91 h 91"/>
                <a:gd name="T2" fmla="*/ 8 w 8"/>
                <a:gd name="T3" fmla="*/ 91 h 91"/>
                <a:gd name="T4" fmla="*/ 8 w 8"/>
                <a:gd name="T5" fmla="*/ 0 h 91"/>
                <a:gd name="T6" fmla="*/ 0 w 8"/>
                <a:gd name="T7" fmla="*/ 0 h 91"/>
                <a:gd name="T8" fmla="*/ 0 w 8"/>
                <a:gd name="T9" fmla="*/ 91 h 91"/>
                <a:gd name="T10" fmla="*/ 4 w 8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1">
                  <a:moveTo>
                    <a:pt x="4" y="91"/>
                  </a:moveTo>
                  <a:lnTo>
                    <a:pt x="8" y="9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4">
              <a:extLst>
                <a:ext uri="{FF2B5EF4-FFF2-40B4-BE49-F238E27FC236}">
                  <a16:creationId xmlns:a16="http://schemas.microsoft.com/office/drawing/2014/main" id="{7586EE69-2C38-4B5D-9419-408F59090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3217"/>
              <a:ext cx="8" cy="87"/>
            </a:xfrm>
            <a:custGeom>
              <a:avLst/>
              <a:gdLst>
                <a:gd name="T0" fmla="*/ 4 w 8"/>
                <a:gd name="T1" fmla="*/ 87 h 87"/>
                <a:gd name="T2" fmla="*/ 8 w 8"/>
                <a:gd name="T3" fmla="*/ 87 h 87"/>
                <a:gd name="T4" fmla="*/ 8 w 8"/>
                <a:gd name="T5" fmla="*/ 0 h 87"/>
                <a:gd name="T6" fmla="*/ 0 w 8"/>
                <a:gd name="T7" fmla="*/ 0 h 87"/>
                <a:gd name="T8" fmla="*/ 0 w 8"/>
                <a:gd name="T9" fmla="*/ 87 h 87"/>
                <a:gd name="T10" fmla="*/ 4 w 8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7">
                  <a:moveTo>
                    <a:pt x="4" y="87"/>
                  </a:moveTo>
                  <a:lnTo>
                    <a:pt x="8" y="8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5">
              <a:extLst>
                <a:ext uri="{FF2B5EF4-FFF2-40B4-BE49-F238E27FC236}">
                  <a16:creationId xmlns:a16="http://schemas.microsoft.com/office/drawing/2014/main" id="{41281296-B0B4-4808-A46E-2B1FC9F74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152"/>
              <a:ext cx="918" cy="343"/>
            </a:xfrm>
            <a:custGeom>
              <a:avLst/>
              <a:gdLst>
                <a:gd name="T0" fmla="*/ 0 w 918"/>
                <a:gd name="T1" fmla="*/ 269 h 343"/>
                <a:gd name="T2" fmla="*/ 30 w 918"/>
                <a:gd name="T3" fmla="*/ 265 h 343"/>
                <a:gd name="T4" fmla="*/ 61 w 918"/>
                <a:gd name="T5" fmla="*/ 260 h 343"/>
                <a:gd name="T6" fmla="*/ 93 w 918"/>
                <a:gd name="T7" fmla="*/ 255 h 343"/>
                <a:gd name="T8" fmla="*/ 126 w 918"/>
                <a:gd name="T9" fmla="*/ 249 h 343"/>
                <a:gd name="T10" fmla="*/ 158 w 918"/>
                <a:gd name="T11" fmla="*/ 243 h 343"/>
                <a:gd name="T12" fmla="*/ 190 w 918"/>
                <a:gd name="T13" fmla="*/ 236 h 343"/>
                <a:gd name="T14" fmla="*/ 223 w 918"/>
                <a:gd name="T15" fmla="*/ 229 h 343"/>
                <a:gd name="T16" fmla="*/ 255 w 918"/>
                <a:gd name="T17" fmla="*/ 221 h 343"/>
                <a:gd name="T18" fmla="*/ 288 w 918"/>
                <a:gd name="T19" fmla="*/ 214 h 343"/>
                <a:gd name="T20" fmla="*/ 321 w 918"/>
                <a:gd name="T21" fmla="*/ 205 h 343"/>
                <a:gd name="T22" fmla="*/ 354 w 918"/>
                <a:gd name="T23" fmla="*/ 197 h 343"/>
                <a:gd name="T24" fmla="*/ 387 w 918"/>
                <a:gd name="T25" fmla="*/ 188 h 343"/>
                <a:gd name="T26" fmla="*/ 419 w 918"/>
                <a:gd name="T27" fmla="*/ 179 h 343"/>
                <a:gd name="T28" fmla="*/ 451 w 918"/>
                <a:gd name="T29" fmla="*/ 169 h 343"/>
                <a:gd name="T30" fmla="*/ 482 w 918"/>
                <a:gd name="T31" fmla="*/ 159 h 343"/>
                <a:gd name="T32" fmla="*/ 513 w 918"/>
                <a:gd name="T33" fmla="*/ 150 h 343"/>
                <a:gd name="T34" fmla="*/ 543 w 918"/>
                <a:gd name="T35" fmla="*/ 140 h 343"/>
                <a:gd name="T36" fmla="*/ 573 w 918"/>
                <a:gd name="T37" fmla="*/ 130 h 343"/>
                <a:gd name="T38" fmla="*/ 603 w 918"/>
                <a:gd name="T39" fmla="*/ 120 h 343"/>
                <a:gd name="T40" fmla="*/ 632 w 918"/>
                <a:gd name="T41" fmla="*/ 110 h 343"/>
                <a:gd name="T42" fmla="*/ 659 w 918"/>
                <a:gd name="T43" fmla="*/ 101 h 343"/>
                <a:gd name="T44" fmla="*/ 686 w 918"/>
                <a:gd name="T45" fmla="*/ 91 h 343"/>
                <a:gd name="T46" fmla="*/ 712 w 918"/>
                <a:gd name="T47" fmla="*/ 81 h 343"/>
                <a:gd name="T48" fmla="*/ 737 w 918"/>
                <a:gd name="T49" fmla="*/ 71 h 343"/>
                <a:gd name="T50" fmla="*/ 760 w 918"/>
                <a:gd name="T51" fmla="*/ 62 h 343"/>
                <a:gd name="T52" fmla="*/ 783 w 918"/>
                <a:gd name="T53" fmla="*/ 52 h 343"/>
                <a:gd name="T54" fmla="*/ 804 w 918"/>
                <a:gd name="T55" fmla="*/ 43 h 343"/>
                <a:gd name="T56" fmla="*/ 825 w 918"/>
                <a:gd name="T57" fmla="*/ 34 h 343"/>
                <a:gd name="T58" fmla="*/ 844 w 918"/>
                <a:gd name="T59" fmla="*/ 25 h 343"/>
                <a:gd name="T60" fmla="*/ 861 w 918"/>
                <a:gd name="T61" fmla="*/ 16 h 343"/>
                <a:gd name="T62" fmla="*/ 877 w 918"/>
                <a:gd name="T63" fmla="*/ 8 h 343"/>
                <a:gd name="T64" fmla="*/ 891 w 918"/>
                <a:gd name="T65" fmla="*/ 0 h 343"/>
                <a:gd name="T66" fmla="*/ 918 w 918"/>
                <a:gd name="T67" fmla="*/ 0 h 343"/>
                <a:gd name="T68" fmla="*/ 899 w 918"/>
                <a:gd name="T69" fmla="*/ 16 h 343"/>
                <a:gd name="T70" fmla="*/ 872 w 918"/>
                <a:gd name="T71" fmla="*/ 36 h 343"/>
                <a:gd name="T72" fmla="*/ 839 w 918"/>
                <a:gd name="T73" fmla="*/ 58 h 343"/>
                <a:gd name="T74" fmla="*/ 800 w 918"/>
                <a:gd name="T75" fmla="*/ 83 h 343"/>
                <a:gd name="T76" fmla="*/ 757 w 918"/>
                <a:gd name="T77" fmla="*/ 109 h 343"/>
                <a:gd name="T78" fmla="*/ 711 w 918"/>
                <a:gd name="T79" fmla="*/ 136 h 343"/>
                <a:gd name="T80" fmla="*/ 663 w 918"/>
                <a:gd name="T81" fmla="*/ 164 h 343"/>
                <a:gd name="T82" fmla="*/ 613 w 918"/>
                <a:gd name="T83" fmla="*/ 193 h 343"/>
                <a:gd name="T84" fmla="*/ 562 w 918"/>
                <a:gd name="T85" fmla="*/ 220 h 343"/>
                <a:gd name="T86" fmla="*/ 513 w 918"/>
                <a:gd name="T87" fmla="*/ 245 h 343"/>
                <a:gd name="T88" fmla="*/ 465 w 918"/>
                <a:gd name="T89" fmla="*/ 269 h 343"/>
                <a:gd name="T90" fmla="*/ 421 w 918"/>
                <a:gd name="T91" fmla="*/ 291 h 343"/>
                <a:gd name="T92" fmla="*/ 380 w 918"/>
                <a:gd name="T93" fmla="*/ 310 h 343"/>
                <a:gd name="T94" fmla="*/ 344 w 918"/>
                <a:gd name="T95" fmla="*/ 325 h 343"/>
                <a:gd name="T96" fmla="*/ 314 w 918"/>
                <a:gd name="T97" fmla="*/ 336 h 343"/>
                <a:gd name="T98" fmla="*/ 291 w 918"/>
                <a:gd name="T99" fmla="*/ 343 h 343"/>
                <a:gd name="T100" fmla="*/ 0 w 918"/>
                <a:gd name="T101" fmla="*/ 343 h 343"/>
                <a:gd name="T102" fmla="*/ 0 w 918"/>
                <a:gd name="T103" fmla="*/ 26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8" h="343">
                  <a:moveTo>
                    <a:pt x="0" y="269"/>
                  </a:moveTo>
                  <a:lnTo>
                    <a:pt x="30" y="265"/>
                  </a:lnTo>
                  <a:lnTo>
                    <a:pt x="61" y="260"/>
                  </a:lnTo>
                  <a:lnTo>
                    <a:pt x="93" y="255"/>
                  </a:lnTo>
                  <a:lnTo>
                    <a:pt x="126" y="249"/>
                  </a:lnTo>
                  <a:lnTo>
                    <a:pt x="158" y="243"/>
                  </a:lnTo>
                  <a:lnTo>
                    <a:pt x="190" y="236"/>
                  </a:lnTo>
                  <a:lnTo>
                    <a:pt x="223" y="229"/>
                  </a:lnTo>
                  <a:lnTo>
                    <a:pt x="255" y="221"/>
                  </a:lnTo>
                  <a:lnTo>
                    <a:pt x="288" y="214"/>
                  </a:lnTo>
                  <a:lnTo>
                    <a:pt x="321" y="205"/>
                  </a:lnTo>
                  <a:lnTo>
                    <a:pt x="354" y="197"/>
                  </a:lnTo>
                  <a:lnTo>
                    <a:pt x="387" y="188"/>
                  </a:lnTo>
                  <a:lnTo>
                    <a:pt x="419" y="179"/>
                  </a:lnTo>
                  <a:lnTo>
                    <a:pt x="451" y="169"/>
                  </a:lnTo>
                  <a:lnTo>
                    <a:pt x="482" y="159"/>
                  </a:lnTo>
                  <a:lnTo>
                    <a:pt x="513" y="150"/>
                  </a:lnTo>
                  <a:lnTo>
                    <a:pt x="543" y="140"/>
                  </a:lnTo>
                  <a:lnTo>
                    <a:pt x="573" y="130"/>
                  </a:lnTo>
                  <a:lnTo>
                    <a:pt x="603" y="120"/>
                  </a:lnTo>
                  <a:lnTo>
                    <a:pt x="632" y="110"/>
                  </a:lnTo>
                  <a:lnTo>
                    <a:pt x="659" y="101"/>
                  </a:lnTo>
                  <a:lnTo>
                    <a:pt x="686" y="91"/>
                  </a:lnTo>
                  <a:lnTo>
                    <a:pt x="712" y="81"/>
                  </a:lnTo>
                  <a:lnTo>
                    <a:pt x="737" y="71"/>
                  </a:lnTo>
                  <a:lnTo>
                    <a:pt x="760" y="62"/>
                  </a:lnTo>
                  <a:lnTo>
                    <a:pt x="783" y="52"/>
                  </a:lnTo>
                  <a:lnTo>
                    <a:pt x="804" y="43"/>
                  </a:lnTo>
                  <a:lnTo>
                    <a:pt x="825" y="34"/>
                  </a:lnTo>
                  <a:lnTo>
                    <a:pt x="844" y="25"/>
                  </a:lnTo>
                  <a:lnTo>
                    <a:pt x="861" y="16"/>
                  </a:lnTo>
                  <a:lnTo>
                    <a:pt x="877" y="8"/>
                  </a:lnTo>
                  <a:lnTo>
                    <a:pt x="891" y="0"/>
                  </a:lnTo>
                  <a:lnTo>
                    <a:pt x="918" y="0"/>
                  </a:lnTo>
                  <a:lnTo>
                    <a:pt x="899" y="16"/>
                  </a:lnTo>
                  <a:lnTo>
                    <a:pt x="872" y="36"/>
                  </a:lnTo>
                  <a:lnTo>
                    <a:pt x="839" y="58"/>
                  </a:lnTo>
                  <a:lnTo>
                    <a:pt x="800" y="83"/>
                  </a:lnTo>
                  <a:lnTo>
                    <a:pt x="757" y="109"/>
                  </a:lnTo>
                  <a:lnTo>
                    <a:pt x="711" y="136"/>
                  </a:lnTo>
                  <a:lnTo>
                    <a:pt x="663" y="164"/>
                  </a:lnTo>
                  <a:lnTo>
                    <a:pt x="613" y="193"/>
                  </a:lnTo>
                  <a:lnTo>
                    <a:pt x="562" y="220"/>
                  </a:lnTo>
                  <a:lnTo>
                    <a:pt x="513" y="245"/>
                  </a:lnTo>
                  <a:lnTo>
                    <a:pt x="465" y="269"/>
                  </a:lnTo>
                  <a:lnTo>
                    <a:pt x="421" y="291"/>
                  </a:lnTo>
                  <a:lnTo>
                    <a:pt x="380" y="310"/>
                  </a:lnTo>
                  <a:lnTo>
                    <a:pt x="344" y="325"/>
                  </a:lnTo>
                  <a:lnTo>
                    <a:pt x="314" y="336"/>
                  </a:lnTo>
                  <a:lnTo>
                    <a:pt x="291" y="343"/>
                  </a:lnTo>
                  <a:lnTo>
                    <a:pt x="0" y="343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19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6">
              <a:extLst>
                <a:ext uri="{FF2B5EF4-FFF2-40B4-BE49-F238E27FC236}">
                  <a16:creationId xmlns:a16="http://schemas.microsoft.com/office/drawing/2014/main" id="{0FCD7E36-4FF3-44BE-AFA7-6880FB97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152"/>
              <a:ext cx="1384" cy="343"/>
            </a:xfrm>
            <a:custGeom>
              <a:avLst/>
              <a:gdLst>
                <a:gd name="T0" fmla="*/ 1384 w 1384"/>
                <a:gd name="T1" fmla="*/ 343 h 343"/>
                <a:gd name="T2" fmla="*/ 1361 w 1384"/>
                <a:gd name="T3" fmla="*/ 321 h 343"/>
                <a:gd name="T4" fmla="*/ 1334 w 1384"/>
                <a:gd name="T5" fmla="*/ 298 h 343"/>
                <a:gd name="T6" fmla="*/ 1304 w 1384"/>
                <a:gd name="T7" fmla="*/ 272 h 343"/>
                <a:gd name="T8" fmla="*/ 1272 w 1384"/>
                <a:gd name="T9" fmla="*/ 246 h 343"/>
                <a:gd name="T10" fmla="*/ 1238 w 1384"/>
                <a:gd name="T11" fmla="*/ 218 h 343"/>
                <a:gd name="T12" fmla="*/ 1203 w 1384"/>
                <a:gd name="T13" fmla="*/ 191 h 343"/>
                <a:gd name="T14" fmla="*/ 1166 w 1384"/>
                <a:gd name="T15" fmla="*/ 162 h 343"/>
                <a:gd name="T16" fmla="*/ 1130 w 1384"/>
                <a:gd name="T17" fmla="*/ 136 h 343"/>
                <a:gd name="T18" fmla="*/ 1096 w 1384"/>
                <a:gd name="T19" fmla="*/ 110 h 343"/>
                <a:gd name="T20" fmla="*/ 1063 w 1384"/>
                <a:gd name="T21" fmla="*/ 86 h 343"/>
                <a:gd name="T22" fmla="*/ 1032 w 1384"/>
                <a:gd name="T23" fmla="*/ 64 h 343"/>
                <a:gd name="T24" fmla="*/ 1005 w 1384"/>
                <a:gd name="T25" fmla="*/ 44 h 343"/>
                <a:gd name="T26" fmla="*/ 981 w 1384"/>
                <a:gd name="T27" fmla="*/ 28 h 343"/>
                <a:gd name="T28" fmla="*/ 961 w 1384"/>
                <a:gd name="T29" fmla="*/ 15 h 343"/>
                <a:gd name="T30" fmla="*/ 945 w 1384"/>
                <a:gd name="T31" fmla="*/ 5 h 343"/>
                <a:gd name="T32" fmla="*/ 936 w 1384"/>
                <a:gd name="T33" fmla="*/ 0 h 343"/>
                <a:gd name="T34" fmla="*/ 577 w 1384"/>
                <a:gd name="T35" fmla="*/ 0 h 343"/>
                <a:gd name="T36" fmla="*/ 568 w 1384"/>
                <a:gd name="T37" fmla="*/ 10 h 343"/>
                <a:gd name="T38" fmla="*/ 552 w 1384"/>
                <a:gd name="T39" fmla="*/ 24 h 343"/>
                <a:gd name="T40" fmla="*/ 530 w 1384"/>
                <a:gd name="T41" fmla="*/ 41 h 343"/>
                <a:gd name="T42" fmla="*/ 502 w 1384"/>
                <a:gd name="T43" fmla="*/ 61 h 343"/>
                <a:gd name="T44" fmla="*/ 469 w 1384"/>
                <a:gd name="T45" fmla="*/ 84 h 343"/>
                <a:gd name="T46" fmla="*/ 433 w 1384"/>
                <a:gd name="T47" fmla="*/ 108 h 343"/>
                <a:gd name="T48" fmla="*/ 393 w 1384"/>
                <a:gd name="T49" fmla="*/ 134 h 343"/>
                <a:gd name="T50" fmla="*/ 351 w 1384"/>
                <a:gd name="T51" fmla="*/ 161 h 343"/>
                <a:gd name="T52" fmla="*/ 307 w 1384"/>
                <a:gd name="T53" fmla="*/ 189 h 343"/>
                <a:gd name="T54" fmla="*/ 262 w 1384"/>
                <a:gd name="T55" fmla="*/ 216 h 343"/>
                <a:gd name="T56" fmla="*/ 215 w 1384"/>
                <a:gd name="T57" fmla="*/ 242 h 343"/>
                <a:gd name="T58" fmla="*/ 169 w 1384"/>
                <a:gd name="T59" fmla="*/ 266 h 343"/>
                <a:gd name="T60" fmla="*/ 124 w 1384"/>
                <a:gd name="T61" fmla="*/ 289 h 343"/>
                <a:gd name="T62" fmla="*/ 81 w 1384"/>
                <a:gd name="T63" fmla="*/ 310 h 343"/>
                <a:gd name="T64" fmla="*/ 39 w 1384"/>
                <a:gd name="T65" fmla="*/ 328 h 343"/>
                <a:gd name="T66" fmla="*/ 0 w 1384"/>
                <a:gd name="T67" fmla="*/ 343 h 343"/>
                <a:gd name="T68" fmla="*/ 1384 w 1384"/>
                <a:gd name="T6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4" h="343">
                  <a:moveTo>
                    <a:pt x="1384" y="343"/>
                  </a:moveTo>
                  <a:lnTo>
                    <a:pt x="1361" y="321"/>
                  </a:lnTo>
                  <a:lnTo>
                    <a:pt x="1334" y="298"/>
                  </a:lnTo>
                  <a:lnTo>
                    <a:pt x="1304" y="272"/>
                  </a:lnTo>
                  <a:lnTo>
                    <a:pt x="1272" y="246"/>
                  </a:lnTo>
                  <a:lnTo>
                    <a:pt x="1238" y="218"/>
                  </a:lnTo>
                  <a:lnTo>
                    <a:pt x="1203" y="191"/>
                  </a:lnTo>
                  <a:lnTo>
                    <a:pt x="1166" y="162"/>
                  </a:lnTo>
                  <a:lnTo>
                    <a:pt x="1130" y="136"/>
                  </a:lnTo>
                  <a:lnTo>
                    <a:pt x="1096" y="110"/>
                  </a:lnTo>
                  <a:lnTo>
                    <a:pt x="1063" y="86"/>
                  </a:lnTo>
                  <a:lnTo>
                    <a:pt x="1032" y="64"/>
                  </a:lnTo>
                  <a:lnTo>
                    <a:pt x="1005" y="44"/>
                  </a:lnTo>
                  <a:lnTo>
                    <a:pt x="981" y="28"/>
                  </a:lnTo>
                  <a:lnTo>
                    <a:pt x="961" y="15"/>
                  </a:lnTo>
                  <a:lnTo>
                    <a:pt x="945" y="5"/>
                  </a:lnTo>
                  <a:lnTo>
                    <a:pt x="936" y="0"/>
                  </a:lnTo>
                  <a:lnTo>
                    <a:pt x="577" y="0"/>
                  </a:lnTo>
                  <a:lnTo>
                    <a:pt x="568" y="10"/>
                  </a:lnTo>
                  <a:lnTo>
                    <a:pt x="552" y="24"/>
                  </a:lnTo>
                  <a:lnTo>
                    <a:pt x="530" y="41"/>
                  </a:lnTo>
                  <a:lnTo>
                    <a:pt x="502" y="61"/>
                  </a:lnTo>
                  <a:lnTo>
                    <a:pt x="469" y="84"/>
                  </a:lnTo>
                  <a:lnTo>
                    <a:pt x="433" y="108"/>
                  </a:lnTo>
                  <a:lnTo>
                    <a:pt x="393" y="134"/>
                  </a:lnTo>
                  <a:lnTo>
                    <a:pt x="351" y="161"/>
                  </a:lnTo>
                  <a:lnTo>
                    <a:pt x="307" y="189"/>
                  </a:lnTo>
                  <a:lnTo>
                    <a:pt x="262" y="216"/>
                  </a:lnTo>
                  <a:lnTo>
                    <a:pt x="215" y="242"/>
                  </a:lnTo>
                  <a:lnTo>
                    <a:pt x="169" y="266"/>
                  </a:lnTo>
                  <a:lnTo>
                    <a:pt x="124" y="289"/>
                  </a:lnTo>
                  <a:lnTo>
                    <a:pt x="81" y="310"/>
                  </a:lnTo>
                  <a:lnTo>
                    <a:pt x="39" y="328"/>
                  </a:lnTo>
                  <a:lnTo>
                    <a:pt x="0" y="343"/>
                  </a:lnTo>
                  <a:lnTo>
                    <a:pt x="138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9DE3B640-5AE5-48AD-B422-5787B8E4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152"/>
              <a:ext cx="843" cy="343"/>
            </a:xfrm>
            <a:custGeom>
              <a:avLst/>
              <a:gdLst>
                <a:gd name="T0" fmla="*/ 0 w 843"/>
                <a:gd name="T1" fmla="*/ 0 h 343"/>
                <a:gd name="T2" fmla="*/ 593 w 843"/>
                <a:gd name="T3" fmla="*/ 343 h 343"/>
                <a:gd name="T4" fmla="*/ 843 w 843"/>
                <a:gd name="T5" fmla="*/ 343 h 343"/>
                <a:gd name="T6" fmla="*/ 14 w 843"/>
                <a:gd name="T7" fmla="*/ 0 h 343"/>
                <a:gd name="T8" fmla="*/ 14 w 843"/>
                <a:gd name="T9" fmla="*/ 0 h 343"/>
                <a:gd name="T10" fmla="*/ 0 w 843"/>
                <a:gd name="T1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3" h="343">
                  <a:moveTo>
                    <a:pt x="0" y="0"/>
                  </a:moveTo>
                  <a:lnTo>
                    <a:pt x="593" y="343"/>
                  </a:lnTo>
                  <a:lnTo>
                    <a:pt x="843" y="34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1163F467-C0B6-48F1-9515-0FA3C806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3152"/>
              <a:ext cx="627" cy="343"/>
            </a:xfrm>
            <a:custGeom>
              <a:avLst/>
              <a:gdLst>
                <a:gd name="T0" fmla="*/ 627 w 627"/>
                <a:gd name="T1" fmla="*/ 0 h 343"/>
                <a:gd name="T2" fmla="*/ 608 w 627"/>
                <a:gd name="T3" fmla="*/ 16 h 343"/>
                <a:gd name="T4" fmla="*/ 581 w 627"/>
                <a:gd name="T5" fmla="*/ 36 h 343"/>
                <a:gd name="T6" fmla="*/ 548 w 627"/>
                <a:gd name="T7" fmla="*/ 58 h 343"/>
                <a:gd name="T8" fmla="*/ 509 w 627"/>
                <a:gd name="T9" fmla="*/ 83 h 343"/>
                <a:gd name="T10" fmla="*/ 466 w 627"/>
                <a:gd name="T11" fmla="*/ 109 h 343"/>
                <a:gd name="T12" fmla="*/ 420 w 627"/>
                <a:gd name="T13" fmla="*/ 136 h 343"/>
                <a:gd name="T14" fmla="*/ 372 w 627"/>
                <a:gd name="T15" fmla="*/ 164 h 343"/>
                <a:gd name="T16" fmla="*/ 322 w 627"/>
                <a:gd name="T17" fmla="*/ 193 h 343"/>
                <a:gd name="T18" fmla="*/ 271 w 627"/>
                <a:gd name="T19" fmla="*/ 220 h 343"/>
                <a:gd name="T20" fmla="*/ 222 w 627"/>
                <a:gd name="T21" fmla="*/ 245 h 343"/>
                <a:gd name="T22" fmla="*/ 174 w 627"/>
                <a:gd name="T23" fmla="*/ 269 h 343"/>
                <a:gd name="T24" fmla="*/ 130 w 627"/>
                <a:gd name="T25" fmla="*/ 291 h 343"/>
                <a:gd name="T26" fmla="*/ 89 w 627"/>
                <a:gd name="T27" fmla="*/ 310 h 343"/>
                <a:gd name="T28" fmla="*/ 53 w 627"/>
                <a:gd name="T29" fmla="*/ 325 h 343"/>
                <a:gd name="T30" fmla="*/ 23 w 627"/>
                <a:gd name="T31" fmla="*/ 336 h 343"/>
                <a:gd name="T32" fmla="*/ 0 w 627"/>
                <a:gd name="T33" fmla="*/ 343 h 343"/>
                <a:gd name="T34" fmla="*/ 50 w 627"/>
                <a:gd name="T35" fmla="*/ 343 h 343"/>
                <a:gd name="T36" fmla="*/ 89 w 627"/>
                <a:gd name="T37" fmla="*/ 328 h 343"/>
                <a:gd name="T38" fmla="*/ 131 w 627"/>
                <a:gd name="T39" fmla="*/ 310 h 343"/>
                <a:gd name="T40" fmla="*/ 174 w 627"/>
                <a:gd name="T41" fmla="*/ 289 h 343"/>
                <a:gd name="T42" fmla="*/ 219 w 627"/>
                <a:gd name="T43" fmla="*/ 266 h 343"/>
                <a:gd name="T44" fmla="*/ 265 w 627"/>
                <a:gd name="T45" fmla="*/ 242 h 343"/>
                <a:gd name="T46" fmla="*/ 312 w 627"/>
                <a:gd name="T47" fmla="*/ 216 h 343"/>
                <a:gd name="T48" fmla="*/ 357 w 627"/>
                <a:gd name="T49" fmla="*/ 189 h 343"/>
                <a:gd name="T50" fmla="*/ 401 w 627"/>
                <a:gd name="T51" fmla="*/ 161 h 343"/>
                <a:gd name="T52" fmla="*/ 443 w 627"/>
                <a:gd name="T53" fmla="*/ 134 h 343"/>
                <a:gd name="T54" fmla="*/ 483 w 627"/>
                <a:gd name="T55" fmla="*/ 108 h 343"/>
                <a:gd name="T56" fmla="*/ 519 w 627"/>
                <a:gd name="T57" fmla="*/ 84 h 343"/>
                <a:gd name="T58" fmla="*/ 552 w 627"/>
                <a:gd name="T59" fmla="*/ 61 h 343"/>
                <a:gd name="T60" fmla="*/ 580 w 627"/>
                <a:gd name="T61" fmla="*/ 41 h 343"/>
                <a:gd name="T62" fmla="*/ 602 w 627"/>
                <a:gd name="T63" fmla="*/ 24 h 343"/>
                <a:gd name="T64" fmla="*/ 618 w 627"/>
                <a:gd name="T65" fmla="*/ 10 h 343"/>
                <a:gd name="T66" fmla="*/ 627 w 627"/>
                <a:gd name="T67" fmla="*/ 0 h 343"/>
                <a:gd name="T68" fmla="*/ 627 w 627"/>
                <a:gd name="T6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7" h="343">
                  <a:moveTo>
                    <a:pt x="627" y="0"/>
                  </a:moveTo>
                  <a:lnTo>
                    <a:pt x="608" y="16"/>
                  </a:lnTo>
                  <a:lnTo>
                    <a:pt x="581" y="36"/>
                  </a:lnTo>
                  <a:lnTo>
                    <a:pt x="548" y="58"/>
                  </a:lnTo>
                  <a:lnTo>
                    <a:pt x="509" y="83"/>
                  </a:lnTo>
                  <a:lnTo>
                    <a:pt x="466" y="109"/>
                  </a:lnTo>
                  <a:lnTo>
                    <a:pt x="420" y="136"/>
                  </a:lnTo>
                  <a:lnTo>
                    <a:pt x="372" y="164"/>
                  </a:lnTo>
                  <a:lnTo>
                    <a:pt x="322" y="193"/>
                  </a:lnTo>
                  <a:lnTo>
                    <a:pt x="271" y="220"/>
                  </a:lnTo>
                  <a:lnTo>
                    <a:pt x="222" y="245"/>
                  </a:lnTo>
                  <a:lnTo>
                    <a:pt x="174" y="269"/>
                  </a:lnTo>
                  <a:lnTo>
                    <a:pt x="130" y="291"/>
                  </a:lnTo>
                  <a:lnTo>
                    <a:pt x="89" y="310"/>
                  </a:lnTo>
                  <a:lnTo>
                    <a:pt x="53" y="325"/>
                  </a:lnTo>
                  <a:lnTo>
                    <a:pt x="23" y="336"/>
                  </a:lnTo>
                  <a:lnTo>
                    <a:pt x="0" y="343"/>
                  </a:lnTo>
                  <a:lnTo>
                    <a:pt x="50" y="343"/>
                  </a:lnTo>
                  <a:lnTo>
                    <a:pt x="89" y="328"/>
                  </a:lnTo>
                  <a:lnTo>
                    <a:pt x="131" y="310"/>
                  </a:lnTo>
                  <a:lnTo>
                    <a:pt x="174" y="289"/>
                  </a:lnTo>
                  <a:lnTo>
                    <a:pt x="219" y="266"/>
                  </a:lnTo>
                  <a:lnTo>
                    <a:pt x="265" y="242"/>
                  </a:lnTo>
                  <a:lnTo>
                    <a:pt x="312" y="216"/>
                  </a:lnTo>
                  <a:lnTo>
                    <a:pt x="357" y="189"/>
                  </a:lnTo>
                  <a:lnTo>
                    <a:pt x="401" y="161"/>
                  </a:lnTo>
                  <a:lnTo>
                    <a:pt x="443" y="134"/>
                  </a:lnTo>
                  <a:lnTo>
                    <a:pt x="483" y="108"/>
                  </a:lnTo>
                  <a:lnTo>
                    <a:pt x="519" y="84"/>
                  </a:lnTo>
                  <a:lnTo>
                    <a:pt x="552" y="61"/>
                  </a:lnTo>
                  <a:lnTo>
                    <a:pt x="580" y="41"/>
                  </a:lnTo>
                  <a:lnTo>
                    <a:pt x="602" y="24"/>
                  </a:lnTo>
                  <a:lnTo>
                    <a:pt x="618" y="10"/>
                  </a:lnTo>
                  <a:lnTo>
                    <a:pt x="627" y="0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6B3E083A-EDEB-4E28-8BB3-F0D718452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52"/>
              <a:ext cx="608" cy="343"/>
            </a:xfrm>
            <a:custGeom>
              <a:avLst/>
              <a:gdLst>
                <a:gd name="T0" fmla="*/ 0 w 608"/>
                <a:gd name="T1" fmla="*/ 0 h 343"/>
                <a:gd name="T2" fmla="*/ 14 w 608"/>
                <a:gd name="T3" fmla="*/ 0 h 343"/>
                <a:gd name="T4" fmla="*/ 608 w 608"/>
                <a:gd name="T5" fmla="*/ 343 h 343"/>
                <a:gd name="T6" fmla="*/ 448 w 608"/>
                <a:gd name="T7" fmla="*/ 343 h 343"/>
                <a:gd name="T8" fmla="*/ 425 w 608"/>
                <a:gd name="T9" fmla="*/ 321 h 343"/>
                <a:gd name="T10" fmla="*/ 398 w 608"/>
                <a:gd name="T11" fmla="*/ 298 h 343"/>
                <a:gd name="T12" fmla="*/ 368 w 608"/>
                <a:gd name="T13" fmla="*/ 272 h 343"/>
                <a:gd name="T14" fmla="*/ 336 w 608"/>
                <a:gd name="T15" fmla="*/ 246 h 343"/>
                <a:gd name="T16" fmla="*/ 302 w 608"/>
                <a:gd name="T17" fmla="*/ 218 h 343"/>
                <a:gd name="T18" fmla="*/ 267 w 608"/>
                <a:gd name="T19" fmla="*/ 191 h 343"/>
                <a:gd name="T20" fmla="*/ 230 w 608"/>
                <a:gd name="T21" fmla="*/ 162 h 343"/>
                <a:gd name="T22" fmla="*/ 194 w 608"/>
                <a:gd name="T23" fmla="*/ 136 h 343"/>
                <a:gd name="T24" fmla="*/ 160 w 608"/>
                <a:gd name="T25" fmla="*/ 110 h 343"/>
                <a:gd name="T26" fmla="*/ 127 w 608"/>
                <a:gd name="T27" fmla="*/ 86 h 343"/>
                <a:gd name="T28" fmla="*/ 96 w 608"/>
                <a:gd name="T29" fmla="*/ 64 h 343"/>
                <a:gd name="T30" fmla="*/ 69 w 608"/>
                <a:gd name="T31" fmla="*/ 44 h 343"/>
                <a:gd name="T32" fmla="*/ 45 w 608"/>
                <a:gd name="T33" fmla="*/ 28 h 343"/>
                <a:gd name="T34" fmla="*/ 25 w 608"/>
                <a:gd name="T35" fmla="*/ 15 h 343"/>
                <a:gd name="T36" fmla="*/ 9 w 608"/>
                <a:gd name="T37" fmla="*/ 5 h 343"/>
                <a:gd name="T38" fmla="*/ 0 w 608"/>
                <a:gd name="T3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8" h="343">
                  <a:moveTo>
                    <a:pt x="0" y="0"/>
                  </a:moveTo>
                  <a:lnTo>
                    <a:pt x="14" y="0"/>
                  </a:lnTo>
                  <a:lnTo>
                    <a:pt x="608" y="343"/>
                  </a:lnTo>
                  <a:lnTo>
                    <a:pt x="448" y="343"/>
                  </a:lnTo>
                  <a:lnTo>
                    <a:pt x="425" y="321"/>
                  </a:lnTo>
                  <a:lnTo>
                    <a:pt x="398" y="298"/>
                  </a:lnTo>
                  <a:lnTo>
                    <a:pt x="368" y="272"/>
                  </a:lnTo>
                  <a:lnTo>
                    <a:pt x="336" y="246"/>
                  </a:lnTo>
                  <a:lnTo>
                    <a:pt x="302" y="218"/>
                  </a:lnTo>
                  <a:lnTo>
                    <a:pt x="267" y="191"/>
                  </a:lnTo>
                  <a:lnTo>
                    <a:pt x="230" y="162"/>
                  </a:lnTo>
                  <a:lnTo>
                    <a:pt x="194" y="136"/>
                  </a:lnTo>
                  <a:lnTo>
                    <a:pt x="160" y="110"/>
                  </a:lnTo>
                  <a:lnTo>
                    <a:pt x="127" y="86"/>
                  </a:lnTo>
                  <a:lnTo>
                    <a:pt x="96" y="64"/>
                  </a:lnTo>
                  <a:lnTo>
                    <a:pt x="69" y="44"/>
                  </a:lnTo>
                  <a:lnTo>
                    <a:pt x="45" y="28"/>
                  </a:lnTo>
                  <a:lnTo>
                    <a:pt x="25" y="1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0">
              <a:extLst>
                <a:ext uri="{FF2B5EF4-FFF2-40B4-BE49-F238E27FC236}">
                  <a16:creationId xmlns:a16="http://schemas.microsoft.com/office/drawing/2014/main" id="{0F3851A3-943B-42BF-90EC-9AFECC360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54"/>
              <a:ext cx="7" cy="2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1 h 2"/>
                <a:gd name="T4" fmla="*/ 7 w 7"/>
                <a:gd name="T5" fmla="*/ 1 h 2"/>
                <a:gd name="T6" fmla="*/ 7 w 7"/>
                <a:gd name="T7" fmla="*/ 0 h 2"/>
                <a:gd name="T8" fmla="*/ 7 w 7"/>
                <a:gd name="T9" fmla="*/ 0 h 2"/>
                <a:gd name="T10" fmla="*/ 0 w 7"/>
                <a:gd name="T11" fmla="*/ 0 h 2"/>
                <a:gd name="T12" fmla="*/ 0 w 7"/>
                <a:gd name="T13" fmla="*/ 0 h 2"/>
                <a:gd name="T14" fmla="*/ 0 w 7"/>
                <a:gd name="T15" fmla="*/ 1 h 2"/>
                <a:gd name="T16" fmla="*/ 0 w 7"/>
                <a:gd name="T17" fmla="*/ 1 h 2"/>
                <a:gd name="T18" fmla="*/ 1 w 7"/>
                <a:gd name="T19" fmla="*/ 2 h 2"/>
                <a:gd name="T20" fmla="*/ 7 w 7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1">
              <a:extLst>
                <a:ext uri="{FF2B5EF4-FFF2-40B4-BE49-F238E27FC236}">
                  <a16:creationId xmlns:a16="http://schemas.microsoft.com/office/drawing/2014/main" id="{5487769B-1C55-4B18-8A97-BAA438CA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3261"/>
              <a:ext cx="21" cy="19"/>
            </a:xfrm>
            <a:custGeom>
              <a:avLst/>
              <a:gdLst>
                <a:gd name="T0" fmla="*/ 21 w 21"/>
                <a:gd name="T1" fmla="*/ 0 h 19"/>
                <a:gd name="T2" fmla="*/ 21 w 21"/>
                <a:gd name="T3" fmla="*/ 5 h 19"/>
                <a:gd name="T4" fmla="*/ 21 w 21"/>
                <a:gd name="T5" fmla="*/ 9 h 19"/>
                <a:gd name="T6" fmla="*/ 21 w 21"/>
                <a:gd name="T7" fmla="*/ 14 h 19"/>
                <a:gd name="T8" fmla="*/ 21 w 21"/>
                <a:gd name="T9" fmla="*/ 19 h 19"/>
                <a:gd name="T10" fmla="*/ 0 w 21"/>
                <a:gd name="T11" fmla="*/ 19 h 19"/>
                <a:gd name="T12" fmla="*/ 0 w 21"/>
                <a:gd name="T13" fmla="*/ 14 h 19"/>
                <a:gd name="T14" fmla="*/ 1 w 21"/>
                <a:gd name="T15" fmla="*/ 9 h 19"/>
                <a:gd name="T16" fmla="*/ 1 w 21"/>
                <a:gd name="T17" fmla="*/ 5 h 19"/>
                <a:gd name="T18" fmla="*/ 2 w 21"/>
                <a:gd name="T19" fmla="*/ 0 h 19"/>
                <a:gd name="T20" fmla="*/ 21 w 21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1" y="5"/>
                  </a:lnTo>
                  <a:lnTo>
                    <a:pt x="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2">
              <a:extLst>
                <a:ext uri="{FF2B5EF4-FFF2-40B4-BE49-F238E27FC236}">
                  <a16:creationId xmlns:a16="http://schemas.microsoft.com/office/drawing/2014/main" id="{7F7D8DE0-96E5-4B61-BC3D-968F68FA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295"/>
              <a:ext cx="27" cy="24"/>
            </a:xfrm>
            <a:custGeom>
              <a:avLst/>
              <a:gdLst>
                <a:gd name="T0" fmla="*/ 27 w 27"/>
                <a:gd name="T1" fmla="*/ 0 h 24"/>
                <a:gd name="T2" fmla="*/ 27 w 27"/>
                <a:gd name="T3" fmla="*/ 6 h 24"/>
                <a:gd name="T4" fmla="*/ 27 w 27"/>
                <a:gd name="T5" fmla="*/ 12 h 24"/>
                <a:gd name="T6" fmla="*/ 26 w 27"/>
                <a:gd name="T7" fmla="*/ 18 h 24"/>
                <a:gd name="T8" fmla="*/ 26 w 27"/>
                <a:gd name="T9" fmla="*/ 24 h 24"/>
                <a:gd name="T10" fmla="*/ 0 w 27"/>
                <a:gd name="T11" fmla="*/ 24 h 24"/>
                <a:gd name="T12" fmla="*/ 1 w 27"/>
                <a:gd name="T13" fmla="*/ 18 h 24"/>
                <a:gd name="T14" fmla="*/ 2 w 27"/>
                <a:gd name="T15" fmla="*/ 12 h 24"/>
                <a:gd name="T16" fmla="*/ 3 w 27"/>
                <a:gd name="T17" fmla="*/ 6 h 24"/>
                <a:gd name="T18" fmla="*/ 4 w 27"/>
                <a:gd name="T19" fmla="*/ 0 h 24"/>
                <a:gd name="T20" fmla="*/ 27 w 27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27" y="0"/>
                  </a:moveTo>
                  <a:lnTo>
                    <a:pt x="27" y="6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2"/>
                  </a:lnTo>
                  <a:lnTo>
                    <a:pt x="3" y="6"/>
                  </a:lnTo>
                  <a:lnTo>
                    <a:pt x="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3">
              <a:extLst>
                <a:ext uri="{FF2B5EF4-FFF2-40B4-BE49-F238E27FC236}">
                  <a16:creationId xmlns:a16="http://schemas.microsoft.com/office/drawing/2014/main" id="{DA87F8F1-145E-47B7-A111-01A6E13BA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3343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36 w 36"/>
                <a:gd name="T3" fmla="*/ 8 h 36"/>
                <a:gd name="T4" fmla="*/ 35 w 36"/>
                <a:gd name="T5" fmla="*/ 17 h 36"/>
                <a:gd name="T6" fmla="*/ 34 w 36"/>
                <a:gd name="T7" fmla="*/ 26 h 36"/>
                <a:gd name="T8" fmla="*/ 33 w 36"/>
                <a:gd name="T9" fmla="*/ 36 h 36"/>
                <a:gd name="T10" fmla="*/ 0 w 36"/>
                <a:gd name="T11" fmla="*/ 36 h 36"/>
                <a:gd name="T12" fmla="*/ 2 w 36"/>
                <a:gd name="T13" fmla="*/ 26 h 36"/>
                <a:gd name="T14" fmla="*/ 4 w 36"/>
                <a:gd name="T15" fmla="*/ 17 h 36"/>
                <a:gd name="T16" fmla="*/ 5 w 36"/>
                <a:gd name="T17" fmla="*/ 8 h 36"/>
                <a:gd name="T18" fmla="*/ 7 w 36"/>
                <a:gd name="T19" fmla="*/ 0 h 36"/>
                <a:gd name="T20" fmla="*/ 36 w 36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36" y="8"/>
                  </a:lnTo>
                  <a:lnTo>
                    <a:pt x="35" y="17"/>
                  </a:lnTo>
                  <a:lnTo>
                    <a:pt x="34" y="26"/>
                  </a:lnTo>
                  <a:lnTo>
                    <a:pt x="33" y="3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4" y="17"/>
                  </a:lnTo>
                  <a:lnTo>
                    <a:pt x="5" y="8"/>
                  </a:lnTo>
                  <a:lnTo>
                    <a:pt x="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4">
              <a:extLst>
                <a:ext uri="{FF2B5EF4-FFF2-40B4-BE49-F238E27FC236}">
                  <a16:creationId xmlns:a16="http://schemas.microsoft.com/office/drawing/2014/main" id="{B26889E0-D081-48BE-BA3E-D99406CDA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3411"/>
              <a:ext cx="58" cy="62"/>
            </a:xfrm>
            <a:custGeom>
              <a:avLst/>
              <a:gdLst>
                <a:gd name="T0" fmla="*/ 58 w 58"/>
                <a:gd name="T1" fmla="*/ 0 h 62"/>
                <a:gd name="T2" fmla="*/ 56 w 58"/>
                <a:gd name="T3" fmla="*/ 15 h 62"/>
                <a:gd name="T4" fmla="*/ 53 w 58"/>
                <a:gd name="T5" fmla="*/ 30 h 62"/>
                <a:gd name="T6" fmla="*/ 50 w 58"/>
                <a:gd name="T7" fmla="*/ 46 h 62"/>
                <a:gd name="T8" fmla="*/ 46 w 58"/>
                <a:gd name="T9" fmla="*/ 62 h 62"/>
                <a:gd name="T10" fmla="*/ 0 w 58"/>
                <a:gd name="T11" fmla="*/ 62 h 62"/>
                <a:gd name="T12" fmla="*/ 6 w 58"/>
                <a:gd name="T13" fmla="*/ 46 h 62"/>
                <a:gd name="T14" fmla="*/ 12 w 58"/>
                <a:gd name="T15" fmla="*/ 31 h 62"/>
                <a:gd name="T16" fmla="*/ 17 w 58"/>
                <a:gd name="T17" fmla="*/ 15 h 62"/>
                <a:gd name="T18" fmla="*/ 21 w 58"/>
                <a:gd name="T19" fmla="*/ 0 h 62"/>
                <a:gd name="T20" fmla="*/ 58 w 58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2">
                  <a:moveTo>
                    <a:pt x="58" y="0"/>
                  </a:moveTo>
                  <a:lnTo>
                    <a:pt x="56" y="15"/>
                  </a:lnTo>
                  <a:lnTo>
                    <a:pt x="53" y="30"/>
                  </a:lnTo>
                  <a:lnTo>
                    <a:pt x="50" y="46"/>
                  </a:lnTo>
                  <a:lnTo>
                    <a:pt x="46" y="62"/>
                  </a:lnTo>
                  <a:lnTo>
                    <a:pt x="0" y="62"/>
                  </a:lnTo>
                  <a:lnTo>
                    <a:pt x="6" y="46"/>
                  </a:lnTo>
                  <a:lnTo>
                    <a:pt x="12" y="31"/>
                  </a:lnTo>
                  <a:lnTo>
                    <a:pt x="17" y="15"/>
                  </a:lnTo>
                  <a:lnTo>
                    <a:pt x="21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6F3B84E3-849B-43CF-902F-930DE738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232"/>
              <a:ext cx="18" cy="19"/>
            </a:xfrm>
            <a:custGeom>
              <a:avLst/>
              <a:gdLst>
                <a:gd name="T0" fmla="*/ 17 w 18"/>
                <a:gd name="T1" fmla="*/ 0 h 19"/>
                <a:gd name="T2" fmla="*/ 17 w 18"/>
                <a:gd name="T3" fmla="*/ 5 h 19"/>
                <a:gd name="T4" fmla="*/ 18 w 18"/>
                <a:gd name="T5" fmla="*/ 9 h 19"/>
                <a:gd name="T6" fmla="*/ 18 w 18"/>
                <a:gd name="T7" fmla="*/ 14 h 19"/>
                <a:gd name="T8" fmla="*/ 18 w 18"/>
                <a:gd name="T9" fmla="*/ 19 h 19"/>
                <a:gd name="T10" fmla="*/ 0 w 18"/>
                <a:gd name="T11" fmla="*/ 19 h 19"/>
                <a:gd name="T12" fmla="*/ 0 w 18"/>
                <a:gd name="T13" fmla="*/ 14 h 19"/>
                <a:gd name="T14" fmla="*/ 1 w 18"/>
                <a:gd name="T15" fmla="*/ 10 h 19"/>
                <a:gd name="T16" fmla="*/ 1 w 18"/>
                <a:gd name="T17" fmla="*/ 5 h 19"/>
                <a:gd name="T18" fmla="*/ 1 w 18"/>
                <a:gd name="T19" fmla="*/ 1 h 19"/>
                <a:gd name="T20" fmla="*/ 17 w 1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7" y="0"/>
                  </a:moveTo>
                  <a:lnTo>
                    <a:pt x="17" y="5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18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5"/>
                  </a:lnTo>
                  <a:lnTo>
                    <a:pt x="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2C41127C-4CCC-4C2A-A7FD-4799EF636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216"/>
              <a:ext cx="15" cy="9"/>
            </a:xfrm>
            <a:custGeom>
              <a:avLst/>
              <a:gdLst>
                <a:gd name="T0" fmla="*/ 14 w 15"/>
                <a:gd name="T1" fmla="*/ 0 h 9"/>
                <a:gd name="T2" fmla="*/ 14 w 15"/>
                <a:gd name="T3" fmla="*/ 2 h 9"/>
                <a:gd name="T4" fmla="*/ 14 w 15"/>
                <a:gd name="T5" fmla="*/ 4 h 9"/>
                <a:gd name="T6" fmla="*/ 14 w 15"/>
                <a:gd name="T7" fmla="*/ 7 h 9"/>
                <a:gd name="T8" fmla="*/ 15 w 15"/>
                <a:gd name="T9" fmla="*/ 9 h 9"/>
                <a:gd name="T10" fmla="*/ 0 w 15"/>
                <a:gd name="T11" fmla="*/ 9 h 9"/>
                <a:gd name="T12" fmla="*/ 0 w 15"/>
                <a:gd name="T13" fmla="*/ 7 h 9"/>
                <a:gd name="T14" fmla="*/ 0 w 15"/>
                <a:gd name="T15" fmla="*/ 4 h 9"/>
                <a:gd name="T16" fmla="*/ 0 w 15"/>
                <a:gd name="T17" fmla="*/ 2 h 9"/>
                <a:gd name="T18" fmla="*/ 0 w 15"/>
                <a:gd name="T19" fmla="*/ 0 h 9"/>
                <a:gd name="T20" fmla="*/ 14 w 15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9">
                  <a:moveTo>
                    <a:pt x="14" y="0"/>
                  </a:moveTo>
                  <a:lnTo>
                    <a:pt x="14" y="2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5E3B0D54-0BBD-4CCD-B8DE-118B79EC8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201"/>
              <a:ext cx="13" cy="9"/>
            </a:xfrm>
            <a:custGeom>
              <a:avLst/>
              <a:gdLst>
                <a:gd name="T0" fmla="*/ 13 w 13"/>
                <a:gd name="T1" fmla="*/ 9 h 9"/>
                <a:gd name="T2" fmla="*/ 13 w 13"/>
                <a:gd name="T3" fmla="*/ 7 h 9"/>
                <a:gd name="T4" fmla="*/ 13 w 13"/>
                <a:gd name="T5" fmla="*/ 4 h 9"/>
                <a:gd name="T6" fmla="*/ 13 w 13"/>
                <a:gd name="T7" fmla="*/ 2 h 9"/>
                <a:gd name="T8" fmla="*/ 13 w 13"/>
                <a:gd name="T9" fmla="*/ 0 h 9"/>
                <a:gd name="T10" fmla="*/ 1 w 13"/>
                <a:gd name="T11" fmla="*/ 0 h 9"/>
                <a:gd name="T12" fmla="*/ 1 w 13"/>
                <a:gd name="T13" fmla="*/ 2 h 9"/>
                <a:gd name="T14" fmla="*/ 1 w 13"/>
                <a:gd name="T15" fmla="*/ 4 h 9"/>
                <a:gd name="T16" fmla="*/ 1 w 13"/>
                <a:gd name="T17" fmla="*/ 7 h 9"/>
                <a:gd name="T18" fmla="*/ 0 w 13"/>
                <a:gd name="T19" fmla="*/ 9 h 9"/>
                <a:gd name="T20" fmla="*/ 13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13" y="9"/>
                  </a:moveTo>
                  <a:lnTo>
                    <a:pt x="13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8">
              <a:extLst>
                <a:ext uri="{FF2B5EF4-FFF2-40B4-BE49-F238E27FC236}">
                  <a16:creationId xmlns:a16="http://schemas.microsoft.com/office/drawing/2014/main" id="{B5C8AFB6-A10A-4C36-867A-DE00E8F7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3189"/>
              <a:ext cx="11" cy="8"/>
            </a:xfrm>
            <a:custGeom>
              <a:avLst/>
              <a:gdLst>
                <a:gd name="T0" fmla="*/ 10 w 11"/>
                <a:gd name="T1" fmla="*/ 0 h 8"/>
                <a:gd name="T2" fmla="*/ 10 w 11"/>
                <a:gd name="T3" fmla="*/ 2 h 8"/>
                <a:gd name="T4" fmla="*/ 11 w 11"/>
                <a:gd name="T5" fmla="*/ 4 h 8"/>
                <a:gd name="T6" fmla="*/ 11 w 11"/>
                <a:gd name="T7" fmla="*/ 6 h 8"/>
                <a:gd name="T8" fmla="*/ 11 w 11"/>
                <a:gd name="T9" fmla="*/ 8 h 8"/>
                <a:gd name="T10" fmla="*/ 0 w 11"/>
                <a:gd name="T11" fmla="*/ 8 h 8"/>
                <a:gd name="T12" fmla="*/ 0 w 11"/>
                <a:gd name="T13" fmla="*/ 6 h 8"/>
                <a:gd name="T14" fmla="*/ 0 w 11"/>
                <a:gd name="T15" fmla="*/ 4 h 8"/>
                <a:gd name="T16" fmla="*/ 0 w 11"/>
                <a:gd name="T17" fmla="*/ 2 h 8"/>
                <a:gd name="T18" fmla="*/ 0 w 11"/>
                <a:gd name="T19" fmla="*/ 0 h 8"/>
                <a:gd name="T20" fmla="*/ 10 w 11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8">
                  <a:moveTo>
                    <a:pt x="10" y="0"/>
                  </a:moveTo>
                  <a:lnTo>
                    <a:pt x="10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054BC6A3-285E-4260-8842-075563205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3180"/>
              <a:ext cx="10" cy="6"/>
            </a:xfrm>
            <a:custGeom>
              <a:avLst/>
              <a:gdLst>
                <a:gd name="T0" fmla="*/ 9 w 10"/>
                <a:gd name="T1" fmla="*/ 0 h 6"/>
                <a:gd name="T2" fmla="*/ 9 w 10"/>
                <a:gd name="T3" fmla="*/ 1 h 6"/>
                <a:gd name="T4" fmla="*/ 9 w 10"/>
                <a:gd name="T5" fmla="*/ 3 h 6"/>
                <a:gd name="T6" fmla="*/ 9 w 10"/>
                <a:gd name="T7" fmla="*/ 4 h 6"/>
                <a:gd name="T8" fmla="*/ 10 w 10"/>
                <a:gd name="T9" fmla="*/ 6 h 6"/>
                <a:gd name="T10" fmla="*/ 0 w 10"/>
                <a:gd name="T11" fmla="*/ 6 h 6"/>
                <a:gd name="T12" fmla="*/ 0 w 10"/>
                <a:gd name="T13" fmla="*/ 4 h 6"/>
                <a:gd name="T14" fmla="*/ 0 w 10"/>
                <a:gd name="T15" fmla="*/ 3 h 6"/>
                <a:gd name="T16" fmla="*/ 0 w 10"/>
                <a:gd name="T17" fmla="*/ 1 h 6"/>
                <a:gd name="T18" fmla="*/ 0 w 10"/>
                <a:gd name="T19" fmla="*/ 0 h 6"/>
                <a:gd name="T20" fmla="*/ 9 w 10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9" y="0"/>
                  </a:move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0">
              <a:extLst>
                <a:ext uri="{FF2B5EF4-FFF2-40B4-BE49-F238E27FC236}">
                  <a16:creationId xmlns:a16="http://schemas.microsoft.com/office/drawing/2014/main" id="{95B99AE0-F02C-4591-93FA-2E77ED76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174"/>
              <a:ext cx="9" cy="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1 h 3"/>
                <a:gd name="T4" fmla="*/ 0 w 9"/>
                <a:gd name="T5" fmla="*/ 1 h 3"/>
                <a:gd name="T6" fmla="*/ 0 w 9"/>
                <a:gd name="T7" fmla="*/ 2 h 3"/>
                <a:gd name="T8" fmla="*/ 0 w 9"/>
                <a:gd name="T9" fmla="*/ 3 h 3"/>
                <a:gd name="T10" fmla="*/ 9 w 9"/>
                <a:gd name="T11" fmla="*/ 3 h 3"/>
                <a:gd name="T12" fmla="*/ 9 w 9"/>
                <a:gd name="T13" fmla="*/ 2 h 3"/>
                <a:gd name="T14" fmla="*/ 9 w 9"/>
                <a:gd name="T15" fmla="*/ 1 h 3"/>
                <a:gd name="T16" fmla="*/ 9 w 9"/>
                <a:gd name="T17" fmla="*/ 1 h 3"/>
                <a:gd name="T18" fmla="*/ 9 w 9"/>
                <a:gd name="T19" fmla="*/ 0 h 3"/>
                <a:gd name="T20" fmla="*/ 0 w 9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1">
              <a:extLst>
                <a:ext uri="{FF2B5EF4-FFF2-40B4-BE49-F238E27FC236}">
                  <a16:creationId xmlns:a16="http://schemas.microsoft.com/office/drawing/2014/main" id="{517FF14A-C684-47F2-894E-B547095A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168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1 h 4"/>
                <a:gd name="T4" fmla="*/ 0 w 9"/>
                <a:gd name="T5" fmla="*/ 2 h 4"/>
                <a:gd name="T6" fmla="*/ 0 w 9"/>
                <a:gd name="T7" fmla="*/ 3 h 4"/>
                <a:gd name="T8" fmla="*/ 0 w 9"/>
                <a:gd name="T9" fmla="*/ 4 h 4"/>
                <a:gd name="T10" fmla="*/ 9 w 9"/>
                <a:gd name="T11" fmla="*/ 4 h 4"/>
                <a:gd name="T12" fmla="*/ 8 w 9"/>
                <a:gd name="T13" fmla="*/ 3 h 4"/>
                <a:gd name="T14" fmla="*/ 8 w 9"/>
                <a:gd name="T15" fmla="*/ 2 h 4"/>
                <a:gd name="T16" fmla="*/ 8 w 9"/>
                <a:gd name="T17" fmla="*/ 1 h 4"/>
                <a:gd name="T18" fmla="*/ 8 w 9"/>
                <a:gd name="T19" fmla="*/ 0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2">
              <a:extLst>
                <a:ext uri="{FF2B5EF4-FFF2-40B4-BE49-F238E27FC236}">
                  <a16:creationId xmlns:a16="http://schemas.microsoft.com/office/drawing/2014/main" id="{74F3CC98-75C1-4DDE-822A-943F2294C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163"/>
              <a:ext cx="8" cy="3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1 h 3"/>
                <a:gd name="T4" fmla="*/ 8 w 8"/>
                <a:gd name="T5" fmla="*/ 1 h 3"/>
                <a:gd name="T6" fmla="*/ 8 w 8"/>
                <a:gd name="T7" fmla="*/ 2 h 3"/>
                <a:gd name="T8" fmla="*/ 8 w 8"/>
                <a:gd name="T9" fmla="*/ 3 h 3"/>
                <a:gd name="T10" fmla="*/ 1 w 8"/>
                <a:gd name="T11" fmla="*/ 3 h 3"/>
                <a:gd name="T12" fmla="*/ 1 w 8"/>
                <a:gd name="T13" fmla="*/ 2 h 3"/>
                <a:gd name="T14" fmla="*/ 1 w 8"/>
                <a:gd name="T15" fmla="*/ 1 h 3"/>
                <a:gd name="T16" fmla="*/ 1 w 8"/>
                <a:gd name="T17" fmla="*/ 1 h 3"/>
                <a:gd name="T18" fmla="*/ 0 w 8"/>
                <a:gd name="T19" fmla="*/ 0 h 3"/>
                <a:gd name="T20" fmla="*/ 8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3">
              <a:extLst>
                <a:ext uri="{FF2B5EF4-FFF2-40B4-BE49-F238E27FC236}">
                  <a16:creationId xmlns:a16="http://schemas.microsoft.com/office/drawing/2014/main" id="{EF807D26-C79E-4EC0-A4DB-E79FD486A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158"/>
              <a:ext cx="7" cy="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0 w 7"/>
                <a:gd name="T7" fmla="*/ 2 h 3"/>
                <a:gd name="T8" fmla="*/ 0 w 7"/>
                <a:gd name="T9" fmla="*/ 2 h 3"/>
                <a:gd name="T10" fmla="*/ 7 w 7"/>
                <a:gd name="T11" fmla="*/ 3 h 3"/>
                <a:gd name="T12" fmla="*/ 7 w 7"/>
                <a:gd name="T13" fmla="*/ 2 h 3"/>
                <a:gd name="T14" fmla="*/ 7 w 7"/>
                <a:gd name="T15" fmla="*/ 1 h 3"/>
                <a:gd name="T16" fmla="*/ 7 w 7"/>
                <a:gd name="T17" fmla="*/ 1 h 3"/>
                <a:gd name="T18" fmla="*/ 7 w 7"/>
                <a:gd name="T19" fmla="*/ 0 h 3"/>
                <a:gd name="T20" fmla="*/ 0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53D5B2C8-0AF4-41BD-B5B3-934CB4004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3152"/>
              <a:ext cx="931" cy="53"/>
            </a:xfrm>
            <a:custGeom>
              <a:avLst/>
              <a:gdLst>
                <a:gd name="T0" fmla="*/ 931 w 931"/>
                <a:gd name="T1" fmla="*/ 53 h 53"/>
                <a:gd name="T2" fmla="*/ 931 w 931"/>
                <a:gd name="T3" fmla="*/ 0 h 53"/>
                <a:gd name="T4" fmla="*/ 0 w 931"/>
                <a:gd name="T5" fmla="*/ 0 h 53"/>
                <a:gd name="T6" fmla="*/ 931 w 931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1" h="53">
                  <a:moveTo>
                    <a:pt x="931" y="53"/>
                  </a:moveTo>
                  <a:lnTo>
                    <a:pt x="931" y="0"/>
                  </a:lnTo>
                  <a:lnTo>
                    <a:pt x="0" y="0"/>
                  </a:lnTo>
                  <a:lnTo>
                    <a:pt x="931" y="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5">
              <a:extLst>
                <a:ext uri="{FF2B5EF4-FFF2-40B4-BE49-F238E27FC236}">
                  <a16:creationId xmlns:a16="http://schemas.microsoft.com/office/drawing/2014/main" id="{B62710C5-C729-432F-86FF-7975BAADD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151"/>
              <a:ext cx="1033" cy="250"/>
            </a:xfrm>
            <a:custGeom>
              <a:avLst/>
              <a:gdLst>
                <a:gd name="T0" fmla="*/ 0 w 1033"/>
                <a:gd name="T1" fmla="*/ 0 h 250"/>
                <a:gd name="T2" fmla="*/ 1033 w 1033"/>
                <a:gd name="T3" fmla="*/ 250 h 250"/>
                <a:gd name="T4" fmla="*/ 1033 w 1033"/>
                <a:gd name="T5" fmla="*/ 163 h 250"/>
                <a:gd name="T6" fmla="*/ 66 w 1033"/>
                <a:gd name="T7" fmla="*/ 1 h 250"/>
                <a:gd name="T8" fmla="*/ 1 w 1033"/>
                <a:gd name="T9" fmla="*/ 1 h 250"/>
                <a:gd name="T10" fmla="*/ 0 w 1033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3" h="250">
                  <a:moveTo>
                    <a:pt x="0" y="0"/>
                  </a:moveTo>
                  <a:lnTo>
                    <a:pt x="1033" y="250"/>
                  </a:lnTo>
                  <a:lnTo>
                    <a:pt x="1033" y="163"/>
                  </a:lnTo>
                  <a:lnTo>
                    <a:pt x="66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6">
              <a:extLst>
                <a:ext uri="{FF2B5EF4-FFF2-40B4-BE49-F238E27FC236}">
                  <a16:creationId xmlns:a16="http://schemas.microsoft.com/office/drawing/2014/main" id="{9D607261-530C-45F4-B162-D1DA0D8F6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2711"/>
              <a:ext cx="8" cy="784"/>
            </a:xfrm>
            <a:custGeom>
              <a:avLst/>
              <a:gdLst>
                <a:gd name="T0" fmla="*/ 4 w 8"/>
                <a:gd name="T1" fmla="*/ 8 h 784"/>
                <a:gd name="T2" fmla="*/ 0 w 8"/>
                <a:gd name="T3" fmla="*/ 4 h 784"/>
                <a:gd name="T4" fmla="*/ 0 w 8"/>
                <a:gd name="T5" fmla="*/ 784 h 784"/>
                <a:gd name="T6" fmla="*/ 8 w 8"/>
                <a:gd name="T7" fmla="*/ 784 h 784"/>
                <a:gd name="T8" fmla="*/ 8 w 8"/>
                <a:gd name="T9" fmla="*/ 4 h 784"/>
                <a:gd name="T10" fmla="*/ 4 w 8"/>
                <a:gd name="T11" fmla="*/ 0 h 784"/>
                <a:gd name="T12" fmla="*/ 8 w 8"/>
                <a:gd name="T13" fmla="*/ 4 h 784"/>
                <a:gd name="T14" fmla="*/ 8 w 8"/>
                <a:gd name="T15" fmla="*/ 0 h 784"/>
                <a:gd name="T16" fmla="*/ 4 w 8"/>
                <a:gd name="T17" fmla="*/ 0 h 784"/>
                <a:gd name="T18" fmla="*/ 4 w 8"/>
                <a:gd name="T19" fmla="*/ 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8"/>
                  </a:moveTo>
                  <a:lnTo>
                    <a:pt x="0" y="4"/>
                  </a:lnTo>
                  <a:lnTo>
                    <a:pt x="0" y="784"/>
                  </a:lnTo>
                  <a:lnTo>
                    <a:pt x="8" y="784"/>
                  </a:lnTo>
                  <a:lnTo>
                    <a:pt x="8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7">
              <a:extLst>
                <a:ext uri="{FF2B5EF4-FFF2-40B4-BE49-F238E27FC236}">
                  <a16:creationId xmlns:a16="http://schemas.microsoft.com/office/drawing/2014/main" id="{16EA1289-A645-4E82-ABB8-18C4B8CC4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1"/>
              <a:ext cx="2356" cy="8"/>
            </a:xfrm>
            <a:custGeom>
              <a:avLst/>
              <a:gdLst>
                <a:gd name="T0" fmla="*/ 8 w 2356"/>
                <a:gd name="T1" fmla="*/ 4 h 8"/>
                <a:gd name="T2" fmla="*/ 4 w 2356"/>
                <a:gd name="T3" fmla="*/ 8 h 8"/>
                <a:gd name="T4" fmla="*/ 2356 w 2356"/>
                <a:gd name="T5" fmla="*/ 8 h 8"/>
                <a:gd name="T6" fmla="*/ 2356 w 2356"/>
                <a:gd name="T7" fmla="*/ 0 h 8"/>
                <a:gd name="T8" fmla="*/ 4 w 2356"/>
                <a:gd name="T9" fmla="*/ 0 h 8"/>
                <a:gd name="T10" fmla="*/ 0 w 2356"/>
                <a:gd name="T11" fmla="*/ 4 h 8"/>
                <a:gd name="T12" fmla="*/ 4 w 2356"/>
                <a:gd name="T13" fmla="*/ 0 h 8"/>
                <a:gd name="T14" fmla="*/ 0 w 2356"/>
                <a:gd name="T15" fmla="*/ 0 h 8"/>
                <a:gd name="T16" fmla="*/ 0 w 2356"/>
                <a:gd name="T17" fmla="*/ 4 h 8"/>
                <a:gd name="T18" fmla="*/ 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8" y="4"/>
                  </a:moveTo>
                  <a:lnTo>
                    <a:pt x="4" y="8"/>
                  </a:lnTo>
                  <a:lnTo>
                    <a:pt x="2356" y="8"/>
                  </a:lnTo>
                  <a:lnTo>
                    <a:pt x="235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8">
              <a:extLst>
                <a:ext uri="{FF2B5EF4-FFF2-40B4-BE49-F238E27FC236}">
                  <a16:creationId xmlns:a16="http://schemas.microsoft.com/office/drawing/2014/main" id="{6529BA31-1F83-411D-A7F4-C425500D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5"/>
              <a:ext cx="8" cy="784"/>
            </a:xfrm>
            <a:custGeom>
              <a:avLst/>
              <a:gdLst>
                <a:gd name="T0" fmla="*/ 4 w 8"/>
                <a:gd name="T1" fmla="*/ 776 h 784"/>
                <a:gd name="T2" fmla="*/ 8 w 8"/>
                <a:gd name="T3" fmla="*/ 780 h 784"/>
                <a:gd name="T4" fmla="*/ 8 w 8"/>
                <a:gd name="T5" fmla="*/ 0 h 784"/>
                <a:gd name="T6" fmla="*/ 0 w 8"/>
                <a:gd name="T7" fmla="*/ 0 h 784"/>
                <a:gd name="T8" fmla="*/ 0 w 8"/>
                <a:gd name="T9" fmla="*/ 780 h 784"/>
                <a:gd name="T10" fmla="*/ 4 w 8"/>
                <a:gd name="T11" fmla="*/ 784 h 784"/>
                <a:gd name="T12" fmla="*/ 0 w 8"/>
                <a:gd name="T13" fmla="*/ 780 h 784"/>
                <a:gd name="T14" fmla="*/ 0 w 8"/>
                <a:gd name="T15" fmla="*/ 784 h 784"/>
                <a:gd name="T16" fmla="*/ 4 w 8"/>
                <a:gd name="T17" fmla="*/ 784 h 784"/>
                <a:gd name="T18" fmla="*/ 4 w 8"/>
                <a:gd name="T19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776"/>
                  </a:moveTo>
                  <a:lnTo>
                    <a:pt x="8" y="78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80"/>
                  </a:lnTo>
                  <a:lnTo>
                    <a:pt x="4" y="784"/>
                  </a:lnTo>
                  <a:lnTo>
                    <a:pt x="0" y="780"/>
                  </a:lnTo>
                  <a:lnTo>
                    <a:pt x="0" y="784"/>
                  </a:lnTo>
                  <a:lnTo>
                    <a:pt x="4" y="784"/>
                  </a:lnTo>
                  <a:lnTo>
                    <a:pt x="4" y="7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9">
              <a:extLst>
                <a:ext uri="{FF2B5EF4-FFF2-40B4-BE49-F238E27FC236}">
                  <a16:creationId xmlns:a16="http://schemas.microsoft.com/office/drawing/2014/main" id="{43D9C977-380E-4F2D-9BA2-EE4997240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491"/>
              <a:ext cx="2356" cy="8"/>
            </a:xfrm>
            <a:custGeom>
              <a:avLst/>
              <a:gdLst>
                <a:gd name="T0" fmla="*/ 2348 w 2356"/>
                <a:gd name="T1" fmla="*/ 4 h 8"/>
                <a:gd name="T2" fmla="*/ 2352 w 2356"/>
                <a:gd name="T3" fmla="*/ 0 h 8"/>
                <a:gd name="T4" fmla="*/ 0 w 2356"/>
                <a:gd name="T5" fmla="*/ 0 h 8"/>
                <a:gd name="T6" fmla="*/ 0 w 2356"/>
                <a:gd name="T7" fmla="*/ 8 h 8"/>
                <a:gd name="T8" fmla="*/ 2352 w 2356"/>
                <a:gd name="T9" fmla="*/ 8 h 8"/>
                <a:gd name="T10" fmla="*/ 2356 w 2356"/>
                <a:gd name="T11" fmla="*/ 4 h 8"/>
                <a:gd name="T12" fmla="*/ 2352 w 2356"/>
                <a:gd name="T13" fmla="*/ 8 h 8"/>
                <a:gd name="T14" fmla="*/ 2356 w 2356"/>
                <a:gd name="T15" fmla="*/ 8 h 8"/>
                <a:gd name="T16" fmla="*/ 2356 w 2356"/>
                <a:gd name="T17" fmla="*/ 4 h 8"/>
                <a:gd name="T18" fmla="*/ 234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2348" y="4"/>
                  </a:moveTo>
                  <a:lnTo>
                    <a:pt x="235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52" y="8"/>
                  </a:lnTo>
                  <a:lnTo>
                    <a:pt x="2356" y="4"/>
                  </a:lnTo>
                  <a:lnTo>
                    <a:pt x="2352" y="8"/>
                  </a:lnTo>
                  <a:lnTo>
                    <a:pt x="2356" y="8"/>
                  </a:lnTo>
                  <a:lnTo>
                    <a:pt x="2356" y="4"/>
                  </a:lnTo>
                  <a:lnTo>
                    <a:pt x="23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40">
              <a:extLst>
                <a:ext uri="{FF2B5EF4-FFF2-40B4-BE49-F238E27FC236}">
                  <a16:creationId xmlns:a16="http://schemas.microsoft.com/office/drawing/2014/main" id="{78870862-5927-4B8F-9C66-96CAF87C6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3139"/>
              <a:ext cx="6" cy="15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141">
              <a:extLst>
                <a:ext uri="{FF2B5EF4-FFF2-40B4-BE49-F238E27FC236}">
                  <a16:creationId xmlns:a16="http://schemas.microsoft.com/office/drawing/2014/main" id="{8D1BAA7C-1B87-431B-B8DA-0694D6048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3139"/>
              <a:ext cx="6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42">
              <a:extLst>
                <a:ext uri="{FF2B5EF4-FFF2-40B4-BE49-F238E27FC236}">
                  <a16:creationId xmlns:a16="http://schemas.microsoft.com/office/drawing/2014/main" id="{AE891F84-7DC8-48B5-AF94-834D96AEB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139"/>
              <a:ext cx="8" cy="33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43">
              <a:extLst>
                <a:ext uri="{FF2B5EF4-FFF2-40B4-BE49-F238E27FC236}">
                  <a16:creationId xmlns:a16="http://schemas.microsoft.com/office/drawing/2014/main" id="{FB8B2552-9043-4EBD-9E95-4520DF3A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139"/>
              <a:ext cx="8" cy="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44">
              <a:extLst>
                <a:ext uri="{FF2B5EF4-FFF2-40B4-BE49-F238E27FC236}">
                  <a16:creationId xmlns:a16="http://schemas.microsoft.com/office/drawing/2014/main" id="{E1BD0F1B-8188-4DDD-9542-D2C465BA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3140"/>
              <a:ext cx="12" cy="68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45">
              <a:extLst>
                <a:ext uri="{FF2B5EF4-FFF2-40B4-BE49-F238E27FC236}">
                  <a16:creationId xmlns:a16="http://schemas.microsoft.com/office/drawing/2014/main" id="{0A3E1125-3758-4C21-8CD5-F99E5A0F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3140"/>
              <a:ext cx="12" cy="6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46">
              <a:extLst>
                <a:ext uri="{FF2B5EF4-FFF2-40B4-BE49-F238E27FC236}">
                  <a16:creationId xmlns:a16="http://schemas.microsoft.com/office/drawing/2014/main" id="{40058EF8-DFEC-45D2-8871-6D831395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141"/>
              <a:ext cx="19" cy="116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47">
              <a:extLst>
                <a:ext uri="{FF2B5EF4-FFF2-40B4-BE49-F238E27FC236}">
                  <a16:creationId xmlns:a16="http://schemas.microsoft.com/office/drawing/2014/main" id="{FC3028AC-96B8-47B0-9B06-4CF99277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141"/>
              <a:ext cx="19" cy="1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48">
              <a:extLst>
                <a:ext uri="{FF2B5EF4-FFF2-40B4-BE49-F238E27FC236}">
                  <a16:creationId xmlns:a16="http://schemas.microsoft.com/office/drawing/2014/main" id="{82F0B68F-2D0E-4D86-AA53-2149F00FB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144"/>
              <a:ext cx="26" cy="212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49">
              <a:extLst>
                <a:ext uri="{FF2B5EF4-FFF2-40B4-BE49-F238E27FC236}">
                  <a16:creationId xmlns:a16="http://schemas.microsoft.com/office/drawing/2014/main" id="{D2B84E80-B2E2-435A-9A72-BC28035C5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144"/>
              <a:ext cx="26" cy="2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0">
              <a:extLst>
                <a:ext uri="{FF2B5EF4-FFF2-40B4-BE49-F238E27FC236}">
                  <a16:creationId xmlns:a16="http://schemas.microsoft.com/office/drawing/2014/main" id="{E7CFF071-399C-4011-8B9D-1DC6BBF6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674"/>
              <a:ext cx="43" cy="71"/>
            </a:xfrm>
            <a:custGeom>
              <a:avLst/>
              <a:gdLst>
                <a:gd name="T0" fmla="*/ 12 w 43"/>
                <a:gd name="T1" fmla="*/ 51 h 71"/>
                <a:gd name="T2" fmla="*/ 16 w 43"/>
                <a:gd name="T3" fmla="*/ 46 h 71"/>
                <a:gd name="T4" fmla="*/ 10 w 43"/>
                <a:gd name="T5" fmla="*/ 36 h 71"/>
                <a:gd name="T6" fmla="*/ 6 w 43"/>
                <a:gd name="T7" fmla="*/ 29 h 71"/>
                <a:gd name="T8" fmla="*/ 7 w 43"/>
                <a:gd name="T9" fmla="*/ 22 h 71"/>
                <a:gd name="T10" fmla="*/ 10 w 43"/>
                <a:gd name="T11" fmla="*/ 16 h 71"/>
                <a:gd name="T12" fmla="*/ 14 w 43"/>
                <a:gd name="T13" fmla="*/ 12 h 71"/>
                <a:gd name="T14" fmla="*/ 19 w 43"/>
                <a:gd name="T15" fmla="*/ 8 h 71"/>
                <a:gd name="T16" fmla="*/ 26 w 43"/>
                <a:gd name="T17" fmla="*/ 6 h 71"/>
                <a:gd name="T18" fmla="*/ 33 w 43"/>
                <a:gd name="T19" fmla="*/ 6 h 71"/>
                <a:gd name="T20" fmla="*/ 33 w 43"/>
                <a:gd name="T21" fmla="*/ 0 h 71"/>
                <a:gd name="T22" fmla="*/ 26 w 43"/>
                <a:gd name="T23" fmla="*/ 0 h 71"/>
                <a:gd name="T24" fmla="*/ 17 w 43"/>
                <a:gd name="T25" fmla="*/ 2 h 71"/>
                <a:gd name="T26" fmla="*/ 10 w 43"/>
                <a:gd name="T27" fmla="*/ 6 h 71"/>
                <a:gd name="T28" fmla="*/ 4 w 43"/>
                <a:gd name="T29" fmla="*/ 12 h 71"/>
                <a:gd name="T30" fmla="*/ 1 w 43"/>
                <a:gd name="T31" fmla="*/ 20 h 71"/>
                <a:gd name="T32" fmla="*/ 0 w 43"/>
                <a:gd name="T33" fmla="*/ 29 h 71"/>
                <a:gd name="T34" fmla="*/ 4 w 43"/>
                <a:gd name="T35" fmla="*/ 40 h 71"/>
                <a:gd name="T36" fmla="*/ 12 w 43"/>
                <a:gd name="T37" fmla="*/ 50 h 71"/>
                <a:gd name="T38" fmla="*/ 16 w 43"/>
                <a:gd name="T39" fmla="*/ 45 h 71"/>
                <a:gd name="T40" fmla="*/ 12 w 43"/>
                <a:gd name="T41" fmla="*/ 51 h 71"/>
                <a:gd name="T42" fmla="*/ 43 w 43"/>
                <a:gd name="T43" fmla="*/ 71 h 71"/>
                <a:gd name="T44" fmla="*/ 16 w 43"/>
                <a:gd name="T45" fmla="*/ 46 h 71"/>
                <a:gd name="T46" fmla="*/ 12 w 43"/>
                <a:gd name="T47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71">
                  <a:moveTo>
                    <a:pt x="12" y="51"/>
                  </a:moveTo>
                  <a:lnTo>
                    <a:pt x="16" y="46"/>
                  </a:lnTo>
                  <a:lnTo>
                    <a:pt x="10" y="36"/>
                  </a:lnTo>
                  <a:lnTo>
                    <a:pt x="6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33" y="6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50"/>
                  </a:lnTo>
                  <a:lnTo>
                    <a:pt x="16" y="45"/>
                  </a:lnTo>
                  <a:lnTo>
                    <a:pt x="12" y="51"/>
                  </a:lnTo>
                  <a:lnTo>
                    <a:pt x="43" y="71"/>
                  </a:lnTo>
                  <a:lnTo>
                    <a:pt x="16" y="46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1">
              <a:extLst>
                <a:ext uri="{FF2B5EF4-FFF2-40B4-BE49-F238E27FC236}">
                  <a16:creationId xmlns:a16="http://schemas.microsoft.com/office/drawing/2014/main" id="{44B6A6D0-490F-4DC6-9CB2-ABCF2DCE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709"/>
              <a:ext cx="51" cy="26"/>
            </a:xfrm>
            <a:custGeom>
              <a:avLst/>
              <a:gdLst>
                <a:gd name="T0" fmla="*/ 4 w 51"/>
                <a:gd name="T1" fmla="*/ 24 h 26"/>
                <a:gd name="T2" fmla="*/ 7 w 51"/>
                <a:gd name="T3" fmla="*/ 20 h 26"/>
                <a:gd name="T4" fmla="*/ 6 w 51"/>
                <a:gd name="T5" fmla="*/ 13 h 26"/>
                <a:gd name="T6" fmla="*/ 8 w 51"/>
                <a:gd name="T7" fmla="*/ 10 h 26"/>
                <a:gd name="T8" fmla="*/ 10 w 51"/>
                <a:gd name="T9" fmla="*/ 7 h 26"/>
                <a:gd name="T10" fmla="*/ 15 w 51"/>
                <a:gd name="T11" fmla="*/ 6 h 26"/>
                <a:gd name="T12" fmla="*/ 23 w 51"/>
                <a:gd name="T13" fmla="*/ 6 h 26"/>
                <a:gd name="T14" fmla="*/ 31 w 51"/>
                <a:gd name="T15" fmla="*/ 8 h 26"/>
                <a:gd name="T16" fmla="*/ 39 w 51"/>
                <a:gd name="T17" fmla="*/ 11 h 26"/>
                <a:gd name="T18" fmla="*/ 47 w 51"/>
                <a:gd name="T19" fmla="*/ 16 h 26"/>
                <a:gd name="T20" fmla="*/ 51 w 51"/>
                <a:gd name="T21" fmla="*/ 10 h 26"/>
                <a:gd name="T22" fmla="*/ 41 w 51"/>
                <a:gd name="T23" fmla="*/ 5 h 26"/>
                <a:gd name="T24" fmla="*/ 33 w 51"/>
                <a:gd name="T25" fmla="*/ 2 h 26"/>
                <a:gd name="T26" fmla="*/ 23 w 51"/>
                <a:gd name="T27" fmla="*/ 0 h 26"/>
                <a:gd name="T28" fmla="*/ 15 w 51"/>
                <a:gd name="T29" fmla="*/ 0 h 26"/>
                <a:gd name="T30" fmla="*/ 8 w 51"/>
                <a:gd name="T31" fmla="*/ 1 h 26"/>
                <a:gd name="T32" fmla="*/ 2 w 51"/>
                <a:gd name="T33" fmla="*/ 6 h 26"/>
                <a:gd name="T34" fmla="*/ 0 w 51"/>
                <a:gd name="T35" fmla="*/ 13 h 26"/>
                <a:gd name="T36" fmla="*/ 1 w 51"/>
                <a:gd name="T37" fmla="*/ 22 h 26"/>
                <a:gd name="T38" fmla="*/ 4 w 51"/>
                <a:gd name="T39" fmla="*/ 18 h 26"/>
                <a:gd name="T40" fmla="*/ 4 w 51"/>
                <a:gd name="T41" fmla="*/ 24 h 26"/>
                <a:gd name="T42" fmla="*/ 10 w 51"/>
                <a:gd name="T43" fmla="*/ 26 h 26"/>
                <a:gd name="T44" fmla="*/ 7 w 51"/>
                <a:gd name="T45" fmla="*/ 20 h 26"/>
                <a:gd name="T46" fmla="*/ 4 w 51"/>
                <a:gd name="T4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" y="24"/>
                  </a:moveTo>
                  <a:lnTo>
                    <a:pt x="7" y="20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1" y="8"/>
                  </a:lnTo>
                  <a:lnTo>
                    <a:pt x="39" y="11"/>
                  </a:lnTo>
                  <a:lnTo>
                    <a:pt x="47" y="16"/>
                  </a:lnTo>
                  <a:lnTo>
                    <a:pt x="51" y="10"/>
                  </a:lnTo>
                  <a:lnTo>
                    <a:pt x="41" y="5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6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7" y="20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2">
              <a:extLst>
                <a:ext uri="{FF2B5EF4-FFF2-40B4-BE49-F238E27FC236}">
                  <a16:creationId xmlns:a16="http://schemas.microsoft.com/office/drawing/2014/main" id="{8C5E65DF-3987-47F0-A5FC-398085EC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2726"/>
              <a:ext cx="57" cy="71"/>
            </a:xfrm>
            <a:custGeom>
              <a:avLst/>
              <a:gdLst>
                <a:gd name="T0" fmla="*/ 18 w 57"/>
                <a:gd name="T1" fmla="*/ 71 h 71"/>
                <a:gd name="T2" fmla="*/ 18 w 57"/>
                <a:gd name="T3" fmla="*/ 65 h 71"/>
                <a:gd name="T4" fmla="*/ 10 w 57"/>
                <a:gd name="T5" fmla="*/ 55 h 71"/>
                <a:gd name="T6" fmla="*/ 6 w 57"/>
                <a:gd name="T7" fmla="*/ 44 h 71"/>
                <a:gd name="T8" fmla="*/ 8 w 57"/>
                <a:gd name="T9" fmla="*/ 33 h 71"/>
                <a:gd name="T10" fmla="*/ 14 w 57"/>
                <a:gd name="T11" fmla="*/ 24 h 71"/>
                <a:gd name="T12" fmla="*/ 22 w 57"/>
                <a:gd name="T13" fmla="*/ 16 h 71"/>
                <a:gd name="T14" fmla="*/ 32 w 57"/>
                <a:gd name="T15" fmla="*/ 9 h 71"/>
                <a:gd name="T16" fmla="*/ 44 w 57"/>
                <a:gd name="T17" fmla="*/ 6 h 71"/>
                <a:gd name="T18" fmla="*/ 57 w 57"/>
                <a:gd name="T19" fmla="*/ 7 h 71"/>
                <a:gd name="T20" fmla="*/ 57 w 57"/>
                <a:gd name="T21" fmla="*/ 1 h 71"/>
                <a:gd name="T22" fmla="*/ 44 w 57"/>
                <a:gd name="T23" fmla="*/ 0 h 71"/>
                <a:gd name="T24" fmla="*/ 30 w 57"/>
                <a:gd name="T25" fmla="*/ 3 h 71"/>
                <a:gd name="T26" fmla="*/ 18 w 57"/>
                <a:gd name="T27" fmla="*/ 10 h 71"/>
                <a:gd name="T28" fmla="*/ 8 w 57"/>
                <a:gd name="T29" fmla="*/ 20 h 71"/>
                <a:gd name="T30" fmla="*/ 2 w 57"/>
                <a:gd name="T31" fmla="*/ 31 h 71"/>
                <a:gd name="T32" fmla="*/ 0 w 57"/>
                <a:gd name="T33" fmla="*/ 44 h 71"/>
                <a:gd name="T34" fmla="*/ 4 w 57"/>
                <a:gd name="T35" fmla="*/ 57 h 71"/>
                <a:gd name="T36" fmla="*/ 14 w 57"/>
                <a:gd name="T37" fmla="*/ 71 h 71"/>
                <a:gd name="T38" fmla="*/ 14 w 57"/>
                <a:gd name="T39" fmla="*/ 65 h 71"/>
                <a:gd name="T40" fmla="*/ 18 w 57"/>
                <a:gd name="T41" fmla="*/ 71 h 71"/>
                <a:gd name="T42" fmla="*/ 22 w 57"/>
                <a:gd name="T43" fmla="*/ 68 h 71"/>
                <a:gd name="T44" fmla="*/ 18 w 57"/>
                <a:gd name="T45" fmla="*/ 65 h 71"/>
                <a:gd name="T46" fmla="*/ 18 w 57"/>
                <a:gd name="T4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71">
                  <a:moveTo>
                    <a:pt x="18" y="71"/>
                  </a:moveTo>
                  <a:lnTo>
                    <a:pt x="18" y="65"/>
                  </a:lnTo>
                  <a:lnTo>
                    <a:pt x="10" y="55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4" y="24"/>
                  </a:lnTo>
                  <a:lnTo>
                    <a:pt x="22" y="16"/>
                  </a:lnTo>
                  <a:lnTo>
                    <a:pt x="32" y="9"/>
                  </a:lnTo>
                  <a:lnTo>
                    <a:pt x="44" y="6"/>
                  </a:lnTo>
                  <a:lnTo>
                    <a:pt x="57" y="7"/>
                  </a:lnTo>
                  <a:lnTo>
                    <a:pt x="57" y="1"/>
                  </a:lnTo>
                  <a:lnTo>
                    <a:pt x="44" y="0"/>
                  </a:lnTo>
                  <a:lnTo>
                    <a:pt x="30" y="3"/>
                  </a:lnTo>
                  <a:lnTo>
                    <a:pt x="18" y="10"/>
                  </a:lnTo>
                  <a:lnTo>
                    <a:pt x="8" y="20"/>
                  </a:lnTo>
                  <a:lnTo>
                    <a:pt x="2" y="31"/>
                  </a:lnTo>
                  <a:lnTo>
                    <a:pt x="0" y="44"/>
                  </a:lnTo>
                  <a:lnTo>
                    <a:pt x="4" y="57"/>
                  </a:lnTo>
                  <a:lnTo>
                    <a:pt x="14" y="71"/>
                  </a:lnTo>
                  <a:lnTo>
                    <a:pt x="14" y="65"/>
                  </a:lnTo>
                  <a:lnTo>
                    <a:pt x="18" y="71"/>
                  </a:lnTo>
                  <a:lnTo>
                    <a:pt x="22" y="68"/>
                  </a:lnTo>
                  <a:lnTo>
                    <a:pt x="18" y="65"/>
                  </a:lnTo>
                  <a:lnTo>
                    <a:pt x="1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3">
              <a:extLst>
                <a:ext uri="{FF2B5EF4-FFF2-40B4-BE49-F238E27FC236}">
                  <a16:creationId xmlns:a16="http://schemas.microsoft.com/office/drawing/2014/main" id="{D7CAE8A9-773C-49D5-8370-4F5C614B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791"/>
              <a:ext cx="23" cy="44"/>
            </a:xfrm>
            <a:custGeom>
              <a:avLst/>
              <a:gdLst>
                <a:gd name="T0" fmla="*/ 23 w 23"/>
                <a:gd name="T1" fmla="*/ 38 h 44"/>
                <a:gd name="T2" fmla="*/ 23 w 23"/>
                <a:gd name="T3" fmla="*/ 38 h 44"/>
                <a:gd name="T4" fmla="*/ 11 w 23"/>
                <a:gd name="T5" fmla="*/ 29 h 44"/>
                <a:gd name="T6" fmla="*/ 8 w 23"/>
                <a:gd name="T7" fmla="*/ 20 h 44"/>
                <a:gd name="T8" fmla="*/ 10 w 23"/>
                <a:gd name="T9" fmla="*/ 13 h 44"/>
                <a:gd name="T10" fmla="*/ 17 w 23"/>
                <a:gd name="T11" fmla="*/ 6 h 44"/>
                <a:gd name="T12" fmla="*/ 13 w 23"/>
                <a:gd name="T13" fmla="*/ 0 h 44"/>
                <a:gd name="T14" fmla="*/ 4 w 23"/>
                <a:gd name="T15" fmla="*/ 9 h 44"/>
                <a:gd name="T16" fmla="*/ 0 w 23"/>
                <a:gd name="T17" fmla="*/ 20 h 44"/>
                <a:gd name="T18" fmla="*/ 5 w 23"/>
                <a:gd name="T19" fmla="*/ 33 h 44"/>
                <a:gd name="T20" fmla="*/ 21 w 23"/>
                <a:gd name="T21" fmla="*/ 44 h 44"/>
                <a:gd name="T22" fmla="*/ 21 w 23"/>
                <a:gd name="T23" fmla="*/ 44 h 44"/>
                <a:gd name="T24" fmla="*/ 23 w 23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23" y="38"/>
                  </a:lnTo>
                  <a:lnTo>
                    <a:pt x="11" y="29"/>
                  </a:lnTo>
                  <a:lnTo>
                    <a:pt x="8" y="20"/>
                  </a:lnTo>
                  <a:lnTo>
                    <a:pt x="10" y="13"/>
                  </a:lnTo>
                  <a:lnTo>
                    <a:pt x="17" y="6"/>
                  </a:lnTo>
                  <a:lnTo>
                    <a:pt x="13" y="0"/>
                  </a:lnTo>
                  <a:lnTo>
                    <a:pt x="4" y="9"/>
                  </a:lnTo>
                  <a:lnTo>
                    <a:pt x="0" y="20"/>
                  </a:lnTo>
                  <a:lnTo>
                    <a:pt x="5" y="3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4">
              <a:extLst>
                <a:ext uri="{FF2B5EF4-FFF2-40B4-BE49-F238E27FC236}">
                  <a16:creationId xmlns:a16="http://schemas.microsoft.com/office/drawing/2014/main" id="{849AC4F9-D4E1-4086-B867-E67418D3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829"/>
              <a:ext cx="24" cy="52"/>
            </a:xfrm>
            <a:custGeom>
              <a:avLst/>
              <a:gdLst>
                <a:gd name="T0" fmla="*/ 10 w 24"/>
                <a:gd name="T1" fmla="*/ 51 h 52"/>
                <a:gd name="T2" fmla="*/ 12 w 24"/>
                <a:gd name="T3" fmla="*/ 52 h 52"/>
                <a:gd name="T4" fmla="*/ 22 w 24"/>
                <a:gd name="T5" fmla="*/ 44 h 52"/>
                <a:gd name="T6" fmla="*/ 24 w 24"/>
                <a:gd name="T7" fmla="*/ 30 h 52"/>
                <a:gd name="T8" fmla="*/ 18 w 24"/>
                <a:gd name="T9" fmla="*/ 13 h 52"/>
                <a:gd name="T10" fmla="*/ 2 w 24"/>
                <a:gd name="T11" fmla="*/ 0 h 52"/>
                <a:gd name="T12" fmla="*/ 0 w 24"/>
                <a:gd name="T13" fmla="*/ 6 h 52"/>
                <a:gd name="T14" fmla="*/ 12 w 24"/>
                <a:gd name="T15" fmla="*/ 17 h 52"/>
                <a:gd name="T16" fmla="*/ 18 w 24"/>
                <a:gd name="T17" fmla="*/ 30 h 52"/>
                <a:gd name="T18" fmla="*/ 16 w 24"/>
                <a:gd name="T19" fmla="*/ 42 h 52"/>
                <a:gd name="T20" fmla="*/ 12 w 24"/>
                <a:gd name="T21" fmla="*/ 44 h 52"/>
                <a:gd name="T22" fmla="*/ 14 w 24"/>
                <a:gd name="T23" fmla="*/ 45 h 52"/>
                <a:gd name="T24" fmla="*/ 10 w 24"/>
                <a:gd name="T25" fmla="*/ 51 h 52"/>
                <a:gd name="T26" fmla="*/ 11 w 24"/>
                <a:gd name="T27" fmla="*/ 51 h 52"/>
                <a:gd name="T28" fmla="*/ 12 w 24"/>
                <a:gd name="T29" fmla="*/ 52 h 52"/>
                <a:gd name="T30" fmla="*/ 10 w 24"/>
                <a:gd name="T31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52">
                  <a:moveTo>
                    <a:pt x="10" y="51"/>
                  </a:moveTo>
                  <a:lnTo>
                    <a:pt x="12" y="52"/>
                  </a:lnTo>
                  <a:lnTo>
                    <a:pt x="22" y="44"/>
                  </a:lnTo>
                  <a:lnTo>
                    <a:pt x="24" y="30"/>
                  </a:lnTo>
                  <a:lnTo>
                    <a:pt x="18" y="13"/>
                  </a:lnTo>
                  <a:lnTo>
                    <a:pt x="2" y="0"/>
                  </a:lnTo>
                  <a:lnTo>
                    <a:pt x="0" y="6"/>
                  </a:lnTo>
                  <a:lnTo>
                    <a:pt x="12" y="17"/>
                  </a:lnTo>
                  <a:lnTo>
                    <a:pt x="18" y="30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14" y="45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5">
              <a:extLst>
                <a:ext uri="{FF2B5EF4-FFF2-40B4-BE49-F238E27FC236}">
                  <a16:creationId xmlns:a16="http://schemas.microsoft.com/office/drawing/2014/main" id="{A067B3DD-9050-4D18-B879-CF81CB05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865"/>
              <a:ext cx="75" cy="58"/>
            </a:xfrm>
            <a:custGeom>
              <a:avLst/>
              <a:gdLst>
                <a:gd name="T0" fmla="*/ 9 w 75"/>
                <a:gd name="T1" fmla="*/ 56 h 58"/>
                <a:gd name="T2" fmla="*/ 12 w 75"/>
                <a:gd name="T3" fmla="*/ 52 h 58"/>
                <a:gd name="T4" fmla="*/ 6 w 75"/>
                <a:gd name="T5" fmla="*/ 36 h 58"/>
                <a:gd name="T6" fmla="*/ 7 w 75"/>
                <a:gd name="T7" fmla="*/ 23 h 58"/>
                <a:gd name="T8" fmla="*/ 13 w 75"/>
                <a:gd name="T9" fmla="*/ 14 h 58"/>
                <a:gd name="T10" fmla="*/ 23 w 75"/>
                <a:gd name="T11" fmla="*/ 9 h 58"/>
                <a:gd name="T12" fmla="*/ 34 w 75"/>
                <a:gd name="T13" fmla="*/ 6 h 58"/>
                <a:gd name="T14" fmla="*/ 48 w 75"/>
                <a:gd name="T15" fmla="*/ 6 h 58"/>
                <a:gd name="T16" fmla="*/ 61 w 75"/>
                <a:gd name="T17" fmla="*/ 9 h 58"/>
                <a:gd name="T18" fmla="*/ 71 w 75"/>
                <a:gd name="T19" fmla="*/ 15 h 58"/>
                <a:gd name="T20" fmla="*/ 75 w 75"/>
                <a:gd name="T21" fmla="*/ 9 h 58"/>
                <a:gd name="T22" fmla="*/ 63 w 75"/>
                <a:gd name="T23" fmla="*/ 3 h 58"/>
                <a:gd name="T24" fmla="*/ 48 w 75"/>
                <a:gd name="T25" fmla="*/ 0 h 58"/>
                <a:gd name="T26" fmla="*/ 34 w 75"/>
                <a:gd name="T27" fmla="*/ 0 h 58"/>
                <a:gd name="T28" fmla="*/ 21 w 75"/>
                <a:gd name="T29" fmla="*/ 3 h 58"/>
                <a:gd name="T30" fmla="*/ 9 w 75"/>
                <a:gd name="T31" fmla="*/ 10 h 58"/>
                <a:gd name="T32" fmla="*/ 1 w 75"/>
                <a:gd name="T33" fmla="*/ 21 h 58"/>
                <a:gd name="T34" fmla="*/ 0 w 75"/>
                <a:gd name="T35" fmla="*/ 36 h 58"/>
                <a:gd name="T36" fmla="*/ 6 w 75"/>
                <a:gd name="T37" fmla="*/ 54 h 58"/>
                <a:gd name="T38" fmla="*/ 9 w 75"/>
                <a:gd name="T39" fmla="*/ 50 h 58"/>
                <a:gd name="T40" fmla="*/ 9 w 75"/>
                <a:gd name="T41" fmla="*/ 56 h 58"/>
                <a:gd name="T42" fmla="*/ 16 w 75"/>
                <a:gd name="T43" fmla="*/ 58 h 58"/>
                <a:gd name="T44" fmla="*/ 12 w 75"/>
                <a:gd name="T45" fmla="*/ 52 h 58"/>
                <a:gd name="T46" fmla="*/ 9 w 75"/>
                <a:gd name="T4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" h="58">
                  <a:moveTo>
                    <a:pt x="9" y="56"/>
                  </a:moveTo>
                  <a:lnTo>
                    <a:pt x="12" y="52"/>
                  </a:lnTo>
                  <a:lnTo>
                    <a:pt x="6" y="36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3" y="9"/>
                  </a:lnTo>
                  <a:lnTo>
                    <a:pt x="34" y="6"/>
                  </a:lnTo>
                  <a:lnTo>
                    <a:pt x="48" y="6"/>
                  </a:lnTo>
                  <a:lnTo>
                    <a:pt x="61" y="9"/>
                  </a:lnTo>
                  <a:lnTo>
                    <a:pt x="71" y="15"/>
                  </a:lnTo>
                  <a:lnTo>
                    <a:pt x="75" y="9"/>
                  </a:lnTo>
                  <a:lnTo>
                    <a:pt x="63" y="3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1" y="21"/>
                  </a:lnTo>
                  <a:lnTo>
                    <a:pt x="0" y="36"/>
                  </a:lnTo>
                  <a:lnTo>
                    <a:pt x="6" y="54"/>
                  </a:lnTo>
                  <a:lnTo>
                    <a:pt x="9" y="50"/>
                  </a:lnTo>
                  <a:lnTo>
                    <a:pt x="9" y="56"/>
                  </a:lnTo>
                  <a:lnTo>
                    <a:pt x="16" y="58"/>
                  </a:lnTo>
                  <a:lnTo>
                    <a:pt x="12" y="52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6">
              <a:extLst>
                <a:ext uri="{FF2B5EF4-FFF2-40B4-BE49-F238E27FC236}">
                  <a16:creationId xmlns:a16="http://schemas.microsoft.com/office/drawing/2014/main" id="{3353A5E8-FD25-4E1A-8B4A-38717FC2F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914"/>
              <a:ext cx="26" cy="40"/>
            </a:xfrm>
            <a:custGeom>
              <a:avLst/>
              <a:gdLst>
                <a:gd name="T0" fmla="*/ 7 w 26"/>
                <a:gd name="T1" fmla="*/ 34 h 40"/>
                <a:gd name="T2" fmla="*/ 11 w 26"/>
                <a:gd name="T3" fmla="*/ 29 h 40"/>
                <a:gd name="T4" fmla="*/ 8 w 26"/>
                <a:gd name="T5" fmla="*/ 23 h 40"/>
                <a:gd name="T6" fmla="*/ 6 w 26"/>
                <a:gd name="T7" fmla="*/ 18 h 40"/>
                <a:gd name="T8" fmla="*/ 7 w 26"/>
                <a:gd name="T9" fmla="*/ 14 h 40"/>
                <a:gd name="T10" fmla="*/ 9 w 26"/>
                <a:gd name="T11" fmla="*/ 11 h 40"/>
                <a:gd name="T12" fmla="*/ 11 w 26"/>
                <a:gd name="T13" fmla="*/ 9 h 40"/>
                <a:gd name="T14" fmla="*/ 14 w 26"/>
                <a:gd name="T15" fmla="*/ 7 h 40"/>
                <a:gd name="T16" fmla="*/ 20 w 26"/>
                <a:gd name="T17" fmla="*/ 8 h 40"/>
                <a:gd name="T18" fmla="*/ 26 w 26"/>
                <a:gd name="T19" fmla="*/ 7 h 40"/>
                <a:gd name="T20" fmla="*/ 26 w 26"/>
                <a:gd name="T21" fmla="*/ 1 h 40"/>
                <a:gd name="T22" fmla="*/ 20 w 26"/>
                <a:gd name="T23" fmla="*/ 0 h 40"/>
                <a:gd name="T24" fmla="*/ 14 w 26"/>
                <a:gd name="T25" fmla="*/ 1 h 40"/>
                <a:gd name="T26" fmla="*/ 7 w 26"/>
                <a:gd name="T27" fmla="*/ 3 h 40"/>
                <a:gd name="T28" fmla="*/ 3 w 26"/>
                <a:gd name="T29" fmla="*/ 7 h 40"/>
                <a:gd name="T30" fmla="*/ 1 w 26"/>
                <a:gd name="T31" fmla="*/ 12 h 40"/>
                <a:gd name="T32" fmla="*/ 0 w 26"/>
                <a:gd name="T33" fmla="*/ 18 h 40"/>
                <a:gd name="T34" fmla="*/ 2 w 26"/>
                <a:gd name="T35" fmla="*/ 25 h 40"/>
                <a:gd name="T36" fmla="*/ 5 w 26"/>
                <a:gd name="T37" fmla="*/ 33 h 40"/>
                <a:gd name="T38" fmla="*/ 9 w 26"/>
                <a:gd name="T39" fmla="*/ 28 h 40"/>
                <a:gd name="T40" fmla="*/ 7 w 26"/>
                <a:gd name="T41" fmla="*/ 34 h 40"/>
                <a:gd name="T42" fmla="*/ 18 w 26"/>
                <a:gd name="T43" fmla="*/ 40 h 40"/>
                <a:gd name="T44" fmla="*/ 11 w 26"/>
                <a:gd name="T45" fmla="*/ 29 h 40"/>
                <a:gd name="T46" fmla="*/ 7 w 26"/>
                <a:gd name="T4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40">
                  <a:moveTo>
                    <a:pt x="7" y="34"/>
                  </a:moveTo>
                  <a:lnTo>
                    <a:pt x="11" y="29"/>
                  </a:lnTo>
                  <a:lnTo>
                    <a:pt x="8" y="23"/>
                  </a:lnTo>
                  <a:lnTo>
                    <a:pt x="6" y="18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20" y="8"/>
                  </a:lnTo>
                  <a:lnTo>
                    <a:pt x="26" y="7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3" y="7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5" y="33"/>
                  </a:lnTo>
                  <a:lnTo>
                    <a:pt x="9" y="28"/>
                  </a:lnTo>
                  <a:lnTo>
                    <a:pt x="7" y="34"/>
                  </a:lnTo>
                  <a:lnTo>
                    <a:pt x="18" y="40"/>
                  </a:lnTo>
                  <a:lnTo>
                    <a:pt x="11" y="29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7">
              <a:extLst>
                <a:ext uri="{FF2B5EF4-FFF2-40B4-BE49-F238E27FC236}">
                  <a16:creationId xmlns:a16="http://schemas.microsoft.com/office/drawing/2014/main" id="{ACB3FD75-2E7E-48F0-B4CC-A8E15925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939"/>
              <a:ext cx="50" cy="37"/>
            </a:xfrm>
            <a:custGeom>
              <a:avLst/>
              <a:gdLst>
                <a:gd name="T0" fmla="*/ 9 w 50"/>
                <a:gd name="T1" fmla="*/ 35 h 37"/>
                <a:gd name="T2" fmla="*/ 9 w 50"/>
                <a:gd name="T3" fmla="*/ 35 h 37"/>
                <a:gd name="T4" fmla="*/ 8 w 50"/>
                <a:gd name="T5" fmla="*/ 25 h 37"/>
                <a:gd name="T6" fmla="*/ 9 w 50"/>
                <a:gd name="T7" fmla="*/ 17 h 37"/>
                <a:gd name="T8" fmla="*/ 12 w 50"/>
                <a:gd name="T9" fmla="*/ 11 h 37"/>
                <a:gd name="T10" fmla="*/ 19 w 50"/>
                <a:gd name="T11" fmla="*/ 8 h 37"/>
                <a:gd name="T12" fmla="*/ 26 w 50"/>
                <a:gd name="T13" fmla="*/ 6 h 37"/>
                <a:gd name="T14" fmla="*/ 34 w 50"/>
                <a:gd name="T15" fmla="*/ 6 h 37"/>
                <a:gd name="T16" fmla="*/ 42 w 50"/>
                <a:gd name="T17" fmla="*/ 7 h 37"/>
                <a:gd name="T18" fmla="*/ 48 w 50"/>
                <a:gd name="T19" fmla="*/ 9 h 37"/>
                <a:gd name="T20" fmla="*/ 50 w 50"/>
                <a:gd name="T21" fmla="*/ 3 h 37"/>
                <a:gd name="T22" fmla="*/ 42 w 50"/>
                <a:gd name="T23" fmla="*/ 1 h 37"/>
                <a:gd name="T24" fmla="*/ 34 w 50"/>
                <a:gd name="T25" fmla="*/ 0 h 37"/>
                <a:gd name="T26" fmla="*/ 26 w 50"/>
                <a:gd name="T27" fmla="*/ 0 h 37"/>
                <a:gd name="T28" fmla="*/ 16 w 50"/>
                <a:gd name="T29" fmla="*/ 2 h 37"/>
                <a:gd name="T30" fmla="*/ 8 w 50"/>
                <a:gd name="T31" fmla="*/ 7 h 37"/>
                <a:gd name="T32" fmla="*/ 3 w 50"/>
                <a:gd name="T33" fmla="*/ 15 h 37"/>
                <a:gd name="T34" fmla="*/ 0 w 50"/>
                <a:gd name="T35" fmla="*/ 25 h 37"/>
                <a:gd name="T36" fmla="*/ 3 w 50"/>
                <a:gd name="T37" fmla="*/ 37 h 37"/>
                <a:gd name="T38" fmla="*/ 3 w 50"/>
                <a:gd name="T39" fmla="*/ 37 h 37"/>
                <a:gd name="T40" fmla="*/ 9 w 50"/>
                <a:gd name="T4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7">
                  <a:moveTo>
                    <a:pt x="9" y="35"/>
                  </a:moveTo>
                  <a:lnTo>
                    <a:pt x="9" y="35"/>
                  </a:lnTo>
                  <a:lnTo>
                    <a:pt x="8" y="25"/>
                  </a:lnTo>
                  <a:lnTo>
                    <a:pt x="9" y="17"/>
                  </a:lnTo>
                  <a:lnTo>
                    <a:pt x="12" y="11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34" y="6"/>
                  </a:lnTo>
                  <a:lnTo>
                    <a:pt x="42" y="7"/>
                  </a:lnTo>
                  <a:lnTo>
                    <a:pt x="48" y="9"/>
                  </a:lnTo>
                  <a:lnTo>
                    <a:pt x="50" y="3"/>
                  </a:lnTo>
                  <a:lnTo>
                    <a:pt x="42" y="1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8">
              <a:extLst>
                <a:ext uri="{FF2B5EF4-FFF2-40B4-BE49-F238E27FC236}">
                  <a16:creationId xmlns:a16="http://schemas.microsoft.com/office/drawing/2014/main" id="{64BF54CA-A5CE-44CC-85BD-60A074B2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960"/>
              <a:ext cx="45" cy="33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2 w 45"/>
                <a:gd name="T5" fmla="*/ 9 h 33"/>
                <a:gd name="T6" fmla="*/ 7 w 45"/>
                <a:gd name="T7" fmla="*/ 18 h 33"/>
                <a:gd name="T8" fmla="*/ 15 w 45"/>
                <a:gd name="T9" fmla="*/ 25 h 33"/>
                <a:gd name="T10" fmla="*/ 24 w 45"/>
                <a:gd name="T11" fmla="*/ 31 h 33"/>
                <a:gd name="T12" fmla="*/ 33 w 45"/>
                <a:gd name="T13" fmla="*/ 33 h 33"/>
                <a:gd name="T14" fmla="*/ 40 w 45"/>
                <a:gd name="T15" fmla="*/ 33 h 33"/>
                <a:gd name="T16" fmla="*/ 45 w 45"/>
                <a:gd name="T17" fmla="*/ 25 h 33"/>
                <a:gd name="T18" fmla="*/ 44 w 45"/>
                <a:gd name="T19" fmla="*/ 14 h 33"/>
                <a:gd name="T20" fmla="*/ 38 w 45"/>
                <a:gd name="T21" fmla="*/ 16 h 33"/>
                <a:gd name="T22" fmla="*/ 39 w 45"/>
                <a:gd name="T23" fmla="*/ 25 h 33"/>
                <a:gd name="T24" fmla="*/ 38 w 45"/>
                <a:gd name="T25" fmla="*/ 27 h 33"/>
                <a:gd name="T26" fmla="*/ 33 w 45"/>
                <a:gd name="T27" fmla="*/ 27 h 33"/>
                <a:gd name="T28" fmla="*/ 26 w 45"/>
                <a:gd name="T29" fmla="*/ 25 h 33"/>
                <a:gd name="T30" fmla="*/ 19 w 45"/>
                <a:gd name="T31" fmla="*/ 19 h 33"/>
                <a:gd name="T32" fmla="*/ 13 w 45"/>
                <a:gd name="T33" fmla="*/ 14 h 33"/>
                <a:gd name="T34" fmla="*/ 8 w 45"/>
                <a:gd name="T35" fmla="*/ 7 h 33"/>
                <a:gd name="T36" fmla="*/ 6 w 45"/>
                <a:gd name="T37" fmla="*/ 0 h 33"/>
                <a:gd name="T38" fmla="*/ 6 w 45"/>
                <a:gd name="T39" fmla="*/ 0 h 33"/>
                <a:gd name="T40" fmla="*/ 0 w 45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3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7" y="18"/>
                  </a:lnTo>
                  <a:lnTo>
                    <a:pt x="15" y="25"/>
                  </a:lnTo>
                  <a:lnTo>
                    <a:pt x="24" y="31"/>
                  </a:lnTo>
                  <a:lnTo>
                    <a:pt x="33" y="33"/>
                  </a:lnTo>
                  <a:lnTo>
                    <a:pt x="40" y="33"/>
                  </a:lnTo>
                  <a:lnTo>
                    <a:pt x="45" y="25"/>
                  </a:lnTo>
                  <a:lnTo>
                    <a:pt x="44" y="14"/>
                  </a:lnTo>
                  <a:lnTo>
                    <a:pt x="38" y="16"/>
                  </a:lnTo>
                  <a:lnTo>
                    <a:pt x="39" y="25"/>
                  </a:lnTo>
                  <a:lnTo>
                    <a:pt x="38" y="27"/>
                  </a:lnTo>
                  <a:lnTo>
                    <a:pt x="33" y="27"/>
                  </a:lnTo>
                  <a:lnTo>
                    <a:pt x="26" y="25"/>
                  </a:lnTo>
                  <a:lnTo>
                    <a:pt x="19" y="19"/>
                  </a:lnTo>
                  <a:lnTo>
                    <a:pt x="13" y="14"/>
                  </a:lnTo>
                  <a:lnTo>
                    <a:pt x="8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9">
              <a:extLst>
                <a:ext uri="{FF2B5EF4-FFF2-40B4-BE49-F238E27FC236}">
                  <a16:creationId xmlns:a16="http://schemas.microsoft.com/office/drawing/2014/main" id="{4257F1A3-12A8-4DEE-ABAC-2071FB83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888"/>
              <a:ext cx="137" cy="72"/>
            </a:xfrm>
            <a:custGeom>
              <a:avLst/>
              <a:gdLst>
                <a:gd name="T0" fmla="*/ 6 w 137"/>
                <a:gd name="T1" fmla="*/ 32 h 72"/>
                <a:gd name="T2" fmla="*/ 6 w 137"/>
                <a:gd name="T3" fmla="*/ 32 h 72"/>
                <a:gd name="T4" fmla="*/ 26 w 137"/>
                <a:gd name="T5" fmla="*/ 14 h 72"/>
                <a:gd name="T6" fmla="*/ 46 w 137"/>
                <a:gd name="T7" fmla="*/ 6 h 72"/>
                <a:gd name="T8" fmla="*/ 68 w 137"/>
                <a:gd name="T9" fmla="*/ 6 h 72"/>
                <a:gd name="T10" fmla="*/ 89 w 137"/>
                <a:gd name="T11" fmla="*/ 14 h 72"/>
                <a:gd name="T12" fmla="*/ 106 w 137"/>
                <a:gd name="T13" fmla="*/ 27 h 72"/>
                <a:gd name="T14" fmla="*/ 120 w 137"/>
                <a:gd name="T15" fmla="*/ 42 h 72"/>
                <a:gd name="T16" fmla="*/ 129 w 137"/>
                <a:gd name="T17" fmla="*/ 57 h 72"/>
                <a:gd name="T18" fmla="*/ 131 w 137"/>
                <a:gd name="T19" fmla="*/ 72 h 72"/>
                <a:gd name="T20" fmla="*/ 137 w 137"/>
                <a:gd name="T21" fmla="*/ 72 h 72"/>
                <a:gd name="T22" fmla="*/ 135 w 137"/>
                <a:gd name="T23" fmla="*/ 55 h 72"/>
                <a:gd name="T24" fmla="*/ 126 w 137"/>
                <a:gd name="T25" fmla="*/ 38 h 72"/>
                <a:gd name="T26" fmla="*/ 110 w 137"/>
                <a:gd name="T27" fmla="*/ 21 h 72"/>
                <a:gd name="T28" fmla="*/ 91 w 137"/>
                <a:gd name="T29" fmla="*/ 8 h 72"/>
                <a:gd name="T30" fmla="*/ 68 w 137"/>
                <a:gd name="T31" fmla="*/ 0 h 72"/>
                <a:gd name="T32" fmla="*/ 46 w 137"/>
                <a:gd name="T33" fmla="*/ 0 h 72"/>
                <a:gd name="T34" fmla="*/ 22 w 137"/>
                <a:gd name="T35" fmla="*/ 8 h 72"/>
                <a:gd name="T36" fmla="*/ 0 w 137"/>
                <a:gd name="T37" fmla="*/ 28 h 72"/>
                <a:gd name="T38" fmla="*/ 0 w 137"/>
                <a:gd name="T39" fmla="*/ 28 h 72"/>
                <a:gd name="T40" fmla="*/ 6 w 137"/>
                <a:gd name="T41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72">
                  <a:moveTo>
                    <a:pt x="6" y="32"/>
                  </a:moveTo>
                  <a:lnTo>
                    <a:pt x="6" y="32"/>
                  </a:lnTo>
                  <a:lnTo>
                    <a:pt x="26" y="14"/>
                  </a:lnTo>
                  <a:lnTo>
                    <a:pt x="46" y="6"/>
                  </a:lnTo>
                  <a:lnTo>
                    <a:pt x="68" y="6"/>
                  </a:lnTo>
                  <a:lnTo>
                    <a:pt x="89" y="14"/>
                  </a:lnTo>
                  <a:lnTo>
                    <a:pt x="106" y="27"/>
                  </a:lnTo>
                  <a:lnTo>
                    <a:pt x="120" y="42"/>
                  </a:lnTo>
                  <a:lnTo>
                    <a:pt x="129" y="57"/>
                  </a:lnTo>
                  <a:lnTo>
                    <a:pt x="131" y="72"/>
                  </a:lnTo>
                  <a:lnTo>
                    <a:pt x="137" y="72"/>
                  </a:lnTo>
                  <a:lnTo>
                    <a:pt x="135" y="55"/>
                  </a:lnTo>
                  <a:lnTo>
                    <a:pt x="126" y="38"/>
                  </a:lnTo>
                  <a:lnTo>
                    <a:pt x="110" y="21"/>
                  </a:lnTo>
                  <a:lnTo>
                    <a:pt x="91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2" y="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0">
              <a:extLst>
                <a:ext uri="{FF2B5EF4-FFF2-40B4-BE49-F238E27FC236}">
                  <a16:creationId xmlns:a16="http://schemas.microsoft.com/office/drawing/2014/main" id="{EA034656-02FA-41E6-8A49-9BFC6F86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916"/>
              <a:ext cx="50" cy="97"/>
            </a:xfrm>
            <a:custGeom>
              <a:avLst/>
              <a:gdLst>
                <a:gd name="T0" fmla="*/ 23 w 50"/>
                <a:gd name="T1" fmla="*/ 89 h 97"/>
                <a:gd name="T2" fmla="*/ 26 w 50"/>
                <a:gd name="T3" fmla="*/ 83 h 97"/>
                <a:gd name="T4" fmla="*/ 24 w 50"/>
                <a:gd name="T5" fmla="*/ 82 h 97"/>
                <a:gd name="T6" fmla="*/ 20 w 50"/>
                <a:gd name="T7" fmla="*/ 80 h 97"/>
                <a:gd name="T8" fmla="*/ 15 w 50"/>
                <a:gd name="T9" fmla="*/ 75 h 97"/>
                <a:gd name="T10" fmla="*/ 10 w 50"/>
                <a:gd name="T11" fmla="*/ 68 h 97"/>
                <a:gd name="T12" fmla="*/ 8 w 50"/>
                <a:gd name="T13" fmla="*/ 58 h 97"/>
                <a:gd name="T14" fmla="*/ 9 w 50"/>
                <a:gd name="T15" fmla="*/ 45 h 97"/>
                <a:gd name="T16" fmla="*/ 17 w 50"/>
                <a:gd name="T17" fmla="*/ 26 h 97"/>
                <a:gd name="T18" fmla="*/ 32 w 50"/>
                <a:gd name="T19" fmla="*/ 4 h 97"/>
                <a:gd name="T20" fmla="*/ 26 w 50"/>
                <a:gd name="T21" fmla="*/ 0 h 97"/>
                <a:gd name="T22" fmla="*/ 11 w 50"/>
                <a:gd name="T23" fmla="*/ 24 h 97"/>
                <a:gd name="T24" fmla="*/ 3 w 50"/>
                <a:gd name="T25" fmla="*/ 43 h 97"/>
                <a:gd name="T26" fmla="*/ 0 w 50"/>
                <a:gd name="T27" fmla="*/ 58 h 97"/>
                <a:gd name="T28" fmla="*/ 4 w 50"/>
                <a:gd name="T29" fmla="*/ 70 h 97"/>
                <a:gd name="T30" fmla="*/ 9 w 50"/>
                <a:gd name="T31" fmla="*/ 80 h 97"/>
                <a:gd name="T32" fmla="*/ 16 w 50"/>
                <a:gd name="T33" fmla="*/ 86 h 97"/>
                <a:gd name="T34" fmla="*/ 22 w 50"/>
                <a:gd name="T35" fmla="*/ 88 h 97"/>
                <a:gd name="T36" fmla="*/ 24 w 50"/>
                <a:gd name="T37" fmla="*/ 89 h 97"/>
                <a:gd name="T38" fmla="*/ 27 w 50"/>
                <a:gd name="T39" fmla="*/ 83 h 97"/>
                <a:gd name="T40" fmla="*/ 24 w 50"/>
                <a:gd name="T41" fmla="*/ 89 h 97"/>
                <a:gd name="T42" fmla="*/ 50 w 50"/>
                <a:gd name="T43" fmla="*/ 97 h 97"/>
                <a:gd name="T44" fmla="*/ 27 w 50"/>
                <a:gd name="T45" fmla="*/ 83 h 97"/>
                <a:gd name="T46" fmla="*/ 23 w 50"/>
                <a:gd name="T47" fmla="*/ 8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97">
                  <a:moveTo>
                    <a:pt x="23" y="89"/>
                  </a:moveTo>
                  <a:lnTo>
                    <a:pt x="26" y="83"/>
                  </a:lnTo>
                  <a:lnTo>
                    <a:pt x="24" y="82"/>
                  </a:lnTo>
                  <a:lnTo>
                    <a:pt x="20" y="80"/>
                  </a:lnTo>
                  <a:lnTo>
                    <a:pt x="15" y="75"/>
                  </a:lnTo>
                  <a:lnTo>
                    <a:pt x="10" y="68"/>
                  </a:lnTo>
                  <a:lnTo>
                    <a:pt x="8" y="58"/>
                  </a:lnTo>
                  <a:lnTo>
                    <a:pt x="9" y="45"/>
                  </a:lnTo>
                  <a:lnTo>
                    <a:pt x="17" y="26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1" y="24"/>
                  </a:lnTo>
                  <a:lnTo>
                    <a:pt x="3" y="43"/>
                  </a:lnTo>
                  <a:lnTo>
                    <a:pt x="0" y="58"/>
                  </a:lnTo>
                  <a:lnTo>
                    <a:pt x="4" y="70"/>
                  </a:lnTo>
                  <a:lnTo>
                    <a:pt x="9" y="80"/>
                  </a:lnTo>
                  <a:lnTo>
                    <a:pt x="16" y="86"/>
                  </a:lnTo>
                  <a:lnTo>
                    <a:pt x="22" y="88"/>
                  </a:lnTo>
                  <a:lnTo>
                    <a:pt x="24" y="89"/>
                  </a:lnTo>
                  <a:lnTo>
                    <a:pt x="27" y="83"/>
                  </a:lnTo>
                  <a:lnTo>
                    <a:pt x="24" y="89"/>
                  </a:lnTo>
                  <a:lnTo>
                    <a:pt x="50" y="97"/>
                  </a:lnTo>
                  <a:lnTo>
                    <a:pt x="27" y="8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1">
              <a:extLst>
                <a:ext uri="{FF2B5EF4-FFF2-40B4-BE49-F238E27FC236}">
                  <a16:creationId xmlns:a16="http://schemas.microsoft.com/office/drawing/2014/main" id="{F3A1744E-799D-46EE-AC2C-B0FA3C72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990"/>
              <a:ext cx="56" cy="36"/>
            </a:xfrm>
            <a:custGeom>
              <a:avLst/>
              <a:gdLst>
                <a:gd name="T0" fmla="*/ 2 w 56"/>
                <a:gd name="T1" fmla="*/ 29 h 36"/>
                <a:gd name="T2" fmla="*/ 9 w 56"/>
                <a:gd name="T3" fmla="*/ 27 h 36"/>
                <a:gd name="T4" fmla="*/ 9 w 56"/>
                <a:gd name="T5" fmla="*/ 19 h 36"/>
                <a:gd name="T6" fmla="*/ 12 w 56"/>
                <a:gd name="T7" fmla="*/ 14 h 36"/>
                <a:gd name="T8" fmla="*/ 16 w 56"/>
                <a:gd name="T9" fmla="*/ 11 h 36"/>
                <a:gd name="T10" fmla="*/ 22 w 56"/>
                <a:gd name="T11" fmla="*/ 9 h 36"/>
                <a:gd name="T12" fmla="*/ 30 w 56"/>
                <a:gd name="T13" fmla="*/ 9 h 36"/>
                <a:gd name="T14" fmla="*/ 38 w 56"/>
                <a:gd name="T15" fmla="*/ 9 h 36"/>
                <a:gd name="T16" fmla="*/ 45 w 56"/>
                <a:gd name="T17" fmla="*/ 11 h 36"/>
                <a:gd name="T18" fmla="*/ 52 w 56"/>
                <a:gd name="T19" fmla="*/ 15 h 36"/>
                <a:gd name="T20" fmla="*/ 56 w 56"/>
                <a:gd name="T21" fmla="*/ 9 h 36"/>
                <a:gd name="T22" fmla="*/ 47 w 56"/>
                <a:gd name="T23" fmla="*/ 4 h 36"/>
                <a:gd name="T24" fmla="*/ 38 w 56"/>
                <a:gd name="T25" fmla="*/ 2 h 36"/>
                <a:gd name="T26" fmla="*/ 30 w 56"/>
                <a:gd name="T27" fmla="*/ 0 h 36"/>
                <a:gd name="T28" fmla="*/ 22 w 56"/>
                <a:gd name="T29" fmla="*/ 2 h 36"/>
                <a:gd name="T30" fmla="*/ 14 w 56"/>
                <a:gd name="T31" fmla="*/ 4 h 36"/>
                <a:gd name="T32" fmla="*/ 8 w 56"/>
                <a:gd name="T33" fmla="*/ 10 h 36"/>
                <a:gd name="T34" fmla="*/ 2 w 56"/>
                <a:gd name="T35" fmla="*/ 17 h 36"/>
                <a:gd name="T36" fmla="*/ 0 w 56"/>
                <a:gd name="T37" fmla="*/ 27 h 36"/>
                <a:gd name="T38" fmla="*/ 7 w 56"/>
                <a:gd name="T39" fmla="*/ 25 h 36"/>
                <a:gd name="T40" fmla="*/ 2 w 56"/>
                <a:gd name="T41" fmla="*/ 29 h 36"/>
                <a:gd name="T42" fmla="*/ 9 w 56"/>
                <a:gd name="T43" fmla="*/ 36 h 36"/>
                <a:gd name="T44" fmla="*/ 9 w 56"/>
                <a:gd name="T45" fmla="*/ 27 h 36"/>
                <a:gd name="T46" fmla="*/ 2 w 56"/>
                <a:gd name="T4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36">
                  <a:moveTo>
                    <a:pt x="2" y="29"/>
                  </a:moveTo>
                  <a:lnTo>
                    <a:pt x="9" y="27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22" y="9"/>
                  </a:lnTo>
                  <a:lnTo>
                    <a:pt x="30" y="9"/>
                  </a:lnTo>
                  <a:lnTo>
                    <a:pt x="38" y="9"/>
                  </a:lnTo>
                  <a:lnTo>
                    <a:pt x="45" y="11"/>
                  </a:lnTo>
                  <a:lnTo>
                    <a:pt x="52" y="15"/>
                  </a:lnTo>
                  <a:lnTo>
                    <a:pt x="56" y="9"/>
                  </a:lnTo>
                  <a:lnTo>
                    <a:pt x="47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7" y="25"/>
                  </a:lnTo>
                  <a:lnTo>
                    <a:pt x="2" y="29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2">
              <a:extLst>
                <a:ext uri="{FF2B5EF4-FFF2-40B4-BE49-F238E27FC236}">
                  <a16:creationId xmlns:a16="http://schemas.microsoft.com/office/drawing/2014/main" id="{1AC152AA-3FF6-4609-9559-B6319273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983"/>
              <a:ext cx="126" cy="36"/>
            </a:xfrm>
            <a:custGeom>
              <a:avLst/>
              <a:gdLst>
                <a:gd name="T0" fmla="*/ 8 w 126"/>
                <a:gd name="T1" fmla="*/ 30 h 36"/>
                <a:gd name="T2" fmla="*/ 7 w 126"/>
                <a:gd name="T3" fmla="*/ 32 h 36"/>
                <a:gd name="T4" fmla="*/ 19 w 126"/>
                <a:gd name="T5" fmla="*/ 19 h 36"/>
                <a:gd name="T6" fmla="*/ 34 w 126"/>
                <a:gd name="T7" fmla="*/ 10 h 36"/>
                <a:gd name="T8" fmla="*/ 51 w 126"/>
                <a:gd name="T9" fmla="*/ 8 h 36"/>
                <a:gd name="T10" fmla="*/ 68 w 126"/>
                <a:gd name="T11" fmla="*/ 9 h 36"/>
                <a:gd name="T12" fmla="*/ 85 w 126"/>
                <a:gd name="T13" fmla="*/ 15 h 36"/>
                <a:gd name="T14" fmla="*/ 100 w 126"/>
                <a:gd name="T15" fmla="*/ 22 h 36"/>
                <a:gd name="T16" fmla="*/ 112 w 126"/>
                <a:gd name="T17" fmla="*/ 30 h 36"/>
                <a:gd name="T18" fmla="*/ 121 w 126"/>
                <a:gd name="T19" fmla="*/ 36 h 36"/>
                <a:gd name="T20" fmla="*/ 126 w 126"/>
                <a:gd name="T21" fmla="*/ 32 h 36"/>
                <a:gd name="T22" fmla="*/ 116 w 126"/>
                <a:gd name="T23" fmla="*/ 24 h 36"/>
                <a:gd name="T24" fmla="*/ 102 w 126"/>
                <a:gd name="T25" fmla="*/ 16 h 36"/>
                <a:gd name="T26" fmla="*/ 87 w 126"/>
                <a:gd name="T27" fmla="*/ 8 h 36"/>
                <a:gd name="T28" fmla="*/ 68 w 126"/>
                <a:gd name="T29" fmla="*/ 3 h 36"/>
                <a:gd name="T30" fmla="*/ 51 w 126"/>
                <a:gd name="T31" fmla="*/ 0 h 36"/>
                <a:gd name="T32" fmla="*/ 32 w 126"/>
                <a:gd name="T33" fmla="*/ 4 h 36"/>
                <a:gd name="T34" fmla="*/ 15 w 126"/>
                <a:gd name="T35" fmla="*/ 13 h 36"/>
                <a:gd name="T36" fmla="*/ 1 w 126"/>
                <a:gd name="T37" fmla="*/ 28 h 36"/>
                <a:gd name="T38" fmla="*/ 0 w 126"/>
                <a:gd name="T39" fmla="*/ 30 h 36"/>
                <a:gd name="T40" fmla="*/ 1 w 126"/>
                <a:gd name="T41" fmla="*/ 28 h 36"/>
                <a:gd name="T42" fmla="*/ 1 w 126"/>
                <a:gd name="T43" fmla="*/ 29 h 36"/>
                <a:gd name="T44" fmla="*/ 0 w 126"/>
                <a:gd name="T45" fmla="*/ 30 h 36"/>
                <a:gd name="T46" fmla="*/ 8 w 126"/>
                <a:gd name="T4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36">
                  <a:moveTo>
                    <a:pt x="8" y="30"/>
                  </a:moveTo>
                  <a:lnTo>
                    <a:pt x="7" y="32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51" y="8"/>
                  </a:lnTo>
                  <a:lnTo>
                    <a:pt x="68" y="9"/>
                  </a:lnTo>
                  <a:lnTo>
                    <a:pt x="85" y="15"/>
                  </a:lnTo>
                  <a:lnTo>
                    <a:pt x="100" y="22"/>
                  </a:lnTo>
                  <a:lnTo>
                    <a:pt x="112" y="30"/>
                  </a:lnTo>
                  <a:lnTo>
                    <a:pt x="121" y="36"/>
                  </a:lnTo>
                  <a:lnTo>
                    <a:pt x="126" y="32"/>
                  </a:lnTo>
                  <a:lnTo>
                    <a:pt x="116" y="24"/>
                  </a:lnTo>
                  <a:lnTo>
                    <a:pt x="102" y="16"/>
                  </a:lnTo>
                  <a:lnTo>
                    <a:pt x="87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2" y="4"/>
                  </a:lnTo>
                  <a:lnTo>
                    <a:pt x="15" y="13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3">
              <a:extLst>
                <a:ext uri="{FF2B5EF4-FFF2-40B4-BE49-F238E27FC236}">
                  <a16:creationId xmlns:a16="http://schemas.microsoft.com/office/drawing/2014/main" id="{E5BA7298-AC4A-4717-9FA8-DA7EC3736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3013"/>
              <a:ext cx="8" cy="63"/>
            </a:xfrm>
            <a:custGeom>
              <a:avLst/>
              <a:gdLst>
                <a:gd name="T0" fmla="*/ 4 w 8"/>
                <a:gd name="T1" fmla="*/ 57 h 63"/>
                <a:gd name="T2" fmla="*/ 8 w 8"/>
                <a:gd name="T3" fmla="*/ 60 h 63"/>
                <a:gd name="T4" fmla="*/ 8 w 8"/>
                <a:gd name="T5" fmla="*/ 0 h 63"/>
                <a:gd name="T6" fmla="*/ 0 w 8"/>
                <a:gd name="T7" fmla="*/ 0 h 63"/>
                <a:gd name="T8" fmla="*/ 0 w 8"/>
                <a:gd name="T9" fmla="*/ 60 h 63"/>
                <a:gd name="T10" fmla="*/ 4 w 8"/>
                <a:gd name="T11" fmla="*/ 63 h 63"/>
                <a:gd name="T12" fmla="*/ 0 w 8"/>
                <a:gd name="T13" fmla="*/ 60 h 63"/>
                <a:gd name="T14" fmla="*/ 0 w 8"/>
                <a:gd name="T15" fmla="*/ 63 h 63"/>
                <a:gd name="T16" fmla="*/ 4 w 8"/>
                <a:gd name="T17" fmla="*/ 63 h 63"/>
                <a:gd name="T18" fmla="*/ 4 w 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3">
                  <a:moveTo>
                    <a:pt x="4" y="57"/>
                  </a:moveTo>
                  <a:lnTo>
                    <a:pt x="8" y="6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4" y="63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4">
              <a:extLst>
                <a:ext uri="{FF2B5EF4-FFF2-40B4-BE49-F238E27FC236}">
                  <a16:creationId xmlns:a16="http://schemas.microsoft.com/office/drawing/2014/main" id="{3488FE14-7CFF-4028-B01C-1DC79B5F5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070"/>
              <a:ext cx="317" cy="19"/>
            </a:xfrm>
            <a:custGeom>
              <a:avLst/>
              <a:gdLst>
                <a:gd name="T0" fmla="*/ 315 w 317"/>
                <a:gd name="T1" fmla="*/ 0 h 19"/>
                <a:gd name="T2" fmla="*/ 316 w 317"/>
                <a:gd name="T3" fmla="*/ 0 h 19"/>
                <a:gd name="T4" fmla="*/ 314 w 317"/>
                <a:gd name="T5" fmla="*/ 0 h 19"/>
                <a:gd name="T6" fmla="*/ 310 w 317"/>
                <a:gd name="T7" fmla="*/ 1 h 19"/>
                <a:gd name="T8" fmla="*/ 303 w 317"/>
                <a:gd name="T9" fmla="*/ 2 h 19"/>
                <a:gd name="T10" fmla="*/ 292 w 317"/>
                <a:gd name="T11" fmla="*/ 4 h 19"/>
                <a:gd name="T12" fmla="*/ 280 w 317"/>
                <a:gd name="T13" fmla="*/ 5 h 19"/>
                <a:gd name="T14" fmla="*/ 264 w 317"/>
                <a:gd name="T15" fmla="*/ 7 h 19"/>
                <a:gd name="T16" fmla="*/ 247 w 317"/>
                <a:gd name="T17" fmla="*/ 8 h 19"/>
                <a:gd name="T18" fmla="*/ 227 w 317"/>
                <a:gd name="T19" fmla="*/ 10 h 19"/>
                <a:gd name="T20" fmla="*/ 205 w 317"/>
                <a:gd name="T21" fmla="*/ 10 h 19"/>
                <a:gd name="T22" fmla="*/ 181 w 317"/>
                <a:gd name="T23" fmla="*/ 10 h 19"/>
                <a:gd name="T24" fmla="*/ 155 w 317"/>
                <a:gd name="T25" fmla="*/ 11 h 19"/>
                <a:gd name="T26" fmla="*/ 127 w 317"/>
                <a:gd name="T27" fmla="*/ 11 h 19"/>
                <a:gd name="T28" fmla="*/ 97 w 317"/>
                <a:gd name="T29" fmla="*/ 10 h 19"/>
                <a:gd name="T30" fmla="*/ 66 w 317"/>
                <a:gd name="T31" fmla="*/ 7 h 19"/>
                <a:gd name="T32" fmla="*/ 34 w 317"/>
                <a:gd name="T33" fmla="*/ 4 h 19"/>
                <a:gd name="T34" fmla="*/ 0 w 317"/>
                <a:gd name="T35" fmla="*/ 0 h 19"/>
                <a:gd name="T36" fmla="*/ 0 w 317"/>
                <a:gd name="T37" fmla="*/ 6 h 19"/>
                <a:gd name="T38" fmla="*/ 34 w 317"/>
                <a:gd name="T39" fmla="*/ 10 h 19"/>
                <a:gd name="T40" fmla="*/ 66 w 317"/>
                <a:gd name="T41" fmla="*/ 13 h 19"/>
                <a:gd name="T42" fmla="*/ 97 w 317"/>
                <a:gd name="T43" fmla="*/ 16 h 19"/>
                <a:gd name="T44" fmla="*/ 127 w 317"/>
                <a:gd name="T45" fmla="*/ 17 h 19"/>
                <a:gd name="T46" fmla="*/ 155 w 317"/>
                <a:gd name="T47" fmla="*/ 19 h 19"/>
                <a:gd name="T48" fmla="*/ 181 w 317"/>
                <a:gd name="T49" fmla="*/ 18 h 19"/>
                <a:gd name="T50" fmla="*/ 205 w 317"/>
                <a:gd name="T51" fmla="*/ 18 h 19"/>
                <a:gd name="T52" fmla="*/ 227 w 317"/>
                <a:gd name="T53" fmla="*/ 16 h 19"/>
                <a:gd name="T54" fmla="*/ 247 w 317"/>
                <a:gd name="T55" fmla="*/ 14 h 19"/>
                <a:gd name="T56" fmla="*/ 264 w 317"/>
                <a:gd name="T57" fmla="*/ 13 h 19"/>
                <a:gd name="T58" fmla="*/ 280 w 317"/>
                <a:gd name="T59" fmla="*/ 11 h 19"/>
                <a:gd name="T60" fmla="*/ 292 w 317"/>
                <a:gd name="T61" fmla="*/ 10 h 19"/>
                <a:gd name="T62" fmla="*/ 303 w 317"/>
                <a:gd name="T63" fmla="*/ 8 h 19"/>
                <a:gd name="T64" fmla="*/ 310 w 317"/>
                <a:gd name="T65" fmla="*/ 7 h 19"/>
                <a:gd name="T66" fmla="*/ 314 w 317"/>
                <a:gd name="T67" fmla="*/ 6 h 19"/>
                <a:gd name="T68" fmla="*/ 316 w 317"/>
                <a:gd name="T69" fmla="*/ 6 h 19"/>
                <a:gd name="T70" fmla="*/ 317 w 317"/>
                <a:gd name="T71" fmla="*/ 6 h 19"/>
                <a:gd name="T72" fmla="*/ 315 w 317"/>
                <a:gd name="T7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7" h="19">
                  <a:moveTo>
                    <a:pt x="315" y="0"/>
                  </a:moveTo>
                  <a:lnTo>
                    <a:pt x="316" y="0"/>
                  </a:lnTo>
                  <a:lnTo>
                    <a:pt x="314" y="0"/>
                  </a:lnTo>
                  <a:lnTo>
                    <a:pt x="310" y="1"/>
                  </a:lnTo>
                  <a:lnTo>
                    <a:pt x="303" y="2"/>
                  </a:lnTo>
                  <a:lnTo>
                    <a:pt x="292" y="4"/>
                  </a:lnTo>
                  <a:lnTo>
                    <a:pt x="280" y="5"/>
                  </a:lnTo>
                  <a:lnTo>
                    <a:pt x="264" y="7"/>
                  </a:lnTo>
                  <a:lnTo>
                    <a:pt x="247" y="8"/>
                  </a:lnTo>
                  <a:lnTo>
                    <a:pt x="227" y="10"/>
                  </a:lnTo>
                  <a:lnTo>
                    <a:pt x="205" y="10"/>
                  </a:lnTo>
                  <a:lnTo>
                    <a:pt x="181" y="10"/>
                  </a:lnTo>
                  <a:lnTo>
                    <a:pt x="155" y="11"/>
                  </a:lnTo>
                  <a:lnTo>
                    <a:pt x="127" y="11"/>
                  </a:lnTo>
                  <a:lnTo>
                    <a:pt x="97" y="10"/>
                  </a:lnTo>
                  <a:lnTo>
                    <a:pt x="66" y="7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6"/>
                  </a:lnTo>
                  <a:lnTo>
                    <a:pt x="34" y="10"/>
                  </a:lnTo>
                  <a:lnTo>
                    <a:pt x="66" y="13"/>
                  </a:lnTo>
                  <a:lnTo>
                    <a:pt x="97" y="16"/>
                  </a:lnTo>
                  <a:lnTo>
                    <a:pt x="127" y="17"/>
                  </a:lnTo>
                  <a:lnTo>
                    <a:pt x="155" y="19"/>
                  </a:lnTo>
                  <a:lnTo>
                    <a:pt x="181" y="18"/>
                  </a:lnTo>
                  <a:lnTo>
                    <a:pt x="205" y="18"/>
                  </a:lnTo>
                  <a:lnTo>
                    <a:pt x="227" y="16"/>
                  </a:lnTo>
                  <a:lnTo>
                    <a:pt x="247" y="14"/>
                  </a:lnTo>
                  <a:lnTo>
                    <a:pt x="264" y="13"/>
                  </a:lnTo>
                  <a:lnTo>
                    <a:pt x="280" y="11"/>
                  </a:lnTo>
                  <a:lnTo>
                    <a:pt x="292" y="10"/>
                  </a:lnTo>
                  <a:lnTo>
                    <a:pt x="303" y="8"/>
                  </a:lnTo>
                  <a:lnTo>
                    <a:pt x="310" y="7"/>
                  </a:lnTo>
                  <a:lnTo>
                    <a:pt x="314" y="6"/>
                  </a:lnTo>
                  <a:lnTo>
                    <a:pt x="316" y="6"/>
                  </a:lnTo>
                  <a:lnTo>
                    <a:pt x="317" y="6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5">
              <a:extLst>
                <a:ext uri="{FF2B5EF4-FFF2-40B4-BE49-F238E27FC236}">
                  <a16:creationId xmlns:a16="http://schemas.microsoft.com/office/drawing/2014/main" id="{16DFA9D9-1C37-44F1-B5CC-28C504C49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041"/>
              <a:ext cx="86" cy="35"/>
            </a:xfrm>
            <a:custGeom>
              <a:avLst/>
              <a:gdLst>
                <a:gd name="T0" fmla="*/ 84 w 86"/>
                <a:gd name="T1" fmla="*/ 0 h 35"/>
                <a:gd name="T2" fmla="*/ 84 w 86"/>
                <a:gd name="T3" fmla="*/ 0 h 35"/>
                <a:gd name="T4" fmla="*/ 72 w 86"/>
                <a:gd name="T5" fmla="*/ 5 h 35"/>
                <a:gd name="T6" fmla="*/ 59 w 86"/>
                <a:gd name="T7" fmla="*/ 10 h 35"/>
                <a:gd name="T8" fmla="*/ 45 w 86"/>
                <a:gd name="T9" fmla="*/ 15 h 35"/>
                <a:gd name="T10" fmla="*/ 31 w 86"/>
                <a:gd name="T11" fmla="*/ 20 h 35"/>
                <a:gd name="T12" fmla="*/ 19 w 86"/>
                <a:gd name="T13" fmla="*/ 24 h 35"/>
                <a:gd name="T14" fmla="*/ 10 w 86"/>
                <a:gd name="T15" fmla="*/ 26 h 35"/>
                <a:gd name="T16" fmla="*/ 2 w 86"/>
                <a:gd name="T17" fmla="*/ 28 h 35"/>
                <a:gd name="T18" fmla="*/ 0 w 86"/>
                <a:gd name="T19" fmla="*/ 29 h 35"/>
                <a:gd name="T20" fmla="*/ 2 w 86"/>
                <a:gd name="T21" fmla="*/ 35 h 35"/>
                <a:gd name="T22" fmla="*/ 4 w 86"/>
                <a:gd name="T23" fmla="*/ 34 h 35"/>
                <a:gd name="T24" fmla="*/ 10 w 86"/>
                <a:gd name="T25" fmla="*/ 32 h 35"/>
                <a:gd name="T26" fmla="*/ 21 w 86"/>
                <a:gd name="T27" fmla="*/ 30 h 35"/>
                <a:gd name="T28" fmla="*/ 33 w 86"/>
                <a:gd name="T29" fmla="*/ 26 h 35"/>
                <a:gd name="T30" fmla="*/ 47 w 86"/>
                <a:gd name="T31" fmla="*/ 21 h 35"/>
                <a:gd name="T32" fmla="*/ 61 w 86"/>
                <a:gd name="T33" fmla="*/ 16 h 35"/>
                <a:gd name="T34" fmla="*/ 74 w 86"/>
                <a:gd name="T35" fmla="*/ 11 h 35"/>
                <a:gd name="T36" fmla="*/ 86 w 86"/>
                <a:gd name="T37" fmla="*/ 6 h 35"/>
                <a:gd name="T38" fmla="*/ 86 w 86"/>
                <a:gd name="T39" fmla="*/ 6 h 35"/>
                <a:gd name="T40" fmla="*/ 84 w 86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35">
                  <a:moveTo>
                    <a:pt x="84" y="0"/>
                  </a:moveTo>
                  <a:lnTo>
                    <a:pt x="84" y="0"/>
                  </a:lnTo>
                  <a:lnTo>
                    <a:pt x="72" y="5"/>
                  </a:lnTo>
                  <a:lnTo>
                    <a:pt x="59" y="10"/>
                  </a:lnTo>
                  <a:lnTo>
                    <a:pt x="45" y="15"/>
                  </a:lnTo>
                  <a:lnTo>
                    <a:pt x="31" y="20"/>
                  </a:lnTo>
                  <a:lnTo>
                    <a:pt x="19" y="24"/>
                  </a:lnTo>
                  <a:lnTo>
                    <a:pt x="10" y="26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21" y="30"/>
                  </a:lnTo>
                  <a:lnTo>
                    <a:pt x="33" y="26"/>
                  </a:lnTo>
                  <a:lnTo>
                    <a:pt x="47" y="21"/>
                  </a:lnTo>
                  <a:lnTo>
                    <a:pt x="61" y="16"/>
                  </a:lnTo>
                  <a:lnTo>
                    <a:pt x="74" y="1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6">
              <a:extLst>
                <a:ext uri="{FF2B5EF4-FFF2-40B4-BE49-F238E27FC236}">
                  <a16:creationId xmlns:a16="http://schemas.microsoft.com/office/drawing/2014/main" id="{661C9816-CADD-4B87-A05E-2D2A98BD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3036"/>
              <a:ext cx="73" cy="18"/>
            </a:xfrm>
            <a:custGeom>
              <a:avLst/>
              <a:gdLst>
                <a:gd name="T0" fmla="*/ 73 w 73"/>
                <a:gd name="T1" fmla="*/ 12 h 18"/>
                <a:gd name="T2" fmla="*/ 73 w 73"/>
                <a:gd name="T3" fmla="*/ 12 h 18"/>
                <a:gd name="T4" fmla="*/ 65 w 73"/>
                <a:gd name="T5" fmla="*/ 8 h 18"/>
                <a:gd name="T6" fmla="*/ 54 w 73"/>
                <a:gd name="T7" fmla="*/ 5 h 18"/>
                <a:gd name="T8" fmla="*/ 44 w 73"/>
                <a:gd name="T9" fmla="*/ 3 h 18"/>
                <a:gd name="T10" fmla="*/ 34 w 73"/>
                <a:gd name="T11" fmla="*/ 1 h 18"/>
                <a:gd name="T12" fmla="*/ 25 w 73"/>
                <a:gd name="T13" fmla="*/ 0 h 18"/>
                <a:gd name="T14" fmla="*/ 15 w 73"/>
                <a:gd name="T15" fmla="*/ 1 h 18"/>
                <a:gd name="T16" fmla="*/ 6 w 73"/>
                <a:gd name="T17" fmla="*/ 3 h 18"/>
                <a:gd name="T18" fmla="*/ 0 w 73"/>
                <a:gd name="T19" fmla="*/ 5 h 18"/>
                <a:gd name="T20" fmla="*/ 2 w 73"/>
                <a:gd name="T21" fmla="*/ 11 h 18"/>
                <a:gd name="T22" fmla="*/ 8 w 73"/>
                <a:gd name="T23" fmla="*/ 9 h 18"/>
                <a:gd name="T24" fmla="*/ 15 w 73"/>
                <a:gd name="T25" fmla="*/ 7 h 18"/>
                <a:gd name="T26" fmla="*/ 25 w 73"/>
                <a:gd name="T27" fmla="*/ 8 h 18"/>
                <a:gd name="T28" fmla="*/ 34 w 73"/>
                <a:gd name="T29" fmla="*/ 7 h 18"/>
                <a:gd name="T30" fmla="*/ 44 w 73"/>
                <a:gd name="T31" fmla="*/ 9 h 18"/>
                <a:gd name="T32" fmla="*/ 54 w 73"/>
                <a:gd name="T33" fmla="*/ 11 h 18"/>
                <a:gd name="T34" fmla="*/ 63 w 73"/>
                <a:gd name="T35" fmla="*/ 14 h 18"/>
                <a:gd name="T36" fmla="*/ 71 w 73"/>
                <a:gd name="T37" fmla="*/ 18 h 18"/>
                <a:gd name="T38" fmla="*/ 71 w 73"/>
                <a:gd name="T39" fmla="*/ 18 h 18"/>
                <a:gd name="T40" fmla="*/ 73 w 73"/>
                <a:gd name="T4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8">
                  <a:moveTo>
                    <a:pt x="73" y="12"/>
                  </a:moveTo>
                  <a:lnTo>
                    <a:pt x="73" y="12"/>
                  </a:lnTo>
                  <a:lnTo>
                    <a:pt x="65" y="8"/>
                  </a:lnTo>
                  <a:lnTo>
                    <a:pt x="54" y="5"/>
                  </a:lnTo>
                  <a:lnTo>
                    <a:pt x="44" y="3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6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8" y="9"/>
                  </a:lnTo>
                  <a:lnTo>
                    <a:pt x="15" y="7"/>
                  </a:lnTo>
                  <a:lnTo>
                    <a:pt x="25" y="8"/>
                  </a:lnTo>
                  <a:lnTo>
                    <a:pt x="34" y="7"/>
                  </a:lnTo>
                  <a:lnTo>
                    <a:pt x="44" y="9"/>
                  </a:lnTo>
                  <a:lnTo>
                    <a:pt x="54" y="11"/>
                  </a:lnTo>
                  <a:lnTo>
                    <a:pt x="63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7">
              <a:extLst>
                <a:ext uri="{FF2B5EF4-FFF2-40B4-BE49-F238E27FC236}">
                  <a16:creationId xmlns:a16="http://schemas.microsoft.com/office/drawing/2014/main" id="{C41D8E67-9A58-4297-9733-75EF4D47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048"/>
              <a:ext cx="113" cy="20"/>
            </a:xfrm>
            <a:custGeom>
              <a:avLst/>
              <a:gdLst>
                <a:gd name="T0" fmla="*/ 107 w 113"/>
                <a:gd name="T1" fmla="*/ 1 h 20"/>
                <a:gd name="T2" fmla="*/ 108 w 113"/>
                <a:gd name="T3" fmla="*/ 1 h 20"/>
                <a:gd name="T4" fmla="*/ 102 w 113"/>
                <a:gd name="T5" fmla="*/ 6 h 20"/>
                <a:gd name="T6" fmla="*/ 92 w 113"/>
                <a:gd name="T7" fmla="*/ 10 h 20"/>
                <a:gd name="T8" fmla="*/ 79 w 113"/>
                <a:gd name="T9" fmla="*/ 12 h 20"/>
                <a:gd name="T10" fmla="*/ 64 w 113"/>
                <a:gd name="T11" fmla="*/ 12 h 20"/>
                <a:gd name="T12" fmla="*/ 48 w 113"/>
                <a:gd name="T13" fmla="*/ 13 h 20"/>
                <a:gd name="T14" fmla="*/ 32 w 113"/>
                <a:gd name="T15" fmla="*/ 10 h 20"/>
                <a:gd name="T16" fmla="*/ 17 w 113"/>
                <a:gd name="T17" fmla="*/ 6 h 20"/>
                <a:gd name="T18" fmla="*/ 2 w 113"/>
                <a:gd name="T19" fmla="*/ 0 h 20"/>
                <a:gd name="T20" fmla="*/ 0 w 113"/>
                <a:gd name="T21" fmla="*/ 6 h 20"/>
                <a:gd name="T22" fmla="*/ 15 w 113"/>
                <a:gd name="T23" fmla="*/ 12 h 20"/>
                <a:gd name="T24" fmla="*/ 32 w 113"/>
                <a:gd name="T25" fmla="*/ 16 h 20"/>
                <a:gd name="T26" fmla="*/ 48 w 113"/>
                <a:gd name="T27" fmla="*/ 19 h 20"/>
                <a:gd name="T28" fmla="*/ 64 w 113"/>
                <a:gd name="T29" fmla="*/ 20 h 20"/>
                <a:gd name="T30" fmla="*/ 79 w 113"/>
                <a:gd name="T31" fmla="*/ 18 h 20"/>
                <a:gd name="T32" fmla="*/ 92 w 113"/>
                <a:gd name="T33" fmla="*/ 16 h 20"/>
                <a:gd name="T34" fmla="*/ 104 w 113"/>
                <a:gd name="T35" fmla="*/ 12 h 20"/>
                <a:gd name="T36" fmla="*/ 112 w 113"/>
                <a:gd name="T37" fmla="*/ 5 h 20"/>
                <a:gd name="T38" fmla="*/ 113 w 113"/>
                <a:gd name="T39" fmla="*/ 5 h 20"/>
                <a:gd name="T40" fmla="*/ 107 w 113"/>
                <a:gd name="T4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20">
                  <a:moveTo>
                    <a:pt x="107" y="1"/>
                  </a:moveTo>
                  <a:lnTo>
                    <a:pt x="108" y="1"/>
                  </a:lnTo>
                  <a:lnTo>
                    <a:pt x="102" y="6"/>
                  </a:lnTo>
                  <a:lnTo>
                    <a:pt x="92" y="10"/>
                  </a:lnTo>
                  <a:lnTo>
                    <a:pt x="79" y="12"/>
                  </a:lnTo>
                  <a:lnTo>
                    <a:pt x="64" y="12"/>
                  </a:lnTo>
                  <a:lnTo>
                    <a:pt x="48" y="13"/>
                  </a:lnTo>
                  <a:lnTo>
                    <a:pt x="32" y="10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15" y="12"/>
                  </a:lnTo>
                  <a:lnTo>
                    <a:pt x="32" y="16"/>
                  </a:lnTo>
                  <a:lnTo>
                    <a:pt x="48" y="19"/>
                  </a:lnTo>
                  <a:lnTo>
                    <a:pt x="64" y="20"/>
                  </a:lnTo>
                  <a:lnTo>
                    <a:pt x="79" y="18"/>
                  </a:lnTo>
                  <a:lnTo>
                    <a:pt x="92" y="16"/>
                  </a:lnTo>
                  <a:lnTo>
                    <a:pt x="104" y="12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8">
              <a:extLst>
                <a:ext uri="{FF2B5EF4-FFF2-40B4-BE49-F238E27FC236}">
                  <a16:creationId xmlns:a16="http://schemas.microsoft.com/office/drawing/2014/main" id="{13A0ED4D-31E2-42C6-B833-C7668366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3024"/>
              <a:ext cx="92" cy="29"/>
            </a:xfrm>
            <a:custGeom>
              <a:avLst/>
              <a:gdLst>
                <a:gd name="T0" fmla="*/ 92 w 92"/>
                <a:gd name="T1" fmla="*/ 9 h 29"/>
                <a:gd name="T2" fmla="*/ 92 w 92"/>
                <a:gd name="T3" fmla="*/ 9 h 29"/>
                <a:gd name="T4" fmla="*/ 81 w 92"/>
                <a:gd name="T5" fmla="*/ 5 h 29"/>
                <a:gd name="T6" fmla="*/ 68 w 92"/>
                <a:gd name="T7" fmla="*/ 2 h 29"/>
                <a:gd name="T8" fmla="*/ 57 w 92"/>
                <a:gd name="T9" fmla="*/ 0 h 29"/>
                <a:gd name="T10" fmla="*/ 46 w 92"/>
                <a:gd name="T11" fmla="*/ 1 h 29"/>
                <a:gd name="T12" fmla="*/ 34 w 92"/>
                <a:gd name="T13" fmla="*/ 3 h 29"/>
                <a:gd name="T14" fmla="*/ 23 w 92"/>
                <a:gd name="T15" fmla="*/ 7 h 29"/>
                <a:gd name="T16" fmla="*/ 12 w 92"/>
                <a:gd name="T17" fmla="*/ 14 h 29"/>
                <a:gd name="T18" fmla="*/ 0 w 92"/>
                <a:gd name="T19" fmla="*/ 25 h 29"/>
                <a:gd name="T20" fmla="*/ 6 w 92"/>
                <a:gd name="T21" fmla="*/ 29 h 29"/>
                <a:gd name="T22" fmla="*/ 16 w 92"/>
                <a:gd name="T23" fmla="*/ 20 h 29"/>
                <a:gd name="T24" fmla="*/ 25 w 92"/>
                <a:gd name="T25" fmla="*/ 13 h 29"/>
                <a:gd name="T26" fmla="*/ 36 w 92"/>
                <a:gd name="T27" fmla="*/ 9 h 29"/>
                <a:gd name="T28" fmla="*/ 46 w 92"/>
                <a:gd name="T29" fmla="*/ 7 h 29"/>
                <a:gd name="T30" fmla="*/ 57 w 92"/>
                <a:gd name="T31" fmla="*/ 8 h 29"/>
                <a:gd name="T32" fmla="*/ 68 w 92"/>
                <a:gd name="T33" fmla="*/ 8 h 29"/>
                <a:gd name="T34" fmla="*/ 79 w 92"/>
                <a:gd name="T35" fmla="*/ 11 h 29"/>
                <a:gd name="T36" fmla="*/ 90 w 92"/>
                <a:gd name="T37" fmla="*/ 15 h 29"/>
                <a:gd name="T38" fmla="*/ 90 w 92"/>
                <a:gd name="T39" fmla="*/ 15 h 29"/>
                <a:gd name="T40" fmla="*/ 92 w 92"/>
                <a:gd name="T4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9">
                  <a:moveTo>
                    <a:pt x="92" y="9"/>
                  </a:moveTo>
                  <a:lnTo>
                    <a:pt x="92" y="9"/>
                  </a:lnTo>
                  <a:lnTo>
                    <a:pt x="81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3" y="7"/>
                  </a:lnTo>
                  <a:lnTo>
                    <a:pt x="12" y="14"/>
                  </a:lnTo>
                  <a:lnTo>
                    <a:pt x="0" y="25"/>
                  </a:lnTo>
                  <a:lnTo>
                    <a:pt x="6" y="29"/>
                  </a:lnTo>
                  <a:lnTo>
                    <a:pt x="16" y="20"/>
                  </a:lnTo>
                  <a:lnTo>
                    <a:pt x="25" y="13"/>
                  </a:lnTo>
                  <a:lnTo>
                    <a:pt x="36" y="9"/>
                  </a:lnTo>
                  <a:lnTo>
                    <a:pt x="46" y="7"/>
                  </a:lnTo>
                  <a:lnTo>
                    <a:pt x="57" y="8"/>
                  </a:lnTo>
                  <a:lnTo>
                    <a:pt x="68" y="8"/>
                  </a:lnTo>
                  <a:lnTo>
                    <a:pt x="79" y="11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9">
              <a:extLst>
                <a:ext uri="{FF2B5EF4-FFF2-40B4-BE49-F238E27FC236}">
                  <a16:creationId xmlns:a16="http://schemas.microsoft.com/office/drawing/2014/main" id="{E2AF4BE7-EFB5-4AF7-BCF6-A1B1C080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3033"/>
              <a:ext cx="390" cy="24"/>
            </a:xfrm>
            <a:custGeom>
              <a:avLst/>
              <a:gdLst>
                <a:gd name="T0" fmla="*/ 390 w 390"/>
                <a:gd name="T1" fmla="*/ 11 h 24"/>
                <a:gd name="T2" fmla="*/ 390 w 390"/>
                <a:gd name="T3" fmla="*/ 11 h 24"/>
                <a:gd name="T4" fmla="*/ 367 w 390"/>
                <a:gd name="T5" fmla="*/ 13 h 24"/>
                <a:gd name="T6" fmla="*/ 342 w 390"/>
                <a:gd name="T7" fmla="*/ 15 h 24"/>
                <a:gd name="T8" fmla="*/ 315 w 390"/>
                <a:gd name="T9" fmla="*/ 16 h 24"/>
                <a:gd name="T10" fmla="*/ 286 w 390"/>
                <a:gd name="T11" fmla="*/ 16 h 24"/>
                <a:gd name="T12" fmla="*/ 256 w 390"/>
                <a:gd name="T13" fmla="*/ 16 h 24"/>
                <a:gd name="T14" fmla="*/ 225 w 390"/>
                <a:gd name="T15" fmla="*/ 16 h 24"/>
                <a:gd name="T16" fmla="*/ 195 w 390"/>
                <a:gd name="T17" fmla="*/ 16 h 24"/>
                <a:gd name="T18" fmla="*/ 165 w 390"/>
                <a:gd name="T19" fmla="*/ 15 h 24"/>
                <a:gd name="T20" fmla="*/ 135 w 390"/>
                <a:gd name="T21" fmla="*/ 14 h 24"/>
                <a:gd name="T22" fmla="*/ 107 w 390"/>
                <a:gd name="T23" fmla="*/ 12 h 24"/>
                <a:gd name="T24" fmla="*/ 82 w 390"/>
                <a:gd name="T25" fmla="*/ 10 h 24"/>
                <a:gd name="T26" fmla="*/ 58 w 390"/>
                <a:gd name="T27" fmla="*/ 8 h 24"/>
                <a:gd name="T28" fmla="*/ 38 w 390"/>
                <a:gd name="T29" fmla="*/ 6 h 24"/>
                <a:gd name="T30" fmla="*/ 22 w 390"/>
                <a:gd name="T31" fmla="*/ 4 h 24"/>
                <a:gd name="T32" fmla="*/ 9 w 390"/>
                <a:gd name="T33" fmla="*/ 2 h 24"/>
                <a:gd name="T34" fmla="*/ 2 w 390"/>
                <a:gd name="T35" fmla="*/ 0 h 24"/>
                <a:gd name="T36" fmla="*/ 0 w 390"/>
                <a:gd name="T37" fmla="*/ 6 h 24"/>
                <a:gd name="T38" fmla="*/ 9 w 390"/>
                <a:gd name="T39" fmla="*/ 8 h 24"/>
                <a:gd name="T40" fmla="*/ 22 w 390"/>
                <a:gd name="T41" fmla="*/ 10 h 24"/>
                <a:gd name="T42" fmla="*/ 38 w 390"/>
                <a:gd name="T43" fmla="*/ 12 h 24"/>
                <a:gd name="T44" fmla="*/ 58 w 390"/>
                <a:gd name="T45" fmla="*/ 14 h 24"/>
                <a:gd name="T46" fmla="*/ 82 w 390"/>
                <a:gd name="T47" fmla="*/ 16 h 24"/>
                <a:gd name="T48" fmla="*/ 107 w 390"/>
                <a:gd name="T49" fmla="*/ 18 h 24"/>
                <a:gd name="T50" fmla="*/ 135 w 390"/>
                <a:gd name="T51" fmla="*/ 20 h 24"/>
                <a:gd name="T52" fmla="*/ 165 w 390"/>
                <a:gd name="T53" fmla="*/ 21 h 24"/>
                <a:gd name="T54" fmla="*/ 195 w 390"/>
                <a:gd name="T55" fmla="*/ 22 h 24"/>
                <a:gd name="T56" fmla="*/ 225 w 390"/>
                <a:gd name="T57" fmla="*/ 24 h 24"/>
                <a:gd name="T58" fmla="*/ 256 w 390"/>
                <a:gd name="T59" fmla="*/ 24 h 24"/>
                <a:gd name="T60" fmla="*/ 286 w 390"/>
                <a:gd name="T61" fmla="*/ 24 h 24"/>
                <a:gd name="T62" fmla="*/ 315 w 390"/>
                <a:gd name="T63" fmla="*/ 22 h 24"/>
                <a:gd name="T64" fmla="*/ 342 w 390"/>
                <a:gd name="T65" fmla="*/ 21 h 24"/>
                <a:gd name="T66" fmla="*/ 367 w 390"/>
                <a:gd name="T67" fmla="*/ 19 h 24"/>
                <a:gd name="T68" fmla="*/ 390 w 390"/>
                <a:gd name="T69" fmla="*/ 17 h 24"/>
                <a:gd name="T70" fmla="*/ 390 w 390"/>
                <a:gd name="T71" fmla="*/ 17 h 24"/>
                <a:gd name="T72" fmla="*/ 390 w 390"/>
                <a:gd name="T7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0" h="24">
                  <a:moveTo>
                    <a:pt x="390" y="11"/>
                  </a:moveTo>
                  <a:lnTo>
                    <a:pt x="390" y="11"/>
                  </a:lnTo>
                  <a:lnTo>
                    <a:pt x="367" y="13"/>
                  </a:lnTo>
                  <a:lnTo>
                    <a:pt x="342" y="15"/>
                  </a:lnTo>
                  <a:lnTo>
                    <a:pt x="315" y="16"/>
                  </a:lnTo>
                  <a:lnTo>
                    <a:pt x="286" y="16"/>
                  </a:lnTo>
                  <a:lnTo>
                    <a:pt x="256" y="16"/>
                  </a:lnTo>
                  <a:lnTo>
                    <a:pt x="225" y="16"/>
                  </a:lnTo>
                  <a:lnTo>
                    <a:pt x="195" y="16"/>
                  </a:lnTo>
                  <a:lnTo>
                    <a:pt x="165" y="15"/>
                  </a:lnTo>
                  <a:lnTo>
                    <a:pt x="135" y="14"/>
                  </a:lnTo>
                  <a:lnTo>
                    <a:pt x="107" y="12"/>
                  </a:lnTo>
                  <a:lnTo>
                    <a:pt x="82" y="10"/>
                  </a:lnTo>
                  <a:lnTo>
                    <a:pt x="58" y="8"/>
                  </a:lnTo>
                  <a:lnTo>
                    <a:pt x="38" y="6"/>
                  </a:lnTo>
                  <a:lnTo>
                    <a:pt x="22" y="4"/>
                  </a:lnTo>
                  <a:lnTo>
                    <a:pt x="9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9" y="8"/>
                  </a:lnTo>
                  <a:lnTo>
                    <a:pt x="22" y="10"/>
                  </a:lnTo>
                  <a:lnTo>
                    <a:pt x="38" y="12"/>
                  </a:lnTo>
                  <a:lnTo>
                    <a:pt x="58" y="14"/>
                  </a:lnTo>
                  <a:lnTo>
                    <a:pt x="82" y="16"/>
                  </a:lnTo>
                  <a:lnTo>
                    <a:pt x="107" y="18"/>
                  </a:lnTo>
                  <a:lnTo>
                    <a:pt x="135" y="20"/>
                  </a:lnTo>
                  <a:lnTo>
                    <a:pt x="165" y="21"/>
                  </a:lnTo>
                  <a:lnTo>
                    <a:pt x="195" y="22"/>
                  </a:lnTo>
                  <a:lnTo>
                    <a:pt x="225" y="24"/>
                  </a:lnTo>
                  <a:lnTo>
                    <a:pt x="256" y="24"/>
                  </a:lnTo>
                  <a:lnTo>
                    <a:pt x="286" y="24"/>
                  </a:lnTo>
                  <a:lnTo>
                    <a:pt x="315" y="22"/>
                  </a:lnTo>
                  <a:lnTo>
                    <a:pt x="342" y="21"/>
                  </a:lnTo>
                  <a:lnTo>
                    <a:pt x="367" y="19"/>
                  </a:lnTo>
                  <a:lnTo>
                    <a:pt x="390" y="17"/>
                  </a:lnTo>
                  <a:lnTo>
                    <a:pt x="390" y="17"/>
                  </a:lnTo>
                  <a:lnTo>
                    <a:pt x="39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0">
              <a:extLst>
                <a:ext uri="{FF2B5EF4-FFF2-40B4-BE49-F238E27FC236}">
                  <a16:creationId xmlns:a16="http://schemas.microsoft.com/office/drawing/2014/main" id="{F42B2C13-3FDD-4F53-BF78-0192D1F3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3033"/>
              <a:ext cx="131" cy="17"/>
            </a:xfrm>
            <a:custGeom>
              <a:avLst/>
              <a:gdLst>
                <a:gd name="T0" fmla="*/ 131 w 131"/>
                <a:gd name="T1" fmla="*/ 12 h 17"/>
                <a:gd name="T2" fmla="*/ 131 w 131"/>
                <a:gd name="T3" fmla="*/ 12 h 17"/>
                <a:gd name="T4" fmla="*/ 127 w 131"/>
                <a:gd name="T5" fmla="*/ 7 h 17"/>
                <a:gd name="T6" fmla="*/ 121 w 131"/>
                <a:gd name="T7" fmla="*/ 4 h 17"/>
                <a:gd name="T8" fmla="*/ 113 w 131"/>
                <a:gd name="T9" fmla="*/ 2 h 17"/>
                <a:gd name="T10" fmla="*/ 103 w 131"/>
                <a:gd name="T11" fmla="*/ 0 h 17"/>
                <a:gd name="T12" fmla="*/ 88 w 131"/>
                <a:gd name="T13" fmla="*/ 2 h 17"/>
                <a:gd name="T14" fmla="*/ 67 w 131"/>
                <a:gd name="T15" fmla="*/ 3 h 17"/>
                <a:gd name="T16" fmla="*/ 38 w 131"/>
                <a:gd name="T17" fmla="*/ 6 h 17"/>
                <a:gd name="T18" fmla="*/ 0 w 131"/>
                <a:gd name="T19" fmla="*/ 11 h 17"/>
                <a:gd name="T20" fmla="*/ 0 w 131"/>
                <a:gd name="T21" fmla="*/ 17 h 17"/>
                <a:gd name="T22" fmla="*/ 38 w 131"/>
                <a:gd name="T23" fmla="*/ 12 h 17"/>
                <a:gd name="T24" fmla="*/ 67 w 131"/>
                <a:gd name="T25" fmla="*/ 9 h 17"/>
                <a:gd name="T26" fmla="*/ 88 w 131"/>
                <a:gd name="T27" fmla="*/ 8 h 17"/>
                <a:gd name="T28" fmla="*/ 103 w 131"/>
                <a:gd name="T29" fmla="*/ 8 h 17"/>
                <a:gd name="T30" fmla="*/ 113 w 131"/>
                <a:gd name="T31" fmla="*/ 8 h 17"/>
                <a:gd name="T32" fmla="*/ 119 w 131"/>
                <a:gd name="T33" fmla="*/ 10 h 17"/>
                <a:gd name="T34" fmla="*/ 123 w 131"/>
                <a:gd name="T35" fmla="*/ 13 h 17"/>
                <a:gd name="T36" fmla="*/ 127 w 131"/>
                <a:gd name="T37" fmla="*/ 16 h 17"/>
                <a:gd name="T38" fmla="*/ 127 w 131"/>
                <a:gd name="T39" fmla="*/ 16 h 17"/>
                <a:gd name="T40" fmla="*/ 131 w 131"/>
                <a:gd name="T4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">
                  <a:moveTo>
                    <a:pt x="131" y="12"/>
                  </a:moveTo>
                  <a:lnTo>
                    <a:pt x="131" y="12"/>
                  </a:lnTo>
                  <a:lnTo>
                    <a:pt x="127" y="7"/>
                  </a:lnTo>
                  <a:lnTo>
                    <a:pt x="121" y="4"/>
                  </a:lnTo>
                  <a:lnTo>
                    <a:pt x="113" y="2"/>
                  </a:lnTo>
                  <a:lnTo>
                    <a:pt x="103" y="0"/>
                  </a:lnTo>
                  <a:lnTo>
                    <a:pt x="88" y="2"/>
                  </a:lnTo>
                  <a:lnTo>
                    <a:pt x="67" y="3"/>
                  </a:lnTo>
                  <a:lnTo>
                    <a:pt x="38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8" y="12"/>
                  </a:lnTo>
                  <a:lnTo>
                    <a:pt x="67" y="9"/>
                  </a:lnTo>
                  <a:lnTo>
                    <a:pt x="88" y="8"/>
                  </a:lnTo>
                  <a:lnTo>
                    <a:pt x="103" y="8"/>
                  </a:lnTo>
                  <a:lnTo>
                    <a:pt x="113" y="8"/>
                  </a:lnTo>
                  <a:lnTo>
                    <a:pt x="119" y="10"/>
                  </a:lnTo>
                  <a:lnTo>
                    <a:pt x="123" y="13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1">
              <a:extLst>
                <a:ext uri="{FF2B5EF4-FFF2-40B4-BE49-F238E27FC236}">
                  <a16:creationId xmlns:a16="http://schemas.microsoft.com/office/drawing/2014/main" id="{AA8FC7B3-8501-45B2-B855-2971A1581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3025"/>
              <a:ext cx="101" cy="30"/>
            </a:xfrm>
            <a:custGeom>
              <a:avLst/>
              <a:gdLst>
                <a:gd name="T0" fmla="*/ 97 w 101"/>
                <a:gd name="T1" fmla="*/ 0 h 30"/>
                <a:gd name="T2" fmla="*/ 97 w 101"/>
                <a:gd name="T3" fmla="*/ 0 h 30"/>
                <a:gd name="T4" fmla="*/ 88 w 101"/>
                <a:gd name="T5" fmla="*/ 6 h 30"/>
                <a:gd name="T6" fmla="*/ 75 w 101"/>
                <a:gd name="T7" fmla="*/ 11 h 30"/>
                <a:gd name="T8" fmla="*/ 60 w 101"/>
                <a:gd name="T9" fmla="*/ 16 h 30"/>
                <a:gd name="T10" fmla="*/ 46 w 101"/>
                <a:gd name="T11" fmla="*/ 20 h 30"/>
                <a:gd name="T12" fmla="*/ 31 w 101"/>
                <a:gd name="T13" fmla="*/ 22 h 30"/>
                <a:gd name="T14" fmla="*/ 19 w 101"/>
                <a:gd name="T15" fmla="*/ 22 h 30"/>
                <a:gd name="T16" fmla="*/ 8 w 101"/>
                <a:gd name="T17" fmla="*/ 22 h 30"/>
                <a:gd name="T18" fmla="*/ 4 w 101"/>
                <a:gd name="T19" fmla="*/ 20 h 30"/>
                <a:gd name="T20" fmla="*/ 0 w 101"/>
                <a:gd name="T21" fmla="*/ 24 h 30"/>
                <a:gd name="T22" fmla="*/ 8 w 101"/>
                <a:gd name="T23" fmla="*/ 28 h 30"/>
                <a:gd name="T24" fmla="*/ 19 w 101"/>
                <a:gd name="T25" fmla="*/ 30 h 30"/>
                <a:gd name="T26" fmla="*/ 31 w 101"/>
                <a:gd name="T27" fmla="*/ 28 h 30"/>
                <a:gd name="T28" fmla="*/ 46 w 101"/>
                <a:gd name="T29" fmla="*/ 26 h 30"/>
                <a:gd name="T30" fmla="*/ 62 w 101"/>
                <a:gd name="T31" fmla="*/ 22 h 30"/>
                <a:gd name="T32" fmla="*/ 77 w 101"/>
                <a:gd name="T33" fmla="*/ 17 h 30"/>
                <a:gd name="T34" fmla="*/ 90 w 101"/>
                <a:gd name="T35" fmla="*/ 12 h 30"/>
                <a:gd name="T36" fmla="*/ 101 w 101"/>
                <a:gd name="T37" fmla="*/ 6 h 30"/>
                <a:gd name="T38" fmla="*/ 101 w 101"/>
                <a:gd name="T39" fmla="*/ 6 h 30"/>
                <a:gd name="T40" fmla="*/ 97 w 101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30">
                  <a:moveTo>
                    <a:pt x="97" y="0"/>
                  </a:moveTo>
                  <a:lnTo>
                    <a:pt x="97" y="0"/>
                  </a:lnTo>
                  <a:lnTo>
                    <a:pt x="88" y="6"/>
                  </a:lnTo>
                  <a:lnTo>
                    <a:pt x="75" y="11"/>
                  </a:lnTo>
                  <a:lnTo>
                    <a:pt x="60" y="16"/>
                  </a:lnTo>
                  <a:lnTo>
                    <a:pt x="46" y="20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8" y="28"/>
                  </a:lnTo>
                  <a:lnTo>
                    <a:pt x="19" y="30"/>
                  </a:lnTo>
                  <a:lnTo>
                    <a:pt x="31" y="28"/>
                  </a:lnTo>
                  <a:lnTo>
                    <a:pt x="46" y="26"/>
                  </a:lnTo>
                  <a:lnTo>
                    <a:pt x="62" y="22"/>
                  </a:lnTo>
                  <a:lnTo>
                    <a:pt x="77" y="17"/>
                  </a:lnTo>
                  <a:lnTo>
                    <a:pt x="90" y="12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2">
              <a:extLst>
                <a:ext uri="{FF2B5EF4-FFF2-40B4-BE49-F238E27FC236}">
                  <a16:creationId xmlns:a16="http://schemas.microsoft.com/office/drawing/2014/main" id="{FAB87D6B-5AD9-4246-A810-86998ECC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979"/>
              <a:ext cx="30" cy="52"/>
            </a:xfrm>
            <a:custGeom>
              <a:avLst/>
              <a:gdLst>
                <a:gd name="T0" fmla="*/ 0 w 30"/>
                <a:gd name="T1" fmla="*/ 0 h 52"/>
                <a:gd name="T2" fmla="*/ 0 w 30"/>
                <a:gd name="T3" fmla="*/ 6 h 52"/>
                <a:gd name="T4" fmla="*/ 10 w 30"/>
                <a:gd name="T5" fmla="*/ 10 h 52"/>
                <a:gd name="T6" fmla="*/ 17 w 30"/>
                <a:gd name="T7" fmla="*/ 14 h 52"/>
                <a:gd name="T8" fmla="*/ 21 w 30"/>
                <a:gd name="T9" fmla="*/ 20 h 52"/>
                <a:gd name="T10" fmla="*/ 24 w 30"/>
                <a:gd name="T11" fmla="*/ 24 h 52"/>
                <a:gd name="T12" fmla="*/ 24 w 30"/>
                <a:gd name="T13" fmla="*/ 30 h 52"/>
                <a:gd name="T14" fmla="*/ 20 w 30"/>
                <a:gd name="T15" fmla="*/ 35 h 52"/>
                <a:gd name="T16" fmla="*/ 16 w 30"/>
                <a:gd name="T17" fmla="*/ 41 h 52"/>
                <a:gd name="T18" fmla="*/ 9 w 30"/>
                <a:gd name="T19" fmla="*/ 46 h 52"/>
                <a:gd name="T20" fmla="*/ 13 w 30"/>
                <a:gd name="T21" fmla="*/ 52 h 52"/>
                <a:gd name="T22" fmla="*/ 20 w 30"/>
                <a:gd name="T23" fmla="*/ 45 h 52"/>
                <a:gd name="T24" fmla="*/ 27 w 30"/>
                <a:gd name="T25" fmla="*/ 39 h 52"/>
                <a:gd name="T26" fmla="*/ 30 w 30"/>
                <a:gd name="T27" fmla="*/ 30 h 52"/>
                <a:gd name="T28" fmla="*/ 30 w 30"/>
                <a:gd name="T29" fmla="*/ 24 h 52"/>
                <a:gd name="T30" fmla="*/ 28 w 30"/>
                <a:gd name="T31" fmla="*/ 15 h 52"/>
                <a:gd name="T32" fmla="*/ 21 w 30"/>
                <a:gd name="T33" fmla="*/ 8 h 52"/>
                <a:gd name="T34" fmla="*/ 12 w 30"/>
                <a:gd name="T35" fmla="*/ 4 h 52"/>
                <a:gd name="T36" fmla="*/ 0 w 30"/>
                <a:gd name="T37" fmla="*/ 0 h 52"/>
                <a:gd name="T38" fmla="*/ 0 w 30"/>
                <a:gd name="T39" fmla="*/ 6 h 52"/>
                <a:gd name="T40" fmla="*/ 0 w 3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52">
                  <a:moveTo>
                    <a:pt x="0" y="0"/>
                  </a:moveTo>
                  <a:lnTo>
                    <a:pt x="0" y="6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1" y="20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0" y="35"/>
                  </a:lnTo>
                  <a:lnTo>
                    <a:pt x="16" y="41"/>
                  </a:lnTo>
                  <a:lnTo>
                    <a:pt x="9" y="46"/>
                  </a:lnTo>
                  <a:lnTo>
                    <a:pt x="13" y="52"/>
                  </a:lnTo>
                  <a:lnTo>
                    <a:pt x="20" y="45"/>
                  </a:lnTo>
                  <a:lnTo>
                    <a:pt x="27" y="39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8" y="15"/>
                  </a:lnTo>
                  <a:lnTo>
                    <a:pt x="21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3">
              <a:extLst>
                <a:ext uri="{FF2B5EF4-FFF2-40B4-BE49-F238E27FC236}">
                  <a16:creationId xmlns:a16="http://schemas.microsoft.com/office/drawing/2014/main" id="{EEFE9BCB-7182-4E52-B271-EED0A3314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870"/>
              <a:ext cx="107" cy="115"/>
            </a:xfrm>
            <a:custGeom>
              <a:avLst/>
              <a:gdLst>
                <a:gd name="T0" fmla="*/ 77 w 107"/>
                <a:gd name="T1" fmla="*/ 2 h 115"/>
                <a:gd name="T2" fmla="*/ 79 w 107"/>
                <a:gd name="T3" fmla="*/ 6 h 115"/>
                <a:gd name="T4" fmla="*/ 96 w 107"/>
                <a:gd name="T5" fmla="*/ 17 h 115"/>
                <a:gd name="T6" fmla="*/ 101 w 107"/>
                <a:gd name="T7" fmla="*/ 32 h 115"/>
                <a:gd name="T8" fmla="*/ 94 w 107"/>
                <a:gd name="T9" fmla="*/ 48 h 115"/>
                <a:gd name="T10" fmla="*/ 79 w 107"/>
                <a:gd name="T11" fmla="*/ 67 h 115"/>
                <a:gd name="T12" fmla="*/ 58 w 107"/>
                <a:gd name="T13" fmla="*/ 83 h 115"/>
                <a:gd name="T14" fmla="*/ 37 w 107"/>
                <a:gd name="T15" fmla="*/ 97 h 115"/>
                <a:gd name="T16" fmla="*/ 15 w 107"/>
                <a:gd name="T17" fmla="*/ 107 h 115"/>
                <a:gd name="T18" fmla="*/ 0 w 107"/>
                <a:gd name="T19" fmla="*/ 109 h 115"/>
                <a:gd name="T20" fmla="*/ 0 w 107"/>
                <a:gd name="T21" fmla="*/ 115 h 115"/>
                <a:gd name="T22" fmla="*/ 17 w 107"/>
                <a:gd name="T23" fmla="*/ 113 h 115"/>
                <a:gd name="T24" fmla="*/ 39 w 107"/>
                <a:gd name="T25" fmla="*/ 103 h 115"/>
                <a:gd name="T26" fmla="*/ 62 w 107"/>
                <a:gd name="T27" fmla="*/ 89 h 115"/>
                <a:gd name="T28" fmla="*/ 83 w 107"/>
                <a:gd name="T29" fmla="*/ 71 h 115"/>
                <a:gd name="T30" fmla="*/ 100 w 107"/>
                <a:gd name="T31" fmla="*/ 52 h 115"/>
                <a:gd name="T32" fmla="*/ 107 w 107"/>
                <a:gd name="T33" fmla="*/ 32 h 115"/>
                <a:gd name="T34" fmla="*/ 102 w 107"/>
                <a:gd name="T35" fmla="*/ 13 h 115"/>
                <a:gd name="T36" fmla="*/ 81 w 107"/>
                <a:gd name="T37" fmla="*/ 0 h 115"/>
                <a:gd name="T38" fmla="*/ 83 w 107"/>
                <a:gd name="T39" fmla="*/ 4 h 115"/>
                <a:gd name="T40" fmla="*/ 77 w 107"/>
                <a:gd name="T41" fmla="*/ 2 h 115"/>
                <a:gd name="T42" fmla="*/ 76 w 107"/>
                <a:gd name="T43" fmla="*/ 5 h 115"/>
                <a:gd name="T44" fmla="*/ 79 w 107"/>
                <a:gd name="T45" fmla="*/ 6 h 115"/>
                <a:gd name="T46" fmla="*/ 77 w 107"/>
                <a:gd name="T47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15">
                  <a:moveTo>
                    <a:pt x="77" y="2"/>
                  </a:moveTo>
                  <a:lnTo>
                    <a:pt x="79" y="6"/>
                  </a:lnTo>
                  <a:lnTo>
                    <a:pt x="96" y="17"/>
                  </a:lnTo>
                  <a:lnTo>
                    <a:pt x="101" y="32"/>
                  </a:lnTo>
                  <a:lnTo>
                    <a:pt x="94" y="48"/>
                  </a:lnTo>
                  <a:lnTo>
                    <a:pt x="79" y="67"/>
                  </a:lnTo>
                  <a:lnTo>
                    <a:pt x="58" y="83"/>
                  </a:lnTo>
                  <a:lnTo>
                    <a:pt x="37" y="97"/>
                  </a:lnTo>
                  <a:lnTo>
                    <a:pt x="15" y="107"/>
                  </a:lnTo>
                  <a:lnTo>
                    <a:pt x="0" y="109"/>
                  </a:lnTo>
                  <a:lnTo>
                    <a:pt x="0" y="115"/>
                  </a:lnTo>
                  <a:lnTo>
                    <a:pt x="17" y="113"/>
                  </a:lnTo>
                  <a:lnTo>
                    <a:pt x="39" y="103"/>
                  </a:lnTo>
                  <a:lnTo>
                    <a:pt x="62" y="89"/>
                  </a:lnTo>
                  <a:lnTo>
                    <a:pt x="83" y="71"/>
                  </a:lnTo>
                  <a:lnTo>
                    <a:pt x="100" y="52"/>
                  </a:lnTo>
                  <a:lnTo>
                    <a:pt x="107" y="32"/>
                  </a:lnTo>
                  <a:lnTo>
                    <a:pt x="102" y="13"/>
                  </a:lnTo>
                  <a:lnTo>
                    <a:pt x="81" y="0"/>
                  </a:lnTo>
                  <a:lnTo>
                    <a:pt x="83" y="4"/>
                  </a:lnTo>
                  <a:lnTo>
                    <a:pt x="77" y="2"/>
                  </a:lnTo>
                  <a:lnTo>
                    <a:pt x="76" y="5"/>
                  </a:lnTo>
                  <a:lnTo>
                    <a:pt x="79" y="6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4">
              <a:extLst>
                <a:ext uri="{FF2B5EF4-FFF2-40B4-BE49-F238E27FC236}">
                  <a16:creationId xmlns:a16="http://schemas.microsoft.com/office/drawing/2014/main" id="{3F20051F-CE67-4CC9-ADC2-005604236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2798"/>
              <a:ext cx="77" cy="76"/>
            </a:xfrm>
            <a:custGeom>
              <a:avLst/>
              <a:gdLst>
                <a:gd name="T0" fmla="*/ 0 w 77"/>
                <a:gd name="T1" fmla="*/ 17 h 76"/>
                <a:gd name="T2" fmla="*/ 4 w 77"/>
                <a:gd name="T3" fmla="*/ 18 h 76"/>
                <a:gd name="T4" fmla="*/ 24 w 77"/>
                <a:gd name="T5" fmla="*/ 8 h 76"/>
                <a:gd name="T6" fmla="*/ 40 w 77"/>
                <a:gd name="T7" fmla="*/ 6 h 76"/>
                <a:gd name="T8" fmla="*/ 51 w 77"/>
                <a:gd name="T9" fmla="*/ 12 h 76"/>
                <a:gd name="T10" fmla="*/ 59 w 77"/>
                <a:gd name="T11" fmla="*/ 23 h 76"/>
                <a:gd name="T12" fmla="*/ 65 w 77"/>
                <a:gd name="T13" fmla="*/ 36 h 76"/>
                <a:gd name="T14" fmla="*/ 69 w 77"/>
                <a:gd name="T15" fmla="*/ 50 h 76"/>
                <a:gd name="T16" fmla="*/ 69 w 77"/>
                <a:gd name="T17" fmla="*/ 64 h 76"/>
                <a:gd name="T18" fmla="*/ 68 w 77"/>
                <a:gd name="T19" fmla="*/ 74 h 76"/>
                <a:gd name="T20" fmla="*/ 74 w 77"/>
                <a:gd name="T21" fmla="*/ 76 h 76"/>
                <a:gd name="T22" fmla="*/ 77 w 77"/>
                <a:gd name="T23" fmla="*/ 64 h 76"/>
                <a:gd name="T24" fmla="*/ 75 w 77"/>
                <a:gd name="T25" fmla="*/ 50 h 76"/>
                <a:gd name="T26" fmla="*/ 71 w 77"/>
                <a:gd name="T27" fmla="*/ 34 h 76"/>
                <a:gd name="T28" fmla="*/ 65 w 77"/>
                <a:gd name="T29" fmla="*/ 19 h 76"/>
                <a:gd name="T30" fmla="*/ 55 w 77"/>
                <a:gd name="T31" fmla="*/ 6 h 76"/>
                <a:gd name="T32" fmla="*/ 40 w 77"/>
                <a:gd name="T33" fmla="*/ 0 h 76"/>
                <a:gd name="T34" fmla="*/ 22 w 77"/>
                <a:gd name="T35" fmla="*/ 2 h 76"/>
                <a:gd name="T36" fmla="*/ 0 w 77"/>
                <a:gd name="T37" fmla="*/ 12 h 76"/>
                <a:gd name="T38" fmla="*/ 4 w 77"/>
                <a:gd name="T39" fmla="*/ 13 h 76"/>
                <a:gd name="T40" fmla="*/ 0 w 77"/>
                <a:gd name="T41" fmla="*/ 17 h 76"/>
                <a:gd name="T42" fmla="*/ 2 w 77"/>
                <a:gd name="T43" fmla="*/ 20 h 76"/>
                <a:gd name="T44" fmla="*/ 4 w 77"/>
                <a:gd name="T45" fmla="*/ 18 h 76"/>
                <a:gd name="T46" fmla="*/ 0 w 77"/>
                <a:gd name="T47" fmla="*/ 1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6">
                  <a:moveTo>
                    <a:pt x="0" y="17"/>
                  </a:moveTo>
                  <a:lnTo>
                    <a:pt x="4" y="18"/>
                  </a:lnTo>
                  <a:lnTo>
                    <a:pt x="24" y="8"/>
                  </a:lnTo>
                  <a:lnTo>
                    <a:pt x="40" y="6"/>
                  </a:lnTo>
                  <a:lnTo>
                    <a:pt x="51" y="12"/>
                  </a:lnTo>
                  <a:lnTo>
                    <a:pt x="59" y="23"/>
                  </a:lnTo>
                  <a:lnTo>
                    <a:pt x="65" y="36"/>
                  </a:lnTo>
                  <a:lnTo>
                    <a:pt x="69" y="50"/>
                  </a:lnTo>
                  <a:lnTo>
                    <a:pt x="69" y="64"/>
                  </a:lnTo>
                  <a:lnTo>
                    <a:pt x="68" y="74"/>
                  </a:lnTo>
                  <a:lnTo>
                    <a:pt x="74" y="76"/>
                  </a:lnTo>
                  <a:lnTo>
                    <a:pt x="77" y="64"/>
                  </a:lnTo>
                  <a:lnTo>
                    <a:pt x="75" y="50"/>
                  </a:lnTo>
                  <a:lnTo>
                    <a:pt x="71" y="34"/>
                  </a:lnTo>
                  <a:lnTo>
                    <a:pt x="65" y="19"/>
                  </a:lnTo>
                  <a:lnTo>
                    <a:pt x="55" y="6"/>
                  </a:lnTo>
                  <a:lnTo>
                    <a:pt x="40" y="0"/>
                  </a:lnTo>
                  <a:lnTo>
                    <a:pt x="22" y="2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5">
              <a:extLst>
                <a:ext uri="{FF2B5EF4-FFF2-40B4-BE49-F238E27FC236}">
                  <a16:creationId xmlns:a16="http://schemas.microsoft.com/office/drawing/2014/main" id="{ABCB4543-08E4-437E-9BFC-EDD226275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799"/>
              <a:ext cx="70" cy="40"/>
            </a:xfrm>
            <a:custGeom>
              <a:avLst/>
              <a:gdLst>
                <a:gd name="T0" fmla="*/ 2 w 70"/>
                <a:gd name="T1" fmla="*/ 36 h 40"/>
                <a:gd name="T2" fmla="*/ 8 w 70"/>
                <a:gd name="T3" fmla="*/ 33 h 40"/>
                <a:gd name="T4" fmla="*/ 9 w 70"/>
                <a:gd name="T5" fmla="*/ 23 h 40"/>
                <a:gd name="T6" fmla="*/ 14 w 70"/>
                <a:gd name="T7" fmla="*/ 16 h 40"/>
                <a:gd name="T8" fmla="*/ 21 w 70"/>
                <a:gd name="T9" fmla="*/ 11 h 40"/>
                <a:gd name="T10" fmla="*/ 30 w 70"/>
                <a:gd name="T11" fmla="*/ 8 h 40"/>
                <a:gd name="T12" fmla="*/ 41 w 70"/>
                <a:gd name="T13" fmla="*/ 8 h 40"/>
                <a:gd name="T14" fmla="*/ 52 w 70"/>
                <a:gd name="T15" fmla="*/ 9 h 40"/>
                <a:gd name="T16" fmla="*/ 60 w 70"/>
                <a:gd name="T17" fmla="*/ 12 h 40"/>
                <a:gd name="T18" fmla="*/ 66 w 70"/>
                <a:gd name="T19" fmla="*/ 16 h 40"/>
                <a:gd name="T20" fmla="*/ 70 w 70"/>
                <a:gd name="T21" fmla="*/ 12 h 40"/>
                <a:gd name="T22" fmla="*/ 62 w 70"/>
                <a:gd name="T23" fmla="*/ 6 h 40"/>
                <a:gd name="T24" fmla="*/ 52 w 70"/>
                <a:gd name="T25" fmla="*/ 3 h 40"/>
                <a:gd name="T26" fmla="*/ 41 w 70"/>
                <a:gd name="T27" fmla="*/ 0 h 40"/>
                <a:gd name="T28" fmla="*/ 30 w 70"/>
                <a:gd name="T29" fmla="*/ 2 h 40"/>
                <a:gd name="T30" fmla="*/ 19 w 70"/>
                <a:gd name="T31" fmla="*/ 5 h 40"/>
                <a:gd name="T32" fmla="*/ 10 w 70"/>
                <a:gd name="T33" fmla="*/ 12 h 40"/>
                <a:gd name="T34" fmla="*/ 3 w 70"/>
                <a:gd name="T35" fmla="*/ 21 h 40"/>
                <a:gd name="T36" fmla="*/ 0 w 70"/>
                <a:gd name="T37" fmla="*/ 33 h 40"/>
                <a:gd name="T38" fmla="*/ 6 w 70"/>
                <a:gd name="T39" fmla="*/ 30 h 40"/>
                <a:gd name="T40" fmla="*/ 2 w 70"/>
                <a:gd name="T41" fmla="*/ 36 h 40"/>
                <a:gd name="T42" fmla="*/ 8 w 70"/>
                <a:gd name="T43" fmla="*/ 40 h 40"/>
                <a:gd name="T44" fmla="*/ 8 w 70"/>
                <a:gd name="T45" fmla="*/ 33 h 40"/>
                <a:gd name="T46" fmla="*/ 2 w 70"/>
                <a:gd name="T4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0">
                  <a:moveTo>
                    <a:pt x="2" y="36"/>
                  </a:moveTo>
                  <a:lnTo>
                    <a:pt x="8" y="33"/>
                  </a:lnTo>
                  <a:lnTo>
                    <a:pt x="9" y="23"/>
                  </a:lnTo>
                  <a:lnTo>
                    <a:pt x="14" y="16"/>
                  </a:lnTo>
                  <a:lnTo>
                    <a:pt x="21" y="11"/>
                  </a:lnTo>
                  <a:lnTo>
                    <a:pt x="30" y="8"/>
                  </a:lnTo>
                  <a:lnTo>
                    <a:pt x="41" y="8"/>
                  </a:lnTo>
                  <a:lnTo>
                    <a:pt x="52" y="9"/>
                  </a:lnTo>
                  <a:lnTo>
                    <a:pt x="60" y="12"/>
                  </a:lnTo>
                  <a:lnTo>
                    <a:pt x="66" y="16"/>
                  </a:lnTo>
                  <a:lnTo>
                    <a:pt x="70" y="12"/>
                  </a:lnTo>
                  <a:lnTo>
                    <a:pt x="62" y="6"/>
                  </a:lnTo>
                  <a:lnTo>
                    <a:pt x="52" y="3"/>
                  </a:lnTo>
                  <a:lnTo>
                    <a:pt x="41" y="0"/>
                  </a:lnTo>
                  <a:lnTo>
                    <a:pt x="30" y="2"/>
                  </a:lnTo>
                  <a:lnTo>
                    <a:pt x="19" y="5"/>
                  </a:lnTo>
                  <a:lnTo>
                    <a:pt x="10" y="12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8" y="40"/>
                  </a:lnTo>
                  <a:lnTo>
                    <a:pt x="8" y="33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6">
              <a:extLst>
                <a:ext uri="{FF2B5EF4-FFF2-40B4-BE49-F238E27FC236}">
                  <a16:creationId xmlns:a16="http://schemas.microsoft.com/office/drawing/2014/main" id="{F74921C5-C2BB-4278-816A-D22D5EAB5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2827"/>
              <a:ext cx="64" cy="74"/>
            </a:xfrm>
            <a:custGeom>
              <a:avLst/>
              <a:gdLst>
                <a:gd name="T0" fmla="*/ 0 w 64"/>
                <a:gd name="T1" fmla="*/ 55 h 74"/>
                <a:gd name="T2" fmla="*/ 6 w 64"/>
                <a:gd name="T3" fmla="*/ 54 h 74"/>
                <a:gd name="T4" fmla="*/ 7 w 64"/>
                <a:gd name="T5" fmla="*/ 38 h 74"/>
                <a:gd name="T6" fmla="*/ 12 w 64"/>
                <a:gd name="T7" fmla="*/ 28 h 74"/>
                <a:gd name="T8" fmla="*/ 19 w 64"/>
                <a:gd name="T9" fmla="*/ 18 h 74"/>
                <a:gd name="T10" fmla="*/ 28 w 64"/>
                <a:gd name="T11" fmla="*/ 12 h 74"/>
                <a:gd name="T12" fmla="*/ 38 w 64"/>
                <a:gd name="T13" fmla="*/ 8 h 74"/>
                <a:gd name="T14" fmla="*/ 48 w 64"/>
                <a:gd name="T15" fmla="*/ 6 h 74"/>
                <a:gd name="T16" fmla="*/ 56 w 64"/>
                <a:gd name="T17" fmla="*/ 6 h 74"/>
                <a:gd name="T18" fmla="*/ 60 w 64"/>
                <a:gd name="T19" fmla="*/ 8 h 74"/>
                <a:gd name="T20" fmla="*/ 64 w 64"/>
                <a:gd name="T21" fmla="*/ 2 h 74"/>
                <a:gd name="T22" fmla="*/ 56 w 64"/>
                <a:gd name="T23" fmla="*/ 0 h 74"/>
                <a:gd name="T24" fmla="*/ 48 w 64"/>
                <a:gd name="T25" fmla="*/ 0 h 74"/>
                <a:gd name="T26" fmla="*/ 36 w 64"/>
                <a:gd name="T27" fmla="*/ 2 h 74"/>
                <a:gd name="T28" fmla="*/ 26 w 64"/>
                <a:gd name="T29" fmla="*/ 6 h 74"/>
                <a:gd name="T30" fmla="*/ 15 w 64"/>
                <a:gd name="T31" fmla="*/ 14 h 74"/>
                <a:gd name="T32" fmla="*/ 6 w 64"/>
                <a:gd name="T33" fmla="*/ 24 h 74"/>
                <a:gd name="T34" fmla="*/ 1 w 64"/>
                <a:gd name="T35" fmla="*/ 38 h 74"/>
                <a:gd name="T36" fmla="*/ 0 w 64"/>
                <a:gd name="T37" fmla="*/ 54 h 74"/>
                <a:gd name="T38" fmla="*/ 6 w 64"/>
                <a:gd name="T39" fmla="*/ 53 h 74"/>
                <a:gd name="T40" fmla="*/ 0 w 64"/>
                <a:gd name="T41" fmla="*/ 55 h 74"/>
                <a:gd name="T42" fmla="*/ 8 w 64"/>
                <a:gd name="T43" fmla="*/ 74 h 74"/>
                <a:gd name="T44" fmla="*/ 6 w 64"/>
                <a:gd name="T45" fmla="*/ 54 h 74"/>
                <a:gd name="T46" fmla="*/ 0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0" y="55"/>
                  </a:moveTo>
                  <a:lnTo>
                    <a:pt x="6" y="54"/>
                  </a:lnTo>
                  <a:lnTo>
                    <a:pt x="7" y="38"/>
                  </a:lnTo>
                  <a:lnTo>
                    <a:pt x="12" y="28"/>
                  </a:lnTo>
                  <a:lnTo>
                    <a:pt x="19" y="18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48" y="6"/>
                  </a:lnTo>
                  <a:lnTo>
                    <a:pt x="56" y="6"/>
                  </a:lnTo>
                  <a:lnTo>
                    <a:pt x="60" y="8"/>
                  </a:lnTo>
                  <a:lnTo>
                    <a:pt x="64" y="2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lnTo>
                    <a:pt x="6" y="53"/>
                  </a:lnTo>
                  <a:lnTo>
                    <a:pt x="0" y="55"/>
                  </a:lnTo>
                  <a:lnTo>
                    <a:pt x="8" y="74"/>
                  </a:lnTo>
                  <a:lnTo>
                    <a:pt x="6" y="5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7">
              <a:extLst>
                <a:ext uri="{FF2B5EF4-FFF2-40B4-BE49-F238E27FC236}">
                  <a16:creationId xmlns:a16="http://schemas.microsoft.com/office/drawing/2014/main" id="{5F4BDF92-5768-4A7D-A59A-9F1A427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2840"/>
              <a:ext cx="122" cy="42"/>
            </a:xfrm>
            <a:custGeom>
              <a:avLst/>
              <a:gdLst>
                <a:gd name="T0" fmla="*/ 2 w 122"/>
                <a:gd name="T1" fmla="*/ 18 h 42"/>
                <a:gd name="T2" fmla="*/ 7 w 122"/>
                <a:gd name="T3" fmla="*/ 21 h 42"/>
                <a:gd name="T4" fmla="*/ 26 w 122"/>
                <a:gd name="T5" fmla="*/ 11 h 42"/>
                <a:gd name="T6" fmla="*/ 44 w 122"/>
                <a:gd name="T7" fmla="*/ 6 h 42"/>
                <a:gd name="T8" fmla="*/ 61 w 122"/>
                <a:gd name="T9" fmla="*/ 6 h 42"/>
                <a:gd name="T10" fmla="*/ 77 w 122"/>
                <a:gd name="T11" fmla="*/ 10 h 42"/>
                <a:gd name="T12" fmla="*/ 91 w 122"/>
                <a:gd name="T13" fmla="*/ 16 h 42"/>
                <a:gd name="T14" fmla="*/ 102 w 122"/>
                <a:gd name="T15" fmla="*/ 24 h 42"/>
                <a:gd name="T16" fmla="*/ 110 w 122"/>
                <a:gd name="T17" fmla="*/ 33 h 42"/>
                <a:gd name="T18" fmla="*/ 116 w 122"/>
                <a:gd name="T19" fmla="*/ 42 h 42"/>
                <a:gd name="T20" fmla="*/ 122 w 122"/>
                <a:gd name="T21" fmla="*/ 40 h 42"/>
                <a:gd name="T22" fmla="*/ 116 w 122"/>
                <a:gd name="T23" fmla="*/ 29 h 42"/>
                <a:gd name="T24" fmla="*/ 106 w 122"/>
                <a:gd name="T25" fmla="*/ 18 h 42"/>
                <a:gd name="T26" fmla="*/ 93 w 122"/>
                <a:gd name="T27" fmla="*/ 10 h 42"/>
                <a:gd name="T28" fmla="*/ 79 w 122"/>
                <a:gd name="T29" fmla="*/ 4 h 42"/>
                <a:gd name="T30" fmla="*/ 61 w 122"/>
                <a:gd name="T31" fmla="*/ 0 h 42"/>
                <a:gd name="T32" fmla="*/ 44 w 122"/>
                <a:gd name="T33" fmla="*/ 0 h 42"/>
                <a:gd name="T34" fmla="*/ 24 w 122"/>
                <a:gd name="T35" fmla="*/ 5 h 42"/>
                <a:gd name="T36" fmla="*/ 3 w 122"/>
                <a:gd name="T37" fmla="*/ 15 h 42"/>
                <a:gd name="T38" fmla="*/ 8 w 122"/>
                <a:gd name="T39" fmla="*/ 18 h 42"/>
                <a:gd name="T40" fmla="*/ 2 w 122"/>
                <a:gd name="T41" fmla="*/ 18 h 42"/>
                <a:gd name="T42" fmla="*/ 0 w 122"/>
                <a:gd name="T43" fmla="*/ 26 h 42"/>
                <a:gd name="T44" fmla="*/ 7 w 122"/>
                <a:gd name="T45" fmla="*/ 21 h 42"/>
                <a:gd name="T46" fmla="*/ 2 w 122"/>
                <a:gd name="T4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42">
                  <a:moveTo>
                    <a:pt x="2" y="18"/>
                  </a:moveTo>
                  <a:lnTo>
                    <a:pt x="7" y="21"/>
                  </a:lnTo>
                  <a:lnTo>
                    <a:pt x="26" y="11"/>
                  </a:lnTo>
                  <a:lnTo>
                    <a:pt x="44" y="6"/>
                  </a:lnTo>
                  <a:lnTo>
                    <a:pt x="61" y="6"/>
                  </a:lnTo>
                  <a:lnTo>
                    <a:pt x="77" y="10"/>
                  </a:lnTo>
                  <a:lnTo>
                    <a:pt x="91" y="16"/>
                  </a:lnTo>
                  <a:lnTo>
                    <a:pt x="102" y="24"/>
                  </a:lnTo>
                  <a:lnTo>
                    <a:pt x="110" y="33"/>
                  </a:lnTo>
                  <a:lnTo>
                    <a:pt x="116" y="42"/>
                  </a:lnTo>
                  <a:lnTo>
                    <a:pt x="122" y="40"/>
                  </a:lnTo>
                  <a:lnTo>
                    <a:pt x="116" y="29"/>
                  </a:lnTo>
                  <a:lnTo>
                    <a:pt x="106" y="18"/>
                  </a:lnTo>
                  <a:lnTo>
                    <a:pt x="93" y="10"/>
                  </a:lnTo>
                  <a:lnTo>
                    <a:pt x="79" y="4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24" y="5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8">
              <a:extLst>
                <a:ext uri="{FF2B5EF4-FFF2-40B4-BE49-F238E27FC236}">
                  <a16:creationId xmlns:a16="http://schemas.microsoft.com/office/drawing/2014/main" id="{FB558EF0-C245-4D20-99AB-87BB27B25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799"/>
              <a:ext cx="76" cy="59"/>
            </a:xfrm>
            <a:custGeom>
              <a:avLst/>
              <a:gdLst>
                <a:gd name="T0" fmla="*/ 37 w 76"/>
                <a:gd name="T1" fmla="*/ 0 h 59"/>
                <a:gd name="T2" fmla="*/ 37 w 76"/>
                <a:gd name="T3" fmla="*/ 6 h 59"/>
                <a:gd name="T4" fmla="*/ 48 w 76"/>
                <a:gd name="T5" fmla="*/ 8 h 59"/>
                <a:gd name="T6" fmla="*/ 56 w 76"/>
                <a:gd name="T7" fmla="*/ 13 h 59"/>
                <a:gd name="T8" fmla="*/ 62 w 76"/>
                <a:gd name="T9" fmla="*/ 19 h 59"/>
                <a:gd name="T10" fmla="*/ 66 w 76"/>
                <a:gd name="T11" fmla="*/ 26 h 59"/>
                <a:gd name="T12" fmla="*/ 68 w 76"/>
                <a:gd name="T13" fmla="*/ 34 h 59"/>
                <a:gd name="T14" fmla="*/ 68 w 76"/>
                <a:gd name="T15" fmla="*/ 43 h 59"/>
                <a:gd name="T16" fmla="*/ 69 w 76"/>
                <a:gd name="T17" fmla="*/ 51 h 59"/>
                <a:gd name="T18" fmla="*/ 68 w 76"/>
                <a:gd name="T19" fmla="*/ 59 h 59"/>
                <a:gd name="T20" fmla="*/ 74 w 76"/>
                <a:gd name="T21" fmla="*/ 59 h 59"/>
                <a:gd name="T22" fmla="*/ 75 w 76"/>
                <a:gd name="T23" fmla="*/ 51 h 59"/>
                <a:gd name="T24" fmla="*/ 76 w 76"/>
                <a:gd name="T25" fmla="*/ 43 h 59"/>
                <a:gd name="T26" fmla="*/ 74 w 76"/>
                <a:gd name="T27" fmla="*/ 34 h 59"/>
                <a:gd name="T28" fmla="*/ 72 w 76"/>
                <a:gd name="T29" fmla="*/ 24 h 59"/>
                <a:gd name="T30" fmla="*/ 68 w 76"/>
                <a:gd name="T31" fmla="*/ 15 h 59"/>
                <a:gd name="T32" fmla="*/ 60 w 76"/>
                <a:gd name="T33" fmla="*/ 7 h 59"/>
                <a:gd name="T34" fmla="*/ 50 w 76"/>
                <a:gd name="T35" fmla="*/ 2 h 59"/>
                <a:gd name="T36" fmla="*/ 37 w 76"/>
                <a:gd name="T37" fmla="*/ 0 h 59"/>
                <a:gd name="T38" fmla="*/ 37 w 76"/>
                <a:gd name="T39" fmla="*/ 6 h 59"/>
                <a:gd name="T40" fmla="*/ 37 w 76"/>
                <a:gd name="T41" fmla="*/ 0 h 59"/>
                <a:gd name="T42" fmla="*/ 0 w 76"/>
                <a:gd name="T43" fmla="*/ 3 h 59"/>
                <a:gd name="T44" fmla="*/ 37 w 76"/>
                <a:gd name="T45" fmla="*/ 6 h 59"/>
                <a:gd name="T46" fmla="*/ 37 w 76"/>
                <a:gd name="T4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59">
                  <a:moveTo>
                    <a:pt x="37" y="0"/>
                  </a:move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2" y="19"/>
                  </a:lnTo>
                  <a:lnTo>
                    <a:pt x="66" y="26"/>
                  </a:lnTo>
                  <a:lnTo>
                    <a:pt x="68" y="34"/>
                  </a:lnTo>
                  <a:lnTo>
                    <a:pt x="68" y="43"/>
                  </a:lnTo>
                  <a:lnTo>
                    <a:pt x="69" y="51"/>
                  </a:lnTo>
                  <a:lnTo>
                    <a:pt x="68" y="59"/>
                  </a:lnTo>
                  <a:lnTo>
                    <a:pt x="74" y="59"/>
                  </a:lnTo>
                  <a:lnTo>
                    <a:pt x="75" y="51"/>
                  </a:lnTo>
                  <a:lnTo>
                    <a:pt x="76" y="43"/>
                  </a:lnTo>
                  <a:lnTo>
                    <a:pt x="74" y="34"/>
                  </a:lnTo>
                  <a:lnTo>
                    <a:pt x="72" y="24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50" y="2"/>
                  </a:lnTo>
                  <a:lnTo>
                    <a:pt x="37" y="0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0" y="3"/>
                  </a:lnTo>
                  <a:lnTo>
                    <a:pt x="37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9">
              <a:extLst>
                <a:ext uri="{FF2B5EF4-FFF2-40B4-BE49-F238E27FC236}">
                  <a16:creationId xmlns:a16="http://schemas.microsoft.com/office/drawing/2014/main" id="{DCC45AD5-7611-42A1-9919-270E926A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659"/>
              <a:ext cx="84" cy="146"/>
            </a:xfrm>
            <a:custGeom>
              <a:avLst/>
              <a:gdLst>
                <a:gd name="T0" fmla="*/ 41 w 84"/>
                <a:gd name="T1" fmla="*/ 4 h 146"/>
                <a:gd name="T2" fmla="*/ 40 w 84"/>
                <a:gd name="T3" fmla="*/ 10 h 146"/>
                <a:gd name="T4" fmla="*/ 59 w 84"/>
                <a:gd name="T5" fmla="*/ 22 h 146"/>
                <a:gd name="T6" fmla="*/ 72 w 84"/>
                <a:gd name="T7" fmla="*/ 37 h 146"/>
                <a:gd name="T8" fmla="*/ 78 w 84"/>
                <a:gd name="T9" fmla="*/ 57 h 146"/>
                <a:gd name="T10" fmla="*/ 78 w 84"/>
                <a:gd name="T11" fmla="*/ 79 h 146"/>
                <a:gd name="T12" fmla="*/ 70 w 84"/>
                <a:gd name="T13" fmla="*/ 99 h 146"/>
                <a:gd name="T14" fmla="*/ 55 w 84"/>
                <a:gd name="T15" fmla="*/ 117 h 146"/>
                <a:gd name="T16" fmla="*/ 31 w 84"/>
                <a:gd name="T17" fmla="*/ 132 h 146"/>
                <a:gd name="T18" fmla="*/ 0 w 84"/>
                <a:gd name="T19" fmla="*/ 140 h 146"/>
                <a:gd name="T20" fmla="*/ 0 w 84"/>
                <a:gd name="T21" fmla="*/ 146 h 146"/>
                <a:gd name="T22" fmla="*/ 33 w 84"/>
                <a:gd name="T23" fmla="*/ 138 h 146"/>
                <a:gd name="T24" fmla="*/ 59 w 84"/>
                <a:gd name="T25" fmla="*/ 123 h 146"/>
                <a:gd name="T26" fmla="*/ 76 w 84"/>
                <a:gd name="T27" fmla="*/ 103 h 146"/>
                <a:gd name="T28" fmla="*/ 84 w 84"/>
                <a:gd name="T29" fmla="*/ 79 h 146"/>
                <a:gd name="T30" fmla="*/ 84 w 84"/>
                <a:gd name="T31" fmla="*/ 57 h 146"/>
                <a:gd name="T32" fmla="*/ 78 w 84"/>
                <a:gd name="T33" fmla="*/ 35 h 146"/>
                <a:gd name="T34" fmla="*/ 63 w 84"/>
                <a:gd name="T35" fmla="*/ 16 h 146"/>
                <a:gd name="T36" fmla="*/ 42 w 84"/>
                <a:gd name="T37" fmla="*/ 4 h 146"/>
                <a:gd name="T38" fmla="*/ 41 w 84"/>
                <a:gd name="T39" fmla="*/ 10 h 146"/>
                <a:gd name="T40" fmla="*/ 41 w 84"/>
                <a:gd name="T41" fmla="*/ 4 h 146"/>
                <a:gd name="T42" fmla="*/ 13 w 84"/>
                <a:gd name="T43" fmla="*/ 0 h 146"/>
                <a:gd name="T44" fmla="*/ 40 w 84"/>
                <a:gd name="T45" fmla="*/ 10 h 146"/>
                <a:gd name="T46" fmla="*/ 41 w 84"/>
                <a:gd name="T47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146">
                  <a:moveTo>
                    <a:pt x="41" y="4"/>
                  </a:moveTo>
                  <a:lnTo>
                    <a:pt x="40" y="10"/>
                  </a:lnTo>
                  <a:lnTo>
                    <a:pt x="59" y="22"/>
                  </a:lnTo>
                  <a:lnTo>
                    <a:pt x="72" y="37"/>
                  </a:lnTo>
                  <a:lnTo>
                    <a:pt x="78" y="57"/>
                  </a:lnTo>
                  <a:lnTo>
                    <a:pt x="78" y="79"/>
                  </a:lnTo>
                  <a:lnTo>
                    <a:pt x="70" y="99"/>
                  </a:lnTo>
                  <a:lnTo>
                    <a:pt x="55" y="117"/>
                  </a:lnTo>
                  <a:lnTo>
                    <a:pt x="31" y="132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33" y="138"/>
                  </a:lnTo>
                  <a:lnTo>
                    <a:pt x="59" y="123"/>
                  </a:lnTo>
                  <a:lnTo>
                    <a:pt x="76" y="103"/>
                  </a:lnTo>
                  <a:lnTo>
                    <a:pt x="84" y="79"/>
                  </a:lnTo>
                  <a:lnTo>
                    <a:pt x="84" y="57"/>
                  </a:lnTo>
                  <a:lnTo>
                    <a:pt x="78" y="35"/>
                  </a:lnTo>
                  <a:lnTo>
                    <a:pt x="63" y="16"/>
                  </a:lnTo>
                  <a:lnTo>
                    <a:pt x="42" y="4"/>
                  </a:lnTo>
                  <a:lnTo>
                    <a:pt x="41" y="10"/>
                  </a:lnTo>
                  <a:lnTo>
                    <a:pt x="41" y="4"/>
                  </a:lnTo>
                  <a:lnTo>
                    <a:pt x="13" y="0"/>
                  </a:lnTo>
                  <a:lnTo>
                    <a:pt x="40" y="10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0">
              <a:extLst>
                <a:ext uri="{FF2B5EF4-FFF2-40B4-BE49-F238E27FC236}">
                  <a16:creationId xmlns:a16="http://schemas.microsoft.com/office/drawing/2014/main" id="{6A25E4A1-2F10-4792-88D9-6E1A1A3B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658"/>
              <a:ext cx="62" cy="17"/>
            </a:xfrm>
            <a:custGeom>
              <a:avLst/>
              <a:gdLst>
                <a:gd name="T0" fmla="*/ 6 w 62"/>
                <a:gd name="T1" fmla="*/ 17 h 17"/>
                <a:gd name="T2" fmla="*/ 6 w 62"/>
                <a:gd name="T3" fmla="*/ 17 h 17"/>
                <a:gd name="T4" fmla="*/ 9 w 62"/>
                <a:gd name="T5" fmla="*/ 14 h 17"/>
                <a:gd name="T6" fmla="*/ 15 w 62"/>
                <a:gd name="T7" fmla="*/ 11 h 17"/>
                <a:gd name="T8" fmla="*/ 21 w 62"/>
                <a:gd name="T9" fmla="*/ 9 h 17"/>
                <a:gd name="T10" fmla="*/ 30 w 62"/>
                <a:gd name="T11" fmla="*/ 9 h 17"/>
                <a:gd name="T12" fmla="*/ 39 w 62"/>
                <a:gd name="T13" fmla="*/ 9 h 17"/>
                <a:gd name="T14" fmla="*/ 47 w 62"/>
                <a:gd name="T15" fmla="*/ 9 h 17"/>
                <a:gd name="T16" fmla="*/ 53 w 62"/>
                <a:gd name="T17" fmla="*/ 11 h 17"/>
                <a:gd name="T18" fmla="*/ 58 w 62"/>
                <a:gd name="T19" fmla="*/ 14 h 17"/>
                <a:gd name="T20" fmla="*/ 62 w 62"/>
                <a:gd name="T21" fmla="*/ 10 h 17"/>
                <a:gd name="T22" fmla="*/ 55 w 62"/>
                <a:gd name="T23" fmla="*/ 5 h 17"/>
                <a:gd name="T24" fmla="*/ 47 w 62"/>
                <a:gd name="T25" fmla="*/ 2 h 17"/>
                <a:gd name="T26" fmla="*/ 39 w 62"/>
                <a:gd name="T27" fmla="*/ 0 h 17"/>
                <a:gd name="T28" fmla="*/ 30 w 62"/>
                <a:gd name="T29" fmla="*/ 0 h 17"/>
                <a:gd name="T30" fmla="*/ 21 w 62"/>
                <a:gd name="T31" fmla="*/ 2 h 17"/>
                <a:gd name="T32" fmla="*/ 13 w 62"/>
                <a:gd name="T33" fmla="*/ 5 h 17"/>
                <a:gd name="T34" fmla="*/ 5 w 62"/>
                <a:gd name="T35" fmla="*/ 8 h 17"/>
                <a:gd name="T36" fmla="*/ 0 w 62"/>
                <a:gd name="T37" fmla="*/ 13 h 17"/>
                <a:gd name="T38" fmla="*/ 0 w 62"/>
                <a:gd name="T39" fmla="*/ 13 h 17"/>
                <a:gd name="T40" fmla="*/ 6 w 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7">
                  <a:moveTo>
                    <a:pt x="6" y="17"/>
                  </a:moveTo>
                  <a:lnTo>
                    <a:pt x="6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30" y="9"/>
                  </a:lnTo>
                  <a:lnTo>
                    <a:pt x="39" y="9"/>
                  </a:lnTo>
                  <a:lnTo>
                    <a:pt x="47" y="9"/>
                  </a:lnTo>
                  <a:lnTo>
                    <a:pt x="53" y="11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3" y="5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1">
              <a:extLst>
                <a:ext uri="{FF2B5EF4-FFF2-40B4-BE49-F238E27FC236}">
                  <a16:creationId xmlns:a16="http://schemas.microsoft.com/office/drawing/2014/main" id="{F560FA75-0851-465A-A9B3-B8196E5E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142"/>
              <a:ext cx="1048" cy="66"/>
            </a:xfrm>
            <a:custGeom>
              <a:avLst/>
              <a:gdLst>
                <a:gd name="T0" fmla="*/ 1048 w 1048"/>
                <a:gd name="T1" fmla="*/ 63 h 66"/>
                <a:gd name="T2" fmla="*/ 1048 w 1048"/>
                <a:gd name="T3" fmla="*/ 60 h 66"/>
                <a:gd name="T4" fmla="*/ 0 w 1048"/>
                <a:gd name="T5" fmla="*/ 0 h 66"/>
                <a:gd name="T6" fmla="*/ 0 w 1048"/>
                <a:gd name="T7" fmla="*/ 6 h 66"/>
                <a:gd name="T8" fmla="*/ 1048 w 1048"/>
                <a:gd name="T9" fmla="*/ 66 h 66"/>
                <a:gd name="T10" fmla="*/ 1048 w 1048"/>
                <a:gd name="T11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8" h="66">
                  <a:moveTo>
                    <a:pt x="1048" y="63"/>
                  </a:moveTo>
                  <a:lnTo>
                    <a:pt x="1048" y="6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48" y="66"/>
                  </a:lnTo>
                  <a:lnTo>
                    <a:pt x="104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2">
              <a:extLst>
                <a:ext uri="{FF2B5EF4-FFF2-40B4-BE49-F238E27FC236}">
                  <a16:creationId xmlns:a16="http://schemas.microsoft.com/office/drawing/2014/main" id="{31EFC272-EB24-47D9-BA80-3DDBE9D36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3148"/>
              <a:ext cx="1043" cy="254"/>
            </a:xfrm>
            <a:custGeom>
              <a:avLst/>
              <a:gdLst>
                <a:gd name="T0" fmla="*/ 0 w 1043"/>
                <a:gd name="T1" fmla="*/ 3 h 254"/>
                <a:gd name="T2" fmla="*/ 0 w 1043"/>
                <a:gd name="T3" fmla="*/ 6 h 254"/>
                <a:gd name="T4" fmla="*/ 1043 w 1043"/>
                <a:gd name="T5" fmla="*/ 254 h 254"/>
                <a:gd name="T6" fmla="*/ 1043 w 1043"/>
                <a:gd name="T7" fmla="*/ 248 h 254"/>
                <a:gd name="T8" fmla="*/ 0 w 1043"/>
                <a:gd name="T9" fmla="*/ 0 h 254"/>
                <a:gd name="T10" fmla="*/ 0 w 1043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254">
                  <a:moveTo>
                    <a:pt x="0" y="3"/>
                  </a:moveTo>
                  <a:lnTo>
                    <a:pt x="0" y="6"/>
                  </a:lnTo>
                  <a:lnTo>
                    <a:pt x="1043" y="254"/>
                  </a:lnTo>
                  <a:lnTo>
                    <a:pt x="1043" y="248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8E280-F35D-4116-B69A-09030501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dirty="0"/>
              <a:t>Safety Restraints for Adults</a:t>
            </a:r>
          </a:p>
        </p:txBody>
      </p:sp>
      <p:graphicFrame>
        <p:nvGraphicFramePr>
          <p:cNvPr id="6" name="Object 8" descr="&quot;The front seat occupants must wear the safety belt even with the air bags&quot;">
            <a:extLst>
              <a:ext uri="{FF2B5EF4-FFF2-40B4-BE49-F238E27FC236}">
                <a16:creationId xmlns:a16="http://schemas.microsoft.com/office/drawing/2014/main" id="{874780E1-86C9-43F4-96E3-BFC0FBDB0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51290"/>
              </p:ext>
            </p:extLst>
          </p:nvPr>
        </p:nvGraphicFramePr>
        <p:xfrm>
          <a:off x="5956300" y="0"/>
          <a:ext cx="31877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Paint Shop Pro Image" r:id="rId3" imgW="2917073" imgH="3268293" progId="PaintShopPro">
                  <p:embed/>
                </p:oleObj>
              </mc:Choice>
              <mc:Fallback>
                <p:oleObj name="Paint Shop Pro Image" r:id="rId3" imgW="2917073" imgH="3268293" progId="PaintShopPro">
                  <p:embed/>
                  <p:pic>
                    <p:nvPicPr>
                      <p:cNvPr id="22532" name="Object 8">
                        <a:extLst>
                          <a:ext uri="{FF2B5EF4-FFF2-40B4-BE49-F238E27FC236}">
                            <a16:creationId xmlns:a16="http://schemas.microsoft.com/office/drawing/2014/main" id="{672D63EB-4EA8-4DC1-83FE-7A2FD45462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0"/>
                        <a:ext cx="3187700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ED1E3905-DD16-43A5-8F9E-B099BB41C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218" y="1429871"/>
            <a:ext cx="5105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</a:rPr>
              <a:t>Snug lap belt after fastening </a:t>
            </a: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</a:rPr>
              <a:t>across hips or thighs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305EB2D6-F189-49E9-B69B-569191089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276475"/>
            <a:ext cx="6200775" cy="10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 Adjust center post mounting for height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000" b="1" dirty="0">
                <a:latin typeface="Arial" panose="020B0604020202020204" pitchFamily="34" charset="0"/>
              </a:rPr>
              <a:t>if vehicle is equipped with device</a:t>
            </a:r>
            <a:endParaRPr lang="en-US" altLang="en-US" dirty="0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FA27EBB4-639D-440D-B650-3343182D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64954"/>
            <a:ext cx="5603875" cy="10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 Belt over top of shoulder and across chest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000" b="1" dirty="0">
                <a:latin typeface="Arial" panose="020B0604020202020204" pitchFamily="34" charset="0"/>
              </a:rPr>
              <a:t>distributes force in event of crash</a:t>
            </a:r>
            <a:endParaRPr lang="en-US" altLang="en-US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8ABEFED9-FA16-4423-9070-CD450ADF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480" y="4470753"/>
            <a:ext cx="3978275" cy="5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 Check frequently for snug fit</a:t>
            </a:r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Safety Restraints for Adults</a:t>
            </a:r>
          </a:p>
        </p:txBody>
      </p:sp>
      <p:graphicFrame>
        <p:nvGraphicFramePr>
          <p:cNvPr id="7" name="Object 8" descr="&quot;The front seat occupants must wear the safety belt even with the air bags&quot;">
            <a:extLst>
              <a:ext uri="{FF2B5EF4-FFF2-40B4-BE49-F238E27FC236}">
                <a16:creationId xmlns:a16="http://schemas.microsoft.com/office/drawing/2014/main" id="{D275DB3D-8947-400D-81FC-6DB3C855F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16957"/>
              </p:ext>
            </p:extLst>
          </p:nvPr>
        </p:nvGraphicFramePr>
        <p:xfrm>
          <a:off x="4803775" y="1506350"/>
          <a:ext cx="3883025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Paint Shop Pro Image" r:id="rId3" imgW="2917073" imgH="3268293" progId="PaintShopPro">
                  <p:embed/>
                </p:oleObj>
              </mc:Choice>
              <mc:Fallback>
                <p:oleObj name="Paint Shop Pro Image" r:id="rId3" imgW="2917073" imgH="3268293" progId="PaintShopPro">
                  <p:embed/>
                  <p:pic>
                    <p:nvPicPr>
                      <p:cNvPr id="23556" name="Object 8">
                        <a:extLst>
                          <a:ext uri="{FF2B5EF4-FFF2-40B4-BE49-F238E27FC236}">
                            <a16:creationId xmlns:a16="http://schemas.microsoft.com/office/drawing/2014/main" id="{7EFDCF1E-9CCE-422C-8AE1-3D20DE995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1506350"/>
                        <a:ext cx="3883025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E65F201-23FA-4240-9AF1-A258BDEFB73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06350"/>
            <a:ext cx="4038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</a:rPr>
              <a:t>Keep seat back in upright position avoids submarine effect in frontal crash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</a:rPr>
              <a:t>Movement of belted occupant in a crash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</a:rPr>
              <a:t>Types of locking devices</a:t>
            </a:r>
          </a:p>
        </p:txBody>
      </p:sp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Restraints for Adults</a:t>
            </a:r>
            <a:endParaRPr lang="en-US" dirty="0"/>
          </a:p>
        </p:txBody>
      </p:sp>
      <p:graphicFrame>
        <p:nvGraphicFramePr>
          <p:cNvPr id="7" name="Object 4" descr="A picture of a dummy in a crash">
            <a:extLst>
              <a:ext uri="{FF2B5EF4-FFF2-40B4-BE49-F238E27FC236}">
                <a16:creationId xmlns:a16="http://schemas.microsoft.com/office/drawing/2014/main" id="{29339736-2CC0-4BC6-8BB6-B47B6642F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52217"/>
              </p:ext>
            </p:extLst>
          </p:nvPr>
        </p:nvGraphicFramePr>
        <p:xfrm>
          <a:off x="533400" y="1447800"/>
          <a:ext cx="2378075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CorelPhotoPaint.Image.8" r:id="rId3" imgW="6091200" imgH="4203360" progId="CorelPhotoPaint.Image.8">
                  <p:embed/>
                </p:oleObj>
              </mc:Choice>
              <mc:Fallback>
                <p:oleObj name="CorelPhotoPaint.Image.8" r:id="rId3" imgW="6091200" imgH="4203360" progId="CorelPhotoPaint.Image.8">
                  <p:embed/>
                  <p:pic>
                    <p:nvPicPr>
                      <p:cNvPr id="24579" name="Object 4">
                        <a:extLst>
                          <a:ext uri="{FF2B5EF4-FFF2-40B4-BE49-F238E27FC236}">
                            <a16:creationId xmlns:a16="http://schemas.microsoft.com/office/drawing/2014/main" id="{000193C2-E34A-4231-970D-CF94A8B0A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528" r="16513"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2378075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>
            <a:extLst>
              <a:ext uri="{FF2B5EF4-FFF2-40B4-BE49-F238E27FC236}">
                <a16:creationId xmlns:a16="http://schemas.microsoft.com/office/drawing/2014/main" id="{6CD479BE-C8E8-43D4-B719-A5705E10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38835"/>
            <a:ext cx="5486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Air Bags in Dash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or Steering Wheel</a:t>
            </a:r>
            <a:endParaRPr lang="en-US" altLang="en-US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30A1BD8-4DF2-4B3A-A58E-D6CC4FEED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57263"/>
            <a:ext cx="5638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No passenger under 12 years of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age in front seat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Protects against head and chest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injuries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Speed of inflation is critical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Driver should adjust seat for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minimum 10 inch clearance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between chest and steering wheel</a:t>
            </a:r>
          </a:p>
        </p:txBody>
      </p:sp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of a dummy in a crash">
            <a:extLst>
              <a:ext uri="{FF2B5EF4-FFF2-40B4-BE49-F238E27FC236}">
                <a16:creationId xmlns:a16="http://schemas.microsoft.com/office/drawing/2014/main" id="{AE2ABDB0-6E26-40AF-857A-A2FD93E36B93}"/>
              </a:ext>
            </a:extLst>
          </p:cNvPr>
          <p:cNvPicPr/>
          <p:nvPr/>
        </p:nvPicPr>
        <p:blipFill rotWithShape="1">
          <a:blip r:embed="rId2"/>
          <a:srcRect l="66975" t="39305" r="7647" b="21569"/>
          <a:stretch/>
        </p:blipFill>
        <p:spPr bwMode="auto">
          <a:xfrm>
            <a:off x="4876800" y="2133600"/>
            <a:ext cx="4057650" cy="340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5128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Safety Restraints for Adults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54FDD1-342E-4A37-A5F3-19614761C4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391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Air Bags in Dash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                 or Steering Wheel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80A6C4F-5CD4-41E0-828D-F8C299D4D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35" y="2539425"/>
            <a:ext cx="54102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Raise seat or adjust steering wheel to direct air bag toward chest and facial area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Hand position should be at 9 and 3 or lower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Avoid 10 and 2 for blow hole burn prevention</a:t>
            </a:r>
          </a:p>
        </p:txBody>
      </p:sp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609600" y="609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Safety Restraints for Adults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97" descr="An illustration of the proper placement of a head restraint">
            <a:extLst>
              <a:ext uri="{FF2B5EF4-FFF2-40B4-BE49-F238E27FC236}">
                <a16:creationId xmlns:a16="http://schemas.microsoft.com/office/drawing/2014/main" id="{9D45CAB0-B3DD-4F0B-916F-428751DC2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77318"/>
              </p:ext>
            </p:extLst>
          </p:nvPr>
        </p:nvGraphicFramePr>
        <p:xfrm>
          <a:off x="5791200" y="2057400"/>
          <a:ext cx="310197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Paint Shop Pro Image" r:id="rId3" imgW="3102439" imgH="1551220" progId="PaintShopPro">
                  <p:embed/>
                </p:oleObj>
              </mc:Choice>
              <mc:Fallback>
                <p:oleObj name="Paint Shop Pro Image" r:id="rId3" imgW="3102439" imgH="1551220" progId="PaintShopPro">
                  <p:embed/>
                  <p:pic>
                    <p:nvPicPr>
                      <p:cNvPr id="26632" name="Object 97">
                        <a:extLst>
                          <a:ext uri="{FF2B5EF4-FFF2-40B4-BE49-F238E27FC236}">
                            <a16:creationId xmlns:a16="http://schemas.microsoft.com/office/drawing/2014/main" id="{9AD07B49-A498-4387-8EBF-D8DD23C36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57400"/>
                        <a:ext cx="3101975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4D8E28A-9D53-4FDD-94ED-9920B1A39598}"/>
              </a:ext>
            </a:extLst>
          </p:cNvPr>
          <p:cNvSpPr/>
          <p:nvPr/>
        </p:nvSpPr>
        <p:spPr>
          <a:xfrm>
            <a:off x="443753" y="1295400"/>
            <a:ext cx="7467600" cy="385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Air Bags for side impact protection</a:t>
            </a:r>
          </a:p>
          <a:p>
            <a:pPr lvl="1">
              <a:lnSpc>
                <a:spcPct val="16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Upper door frame</a:t>
            </a:r>
          </a:p>
          <a:p>
            <a:pPr lvl="1">
              <a:lnSpc>
                <a:spcPct val="16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Seat edge/door panel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F7420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Head Restraints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Proper adjustment to avoid neck injury</a:t>
            </a:r>
          </a:p>
          <a:p>
            <a:pPr lvl="1">
              <a:lnSpc>
                <a:spcPct val="16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Seat position to aid in vehicle control</a:t>
            </a: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5036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Safety Restraints for Youth</a:t>
            </a:r>
          </a:p>
        </p:txBody>
      </p:sp>
      <p:graphicFrame>
        <p:nvGraphicFramePr>
          <p:cNvPr id="7" name="Object 6" descr="Illustration of two kids in a back seat">
            <a:extLst>
              <a:ext uri="{FF2B5EF4-FFF2-40B4-BE49-F238E27FC236}">
                <a16:creationId xmlns:a16="http://schemas.microsoft.com/office/drawing/2014/main" id="{D51417CC-8DB3-4C3C-BCA5-321F90D7E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27311"/>
              </p:ext>
            </p:extLst>
          </p:nvPr>
        </p:nvGraphicFramePr>
        <p:xfrm>
          <a:off x="6548718" y="1574861"/>
          <a:ext cx="18288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Paint Shop Pro Image" r:id="rId3" imgW="1248780" imgH="1951748" progId="PaintShopPro">
                  <p:embed/>
                </p:oleObj>
              </mc:Choice>
              <mc:Fallback>
                <p:oleObj name="Paint Shop Pro Image" r:id="rId3" imgW="1248780" imgH="1951748" progId="PaintShopPro">
                  <p:embed/>
                  <p:pic>
                    <p:nvPicPr>
                      <p:cNvPr id="27652" name="Object 6">
                        <a:extLst>
                          <a:ext uri="{FF2B5EF4-FFF2-40B4-BE49-F238E27FC236}">
                            <a16:creationId xmlns:a16="http://schemas.microsoft.com/office/drawing/2014/main" id="{F6E13377-AF7C-4F86-A81C-BD3EF075A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718" y="1574861"/>
                        <a:ext cx="1828800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>
            <a:extLst>
              <a:ext uri="{FF2B5EF4-FFF2-40B4-BE49-F238E27FC236}">
                <a16:creationId xmlns:a16="http://schemas.microsoft.com/office/drawing/2014/main" id="{FDA2FF68-1016-4B73-B734-FC0B6D4FD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79343"/>
            <a:ext cx="495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Belt and Seat Restraint Use</a:t>
            </a:r>
            <a:endParaRPr lang="en-US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BA5CF85-6E87-43D8-B08B-14E3579C569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169831"/>
            <a:ext cx="5641975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Safest if seated in back seat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Infant seats/rear facing/birth to 20 lbs.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Child seats up to 40 lbs.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Booster seats up to 60 lbs.</a:t>
            </a:r>
          </a:p>
        </p:txBody>
      </p:sp>
      <p:graphicFrame>
        <p:nvGraphicFramePr>
          <p:cNvPr id="11" name="Object 11" descr="Illustration of proper head restraints">
            <a:extLst>
              <a:ext uri="{FF2B5EF4-FFF2-40B4-BE49-F238E27FC236}">
                <a16:creationId xmlns:a16="http://schemas.microsoft.com/office/drawing/2014/main" id="{EED95B40-DA79-4FCB-8C60-7323ACCEA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47662"/>
              </p:ext>
            </p:extLst>
          </p:nvPr>
        </p:nvGraphicFramePr>
        <p:xfrm>
          <a:off x="488576" y="4438711"/>
          <a:ext cx="310197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Paint Shop Pro Image" r:id="rId5" imgW="3102439" imgH="1551220" progId="PaintShopPro">
                  <p:embed/>
                </p:oleObj>
              </mc:Choice>
              <mc:Fallback>
                <p:oleObj name="Paint Shop Pro Image" r:id="rId5" imgW="3102439" imgH="1551220" progId="PaintShopPro">
                  <p:embed/>
                  <p:pic>
                    <p:nvPicPr>
                      <p:cNvPr id="27654" name="Object 11">
                        <a:extLst>
                          <a:ext uri="{FF2B5EF4-FFF2-40B4-BE49-F238E27FC236}">
                            <a16:creationId xmlns:a16="http://schemas.microsoft.com/office/drawing/2014/main" id="{5A7D5DE7-E0F5-4087-BDD8-B003DAADB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76" y="4438711"/>
                        <a:ext cx="3101975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>
            <a:extLst>
              <a:ext uri="{FF2B5EF4-FFF2-40B4-BE49-F238E27FC236}">
                <a16:creationId xmlns:a16="http://schemas.microsoft.com/office/drawing/2014/main" id="{6A7F6F80-B2B5-4A2D-A3F0-52B44CBF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551" y="4438711"/>
            <a:ext cx="2814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Head Restraints</a:t>
            </a:r>
            <a:endParaRPr lang="en-US" altLang="en-US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7483CC4-9F60-4582-BC07-A56B9E6D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351" y="4941545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3038" indent="284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Proper adjustment to avoid neck injury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Seat position</a:t>
            </a:r>
            <a:endParaRPr lang="en-US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llustration of two dummies in a simulated car crash">
            <a:extLst>
              <a:ext uri="{FF2B5EF4-FFF2-40B4-BE49-F238E27FC236}">
                <a16:creationId xmlns:a16="http://schemas.microsoft.com/office/drawing/2014/main" id="{2A8A9E9E-A969-4542-B2B0-2F727D008655}"/>
              </a:ext>
            </a:extLst>
          </p:cNvPr>
          <p:cNvPicPr/>
          <p:nvPr/>
        </p:nvPicPr>
        <p:blipFill rotWithShape="1">
          <a:blip r:embed="rId2"/>
          <a:srcRect l="962" t="5328" r="70644" b="60320"/>
          <a:stretch/>
        </p:blipFill>
        <p:spPr bwMode="auto">
          <a:xfrm>
            <a:off x="228600" y="2410960"/>
            <a:ext cx="5867400" cy="383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0B17F-C9A8-46C4-8314-5C604DD82002}"/>
              </a:ext>
            </a:extLst>
          </p:cNvPr>
          <p:cNvSpPr/>
          <p:nvPr/>
        </p:nvSpPr>
        <p:spPr>
          <a:xfrm>
            <a:off x="674779" y="609600"/>
            <a:ext cx="3897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Occupant Protection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8CCA217-7743-40EC-B905-3A7755119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62231"/>
            <a:ext cx="2971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Adjustable 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Shoulder-Belt Mount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C8E2C2B-044B-43A4-AA50-7989122D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32968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Crash Sensors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DB76CC33-94BD-469D-A564-DCC63BF0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939974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Gases Vent Opening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68CBF77-08BA-455D-8EA8-997A424E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0408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Head Restraint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FDCFEAE-BE05-443B-A8E2-3AD75900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2" y="2406339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Air Bag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Restraints Protect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6" descr="Illustration of two dummies in a simulated car crash">
            <a:extLst>
              <a:ext uri="{FF2B5EF4-FFF2-40B4-BE49-F238E27FC236}">
                <a16:creationId xmlns:a16="http://schemas.microsoft.com/office/drawing/2014/main" id="{CB51BA1A-87F3-4DEB-8AFA-392BB0704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28399"/>
              </p:ext>
            </p:extLst>
          </p:nvPr>
        </p:nvGraphicFramePr>
        <p:xfrm>
          <a:off x="4002741" y="3113087"/>
          <a:ext cx="487680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CorelPhotoPaint.Image.8" r:id="rId3" imgW="6091200" imgH="4203360" progId="CorelPhotoPaint.Image.8">
                  <p:embed/>
                </p:oleObj>
              </mc:Choice>
              <mc:Fallback>
                <p:oleObj name="CorelPhotoPaint.Image.8" r:id="rId3" imgW="6091200" imgH="4203360" progId="CorelPhotoPaint.Image.8">
                  <p:embed/>
                  <p:pic>
                    <p:nvPicPr>
                      <p:cNvPr id="29700" name="Object 6">
                        <a:extLst>
                          <a:ext uri="{FF2B5EF4-FFF2-40B4-BE49-F238E27FC236}">
                            <a16:creationId xmlns:a16="http://schemas.microsoft.com/office/drawing/2014/main" id="{DDC3430E-AA97-41F5-9768-A800CEC94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741" y="3113087"/>
                        <a:ext cx="4876800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F2ECF324-EA1B-43BE-A333-FDDCC537E2D9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1450001"/>
            <a:ext cx="5257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 2" panose="05020102010507070707" pitchFamily="18" charset="2"/>
              <a:buChar char="³"/>
            </a:pPr>
            <a:r>
              <a:rPr lang="en-US" altLang="en-US" sz="2200" b="1" dirty="0">
                <a:solidFill>
                  <a:srgbClr val="FF0000"/>
                </a:solidFill>
              </a:rPr>
              <a:t> Against Ejection from Vehicle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 2" panose="05020102010507070707" pitchFamily="18" charset="2"/>
              <a:buChar char="³"/>
            </a:pPr>
            <a:r>
              <a:rPr lang="en-US" altLang="en-US" sz="2200" b="1" dirty="0">
                <a:solidFill>
                  <a:srgbClr val="FF0000"/>
                </a:solidFill>
              </a:rPr>
              <a:t> Against Fire and Water Immersion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454A105-17DD-4BC0-A83A-DAAD79EC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59" y="3077227"/>
            <a:ext cx="403860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A78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z"/>
            </a:pP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Protects Child from</a:t>
            </a:r>
            <a:b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   Impact instead of</a:t>
            </a:r>
            <a:b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   holding child on your lap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z"/>
            </a:pP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Protects Occupants at</a:t>
            </a:r>
            <a:b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   Point of Impact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48512" y="624670"/>
            <a:ext cx="5695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Movement of Belted Occupant</a:t>
            </a:r>
          </a:p>
        </p:txBody>
      </p:sp>
      <p:grpSp>
        <p:nvGrpSpPr>
          <p:cNvPr id="8" name="Group 4" descr="Illustration of two dummies in a simulated car crash">
            <a:extLst>
              <a:ext uri="{FF2B5EF4-FFF2-40B4-BE49-F238E27FC236}">
                <a16:creationId xmlns:a16="http://schemas.microsoft.com/office/drawing/2014/main" id="{33BD394B-C255-481B-8045-2AC690E998A4}"/>
              </a:ext>
            </a:extLst>
          </p:cNvPr>
          <p:cNvGrpSpPr>
            <a:grpSpLocks/>
          </p:cNvGrpSpPr>
          <p:nvPr/>
        </p:nvGrpSpPr>
        <p:grpSpPr bwMode="auto">
          <a:xfrm>
            <a:off x="3483563" y="2006067"/>
            <a:ext cx="5405496" cy="3800475"/>
            <a:chOff x="2112" y="966"/>
            <a:chExt cx="4056" cy="2682"/>
          </a:xfrm>
        </p:grpSpPr>
        <p:graphicFrame>
          <p:nvGraphicFramePr>
            <p:cNvPr id="10" name="Object 5">
              <a:extLst>
                <a:ext uri="{FF2B5EF4-FFF2-40B4-BE49-F238E27FC236}">
                  <a16:creationId xmlns:a16="http://schemas.microsoft.com/office/drawing/2014/main" id="{0DEBE6B2-C951-403C-8753-D679AFD6F1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631551"/>
                </p:ext>
              </p:extLst>
            </p:nvPr>
          </p:nvGraphicFramePr>
          <p:xfrm>
            <a:off x="2280" y="966"/>
            <a:ext cx="3888" cy="2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0" name="CorelPhotoPaint.Image.8" r:id="rId3" imgW="6091200" imgH="4203360" progId="CorelPhotoPaint.Image.8">
                    <p:embed/>
                  </p:oleObj>
                </mc:Choice>
                <mc:Fallback>
                  <p:oleObj name="CorelPhotoPaint.Image.8" r:id="rId3" imgW="6091200" imgH="4203360" progId="CorelPhotoPaint.Image.8">
                    <p:embed/>
                    <p:pic>
                      <p:nvPicPr>
                        <p:cNvPr id="30726" name="Object 5">
                          <a:extLst>
                            <a:ext uri="{FF2B5EF4-FFF2-40B4-BE49-F238E27FC236}">
                              <a16:creationId xmlns:a16="http://schemas.microsoft.com/office/drawing/2014/main" id="{404E894C-894B-4AFD-B127-9B764663D7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" y="966"/>
                          <a:ext cx="3888" cy="2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E5A6F80-6AE0-4BC0-B24D-794D4230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056"/>
              <a:ext cx="19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44FCDFC-6F60-41ED-AE1B-52836ED06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50197">
              <a:off x="4368" y="1008"/>
              <a:ext cx="240" cy="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7412A9B-E436-442D-9748-E45B3DD7A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50197">
              <a:off x="3359" y="979"/>
              <a:ext cx="144" cy="5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658EB633-59C9-4FF1-ACF9-AFADF0C45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36" cy="0"/>
            </a:xfrm>
            <a:prstGeom prst="lin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6159074F-B0C2-4A4B-8FAB-56E14FEB25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13871">
              <a:off x="3264" y="1248"/>
              <a:ext cx="336" cy="1"/>
            </a:xfrm>
            <a:prstGeom prst="lin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7D32DFA8-9BA4-410B-8BF0-48849762E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92" cy="144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19F3665F-6EFC-413B-A367-CE5A09A7C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200"/>
              <a:ext cx="288" cy="240"/>
            </a:xfrm>
            <a:prstGeom prst="lin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19A56087-6FA6-4F7E-9ABF-7CAF6ED9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86" y="1554162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In 31 MPH Crash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4D7A799F-2171-4CC4-B534-2482B403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75" y="2398584"/>
            <a:ext cx="30480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Head  = 1.9 ft.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Chest = 1.3 ft.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Pelvis = 1.2 ft.</a:t>
            </a:r>
          </a:p>
        </p:txBody>
      </p:sp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9FDD-EB2A-4D9D-BFD5-0A765D4C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ECA6-CBB9-4742-976D-4C9AF78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551085-B63B-41E0-9FBC-1F94A17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Belt-Locking Systems</a:t>
            </a:r>
            <a:endParaRPr lang="en-US" dirty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E9E4B9F-E9EB-48D3-97D1-B16709BF5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Sudden Car Movement</a:t>
            </a:r>
            <a:r>
              <a:rPr lang="en-US" altLang="en-US" sz="2800" dirty="0"/>
              <a:t> </a:t>
            </a:r>
            <a:endParaRPr lang="en-US" altLang="en-US" dirty="0"/>
          </a:p>
        </p:txBody>
      </p:sp>
      <p:sp>
        <p:nvSpPr>
          <p:cNvPr id="11" name="Line 14" descr="Illustration of a red arrow">
            <a:extLst>
              <a:ext uri="{FF2B5EF4-FFF2-40B4-BE49-F238E27FC236}">
                <a16:creationId xmlns:a16="http://schemas.microsoft.com/office/drawing/2014/main" id="{837E38B4-E4E4-4595-B870-7B98977EA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737519"/>
            <a:ext cx="1905000" cy="0"/>
          </a:xfrm>
          <a:prstGeom prst="line">
            <a:avLst/>
          </a:prstGeom>
          <a:noFill/>
          <a:ln w="1016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0A507C5-1904-4464-8DB8-B2FD4099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7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       Normal Conditions  	                Emergency Conditions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" name="Object 4" descr="Illustration of how a seat belt locking system works">
            <a:extLst>
              <a:ext uri="{FF2B5EF4-FFF2-40B4-BE49-F238E27FC236}">
                <a16:creationId xmlns:a16="http://schemas.microsoft.com/office/drawing/2014/main" id="{F86D1789-A39D-4BF5-82ED-4A136B99E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763"/>
              </p:ext>
            </p:extLst>
          </p:nvPr>
        </p:nvGraphicFramePr>
        <p:xfrm>
          <a:off x="196850" y="2484438"/>
          <a:ext cx="8750300" cy="328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CorelPhotoPaint.Image.8" r:id="rId3" imgW="5518080" imgH="2075040" progId="CorelPhotoPaint.Image.8">
                  <p:embed/>
                </p:oleObj>
              </mc:Choice>
              <mc:Fallback>
                <p:oleObj name="CorelPhotoPaint.Image.8" r:id="rId3" imgW="5518080" imgH="2075040" progId="CorelPhotoPaint.Image.8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865ECF9D-9BE2-4B6D-AF76-4B73729077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484438"/>
                        <a:ext cx="8750300" cy="3289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76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DE26C9-58A8-4C11-BE09-DE20C41C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Changing Visibility at Night</a:t>
            </a:r>
            <a:endParaRPr lang="en-US" dirty="0"/>
          </a:p>
        </p:txBody>
      </p:sp>
      <p:pic>
        <p:nvPicPr>
          <p:cNvPr id="9" name="Picture 175" descr="Illustration of a highway near a farm during night">
            <a:extLst>
              <a:ext uri="{FF2B5EF4-FFF2-40B4-BE49-F238E27FC236}">
                <a16:creationId xmlns:a16="http://schemas.microsoft.com/office/drawing/2014/main" id="{F5ED4FD5-4665-4A96-9C97-A8C08ED8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77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C069DBC-CE89-4C06-96C3-F4AC33B3C4AE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756025"/>
            <a:ext cx="8077200" cy="2514600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Distance you can see ahead is limited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Headlights provide limited illumination of off-road areas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Loss of contrast and impaired distance judgment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Glare from lights of oncoming and following vehicles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Glare recovery time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CD20-49EA-4F4D-96E1-43848988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75B5-C288-493F-A154-6AE9A89B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C4BB-90C9-4BA7-8DE8-DBEE8950D912}"/>
              </a:ext>
            </a:extLst>
          </p:cNvPr>
          <p:cNvSpPr/>
          <p:nvPr/>
        </p:nvSpPr>
        <p:spPr>
          <a:xfrm>
            <a:off x="685800" y="609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Adjusting Belts for Proper Fit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D0BF434-5407-4539-B0D2-1FA4D456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9712"/>
            <a:ext cx="52578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Lap belt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low across hips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snug across hips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avoids internal injuries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 Shoulder belt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over collar bone and chest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avoids shoulder dislocation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avoids rib cage damage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</a:p>
        </p:txBody>
      </p:sp>
      <p:graphicFrame>
        <p:nvGraphicFramePr>
          <p:cNvPr id="10" name="Object 6" descr="&quot;The front seat occupants must wear the safety belt even with the air bags&quot;">
            <a:extLst>
              <a:ext uri="{FF2B5EF4-FFF2-40B4-BE49-F238E27FC236}">
                <a16:creationId xmlns:a16="http://schemas.microsoft.com/office/drawing/2014/main" id="{0EA778C9-33D5-492D-8513-0BDCF8EF9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77434"/>
              </p:ext>
            </p:extLst>
          </p:nvPr>
        </p:nvGraphicFramePr>
        <p:xfrm>
          <a:off x="5073650" y="1509712"/>
          <a:ext cx="361315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Paint Shop Pro Image" r:id="rId3" imgW="2917073" imgH="3268293" progId="PaintShopPro">
                  <p:embed/>
                </p:oleObj>
              </mc:Choice>
              <mc:Fallback>
                <p:oleObj name="Paint Shop Pro Image" r:id="rId3" imgW="2917073" imgH="3268293" progId="PaintShopPro">
                  <p:embed/>
                  <p:pic>
                    <p:nvPicPr>
                      <p:cNvPr id="32772" name="Object 6">
                        <a:extLst>
                          <a:ext uri="{FF2B5EF4-FFF2-40B4-BE49-F238E27FC236}">
                            <a16:creationId xmlns:a16="http://schemas.microsoft.com/office/drawing/2014/main" id="{40610AD7-7AA9-4C17-B833-E0549E5427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509712"/>
                        <a:ext cx="361315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23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CB0D-F1E7-49DA-B80B-48A3647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55693-FC89-40F3-8490-CD998D3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F6761-97CC-4E8B-9BE3-91BA3F67055D}"/>
              </a:ext>
            </a:extLst>
          </p:cNvPr>
          <p:cNvSpPr/>
          <p:nvPr/>
        </p:nvSpPr>
        <p:spPr>
          <a:xfrm>
            <a:off x="609600" y="609600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Highway Safety Design Features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8BD10A6-0AA2-454D-8137-6DF9A54CEA46}"/>
              </a:ext>
            </a:extLst>
          </p:cNvPr>
          <p:cNvSpPr txBox="1">
            <a:spLocks noChangeArrowheads="1"/>
          </p:cNvSpPr>
          <p:nvPr/>
        </p:nvSpPr>
        <p:spPr>
          <a:xfrm>
            <a:off x="403412" y="2057400"/>
            <a:ext cx="7696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Elimination of grade intersections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Wide clear shoulders and wide lanes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Rumble strips installed at the road edge to alert drivers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Redesign of median barriers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Traffic calming devices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B67A133-7731-401F-A11A-06DA95EC3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12" y="1447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Occupant Protection Highway Design Features Include:</a:t>
            </a:r>
          </a:p>
        </p:txBody>
      </p:sp>
      <p:pic>
        <p:nvPicPr>
          <p:cNvPr id="13" name="Picture 12" descr="A picture of a highway on a sunny day">
            <a:extLst>
              <a:ext uri="{FF2B5EF4-FFF2-40B4-BE49-F238E27FC236}">
                <a16:creationId xmlns:a16="http://schemas.microsoft.com/office/drawing/2014/main" id="{F91C1617-173F-4D02-A294-9750BF734B69}"/>
              </a:ext>
            </a:extLst>
          </p:cNvPr>
          <p:cNvPicPr/>
          <p:nvPr/>
        </p:nvPicPr>
        <p:blipFill rotWithShape="1">
          <a:blip r:embed="rId2"/>
          <a:srcRect l="56891" t="55424" r="16987" b="20696"/>
          <a:stretch/>
        </p:blipFill>
        <p:spPr bwMode="auto">
          <a:xfrm>
            <a:off x="4251512" y="3862387"/>
            <a:ext cx="4587688" cy="2081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06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74D5-F76D-4FED-A2F1-DE62E3BE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Highway Safety Design Features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D4B1-B01F-4445-99DB-A632E58B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371E-1197-4208-96AB-C5F9735E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10" name="Text Box 173">
            <a:extLst>
              <a:ext uri="{FF2B5EF4-FFF2-40B4-BE49-F238E27FC236}">
                <a16:creationId xmlns:a16="http://schemas.microsoft.com/office/drawing/2014/main" id="{3306F9F2-54B4-43B2-8A67-C5DD2F8A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447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Occupant Protection Highway Design Features Include:</a:t>
            </a:r>
          </a:p>
        </p:txBody>
      </p:sp>
      <p:pic>
        <p:nvPicPr>
          <p:cNvPr id="11" name="Picture 10" descr="A picture of a highway on a sunny day ">
            <a:extLst>
              <a:ext uri="{FF2B5EF4-FFF2-40B4-BE49-F238E27FC236}">
                <a16:creationId xmlns:a16="http://schemas.microsoft.com/office/drawing/2014/main" id="{1B25A753-9E5B-447C-86F4-79AE521E6E7E}"/>
              </a:ext>
            </a:extLst>
          </p:cNvPr>
          <p:cNvPicPr/>
          <p:nvPr/>
        </p:nvPicPr>
        <p:blipFill rotWithShape="1">
          <a:blip r:embed="rId2"/>
          <a:srcRect l="56891" t="55424" r="16987" b="20696"/>
          <a:stretch/>
        </p:blipFill>
        <p:spPr bwMode="auto">
          <a:xfrm>
            <a:off x="2590800" y="1905000"/>
            <a:ext cx="3962400" cy="179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4D5DF8D-B243-4414-8656-419336C6FE3C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3703825"/>
            <a:ext cx="8534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Breakaway sign support posts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New design guard rails with ends angled away from roadway and buried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Crash attenuators such as vinyl liquid or sand filled drums</a:t>
            </a:r>
          </a:p>
        </p:txBody>
      </p:sp>
    </p:spTree>
    <p:extLst>
      <p:ext uri="{BB962C8B-B14F-4D97-AF65-F5344CB8AC3E}">
        <p14:creationId xmlns:p14="http://schemas.microsoft.com/office/powerpoint/2010/main" val="95594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67F7-9D71-4BD1-AFAB-DC136A50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Highway Safety Design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06C0-1DC7-412E-962E-79748E0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05C4-BCBF-4A56-8945-1374F026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9" name="Text Box 173">
            <a:extLst>
              <a:ext uri="{FF2B5EF4-FFF2-40B4-BE49-F238E27FC236}">
                <a16:creationId xmlns:a16="http://schemas.microsoft.com/office/drawing/2014/main" id="{675F4431-6A22-4D47-AFFC-66FB9B44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19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Occupant Protection Highway Design Features Include:</a:t>
            </a:r>
          </a:p>
        </p:txBody>
      </p:sp>
      <p:sp>
        <p:nvSpPr>
          <p:cNvPr id="10" name="Rectangle 172">
            <a:extLst>
              <a:ext uri="{FF2B5EF4-FFF2-40B4-BE49-F238E27FC236}">
                <a16:creationId xmlns:a16="http://schemas.microsoft.com/office/drawing/2014/main" id="{CD4D7A5E-16F7-4594-B2F5-2BCB0CB13AEB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1869141"/>
            <a:ext cx="7772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Protected left and right turn bays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Collector/distributor lanes on high speed, high density highways </a:t>
            </a:r>
          </a:p>
          <a:p>
            <a:pPr lvl="1">
              <a:lnSpc>
                <a:spcPct val="160000"/>
              </a:lnSpc>
            </a:pPr>
            <a:r>
              <a:rPr lang="en-US" altLang="en-US" sz="2000" b="1" dirty="0">
                <a:solidFill>
                  <a:srgbClr val="6600CC"/>
                </a:solidFill>
              </a:rPr>
              <a:t>separates slower moving </a:t>
            </a:r>
            <a:br>
              <a:rPr lang="en-US" altLang="en-US" sz="2000" b="1" dirty="0">
                <a:solidFill>
                  <a:srgbClr val="6600CC"/>
                </a:solidFill>
              </a:rPr>
            </a:br>
            <a:r>
              <a:rPr lang="en-US" altLang="en-US" sz="2000" b="1" dirty="0">
                <a:solidFill>
                  <a:srgbClr val="6600CC"/>
                </a:solidFill>
              </a:rPr>
              <a:t>entering/exiting traffic from</a:t>
            </a:r>
            <a:br>
              <a:rPr lang="en-US" altLang="en-US" sz="2000" b="1" dirty="0">
                <a:solidFill>
                  <a:srgbClr val="6600CC"/>
                </a:solidFill>
              </a:rPr>
            </a:br>
            <a:r>
              <a:rPr lang="en-US" altLang="en-US" sz="2000" b="1" dirty="0">
                <a:solidFill>
                  <a:srgbClr val="6600CC"/>
                </a:solidFill>
              </a:rPr>
              <a:t>the higher speed through movement traffic flow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Message signs to alert drivers to problems</a:t>
            </a:r>
          </a:p>
        </p:txBody>
      </p:sp>
      <p:pic>
        <p:nvPicPr>
          <p:cNvPr id="7" name="Picture 6" descr="A picture of a highway on a sunny day">
            <a:extLst>
              <a:ext uri="{FF2B5EF4-FFF2-40B4-BE49-F238E27FC236}">
                <a16:creationId xmlns:a16="http://schemas.microsoft.com/office/drawing/2014/main" id="{DD198482-3EC2-47EA-8689-50534A7E6C2E}"/>
              </a:ext>
            </a:extLst>
          </p:cNvPr>
          <p:cNvPicPr/>
          <p:nvPr/>
        </p:nvPicPr>
        <p:blipFill rotWithShape="1">
          <a:blip r:embed="rId2"/>
          <a:srcRect l="56891" t="55424" r="16987" b="20696"/>
          <a:stretch/>
        </p:blipFill>
        <p:spPr bwMode="auto">
          <a:xfrm>
            <a:off x="5643282" y="3065228"/>
            <a:ext cx="2590800" cy="126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854-F5A2-441F-BD12-D2DF98EA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dirty="0"/>
              <a:t>Automotive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779A-3468-4754-91BF-35FDE34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0F023-4501-4465-9898-7502744F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9902556-7D93-49DA-B658-B2B60ACE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77200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Anti-Lock Brakes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Traction Control Devices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Suspension Control Devices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Electronic Stability Program (ESP)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Crumple Zones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Door Latches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Glass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Headlights</a:t>
            </a:r>
          </a:p>
        </p:txBody>
      </p:sp>
      <p:pic>
        <p:nvPicPr>
          <p:cNvPr id="13" name="Picture 36" descr="A picture of a master cylinder">
            <a:extLst>
              <a:ext uri="{FF2B5EF4-FFF2-40B4-BE49-F238E27FC236}">
                <a16:creationId xmlns:a16="http://schemas.microsoft.com/office/drawing/2014/main" id="{D9B6C784-52A0-4C6A-A99C-EB798D02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A picture of a red car">
            <a:extLst>
              <a:ext uri="{FF2B5EF4-FFF2-40B4-BE49-F238E27FC236}">
                <a16:creationId xmlns:a16="http://schemas.microsoft.com/office/drawing/2014/main" id="{25340EDE-03A8-42ED-B858-5C620372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4495800"/>
            <a:ext cx="25161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A picture of a jade green car">
            <a:extLst>
              <a:ext uri="{FF2B5EF4-FFF2-40B4-BE49-F238E27FC236}">
                <a16:creationId xmlns:a16="http://schemas.microsoft.com/office/drawing/2014/main" id="{ADA5937C-CEEC-4918-A9BA-9813391C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2486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 descr="A picture of a suspension system">
            <a:extLst>
              <a:ext uri="{FF2B5EF4-FFF2-40B4-BE49-F238E27FC236}">
                <a16:creationId xmlns:a16="http://schemas.microsoft.com/office/drawing/2014/main" id="{0D1527E6-C073-4C51-8F87-B60E1A7E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765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A picture of a tire">
            <a:extLst>
              <a:ext uri="{FF2B5EF4-FFF2-40B4-BE49-F238E27FC236}">
                <a16:creationId xmlns:a16="http://schemas.microsoft.com/office/drawing/2014/main" id="{1A66CD70-C234-49E9-9FE4-FD49773B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3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1DAB-B383-4B14-BED0-E70294E4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Controlling Consequences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FED5-EBE4-4F86-805C-9F1D8E56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B053-9018-4D76-9CA0-AC97E31F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216E4E0-27C6-419A-8507-22D74561C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47" y="14478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Avoid Head-On Collisions</a:t>
            </a: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Drive off road rather than skid off road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something soft rather than something hard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something going your way rather than something stationary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stationary object with glancing blow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stationary object rather than an approaching object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Steer to avoid oncoming traffic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2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 descr="An illustration of a car passing a tractor trailer">
            <a:extLst>
              <a:ext uri="{FF2B5EF4-FFF2-40B4-BE49-F238E27FC236}">
                <a16:creationId xmlns:a16="http://schemas.microsoft.com/office/drawing/2014/main" id="{05FA3A40-C78E-491E-9C73-230E4913ED19}"/>
              </a:ext>
            </a:extLst>
          </p:cNvPr>
          <p:cNvPicPr/>
          <p:nvPr/>
        </p:nvPicPr>
        <p:blipFill rotWithShape="1">
          <a:blip r:embed="rId2"/>
          <a:srcRect l="32532" t="56309" r="16346" b="20696"/>
          <a:stretch/>
        </p:blipFill>
        <p:spPr bwMode="auto">
          <a:xfrm>
            <a:off x="0" y="4648200"/>
            <a:ext cx="8861612" cy="2182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65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2942-DEC2-4E61-B4AF-A465B81D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Other Adverse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B287-C22B-4EBC-AE4D-FCB72BB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A6B-E481-4787-B7F9-ADD29722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DA7DC48-EFCA-446B-A406-9FB2DC85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1247"/>
            <a:ext cx="89154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Ice, snow, or frost</a:t>
            </a:r>
          </a:p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Wet, particularly first 15 minutes of rain after long dry period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when drops of oil and rubber particles have collected on surface</a:t>
            </a:r>
          </a:p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Hard rain or water standing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on road</a:t>
            </a:r>
          </a:p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Mud near farm entrances,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construction sites and truck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crossings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pic>
        <p:nvPicPr>
          <p:cNvPr id="8" name="Picture 12" descr="A picture of a car driving during heavy rain">
            <a:extLst>
              <a:ext uri="{FF2B5EF4-FFF2-40B4-BE49-F238E27FC236}">
                <a16:creationId xmlns:a16="http://schemas.microsoft.com/office/drawing/2014/main" id="{FAEB0045-0914-4C9C-B69B-1BC431FA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2672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48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CB44-A78E-44BA-B118-2B292CF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 of the Road Surface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2CCF-C94C-4FF7-A224-6A10E668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83F8-E2EA-40FE-9BD8-E3C60A0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F3BBA5-5145-451D-871E-B537D1CF583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772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Ice, snow or frost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Wet, particularly first 15 minutes of rain after a long dry period when drops of oil and rubber particles have collected on surface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Hard rain or water standing on road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Mud near farm entrances, construction sites and truck crossings</a:t>
            </a:r>
          </a:p>
        </p:txBody>
      </p:sp>
    </p:spTree>
    <p:extLst>
      <p:ext uri="{BB962C8B-B14F-4D97-AF65-F5344CB8AC3E}">
        <p14:creationId xmlns:p14="http://schemas.microsoft.com/office/powerpoint/2010/main" val="346526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99F-09F9-45BE-BBFE-22C0A2CD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 of the Road Surface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9D8C-5979-4896-88CC-548461A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73E99-A775-45E8-8EEB-3D04BA5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0E42A-4270-4441-AFA0-177E8ED3D7FE}"/>
              </a:ext>
            </a:extLst>
          </p:cNvPr>
          <p:cNvSpPr/>
          <p:nvPr/>
        </p:nvSpPr>
        <p:spPr>
          <a:xfrm>
            <a:off x="461682" y="1725969"/>
            <a:ext cx="4572000" cy="17030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Wet leaves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Broken or uneven road surface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Sand or gravel frequently found on curves in rural areas</a:t>
            </a:r>
          </a:p>
        </p:txBody>
      </p:sp>
      <p:pic>
        <p:nvPicPr>
          <p:cNvPr id="8" name="Picture 5" descr="Illustration of a curve in the road">
            <a:extLst>
              <a:ext uri="{FF2B5EF4-FFF2-40B4-BE49-F238E27FC236}">
                <a16:creationId xmlns:a16="http://schemas.microsoft.com/office/drawing/2014/main" id="{758F9B8A-D9EB-4846-B5F0-1D9CD245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581400"/>
            <a:ext cx="35020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&quot;Curve banked the wrong way, or flat, loss of traction can occur on dry surface but more likely when slippery&quot;">
            <a:extLst>
              <a:ext uri="{FF2B5EF4-FFF2-40B4-BE49-F238E27FC236}">
                <a16:creationId xmlns:a16="http://schemas.microsoft.com/office/drawing/2014/main" id="{AC4E3552-22BC-458F-BB26-5A95B55C60FD}"/>
              </a:ext>
            </a:extLst>
          </p:cNvPr>
          <p:cNvPicPr/>
          <p:nvPr/>
        </p:nvPicPr>
        <p:blipFill rotWithShape="1">
          <a:blip r:embed="rId3"/>
          <a:srcRect l="38194" t="54933" r="40741" b="24627"/>
          <a:stretch/>
        </p:blipFill>
        <p:spPr bwMode="auto">
          <a:xfrm>
            <a:off x="457200" y="3707169"/>
            <a:ext cx="3502026" cy="1703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10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931B-FD2F-4A07-A6BF-9C1086E5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Traction Loss Causes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A5A3-172A-4F15-B118-BFD04EA0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E3605-043B-4D40-AA42-878A1358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11" descr="A picture of a silver car">
            <a:extLst>
              <a:ext uri="{FF2B5EF4-FFF2-40B4-BE49-F238E27FC236}">
                <a16:creationId xmlns:a16="http://schemas.microsoft.com/office/drawing/2014/main" id="{792939C5-A7CA-4485-8A99-A95496D7D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47329"/>
              </p:ext>
            </p:extLst>
          </p:nvPr>
        </p:nvGraphicFramePr>
        <p:xfrm>
          <a:off x="6248400" y="381000"/>
          <a:ext cx="260964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Paint Shop Pro Image" r:id="rId3" imgW="3112195" imgH="1180808" progId="PaintShopPro">
                  <p:embed/>
                </p:oleObj>
              </mc:Choice>
              <mc:Fallback>
                <p:oleObj name="Paint Shop Pro Image" r:id="rId3" imgW="3112195" imgH="1180808" progId="PaintShopPro">
                  <p:embed/>
                  <p:pic>
                    <p:nvPicPr>
                      <p:cNvPr id="41988" name="Object 11">
                        <a:extLst>
                          <a:ext uri="{FF2B5EF4-FFF2-40B4-BE49-F238E27FC236}">
                            <a16:creationId xmlns:a16="http://schemas.microsoft.com/office/drawing/2014/main" id="{7805891E-C869-40FB-8EC1-1827EF840F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1000"/>
                        <a:ext cx="260964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F4EB6A0-7FC7-4F21-A887-11C307A833F3}"/>
              </a:ext>
            </a:extLst>
          </p:cNvPr>
          <p:cNvSpPr/>
          <p:nvPr/>
        </p:nvSpPr>
        <p:spPr>
          <a:xfrm>
            <a:off x="457200" y="1447800"/>
            <a:ext cx="368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Condition of the Vehicle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883D2F6-1D35-41CE-B0FA-07DE9D326B51}"/>
              </a:ext>
            </a:extLst>
          </p:cNvPr>
          <p:cNvSpPr txBox="1">
            <a:spLocks noChangeArrowheads="1"/>
          </p:cNvSpPr>
          <p:nvPr/>
        </p:nvSpPr>
        <p:spPr>
          <a:xfrm>
            <a:off x="452718" y="1885008"/>
            <a:ext cx="8534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Brakes unevenly adjusted </a:t>
            </a:r>
          </a:p>
          <a:p>
            <a:pPr lvl="1">
              <a:lnSpc>
                <a:spcPct val="120000"/>
              </a:lnSpc>
            </a:pPr>
            <a:r>
              <a:rPr lang="en-US" altLang="en-US" sz="2000" b="1" dirty="0">
                <a:solidFill>
                  <a:srgbClr val="D60093"/>
                </a:solidFill>
              </a:rPr>
              <a:t>Brakes pulling in one direction or the other can cause a skid, as can wheels out of alignment when brakes are applied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Tires with worn tread</a:t>
            </a:r>
          </a:p>
          <a:p>
            <a:pPr lvl="1">
              <a:lnSpc>
                <a:spcPct val="120000"/>
              </a:lnSpc>
            </a:pPr>
            <a:r>
              <a:rPr lang="en-US" altLang="en-US" sz="2000" b="1" dirty="0">
                <a:solidFill>
                  <a:srgbClr val="D60093"/>
                </a:solidFill>
              </a:rPr>
              <a:t>Front and rear pairs not matched to size </a:t>
            </a:r>
          </a:p>
          <a:p>
            <a:pPr lvl="1">
              <a:lnSpc>
                <a:spcPct val="120000"/>
              </a:lnSpc>
            </a:pPr>
            <a:r>
              <a:rPr lang="en-US" altLang="en-US" sz="2000" b="1" dirty="0">
                <a:solidFill>
                  <a:srgbClr val="D60093"/>
                </a:solidFill>
              </a:rPr>
              <a:t>Front and rear tread depth or type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Different pressure on opposite sides have effect</a:t>
            </a:r>
            <a:br>
              <a:rPr lang="en-US" altLang="en-US" sz="2400" b="1" dirty="0">
                <a:solidFill>
                  <a:srgbClr val="000099"/>
                </a:solidFill>
              </a:rPr>
            </a:br>
            <a:r>
              <a:rPr lang="en-US" altLang="en-US" sz="2400" b="1" dirty="0">
                <a:solidFill>
                  <a:srgbClr val="000099"/>
                </a:solidFill>
              </a:rPr>
              <a:t> similar to uneven brake adjustment since one tire will</a:t>
            </a:r>
            <a:br>
              <a:rPr lang="en-US" altLang="en-US" sz="2400" b="1" dirty="0">
                <a:solidFill>
                  <a:srgbClr val="000099"/>
                </a:solidFill>
              </a:rPr>
            </a:br>
            <a:r>
              <a:rPr lang="en-US" altLang="en-US" sz="2400" b="1" dirty="0">
                <a:solidFill>
                  <a:srgbClr val="000099"/>
                </a:solidFill>
              </a:rPr>
              <a:t> drag more than others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F8528-52A8-40DB-8BF4-13A17314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Headlight Alignment and Speed</a:t>
            </a:r>
            <a:endParaRPr lang="en-US" dirty="0"/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6F9FC39D-D45B-479A-BF7F-F9646314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2" y="1447800"/>
            <a:ext cx="4935967" cy="5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Properly aligned low beams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6EA276C-C07A-4547-8C9E-6A79B97D000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391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endParaRPr lang="en-US" altLang="en-US" sz="2800" b="1" dirty="0">
              <a:solidFill>
                <a:srgbClr val="0000CC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Beam hits roadway 100 to 150 feet ahead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Illuminates area 300 to 500 feet ahead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Load, load distribution, and vehicle height affect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light beam distance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Maximum safe speed 40 to 45 mph based on ability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to stop within lighted area</a:t>
            </a:r>
          </a:p>
        </p:txBody>
      </p:sp>
      <p:pic>
        <p:nvPicPr>
          <p:cNvPr id="11" name="Picture 10" descr="Diagram of a driver's visual range with low beams">
            <a:extLst>
              <a:ext uri="{FF2B5EF4-FFF2-40B4-BE49-F238E27FC236}">
                <a16:creationId xmlns:a16="http://schemas.microsoft.com/office/drawing/2014/main" id="{49A22E19-ED3A-41EF-8335-3182A0594678}"/>
              </a:ext>
            </a:extLst>
          </p:cNvPr>
          <p:cNvPicPr/>
          <p:nvPr/>
        </p:nvPicPr>
        <p:blipFill rotWithShape="1">
          <a:blip r:embed="rId2"/>
          <a:srcRect l="34491" t="61746" r="16436" b="17388"/>
          <a:stretch/>
        </p:blipFill>
        <p:spPr bwMode="auto">
          <a:xfrm>
            <a:off x="8964" y="4800600"/>
            <a:ext cx="9126071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4074-632D-4016-BDDA-20BC80BA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Causes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AA5F-868A-41CA-82CA-26EF343D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B2A06-BA27-4BD8-A175-159F1FE8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EB216-4D1E-49B0-A5B7-7E673BD8FB53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16610"/>
            <a:ext cx="8153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A7800"/>
              </a:buClr>
              <a:buFont typeface="Wingdings" panose="05000000000000000000" pitchFamily="2" charset="2"/>
              <a:buChar char="&gt;"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Sudden steering action on a slippery surface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Abrupt or sudden changes in vehicle speed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Panic stop or applying brakes too hard on hill,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curves or slippery surfaces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Sudden engagement of clutch on slippery surface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Most driver-induced skids 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are caused by:</a:t>
            </a:r>
            <a:r>
              <a:rPr lang="en-US" altLang="en-US" sz="2600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5AB3D77-C6FB-4B9B-B4C6-B4C8EEAC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76" y="144780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Driver Actions</a:t>
            </a:r>
          </a:p>
        </p:txBody>
      </p:sp>
      <p:graphicFrame>
        <p:nvGraphicFramePr>
          <p:cNvPr id="8" name="Object 11" descr="A picture of a silver car">
            <a:extLst>
              <a:ext uri="{FF2B5EF4-FFF2-40B4-BE49-F238E27FC236}">
                <a16:creationId xmlns:a16="http://schemas.microsoft.com/office/drawing/2014/main" id="{FDC82A7C-2D4D-4BF7-934A-0B86F502D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63311"/>
              </p:ext>
            </p:extLst>
          </p:nvPr>
        </p:nvGraphicFramePr>
        <p:xfrm>
          <a:off x="5575300" y="4426510"/>
          <a:ext cx="3111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Paint Shop Pro Image" r:id="rId3" imgW="3112195" imgH="1180808" progId="PaintShopPro">
                  <p:embed/>
                </p:oleObj>
              </mc:Choice>
              <mc:Fallback>
                <p:oleObj name="Paint Shop Pro Image" r:id="rId3" imgW="3112195" imgH="1180808" progId="PaintShopPro">
                  <p:embed/>
                  <p:pic>
                    <p:nvPicPr>
                      <p:cNvPr id="43013" name="Object 11">
                        <a:extLst>
                          <a:ext uri="{FF2B5EF4-FFF2-40B4-BE49-F238E27FC236}">
                            <a16:creationId xmlns:a16="http://schemas.microsoft.com/office/drawing/2014/main" id="{3366F101-6CA8-4576-B7B9-7E3F89ECF6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426510"/>
                        <a:ext cx="3111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21C21482-F0AC-43C0-8E22-FFDF080B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2849"/>
            <a:ext cx="5943600" cy="13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excessive speed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coupled with excessive steering input 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or improper braking when turning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same actions at normal speed on ice/snow </a:t>
            </a:r>
            <a:b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  or on roadways covered by sand, gravel, or water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39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8E62-FC9B-494F-AF76-3B1A708C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Causes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ABB4C-E707-4CED-9BF1-3DBD301F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73D82-B97F-49C4-85D8-D1A8E7D0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404DAE1-7489-4C37-93F3-92904B9A6BF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772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Sudden shifts of vehicle causes traction loss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A78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-  Left, Right, Forward, or Backward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A7800"/>
              </a:buClr>
              <a:buFont typeface="Wingdings" panose="05000000000000000000" pitchFamily="2" charset="2"/>
              <a:buChar char="&gt;"/>
            </a:pPr>
            <a:endParaRPr lang="en-US" altLang="en-US" sz="10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Simultaneous steering, braking and/or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acceleration creates sudden shifts in vehicle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balance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A7800"/>
              </a:buClr>
              <a:buFont typeface="Wingdings" panose="05000000000000000000" pitchFamily="2" charset="2"/>
              <a:buNone/>
            </a:pPr>
            <a:r>
              <a:rPr lang="en-US" altLang="en-US" sz="1000" b="1" dirty="0">
                <a:solidFill>
                  <a:srgbClr val="0000CC"/>
                </a:solidFill>
              </a:rPr>
              <a:t>     	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Traction loss compounds crash consequences</a:t>
            </a:r>
          </a:p>
        </p:txBody>
      </p:sp>
      <p:pic>
        <p:nvPicPr>
          <p:cNvPr id="7" name="Picture 11" descr="A picture of a red car">
            <a:extLst>
              <a:ext uri="{FF2B5EF4-FFF2-40B4-BE49-F238E27FC236}">
                <a16:creationId xmlns:a16="http://schemas.microsoft.com/office/drawing/2014/main" id="{67C552D9-7C37-48C5-ABDE-1E202A50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38687"/>
            <a:ext cx="259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37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3D29-5FBF-4E85-92F9-2600EC17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Considerations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5FCB-3429-441B-A24D-D034CD4B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1FD3D-14F6-4A12-9DEF-5964F632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33782C6E-6F60-47B7-9D00-844C66CF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69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When Brakes are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Applied Too 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Hard or Quickly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5C6A74-B2DD-45DF-8746-D986CE024F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17132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Moves to Front of the Car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Movement or Brake Force Causes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/>
              <a:t>noticeable drop of the hood </a:t>
            </a:r>
          </a:p>
          <a:p>
            <a:pPr lvl="1">
              <a:spcBef>
                <a:spcPct val="50000"/>
              </a:spcBef>
            </a:pPr>
            <a:r>
              <a:rPr lang="en-US" altLang="en-US" sz="1800" b="1" dirty="0"/>
              <a:t>noticeable rise of the rear deck</a:t>
            </a:r>
          </a:p>
          <a:p>
            <a:pPr lvl="1">
              <a:spcBef>
                <a:spcPct val="50000"/>
              </a:spcBef>
            </a:pPr>
            <a:r>
              <a:rPr lang="en-US" altLang="en-US" sz="1800" b="1" dirty="0"/>
              <a:t>forward movement of driver and passengers</a:t>
            </a:r>
          </a:p>
        </p:txBody>
      </p:sp>
      <p:pic>
        <p:nvPicPr>
          <p:cNvPr id="8" name="Picture 7" descr="An illustration of a blue car pitching forward">
            <a:extLst>
              <a:ext uri="{FF2B5EF4-FFF2-40B4-BE49-F238E27FC236}">
                <a16:creationId xmlns:a16="http://schemas.microsoft.com/office/drawing/2014/main" id="{F233261A-C0FD-4C74-B12D-9C44FA038A36}"/>
              </a:ext>
            </a:extLst>
          </p:cNvPr>
          <p:cNvPicPr/>
          <p:nvPr/>
        </p:nvPicPr>
        <p:blipFill rotWithShape="1">
          <a:blip r:embed="rId2"/>
          <a:srcRect l="36690" t="59191" r="19213" b="18027"/>
          <a:stretch/>
        </p:blipFill>
        <p:spPr bwMode="auto">
          <a:xfrm>
            <a:off x="461682" y="3886200"/>
            <a:ext cx="7467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438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2F51-551A-4ADA-ACC6-38D26B2E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Consideration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5F11-D538-475C-A6F2-608EF730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63B39-D1A3-40A9-928D-833AA22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27710FF0-7BEC-4617-8D66-3C374544D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77724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When Acceleration is Applied Too Hard or Quickly</a:t>
            </a:r>
            <a:endParaRPr lang="en-US" alt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6FAEE03-C71D-4578-B1AE-F5A1C21BB40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57400"/>
            <a:ext cx="8839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Moves to the Rear of the Car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Movement or Acceleration Force Causes 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rise of the hood 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drop of the rear deck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rearward movement of driver and passengers</a:t>
            </a:r>
          </a:p>
        </p:txBody>
      </p:sp>
      <p:pic>
        <p:nvPicPr>
          <p:cNvPr id="8" name="Picture 7" descr="An illustration of a blue car pitching backward">
            <a:extLst>
              <a:ext uri="{FF2B5EF4-FFF2-40B4-BE49-F238E27FC236}">
                <a16:creationId xmlns:a16="http://schemas.microsoft.com/office/drawing/2014/main" id="{72B2C4A3-DCC0-47E2-84E4-C79E85FF4B90}"/>
              </a:ext>
            </a:extLst>
          </p:cNvPr>
          <p:cNvPicPr/>
          <p:nvPr/>
        </p:nvPicPr>
        <p:blipFill rotWithShape="1">
          <a:blip r:embed="rId2"/>
          <a:srcRect l="33912" t="61746" r="21528" b="20156"/>
          <a:stretch/>
        </p:blipFill>
        <p:spPr bwMode="auto">
          <a:xfrm>
            <a:off x="0" y="4680668"/>
            <a:ext cx="9144000" cy="2177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721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1D33-AAC7-415D-8986-D4B8D445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Consideration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BC67B-CF72-40E2-AE5E-9D414651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0B234-6BCE-49FA-8134-8034DC25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sp>
        <p:nvSpPr>
          <p:cNvPr id="6" name="Text Box 67">
            <a:extLst>
              <a:ext uri="{FF2B5EF4-FFF2-40B4-BE49-F238E27FC236}">
                <a16:creationId xmlns:a16="http://schemas.microsoft.com/office/drawing/2014/main" id="{E40152B5-D474-4165-9E74-1D93682C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When Steering is Applied Too Hard or Quickly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CA3AA9A-EF40-4159-B064-3FF2714F240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09465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Moves to the Opposite Corner of the Car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Movement Causes a: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drop and tilt of the hood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rise and tilt of the rear deck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driver and passenger movement to the car’s corner</a:t>
            </a:r>
          </a:p>
        </p:txBody>
      </p:sp>
      <p:pic>
        <p:nvPicPr>
          <p:cNvPr id="8" name="Picture 7" descr="Illustration of a car tilting">
            <a:extLst>
              <a:ext uri="{FF2B5EF4-FFF2-40B4-BE49-F238E27FC236}">
                <a16:creationId xmlns:a16="http://schemas.microsoft.com/office/drawing/2014/main" id="{841FBC25-3192-40E3-8D87-6F2497938147}"/>
              </a:ext>
            </a:extLst>
          </p:cNvPr>
          <p:cNvPicPr/>
          <p:nvPr/>
        </p:nvPicPr>
        <p:blipFill rotWithShape="1">
          <a:blip r:embed="rId2"/>
          <a:srcRect l="38773" t="61959" r="16551" b="13981"/>
          <a:stretch/>
        </p:blipFill>
        <p:spPr bwMode="auto">
          <a:xfrm>
            <a:off x="1" y="4495800"/>
            <a:ext cx="9175376" cy="2345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406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1CAC-710A-45D6-86BD-1E5F7CFF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to Front Tires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E28B-17D3-4A94-8FD8-B878D790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6C096-D0D3-4E00-AC4D-803B1FCC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FD2C1D-89A9-43CB-A636-C6E070B491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3318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A Vehicle Keeps Moving Straight Ahead in Spite of Steering Efforts Means Traction is Lost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Technical Term  is “Understeer”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Driver Must Visually Identify Unusual Movement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Vehicle Weight Tends to Push Front Wheels Straight Ahead Regardless of Steering Input</a:t>
            </a:r>
          </a:p>
        </p:txBody>
      </p:sp>
      <p:pic>
        <p:nvPicPr>
          <p:cNvPr id="7" name="Picture 6" descr="Illustration of the path of travel for an orange car">
            <a:extLst>
              <a:ext uri="{FF2B5EF4-FFF2-40B4-BE49-F238E27FC236}">
                <a16:creationId xmlns:a16="http://schemas.microsoft.com/office/drawing/2014/main" id="{160CD2FE-B855-4DE5-BDA9-F064190CD2A9}"/>
              </a:ext>
            </a:extLst>
          </p:cNvPr>
          <p:cNvPicPr/>
          <p:nvPr/>
        </p:nvPicPr>
        <p:blipFill rotWithShape="1">
          <a:blip r:embed="rId2"/>
          <a:srcRect l="42708" t="62811" r="17477" b="14194"/>
          <a:stretch/>
        </p:blipFill>
        <p:spPr bwMode="auto">
          <a:xfrm>
            <a:off x="0" y="4572000"/>
            <a:ext cx="9117106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937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A2FC-DDAB-4355-946B-E470D790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Traction Loss Correction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A72C0-41BB-4CF8-A059-09F2064A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03FBE-164E-4037-9773-5BD5DDCE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8A732D-F53C-4418-A2DE-76ACFE18051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853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Direct Vision to Targeted Path of Travel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Activate ABS, if Vehicle has System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Ease off Conventional Brake System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Reestablish Rolling Traction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Ease off Steering Inputs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Quick Steering Creates More Traction Loss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Allows Tire Tread to Point Toward Path of Travel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Jab/Stab Brake to Move Weight Forward if ABS is not</a:t>
            </a:r>
            <a:br>
              <a:rPr lang="en-US" altLang="en-US" sz="2400" b="1" dirty="0">
                <a:solidFill>
                  <a:srgbClr val="FFC000"/>
                </a:solidFill>
              </a:rPr>
            </a:br>
            <a:r>
              <a:rPr lang="en-US" altLang="en-US" sz="2400" b="1" dirty="0">
                <a:solidFill>
                  <a:srgbClr val="FFC000"/>
                </a:solidFill>
              </a:rPr>
              <a:t> Available</a:t>
            </a:r>
            <a:r>
              <a:rPr lang="en-US" altLang="en-US" sz="2000" b="1" dirty="0">
                <a:solidFill>
                  <a:srgbClr val="FFC000"/>
                </a:solidFill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</a:rPr>
              <a:t>(ABS performs this function automatically)</a:t>
            </a:r>
          </a:p>
        </p:txBody>
      </p:sp>
      <p:pic>
        <p:nvPicPr>
          <p:cNvPr id="7" name="Picture 6" descr="Illustration of the path of travel for an orange car">
            <a:extLst>
              <a:ext uri="{FF2B5EF4-FFF2-40B4-BE49-F238E27FC236}">
                <a16:creationId xmlns:a16="http://schemas.microsoft.com/office/drawing/2014/main" id="{9095B1B5-717D-4E3E-A4BA-6B4410179DF2}"/>
              </a:ext>
            </a:extLst>
          </p:cNvPr>
          <p:cNvPicPr/>
          <p:nvPr/>
        </p:nvPicPr>
        <p:blipFill rotWithShape="1">
          <a:blip r:embed="rId2"/>
          <a:srcRect l="78356" t="37048" r="2443" b="37402"/>
          <a:stretch/>
        </p:blipFill>
        <p:spPr bwMode="auto">
          <a:xfrm>
            <a:off x="6153990" y="2133600"/>
            <a:ext cx="2824163" cy="189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0538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0D9A-4918-4372-BB8B-2EF38B4E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to Rear Tires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CE169-AEE0-4B8D-BF62-2618F64B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C6F86-C547-42F5-B5CC-FCC12991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6A0735-0358-4E49-9F8D-4377D3AA5D1C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438835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Identified visually as front of vehicle moves left or right of travel path without steering input in that direction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Technical term is  “Oversteer”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Reduced Traction Rear Tires Assume Steering Position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Vehicle Weight Tends to Push Rear Wheels Left or Right Without Steering Input</a:t>
            </a:r>
          </a:p>
        </p:txBody>
      </p:sp>
      <p:pic>
        <p:nvPicPr>
          <p:cNvPr id="7" name="Picture 6" descr="Illustration of the path of travel for a silver car">
            <a:extLst>
              <a:ext uri="{FF2B5EF4-FFF2-40B4-BE49-F238E27FC236}">
                <a16:creationId xmlns:a16="http://schemas.microsoft.com/office/drawing/2014/main" id="{5AA648D6-33BC-4063-8660-F8623C4B0A26}"/>
              </a:ext>
            </a:extLst>
          </p:cNvPr>
          <p:cNvPicPr/>
          <p:nvPr/>
        </p:nvPicPr>
        <p:blipFill rotWithShape="1">
          <a:blip r:embed="rId2"/>
          <a:srcRect l="36343" t="55784" r="25231" b="22924"/>
          <a:stretch/>
        </p:blipFill>
        <p:spPr bwMode="auto">
          <a:xfrm>
            <a:off x="0" y="4267200"/>
            <a:ext cx="8959215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566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ration of the path of travel for a silver car">
            <a:extLst>
              <a:ext uri="{FF2B5EF4-FFF2-40B4-BE49-F238E27FC236}">
                <a16:creationId xmlns:a16="http://schemas.microsoft.com/office/drawing/2014/main" id="{5AF18FBB-D4BC-4393-964C-623ED1D6E5AF}"/>
              </a:ext>
            </a:extLst>
          </p:cNvPr>
          <p:cNvPicPr/>
          <p:nvPr/>
        </p:nvPicPr>
        <p:blipFill rotWithShape="1">
          <a:blip r:embed="rId2"/>
          <a:srcRect l="34259" t="42584" r="18634" b="39957"/>
          <a:stretch/>
        </p:blipFill>
        <p:spPr bwMode="auto">
          <a:xfrm>
            <a:off x="601027" y="2628900"/>
            <a:ext cx="794194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A7740-A4A7-49F7-8A35-394C62D8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Traction Loss Correction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3710-538D-44EF-BBA1-405E4215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817CA-907F-4288-BCF2-ED384807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8DA27D-9F17-4CEE-A689-F9E0F7C6BF31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1376082"/>
            <a:ext cx="8610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Direct Vision to Targeted Path of Travel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Activate Traction Control System, if Equipped: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0000CC"/>
                </a:solidFill>
              </a:rPr>
              <a:t>Ease off brake or accelerator if not equipped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0000CC"/>
                </a:solidFill>
              </a:rPr>
              <a:t>Reestablishes rolling traction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1800" b="1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1800" b="1" dirty="0"/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800" b="1" dirty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Steer Toward Targeted Path of Travel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Adjust Steering Input as Needed to Maintain Targeted Path of Travel to an Open Space Area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Light Progressive Acceleration (2 mph is goal) will Move Weight to Rear. (Traction Control System will adjust the speed and brakes automatically while activated)</a:t>
            </a:r>
          </a:p>
        </p:txBody>
      </p:sp>
    </p:spTree>
    <p:extLst>
      <p:ext uri="{BB962C8B-B14F-4D97-AF65-F5344CB8AC3E}">
        <p14:creationId xmlns:p14="http://schemas.microsoft.com/office/powerpoint/2010/main" val="532919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D7C3-CC4E-4695-9F51-EF0BEA0F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Off-Road Recovery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F0F2-1C65-437A-9334-87B5EB60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Do not panic and steer too much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Ease off accelerator and activate ABS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Align edge line of roadway to middle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 of car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Check traffic to front and rear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If traffic is clear, return to roadway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 with one wheel at a time to prevent crossing roadway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Limit steering inputs to less than 1/2 turn of wheel 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Use less input when the edge of road is high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Target center of lane to avoid crossing over to other lane</a:t>
            </a:r>
            <a:endParaRPr lang="en-US" alt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D721D-3F95-43AC-AD4B-BCA12A8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466E0-D086-4748-9DA6-7F855EB2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Object 49" descr="Illustration of off-road recover">
            <a:extLst>
              <a:ext uri="{FF2B5EF4-FFF2-40B4-BE49-F238E27FC236}">
                <a16:creationId xmlns:a16="http://schemas.microsoft.com/office/drawing/2014/main" id="{94AF14FC-C142-47AC-B178-BFA07982E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93015"/>
              </p:ext>
            </p:extLst>
          </p:nvPr>
        </p:nvGraphicFramePr>
        <p:xfrm>
          <a:off x="7001882" y="1600199"/>
          <a:ext cx="1653541" cy="213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Paint Shop Pro Image" r:id="rId3" imgW="1697561" imgH="2185366" progId="PaintShopPro">
                  <p:embed/>
                </p:oleObj>
              </mc:Choice>
              <mc:Fallback>
                <p:oleObj name="Paint Shop Pro Image" r:id="rId3" imgW="1697561" imgH="2185366" progId="PaintShopPro">
                  <p:embed/>
                  <p:pic>
                    <p:nvPicPr>
                      <p:cNvPr id="52228" name="Object 49">
                        <a:extLst>
                          <a:ext uri="{FF2B5EF4-FFF2-40B4-BE49-F238E27FC236}">
                            <a16:creationId xmlns:a16="http://schemas.microsoft.com/office/drawing/2014/main" id="{37C67110-DCD7-44EE-A3CF-182BE567D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882" y="1600199"/>
                        <a:ext cx="1653541" cy="2133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32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visibility using high beams">
            <a:extLst>
              <a:ext uri="{FF2B5EF4-FFF2-40B4-BE49-F238E27FC236}">
                <a16:creationId xmlns:a16="http://schemas.microsoft.com/office/drawing/2014/main" id="{B7B31DF5-13E3-4FD4-B215-0BD8855F26B0}"/>
              </a:ext>
            </a:extLst>
          </p:cNvPr>
          <p:cNvPicPr/>
          <p:nvPr/>
        </p:nvPicPr>
        <p:blipFill rotWithShape="1">
          <a:blip r:embed="rId2"/>
          <a:srcRect l="35881" t="60043" r="16338" b="18452"/>
          <a:stretch/>
        </p:blipFill>
        <p:spPr bwMode="auto">
          <a:xfrm>
            <a:off x="0" y="4572000"/>
            <a:ext cx="9130553" cy="226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Headlight Alignment and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A11061B-E7FD-48CF-A154-1E8AB7AD714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5181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Properly aligned high beams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803919B7-4A8D-4399-8DB5-AFBCB827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18" y="1965326"/>
            <a:ext cx="891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Beams hit roadway 350 to 500 feet ahead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Illuminate area road 500 to 1800 feet ahead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Load, load distribution, and vehicle height affect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light beam distance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Maximum safe speed 65 to 70 mph, based on ability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to stop within lighted area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556EB-2311-4489-998B-CA340F73EB27}"/>
              </a:ext>
            </a:extLst>
          </p:cNvPr>
          <p:cNvSpPr/>
          <p:nvPr/>
        </p:nvSpPr>
        <p:spPr>
          <a:xfrm>
            <a:off x="762000" y="609600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Nighttime Precautionary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1D44A6-7F42-4952-9964-C2A433460DA8}"/>
              </a:ext>
            </a:extLst>
          </p:cNvPr>
          <p:cNvSpPr txBox="1">
            <a:spLocks noChangeArrowheads="1"/>
          </p:cNvSpPr>
          <p:nvPr/>
        </p:nvSpPr>
        <p:spPr>
          <a:xfrm>
            <a:off x="421341" y="13716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Clean windshield inside and out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00CC"/>
                </a:solidFill>
              </a:rPr>
              <a:t>Special problem of windblown sand/dirt particles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00CC"/>
                </a:solidFill>
              </a:rPr>
              <a:t>  Diffused light gives appearance of halo around headlights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  of oncoming vehicle. </a:t>
            </a:r>
            <a:r>
              <a:rPr lang="en-US" altLang="en-US" sz="2000" b="1" dirty="0">
                <a:solidFill>
                  <a:srgbClr val="FF0000"/>
                </a:solidFill>
              </a:rPr>
              <a:t>Clean all lights.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00CC"/>
                </a:solidFill>
              </a:rPr>
              <a:t>  50 to 90 percent loss of headlight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  efficiency due to road grime</a:t>
            </a:r>
            <a:endParaRPr lang="en-US" altLang="en-US" sz="2000" dirty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Reduce daytime speed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Increase following interval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Look to right of oncoming vehicles</a:t>
            </a:r>
          </a:p>
        </p:txBody>
      </p:sp>
      <p:pic>
        <p:nvPicPr>
          <p:cNvPr id="7" name="Picture 98" descr="Picture of an oncoming car as seen through a blurry windshield">
            <a:extLst>
              <a:ext uri="{FF2B5EF4-FFF2-40B4-BE49-F238E27FC236}">
                <a16:creationId xmlns:a16="http://schemas.microsoft.com/office/drawing/2014/main" id="{2C9742D5-8DC9-4056-885B-734DA53B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124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762000" y="588388"/>
            <a:ext cx="6470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Nighttime Precautionary Measures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F1B3C6B5-06C8-4302-B216-E32C4F037220}"/>
              </a:ext>
            </a:extLst>
          </p:cNvPr>
          <p:cNvSpPr txBox="1">
            <a:spLocks noChangeArrowheads="1"/>
          </p:cNvSpPr>
          <p:nvPr/>
        </p:nvSpPr>
        <p:spPr>
          <a:xfrm>
            <a:off x="251013" y="1447800"/>
            <a:ext cx="8458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Turn off interior convenience </a:t>
            </a:r>
            <a:br>
              <a:rPr lang="en-US" altLang="en-US" sz="2200" b="1" dirty="0">
                <a:solidFill>
                  <a:srgbClr val="0000CC"/>
                </a:solidFill>
              </a:rPr>
            </a:br>
            <a:r>
              <a:rPr lang="en-US" altLang="en-US" sz="2200" b="1" dirty="0">
                <a:solidFill>
                  <a:srgbClr val="0000CC"/>
                </a:solidFill>
              </a:rPr>
              <a:t>lights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Proper use of high/low head-</a:t>
            </a:r>
            <a:br>
              <a:rPr lang="en-US" altLang="en-US" sz="2200" b="1" dirty="0">
                <a:solidFill>
                  <a:srgbClr val="0000CC"/>
                </a:solidFill>
              </a:rPr>
            </a:br>
            <a:r>
              <a:rPr lang="en-US" altLang="en-US" sz="2200" b="1" dirty="0">
                <a:solidFill>
                  <a:srgbClr val="0000CC"/>
                </a:solidFill>
              </a:rPr>
              <a:t>light beams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Use parking lights only when parked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If stopped beside road, take appropriate safety measures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Use day/night switch on rear-view mirror</a:t>
            </a:r>
          </a:p>
        </p:txBody>
      </p:sp>
      <p:pic>
        <p:nvPicPr>
          <p:cNvPr id="22" name="Picture 97" descr="Illustration of a dashboard">
            <a:extLst>
              <a:ext uri="{FF2B5EF4-FFF2-40B4-BE49-F238E27FC236}">
                <a16:creationId xmlns:a16="http://schemas.microsoft.com/office/drawing/2014/main" id="{58833E5F-9D00-452F-95D1-91689E63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17296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685800" y="609600"/>
            <a:ext cx="4984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Visibility Limitations in Fog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5" descr="Picture of a driver's view through a windshield in foggy conditions">
            <a:extLst>
              <a:ext uri="{FF2B5EF4-FFF2-40B4-BE49-F238E27FC236}">
                <a16:creationId xmlns:a16="http://schemas.microsoft.com/office/drawing/2014/main" id="{A87D5CB6-0262-4F55-817A-9D9C4876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86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FE1B75D5-5762-44CF-9362-D7436EA7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08061"/>
            <a:ext cx="3938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Driving in Drifting Fog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F5C7700-E50D-4505-A7AC-748FD57DAA7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4133196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Reduce speed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Make sure headlights are on low beam to reduce</a:t>
            </a:r>
            <a:br>
              <a:rPr lang="en-US" altLang="en-US" sz="2600" b="1" dirty="0">
                <a:solidFill>
                  <a:srgbClr val="0000CC"/>
                </a:solidFill>
              </a:rPr>
            </a:br>
            <a:r>
              <a:rPr lang="en-US" altLang="en-US" sz="2600" b="1" dirty="0">
                <a:solidFill>
                  <a:srgbClr val="0000CC"/>
                </a:solidFill>
              </a:rPr>
              <a:t> reflected glare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Turn on windshield wipers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Turn on defroster or air conditioner</a:t>
            </a:r>
            <a:endParaRPr lang="en-US" altLang="en-US" sz="2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Visibility Limitations in Fog</a:t>
            </a:r>
            <a:endParaRPr lang="en-US" dirty="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C99416B7-F670-46FA-939D-818B345BB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372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Driving in Heavy Fog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E035D23-20A8-4539-B176-2C908D4D242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75329"/>
            <a:ext cx="5562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Reduce speed, but do not stop in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a travel lane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Turn on emergency flashers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Look for an exit from the highway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If impossible to leave highway</a:t>
            </a:r>
          </a:p>
        </p:txBody>
      </p:sp>
      <p:sp>
        <p:nvSpPr>
          <p:cNvPr id="10" name="Line 21" descr="A blue arrow pointing down">
            <a:extLst>
              <a:ext uri="{FF2B5EF4-FFF2-40B4-BE49-F238E27FC236}">
                <a16:creationId xmlns:a16="http://schemas.microsoft.com/office/drawing/2014/main" id="{6816E71B-707C-4B39-A861-78AC5547E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980329"/>
            <a:ext cx="0" cy="457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8" descr="Illustration of a dashboard beneath fog">
            <a:extLst>
              <a:ext uri="{FF2B5EF4-FFF2-40B4-BE49-F238E27FC236}">
                <a16:creationId xmlns:a16="http://schemas.microsoft.com/office/drawing/2014/main" id="{C49F9C48-8758-4703-9ED0-2150D439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37" y="1447800"/>
            <a:ext cx="3561963" cy="213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&quot;Stop beyond end of guard rail; back up to outboard of the guard rail; turn off all lights; wait for fog to lift&quot;">
            <a:extLst>
              <a:ext uri="{FF2B5EF4-FFF2-40B4-BE49-F238E27FC236}">
                <a16:creationId xmlns:a16="http://schemas.microsoft.com/office/drawing/2014/main" id="{46A85466-7701-40C1-824B-1FCCC3B160CC}"/>
              </a:ext>
            </a:extLst>
          </p:cNvPr>
          <p:cNvPicPr/>
          <p:nvPr/>
        </p:nvPicPr>
        <p:blipFill rotWithShape="1">
          <a:blip r:embed="rId3"/>
          <a:srcRect l="46499" t="60219" r="29653" b="21054"/>
          <a:stretch/>
        </p:blipFill>
        <p:spPr bwMode="auto">
          <a:xfrm>
            <a:off x="1295400" y="4607858"/>
            <a:ext cx="4752975" cy="202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BF0F84-846D-4998-A0EA-0042F6E88D4A}"/>
</file>

<file path=customXml/itemProps2.xml><?xml version="1.0" encoding="utf-8"?>
<ds:datastoreItem xmlns:ds="http://schemas.openxmlformats.org/officeDocument/2006/customXml" ds:itemID="{3D7741EC-8F64-4228-806C-368FC004CF83}"/>
</file>

<file path=customXml/itemProps3.xml><?xml version="1.0" encoding="utf-8"?>
<ds:datastoreItem xmlns:ds="http://schemas.openxmlformats.org/officeDocument/2006/customXml" ds:itemID="{6BC930D7-23BF-4C99-B02A-4FB841140F85}"/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2473</Words>
  <Application>Microsoft Office PowerPoint</Application>
  <PresentationFormat>On-screen Show (4:3)</PresentationFormat>
  <Paragraphs>430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Monotype Sorts</vt:lpstr>
      <vt:lpstr>Times New Roman</vt:lpstr>
      <vt:lpstr>Webdings</vt:lpstr>
      <vt:lpstr>Wingdings</vt:lpstr>
      <vt:lpstr>Wingdings 2</vt:lpstr>
      <vt:lpstr>Office Theme</vt:lpstr>
      <vt:lpstr>Clip</vt:lpstr>
      <vt:lpstr>Paint Shop Pro Image</vt:lpstr>
      <vt:lpstr>CorelPhotoPaint.Image.8</vt:lpstr>
      <vt:lpstr>Driving under limited visibility</vt:lpstr>
      <vt:lpstr>Changing Visibility at Night</vt:lpstr>
      <vt:lpstr>Changing Visibility at Night</vt:lpstr>
      <vt:lpstr>Headlight Alignment and Speed</vt:lpstr>
      <vt:lpstr>Headlight Alignment and Speed</vt:lpstr>
      <vt:lpstr>PowerPoint Presentation</vt:lpstr>
      <vt:lpstr>PowerPoint Presentation</vt:lpstr>
      <vt:lpstr>PowerPoint Presentation</vt:lpstr>
      <vt:lpstr>Visibility Limitations in Fog</vt:lpstr>
      <vt:lpstr> Visibility Limitations in Bad Weather</vt:lpstr>
      <vt:lpstr> Precautions in Bad Weather</vt:lpstr>
      <vt:lpstr> Precautions in Bad Weather</vt:lpstr>
      <vt:lpstr>Low Water Crossings</vt:lpstr>
      <vt:lpstr>Low Water Crossings </vt:lpstr>
      <vt:lpstr>Low Water Crossing </vt:lpstr>
      <vt:lpstr>Hot Cold Temperatures</vt:lpstr>
      <vt:lpstr>PowerPoint Presentation</vt:lpstr>
      <vt:lpstr>Cold Weather Checks</vt:lpstr>
      <vt:lpstr>Hot Weather Checks</vt:lpstr>
      <vt:lpstr>Safety Restraints for Adults</vt:lpstr>
      <vt:lpstr>Safety Restraints for Adults</vt:lpstr>
      <vt:lpstr>Safety Restraints for 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Belt-Locking Systems</vt:lpstr>
      <vt:lpstr>PowerPoint Presentation</vt:lpstr>
      <vt:lpstr>PowerPoint Presentation</vt:lpstr>
      <vt:lpstr>Highway Safety Design Features</vt:lpstr>
      <vt:lpstr>Highway Safety Design Features</vt:lpstr>
      <vt:lpstr>Automotive Technology</vt:lpstr>
      <vt:lpstr>Controlling Consequences </vt:lpstr>
      <vt:lpstr>Other Adverse Conditions</vt:lpstr>
      <vt:lpstr>Condition of the Road Surface</vt:lpstr>
      <vt:lpstr>Condition of the Road Surface</vt:lpstr>
      <vt:lpstr> Traction Loss Causes</vt:lpstr>
      <vt:lpstr>Traction Loss Causes</vt:lpstr>
      <vt:lpstr>Traction Loss Causes</vt:lpstr>
      <vt:lpstr>Traction Loss Considerations</vt:lpstr>
      <vt:lpstr>Traction Loss Consideration</vt:lpstr>
      <vt:lpstr>Traction Loss Consideration</vt:lpstr>
      <vt:lpstr>Traction Loss to Front Tires</vt:lpstr>
      <vt:lpstr>Front Traction Loss Correction</vt:lpstr>
      <vt:lpstr>Traction Loss to Rear Tires</vt:lpstr>
      <vt:lpstr>Rear Traction Loss Correction</vt:lpstr>
      <vt:lpstr>Off-Road Recovery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467</cp:revision>
  <dcterms:created xsi:type="dcterms:W3CDTF">2017-02-01T18:23:33Z</dcterms:created>
  <dcterms:modified xsi:type="dcterms:W3CDTF">2020-01-28T15:29:23Z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