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93" r:id="rId37"/>
    <p:sldId id="296" r:id="rId38"/>
    <p:sldId id="298" r:id="rId39"/>
    <p:sldId id="299" r:id="rId40"/>
    <p:sldId id="300" r:id="rId41"/>
    <p:sldId id="297" r:id="rId42"/>
    <p:sldId id="25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Responsibly – Free from all influences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137469-B68A-4A4E-965B-4EAFFF68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Affects Persons Differently</a:t>
            </a:r>
            <a:endParaRPr lang="en-US" dirty="0"/>
          </a:p>
        </p:txBody>
      </p:sp>
      <p:pic>
        <p:nvPicPr>
          <p:cNvPr id="9" name="Picture 8" descr="Alcohol affects people differently due to tolerance, personality, mood, experience, fatigue, medication, weight, and age.">
            <a:extLst>
              <a:ext uri="{FF2B5EF4-FFF2-40B4-BE49-F238E27FC236}">
                <a16:creationId xmlns:a16="http://schemas.microsoft.com/office/drawing/2014/main" id="{0B3FA214-EE6D-4D12-AB78-CC46365E8B4A}"/>
              </a:ext>
            </a:extLst>
          </p:cNvPr>
          <p:cNvPicPr/>
          <p:nvPr/>
        </p:nvPicPr>
        <p:blipFill rotWithShape="1">
          <a:blip r:embed="rId2"/>
          <a:srcRect l="38426" t="27679" r="13194" b="16750"/>
          <a:stretch/>
        </p:blipFill>
        <p:spPr bwMode="auto">
          <a:xfrm>
            <a:off x="0" y="1143000"/>
            <a:ext cx="9012555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D96E5-6FBC-4D99-8FD0-808367B2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Psychological Effects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E93603-68F5-4423-AC2D-91529B059335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447800"/>
            <a:ext cx="3962400" cy="4572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Attention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Memory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Emotions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Aggression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Tolerance</a:t>
            </a:r>
          </a:p>
        </p:txBody>
      </p:sp>
      <p:pic>
        <p:nvPicPr>
          <p:cNvPr id="10" name="Picture 9" descr="Picture of a human brain with &quot;I love, hate&quot;">
            <a:extLst>
              <a:ext uri="{FF2B5EF4-FFF2-40B4-BE49-F238E27FC236}">
                <a16:creationId xmlns:a16="http://schemas.microsoft.com/office/drawing/2014/main" id="{B1A1EC2A-7B4C-4990-828E-18FC9792520C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rcRect l="76967" t="26190" r="1959" b="16536"/>
          <a:stretch/>
        </p:blipFill>
        <p:spPr bwMode="auto">
          <a:xfrm>
            <a:off x="5867400" y="1447800"/>
            <a:ext cx="3245224" cy="5363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36DE3-2577-485D-A5AB-104EB9EE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Alcohol and Space Management</a:t>
            </a:r>
            <a:endParaRPr lang="en-US" dirty="0"/>
          </a:p>
        </p:txBody>
      </p:sp>
      <p:pic>
        <p:nvPicPr>
          <p:cNvPr id="8" name="Picture 7" descr="After drinking, a driver may tend to stare at the center line of a road">
            <a:extLst>
              <a:ext uri="{FF2B5EF4-FFF2-40B4-BE49-F238E27FC236}">
                <a16:creationId xmlns:a16="http://schemas.microsoft.com/office/drawing/2014/main" id="{287E73F7-31A1-4343-AFBA-746C9D2E8EA3}"/>
              </a:ext>
            </a:extLst>
          </p:cNvPr>
          <p:cNvPicPr/>
          <p:nvPr/>
        </p:nvPicPr>
        <p:blipFill rotWithShape="1">
          <a:blip r:embed="rId2"/>
          <a:srcRect l="36922" t="28530" r="14010" b="17815"/>
          <a:stretch/>
        </p:blipFill>
        <p:spPr bwMode="auto">
          <a:xfrm>
            <a:off x="0" y="1219200"/>
            <a:ext cx="9157447" cy="5674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3141A94-C9AB-4091-AD7F-0BFFB2AD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Impaired Vision</a:t>
            </a:r>
            <a:endParaRPr lang="en-US" dirty="0"/>
          </a:p>
        </p:txBody>
      </p:sp>
      <p:pic>
        <p:nvPicPr>
          <p:cNvPr id="9" name="Picture 11" descr="A picture of blue eyes">
            <a:extLst>
              <a:ext uri="{FF2B5EF4-FFF2-40B4-BE49-F238E27FC236}">
                <a16:creationId xmlns:a16="http://schemas.microsoft.com/office/drawing/2014/main" id="{FCF0CC67-0D14-4430-BCAA-AE7F1E6D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7456"/>
            <a:ext cx="2514600" cy="10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94EC2A8-5789-436D-A5A3-813A29C64348}"/>
              </a:ext>
            </a:extLst>
          </p:cNvPr>
          <p:cNvSpPr txBox="1">
            <a:spLocks noChangeArrowheads="1"/>
          </p:cNvSpPr>
          <p:nvPr/>
        </p:nvSpPr>
        <p:spPr>
          <a:xfrm>
            <a:off x="300318" y="2324100"/>
            <a:ext cx="3886200" cy="2209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</a:rPr>
              <a:t>Side Vision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Visual Acuity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Color Distinction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781DD03-02DF-4BAB-845E-95D9D2FE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859" y="2324100"/>
            <a:ext cx="457200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Eye Focus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Double Vision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Distance Judgment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Risk-Taking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diagram of a car cutting someone off">
            <a:extLst>
              <a:ext uri="{FF2B5EF4-FFF2-40B4-BE49-F238E27FC236}">
                <a16:creationId xmlns:a16="http://schemas.microsoft.com/office/drawing/2014/main" id="{10BB3A2C-D52B-4DF7-85F6-97F07C173A14}"/>
              </a:ext>
            </a:extLst>
          </p:cNvPr>
          <p:cNvPicPr/>
          <p:nvPr/>
        </p:nvPicPr>
        <p:blipFill rotWithShape="1">
          <a:blip r:embed="rId2"/>
          <a:srcRect l="35511" t="38538" r="13437" b="27821"/>
          <a:stretch/>
        </p:blipFill>
        <p:spPr bwMode="auto">
          <a:xfrm>
            <a:off x="810260" y="2081530"/>
            <a:ext cx="7523480" cy="2694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sz="2800" dirty="0"/>
              <a:t>Chance of Death for ages 16-19 by BAC levels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chart of chance of death by blood alcohol levels">
            <a:extLst>
              <a:ext uri="{FF2B5EF4-FFF2-40B4-BE49-F238E27FC236}">
                <a16:creationId xmlns:a16="http://schemas.microsoft.com/office/drawing/2014/main" id="{E593DF75-C2B8-4856-94C1-F26D870A6C27}"/>
              </a:ext>
            </a:extLst>
          </p:cNvPr>
          <p:cNvPicPr/>
          <p:nvPr/>
        </p:nvPicPr>
        <p:blipFill rotWithShape="1">
          <a:blip r:embed="rId2"/>
          <a:srcRect l="38194" t="35131" r="15047" b="21647"/>
          <a:stretch/>
        </p:blipFill>
        <p:spPr bwMode="auto">
          <a:xfrm>
            <a:off x="1027430" y="1676400"/>
            <a:ext cx="7089140" cy="3562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AEEB8-FE55-41FC-83E3-389B4502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Drugs and Driving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1EE9B15-5AA6-489E-8121-63F9F734EB21}"/>
              </a:ext>
            </a:extLst>
          </p:cNvPr>
          <p:cNvSpPr txBox="1">
            <a:spLocks noChangeArrowheads="1"/>
          </p:cNvSpPr>
          <p:nvPr/>
        </p:nvSpPr>
        <p:spPr>
          <a:xfrm>
            <a:off x="488576" y="1447800"/>
            <a:ext cx="2971800" cy="3962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Perception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Judgment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Coordination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Vision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Mood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1" name="Picture 9" descr="A picture of drugs">
            <a:extLst>
              <a:ext uri="{FF2B5EF4-FFF2-40B4-BE49-F238E27FC236}">
                <a16:creationId xmlns:a16="http://schemas.microsoft.com/office/drawing/2014/main" id="{C1B3B4AC-0B33-4A1F-940B-CFF0A169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56" y="1849437"/>
            <a:ext cx="4179888" cy="3159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64D89B-2809-4A35-94F8-1B7E26E0C1AB}"/>
              </a:ext>
            </a:extLst>
          </p:cNvPr>
          <p:cNvSpPr/>
          <p:nvPr/>
        </p:nvSpPr>
        <p:spPr>
          <a:xfrm>
            <a:off x="762000" y="609600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Marijuana and Driving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16AC8B-A25A-4383-90B8-F711D0F3BE16}"/>
              </a:ext>
            </a:extLst>
          </p:cNvPr>
          <p:cNvSpPr/>
          <p:nvPr/>
        </p:nvSpPr>
        <p:spPr>
          <a:xfrm>
            <a:off x="457200" y="1843950"/>
            <a:ext cx="57637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About 300 µg/kg to achieve a high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Effects at 300 µg/kg: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Tracking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Following Distance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Vigilance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Divided Attention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Research should be conducted to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determine marijuana effects 8, 16,                                                                                      and 24 hours after smoking.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Object 16" descr="A picture of a marijuana leaf">
            <a:extLst>
              <a:ext uri="{FF2B5EF4-FFF2-40B4-BE49-F238E27FC236}">
                <a16:creationId xmlns:a16="http://schemas.microsoft.com/office/drawing/2014/main" id="{9D0D03B1-D743-496F-9BE0-856F550A4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89328"/>
              </p:ext>
            </p:extLst>
          </p:nvPr>
        </p:nvGraphicFramePr>
        <p:xfrm>
          <a:off x="7883525" y="533400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533400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 descr="A picture of a marijuana leaf">
            <a:extLst>
              <a:ext uri="{FF2B5EF4-FFF2-40B4-BE49-F238E27FC236}">
                <a16:creationId xmlns:a16="http://schemas.microsoft.com/office/drawing/2014/main" id="{5B25A727-9AF7-463A-8855-615C1ECD9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09221"/>
              </p:ext>
            </p:extLst>
          </p:nvPr>
        </p:nvGraphicFramePr>
        <p:xfrm>
          <a:off x="6553200" y="1517650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517650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 descr="A picture of a marijuana leaf">
            <a:extLst>
              <a:ext uri="{FF2B5EF4-FFF2-40B4-BE49-F238E27FC236}">
                <a16:creationId xmlns:a16="http://schemas.microsoft.com/office/drawing/2014/main" id="{F9BCF6BA-A6E5-4EEB-A7BA-0B79600E2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60132"/>
              </p:ext>
            </p:extLst>
          </p:nvPr>
        </p:nvGraphicFramePr>
        <p:xfrm>
          <a:off x="6553199" y="3030282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199" y="3030282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 descr="A picture of a marijuana leaf">
            <a:extLst>
              <a:ext uri="{FF2B5EF4-FFF2-40B4-BE49-F238E27FC236}">
                <a16:creationId xmlns:a16="http://schemas.microsoft.com/office/drawing/2014/main" id="{EE5C90E8-E5F9-4678-8019-65CB8A9E5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32952"/>
              </p:ext>
            </p:extLst>
          </p:nvPr>
        </p:nvGraphicFramePr>
        <p:xfrm>
          <a:off x="7883523" y="3810000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3" y="3810000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 descr="A picture of a marijuana leaf">
            <a:extLst>
              <a:ext uri="{FF2B5EF4-FFF2-40B4-BE49-F238E27FC236}">
                <a16:creationId xmlns:a16="http://schemas.microsoft.com/office/drawing/2014/main" id="{6AB88F09-3B3E-4FBA-B0DC-D510B350F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87750"/>
              </p:ext>
            </p:extLst>
          </p:nvPr>
        </p:nvGraphicFramePr>
        <p:xfrm>
          <a:off x="6272855" y="4693316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855" y="4693316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 descr="A picture of a marijuana leaf">
            <a:extLst>
              <a:ext uri="{FF2B5EF4-FFF2-40B4-BE49-F238E27FC236}">
                <a16:creationId xmlns:a16="http://schemas.microsoft.com/office/drawing/2014/main" id="{B6DA7851-BFA1-40BB-9192-96ED6DBA3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575586"/>
              </p:ext>
            </p:extLst>
          </p:nvPr>
        </p:nvGraphicFramePr>
        <p:xfrm>
          <a:off x="7883524" y="1997076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4" y="1997076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Other Types of Drugs and Driving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69A654-8866-47FE-95F9-0753B104392F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539875"/>
            <a:ext cx="6781800" cy="51816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mmonBullets" pitchFamily="34" charset="2"/>
              <a:buChar char="F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Over the Counter Medications</a:t>
            </a:r>
          </a:p>
          <a:p>
            <a:pPr>
              <a:buFont typeface="CommonBullets" pitchFamily="34" charset="2"/>
              <a:buChar char="F"/>
            </a:pP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Char char="F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Prescription Medications</a:t>
            </a:r>
            <a:r>
              <a:rPr lang="en-US" altLang="en-US" b="1" dirty="0">
                <a:solidFill>
                  <a:srgbClr val="FFFF00"/>
                </a:solidFill>
              </a:rPr>
              <a:t>  </a:t>
            </a:r>
          </a:p>
          <a:p>
            <a:pPr lvl="1">
              <a:buFont typeface="CommonBullets" pitchFamily="34" charset="2"/>
              <a:buNone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778E285-03A8-4044-B58D-70F995C34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47435"/>
            <a:ext cx="3244221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 typeface="CommonBullets" pitchFamily="34" charset="2"/>
              <a:buChar char="G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Tranquilizers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CommonBullets" pitchFamily="34" charset="2"/>
              <a:buChar char="G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Stimulants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CommonBullets" pitchFamily="34" charset="2"/>
              <a:buChar char="G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Narcotics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13" descr="A picture of pills">
            <a:extLst>
              <a:ext uri="{FF2B5EF4-FFF2-40B4-BE49-F238E27FC236}">
                <a16:creationId xmlns:a16="http://schemas.microsoft.com/office/drawing/2014/main" id="{AFFA6C2B-7F1D-4E34-80A5-46C10814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19325"/>
            <a:ext cx="3200400" cy="2419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38F04-144C-4052-91BC-33B41DA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Fatigue</a:t>
            </a:r>
            <a:endParaRPr 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11A15DD-D227-4B34-ADDB-AA16E558D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6019800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Fatigue is: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	A Body Response 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	Follows a Period of: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 Extended mental activity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 Extended bodily activity </a:t>
            </a:r>
          </a:p>
          <a:p>
            <a:pPr lvl="1"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	Characterized by: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Reduced capacity for work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Reduced efficiency of accomplishment</a:t>
            </a:r>
          </a:p>
        </p:txBody>
      </p:sp>
      <p:graphicFrame>
        <p:nvGraphicFramePr>
          <p:cNvPr id="12" name="Object 7" descr="A diagram of a head within a head within a head">
            <a:extLst>
              <a:ext uri="{FF2B5EF4-FFF2-40B4-BE49-F238E27FC236}">
                <a16:creationId xmlns:a16="http://schemas.microsoft.com/office/drawing/2014/main" id="{A50C0A18-732D-4008-B31D-E7F802021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468996"/>
              </p:ext>
            </p:extLst>
          </p:nvPr>
        </p:nvGraphicFramePr>
        <p:xfrm>
          <a:off x="6858000" y="1371600"/>
          <a:ext cx="2153443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Paint Shop Pro Image" r:id="rId3" imgW="2448780" imgH="5043902" progId="PaintShopPro">
                  <p:embed/>
                </p:oleObj>
              </mc:Choice>
              <mc:Fallback>
                <p:oleObj name="Paint Shop Pro Image" r:id="rId3" imgW="2448780" imgH="5043902" progId="PaintShopPro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6E4760C3-F808-42B5-949C-C03D36DFA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371600"/>
                        <a:ext cx="2153443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Using or Not Using?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pic>
        <p:nvPicPr>
          <p:cNvPr id="6" name="Picture 23" descr="Picture of a &quot;no&quot; symbol over alcoholic beverages">
            <a:extLst>
              <a:ext uri="{FF2B5EF4-FFF2-40B4-BE49-F238E27FC236}">
                <a16:creationId xmlns:a16="http://schemas.microsoft.com/office/drawing/2014/main" id="{033DF2DD-568F-4C7C-A1CC-8CB7FB0C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Picture of a green circle around alcoholic beverages">
            <a:extLst>
              <a:ext uri="{FF2B5EF4-FFF2-40B4-BE49-F238E27FC236}">
                <a16:creationId xmlns:a16="http://schemas.microsoft.com/office/drawing/2014/main" id="{3D02CA35-3397-4ED0-B432-E696E6D2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21380"/>
            <a:ext cx="342900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&quot;Why do you think State has a Zero Tolerance Law for persons under age 21?&quot;">
            <a:extLst>
              <a:ext uri="{FF2B5EF4-FFF2-40B4-BE49-F238E27FC236}">
                <a16:creationId xmlns:a16="http://schemas.microsoft.com/office/drawing/2014/main" id="{0E01B19A-1717-4129-90D8-31A22C4564FA}"/>
              </a:ext>
            </a:extLst>
          </p:cNvPr>
          <p:cNvPicPr/>
          <p:nvPr/>
        </p:nvPicPr>
        <p:blipFill rotWithShape="1">
          <a:blip r:embed="rId4"/>
          <a:srcRect l="54167" t="33215" r="16551" b="48900"/>
          <a:stretch/>
        </p:blipFill>
        <p:spPr bwMode="auto">
          <a:xfrm>
            <a:off x="3599329" y="1708290"/>
            <a:ext cx="51054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&quot;Why do some people choose not to use alcohol or other drugs?&quot;">
            <a:extLst>
              <a:ext uri="{FF2B5EF4-FFF2-40B4-BE49-F238E27FC236}">
                <a16:creationId xmlns:a16="http://schemas.microsoft.com/office/drawing/2014/main" id="{7815F257-22D6-4926-B313-9ACAD0341805}"/>
              </a:ext>
            </a:extLst>
          </p:cNvPr>
          <p:cNvPicPr/>
          <p:nvPr/>
        </p:nvPicPr>
        <p:blipFill rotWithShape="1">
          <a:blip r:embed="rId4"/>
          <a:srcRect l="39336" t="56306" r="34730" b="25671"/>
          <a:stretch/>
        </p:blipFill>
        <p:spPr bwMode="auto">
          <a:xfrm>
            <a:off x="304800" y="4041915"/>
            <a:ext cx="4966447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591B7-E202-477B-9C05-3F318B3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Causes of Fatigue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53BEA76-5BF2-42C8-9948-FD2E968C0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6047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Extended Physical Activity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Emotional Stress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Sleep Disorders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B226AD8-A8EE-42E5-BBD1-1B5629CD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32903"/>
            <a:ext cx="63611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" panose="020B0604020202020204" pitchFamily="34" charset="0"/>
              </a:rPr>
              <a:t>  Disruption of Circadian Rhythm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" panose="020B0604020202020204" pitchFamily="34" charset="0"/>
              </a:rPr>
              <a:t>  Sleep period danger:  12 </a:t>
            </a:r>
            <a:r>
              <a:rPr lang="en-US" altLang="en-US" b="1" dirty="0" err="1">
                <a:latin typeface="Arial" panose="020B0604020202020204" pitchFamily="34" charset="0"/>
              </a:rPr>
              <a:t>a.m</a:t>
            </a:r>
            <a:r>
              <a:rPr lang="en-US" altLang="en-US" b="1" dirty="0">
                <a:latin typeface="Arial" panose="020B0604020202020204" pitchFamily="34" charset="0"/>
              </a:rPr>
              <a:t> to 6 </a:t>
            </a:r>
            <a:r>
              <a:rPr lang="en-US" altLang="en-US" b="1" dirty="0" err="1">
                <a:latin typeface="Arial" panose="020B0604020202020204" pitchFamily="34" charset="0"/>
              </a:rPr>
              <a:t>a.m</a:t>
            </a:r>
            <a:endParaRPr lang="en-US" altLang="en-US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" panose="020B0604020202020204" pitchFamily="34" charset="0"/>
              </a:rPr>
              <a:t>  Sleep period danger:    1 </a:t>
            </a:r>
            <a:r>
              <a:rPr lang="en-US" altLang="en-US" b="1" dirty="0" err="1">
                <a:latin typeface="Arial" panose="020B0604020202020204" pitchFamily="34" charset="0"/>
              </a:rPr>
              <a:t>p.m</a:t>
            </a:r>
            <a:r>
              <a:rPr lang="en-US" altLang="en-US" b="1" dirty="0">
                <a:latin typeface="Arial" panose="020B0604020202020204" pitchFamily="34" charset="0"/>
              </a:rPr>
              <a:t> to 3 </a:t>
            </a:r>
            <a:r>
              <a:rPr lang="en-US" altLang="en-US" b="1" dirty="0" err="1">
                <a:latin typeface="Arial" panose="020B0604020202020204" pitchFamily="34" charset="0"/>
              </a:rPr>
              <a:t>p.m</a:t>
            </a:r>
            <a:endParaRPr lang="en-US" altLang="en-US" b="1" dirty="0">
              <a:latin typeface="Arial" panose="020B0604020202020204" pitchFamily="34" charset="0"/>
            </a:endParaRPr>
          </a:p>
          <a:p>
            <a:endParaRPr lang="en-US" altLang="en-US" dirty="0"/>
          </a:p>
        </p:txBody>
      </p:sp>
      <p:graphicFrame>
        <p:nvGraphicFramePr>
          <p:cNvPr id="11" name="Object 7" descr="A diagram of &quot;Z's&quot; inside of a head">
            <a:extLst>
              <a:ext uri="{FF2B5EF4-FFF2-40B4-BE49-F238E27FC236}">
                <a16:creationId xmlns:a16="http://schemas.microsoft.com/office/drawing/2014/main" id="{BD37676A-10EF-47DD-A15B-7AA2EE237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6910"/>
              </p:ext>
            </p:extLst>
          </p:nvPr>
        </p:nvGraphicFramePr>
        <p:xfrm>
          <a:off x="6519263" y="1447800"/>
          <a:ext cx="2624737" cy="437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Paint Shop Pro Image" r:id="rId3" imgW="3414634" imgH="5687805" progId="PaintShopPro">
                  <p:embed/>
                </p:oleObj>
              </mc:Choice>
              <mc:Fallback>
                <p:oleObj name="Paint Shop Pro Image" r:id="rId3" imgW="3414634" imgH="5687805" progId="PaintShopPro">
                  <p:embed/>
                  <p:pic>
                    <p:nvPicPr>
                      <p:cNvPr id="27655" name="Object 7">
                        <a:extLst>
                          <a:ext uri="{FF2B5EF4-FFF2-40B4-BE49-F238E27FC236}">
                            <a16:creationId xmlns:a16="http://schemas.microsoft.com/office/drawing/2014/main" id="{419C3027-D208-4C98-8F93-AFD0BBB9B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263" y="1447800"/>
                        <a:ext cx="2624737" cy="4370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Physical Symptoms of Fatigue</a:t>
            </a:r>
            <a:endParaRPr lang="en-US" dirty="0"/>
          </a:p>
        </p:txBody>
      </p:sp>
      <p:sp>
        <p:nvSpPr>
          <p:cNvPr id="7" name="Rectangle 1027">
            <a:extLst>
              <a:ext uri="{FF2B5EF4-FFF2-40B4-BE49-F238E27FC236}">
                <a16:creationId xmlns:a16="http://schemas.microsoft.com/office/drawing/2014/main" id="{0231DA7F-8287-4BAE-A2AF-AC1EC5E5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Tired Muscles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General Body Sensation </a:t>
            </a:r>
            <a:b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of Tiredness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Sleepiness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A Tired Feeling in the Head</a:t>
            </a:r>
          </a:p>
        </p:txBody>
      </p:sp>
      <p:graphicFrame>
        <p:nvGraphicFramePr>
          <p:cNvPr id="10" name="Object 1031" descr="A diagram of &quot;Z's&quot; within a head">
            <a:extLst>
              <a:ext uri="{FF2B5EF4-FFF2-40B4-BE49-F238E27FC236}">
                <a16:creationId xmlns:a16="http://schemas.microsoft.com/office/drawing/2014/main" id="{990FD63F-80B5-4C02-8E09-1BDD1CDBD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10564"/>
              </p:ext>
            </p:extLst>
          </p:nvPr>
        </p:nvGraphicFramePr>
        <p:xfrm>
          <a:off x="6429420" y="1425575"/>
          <a:ext cx="2654349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Paint Shop Pro Image" r:id="rId3" imgW="3414634" imgH="5687805" progId="PaintShopPro">
                  <p:embed/>
                </p:oleObj>
              </mc:Choice>
              <mc:Fallback>
                <p:oleObj name="Paint Shop Pro Image" r:id="rId3" imgW="3414634" imgH="5687805" progId="PaintShopPro">
                  <p:embed/>
                  <p:pic>
                    <p:nvPicPr>
                      <p:cNvPr id="28679" name="Object 1031">
                        <a:extLst>
                          <a:ext uri="{FF2B5EF4-FFF2-40B4-BE49-F238E27FC236}">
                            <a16:creationId xmlns:a16="http://schemas.microsoft.com/office/drawing/2014/main" id="{74091690-CB1D-47D6-9881-2B8E1D9F6F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420" y="1425575"/>
                        <a:ext cx="2654349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62F961-D18F-4842-9138-90E50D50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Physical Symptoms of Fatigue 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7917D96-CD9A-488C-A2EE-4947FF28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66900"/>
            <a:ext cx="7239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Localized Pain in Back of Head</a:t>
            </a:r>
          </a:p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Pain and Soreness in Muscles</a:t>
            </a:r>
          </a:p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Stiffness in Joints</a:t>
            </a:r>
          </a:p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Swelling of Hands and Feet</a:t>
            </a:r>
          </a:p>
        </p:txBody>
      </p:sp>
      <p:pic>
        <p:nvPicPr>
          <p:cNvPr id="11" name="Picture 8" descr="A picture of a woman with a doctor">
            <a:extLst>
              <a:ext uri="{FF2B5EF4-FFF2-40B4-BE49-F238E27FC236}">
                <a16:creationId xmlns:a16="http://schemas.microsoft.com/office/drawing/2014/main" id="{8401762E-F099-4B57-98C8-4939BA4C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04987"/>
            <a:ext cx="1901825" cy="3248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ACFA96-7A9A-4A5D-B062-2672440DA85D}"/>
              </a:ext>
            </a:extLst>
          </p:cNvPr>
          <p:cNvSpPr/>
          <p:nvPr/>
        </p:nvSpPr>
        <p:spPr>
          <a:xfrm>
            <a:off x="762000" y="609600"/>
            <a:ext cx="539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Mental Symptoms of Fatigue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765C76-A447-4D6F-9864-31BC0315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90700"/>
            <a:ext cx="640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Inability to Keep Fixed Attention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Impaired Memory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Failure to Grasp New Ideas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Difficulty/Slowness in Reasoning</a:t>
            </a:r>
          </a:p>
        </p:txBody>
      </p:sp>
      <p:graphicFrame>
        <p:nvGraphicFramePr>
          <p:cNvPr id="11" name="Object 7" descr="A drawing of a head with a &quot;?&quot; inside it">
            <a:extLst>
              <a:ext uri="{FF2B5EF4-FFF2-40B4-BE49-F238E27FC236}">
                <a16:creationId xmlns:a16="http://schemas.microsoft.com/office/drawing/2014/main" id="{7A027158-8AB4-4A88-9AB9-6BB61ABD4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191254"/>
              </p:ext>
            </p:extLst>
          </p:nvPr>
        </p:nvGraphicFramePr>
        <p:xfrm>
          <a:off x="7096032" y="1790700"/>
          <a:ext cx="207486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Paint Shop Pro Image" r:id="rId3" imgW="1854161" imgH="2926829" progId="PaintShopPro">
                  <p:embed/>
                </p:oleObj>
              </mc:Choice>
              <mc:Fallback>
                <p:oleObj name="Paint Shop Pro Image" r:id="rId3" imgW="1854161" imgH="2926829" progId="PaintShopPro">
                  <p:embed/>
                  <p:pic>
                    <p:nvPicPr>
                      <p:cNvPr id="30727" name="Object 7">
                        <a:extLst>
                          <a:ext uri="{FF2B5EF4-FFF2-40B4-BE49-F238E27FC236}">
                            <a16:creationId xmlns:a16="http://schemas.microsoft.com/office/drawing/2014/main" id="{BE37BDEF-FFC0-4DC1-84AB-49D95B073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032" y="1790700"/>
                        <a:ext cx="2074862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 descr="A drawing of an exercising woman">
            <a:extLst>
              <a:ext uri="{FF2B5EF4-FFF2-40B4-BE49-F238E27FC236}">
                <a16:creationId xmlns:a16="http://schemas.microsoft.com/office/drawing/2014/main" id="{A951B99D-31FB-488F-A7AD-7754DDB4A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47543"/>
              </p:ext>
            </p:extLst>
          </p:nvPr>
        </p:nvGraphicFramePr>
        <p:xfrm>
          <a:off x="5644403" y="1470025"/>
          <a:ext cx="3486150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lip" r:id="rId3" imgW="1391400" imgH="1359360" progId="MS_ClipArt_Gallery.2">
                  <p:embed/>
                </p:oleObj>
              </mc:Choice>
              <mc:Fallback>
                <p:oleObj name="Clip" r:id="rId3" imgW="1391400" imgH="1359360" progId="MS_ClipArt_Gallery.2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8032B427-9466-45A2-9F7D-351738742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403" y="1470025"/>
                        <a:ext cx="3486150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69CE1-028B-48D8-A0C6-992CA4A3804A}"/>
              </a:ext>
            </a:extLst>
          </p:cNvPr>
          <p:cNvSpPr/>
          <p:nvPr/>
        </p:nvSpPr>
        <p:spPr>
          <a:xfrm>
            <a:off x="685800" y="609600"/>
            <a:ext cx="446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Delaying Fatigue Onset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478A91C-4332-440F-A073-D6A45FCCF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82" y="1600200"/>
            <a:ext cx="5943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Avoid Long Drives Unless Fit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Avoid Leaning Forward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Avoid Driving Long Stretches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Keep Your Eyes Moving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Let in Fresh Air</a:t>
            </a: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7" descr="A drawing of a person buckling her seat belt">
            <a:extLst>
              <a:ext uri="{FF2B5EF4-FFF2-40B4-BE49-F238E27FC236}">
                <a16:creationId xmlns:a16="http://schemas.microsoft.com/office/drawing/2014/main" id="{6ED37BA5-5F25-4631-8B4D-2118A2338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70501"/>
              </p:ext>
            </p:extLst>
          </p:nvPr>
        </p:nvGraphicFramePr>
        <p:xfrm>
          <a:off x="5822576" y="2408237"/>
          <a:ext cx="29718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Paint Shop Pro Image" r:id="rId3" imgW="2059095" imgH="1414634" progId="PaintShopPro">
                  <p:embed/>
                </p:oleObj>
              </mc:Choice>
              <mc:Fallback>
                <p:oleObj name="Paint Shop Pro Image" r:id="rId3" imgW="2059095" imgH="1414634" progId="PaintShopPro">
                  <p:embed/>
                  <p:pic>
                    <p:nvPicPr>
                      <p:cNvPr id="32775" name="Object 7">
                        <a:extLst>
                          <a:ext uri="{FF2B5EF4-FFF2-40B4-BE49-F238E27FC236}">
                            <a16:creationId xmlns:a16="http://schemas.microsoft.com/office/drawing/2014/main" id="{82F6BE7F-9253-432C-87E2-D442780BD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576" y="2408237"/>
                        <a:ext cx="2971800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9840-A40E-4F26-AC70-A9BC29EE895E}"/>
              </a:ext>
            </a:extLst>
          </p:cNvPr>
          <p:cNvSpPr/>
          <p:nvPr/>
        </p:nvSpPr>
        <p:spPr>
          <a:xfrm>
            <a:off x="685800" y="609600"/>
            <a:ext cx="530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Delaying Fatigue Symptoms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E6E44-FFEE-4B7D-BFF3-9C10D42A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723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Change Drivers at Regular Intervals</a:t>
            </a:r>
          </a:p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Wear Your Safety Belt</a:t>
            </a:r>
          </a:p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Avoid Getting Angry</a:t>
            </a:r>
          </a:p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Proper Adjustment of HVAC</a:t>
            </a:r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A picture of a red-eyed man">
            <a:extLst>
              <a:ext uri="{FF2B5EF4-FFF2-40B4-BE49-F238E27FC236}">
                <a16:creationId xmlns:a16="http://schemas.microsoft.com/office/drawing/2014/main" id="{EA4C24EE-015C-44B9-AF69-32A95EE8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375"/>
            <a:ext cx="9144000" cy="56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FF686-E276-4425-83BC-1C02ABDCE065}"/>
              </a:ext>
            </a:extLst>
          </p:cNvPr>
          <p:cNvSpPr/>
          <p:nvPr/>
        </p:nvSpPr>
        <p:spPr>
          <a:xfrm>
            <a:off x="685800" y="609600"/>
            <a:ext cx="4464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Formula for Road Rage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6BDE4A80-37AC-4545-B0B9-B8D87F9B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52153"/>
            <a:ext cx="5110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Cultural Norms of Disrespect</a:t>
            </a: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Condoning Hostility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9CCC46D-83CB-4381-BD20-488786F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0000CC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C1E586D-3141-4C15-9460-B32BAF85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03550"/>
            <a:ext cx="4648200" cy="12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More Cars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Less Space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More Driver Interactions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6BA5A6A-C5C3-4EA9-9F18-6D343ACF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114800"/>
            <a:ext cx="990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0000CC"/>
                </a:solidFill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CE57CD2-F525-4B0D-B583-5E4A1634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" y="49853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i="1" dirty="0">
                <a:solidFill>
                  <a:srgbClr val="FF0000"/>
                </a:solidFill>
                <a:latin typeface="Arial" panose="020B0604020202020204" pitchFamily="34" charset="0"/>
              </a:rPr>
              <a:t>Aggressive Driving and Road Rage Battles</a:t>
            </a: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A picture of a red-eyed man">
            <a:extLst>
              <a:ext uri="{FF2B5EF4-FFF2-40B4-BE49-F238E27FC236}">
                <a16:creationId xmlns:a16="http://schemas.microsoft.com/office/drawing/2014/main" id="{2B5D10F5-115D-4FAA-B8C4-A8632E77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1C4E04-CBF9-4CAF-B503-272182FBCF66}"/>
              </a:ext>
            </a:extLst>
          </p:cNvPr>
          <p:cNvSpPr/>
          <p:nvPr/>
        </p:nvSpPr>
        <p:spPr>
          <a:xfrm>
            <a:off x="685800" y="609600"/>
            <a:ext cx="6439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Three Types of Aggressive Drivers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91EB381-CDF3-4C39-98EC-93480276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Aggressive Driving and Road Rage Battles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47DAB42-DB60-43F3-925F-23EA52262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06025"/>
            <a:ext cx="40386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92150" indent="-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6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Щ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Quiet Road Rage:</a:t>
            </a:r>
          </a:p>
          <a:p>
            <a:pPr>
              <a:spcBef>
                <a:spcPct val="50000"/>
              </a:spcBef>
            </a:pP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Щ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Verbal Road Rage:</a:t>
            </a:r>
          </a:p>
          <a:p>
            <a:pPr>
              <a:spcBef>
                <a:spcPct val="50000"/>
              </a:spcBef>
            </a:pP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Щ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Epic Road Rage: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790015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46D281E-F4DB-458E-9A51-17600748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625" y="2006025"/>
            <a:ext cx="3124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complaining, rushing,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competing, resisting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96F44462-1E53-46EF-B80E-8551891A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625" y="3266787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yelling,   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cussing, staring,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honking, insulting</a:t>
            </a:r>
            <a:endParaRPr lang="en-US" altLang="en-US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C0A53DE9-52FF-4322-8399-8DB6DE58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625" y="4928137"/>
            <a:ext cx="350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cutting off, blocking,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chasing,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fighting, shooting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C6CE2-3594-47FE-ADF9-21EDBC19E54A}"/>
              </a:ext>
            </a:extLst>
          </p:cNvPr>
          <p:cNvSpPr/>
          <p:nvPr/>
        </p:nvSpPr>
        <p:spPr>
          <a:xfrm>
            <a:off x="609600" y="593709"/>
            <a:ext cx="5354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Driving Errors May Include...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018CF0D-E0D2-4CD6-9B2B-B9FE41833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57596"/>
            <a:ext cx="61722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7850" indent="-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Braking suddenly to scare a tailgater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Exceeding speed limits                                    by more than 10 mph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Changing lanes without signaling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Cruising in the passing lane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Criticizing other drivers</a:t>
            </a:r>
          </a:p>
        </p:txBody>
      </p:sp>
      <p:pic>
        <p:nvPicPr>
          <p:cNvPr id="12" name="Picture 11" descr="A side view of an angry red-eyed guy">
            <a:extLst>
              <a:ext uri="{FF2B5EF4-FFF2-40B4-BE49-F238E27FC236}">
                <a16:creationId xmlns:a16="http://schemas.microsoft.com/office/drawing/2014/main" id="{B2F2068E-6E67-4511-BF1B-4260CA63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9FDD-EB2A-4D9D-BFD5-0A765D4C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ECA6-CBB9-4742-976D-4C9AF78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9168A5-2C97-468D-9B84-5E8153952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3912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dirty="0">
                <a:latin typeface="Arial" panose="020B0604020202020204" pitchFamily="34" charset="0"/>
              </a:rPr>
              <a:t>Other Driving Errors May Include...</a:t>
            </a:r>
          </a:p>
        </p:txBody>
      </p:sp>
      <p:sp>
        <p:nvSpPr>
          <p:cNvPr id="10" name="Freeform 4" descr="A red check mark">
            <a:extLst>
              <a:ext uri="{FF2B5EF4-FFF2-40B4-BE49-F238E27FC236}">
                <a16:creationId xmlns:a16="http://schemas.microsoft.com/office/drawing/2014/main" id="{244FFAE6-24A3-4952-8CF5-C392B3F8DFB7}"/>
              </a:ext>
            </a:extLst>
          </p:cNvPr>
          <p:cNvSpPr>
            <a:spLocks/>
          </p:cNvSpPr>
          <p:nvPr/>
        </p:nvSpPr>
        <p:spPr bwMode="auto">
          <a:xfrm>
            <a:off x="609600" y="1507371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4" descr="A red check mark">
            <a:extLst>
              <a:ext uri="{FF2B5EF4-FFF2-40B4-BE49-F238E27FC236}">
                <a16:creationId xmlns:a16="http://schemas.microsoft.com/office/drawing/2014/main" id="{E3539766-A8DA-4C09-9541-84F1A7530DC6}"/>
              </a:ext>
            </a:extLst>
          </p:cNvPr>
          <p:cNvSpPr>
            <a:spLocks/>
          </p:cNvSpPr>
          <p:nvPr/>
        </p:nvSpPr>
        <p:spPr bwMode="auto">
          <a:xfrm>
            <a:off x="609600" y="2492978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4" descr="A red check mark">
            <a:extLst>
              <a:ext uri="{FF2B5EF4-FFF2-40B4-BE49-F238E27FC236}">
                <a16:creationId xmlns:a16="http://schemas.microsoft.com/office/drawing/2014/main" id="{21786F0C-7CA3-4B06-B45A-446EB16FE2D1}"/>
              </a:ext>
            </a:extLst>
          </p:cNvPr>
          <p:cNvSpPr>
            <a:spLocks/>
          </p:cNvSpPr>
          <p:nvPr/>
        </p:nvSpPr>
        <p:spPr bwMode="auto">
          <a:xfrm>
            <a:off x="609600" y="3478585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4" descr="A red check mark">
            <a:extLst>
              <a:ext uri="{FF2B5EF4-FFF2-40B4-BE49-F238E27FC236}">
                <a16:creationId xmlns:a16="http://schemas.microsoft.com/office/drawing/2014/main" id="{8FEC5646-261A-43D8-9244-519677A96CF2}"/>
              </a:ext>
            </a:extLst>
          </p:cNvPr>
          <p:cNvSpPr>
            <a:spLocks/>
          </p:cNvSpPr>
          <p:nvPr/>
        </p:nvSpPr>
        <p:spPr bwMode="auto">
          <a:xfrm>
            <a:off x="609600" y="4472274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4" descr="A red check mark">
            <a:extLst>
              <a:ext uri="{FF2B5EF4-FFF2-40B4-BE49-F238E27FC236}">
                <a16:creationId xmlns:a16="http://schemas.microsoft.com/office/drawing/2014/main" id="{02C45263-C8E0-44BB-A397-92245E718292}"/>
              </a:ext>
            </a:extLst>
          </p:cNvPr>
          <p:cNvSpPr>
            <a:spLocks/>
          </p:cNvSpPr>
          <p:nvPr/>
        </p:nvSpPr>
        <p:spPr bwMode="auto">
          <a:xfrm>
            <a:off x="609600" y="5513760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Choices and Responsibilities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&quot;List some short-term and long-term rewards.&#10;&#10;List some short-term and long-term consequences.&#10;&#10;Is alcohol and other drug use short-term or long-term reward?&#10;&#10;Are consequences of alcohol use short-term or long-term?&#10;&#10;Easiest way to avoid the consequences is?&quot;">
            <a:extLst>
              <a:ext uri="{FF2B5EF4-FFF2-40B4-BE49-F238E27FC236}">
                <a16:creationId xmlns:a16="http://schemas.microsoft.com/office/drawing/2014/main" id="{8CE6DC90-AB5B-4E3A-B368-3DB3FDDBEA1F}"/>
              </a:ext>
            </a:extLst>
          </p:cNvPr>
          <p:cNvPicPr/>
          <p:nvPr/>
        </p:nvPicPr>
        <p:blipFill rotWithShape="1">
          <a:blip r:embed="rId2"/>
          <a:srcRect l="35648" t="30660" r="14467" b="19517"/>
          <a:stretch/>
        </p:blipFill>
        <p:spPr bwMode="auto">
          <a:xfrm>
            <a:off x="452718" y="1143000"/>
            <a:ext cx="8157882" cy="4732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CD20-49EA-4F4D-96E1-43848988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75B5-C288-493F-A154-6AE9A89B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ECB9BE-EE40-486E-B7B4-836E2FB8052E}"/>
              </a:ext>
            </a:extLst>
          </p:cNvPr>
          <p:cNvSpPr/>
          <p:nvPr/>
        </p:nvSpPr>
        <p:spPr>
          <a:xfrm>
            <a:off x="685800" y="609600"/>
            <a:ext cx="5334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Do You Drive Aggressively? </a:t>
            </a:r>
          </a:p>
        </p:txBody>
      </p:sp>
      <p:pic>
        <p:nvPicPr>
          <p:cNvPr id="9" name="Picture 19" descr="Picture of a happy man">
            <a:extLst>
              <a:ext uri="{FF2B5EF4-FFF2-40B4-BE49-F238E27FC236}">
                <a16:creationId xmlns:a16="http://schemas.microsoft.com/office/drawing/2014/main" id="{B09A15B8-42B4-4D98-9BCA-BFE7D994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857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1" descr="Picture of a slightly irritated man">
            <a:extLst>
              <a:ext uri="{FF2B5EF4-FFF2-40B4-BE49-F238E27FC236}">
                <a16:creationId xmlns:a16="http://schemas.microsoft.com/office/drawing/2014/main" id="{2CC6D98C-143C-47FF-B189-13BC9B56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905000"/>
            <a:ext cx="18240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2" descr="Picture of an angry man">
            <a:extLst>
              <a:ext uri="{FF2B5EF4-FFF2-40B4-BE49-F238E27FC236}">
                <a16:creationId xmlns:a16="http://schemas.microsoft.com/office/drawing/2014/main" id="{E53527FD-603C-4CBB-8400-AF77AEF5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8" y="1905000"/>
            <a:ext cx="18637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Picture of an enraged man">
            <a:extLst>
              <a:ext uri="{FF2B5EF4-FFF2-40B4-BE49-F238E27FC236}">
                <a16:creationId xmlns:a16="http://schemas.microsoft.com/office/drawing/2014/main" id="{511850BF-8774-4599-B8AD-F0AA43A4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61" y="1905000"/>
            <a:ext cx="1873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D9E2289E-CFAD-4B2D-97FD-B96A0D0A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564062"/>
            <a:ext cx="754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Learning how to evaluate your driving space area is crucial.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3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CB0D-F1E7-49DA-B80B-48A3647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55693-FC89-40F3-8490-CD998D3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FBFF8-5F90-482D-A69A-01392504EB7D}"/>
              </a:ext>
            </a:extLst>
          </p:cNvPr>
          <p:cNvSpPr/>
          <p:nvPr/>
        </p:nvSpPr>
        <p:spPr>
          <a:xfrm>
            <a:off x="685800" y="609600"/>
            <a:ext cx="5220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Do You Drive Aggressively?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BCE17D9-FAB0-42B3-A601-5D92427D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09953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The “Rush In” Area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EA4EBAF-2E31-48D2-9923-160E5DB3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82" y="1951303"/>
            <a:ext cx="70104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Constant rushing and lane jumping is your style.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Others are just in your way. Get ahead.</a:t>
            </a:r>
            <a:endParaRPr lang="en-US" altLang="en-US" sz="2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1" name="Object 24" descr="Diagram of a car cutting another car off on the highway">
            <a:extLst>
              <a:ext uri="{FF2B5EF4-FFF2-40B4-BE49-F238E27FC236}">
                <a16:creationId xmlns:a16="http://schemas.microsoft.com/office/drawing/2014/main" id="{C9BF114F-1EC2-47F1-AF75-FC8489828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70439"/>
              </p:ext>
            </p:extLst>
          </p:nvPr>
        </p:nvGraphicFramePr>
        <p:xfrm>
          <a:off x="735012" y="3210484"/>
          <a:ext cx="5997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Paint Shop Pro Image" r:id="rId3" imgW="6956098" imgH="1561399" progId="PaintShopPro">
                  <p:embed/>
                </p:oleObj>
              </mc:Choice>
              <mc:Fallback>
                <p:oleObj name="Paint Shop Pro Image" r:id="rId3" imgW="6956098" imgH="1561399" progId="PaintShopPro">
                  <p:embed/>
                  <p:pic>
                    <p:nvPicPr>
                      <p:cNvPr id="69656" name="Object 24">
                        <a:extLst>
                          <a:ext uri="{FF2B5EF4-FFF2-40B4-BE49-F238E27FC236}">
                            <a16:creationId xmlns:a16="http://schemas.microsoft.com/office/drawing/2014/main" id="{48F3C497-EDCB-46D6-B06C-5BFB396DD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" y="3210484"/>
                        <a:ext cx="5997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5">
            <a:extLst>
              <a:ext uri="{FF2B5EF4-FFF2-40B4-BE49-F238E27FC236}">
                <a16:creationId xmlns:a16="http://schemas.microsoft.com/office/drawing/2014/main" id="{DD187C21-1D90-4B4A-A6C3-67326AD4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3437"/>
            <a:ext cx="5638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Ignore road signs and regulations. 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They’re for other drivers. 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Driving with distraction, low alertness,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inattention.</a:t>
            </a:r>
          </a:p>
        </p:txBody>
      </p:sp>
    </p:spTree>
    <p:extLst>
      <p:ext uri="{BB962C8B-B14F-4D97-AF65-F5344CB8AC3E}">
        <p14:creationId xmlns:p14="http://schemas.microsoft.com/office/powerpoint/2010/main" val="55806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Illustration of a man with red eyes who is angry">
            <a:extLst>
              <a:ext uri="{FF2B5EF4-FFF2-40B4-BE49-F238E27FC236}">
                <a16:creationId xmlns:a16="http://schemas.microsoft.com/office/drawing/2014/main" id="{A3CF115A-63F5-448C-BA1E-0DF5558E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D4B1-B01F-4445-99DB-A632E58B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371E-1197-4208-96AB-C5F9735E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2CE389-BC50-48F6-BEBF-4EA4B9C2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You Drive Aggressively?</a:t>
            </a:r>
            <a:endParaRPr lang="en-US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7913F51-5D25-44EB-B9D8-6EFA43E1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The “Total Aggression” Area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D15F381-E7F4-4E6B-B2D8-3FB601DD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51038"/>
            <a:ext cx="6172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Constantly ridiculing and criticizing other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drivers to self or passengers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Closing gap to deny entry into your lane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Give the “look” to show your disapproval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Speeding past another car, revving engine</a:t>
            </a:r>
          </a:p>
        </p:txBody>
      </p:sp>
    </p:spTree>
    <p:extLst>
      <p:ext uri="{BB962C8B-B14F-4D97-AF65-F5344CB8AC3E}">
        <p14:creationId xmlns:p14="http://schemas.microsoft.com/office/powerpoint/2010/main" val="95594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Illustration of a man with red eyes who is angry">
            <a:extLst>
              <a:ext uri="{FF2B5EF4-FFF2-40B4-BE49-F238E27FC236}">
                <a16:creationId xmlns:a16="http://schemas.microsoft.com/office/drawing/2014/main" id="{3CB80987-8CD4-4037-9BFF-5C7F7793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728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06C0-1DC7-412E-962E-79748E0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05C4-BCBF-4A56-8945-1374F026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FB10F7-0DBF-458F-957F-F088967B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You Drive Aggressively?</a:t>
            </a:r>
            <a:endParaRPr 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0954927-A666-4C29-B5CB-ACE368FE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59" y="1334947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The “Total Aggression” Area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F138C33-D1E9-4AA4-88D7-A6C3A5CF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4385"/>
            <a:ext cx="617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Prevent others from passing you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Tailgating to pressure a driver to go faster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or get out of your way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Fantasizing physical violence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Honking, yelling through the window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Making visible insulting gestures</a:t>
            </a:r>
          </a:p>
        </p:txBody>
      </p:sp>
    </p:spTree>
    <p:extLst>
      <p:ext uri="{BB962C8B-B14F-4D97-AF65-F5344CB8AC3E}">
        <p14:creationId xmlns:p14="http://schemas.microsoft.com/office/powerpoint/2010/main" val="2691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854-F5A2-441F-BD12-D2DF98EA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You Drive Aggressively?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779A-3468-4754-91BF-35FDE34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0F023-4501-4465-9898-7502744F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802AF9CA-904A-4205-89B1-02E6933C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87462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The “Violence” Area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1D3649E-9F38-47A0-88DA-B1BCC670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29" y="1996281"/>
            <a:ext cx="65532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Carrying a weapon just in case…  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Deliberately bumping or ramming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Trying to run a car off the road to punish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Getting out of the car, beating or battering</a:t>
            </a:r>
            <a:b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 someone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Trying to run someone down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Shooting at another car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Thoughts of killing someone</a:t>
            </a:r>
          </a:p>
        </p:txBody>
      </p:sp>
      <p:pic>
        <p:nvPicPr>
          <p:cNvPr id="19" name="Picture 9" descr="Illustration of a man with red eyes who is angry from the side">
            <a:extLst>
              <a:ext uri="{FF2B5EF4-FFF2-40B4-BE49-F238E27FC236}">
                <a16:creationId xmlns:a16="http://schemas.microsoft.com/office/drawing/2014/main" id="{037CE40D-71E2-4D39-A881-BEC1D44D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31041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3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Illustration of a man with red eyes who is angry">
            <a:extLst>
              <a:ext uri="{FF2B5EF4-FFF2-40B4-BE49-F238E27FC236}">
                <a16:creationId xmlns:a16="http://schemas.microsoft.com/office/drawing/2014/main" id="{39ECF2A4-6857-4911-B299-92A9BD0F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20" y="2057026"/>
            <a:ext cx="3124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Illustration of a man with red eyes who is angry">
            <a:extLst>
              <a:ext uri="{FF2B5EF4-FFF2-40B4-BE49-F238E27FC236}">
                <a16:creationId xmlns:a16="http://schemas.microsoft.com/office/drawing/2014/main" id="{812AC71F-7362-4DF1-BB84-87D9BB8C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7253"/>
            <a:ext cx="25273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FED5-EBE4-4F86-805C-9F1D8E56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B053-9018-4D76-9CA0-AC97E31F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13" name="WordArt 2">
            <a:extLst>
              <a:ext uri="{FF2B5EF4-FFF2-40B4-BE49-F238E27FC236}">
                <a16:creationId xmlns:a16="http://schemas.microsoft.com/office/drawing/2014/main" id="{A7E3B8D8-9D46-4343-9E2C-C71E73CF76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2659" y="266700"/>
            <a:ext cx="6938682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Irrational Actions </a:t>
            </a:r>
          </a:p>
          <a:p>
            <a:pPr algn="ctr"/>
            <a:r>
              <a:rPr lang="en-US" sz="3200" kern="10" dirty="0"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While Driving</a:t>
            </a:r>
          </a:p>
        </p:txBody>
      </p:sp>
      <p:sp>
        <p:nvSpPr>
          <p:cNvPr id="16" name="WordArt 9">
            <a:extLst>
              <a:ext uri="{FF2B5EF4-FFF2-40B4-BE49-F238E27FC236}">
                <a16:creationId xmlns:a16="http://schemas.microsoft.com/office/drawing/2014/main" id="{62CF4525-12C8-4E78-B891-CF31D93793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6101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Create Anger</a:t>
            </a:r>
          </a:p>
        </p:txBody>
      </p:sp>
    </p:spTree>
    <p:extLst>
      <p:ext uri="{BB962C8B-B14F-4D97-AF65-F5344CB8AC3E}">
        <p14:creationId xmlns:p14="http://schemas.microsoft.com/office/powerpoint/2010/main" val="173765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 descr="Picture of a head with &quot;z's&quot; inside it">
            <a:extLst>
              <a:ext uri="{FF2B5EF4-FFF2-40B4-BE49-F238E27FC236}">
                <a16:creationId xmlns:a16="http://schemas.microsoft.com/office/drawing/2014/main" id="{7D906737-BA1C-4505-A836-E9E90BD43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48832"/>
              </p:ext>
            </p:extLst>
          </p:nvPr>
        </p:nvGraphicFramePr>
        <p:xfrm>
          <a:off x="6437805" y="1447799"/>
          <a:ext cx="2587132" cy="430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Paint Shop Pro Image" r:id="rId3" imgW="3414634" imgH="5687805" progId="PaintShopPro">
                  <p:embed/>
                </p:oleObj>
              </mc:Choice>
              <mc:Fallback>
                <p:oleObj name="Paint Shop Pro Image" r:id="rId3" imgW="3414634" imgH="5687805" progId="PaintShopPro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BE723D9B-475D-45F2-8B5B-DA515D9A4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805" y="1447799"/>
                        <a:ext cx="2587132" cy="430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C02942-DEC2-4E61-B4AF-A465B81D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Self-Imposed Anxieties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B287-C22B-4EBC-AE4D-FCB72BB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A6B-E481-4787-B7F9-ADD29722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85CE68F-F94F-4C57-A3D5-B9B5E18D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3387"/>
            <a:ext cx="63246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2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“I’m going to be late if I don’t hurry up.”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800080"/>
                </a:solidFill>
                <a:latin typeface="Arial" panose="020B0604020202020204" pitchFamily="34" charset="0"/>
              </a:rPr>
              <a:t>“Why are these cars going so slow?”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“We’ll never make it.”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BA00"/>
                </a:solidFill>
                <a:latin typeface="Arial" panose="020B0604020202020204" pitchFamily="34" charset="0"/>
              </a:rPr>
              <a:t>“If only I had gone a little faster, I could’ve made it.”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“Oh no! Red light!”</a:t>
            </a:r>
          </a:p>
        </p:txBody>
      </p:sp>
    </p:spTree>
    <p:extLst>
      <p:ext uri="{BB962C8B-B14F-4D97-AF65-F5344CB8AC3E}">
        <p14:creationId xmlns:p14="http://schemas.microsoft.com/office/powerpoint/2010/main" val="3744348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2CCF-C94C-4FF7-A224-6A10E668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83F8-E2EA-40FE-9BD8-E3C60A0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922479-8D2E-4E59-8D06-52E85181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Dangerous Maneuvering</a:t>
            </a:r>
            <a:endParaRPr lang="en-US" dirty="0"/>
          </a:p>
        </p:txBody>
      </p:sp>
      <p:graphicFrame>
        <p:nvGraphicFramePr>
          <p:cNvPr id="9" name="Object 4" descr="Diagram of a car cutting another car off">
            <a:extLst>
              <a:ext uri="{FF2B5EF4-FFF2-40B4-BE49-F238E27FC236}">
                <a16:creationId xmlns:a16="http://schemas.microsoft.com/office/drawing/2014/main" id="{7E01BA21-827B-47E9-9641-E8BEBA6BF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68005"/>
              </p:ext>
            </p:extLst>
          </p:nvPr>
        </p:nvGraphicFramePr>
        <p:xfrm>
          <a:off x="1573212" y="1600200"/>
          <a:ext cx="5997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Paint Shop Pro Image" r:id="rId3" imgW="6956098" imgH="1561399" progId="PaintShopPro">
                  <p:embed/>
                </p:oleObj>
              </mc:Choice>
              <mc:Fallback>
                <p:oleObj name="Paint Shop Pro Image" r:id="rId3" imgW="6956098" imgH="1561399" progId="PaintShopPro">
                  <p:embed/>
                  <p:pic>
                    <p:nvPicPr>
                      <p:cNvPr id="74756" name="Object 4">
                        <a:extLst>
                          <a:ext uri="{FF2B5EF4-FFF2-40B4-BE49-F238E27FC236}">
                            <a16:creationId xmlns:a16="http://schemas.microsoft.com/office/drawing/2014/main" id="{9A7C610B-08F8-4C1F-9742-6DF225967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2" y="1600200"/>
                        <a:ext cx="5997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>
            <a:extLst>
              <a:ext uri="{FF2B5EF4-FFF2-40B4-BE49-F238E27FC236}">
                <a16:creationId xmlns:a16="http://schemas.microsoft.com/office/drawing/2014/main" id="{47D38961-8007-47AA-8E2D-9D29DC60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98800"/>
            <a:ext cx="6477000" cy="275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800080"/>
                </a:solidFill>
                <a:latin typeface="Arial" panose="020B0604020202020204" pitchFamily="34" charset="0"/>
              </a:rPr>
              <a:t>“All of these cars are trying to squeeze in!”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00BA00"/>
                </a:solidFill>
                <a:latin typeface="Arial" panose="020B0604020202020204" pitchFamily="34" charset="0"/>
              </a:rPr>
              <a:t>“I have a lead foot.”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F7210B"/>
                </a:solidFill>
                <a:latin typeface="Arial" panose="020B0604020202020204" pitchFamily="34" charset="0"/>
              </a:rPr>
              <a:t>“Ha! I’ll speed up and show him a lesson!”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0000CC"/>
                </a:solidFill>
                <a:latin typeface="Arial" panose="020B0604020202020204" pitchFamily="34" charset="0"/>
              </a:rPr>
              <a:t>“Everyone else is speeding!”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CC3300"/>
                </a:solidFill>
                <a:latin typeface="Arial" panose="020B0604020202020204" pitchFamily="34" charset="0"/>
              </a:rPr>
              <a:t>“Let’s tailgate this car in front of me.”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F7210B"/>
                </a:solidFill>
                <a:latin typeface="Arial" panose="020B0604020202020204" pitchFamily="34" charset="0"/>
              </a:rPr>
              <a:t>“He’s driving too slow!”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46526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4FA4-BAF2-43C5-9BAD-2C66A14F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Anger Containment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FA39-FD20-424F-93FF-16E1DCF0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Swallow your pride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 Choose the road </a:t>
            </a:r>
            <a:br>
              <a:rPr lang="en-US" altLang="en-US" sz="2800" b="1" dirty="0">
                <a:solidFill>
                  <a:srgbClr val="0000CC"/>
                </a:solidFill>
              </a:rPr>
            </a:br>
            <a:r>
              <a:rPr lang="en-US" altLang="en-US" sz="2800" b="1" dirty="0">
                <a:solidFill>
                  <a:srgbClr val="0000CC"/>
                </a:solidFill>
              </a:rPr>
              <a:t>     “less traveled”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Don’t respond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 Don’t engage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 Don’t up the ante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0711-62D5-4800-8704-B56C0BDE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53B76-E34B-4099-8A9D-C6A27AF0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Illustration of an angry man behind bars">
            <a:extLst>
              <a:ext uri="{FF2B5EF4-FFF2-40B4-BE49-F238E27FC236}">
                <a16:creationId xmlns:a16="http://schemas.microsoft.com/office/drawing/2014/main" id="{4B489BD1-F7A4-40BB-935B-AE86669D5308}"/>
              </a:ext>
            </a:extLst>
          </p:cNvPr>
          <p:cNvPicPr/>
          <p:nvPr/>
        </p:nvPicPr>
        <p:blipFill rotWithShape="1">
          <a:blip r:embed="rId2"/>
          <a:srcRect l="59837" t="33640" r="14932" b="29312"/>
          <a:stretch/>
        </p:blipFill>
        <p:spPr bwMode="auto">
          <a:xfrm>
            <a:off x="5105400" y="2056130"/>
            <a:ext cx="3133725" cy="2745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6303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A4D1-283E-43E6-B1EE-19BC3298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Anger Containment Techniques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B75C-8513-44ED-B881-899B051E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7E1DD-5130-4267-A37D-87629AB5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1F164F-CA4D-463E-8F2D-44C9A8C764D4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447800"/>
            <a:ext cx="6172200" cy="100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How will you respond?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Picture of an angry man behind bars and a metallic angry man outside of bars">
            <a:extLst>
              <a:ext uri="{FF2B5EF4-FFF2-40B4-BE49-F238E27FC236}">
                <a16:creationId xmlns:a16="http://schemas.microsoft.com/office/drawing/2014/main" id="{AE139EB3-4707-451B-9B37-E3BBDAFC229F}"/>
              </a:ext>
            </a:extLst>
          </p:cNvPr>
          <p:cNvPicPr/>
          <p:nvPr/>
        </p:nvPicPr>
        <p:blipFill rotWithShape="1">
          <a:blip r:embed="rId2"/>
          <a:srcRect l="38426" t="40454" r="18403" b="29524"/>
          <a:stretch/>
        </p:blipFill>
        <p:spPr bwMode="auto">
          <a:xfrm>
            <a:off x="762000" y="2628900"/>
            <a:ext cx="7357110" cy="278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88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BAC Factors</a:t>
            </a:r>
            <a:endParaRPr lang="en-US" dirty="0"/>
          </a:p>
        </p:txBody>
      </p:sp>
      <p:pic>
        <p:nvPicPr>
          <p:cNvPr id="6" name="Picture 5" descr="BAC Factors: weight, time spent drinking, gender, food, alcohol content, size of drink">
            <a:extLst>
              <a:ext uri="{FF2B5EF4-FFF2-40B4-BE49-F238E27FC236}">
                <a16:creationId xmlns:a16="http://schemas.microsoft.com/office/drawing/2014/main" id="{3814AEE2-3122-4004-A8C8-F50F405BB125}"/>
              </a:ext>
            </a:extLst>
          </p:cNvPr>
          <p:cNvPicPr/>
          <p:nvPr/>
        </p:nvPicPr>
        <p:blipFill rotWithShape="1">
          <a:blip r:embed="rId2"/>
          <a:srcRect l="37268" t="29595" r="13889" b="23776"/>
          <a:stretch/>
        </p:blipFill>
        <p:spPr bwMode="auto">
          <a:xfrm>
            <a:off x="533400" y="1465729"/>
            <a:ext cx="80772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0BFB-0FAF-439E-B659-DA93122E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Anger Management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E0BE-671F-46EF-B631-D3CD5DA4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C49A5-FA93-4345-A330-9C2841DE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grpSp>
        <p:nvGrpSpPr>
          <p:cNvPr id="6" name="Group 20" descr="A picture of an angry man behind bars">
            <a:extLst>
              <a:ext uri="{FF2B5EF4-FFF2-40B4-BE49-F238E27FC236}">
                <a16:creationId xmlns:a16="http://schemas.microsoft.com/office/drawing/2014/main" id="{EBC8B639-3655-447A-BCC7-BF31CB84D9CD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720353"/>
            <a:ext cx="2352675" cy="1905000"/>
            <a:chOff x="3750" y="2256"/>
            <a:chExt cx="1722" cy="1488"/>
          </a:xfrm>
        </p:grpSpPr>
        <p:pic>
          <p:nvPicPr>
            <p:cNvPr id="7" name="Picture 12" descr="Picture of an angry man behind bars">
              <a:extLst>
                <a:ext uri="{FF2B5EF4-FFF2-40B4-BE49-F238E27FC236}">
                  <a16:creationId xmlns:a16="http://schemas.microsoft.com/office/drawing/2014/main" id="{8DB8893B-AA4F-42C9-954B-19053116D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2351"/>
              <a:ext cx="1574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A57528E9-5586-4CD5-9100-46117CCC4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256"/>
              <a:ext cx="1704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06A38107-05E7-476F-AD14-910F3040C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3696"/>
              <a:ext cx="1722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AFC9B6F8-3A27-499D-8EEE-947DA4789E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53" y="2984"/>
              <a:ext cx="1455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41A54434-0396-4E7A-9A06-E96AF1EC90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702" y="2984"/>
              <a:ext cx="1455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D7BC0367-9B1E-49A6-AAC4-31755DDB73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423" y="3017"/>
              <a:ext cx="1455" cy="0"/>
            </a:xfrm>
            <a:prstGeom prst="line">
              <a:avLst/>
            </a:prstGeom>
            <a:noFill/>
            <a:ln w="139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1187A1BA-A68A-4BA0-AE26-AC451BD304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57" y="3017"/>
              <a:ext cx="1455" cy="0"/>
            </a:xfrm>
            <a:prstGeom prst="line">
              <a:avLst/>
            </a:prstGeom>
            <a:noFill/>
            <a:ln w="139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3DE555B9-C642-4C25-B13C-568C0EB920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856" y="3017"/>
              <a:ext cx="1455" cy="0"/>
            </a:xfrm>
            <a:prstGeom prst="line">
              <a:avLst/>
            </a:prstGeom>
            <a:noFill/>
            <a:ln w="139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21" descr="Picture of an angry, metallic man">
            <a:extLst>
              <a:ext uri="{FF2B5EF4-FFF2-40B4-BE49-F238E27FC236}">
                <a16:creationId xmlns:a16="http://schemas.microsoft.com/office/drawing/2014/main" id="{E815B1D2-1E02-4A9E-9ECE-48F03038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34353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1CC49C74-5AD3-42AA-B7A3-5D1D15AC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31" y="1510553"/>
            <a:ext cx="457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i="1" dirty="0">
                <a:solidFill>
                  <a:srgbClr val="FE0A04"/>
                </a:solidFill>
                <a:latin typeface="Arial" panose="020B0604020202020204" pitchFamily="34" charset="0"/>
              </a:rPr>
              <a:t> Making errors</a:t>
            </a: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i="1" dirty="0">
                <a:solidFill>
                  <a:srgbClr val="FE0A04"/>
                </a:solidFill>
                <a:latin typeface="Arial" panose="020B0604020202020204" pitchFamily="34" charset="0"/>
              </a:rPr>
              <a:t> Responding to errors</a:t>
            </a: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None/>
            </a:pPr>
            <a:endParaRPr lang="en-US" altLang="en-US" sz="2800" b="1" i="1" dirty="0">
              <a:solidFill>
                <a:srgbClr val="FE0A04"/>
              </a:solidFill>
              <a:latin typeface="Arial" panose="020B0604020202020204" pitchFamily="34" charset="0"/>
            </a:endParaRP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Controlling emotions</a:t>
            </a: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Response to problems</a:t>
            </a:r>
          </a:p>
        </p:txBody>
      </p:sp>
    </p:spTree>
    <p:extLst>
      <p:ext uri="{BB962C8B-B14F-4D97-AF65-F5344CB8AC3E}">
        <p14:creationId xmlns:p14="http://schemas.microsoft.com/office/powerpoint/2010/main" val="1141651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99F-09F9-45BE-BBFE-22C0A2CD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Managing Anger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9D8C-5979-4896-88CC-548461A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73E99-A775-45E8-8EEB-3D04BA5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22E7E56-1A3B-4E13-ACD5-312E2807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90675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E0A04"/>
                </a:solidFill>
                <a:latin typeface="Arial" panose="020B0604020202020204" pitchFamily="34" charset="0"/>
              </a:rPr>
              <a:t>How would you like others to react if you </a:t>
            </a:r>
            <a:br>
              <a:rPr lang="en-US" altLang="en-US" b="1" dirty="0">
                <a:solidFill>
                  <a:srgbClr val="FE0A04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rgbClr val="FE0A04"/>
                </a:solidFill>
                <a:latin typeface="Arial" panose="020B0604020202020204" pitchFamily="34" charset="0"/>
              </a:rPr>
              <a:t>did something dangerous like this?</a:t>
            </a:r>
          </a:p>
        </p:txBody>
      </p:sp>
      <p:graphicFrame>
        <p:nvGraphicFramePr>
          <p:cNvPr id="11" name="Object 10" descr="Diagram of a person cutting off another person">
            <a:extLst>
              <a:ext uri="{FF2B5EF4-FFF2-40B4-BE49-F238E27FC236}">
                <a16:creationId xmlns:a16="http://schemas.microsoft.com/office/drawing/2014/main" id="{E6B09CA4-29D9-4DB2-AD82-88B5955A0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52126"/>
              </p:ext>
            </p:extLst>
          </p:nvPr>
        </p:nvGraphicFramePr>
        <p:xfrm>
          <a:off x="1295400" y="2555875"/>
          <a:ext cx="5997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Paint Shop Pro Image" r:id="rId3" imgW="6956098" imgH="1561399" progId="PaintShopPro">
                  <p:embed/>
                </p:oleObj>
              </mc:Choice>
              <mc:Fallback>
                <p:oleObj name="Paint Shop Pro Image" r:id="rId3" imgW="6956098" imgH="1561399" progId="PaintShopPro">
                  <p:embed/>
                  <p:pic>
                    <p:nvPicPr>
                      <p:cNvPr id="49162" name="Object 10">
                        <a:extLst>
                          <a:ext uri="{FF2B5EF4-FFF2-40B4-BE49-F238E27FC236}">
                            <a16:creationId xmlns:a16="http://schemas.microsoft.com/office/drawing/2014/main" id="{0DF518DF-0F53-46C4-8A76-43E44B66D4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55875"/>
                        <a:ext cx="5997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>
            <a:extLst>
              <a:ext uri="{FF2B5EF4-FFF2-40B4-BE49-F238E27FC236}">
                <a16:creationId xmlns:a16="http://schemas.microsoft.com/office/drawing/2014/main" id="{5EF52DC8-897F-4EA2-816D-064C7775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4500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React the same way you would like </a:t>
            </a:r>
            <a:b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them to react to your mistakes.</a:t>
            </a:r>
          </a:p>
        </p:txBody>
      </p:sp>
    </p:spTree>
    <p:extLst>
      <p:ext uri="{BB962C8B-B14F-4D97-AF65-F5344CB8AC3E}">
        <p14:creationId xmlns:p14="http://schemas.microsoft.com/office/powerpoint/2010/main" val="261910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Are They The Same?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re they the same? Beer, whiskey, wine, cooler, margarita">
            <a:extLst>
              <a:ext uri="{FF2B5EF4-FFF2-40B4-BE49-F238E27FC236}">
                <a16:creationId xmlns:a16="http://schemas.microsoft.com/office/drawing/2014/main" id="{8164F6D0-2F4A-418D-A036-419C406660EB}"/>
              </a:ext>
            </a:extLst>
          </p:cNvPr>
          <p:cNvPicPr/>
          <p:nvPr/>
        </p:nvPicPr>
        <p:blipFill rotWithShape="1">
          <a:blip r:embed="rId2"/>
          <a:srcRect l="46990" t="30660" r="8565" b="22286"/>
          <a:stretch/>
        </p:blipFill>
        <p:spPr bwMode="auto">
          <a:xfrm>
            <a:off x="457200" y="1447800"/>
            <a:ext cx="6934200" cy="3990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How Much Light Beer (Male)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diagram of blood alcohol content for a male drinking light beer by weight and amount of beer consumed">
            <a:extLst>
              <a:ext uri="{FF2B5EF4-FFF2-40B4-BE49-F238E27FC236}">
                <a16:creationId xmlns:a16="http://schemas.microsoft.com/office/drawing/2014/main" id="{DA47A919-3E51-448F-912C-52943C367818}"/>
              </a:ext>
            </a:extLst>
          </p:cNvPr>
          <p:cNvPicPr/>
          <p:nvPr/>
        </p:nvPicPr>
        <p:blipFill rotWithShape="1">
          <a:blip r:embed="rId2"/>
          <a:srcRect l="35995" t="22356" r="14699" b="16323"/>
          <a:stretch/>
        </p:blipFill>
        <p:spPr bwMode="auto">
          <a:xfrm>
            <a:off x="457200" y="1194374"/>
            <a:ext cx="8458200" cy="566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533400" y="609600"/>
            <a:ext cx="5854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How Much Light Beer (Female)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diagram of blood alcohol content for a female drinking light beer by weight and amount of beer consumed">
            <a:extLst>
              <a:ext uri="{FF2B5EF4-FFF2-40B4-BE49-F238E27FC236}">
                <a16:creationId xmlns:a16="http://schemas.microsoft.com/office/drawing/2014/main" id="{8F906715-A11E-4057-8994-2D1D7894EBBF}"/>
              </a:ext>
            </a:extLst>
          </p:cNvPr>
          <p:cNvPicPr/>
          <p:nvPr/>
        </p:nvPicPr>
        <p:blipFill rotWithShape="1">
          <a:blip r:embed="rId2"/>
          <a:srcRect l="36111" t="22570" r="15047" b="16749"/>
          <a:stretch/>
        </p:blipFill>
        <p:spPr bwMode="auto">
          <a:xfrm>
            <a:off x="457200" y="1162999"/>
            <a:ext cx="8686800" cy="5695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447655-BA28-42CF-9FFA-2A0DD4AA44F2}"/>
              </a:ext>
            </a:extLst>
          </p:cNvPr>
          <p:cNvSpPr/>
          <p:nvPr/>
        </p:nvSpPr>
        <p:spPr>
          <a:xfrm>
            <a:off x="685800" y="609600"/>
            <a:ext cx="408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Elimination of Alcohol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 descr="A diagram of how long it takes to eliminate alcohol and which organs are involved">
            <a:extLst>
              <a:ext uri="{FF2B5EF4-FFF2-40B4-BE49-F238E27FC236}">
                <a16:creationId xmlns:a16="http://schemas.microsoft.com/office/drawing/2014/main" id="{B77587D3-ABDB-400D-9617-BD45E3293FF0}"/>
              </a:ext>
            </a:extLst>
          </p:cNvPr>
          <p:cNvPicPr/>
          <p:nvPr/>
        </p:nvPicPr>
        <p:blipFill rotWithShape="1">
          <a:blip r:embed="rId2"/>
          <a:srcRect l="39468" t="28318" r="17361" b="15046"/>
          <a:stretch/>
        </p:blipFill>
        <p:spPr bwMode="auto">
          <a:xfrm>
            <a:off x="0" y="1194375"/>
            <a:ext cx="8686800" cy="566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3BFB6D-60F5-450F-8EA9-795FD71C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Alcohol Affects the Body</a:t>
            </a:r>
            <a:endParaRPr lang="en-US" dirty="0"/>
          </a:p>
        </p:txBody>
      </p:sp>
      <p:pic>
        <p:nvPicPr>
          <p:cNvPr id="9" name="Picture 8" descr="Alcohol affects the liver, heart, sexuality, sleep, stomach, and brain of the person consuming it.">
            <a:extLst>
              <a:ext uri="{FF2B5EF4-FFF2-40B4-BE49-F238E27FC236}">
                <a16:creationId xmlns:a16="http://schemas.microsoft.com/office/drawing/2014/main" id="{43FAA58E-B821-4D1D-97E9-EB17C25A29A8}"/>
              </a:ext>
            </a:extLst>
          </p:cNvPr>
          <p:cNvPicPr/>
          <p:nvPr/>
        </p:nvPicPr>
        <p:blipFill rotWithShape="1">
          <a:blip r:embed="rId2"/>
          <a:srcRect l="40162" t="30873" r="17940" b="18240"/>
          <a:stretch/>
        </p:blipFill>
        <p:spPr bwMode="auto">
          <a:xfrm>
            <a:off x="76200" y="1219200"/>
            <a:ext cx="8963025" cy="5634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BD2434A-F8B3-4CCF-B95A-F1B72100BE1A}"/>
</file>

<file path=customXml/itemProps2.xml><?xml version="1.0" encoding="utf-8"?>
<ds:datastoreItem xmlns:ds="http://schemas.openxmlformats.org/officeDocument/2006/customXml" ds:itemID="{6404C0C7-539A-4466-AE47-4182100B02DE}"/>
</file>

<file path=customXml/itemProps3.xml><?xml version="1.0" encoding="utf-8"?>
<ds:datastoreItem xmlns:ds="http://schemas.openxmlformats.org/officeDocument/2006/customXml" ds:itemID="{ADCEF950-D17E-4456-AFFD-97F7C67B5004}"/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1119</Words>
  <Application>Microsoft Office PowerPoint</Application>
  <PresentationFormat>On-screen Show (4:3)</PresentationFormat>
  <Paragraphs>278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CommonBullets</vt:lpstr>
      <vt:lpstr>Impact</vt:lpstr>
      <vt:lpstr>Times New Roman</vt:lpstr>
      <vt:lpstr>Wingdings</vt:lpstr>
      <vt:lpstr>Office Theme</vt:lpstr>
      <vt:lpstr>Paint Shop Pro Image</vt:lpstr>
      <vt:lpstr>Clip</vt:lpstr>
      <vt:lpstr>Driving Responsibly – Free from all influences</vt:lpstr>
      <vt:lpstr>Using or Not Using?</vt:lpstr>
      <vt:lpstr>Your Choices and Responsibilities</vt:lpstr>
      <vt:lpstr>BAC Factors</vt:lpstr>
      <vt:lpstr>Are They The Same?</vt:lpstr>
      <vt:lpstr>PowerPoint Presentation</vt:lpstr>
      <vt:lpstr>PowerPoint Presentation</vt:lpstr>
      <vt:lpstr>PowerPoint Presentation</vt:lpstr>
      <vt:lpstr>Alcohol Affects the Body</vt:lpstr>
      <vt:lpstr>Affects Persons Differently</vt:lpstr>
      <vt:lpstr>Psychological Effects</vt:lpstr>
      <vt:lpstr>Alcohol and Space Management</vt:lpstr>
      <vt:lpstr>Impaired Vision</vt:lpstr>
      <vt:lpstr>Risk-Taking Problem</vt:lpstr>
      <vt:lpstr>Chance of Death for ages 16-19 by BAC levels </vt:lpstr>
      <vt:lpstr>Drugs and Driving</vt:lpstr>
      <vt:lpstr>PowerPoint Presentation</vt:lpstr>
      <vt:lpstr>Other Types of Drugs and Driving</vt:lpstr>
      <vt:lpstr>Definition of Fatigue</vt:lpstr>
      <vt:lpstr>Causes of Fatigue</vt:lpstr>
      <vt:lpstr>Physical Symptoms of Fatigue</vt:lpstr>
      <vt:lpstr>Physical Symptoms of Fatigue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Driving Errors May Include...</vt:lpstr>
      <vt:lpstr>PowerPoint Presentation</vt:lpstr>
      <vt:lpstr>PowerPoint Presentation</vt:lpstr>
      <vt:lpstr>Do You Drive Aggressively?</vt:lpstr>
      <vt:lpstr>Do You Drive Aggressively?</vt:lpstr>
      <vt:lpstr>Do You Drive Aggressively?</vt:lpstr>
      <vt:lpstr>PowerPoint Presentation</vt:lpstr>
      <vt:lpstr>Self-Imposed Anxieties</vt:lpstr>
      <vt:lpstr>Dangerous Maneuvering</vt:lpstr>
      <vt:lpstr>Anger Containment Techniques</vt:lpstr>
      <vt:lpstr>Anger Containment Techniques</vt:lpstr>
      <vt:lpstr>Anger Management</vt:lpstr>
      <vt:lpstr>Managing Anger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466</cp:revision>
  <dcterms:created xsi:type="dcterms:W3CDTF">2017-02-01T18:23:33Z</dcterms:created>
  <dcterms:modified xsi:type="dcterms:W3CDTF">2020-01-28T15:25:32Z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