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0" r:id="rId31"/>
    <p:sldId id="287" r:id="rId32"/>
    <p:sldId id="288" r:id="rId33"/>
    <p:sldId id="289" r:id="rId34"/>
    <p:sldId id="291" r:id="rId35"/>
    <p:sldId id="292" r:id="rId36"/>
    <p:sldId id="293" r:id="rId37"/>
    <p:sldId id="296" r:id="rId38"/>
    <p:sldId id="297" r:id="rId39"/>
    <p:sldId id="25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66FF33"/>
    <a:srgbClr val="66FF66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1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5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9235"/>
            <a:ext cx="8915400" cy="735012"/>
          </a:xfrm>
        </p:spPr>
        <p:txBody>
          <a:bodyPr>
            <a:noAutofit/>
          </a:bodyPr>
          <a:lstStyle/>
          <a:p>
            <a:pPr lvl="1" eaLnBrk="0" hangingPunct="0">
              <a:spcBef>
                <a:spcPct val="20000"/>
              </a:spcBef>
              <a:spcAft>
                <a:spcPts val="713"/>
              </a:spcAft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Information Processing: Complex Risk Environment</a:t>
            </a:r>
            <a:endParaRPr kumimoji="1"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1/28/2020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8DD931-19B7-40A6-806C-A02847E4B234}"/>
              </a:ext>
            </a:extLst>
          </p:cNvPr>
          <p:cNvSpPr/>
          <p:nvPr/>
        </p:nvSpPr>
        <p:spPr>
          <a:xfrm>
            <a:off x="228600" y="2224806"/>
            <a:ext cx="8077200" cy="1351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		</a:t>
            </a: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Topic 1   Characteristics of Expressways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2   Enter, Changing Lanes, and Exiting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3   High Speed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Entrance Ramps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Diagram of entrance ramps to a highway">
            <a:extLst>
              <a:ext uri="{FF2B5EF4-FFF2-40B4-BE49-F238E27FC236}">
                <a16:creationId xmlns:a16="http://schemas.microsoft.com/office/drawing/2014/main" id="{381E0555-E696-4B94-8B5C-DC98B1DA25BF}"/>
              </a:ext>
            </a:extLst>
          </p:cNvPr>
          <p:cNvPicPr/>
          <p:nvPr/>
        </p:nvPicPr>
        <p:blipFill rotWithShape="1">
          <a:blip r:embed="rId2"/>
          <a:srcRect l="30194" t="33019" r="13769" b="15979"/>
          <a:stretch/>
        </p:blipFill>
        <p:spPr bwMode="auto">
          <a:xfrm>
            <a:off x="342900" y="1447800"/>
            <a:ext cx="84582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52FBF2-3976-4279-A128-1E90B8A9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Entering the On-Ramp</a:t>
            </a:r>
            <a:endParaRPr lang="en-US" dirty="0"/>
          </a:p>
        </p:txBody>
      </p:sp>
      <p:pic>
        <p:nvPicPr>
          <p:cNvPr id="7" name="Picture 6" descr="Diagram of how to enter the on-ramp of a highway">
            <a:extLst>
              <a:ext uri="{FF2B5EF4-FFF2-40B4-BE49-F238E27FC236}">
                <a16:creationId xmlns:a16="http://schemas.microsoft.com/office/drawing/2014/main" id="{9832E2EB-31CD-452F-9246-9F4B75B19794}"/>
              </a:ext>
            </a:extLst>
          </p:cNvPr>
          <p:cNvPicPr/>
          <p:nvPr/>
        </p:nvPicPr>
        <p:blipFill rotWithShape="1">
          <a:blip r:embed="rId2"/>
          <a:srcRect l="29976" t="24272" r="14054" b="18453"/>
          <a:stretch/>
        </p:blipFill>
        <p:spPr bwMode="auto">
          <a:xfrm>
            <a:off x="457200" y="1219200"/>
            <a:ext cx="8229600" cy="4614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F352C2-7473-4462-B8CE-1937B26E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Entering Acceleration Lane</a:t>
            </a:r>
          </a:p>
        </p:txBody>
      </p:sp>
      <p:pic>
        <p:nvPicPr>
          <p:cNvPr id="7" name="Picture 6" descr="Diagram of entering the acceleration lane">
            <a:extLst>
              <a:ext uri="{FF2B5EF4-FFF2-40B4-BE49-F238E27FC236}">
                <a16:creationId xmlns:a16="http://schemas.microsoft.com/office/drawing/2014/main" id="{EA594155-B1B6-4070-B155-79ED3808628F}"/>
              </a:ext>
            </a:extLst>
          </p:cNvPr>
          <p:cNvPicPr/>
          <p:nvPr/>
        </p:nvPicPr>
        <p:blipFill rotWithShape="1">
          <a:blip r:embed="rId2"/>
          <a:srcRect l="30133" t="34705" r="13973" b="24840"/>
          <a:stretch/>
        </p:blipFill>
        <p:spPr bwMode="auto">
          <a:xfrm>
            <a:off x="0" y="1447800"/>
            <a:ext cx="9144000" cy="400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2CBC3-F265-4A8D-BC87-EFF5D2F2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Entering Merge Area</a:t>
            </a:r>
            <a:endParaRPr lang="en-US" dirty="0"/>
          </a:p>
        </p:txBody>
      </p:sp>
      <p:pic>
        <p:nvPicPr>
          <p:cNvPr id="7" name="Picture 6" descr="Diagram of entering an acceleration lane">
            <a:extLst>
              <a:ext uri="{FF2B5EF4-FFF2-40B4-BE49-F238E27FC236}">
                <a16:creationId xmlns:a16="http://schemas.microsoft.com/office/drawing/2014/main" id="{7CE50484-F210-46EF-BCCB-1620EF0130EF}"/>
              </a:ext>
            </a:extLst>
          </p:cNvPr>
          <p:cNvPicPr/>
          <p:nvPr/>
        </p:nvPicPr>
        <p:blipFill rotWithShape="1">
          <a:blip r:embed="rId2"/>
          <a:srcRect l="29976" t="35983" r="14082" b="22498"/>
          <a:stretch/>
        </p:blipFill>
        <p:spPr bwMode="auto">
          <a:xfrm>
            <a:off x="304800" y="1402976"/>
            <a:ext cx="8686800" cy="4052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Entering the Gap in 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6" name="Text Box 101">
            <a:extLst>
              <a:ext uri="{FF2B5EF4-FFF2-40B4-BE49-F238E27FC236}">
                <a16:creationId xmlns:a16="http://schemas.microsoft.com/office/drawing/2014/main" id="{52668BB3-7F25-4C54-89CC-391FD6A2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85107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Mirror Checks/Blind Zone Checks if needed</a:t>
            </a:r>
          </a:p>
        </p:txBody>
      </p:sp>
      <p:sp>
        <p:nvSpPr>
          <p:cNvPr id="7" name="Text Box 94">
            <a:extLst>
              <a:ext uri="{FF2B5EF4-FFF2-40B4-BE49-F238E27FC236}">
                <a16:creationId xmlns:a16="http://schemas.microsoft.com/office/drawing/2014/main" id="{C0D64F0E-90B3-4AD9-A860-4A79BAE74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9678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Look to the Target Area Ahead</a:t>
            </a:r>
          </a:p>
        </p:txBody>
      </p:sp>
      <p:pic>
        <p:nvPicPr>
          <p:cNvPr id="9" name="Picture 8" descr="Picture of mirror checks and blind zone checks">
            <a:extLst>
              <a:ext uri="{FF2B5EF4-FFF2-40B4-BE49-F238E27FC236}">
                <a16:creationId xmlns:a16="http://schemas.microsoft.com/office/drawing/2014/main" id="{1C79FD31-42D4-4FD9-BAB7-69ED5489EFD1}"/>
              </a:ext>
            </a:extLst>
          </p:cNvPr>
          <p:cNvPicPr/>
          <p:nvPr/>
        </p:nvPicPr>
        <p:blipFill rotWithShape="1">
          <a:blip r:embed="rId2"/>
          <a:srcRect l="30092" t="35345" r="14815" b="14620"/>
          <a:stretch/>
        </p:blipFill>
        <p:spPr bwMode="auto">
          <a:xfrm>
            <a:off x="533400" y="2031114"/>
            <a:ext cx="7504430" cy="3705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Entering the Traffic 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11" descr="Diagram of entering traffic flow">
            <a:extLst>
              <a:ext uri="{FF2B5EF4-FFF2-40B4-BE49-F238E27FC236}">
                <a16:creationId xmlns:a16="http://schemas.microsoft.com/office/drawing/2014/main" id="{01D219F7-3DE0-419F-85AE-C2D22FA89EE2}"/>
              </a:ext>
            </a:extLst>
          </p:cNvPr>
          <p:cNvPicPr/>
          <p:nvPr/>
        </p:nvPicPr>
        <p:blipFill rotWithShape="1">
          <a:blip r:embed="rId2"/>
          <a:srcRect l="29745" t="25763" r="13894" b="17814"/>
          <a:stretch/>
        </p:blipFill>
        <p:spPr bwMode="auto">
          <a:xfrm>
            <a:off x="457200" y="1447800"/>
            <a:ext cx="8062913" cy="4404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Entering the Appropriate Lane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8" name="Text Box 32">
            <a:extLst>
              <a:ext uri="{FF2B5EF4-FFF2-40B4-BE49-F238E27FC236}">
                <a16:creationId xmlns:a16="http://schemas.microsoft.com/office/drawing/2014/main" id="{67336828-4F4B-4A4B-A906-4BF95F48C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5867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When merging, stay in the right lane to get used to the freeway faster rhythm.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Center Vehicle in Proper Lane         Adjust Speed to Traffic Flow and Law</a:t>
            </a:r>
          </a:p>
        </p:txBody>
      </p:sp>
      <p:pic>
        <p:nvPicPr>
          <p:cNvPr id="9" name="Picture 8" descr="Diagram of entering an appropriate lane on a highway">
            <a:extLst>
              <a:ext uri="{FF2B5EF4-FFF2-40B4-BE49-F238E27FC236}">
                <a16:creationId xmlns:a16="http://schemas.microsoft.com/office/drawing/2014/main" id="{995E147F-E82A-4245-96ED-457F80B8F372}"/>
              </a:ext>
            </a:extLst>
          </p:cNvPr>
          <p:cNvPicPr/>
          <p:nvPr/>
        </p:nvPicPr>
        <p:blipFill rotWithShape="1">
          <a:blip r:embed="rId2"/>
          <a:srcRect l="43151" t="40455" r="2100" b="14832"/>
          <a:stretch/>
        </p:blipFill>
        <p:spPr bwMode="auto">
          <a:xfrm>
            <a:off x="0" y="3182938"/>
            <a:ext cx="9067800" cy="3675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8058CC-005F-4952-A2B6-2C68B043A07C}"/>
              </a:ext>
            </a:extLst>
          </p:cNvPr>
          <p:cNvSpPr/>
          <p:nvPr/>
        </p:nvSpPr>
        <p:spPr>
          <a:xfrm>
            <a:off x="685800" y="609600"/>
            <a:ext cx="5514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Reduced Risk Lane Changes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C51C8F1-47F2-442D-BA0D-FBB612B2758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5410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99"/>
                </a:solidFill>
              </a:rPr>
              <a:t>Entering or exiting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99"/>
                </a:solidFill>
              </a:rPr>
              <a:t>Allowing another driver to enter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99"/>
                </a:solidFill>
              </a:rPr>
              <a:t>Following large or slow-moving vehicles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99"/>
                </a:solidFill>
              </a:rPr>
              <a:t>Lane ahead becomes blocked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99"/>
                </a:solidFill>
              </a:rPr>
              <a:t>Animals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99"/>
                </a:solidFill>
              </a:rPr>
              <a:t>Passing</a:t>
            </a:r>
          </a:p>
        </p:txBody>
      </p:sp>
      <p:pic>
        <p:nvPicPr>
          <p:cNvPr id="10" name="Picture 9" descr="Diagram of reduced risk lane changes">
            <a:extLst>
              <a:ext uri="{FF2B5EF4-FFF2-40B4-BE49-F238E27FC236}">
                <a16:creationId xmlns:a16="http://schemas.microsoft.com/office/drawing/2014/main" id="{F97A748E-13B6-4F08-820B-718095266AF4}"/>
              </a:ext>
            </a:extLst>
          </p:cNvPr>
          <p:cNvPicPr/>
          <p:nvPr/>
        </p:nvPicPr>
        <p:blipFill rotWithShape="1">
          <a:blip r:embed="rId2"/>
          <a:srcRect l="33449" t="31725" r="10532" b="14194"/>
          <a:stretch/>
        </p:blipFill>
        <p:spPr bwMode="auto">
          <a:xfrm>
            <a:off x="0" y="3429000"/>
            <a:ext cx="9144000" cy="3428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 of choosing lanes at an exit or entrance">
            <a:extLst>
              <a:ext uri="{FF2B5EF4-FFF2-40B4-BE49-F238E27FC236}">
                <a16:creationId xmlns:a16="http://schemas.microsoft.com/office/drawing/2014/main" id="{EC2687BC-6ED3-4C76-BE9A-10E68AACECEA}"/>
              </a:ext>
            </a:extLst>
          </p:cNvPr>
          <p:cNvPicPr/>
          <p:nvPr/>
        </p:nvPicPr>
        <p:blipFill rotWithShape="1">
          <a:blip r:embed="rId2"/>
          <a:srcRect l="294" t="5342" r="60417" b="52564"/>
          <a:stretch/>
        </p:blipFill>
        <p:spPr bwMode="auto">
          <a:xfrm>
            <a:off x="0" y="2590800"/>
            <a:ext cx="9157447" cy="4267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Choosing Lanes at Exit/Entrance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9" name="Text Box 106">
            <a:extLst>
              <a:ext uri="{FF2B5EF4-FFF2-40B4-BE49-F238E27FC236}">
                <a16:creationId xmlns:a16="http://schemas.microsoft.com/office/drawing/2014/main" id="{F20284BB-19B3-4841-A962-5683CFE1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3733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Right Lane: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99"/>
                </a:solidFill>
              </a:rPr>
              <a:t>Heavier and slower vehicles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Vehicles about to exit</a:t>
            </a:r>
          </a:p>
        </p:txBody>
      </p:sp>
      <p:sp>
        <p:nvSpPr>
          <p:cNvPr id="10" name="Text Box 107">
            <a:extLst>
              <a:ext uri="{FF2B5EF4-FFF2-40B4-BE49-F238E27FC236}">
                <a16:creationId xmlns:a16="http://schemas.microsoft.com/office/drawing/2014/main" id="{0490193D-17AF-4F1C-9767-CDFFEADA5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447800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Center Lane: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Long distance or passing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408F95-DBD9-433D-9D64-4C4995B7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Choosing Lanes on Roadways</a:t>
            </a:r>
            <a:endParaRPr lang="en-US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A5F3870B-550D-4230-BCFD-15317F498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3733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Right Lane: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99"/>
                </a:solidFill>
              </a:rPr>
              <a:t>Heavier and slower vehicles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Vehicles about to exit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C55EB86E-3BB6-475A-A166-8B751E0E7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443318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Center Lane: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Long distance or passing</a:t>
            </a:r>
            <a:endParaRPr lang="en-US" altLang="en-US" sz="2400" dirty="0"/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D38B8AFF-945E-4534-8274-EF232D836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810435"/>
            <a:ext cx="487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Left Lane: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Used for passing except at rush hours</a:t>
            </a:r>
          </a:p>
        </p:txBody>
      </p:sp>
      <p:pic>
        <p:nvPicPr>
          <p:cNvPr id="13" name="Picture 12" descr="Diagram of choosing lanes on roadways">
            <a:extLst>
              <a:ext uri="{FF2B5EF4-FFF2-40B4-BE49-F238E27FC236}">
                <a16:creationId xmlns:a16="http://schemas.microsoft.com/office/drawing/2014/main" id="{E960CA51-7698-4567-9363-7E2857D4B6C1}"/>
              </a:ext>
            </a:extLst>
          </p:cNvPr>
          <p:cNvPicPr/>
          <p:nvPr/>
        </p:nvPicPr>
        <p:blipFill rotWithShape="1">
          <a:blip r:embed="rId2"/>
          <a:srcRect l="29978" t="53442" r="13772" b="13343"/>
          <a:stretch/>
        </p:blipFill>
        <p:spPr bwMode="auto">
          <a:xfrm>
            <a:off x="0" y="4267200"/>
            <a:ext cx="890905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Characteristics of an Expressway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1/28/2020</a:t>
            </a:fld>
            <a:endParaRPr lang="en-US"/>
          </a:p>
        </p:txBody>
      </p:sp>
      <p:pic>
        <p:nvPicPr>
          <p:cNvPr id="10" name="Picture 9" descr="Diagram of an expressway">
            <a:extLst>
              <a:ext uri="{FF2B5EF4-FFF2-40B4-BE49-F238E27FC236}">
                <a16:creationId xmlns:a16="http://schemas.microsoft.com/office/drawing/2014/main" id="{381F0E12-A4EE-4465-A725-0BDFE9E512D4}"/>
              </a:ext>
            </a:extLst>
          </p:cNvPr>
          <p:cNvPicPr/>
          <p:nvPr/>
        </p:nvPicPr>
        <p:blipFill rotWithShape="1">
          <a:blip r:embed="rId2"/>
          <a:srcRect l="29748" t="25862" r="13888" b="18426"/>
          <a:stretch/>
        </p:blipFill>
        <p:spPr bwMode="auto">
          <a:xfrm>
            <a:off x="0" y="1371600"/>
            <a:ext cx="9144000" cy="5495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E8E280-F35D-4116-B69A-09030501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Passing on Multi-Lane Roads</a:t>
            </a:r>
            <a:endParaRPr lang="en-US" dirty="0"/>
          </a:p>
        </p:txBody>
      </p:sp>
      <p:pic>
        <p:nvPicPr>
          <p:cNvPr id="8" name="Picture 7" descr="Diagram of passing on multi-lane roads">
            <a:extLst>
              <a:ext uri="{FF2B5EF4-FFF2-40B4-BE49-F238E27FC236}">
                <a16:creationId xmlns:a16="http://schemas.microsoft.com/office/drawing/2014/main" id="{A94ED078-8F99-4953-B5B3-464B6FD23971}"/>
              </a:ext>
            </a:extLst>
          </p:cNvPr>
          <p:cNvPicPr/>
          <p:nvPr/>
        </p:nvPicPr>
        <p:blipFill rotWithShape="1">
          <a:blip r:embed="rId2"/>
          <a:srcRect l="538" t="5769" r="50000" b="57693"/>
          <a:stretch/>
        </p:blipFill>
        <p:spPr bwMode="auto">
          <a:xfrm>
            <a:off x="0" y="1882775"/>
            <a:ext cx="91440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EE87B-9CB3-4B66-8361-E72CD26A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When Being Passed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61CAA98-B5CB-4DA6-9872-DFFD4C8BAE56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371600"/>
            <a:ext cx="81534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 sz="2400" b="1" dirty="0">
                <a:solidFill>
                  <a:srgbClr val="000099"/>
                </a:solidFill>
              </a:rPr>
              <a:t>Check passing vehicle’s position</a:t>
            </a:r>
          </a:p>
          <a:p>
            <a:pPr>
              <a:lnSpc>
                <a:spcPct val="140000"/>
              </a:lnSpc>
            </a:pPr>
            <a:r>
              <a:rPr lang="en-US" altLang="en-US" sz="2400" b="1" dirty="0">
                <a:solidFill>
                  <a:srgbClr val="000099"/>
                </a:solidFill>
              </a:rPr>
              <a:t>Move away from it slightly if it is too close</a:t>
            </a:r>
          </a:p>
          <a:p>
            <a:pPr>
              <a:lnSpc>
                <a:spcPct val="140000"/>
              </a:lnSpc>
            </a:pPr>
            <a:r>
              <a:rPr lang="en-US" altLang="en-US" sz="2400" b="1" dirty="0">
                <a:solidFill>
                  <a:srgbClr val="000099"/>
                </a:solidFill>
              </a:rPr>
              <a:t>Do not increase speed </a:t>
            </a:r>
          </a:p>
          <a:p>
            <a:pPr>
              <a:lnSpc>
                <a:spcPct val="140000"/>
              </a:lnSpc>
            </a:pPr>
            <a:r>
              <a:rPr lang="en-US" altLang="en-US" sz="2400" b="1" dirty="0">
                <a:solidFill>
                  <a:srgbClr val="000099"/>
                </a:solidFill>
              </a:rPr>
              <a:t>Once passed, create space ahead and behind</a:t>
            </a:r>
          </a:p>
        </p:txBody>
      </p:sp>
      <p:pic>
        <p:nvPicPr>
          <p:cNvPr id="9" name="Picture 8" descr="Diagram of what to do when being passed">
            <a:extLst>
              <a:ext uri="{FF2B5EF4-FFF2-40B4-BE49-F238E27FC236}">
                <a16:creationId xmlns:a16="http://schemas.microsoft.com/office/drawing/2014/main" id="{1277C257-32A6-4B2D-BD68-7307D9E0D5E6}"/>
              </a:ext>
            </a:extLst>
          </p:cNvPr>
          <p:cNvPicPr/>
          <p:nvPr/>
        </p:nvPicPr>
        <p:blipFill rotWithShape="1">
          <a:blip r:embed="rId2"/>
          <a:srcRect l="42961" t="59617" r="2096" b="12491"/>
          <a:stretch/>
        </p:blipFill>
        <p:spPr bwMode="auto">
          <a:xfrm>
            <a:off x="76200" y="3657600"/>
            <a:ext cx="9067800" cy="3173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E73179-15AF-4A15-AFC2-E26E853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 Lane Roadway Exit</a:t>
            </a:r>
            <a:endParaRPr lang="en-US" dirty="0"/>
          </a:p>
        </p:txBody>
      </p:sp>
      <p:sp>
        <p:nvSpPr>
          <p:cNvPr id="8" name="Text Box 112">
            <a:extLst>
              <a:ext uri="{FF2B5EF4-FFF2-40B4-BE49-F238E27FC236}">
                <a16:creationId xmlns:a16="http://schemas.microsoft.com/office/drawing/2014/main" id="{1E5D964D-949C-4110-859A-6812202AD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1447800"/>
            <a:ext cx="449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accent1"/>
                </a:solidFill>
              </a:rPr>
              <a:t>Check to Rear and Right Rear  Use Mirrors and Check </a:t>
            </a:r>
            <a:r>
              <a:rPr lang="en-US" altLang="en-US" sz="2000" dirty="0" err="1">
                <a:solidFill>
                  <a:schemeClr val="accent1"/>
                </a:solidFill>
              </a:rPr>
              <a:t>Blindzones</a:t>
            </a:r>
            <a:r>
              <a:rPr lang="en-US" altLang="en-US" sz="2000" dirty="0">
                <a:solidFill>
                  <a:schemeClr val="accent1"/>
                </a:solidFill>
              </a:rPr>
              <a:t>    Use lane change indicator (right) </a:t>
            </a:r>
          </a:p>
        </p:txBody>
      </p:sp>
      <p:pic>
        <p:nvPicPr>
          <p:cNvPr id="9" name="Picture 8" descr="Diagram of a multiple lane roadway exit">
            <a:extLst>
              <a:ext uri="{FF2B5EF4-FFF2-40B4-BE49-F238E27FC236}">
                <a16:creationId xmlns:a16="http://schemas.microsoft.com/office/drawing/2014/main" id="{1DB52D7F-88D6-4589-8ADA-2F81E79C3D60}"/>
              </a:ext>
            </a:extLst>
          </p:cNvPr>
          <p:cNvPicPr/>
          <p:nvPr/>
        </p:nvPicPr>
        <p:blipFill rotWithShape="1">
          <a:blip r:embed="rId2"/>
          <a:srcRect l="385" t="5983" r="53241" b="52991"/>
          <a:stretch/>
        </p:blipFill>
        <p:spPr bwMode="auto">
          <a:xfrm>
            <a:off x="0" y="2590800"/>
            <a:ext cx="91440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C32341-2732-425C-957F-8881BD255792}"/>
              </a:ext>
            </a:extLst>
          </p:cNvPr>
          <p:cNvSpPr/>
          <p:nvPr/>
        </p:nvSpPr>
        <p:spPr>
          <a:xfrm>
            <a:off x="762000" y="609600"/>
            <a:ext cx="3921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Lane Position at Exit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3091F4DB-4E6E-44D6-B5BA-65035C3A3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48" y="16605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accent1"/>
                </a:solidFill>
              </a:rPr>
              <a:t>Maintain speed                            Check Mirrors</a:t>
            </a:r>
          </a:p>
        </p:txBody>
      </p:sp>
      <p:pic>
        <p:nvPicPr>
          <p:cNvPr id="10" name="Picture 9" descr="Diagram of the lane position at an exit">
            <a:extLst>
              <a:ext uri="{FF2B5EF4-FFF2-40B4-BE49-F238E27FC236}">
                <a16:creationId xmlns:a16="http://schemas.microsoft.com/office/drawing/2014/main" id="{94BD8763-3FED-4DA6-9108-384E60AC7E3F}"/>
              </a:ext>
            </a:extLst>
          </p:cNvPr>
          <p:cNvPicPr/>
          <p:nvPr/>
        </p:nvPicPr>
        <p:blipFill rotWithShape="1">
          <a:blip r:embed="rId2"/>
          <a:srcRect l="29903" t="31086" r="13976" b="16750"/>
          <a:stretch/>
        </p:blipFill>
        <p:spPr bwMode="auto">
          <a:xfrm>
            <a:off x="0" y="2362200"/>
            <a:ext cx="9144000" cy="4491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D4B73F-CBC6-4CEA-9885-2A5DDD153D60}"/>
              </a:ext>
            </a:extLst>
          </p:cNvPr>
          <p:cNvSpPr/>
          <p:nvPr/>
        </p:nvSpPr>
        <p:spPr>
          <a:xfrm>
            <a:off x="609600" y="609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Deceleration on Exit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3E9BDCFD-578A-441B-B248-6FE88731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371600"/>
            <a:ext cx="464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accent1"/>
                </a:solidFill>
              </a:rPr>
              <a:t>Enter Exit Area                         Release Lane Changer Device Release Accelerator and Check Rear</a:t>
            </a:r>
          </a:p>
        </p:txBody>
      </p:sp>
      <p:pic>
        <p:nvPicPr>
          <p:cNvPr id="10" name="Picture 9" descr="Diagram of deceleration on exiting">
            <a:extLst>
              <a:ext uri="{FF2B5EF4-FFF2-40B4-BE49-F238E27FC236}">
                <a16:creationId xmlns:a16="http://schemas.microsoft.com/office/drawing/2014/main" id="{4E148459-94B2-480C-9DFF-5AC34664676E}"/>
              </a:ext>
            </a:extLst>
          </p:cNvPr>
          <p:cNvPicPr/>
          <p:nvPr/>
        </p:nvPicPr>
        <p:blipFill rotWithShape="1">
          <a:blip r:embed="rId2"/>
          <a:srcRect l="29908" t="31725" r="14052" b="19730"/>
          <a:stretch/>
        </p:blipFill>
        <p:spPr bwMode="auto">
          <a:xfrm>
            <a:off x="0" y="2819400"/>
            <a:ext cx="91440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1E5EF2-0421-4E19-A076-5D46B737A247}"/>
              </a:ext>
            </a:extLst>
          </p:cNvPr>
          <p:cNvSpPr/>
          <p:nvPr/>
        </p:nvSpPr>
        <p:spPr>
          <a:xfrm>
            <a:off x="685800" y="609600"/>
            <a:ext cx="3967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Adjusting Exit Speed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234C8EB2-67BB-4681-B616-17C37496A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478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1"/>
                </a:solidFill>
              </a:rPr>
              <a:t>Reduce Speed to Exit Speed Check New Path of Travel to Front</a:t>
            </a:r>
          </a:p>
        </p:txBody>
      </p:sp>
      <p:pic>
        <p:nvPicPr>
          <p:cNvPr id="12" name="Picture 11" descr="Diagram of adjusting exit speed on an exit ramp">
            <a:extLst>
              <a:ext uri="{FF2B5EF4-FFF2-40B4-BE49-F238E27FC236}">
                <a16:creationId xmlns:a16="http://schemas.microsoft.com/office/drawing/2014/main" id="{0BB0A18E-B82F-48ED-B42F-8DF8AD5B4205}"/>
              </a:ext>
            </a:extLst>
          </p:cNvPr>
          <p:cNvPicPr/>
          <p:nvPr/>
        </p:nvPicPr>
        <p:blipFill rotWithShape="1">
          <a:blip r:embed="rId2"/>
          <a:srcRect l="375" t="5769" r="51966" b="53846"/>
          <a:stretch/>
        </p:blipFill>
        <p:spPr bwMode="auto">
          <a:xfrm>
            <a:off x="0" y="2743200"/>
            <a:ext cx="8980469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AD7F3-B3FF-4F85-910A-D531EFAD7C3F}"/>
              </a:ext>
            </a:extLst>
          </p:cNvPr>
          <p:cNvSpPr/>
          <p:nvPr/>
        </p:nvSpPr>
        <p:spPr>
          <a:xfrm>
            <a:off x="685800" y="632370"/>
            <a:ext cx="2477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Weave Lane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Diagram of a weave lane">
            <a:extLst>
              <a:ext uri="{FF2B5EF4-FFF2-40B4-BE49-F238E27FC236}">
                <a16:creationId xmlns:a16="http://schemas.microsoft.com/office/drawing/2014/main" id="{41B4E857-1957-46D6-909B-2BEE2C34452F}"/>
              </a:ext>
            </a:extLst>
          </p:cNvPr>
          <p:cNvPicPr/>
          <p:nvPr/>
        </p:nvPicPr>
        <p:blipFill rotWithShape="1">
          <a:blip r:embed="rId2"/>
          <a:srcRect l="29861" t="32149" r="14238" b="13343"/>
          <a:stretch/>
        </p:blipFill>
        <p:spPr bwMode="auto">
          <a:xfrm>
            <a:off x="0" y="1371600"/>
            <a:ext cx="9144000" cy="5486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 of a stop sign at the end of an exit ramp">
            <a:extLst>
              <a:ext uri="{FF2B5EF4-FFF2-40B4-BE49-F238E27FC236}">
                <a16:creationId xmlns:a16="http://schemas.microsoft.com/office/drawing/2014/main" id="{DABB3F1F-5F3E-4BAA-BE48-D70071D33F40}"/>
              </a:ext>
            </a:extLst>
          </p:cNvPr>
          <p:cNvPicPr/>
          <p:nvPr/>
        </p:nvPicPr>
        <p:blipFill rotWithShape="1">
          <a:blip r:embed="rId2"/>
          <a:srcRect l="33912" t="42370" r="13890" b="10788"/>
          <a:stretch/>
        </p:blipFill>
        <p:spPr bwMode="auto">
          <a:xfrm>
            <a:off x="0" y="2590800"/>
            <a:ext cx="90678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F9A79E-3B11-48C6-9224-71F6B48D3695}"/>
              </a:ext>
            </a:extLst>
          </p:cNvPr>
          <p:cNvSpPr/>
          <p:nvPr/>
        </p:nvSpPr>
        <p:spPr>
          <a:xfrm>
            <a:off x="609600" y="609600"/>
            <a:ext cx="4969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Potential Exiting Problems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CC8BC7A-5B32-4E72-9C8C-28B2B9AA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671" y="1295400"/>
            <a:ext cx="4724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“Weave” lane conflicts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Traffic stopped on the exit ramp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Short deceleration lane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Very slow ramp speed</a:t>
            </a:r>
          </a:p>
        </p:txBody>
      </p:sp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FC6D4-1FF0-4C40-9268-19FB31D4DCA4}"/>
              </a:ext>
            </a:extLst>
          </p:cNvPr>
          <p:cNvSpPr/>
          <p:nvPr/>
        </p:nvSpPr>
        <p:spPr>
          <a:xfrm>
            <a:off x="762000" y="593709"/>
            <a:ext cx="5036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On the Roadway… Do Not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BC2E9B6-0F5B-4545-A65E-30DD7CC4F92E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4478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Drive over or across median, yellow painted line, or raised dividing section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Make a left turn or a U-turn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Use left lane except for passing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Change lanes without signaling and checking for an open gap</a:t>
            </a:r>
          </a:p>
        </p:txBody>
      </p:sp>
      <p:pic>
        <p:nvPicPr>
          <p:cNvPr id="14" name="Picture 7" descr="Picture of a blue Volkswagon">
            <a:extLst>
              <a:ext uri="{FF2B5EF4-FFF2-40B4-BE49-F238E27FC236}">
                <a16:creationId xmlns:a16="http://schemas.microsoft.com/office/drawing/2014/main" id="{FB086CBC-8025-4411-9E0A-C0372037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07" y="4567518"/>
            <a:ext cx="21145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D7D4-DB49-483F-B17E-93B8DFA0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On the Roadway… Do Not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C9FDD-EB2A-4D9D-BFD5-0A765D4C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DECA6-CBB9-4742-976D-4C9AF784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0BEA1-EEC1-4560-9C96-04CEFBA1C9CD}"/>
              </a:ext>
            </a:extLst>
          </p:cNvPr>
          <p:cNvSpPr/>
          <p:nvPr/>
        </p:nvSpPr>
        <p:spPr>
          <a:xfrm>
            <a:off x="266700" y="14478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  <a:latin typeface="Arial" panose="020B0604020202020204" pitchFamily="34" charset="0"/>
              </a:rPr>
              <a:t> Drive onto freeway except through an on-ramp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  <a:latin typeface="Arial" panose="020B0604020202020204" pitchFamily="34" charset="0"/>
              </a:rPr>
              <a:t> Park or Stop on the freeway, except at areas provided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  <a:latin typeface="Arial" panose="020B0604020202020204" pitchFamily="34" charset="0"/>
              </a:rPr>
              <a:t> Park on shoulder unless you have an emergency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  <a:latin typeface="Arial" panose="020B0604020202020204" pitchFamily="34" charset="0"/>
              </a:rPr>
              <a:t> Backup</a:t>
            </a:r>
          </a:p>
        </p:txBody>
      </p:sp>
      <p:pic>
        <p:nvPicPr>
          <p:cNvPr id="7" name="Picture 6" descr="Picture of a blue Volkswagen">
            <a:extLst>
              <a:ext uri="{FF2B5EF4-FFF2-40B4-BE49-F238E27FC236}">
                <a16:creationId xmlns:a16="http://schemas.microsoft.com/office/drawing/2014/main" id="{DDD01743-8B64-4F38-BCE4-255660CC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694569"/>
            <a:ext cx="2343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6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Cloverleaf Interchange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Object 5" descr="Diagram of a cloverleaf interchange">
            <a:extLst>
              <a:ext uri="{FF2B5EF4-FFF2-40B4-BE49-F238E27FC236}">
                <a16:creationId xmlns:a16="http://schemas.microsoft.com/office/drawing/2014/main" id="{8BCB6BE4-731E-451C-9070-B7C998C3A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280221"/>
              </p:ext>
            </p:extLst>
          </p:nvPr>
        </p:nvGraphicFramePr>
        <p:xfrm>
          <a:off x="990600" y="1447800"/>
          <a:ext cx="5337175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Paint Shop Pro Image" r:id="rId3" imgW="5024390" imgH="4809756" progId="PaintShopPro">
                  <p:embed/>
                </p:oleObj>
              </mc:Choice>
              <mc:Fallback>
                <p:oleObj name="Paint Shop Pro Image" r:id="rId3" imgW="5024390" imgH="4809756" progId="PaintShopPro">
                  <p:embed/>
                  <p:pic>
                    <p:nvPicPr>
                      <p:cNvPr id="37893" name="Object 5">
                        <a:extLst>
                          <a:ext uri="{FF2B5EF4-FFF2-40B4-BE49-F238E27FC236}">
                            <a16:creationId xmlns:a16="http://schemas.microsoft.com/office/drawing/2014/main" id="{204A92DE-55D1-46A7-9229-5FF01F478B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5337175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09EEB73E-0441-4C4B-BD3F-86E052840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1447800"/>
            <a:ext cx="1905000" cy="2031325"/>
          </a:xfrm>
          <a:prstGeom prst="rect">
            <a:avLst/>
          </a:prstGeom>
          <a:noFill/>
          <a:ln w="25400" cmpd="sng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000099"/>
                </a:solidFill>
              </a:rPr>
              <a:t>To make a left turn, drive over or under the freeway  onto which you wish to turn left,  and exit to the right.</a:t>
            </a:r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icture of an expressway">
            <a:extLst>
              <a:ext uri="{FF2B5EF4-FFF2-40B4-BE49-F238E27FC236}">
                <a16:creationId xmlns:a16="http://schemas.microsoft.com/office/drawing/2014/main" id="{3E801618-A1AD-4504-8FDC-EB715026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ECD20-49EA-4F4D-96E1-43848988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475B5-C288-493F-A154-6AE9A89B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FC4BB-90C9-4BA7-8DE8-DBEE8950D912}"/>
              </a:ext>
            </a:extLst>
          </p:cNvPr>
          <p:cNvSpPr/>
          <p:nvPr/>
        </p:nvSpPr>
        <p:spPr>
          <a:xfrm>
            <a:off x="685800" y="609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Multiple Lane Roadway Dangers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0C846B3-FBEC-4660-8B25-39382DA5519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16075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Higher speeds-greater breaking distances needed. (takes longer to stop!)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Field of vision is narrowed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Highway hypnosis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Velocitation</a:t>
            </a:r>
            <a:r>
              <a:rPr lang="en-US" altLang="en-US" sz="2800" dirty="0">
                <a:solidFill>
                  <a:srgbClr val="000099"/>
                </a:solidFill>
              </a:rPr>
              <a:t> effect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Entering and exiting sometimes on the left</a:t>
            </a:r>
          </a:p>
        </p:txBody>
      </p:sp>
    </p:spTree>
    <p:extLst>
      <p:ext uri="{BB962C8B-B14F-4D97-AF65-F5344CB8AC3E}">
        <p14:creationId xmlns:p14="http://schemas.microsoft.com/office/powerpoint/2010/main" val="512237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CB0D-F1E7-49DA-B80B-48A36475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55693-FC89-40F3-8490-CD998D3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6" descr="Picture of an expressway">
            <a:extLst>
              <a:ext uri="{FF2B5EF4-FFF2-40B4-BE49-F238E27FC236}">
                <a16:creationId xmlns:a16="http://schemas.microsoft.com/office/drawing/2014/main" id="{18AB8C95-128B-4299-9B96-AA0580FE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CF6761-97CC-4E8B-9BE3-91BA3F67055D}"/>
              </a:ext>
            </a:extLst>
          </p:cNvPr>
          <p:cNvSpPr/>
          <p:nvPr/>
        </p:nvSpPr>
        <p:spPr>
          <a:xfrm>
            <a:off x="609600" y="609600"/>
            <a:ext cx="5386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Multiple Lane Roadway Dangers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5845170-8E68-458E-A143-9088F9CAE886}"/>
              </a:ext>
            </a:extLst>
          </p:cNvPr>
          <p:cNvSpPr txBox="1">
            <a:spLocks noChangeArrowheads="1"/>
          </p:cNvSpPr>
          <p:nvPr/>
        </p:nvSpPr>
        <p:spPr>
          <a:xfrm>
            <a:off x="404157" y="1616075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Vehicles on shoulder re-entering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Windy sections of the roadway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Two vehicles changing lanes into same lane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Slow moving vehicles ahead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“Pack Driving”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Tire Hydroplaning during wet weather conditions</a:t>
            </a:r>
          </a:p>
        </p:txBody>
      </p:sp>
    </p:spTree>
    <p:extLst>
      <p:ext uri="{BB962C8B-B14F-4D97-AF65-F5344CB8AC3E}">
        <p14:creationId xmlns:p14="http://schemas.microsoft.com/office/powerpoint/2010/main" val="558066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of a driver's view from a dashboard when the driver starts to focus on the yellow dividing line">
            <a:extLst>
              <a:ext uri="{FF2B5EF4-FFF2-40B4-BE49-F238E27FC236}">
                <a16:creationId xmlns:a16="http://schemas.microsoft.com/office/drawing/2014/main" id="{0A5043E3-4632-4328-9FE2-8E8AE286B4EC}"/>
              </a:ext>
            </a:extLst>
          </p:cNvPr>
          <p:cNvPicPr/>
          <p:nvPr/>
        </p:nvPicPr>
        <p:blipFill rotWithShape="1">
          <a:blip r:embed="rId2"/>
          <a:srcRect l="58102" t="33215" r="14931" b="39319"/>
          <a:stretch/>
        </p:blipFill>
        <p:spPr bwMode="auto">
          <a:xfrm>
            <a:off x="4119282" y="1447800"/>
            <a:ext cx="4867835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9" descr="Picture of a rest area sign">
            <a:extLst>
              <a:ext uri="{FF2B5EF4-FFF2-40B4-BE49-F238E27FC236}">
                <a16:creationId xmlns:a16="http://schemas.microsoft.com/office/drawing/2014/main" id="{FC5C68F1-9F8C-4736-8F28-5E4696E9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D174D5-F76D-4FED-A2F1-DE62E3BE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Highway Hypnosis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2D4B1-B01F-4445-99DB-A632E58B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6371E-1197-4208-96AB-C5F9735E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B4750DD3-4E73-4847-B9F1-C91AA5B3F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41" y="1447800"/>
            <a:ext cx="44196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dirty="0"/>
              <a:t>This is a dull or drowsy condition that can occur because of the concentration needed while driving long distances. It becomes worse when the driver’s eyes focus on the yellow line.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D9E1731-5976-48C6-9FE4-75C658F48AEE}"/>
              </a:ext>
            </a:extLst>
          </p:cNvPr>
          <p:cNvSpPr txBox="1">
            <a:spLocks noChangeArrowheads="1"/>
          </p:cNvSpPr>
          <p:nvPr/>
        </p:nvSpPr>
        <p:spPr>
          <a:xfrm>
            <a:off x="4493559" y="3841750"/>
            <a:ext cx="441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Plan breaks and rest stops to combat highway hypnosis or pull to a safe area for rest and sleep when tired.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1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67F7-9D71-4BD1-AFAB-DC136A50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Ramp Metering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06C0-1DC7-412E-962E-79748E0F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E05C4-BCBF-4A56-8945-1374F026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5708ED7-B880-48EF-AB66-CD18D909584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99"/>
                </a:solidFill>
              </a:rPr>
              <a:t> System of Lights and sensors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99"/>
                </a:solidFill>
              </a:rPr>
              <a:t> Allows only one car at a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99"/>
                </a:solidFill>
              </a:rPr>
              <a:t> For entering a limited access highway.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99"/>
              </a:solidFill>
            </a:endParaRPr>
          </a:p>
        </p:txBody>
      </p:sp>
      <p:pic>
        <p:nvPicPr>
          <p:cNvPr id="7" name="Picture 6" descr="Picture of a red flashing light">
            <a:extLst>
              <a:ext uri="{FF2B5EF4-FFF2-40B4-BE49-F238E27FC236}">
                <a16:creationId xmlns:a16="http://schemas.microsoft.com/office/drawing/2014/main" id="{A6BCFA51-8497-419C-851E-4B6E7262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581400"/>
            <a:ext cx="92807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icture of a green flashing light">
            <a:extLst>
              <a:ext uri="{FF2B5EF4-FFF2-40B4-BE49-F238E27FC236}">
                <a16:creationId xmlns:a16="http://schemas.microsoft.com/office/drawing/2014/main" id="{221507EC-8B63-4E0E-A8F8-9917AD183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9144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24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B854-F5A2-441F-BD12-D2DF98EA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Short Trips on Expressways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4779A-3468-4754-91BF-35FDE345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0F023-4501-4465-9898-7502744F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3B9A235-C2E8-4D92-B794-3148CB09DA9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5105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1800" b="1" dirty="0">
                <a:solidFill>
                  <a:srgbClr val="000099"/>
                </a:solidFill>
              </a:rPr>
              <a:t>Know the name, route, and number                                                        of the entrance and exit to be used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800" b="1" dirty="0">
                <a:solidFill>
                  <a:srgbClr val="000099"/>
                </a:solidFill>
              </a:rPr>
              <a:t>Check vehicle for maintenance problems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800" b="1" dirty="0">
                <a:solidFill>
                  <a:srgbClr val="000099"/>
                </a:solidFill>
              </a:rPr>
              <a:t>Take a local map (if needed)</a:t>
            </a:r>
          </a:p>
        </p:txBody>
      </p:sp>
      <p:pic>
        <p:nvPicPr>
          <p:cNvPr id="7" name="Picture 5" descr="Picture of an interstate sign">
            <a:extLst>
              <a:ext uri="{FF2B5EF4-FFF2-40B4-BE49-F238E27FC236}">
                <a16:creationId xmlns:a16="http://schemas.microsoft.com/office/drawing/2014/main" id="{6DE89ABA-9FF4-424D-BDC8-FC0E60B4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icture of a sign used for a fork in an interstate">
            <a:extLst>
              <a:ext uri="{FF2B5EF4-FFF2-40B4-BE49-F238E27FC236}">
                <a16:creationId xmlns:a16="http://schemas.microsoft.com/office/drawing/2014/main" id="{E0C68101-DA9A-4617-9557-03A1EA1B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icture of a junction sign">
            <a:extLst>
              <a:ext uri="{FF2B5EF4-FFF2-40B4-BE49-F238E27FC236}">
                <a16:creationId xmlns:a16="http://schemas.microsoft.com/office/drawing/2014/main" id="{ABA44541-1FAF-4325-A346-A167B6BBA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95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8" descr="A picture of a highway and a bridge near a city">
            <a:extLst>
              <a:ext uri="{FF2B5EF4-FFF2-40B4-BE49-F238E27FC236}">
                <a16:creationId xmlns:a16="http://schemas.microsoft.com/office/drawing/2014/main" id="{9D43096D-F2A3-4371-92C9-3B8A07DB8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62002"/>
              </p:ext>
            </p:extLst>
          </p:nvPr>
        </p:nvGraphicFramePr>
        <p:xfrm>
          <a:off x="685800" y="3255962"/>
          <a:ext cx="321627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6" imgW="5303838" imgH="4395788" progId="MS_ClipArt_Gallery.2">
                  <p:embed/>
                </p:oleObj>
              </mc:Choice>
              <mc:Fallback>
                <p:oleObj name="Clip" r:id="rId6" imgW="5303838" imgH="4395788" progId="MS_ClipArt_Gallery.2">
                  <p:embed/>
                  <p:pic>
                    <p:nvPicPr>
                      <p:cNvPr id="35847" name="Object 8">
                        <a:extLst>
                          <a:ext uri="{FF2B5EF4-FFF2-40B4-BE49-F238E27FC236}">
                            <a16:creationId xmlns:a16="http://schemas.microsoft.com/office/drawing/2014/main" id="{04C1F5C3-9B6C-44EC-8E64-EF8532543D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55962"/>
                        <a:ext cx="321627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&quot;Plan a time to travel to avoid congestion, above all as you approach major cities&quot;">
            <a:extLst>
              <a:ext uri="{FF2B5EF4-FFF2-40B4-BE49-F238E27FC236}">
                <a16:creationId xmlns:a16="http://schemas.microsoft.com/office/drawing/2014/main" id="{A27FC716-D541-491F-AF5B-8569695CE03C}"/>
              </a:ext>
            </a:extLst>
          </p:cNvPr>
          <p:cNvPicPr/>
          <p:nvPr/>
        </p:nvPicPr>
        <p:blipFill rotWithShape="1">
          <a:blip r:embed="rId8"/>
          <a:srcRect l="60946" t="65277" r="17609" b="22143"/>
          <a:stretch/>
        </p:blipFill>
        <p:spPr bwMode="auto">
          <a:xfrm>
            <a:off x="4247197" y="4121822"/>
            <a:ext cx="4612005" cy="1526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1936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1DAB-B383-4B14-BED0-E70294E4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Long Trips on Expressways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2FED5-EBE4-4F86-805C-9F1D8E56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0B053-9018-4D76-9CA0-AC97E31F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13" descr="Picture of a man checking beneath the hood">
            <a:extLst>
              <a:ext uri="{FF2B5EF4-FFF2-40B4-BE49-F238E27FC236}">
                <a16:creationId xmlns:a16="http://schemas.microsoft.com/office/drawing/2014/main" id="{F222F05F-564B-4903-9EB5-DA93B9428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8956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74585ED-DB19-48B3-A3F8-7630B1887CE5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447800"/>
            <a:ext cx="5562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99"/>
                </a:solidFill>
              </a:rPr>
              <a:t>Maintenance check of vehicle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99"/>
                </a:solidFill>
              </a:rPr>
              <a:t>Vehicle loading considerations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99"/>
                </a:solidFill>
              </a:rPr>
              <a:t>Plan stops for: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000099"/>
                </a:solidFill>
              </a:rPr>
              <a:t>Food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000099"/>
                </a:solidFill>
              </a:rPr>
              <a:t>Rest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000099"/>
                </a:solidFill>
              </a:rPr>
              <a:t>Fuel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99"/>
                </a:solidFill>
              </a:rPr>
              <a:t>Know the route numbers needed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99"/>
                </a:solidFill>
              </a:rPr>
              <a:t>Check with police for construction delays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99"/>
                </a:solidFill>
              </a:rPr>
              <a:t>Carry money or credit cards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99"/>
                </a:solidFill>
              </a:rPr>
              <a:t>Take a map of planned route</a:t>
            </a:r>
          </a:p>
        </p:txBody>
      </p:sp>
      <p:pic>
        <p:nvPicPr>
          <p:cNvPr id="8" name="Picture 6" descr="Picture of a sign with a fork and knife">
            <a:extLst>
              <a:ext uri="{FF2B5EF4-FFF2-40B4-BE49-F238E27FC236}">
                <a16:creationId xmlns:a16="http://schemas.microsoft.com/office/drawing/2014/main" id="{B49FA997-27CB-4BCC-B0E8-A1BD838C4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icture of a sign with a gas pump">
            <a:extLst>
              <a:ext uri="{FF2B5EF4-FFF2-40B4-BE49-F238E27FC236}">
                <a16:creationId xmlns:a16="http://schemas.microsoft.com/office/drawing/2014/main" id="{928601CD-C479-41B3-B400-DAE61CDC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19600" y="259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 of a sign with a question mark">
            <a:extLst>
              <a:ext uri="{FF2B5EF4-FFF2-40B4-BE49-F238E27FC236}">
                <a16:creationId xmlns:a16="http://schemas.microsoft.com/office/drawing/2014/main" id="{6172BE3A-5DBA-4C04-A81C-8023F90E1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Picture of a sign with a medical symbol">
            <a:extLst>
              <a:ext uri="{FF2B5EF4-FFF2-40B4-BE49-F238E27FC236}">
                <a16:creationId xmlns:a16="http://schemas.microsoft.com/office/drawing/2014/main" id="{D55A6084-E205-44AE-8CC4-C767A74CB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35" y="3951287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653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2942-DEC2-4E61-B4AF-A465B81D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Reducing Risk Entering the Roadway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BB287-C22B-4EBC-AE4D-FCB72BB5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5A6B-E481-4787-B7F9-ADD29722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FF359B9-BFE7-4880-8C91-8A85D62A320B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4478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</a:rPr>
              <a:t>Search for proper entrance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</a:rPr>
              <a:t>Search for potential conflicts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</a:rPr>
              <a:t>Prepare to adjust speed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</a:rPr>
              <a:t>Avoid stopping on the ramp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</a:rPr>
              <a:t>Prepare to drive onto the shoulder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</a:rPr>
              <a:t>Merge smoothly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</a:rPr>
              <a:t>Create space around your vehicle</a:t>
            </a:r>
          </a:p>
        </p:txBody>
      </p:sp>
    </p:spTree>
    <p:extLst>
      <p:ext uri="{BB962C8B-B14F-4D97-AF65-F5344CB8AC3E}">
        <p14:creationId xmlns:p14="http://schemas.microsoft.com/office/powerpoint/2010/main" val="3744348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CB44-A78E-44BA-B118-2B292CF4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Increase Following Distance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2CCF-C94C-4FF7-A224-6A10E668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783F8-E2EA-40FE-9BD8-E3C60A07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C423B79-096C-4DEF-BAE6-6CAEEF576503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0" y="1895475"/>
            <a:ext cx="5486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Following large trucks or buses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Following motorcycles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Driving in bad weather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When being tailgated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When driving a heavy load or</a:t>
            </a:r>
            <a:br>
              <a:rPr lang="en-US" altLang="en-US" sz="2400" b="1" dirty="0">
                <a:solidFill>
                  <a:srgbClr val="000099"/>
                </a:solidFill>
              </a:rPr>
            </a:br>
            <a:r>
              <a:rPr lang="en-US" altLang="en-US" sz="2400" b="1" dirty="0">
                <a:solidFill>
                  <a:srgbClr val="000099"/>
                </a:solidFill>
              </a:rPr>
              <a:t> pulling a trailer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Entering/exiting the expressway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  <p:graphicFrame>
        <p:nvGraphicFramePr>
          <p:cNvPr id="7" name="Object 6" descr="Picture of a car tailgating a tractor trailer">
            <a:extLst>
              <a:ext uri="{FF2B5EF4-FFF2-40B4-BE49-F238E27FC236}">
                <a16:creationId xmlns:a16="http://schemas.microsoft.com/office/drawing/2014/main" id="{15E52E86-84DE-4932-BBDA-73951F0104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757565"/>
              </p:ext>
            </p:extLst>
          </p:nvPr>
        </p:nvGraphicFramePr>
        <p:xfrm>
          <a:off x="347383" y="1762125"/>
          <a:ext cx="331470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Paint Shop Pro Image" r:id="rId3" imgW="2448780" imgH="2458537" progId="PaintShopPro">
                  <p:embed/>
                </p:oleObj>
              </mc:Choice>
              <mc:Fallback>
                <p:oleObj name="Paint Shop Pro Image" r:id="rId3" imgW="2448780" imgH="2458537" progId="PaintShopPro">
                  <p:embed/>
                  <p:pic>
                    <p:nvPicPr>
                      <p:cNvPr id="38916" name="Object 6">
                        <a:extLst>
                          <a:ext uri="{FF2B5EF4-FFF2-40B4-BE49-F238E27FC236}">
                            <a16:creationId xmlns:a16="http://schemas.microsoft.com/office/drawing/2014/main" id="{E53CD609-C813-4BF2-B44D-3E1FD6A403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83" y="1762125"/>
                        <a:ext cx="3314700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263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699F-09F9-45BE-BBFE-22C0A2CD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Special Roadway Conditions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9D8C-5979-4896-88CC-548461AA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73E99-A775-45E8-8EEB-3D04BA5C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Object 5" descr="Picture of a bridge going over an expressway in front of a city">
            <a:extLst>
              <a:ext uri="{FF2B5EF4-FFF2-40B4-BE49-F238E27FC236}">
                <a16:creationId xmlns:a16="http://schemas.microsoft.com/office/drawing/2014/main" id="{262FA05D-0526-42A9-BF9D-A0382F989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711952"/>
              </p:ext>
            </p:extLst>
          </p:nvPr>
        </p:nvGraphicFramePr>
        <p:xfrm>
          <a:off x="5013325" y="1905000"/>
          <a:ext cx="367347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lip" r:id="rId3" imgW="5303838" imgH="4395788" progId="MS_ClipArt_Gallery.2">
                  <p:embed/>
                </p:oleObj>
              </mc:Choice>
              <mc:Fallback>
                <p:oleObj name="Clip" r:id="rId3" imgW="5303838" imgH="4395788" progId="MS_ClipArt_Gallery.2">
                  <p:embed/>
                  <p:pic>
                    <p:nvPicPr>
                      <p:cNvPr id="39940" name="Object 5">
                        <a:extLst>
                          <a:ext uri="{FF2B5EF4-FFF2-40B4-BE49-F238E27FC236}">
                            <a16:creationId xmlns:a16="http://schemas.microsoft.com/office/drawing/2014/main" id="{E6DDB0AE-1F19-4D0A-BB9F-B7831223CC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1905000"/>
                        <a:ext cx="367347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9168CC18-2B38-47A0-B1C4-C387A2B49C3F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2133600"/>
            <a:ext cx="4800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</a:rPr>
              <a:t> Expressways through cities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</a:rPr>
              <a:t> Disabled vehicles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000099"/>
                </a:solidFill>
              </a:rPr>
              <a:t>Others along the roadway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000099"/>
                </a:solidFill>
              </a:rPr>
              <a:t>Your vehicle becomes disabled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</a:rPr>
              <a:t> Construction areas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</a:rPr>
              <a:t> Toll booths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06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DC3F6B-31EE-4BB8-9138-2C716CC4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Diamond Interchange</a:t>
            </a:r>
            <a:endParaRPr lang="en-US" dirty="0"/>
          </a:p>
        </p:txBody>
      </p:sp>
      <p:pic>
        <p:nvPicPr>
          <p:cNvPr id="7" name="Picture 6" descr="Diagram of a diamond interchange">
            <a:extLst>
              <a:ext uri="{FF2B5EF4-FFF2-40B4-BE49-F238E27FC236}">
                <a16:creationId xmlns:a16="http://schemas.microsoft.com/office/drawing/2014/main" id="{8E7C32A1-F180-4B4D-A2BC-9358B4A63EAA}"/>
              </a:ext>
            </a:extLst>
          </p:cNvPr>
          <p:cNvPicPr/>
          <p:nvPr/>
        </p:nvPicPr>
        <p:blipFill rotWithShape="1">
          <a:blip r:embed="rId2"/>
          <a:srcRect l="41204" t="25763" r="23726" b="11000"/>
          <a:stretch/>
        </p:blipFill>
        <p:spPr bwMode="auto">
          <a:xfrm>
            <a:off x="1143000" y="1371600"/>
            <a:ext cx="5181600" cy="5349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Trumpet Interchange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Diagram of a trumpet interchange">
            <a:extLst>
              <a:ext uri="{FF2B5EF4-FFF2-40B4-BE49-F238E27FC236}">
                <a16:creationId xmlns:a16="http://schemas.microsoft.com/office/drawing/2014/main" id="{BE283A3D-F0EC-4453-8FBF-0365EC95C387}"/>
              </a:ext>
            </a:extLst>
          </p:cNvPr>
          <p:cNvPicPr/>
          <p:nvPr/>
        </p:nvPicPr>
        <p:blipFill rotWithShape="1">
          <a:blip r:embed="rId2"/>
          <a:srcRect l="38194" t="26828" r="21180" b="18027"/>
          <a:stretch/>
        </p:blipFill>
        <p:spPr bwMode="auto">
          <a:xfrm>
            <a:off x="762000" y="1447801"/>
            <a:ext cx="5562600" cy="5282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BECE2D-574A-42CC-A18B-31226CD056F8}"/>
              </a:ext>
            </a:extLst>
          </p:cNvPr>
          <p:cNvSpPr/>
          <p:nvPr/>
        </p:nvSpPr>
        <p:spPr>
          <a:xfrm>
            <a:off x="838200" y="609600"/>
            <a:ext cx="5192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Frontage Road Interchange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Diagram of a frontage road interchange">
            <a:extLst>
              <a:ext uri="{FF2B5EF4-FFF2-40B4-BE49-F238E27FC236}">
                <a16:creationId xmlns:a16="http://schemas.microsoft.com/office/drawing/2014/main" id="{FB9898DD-22F3-421E-AF82-10A989628276}"/>
              </a:ext>
            </a:extLst>
          </p:cNvPr>
          <p:cNvPicPr/>
          <p:nvPr/>
        </p:nvPicPr>
        <p:blipFill rotWithShape="1">
          <a:blip r:embed="rId2"/>
          <a:srcRect l="39931" t="29383" r="21296" b="16963"/>
          <a:stretch/>
        </p:blipFill>
        <p:spPr bwMode="auto">
          <a:xfrm>
            <a:off x="381000" y="1295400"/>
            <a:ext cx="5867400" cy="4966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AF26F-4BBE-41D5-B88E-B3D83020882F}"/>
              </a:ext>
            </a:extLst>
          </p:cNvPr>
          <p:cNvSpPr/>
          <p:nvPr/>
        </p:nvSpPr>
        <p:spPr>
          <a:xfrm>
            <a:off x="609600" y="609600"/>
            <a:ext cx="5311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Expressway Signs</a:t>
            </a:r>
          </a:p>
        </p:txBody>
      </p:sp>
      <p:pic>
        <p:nvPicPr>
          <p:cNvPr id="7" name="Picture 9" descr="Illustration of a speed limit minimum and maximum sign">
            <a:extLst>
              <a:ext uri="{FF2B5EF4-FFF2-40B4-BE49-F238E27FC236}">
                <a16:creationId xmlns:a16="http://schemas.microsoft.com/office/drawing/2014/main" id="{9749D2EB-DEA9-492D-A63B-64D5E6DF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88" y="4191000"/>
            <a:ext cx="90646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Picture of an interstate sign">
            <a:extLst>
              <a:ext uri="{FF2B5EF4-FFF2-40B4-BE49-F238E27FC236}">
                <a16:creationId xmlns:a16="http://schemas.microsoft.com/office/drawing/2014/main" id="{5531716D-D630-4D08-B79E-FCF7C0783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88" y="2133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12" descr="Picture of a warning sign">
            <a:extLst>
              <a:ext uri="{FF2B5EF4-FFF2-40B4-BE49-F238E27FC236}">
                <a16:creationId xmlns:a16="http://schemas.microsoft.com/office/drawing/2014/main" id="{B10ED9BA-FFA6-4D79-97EF-D3D251441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593840"/>
              </p:ext>
            </p:extLst>
          </p:nvPr>
        </p:nvGraphicFramePr>
        <p:xfrm>
          <a:off x="891988" y="4267200"/>
          <a:ext cx="11366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r:id="rId5" imgW="2370732" imgH="2370732" progId="">
                  <p:embed/>
                </p:oleObj>
              </mc:Choice>
              <mc:Fallback>
                <p:oleObj r:id="rId5" imgW="2370732" imgH="2370732" progId="">
                  <p:embed/>
                  <p:pic>
                    <p:nvPicPr>
                      <p:cNvPr id="20" name="Object 12">
                        <a:extLst>
                          <a:ext uri="{FF2B5EF4-FFF2-40B4-BE49-F238E27FC236}">
                            <a16:creationId xmlns:a16="http://schemas.microsoft.com/office/drawing/2014/main" id="{246028CE-48CA-483B-9E5D-F608B6C27C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988" y="4267200"/>
                        <a:ext cx="11366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3" descr="Picture of an upcoming merge sign">
            <a:extLst>
              <a:ext uri="{FF2B5EF4-FFF2-40B4-BE49-F238E27FC236}">
                <a16:creationId xmlns:a16="http://schemas.microsoft.com/office/drawing/2014/main" id="{FA8B6995-49AF-4160-8F13-B46E22A76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88" y="4343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Picture of a guide sign">
            <a:extLst>
              <a:ext uri="{FF2B5EF4-FFF2-40B4-BE49-F238E27FC236}">
                <a16:creationId xmlns:a16="http://schemas.microsoft.com/office/drawing/2014/main" id="{C1A3EEF9-DB23-456F-BEBD-166AFB59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88" y="2209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Picture of a camp site ahead sign">
            <a:extLst>
              <a:ext uri="{FF2B5EF4-FFF2-40B4-BE49-F238E27FC236}">
                <a16:creationId xmlns:a16="http://schemas.microsoft.com/office/drawing/2014/main" id="{596A202C-7CAE-46AD-B8B4-B01C8052B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88" y="2209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Picture of a fork in the interstate sign">
            <a:extLst>
              <a:ext uri="{FF2B5EF4-FFF2-40B4-BE49-F238E27FC236}">
                <a16:creationId xmlns:a16="http://schemas.microsoft.com/office/drawing/2014/main" id="{F60562B8-DFFD-4CAA-AE41-BDBCA9E5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88" y="2133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8">
            <a:extLst>
              <a:ext uri="{FF2B5EF4-FFF2-40B4-BE49-F238E27FC236}">
                <a16:creationId xmlns:a16="http://schemas.microsoft.com/office/drawing/2014/main" id="{8AA20B66-C16E-4DBF-95A7-C5F563D83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388" y="14478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Interstate sign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10744403-33CD-4C02-805D-80A5A06A0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88" y="35052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Warning sign</a:t>
            </a: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28308C52-09E6-471E-983F-659F38304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188" y="1295400"/>
            <a:ext cx="21336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altLang="en-US" sz="2800" dirty="0"/>
              <a:t>Guide sign</a:t>
            </a:r>
            <a:endParaRPr lang="en-US" altLang="en-US" sz="2400" b="0" dirty="0"/>
          </a:p>
        </p:txBody>
      </p:sp>
      <p:pic>
        <p:nvPicPr>
          <p:cNvPr id="18" name="Picture 21" descr="Picture of a zoo sign">
            <a:extLst>
              <a:ext uri="{FF2B5EF4-FFF2-40B4-BE49-F238E27FC236}">
                <a16:creationId xmlns:a16="http://schemas.microsoft.com/office/drawing/2014/main" id="{16AD82C0-4410-4A58-9CE4-8EF797CC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88" y="2133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2">
            <a:extLst>
              <a:ext uri="{FF2B5EF4-FFF2-40B4-BE49-F238E27FC236}">
                <a16:creationId xmlns:a16="http://schemas.microsoft.com/office/drawing/2014/main" id="{F7DFD36A-9D9E-4515-9FF5-19620382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188" y="35052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Speed limit</a:t>
            </a:r>
          </a:p>
        </p:txBody>
      </p:sp>
      <p:pic>
        <p:nvPicPr>
          <p:cNvPr id="20" name="Picture 23" descr="Picture of a night speed limit sign">
            <a:extLst>
              <a:ext uri="{FF2B5EF4-FFF2-40B4-BE49-F238E27FC236}">
                <a16:creationId xmlns:a16="http://schemas.microsoft.com/office/drawing/2014/main" id="{BD42AB4C-B426-4CD4-825D-CD2665EF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88" y="4343400"/>
            <a:ext cx="1060450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35FC1B-A7BE-40FB-AF21-DBD94FA9D758}"/>
              </a:ext>
            </a:extLst>
          </p:cNvPr>
          <p:cNvSpPr/>
          <p:nvPr/>
        </p:nvSpPr>
        <p:spPr>
          <a:xfrm>
            <a:off x="685800" y="609600"/>
            <a:ext cx="5630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Expressway Signals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DD50F2-E17C-4BEC-9B74-3277F0FB37BC}"/>
              </a:ext>
            </a:extLst>
          </p:cNvPr>
          <p:cNvSpPr txBox="1">
            <a:spLocks noChangeArrowheads="1"/>
          </p:cNvSpPr>
          <p:nvPr/>
        </p:nvSpPr>
        <p:spPr>
          <a:xfrm>
            <a:off x="2590800" y="1676400"/>
            <a:ext cx="3886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Lane Use Signals</a:t>
            </a:r>
          </a:p>
          <a:p>
            <a:pPr lvl="1"/>
            <a:r>
              <a:rPr lang="en-US" altLang="en-US" b="1">
                <a:solidFill>
                  <a:srgbClr val="008000"/>
                </a:solidFill>
              </a:rPr>
              <a:t> Green arrow</a:t>
            </a:r>
          </a:p>
          <a:p>
            <a:pPr lvl="1"/>
            <a:r>
              <a:rPr lang="en-US" altLang="en-US" b="1">
                <a:solidFill>
                  <a:srgbClr val="FF9933"/>
                </a:solidFill>
              </a:rPr>
              <a:t> Yellow “X”</a:t>
            </a:r>
          </a:p>
          <a:p>
            <a:pPr lvl="1"/>
            <a:r>
              <a:rPr lang="en-US" altLang="en-US" b="1">
                <a:solidFill>
                  <a:srgbClr val="FF0000"/>
                </a:solidFill>
              </a:rPr>
              <a:t> Red “X”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Picture of tunnel entry signs">
            <a:extLst>
              <a:ext uri="{FF2B5EF4-FFF2-40B4-BE49-F238E27FC236}">
                <a16:creationId xmlns:a16="http://schemas.microsoft.com/office/drawing/2014/main" id="{555BA470-3392-41EF-9BA4-26236AC1E95D}"/>
              </a:ext>
            </a:extLst>
          </p:cNvPr>
          <p:cNvPicPr/>
          <p:nvPr/>
        </p:nvPicPr>
        <p:blipFill rotWithShape="1">
          <a:blip r:embed="rId2"/>
          <a:srcRect l="38426" t="57274" r="22338" b="13982"/>
          <a:stretch/>
        </p:blipFill>
        <p:spPr bwMode="auto">
          <a:xfrm>
            <a:off x="0" y="3720726"/>
            <a:ext cx="8915400" cy="3137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3E7AC8-AC4F-4B59-AA29-FC0A738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Expressway Lane Markings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25FAAC-7D74-4DFB-90EF-5476A00627FA}"/>
              </a:ext>
            </a:extLst>
          </p:cNvPr>
          <p:cNvSpPr/>
          <p:nvPr/>
        </p:nvSpPr>
        <p:spPr>
          <a:xfrm>
            <a:off x="457200" y="1447800"/>
            <a:ext cx="4572000" cy="3567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Solid yellow line</a:t>
            </a:r>
          </a:p>
          <a:p>
            <a:pPr marL="457200" indent="-457200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Solid white line</a:t>
            </a:r>
          </a:p>
          <a:p>
            <a:pPr marL="457200" indent="-457200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Broken white line</a:t>
            </a:r>
          </a:p>
          <a:p>
            <a:pPr marL="457200" indent="-457200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HOV lane</a:t>
            </a:r>
          </a:p>
        </p:txBody>
      </p:sp>
      <p:pic>
        <p:nvPicPr>
          <p:cNvPr id="8" name="Picture 7" descr="Picture of expressway lane markings">
            <a:extLst>
              <a:ext uri="{FF2B5EF4-FFF2-40B4-BE49-F238E27FC236}">
                <a16:creationId xmlns:a16="http://schemas.microsoft.com/office/drawing/2014/main" id="{9AA80CD0-B040-4AE7-859C-A017EDC27505}"/>
              </a:ext>
            </a:extLst>
          </p:cNvPr>
          <p:cNvPicPr/>
          <p:nvPr/>
        </p:nvPicPr>
        <p:blipFill rotWithShape="1">
          <a:blip r:embed="rId2"/>
          <a:srcRect l="67789" t="37736" r="4808" b="14210"/>
          <a:stretch/>
        </p:blipFill>
        <p:spPr bwMode="auto">
          <a:xfrm>
            <a:off x="4381500" y="1447800"/>
            <a:ext cx="4343400" cy="4262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A3A778C-6A52-4D76-A7F2-346A017E7EFB}"/>
</file>

<file path=customXml/itemProps2.xml><?xml version="1.0" encoding="utf-8"?>
<ds:datastoreItem xmlns:ds="http://schemas.openxmlformats.org/officeDocument/2006/customXml" ds:itemID="{0F296F10-D8FF-4780-9849-ECF6EC12A487}"/>
</file>

<file path=customXml/itemProps3.xml><?xml version="1.0" encoding="utf-8"?>
<ds:datastoreItem xmlns:ds="http://schemas.openxmlformats.org/officeDocument/2006/customXml" ds:itemID="{DA9F775B-53B4-4A73-AFFA-A52B80BFBBEF}"/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964</Words>
  <Application>Microsoft Office PowerPoint</Application>
  <PresentationFormat>On-screen Show (4:3)</PresentationFormat>
  <Paragraphs>226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Monotype Sorts</vt:lpstr>
      <vt:lpstr>Times New Roman</vt:lpstr>
      <vt:lpstr>Wingdings</vt:lpstr>
      <vt:lpstr>Office Theme</vt:lpstr>
      <vt:lpstr>Paint Shop Pro Image</vt:lpstr>
      <vt:lpstr>Clip</vt:lpstr>
      <vt:lpstr>Information Processing: Complex Risk Environment</vt:lpstr>
      <vt:lpstr>Characteristics of an Expressway</vt:lpstr>
      <vt:lpstr>Cloverleaf Interchange</vt:lpstr>
      <vt:lpstr>Diamond Interchange</vt:lpstr>
      <vt:lpstr>Trumpet Interchange</vt:lpstr>
      <vt:lpstr>PowerPoint Presentation</vt:lpstr>
      <vt:lpstr>PowerPoint Presentation</vt:lpstr>
      <vt:lpstr>PowerPoint Presentation</vt:lpstr>
      <vt:lpstr>Expressway Lane Markings</vt:lpstr>
      <vt:lpstr>Entrance Ramps</vt:lpstr>
      <vt:lpstr>Entering the On-Ramp</vt:lpstr>
      <vt:lpstr>Entering Acceleration Lane</vt:lpstr>
      <vt:lpstr>Entering Merge Area</vt:lpstr>
      <vt:lpstr>Entering the Gap in Flow</vt:lpstr>
      <vt:lpstr>Entering the Traffic Flow</vt:lpstr>
      <vt:lpstr>Entering the Appropriate Lane</vt:lpstr>
      <vt:lpstr>PowerPoint Presentation</vt:lpstr>
      <vt:lpstr>Choosing Lanes at Exit/Entrance</vt:lpstr>
      <vt:lpstr>Choosing Lanes on Roadways</vt:lpstr>
      <vt:lpstr>Passing on Multi-Lane Roads</vt:lpstr>
      <vt:lpstr>When Being Passed</vt:lpstr>
      <vt:lpstr>Multiple Lane Roadway Exit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the Roadway… Do Not</vt:lpstr>
      <vt:lpstr>PowerPoint Presentation</vt:lpstr>
      <vt:lpstr>PowerPoint Presentation</vt:lpstr>
      <vt:lpstr>Highway Hypnosis</vt:lpstr>
      <vt:lpstr>Ramp Metering</vt:lpstr>
      <vt:lpstr>Short Trips on Expressways</vt:lpstr>
      <vt:lpstr>Long Trips on Expressways</vt:lpstr>
      <vt:lpstr>Reducing Risk Entering the Roadway</vt:lpstr>
      <vt:lpstr>Increase Following Distance</vt:lpstr>
      <vt:lpstr>Special Roadway Conditions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410</cp:revision>
  <dcterms:created xsi:type="dcterms:W3CDTF">2017-02-01T18:23:33Z</dcterms:created>
  <dcterms:modified xsi:type="dcterms:W3CDTF">2020-01-28T15:04:18Z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