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Basic Maneuvering Tasks: Moderate Risk Environment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8DD931-19B7-40A6-806C-A02847E4B234}"/>
              </a:ext>
            </a:extLst>
          </p:cNvPr>
          <p:cNvSpPr/>
          <p:nvPr/>
        </p:nvSpPr>
        <p:spPr>
          <a:xfrm>
            <a:off x="228600" y="2224806"/>
            <a:ext cx="8077200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Topic 1   Risk Assessment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2   Space Management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3   Lane Changes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4   Turnabouts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5	   Parking</a:t>
            </a:r>
            <a:endParaRPr kumimoji="1"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icture of a car with a student driver sign interposed on top ">
            <a:extLst>
              <a:ext uri="{FF2B5EF4-FFF2-40B4-BE49-F238E27FC236}">
                <a16:creationId xmlns:a16="http://schemas.microsoft.com/office/drawing/2014/main" id="{9ED61BA2-0A59-419E-94A5-AC69422B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68" y="4523628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Reducing Driving Risk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A5A261B-550E-4EA3-8318-5D444493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001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Majority of drivers rate themselves as good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Good versus poor procedures and processing</a:t>
            </a:r>
            <a:endParaRPr lang="en-US" altLang="en-US" b="1" dirty="0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93212B29-A733-46A6-9245-2AEABD3F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45720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Poor driving experiences develop poor driving behaviors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Reduction Goals </a:t>
            </a:r>
            <a:endParaRPr lang="en-US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035C0C4-447C-4615-940F-3682BE8A5551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2324100"/>
            <a:ext cx="7239000" cy="2209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Make every driving sequence a good driving sequence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 dirty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Use processing techniques to make judgments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 dirty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Develop sound procedures for maneuvers</a:t>
            </a:r>
          </a:p>
        </p:txBody>
      </p:sp>
      <p:pic>
        <p:nvPicPr>
          <p:cNvPr id="12" name="Picture 8" descr="Picture of a road sign stating &quot;goals&quot;">
            <a:extLst>
              <a:ext uri="{FF2B5EF4-FFF2-40B4-BE49-F238E27FC236}">
                <a16:creationId xmlns:a16="http://schemas.microsoft.com/office/drawing/2014/main" id="{CB0188AE-3556-424A-88F4-A25D6397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57600"/>
            <a:ext cx="23622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 Components</a:t>
            </a:r>
            <a:endParaRPr lang="en-US" dirty="0"/>
          </a:p>
        </p:txBody>
      </p:sp>
      <p:pic>
        <p:nvPicPr>
          <p:cNvPr id="7" name="Picture 6" descr="Picture of a head with input output">
            <a:extLst>
              <a:ext uri="{FF2B5EF4-FFF2-40B4-BE49-F238E27FC236}">
                <a16:creationId xmlns:a16="http://schemas.microsoft.com/office/drawing/2014/main" id="{FBAA170C-BEA3-496E-9DDA-50F2D9CA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28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2EF3AF7-12F8-4DE6-9B26-5FEAAC9A42CF}"/>
              </a:ext>
            </a:extLst>
          </p:cNvPr>
          <p:cNvSpPr txBox="1">
            <a:spLocks noChangeArrowheads="1"/>
          </p:cNvSpPr>
          <p:nvPr/>
        </p:nvSpPr>
        <p:spPr>
          <a:xfrm>
            <a:off x="2169459" y="1524000"/>
            <a:ext cx="6553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b="1"/>
              <a:t>Three steps for Space Management are: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Search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Evaluate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Execute</a:t>
            </a:r>
          </a:p>
          <a:p>
            <a:pPr marL="1084263" lvl="1" indent="-454025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400" b="1"/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b="1"/>
              <a:t>Line of Sight, Path of Travel, or Area Changes</a:t>
            </a: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400" b="1"/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b="1"/>
              <a:t>Clear Opposite Area or Areas for Speed or Position Adjustments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System Components</a:t>
            </a:r>
            <a:endParaRPr lang="en-US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1E8FBCCF-C59A-40F4-A79B-B25020A869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71700"/>
            <a:ext cx="5257800" cy="2514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Speed Adjustment</a:t>
            </a:r>
          </a:p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Lane Position Adjustment</a:t>
            </a:r>
          </a:p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Risk Reduction is Goal</a:t>
            </a:r>
          </a:p>
          <a:p>
            <a:pPr marL="463550" indent="-46355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Guidelines for Decision-Making</a:t>
            </a:r>
            <a:endParaRPr lang="en-US" altLang="en-US" sz="2000" b="1" dirty="0"/>
          </a:p>
        </p:txBody>
      </p:sp>
      <p:pic>
        <p:nvPicPr>
          <p:cNvPr id="11" name="Picture 10" descr="Illustration of a car passing another car">
            <a:extLst>
              <a:ext uri="{FF2B5EF4-FFF2-40B4-BE49-F238E27FC236}">
                <a16:creationId xmlns:a16="http://schemas.microsoft.com/office/drawing/2014/main" id="{1700F9CF-8555-44DD-BAEC-A7634BED51D4}"/>
              </a:ext>
            </a:extLst>
          </p:cNvPr>
          <p:cNvPicPr/>
          <p:nvPr/>
        </p:nvPicPr>
        <p:blipFill rotWithShape="1">
          <a:blip r:embed="rId2"/>
          <a:srcRect l="64468" t="16966" r="15353" b="4871"/>
          <a:stretch/>
        </p:blipFill>
        <p:spPr bwMode="auto">
          <a:xfrm>
            <a:off x="5867400" y="0"/>
            <a:ext cx="32766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Space Management Areas</a:t>
            </a:r>
            <a:endParaRPr kumimoji="1"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4F1B4B8B-3C4E-4517-AC34-27839252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63" y="1295400"/>
            <a:ext cx="509467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A Space Management Scheme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Illustration of a central space area">
            <a:extLst>
              <a:ext uri="{FF2B5EF4-FFF2-40B4-BE49-F238E27FC236}">
                <a16:creationId xmlns:a16="http://schemas.microsoft.com/office/drawing/2014/main" id="{65890010-1DAA-4CAD-A5D2-F3CC4506D6F3}"/>
              </a:ext>
            </a:extLst>
          </p:cNvPr>
          <p:cNvPicPr/>
          <p:nvPr/>
        </p:nvPicPr>
        <p:blipFill rotWithShape="1">
          <a:blip r:embed="rId2"/>
          <a:srcRect l="33102" t="37261" r="16088" b="10575"/>
          <a:stretch/>
        </p:blipFill>
        <p:spPr bwMode="auto">
          <a:xfrm>
            <a:off x="0" y="2142330"/>
            <a:ext cx="9067799" cy="4715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Managing Space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83AA91B-D357-4927-AF2D-33ECCDB8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388" y="1447800"/>
            <a:ext cx="4769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Evaluation for Alternatives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Illustration of evaluation for alternatives">
            <a:extLst>
              <a:ext uri="{FF2B5EF4-FFF2-40B4-BE49-F238E27FC236}">
                <a16:creationId xmlns:a16="http://schemas.microsoft.com/office/drawing/2014/main" id="{0C3EDA37-2466-451C-8FD3-B04E9EB21E43}"/>
              </a:ext>
            </a:extLst>
          </p:cNvPr>
          <p:cNvPicPr/>
          <p:nvPr/>
        </p:nvPicPr>
        <p:blipFill rotWithShape="1">
          <a:blip r:embed="rId2"/>
          <a:srcRect l="31713" t="37899" r="16551" b="8446"/>
          <a:stretch/>
        </p:blipFill>
        <p:spPr bwMode="auto">
          <a:xfrm>
            <a:off x="0" y="1971021"/>
            <a:ext cx="9058275" cy="4794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Space Management Basics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24F1EE4-5E89-4630-B3C4-590F8A7177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" y="1524000"/>
            <a:ext cx="5486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Searching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en-US" altLang="en-US" b="1" dirty="0">
                <a:latin typeface="Arial" panose="020B0604020202020204" pitchFamily="34" charset="0"/>
              </a:rPr>
              <a:t> to look for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How </a:t>
            </a:r>
            <a:r>
              <a:rPr lang="en-US" altLang="en-US" b="1" dirty="0">
                <a:latin typeface="Arial" panose="020B0604020202020204" pitchFamily="34" charset="0"/>
              </a:rPr>
              <a:t>to look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Where</a:t>
            </a:r>
            <a:r>
              <a:rPr lang="en-US" altLang="en-US" b="1" dirty="0">
                <a:latin typeface="Arial" panose="020B0604020202020204" pitchFamily="34" charset="0"/>
              </a:rPr>
              <a:t> to look</a:t>
            </a:r>
          </a:p>
          <a:p>
            <a:pPr>
              <a:spcBef>
                <a:spcPct val="20000"/>
              </a:spcBef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Evaluating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b="1" dirty="0">
                <a:latin typeface="Arial" panose="020B0604020202020204" pitchFamily="34" charset="0"/>
              </a:rPr>
              <a:t> of a Closed or Changing Area...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Versus…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b="1" dirty="0">
                <a:latin typeface="Arial" panose="020B0604020202020204" pitchFamily="34" charset="0"/>
              </a:rPr>
              <a:t> of Alternative Area</a:t>
            </a:r>
          </a:p>
        </p:txBody>
      </p:sp>
      <p:pic>
        <p:nvPicPr>
          <p:cNvPr id="9" name="Picture 8" descr="Illustration of blue eyes and space management basics">
            <a:extLst>
              <a:ext uri="{FF2B5EF4-FFF2-40B4-BE49-F238E27FC236}">
                <a16:creationId xmlns:a16="http://schemas.microsoft.com/office/drawing/2014/main" id="{73689CF3-7866-45E4-A8D9-1461E7F4CCEC}"/>
              </a:ext>
            </a:extLst>
          </p:cNvPr>
          <p:cNvPicPr/>
          <p:nvPr/>
        </p:nvPicPr>
        <p:blipFill rotWithShape="1">
          <a:blip r:embed="rId2"/>
          <a:srcRect l="60069" t="30021" r="15972" b="41235"/>
          <a:stretch/>
        </p:blipFill>
        <p:spPr bwMode="auto">
          <a:xfrm>
            <a:off x="5486400" y="1447800"/>
            <a:ext cx="32004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ration of a car passing another car">
            <a:extLst>
              <a:ext uri="{FF2B5EF4-FFF2-40B4-BE49-F238E27FC236}">
                <a16:creationId xmlns:a16="http://schemas.microsoft.com/office/drawing/2014/main" id="{80D05287-1804-4B04-ADA5-18EC97FDAC67}"/>
              </a:ext>
            </a:extLst>
          </p:cNvPr>
          <p:cNvPicPr/>
          <p:nvPr/>
        </p:nvPicPr>
        <p:blipFill rotWithShape="1">
          <a:blip r:embed="rId2"/>
          <a:srcRect l="68634" t="17459" r="6366" b="5891"/>
          <a:stretch/>
        </p:blipFill>
        <p:spPr bwMode="auto">
          <a:xfrm>
            <a:off x="5859010" y="435909"/>
            <a:ext cx="3253613" cy="632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685800" y="609600"/>
            <a:ext cx="5173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Management Basics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44">
            <a:extLst>
              <a:ext uri="{FF2B5EF4-FFF2-40B4-BE49-F238E27FC236}">
                <a16:creationId xmlns:a16="http://schemas.microsoft.com/office/drawing/2014/main" id="{59FBA440-E8AE-43B4-A62B-9CD4F0D083B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76400"/>
            <a:ext cx="6248400" cy="3733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Executing Performances:</a:t>
            </a:r>
          </a:p>
          <a:p>
            <a:pPr marL="463550" lvl="1" indent="-344488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Speed change without losing vehicle balance</a:t>
            </a:r>
            <a:endParaRPr lang="en-US" altLang="en-US" sz="2000" b="1" dirty="0"/>
          </a:p>
          <a:p>
            <a:pPr marL="463550" lvl="1" indent="-344488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Lane position change without losing balance</a:t>
            </a:r>
          </a:p>
          <a:p>
            <a:pPr marL="463550" lvl="1" indent="-344488">
              <a:lnSpc>
                <a:spcPct val="110000"/>
              </a:lnSpc>
              <a:buFontTx/>
              <a:buNone/>
            </a:pPr>
            <a:endParaRPr lang="en-US" altLang="en-US" sz="2000" b="1" dirty="0"/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Crash Prevention Performances: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Controlling the Target Area, Sightline</a:t>
            </a:r>
            <a:r>
              <a:rPr lang="en-US" altLang="en-US" sz="2400" dirty="0"/>
              <a:t>, </a:t>
            </a:r>
            <a:r>
              <a:rPr lang="en-US" altLang="en-US" sz="2000" dirty="0"/>
              <a:t>and </a:t>
            </a:r>
            <a:endParaRPr lang="en-US" altLang="en-US" sz="2000" b="1" dirty="0"/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Travel path followed by …  Speed Changes, Position Changes</a:t>
            </a:r>
            <a:r>
              <a:rPr lang="en-US" altLang="en-US" sz="2400" dirty="0"/>
              <a:t>, </a:t>
            </a:r>
            <a:r>
              <a:rPr lang="en-US" altLang="en-US" sz="2000" dirty="0"/>
              <a:t>and Effective Communication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Space Management Basics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69" descr="Illustration of a driver's view of their side view mirror">
            <a:extLst>
              <a:ext uri="{FF2B5EF4-FFF2-40B4-BE49-F238E27FC236}">
                <a16:creationId xmlns:a16="http://schemas.microsoft.com/office/drawing/2014/main" id="{DFD95430-6C2D-49A1-ACC2-FB2B41CC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0050"/>
            <a:ext cx="38862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FFC977-72FE-4A6B-BC4F-B25221FA1DFA}"/>
              </a:ext>
            </a:extLst>
          </p:cNvPr>
          <p:cNvSpPr/>
          <p:nvPr/>
        </p:nvSpPr>
        <p:spPr>
          <a:xfrm>
            <a:off x="-152400" y="1402347"/>
            <a:ext cx="6172200" cy="496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Arial" panose="020B0604020202020204" pitchFamily="34" charset="0"/>
              </a:rPr>
              <a:t>Seeing Changing Space Conditions:</a:t>
            </a:r>
          </a:p>
          <a:p>
            <a:endParaRPr lang="en-US" altLang="en-US" sz="1200" b="1" dirty="0">
              <a:latin typeface="Arial" panose="020B0604020202020204" pitchFamily="34" charset="0"/>
            </a:endParaRP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2000" b="1" dirty="0">
                <a:latin typeface="Arial" panose="020B0604020202020204" pitchFamily="34" charset="0"/>
              </a:rPr>
              <a:t> traffic signal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parked car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bicyclist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vehicle in your left mirror                                     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cycle in your right mirror                                    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large truck following closely behind is…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a target area of a car turning right around a corner">
            <a:extLst>
              <a:ext uri="{FF2B5EF4-FFF2-40B4-BE49-F238E27FC236}">
                <a16:creationId xmlns:a16="http://schemas.microsoft.com/office/drawing/2014/main" id="{EB2B33D7-1402-43E3-99E6-AA2E7B4C8996}"/>
              </a:ext>
            </a:extLst>
          </p:cNvPr>
          <p:cNvPicPr/>
          <p:nvPr/>
        </p:nvPicPr>
        <p:blipFill rotWithShape="1">
          <a:blip r:embed="rId2"/>
          <a:srcRect l="58450" t="30661" r="1967" b="6955"/>
          <a:stretch/>
        </p:blipFill>
        <p:spPr bwMode="auto">
          <a:xfrm>
            <a:off x="3200400" y="1407459"/>
            <a:ext cx="5943599" cy="5450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Turning At Intersections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08A0F-0ABD-479B-B626-3F4A9EEAD9C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3657600" cy="3657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Entry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Vision Control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Motion Control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Steering Control</a:t>
            </a:r>
          </a:p>
          <a:p>
            <a:pPr marL="515938" indent="-515938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Exit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502C33-8735-4133-8E7A-9508B4B975D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866900"/>
            <a:ext cx="7772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Risk is the Chance of Injury, Damage, or Loss</a:t>
            </a:r>
          </a:p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Chance is the Likelihood of a Crash</a:t>
            </a:r>
          </a:p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Injury, Damage, or Loss Are the Consequences of a Crash</a:t>
            </a:r>
          </a:p>
          <a:p>
            <a:pPr marL="563563" indent="-563563">
              <a:lnSpc>
                <a:spcPct val="110000"/>
              </a:lnSpc>
              <a:buClr>
                <a:srgbClr val="00D89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Risk Involves Chance of Reward or Consequence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ration of a target area of a car turning right around a corner">
            <a:extLst>
              <a:ext uri="{FF2B5EF4-FFF2-40B4-BE49-F238E27FC236}">
                <a16:creationId xmlns:a16="http://schemas.microsoft.com/office/drawing/2014/main" id="{A2FA9D26-604C-4BF8-AA2A-AC778496E73B}"/>
              </a:ext>
            </a:extLst>
          </p:cNvPr>
          <p:cNvPicPr/>
          <p:nvPr/>
        </p:nvPicPr>
        <p:blipFill rotWithShape="1">
          <a:blip r:embed="rId2"/>
          <a:srcRect l="58450" t="30661" r="1967" b="6955"/>
          <a:stretch/>
        </p:blipFill>
        <p:spPr bwMode="auto">
          <a:xfrm>
            <a:off x="3200400" y="1407459"/>
            <a:ext cx="5943599" cy="5450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018"/>
            <a:ext cx="9906000" cy="763588"/>
          </a:xfrm>
        </p:spPr>
        <p:txBody>
          <a:bodyPr>
            <a:normAutofit/>
          </a:bodyPr>
          <a:lstStyle/>
          <a:p>
            <a:r>
              <a:rPr lang="en-US" altLang="en-US" dirty="0"/>
              <a:t>Performances In Turning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186CD0D8-1F1A-4887-946D-4A332779DA0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828800"/>
            <a:ext cx="3886200" cy="3505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Approach to Intersection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Communication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Target Areas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Travel Path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Sightline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Speed Adjustment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Lane Position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Reference Turning Point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b="1"/>
              <a:t>Courtesy Considerations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Performances In Lane Change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C488ADC-8199-4813-A653-899EB8C2D1B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90700"/>
            <a:ext cx="434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Traffic Flow to Rear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Appropriate Gap 	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Reduced-risk Decision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Effective Communication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Courtesy Considerations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Gradual Movements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Lane Position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Recheck to Rear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Regain Space</a:t>
            </a:r>
            <a:endParaRPr lang="en-US" altLang="en-US" sz="2000" b="1" dirty="0"/>
          </a:p>
        </p:txBody>
      </p:sp>
      <p:pic>
        <p:nvPicPr>
          <p:cNvPr id="9" name="Picture 8" descr="Illustration of a car moving from the right lane to the center lane">
            <a:extLst>
              <a:ext uri="{FF2B5EF4-FFF2-40B4-BE49-F238E27FC236}">
                <a16:creationId xmlns:a16="http://schemas.microsoft.com/office/drawing/2014/main" id="{BFA76FE8-C9AE-4E4F-9D31-74EAF7678E59}"/>
              </a:ext>
            </a:extLst>
          </p:cNvPr>
          <p:cNvPicPr/>
          <p:nvPr/>
        </p:nvPicPr>
        <p:blipFill rotWithShape="1">
          <a:blip r:embed="rId2"/>
          <a:srcRect l="64699" t="17459" r="15162" b="5039"/>
          <a:stretch/>
        </p:blipFill>
        <p:spPr bwMode="auto">
          <a:xfrm>
            <a:off x="5943600" y="1371600"/>
            <a:ext cx="32004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Changing, Space To The Rear</a:t>
            </a:r>
            <a:endParaRPr lang="en-US" dirty="0"/>
          </a:p>
        </p:txBody>
      </p:sp>
      <p:pic>
        <p:nvPicPr>
          <p:cNvPr id="11" name="Picture 10" descr="Illustration of a driver's perspective from a rear-view mirror">
            <a:extLst>
              <a:ext uri="{FF2B5EF4-FFF2-40B4-BE49-F238E27FC236}">
                <a16:creationId xmlns:a16="http://schemas.microsoft.com/office/drawing/2014/main" id="{FF9661BD-6727-4180-82CC-79D7D84165CA}"/>
              </a:ext>
            </a:extLst>
          </p:cNvPr>
          <p:cNvPicPr/>
          <p:nvPr/>
        </p:nvPicPr>
        <p:blipFill rotWithShape="1">
          <a:blip r:embed="rId2"/>
          <a:srcRect l="28472" t="26828" r="14816" b="14833"/>
          <a:stretch/>
        </p:blipFill>
        <p:spPr bwMode="auto">
          <a:xfrm>
            <a:off x="0" y="1465728"/>
            <a:ext cx="9144000" cy="539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485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Traditional Mirror Settings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n illustration of a driver's view from the rear view mirror with traditional mirror settings">
            <a:extLst>
              <a:ext uri="{FF2B5EF4-FFF2-40B4-BE49-F238E27FC236}">
                <a16:creationId xmlns:a16="http://schemas.microsoft.com/office/drawing/2014/main" id="{30B8E39D-DE6B-4647-BB7A-B926F67B32C3}"/>
              </a:ext>
            </a:extLst>
          </p:cNvPr>
          <p:cNvPicPr/>
          <p:nvPr/>
        </p:nvPicPr>
        <p:blipFill rotWithShape="1">
          <a:blip r:embed="rId2"/>
          <a:srcRect l="28819" t="30873" r="15209" b="9297"/>
          <a:stretch/>
        </p:blipFill>
        <p:spPr bwMode="auto">
          <a:xfrm>
            <a:off x="1" y="1600201"/>
            <a:ext cx="8998404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762000" y="6096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Contemporary Mirror Settings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driver's view from the rear view mirror with contemporary mirror settings">
            <a:extLst>
              <a:ext uri="{FF2B5EF4-FFF2-40B4-BE49-F238E27FC236}">
                <a16:creationId xmlns:a16="http://schemas.microsoft.com/office/drawing/2014/main" id="{5CAEFF0A-EF8A-49E7-BC4A-9AE915ED51DD}"/>
              </a:ext>
            </a:extLst>
          </p:cNvPr>
          <p:cNvPicPr/>
          <p:nvPr/>
        </p:nvPicPr>
        <p:blipFill rotWithShape="1">
          <a:blip r:embed="rId2"/>
          <a:srcRect l="620" t="5501" r="54397" b="35043"/>
          <a:stretch/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2969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car turning around">
            <a:extLst>
              <a:ext uri="{FF2B5EF4-FFF2-40B4-BE49-F238E27FC236}">
                <a16:creationId xmlns:a16="http://schemas.microsoft.com/office/drawing/2014/main" id="{59417CC8-EB89-4C98-88A3-F1E27E5C81F8}"/>
              </a:ext>
            </a:extLst>
          </p:cNvPr>
          <p:cNvPicPr/>
          <p:nvPr/>
        </p:nvPicPr>
        <p:blipFill rotWithShape="1">
          <a:blip r:embed="rId2"/>
          <a:srcRect l="33565" t="45777" r="16319" b="10149"/>
          <a:stretch/>
        </p:blipFill>
        <p:spPr bwMode="auto">
          <a:xfrm>
            <a:off x="0" y="2514600"/>
            <a:ext cx="90678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85F3EC9-1061-4842-B679-EBDEC81D4F45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57400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Line of Sight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A212937F-6990-4B10-8667-E71D688C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AD7F3-B3FF-4F85-910A-D531EFAD7C3F}"/>
              </a:ext>
            </a:extLst>
          </p:cNvPr>
          <p:cNvSpPr/>
          <p:nvPr/>
        </p:nvSpPr>
        <p:spPr>
          <a:xfrm>
            <a:off x="685800" y="609600"/>
            <a:ext cx="2969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car turning around">
            <a:extLst>
              <a:ext uri="{FF2B5EF4-FFF2-40B4-BE49-F238E27FC236}">
                <a16:creationId xmlns:a16="http://schemas.microsoft.com/office/drawing/2014/main" id="{B97E4B22-E963-4F5D-AA9E-E1BCAAF881B1}"/>
              </a:ext>
            </a:extLst>
          </p:cNvPr>
          <p:cNvPicPr/>
          <p:nvPr/>
        </p:nvPicPr>
        <p:blipFill rotWithShape="1">
          <a:blip r:embed="rId2"/>
          <a:srcRect l="28819" t="55571" r="15263" b="5039"/>
          <a:stretch/>
        </p:blipFill>
        <p:spPr bwMode="auto">
          <a:xfrm>
            <a:off x="0" y="3124200"/>
            <a:ext cx="9144000" cy="375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6F786B4-A50C-45BE-BE53-C6D3F92E288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20906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Line of Sight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818EF027-E4E6-4F57-94A5-D7D2191D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20906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2969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llustration of a car turning around on a highway">
            <a:extLst>
              <a:ext uri="{FF2B5EF4-FFF2-40B4-BE49-F238E27FC236}">
                <a16:creationId xmlns:a16="http://schemas.microsoft.com/office/drawing/2014/main" id="{DAAFF28A-BB0A-40E2-BA1A-B5D62B0A5037}"/>
              </a:ext>
            </a:extLst>
          </p:cNvPr>
          <p:cNvPicPr/>
          <p:nvPr/>
        </p:nvPicPr>
        <p:blipFill rotWithShape="1">
          <a:blip r:embed="rId2"/>
          <a:srcRect l="28640" t="53869" r="14782" b="11000"/>
          <a:stretch/>
        </p:blipFill>
        <p:spPr bwMode="auto">
          <a:xfrm>
            <a:off x="0" y="3581400"/>
            <a:ext cx="91440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A2DBFC8-BD78-40F1-9D65-889C34DA749E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BEEFB89-4EF4-4F68-B155-70ABF7D8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04975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62000" y="593709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Angle Parking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llustration of angle parking">
            <a:extLst>
              <a:ext uri="{FF2B5EF4-FFF2-40B4-BE49-F238E27FC236}">
                <a16:creationId xmlns:a16="http://schemas.microsoft.com/office/drawing/2014/main" id="{F4C22DFB-C999-4AC2-8268-14C154443280}"/>
              </a:ext>
            </a:extLst>
          </p:cNvPr>
          <p:cNvPicPr/>
          <p:nvPr/>
        </p:nvPicPr>
        <p:blipFill rotWithShape="1">
          <a:blip r:embed="rId2"/>
          <a:srcRect l="28703" t="57488" r="14931" b="6316"/>
          <a:stretch/>
        </p:blipFill>
        <p:spPr bwMode="auto">
          <a:xfrm>
            <a:off x="0" y="3962401"/>
            <a:ext cx="90297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5A8880-0FB5-451A-8F55-0D75C1E512A8}"/>
              </a:ext>
            </a:extLst>
          </p:cNvPr>
          <p:cNvSpPr txBox="1">
            <a:spLocks noChangeArrowheads="1"/>
          </p:cNvSpPr>
          <p:nvPr/>
        </p:nvSpPr>
        <p:spPr>
          <a:xfrm>
            <a:off x="516470" y="1702088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1DA9A70-4D8A-4DA0-BA5D-A605DE5D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11" y="1736710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03438F-E20C-4940-AE1E-0AE3572F6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144000" cy="838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Perpendicular Parking</a:t>
            </a:r>
          </a:p>
        </p:txBody>
      </p:sp>
      <p:pic>
        <p:nvPicPr>
          <p:cNvPr id="8" name="Picture 7" descr="Illustration of perpendicular parking">
            <a:extLst>
              <a:ext uri="{FF2B5EF4-FFF2-40B4-BE49-F238E27FC236}">
                <a16:creationId xmlns:a16="http://schemas.microsoft.com/office/drawing/2014/main" id="{746A4A93-1BFA-41F9-A93D-E8B4064AEF1F}"/>
              </a:ext>
            </a:extLst>
          </p:cNvPr>
          <p:cNvPicPr/>
          <p:nvPr/>
        </p:nvPicPr>
        <p:blipFill rotWithShape="1">
          <a:blip r:embed="rId2"/>
          <a:srcRect l="28819" t="53868" r="14816" b="5677"/>
          <a:stretch/>
        </p:blipFill>
        <p:spPr bwMode="auto">
          <a:xfrm>
            <a:off x="0" y="3429000"/>
            <a:ext cx="9144001" cy="3411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7BB19FC-988E-4B7E-9CBA-E1DED22133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2718F29-BAA8-4798-BE3E-03101F4D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98705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CE1F7-6A0A-4CAA-9C0C-5DAE2B38AE02}"/>
              </a:ext>
            </a:extLst>
          </p:cNvPr>
          <p:cNvSpPr/>
          <p:nvPr/>
        </p:nvSpPr>
        <p:spPr>
          <a:xfrm>
            <a:off x="488576" y="1447800"/>
            <a:ext cx="6064624" cy="304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Elements of Risk </a:t>
            </a:r>
            <a:r>
              <a:rPr lang="en-US" altLang="en-US" sz="3600" dirty="0">
                <a:latin typeface="Arial" panose="020B0604020202020204" pitchFamily="34" charset="0"/>
              </a:rPr>
              <a:t>are: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</a:rPr>
              <a:t>Risk Assessment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</a:rPr>
              <a:t>Risk Acceptance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solidFill>
                  <a:srgbClr val="009900"/>
                </a:solidFill>
                <a:latin typeface="Arial" panose="020B0604020202020204" pitchFamily="34" charset="0"/>
              </a:rPr>
              <a:t>Risk Compensation</a:t>
            </a:r>
          </a:p>
        </p:txBody>
      </p:sp>
      <p:pic>
        <p:nvPicPr>
          <p:cNvPr id="8" name="Picture 9" descr="Picture of a totaled car">
            <a:extLst>
              <a:ext uri="{FF2B5EF4-FFF2-40B4-BE49-F238E27FC236}">
                <a16:creationId xmlns:a16="http://schemas.microsoft.com/office/drawing/2014/main" id="{496E4D34-4B71-4A8D-8662-BBAF271D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39671"/>
            <a:ext cx="20574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Illustration of cars on a highway">
            <a:extLst>
              <a:ext uri="{FF2B5EF4-FFF2-40B4-BE49-F238E27FC236}">
                <a16:creationId xmlns:a16="http://schemas.microsoft.com/office/drawing/2014/main" id="{EC41AC86-36DA-46D9-90B3-02A5C923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06071"/>
            <a:ext cx="2362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23E5A0-A1C4-4557-9A9E-2BDE45B35356}"/>
              </a:ext>
            </a:extLst>
          </p:cNvPr>
          <p:cNvSpPr/>
          <p:nvPr/>
        </p:nvSpPr>
        <p:spPr>
          <a:xfrm>
            <a:off x="762000" y="609600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Parallel Parking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Illustration of parallel parking">
            <a:extLst>
              <a:ext uri="{FF2B5EF4-FFF2-40B4-BE49-F238E27FC236}">
                <a16:creationId xmlns:a16="http://schemas.microsoft.com/office/drawing/2014/main" id="{48D7AB56-7114-46ED-B7AC-80AE4C615936}"/>
              </a:ext>
            </a:extLst>
          </p:cNvPr>
          <p:cNvPicPr/>
          <p:nvPr/>
        </p:nvPicPr>
        <p:blipFill rotWithShape="1">
          <a:blip r:embed="rId3"/>
          <a:srcRect l="28819" t="51952" r="15047" b="18666"/>
          <a:stretch/>
        </p:blipFill>
        <p:spPr bwMode="auto">
          <a:xfrm>
            <a:off x="0" y="3962400"/>
            <a:ext cx="91440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E8EA67E-BD44-4CFE-ACDE-8B4365367C94}"/>
              </a:ext>
            </a:extLst>
          </p:cNvPr>
          <p:cNvSpPr txBox="1">
            <a:spLocks noChangeArrowheads="1"/>
          </p:cNvSpPr>
          <p:nvPr/>
        </p:nvSpPr>
        <p:spPr>
          <a:xfrm>
            <a:off x="735106" y="1587787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A6B752C-DF0D-4EA3-A60F-1EDFE9C9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306" y="1565375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A7EA10-4162-496D-8F2D-065F9624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Hill Parking</a:t>
            </a:r>
          </a:p>
        </p:txBody>
      </p:sp>
      <p:pic>
        <p:nvPicPr>
          <p:cNvPr id="10" name="Picture 9" descr="Illustration of hill parking">
            <a:extLst>
              <a:ext uri="{FF2B5EF4-FFF2-40B4-BE49-F238E27FC236}">
                <a16:creationId xmlns:a16="http://schemas.microsoft.com/office/drawing/2014/main" id="{2C7B62A7-A002-436A-A9C3-9B7C88DFDC32}"/>
              </a:ext>
            </a:extLst>
          </p:cNvPr>
          <p:cNvPicPr/>
          <p:nvPr/>
        </p:nvPicPr>
        <p:blipFill rotWithShape="1">
          <a:blip r:embed="rId2"/>
          <a:srcRect l="29283" t="51739" r="15509" b="5765"/>
          <a:stretch/>
        </p:blipFill>
        <p:spPr bwMode="auto">
          <a:xfrm>
            <a:off x="0" y="3276601"/>
            <a:ext cx="9138621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2BBECCA-9D9C-41F0-832E-F1C975AD6B92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34353"/>
            <a:ext cx="3505200" cy="198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/>
              <a:t>Line of Sight</a:t>
            </a:r>
            <a:endParaRPr lang="en-US" altLang="en-US" sz="2400" b="1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0FA8832-9018-425E-B4DB-0DF7AF2D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29871"/>
            <a:ext cx="4800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Risk Assessment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8BCA242-8A92-4498-B58F-9431D138AF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Risk Assessment </a:t>
            </a:r>
            <a:r>
              <a:rPr lang="en-US" altLang="en-US" dirty="0"/>
              <a:t>Involves Knowing: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Number or Frequency of Risks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Chance that an Error Can Occur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Consequences of Errors Committed</a:t>
            </a:r>
          </a:p>
        </p:txBody>
      </p:sp>
      <p:pic>
        <p:nvPicPr>
          <p:cNvPr id="11" name="Picture 7" descr="Illustration of a car on a highway">
            <a:extLst>
              <a:ext uri="{FF2B5EF4-FFF2-40B4-BE49-F238E27FC236}">
                <a16:creationId xmlns:a16="http://schemas.microsoft.com/office/drawing/2014/main" id="{2DC8E933-15EC-4623-B54B-DC2C968F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759325"/>
            <a:ext cx="28194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7" descr="Illustration of people crossing a crosswalk">
            <a:extLst>
              <a:ext uri="{FF2B5EF4-FFF2-40B4-BE49-F238E27FC236}">
                <a16:creationId xmlns:a16="http://schemas.microsoft.com/office/drawing/2014/main" id="{1C3682DE-05AE-4F27-B25B-120B6256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34315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192B176-4201-4C2A-A4F0-FC139F3EFF1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28800"/>
            <a:ext cx="7772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Risk Acceptance </a:t>
            </a:r>
            <a:r>
              <a:rPr lang="en-US" altLang="en-US" sz="3600" dirty="0"/>
              <a:t>Involves Knowing: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Potential for Errors</a:t>
            </a:r>
          </a:p>
          <a:p>
            <a:pPr lvl="1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The Result of the Consequences</a:t>
            </a:r>
          </a:p>
          <a:p>
            <a:pPr lvl="2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Reward or False Positives</a:t>
            </a:r>
          </a:p>
          <a:p>
            <a:pPr lvl="2">
              <a:lnSpc>
                <a:spcPct val="16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Penalty, Damage,  or Injury</a:t>
            </a:r>
            <a:endParaRPr lang="en-US" alt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330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Risk Assessment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Illustration of a car's limits">
            <a:extLst>
              <a:ext uri="{FF2B5EF4-FFF2-40B4-BE49-F238E27FC236}">
                <a16:creationId xmlns:a16="http://schemas.microsoft.com/office/drawing/2014/main" id="{DBBA8928-6899-41E1-AC8A-91B2A8246DCD}"/>
              </a:ext>
            </a:extLst>
          </p:cNvPr>
          <p:cNvPicPr/>
          <p:nvPr/>
        </p:nvPicPr>
        <p:blipFill rotWithShape="1">
          <a:blip r:embed="rId2"/>
          <a:srcRect l="29051" t="19163" r="15393" b="9298"/>
          <a:stretch/>
        </p:blipFill>
        <p:spPr bwMode="auto">
          <a:xfrm>
            <a:off x="0" y="1435100"/>
            <a:ext cx="9143999" cy="542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1B4E20-634B-4D89-B17A-89B379D8B634}"/>
              </a:ext>
            </a:extLst>
          </p:cNvPr>
          <p:cNvSpPr txBox="1">
            <a:spLocks noChangeArrowheads="1"/>
          </p:cNvSpPr>
          <p:nvPr/>
        </p:nvSpPr>
        <p:spPr>
          <a:xfrm>
            <a:off x="806824" y="1762125"/>
            <a:ext cx="7772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Risk Compensation </a:t>
            </a:r>
            <a:r>
              <a:rPr lang="en-US" altLang="en-US" sz="3600" dirty="0"/>
              <a:t>Involves: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Recognizing Potential Errors or Limitations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Adjusting Speed to Reduce Errors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Adjusting Lane Position to Reduce Errors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009900"/>
                </a:solidFill>
              </a:rPr>
              <a:t>Appropriate Communication to Reduce Errors</a:t>
            </a:r>
          </a:p>
        </p:txBody>
      </p:sp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icture of a red check mark">
            <a:extLst>
              <a:ext uri="{FF2B5EF4-FFF2-40B4-BE49-F238E27FC236}">
                <a16:creationId xmlns:a16="http://schemas.microsoft.com/office/drawing/2014/main" id="{0B3AD3AF-F629-4D78-A4B2-39220AA6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3319"/>
            <a:ext cx="38100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5D5375-33FC-4DC1-B92A-6BEF01DE13D2}"/>
              </a:ext>
            </a:extLst>
          </p:cNvPr>
          <p:cNvSpPr/>
          <p:nvPr/>
        </p:nvSpPr>
        <p:spPr>
          <a:xfrm>
            <a:off x="609600" y="609600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Reducing Driving Risk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2F969FC-FF13-4E26-B8C9-B1B6858E3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Decision-making is the most important driver skill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Procedural tasks vs. Processing tasks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Learning from good and bad experiences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Learning by observation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of a red check mark">
            <a:extLst>
              <a:ext uri="{FF2B5EF4-FFF2-40B4-BE49-F238E27FC236}">
                <a16:creationId xmlns:a16="http://schemas.microsoft.com/office/drawing/2014/main" id="{BF8E561E-D99F-4DBD-8EC3-C27C2BBC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15049"/>
            <a:ext cx="38100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F289F-5D25-49E2-890C-484C60495C77}"/>
              </a:ext>
            </a:extLst>
          </p:cNvPr>
          <p:cNvSpPr/>
          <p:nvPr/>
        </p:nvSpPr>
        <p:spPr>
          <a:xfrm>
            <a:off x="762000" y="609600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Reducing Driving Risk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6CA2BE-DE82-4C08-B39F-2673E4BB34A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05000"/>
            <a:ext cx="6019800" cy="3048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568325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Procedures and experience equals habits</a:t>
            </a:r>
          </a:p>
          <a:p>
            <a:pPr marL="568325" indent="-568325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/>
          </a:p>
          <a:p>
            <a:pPr marL="568325" indent="-568325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Work for developing best procedures and experience</a:t>
            </a:r>
          </a:p>
          <a:p>
            <a:pPr marL="568325" indent="-568325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000" b="1"/>
          </a:p>
          <a:p>
            <a:pPr marL="568325" indent="-568325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000" b="1"/>
              <a:t>Greater the resistance to change often means the greater the need for changing habits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Reducing Driving Risk</a:t>
            </a:r>
            <a:endParaRPr 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6659F90-57B6-448A-ADE7-128E0F112E7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7772400" cy="1828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Practice is key to sound habits and judgments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1200" b="1"/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/>
              <a:t>What to practice is important</a:t>
            </a:r>
            <a:endParaRPr lang="en-US" altLang="en-US" sz="2400" b="1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1E68596-0E17-4F02-AB81-5A396277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3962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</a:rPr>
              <a:t>Good habits and judgment deteriorate over time</a:t>
            </a:r>
            <a:endParaRPr lang="en-US" altLang="en-US" dirty="0"/>
          </a:p>
        </p:txBody>
      </p:sp>
      <p:pic>
        <p:nvPicPr>
          <p:cNvPr id="10" name="Picture 6" descr="Picture of a car with a student driver sign interposed on top ">
            <a:extLst>
              <a:ext uri="{FF2B5EF4-FFF2-40B4-BE49-F238E27FC236}">
                <a16:creationId xmlns:a16="http://schemas.microsoft.com/office/drawing/2014/main" id="{C42E7776-BE31-4279-9180-A6AB4FC8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7" y="3346824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415891-352C-49E6-BC1D-683AD2934DFC}"/>
</file>

<file path=customXml/itemProps2.xml><?xml version="1.0" encoding="utf-8"?>
<ds:datastoreItem xmlns:ds="http://schemas.openxmlformats.org/officeDocument/2006/customXml" ds:itemID="{F6166BDF-E96B-4868-AD35-974F42FBE024}"/>
</file>

<file path=customXml/itemProps3.xml><?xml version="1.0" encoding="utf-8"?>
<ds:datastoreItem xmlns:ds="http://schemas.openxmlformats.org/officeDocument/2006/customXml" ds:itemID="{D90105D6-493F-420B-8931-CA14D3914955}"/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845</Words>
  <Application>Microsoft Office PowerPoint</Application>
  <PresentationFormat>On-screen Show (4:3)</PresentationFormat>
  <Paragraphs>266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Monotype Sorts</vt:lpstr>
      <vt:lpstr>Times New Roman</vt:lpstr>
      <vt:lpstr>Wingdings</vt:lpstr>
      <vt:lpstr>Office Theme</vt:lpstr>
      <vt:lpstr>Basic Maneuvering Tasks: Moderate Risk Environment</vt:lpstr>
      <vt:lpstr>Risk Assessment</vt:lpstr>
      <vt:lpstr>Risk Assessment</vt:lpstr>
      <vt:lpstr>Risk Assessment</vt:lpstr>
      <vt:lpstr>Risk Assessment</vt:lpstr>
      <vt:lpstr>PowerPoint Presentation</vt:lpstr>
      <vt:lpstr>PowerPoint Presentation</vt:lpstr>
      <vt:lpstr>PowerPoint Presentation</vt:lpstr>
      <vt:lpstr>Reducing Driving Risk</vt:lpstr>
      <vt:lpstr>Reducing Driving Risk</vt:lpstr>
      <vt:lpstr>Risk Reduction Goals </vt:lpstr>
      <vt:lpstr>System Components</vt:lpstr>
      <vt:lpstr>System Components</vt:lpstr>
      <vt:lpstr>Space Management Areas</vt:lpstr>
      <vt:lpstr>Managing Space Areas</vt:lpstr>
      <vt:lpstr>Space Management Basics</vt:lpstr>
      <vt:lpstr>PowerPoint Presentation</vt:lpstr>
      <vt:lpstr>Space Management Basics</vt:lpstr>
      <vt:lpstr>Turning At Intersections</vt:lpstr>
      <vt:lpstr>Performances In Turning</vt:lpstr>
      <vt:lpstr>Performances In Lane Change</vt:lpstr>
      <vt:lpstr>Lane Changing, Space To The Rear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Perpendicular Parking</vt:lpstr>
      <vt:lpstr>PowerPoint Presentation</vt:lpstr>
      <vt:lpstr>Hill Parking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316</cp:revision>
  <dcterms:created xsi:type="dcterms:W3CDTF">2017-02-01T18:23:33Z</dcterms:created>
  <dcterms:modified xsi:type="dcterms:W3CDTF">2020-01-28T15:01:37Z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