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94" r:id="rId36"/>
    <p:sldId id="295" r:id="rId37"/>
    <p:sldId id="296" r:id="rId38"/>
    <p:sldId id="297"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00"/>
    <a:srgbClr val="66FF33"/>
    <a:srgbClr val="66FF66"/>
    <a:srgbClr val="FFFFFF"/>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007" autoAdjust="0"/>
  </p:normalViewPr>
  <p:slideViewPr>
    <p:cSldViewPr>
      <p:cViewPr varScale="1">
        <p:scale>
          <a:sx n="107" d="100"/>
          <a:sy n="107" d="100"/>
        </p:scale>
        <p:origin x="17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30</a:t>
            </a:fld>
            <a:endParaRPr lang="en-US"/>
          </a:p>
        </p:txBody>
      </p:sp>
    </p:spTree>
    <p:extLst>
      <p:ext uri="{BB962C8B-B14F-4D97-AF65-F5344CB8AC3E}">
        <p14:creationId xmlns:p14="http://schemas.microsoft.com/office/powerpoint/2010/main" val="256150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1/28/2020</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9235"/>
            <a:ext cx="8915400" cy="735012"/>
          </a:xfrm>
        </p:spPr>
        <p:txBody>
          <a:bodyPr>
            <a:noAutofit/>
          </a:bodyPr>
          <a:lstStyle/>
          <a:p>
            <a:pPr lvl="1" eaLnBrk="0" hangingPunct="0">
              <a:spcBef>
                <a:spcPct val="20000"/>
              </a:spcBef>
              <a:spcAft>
                <a:spcPts val="713"/>
              </a:spcAft>
            </a:pPr>
            <a:r>
              <a:rPr lang="en-US" altLang="en-US" sz="2800" dirty="0">
                <a:solidFill>
                  <a:schemeClr val="bg1"/>
                </a:solidFill>
                <a:latin typeface="Arial" panose="020B0604020202020204" pitchFamily="34" charset="0"/>
              </a:rPr>
              <a:t>Basic Maneuvering Tasks: Low Risk Environment</a:t>
            </a:r>
            <a:endParaRPr kumimoji="1" lang="en-US" altLang="en-US" sz="2800" dirty="0">
              <a:solidFill>
                <a:schemeClr val="bg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1/28/2020</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68DD931-19B7-40A6-806C-A02847E4B234}"/>
              </a:ext>
            </a:extLst>
          </p:cNvPr>
          <p:cNvSpPr/>
          <p:nvPr/>
        </p:nvSpPr>
        <p:spPr>
          <a:xfrm>
            <a:off x="228600" y="2224806"/>
            <a:ext cx="8077200" cy="1900520"/>
          </a:xfrm>
          <a:prstGeom prst="rect">
            <a:avLst/>
          </a:prstGeom>
        </p:spPr>
        <p:txBody>
          <a:bodyPr wrap="square">
            <a:spAutoFit/>
          </a:bodyPr>
          <a:lstStyle/>
          <a:p>
            <a:pPr lvl="1" algn="just" eaLnBrk="0" hangingPunct="0">
              <a:spcBef>
                <a:spcPct val="20000"/>
              </a:spcBef>
              <a:spcAft>
                <a:spcPts val="713"/>
              </a:spcAft>
              <a:buClr>
                <a:schemeClr val="tx2"/>
              </a:buClr>
              <a:buFont typeface="Monotype Sorts" pitchFamily="2" charset="2"/>
              <a:buNone/>
            </a:pPr>
            <a:r>
              <a:rPr kumimoji="1" lang="en-US" altLang="en-US" sz="2800" b="1" dirty="0">
                <a:solidFill>
                  <a:srgbClr val="FF0000"/>
                </a:solidFill>
                <a:latin typeface="Arial" panose="020B0604020202020204" pitchFamily="34" charset="0"/>
              </a:rPr>
              <a:t>		</a:t>
            </a:r>
            <a:r>
              <a:rPr kumimoji="1" lang="en-US" altLang="en-US" sz="2000" b="1" dirty="0">
                <a:solidFill>
                  <a:srgbClr val="00007A"/>
                </a:solidFill>
                <a:latin typeface="Arial" panose="020B0604020202020204" pitchFamily="34" charset="0"/>
              </a:rPr>
              <a:t>Topic 1   Procedural Tasks</a:t>
            </a:r>
          </a:p>
          <a:p>
            <a:pPr lvl="1" algn="just" eaLnBrk="0" hangingPunct="0">
              <a:spcBef>
                <a:spcPct val="20000"/>
              </a:spcBef>
              <a:spcAft>
                <a:spcPts val="713"/>
              </a:spcAft>
              <a:buClr>
                <a:schemeClr val="tx2"/>
              </a:buClr>
              <a:buFont typeface="Monotype Sorts" pitchFamily="2" charset="2"/>
              <a:buNone/>
            </a:pPr>
            <a:r>
              <a:rPr kumimoji="1" lang="en-US" altLang="en-US" sz="2000" b="1" dirty="0">
                <a:solidFill>
                  <a:srgbClr val="00007A"/>
                </a:solidFill>
                <a:latin typeface="Arial" panose="020B0604020202020204" pitchFamily="34" charset="0"/>
              </a:rPr>
              <a:t>		Topic 2   Vision Requirements</a:t>
            </a:r>
          </a:p>
          <a:p>
            <a:pPr lvl="1" algn="just" eaLnBrk="0" hangingPunct="0">
              <a:spcBef>
                <a:spcPct val="20000"/>
              </a:spcBef>
              <a:spcAft>
                <a:spcPts val="713"/>
              </a:spcAft>
              <a:buClr>
                <a:schemeClr val="tx2"/>
              </a:buClr>
              <a:buFont typeface="Monotype Sorts" pitchFamily="2" charset="2"/>
              <a:buNone/>
            </a:pPr>
            <a:r>
              <a:rPr kumimoji="1" lang="en-US" altLang="en-US" sz="2000" b="1" dirty="0">
                <a:solidFill>
                  <a:srgbClr val="00007A"/>
                </a:solidFill>
                <a:latin typeface="Arial" panose="020B0604020202020204" pitchFamily="34" charset="0"/>
              </a:rPr>
              <a:t>		Topic 3   Introducing “SEE IT” System</a:t>
            </a:r>
          </a:p>
          <a:p>
            <a:pPr lvl="1" algn="just" eaLnBrk="0" hangingPunct="0">
              <a:spcBef>
                <a:spcPct val="20000"/>
              </a:spcBef>
              <a:spcAft>
                <a:spcPts val="713"/>
              </a:spcAft>
              <a:buClr>
                <a:schemeClr val="tx2"/>
              </a:buClr>
              <a:buFont typeface="Monotype Sorts" pitchFamily="2" charset="2"/>
              <a:buNone/>
            </a:pPr>
            <a:r>
              <a:rPr kumimoji="1" lang="en-US" altLang="en-US" sz="2000" b="1" dirty="0">
                <a:solidFill>
                  <a:srgbClr val="00007A"/>
                </a:solidFill>
                <a:latin typeface="Arial" panose="020B0604020202020204" pitchFamily="34" charset="0"/>
              </a:rPr>
              <a:t>		Topic 4   Developing Good Driving Habits</a:t>
            </a:r>
            <a:endParaRPr kumimoji="1" lang="en-US" altLang="en-US" b="1" dirty="0">
              <a:latin typeface="Arial" panose="020B0604020202020204" pitchFamily="34" charset="0"/>
            </a:endParaRPr>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Vision and Perception Requirements</a:t>
            </a:r>
            <a:endParaRPr lang="en-US"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illustration of input output processing for a head">
            <a:extLst>
              <a:ext uri="{FF2B5EF4-FFF2-40B4-BE49-F238E27FC236}">
                <a16:creationId xmlns:a16="http://schemas.microsoft.com/office/drawing/2014/main" id="{FC4F6BA9-8C02-4333-97D9-45D1966F1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2011363"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5CCC89-CC4F-4A8F-BC80-AC27EB94D5E0}"/>
              </a:ext>
            </a:extLst>
          </p:cNvPr>
          <p:cNvSpPr/>
          <p:nvPr/>
        </p:nvSpPr>
        <p:spPr>
          <a:xfrm>
            <a:off x="2133600" y="1600200"/>
            <a:ext cx="7010400" cy="3347840"/>
          </a:xfrm>
          <a:prstGeom prst="rect">
            <a:avLst/>
          </a:prstGeom>
        </p:spPr>
        <p:txBody>
          <a:bodyPr wrap="square">
            <a:spAutoFit/>
          </a:bodyPr>
          <a:lstStyle/>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Targeting, Line of Sight, Path of Travel</a:t>
            </a:r>
          </a:p>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Referencing Vehicle to Path of Travel</a:t>
            </a:r>
          </a:p>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Using Visual References </a:t>
            </a:r>
          </a:p>
          <a:p>
            <a:pPr marL="504825" indent="-504825">
              <a:lnSpc>
                <a:spcPct val="150000"/>
              </a:lnSpc>
              <a:buClr>
                <a:srgbClr val="0000CC"/>
              </a:buClr>
              <a:buFont typeface="Wingdings" panose="05000000000000000000" pitchFamily="2" charset="2"/>
              <a:buChar char="q"/>
            </a:pPr>
            <a:r>
              <a:rPr lang="en-US" altLang="en-US" sz="2400" b="1" dirty="0">
                <a:latin typeface="Arial" panose="020B0604020202020204" pitchFamily="34" charset="0"/>
              </a:rPr>
              <a:t>Using Turn Points to Start Turning Process</a:t>
            </a:r>
          </a:p>
          <a:p>
            <a:pPr marL="963613" lvl="1">
              <a:lnSpc>
                <a:spcPct val="150000"/>
              </a:lnSpc>
              <a:buClr>
                <a:schemeClr val="tx1"/>
              </a:buClr>
              <a:buFont typeface="Wingdings" panose="05000000000000000000" pitchFamily="2" charset="2"/>
              <a:buChar char="Ø"/>
            </a:pPr>
            <a:r>
              <a:rPr lang="en-US" altLang="en-US" sz="2400" b="1" dirty="0">
                <a:solidFill>
                  <a:srgbClr val="000099"/>
                </a:solidFill>
                <a:latin typeface="Arial" panose="020B0604020202020204" pitchFamily="34" charset="0"/>
              </a:rPr>
              <a:t> Forward visual turning points</a:t>
            </a:r>
          </a:p>
          <a:p>
            <a:pPr marL="963613" lvl="1">
              <a:lnSpc>
                <a:spcPct val="150000"/>
              </a:lnSpc>
              <a:buClr>
                <a:schemeClr val="tx1"/>
              </a:buClr>
              <a:buFont typeface="Wingdings" panose="05000000000000000000" pitchFamily="2" charset="2"/>
              <a:buChar char="Ø"/>
            </a:pPr>
            <a:r>
              <a:rPr lang="en-US" altLang="en-US" sz="2400" b="1" dirty="0">
                <a:solidFill>
                  <a:srgbClr val="000099"/>
                </a:solidFill>
                <a:latin typeface="Arial" panose="020B0604020202020204" pitchFamily="34" charset="0"/>
              </a:rPr>
              <a:t> Rear visual turning points</a:t>
            </a:r>
            <a:endParaRPr lang="en-US" altLang="en-US" sz="2400" dirty="0">
              <a:solidFill>
                <a:srgbClr val="000099"/>
              </a:solidFill>
              <a:latin typeface="Arial" panose="020B0604020202020204" pitchFamily="34" charset="0"/>
            </a:endParaRPr>
          </a:p>
        </p:txBody>
      </p:sp>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3D5AEE-A3C7-47EF-84F7-8B130D83D5C3}"/>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887BE969-3442-4F1F-BA60-8003EF425795}"/>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6" name="Title 5">
            <a:extLst>
              <a:ext uri="{FF2B5EF4-FFF2-40B4-BE49-F238E27FC236}">
                <a16:creationId xmlns:a16="http://schemas.microsoft.com/office/drawing/2014/main" id="{D052FBF2-3976-4279-A128-1E90B8A907A9}"/>
              </a:ext>
            </a:extLst>
          </p:cNvPr>
          <p:cNvSpPr>
            <a:spLocks noGrp="1"/>
          </p:cNvSpPr>
          <p:nvPr>
            <p:ph type="title"/>
          </p:nvPr>
        </p:nvSpPr>
        <p:spPr/>
        <p:txBody>
          <a:bodyPr/>
          <a:lstStyle/>
          <a:p>
            <a:r>
              <a:rPr lang="en-US" altLang="en-US" dirty="0"/>
              <a:t>Driver’s Useful Vision Areas</a:t>
            </a:r>
            <a:endParaRPr lang="en-US" dirty="0"/>
          </a:p>
        </p:txBody>
      </p:sp>
      <p:pic>
        <p:nvPicPr>
          <p:cNvPr id="9" name="Picture 8" descr="illustration of a person gathering useful visual information from their focal vision area">
            <a:extLst>
              <a:ext uri="{FF2B5EF4-FFF2-40B4-BE49-F238E27FC236}">
                <a16:creationId xmlns:a16="http://schemas.microsoft.com/office/drawing/2014/main" id="{4B2305A9-5A51-4CB8-9F11-56D1DA82C513}"/>
              </a:ext>
            </a:extLst>
          </p:cNvPr>
          <p:cNvPicPr/>
          <p:nvPr/>
        </p:nvPicPr>
        <p:blipFill rotWithShape="1">
          <a:blip r:embed="rId2"/>
          <a:srcRect l="624" t="5342" r="57870" b="46367"/>
          <a:stretch/>
        </p:blipFill>
        <p:spPr bwMode="auto">
          <a:xfrm>
            <a:off x="0" y="1371600"/>
            <a:ext cx="9144000" cy="5486400"/>
          </a:xfrm>
          <a:prstGeom prst="rect">
            <a:avLst/>
          </a:prstGeom>
          <a:ln>
            <a:noFill/>
          </a:ln>
          <a:extLst>
            <a:ext uri="{53640926-AAD7-44D8-BBD7-CCE9431645EC}">
              <a14:shadowObscured xmlns:a14="http://schemas.microsoft.com/office/drawing/2010/main"/>
            </a:ext>
          </a:extLst>
        </p:spPr>
      </p:pic>
      <p:sp>
        <p:nvSpPr>
          <p:cNvPr id="10" name="Rectangle 18">
            <a:extLst>
              <a:ext uri="{FF2B5EF4-FFF2-40B4-BE49-F238E27FC236}">
                <a16:creationId xmlns:a16="http://schemas.microsoft.com/office/drawing/2014/main" id="{8893A691-F8AC-4404-BB84-CFD3D581A895}"/>
              </a:ext>
            </a:extLst>
          </p:cNvPr>
          <p:cNvSpPr>
            <a:spLocks noChangeArrowheads="1"/>
          </p:cNvSpPr>
          <p:nvPr/>
        </p:nvSpPr>
        <p:spPr bwMode="auto">
          <a:xfrm>
            <a:off x="-4482" y="2514600"/>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latin typeface="Arial" panose="020B0604020202020204" pitchFamily="34" charset="0"/>
              </a:rPr>
              <a:t>Gathering Useful Visual Information</a:t>
            </a:r>
            <a:endParaRPr lang="en-US" altLang="en-US" sz="3600" b="1" dirty="0">
              <a:latin typeface="Arial" panose="020B0604020202020204" pitchFamily="34" charset="0"/>
            </a:endParaRPr>
          </a:p>
        </p:txBody>
      </p:sp>
      <p:sp>
        <p:nvSpPr>
          <p:cNvPr id="15" name="Text Box 21">
            <a:extLst>
              <a:ext uri="{FF2B5EF4-FFF2-40B4-BE49-F238E27FC236}">
                <a16:creationId xmlns:a16="http://schemas.microsoft.com/office/drawing/2014/main" id="{BD769319-C450-4CFF-96DF-22F75FF1E654}"/>
              </a:ext>
            </a:extLst>
          </p:cNvPr>
          <p:cNvSpPr txBox="1">
            <a:spLocks noChangeArrowheads="1"/>
          </p:cNvSpPr>
          <p:nvPr/>
        </p:nvSpPr>
        <p:spPr bwMode="auto">
          <a:xfrm>
            <a:off x="251012" y="3581400"/>
            <a:ext cx="6324600" cy="73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6725" indent="-466725">
              <a:defRPr sz="2400">
                <a:solidFill>
                  <a:schemeClr val="tx1"/>
                </a:solidFill>
                <a:latin typeface="Times New Roman" panose="02020603050405020304" pitchFamily="18" charset="0"/>
              </a:defRPr>
            </a:lvl1pPr>
            <a:lvl2pPr marL="5810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60000"/>
              </a:lnSpc>
              <a:spcBef>
                <a:spcPct val="50000"/>
              </a:spcBef>
            </a:pPr>
            <a:r>
              <a:rPr lang="en-US" altLang="en-US" b="1" dirty="0">
                <a:solidFill>
                  <a:srgbClr val="0000CC"/>
                </a:solidFill>
                <a:latin typeface="Arial" panose="020B0604020202020204" pitchFamily="34" charset="0"/>
              </a:rPr>
              <a:t>Focus Vision Area  (Focal)  </a:t>
            </a:r>
          </a:p>
          <a:p>
            <a:pPr eaLnBrk="0" hangingPunct="0">
              <a:lnSpc>
                <a:spcPct val="60000"/>
              </a:lnSpc>
              <a:spcBef>
                <a:spcPct val="50000"/>
              </a:spcBef>
              <a:buClr>
                <a:schemeClr val="accent2"/>
              </a:buClr>
              <a:buFont typeface="Wingdings" panose="05000000000000000000" pitchFamily="2" charset="2"/>
              <a:buNone/>
            </a:pPr>
            <a:r>
              <a:rPr lang="en-US" altLang="en-US" b="1" dirty="0">
                <a:latin typeface="Arial" panose="020B0604020202020204" pitchFamily="34" charset="0"/>
              </a:rPr>
              <a:t>3 to 5 degrees of useful information</a:t>
            </a:r>
            <a:endParaRPr lang="en-US" altLang="en-US" dirty="0"/>
          </a:p>
        </p:txBody>
      </p:sp>
      <p:sp>
        <p:nvSpPr>
          <p:cNvPr id="18" name="Rectangle 22">
            <a:extLst>
              <a:ext uri="{FF2B5EF4-FFF2-40B4-BE49-F238E27FC236}">
                <a16:creationId xmlns:a16="http://schemas.microsoft.com/office/drawing/2014/main" id="{94FBA6F6-0D3C-4D26-AA96-12D823F46836}"/>
              </a:ext>
            </a:extLst>
          </p:cNvPr>
          <p:cNvSpPr>
            <a:spLocks noChangeArrowheads="1"/>
          </p:cNvSpPr>
          <p:nvPr/>
        </p:nvSpPr>
        <p:spPr bwMode="auto">
          <a:xfrm>
            <a:off x="959224" y="4296568"/>
            <a:ext cx="5867400" cy="119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sz="2400">
                <a:solidFill>
                  <a:schemeClr val="tx1"/>
                </a:solidFill>
                <a:latin typeface="Times New Roman" panose="02020603050405020304" pitchFamily="18" charset="0"/>
              </a:defRPr>
            </a:lvl1pPr>
            <a:lvl2pPr marL="6191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60000"/>
              </a:lnSpc>
              <a:spcBef>
                <a:spcPct val="50000"/>
              </a:spcBef>
              <a:buClr>
                <a:schemeClr val="accent2"/>
              </a:buClr>
              <a:buFont typeface="Wingdings" panose="05000000000000000000" pitchFamily="2" charset="2"/>
              <a:buNone/>
            </a:pPr>
            <a:endParaRPr lang="en-US" altLang="en-US" sz="800" b="1" dirty="0">
              <a:solidFill>
                <a:srgbClr val="CC0000"/>
              </a:solidFill>
              <a:latin typeface="Arial" panose="020B0604020202020204" pitchFamily="34" charset="0"/>
            </a:endParaRPr>
          </a:p>
          <a:p>
            <a:pPr eaLnBrk="0" hangingPunct="0">
              <a:lnSpc>
                <a:spcPct val="60000"/>
              </a:lnSpc>
              <a:spcBef>
                <a:spcPct val="50000"/>
              </a:spcBef>
              <a:buClr>
                <a:srgbClr val="0000CC"/>
              </a:buClr>
              <a:buFont typeface="Wingdings" panose="05000000000000000000" pitchFamily="2" charset="2"/>
              <a:buChar char="Ø"/>
            </a:pPr>
            <a:r>
              <a:rPr lang="en-US" altLang="en-US" sz="2000" b="1" dirty="0">
                <a:solidFill>
                  <a:srgbClr val="CC0000"/>
                </a:solidFill>
                <a:latin typeface="Arial" panose="020B0604020202020204" pitchFamily="34" charset="0"/>
              </a:rPr>
              <a:t>Targeting Skills</a:t>
            </a:r>
          </a:p>
          <a:p>
            <a:pPr eaLnBrk="0" hangingPunct="0">
              <a:lnSpc>
                <a:spcPct val="60000"/>
              </a:lnSpc>
              <a:spcBef>
                <a:spcPct val="50000"/>
              </a:spcBef>
              <a:buClr>
                <a:srgbClr val="0000CC"/>
              </a:buClr>
              <a:buFont typeface="Wingdings" panose="05000000000000000000" pitchFamily="2" charset="2"/>
              <a:buChar char="Ø"/>
            </a:pPr>
            <a:r>
              <a:rPr lang="en-US" altLang="en-US" sz="2000" b="1" dirty="0">
                <a:solidFill>
                  <a:srgbClr val="CC0000"/>
                </a:solidFill>
                <a:latin typeface="Arial" panose="020B0604020202020204" pitchFamily="34" charset="0"/>
              </a:rPr>
              <a:t>Establishing Visual Lead</a:t>
            </a:r>
          </a:p>
          <a:p>
            <a:pPr eaLnBrk="0" hangingPunct="0">
              <a:lnSpc>
                <a:spcPct val="60000"/>
              </a:lnSpc>
              <a:spcBef>
                <a:spcPct val="50000"/>
              </a:spcBef>
              <a:buClr>
                <a:srgbClr val="0000CC"/>
              </a:buClr>
              <a:buFont typeface="Wingdings" panose="05000000000000000000" pitchFamily="2" charset="2"/>
              <a:buChar char="Ø"/>
            </a:pPr>
            <a:r>
              <a:rPr lang="en-US" altLang="en-US" sz="2000" b="1" dirty="0">
                <a:solidFill>
                  <a:srgbClr val="CC0000"/>
                </a:solidFill>
                <a:latin typeface="Arial" panose="020B0604020202020204" pitchFamily="34" charset="0"/>
              </a:rPr>
              <a:t>Reading Signs and Interpreting Signals</a:t>
            </a:r>
          </a:p>
        </p:txBody>
      </p:sp>
    </p:spTree>
    <p:extLst>
      <p:ext uri="{BB962C8B-B14F-4D97-AF65-F5344CB8AC3E}">
        <p14:creationId xmlns:p14="http://schemas.microsoft.com/office/powerpoint/2010/main" val="62139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12</a:t>
            </a:fld>
            <a:endParaRPr lang="en-US"/>
          </a:p>
        </p:txBody>
      </p:sp>
      <p:sp>
        <p:nvSpPr>
          <p:cNvPr id="6" name="Title 5">
            <a:extLst>
              <a:ext uri="{FF2B5EF4-FFF2-40B4-BE49-F238E27FC236}">
                <a16:creationId xmlns:a16="http://schemas.microsoft.com/office/drawing/2014/main" id="{D9F352C2-7473-4462-B8CE-1937B26EE777}"/>
              </a:ext>
            </a:extLst>
          </p:cNvPr>
          <p:cNvSpPr>
            <a:spLocks noGrp="1"/>
          </p:cNvSpPr>
          <p:nvPr>
            <p:ph type="title"/>
          </p:nvPr>
        </p:nvSpPr>
        <p:spPr/>
        <p:txBody>
          <a:bodyPr/>
          <a:lstStyle/>
          <a:p>
            <a:r>
              <a:rPr lang="en-US" altLang="en-US" dirty="0">
                <a:solidFill>
                  <a:srgbClr val="FFFFFF"/>
                </a:solidFill>
              </a:rPr>
              <a:t>Driver’s Useful Vision Areas</a:t>
            </a:r>
            <a:endParaRPr lang="en-US" dirty="0">
              <a:solidFill>
                <a:srgbClr val="FFFFFF"/>
              </a:solidFill>
            </a:endParaRPr>
          </a:p>
        </p:txBody>
      </p:sp>
      <p:pic>
        <p:nvPicPr>
          <p:cNvPr id="8" name="Picture 7" descr="illustration of a person gathering useful visual information from their inner fringe center vision area">
            <a:extLst>
              <a:ext uri="{FF2B5EF4-FFF2-40B4-BE49-F238E27FC236}">
                <a16:creationId xmlns:a16="http://schemas.microsoft.com/office/drawing/2014/main" id="{3ADA7022-59CC-4D82-B120-07627A7B94C8}"/>
              </a:ext>
            </a:extLst>
          </p:cNvPr>
          <p:cNvPicPr/>
          <p:nvPr/>
        </p:nvPicPr>
        <p:blipFill rotWithShape="1">
          <a:blip r:embed="rId2"/>
          <a:srcRect l="695" t="5343" r="58680" b="39956"/>
          <a:stretch/>
        </p:blipFill>
        <p:spPr bwMode="auto">
          <a:xfrm>
            <a:off x="0" y="1219200"/>
            <a:ext cx="9067800" cy="563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61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p:txBody>
          <a:bodyPr/>
          <a:lstStyle/>
          <a:p>
            <a:fld id="{680C5762-CF65-4775-9966-A58D40CC61B9}" type="slidenum">
              <a:rPr lang="en-US" smtClean="0"/>
              <a:t>13</a:t>
            </a:fld>
            <a:endParaRPr lang="en-US"/>
          </a:p>
        </p:txBody>
      </p:sp>
      <p:sp>
        <p:nvSpPr>
          <p:cNvPr id="6" name="Rectangle 3" descr="Illustration of gathering useful visual information for the outer fringe or peripheral vision area">
            <a:extLst>
              <a:ext uri="{FF2B5EF4-FFF2-40B4-BE49-F238E27FC236}">
                <a16:creationId xmlns:a16="http://schemas.microsoft.com/office/drawing/2014/main" id="{72ACEC21-5A9D-469F-9F1E-13F72EF26CC3}"/>
              </a:ext>
            </a:extLst>
          </p:cNvPr>
          <p:cNvSpPr txBox="1">
            <a:spLocks noChangeArrowheads="1"/>
          </p:cNvSpPr>
          <p:nvPr/>
        </p:nvSpPr>
        <p:spPr>
          <a:xfrm>
            <a:off x="457200" y="1682750"/>
            <a:ext cx="8382000" cy="44386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endParaRPr lang="en-US" altLang="en-US" sz="2400" dirty="0">
              <a:solidFill>
                <a:srgbClr val="0000CC"/>
              </a:solidFill>
            </a:endParaRPr>
          </a:p>
        </p:txBody>
      </p:sp>
      <p:sp>
        <p:nvSpPr>
          <p:cNvPr id="7" name="Title 6">
            <a:extLst>
              <a:ext uri="{FF2B5EF4-FFF2-40B4-BE49-F238E27FC236}">
                <a16:creationId xmlns:a16="http://schemas.microsoft.com/office/drawing/2014/main" id="{AAA95CF8-859F-4FD4-B8D0-F789154A2C80}"/>
              </a:ext>
            </a:extLst>
          </p:cNvPr>
          <p:cNvSpPr>
            <a:spLocks noGrp="1"/>
          </p:cNvSpPr>
          <p:nvPr>
            <p:ph type="title"/>
          </p:nvPr>
        </p:nvSpPr>
        <p:spPr/>
        <p:txBody>
          <a:bodyPr/>
          <a:lstStyle/>
          <a:p>
            <a:r>
              <a:rPr lang="en-US" altLang="en-US" dirty="0">
                <a:solidFill>
                  <a:srgbClr val="FFFFFF"/>
                </a:solidFill>
              </a:rPr>
              <a:t>Driver’s Useful Vision Areas</a:t>
            </a:r>
            <a:endParaRPr lang="en-US" dirty="0">
              <a:solidFill>
                <a:srgbClr val="FFFFFF"/>
              </a:solidFill>
            </a:endParaRPr>
          </a:p>
        </p:txBody>
      </p:sp>
      <p:pic>
        <p:nvPicPr>
          <p:cNvPr id="10" name="Picture 9">
            <a:extLst>
              <a:ext uri="{FF2B5EF4-FFF2-40B4-BE49-F238E27FC236}">
                <a16:creationId xmlns:a16="http://schemas.microsoft.com/office/drawing/2014/main" id="{C064DE5F-D6D0-473D-8DE0-D92EB19EE896}"/>
              </a:ext>
              <a:ext uri="{C183D7F6-B498-43B3-948B-1728B52AA6E4}">
                <adec:decorative xmlns:adec="http://schemas.microsoft.com/office/drawing/2017/decorative" val="1"/>
              </a:ext>
            </a:extLst>
          </p:cNvPr>
          <p:cNvPicPr/>
          <p:nvPr/>
        </p:nvPicPr>
        <p:blipFill rotWithShape="1">
          <a:blip r:embed="rId2"/>
          <a:srcRect l="27893" t="26828" r="18634" b="13343"/>
          <a:stretch/>
        </p:blipFill>
        <p:spPr bwMode="auto">
          <a:xfrm>
            <a:off x="0" y="1143001"/>
            <a:ext cx="9143999"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65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65AB-15E9-4F7C-BF16-5E84AC444729}"/>
              </a:ext>
            </a:extLst>
          </p:cNvPr>
          <p:cNvSpPr>
            <a:spLocks noGrp="1"/>
          </p:cNvSpPr>
          <p:nvPr>
            <p:ph type="title"/>
          </p:nvPr>
        </p:nvSpPr>
        <p:spPr>
          <a:xfrm>
            <a:off x="429827" y="342107"/>
            <a:ext cx="10896600" cy="1143000"/>
          </a:xfrm>
        </p:spPr>
        <p:txBody>
          <a:bodyPr>
            <a:normAutofit/>
          </a:bodyPr>
          <a:lstStyle/>
          <a:p>
            <a:r>
              <a:rPr kumimoji="1" lang="en-US" altLang="en-US" sz="2400" dirty="0">
                <a:solidFill>
                  <a:srgbClr val="FFFFFF"/>
                </a:solidFill>
              </a:rPr>
              <a:t>Visual Fields in Operation</a:t>
            </a:r>
          </a:p>
        </p:txBody>
      </p:sp>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7" name="Picture 18" descr="Illustration of blue eyes">
            <a:extLst>
              <a:ext uri="{FF2B5EF4-FFF2-40B4-BE49-F238E27FC236}">
                <a16:creationId xmlns:a16="http://schemas.microsoft.com/office/drawing/2014/main" id="{EB235F91-9B3D-4F9C-85E4-C4AC193DA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1828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llustration of the three areas of vision">
            <a:extLst>
              <a:ext uri="{FF2B5EF4-FFF2-40B4-BE49-F238E27FC236}">
                <a16:creationId xmlns:a16="http://schemas.microsoft.com/office/drawing/2014/main" id="{612318DC-8A98-4A94-AF9B-49156CC08339}"/>
              </a:ext>
            </a:extLst>
          </p:cNvPr>
          <p:cNvPicPr/>
          <p:nvPr/>
        </p:nvPicPr>
        <p:blipFill rotWithShape="1">
          <a:blip r:embed="rId3"/>
          <a:srcRect l="767" t="5342" r="49768" b="37179"/>
          <a:stretch/>
        </p:blipFill>
        <p:spPr bwMode="auto">
          <a:xfrm>
            <a:off x="58420" y="1363523"/>
            <a:ext cx="9085580" cy="5458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84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normAutofit/>
          </a:bodyPr>
          <a:lstStyle/>
          <a:p>
            <a:pPr eaLnBrk="0" hangingPunct="0"/>
            <a:r>
              <a:rPr kumimoji="1" lang="en-US" altLang="en-US" dirty="0"/>
              <a:t>Visual Fields in Operation</a:t>
            </a:r>
            <a:endParaRPr lang="en-US" altLang="en-US" dirty="0"/>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8" name="Picture 4" descr="Illustration of blue eyes">
            <a:extLst>
              <a:ext uri="{FF2B5EF4-FFF2-40B4-BE49-F238E27FC236}">
                <a16:creationId xmlns:a16="http://schemas.microsoft.com/office/drawing/2014/main" id="{85E6BD1A-1DFF-428D-A76D-6034C79A0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09600"/>
            <a:ext cx="1828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llustration of standard visual reference for lane position one">
            <a:extLst>
              <a:ext uri="{FF2B5EF4-FFF2-40B4-BE49-F238E27FC236}">
                <a16:creationId xmlns:a16="http://schemas.microsoft.com/office/drawing/2014/main" id="{F0FBFB01-B968-4D45-8CF2-73D6F63FAEF3}"/>
              </a:ext>
            </a:extLst>
          </p:cNvPr>
          <p:cNvPicPr/>
          <p:nvPr/>
        </p:nvPicPr>
        <p:blipFill rotWithShape="1">
          <a:blip r:embed="rId3"/>
          <a:srcRect l="30324" t="29497" r="19213" b="18238"/>
          <a:stretch/>
        </p:blipFill>
        <p:spPr bwMode="auto">
          <a:xfrm>
            <a:off x="0" y="1447800"/>
            <a:ext cx="9144000" cy="5333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92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normAutofit/>
          </a:bodyPr>
          <a:lstStyle/>
          <a:p>
            <a:pPr>
              <a:spcBef>
                <a:spcPct val="50000"/>
              </a:spcBef>
            </a:pPr>
            <a:r>
              <a:rPr lang="en-US" altLang="en-US" dirty="0"/>
              <a:t>Vision Sightlines/Travel Paths</a:t>
            </a:r>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16</a:t>
            </a:fld>
            <a:endParaRPr lang="en-US"/>
          </a:p>
        </p:txBody>
      </p:sp>
      <p:sp>
        <p:nvSpPr>
          <p:cNvPr id="10" name="Rectangle 1075">
            <a:extLst>
              <a:ext uri="{FF2B5EF4-FFF2-40B4-BE49-F238E27FC236}">
                <a16:creationId xmlns:a16="http://schemas.microsoft.com/office/drawing/2014/main" id="{DDCEF0F1-DC31-4EA7-8E26-3FB22AE9FD4D}"/>
              </a:ext>
            </a:extLst>
          </p:cNvPr>
          <p:cNvSpPr>
            <a:spLocks noChangeArrowheads="1"/>
          </p:cNvSpPr>
          <p:nvPr/>
        </p:nvSpPr>
        <p:spPr bwMode="auto">
          <a:xfrm>
            <a:off x="838200" y="1524000"/>
            <a:ext cx="7467600" cy="5159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spcBef>
                <a:spcPct val="50000"/>
              </a:spcBef>
            </a:pPr>
            <a:r>
              <a:rPr lang="en-US" altLang="en-US" sz="2800" b="1" dirty="0">
                <a:latin typeface="Arial" panose="020B0604020202020204" pitchFamily="34" charset="0"/>
              </a:rPr>
              <a:t>Line of Sight Limitations or Restrictions</a:t>
            </a:r>
          </a:p>
        </p:txBody>
      </p:sp>
      <p:sp>
        <p:nvSpPr>
          <p:cNvPr id="14" name="Rectangle 1083">
            <a:extLst>
              <a:ext uri="{FF2B5EF4-FFF2-40B4-BE49-F238E27FC236}">
                <a16:creationId xmlns:a16="http://schemas.microsoft.com/office/drawing/2014/main" id="{E22D547C-32C3-4BFE-9863-86E08EEA129F}"/>
              </a:ext>
            </a:extLst>
          </p:cNvPr>
          <p:cNvSpPr>
            <a:spLocks noChangeArrowheads="1"/>
          </p:cNvSpPr>
          <p:nvPr/>
        </p:nvSpPr>
        <p:spPr bwMode="auto">
          <a:xfrm>
            <a:off x="228600" y="2438400"/>
            <a:ext cx="350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chemeClr val="accent2"/>
              </a:buClr>
              <a:buFont typeface="Monotype Sorts" pitchFamily="2" charset="2"/>
              <a:buNone/>
            </a:pPr>
            <a:r>
              <a:rPr kumimoji="1" lang="en-US" altLang="en-US" sz="2400" b="1" dirty="0">
                <a:latin typeface="Arial" panose="020B0604020202020204" pitchFamily="34" charset="0"/>
              </a:rPr>
              <a:t>When line of sight is restricted or blocked, </a:t>
            </a:r>
            <a:r>
              <a:rPr kumimoji="1" lang="en-US" altLang="en-US" sz="2400" b="1" dirty="0">
                <a:solidFill>
                  <a:srgbClr val="FF0000"/>
                </a:solidFill>
                <a:latin typeface="Arial" panose="020B0604020202020204" pitchFamily="34" charset="0"/>
              </a:rPr>
              <a:t>a speed adjustment is needed </a:t>
            </a:r>
            <a:r>
              <a:rPr kumimoji="1" lang="en-US" altLang="en-US" sz="2400" b="1" dirty="0">
                <a:latin typeface="Arial" panose="020B0604020202020204" pitchFamily="34" charset="0"/>
              </a:rPr>
              <a:t>until visual lead, target area, and the line of sight are restored...</a:t>
            </a:r>
          </a:p>
        </p:txBody>
      </p:sp>
      <p:pic>
        <p:nvPicPr>
          <p:cNvPr id="15" name="Picture 14" descr="Illustration of line of sight limitation s for a car rounding a corner">
            <a:extLst>
              <a:ext uri="{FF2B5EF4-FFF2-40B4-BE49-F238E27FC236}">
                <a16:creationId xmlns:a16="http://schemas.microsoft.com/office/drawing/2014/main" id="{004A5266-B3E5-4CFE-96B6-10DBE5286561}"/>
              </a:ext>
            </a:extLst>
          </p:cNvPr>
          <p:cNvPicPr/>
          <p:nvPr/>
        </p:nvPicPr>
        <p:blipFill rotWithShape="1">
          <a:blip r:embed="rId2"/>
          <a:srcRect l="62153" t="33428" r="5130" b="8445"/>
          <a:stretch/>
        </p:blipFill>
        <p:spPr bwMode="auto">
          <a:xfrm>
            <a:off x="5105400" y="2116138"/>
            <a:ext cx="4038600" cy="4641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77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11" name="Picture 10" descr="Illustration of speed's effect on vision">
            <a:extLst>
              <a:ext uri="{FF2B5EF4-FFF2-40B4-BE49-F238E27FC236}">
                <a16:creationId xmlns:a16="http://schemas.microsoft.com/office/drawing/2014/main" id="{E34C960E-7251-4CBD-88CB-2E1541DDDA33}"/>
              </a:ext>
            </a:extLst>
          </p:cNvPr>
          <p:cNvPicPr/>
          <p:nvPr/>
        </p:nvPicPr>
        <p:blipFill rotWithShape="1">
          <a:blip r:embed="rId2"/>
          <a:srcRect l="27083" t="17246" r="17176" b="5678"/>
          <a:stretch/>
        </p:blipFill>
        <p:spPr bwMode="auto">
          <a:xfrm>
            <a:off x="4482" y="0"/>
            <a:ext cx="9139518"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30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35" descr="illustration of speed's effect on vision">
            <a:extLst>
              <a:ext uri="{FF2B5EF4-FFF2-40B4-BE49-F238E27FC236}">
                <a16:creationId xmlns:a16="http://schemas.microsoft.com/office/drawing/2014/main" id="{3AB872CE-5595-4DAD-8910-F857C4A91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pPr>
              <a:spcBef>
                <a:spcPct val="50000"/>
              </a:spcBef>
            </a:pPr>
            <a:r>
              <a:rPr lang="en-US" altLang="en-US" dirty="0"/>
              <a:t>Speed and Effect on Vision</a:t>
            </a:r>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18</a:t>
            </a:fld>
            <a:endParaRPr lang="en-US"/>
          </a:p>
        </p:txBody>
      </p:sp>
      <p:sp>
        <p:nvSpPr>
          <p:cNvPr id="8" name="Rectangle 1050">
            <a:extLst>
              <a:ext uri="{FF2B5EF4-FFF2-40B4-BE49-F238E27FC236}">
                <a16:creationId xmlns:a16="http://schemas.microsoft.com/office/drawing/2014/main" id="{8D2561C9-1CD8-46F4-8B4A-647A033F8CFB}"/>
              </a:ext>
            </a:extLst>
          </p:cNvPr>
          <p:cNvSpPr>
            <a:spLocks noChangeArrowheads="1"/>
          </p:cNvSpPr>
          <p:nvPr/>
        </p:nvSpPr>
        <p:spPr bwMode="auto">
          <a:xfrm>
            <a:off x="609600" y="3065099"/>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96925" indent="-3397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1" eaLnBrk="0" hangingPunct="0">
              <a:spcBef>
                <a:spcPct val="50000"/>
              </a:spcBef>
              <a:buClr>
                <a:srgbClr val="FF0000"/>
              </a:buClr>
              <a:buFont typeface="Wingdings" panose="05000000000000000000" pitchFamily="2" charset="2"/>
              <a:buChar char="Ø"/>
            </a:pPr>
            <a:r>
              <a:rPr kumimoji="1" lang="en-US" altLang="en-US" b="1" dirty="0">
                <a:solidFill>
                  <a:srgbClr val="0000CC"/>
                </a:solidFill>
                <a:latin typeface="Arial" panose="020B0604020202020204" pitchFamily="34" charset="0"/>
              </a:rPr>
              <a:t>allows more time to get information;</a:t>
            </a:r>
          </a:p>
          <a:p>
            <a:pPr lvl="1" eaLnBrk="0" hangingPunct="0">
              <a:spcBef>
                <a:spcPct val="50000"/>
              </a:spcBef>
              <a:buClr>
                <a:srgbClr val="FF0000"/>
              </a:buClr>
              <a:buFont typeface="Wingdings" panose="05000000000000000000" pitchFamily="2" charset="2"/>
              <a:buChar char="Ø"/>
            </a:pPr>
            <a:r>
              <a:rPr kumimoji="1" lang="en-US" altLang="en-US" b="1" dirty="0">
                <a:solidFill>
                  <a:srgbClr val="0000CC"/>
                </a:solidFill>
                <a:latin typeface="Arial" panose="020B0604020202020204" pitchFamily="34" charset="0"/>
              </a:rPr>
              <a:t>increases peripheral vision field, giving   time for adequate response; and</a:t>
            </a:r>
          </a:p>
          <a:p>
            <a:pPr lvl="1" eaLnBrk="0" hangingPunct="0">
              <a:spcBef>
                <a:spcPct val="50000"/>
              </a:spcBef>
              <a:buClr>
                <a:srgbClr val="FF0000"/>
              </a:buClr>
              <a:buFont typeface="Wingdings" panose="05000000000000000000" pitchFamily="2" charset="2"/>
              <a:buChar char="Ø"/>
            </a:pPr>
            <a:r>
              <a:rPr kumimoji="1" lang="en-US" altLang="en-US" b="1" dirty="0">
                <a:solidFill>
                  <a:srgbClr val="0000CC"/>
                </a:solidFill>
                <a:latin typeface="Arial" panose="020B0604020202020204" pitchFamily="34" charset="0"/>
              </a:rPr>
              <a:t>places more space between other users and your vehicle, so sudden steering changes are held to a minimum.</a:t>
            </a:r>
          </a:p>
        </p:txBody>
      </p:sp>
      <p:sp>
        <p:nvSpPr>
          <p:cNvPr id="9" name="Rectangle 1051">
            <a:extLst>
              <a:ext uri="{FF2B5EF4-FFF2-40B4-BE49-F238E27FC236}">
                <a16:creationId xmlns:a16="http://schemas.microsoft.com/office/drawing/2014/main" id="{BDC896C6-FBB5-4387-A011-A7A170D6B104}"/>
              </a:ext>
            </a:extLst>
          </p:cNvPr>
          <p:cNvSpPr>
            <a:spLocks noChangeArrowheads="1"/>
          </p:cNvSpPr>
          <p:nvPr/>
        </p:nvSpPr>
        <p:spPr bwMode="auto">
          <a:xfrm>
            <a:off x="762000" y="1652576"/>
            <a:ext cx="8229600" cy="13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Bef>
                <a:spcPct val="20000"/>
              </a:spcBef>
              <a:buClr>
                <a:schemeClr val="accent2"/>
              </a:buClr>
              <a:buFont typeface="Monotype Sorts" pitchFamily="2" charset="2"/>
              <a:buNone/>
            </a:pPr>
            <a:r>
              <a:rPr kumimoji="1" lang="en-US" altLang="en-US" sz="2400" b="1" dirty="0">
                <a:solidFill>
                  <a:srgbClr val="CC0000"/>
                </a:solidFill>
                <a:latin typeface="Arial" panose="020B0604020202020204" pitchFamily="34" charset="0"/>
              </a:rPr>
              <a:t>Looking farther away</a:t>
            </a:r>
            <a:r>
              <a:rPr kumimoji="1" lang="en-US" altLang="en-US" sz="2400" b="1" dirty="0">
                <a:solidFill>
                  <a:srgbClr val="232323"/>
                </a:solidFill>
                <a:latin typeface="Arial" panose="020B0604020202020204" pitchFamily="34" charset="0"/>
              </a:rPr>
              <a:t> from your vehicle lengthens or increases line of sight (LOS) and path of travel (POT) areas which:</a:t>
            </a:r>
          </a:p>
        </p:txBody>
      </p:sp>
    </p:spTree>
    <p:extLst>
      <p:ext uri="{BB962C8B-B14F-4D97-AF65-F5344CB8AC3E}">
        <p14:creationId xmlns:p14="http://schemas.microsoft.com/office/powerpoint/2010/main" val="121500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Determining Following Intervals</a:t>
            </a:r>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7" name="Picture 6" descr="Illustration of determining following intervals">
            <a:extLst>
              <a:ext uri="{FF2B5EF4-FFF2-40B4-BE49-F238E27FC236}">
                <a16:creationId xmlns:a16="http://schemas.microsoft.com/office/drawing/2014/main" id="{B86ED069-0E16-4649-92EA-45FD72FAA20A}"/>
              </a:ext>
            </a:extLst>
          </p:cNvPr>
          <p:cNvPicPr/>
          <p:nvPr/>
        </p:nvPicPr>
        <p:blipFill rotWithShape="1">
          <a:blip r:embed="rId2"/>
          <a:srcRect l="29514" t="27892" r="17940" b="11426"/>
          <a:stretch/>
        </p:blipFill>
        <p:spPr bwMode="auto">
          <a:xfrm>
            <a:off x="76200" y="1219200"/>
            <a:ext cx="9067800" cy="5620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80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2800" dirty="0"/>
              <a:t>Entering Roadway Tasks</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1/28/2020</a:t>
            </a:fld>
            <a:endParaRPr lang="en-US"/>
          </a:p>
        </p:txBody>
      </p:sp>
      <p:sp>
        <p:nvSpPr>
          <p:cNvPr id="3" name="Rectangle 2">
            <a:extLst>
              <a:ext uri="{FF2B5EF4-FFF2-40B4-BE49-F238E27FC236}">
                <a16:creationId xmlns:a16="http://schemas.microsoft.com/office/drawing/2014/main" id="{687B56DE-CAA2-4EF3-B91E-E47CC6CCE349}"/>
              </a:ext>
            </a:extLst>
          </p:cNvPr>
          <p:cNvSpPr/>
          <p:nvPr/>
        </p:nvSpPr>
        <p:spPr>
          <a:xfrm>
            <a:off x="457200" y="1479176"/>
            <a:ext cx="4572000" cy="4360681"/>
          </a:xfrm>
          <a:prstGeom prst="rect">
            <a:avLst/>
          </a:prstGeom>
        </p:spPr>
        <p:txBody>
          <a:bodyPr>
            <a:spAutoFit/>
          </a:bodyPr>
          <a:lstStyle/>
          <a:p>
            <a:pPr>
              <a:lnSpc>
                <a:spcPct val="130000"/>
              </a:lnSpc>
              <a:spcBef>
                <a:spcPct val="20000"/>
              </a:spcBef>
              <a:buClr>
                <a:schemeClr val="accent1"/>
              </a:buClr>
              <a:buFont typeface="Wingdings" panose="05000000000000000000" pitchFamily="2" charset="2"/>
              <a:buChar char="q"/>
            </a:pPr>
            <a:r>
              <a:rPr lang="en-US" altLang="en-US" sz="2800" b="1" dirty="0">
                <a:solidFill>
                  <a:schemeClr val="accent2"/>
                </a:solidFill>
                <a:latin typeface="Arial" panose="020B0604020202020204" pitchFamily="34" charset="0"/>
              </a:rPr>
              <a:t> </a:t>
            </a:r>
            <a:r>
              <a:rPr lang="en-US" altLang="en-US" sz="2800" b="1" dirty="0">
                <a:solidFill>
                  <a:srgbClr val="FF0000"/>
                </a:solidFill>
                <a:latin typeface="Arial" panose="020B0604020202020204" pitchFamily="34" charset="0"/>
              </a:rPr>
              <a:t>Place Foot Firmly on Service Brake</a:t>
            </a:r>
          </a:p>
          <a:p>
            <a:pPr>
              <a:lnSpc>
                <a:spcPct val="130000"/>
              </a:lnSpc>
              <a:spcBef>
                <a:spcPct val="20000"/>
              </a:spcBef>
              <a:buClr>
                <a:schemeClr val="accent1"/>
              </a:buClr>
              <a:buFont typeface="Wingdings" panose="05000000000000000000" pitchFamily="2" charset="2"/>
              <a:buChar char="q"/>
            </a:pPr>
            <a:r>
              <a:rPr lang="en-US" altLang="en-US" sz="2800" b="1" dirty="0">
                <a:solidFill>
                  <a:schemeClr val="accent2"/>
                </a:solidFill>
                <a:latin typeface="Arial" panose="020B0604020202020204" pitchFamily="34" charset="0"/>
              </a:rPr>
              <a:t> </a:t>
            </a:r>
            <a:r>
              <a:rPr lang="en-US" altLang="en-US" sz="2800" b="1" dirty="0">
                <a:solidFill>
                  <a:srgbClr val="FF0000"/>
                </a:solidFill>
                <a:latin typeface="Arial" panose="020B0604020202020204" pitchFamily="34" charset="0"/>
              </a:rPr>
              <a:t>Select Proper Gear</a:t>
            </a:r>
          </a:p>
          <a:p>
            <a:pPr lvl="1">
              <a:lnSpc>
                <a:spcPct val="130000"/>
              </a:lnSpc>
              <a:spcBef>
                <a:spcPct val="20000"/>
              </a:spcBef>
              <a:buClr>
                <a:srgbClr val="FF0000"/>
              </a:buClr>
              <a:buSzPct val="110000"/>
              <a:buFont typeface="Wingdings" panose="05000000000000000000" pitchFamily="2" charset="2"/>
              <a:buChar char="Ø"/>
            </a:pPr>
            <a:r>
              <a:rPr lang="en-US" altLang="en-US" b="1" dirty="0">
                <a:latin typeface="Arial" panose="020B0604020202020204" pitchFamily="34" charset="0"/>
              </a:rPr>
              <a:t> Overdrive, Drive, or Reverse</a:t>
            </a:r>
          </a:p>
          <a:p>
            <a:pPr>
              <a:lnSpc>
                <a:spcPct val="130000"/>
              </a:lnSpc>
              <a:spcBef>
                <a:spcPct val="20000"/>
              </a:spcBef>
              <a:buClr>
                <a:schemeClr val="accent1"/>
              </a:buClr>
              <a:buFont typeface="Wingdings" panose="05000000000000000000" pitchFamily="2" charset="2"/>
              <a:buChar char="q"/>
            </a:pPr>
            <a:r>
              <a:rPr lang="en-US" altLang="en-US" sz="2800" b="1" dirty="0">
                <a:solidFill>
                  <a:srgbClr val="CC0000"/>
                </a:solidFill>
                <a:latin typeface="Arial" panose="020B0604020202020204" pitchFamily="34" charset="0"/>
              </a:rPr>
              <a:t> </a:t>
            </a:r>
            <a:r>
              <a:rPr lang="en-US" altLang="en-US" sz="2800" b="1" dirty="0">
                <a:solidFill>
                  <a:srgbClr val="FF0000"/>
                </a:solidFill>
                <a:latin typeface="Arial" panose="020B0604020202020204" pitchFamily="34" charset="0"/>
              </a:rPr>
              <a:t>Perform Traffic</a:t>
            </a:r>
            <a:r>
              <a:rPr lang="en-US" altLang="en-US" sz="2800" b="1" dirty="0">
                <a:solidFill>
                  <a:srgbClr val="FF0000"/>
                </a:solidFill>
                <a:effectLst>
                  <a:outerShdw blurRad="38100" dist="38100" dir="2700000" algn="tl">
                    <a:srgbClr val="C0C0C0"/>
                  </a:outerShdw>
                </a:effectLst>
                <a:latin typeface="Arial" panose="020B0604020202020204" pitchFamily="34" charset="0"/>
              </a:rPr>
              <a:t> Check</a:t>
            </a:r>
          </a:p>
          <a:p>
            <a:pPr lvl="1">
              <a:lnSpc>
                <a:spcPct val="130000"/>
              </a:lnSpc>
              <a:spcBef>
                <a:spcPct val="20000"/>
              </a:spcBef>
              <a:buClr>
                <a:srgbClr val="FF0000"/>
              </a:buClr>
              <a:buSzPct val="140000"/>
              <a:buFont typeface="Wingdings" panose="05000000000000000000" pitchFamily="2" charset="2"/>
              <a:buChar char="ü"/>
            </a:pPr>
            <a:r>
              <a:rPr lang="en-US" altLang="en-US" b="1" dirty="0">
                <a:latin typeface="Arial" panose="020B0604020202020204" pitchFamily="34" charset="0"/>
              </a:rPr>
              <a:t> Forward, Rear, and Sides</a:t>
            </a:r>
          </a:p>
          <a:p>
            <a:pPr>
              <a:lnSpc>
                <a:spcPct val="130000"/>
              </a:lnSpc>
              <a:spcBef>
                <a:spcPct val="20000"/>
              </a:spcBef>
              <a:buClr>
                <a:schemeClr val="accent1"/>
              </a:buClr>
              <a:buFont typeface="Wingdings" panose="05000000000000000000" pitchFamily="2" charset="2"/>
              <a:buChar char="q"/>
            </a:pPr>
            <a:r>
              <a:rPr lang="en-US" altLang="en-US" sz="2800" b="1" dirty="0">
                <a:solidFill>
                  <a:srgbClr val="CC0000"/>
                </a:solidFill>
                <a:latin typeface="Arial" panose="020B0604020202020204" pitchFamily="34" charset="0"/>
              </a:rPr>
              <a:t> </a:t>
            </a:r>
            <a:r>
              <a:rPr lang="en-US" altLang="en-US" sz="2800" b="1" dirty="0">
                <a:solidFill>
                  <a:srgbClr val="FF0000"/>
                </a:solidFill>
                <a:latin typeface="Arial" panose="020B0604020202020204" pitchFamily="34" charset="0"/>
              </a:rPr>
              <a:t>Apply Proper Signal</a:t>
            </a:r>
            <a:endParaRPr lang="en-US" altLang="en-US" sz="2800" b="1" dirty="0">
              <a:solidFill>
                <a:srgbClr val="FF0000"/>
              </a:solidFill>
              <a:effectLst>
                <a:outerShdw blurRad="38100" dist="38100" dir="2700000" algn="tl">
                  <a:srgbClr val="C0C0C0"/>
                </a:outerShdw>
              </a:effectLst>
              <a:latin typeface="Arial" panose="020B0604020202020204" pitchFamily="34" charset="0"/>
            </a:endParaRPr>
          </a:p>
          <a:p>
            <a:pPr lvl="1">
              <a:lnSpc>
                <a:spcPct val="130000"/>
              </a:lnSpc>
              <a:spcBef>
                <a:spcPct val="20000"/>
              </a:spcBef>
              <a:buClr>
                <a:srgbClr val="FF0000"/>
              </a:buClr>
              <a:buSzPct val="140000"/>
              <a:buFont typeface="Wingdings" panose="05000000000000000000" pitchFamily="2" charset="2"/>
              <a:buChar char="ü"/>
            </a:pPr>
            <a:r>
              <a:rPr lang="en-US" altLang="en-US" b="1" dirty="0">
                <a:latin typeface="Arial" panose="020B0604020202020204" pitchFamily="34" charset="0"/>
              </a:rPr>
              <a:t>Signal/Communicate Intentions</a:t>
            </a:r>
          </a:p>
        </p:txBody>
      </p:sp>
      <p:pic>
        <p:nvPicPr>
          <p:cNvPr id="9" name="Picture 8" descr="illustration of the entering the roadway tasks">
            <a:extLst>
              <a:ext uri="{FF2B5EF4-FFF2-40B4-BE49-F238E27FC236}">
                <a16:creationId xmlns:a16="http://schemas.microsoft.com/office/drawing/2014/main" id="{84366291-98E3-40A4-81C5-0BABBFB46FA4}"/>
              </a:ext>
            </a:extLst>
          </p:cNvPr>
          <p:cNvPicPr/>
          <p:nvPr/>
        </p:nvPicPr>
        <p:blipFill rotWithShape="1">
          <a:blip r:embed="rId2"/>
          <a:srcRect l="78009" t="17246" r="3242" b="5717"/>
          <a:stretch/>
        </p:blipFill>
        <p:spPr bwMode="auto">
          <a:xfrm>
            <a:off x="6172200" y="533400"/>
            <a:ext cx="2814637" cy="618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B86C-D58A-402E-889E-537D9D198C98}"/>
              </a:ext>
            </a:extLst>
          </p:cNvPr>
          <p:cNvSpPr>
            <a:spLocks noGrp="1"/>
          </p:cNvSpPr>
          <p:nvPr>
            <p:ph type="title"/>
          </p:nvPr>
        </p:nvSpPr>
        <p:spPr>
          <a:xfrm>
            <a:off x="457200" y="531018"/>
            <a:ext cx="9906000" cy="763588"/>
          </a:xfrm>
        </p:spPr>
        <p:txBody>
          <a:bodyPr>
            <a:normAutofit/>
          </a:bodyPr>
          <a:lstStyle/>
          <a:p>
            <a:r>
              <a:rPr lang="en-US" altLang="en-US" sz="2000" b="1" dirty="0"/>
              <a:t>Time, Speed, and Distance Relationships on Dry, Clean Surfaces</a:t>
            </a:r>
            <a:endParaRPr lang="en-US" sz="2000" b="1" dirty="0"/>
          </a:p>
        </p:txBody>
      </p:sp>
      <p:sp>
        <p:nvSpPr>
          <p:cNvPr id="4" name="Date Placeholder 3">
            <a:extLst>
              <a:ext uri="{FF2B5EF4-FFF2-40B4-BE49-F238E27FC236}">
                <a16:creationId xmlns:a16="http://schemas.microsoft.com/office/drawing/2014/main" id="{8A48F3C2-9986-44B5-AE20-487BC4C8909A}"/>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3DDDC0EA-1CA2-45C2-8212-21969D35C76C}"/>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7" name="Picture 6" descr="A diagram of time, speed, and distance relationships on dry, clean surfaces">
            <a:extLst>
              <a:ext uri="{FF2B5EF4-FFF2-40B4-BE49-F238E27FC236}">
                <a16:creationId xmlns:a16="http://schemas.microsoft.com/office/drawing/2014/main" id="{5391FF9B-F2D5-4211-BAD5-5FC1632565FB}"/>
              </a:ext>
            </a:extLst>
          </p:cNvPr>
          <p:cNvPicPr/>
          <p:nvPr/>
        </p:nvPicPr>
        <p:blipFill rotWithShape="1">
          <a:blip r:embed="rId2"/>
          <a:srcRect l="27778" t="35344" r="19560" b="21860"/>
          <a:stretch/>
        </p:blipFill>
        <p:spPr bwMode="auto">
          <a:xfrm>
            <a:off x="0" y="1524000"/>
            <a:ext cx="91440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0207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34788" y="361950"/>
            <a:ext cx="9677400" cy="1143000"/>
          </a:xfrm>
        </p:spPr>
        <p:txBody>
          <a:bodyPr>
            <a:normAutofit/>
          </a:bodyPr>
          <a:lstStyle/>
          <a:p>
            <a:pPr>
              <a:spcBef>
                <a:spcPct val="50000"/>
              </a:spcBef>
            </a:pPr>
            <a:r>
              <a:rPr lang="en-US" altLang="en-US" dirty="0"/>
              <a:t>Following Intervals</a:t>
            </a:r>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21</a:t>
            </a:fld>
            <a:endParaRPr lang="en-US"/>
          </a:p>
        </p:txBody>
      </p:sp>
      <p:sp>
        <p:nvSpPr>
          <p:cNvPr id="7" name="Rectangle 6">
            <a:extLst>
              <a:ext uri="{FF2B5EF4-FFF2-40B4-BE49-F238E27FC236}">
                <a16:creationId xmlns:a16="http://schemas.microsoft.com/office/drawing/2014/main" id="{763B5A2C-1B31-457D-8610-909CEEAB96B7}"/>
              </a:ext>
            </a:extLst>
          </p:cNvPr>
          <p:cNvSpPr>
            <a:spLocks noChangeArrowheads="1"/>
          </p:cNvSpPr>
          <p:nvPr/>
        </p:nvSpPr>
        <p:spPr bwMode="auto">
          <a:xfrm>
            <a:off x="475129" y="1509432"/>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lnSpc>
                <a:spcPct val="110000"/>
              </a:lnSpc>
              <a:spcBef>
                <a:spcPct val="20000"/>
              </a:spcBef>
              <a:buClr>
                <a:schemeClr val="accent1"/>
              </a:buClr>
              <a:buFont typeface="Wingdings" panose="05000000000000000000" pitchFamily="2" charset="2"/>
              <a:buChar char="q"/>
            </a:pPr>
            <a:r>
              <a:rPr lang="en-US" altLang="en-US" sz="2000" b="1" dirty="0">
                <a:latin typeface="Arial" panose="020B0604020202020204" pitchFamily="34" charset="0"/>
              </a:rPr>
              <a:t>2 Seconds… Permits driver time to steer out of problem areas at all listed speeds on a dry surface and braking out of problems at speeds under 35 mph.</a:t>
            </a:r>
          </a:p>
          <a:p>
            <a:pPr algn="just">
              <a:lnSpc>
                <a:spcPct val="110000"/>
              </a:lnSpc>
              <a:spcBef>
                <a:spcPct val="20000"/>
              </a:spcBef>
              <a:buClr>
                <a:schemeClr val="accent1"/>
              </a:buClr>
              <a:buFont typeface="Wingdings" panose="05000000000000000000" pitchFamily="2" charset="2"/>
              <a:buChar char="q"/>
            </a:pPr>
            <a:r>
              <a:rPr lang="en-US" altLang="en-US" sz="2000" b="1" dirty="0">
                <a:latin typeface="Arial" panose="020B0604020202020204" pitchFamily="34" charset="0"/>
              </a:rPr>
              <a:t>3 Seconds… Permits driver time to steer out of problem areas at all listed speeds on dry surface and braking out of problems at speeds to 45 mph.</a:t>
            </a:r>
          </a:p>
          <a:p>
            <a:pPr algn="just">
              <a:lnSpc>
                <a:spcPct val="110000"/>
              </a:lnSpc>
              <a:spcBef>
                <a:spcPct val="20000"/>
              </a:spcBef>
              <a:buClr>
                <a:schemeClr val="accent1"/>
              </a:buClr>
              <a:buFont typeface="Wingdings" panose="05000000000000000000" pitchFamily="2" charset="2"/>
              <a:buChar char="q"/>
            </a:pPr>
            <a:r>
              <a:rPr lang="en-US" altLang="en-US" sz="2000" b="1" dirty="0">
                <a:latin typeface="Arial" panose="020B0604020202020204" pitchFamily="34" charset="0"/>
              </a:rPr>
              <a:t>4 Seconds… Permits driver to steer out of problems at all listed speeds on dry surface and braking out of problems at speeds to legal limit of 65 mph.</a:t>
            </a:r>
          </a:p>
          <a:p>
            <a:pPr lvl="1">
              <a:lnSpc>
                <a:spcPct val="110000"/>
              </a:lnSpc>
              <a:spcBef>
                <a:spcPct val="20000"/>
              </a:spcBef>
            </a:pPr>
            <a:endParaRPr lang="en-US" altLang="en-US" sz="1000" b="1" dirty="0">
              <a:latin typeface="Arial" panose="020B0604020202020204" pitchFamily="34" charset="0"/>
            </a:endParaRPr>
          </a:p>
          <a:p>
            <a:pPr lvl="1" algn="just">
              <a:spcBef>
                <a:spcPct val="20000"/>
              </a:spcBef>
            </a:pPr>
            <a:r>
              <a:rPr lang="en-US" altLang="en-US" sz="1800" b="1" dirty="0">
                <a:solidFill>
                  <a:srgbClr val="FF0000"/>
                </a:solidFill>
                <a:latin typeface="Arial" panose="020B0604020202020204" pitchFamily="34" charset="0"/>
              </a:rPr>
              <a:t>*</a:t>
            </a:r>
            <a:r>
              <a:rPr lang="en-US" altLang="en-US" sz="1600" b="1" dirty="0">
                <a:solidFill>
                  <a:srgbClr val="FF0000"/>
                </a:solidFill>
                <a:latin typeface="Arial" panose="020B0604020202020204" pitchFamily="34" charset="0"/>
              </a:rPr>
              <a:t>   Factory equipped passenger car tires may not be designed to steer out of problem areas at speeds beyond 75 mph.  Speed rated tires are required due to sidewall flexion problems at higher speeds and turning movements.</a:t>
            </a:r>
          </a:p>
        </p:txBody>
      </p:sp>
    </p:spTree>
    <p:extLst>
      <p:ext uri="{BB962C8B-B14F-4D97-AF65-F5344CB8AC3E}">
        <p14:creationId xmlns:p14="http://schemas.microsoft.com/office/powerpoint/2010/main" val="345235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61682" y="318294"/>
            <a:ext cx="8229600" cy="1143000"/>
          </a:xfrm>
        </p:spPr>
        <p:txBody>
          <a:bodyPr>
            <a:normAutofit/>
          </a:bodyPr>
          <a:lstStyle/>
          <a:p>
            <a:r>
              <a:rPr lang="en-US" altLang="en-US" dirty="0"/>
              <a:t>Searching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22</a:t>
            </a:fld>
            <a:endParaRPr lang="en-US"/>
          </a:p>
        </p:txBody>
      </p:sp>
      <p:sp>
        <p:nvSpPr>
          <p:cNvPr id="7" name="Rectangle 3">
            <a:extLst>
              <a:ext uri="{FF2B5EF4-FFF2-40B4-BE49-F238E27FC236}">
                <a16:creationId xmlns:a16="http://schemas.microsoft.com/office/drawing/2014/main" id="{56C7FAE8-6C2D-466D-B704-83115021CB5D}"/>
              </a:ext>
            </a:extLst>
          </p:cNvPr>
          <p:cNvSpPr txBox="1">
            <a:spLocks noChangeArrowheads="1"/>
          </p:cNvSpPr>
          <p:nvPr/>
        </p:nvSpPr>
        <p:spPr>
          <a:xfrm>
            <a:off x="457200" y="1474741"/>
            <a:ext cx="5486400" cy="44196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accent1"/>
              </a:buClr>
              <a:buFont typeface="Wingdings" panose="05000000000000000000" pitchFamily="2" charset="2"/>
              <a:buChar char="q"/>
            </a:pPr>
            <a:r>
              <a:rPr lang="en-US" altLang="en-US" sz="2400" b="1" dirty="0">
                <a:effectLst>
                  <a:outerShdw blurRad="38100" dist="38100" dir="2700000" algn="tl">
                    <a:srgbClr val="C0C0C0"/>
                  </a:outerShdw>
                </a:effectLst>
              </a:rPr>
              <a:t>  </a:t>
            </a:r>
            <a:r>
              <a:rPr lang="en-US" altLang="en-US" sz="2400" b="1" dirty="0"/>
              <a:t>Looking for high risk situations</a:t>
            </a:r>
          </a:p>
          <a:p>
            <a:pPr lvl="1">
              <a:lnSpc>
                <a:spcPct val="90000"/>
              </a:lnSpc>
              <a:buClr>
                <a:srgbClr val="FF0000"/>
              </a:buClr>
              <a:buFont typeface="Wingdings" panose="05000000000000000000" pitchFamily="2" charset="2"/>
              <a:buChar char="Ø"/>
            </a:pPr>
            <a:r>
              <a:rPr lang="en-US" altLang="en-US" sz="2000" b="1" dirty="0"/>
              <a:t>Searching techniques</a:t>
            </a:r>
          </a:p>
          <a:p>
            <a:pPr lvl="1">
              <a:lnSpc>
                <a:spcPct val="90000"/>
              </a:lnSpc>
              <a:buClr>
                <a:srgbClr val="FF0000"/>
              </a:buClr>
              <a:buFont typeface="Wingdings" panose="05000000000000000000" pitchFamily="2" charset="2"/>
              <a:buChar char="Ø"/>
            </a:pPr>
            <a:r>
              <a:rPr lang="en-US" altLang="en-US" sz="2000" b="1" dirty="0"/>
              <a:t>Time for perceiving hazards</a:t>
            </a:r>
          </a:p>
          <a:p>
            <a:pPr lvl="1">
              <a:lnSpc>
                <a:spcPct val="90000"/>
              </a:lnSpc>
              <a:buClr>
                <a:srgbClr val="FF0000"/>
              </a:buClr>
              <a:buFont typeface="Wingdings" panose="05000000000000000000" pitchFamily="2" charset="2"/>
              <a:buChar char="Ø"/>
            </a:pPr>
            <a:r>
              <a:rPr lang="en-US" altLang="en-US" sz="2000" b="1" dirty="0"/>
              <a:t>Getting larger view of roadway</a:t>
            </a:r>
          </a:p>
          <a:p>
            <a:pPr lvl="1">
              <a:lnSpc>
                <a:spcPct val="90000"/>
              </a:lnSpc>
              <a:buClr>
                <a:srgbClr val="FF0000"/>
              </a:buClr>
              <a:buFont typeface="Wingdings" panose="05000000000000000000" pitchFamily="2" charset="2"/>
              <a:buChar char="Ø"/>
            </a:pPr>
            <a:r>
              <a:rPr lang="en-US" altLang="en-US" sz="2000" b="1" dirty="0"/>
              <a:t>Keeping stable eye movement</a:t>
            </a:r>
          </a:p>
          <a:p>
            <a:pPr lvl="1">
              <a:lnSpc>
                <a:spcPct val="90000"/>
              </a:lnSpc>
              <a:buClr>
                <a:srgbClr val="FF0000"/>
              </a:buClr>
              <a:buFont typeface="Wingdings" panose="05000000000000000000" pitchFamily="2" charset="2"/>
              <a:buChar char="Ø"/>
            </a:pPr>
            <a:r>
              <a:rPr lang="en-US" altLang="en-US" sz="2000" b="1" dirty="0"/>
              <a:t>Sightline and travel path</a:t>
            </a:r>
          </a:p>
          <a:p>
            <a:pPr lvl="1">
              <a:lnSpc>
                <a:spcPct val="90000"/>
              </a:lnSpc>
              <a:buClr>
                <a:srgbClr val="FF0000"/>
              </a:buClr>
              <a:buFont typeface="Wingdings" panose="05000000000000000000" pitchFamily="2" charset="2"/>
              <a:buNone/>
            </a:pPr>
            <a:endParaRPr lang="en-US" altLang="en-US" sz="2000" b="1" dirty="0"/>
          </a:p>
          <a:p>
            <a:pPr>
              <a:lnSpc>
                <a:spcPct val="90000"/>
              </a:lnSpc>
              <a:buClr>
                <a:schemeClr val="accent1"/>
              </a:buClr>
              <a:buFont typeface="Wingdings" panose="05000000000000000000" pitchFamily="2" charset="2"/>
              <a:buChar char="q"/>
            </a:pPr>
            <a:r>
              <a:rPr lang="en-US" altLang="en-US" sz="2400" b="1" dirty="0">
                <a:effectLst>
                  <a:outerShdw blurRad="38100" dist="38100" dir="2700000" algn="tl">
                    <a:srgbClr val="C0C0C0"/>
                  </a:outerShdw>
                </a:effectLst>
              </a:rPr>
              <a:t>  </a:t>
            </a:r>
            <a:r>
              <a:rPr lang="en-US" altLang="en-US" sz="2400" b="1" dirty="0"/>
              <a:t>Gaining information</a:t>
            </a:r>
          </a:p>
          <a:p>
            <a:pPr lvl="1">
              <a:lnSpc>
                <a:spcPct val="90000"/>
              </a:lnSpc>
              <a:buClr>
                <a:srgbClr val="FF0000"/>
              </a:buClr>
              <a:buFont typeface="Wingdings" panose="05000000000000000000" pitchFamily="2" charset="2"/>
              <a:buChar char="Ø"/>
            </a:pPr>
            <a:r>
              <a:rPr lang="en-US" altLang="en-US" sz="2000" b="1" dirty="0"/>
              <a:t>Space management</a:t>
            </a:r>
          </a:p>
          <a:p>
            <a:pPr lvl="1">
              <a:lnSpc>
                <a:spcPct val="90000"/>
              </a:lnSpc>
              <a:buClr>
                <a:srgbClr val="FF0000"/>
              </a:buClr>
              <a:buFont typeface="Wingdings" panose="05000000000000000000" pitchFamily="2" charset="2"/>
              <a:buChar char="Ø"/>
            </a:pPr>
            <a:r>
              <a:rPr lang="en-US" altLang="en-US" sz="2000" b="1" dirty="0"/>
              <a:t>Looking for changing areas</a:t>
            </a:r>
          </a:p>
          <a:p>
            <a:pPr lvl="1">
              <a:lnSpc>
                <a:spcPct val="90000"/>
              </a:lnSpc>
              <a:buClr>
                <a:srgbClr val="FF0000"/>
              </a:buClr>
              <a:buFont typeface="Wingdings" panose="05000000000000000000" pitchFamily="2" charset="2"/>
              <a:buChar char="Ø"/>
            </a:pPr>
            <a:r>
              <a:rPr lang="en-US" altLang="en-US" sz="2000" b="1" dirty="0"/>
              <a:t>Looking for open areas</a:t>
            </a:r>
          </a:p>
          <a:p>
            <a:pPr lvl="1">
              <a:lnSpc>
                <a:spcPct val="90000"/>
              </a:lnSpc>
              <a:buClr>
                <a:srgbClr val="FF0000"/>
              </a:buClr>
              <a:buFont typeface="Wingdings" panose="05000000000000000000" pitchFamily="2" charset="2"/>
              <a:buChar char="Ø"/>
            </a:pPr>
            <a:r>
              <a:rPr lang="en-US" altLang="en-US" sz="2000" b="1" dirty="0"/>
              <a:t>Looking for closed areas</a:t>
            </a:r>
          </a:p>
        </p:txBody>
      </p:sp>
      <p:pic>
        <p:nvPicPr>
          <p:cNvPr id="8" name="Picture 5" descr="illustration of blue eyes">
            <a:extLst>
              <a:ext uri="{FF2B5EF4-FFF2-40B4-BE49-F238E27FC236}">
                <a16:creationId xmlns:a16="http://schemas.microsoft.com/office/drawing/2014/main" id="{5D1B130D-A26D-4DFE-8A42-D4FBF9B40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005" y="533400"/>
            <a:ext cx="201399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llustration of a driver gauging passing space on a highway">
            <a:extLst>
              <a:ext uri="{FF2B5EF4-FFF2-40B4-BE49-F238E27FC236}">
                <a16:creationId xmlns:a16="http://schemas.microsoft.com/office/drawing/2014/main" id="{8840B61F-4158-41FC-85AC-677E294F253F}"/>
              </a:ext>
            </a:extLst>
          </p:cNvPr>
          <p:cNvPicPr/>
          <p:nvPr/>
        </p:nvPicPr>
        <p:blipFill rotWithShape="1">
          <a:blip r:embed="rId3"/>
          <a:srcRect l="63078" t="17245" r="16963" b="5383"/>
          <a:stretch/>
        </p:blipFill>
        <p:spPr bwMode="auto">
          <a:xfrm>
            <a:off x="5943600" y="1362075"/>
            <a:ext cx="3200400" cy="549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766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23</a:t>
            </a:fld>
            <a:endParaRPr lang="en-US"/>
          </a:p>
        </p:txBody>
      </p:sp>
      <p:pic>
        <p:nvPicPr>
          <p:cNvPr id="9" name="Picture 8" descr="Evaluating high risk situations">
            <a:extLst>
              <a:ext uri="{FF2B5EF4-FFF2-40B4-BE49-F238E27FC236}">
                <a16:creationId xmlns:a16="http://schemas.microsoft.com/office/drawing/2014/main" id="{61B56BDE-1BC8-4ABA-B84F-489882650A4C}"/>
              </a:ext>
            </a:extLst>
          </p:cNvPr>
          <p:cNvPicPr/>
          <p:nvPr/>
        </p:nvPicPr>
        <p:blipFill rotWithShape="1">
          <a:blip r:embed="rId2"/>
          <a:srcRect l="28241" t="20227" r="18056" b="5678"/>
          <a:stretch/>
        </p:blipFill>
        <p:spPr bwMode="auto">
          <a:xfrm>
            <a:off x="0" y="100666"/>
            <a:ext cx="9144000" cy="6757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4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24</a:t>
            </a:fld>
            <a:endParaRPr lang="en-US"/>
          </a:p>
        </p:txBody>
      </p:sp>
      <p:pic>
        <p:nvPicPr>
          <p:cNvPr id="9" name="Picture 8" descr="Evaluating decision-making">
            <a:extLst>
              <a:ext uri="{FF2B5EF4-FFF2-40B4-BE49-F238E27FC236}">
                <a16:creationId xmlns:a16="http://schemas.microsoft.com/office/drawing/2014/main" id="{231A76A2-710D-4AF0-8559-7AECBA775D1A}"/>
              </a:ext>
            </a:extLst>
          </p:cNvPr>
          <p:cNvPicPr/>
          <p:nvPr/>
        </p:nvPicPr>
        <p:blipFill rotWithShape="1">
          <a:blip r:embed="rId2"/>
          <a:srcRect l="28356" t="19801" r="17940" b="8233"/>
          <a:stretch/>
        </p:blipFill>
        <p:spPr bwMode="auto">
          <a:xfrm>
            <a:off x="0" y="0"/>
            <a:ext cx="90678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21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18" name="Picture 17" descr="Executing speed changes, lane position changes, and space control in response to risk or danger, traffic conditions, roadway conditions, or vehicle balance.">
            <a:extLst>
              <a:ext uri="{FF2B5EF4-FFF2-40B4-BE49-F238E27FC236}">
                <a16:creationId xmlns:a16="http://schemas.microsoft.com/office/drawing/2014/main" id="{C0FB7CBB-9992-4C97-9D45-C3979B3B73D8}"/>
              </a:ext>
            </a:extLst>
          </p:cNvPr>
          <p:cNvPicPr/>
          <p:nvPr/>
        </p:nvPicPr>
        <p:blipFill rotWithShape="1">
          <a:blip r:embed="rId2"/>
          <a:srcRect l="27778" t="19589" r="20023" b="9510"/>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950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26</a:t>
            </a:fld>
            <a:endParaRPr lang="en-US"/>
          </a:p>
        </p:txBody>
      </p:sp>
      <p:pic>
        <p:nvPicPr>
          <p:cNvPr id="11" name="Picture 10" descr="Illustration of decision making - evaluate/execute">
            <a:extLst>
              <a:ext uri="{FF2B5EF4-FFF2-40B4-BE49-F238E27FC236}">
                <a16:creationId xmlns:a16="http://schemas.microsoft.com/office/drawing/2014/main" id="{83F900C8-8BB1-49DA-B58E-195710DEF33D}"/>
              </a:ext>
            </a:extLst>
          </p:cNvPr>
          <p:cNvPicPr/>
          <p:nvPr/>
        </p:nvPicPr>
        <p:blipFill rotWithShape="1">
          <a:blip r:embed="rId2"/>
          <a:srcRect l="27084" t="18099" r="18056" b="6103"/>
          <a:stretch/>
        </p:blipFill>
        <p:spPr bwMode="auto">
          <a:xfrm>
            <a:off x="0" y="1"/>
            <a:ext cx="9048750" cy="685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905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27</a:t>
            </a:fld>
            <a:endParaRPr lang="en-US"/>
          </a:p>
        </p:txBody>
      </p:sp>
      <p:pic>
        <p:nvPicPr>
          <p:cNvPr id="6" name="Picture 5" descr="Illustration of basic lane positions to center and left">
            <a:extLst>
              <a:ext uri="{FF2B5EF4-FFF2-40B4-BE49-F238E27FC236}">
                <a16:creationId xmlns:a16="http://schemas.microsoft.com/office/drawing/2014/main" id="{DC1CEB76-709B-4C68-878B-8263BC9C5BF9}"/>
              </a:ext>
            </a:extLst>
          </p:cNvPr>
          <p:cNvPicPr/>
          <p:nvPr/>
        </p:nvPicPr>
        <p:blipFill rotWithShape="1">
          <a:blip r:embed="rId2"/>
          <a:srcRect l="27893" t="18524" r="17247" b="8659"/>
          <a:stretch/>
        </p:blipFill>
        <p:spPr bwMode="auto">
          <a:xfrm>
            <a:off x="0" y="0"/>
            <a:ext cx="90678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80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28</a:t>
            </a:fld>
            <a:endParaRPr lang="en-US"/>
          </a:p>
        </p:txBody>
      </p:sp>
      <p:sp>
        <p:nvSpPr>
          <p:cNvPr id="11" name="Title 1" descr="Basic lane position to right">
            <a:extLst>
              <a:ext uri="{FF2B5EF4-FFF2-40B4-BE49-F238E27FC236}">
                <a16:creationId xmlns:a16="http://schemas.microsoft.com/office/drawing/2014/main" id="{F51D73A2-08F1-4A48-BC58-F5C739767595}"/>
              </a:ext>
              <a:ext uri="{C183D7F6-B498-43B3-948B-1728B52AA6E4}">
                <adec:decorative xmlns:adec="http://schemas.microsoft.com/office/drawing/2017/decorative" val="0"/>
              </a:ext>
            </a:extLst>
          </p:cNvPr>
          <p:cNvSpPr txBox="1">
            <a:spLocks/>
          </p:cNvSpPr>
          <p:nvPr/>
        </p:nvSpPr>
        <p:spPr>
          <a:xfrm>
            <a:off x="538882" y="314597"/>
            <a:ext cx="8229600" cy="1143000"/>
          </a:xfrm>
          <a:prstGeom prst="rect">
            <a:avLst/>
          </a:prstGeom>
        </p:spPr>
        <p:txBody>
          <a:bodyPr vert="horz" lIns="91440" tIns="45720" rIns="91440" bIns="45720" rtlCol="0" anchor="ctr">
            <a:normAutofit/>
          </a:bodyPr>
          <a:lst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pic>
        <p:nvPicPr>
          <p:cNvPr id="19" name="Picture 18" descr="Illustration of lane position three in a twelve foot lane">
            <a:extLst>
              <a:ext uri="{FF2B5EF4-FFF2-40B4-BE49-F238E27FC236}">
                <a16:creationId xmlns:a16="http://schemas.microsoft.com/office/drawing/2014/main" id="{6234BBA9-D774-44FF-914B-497E3AFC7C5D}"/>
              </a:ext>
            </a:extLst>
          </p:cNvPr>
          <p:cNvPicPr/>
          <p:nvPr/>
        </p:nvPicPr>
        <p:blipFill rotWithShape="1">
          <a:blip r:embed="rId2"/>
          <a:srcRect l="27777" t="20227" r="17246" b="20369"/>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24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29</a:t>
            </a:fld>
            <a:endParaRPr lang="en-US"/>
          </a:p>
        </p:txBody>
      </p:sp>
      <p:pic>
        <p:nvPicPr>
          <p:cNvPr id="6" name="Picture 5" descr="Illustration of a car approaching an intersection">
            <a:extLst>
              <a:ext uri="{FF2B5EF4-FFF2-40B4-BE49-F238E27FC236}">
                <a16:creationId xmlns:a16="http://schemas.microsoft.com/office/drawing/2014/main" id="{054AB844-3438-444E-8589-34E876504CDB}"/>
              </a:ext>
            </a:extLst>
          </p:cNvPr>
          <p:cNvPicPr/>
          <p:nvPr/>
        </p:nvPicPr>
        <p:blipFill rotWithShape="1">
          <a:blip r:embed="rId2"/>
          <a:srcRect l="31481" t="19800" r="17824" b="10150"/>
          <a:stretch/>
        </p:blipFill>
        <p:spPr bwMode="auto">
          <a:xfrm>
            <a:off x="0" y="76200"/>
            <a:ext cx="9058275" cy="678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55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p:txBody>
          <a:bodyPr/>
          <a:lstStyle/>
          <a:p>
            <a:r>
              <a:rPr lang="en-US" altLang="en-US" dirty="0"/>
              <a:t>Entering Roadway Tasks</a:t>
            </a:r>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p:txBody>
          <a:bodyPr/>
          <a:lstStyle/>
          <a:p>
            <a:fld id="{ED0CF1AE-9D07-4FAF-9EEC-B15CCCFC2843}" type="datetime1">
              <a:rPr lang="en-US" smtClean="0"/>
              <a:t>1/28/2020</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9" name="Picture 8" descr="Illustration of the points of view of a driver on a highway">
            <a:extLst>
              <a:ext uri="{FF2B5EF4-FFF2-40B4-BE49-F238E27FC236}">
                <a16:creationId xmlns:a16="http://schemas.microsoft.com/office/drawing/2014/main" id="{5FA0536B-3E93-4F0E-B3AC-5C4189CFD232}"/>
              </a:ext>
            </a:extLst>
          </p:cNvPr>
          <p:cNvPicPr/>
          <p:nvPr/>
        </p:nvPicPr>
        <p:blipFill rotWithShape="1">
          <a:blip r:embed="rId2"/>
          <a:srcRect l="78009" t="17246" r="3242" b="5717"/>
          <a:stretch/>
        </p:blipFill>
        <p:spPr bwMode="auto">
          <a:xfrm>
            <a:off x="6172200" y="533400"/>
            <a:ext cx="2814637" cy="61880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8972647-7CEF-402E-86E2-62A1FF01DADF}"/>
              </a:ext>
            </a:extLst>
          </p:cNvPr>
          <p:cNvSpPr/>
          <p:nvPr/>
        </p:nvSpPr>
        <p:spPr>
          <a:xfrm>
            <a:off x="475128" y="1524000"/>
            <a:ext cx="5544671" cy="2721001"/>
          </a:xfrm>
          <a:prstGeom prst="rect">
            <a:avLst/>
          </a:prstGeom>
        </p:spPr>
        <p:txBody>
          <a:bodyPr wrap="square">
            <a:spAutoFit/>
          </a:bodyPr>
          <a:lstStyle/>
          <a:p>
            <a:pPr>
              <a:lnSpc>
                <a:spcPct val="12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 Release Parking Brake</a:t>
            </a:r>
          </a:p>
          <a:p>
            <a:pPr>
              <a:lnSpc>
                <a:spcPct val="12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 Select Gap in Traffic Flow</a:t>
            </a:r>
          </a:p>
          <a:p>
            <a:pPr>
              <a:lnSpc>
                <a:spcPct val="12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 Move to Lane</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Target Lane Position #1</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Release Service Brake</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Gradual Acceleration</a:t>
            </a:r>
          </a:p>
          <a:p>
            <a:pPr lvl="1">
              <a:lnSpc>
                <a:spcPct val="12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 Steer to Center of Lane</a:t>
            </a:r>
          </a:p>
        </p:txBody>
      </p:sp>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llustration of a highway rail grade crossing as an intersection">
            <a:extLst>
              <a:ext uri="{FF2B5EF4-FFF2-40B4-BE49-F238E27FC236}">
                <a16:creationId xmlns:a16="http://schemas.microsoft.com/office/drawing/2014/main" id="{DB6A5B28-FB62-4E9D-B4E8-3FA5B45471A3}"/>
              </a:ext>
            </a:extLst>
          </p:cNvPr>
          <p:cNvPicPr/>
          <p:nvPr/>
        </p:nvPicPr>
        <p:blipFill rotWithShape="1">
          <a:blip r:embed="rId3"/>
          <a:srcRect l="26967" t="20014" r="16899" b="9298"/>
          <a:stretch/>
        </p:blipFill>
        <p:spPr bwMode="auto">
          <a:xfrm>
            <a:off x="0" y="76200"/>
            <a:ext cx="9144000" cy="67549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569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31</a:t>
            </a:fld>
            <a:endParaRPr lang="en-US"/>
          </a:p>
        </p:txBody>
      </p:sp>
      <p:sp>
        <p:nvSpPr>
          <p:cNvPr id="8" name="Title 7">
            <a:extLst>
              <a:ext uri="{FF2B5EF4-FFF2-40B4-BE49-F238E27FC236}">
                <a16:creationId xmlns:a16="http://schemas.microsoft.com/office/drawing/2014/main" id="{F0A7EA10-4162-496D-8F2D-065F96240C25}"/>
              </a:ext>
            </a:extLst>
          </p:cNvPr>
          <p:cNvSpPr>
            <a:spLocks noGrp="1"/>
          </p:cNvSpPr>
          <p:nvPr>
            <p:ph type="title"/>
          </p:nvPr>
        </p:nvSpPr>
        <p:spPr/>
        <p:txBody>
          <a:bodyPr>
            <a:normAutofit/>
          </a:bodyPr>
          <a:lstStyle/>
          <a:p>
            <a:pPr>
              <a:spcBef>
                <a:spcPct val="50000"/>
              </a:spcBef>
            </a:pPr>
            <a:r>
              <a:rPr lang="en-US" altLang="en-US" dirty="0"/>
              <a:t>Good Driving</a:t>
            </a:r>
          </a:p>
        </p:txBody>
      </p:sp>
      <p:sp>
        <p:nvSpPr>
          <p:cNvPr id="22" name="Rectangle 3">
            <a:extLst>
              <a:ext uri="{FF2B5EF4-FFF2-40B4-BE49-F238E27FC236}">
                <a16:creationId xmlns:a16="http://schemas.microsoft.com/office/drawing/2014/main" id="{5319E65B-8ADE-4B38-90CB-375E11EBA944}"/>
              </a:ext>
            </a:extLst>
          </p:cNvPr>
          <p:cNvSpPr txBox="1">
            <a:spLocks noChangeArrowheads="1"/>
          </p:cNvSpPr>
          <p:nvPr/>
        </p:nvSpPr>
        <p:spPr>
          <a:xfrm>
            <a:off x="457200" y="1474694"/>
            <a:ext cx="6553200" cy="47244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altLang="en-US" sz="2400" b="1" dirty="0">
                <a:solidFill>
                  <a:srgbClr val="FF0000"/>
                </a:solidFill>
              </a:rPr>
              <a:t>Habit Level</a:t>
            </a:r>
            <a:r>
              <a:rPr lang="en-US" altLang="en-US" sz="2800" b="1" dirty="0"/>
              <a:t>   </a:t>
            </a:r>
          </a:p>
          <a:p>
            <a:pPr marL="912813" lvl="1" indent="-455613">
              <a:lnSpc>
                <a:spcPct val="90000"/>
              </a:lnSpc>
              <a:buClr>
                <a:srgbClr val="FF0000"/>
              </a:buClr>
              <a:buSzPct val="130000"/>
              <a:buFont typeface="Wingdings" panose="05000000000000000000" pitchFamily="2" charset="2"/>
              <a:buChar char="ü"/>
            </a:pPr>
            <a:r>
              <a:rPr lang="en-US" altLang="en-US" sz="2000" b="1" dirty="0"/>
              <a:t>Procedures for operational tasks</a:t>
            </a:r>
            <a:r>
              <a:rPr lang="en-US" altLang="en-US" sz="2400" b="1" dirty="0"/>
              <a:t> </a:t>
            </a:r>
          </a:p>
          <a:p>
            <a:pPr>
              <a:lnSpc>
                <a:spcPct val="90000"/>
              </a:lnSpc>
              <a:buFontTx/>
              <a:buNone/>
            </a:pPr>
            <a:r>
              <a:rPr lang="en-US" altLang="en-US" sz="2400" b="1" dirty="0">
                <a:solidFill>
                  <a:srgbClr val="0000CC"/>
                </a:solidFill>
              </a:rPr>
              <a:t>Judgment Level</a:t>
            </a:r>
            <a:r>
              <a:rPr lang="en-US" altLang="en-US" sz="2400" b="1" dirty="0">
                <a:solidFill>
                  <a:schemeClr val="accent2"/>
                </a:solidFill>
              </a:rPr>
              <a:t>	</a:t>
            </a:r>
          </a:p>
          <a:p>
            <a:pPr marL="912813" lvl="1" indent="-455613">
              <a:lnSpc>
                <a:spcPct val="80000"/>
              </a:lnSpc>
              <a:buClr>
                <a:srgbClr val="FF0000"/>
              </a:buClr>
              <a:buSzPct val="130000"/>
              <a:buFont typeface="Wingdings" panose="05000000000000000000" pitchFamily="2" charset="2"/>
              <a:buChar char="ü"/>
            </a:pPr>
            <a:r>
              <a:rPr lang="en-US" altLang="en-US" sz="2000" b="1" dirty="0"/>
              <a:t>Well thought out strategy of action </a:t>
            </a:r>
          </a:p>
          <a:p>
            <a:pPr marL="912813" lvl="1" indent="-455613">
              <a:lnSpc>
                <a:spcPct val="80000"/>
              </a:lnSpc>
              <a:buClr>
                <a:srgbClr val="FF0000"/>
              </a:buClr>
              <a:buSzPct val="130000"/>
              <a:buFont typeface="Wingdings" panose="05000000000000000000" pitchFamily="2" charset="2"/>
              <a:buChar char="ü"/>
            </a:pPr>
            <a:r>
              <a:rPr lang="en-US" altLang="en-US" sz="2000" b="1" dirty="0"/>
              <a:t>Become efficient and precise </a:t>
            </a:r>
          </a:p>
          <a:p>
            <a:pPr marL="912813" lvl="1" indent="-455613">
              <a:lnSpc>
                <a:spcPct val="80000"/>
              </a:lnSpc>
              <a:buClr>
                <a:srgbClr val="FF0000"/>
              </a:buClr>
              <a:buSzPct val="130000"/>
              <a:buFont typeface="Wingdings" panose="05000000000000000000" pitchFamily="2" charset="2"/>
              <a:buChar char="ü"/>
            </a:pPr>
            <a:r>
              <a:rPr lang="en-US" altLang="en-US" sz="2000" b="1" dirty="0"/>
              <a:t>Correct response with least amount of evaluation </a:t>
            </a:r>
          </a:p>
          <a:p>
            <a:pPr>
              <a:lnSpc>
                <a:spcPct val="90000"/>
              </a:lnSpc>
              <a:buFontTx/>
              <a:buNone/>
            </a:pPr>
            <a:r>
              <a:rPr lang="en-US" altLang="en-US" sz="2400" b="1" dirty="0">
                <a:solidFill>
                  <a:srgbClr val="009900"/>
                </a:solidFill>
              </a:rPr>
              <a:t>Process Level</a:t>
            </a:r>
            <a:r>
              <a:rPr lang="en-US" altLang="en-US" sz="2800" b="1" dirty="0">
                <a:solidFill>
                  <a:srgbClr val="009900"/>
                </a:solidFill>
              </a:rPr>
              <a:t> </a:t>
            </a:r>
            <a:r>
              <a:rPr lang="en-US" altLang="en-US" sz="2800" b="1" dirty="0"/>
              <a:t>		</a:t>
            </a:r>
          </a:p>
          <a:p>
            <a:pPr marL="912813" lvl="1" indent="-455613">
              <a:lnSpc>
                <a:spcPct val="90000"/>
              </a:lnSpc>
              <a:buClr>
                <a:srgbClr val="FF0000"/>
              </a:buClr>
              <a:buSzPct val="130000"/>
              <a:buFont typeface="Wingdings" panose="05000000000000000000" pitchFamily="2" charset="2"/>
              <a:buChar char="ü"/>
            </a:pPr>
            <a:r>
              <a:rPr lang="en-US" altLang="en-US" sz="2000" b="1" dirty="0"/>
              <a:t>Search for problems </a:t>
            </a:r>
          </a:p>
          <a:p>
            <a:pPr marL="912813" lvl="1" indent="-455613">
              <a:lnSpc>
                <a:spcPct val="90000"/>
              </a:lnSpc>
              <a:buClr>
                <a:srgbClr val="FF0000"/>
              </a:buClr>
              <a:buSzPct val="130000"/>
              <a:buFont typeface="Wingdings" panose="05000000000000000000" pitchFamily="2" charset="2"/>
              <a:buChar char="ü"/>
            </a:pPr>
            <a:r>
              <a:rPr lang="en-US" altLang="en-US" sz="2000" b="1" dirty="0"/>
              <a:t>Evaluate options</a:t>
            </a:r>
          </a:p>
          <a:p>
            <a:pPr marL="912813" lvl="1" indent="-455613">
              <a:lnSpc>
                <a:spcPct val="90000"/>
              </a:lnSpc>
              <a:buClr>
                <a:srgbClr val="FF0000"/>
              </a:buClr>
              <a:buSzPct val="130000"/>
              <a:buFont typeface="Wingdings" panose="05000000000000000000" pitchFamily="2" charset="2"/>
              <a:buChar char="ü"/>
            </a:pPr>
            <a:r>
              <a:rPr lang="en-US" altLang="en-US" sz="2000" b="1" dirty="0"/>
              <a:t>Execute decisions </a:t>
            </a:r>
          </a:p>
          <a:p>
            <a:pPr marL="912813" lvl="1" indent="-455613">
              <a:lnSpc>
                <a:spcPct val="90000"/>
              </a:lnSpc>
              <a:buClr>
                <a:srgbClr val="FF0000"/>
              </a:buClr>
              <a:buSzPct val="130000"/>
              <a:buFont typeface="Wingdings" panose="05000000000000000000" pitchFamily="2" charset="2"/>
              <a:buChar char="ü"/>
            </a:pPr>
            <a:r>
              <a:rPr lang="en-US" altLang="en-US" sz="2000" b="1" dirty="0"/>
              <a:t>For modifying speed and position</a:t>
            </a:r>
          </a:p>
          <a:p>
            <a:pPr marL="912813" lvl="1" indent="-455613">
              <a:lnSpc>
                <a:spcPct val="90000"/>
              </a:lnSpc>
              <a:buClr>
                <a:srgbClr val="FF0000"/>
              </a:buClr>
              <a:buSzPct val="130000"/>
              <a:buFont typeface="Wingdings" panose="05000000000000000000" pitchFamily="2" charset="2"/>
              <a:buChar char="ü"/>
            </a:pPr>
            <a:r>
              <a:rPr lang="en-US" altLang="en-US" sz="2000" b="1" dirty="0"/>
              <a:t>Communication reduces risk of collision</a:t>
            </a:r>
          </a:p>
        </p:txBody>
      </p:sp>
      <p:sp>
        <p:nvSpPr>
          <p:cNvPr id="23" name="Text Box 8">
            <a:extLst>
              <a:ext uri="{FF2B5EF4-FFF2-40B4-BE49-F238E27FC236}">
                <a16:creationId xmlns:a16="http://schemas.microsoft.com/office/drawing/2014/main" id="{737F1330-D15A-4D97-A400-52A3178D3EBF}"/>
              </a:ext>
            </a:extLst>
          </p:cNvPr>
          <p:cNvSpPr txBox="1">
            <a:spLocks noChangeArrowheads="1"/>
          </p:cNvSpPr>
          <p:nvPr/>
        </p:nvSpPr>
        <p:spPr bwMode="auto">
          <a:xfrm>
            <a:off x="7315200" y="1143000"/>
            <a:ext cx="91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0" b="1" dirty="0">
                <a:solidFill>
                  <a:srgbClr val="FF0000"/>
                </a:solidFill>
                <a:latin typeface="Arial" panose="020B0604020202020204" pitchFamily="34" charset="0"/>
              </a:rPr>
              <a:t>?</a:t>
            </a:r>
          </a:p>
        </p:txBody>
      </p:sp>
      <p:sp>
        <p:nvSpPr>
          <p:cNvPr id="24" name="Text Box 9">
            <a:extLst>
              <a:ext uri="{FF2B5EF4-FFF2-40B4-BE49-F238E27FC236}">
                <a16:creationId xmlns:a16="http://schemas.microsoft.com/office/drawing/2014/main" id="{650EB99E-72B9-4C04-BBA9-07A0831C7997}"/>
              </a:ext>
            </a:extLst>
          </p:cNvPr>
          <p:cNvSpPr txBox="1">
            <a:spLocks noChangeArrowheads="1"/>
          </p:cNvSpPr>
          <p:nvPr/>
        </p:nvSpPr>
        <p:spPr bwMode="auto">
          <a:xfrm>
            <a:off x="6934200" y="2743200"/>
            <a:ext cx="1600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1" dirty="0">
                <a:solidFill>
                  <a:srgbClr val="0000CC"/>
                </a:solidFill>
                <a:latin typeface="Arial" panose="020B0604020202020204" pitchFamily="34" charset="0"/>
              </a:rPr>
              <a:t>C+</a:t>
            </a:r>
          </a:p>
        </p:txBody>
      </p:sp>
      <p:sp>
        <p:nvSpPr>
          <p:cNvPr id="25" name="Text Box 10">
            <a:extLst>
              <a:ext uri="{FF2B5EF4-FFF2-40B4-BE49-F238E27FC236}">
                <a16:creationId xmlns:a16="http://schemas.microsoft.com/office/drawing/2014/main" id="{277AC7F0-C31F-4B42-A6F7-E0F8F3295AB6}"/>
              </a:ext>
            </a:extLst>
          </p:cNvPr>
          <p:cNvSpPr txBox="1">
            <a:spLocks noChangeArrowheads="1"/>
          </p:cNvSpPr>
          <p:nvPr/>
        </p:nvSpPr>
        <p:spPr bwMode="auto">
          <a:xfrm>
            <a:off x="6934200" y="4343400"/>
            <a:ext cx="1600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1" dirty="0">
                <a:solidFill>
                  <a:srgbClr val="009900"/>
                </a:solidFill>
                <a:latin typeface="Arial" panose="020B0604020202020204" pitchFamily="34" charset="0"/>
              </a:rPr>
              <a:t>A+</a:t>
            </a:r>
          </a:p>
        </p:txBody>
      </p:sp>
      <p:sp>
        <p:nvSpPr>
          <p:cNvPr id="26" name="Rectangle 11">
            <a:extLst>
              <a:ext uri="{FF2B5EF4-FFF2-40B4-BE49-F238E27FC236}">
                <a16:creationId xmlns:a16="http://schemas.microsoft.com/office/drawing/2014/main" id="{18B5DC4C-ABCB-49E2-9C1C-B9132C80FC47}"/>
              </a:ext>
            </a:extLst>
          </p:cNvPr>
          <p:cNvSpPr>
            <a:spLocks noChangeArrowheads="1"/>
          </p:cNvSpPr>
          <p:nvPr/>
        </p:nvSpPr>
        <p:spPr bwMode="auto">
          <a:xfrm>
            <a:off x="1140618" y="6239341"/>
            <a:ext cx="51863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a:lnSpc>
                <a:spcPct val="90000"/>
              </a:lnSpc>
              <a:spcBef>
                <a:spcPct val="20000"/>
              </a:spcBef>
              <a:buFontTx/>
              <a:buChar char="•"/>
            </a:pPr>
            <a:r>
              <a:rPr lang="en-US" altLang="en-US" sz="1600" b="1" dirty="0">
                <a:solidFill>
                  <a:srgbClr val="081D58"/>
                </a:solidFill>
                <a:latin typeface="Arial" panose="020B0604020202020204" pitchFamily="34" charset="0"/>
              </a:rPr>
              <a:t>(Empower Yourself (1999) ... F.R. </a:t>
            </a:r>
            <a:r>
              <a:rPr lang="en-US" altLang="en-US" sz="1600" b="1" dirty="0" err="1">
                <a:solidFill>
                  <a:srgbClr val="081D58"/>
                </a:solidFill>
                <a:latin typeface="Arial" panose="020B0604020202020204" pitchFamily="34" charset="0"/>
              </a:rPr>
              <a:t>Mottola</a:t>
            </a:r>
            <a:r>
              <a:rPr lang="en-US" altLang="en-US" sz="1600" b="1" dirty="0">
                <a:solidFill>
                  <a:srgbClr val="081D58"/>
                </a:solidFill>
                <a:latin typeface="Arial" panose="020B0604020202020204" pitchFamily="34" charset="0"/>
              </a:rPr>
              <a:t>)</a:t>
            </a:r>
          </a:p>
        </p:txBody>
      </p:sp>
    </p:spTree>
    <p:extLst>
      <p:ext uri="{BB962C8B-B14F-4D97-AF65-F5344CB8AC3E}">
        <p14:creationId xmlns:p14="http://schemas.microsoft.com/office/powerpoint/2010/main" val="291381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32</a:t>
            </a:fld>
            <a:endParaRPr lang="en-US"/>
          </a:p>
        </p:txBody>
      </p:sp>
      <p:sp>
        <p:nvSpPr>
          <p:cNvPr id="3" name="Title 2">
            <a:extLst>
              <a:ext uri="{FF2B5EF4-FFF2-40B4-BE49-F238E27FC236}">
                <a16:creationId xmlns:a16="http://schemas.microsoft.com/office/drawing/2014/main" id="{1D8274F6-32A9-4FC7-98A4-BDDCC937A3D3}"/>
              </a:ext>
            </a:extLst>
          </p:cNvPr>
          <p:cNvSpPr>
            <a:spLocks noGrp="1"/>
          </p:cNvSpPr>
          <p:nvPr>
            <p:ph type="title"/>
          </p:nvPr>
        </p:nvSpPr>
        <p:spPr/>
        <p:txBody>
          <a:bodyPr/>
          <a:lstStyle/>
          <a:p>
            <a:r>
              <a:rPr lang="en-US" altLang="en-US" dirty="0"/>
              <a:t>Levels of Performance</a:t>
            </a:r>
            <a:endParaRPr lang="en-US" dirty="0"/>
          </a:p>
        </p:txBody>
      </p:sp>
      <p:pic>
        <p:nvPicPr>
          <p:cNvPr id="12" name="Picture 11" descr="a table of a driver's levels of performance">
            <a:extLst>
              <a:ext uri="{FF2B5EF4-FFF2-40B4-BE49-F238E27FC236}">
                <a16:creationId xmlns:a16="http://schemas.microsoft.com/office/drawing/2014/main" id="{8ED06915-8578-4046-A63F-EEF593FA6D48}"/>
              </a:ext>
            </a:extLst>
          </p:cNvPr>
          <p:cNvPicPr/>
          <p:nvPr/>
        </p:nvPicPr>
        <p:blipFill rotWithShape="1">
          <a:blip r:embed="rId2"/>
          <a:srcRect l="29399" t="28105" r="20949" b="9936"/>
          <a:stretch/>
        </p:blipFill>
        <p:spPr bwMode="auto">
          <a:xfrm>
            <a:off x="0" y="1295400"/>
            <a:ext cx="9067800" cy="5562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317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33</a:t>
            </a:fld>
            <a:endParaRPr lang="en-US"/>
          </a:p>
        </p:txBody>
      </p:sp>
      <p:pic>
        <p:nvPicPr>
          <p:cNvPr id="9" name="Picture 8" descr="The top eleven errors of drivers:&#10;&#10;1. not attending to the path of travel&#10;2. driving five or more miles per hour too fast for conditions&#10;3. driving too fast through a curve&#10;4. inadequate search at an intersection and thus pulled in front of cross traffic&#10;5. involved lack of attention at an intersection and being struck by another driver">
            <a:extLst>
              <a:ext uri="{FF2B5EF4-FFF2-40B4-BE49-F238E27FC236}">
                <a16:creationId xmlns:a16="http://schemas.microsoft.com/office/drawing/2014/main" id="{B8DA5AD3-441F-4BFA-9E17-E55649972ADC}"/>
              </a:ext>
            </a:extLst>
          </p:cNvPr>
          <p:cNvPicPr/>
          <p:nvPr/>
        </p:nvPicPr>
        <p:blipFill rotWithShape="1">
          <a:blip r:embed="rId2"/>
          <a:srcRect l="26736" t="18736" r="16782" b="3336"/>
          <a:stretch/>
        </p:blipFill>
        <p:spPr bwMode="auto">
          <a:xfrm>
            <a:off x="0" y="8964"/>
            <a:ext cx="9144000" cy="684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756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34</a:t>
            </a:fld>
            <a:endParaRPr lang="en-US"/>
          </a:p>
        </p:txBody>
      </p:sp>
      <p:pic>
        <p:nvPicPr>
          <p:cNvPr id="9" name="Picture 8" descr="6. improper evasive action - quick turn not executed properly&#10;7. failed to maintain visual lead&#10;8. failed to see action developing at side of the roadway&#10;9. following too closely&#10;10. willfully taking right-of-way&#10;11. distracted">
            <a:extLst>
              <a:ext uri="{FF2B5EF4-FFF2-40B4-BE49-F238E27FC236}">
                <a16:creationId xmlns:a16="http://schemas.microsoft.com/office/drawing/2014/main" id="{9E326A6E-12FB-4012-A596-8DC43DD4969A}"/>
              </a:ext>
            </a:extLst>
          </p:cNvPr>
          <p:cNvPicPr/>
          <p:nvPr/>
        </p:nvPicPr>
        <p:blipFill rotWithShape="1">
          <a:blip r:embed="rId2"/>
          <a:srcRect l="27194" t="18524" r="16783" b="3123"/>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746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illustration of a student waving from a car">
            <a:extLst>
              <a:ext uri="{FF2B5EF4-FFF2-40B4-BE49-F238E27FC236}">
                <a16:creationId xmlns:a16="http://schemas.microsoft.com/office/drawing/2014/main" id="{8D70F010-FB10-4EB9-8003-357490B34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0"/>
            <a:ext cx="8722920" cy="51974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35</a:t>
            </a:fld>
            <a:endParaRPr lang="en-US"/>
          </a:p>
        </p:txBody>
      </p:sp>
      <p:sp>
        <p:nvSpPr>
          <p:cNvPr id="6" name="Title 5">
            <a:extLst>
              <a:ext uri="{FF2B5EF4-FFF2-40B4-BE49-F238E27FC236}">
                <a16:creationId xmlns:a16="http://schemas.microsoft.com/office/drawing/2014/main" id="{FB3011BA-7C7D-4042-8AB3-8329EA019230}"/>
              </a:ext>
            </a:extLst>
          </p:cNvPr>
          <p:cNvSpPr>
            <a:spLocks noGrp="1"/>
          </p:cNvSpPr>
          <p:nvPr>
            <p:ph type="title"/>
          </p:nvPr>
        </p:nvSpPr>
        <p:spPr/>
        <p:txBody>
          <a:bodyPr/>
          <a:lstStyle/>
          <a:p>
            <a:r>
              <a:rPr lang="en-US" altLang="en-US" dirty="0"/>
              <a:t>Developing Good Driving Habits</a:t>
            </a:r>
            <a:endParaRPr lang="en-US" dirty="0"/>
          </a:p>
        </p:txBody>
      </p:sp>
      <p:sp>
        <p:nvSpPr>
          <p:cNvPr id="15" name="Rectangle 14">
            <a:extLst>
              <a:ext uri="{FF2B5EF4-FFF2-40B4-BE49-F238E27FC236}">
                <a16:creationId xmlns:a16="http://schemas.microsoft.com/office/drawing/2014/main" id="{54139713-6E06-4FC4-9925-68A0F8099C4C}"/>
              </a:ext>
            </a:extLst>
          </p:cNvPr>
          <p:cNvSpPr txBox="1">
            <a:spLocks noChangeArrowheads="1"/>
          </p:cNvSpPr>
          <p:nvPr/>
        </p:nvSpPr>
        <p:spPr>
          <a:xfrm>
            <a:off x="551461" y="1447800"/>
            <a:ext cx="7924800" cy="4648200"/>
          </a:xfrm>
          <a:prstGeom prst="rect">
            <a:avLst/>
          </a:prstGeom>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00CC99"/>
              </a:buClr>
              <a:buFont typeface="Wingdings" panose="05000000000000000000" pitchFamily="2" charset="2"/>
              <a:buChar char="q"/>
            </a:pPr>
            <a:r>
              <a:rPr lang="en-US" altLang="en-US" sz="2400" b="1" dirty="0"/>
              <a:t>Driver and Vehicle Preparations</a:t>
            </a:r>
          </a:p>
          <a:p>
            <a:pPr>
              <a:lnSpc>
                <a:spcPct val="150000"/>
              </a:lnSpc>
              <a:buClr>
                <a:srgbClr val="00CC99"/>
              </a:buClr>
              <a:buFont typeface="Wingdings" panose="05000000000000000000" pitchFamily="2" charset="2"/>
              <a:buChar char="q"/>
            </a:pPr>
            <a:r>
              <a:rPr lang="en-US" altLang="en-US" sz="2400" b="1" dirty="0"/>
              <a:t>Smooth, Gradual Starts and Stops</a:t>
            </a:r>
          </a:p>
          <a:p>
            <a:pPr>
              <a:lnSpc>
                <a:spcPct val="150000"/>
              </a:lnSpc>
              <a:buClr>
                <a:srgbClr val="00CC99"/>
              </a:buClr>
              <a:buFont typeface="Wingdings" panose="05000000000000000000" pitchFamily="2" charset="2"/>
              <a:buChar char="q"/>
            </a:pPr>
            <a:r>
              <a:rPr lang="en-US" altLang="en-US" sz="2400" b="1" dirty="0"/>
              <a:t>Reference Points for Vehicle Placement</a:t>
            </a:r>
          </a:p>
          <a:p>
            <a:pPr>
              <a:lnSpc>
                <a:spcPct val="150000"/>
              </a:lnSpc>
              <a:buClr>
                <a:srgbClr val="00CC99"/>
              </a:buClr>
              <a:buFont typeface="Wingdings" panose="05000000000000000000" pitchFamily="2" charset="2"/>
              <a:buChar char="q"/>
            </a:pPr>
            <a:r>
              <a:rPr lang="en-US" altLang="en-US" sz="2400" b="1" dirty="0"/>
              <a:t>Getting Visual Targets before Movement</a:t>
            </a:r>
          </a:p>
          <a:p>
            <a:pPr lvl="1">
              <a:lnSpc>
                <a:spcPct val="150000"/>
              </a:lnSpc>
              <a:buClr>
                <a:schemeClr val="tx1"/>
              </a:buClr>
              <a:buFont typeface="Wingdings" panose="05000000000000000000" pitchFamily="2" charset="2"/>
              <a:buChar char="Ø"/>
            </a:pPr>
            <a:r>
              <a:rPr lang="en-US" altLang="en-US" sz="2000" b="1" dirty="0">
                <a:solidFill>
                  <a:srgbClr val="FF0000"/>
                </a:solidFill>
              </a:rPr>
              <a:t>Use a Vision Control, Motion Control, Steering Control Sequence</a:t>
            </a:r>
          </a:p>
          <a:p>
            <a:pPr>
              <a:lnSpc>
                <a:spcPct val="150000"/>
              </a:lnSpc>
              <a:buClr>
                <a:srgbClr val="00CC99"/>
              </a:buClr>
              <a:buFont typeface="Wingdings" panose="05000000000000000000" pitchFamily="2" charset="2"/>
              <a:buChar char="q"/>
            </a:pPr>
            <a:r>
              <a:rPr lang="en-US" altLang="en-US" sz="2400" b="1" dirty="0"/>
              <a:t>Visual Target to End of Path of Travel</a:t>
            </a:r>
          </a:p>
          <a:p>
            <a:pPr>
              <a:lnSpc>
                <a:spcPct val="150000"/>
              </a:lnSpc>
              <a:buClr>
                <a:srgbClr val="00CC99"/>
              </a:buClr>
              <a:buFont typeface="Wingdings" panose="05000000000000000000" pitchFamily="2" charset="2"/>
              <a:buChar char="q"/>
            </a:pPr>
            <a:r>
              <a:rPr lang="en-US" altLang="en-US" sz="2400" b="1" dirty="0">
                <a:solidFill>
                  <a:srgbClr val="FF0000"/>
                </a:solidFill>
              </a:rPr>
              <a:t>May be 15, 20, or 30 seconds from vehicle</a:t>
            </a:r>
            <a:endParaRPr lang="en-US" altLang="en-US" sz="2800" b="1" dirty="0">
              <a:solidFill>
                <a:srgbClr val="FF0000"/>
              </a:solidFill>
            </a:endParaRPr>
          </a:p>
        </p:txBody>
      </p:sp>
      <p:sp>
        <p:nvSpPr>
          <p:cNvPr id="18" name="Text Box 15">
            <a:extLst>
              <a:ext uri="{FF2B5EF4-FFF2-40B4-BE49-F238E27FC236}">
                <a16:creationId xmlns:a16="http://schemas.microsoft.com/office/drawing/2014/main" id="{2479AEE8-6AB6-4175-97D5-6DC8AC66DA9A}"/>
              </a:ext>
            </a:extLst>
          </p:cNvPr>
          <p:cNvSpPr txBox="1">
            <a:spLocks noChangeArrowheads="1"/>
          </p:cNvSpPr>
          <p:nvPr/>
        </p:nvSpPr>
        <p:spPr bwMode="auto">
          <a:xfrm>
            <a:off x="914399" y="6234112"/>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a:solidFill>
                  <a:srgbClr val="081D58"/>
                </a:solidFill>
                <a:latin typeface="Arial" panose="020B0604020202020204" pitchFamily="34" charset="0"/>
              </a:rPr>
              <a:t>Based on concepts from Mottola, F. R. (1999). Empower Yourself. p. 5</a:t>
            </a:r>
          </a:p>
        </p:txBody>
      </p:sp>
    </p:spTree>
    <p:extLst>
      <p:ext uri="{BB962C8B-B14F-4D97-AF65-F5344CB8AC3E}">
        <p14:creationId xmlns:p14="http://schemas.microsoft.com/office/powerpoint/2010/main" val="349698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illustration of a student waving from a car">
            <a:extLst>
              <a:ext uri="{FF2B5EF4-FFF2-40B4-BE49-F238E27FC236}">
                <a16:creationId xmlns:a16="http://schemas.microsoft.com/office/drawing/2014/main" id="{FE190EBE-7FB9-4D2C-84A7-D3F8430E5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95184"/>
            <a:ext cx="8919882" cy="536281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36</a:t>
            </a:fld>
            <a:endParaRPr lang="en-US"/>
          </a:p>
        </p:txBody>
      </p:sp>
      <p:sp>
        <p:nvSpPr>
          <p:cNvPr id="6" name="Title 5">
            <a:extLst>
              <a:ext uri="{FF2B5EF4-FFF2-40B4-BE49-F238E27FC236}">
                <a16:creationId xmlns:a16="http://schemas.microsoft.com/office/drawing/2014/main" id="{62194729-7A8E-4A52-8D72-4D181ED4901E}"/>
              </a:ext>
            </a:extLst>
          </p:cNvPr>
          <p:cNvSpPr>
            <a:spLocks noGrp="1"/>
          </p:cNvSpPr>
          <p:nvPr>
            <p:ph type="title"/>
          </p:nvPr>
        </p:nvSpPr>
        <p:spPr/>
        <p:txBody>
          <a:bodyPr/>
          <a:lstStyle/>
          <a:p>
            <a:r>
              <a:rPr lang="en-US" altLang="en-US" dirty="0"/>
              <a:t>Developing Good Driving Habits</a:t>
            </a:r>
            <a:endParaRPr lang="en-US" dirty="0"/>
          </a:p>
        </p:txBody>
      </p:sp>
      <p:sp>
        <p:nvSpPr>
          <p:cNvPr id="11" name="Rectangle 12">
            <a:extLst>
              <a:ext uri="{FF2B5EF4-FFF2-40B4-BE49-F238E27FC236}">
                <a16:creationId xmlns:a16="http://schemas.microsoft.com/office/drawing/2014/main" id="{F74C8C53-9505-4182-B735-5A415EA274DF}"/>
              </a:ext>
            </a:extLst>
          </p:cNvPr>
          <p:cNvSpPr txBox="1">
            <a:spLocks noChangeArrowheads="1"/>
          </p:cNvSpPr>
          <p:nvPr/>
        </p:nvSpPr>
        <p:spPr>
          <a:xfrm>
            <a:off x="571500" y="1495184"/>
            <a:ext cx="8001000" cy="44958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3563" indent="-563563">
              <a:lnSpc>
                <a:spcPct val="140000"/>
              </a:lnSpc>
              <a:buClr>
                <a:srgbClr val="00CC99"/>
              </a:buClr>
              <a:buFont typeface="Wingdings" panose="05000000000000000000" pitchFamily="2" charset="2"/>
              <a:buChar char="q"/>
            </a:pPr>
            <a:r>
              <a:rPr lang="en-US" altLang="en-US" sz="2400" b="1" dirty="0">
                <a:solidFill>
                  <a:srgbClr val="FF0000"/>
                </a:solidFill>
              </a:rPr>
              <a:t>Be Alert</a:t>
            </a:r>
            <a:r>
              <a:rPr lang="en-US" altLang="en-US" sz="2400" b="1" dirty="0"/>
              <a:t> to Changes to the Line of Sight (LOS) or the Path of Travel (POT)</a:t>
            </a:r>
          </a:p>
          <a:p>
            <a:pPr marL="563563" indent="-563563">
              <a:lnSpc>
                <a:spcPct val="140000"/>
              </a:lnSpc>
              <a:buClr>
                <a:srgbClr val="00CC99"/>
              </a:buClr>
              <a:buFont typeface="Wingdings" panose="05000000000000000000" pitchFamily="2" charset="2"/>
              <a:buChar char="q"/>
            </a:pPr>
            <a:r>
              <a:rPr lang="en-US" altLang="en-US" sz="2400" b="1" dirty="0"/>
              <a:t>Restrictions or Blocked LOS-POT causes a Speed Reduction</a:t>
            </a:r>
          </a:p>
          <a:p>
            <a:pPr marL="563563" indent="-563563">
              <a:lnSpc>
                <a:spcPct val="140000"/>
              </a:lnSpc>
              <a:buClr>
                <a:srgbClr val="00CC99"/>
              </a:buClr>
              <a:buFont typeface="Wingdings" panose="05000000000000000000" pitchFamily="2" charset="2"/>
              <a:buChar char="q"/>
            </a:pPr>
            <a:r>
              <a:rPr lang="en-US" altLang="en-US" sz="2400" b="1" dirty="0"/>
              <a:t>Adjust Speed and Lane Position to Increase Space to Front, Side, or Rear</a:t>
            </a:r>
          </a:p>
          <a:p>
            <a:pPr marL="563563" indent="-563563">
              <a:lnSpc>
                <a:spcPct val="140000"/>
              </a:lnSpc>
              <a:buClr>
                <a:srgbClr val="00CC99"/>
              </a:buClr>
              <a:buFont typeface="Wingdings" panose="05000000000000000000" pitchFamily="2" charset="2"/>
              <a:buChar char="q"/>
            </a:pPr>
            <a:r>
              <a:rPr lang="en-US" altLang="en-US" sz="2400" b="1" dirty="0"/>
              <a:t>Approaching Red Light, Adjust Speed to Time Your Arrival to Green Light</a:t>
            </a:r>
          </a:p>
        </p:txBody>
      </p:sp>
      <p:sp>
        <p:nvSpPr>
          <p:cNvPr id="15" name="Text Box 10">
            <a:extLst>
              <a:ext uri="{FF2B5EF4-FFF2-40B4-BE49-F238E27FC236}">
                <a16:creationId xmlns:a16="http://schemas.microsoft.com/office/drawing/2014/main" id="{5A62B3B6-2E8A-4812-9219-13FF18798CD3}"/>
              </a:ext>
            </a:extLst>
          </p:cNvPr>
          <p:cNvSpPr txBox="1">
            <a:spLocks noChangeArrowheads="1"/>
          </p:cNvSpPr>
          <p:nvPr/>
        </p:nvSpPr>
        <p:spPr bwMode="auto">
          <a:xfrm>
            <a:off x="533400" y="5967292"/>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dirty="0">
                <a:solidFill>
                  <a:srgbClr val="081D58"/>
                </a:solidFill>
                <a:latin typeface="Arial" panose="020B0604020202020204" pitchFamily="34" charset="0"/>
              </a:rPr>
              <a:t>Based on concepts from </a:t>
            </a:r>
            <a:r>
              <a:rPr lang="en-US" altLang="en-US" sz="1400" b="1" dirty="0" err="1">
                <a:solidFill>
                  <a:srgbClr val="081D58"/>
                </a:solidFill>
                <a:latin typeface="Arial" panose="020B0604020202020204" pitchFamily="34" charset="0"/>
              </a:rPr>
              <a:t>Mottola</a:t>
            </a:r>
            <a:r>
              <a:rPr lang="en-US" altLang="en-US" sz="1400" b="1" dirty="0">
                <a:solidFill>
                  <a:srgbClr val="081D58"/>
                </a:solidFill>
                <a:latin typeface="Arial" panose="020B0604020202020204" pitchFamily="34" charset="0"/>
              </a:rPr>
              <a:t>, F. R. (1999). Empower Yourself. p. 5</a:t>
            </a:r>
          </a:p>
        </p:txBody>
      </p:sp>
    </p:spTree>
    <p:extLst>
      <p:ext uri="{BB962C8B-B14F-4D97-AF65-F5344CB8AC3E}">
        <p14:creationId xmlns:p14="http://schemas.microsoft.com/office/powerpoint/2010/main" val="3504845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llustration of a student waving from a car">
            <a:extLst>
              <a:ext uri="{FF2B5EF4-FFF2-40B4-BE49-F238E27FC236}">
                <a16:creationId xmlns:a16="http://schemas.microsoft.com/office/drawing/2014/main" id="{17022BA9-9658-4541-B728-4925979A0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8955"/>
            <a:ext cx="8969188" cy="550456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37</a:t>
            </a:fld>
            <a:endParaRPr lang="en-US"/>
          </a:p>
        </p:txBody>
      </p:sp>
      <p:sp>
        <p:nvSpPr>
          <p:cNvPr id="2" name="Rectangle 1">
            <a:extLst>
              <a:ext uri="{FF2B5EF4-FFF2-40B4-BE49-F238E27FC236}">
                <a16:creationId xmlns:a16="http://schemas.microsoft.com/office/drawing/2014/main" id="{A2DD383C-505E-42F2-BCA7-4F3AA0E1EC47}"/>
              </a:ext>
            </a:extLst>
          </p:cNvPr>
          <p:cNvSpPr/>
          <p:nvPr/>
        </p:nvSpPr>
        <p:spPr>
          <a:xfrm>
            <a:off x="838200" y="609600"/>
            <a:ext cx="7620000" cy="584775"/>
          </a:xfrm>
          <a:prstGeom prst="rect">
            <a:avLst/>
          </a:prstGeom>
        </p:spPr>
        <p:txBody>
          <a:bodyPr wrap="square">
            <a:spAutoFit/>
          </a:bodyPr>
          <a:lstStyle/>
          <a:p>
            <a:r>
              <a:rPr lang="en-US" altLang="en-US" sz="3200" dirty="0">
                <a:solidFill>
                  <a:schemeClr val="bg1"/>
                </a:solidFill>
                <a:latin typeface="Arial" panose="020B0604020202020204" pitchFamily="34" charset="0"/>
              </a:rPr>
              <a:t>Developing Good Driving Habits</a:t>
            </a:r>
            <a:endParaRPr lang="en-US" sz="3200" dirty="0">
              <a:solidFill>
                <a:schemeClr val="bg1"/>
              </a:solidFill>
              <a:latin typeface="Arial" panose="020B0604020202020204" pitchFamily="34" charset="0"/>
              <a:cs typeface="Arial" panose="020B0604020202020204" pitchFamily="34" charset="0"/>
            </a:endParaRPr>
          </a:p>
        </p:txBody>
      </p:sp>
      <p:sp>
        <p:nvSpPr>
          <p:cNvPr id="8" name="Rectangle 12">
            <a:extLst>
              <a:ext uri="{FF2B5EF4-FFF2-40B4-BE49-F238E27FC236}">
                <a16:creationId xmlns:a16="http://schemas.microsoft.com/office/drawing/2014/main" id="{7CC2E67A-9BB3-4955-B49A-B855D8C959E9}"/>
              </a:ext>
            </a:extLst>
          </p:cNvPr>
          <p:cNvSpPr txBox="1">
            <a:spLocks noChangeArrowheads="1"/>
          </p:cNvSpPr>
          <p:nvPr/>
        </p:nvSpPr>
        <p:spPr>
          <a:xfrm>
            <a:off x="439271" y="1472825"/>
            <a:ext cx="8382000" cy="46101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04825" indent="-504825">
              <a:lnSpc>
                <a:spcPct val="150000"/>
              </a:lnSpc>
              <a:buClr>
                <a:srgbClr val="00CC99"/>
              </a:buClr>
              <a:buFont typeface="Wingdings" panose="05000000000000000000" pitchFamily="2" charset="2"/>
              <a:buChar char="q"/>
            </a:pPr>
            <a:r>
              <a:rPr lang="en-US" altLang="en-US" sz="2400" b="1" dirty="0"/>
              <a:t>Prior to Intersection Entry, Clear the Left, Front, and Right Zones or Areas</a:t>
            </a:r>
          </a:p>
          <a:p>
            <a:pPr marL="958850" lvl="1" indent="-339725">
              <a:lnSpc>
                <a:spcPct val="150000"/>
              </a:lnSpc>
              <a:buClr>
                <a:schemeClr val="tx1"/>
              </a:buClr>
              <a:buFont typeface="Wingdings" panose="05000000000000000000" pitchFamily="2" charset="2"/>
              <a:buChar char="Ø"/>
            </a:pPr>
            <a:r>
              <a:rPr lang="en-US" altLang="en-US" sz="2000" b="1" dirty="0">
                <a:solidFill>
                  <a:srgbClr val="FF0000"/>
                </a:solidFill>
              </a:rPr>
              <a:t>Try to check the area that can be viewed best first so that more time can be used to see the obstructed area</a:t>
            </a:r>
          </a:p>
          <a:p>
            <a:pPr marL="504825" indent="-504825">
              <a:lnSpc>
                <a:spcPct val="150000"/>
              </a:lnSpc>
              <a:buClr>
                <a:srgbClr val="00CC99"/>
              </a:buClr>
              <a:buFont typeface="Wingdings" panose="05000000000000000000" pitchFamily="2" charset="2"/>
              <a:buChar char="q"/>
            </a:pPr>
            <a:r>
              <a:rPr lang="en-US" altLang="en-US" sz="2400" b="1" dirty="0"/>
              <a:t>When Foot Goes to Brake or Accelerator, Check the Rear View Mirror</a:t>
            </a:r>
          </a:p>
          <a:p>
            <a:pPr marL="504825" indent="-504825">
              <a:lnSpc>
                <a:spcPct val="150000"/>
              </a:lnSpc>
              <a:buClr>
                <a:srgbClr val="00CC99"/>
              </a:buClr>
              <a:buFont typeface="Wingdings" panose="05000000000000000000" pitchFamily="2" charset="2"/>
              <a:buChar char="q"/>
            </a:pPr>
            <a:r>
              <a:rPr lang="en-US" altLang="en-US" sz="2400" b="1" dirty="0"/>
              <a:t>Prior to Moving to the Left or Right, </a:t>
            </a:r>
          </a:p>
          <a:p>
            <a:pPr marL="504825" indent="-504825">
              <a:lnSpc>
                <a:spcPct val="150000"/>
              </a:lnSpc>
              <a:buClr>
                <a:srgbClr val="00CC99"/>
              </a:buClr>
              <a:buFont typeface="Wingdings" panose="05000000000000000000" pitchFamily="2" charset="2"/>
              <a:buChar char="q"/>
            </a:pPr>
            <a:r>
              <a:rPr lang="en-US" altLang="en-US" sz="2400" b="1" dirty="0"/>
              <a:t>    Check Side View Mirror or Mirror Blind Space</a:t>
            </a:r>
          </a:p>
        </p:txBody>
      </p:sp>
      <p:sp>
        <p:nvSpPr>
          <p:cNvPr id="9" name="Text Box 9">
            <a:extLst>
              <a:ext uri="{FF2B5EF4-FFF2-40B4-BE49-F238E27FC236}">
                <a16:creationId xmlns:a16="http://schemas.microsoft.com/office/drawing/2014/main" id="{A054DF20-1DDA-4283-AC37-EA4C74E97AA9}"/>
              </a:ext>
            </a:extLst>
          </p:cNvPr>
          <p:cNvSpPr txBox="1">
            <a:spLocks noChangeArrowheads="1"/>
          </p:cNvSpPr>
          <p:nvPr/>
        </p:nvSpPr>
        <p:spPr bwMode="auto">
          <a:xfrm>
            <a:off x="609600" y="6234112"/>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dirty="0">
                <a:solidFill>
                  <a:srgbClr val="081D58"/>
                </a:solidFill>
                <a:latin typeface="Arial" panose="020B0604020202020204" pitchFamily="34" charset="0"/>
              </a:rPr>
              <a:t>Based on concepts from </a:t>
            </a:r>
            <a:r>
              <a:rPr lang="en-US" altLang="en-US" sz="1400" b="1" dirty="0" err="1">
                <a:solidFill>
                  <a:srgbClr val="081D58"/>
                </a:solidFill>
                <a:latin typeface="Arial" panose="020B0604020202020204" pitchFamily="34" charset="0"/>
              </a:rPr>
              <a:t>Mottola</a:t>
            </a:r>
            <a:r>
              <a:rPr lang="en-US" altLang="en-US" sz="1400" b="1" dirty="0">
                <a:solidFill>
                  <a:srgbClr val="081D58"/>
                </a:solidFill>
                <a:latin typeface="Arial" panose="020B0604020202020204" pitchFamily="34" charset="0"/>
              </a:rPr>
              <a:t>, F. R. (1999). Empower Yourself. p. 5</a:t>
            </a:r>
          </a:p>
        </p:txBody>
      </p:sp>
    </p:spTree>
    <p:extLst>
      <p:ext uri="{BB962C8B-B14F-4D97-AF65-F5344CB8AC3E}">
        <p14:creationId xmlns:p14="http://schemas.microsoft.com/office/powerpoint/2010/main" val="1576845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illustration of a student waving from a car">
            <a:extLst>
              <a:ext uri="{FF2B5EF4-FFF2-40B4-BE49-F238E27FC236}">
                <a16:creationId xmlns:a16="http://schemas.microsoft.com/office/drawing/2014/main" id="{5E6D2CD9-F9CF-4ED1-9BE4-F6970B2F0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609600" y="304800"/>
            <a:ext cx="8229600" cy="1143000"/>
          </a:xfrm>
        </p:spPr>
        <p:txBody>
          <a:bodyPr>
            <a:normAutofit/>
          </a:bodyPr>
          <a:lstStyle/>
          <a:p>
            <a:r>
              <a:rPr lang="en-US" altLang="en-US" dirty="0"/>
              <a:t>Developing Good Driving Habits</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38</a:t>
            </a:fld>
            <a:endParaRPr lang="en-US"/>
          </a:p>
        </p:txBody>
      </p:sp>
      <p:sp>
        <p:nvSpPr>
          <p:cNvPr id="10" name="Rectangle 12">
            <a:extLst>
              <a:ext uri="{FF2B5EF4-FFF2-40B4-BE49-F238E27FC236}">
                <a16:creationId xmlns:a16="http://schemas.microsoft.com/office/drawing/2014/main" id="{003BE9B6-196E-4A35-89AB-3918C5D6F99F}"/>
              </a:ext>
            </a:extLst>
          </p:cNvPr>
          <p:cNvSpPr txBox="1">
            <a:spLocks noChangeArrowheads="1"/>
          </p:cNvSpPr>
          <p:nvPr/>
        </p:nvSpPr>
        <p:spPr>
          <a:xfrm>
            <a:off x="381000" y="1452282"/>
            <a:ext cx="8382000" cy="46101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63563" indent="-563563">
              <a:lnSpc>
                <a:spcPct val="150000"/>
              </a:lnSpc>
              <a:buClr>
                <a:srgbClr val="00CC99"/>
              </a:buClr>
              <a:buFont typeface="Wingdings" panose="05000000000000000000" pitchFamily="2" charset="2"/>
              <a:buChar char="q"/>
            </a:pPr>
            <a:r>
              <a:rPr lang="en-US" altLang="en-US" sz="2400" b="1"/>
              <a:t>Make Goal to Maintain Four Seconds of Following Interval from the Vehicle in Front or to the Rear</a:t>
            </a:r>
          </a:p>
          <a:p>
            <a:pPr marL="963613" lvl="1">
              <a:lnSpc>
                <a:spcPct val="150000"/>
              </a:lnSpc>
              <a:buClr>
                <a:schemeClr val="tx1"/>
              </a:buClr>
              <a:buFont typeface="Wingdings" panose="05000000000000000000" pitchFamily="2" charset="2"/>
              <a:buChar char="Ø"/>
            </a:pPr>
            <a:r>
              <a:rPr lang="en-US" altLang="en-US" sz="2000" b="1">
                <a:solidFill>
                  <a:srgbClr val="FF0000"/>
                </a:solidFill>
              </a:rPr>
              <a:t>Protect yourself from the unexpected actions of other drivers to the front and rear</a:t>
            </a:r>
          </a:p>
          <a:p>
            <a:pPr marL="563563" indent="-563563">
              <a:lnSpc>
                <a:spcPct val="150000"/>
              </a:lnSpc>
              <a:buClr>
                <a:srgbClr val="00CC99"/>
              </a:buClr>
              <a:buFont typeface="Wingdings" panose="05000000000000000000" pitchFamily="2" charset="2"/>
              <a:buChar char="q"/>
            </a:pPr>
            <a:r>
              <a:rPr lang="en-US" altLang="en-US" sz="2400" b="1"/>
              <a:t>When stopped behind vehicle, leave space to move around in case of an emergency</a:t>
            </a:r>
          </a:p>
          <a:p>
            <a:pPr marL="563563" indent="-563563">
              <a:lnSpc>
                <a:spcPct val="150000"/>
              </a:lnSpc>
              <a:buClr>
                <a:srgbClr val="00CC99"/>
              </a:buClr>
              <a:buFont typeface="Wingdings" panose="05000000000000000000" pitchFamily="2" charset="2"/>
              <a:buChar char="q"/>
            </a:pPr>
            <a:r>
              <a:rPr lang="en-US" altLang="en-US" sz="2400" b="1"/>
              <a:t>Reduce stress by being courteous rather than competitive while driving</a:t>
            </a:r>
            <a:endParaRPr lang="en-US" altLang="en-US" sz="2400" b="1" dirty="0"/>
          </a:p>
        </p:txBody>
      </p:sp>
      <p:sp>
        <p:nvSpPr>
          <p:cNvPr id="11" name="Text Box 9">
            <a:extLst>
              <a:ext uri="{FF2B5EF4-FFF2-40B4-BE49-F238E27FC236}">
                <a16:creationId xmlns:a16="http://schemas.microsoft.com/office/drawing/2014/main" id="{1D7CD67B-914A-41AD-ABCE-3B0C553BEC22}"/>
              </a:ext>
            </a:extLst>
          </p:cNvPr>
          <p:cNvSpPr txBox="1">
            <a:spLocks noChangeArrowheads="1"/>
          </p:cNvSpPr>
          <p:nvPr/>
        </p:nvSpPr>
        <p:spPr bwMode="auto">
          <a:xfrm>
            <a:off x="609600" y="6019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r>
              <a:rPr lang="en-US" altLang="en-US" sz="1400" b="1">
                <a:solidFill>
                  <a:srgbClr val="081D58"/>
                </a:solidFill>
                <a:latin typeface="Arial" panose="020B0604020202020204" pitchFamily="34" charset="0"/>
              </a:rPr>
              <a:t>Based on concepts from Mottola, F. R. (1999). Empower Yourself. p. 5</a:t>
            </a:r>
          </a:p>
        </p:txBody>
      </p:sp>
    </p:spTree>
    <p:extLst>
      <p:ext uri="{BB962C8B-B14F-4D97-AF65-F5344CB8AC3E}">
        <p14:creationId xmlns:p14="http://schemas.microsoft.com/office/powerpoint/2010/main" val="127556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39</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1/28/2020</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1/28/2020</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sp>
        <p:nvSpPr>
          <p:cNvPr id="8" name="Title 7">
            <a:extLst>
              <a:ext uri="{FF2B5EF4-FFF2-40B4-BE49-F238E27FC236}">
                <a16:creationId xmlns:a16="http://schemas.microsoft.com/office/drawing/2014/main" id="{F6DC3F6B-31EE-4BB8-9138-2C716CC4867C}"/>
              </a:ext>
            </a:extLst>
          </p:cNvPr>
          <p:cNvSpPr>
            <a:spLocks noGrp="1"/>
          </p:cNvSpPr>
          <p:nvPr>
            <p:ph type="title"/>
          </p:nvPr>
        </p:nvSpPr>
        <p:spPr>
          <a:xfrm>
            <a:off x="533400" y="304800"/>
            <a:ext cx="8229600" cy="1143000"/>
          </a:xfrm>
        </p:spPr>
        <p:txBody>
          <a:bodyPr>
            <a:normAutofit/>
          </a:bodyPr>
          <a:lstStyle/>
          <a:p>
            <a:r>
              <a:rPr lang="en-US" altLang="en-US" dirty="0"/>
              <a:t>Moving to Curb/Side of Road</a:t>
            </a:r>
            <a:endParaRPr lang="en-US" dirty="0"/>
          </a:p>
        </p:txBody>
      </p:sp>
      <p:sp>
        <p:nvSpPr>
          <p:cNvPr id="9" name="Rectangle 6">
            <a:extLst>
              <a:ext uri="{FF2B5EF4-FFF2-40B4-BE49-F238E27FC236}">
                <a16:creationId xmlns:a16="http://schemas.microsoft.com/office/drawing/2014/main" id="{EDBF811E-91B6-44A9-A2C0-87F7A245B36F}"/>
              </a:ext>
            </a:extLst>
          </p:cNvPr>
          <p:cNvSpPr>
            <a:spLocks noChangeArrowheads="1"/>
          </p:cNvSpPr>
          <p:nvPr/>
        </p:nvSpPr>
        <p:spPr bwMode="auto">
          <a:xfrm>
            <a:off x="448235" y="1524000"/>
            <a:ext cx="6019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lvl1pPr marL="568325" indent="-568325">
              <a:defRPr sz="2400">
                <a:solidFill>
                  <a:schemeClr val="tx1"/>
                </a:solidFill>
                <a:latin typeface="Times New Roman" panose="02020603050405020304" pitchFamily="18" charset="0"/>
              </a:defRPr>
            </a:lvl1pPr>
            <a:lvl2pPr marL="1216025" indent="-533400">
              <a:defRPr sz="2400">
                <a:solidFill>
                  <a:schemeClr val="tx1"/>
                </a:solidFill>
                <a:latin typeface="Times New Roman" panose="02020603050405020304" pitchFamily="18" charset="0"/>
              </a:defRPr>
            </a:lvl2pPr>
            <a:lvl3pPr marL="1733550" indent="-228600">
              <a:defRPr sz="2400">
                <a:solidFill>
                  <a:schemeClr val="tx1"/>
                </a:solidFill>
                <a:latin typeface="Times New Roman" panose="02020603050405020304" pitchFamily="18" charset="0"/>
              </a:defRPr>
            </a:lvl3pPr>
            <a:lvl4pPr marL="2076450" indent="-228600">
              <a:defRPr sz="2400">
                <a:solidFill>
                  <a:schemeClr val="tx1"/>
                </a:solidFill>
                <a:latin typeface="Times New Roman" panose="02020603050405020304" pitchFamily="18" charset="0"/>
              </a:defRPr>
            </a:lvl4pPr>
            <a:lvl5pPr marL="2419350" indent="-228600">
              <a:defRPr sz="2400">
                <a:solidFill>
                  <a:schemeClr val="tx1"/>
                </a:solidFill>
                <a:latin typeface="Times New Roman" panose="02020603050405020304" pitchFamily="18" charset="0"/>
              </a:defRPr>
            </a:lvl5pPr>
            <a:lvl6pPr marL="2876550" indent="-228600" fontAlgn="base">
              <a:spcBef>
                <a:spcPct val="0"/>
              </a:spcBef>
              <a:spcAft>
                <a:spcPct val="0"/>
              </a:spcAft>
              <a:defRPr sz="2400">
                <a:solidFill>
                  <a:schemeClr val="tx1"/>
                </a:solidFill>
                <a:latin typeface="Times New Roman" panose="02020603050405020304" pitchFamily="18" charset="0"/>
              </a:defRPr>
            </a:lvl6pPr>
            <a:lvl7pPr marL="3333750" indent="-228600" fontAlgn="base">
              <a:spcBef>
                <a:spcPct val="0"/>
              </a:spcBef>
              <a:spcAft>
                <a:spcPct val="0"/>
              </a:spcAft>
              <a:defRPr sz="2400">
                <a:solidFill>
                  <a:schemeClr val="tx1"/>
                </a:solidFill>
                <a:latin typeface="Times New Roman" panose="02020603050405020304" pitchFamily="18" charset="0"/>
              </a:defRPr>
            </a:lvl7pPr>
            <a:lvl8pPr marL="3790950" indent="-228600" fontAlgn="base">
              <a:spcBef>
                <a:spcPct val="0"/>
              </a:spcBef>
              <a:spcAft>
                <a:spcPct val="0"/>
              </a:spcAft>
              <a:defRPr sz="2400">
                <a:solidFill>
                  <a:schemeClr val="tx1"/>
                </a:solidFill>
                <a:latin typeface="Times New Roman" panose="02020603050405020304" pitchFamily="18" charset="0"/>
              </a:defRPr>
            </a:lvl8pPr>
            <a:lvl9pPr marL="4248150" indent="-228600" fontAlgn="base">
              <a:spcBef>
                <a:spcPct val="0"/>
              </a:spcBef>
              <a:spcAft>
                <a:spcPct val="0"/>
              </a:spcAft>
              <a:defRPr sz="2400">
                <a:solidFill>
                  <a:schemeClr val="tx1"/>
                </a:solidFill>
                <a:latin typeface="Times New Roman" panose="02020603050405020304" pitchFamily="18" charset="0"/>
              </a:defRPr>
            </a:lvl9pPr>
          </a:lstStyle>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Traffic Checks: Rear/Sides</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Proper Signal</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Target Ahead</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Check Visual Reference</a:t>
            </a:r>
          </a:p>
          <a:p>
            <a:pPr lvl="1">
              <a:lnSpc>
                <a:spcPct val="130000"/>
              </a:lnSpc>
              <a:spcBef>
                <a:spcPct val="20000"/>
              </a:spcBef>
              <a:buClr>
                <a:srgbClr val="FF0000"/>
              </a:buClr>
              <a:buFont typeface="Wingdings" panose="05000000000000000000" pitchFamily="2" charset="2"/>
              <a:buChar char="Ø"/>
            </a:pPr>
            <a:r>
              <a:rPr lang="en-US" altLang="en-US" b="1" dirty="0">
                <a:latin typeface="Arial" panose="020B0604020202020204" pitchFamily="34" charset="0"/>
              </a:rPr>
              <a:t>for  6” from Curb</a:t>
            </a:r>
          </a:p>
          <a:p>
            <a:pPr>
              <a:lnSpc>
                <a:spcPct val="130000"/>
              </a:lnSpc>
              <a:spcBef>
                <a:spcPct val="20000"/>
              </a:spcBef>
              <a:buClr>
                <a:srgbClr val="0000CC"/>
              </a:buClr>
              <a:buFont typeface="Wingdings" panose="05000000000000000000" pitchFamily="2" charset="2"/>
              <a:buChar char="q"/>
            </a:pPr>
            <a:r>
              <a:rPr lang="en-US" altLang="en-US" b="1" dirty="0">
                <a:latin typeface="Arial" panose="020B0604020202020204" pitchFamily="34" charset="0"/>
              </a:rPr>
              <a:t>Side Mirror and/or Blink Area Check</a:t>
            </a:r>
          </a:p>
        </p:txBody>
      </p:sp>
      <p:pic>
        <p:nvPicPr>
          <p:cNvPr id="10" name="Picture 9" descr="Illustration of the points of view for a driver moving to the side of the road">
            <a:extLst>
              <a:ext uri="{FF2B5EF4-FFF2-40B4-BE49-F238E27FC236}">
                <a16:creationId xmlns:a16="http://schemas.microsoft.com/office/drawing/2014/main" id="{A5E80B03-0992-41A4-A0E5-F40802AE0BD2}"/>
              </a:ext>
            </a:extLst>
          </p:cNvPr>
          <p:cNvPicPr/>
          <p:nvPr/>
        </p:nvPicPr>
        <p:blipFill rotWithShape="1">
          <a:blip r:embed="rId2"/>
          <a:srcRect l="65625" t="17033" r="16898" b="6104"/>
          <a:stretch/>
        </p:blipFill>
        <p:spPr bwMode="auto">
          <a:xfrm>
            <a:off x="6400801" y="609600"/>
            <a:ext cx="2743200" cy="618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Moving to Curb/Side of Road</a:t>
            </a:r>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Illustration of a car moving to the side of the road">
            <a:extLst>
              <a:ext uri="{FF2B5EF4-FFF2-40B4-BE49-F238E27FC236}">
                <a16:creationId xmlns:a16="http://schemas.microsoft.com/office/drawing/2014/main" id="{9D0DFB5E-4423-4605-A829-E65A68AF7F39}"/>
              </a:ext>
            </a:extLst>
          </p:cNvPr>
          <p:cNvPicPr/>
          <p:nvPr/>
        </p:nvPicPr>
        <p:blipFill rotWithShape="1">
          <a:blip r:embed="rId2"/>
          <a:srcRect l="65625" t="17033" r="16898" b="6104"/>
          <a:stretch/>
        </p:blipFill>
        <p:spPr bwMode="auto">
          <a:xfrm>
            <a:off x="6400801" y="609600"/>
            <a:ext cx="2743200" cy="61880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E6176B68-9192-478E-AF30-BED890BE0E68}"/>
              </a:ext>
            </a:extLst>
          </p:cNvPr>
          <p:cNvSpPr/>
          <p:nvPr/>
        </p:nvSpPr>
        <p:spPr>
          <a:xfrm>
            <a:off x="197225" y="1782780"/>
            <a:ext cx="6172200" cy="3292440"/>
          </a:xfrm>
          <a:prstGeom prst="rect">
            <a:avLst/>
          </a:prstGeom>
        </p:spPr>
        <p:txBody>
          <a:bodyPr wrap="square">
            <a:spAutoFit/>
          </a:bodyPr>
          <a:lstStyle/>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Adjust Speed with Controlled Braking</a:t>
            </a:r>
          </a:p>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Gradual Steering </a:t>
            </a:r>
          </a:p>
          <a:p>
            <a:pPr lvl="1">
              <a:lnSpc>
                <a:spcPct val="130000"/>
              </a:lnSpc>
              <a:spcBef>
                <a:spcPct val="20000"/>
              </a:spcBef>
              <a:buClr>
                <a:srgbClr val="FF0000"/>
              </a:buClr>
              <a:buFont typeface="Wingdings" panose="05000000000000000000" pitchFamily="2" charset="2"/>
              <a:buChar char="Ø"/>
            </a:pPr>
            <a:r>
              <a:rPr lang="en-US" altLang="en-US" sz="2400" b="1" dirty="0">
                <a:latin typeface="Arial" panose="020B0604020202020204" pitchFamily="34" charset="0"/>
              </a:rPr>
              <a:t> Adjustments Aligning </a:t>
            </a:r>
          </a:p>
          <a:p>
            <a:pPr lvl="1">
              <a:lnSpc>
                <a:spcPct val="130000"/>
              </a:lnSpc>
              <a:spcBef>
                <a:spcPct val="20000"/>
              </a:spcBef>
              <a:buClr>
                <a:srgbClr val="FF0000"/>
              </a:buClr>
              <a:buFont typeface="Wingdings" panose="05000000000000000000" pitchFamily="2" charset="2"/>
              <a:buChar char="Ø"/>
            </a:pPr>
            <a:r>
              <a:rPr lang="en-US" altLang="en-US" sz="2400" b="1" dirty="0">
                <a:latin typeface="Arial" panose="020B0604020202020204" pitchFamily="34" charset="0"/>
              </a:rPr>
              <a:t> Visual Reference Point</a:t>
            </a:r>
          </a:p>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Re-check Traffic Flow</a:t>
            </a:r>
          </a:p>
          <a:p>
            <a:pPr>
              <a:lnSpc>
                <a:spcPct val="130000"/>
              </a:lnSpc>
              <a:spcBef>
                <a:spcPct val="20000"/>
              </a:spcBef>
              <a:buClr>
                <a:srgbClr val="0000CC"/>
              </a:buClr>
              <a:buFont typeface="Wingdings" panose="05000000000000000000" pitchFamily="2" charset="2"/>
              <a:buChar char="q"/>
            </a:pPr>
            <a:r>
              <a:rPr lang="en-US" altLang="en-US" sz="2400" b="1" dirty="0">
                <a:latin typeface="Arial" panose="020B0604020202020204" pitchFamily="34" charset="0"/>
              </a:rPr>
              <a:t> Check Signal Indicator</a:t>
            </a:r>
          </a:p>
        </p:txBody>
      </p:sp>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7" name="Picture 6" descr="illustration of a woman backing a car up">
            <a:extLst>
              <a:ext uri="{FF2B5EF4-FFF2-40B4-BE49-F238E27FC236}">
                <a16:creationId xmlns:a16="http://schemas.microsoft.com/office/drawing/2014/main" id="{F213F2E0-6748-41F4-8F01-BD5F4C39DA7E}"/>
              </a:ext>
            </a:extLst>
          </p:cNvPr>
          <p:cNvPicPr/>
          <p:nvPr/>
        </p:nvPicPr>
        <p:blipFill rotWithShape="1">
          <a:blip r:embed="rId2"/>
          <a:srcRect l="29051" t="18737" r="23263" b="21859"/>
          <a:stretch/>
        </p:blipFill>
        <p:spPr bwMode="auto">
          <a:xfrm>
            <a:off x="0" y="1295400"/>
            <a:ext cx="9144000" cy="556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9" name="Picture 8" descr="illustration of a woman backing up">
            <a:extLst>
              <a:ext uri="{FF2B5EF4-FFF2-40B4-BE49-F238E27FC236}">
                <a16:creationId xmlns:a16="http://schemas.microsoft.com/office/drawing/2014/main" id="{0A071969-BF44-48E1-B50A-53F76D369B7F}"/>
              </a:ext>
            </a:extLst>
          </p:cNvPr>
          <p:cNvPicPr>
            <a:picLocks noChangeAspect="1"/>
          </p:cNvPicPr>
          <p:nvPr/>
        </p:nvPicPr>
        <p:blipFill rotWithShape="1">
          <a:blip r:embed="rId2"/>
          <a:srcRect l="27500" t="19339" r="18333" b="10140"/>
          <a:stretch/>
        </p:blipFill>
        <p:spPr>
          <a:xfrm>
            <a:off x="0" y="1219200"/>
            <a:ext cx="9144000" cy="5638800"/>
          </a:xfrm>
          <a:prstGeom prst="rect">
            <a:avLst/>
          </a:prstGeom>
        </p:spPr>
      </p:pic>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7" name="Picture 6" descr="illustration of a woman backing up">
            <a:extLst>
              <a:ext uri="{FF2B5EF4-FFF2-40B4-BE49-F238E27FC236}">
                <a16:creationId xmlns:a16="http://schemas.microsoft.com/office/drawing/2014/main" id="{158BE550-3868-4A1E-B490-6713D1736766}"/>
              </a:ext>
            </a:extLst>
          </p:cNvPr>
          <p:cNvPicPr>
            <a:picLocks noChangeAspect="1"/>
          </p:cNvPicPr>
          <p:nvPr/>
        </p:nvPicPr>
        <p:blipFill rotWithShape="1">
          <a:blip r:embed="rId2"/>
          <a:srcRect l="27499" t="17805" r="17501" b="5541"/>
          <a:stretch/>
        </p:blipFill>
        <p:spPr>
          <a:xfrm>
            <a:off x="0" y="1219200"/>
            <a:ext cx="9144000" cy="5638800"/>
          </a:xfrm>
          <a:prstGeom prst="rect">
            <a:avLst/>
          </a:prstGeom>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1/28/2020</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sp>
        <p:nvSpPr>
          <p:cNvPr id="6" name="Title 5">
            <a:extLst>
              <a:ext uri="{FF2B5EF4-FFF2-40B4-BE49-F238E27FC236}">
                <a16:creationId xmlns:a16="http://schemas.microsoft.com/office/drawing/2014/main" id="{513E7AC8-AC4F-4B59-AA29-FC0A738D5A3B}"/>
              </a:ext>
            </a:extLst>
          </p:cNvPr>
          <p:cNvSpPr>
            <a:spLocks noGrp="1"/>
          </p:cNvSpPr>
          <p:nvPr>
            <p:ph type="title"/>
          </p:nvPr>
        </p:nvSpPr>
        <p:spPr/>
        <p:txBody>
          <a:bodyPr/>
          <a:lstStyle/>
          <a:p>
            <a:r>
              <a:rPr lang="en-US" altLang="en-US" dirty="0"/>
              <a:t>Vision and Perception Requirements</a:t>
            </a:r>
            <a:endParaRPr lang="en-US" dirty="0"/>
          </a:p>
        </p:txBody>
      </p:sp>
      <p:pic>
        <p:nvPicPr>
          <p:cNvPr id="12" name="Picture 1032" descr="illustration of blue eyes">
            <a:extLst>
              <a:ext uri="{FF2B5EF4-FFF2-40B4-BE49-F238E27FC236}">
                <a16:creationId xmlns:a16="http://schemas.microsoft.com/office/drawing/2014/main" id="{1D5914E5-BF7B-402F-8394-829FF80C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09600"/>
            <a:ext cx="1828800" cy="8023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46ED1AC-7D1C-4E9F-8C1D-E36C6C3752CC}"/>
              </a:ext>
            </a:extLst>
          </p:cNvPr>
          <p:cNvSpPr/>
          <p:nvPr/>
        </p:nvSpPr>
        <p:spPr>
          <a:xfrm>
            <a:off x="723900" y="1452282"/>
            <a:ext cx="7696200" cy="3628879"/>
          </a:xfrm>
          <a:prstGeom prst="rect">
            <a:avLst/>
          </a:prstGeom>
        </p:spPr>
        <p:txBody>
          <a:bodyPr wrap="square">
            <a:spAutoFit/>
          </a:bodyPr>
          <a:lstStyle/>
          <a:p>
            <a:pPr>
              <a:lnSpc>
                <a:spcPct val="150000"/>
              </a:lnSpc>
              <a:spcBef>
                <a:spcPct val="20000"/>
              </a:spcBef>
              <a:buClr>
                <a:schemeClr val="tx1"/>
              </a:buClr>
              <a:buFont typeface="Wingdings" panose="05000000000000000000" pitchFamily="2" charset="2"/>
              <a:buChar char="q"/>
            </a:pPr>
            <a:r>
              <a:rPr lang="en-US" altLang="en-US" sz="3200" b="1" dirty="0">
                <a:latin typeface="Arial" panose="020B0604020202020204" pitchFamily="34" charset="0"/>
              </a:rPr>
              <a:t> Gaining Visual Information</a:t>
            </a:r>
            <a:endParaRPr lang="en-US" altLang="en-US" sz="3600" b="1" dirty="0">
              <a:latin typeface="Arial" panose="020B0604020202020204" pitchFamily="34" charset="0"/>
            </a:endParaRP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Focus Vision (Focal/Foveal)</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FF0000"/>
                </a:solidFill>
                <a:latin typeface="Arial" panose="020B0604020202020204" pitchFamily="34" charset="0"/>
              </a:rPr>
              <a:t>Central Vision (Limited Fringe Area)</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006600"/>
                </a:solidFill>
                <a:latin typeface="Arial" panose="020B0604020202020204" pitchFamily="34" charset="0"/>
              </a:rPr>
              <a:t>Peripheral Vision</a:t>
            </a:r>
            <a:endParaRPr lang="en-US" altLang="en-US" sz="3200" b="1" dirty="0">
              <a:solidFill>
                <a:srgbClr val="006600"/>
              </a:solidFill>
              <a:latin typeface="Arial" panose="020B0604020202020204" pitchFamily="34" charset="0"/>
            </a:endParaRPr>
          </a:p>
          <a:p>
            <a:pPr>
              <a:lnSpc>
                <a:spcPct val="150000"/>
              </a:lnSpc>
              <a:spcBef>
                <a:spcPct val="20000"/>
              </a:spcBef>
              <a:buClr>
                <a:schemeClr val="tx1"/>
              </a:buClr>
              <a:buFont typeface="Wingdings" panose="05000000000000000000" pitchFamily="2" charset="2"/>
              <a:buChar char="q"/>
            </a:pPr>
            <a:r>
              <a:rPr lang="en-US" altLang="en-US" sz="2800" b="1" dirty="0">
                <a:latin typeface="Arial" panose="020B0604020202020204" pitchFamily="34" charset="0"/>
              </a:rPr>
              <a:t> Maintaining an Open Line of Sight</a:t>
            </a:r>
          </a:p>
          <a:p>
            <a:pPr>
              <a:lnSpc>
                <a:spcPct val="150000"/>
              </a:lnSpc>
              <a:spcBef>
                <a:spcPct val="20000"/>
              </a:spcBef>
              <a:buClr>
                <a:schemeClr val="tx1"/>
              </a:buClr>
              <a:buFont typeface="Wingdings" panose="05000000000000000000" pitchFamily="2" charset="2"/>
              <a:buChar char="q"/>
            </a:pPr>
            <a:r>
              <a:rPr lang="en-US" altLang="en-US" sz="2800" b="1" dirty="0">
                <a:latin typeface="Arial" panose="020B0604020202020204" pitchFamily="34" charset="0"/>
              </a:rPr>
              <a:t> Developing Searching Skills</a:t>
            </a:r>
          </a:p>
        </p:txBody>
      </p:sp>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DEE4E1-BFDB-470F-94A0-45F130F747A6}"/>
</file>

<file path=customXml/itemProps2.xml><?xml version="1.0" encoding="utf-8"?>
<ds:datastoreItem xmlns:ds="http://schemas.openxmlformats.org/officeDocument/2006/customXml" ds:itemID="{FBDDF12E-58E4-40A2-883A-8B3DF480C249}"/>
</file>

<file path=customXml/itemProps3.xml><?xml version="1.0" encoding="utf-8"?>
<ds:datastoreItem xmlns:ds="http://schemas.openxmlformats.org/officeDocument/2006/customXml" ds:itemID="{50E4E4F9-6E2E-4235-9A77-9E6515E9446E}"/>
</file>

<file path=docProps/app.xml><?xml version="1.0" encoding="utf-8"?>
<Properties xmlns="http://schemas.openxmlformats.org/officeDocument/2006/extended-properties" xmlns:vt="http://schemas.openxmlformats.org/officeDocument/2006/docPropsVTypes">
  <TotalTime>1118</TotalTime>
  <Words>1170</Words>
  <Application>Microsoft Office PowerPoint</Application>
  <PresentationFormat>On-screen Show (4:3)</PresentationFormat>
  <Paragraphs>217</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Monotype Sorts</vt:lpstr>
      <vt:lpstr>Times New Roman</vt:lpstr>
      <vt:lpstr>Wingdings</vt:lpstr>
      <vt:lpstr>Office Theme</vt:lpstr>
      <vt:lpstr>Basic Maneuvering Tasks: Low Risk Environment</vt:lpstr>
      <vt:lpstr>Entering Roadway Tasks</vt:lpstr>
      <vt:lpstr>Entering Roadway Tasks</vt:lpstr>
      <vt:lpstr>Moving to Curb/Side of Road</vt:lpstr>
      <vt:lpstr>Moving to Curb/Side of Road</vt:lpstr>
      <vt:lpstr>PowerPoint Presentation</vt:lpstr>
      <vt:lpstr>PowerPoint Presentation</vt:lpstr>
      <vt:lpstr>PowerPoint Presentation</vt:lpstr>
      <vt:lpstr>Vision and Perception Requirements</vt:lpstr>
      <vt:lpstr>Vision and Perception Requirements</vt:lpstr>
      <vt:lpstr>Driver’s Useful Vision Areas</vt:lpstr>
      <vt:lpstr>Driver’s Useful Vision Areas</vt:lpstr>
      <vt:lpstr>Driver’s Useful Vision Areas</vt:lpstr>
      <vt:lpstr>Visual Fields in Operation</vt:lpstr>
      <vt:lpstr>Visual Fields in Operation</vt:lpstr>
      <vt:lpstr>Vision Sightlines/Travel Paths</vt:lpstr>
      <vt:lpstr>PowerPoint Presentation</vt:lpstr>
      <vt:lpstr>Speed and Effect on Vision</vt:lpstr>
      <vt:lpstr>Determining Following Intervals</vt:lpstr>
      <vt:lpstr>Time, Speed, and Distance Relationships on Dry, Clean Surfaces</vt:lpstr>
      <vt:lpstr>Following Intervals</vt:lpstr>
      <vt:lpstr>Searching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Driving</vt:lpstr>
      <vt:lpstr>Levels of Performance</vt:lpstr>
      <vt:lpstr>PowerPoint Presentation</vt:lpstr>
      <vt:lpstr>PowerPoint Presentation</vt:lpstr>
      <vt:lpstr>Developing Good Driving Habits</vt:lpstr>
      <vt:lpstr>Developing Good Driving Habits</vt:lpstr>
      <vt:lpstr>PowerPoint Presentation</vt:lpstr>
      <vt:lpstr>Developing Good Driving Habits</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285</cp:revision>
  <dcterms:created xsi:type="dcterms:W3CDTF">2017-02-01T18:23:33Z</dcterms:created>
  <dcterms:modified xsi:type="dcterms:W3CDTF">2020-01-28T15:00:38Z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ies>
</file>