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1" r:id="rId33"/>
    <p:sldId id="292" r:id="rId34"/>
    <p:sldId id="293" r:id="rId35"/>
    <p:sldId id="294" r:id="rId36"/>
    <p:sldId id="295" r:id="rId37"/>
    <p:sldId id="296" r:id="rId38"/>
    <p:sldId id="297" r:id="rId39"/>
    <p:sldId id="298" r:id="rId40"/>
    <p:sldId id="299" r:id="rId41"/>
    <p:sldId id="316" r:id="rId42"/>
    <p:sldId id="302" r:id="rId43"/>
    <p:sldId id="307" r:id="rId44"/>
    <p:sldId id="308" r:id="rId45"/>
    <p:sldId id="303" r:id="rId46"/>
    <p:sldId id="304" r:id="rId47"/>
    <p:sldId id="305" r:id="rId48"/>
    <p:sldId id="306" r:id="rId49"/>
    <p:sldId id="313" r:id="rId50"/>
    <p:sldId id="314" r:id="rId51"/>
    <p:sldId id="317" r:id="rId52"/>
    <p:sldId id="318" r:id="rId53"/>
    <p:sldId id="319" r:id="rId54"/>
    <p:sldId id="320" r:id="rId55"/>
    <p:sldId id="321" r:id="rId56"/>
    <p:sldId id="25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FFFFFF"/>
    <a:srgbClr val="9C7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007" autoAdjust="0"/>
  </p:normalViewPr>
  <p:slideViewPr>
    <p:cSldViewPr>
      <p:cViewPr varScale="1">
        <p:scale>
          <a:sx n="107" d="100"/>
          <a:sy n="107" d="100"/>
        </p:scale>
        <p:origin x="173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a:p>
        </p:txBody>
      </p:sp>
    </p:spTree>
    <p:extLst>
      <p:ext uri="{BB962C8B-B14F-4D97-AF65-F5344CB8AC3E}">
        <p14:creationId xmlns:p14="http://schemas.microsoft.com/office/powerpoint/2010/main" val="256150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1/28/2020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1/28/2020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1/28/2020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1/28/2020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1/28/2020</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0976" y="3061494"/>
            <a:ext cx="7379563" cy="735012"/>
          </a:xfrm>
        </p:spPr>
        <p:txBody>
          <a:bodyPr>
            <a:noAutofit/>
          </a:bodyPr>
          <a:lstStyle/>
          <a:p>
            <a:pPr>
              <a:spcBef>
                <a:spcPct val="50000"/>
              </a:spcBef>
              <a:buClr>
                <a:schemeClr val="accent2"/>
              </a:buClr>
              <a:defRPr/>
            </a:pPr>
            <a:r>
              <a:rPr kumimoji="1" lang="en-US" altLang="en-US" b="1" dirty="0"/>
              <a:t>Driver Education Classroom and Laboratory Model Curriculum</a:t>
            </a:r>
            <a:br>
              <a:rPr kumimoji="1" lang="en-US" altLang="en-US" b="1" dirty="0"/>
            </a:br>
            <a:r>
              <a:rPr kumimoji="1" lang="en-US" altLang="en-US" b="1" dirty="0"/>
              <a:t>Sample Transparencies</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1/28/2020</a:t>
            </a:fld>
            <a:endParaRPr lang="en-US" dirty="0"/>
          </a:p>
        </p:txBody>
      </p:sp>
      <p:pic>
        <p:nvPicPr>
          <p:cNvPr id="6" name="Picture 5" descr="Logo of a car superimposed on outline of Pennsylvania">
            <a:extLst>
              <a:ext uri="{FF2B5EF4-FFF2-40B4-BE49-F238E27FC236}">
                <a16:creationId xmlns:a16="http://schemas.microsoft.com/office/drawing/2014/main" id="{5C50798C-0D69-483F-B727-9BCB19D82040}"/>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83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34BC-6F1C-4A15-9FB0-A76CCFF15477}"/>
              </a:ext>
            </a:extLst>
          </p:cNvPr>
          <p:cNvSpPr>
            <a:spLocks noGrp="1"/>
          </p:cNvSpPr>
          <p:nvPr>
            <p:ph type="title"/>
          </p:nvPr>
        </p:nvSpPr>
        <p:spPr/>
        <p:txBody>
          <a:bodyPr/>
          <a:lstStyle/>
          <a:p>
            <a:r>
              <a:rPr lang="en-US" altLang="en-US" dirty="0"/>
              <a:t>Securing Tasks</a:t>
            </a:r>
            <a:endParaRPr lang="en-US" dirty="0"/>
          </a:p>
        </p:txBody>
      </p:sp>
      <p:sp>
        <p:nvSpPr>
          <p:cNvPr id="4" name="Date Placeholder 3">
            <a:extLst>
              <a:ext uri="{FF2B5EF4-FFF2-40B4-BE49-F238E27FC236}">
                <a16:creationId xmlns:a16="http://schemas.microsoft.com/office/drawing/2014/main" id="{F10C4978-C7D0-4D94-941D-E5F7E9DB055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DEA5A767-61E7-421F-AEBB-BD1350B117F3}"/>
              </a:ext>
            </a:extLst>
          </p:cNvPr>
          <p:cNvSpPr>
            <a:spLocks noGrp="1"/>
          </p:cNvSpPr>
          <p:nvPr>
            <p:ph type="sldNum" sz="quarter" idx="12"/>
          </p:nvPr>
        </p:nvSpPr>
        <p:spPr/>
        <p:txBody>
          <a:bodyPr/>
          <a:lstStyle/>
          <a:p>
            <a:fld id="{680C5762-CF65-4775-9966-A58D40CC61B9}" type="slidenum">
              <a:rPr lang="en-US" smtClean="0"/>
              <a:t>10</a:t>
            </a:fld>
            <a:endParaRPr lang="en-US"/>
          </a:p>
        </p:txBody>
      </p:sp>
      <p:pic>
        <p:nvPicPr>
          <p:cNvPr id="7" name="Picture 6" descr="picture of a head with input output">
            <a:extLst>
              <a:ext uri="{FF2B5EF4-FFF2-40B4-BE49-F238E27FC236}">
                <a16:creationId xmlns:a16="http://schemas.microsoft.com/office/drawing/2014/main" id="{FC4F6BA9-8C02-4333-97D9-45D1966F1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186B8BEF-462F-4D09-9154-8413B7DC403A}"/>
              </a:ext>
            </a:extLst>
          </p:cNvPr>
          <p:cNvSpPr>
            <a:spLocks noChangeArrowheads="1"/>
          </p:cNvSpPr>
          <p:nvPr/>
        </p:nvSpPr>
        <p:spPr bwMode="auto">
          <a:xfrm>
            <a:off x="2209800" y="14478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Stop within a legal, secure parking spot</a:t>
            </a:r>
            <a:r>
              <a:rPr lang="en-US" altLang="en-US" sz="1600" b="1" dirty="0">
                <a:solidFill>
                  <a:srgbClr val="000099"/>
                </a:solidFill>
                <a:latin typeface="Arial" panose="020B0604020202020204" pitchFamily="34" charset="0"/>
              </a:rPr>
              <a:t> </a:t>
            </a: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parked within appropriate distances of fire hydrant, intersection, RR crossing, legal parking zone, </a:t>
            </a:r>
            <a:r>
              <a:rPr lang="en-US" altLang="en-US" sz="1600" b="1" dirty="0" err="1">
                <a:latin typeface="Arial" panose="020B0604020202020204" pitchFamily="34" charset="0"/>
              </a:rPr>
              <a:t>etc</a:t>
            </a:r>
            <a:endParaRPr lang="en-US" altLang="en-US" sz="1600" b="1" dirty="0">
              <a:latin typeface="Arial" panose="020B0604020202020204" pitchFamily="34" charset="0"/>
            </a:endParaRP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keep foot on service brake</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Set Parking Brake</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recommended in most new vehicle owner’s manuals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protects transaxle and constant velocity joints</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Place gear selector in (P)ark.</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place in recommended gear for standard shift transaxle or transmission</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Turn off any vehicle accessories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are all systems functioning and ready to use for next time?</a:t>
            </a:r>
          </a:p>
          <a:p>
            <a:pPr lvl="1">
              <a:lnSpc>
                <a:spcPct val="160000"/>
              </a:lnSpc>
              <a:spcBef>
                <a:spcPct val="20000"/>
              </a:spcBef>
              <a:buClr>
                <a:srgbClr val="CC0000"/>
              </a:buClr>
              <a:buSzPct val="160000"/>
              <a:buFont typeface="Wingdings" panose="05000000000000000000" pitchFamily="2" charset="2"/>
              <a:buNone/>
            </a:pPr>
            <a:endParaRPr lang="en-US" altLang="en-US" sz="1600" b="1" dirty="0">
              <a:latin typeface="Arial" panose="020B0604020202020204" pitchFamily="34" charset="0"/>
            </a:endParaRPr>
          </a:p>
        </p:txBody>
      </p:sp>
    </p:spTree>
    <p:extLst>
      <p:ext uri="{BB962C8B-B14F-4D97-AF65-F5344CB8AC3E}">
        <p14:creationId xmlns:p14="http://schemas.microsoft.com/office/powerpoint/2010/main" val="412055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43EA-A371-440D-BB74-4F3CAA89B966}"/>
              </a:ext>
            </a:extLst>
          </p:cNvPr>
          <p:cNvSpPr>
            <a:spLocks noGrp="1"/>
          </p:cNvSpPr>
          <p:nvPr>
            <p:ph type="title"/>
          </p:nvPr>
        </p:nvSpPr>
        <p:spPr/>
        <p:txBody>
          <a:bodyPr/>
          <a:lstStyle/>
          <a:p>
            <a:r>
              <a:rPr lang="en-US" altLang="en-US" dirty="0"/>
              <a:t>Securing Tasks</a:t>
            </a:r>
          </a:p>
        </p:txBody>
      </p:sp>
      <p:sp>
        <p:nvSpPr>
          <p:cNvPr id="4" name="Date Placeholder 3">
            <a:extLst>
              <a:ext uri="{FF2B5EF4-FFF2-40B4-BE49-F238E27FC236}">
                <a16:creationId xmlns:a16="http://schemas.microsoft.com/office/drawing/2014/main" id="{D43D5AEE-A3C7-47EF-84F7-8B130D83D5C3}"/>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887BE969-3442-4F1F-BA60-8003EF425795}"/>
              </a:ext>
            </a:extLst>
          </p:cNvPr>
          <p:cNvSpPr>
            <a:spLocks noGrp="1"/>
          </p:cNvSpPr>
          <p:nvPr>
            <p:ph type="sldNum" sz="quarter" idx="12"/>
          </p:nvPr>
        </p:nvSpPr>
        <p:spPr/>
        <p:txBody>
          <a:bodyPr/>
          <a:lstStyle/>
          <a:p>
            <a:fld id="{680C5762-CF65-4775-9966-A58D40CC61B9}" type="slidenum">
              <a:rPr lang="en-US" smtClean="0"/>
              <a:t>11</a:t>
            </a:fld>
            <a:endParaRPr lang="en-US"/>
          </a:p>
        </p:txBody>
      </p:sp>
      <p:sp>
        <p:nvSpPr>
          <p:cNvPr id="11" name="Rectangle 1028">
            <a:extLst>
              <a:ext uri="{FF2B5EF4-FFF2-40B4-BE49-F238E27FC236}">
                <a16:creationId xmlns:a16="http://schemas.microsoft.com/office/drawing/2014/main" id="{CC1C7595-DD3A-4A0F-B9BC-2FA954D1D54B}"/>
              </a:ext>
            </a:extLst>
          </p:cNvPr>
          <p:cNvSpPr>
            <a:spLocks noChangeArrowheads="1"/>
          </p:cNvSpPr>
          <p:nvPr/>
        </p:nvSpPr>
        <p:spPr bwMode="auto">
          <a:xfrm>
            <a:off x="2011363" y="1479176"/>
            <a:ext cx="6781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Turn ignition switch to “off”</a:t>
            </a:r>
            <a:r>
              <a:rPr lang="en-US" altLang="en-US" sz="1600" b="1" dirty="0">
                <a:solidFill>
                  <a:srgbClr val="000099"/>
                </a:solidFill>
                <a:latin typeface="Arial" panose="020B0604020202020204" pitchFamily="34" charset="0"/>
              </a:rPr>
              <a:t> </a:t>
            </a: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the engine should shut off a this time with all accessories off</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Lock ignition switch and remove key</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required to remove the key in most vehicles</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Remove occupant restraints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some shoulder restraints operate when the door is opened</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Check traffic and exit the vehicle</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check traffic flow to rear prior to opening the door</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rear child safety door locks may need to be opened from the driver’s door</a:t>
            </a:r>
            <a:endParaRPr lang="en-US" altLang="en-US" sz="1600" b="1" dirty="0">
              <a:solidFill>
                <a:srgbClr val="00B082"/>
              </a:solidFill>
              <a:latin typeface="Arial" panose="020B0604020202020204" pitchFamily="34" charset="0"/>
            </a:endParaRP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Secure doors and windows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protects valuables and unauthorized entry by others</a:t>
            </a:r>
          </a:p>
        </p:txBody>
      </p:sp>
      <p:pic>
        <p:nvPicPr>
          <p:cNvPr id="12" name="Picture 1030" descr="picture of a head with input output">
            <a:extLst>
              <a:ext uri="{FF2B5EF4-FFF2-40B4-BE49-F238E27FC236}">
                <a16:creationId xmlns:a16="http://schemas.microsoft.com/office/drawing/2014/main" id="{29175CA8-8F13-4781-9D69-508F87BFD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398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13B9-0280-49CB-95B0-10F9C1DD7B70}"/>
              </a:ext>
            </a:extLst>
          </p:cNvPr>
          <p:cNvSpPr>
            <a:spLocks noGrp="1"/>
          </p:cNvSpPr>
          <p:nvPr>
            <p:ph type="title"/>
          </p:nvPr>
        </p:nvSpPr>
        <p:spPr/>
        <p:txBody>
          <a:bodyPr/>
          <a:lstStyle/>
          <a:p>
            <a:r>
              <a:rPr lang="en-US" altLang="en-US" b="1" dirty="0"/>
              <a:t>Alert/Warning Symbols and Controls</a:t>
            </a:r>
            <a:endParaRPr lang="en-US" altLang="en-US" dirty="0"/>
          </a:p>
        </p:txBody>
      </p:sp>
      <p:sp>
        <p:nvSpPr>
          <p:cNvPr id="4" name="Date Placeholder 3">
            <a:extLst>
              <a:ext uri="{FF2B5EF4-FFF2-40B4-BE49-F238E27FC236}">
                <a16:creationId xmlns:a16="http://schemas.microsoft.com/office/drawing/2014/main" id="{2EAF8887-7816-41C9-9F80-446C24B2E41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AEAD6E1-A720-4688-B12E-DDD2E4323B9A}"/>
              </a:ext>
            </a:extLst>
          </p:cNvPr>
          <p:cNvSpPr>
            <a:spLocks noGrp="1"/>
          </p:cNvSpPr>
          <p:nvPr>
            <p:ph type="sldNum" sz="quarter" idx="12"/>
          </p:nvPr>
        </p:nvSpPr>
        <p:spPr/>
        <p:txBody>
          <a:bodyPr/>
          <a:lstStyle/>
          <a:p>
            <a:fld id="{680C5762-CF65-4775-9966-A58D40CC61B9}" type="slidenum">
              <a:rPr lang="en-US" smtClean="0"/>
              <a:t>12</a:t>
            </a:fld>
            <a:endParaRPr lang="en-US"/>
          </a:p>
        </p:txBody>
      </p:sp>
      <p:pic>
        <p:nvPicPr>
          <p:cNvPr id="10" name="Picture 9" descr="picture of warning signs on a dashboard">
            <a:extLst>
              <a:ext uri="{FF2B5EF4-FFF2-40B4-BE49-F238E27FC236}">
                <a16:creationId xmlns:a16="http://schemas.microsoft.com/office/drawing/2014/main" id="{D506C5E5-D533-4414-B942-D8CAF68CAD56}"/>
              </a:ext>
            </a:extLst>
          </p:cNvPr>
          <p:cNvPicPr/>
          <p:nvPr/>
        </p:nvPicPr>
        <p:blipFill rotWithShape="1">
          <a:blip r:embed="rId2"/>
          <a:srcRect l="35648" t="29809" r="11575" b="18027"/>
          <a:stretch/>
        </p:blipFill>
        <p:spPr bwMode="auto">
          <a:xfrm>
            <a:off x="0" y="1438834"/>
            <a:ext cx="9144000" cy="5419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661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61E-43C9-4A4A-BEB9-FB000B1CA3EE}"/>
              </a:ext>
            </a:extLst>
          </p:cNvPr>
          <p:cNvSpPr>
            <a:spLocks noGrp="1"/>
          </p:cNvSpPr>
          <p:nvPr>
            <p:ph type="title"/>
          </p:nvPr>
        </p:nvSpPr>
        <p:spPr/>
        <p:txBody>
          <a:bodyPr/>
          <a:lstStyle/>
          <a:p>
            <a:pPr>
              <a:spcBef>
                <a:spcPct val="50000"/>
              </a:spcBef>
            </a:pPr>
            <a:r>
              <a:rPr lang="en-US" altLang="en-US" dirty="0"/>
              <a:t>Alert/Warning Symbols and Controls</a:t>
            </a:r>
          </a:p>
        </p:txBody>
      </p:sp>
      <p:sp>
        <p:nvSpPr>
          <p:cNvPr id="4" name="Date Placeholder 3">
            <a:extLst>
              <a:ext uri="{FF2B5EF4-FFF2-40B4-BE49-F238E27FC236}">
                <a16:creationId xmlns:a16="http://schemas.microsoft.com/office/drawing/2014/main" id="{C3613FC9-84CA-497F-9779-027D8AF5898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174DBE7-BEFA-4743-89C0-B59986FE86D4}"/>
              </a:ext>
            </a:extLst>
          </p:cNvPr>
          <p:cNvSpPr>
            <a:spLocks noGrp="1"/>
          </p:cNvSpPr>
          <p:nvPr>
            <p:ph type="sldNum" sz="quarter" idx="12"/>
          </p:nvPr>
        </p:nvSpPr>
        <p:spPr/>
        <p:txBody>
          <a:bodyPr/>
          <a:lstStyle/>
          <a:p>
            <a:fld id="{680C5762-CF65-4775-9966-A58D40CC61B9}" type="slidenum">
              <a:rPr lang="en-US" smtClean="0"/>
              <a:t>13</a:t>
            </a:fld>
            <a:endParaRPr lang="en-US"/>
          </a:p>
        </p:txBody>
      </p:sp>
      <p:pic>
        <p:nvPicPr>
          <p:cNvPr id="9" name="Picture 8" descr="picture of warning signs on a dashboard">
            <a:extLst>
              <a:ext uri="{FF2B5EF4-FFF2-40B4-BE49-F238E27FC236}">
                <a16:creationId xmlns:a16="http://schemas.microsoft.com/office/drawing/2014/main" id="{13A6BB60-B757-4E09-8593-CF66627722E0}"/>
              </a:ext>
            </a:extLst>
          </p:cNvPr>
          <p:cNvPicPr/>
          <p:nvPr/>
        </p:nvPicPr>
        <p:blipFill rotWithShape="1">
          <a:blip r:embed="rId2"/>
          <a:srcRect l="35987" t="30022" r="13206" b="18237"/>
          <a:stretch/>
        </p:blipFill>
        <p:spPr bwMode="auto">
          <a:xfrm>
            <a:off x="0" y="1447800"/>
            <a:ext cx="9144000"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65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65AB-15E9-4F7C-BF16-5E84AC444729}"/>
              </a:ext>
            </a:extLst>
          </p:cNvPr>
          <p:cNvSpPr>
            <a:spLocks noGrp="1"/>
          </p:cNvSpPr>
          <p:nvPr>
            <p:ph type="title"/>
          </p:nvPr>
        </p:nvSpPr>
        <p:spPr>
          <a:xfrm>
            <a:off x="429827" y="342107"/>
            <a:ext cx="10896600" cy="1143000"/>
          </a:xfrm>
        </p:spPr>
        <p:txBody>
          <a:bodyPr>
            <a:normAutofit/>
          </a:bodyPr>
          <a:lstStyle/>
          <a:p>
            <a:pPr eaLnBrk="0" hangingPunct="0"/>
            <a:r>
              <a:rPr lang="en-US" altLang="en-US" sz="2400" dirty="0"/>
              <a:t>Control, Information, Comfort, and Safety Devices</a:t>
            </a:r>
          </a:p>
        </p:txBody>
      </p:sp>
      <p:sp>
        <p:nvSpPr>
          <p:cNvPr id="4" name="Date Placeholder 3">
            <a:extLst>
              <a:ext uri="{FF2B5EF4-FFF2-40B4-BE49-F238E27FC236}">
                <a16:creationId xmlns:a16="http://schemas.microsoft.com/office/drawing/2014/main" id="{CD8D4ED4-6D53-4F31-BA4A-C07E9D5AF85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476B03B-6D7B-4F67-B791-0063E3B08966}"/>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9" name="Picture 11" descr="picture of a car and its dashboard">
            <a:extLst>
              <a:ext uri="{FF2B5EF4-FFF2-40B4-BE49-F238E27FC236}">
                <a16:creationId xmlns:a16="http://schemas.microsoft.com/office/drawing/2014/main" id="{94B1E0CC-4D3C-44A7-94DA-D2E929E78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8077200"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xplanation of the instrument clusters on a car">
            <a:extLst>
              <a:ext uri="{FF2B5EF4-FFF2-40B4-BE49-F238E27FC236}">
                <a16:creationId xmlns:a16="http://schemas.microsoft.com/office/drawing/2014/main" id="{ABDB8F63-7C46-494D-9B9A-7C9D322639DB}"/>
              </a:ext>
            </a:extLst>
          </p:cNvPr>
          <p:cNvPicPr/>
          <p:nvPr/>
        </p:nvPicPr>
        <p:blipFill rotWithShape="1">
          <a:blip r:embed="rId3"/>
          <a:srcRect l="34954" t="46841" r="10763" b="8872"/>
          <a:stretch/>
        </p:blipFill>
        <p:spPr bwMode="auto">
          <a:xfrm>
            <a:off x="0" y="3765176"/>
            <a:ext cx="6229350" cy="2987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84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7D42-7C03-4360-901C-572E60B77B6B}"/>
              </a:ext>
            </a:extLst>
          </p:cNvPr>
          <p:cNvSpPr>
            <a:spLocks noGrp="1"/>
          </p:cNvSpPr>
          <p:nvPr>
            <p:ph type="title"/>
          </p:nvPr>
        </p:nvSpPr>
        <p:spPr/>
        <p:txBody>
          <a:bodyPr>
            <a:normAutofit/>
          </a:bodyPr>
          <a:lstStyle/>
          <a:p>
            <a:pPr eaLnBrk="0" hangingPunct="0"/>
            <a:r>
              <a:rPr lang="en-US" altLang="en-US" sz="2800" dirty="0"/>
              <a:t>Control, Information, Comfort, and Safety Devices</a:t>
            </a:r>
          </a:p>
        </p:txBody>
      </p:sp>
      <p:sp>
        <p:nvSpPr>
          <p:cNvPr id="4" name="Date Placeholder 3">
            <a:extLst>
              <a:ext uri="{FF2B5EF4-FFF2-40B4-BE49-F238E27FC236}">
                <a16:creationId xmlns:a16="http://schemas.microsoft.com/office/drawing/2014/main" id="{0BAB44E8-77EE-4F47-9EFF-D61C505FCD62}"/>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3527B6B-6302-4308-A889-684B77BC1A9C}"/>
              </a:ext>
            </a:extLst>
          </p:cNvPr>
          <p:cNvSpPr>
            <a:spLocks noGrp="1"/>
          </p:cNvSpPr>
          <p:nvPr>
            <p:ph type="sldNum" sz="quarter" idx="12"/>
          </p:nvPr>
        </p:nvSpPr>
        <p:spPr/>
        <p:txBody>
          <a:bodyPr/>
          <a:lstStyle/>
          <a:p>
            <a:fld id="{680C5762-CF65-4775-9966-A58D40CC61B9}" type="slidenum">
              <a:rPr lang="en-US" smtClean="0"/>
              <a:t>15</a:t>
            </a:fld>
            <a:endParaRPr lang="en-US"/>
          </a:p>
        </p:txBody>
      </p:sp>
      <p:pic>
        <p:nvPicPr>
          <p:cNvPr id="11" name="Picture 7" descr="picture of a dashboard">
            <a:extLst>
              <a:ext uri="{FF2B5EF4-FFF2-40B4-BE49-F238E27FC236}">
                <a16:creationId xmlns:a16="http://schemas.microsoft.com/office/drawing/2014/main" id="{2DD295A3-F132-496B-B911-2D443BD4C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600200"/>
            <a:ext cx="5054907" cy="39320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7111629-20E6-474E-81EA-58EDA2D31E3C}"/>
              </a:ext>
            </a:extLst>
          </p:cNvPr>
          <p:cNvSpPr>
            <a:spLocks noChangeArrowheads="1"/>
          </p:cNvSpPr>
          <p:nvPr/>
        </p:nvSpPr>
        <p:spPr bwMode="auto">
          <a:xfrm>
            <a:off x="457200" y="1371600"/>
            <a:ext cx="25908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40000"/>
              </a:lnSpc>
            </a:pPr>
            <a:r>
              <a:rPr lang="en-US" altLang="en-US" sz="1400" b="1" dirty="0">
                <a:solidFill>
                  <a:srgbClr val="FF0000"/>
                </a:solidFill>
                <a:latin typeface="Arial" panose="020B0604020202020204" pitchFamily="34" charset="0"/>
              </a:rPr>
              <a:t>Center Instrument Cluster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Speedometer (mph-km/h)</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Odometer*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Trip Odometer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Gear Indicator</a:t>
            </a:r>
          </a:p>
          <a:p>
            <a:pPr eaLnBrk="0" hangingPunct="0">
              <a:lnSpc>
                <a:spcPct val="140000"/>
              </a:lnSpc>
            </a:pPr>
            <a:r>
              <a:rPr lang="en-US" altLang="en-US" sz="1400" b="1" dirty="0">
                <a:solidFill>
                  <a:srgbClr val="FF0000"/>
                </a:solidFill>
                <a:latin typeface="Arial" panose="020B0604020202020204" pitchFamily="34" charset="0"/>
              </a:rPr>
              <a:t>Left Instrument Cluster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Safety Belt Reminder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Antilock Brakes (ABS)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Brake Warning Light</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Air Bag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Battery Warning</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Fuel</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Left Turn Indicator Light</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Engine Temperature</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High Beam Indicator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Speed Control Settings</a:t>
            </a:r>
          </a:p>
        </p:txBody>
      </p:sp>
      <p:pic>
        <p:nvPicPr>
          <p:cNvPr id="13" name="Picture 12" descr="&quot;location and description for all instruments and features can be found in Vehicle Owner's Manual&quot;">
            <a:extLst>
              <a:ext uri="{FF2B5EF4-FFF2-40B4-BE49-F238E27FC236}">
                <a16:creationId xmlns:a16="http://schemas.microsoft.com/office/drawing/2014/main" id="{994C5344-8A50-41B1-8053-F1EB9FFF143C}"/>
              </a:ext>
            </a:extLst>
          </p:cNvPr>
          <p:cNvPicPr/>
          <p:nvPr/>
        </p:nvPicPr>
        <p:blipFill rotWithShape="1">
          <a:blip r:embed="rId3"/>
          <a:srcRect l="47106" t="82186" r="22338" b="7594"/>
          <a:stretch/>
        </p:blipFill>
        <p:spPr bwMode="auto">
          <a:xfrm>
            <a:off x="2895600" y="5684651"/>
            <a:ext cx="6248400" cy="1036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1924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9EB4-9FA6-4DA8-9F72-DF44A61C3315}"/>
              </a:ext>
            </a:extLst>
          </p:cNvPr>
          <p:cNvSpPr>
            <a:spLocks noGrp="1"/>
          </p:cNvSpPr>
          <p:nvPr>
            <p:ph type="title"/>
          </p:nvPr>
        </p:nvSpPr>
        <p:spPr/>
        <p:txBody>
          <a:bodyPr>
            <a:normAutofit/>
          </a:bodyPr>
          <a:lstStyle/>
          <a:p>
            <a:pPr>
              <a:spcBef>
                <a:spcPct val="50000"/>
              </a:spcBef>
            </a:pPr>
            <a:r>
              <a:rPr lang="en-US" altLang="en-US" sz="2800" dirty="0"/>
              <a:t>Control, Information, Comfort, and Safety Devices</a:t>
            </a:r>
          </a:p>
        </p:txBody>
      </p:sp>
      <p:sp>
        <p:nvSpPr>
          <p:cNvPr id="4" name="Date Placeholder 3">
            <a:extLst>
              <a:ext uri="{FF2B5EF4-FFF2-40B4-BE49-F238E27FC236}">
                <a16:creationId xmlns:a16="http://schemas.microsoft.com/office/drawing/2014/main" id="{15DBE446-5062-48F5-9958-7CD332B862B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14426AB-373C-4F9D-B1D2-756BEA3716B3}"/>
              </a:ext>
            </a:extLst>
          </p:cNvPr>
          <p:cNvSpPr>
            <a:spLocks noGrp="1"/>
          </p:cNvSpPr>
          <p:nvPr>
            <p:ph type="sldNum" sz="quarter" idx="12"/>
          </p:nvPr>
        </p:nvSpPr>
        <p:spPr/>
        <p:txBody>
          <a:bodyPr/>
          <a:lstStyle/>
          <a:p>
            <a:fld id="{680C5762-CF65-4775-9966-A58D40CC61B9}" type="slidenum">
              <a:rPr lang="en-US" smtClean="0"/>
              <a:t>16</a:t>
            </a:fld>
            <a:endParaRPr lang="en-US"/>
          </a:p>
        </p:txBody>
      </p:sp>
      <p:pic>
        <p:nvPicPr>
          <p:cNvPr id="11" name="Picture 10" descr="picture of a working panel">
            <a:extLst>
              <a:ext uri="{FF2B5EF4-FFF2-40B4-BE49-F238E27FC236}">
                <a16:creationId xmlns:a16="http://schemas.microsoft.com/office/drawing/2014/main" id="{07ECF937-6FEA-437F-8F5F-0DF9796EC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18851"/>
            <a:ext cx="33687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2">
            <a:extLst>
              <a:ext uri="{FF2B5EF4-FFF2-40B4-BE49-F238E27FC236}">
                <a16:creationId xmlns:a16="http://schemas.microsoft.com/office/drawing/2014/main" id="{358A0719-C107-481E-A89F-B266602CA08F}"/>
              </a:ext>
            </a:extLst>
          </p:cNvPr>
          <p:cNvSpPr txBox="1">
            <a:spLocks noChangeArrowheads="1"/>
          </p:cNvSpPr>
          <p:nvPr/>
        </p:nvSpPr>
        <p:spPr bwMode="auto">
          <a:xfrm>
            <a:off x="457200" y="1447800"/>
            <a:ext cx="4876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3550" indent="-463550">
              <a:spcBef>
                <a:spcPct val="20000"/>
              </a:spcBef>
              <a:buChar char="•"/>
              <a:defRPr sz="3200">
                <a:solidFill>
                  <a:schemeClr val="tx1"/>
                </a:solidFill>
                <a:latin typeface="Times New Roman" panose="02020603050405020304" pitchFamily="18" charset="0"/>
              </a:defRPr>
            </a:lvl1pPr>
            <a:lvl2pPr marL="74930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Electronic Sound System</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Center Air Vents</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Auxiliary Power Point</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Climate Control Systems</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Passenger Air Bag Cut Off Switch</a:t>
            </a:r>
            <a:endParaRPr lang="en-US" altLang="en-US" sz="2000" b="1" dirty="0"/>
          </a:p>
        </p:txBody>
      </p:sp>
      <p:pic>
        <p:nvPicPr>
          <p:cNvPr id="13" name="Picture 12" descr="&quot;NOTE: location and description for all instruments and features can be found in Vehicle Owner's Manual&quot;">
            <a:extLst>
              <a:ext uri="{FF2B5EF4-FFF2-40B4-BE49-F238E27FC236}">
                <a16:creationId xmlns:a16="http://schemas.microsoft.com/office/drawing/2014/main" id="{786E5369-EE61-4D7B-805E-3E88E51F2006}"/>
              </a:ext>
            </a:extLst>
          </p:cNvPr>
          <p:cNvPicPr/>
          <p:nvPr/>
        </p:nvPicPr>
        <p:blipFill rotWithShape="1">
          <a:blip r:embed="rId3"/>
          <a:srcRect l="47597" t="77239" r="25159" b="8610"/>
          <a:stretch/>
        </p:blipFill>
        <p:spPr bwMode="auto">
          <a:xfrm>
            <a:off x="457200" y="4686300"/>
            <a:ext cx="5493354" cy="1447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777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23F-8E68-4EB6-9C73-635F958E51FF}"/>
              </a:ext>
            </a:extLst>
          </p:cNvPr>
          <p:cNvSpPr>
            <a:spLocks noGrp="1"/>
          </p:cNvSpPr>
          <p:nvPr>
            <p:ph type="title"/>
          </p:nvPr>
        </p:nvSpPr>
        <p:spPr/>
        <p:txBody>
          <a:bodyPr/>
          <a:lstStyle/>
          <a:p>
            <a:r>
              <a:rPr lang="en-US" altLang="en-US" dirty="0"/>
              <a:t>Operating Vehicle Control Devices</a:t>
            </a:r>
          </a:p>
        </p:txBody>
      </p:sp>
      <p:sp>
        <p:nvSpPr>
          <p:cNvPr id="4" name="Date Placeholder 3">
            <a:extLst>
              <a:ext uri="{FF2B5EF4-FFF2-40B4-BE49-F238E27FC236}">
                <a16:creationId xmlns:a16="http://schemas.microsoft.com/office/drawing/2014/main" id="{6D0DF0D7-85C4-462A-98CB-F5F64C13D133}"/>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3B461B79-984D-479B-9C7F-2C701E4FFBA6}"/>
              </a:ext>
            </a:extLst>
          </p:cNvPr>
          <p:cNvSpPr>
            <a:spLocks noGrp="1"/>
          </p:cNvSpPr>
          <p:nvPr>
            <p:ph type="sldNum" sz="quarter" idx="12"/>
          </p:nvPr>
        </p:nvSpPr>
        <p:spPr/>
        <p:txBody>
          <a:bodyPr/>
          <a:lstStyle/>
          <a:p>
            <a:fld id="{680C5762-CF65-4775-9966-A58D40CC61B9}" type="slidenum">
              <a:rPr lang="en-US" smtClean="0"/>
              <a:t>17</a:t>
            </a:fld>
            <a:endParaRPr lang="en-US"/>
          </a:p>
        </p:txBody>
      </p:sp>
      <p:sp>
        <p:nvSpPr>
          <p:cNvPr id="3" name="Rectangle 2">
            <a:extLst>
              <a:ext uri="{FF2B5EF4-FFF2-40B4-BE49-F238E27FC236}">
                <a16:creationId xmlns:a16="http://schemas.microsoft.com/office/drawing/2014/main" id="{96845FC5-3948-4E6B-9237-F7124FC82340}"/>
              </a:ext>
            </a:extLst>
          </p:cNvPr>
          <p:cNvSpPr/>
          <p:nvPr/>
        </p:nvSpPr>
        <p:spPr>
          <a:xfrm>
            <a:off x="0" y="1447800"/>
            <a:ext cx="7924800" cy="3278333"/>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Maintaining Steering Control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Adjusting Information, Comfort, or Control Devices</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Always Turn Steering Wheel in Direction of Desired Movement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Moving forward</a:t>
            </a:r>
          </a:p>
          <a:p>
            <a:pPr lvl="1">
              <a:lnSpc>
                <a:spcPct val="120000"/>
              </a:lnSpc>
              <a:buClr>
                <a:schemeClr val="accent1"/>
              </a:buClr>
            </a:pPr>
            <a:r>
              <a:rPr lang="en-US" altLang="en-US" sz="1600" b="1" dirty="0">
                <a:solidFill>
                  <a:srgbClr val="000099"/>
                </a:solidFill>
                <a:latin typeface="Arial" panose="020B0604020202020204" pitchFamily="34" charset="0"/>
              </a:rPr>
              <a:t>		Moving backward</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Adjustment of Steering Wheel Height </a:t>
            </a:r>
          </a:p>
          <a:p>
            <a:pPr lvl="1">
              <a:lnSpc>
                <a:spcPct val="120000"/>
              </a:lnSpc>
              <a:buClr>
                <a:schemeClr val="accent1"/>
              </a:buClr>
            </a:pPr>
            <a:r>
              <a:rPr lang="en-US" altLang="en-US" b="1" dirty="0">
                <a:solidFill>
                  <a:srgbClr val="000099"/>
                </a:solidFill>
                <a:latin typeface="Arial" panose="020B0604020202020204" pitchFamily="34" charset="0"/>
              </a:rPr>
              <a:t>	and / or Angle</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Airbag deployment</a:t>
            </a:r>
          </a:p>
          <a:p>
            <a:pPr lvl="1">
              <a:lnSpc>
                <a:spcPct val="120000"/>
              </a:lnSpc>
              <a:buClr>
                <a:schemeClr val="accent1"/>
              </a:buClr>
            </a:pPr>
            <a:r>
              <a:rPr lang="en-US" altLang="en-US" sz="1600" b="1" dirty="0">
                <a:solidFill>
                  <a:srgbClr val="000099"/>
                </a:solidFill>
                <a:latin typeface="Arial" panose="020B0604020202020204" pitchFamily="34" charset="0"/>
              </a:rPr>
              <a:t>		Hand position </a:t>
            </a:r>
          </a:p>
          <a:p>
            <a:pPr lvl="1">
              <a:lnSpc>
                <a:spcPct val="120000"/>
              </a:lnSpc>
              <a:buClr>
                <a:schemeClr val="accent1"/>
              </a:buClr>
            </a:pPr>
            <a:r>
              <a:rPr lang="en-US" altLang="en-US" sz="1600" b="1" dirty="0">
                <a:solidFill>
                  <a:srgbClr val="000099"/>
                </a:solidFill>
                <a:latin typeface="Arial" panose="020B0604020202020204" pitchFamily="34" charset="0"/>
              </a:rPr>
              <a:t>		Wheel movement</a:t>
            </a:r>
          </a:p>
        </p:txBody>
      </p:sp>
      <p:pic>
        <p:nvPicPr>
          <p:cNvPr id="8" name="Picture 7" descr="Picture of a dashboard and car">
            <a:extLst>
              <a:ext uri="{FF2B5EF4-FFF2-40B4-BE49-F238E27FC236}">
                <a16:creationId xmlns:a16="http://schemas.microsoft.com/office/drawing/2014/main" id="{9473AAB0-D1FB-4101-BD0B-697B1D947CA7}"/>
              </a:ext>
            </a:extLst>
          </p:cNvPr>
          <p:cNvPicPr/>
          <p:nvPr/>
        </p:nvPicPr>
        <p:blipFill rotWithShape="1">
          <a:blip r:embed="rId2"/>
          <a:srcRect l="68056" t="56636" r="13079" b="16324"/>
          <a:stretch/>
        </p:blipFill>
        <p:spPr bwMode="auto">
          <a:xfrm>
            <a:off x="5410200" y="3553318"/>
            <a:ext cx="3276600" cy="23456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30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B995-BE6D-4498-A689-43A57A3BC122}"/>
              </a:ext>
            </a:extLst>
          </p:cNvPr>
          <p:cNvSpPr>
            <a:spLocks noGrp="1"/>
          </p:cNvSpPr>
          <p:nvPr>
            <p:ph type="title"/>
          </p:nvPr>
        </p:nvSpPr>
        <p:spPr/>
        <p:txBody>
          <a:bodyPr/>
          <a:lstStyle/>
          <a:p>
            <a:pPr>
              <a:spcBef>
                <a:spcPct val="50000"/>
              </a:spcBef>
            </a:pPr>
            <a:r>
              <a:rPr lang="en-US" altLang="en-US" dirty="0"/>
              <a:t>Operating Vehicle Control Devices</a:t>
            </a:r>
          </a:p>
        </p:txBody>
      </p:sp>
      <p:sp>
        <p:nvSpPr>
          <p:cNvPr id="4" name="Date Placeholder 3">
            <a:extLst>
              <a:ext uri="{FF2B5EF4-FFF2-40B4-BE49-F238E27FC236}">
                <a16:creationId xmlns:a16="http://schemas.microsoft.com/office/drawing/2014/main" id="{68EE4B5A-E552-498B-BE63-7F5C2C572280}"/>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9747C8E-D3F4-429C-8F75-FF3F093C6D36}"/>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11" name="Picture 10" descr="A picture of a car and its dashboard">
            <a:extLst>
              <a:ext uri="{FF2B5EF4-FFF2-40B4-BE49-F238E27FC236}">
                <a16:creationId xmlns:a16="http://schemas.microsoft.com/office/drawing/2014/main" id="{6B19153A-C43B-4433-855E-F4CDBE3E1C3A}"/>
              </a:ext>
            </a:extLst>
          </p:cNvPr>
          <p:cNvPicPr/>
          <p:nvPr/>
        </p:nvPicPr>
        <p:blipFill rotWithShape="1">
          <a:blip r:embed="rId2"/>
          <a:srcRect l="68056" t="56636" r="13079" b="16324"/>
          <a:stretch/>
        </p:blipFill>
        <p:spPr bwMode="auto">
          <a:xfrm>
            <a:off x="6111688" y="4545371"/>
            <a:ext cx="3009900" cy="2276770"/>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989CBB64-7463-4377-A82B-B122BB2A9884}"/>
              </a:ext>
            </a:extLst>
          </p:cNvPr>
          <p:cNvSpPr/>
          <p:nvPr/>
        </p:nvSpPr>
        <p:spPr>
          <a:xfrm>
            <a:off x="22412" y="1326742"/>
            <a:ext cx="8229600" cy="3758465"/>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Accelerator Pedal</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	Used to stabilize, increase, and decrease speed</a:t>
            </a:r>
          </a:p>
          <a:p>
            <a:pPr lvl="1">
              <a:lnSpc>
                <a:spcPct val="120000"/>
              </a:lnSpc>
              <a:buClr>
                <a:schemeClr val="accent1"/>
              </a:buClr>
            </a:pPr>
            <a:r>
              <a:rPr lang="en-US" altLang="en-US" sz="1600" b="1" dirty="0">
                <a:latin typeface="Arial" panose="020B0604020202020204" pitchFamily="34" charset="0"/>
              </a:rPr>
              <a:t>		The Driver can</a:t>
            </a:r>
          </a:p>
          <a:p>
            <a:pPr lvl="1">
              <a:lnSpc>
                <a:spcPct val="120000"/>
              </a:lnSpc>
              <a:buClr>
                <a:schemeClr val="accent1"/>
              </a:buClr>
            </a:pPr>
            <a:r>
              <a:rPr lang="en-US" altLang="en-US" sz="1600" b="1" dirty="0">
                <a:latin typeface="Arial" panose="020B0604020202020204" pitchFamily="34" charset="0"/>
              </a:rPr>
              <a:t>			cover accelerator, progressive acceleration, thrust 			acceleration, lift-off accelerator</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Brake Pedal</a:t>
            </a:r>
          </a:p>
          <a:p>
            <a:pPr lvl="1">
              <a:lnSpc>
                <a:spcPct val="120000"/>
              </a:lnSpc>
              <a:buClr>
                <a:schemeClr val="accent1"/>
              </a:buClr>
            </a:pPr>
            <a:r>
              <a:rPr lang="en-US" altLang="en-US" dirty="0">
                <a:latin typeface="Arial" panose="020B0604020202020204" pitchFamily="34" charset="0"/>
              </a:rPr>
              <a:t>		</a:t>
            </a:r>
            <a:r>
              <a:rPr lang="en-US" altLang="en-US" sz="1600" b="1" dirty="0">
                <a:latin typeface="Arial" panose="020B0604020202020204" pitchFamily="34" charset="0"/>
              </a:rPr>
              <a:t>Used to stabilize, decrease, and increase speed</a:t>
            </a:r>
          </a:p>
          <a:p>
            <a:pPr lvl="1">
              <a:lnSpc>
                <a:spcPct val="120000"/>
              </a:lnSpc>
              <a:buClr>
                <a:schemeClr val="accent1"/>
              </a:buClr>
            </a:pPr>
            <a:r>
              <a:rPr lang="en-US" altLang="en-US" sz="1600" b="1" dirty="0">
                <a:latin typeface="Arial" panose="020B0604020202020204" pitchFamily="34" charset="0"/>
              </a:rPr>
              <a:t>		The driver can</a:t>
            </a:r>
          </a:p>
          <a:p>
            <a:pPr lvl="1">
              <a:lnSpc>
                <a:spcPct val="120000"/>
              </a:lnSpc>
              <a:buClr>
                <a:schemeClr val="accent1"/>
              </a:buClr>
            </a:pPr>
            <a:r>
              <a:rPr lang="en-US" altLang="en-US" sz="1600" b="1" dirty="0">
                <a:latin typeface="Arial" panose="020B0604020202020204" pitchFamily="34" charset="0"/>
              </a:rPr>
              <a:t>			cover brake, trail brake, controlled </a:t>
            </a:r>
          </a:p>
          <a:p>
            <a:pPr lvl="1">
              <a:lnSpc>
                <a:spcPct val="120000"/>
              </a:lnSpc>
              <a:buClr>
                <a:schemeClr val="accent1"/>
              </a:buClr>
            </a:pPr>
            <a:r>
              <a:rPr lang="en-US" altLang="en-US" sz="1600" b="1" dirty="0">
                <a:latin typeface="Arial" panose="020B0604020202020204" pitchFamily="34" charset="0"/>
              </a:rPr>
              <a:t>			squeeze braking threshold brake, </a:t>
            </a:r>
          </a:p>
          <a:p>
            <a:pPr lvl="1">
              <a:lnSpc>
                <a:spcPct val="120000"/>
              </a:lnSpc>
              <a:buClr>
                <a:schemeClr val="accent1"/>
              </a:buClr>
            </a:pPr>
            <a:r>
              <a:rPr lang="en-US" altLang="en-US" sz="1600" b="1" dirty="0">
                <a:latin typeface="Arial" panose="020B0604020202020204" pitchFamily="34" charset="0"/>
              </a:rPr>
              <a:t>			lock brake, ABS, jab (slab) brake, </a:t>
            </a:r>
          </a:p>
          <a:p>
            <a:pPr lvl="1">
              <a:lnSpc>
                <a:spcPct val="120000"/>
              </a:lnSpc>
              <a:buClr>
                <a:schemeClr val="accent1"/>
              </a:buClr>
            </a:pPr>
            <a:r>
              <a:rPr lang="en-US" altLang="en-US" sz="1600" b="1" dirty="0">
                <a:latin typeface="Arial" panose="020B0604020202020204" pitchFamily="34" charset="0"/>
              </a:rPr>
              <a:t>			lift-off brake</a:t>
            </a:r>
          </a:p>
        </p:txBody>
      </p:sp>
    </p:spTree>
    <p:extLst>
      <p:ext uri="{BB962C8B-B14F-4D97-AF65-F5344CB8AC3E}">
        <p14:creationId xmlns:p14="http://schemas.microsoft.com/office/powerpoint/2010/main" val="121500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58A1-A99A-4282-AAD4-8E0042A4D86E}"/>
              </a:ext>
            </a:extLst>
          </p:cNvPr>
          <p:cNvSpPr>
            <a:spLocks noGrp="1"/>
          </p:cNvSpPr>
          <p:nvPr>
            <p:ph type="title"/>
          </p:nvPr>
        </p:nvSpPr>
        <p:spPr/>
        <p:txBody>
          <a:bodyPr/>
          <a:lstStyle/>
          <a:p>
            <a:r>
              <a:rPr lang="en-US" altLang="en-US" dirty="0"/>
              <a:t>Operating Vehicle Control Devices</a:t>
            </a:r>
          </a:p>
        </p:txBody>
      </p:sp>
      <p:sp>
        <p:nvSpPr>
          <p:cNvPr id="4" name="Date Placeholder 3">
            <a:extLst>
              <a:ext uri="{FF2B5EF4-FFF2-40B4-BE49-F238E27FC236}">
                <a16:creationId xmlns:a16="http://schemas.microsoft.com/office/drawing/2014/main" id="{101D331D-2B12-4D10-B3CE-1F3E2ED70444}"/>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B23F8A25-42DE-4300-9986-BAC15E5B27CB}"/>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13" name="Picture 12" descr="A picture of a car and its dashboard">
            <a:extLst>
              <a:ext uri="{FF2B5EF4-FFF2-40B4-BE49-F238E27FC236}">
                <a16:creationId xmlns:a16="http://schemas.microsoft.com/office/drawing/2014/main" id="{3385CB4B-4A35-4BE8-A926-E89AAAB5F605}"/>
              </a:ext>
            </a:extLst>
          </p:cNvPr>
          <p:cNvPicPr/>
          <p:nvPr/>
        </p:nvPicPr>
        <p:blipFill rotWithShape="1">
          <a:blip r:embed="rId2"/>
          <a:srcRect l="68056" t="56636" r="13079" b="16324"/>
          <a:stretch/>
        </p:blipFill>
        <p:spPr bwMode="auto">
          <a:xfrm>
            <a:off x="6111688" y="4545371"/>
            <a:ext cx="3009900" cy="227677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339757B-A0E5-448B-AB8C-579CA7C1C51A}"/>
              </a:ext>
            </a:extLst>
          </p:cNvPr>
          <p:cNvSpPr/>
          <p:nvPr/>
        </p:nvSpPr>
        <p:spPr>
          <a:xfrm>
            <a:off x="152400" y="1447800"/>
            <a:ext cx="7162800" cy="3274999"/>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Gear Selector Lever –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Transmission Type and Location</a:t>
            </a:r>
          </a:p>
          <a:p>
            <a:pPr lvl="1">
              <a:lnSpc>
                <a:spcPct val="120000"/>
              </a:lnSpc>
              <a:buClr>
                <a:schemeClr val="accent1"/>
              </a:buClr>
            </a:pPr>
            <a:r>
              <a:rPr lang="en-US" altLang="en-US" sz="1600" b="1" dirty="0">
                <a:latin typeface="Arial" panose="020B0604020202020204" pitchFamily="34" charset="0"/>
              </a:rPr>
              <a:t>		(O)</a:t>
            </a:r>
            <a:r>
              <a:rPr lang="en-US" altLang="en-US" sz="1600" b="1" dirty="0" err="1">
                <a:latin typeface="Arial" panose="020B0604020202020204" pitchFamily="34" charset="0"/>
              </a:rPr>
              <a:t>verdrive</a:t>
            </a:r>
            <a:r>
              <a:rPr lang="en-US" altLang="en-US" sz="1600" b="1" dirty="0">
                <a:latin typeface="Arial" panose="020B0604020202020204" pitchFamily="34" charset="0"/>
              </a:rPr>
              <a:t> and (D)rive gear use</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Parking Brake – Emphasis on Parking</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b="1" dirty="0">
                <a:latin typeface="Arial" panose="020B0604020202020204" pitchFamily="34" charset="0"/>
              </a:rPr>
              <a:t>	</a:t>
            </a:r>
            <a:r>
              <a:rPr lang="en-US" altLang="en-US" sz="1600" b="1" dirty="0">
                <a:latin typeface="Arial" panose="020B0604020202020204" pitchFamily="34" charset="0"/>
              </a:rPr>
              <a:t>Owners Manual requests use before placing into (P)ark</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Cruise / Speed Control – Why and How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Purpose of cruise control</a:t>
            </a:r>
          </a:p>
          <a:p>
            <a:pPr lvl="1">
              <a:lnSpc>
                <a:spcPct val="120000"/>
              </a:lnSpc>
              <a:buClr>
                <a:schemeClr val="accent1"/>
              </a:buClr>
            </a:pPr>
            <a:r>
              <a:rPr lang="en-US" altLang="en-US" sz="1600" b="1" dirty="0">
                <a:latin typeface="Arial" panose="020B0604020202020204" pitchFamily="34" charset="0"/>
              </a:rPr>
              <a:t>		Danger of cruise control</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Ignition Switch - Location and Functions</a:t>
            </a:r>
          </a:p>
        </p:txBody>
      </p:sp>
    </p:spTree>
    <p:extLst>
      <p:ext uri="{BB962C8B-B14F-4D97-AF65-F5344CB8AC3E}">
        <p14:creationId xmlns:p14="http://schemas.microsoft.com/office/powerpoint/2010/main" val="131880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z="2800" dirty="0"/>
              <a:t>Pre-Drive Tasks</a:t>
            </a:r>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1/28/2020</a:t>
            </a:fld>
            <a:endParaRPr lang="en-US"/>
          </a:p>
        </p:txBody>
      </p:sp>
      <p:sp>
        <p:nvSpPr>
          <p:cNvPr id="7" name="Rectangle 5124">
            <a:extLst>
              <a:ext uri="{FF2B5EF4-FFF2-40B4-BE49-F238E27FC236}">
                <a16:creationId xmlns:a16="http://schemas.microsoft.com/office/drawing/2014/main" id="{F457F1B9-80CA-4109-9ADA-1FF24BD69DDD}"/>
              </a:ext>
            </a:extLst>
          </p:cNvPr>
          <p:cNvSpPr>
            <a:spLocks noChangeArrowheads="1"/>
          </p:cNvSpPr>
          <p:nvPr/>
        </p:nvSpPr>
        <p:spPr bwMode="auto">
          <a:xfrm>
            <a:off x="2362200" y="15240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around the outside</a:t>
            </a:r>
            <a:r>
              <a:rPr lang="en-US" altLang="en-US" sz="2000" dirty="0">
                <a:solidFill>
                  <a:srgbClr val="000099"/>
                </a:solidFill>
                <a:latin typeface="Arial" panose="020B0604020202020204" pitchFamily="34" charset="0"/>
              </a:rPr>
              <a:t> </a:t>
            </a:r>
            <a:r>
              <a:rPr lang="en-US" altLang="en-US" sz="2000" dirty="0">
                <a:latin typeface="Arial" panose="020B0604020202020204" pitchFamily="34" charset="0"/>
              </a:rPr>
              <a:t>of the vehicle for broken glass (windows, lights), body damage, condition of tires, fluid leaks, direction front tires are turned (which way will vehicle move when placed in gear?), or debris on the ground that could interfere with movement.</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for</a:t>
            </a:r>
            <a:r>
              <a:rPr lang="en-US" altLang="en-US" sz="2000" dirty="0">
                <a:solidFill>
                  <a:srgbClr val="000099"/>
                </a:solidFill>
                <a:latin typeface="Arial" panose="020B0604020202020204" pitchFamily="34" charset="0"/>
              </a:rPr>
              <a:t> </a:t>
            </a:r>
            <a:r>
              <a:rPr lang="en-US" altLang="en-US" sz="2000" dirty="0">
                <a:latin typeface="Arial" panose="020B0604020202020204" pitchFamily="34" charset="0"/>
              </a:rPr>
              <a:t>small children or pets near vehicle.</a:t>
            </a:r>
          </a:p>
        </p:txBody>
      </p:sp>
      <p:pic>
        <p:nvPicPr>
          <p:cNvPr id="8" name="Picture 5126" descr="picture of a head with input output">
            <a:extLst>
              <a:ext uri="{FF2B5EF4-FFF2-40B4-BE49-F238E27FC236}">
                <a16:creationId xmlns:a16="http://schemas.microsoft.com/office/drawing/2014/main" id="{E8F9E4F3-2597-4A1D-8003-B41DD782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78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8B86C-D58A-402E-889E-537D9D198C98}"/>
              </a:ext>
            </a:extLst>
          </p:cNvPr>
          <p:cNvSpPr>
            <a:spLocks noGrp="1"/>
          </p:cNvSpPr>
          <p:nvPr>
            <p:ph type="title"/>
          </p:nvPr>
        </p:nvSpPr>
        <p:spPr>
          <a:xfrm>
            <a:off x="457200" y="531018"/>
            <a:ext cx="9906000" cy="763588"/>
          </a:xfrm>
        </p:spPr>
        <p:txBody>
          <a:bodyPr>
            <a:normAutofit/>
          </a:bodyPr>
          <a:lstStyle/>
          <a:p>
            <a:r>
              <a:rPr lang="en-US" altLang="en-US" sz="2400" dirty="0"/>
              <a:t>Safety, Communication, Comfort, &amp; Convenience Devices</a:t>
            </a:r>
            <a:endParaRPr lang="en-US" sz="2400" dirty="0"/>
          </a:p>
        </p:txBody>
      </p:sp>
      <p:sp>
        <p:nvSpPr>
          <p:cNvPr id="4" name="Date Placeholder 3">
            <a:extLst>
              <a:ext uri="{FF2B5EF4-FFF2-40B4-BE49-F238E27FC236}">
                <a16:creationId xmlns:a16="http://schemas.microsoft.com/office/drawing/2014/main" id="{8A48F3C2-9986-44B5-AE20-487BC4C8909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3DDDC0EA-1CA2-45C2-8212-21969D35C76C}"/>
              </a:ext>
            </a:extLst>
          </p:cNvPr>
          <p:cNvSpPr>
            <a:spLocks noGrp="1"/>
          </p:cNvSpPr>
          <p:nvPr>
            <p:ph type="sldNum" sz="quarter" idx="12"/>
          </p:nvPr>
        </p:nvSpPr>
        <p:spPr/>
        <p:txBody>
          <a:bodyPr/>
          <a:lstStyle/>
          <a:p>
            <a:fld id="{680C5762-CF65-4775-9966-A58D40CC61B9}" type="slidenum">
              <a:rPr lang="en-US" smtClean="0"/>
              <a:t>20</a:t>
            </a:fld>
            <a:endParaRPr lang="en-US"/>
          </a:p>
        </p:txBody>
      </p:sp>
      <p:pic>
        <p:nvPicPr>
          <p:cNvPr id="11" name="Picture 6" descr="picture of the proper head rest adjustment">
            <a:extLst>
              <a:ext uri="{FF2B5EF4-FFF2-40B4-BE49-F238E27FC236}">
                <a16:creationId xmlns:a16="http://schemas.microsoft.com/office/drawing/2014/main" id="{67F7FEDC-A82D-4967-BCB2-B5BE4E4CE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3437"/>
            <a:ext cx="19700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8600B98-A2FD-4552-809E-3C5428C3FE9B}"/>
              </a:ext>
            </a:extLst>
          </p:cNvPr>
          <p:cNvSpPr/>
          <p:nvPr/>
        </p:nvSpPr>
        <p:spPr>
          <a:xfrm>
            <a:off x="2819400" y="1828800"/>
            <a:ext cx="5867400" cy="2506327"/>
          </a:xfrm>
          <a:prstGeom prst="rect">
            <a:avLst/>
          </a:prstGeom>
        </p:spPr>
        <p:txBody>
          <a:bodyPr wrap="square">
            <a:spAutoFit/>
          </a:bodyPr>
          <a:lstStyle/>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Mirrors </a:t>
            </a:r>
          </a:p>
          <a:p>
            <a:pPr lvl="1">
              <a:lnSpc>
                <a:spcPct val="110000"/>
              </a:lnSpc>
              <a:buClr>
                <a:schemeClr val="accent1"/>
              </a:buClr>
            </a:pPr>
            <a:r>
              <a:rPr lang="en-US" altLang="en-US" b="1" dirty="0">
                <a:solidFill>
                  <a:srgbClr val="000099"/>
                </a:solidFill>
                <a:latin typeface="Arial" panose="020B0604020202020204" pitchFamily="34" charset="0"/>
              </a:rPr>
              <a:t>– Adjustment Inside and Out</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Safety Belts </a:t>
            </a:r>
          </a:p>
          <a:p>
            <a:pPr lvl="1">
              <a:lnSpc>
                <a:spcPct val="110000"/>
              </a:lnSpc>
              <a:buClr>
                <a:schemeClr val="accent1"/>
              </a:buClr>
            </a:pPr>
            <a:r>
              <a:rPr lang="en-US" altLang="en-US" b="1" dirty="0">
                <a:solidFill>
                  <a:srgbClr val="000099"/>
                </a:solidFill>
                <a:latin typeface="Arial" panose="020B0604020202020204" pitchFamily="34" charset="0"/>
              </a:rPr>
              <a:t>– Adjusting for Maximum Effectiveness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Head Restraints </a:t>
            </a:r>
          </a:p>
          <a:p>
            <a:pPr lvl="1">
              <a:lnSpc>
                <a:spcPct val="110000"/>
              </a:lnSpc>
              <a:buClr>
                <a:schemeClr val="accent1"/>
              </a:buClr>
            </a:pPr>
            <a:r>
              <a:rPr lang="en-US" altLang="en-US" b="1" dirty="0">
                <a:solidFill>
                  <a:srgbClr val="000099"/>
                </a:solidFill>
                <a:latin typeface="Arial" panose="020B0604020202020204" pitchFamily="34" charset="0"/>
              </a:rPr>
              <a:t>– Protecting Against Whiplash</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Horn </a:t>
            </a:r>
          </a:p>
          <a:p>
            <a:pPr lvl="1">
              <a:lnSpc>
                <a:spcPct val="110000"/>
              </a:lnSpc>
              <a:buClr>
                <a:schemeClr val="accent1"/>
              </a:buClr>
            </a:pPr>
            <a:r>
              <a:rPr lang="en-US" altLang="en-US" b="1" dirty="0">
                <a:solidFill>
                  <a:srgbClr val="000099"/>
                </a:solidFill>
                <a:latin typeface="Arial" panose="020B0604020202020204" pitchFamily="34" charset="0"/>
              </a:rPr>
              <a:t>– Location and Use</a:t>
            </a:r>
          </a:p>
        </p:txBody>
      </p:sp>
    </p:spTree>
    <p:extLst>
      <p:ext uri="{BB962C8B-B14F-4D97-AF65-F5344CB8AC3E}">
        <p14:creationId xmlns:p14="http://schemas.microsoft.com/office/powerpoint/2010/main" val="70020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34788" y="361950"/>
            <a:ext cx="9677400" cy="1143000"/>
          </a:xfrm>
        </p:spPr>
        <p:txBody>
          <a:bodyPr>
            <a:normAutofit/>
          </a:bodyPr>
          <a:lstStyle/>
          <a:p>
            <a:pPr>
              <a:spcBef>
                <a:spcPct val="50000"/>
              </a:spcBef>
            </a:pPr>
            <a:r>
              <a:rPr lang="en-US" altLang="en-US" sz="2400" dirty="0"/>
              <a:t>Safety, Communication, Comfort, &amp; Convenience Devices</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9" name="Picture 6" descr="picture of the proper head rest adjustment">
            <a:extLst>
              <a:ext uri="{FF2B5EF4-FFF2-40B4-BE49-F238E27FC236}">
                <a16:creationId xmlns:a16="http://schemas.microsoft.com/office/drawing/2014/main" id="{4148517C-FADF-4F23-880E-3279E2BF2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3437"/>
            <a:ext cx="19700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3B21F90-D35C-46D6-BF84-85071E8FFF4E}"/>
              </a:ext>
            </a:extLst>
          </p:cNvPr>
          <p:cNvSpPr/>
          <p:nvPr/>
        </p:nvSpPr>
        <p:spPr>
          <a:xfrm>
            <a:off x="2626658" y="1613436"/>
            <a:ext cx="6212541" cy="2506327"/>
          </a:xfrm>
          <a:prstGeom prst="rect">
            <a:avLst/>
          </a:prstGeom>
        </p:spPr>
        <p:txBody>
          <a:bodyPr wrap="square">
            <a:spAutoFit/>
          </a:bodyPr>
          <a:lstStyle/>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Mirrors </a:t>
            </a:r>
          </a:p>
          <a:p>
            <a:pPr lvl="1">
              <a:lnSpc>
                <a:spcPct val="110000"/>
              </a:lnSpc>
              <a:buClr>
                <a:schemeClr val="accent1"/>
              </a:buClr>
            </a:pPr>
            <a:r>
              <a:rPr lang="en-US" altLang="en-US" b="1" dirty="0">
                <a:solidFill>
                  <a:srgbClr val="000099"/>
                </a:solidFill>
                <a:latin typeface="Arial" panose="020B0604020202020204" pitchFamily="34" charset="0"/>
              </a:rPr>
              <a:t>– Adjustment Inside and Out</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Safety Belts </a:t>
            </a:r>
          </a:p>
          <a:p>
            <a:pPr lvl="1">
              <a:lnSpc>
                <a:spcPct val="110000"/>
              </a:lnSpc>
              <a:buClr>
                <a:schemeClr val="accent1"/>
              </a:buClr>
            </a:pPr>
            <a:r>
              <a:rPr lang="en-US" altLang="en-US" b="1" dirty="0">
                <a:solidFill>
                  <a:srgbClr val="000099"/>
                </a:solidFill>
                <a:latin typeface="Arial" panose="020B0604020202020204" pitchFamily="34" charset="0"/>
              </a:rPr>
              <a:t>– Adjusting for Maximum Effectiveness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Head Restraints </a:t>
            </a:r>
          </a:p>
          <a:p>
            <a:pPr lvl="1">
              <a:lnSpc>
                <a:spcPct val="110000"/>
              </a:lnSpc>
              <a:buClr>
                <a:schemeClr val="accent1"/>
              </a:buClr>
            </a:pPr>
            <a:r>
              <a:rPr lang="en-US" altLang="en-US" b="1" dirty="0">
                <a:solidFill>
                  <a:srgbClr val="000099"/>
                </a:solidFill>
                <a:latin typeface="Arial" panose="020B0604020202020204" pitchFamily="34" charset="0"/>
              </a:rPr>
              <a:t>– Protecting Against Whiplash</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Horn </a:t>
            </a:r>
          </a:p>
          <a:p>
            <a:pPr lvl="1">
              <a:lnSpc>
                <a:spcPct val="110000"/>
              </a:lnSpc>
              <a:buClr>
                <a:schemeClr val="accent1"/>
              </a:buClr>
            </a:pPr>
            <a:r>
              <a:rPr lang="en-US" altLang="en-US" b="1" dirty="0">
                <a:solidFill>
                  <a:srgbClr val="000099"/>
                </a:solidFill>
                <a:latin typeface="Arial" panose="020B0604020202020204" pitchFamily="34" charset="0"/>
              </a:rPr>
              <a:t>– Location and Use</a:t>
            </a:r>
          </a:p>
        </p:txBody>
      </p:sp>
    </p:spTree>
    <p:extLst>
      <p:ext uri="{BB962C8B-B14F-4D97-AF65-F5344CB8AC3E}">
        <p14:creationId xmlns:p14="http://schemas.microsoft.com/office/powerpoint/2010/main" val="345235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61682" y="318294"/>
            <a:ext cx="8229600" cy="1143000"/>
          </a:xfrm>
        </p:spPr>
        <p:txBody>
          <a:bodyPr>
            <a:normAutofit/>
          </a:bodyPr>
          <a:lstStyle/>
          <a:p>
            <a:r>
              <a:rPr lang="en-US" altLang="en-US" sz="2400" dirty="0"/>
              <a:t>Safety, Communication, Comfort, &amp; Convenience Devices</a:t>
            </a:r>
            <a:endParaRPr lang="en-US" sz="2400"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9" name="Picture 1031" descr="picture of a steering wheel and its instruments">
            <a:extLst>
              <a:ext uri="{FF2B5EF4-FFF2-40B4-BE49-F238E27FC236}">
                <a16:creationId xmlns:a16="http://schemas.microsoft.com/office/drawing/2014/main" id="{090F9E7E-3A76-420F-868B-2ED0CAFD9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61294"/>
            <a:ext cx="19812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794FEE1-9164-45D9-8EE6-9B5F06CC3173}"/>
              </a:ext>
            </a:extLst>
          </p:cNvPr>
          <p:cNvSpPr/>
          <p:nvPr/>
        </p:nvSpPr>
        <p:spPr>
          <a:xfrm>
            <a:off x="2819400" y="1461294"/>
            <a:ext cx="5511053" cy="2506327"/>
          </a:xfrm>
          <a:prstGeom prst="rect">
            <a:avLst/>
          </a:prstGeom>
        </p:spPr>
        <p:txBody>
          <a:bodyPr wrap="square">
            <a:spAutoFit/>
          </a:bodyPr>
          <a:lstStyle/>
          <a:p>
            <a:pPr>
              <a:lnSpc>
                <a:spcPct val="110000"/>
              </a:lnSpc>
              <a:buClr>
                <a:schemeClr val="accent1"/>
              </a:buClr>
            </a:pPr>
            <a:endParaRPr lang="en-US" altLang="en-US" b="1" dirty="0">
              <a:solidFill>
                <a:srgbClr val="000099"/>
              </a:solidFill>
              <a:latin typeface="Arial" panose="020B0604020202020204" pitchFamily="34" charset="0"/>
            </a:endParaRP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Hood Release</a:t>
            </a:r>
          </a:p>
          <a:p>
            <a:pPr lvl="1">
              <a:lnSpc>
                <a:spcPct val="110000"/>
              </a:lnSpc>
              <a:buClr>
                <a:schemeClr val="accent1"/>
              </a:buClr>
            </a:pPr>
            <a:r>
              <a:rPr lang="en-US" altLang="en-US" b="1" dirty="0">
                <a:solidFill>
                  <a:srgbClr val="000099"/>
                </a:solidFill>
                <a:latin typeface="Arial" panose="020B0604020202020204" pitchFamily="34" charset="0"/>
              </a:rPr>
              <a:t> – Where Located</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Trunk Release</a:t>
            </a:r>
          </a:p>
          <a:p>
            <a:pPr lvl="1">
              <a:lnSpc>
                <a:spcPct val="110000"/>
              </a:lnSpc>
              <a:buClr>
                <a:schemeClr val="accent1"/>
              </a:buClr>
            </a:pPr>
            <a:r>
              <a:rPr lang="en-US" altLang="en-US" b="1" dirty="0">
                <a:solidFill>
                  <a:srgbClr val="000099"/>
                </a:solidFill>
                <a:latin typeface="Arial" panose="020B0604020202020204" pitchFamily="34" charset="0"/>
              </a:rPr>
              <a:t> – Where Located</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Heat / Defroster / Air Conditioner Controls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Seat Adjustment </a:t>
            </a:r>
          </a:p>
          <a:p>
            <a:pPr lvl="1">
              <a:lnSpc>
                <a:spcPct val="110000"/>
              </a:lnSpc>
              <a:buClr>
                <a:schemeClr val="accent1"/>
              </a:buClr>
            </a:pPr>
            <a:r>
              <a:rPr lang="en-US" altLang="en-US" b="1" dirty="0">
                <a:solidFill>
                  <a:srgbClr val="000099"/>
                </a:solidFill>
                <a:latin typeface="Arial" panose="020B0604020202020204" pitchFamily="34" charset="0"/>
              </a:rPr>
              <a:t>– Power / Manual Controls</a:t>
            </a:r>
          </a:p>
        </p:txBody>
      </p:sp>
    </p:spTree>
    <p:extLst>
      <p:ext uri="{BB962C8B-B14F-4D97-AF65-F5344CB8AC3E}">
        <p14:creationId xmlns:p14="http://schemas.microsoft.com/office/powerpoint/2010/main" val="189766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4" descr="picture of a faded steering wheel">
            <a:extLst>
              <a:ext uri="{FF2B5EF4-FFF2-40B4-BE49-F238E27FC236}">
                <a16:creationId xmlns:a16="http://schemas.microsoft.com/office/drawing/2014/main" id="{3D1435CD-2D46-4491-882B-B4B1DFE3F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85107"/>
            <a:ext cx="54102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42107"/>
            <a:ext cx="8229600" cy="1143000"/>
          </a:xfrm>
        </p:spPr>
        <p:txBody>
          <a:bodyPr/>
          <a:lstStyle/>
          <a:p>
            <a:r>
              <a:rPr kumimoji="1" lang="en-US" altLang="en-US" dirty="0"/>
              <a:t>Controlling Vehicle Balance</a:t>
            </a:r>
            <a:endParaRPr lang="en-US" alt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23</a:t>
            </a:fld>
            <a:endParaRPr lang="en-US"/>
          </a:p>
        </p:txBody>
      </p:sp>
      <p:sp>
        <p:nvSpPr>
          <p:cNvPr id="3" name="Rectangle 2">
            <a:extLst>
              <a:ext uri="{FF2B5EF4-FFF2-40B4-BE49-F238E27FC236}">
                <a16:creationId xmlns:a16="http://schemas.microsoft.com/office/drawing/2014/main" id="{2BB6F826-316B-4773-AD96-E90102D9A6FB}"/>
              </a:ext>
            </a:extLst>
          </p:cNvPr>
          <p:cNvSpPr/>
          <p:nvPr/>
        </p:nvSpPr>
        <p:spPr>
          <a:xfrm>
            <a:off x="1181100" y="1485107"/>
            <a:ext cx="7086600" cy="4451924"/>
          </a:xfrm>
          <a:prstGeom prst="rect">
            <a:avLst/>
          </a:prstGeom>
        </p:spPr>
        <p:txBody>
          <a:bodyPr wrap="square">
            <a:spAutoFit/>
          </a:bodyPr>
          <a:lstStyle/>
          <a:p>
            <a:pPr>
              <a:lnSpc>
                <a:spcPct val="130000"/>
              </a:lnSpc>
              <a:buFont typeface="Wingdings" panose="05000000000000000000" pitchFamily="2" charset="2"/>
              <a:buChar char="v"/>
            </a:pPr>
            <a:r>
              <a:rPr lang="en-US" altLang="en-US" sz="2000" b="1" dirty="0">
                <a:solidFill>
                  <a:srgbClr val="0000CC"/>
                </a:solidFill>
                <a:latin typeface="Arial" panose="020B0604020202020204" pitchFamily="34" charset="0"/>
              </a:rPr>
              <a:t> Vehicle Balance (Roll, Pitch, and Yaw)</a:t>
            </a:r>
          </a:p>
          <a:p>
            <a:pPr lvl="1">
              <a:lnSpc>
                <a:spcPct val="130000"/>
              </a:lnSpc>
            </a:pPr>
            <a:r>
              <a:rPr lang="en-US" altLang="en-US" sz="2000" b="1" dirty="0">
                <a:latin typeface="Arial" panose="020B0604020202020204" pitchFamily="34" charset="0"/>
              </a:rPr>
              <a:t>Roll: vehicle moves side to side</a:t>
            </a:r>
          </a:p>
          <a:p>
            <a:pPr lvl="1">
              <a:lnSpc>
                <a:spcPct val="130000"/>
              </a:lnSpc>
            </a:pPr>
            <a:r>
              <a:rPr lang="en-US" altLang="en-US" sz="2000" b="1" dirty="0">
                <a:latin typeface="Arial" panose="020B0604020202020204" pitchFamily="34" charset="0"/>
              </a:rPr>
              <a:t>Pitch: vehicle moves forward or backward</a:t>
            </a:r>
          </a:p>
          <a:p>
            <a:pPr lvl="1">
              <a:lnSpc>
                <a:spcPct val="130000"/>
              </a:lnSpc>
            </a:pPr>
            <a:r>
              <a:rPr lang="en-US" altLang="en-US" sz="2000" b="1" dirty="0">
                <a:latin typeface="Arial" panose="020B0604020202020204" pitchFamily="34" charset="0"/>
              </a:rPr>
              <a:t>Yaw: vehicle moves left or right</a:t>
            </a:r>
          </a:p>
          <a:p>
            <a:pPr lvl="1">
              <a:lnSpc>
                <a:spcPct val="130000"/>
              </a:lnSpc>
            </a:pPr>
            <a:r>
              <a:rPr lang="en-US" altLang="en-US" sz="2000" b="1" dirty="0">
                <a:latin typeface="Arial" panose="020B0604020202020204" pitchFamily="34" charset="0"/>
              </a:rPr>
              <a:t>Specific amount of weight or down force on each tire patch</a:t>
            </a:r>
          </a:p>
          <a:p>
            <a:pPr lvl="1">
              <a:lnSpc>
                <a:spcPct val="130000"/>
              </a:lnSpc>
            </a:pPr>
            <a:r>
              <a:rPr lang="en-US" altLang="en-US" sz="2000" b="1" dirty="0">
                <a:latin typeface="Arial" panose="020B0604020202020204" pitchFamily="34" charset="0"/>
              </a:rPr>
              <a:t>Best balance is at rest with no movement</a:t>
            </a:r>
          </a:p>
          <a:p>
            <a:pPr lvl="1">
              <a:lnSpc>
                <a:spcPct val="130000"/>
              </a:lnSpc>
            </a:pPr>
            <a:r>
              <a:rPr lang="en-US" altLang="en-US" sz="2000" b="1" dirty="0">
                <a:latin typeface="Arial" panose="020B0604020202020204" pitchFamily="34" charset="0"/>
              </a:rPr>
              <a:t>Based on weight/suspension/tire pressure</a:t>
            </a:r>
            <a:endParaRPr lang="en-US" altLang="en-US" sz="2000" b="1" dirty="0">
              <a:solidFill>
                <a:schemeClr val="accent2"/>
              </a:solidFill>
              <a:latin typeface="Arial" panose="020B0604020202020204" pitchFamily="34" charset="0"/>
            </a:endParaRPr>
          </a:p>
          <a:p>
            <a:pPr>
              <a:lnSpc>
                <a:spcPct val="130000"/>
              </a:lnSpc>
            </a:pPr>
            <a:r>
              <a:rPr lang="en-US" altLang="en-US" sz="2000" b="1" dirty="0">
                <a:solidFill>
                  <a:srgbClr val="0000CC"/>
                </a:solidFill>
                <a:latin typeface="Arial" panose="020B0604020202020204" pitchFamily="34" charset="0"/>
              </a:rPr>
              <a:t>Vehicle Movement</a:t>
            </a:r>
          </a:p>
          <a:p>
            <a:pPr lvl="1">
              <a:lnSpc>
                <a:spcPct val="130000"/>
              </a:lnSpc>
            </a:pPr>
            <a:r>
              <a:rPr lang="en-US" altLang="en-US" sz="2000" b="1" dirty="0">
                <a:latin typeface="Arial" panose="020B0604020202020204" pitchFamily="34" charset="0"/>
              </a:rPr>
              <a:t>Creates Changes to vehicle balance</a:t>
            </a:r>
          </a:p>
          <a:p>
            <a:pPr lvl="1">
              <a:lnSpc>
                <a:spcPct val="130000"/>
              </a:lnSpc>
            </a:pPr>
            <a:r>
              <a:rPr lang="en-US" altLang="en-US" sz="2000" b="1" dirty="0">
                <a:latin typeface="Arial" panose="020B0604020202020204" pitchFamily="34" charset="0"/>
              </a:rPr>
              <a:t>Due to suspension and pressure changes</a:t>
            </a:r>
          </a:p>
        </p:txBody>
      </p:sp>
    </p:spTree>
    <p:extLst>
      <p:ext uri="{BB962C8B-B14F-4D97-AF65-F5344CB8AC3E}">
        <p14:creationId xmlns:p14="http://schemas.microsoft.com/office/powerpoint/2010/main" val="26614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9" descr="picture of a faded steering wheel">
            <a:extLst>
              <a:ext uri="{FF2B5EF4-FFF2-40B4-BE49-F238E27FC236}">
                <a16:creationId xmlns:a16="http://schemas.microsoft.com/office/drawing/2014/main" id="{35B7E8CE-9F0C-4040-B17A-09250603D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563687"/>
            <a:ext cx="54102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57200" y="304798"/>
            <a:ext cx="8229600" cy="1143000"/>
          </a:xfrm>
        </p:spPr>
        <p:txBody>
          <a:bodyPr/>
          <a:lstStyle/>
          <a:p>
            <a:pPr>
              <a:spcBef>
                <a:spcPct val="50000"/>
              </a:spcBef>
            </a:pPr>
            <a:r>
              <a:rPr kumimoji="1" lang="en-US" altLang="en-US" dirty="0"/>
              <a:t>Controlling Vehicle Balance</a:t>
            </a:r>
            <a:endParaRPr lang="en-US" alt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3" name="Rectangle 2">
            <a:extLst>
              <a:ext uri="{FF2B5EF4-FFF2-40B4-BE49-F238E27FC236}">
                <a16:creationId xmlns:a16="http://schemas.microsoft.com/office/drawing/2014/main" id="{BD87BCDA-EB61-4FAD-8A57-4614B5685B78}"/>
              </a:ext>
            </a:extLst>
          </p:cNvPr>
          <p:cNvSpPr/>
          <p:nvPr/>
        </p:nvSpPr>
        <p:spPr>
          <a:xfrm>
            <a:off x="1752600" y="1447798"/>
            <a:ext cx="4572000" cy="4611968"/>
          </a:xfrm>
          <a:prstGeom prst="rect">
            <a:avLst/>
          </a:prstGeom>
        </p:spPr>
        <p:txBody>
          <a:bodyPr>
            <a:spAutoFit/>
          </a:bodyPr>
          <a:lstStyle/>
          <a:p>
            <a:pPr>
              <a:lnSpc>
                <a:spcPct val="130000"/>
              </a:lnSpc>
              <a:buFont typeface="Wingdings" panose="05000000000000000000" pitchFamily="2" charset="2"/>
              <a:buChar char="v"/>
            </a:pPr>
            <a:r>
              <a:rPr lang="en-US" altLang="en-US" sz="2000" b="1" dirty="0">
                <a:solidFill>
                  <a:srgbClr val="0000CC"/>
                </a:solidFill>
                <a:latin typeface="Arial" panose="020B0604020202020204" pitchFamily="34" charset="0"/>
              </a:rPr>
              <a:t> Maintaining Vehicle Balance</a:t>
            </a:r>
          </a:p>
          <a:p>
            <a:pPr lvl="1">
              <a:lnSpc>
                <a:spcPct val="130000"/>
              </a:lnSpc>
            </a:pPr>
            <a:r>
              <a:rPr lang="en-US" altLang="en-US" sz="2000" b="1" dirty="0">
                <a:latin typeface="Arial" panose="020B0604020202020204" pitchFamily="34" charset="0"/>
              </a:rPr>
              <a:t>Steering Wheel Balance</a:t>
            </a:r>
          </a:p>
          <a:p>
            <a:pPr lvl="2">
              <a:lnSpc>
                <a:spcPct val="130000"/>
              </a:lnSpc>
              <a:buFontTx/>
              <a:buChar char="–"/>
            </a:pPr>
            <a:r>
              <a:rPr lang="en-US" altLang="en-US" b="1" dirty="0">
                <a:latin typeface="Arial" panose="020B0604020202020204" pitchFamily="34" charset="0"/>
              </a:rPr>
              <a:t>Smaller steering wheel</a:t>
            </a:r>
          </a:p>
          <a:p>
            <a:pPr lvl="2">
              <a:lnSpc>
                <a:spcPct val="130000"/>
              </a:lnSpc>
              <a:buFontTx/>
              <a:buChar char="–"/>
            </a:pPr>
            <a:r>
              <a:rPr lang="en-US" altLang="en-US" b="1" dirty="0">
                <a:latin typeface="Arial" panose="020B0604020202020204" pitchFamily="34" charset="0"/>
              </a:rPr>
              <a:t>Rack and pinion steering</a:t>
            </a:r>
          </a:p>
          <a:p>
            <a:pPr lvl="1">
              <a:lnSpc>
                <a:spcPct val="130000"/>
              </a:lnSpc>
            </a:pPr>
            <a:r>
              <a:rPr lang="en-US" altLang="en-US" sz="2000" b="1" dirty="0">
                <a:latin typeface="Arial" panose="020B0604020202020204" pitchFamily="34" charset="0"/>
              </a:rPr>
              <a:t>Precise Steering, Braking, and Accelerator Input</a:t>
            </a:r>
          </a:p>
          <a:p>
            <a:pPr lvl="2">
              <a:lnSpc>
                <a:spcPct val="130000"/>
              </a:lnSpc>
              <a:buFontTx/>
              <a:buChar char="–"/>
            </a:pPr>
            <a:r>
              <a:rPr lang="en-US" altLang="en-US" b="1" dirty="0">
                <a:latin typeface="Arial" panose="020B0604020202020204" pitchFamily="34" charset="0"/>
              </a:rPr>
              <a:t>Less steering movement</a:t>
            </a:r>
          </a:p>
          <a:p>
            <a:pPr lvl="2">
              <a:lnSpc>
                <a:spcPct val="130000"/>
              </a:lnSpc>
              <a:buFontTx/>
              <a:buChar char="–"/>
            </a:pPr>
            <a:r>
              <a:rPr lang="en-US" altLang="en-US" b="1" dirty="0">
                <a:latin typeface="Arial" panose="020B0604020202020204" pitchFamily="34" charset="0"/>
              </a:rPr>
              <a:t>Squeeze brakes</a:t>
            </a:r>
          </a:p>
          <a:p>
            <a:pPr lvl="2">
              <a:lnSpc>
                <a:spcPct val="130000"/>
              </a:lnSpc>
              <a:buFontTx/>
              <a:buChar char="–"/>
            </a:pPr>
            <a:r>
              <a:rPr lang="en-US" altLang="en-US" b="1" dirty="0">
                <a:latin typeface="Arial" panose="020B0604020202020204" pitchFamily="34" charset="0"/>
              </a:rPr>
              <a:t>Smooth acceleration/deceleration </a:t>
            </a:r>
          </a:p>
          <a:p>
            <a:pPr lvl="1">
              <a:lnSpc>
                <a:spcPct val="130000"/>
              </a:lnSpc>
            </a:pPr>
            <a:r>
              <a:rPr lang="en-US" altLang="en-US" sz="2000" b="1" dirty="0">
                <a:latin typeface="Arial" panose="020B0604020202020204" pitchFamily="34" charset="0"/>
              </a:rPr>
              <a:t>Changes in Steering Ratios, 1980's to Date</a:t>
            </a:r>
          </a:p>
        </p:txBody>
      </p:sp>
    </p:spTree>
    <p:extLst>
      <p:ext uri="{BB962C8B-B14F-4D97-AF65-F5344CB8AC3E}">
        <p14:creationId xmlns:p14="http://schemas.microsoft.com/office/powerpoint/2010/main" val="420121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25</a:t>
            </a:fld>
            <a:endParaRPr lang="en-US"/>
          </a:p>
        </p:txBody>
      </p:sp>
      <p:sp>
        <p:nvSpPr>
          <p:cNvPr id="6" name="Title 5">
            <a:extLst>
              <a:ext uri="{FF2B5EF4-FFF2-40B4-BE49-F238E27FC236}">
                <a16:creationId xmlns:a16="http://schemas.microsoft.com/office/drawing/2014/main" id="{86FF1B5F-4B9F-42C2-B963-27DD21377CD0}"/>
              </a:ext>
            </a:extLst>
          </p:cNvPr>
          <p:cNvSpPr>
            <a:spLocks noGrp="1"/>
          </p:cNvSpPr>
          <p:nvPr>
            <p:ph type="title"/>
          </p:nvPr>
        </p:nvSpPr>
        <p:spPr/>
        <p:txBody>
          <a:bodyPr/>
          <a:lstStyle/>
          <a:p>
            <a:r>
              <a:rPr kumimoji="1" lang="en-US" altLang="en-US" dirty="0"/>
              <a:t>Controlling Vehicle Balance</a:t>
            </a:r>
            <a:endParaRPr lang="en-US" dirty="0"/>
          </a:p>
        </p:txBody>
      </p:sp>
      <p:pic>
        <p:nvPicPr>
          <p:cNvPr id="8" name="Picture 3" descr="picture of a car's balance">
            <a:extLst>
              <a:ext uri="{FF2B5EF4-FFF2-40B4-BE49-F238E27FC236}">
                <a16:creationId xmlns:a16="http://schemas.microsoft.com/office/drawing/2014/main" id="{14E9D1A9-829C-4400-B84D-C7F89776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065" y="3790763"/>
            <a:ext cx="1835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cture of a car tilting to the right">
            <a:extLst>
              <a:ext uri="{FF2B5EF4-FFF2-40B4-BE49-F238E27FC236}">
                <a16:creationId xmlns:a16="http://schemas.microsoft.com/office/drawing/2014/main" id="{77E08A1A-4FCA-491B-B268-EA206429C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166" y="5617182"/>
            <a:ext cx="14366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cture of a car tilting to the left">
            <a:extLst>
              <a:ext uri="{FF2B5EF4-FFF2-40B4-BE49-F238E27FC236}">
                <a16:creationId xmlns:a16="http://schemas.microsoft.com/office/drawing/2014/main" id="{A8A690DF-3E45-4246-B291-FDF78C8DD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597245"/>
            <a:ext cx="14366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9" descr="a yellow arrow">
            <a:extLst>
              <a:ext uri="{FF2B5EF4-FFF2-40B4-BE49-F238E27FC236}">
                <a16:creationId xmlns:a16="http://schemas.microsoft.com/office/drawing/2014/main" id="{C33294DB-5237-4815-A42C-3210D53CB0BA}"/>
              </a:ext>
            </a:extLst>
          </p:cNvPr>
          <p:cNvSpPr>
            <a:spLocks noChangeArrowheads="1"/>
          </p:cNvSpPr>
          <p:nvPr/>
        </p:nvSpPr>
        <p:spPr bwMode="auto">
          <a:xfrm rot="5433850">
            <a:off x="5003846" y="4270982"/>
            <a:ext cx="1330325" cy="1131888"/>
          </a:xfrm>
          <a:custGeom>
            <a:avLst/>
            <a:gdLst>
              <a:gd name="T0" fmla="*/ 931597 w 21600"/>
              <a:gd name="T1" fmla="*/ 0 h 21600"/>
              <a:gd name="T2" fmla="*/ 931597 w 21600"/>
              <a:gd name="T3" fmla="*/ 637106 h 21600"/>
              <a:gd name="T4" fmla="*/ 199364 w 21600"/>
              <a:gd name="T5" fmla="*/ 1131888 h 21600"/>
              <a:gd name="T6" fmla="*/ 1330325 w 21600"/>
              <a:gd name="T7" fmla="*/ 31855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p>
            <a:endParaRPr lang="en-US"/>
          </a:p>
        </p:txBody>
      </p:sp>
      <p:sp>
        <p:nvSpPr>
          <p:cNvPr id="12" name="AutoShape 10" descr="a yellow arrow">
            <a:extLst>
              <a:ext uri="{FF2B5EF4-FFF2-40B4-BE49-F238E27FC236}">
                <a16:creationId xmlns:a16="http://schemas.microsoft.com/office/drawing/2014/main" id="{A015D1E9-F18B-4F40-805A-A9E49FBE8426}"/>
              </a:ext>
            </a:extLst>
          </p:cNvPr>
          <p:cNvSpPr>
            <a:spLocks noChangeArrowheads="1"/>
          </p:cNvSpPr>
          <p:nvPr/>
        </p:nvSpPr>
        <p:spPr bwMode="auto">
          <a:xfrm rot="5410362" flipV="1">
            <a:off x="586627" y="4268601"/>
            <a:ext cx="1330325" cy="1136650"/>
          </a:xfrm>
          <a:custGeom>
            <a:avLst/>
            <a:gdLst>
              <a:gd name="T0" fmla="*/ 931597 w 21600"/>
              <a:gd name="T1" fmla="*/ 0 h 21600"/>
              <a:gd name="T2" fmla="*/ 931597 w 21600"/>
              <a:gd name="T3" fmla="*/ 639787 h 21600"/>
              <a:gd name="T4" fmla="*/ 199364 w 21600"/>
              <a:gd name="T5" fmla="*/ 1136650 h 21600"/>
              <a:gd name="T6" fmla="*/ 1330325 w 21600"/>
              <a:gd name="T7" fmla="*/ 31989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endParaRPr lang="en-US"/>
          </a:p>
        </p:txBody>
      </p:sp>
      <p:pic>
        <p:nvPicPr>
          <p:cNvPr id="13" name="Picture 15" descr="picture of a red leaning car">
            <a:extLst>
              <a:ext uri="{FF2B5EF4-FFF2-40B4-BE49-F238E27FC236}">
                <a16:creationId xmlns:a16="http://schemas.microsoft.com/office/drawing/2014/main" id="{AD5944F1-ABEB-49E8-9543-4BB619136F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4665" y="5570351"/>
            <a:ext cx="154463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8539682-89B7-49DB-8F5C-5ECA5E15280D}"/>
              </a:ext>
            </a:extLst>
          </p:cNvPr>
          <p:cNvSpPr/>
          <p:nvPr/>
        </p:nvSpPr>
        <p:spPr>
          <a:xfrm>
            <a:off x="493166" y="1420363"/>
            <a:ext cx="4572000" cy="1198918"/>
          </a:xfrm>
          <a:prstGeom prst="rect">
            <a:avLst/>
          </a:prstGeom>
        </p:spPr>
        <p:txBody>
          <a:bodyPr>
            <a:spAutoFit/>
          </a:bodyPr>
          <a:lstStyle/>
          <a:p>
            <a:pPr>
              <a:spcBef>
                <a:spcPct val="50000"/>
              </a:spcBef>
              <a:defRPr/>
            </a:pPr>
            <a:r>
              <a:rPr lang="en-US" altLang="en-US" b="1" dirty="0">
                <a:solidFill>
                  <a:schemeClr val="accent1"/>
                </a:solidFill>
                <a:latin typeface="Arial" panose="020B0604020202020204" pitchFamily="34" charset="0"/>
                <a:cs typeface="Arial" panose="020B0604020202020204" pitchFamily="34" charset="0"/>
              </a:rPr>
              <a:t>Seating</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cs typeface="Arial" panose="020B0604020202020204" pitchFamily="34" charset="0"/>
              </a:rPr>
              <a:t> Driver position/balance and safety belt/pedal use</a:t>
            </a:r>
          </a:p>
        </p:txBody>
      </p:sp>
      <p:sp>
        <p:nvSpPr>
          <p:cNvPr id="3" name="Rectangle 2">
            <a:extLst>
              <a:ext uri="{FF2B5EF4-FFF2-40B4-BE49-F238E27FC236}">
                <a16:creationId xmlns:a16="http://schemas.microsoft.com/office/drawing/2014/main" id="{E80A610B-FFF9-4191-BDEA-B9DA0DDF90D9}"/>
              </a:ext>
            </a:extLst>
          </p:cNvPr>
          <p:cNvSpPr/>
          <p:nvPr/>
        </p:nvSpPr>
        <p:spPr>
          <a:xfrm>
            <a:off x="304800" y="2545976"/>
            <a:ext cx="7620000" cy="1412181"/>
          </a:xfrm>
          <a:prstGeom prst="rect">
            <a:avLst/>
          </a:prstGeom>
        </p:spPr>
        <p:txBody>
          <a:bodyPr wrap="square">
            <a:spAutoFit/>
          </a:bodyPr>
          <a:lstStyle/>
          <a:p>
            <a:pPr>
              <a:lnSpc>
                <a:spcPct val="130000"/>
              </a:lnSpc>
              <a:spcBef>
                <a:spcPct val="50000"/>
              </a:spcBef>
              <a:defRPr/>
            </a:pPr>
            <a:r>
              <a:rPr lang="en-US" altLang="en-US" b="1" dirty="0">
                <a:solidFill>
                  <a:schemeClr val="accent1"/>
                </a:solidFill>
                <a:latin typeface="Arial" panose="020B0604020202020204" pitchFamily="34" charset="0"/>
              </a:rPr>
              <a:t>Changing Vehicle Load from Side to Side (Roll)</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rPr>
              <a:t> Steering Wheel Movements</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rPr>
              <a:t> Brake Application and Steering Combinations</a:t>
            </a:r>
          </a:p>
        </p:txBody>
      </p:sp>
    </p:spTree>
    <p:extLst>
      <p:ext uri="{BB962C8B-B14F-4D97-AF65-F5344CB8AC3E}">
        <p14:creationId xmlns:p14="http://schemas.microsoft.com/office/powerpoint/2010/main" val="112950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18336"/>
            <a:ext cx="8229600" cy="1143000"/>
          </a:xfrm>
        </p:spPr>
        <p:txBody>
          <a:bodyPr/>
          <a:lstStyle/>
          <a:p>
            <a:r>
              <a:rPr kumimoji="1" lang="en-US" altLang="en-US" dirty="0"/>
              <a:t>Vehicle Control</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26</a:t>
            </a:fld>
            <a:endParaRPr lang="en-US"/>
          </a:p>
        </p:txBody>
      </p:sp>
      <p:sp>
        <p:nvSpPr>
          <p:cNvPr id="6" name="Text Box 5">
            <a:extLst>
              <a:ext uri="{FF2B5EF4-FFF2-40B4-BE49-F238E27FC236}">
                <a16:creationId xmlns:a16="http://schemas.microsoft.com/office/drawing/2014/main" id="{120FA100-21DA-4F54-9057-554647859AA7}"/>
              </a:ext>
            </a:extLst>
          </p:cNvPr>
          <p:cNvSpPr txBox="1">
            <a:spLocks noChangeArrowheads="1"/>
          </p:cNvSpPr>
          <p:nvPr/>
        </p:nvSpPr>
        <p:spPr bwMode="auto">
          <a:xfrm>
            <a:off x="2133600" y="1443496"/>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b="1" dirty="0">
                <a:solidFill>
                  <a:srgbClr val="0000CC"/>
                </a:solidFill>
                <a:latin typeface="Arial" panose="020B0604020202020204" pitchFamily="34" charset="0"/>
                <a:cs typeface="Arial" panose="020B0604020202020204" pitchFamily="34" charset="0"/>
              </a:rPr>
              <a:t>Vehicle Direction / Speed Requirements</a:t>
            </a:r>
          </a:p>
        </p:txBody>
      </p:sp>
      <p:sp>
        <p:nvSpPr>
          <p:cNvPr id="8" name="Rectangle 8">
            <a:extLst>
              <a:ext uri="{FF2B5EF4-FFF2-40B4-BE49-F238E27FC236}">
                <a16:creationId xmlns:a16="http://schemas.microsoft.com/office/drawing/2014/main" id="{13BD88AF-9F80-4D3E-BB0E-167FDAF88493}"/>
              </a:ext>
            </a:extLst>
          </p:cNvPr>
          <p:cNvSpPr>
            <a:spLocks noChangeArrowheads="1"/>
          </p:cNvSpPr>
          <p:nvPr/>
        </p:nvSpPr>
        <p:spPr bwMode="auto">
          <a:xfrm>
            <a:off x="493059" y="1812828"/>
            <a:ext cx="7848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4488" indent="-344488" algn="l">
              <a:defRPr sz="2400">
                <a:solidFill>
                  <a:schemeClr val="tx1"/>
                </a:solidFill>
                <a:latin typeface="Times New Roman" panose="02020603050405020304" pitchFamily="18" charset="0"/>
              </a:defRPr>
            </a:lvl1pPr>
            <a:lvl2pPr marL="458788" algn="l">
              <a:defRPr sz="2400">
                <a:solidFill>
                  <a:schemeClr val="tx1"/>
                </a:solidFill>
                <a:latin typeface="Times New Roman" panose="02020603050405020304" pitchFamily="18" charset="0"/>
              </a:defRPr>
            </a:lvl2pPr>
            <a:lvl3pPr marL="573088" algn="l">
              <a:defRPr sz="2400">
                <a:solidFill>
                  <a:schemeClr val="tx1"/>
                </a:solidFill>
                <a:latin typeface="Times New Roman" panose="02020603050405020304" pitchFamily="18" charset="0"/>
              </a:defRPr>
            </a:lvl3pPr>
            <a:lvl4pPr marL="4060825" indent="-228600" algn="l">
              <a:defRPr sz="2400">
                <a:solidFill>
                  <a:schemeClr val="tx1"/>
                </a:solidFill>
                <a:latin typeface="Times New Roman" panose="02020603050405020304" pitchFamily="18" charset="0"/>
              </a:defRPr>
            </a:lvl4pPr>
            <a:lvl5pPr marL="4403725" indent="-228600" algn="l">
              <a:defRPr sz="2400">
                <a:solidFill>
                  <a:schemeClr val="tx1"/>
                </a:solidFill>
                <a:latin typeface="Times New Roman" panose="02020603050405020304" pitchFamily="18" charset="0"/>
              </a:defRPr>
            </a:lvl5pPr>
            <a:lvl6pPr marL="4860925" indent="-228600" fontAlgn="base">
              <a:spcBef>
                <a:spcPct val="0"/>
              </a:spcBef>
              <a:spcAft>
                <a:spcPct val="0"/>
              </a:spcAft>
              <a:defRPr sz="2400">
                <a:solidFill>
                  <a:schemeClr val="tx1"/>
                </a:solidFill>
                <a:latin typeface="Times New Roman" panose="02020603050405020304" pitchFamily="18" charset="0"/>
              </a:defRPr>
            </a:lvl6pPr>
            <a:lvl7pPr marL="5318125" indent="-228600" fontAlgn="base">
              <a:spcBef>
                <a:spcPct val="0"/>
              </a:spcBef>
              <a:spcAft>
                <a:spcPct val="0"/>
              </a:spcAft>
              <a:defRPr sz="2400">
                <a:solidFill>
                  <a:schemeClr val="tx1"/>
                </a:solidFill>
                <a:latin typeface="Times New Roman" panose="02020603050405020304" pitchFamily="18" charset="0"/>
              </a:defRPr>
            </a:lvl7pPr>
            <a:lvl8pPr marL="5775325" indent="-228600" fontAlgn="base">
              <a:spcBef>
                <a:spcPct val="0"/>
              </a:spcBef>
              <a:spcAft>
                <a:spcPct val="0"/>
              </a:spcAft>
              <a:defRPr sz="2400">
                <a:solidFill>
                  <a:schemeClr val="tx1"/>
                </a:solidFill>
                <a:latin typeface="Times New Roman" panose="02020603050405020304" pitchFamily="18" charset="0"/>
              </a:defRPr>
            </a:lvl8pPr>
            <a:lvl9pPr marL="6232525"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Front to Rear (Pitch)</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Covering accelerator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Light accelerator pressure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Releasing brake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Progressive accelerator pressure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Thrust accelerator pressure</a:t>
            </a:r>
          </a:p>
          <a:p>
            <a:pPr eaLnBrk="1" hangingPunct="1">
              <a:lnSpc>
                <a:spcPct val="110000"/>
              </a:lnSpc>
              <a:spcBef>
                <a:spcPct val="20000"/>
              </a:spcBef>
              <a:buClr>
                <a:schemeClr val="accent2"/>
              </a:buClr>
              <a:buFont typeface="Wingdings" panose="05000000000000000000" pitchFamily="2" charset="2"/>
              <a:buNone/>
              <a:defRPr/>
            </a:pPr>
            <a:endParaRPr lang="en-US" altLang="en-US" sz="1000" b="1" dirty="0">
              <a:solidFill>
                <a:schemeClr val="accent2"/>
              </a:solidFill>
              <a:effectLst>
                <a:outerShdw blurRad="38100" dist="38100" dir="2700000" algn="tl">
                  <a:srgbClr val="C0C0C0"/>
                </a:outerShdw>
              </a:effectLst>
              <a:latin typeface="Arial" panose="020B0604020202020204" pitchFamily="34" charset="0"/>
            </a:endParaRPr>
          </a:p>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Rear to Front (Pitch)</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Similarities and differences between vehicles with which drivers must be familiar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Driver positioning for optimum brake pedal control</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Releasing the accelerator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Covering the brake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Controlled braking (Squeeze 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Threshold braking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Trail braking (Squeeze off)</a:t>
            </a:r>
          </a:p>
        </p:txBody>
      </p:sp>
      <p:pic>
        <p:nvPicPr>
          <p:cNvPr id="9" name="Picture 7" descr="picture of a car pitching back">
            <a:extLst>
              <a:ext uri="{FF2B5EF4-FFF2-40B4-BE49-F238E27FC236}">
                <a16:creationId xmlns:a16="http://schemas.microsoft.com/office/drawing/2014/main" id="{AF951E0A-EF1B-4313-B1AD-639DBB3C4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106" y="2698749"/>
            <a:ext cx="3043472" cy="108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cture of a car pitching front">
            <a:extLst>
              <a:ext uri="{FF2B5EF4-FFF2-40B4-BE49-F238E27FC236}">
                <a16:creationId xmlns:a16="http://schemas.microsoft.com/office/drawing/2014/main" id="{D8B1E050-13F9-4777-82D2-FA50A35D9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106" y="4626809"/>
            <a:ext cx="29718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050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27</a:t>
            </a:fld>
            <a:endParaRPr lang="en-US"/>
          </a:p>
        </p:txBody>
      </p:sp>
      <p:sp>
        <p:nvSpPr>
          <p:cNvPr id="8" name="Title 1">
            <a:extLst>
              <a:ext uri="{FF2B5EF4-FFF2-40B4-BE49-F238E27FC236}">
                <a16:creationId xmlns:a16="http://schemas.microsoft.com/office/drawing/2014/main" id="{03D36202-C0AB-48B9-84BF-C1408FF851B6}"/>
              </a:ext>
            </a:extLst>
          </p:cNvPr>
          <p:cNvSpPr txBox="1">
            <a:spLocks/>
          </p:cNvSpPr>
          <p:nvPr/>
        </p:nvSpPr>
        <p:spPr>
          <a:xfrm>
            <a:off x="457200" y="304800"/>
            <a:ext cx="8229600" cy="1143000"/>
          </a:xfrm>
          <a:prstGeom prst="rect">
            <a:avLst/>
          </a:prstGeom>
        </p:spPr>
        <p:txBody>
          <a:bodyPr vert="horz" lIns="91440" tIns="45720" rIns="91440" bIns="45720" rtlCol="0" anchor="ctr">
            <a:norm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kumimoji="1" lang="en-US" altLang="en-US" dirty="0"/>
              <a:t>Vehicle Control</a:t>
            </a:r>
            <a:endParaRPr lang="en-US" altLang="en-US" dirty="0"/>
          </a:p>
        </p:txBody>
      </p:sp>
      <p:pic>
        <p:nvPicPr>
          <p:cNvPr id="9" name="Picture 8" descr="illustration of a car pitching forward">
            <a:extLst>
              <a:ext uri="{FF2B5EF4-FFF2-40B4-BE49-F238E27FC236}">
                <a16:creationId xmlns:a16="http://schemas.microsoft.com/office/drawing/2014/main" id="{C24755B8-9AFF-442F-99D9-4818AA9C04AB}"/>
              </a:ext>
            </a:extLst>
          </p:cNvPr>
          <p:cNvPicPr/>
          <p:nvPr/>
        </p:nvPicPr>
        <p:blipFill rotWithShape="1">
          <a:blip r:embed="rId2"/>
          <a:srcRect l="39467" t="28105" r="15278" b="16750"/>
          <a:stretch/>
        </p:blipFill>
        <p:spPr bwMode="auto">
          <a:xfrm>
            <a:off x="1" y="1447800"/>
            <a:ext cx="9144000"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807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28</a:t>
            </a:fld>
            <a:endParaRPr lang="en-US"/>
          </a:p>
        </p:txBody>
      </p:sp>
      <p:sp>
        <p:nvSpPr>
          <p:cNvPr id="11" name="Title 1">
            <a:extLst>
              <a:ext uri="{FF2B5EF4-FFF2-40B4-BE49-F238E27FC236}">
                <a16:creationId xmlns:a16="http://schemas.microsoft.com/office/drawing/2014/main" id="{F51D73A2-08F1-4A48-BC58-F5C739767595}"/>
              </a:ext>
              <a:ext uri="{C183D7F6-B498-43B3-948B-1728B52AA6E4}">
                <adec:decorative xmlns:adec="http://schemas.microsoft.com/office/drawing/2017/decorative" val="1"/>
              </a:ext>
            </a:extLst>
          </p:cNvPr>
          <p:cNvSpPr txBox="1">
            <a:spLocks/>
          </p:cNvSpPr>
          <p:nvPr/>
        </p:nvSpPr>
        <p:spPr>
          <a:xfrm>
            <a:off x="538882" y="314597"/>
            <a:ext cx="8229600" cy="1143000"/>
          </a:xfrm>
          <a:prstGeom prst="rect">
            <a:avLst/>
          </a:prstGeom>
        </p:spPr>
        <p:txBody>
          <a:bodyPr vert="horz" lIns="91440" tIns="45720" rIns="91440" bIns="45720" rtlCol="0" anchor="ctr">
            <a:norm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2" name="Rectangle 1">
            <a:extLst>
              <a:ext uri="{FF2B5EF4-FFF2-40B4-BE49-F238E27FC236}">
                <a16:creationId xmlns:a16="http://schemas.microsoft.com/office/drawing/2014/main" id="{DBD4D3DB-A820-4805-BE38-EAC5E3936187}"/>
              </a:ext>
            </a:extLst>
          </p:cNvPr>
          <p:cNvSpPr/>
          <p:nvPr/>
        </p:nvSpPr>
        <p:spPr>
          <a:xfrm>
            <a:off x="762000" y="593708"/>
            <a:ext cx="2667000" cy="523220"/>
          </a:xfrm>
          <a:prstGeom prst="rect">
            <a:avLst/>
          </a:prstGeom>
        </p:spPr>
        <p:txBody>
          <a:bodyPr wrap="square">
            <a:spAutoFit/>
          </a:bodyPr>
          <a:lstStyle/>
          <a:p>
            <a:pPr>
              <a:spcBef>
                <a:spcPct val="50000"/>
              </a:spcBef>
            </a:pPr>
            <a:r>
              <a:rPr kumimoji="1" lang="en-US" altLang="en-US" sz="2800" dirty="0">
                <a:solidFill>
                  <a:schemeClr val="bg1"/>
                </a:solidFill>
                <a:latin typeface="Arial" panose="020B0604020202020204" pitchFamily="34" charset="0"/>
                <a:cs typeface="Arial" panose="020B0604020202020204" pitchFamily="34" charset="0"/>
              </a:rPr>
              <a:t>Vehicle Control</a:t>
            </a:r>
            <a:endParaRPr lang="en-US" altLang="en-US" sz="28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29942F-4358-43DD-A2D9-6463A3CDD297}"/>
              </a:ext>
            </a:extLst>
          </p:cNvPr>
          <p:cNvSpPr/>
          <p:nvPr/>
        </p:nvSpPr>
        <p:spPr>
          <a:xfrm>
            <a:off x="2099982" y="1457597"/>
            <a:ext cx="4532075" cy="369332"/>
          </a:xfrm>
          <a:prstGeom prst="rect">
            <a:avLst/>
          </a:prstGeom>
        </p:spPr>
        <p:txBody>
          <a:bodyPr wrap="none">
            <a:spAutoFit/>
          </a:bodyPr>
          <a:lstStyle/>
          <a:p>
            <a:pPr>
              <a:spcBef>
                <a:spcPct val="50000"/>
              </a:spcBef>
              <a:defRPr/>
            </a:pPr>
            <a:r>
              <a:rPr lang="en-US" altLang="en-US" b="1" dirty="0">
                <a:solidFill>
                  <a:srgbClr val="0000CC"/>
                </a:solidFill>
                <a:latin typeface="Arial" panose="020B0604020202020204" pitchFamily="34" charset="0"/>
                <a:cs typeface="Arial" panose="020B0604020202020204" pitchFamily="34" charset="0"/>
              </a:rPr>
              <a:t>Vehicle Direction / Speed Requirements</a:t>
            </a:r>
          </a:p>
        </p:txBody>
      </p:sp>
      <p:sp>
        <p:nvSpPr>
          <p:cNvPr id="12" name="Rectangle 7">
            <a:extLst>
              <a:ext uri="{FF2B5EF4-FFF2-40B4-BE49-F238E27FC236}">
                <a16:creationId xmlns:a16="http://schemas.microsoft.com/office/drawing/2014/main" id="{6E7D4B4A-732D-4F91-991B-4C0002ECBF3E}"/>
              </a:ext>
            </a:extLst>
          </p:cNvPr>
          <p:cNvSpPr>
            <a:spLocks noChangeArrowheads="1"/>
          </p:cNvSpPr>
          <p:nvPr/>
        </p:nvSpPr>
        <p:spPr bwMode="auto">
          <a:xfrm>
            <a:off x="647700" y="1826929"/>
            <a:ext cx="7848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4488" indent="-344488" algn="l">
              <a:defRPr sz="2400">
                <a:solidFill>
                  <a:schemeClr val="tx1"/>
                </a:solidFill>
                <a:latin typeface="Times New Roman" panose="02020603050405020304" pitchFamily="18" charset="0"/>
              </a:defRPr>
            </a:lvl1pPr>
            <a:lvl2pPr marL="458788" algn="l">
              <a:defRPr sz="2400">
                <a:solidFill>
                  <a:schemeClr val="tx1"/>
                </a:solidFill>
                <a:latin typeface="Times New Roman" panose="02020603050405020304" pitchFamily="18" charset="0"/>
              </a:defRPr>
            </a:lvl2pPr>
            <a:lvl3pPr marL="573088" algn="l">
              <a:defRPr sz="2400">
                <a:solidFill>
                  <a:schemeClr val="tx1"/>
                </a:solidFill>
                <a:latin typeface="Times New Roman" panose="02020603050405020304" pitchFamily="18" charset="0"/>
              </a:defRPr>
            </a:lvl3pPr>
            <a:lvl4pPr marL="4060825" indent="-228600" algn="l">
              <a:defRPr sz="2400">
                <a:solidFill>
                  <a:schemeClr val="tx1"/>
                </a:solidFill>
                <a:latin typeface="Times New Roman" panose="02020603050405020304" pitchFamily="18" charset="0"/>
              </a:defRPr>
            </a:lvl4pPr>
            <a:lvl5pPr marL="4403725" indent="-228600" algn="l">
              <a:defRPr sz="2400">
                <a:solidFill>
                  <a:schemeClr val="tx1"/>
                </a:solidFill>
                <a:latin typeface="Times New Roman" panose="02020603050405020304" pitchFamily="18" charset="0"/>
              </a:defRPr>
            </a:lvl5pPr>
            <a:lvl6pPr marL="4860925" indent="-228600" fontAlgn="base">
              <a:spcBef>
                <a:spcPct val="0"/>
              </a:spcBef>
              <a:spcAft>
                <a:spcPct val="0"/>
              </a:spcAft>
              <a:defRPr sz="2400">
                <a:solidFill>
                  <a:schemeClr val="tx1"/>
                </a:solidFill>
                <a:latin typeface="Times New Roman" panose="02020603050405020304" pitchFamily="18" charset="0"/>
              </a:defRPr>
            </a:lvl6pPr>
            <a:lvl7pPr marL="5318125" indent="-228600" fontAlgn="base">
              <a:spcBef>
                <a:spcPct val="0"/>
              </a:spcBef>
              <a:spcAft>
                <a:spcPct val="0"/>
              </a:spcAft>
              <a:defRPr sz="2400">
                <a:solidFill>
                  <a:schemeClr val="tx1"/>
                </a:solidFill>
                <a:latin typeface="Times New Roman" panose="02020603050405020304" pitchFamily="18" charset="0"/>
              </a:defRPr>
            </a:lvl7pPr>
            <a:lvl8pPr marL="5775325" indent="-228600" fontAlgn="base">
              <a:spcBef>
                <a:spcPct val="0"/>
              </a:spcBef>
              <a:spcAft>
                <a:spcPct val="0"/>
              </a:spcAft>
              <a:defRPr sz="2400">
                <a:solidFill>
                  <a:schemeClr val="tx1"/>
                </a:solidFill>
                <a:latin typeface="Times New Roman" panose="02020603050405020304" pitchFamily="18" charset="0"/>
              </a:defRPr>
            </a:lvl8pPr>
            <a:lvl9pPr marL="6232525"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Balance from Left to Right (Yaw)</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brakes</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acceleration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steering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Road tilted to right</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Traction loss to right rear</a:t>
            </a:r>
          </a:p>
          <a:p>
            <a:pPr eaLnBrk="1" hangingPunct="1">
              <a:lnSpc>
                <a:spcPct val="110000"/>
              </a:lnSpc>
              <a:spcBef>
                <a:spcPct val="20000"/>
              </a:spcBef>
              <a:buClr>
                <a:schemeClr val="accent2"/>
              </a:buClr>
              <a:buFont typeface="Wingdings" panose="05000000000000000000" pitchFamily="2" charset="2"/>
              <a:buNone/>
              <a:defRPr/>
            </a:pPr>
            <a:endParaRPr lang="en-US" altLang="en-US" sz="1000" b="1" dirty="0">
              <a:solidFill>
                <a:schemeClr val="accent2"/>
              </a:solidFill>
              <a:effectLst>
                <a:outerShdw blurRad="38100" dist="38100" dir="2700000" algn="tl">
                  <a:srgbClr val="C0C0C0"/>
                </a:outerShdw>
              </a:effectLst>
              <a:latin typeface="Arial" panose="020B0604020202020204" pitchFamily="34" charset="0"/>
            </a:endParaRPr>
          </a:p>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Right to Left (Yaw)</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brakes</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acceleration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steering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Road tilted to left</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Traction loss to left rear</a:t>
            </a:r>
          </a:p>
        </p:txBody>
      </p:sp>
      <p:pic>
        <p:nvPicPr>
          <p:cNvPr id="13" name="Picture 9" descr="picture of a car with no lean">
            <a:extLst>
              <a:ext uri="{FF2B5EF4-FFF2-40B4-BE49-F238E27FC236}">
                <a16:creationId xmlns:a16="http://schemas.microsoft.com/office/drawing/2014/main" id="{8CA84051-04CF-4F44-AB2F-2C16A044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77" y="2232952"/>
            <a:ext cx="1835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picture of a car leaning right">
            <a:extLst>
              <a:ext uri="{FF2B5EF4-FFF2-40B4-BE49-F238E27FC236}">
                <a16:creationId xmlns:a16="http://schemas.microsoft.com/office/drawing/2014/main" id="{12C011F6-A487-4992-89E3-737779CD4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077" y="4214152"/>
            <a:ext cx="14366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of a car leaning left">
            <a:extLst>
              <a:ext uri="{FF2B5EF4-FFF2-40B4-BE49-F238E27FC236}">
                <a16:creationId xmlns:a16="http://schemas.microsoft.com/office/drawing/2014/main" id="{BA6D7F98-9952-45E7-8A6F-8951B3A0F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877" y="4290352"/>
            <a:ext cx="14366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12" descr="picture of a yellow arrow">
            <a:extLst>
              <a:ext uri="{FF2B5EF4-FFF2-40B4-BE49-F238E27FC236}">
                <a16:creationId xmlns:a16="http://schemas.microsoft.com/office/drawing/2014/main" id="{91F915CB-AAA4-4D02-B00B-5D42C73C2207}"/>
              </a:ext>
            </a:extLst>
          </p:cNvPr>
          <p:cNvSpPr>
            <a:spLocks noChangeArrowheads="1"/>
          </p:cNvSpPr>
          <p:nvPr/>
        </p:nvSpPr>
        <p:spPr bwMode="auto">
          <a:xfrm rot="5433850">
            <a:off x="7236058" y="2678246"/>
            <a:ext cx="1330325" cy="1131888"/>
          </a:xfrm>
          <a:custGeom>
            <a:avLst/>
            <a:gdLst>
              <a:gd name="T0" fmla="*/ 931597 w 21600"/>
              <a:gd name="T1" fmla="*/ 0 h 21600"/>
              <a:gd name="T2" fmla="*/ 931597 w 21600"/>
              <a:gd name="T3" fmla="*/ 637106 h 21600"/>
              <a:gd name="T4" fmla="*/ 199364 w 21600"/>
              <a:gd name="T5" fmla="*/ 1131888 h 21600"/>
              <a:gd name="T6" fmla="*/ 1330325 w 21600"/>
              <a:gd name="T7" fmla="*/ 31855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p>
            <a:endParaRPr lang="en-US"/>
          </a:p>
        </p:txBody>
      </p:sp>
      <p:sp>
        <p:nvSpPr>
          <p:cNvPr id="17" name="AutoShape 13" descr="picture of a yellow arrow">
            <a:extLst>
              <a:ext uri="{FF2B5EF4-FFF2-40B4-BE49-F238E27FC236}">
                <a16:creationId xmlns:a16="http://schemas.microsoft.com/office/drawing/2014/main" id="{3B093756-1D56-46A5-832A-36ED3756A978}"/>
              </a:ext>
            </a:extLst>
          </p:cNvPr>
          <p:cNvSpPr>
            <a:spLocks noChangeArrowheads="1"/>
          </p:cNvSpPr>
          <p:nvPr/>
        </p:nvSpPr>
        <p:spPr bwMode="auto">
          <a:xfrm rot="5410362" flipV="1">
            <a:off x="4266639" y="2675865"/>
            <a:ext cx="1330325" cy="1136650"/>
          </a:xfrm>
          <a:custGeom>
            <a:avLst/>
            <a:gdLst>
              <a:gd name="T0" fmla="*/ 931597 w 21600"/>
              <a:gd name="T1" fmla="*/ 0 h 21600"/>
              <a:gd name="T2" fmla="*/ 931597 w 21600"/>
              <a:gd name="T3" fmla="*/ 639787 h 21600"/>
              <a:gd name="T4" fmla="*/ 199364 w 21600"/>
              <a:gd name="T5" fmla="*/ 1136650 h 21600"/>
              <a:gd name="T6" fmla="*/ 1330325 w 21600"/>
              <a:gd name="T7" fmla="*/ 31989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endParaRPr lang="en-US"/>
          </a:p>
        </p:txBody>
      </p:sp>
      <p:pic>
        <p:nvPicPr>
          <p:cNvPr id="18" name="Picture 14" descr="picture of a red car">
            <a:extLst>
              <a:ext uri="{FF2B5EF4-FFF2-40B4-BE49-F238E27FC236}">
                <a16:creationId xmlns:a16="http://schemas.microsoft.com/office/drawing/2014/main" id="{5815E180-BF6E-41CA-B488-4187266BA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8877" y="4442752"/>
            <a:ext cx="15446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4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29</a:t>
            </a:fld>
            <a:endParaRPr lang="en-US"/>
          </a:p>
        </p:txBody>
      </p:sp>
      <p:pic>
        <p:nvPicPr>
          <p:cNvPr id="16" name="Picture 15" descr="Illustration of vehicle control">
            <a:extLst>
              <a:ext uri="{FF2B5EF4-FFF2-40B4-BE49-F238E27FC236}">
                <a16:creationId xmlns:a16="http://schemas.microsoft.com/office/drawing/2014/main" id="{F7B39470-08FA-4909-A60C-DFEBA6619DDA}"/>
              </a:ext>
            </a:extLst>
          </p:cNvPr>
          <p:cNvPicPr/>
          <p:nvPr/>
        </p:nvPicPr>
        <p:blipFill rotWithShape="1">
          <a:blip r:embed="rId2"/>
          <a:srcRect l="33334" t="17246" r="11227" b="5678"/>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655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12A-E643-4B19-A7B2-6948808E9EA7}"/>
              </a:ext>
            </a:extLst>
          </p:cNvPr>
          <p:cNvSpPr>
            <a:spLocks noGrp="1"/>
          </p:cNvSpPr>
          <p:nvPr>
            <p:ph type="title"/>
          </p:nvPr>
        </p:nvSpPr>
        <p:spPr/>
        <p:txBody>
          <a:bodyPr/>
          <a:lstStyle/>
          <a:p>
            <a:r>
              <a:rPr lang="en-US" altLang="en-US" dirty="0"/>
              <a:t>Pre-Drive Tasks</a:t>
            </a:r>
          </a:p>
        </p:txBody>
      </p:sp>
      <p:sp>
        <p:nvSpPr>
          <p:cNvPr id="4" name="Date Placeholder 3">
            <a:extLst>
              <a:ext uri="{FF2B5EF4-FFF2-40B4-BE49-F238E27FC236}">
                <a16:creationId xmlns:a16="http://schemas.microsoft.com/office/drawing/2014/main" id="{78F89023-9533-46B3-B734-286BA846F397}"/>
              </a:ext>
            </a:extLst>
          </p:cNvPr>
          <p:cNvSpPr>
            <a:spLocks noGrp="1"/>
          </p:cNvSpPr>
          <p:nvPr>
            <p:ph type="dt" sz="half" idx="10"/>
          </p:nvPr>
        </p:nvSpPr>
        <p:spPr/>
        <p:txBody>
          <a:bodyPr/>
          <a:lstStyle/>
          <a:p>
            <a:fld id="{ED0CF1AE-9D07-4FAF-9EEC-B15CCCFC2843}" type="datetime1">
              <a:rPr lang="en-US" smtClean="0"/>
              <a:t>1/28/2020</a:t>
            </a:fld>
            <a:endParaRPr lang="en-US" dirty="0"/>
          </a:p>
        </p:txBody>
      </p:sp>
      <p:sp>
        <p:nvSpPr>
          <p:cNvPr id="5" name="Slide Number Placeholder 4">
            <a:extLst>
              <a:ext uri="{FF2B5EF4-FFF2-40B4-BE49-F238E27FC236}">
                <a16:creationId xmlns:a16="http://schemas.microsoft.com/office/drawing/2014/main" id="{7F2E2F0A-435D-468E-AD95-1E5CCDB4DB2D}"/>
              </a:ext>
            </a:extLst>
          </p:cNvPr>
          <p:cNvSpPr>
            <a:spLocks noGrp="1"/>
          </p:cNvSpPr>
          <p:nvPr>
            <p:ph type="sldNum" sz="quarter" idx="12"/>
          </p:nvPr>
        </p:nvSpPr>
        <p:spPr/>
        <p:txBody>
          <a:bodyPr/>
          <a:lstStyle/>
          <a:p>
            <a:fld id="{680C5762-CF65-4775-9966-A58D40CC61B9}" type="slidenum">
              <a:rPr lang="en-US" smtClean="0"/>
              <a:t>3</a:t>
            </a:fld>
            <a:endParaRPr lang="en-US"/>
          </a:p>
        </p:txBody>
      </p:sp>
      <p:sp>
        <p:nvSpPr>
          <p:cNvPr id="7" name="Rectangle 4">
            <a:extLst>
              <a:ext uri="{FF2B5EF4-FFF2-40B4-BE49-F238E27FC236}">
                <a16:creationId xmlns:a16="http://schemas.microsoft.com/office/drawing/2014/main" id="{81D90835-EF59-4D61-B873-7D29FE2A37D7}"/>
              </a:ext>
            </a:extLst>
          </p:cNvPr>
          <p:cNvSpPr>
            <a:spLocks noChangeArrowheads="1"/>
          </p:cNvSpPr>
          <p:nvPr/>
        </p:nvSpPr>
        <p:spPr bwMode="auto">
          <a:xfrm>
            <a:off x="2133600" y="1295400"/>
            <a:ext cx="4419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1600" dirty="0">
                <a:solidFill>
                  <a:srgbClr val="00B082"/>
                </a:solidFill>
                <a:latin typeface="Arial" panose="020B0604020202020204" pitchFamily="34" charset="0"/>
              </a:rPr>
              <a:t>Store valuables in trunk of vehicle</a:t>
            </a:r>
            <a:r>
              <a:rPr lang="en-US" altLang="en-US" sz="16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Books and book bags have less chance of slipping off seats</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The vehicle is a classroom with no room for</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food, candy and sodas</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homework and inattention in the rear</a:t>
            </a:r>
          </a:p>
          <a:p>
            <a:pPr>
              <a:lnSpc>
                <a:spcPct val="160000"/>
              </a:lnSpc>
              <a:spcBef>
                <a:spcPct val="20000"/>
              </a:spcBef>
              <a:buClr>
                <a:srgbClr val="CC0000"/>
              </a:buClr>
              <a:buSzPct val="160000"/>
              <a:buFont typeface="Wingdings" panose="05000000000000000000" pitchFamily="2" charset="2"/>
              <a:buChar char="ü"/>
            </a:pPr>
            <a:r>
              <a:rPr lang="en-US" altLang="en-US" sz="1600" dirty="0">
                <a:solidFill>
                  <a:srgbClr val="00B082"/>
                </a:solidFill>
                <a:latin typeface="Arial" panose="020B0604020202020204" pitchFamily="34" charset="0"/>
              </a:rPr>
              <a:t>When parked at the curb</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Approach from front of car</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Increase awareness of oncoming traffic</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Approach driver’s door with key in hand</a:t>
            </a:r>
          </a:p>
        </p:txBody>
      </p:sp>
      <p:pic>
        <p:nvPicPr>
          <p:cNvPr id="8" name="Picture 6" descr="picture of a head with input output">
            <a:extLst>
              <a:ext uri="{FF2B5EF4-FFF2-40B4-BE49-F238E27FC236}">
                <a16:creationId xmlns:a16="http://schemas.microsoft.com/office/drawing/2014/main" id="{D8C339ED-E50D-4ACC-BE15-99FA16C70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0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EC7A0-B5AE-481A-9ACC-B8210EFD67D2}"/>
              </a:ext>
            </a:extLst>
          </p:cNvPr>
          <p:cNvSpPr>
            <a:spLocks noGrp="1"/>
          </p:cNvSpPr>
          <p:nvPr>
            <p:ph type="title"/>
          </p:nvPr>
        </p:nvSpPr>
        <p:spPr/>
        <p:txBody>
          <a:bodyPr/>
          <a:lstStyle/>
          <a:p>
            <a:r>
              <a:rPr lang="en-US" altLang="en-US" dirty="0"/>
              <a:t>Targeting and Visual Requirements</a:t>
            </a:r>
            <a:endParaRPr lang="en-US" dirty="0"/>
          </a:p>
        </p:txBody>
      </p:sp>
      <p:pic>
        <p:nvPicPr>
          <p:cNvPr id="10" name="Picture 5" descr="picture of blue eyes">
            <a:extLst>
              <a:ext uri="{FF2B5EF4-FFF2-40B4-BE49-F238E27FC236}">
                <a16:creationId xmlns:a16="http://schemas.microsoft.com/office/drawing/2014/main" id="{E53CAE1B-0023-46A8-B2B5-005C863E7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09600"/>
            <a:ext cx="1828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372533D-DE1A-4C7A-A865-568E75B9A3DC}"/>
              </a:ext>
            </a:extLst>
          </p:cNvPr>
          <p:cNvSpPr/>
          <p:nvPr/>
        </p:nvSpPr>
        <p:spPr>
          <a:xfrm>
            <a:off x="484094" y="1474134"/>
            <a:ext cx="6705600" cy="4128759"/>
          </a:xfrm>
          <a:prstGeom prst="rect">
            <a:avLst/>
          </a:prstGeom>
        </p:spPr>
        <p:txBody>
          <a:bodyPr wrap="square">
            <a:spAutoFit/>
          </a:bodyPr>
          <a:lstStyle/>
          <a:p>
            <a:pPr>
              <a:lnSpc>
                <a:spcPct val="110000"/>
              </a:lnSpc>
              <a:buClr>
                <a:srgbClr val="0000CC"/>
              </a:buClr>
              <a:buFont typeface="Wingdings" panose="05000000000000000000" pitchFamily="2" charset="2"/>
              <a:buChar char="q"/>
            </a:pPr>
            <a:r>
              <a:rPr lang="en-US" altLang="en-US" sz="2000" b="1" dirty="0">
                <a:solidFill>
                  <a:srgbClr val="CC9900"/>
                </a:solidFill>
                <a:latin typeface="Arial" panose="020B0604020202020204" pitchFamily="34" charset="0"/>
              </a:rPr>
              <a:t> </a:t>
            </a:r>
            <a:r>
              <a:rPr lang="en-US" altLang="en-US" sz="2000" b="1" dirty="0">
                <a:solidFill>
                  <a:srgbClr val="0000CC"/>
                </a:solidFill>
                <a:latin typeface="Arial" panose="020B0604020202020204" pitchFamily="34" charset="0"/>
              </a:rPr>
              <a:t>Visual Functions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Focus Vision (Focal/</a:t>
            </a:r>
            <a:r>
              <a:rPr lang="en-US" altLang="en-US" sz="2000" b="1" dirty="0" err="1">
                <a:latin typeface="Arial" panose="020B0604020202020204" pitchFamily="34" charset="0"/>
              </a:rPr>
              <a:t>Fovial</a:t>
            </a:r>
            <a:r>
              <a:rPr lang="en-US" altLang="en-US" sz="2000" b="1" dirty="0">
                <a:latin typeface="Arial" panose="020B0604020202020204" pitchFamily="34" charset="0"/>
              </a:rPr>
              <a:t>)</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Central Vision (Limited Fringe Area)</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Peripheral Vision</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Maintaining an open line of sight</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Searching skills</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Targeted line of sight, paths of travel</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Referencing vehicle to paths of travel</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Using visual references and turn points to make turns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Forward visual turning points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Rear visual turning points</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220569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31</a:t>
            </a:fld>
            <a:endParaRPr lang="en-US"/>
          </a:p>
        </p:txBody>
      </p:sp>
      <p:sp>
        <p:nvSpPr>
          <p:cNvPr id="8" name="Title 7">
            <a:extLst>
              <a:ext uri="{FF2B5EF4-FFF2-40B4-BE49-F238E27FC236}">
                <a16:creationId xmlns:a16="http://schemas.microsoft.com/office/drawing/2014/main" id="{F0A7EA10-4162-496D-8F2D-065F96240C25}"/>
              </a:ext>
            </a:extLst>
          </p:cNvPr>
          <p:cNvSpPr>
            <a:spLocks noGrp="1"/>
          </p:cNvSpPr>
          <p:nvPr>
            <p:ph type="title"/>
          </p:nvPr>
        </p:nvSpPr>
        <p:spPr/>
        <p:txBody>
          <a:bodyPr>
            <a:normAutofit/>
          </a:bodyPr>
          <a:lstStyle/>
          <a:p>
            <a:pPr>
              <a:spcBef>
                <a:spcPct val="50000"/>
              </a:spcBef>
            </a:pPr>
            <a:r>
              <a:rPr lang="en-US" altLang="en-US" dirty="0"/>
              <a:t>Determining Vehicle Operating Space </a:t>
            </a:r>
          </a:p>
        </p:txBody>
      </p:sp>
      <p:sp>
        <p:nvSpPr>
          <p:cNvPr id="9" name="Text Box 5">
            <a:extLst>
              <a:ext uri="{FF2B5EF4-FFF2-40B4-BE49-F238E27FC236}">
                <a16:creationId xmlns:a16="http://schemas.microsoft.com/office/drawing/2014/main" id="{5FF22487-B5F2-413D-A543-5F3EC359427A}"/>
              </a:ext>
            </a:extLst>
          </p:cNvPr>
          <p:cNvSpPr txBox="1">
            <a:spLocks noChangeArrowheads="1"/>
          </p:cNvSpPr>
          <p:nvPr/>
        </p:nvSpPr>
        <p:spPr bwMode="auto">
          <a:xfrm>
            <a:off x="3962400" y="17526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Placing markers at edge of sightlines</a:t>
            </a:r>
          </a:p>
        </p:txBody>
      </p:sp>
      <p:sp>
        <p:nvSpPr>
          <p:cNvPr id="10" name="Text Box 6">
            <a:extLst>
              <a:ext uri="{FF2B5EF4-FFF2-40B4-BE49-F238E27FC236}">
                <a16:creationId xmlns:a16="http://schemas.microsoft.com/office/drawing/2014/main" id="{B2656DB2-1B91-416B-9655-BA927CEE2786}"/>
              </a:ext>
            </a:extLst>
          </p:cNvPr>
          <p:cNvSpPr txBox="1">
            <a:spLocks noChangeArrowheads="1"/>
          </p:cNvSpPr>
          <p:nvPr/>
        </p:nvSpPr>
        <p:spPr bwMode="auto">
          <a:xfrm>
            <a:off x="5029200" y="327660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Drawing the central space area-true blind spot</a:t>
            </a:r>
          </a:p>
        </p:txBody>
      </p:sp>
      <p:sp>
        <p:nvSpPr>
          <p:cNvPr id="11" name="Text Box 8">
            <a:extLst>
              <a:ext uri="{FF2B5EF4-FFF2-40B4-BE49-F238E27FC236}">
                <a16:creationId xmlns:a16="http://schemas.microsoft.com/office/drawing/2014/main" id="{A48C543E-BE48-4CDA-9B3D-D7EF8859CE3D}"/>
              </a:ext>
            </a:extLst>
          </p:cNvPr>
          <p:cNvSpPr txBox="1">
            <a:spLocks noChangeArrowheads="1"/>
          </p:cNvSpPr>
          <p:nvPr/>
        </p:nvSpPr>
        <p:spPr bwMode="auto">
          <a:xfrm>
            <a:off x="1066800" y="5029200"/>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Mark the tire patches prior to moving vehicle</a:t>
            </a:r>
          </a:p>
        </p:txBody>
      </p:sp>
      <p:pic>
        <p:nvPicPr>
          <p:cNvPr id="12" name="Picture 23" descr="illustration of how to determine a vehicle's operating space">
            <a:extLst>
              <a:ext uri="{FF2B5EF4-FFF2-40B4-BE49-F238E27FC236}">
                <a16:creationId xmlns:a16="http://schemas.microsoft.com/office/drawing/2014/main" id="{EDAD7232-C11A-4D4F-9A82-66B6CFFEA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29622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picture ">
            <a:extLst>
              <a:ext uri="{FF2B5EF4-FFF2-40B4-BE49-F238E27FC236}">
                <a16:creationId xmlns:a16="http://schemas.microsoft.com/office/drawing/2014/main" id="{0FE20389-14A1-4291-B9E2-C1B55D468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0"/>
            <a:ext cx="30908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illustration of how to determine a vehicle's operating space">
            <a:extLst>
              <a:ext uri="{FF2B5EF4-FFF2-40B4-BE49-F238E27FC236}">
                <a16:creationId xmlns:a16="http://schemas.microsoft.com/office/drawing/2014/main" id="{9715936D-9AB0-4671-AE06-555B184F1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329" y="446405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26" descr="illustration of how to determine a vehicle's operating space">
            <a:extLst>
              <a:ext uri="{FF2B5EF4-FFF2-40B4-BE49-F238E27FC236}">
                <a16:creationId xmlns:a16="http://schemas.microsoft.com/office/drawing/2014/main" id="{AC5FEBF7-5054-4F7B-B69E-BB202EA569E4}"/>
              </a:ext>
            </a:extLst>
          </p:cNvPr>
          <p:cNvSpPr>
            <a:spLocks noChangeArrowheads="1"/>
          </p:cNvSpPr>
          <p:nvPr/>
        </p:nvSpPr>
        <p:spPr bwMode="auto">
          <a:xfrm>
            <a:off x="1900518" y="3461591"/>
            <a:ext cx="26670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16" name="Picture 27" descr="illustration of how to determine a vehicle's operating space">
            <a:extLst>
              <a:ext uri="{FF2B5EF4-FFF2-40B4-BE49-F238E27FC236}">
                <a16:creationId xmlns:a16="http://schemas.microsoft.com/office/drawing/2014/main" id="{297F316F-173D-49AE-A428-9C7B076F8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518" y="3766391"/>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30" descr="illustration of how to determine a vehicle's operating space">
            <a:extLst>
              <a:ext uri="{FF2B5EF4-FFF2-40B4-BE49-F238E27FC236}">
                <a16:creationId xmlns:a16="http://schemas.microsoft.com/office/drawing/2014/main" id="{9E655117-07C6-413B-A3D7-87F1EC5EF5C7}"/>
              </a:ext>
            </a:extLst>
          </p:cNvPr>
          <p:cNvSpPr>
            <a:spLocks noChangeArrowheads="1"/>
          </p:cNvSpPr>
          <p:nvPr/>
        </p:nvSpPr>
        <p:spPr bwMode="auto">
          <a:xfrm>
            <a:off x="6152029" y="4724400"/>
            <a:ext cx="23622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18" name="Rectangle 34" descr="illustration of how to determine a vehicle's operating space">
            <a:extLst>
              <a:ext uri="{FF2B5EF4-FFF2-40B4-BE49-F238E27FC236}">
                <a16:creationId xmlns:a16="http://schemas.microsoft.com/office/drawing/2014/main" id="{02225F8A-28BE-4C18-A6D6-FC4E28F96B12}"/>
              </a:ext>
            </a:extLst>
          </p:cNvPr>
          <p:cNvSpPr>
            <a:spLocks noChangeArrowheads="1"/>
          </p:cNvSpPr>
          <p:nvPr/>
        </p:nvSpPr>
        <p:spPr bwMode="auto">
          <a:xfrm>
            <a:off x="6983787" y="5322373"/>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19" name="Rectangle 36" descr="illustration of how to determine a vehicle's operating space">
            <a:extLst>
              <a:ext uri="{FF2B5EF4-FFF2-40B4-BE49-F238E27FC236}">
                <a16:creationId xmlns:a16="http://schemas.microsoft.com/office/drawing/2014/main" id="{435420E5-2CB1-4E9C-BFA5-B82F7E11664B}"/>
              </a:ext>
            </a:extLst>
          </p:cNvPr>
          <p:cNvSpPr>
            <a:spLocks noChangeArrowheads="1"/>
          </p:cNvSpPr>
          <p:nvPr/>
        </p:nvSpPr>
        <p:spPr bwMode="auto">
          <a:xfrm>
            <a:off x="7614397" y="5029200"/>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20" name="Rectangle 33" descr="illustration of how to determine a vehicle's operating space">
            <a:extLst>
              <a:ext uri="{FF2B5EF4-FFF2-40B4-BE49-F238E27FC236}">
                <a16:creationId xmlns:a16="http://schemas.microsoft.com/office/drawing/2014/main" id="{15F72D2D-9CB0-46B5-BD7F-86A3EE044174}"/>
              </a:ext>
            </a:extLst>
          </p:cNvPr>
          <p:cNvSpPr>
            <a:spLocks noChangeArrowheads="1"/>
          </p:cNvSpPr>
          <p:nvPr/>
        </p:nvSpPr>
        <p:spPr bwMode="auto">
          <a:xfrm>
            <a:off x="6979164" y="5029200"/>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21" name="Rectangle 35" descr="illustration of how to determine a vehicle's operating space">
            <a:extLst>
              <a:ext uri="{FF2B5EF4-FFF2-40B4-BE49-F238E27FC236}">
                <a16:creationId xmlns:a16="http://schemas.microsoft.com/office/drawing/2014/main" id="{321DA00A-BDFA-4A6E-9531-2148D799B914}"/>
              </a:ext>
            </a:extLst>
          </p:cNvPr>
          <p:cNvSpPr>
            <a:spLocks noChangeArrowheads="1"/>
          </p:cNvSpPr>
          <p:nvPr/>
        </p:nvSpPr>
        <p:spPr bwMode="auto">
          <a:xfrm>
            <a:off x="7606554" y="5307477"/>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13819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32</a:t>
            </a:fld>
            <a:endParaRPr lang="en-US"/>
          </a:p>
        </p:txBody>
      </p:sp>
      <p:sp>
        <p:nvSpPr>
          <p:cNvPr id="9" name="Title 8">
            <a:extLst>
              <a:ext uri="{FF2B5EF4-FFF2-40B4-BE49-F238E27FC236}">
                <a16:creationId xmlns:a16="http://schemas.microsoft.com/office/drawing/2014/main" id="{748CBAC4-B4C6-4513-B9F3-D4615CBD07D3}"/>
              </a:ext>
            </a:extLst>
          </p:cNvPr>
          <p:cNvSpPr>
            <a:spLocks noGrp="1"/>
          </p:cNvSpPr>
          <p:nvPr>
            <p:ph type="title"/>
          </p:nvPr>
        </p:nvSpPr>
        <p:spPr/>
        <p:txBody>
          <a:bodyPr/>
          <a:lstStyle/>
          <a:p>
            <a:r>
              <a:rPr lang="en-US" altLang="en-US" dirty="0"/>
              <a:t>Traditional Mirror Views and Blind Spots</a:t>
            </a:r>
            <a:endParaRPr lang="en-US" dirty="0"/>
          </a:p>
        </p:txBody>
      </p:sp>
      <p:sp>
        <p:nvSpPr>
          <p:cNvPr id="6" name="Text Box 12">
            <a:extLst>
              <a:ext uri="{FF2B5EF4-FFF2-40B4-BE49-F238E27FC236}">
                <a16:creationId xmlns:a16="http://schemas.microsoft.com/office/drawing/2014/main" id="{D8165013-A741-4EB1-9643-D63B8E85AD33}"/>
              </a:ext>
            </a:extLst>
          </p:cNvPr>
          <p:cNvSpPr txBox="1">
            <a:spLocks noChangeArrowheads="1"/>
          </p:cNvSpPr>
          <p:nvPr/>
        </p:nvSpPr>
        <p:spPr bwMode="auto">
          <a:xfrm>
            <a:off x="1143000" y="5478649"/>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sz="2000" b="1"/>
              <a:t>Place markers at edge of mirror view areas</a:t>
            </a:r>
          </a:p>
        </p:txBody>
      </p:sp>
      <p:pic>
        <p:nvPicPr>
          <p:cNvPr id="7" name="Picture 39" descr="illustration of the tradition mirror view and its blind spots">
            <a:extLst>
              <a:ext uri="{FF2B5EF4-FFF2-40B4-BE49-F238E27FC236}">
                <a16:creationId xmlns:a16="http://schemas.microsoft.com/office/drawing/2014/main" id="{6127D0A7-733A-41B1-A3C4-E45BDF403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68649"/>
            <a:ext cx="56356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4">
            <a:extLst>
              <a:ext uri="{FF2B5EF4-FFF2-40B4-BE49-F238E27FC236}">
                <a16:creationId xmlns:a16="http://schemas.microsoft.com/office/drawing/2014/main" id="{6111CA1A-AC64-487E-9442-92D6E0D08D7C}"/>
              </a:ext>
            </a:extLst>
          </p:cNvPr>
          <p:cNvSpPr txBox="1">
            <a:spLocks noChangeArrowheads="1"/>
          </p:cNvSpPr>
          <p:nvPr/>
        </p:nvSpPr>
        <p:spPr bwMode="auto">
          <a:xfrm>
            <a:off x="5943600" y="1973449"/>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sz="2000" b="1"/>
              <a:t>Place markers at edge of rear-view mirror</a:t>
            </a:r>
          </a:p>
        </p:txBody>
      </p:sp>
      <p:pic>
        <p:nvPicPr>
          <p:cNvPr id="11" name="Picture 10" descr="a picture of the view accessible from the rear view mirror">
            <a:extLst>
              <a:ext uri="{FF2B5EF4-FFF2-40B4-BE49-F238E27FC236}">
                <a16:creationId xmlns:a16="http://schemas.microsoft.com/office/drawing/2014/main" id="{D65C813D-3D7D-4978-AAEE-6F4CDEF776D0}"/>
              </a:ext>
            </a:extLst>
          </p:cNvPr>
          <p:cNvPicPr/>
          <p:nvPr/>
        </p:nvPicPr>
        <p:blipFill rotWithShape="1">
          <a:blip r:embed="rId3"/>
          <a:srcRect l="62616" t="69624" r="12963" b="15046"/>
          <a:stretch/>
        </p:blipFill>
        <p:spPr bwMode="auto">
          <a:xfrm>
            <a:off x="5257800" y="4752882"/>
            <a:ext cx="3581400"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3175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33</a:t>
            </a:fld>
            <a:endParaRPr lang="en-US"/>
          </a:p>
        </p:txBody>
      </p:sp>
      <p:sp>
        <p:nvSpPr>
          <p:cNvPr id="6" name="Title 5">
            <a:extLst>
              <a:ext uri="{FF2B5EF4-FFF2-40B4-BE49-F238E27FC236}">
                <a16:creationId xmlns:a16="http://schemas.microsoft.com/office/drawing/2014/main" id="{3A15DBF0-0BAB-46EB-9BEB-0D4F1BEE4DEB}"/>
              </a:ext>
            </a:extLst>
          </p:cNvPr>
          <p:cNvSpPr>
            <a:spLocks noGrp="1"/>
          </p:cNvSpPr>
          <p:nvPr>
            <p:ph type="title"/>
          </p:nvPr>
        </p:nvSpPr>
        <p:spPr>
          <a:xfrm>
            <a:off x="457200" y="304800"/>
            <a:ext cx="9220200" cy="1143000"/>
          </a:xfrm>
        </p:spPr>
        <p:txBody>
          <a:bodyPr>
            <a:normAutofit/>
          </a:bodyPr>
          <a:lstStyle/>
          <a:p>
            <a:r>
              <a:rPr lang="en-US" altLang="en-US" sz="2800" dirty="0"/>
              <a:t>Mirror Blind Spot and Glare Elimination (BGE)</a:t>
            </a:r>
            <a:endParaRPr lang="en-US" sz="2800" dirty="0"/>
          </a:p>
        </p:txBody>
      </p:sp>
      <p:sp>
        <p:nvSpPr>
          <p:cNvPr id="11" name="Text Box 1152">
            <a:extLst>
              <a:ext uri="{FF2B5EF4-FFF2-40B4-BE49-F238E27FC236}">
                <a16:creationId xmlns:a16="http://schemas.microsoft.com/office/drawing/2014/main" id="{1BE25C5D-CFE5-4CC1-ABC3-3B7EE4DDB172}"/>
              </a:ext>
            </a:extLst>
          </p:cNvPr>
          <p:cNvSpPr txBox="1">
            <a:spLocks noChangeArrowheads="1"/>
          </p:cNvSpPr>
          <p:nvPr/>
        </p:nvSpPr>
        <p:spPr bwMode="auto">
          <a:xfrm>
            <a:off x="533400" y="1420906"/>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spcBef>
                <a:spcPct val="50000"/>
              </a:spcBef>
            </a:pPr>
            <a:r>
              <a:rPr lang="en-US" altLang="en-US" b="1" dirty="0"/>
              <a:t>The BGE side mirror setting (15 degree to outside) will allow for view to the side in addition to the rear view.</a:t>
            </a:r>
            <a:r>
              <a:rPr lang="en-US" altLang="en-US" dirty="0"/>
              <a:t> </a:t>
            </a:r>
          </a:p>
        </p:txBody>
      </p:sp>
      <p:pic>
        <p:nvPicPr>
          <p:cNvPr id="12" name="Picture 11" descr="illustration of the blind spot and glare elimination point of view">
            <a:extLst>
              <a:ext uri="{FF2B5EF4-FFF2-40B4-BE49-F238E27FC236}">
                <a16:creationId xmlns:a16="http://schemas.microsoft.com/office/drawing/2014/main" id="{FC3EA65B-1A42-4D08-AD28-F5C776BDB9D3}"/>
              </a:ext>
            </a:extLst>
          </p:cNvPr>
          <p:cNvPicPr/>
          <p:nvPr/>
        </p:nvPicPr>
        <p:blipFill rotWithShape="1">
          <a:blip r:embed="rId2"/>
          <a:srcRect l="38194" t="36197" r="11111" b="8658"/>
          <a:stretch/>
        </p:blipFill>
        <p:spPr bwMode="auto">
          <a:xfrm>
            <a:off x="0" y="2243231"/>
            <a:ext cx="9144000" cy="46147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1756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533400" y="252233"/>
            <a:ext cx="8229600" cy="1143000"/>
          </a:xfrm>
        </p:spPr>
        <p:txBody>
          <a:bodyPr/>
          <a:lstStyle/>
          <a:p>
            <a:r>
              <a:rPr lang="en-US" altLang="en-US" dirty="0"/>
              <a:t>Standard Referencing Points</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34</a:t>
            </a:fld>
            <a:endParaRPr lang="en-US"/>
          </a:p>
        </p:txBody>
      </p:sp>
      <p:sp>
        <p:nvSpPr>
          <p:cNvPr id="6" name="Text Box 5">
            <a:extLst>
              <a:ext uri="{FF2B5EF4-FFF2-40B4-BE49-F238E27FC236}">
                <a16:creationId xmlns:a16="http://schemas.microsoft.com/office/drawing/2014/main" id="{58851795-C3B7-4525-889C-6369A450DEDD}"/>
              </a:ext>
            </a:extLst>
          </p:cNvPr>
          <p:cNvSpPr txBox="1">
            <a:spLocks noChangeArrowheads="1"/>
          </p:cNvSpPr>
          <p:nvPr/>
        </p:nvSpPr>
        <p:spPr bwMode="auto">
          <a:xfrm>
            <a:off x="266700" y="1524000"/>
            <a:ext cx="8763000" cy="147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lnSpc>
                <a:spcPct val="75000"/>
              </a:lnSpc>
              <a:spcBef>
                <a:spcPct val="50000"/>
              </a:spcBef>
              <a:buFontTx/>
              <a:buChar char="•"/>
            </a:pPr>
            <a:r>
              <a:rPr lang="en-US" altLang="en-US" sz="2000" b="1" dirty="0"/>
              <a:t> Relates part of the vehicle to some part of the roadway.</a:t>
            </a:r>
          </a:p>
          <a:p>
            <a:pPr algn="just">
              <a:lnSpc>
                <a:spcPct val="75000"/>
              </a:lnSpc>
              <a:spcBef>
                <a:spcPct val="50000"/>
              </a:spcBef>
              <a:buFontTx/>
              <a:buChar char="•"/>
            </a:pPr>
            <a:r>
              <a:rPr lang="en-US" altLang="en-US" sz="2000" b="1" dirty="0"/>
              <a:t> Helpful visual relationship of your vehicle within the operating space.</a:t>
            </a:r>
          </a:p>
          <a:p>
            <a:pPr algn="just">
              <a:lnSpc>
                <a:spcPct val="75000"/>
              </a:lnSpc>
              <a:spcBef>
                <a:spcPct val="50000"/>
              </a:spcBef>
              <a:buFontTx/>
              <a:buChar char="•"/>
            </a:pPr>
            <a:r>
              <a:rPr lang="en-US" altLang="en-US" sz="2000" b="1" dirty="0"/>
              <a:t> Will know your vehicle placement within a lane at all times</a:t>
            </a:r>
          </a:p>
          <a:p>
            <a:pPr algn="just">
              <a:lnSpc>
                <a:spcPct val="75000"/>
              </a:lnSpc>
              <a:spcBef>
                <a:spcPct val="50000"/>
              </a:spcBef>
              <a:buFontTx/>
              <a:buChar char="•"/>
            </a:pPr>
            <a:r>
              <a:rPr lang="en-US" altLang="en-US" sz="2000" b="1" dirty="0"/>
              <a:t> Will allow for reduced-risk lane placements</a:t>
            </a:r>
          </a:p>
        </p:txBody>
      </p:sp>
      <p:pic>
        <p:nvPicPr>
          <p:cNvPr id="7" name="Picture 6" descr="illustration of standard referencing points">
            <a:extLst>
              <a:ext uri="{FF2B5EF4-FFF2-40B4-BE49-F238E27FC236}">
                <a16:creationId xmlns:a16="http://schemas.microsoft.com/office/drawing/2014/main" id="{B64EAD77-2DCC-477C-B9D8-829EE92E96C6}"/>
              </a:ext>
            </a:extLst>
          </p:cNvPr>
          <p:cNvPicPr/>
          <p:nvPr/>
        </p:nvPicPr>
        <p:blipFill rotWithShape="1">
          <a:blip r:embed="rId2"/>
          <a:srcRect l="34491" t="43435" r="10995" b="14833"/>
          <a:stretch/>
        </p:blipFill>
        <p:spPr bwMode="auto">
          <a:xfrm>
            <a:off x="0" y="3130800"/>
            <a:ext cx="9144000" cy="372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8746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04800"/>
            <a:ext cx="8229600" cy="1143000"/>
          </a:xfrm>
        </p:spPr>
        <p:txBody>
          <a:bodyPr/>
          <a:lstStyle/>
          <a:p>
            <a:pPr>
              <a:spcBef>
                <a:spcPct val="50000"/>
              </a:spcBef>
              <a:defRPr/>
            </a:pPr>
            <a:r>
              <a:rPr lang="en-US" altLang="en-US" dirty="0"/>
              <a:t>Front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35</a:t>
            </a:fld>
            <a:endParaRPr lang="en-US"/>
          </a:p>
        </p:txBody>
      </p:sp>
      <p:sp>
        <p:nvSpPr>
          <p:cNvPr id="13" name="Rectangle 33">
            <a:extLst>
              <a:ext uri="{FF2B5EF4-FFF2-40B4-BE49-F238E27FC236}">
                <a16:creationId xmlns:a16="http://schemas.microsoft.com/office/drawing/2014/main" id="{FB1939BE-F6FC-47D6-8C56-6DFA86693FAA}"/>
              </a:ext>
            </a:extLst>
          </p:cNvPr>
          <p:cNvSpPr>
            <a:spLocks noChangeArrowheads="1"/>
          </p:cNvSpPr>
          <p:nvPr/>
        </p:nvSpPr>
        <p:spPr bwMode="auto">
          <a:xfrm>
            <a:off x="1905000" y="1919231"/>
            <a:ext cx="5715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marL="285750" indent="-285750"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defRPr/>
            </a:pPr>
            <a:r>
              <a:rPr lang="en-US" altLang="en-US" sz="2000" dirty="0">
                <a:latin typeface="Arial" panose="020B0604020202020204" pitchFamily="34" charset="0"/>
              </a:rPr>
              <a:t>AT INTERSECTIONS</a:t>
            </a:r>
          </a:p>
          <a:p>
            <a:pPr eaLnBrk="1" hangingPunct="1">
              <a:spcBef>
                <a:spcPct val="20000"/>
              </a:spcBef>
              <a:buFontTx/>
              <a:buChar char="•"/>
              <a:defRPr/>
            </a:pPr>
            <a:r>
              <a:rPr lang="en-US" altLang="en-US" sz="2000" dirty="0">
                <a:latin typeface="Arial" panose="020B0604020202020204" pitchFamily="34" charset="0"/>
              </a:rPr>
              <a:t>IN A STOPPING POSITION</a:t>
            </a:r>
          </a:p>
          <a:p>
            <a:pPr eaLnBrk="1" hangingPunct="1">
              <a:spcBef>
                <a:spcPct val="20000"/>
              </a:spcBef>
              <a:buFontTx/>
              <a:buChar char="•"/>
              <a:defRPr/>
            </a:pPr>
            <a:r>
              <a:rPr lang="en-US" altLang="en-US" sz="2000" dirty="0">
                <a:latin typeface="Arial" panose="020B0604020202020204" pitchFamily="34" charset="0"/>
              </a:rPr>
              <a:t>PERPENDICULAR PARKING</a:t>
            </a:r>
          </a:p>
        </p:txBody>
      </p:sp>
      <p:sp>
        <p:nvSpPr>
          <p:cNvPr id="14" name="Rectangle 35">
            <a:extLst>
              <a:ext uri="{FF2B5EF4-FFF2-40B4-BE49-F238E27FC236}">
                <a16:creationId xmlns:a16="http://schemas.microsoft.com/office/drawing/2014/main" id="{E607A604-EE86-4F4E-A738-E8ECBE6BFFD9}"/>
              </a:ext>
            </a:extLst>
          </p:cNvPr>
          <p:cNvSpPr>
            <a:spLocks noChangeArrowheads="1"/>
          </p:cNvSpPr>
          <p:nvPr/>
        </p:nvSpPr>
        <p:spPr bwMode="auto">
          <a:xfrm>
            <a:off x="1905000" y="1500132"/>
            <a:ext cx="6629400"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ltLang="en-US" dirty="0">
                <a:solidFill>
                  <a:srgbClr val="000099"/>
                </a:solidFill>
                <a:latin typeface="Arial" panose="020B0604020202020204" pitchFamily="34" charset="0"/>
                <a:cs typeface="Arial" panose="020B0604020202020204" pitchFamily="34" charset="0"/>
              </a:rPr>
              <a:t>Knowing where the front end of your vehicle is when you are:</a:t>
            </a:r>
          </a:p>
        </p:txBody>
      </p:sp>
      <p:pic>
        <p:nvPicPr>
          <p:cNvPr id="16" name="Picture 15" descr="illustration of front limitation of a vehicle">
            <a:extLst>
              <a:ext uri="{FF2B5EF4-FFF2-40B4-BE49-F238E27FC236}">
                <a16:creationId xmlns:a16="http://schemas.microsoft.com/office/drawing/2014/main" id="{A67AED9C-6A87-4826-84C4-B6B6B49207FA}"/>
              </a:ext>
            </a:extLst>
          </p:cNvPr>
          <p:cNvPicPr/>
          <p:nvPr/>
        </p:nvPicPr>
        <p:blipFill rotWithShape="1">
          <a:blip r:embed="rId2"/>
          <a:srcRect l="24537" t="47906" r="27431" b="7594"/>
          <a:stretch/>
        </p:blipFill>
        <p:spPr bwMode="auto">
          <a:xfrm>
            <a:off x="0" y="3276601"/>
            <a:ext cx="9144000" cy="3581400"/>
          </a:xfrm>
          <a:prstGeom prst="rect">
            <a:avLst/>
          </a:prstGeom>
          <a:ln>
            <a:noFill/>
          </a:ln>
          <a:extLst>
            <a:ext uri="{53640926-AAD7-44D8-BBD7-CCE9431645EC}">
              <a14:shadowObscured xmlns:a14="http://schemas.microsoft.com/office/drawing/2010/main"/>
            </a:ext>
          </a:extLst>
        </p:spPr>
      </p:pic>
      <p:pic>
        <p:nvPicPr>
          <p:cNvPr id="17" name="Picture 16" descr="illustration of front limitation of a vehicle">
            <a:extLst>
              <a:ext uri="{FF2B5EF4-FFF2-40B4-BE49-F238E27FC236}">
                <a16:creationId xmlns:a16="http://schemas.microsoft.com/office/drawing/2014/main" id="{71085C05-7501-400A-BE3E-B94ECB8623E1}"/>
              </a:ext>
            </a:extLst>
          </p:cNvPr>
          <p:cNvPicPr/>
          <p:nvPr/>
        </p:nvPicPr>
        <p:blipFill rotWithShape="1">
          <a:blip r:embed="rId2"/>
          <a:srcRect l="25578" t="25550" r="61576" b="52306"/>
          <a:stretch/>
        </p:blipFill>
        <p:spPr bwMode="auto">
          <a:xfrm>
            <a:off x="22412" y="1393826"/>
            <a:ext cx="1905000" cy="20351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69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2" end="2"/>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84094" y="293463"/>
            <a:ext cx="8229600" cy="1143000"/>
          </a:xfrm>
        </p:spPr>
        <p:txBody>
          <a:bodyPr/>
          <a:lstStyle/>
          <a:p>
            <a:pPr>
              <a:defRPr/>
            </a:pPr>
            <a:r>
              <a:rPr lang="en-US" altLang="en-US" dirty="0"/>
              <a:t>Front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36</a:t>
            </a:fld>
            <a:endParaRPr lang="en-US"/>
          </a:p>
        </p:txBody>
      </p:sp>
      <p:sp>
        <p:nvSpPr>
          <p:cNvPr id="12" name="Rectangle 22">
            <a:extLst>
              <a:ext uri="{FF2B5EF4-FFF2-40B4-BE49-F238E27FC236}">
                <a16:creationId xmlns:a16="http://schemas.microsoft.com/office/drawing/2014/main" id="{1FF233FB-ED48-4C20-AEBD-7425837A503B}"/>
              </a:ext>
            </a:extLst>
          </p:cNvPr>
          <p:cNvSpPr>
            <a:spLocks noChangeArrowheads="1"/>
          </p:cNvSpPr>
          <p:nvPr/>
        </p:nvSpPr>
        <p:spPr bwMode="auto">
          <a:xfrm>
            <a:off x="484094" y="1436463"/>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r>
              <a:rPr lang="en-US" altLang="en-US" sz="2000" b="1" dirty="0">
                <a:solidFill>
                  <a:srgbClr val="000099"/>
                </a:solidFill>
                <a:latin typeface="Arial" panose="020B0604020202020204" pitchFamily="34" charset="0"/>
              </a:rPr>
              <a:t>WHERE ARE YOUR VISUAL REFERENCE POINTS FOR FRONT LIMITATION?</a:t>
            </a:r>
            <a:endParaRPr lang="en-US" altLang="en-US" sz="2000" b="1" dirty="0">
              <a:latin typeface="Arial" panose="020B0604020202020204" pitchFamily="34" charset="0"/>
            </a:endParaRPr>
          </a:p>
        </p:txBody>
      </p:sp>
      <p:sp>
        <p:nvSpPr>
          <p:cNvPr id="13" name="Line 25" descr="illustration of visual reference points for front limitation">
            <a:extLst>
              <a:ext uri="{FF2B5EF4-FFF2-40B4-BE49-F238E27FC236}">
                <a16:creationId xmlns:a16="http://schemas.microsoft.com/office/drawing/2014/main" id="{A642A3F6-C61F-4099-A2CE-59FBB9A931AF}"/>
              </a:ext>
            </a:extLst>
          </p:cNvPr>
          <p:cNvSpPr>
            <a:spLocks noChangeShapeType="1"/>
          </p:cNvSpPr>
          <p:nvPr/>
        </p:nvSpPr>
        <p:spPr bwMode="auto">
          <a:xfrm>
            <a:off x="623047" y="2667000"/>
            <a:ext cx="76454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 name="Picture 20" descr="illustration of visual reference points for front limitation">
            <a:extLst>
              <a:ext uri="{FF2B5EF4-FFF2-40B4-BE49-F238E27FC236}">
                <a16:creationId xmlns:a16="http://schemas.microsoft.com/office/drawing/2014/main" id="{3BD19A6C-BDA4-424C-8919-7CAEF1288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297" y="2730387"/>
            <a:ext cx="11049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8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37</a:t>
            </a:fld>
            <a:endParaRPr lang="en-US"/>
          </a:p>
        </p:txBody>
      </p:sp>
      <p:sp>
        <p:nvSpPr>
          <p:cNvPr id="2" name="Rectangle 1">
            <a:extLst>
              <a:ext uri="{FF2B5EF4-FFF2-40B4-BE49-F238E27FC236}">
                <a16:creationId xmlns:a16="http://schemas.microsoft.com/office/drawing/2014/main" id="{A2DD383C-505E-42F2-BCA7-4F3AA0E1EC47}"/>
              </a:ext>
            </a:extLst>
          </p:cNvPr>
          <p:cNvSpPr/>
          <p:nvPr/>
        </p:nvSpPr>
        <p:spPr>
          <a:xfrm>
            <a:off x="838200" y="609600"/>
            <a:ext cx="4267200" cy="584775"/>
          </a:xfrm>
          <a:prstGeom prst="rect">
            <a:avLst/>
          </a:prstGeom>
        </p:spPr>
        <p:txBody>
          <a:bodyPr wrap="square">
            <a:spAutoFit/>
          </a:bodyPr>
          <a:lstStyle/>
          <a:p>
            <a:r>
              <a:rPr lang="en-US" altLang="en-US" sz="3200" dirty="0">
                <a:solidFill>
                  <a:schemeClr val="bg1"/>
                </a:solidFill>
                <a:latin typeface="Arial" panose="020B0604020202020204" pitchFamily="34" charset="0"/>
                <a:cs typeface="Arial" panose="020B0604020202020204" pitchFamily="34" charset="0"/>
              </a:rPr>
              <a:t>Front Limitation</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descr="illustration of visual reference points for front limitation">
            <a:extLst>
              <a:ext uri="{FF2B5EF4-FFF2-40B4-BE49-F238E27FC236}">
                <a16:creationId xmlns:a16="http://schemas.microsoft.com/office/drawing/2014/main" id="{66B0A415-7335-47E7-B3CE-07FB43244616}"/>
              </a:ext>
            </a:extLst>
          </p:cNvPr>
          <p:cNvPicPr/>
          <p:nvPr/>
        </p:nvPicPr>
        <p:blipFill rotWithShape="1">
          <a:blip r:embed="rId2"/>
          <a:srcRect l="38194" t="26828" r="10880" b="18240"/>
          <a:stretch/>
        </p:blipFill>
        <p:spPr bwMode="auto">
          <a:xfrm>
            <a:off x="0" y="1317912"/>
            <a:ext cx="9144000" cy="5540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845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04800"/>
            <a:ext cx="8229600" cy="1143000"/>
          </a:xfrm>
        </p:spPr>
        <p:txBody>
          <a:bodyPr>
            <a:normAutofit/>
          </a:bodyPr>
          <a:lstStyle/>
          <a:p>
            <a:r>
              <a:rPr lang="en-US" altLang="en-US" dirty="0"/>
              <a:t>Rear Limitation</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38</a:t>
            </a:fld>
            <a:endParaRPr lang="en-US"/>
          </a:p>
        </p:txBody>
      </p:sp>
      <p:sp>
        <p:nvSpPr>
          <p:cNvPr id="3" name="Rectangle 2">
            <a:extLst>
              <a:ext uri="{FF2B5EF4-FFF2-40B4-BE49-F238E27FC236}">
                <a16:creationId xmlns:a16="http://schemas.microsoft.com/office/drawing/2014/main" id="{4FBFFC4B-71D0-47C6-BA26-7676F61579F5}"/>
              </a:ext>
            </a:extLst>
          </p:cNvPr>
          <p:cNvSpPr/>
          <p:nvPr/>
        </p:nvSpPr>
        <p:spPr>
          <a:xfrm>
            <a:off x="2918012" y="1447800"/>
            <a:ext cx="5616388" cy="646331"/>
          </a:xfrm>
          <a:prstGeom prst="rect">
            <a:avLst/>
          </a:prstGeom>
        </p:spPr>
        <p:txBody>
          <a:bodyPr wrap="square">
            <a:spAutoFit/>
          </a:bodyPr>
          <a:lstStyle/>
          <a:p>
            <a:pPr>
              <a:defRPr/>
            </a:pPr>
            <a:r>
              <a:rPr lang="en-US" altLang="en-US" b="1" dirty="0">
                <a:solidFill>
                  <a:srgbClr val="0000CC"/>
                </a:solidFill>
                <a:latin typeface="Arial" panose="020B0604020202020204" pitchFamily="34" charset="0"/>
                <a:cs typeface="Arial" panose="020B0604020202020204" pitchFamily="34" charset="0"/>
              </a:rPr>
              <a:t>Knowing where the rear end of your vehicle is when you are:</a:t>
            </a:r>
          </a:p>
        </p:txBody>
      </p:sp>
      <p:sp>
        <p:nvSpPr>
          <p:cNvPr id="20" name="Rectangle 33">
            <a:extLst>
              <a:ext uri="{FF2B5EF4-FFF2-40B4-BE49-F238E27FC236}">
                <a16:creationId xmlns:a16="http://schemas.microsoft.com/office/drawing/2014/main" id="{DCE838E7-20EF-4E86-8331-A449305F9D93}"/>
              </a:ext>
            </a:extLst>
          </p:cNvPr>
          <p:cNvSpPr>
            <a:spLocks noChangeArrowheads="1"/>
          </p:cNvSpPr>
          <p:nvPr/>
        </p:nvSpPr>
        <p:spPr bwMode="auto">
          <a:xfrm>
            <a:off x="2918012" y="2057400"/>
            <a:ext cx="579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marL="285750" indent="-285750"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defRPr/>
            </a:pPr>
            <a:r>
              <a:rPr lang="en-US" altLang="en-US" sz="2000" b="1" dirty="0">
                <a:solidFill>
                  <a:srgbClr val="FF0000"/>
                </a:solidFill>
                <a:latin typeface="Arial" panose="020B0604020202020204" pitchFamily="34" charset="0"/>
              </a:rPr>
              <a:t>BACKING POSITION</a:t>
            </a:r>
          </a:p>
          <a:p>
            <a:pPr eaLnBrk="1" hangingPunct="1">
              <a:spcBef>
                <a:spcPct val="20000"/>
              </a:spcBef>
              <a:buFontTx/>
              <a:buChar char="•"/>
              <a:defRPr/>
            </a:pPr>
            <a:r>
              <a:rPr lang="en-US" altLang="en-US" sz="2000" b="1" dirty="0">
                <a:solidFill>
                  <a:srgbClr val="FF0000"/>
                </a:solidFill>
                <a:latin typeface="Arial" panose="020B0604020202020204" pitchFamily="34" charset="0"/>
              </a:rPr>
              <a:t>PERPENDICULAR PARKING</a:t>
            </a:r>
          </a:p>
        </p:txBody>
      </p:sp>
      <p:pic>
        <p:nvPicPr>
          <p:cNvPr id="21" name="Picture 20" descr="illustration of rear limitation">
            <a:extLst>
              <a:ext uri="{FF2B5EF4-FFF2-40B4-BE49-F238E27FC236}">
                <a16:creationId xmlns:a16="http://schemas.microsoft.com/office/drawing/2014/main" id="{831FA38D-602E-40E2-9F32-25703332F270}"/>
              </a:ext>
            </a:extLst>
          </p:cNvPr>
          <p:cNvPicPr/>
          <p:nvPr/>
        </p:nvPicPr>
        <p:blipFill rotWithShape="1">
          <a:blip r:embed="rId2"/>
          <a:srcRect l="25579" t="25550" r="59722" b="49965"/>
          <a:stretch/>
        </p:blipFill>
        <p:spPr bwMode="auto">
          <a:xfrm>
            <a:off x="304800" y="1447800"/>
            <a:ext cx="2487706" cy="2568357"/>
          </a:xfrm>
          <a:prstGeom prst="rect">
            <a:avLst/>
          </a:prstGeom>
          <a:ln>
            <a:noFill/>
          </a:ln>
          <a:extLst>
            <a:ext uri="{53640926-AAD7-44D8-BBD7-CCE9431645EC}">
              <a14:shadowObscured xmlns:a14="http://schemas.microsoft.com/office/drawing/2010/main"/>
            </a:ext>
          </a:extLst>
        </p:spPr>
      </p:pic>
      <p:pic>
        <p:nvPicPr>
          <p:cNvPr id="22" name="Picture 21" descr="illustration of rear limitation">
            <a:extLst>
              <a:ext uri="{FF2B5EF4-FFF2-40B4-BE49-F238E27FC236}">
                <a16:creationId xmlns:a16="http://schemas.microsoft.com/office/drawing/2014/main" id="{73F9769D-86F1-43C0-BD73-18BA9335F377}"/>
              </a:ext>
            </a:extLst>
          </p:cNvPr>
          <p:cNvPicPr/>
          <p:nvPr/>
        </p:nvPicPr>
        <p:blipFill rotWithShape="1">
          <a:blip r:embed="rId2"/>
          <a:srcRect l="25579" t="51313" r="28356" b="13130"/>
          <a:stretch/>
        </p:blipFill>
        <p:spPr bwMode="auto">
          <a:xfrm>
            <a:off x="0" y="3787993"/>
            <a:ext cx="8910918" cy="29470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57200" y="341114"/>
            <a:ext cx="8229600" cy="1143000"/>
          </a:xfrm>
        </p:spPr>
        <p:txBody>
          <a:bodyPr/>
          <a:lstStyle/>
          <a:p>
            <a:pPr>
              <a:spcBef>
                <a:spcPct val="50000"/>
              </a:spcBef>
            </a:pPr>
            <a:r>
              <a:rPr lang="en-US" altLang="en-US" dirty="0"/>
              <a:t>Rear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39</a:t>
            </a:fld>
            <a:endParaRPr lang="en-US"/>
          </a:p>
        </p:txBody>
      </p:sp>
      <p:pic>
        <p:nvPicPr>
          <p:cNvPr id="8" name="Picture 7" descr="illustration of rear limitation">
            <a:extLst>
              <a:ext uri="{FF2B5EF4-FFF2-40B4-BE49-F238E27FC236}">
                <a16:creationId xmlns:a16="http://schemas.microsoft.com/office/drawing/2014/main" id="{2C2895D9-7032-4294-BB89-5B1EDB7FDE38}"/>
              </a:ext>
            </a:extLst>
          </p:cNvPr>
          <p:cNvPicPr/>
          <p:nvPr/>
        </p:nvPicPr>
        <p:blipFill rotWithShape="1">
          <a:blip r:embed="rId2"/>
          <a:srcRect l="25579" t="25550" r="59722" b="49965"/>
          <a:stretch/>
        </p:blipFill>
        <p:spPr bwMode="auto">
          <a:xfrm>
            <a:off x="304800" y="1447800"/>
            <a:ext cx="2487706" cy="2568357"/>
          </a:xfrm>
          <a:prstGeom prst="rect">
            <a:avLst/>
          </a:prstGeom>
          <a:ln>
            <a:noFill/>
          </a:ln>
          <a:extLst>
            <a:ext uri="{53640926-AAD7-44D8-BBD7-CCE9431645EC}">
              <a14:shadowObscured xmlns:a14="http://schemas.microsoft.com/office/drawing/2010/main"/>
            </a:ext>
          </a:extLst>
        </p:spPr>
      </p:pic>
      <p:pic>
        <p:nvPicPr>
          <p:cNvPr id="12" name="Picture 11" descr="illustration of rear limitation">
            <a:extLst>
              <a:ext uri="{FF2B5EF4-FFF2-40B4-BE49-F238E27FC236}">
                <a16:creationId xmlns:a16="http://schemas.microsoft.com/office/drawing/2014/main" id="{CC620A74-C9C8-49E5-8620-0589C7ACA3C7}"/>
              </a:ext>
            </a:extLst>
          </p:cNvPr>
          <p:cNvPicPr/>
          <p:nvPr/>
        </p:nvPicPr>
        <p:blipFill rotWithShape="1">
          <a:blip r:embed="rId3"/>
          <a:srcRect l="41667" t="52377" r="14352" b="12066"/>
          <a:stretch/>
        </p:blipFill>
        <p:spPr bwMode="auto">
          <a:xfrm>
            <a:off x="0" y="3657600"/>
            <a:ext cx="8991600" cy="3063876"/>
          </a:xfrm>
          <a:prstGeom prst="rect">
            <a:avLst/>
          </a:prstGeom>
          <a:ln>
            <a:noFill/>
          </a:ln>
          <a:extLst>
            <a:ext uri="{53640926-AAD7-44D8-BBD7-CCE9431645EC}">
              <a14:shadowObscured xmlns:a14="http://schemas.microsoft.com/office/drawing/2010/main"/>
            </a:ext>
          </a:extLst>
        </p:spPr>
      </p:pic>
      <p:pic>
        <p:nvPicPr>
          <p:cNvPr id="13" name="Picture 12" descr="&quot;target the line to either side of the vehicle and look from the line through the windows to the left and right rear. together they will help you determine where the rear limitation of your vehicle is.&quot;">
            <a:extLst>
              <a:ext uri="{FF2B5EF4-FFF2-40B4-BE49-F238E27FC236}">
                <a16:creationId xmlns:a16="http://schemas.microsoft.com/office/drawing/2014/main" id="{2BD12098-5A5C-4E21-9A50-B24D49514F5B}"/>
              </a:ext>
            </a:extLst>
          </p:cNvPr>
          <p:cNvPicPr/>
          <p:nvPr/>
        </p:nvPicPr>
        <p:blipFill rotWithShape="1">
          <a:blip r:embed="rId4"/>
          <a:srcRect l="45022" t="24699" r="11459" b="50177"/>
          <a:stretch/>
        </p:blipFill>
        <p:spPr bwMode="auto">
          <a:xfrm>
            <a:off x="2438400" y="1466850"/>
            <a:ext cx="6400800" cy="2114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157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CBA-19F3-45AF-B8C9-C7DEFA699109}"/>
              </a:ext>
            </a:extLst>
          </p:cNvPr>
          <p:cNvSpPr>
            <a:spLocks noGrp="1"/>
          </p:cNvSpPr>
          <p:nvPr>
            <p:ph type="title"/>
          </p:nvPr>
        </p:nvSpPr>
        <p:spPr/>
        <p:txBody>
          <a:bodyPr/>
          <a:lstStyle/>
          <a:p>
            <a:pPr>
              <a:defRPr/>
            </a:pPr>
            <a:r>
              <a:rPr lang="en-US" altLang="en-US" sz="2800" dirty="0"/>
              <a:t>Pre-Drive Tasks</a:t>
            </a:r>
            <a:endParaRPr lang="en-US" altLang="en-US" sz="2800" b="1" dirty="0">
              <a:latin typeface="Times New Roman" panose="02020603050405020304" pitchFamily="18" charset="0"/>
            </a:endParaRPr>
          </a:p>
        </p:txBody>
      </p:sp>
      <p:sp>
        <p:nvSpPr>
          <p:cNvPr id="4" name="Date Placeholder 3">
            <a:extLst>
              <a:ext uri="{FF2B5EF4-FFF2-40B4-BE49-F238E27FC236}">
                <a16:creationId xmlns:a16="http://schemas.microsoft.com/office/drawing/2014/main" id="{36D5C949-2E6A-49A8-87F9-073FA6864AC7}"/>
              </a:ext>
            </a:extLst>
          </p:cNvPr>
          <p:cNvSpPr>
            <a:spLocks noGrp="1"/>
          </p:cNvSpPr>
          <p:nvPr>
            <p:ph type="dt" sz="half" idx="10"/>
          </p:nvPr>
        </p:nvSpPr>
        <p:spPr/>
        <p:txBody>
          <a:bodyPr/>
          <a:lstStyle/>
          <a:p>
            <a:fld id="{ED0CF1AE-9D07-4FAF-9EEC-B15CCCFC2843}" type="datetime1">
              <a:rPr lang="en-US" smtClean="0"/>
              <a:t>1/28/2020</a:t>
            </a:fld>
            <a:endParaRPr lang="en-US" dirty="0"/>
          </a:p>
        </p:txBody>
      </p:sp>
      <p:sp>
        <p:nvSpPr>
          <p:cNvPr id="5" name="Slide Number Placeholder 4">
            <a:extLst>
              <a:ext uri="{FF2B5EF4-FFF2-40B4-BE49-F238E27FC236}">
                <a16:creationId xmlns:a16="http://schemas.microsoft.com/office/drawing/2014/main" id="{1BD2CCA6-A0A3-498E-A67F-7C959FE9445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3078" descr="picture of a head with input output">
            <a:extLst>
              <a:ext uri="{FF2B5EF4-FFF2-40B4-BE49-F238E27FC236}">
                <a16:creationId xmlns:a16="http://schemas.microsoft.com/office/drawing/2014/main" id="{17A1534F-86DE-47BA-AB94-9844AC2C1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76">
            <a:extLst>
              <a:ext uri="{FF2B5EF4-FFF2-40B4-BE49-F238E27FC236}">
                <a16:creationId xmlns:a16="http://schemas.microsoft.com/office/drawing/2014/main" id="{579D808A-3710-482F-AF0D-BC362DE1675A}"/>
              </a:ext>
            </a:extLst>
          </p:cNvPr>
          <p:cNvSpPr>
            <a:spLocks noChangeArrowheads="1"/>
          </p:cNvSpPr>
          <p:nvPr/>
        </p:nvSpPr>
        <p:spPr bwMode="auto">
          <a:xfrm>
            <a:off x="2011363" y="14478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When parked in parking lot</a:t>
            </a:r>
            <a:r>
              <a:rPr lang="en-US" altLang="en-US" sz="20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Approach from rear of car</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Increase awareness of person and objects in area</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Driver’s door with key in hand</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Unlock Doors</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traffic flow</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Enter the vehicle</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1376797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533400" y="457200"/>
            <a:ext cx="8229600" cy="914400"/>
          </a:xfrm>
        </p:spPr>
        <p:txBody>
          <a:bodyPr>
            <a:normAutofit/>
          </a:bodyPr>
          <a:lstStyle/>
          <a:p>
            <a:r>
              <a:rPr lang="en-US" altLang="en-US" dirty="0"/>
              <a:t>Right Side Limitation</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40</a:t>
            </a:fld>
            <a:endParaRPr lang="en-US"/>
          </a:p>
        </p:txBody>
      </p:sp>
      <p:pic>
        <p:nvPicPr>
          <p:cNvPr id="10" name="Picture 9" descr="picture of a right side limitation">
            <a:extLst>
              <a:ext uri="{FF2B5EF4-FFF2-40B4-BE49-F238E27FC236}">
                <a16:creationId xmlns:a16="http://schemas.microsoft.com/office/drawing/2014/main" id="{E5C3B059-2689-4D0A-9AEC-66A04DD83A36}"/>
              </a:ext>
            </a:extLst>
          </p:cNvPr>
          <p:cNvPicPr/>
          <p:nvPr/>
        </p:nvPicPr>
        <p:blipFill rotWithShape="1">
          <a:blip r:embed="rId2"/>
          <a:srcRect l="32986" t="25976" r="11806" b="7380"/>
          <a:stretch/>
        </p:blipFill>
        <p:spPr bwMode="auto">
          <a:xfrm>
            <a:off x="1" y="1371600"/>
            <a:ext cx="9144000"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321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2FF1-2636-4E26-AEFE-51EF31B4A74D}"/>
              </a:ext>
            </a:extLst>
          </p:cNvPr>
          <p:cNvSpPr>
            <a:spLocks noGrp="1"/>
          </p:cNvSpPr>
          <p:nvPr>
            <p:ph type="title"/>
          </p:nvPr>
        </p:nvSpPr>
        <p:spPr>
          <a:xfrm>
            <a:off x="468297" y="327212"/>
            <a:ext cx="8229600" cy="1143000"/>
          </a:xfrm>
        </p:spPr>
        <p:txBody>
          <a:bodyPr/>
          <a:lstStyle/>
          <a:p>
            <a:r>
              <a:rPr lang="en-US" altLang="en-US" dirty="0"/>
              <a:t>Right Side Limitation</a:t>
            </a:r>
            <a:endParaRPr lang="en-US" dirty="0"/>
          </a:p>
        </p:txBody>
      </p:sp>
      <p:sp>
        <p:nvSpPr>
          <p:cNvPr id="4" name="Date Placeholder 3">
            <a:extLst>
              <a:ext uri="{FF2B5EF4-FFF2-40B4-BE49-F238E27FC236}">
                <a16:creationId xmlns:a16="http://schemas.microsoft.com/office/drawing/2014/main" id="{2ABD9E07-D12A-426A-9726-56004F86FD19}"/>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FD6C9F0D-CECA-45DB-9656-381A8EA0244F}"/>
              </a:ext>
            </a:extLst>
          </p:cNvPr>
          <p:cNvSpPr>
            <a:spLocks noGrp="1"/>
          </p:cNvSpPr>
          <p:nvPr>
            <p:ph type="sldNum" sz="quarter" idx="12"/>
          </p:nvPr>
        </p:nvSpPr>
        <p:spPr/>
        <p:txBody>
          <a:bodyPr/>
          <a:lstStyle/>
          <a:p>
            <a:fld id="{680C5762-CF65-4775-9966-A58D40CC61B9}" type="slidenum">
              <a:rPr lang="en-US" smtClean="0"/>
              <a:t>41</a:t>
            </a:fld>
            <a:endParaRPr lang="en-US"/>
          </a:p>
        </p:txBody>
      </p:sp>
      <p:pic>
        <p:nvPicPr>
          <p:cNvPr id="8" name="Picture 7" descr="picture of right side limitation">
            <a:extLst>
              <a:ext uri="{FF2B5EF4-FFF2-40B4-BE49-F238E27FC236}">
                <a16:creationId xmlns:a16="http://schemas.microsoft.com/office/drawing/2014/main" id="{731C1D46-DDBE-42CB-BE32-0F4843B7439E}"/>
              </a:ext>
            </a:extLst>
          </p:cNvPr>
          <p:cNvPicPr/>
          <p:nvPr/>
        </p:nvPicPr>
        <p:blipFill rotWithShape="1">
          <a:blip r:embed="rId2"/>
          <a:srcRect l="32986" t="25763" r="11575" b="8446"/>
          <a:stretch/>
        </p:blipFill>
        <p:spPr bwMode="auto">
          <a:xfrm>
            <a:off x="0" y="1452283"/>
            <a:ext cx="9144000" cy="54057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332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4FD807-0BEE-4117-A6EF-F22314AE71E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078D94-6ABC-4003-8ED0-B8B7DBC699A1}"/>
              </a:ext>
            </a:extLst>
          </p:cNvPr>
          <p:cNvSpPr>
            <a:spLocks noGrp="1"/>
          </p:cNvSpPr>
          <p:nvPr>
            <p:ph type="sldNum" sz="quarter" idx="12"/>
          </p:nvPr>
        </p:nvSpPr>
        <p:spPr/>
        <p:txBody>
          <a:bodyPr/>
          <a:lstStyle/>
          <a:p>
            <a:fld id="{680C5762-CF65-4775-9966-A58D40CC61B9}" type="slidenum">
              <a:rPr lang="en-US" smtClean="0"/>
              <a:t>42</a:t>
            </a:fld>
            <a:endParaRPr lang="en-US"/>
          </a:p>
        </p:txBody>
      </p:sp>
      <p:sp>
        <p:nvSpPr>
          <p:cNvPr id="2" name="Rectangle 1">
            <a:extLst>
              <a:ext uri="{FF2B5EF4-FFF2-40B4-BE49-F238E27FC236}">
                <a16:creationId xmlns:a16="http://schemas.microsoft.com/office/drawing/2014/main" id="{C2A216BD-8644-433C-9D6F-B7638DEA99BC}"/>
              </a:ext>
            </a:extLst>
          </p:cNvPr>
          <p:cNvSpPr/>
          <p:nvPr/>
        </p:nvSpPr>
        <p:spPr>
          <a:xfrm>
            <a:off x="756002" y="609600"/>
            <a:ext cx="3669595" cy="584775"/>
          </a:xfrm>
          <a:prstGeom prst="rect">
            <a:avLst/>
          </a:prstGeom>
        </p:spPr>
        <p:txBody>
          <a:bodyPr wrap="none">
            <a:spAutoFit/>
          </a:bodyPr>
          <a:lstStyle/>
          <a:p>
            <a:pPr algn="ctr">
              <a:defRPr/>
            </a:pPr>
            <a:r>
              <a:rPr lang="en-US" altLang="en-US" sz="3200" dirty="0">
                <a:solidFill>
                  <a:schemeClr val="bg1"/>
                </a:solidFill>
                <a:latin typeface="Arial" panose="020B0604020202020204" pitchFamily="34" charset="0"/>
              </a:rPr>
              <a:t>Left Side Limitation</a:t>
            </a:r>
          </a:p>
        </p:txBody>
      </p:sp>
      <p:pic>
        <p:nvPicPr>
          <p:cNvPr id="10" name="Picture 9" descr="illustration of left side limitation">
            <a:extLst>
              <a:ext uri="{FF2B5EF4-FFF2-40B4-BE49-F238E27FC236}">
                <a16:creationId xmlns:a16="http://schemas.microsoft.com/office/drawing/2014/main" id="{28875493-B9F5-47E7-AC15-692CD0FA57DA}"/>
              </a:ext>
            </a:extLst>
          </p:cNvPr>
          <p:cNvPicPr/>
          <p:nvPr/>
        </p:nvPicPr>
        <p:blipFill rotWithShape="1">
          <a:blip r:embed="rId2"/>
          <a:srcRect l="34375" t="24273" r="11094" b="15898"/>
          <a:stretch/>
        </p:blipFill>
        <p:spPr bwMode="auto">
          <a:xfrm>
            <a:off x="0" y="1572640"/>
            <a:ext cx="9144000" cy="52853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59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FD89-E264-4843-80E8-6D2CFC59C157}"/>
              </a:ext>
            </a:extLst>
          </p:cNvPr>
          <p:cNvSpPr>
            <a:spLocks noGrp="1"/>
          </p:cNvSpPr>
          <p:nvPr>
            <p:ph type="title"/>
          </p:nvPr>
        </p:nvSpPr>
        <p:spPr>
          <a:xfrm>
            <a:off x="609600" y="304800"/>
            <a:ext cx="8229600" cy="1143000"/>
          </a:xfrm>
        </p:spPr>
        <p:txBody>
          <a:bodyPr/>
          <a:lstStyle/>
          <a:p>
            <a:r>
              <a:rPr lang="en-US" altLang="en-US" dirty="0"/>
              <a:t>Left Side Limitation</a:t>
            </a:r>
            <a:endParaRPr lang="en-US" dirty="0"/>
          </a:p>
        </p:txBody>
      </p:sp>
      <p:sp>
        <p:nvSpPr>
          <p:cNvPr id="4" name="Date Placeholder 3">
            <a:extLst>
              <a:ext uri="{FF2B5EF4-FFF2-40B4-BE49-F238E27FC236}">
                <a16:creationId xmlns:a16="http://schemas.microsoft.com/office/drawing/2014/main" id="{C241F52B-5128-4530-B38D-6878CC0295A2}"/>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7062B2B-1539-49F8-8948-490BB8BF41C3}"/>
              </a:ext>
            </a:extLst>
          </p:cNvPr>
          <p:cNvSpPr>
            <a:spLocks noGrp="1"/>
          </p:cNvSpPr>
          <p:nvPr>
            <p:ph type="sldNum" sz="quarter" idx="12"/>
          </p:nvPr>
        </p:nvSpPr>
        <p:spPr/>
        <p:txBody>
          <a:bodyPr/>
          <a:lstStyle/>
          <a:p>
            <a:fld id="{680C5762-CF65-4775-9966-A58D40CC61B9}" type="slidenum">
              <a:rPr lang="en-US" smtClean="0"/>
              <a:t>43</a:t>
            </a:fld>
            <a:endParaRPr lang="en-US"/>
          </a:p>
        </p:txBody>
      </p:sp>
      <p:pic>
        <p:nvPicPr>
          <p:cNvPr id="12" name="Picture 11" descr="illustration of left side illustration">
            <a:extLst>
              <a:ext uri="{FF2B5EF4-FFF2-40B4-BE49-F238E27FC236}">
                <a16:creationId xmlns:a16="http://schemas.microsoft.com/office/drawing/2014/main" id="{448D8446-ECBC-47BB-83F5-8048CCE9F976}"/>
              </a:ext>
            </a:extLst>
          </p:cNvPr>
          <p:cNvPicPr/>
          <p:nvPr/>
        </p:nvPicPr>
        <p:blipFill rotWithShape="1">
          <a:blip r:embed="rId2"/>
          <a:srcRect l="34490" t="26614" r="10649" b="17388"/>
          <a:stretch/>
        </p:blipFill>
        <p:spPr bwMode="auto">
          <a:xfrm>
            <a:off x="0" y="1143000"/>
            <a:ext cx="91440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7993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143D33-397E-473F-B6F3-507A14B8A7B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9829675-E313-422E-A82C-234538F373CC}"/>
              </a:ext>
            </a:extLst>
          </p:cNvPr>
          <p:cNvSpPr>
            <a:spLocks noGrp="1"/>
          </p:cNvSpPr>
          <p:nvPr>
            <p:ph type="sldNum" sz="quarter" idx="12"/>
          </p:nvPr>
        </p:nvSpPr>
        <p:spPr/>
        <p:txBody>
          <a:bodyPr/>
          <a:lstStyle/>
          <a:p>
            <a:fld id="{680C5762-CF65-4775-9966-A58D40CC61B9}" type="slidenum">
              <a:rPr lang="en-US" smtClean="0"/>
              <a:t>44</a:t>
            </a:fld>
            <a:endParaRPr lang="en-US"/>
          </a:p>
        </p:txBody>
      </p:sp>
      <p:sp>
        <p:nvSpPr>
          <p:cNvPr id="6" name="Title 5">
            <a:extLst>
              <a:ext uri="{FF2B5EF4-FFF2-40B4-BE49-F238E27FC236}">
                <a16:creationId xmlns:a16="http://schemas.microsoft.com/office/drawing/2014/main" id="{C03B8286-573D-4F68-B36C-EE587FEC5647}"/>
              </a:ext>
            </a:extLst>
          </p:cNvPr>
          <p:cNvSpPr>
            <a:spLocks noGrp="1"/>
          </p:cNvSpPr>
          <p:nvPr>
            <p:ph type="title"/>
          </p:nvPr>
        </p:nvSpPr>
        <p:spPr/>
        <p:txBody>
          <a:bodyPr/>
          <a:lstStyle/>
          <a:p>
            <a:endParaRPr lang="en-US"/>
          </a:p>
        </p:txBody>
      </p:sp>
      <p:pic>
        <p:nvPicPr>
          <p:cNvPr id="12" name="Picture 11" descr="illustration of lane position one">
            <a:extLst>
              <a:ext uri="{FF2B5EF4-FFF2-40B4-BE49-F238E27FC236}">
                <a16:creationId xmlns:a16="http://schemas.microsoft.com/office/drawing/2014/main" id="{F866F8B8-0E3E-46D3-A20E-CA2727BAFBC1}"/>
              </a:ext>
            </a:extLst>
          </p:cNvPr>
          <p:cNvPicPr/>
          <p:nvPr/>
        </p:nvPicPr>
        <p:blipFill rotWithShape="1">
          <a:blip r:embed="rId2"/>
          <a:srcRect l="33797" t="17885" r="15625" b="14620"/>
          <a:stretch/>
        </p:blipFill>
        <p:spPr bwMode="auto">
          <a:xfrm>
            <a:off x="0" y="22412"/>
            <a:ext cx="8991600" cy="6835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278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779FF-1CE1-44D8-A6C7-677BB2777DF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F7F94518-991A-4B1B-8212-50ED9FC5E0CE}"/>
              </a:ext>
            </a:extLst>
          </p:cNvPr>
          <p:cNvSpPr>
            <a:spLocks noGrp="1"/>
          </p:cNvSpPr>
          <p:nvPr>
            <p:ph type="sldNum" sz="quarter" idx="12"/>
          </p:nvPr>
        </p:nvSpPr>
        <p:spPr/>
        <p:txBody>
          <a:bodyPr/>
          <a:lstStyle/>
          <a:p>
            <a:fld id="{680C5762-CF65-4775-9966-A58D40CC61B9}" type="slidenum">
              <a:rPr lang="en-US" smtClean="0"/>
              <a:t>45</a:t>
            </a:fld>
            <a:endParaRPr lang="en-US"/>
          </a:p>
        </p:txBody>
      </p:sp>
      <p:sp>
        <p:nvSpPr>
          <p:cNvPr id="6" name="Title 5">
            <a:extLst>
              <a:ext uri="{FF2B5EF4-FFF2-40B4-BE49-F238E27FC236}">
                <a16:creationId xmlns:a16="http://schemas.microsoft.com/office/drawing/2014/main" id="{E1EEABBC-D7CE-46C5-B905-7A5EE17502D9}"/>
              </a:ext>
            </a:extLst>
          </p:cNvPr>
          <p:cNvSpPr>
            <a:spLocks noGrp="1"/>
          </p:cNvSpPr>
          <p:nvPr>
            <p:ph type="title"/>
          </p:nvPr>
        </p:nvSpPr>
        <p:spPr/>
        <p:txBody>
          <a:bodyPr/>
          <a:lstStyle/>
          <a:p>
            <a:endParaRPr lang="en-US"/>
          </a:p>
        </p:txBody>
      </p:sp>
      <p:pic>
        <p:nvPicPr>
          <p:cNvPr id="7" name="Picture 6" descr="illustration of a driver's view from lane position one">
            <a:extLst>
              <a:ext uri="{FF2B5EF4-FFF2-40B4-BE49-F238E27FC236}">
                <a16:creationId xmlns:a16="http://schemas.microsoft.com/office/drawing/2014/main" id="{B6075AB1-87DA-4514-AEEE-A6E568358E25}"/>
              </a:ext>
            </a:extLst>
          </p:cNvPr>
          <p:cNvPicPr>
            <a:picLocks noChangeAspect="1"/>
          </p:cNvPicPr>
          <p:nvPr/>
        </p:nvPicPr>
        <p:blipFill rotWithShape="1">
          <a:blip r:embed="rId2"/>
          <a:srcRect l="35833" t="19338" r="16667" b="10140"/>
          <a:stretch/>
        </p:blipFill>
        <p:spPr>
          <a:xfrm>
            <a:off x="1" y="132042"/>
            <a:ext cx="9144000" cy="6641433"/>
          </a:xfrm>
          <a:prstGeom prst="rect">
            <a:avLst/>
          </a:prstGeom>
        </p:spPr>
      </p:pic>
    </p:spTree>
    <p:extLst>
      <p:ext uri="{BB962C8B-B14F-4D97-AF65-F5344CB8AC3E}">
        <p14:creationId xmlns:p14="http://schemas.microsoft.com/office/powerpoint/2010/main" val="129431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45067C-B096-48E3-A2F7-0420CA32A6D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07E28EB-B8AF-498B-9759-1F877CFC1EAE}"/>
              </a:ext>
            </a:extLst>
          </p:cNvPr>
          <p:cNvSpPr>
            <a:spLocks noGrp="1"/>
          </p:cNvSpPr>
          <p:nvPr>
            <p:ph type="sldNum" sz="quarter" idx="12"/>
          </p:nvPr>
        </p:nvSpPr>
        <p:spPr/>
        <p:txBody>
          <a:bodyPr/>
          <a:lstStyle/>
          <a:p>
            <a:fld id="{680C5762-CF65-4775-9966-A58D40CC61B9}" type="slidenum">
              <a:rPr lang="en-US" smtClean="0"/>
              <a:t>46</a:t>
            </a:fld>
            <a:endParaRPr lang="en-US"/>
          </a:p>
        </p:txBody>
      </p:sp>
      <p:sp>
        <p:nvSpPr>
          <p:cNvPr id="6" name="Title 5">
            <a:extLst>
              <a:ext uri="{FF2B5EF4-FFF2-40B4-BE49-F238E27FC236}">
                <a16:creationId xmlns:a16="http://schemas.microsoft.com/office/drawing/2014/main" id="{CA32A0A1-DB5F-4A96-9F84-5AF36AAC3058}"/>
              </a:ext>
            </a:extLst>
          </p:cNvPr>
          <p:cNvSpPr>
            <a:spLocks noGrp="1"/>
          </p:cNvSpPr>
          <p:nvPr>
            <p:ph type="title"/>
          </p:nvPr>
        </p:nvSpPr>
        <p:spPr/>
        <p:txBody>
          <a:bodyPr/>
          <a:lstStyle/>
          <a:p>
            <a:endParaRPr lang="en-US"/>
          </a:p>
        </p:txBody>
      </p:sp>
      <p:pic>
        <p:nvPicPr>
          <p:cNvPr id="7" name="Picture 6" descr="illustration of lane position two">
            <a:extLst>
              <a:ext uri="{FF2B5EF4-FFF2-40B4-BE49-F238E27FC236}">
                <a16:creationId xmlns:a16="http://schemas.microsoft.com/office/drawing/2014/main" id="{25033F37-6398-4D7D-A95E-3AB07C51E200}"/>
              </a:ext>
            </a:extLst>
          </p:cNvPr>
          <p:cNvPicPr>
            <a:picLocks noChangeAspect="1"/>
          </p:cNvPicPr>
          <p:nvPr/>
        </p:nvPicPr>
        <p:blipFill rotWithShape="1">
          <a:blip r:embed="rId2"/>
          <a:srcRect l="35834" t="20871" r="13333" b="14739"/>
          <a:stretch/>
        </p:blipFill>
        <p:spPr>
          <a:xfrm>
            <a:off x="27907" y="94427"/>
            <a:ext cx="9088185" cy="6763573"/>
          </a:xfrm>
          <a:prstGeom prst="rect">
            <a:avLst/>
          </a:prstGeom>
        </p:spPr>
      </p:pic>
    </p:spTree>
    <p:extLst>
      <p:ext uri="{BB962C8B-B14F-4D97-AF65-F5344CB8AC3E}">
        <p14:creationId xmlns:p14="http://schemas.microsoft.com/office/powerpoint/2010/main" val="3585601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0B0CA2-8B7D-4A46-A4CF-F2DF4C266A9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B1A777F1-387E-46AF-B3E3-423DA49ABAA2}"/>
              </a:ext>
            </a:extLst>
          </p:cNvPr>
          <p:cNvSpPr>
            <a:spLocks noGrp="1"/>
          </p:cNvSpPr>
          <p:nvPr>
            <p:ph type="sldNum" sz="quarter" idx="12"/>
          </p:nvPr>
        </p:nvSpPr>
        <p:spPr/>
        <p:txBody>
          <a:bodyPr/>
          <a:lstStyle/>
          <a:p>
            <a:fld id="{680C5762-CF65-4775-9966-A58D40CC61B9}" type="slidenum">
              <a:rPr lang="en-US" smtClean="0"/>
              <a:t>47</a:t>
            </a:fld>
            <a:endParaRPr lang="en-US"/>
          </a:p>
        </p:txBody>
      </p:sp>
      <p:pic>
        <p:nvPicPr>
          <p:cNvPr id="10" name="Picture 9" descr="illustration of a driver's perspective from lane position two">
            <a:extLst>
              <a:ext uri="{FF2B5EF4-FFF2-40B4-BE49-F238E27FC236}">
                <a16:creationId xmlns:a16="http://schemas.microsoft.com/office/drawing/2014/main" id="{908B7712-BFDA-46E7-BAE1-D87BB6C6C30F}"/>
              </a:ext>
            </a:extLst>
          </p:cNvPr>
          <p:cNvPicPr/>
          <p:nvPr/>
        </p:nvPicPr>
        <p:blipFill rotWithShape="1">
          <a:blip r:embed="rId2"/>
          <a:srcRect l="34028" t="20227" r="14121" b="17601"/>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775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3529BA-0357-4143-BBFB-0415834D53F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608C0B6-E45B-4EC9-92B9-F4EC061B0654}"/>
              </a:ext>
            </a:extLst>
          </p:cNvPr>
          <p:cNvSpPr>
            <a:spLocks noGrp="1"/>
          </p:cNvSpPr>
          <p:nvPr>
            <p:ph type="sldNum" sz="quarter" idx="12"/>
          </p:nvPr>
        </p:nvSpPr>
        <p:spPr/>
        <p:txBody>
          <a:bodyPr/>
          <a:lstStyle/>
          <a:p>
            <a:fld id="{680C5762-CF65-4775-9966-A58D40CC61B9}" type="slidenum">
              <a:rPr lang="en-US" smtClean="0"/>
              <a:t>48</a:t>
            </a:fld>
            <a:endParaRPr lang="en-US"/>
          </a:p>
        </p:txBody>
      </p:sp>
      <p:pic>
        <p:nvPicPr>
          <p:cNvPr id="11" name="Picture 10" descr="illustration of lane position three">
            <a:extLst>
              <a:ext uri="{FF2B5EF4-FFF2-40B4-BE49-F238E27FC236}">
                <a16:creationId xmlns:a16="http://schemas.microsoft.com/office/drawing/2014/main" id="{FFF6CF06-9983-4D79-9C6B-6764F75298E0}"/>
              </a:ext>
            </a:extLst>
          </p:cNvPr>
          <p:cNvPicPr/>
          <p:nvPr/>
        </p:nvPicPr>
        <p:blipFill rotWithShape="1">
          <a:blip r:embed="rId2"/>
          <a:srcRect l="35185" t="19376" r="13658" b="1355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636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24097CC-4724-4674-8401-B5EEFCA4511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DBA90961-0B59-4565-8F15-05CF30620B7E}"/>
              </a:ext>
            </a:extLst>
          </p:cNvPr>
          <p:cNvSpPr>
            <a:spLocks noGrp="1"/>
          </p:cNvSpPr>
          <p:nvPr>
            <p:ph type="sldNum" sz="quarter" idx="12"/>
          </p:nvPr>
        </p:nvSpPr>
        <p:spPr/>
        <p:txBody>
          <a:bodyPr/>
          <a:lstStyle/>
          <a:p>
            <a:fld id="{680C5762-CF65-4775-9966-A58D40CC61B9}" type="slidenum">
              <a:rPr lang="en-US" smtClean="0"/>
              <a:t>49</a:t>
            </a:fld>
            <a:endParaRPr lang="en-US"/>
          </a:p>
        </p:txBody>
      </p:sp>
      <p:pic>
        <p:nvPicPr>
          <p:cNvPr id="7" name="Picture 6" descr="illustration of a driver's visual perception from lane position three">
            <a:extLst>
              <a:ext uri="{FF2B5EF4-FFF2-40B4-BE49-F238E27FC236}">
                <a16:creationId xmlns:a16="http://schemas.microsoft.com/office/drawing/2014/main" id="{D5AE619C-F74C-4B4F-B649-E683D180025C}"/>
              </a:ext>
            </a:extLst>
          </p:cNvPr>
          <p:cNvPicPr/>
          <p:nvPr/>
        </p:nvPicPr>
        <p:blipFill rotWithShape="1">
          <a:blip r:embed="rId2"/>
          <a:srcRect l="34143" t="19163" r="14121" b="13982"/>
          <a:stretch/>
        </p:blipFill>
        <p:spPr bwMode="auto">
          <a:xfrm>
            <a:off x="0" y="0"/>
            <a:ext cx="90678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59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B4E4-5E0D-44F6-B132-DFA7BB833919}"/>
              </a:ext>
            </a:extLst>
          </p:cNvPr>
          <p:cNvSpPr>
            <a:spLocks noGrp="1"/>
          </p:cNvSpPr>
          <p:nvPr>
            <p:ph type="title"/>
          </p:nvPr>
        </p:nvSpPr>
        <p:spPr/>
        <p:txBody>
          <a:bodyPr/>
          <a:lstStyle/>
          <a:p>
            <a:r>
              <a:rPr lang="en-US" altLang="en-US" dirty="0"/>
              <a:t>Under the Hood Checks</a:t>
            </a:r>
          </a:p>
        </p:txBody>
      </p:sp>
      <p:sp>
        <p:nvSpPr>
          <p:cNvPr id="4" name="Date Placeholder 3">
            <a:extLst>
              <a:ext uri="{FF2B5EF4-FFF2-40B4-BE49-F238E27FC236}">
                <a16:creationId xmlns:a16="http://schemas.microsoft.com/office/drawing/2014/main" id="{859B21CA-55B6-486D-AA8D-1BD43E6AA50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7E123ED-FE80-48DA-A314-7A65A435E988}"/>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12" name="Picture 11" descr="diagram of beneath the hood">
            <a:extLst>
              <a:ext uri="{FF2B5EF4-FFF2-40B4-BE49-F238E27FC236}">
                <a16:creationId xmlns:a16="http://schemas.microsoft.com/office/drawing/2014/main" id="{C31924F9-0294-41B7-91A7-B322A7293FBC}"/>
              </a:ext>
            </a:extLst>
          </p:cNvPr>
          <p:cNvPicPr/>
          <p:nvPr/>
        </p:nvPicPr>
        <p:blipFill rotWithShape="1">
          <a:blip r:embed="rId2"/>
          <a:srcRect l="36921" t="28957" r="11806" b="8872"/>
          <a:stretch/>
        </p:blipFill>
        <p:spPr bwMode="auto">
          <a:xfrm>
            <a:off x="0" y="1219200"/>
            <a:ext cx="9112624" cy="563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0625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51F5A4-2634-4C78-91AF-D0F11240542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DE111A8-FA25-4833-A6D6-82B03968FB11}"/>
              </a:ext>
            </a:extLst>
          </p:cNvPr>
          <p:cNvSpPr>
            <a:spLocks noGrp="1"/>
          </p:cNvSpPr>
          <p:nvPr>
            <p:ph type="sldNum" sz="quarter" idx="12"/>
          </p:nvPr>
        </p:nvSpPr>
        <p:spPr/>
        <p:txBody>
          <a:bodyPr/>
          <a:lstStyle/>
          <a:p>
            <a:fld id="{680C5762-CF65-4775-9966-A58D40CC61B9}" type="slidenum">
              <a:rPr lang="en-US" smtClean="0"/>
              <a:t>50</a:t>
            </a:fld>
            <a:endParaRPr lang="en-US"/>
          </a:p>
        </p:txBody>
      </p:sp>
      <p:pic>
        <p:nvPicPr>
          <p:cNvPr id="11" name="Picture 10" descr="illustration of lane position one">
            <a:extLst>
              <a:ext uri="{FF2B5EF4-FFF2-40B4-BE49-F238E27FC236}">
                <a16:creationId xmlns:a16="http://schemas.microsoft.com/office/drawing/2014/main" id="{62168D6B-6B7E-4A05-9550-D094A1A4B542}"/>
              </a:ext>
            </a:extLst>
          </p:cNvPr>
          <p:cNvPicPr/>
          <p:nvPr/>
        </p:nvPicPr>
        <p:blipFill rotWithShape="1">
          <a:blip r:embed="rId2"/>
          <a:srcRect l="34143" t="20227" r="18288" b="11852"/>
          <a:stretch/>
        </p:blipFill>
        <p:spPr bwMode="auto">
          <a:xfrm>
            <a:off x="0" y="141007"/>
            <a:ext cx="9067800" cy="67169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1873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5B2A1-75B1-414C-8C65-8A5B41BB6290}"/>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C5894D2-FE34-434A-B47A-DBC9DEE6CD61}"/>
              </a:ext>
            </a:extLst>
          </p:cNvPr>
          <p:cNvSpPr>
            <a:spLocks noGrp="1"/>
          </p:cNvSpPr>
          <p:nvPr>
            <p:ph type="sldNum" sz="quarter" idx="12"/>
          </p:nvPr>
        </p:nvSpPr>
        <p:spPr/>
        <p:txBody>
          <a:bodyPr/>
          <a:lstStyle/>
          <a:p>
            <a:fld id="{680C5762-CF65-4775-9966-A58D40CC61B9}" type="slidenum">
              <a:rPr lang="en-US" smtClean="0"/>
              <a:t>51</a:t>
            </a:fld>
            <a:endParaRPr lang="en-US"/>
          </a:p>
        </p:txBody>
      </p:sp>
      <p:pic>
        <p:nvPicPr>
          <p:cNvPr id="6" name="Picture 5" descr="illustration of a car moving from lane position one to lane position two">
            <a:extLst>
              <a:ext uri="{FF2B5EF4-FFF2-40B4-BE49-F238E27FC236}">
                <a16:creationId xmlns:a16="http://schemas.microsoft.com/office/drawing/2014/main" id="{21C7864D-4512-42FA-85E6-4C5F4DBCAD07}"/>
              </a:ext>
            </a:extLst>
          </p:cNvPr>
          <p:cNvPicPr/>
          <p:nvPr/>
        </p:nvPicPr>
        <p:blipFill rotWithShape="1">
          <a:blip r:embed="rId2"/>
          <a:srcRect l="34606" t="19163" r="14005" b="13982"/>
          <a:stretch/>
        </p:blipFill>
        <p:spPr bwMode="auto">
          <a:xfrm>
            <a:off x="0" y="1"/>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4537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714A8A-6E04-4876-ACA5-F2C7671909E9}"/>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3F23587-4490-4137-AC73-BD63C6B485C6}"/>
              </a:ext>
            </a:extLst>
          </p:cNvPr>
          <p:cNvSpPr>
            <a:spLocks noGrp="1"/>
          </p:cNvSpPr>
          <p:nvPr>
            <p:ph type="sldNum" sz="quarter" idx="12"/>
          </p:nvPr>
        </p:nvSpPr>
        <p:spPr/>
        <p:txBody>
          <a:bodyPr/>
          <a:lstStyle/>
          <a:p>
            <a:fld id="{680C5762-CF65-4775-9966-A58D40CC61B9}" type="slidenum">
              <a:rPr lang="en-US" smtClean="0"/>
              <a:t>52</a:t>
            </a:fld>
            <a:endParaRPr lang="en-US"/>
          </a:p>
        </p:txBody>
      </p:sp>
      <p:pic>
        <p:nvPicPr>
          <p:cNvPr id="6" name="Picture 5" descr="illustration of a driver switching from lane position one to lane position three">
            <a:extLst>
              <a:ext uri="{FF2B5EF4-FFF2-40B4-BE49-F238E27FC236}">
                <a16:creationId xmlns:a16="http://schemas.microsoft.com/office/drawing/2014/main" id="{368BBC26-CADB-450D-B25D-F31F6EF030BA}"/>
              </a:ext>
            </a:extLst>
          </p:cNvPr>
          <p:cNvPicPr/>
          <p:nvPr/>
        </p:nvPicPr>
        <p:blipFill rotWithShape="1">
          <a:blip r:embed="rId2"/>
          <a:srcRect l="34144" t="20440" r="14467" b="13343"/>
          <a:stretch/>
        </p:blipFill>
        <p:spPr bwMode="auto">
          <a:xfrm>
            <a:off x="0" y="466725"/>
            <a:ext cx="9067800" cy="6391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1617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28180C-8F04-48F8-9FE3-A4411DB4B217}"/>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E74C798F-2112-4407-BFEE-12535FF22961}"/>
              </a:ext>
            </a:extLst>
          </p:cNvPr>
          <p:cNvSpPr>
            <a:spLocks noGrp="1"/>
          </p:cNvSpPr>
          <p:nvPr>
            <p:ph type="sldNum" sz="quarter" idx="12"/>
          </p:nvPr>
        </p:nvSpPr>
        <p:spPr/>
        <p:txBody>
          <a:bodyPr/>
          <a:lstStyle/>
          <a:p>
            <a:fld id="{680C5762-CF65-4775-9966-A58D40CC61B9}" type="slidenum">
              <a:rPr lang="en-US" smtClean="0"/>
              <a:t>53</a:t>
            </a:fld>
            <a:endParaRPr lang="en-US"/>
          </a:p>
        </p:txBody>
      </p:sp>
      <p:pic>
        <p:nvPicPr>
          <p:cNvPr id="6" name="Picture 5" descr="illustration of all possible lane positions">
            <a:extLst>
              <a:ext uri="{FF2B5EF4-FFF2-40B4-BE49-F238E27FC236}">
                <a16:creationId xmlns:a16="http://schemas.microsoft.com/office/drawing/2014/main" id="{5ACD893C-DD0A-4FBE-BAE6-AB0D6CCC7C12}"/>
              </a:ext>
            </a:extLst>
          </p:cNvPr>
          <p:cNvPicPr/>
          <p:nvPr/>
        </p:nvPicPr>
        <p:blipFill rotWithShape="1">
          <a:blip r:embed="rId2"/>
          <a:srcRect l="34606" t="18736" r="11343" b="12278"/>
          <a:stretch/>
        </p:blipFill>
        <p:spPr bwMode="auto">
          <a:xfrm>
            <a:off x="0" y="167900"/>
            <a:ext cx="9144000" cy="66900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732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F88323-4E9C-4319-BA6F-B4C0FBEC2B7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237FDC26-DF70-4929-9A7B-953C88CB83FE}"/>
              </a:ext>
            </a:extLst>
          </p:cNvPr>
          <p:cNvSpPr>
            <a:spLocks noGrp="1"/>
          </p:cNvSpPr>
          <p:nvPr>
            <p:ph type="sldNum" sz="quarter" idx="12"/>
          </p:nvPr>
        </p:nvSpPr>
        <p:spPr/>
        <p:txBody>
          <a:bodyPr/>
          <a:lstStyle/>
          <a:p>
            <a:fld id="{680C5762-CF65-4775-9966-A58D40CC61B9}" type="slidenum">
              <a:rPr lang="en-US" smtClean="0"/>
              <a:t>54</a:t>
            </a:fld>
            <a:endParaRPr lang="en-US"/>
          </a:p>
        </p:txBody>
      </p:sp>
      <p:pic>
        <p:nvPicPr>
          <p:cNvPr id="6" name="Picture 5" descr="illustration of angle parking">
            <a:extLst>
              <a:ext uri="{FF2B5EF4-FFF2-40B4-BE49-F238E27FC236}">
                <a16:creationId xmlns:a16="http://schemas.microsoft.com/office/drawing/2014/main" id="{608BAAC1-EE8D-417B-81C1-CA0ABE2FECA2}"/>
              </a:ext>
            </a:extLst>
          </p:cNvPr>
          <p:cNvPicPr>
            <a:picLocks noChangeAspect="1"/>
          </p:cNvPicPr>
          <p:nvPr/>
        </p:nvPicPr>
        <p:blipFill rotWithShape="1">
          <a:blip r:embed="rId2"/>
          <a:srcRect l="33333" t="17805" r="10833" b="8607"/>
          <a:stretch/>
        </p:blipFill>
        <p:spPr>
          <a:xfrm>
            <a:off x="0" y="136524"/>
            <a:ext cx="9191490" cy="6721475"/>
          </a:xfrm>
          <a:prstGeom prst="rect">
            <a:avLst/>
          </a:prstGeom>
        </p:spPr>
      </p:pic>
    </p:spTree>
    <p:extLst>
      <p:ext uri="{BB962C8B-B14F-4D97-AF65-F5344CB8AC3E}">
        <p14:creationId xmlns:p14="http://schemas.microsoft.com/office/powerpoint/2010/main" val="1077342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0331F6-5AEA-4CCD-9F09-6DA3B8C717BD}"/>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7E1F153-AE9C-4C56-A1A5-D67601FE987C}"/>
              </a:ext>
            </a:extLst>
          </p:cNvPr>
          <p:cNvSpPr>
            <a:spLocks noGrp="1"/>
          </p:cNvSpPr>
          <p:nvPr>
            <p:ph type="sldNum" sz="quarter" idx="12"/>
          </p:nvPr>
        </p:nvSpPr>
        <p:spPr/>
        <p:txBody>
          <a:bodyPr/>
          <a:lstStyle/>
          <a:p>
            <a:fld id="{680C5762-CF65-4775-9966-A58D40CC61B9}" type="slidenum">
              <a:rPr lang="en-US" smtClean="0"/>
              <a:t>55</a:t>
            </a:fld>
            <a:endParaRPr lang="en-US"/>
          </a:p>
        </p:txBody>
      </p:sp>
      <p:pic>
        <p:nvPicPr>
          <p:cNvPr id="6" name="Picture 5" descr="illustration of standard referencing points">
            <a:extLst>
              <a:ext uri="{FF2B5EF4-FFF2-40B4-BE49-F238E27FC236}">
                <a16:creationId xmlns:a16="http://schemas.microsoft.com/office/drawing/2014/main" id="{3CC2AF67-8814-4648-85F5-DC84D916F431}"/>
              </a:ext>
            </a:extLst>
          </p:cNvPr>
          <p:cNvPicPr>
            <a:picLocks noChangeAspect="1"/>
          </p:cNvPicPr>
          <p:nvPr/>
        </p:nvPicPr>
        <p:blipFill rotWithShape="1">
          <a:blip r:embed="rId2"/>
          <a:srcRect l="33333" t="17806" r="10833" b="7074"/>
          <a:stretch/>
        </p:blipFill>
        <p:spPr>
          <a:xfrm>
            <a:off x="22412" y="0"/>
            <a:ext cx="9064690" cy="6858000"/>
          </a:xfrm>
          <a:prstGeom prst="rect">
            <a:avLst/>
          </a:prstGeom>
        </p:spPr>
      </p:pic>
    </p:spTree>
    <p:extLst>
      <p:ext uri="{BB962C8B-B14F-4D97-AF65-F5344CB8AC3E}">
        <p14:creationId xmlns:p14="http://schemas.microsoft.com/office/powerpoint/2010/main" val="322391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Driver’s Education and Safety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56</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1/28/2020</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pic>
        <p:nvPicPr>
          <p:cNvPr id="7" name="Picture 6" descr="Logo of a car superimposed on outline of Pennsylvania">
            <a:extLst>
              <a:ext uri="{FF2B5EF4-FFF2-40B4-BE49-F238E27FC236}">
                <a16:creationId xmlns:a16="http://schemas.microsoft.com/office/drawing/2014/main" id="{33A1349B-779F-4D55-80EB-228850BDFBA5}"/>
              </a:ext>
            </a:extLst>
          </p:cNvPr>
          <p:cNvPicPr/>
          <p:nvPr/>
        </p:nvPicPr>
        <p:blipFill rotWithShape="1">
          <a:blip r:embed="rId2"/>
          <a:srcRect l="16319" t="84606" r="73959" b="3732"/>
          <a:stretch/>
        </p:blipFill>
        <p:spPr bwMode="auto">
          <a:xfrm>
            <a:off x="457200" y="5876413"/>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321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B979-F9B4-4028-B95F-387B35087745}"/>
              </a:ext>
            </a:extLst>
          </p:cNvPr>
          <p:cNvSpPr>
            <a:spLocks noGrp="1"/>
          </p:cNvSpPr>
          <p:nvPr>
            <p:ph type="title"/>
          </p:nvPr>
        </p:nvSpPr>
        <p:spPr>
          <a:xfrm>
            <a:off x="533400" y="378198"/>
            <a:ext cx="8229600" cy="1143000"/>
          </a:xfrm>
        </p:spPr>
        <p:txBody>
          <a:bodyPr>
            <a:normAutofit/>
          </a:bodyPr>
          <a:lstStyle/>
          <a:p>
            <a:r>
              <a:rPr lang="en-US" altLang="en-US" dirty="0"/>
              <a:t>Driver Readiness Tasks</a:t>
            </a:r>
          </a:p>
        </p:txBody>
      </p:sp>
      <p:sp>
        <p:nvSpPr>
          <p:cNvPr id="4" name="Date Placeholder 3">
            <a:extLst>
              <a:ext uri="{FF2B5EF4-FFF2-40B4-BE49-F238E27FC236}">
                <a16:creationId xmlns:a16="http://schemas.microsoft.com/office/drawing/2014/main" id="{E79E409F-C057-4C4F-B5EF-7796E44EF55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2B394D2-77A8-4971-BA6B-98C701CFEEA6}"/>
              </a:ext>
            </a:extLst>
          </p:cNvPr>
          <p:cNvSpPr>
            <a:spLocks noGrp="1"/>
          </p:cNvSpPr>
          <p:nvPr>
            <p:ph type="sldNum" sz="quarter" idx="12"/>
          </p:nvPr>
        </p:nvSpPr>
        <p:spPr/>
        <p:txBody>
          <a:bodyPr/>
          <a:lstStyle/>
          <a:p>
            <a:fld id="{680C5762-CF65-4775-9966-A58D40CC61B9}" type="slidenum">
              <a:rPr lang="en-US" smtClean="0"/>
              <a:t>6</a:t>
            </a:fld>
            <a:endParaRPr lang="en-US"/>
          </a:p>
        </p:txBody>
      </p:sp>
      <p:sp>
        <p:nvSpPr>
          <p:cNvPr id="8" name="Rectangle 1028">
            <a:extLst>
              <a:ext uri="{FF2B5EF4-FFF2-40B4-BE49-F238E27FC236}">
                <a16:creationId xmlns:a16="http://schemas.microsoft.com/office/drawing/2014/main" id="{5D2CCE2B-9D05-4499-8F7A-0EA5F0868D3C}"/>
              </a:ext>
            </a:extLst>
          </p:cNvPr>
          <p:cNvSpPr>
            <a:spLocks noChangeArrowheads="1"/>
          </p:cNvSpPr>
          <p:nvPr/>
        </p:nvSpPr>
        <p:spPr bwMode="auto">
          <a:xfrm>
            <a:off x="1981200" y="13716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b="1" dirty="0">
                <a:solidFill>
                  <a:srgbClr val="00B082"/>
                </a:solidFill>
                <a:latin typeface="Arial" panose="020B0604020202020204" pitchFamily="34" charset="0"/>
              </a:rPr>
              <a:t>Security</a:t>
            </a:r>
            <a:r>
              <a:rPr lang="en-US" altLang="en-US" sz="2000" b="1"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Check passengers for safe entry</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Lock doors</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Place key in appropriate location</a:t>
            </a:r>
          </a:p>
          <a:p>
            <a:pPr>
              <a:lnSpc>
                <a:spcPct val="160000"/>
              </a:lnSpc>
              <a:spcBef>
                <a:spcPct val="20000"/>
              </a:spcBef>
              <a:buClr>
                <a:srgbClr val="CC0000"/>
              </a:buClr>
              <a:buSzPct val="160000"/>
              <a:buFont typeface="Wingdings" panose="05000000000000000000" pitchFamily="2" charset="2"/>
              <a:buChar char="ü"/>
            </a:pPr>
            <a:r>
              <a:rPr lang="en-US" altLang="en-US" sz="2000" b="1" dirty="0">
                <a:solidFill>
                  <a:srgbClr val="00B082"/>
                </a:solidFill>
                <a:latin typeface="Arial" panose="020B0604020202020204" pitchFamily="34" charset="0"/>
              </a:rPr>
              <a:t>Seating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foot pedal and dead deal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steering wheel reach and hand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visual needs</a:t>
            </a:r>
          </a:p>
        </p:txBody>
      </p:sp>
      <p:pic>
        <p:nvPicPr>
          <p:cNvPr id="10" name="Picture 1030" descr="picture of a head with input output">
            <a:extLst>
              <a:ext uri="{FF2B5EF4-FFF2-40B4-BE49-F238E27FC236}">
                <a16:creationId xmlns:a16="http://schemas.microsoft.com/office/drawing/2014/main" id="{582ACCCF-7324-4ED7-9797-945464B84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48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8C46-3349-4AFB-84BB-9C463D9EB3E9}"/>
              </a:ext>
            </a:extLst>
          </p:cNvPr>
          <p:cNvSpPr>
            <a:spLocks noGrp="1"/>
          </p:cNvSpPr>
          <p:nvPr>
            <p:ph type="title"/>
          </p:nvPr>
        </p:nvSpPr>
        <p:spPr/>
        <p:txBody>
          <a:bodyPr/>
          <a:lstStyle/>
          <a:p>
            <a:pPr>
              <a:spcBef>
                <a:spcPct val="50000"/>
              </a:spcBef>
              <a:defRPr/>
            </a:pPr>
            <a:r>
              <a:rPr lang="en-US" altLang="en-US" dirty="0"/>
              <a:t>Driver Readiness Tasks</a:t>
            </a:r>
          </a:p>
        </p:txBody>
      </p:sp>
      <p:sp>
        <p:nvSpPr>
          <p:cNvPr id="4" name="Date Placeholder 3">
            <a:extLst>
              <a:ext uri="{FF2B5EF4-FFF2-40B4-BE49-F238E27FC236}">
                <a16:creationId xmlns:a16="http://schemas.microsoft.com/office/drawing/2014/main" id="{A36CB2FC-3450-4FCB-836D-AD1A7B14DFF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5540A734-27B1-47A9-B10C-28742E0B3F02}"/>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7" name="Picture 2054" descr="picture of a head with input output">
            <a:extLst>
              <a:ext uri="{FF2B5EF4-FFF2-40B4-BE49-F238E27FC236}">
                <a16:creationId xmlns:a16="http://schemas.microsoft.com/office/drawing/2014/main" id="{6ABFE35B-955A-4C16-BBE1-2C9A5CC6E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52">
            <a:extLst>
              <a:ext uri="{FF2B5EF4-FFF2-40B4-BE49-F238E27FC236}">
                <a16:creationId xmlns:a16="http://schemas.microsoft.com/office/drawing/2014/main" id="{14E2D7C0-1885-49BF-BE1C-E555D69EE893}"/>
              </a:ext>
            </a:extLst>
          </p:cNvPr>
          <p:cNvSpPr>
            <a:spLocks noChangeArrowheads="1"/>
          </p:cNvSpPr>
          <p:nvPr/>
        </p:nvSpPr>
        <p:spPr bwMode="auto">
          <a:xfrm>
            <a:off x="1981200" y="12954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1800" dirty="0">
                <a:solidFill>
                  <a:srgbClr val="00B082"/>
                </a:solidFill>
                <a:latin typeface="Arial" panose="020B0604020202020204" pitchFamily="34" charset="0"/>
              </a:rPr>
              <a:t>Restraints</a:t>
            </a:r>
            <a:r>
              <a:rPr lang="en-US" altLang="en-US" sz="18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 Safety belt adjustment and appropriate air bag position</a:t>
            </a:r>
          </a:p>
          <a:p>
            <a:pPr>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 Head restraint position (rear and side protection)</a:t>
            </a:r>
          </a:p>
          <a:p>
            <a:pPr>
              <a:lnSpc>
                <a:spcPct val="160000"/>
              </a:lnSpc>
              <a:spcBef>
                <a:spcPct val="20000"/>
              </a:spcBef>
              <a:buClr>
                <a:srgbClr val="CC0000"/>
              </a:buClr>
              <a:buSzPct val="160000"/>
              <a:buFont typeface="Wingdings" panose="05000000000000000000" pitchFamily="2" charset="2"/>
              <a:buChar char="ü"/>
            </a:pPr>
            <a:r>
              <a:rPr lang="en-US" altLang="en-US" sz="1800" dirty="0">
                <a:solidFill>
                  <a:srgbClr val="00B082"/>
                </a:solidFill>
                <a:latin typeface="Arial" panose="020B0604020202020204" pitchFamily="34" charset="0"/>
              </a:rPr>
              <a:t>Mirrors</a:t>
            </a:r>
          </a:p>
          <a:p>
            <a:pPr lvl="1">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Rear view mirror settings (200 feet to rear)</a:t>
            </a:r>
          </a:p>
          <a:p>
            <a:pPr lvl="1">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Side view mirror settings (15 degrees out will gain side views)</a:t>
            </a:r>
          </a:p>
          <a:p>
            <a:pPr lvl="1">
              <a:lnSpc>
                <a:spcPct val="160000"/>
              </a:lnSpc>
              <a:spcBef>
                <a:spcPct val="20000"/>
              </a:spcBef>
              <a:buClr>
                <a:srgbClr val="CC0000"/>
              </a:buClr>
              <a:buSzPct val="160000"/>
              <a:buFontTx/>
              <a:buChar char="-"/>
            </a:pPr>
            <a:r>
              <a:rPr lang="en-US" altLang="en-US" sz="1800" dirty="0">
                <a:latin typeface="Arial" panose="020B0604020202020204" pitchFamily="34" charset="0"/>
              </a:rPr>
              <a:t>May be adjusted to view sides rather then rear view</a:t>
            </a:r>
          </a:p>
          <a:p>
            <a:pPr lvl="1">
              <a:lnSpc>
                <a:spcPct val="160000"/>
              </a:lnSpc>
              <a:spcBef>
                <a:spcPct val="20000"/>
              </a:spcBef>
              <a:buClr>
                <a:srgbClr val="CC0000"/>
              </a:buClr>
              <a:buSzPct val="160000"/>
              <a:buFontTx/>
              <a:buChar char="-"/>
            </a:pPr>
            <a:r>
              <a:rPr lang="en-US" altLang="en-US" sz="1800" dirty="0">
                <a:latin typeface="Arial" panose="020B0604020202020204" pitchFamily="34" charset="0"/>
              </a:rPr>
              <a:t>Rear view needed when inside mirror view is blocked to rear</a:t>
            </a:r>
          </a:p>
        </p:txBody>
      </p:sp>
    </p:spTree>
    <p:extLst>
      <p:ext uri="{BB962C8B-B14F-4D97-AF65-F5344CB8AC3E}">
        <p14:creationId xmlns:p14="http://schemas.microsoft.com/office/powerpoint/2010/main" val="220099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cture of a dash board">
            <a:extLst>
              <a:ext uri="{FF2B5EF4-FFF2-40B4-BE49-F238E27FC236}">
                <a16:creationId xmlns:a16="http://schemas.microsoft.com/office/drawing/2014/main" id="{AC443840-9B1F-4E40-8CEF-0239176F7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464CC2-9B92-49F5-8FB8-62D7E6C6ACE3}"/>
              </a:ext>
            </a:extLst>
          </p:cNvPr>
          <p:cNvSpPr>
            <a:spLocks noGrp="1"/>
          </p:cNvSpPr>
          <p:nvPr>
            <p:ph type="title"/>
          </p:nvPr>
        </p:nvSpPr>
        <p:spPr/>
        <p:txBody>
          <a:bodyPr>
            <a:normAutofit/>
          </a:bodyPr>
          <a:lstStyle/>
          <a:p>
            <a:r>
              <a:rPr lang="en-US" altLang="en-US" dirty="0"/>
              <a:t>Starting Tasks </a:t>
            </a:r>
          </a:p>
        </p:txBody>
      </p:sp>
      <p:sp>
        <p:nvSpPr>
          <p:cNvPr id="4" name="Date Placeholder 3">
            <a:extLst>
              <a:ext uri="{FF2B5EF4-FFF2-40B4-BE49-F238E27FC236}">
                <a16:creationId xmlns:a16="http://schemas.microsoft.com/office/drawing/2014/main" id="{A88A7A09-F103-4C9A-A693-4A87B0F823A7}"/>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B9BB25E-5CE9-4C94-95A2-AD782E4E6E91}"/>
              </a:ext>
            </a:extLst>
          </p:cNvPr>
          <p:cNvSpPr>
            <a:spLocks noGrp="1"/>
          </p:cNvSpPr>
          <p:nvPr>
            <p:ph type="sldNum" sz="quarter" idx="12"/>
          </p:nvPr>
        </p:nvSpPr>
        <p:spPr/>
        <p:txBody>
          <a:bodyPr/>
          <a:lstStyle/>
          <a:p>
            <a:fld id="{680C5762-CF65-4775-9966-A58D40CC61B9}" type="slidenum">
              <a:rPr lang="en-US" smtClean="0"/>
              <a:t>8</a:t>
            </a:fld>
            <a:endParaRPr lang="en-US"/>
          </a:p>
        </p:txBody>
      </p:sp>
      <p:pic>
        <p:nvPicPr>
          <p:cNvPr id="13" name="Picture 8" descr="picture of a key in ignition">
            <a:extLst>
              <a:ext uri="{FF2B5EF4-FFF2-40B4-BE49-F238E27FC236}">
                <a16:creationId xmlns:a16="http://schemas.microsoft.com/office/drawing/2014/main" id="{5F1DCB3D-7B1B-438E-A6DE-8CC789172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718" y="118596"/>
            <a:ext cx="2571750" cy="24796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6A933C0-253F-4A86-B17C-44F818D6C912}"/>
              </a:ext>
            </a:extLst>
          </p:cNvPr>
          <p:cNvSpPr>
            <a:spLocks noChangeArrowheads="1"/>
          </p:cNvSpPr>
          <p:nvPr/>
        </p:nvSpPr>
        <p:spPr bwMode="auto">
          <a:xfrm>
            <a:off x="2286000" y="2286000"/>
            <a:ext cx="4038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68325" indent="-568325" algn="l">
              <a:defRPr sz="2400">
                <a:solidFill>
                  <a:schemeClr val="tx1"/>
                </a:solidFill>
                <a:latin typeface="Times New Roman" panose="02020603050405020304" pitchFamily="18" charset="0"/>
              </a:defRPr>
            </a:lvl1pPr>
            <a:lvl2pPr marL="968375" indent="-285750" algn="l">
              <a:defRPr sz="2400">
                <a:solidFill>
                  <a:schemeClr val="tx1"/>
                </a:solidFill>
                <a:latin typeface="Times New Roman" panose="02020603050405020304" pitchFamily="18" charset="0"/>
              </a:defRPr>
            </a:lvl2pPr>
            <a:lvl3pPr marL="1311275" indent="-228600" algn="l">
              <a:defRPr sz="2400">
                <a:solidFill>
                  <a:schemeClr val="tx1"/>
                </a:solidFill>
                <a:latin typeface="Times New Roman" panose="02020603050405020304" pitchFamily="18" charset="0"/>
              </a:defRPr>
            </a:lvl3pPr>
            <a:lvl4pPr marL="1654175"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Check/set parking brake</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Foot on service brake</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Key in ignition and unlock</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Shifter to park/neutral</a:t>
            </a:r>
          </a:p>
        </p:txBody>
      </p:sp>
    </p:spTree>
    <p:extLst>
      <p:ext uri="{BB962C8B-B14F-4D97-AF65-F5344CB8AC3E}">
        <p14:creationId xmlns:p14="http://schemas.microsoft.com/office/powerpoint/2010/main" val="203446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8B8-A33C-45AF-AD8F-ECF61A6791C8}"/>
              </a:ext>
            </a:extLst>
          </p:cNvPr>
          <p:cNvSpPr>
            <a:spLocks noGrp="1"/>
          </p:cNvSpPr>
          <p:nvPr>
            <p:ph type="title"/>
          </p:nvPr>
        </p:nvSpPr>
        <p:spPr/>
        <p:txBody>
          <a:bodyPr/>
          <a:lstStyle/>
          <a:p>
            <a:pPr>
              <a:spcBef>
                <a:spcPct val="50000"/>
              </a:spcBef>
            </a:pPr>
            <a:r>
              <a:rPr lang="en-US" altLang="en-US" dirty="0"/>
              <a:t>Starting Tasks </a:t>
            </a:r>
          </a:p>
        </p:txBody>
      </p:sp>
      <p:sp>
        <p:nvSpPr>
          <p:cNvPr id="4" name="Date Placeholder 3">
            <a:extLst>
              <a:ext uri="{FF2B5EF4-FFF2-40B4-BE49-F238E27FC236}">
                <a16:creationId xmlns:a16="http://schemas.microsoft.com/office/drawing/2014/main" id="{2FE325D8-E45A-454E-849C-C059721C4431}"/>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38016E9-EB8F-4F69-8F75-9E33043D136F}"/>
              </a:ext>
            </a:extLst>
          </p:cNvPr>
          <p:cNvSpPr>
            <a:spLocks noGrp="1"/>
          </p:cNvSpPr>
          <p:nvPr>
            <p:ph type="sldNum" sz="quarter" idx="12"/>
          </p:nvPr>
        </p:nvSpPr>
        <p:spPr/>
        <p:txBody>
          <a:bodyPr/>
          <a:lstStyle/>
          <a:p>
            <a:fld id="{680C5762-CF65-4775-9966-A58D40CC61B9}" type="slidenum">
              <a:rPr lang="en-US" smtClean="0"/>
              <a:t>9</a:t>
            </a:fld>
            <a:endParaRPr lang="en-US"/>
          </a:p>
        </p:txBody>
      </p:sp>
      <p:pic>
        <p:nvPicPr>
          <p:cNvPr id="8" name="Picture 1027" descr="picture of a key in ignition">
            <a:extLst>
              <a:ext uri="{FF2B5EF4-FFF2-40B4-BE49-F238E27FC236}">
                <a16:creationId xmlns:a16="http://schemas.microsoft.com/office/drawing/2014/main" id="{3B4DAF1B-E0D8-42A6-B055-AF4FDA99F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7962"/>
            <a:ext cx="2571750" cy="2479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28" descr="picture of a faded dashboard">
            <a:extLst>
              <a:ext uri="{FF2B5EF4-FFF2-40B4-BE49-F238E27FC236}">
                <a16:creationId xmlns:a16="http://schemas.microsoft.com/office/drawing/2014/main" id="{E90107D9-D666-4098-A3D7-6861B56E6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29">
            <a:extLst>
              <a:ext uri="{FF2B5EF4-FFF2-40B4-BE49-F238E27FC236}">
                <a16:creationId xmlns:a16="http://schemas.microsoft.com/office/drawing/2014/main" id="{8D9638D8-B1EB-43DF-9AD2-7AD082B4D4C8}"/>
              </a:ext>
            </a:extLst>
          </p:cNvPr>
          <p:cNvSpPr>
            <a:spLocks noChangeArrowheads="1"/>
          </p:cNvSpPr>
          <p:nvPr/>
        </p:nvSpPr>
        <p:spPr bwMode="auto">
          <a:xfrm>
            <a:off x="1905000" y="1981200"/>
            <a:ext cx="4038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68325" indent="-568325" algn="l">
              <a:defRPr sz="2400">
                <a:solidFill>
                  <a:schemeClr val="tx1"/>
                </a:solidFill>
                <a:latin typeface="Times New Roman" panose="02020603050405020304" pitchFamily="18" charset="0"/>
              </a:defRPr>
            </a:lvl1pPr>
            <a:lvl2pPr marL="968375" indent="-285750" algn="l">
              <a:defRPr sz="2400">
                <a:solidFill>
                  <a:schemeClr val="tx1"/>
                </a:solidFill>
                <a:latin typeface="Times New Roman" panose="02020603050405020304" pitchFamily="18" charset="0"/>
              </a:defRPr>
            </a:lvl2pPr>
            <a:lvl3pPr marL="1311275" indent="-228600" algn="l">
              <a:defRPr sz="2400">
                <a:solidFill>
                  <a:schemeClr val="tx1"/>
                </a:solidFill>
                <a:latin typeface="Times New Roman" panose="02020603050405020304" pitchFamily="18" charset="0"/>
              </a:defRPr>
            </a:lvl3pPr>
            <a:lvl4pPr marL="1654175"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Choke/fuel injection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Turn ignition/on position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Check gauges/operation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Adjust ventilation (HVAC)</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Set needed accessories (heating, AC, wipers, etc.)</a:t>
            </a:r>
          </a:p>
        </p:txBody>
      </p:sp>
    </p:spTree>
    <p:extLst>
      <p:ext uri="{BB962C8B-B14F-4D97-AF65-F5344CB8AC3E}">
        <p14:creationId xmlns:p14="http://schemas.microsoft.com/office/powerpoint/2010/main" val="19748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cf1e4c4ca9d7da6aad23c111eea9510d">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333eeef662f33d827901a6908d0661d8"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3A5429E-2D3D-4CEB-86A5-32970FF94290}"/>
</file>

<file path=customXml/itemProps2.xml><?xml version="1.0" encoding="utf-8"?>
<ds:datastoreItem xmlns:ds="http://schemas.openxmlformats.org/officeDocument/2006/customXml" ds:itemID="{5B83BE00-2C2B-4144-82AD-C8F768D4353A}"/>
</file>

<file path=customXml/itemProps3.xml><?xml version="1.0" encoding="utf-8"?>
<ds:datastoreItem xmlns:ds="http://schemas.openxmlformats.org/officeDocument/2006/customXml" ds:itemID="{FAEF3D66-9A13-40D0-81A6-78CC63F89C87}"/>
</file>

<file path=docProps/app.xml><?xml version="1.0" encoding="utf-8"?>
<Properties xmlns="http://schemas.openxmlformats.org/officeDocument/2006/extended-properties" xmlns:vt="http://schemas.openxmlformats.org/officeDocument/2006/docPropsVTypes">
  <TotalTime>1052</TotalTime>
  <Words>1778</Words>
  <Application>Microsoft Office PowerPoint</Application>
  <PresentationFormat>On-screen Show (4:3)</PresentationFormat>
  <Paragraphs>379</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Times New Roman</vt:lpstr>
      <vt:lpstr>Wingdings</vt:lpstr>
      <vt:lpstr>Office Theme</vt:lpstr>
      <vt:lpstr>Driver Education Classroom and Laboratory Model Curriculum Sample Transparencies</vt:lpstr>
      <vt:lpstr>Pre-Drive Tasks</vt:lpstr>
      <vt:lpstr>Pre-Drive Tasks</vt:lpstr>
      <vt:lpstr>Pre-Drive Tasks</vt:lpstr>
      <vt:lpstr>Under the Hood Checks</vt:lpstr>
      <vt:lpstr>Driver Readiness Tasks</vt:lpstr>
      <vt:lpstr>Driver Readiness Tasks</vt:lpstr>
      <vt:lpstr>Starting Tasks </vt:lpstr>
      <vt:lpstr>Starting Tasks </vt:lpstr>
      <vt:lpstr>Securing Tasks</vt:lpstr>
      <vt:lpstr>Securing Tasks</vt:lpstr>
      <vt:lpstr>Alert/Warning Symbols and Controls</vt:lpstr>
      <vt:lpstr>Alert/Warning Symbols and Controls</vt:lpstr>
      <vt:lpstr>Control, Information, Comfort, and Safety Devices</vt:lpstr>
      <vt:lpstr>Control, Information, Comfort, and Safety Devices</vt:lpstr>
      <vt:lpstr>Control, Information, Comfort, and Safety Devices</vt:lpstr>
      <vt:lpstr>Operating Vehicle Control Devices</vt:lpstr>
      <vt:lpstr>Operating Vehicle Control Devices</vt:lpstr>
      <vt:lpstr>Operating Vehicle Control Devices</vt:lpstr>
      <vt:lpstr>Safety, Communication, Comfort, &amp; Convenience Devices</vt:lpstr>
      <vt:lpstr>Safety, Communication, Comfort, &amp; Convenience Devices</vt:lpstr>
      <vt:lpstr>Safety, Communication, Comfort, &amp; Convenience Devices</vt:lpstr>
      <vt:lpstr>Controlling Vehicle Balance</vt:lpstr>
      <vt:lpstr>Controlling Vehicle Balance</vt:lpstr>
      <vt:lpstr>Controlling Vehicle Balance</vt:lpstr>
      <vt:lpstr>Vehicle Control</vt:lpstr>
      <vt:lpstr>PowerPoint Presentation</vt:lpstr>
      <vt:lpstr>PowerPoint Presentation</vt:lpstr>
      <vt:lpstr>PowerPoint Presentation</vt:lpstr>
      <vt:lpstr>Targeting and Visual Requirements</vt:lpstr>
      <vt:lpstr>Determining Vehicle Operating Space </vt:lpstr>
      <vt:lpstr>Traditional Mirror Views and Blind Spots</vt:lpstr>
      <vt:lpstr>Mirror Blind Spot and Glare Elimination (BGE)</vt:lpstr>
      <vt:lpstr>Standard Referencing Points</vt:lpstr>
      <vt:lpstr>Front Limitation</vt:lpstr>
      <vt:lpstr>Front Limitation</vt:lpstr>
      <vt:lpstr>PowerPoint Presentation</vt:lpstr>
      <vt:lpstr>Rear Limitation</vt:lpstr>
      <vt:lpstr>Rear Limitation</vt:lpstr>
      <vt:lpstr>Right Side Limitation</vt:lpstr>
      <vt:lpstr>Right Side Limitation</vt:lpstr>
      <vt:lpstr>PowerPoint Presentation</vt:lpstr>
      <vt:lpstr>Left Side Limitation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Mosher, Alison</cp:lastModifiedBy>
  <cp:revision>247</cp:revision>
  <dcterms:created xsi:type="dcterms:W3CDTF">2017-02-01T18:23:33Z</dcterms:created>
  <dcterms:modified xsi:type="dcterms:W3CDTF">2020-01-28T14:59:18Z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0x01010063A4E9D8B9AE294BB8664582FC3229C4</vt:lpwstr>
  </property>
</Properties>
</file>