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6" r:id="rId22"/>
    <p:sldId id="287" r:id="rId23"/>
    <p:sldId id="288" r:id="rId24"/>
    <p:sldId id="282" r:id="rId25"/>
    <p:sldId id="283" r:id="rId26"/>
    <p:sldId id="284" r:id="rId27"/>
    <p:sldId id="285" r:id="rId28"/>
    <p:sldId id="289" r:id="rId29"/>
    <p:sldId id="290" r:id="rId30"/>
    <p:sldId id="291" r:id="rId31"/>
    <p:sldId id="295" r:id="rId32"/>
    <p:sldId id="296" r:id="rId33"/>
    <p:sldId id="292" r:id="rId34"/>
    <p:sldId id="293" r:id="rId35"/>
    <p:sldId id="294" r:id="rId36"/>
    <p:sldId id="280" r:id="rId37"/>
    <p:sldId id="297" r:id="rId38"/>
    <p:sldId id="298" r:id="rId39"/>
    <p:sldId id="299" r:id="rId40"/>
    <p:sldId id="25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3CC33"/>
    <a:srgbClr val="D60093"/>
    <a:srgbClr val="0000CC"/>
    <a:srgbClr val="B9B9B9"/>
    <a:srgbClr val="FF6600"/>
    <a:srgbClr val="6600CC"/>
    <a:srgbClr val="009900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18517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kumimoji="1" lang="en-US" altLang="en-US" sz="3200" b="1" dirty="0">
                <a:solidFill>
                  <a:schemeClr val="bg1"/>
                </a:solidFill>
              </a:rPr>
              <a:t>Making Informed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514504-A20D-4B4E-AEFD-8AB0D4483C38}"/>
              </a:ext>
            </a:extLst>
          </p:cNvPr>
          <p:cNvSpPr/>
          <p:nvPr/>
        </p:nvSpPr>
        <p:spPr>
          <a:xfrm>
            <a:off x="457200" y="198487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1 Insuring Your Vehicle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2 Purchasing Vehicle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3 Trip Planning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4 Littering Concerns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5 Driver Licensing</a:t>
            </a: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90AEDF2-765E-4559-9ED1-64818B71A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Liability Coverage</a:t>
            </a:r>
            <a:endParaRPr lang="en-US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369998A-908C-4F59-9AE0-4E3A66E10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Pays: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Other people’s medical expenses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Auto repairs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Covers:</a:t>
            </a:r>
            <a:r>
              <a:rPr lang="en-US" altLang="en-US" sz="2800" i="1" dirty="0">
                <a:solidFill>
                  <a:srgbClr val="FF3300"/>
                </a:solidFill>
                <a:latin typeface="Arial" panose="020B0604020202020204" pitchFamily="34" charset="0"/>
              </a:rPr>
              <a:t>	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You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Your family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Others driving with your </a:t>
            </a:r>
            <a:b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permission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Required?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Yes, by State law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Medical Payments Coverage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4B559CF5-5D8A-4E21-AD86-031D0619D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542956"/>
            <a:ext cx="372745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FACFFB4-F7C5-478B-99CE-89610BCD43B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Pays: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Medical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Funeral expenses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Covers: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Your family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Your passengers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Required?  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Not required by State law</a:t>
            </a:r>
            <a:r>
              <a:rPr lang="en-US" altLang="en-US" sz="2400" b="1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Uninsured/Underinsured Coverage</a:t>
            </a:r>
            <a:endParaRPr 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7EE8154-03E3-4448-9041-B5ACBBF941B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7772400" cy="495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Pays: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Medical  expenses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Funeral expenses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Lost wages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Homemaker/Caregiver services</a:t>
            </a:r>
            <a:r>
              <a:rPr lang="en-US" altLang="en-US" sz="2400" b="1" i="1" dirty="0">
                <a:solidFill>
                  <a:schemeClr val="accent2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Covers: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Your family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Your passengers</a:t>
            </a:r>
            <a:endParaRPr lang="en-US" altLang="en-US" sz="24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Required?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Not by State law, but company must offer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2570-51A3-4CAC-924C-A0B305FB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A66F-7B06-4B15-A9B6-34B5A7FCF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Pays:</a:t>
            </a:r>
          </a:p>
          <a:p>
            <a:pPr lvl="1"/>
            <a:r>
              <a:rPr lang="en-US" dirty="0"/>
              <a:t>Your car repair</a:t>
            </a:r>
          </a:p>
          <a:p>
            <a:pPr lvl="1"/>
            <a:r>
              <a:rPr lang="en-US" dirty="0"/>
              <a:t>Your car replacement</a:t>
            </a:r>
          </a:p>
          <a:p>
            <a:pPr lvl="1"/>
            <a:r>
              <a:rPr lang="en-US" dirty="0"/>
              <a:t>After a crash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Your car</a:t>
            </a:r>
          </a:p>
          <a:p>
            <a:pPr lvl="1"/>
            <a:r>
              <a:rPr lang="en-US" dirty="0"/>
              <a:t>Regardless of driver</a:t>
            </a:r>
          </a:p>
          <a:p>
            <a:r>
              <a:rPr lang="en-US" dirty="0"/>
              <a:t>Required?</a:t>
            </a:r>
          </a:p>
          <a:p>
            <a:pPr lvl="1"/>
            <a:r>
              <a:rPr lang="en-US" dirty="0"/>
              <a:t>Not by state law, but by car loan lenders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5ACA-C37C-4F44-869F-DE397B0E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286E3-B12F-48AA-8FA4-05932C9D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8793D69B-BFD8-4542-B10A-6573906B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25848"/>
              </p:ext>
            </p:extLst>
          </p:nvPr>
        </p:nvGraphicFramePr>
        <p:xfrm>
          <a:off x="4876800" y="2474913"/>
          <a:ext cx="35623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Paint Shop Pro Image" r:id="rId3" imgW="4019512" imgH="1971266" progId="PaintShopPro">
                  <p:embed/>
                </p:oleObj>
              </mc:Choice>
              <mc:Fallback>
                <p:oleObj name="Paint Shop Pro Image" r:id="rId3" imgW="4019512" imgH="1971266" progId="PaintShopPro">
                  <p:embed/>
                  <p:pic>
                    <p:nvPicPr>
                      <p:cNvPr id="16388" name="Object 10">
                        <a:extLst>
                          <a:ext uri="{FF2B5EF4-FFF2-40B4-BE49-F238E27FC236}">
                            <a16:creationId xmlns:a16="http://schemas.microsoft.com/office/drawing/2014/main" id="{6B2A263C-77C2-44CA-94E0-52CC7A65F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74913"/>
                        <a:ext cx="3562350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96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CB2C-40EE-4F7B-9032-9266F93C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Coverage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15DC-7CA9-4DF1-BA4B-75376A2C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Pays:</a:t>
            </a:r>
          </a:p>
          <a:p>
            <a:pPr lvl="1"/>
            <a:r>
              <a:rPr lang="en-US" dirty="0"/>
              <a:t>Car repair or replacement after:</a:t>
            </a:r>
          </a:p>
          <a:p>
            <a:pPr lvl="2"/>
            <a:r>
              <a:rPr lang="en-US" dirty="0"/>
              <a:t>Fire</a:t>
            </a:r>
          </a:p>
          <a:p>
            <a:pPr lvl="2"/>
            <a:r>
              <a:rPr lang="en-US" dirty="0"/>
              <a:t>Hailstorm</a:t>
            </a:r>
          </a:p>
          <a:p>
            <a:pPr lvl="2"/>
            <a:r>
              <a:rPr lang="en-US" dirty="0"/>
              <a:t>Theft or other non-collision event</a:t>
            </a:r>
          </a:p>
          <a:p>
            <a:pPr lvl="2"/>
            <a:r>
              <a:rPr lang="en-US" dirty="0"/>
              <a:t>Rental car after theft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Your car</a:t>
            </a:r>
          </a:p>
          <a:p>
            <a:r>
              <a:rPr lang="en-US" dirty="0"/>
              <a:t>Required?</a:t>
            </a:r>
          </a:p>
          <a:p>
            <a:pPr lvl="1"/>
            <a:r>
              <a:rPr lang="en-US" dirty="0"/>
              <a:t>Not by State law, but by car loan lenders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DF783-C4C7-4DA3-91E7-C9793008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71B9E-5C98-44F9-8C52-91BAF59A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60ED668C-51C9-440A-8B44-4B3942B6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68073"/>
              </p:ext>
            </p:extLst>
          </p:nvPr>
        </p:nvGraphicFramePr>
        <p:xfrm>
          <a:off x="5867400" y="2514600"/>
          <a:ext cx="255587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Paint Shop Pro Image" r:id="rId3" imgW="2556098" imgH="2331707" progId="PaintShopPro">
                  <p:embed/>
                </p:oleObj>
              </mc:Choice>
              <mc:Fallback>
                <p:oleObj name="Paint Shop Pro Image" r:id="rId3" imgW="2556098" imgH="2331707" progId="PaintShopPro">
                  <p:embed/>
                  <p:pic>
                    <p:nvPicPr>
                      <p:cNvPr id="17412" name="Object 8">
                        <a:extLst>
                          <a:ext uri="{FF2B5EF4-FFF2-40B4-BE49-F238E27FC236}">
                            <a16:creationId xmlns:a16="http://schemas.microsoft.com/office/drawing/2014/main" id="{51CF6A50-CC40-4558-B768-05E43514E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14600"/>
                        <a:ext cx="2555875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77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6816-447F-4E62-9997-1F461C0F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Towing and Labor Coverage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983D8-8888-4D26-98E7-8197803B1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Pays:</a:t>
            </a:r>
          </a:p>
          <a:p>
            <a:pPr lvl="1"/>
            <a:r>
              <a:rPr lang="en-US" dirty="0"/>
              <a:t>Towing</a:t>
            </a:r>
          </a:p>
          <a:p>
            <a:pPr lvl="1"/>
            <a:r>
              <a:rPr lang="en-US" dirty="0"/>
              <a:t>Labor charges</a:t>
            </a:r>
          </a:p>
          <a:p>
            <a:pPr lvl="1"/>
            <a:r>
              <a:rPr lang="en-US" dirty="0"/>
              <a:t>When your car is disabled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Your car</a:t>
            </a:r>
          </a:p>
          <a:p>
            <a:r>
              <a:rPr lang="en-US" dirty="0"/>
              <a:t>Required?</a:t>
            </a:r>
          </a:p>
          <a:p>
            <a:pPr lvl="1"/>
            <a:r>
              <a:rPr lang="en-US" dirty="0"/>
              <a:t>Not required by State law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5FC96-9A8C-4290-94DE-EA003031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0CE53-CAED-4A7E-BFED-C2A322D7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FF0AD19C-28AA-43DC-A1AD-99B5B587E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14514"/>
              </p:ext>
            </p:extLst>
          </p:nvPr>
        </p:nvGraphicFramePr>
        <p:xfrm>
          <a:off x="3962400" y="3733800"/>
          <a:ext cx="4213225" cy="172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Paint Shop Pro Image" r:id="rId3" imgW="2995122" imgH="1229268" progId="PaintShopPro">
                  <p:embed/>
                </p:oleObj>
              </mc:Choice>
              <mc:Fallback>
                <p:oleObj name="Paint Shop Pro Image" r:id="rId3" imgW="2995122" imgH="1229268" progId="PaintShopPro">
                  <p:embed/>
                  <p:pic>
                    <p:nvPicPr>
                      <p:cNvPr id="18436" name="Object 10">
                        <a:extLst>
                          <a:ext uri="{FF2B5EF4-FFF2-40B4-BE49-F238E27FC236}">
                            <a16:creationId xmlns:a16="http://schemas.microsoft.com/office/drawing/2014/main" id="{D5B733D7-F104-4455-A85C-28334824C2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33800"/>
                        <a:ext cx="4213225" cy="172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77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3A61-C610-49F2-8F42-246FBB6D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Rental Reimbursement </a:t>
            </a:r>
            <a:r>
              <a:rPr lang="en-US" dirty="0" err="1"/>
              <a:t>COverage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9A6C-3014-4F7D-8BD4-15D91B050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Pays:</a:t>
            </a:r>
          </a:p>
          <a:p>
            <a:pPr lvl="1"/>
            <a:r>
              <a:rPr lang="en-US" dirty="0"/>
              <a:t>A rental car</a:t>
            </a:r>
          </a:p>
          <a:p>
            <a:pPr lvl="1"/>
            <a:r>
              <a:rPr lang="en-US" dirty="0"/>
              <a:t>Your car is undergoing repair</a:t>
            </a:r>
          </a:p>
          <a:p>
            <a:pPr lvl="1"/>
            <a:r>
              <a:rPr lang="en-US" dirty="0"/>
              <a:t>For covered damage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You</a:t>
            </a:r>
          </a:p>
          <a:p>
            <a:pPr lvl="1"/>
            <a:r>
              <a:rPr lang="en-US" dirty="0"/>
              <a:t>Your family members</a:t>
            </a:r>
          </a:p>
          <a:p>
            <a:r>
              <a:rPr lang="en-US" dirty="0"/>
              <a:t>Required?</a:t>
            </a:r>
          </a:p>
          <a:p>
            <a:pPr lvl="1"/>
            <a:r>
              <a:rPr lang="en-US" dirty="0"/>
              <a:t>Not required by State law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A7079-B389-4A3B-87B7-D245FFD2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317AF-3212-4088-A9EA-112A339F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8DA45EFD-D315-4496-9D31-5015573F1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088671"/>
              </p:ext>
            </p:extLst>
          </p:nvPr>
        </p:nvGraphicFramePr>
        <p:xfrm>
          <a:off x="5105400" y="3276600"/>
          <a:ext cx="364966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Paint Shop Pro Image" r:id="rId3" imgW="2507317" imgH="1043902" progId="PaintShopPro">
                  <p:embed/>
                </p:oleObj>
              </mc:Choice>
              <mc:Fallback>
                <p:oleObj name="Paint Shop Pro Image" r:id="rId3" imgW="2507317" imgH="1043902" progId="PaintShopPro">
                  <p:embed/>
                  <p:pic>
                    <p:nvPicPr>
                      <p:cNvPr id="19460" name="Object 9">
                        <a:extLst>
                          <a:ext uri="{FF2B5EF4-FFF2-40B4-BE49-F238E27FC236}">
                            <a16:creationId xmlns:a16="http://schemas.microsoft.com/office/drawing/2014/main" id="{AF3D1155-007E-4B10-9B08-A7D3BB9E1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3649663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75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E068-50A3-4734-9B17-C72363F2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BC9D7-B67C-4F74-A6B0-4895F585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car insurance rates are determined</a:t>
            </a:r>
          </a:p>
          <a:p>
            <a:r>
              <a:rPr lang="en-US" dirty="0"/>
              <a:t>Factors used in establishing rates</a:t>
            </a:r>
          </a:p>
          <a:p>
            <a:r>
              <a:rPr lang="en-US" dirty="0"/>
              <a:t>Discounts</a:t>
            </a:r>
          </a:p>
          <a:p>
            <a:pPr lvl="1"/>
            <a:r>
              <a:rPr lang="en-US" dirty="0"/>
              <a:t>Mandatory</a:t>
            </a:r>
          </a:p>
          <a:p>
            <a:pPr lvl="1"/>
            <a:r>
              <a:rPr lang="en-US" dirty="0"/>
              <a:t>Non-mandatory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6DCF4-F8CC-4440-900D-1B44B451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7A25D-7781-49E1-8E3C-63E9BA3B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0A479A6-0B6D-4256-972B-D78DE6228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191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5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F782-40DF-475B-8905-67A28B33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3512-0AD9-4A4C-BE37-3DAD5781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Factors Used to Determine your Premium</a:t>
            </a:r>
          </a:p>
          <a:p>
            <a:pPr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Your age and marital status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en-US" altLang="en-US" sz="1800" b="1" dirty="0">
                <a:solidFill>
                  <a:srgbClr val="0000CC"/>
                </a:solidFill>
              </a:rPr>
              <a:t>Highest Rates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Male drivers under 25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Unmarried women under 21 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en-US" altLang="en-US" sz="1800" b="1" dirty="0">
                <a:solidFill>
                  <a:srgbClr val="0000CC"/>
                </a:solidFill>
              </a:rPr>
              <a:t>Over 50 may get discounts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County where you keep your car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en-US" sz="2000" b="1" dirty="0">
                <a:solidFill>
                  <a:schemeClr val="accent2"/>
                </a:solidFill>
              </a:rPr>
              <a:t>   </a:t>
            </a:r>
            <a:r>
              <a:rPr lang="en-US" altLang="en-US" sz="2000" b="1" dirty="0">
                <a:solidFill>
                  <a:srgbClr val="0000CC"/>
                </a:solidFill>
              </a:rPr>
              <a:t> Urban counties have more accidents and auto thefts; tending to be higher than those of rural areas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Your car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en-US" altLang="en-US" sz="1800" b="1" dirty="0">
                <a:solidFill>
                  <a:srgbClr val="0000CC"/>
                </a:solidFill>
              </a:rPr>
              <a:t>Collision and comprehensive rates 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Highest for luxury, high-performance, and sports cars 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Higher for cars that damage easily 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Higher for cars that </a:t>
            </a:r>
            <a:r>
              <a:rPr lang="en-US" altLang="en-US" sz="1800" b="1" dirty="0">
                <a:solidFill>
                  <a:srgbClr val="0000CC"/>
                </a:solidFill>
              </a:rPr>
              <a:t>cost more to repair</a:t>
            </a:r>
            <a:r>
              <a:rPr lang="en-US" altLang="en-US" sz="1600" b="1" dirty="0">
                <a:solidFill>
                  <a:srgbClr val="0000CC"/>
                </a:solidFill>
              </a:rPr>
              <a:t>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How you use your car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en-US" altLang="en-US" sz="1800" b="1" dirty="0">
                <a:solidFill>
                  <a:srgbClr val="0000CC"/>
                </a:solidFill>
              </a:rPr>
              <a:t>Hi</a:t>
            </a:r>
            <a:r>
              <a:rPr lang="en-US" altLang="en-US" sz="2000" b="1" dirty="0">
                <a:solidFill>
                  <a:srgbClr val="0000CC"/>
                </a:solidFill>
              </a:rPr>
              <a:t>gher for cars driven to work or used for business</a:t>
            </a:r>
            <a:endParaRPr lang="en-US" alt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9AB43-B0E0-47A6-8114-22F1CDF3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B7F89-CC91-45A6-AB0C-1EACCF11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4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9857-BA4D-4F3B-89A4-DC72ED6B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ADF8-CACB-4EB7-AFBA-5BC24C95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Factors used to determine your individual premium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Your deductibles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Your share of the cost of a collision or comprehensive claim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Reduce your premium by raising your deductibles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Surcharges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Added for collisions resulting in property damage of $1,000 or more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Discounts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Some required by the state, while others are optional with companies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Mutual Companies are not required to give any discounts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C541-A121-41BB-B2C9-8A686186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ADE38-0B4E-4649-96D8-07BB0873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Ownership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0A2CFCE6-8E21-4A58-A247-7B3B314B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36525"/>
            <a:ext cx="685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8800" dirty="0">
                <a:solidFill>
                  <a:srgbClr val="FF3300"/>
                </a:solidFill>
                <a:latin typeface="Times New Roman" panose="02020603050405020304" pitchFamily="18" charset="0"/>
              </a:rPr>
              <a:t>$</a:t>
            </a:r>
            <a:endParaRPr lang="en-US" altLang="en-US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2E6DC32F-AE05-4E58-867C-066F240A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53025"/>
            <a:ext cx="685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8800" dirty="0">
                <a:solidFill>
                  <a:srgbClr val="FF3300"/>
                </a:solidFill>
                <a:latin typeface="Times New Roman" panose="02020603050405020304" pitchFamily="18" charset="0"/>
              </a:rPr>
              <a:t>$</a:t>
            </a:r>
            <a:endParaRPr lang="en-US" altLang="en-US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1013475B-0BB1-496E-8DEA-A15F0CD6E85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83075"/>
            <a:ext cx="6096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Insurance Costs 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Purchase and Financing Costs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Maintenance and Operating Costs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Registration and Inspection Costs</a:t>
            </a:r>
          </a:p>
        </p:txBody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4F1F7B4B-8F33-49DF-AD6B-3F537F34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734850"/>
            <a:ext cx="25463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3026-9005-4B56-A2A8-0CD69DD6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700461"/>
            <a:ext cx="8458200" cy="60063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sz="2400" dirty="0"/>
              <a:t>Premium Discounts Education and Car Equipment Saves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2C5A-B6F8-4168-BBF0-3D8D9364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5CD6F-A993-4FCA-9B54-045805CB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795F30C-9D2D-4DA9-AB0C-39CBBB2F4151}"/>
              </a:ext>
            </a:extLst>
          </p:cNvPr>
          <p:cNvPicPr/>
          <p:nvPr/>
        </p:nvPicPr>
        <p:blipFill rotWithShape="1">
          <a:blip r:embed="rId2"/>
          <a:srcRect l="28472" t="34493" r="16435" b="14407"/>
          <a:stretch/>
        </p:blipFill>
        <p:spPr bwMode="auto">
          <a:xfrm>
            <a:off x="304800" y="1447800"/>
            <a:ext cx="8534400" cy="4400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412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DC9A-A1B8-4A68-A270-E145C5AB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Premium Discounts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93369-B367-4A2A-8388-7B63169E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47021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Companies may give optional discounts for: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Your age and annual mileage driven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Policy renewal, with a good claims and driving record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and anti-lock brakes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A parent or family whose young driver is away at school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without a car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Full-time college and high school students with a "B" or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3.0 average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Cars with automatic daytime running lights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Membership or adult leadership in certain youth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organizations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CE66D-1554-4477-AAF3-D531935E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F54D0-1A2E-42A9-AEFB-514875F1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4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23C7-C0B0-41AC-80DC-93326574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 Risk Drivers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8D6B5-2C3A-472B-BEED-1099F7D4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6F0F2-3D58-4259-A094-37478A11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FFE65F-FF1A-4B83-840E-AD2C9608DC7C}"/>
              </a:ext>
            </a:extLst>
          </p:cNvPr>
          <p:cNvPicPr/>
          <p:nvPr/>
        </p:nvPicPr>
        <p:blipFill rotWithShape="1">
          <a:blip r:embed="rId2"/>
          <a:srcRect l="35185" t="31086" r="23148" b="46983"/>
          <a:stretch/>
        </p:blipFill>
        <p:spPr bwMode="auto">
          <a:xfrm>
            <a:off x="685800" y="1447800"/>
            <a:ext cx="7772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EA6BB74-918B-47D2-9513-43448B3885ED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3657600"/>
            <a:ext cx="7315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Makes it harder to get car insurance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Must pay higher premiums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Insurance for high risk drivers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Surcharges</a:t>
            </a:r>
          </a:p>
        </p:txBody>
      </p:sp>
    </p:spTree>
    <p:extLst>
      <p:ext uri="{BB962C8B-B14F-4D97-AF65-F5344CB8AC3E}">
        <p14:creationId xmlns:p14="http://schemas.microsoft.com/office/powerpoint/2010/main" val="267681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4459-953D-4CAB-BBB7-60F78486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00" dirty="0"/>
              <a:t>High Risk Drivers </a:t>
            </a:r>
            <a:r>
              <a:rPr lang="en-US" altLang="en-US" sz="2600" dirty="0">
                <a:latin typeface="Tahoma" panose="020B0604030504040204" pitchFamily="34" charset="0"/>
              </a:rPr>
              <a:t>Your Driving Record Will Cost You</a:t>
            </a: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4807-354F-4BCC-9E92-E5D709D1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1E793-736F-423E-8E53-D88CABB4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5B4773-607C-4FF1-9945-69F1784DD3D1}"/>
              </a:ext>
            </a:extLst>
          </p:cNvPr>
          <p:cNvPicPr/>
          <p:nvPr/>
        </p:nvPicPr>
        <p:blipFill rotWithShape="1">
          <a:blip r:embed="rId2"/>
          <a:srcRect l="30787" t="36621" r="16782" b="17602"/>
          <a:stretch/>
        </p:blipFill>
        <p:spPr bwMode="auto">
          <a:xfrm>
            <a:off x="457200" y="1352153"/>
            <a:ext cx="8420100" cy="4153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023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EF4F-543D-4E7C-A6E2-9C9EE337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Paying for Insurance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BD1C7-9473-411D-9A23-09ED84D7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FB828-8F5D-4BF6-A835-E3BDCB74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B840B1FF-A388-49CE-8DF9-4168E9A4E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300702"/>
              </p:ext>
            </p:extLst>
          </p:nvPr>
        </p:nvGraphicFramePr>
        <p:xfrm>
          <a:off x="6489700" y="136525"/>
          <a:ext cx="24257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Paint Shop Pro Image" r:id="rId3" imgW="2702439" imgH="3736585" progId="PaintShopPro">
                  <p:embed/>
                </p:oleObj>
              </mc:Choice>
              <mc:Fallback>
                <p:oleObj name="Paint Shop Pro Image" r:id="rId3" imgW="2702439" imgH="3736585" progId="PaintShopPro">
                  <p:embed/>
                  <p:pic>
                    <p:nvPicPr>
                      <p:cNvPr id="27652" name="Object 8">
                        <a:extLst>
                          <a:ext uri="{FF2B5EF4-FFF2-40B4-BE49-F238E27FC236}">
                            <a16:creationId xmlns:a16="http://schemas.microsoft.com/office/drawing/2014/main" id="{5359E016-8849-4000-9EC5-2E57B7AC8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36525"/>
                        <a:ext cx="24257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B019A52-3C34-4DE8-A836-0F3A384D040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25675"/>
            <a:ext cx="7924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</a:rPr>
              <a:t>Many people can’t pay their car insurance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     premium in one installment 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</a:rPr>
              <a:t>Insurance companies must offer installment plans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</a:rPr>
              <a:t>Agents and insurers use finance companies</a:t>
            </a:r>
          </a:p>
          <a:p>
            <a:pPr lvl="1">
              <a:lnSpc>
                <a:spcPct val="14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Lend money at high interest rates to pay insurance premiums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</a:rPr>
              <a:t>Look for insurance companies that offer their own installment plans </a:t>
            </a:r>
          </a:p>
        </p:txBody>
      </p:sp>
    </p:spTree>
    <p:extLst>
      <p:ext uri="{BB962C8B-B14F-4D97-AF65-F5344CB8AC3E}">
        <p14:creationId xmlns:p14="http://schemas.microsoft.com/office/powerpoint/2010/main" val="187617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7C91-BEF4-4B38-8E53-61CF998F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Paying for 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1C70A-C1FB-4F20-93CC-5DEC58B71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2800" b="1" i="1" dirty="0">
                <a:solidFill>
                  <a:srgbClr val="FF0000"/>
                </a:solidFill>
              </a:rPr>
              <a:t>Ask the agent: </a:t>
            </a:r>
          </a:p>
          <a:p>
            <a:pPr lvl="1">
              <a:lnSpc>
                <a:spcPct val="12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Who will provide my installment plan?</a:t>
            </a:r>
          </a:p>
          <a:p>
            <a:pPr lvl="2">
              <a:lnSpc>
                <a:spcPct val="12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the insurance company or a premium finance company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If it is a premium finance company, what is the</a:t>
            </a:r>
            <a:br>
              <a:rPr lang="en-US" altLang="en-US" sz="2200" b="1" dirty="0">
                <a:solidFill>
                  <a:srgbClr val="0000CC"/>
                </a:solidFill>
              </a:rPr>
            </a:br>
            <a:r>
              <a:rPr lang="en-US" altLang="en-US" sz="2200" b="1" dirty="0">
                <a:solidFill>
                  <a:srgbClr val="0000CC"/>
                </a:solidFill>
              </a:rPr>
              <a:t>  interest rate?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How much is the down payment?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How much is my monthly payment?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How many payments do I make?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How much is my total payment?</a:t>
            </a:r>
          </a:p>
          <a:p>
            <a:pPr lvl="2">
              <a:lnSpc>
                <a:spcPct val="12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annual or six-month premium plus interest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3266C-73DC-4EF4-A0DB-79AC1064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AF32D-0A7F-4725-9604-66FC5A85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67A6-E6C0-41D7-BE12-330393AE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Paying for Insurance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0488E-DBFE-443B-904A-BABB7471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AFD61-BE80-45A7-8EA8-DF0EB40A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51DCF-16A4-44D0-ACEC-9905DFF87F00}"/>
              </a:ext>
            </a:extLst>
          </p:cNvPr>
          <p:cNvSpPr/>
          <p:nvPr/>
        </p:nvSpPr>
        <p:spPr>
          <a:xfrm>
            <a:off x="-311525" y="1539144"/>
            <a:ext cx="982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worksheet to compare the installment packages offered by agents and companies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C0B57-DB69-4943-A4A5-896ED4DCC67D}"/>
              </a:ext>
            </a:extLst>
          </p:cNvPr>
          <p:cNvSpPr/>
          <p:nvPr/>
        </p:nvSpPr>
        <p:spPr>
          <a:xfrm>
            <a:off x="2305214" y="1942148"/>
            <a:ext cx="4596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INSTALLMENT PLAN WORKSHEET</a:t>
            </a:r>
            <a:r>
              <a:rPr lang="en-US" altLang="en-US" sz="1400" b="1" i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F5A81-5B2A-4BD2-AFB3-378A6AF39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1778" t="48451" r="19757" b="18446"/>
          <a:stretch/>
        </p:blipFill>
        <p:spPr bwMode="auto">
          <a:xfrm>
            <a:off x="533400" y="2498053"/>
            <a:ext cx="8153400" cy="2912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9834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2DC6-5AEE-4C9A-BA52-3FB3ECED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Losing Your 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7995-7AC2-40EB-A8DB-8BC21437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Cancellation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First 60 days, company can cancel for </a:t>
            </a:r>
            <a:r>
              <a:rPr lang="en-US" altLang="en-US" sz="2000" b="1" u="sng" dirty="0">
                <a:solidFill>
                  <a:srgbClr val="0000CC"/>
                </a:solidFill>
              </a:rPr>
              <a:t>any</a:t>
            </a:r>
            <a:r>
              <a:rPr lang="en-US" altLang="en-US" sz="2000" b="1" dirty="0">
                <a:solidFill>
                  <a:srgbClr val="0000CC"/>
                </a:solidFill>
              </a:rPr>
              <a:t> reason,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including a ticket or a collision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After policy is in effect more than 60 days, for the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following reasons:</a:t>
            </a:r>
          </a:p>
          <a:p>
            <a:pPr lvl="2">
              <a:lnSpc>
                <a:spcPct val="110000"/>
              </a:lnSpc>
            </a:pPr>
            <a:r>
              <a:rPr lang="en-US" altLang="en-US" sz="1800" b="1" dirty="0"/>
              <a:t> Company must give 10 days' notice before canceling</a:t>
            </a:r>
          </a:p>
          <a:p>
            <a:pPr lvl="2">
              <a:lnSpc>
                <a:spcPct val="110000"/>
              </a:lnSpc>
            </a:pPr>
            <a:r>
              <a:rPr lang="en-US" altLang="en-US" sz="1800" b="1" dirty="0"/>
              <a:t> Refund of unearned premium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Non-renewal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Company will not develop a new contract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Request Reasons in Writing 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Why company canceled  policy 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Why company will not renew the policy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615AB-A2F0-46F4-86CE-198ED67C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18BB8-EC61-4B03-A437-CE3AB7BA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3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A06DA8C4-6EDD-4894-8D8D-C4FBDFE3C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13179"/>
              </p:ext>
            </p:extLst>
          </p:nvPr>
        </p:nvGraphicFramePr>
        <p:xfrm>
          <a:off x="5857875" y="0"/>
          <a:ext cx="3286125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Paint Shop Pro Image" r:id="rId3" imgW="1609756" imgH="1297913" progId="PaintShopPro">
                  <p:embed/>
                </p:oleObj>
              </mc:Choice>
              <mc:Fallback>
                <p:oleObj name="Paint Shop Pro Image" r:id="rId3" imgW="1609756" imgH="1297913" progId="PaintShopPro">
                  <p:embed/>
                  <p:pic>
                    <p:nvPicPr>
                      <p:cNvPr id="31747" name="Object 13">
                        <a:extLst>
                          <a:ext uri="{FF2B5EF4-FFF2-40B4-BE49-F238E27FC236}">
                            <a16:creationId xmlns:a16="http://schemas.microsoft.com/office/drawing/2014/main" id="{D95828CE-EE92-4F58-96E6-9FF0130CB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0"/>
                        <a:ext cx="3286125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3FFE8E-47C7-4AEF-90F5-98A5F815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After the Collision…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D565E-07B1-446F-848C-5D8D5932A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What Now?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CC"/>
                </a:solidFill>
              </a:rPr>
              <a:t>  Discuss what your policy requires you to do after a</a:t>
            </a:r>
            <a:br>
              <a:rPr lang="en-US" altLang="en-US" sz="2000" dirty="0">
                <a:solidFill>
                  <a:srgbClr val="0000CC"/>
                </a:solidFill>
              </a:rPr>
            </a:br>
            <a:r>
              <a:rPr lang="en-US" altLang="en-US" sz="2000" dirty="0">
                <a:solidFill>
                  <a:srgbClr val="0000CC"/>
                </a:solidFill>
              </a:rPr>
              <a:t>  collision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CC"/>
                </a:solidFill>
              </a:rPr>
              <a:t>  Your uninsured motorist coverage pays for hit-and-run</a:t>
            </a:r>
            <a:br>
              <a:rPr lang="en-US" altLang="en-US" sz="2000" dirty="0">
                <a:solidFill>
                  <a:srgbClr val="0000CC"/>
                </a:solidFill>
              </a:rPr>
            </a:br>
            <a:r>
              <a:rPr lang="en-US" altLang="en-US" sz="2000" dirty="0">
                <a:solidFill>
                  <a:srgbClr val="0000CC"/>
                </a:solidFill>
              </a:rPr>
              <a:t>  collisions only if reported to the police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2CEF0-E735-4ED5-A3D0-250F64B6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6EE28-0427-4126-8496-23B3A262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63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499F-5D08-4D85-9214-449C1B8E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Buying a Car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549D-43A1-4DC2-9121-5B9602B6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353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New or Used?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Why Do I Need It?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What Safety Features are Needed?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How Much Will it Cost?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How Economical is It?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What Options Do I Need?</a:t>
            </a:r>
          </a:p>
          <a:p>
            <a:pPr>
              <a:buClr>
                <a:srgbClr val="0000CC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C7F0A-637C-4868-8726-8A836AD1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8EFF8-B593-4E16-AE49-DD1331E8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E83FC169-E1C1-40F5-AD0F-F393891C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434353"/>
            <a:ext cx="2952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BE28496-8955-4F85-A53D-C1631EB65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697334"/>
            <a:ext cx="3048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4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DE26C9-58A8-4C11-BE09-DE20C41C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Insuring a Car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0121AB-6FC6-4BA1-B5EF-28FAEB61E37D}"/>
              </a:ext>
            </a:extLst>
          </p:cNvPr>
          <p:cNvSpPr/>
          <p:nvPr/>
        </p:nvSpPr>
        <p:spPr>
          <a:xfrm>
            <a:off x="219635" y="1447800"/>
            <a:ext cx="888850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law requires you to have car insurance</a:t>
            </a: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parents’ policy covers you while you have a learner’s permit</a:t>
            </a: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you still owe money on your car, your lender can require insurance </a:t>
            </a:r>
            <a:endParaRPr lang="en-US" altLang="en-US" sz="20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2">
            <a:extLst>
              <a:ext uri="{FF2B5EF4-FFF2-40B4-BE49-F238E27FC236}">
                <a16:creationId xmlns:a16="http://schemas.microsoft.com/office/drawing/2014/main" id="{74908127-9EFF-4BDB-9143-F33534F3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04" y="3422650"/>
            <a:ext cx="4411391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Object 9">
            <a:extLst>
              <a:ext uri="{FF2B5EF4-FFF2-40B4-BE49-F238E27FC236}">
                <a16:creationId xmlns:a16="http://schemas.microsoft.com/office/drawing/2014/main" id="{0ACA3FD3-334E-46A3-836F-96BA2BDF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329363"/>
              </p:ext>
            </p:extLst>
          </p:nvPr>
        </p:nvGraphicFramePr>
        <p:xfrm>
          <a:off x="609599" y="3429000"/>
          <a:ext cx="3724385" cy="1814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Clip" r:id="rId4" imgW="1035720" imgH="504720" progId="MS_ClipArt_Gallery.2">
                  <p:embed/>
                </p:oleObj>
              </mc:Choice>
              <mc:Fallback>
                <p:oleObj name="Clip" r:id="rId4" imgW="1035720" imgH="504720" progId="MS_ClipArt_Gallery.2">
                  <p:embed/>
                  <p:pic>
                    <p:nvPicPr>
                      <p:cNvPr id="5129" name="Object 9">
                        <a:extLst>
                          <a:ext uri="{FF2B5EF4-FFF2-40B4-BE49-F238E27FC236}">
                            <a16:creationId xmlns:a16="http://schemas.microsoft.com/office/drawing/2014/main" id="{A0F965CE-419A-4248-AF28-F735A6C8D6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3429000"/>
                        <a:ext cx="3724385" cy="1814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F673-B21E-431C-B00D-5EBB92CF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Monthly Payment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07BF-A442-4013-8E7E-4BD0D273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5245F-2151-44DC-BCAA-C56B57B1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582153-948F-43C3-9111-C68169DBDDF8}"/>
              </a:ext>
            </a:extLst>
          </p:cNvPr>
          <p:cNvPicPr/>
          <p:nvPr/>
        </p:nvPicPr>
        <p:blipFill rotWithShape="1">
          <a:blip r:embed="rId2"/>
          <a:srcRect l="31714" t="34706" r="19444" b="23988"/>
          <a:stretch/>
        </p:blipFill>
        <p:spPr bwMode="auto">
          <a:xfrm>
            <a:off x="495300" y="1562100"/>
            <a:ext cx="81534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67D2562D-4369-4EE9-AAC4-1E24DAF38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65" y="52959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What is your monthly payment?</a:t>
            </a:r>
          </a:p>
        </p:txBody>
      </p:sp>
    </p:spTree>
    <p:extLst>
      <p:ext uri="{BB962C8B-B14F-4D97-AF65-F5344CB8AC3E}">
        <p14:creationId xmlns:p14="http://schemas.microsoft.com/office/powerpoint/2010/main" val="3107386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FA7B-EBE2-4A5C-8F91-94D1DC6E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Planning an Extended Trip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DF87-EE18-468F-A362-969B8EEB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A1137-AC1A-4291-B4D6-9C53E6A0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BA59F6-87A8-4FDF-8F4E-4B4F9A50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7" y="304800"/>
            <a:ext cx="27273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C3A8388-23D0-4F7A-A4CB-E8486FD60D4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447800"/>
            <a:ext cx="7924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</a:rPr>
              <a:t>Preparing the vehicle</a:t>
            </a:r>
          </a:p>
          <a:p>
            <a:pPr>
              <a:lnSpc>
                <a:spcPct val="17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3000" b="1" dirty="0">
                <a:solidFill>
                  <a:srgbClr val="FF0000"/>
                </a:solidFill>
              </a:rPr>
              <a:t> Loading considerations</a:t>
            </a:r>
          </a:p>
          <a:p>
            <a:pPr>
              <a:lnSpc>
                <a:spcPct val="17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3000" b="1" dirty="0">
                <a:solidFill>
                  <a:srgbClr val="FF0000"/>
                </a:solidFill>
              </a:rPr>
              <a:t> Basic and emergency equipment needs</a:t>
            </a:r>
          </a:p>
          <a:p>
            <a:pPr>
              <a:lnSpc>
                <a:spcPct val="17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3000" b="1" dirty="0">
                <a:solidFill>
                  <a:srgbClr val="FF0000"/>
                </a:solidFill>
              </a:rPr>
              <a:t> Personal preparation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69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C321-E181-4024-8049-6B1D6CD1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Trip Costs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7F40A-8E24-4FB4-8FB2-ED26EF13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E852B-0E11-40A2-9A7E-1A8AF1D9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FEE147A1-9A08-4BEA-8B09-C164CCCEA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0525"/>
            <a:ext cx="2257425" cy="971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AF91189-A4AF-4BF1-8DBD-BB2F1FCB9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170256"/>
              </p:ext>
            </p:extLst>
          </p:nvPr>
        </p:nvGraphicFramePr>
        <p:xfrm>
          <a:off x="457200" y="1951037"/>
          <a:ext cx="3565525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Clip" r:id="rId4" imgW="5303838" imgH="4395788" progId="MS_ClipArt_Gallery.2">
                  <p:embed/>
                </p:oleObj>
              </mc:Choice>
              <mc:Fallback>
                <p:oleObj name="Clip" r:id="rId4" imgW="5303838" imgH="4395788" progId="MS_ClipArt_Gallery.2">
                  <p:embed/>
                  <p:pic>
                    <p:nvPicPr>
                      <p:cNvPr id="35842" name="Object 2">
                        <a:extLst>
                          <a:ext uri="{FF2B5EF4-FFF2-40B4-BE49-F238E27FC236}">
                            <a16:creationId xmlns:a16="http://schemas.microsoft.com/office/drawing/2014/main" id="{0BA97D44-781A-44C9-9376-DC1B9E482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51037"/>
                        <a:ext cx="3565525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632D4655-7499-4233-B305-F47BA7C8DB7F}"/>
              </a:ext>
            </a:extLst>
          </p:cNvPr>
          <p:cNvSpPr txBox="1">
            <a:spLocks noChangeArrowheads="1"/>
          </p:cNvSpPr>
          <p:nvPr/>
        </p:nvSpPr>
        <p:spPr>
          <a:xfrm>
            <a:off x="4457700" y="1951037"/>
            <a:ext cx="4191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Lodging (hotel/motel)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Meals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Tolls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Possible Repairs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Fuel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Calculating Fuel Costs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F082084-58AE-47D2-9CE9-82ED85A58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65637"/>
            <a:ext cx="3459601" cy="10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1500 mile trip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Car gets 22 mpg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Fuel costs $1.20 per gallon</a:t>
            </a:r>
            <a:endParaRPr lang="en-US" altLang="en-US" sz="2000" b="1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FDB57D0-1D8C-45EE-968F-87B5FFF8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31036"/>
            <a:ext cx="5051612" cy="879793"/>
          </a:xfrm>
          <a:prstGeom prst="rect">
            <a:avLst/>
          </a:prstGeom>
          <a:solidFill>
            <a:srgbClr val="FFEAA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Formula:    </a:t>
            </a:r>
            <a:r>
              <a:rPr lang="en-US" altLang="en-US" sz="2200" u="sng" dirty="0">
                <a:latin typeface="Arial" panose="020B0604020202020204" pitchFamily="34" charset="0"/>
              </a:rPr>
              <a:t>1500</a:t>
            </a:r>
            <a:r>
              <a:rPr lang="en-US" altLang="en-US" sz="2200" dirty="0">
                <a:latin typeface="Arial" panose="020B0604020202020204" pitchFamily="34" charset="0"/>
              </a:rPr>
              <a:t>  x  $1.20 = $81.60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	          22</a:t>
            </a:r>
          </a:p>
        </p:txBody>
      </p:sp>
    </p:spTree>
    <p:extLst>
      <p:ext uri="{BB962C8B-B14F-4D97-AF65-F5344CB8AC3E}">
        <p14:creationId xmlns:p14="http://schemas.microsoft.com/office/powerpoint/2010/main" val="583454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128C-F965-48F5-8D16-DEB31536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 Reading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EC0F6-416F-45C9-80A7-915A9088A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36008-AEBD-4C40-8AEE-222EC5B6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5F6728-37F6-47E7-9182-04522F2EA2B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06793"/>
            <a:ext cx="6096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  <a:defRPr/>
            </a:pPr>
            <a:r>
              <a:rPr lang="en-US" altLang="en-US" sz="2800" b="1" dirty="0">
                <a:solidFill>
                  <a:srgbClr val="FFCC66"/>
                </a:solidFill>
              </a:rPr>
              <a:t>City Maps</a:t>
            </a:r>
            <a:endParaRPr lang="en-US" altLang="en-US" sz="2400" b="1" dirty="0">
              <a:solidFill>
                <a:srgbClr val="FFCC66"/>
              </a:solidFill>
            </a:endParaRP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D60093"/>
                </a:solidFill>
              </a:rPr>
              <a:t>North orientation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D60093"/>
                </a:solidFill>
              </a:rPr>
              <a:t>Legend (explains the markings </a:t>
            </a:r>
            <a:br>
              <a:rPr lang="en-US" altLang="en-US" sz="2400" b="1" dirty="0">
                <a:solidFill>
                  <a:srgbClr val="D60093"/>
                </a:solidFill>
              </a:rPr>
            </a:br>
            <a:r>
              <a:rPr lang="en-US" altLang="en-US" sz="2400" b="1" dirty="0">
                <a:solidFill>
                  <a:srgbClr val="D60093"/>
                </a:solidFill>
              </a:rPr>
              <a:t>and symbols on the map)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D60093"/>
                </a:solidFill>
              </a:rPr>
              <a:t>Street Index</a:t>
            </a:r>
          </a:p>
          <a:p>
            <a:pPr lvl="2">
              <a:lnSpc>
                <a:spcPct val="160000"/>
              </a:lnSpc>
              <a:defRPr/>
            </a:pPr>
            <a:r>
              <a:rPr lang="en-US" altLang="en-US" sz="2000" b="1" dirty="0">
                <a:solidFill>
                  <a:srgbClr val="33CC33"/>
                </a:solidFill>
              </a:rPr>
              <a:t>Letters/numbers reference location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D60093"/>
                </a:solidFill>
              </a:rPr>
              <a:t>Determining Distances</a:t>
            </a:r>
          </a:p>
          <a:p>
            <a:pPr lvl="2">
              <a:lnSpc>
                <a:spcPct val="160000"/>
              </a:lnSpc>
              <a:defRPr/>
            </a:pPr>
            <a:r>
              <a:rPr lang="en-US" altLang="en-US" sz="2000" b="1" dirty="0">
                <a:solidFill>
                  <a:srgbClr val="33CC33"/>
                </a:solidFill>
              </a:rPr>
              <a:t>Map scale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6DABC4B2-6496-4797-BA8C-DC59EB33F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069871"/>
              </p:ext>
            </p:extLst>
          </p:nvPr>
        </p:nvGraphicFramePr>
        <p:xfrm>
          <a:off x="6324413" y="13447"/>
          <a:ext cx="27971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Paint Shop Pro Image" r:id="rId3" imgW="1941463" imgH="3014634" progId="PaintShopPro">
                  <p:embed/>
                </p:oleObj>
              </mc:Choice>
              <mc:Fallback>
                <p:oleObj name="Paint Shop Pro Image" r:id="rId3" imgW="1941463" imgH="3014634" progId="PaintShopPro">
                  <p:embed/>
                  <p:pic>
                    <p:nvPicPr>
                      <p:cNvPr id="36868" name="Object 10">
                        <a:extLst>
                          <a:ext uri="{FF2B5EF4-FFF2-40B4-BE49-F238E27FC236}">
                            <a16:creationId xmlns:a16="http://schemas.microsoft.com/office/drawing/2014/main" id="{A0EBA976-4B74-4A17-A7AC-8DAB09460A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413" y="13447"/>
                        <a:ext cx="279717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22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E1A1-F40B-4CF7-802D-80A273F7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Map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4B2D-337B-425C-9AE9-85053B614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altLang="en-US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 Maps</a:t>
            </a:r>
            <a:endParaRPr lang="en-US" altLang="en-US" sz="2400" b="1" dirty="0">
              <a:solidFill>
                <a:srgbClr val="CC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North orientation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Legend (explains the markings               </a:t>
            </a:r>
          </a:p>
          <a:p>
            <a:pPr marL="457200" lvl="1" indent="0">
              <a:buNone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    and symbols on the map)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Town/City index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Coordinates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9900"/>
                </a:solidFill>
              </a:rPr>
              <a:t>Letters/numbers reference location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Maps of major cities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Determining distances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9900"/>
                </a:solidFill>
              </a:rPr>
              <a:t>Map scale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9900"/>
                </a:solidFill>
              </a:rPr>
              <a:t>Mileage chart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9900"/>
                </a:solidFill>
              </a:rPr>
              <a:t>Colored symbols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3B6F-F93C-4F11-A802-A400ECA9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8FF84-00B7-439B-9815-A9822ADE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BA6D9A56-F716-4C62-AA73-1708D40B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65569"/>
            <a:ext cx="2971800" cy="22304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21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243F-B08D-48A9-B9A8-EE0C350F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Destination Driving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96E-A090-4AB5-80E9-22F905C1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Using the State map, plan a trip from your home to a point in State more than five hours away from home.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The route numbers you could use with the direction </a:t>
            </a:r>
            <a:br>
              <a:rPr lang="en-US" altLang="en-US" b="1" dirty="0">
                <a:solidFill>
                  <a:srgbClr val="000099"/>
                </a:solidFill>
              </a:rPr>
            </a:br>
            <a:r>
              <a:rPr lang="en-US" altLang="en-US" b="1" dirty="0">
                <a:solidFill>
                  <a:srgbClr val="000099"/>
                </a:solidFill>
              </a:rPr>
              <a:t>of travel (Example: I-95 North)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How long it will take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The number of miles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Location of rest stops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Cost of fuel 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	(Your car gets 20 mph - cost of fuel is $1.25/gallon)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50D29-CDD9-4EDA-A7ED-9894E0B2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DDE41-19A2-4B70-8AAE-214680A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FC1A02F2-C748-4C97-8871-9BEA8672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07559"/>
            <a:ext cx="3478306" cy="201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891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C0ED-9047-4489-8DF8-D47C0E20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Conserving State’s Natural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A5CB-1B7B-40BA-B72D-EF9298E9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Accelerate Smoothly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Brake Gently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Keep Your Vehicle Maintained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Recycle Old Oil and Fluids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Carpool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Others?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4DC1E-FFD3-4DFE-B2A4-63BC3A71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07C8F-D0E3-40A2-BA48-0203B767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A0557DD-19F1-4CAF-93EB-9F8BD43F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4976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descr="The international symbol for recycling  ">
            <a:extLst>
              <a:ext uri="{FF2B5EF4-FFF2-40B4-BE49-F238E27FC236}">
                <a16:creationId xmlns:a16="http://schemas.microsoft.com/office/drawing/2014/main" id="{275EEB6A-3E14-461F-ACEC-F0157DD22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21616"/>
              </p:ext>
            </p:extLst>
          </p:nvPr>
        </p:nvGraphicFramePr>
        <p:xfrm>
          <a:off x="6589059" y="1600200"/>
          <a:ext cx="182880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Clip" r:id="rId4" imgW="933602" imgH="893369" progId="MS_ClipArt_Gallery.2">
                  <p:embed/>
                </p:oleObj>
              </mc:Choice>
              <mc:Fallback>
                <p:oleObj name="Clip" r:id="rId4" imgW="933602" imgH="893369" progId="MS_ClipArt_Gallery.2">
                  <p:embed/>
                  <p:pic>
                    <p:nvPicPr>
                      <p:cNvPr id="39940" name="Object 6">
                        <a:extLst>
                          <a:ext uri="{FF2B5EF4-FFF2-40B4-BE49-F238E27FC236}">
                            <a16:creationId xmlns:a16="http://schemas.microsoft.com/office/drawing/2014/main" id="{35278D37-2E65-48FE-BBB1-5C87D64025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059" y="1600200"/>
                        <a:ext cx="182880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01FB4967-7D45-4434-85CE-CB3D39692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063190"/>
              </p:ext>
            </p:extLst>
          </p:nvPr>
        </p:nvGraphicFramePr>
        <p:xfrm>
          <a:off x="7065962" y="3863181"/>
          <a:ext cx="1108075" cy="184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Paint Shop Pro Image" r:id="rId6" imgW="2282927" imgH="3795122" progId="PaintShopPro">
                  <p:embed/>
                </p:oleObj>
              </mc:Choice>
              <mc:Fallback>
                <p:oleObj name="Paint Shop Pro Image" r:id="rId6" imgW="2282927" imgH="3795122" progId="PaintShopPro">
                  <p:embed/>
                  <p:pic>
                    <p:nvPicPr>
                      <p:cNvPr id="39941" name="Object 11">
                        <a:extLst>
                          <a:ext uri="{FF2B5EF4-FFF2-40B4-BE49-F238E27FC236}">
                            <a16:creationId xmlns:a16="http://schemas.microsoft.com/office/drawing/2014/main" id="{34EB680C-DAEE-4EF9-8143-D6B53233D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3863181"/>
                        <a:ext cx="1108075" cy="1841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85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4F82-A95E-47FA-B250-8B7B75AF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Driver Licensing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C96D-7B91-437C-B616-68841D48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Permit Requirements</a:t>
            </a:r>
          </a:p>
          <a:p>
            <a:r>
              <a:rPr lang="en-US" dirty="0"/>
              <a:t>16 years minimum age</a:t>
            </a:r>
          </a:p>
          <a:p>
            <a:r>
              <a:rPr lang="en-US" dirty="0"/>
              <a:t>Parent/Guardian Cosign</a:t>
            </a:r>
          </a:p>
          <a:p>
            <a:r>
              <a:rPr lang="en-US" dirty="0"/>
              <a:t>Vision and Knowledge Test</a:t>
            </a:r>
          </a:p>
          <a:p>
            <a:r>
              <a:rPr lang="en-US" dirty="0"/>
              <a:t>Accompanied by a licensed driver at least 21 years old seated beside the driver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8E195-428B-4781-BCCF-415FD400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FB120-8ABA-4075-AC11-2C6D0CFC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0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D645-BF8A-43CA-A65D-1D7458F4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Licensing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B5EA-61AB-4AE1-A218-A31963DA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State License Requirements</a:t>
            </a:r>
          </a:p>
          <a:p>
            <a:r>
              <a:rPr lang="en-US" dirty="0"/>
              <a:t>Must possess permit for a minimum of 6 months</a:t>
            </a:r>
          </a:p>
          <a:p>
            <a:r>
              <a:rPr lang="en-US" dirty="0"/>
              <a:t>Must complete 65 hours of practice driving</a:t>
            </a:r>
          </a:p>
          <a:p>
            <a:r>
              <a:rPr lang="en-US" dirty="0"/>
              <a:t>You may not drive between the hours of 11 p.m. and 5 a.m., unless your parent, guardian, person in loco parentis, or spouse who is 18 years of age or older is with you. </a:t>
            </a:r>
          </a:p>
          <a:p>
            <a:r>
              <a:rPr lang="en-US" dirty="0"/>
              <a:t>You may not carry more passengers than seat belts available in the vehicle you are driving. </a:t>
            </a:r>
          </a:p>
          <a:p>
            <a:r>
              <a:rPr lang="en-US" dirty="0"/>
              <a:t>You may not carry more than one (1) passenger under the age of 18 who is not an immediate family member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D505F-86AA-4F06-910D-0A8C8FB7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258A3-7C1C-447F-8589-80427DAF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48A4-D840-47AB-B537-783F5457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F9B9-4DC7-4622-A246-4D1C3EBB2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You may get a regular driver’s license after you have held a junior driver’s license for one (1) year, if you meet the following conditions:  </a:t>
            </a:r>
          </a:p>
          <a:p>
            <a:r>
              <a:rPr lang="en-US" dirty="0"/>
              <a:t>Have passed a driver training course approved by the PA Department of Education.  </a:t>
            </a:r>
          </a:p>
          <a:p>
            <a:r>
              <a:rPr lang="en-US" dirty="0"/>
              <a:t>Have not been involved in a crash for which you are partially or fully responsible for one (1) year.  </a:t>
            </a:r>
          </a:p>
          <a:p>
            <a:r>
              <a:rPr lang="en-US" dirty="0"/>
              <a:t>Have not been convicted of any violation of the Pennsylvania Vehicle Code for one (1) year.  </a:t>
            </a:r>
          </a:p>
          <a:p>
            <a:r>
              <a:rPr lang="en-US" dirty="0"/>
              <a:t>Have the consent of your parent, guardian, person in loco parentis, or spouse who is at least 18 years of age.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9E352-1284-4E02-8FBB-EDAC839D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DD41A-E2B5-4A69-A55A-1F6B7901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4AF8-0636-403C-B22F-F3EFC48C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Responsibility Law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16803-9D39-411F-8D65-019864C9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54113-800F-4644-B470-5B6982E9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960D8-EA99-4240-8BBC-7C3432FABF15}"/>
              </a:ext>
            </a:extLst>
          </p:cNvPr>
          <p:cNvSpPr/>
          <p:nvPr/>
        </p:nvSpPr>
        <p:spPr>
          <a:xfrm>
            <a:off x="-67236" y="1425388"/>
            <a:ext cx="8525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Minimum liability coverage</a:t>
            </a:r>
          </a:p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Alternatives to insurance</a:t>
            </a:r>
          </a:p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Types of proof of financial responsibility</a:t>
            </a:r>
          </a:p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When you must show proof of financial 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responsibility</a:t>
            </a:r>
          </a:p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Penalties for driving without insurance</a:t>
            </a: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AD63960C-A282-4D6D-92A4-CF0354BC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69037"/>
              </p:ext>
            </p:extLst>
          </p:nvPr>
        </p:nvGraphicFramePr>
        <p:xfrm>
          <a:off x="1371600" y="3849412"/>
          <a:ext cx="48006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Clip" r:id="rId3" imgW="1035720" imgH="504720" progId="MS_ClipArt_Gallery.2">
                  <p:embed/>
                </p:oleObj>
              </mc:Choice>
              <mc:Fallback>
                <p:oleObj name="Clip" r:id="rId3" imgW="1035720" imgH="504720" progId="MS_ClipArt_Gallery.2">
                  <p:embed/>
                  <p:pic>
                    <p:nvPicPr>
                      <p:cNvPr id="6153" name="Object 9">
                        <a:extLst>
                          <a:ext uri="{FF2B5EF4-FFF2-40B4-BE49-F238E27FC236}">
                            <a16:creationId xmlns:a16="http://schemas.microsoft.com/office/drawing/2014/main" id="{B221F6A0-A136-4E80-BC25-1D0D777C94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49412"/>
                        <a:ext cx="48006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28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296EE358-6F91-4466-84CC-0CD5A333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1" y="1194734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F8528-52A8-40DB-8BF4-13A17314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Auto Insurance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DFC28-C96B-4D32-BBA3-2D648734532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47800"/>
            <a:ext cx="7772400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Required Minimum Liability Coverage</a:t>
            </a:r>
          </a:p>
          <a:p>
            <a:pPr lvl="1">
              <a:lnSpc>
                <a:spcPct val="14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</a:rPr>
              <a:t>$25,000 per injured person</a:t>
            </a:r>
          </a:p>
          <a:p>
            <a:pPr lvl="1">
              <a:lnSpc>
                <a:spcPct val="14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Up to $50,000 for everyone hurt in an accident</a:t>
            </a:r>
          </a:p>
          <a:p>
            <a:pPr lvl="1">
              <a:lnSpc>
                <a:spcPct val="14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$20,000 for property damage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E81BF3-9E56-4408-9FC0-B888EC3F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5" y="1524000"/>
            <a:ext cx="8578964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Auto Insurance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76BAD0-FFC3-4A85-B4F3-B45B5C6B010F}"/>
              </a:ext>
            </a:extLst>
          </p:cNvPr>
          <p:cNvSpPr/>
          <p:nvPr/>
        </p:nvSpPr>
        <p:spPr>
          <a:xfrm>
            <a:off x="116540" y="1506071"/>
            <a:ext cx="9027460" cy="282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You must show Proof of Financial Responsibility when you: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Are asked for it by a police officer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Have a collision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Register your car or renew its plates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Obtain or renew a driver license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E556EB-2311-4489-998B-CA340F73EB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609600"/>
            <a:ext cx="39884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State Auto Insurance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FCAD618-5019-4E1D-95E1-7A74F88EB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63" y="1530925"/>
            <a:ext cx="46730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 for Driving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without Proof of Insurance</a:t>
            </a:r>
          </a:p>
          <a:p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27ED1ED-AC78-4336-A543-42D94979A299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6764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FontTx/>
              <a:buNone/>
            </a:pPr>
            <a:r>
              <a:rPr lang="en-US" altLang="en-US" b="1" dirty="0"/>
              <a:t> </a:t>
            </a:r>
            <a:endParaRPr lang="en-US" altLang="en-US" sz="2400" b="1" dirty="0"/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</a:rPr>
              <a:t>First Conviction:</a:t>
            </a:r>
          </a:p>
          <a:p>
            <a:pPr lvl="2">
              <a:lnSpc>
                <a:spcPct val="120000"/>
              </a:lnSpc>
            </a:pPr>
            <a:r>
              <a:rPr lang="en-US" altLang="en-US" b="1" i="1" dirty="0">
                <a:solidFill>
                  <a:srgbClr val="FFC000"/>
                </a:solidFill>
              </a:rPr>
              <a:t> $175 to $350 fine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</a:rPr>
              <a:t>Subsequent Convictions:</a:t>
            </a:r>
          </a:p>
          <a:p>
            <a:pPr lvl="2">
              <a:lnSpc>
                <a:spcPct val="120000"/>
              </a:lnSpc>
            </a:pP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i="1" dirty="0">
                <a:solidFill>
                  <a:srgbClr val="FFC000"/>
                </a:solidFill>
              </a:rPr>
              <a:t>$350 to $1,000 fine</a:t>
            </a:r>
          </a:p>
          <a:p>
            <a:pPr lvl="2">
              <a:lnSpc>
                <a:spcPct val="120000"/>
              </a:lnSpc>
            </a:pPr>
            <a:r>
              <a:rPr lang="en-US" altLang="en-US" b="1" i="1" dirty="0">
                <a:solidFill>
                  <a:srgbClr val="FFC000"/>
                </a:solidFill>
              </a:rPr>
              <a:t> Driver’s license suspension </a:t>
            </a:r>
          </a:p>
          <a:p>
            <a:pPr lvl="2">
              <a:lnSpc>
                <a:spcPct val="120000"/>
              </a:lnSpc>
            </a:pPr>
            <a:r>
              <a:rPr lang="en-US" altLang="en-US" b="1" i="1" dirty="0">
                <a:solidFill>
                  <a:srgbClr val="FFC000"/>
                </a:solidFill>
              </a:rPr>
              <a:t> Impoundment of your car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8E30EB43-4F3E-4A64-BF29-A9D0E951C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93" y="2405062"/>
            <a:ext cx="21526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39884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State Auto Insurance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104733C-A4DE-47A1-9484-3055A2967A1B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371600"/>
            <a:ext cx="8458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     </a:t>
            </a:r>
            <a:r>
              <a:rPr lang="en-US" altLang="en-US" sz="2800" b="1" dirty="0">
                <a:solidFill>
                  <a:srgbClr val="FF0000"/>
                </a:solidFill>
              </a:rPr>
              <a:t>Facts on the Declaration Page of Your Policy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</a:rPr>
              <a:t>The exact name of your insurance company</a:t>
            </a: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 The policy number</a:t>
            </a: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 Your coverage and how much it costs</a:t>
            </a: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 Your deductibles, if any</a:t>
            </a: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 The vehicles insured on the policy, their vehicle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identification numbers and their classifications for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rating purposes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501592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Personal Auto Policy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882FB80-8AB0-45C6-9EBD-9FD2F12CC617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1333500"/>
            <a:ext cx="5943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    Seven Types of Coverage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Liability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Medical Payments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Uninsured/Underinsured Motorist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Collision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Comprehensive 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Towing and Labor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Rental Reimbursement</a:t>
            </a: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5B23CF-C42F-4D31-952F-4B8C580AD4CE}"/>
</file>

<file path=customXml/itemProps2.xml><?xml version="1.0" encoding="utf-8"?>
<ds:datastoreItem xmlns:ds="http://schemas.openxmlformats.org/officeDocument/2006/customXml" ds:itemID="{66AA3391-1790-4534-AE18-D91E939D9CEC}"/>
</file>

<file path=customXml/itemProps3.xml><?xml version="1.0" encoding="utf-8"?>
<ds:datastoreItem xmlns:ds="http://schemas.openxmlformats.org/officeDocument/2006/customXml" ds:itemID="{2720B1BB-708A-42AF-935F-2CE3B02B9BCA}"/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1806</Words>
  <Application>Microsoft Office PowerPoint</Application>
  <PresentationFormat>On-screen Show (4:3)</PresentationFormat>
  <Paragraphs>379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Monotype Sorts</vt:lpstr>
      <vt:lpstr>Tahoma</vt:lpstr>
      <vt:lpstr>Times New Roman</vt:lpstr>
      <vt:lpstr>Wingdings</vt:lpstr>
      <vt:lpstr>Office Theme</vt:lpstr>
      <vt:lpstr>Clip</vt:lpstr>
      <vt:lpstr>Paint Shop Pro Image</vt:lpstr>
      <vt:lpstr>Making Informed Choices</vt:lpstr>
      <vt:lpstr>Ownership Responsibilities</vt:lpstr>
      <vt:lpstr>Insuring a Car</vt:lpstr>
      <vt:lpstr>Safety Responsibility Law </vt:lpstr>
      <vt:lpstr>State Auto Insurance</vt:lpstr>
      <vt:lpstr>State Auto Insurance</vt:lpstr>
      <vt:lpstr>State Auto Insurance</vt:lpstr>
      <vt:lpstr>State Auto Insurance</vt:lpstr>
      <vt:lpstr>State Personal Auto Policy</vt:lpstr>
      <vt:lpstr>Liability Coverage</vt:lpstr>
      <vt:lpstr>Medical Payments Coverage</vt:lpstr>
      <vt:lpstr>Uninsured/Underinsured Coverage</vt:lpstr>
      <vt:lpstr>Collision Coverage</vt:lpstr>
      <vt:lpstr>Comprehensive Coverage </vt:lpstr>
      <vt:lpstr>Towing and Labor Coverage </vt:lpstr>
      <vt:lpstr>Rental Reimbursement COverage</vt:lpstr>
      <vt:lpstr>Insurance Costs</vt:lpstr>
      <vt:lpstr>Insurance Costs</vt:lpstr>
      <vt:lpstr>Insurance Costs </vt:lpstr>
      <vt:lpstr>Premium Discounts Education and Car Equipment Saves</vt:lpstr>
      <vt:lpstr>Premium Discounts</vt:lpstr>
      <vt:lpstr>High Risk Drivers</vt:lpstr>
      <vt:lpstr>High Risk Drivers Your Driving Record Will Cost You</vt:lpstr>
      <vt:lpstr>Paying for Insurance</vt:lpstr>
      <vt:lpstr>Paying for Insurance</vt:lpstr>
      <vt:lpstr>Paying for Insurance</vt:lpstr>
      <vt:lpstr>Losing Your Insurance</vt:lpstr>
      <vt:lpstr>After the Collision…</vt:lpstr>
      <vt:lpstr>Buying a Car</vt:lpstr>
      <vt:lpstr>Your Monthly Payment</vt:lpstr>
      <vt:lpstr>Planning an Extended Trip</vt:lpstr>
      <vt:lpstr> Trip Costs</vt:lpstr>
      <vt:lpstr>Map Reading</vt:lpstr>
      <vt:lpstr>Map Reading</vt:lpstr>
      <vt:lpstr>Destination Driving</vt:lpstr>
      <vt:lpstr>Conserving State’s Natural Resources</vt:lpstr>
      <vt:lpstr>Driver Licensing</vt:lpstr>
      <vt:lpstr>Driver Licensing </vt:lpstr>
      <vt:lpstr>PowerPoint Presentation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529</cp:revision>
  <dcterms:created xsi:type="dcterms:W3CDTF">2017-02-01T18:23:33Z</dcterms:created>
  <dcterms:modified xsi:type="dcterms:W3CDTF">2020-01-28T15:58:14Z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